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33"/>
  </p:notesMasterIdLst>
  <p:handoutMasterIdLst>
    <p:handoutMasterId r:id="rId34"/>
  </p:handoutMasterIdLst>
  <p:sldIdLst>
    <p:sldId id="290" r:id="rId2"/>
    <p:sldId id="286" r:id="rId3"/>
    <p:sldId id="291" r:id="rId4"/>
    <p:sldId id="270" r:id="rId5"/>
    <p:sldId id="297" r:id="rId6"/>
    <p:sldId id="276" r:id="rId7"/>
    <p:sldId id="257" r:id="rId8"/>
    <p:sldId id="259" r:id="rId9"/>
    <p:sldId id="301" r:id="rId10"/>
    <p:sldId id="293" r:id="rId11"/>
    <p:sldId id="260" r:id="rId12"/>
    <p:sldId id="303" r:id="rId13"/>
    <p:sldId id="295" r:id="rId14"/>
    <p:sldId id="296" r:id="rId15"/>
    <p:sldId id="262" r:id="rId16"/>
    <p:sldId id="298" r:id="rId17"/>
    <p:sldId id="299" r:id="rId18"/>
    <p:sldId id="263" r:id="rId19"/>
    <p:sldId id="300" r:id="rId20"/>
    <p:sldId id="264" r:id="rId21"/>
    <p:sldId id="265" r:id="rId22"/>
    <p:sldId id="266" r:id="rId23"/>
    <p:sldId id="267" r:id="rId24"/>
    <p:sldId id="272" r:id="rId25"/>
    <p:sldId id="269" r:id="rId26"/>
    <p:sldId id="304" r:id="rId27"/>
    <p:sldId id="279" r:id="rId28"/>
    <p:sldId id="292" r:id="rId29"/>
    <p:sldId id="294" r:id="rId30"/>
    <p:sldId id="281" r:id="rId31"/>
    <p:sldId id="302" r:id="rId3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85EA6-5618-455F-8982-066B87F85091}" v="1797" dt="2021-07-06T02:27:3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6" autoAdjust="0"/>
    <p:restoredTop sz="78455" autoAdjust="0"/>
  </p:normalViewPr>
  <p:slideViewPr>
    <p:cSldViewPr snapToGrid="0">
      <p:cViewPr varScale="1">
        <p:scale>
          <a:sx n="100" d="100"/>
          <a:sy n="100" d="100"/>
        </p:scale>
        <p:origin x="1554" y="90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8/25/2022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必要に応じて、会社の申請ルールなどを追記し、社員に渡してください。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「パスワードをお忘れですか？」を表示させない（社員にパスワードの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申請者と、承認する上長（承認者）で、利用できるメニューを変更できます。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承認者だけに［承認］メニューを表示できます。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①労務担当者側のメイン</a:t>
            </a:r>
            <a:r>
              <a:rPr lang="ja-JP" altLang="en-US" dirty="0"/>
              <a:t>メニュー右上の［セキュリティ］から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［利用者権限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メニュー権限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］メニューを選択します。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②サービス選択で「奉行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アプリ］」を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③例えば、「申請者用」「承認者用」などのメニュー権限を用意し、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利用者または組織ごとに付与します。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56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「お知らせ」および「アンケート」機能は、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総務人事奉行クラウド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ご利用の場合の機能です。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だけを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当ページは削除してください。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お知らせ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］メニューまたは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 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］メニューから、社員に対しての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お知らせやアンケートを登録できます。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33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（ｉ）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が表示されていない項目も、任意の説明を追加で表示できます。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必要に応じて、各項目に対する会社の申請ルールなどを表示できます。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①労務担当者側の［労務手続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提出項目設定］の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各メニューを選択します。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②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各項目に対して表示する説明を設定します。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98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新しい住所、通勤経路、緊急連絡先など、社員に提出してもらう項目を選択します。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98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通勤経路変更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新しい通勤経路や交通費など、社員に提出してもらう項目を選択します。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通勤経路変更手続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935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連絡先変更提出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連絡先変更手続設定］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43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振込口座変更提出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新しい振込先口座など、社員に提出してもらう項目を選択します。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振込口座変更手続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77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免許・資格提出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取得した免許・資格の情報など、社員に提出してもらう項目を選択します。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免許・資格手続設定］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お客様の会社で承認者が不要な場合や、不要な申請がある場合は、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結婚提出項目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婚姻年月日や職場氏名、配偶者の情報など、社員に提出してもらう項目を選択します。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07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離婚提出項目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離婚年月日や離婚後の氏名、家族から外す人など、社員に提出してもらう項目を選択します。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離婚手続設定］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60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家族異動提出項目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設定］メニューで、社員が提出する項目を設定できます。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扶養に入る日や配偶者の収入など、社員に提出してもらう項目を選択します。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家族異動手続設定］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をご利用の場合は、［法人情報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連携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マイナンバークラウド］メニューで連携することで、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で管理している「個人番号」を利用できます。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95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産前産後休業提出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項目設定］メニューで、「休業連絡」について社員が提出する項目を設定できます。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出産予定日や産前産後休業の期間など、社員に提出してもらう項目を選択します。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休業連絡］画面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058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産前産後休業提出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項目設定］メニューで、「出産報告」について社員が提出する項目を設定できます。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出産日や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子の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出産報告］画面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718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育児休業提出項目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設定］メニューで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、「休業連絡」について社員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が提出する項目を設定できます。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育児休業期間や育児休業給付金の受取口座など、社員に提出してもらう項目を選択します。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画面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で以下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の内容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設定できます。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860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提出項目設定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育児休業提出項目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］メニューで、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「出生報告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」について社員が提出する項目を設定できます。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出生日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子の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出生報告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画面で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以下の内容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設定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754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76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従業員の中に、別途「承認者」を設けてワークフローで運用することもできます。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必要のない場合は、当ページ以降は削除してください。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ワークフローで運用する場合は、労務担当者側のメイン</a:t>
            </a:r>
            <a:r>
              <a:rPr lang="ja-JP" altLang="en-US" dirty="0"/>
              <a:t>メニュー右上の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ワークフローを設定します。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]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「ワークフローの承認・閲覧機能を利用する」にチェックを付けます。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12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969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1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お客様の会社で不要な申請がある場合は、</a:t>
            </a:r>
            <a:r>
              <a:rPr kumimoji="1" lang="ja-JP" altLang="en-US" dirty="0"/>
              <a:t>必要に応じて、記載を削除してください。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また、以下の方法で、お客様独自の社員情報変更の申請も追加できます。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　 ①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労務担当者側のメイン</a:t>
            </a:r>
            <a:r>
              <a:rPr lang="ja-JP" altLang="en-US" dirty="0"/>
              <a:t>メニュー右上の［設定］から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［運用設定］メニュー</a:t>
            </a:r>
            <a:endParaRPr lang="en-US" altLang="ja-JP" dirty="0"/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　 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［労務手続］ページで「使用区分や手続名を設定する」をクリックします。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③社員情報変更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1~20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を使用します。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r>
              <a:rPr kumimoji="1" lang="ja-JP" altLang="en-US" dirty="0"/>
              <a:t>その際は、必要に応じて当マニュアルにも申請の説明を追記してください。</a:t>
            </a:r>
            <a:endParaRPr kumimoji="1" lang="en-US" altLang="ja-JP" dirty="0"/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90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労務手続き開始の準備が完了したら、労務担当者側のメイン</a:t>
            </a:r>
            <a:r>
              <a:rPr lang="ja-JP" altLang="en-US" dirty="0"/>
              <a:t>メニュー右上の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2022/8/25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12398;&#20877;&#35373;&#23450;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542;&#35469;&#20214;&#25968;.jpg" TargetMode="External"/><Relationship Id="rId5" Type="http://schemas.openxmlformats.org/officeDocument/2006/relationships/image" Target="../media/image16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12513;&#12491;&#12517;&#12540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50;&#12531;&#12465;&#12540;&#12488;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362;&#30693;&#12425;&#12379;.jpg" TargetMode="External"/><Relationship Id="rId5" Type="http://schemas.openxmlformats.org/officeDocument/2006/relationships/image" Target="../media/image1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80;&#12483;&#12471;&#12517;&#12508;&#12540;&#12488;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3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2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1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0;&#21220;&#32076;&#36335;&#22793;&#26356;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9;&#32097;&#20808;&#22793;&#26356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391;&#36796;&#21475;&#24231;&#22793;&#26356;02.jpg" TargetMode="External"/><Relationship Id="rId5" Type="http://schemas.openxmlformats.org/officeDocument/2006/relationships/image" Target="../media/image2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391;&#36796;&#21475;&#24231;&#22793;&#26356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26356;&#26032;.jpg" TargetMode="External"/><Relationship Id="rId5" Type="http://schemas.openxmlformats.org/officeDocument/2006/relationships/image" Target="../media/image31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12539;&#36039;&#26684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080;&#23130;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8626;&#23130;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3478;&#26063;&#36861;&#21152;.jpg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29366;&#27841;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6410;&#25215;&#35469;&#20214;&#25968;.jpg" TargetMode="External"/><Relationship Id="rId5" Type="http://schemas.openxmlformats.org/officeDocument/2006/relationships/image" Target="../media/image43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215;&#35469;&#12513;&#12491;&#12517;&#12540;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1.jpg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35239;.jpg" TargetMode="External"/><Relationship Id="rId5" Type="http://schemas.openxmlformats.org/officeDocument/2006/relationships/image" Target="../media/image45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2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25324;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4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2022/09/16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36427B-DB32-4B7A-BF64-E4732CF0EDC8}"/>
              </a:ext>
            </a:extLst>
          </p:cNvPr>
          <p:cNvSpPr/>
          <p:nvPr/>
        </p:nvSpPr>
        <p:spPr>
          <a:xfrm>
            <a:off x="6671144" y="1379395"/>
            <a:ext cx="4904949" cy="34212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6634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1382184"/>
            <a:ext cx="5481223" cy="373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6" y="2755044"/>
            <a:ext cx="3518681" cy="1755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789656" y="1379395"/>
            <a:ext cx="4788439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パスワードを忘れた場合は、「パスワードを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お忘れですか？」をクリックし、パスワードを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9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245676-4F9A-4940-A712-E8D5703EBE1A}"/>
              </a:ext>
            </a:extLst>
          </p:cNvPr>
          <p:cNvSpPr/>
          <p:nvPr/>
        </p:nvSpPr>
        <p:spPr>
          <a:xfrm>
            <a:off x="6671144" y="1384718"/>
            <a:ext cx="4904949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C6991E-6C97-4097-B2B2-9B12758E6F5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" y="1384718"/>
            <a:ext cx="366803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0FFBD6C-739E-4A31-A909-6AD6563DFB3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3" y="2536402"/>
            <a:ext cx="1828873" cy="204609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567507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［申請］メニューで各種申請を選択して申請します。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420526" y="1601474"/>
            <a:ext cx="1863416" cy="344084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396520"/>
            <a:ext cx="4788264" cy="11325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また、申請が否認された場合に、メニュー画面右上の　  から確認できます。件数欄を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クリックすると、［申請］メニューが表示され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ベルマーク.jpg">
            <a:extLst>
              <a:ext uri="{FF2B5EF4-FFF2-40B4-BE49-F238E27FC236}">
                <a16:creationId xmlns:a16="http://schemas.microsoft.com/office/drawing/2014/main" id="{71352FB1-C0FD-4323-8594-1C7FECC8C19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86" y="1805129"/>
            <a:ext cx="287307" cy="315348"/>
          </a:xfrm>
          <a:prstGeom prst="rect">
            <a:avLst/>
          </a:prstGeom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BB5CB137-E956-4DAD-BAE0-738861D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8" y="4004985"/>
            <a:ext cx="1431168" cy="32468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623991"/>
            <a:ext cx="407882" cy="38227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A6F533-E929-4886-A1AD-B266015B7C22}"/>
              </a:ext>
            </a:extLst>
          </p:cNvPr>
          <p:cNvSpPr/>
          <p:nvPr/>
        </p:nvSpPr>
        <p:spPr>
          <a:xfrm>
            <a:off x="615303" y="1810279"/>
            <a:ext cx="1413000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8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467B6B-B822-4F29-ABCD-28A65D111DB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" y="1385647"/>
            <a:ext cx="4788264" cy="321143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1095376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ダッシュボードの「お知らせ」から、「お知らせ」や「アンケート」を確認します。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909B9A-2D2F-4746-9416-DC7EE40E0E66}"/>
              </a:ext>
            </a:extLst>
          </p:cNvPr>
          <p:cNvSpPr/>
          <p:nvPr/>
        </p:nvSpPr>
        <p:spPr>
          <a:xfrm>
            <a:off x="712158" y="3629275"/>
            <a:ext cx="4534545" cy="9678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26CDA3-ED2B-40F6-AE32-ED2EBE05E80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4" y="1811778"/>
            <a:ext cx="3844850" cy="224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4AC4EC-4763-4BAE-9CC8-B48ACBB8DB93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38" y="2104050"/>
            <a:ext cx="3417391" cy="406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520E7-8648-4DB5-A67B-5A3525B462AB}"/>
              </a:ext>
            </a:extLst>
          </p:cNvPr>
          <p:cNvSpPr txBox="1"/>
          <p:nvPr/>
        </p:nvSpPr>
        <p:spPr>
          <a:xfrm>
            <a:off x="5776726" y="1385647"/>
            <a:ext cx="1003177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お知らせ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D047A3-A88A-48FA-B9F1-BB4BD54F1085}"/>
              </a:ext>
            </a:extLst>
          </p:cNvPr>
          <p:cNvSpPr txBox="1"/>
          <p:nvPr/>
        </p:nvSpPr>
        <p:spPr>
          <a:xfrm>
            <a:off x="7013361" y="5784731"/>
            <a:ext cx="1127463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8D39F42-B527-424C-9ED5-34928C6C9239}"/>
              </a:ext>
            </a:extLst>
          </p:cNvPr>
          <p:cNvSpPr/>
          <p:nvPr/>
        </p:nvSpPr>
        <p:spPr>
          <a:xfrm rot="674747">
            <a:off x="4667093" y="4181036"/>
            <a:ext cx="3555803" cy="309499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57FEEEC-5099-4CE7-83DD-2D7B641D316E}"/>
              </a:ext>
            </a:extLst>
          </p:cNvPr>
          <p:cNvSpPr/>
          <p:nvPr/>
        </p:nvSpPr>
        <p:spPr>
          <a:xfrm rot="20412529">
            <a:off x="4673491" y="3398400"/>
            <a:ext cx="1168002" cy="32501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18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9F28C9-BFD9-4AFD-8A6B-13B7CCD00F5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" y="1384718"/>
            <a:ext cx="5480697" cy="290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99" y="3185217"/>
            <a:ext cx="219851" cy="21203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CD8A6-3A2F-4F47-B8CC-B1AC832C78BD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7" y="1370639"/>
            <a:ext cx="4775139" cy="4359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324C4-D428-40CF-B197-DA42D6D9D2E2}"/>
              </a:ext>
            </a:extLst>
          </p:cNvPr>
          <p:cNvSpPr txBox="1"/>
          <p:nvPr/>
        </p:nvSpPr>
        <p:spPr>
          <a:xfrm>
            <a:off x="615303" y="694699"/>
            <a:ext cx="11411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申請の際に入力する項目でわからない内容があった場合は、  　をクリックすると、その項目の説明が表示されます。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4D9F81-0733-4BCB-AD79-80F7CBC9B3C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77" y="726032"/>
            <a:ext cx="395086" cy="373137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2EA91638-192C-473C-A8CD-0A88D076DFD6}"/>
              </a:ext>
            </a:extLst>
          </p:cNvPr>
          <p:cNvSpPr/>
          <p:nvPr/>
        </p:nvSpPr>
        <p:spPr>
          <a:xfrm>
            <a:off x="1603282" y="3133743"/>
            <a:ext cx="5139006" cy="32277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7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各種申請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各種申請画面を確認しましょう。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55"/>
            <a:ext cx="1096061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引っ越した際などに、［住所変更］メニューで新しい住所を申請します。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住所変更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99A66-B4AE-45D8-8BFC-D9E3CC0B76A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2" y="2995532"/>
            <a:ext cx="3942898" cy="3588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10B06-EC76-46DC-964A-5C267A6D92A7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通勤経路が変わる場合は、新しい通勤経路もあわせて申請してください。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CF65F2-D9F3-4F1C-986A-BA13EAE193C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9076"/>
            <a:ext cx="5466659" cy="4004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9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06950" y="1377051"/>
            <a:ext cx="10970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勤務地が変更された際などに、［通勤経路変更］メニューで新しい通勤経路を申請します。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通勤経路変更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36977-12A9-4E81-AC24-A21B5EBB42E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" y="2062852"/>
            <a:ext cx="4792536" cy="450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23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4265" y="1377053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緊急連絡先を変更した際などに、［連絡先変更］メニューで新しい通勤経路を申請します。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連絡先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37182-1518-403B-B87E-29F705A05FD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" y="2062580"/>
            <a:ext cx="4088599" cy="4528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71564" y="2065864"/>
            <a:ext cx="4904949" cy="27432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72"/>
            <a:ext cx="1096082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給与や賞与の振込先口座を変更する際に、［振込口座変更］メニューで新しい口座を申請します。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4FBEA32-399C-4F0F-B627-75E2E7C3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振込口座変更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0B9910-7E2A-4FCB-9325-39E59C22CB6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" y="2065864"/>
            <a:ext cx="5281049" cy="366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D65862-1E89-41BC-931C-3CF0FBD7321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72" y="3429000"/>
            <a:ext cx="38862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E3F1A0-91BA-4617-8FDA-A3FAD8E19462}"/>
              </a:ext>
            </a:extLst>
          </p:cNvPr>
          <p:cNvSpPr txBox="1"/>
          <p:nvPr/>
        </p:nvSpPr>
        <p:spPr>
          <a:xfrm>
            <a:off x="6778972" y="2061864"/>
            <a:ext cx="4797541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銀行コードや支店コードがわからない場合は、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先に銀行名・支店名を入力すると、コードも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含めて検索できます。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94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22852" y="1377049"/>
            <a:ext cx="1094629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免許や資格を取得した際などに、［免許・資格］メニューで取得した免許や資格の内容を申請します。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免許・資格の取得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2E7CF-8B24-425C-A17A-24C968D10F6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062851"/>
            <a:ext cx="5474285" cy="4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92840-889E-4003-830F-373EB4F8024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9" y="3047340"/>
            <a:ext cx="4796135" cy="1437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A4993-7268-4072-9E72-C33A2EE3307C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すでに取得している免許・資格の更新の際は、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「免許・資格の更新」を選択します。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D3EDDB-D3BB-41BE-9889-729532BD53ED}"/>
              </a:ext>
            </a:extLst>
          </p:cNvPr>
          <p:cNvSpPr/>
          <p:nvPr/>
        </p:nvSpPr>
        <p:spPr>
          <a:xfrm>
            <a:off x="8002409" y="3601481"/>
            <a:ext cx="1221104" cy="27875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5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C59437-A0C2-4BC7-ACCD-19F07C54D985}"/>
              </a:ext>
            </a:extLst>
          </p:cNvPr>
          <p:cNvSpPr txBox="1"/>
          <p:nvPr/>
        </p:nvSpPr>
        <p:spPr>
          <a:xfrm>
            <a:off x="6791493" y="4119208"/>
            <a:ext cx="409746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承認者の操作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95E96F-945F-470D-8029-2D5FB51E638A}"/>
              </a:ext>
            </a:extLst>
          </p:cNvPr>
          <p:cNvSpPr txBox="1"/>
          <p:nvPr/>
        </p:nvSpPr>
        <p:spPr>
          <a:xfrm>
            <a:off x="6790265" y="1376004"/>
            <a:ext cx="4097468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家族異動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申請状況の確認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申請の基本操作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4" y="3440746"/>
            <a:ext cx="4124092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各種申請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住所変更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連絡先変更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振込口座変更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免許・資格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7561"/>
            <a:ext cx="477969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氏名が変わる場合は、婚姻後氏名で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CBD28D-76A7-4E84-9686-C37B0EB8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78" y="426768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結婚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30075-6DC6-4CCB-96F8-0C1BEBB3F08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" y="2067561"/>
            <a:ext cx="5480306" cy="3551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D2D43B-B545-42C0-8AAC-8F9B03E17CF5}"/>
              </a:ext>
            </a:extLst>
          </p:cNvPr>
          <p:cNvSpPr/>
          <p:nvPr/>
        </p:nvSpPr>
        <p:spPr>
          <a:xfrm>
            <a:off x="1617511" y="3320032"/>
            <a:ext cx="1000149" cy="31333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4549-CD0D-4D18-93D6-9E92A4289872}"/>
              </a:ext>
            </a:extLst>
          </p:cNvPr>
          <p:cNvSpPr txBox="1"/>
          <p:nvPr/>
        </p:nvSpPr>
        <p:spPr>
          <a:xfrm>
            <a:off x="618528" y="1385220"/>
            <a:ext cx="1095189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結婚した際に、［結婚］メニューで申請します。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6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2824"/>
            <a:ext cx="478557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氏名が変わる場合は、離婚後氏名で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6023BEC-C347-4D35-B7D1-885EEA9D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9421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離婚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0407C3-9E29-4537-A2C6-1FBA916308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066378"/>
            <a:ext cx="5480306" cy="3740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2F83CF3-174B-40BF-992A-BBF2E1876680}"/>
              </a:ext>
            </a:extLst>
          </p:cNvPr>
          <p:cNvSpPr/>
          <p:nvPr/>
        </p:nvSpPr>
        <p:spPr>
          <a:xfrm>
            <a:off x="1638241" y="4868876"/>
            <a:ext cx="985173" cy="3333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D7FD9B-8FD5-4863-9CCF-572FEA9761E7}"/>
              </a:ext>
            </a:extLst>
          </p:cNvPr>
          <p:cNvSpPr txBox="1"/>
          <p:nvPr/>
        </p:nvSpPr>
        <p:spPr>
          <a:xfrm>
            <a:off x="618527" y="1377024"/>
            <a:ext cx="1095778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離婚した際に、［離婚］メニューで申請します。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69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6C46ED-FCC9-4268-AF9C-74E20C10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4" t="17768" r="4210" b="9684"/>
          <a:stretch/>
        </p:blipFill>
        <p:spPr>
          <a:xfrm>
            <a:off x="615694" y="2320613"/>
            <a:ext cx="4227953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2" y="1379617"/>
            <a:ext cx="10960613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家族に変動があった際に、［家族異動］メニューで変動内容を申請します。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該当する提出内容を選択して申請します。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2174FD-A377-4DF1-AE2F-7BB57801CD82}"/>
              </a:ext>
            </a:extLst>
          </p:cNvPr>
          <p:cNvSpPr/>
          <p:nvPr/>
        </p:nvSpPr>
        <p:spPr>
          <a:xfrm>
            <a:off x="923247" y="3940981"/>
            <a:ext cx="4785666" cy="2822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＜「扶養家族追加」を選択するケース＞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・子供が生まれた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・配偶者が離職、両親が定年退職した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＜「扶養家族除外」を選択するケース＞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・子供が就職した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・配偶者の収入が増加した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＜「家族情報変更」を選択するケース＞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・家族の住所に変更があった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</a:t>
            </a:r>
            <a:r>
              <a:rPr kumimoji="1" lang="ja-JP" altLang="en-US" sz="1600" dirty="0" err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障がい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者の該当状況に変更があった　など・・・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785FE8B-41CD-4289-B0BA-722E8B18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家族の異動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601FBA-3F95-4592-B424-6663AD03CD8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2396636"/>
            <a:ext cx="4316113" cy="3912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362998-B469-45CE-A3B8-796802B7073C}"/>
              </a:ext>
            </a:extLst>
          </p:cNvPr>
          <p:cNvSpPr txBox="1"/>
          <p:nvPr/>
        </p:nvSpPr>
        <p:spPr>
          <a:xfrm>
            <a:off x="6686293" y="2030755"/>
            <a:ext cx="2169840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扶養家族追加の場合</a:t>
            </a:r>
          </a:p>
        </p:txBody>
      </p:sp>
    </p:spTree>
    <p:extLst>
      <p:ext uri="{BB962C8B-B14F-4D97-AF65-F5344CB8AC3E}">
        <p14:creationId xmlns:p14="http://schemas.microsoft.com/office/powerpoint/2010/main" val="15221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785258" y="2063495"/>
            <a:ext cx="479104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出産予定日を入力すると、法律で定められた開始日・終了日が表示されます。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29C0E3-5BA7-41F7-8A7F-264A1A6A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産前産後休業①（産休に入る前）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B6C533-B56A-4A05-90E1-0DCCC5137AB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5235"/>
            <a:ext cx="5480307" cy="3246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A34CC8-107D-4E53-87E6-215B68613C55}"/>
              </a:ext>
            </a:extLst>
          </p:cNvPr>
          <p:cNvSpPr/>
          <p:nvPr/>
        </p:nvSpPr>
        <p:spPr>
          <a:xfrm>
            <a:off x="697929" y="3017726"/>
            <a:ext cx="2731072" cy="53529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BB40F4-9258-4AA0-9867-F4EA60DCA0FF}"/>
              </a:ext>
            </a:extLst>
          </p:cNvPr>
          <p:cNvSpPr txBox="1"/>
          <p:nvPr/>
        </p:nvSpPr>
        <p:spPr>
          <a:xfrm>
            <a:off x="615694" y="1378305"/>
            <a:ext cx="10960613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産前産後休業する際に、［産前産後休業］メニューで休業期間等を申請します。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35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担当者から「出産後に必要な申請や書類等の連絡」より送信されたメールに掲載されている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産前産後休業②（出産の報告）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F2DD82-91CD-402C-BE9C-7CF0F42BA86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353063"/>
            <a:ext cx="5480307" cy="369469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EC51CFE-C8A2-4D6D-BAA0-7741B4C2A627}"/>
              </a:ext>
            </a:extLst>
          </p:cNvPr>
          <p:cNvSpPr/>
          <p:nvPr/>
        </p:nvSpPr>
        <p:spPr>
          <a:xfrm>
            <a:off x="669171" y="4685338"/>
            <a:ext cx="5307348" cy="70871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4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48449" y="2245699"/>
            <a:ext cx="4927857" cy="39709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5693" y="1851022"/>
            <a:ext cx="486118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産前産後休業から続けて育休に入る場合は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kumimoji="1"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産前産後休業から続けて取得」を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4B402A-902D-45CB-A2B2-DE767DA5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休業①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育休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入る前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752724"/>
            <a:ext cx="5315094" cy="3463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D2E38-DB37-47ED-81D8-80C30AFD3B49}"/>
              </a:ext>
            </a:extLst>
          </p:cNvPr>
          <p:cNvSpPr txBox="1"/>
          <p:nvPr/>
        </p:nvSpPr>
        <p:spPr>
          <a:xfrm>
            <a:off x="618852" y="1383441"/>
            <a:ext cx="109574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育児休業する際に、［育児休業］メニューで休業期間等を申請できます。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61" y="3194092"/>
            <a:ext cx="3524763" cy="2836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971786" y="2311355"/>
            <a:ext cx="4143888" cy="88273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男性は「産後パパ育休の取得」または</a:t>
            </a:r>
            <a:endParaRPr kumimoji="1"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「通常育児休業の取得」を選択します。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19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育休に入る前の申請で子の情報を入力しなかった場合は、担当者から「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出生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後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に必要な申請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や</a:t>
            </a:r>
            <a:endParaRPr kumimoji="1"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書類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にアクセスして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</a:t>
            </a:r>
            <a:r>
              <a:rPr kumimoji="0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休業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</a:t>
            </a:r>
            <a:r>
              <a:rPr kumimoji="0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出生</a:t>
            </a:r>
            <a:r>
              <a:rPr kumimoji="0"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424230"/>
            <a:ext cx="5953272" cy="3724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263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4266" y="1380067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申請した内容について、［申請状況］メニューで状況を確認できます。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10FBA78-2E88-4B57-80AE-2B2C33AE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申請状況の確認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1EE4D1-5151-4D7D-A780-90404C52148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067559"/>
            <a:ext cx="6162019" cy="3084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971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承認者の操作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288D4-DB4F-4368-8E45-F7E4AAE7C772}"/>
              </a:ext>
            </a:extLst>
          </p:cNvPr>
          <p:cNvSpPr txBox="1"/>
          <p:nvPr/>
        </p:nvSpPr>
        <p:spPr>
          <a:xfrm>
            <a:off x="4014848" y="2784921"/>
            <a:ext cx="4396076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（承認者以外は、本章は必要ありません。）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804D4B-684F-4213-B64C-9BF00A10E045}"/>
              </a:ext>
            </a:extLst>
          </p:cNvPr>
          <p:cNvSpPr txBox="1"/>
          <p:nvPr/>
        </p:nvSpPr>
        <p:spPr>
          <a:xfrm>
            <a:off x="598549" y="4125778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承認者は、申請内容を確認して承認します。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66D8DE-8A5C-4464-96F9-A7D4F8C1798C}"/>
              </a:ext>
            </a:extLst>
          </p:cNvPr>
          <p:cNvSpPr/>
          <p:nvPr/>
        </p:nvSpPr>
        <p:spPr>
          <a:xfrm>
            <a:off x="6671144" y="1379396"/>
            <a:ext cx="4904949" cy="38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5C09C9-D351-4C41-8377-39011A6BB97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1368370"/>
            <a:ext cx="5498764" cy="2917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9F4C7F-4BC1-4276-B535-766BA0231F5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70" y="2934951"/>
            <a:ext cx="1902097" cy="21280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24705" y="706795"/>
            <a:ext cx="751371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申請された内容を、［承認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承認］メニューで承認します。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024906" y="1839897"/>
            <a:ext cx="1498687" cy="22480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446897"/>
            <a:ext cx="4788264" cy="14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メニュー画面右上の　  から、未承認の件数を確認できます。</a:t>
            </a:r>
            <a:r>
              <a:rPr lang="en-US" altLang="ja-JP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/>
            </a:r>
            <a:br>
              <a:rPr lang="en-US" altLang="ja-JP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件数を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クリックすると、［承認］メニューが表示され、未承認の申請を確認・承認でき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ベルマーク.jpg">
            <a:extLst>
              <a:ext uri="{FF2B5EF4-FFF2-40B4-BE49-F238E27FC236}">
                <a16:creationId xmlns:a16="http://schemas.microsoft.com/office/drawing/2014/main" id="{516750F1-0DBD-4294-9574-BB04622A5DA0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45" y="1541483"/>
            <a:ext cx="287307" cy="315348"/>
          </a:xfrm>
          <a:prstGeom prst="rect">
            <a:avLst/>
          </a:prstGeom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26" y="4454630"/>
            <a:ext cx="1501105" cy="360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AutoShape 380">
            <a:extLst>
              <a:ext uri="{FF2B5EF4-FFF2-40B4-BE49-F238E27FC236}">
                <a16:creationId xmlns:a16="http://schemas.microsoft.com/office/drawing/2014/main" id="{C9C5D8D9-4F56-48A9-A5FE-7F77F486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415" y="3044376"/>
            <a:ext cx="414013" cy="379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1B005A7-7E45-422C-9FCE-5A0E683C888D}"/>
              </a:ext>
            </a:extLst>
          </p:cNvPr>
          <p:cNvSpPr/>
          <p:nvPr/>
        </p:nvSpPr>
        <p:spPr>
          <a:xfrm>
            <a:off x="599538" y="2285418"/>
            <a:ext cx="1425368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6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で申請できる内容を確認しましょう。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30B581C-A4C1-4EC7-8A77-AC87C0D0559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75" y="4247876"/>
            <a:ext cx="4171693" cy="15330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5A8CCB-520D-4CC1-A63D-776629C9533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386840"/>
            <a:ext cx="4798100" cy="3604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01134" y="702731"/>
            <a:ext cx="1097517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申請名を選択すると、内容を確認でき、承認・否認ができます。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385731F-2273-4A89-9924-31C9C9945E0B}"/>
              </a:ext>
            </a:extLst>
          </p:cNvPr>
          <p:cNvSpPr/>
          <p:nvPr/>
        </p:nvSpPr>
        <p:spPr>
          <a:xfrm>
            <a:off x="1744127" y="3438183"/>
            <a:ext cx="709513" cy="32974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6048CB2-3978-4736-9C72-12FB6A601473}"/>
              </a:ext>
            </a:extLst>
          </p:cNvPr>
          <p:cNvSpPr/>
          <p:nvPr/>
        </p:nvSpPr>
        <p:spPr>
          <a:xfrm>
            <a:off x="5494019" y="3405142"/>
            <a:ext cx="1251355" cy="337044"/>
          </a:xfrm>
          <a:prstGeom prst="rightArrow">
            <a:avLst>
              <a:gd name="adj1" fmla="val 50000"/>
              <a:gd name="adj2" fmla="val 12491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92EDDF2-FDD8-4BFF-8021-DAA8347D4898}"/>
              </a:ext>
            </a:extLst>
          </p:cNvPr>
          <p:cNvSpPr/>
          <p:nvPr/>
        </p:nvSpPr>
        <p:spPr>
          <a:xfrm>
            <a:off x="8206740" y="5396523"/>
            <a:ext cx="649831" cy="30323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A0EA3F-83E1-4E66-861A-BA7AD3371CBE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96" y="1380874"/>
            <a:ext cx="4148832" cy="2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93A231-56F5-4010-8FE2-B5080C2EA0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1386840"/>
            <a:ext cx="4805257" cy="36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17533" y="694429"/>
            <a:ext cx="1099026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一覧画面で「承認」「否認」にチェックを付けて［確定］ボタンをクリックすると、一括で承認・否認できます。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AB9EC35-BBDD-4ACF-B7A2-CEB2CE51EB65}"/>
              </a:ext>
            </a:extLst>
          </p:cNvPr>
          <p:cNvSpPr/>
          <p:nvPr/>
        </p:nvSpPr>
        <p:spPr>
          <a:xfrm>
            <a:off x="676298" y="3076022"/>
            <a:ext cx="1080940" cy="170171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EBA2AA-4B34-443D-9EBF-D8E1B5659EB2}"/>
              </a:ext>
            </a:extLst>
          </p:cNvPr>
          <p:cNvSpPr/>
          <p:nvPr/>
        </p:nvSpPr>
        <p:spPr>
          <a:xfrm>
            <a:off x="2793794" y="2289773"/>
            <a:ext cx="1046686" cy="4133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5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94415"/>
              </p:ext>
            </p:extLst>
          </p:nvPr>
        </p:nvGraphicFramePr>
        <p:xfrm>
          <a:off x="602235" y="1369158"/>
          <a:ext cx="10995247" cy="382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1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54436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引っ越した際に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、新しい住所を申請します。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/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また、通勤経路も変更された際は、新しい交通手段なども申請します。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8771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通勤経路変更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勤務地や定期代が変更された際など、住所は変更せずに通勤経路だけ変更する際に申請します。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36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緊急連絡先や帰省先を変更した際に申請します。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315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振込口座変更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給与や賞与の振込先口座を変更する際に申請します。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49964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免許・資格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免許や資格を取得した際に申請します。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また、有効期限などを更新した際にも申請します。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7395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608250" y="696525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以下の申請ができます。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872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25974"/>
              </p:ext>
            </p:extLst>
          </p:nvPr>
        </p:nvGraphicFramePr>
        <p:xfrm>
          <a:off x="598376" y="1358863"/>
          <a:ext cx="10995247" cy="377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96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61751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結婚した際に配偶者の情報などを申請します。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41438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04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家族異動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家族に変動があった際に申請します。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921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また、出産した際に子どもの情報も申請します。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39432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育児休業給付金の受取口座なども申請します。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/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698678"/>
            <a:ext cx="4797450" cy="393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215562"/>
            <a:ext cx="3011381" cy="52202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4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40" y="3479084"/>
            <a:ext cx="1158240" cy="343281"/>
          </a:xfrm>
          <a:prstGeom prst="rightArrow">
            <a:avLst>
              <a:gd name="adj1" fmla="val 50000"/>
              <a:gd name="adj2" fmla="val 1164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80680"/>
            <a:ext cx="3011381" cy="6465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申請の基本操作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続いて、申請の際の基本的な使い方を確認しましょう。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4974</Words>
  <PresentationFormat>ワイド画面</PresentationFormat>
  <Paragraphs>470</Paragraphs>
  <Slides>31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Meiryo UI</vt:lpstr>
      <vt:lpstr>ＭＳ ゴシック</vt:lpstr>
      <vt:lpstr>游ゴシック</vt:lpstr>
      <vt:lpstr>游ゴシック Light</vt:lpstr>
      <vt:lpstr>Arial</vt:lpstr>
      <vt:lpstr>Century Gothic</vt:lpstr>
      <vt:lpstr>Segoe UI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dcterms:created xsi:type="dcterms:W3CDTF">2021-09-30T04:32:45Z</dcterms:created>
  <dcterms:modified xsi:type="dcterms:W3CDTF">2022-08-25T06:46:38Z</dcterms:modified>
</cp:coreProperties>
</file>