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8" r:id="rId1"/>
    <p:sldMasterId id="2147483690" r:id="rId2"/>
  </p:sldMasterIdLst>
  <p:notesMasterIdLst>
    <p:notesMasterId r:id="rId51"/>
  </p:notesMasterIdLst>
  <p:sldIdLst>
    <p:sldId id="256" r:id="rId3"/>
    <p:sldId id="350" r:id="rId4"/>
    <p:sldId id="311" r:id="rId5"/>
    <p:sldId id="351" r:id="rId6"/>
    <p:sldId id="321" r:id="rId7"/>
    <p:sldId id="322" r:id="rId8"/>
    <p:sldId id="312" r:id="rId9"/>
    <p:sldId id="355" r:id="rId10"/>
    <p:sldId id="356" r:id="rId11"/>
    <p:sldId id="265" r:id="rId12"/>
    <p:sldId id="317" r:id="rId13"/>
    <p:sldId id="323" r:id="rId14"/>
    <p:sldId id="334" r:id="rId15"/>
    <p:sldId id="335" r:id="rId16"/>
    <p:sldId id="267" r:id="rId17"/>
    <p:sldId id="336" r:id="rId18"/>
    <p:sldId id="324" r:id="rId19"/>
    <p:sldId id="325" r:id="rId20"/>
    <p:sldId id="326" r:id="rId21"/>
    <p:sldId id="318" r:id="rId22"/>
    <p:sldId id="332" r:id="rId23"/>
    <p:sldId id="308" r:id="rId24"/>
    <p:sldId id="344" r:id="rId25"/>
    <p:sldId id="319" r:id="rId26"/>
    <p:sldId id="329" r:id="rId27"/>
    <p:sldId id="348" r:id="rId28"/>
    <p:sldId id="354" r:id="rId29"/>
    <p:sldId id="337" r:id="rId30"/>
    <p:sldId id="338" r:id="rId31"/>
    <p:sldId id="368" r:id="rId32"/>
    <p:sldId id="340" r:id="rId33"/>
    <p:sldId id="369" r:id="rId34"/>
    <p:sldId id="372" r:id="rId35"/>
    <p:sldId id="353" r:id="rId36"/>
    <p:sldId id="343" r:id="rId37"/>
    <p:sldId id="347" r:id="rId38"/>
    <p:sldId id="371" r:id="rId39"/>
    <p:sldId id="346" r:id="rId40"/>
    <p:sldId id="349" r:id="rId41"/>
    <p:sldId id="357" r:id="rId42"/>
    <p:sldId id="358" r:id="rId43"/>
    <p:sldId id="359" r:id="rId44"/>
    <p:sldId id="360" r:id="rId45"/>
    <p:sldId id="361" r:id="rId46"/>
    <p:sldId id="362" r:id="rId47"/>
    <p:sldId id="363" r:id="rId48"/>
    <p:sldId id="364" r:id="rId49"/>
    <p:sldId id="365" r:id="rId5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0212"/>
    <a:srgbClr val="1901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21" autoAdjust="0"/>
    <p:restoredTop sz="95515" autoAdjust="0"/>
  </p:normalViewPr>
  <p:slideViewPr>
    <p:cSldViewPr snapToGrid="0">
      <p:cViewPr varScale="1">
        <p:scale>
          <a:sx n="102" d="100"/>
          <a:sy n="102" d="100"/>
        </p:scale>
        <p:origin x="1122" y="96"/>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4" d="100"/>
          <a:sy n="104" d="100"/>
        </p:scale>
        <p:origin x="272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30"/>
          </a:xfrm>
          <a:prstGeom prst="rect">
            <a:avLst/>
          </a:prstGeom>
        </p:spPr>
        <p:txBody>
          <a:bodyPr vert="horz" lIns="94849" tIns="47425" rIns="94849" bIns="47425"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3815374" y="0"/>
            <a:ext cx="2918830" cy="495030"/>
          </a:xfrm>
          <a:prstGeom prst="rect">
            <a:avLst/>
          </a:prstGeom>
        </p:spPr>
        <p:txBody>
          <a:bodyPr vert="horz" lIns="94849" tIns="47425" rIns="94849" bIns="47425" rtlCol="0"/>
          <a:lstStyle>
            <a:lvl1pPr algn="r">
              <a:defRPr sz="1300"/>
            </a:lvl1pPr>
          </a:lstStyle>
          <a:p>
            <a:fld id="{DEF7A864-4B20-4867-B816-FE5A2F2012B8}" type="datetimeFigureOut">
              <a:rPr kumimoji="1" lang="ja-JP" altLang="en-US" smtClean="0"/>
              <a:t>2026/10/6</a:t>
            </a:fld>
            <a:endParaRPr kumimoji="1" lang="ja-JP" altLang="en-US" dirty="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4849" tIns="47425" rIns="94849" bIns="47425"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49" tIns="47425" rIns="94849" bIns="4742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8"/>
            <a:ext cx="2918830" cy="495028"/>
          </a:xfrm>
          <a:prstGeom prst="rect">
            <a:avLst/>
          </a:prstGeom>
        </p:spPr>
        <p:txBody>
          <a:bodyPr vert="horz" lIns="94849" tIns="47425" rIns="94849" bIns="47425"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3815374" y="9371288"/>
            <a:ext cx="2918830" cy="495028"/>
          </a:xfrm>
          <a:prstGeom prst="rect">
            <a:avLst/>
          </a:prstGeom>
        </p:spPr>
        <p:txBody>
          <a:bodyPr vert="horz" lIns="94849" tIns="47425" rIns="94849" bIns="47425" rtlCol="0" anchor="b"/>
          <a:lstStyle>
            <a:lvl1pPr algn="r">
              <a:defRPr sz="1300"/>
            </a:lvl1pPr>
          </a:lstStyle>
          <a:p>
            <a:fld id="{525A94C9-95EF-4B82-91FA-295C52B8E8CA}" type="slidenum">
              <a:rPr kumimoji="1" lang="ja-JP" altLang="en-US" smtClean="0"/>
              <a:t>‹#›</a:t>
            </a:fld>
            <a:endParaRPr kumimoji="1" lang="ja-JP" altLang="en-US" dirty="0"/>
          </a:p>
        </p:txBody>
      </p:sp>
    </p:spTree>
    <p:extLst>
      <p:ext uri="{BB962C8B-B14F-4D97-AF65-F5344CB8AC3E}">
        <p14:creationId xmlns:p14="http://schemas.microsoft.com/office/powerpoint/2010/main" val="33977500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a:t>
            </a:fld>
            <a:endParaRPr kumimoji="1" lang="ja-JP" altLang="en-US" dirty="0"/>
          </a:p>
        </p:txBody>
      </p:sp>
    </p:spTree>
    <p:extLst>
      <p:ext uri="{BB962C8B-B14F-4D97-AF65-F5344CB8AC3E}">
        <p14:creationId xmlns:p14="http://schemas.microsoft.com/office/powerpoint/2010/main" val="1061666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7</a:t>
            </a:fld>
            <a:endParaRPr kumimoji="1" lang="ja-JP" altLang="en-US" dirty="0"/>
          </a:p>
        </p:txBody>
      </p:sp>
    </p:spTree>
    <p:extLst>
      <p:ext uri="{BB962C8B-B14F-4D97-AF65-F5344CB8AC3E}">
        <p14:creationId xmlns:p14="http://schemas.microsoft.com/office/powerpoint/2010/main" val="568340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13</a:t>
            </a:fld>
            <a:endParaRPr kumimoji="1" lang="ja-JP" altLang="en-US" dirty="0"/>
          </a:p>
        </p:txBody>
      </p:sp>
    </p:spTree>
    <p:extLst>
      <p:ext uri="{BB962C8B-B14F-4D97-AF65-F5344CB8AC3E}">
        <p14:creationId xmlns:p14="http://schemas.microsoft.com/office/powerpoint/2010/main" val="922675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18</a:t>
            </a:fld>
            <a:endParaRPr kumimoji="1" lang="ja-JP" altLang="en-US" dirty="0"/>
          </a:p>
        </p:txBody>
      </p:sp>
    </p:spTree>
    <p:extLst>
      <p:ext uri="{BB962C8B-B14F-4D97-AF65-F5344CB8AC3E}">
        <p14:creationId xmlns:p14="http://schemas.microsoft.com/office/powerpoint/2010/main" val="3112439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19</a:t>
            </a:fld>
            <a:endParaRPr kumimoji="1" lang="ja-JP" altLang="en-US" dirty="0"/>
          </a:p>
        </p:txBody>
      </p:sp>
    </p:spTree>
    <p:extLst>
      <p:ext uri="{BB962C8B-B14F-4D97-AF65-F5344CB8AC3E}">
        <p14:creationId xmlns:p14="http://schemas.microsoft.com/office/powerpoint/2010/main" val="119280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21</a:t>
            </a:fld>
            <a:endParaRPr kumimoji="1" lang="ja-JP" altLang="en-US" dirty="0"/>
          </a:p>
        </p:txBody>
      </p:sp>
    </p:spTree>
    <p:extLst>
      <p:ext uri="{BB962C8B-B14F-4D97-AF65-F5344CB8AC3E}">
        <p14:creationId xmlns:p14="http://schemas.microsoft.com/office/powerpoint/2010/main" val="171490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22</a:t>
            </a:fld>
            <a:endParaRPr kumimoji="1" lang="ja-JP" altLang="en-US" dirty="0"/>
          </a:p>
        </p:txBody>
      </p:sp>
    </p:spTree>
    <p:extLst>
      <p:ext uri="{BB962C8B-B14F-4D97-AF65-F5344CB8AC3E}">
        <p14:creationId xmlns:p14="http://schemas.microsoft.com/office/powerpoint/2010/main" val="4050584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23</a:t>
            </a:fld>
            <a:endParaRPr kumimoji="1" lang="ja-JP" altLang="en-US" dirty="0"/>
          </a:p>
        </p:txBody>
      </p:sp>
    </p:spTree>
    <p:extLst>
      <p:ext uri="{BB962C8B-B14F-4D97-AF65-F5344CB8AC3E}">
        <p14:creationId xmlns:p14="http://schemas.microsoft.com/office/powerpoint/2010/main" val="187142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25</a:t>
            </a:fld>
            <a:endParaRPr kumimoji="1" lang="ja-JP" altLang="en-US" dirty="0"/>
          </a:p>
        </p:txBody>
      </p:sp>
    </p:spTree>
    <p:extLst>
      <p:ext uri="{BB962C8B-B14F-4D97-AF65-F5344CB8AC3E}">
        <p14:creationId xmlns:p14="http://schemas.microsoft.com/office/powerpoint/2010/main" val="388949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29</a:t>
            </a:fld>
            <a:endParaRPr kumimoji="1" lang="ja-JP" altLang="en-US" dirty="0"/>
          </a:p>
        </p:txBody>
      </p:sp>
    </p:spTree>
    <p:extLst>
      <p:ext uri="{BB962C8B-B14F-4D97-AF65-F5344CB8AC3E}">
        <p14:creationId xmlns:p14="http://schemas.microsoft.com/office/powerpoint/2010/main" val="3529258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31</a:t>
            </a:fld>
            <a:endParaRPr kumimoji="1" lang="ja-JP" altLang="en-US" dirty="0"/>
          </a:p>
        </p:txBody>
      </p:sp>
    </p:spTree>
    <p:extLst>
      <p:ext uri="{BB962C8B-B14F-4D97-AF65-F5344CB8AC3E}">
        <p14:creationId xmlns:p14="http://schemas.microsoft.com/office/powerpoint/2010/main" val="306829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9341-05C1-34BE-F775-CAFA7EE087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2F0FE2-3D04-1C26-D55E-4154231D70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DDC756-10D3-714A-00EB-631CC6E4570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4EBA9EA-1C47-4082-AF99-042A37BB3901}"/>
              </a:ext>
            </a:extLst>
          </p:cNvPr>
          <p:cNvSpPr>
            <a:spLocks noGrp="1"/>
          </p:cNvSpPr>
          <p:nvPr>
            <p:ph type="sldNum" sz="quarter" idx="10"/>
          </p:nvPr>
        </p:nvSpPr>
        <p:spPr/>
        <p:txBody>
          <a:bodyPr/>
          <a:lstStyle/>
          <a:p>
            <a:fld id="{525A94C9-95EF-4B82-91FA-295C52B8E8CA}" type="slidenum">
              <a:rPr kumimoji="1" lang="ja-JP" altLang="en-US" smtClean="0"/>
              <a:t>33</a:t>
            </a:fld>
            <a:endParaRPr kumimoji="1" lang="ja-JP" altLang="en-US" dirty="0"/>
          </a:p>
        </p:txBody>
      </p:sp>
    </p:spTree>
    <p:extLst>
      <p:ext uri="{BB962C8B-B14F-4D97-AF65-F5344CB8AC3E}">
        <p14:creationId xmlns:p14="http://schemas.microsoft.com/office/powerpoint/2010/main" val="41687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35</a:t>
            </a:fld>
            <a:endParaRPr kumimoji="1" lang="ja-JP" altLang="en-US" dirty="0"/>
          </a:p>
        </p:txBody>
      </p:sp>
    </p:spTree>
    <p:extLst>
      <p:ext uri="{BB962C8B-B14F-4D97-AF65-F5344CB8AC3E}">
        <p14:creationId xmlns:p14="http://schemas.microsoft.com/office/powerpoint/2010/main" val="115043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36</a:t>
            </a:fld>
            <a:endParaRPr kumimoji="1" lang="ja-JP" altLang="en-US" dirty="0"/>
          </a:p>
        </p:txBody>
      </p:sp>
    </p:spTree>
    <p:extLst>
      <p:ext uri="{BB962C8B-B14F-4D97-AF65-F5344CB8AC3E}">
        <p14:creationId xmlns:p14="http://schemas.microsoft.com/office/powerpoint/2010/main" val="546835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1FE32-0007-F6F2-7F6E-2D8E73430B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A6C6C4-893B-6933-6E4B-11BB6B0DA4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0F04A1-4D64-EA3B-239F-A797C9C50CA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3A2BAEC-4B31-F774-C868-899BA5A087A4}"/>
              </a:ext>
            </a:extLst>
          </p:cNvPr>
          <p:cNvSpPr>
            <a:spLocks noGrp="1"/>
          </p:cNvSpPr>
          <p:nvPr>
            <p:ph type="sldNum" sz="quarter" idx="10"/>
          </p:nvPr>
        </p:nvSpPr>
        <p:spPr/>
        <p:txBody>
          <a:bodyPr/>
          <a:lstStyle/>
          <a:p>
            <a:fld id="{525A94C9-95EF-4B82-91FA-295C52B8E8CA}" type="slidenum">
              <a:rPr kumimoji="1" lang="ja-JP" altLang="en-US" smtClean="0"/>
              <a:t>37</a:t>
            </a:fld>
            <a:endParaRPr kumimoji="1" lang="ja-JP" altLang="en-US" dirty="0"/>
          </a:p>
        </p:txBody>
      </p:sp>
    </p:spTree>
    <p:extLst>
      <p:ext uri="{BB962C8B-B14F-4D97-AF65-F5344CB8AC3E}">
        <p14:creationId xmlns:p14="http://schemas.microsoft.com/office/powerpoint/2010/main" val="380763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39</a:t>
            </a:fld>
            <a:endParaRPr kumimoji="1" lang="ja-JP" altLang="en-US" dirty="0"/>
          </a:p>
        </p:txBody>
      </p:sp>
    </p:spTree>
    <p:extLst>
      <p:ext uri="{BB962C8B-B14F-4D97-AF65-F5344CB8AC3E}">
        <p14:creationId xmlns:p14="http://schemas.microsoft.com/office/powerpoint/2010/main" val="471065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E1ED-74C1-01E3-3CFC-1CB262CE5D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3F7968-668D-0B27-0697-FD14C6134D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F5B18F-EE55-B477-3C7B-DCECED56084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7E48F52-4062-C050-6232-40F488E12A7F}"/>
              </a:ext>
            </a:extLst>
          </p:cNvPr>
          <p:cNvSpPr>
            <a:spLocks noGrp="1"/>
          </p:cNvSpPr>
          <p:nvPr>
            <p:ph type="sldNum" sz="quarter" idx="10"/>
          </p:nvPr>
        </p:nvSpPr>
        <p:spPr/>
        <p:txBody>
          <a:bodyPr/>
          <a:lstStyle/>
          <a:p>
            <a:fld id="{525A94C9-95EF-4B82-91FA-295C52B8E8CA}" type="slidenum">
              <a:rPr kumimoji="1" lang="ja-JP" altLang="en-US" smtClean="0"/>
              <a:t>41</a:t>
            </a:fld>
            <a:endParaRPr kumimoji="1" lang="ja-JP" altLang="en-US" dirty="0"/>
          </a:p>
        </p:txBody>
      </p:sp>
    </p:spTree>
    <p:extLst>
      <p:ext uri="{BB962C8B-B14F-4D97-AF65-F5344CB8AC3E}">
        <p14:creationId xmlns:p14="http://schemas.microsoft.com/office/powerpoint/2010/main" val="282053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69F3-5578-E39F-143A-877A43D399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C66C63-FB54-72DA-FBB2-9EB6C991AD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8ECE14-51BD-6B91-3CD2-291E48D9238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2CFDAB6-40FF-3AA0-222C-733A8275DD0C}"/>
              </a:ext>
            </a:extLst>
          </p:cNvPr>
          <p:cNvSpPr>
            <a:spLocks noGrp="1"/>
          </p:cNvSpPr>
          <p:nvPr>
            <p:ph type="sldNum" sz="quarter" idx="5"/>
          </p:nvPr>
        </p:nvSpPr>
        <p:spPr/>
        <p:txBody>
          <a:bodyPr/>
          <a:lstStyle/>
          <a:p>
            <a:fld id="{525A94C9-95EF-4B82-91FA-295C52B8E8CA}" type="slidenum">
              <a:rPr kumimoji="1" lang="ja-JP" altLang="en-US" smtClean="0"/>
              <a:t>42</a:t>
            </a:fld>
            <a:endParaRPr kumimoji="1" lang="ja-JP" altLang="en-US" dirty="0"/>
          </a:p>
        </p:txBody>
      </p:sp>
    </p:spTree>
    <p:extLst>
      <p:ext uri="{BB962C8B-B14F-4D97-AF65-F5344CB8AC3E}">
        <p14:creationId xmlns:p14="http://schemas.microsoft.com/office/powerpoint/2010/main" val="1391766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F31F-9A43-5270-677E-86D85FA76A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7AD50F-BA65-99F4-9551-9080012488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BCDA762-1640-2937-D35B-8FD9BDAFCC9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8EEB2DA-42E7-FE21-128D-8EABE7D2A253}"/>
              </a:ext>
            </a:extLst>
          </p:cNvPr>
          <p:cNvSpPr>
            <a:spLocks noGrp="1"/>
          </p:cNvSpPr>
          <p:nvPr>
            <p:ph type="sldNum" sz="quarter" idx="10"/>
          </p:nvPr>
        </p:nvSpPr>
        <p:spPr/>
        <p:txBody>
          <a:bodyPr/>
          <a:lstStyle/>
          <a:p>
            <a:fld id="{525A94C9-95EF-4B82-91FA-295C52B8E8CA}" type="slidenum">
              <a:rPr kumimoji="1" lang="ja-JP" altLang="en-US" smtClean="0"/>
              <a:t>45</a:t>
            </a:fld>
            <a:endParaRPr kumimoji="1" lang="ja-JP" altLang="en-US" dirty="0"/>
          </a:p>
        </p:txBody>
      </p:sp>
    </p:spTree>
    <p:extLst>
      <p:ext uri="{BB962C8B-B14F-4D97-AF65-F5344CB8AC3E}">
        <p14:creationId xmlns:p14="http://schemas.microsoft.com/office/powerpoint/2010/main" val="71171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CAF1-E7DA-518C-CCED-64BD5B076B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0CECB1-FD61-078F-64D6-0CB32B4C98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3B2B49-16A9-D7FF-C5A3-DD1F0A25663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D7459F0-B548-6547-E04E-8CCF6A0C93CA}"/>
              </a:ext>
            </a:extLst>
          </p:cNvPr>
          <p:cNvSpPr>
            <a:spLocks noGrp="1"/>
          </p:cNvSpPr>
          <p:nvPr>
            <p:ph type="sldNum" sz="quarter" idx="10"/>
          </p:nvPr>
        </p:nvSpPr>
        <p:spPr/>
        <p:txBody>
          <a:bodyPr/>
          <a:lstStyle/>
          <a:p>
            <a:fld id="{525A94C9-95EF-4B82-91FA-295C52B8E8CA}" type="slidenum">
              <a:rPr kumimoji="1" lang="ja-JP" altLang="en-US" smtClean="0"/>
              <a:t>46</a:t>
            </a:fld>
            <a:endParaRPr kumimoji="1" lang="ja-JP" altLang="en-US" dirty="0"/>
          </a:p>
        </p:txBody>
      </p:sp>
    </p:spTree>
    <p:extLst>
      <p:ext uri="{BB962C8B-B14F-4D97-AF65-F5344CB8AC3E}">
        <p14:creationId xmlns:p14="http://schemas.microsoft.com/office/powerpoint/2010/main" val="187509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ECCF-FB7E-49F0-ACFC-493BA1329D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B6D481-54D2-59E9-DAF9-266934A8CD3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2B1B182-7558-6DCF-79D6-D4C2B8F688A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B9919D-ACBB-B3F3-527D-E226928939EE}"/>
              </a:ext>
            </a:extLst>
          </p:cNvPr>
          <p:cNvSpPr>
            <a:spLocks noGrp="1"/>
          </p:cNvSpPr>
          <p:nvPr>
            <p:ph type="sldNum" sz="quarter" idx="10"/>
          </p:nvPr>
        </p:nvSpPr>
        <p:spPr/>
        <p:txBody>
          <a:bodyPr/>
          <a:lstStyle/>
          <a:p>
            <a:fld id="{525A94C9-95EF-4B82-91FA-295C52B8E8CA}" type="slidenum">
              <a:rPr kumimoji="1" lang="ja-JP" altLang="en-US" smtClean="0"/>
              <a:t>48</a:t>
            </a:fld>
            <a:endParaRPr kumimoji="1" lang="ja-JP" altLang="en-US" dirty="0"/>
          </a:p>
        </p:txBody>
      </p:sp>
    </p:spTree>
    <p:extLst>
      <p:ext uri="{BB962C8B-B14F-4D97-AF65-F5344CB8AC3E}">
        <p14:creationId xmlns:p14="http://schemas.microsoft.com/office/powerpoint/2010/main" val="190093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4F2B272-A47F-40C8-9BBC-DA39B19CBD25}" type="datetime1">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03627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289506C-AF15-4628-B90C-42E2D4575B6C}" type="datetime1">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5997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410624-DD65-45BD-BDCF-3903E6C52288}" type="datetime1">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1361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169C10E-677A-48D2-ADAA-87E37C948117}" type="datetime1">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15493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8C7F365-6DBB-4CF4-9CF3-82BEEFF24819}" type="datetime1">
              <a:rPr kumimoji="1" lang="ja-JP" altLang="en-US" smtClean="0"/>
              <a:t>2026/10/6</a:t>
            </a:fld>
            <a:endParaRPr kumimoji="1" lang="ja-JP" altLang="en-US" dirty="0"/>
          </a:p>
        </p:txBody>
      </p:sp>
      <p:sp>
        <p:nvSpPr>
          <p:cNvPr id="8" name="フッター プレースホルダー 7"/>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9" name="スライド番号プレースホルダー 8"/>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22104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FF4DEEF-1C3D-4B6B-AD35-975A7D22ACB1}" type="datetime1">
              <a:rPr kumimoji="1" lang="ja-JP" altLang="en-US" smtClean="0"/>
              <a:t>2026/10/6</a:t>
            </a:fld>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5" name="スライド番号プレースホルダー 4"/>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66000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5DBD1B-A3DA-4622-A2AE-ABF1CF21703A}" type="datetime1">
              <a:rPr kumimoji="1" lang="ja-JP" altLang="en-US" smtClean="0"/>
              <a:t>2026/10/6</a:t>
            </a:fld>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4" name="スライド番号プレースホルダー 3"/>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0191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7CD30C-7E3C-41E7-84A9-44F2B3CF32AB}" type="datetime1">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3305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8F4D289-78E4-43D3-B38F-7B24A0207C68}" type="datetime1">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06656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663EF9-740B-4251-A138-D646B145AFD3}" type="datetime1">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111683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7FFCEB4-3724-4E93-9952-0B4C16DA7B42}" type="datetime1">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61915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1180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44113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208529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38670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926502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46665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815651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06831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905876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45315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9974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A42BD-0B5E-4B26-822D-C39D3390BB21}" type="datetime1">
              <a:rPr kumimoji="1" lang="ja-JP" altLang="en-US" smtClean="0"/>
              <a:t>2026/10/6</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443C8-5A69-406B-B82B-0F39BD7A8AD7}" type="slidenum">
              <a:rPr kumimoji="1" lang="ja-JP" altLang="en-US" smtClean="0"/>
              <a:t>‹#›</a:t>
            </a:fld>
            <a:endParaRPr kumimoji="1" lang="ja-JP" altLang="en-US" dirty="0"/>
          </a:p>
        </p:txBody>
      </p:sp>
      <p:cxnSp>
        <p:nvCxnSpPr>
          <p:cNvPr id="7" name="Straight Connector 11">
            <a:extLst>
              <a:ext uri="{FF2B5EF4-FFF2-40B4-BE49-F238E27FC236}">
                <a16:creationId xmlns:a16="http://schemas.microsoft.com/office/drawing/2014/main" id="{9C28844F-169A-5A93-261B-A87EE9A0DBEE}"/>
              </a:ext>
            </a:extLst>
          </p:cNvPr>
          <p:cNvCxnSpPr/>
          <p:nvPr userDrawn="1"/>
        </p:nvCxnSpPr>
        <p:spPr>
          <a:xfrm flipV="1">
            <a:off x="263611" y="749397"/>
            <a:ext cx="11817553" cy="8484"/>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8795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58E6C-2F7A-409C-B426-22DE88755250}" type="datetimeFigureOut">
              <a:rPr kumimoji="1" lang="ja-JP" altLang="en-US" smtClean="0"/>
              <a:t>2026/10/6</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46501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5.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sz="quarter" idx="11"/>
          </p:nvPr>
        </p:nvSpPr>
        <p:spPr>
          <a:xfrm>
            <a:off x="7497417" y="6492875"/>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grpSp>
        <p:nvGrpSpPr>
          <p:cNvPr id="13" name="グループ化 12">
            <a:extLst>
              <a:ext uri="{FF2B5EF4-FFF2-40B4-BE49-F238E27FC236}">
                <a16:creationId xmlns:a16="http://schemas.microsoft.com/office/drawing/2014/main" id="{075881CF-49A1-6905-FFCB-0343CF4AE976}"/>
              </a:ext>
            </a:extLst>
          </p:cNvPr>
          <p:cNvGrpSpPr/>
          <p:nvPr/>
        </p:nvGrpSpPr>
        <p:grpSpPr>
          <a:xfrm>
            <a:off x="3634631" y="1483634"/>
            <a:ext cx="5121937" cy="2624811"/>
            <a:chOff x="3634631" y="1483634"/>
            <a:chExt cx="5121937" cy="2624811"/>
          </a:xfrm>
        </p:grpSpPr>
        <p:sp>
          <p:nvSpPr>
            <p:cNvPr id="11" name="テキスト ボックス 10">
              <a:extLst>
                <a:ext uri="{FF2B5EF4-FFF2-40B4-BE49-F238E27FC236}">
                  <a16:creationId xmlns:a16="http://schemas.microsoft.com/office/drawing/2014/main" id="{3BCFAF10-0874-4142-AB97-59B827C2967C}"/>
                </a:ext>
              </a:extLst>
            </p:cNvPr>
            <p:cNvSpPr txBox="1"/>
            <p:nvPr/>
          </p:nvSpPr>
          <p:spPr>
            <a:xfrm>
              <a:off x="4551113" y="3253793"/>
              <a:ext cx="3289020" cy="854652"/>
            </a:xfrm>
            <a:prstGeom prst="rect">
              <a:avLst/>
            </a:prstGeom>
            <a:noFill/>
          </p:spPr>
          <p:txBody>
            <a:bodyPr wrap="square" tIns="36000" rtlCol="0">
              <a:spAutoFit/>
            </a:bodyPr>
            <a:lstStyle/>
            <a:p>
              <a:pPr algn="l">
                <a:lnSpc>
                  <a:spcPct val="130000"/>
                </a:lnSpc>
              </a:pPr>
              <a:r>
                <a:rPr kumimoji="1" lang="ja-JP" altLang="en-US" sz="4400" b="1" dirty="0">
                  <a:solidFill>
                    <a:schemeClr val="tx1">
                      <a:lumMod val="95000"/>
                      <a:lumOff val="5000"/>
                    </a:schemeClr>
                  </a:solidFill>
                  <a:latin typeface="Meiryo UI" panose="020B0604030504040204" pitchFamily="34" charset="-128"/>
                  <a:ea typeface="Meiryo UI" panose="020B0604030504040204" pitchFamily="34" charset="-128"/>
                </a:rPr>
                <a:t>使い方ガイド</a:t>
              </a:r>
            </a:p>
          </p:txBody>
        </p:sp>
        <p:pic>
          <p:nvPicPr>
            <p:cNvPr id="12" name="図 11" descr="ロゴ&#10;&#10;自動的に生成された説明">
              <a:extLst>
                <a:ext uri="{FF2B5EF4-FFF2-40B4-BE49-F238E27FC236}">
                  <a16:creationId xmlns:a16="http://schemas.microsoft.com/office/drawing/2014/main" id="{3EFCB4ED-1183-97F8-254E-B97C6FD007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4631" y="1483634"/>
              <a:ext cx="5121937" cy="1968885"/>
            </a:xfrm>
            <a:prstGeom prst="rect">
              <a:avLst/>
            </a:prstGeom>
          </p:spPr>
        </p:pic>
      </p:grpSp>
    </p:spTree>
    <p:extLst>
      <p:ext uri="{BB962C8B-B14F-4D97-AF65-F5344CB8AC3E}">
        <p14:creationId xmlns:p14="http://schemas.microsoft.com/office/powerpoint/2010/main" val="272939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257779"/>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］はじめに</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当サービスでできること</a:t>
            </a:r>
            <a:br>
              <a:rPr lang="en-US" altLang="ja-JP" sz="1600" dirty="0">
                <a:latin typeface="Meiryo UI" panose="020B0604030504040204" pitchFamily="50" charset="-128"/>
                <a:ea typeface="Meiryo UI" panose="020B0604030504040204" pitchFamily="50" charset="-128"/>
              </a:rPr>
            </a:br>
            <a:endParaRPr lang="ja-JP" altLang="en-US"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Web</a:t>
            </a:r>
            <a:r>
              <a:rPr lang="ja-JP" altLang="en-US" sz="1600" dirty="0">
                <a:latin typeface="Meiryo UI" panose="020B0604030504040204" pitchFamily="50" charset="-128"/>
                <a:ea typeface="Meiryo UI" panose="020B0604030504040204" pitchFamily="50" charset="-128"/>
              </a:rPr>
              <a:t>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承認の代理設定をする</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PC</a:t>
            </a:r>
            <a:r>
              <a:rPr lang="ja-JP" altLang="en-US" sz="1600" dirty="0">
                <a:latin typeface="Meiryo UI" panose="020B0604030504040204" pitchFamily="50" charset="-128"/>
                <a:ea typeface="Meiryo UI" panose="020B0604030504040204" pitchFamily="50" charset="-128"/>
              </a:rPr>
              <a:t>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 PC</a:t>
            </a:r>
            <a:r>
              <a:rPr lang="ja-JP" altLang="en-US" sz="1600" dirty="0">
                <a:latin typeface="Meiryo UI" panose="020B0604030504040204" pitchFamily="50" charset="-128"/>
                <a:ea typeface="Meiryo UI" panose="020B0604030504040204" pitchFamily="50" charset="-128"/>
              </a:rPr>
              <a:t>アプリにログインする　　</a:t>
            </a: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929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スマホアプリを起動する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承認する（拠点長（承認者）の処理）</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5</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 </a:t>
            </a:r>
            <a:r>
              <a:rPr lang="ja-JP" altLang="en-US" sz="1600" dirty="0">
                <a:latin typeface="Meiryo UI" panose="020B0604030504040204" pitchFamily="50" charset="-128"/>
                <a:ea typeface="Meiryo UI" panose="020B0604030504040204" pitchFamily="50" charset="-128"/>
              </a:rPr>
              <a:t>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263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］はじめに</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当サービスでできること</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1113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- 1.</a:t>
            </a:r>
            <a:r>
              <a:rPr lang="ja-JP" altLang="en-US" sz="2800" b="1" dirty="0">
                <a:latin typeface="Meiryo UI" panose="020B0604030504040204" pitchFamily="50" charset="-128"/>
                <a:ea typeface="Meiryo UI" panose="020B0604030504040204" pitchFamily="50" charset="-128"/>
              </a:rPr>
              <a:t> 当サービスでできること</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今まで紙で提出していた請求書や領収書などの証憑を、当サービスにアップロードし、提出できます。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いつでも、どこからでも提出が可能です。また、アップロードするので、原本（紙）の提出が不要になります。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従業員が証憑を提出する手段として、証憑収集アプリ（</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br>
              <a:rPr lang="en-US" altLang="ja-JP" sz="2000" dirty="0">
                <a:latin typeface="Meiryo UI" panose="020B0604030504040204" pitchFamily="50" charset="-128"/>
                <a:ea typeface="Meiryo UI" panose="020B0604030504040204" pitchFamily="50" charset="-128"/>
              </a:rPr>
            </a:b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スマホアプリ）を用意しています。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3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ブラウザを利用して証憑をアップロードできます。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セットアップの必要はなく、パソコンやスマートフォンでご利用いただけます。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8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パソコンにセットアップして、アプリで証憑をアップロードします。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8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スマートフォンにセットアップして、スマホアプリで証憑をアップロードします。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画像ファイルに加えて、</a:t>
            </a:r>
            <a:r>
              <a:rPr lang="en-US" altLang="ja-JP" sz="2000" dirty="0">
                <a:latin typeface="Meiryo UI" panose="020B0604030504040204" pitchFamily="50" charset="-128"/>
                <a:ea typeface="Meiryo UI" panose="020B0604030504040204" pitchFamily="50" charset="-128"/>
              </a:rPr>
              <a:t>PDF</a:t>
            </a:r>
            <a:r>
              <a:rPr lang="ja-JP" altLang="en-US" sz="2000" dirty="0">
                <a:latin typeface="Meiryo UI" panose="020B0604030504040204" pitchFamily="50" charset="-128"/>
                <a:ea typeface="Meiryo UI" panose="020B0604030504040204" pitchFamily="50" charset="-128"/>
              </a:rPr>
              <a:t>ファイルもアップロードできます。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8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 スマートフォンにセットアップして、スマホアプリで証憑をアップロードします。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画像ファイルをアップロードできます。</a:t>
            </a: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5</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9842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Web</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Web</a:t>
            </a:r>
            <a:r>
              <a:rPr lang="ja-JP" altLang="en-US" sz="2400" dirty="0">
                <a:latin typeface="Meiryo UI" panose="020B0604030504040204" pitchFamily="50" charset="-128"/>
                <a:ea typeface="Meiryo UI" panose="020B0604030504040204" pitchFamily="50" charset="-128"/>
              </a:rPr>
              <a:t>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 </a:t>
            </a:r>
            <a:r>
              <a:rPr lang="ja-JP" altLang="en-US" sz="2400" dirty="0">
                <a:latin typeface="Meiryo UI" panose="020B0604030504040204" pitchFamily="50" charset="-128"/>
                <a:ea typeface="Meiryo UI" panose="020B0604030504040204" pitchFamily="50" charset="-128"/>
              </a:rPr>
              <a:t>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ja-JP" altLang="en-US"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 </a:t>
            </a:r>
            <a:r>
              <a:rPr lang="ja-JP" altLang="en-US" sz="2400" dirty="0">
                <a:latin typeface="Meiryo UI" panose="020B0604030504040204" pitchFamily="50" charset="-128"/>
                <a:ea typeface="Meiryo UI" panose="020B0604030504040204" pitchFamily="50" charset="-128"/>
              </a:rPr>
              <a:t>承認する（拠点長（承認者）の処理）</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 </a:t>
            </a:r>
            <a:r>
              <a:rPr lang="ja-JP" altLang="en-US" sz="2400" dirty="0">
                <a:latin typeface="Meiryo UI" panose="020B0604030504040204" pitchFamily="50" charset="-128"/>
                <a:ea typeface="Meiryo UI" panose="020B0604030504040204" pitchFamily="50" charset="-128"/>
              </a:rPr>
              <a:t>承認の代理設定をする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6</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50187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7</a:t>
            </a:fld>
            <a:endParaRPr kumimoji="1" lang="ja-JP" altLang="en-US"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13" name="グループ化 12"/>
          <p:cNvGrpSpPr/>
          <p:nvPr/>
        </p:nvGrpSpPr>
        <p:grpSpPr>
          <a:xfrm>
            <a:off x="962455" y="2323243"/>
            <a:ext cx="2354904" cy="972851"/>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6" name="テキスト ボックス 2"/>
          <p:cNvSpPr txBox="1">
            <a:spLocks noChangeArrowheads="1"/>
          </p:cNvSpPr>
          <p:nvPr/>
        </p:nvSpPr>
        <p:spPr bwMode="auto">
          <a:xfrm>
            <a:off x="4460398" y="2366445"/>
            <a:ext cx="5183224" cy="838668"/>
          </a:xfrm>
          <a:prstGeom prst="rect">
            <a:avLst/>
          </a:prstGeom>
          <a:solidFill>
            <a:srgbClr val="FFFFFF"/>
          </a:solidFill>
          <a:ln w="9525">
            <a:solidFill>
              <a:srgbClr val="000000"/>
            </a:solidFill>
            <a:miter lim="800000"/>
            <a:headEnd/>
            <a:tailEnd/>
          </a:ln>
        </p:spPr>
        <p:txBody>
          <a:bodyPr vert="horz" wrap="square" lIns="180000" tIns="72000" rIns="180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参考 </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回目以降もこのログインＵＲＬから</a:t>
            </a: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アプリを起動するので、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ご利用のブラウザで、ログインＵＲＬをブックマークしておくと便利です。</a:t>
            </a:r>
          </a:p>
          <a:p>
            <a:endParaRPr lang="ja-JP" altLang="en-US" sz="1400" dirty="0"/>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53430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7C838D75-07AA-FC6C-D6B4-E6941C31B396}"/>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B9A33E6-10B8-19B7-99DC-4508709A4E9A}"/>
              </a:ext>
            </a:extLst>
          </p:cNvPr>
          <p:cNvSpPr>
            <a:spLocks noGrp="1"/>
          </p:cNvSpPr>
          <p:nvPr>
            <p:ph idx="1"/>
          </p:nvPr>
        </p:nvSpPr>
        <p:spPr>
          <a:xfrm>
            <a:off x="389614" y="862283"/>
            <a:ext cx="11386268" cy="5630592"/>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手順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1B841F7D-E674-CD32-C3FE-A7CC7F4F4E7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D60EB20-1798-E52F-E95C-800F7738F1C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8</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E9014210-B3DA-8B99-4C2D-CFF3C9A05869}"/>
              </a:ext>
            </a:extLst>
          </p:cNvPr>
          <p:cNvPicPr>
            <a:picLocks noChangeAspect="1"/>
          </p:cNvPicPr>
          <p:nvPr/>
        </p:nvPicPr>
        <p:blipFill>
          <a:blip r:embed="rId2" r:link="rId3"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11" name="テキスト ボックス 2">
            <a:extLst>
              <a:ext uri="{FF2B5EF4-FFF2-40B4-BE49-F238E27FC236}">
                <a16:creationId xmlns:a16="http://schemas.microsoft.com/office/drawing/2014/main" id="{F159EB8E-8BB6-FFD4-95CB-1F61A0BB0E28}"/>
              </a:ext>
            </a:extLst>
          </p:cNvPr>
          <p:cNvSpPr txBox="1">
            <a:spLocks noChangeArrowheads="1"/>
          </p:cNvSpPr>
          <p:nvPr/>
        </p:nvSpPr>
        <p:spPr bwMode="auto">
          <a:xfrm>
            <a:off x="905082" y="4407337"/>
            <a:ext cx="10649339" cy="172041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 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2" name="図 11">
            <a:extLst>
              <a:ext uri="{FF2B5EF4-FFF2-40B4-BE49-F238E27FC236}">
                <a16:creationId xmlns:a16="http://schemas.microsoft.com/office/drawing/2014/main" id="{FFD87F83-F372-6C8A-B2AA-B099067AA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5413" y="4498781"/>
            <a:ext cx="3148555" cy="1525081"/>
          </a:xfrm>
          <a:prstGeom prst="rect">
            <a:avLst/>
          </a:prstGeom>
          <a:ln>
            <a:solidFill>
              <a:schemeClr val="tx1"/>
            </a:solidFill>
          </a:ln>
        </p:spPr>
      </p:pic>
      <p:pic>
        <p:nvPicPr>
          <p:cNvPr id="13" name="図 12">
            <a:extLst>
              <a:ext uri="{FF2B5EF4-FFF2-40B4-BE49-F238E27FC236}">
                <a16:creationId xmlns:a16="http://schemas.microsoft.com/office/drawing/2014/main" id="{142FD509-E0F6-3A18-A499-0DBBFB99EA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1656" y="4531928"/>
            <a:ext cx="1923661" cy="1471035"/>
          </a:xfrm>
          <a:prstGeom prst="rect">
            <a:avLst/>
          </a:prstGeom>
          <a:ln>
            <a:solidFill>
              <a:schemeClr val="tx1"/>
            </a:solidFill>
          </a:ln>
        </p:spPr>
      </p:pic>
      <p:sp>
        <p:nvSpPr>
          <p:cNvPr id="14" name="AutoShape 380">
            <a:extLst>
              <a:ext uri="{FF2B5EF4-FFF2-40B4-BE49-F238E27FC236}">
                <a16:creationId xmlns:a16="http://schemas.microsoft.com/office/drawing/2014/main" id="{5A03308E-7441-8930-1F1C-EC4BEF29E1EE}"/>
              </a:ext>
            </a:extLst>
          </p:cNvPr>
          <p:cNvSpPr>
            <a:spLocks noChangeArrowheads="1"/>
          </p:cNvSpPr>
          <p:nvPr/>
        </p:nvSpPr>
        <p:spPr bwMode="auto">
          <a:xfrm>
            <a:off x="4961682" y="5530073"/>
            <a:ext cx="847196" cy="19519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右矢印 24">
            <a:extLst>
              <a:ext uri="{FF2B5EF4-FFF2-40B4-BE49-F238E27FC236}">
                <a16:creationId xmlns:a16="http://schemas.microsoft.com/office/drawing/2014/main" id="{419F61E2-3295-83A9-8991-9DC4F9036FC7}"/>
              </a:ext>
            </a:extLst>
          </p:cNvPr>
          <p:cNvSpPr/>
          <p:nvPr/>
        </p:nvSpPr>
        <p:spPr>
          <a:xfrm>
            <a:off x="6982589" y="4992566"/>
            <a:ext cx="559294"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2">
            <a:extLst>
              <a:ext uri="{FF2B5EF4-FFF2-40B4-BE49-F238E27FC236}">
                <a16:creationId xmlns:a16="http://schemas.microsoft.com/office/drawing/2014/main" id="{195A65EA-F120-F303-B231-FCFEC51EDDA5}"/>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a:extLst>
              <a:ext uri="{FF2B5EF4-FFF2-40B4-BE49-F238E27FC236}">
                <a16:creationId xmlns:a16="http://schemas.microsoft.com/office/drawing/2014/main" id="{FBE6333D-CA24-69F9-1A5A-3057BDAAD8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sp>
        <p:nvSpPr>
          <p:cNvPr id="18" name="角丸四角形 19">
            <a:extLst>
              <a:ext uri="{FF2B5EF4-FFF2-40B4-BE49-F238E27FC236}">
                <a16:creationId xmlns:a16="http://schemas.microsoft.com/office/drawing/2014/main" id="{B47B42A2-D15F-8313-18F6-4F5BF09981CD}"/>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4384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4A382C85-EE2B-D9D3-DB2D-B851FD5B8C14}"/>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A9E640CF-A890-6D7C-D7F0-CBB89B14480F}"/>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アプリの［ホーム］画面が表示されます。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E1B69208-FE0E-A3C9-9695-E780F614C08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C0821C9-EC02-A4B6-B81D-E05F7A4DB179}"/>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9</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CEB4AB3D-F692-47A5-73E5-C9B1289782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8884" y="1319653"/>
            <a:ext cx="5047001" cy="2265070"/>
          </a:xfrm>
          <a:prstGeom prst="rect">
            <a:avLst/>
          </a:prstGeom>
          <a:ln w="9525">
            <a:solidFill>
              <a:schemeClr val="tx1"/>
            </a:solidFill>
          </a:ln>
        </p:spPr>
      </p:pic>
      <p:sp>
        <p:nvSpPr>
          <p:cNvPr id="11" name="AutoShape 380">
            <a:extLst>
              <a:ext uri="{FF2B5EF4-FFF2-40B4-BE49-F238E27FC236}">
                <a16:creationId xmlns:a16="http://schemas.microsoft.com/office/drawing/2014/main" id="{28748CE6-B751-BE7B-30D1-44F16129A1C0}"/>
              </a:ext>
            </a:extLst>
          </p:cNvPr>
          <p:cNvSpPr>
            <a:spLocks noChangeArrowheads="1"/>
          </p:cNvSpPr>
          <p:nvPr/>
        </p:nvSpPr>
        <p:spPr bwMode="auto">
          <a:xfrm>
            <a:off x="854806" y="2030732"/>
            <a:ext cx="711833" cy="246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9">
            <a:extLst>
              <a:ext uri="{FF2B5EF4-FFF2-40B4-BE49-F238E27FC236}">
                <a16:creationId xmlns:a16="http://schemas.microsoft.com/office/drawing/2014/main" id="{7A93A78E-08CB-D98D-5E6C-0868EE6B1F79}"/>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1539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556923" y="858439"/>
            <a:ext cx="10964186" cy="5539186"/>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10</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rcRect/>
          <a:stretch/>
        </p:blipFill>
        <p:spPr>
          <a:xfrm>
            <a:off x="680748" y="1317554"/>
            <a:ext cx="6976400" cy="1795718"/>
          </a:xfrm>
          <a:prstGeom prst="rect">
            <a:avLst/>
          </a:prstGeom>
          <a:ln>
            <a:solidFill>
              <a:schemeClr val="tx1"/>
            </a:solidFill>
          </a:ln>
        </p:spPr>
      </p:pic>
      <p:sp>
        <p:nvSpPr>
          <p:cNvPr id="7"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52173" y="2140363"/>
            <a:ext cx="1488550" cy="29319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8"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40723" y="2049902"/>
            <a:ext cx="1488550" cy="74092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テキスト ボックス 2"/>
          <p:cNvSpPr txBox="1">
            <a:spLocks noChangeArrowheads="1"/>
          </p:cNvSpPr>
          <p:nvPr/>
        </p:nvSpPr>
        <p:spPr bwMode="auto">
          <a:xfrm>
            <a:off x="661699" y="3956050"/>
            <a:ext cx="7260330" cy="885825"/>
          </a:xfrm>
          <a:prstGeom prst="rect">
            <a:avLst/>
          </a:prstGeom>
          <a:solidFill>
            <a:srgbClr val="FFFFFF"/>
          </a:solidFill>
          <a:ln w="9525">
            <a:solidFill>
              <a:srgbClr val="000000"/>
            </a:solidFill>
            <a:miter lim="800000"/>
            <a:headEnd/>
            <a:tailEnd/>
          </a:ln>
        </p:spPr>
        <p:txBody>
          <a:bodyPr vert="horz" wrap="square" lIns="180000" tIns="72000" rIns="180000" bIns="72000" numCol="1" anchor="ctr" anchorCtr="0" compatLnSpc="1">
            <a:prstTxWarp prst="textNoShape">
              <a:avLst/>
            </a:prstTxWarp>
          </a:bodyPr>
          <a:lstStyle/>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前準備</a:t>
            </a:r>
            <a:r>
              <a:rPr lang="en-US" altLang="ja-JP" sz="1400" dirty="0">
                <a:latin typeface="Meiryo UI" panose="020B0604030504040204" pitchFamily="50" charset="-128"/>
                <a:ea typeface="Meiryo UI" panose="020B0604030504040204" pitchFamily="50" charset="-128"/>
              </a:rPr>
              <a:t>】</a:t>
            </a:r>
          </a:p>
          <a:p>
            <a:r>
              <a:rPr lang="ja-JP" altLang="en-US" sz="1400" dirty="0">
                <a:latin typeface="Meiryo UI" panose="020B0604030504040204" pitchFamily="50" charset="-128"/>
                <a:ea typeface="Meiryo UI" panose="020B0604030504040204" pitchFamily="50" charset="-128"/>
              </a:rPr>
              <a:t>あらかじめ、提出する請求書や領収書を、当サービスで参照できるフォルダに保存しておいてください。</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アップロードできるファイルは、</a:t>
            </a:r>
            <a:r>
              <a:rPr lang="en-US" altLang="ja-JP" sz="1400" dirty="0">
                <a:latin typeface="Meiryo UI" panose="020B0604030504040204" pitchFamily="50" charset="-128"/>
                <a:ea typeface="Meiryo UI" panose="020B0604030504040204" pitchFamily="50" charset="-128"/>
              </a:rPr>
              <a:t>PDF</a:t>
            </a:r>
            <a:r>
              <a:rPr lang="ja-JP" altLang="en-US" sz="1400" dirty="0">
                <a:latin typeface="Meiryo UI" panose="020B0604030504040204" pitchFamily="50" charset="-128"/>
                <a:ea typeface="Meiryo UI" panose="020B0604030504040204" pitchFamily="50" charset="-128"/>
              </a:rPr>
              <a:t>ファイルや画像ファイルです。</a:t>
            </a:r>
            <a:endParaRPr lang="en-US" altLang="ja-JP" sz="1400" dirty="0">
              <a:latin typeface="Meiryo UI" panose="020B0604030504040204" pitchFamily="50" charset="-128"/>
              <a:ea typeface="Meiryo UI" panose="020B0604030504040204" pitchFamily="50" charset="-128"/>
            </a:endParaRPr>
          </a:p>
        </p:txBody>
      </p:sp>
      <p:sp>
        <p:nvSpPr>
          <p:cNvPr id="12" name="角丸四角形 11"/>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87050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br>
              <a:rPr lang="en-US" altLang="ja-JP" sz="2000" dirty="0">
                <a:latin typeface="Meiryo UI" panose="020B0604030504040204" pitchFamily="50" charset="-128"/>
                <a:ea typeface="Meiryo UI" panose="020B0604030504040204" pitchFamily="50" charset="-128"/>
              </a:rPr>
            </a:b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11</a:t>
            </a:fld>
            <a:endParaRPr kumimoji="1" lang="ja-JP" altLang="en-US" dirty="0">
              <a:latin typeface="Meiryo UI" panose="020B0604030504040204" pitchFamily="50" charset="-128"/>
              <a:ea typeface="Meiryo UI" panose="020B0604030504040204" pitchFamily="50" charset="-128"/>
            </a:endParaRPr>
          </a:p>
        </p:txBody>
      </p:sp>
      <p:sp>
        <p:nvSpPr>
          <p:cNvPr id="8" name="コンテンツ プレースホルダー 2"/>
          <p:cNvSpPr txBox="1">
            <a:spLocks/>
          </p:cNvSpPr>
          <p:nvPr/>
        </p:nvSpPr>
        <p:spPr>
          <a:xfrm>
            <a:off x="389614" y="850790"/>
            <a:ext cx="10964186" cy="55391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a:t>
            </a:r>
            <a:r>
              <a:rPr lang="ja-JP" altLang="en-US" sz="1600" b="1" dirty="0">
                <a:latin typeface="Meiryo UI" panose="020B0604030504040204" pitchFamily="50" charset="-128"/>
                <a:ea typeface="Meiryo UI" panose="020B0604030504040204" pitchFamily="50" charset="-128"/>
              </a:rPr>
              <a:t>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［証憑アップロード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請求書］メニューを選択します。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提出する請求書ファイルを選択します。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複数ファイルを同時に指定して、一度にアップロードできます。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ja-JP" altLang="en-US" sz="20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rcRect/>
          <a:stretch/>
        </p:blipFill>
        <p:spPr>
          <a:xfrm>
            <a:off x="777914" y="1551515"/>
            <a:ext cx="6766850" cy="1741780"/>
          </a:xfrm>
          <a:prstGeom prst="rect">
            <a:avLst/>
          </a:prstGeom>
          <a:ln>
            <a:solidFill>
              <a:schemeClr val="tx1"/>
            </a:solidFill>
          </a:ln>
        </p:spPr>
      </p:pic>
      <p:sp>
        <p:nvSpPr>
          <p:cNvPr id="14"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765272" y="2336416"/>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92862" y="2241109"/>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513" y="3679874"/>
            <a:ext cx="4769787" cy="2775231"/>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603" y="4879284"/>
            <a:ext cx="4195341" cy="1585827"/>
          </a:xfrm>
          <a:prstGeom prst="rect">
            <a:avLst/>
          </a:prstGeom>
          <a:ln>
            <a:solidFill>
              <a:schemeClr val="tx1"/>
            </a:solidFill>
          </a:ln>
        </p:spPr>
      </p:pic>
      <p:sp>
        <p:nvSpPr>
          <p:cNvPr id="16"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5564083" y="5592340"/>
            <a:ext cx="2238798" cy="519123"/>
          </a:xfrm>
          <a:prstGeom prst="roundRect">
            <a:avLst>
              <a:gd name="adj" fmla="val 900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21" name="図 20">
            <a:extLst>
              <a:ext uri="{FF2B5EF4-FFF2-40B4-BE49-F238E27FC236}">
                <a16:creationId xmlns:a16="http://schemas.microsoft.com/office/drawing/2014/main" id="{C76B641E-7A55-BB58-B689-83F7A6902C3E}"/>
              </a:ext>
            </a:extLst>
          </p:cNvPr>
          <p:cNvPicPr>
            <a:picLocks noChangeAspect="1"/>
          </p:cNvPicPr>
          <p:nvPr/>
        </p:nvPicPr>
        <p:blipFill rotWithShape="1">
          <a:blip r:embed="rId5"/>
          <a:srcRect r="44010"/>
          <a:stretch/>
        </p:blipFill>
        <p:spPr>
          <a:xfrm rot="7770528">
            <a:off x="7623415" y="4701849"/>
            <a:ext cx="1747336" cy="1079555"/>
          </a:xfrm>
          <a:prstGeom prst="rect">
            <a:avLst/>
          </a:prstGeom>
        </p:spPr>
      </p:pic>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11440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証憑項目の内容に間違いがないかを確認し、未入力項目があれば証憑を見ながら入力します。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確認が終わったら、［申請］ボタンをクリックして申請します。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12</a:t>
            </a:fld>
            <a:endParaRPr kumimoji="1" lang="ja-JP" altLang="en-US" dirty="0">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7FC5AD01-9E15-0338-A1B5-D2B3A1CB09DD}"/>
              </a:ext>
            </a:extLst>
          </p:cNvPr>
          <p:cNvGrpSpPr/>
          <p:nvPr/>
        </p:nvGrpSpPr>
        <p:grpSpPr>
          <a:xfrm>
            <a:off x="749419" y="1587140"/>
            <a:ext cx="11163939" cy="3526408"/>
            <a:chOff x="788748" y="1852598"/>
            <a:chExt cx="11163939" cy="3526408"/>
          </a:xfrm>
        </p:grpSpPr>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748" y="1852598"/>
              <a:ext cx="7944045" cy="3526408"/>
            </a:xfrm>
            <a:prstGeom prst="rect">
              <a:avLst/>
            </a:prstGeom>
            <a:ln>
              <a:solidFill>
                <a:schemeClr val="tx1"/>
              </a:solidFill>
            </a:ln>
          </p:spPr>
        </p:pic>
        <p:grpSp>
          <p:nvGrpSpPr>
            <p:cNvPr id="6" name="グループ化 5">
              <a:extLst>
                <a:ext uri="{FF2B5EF4-FFF2-40B4-BE49-F238E27FC236}">
                  <a16:creationId xmlns:a16="http://schemas.microsoft.com/office/drawing/2014/main" id="{B0E934EE-346F-60F0-43DE-6DE32B552845}"/>
                </a:ext>
              </a:extLst>
            </p:cNvPr>
            <p:cNvGrpSpPr/>
            <p:nvPr/>
          </p:nvGrpSpPr>
          <p:grpSpPr>
            <a:xfrm>
              <a:off x="4889160" y="2100647"/>
              <a:ext cx="7063527" cy="3108675"/>
              <a:chOff x="4889160" y="2100647"/>
              <a:chExt cx="7063527" cy="3108675"/>
            </a:xfrm>
          </p:grpSpPr>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89160" y="2346805"/>
                <a:ext cx="3727011" cy="2862517"/>
              </a:xfrm>
              <a:prstGeom prst="roundRect">
                <a:avLst>
                  <a:gd name="adj" fmla="val 297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5" name="AutoShape 10"/>
              <p:cNvSpPr>
                <a:spLocks noChangeShapeType="1"/>
              </p:cNvSpPr>
              <p:nvPr/>
            </p:nvSpPr>
            <p:spPr bwMode="auto">
              <a:xfrm rot="10800000" flipH="1" flipV="1">
                <a:off x="8616172" y="3906864"/>
                <a:ext cx="482822" cy="0"/>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8814646" y="3065420"/>
                <a:ext cx="3138041" cy="16935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「警告マーク」や「候補あり」マークが</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表示されている場合は、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正しく読み取れていない可能性があります。内容を確認して、正しい情報を入力して</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ください。</a:t>
                </a: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54351DD5-C04D-37F3-F417-8AC05F1E04C0}"/>
                  </a:ext>
                </a:extLst>
              </p:cNvPr>
              <p:cNvPicPr>
                <a:picLocks noChangeAspect="1"/>
              </p:cNvPicPr>
              <p:nvPr/>
            </p:nvPicPr>
            <p:blipFill rotWithShape="1">
              <a:blip r:embed="rId3"/>
              <a:srcRect l="86947" t="41441" r="3418" b="53323"/>
              <a:stretch/>
            </p:blipFill>
            <p:spPr>
              <a:xfrm>
                <a:off x="9671873" y="4262213"/>
                <a:ext cx="1163847" cy="404813"/>
              </a:xfrm>
              <a:prstGeom prst="rect">
                <a:avLst/>
              </a:prstGeom>
              <a:ln>
                <a:noFill/>
              </a:ln>
            </p:spPr>
          </p:pic>
          <p:pic>
            <p:nvPicPr>
              <p:cNvPr id="23" name="図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2311" y="4262850"/>
                <a:ext cx="777025" cy="342571"/>
              </a:xfrm>
              <a:prstGeom prst="rect">
                <a:avLst/>
              </a:prstGeom>
            </p:spPr>
          </p:pic>
          <p:sp>
            <p:nvSpPr>
              <p:cNvPr id="29"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998468" y="2100647"/>
                <a:ext cx="627817" cy="2520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gr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
        <p:nvSpPr>
          <p:cNvPr id="8" name="テキスト ボックス 7">
            <a:extLst>
              <a:ext uri="{FF2B5EF4-FFF2-40B4-BE49-F238E27FC236}">
                <a16:creationId xmlns:a16="http://schemas.microsoft.com/office/drawing/2014/main" id="{4434BC8E-B2A1-C344-0524-B1461520F85C}"/>
              </a:ext>
            </a:extLst>
          </p:cNvPr>
          <p:cNvSpPr txBox="1">
            <a:spLocks noChangeArrowheads="1"/>
          </p:cNvSpPr>
          <p:nvPr/>
        </p:nvSpPr>
        <p:spPr bwMode="auto">
          <a:xfrm>
            <a:off x="724414" y="5298325"/>
            <a:ext cx="11188944" cy="129351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明細項目（精算明細</a:t>
            </a:r>
            <a:r>
              <a:rPr lang="ja-JP" altLang="en-US" sz="1400" dirty="0">
                <a:latin typeface="Meiryo UI" panose="020B0604030504040204" pitchFamily="50" charset="-128"/>
                <a:ea typeface="Meiryo UI" panose="020B0604030504040204" pitchFamily="50" charset="-128"/>
              </a:rPr>
              <a:t>）を入力する場合</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金額を手入力して差額が発生すると、次の行が自動で追加されます。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　　（行追加）をクリックして、手動で追加することもできます。</a:t>
            </a:r>
            <a:br>
              <a:rPr lang="en-US" altLang="ja-JP" sz="8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追加した行は、　（行削除）をクリックして、削除できます。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BFBDB078-4D41-1698-4F20-394CA4D3F3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5804770"/>
            <a:ext cx="228571" cy="190476"/>
          </a:xfrm>
          <a:prstGeom prst="rect">
            <a:avLst/>
          </a:prstGeom>
        </p:spPr>
      </p:pic>
      <p:pic>
        <p:nvPicPr>
          <p:cNvPr id="15" name="図 14">
            <a:extLst>
              <a:ext uri="{FF2B5EF4-FFF2-40B4-BE49-F238E27FC236}">
                <a16:creationId xmlns:a16="http://schemas.microsoft.com/office/drawing/2014/main" id="{694FD180-EE7E-2B7E-F45E-4C31A81B0716}"/>
              </a:ext>
            </a:extLst>
          </p:cNvPr>
          <p:cNvPicPr>
            <a:picLocks noChangeAspect="1"/>
          </p:cNvPicPr>
          <p:nvPr/>
        </p:nvPicPr>
        <p:blipFill>
          <a:blip r:embed="rId6"/>
          <a:stretch>
            <a:fillRect/>
          </a:stretch>
        </p:blipFill>
        <p:spPr>
          <a:xfrm>
            <a:off x="1880333" y="6055846"/>
            <a:ext cx="157143" cy="136191"/>
          </a:xfrm>
          <a:prstGeom prst="rect">
            <a:avLst/>
          </a:prstGeom>
        </p:spPr>
      </p:pic>
      <p:pic>
        <p:nvPicPr>
          <p:cNvPr id="19" name="図 18">
            <a:extLst>
              <a:ext uri="{FF2B5EF4-FFF2-40B4-BE49-F238E27FC236}">
                <a16:creationId xmlns:a16="http://schemas.microsoft.com/office/drawing/2014/main" id="{771DCC67-AC74-153D-6EB6-B07A0C7B4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1587" y="5581110"/>
            <a:ext cx="3066667" cy="571429"/>
          </a:xfrm>
          <a:prstGeom prst="rect">
            <a:avLst/>
          </a:prstGeom>
        </p:spPr>
      </p:pic>
    </p:spTree>
    <p:extLst>
      <p:ext uri="{BB962C8B-B14F-4D97-AF65-F5344CB8AC3E}">
        <p14:creationId xmlns:p14="http://schemas.microsoft.com/office/powerpoint/2010/main" val="2894224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［証憑アップロード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アップロード状況］メニューを選択します。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13</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0B27215-77B0-4052-B1BA-C4D62ECC8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634" y="1812797"/>
            <a:ext cx="8479204" cy="1927396"/>
          </a:xfrm>
          <a:prstGeom prst="rect">
            <a:avLst/>
          </a:prstGeom>
          <a:ln>
            <a:solidFill>
              <a:schemeClr val="tx1"/>
            </a:solidFill>
          </a:ln>
        </p:spPr>
      </p:pic>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061099" y="2415540"/>
            <a:ext cx="1152761" cy="952501"/>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10"/>
          <p:cNvSpPr>
            <a:spLocks noChangeShapeType="1"/>
          </p:cNvSpPr>
          <p:nvPr/>
        </p:nvSpPr>
        <p:spPr bwMode="auto">
          <a:xfrm rot="10800000" flipH="1" flipV="1">
            <a:off x="3637476" y="3368041"/>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27634" y="4868780"/>
            <a:ext cx="9027846" cy="128459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承認機能をご利用の場合は、「未承認」「承認済」「否認」の状況が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承認者からコメントなどがある場合は、メッセージ欄に表示されます。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50B27215-77B0-4052-B1BA-C4D62ECC82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34645" y="4912662"/>
            <a:ext cx="4004949" cy="1196827"/>
          </a:xfrm>
          <a:prstGeom prst="rect">
            <a:avLst/>
          </a:prstGeom>
          <a:ln>
            <a:solidFill>
              <a:schemeClr val="tx1"/>
            </a:solidFill>
          </a:ln>
        </p:spPr>
      </p:pic>
      <p:sp>
        <p:nvSpPr>
          <p:cNvPr id="19" name="テキスト ボックス 2"/>
          <p:cNvSpPr txBox="1">
            <a:spLocks noChangeArrowheads="1"/>
          </p:cNvSpPr>
          <p:nvPr/>
        </p:nvSpPr>
        <p:spPr bwMode="auto">
          <a:xfrm>
            <a:off x="2380689" y="3657600"/>
            <a:ext cx="5056431" cy="44196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証憑種類をクリックすると、請求書や領収書を確認・修正できます。</a:t>
            </a:r>
          </a:p>
        </p:txBody>
      </p:sp>
      <p:sp>
        <p:nvSpPr>
          <p:cNvPr id="13" name="角丸四角形 12"/>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3102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1.</a:t>
            </a:r>
            <a:r>
              <a:rPr kumimoji="0" lang="ja-JP" altLang="en-US" sz="1600" dirty="0">
                <a:latin typeface="Meiryo UI" panose="020B0604030504040204" pitchFamily="50" charset="-128"/>
                <a:ea typeface="Meiryo UI" panose="020B0604030504040204" pitchFamily="50" charset="-128"/>
              </a:rPr>
              <a:t>［承認 </a:t>
            </a:r>
            <a:r>
              <a:rPr kumimoji="0" lang="en-US" altLang="ja-JP" sz="1600" dirty="0">
                <a:latin typeface="Meiryo UI" panose="020B0604030504040204" pitchFamily="50" charset="-128"/>
                <a:ea typeface="Meiryo UI" panose="020B0604030504040204" pitchFamily="50" charset="-128"/>
              </a:rPr>
              <a:t>-</a:t>
            </a:r>
            <a:r>
              <a:rPr kumimoji="0" lang="ja-JP" altLang="en-US" sz="1600" dirty="0">
                <a:latin typeface="Meiryo UI" panose="020B0604030504040204" pitchFamily="50" charset="-128"/>
                <a:ea typeface="Meiryo UI" panose="020B0604030504040204" pitchFamily="50" charset="-128"/>
              </a:rPr>
              <a:t> 承認］メニューを選択します。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600" dirty="0">
              <a:latin typeface="Meiryo UI" panose="020B0604030504040204" pitchFamily="50" charset="-128"/>
              <a:ea typeface="Meiryo UI" panose="020B0604030504040204" pitchFamily="50" charset="-128"/>
            </a:endParaRPr>
          </a:p>
          <a:p>
            <a:pPr marL="0" indent="0" algn="just">
              <a:lnSpc>
                <a:spcPct val="100000"/>
              </a:lnSpc>
              <a:buNone/>
            </a:pPr>
            <a:r>
              <a:rPr kumimoji="0" lang="en-US" altLang="ja-JP" sz="1600" dirty="0">
                <a:latin typeface="Meiryo UI" panose="020B0604030504040204" pitchFamily="50" charset="-128"/>
                <a:ea typeface="Meiryo UI" panose="020B0604030504040204" pitchFamily="50" charset="-128"/>
              </a:rPr>
              <a:t>2. </a:t>
            </a:r>
            <a:r>
              <a:rPr lang="ja-JP" altLang="en-US" sz="1600" dirty="0">
                <a:latin typeface="Meiryo UI" panose="020B0604030504040204" pitchFamily="50" charset="-128"/>
                <a:ea typeface="Meiryo UI" panose="020B0604030504040204" pitchFamily="50" charset="-128"/>
              </a:rPr>
              <a:t>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スマホアプリ）からアップロードされた証憑が</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表示されます。</a:t>
            </a:r>
            <a:endParaRPr lang="en-US" altLang="ja-JP" sz="1600" dirty="0">
              <a:latin typeface="Meiryo UI" panose="020B0604030504040204" pitchFamily="50" charset="-128"/>
              <a:ea typeface="Meiryo UI" panose="020B0604030504040204" pitchFamily="50" charset="-128"/>
            </a:endParaRPr>
          </a:p>
          <a:p>
            <a:pPr marL="0" indent="0" algn="just">
              <a:lnSpc>
                <a:spcPts val="1200"/>
              </a:lnSpc>
              <a:buNone/>
            </a:pPr>
            <a:r>
              <a:rPr kumimoji="0" lang="ja-JP" altLang="en-US" sz="1600" dirty="0">
                <a:latin typeface="Meiryo UI" panose="020B0604030504040204" pitchFamily="50" charset="-128"/>
                <a:ea typeface="Meiryo UI" panose="020B0604030504040204" pitchFamily="50" charset="-128"/>
              </a:rPr>
              <a:t>　　確認する証憑種類をクリックします。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14</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20" name="図 19"/>
          <p:cNvPicPr>
            <a:picLocks noChangeAspect="1"/>
          </p:cNvPicPr>
          <p:nvPr/>
        </p:nvPicPr>
        <p:blipFill>
          <a:blip r:embed="rId2">
            <a:extLst>
              <a:ext uri="{28A0092B-C50C-407E-A947-70E740481C1C}">
                <a14:useLocalDpi xmlns:a14="http://schemas.microsoft.com/office/drawing/2010/main" val="0"/>
              </a:ext>
            </a:extLst>
          </a:blip>
          <a:srcRect/>
          <a:stretch/>
        </p:blipFill>
        <p:spPr>
          <a:xfrm>
            <a:off x="866041" y="1231864"/>
            <a:ext cx="6766849" cy="1710440"/>
          </a:xfrm>
          <a:prstGeom prst="rect">
            <a:avLst/>
          </a:prstGeom>
          <a:ln>
            <a:solidFill>
              <a:schemeClr val="tx1"/>
            </a:solidFill>
          </a:ln>
        </p:spPr>
      </p:pic>
      <p:sp>
        <p:nvSpPr>
          <p:cNvPr id="21"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867946" y="2303294"/>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295536" y="1927952"/>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H="1" flipV="1">
            <a:off x="6469644" y="1513271"/>
            <a:ext cx="0" cy="617754"/>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8"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326010" y="1269113"/>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テキスト ボックス 2"/>
          <p:cNvSpPr txBox="1">
            <a:spLocks noChangeArrowheads="1"/>
          </p:cNvSpPr>
          <p:nvPr/>
        </p:nvSpPr>
        <p:spPr bwMode="auto">
          <a:xfrm>
            <a:off x="5271599" y="1708519"/>
            <a:ext cx="5920080" cy="11798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をクリックすると、未承認の件数を確認できます。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未承認件数をクリックすると、［承認］メニューが表示され、</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24" name="図 23">
            <a:extLst>
              <a:ext uri="{FF2B5EF4-FFF2-40B4-BE49-F238E27FC236}">
                <a16:creationId xmlns:a16="http://schemas.microsoft.com/office/drawing/2014/main" id="{B19F4C7F-4BC1-4276-B535-766BA0231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5446" y="1290209"/>
            <a:ext cx="1522400" cy="1514749"/>
          </a:xfrm>
          <a:prstGeom prst="rect">
            <a:avLst/>
          </a:prstGeom>
          <a:ln>
            <a:solidFill>
              <a:schemeClr val="tx1"/>
            </a:solidFill>
          </a:ln>
        </p:spPr>
      </p:pic>
      <p:sp>
        <p:nvSpPr>
          <p:cNvPr id="25"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9821302" y="2348060"/>
            <a:ext cx="1053298" cy="2420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10623661" y="1368542"/>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4407" y="1768184"/>
            <a:ext cx="238027" cy="223150"/>
          </a:xfrm>
          <a:prstGeom prst="rect">
            <a:avLst/>
          </a:prstGeom>
        </p:spPr>
      </p:pic>
      <p:grpSp>
        <p:nvGrpSpPr>
          <p:cNvPr id="9" name="グループ化 8">
            <a:extLst>
              <a:ext uri="{FF2B5EF4-FFF2-40B4-BE49-F238E27FC236}">
                <a16:creationId xmlns:a16="http://schemas.microsoft.com/office/drawing/2014/main" id="{A78A6D3D-0225-D942-5C11-A0C84EF20A8D}"/>
              </a:ext>
            </a:extLst>
          </p:cNvPr>
          <p:cNvGrpSpPr/>
          <p:nvPr/>
        </p:nvGrpSpPr>
        <p:grpSpPr>
          <a:xfrm>
            <a:off x="847187" y="4312732"/>
            <a:ext cx="6766850" cy="1910334"/>
            <a:chOff x="847187" y="4001836"/>
            <a:chExt cx="6766850" cy="1910334"/>
          </a:xfrm>
        </p:grpSpPr>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187" y="4001836"/>
              <a:ext cx="6766850" cy="1910334"/>
            </a:xfrm>
            <a:prstGeom prst="rect">
              <a:avLst/>
            </a:prstGeom>
            <a:ln>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2934342" y="5202060"/>
              <a:ext cx="715702" cy="13826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14309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3. </a:t>
            </a:r>
            <a:r>
              <a:rPr kumimoji="0" lang="ja-JP" altLang="en-US" sz="1600" dirty="0">
                <a:latin typeface="Meiryo UI" panose="020B0604030504040204" pitchFamily="50" charset="-128"/>
                <a:ea typeface="Meiryo UI" panose="020B0604030504040204" pitchFamily="50" charset="-128"/>
              </a:rPr>
              <a:t>画面上の請求書／領収書を見ながら、内容を確認し、承認（または否認）します。</a:t>
            </a: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15</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34" y="1179922"/>
            <a:ext cx="6673213" cy="4574908"/>
          </a:xfrm>
          <a:prstGeom prst="rect">
            <a:avLst/>
          </a:prstGeom>
          <a:ln w="3175">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442383" y="1424557"/>
            <a:ext cx="1099843" cy="218849"/>
          </a:xfrm>
          <a:prstGeom prst="roundRect">
            <a:avLst>
              <a:gd name="adj" fmla="val 290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929119" y="5143140"/>
            <a:ext cx="3348222" cy="223622"/>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3" name="AutoShape 10"/>
          <p:cNvSpPr>
            <a:spLocks noChangeShapeType="1"/>
          </p:cNvSpPr>
          <p:nvPr/>
        </p:nvSpPr>
        <p:spPr bwMode="auto">
          <a:xfrm rot="5400000" flipH="1" flipV="1">
            <a:off x="7859649" y="1217555"/>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4" name="AutoShape 10"/>
          <p:cNvSpPr>
            <a:spLocks noChangeShapeType="1"/>
          </p:cNvSpPr>
          <p:nvPr/>
        </p:nvSpPr>
        <p:spPr bwMode="auto">
          <a:xfrm rot="5400000" flipH="1" flipV="1">
            <a:off x="6089129" y="3342459"/>
            <a:ext cx="2644540" cy="97100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2" name="テキスト ボックス 2"/>
          <p:cNvSpPr txBox="1">
            <a:spLocks noChangeArrowheads="1"/>
          </p:cNvSpPr>
          <p:nvPr/>
        </p:nvSpPr>
        <p:spPr bwMode="auto">
          <a:xfrm>
            <a:off x="7781473" y="1414449"/>
            <a:ext cx="3994409" cy="1416281"/>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問題がなければ［承認］ボタンをクリックします。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証憑が不明瞭な場合や証憑項目に不備がある場合は「新規メッセージ」に否認する理由を入力し、［否認］ボタンをクリックします。</a:t>
            </a:r>
          </a:p>
        </p:txBody>
      </p:sp>
      <p:sp>
        <p:nvSpPr>
          <p:cNvPr id="25" name="角丸四角形 24"/>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147005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16</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sp>
        <p:nvSpPr>
          <p:cNvPr id="57"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- 5. </a:t>
            </a:r>
            <a:r>
              <a:rPr lang="ja-JP" altLang="en-US" sz="2800" b="1" dirty="0">
                <a:latin typeface="Meiryo UI" panose="020B0604030504040204" pitchFamily="50" charset="-128"/>
                <a:ea typeface="Meiryo UI" panose="020B0604030504040204" pitchFamily="50" charset="-128"/>
              </a:rPr>
              <a:t>承認の代理設定をする</a:t>
            </a:r>
          </a:p>
        </p:txBody>
      </p:sp>
      <p:sp>
        <p:nvSpPr>
          <p:cNvPr id="58" name="コンテンツ プレースホルダー 2"/>
          <p:cNvSpPr txBox="1">
            <a:spLocks/>
          </p:cNvSpPr>
          <p:nvPr/>
        </p:nvSpPr>
        <p:spPr>
          <a:xfrm>
            <a:off x="302150" y="854178"/>
            <a:ext cx="10964186" cy="57371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177800" eaLnBrk="0" fontAlgn="base" hangingPunct="0">
              <a:lnSpc>
                <a:spcPct val="100000"/>
              </a:lnSpc>
              <a:spcBef>
                <a:spcPct val="0"/>
              </a:spcBef>
              <a:spcAft>
                <a:spcPct val="0"/>
              </a:spcAft>
              <a:buFont typeface="Arial" panose="020B0604020202020204" pitchFamily="34" charset="0"/>
              <a:buNone/>
            </a:pPr>
            <a:r>
              <a:rPr lang="ja-JP" altLang="ja-JP" sz="1600" dirty="0">
                <a:latin typeface="Meiryo UI" panose="020B0604030504040204" pitchFamily="50" charset="-128"/>
                <a:ea typeface="Meiryo UI" panose="020B0604030504040204" pitchFamily="50" charset="-128"/>
              </a:rPr>
              <a:t>承認者が出張などで不在の場合に、事前に別の担当者を代理の承認者として設定できます。</a:t>
            </a:r>
            <a:endParaRPr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lang="en-US" altLang="ja-JP"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承認者である</a:t>
            </a:r>
            <a:r>
              <a:rPr lang="ja-JP" altLang="en-US" sz="1600" b="1" dirty="0">
                <a:latin typeface="Meiryo UI" panose="020B0604030504040204" pitchFamily="50" charset="-128"/>
                <a:ea typeface="Meiryo UI" panose="020B0604030504040204" pitchFamily="50" charset="-128"/>
              </a:rPr>
              <a:t>川谷</a:t>
            </a:r>
            <a:r>
              <a:rPr lang="ja-JP" altLang="ja-JP" sz="1600" b="1" dirty="0">
                <a:latin typeface="Meiryo UI" panose="020B0604030504040204" pitchFamily="50" charset="-128"/>
                <a:ea typeface="Meiryo UI" panose="020B0604030504040204" pitchFamily="50" charset="-128"/>
              </a:rPr>
              <a:t>さんが出張中、代わりに</a:t>
            </a:r>
            <a:r>
              <a:rPr lang="ja-JP" altLang="en-US" sz="1600" b="1" dirty="0">
                <a:latin typeface="Meiryo UI" panose="020B0604030504040204" pitchFamily="50" charset="-128"/>
                <a:ea typeface="Meiryo UI" panose="020B0604030504040204" pitchFamily="50" charset="-128"/>
              </a:rPr>
              <a:t>小川</a:t>
            </a:r>
            <a:r>
              <a:rPr lang="ja-JP" altLang="ja-JP" sz="1600" b="1" dirty="0">
                <a:latin typeface="Meiryo UI" panose="020B0604030504040204" pitchFamily="50" charset="-128"/>
                <a:ea typeface="Meiryo UI" panose="020B0604030504040204" pitchFamily="50" charset="-128"/>
              </a:rPr>
              <a:t>さんを承認者</a:t>
            </a:r>
            <a:r>
              <a:rPr lang="ja-JP" altLang="en-US" sz="1600" b="1" dirty="0">
                <a:latin typeface="Meiryo UI" panose="020B0604030504040204" pitchFamily="50" charset="-128"/>
                <a:ea typeface="Meiryo UI" panose="020B0604030504040204" pitchFamily="50" charset="-128"/>
              </a:rPr>
              <a:t>に</a:t>
            </a:r>
            <a:r>
              <a:rPr lang="ja-JP" altLang="ja-JP" sz="1600" b="1" dirty="0">
                <a:latin typeface="Meiryo UI" panose="020B0604030504040204" pitchFamily="50" charset="-128"/>
                <a:ea typeface="Meiryo UI" panose="020B0604030504040204" pitchFamily="50" charset="-128"/>
              </a:rPr>
              <a:t>する場合</a:t>
            </a:r>
            <a:endParaRPr lang="ja-JP" altLang="en-US"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ja-JP" altLang="en-US" sz="16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14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2400" dirty="0">
              <a:latin typeface="Arial" panose="020B0604020202020204" pitchFamily="34" charset="0"/>
            </a:endParaRPr>
          </a:p>
        </p:txBody>
      </p:sp>
      <p:sp>
        <p:nvSpPr>
          <p:cNvPr id="59" name="矢印: 右 29">
            <a:extLst>
              <a:ext uri="{FF2B5EF4-FFF2-40B4-BE49-F238E27FC236}">
                <a16:creationId xmlns:a16="http://schemas.microsoft.com/office/drawing/2014/main" id="{BD4B165A-F407-4527-A70F-59F656335885}"/>
              </a:ext>
            </a:extLst>
          </p:cNvPr>
          <p:cNvSpPr/>
          <p:nvPr/>
        </p:nvSpPr>
        <p:spPr>
          <a:xfrm rot="5400000">
            <a:off x="2971102" y="3125440"/>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0" name="図 59">
            <a:extLst>
              <a:ext uri="{FF2B5EF4-FFF2-40B4-BE49-F238E27FC236}">
                <a16:creationId xmlns:a16="http://schemas.microsoft.com/office/drawing/2014/main" id="{699F4675-2D6C-4D9A-8A54-781C619DA0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96559" y="3631536"/>
            <a:ext cx="3733388" cy="771654"/>
          </a:xfrm>
          <a:prstGeom prst="rect">
            <a:avLst/>
          </a:prstGeom>
          <a:ln w="3175">
            <a:solidFill>
              <a:schemeClr val="tx1"/>
            </a:solidFill>
          </a:ln>
        </p:spPr>
      </p:pic>
      <p:sp>
        <p:nvSpPr>
          <p:cNvPr id="61" name="矢印: 右 33">
            <a:extLst>
              <a:ext uri="{FF2B5EF4-FFF2-40B4-BE49-F238E27FC236}">
                <a16:creationId xmlns:a16="http://schemas.microsoft.com/office/drawing/2014/main" id="{FC3F64CC-40E0-404B-82B2-6AD8726A7119}"/>
              </a:ext>
            </a:extLst>
          </p:cNvPr>
          <p:cNvSpPr/>
          <p:nvPr/>
        </p:nvSpPr>
        <p:spPr>
          <a:xfrm rot="5400000">
            <a:off x="2971101" y="4561655"/>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2" name="図 61">
            <a:extLst>
              <a:ext uri="{FF2B5EF4-FFF2-40B4-BE49-F238E27FC236}">
                <a16:creationId xmlns:a16="http://schemas.microsoft.com/office/drawing/2014/main" id="{7BE05010-506D-4CA5-B4A3-CB4B5FA912F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96560" y="5048700"/>
            <a:ext cx="3733388" cy="1441303"/>
          </a:xfrm>
          <a:prstGeom prst="rect">
            <a:avLst/>
          </a:prstGeom>
          <a:ln w="3175">
            <a:solidFill>
              <a:schemeClr val="tx1"/>
            </a:solidFill>
          </a:ln>
        </p:spPr>
      </p:pic>
      <p:sp>
        <p:nvSpPr>
          <p:cNvPr id="63" name="Rectangle 363">
            <a:extLst>
              <a:ext uri="{FF2B5EF4-FFF2-40B4-BE49-F238E27FC236}">
                <a16:creationId xmlns:a16="http://schemas.microsoft.com/office/drawing/2014/main" id="{11BAAEAB-59B8-43CF-B51A-0C608EBFD5FD}"/>
              </a:ext>
            </a:extLst>
          </p:cNvPr>
          <p:cNvSpPr>
            <a:spLocks noChangeArrowheads="1"/>
          </p:cNvSpPr>
          <p:nvPr/>
        </p:nvSpPr>
        <p:spPr bwMode="auto">
          <a:xfrm>
            <a:off x="5431489" y="2278072"/>
            <a:ext cx="4218538" cy="477681"/>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①　　 </a:t>
            </a:r>
            <a:r>
              <a:rPr lang="ja-JP" altLang="ja-JP" sz="1400" dirty="0">
                <a:latin typeface="Meiryo UI" panose="020B0604030504040204" pitchFamily="50" charset="-128"/>
                <a:ea typeface="Meiryo UI" panose="020B0604030504040204" pitchFamily="50" charset="-128"/>
              </a:rPr>
              <a:t>をクリックし、</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代理設定</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メニューを</a:t>
            </a:r>
            <a:r>
              <a:rPr lang="ja-JP" altLang="en-US" sz="1400" dirty="0">
                <a:latin typeface="Meiryo UI" panose="020B0604030504040204" pitchFamily="50" charset="-128"/>
                <a:ea typeface="Meiryo UI" panose="020B0604030504040204" pitchFamily="50" charset="-128"/>
              </a:rPr>
              <a:t>選択</a:t>
            </a:r>
            <a:r>
              <a:rPr lang="ja-JP" altLang="ja-JP" sz="1400" dirty="0">
                <a:latin typeface="Meiryo UI" panose="020B0604030504040204" pitchFamily="50" charset="-128"/>
                <a:ea typeface="Meiryo UI" panose="020B0604030504040204" pitchFamily="50" charset="-128"/>
              </a:rPr>
              <a:t>します。</a:t>
            </a:r>
          </a:p>
        </p:txBody>
      </p:sp>
      <p:sp>
        <p:nvSpPr>
          <p:cNvPr id="64" name="Rectangle 363">
            <a:extLst>
              <a:ext uri="{FF2B5EF4-FFF2-40B4-BE49-F238E27FC236}">
                <a16:creationId xmlns:a16="http://schemas.microsoft.com/office/drawing/2014/main" id="{0AF274BB-BC00-44BE-80DF-0CF77F4CF5EA}"/>
              </a:ext>
            </a:extLst>
          </p:cNvPr>
          <p:cNvSpPr>
            <a:spLocks noChangeArrowheads="1"/>
          </p:cNvSpPr>
          <p:nvPr/>
        </p:nvSpPr>
        <p:spPr bwMode="auto">
          <a:xfrm>
            <a:off x="5431489" y="3849752"/>
            <a:ext cx="4218538" cy="477680"/>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②</a:t>
            </a:r>
            <a:r>
              <a:rPr lang="ja-JP" altLang="ja-JP" sz="1400" dirty="0">
                <a:latin typeface="Meiryo UI" panose="020B0604030504040204" pitchFamily="50" charset="-128"/>
                <a:ea typeface="Meiryo UI" panose="020B0604030504040204" pitchFamily="50" charset="-128"/>
              </a:rPr>
              <a:t>［新規登録］ボタン</a:t>
            </a:r>
            <a:r>
              <a:rPr lang="ja-JP" altLang="en-US" sz="1400" dirty="0">
                <a:latin typeface="Meiryo UI" panose="020B0604030504040204" pitchFamily="50" charset="-128"/>
                <a:ea typeface="Meiryo UI" panose="020B0604030504040204" pitchFamily="50" charset="-128"/>
              </a:rPr>
              <a:t>を</a:t>
            </a:r>
            <a:r>
              <a:rPr lang="ja-JP" altLang="ja-JP" sz="1400" dirty="0">
                <a:latin typeface="Meiryo UI" panose="020B0604030504040204" pitchFamily="50" charset="-128"/>
                <a:ea typeface="Meiryo UI" panose="020B0604030504040204" pitchFamily="50" charset="-128"/>
              </a:rPr>
              <a:t>クリックします。</a:t>
            </a:r>
          </a:p>
        </p:txBody>
      </p:sp>
      <p:sp>
        <p:nvSpPr>
          <p:cNvPr id="65" name="Rectangle 363">
            <a:extLst>
              <a:ext uri="{FF2B5EF4-FFF2-40B4-BE49-F238E27FC236}">
                <a16:creationId xmlns:a16="http://schemas.microsoft.com/office/drawing/2014/main" id="{99B270F4-2240-417F-A2F8-F401865A1E39}"/>
              </a:ext>
            </a:extLst>
          </p:cNvPr>
          <p:cNvSpPr>
            <a:spLocks noChangeArrowheads="1"/>
          </p:cNvSpPr>
          <p:nvPr/>
        </p:nvSpPr>
        <p:spPr bwMode="auto">
          <a:xfrm>
            <a:off x="5431490" y="4839399"/>
            <a:ext cx="4218538" cy="1660273"/>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lvl="0" fontAlgn="base"/>
            <a:r>
              <a:rPr lang="ja-JP" altLang="en-US" sz="1400" dirty="0">
                <a:latin typeface="Meiryo UI" panose="020B0604030504040204" pitchFamily="50" charset="-128"/>
                <a:ea typeface="Meiryo UI" panose="020B0604030504040204" pitchFamily="50" charset="-128"/>
              </a:rPr>
              <a:t>③ </a:t>
            </a:r>
            <a:r>
              <a:rPr lang="ja-JP" altLang="ja-JP" sz="1400" dirty="0">
                <a:latin typeface="Meiryo UI" panose="020B0604030504040204" pitchFamily="50" charset="-128"/>
                <a:ea typeface="Meiryo UI" panose="020B0604030504040204" pitchFamily="50" charset="-128"/>
              </a:rPr>
              <a:t>期間と代理の</a:t>
            </a:r>
            <a:r>
              <a:rPr lang="ja-JP" altLang="en-US" sz="1400" dirty="0">
                <a:latin typeface="Meiryo UI" panose="020B0604030504040204" pitchFamily="50" charset="-128"/>
                <a:ea typeface="Meiryo UI" panose="020B0604030504040204" pitchFamily="50" charset="-128"/>
              </a:rPr>
              <a:t>承認</a:t>
            </a:r>
            <a:r>
              <a:rPr lang="ja-JP" altLang="ja-JP" sz="1400" dirty="0">
                <a:latin typeface="Meiryo UI" panose="020B0604030504040204" pitchFamily="50" charset="-128"/>
                <a:ea typeface="Meiryo UI" panose="020B0604030504040204" pitchFamily="50" charset="-128"/>
              </a:rPr>
              <a:t>者を設定し、［登録］ボタンを</a:t>
            </a:r>
            <a:endParaRPr lang="en-US" altLang="ja-JP" sz="1400" dirty="0">
              <a:latin typeface="Meiryo UI" panose="020B0604030504040204" pitchFamily="50" charset="-128"/>
              <a:ea typeface="Meiryo UI" panose="020B0604030504040204" pitchFamily="50" charset="-128"/>
            </a:endParaRPr>
          </a:p>
          <a:p>
            <a:pPr lvl="0" fontAlgn="base"/>
            <a:r>
              <a:rPr lang="en-US" altLang="ja-JP"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クリックします。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設定した期間だけ、代理の承認者が承認できます。</a:t>
            </a:r>
          </a:p>
          <a:p>
            <a:pPr fontAlgn="base"/>
            <a:endParaRPr lang="en-US" altLang="ja-JP" sz="1400" dirty="0">
              <a:latin typeface="Meiryo UI" panose="020B0604030504040204" pitchFamily="50" charset="-128"/>
              <a:ea typeface="Meiryo UI" panose="020B0604030504040204" pitchFamily="50" charset="-128"/>
            </a:endParaRPr>
          </a:p>
          <a:p>
            <a:pPr fontAlgn="base"/>
            <a:r>
              <a:rPr lang="ja-JP" altLang="en-US" sz="1400" dirty="0">
                <a:latin typeface="Meiryo UI" panose="020B0604030504040204" pitchFamily="50" charset="-128"/>
                <a:ea typeface="Meiryo UI" panose="020B0604030504040204" pitchFamily="50" charset="-128"/>
              </a:rPr>
              <a:t>　  </a:t>
            </a:r>
            <a:r>
              <a:rPr lang="ja-JP" altLang="ja-JP" sz="1400" b="1" dirty="0">
                <a:latin typeface="Meiryo UI" panose="020B0604030504040204" pitchFamily="50" charset="-128"/>
                <a:ea typeface="Meiryo UI" panose="020B0604030504040204" pitchFamily="50" charset="-128"/>
              </a:rPr>
              <a:t>＜例＞</a:t>
            </a:r>
            <a:r>
              <a:rPr lang="en-US" altLang="ja-JP" sz="1400" dirty="0">
                <a:latin typeface="Meiryo UI" panose="020B0604030504040204" pitchFamily="50" charset="-128"/>
                <a:ea typeface="Meiryo UI" panose="020B0604030504040204" pitchFamily="50" charset="-128"/>
              </a:rPr>
              <a:t>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4/1</a:t>
            </a: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 4/5</a:t>
            </a:r>
            <a:r>
              <a:rPr lang="ja-JP" altLang="en-US" sz="1400" dirty="0">
                <a:latin typeface="Meiryo UI" panose="020B0604030504040204" pitchFamily="50" charset="-128"/>
                <a:ea typeface="Meiryo UI" panose="020B0604030504040204" pitchFamily="50" charset="-128"/>
              </a:rPr>
              <a:t> に、川谷</a:t>
            </a:r>
            <a:r>
              <a:rPr lang="ja-JP" altLang="ja-JP" sz="1400" dirty="0">
                <a:latin typeface="Meiryo UI" panose="020B0604030504040204" pitchFamily="50" charset="-128"/>
                <a:ea typeface="Meiryo UI" panose="020B0604030504040204" pitchFamily="50" charset="-128"/>
              </a:rPr>
              <a:t>さんの代わりに</a:t>
            </a:r>
            <a:r>
              <a:rPr lang="ja-JP" altLang="en-US" sz="1400" dirty="0">
                <a:latin typeface="Meiryo UI" panose="020B0604030504040204" pitchFamily="50" charset="-128"/>
                <a:ea typeface="Meiryo UI" panose="020B0604030504040204" pitchFamily="50" charset="-128"/>
              </a:rPr>
              <a:t>小川</a:t>
            </a:r>
            <a:r>
              <a:rPr lang="ja-JP" altLang="ja-JP" sz="1400" dirty="0">
                <a:latin typeface="Meiryo UI" panose="020B0604030504040204" pitchFamily="50" charset="-128"/>
                <a:ea typeface="Meiryo UI" panose="020B0604030504040204" pitchFamily="50" charset="-128"/>
              </a:rPr>
              <a:t>さんが</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承認できます。</a:t>
            </a:r>
          </a:p>
          <a:p>
            <a:pPr fontAlgn="base"/>
            <a:endParaRPr lang="ja-JP" altLang="ja-JP" sz="1600" dirty="0">
              <a:latin typeface="Meiryo UI" panose="020B0604030504040204" pitchFamily="50" charset="-128"/>
              <a:ea typeface="Meiryo UI" panose="020B0604030504040204" pitchFamily="50" charset="-128"/>
            </a:endParaRPr>
          </a:p>
        </p:txBody>
      </p:sp>
      <p:pic>
        <p:nvPicPr>
          <p:cNvPr id="66" name="図 65">
            <a:extLst>
              <a:ext uri="{FF2B5EF4-FFF2-40B4-BE49-F238E27FC236}">
                <a16:creationId xmlns:a16="http://schemas.microsoft.com/office/drawing/2014/main" id="{E1AF726A-5A75-47DA-8D86-22C8D3F0CBFE}"/>
              </a:ext>
            </a:extLst>
          </p:cNvPr>
          <p:cNvPicPr/>
          <p:nvPr/>
        </p:nvPicPr>
        <p:blipFill>
          <a:blip r:embed="rId4">
            <a:extLst>
              <a:ext uri="{28A0092B-C50C-407E-A947-70E740481C1C}">
                <a14:useLocalDpi xmlns:a14="http://schemas.microsoft.com/office/drawing/2010/main" val="0"/>
              </a:ext>
            </a:extLst>
          </a:blip>
          <a:stretch>
            <a:fillRect/>
          </a:stretch>
        </p:blipFill>
        <p:spPr>
          <a:xfrm>
            <a:off x="5741090" y="2391198"/>
            <a:ext cx="202840" cy="224724"/>
          </a:xfrm>
          <a:prstGeom prst="rect">
            <a:avLst/>
          </a:prstGeom>
        </p:spPr>
      </p:pic>
      <p:sp>
        <p:nvSpPr>
          <p:cNvPr id="67" name="AutoShape 380">
            <a:extLst>
              <a:ext uri="{FF2B5EF4-FFF2-40B4-BE49-F238E27FC236}">
                <a16:creationId xmlns:a16="http://schemas.microsoft.com/office/drawing/2014/main" id="{A0672F11-80BF-4AB1-BEAA-67A03A781D47}"/>
              </a:ext>
            </a:extLst>
          </p:cNvPr>
          <p:cNvSpPr>
            <a:spLocks noChangeArrowheads="1"/>
          </p:cNvSpPr>
          <p:nvPr/>
        </p:nvSpPr>
        <p:spPr bwMode="auto">
          <a:xfrm>
            <a:off x="1272744" y="3780186"/>
            <a:ext cx="436994" cy="16023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68" name="AutoShape 380">
            <a:extLst>
              <a:ext uri="{FF2B5EF4-FFF2-40B4-BE49-F238E27FC236}">
                <a16:creationId xmlns:a16="http://schemas.microsoft.com/office/drawing/2014/main" id="{38518020-BE20-4018-BD7C-741D09805B3C}"/>
              </a:ext>
            </a:extLst>
          </p:cNvPr>
          <p:cNvSpPr>
            <a:spLocks noChangeArrowheads="1"/>
          </p:cNvSpPr>
          <p:nvPr/>
        </p:nvSpPr>
        <p:spPr bwMode="auto">
          <a:xfrm>
            <a:off x="2624140" y="6241910"/>
            <a:ext cx="537028" cy="20799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69" name="図 68">
            <a:extLst>
              <a:ext uri="{FF2B5EF4-FFF2-40B4-BE49-F238E27FC236}">
                <a16:creationId xmlns:a16="http://schemas.microsoft.com/office/drawing/2014/main" id="{30F3FA05-679E-ED4C-10B4-4992743643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0298" y="1769184"/>
            <a:ext cx="3709649" cy="1239148"/>
          </a:xfrm>
          <a:prstGeom prst="rect">
            <a:avLst/>
          </a:prstGeom>
          <a:ln>
            <a:solidFill>
              <a:schemeClr val="tx1"/>
            </a:solidFill>
          </a:ln>
        </p:spPr>
      </p:pic>
      <p:sp>
        <p:nvSpPr>
          <p:cNvPr id="70" name="AutoShape 380">
            <a:extLst>
              <a:ext uri="{FF2B5EF4-FFF2-40B4-BE49-F238E27FC236}">
                <a16:creationId xmlns:a16="http://schemas.microsoft.com/office/drawing/2014/main" id="{59082384-B1D2-4D62-A727-8F5D409041A9}"/>
              </a:ext>
            </a:extLst>
          </p:cNvPr>
          <p:cNvSpPr>
            <a:spLocks noChangeArrowheads="1"/>
          </p:cNvSpPr>
          <p:nvPr/>
        </p:nvSpPr>
        <p:spPr bwMode="auto">
          <a:xfrm>
            <a:off x="4307503" y="2595224"/>
            <a:ext cx="650260" cy="14785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71" name="AutoShape 380">
            <a:extLst>
              <a:ext uri="{FF2B5EF4-FFF2-40B4-BE49-F238E27FC236}">
                <a16:creationId xmlns:a16="http://schemas.microsoft.com/office/drawing/2014/main" id="{6586F65F-40CC-4BEA-89BC-3FB1DC54E7C8}"/>
              </a:ext>
            </a:extLst>
          </p:cNvPr>
          <p:cNvSpPr>
            <a:spLocks noChangeArrowheads="1"/>
          </p:cNvSpPr>
          <p:nvPr/>
        </p:nvSpPr>
        <p:spPr bwMode="auto">
          <a:xfrm>
            <a:off x="4810126" y="1767460"/>
            <a:ext cx="183881" cy="1899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角丸四角形 2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21094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PC</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PC</a:t>
            </a:r>
            <a:r>
              <a:rPr lang="ja-JP" altLang="en-US" sz="2400" dirty="0">
                <a:latin typeface="Meiryo UI" panose="020B0604030504040204" pitchFamily="50" charset="-128"/>
                <a:ea typeface="Meiryo UI" panose="020B0604030504040204" pitchFamily="50" charset="-128"/>
              </a:rPr>
              <a:t>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PC</a:t>
            </a:r>
            <a:r>
              <a:rPr lang="ja-JP" altLang="en-US" sz="2400" dirty="0">
                <a:latin typeface="Meiryo UI" panose="020B0604030504040204" pitchFamily="50" charset="-128"/>
                <a:ea typeface="Meiryo UI" panose="020B0604030504040204" pitchFamily="50" charset="-128"/>
              </a:rPr>
              <a:t>アプリを起動する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17</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5650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18</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ADB39A5C-DF4D-4298-972C-9128AEFDAB84}"/>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21" name="角丸四角形 20"/>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6" name="テキスト ボックス 2"/>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rgbClr val="000000"/>
            </a:solidFill>
          </a:ln>
        </p:spPr>
      </p:pic>
    </p:spTree>
    <p:extLst>
      <p:ext uri="{BB962C8B-B14F-4D97-AF65-F5344CB8AC3E}">
        <p14:creationId xmlns:p14="http://schemas.microsoft.com/office/powerpoint/2010/main" val="3175514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7A9131E-F9C5-6ECE-BF6D-69F09FBEF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13" y="1281816"/>
            <a:ext cx="5645363" cy="2045388"/>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45882" y="929162"/>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［奉行クラウド ダウンロード］画面が表示されます。「証憑収集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勘定奉行クラウド」をクリックします。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［ダウンロード］をクリックし、</a:t>
            </a:r>
            <a:r>
              <a:rPr lang="en-US" altLang="ja-JP" sz="1600" dirty="0">
                <a:latin typeface="Meiryo UI" panose="020B0604030504040204" pitchFamily="50" charset="-128"/>
                <a:ea typeface="Meiryo UI" panose="020B0604030504040204" pitchFamily="50" charset="-128"/>
              </a:rPr>
              <a:t>Setup.zip</a:t>
            </a:r>
            <a:r>
              <a:rPr lang="ja-JP" altLang="en-US" sz="1600" dirty="0">
                <a:latin typeface="Meiryo UI" panose="020B0604030504040204" pitchFamily="50" charset="-128"/>
                <a:ea typeface="Meiryo UI" panose="020B0604030504040204" pitchFamily="50" charset="-128"/>
              </a:rPr>
              <a:t>の「ファイルを開く」をクリックします。  </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19</a:t>
            </a:fld>
            <a:endParaRPr kumimoji="1" lang="ja-JP" altLang="en-US" dirty="0">
              <a:latin typeface="Meiryo UI" panose="020B0604030504040204" pitchFamily="50" charset="-128"/>
              <a:ea typeface="Meiryo UI" panose="020B0604030504040204" pitchFamily="50" charset="-128"/>
            </a:endParaRPr>
          </a:p>
        </p:txBody>
      </p:sp>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095070" y="2420223"/>
            <a:ext cx="2832263" cy="28955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p:cNvPicPr>
            <a:picLocks noChangeAspect="1"/>
          </p:cNvPicPr>
          <p:nvPr/>
        </p:nvPicPr>
        <p:blipFill>
          <a:blip r:embed="rId4">
            <a:extLst>
              <a:ext uri="{28A0092B-C50C-407E-A947-70E740481C1C}">
                <a14:useLocalDpi xmlns:a14="http://schemas.microsoft.com/office/drawing/2010/main" val="0"/>
              </a:ext>
            </a:extLst>
          </a:blip>
          <a:srcRect/>
          <a:stretch/>
        </p:blipFill>
        <p:spPr>
          <a:xfrm>
            <a:off x="858213" y="4011067"/>
            <a:ext cx="5399002" cy="2367738"/>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23691" y="5132474"/>
            <a:ext cx="2078537" cy="61218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右矢印 16"/>
          <p:cNvSpPr/>
          <p:nvPr/>
        </p:nvSpPr>
        <p:spPr>
          <a:xfrm rot="16200000">
            <a:off x="3255234" y="4617277"/>
            <a:ext cx="511936"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56783" y="4330781"/>
            <a:ext cx="1336388" cy="2802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4" name="角丸四角形 1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91239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3" y="850790"/>
            <a:ext cx="11600291"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Setup.exe</a:t>
            </a:r>
            <a:r>
              <a:rPr lang="ja-JP" altLang="en-US" sz="1600" dirty="0">
                <a:latin typeface="Meiryo UI" panose="020B0604030504040204" pitchFamily="50" charset="-128"/>
                <a:ea typeface="Meiryo UI" panose="020B0604030504040204" pitchFamily="50" charset="-128"/>
              </a:rPr>
              <a:t>」をダブルクリックします。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「ＯＢＣｉＤ」と</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「パスワード」</a:t>
            </a:r>
            <a:r>
              <a:rPr lang="ja-JP" altLang="en-US" sz="1600" dirty="0">
                <a:latin typeface="Meiryo UI" panose="020B0604030504040204" pitchFamily="50" charset="-128"/>
                <a:ea typeface="Meiryo UI" panose="020B0604030504040204" pitchFamily="50" charset="-128"/>
              </a:rPr>
              <a:t>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］ボタンをクリックします。続いて、インストールが始まります。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20</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9B6BD706-1EEF-F2C4-E2BB-A382DDAA93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6164" y="1208803"/>
            <a:ext cx="4785985" cy="1685206"/>
          </a:xfrm>
          <a:prstGeom prst="rect">
            <a:avLst/>
          </a:prstGeom>
          <a:ln>
            <a:solidFill>
              <a:schemeClr val="tx1"/>
            </a:solidFill>
          </a:ln>
        </p:spPr>
      </p:pic>
      <p:pic>
        <p:nvPicPr>
          <p:cNvPr id="16" name="図 15">
            <a:extLst>
              <a:ext uri="{FF2B5EF4-FFF2-40B4-BE49-F238E27FC236}">
                <a16:creationId xmlns:a16="http://schemas.microsoft.com/office/drawing/2014/main" id="{2D00A54A-4D69-9B9B-43FA-7E25C2F56720}"/>
              </a:ext>
            </a:extLst>
          </p:cNvPr>
          <p:cNvPicPr>
            <a:picLocks noChangeAspect="1"/>
          </p:cNvPicPr>
          <p:nvPr/>
        </p:nvPicPr>
        <p:blipFill>
          <a:blip r:embed="rId3"/>
          <a:stretch>
            <a:fillRect/>
          </a:stretch>
        </p:blipFill>
        <p:spPr>
          <a:xfrm>
            <a:off x="4317806" y="3917149"/>
            <a:ext cx="2578914" cy="1755094"/>
          </a:xfrm>
          <a:prstGeom prst="rect">
            <a:avLst/>
          </a:prstGeom>
          <a:ln>
            <a:solidFill>
              <a:schemeClr val="tx1"/>
            </a:solidFill>
          </a:ln>
        </p:spPr>
      </p:pic>
      <p:pic>
        <p:nvPicPr>
          <p:cNvPr id="17" name="図 16">
            <a:extLst>
              <a:ext uri="{FF2B5EF4-FFF2-40B4-BE49-F238E27FC236}">
                <a16:creationId xmlns:a16="http://schemas.microsoft.com/office/drawing/2014/main" id="{B3179041-7C9E-2D04-7E8E-BDEF52021858}"/>
              </a:ext>
            </a:extLst>
          </p:cNvPr>
          <p:cNvPicPr>
            <a:picLocks noChangeAspect="1"/>
          </p:cNvPicPr>
          <p:nvPr/>
        </p:nvPicPr>
        <p:blipFill>
          <a:blip r:embed="rId4"/>
          <a:stretch>
            <a:fillRect/>
          </a:stretch>
        </p:blipFill>
        <p:spPr>
          <a:xfrm>
            <a:off x="7820225" y="3873144"/>
            <a:ext cx="2833533" cy="1897164"/>
          </a:xfrm>
          <a:prstGeom prst="rect">
            <a:avLst/>
          </a:prstGeom>
          <a:ln>
            <a:solidFill>
              <a:schemeClr val="tx1"/>
            </a:solidFill>
          </a:ln>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59150" y="2280924"/>
            <a:ext cx="2670074" cy="2432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テキスト ボックス 21">
            <a:extLst>
              <a:ext uri="{FF2B5EF4-FFF2-40B4-BE49-F238E27FC236}">
                <a16:creationId xmlns:a16="http://schemas.microsoft.com/office/drawing/2014/main" id="{382A8772-0168-7016-FE4A-CCAAF3A3D1A8}"/>
              </a:ext>
            </a:extLst>
          </p:cNvPr>
          <p:cNvSpPr txBox="1"/>
          <p:nvPr/>
        </p:nvSpPr>
        <p:spPr>
          <a:xfrm>
            <a:off x="4199369" y="5765893"/>
            <a:ext cx="2925332" cy="328226"/>
          </a:xfrm>
          <a:prstGeom prst="rect">
            <a:avLst/>
          </a:prstGeom>
          <a:noFill/>
        </p:spPr>
        <p:txBody>
          <a:bodyPr wrap="square" tIns="36000" rtlCol="0">
            <a:spAutoFit/>
          </a:bodyPr>
          <a:lstStyle/>
          <a:p>
            <a:pPr>
              <a:lnSpc>
                <a:spcPct val="130000"/>
              </a:lnSpc>
            </a:pP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インストールは </a:t>
            </a:r>
            <a:r>
              <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rPr>
              <a:t>1</a:t>
            </a: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分程度で完了します。</a:t>
            </a:r>
            <a:endPar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764" y="3620383"/>
            <a:ext cx="2577200" cy="2064608"/>
          </a:xfrm>
          <a:prstGeom prst="rect">
            <a:avLst/>
          </a:prstGeom>
        </p:spPr>
      </p:pic>
      <p:sp>
        <p:nvSpPr>
          <p:cNvPr id="25" name="テキスト ボックス 2"/>
          <p:cNvSpPr txBox="1">
            <a:spLocks noChangeArrowheads="1"/>
          </p:cNvSpPr>
          <p:nvPr/>
        </p:nvSpPr>
        <p:spPr bwMode="auto">
          <a:xfrm>
            <a:off x="6529268" y="1178215"/>
            <a:ext cx="4932709" cy="180614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この画面が表示された場合は、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「はい」をクリックします。</a:t>
            </a: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8" name="図 17" descr="グラフィカル ユーザー インターフェイス が含まれている画像&#10;&#10;自動的に生成された説明">
            <a:extLst>
              <a:ext uri="{FF2B5EF4-FFF2-40B4-BE49-F238E27FC236}">
                <a16:creationId xmlns:a16="http://schemas.microsoft.com/office/drawing/2014/main" id="{47E82031-FEB7-353A-674A-B13CAF19EA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5622" y="1239483"/>
            <a:ext cx="2351930" cy="1623846"/>
          </a:xfrm>
          <a:prstGeom prst="rect">
            <a:avLst/>
          </a:prstGeom>
          <a:ln>
            <a:solidFill>
              <a:schemeClr val="tx1"/>
            </a:solidFill>
          </a:ln>
        </p:spPr>
      </p:pic>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9089100" y="2556277"/>
            <a:ext cx="1095542" cy="21951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右矢印 19"/>
          <p:cNvSpPr/>
          <p:nvPr/>
        </p:nvSpPr>
        <p:spPr>
          <a:xfrm>
            <a:off x="3536011" y="452594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593958" y="5330120"/>
            <a:ext cx="768242" cy="23248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4" name="右矢印 23"/>
          <p:cNvSpPr/>
          <p:nvPr/>
        </p:nvSpPr>
        <p:spPr>
          <a:xfrm>
            <a:off x="7096945" y="455297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p:cNvSpPr/>
          <p:nvPr/>
        </p:nvSpPr>
        <p:spPr>
          <a:xfrm>
            <a:off x="7762627" y="5768201"/>
            <a:ext cx="3908901" cy="338041"/>
          </a:xfrm>
          <a:prstGeom prst="rect">
            <a:avLst/>
          </a:prstGeom>
        </p:spPr>
        <p:txBody>
          <a:bodyPr wrap="square">
            <a:spAutoFit/>
          </a:bodyPr>
          <a:lstStyle/>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OK</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］ボタンをクリックすると、サービスが起動します。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sp>
        <p:nvSpPr>
          <p:cNvPr id="2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739284" y="5371020"/>
            <a:ext cx="880965" cy="27537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角丸四角形 2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39030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PC</a:t>
            </a:r>
            <a:r>
              <a:rPr lang="ja-JP" altLang="en-US" sz="2800" b="1" dirty="0">
                <a:latin typeface="Meiryo UI" panose="020B0604030504040204" pitchFamily="50" charset="-128"/>
                <a:ea typeface="Meiryo UI" panose="020B0604030504040204" pitchFamily="50" charset="-128"/>
              </a:rPr>
              <a:t>アプリを起動する</a:t>
            </a:r>
          </a:p>
        </p:txBody>
      </p:sp>
      <p:sp>
        <p:nvSpPr>
          <p:cNvPr id="3" name="コンテンツ プレースホルダー 2"/>
          <p:cNvSpPr>
            <a:spLocks noGrp="1"/>
          </p:cNvSpPr>
          <p:nvPr>
            <p:ph idx="1"/>
          </p:nvPr>
        </p:nvSpPr>
        <p:spPr>
          <a:xfrm>
            <a:off x="389614" y="936515"/>
            <a:ext cx="11386268" cy="564208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回目以降の起動は、デスクトップの「証憑収集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勘定奉行クラウド」アイコンをダブルクリックします。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「ＯＢＣｉＤ」と「パスワード」を入力し、当サービスにログインします。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PC</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アプリが起動します。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21</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40" y="2184996"/>
            <a:ext cx="1285917" cy="857278"/>
          </a:xfrm>
          <a:prstGeom prst="rect">
            <a:avLst/>
          </a:prstGeom>
          <a:ln>
            <a:solidFill>
              <a:schemeClr val="tx1"/>
            </a:solidFill>
          </a:ln>
        </p:spPr>
      </p:pic>
      <p:pic>
        <p:nvPicPr>
          <p:cNvPr id="23" name="図 22">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501" y="1860130"/>
            <a:ext cx="2127586" cy="1798980"/>
          </a:xfrm>
          <a:prstGeom prst="rect">
            <a:avLst/>
          </a:prstGeom>
          <a:ln>
            <a:solidFill>
              <a:schemeClr val="tx1"/>
            </a:solidFill>
          </a:ln>
        </p:spPr>
      </p:pic>
      <p:sp>
        <p:nvSpPr>
          <p:cNvPr id="2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788989" y="3374117"/>
            <a:ext cx="621085" cy="18823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右矢印 33"/>
          <p:cNvSpPr/>
          <p:nvPr/>
        </p:nvSpPr>
        <p:spPr>
          <a:xfrm>
            <a:off x="2374278" y="2469811"/>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5" name="図 34">
            <a:extLst>
              <a:ext uri="{FF2B5EF4-FFF2-40B4-BE49-F238E27FC236}">
                <a16:creationId xmlns:a16="http://schemas.microsoft.com/office/drawing/2014/main" id="{F52CE9EC-5533-A5CF-3A69-FA2607D7CDB2}"/>
              </a:ext>
            </a:extLst>
          </p:cNvPr>
          <p:cNvPicPr>
            <a:picLocks noChangeAspect="1"/>
          </p:cNvPicPr>
          <p:nvPr/>
        </p:nvPicPr>
        <p:blipFill>
          <a:blip r:embed="rId5"/>
          <a:stretch>
            <a:fillRect/>
          </a:stretch>
        </p:blipFill>
        <p:spPr>
          <a:xfrm>
            <a:off x="755087" y="4098872"/>
            <a:ext cx="4254053" cy="2493388"/>
          </a:xfrm>
          <a:prstGeom prst="rect">
            <a:avLst/>
          </a:prstGeom>
          <a:ln>
            <a:solidFill>
              <a:schemeClr val="tx1"/>
            </a:solidFill>
          </a:ln>
        </p:spPr>
      </p:pic>
      <p:sp>
        <p:nvSpPr>
          <p:cNvPr id="18" name="角丸四角形 17"/>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7" name="テキスト ボックス 2">
            <a:extLst>
              <a:ext uri="{FF2B5EF4-FFF2-40B4-BE49-F238E27FC236}">
                <a16:creationId xmlns:a16="http://schemas.microsoft.com/office/drawing/2014/main" id="{4AE495C9-6A3B-D4D2-B87A-9954D180A7BD}"/>
              </a:ext>
            </a:extLst>
          </p:cNvPr>
          <p:cNvSpPr txBox="1">
            <a:spLocks noChangeArrowheads="1"/>
          </p:cNvSpPr>
          <p:nvPr/>
        </p:nvSpPr>
        <p:spPr bwMode="auto">
          <a:xfrm>
            <a:off x="6359187" y="1377748"/>
            <a:ext cx="5612188" cy="514294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PC</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アプリは、［スタート］からも起動できます。</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［スタート］をクリックして、「証憑収集 </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for </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勘定奉行クラウド」をクリックします。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・パスワードを忘れた場合は、「パスワードをお忘れですか？」をクリックし、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　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4554" y="4938957"/>
            <a:ext cx="2657070" cy="1344165"/>
          </a:xfrm>
          <a:prstGeom prst="rect">
            <a:avLst/>
          </a:prstGeom>
          <a:ln w="6350">
            <a:solidFill>
              <a:srgbClr val="000000"/>
            </a:solidFill>
          </a:ln>
        </p:spPr>
      </p:pic>
      <p:pic>
        <p:nvPicPr>
          <p:cNvPr id="9" name="図 8">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6764" y="4518145"/>
            <a:ext cx="2127586" cy="1798980"/>
          </a:xfrm>
          <a:prstGeom prst="rect">
            <a:avLst/>
          </a:prstGeom>
          <a:ln>
            <a:solidFill>
              <a:schemeClr val="tx1"/>
            </a:solidFill>
          </a:ln>
        </p:spPr>
      </p:pic>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7181905" y="5853434"/>
            <a:ext cx="1176640" cy="16513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1" name="右矢印 32"/>
          <p:cNvSpPr/>
          <p:nvPr/>
        </p:nvSpPr>
        <p:spPr>
          <a:xfrm>
            <a:off x="11464247" y="543858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descr="コンピューターの画面のスクリーンショット&#10;&#10;自動的に生成された説明">
            <a:extLst>
              <a:ext uri="{FF2B5EF4-FFF2-40B4-BE49-F238E27FC236}">
                <a16:creationId xmlns:a16="http://schemas.microsoft.com/office/drawing/2014/main" id="{715D09F9-9765-BBFB-9605-D8BAA69E3D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6134" y="2279180"/>
            <a:ext cx="1666344" cy="1492135"/>
          </a:xfrm>
          <a:prstGeom prst="rect">
            <a:avLst/>
          </a:prstGeom>
        </p:spPr>
      </p:pic>
    </p:spTree>
    <p:extLst>
      <p:ext uri="{BB962C8B-B14F-4D97-AF65-F5344CB8AC3E}">
        <p14:creationId xmlns:p14="http://schemas.microsoft.com/office/powerpoint/2010/main" val="3406481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2"/>
          <p:cNvSpPr>
            <a:spLocks noGrp="1"/>
          </p:cNvSpPr>
          <p:nvPr>
            <p:ph idx="1"/>
          </p:nvPr>
        </p:nvSpPr>
        <p:spPr>
          <a:xfrm>
            <a:off x="389614" y="858671"/>
            <a:ext cx="10964186" cy="5628460"/>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請求書や領収書などの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b="1" dirty="0">
                <a:latin typeface="Meiryo UI" panose="020B0604030504040204" pitchFamily="50" charset="-128"/>
                <a:ea typeface="Meiryo UI" panose="020B0604030504040204" pitchFamily="50" charset="-128"/>
              </a:rPr>
              <a:t>＜例＞ 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ダッシュボード「証憑のアップロード」カードの「請求書」をクリックします。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アップロードする請求書をドラッグ＆ドロップします。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22</a:t>
            </a:fld>
            <a:endParaRPr kumimoji="1" lang="ja-JP" altLang="en-US"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F52CE9EC-5533-A5CF-3A69-FA2607D7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43" y="1904961"/>
            <a:ext cx="4810017" cy="1767940"/>
          </a:xfrm>
          <a:prstGeom prst="rect">
            <a:avLst/>
          </a:prstGeom>
          <a:ln>
            <a:solidFill>
              <a:schemeClr val="tx1"/>
            </a:solidFill>
          </a:ln>
        </p:spPr>
      </p:pic>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24978" y="2939396"/>
            <a:ext cx="1088925" cy="427747"/>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a:extLst>
              <a:ext uri="{FF2B5EF4-FFF2-40B4-BE49-F238E27FC236}">
                <a16:creationId xmlns:a16="http://schemas.microsoft.com/office/drawing/2014/main" id="{98BB64EE-D870-1070-93F2-D7FFA64963F7}"/>
              </a:ext>
            </a:extLst>
          </p:cNvPr>
          <p:cNvPicPr>
            <a:picLocks noChangeAspect="1"/>
          </p:cNvPicPr>
          <p:nvPr/>
        </p:nvPicPr>
        <p:blipFill>
          <a:blip r:embed="rId4"/>
          <a:stretch>
            <a:fillRect/>
          </a:stretch>
        </p:blipFill>
        <p:spPr>
          <a:xfrm>
            <a:off x="754743" y="4182265"/>
            <a:ext cx="3832497" cy="2490300"/>
          </a:xfrm>
          <a:prstGeom prst="rect">
            <a:avLst/>
          </a:prstGeom>
          <a:ln>
            <a:solidFill>
              <a:schemeClr val="tx1"/>
            </a:solidFill>
          </a:ln>
        </p:spPr>
      </p:pic>
      <p:pic>
        <p:nvPicPr>
          <p:cNvPr id="13" name="図 12">
            <a:extLst>
              <a:ext uri="{FF2B5EF4-FFF2-40B4-BE49-F238E27FC236}">
                <a16:creationId xmlns:a16="http://schemas.microsoft.com/office/drawing/2014/main" id="{79160F54-4732-4AF6-9A76-0F9697AEB4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6453" y="4282947"/>
            <a:ext cx="2939137" cy="2015546"/>
          </a:xfrm>
          <a:prstGeom prst="rect">
            <a:avLst/>
          </a:prstGeom>
          <a:ln>
            <a:solidFill>
              <a:schemeClr val="tx1"/>
            </a:solidFill>
          </a:ln>
        </p:spPr>
      </p:pic>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4320530" y="4850945"/>
            <a:ext cx="2642081" cy="181484"/>
          </a:xfrm>
          <a:prstGeom prst="roundRect">
            <a:avLst>
              <a:gd name="adj" fmla="val 1254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6" name="図 15">
            <a:extLst>
              <a:ext uri="{FF2B5EF4-FFF2-40B4-BE49-F238E27FC236}">
                <a16:creationId xmlns:a16="http://schemas.microsoft.com/office/drawing/2014/main" id="{C76B641E-7A55-BB58-B689-83F7A6902C3E}"/>
              </a:ext>
            </a:extLst>
          </p:cNvPr>
          <p:cNvPicPr>
            <a:picLocks noChangeAspect="1"/>
          </p:cNvPicPr>
          <p:nvPr/>
        </p:nvPicPr>
        <p:blipFill rotWithShape="1">
          <a:blip r:embed="rId6"/>
          <a:srcRect r="44010"/>
          <a:stretch/>
        </p:blipFill>
        <p:spPr>
          <a:xfrm rot="1276658" flipV="1">
            <a:off x="2953309" y="4647584"/>
            <a:ext cx="1260857" cy="802940"/>
          </a:xfrm>
          <a:prstGeom prst="rect">
            <a:avLst/>
          </a:prstGeom>
        </p:spPr>
      </p:pic>
      <p:sp>
        <p:nvSpPr>
          <p:cNvPr id="14" name="テキスト ボックス 2"/>
          <p:cNvSpPr txBox="1">
            <a:spLocks noChangeArrowheads="1"/>
          </p:cNvSpPr>
          <p:nvPr/>
        </p:nvSpPr>
        <p:spPr bwMode="auto">
          <a:xfrm>
            <a:off x="7253309" y="5520872"/>
            <a:ext cx="4281466" cy="77762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複数の請求書を選択し、同時にドラッグ＆ドロップすることもできます。</a:t>
            </a:r>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68631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23</a:t>
            </a:fld>
            <a:endParaRPr kumimoji="1" lang="ja-JP" altLang="en-US"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164791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証憑項目の内容に間違いがないかを確認し、未入力項目があれば画面に表示されている請求書を見ながら入力します。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確認が終わったら、［アップロード］ボタンをクリック、または［</a:t>
            </a:r>
            <a:r>
              <a:rPr lang="en-US" altLang="ja-JP" sz="1600" dirty="0">
                <a:latin typeface="Meiryo UI" panose="020B0604030504040204" pitchFamily="50" charset="-128"/>
                <a:ea typeface="Meiryo UI" panose="020B0604030504040204" pitchFamily="50" charset="-128"/>
              </a:rPr>
              <a:t>F12</a:t>
            </a:r>
            <a:r>
              <a:rPr lang="ja-JP" altLang="en-US" sz="1600" dirty="0">
                <a:latin typeface="Meiryo UI" panose="020B0604030504040204" pitchFamily="50" charset="-128"/>
                <a:ea typeface="Meiryo UI" panose="020B0604030504040204" pitchFamily="50" charset="-128"/>
              </a:rPr>
              <a:t>：アップロード］を押します。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8593E9A-A583-9354-073F-D9D492B2D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24" y="1695944"/>
            <a:ext cx="6488852" cy="4552238"/>
          </a:xfrm>
          <a:prstGeom prst="rect">
            <a:avLst/>
          </a:prstGeom>
          <a:ln>
            <a:solidFill>
              <a:schemeClr val="tx1"/>
            </a:solidFill>
          </a:ln>
        </p:spPr>
      </p:pic>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95378" y="2435756"/>
            <a:ext cx="2224764" cy="267354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V="1">
            <a:off x="7137898" y="2765043"/>
            <a:ext cx="248754" cy="5733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7368896" y="2307487"/>
            <a:ext cx="447441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「警告マーク」や「候補あり」マークは、正しく読み取れていない</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必ず確認して、正しい情報を入力してください。</a:t>
            </a:r>
          </a:p>
        </p:txBody>
      </p:sp>
      <p:pic>
        <p:nvPicPr>
          <p:cNvPr id="25" name="図 24">
            <a:extLst>
              <a:ext uri="{FF2B5EF4-FFF2-40B4-BE49-F238E27FC236}">
                <a16:creationId xmlns:a16="http://schemas.microsoft.com/office/drawing/2014/main" id="{54351DD5-C04D-37F3-F417-8AC05F1E04C0}"/>
              </a:ext>
            </a:extLst>
          </p:cNvPr>
          <p:cNvPicPr>
            <a:picLocks noChangeAspect="1"/>
          </p:cNvPicPr>
          <p:nvPr/>
        </p:nvPicPr>
        <p:blipFill rotWithShape="1">
          <a:blip r:embed="rId4"/>
          <a:srcRect l="86947" t="41441" r="3418" b="53323"/>
          <a:stretch/>
        </p:blipFill>
        <p:spPr>
          <a:xfrm>
            <a:off x="8395811" y="3050776"/>
            <a:ext cx="1121445" cy="386071"/>
          </a:xfrm>
          <a:prstGeom prst="rect">
            <a:avLst/>
          </a:prstGeom>
          <a:ln>
            <a:noFill/>
          </a:ln>
        </p:spPr>
      </p:pic>
      <p:pic>
        <p:nvPicPr>
          <p:cNvPr id="26" name="図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3077" y="3050776"/>
            <a:ext cx="759569" cy="331448"/>
          </a:xfrm>
          <a:prstGeom prst="rect">
            <a:avLst/>
          </a:prstGeom>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512945" y="5634238"/>
            <a:ext cx="668906" cy="19177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692361" y="5871015"/>
            <a:ext cx="585530" cy="26103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テキスト ボックス 2"/>
          <p:cNvSpPr txBox="1">
            <a:spLocks noChangeArrowheads="1"/>
          </p:cNvSpPr>
          <p:nvPr/>
        </p:nvSpPr>
        <p:spPr bwMode="auto">
          <a:xfrm>
            <a:off x="7361268" y="4199207"/>
            <a:ext cx="4502256" cy="2047893"/>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ドラッグ＆ドロップした請求書のファイルは、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画面左側に一覧で表示されます。</a:t>
            </a:r>
            <a:br>
              <a:rPr lang="en-US" altLang="ja-JP" sz="1400" dirty="0">
                <a:latin typeface="Meiryo UI" panose="020B0604030504040204" pitchFamily="34" charset="-128"/>
                <a:ea typeface="Meiryo UI" panose="020B0604030504040204" pitchFamily="34" charset="-128"/>
              </a:rPr>
            </a:b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ファイルが複数ある場合は、確認する請求書</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をクリックして切り替えて、証憑項目の内容を</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確認してください。</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確認が終わったら、［一括アップロード］</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ボタンをクリックして、一度に申請できます。</a:t>
            </a:r>
          </a:p>
        </p:txBody>
      </p:sp>
      <p:pic>
        <p:nvPicPr>
          <p:cNvPr id="35" name="図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2860" y="4290432"/>
            <a:ext cx="1268348" cy="1706504"/>
          </a:xfrm>
          <a:prstGeom prst="rect">
            <a:avLst/>
          </a:prstGeom>
          <a:ln>
            <a:solidFill>
              <a:schemeClr val="tx1"/>
            </a:solidFill>
          </a:ln>
        </p:spPr>
      </p:pic>
      <p:sp>
        <p:nvSpPr>
          <p:cNvPr id="3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8245" y="5797597"/>
            <a:ext cx="745871" cy="1960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5006" y="4688129"/>
            <a:ext cx="1155358" cy="53429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AutoShape 10"/>
          <p:cNvSpPr>
            <a:spLocks noChangeShapeType="1"/>
          </p:cNvSpPr>
          <p:nvPr/>
        </p:nvSpPr>
        <p:spPr bwMode="auto">
          <a:xfrm rot="10800000" flipV="1">
            <a:off x="6224563" y="5711785"/>
            <a:ext cx="288381" cy="19177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9" name="AutoShape 10"/>
          <p:cNvSpPr>
            <a:spLocks noChangeShapeType="1"/>
          </p:cNvSpPr>
          <p:nvPr/>
        </p:nvSpPr>
        <p:spPr bwMode="auto">
          <a:xfrm rot="10800000">
            <a:off x="6251201" y="5928912"/>
            <a:ext cx="456734" cy="457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2" name="テキスト ボックス 2"/>
          <p:cNvSpPr txBox="1">
            <a:spLocks noChangeArrowheads="1"/>
          </p:cNvSpPr>
          <p:nvPr/>
        </p:nvSpPr>
        <p:spPr bwMode="auto">
          <a:xfrm>
            <a:off x="3424136" y="5563526"/>
            <a:ext cx="2825051" cy="78072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確認が終わったら、</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［アップロード］ボタンをクリック、または［</a:t>
            </a:r>
            <a:r>
              <a:rPr lang="en-US" altLang="ja-JP" sz="1400" dirty="0">
                <a:latin typeface="Meiryo UI" panose="020B0604030504040204" pitchFamily="34" charset="-128"/>
                <a:ea typeface="Meiryo UI" panose="020B0604030504040204" pitchFamily="34" charset="-128"/>
              </a:rPr>
              <a:t>F12</a:t>
            </a:r>
            <a:r>
              <a:rPr lang="ja-JP" altLang="en-US" sz="1400" dirty="0">
                <a:latin typeface="Meiryo UI" panose="020B0604030504040204" pitchFamily="34" charset="-128"/>
                <a:ea typeface="Meiryo UI" panose="020B0604030504040204" pitchFamily="34" charset="-128"/>
              </a:rPr>
              <a:t>：アップロード］を押します。</a:t>
            </a:r>
            <a:br>
              <a:rPr lang="en-US" altLang="ja-JP" sz="1400" dirty="0">
                <a:latin typeface="Meiryo UI" panose="020B0604030504040204" pitchFamily="34" charset="-128"/>
                <a:ea typeface="Meiryo UI" panose="020B0604030504040204" pitchFamily="34" charset="-128"/>
              </a:rPr>
            </a:br>
            <a:endParaRPr lang="ja-JP" altLang="en-US" sz="14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627354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solidFill>
                  <a:schemeClr val="tx1">
                    <a:lumMod val="95000"/>
                    <a:lumOff val="5000"/>
                  </a:schemeClr>
                </a:solidFill>
                <a:latin typeface="Meiryo UI" panose="020B0604030504040204" pitchFamily="34" charset="-128"/>
                <a:ea typeface="Meiryo UI" panose="020B0604030504040204" pitchFamily="34" charset="-128"/>
              </a:rPr>
              <a:t>4.</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 処理状態が「アップロード済」になったら完了です。</a:t>
            </a:r>
            <a:endParaRPr lang="ja-JP" altLang="en-US"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24</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45E1CDFE-09E4-E228-E447-9462ABF3DD3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604" y="1317476"/>
            <a:ext cx="3478444" cy="2730741"/>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132810" y="2677957"/>
            <a:ext cx="695990" cy="1895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21308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25</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0964186" cy="5539186"/>
          </a:xfrm>
        </p:spPr>
        <p:txBody>
          <a:bodyPr>
            <a:normAutofit/>
          </a:bodyPr>
          <a:lstStyle/>
          <a:p>
            <a:pPr marL="0" indent="0">
              <a:lnSpc>
                <a:spcPct val="100000"/>
              </a:lnSpc>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ダッシュボード「証憑承認」カードの「未承認件数」をクリックします。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スマホアプリ）からアップロードされた証憑の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件数が表示されます。</a:t>
            </a:r>
            <a:endParaRPr lang="en-US" altLang="ja-JP" sz="1600" dirty="0">
              <a:latin typeface="Meiryo UI" panose="020B0604030504040204" pitchFamily="50" charset="-128"/>
              <a:ea typeface="Meiryo UI" panose="020B0604030504040204" pitchFamily="50" charset="-128"/>
            </a:endParaRPr>
          </a:p>
          <a:p>
            <a:pPr marL="0" indent="0">
              <a:lnSpc>
                <a:spcPct val="130000"/>
              </a:lnSpc>
              <a:buNone/>
            </a:pPr>
            <a:endParaRPr lang="ja-JP" altLang="en-US" sz="2000" dirty="0">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C259ACC9-2AB7-2F45-2834-17EB028FF7B1}"/>
              </a:ext>
            </a:extLst>
          </p:cNvPr>
          <p:cNvGrpSpPr/>
          <p:nvPr/>
        </p:nvGrpSpPr>
        <p:grpSpPr>
          <a:xfrm>
            <a:off x="746022" y="1729039"/>
            <a:ext cx="5882645" cy="3732781"/>
            <a:chOff x="746022" y="1509583"/>
            <a:chExt cx="5882645" cy="3732781"/>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022" y="1509583"/>
              <a:ext cx="5882645" cy="3732781"/>
            </a:xfrm>
            <a:prstGeom prst="rect">
              <a:avLst/>
            </a:prstGeom>
            <a:ln>
              <a:solidFill>
                <a:schemeClr val="tx1"/>
              </a:solidFill>
            </a:ln>
          </p:spPr>
        </p:pic>
        <p:sp>
          <p:nvSpPr>
            <p:cNvPr id="14"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828800" y="4184404"/>
              <a:ext cx="524295" cy="206789"/>
            </a:xfrm>
            <a:prstGeom prst="roundRect">
              <a:avLst>
                <a:gd name="adj" fmla="val 224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10" name="角丸四角形 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FEAECDCA-05C4-1739-1ED6-7A6D674F80A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E6B1122-2641-07F7-8270-A0E70574B28C}"/>
              </a:ext>
            </a:extLst>
          </p:cNvPr>
          <p:cNvSpPr txBox="1">
            <a:spLocks noChangeArrowheads="1"/>
          </p:cNvSpPr>
          <p:nvPr/>
        </p:nvSpPr>
        <p:spPr bwMode="auto">
          <a:xfrm>
            <a:off x="724414" y="5535561"/>
            <a:ext cx="10889185" cy="100353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スマホアプリで明細項目（精算明細）を入力した証憑は、</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アプリでは内容を確認できないため、</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アプリまたは</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スマホアプリで承認してください。</a:t>
            </a:r>
            <a:br>
              <a:rPr lang="en-US" altLang="ja-JP" sz="400" dirty="0">
                <a:latin typeface="Meiryo UI" panose="020B0604030504040204" pitchFamily="50" charset="-128"/>
                <a:ea typeface="Meiryo UI" panose="020B0604030504040204" pitchFamily="50" charset="-128"/>
              </a:rPr>
            </a:br>
            <a:endParaRPr lang="en-US" altLang="ja-JP" sz="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31711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26</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kumimoji="0" lang="ja-JP" altLang="en-US" sz="1600" dirty="0">
                <a:latin typeface="Meiryo UI" panose="020B0604030504040204" pitchFamily="50" charset="-128"/>
                <a:ea typeface="Meiryo UI" panose="020B0604030504040204" pitchFamily="50" charset="-128"/>
              </a:rPr>
              <a:t>画面上の証憑を見ながら、内容を確認し、承認（または否認）します。</a:t>
            </a:r>
          </a:p>
          <a:p>
            <a:pPr marL="0" indent="0">
              <a:lnSpc>
                <a:spcPct val="130000"/>
              </a:lnSpc>
              <a:buNone/>
            </a:pPr>
            <a:endParaRPr lang="en-US" altLang="ja-JP" sz="1600"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23" y="1431782"/>
            <a:ext cx="8330514" cy="4973897"/>
          </a:xfrm>
          <a:prstGeom prst="rect">
            <a:avLst/>
          </a:prstGeom>
          <a:ln>
            <a:solidFill>
              <a:schemeClr val="tx1"/>
            </a:solidFill>
          </a:ln>
        </p:spPr>
      </p:pic>
      <p:sp>
        <p:nvSpPr>
          <p:cNvPr id="14" name="AutoShape 10"/>
          <p:cNvSpPr>
            <a:spLocks noChangeShapeType="1"/>
          </p:cNvSpPr>
          <p:nvPr/>
        </p:nvSpPr>
        <p:spPr bwMode="auto">
          <a:xfrm rot="10800000" flipH="1" flipV="1">
            <a:off x="1808454" y="2347229"/>
            <a:ext cx="0" cy="1101683"/>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1" name="テキスト ボックス 2"/>
          <p:cNvSpPr txBox="1">
            <a:spLocks noChangeArrowheads="1"/>
          </p:cNvSpPr>
          <p:nvPr/>
        </p:nvSpPr>
        <p:spPr bwMode="auto">
          <a:xfrm>
            <a:off x="812805" y="3309854"/>
            <a:ext cx="2533709" cy="370919"/>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① 確認する証憑をクリックします。</a:t>
            </a:r>
          </a:p>
        </p:txBody>
      </p:sp>
      <p:sp>
        <p:nvSpPr>
          <p:cNvPr id="15" name="AutoShape 10"/>
          <p:cNvSpPr>
            <a:spLocks noChangeShapeType="1"/>
          </p:cNvSpPr>
          <p:nvPr/>
        </p:nvSpPr>
        <p:spPr bwMode="auto">
          <a:xfrm rot="10800000" flipV="1">
            <a:off x="5562600" y="1553553"/>
            <a:ext cx="1177564" cy="35662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63599" y="2191159"/>
            <a:ext cx="2736485" cy="156768"/>
          </a:xfrm>
          <a:prstGeom prst="roundRect">
            <a:avLst>
              <a:gd name="adj" fmla="val 3431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36043" y="1861948"/>
            <a:ext cx="2236170" cy="2377725"/>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658749" y="1910178"/>
            <a:ext cx="3081416" cy="4017382"/>
          </a:xfrm>
          <a:prstGeom prst="roundRect">
            <a:avLst>
              <a:gd name="adj" fmla="val 205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93668" y="5734962"/>
            <a:ext cx="1218458" cy="176722"/>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1" name="AutoShape 10"/>
          <p:cNvSpPr>
            <a:spLocks noChangeShapeType="1"/>
          </p:cNvSpPr>
          <p:nvPr/>
        </p:nvSpPr>
        <p:spPr bwMode="auto">
          <a:xfrm rot="10800000" flipH="1" flipV="1">
            <a:off x="6791119" y="1553552"/>
            <a:ext cx="625681" cy="308396"/>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9" name="テキスト ボックス 2"/>
          <p:cNvSpPr txBox="1">
            <a:spLocks noChangeArrowheads="1"/>
          </p:cNvSpPr>
          <p:nvPr/>
        </p:nvSpPr>
        <p:spPr bwMode="auto">
          <a:xfrm>
            <a:off x="4988802" y="1285199"/>
            <a:ext cx="3725639" cy="399217"/>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②アップロードされた証憑と証憑項目を確認します。</a:t>
            </a:r>
          </a:p>
        </p:txBody>
      </p:sp>
      <p:sp>
        <p:nvSpPr>
          <p:cNvPr id="23" name="AutoShape 10"/>
          <p:cNvSpPr>
            <a:spLocks noChangeShapeType="1"/>
          </p:cNvSpPr>
          <p:nvPr/>
        </p:nvSpPr>
        <p:spPr bwMode="auto">
          <a:xfrm rot="10800000" flipV="1">
            <a:off x="8116011" y="5810626"/>
            <a:ext cx="1181502" cy="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3" name="テキスト ボックス 2"/>
          <p:cNvSpPr txBox="1">
            <a:spLocks noChangeArrowheads="1"/>
          </p:cNvSpPr>
          <p:nvPr/>
        </p:nvSpPr>
        <p:spPr bwMode="auto">
          <a:xfrm>
            <a:off x="8960049" y="4614926"/>
            <a:ext cx="2933979" cy="177887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③問題がなければ［承認］ボタンを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クリックします。 </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　 証憑が不明瞭な場合や証憑項目に</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不備がある場合は、否認する理由を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「メッセージ」欄に入力して、［否認］</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ボタンをクリックします。</a:t>
            </a:r>
          </a:p>
        </p:txBody>
      </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16A4E6D8-E91B-FF46-9A6F-279F8B80B04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2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995159" y="5320023"/>
            <a:ext cx="1920241" cy="242577"/>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Tree>
    <p:extLst>
      <p:ext uri="{BB962C8B-B14F-4D97-AF65-F5344CB8AC3E}">
        <p14:creationId xmlns:p14="http://schemas.microsoft.com/office/powerpoint/2010/main" val="2999677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27</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［実行］ボタンをクリック、または［</a:t>
            </a:r>
            <a:r>
              <a:rPr lang="en-US" altLang="ja-JP" sz="1600" dirty="0">
                <a:latin typeface="Meiryo UI" panose="020B0604030504040204" pitchFamily="50" charset="-128"/>
                <a:ea typeface="Meiryo UI" panose="020B0604030504040204" pitchFamily="50" charset="-128"/>
              </a:rPr>
              <a:t>F2</a:t>
            </a:r>
            <a:r>
              <a:rPr lang="ja-JP" altLang="en-US" sz="1600" dirty="0">
                <a:latin typeface="Meiryo UI" panose="020B0604030504040204" pitchFamily="50" charset="-128"/>
                <a:ea typeface="Meiryo UI" panose="020B0604030504040204" pitchFamily="50" charset="-128"/>
              </a:rPr>
              <a:t>：実行］を押します。</a:t>
            </a:r>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rcRect/>
          <a:stretch/>
        </p:blipFill>
        <p:spPr>
          <a:xfrm>
            <a:off x="817726" y="1382953"/>
            <a:ext cx="7774466" cy="4641897"/>
          </a:xfrm>
          <a:prstGeom prst="rect">
            <a:avLst/>
          </a:prstGeom>
          <a:ln>
            <a:solidFill>
              <a:schemeClr val="tx1"/>
            </a:solidFill>
          </a:ln>
        </p:spPr>
      </p:pic>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66885" y="5360701"/>
            <a:ext cx="585998" cy="22421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433616" y="5623560"/>
            <a:ext cx="705902" cy="30480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 name="フッター プレースホルダー 3">
            <a:extLst>
              <a:ext uri="{FF2B5EF4-FFF2-40B4-BE49-F238E27FC236}">
                <a16:creationId xmlns:a16="http://schemas.microsoft.com/office/drawing/2014/main" id="{EF473790-568F-9402-6B29-7159BE0F45C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8953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457200" indent="-45720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457200" indent="-457200">
              <a:buAutoNum type="arabicPeriod"/>
            </a:pPr>
            <a:endParaRPr lang="en-US" altLang="ja-JP" sz="2400" dirty="0">
              <a:latin typeface="Meiryo UI" panose="020B0604030504040204" pitchFamily="50" charset="-128"/>
              <a:ea typeface="Meiryo UI" panose="020B0604030504040204" pitchFamily="50" charset="-128"/>
            </a:endParaRPr>
          </a:p>
          <a:p>
            <a:pPr marL="457200" indent="-457200">
              <a:buFont typeface="Arial" panose="020B0604020202020204" pitchFamily="34" charset="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スマホアプリを起動する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28</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471355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をクリックして、</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29</a:t>
            </a:fld>
            <a:endParaRPr kumimoji="1" lang="ja-JP" altLang="en-US" dirty="0">
              <a:latin typeface="Meiryo UI" panose="020B0604030504040204" pitchFamily="50" charset="-128"/>
              <a:ea typeface="Meiryo UI" panose="020B0604030504040204" pitchFamily="50" charset="-128"/>
            </a:endParaRPr>
          </a:p>
        </p:txBody>
      </p:sp>
      <p:sp>
        <p:nvSpPr>
          <p:cNvPr id="19" name="角丸四角形 18"/>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grpSp>
        <p:nvGrpSpPr>
          <p:cNvPr id="6" name="グループ化 5">
            <a:extLst>
              <a:ext uri="{FF2B5EF4-FFF2-40B4-BE49-F238E27FC236}">
                <a16:creationId xmlns:a16="http://schemas.microsoft.com/office/drawing/2014/main" id="{B7C79156-02C6-1DBC-82ED-DCFF0C6E0D4F}"/>
              </a:ext>
            </a:extLst>
          </p:cNvPr>
          <p:cNvGrpSpPr/>
          <p:nvPr/>
        </p:nvGrpSpPr>
        <p:grpSpPr>
          <a:xfrm>
            <a:off x="862139" y="1168439"/>
            <a:ext cx="2658403" cy="2518137"/>
            <a:chOff x="929157" y="1323887"/>
            <a:chExt cx="2789950" cy="2812181"/>
          </a:xfrm>
        </p:grpSpPr>
        <p:pic>
          <p:nvPicPr>
            <p:cNvPr id="8" name="図 7">
              <a:extLst>
                <a:ext uri="{FF2B5EF4-FFF2-40B4-BE49-F238E27FC236}">
                  <a16:creationId xmlns:a16="http://schemas.microsoft.com/office/drawing/2014/main" id="{D9A3A724-1591-A284-5422-A6FFEE3CB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9" name="グループ化 8">
              <a:extLst>
                <a:ext uri="{FF2B5EF4-FFF2-40B4-BE49-F238E27FC236}">
                  <a16:creationId xmlns:a16="http://schemas.microsoft.com/office/drawing/2014/main" id="{B634C515-2EEA-121A-7F57-FCD36DD13043}"/>
                </a:ext>
              </a:extLst>
            </p:cNvPr>
            <p:cNvGrpSpPr/>
            <p:nvPr/>
          </p:nvGrpSpPr>
          <p:grpSpPr>
            <a:xfrm>
              <a:off x="962455" y="2323243"/>
              <a:ext cx="2354904" cy="972851"/>
              <a:chOff x="897627" y="2153122"/>
              <a:chExt cx="1795383" cy="742477"/>
            </a:xfrm>
          </p:grpSpPr>
          <p:sp>
            <p:nvSpPr>
              <p:cNvPr id="10" name="四角形: 角を丸くする 6">
                <a:extLst>
                  <a:ext uri="{FF2B5EF4-FFF2-40B4-BE49-F238E27FC236}">
                    <a16:creationId xmlns:a16="http://schemas.microsoft.com/office/drawing/2014/main" id="{6C745748-C18F-F1A0-30F8-3F3E11153E74}"/>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2" name="四角形: 角を丸くする 6">
                <a:extLst>
                  <a:ext uri="{FF2B5EF4-FFF2-40B4-BE49-F238E27FC236}">
                    <a16:creationId xmlns:a16="http://schemas.microsoft.com/office/drawing/2014/main" id="{BC28CA00-1D72-26DA-06D9-FC494D07E8C7}"/>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grpSp>
      <p:grpSp>
        <p:nvGrpSpPr>
          <p:cNvPr id="16" name="グループ化 15">
            <a:extLst>
              <a:ext uri="{FF2B5EF4-FFF2-40B4-BE49-F238E27FC236}">
                <a16:creationId xmlns:a16="http://schemas.microsoft.com/office/drawing/2014/main" id="{5548AB2C-F884-C301-6007-5EB4CA61BA23}"/>
              </a:ext>
            </a:extLst>
          </p:cNvPr>
          <p:cNvGrpSpPr/>
          <p:nvPr/>
        </p:nvGrpSpPr>
        <p:grpSpPr>
          <a:xfrm>
            <a:off x="862139" y="4219016"/>
            <a:ext cx="10649339" cy="2124738"/>
            <a:chOff x="905083" y="1226621"/>
            <a:chExt cx="10649339" cy="2124738"/>
          </a:xfrm>
        </p:grpSpPr>
        <p:pic>
          <p:nvPicPr>
            <p:cNvPr id="20" name="図 19">
              <a:extLst>
                <a:ext uri="{FF2B5EF4-FFF2-40B4-BE49-F238E27FC236}">
                  <a16:creationId xmlns:a16="http://schemas.microsoft.com/office/drawing/2014/main" id="{D3742851-B7B0-8A8F-B654-39D7996528F8}"/>
                </a:ext>
              </a:extLst>
            </p:cNvPr>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21" name="テキスト ボックス 2">
              <a:extLst>
                <a:ext uri="{FF2B5EF4-FFF2-40B4-BE49-F238E27FC236}">
                  <a16:creationId xmlns:a16="http://schemas.microsoft.com/office/drawing/2014/main" id="{24AADC39-C80D-BBE8-2F5E-987C41690346}"/>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22" name="図 21">
              <a:extLst>
                <a:ext uri="{FF2B5EF4-FFF2-40B4-BE49-F238E27FC236}">
                  <a16:creationId xmlns:a16="http://schemas.microsoft.com/office/drawing/2014/main" id="{1E22DE96-B627-609E-D7B1-28239AE83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grpSp>
    </p:spTree>
    <p:extLst>
      <p:ext uri="{BB962C8B-B14F-4D97-AF65-F5344CB8AC3E}">
        <p14:creationId xmlns:p14="http://schemas.microsoft.com/office/powerpoint/2010/main" val="3804478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B9F23-9483-24FC-29AA-B89051EDE922}"/>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6A0013BC-3558-F566-0019-4348E81EBC5C}"/>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432B005-DD7B-0850-BB2B-BD6B08EE4A18}"/>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アプリの「スマホアプリについて」をクリックします。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6797403C-768A-181F-17F4-13547B34D7F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48788FAE-7F09-572C-B95B-2106704030D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30</a:t>
            </a:fld>
            <a:endParaRPr kumimoji="1" lang="ja-JP" altLang="en-US"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5CE03FF5-EB02-BFD4-F110-E7A54390BD95}"/>
              </a:ext>
            </a:extLst>
          </p:cNvPr>
          <p:cNvPicPr>
            <a:picLocks noChangeAspect="1"/>
          </p:cNvPicPr>
          <p:nvPr/>
        </p:nvPicPr>
        <p:blipFill>
          <a:blip r:embed="rId2"/>
          <a:stretch>
            <a:fillRect/>
          </a:stretch>
        </p:blipFill>
        <p:spPr>
          <a:xfrm>
            <a:off x="747393" y="1200315"/>
            <a:ext cx="6571429" cy="4095238"/>
          </a:xfrm>
          <a:prstGeom prst="rect">
            <a:avLst/>
          </a:prstGeom>
          <a:ln>
            <a:solidFill>
              <a:schemeClr val="tx1"/>
            </a:solidFill>
          </a:ln>
        </p:spPr>
      </p:pic>
      <p:sp>
        <p:nvSpPr>
          <p:cNvPr id="5" name="角丸四角形 11">
            <a:extLst>
              <a:ext uri="{FF2B5EF4-FFF2-40B4-BE49-F238E27FC236}">
                <a16:creationId xmlns:a16="http://schemas.microsoft.com/office/drawing/2014/main" id="{16F3C3A2-38E0-E9B8-1907-4B10DF8FF490}"/>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955823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4.</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画面に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QR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コードが表示されます。　　</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手順に沿ってスマートフォンに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奉行</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Edge』</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アプリをインストールし、企業識別</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ID</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を入力します。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1130B32-94E5-298D-BCCF-CC1AB405D5D2}"/>
              </a:ext>
            </a:extLst>
          </p:cNvPr>
          <p:cNvPicPr>
            <a:picLocks noChangeAspect="1"/>
          </p:cNvPicPr>
          <p:nvPr/>
        </p:nvPicPr>
        <p:blipFill>
          <a:blip r:embed="rId3"/>
          <a:stretch>
            <a:fillRect/>
          </a:stretch>
        </p:blipFill>
        <p:spPr>
          <a:xfrm>
            <a:off x="688877" y="1399420"/>
            <a:ext cx="6571429" cy="4228571"/>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31</a:t>
            </a:fld>
            <a:endParaRPr kumimoji="1" lang="ja-JP" altLang="en-US" dirty="0">
              <a:latin typeface="Meiryo UI" panose="020B0604030504040204" pitchFamily="50" charset="-128"/>
              <a:ea typeface="Meiryo UI" panose="020B0604030504040204" pitchFamily="50" charset="-128"/>
            </a:endParaRPr>
          </a:p>
        </p:txBody>
      </p:sp>
      <p:sp>
        <p:nvSpPr>
          <p:cNvPr id="20" name="AutoShape 10"/>
          <p:cNvSpPr>
            <a:spLocks noChangeShapeType="1"/>
          </p:cNvSpPr>
          <p:nvPr/>
        </p:nvSpPr>
        <p:spPr bwMode="auto">
          <a:xfrm rot="5400000" flipH="1" flipV="1">
            <a:off x="6871699" y="3216381"/>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847710" y="4152474"/>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3" name="AutoShape 10"/>
          <p:cNvSpPr>
            <a:spLocks noChangeShapeType="1"/>
          </p:cNvSpPr>
          <p:nvPr/>
        </p:nvSpPr>
        <p:spPr bwMode="auto">
          <a:xfrm rot="5400000" flipV="1">
            <a:off x="6006860" y="2268175"/>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5847710" y="2156978"/>
            <a:ext cx="4837087"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スマートフォンにアプリをインストールします。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9" name="角丸四角形 11">
            <a:extLst>
              <a:ext uri="{FF2B5EF4-FFF2-40B4-BE49-F238E27FC236}">
                <a16:creationId xmlns:a16="http://schemas.microsoft.com/office/drawing/2014/main" id="{00DACFF8-1ADA-D4CB-050D-C6BDCED0EFA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753880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C336C-11A3-C297-F4A8-E9B3738A5DB4}"/>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F7338F4C-4990-A95F-C668-F7DE070D5AE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0C3628C2-1C7B-B12F-5481-6CF5B786BE15}"/>
              </a:ext>
            </a:extLst>
          </p:cNvPr>
          <p:cNvSpPr>
            <a:spLocks noGrp="1"/>
          </p:cNvSpPr>
          <p:nvPr>
            <p:ph idx="1"/>
          </p:nvPr>
        </p:nvSpPr>
        <p:spPr>
          <a:xfrm>
            <a:off x="389614" y="862283"/>
            <a:ext cx="398121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［連携を開始する］をタップします。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803ED4D6-B0CD-BB79-2DEA-2D074698F5D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37E16312-2B8B-D5F6-F968-2F5B72975CE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32</a:t>
            </a:fld>
            <a:endParaRPr kumimoji="1" lang="ja-JP" altLang="en-US"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0F0B03A-9665-FC74-3FAD-814D880F0C87}"/>
              </a:ext>
            </a:extLst>
          </p:cNvPr>
          <p:cNvPicPr>
            <a:picLocks noChangeAspect="1"/>
          </p:cNvPicPr>
          <p:nvPr/>
        </p:nvPicPr>
        <p:blipFill>
          <a:blip r:embed="rId2"/>
          <a:stretch>
            <a:fillRect/>
          </a:stretch>
        </p:blipFill>
        <p:spPr>
          <a:xfrm>
            <a:off x="763087" y="1448603"/>
            <a:ext cx="2161905" cy="3704762"/>
          </a:xfrm>
          <a:prstGeom prst="rect">
            <a:avLst/>
          </a:prstGeom>
          <a:ln>
            <a:solidFill>
              <a:schemeClr val="tx1"/>
            </a:solidFill>
          </a:ln>
        </p:spPr>
      </p:pic>
      <p:sp>
        <p:nvSpPr>
          <p:cNvPr id="5" name="コンテンツ プレースホルダー 2">
            <a:extLst>
              <a:ext uri="{FF2B5EF4-FFF2-40B4-BE49-F238E27FC236}">
                <a16:creationId xmlns:a16="http://schemas.microsoft.com/office/drawing/2014/main" id="{9D7EA7A2-11FB-8820-B932-7FE3CFC90F28}"/>
              </a:ext>
            </a:extLst>
          </p:cNvPr>
          <p:cNvSpPr txBox="1">
            <a:spLocks/>
          </p:cNvSpPr>
          <p:nvPr/>
        </p:nvSpPr>
        <p:spPr>
          <a:xfrm>
            <a:off x="4611094" y="862283"/>
            <a:ext cx="6727466" cy="3235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アプリにログインしたＯＢＣｉＤとパスワードで、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スマホアプリにログインします。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15E763CD-D9F3-4ADF-8FAF-F05CE42AB85E}"/>
              </a:ext>
            </a:extLst>
          </p:cNvPr>
          <p:cNvPicPr>
            <a:picLocks noChangeAspect="1"/>
          </p:cNvPicPr>
          <p:nvPr/>
        </p:nvPicPr>
        <p:blipFill>
          <a:blip r:embed="rId3"/>
          <a:stretch>
            <a:fillRect/>
          </a:stretch>
        </p:blipFill>
        <p:spPr>
          <a:xfrm>
            <a:off x="5015047" y="1448603"/>
            <a:ext cx="2161905" cy="3685714"/>
          </a:xfrm>
          <a:prstGeom prst="rect">
            <a:avLst/>
          </a:prstGeom>
          <a:ln>
            <a:solidFill>
              <a:schemeClr val="tx1"/>
            </a:solidFill>
          </a:ln>
        </p:spPr>
      </p:pic>
      <p:sp>
        <p:nvSpPr>
          <p:cNvPr id="21" name="角丸四角形 11">
            <a:extLst>
              <a:ext uri="{FF2B5EF4-FFF2-40B4-BE49-F238E27FC236}">
                <a16:creationId xmlns:a16="http://schemas.microsoft.com/office/drawing/2014/main" id="{941E6E34-8173-41EA-FB84-FD1F8E187155}"/>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003917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FECB-56AE-9F7B-7871-B4550667D957}"/>
            </a:ext>
          </a:extLst>
        </p:cNvPr>
        <p:cNvGrpSpPr/>
        <p:nvPr/>
      </p:nvGrpSpPr>
      <p:grpSpPr>
        <a:xfrm>
          <a:off x="0" y="0"/>
          <a:ext cx="0" cy="0"/>
          <a:chOff x="0" y="0"/>
          <a:chExt cx="0" cy="0"/>
        </a:xfrm>
      </p:grpSpPr>
      <p:sp>
        <p:nvSpPr>
          <p:cNvPr id="24" name="コンテンツ プレースホルダー 2">
            <a:extLst>
              <a:ext uri="{FF2B5EF4-FFF2-40B4-BE49-F238E27FC236}">
                <a16:creationId xmlns:a16="http://schemas.microsoft.com/office/drawing/2014/main" id="{FD2E72CB-F2AD-9B17-F17E-4CA0BBB1AD26}"/>
              </a:ext>
            </a:extLst>
          </p:cNvPr>
          <p:cNvSpPr txBox="1">
            <a:spLocks/>
          </p:cNvSpPr>
          <p:nvPr/>
        </p:nvSpPr>
        <p:spPr>
          <a:xfrm>
            <a:off x="5594340" y="1284436"/>
            <a:ext cx="41148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が起動します。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C2376F4-C367-24F4-7F99-07AD5A31072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スマホアプリを起動する</a:t>
            </a:r>
          </a:p>
        </p:txBody>
      </p:sp>
      <p:sp>
        <p:nvSpPr>
          <p:cNvPr id="3" name="コンテンツ プレースホルダー 2">
            <a:extLst>
              <a:ext uri="{FF2B5EF4-FFF2-40B4-BE49-F238E27FC236}">
                <a16:creationId xmlns:a16="http://schemas.microsoft.com/office/drawing/2014/main" id="{56E124DB-4B91-BE05-2CED-2D23B97192AE}"/>
              </a:ext>
            </a:extLst>
          </p:cNvPr>
          <p:cNvSpPr>
            <a:spLocks noGrp="1"/>
          </p:cNvSpPr>
          <p:nvPr>
            <p:ph idx="1"/>
          </p:nvPr>
        </p:nvSpPr>
        <p:spPr>
          <a:xfrm>
            <a:off x="389614" y="936515"/>
            <a:ext cx="6651266" cy="173764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をタップします。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7657FB19-B86F-4969-3822-926D5EE21A4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4585F29-E0FC-2E03-4D8A-071E2E984A58}"/>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33</a:t>
            </a:fld>
            <a:endParaRPr kumimoji="1" lang="ja-JP" altLang="en-US" dirty="0">
              <a:latin typeface="Meiryo UI" panose="020B0604030504040204" pitchFamily="50" charset="-128"/>
              <a:ea typeface="Meiryo UI" panose="020B0604030504040204" pitchFamily="50" charset="-128"/>
            </a:endParaRPr>
          </a:p>
        </p:txBody>
      </p:sp>
      <p:sp>
        <p:nvSpPr>
          <p:cNvPr id="14" name="角丸四角形 11">
            <a:extLst>
              <a:ext uri="{FF2B5EF4-FFF2-40B4-BE49-F238E27FC236}">
                <a16:creationId xmlns:a16="http://schemas.microsoft.com/office/drawing/2014/main" id="{887F5FEF-A56E-9767-2889-43293D7904A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16" name="図 15">
            <a:extLst>
              <a:ext uri="{FF2B5EF4-FFF2-40B4-BE49-F238E27FC236}">
                <a16:creationId xmlns:a16="http://schemas.microsoft.com/office/drawing/2014/main" id="{6621AD25-2427-4687-467E-0513E067D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 y="1700103"/>
            <a:ext cx="619726" cy="619726"/>
          </a:xfrm>
          <a:prstGeom prst="rect">
            <a:avLst/>
          </a:prstGeom>
        </p:spPr>
      </p:pic>
      <p:pic>
        <p:nvPicPr>
          <p:cNvPr id="21" name="図 20">
            <a:extLst>
              <a:ext uri="{FF2B5EF4-FFF2-40B4-BE49-F238E27FC236}">
                <a16:creationId xmlns:a16="http://schemas.microsoft.com/office/drawing/2014/main" id="{2D0B383A-0246-B9C8-73CF-AD16AE2DC059}"/>
              </a:ext>
            </a:extLst>
          </p:cNvPr>
          <p:cNvPicPr>
            <a:picLocks noChangeAspect="1"/>
          </p:cNvPicPr>
          <p:nvPr/>
        </p:nvPicPr>
        <p:blipFill>
          <a:blip r:embed="rId4"/>
          <a:stretch>
            <a:fillRect/>
          </a:stretch>
        </p:blipFill>
        <p:spPr>
          <a:xfrm>
            <a:off x="5974213" y="1700103"/>
            <a:ext cx="2133333" cy="3676190"/>
          </a:xfrm>
          <a:prstGeom prst="rect">
            <a:avLst/>
          </a:prstGeom>
          <a:ln>
            <a:solidFill>
              <a:schemeClr val="tx1"/>
            </a:solidFill>
          </a:ln>
        </p:spPr>
      </p:pic>
    </p:spTree>
    <p:extLst>
      <p:ext uri="{BB962C8B-B14F-4D97-AF65-F5344CB8AC3E}">
        <p14:creationId xmlns:p14="http://schemas.microsoft.com/office/powerpoint/2010/main" val="1923176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419ACCF4-1BF1-086A-72EE-EC0C57DA1FC1}"/>
              </a:ext>
            </a:extLst>
          </p:cNvPr>
          <p:cNvSpPr>
            <a:spLocks noGrp="1"/>
          </p:cNvSpPr>
          <p:nvPr>
            <p:ph idx="1"/>
          </p:nvPr>
        </p:nvSpPr>
        <p:spPr>
          <a:xfrm>
            <a:off x="447195" y="858439"/>
            <a:ext cx="10964186" cy="596982"/>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メニューをタップ後、証憑を撮影し、アップロードすることもできます。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34</a:t>
            </a:fld>
            <a:endParaRPr kumimoji="1" lang="ja-JP" altLang="en-US" dirty="0">
              <a:latin typeface="Meiryo UI" panose="020B0604030504040204" pitchFamily="50" charset="-128"/>
              <a:ea typeface="Meiryo UI" panose="020B0604030504040204" pitchFamily="50" charset="-128"/>
            </a:endParaRPr>
          </a:p>
        </p:txBody>
      </p:sp>
      <p:sp>
        <p:nvSpPr>
          <p:cNvPr id="35" name="正方形/長方形 34"/>
          <p:cNvSpPr/>
          <p:nvPr/>
        </p:nvSpPr>
        <p:spPr>
          <a:xfrm>
            <a:off x="6037766" y="1836818"/>
            <a:ext cx="304121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［ファイル選択］をタップします。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p:cNvSpPr/>
          <p:nvPr/>
        </p:nvSpPr>
        <p:spPr>
          <a:xfrm>
            <a:off x="490867" y="1841537"/>
            <a:ext cx="3627916"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［領収書］メニューをタップします。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2" name="角丸四角形 1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p:cNvSpPr/>
          <p:nvPr/>
        </p:nvSpPr>
        <p:spPr>
          <a:xfrm>
            <a:off x="516271" y="1456637"/>
            <a:ext cx="6788085" cy="369332"/>
          </a:xfrm>
          <a:prstGeom prst="rect">
            <a:avLst/>
          </a:prstGeom>
        </p:spPr>
        <p:txBody>
          <a:bodyPr wrap="square">
            <a:spAutoFit/>
          </a:bodyPr>
          <a:lstStyle/>
          <a:p>
            <a:r>
              <a:rPr lang="ja-JP" altLang="en-US" b="1" dirty="0">
                <a:latin typeface="Meiryo UI" panose="020B0604030504040204" pitchFamily="50" charset="-128"/>
                <a:ea typeface="Meiryo UI" panose="020B0604030504040204" pitchFamily="50" charset="-128"/>
              </a:rPr>
              <a:t>＜例＞ 領収書をアップロードする</a:t>
            </a:r>
            <a:endParaRPr lang="en-US" altLang="ja-JP" b="1"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B5E8A34-0691-CEC2-10A0-1EAF6D199BC8}"/>
              </a:ext>
            </a:extLst>
          </p:cNvPr>
          <p:cNvPicPr>
            <a:picLocks noChangeAspect="1"/>
          </p:cNvPicPr>
          <p:nvPr/>
        </p:nvPicPr>
        <p:blipFill>
          <a:blip r:embed="rId2"/>
          <a:stretch>
            <a:fillRect/>
          </a:stretch>
        </p:blipFill>
        <p:spPr>
          <a:xfrm>
            <a:off x="6413085" y="2485049"/>
            <a:ext cx="2171429" cy="3695238"/>
          </a:xfrm>
          <a:prstGeom prst="rect">
            <a:avLst/>
          </a:prstGeom>
          <a:ln>
            <a:solidFill>
              <a:schemeClr val="tx1"/>
            </a:solidFill>
          </a:ln>
        </p:spPr>
      </p:pic>
      <p:pic>
        <p:nvPicPr>
          <p:cNvPr id="8" name="図 7">
            <a:extLst>
              <a:ext uri="{FF2B5EF4-FFF2-40B4-BE49-F238E27FC236}">
                <a16:creationId xmlns:a16="http://schemas.microsoft.com/office/drawing/2014/main" id="{180B7A72-458D-D51E-EA70-07A7B17D16CF}"/>
              </a:ext>
            </a:extLst>
          </p:cNvPr>
          <p:cNvPicPr>
            <a:picLocks noChangeAspect="1"/>
          </p:cNvPicPr>
          <p:nvPr/>
        </p:nvPicPr>
        <p:blipFill>
          <a:blip r:embed="rId3"/>
          <a:stretch>
            <a:fillRect/>
          </a:stretch>
        </p:blipFill>
        <p:spPr>
          <a:xfrm>
            <a:off x="850145" y="2485049"/>
            <a:ext cx="2152381" cy="3695238"/>
          </a:xfrm>
          <a:prstGeom prst="rect">
            <a:avLst/>
          </a:prstGeom>
          <a:ln>
            <a:solidFill>
              <a:schemeClr val="tx1"/>
            </a:solidFill>
          </a:ln>
        </p:spPr>
      </p:pic>
    </p:spTree>
    <p:extLst>
      <p:ext uri="{BB962C8B-B14F-4D97-AF65-F5344CB8AC3E}">
        <p14:creationId xmlns:p14="http://schemas.microsoft.com/office/powerpoint/2010/main" val="4154600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35</a:t>
            </a:fld>
            <a:endParaRPr kumimoji="1" lang="ja-JP" altLang="en-US" dirty="0">
              <a:latin typeface="Meiryo UI" panose="020B0604030504040204" pitchFamily="50" charset="-128"/>
              <a:ea typeface="Meiryo UI" panose="020B0604030504040204" pitchFamily="50" charset="-128"/>
            </a:endParaRPr>
          </a:p>
        </p:txBody>
      </p:sp>
      <p:sp>
        <p:nvSpPr>
          <p:cNvPr id="28" name="正方形/長方形 27"/>
          <p:cNvSpPr/>
          <p:nvPr/>
        </p:nvSpPr>
        <p:spPr>
          <a:xfrm>
            <a:off x="494484" y="853871"/>
            <a:ext cx="823803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アップロードする証憑を選択・撮影します。複数の証憑を一度にアップロードできます。</a:t>
            </a:r>
            <a:endParaRPr lang="en-US" altLang="ja-JP" sz="1600" dirty="0">
              <a:latin typeface="Meiryo UI" panose="020B0604030504040204" pitchFamily="50" charset="-128"/>
              <a:ea typeface="Meiryo UI" panose="020B0604030504040204" pitchFamily="50" charset="-128"/>
            </a:endParaRPr>
          </a:p>
        </p:txBody>
      </p:sp>
      <p:sp>
        <p:nvSpPr>
          <p:cNvPr id="35" name="正方形/長方形 34"/>
          <p:cNvSpPr/>
          <p:nvPr/>
        </p:nvSpPr>
        <p:spPr>
          <a:xfrm>
            <a:off x="3661548" y="2143991"/>
            <a:ext cx="5729339" cy="2462213"/>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■撮影済の画像をアップロードする場合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「写真ライブラリ」をタップして、アップロードする画像を選択します。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■証憑を撮影する場合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「写真を撮る」をタップします。カメラが起動するので証憑を撮影します。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■ファイルを選択する場合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「ファイルを選択」をタップして、アップロードする画像を選択します。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ja-JP" altLang="en-US" sz="1400" dirty="0"/>
          </a:p>
        </p:txBody>
      </p:sp>
      <p:sp>
        <p:nvSpPr>
          <p:cNvPr id="18" name="角丸四角形 17"/>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45620923-3F54-3EC9-89F5-BBD3AC0D9890}"/>
              </a:ext>
            </a:extLst>
          </p:cNvPr>
          <p:cNvPicPr>
            <a:picLocks noChangeAspect="1"/>
          </p:cNvPicPr>
          <p:nvPr/>
        </p:nvPicPr>
        <p:blipFill>
          <a:blip r:embed="rId3"/>
          <a:stretch>
            <a:fillRect/>
          </a:stretch>
        </p:blipFill>
        <p:spPr>
          <a:xfrm>
            <a:off x="907049" y="1260797"/>
            <a:ext cx="2171429" cy="3704762"/>
          </a:xfrm>
          <a:prstGeom prst="rect">
            <a:avLst/>
          </a:prstGeom>
          <a:ln>
            <a:solidFill>
              <a:schemeClr val="tx1"/>
            </a:solidFill>
          </a:ln>
        </p:spPr>
      </p:pic>
    </p:spTree>
    <p:extLst>
      <p:ext uri="{BB962C8B-B14F-4D97-AF65-F5344CB8AC3E}">
        <p14:creationId xmlns:p14="http://schemas.microsoft.com/office/powerpoint/2010/main" val="2331169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36</a:t>
            </a:fld>
            <a:endParaRPr kumimoji="1" lang="ja-JP" altLang="en-US" dirty="0">
              <a:latin typeface="Meiryo UI" panose="020B0604030504040204" pitchFamily="50" charset="-128"/>
              <a:ea typeface="Meiryo UI" panose="020B0604030504040204" pitchFamily="50" charset="-128"/>
            </a:endParaRPr>
          </a:p>
        </p:txBody>
      </p:sp>
      <p:sp>
        <p:nvSpPr>
          <p:cNvPr id="15" name="正方形/長方形 14"/>
          <p:cNvSpPr/>
          <p:nvPr/>
        </p:nvSpPr>
        <p:spPr>
          <a:xfrm>
            <a:off x="618309" y="853871"/>
            <a:ext cx="4458516" cy="1077218"/>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自動的に読み取られた日付・金額・取引先などの</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未入力項目があれば証憑を見ながら入力します。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p:cNvSpPr/>
          <p:nvPr/>
        </p:nvSpPr>
        <p:spPr>
          <a:xfrm>
            <a:off x="6895652" y="851867"/>
            <a:ext cx="4925254"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確認が終わったら、一番下までスクロールして、</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［申請］をタップします。</a:t>
            </a:r>
            <a:endParaRPr lang="en-US" altLang="ja-JP" sz="1600" dirty="0">
              <a:latin typeface="Meiryo UI" panose="020B0604030504040204" pitchFamily="50" charset="-128"/>
              <a:ea typeface="Meiryo UI" panose="020B0604030504040204" pitchFamily="50" charset="-128"/>
            </a:endParaRPr>
          </a:p>
        </p:txBody>
      </p:sp>
      <p:sp>
        <p:nvSpPr>
          <p:cNvPr id="17" name="角丸四角形 16"/>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6" name="図 5">
            <a:extLst>
              <a:ext uri="{FF2B5EF4-FFF2-40B4-BE49-F238E27FC236}">
                <a16:creationId xmlns:a16="http://schemas.microsoft.com/office/drawing/2014/main" id="{A35690B2-52EC-4D42-ACA6-E8BB798249EE}"/>
              </a:ext>
            </a:extLst>
          </p:cNvPr>
          <p:cNvPicPr>
            <a:picLocks noChangeAspect="1"/>
          </p:cNvPicPr>
          <p:nvPr/>
        </p:nvPicPr>
        <p:blipFill>
          <a:blip r:embed="rId3"/>
          <a:stretch>
            <a:fillRect/>
          </a:stretch>
        </p:blipFill>
        <p:spPr>
          <a:xfrm>
            <a:off x="943842" y="1958517"/>
            <a:ext cx="2161905" cy="3695238"/>
          </a:xfrm>
          <a:prstGeom prst="rect">
            <a:avLst/>
          </a:prstGeom>
          <a:ln>
            <a:solidFill>
              <a:schemeClr val="tx1"/>
            </a:solidFill>
          </a:ln>
        </p:spPr>
      </p:pic>
      <p:pic>
        <p:nvPicPr>
          <p:cNvPr id="8" name="図 7">
            <a:extLst>
              <a:ext uri="{FF2B5EF4-FFF2-40B4-BE49-F238E27FC236}">
                <a16:creationId xmlns:a16="http://schemas.microsoft.com/office/drawing/2014/main" id="{375773EF-0EC5-902D-46DA-FA4492FC4142}"/>
              </a:ext>
            </a:extLst>
          </p:cNvPr>
          <p:cNvPicPr>
            <a:picLocks noChangeAspect="1"/>
          </p:cNvPicPr>
          <p:nvPr/>
        </p:nvPicPr>
        <p:blipFill>
          <a:blip r:embed="rId4"/>
          <a:stretch>
            <a:fillRect/>
          </a:stretch>
        </p:blipFill>
        <p:spPr>
          <a:xfrm>
            <a:off x="7222014" y="1958517"/>
            <a:ext cx="2247619" cy="3685714"/>
          </a:xfrm>
          <a:prstGeom prst="rect">
            <a:avLst/>
          </a:prstGeom>
          <a:ln>
            <a:solidFill>
              <a:schemeClr val="tx1"/>
            </a:solidFill>
          </a:ln>
        </p:spPr>
      </p:pic>
      <p:sp>
        <p:nvSpPr>
          <p:cNvPr id="7" name="テキスト ボックス 2">
            <a:extLst>
              <a:ext uri="{FF2B5EF4-FFF2-40B4-BE49-F238E27FC236}">
                <a16:creationId xmlns:a16="http://schemas.microsoft.com/office/drawing/2014/main" id="{8D4BA07F-F7F1-8755-64C9-B2B464329779}"/>
              </a:ext>
            </a:extLst>
          </p:cNvPr>
          <p:cNvSpPr txBox="1">
            <a:spLocks noChangeArrowheads="1"/>
          </p:cNvSpPr>
          <p:nvPr/>
        </p:nvSpPr>
        <p:spPr bwMode="auto">
          <a:xfrm>
            <a:off x="3226665" y="3971695"/>
            <a:ext cx="344083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必ず確認し、正しい情報を入力してください。</a:t>
            </a:r>
          </a:p>
        </p:txBody>
      </p:sp>
      <p:pic>
        <p:nvPicPr>
          <p:cNvPr id="10" name="図 9">
            <a:extLst>
              <a:ext uri="{FF2B5EF4-FFF2-40B4-BE49-F238E27FC236}">
                <a16:creationId xmlns:a16="http://schemas.microsoft.com/office/drawing/2014/main" id="{CA714CCD-7415-4371-B38E-07A0C2828141}"/>
              </a:ext>
            </a:extLst>
          </p:cNvPr>
          <p:cNvPicPr>
            <a:picLocks noChangeAspect="1"/>
          </p:cNvPicPr>
          <p:nvPr/>
        </p:nvPicPr>
        <p:blipFill rotWithShape="1">
          <a:blip r:embed="rId5"/>
          <a:srcRect l="86947" t="41441" r="3418" b="53323"/>
          <a:stretch/>
        </p:blipFill>
        <p:spPr>
          <a:xfrm>
            <a:off x="4253579" y="4714984"/>
            <a:ext cx="1121445" cy="386071"/>
          </a:xfrm>
          <a:prstGeom prst="rect">
            <a:avLst/>
          </a:prstGeom>
          <a:ln>
            <a:noFill/>
          </a:ln>
        </p:spPr>
      </p:pic>
      <p:pic>
        <p:nvPicPr>
          <p:cNvPr id="12" name="図 11">
            <a:extLst>
              <a:ext uri="{FF2B5EF4-FFF2-40B4-BE49-F238E27FC236}">
                <a16:creationId xmlns:a16="http://schemas.microsoft.com/office/drawing/2014/main" id="{7B33A15E-8DE9-8211-812F-AB9270E857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0845" y="4714984"/>
            <a:ext cx="759569" cy="331448"/>
          </a:xfrm>
          <a:prstGeom prst="rect">
            <a:avLst/>
          </a:prstGeom>
        </p:spPr>
      </p:pic>
      <p:sp>
        <p:nvSpPr>
          <p:cNvPr id="14" name="AutoShape 10">
            <a:extLst>
              <a:ext uri="{FF2B5EF4-FFF2-40B4-BE49-F238E27FC236}">
                <a16:creationId xmlns:a16="http://schemas.microsoft.com/office/drawing/2014/main" id="{338CA340-E827-C430-AFC5-43663C19D9F3}"/>
              </a:ext>
            </a:extLst>
          </p:cNvPr>
          <p:cNvSpPr>
            <a:spLocks noChangeShapeType="1"/>
          </p:cNvSpPr>
          <p:nvPr/>
        </p:nvSpPr>
        <p:spPr bwMode="auto">
          <a:xfrm rot="10800000" flipV="1">
            <a:off x="3059905" y="4570843"/>
            <a:ext cx="166760" cy="42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8" name="テキスト ボックス 2">
            <a:extLst>
              <a:ext uri="{FF2B5EF4-FFF2-40B4-BE49-F238E27FC236}">
                <a16:creationId xmlns:a16="http://schemas.microsoft.com/office/drawing/2014/main" id="{F9D4A081-7E6E-2C88-EEB9-CD8E25FEBD95}"/>
              </a:ext>
            </a:extLst>
          </p:cNvPr>
          <p:cNvSpPr txBox="1">
            <a:spLocks noChangeArrowheads="1"/>
          </p:cNvSpPr>
          <p:nvPr/>
        </p:nvSpPr>
        <p:spPr bwMode="auto">
          <a:xfrm>
            <a:off x="8997696" y="5725655"/>
            <a:ext cx="2856253" cy="584776"/>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複数の証憑をアップロードした場合は、次の証憑が表示されます。</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77737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18FCA-ECC6-50E0-928A-6C2CE7337E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FEA463A-B057-8E97-0BBE-3078099FE8F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a:extLst>
              <a:ext uri="{FF2B5EF4-FFF2-40B4-BE49-F238E27FC236}">
                <a16:creationId xmlns:a16="http://schemas.microsoft.com/office/drawing/2014/main" id="{B5ED258F-C584-EE3D-9773-68D2DDF61E57}"/>
              </a:ext>
            </a:extLst>
          </p:cNvPr>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［アップロード状況］メニューで、アップロードした証憑の処理状況などを確認できます。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CEC0730-9CD5-38CB-A986-36E20FF9B691}"/>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9EF65333-97AD-0B7A-D259-0C6C85D8DD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37</a:t>
            </a:fld>
            <a:endParaRPr kumimoji="1" lang="ja-JP" altLang="en-US" dirty="0">
              <a:latin typeface="Meiryo UI" panose="020B0604030504040204" pitchFamily="50" charset="-128"/>
              <a:ea typeface="Meiryo UI" panose="020B0604030504040204" pitchFamily="50" charset="-128"/>
            </a:endParaRPr>
          </a:p>
        </p:txBody>
      </p:sp>
      <p:sp>
        <p:nvSpPr>
          <p:cNvPr id="21" name="テキスト ボックス 2">
            <a:extLst>
              <a:ext uri="{FF2B5EF4-FFF2-40B4-BE49-F238E27FC236}">
                <a16:creationId xmlns:a16="http://schemas.microsoft.com/office/drawing/2014/main" id="{E89E3DA0-730C-DB23-1116-A82D406B2043}"/>
              </a:ext>
            </a:extLst>
          </p:cNvPr>
          <p:cNvSpPr txBox="1">
            <a:spLocks noChangeArrowheads="1"/>
          </p:cNvSpPr>
          <p:nvPr/>
        </p:nvSpPr>
        <p:spPr bwMode="auto">
          <a:xfrm>
            <a:off x="7291250" y="4334256"/>
            <a:ext cx="4536435" cy="220484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「未承認」「承認済」「否認」の状況が表示されます。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承認者からコメントなどがある場合は、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メッセージ欄に表示されます。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en-US" altLang="ja-JP" sz="8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をタップして、「否認」件数の確認もできます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否認件数をタップすると、［アップロード状況］メニューが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表示され、否認された証憑を確認できます。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7" name="角丸四角形 14">
            <a:extLst>
              <a:ext uri="{FF2B5EF4-FFF2-40B4-BE49-F238E27FC236}">
                <a16:creationId xmlns:a16="http://schemas.microsoft.com/office/drawing/2014/main" id="{D4C227D3-A102-D06D-E878-EE230F7B5B1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EF1E7621-FD5E-950E-50AE-A389B30030BE}"/>
              </a:ext>
            </a:extLst>
          </p:cNvPr>
          <p:cNvPicPr>
            <a:picLocks noChangeAspect="1"/>
          </p:cNvPicPr>
          <p:nvPr/>
        </p:nvPicPr>
        <p:blipFill>
          <a:blip r:embed="rId3"/>
          <a:stretch>
            <a:fillRect/>
          </a:stretch>
        </p:blipFill>
        <p:spPr>
          <a:xfrm>
            <a:off x="838282" y="1787049"/>
            <a:ext cx="2142857" cy="3666667"/>
          </a:xfrm>
          <a:prstGeom prst="rect">
            <a:avLst/>
          </a:prstGeom>
          <a:ln>
            <a:solidFill>
              <a:schemeClr val="tx1"/>
            </a:solidFill>
          </a:ln>
        </p:spPr>
      </p:pic>
      <p:sp>
        <p:nvSpPr>
          <p:cNvPr id="26" name="正方形/長方形 25">
            <a:extLst>
              <a:ext uri="{FF2B5EF4-FFF2-40B4-BE49-F238E27FC236}">
                <a16:creationId xmlns:a16="http://schemas.microsoft.com/office/drawing/2014/main" id="{86A5C839-31F8-5FD5-FC3F-25FF6222F284}"/>
              </a:ext>
            </a:extLst>
          </p:cNvPr>
          <p:cNvSpPr/>
          <p:nvPr/>
        </p:nvSpPr>
        <p:spPr>
          <a:xfrm>
            <a:off x="4650440" y="1210601"/>
            <a:ext cx="417934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アップロード状況を確認します。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をタップすると、証憑を確認・修正できます。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E6D2AC16-9394-7D29-CCF7-39CE20895B57}"/>
              </a:ext>
            </a:extLst>
          </p:cNvPr>
          <p:cNvSpPr/>
          <p:nvPr/>
        </p:nvSpPr>
        <p:spPr>
          <a:xfrm>
            <a:off x="371995" y="1210601"/>
            <a:ext cx="3959738"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［アップロード状況］メニューをタップします。</a:t>
            </a:r>
            <a:endParaRPr lang="en-US" altLang="ja-JP" sz="1600" dirty="0">
              <a:latin typeface="Meiryo UI" panose="020B0604030504040204" pitchFamily="50" charset="-128"/>
              <a:ea typeface="Meiryo UI" panose="020B0604030504040204" pitchFamily="50" charset="-128"/>
            </a:endParaRPr>
          </a:p>
        </p:txBody>
      </p:sp>
      <p:pic>
        <p:nvPicPr>
          <p:cNvPr id="30" name="図 29">
            <a:extLst>
              <a:ext uri="{FF2B5EF4-FFF2-40B4-BE49-F238E27FC236}">
                <a16:creationId xmlns:a16="http://schemas.microsoft.com/office/drawing/2014/main" id="{A9B4DA67-7D25-7BF6-AF7B-76BDCEAB5BA3}"/>
              </a:ext>
            </a:extLst>
          </p:cNvPr>
          <p:cNvPicPr>
            <a:picLocks noChangeAspect="1"/>
          </p:cNvPicPr>
          <p:nvPr/>
        </p:nvPicPr>
        <p:blipFill>
          <a:blip r:embed="rId4"/>
          <a:stretch>
            <a:fillRect/>
          </a:stretch>
        </p:blipFill>
        <p:spPr>
          <a:xfrm>
            <a:off x="5029333" y="1507051"/>
            <a:ext cx="228571" cy="238095"/>
          </a:xfrm>
          <a:prstGeom prst="rect">
            <a:avLst/>
          </a:prstGeom>
        </p:spPr>
      </p:pic>
      <p:pic>
        <p:nvPicPr>
          <p:cNvPr id="32" name="図 31">
            <a:extLst>
              <a:ext uri="{FF2B5EF4-FFF2-40B4-BE49-F238E27FC236}">
                <a16:creationId xmlns:a16="http://schemas.microsoft.com/office/drawing/2014/main" id="{C82D840E-7A45-2F32-F4C0-25E3A91F6C38}"/>
              </a:ext>
            </a:extLst>
          </p:cNvPr>
          <p:cNvPicPr>
            <a:picLocks noChangeAspect="1"/>
          </p:cNvPicPr>
          <p:nvPr/>
        </p:nvPicPr>
        <p:blipFill>
          <a:blip r:embed="rId5"/>
          <a:stretch>
            <a:fillRect/>
          </a:stretch>
        </p:blipFill>
        <p:spPr>
          <a:xfrm>
            <a:off x="5029333" y="1795376"/>
            <a:ext cx="2133333" cy="3676190"/>
          </a:xfrm>
          <a:prstGeom prst="rect">
            <a:avLst/>
          </a:prstGeom>
          <a:ln>
            <a:solidFill>
              <a:schemeClr val="tx1"/>
            </a:solidFill>
          </a:ln>
        </p:spPr>
      </p:pic>
      <p:pic>
        <p:nvPicPr>
          <p:cNvPr id="34" name="図 33">
            <a:extLst>
              <a:ext uri="{FF2B5EF4-FFF2-40B4-BE49-F238E27FC236}">
                <a16:creationId xmlns:a16="http://schemas.microsoft.com/office/drawing/2014/main" id="{6B5B506A-CDFB-C429-4D6E-09B5C9CB6FED}"/>
              </a:ext>
            </a:extLst>
          </p:cNvPr>
          <p:cNvPicPr>
            <a:picLocks noChangeAspect="1"/>
          </p:cNvPicPr>
          <p:nvPr/>
        </p:nvPicPr>
        <p:blipFill>
          <a:blip r:embed="rId6"/>
          <a:stretch>
            <a:fillRect/>
          </a:stretch>
        </p:blipFill>
        <p:spPr>
          <a:xfrm>
            <a:off x="7474435" y="5598640"/>
            <a:ext cx="207800" cy="207800"/>
          </a:xfrm>
          <a:prstGeom prst="rect">
            <a:avLst/>
          </a:prstGeom>
        </p:spPr>
      </p:pic>
    </p:spTree>
    <p:extLst>
      <p:ext uri="{BB962C8B-B14F-4D97-AF65-F5344CB8AC3E}">
        <p14:creationId xmlns:p14="http://schemas.microsoft.com/office/powerpoint/2010/main" val="418224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38</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12" name="正方形/長方形 11"/>
          <p:cNvSpPr/>
          <p:nvPr/>
        </p:nvSpPr>
        <p:spPr>
          <a:xfrm>
            <a:off x="4377463" y="875431"/>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承認／否認をします。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5" name="角丸四角形 14"/>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5974DF26-33F7-2386-3D0D-056A3B2408B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BF565CE-A0BB-E564-3025-468F9B7D79D1}"/>
              </a:ext>
            </a:extLst>
          </p:cNvPr>
          <p:cNvPicPr>
            <a:picLocks noChangeAspect="1"/>
          </p:cNvPicPr>
          <p:nvPr/>
        </p:nvPicPr>
        <p:blipFill>
          <a:blip r:embed="rId2"/>
          <a:stretch>
            <a:fillRect/>
          </a:stretch>
        </p:blipFill>
        <p:spPr>
          <a:xfrm>
            <a:off x="836239" y="1469350"/>
            <a:ext cx="2161905" cy="3695238"/>
          </a:xfrm>
          <a:prstGeom prst="rect">
            <a:avLst/>
          </a:prstGeom>
          <a:ln>
            <a:solidFill>
              <a:schemeClr val="tx1"/>
            </a:solidFill>
          </a:ln>
        </p:spPr>
      </p:pic>
      <p:pic>
        <p:nvPicPr>
          <p:cNvPr id="9" name="図 8">
            <a:extLst>
              <a:ext uri="{FF2B5EF4-FFF2-40B4-BE49-F238E27FC236}">
                <a16:creationId xmlns:a16="http://schemas.microsoft.com/office/drawing/2014/main" id="{5E515FA4-079B-EBFA-F386-D306FEE587C8}"/>
              </a:ext>
            </a:extLst>
          </p:cNvPr>
          <p:cNvPicPr>
            <a:picLocks noChangeAspect="1"/>
          </p:cNvPicPr>
          <p:nvPr/>
        </p:nvPicPr>
        <p:blipFill>
          <a:blip r:embed="rId3"/>
          <a:stretch>
            <a:fillRect/>
          </a:stretch>
        </p:blipFill>
        <p:spPr>
          <a:xfrm>
            <a:off x="4761298" y="1469350"/>
            <a:ext cx="2161905" cy="3695238"/>
          </a:xfrm>
          <a:prstGeom prst="rect">
            <a:avLst/>
          </a:prstGeom>
          <a:ln>
            <a:solidFill>
              <a:schemeClr val="tx1"/>
            </a:solidFill>
          </a:ln>
        </p:spPr>
      </p:pic>
      <p:sp>
        <p:nvSpPr>
          <p:cNvPr id="16" name="正方形/長方形 15">
            <a:extLst>
              <a:ext uri="{FF2B5EF4-FFF2-40B4-BE49-F238E27FC236}">
                <a16:creationId xmlns:a16="http://schemas.microsoft.com/office/drawing/2014/main" id="{23B3B8C5-CBC1-2D56-FCCD-1F9B4042E7B5}"/>
              </a:ext>
            </a:extLst>
          </p:cNvPr>
          <p:cNvSpPr/>
          <p:nvPr/>
        </p:nvSpPr>
        <p:spPr>
          <a:xfrm>
            <a:off x="7620901" y="1469350"/>
            <a:ext cx="4275444" cy="769441"/>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■一括で確認する場合</a:t>
            </a:r>
            <a:endParaRPr lang="en-US" altLang="ja-JP" sz="16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「承認」／「否認」をタップして、［確定］をタップします。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7527B8F8-6F5D-C588-ED3C-3F850361D9C9}"/>
              </a:ext>
            </a:extLst>
          </p:cNvPr>
          <p:cNvPicPr>
            <a:picLocks noChangeAspect="1"/>
          </p:cNvPicPr>
          <p:nvPr/>
        </p:nvPicPr>
        <p:blipFill>
          <a:blip r:embed="rId4"/>
          <a:stretch>
            <a:fillRect/>
          </a:stretch>
        </p:blipFill>
        <p:spPr>
          <a:xfrm>
            <a:off x="7845686" y="2054125"/>
            <a:ext cx="2152381" cy="3695238"/>
          </a:xfrm>
          <a:prstGeom prst="rect">
            <a:avLst/>
          </a:prstGeom>
          <a:ln>
            <a:solidFill>
              <a:schemeClr val="tx1"/>
            </a:solidFill>
          </a:ln>
        </p:spPr>
      </p:pic>
      <p:sp>
        <p:nvSpPr>
          <p:cNvPr id="6" name="テキスト ボックス 2">
            <a:extLst>
              <a:ext uri="{FF2B5EF4-FFF2-40B4-BE49-F238E27FC236}">
                <a16:creationId xmlns:a16="http://schemas.microsoft.com/office/drawing/2014/main" id="{D54F0E19-778B-EB40-E5E3-4CB433FDC915}"/>
              </a:ext>
            </a:extLst>
          </p:cNvPr>
          <p:cNvSpPr txBox="1">
            <a:spLocks noChangeArrowheads="1"/>
          </p:cNvSpPr>
          <p:nvPr/>
        </p:nvSpPr>
        <p:spPr bwMode="auto">
          <a:xfrm>
            <a:off x="836240" y="5331129"/>
            <a:ext cx="3733248" cy="142218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をタップして、「未承認」件数を確認できます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未承認件数をタップすると、</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［承認］メニューが表示され、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0" name="図 9">
            <a:extLst>
              <a:ext uri="{FF2B5EF4-FFF2-40B4-BE49-F238E27FC236}">
                <a16:creationId xmlns:a16="http://schemas.microsoft.com/office/drawing/2014/main" id="{C338BFBC-CFF4-D9FB-F492-D47AB5D33F53}"/>
              </a:ext>
            </a:extLst>
          </p:cNvPr>
          <p:cNvPicPr>
            <a:picLocks noChangeAspect="1"/>
          </p:cNvPicPr>
          <p:nvPr/>
        </p:nvPicPr>
        <p:blipFill>
          <a:blip r:embed="rId5"/>
          <a:stretch>
            <a:fillRect/>
          </a:stretch>
        </p:blipFill>
        <p:spPr>
          <a:xfrm>
            <a:off x="927331" y="5621646"/>
            <a:ext cx="207800" cy="207800"/>
          </a:xfrm>
          <a:prstGeom prst="rect">
            <a:avLst/>
          </a:prstGeom>
        </p:spPr>
      </p:pic>
      <p:sp>
        <p:nvSpPr>
          <p:cNvPr id="14" name="テキスト ボックス 2">
            <a:extLst>
              <a:ext uri="{FF2B5EF4-FFF2-40B4-BE49-F238E27FC236}">
                <a16:creationId xmlns:a16="http://schemas.microsoft.com/office/drawing/2014/main" id="{3929AE69-572D-CC69-44E9-0EBB223C718F}"/>
              </a:ext>
            </a:extLst>
          </p:cNvPr>
          <p:cNvSpPr txBox="1">
            <a:spLocks noChangeArrowheads="1"/>
          </p:cNvSpPr>
          <p:nvPr/>
        </p:nvSpPr>
        <p:spPr bwMode="auto">
          <a:xfrm>
            <a:off x="7845686" y="5829446"/>
            <a:ext cx="3733248" cy="584775"/>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証憑の　 をタップすると、証憑項目を確認できます。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BA5EA959-DCB2-0BC0-CA3D-BCC90E019CF7}"/>
              </a:ext>
            </a:extLst>
          </p:cNvPr>
          <p:cNvPicPr>
            <a:picLocks noChangeAspect="1"/>
          </p:cNvPicPr>
          <p:nvPr/>
        </p:nvPicPr>
        <p:blipFill>
          <a:blip r:embed="rId6"/>
          <a:stretch>
            <a:fillRect/>
          </a:stretch>
        </p:blipFill>
        <p:spPr>
          <a:xfrm>
            <a:off x="8419919" y="6164229"/>
            <a:ext cx="161905" cy="133333"/>
          </a:xfrm>
          <a:prstGeom prst="rect">
            <a:avLst/>
          </a:prstGeom>
        </p:spPr>
      </p:pic>
    </p:spTree>
    <p:extLst>
      <p:ext uri="{BB962C8B-B14F-4D97-AF65-F5344CB8AC3E}">
        <p14:creationId xmlns:p14="http://schemas.microsoft.com/office/powerpoint/2010/main" val="224192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39</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9" name="正方形/長方形 8"/>
          <p:cNvSpPr/>
          <p:nvPr/>
        </p:nvSpPr>
        <p:spPr>
          <a:xfrm>
            <a:off x="613708" y="1169083"/>
            <a:ext cx="1752403" cy="30777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①　　　をタップします。</a:t>
            </a:r>
            <a:endParaRPr lang="en-US" altLang="ja-JP" sz="1400" dirty="0">
              <a:latin typeface="Meiryo UI" panose="020B0604030504040204" pitchFamily="50" charset="-128"/>
              <a:ea typeface="Meiryo UI" panose="020B0604030504040204" pitchFamily="50" charset="-128"/>
            </a:endParaRPr>
          </a:p>
        </p:txBody>
      </p:sp>
      <p:sp>
        <p:nvSpPr>
          <p:cNvPr id="22" name="角丸四角形 2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B2137EC-54F0-E0D9-C3FA-5538792B9C5C}"/>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1157F94D-533F-3B29-A3B7-347215F60C73}"/>
              </a:ext>
            </a:extLst>
          </p:cNvPr>
          <p:cNvSpPr/>
          <p:nvPr/>
        </p:nvSpPr>
        <p:spPr>
          <a:xfrm>
            <a:off x="385108" y="824730"/>
            <a:ext cx="5110436" cy="338554"/>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■証憑と証憑項目を照らし合わせて、詳細を確認する場合</a:t>
            </a:r>
            <a:endParaRPr lang="en-US" altLang="ja-JP" sz="1600" dirty="0">
              <a:latin typeface="Meiryo UI" panose="020B0604030504040204" pitchFamily="50" charset="-128"/>
              <a:ea typeface="Meiryo UI" panose="020B0604030504040204" pitchFamily="50" charset="-128"/>
            </a:endParaRPr>
          </a:p>
        </p:txBody>
      </p:sp>
      <p:pic>
        <p:nvPicPr>
          <p:cNvPr id="16" name="図 15">
            <a:extLst>
              <a:ext uri="{FF2B5EF4-FFF2-40B4-BE49-F238E27FC236}">
                <a16:creationId xmlns:a16="http://schemas.microsoft.com/office/drawing/2014/main" id="{27466E60-E405-6DFB-C344-FB66E00F20C7}"/>
              </a:ext>
            </a:extLst>
          </p:cNvPr>
          <p:cNvPicPr>
            <a:picLocks noChangeAspect="1"/>
          </p:cNvPicPr>
          <p:nvPr/>
        </p:nvPicPr>
        <p:blipFill>
          <a:blip r:embed="rId3"/>
          <a:stretch>
            <a:fillRect/>
          </a:stretch>
        </p:blipFill>
        <p:spPr>
          <a:xfrm>
            <a:off x="925082" y="1183901"/>
            <a:ext cx="228571" cy="238095"/>
          </a:xfrm>
          <a:prstGeom prst="rect">
            <a:avLst/>
          </a:prstGeom>
        </p:spPr>
      </p:pic>
      <p:pic>
        <p:nvPicPr>
          <p:cNvPr id="19" name="図 18">
            <a:extLst>
              <a:ext uri="{FF2B5EF4-FFF2-40B4-BE49-F238E27FC236}">
                <a16:creationId xmlns:a16="http://schemas.microsoft.com/office/drawing/2014/main" id="{17FDF2B2-A825-600B-6126-CC7A2EAC60F3}"/>
              </a:ext>
            </a:extLst>
          </p:cNvPr>
          <p:cNvPicPr>
            <a:picLocks noChangeAspect="1"/>
          </p:cNvPicPr>
          <p:nvPr/>
        </p:nvPicPr>
        <p:blipFill>
          <a:blip r:embed="rId4"/>
          <a:stretch>
            <a:fillRect/>
          </a:stretch>
        </p:blipFill>
        <p:spPr>
          <a:xfrm>
            <a:off x="925082" y="2108915"/>
            <a:ext cx="2161905" cy="3695238"/>
          </a:xfrm>
          <a:prstGeom prst="rect">
            <a:avLst/>
          </a:prstGeom>
          <a:ln>
            <a:solidFill>
              <a:schemeClr val="tx1"/>
            </a:solidFill>
          </a:ln>
        </p:spPr>
      </p:pic>
      <p:sp>
        <p:nvSpPr>
          <p:cNvPr id="21" name="正方形/長方形 20">
            <a:extLst>
              <a:ext uri="{FF2B5EF4-FFF2-40B4-BE49-F238E27FC236}">
                <a16:creationId xmlns:a16="http://schemas.microsoft.com/office/drawing/2014/main" id="{3EE4E75A-D1EB-9AA5-45D2-4079A15BD06A}"/>
              </a:ext>
            </a:extLst>
          </p:cNvPr>
          <p:cNvSpPr/>
          <p:nvPr/>
        </p:nvSpPr>
        <p:spPr>
          <a:xfrm>
            <a:off x="3911644" y="1169083"/>
            <a:ext cx="2701381" cy="523220"/>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②　証憑と証憑項目を確認します。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一番下までスクロールします。</a:t>
            </a:r>
            <a:endParaRPr lang="en-US" altLang="ja-JP" sz="1400" dirty="0">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6F7F9568-33E9-6D3D-E147-DD050C70747E}"/>
              </a:ext>
            </a:extLst>
          </p:cNvPr>
          <p:cNvPicPr>
            <a:picLocks noChangeAspect="1"/>
          </p:cNvPicPr>
          <p:nvPr/>
        </p:nvPicPr>
        <p:blipFill>
          <a:blip r:embed="rId5"/>
          <a:stretch>
            <a:fillRect/>
          </a:stretch>
        </p:blipFill>
        <p:spPr>
          <a:xfrm>
            <a:off x="4374930" y="2108915"/>
            <a:ext cx="2238095" cy="3695238"/>
          </a:xfrm>
          <a:prstGeom prst="rect">
            <a:avLst/>
          </a:prstGeom>
          <a:ln>
            <a:solidFill>
              <a:schemeClr val="tx1"/>
            </a:solidFill>
          </a:ln>
        </p:spPr>
      </p:pic>
      <p:sp>
        <p:nvSpPr>
          <p:cNvPr id="26" name="正方形/長方形 25">
            <a:extLst>
              <a:ext uri="{FF2B5EF4-FFF2-40B4-BE49-F238E27FC236}">
                <a16:creationId xmlns:a16="http://schemas.microsoft.com/office/drawing/2014/main" id="{5AE08C88-4CC5-04EF-4D4A-DFDEE7BB128F}"/>
              </a:ext>
            </a:extLst>
          </p:cNvPr>
          <p:cNvSpPr/>
          <p:nvPr/>
        </p:nvSpPr>
        <p:spPr>
          <a:xfrm>
            <a:off x="7264444" y="1169083"/>
            <a:ext cx="4469493" cy="95410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③　問題がなければ［承認］をタップします。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証憑が不鮮明な場合や証憑項目に不備がある場合は、</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「新規メッセージ」に否認する理由を入力し、</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［否認］をタップします。</a:t>
            </a:r>
            <a:endParaRPr lang="en-US" altLang="ja-JP" sz="1400" dirty="0">
              <a:latin typeface="Meiryo UI" panose="020B0604030504040204" pitchFamily="50" charset="-128"/>
              <a:ea typeface="Meiryo UI" panose="020B0604030504040204" pitchFamily="50" charset="-128"/>
            </a:endParaRPr>
          </a:p>
        </p:txBody>
      </p:sp>
      <p:pic>
        <p:nvPicPr>
          <p:cNvPr id="28" name="図 27">
            <a:extLst>
              <a:ext uri="{FF2B5EF4-FFF2-40B4-BE49-F238E27FC236}">
                <a16:creationId xmlns:a16="http://schemas.microsoft.com/office/drawing/2014/main" id="{D0D0F0A8-4B39-F06A-2DF3-0535D0DBAA20}"/>
              </a:ext>
            </a:extLst>
          </p:cNvPr>
          <p:cNvPicPr>
            <a:picLocks noChangeAspect="1"/>
          </p:cNvPicPr>
          <p:nvPr/>
        </p:nvPicPr>
        <p:blipFill>
          <a:blip r:embed="rId6"/>
          <a:stretch>
            <a:fillRect/>
          </a:stretch>
        </p:blipFill>
        <p:spPr>
          <a:xfrm>
            <a:off x="7639375" y="2108915"/>
            <a:ext cx="2161905" cy="3695238"/>
          </a:xfrm>
          <a:prstGeom prst="rect">
            <a:avLst/>
          </a:prstGeom>
          <a:ln>
            <a:solidFill>
              <a:schemeClr val="tx1"/>
            </a:solidFill>
          </a:ln>
        </p:spPr>
      </p:pic>
      <p:sp>
        <p:nvSpPr>
          <p:cNvPr id="30" name="正方形/長方形 29">
            <a:extLst>
              <a:ext uri="{FF2B5EF4-FFF2-40B4-BE49-F238E27FC236}">
                <a16:creationId xmlns:a16="http://schemas.microsoft.com/office/drawing/2014/main" id="{140146F9-229C-42ED-6218-8F9E5176F886}"/>
              </a:ext>
            </a:extLst>
          </p:cNvPr>
          <p:cNvSpPr/>
          <p:nvPr/>
        </p:nvSpPr>
        <p:spPr>
          <a:xfrm>
            <a:off x="8052144" y="5852308"/>
            <a:ext cx="3985386" cy="523220"/>
          </a:xfrm>
          <a:prstGeom prst="rect">
            <a:avLst/>
          </a:prstGeom>
          <a:ln>
            <a:solidFill>
              <a:schemeClr val="tx1"/>
            </a:solidFill>
          </a:ln>
        </p:spPr>
        <p:txBody>
          <a:bodyPr wrap="none">
            <a:spAutoFit/>
          </a:bodyPr>
          <a:lstStyle/>
          <a:p>
            <a:r>
              <a:rPr lang="ja-JP" altLang="en-US" sz="1400" dirty="0">
                <a:latin typeface="Meiryo UI" panose="020B0604030504040204" pitchFamily="50" charset="-128"/>
                <a:ea typeface="Meiryo UI" panose="020B0604030504040204" pitchFamily="50" charset="-128"/>
              </a:rPr>
              <a:t>複数の証憑がある場合は、次の証憑が表示されます。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②～③</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を繰り返します。</a:t>
            </a:r>
            <a:endParaRPr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95814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6745E-58D2-7CAD-95BE-A47B9EE8AE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F2378F-DB1E-0873-54B6-E169C7906BB7}"/>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a:extLst>
              <a:ext uri="{FF2B5EF4-FFF2-40B4-BE49-F238E27FC236}">
                <a16:creationId xmlns:a16="http://schemas.microsoft.com/office/drawing/2014/main" id="{0A2E898A-9E26-B42E-D32C-F8E4627C553C}"/>
              </a:ext>
            </a:extLst>
          </p:cNvPr>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2166FA3-029B-062B-0ABB-2197731DFC31}"/>
              </a:ext>
            </a:extLst>
          </p:cNvPr>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E6250B19-FD6C-2B26-2C03-2C1E3055F423}"/>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40</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a:extLst>
              <a:ext uri="{FF2B5EF4-FFF2-40B4-BE49-F238E27FC236}">
                <a16:creationId xmlns:a16="http://schemas.microsoft.com/office/drawing/2014/main" id="{48146608-C50D-549A-431B-5CEABDA0777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21457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53687-8270-C69D-E359-0732F7023AC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48DE201-BC47-A379-55A8-0EAD0FBB679D}"/>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1</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B620F0ED-45FA-0298-4F50-A2B2E5BD4CA4}"/>
              </a:ext>
            </a:extLst>
          </p:cNvPr>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10695ED6-632A-1B1B-D0CF-E5FE23B95803}"/>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D12AA1F-E11D-AA30-590E-9B858396A514}"/>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41</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4CA7E22-C106-B71D-B2AF-B84C61415900}"/>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a:extLst>
              <a:ext uri="{FF2B5EF4-FFF2-40B4-BE49-F238E27FC236}">
                <a16:creationId xmlns:a16="http://schemas.microsoft.com/office/drawing/2014/main" id="{5CD4F4ED-62A6-8953-E478-A87033E9F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a:extLst>
              <a:ext uri="{FF2B5EF4-FFF2-40B4-BE49-F238E27FC236}">
                <a16:creationId xmlns:a16="http://schemas.microsoft.com/office/drawing/2014/main" id="{0D3967E9-5CB4-6A22-4A85-CE46CEDFBB91}"/>
              </a:ext>
            </a:extLst>
          </p:cNvPr>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AE4C0711-85A3-AF13-3DE2-500711CB1DFB}"/>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65140C36-C185-F56C-B467-66EA8D30A0D1}"/>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7" name="テキスト ボックス 2">
            <a:extLst>
              <a:ext uri="{FF2B5EF4-FFF2-40B4-BE49-F238E27FC236}">
                <a16:creationId xmlns:a16="http://schemas.microsoft.com/office/drawing/2014/main" id="{B595BE07-F999-E800-DA5D-97656467BB3D}"/>
              </a:ext>
            </a:extLst>
          </p:cNvPr>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8" name="図 17">
            <a:extLst>
              <a:ext uri="{FF2B5EF4-FFF2-40B4-BE49-F238E27FC236}">
                <a16:creationId xmlns:a16="http://schemas.microsoft.com/office/drawing/2014/main" id="{40D17C50-8A5E-41A6-F8BF-608879B372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chemeClr val="tx1"/>
            </a:solidFill>
          </a:ln>
        </p:spPr>
      </p:pic>
      <p:sp>
        <p:nvSpPr>
          <p:cNvPr id="19" name="角丸四角形 18">
            <a:extLst>
              <a:ext uri="{FF2B5EF4-FFF2-40B4-BE49-F238E27FC236}">
                <a16:creationId xmlns:a16="http://schemas.microsoft.com/office/drawing/2014/main" id="{5D47D07D-C331-0EE3-E35C-344577E9EA52}"/>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535829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B637-55C0-9FDE-FA1D-4D742AAD4F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6D39E28-0878-B804-ACB1-7080BBDA92C2}"/>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F3D0E04B-F921-5B78-C1A2-629CDA4F01EC}"/>
              </a:ext>
            </a:extLst>
          </p:cNvPr>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スマホアプリ」画面が表示されます。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 </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勘定奉行クラウド</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スマホアプリをインストールします。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25E2F0F-BC5B-C585-AB80-C65FA2D35E4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A5F739B-F4C4-89AA-74E2-61FB1B1F71BD}"/>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42</a:t>
            </a:fld>
            <a:endParaRPr kumimoji="1" lang="ja-JP" altLang="en-US"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0DBBF1B2-B2F6-DA39-E677-4E15910C0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489" y="1566728"/>
            <a:ext cx="4118896" cy="4916280"/>
          </a:xfrm>
          <a:prstGeom prst="rect">
            <a:avLst/>
          </a:prstGeom>
          <a:ln>
            <a:solidFill>
              <a:schemeClr val="tx1">
                <a:lumMod val="65000"/>
                <a:lumOff val="35000"/>
              </a:schemeClr>
            </a:solidFill>
          </a:ln>
        </p:spPr>
      </p:pic>
      <p:sp>
        <p:nvSpPr>
          <p:cNvPr id="20" name="AutoShape 10">
            <a:extLst>
              <a:ext uri="{FF2B5EF4-FFF2-40B4-BE49-F238E27FC236}">
                <a16:creationId xmlns:a16="http://schemas.microsoft.com/office/drawing/2014/main" id="{BC648A46-0DA3-2A06-44C8-ABEFC0F4DF34}"/>
              </a:ext>
            </a:extLst>
          </p:cNvPr>
          <p:cNvSpPr>
            <a:spLocks noChangeShapeType="1"/>
          </p:cNvSpPr>
          <p:nvPr/>
        </p:nvSpPr>
        <p:spPr bwMode="auto">
          <a:xfrm rot="5400000" flipH="1" flipV="1">
            <a:off x="3773469" y="3964027"/>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a:extLst>
              <a:ext uri="{FF2B5EF4-FFF2-40B4-BE49-F238E27FC236}">
                <a16:creationId xmlns:a16="http://schemas.microsoft.com/office/drawing/2014/main" id="{65B7A878-D825-EEBF-47C4-2D36C9D66C99}"/>
              </a:ext>
            </a:extLst>
          </p:cNvPr>
          <p:cNvSpPr txBox="1">
            <a:spLocks noChangeArrowheads="1"/>
          </p:cNvSpPr>
          <p:nvPr/>
        </p:nvSpPr>
        <p:spPr bwMode="auto">
          <a:xfrm>
            <a:off x="5088309" y="4894342"/>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2" name="AutoShape 380">
            <a:extLst>
              <a:ext uri="{FF2B5EF4-FFF2-40B4-BE49-F238E27FC236}">
                <a16:creationId xmlns:a16="http://schemas.microsoft.com/office/drawing/2014/main" id="{93737D28-ED82-4A98-8A74-E344AB307C35}"/>
              </a:ext>
            </a:extLst>
          </p:cNvPr>
          <p:cNvSpPr>
            <a:spLocks noChangeArrowheads="1"/>
          </p:cNvSpPr>
          <p:nvPr/>
        </p:nvSpPr>
        <p:spPr bwMode="auto">
          <a:xfrm>
            <a:off x="1269574" y="4393339"/>
            <a:ext cx="1189057" cy="175720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10">
            <a:extLst>
              <a:ext uri="{FF2B5EF4-FFF2-40B4-BE49-F238E27FC236}">
                <a16:creationId xmlns:a16="http://schemas.microsoft.com/office/drawing/2014/main" id="{7B0E20DE-1B20-826F-1E8A-0D8650DDC736}"/>
              </a:ext>
            </a:extLst>
          </p:cNvPr>
          <p:cNvSpPr>
            <a:spLocks noChangeShapeType="1"/>
          </p:cNvSpPr>
          <p:nvPr/>
        </p:nvSpPr>
        <p:spPr bwMode="auto">
          <a:xfrm rot="5400000" flipV="1">
            <a:off x="4821188" y="2648999"/>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a:extLst>
              <a:ext uri="{FF2B5EF4-FFF2-40B4-BE49-F238E27FC236}">
                <a16:creationId xmlns:a16="http://schemas.microsoft.com/office/drawing/2014/main" id="{69FF2426-D017-35FC-C7BE-F390BF289165}"/>
              </a:ext>
            </a:extLst>
          </p:cNvPr>
          <p:cNvSpPr txBox="1">
            <a:spLocks noChangeArrowheads="1"/>
          </p:cNvSpPr>
          <p:nvPr/>
        </p:nvSpPr>
        <p:spPr bwMode="auto">
          <a:xfrm>
            <a:off x="5107784" y="2477018"/>
            <a:ext cx="6142195"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からスマートフォンにスマホアプリをインストール</a:t>
            </a:r>
            <a:b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endParaRPr lang="en-US" altLang="ja-JP" sz="1400" dirty="0">
              <a:latin typeface="Meiryo UI" panose="020B0604030504040204" pitchFamily="34" charset="-128"/>
              <a:ea typeface="Meiryo UI" panose="020B0604030504040204" pitchFamily="34" charset="-128"/>
            </a:endParaRPr>
          </a:p>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で「</a:t>
            </a:r>
            <a:r>
              <a:rPr lang="ja-JP" altLang="en-US" sz="1400" dirty="0">
                <a:latin typeface="Meiryo UI" panose="020B0604030504040204" pitchFamily="34" charset="-128"/>
                <a:ea typeface="Meiryo UI" panose="020B0604030504040204" pitchFamily="34" charset="-128"/>
              </a:rPr>
              <a:t>証憑収集アップロード」と検索しても　</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インストールできます。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25" name="AutoShape 380">
            <a:extLst>
              <a:ext uri="{FF2B5EF4-FFF2-40B4-BE49-F238E27FC236}">
                <a16:creationId xmlns:a16="http://schemas.microsoft.com/office/drawing/2014/main" id="{603D060C-44B7-2E79-4961-DE0DB2AB7236}"/>
              </a:ext>
            </a:extLst>
          </p:cNvPr>
          <p:cNvSpPr>
            <a:spLocks noChangeArrowheads="1"/>
          </p:cNvSpPr>
          <p:nvPr/>
        </p:nvSpPr>
        <p:spPr bwMode="auto">
          <a:xfrm>
            <a:off x="1234783" y="2582291"/>
            <a:ext cx="3124033" cy="137865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6" name="角丸四角形 15">
            <a:extLst>
              <a:ext uri="{FF2B5EF4-FFF2-40B4-BE49-F238E27FC236}">
                <a16:creationId xmlns:a16="http://schemas.microsoft.com/office/drawing/2014/main" id="{C036AAB0-7B1A-7D01-DD3B-74259DE4A3CC}"/>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3697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B6A01-D182-CFDB-412B-B8F868A1C20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007846F-5555-016D-E8F5-055856FDDEFB}"/>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スマホアプリにログインする</a:t>
            </a:r>
          </a:p>
        </p:txBody>
      </p:sp>
      <p:sp>
        <p:nvSpPr>
          <p:cNvPr id="3" name="コンテンツ プレースホルダー 2">
            <a:extLst>
              <a:ext uri="{FF2B5EF4-FFF2-40B4-BE49-F238E27FC236}">
                <a16:creationId xmlns:a16="http://schemas.microsoft.com/office/drawing/2014/main" id="{30F30D60-7CC2-9BE2-5B5B-D5F493B1C1D3}"/>
              </a:ext>
            </a:extLst>
          </p:cNvPr>
          <p:cNvSpPr>
            <a:spLocks noGrp="1"/>
          </p:cNvSpPr>
          <p:nvPr>
            <p:ph idx="1"/>
          </p:nvPr>
        </p:nvSpPr>
        <p:spPr>
          <a:xfrm>
            <a:off x="389612" y="850789"/>
            <a:ext cx="6182637" cy="828603"/>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「奉行証憑アップロード」アイコンをタップし、スマホアプリを起動します。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ログイン画面で、「ＯＢＣｉＤ」と「パスワード」を入力してログインします。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96617ED-8BFB-960F-26C1-198978D2DB14}"/>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BB364C8-5FAD-6F88-8948-F0CD9EB239D2}"/>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43</a:t>
            </a:fld>
            <a:endParaRPr kumimoji="1" lang="ja-JP" altLang="en-US" dirty="0">
              <a:latin typeface="Meiryo UI" panose="020B0604030504040204" pitchFamily="50" charset="-128"/>
              <a:ea typeface="Meiryo UI" panose="020B0604030504040204" pitchFamily="50" charset="-128"/>
            </a:endParaRPr>
          </a:p>
        </p:txBody>
      </p:sp>
      <p:pic>
        <p:nvPicPr>
          <p:cNvPr id="28" name="図 2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49559318-B83E-5867-C4DA-FE47DE04912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163510" y="1775741"/>
            <a:ext cx="2151717" cy="3627068"/>
          </a:xfrm>
          <a:prstGeom prst="rect">
            <a:avLst/>
          </a:prstGeom>
          <a:ln w="6350">
            <a:solidFill>
              <a:schemeClr val="tx1"/>
            </a:solidFill>
          </a:ln>
        </p:spPr>
      </p:pic>
      <p:sp>
        <p:nvSpPr>
          <p:cNvPr id="29" name="AutoShape 380">
            <a:extLst>
              <a:ext uri="{FF2B5EF4-FFF2-40B4-BE49-F238E27FC236}">
                <a16:creationId xmlns:a16="http://schemas.microsoft.com/office/drawing/2014/main" id="{37095E2C-7019-0ADF-40BA-2869152086BF}"/>
              </a:ext>
            </a:extLst>
          </p:cNvPr>
          <p:cNvSpPr>
            <a:spLocks noChangeArrowheads="1"/>
          </p:cNvSpPr>
          <p:nvPr/>
        </p:nvSpPr>
        <p:spPr bwMode="auto">
          <a:xfrm>
            <a:off x="2344446" y="3311040"/>
            <a:ext cx="1752785" cy="2731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nvGrpSpPr>
          <p:cNvPr id="6" name="グループ化 5">
            <a:extLst>
              <a:ext uri="{FF2B5EF4-FFF2-40B4-BE49-F238E27FC236}">
                <a16:creationId xmlns:a16="http://schemas.microsoft.com/office/drawing/2014/main" id="{F620DFB2-B35C-8B71-7C2D-7CF5180FE065}"/>
              </a:ext>
            </a:extLst>
          </p:cNvPr>
          <p:cNvGrpSpPr/>
          <p:nvPr/>
        </p:nvGrpSpPr>
        <p:grpSpPr>
          <a:xfrm>
            <a:off x="6309007" y="2679663"/>
            <a:ext cx="5504975" cy="2784906"/>
            <a:chOff x="9183351" y="1741725"/>
            <a:chExt cx="5636006" cy="2769020"/>
          </a:xfrm>
        </p:grpSpPr>
        <p:sp>
          <p:nvSpPr>
            <p:cNvPr id="30" name="テキスト ボックス 2">
              <a:extLst>
                <a:ext uri="{FF2B5EF4-FFF2-40B4-BE49-F238E27FC236}">
                  <a16:creationId xmlns:a16="http://schemas.microsoft.com/office/drawing/2014/main" id="{98B15DF7-9AC1-CF13-6871-331F0120EB71}"/>
                </a:ext>
              </a:extLst>
            </p:cNvPr>
            <p:cNvSpPr txBox="1">
              <a:spLocks noChangeArrowheads="1"/>
            </p:cNvSpPr>
            <p:nvPr/>
          </p:nvSpPr>
          <p:spPr bwMode="auto">
            <a:xfrm>
              <a:off x="9183351" y="1741725"/>
              <a:ext cx="5636006" cy="276902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「パスワードをお忘れですか？」をクリックし、パスワードを再設定できます。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31" name="図 30">
              <a:extLst>
                <a:ext uri="{FF2B5EF4-FFF2-40B4-BE49-F238E27FC236}">
                  <a16:creationId xmlns:a16="http://schemas.microsoft.com/office/drawing/2014/main" id="{43175283-FA11-9BDC-6E44-C3372C7B8B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616" y="3034209"/>
              <a:ext cx="2657070" cy="1344165"/>
            </a:xfrm>
            <a:prstGeom prst="rect">
              <a:avLst/>
            </a:prstGeom>
            <a:ln w="6350">
              <a:solidFill>
                <a:srgbClr val="000000"/>
              </a:solidFill>
            </a:ln>
          </p:spPr>
        </p:pic>
        <p:sp>
          <p:nvSpPr>
            <p:cNvPr id="32" name="右矢印 31">
              <a:extLst>
                <a:ext uri="{FF2B5EF4-FFF2-40B4-BE49-F238E27FC236}">
                  <a16:creationId xmlns:a16="http://schemas.microsoft.com/office/drawing/2014/main" id="{33D72D1A-FE85-1F03-023C-7323FC1C537D}"/>
                </a:ext>
              </a:extLst>
            </p:cNvPr>
            <p:cNvSpPr/>
            <p:nvPr/>
          </p:nvSpPr>
          <p:spPr>
            <a:xfrm>
              <a:off x="11437887" y="3646356"/>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8" name="図 17">
              <a:extLst>
                <a:ext uri="{FF2B5EF4-FFF2-40B4-BE49-F238E27FC236}">
                  <a16:creationId xmlns:a16="http://schemas.microsoft.com/office/drawing/2014/main" id="{BA6427DB-7789-23C3-B336-F2A1B5BEB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747" y="2640802"/>
              <a:ext cx="1807166" cy="1721111"/>
            </a:xfrm>
            <a:prstGeom prst="rect">
              <a:avLst/>
            </a:prstGeom>
            <a:ln w="6350">
              <a:solidFill>
                <a:schemeClr val="tx1"/>
              </a:solidFill>
            </a:ln>
          </p:spPr>
        </p:pic>
        <p:sp>
          <p:nvSpPr>
            <p:cNvPr id="19" name="AutoShape 380">
              <a:extLst>
                <a:ext uri="{FF2B5EF4-FFF2-40B4-BE49-F238E27FC236}">
                  <a16:creationId xmlns:a16="http://schemas.microsoft.com/office/drawing/2014/main" id="{7831E3F0-77CF-EF28-6983-013E0C6370AB}"/>
                </a:ext>
              </a:extLst>
            </p:cNvPr>
            <p:cNvSpPr>
              <a:spLocks noChangeArrowheads="1"/>
            </p:cNvSpPr>
            <p:nvPr/>
          </p:nvSpPr>
          <p:spPr bwMode="auto">
            <a:xfrm>
              <a:off x="9713641" y="3876301"/>
              <a:ext cx="1054152" cy="18060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pic>
        <p:nvPicPr>
          <p:cNvPr id="8" name="図 7">
            <a:extLst>
              <a:ext uri="{FF2B5EF4-FFF2-40B4-BE49-F238E27FC236}">
                <a16:creationId xmlns:a16="http://schemas.microsoft.com/office/drawing/2014/main" id="{F2D2E021-E198-D86F-2023-4673682C78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52" y="2812165"/>
            <a:ext cx="918788" cy="1001970"/>
          </a:xfrm>
          <a:prstGeom prst="rect">
            <a:avLst/>
          </a:prstGeom>
        </p:spPr>
      </p:pic>
      <p:sp>
        <p:nvSpPr>
          <p:cNvPr id="24" name="右矢印 23">
            <a:extLst>
              <a:ext uri="{FF2B5EF4-FFF2-40B4-BE49-F238E27FC236}">
                <a16:creationId xmlns:a16="http://schemas.microsoft.com/office/drawing/2014/main" id="{B61A31B0-7B6A-F3C2-5D16-32CB0DBFF603}"/>
              </a:ext>
            </a:extLst>
          </p:cNvPr>
          <p:cNvSpPr/>
          <p:nvPr/>
        </p:nvSpPr>
        <p:spPr>
          <a:xfrm>
            <a:off x="1731933" y="319264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AutoShape 10">
            <a:extLst>
              <a:ext uri="{FF2B5EF4-FFF2-40B4-BE49-F238E27FC236}">
                <a16:creationId xmlns:a16="http://schemas.microsoft.com/office/drawing/2014/main" id="{5B47D807-F409-A0C7-8981-16BD55077F9B}"/>
              </a:ext>
            </a:extLst>
          </p:cNvPr>
          <p:cNvSpPr>
            <a:spLocks noChangeShapeType="1"/>
          </p:cNvSpPr>
          <p:nvPr/>
        </p:nvSpPr>
        <p:spPr bwMode="auto">
          <a:xfrm rot="5400000" flipV="1">
            <a:off x="4547232" y="3005881"/>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6" name="テキスト ボックス 2">
            <a:extLst>
              <a:ext uri="{FF2B5EF4-FFF2-40B4-BE49-F238E27FC236}">
                <a16:creationId xmlns:a16="http://schemas.microsoft.com/office/drawing/2014/main" id="{DC1EB994-B9FF-DC8D-9CEB-B7B1729AAE7B}"/>
              </a:ext>
            </a:extLst>
          </p:cNvPr>
          <p:cNvSpPr txBox="1">
            <a:spLocks noChangeArrowheads="1"/>
          </p:cNvSpPr>
          <p:nvPr/>
        </p:nvSpPr>
        <p:spPr bwMode="auto">
          <a:xfrm>
            <a:off x="4496164" y="3009603"/>
            <a:ext cx="1511693" cy="92267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「ＯＢＣｉＤ」と</a:t>
            </a:r>
            <a:br>
              <a:rPr lang="en-US" altLang="ja-JP" sz="1400" dirty="0">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a:t>
            </a:r>
            <a:r>
              <a:rPr lang="ja-JP" altLang="en-US" sz="1400" dirty="0">
                <a:latin typeface="Meiryo UI" panose="020B0604030504040204" pitchFamily="50" charset="-128"/>
                <a:ea typeface="Meiryo UI" panose="020B0604030504040204" pitchFamily="50" charset="-128"/>
              </a:rPr>
              <a:t>入力</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します。 </a:t>
            </a:r>
            <a:endParaRPr lang="ja-JP" altLang="en-US" sz="1400" dirty="0"/>
          </a:p>
        </p:txBody>
      </p:sp>
      <p:sp>
        <p:nvSpPr>
          <p:cNvPr id="20" name="角丸四角形 19">
            <a:extLst>
              <a:ext uri="{FF2B5EF4-FFF2-40B4-BE49-F238E27FC236}">
                <a16:creationId xmlns:a16="http://schemas.microsoft.com/office/drawing/2014/main" id="{F0DD22DB-7FF3-2C55-6126-66B24580AA5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4719270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40C1D-6F59-88EC-512C-BCF727ECE1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E15C097-D273-D0A9-8F8B-5534D5A0227F}"/>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C81C4F3A-28AD-80DB-A728-F0F6DE42FAD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A47ED87-5D66-9CFE-72B1-9D79241A896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44</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3694D444-BBDA-DC26-7808-52E18BE00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222" y="1928431"/>
            <a:ext cx="2088072" cy="4573687"/>
          </a:xfrm>
          <a:prstGeom prst="rect">
            <a:avLst/>
          </a:prstGeom>
          <a:ln>
            <a:solidFill>
              <a:schemeClr val="tx1"/>
            </a:solidFill>
          </a:ln>
        </p:spPr>
      </p:pic>
      <p:pic>
        <p:nvPicPr>
          <p:cNvPr id="25" name="図 24">
            <a:extLst>
              <a:ext uri="{FF2B5EF4-FFF2-40B4-BE49-F238E27FC236}">
                <a16:creationId xmlns:a16="http://schemas.microsoft.com/office/drawing/2014/main" id="{E11CC7BC-BE12-24D4-2868-1F51FED670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0931" y="1890331"/>
            <a:ext cx="2100795" cy="4573689"/>
          </a:xfrm>
          <a:prstGeom prst="rect">
            <a:avLst/>
          </a:prstGeom>
          <a:ln>
            <a:solidFill>
              <a:schemeClr val="tx1"/>
            </a:solidFill>
          </a:ln>
        </p:spPr>
      </p:pic>
      <p:sp>
        <p:nvSpPr>
          <p:cNvPr id="35" name="正方形/長方形 34">
            <a:extLst>
              <a:ext uri="{FF2B5EF4-FFF2-40B4-BE49-F238E27FC236}">
                <a16:creationId xmlns:a16="http://schemas.microsoft.com/office/drawing/2014/main" id="{2431105E-5B6F-D582-2567-EB814E22C2CD}"/>
              </a:ext>
            </a:extLst>
          </p:cNvPr>
          <p:cNvSpPr/>
          <p:nvPr/>
        </p:nvSpPr>
        <p:spPr>
          <a:xfrm>
            <a:off x="5114222" y="1498490"/>
            <a:ext cx="221887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832A8937-A8E8-6117-491F-7AB970679CEF}"/>
              </a:ext>
            </a:extLst>
          </p:cNvPr>
          <p:cNvSpPr/>
          <p:nvPr/>
        </p:nvSpPr>
        <p:spPr>
          <a:xfrm>
            <a:off x="371995" y="1503209"/>
            <a:ext cx="427552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スマホアプリを起動し、証憑種類を選択します。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38" name="AutoShape 380">
            <a:extLst>
              <a:ext uri="{FF2B5EF4-FFF2-40B4-BE49-F238E27FC236}">
                <a16:creationId xmlns:a16="http://schemas.microsoft.com/office/drawing/2014/main" id="{FFAF3A5D-C76D-B3C9-FC18-BBDA7CA666F2}"/>
              </a:ext>
            </a:extLst>
          </p:cNvPr>
          <p:cNvSpPr>
            <a:spLocks noChangeArrowheads="1"/>
          </p:cNvSpPr>
          <p:nvPr/>
        </p:nvSpPr>
        <p:spPr bwMode="auto">
          <a:xfrm>
            <a:off x="7090235" y="5672432"/>
            <a:ext cx="372351" cy="33905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9" name="AutoShape 380">
            <a:extLst>
              <a:ext uri="{FF2B5EF4-FFF2-40B4-BE49-F238E27FC236}">
                <a16:creationId xmlns:a16="http://schemas.microsoft.com/office/drawing/2014/main" id="{1E2945BA-761D-71B3-82CA-62152CE46758}"/>
              </a:ext>
            </a:extLst>
          </p:cNvPr>
          <p:cNvSpPr>
            <a:spLocks noChangeArrowheads="1"/>
          </p:cNvSpPr>
          <p:nvPr/>
        </p:nvSpPr>
        <p:spPr bwMode="auto">
          <a:xfrm>
            <a:off x="770220" y="2259933"/>
            <a:ext cx="2088073" cy="2699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11">
            <a:extLst>
              <a:ext uri="{FF2B5EF4-FFF2-40B4-BE49-F238E27FC236}">
                <a16:creationId xmlns:a16="http://schemas.microsoft.com/office/drawing/2014/main" id="{CF50A592-F454-ACB4-176D-CC1FD73C5394}"/>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a:extLst>
              <a:ext uri="{FF2B5EF4-FFF2-40B4-BE49-F238E27FC236}">
                <a16:creationId xmlns:a16="http://schemas.microsoft.com/office/drawing/2014/main" id="{5791900F-1311-50AE-BE74-B2C1F587C3CF}"/>
              </a:ext>
            </a:extLst>
          </p:cNvPr>
          <p:cNvSpPr/>
          <p:nvPr/>
        </p:nvSpPr>
        <p:spPr>
          <a:xfrm>
            <a:off x="397399" y="825701"/>
            <a:ext cx="6788085" cy="646331"/>
          </a:xfrm>
          <a:prstGeom prst="rect">
            <a:avLst/>
          </a:prstGeom>
        </p:spPr>
        <p:txBody>
          <a:bodyPr wrap="square">
            <a:spAutoFit/>
          </a:bodyPr>
          <a:lstStyle/>
          <a:p>
            <a:r>
              <a:rPr lang="ja-JP" altLang="en-US" dirty="0">
                <a:latin typeface="Meiryo UI" panose="020B0604030504040204" pitchFamily="50" charset="-128"/>
                <a:ea typeface="Meiryo UI" panose="020B0604030504040204" pitchFamily="50" charset="-128"/>
              </a:rPr>
              <a:t>請求書や領収書などの画像ファイルをアップロードします。</a:t>
            </a:r>
            <a:endParaRPr lang="en-US" altLang="ja-JP"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＜例＞ 請求書をアップロードする</a:t>
            </a:r>
            <a:endParaRPr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02540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3E26-63BF-EB1A-CF66-12A453811EF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28B9CD-2728-CB9C-2FB6-1FABA9A36D65}"/>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947E1E3F-27F0-B418-D930-499AEAD14C2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E38F9CF-1519-4D28-D326-7035F58F52EB}"/>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45</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A8C74C9E-8DCC-1DD9-D695-13972BD6D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5" y="2073608"/>
            <a:ext cx="2134523" cy="4311456"/>
          </a:xfrm>
          <a:prstGeom prst="rect">
            <a:avLst/>
          </a:prstGeom>
          <a:ln>
            <a:solidFill>
              <a:schemeClr val="tx1"/>
            </a:solidFill>
          </a:ln>
        </p:spPr>
      </p:pic>
      <p:sp>
        <p:nvSpPr>
          <p:cNvPr id="28" name="正方形/長方形 27">
            <a:extLst>
              <a:ext uri="{FF2B5EF4-FFF2-40B4-BE49-F238E27FC236}">
                <a16:creationId xmlns:a16="http://schemas.microsoft.com/office/drawing/2014/main" id="{02732FFE-E428-9553-9E97-E81414F71B9B}"/>
              </a:ext>
            </a:extLst>
          </p:cNvPr>
          <p:cNvSpPr/>
          <p:nvPr/>
        </p:nvSpPr>
        <p:spPr>
          <a:xfrm>
            <a:off x="494484"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アップロードする請求書を選択・撮影します。</a:t>
            </a:r>
            <a:endParaRPr lang="en-US" altLang="ja-JP" sz="1600" dirty="0">
              <a:latin typeface="Meiryo UI" panose="020B0604030504040204" pitchFamily="50" charset="-128"/>
              <a:ea typeface="Meiryo UI" panose="020B0604030504040204" pitchFamily="50" charset="-128"/>
            </a:endParaRPr>
          </a:p>
        </p:txBody>
      </p:sp>
      <p:sp>
        <p:nvSpPr>
          <p:cNvPr id="32" name="正方形/長方形 31">
            <a:extLst>
              <a:ext uri="{FF2B5EF4-FFF2-40B4-BE49-F238E27FC236}">
                <a16:creationId xmlns:a16="http://schemas.microsoft.com/office/drawing/2014/main" id="{71D8D417-3664-364E-632B-CDA25330DEC9}"/>
              </a:ext>
            </a:extLst>
          </p:cNvPr>
          <p:cNvSpPr/>
          <p:nvPr/>
        </p:nvSpPr>
        <p:spPr>
          <a:xfrm>
            <a:off x="741914" y="1280560"/>
            <a:ext cx="3525286" cy="954107"/>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撮影済の画像をアップロードする場合</a:t>
            </a:r>
            <a:br>
              <a:rPr lang="ja-JP" altLang="en-US"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en-US" sz="1400" dirty="0">
                <a:solidFill>
                  <a:srgbClr val="333333"/>
                </a:solidFill>
                <a:latin typeface="Meiryo UI" panose="020B0604030504040204" pitchFamily="50" charset="-128"/>
                <a:ea typeface="Meiryo UI" panose="020B0604030504040204" pitchFamily="50" charset="-128"/>
              </a:rPr>
              <a:t>［ライブラリを表示］をタップして、</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アップロードする画像を選択します。</a:t>
            </a:r>
            <a:endParaRPr lang="en-US" altLang="ja-JP" sz="1400" dirty="0">
              <a:solidFill>
                <a:srgbClr val="333333"/>
              </a:solidFill>
              <a:latin typeface="Meiryo UI" panose="020B0604030504040204" pitchFamily="50" charset="-128"/>
              <a:ea typeface="Meiryo UI" panose="020B0604030504040204" pitchFamily="50" charset="-128"/>
            </a:endParaRPr>
          </a:p>
          <a:p>
            <a:endParaRPr lang="ja-JP" altLang="en-US" sz="1400" dirty="0"/>
          </a:p>
        </p:txBody>
      </p:sp>
      <p:sp>
        <p:nvSpPr>
          <p:cNvPr id="33" name="AutoShape 380">
            <a:extLst>
              <a:ext uri="{FF2B5EF4-FFF2-40B4-BE49-F238E27FC236}">
                <a16:creationId xmlns:a16="http://schemas.microsoft.com/office/drawing/2014/main" id="{DA53ECD0-8125-AFD7-E50E-5BB907781E44}"/>
              </a:ext>
            </a:extLst>
          </p:cNvPr>
          <p:cNvSpPr>
            <a:spLocks noChangeArrowheads="1"/>
          </p:cNvSpPr>
          <p:nvPr/>
        </p:nvSpPr>
        <p:spPr bwMode="auto">
          <a:xfrm>
            <a:off x="1143987" y="2444061"/>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5" name="正方形/長方形 34">
            <a:extLst>
              <a:ext uri="{FF2B5EF4-FFF2-40B4-BE49-F238E27FC236}">
                <a16:creationId xmlns:a16="http://schemas.microsoft.com/office/drawing/2014/main" id="{56518123-2272-A328-C9E1-B0829CFE47E4}"/>
              </a:ext>
            </a:extLst>
          </p:cNvPr>
          <p:cNvSpPr/>
          <p:nvPr/>
        </p:nvSpPr>
        <p:spPr>
          <a:xfrm>
            <a:off x="4476750" y="1260797"/>
            <a:ext cx="3371850" cy="738664"/>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請求書を</a:t>
            </a:r>
            <a:r>
              <a:rPr lang="ja-JP" altLang="en-US" sz="1400" dirty="0">
                <a:latin typeface="Meiryo UI" panose="020B0604030504040204" pitchFamily="50" charset="-128"/>
                <a:ea typeface="Meiryo UI" panose="020B0604030504040204" pitchFamily="50" charset="-128"/>
              </a:rPr>
              <a:t>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①［カメラを起動］をタップします。</a:t>
            </a:r>
          </a:p>
          <a:p>
            <a:endParaRPr lang="ja-JP" altLang="en-US" sz="1400" dirty="0"/>
          </a:p>
        </p:txBody>
      </p:sp>
      <p:pic>
        <p:nvPicPr>
          <p:cNvPr id="38" name="図 37">
            <a:extLst>
              <a:ext uri="{FF2B5EF4-FFF2-40B4-BE49-F238E27FC236}">
                <a16:creationId xmlns:a16="http://schemas.microsoft.com/office/drawing/2014/main" id="{F49EBD23-18A0-1227-0C3C-D5EBE3466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8478" y="2011259"/>
            <a:ext cx="2134524" cy="4311456"/>
          </a:xfrm>
          <a:prstGeom prst="rect">
            <a:avLst/>
          </a:prstGeom>
          <a:ln>
            <a:solidFill>
              <a:schemeClr val="tx1"/>
            </a:solidFill>
          </a:ln>
        </p:spPr>
      </p:pic>
      <p:sp>
        <p:nvSpPr>
          <p:cNvPr id="39" name="AutoShape 380">
            <a:extLst>
              <a:ext uri="{FF2B5EF4-FFF2-40B4-BE49-F238E27FC236}">
                <a16:creationId xmlns:a16="http://schemas.microsoft.com/office/drawing/2014/main" id="{A0E655BD-47B8-8940-C2B8-C9405472FA66}"/>
              </a:ext>
            </a:extLst>
          </p:cNvPr>
          <p:cNvSpPr>
            <a:spLocks noChangeArrowheads="1"/>
          </p:cNvSpPr>
          <p:nvPr/>
        </p:nvSpPr>
        <p:spPr bwMode="auto">
          <a:xfrm>
            <a:off x="5959516" y="2389175"/>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42" name="図 41">
            <a:extLst>
              <a:ext uri="{FF2B5EF4-FFF2-40B4-BE49-F238E27FC236}">
                <a16:creationId xmlns:a16="http://schemas.microsoft.com/office/drawing/2014/main" id="{FF330007-FAB7-827B-D2D3-2D60805C9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0967" y="2016422"/>
            <a:ext cx="2036017" cy="4301255"/>
          </a:xfrm>
          <a:prstGeom prst="rect">
            <a:avLst/>
          </a:prstGeom>
          <a:ln>
            <a:solidFill>
              <a:schemeClr val="tx1"/>
            </a:solidFill>
          </a:ln>
        </p:spPr>
      </p:pic>
      <p:sp>
        <p:nvSpPr>
          <p:cNvPr id="44" name="正方形/長方形 43">
            <a:extLst>
              <a:ext uri="{FF2B5EF4-FFF2-40B4-BE49-F238E27FC236}">
                <a16:creationId xmlns:a16="http://schemas.microsoft.com/office/drawing/2014/main" id="{07EC4ED0-EA7A-8DF6-8B02-FFBD18443939}"/>
              </a:ext>
            </a:extLst>
          </p:cNvPr>
          <p:cNvSpPr/>
          <p:nvPr/>
        </p:nvSpPr>
        <p:spPr>
          <a:xfrm>
            <a:off x="7576529" y="1472044"/>
            <a:ext cx="3043846"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②カメラが起動するので請求書を撮影し、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保存します。</a:t>
            </a:r>
          </a:p>
        </p:txBody>
      </p:sp>
      <p:sp>
        <p:nvSpPr>
          <p:cNvPr id="45" name="右矢印 44">
            <a:extLst>
              <a:ext uri="{FF2B5EF4-FFF2-40B4-BE49-F238E27FC236}">
                <a16:creationId xmlns:a16="http://schemas.microsoft.com/office/drawing/2014/main" id="{16DE7F02-5FBB-6255-5A39-225010B052BB}"/>
              </a:ext>
            </a:extLst>
          </p:cNvPr>
          <p:cNvSpPr/>
          <p:nvPr/>
        </p:nvSpPr>
        <p:spPr>
          <a:xfrm>
            <a:off x="7189941" y="3879483"/>
            <a:ext cx="533842" cy="4917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AutoShape 380">
            <a:extLst>
              <a:ext uri="{FF2B5EF4-FFF2-40B4-BE49-F238E27FC236}">
                <a16:creationId xmlns:a16="http://schemas.microsoft.com/office/drawing/2014/main" id="{9A116DC3-409E-B018-A543-7D38F5975FA0}"/>
              </a:ext>
            </a:extLst>
          </p:cNvPr>
          <p:cNvSpPr>
            <a:spLocks noChangeArrowheads="1"/>
          </p:cNvSpPr>
          <p:nvPr/>
        </p:nvSpPr>
        <p:spPr bwMode="auto">
          <a:xfrm>
            <a:off x="8898025" y="5601756"/>
            <a:ext cx="558389" cy="332319"/>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48" name="テキスト ボックス 2">
            <a:extLst>
              <a:ext uri="{FF2B5EF4-FFF2-40B4-BE49-F238E27FC236}">
                <a16:creationId xmlns:a16="http://schemas.microsoft.com/office/drawing/2014/main" id="{9732B6BB-4F0F-B582-C5E6-2BC8E0142665}"/>
              </a:ext>
            </a:extLst>
          </p:cNvPr>
          <p:cNvSpPr txBox="1">
            <a:spLocks noChangeArrowheads="1"/>
          </p:cNvSpPr>
          <p:nvPr/>
        </p:nvSpPr>
        <p:spPr bwMode="auto">
          <a:xfrm>
            <a:off x="9986339" y="5192211"/>
            <a:ext cx="1867609" cy="111822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ボタンの名称など、カメラの機能はスマートフォンによって異なります。</a:t>
            </a:r>
            <a:endParaRPr lang="ja-JP" altLang="en-US" sz="1400" dirty="0">
              <a:latin typeface="Meiryo UI" panose="020B0604030504040204" pitchFamily="50" charset="-128"/>
              <a:ea typeface="Meiryo UI" panose="020B0604030504040204" pitchFamily="50" charset="-128"/>
            </a:endParaRPr>
          </a:p>
        </p:txBody>
      </p:sp>
      <p:sp>
        <p:nvSpPr>
          <p:cNvPr id="18" name="角丸四角形 17">
            <a:extLst>
              <a:ext uri="{FF2B5EF4-FFF2-40B4-BE49-F238E27FC236}">
                <a16:creationId xmlns:a16="http://schemas.microsoft.com/office/drawing/2014/main" id="{AF6EBBC9-1B51-3679-500D-CADC82BA4AF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873164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7D2EF-79BB-2E49-B409-23E0DA0F406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CB2897-8F37-6AC9-6946-2B8D3648D10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492865D7-0518-3BE0-361B-9AA31C72F14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C58FEFC-54BE-1C60-8284-8CED321B9F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46</a:t>
            </a:fld>
            <a:endParaRPr kumimoji="1" lang="ja-JP" altLang="en-US" dirty="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D71727F4-1D90-EAD8-29F9-77232E684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26" y="1380921"/>
            <a:ext cx="2256694" cy="4296479"/>
          </a:xfrm>
          <a:prstGeom prst="rect">
            <a:avLst/>
          </a:prstGeom>
          <a:ln>
            <a:solidFill>
              <a:schemeClr val="tx1"/>
            </a:solidFill>
          </a:ln>
        </p:spPr>
      </p:pic>
      <p:pic>
        <p:nvPicPr>
          <p:cNvPr id="13" name="図 12">
            <a:extLst>
              <a:ext uri="{FF2B5EF4-FFF2-40B4-BE49-F238E27FC236}">
                <a16:creationId xmlns:a16="http://schemas.microsoft.com/office/drawing/2014/main" id="{A6C3DA22-3B07-812B-87CE-6E4F04A8E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3486" y="1347853"/>
            <a:ext cx="2249099" cy="4312013"/>
          </a:xfrm>
          <a:prstGeom prst="rect">
            <a:avLst/>
          </a:prstGeom>
          <a:ln>
            <a:solidFill>
              <a:schemeClr val="tx1"/>
            </a:solidFill>
          </a:ln>
        </p:spPr>
      </p:pic>
      <p:sp>
        <p:nvSpPr>
          <p:cNvPr id="15" name="正方形/長方形 14">
            <a:extLst>
              <a:ext uri="{FF2B5EF4-FFF2-40B4-BE49-F238E27FC236}">
                <a16:creationId xmlns:a16="http://schemas.microsoft.com/office/drawing/2014/main" id="{966AF2B6-349F-D0C1-F3AE-81F759481EDF}"/>
              </a:ext>
            </a:extLst>
          </p:cNvPr>
          <p:cNvSpPr/>
          <p:nvPr/>
        </p:nvSpPr>
        <p:spPr>
          <a:xfrm>
            <a:off x="618309"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各項目を入力します。</a:t>
            </a:r>
            <a:endParaRPr lang="en-US" altLang="ja-JP" sz="1600" dirty="0">
              <a:latin typeface="Meiryo UI" panose="020B0604030504040204" pitchFamily="50" charset="-128"/>
              <a:ea typeface="Meiryo UI" panose="020B0604030504040204" pitchFamily="50" charset="-128"/>
            </a:endParaRPr>
          </a:p>
        </p:txBody>
      </p:sp>
      <p:sp>
        <p:nvSpPr>
          <p:cNvPr id="16" name="AutoShape 380">
            <a:extLst>
              <a:ext uri="{FF2B5EF4-FFF2-40B4-BE49-F238E27FC236}">
                <a16:creationId xmlns:a16="http://schemas.microsoft.com/office/drawing/2014/main" id="{D38A0A76-0BCE-EDAE-91E4-B1E64B919B28}"/>
              </a:ext>
            </a:extLst>
          </p:cNvPr>
          <p:cNvSpPr>
            <a:spLocks noChangeArrowheads="1"/>
          </p:cNvSpPr>
          <p:nvPr/>
        </p:nvSpPr>
        <p:spPr bwMode="auto">
          <a:xfrm>
            <a:off x="957226" y="2579391"/>
            <a:ext cx="2256694" cy="3098009"/>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正方形/長方形 27">
            <a:extLst>
              <a:ext uri="{FF2B5EF4-FFF2-40B4-BE49-F238E27FC236}">
                <a16:creationId xmlns:a16="http://schemas.microsoft.com/office/drawing/2014/main" id="{FB3F9A71-360F-1514-D3EB-F806B9C28750}"/>
              </a:ext>
            </a:extLst>
          </p:cNvPr>
          <p:cNvSpPr/>
          <p:nvPr/>
        </p:nvSpPr>
        <p:spPr>
          <a:xfrm>
            <a:off x="5075996" y="851867"/>
            <a:ext cx="4925254"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［アップロード］をタップして、請求書をアップロードします。</a:t>
            </a:r>
            <a:endParaRPr lang="en-US" altLang="ja-JP" sz="1600" dirty="0">
              <a:latin typeface="Meiryo UI" panose="020B0604030504040204" pitchFamily="50" charset="-128"/>
              <a:ea typeface="Meiryo UI" panose="020B0604030504040204" pitchFamily="50" charset="-128"/>
            </a:endParaRPr>
          </a:p>
        </p:txBody>
      </p:sp>
      <p:sp>
        <p:nvSpPr>
          <p:cNvPr id="29" name="AutoShape 380">
            <a:extLst>
              <a:ext uri="{FF2B5EF4-FFF2-40B4-BE49-F238E27FC236}">
                <a16:creationId xmlns:a16="http://schemas.microsoft.com/office/drawing/2014/main" id="{8BB332F3-069E-0CC0-71BE-3BB36FF7A607}"/>
              </a:ext>
            </a:extLst>
          </p:cNvPr>
          <p:cNvSpPr>
            <a:spLocks noChangeArrowheads="1"/>
          </p:cNvSpPr>
          <p:nvPr/>
        </p:nvSpPr>
        <p:spPr bwMode="auto">
          <a:xfrm>
            <a:off x="5437790" y="5328522"/>
            <a:ext cx="2334609" cy="384516"/>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テキスト ボックス 2">
            <a:extLst>
              <a:ext uri="{FF2B5EF4-FFF2-40B4-BE49-F238E27FC236}">
                <a16:creationId xmlns:a16="http://schemas.microsoft.com/office/drawing/2014/main" id="{F043C7F2-12C7-728D-44B3-DA11A66AFDEE}"/>
              </a:ext>
            </a:extLst>
          </p:cNvPr>
          <p:cNvSpPr txBox="1">
            <a:spLocks noChangeArrowheads="1"/>
          </p:cNvSpPr>
          <p:nvPr/>
        </p:nvSpPr>
        <p:spPr bwMode="auto">
          <a:xfrm>
            <a:off x="842926" y="5718561"/>
            <a:ext cx="3078625" cy="773029"/>
          </a:xfrm>
          <a:prstGeom prst="rect">
            <a:avLst/>
          </a:prstGeom>
          <a:solidFill>
            <a:srgbClr val="FFFFFF"/>
          </a:solidFill>
          <a:ln w="9525">
            <a:no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過去に入力した内容を選択する場合は、</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をタップします。</a:t>
            </a:r>
          </a:p>
        </p:txBody>
      </p:sp>
      <p:pic>
        <p:nvPicPr>
          <p:cNvPr id="31" name="図 30">
            <a:extLst>
              <a:ext uri="{FF2B5EF4-FFF2-40B4-BE49-F238E27FC236}">
                <a16:creationId xmlns:a16="http://schemas.microsoft.com/office/drawing/2014/main" id="{09B83783-6CF9-5760-8A90-6F78D3AA58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842" y="6128078"/>
            <a:ext cx="190476" cy="200000"/>
          </a:xfrm>
          <a:prstGeom prst="rect">
            <a:avLst/>
          </a:prstGeom>
        </p:spPr>
      </p:pic>
      <p:sp>
        <p:nvSpPr>
          <p:cNvPr id="17" name="角丸四角形 16">
            <a:extLst>
              <a:ext uri="{FF2B5EF4-FFF2-40B4-BE49-F238E27FC236}">
                <a16:creationId xmlns:a16="http://schemas.microsoft.com/office/drawing/2014/main" id="{9DD86A4C-7790-037B-A572-4B343BF6DE0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6104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F217-C1AB-9B86-EC9D-471F557C9785}"/>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CF899CBD-BB83-1F87-360C-BE6C97F66CAE}"/>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47</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45CF6D27-F0B5-11F4-1981-2EEC884ED5CC}"/>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1397F757-36CA-57C6-0F2B-B7B91384D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93" y="1572683"/>
            <a:ext cx="2287042" cy="4305019"/>
          </a:xfrm>
          <a:prstGeom prst="rect">
            <a:avLst/>
          </a:prstGeom>
          <a:ln>
            <a:solidFill>
              <a:schemeClr val="tx1"/>
            </a:solidFill>
          </a:ln>
        </p:spPr>
      </p:pic>
      <p:pic>
        <p:nvPicPr>
          <p:cNvPr id="11" name="図 10">
            <a:extLst>
              <a:ext uri="{FF2B5EF4-FFF2-40B4-BE49-F238E27FC236}">
                <a16:creationId xmlns:a16="http://schemas.microsoft.com/office/drawing/2014/main" id="{1734A6FC-0A2F-886D-D5F8-AD521E93B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661" y="1572683"/>
            <a:ext cx="2273143" cy="4293714"/>
          </a:xfrm>
          <a:prstGeom prst="rect">
            <a:avLst/>
          </a:prstGeom>
          <a:ln>
            <a:solidFill>
              <a:schemeClr val="tx1"/>
            </a:solidFill>
          </a:ln>
        </p:spPr>
      </p:pic>
      <p:sp>
        <p:nvSpPr>
          <p:cNvPr id="12" name="正方形/長方形 11">
            <a:extLst>
              <a:ext uri="{FF2B5EF4-FFF2-40B4-BE49-F238E27FC236}">
                <a16:creationId xmlns:a16="http://schemas.microsoft.com/office/drawing/2014/main" id="{B20438F7-C13D-3622-E5B5-EA817F84463F}"/>
              </a:ext>
            </a:extLst>
          </p:cNvPr>
          <p:cNvSpPr/>
          <p:nvPr/>
        </p:nvSpPr>
        <p:spPr>
          <a:xfrm>
            <a:off x="5685055" y="884575"/>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承認／否認する証憑をタップします。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DE65A9D-B9E2-B34E-0509-6CB6BD75FAC4}"/>
              </a:ext>
            </a:extLst>
          </p:cNvPr>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「承認待ちの証憑が〇件あります」をタップします。</a:t>
            </a:r>
            <a:endParaRPr lang="en-US" altLang="ja-JP" sz="1600" dirty="0">
              <a:latin typeface="Meiryo UI" panose="020B0604030504040204" pitchFamily="50" charset="-128"/>
              <a:ea typeface="Meiryo UI" panose="020B0604030504040204" pitchFamily="50" charset="-128"/>
            </a:endParaRPr>
          </a:p>
        </p:txBody>
      </p:sp>
      <p:sp>
        <p:nvSpPr>
          <p:cNvPr id="14" name="テキスト ボックス 2">
            <a:extLst>
              <a:ext uri="{FF2B5EF4-FFF2-40B4-BE49-F238E27FC236}">
                <a16:creationId xmlns:a16="http://schemas.microsoft.com/office/drawing/2014/main" id="{38D70527-7FEE-43AE-39ED-700DB768AF2C}"/>
              </a:ext>
            </a:extLst>
          </p:cNvPr>
          <p:cNvSpPr txBox="1">
            <a:spLocks noChangeArrowheads="1"/>
          </p:cNvSpPr>
          <p:nvPr/>
        </p:nvSpPr>
        <p:spPr bwMode="auto">
          <a:xfrm>
            <a:off x="706684" y="4958500"/>
            <a:ext cx="4978372" cy="144230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スマホアプリで承認できるのは、</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スマホアプリからアップロードされた証憑だけです。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スマホアプリから</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アップロードした証憑は、</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承認できません。</a:t>
            </a:r>
          </a:p>
        </p:txBody>
      </p:sp>
      <p:sp>
        <p:nvSpPr>
          <p:cNvPr id="15" name="角丸四角形 14">
            <a:extLst>
              <a:ext uri="{FF2B5EF4-FFF2-40B4-BE49-F238E27FC236}">
                <a16:creationId xmlns:a16="http://schemas.microsoft.com/office/drawing/2014/main" id="{D9F52EB7-4006-A412-AA3B-02186355F82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23CE004D-E2E2-29D3-C913-F527659ACB48}"/>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91683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E1E79-41A4-1B89-22EB-38C7A48FF99F}"/>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50F6CFA6-AF75-45F5-427B-63DEFF67E0FB}"/>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48</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DEB80812-631D-7A66-AD72-8FE1CC928BEE}"/>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3AF2BD5E-F686-BF66-680C-C52F0F96B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149" y="1387145"/>
            <a:ext cx="2260320" cy="4305019"/>
          </a:xfrm>
          <a:prstGeom prst="rect">
            <a:avLst/>
          </a:prstGeom>
          <a:ln>
            <a:solidFill>
              <a:schemeClr val="tx1"/>
            </a:solidFill>
          </a:ln>
        </p:spPr>
      </p:pic>
      <p:sp>
        <p:nvSpPr>
          <p:cNvPr id="13" name="正方形/長方形 12">
            <a:extLst>
              <a:ext uri="{FF2B5EF4-FFF2-40B4-BE49-F238E27FC236}">
                <a16:creationId xmlns:a16="http://schemas.microsoft.com/office/drawing/2014/main" id="{1673A1E2-27CC-33DE-9DEA-6BAC5C04DAE7}"/>
              </a:ext>
            </a:extLst>
          </p:cNvPr>
          <p:cNvSpPr/>
          <p:nvPr/>
        </p:nvSpPr>
        <p:spPr>
          <a:xfrm>
            <a:off x="5920624" y="855508"/>
            <a:ext cx="545981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問題がなければ［承認］をタップします。</a:t>
            </a:r>
          </a:p>
        </p:txBody>
      </p:sp>
      <p:sp>
        <p:nvSpPr>
          <p:cNvPr id="9" name="正方形/長方形 8">
            <a:extLst>
              <a:ext uri="{FF2B5EF4-FFF2-40B4-BE49-F238E27FC236}">
                <a16:creationId xmlns:a16="http://schemas.microsoft.com/office/drawing/2014/main" id="{6F4143A5-7F03-49F5-347E-6DCF744C7EE7}"/>
              </a:ext>
            </a:extLst>
          </p:cNvPr>
          <p:cNvSpPr/>
          <p:nvPr/>
        </p:nvSpPr>
        <p:spPr>
          <a:xfrm>
            <a:off x="458260" y="850790"/>
            <a:ext cx="299793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証憑と証憑項目を確認します。</a:t>
            </a:r>
            <a:endParaRPr lang="en-US" altLang="ja-JP" sz="16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945222A-CD90-07B2-709F-4536B3195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578" y="1387145"/>
            <a:ext cx="2273143" cy="4278856"/>
          </a:xfrm>
          <a:prstGeom prst="rect">
            <a:avLst/>
          </a:prstGeom>
          <a:ln>
            <a:solidFill>
              <a:schemeClr val="tx1"/>
            </a:solidFill>
          </a:ln>
        </p:spPr>
      </p:pic>
      <p:grpSp>
        <p:nvGrpSpPr>
          <p:cNvPr id="12" name="グループ化 11">
            <a:extLst>
              <a:ext uri="{FF2B5EF4-FFF2-40B4-BE49-F238E27FC236}">
                <a16:creationId xmlns:a16="http://schemas.microsoft.com/office/drawing/2014/main" id="{431B2657-3E34-DF31-E98C-0FD9BBECBD88}"/>
              </a:ext>
            </a:extLst>
          </p:cNvPr>
          <p:cNvGrpSpPr/>
          <p:nvPr/>
        </p:nvGrpSpPr>
        <p:grpSpPr>
          <a:xfrm>
            <a:off x="3277431" y="3105714"/>
            <a:ext cx="2350960" cy="2584872"/>
            <a:chOff x="9973506" y="2544908"/>
            <a:chExt cx="2350960" cy="2584872"/>
          </a:xfrm>
        </p:grpSpPr>
        <p:sp>
          <p:nvSpPr>
            <p:cNvPr id="14" name="テキスト ボックス 2">
              <a:extLst>
                <a:ext uri="{FF2B5EF4-FFF2-40B4-BE49-F238E27FC236}">
                  <a16:creationId xmlns:a16="http://schemas.microsoft.com/office/drawing/2014/main" id="{D21E2CD4-2C3F-FEFD-E97C-EB4EB9E33589}"/>
                </a:ext>
              </a:extLst>
            </p:cNvPr>
            <p:cNvSpPr txBox="1">
              <a:spLocks noChangeArrowheads="1"/>
            </p:cNvSpPr>
            <p:nvPr/>
          </p:nvSpPr>
          <p:spPr bwMode="auto">
            <a:xfrm>
              <a:off x="9973506" y="2544908"/>
              <a:ext cx="2350960" cy="258487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・画像部分で</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ピンチイン／アウトすると、</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証憑を拡大／縮小できます。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・証憑部分で    や    をタップ</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すると、前／次の証憑が表示</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されます。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・証憑項目部分を、上下に</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スクロールできます。</a:t>
              </a:r>
              <a:endParaRPr lang="ja-JP" altLang="en-US" sz="1400"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AFEA9792-8664-78DB-283F-F28EDE9FE6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6252" y="3698692"/>
              <a:ext cx="188572" cy="188572"/>
            </a:xfrm>
            <a:prstGeom prst="rect">
              <a:avLst/>
            </a:prstGeom>
          </p:spPr>
        </p:pic>
        <p:pic>
          <p:nvPicPr>
            <p:cNvPr id="17" name="図 16">
              <a:extLst>
                <a:ext uri="{FF2B5EF4-FFF2-40B4-BE49-F238E27FC236}">
                  <a16:creationId xmlns:a16="http://schemas.microsoft.com/office/drawing/2014/main" id="{F660AC9B-EBA0-E06C-964A-42FC76DB84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5467" y="3707265"/>
              <a:ext cx="171429" cy="171429"/>
            </a:xfrm>
            <a:prstGeom prst="rect">
              <a:avLst/>
            </a:prstGeom>
          </p:spPr>
        </p:pic>
      </p:grpSp>
      <p:sp>
        <p:nvSpPr>
          <p:cNvPr id="22" name="角丸四角形 21">
            <a:extLst>
              <a:ext uri="{FF2B5EF4-FFF2-40B4-BE49-F238E27FC236}">
                <a16:creationId xmlns:a16="http://schemas.microsoft.com/office/drawing/2014/main" id="{D88A9D9D-6CD1-80A5-A602-25C3B965810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C168814-1E1D-830E-9F97-EE2B22382EA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5496BF70-4D83-FF28-CFF2-D203D0384B5F}"/>
              </a:ext>
            </a:extLst>
          </p:cNvPr>
          <p:cNvSpPr/>
          <p:nvPr/>
        </p:nvSpPr>
        <p:spPr>
          <a:xfrm>
            <a:off x="6201406" y="5676095"/>
            <a:ext cx="4895219" cy="830997"/>
          </a:xfrm>
          <a:prstGeom prst="rect">
            <a:avLst/>
          </a:prstGeom>
        </p:spPr>
        <p:txBody>
          <a:bodyPr wrap="square">
            <a:spAutoFit/>
          </a:bodyPr>
          <a:lstStyle/>
          <a:p>
            <a:r>
              <a:rPr lang="ja-JP" altLang="en-US" sz="1600" dirty="0">
                <a:latin typeface="Meiryo UI" panose="020B0604030504040204" pitchFamily="50" charset="-128"/>
                <a:ea typeface="Meiryo UI" panose="020B0604030504040204" pitchFamily="50" charset="-128"/>
              </a:rPr>
              <a:t>証憑が不鮮明な場合や証憑項目に不備がある場合は、</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［否認］をタップし、コメント（否認する理由）を入力して［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］ボタンをタップします。</a:t>
            </a:r>
          </a:p>
        </p:txBody>
      </p:sp>
    </p:spTree>
    <p:extLst>
      <p:ext uri="{BB962C8B-B14F-4D97-AF65-F5344CB8AC3E}">
        <p14:creationId xmlns:p14="http://schemas.microsoft.com/office/powerpoint/2010/main" val="34405981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25400">
          <a:solidFill>
            <a:srgbClr val="FF0000"/>
          </a:solidFill>
          <a:round/>
          <a:headEnd type="none" w="lg" len="lg"/>
          <a:tailEnd type="none" w="lg" len="lg"/>
        </a:ln>
        <a:extLst>
          <a:ext uri="{909E8E84-426E-40DD-AFC4-6F175D3DCCD1}">
            <a14:hiddenFill xmlns:a14="http://schemas.microsoft.com/office/drawing/2010/main">
              <a:noFill/>
            </a14:hiddenFill>
          </a:ext>
        </a:extLst>
      </a:spPr>
      <a:bodyPr vert="horz" wrap="square" lIns="91440" tIns="45720" rIns="91440" bIns="45720" numCol="1" anchor="t" anchorCtr="0" compatLnSpc="1">
        <a:prstTxWarp prst="textNoShape">
          <a:avLst/>
        </a:prstTxWarp>
      </a:bodyPr>
      <a:lstStyle>
        <a:defPPr>
          <a:defRPr dirty="0"/>
        </a:defPPr>
      </a:lstStyle>
    </a:spDef>
    <a:txDef>
      <a:spPr bwMode="auto">
        <a:solidFill>
          <a:srgbClr val="FFFFFF"/>
        </a:solidFill>
        <a:ln w="9525">
          <a:solidFill>
            <a:srgbClr val="000000"/>
          </a:solidFill>
          <a:miter lim="800000"/>
          <a:headEnd/>
          <a:tailEnd/>
        </a:ln>
      </a:spPr>
      <a:bodyPr vert="horz" wrap="square" lIns="72000" tIns="72000" rIns="72000" bIns="72000" numCol="1" anchor="t" anchorCtr="0" compatLnSpc="1">
        <a:prstTxWarp prst="textNoShape">
          <a:avLst/>
        </a:prstTxWarp>
      </a:bodyPr>
      <a:lstStyle>
        <a:defPPr>
          <a:defRPr sz="1400" dirty="0">
            <a:latin typeface="Meiryo UI" panose="020B0604030504040204" pitchFamily="34" charset="-128"/>
            <a:ea typeface="Meiryo UI" panose="020B060403050404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5249</Words>
  <Application>Microsoft Office PowerPoint</Application>
  <PresentationFormat>ワイド画面</PresentationFormat>
  <Paragraphs>808</Paragraphs>
  <Slides>48</Slides>
  <Notes>21</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48</vt:i4>
      </vt:variant>
    </vt:vector>
  </HeadingPairs>
  <TitlesOfParts>
    <vt:vector size="54" baseType="lpstr">
      <vt:lpstr>Meiryo UI</vt:lpstr>
      <vt:lpstr>游ゴシック</vt:lpstr>
      <vt:lpstr>游ゴシック Light</vt:lpstr>
      <vt:lpstr>Arial</vt:lpstr>
      <vt:lpstr>Office テーマ</vt:lpstr>
      <vt:lpstr>デザインの設定</vt:lpstr>
      <vt:lpstr>PowerPoint プレゼンテーション</vt:lpstr>
      <vt:lpstr>目次</vt:lpstr>
      <vt:lpstr>目次</vt:lpstr>
      <vt:lpstr>［1］はじめに</vt:lpstr>
      <vt:lpstr>［1］ - 1. 当サービスでできること</vt:lpstr>
      <vt:lpstr>［2］Webアプリを利用する</vt:lpstr>
      <vt:lpstr>［2］- 1. Webアプリにログインする（1／3）</vt:lpstr>
      <vt:lpstr>［2］- 1. Webアプリにログインする（2／3）</vt:lpstr>
      <vt:lpstr>［2］- 1. Webアプリにログインする（3／3）</vt:lpstr>
      <vt:lpstr>［2］- 2. 証憑をアップロードする（1／3）</vt:lpstr>
      <vt:lpstr>［2］- 2. 証憑をアップロードする（2／3）</vt:lpstr>
      <vt:lpstr>［2］- 2. 証憑をアップロードする（3／3） </vt:lpstr>
      <vt:lpstr>［2］- 3. アップロードした証憑を確認する</vt:lpstr>
      <vt:lpstr>［2］- 4. 承認する（拠点長（承認者）の処理）（1／2）</vt:lpstr>
      <vt:lpstr>［2］- 4. 承認する（拠点長（承認者）の処理）（2／2）</vt:lpstr>
      <vt:lpstr>［2］- 5. 承認の代理設定をする</vt:lpstr>
      <vt:lpstr>［3］PCアプリを利用する</vt:lpstr>
      <vt:lpstr>［3］- 1. PCアプリをインストールする（1／3）</vt:lpstr>
      <vt:lpstr>［3］- 1. PCアプリをインストールする（2／3） </vt:lpstr>
      <vt:lpstr>［3］- 1. PCアプリをインストールする（3／3）</vt:lpstr>
      <vt:lpstr>［3］- 2. PCアプリを起動する</vt:lpstr>
      <vt:lpstr>［3］- 3. 証憑をアップロードする（1／3）</vt:lpstr>
      <vt:lpstr>［3］- 3. 証憑をアップロードする（2／3）</vt:lpstr>
      <vt:lpstr>［3］- 3. 証憑をアップロードする（3／3）</vt:lpstr>
      <vt:lpstr>PowerPoint プレゼンテーション</vt:lpstr>
      <vt:lpstr>PowerPoint プレゼンテーション</vt:lpstr>
      <vt:lpstr>PowerPoint プレゼンテーション</vt:lpstr>
      <vt:lpstr>［4］『奉行Edge』スマホアプリを利用する</vt:lpstr>
      <vt:lpstr>［4］- 1. 『奉行Edge』スマホアプリをインストールする（1／4）</vt:lpstr>
      <vt:lpstr>［4］- 1. 『奉行Edge』スマホアプリをインストールする（2／4）</vt:lpstr>
      <vt:lpstr>［4］- 1. 『奉行Edge』スマホアプリをインストールする（3／4）</vt:lpstr>
      <vt:lpstr>［4］- 1. 『奉行Edge』スマホアプリをインストールする（4／4）</vt:lpstr>
      <vt:lpstr>［4］- 2. 『奉行Edge』スマホアプリを起動する</vt:lpstr>
      <vt:lpstr>［4］- 3. 証憑をアップロードする（1／3）</vt:lpstr>
      <vt:lpstr>［4］- 3. 証憑をアップロードする（2／3）</vt:lpstr>
      <vt:lpstr>［4］- 3. 証憑をアップロードする（3／3）</vt:lpstr>
      <vt:lpstr>［4］- 4. アップロードした証憑を確認する</vt:lpstr>
      <vt:lpstr>PowerPoint プレゼンテーション</vt:lpstr>
      <vt:lpstr>PowerPoint プレゼンテーション</vt:lpstr>
      <vt:lpstr>［5］『証憑収集オプション』スマホアプリを利用する</vt:lpstr>
      <vt:lpstr>［5］- 1. 『証憑収集オプション』スマホアプリをインストールする（1／2）</vt:lpstr>
      <vt:lpstr>［5］- 1. 『証憑収集オプション』スマホアプリをインストールする（2／2）</vt:lpstr>
      <vt:lpstr>［5］- 2. 『証憑収集オプション』スマホアプリにログインする</vt:lpstr>
      <vt:lpstr>［5］- 2. 証憑をアップロードする（1／3）</vt:lpstr>
      <vt:lpstr>［5］- 2. 証憑をアップロードする（2／3）</vt:lpstr>
      <vt:lpstr>［5］- 2. 証憑をアップロードする（3／3）</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2026-10-02T04:35:38Z</dcterms:created>
  <dcterms:modified xsi:type="dcterms:W3CDTF">2026-10-06T02:58:18Z</dcterms:modified>
</cp:coreProperties>
</file>