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1"/>
    <p:sldMasterId id="2147483690" r:id="rId2"/>
  </p:sldMasterIdLst>
  <p:notesMasterIdLst>
    <p:notesMasterId r:id="rId27"/>
  </p:notesMasterIdLst>
  <p:sldIdLst>
    <p:sldId id="355" r:id="rId3"/>
    <p:sldId id="350" r:id="rId4"/>
    <p:sldId id="351" r:id="rId5"/>
    <p:sldId id="321" r:id="rId6"/>
    <p:sldId id="324" r:id="rId7"/>
    <p:sldId id="325" r:id="rId8"/>
    <p:sldId id="326" r:id="rId9"/>
    <p:sldId id="318" r:id="rId10"/>
    <p:sldId id="332" r:id="rId11"/>
    <p:sldId id="308" r:id="rId12"/>
    <p:sldId id="344" r:id="rId13"/>
    <p:sldId id="319" r:id="rId14"/>
    <p:sldId id="329" r:id="rId15"/>
    <p:sldId id="348" r:id="rId16"/>
    <p:sldId id="354" r:id="rId17"/>
    <p:sldId id="337" r:id="rId18"/>
    <p:sldId id="338" r:id="rId19"/>
    <p:sldId id="340" r:id="rId20"/>
    <p:sldId id="341" r:id="rId21"/>
    <p:sldId id="353" r:id="rId22"/>
    <p:sldId id="343" r:id="rId23"/>
    <p:sldId id="347" r:id="rId24"/>
    <p:sldId id="346" r:id="rId25"/>
    <p:sldId id="349" r:id="rId26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212"/>
    <a:srgbClr val="1901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4" autoAdjust="0"/>
    <p:restoredTop sz="87365" autoAdjust="0"/>
  </p:normalViewPr>
  <p:slideViewPr>
    <p:cSldViewPr snapToGrid="0">
      <p:cViewPr varScale="1">
        <p:scale>
          <a:sx n="60" d="100"/>
          <a:sy n="60" d="100"/>
        </p:scale>
        <p:origin x="108" y="546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4" d="100"/>
          <a:sy n="104" d="100"/>
        </p:scale>
        <p:origin x="272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30"/>
          </a:xfrm>
          <a:prstGeom prst="rect">
            <a:avLst/>
          </a:prstGeom>
        </p:spPr>
        <p:txBody>
          <a:bodyPr vert="horz" lIns="94849" tIns="47425" rIns="94849" bIns="47425" rtlCol="0"/>
          <a:lstStyle>
            <a:lvl1pPr algn="l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30"/>
          </a:xfrm>
          <a:prstGeom prst="rect">
            <a:avLst/>
          </a:prstGeom>
        </p:spPr>
        <p:txBody>
          <a:bodyPr vert="horz" lIns="94849" tIns="47425" rIns="94849" bIns="47425" rtlCol="0"/>
          <a:lstStyle>
            <a:lvl1pPr algn="r">
              <a:defRPr sz="1300"/>
            </a:lvl1pPr>
          </a:lstStyle>
          <a:p>
            <a:fld id="{DEF7A864-4B20-4867-B816-FE5A2F2012B8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9" tIns="47425" rIns="94849" bIns="47425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49" tIns="47425" rIns="94849" bIns="4742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8"/>
            <a:ext cx="2918830" cy="495028"/>
          </a:xfrm>
          <a:prstGeom prst="rect">
            <a:avLst/>
          </a:prstGeom>
        </p:spPr>
        <p:txBody>
          <a:bodyPr vert="horz" lIns="94849" tIns="47425" rIns="94849" bIns="47425" rtlCol="0" anchor="b"/>
          <a:lstStyle>
            <a:lvl1pPr algn="l">
              <a:defRPr sz="13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8"/>
            <a:ext cx="2918830" cy="495028"/>
          </a:xfrm>
          <a:prstGeom prst="rect">
            <a:avLst/>
          </a:prstGeom>
        </p:spPr>
        <p:txBody>
          <a:bodyPr vert="horz" lIns="94849" tIns="47425" rIns="94849" bIns="47425" rtlCol="0" anchor="b"/>
          <a:lstStyle>
            <a:lvl1pPr algn="r">
              <a:defRPr sz="1300"/>
            </a:lvl1pPr>
          </a:lstStyle>
          <a:p>
            <a:fld id="{525A94C9-95EF-4B82-91FA-295C52B8E8C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775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2439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92802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490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50584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142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9258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8292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0431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46835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A94C9-95EF-4B82-91FA-295C52B8E8CA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106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B272-A47F-40C8-9BBC-DA39B19CBD25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627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9506C-AF15-4628-B90C-42E2D4575B6C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975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0624-DD65-45BD-BDCF-3903E6C52288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3616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9C10E-677A-48D2-ADAA-87E37C948117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493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7F365-6DBB-4CF4-9CF3-82BEEFF24819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1040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4DEEF-1C3D-4B6B-AD35-975A7D22ACB1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600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BD1B-A3DA-4622-A2AE-ABF1CF21703A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91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D30C-7E3C-41E7-84A9-44F2B3CF32AB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305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D289-78E4-43D3-B38F-7B24A0207C68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6656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63EF9-740B-4251-A138-D646B145AFD3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1168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FCEB4-3724-4E93-9952-0B4C16DA7B42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915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1800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1134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8529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6709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6502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46665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5651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6831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5876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5315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9744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A42BD-0B5E-4B26-822D-C39D3390BB21}" type="datetime1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dirty="0"/>
              <a:t>©OBIC BUSINESS CONSULTANTS CO., LTD.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443C8-5A69-406B-B82B-0F39BD7A8AD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7" name="Straight Connector 11">
            <a:extLst>
              <a:ext uri="{FF2B5EF4-FFF2-40B4-BE49-F238E27FC236}">
                <a16:creationId xmlns:a16="http://schemas.microsoft.com/office/drawing/2014/main" id="{9C28844F-169A-5A93-261B-A87EE9A0DBEE}"/>
              </a:ext>
            </a:extLst>
          </p:cNvPr>
          <p:cNvCxnSpPr/>
          <p:nvPr userDrawn="1"/>
        </p:nvCxnSpPr>
        <p:spPr>
          <a:xfrm flipV="1">
            <a:off x="263611" y="749397"/>
            <a:ext cx="11817553" cy="8484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87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58E6C-2F7A-409C-B426-22DE88755250}" type="datetimeFigureOut">
              <a:rPr kumimoji="1" lang="ja-JP" altLang="en-US" smtClean="0"/>
              <a:t>2026/10/2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DD759-C3DB-4F27-8899-AA5601CFF9B3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650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file:///C:\&#20316;&#26989;&#12501;&#12457;&#12523;&#12480;\&#24467;&#26989;&#21729;&#21521;&#12369;&#12510;&#12491;&#12517;&#12450;&#12523;\&#21172;&#21209;&#31649;&#29702;&#38651;&#23376;&#21270;&#12463;&#12521;&#12454;&#12489;\&#24467;&#26989;&#21729;&#21521;&#12369;&#12510;&#12491;&#12517;&#12450;&#12523;\BMP\&#12525;&#12464;&#12452;&#12531;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file:///C:\&#20316;&#26989;&#12501;&#12457;&#12523;&#12480;\&#24467;&#26989;&#21729;&#21521;&#12369;&#12510;&#12491;&#12517;&#12450;&#12523;\&#21172;&#21209;&#31649;&#29702;&#38651;&#23376;&#21270;&#12463;&#12521;&#12454;&#12489;\&#24467;&#26989;&#21729;&#21521;&#12369;&#12510;&#12491;&#12517;&#12450;&#12523;\BMP\&#12525;&#12464;&#12452;&#12531;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7497417" y="6492875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F934FE-159C-B5A2-526B-68A57BD9AC9A}"/>
              </a:ext>
            </a:extLst>
          </p:cNvPr>
          <p:cNvSpPr txBox="1"/>
          <p:nvPr/>
        </p:nvSpPr>
        <p:spPr>
          <a:xfrm>
            <a:off x="2499834" y="3271993"/>
            <a:ext cx="7192332" cy="854652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証憑収集アプリ　使い方ガイド</a:t>
            </a:r>
          </a:p>
        </p:txBody>
      </p:sp>
      <p:pic>
        <p:nvPicPr>
          <p:cNvPr id="7" name="図 6" descr="黒い背景と白い文字&#10;&#10;自動的に生成された説明">
            <a:extLst>
              <a:ext uri="{FF2B5EF4-FFF2-40B4-BE49-F238E27FC236}">
                <a16:creationId xmlns:a16="http://schemas.microsoft.com/office/drawing/2014/main" id="{CD23609E-40CF-5B0A-F25D-91690FA183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7540" y="1787964"/>
            <a:ext cx="3373754" cy="72791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4CF39DC-1A8B-F90C-D80D-DE76AA762C22}"/>
              </a:ext>
            </a:extLst>
          </p:cNvPr>
          <p:cNvSpPr txBox="1"/>
          <p:nvPr/>
        </p:nvSpPr>
        <p:spPr>
          <a:xfrm>
            <a:off x="3006158" y="2431652"/>
            <a:ext cx="5836518" cy="503659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ja-J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『</a:t>
            </a:r>
            <a:r>
              <a:rPr kumimoji="1" lang="ja-JP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証憑収集オプション </a:t>
            </a:r>
            <a:r>
              <a:rPr kumimoji="1" lang="en-US" altLang="ja-J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for </a:t>
            </a:r>
            <a:r>
              <a:rPr kumimoji="1" lang="ja-JP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勘定奉行クラウド</a:t>
            </a:r>
            <a:r>
              <a:rPr kumimoji="1" lang="en-US" altLang="ja-JP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endParaRPr kumimoji="1" lang="ja-JP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644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目次</a:t>
            </a:r>
            <a:endParaRPr kumimoji="1"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3261" y="923942"/>
            <a:ext cx="11654913" cy="53122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］はじめに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証憑収集アプリでできること</a:t>
            </a: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アプリを利用する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 PC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アプリをインストールする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 PC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アプリにログインする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証憑をアップロードする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承認する（拠点長（承認者）の処理）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］スマホアプリを利用する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スマホアプリをインストールする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スマホアプリにログインする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証憑をアップロードする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 　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2874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929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］はじめに</a:t>
            </a:r>
            <a:endParaRPr kumimoji="1"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3261" y="850790"/>
            <a:ext cx="11654913" cy="50187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証憑収集アプリでできること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2874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13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- 1.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証憑収集アプリでできること</a:t>
            </a:r>
            <a:endParaRPr kumimoji="1"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3261" y="869078"/>
            <a:ext cx="11654913" cy="5550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今まで紙で提出していた領収書や請求書などの証憑をアップロードし、経理担当に提出できます。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いつでも、どこからでも提出が可能です。また、アップロードするので、原本（紙）の提出が不要になります。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従業員から証憑を提出する手段として、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アプリとスマホアプリを用意しています。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3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　　　： パソコンにセットアップして、アプリから証憑をアップロードします。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スマホアプリ　 ： スマートフォンにセットアップして、アプリから証憑をアップロードします。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2874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6328884" y="3013710"/>
            <a:ext cx="1544285" cy="2301585"/>
            <a:chOff x="9423077" y="4126904"/>
            <a:chExt cx="1544285" cy="230158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C514201-BF21-41AA-81C8-3D4C4BE17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0042" y="4497709"/>
              <a:ext cx="1181484" cy="182982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01B1312-1E24-4E38-B1CA-BD008CBD80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23077" y="4126904"/>
              <a:ext cx="1544285" cy="2301585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0219295-D39F-B247-D8B6-98FF6719F715}"/>
              </a:ext>
            </a:extLst>
          </p:cNvPr>
          <p:cNvGrpSpPr/>
          <p:nvPr/>
        </p:nvGrpSpPr>
        <p:grpSpPr>
          <a:xfrm>
            <a:off x="1631950" y="3091434"/>
            <a:ext cx="3290570" cy="2598614"/>
            <a:chOff x="1631950" y="4124706"/>
            <a:chExt cx="3290570" cy="2598614"/>
          </a:xfrm>
        </p:grpSpPr>
        <p:pic>
          <p:nvPicPr>
            <p:cNvPr id="17" name="図 16" descr="テーブル&#10;&#10;自動的に生成された説明">
              <a:extLst>
                <a:ext uri="{FF2B5EF4-FFF2-40B4-BE49-F238E27FC236}">
                  <a16:creationId xmlns:a16="http://schemas.microsoft.com/office/drawing/2014/main" id="{F8D67588-5994-98A1-824E-DA3C7CE46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452" y="4234942"/>
              <a:ext cx="3003693" cy="1655096"/>
            </a:xfrm>
            <a:prstGeom prst="rect">
              <a:avLst/>
            </a:prstGeom>
          </p:spPr>
        </p:pic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1950" y="4124706"/>
              <a:ext cx="3290570" cy="2598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8420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アプリを利用する</a:t>
            </a:r>
            <a:endParaRPr kumimoji="1"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3261" y="850790"/>
            <a:ext cx="11654913" cy="50187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1. PC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アプリをインストールする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アプリを起動する</a:t>
            </a:r>
          </a:p>
          <a:p>
            <a:pPr marL="0" indent="0">
              <a:buNone/>
            </a:pP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2874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</p:spTree>
    <p:extLst>
      <p:ext uri="{BB962C8B-B14F-4D97-AF65-F5344CB8AC3E}">
        <p14:creationId xmlns:p14="http://schemas.microsoft.com/office/powerpoint/2010/main" val="31565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- 1. PC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アプリをインストールする（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1386268" cy="5988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管理者から送付された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利用開始通知のメールを確認し、記載されている「ダウンロードＵＲＬ」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をクリックします。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ログイン画面が表示されるので、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の利用開始通知メールに記載されている「ＯＢＣｉＤ」と「パスワード」を入力し、ログインします。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DB39A5C-DF4D-4298-972C-9128AEFDAB84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39" y="4212551"/>
            <a:ext cx="3309230" cy="2256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9" y="1249456"/>
            <a:ext cx="2374881" cy="247604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" name="グループ化 12"/>
          <p:cNvGrpSpPr/>
          <p:nvPr/>
        </p:nvGrpSpPr>
        <p:grpSpPr>
          <a:xfrm>
            <a:off x="897647" y="2153122"/>
            <a:ext cx="2150927" cy="830710"/>
            <a:chOff x="897627" y="2153122"/>
            <a:chExt cx="1795383" cy="742477"/>
          </a:xfrm>
        </p:grpSpPr>
        <p:sp>
          <p:nvSpPr>
            <p:cNvPr id="14" name="四角形: 角を丸くする 6">
              <a:extLst>
                <a:ext uri="{FF2B5EF4-FFF2-40B4-BE49-F238E27FC236}">
                  <a16:creationId xmlns:a16="http://schemas.microsoft.com/office/drawing/2014/main" id="{F4470F94-0DFE-4082-9C0D-44DE0B1AC71E}"/>
                </a:ext>
              </a:extLst>
            </p:cNvPr>
            <p:cNvSpPr/>
            <p:nvPr/>
          </p:nvSpPr>
          <p:spPr>
            <a:xfrm>
              <a:off x="897627" y="2153122"/>
              <a:ext cx="1795383" cy="277658"/>
            </a:xfrm>
            <a:prstGeom prst="roundRect">
              <a:avLst>
                <a:gd name="adj" fmla="val 6875"/>
              </a:avLst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  <p:sp>
          <p:nvSpPr>
            <p:cNvPr id="15" name="四角形: 角を丸くする 6">
              <a:extLst>
                <a:ext uri="{FF2B5EF4-FFF2-40B4-BE49-F238E27FC236}">
                  <a16:creationId xmlns:a16="http://schemas.microsoft.com/office/drawing/2014/main" id="{F4470F94-0DFE-4082-9C0D-44DE0B1AC71E}"/>
                </a:ext>
              </a:extLst>
            </p:cNvPr>
            <p:cNvSpPr/>
            <p:nvPr/>
          </p:nvSpPr>
          <p:spPr>
            <a:xfrm>
              <a:off x="897627" y="2487478"/>
              <a:ext cx="1795383" cy="408121"/>
            </a:xfrm>
            <a:prstGeom prst="roundRect">
              <a:avLst>
                <a:gd name="adj" fmla="val 6875"/>
              </a:avLst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21" name="角丸四角形 20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sp>
        <p:nvSpPr>
          <p:cNvPr id="16" name="テキスト ボックス 2"/>
          <p:cNvSpPr txBox="1">
            <a:spLocks noChangeArrowheads="1"/>
          </p:cNvSpPr>
          <p:nvPr/>
        </p:nvSpPr>
        <p:spPr bwMode="auto">
          <a:xfrm>
            <a:off x="4819621" y="4369963"/>
            <a:ext cx="7013484" cy="20483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pPr>
              <a:lnSpc>
                <a:spcPct val="130000"/>
              </a:lnSpc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ログインした際にパスワードの変更を求められた場合は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新しいパスワードに変更します。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次回以降、起動時に新しいパスワードでログインします。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94" y="4427713"/>
            <a:ext cx="2844888" cy="1941323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317551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AE3DE85-7FE3-B1EC-9743-E6BDAA3B8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93" y="1169849"/>
            <a:ext cx="5429834" cy="17765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- 1. PC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アプリをインストールする（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 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6105" y="850790"/>
            <a:ext cx="11386268" cy="5539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［奉行クラウド ダウンロード］画面が表示されます。「証憑収集 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勘定奉行クラウド」をクリックします。</a:t>
            </a: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［ダウンロード］をクリックし、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Setup.zip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の「ファイルを開く」をクリックします。  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7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402" y="2140133"/>
            <a:ext cx="2832263" cy="289553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14" name="角丸四角形 13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9B3D570-8B94-80F6-2FE5-48D29022D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292" y="3649702"/>
            <a:ext cx="5399002" cy="23677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3691" y="4759938"/>
            <a:ext cx="2078537" cy="612186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17" name="右矢印 16"/>
          <p:cNvSpPr/>
          <p:nvPr/>
        </p:nvSpPr>
        <p:spPr>
          <a:xfrm rot="16200000">
            <a:off x="3272897" y="4243357"/>
            <a:ext cx="476609" cy="5375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6783" y="3967770"/>
            <a:ext cx="1336388" cy="28023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239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- 1. PC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アプリをインストールする（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3" y="850790"/>
            <a:ext cx="11600291" cy="5539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5.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「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Setup.exe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」をダブルクリックします。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6.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「ＯＢＣｉＤ」と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「パスワード」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を入力して、［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OK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］ボタンをクリックします。続いて、インストールが始まります。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D00A54A-4D69-9B9B-43FA-7E25C2F56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631" y="3917149"/>
            <a:ext cx="2578914" cy="1755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3179041-7C9E-2D04-7E8E-BDEF52021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225" y="3836568"/>
            <a:ext cx="2833533" cy="18971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82A8772-0168-7016-FE4A-CCAAF3A3D1A8}"/>
              </a:ext>
            </a:extLst>
          </p:cNvPr>
          <p:cNvSpPr txBox="1"/>
          <p:nvPr/>
        </p:nvSpPr>
        <p:spPr>
          <a:xfrm>
            <a:off x="4323194" y="5765893"/>
            <a:ext cx="2925332" cy="328226"/>
          </a:xfrm>
          <a:prstGeom prst="rect">
            <a:avLst/>
          </a:prstGeom>
          <a:noFill/>
        </p:spPr>
        <p:txBody>
          <a:bodyPr wrap="square" tIns="36000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インストールは </a:t>
            </a:r>
            <a:r>
              <a:rPr kumimoji="1"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 </a:t>
            </a:r>
            <a:r>
              <a:rPr kumimoji="1"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分程度で完了します。</a:t>
            </a:r>
            <a:endParaRPr kumimoji="1"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4" y="3757543"/>
            <a:ext cx="2577200" cy="2064608"/>
          </a:xfrm>
          <a:prstGeom prst="rect">
            <a:avLst/>
          </a:prstGeom>
        </p:spPr>
      </p:pic>
      <p:sp>
        <p:nvSpPr>
          <p:cNvPr id="25" name="テキスト ボックス 2"/>
          <p:cNvSpPr txBox="1">
            <a:spLocks noChangeArrowheads="1"/>
          </p:cNvSpPr>
          <p:nvPr/>
        </p:nvSpPr>
        <p:spPr bwMode="auto">
          <a:xfrm>
            <a:off x="6529268" y="1178215"/>
            <a:ext cx="4932709" cy="180614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pPr>
              <a:lnSpc>
                <a:spcPct val="130000"/>
              </a:lnSpc>
            </a:pP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この画面が表示された場合は、</a:t>
            </a:r>
            <a:b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［はい］ボタンをクリックします。</a:t>
            </a:r>
            <a:endParaRPr kumimoji="0" lang="ja-JP" altLang="en-US" sz="14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8" name="図 17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47E82031-FEB7-353A-674A-B13CAF19EA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622" y="1239483"/>
            <a:ext cx="2351930" cy="16238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9100" y="2537989"/>
            <a:ext cx="1095542" cy="219514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20" name="右矢印 19"/>
          <p:cNvSpPr/>
          <p:nvPr/>
        </p:nvSpPr>
        <p:spPr>
          <a:xfrm>
            <a:off x="3612211" y="4525945"/>
            <a:ext cx="609600" cy="5375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0534" y="5467280"/>
            <a:ext cx="768242" cy="23248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24" name="右矢印 23"/>
          <p:cNvSpPr/>
          <p:nvPr/>
        </p:nvSpPr>
        <p:spPr>
          <a:xfrm>
            <a:off x="7125520" y="4525543"/>
            <a:ext cx="609600" cy="53750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7610227" y="5768201"/>
            <a:ext cx="3908901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［</a:t>
            </a: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OK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］ボタンをクリックすると、サービスが起動します。</a:t>
            </a: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6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9284" y="5334444"/>
            <a:ext cx="880965" cy="275371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27" name="角丸四角形 26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441DE5F-B7DD-9675-CE00-39A945CC21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864" y="1217469"/>
            <a:ext cx="4785985" cy="1685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725" y="2280924"/>
            <a:ext cx="2670074" cy="243202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0301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- 2. PC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アプリを起動する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936515"/>
            <a:ext cx="11386268" cy="5642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 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回目以降の起動は、デスクトップの「証憑収集 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勘定奉行クラウド」アイコンから起動します。</a:t>
            </a: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「証憑収集 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勘定奉行クラウド」アイコンをダブルクリックします。　</a:t>
            </a:r>
            <a:b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「ＯＢＣｉＤ」と「パスワード」を入力し、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アプリにログインします。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アプリが起動します。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40" y="2335491"/>
            <a:ext cx="1285917" cy="8572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36922BD0-6CB7-9412-7D10-82466DB60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501" y="1891753"/>
            <a:ext cx="2127586" cy="1798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9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339" y="3414884"/>
            <a:ext cx="621085" cy="188234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37" name="テキスト ボックス 2"/>
          <p:cNvSpPr txBox="1">
            <a:spLocks noChangeArrowheads="1"/>
          </p:cNvSpPr>
          <p:nvPr/>
        </p:nvSpPr>
        <p:spPr bwMode="auto">
          <a:xfrm>
            <a:off x="6190198" y="1340410"/>
            <a:ext cx="5612188" cy="51429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pPr>
              <a:lnSpc>
                <a:spcPct val="130000"/>
              </a:lnSpc>
            </a:pP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</a:t>
            </a: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PC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アプリは、［スタート］からも起動できます。</a:t>
            </a:r>
            <a:b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［スタート］をクリックして、「証憑収集 </a:t>
            </a: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for 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勘定奉行クラウド」をクリックします。</a:t>
            </a: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・パスワードを忘れた場合は、「パスワードをお忘れですか？」をクリックし、</a:t>
            </a: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パスワードを再設定できます。</a:t>
            </a: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32" name="図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104" y="4689451"/>
            <a:ext cx="2657070" cy="1344165"/>
          </a:xfrm>
          <a:prstGeom prst="rect">
            <a:avLst/>
          </a:prstGeom>
          <a:ln w="6350">
            <a:solidFill>
              <a:srgbClr val="000000"/>
            </a:solidFill>
          </a:ln>
        </p:spPr>
      </p:pic>
      <p:sp>
        <p:nvSpPr>
          <p:cNvPr id="34" name="右矢印 33"/>
          <p:cNvSpPr/>
          <p:nvPr/>
        </p:nvSpPr>
        <p:spPr>
          <a:xfrm>
            <a:off x="2392566" y="2583730"/>
            <a:ext cx="348289" cy="3915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36922BD0-6CB7-9412-7D10-82466DB60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74" y="4452901"/>
            <a:ext cx="2127586" cy="1798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8178" y="5791506"/>
            <a:ext cx="1176640" cy="165131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33" name="右矢印 32"/>
          <p:cNvSpPr/>
          <p:nvPr/>
        </p:nvSpPr>
        <p:spPr>
          <a:xfrm>
            <a:off x="8569794" y="5156628"/>
            <a:ext cx="348289" cy="3915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角丸四角形 17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pic>
        <p:nvPicPr>
          <p:cNvPr id="11" name="図 10" descr="テーブル&#10;&#10;自動的に生成された説明">
            <a:extLst>
              <a:ext uri="{FF2B5EF4-FFF2-40B4-BE49-F238E27FC236}">
                <a16:creationId xmlns:a16="http://schemas.microsoft.com/office/drawing/2014/main" id="{3B0DFD92-8EF4-8A8B-1D9E-8E048F5ABC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02" y="4238571"/>
            <a:ext cx="4082962" cy="22497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 descr="コンピューターの画面のスクリーンショット&#10;&#10;自動的に生成された説明">
            <a:extLst>
              <a:ext uri="{FF2B5EF4-FFF2-40B4-BE49-F238E27FC236}">
                <a16:creationId xmlns:a16="http://schemas.microsoft.com/office/drawing/2014/main" id="{E9F0115C-F16D-64B3-5264-60F4DE86B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74" y="2218780"/>
            <a:ext cx="1666344" cy="149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81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8671"/>
            <a:ext cx="10964186" cy="5628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領収書や請求書などの画像ファイル・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PDF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ファイルをアップロードします。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＜例＞ 領収書をアップロードする</a:t>
            </a:r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ダッシュボード「証憑のアップロード」カードの「領収書（飲食代）」をクリックします。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アップロードする領収書をドラッグ＆ドロップします。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0003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6957656" y="5011417"/>
            <a:ext cx="4396144" cy="82861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複数のファイルを選択して、同時にドラッグ＆ドロップすることも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できます。</a:t>
            </a:r>
            <a:endParaRPr lang="ja-JP" altLang="en-US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pic>
        <p:nvPicPr>
          <p:cNvPr id="8" name="図 7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83E2190F-5871-9AD7-3EE9-A446BF2F2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3" y="1960450"/>
            <a:ext cx="4600575" cy="15752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98" y="2800351"/>
            <a:ext cx="1035027" cy="342244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pic>
        <p:nvPicPr>
          <p:cNvPr id="18" name="図 17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55C67EF-D6F3-1A71-64F4-0F6892B1F1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3" y="4228781"/>
            <a:ext cx="3681107" cy="21846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1F703479-0EA3-9E27-8245-8A5AE3A278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408" y="4161372"/>
            <a:ext cx="2642082" cy="17000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AutoShape 380">
            <a:extLst>
              <a:ext uri="{FF2B5EF4-FFF2-40B4-BE49-F238E27FC236}">
                <a16:creationId xmlns:a16="http://schemas.microsoft.com/office/drawing/2014/main" id="{E88AE7A5-75C9-476E-B2D3-D03CFDF88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5061" y="4791075"/>
            <a:ext cx="1427198" cy="139700"/>
          </a:xfrm>
          <a:prstGeom prst="roundRect">
            <a:avLst>
              <a:gd name="adj" fmla="val 12545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76B641E-7A55-BB58-B689-83F7A6902C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4010"/>
          <a:stretch/>
        </p:blipFill>
        <p:spPr>
          <a:xfrm rot="1276658" flipV="1">
            <a:off x="2903871" y="4578977"/>
            <a:ext cx="1260857" cy="8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31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0003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1647916" cy="5539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証憑を見ながら日付・金額・支払先情報などを入力します。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en-US" altLang="ja-JP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『AI-OCR</a:t>
            </a:r>
            <a:r>
              <a:rPr lang="ja-JP" altLang="en-US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オプション </a:t>
            </a:r>
            <a:r>
              <a:rPr lang="en-US" altLang="ja-JP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for </a:t>
            </a:r>
            <a:r>
              <a:rPr lang="ja-JP" altLang="en-US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勘定奉行クラウド</a:t>
            </a:r>
            <a:r>
              <a:rPr lang="en-US" altLang="ja-JP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lang="ja-JP" altLang="en-US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をご利用の場合は、</a:t>
            </a:r>
            <a:br>
              <a:rPr lang="en-US" altLang="ja-JP" sz="1600" dirty="0"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　　日付・金額・支払先情報などが自動的に読み取られるので、</a:t>
            </a:r>
            <a:br>
              <a:rPr lang="en-US" altLang="ja-JP" sz="1600" dirty="0"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　　証憑項目の内容を確認します。</a:t>
            </a:r>
            <a:endParaRPr lang="en-US" altLang="ja-JP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34" charset="-128"/>
                <a:ea typeface="Meiryo UI" panose="020B0604030504040204" pitchFamily="34" charset="-128"/>
              </a:rPr>
              <a:t>　　証憑項目の入力・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確認が終わったら、［アップロード］ボタンをクリック、</a:t>
            </a:r>
            <a:b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または［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F12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：アップロード］を押します。</a:t>
            </a:r>
            <a:endParaRPr lang="en-US" altLang="ja-JP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buNone/>
            </a:pPr>
            <a:endParaRPr lang="ja-JP" altLang="en-US" sz="16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テキスト ボックス 2"/>
          <p:cNvSpPr txBox="1">
            <a:spLocks noChangeArrowheads="1"/>
          </p:cNvSpPr>
          <p:nvPr/>
        </p:nvSpPr>
        <p:spPr bwMode="auto">
          <a:xfrm>
            <a:off x="7458727" y="3694688"/>
            <a:ext cx="4337516" cy="21135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ドラッグ＆ドロップした証憑は、</a:t>
            </a:r>
            <a:b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画面左に一覧で表示されます。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証憑が複数ある場合は、各証憑を</a:t>
            </a:r>
            <a:b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クリックして切り替え、証憑項目を</a:t>
            </a:r>
            <a:b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入力・確認してください。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［一括アップロード］ボタンをクリックして、</a:t>
            </a:r>
            <a:b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</a:b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一度に申請することもできます。</a:t>
            </a:r>
          </a:p>
        </p:txBody>
      </p:sp>
      <p:sp>
        <p:nvSpPr>
          <p:cNvPr id="30" name="角丸四角形 29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sp>
        <p:nvSpPr>
          <p:cNvPr id="13" name="テキスト ボックス 2">
            <a:extLst>
              <a:ext uri="{FF2B5EF4-FFF2-40B4-BE49-F238E27FC236}">
                <a16:creationId xmlns:a16="http://schemas.microsoft.com/office/drawing/2014/main" id="{8601CDE8-9A62-61B4-85FD-C17CEEBA5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8727" y="2148840"/>
            <a:ext cx="4337515" cy="139672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『AI-OCR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オプション </a:t>
            </a:r>
            <a: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for 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勘定奉行クラウド</a:t>
            </a:r>
            <a: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』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をご利用の場合は、警告マークや「候補あり」が表示されることがあります。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正しく読み取れていない可能性がありますので、必ず確認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して、正しい情報を入力してください。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A380CC7-D435-E771-0FB4-7396EDC6E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947" t="41441" r="3418" b="53323"/>
          <a:stretch/>
        </p:blipFill>
        <p:spPr>
          <a:xfrm>
            <a:off x="8331534" y="3104872"/>
            <a:ext cx="1121445" cy="386071"/>
          </a:xfrm>
          <a:prstGeom prst="rect">
            <a:avLst/>
          </a:prstGeom>
          <a:ln>
            <a:noFill/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9A588CD-2755-0EB0-11F0-A8912070A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105" y="3122919"/>
            <a:ext cx="759569" cy="331448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D33DCAE-759F-2326-DE1A-BC3EA869C02E}"/>
              </a:ext>
            </a:extLst>
          </p:cNvPr>
          <p:cNvGrpSpPr/>
          <p:nvPr/>
        </p:nvGrpSpPr>
        <p:grpSpPr>
          <a:xfrm>
            <a:off x="734589" y="2645311"/>
            <a:ext cx="6724137" cy="3673919"/>
            <a:chOff x="734589" y="2645311"/>
            <a:chExt cx="6724137" cy="3673919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BF4AAC3F-4249-8829-CD22-99818B615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4589" y="2645311"/>
              <a:ext cx="6602744" cy="36739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2671" y="5714365"/>
              <a:ext cx="650875" cy="199572"/>
            </a:xfrm>
            <a:prstGeom prst="roundRect">
              <a:avLst>
                <a:gd name="adj" fmla="val 1666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23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7771" y="5955272"/>
              <a:ext cx="577850" cy="248043"/>
            </a:xfrm>
            <a:prstGeom prst="roundRect">
              <a:avLst>
                <a:gd name="adj" fmla="val 1666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1" name="AutoShape 380">
              <a:extLst>
                <a:ext uri="{FF2B5EF4-FFF2-40B4-BE49-F238E27FC236}">
                  <a16:creationId xmlns:a16="http://schemas.microsoft.com/office/drawing/2014/main" id="{E2319410-04FE-BB9A-5F94-19EAEB514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5311" y="3348889"/>
              <a:ext cx="1898235" cy="964110"/>
            </a:xfrm>
            <a:prstGeom prst="roundRect">
              <a:avLst>
                <a:gd name="adj" fmla="val 5034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7E6F5604-902F-8CCC-4661-28D5BEB7061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7253317" y="2781300"/>
              <a:ext cx="205409" cy="594173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529AB67-C93D-5584-68B9-9398A8607DC1}"/>
              </a:ext>
            </a:extLst>
          </p:cNvPr>
          <p:cNvGrpSpPr/>
          <p:nvPr/>
        </p:nvGrpSpPr>
        <p:grpSpPr>
          <a:xfrm>
            <a:off x="10353418" y="3758692"/>
            <a:ext cx="1387306" cy="1990482"/>
            <a:chOff x="10353418" y="3749548"/>
            <a:chExt cx="1387306" cy="1990482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35598CE-1B12-02F5-1411-3C3D862ED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53418" y="3749548"/>
              <a:ext cx="1387306" cy="19904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7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9868" y="4245769"/>
              <a:ext cx="1328096" cy="597848"/>
            </a:xfrm>
            <a:prstGeom prst="roundRect">
              <a:avLst>
                <a:gd name="adj" fmla="val 5034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36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9868" y="5461485"/>
              <a:ext cx="888207" cy="238910"/>
            </a:xfrm>
            <a:prstGeom prst="roundRect">
              <a:avLst>
                <a:gd name="adj" fmla="val 1666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2735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0964186" cy="553918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4.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処理状態が「アップロード済」になったら完了です。</a:t>
            </a:r>
            <a:endParaRPr lang="ja-JP" alt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81672A-54D5-409F-35E2-71677FD6B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58" y="1319852"/>
            <a:ext cx="321945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000" y="2707482"/>
            <a:ext cx="676940" cy="18953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1308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グラフィカル ユーザー インターフェイス, テーブル&#10;&#10;自動的に生成された説明">
            <a:extLst>
              <a:ext uri="{FF2B5EF4-FFF2-40B4-BE49-F238E27FC236}">
                <a16:creationId xmlns:a16="http://schemas.microsoft.com/office/drawing/2014/main" id="{B45CBDEA-CB7E-C7E0-BC87-6E4201455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52" y="1675806"/>
            <a:ext cx="5941406" cy="37004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8400" y="6494400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13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304994" y="104687"/>
            <a:ext cx="11473732" cy="596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0964186" cy="553918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ダッシュボード「証憑承認」カードの「未承認件数」をクリックします。</a:t>
            </a:r>
            <a:b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証憑収集アプリ（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アプリ／スマホアプリ）からアップロードされた証憑の件数が表示されます。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lnSpc>
                <a:spcPct val="130000"/>
              </a:lnSpc>
              <a:buNone/>
            </a:pPr>
            <a:endParaRPr lang="ja-JP" alt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0551" y="4325742"/>
            <a:ext cx="524295" cy="206789"/>
          </a:xfrm>
          <a:prstGeom prst="roundRect">
            <a:avLst>
              <a:gd name="adj" fmla="val 2241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10" name="角丸四角形 9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sp>
        <p:nvSpPr>
          <p:cNvPr id="2" name="フッター プレースホルダー 3">
            <a:extLst>
              <a:ext uri="{FF2B5EF4-FFF2-40B4-BE49-F238E27FC236}">
                <a16:creationId xmlns:a16="http://schemas.microsoft.com/office/drawing/2014/main" id="{FEAECDCA-05C4-1739-1ED6-7A6D674F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1711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8400" y="6494400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14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304994" y="104687"/>
            <a:ext cx="11473732" cy="596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0964186" cy="553918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0"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画面上の証憑を見ながら、内容を確認し、承認（または否認）します。</a:t>
            </a:r>
          </a:p>
          <a:p>
            <a:pPr marL="0" indent="0">
              <a:lnSpc>
                <a:spcPct val="130000"/>
              </a:lnSpc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sp>
        <p:nvSpPr>
          <p:cNvPr id="2" name="フッター プレースホルダー 3">
            <a:extLst>
              <a:ext uri="{FF2B5EF4-FFF2-40B4-BE49-F238E27FC236}">
                <a16:creationId xmlns:a16="http://schemas.microsoft.com/office/drawing/2014/main" id="{16A4E6D8-E91B-FF46-9A6F-279F8B80B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63482ED-FE3A-A088-ADD2-E9C3ED925E8A}"/>
              </a:ext>
            </a:extLst>
          </p:cNvPr>
          <p:cNvGrpSpPr/>
          <p:nvPr/>
        </p:nvGrpSpPr>
        <p:grpSpPr>
          <a:xfrm>
            <a:off x="769076" y="1315083"/>
            <a:ext cx="11251099" cy="4581762"/>
            <a:chOff x="769076" y="1305558"/>
            <a:chExt cx="11251099" cy="4581762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9840D5D-9782-FE44-7CE3-49242E80B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9076" y="1409074"/>
              <a:ext cx="8115844" cy="417257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4" name="AutoShape 10"/>
            <p:cNvSpPr>
              <a:spLocks noChangeShapeType="1"/>
            </p:cNvSpPr>
            <p:nvPr/>
          </p:nvSpPr>
          <p:spPr bwMode="auto">
            <a:xfrm rot="10800000" flipH="1" flipV="1">
              <a:off x="2140244" y="2284534"/>
              <a:ext cx="0" cy="1101683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912814" y="3380342"/>
              <a:ext cx="2452704" cy="4199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① 確認する証憑をクリックします。</a:t>
              </a:r>
            </a:p>
          </p:txBody>
        </p:sp>
        <p:sp>
          <p:nvSpPr>
            <p:cNvPr id="15" name="AutoShape 10"/>
            <p:cNvSpPr>
              <a:spLocks noChangeShapeType="1"/>
            </p:cNvSpPr>
            <p:nvPr/>
          </p:nvSpPr>
          <p:spPr bwMode="auto">
            <a:xfrm rot="10800000" flipV="1">
              <a:off x="4916792" y="1690498"/>
              <a:ext cx="1664027" cy="649588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2185856"/>
              <a:ext cx="2603656" cy="110299"/>
            </a:xfrm>
            <a:prstGeom prst="roundRect">
              <a:avLst>
                <a:gd name="adj" fmla="val 34311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7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0112" y="1898390"/>
              <a:ext cx="2236170" cy="1480998"/>
            </a:xfrm>
            <a:prstGeom prst="roundRect">
              <a:avLst>
                <a:gd name="adj" fmla="val 5034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8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563" y="2343913"/>
              <a:ext cx="2881875" cy="1882139"/>
            </a:xfrm>
            <a:prstGeom prst="roundRect">
              <a:avLst>
                <a:gd name="adj" fmla="val 3905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20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8321" y="4895313"/>
              <a:ext cx="1258826" cy="200372"/>
            </a:xfrm>
            <a:prstGeom prst="roundRect">
              <a:avLst>
                <a:gd name="adj" fmla="val 2201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21" name="AutoShape 10"/>
            <p:cNvSpPr>
              <a:spLocks noChangeShapeType="1"/>
            </p:cNvSpPr>
            <p:nvPr/>
          </p:nvSpPr>
          <p:spPr bwMode="auto">
            <a:xfrm rot="10800000" flipH="1" flipV="1">
              <a:off x="6995159" y="1592179"/>
              <a:ext cx="625681" cy="308396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9" name="テキスト ボックス 2"/>
            <p:cNvSpPr txBox="1">
              <a:spLocks noChangeArrowheads="1"/>
            </p:cNvSpPr>
            <p:nvPr/>
          </p:nvSpPr>
          <p:spPr bwMode="auto">
            <a:xfrm>
              <a:off x="5038888" y="1305558"/>
              <a:ext cx="3725639" cy="4204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② アップロードされた証憑と証憑項目を確認します。</a:t>
              </a:r>
            </a:p>
          </p:txBody>
        </p:sp>
        <p:sp>
          <p:nvSpPr>
            <p:cNvPr id="22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2755" y="4364853"/>
              <a:ext cx="2236170" cy="420470"/>
            </a:xfrm>
            <a:prstGeom prst="roundRect">
              <a:avLst>
                <a:gd name="adj" fmla="val 2201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27" name="AutoShape 10">
              <a:extLst>
                <a:ext uri="{FF2B5EF4-FFF2-40B4-BE49-F238E27FC236}">
                  <a16:creationId xmlns:a16="http://schemas.microsoft.com/office/drawing/2014/main" id="{13F34761-C233-4CEA-B431-D3D7928683C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 flipV="1">
              <a:off x="7677147" y="4997881"/>
              <a:ext cx="1440000" cy="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8964548" y="4108442"/>
              <a:ext cx="3055627" cy="17788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③ 問題がなければ［承認］ボタンを</a:t>
              </a:r>
              <a:b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   クリックします。 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>
                <a:lnSpc>
                  <a:spcPct val="130000"/>
                </a:lnSpc>
              </a:pP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  証憑が不明瞭な場合や証憑項目に</a:t>
              </a:r>
              <a:b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   不備がある場合は、否認する理由を</a:t>
              </a:r>
              <a:b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  「メッセージ」欄に入力して、［否認］</a:t>
              </a:r>
              <a:b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  ボタンをクリックします。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677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8400" y="6494400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304994" y="104687"/>
            <a:ext cx="11473732" cy="596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0964186" cy="5539186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［実行］ボタンをクリック、または［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F2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：実行］を押します。</a:t>
            </a:r>
          </a:p>
        </p:txBody>
      </p:sp>
      <p:sp>
        <p:nvSpPr>
          <p:cNvPr id="9" name="角丸四角形 8"/>
          <p:cNvSpPr/>
          <p:nvPr/>
        </p:nvSpPr>
        <p:spPr>
          <a:xfrm>
            <a:off x="10532580" y="227492"/>
            <a:ext cx="1504950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</a:t>
            </a:r>
          </a:p>
        </p:txBody>
      </p:sp>
      <p:sp>
        <p:nvSpPr>
          <p:cNvPr id="3" name="フッター プレースホルダー 3">
            <a:extLst>
              <a:ext uri="{FF2B5EF4-FFF2-40B4-BE49-F238E27FC236}">
                <a16:creationId xmlns:a16="http://schemas.microsoft.com/office/drawing/2014/main" id="{EF473790-568F-9402-6B29-7159BE0F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F405D7E-0F67-8F9B-99DF-87DFC52C6D48}"/>
              </a:ext>
            </a:extLst>
          </p:cNvPr>
          <p:cNvGrpSpPr/>
          <p:nvPr/>
        </p:nvGrpSpPr>
        <p:grpSpPr>
          <a:xfrm>
            <a:off x="777240" y="1398618"/>
            <a:ext cx="8107680" cy="4068731"/>
            <a:chOff x="777240" y="1474818"/>
            <a:chExt cx="8107680" cy="406873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C6186D3-056D-AD44-6BDC-3D53AE3E4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240" y="1474818"/>
              <a:ext cx="8107680" cy="4068731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1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3073" y="4848224"/>
              <a:ext cx="585998" cy="231775"/>
            </a:xfrm>
            <a:prstGeom prst="roundRect">
              <a:avLst>
                <a:gd name="adj" fmla="val 2201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  <p:sp>
          <p:nvSpPr>
            <p:cNvPr id="12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3393" y="5122863"/>
              <a:ext cx="705902" cy="304800"/>
            </a:xfrm>
            <a:prstGeom prst="roundRect">
              <a:avLst>
                <a:gd name="adj" fmla="val 2201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8953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］スマホアプリを利用する</a:t>
            </a:r>
            <a:endParaRPr kumimoji="1"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3261" y="850790"/>
            <a:ext cx="11654913" cy="501878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スマホアプリをインストールする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スマホアプリにログインする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2874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16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</p:spTree>
    <p:extLst>
      <p:ext uri="{BB962C8B-B14F-4D97-AF65-F5344CB8AC3E}">
        <p14:creationId xmlns:p14="http://schemas.microsoft.com/office/powerpoint/2010/main" val="3471355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- 1. 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スマホアプリをインストールする（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1386268" cy="5988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管理者から送付された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利用開始通知のメールを確認し、記載されている「ダウンロードＵＲＬ」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をクリックします。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２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. 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ログイン画面が表示されるので、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の利用開始通知メールに記載されている「ＯＢＣｉＤ」と「パスワード」を入力し、ログインします。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17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DB39A5C-DF4D-4298-972C-9128AEFDAB84}"/>
              </a:ext>
            </a:extLst>
          </p:cNvPr>
          <p:cNvPicPr>
            <a:picLocks noChangeAspect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39" y="4212551"/>
            <a:ext cx="3309230" cy="2256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9" y="1249456"/>
            <a:ext cx="2374881" cy="247604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" name="グループ化 12"/>
          <p:cNvGrpSpPr/>
          <p:nvPr/>
        </p:nvGrpSpPr>
        <p:grpSpPr>
          <a:xfrm>
            <a:off x="897647" y="2153122"/>
            <a:ext cx="2150927" cy="830710"/>
            <a:chOff x="897627" y="2153122"/>
            <a:chExt cx="1795383" cy="742477"/>
          </a:xfrm>
        </p:grpSpPr>
        <p:sp>
          <p:nvSpPr>
            <p:cNvPr id="14" name="四角形: 角を丸くする 6">
              <a:extLst>
                <a:ext uri="{FF2B5EF4-FFF2-40B4-BE49-F238E27FC236}">
                  <a16:creationId xmlns:a16="http://schemas.microsoft.com/office/drawing/2014/main" id="{F4470F94-0DFE-4082-9C0D-44DE0B1AC71E}"/>
                </a:ext>
              </a:extLst>
            </p:cNvPr>
            <p:cNvSpPr/>
            <p:nvPr/>
          </p:nvSpPr>
          <p:spPr>
            <a:xfrm>
              <a:off x="897627" y="2153122"/>
              <a:ext cx="1795383" cy="277658"/>
            </a:xfrm>
            <a:prstGeom prst="roundRect">
              <a:avLst>
                <a:gd name="adj" fmla="val 6875"/>
              </a:avLst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  <p:sp>
          <p:nvSpPr>
            <p:cNvPr id="15" name="四角形: 角を丸くする 6">
              <a:extLst>
                <a:ext uri="{FF2B5EF4-FFF2-40B4-BE49-F238E27FC236}">
                  <a16:creationId xmlns:a16="http://schemas.microsoft.com/office/drawing/2014/main" id="{F4470F94-0DFE-4082-9C0D-44DE0B1AC71E}"/>
                </a:ext>
              </a:extLst>
            </p:cNvPr>
            <p:cNvSpPr/>
            <p:nvPr/>
          </p:nvSpPr>
          <p:spPr>
            <a:xfrm>
              <a:off x="897627" y="2487478"/>
              <a:ext cx="1795383" cy="408121"/>
            </a:xfrm>
            <a:prstGeom prst="roundRect">
              <a:avLst>
                <a:gd name="adj" fmla="val 6875"/>
              </a:avLst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 dirty="0"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</p:grpSp>
      <p:sp>
        <p:nvSpPr>
          <p:cNvPr id="17" name="テキスト ボックス 2"/>
          <p:cNvSpPr txBox="1">
            <a:spLocks noChangeArrowheads="1"/>
          </p:cNvSpPr>
          <p:nvPr/>
        </p:nvSpPr>
        <p:spPr bwMode="auto">
          <a:xfrm>
            <a:off x="4819621" y="4369963"/>
            <a:ext cx="7013484" cy="204835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</a:p>
          <a:p>
            <a:pPr>
              <a:lnSpc>
                <a:spcPct val="130000"/>
              </a:lnSpc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ログインした際にパスワードの変更を求められた場合は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新しいパスワードに変更します。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次回以降、起動時に新しいパスワードでログインします。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30000"/>
              </a:lnSpc>
            </a:pP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94" y="4427713"/>
            <a:ext cx="2844888" cy="19413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角丸四角形 18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</p:spTree>
    <p:extLst>
      <p:ext uri="{BB962C8B-B14F-4D97-AF65-F5344CB8AC3E}">
        <p14:creationId xmlns:p14="http://schemas.microsoft.com/office/powerpoint/2010/main" val="3804478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- 1.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スマホアプリをインストールする（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4" y="850790"/>
            <a:ext cx="11386268" cy="5539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［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証憑収集 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for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勘定奉行クラウド</a:t>
            </a:r>
            <a: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』</a:t>
            </a: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スマホアプリ］画面が表示されます。</a:t>
            </a:r>
            <a:br>
              <a:rPr lang="en-US" altLang="ja-JP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 手順に沿ってスマホアプリをインストールします。　　　　　　</a:t>
            </a: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18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342F126-61DC-4729-A8BD-647257E7E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9" y="1566728"/>
            <a:ext cx="4118896" cy="491628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20" name="AutoShape 10"/>
          <p:cNvSpPr>
            <a:spLocks noChangeShapeType="1"/>
          </p:cNvSpPr>
          <p:nvPr/>
        </p:nvSpPr>
        <p:spPr bwMode="auto">
          <a:xfrm rot="5400000" flipH="1" flipV="1">
            <a:off x="3773469" y="3964027"/>
            <a:ext cx="0" cy="2629678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1" name="テキスト ボックス 2"/>
          <p:cNvSpPr txBox="1">
            <a:spLocks noChangeArrowheads="1"/>
          </p:cNvSpPr>
          <p:nvPr/>
        </p:nvSpPr>
        <p:spPr bwMode="auto">
          <a:xfrm>
            <a:off x="5088309" y="4894342"/>
            <a:ext cx="4837087" cy="7336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インストールしたスマホアプリを起動し、企業識別</a:t>
            </a:r>
            <a: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ID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を入力します。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PC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画面に表示された</a:t>
            </a:r>
            <a:r>
              <a:rPr lang="en-US" altLang="ja-JP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QR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コードを読み取るか、手入力してください。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574" y="4393339"/>
            <a:ext cx="1189057" cy="1757207"/>
          </a:xfrm>
          <a:prstGeom prst="roundRect">
            <a:avLst>
              <a:gd name="adj" fmla="val 6666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23" name="AutoShape 10"/>
          <p:cNvSpPr>
            <a:spLocks noChangeShapeType="1"/>
          </p:cNvSpPr>
          <p:nvPr/>
        </p:nvSpPr>
        <p:spPr bwMode="auto">
          <a:xfrm rot="5400000" flipV="1">
            <a:off x="4821188" y="2648999"/>
            <a:ext cx="0" cy="900000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4" name="テキスト ボックス 2"/>
          <p:cNvSpPr txBox="1">
            <a:spLocks noChangeArrowheads="1"/>
          </p:cNvSpPr>
          <p:nvPr/>
        </p:nvSpPr>
        <p:spPr bwMode="auto">
          <a:xfrm>
            <a:off x="5107784" y="2477018"/>
            <a:ext cx="6142195" cy="112239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『App Store』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</a:t>
            </a: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『Google Play』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から、スマートフォンにアプリをインストールします。</a:t>
            </a: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『App Store』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</a:t>
            </a:r>
            <a:r>
              <a: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『Google Play』</a:t>
            </a: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で「</a:t>
            </a: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証憑収集アップロード」と検索しても</a:t>
            </a:r>
            <a:endParaRPr lang="en-US" altLang="ja-JP" sz="14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34" charset="-128"/>
                <a:ea typeface="Meiryo UI" panose="020B0604030504040204" pitchFamily="34" charset="-128"/>
              </a:rPr>
              <a:t>インストールできます。</a:t>
            </a:r>
            <a:endParaRPr lang="en-US" altLang="ja-JP" sz="1400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4783" y="2582291"/>
            <a:ext cx="3124033" cy="1378657"/>
          </a:xfrm>
          <a:prstGeom prst="roundRect">
            <a:avLst>
              <a:gd name="adj" fmla="val 6666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16" name="角丸四角形 15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</p:spTree>
    <p:extLst>
      <p:ext uri="{BB962C8B-B14F-4D97-AF65-F5344CB8AC3E}">
        <p14:creationId xmlns:p14="http://schemas.microsoft.com/office/powerpoint/2010/main" val="3753880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- 2.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スマホアプリにログインする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12" y="850789"/>
            <a:ext cx="6182637" cy="828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「奉行証憑アップロード」アイコンをタップし、スマホアプリを起動します。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ログイン画面で、「ＯＢＣｉＤ」と「パスワード」を入力してログインします。 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19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8" name="図 27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1B728156-58F6-4EEF-A584-C4259B8D95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3510" y="1775741"/>
            <a:ext cx="2151717" cy="362706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9" name="AutoShape 380">
            <a:extLst>
              <a:ext uri="{FF2B5EF4-FFF2-40B4-BE49-F238E27FC236}">
                <a16:creationId xmlns:a16="http://schemas.microsoft.com/office/drawing/2014/main" id="{1BC5ADE0-11AC-46B2-83FB-A48197D19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446" y="3311040"/>
            <a:ext cx="1752785" cy="273130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6309007" y="2679663"/>
            <a:ext cx="5504975" cy="2784906"/>
            <a:chOff x="9183351" y="1741725"/>
            <a:chExt cx="5636006" cy="2769020"/>
          </a:xfrm>
        </p:grpSpPr>
        <p:sp>
          <p:nvSpPr>
            <p:cNvPr id="30" name="テキスト ボックス 2"/>
            <p:cNvSpPr txBox="1">
              <a:spLocks noChangeArrowheads="1"/>
            </p:cNvSpPr>
            <p:nvPr/>
          </p:nvSpPr>
          <p:spPr bwMode="auto">
            <a:xfrm>
              <a:off x="9183351" y="1741725"/>
              <a:ext cx="5636006" cy="27690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【</a:t>
              </a:r>
              <a:r>
                <a:rPr kumimoji="0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参考</a:t>
              </a:r>
              <a:r>
                <a:rPr kumimoji="0"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】</a:t>
              </a:r>
            </a:p>
            <a:p>
              <a:pPr>
                <a:lnSpc>
                  <a:spcPct val="130000"/>
                </a:lnSpc>
              </a:pPr>
              <a:r>
                <a:rPr lang="ja-JP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パスワードを忘れた場合は、</a:t>
              </a:r>
              <a:br>
                <a:rPr lang="en-US" altLang="ja-JP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</a:br>
              <a:r>
                <a:rPr lang="ja-JP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「パスワードをお忘れですか？」をタップし、パスワードを再設定できます。</a:t>
              </a:r>
              <a:endParaRPr lang="en-US" altLang="ja-JP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endParaRPr>
            </a:p>
          </p:txBody>
        </p:sp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57616" y="2834188"/>
              <a:ext cx="2657070" cy="1344165"/>
            </a:xfrm>
            <a:prstGeom prst="rect">
              <a:avLst/>
            </a:prstGeom>
            <a:ln w="6350">
              <a:solidFill>
                <a:srgbClr val="000000"/>
              </a:solidFill>
            </a:ln>
          </p:spPr>
        </p:pic>
        <p:sp>
          <p:nvSpPr>
            <p:cNvPr id="32" name="右矢印 31"/>
            <p:cNvSpPr/>
            <p:nvPr/>
          </p:nvSpPr>
          <p:spPr>
            <a:xfrm>
              <a:off x="11391078" y="3305412"/>
              <a:ext cx="348289" cy="39152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1B728156-58F6-4EEF-A584-C4259B8D9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5747" y="2640802"/>
              <a:ext cx="1807166" cy="1721111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sp>
          <p:nvSpPr>
            <p:cNvPr id="19" name="AutoShape 380">
              <a:extLst>
                <a:ext uri="{FF2B5EF4-FFF2-40B4-BE49-F238E27FC236}">
                  <a16:creationId xmlns:a16="http://schemas.microsoft.com/office/drawing/2014/main" id="{1BC5ADE0-11AC-46B2-83FB-A48197D19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3641" y="3876301"/>
              <a:ext cx="1054152" cy="180609"/>
            </a:xfrm>
            <a:prstGeom prst="roundRect">
              <a:avLst>
                <a:gd name="adj" fmla="val 1666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</p:grpSp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52" y="2812165"/>
            <a:ext cx="918788" cy="1001970"/>
          </a:xfrm>
          <a:prstGeom prst="rect">
            <a:avLst/>
          </a:prstGeom>
        </p:spPr>
      </p:pic>
      <p:sp>
        <p:nvSpPr>
          <p:cNvPr id="24" name="右矢印 23"/>
          <p:cNvSpPr/>
          <p:nvPr/>
        </p:nvSpPr>
        <p:spPr>
          <a:xfrm>
            <a:off x="1731933" y="3192644"/>
            <a:ext cx="348289" cy="3915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AutoShape 10"/>
          <p:cNvSpPr>
            <a:spLocks noChangeShapeType="1"/>
          </p:cNvSpPr>
          <p:nvPr/>
        </p:nvSpPr>
        <p:spPr bwMode="auto">
          <a:xfrm rot="5400000" flipV="1">
            <a:off x="4547232" y="3005881"/>
            <a:ext cx="0" cy="900000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6" name="テキスト ボックス 2"/>
          <p:cNvSpPr txBox="1">
            <a:spLocks noChangeArrowheads="1"/>
          </p:cNvSpPr>
          <p:nvPr/>
        </p:nvSpPr>
        <p:spPr bwMode="auto">
          <a:xfrm>
            <a:off x="4496164" y="3009603"/>
            <a:ext cx="1511693" cy="92267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「ＯＢＣｉＤ」と</a:t>
            </a:r>
            <a:b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「パスワード」を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入力</a:t>
            </a:r>
            <a:b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します。 </a:t>
            </a:r>
            <a:endParaRPr lang="ja-JP" altLang="en-US" sz="1400" dirty="0"/>
          </a:p>
        </p:txBody>
      </p:sp>
      <p:sp>
        <p:nvSpPr>
          <p:cNvPr id="20" name="角丸四角形 19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</p:spTree>
    <p:extLst>
      <p:ext uri="{BB962C8B-B14F-4D97-AF65-F5344CB8AC3E}">
        <p14:creationId xmlns:p14="http://schemas.microsoft.com/office/powerpoint/2010/main" val="3372871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- 2.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5194994" y="1498490"/>
            <a:ext cx="22188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［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+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］をタップします。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490867" y="1503209"/>
            <a:ext cx="42210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スマホアプリを起動し、証憑種類を選択します。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97399" y="825701"/>
            <a:ext cx="6788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領収書などの画像ファイルをアップロードします。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＜例＞ 領収書をアップロードする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B24F210-41E5-340E-8EA3-F17C71C24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435" y="1922208"/>
            <a:ext cx="2300952" cy="365714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9" name="図 18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F3D30E3E-4B51-D529-F424-70DEA37DE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02" y="1922208"/>
            <a:ext cx="2300952" cy="3680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460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21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494484" y="853871"/>
            <a:ext cx="4458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アップロードする証憑を選択・撮影します。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741914" y="1280560"/>
            <a:ext cx="3525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 撮影済の画像をアップロードする場合</a:t>
            </a:r>
            <a:b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［ライブラリを表示］をタップして、</a:t>
            </a:r>
            <a:br>
              <a: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 アップロードする画像を選択します。</a:t>
            </a: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sz="1400" dirty="0"/>
          </a:p>
        </p:txBody>
      </p:sp>
      <p:sp>
        <p:nvSpPr>
          <p:cNvPr id="35" name="正方形/長方形 34"/>
          <p:cNvSpPr/>
          <p:nvPr/>
        </p:nvSpPr>
        <p:spPr>
          <a:xfrm>
            <a:off x="4217440" y="1260797"/>
            <a:ext cx="33718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 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証憑を撮影する場合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 ① ［カメラを起動］をタップします。</a:t>
            </a:r>
          </a:p>
          <a:p>
            <a:endParaRPr lang="ja-JP" altLang="en-US" sz="1400" dirty="0"/>
          </a:p>
        </p:txBody>
      </p:sp>
      <p:sp>
        <p:nvSpPr>
          <p:cNvPr id="44" name="正方形/長方形 43"/>
          <p:cNvSpPr/>
          <p:nvPr/>
        </p:nvSpPr>
        <p:spPr>
          <a:xfrm>
            <a:off x="7317219" y="1472044"/>
            <a:ext cx="29390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② カメラが起動するので証憑を撮影し、</a:t>
            </a:r>
            <a:b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  保存します。</a:t>
            </a:r>
          </a:p>
        </p:txBody>
      </p:sp>
      <p:sp>
        <p:nvSpPr>
          <p:cNvPr id="48" name="テキスト ボックス 2"/>
          <p:cNvSpPr txBox="1">
            <a:spLocks noChangeArrowheads="1"/>
          </p:cNvSpPr>
          <p:nvPr/>
        </p:nvSpPr>
        <p:spPr bwMode="auto">
          <a:xfrm>
            <a:off x="10062123" y="4616225"/>
            <a:ext cx="1867777" cy="11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参考</a:t>
            </a:r>
            <a:r>
              <a: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ボタンの名称など、カメラの機能はスマートフォンによって異なります。</a:t>
            </a:r>
            <a:endParaRPr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7D882CB-6F94-2309-2298-D413AA3E0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61" y="2094484"/>
            <a:ext cx="2300952" cy="36647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94B3F44-070A-3A6E-AD58-ABF289470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15" y="2091721"/>
            <a:ext cx="2300952" cy="3657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AC1C6B4-BA58-AF60-B133-E12BDF4E0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492" y="2068863"/>
            <a:ext cx="2300952" cy="3702857"/>
          </a:xfrm>
          <a:prstGeom prst="rect">
            <a:avLst/>
          </a:prstGeom>
        </p:spPr>
      </p:pic>
      <p:sp>
        <p:nvSpPr>
          <p:cNvPr id="17" name="右矢印 32">
            <a:extLst>
              <a:ext uri="{FF2B5EF4-FFF2-40B4-BE49-F238E27FC236}">
                <a16:creationId xmlns:a16="http://schemas.microsoft.com/office/drawing/2014/main" id="{585BB215-47A4-29D2-E0B1-8C06379EE2FC}"/>
              </a:ext>
            </a:extLst>
          </p:cNvPr>
          <p:cNvSpPr/>
          <p:nvPr/>
        </p:nvSpPr>
        <p:spPr>
          <a:xfrm>
            <a:off x="7241001" y="3729481"/>
            <a:ext cx="348289" cy="3915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1169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2150" y="104687"/>
            <a:ext cx="11473732" cy="596982"/>
          </a:xfrm>
        </p:spPr>
        <p:txBody>
          <a:bodyPr>
            <a:normAutofit/>
          </a:bodyPr>
          <a:lstStyle/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証憑をアップロードする（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6705" y="6492875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22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508581" y="853871"/>
            <a:ext cx="4458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各項目を入力します。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4966268" y="851867"/>
            <a:ext cx="47347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5.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［アップロード］をタップして、証憑をアップロードします。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005E1C0-198F-E38F-855A-143E8548568B}"/>
              </a:ext>
            </a:extLst>
          </p:cNvPr>
          <p:cNvGrpSpPr/>
          <p:nvPr/>
        </p:nvGrpSpPr>
        <p:grpSpPr>
          <a:xfrm>
            <a:off x="810160" y="5108961"/>
            <a:ext cx="3078625" cy="773029"/>
            <a:chOff x="842926" y="5718561"/>
            <a:chExt cx="3078625" cy="773029"/>
          </a:xfrm>
        </p:grpSpPr>
        <p:sp>
          <p:nvSpPr>
            <p:cNvPr id="30" name="テキスト ボックス 2"/>
            <p:cNvSpPr txBox="1">
              <a:spLocks noChangeArrowheads="1"/>
            </p:cNvSpPr>
            <p:nvPr/>
          </p:nvSpPr>
          <p:spPr bwMode="auto">
            <a:xfrm>
              <a:off x="842926" y="5718561"/>
              <a:ext cx="3078625" cy="77302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72000" tIns="72000" rIns="72000" bIns="72000" numCol="1" anchor="ctr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過去に入力した内容を選択する場合は、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  をタップします。</a:t>
              </a:r>
            </a:p>
          </p:txBody>
        </p:sp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842" y="6128078"/>
              <a:ext cx="190476" cy="200000"/>
            </a:xfrm>
            <a:prstGeom prst="rect">
              <a:avLst/>
            </a:prstGeom>
          </p:spPr>
        </p:pic>
      </p:grpSp>
      <p:sp>
        <p:nvSpPr>
          <p:cNvPr id="17" name="角丸四角形 16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6608C48-4921-75CD-3469-A2422C3F8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89" y="1344627"/>
            <a:ext cx="2300952" cy="36571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A813EBB-918E-1537-CED4-0CF45CD85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665" y="1340619"/>
            <a:ext cx="2300952" cy="36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5" name="テキスト ボックス 2">
            <a:extLst>
              <a:ext uri="{FF2B5EF4-FFF2-40B4-BE49-F238E27FC236}">
                <a16:creationId xmlns:a16="http://schemas.microsoft.com/office/drawing/2014/main" id="{85A5E79E-7792-44AE-F51F-5CA06F17D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1057" y="2732588"/>
            <a:ext cx="3672544" cy="228803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参考</a:t>
            </a:r>
            <a:r>
              <a: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アップロードが完了すると、「アップロード済」ページに</a:t>
            </a: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表示されます。</a:t>
            </a: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400" dirty="0">
              <a:solidFill>
                <a:srgbClr val="33333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8679BC6-9FF7-60DA-35B2-E59252C7B7AC}"/>
              </a:ext>
            </a:extLst>
          </p:cNvPr>
          <p:cNvGrpSpPr/>
          <p:nvPr/>
        </p:nvGrpSpPr>
        <p:grpSpPr>
          <a:xfrm>
            <a:off x="8048807" y="3531453"/>
            <a:ext cx="2044899" cy="1361010"/>
            <a:chOff x="8286551" y="3743234"/>
            <a:chExt cx="2044899" cy="1361010"/>
          </a:xfrm>
        </p:grpSpPr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5E61BC88-2102-8849-BF84-DCA749C56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86551" y="3743234"/>
              <a:ext cx="2044899" cy="13610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8" name="AutoShape 380">
              <a:extLst>
                <a:ext uri="{FF2B5EF4-FFF2-40B4-BE49-F238E27FC236}">
                  <a16:creationId xmlns:a16="http://schemas.microsoft.com/office/drawing/2014/main" id="{9C9A8C4C-20F4-6B23-A15B-6F9362675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784" y="4036762"/>
              <a:ext cx="733615" cy="198688"/>
            </a:xfrm>
            <a:prstGeom prst="roundRect">
              <a:avLst>
                <a:gd name="adj" fmla="val 16667"/>
              </a:avLst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74295" tIns="8890" rIns="74295" bIns="8890" anchor="t" anchorCtr="0" upright="1">
              <a:noAutofit/>
            </a:bodyPr>
            <a:lstStyle/>
            <a:p>
              <a:endParaRPr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77737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8400" y="6494400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23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304994" y="104687"/>
            <a:ext cx="11473732" cy="596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77" y="1572683"/>
            <a:ext cx="2287042" cy="43050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981" y="1572683"/>
            <a:ext cx="2273143" cy="42937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正方形/長方形 11"/>
          <p:cNvSpPr/>
          <p:nvPr/>
        </p:nvSpPr>
        <p:spPr>
          <a:xfrm>
            <a:off x="5959375" y="884575"/>
            <a:ext cx="49924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2.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承認待ちの証憑が一覧で表示されるので、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承認／否認する証憑をタップします。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71175" y="879122"/>
            <a:ext cx="4601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1.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「承認待ちの証憑が○件あります」をタップします。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2"/>
          <p:cNvSpPr txBox="1">
            <a:spLocks noChangeArrowheads="1"/>
          </p:cNvSpPr>
          <p:nvPr/>
        </p:nvSpPr>
        <p:spPr bwMode="auto">
          <a:xfrm>
            <a:off x="829688" y="4676684"/>
            <a:ext cx="3619483" cy="13130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参考</a:t>
            </a:r>
            <a:r>
              <a:rPr kumimoji="0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】</a:t>
            </a:r>
            <a:r>
              <a:rPr kumimoji="0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kumimoji="0"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スマホアプリで承認できるのは、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スマホアプリからアップロードされた証憑だけです。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ja-JP" sz="400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アプリからアップロードした証憑は、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スマホアプリで承認できません。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  <p:sp>
        <p:nvSpPr>
          <p:cNvPr id="2" name="フッター プレースホルダー 3">
            <a:extLst>
              <a:ext uri="{FF2B5EF4-FFF2-40B4-BE49-F238E27FC236}">
                <a16:creationId xmlns:a16="http://schemas.microsoft.com/office/drawing/2014/main" id="{5974DF26-33F7-2386-3D0D-056A3B24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1927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9248400" y="6494400"/>
            <a:ext cx="2743200" cy="365125"/>
          </a:xfrm>
        </p:spPr>
        <p:txBody>
          <a:bodyPr/>
          <a:lstStyle/>
          <a:p>
            <a:fld id="{E68443C8-5A69-406B-B82B-0F39BD7A8AD7}" type="slidenum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24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304994" y="104687"/>
            <a:ext cx="11473732" cy="596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］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承認する（拠点長（承認者）の処理）（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／</a:t>
            </a:r>
            <a:r>
              <a:rPr lang="en-US" altLang="ja-JP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03" y="1276490"/>
            <a:ext cx="2260320" cy="43050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正方形/長方形 12"/>
          <p:cNvSpPr/>
          <p:nvPr/>
        </p:nvSpPr>
        <p:spPr>
          <a:xfrm>
            <a:off x="5920624" y="855508"/>
            <a:ext cx="54598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4.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問題がなければ［承認］をタップします。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58260" y="850790"/>
            <a:ext cx="29979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 証憑と証憑項目を確認します。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8" y="1302653"/>
            <a:ext cx="2273143" cy="427885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" name="グループ化 11"/>
          <p:cNvGrpSpPr/>
          <p:nvPr/>
        </p:nvGrpSpPr>
        <p:grpSpPr>
          <a:xfrm>
            <a:off x="3297829" y="3032449"/>
            <a:ext cx="2350960" cy="2584872"/>
            <a:chOff x="9973506" y="2544908"/>
            <a:chExt cx="2350960" cy="2584872"/>
          </a:xfrm>
        </p:grpSpPr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9973506" y="2544908"/>
              <a:ext cx="2350960" cy="25848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2000" tIns="72000" rIns="72000" bIns="7200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【</a:t>
              </a: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参考</a:t>
              </a:r>
              <a:r>
                <a:rPr lang="en-US" altLang="ja-JP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】</a:t>
              </a: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・画像部分で</a:t>
              </a:r>
              <a:br>
                <a:rPr lang="en-US" altLang="ja-JP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ピンチイン／アウトすると、</a:t>
              </a:r>
              <a:endPara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証憑を拡大／縮小できます。</a:t>
              </a:r>
              <a:endPara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endPara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・証憑部分で    や    をタップ</a:t>
              </a:r>
              <a:br>
                <a:rPr lang="en-US" altLang="ja-JP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すると、前／次の証憑が表示</a:t>
              </a:r>
              <a:endPara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されます。</a:t>
              </a:r>
              <a:endPara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endParaRPr lang="en-US" altLang="ja-JP" sz="1400" dirty="0">
                <a:solidFill>
                  <a:srgbClr val="33333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eaLnBrk="0" fontAlgn="t" hangingPunct="0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・証憑項目部分を、上下に</a:t>
              </a:r>
              <a:br>
                <a:rPr lang="en-US" altLang="ja-JP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</a:br>
              <a:r>
                <a:rPr lang="ja-JP" altLang="en-US" sz="1400" dirty="0">
                  <a:solidFill>
                    <a:srgbClr val="33333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スクロールできます。</a:t>
              </a:r>
              <a:endPara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6252" y="3698692"/>
              <a:ext cx="188572" cy="188572"/>
            </a:xfrm>
            <a:prstGeom prst="rect">
              <a:avLst/>
            </a:prstGeom>
          </p:spPr>
        </p:pic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5467" y="3707265"/>
              <a:ext cx="171429" cy="171429"/>
            </a:xfrm>
            <a:prstGeom prst="rect">
              <a:avLst/>
            </a:prstGeom>
          </p:spPr>
        </p:pic>
      </p:grpSp>
      <p:sp>
        <p:nvSpPr>
          <p:cNvPr id="22" name="角丸四角形 21"/>
          <p:cNvSpPr/>
          <p:nvPr/>
        </p:nvSpPr>
        <p:spPr>
          <a:xfrm>
            <a:off x="10391775" y="227492"/>
            <a:ext cx="1645755" cy="4741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スマホアプリ</a:t>
            </a:r>
          </a:p>
        </p:txBody>
      </p:sp>
      <p:sp>
        <p:nvSpPr>
          <p:cNvPr id="2" name="フッター プレースホルダー 3">
            <a:extLst>
              <a:ext uri="{FF2B5EF4-FFF2-40B4-BE49-F238E27FC236}">
                <a16:creationId xmlns:a16="http://schemas.microsoft.com/office/drawing/2014/main" id="{CB2137EC-54F0-E0D9-C3FA-5538792B9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98800" y="6494400"/>
            <a:ext cx="4114800" cy="365125"/>
          </a:xfrm>
        </p:spPr>
        <p:txBody>
          <a:bodyPr/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©OBIC BUSINESS CONSULTANTS CO., LTD.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2">
            <a:extLst>
              <a:ext uri="{FF2B5EF4-FFF2-40B4-BE49-F238E27FC236}">
                <a16:creationId xmlns:a16="http://schemas.microsoft.com/office/drawing/2014/main" id="{EA46F4FA-37C3-987F-36F4-9B9B25B1E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503" y="5654249"/>
            <a:ext cx="4711153" cy="8562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証憑が不鮮明な場合や証憑項目に不備がある場合は、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［否認］をタップし、コメント（否認する理由）を入力して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［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OK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］をタップします。</a:t>
            </a:r>
          </a:p>
        </p:txBody>
      </p:sp>
    </p:spTree>
    <p:extLst>
      <p:ext uri="{BB962C8B-B14F-4D97-AF65-F5344CB8AC3E}">
        <p14:creationId xmlns:p14="http://schemas.microsoft.com/office/powerpoint/2010/main" val="2395814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25400">
          <a:solidFill>
            <a:srgbClr val="FF0000"/>
          </a:solidFill>
          <a:round/>
          <a:headEnd type="none" w="lg" len="lg"/>
          <a:tailEnd type="none" w="lg" len="lg"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dirty="0"/>
        </a:defPPr>
      </a:lstStyle>
    </a:spDef>
    <a:txDef>
      <a:spPr bwMode="auto">
        <a:solidFill>
          <a:srgbClr val="FFFFFF"/>
        </a:solidFill>
        <a:ln w="9525">
          <a:solidFill>
            <a:srgbClr val="000000"/>
          </a:solidFill>
          <a:miter lim="800000"/>
          <a:headEnd/>
          <a:tailEnd/>
        </a:ln>
      </a:spPr>
      <a:bodyPr vert="horz" wrap="square" lIns="72000" tIns="72000" rIns="72000" bIns="72000" numCol="1" anchor="t" anchorCtr="0" compatLnSpc="1">
        <a:prstTxWarp prst="textNoShape">
          <a:avLst/>
        </a:prstTxWarp>
      </a:bodyPr>
      <a:lstStyle>
        <a:defPPr>
          <a:defRPr sz="1400" dirty="0">
            <a:latin typeface="Meiryo UI" panose="020B0604030504040204" pitchFamily="34" charset="-128"/>
            <a:ea typeface="Meiryo UI" panose="020B0604030504040204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2285</Words>
  <Application>Microsoft Office PowerPoint</Application>
  <PresentationFormat>ワイド画面</PresentationFormat>
  <Paragraphs>369</Paragraphs>
  <Slides>24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24</vt:i4>
      </vt:variant>
    </vt:vector>
  </HeadingPairs>
  <TitlesOfParts>
    <vt:vector size="30" baseType="lpstr">
      <vt:lpstr>Meiryo UI</vt:lpstr>
      <vt:lpstr>游ゴシック</vt:lpstr>
      <vt:lpstr>游ゴシック Light</vt:lpstr>
      <vt:lpstr>Arial</vt:lpstr>
      <vt:lpstr>Office テーマ</vt:lpstr>
      <vt:lpstr>デザインの設定</vt:lpstr>
      <vt:lpstr>PowerPoint プレゼンテーション</vt:lpstr>
      <vt:lpstr>目次</vt:lpstr>
      <vt:lpstr>［1］はじめに</vt:lpstr>
      <vt:lpstr>［1］ - 1. 証憑収集アプリでできること</vt:lpstr>
      <vt:lpstr>［2］PCアプリを利用する</vt:lpstr>
      <vt:lpstr>［2］- 1. PCアプリをインストールする（1／3）</vt:lpstr>
      <vt:lpstr>［2］- 1. PCアプリをインストールする（2／3） </vt:lpstr>
      <vt:lpstr>［2］- 1. PCアプリをインストールする（3／3）</vt:lpstr>
      <vt:lpstr>［2］- 2. PCアプリを起動する</vt:lpstr>
      <vt:lpstr>［2］- 3. 証憑をアップロードする（1／3）</vt:lpstr>
      <vt:lpstr>［2］- 3. 証憑をアップロードする（2／3）</vt:lpstr>
      <vt:lpstr>［2］- 3. 証憑をアップロードする（3／3）</vt:lpstr>
      <vt:lpstr>PowerPoint プレゼンテーション</vt:lpstr>
      <vt:lpstr>PowerPoint プレゼンテーション</vt:lpstr>
      <vt:lpstr>PowerPoint プレゼンテーション</vt:lpstr>
      <vt:lpstr>［3］スマホアプリを利用する</vt:lpstr>
      <vt:lpstr>［3］- 1. スマホアプリをインストールする（1／2）</vt:lpstr>
      <vt:lpstr>［3］- 1. スマホアプリをインストールする（2／2）</vt:lpstr>
      <vt:lpstr>［3］- 2. スマホアプリにログインする</vt:lpstr>
      <vt:lpstr>［3］- 2. 証憑をアップロードする（1／3）</vt:lpstr>
      <vt:lpstr>［3］- 2. 証憑をアップロードする（2／3）</vt:lpstr>
      <vt:lpstr>［3］- 2. 証憑をアップロードする（3／3）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2026-10-02T04:21:23Z</dcterms:created>
  <dcterms:modified xsi:type="dcterms:W3CDTF">2026-10-02T04:21:35Z</dcterms:modified>
</cp:coreProperties>
</file>