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63"/>
  </p:notesMasterIdLst>
  <p:handoutMasterIdLst>
    <p:handoutMasterId r:id="rId64"/>
  </p:handoutMasterIdLst>
  <p:sldIdLst>
    <p:sldId id="290" r:id="rId2"/>
    <p:sldId id="319" r:id="rId3"/>
    <p:sldId id="344" r:id="rId4"/>
    <p:sldId id="346" r:id="rId5"/>
    <p:sldId id="347" r:id="rId6"/>
    <p:sldId id="291" r:id="rId7"/>
    <p:sldId id="321" r:id="rId8"/>
    <p:sldId id="322" r:id="rId9"/>
    <p:sldId id="345" r:id="rId10"/>
    <p:sldId id="305" r:id="rId11"/>
    <p:sldId id="276" r:id="rId12"/>
    <p:sldId id="257" r:id="rId13"/>
    <p:sldId id="259" r:id="rId14"/>
    <p:sldId id="301" r:id="rId15"/>
    <p:sldId id="293" r:id="rId16"/>
    <p:sldId id="331" r:id="rId17"/>
    <p:sldId id="337" r:id="rId18"/>
    <p:sldId id="295" r:id="rId19"/>
    <p:sldId id="352" r:id="rId20"/>
    <p:sldId id="296" r:id="rId21"/>
    <p:sldId id="262" r:id="rId22"/>
    <p:sldId id="298" r:id="rId23"/>
    <p:sldId id="299" r:id="rId24"/>
    <p:sldId id="263" r:id="rId25"/>
    <p:sldId id="300" r:id="rId26"/>
    <p:sldId id="264" r:id="rId27"/>
    <p:sldId id="265" r:id="rId28"/>
    <p:sldId id="266" r:id="rId29"/>
    <p:sldId id="340" r:id="rId30"/>
    <p:sldId id="267" r:id="rId31"/>
    <p:sldId id="272" r:id="rId32"/>
    <p:sldId id="338" r:id="rId33"/>
    <p:sldId id="314" r:id="rId34"/>
    <p:sldId id="324" r:id="rId35"/>
    <p:sldId id="342" r:id="rId36"/>
    <p:sldId id="325" r:id="rId37"/>
    <p:sldId id="326" r:id="rId38"/>
    <p:sldId id="332" r:id="rId39"/>
    <p:sldId id="333" r:id="rId40"/>
    <p:sldId id="348" r:id="rId41"/>
    <p:sldId id="349" r:id="rId42"/>
    <p:sldId id="350" r:id="rId43"/>
    <p:sldId id="351" r:id="rId44"/>
    <p:sldId id="343" r:id="rId45"/>
    <p:sldId id="279" r:id="rId46"/>
    <p:sldId id="306" r:id="rId47"/>
    <p:sldId id="308" r:id="rId48"/>
    <p:sldId id="310" r:id="rId49"/>
    <p:sldId id="307" r:id="rId50"/>
    <p:sldId id="292" r:id="rId51"/>
    <p:sldId id="339" r:id="rId52"/>
    <p:sldId id="281" r:id="rId53"/>
    <p:sldId id="302" r:id="rId54"/>
    <p:sldId id="315" r:id="rId55"/>
    <p:sldId id="316" r:id="rId56"/>
    <p:sldId id="318" r:id="rId57"/>
    <p:sldId id="311" r:id="rId58"/>
    <p:sldId id="304" r:id="rId59"/>
    <p:sldId id="312" r:id="rId60"/>
    <p:sldId id="353" r:id="rId61"/>
    <p:sldId id="341" r:id="rId6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2EFAB-15EC-49E9-B4AB-6295BDC556A9}" v="16" dt="2025-03-21T09:24:27.7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3" autoAdjust="0"/>
    <p:restoredTop sz="85635" autoAdjust="0"/>
  </p:normalViewPr>
  <p:slideViewPr>
    <p:cSldViewPr snapToGrid="0">
      <p:cViewPr varScale="1">
        <p:scale>
          <a:sx n="56" d="100"/>
          <a:sy n="56" d="100"/>
        </p:scale>
        <p:origin x="978" y="72"/>
      </p:cViewPr>
      <p:guideLst>
        <p:guide orient="horz" pos="2115"/>
        <p:guide pos="381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2026/5/26</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5/26/2026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労務担当者側のメインメニュー右上の［設定］から［申請メニュー配置］メニューで、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［申請］メニューで表示されるメニューの並び替えや仕切り線を追加できます。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5CA7-E2BC-2442-DD7D-65F4C3E744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D615AF-AC94-E977-9F33-DB87CEE801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341B841-5C99-0789-3027-EF6D5738F0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スマホアプリについて、</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下記のヘルプサイトにまとめています。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https://support.obc.jp/hc/ja/articles/58025242753689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スマホアプリを使用する場合は、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スマートフォンに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https://support.obc.jp/hc/ja/articles/56054078216217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また、スマホアプリの機能やインストール方法を従業員の方にお知らせするチラシを用意しました。</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下記のヘルプサイトからダウンロードし、編集してご利用ください。</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https://support.obc.jp/hc/ja/articles/57676348768153</a:t>
            </a:r>
          </a:p>
        </p:txBody>
      </p:sp>
      <p:sp>
        <p:nvSpPr>
          <p:cNvPr id="4" name="スライド番号プレースホルダー 3">
            <a:extLst>
              <a:ext uri="{FF2B5EF4-FFF2-40B4-BE49-F238E27FC236}">
                <a16:creationId xmlns:a16="http://schemas.microsoft.com/office/drawing/2014/main" id="{C1ADF5BF-60A9-6066-9106-07489C5E9048}"/>
              </a:ext>
            </a:extLst>
          </p:cNvPr>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23943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1951-3CC3-7C82-CA40-162EC6742C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2BCAA3-F316-A0B2-9D03-3FAEEA2DC0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C1CA8A-517B-6045-572B-A0CB333701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妊娠申出時周知・確認提出項目設定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出生予定日や取得を検討している制度など、社員に提出してもらう項目を選択します。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育児に関する制度について周知する内容を設定します。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妊娠申出時周知・確認手続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53FC909-2F4E-47B5-7942-B0668219B2FC}"/>
              </a:ext>
            </a:extLst>
          </p:cNvPr>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073841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BBF-652B-EF69-22CB-35ECE1344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6F6F37-BC2C-32AC-1E1F-472D82FA8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E793B-F54A-2427-B6F7-4D80F23F25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介護直面時周知・確認提出項目設定］メニューで、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介護が必要な家族の情報や利用を検討している制度など、社員に提出してもらう項目を選択します。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介護</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介護直面時周知・確認手続設定］メニューで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251F8760-5E8A-D100-ADA8-5D4E70514ACF}"/>
              </a:ext>
            </a:extLst>
          </p:cNvPr>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324470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F4E4-2E8E-4762-6C67-9F204CA500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EAC73E-9944-8ECC-B73D-85CE9730F19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668436-44AC-FFBC-25F5-613A44BD3E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氏名や入社年月日など、店舗責任者に提出してもらう項目を選択します。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提出項目のパターンを複数登録している場合は、店舗責任者が［入社予定者］メニューを選択すると、</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［提出項目選択］画面が表示されます。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EE44E2B1-FB5F-38A8-37EA-08324D455297}"/>
              </a:ext>
            </a:extLst>
          </p:cNvPr>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35443515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4E06-99DD-5BB9-4AFC-1768A3B3FC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624A97-D75F-FA8C-E6CC-BCB908AA98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5A1F6A-BAD8-E324-0ABB-A320C4A869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契約更新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次の契約開始日や労働条件など、店舗責任者に提出してもらう項目を選択します。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契約更新手続設定］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6CE5904E-866C-9279-15B9-CC8DE5F6FEA6}"/>
              </a:ext>
            </a:extLst>
          </p:cNvPr>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357074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FA02-D2D9-8ED9-A9D3-95C8DC5BB85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28A09D3-9304-ADA0-BDC8-5154A2BB2D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38C41FF-9706-5CE4-60BA-B552162D1E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契約変更手続設定］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A7B56AE7-CB53-5CAB-A725-E151E93CDE34}"/>
              </a:ext>
            </a:extLst>
          </p:cNvPr>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10809371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C1F8-4F57-AE6D-3717-637A78C463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B47578-D3B2-38E8-0217-AF265082B9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5D2060-840C-CFB0-7AC7-DE90A681F1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契約満了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契約満了日など、店舗責任者に提出してもらう項目を選択します。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C91C22F-DBA9-9442-84F6-155F1A7724A8}"/>
              </a:ext>
            </a:extLst>
          </p:cNvPr>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29511803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CE36-F157-5453-E98A-790F1FC03F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FEB66E-45C4-F80E-DAEC-A1F0872E02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E55AF6-08F7-F224-B4D9-8CEC368118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67A4D2A-41DC-E633-592B-45D0679F7B3B}"/>
              </a:ext>
            </a:extLst>
          </p:cNvPr>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33271491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49</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50</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51</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52</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53</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明細書が公開されると、お知らせ欄にどの明細書が公開されたかが表示されます。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54</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55</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Web</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アプリ・スマホアプリの各メニューを選択した言語で表示する場合は、</a:t>
            </a:r>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事前に以下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の設定が必要です。</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lang="ja-JP" altLang="ja-JP" sz="1200" b="0" i="0" kern="1200" dirty="0">
                <a:solidFill>
                  <a:schemeClr val="tx1"/>
                </a:solidFill>
                <a:effectLst/>
                <a:latin typeface="Meiryo UI" panose="020B0604030504040204" pitchFamily="34" charset="-128"/>
                <a:ea typeface="Meiryo UI" panose="020B0604030504040204" pitchFamily="34" charset="-128"/>
                <a:cs typeface="+mn-cs"/>
              </a:rPr>
              <a:t>メインメニュー右上の（設定）から［運用設定］</a:t>
            </a:r>
            <a:r>
              <a:rPr kumimoji="1" lang="ja-JP" altLang="en-US" dirty="0">
                <a:latin typeface="Meiryo UI" panose="020B0604030504040204" pitchFamily="50" charset="-128"/>
                <a:ea typeface="Meiryo UI" panose="020B0604030504040204" pitchFamily="50" charset="-128"/>
              </a:rPr>
              <a:t>メニューの［基本］ページで、</a:t>
            </a:r>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アプリの言語選択の「有効にする」にチェックを付けます。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765E-621A-2888-3612-54178E181D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21FC60-2734-CCCB-12AF-BF787B7EB8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54C924-849D-F9BC-07E3-6ED11A5535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361648F-E986-2089-9739-C12BCC00F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607251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D33B1-7081-FADF-7F1F-1F7D62369B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C2E20-4615-D130-B775-08DC9B4062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5FD08-7E82-1CBC-ED22-ED30B5969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B806F5D-AA74-A07B-E854-A980C12B8705}"/>
              </a:ext>
            </a:extLst>
          </p:cNvPr>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63682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2026/5/26</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9.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61.png"/><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64.jpeg"/><Relationship Id="rId7"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67.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69.jp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openxmlformats.org/officeDocument/2006/relationships/image" Target="../media/image18.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4" Type="http://schemas.openxmlformats.org/officeDocument/2006/relationships/image" Target="../media/image70.jpeg"/></Relationships>
</file>

<file path=ppt/slides/_rels/slide5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71.jpeg"/><Relationship Id="rId7" Type="http://schemas.openxmlformats.org/officeDocument/2006/relationships/image" Target="../media/image73.jpeg"/><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72.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77.jpg"/><Relationship Id="rId5"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4" Type="http://schemas.openxmlformats.org/officeDocument/2006/relationships/image" Target="../media/image76.jpeg"/></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79.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80.jpeg"/><Relationship Id="rId7" Type="http://schemas.openxmlformats.org/officeDocument/2006/relationships/image" Target="../media/image82.jpeg"/><Relationship Id="rId2" Type="http://schemas.openxmlformats.org/officeDocument/2006/relationships/notesSlide" Target="../notesSlides/notesSlide5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8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0.xml"/><Relationship Id="rId1" Type="http://schemas.openxmlformats.org/officeDocument/2006/relationships/slideLayout" Target="../slideLayouts/slideLayout8.xml"/><Relationship Id="rId6" Type="http://schemas.openxmlformats.org/officeDocument/2006/relationships/image" Target="../media/image85.png"/><Relationship Id="rId5"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4" Type="http://schemas.openxmlformats.org/officeDocument/2006/relationships/image" Target="../media/image84.jpeg"/></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 2026/5/29</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右 1">
            <a:extLst>
              <a:ext uri="{FF2B5EF4-FFF2-40B4-BE49-F238E27FC236}">
                <a16:creationId xmlns:a16="http://schemas.microsoft.com/office/drawing/2014/main" id="{05C99F55-2B8C-449D-B0D5-4DC64AFA7671}"/>
              </a:ext>
            </a:extLst>
          </p:cNvPr>
          <p:cNvSpPr/>
          <p:nvPr/>
        </p:nvSpPr>
        <p:spPr>
          <a:xfrm>
            <a:off x="6195858"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44678" y="1253927"/>
            <a:ext cx="3664630" cy="5173595"/>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88485"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42E8A7CE-345B-2174-4E32-8374D2879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702" y="1253927"/>
            <a:ext cx="5144448" cy="2551833"/>
          </a:xfrm>
          <a:prstGeom prst="rect">
            <a:avLst/>
          </a:prstGeom>
        </p:spPr>
      </p:pic>
      <p:sp>
        <p:nvSpPr>
          <p:cNvPr id="8" name="テキスト ボックス 7">
            <a:extLst>
              <a:ext uri="{FF2B5EF4-FFF2-40B4-BE49-F238E27FC236}">
                <a16:creationId xmlns:a16="http://schemas.microsoft.com/office/drawing/2014/main" id="{F12EB17C-92CC-D5DB-B2C8-30316EC570BF}"/>
              </a:ext>
            </a:extLst>
          </p:cNvPr>
          <p:cNvSpPr txBox="1"/>
          <p:nvPr/>
        </p:nvSpPr>
        <p:spPr>
          <a:xfrm>
            <a:off x="621112" y="643904"/>
            <a:ext cx="10949775" cy="433512"/>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ブラウザや</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のスマホアプリから、「給与明細書」や「源泉徴収票」などを</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PDF</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で参照できます。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876908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D86CA036-5436-C84E-102A-8626CA63CF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127" y="1344541"/>
            <a:ext cx="5104762" cy="5114286"/>
          </a:xfrm>
          <a:prstGeom prst="rect">
            <a:avLst/>
          </a:prstGeom>
        </p:spPr>
      </p:pic>
      <p:sp>
        <p:nvSpPr>
          <p:cNvPr id="8" name="四角形: 角を丸くする 20">
            <a:extLst>
              <a:ext uri="{FF2B5EF4-FFF2-40B4-BE49-F238E27FC236}">
                <a16:creationId xmlns:a16="http://schemas.microsoft.com/office/drawing/2014/main" id="{EBBA301E-63FC-7EA0-559C-34E3351BB6BC}"/>
              </a:ext>
            </a:extLst>
          </p:cNvPr>
          <p:cNvSpPr/>
          <p:nvPr/>
        </p:nvSpPr>
        <p:spPr>
          <a:xfrm>
            <a:off x="765127" y="1947585"/>
            <a:ext cx="1457373" cy="3445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9" name="四角形: 角を丸くする 20">
            <a:extLst>
              <a:ext uri="{FF2B5EF4-FFF2-40B4-BE49-F238E27FC236}">
                <a16:creationId xmlns:a16="http://schemas.microsoft.com/office/drawing/2014/main" id="{13E81809-323D-EE36-F94B-57B4F8167FF7}"/>
              </a:ext>
            </a:extLst>
          </p:cNvPr>
          <p:cNvSpPr/>
          <p:nvPr/>
        </p:nvSpPr>
        <p:spPr>
          <a:xfrm>
            <a:off x="2238327" y="1522134"/>
            <a:ext cx="3590973" cy="4936693"/>
          </a:xfrm>
          <a:prstGeom prst="roundRect">
            <a:avLst>
              <a:gd name="adj" fmla="val 227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43652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7379F39-E0C6-5693-C9B5-B406C56A0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0359" y="2048656"/>
            <a:ext cx="4831429" cy="2172714"/>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C1729FD8-38A1-30CD-2B16-52094EAF84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4685" y="4112623"/>
            <a:ext cx="4805714" cy="2218461"/>
          </a:xfrm>
          <a:prstGeom prst="rect">
            <a:avLst/>
          </a:prstGeom>
          <a:ln>
            <a:solidFill>
              <a:schemeClr val="tx1"/>
            </a:solidFill>
          </a:ln>
        </p:spPr>
      </p:pic>
      <p:sp>
        <p:nvSpPr>
          <p:cNvPr id="17" name="四角形: 角を丸くする 19">
            <a:extLst>
              <a:ext uri="{FF2B5EF4-FFF2-40B4-BE49-F238E27FC236}">
                <a16:creationId xmlns:a16="http://schemas.microsoft.com/office/drawing/2014/main" id="{90909B9A-2D2F-4746-9416-DC7EE40E0E66}"/>
              </a:ext>
            </a:extLst>
          </p:cNvPr>
          <p:cNvSpPr/>
          <p:nvPr/>
        </p:nvSpPr>
        <p:spPr>
          <a:xfrm>
            <a:off x="6004685" y="4330729"/>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AutoShape 380">
            <a:extLst>
              <a:ext uri="{FF2B5EF4-FFF2-40B4-BE49-F238E27FC236}">
                <a16:creationId xmlns:a16="http://schemas.microsoft.com/office/drawing/2014/main" id="{90C45C83-CFB9-D124-70B3-5228E94A3569}"/>
              </a:ext>
            </a:extLst>
          </p:cNvPr>
          <p:cNvSpPr>
            <a:spLocks noChangeArrowheads="1"/>
          </p:cNvSpPr>
          <p:nvPr/>
        </p:nvSpPr>
        <p:spPr bwMode="auto">
          <a:xfrm>
            <a:off x="7303900" y="3256662"/>
            <a:ext cx="625311" cy="1149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963574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9CEDBB9-B4B5-5797-8493-AA49BF25B9E1}"/>
              </a:ext>
            </a:extLst>
          </p:cNvPr>
          <p:cNvPicPr>
            <a:picLocks noChangeAspect="1"/>
          </p:cNvPicPr>
          <p:nvPr/>
        </p:nvPicPr>
        <p:blipFill>
          <a:blip r:embed="rId3"/>
          <a:stretch>
            <a:fillRect/>
          </a:stretch>
        </p:blipFill>
        <p:spPr>
          <a:xfrm>
            <a:off x="615303" y="1384718"/>
            <a:ext cx="4957722" cy="2767858"/>
          </a:xfrm>
          <a:prstGeom prst="rect">
            <a:avLst/>
          </a:prstGeom>
          <a:ln>
            <a:solidFill>
              <a:schemeClr val="tx1"/>
            </a:solidFill>
          </a:ln>
        </p:spPr>
      </p:pic>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
        <p:nvSpPr>
          <p:cNvPr id="5" name="AutoShape 380">
            <a:extLst>
              <a:ext uri="{FF2B5EF4-FFF2-40B4-BE49-F238E27FC236}">
                <a16:creationId xmlns:a16="http://schemas.microsoft.com/office/drawing/2014/main" id="{ED8279BC-4BEF-BDCC-5526-ACECBAF484C8}"/>
              </a:ext>
            </a:extLst>
          </p:cNvPr>
          <p:cNvSpPr>
            <a:spLocks noChangeArrowheads="1"/>
          </p:cNvSpPr>
          <p:nvPr/>
        </p:nvSpPr>
        <p:spPr bwMode="auto">
          <a:xfrm>
            <a:off x="1233336" y="304103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6" name="矢印: 右 5">
            <a:extLst>
              <a:ext uri="{FF2B5EF4-FFF2-40B4-BE49-F238E27FC236}">
                <a16:creationId xmlns:a16="http://schemas.microsoft.com/office/drawing/2014/main" id="{594404A1-ABF3-B06C-87AF-3D8E9A3393D6}"/>
              </a:ext>
            </a:extLst>
          </p:cNvPr>
          <p:cNvSpPr/>
          <p:nvPr/>
        </p:nvSpPr>
        <p:spPr>
          <a:xfrm>
            <a:off x="1538819" y="298956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a:extLst>
              <a:ext uri="{FF2B5EF4-FFF2-40B4-BE49-F238E27FC236}">
                <a16:creationId xmlns:a16="http://schemas.microsoft.com/office/drawing/2014/main" id="{D410A541-F76E-9A99-D0AB-59F595C6E126}"/>
              </a:ext>
            </a:extLst>
          </p:cNvPr>
          <p:cNvPicPr>
            <a:picLocks noChangeAspect="1"/>
          </p:cNvPicPr>
          <p:nvPr/>
        </p:nvPicPr>
        <p:blipFill>
          <a:blip r:embed="rId6"/>
          <a:stretch>
            <a:fillRect/>
          </a:stretch>
        </p:blipFill>
        <p:spPr>
          <a:xfrm>
            <a:off x="6638377" y="694699"/>
            <a:ext cx="370932" cy="432753"/>
          </a:xfrm>
          <a:prstGeom prst="rect">
            <a:avLst/>
          </a:prstGeom>
        </p:spPr>
      </p:pic>
    </p:spTree>
    <p:extLst>
      <p:ext uri="{BB962C8B-B14F-4D97-AF65-F5344CB8AC3E}">
        <p14:creationId xmlns:p14="http://schemas.microsoft.com/office/powerpoint/2010/main" val="784674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83F3-6003-E92A-EC87-AD8304C5E93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1D33B3BE-88C8-8A18-442B-3D14B76D5FCD}"/>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スマホアプリでも申請できます。あらかじめ</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のスマホアプリをインストールします。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D23A75F-A7A6-F2D5-CFCE-C28210267F7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A353D99-036A-1BE0-496D-CEBC2055DBC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EFB2ED76-0385-C1F7-1991-6E697E195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53" y="1227221"/>
            <a:ext cx="2193450" cy="4752474"/>
          </a:xfrm>
          <a:prstGeom prst="rect">
            <a:avLst/>
          </a:prstGeom>
          <a:ln>
            <a:solidFill>
              <a:schemeClr val="tx1">
                <a:lumMod val="65000"/>
                <a:lumOff val="35000"/>
              </a:schemeClr>
            </a:solidFill>
          </a:ln>
        </p:spPr>
      </p:pic>
      <p:sp>
        <p:nvSpPr>
          <p:cNvPr id="8" name="Rectangle 363">
            <a:extLst>
              <a:ext uri="{FF2B5EF4-FFF2-40B4-BE49-F238E27FC236}">
                <a16:creationId xmlns:a16="http://schemas.microsoft.com/office/drawing/2014/main" id="{D18AC7AF-B758-AB80-B2CD-41384F44FB73}"/>
              </a:ext>
            </a:extLst>
          </p:cNvPr>
          <p:cNvSpPr>
            <a:spLocks noChangeArrowheads="1"/>
          </p:cNvSpPr>
          <p:nvPr/>
        </p:nvSpPr>
        <p:spPr bwMode="auto">
          <a:xfrm>
            <a:off x="4403970" y="3911601"/>
            <a:ext cx="7263907" cy="1905667"/>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CCA2A86C-7DE3-24F4-E633-FFF7AABF5B72}"/>
              </a:ext>
            </a:extLst>
          </p:cNvPr>
          <p:cNvSpPr/>
          <p:nvPr/>
        </p:nvSpPr>
        <p:spPr>
          <a:xfrm>
            <a:off x="1026959" y="5271168"/>
            <a:ext cx="420841" cy="4445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a:extLst>
              <a:ext uri="{FF2B5EF4-FFF2-40B4-BE49-F238E27FC236}">
                <a16:creationId xmlns:a16="http://schemas.microsoft.com/office/drawing/2014/main" id="{E6FDD2DB-42DF-ED34-C691-534C80020071}"/>
              </a:ext>
            </a:extLst>
          </p:cNvPr>
          <p:cNvPicPr>
            <a:picLocks noChangeAspect="1"/>
          </p:cNvPicPr>
          <p:nvPr/>
        </p:nvPicPr>
        <p:blipFill>
          <a:blip r:embed="rId4"/>
          <a:stretch>
            <a:fillRect/>
          </a:stretch>
        </p:blipFill>
        <p:spPr>
          <a:xfrm>
            <a:off x="6321195" y="5341018"/>
            <a:ext cx="268642" cy="285790"/>
          </a:xfrm>
          <a:prstGeom prst="rect">
            <a:avLst/>
          </a:prstGeom>
        </p:spPr>
      </p:pic>
      <p:cxnSp>
        <p:nvCxnSpPr>
          <p:cNvPr id="15" name="直線コネクタ 14">
            <a:extLst>
              <a:ext uri="{FF2B5EF4-FFF2-40B4-BE49-F238E27FC236}">
                <a16:creationId xmlns:a16="http://schemas.microsoft.com/office/drawing/2014/main" id="{CA41F0CF-9D1F-1525-81D3-D5EE076A08A6}"/>
              </a:ext>
            </a:extLst>
          </p:cNvPr>
          <p:cNvCxnSpPr>
            <a:cxnSpLocks/>
            <a:endCxn id="9" idx="3"/>
          </p:cNvCxnSpPr>
          <p:nvPr/>
        </p:nvCxnSpPr>
        <p:spPr>
          <a:xfrm flipH="1">
            <a:off x="1447800" y="5164818"/>
            <a:ext cx="2956170" cy="3286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DC6E5A24-062C-D02B-9F81-72E5645DB9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0991" y="4072179"/>
            <a:ext cx="619726" cy="619726"/>
          </a:xfrm>
          <a:prstGeom prst="rect">
            <a:avLst/>
          </a:prstGeom>
        </p:spPr>
      </p:pic>
      <p:sp>
        <p:nvSpPr>
          <p:cNvPr id="5" name="正方形/長方形 4">
            <a:extLst>
              <a:ext uri="{FF2B5EF4-FFF2-40B4-BE49-F238E27FC236}">
                <a16:creationId xmlns:a16="http://schemas.microsoft.com/office/drawing/2014/main" id="{B7FBC537-D894-3114-599F-3452D53BE740}"/>
              </a:ext>
            </a:extLst>
          </p:cNvPr>
          <p:cNvSpPr/>
          <p:nvPr/>
        </p:nvSpPr>
        <p:spPr>
          <a:xfrm>
            <a:off x="5239631" y="3944018"/>
            <a:ext cx="6327577" cy="17836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勤怠管理クラウド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をあわせてご利用の場合や明細書を確認</a:t>
            </a:r>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する場合は、　（サービス）で利用するサービスを切り替えます。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3039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2703846010"/>
              </p:ext>
            </p:extLst>
          </p:nvPr>
        </p:nvGraphicFramePr>
        <p:xfrm>
          <a:off x="574543" y="684457"/>
          <a:ext cx="9814626" cy="3254656"/>
        </p:xfrm>
        <a:graphic>
          <a:graphicData uri="http://schemas.openxmlformats.org/drawingml/2006/table">
            <a:tbl>
              <a:tblPr firstRow="1" bandRow="1">
                <a:tableStyleId>{5940675A-B579-460E-94D1-54222C63F5DA}</a:tableStyleId>
              </a:tblPr>
              <a:tblGrid>
                <a:gridCol w="1569567">
                  <a:extLst>
                    <a:ext uri="{9D8B030D-6E8A-4147-A177-3AD203B41FA5}">
                      <a16:colId xmlns:a16="http://schemas.microsoft.com/office/drawing/2014/main" val="2494357905"/>
                    </a:ext>
                  </a:extLst>
                </a:gridCol>
                <a:gridCol w="8245059">
                  <a:extLst>
                    <a:ext uri="{9D8B030D-6E8A-4147-A177-3AD203B41FA5}">
                      <a16:colId xmlns:a16="http://schemas.microsoft.com/office/drawing/2014/main" val="4131899291"/>
                    </a:ext>
                  </a:extLst>
                </a:gridCol>
              </a:tblGrid>
              <a:tr h="271555">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260522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542372661"/>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英語表記を選択した言語で表示に変更</a:t>
                      </a:r>
                    </a:p>
                  </a:txBody>
                  <a:tcPr anchor="ctr"/>
                </a:tc>
                <a:extLst>
                  <a:ext uri="{0D108BD9-81ED-4DB2-BD59-A6C34878D82A}">
                    <a16:rowId xmlns:a16="http://schemas.microsoft.com/office/drawing/2014/main" val="978763023"/>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tc>
                <a:extLst>
                  <a:ext uri="{0D108BD9-81ED-4DB2-BD59-A6C34878D82A}">
                    <a16:rowId xmlns:a16="http://schemas.microsoft.com/office/drawing/2014/main" val="3439644783"/>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スマホアプリについての説明を追記</a:t>
                      </a:r>
                    </a:p>
                  </a:txBody>
                  <a:tcPr anchor="ctr"/>
                </a:tc>
                <a:extLst>
                  <a:ext uri="{0D108BD9-81ED-4DB2-BD59-A6C34878D82A}">
                    <a16:rowId xmlns:a16="http://schemas.microsoft.com/office/drawing/2014/main" val="3858666534"/>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「入社予定者」を新規追加</a:t>
                      </a:r>
                    </a:p>
                  </a:txBody>
                  <a:tcPr anchor="ctr"/>
                </a:tc>
                <a:extLst>
                  <a:ext uri="{0D108BD9-81ED-4DB2-BD59-A6C34878D82A}">
                    <a16:rowId xmlns:a16="http://schemas.microsoft.com/office/drawing/2014/main" val="422516049"/>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「契約更新」を新規追加</a:t>
                      </a:r>
                    </a:p>
                  </a:txBody>
                  <a:tcPr anchor="ctr"/>
                </a:tc>
                <a:extLst>
                  <a:ext uri="{0D108BD9-81ED-4DB2-BD59-A6C34878D82A}">
                    <a16:rowId xmlns:a16="http://schemas.microsoft.com/office/drawing/2014/main" val="23124537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「契約変更」を新規追加</a:t>
                      </a:r>
                    </a:p>
                  </a:txBody>
                  <a:tcPr anchor="ctr"/>
                </a:tc>
                <a:extLst>
                  <a:ext uri="{0D108BD9-81ED-4DB2-BD59-A6C34878D82A}">
                    <a16:rowId xmlns:a16="http://schemas.microsoft.com/office/drawing/2014/main" val="3886692391"/>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「契約満了」を新規追加</a:t>
                      </a:r>
                    </a:p>
                  </a:txBody>
                  <a:tcPr anchor="ctr"/>
                </a:tc>
                <a:extLst>
                  <a:ext uri="{0D108BD9-81ED-4DB2-BD59-A6C34878D82A}">
                    <a16:rowId xmlns:a16="http://schemas.microsoft.com/office/drawing/2014/main" val="137129370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baseline="-25000" dirty="0">
                          <a:latin typeface="メイリオ" panose="020B0604030504040204" pitchFamily="50" charset="-128"/>
                          <a:ea typeface="メイリオ" panose="020B0604030504040204" pitchFamily="50" charset="-128"/>
                        </a:rPr>
                        <a:t>明細書が公開されると、お知らせ欄に表示される旨を追記</a:t>
                      </a:r>
                      <a:endParaRPr kumimoji="1" lang="ja-JP" altLang="en-US" dirty="0"/>
                    </a:p>
                  </a:txBody>
                  <a:tcPr anchor="ctr"/>
                </a:tc>
                <a:extLst>
                  <a:ext uri="{0D108BD9-81ED-4DB2-BD59-A6C34878D82A}">
                    <a16:rowId xmlns:a16="http://schemas.microsoft.com/office/drawing/2014/main" val="1189850949"/>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rcRect/>
          <a:stretch/>
        </p:blipFill>
        <p:spPr>
          <a:xfrm>
            <a:off x="736581" y="2095187"/>
            <a:ext cx="4876190" cy="2400815"/>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D6F256E2-EABB-5685-D446-F9F8DD3508F3}"/>
              </a:ext>
            </a:extLst>
          </p:cNvPr>
          <p:cNvPicPr>
            <a:picLocks noChangeAspect="1"/>
          </p:cNvPicPr>
          <p:nvPr/>
        </p:nvPicPr>
        <p:blipFill>
          <a:blip r:embed="rId4"/>
          <a:stretch>
            <a:fillRect/>
          </a:stretch>
        </p:blipFill>
        <p:spPr>
          <a:xfrm>
            <a:off x="6782174" y="2396635"/>
            <a:ext cx="4794131" cy="3696613"/>
          </a:xfrm>
          <a:prstGeom prst="rect">
            <a:avLst/>
          </a:prstGeom>
          <a:ln>
            <a:solidFill>
              <a:schemeClr val="tx1"/>
            </a:solidFill>
          </a:ln>
        </p:spPr>
      </p:pic>
    </p:spTree>
    <p:extLst>
      <p:ext uri="{BB962C8B-B14F-4D97-AF65-F5344CB8AC3E}">
        <p14:creationId xmlns:p14="http://schemas.microsoft.com/office/powerpoint/2010/main" val="152211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91C1-7838-73E1-84AB-88FE256CB8F3}"/>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B86FAA2-0E9A-7BE9-9503-EEC6E4DB9997}"/>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本人または配偶者が妊娠した際に、［出生予定日］メニューで育児休業や仕事と育児の両立を支援する制度を確認し、出生予定日を申請します。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また、育児休業の取得や制度の利用等に関する意向も申請します。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E3C49BB9-689A-684F-BF45-6388A587E5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出生予定日</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9E1C7D87-DECE-51BA-3A2E-3EF76922837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4B743AAB-9E7E-7740-E85F-3B362AAFD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CD47EAF-494C-8446-D15B-38009F655410}"/>
              </a:ext>
            </a:extLst>
          </p:cNvPr>
          <p:cNvPicPr>
            <a:picLocks noChangeAspect="1"/>
          </p:cNvPicPr>
          <p:nvPr/>
        </p:nvPicPr>
        <p:blipFill>
          <a:blip r:embed="rId3"/>
          <a:srcRect r="12299"/>
          <a:stretch>
            <a:fillRect/>
          </a:stretch>
        </p:blipFill>
        <p:spPr>
          <a:xfrm>
            <a:off x="644716" y="2754532"/>
            <a:ext cx="5515454" cy="3622206"/>
          </a:xfrm>
          <a:prstGeom prst="rect">
            <a:avLst/>
          </a:prstGeom>
          <a:ln>
            <a:solidFill>
              <a:schemeClr val="tx1"/>
            </a:solidFill>
          </a:ln>
        </p:spPr>
      </p:pic>
    </p:spTree>
    <p:extLst>
      <p:ext uri="{BB962C8B-B14F-4D97-AF65-F5344CB8AC3E}">
        <p14:creationId xmlns:p14="http://schemas.microsoft.com/office/powerpoint/2010/main" val="1203295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3780648781"/>
              </p:ext>
            </p:extLst>
          </p:nvPr>
        </p:nvGraphicFramePr>
        <p:xfrm>
          <a:off x="574543" y="706229"/>
          <a:ext cx="10594330" cy="447228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8127242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8215373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「出生予定日」を新規追加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275443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「介護直面」を新規追加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2561808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就労証明書を発行できる旨を追記</a:t>
                      </a:r>
                    </a:p>
                  </a:txBody>
                  <a:tcPr anchor="ctr"/>
                </a:tc>
                <a:extLst>
                  <a:ext uri="{0D108BD9-81ED-4DB2-BD59-A6C34878D82A}">
                    <a16:rowId xmlns:a16="http://schemas.microsoft.com/office/drawing/2014/main" val="32535890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「申請を取り下げたい」を新規追加</a:t>
                      </a:r>
                    </a:p>
                  </a:txBody>
                  <a:tcPr anchor="ctr"/>
                </a:tc>
                <a:extLst>
                  <a:ext uri="{0D108BD9-81ED-4DB2-BD59-A6C34878D82A}">
                    <a16:rowId xmlns:a16="http://schemas.microsoft.com/office/drawing/2014/main" val="418959038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5539450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03488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18615598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4164965199"/>
                  </a:ext>
                </a:extLst>
              </a:tr>
            </a:tbl>
          </a:graphicData>
        </a:graphic>
      </p:graphicFrame>
    </p:spTree>
    <p:extLst>
      <p:ext uri="{BB962C8B-B14F-4D97-AF65-F5344CB8AC3E}">
        <p14:creationId xmlns:p14="http://schemas.microsoft.com/office/powerpoint/2010/main" val="2468024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79C0953-D745-83A9-EACD-7715D969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68" y="2974604"/>
            <a:ext cx="5315094" cy="3275663"/>
          </a:xfrm>
          <a:prstGeom prst="rect">
            <a:avLst/>
          </a:prstGeom>
          <a:ln>
            <a:solidFill>
              <a:schemeClr val="tx1"/>
            </a:solidFill>
          </a:ln>
        </p:spPr>
      </p:pic>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
        <p:nvSpPr>
          <p:cNvPr id="10" name="四角形: 角を丸くする 9">
            <a:extLst>
              <a:ext uri="{FF2B5EF4-FFF2-40B4-BE49-F238E27FC236}">
                <a16:creationId xmlns:a16="http://schemas.microsoft.com/office/drawing/2014/main" id="{5278FA6C-7B60-7518-F797-54918CCB977D}"/>
              </a:ext>
            </a:extLst>
          </p:cNvPr>
          <p:cNvSpPr/>
          <p:nvPr/>
        </p:nvSpPr>
        <p:spPr>
          <a:xfrm>
            <a:off x="812672" y="3462337"/>
            <a:ext cx="4883278" cy="379957"/>
          </a:xfrm>
          <a:prstGeom prst="roundRect">
            <a:avLst>
              <a:gd name="adj" fmla="val 20663"/>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63878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descr="グラフィカル ユーザー インターフェイス, アプリケーション&#10;&#10;AI 生成コンテンツは誤りを含む可能性があります。">
            <a:extLst>
              <a:ext uri="{FF2B5EF4-FFF2-40B4-BE49-F238E27FC236}">
                <a16:creationId xmlns:a16="http://schemas.microsoft.com/office/drawing/2014/main" id="{42602932-612E-D23F-73EC-FEA0D4B9C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99" y="2213367"/>
            <a:ext cx="4124905" cy="4021954"/>
          </a:xfrm>
          <a:prstGeom prst="rect">
            <a:avLst/>
          </a:prstGeom>
          <a:ln>
            <a:solidFill>
              <a:schemeClr val="tx1"/>
            </a:solidFill>
          </a:ln>
        </p:spPr>
      </p:pic>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sp>
        <p:nvSpPr>
          <p:cNvPr id="15" name="正方形/長方形 14">
            <a:extLst>
              <a:ext uri="{FF2B5EF4-FFF2-40B4-BE49-F238E27FC236}">
                <a16:creationId xmlns:a16="http://schemas.microsoft.com/office/drawing/2014/main" id="{08823EB7-96CA-ADB4-2616-88F6931EE4FE}"/>
              </a:ext>
            </a:extLst>
          </p:cNvPr>
          <p:cNvSpPr/>
          <p:nvPr/>
        </p:nvSpPr>
        <p:spPr>
          <a:xfrm>
            <a:off x="5602310" y="4718180"/>
            <a:ext cx="4980745"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706799" y="3991429"/>
            <a:ext cx="4124905" cy="2243892"/>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CA7F-2E0B-18D9-6A01-9276487668BB}"/>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5A6834D-4CAF-1F49-590A-E5F3BD44D70F}"/>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介護に直面した際に、［介護直面］メニューで介護休業や仕事と介護の両立を支援する制度を確認し、介護が必要な家族の情報を申請します。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また、介護休業の取得や制度の利用等に関する意向も申請します。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0AEF19BF-8DD5-3EA6-9DD0-43BDE182CD6E}"/>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介護直面</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D61C8B1-F7F5-16E7-8997-641B295580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5D0737B-172D-FEBC-D389-AF0A8363073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5B75E8EF-35DE-4B69-3240-8CC4F1708D40}"/>
              </a:ext>
            </a:extLst>
          </p:cNvPr>
          <p:cNvPicPr>
            <a:picLocks noChangeAspect="1"/>
          </p:cNvPicPr>
          <p:nvPr/>
        </p:nvPicPr>
        <p:blipFill>
          <a:blip r:embed="rId3"/>
          <a:srcRect b="20987"/>
          <a:stretch>
            <a:fillRect/>
          </a:stretch>
        </p:blipFill>
        <p:spPr>
          <a:xfrm>
            <a:off x="670596" y="2707105"/>
            <a:ext cx="5538403" cy="3850106"/>
          </a:xfrm>
          <a:prstGeom prst="rect">
            <a:avLst/>
          </a:prstGeom>
          <a:ln>
            <a:solidFill>
              <a:schemeClr val="tx1"/>
            </a:solidFill>
          </a:ln>
        </p:spPr>
      </p:pic>
    </p:spTree>
    <p:extLst>
      <p:ext uri="{BB962C8B-B14F-4D97-AF65-F5344CB8AC3E}">
        <p14:creationId xmlns:p14="http://schemas.microsoft.com/office/powerpoint/2010/main" val="1100307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328135EE-135A-C8FE-7803-5A9E6AE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027178"/>
            <a:ext cx="7342857" cy="3961905"/>
          </a:xfrm>
          <a:prstGeom prst="rect">
            <a:avLst/>
          </a:prstGeom>
          <a:ln>
            <a:solidFill>
              <a:schemeClr val="tx1"/>
            </a:solidFill>
          </a:ln>
        </p:spPr>
      </p:pic>
      <p:sp>
        <p:nvSpPr>
          <p:cNvPr id="6" name="四角形: 角を丸くする 5">
            <a:extLst>
              <a:ext uri="{FF2B5EF4-FFF2-40B4-BE49-F238E27FC236}">
                <a16:creationId xmlns:a16="http://schemas.microsoft.com/office/drawing/2014/main" id="{2D52DE61-7C6C-E354-6154-A9FB40650B4E}"/>
              </a:ext>
            </a:extLst>
          </p:cNvPr>
          <p:cNvSpPr/>
          <p:nvPr/>
        </p:nvSpPr>
        <p:spPr>
          <a:xfrm>
            <a:off x="731806" y="2627086"/>
            <a:ext cx="5364193" cy="696685"/>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37766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3916375"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pic>
        <p:nvPicPr>
          <p:cNvPr id="6" name="図 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43EFEBC8-5A5D-3F08-8CC4-5D81E4F0A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443439"/>
            <a:ext cx="6697858" cy="3441101"/>
          </a:xfrm>
          <a:prstGeom prst="rect">
            <a:avLst/>
          </a:prstGeom>
          <a:ln>
            <a:solidFill>
              <a:schemeClr val="tx1"/>
            </a:solidFill>
          </a:ln>
        </p:spPr>
      </p:pic>
    </p:spTree>
    <p:extLst>
      <p:ext uri="{BB962C8B-B14F-4D97-AF65-F5344CB8AC3E}">
        <p14:creationId xmlns:p14="http://schemas.microsoft.com/office/powerpoint/2010/main" val="1713056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63301"/>
          </a:xfrm>
          <a:prstGeom prst="rect">
            <a:avLst/>
          </a:prstGeom>
          <a:noFill/>
        </p:spPr>
        <p:txBody>
          <a:bodyPr wrap="square" tIns="36000" rtlCol="0">
            <a:spAutoFit/>
          </a:bodyPr>
          <a:lstStyle/>
          <a:p>
            <a:pPr algn="l">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8937" y="1053178"/>
            <a:ext cx="4898940" cy="5521636"/>
          </a:xfrm>
          <a:prstGeom prst="rect">
            <a:avLst/>
          </a:prstGeom>
          <a:noFill/>
        </p:spPr>
        <p:txBody>
          <a:bodyPr wrap="square" tIns="36000" rtlCol="0">
            <a:spAutoFit/>
          </a:bodyPr>
          <a:lstStyle/>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労務</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出生予定日</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産前産後休業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介護直面</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短時間勤務（時間変更・延長・終了）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採用・労働契約</a:t>
            </a:r>
            <a:r>
              <a:rPr kumimoji="1" lang="ja-JP" altLang="en-US" sz="1600" u="sng" dirty="0">
                <a:solidFill>
                  <a:srgbClr val="1A4587"/>
                </a:solidFill>
                <a:latin typeface="Meiryo UI" panose="020B0604030504040204" pitchFamily="34" charset="-128"/>
                <a:ea typeface="Meiryo UI" panose="020B0604030504040204" pitchFamily="34" charset="-128"/>
              </a:rPr>
              <a:t>　</a:t>
            </a:r>
            <a:endParaRPr kumimoji="1" lang="en-US" altLang="ja-JP" sz="1600" u="sng"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入社予定者</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契約更新</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契約満了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3564177"/>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身上異動</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通勤経路変更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連絡先変更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振込口座変更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免許・資格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結婚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離婚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家族異動</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4174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8E7A-021B-AD56-8699-25C0B3BD65F8}"/>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2D6781C-ABCC-308E-8A08-B42D7C76C8DF}"/>
              </a:ext>
            </a:extLst>
          </p:cNvPr>
          <p:cNvSpPr txBox="1"/>
          <p:nvPr/>
        </p:nvSpPr>
        <p:spPr>
          <a:xfrm>
            <a:off x="615693" y="1247400"/>
            <a:ext cx="10960614" cy="850292"/>
          </a:xfrm>
          <a:prstGeom prst="rect">
            <a:avLst/>
          </a:prstGeom>
          <a:noFill/>
        </p:spPr>
        <p:txBody>
          <a:bodyPr wrap="square" tIns="36000" rtlCol="0">
            <a:spAutoFit/>
          </a:bodyPr>
          <a:lstStyle/>
          <a:p>
            <a:pPr>
              <a:lnSpc>
                <a:spcPct val="130000"/>
              </a:lnSpc>
            </a:pPr>
            <a:r>
              <a:rPr lang="ja-JP" altLang="en-US" sz="2000" dirty="0">
                <a:latin typeface="Meiryo UI" panose="020B0604030504040204" pitchFamily="50" charset="-128"/>
                <a:ea typeface="Meiryo UI" panose="020B0604030504040204" pitchFamily="50" charset="-128"/>
              </a:rPr>
              <a:t>店舗責任者は従業員（パートやアルバイトなど）を店舗で採用した際に</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、入社予定者の情報を </a:t>
            </a:r>
            <a:b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［入社予定者］メニューで申請できます。</a:t>
            </a:r>
            <a:endPar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7" name="Rectangle 8">
            <a:extLst>
              <a:ext uri="{FF2B5EF4-FFF2-40B4-BE49-F238E27FC236}">
                <a16:creationId xmlns:a16="http://schemas.microsoft.com/office/drawing/2014/main" id="{F42982CC-7759-B254-F1CA-B931C35B1D01}"/>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入社予定者</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2ADE4A8-EFDB-92A2-1103-24AF89FAFD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F9AF2A-24DF-CBB5-03AF-D2A375FBCE3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2BEBD36D-AAD6-1208-49E5-878E503F1AA2}"/>
              </a:ext>
            </a:extLst>
          </p:cNvPr>
          <p:cNvSpPr txBox="1"/>
          <p:nvPr/>
        </p:nvSpPr>
        <p:spPr>
          <a:xfrm>
            <a:off x="1544053" y="5341742"/>
            <a:ext cx="3189935" cy="1151132"/>
          </a:xfrm>
          <a:prstGeom prst="rect">
            <a:avLst/>
          </a:prstGeom>
          <a:noFill/>
          <a:ln>
            <a:solidFill>
              <a:schemeClr val="tx1"/>
            </a:solidFill>
          </a:ln>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［提出項目選択］画面が表示された場合は、該当のパターンを選択し、</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p>
        </p:txBody>
      </p:sp>
      <p:pic>
        <p:nvPicPr>
          <p:cNvPr id="16" name="図 15">
            <a:extLst>
              <a:ext uri="{FF2B5EF4-FFF2-40B4-BE49-F238E27FC236}">
                <a16:creationId xmlns:a16="http://schemas.microsoft.com/office/drawing/2014/main" id="{02D41AC8-D0DB-D3E2-9D6D-4F87D4EFE596}"/>
              </a:ext>
            </a:extLst>
          </p:cNvPr>
          <p:cNvPicPr>
            <a:picLocks noChangeAspect="1"/>
          </p:cNvPicPr>
          <p:nvPr/>
        </p:nvPicPr>
        <p:blipFill>
          <a:blip r:embed="rId3"/>
          <a:stretch>
            <a:fillRect/>
          </a:stretch>
        </p:blipFill>
        <p:spPr>
          <a:xfrm>
            <a:off x="1573695" y="2097692"/>
            <a:ext cx="3160294" cy="3114604"/>
          </a:xfrm>
          <a:prstGeom prst="rect">
            <a:avLst/>
          </a:prstGeom>
          <a:ln>
            <a:solidFill>
              <a:schemeClr val="tx1"/>
            </a:solidFill>
          </a:ln>
        </p:spPr>
      </p:pic>
      <p:pic>
        <p:nvPicPr>
          <p:cNvPr id="18" name="図 17">
            <a:extLst>
              <a:ext uri="{FF2B5EF4-FFF2-40B4-BE49-F238E27FC236}">
                <a16:creationId xmlns:a16="http://schemas.microsoft.com/office/drawing/2014/main" id="{CCBA03CC-16FC-356C-06D9-F4FB85CB0C38}"/>
              </a:ext>
            </a:extLst>
          </p:cNvPr>
          <p:cNvPicPr>
            <a:picLocks noChangeAspect="1"/>
          </p:cNvPicPr>
          <p:nvPr/>
        </p:nvPicPr>
        <p:blipFill>
          <a:blip r:embed="rId4"/>
          <a:stretch>
            <a:fillRect/>
          </a:stretch>
        </p:blipFill>
        <p:spPr>
          <a:xfrm>
            <a:off x="5492853" y="2146033"/>
            <a:ext cx="5125452" cy="4287807"/>
          </a:xfrm>
          <a:prstGeom prst="rect">
            <a:avLst/>
          </a:prstGeom>
          <a:ln>
            <a:solidFill>
              <a:schemeClr val="tx1"/>
            </a:solidFill>
          </a:ln>
        </p:spPr>
      </p:pic>
    </p:spTree>
    <p:extLst>
      <p:ext uri="{BB962C8B-B14F-4D97-AF65-F5344CB8AC3E}">
        <p14:creationId xmlns:p14="http://schemas.microsoft.com/office/powerpoint/2010/main" val="3690376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6628-9FE2-2A4C-2556-91682730F12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DD3FFB2D-5575-3B29-6896-442954E65A8B}"/>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店舗責任者は店舗の従業員の定期的な契約更新（半期に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回など）をする際に、更新に伴う情報を</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［契約更新］メニューで申請できます。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32DC40A3-C6A9-6DD6-ABBC-9E64D91007E8}"/>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契約更新</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64BD6E11-4FC1-DEEA-E313-B13FE0CF489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3C04982-30FD-8218-00D9-6D63B7E4373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5C5249C3-067E-41E1-C50F-3B761D291387}"/>
              </a:ext>
            </a:extLst>
          </p:cNvPr>
          <p:cNvPicPr>
            <a:picLocks noChangeAspect="1"/>
          </p:cNvPicPr>
          <p:nvPr/>
        </p:nvPicPr>
        <p:blipFill>
          <a:blip r:embed="rId3"/>
          <a:srcRect r="32091"/>
          <a:stretch>
            <a:fillRect/>
          </a:stretch>
        </p:blipFill>
        <p:spPr>
          <a:xfrm>
            <a:off x="717291" y="2434254"/>
            <a:ext cx="4940558" cy="2540815"/>
          </a:xfrm>
          <a:prstGeom prst="rect">
            <a:avLst/>
          </a:prstGeom>
          <a:ln>
            <a:solidFill>
              <a:schemeClr val="tx1"/>
            </a:solidFill>
          </a:ln>
        </p:spPr>
      </p:pic>
      <p:pic>
        <p:nvPicPr>
          <p:cNvPr id="12" name="図 11">
            <a:extLst>
              <a:ext uri="{FF2B5EF4-FFF2-40B4-BE49-F238E27FC236}">
                <a16:creationId xmlns:a16="http://schemas.microsoft.com/office/drawing/2014/main" id="{AE028C94-FABE-A9BA-B7A7-B4AD64980408}"/>
              </a:ext>
            </a:extLst>
          </p:cNvPr>
          <p:cNvPicPr>
            <a:picLocks noChangeAspect="1"/>
          </p:cNvPicPr>
          <p:nvPr/>
        </p:nvPicPr>
        <p:blipFill>
          <a:blip r:embed="rId4"/>
          <a:stretch>
            <a:fillRect/>
          </a:stretch>
        </p:blipFill>
        <p:spPr>
          <a:xfrm>
            <a:off x="6258449" y="2434255"/>
            <a:ext cx="5112154" cy="3816687"/>
          </a:xfrm>
          <a:prstGeom prst="rect">
            <a:avLst/>
          </a:prstGeom>
          <a:ln>
            <a:solidFill>
              <a:schemeClr val="tx1"/>
            </a:solidFill>
          </a:ln>
        </p:spPr>
      </p:pic>
      <p:sp>
        <p:nvSpPr>
          <p:cNvPr id="15" name="テキスト ボックス 14">
            <a:extLst>
              <a:ext uri="{FF2B5EF4-FFF2-40B4-BE49-F238E27FC236}">
                <a16:creationId xmlns:a16="http://schemas.microsoft.com/office/drawing/2014/main" id="{05DA0C33-CEC1-96EC-137E-EDDAAF4CB8F9}"/>
              </a:ext>
            </a:extLst>
          </p:cNvPr>
          <p:cNvSpPr txBox="1"/>
          <p:nvPr/>
        </p:nvSpPr>
        <p:spPr>
          <a:xfrm>
            <a:off x="717291" y="5132371"/>
            <a:ext cx="494055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［契約更新］メニューで、該当の従業員の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17" name="図 16">
            <a:extLst>
              <a:ext uri="{FF2B5EF4-FFF2-40B4-BE49-F238E27FC236}">
                <a16:creationId xmlns:a16="http://schemas.microsoft.com/office/drawing/2014/main" id="{9EB0ABEC-E9C1-F915-9ADB-15867D3CD545}"/>
              </a:ext>
            </a:extLst>
          </p:cNvPr>
          <p:cNvPicPr>
            <a:picLocks noChangeAspect="1"/>
          </p:cNvPicPr>
          <p:nvPr/>
        </p:nvPicPr>
        <p:blipFill>
          <a:blip r:embed="rId5"/>
          <a:stretch>
            <a:fillRect/>
          </a:stretch>
        </p:blipFill>
        <p:spPr>
          <a:xfrm>
            <a:off x="933450" y="5515471"/>
            <a:ext cx="425684" cy="395811"/>
          </a:xfrm>
          <a:prstGeom prst="rect">
            <a:avLst/>
          </a:prstGeom>
        </p:spPr>
      </p:pic>
      <p:sp>
        <p:nvSpPr>
          <p:cNvPr id="3" name="矢印: 右 2">
            <a:extLst>
              <a:ext uri="{FF2B5EF4-FFF2-40B4-BE49-F238E27FC236}">
                <a16:creationId xmlns:a16="http://schemas.microsoft.com/office/drawing/2014/main" id="{22898A9D-EDF2-E33B-18DD-9D7AA74C852C}"/>
              </a:ext>
            </a:extLst>
          </p:cNvPr>
          <p:cNvSpPr/>
          <p:nvPr/>
        </p:nvSpPr>
        <p:spPr>
          <a:xfrm>
            <a:off x="5702966" y="3898231"/>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35775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3064-01E4-BDDA-B302-8DB0D6AA62A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2502F6-EE3C-887F-226B-AB5570C79FAE}"/>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店舗責任者は店舗の従業員の不定期な契約変更（時給</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UP</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・雇用区分の変更など）をする際に、</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変更に伴う情報を ［契約変更］メニューで申請できます。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11D829B5-979D-CD3A-4394-B7E69B751C4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7990D2E-EFA3-70BE-3DD8-71A62619A67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56C0E17-2D2C-2594-EB53-6D3F0F4525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9BA52679-6804-D287-FC31-94FD1C09391C}"/>
              </a:ext>
            </a:extLst>
          </p:cNvPr>
          <p:cNvPicPr>
            <a:picLocks noChangeAspect="1"/>
          </p:cNvPicPr>
          <p:nvPr/>
        </p:nvPicPr>
        <p:blipFill>
          <a:blip r:embed="rId3"/>
          <a:srcRect r="5287"/>
          <a:stretch>
            <a:fillRect/>
          </a:stretch>
        </p:blipFill>
        <p:spPr>
          <a:xfrm>
            <a:off x="712941" y="2466958"/>
            <a:ext cx="4833617" cy="2398069"/>
          </a:xfrm>
          <a:prstGeom prst="rect">
            <a:avLst/>
          </a:prstGeom>
          <a:ln>
            <a:solidFill>
              <a:schemeClr val="tx1"/>
            </a:solidFill>
          </a:ln>
        </p:spPr>
      </p:pic>
      <p:sp>
        <p:nvSpPr>
          <p:cNvPr id="8" name="テキスト ボックス 7">
            <a:extLst>
              <a:ext uri="{FF2B5EF4-FFF2-40B4-BE49-F238E27FC236}">
                <a16:creationId xmlns:a16="http://schemas.microsoft.com/office/drawing/2014/main" id="{BBE0A330-D3FE-8785-DD45-E34123B547B7}"/>
              </a:ext>
            </a:extLst>
          </p:cNvPr>
          <p:cNvSpPr txBox="1"/>
          <p:nvPr/>
        </p:nvSpPr>
        <p:spPr>
          <a:xfrm>
            <a:off x="712940" y="5122762"/>
            <a:ext cx="4833617"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［契約変更］メニューで、該当の従業員の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E222A4AB-6363-C892-3552-376C6C7B0A0C}"/>
              </a:ext>
            </a:extLst>
          </p:cNvPr>
          <p:cNvPicPr>
            <a:picLocks noChangeAspect="1"/>
          </p:cNvPicPr>
          <p:nvPr/>
        </p:nvPicPr>
        <p:blipFill>
          <a:blip r:embed="rId4"/>
          <a:stretch>
            <a:fillRect/>
          </a:stretch>
        </p:blipFill>
        <p:spPr>
          <a:xfrm>
            <a:off x="929100" y="5505862"/>
            <a:ext cx="425684" cy="395811"/>
          </a:xfrm>
          <a:prstGeom prst="rect">
            <a:avLst/>
          </a:prstGeom>
        </p:spPr>
      </p:pic>
      <p:pic>
        <p:nvPicPr>
          <p:cNvPr id="12" name="図 11">
            <a:extLst>
              <a:ext uri="{FF2B5EF4-FFF2-40B4-BE49-F238E27FC236}">
                <a16:creationId xmlns:a16="http://schemas.microsoft.com/office/drawing/2014/main" id="{96D57357-EB5D-0B01-CAE3-9B65776F231F}"/>
              </a:ext>
            </a:extLst>
          </p:cNvPr>
          <p:cNvPicPr>
            <a:picLocks noChangeAspect="1"/>
          </p:cNvPicPr>
          <p:nvPr/>
        </p:nvPicPr>
        <p:blipFill>
          <a:blip r:embed="rId5"/>
          <a:stretch>
            <a:fillRect/>
          </a:stretch>
        </p:blipFill>
        <p:spPr>
          <a:xfrm>
            <a:off x="6099188" y="2421556"/>
            <a:ext cx="5445242" cy="4012284"/>
          </a:xfrm>
          <a:prstGeom prst="rect">
            <a:avLst/>
          </a:prstGeom>
          <a:ln>
            <a:solidFill>
              <a:schemeClr val="tx1"/>
            </a:solidFill>
          </a:ln>
        </p:spPr>
      </p:pic>
      <p:sp>
        <p:nvSpPr>
          <p:cNvPr id="13" name="矢印: 右 12">
            <a:extLst>
              <a:ext uri="{FF2B5EF4-FFF2-40B4-BE49-F238E27FC236}">
                <a16:creationId xmlns:a16="http://schemas.microsoft.com/office/drawing/2014/main" id="{0AA6AE9C-4793-6D7E-CEBB-B53529458249}"/>
              </a:ext>
            </a:extLst>
          </p:cNvPr>
          <p:cNvSpPr/>
          <p:nvPr/>
        </p:nvSpPr>
        <p:spPr>
          <a:xfrm>
            <a:off x="5567769" y="3631229"/>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0590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51BC-0E81-730A-522D-85C9D75351C6}"/>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955B2A69-7791-F1E6-9855-920ABB3CF441}"/>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店舗責任者は店舗の従業員の契約が満了する際に、満了に伴う情報を［契約満了］メニューで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61C72910-25CC-954D-76A7-CA56F781CBFA}"/>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満了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34612099-449A-475B-2F8F-97B23CE760B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A109C5E-4537-AB2A-389A-5CAAAB8875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FED3D193-8016-EE3E-C408-BCEF6A5C6FE1}"/>
              </a:ext>
            </a:extLst>
          </p:cNvPr>
          <p:cNvSpPr txBox="1"/>
          <p:nvPr/>
        </p:nvSpPr>
        <p:spPr>
          <a:xfrm>
            <a:off x="771089" y="4918968"/>
            <a:ext cx="500406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［契約満了］メニューで、該当の従業員の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（申請）ボタンをクリックすると契約満了</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45961D9E-DE8B-6670-4EB3-C985B7BD4259}"/>
              </a:ext>
            </a:extLst>
          </p:cNvPr>
          <p:cNvPicPr>
            <a:picLocks noChangeAspect="1"/>
          </p:cNvPicPr>
          <p:nvPr/>
        </p:nvPicPr>
        <p:blipFill>
          <a:blip r:embed="rId3"/>
          <a:stretch>
            <a:fillRect/>
          </a:stretch>
        </p:blipFill>
        <p:spPr>
          <a:xfrm>
            <a:off x="987249" y="5302068"/>
            <a:ext cx="425684" cy="395811"/>
          </a:xfrm>
          <a:prstGeom prst="rect">
            <a:avLst/>
          </a:prstGeom>
        </p:spPr>
      </p:pic>
      <p:pic>
        <p:nvPicPr>
          <p:cNvPr id="12" name="図 11">
            <a:extLst>
              <a:ext uri="{FF2B5EF4-FFF2-40B4-BE49-F238E27FC236}">
                <a16:creationId xmlns:a16="http://schemas.microsoft.com/office/drawing/2014/main" id="{16A2AB1D-A392-2ECF-4EBD-737201587B14}"/>
              </a:ext>
            </a:extLst>
          </p:cNvPr>
          <p:cNvPicPr>
            <a:picLocks noChangeAspect="1"/>
          </p:cNvPicPr>
          <p:nvPr/>
        </p:nvPicPr>
        <p:blipFill>
          <a:blip r:embed="rId4"/>
          <a:stretch>
            <a:fillRect/>
          </a:stretch>
        </p:blipFill>
        <p:spPr>
          <a:xfrm>
            <a:off x="6572240" y="1986461"/>
            <a:ext cx="5004068" cy="4486014"/>
          </a:xfrm>
          <a:prstGeom prst="rect">
            <a:avLst/>
          </a:prstGeom>
          <a:ln>
            <a:solidFill>
              <a:schemeClr val="tx1"/>
            </a:solidFill>
          </a:ln>
        </p:spPr>
      </p:pic>
      <p:sp>
        <p:nvSpPr>
          <p:cNvPr id="13" name="矢印: 右 12">
            <a:extLst>
              <a:ext uri="{FF2B5EF4-FFF2-40B4-BE49-F238E27FC236}">
                <a16:creationId xmlns:a16="http://schemas.microsoft.com/office/drawing/2014/main" id="{09BF2737-A73B-27E9-610C-77798C2B3EBF}"/>
              </a:ext>
            </a:extLst>
          </p:cNvPr>
          <p:cNvSpPr/>
          <p:nvPr/>
        </p:nvSpPr>
        <p:spPr>
          <a:xfrm>
            <a:off x="5909490" y="3619198"/>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5" name="図 14">
            <a:extLst>
              <a:ext uri="{FF2B5EF4-FFF2-40B4-BE49-F238E27FC236}">
                <a16:creationId xmlns:a16="http://schemas.microsoft.com/office/drawing/2014/main" id="{6E8D177D-A035-6A9C-E790-DE3EC06F95C0}"/>
              </a:ext>
            </a:extLst>
          </p:cNvPr>
          <p:cNvPicPr>
            <a:picLocks noChangeAspect="1"/>
          </p:cNvPicPr>
          <p:nvPr/>
        </p:nvPicPr>
        <p:blipFill>
          <a:blip r:embed="rId5"/>
          <a:stretch>
            <a:fillRect/>
          </a:stretch>
        </p:blipFill>
        <p:spPr>
          <a:xfrm>
            <a:off x="771089" y="2467266"/>
            <a:ext cx="5004068" cy="2197803"/>
          </a:xfrm>
          <a:prstGeom prst="rect">
            <a:avLst/>
          </a:prstGeom>
          <a:ln>
            <a:solidFill>
              <a:schemeClr val="tx1"/>
            </a:solidFill>
          </a:ln>
        </p:spPr>
      </p:pic>
    </p:spTree>
    <p:extLst>
      <p:ext uri="{BB962C8B-B14F-4D97-AF65-F5344CB8AC3E}">
        <p14:creationId xmlns:p14="http://schemas.microsoft.com/office/powerpoint/2010/main" val="497145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在籍証明書や就労証明書などが必要な際に、［証明書発行依頼］メニューで依頼します。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8E85A2E-34E0-F4F6-C831-54D5FE9D042A}"/>
              </a:ext>
            </a:extLst>
          </p:cNvPr>
          <p:cNvSpPr/>
          <p:nvPr/>
        </p:nvSpPr>
        <p:spPr>
          <a:xfrm>
            <a:off x="6295870" y="4538862"/>
            <a:ext cx="5280438" cy="14726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就労証明書の発行を依頼する場合は、「添付ファイル」に提出先の市町村のホームページなどからダウンロードした就労証明書を添付します。（</a:t>
            </a:r>
            <a:r>
              <a:rPr lang="en-US" altLang="ja-JP" dirty="0">
                <a:solidFill>
                  <a:schemeClr val="tx1"/>
                </a:solidFill>
                <a:latin typeface="Meiryo UI" panose="020B0604030504040204" pitchFamily="50" charset="-128"/>
                <a:ea typeface="Meiryo UI" panose="020B0604030504040204" pitchFamily="50" charset="-128"/>
              </a:rPr>
              <a:t>Excel</a:t>
            </a:r>
            <a:r>
              <a:rPr lang="ja-JP" altLang="en-US" dirty="0">
                <a:solidFill>
                  <a:schemeClr val="tx1"/>
                </a:solidFill>
                <a:latin typeface="Meiryo UI" panose="020B0604030504040204" pitchFamily="50" charset="-128"/>
                <a:ea typeface="Meiryo UI" panose="020B0604030504040204" pitchFamily="50" charset="-128"/>
              </a:rPr>
              <a:t>推奨）</a:t>
            </a:r>
            <a:endParaRPr lang="en-US" altLang="ja-JP"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43C595D-EB28-0470-EB46-270A9EB7CAA5}"/>
              </a:ext>
            </a:extLst>
          </p:cNvPr>
          <p:cNvPicPr>
            <a:picLocks noChangeAspect="1"/>
          </p:cNvPicPr>
          <p:nvPr/>
        </p:nvPicPr>
        <p:blipFill>
          <a:blip r:embed="rId3"/>
          <a:stretch>
            <a:fillRect/>
          </a:stretch>
        </p:blipFill>
        <p:spPr>
          <a:xfrm>
            <a:off x="615691" y="2031052"/>
            <a:ext cx="5473197" cy="3980506"/>
          </a:xfrm>
          <a:prstGeom prst="rect">
            <a:avLst/>
          </a:prstGeom>
          <a:ln>
            <a:solidFill>
              <a:schemeClr val="tx1"/>
            </a:solidFill>
          </a:ln>
        </p:spPr>
      </p:pic>
    </p:spTree>
    <p:extLst>
      <p:ext uri="{BB962C8B-B14F-4D97-AF65-F5344CB8AC3E}">
        <p14:creationId xmlns:p14="http://schemas.microsoft.com/office/powerpoint/2010/main" val="88338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577EAAA-06F9-70D5-14AC-783E732DA406}"/>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27A584E0-8BC4-4C5A-3C00-800188F66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335" y="1292927"/>
            <a:ext cx="4323809" cy="3095238"/>
          </a:xfrm>
          <a:prstGeom prst="rect">
            <a:avLst/>
          </a:prstGeom>
        </p:spPr>
      </p:pic>
      <p:sp>
        <p:nvSpPr>
          <p:cNvPr id="8" name="AutoShape 380">
            <a:extLst>
              <a:ext uri="{FF2B5EF4-FFF2-40B4-BE49-F238E27FC236}">
                <a16:creationId xmlns:a16="http://schemas.microsoft.com/office/drawing/2014/main" id="{FC609249-0F5B-A829-E71A-7FE7E82D01EE}"/>
              </a:ext>
            </a:extLst>
          </p:cNvPr>
          <p:cNvSpPr>
            <a:spLocks noChangeArrowheads="1"/>
          </p:cNvSpPr>
          <p:nvPr/>
        </p:nvSpPr>
        <p:spPr bwMode="auto">
          <a:xfrm>
            <a:off x="694168" y="3171031"/>
            <a:ext cx="2036332" cy="454819"/>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 name="AutoShape 380">
            <a:extLst>
              <a:ext uri="{FF2B5EF4-FFF2-40B4-BE49-F238E27FC236}">
                <a16:creationId xmlns:a16="http://schemas.microsoft.com/office/drawing/2014/main" id="{F1272522-ACAE-3F6D-56EF-0C4DA3A6CC00}"/>
              </a:ext>
            </a:extLst>
          </p:cNvPr>
          <p:cNvSpPr>
            <a:spLocks noChangeArrowheads="1"/>
          </p:cNvSpPr>
          <p:nvPr/>
        </p:nvSpPr>
        <p:spPr bwMode="auto">
          <a:xfrm>
            <a:off x="2858755" y="1873250"/>
            <a:ext cx="2036332" cy="365125"/>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771937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59494"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12176"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60837" y="1253927"/>
            <a:ext cx="444043" cy="598942"/>
          </a:xfrm>
          <a:prstGeom prst="rect">
            <a:avLst/>
          </a:prstGeom>
        </p:spPr>
      </p:pic>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0C4FCCE-A34E-E5C9-D4FC-17410056C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6" y="1246982"/>
            <a:ext cx="5144448" cy="2551833"/>
          </a:xfrm>
          <a:prstGeom prst="rect">
            <a:avLst/>
          </a:prstGeom>
        </p:spPr>
      </p:pic>
      <p:sp>
        <p:nvSpPr>
          <p:cNvPr id="13" name="四角形: 角を丸くする 12">
            <a:extLst>
              <a:ext uri="{FF2B5EF4-FFF2-40B4-BE49-F238E27FC236}">
                <a16:creationId xmlns:a16="http://schemas.microsoft.com/office/drawing/2014/main" id="{BADB260B-659E-28A8-3575-CD4D370CE2BD}"/>
              </a:ext>
            </a:extLst>
          </p:cNvPr>
          <p:cNvSpPr/>
          <p:nvPr/>
        </p:nvSpPr>
        <p:spPr>
          <a:xfrm>
            <a:off x="1905000" y="1911468"/>
            <a:ext cx="271463" cy="138418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B0085D24-F349-EF4C-42DB-7F2EDFDFB6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6062" y="741302"/>
            <a:ext cx="504825" cy="333375"/>
          </a:xfrm>
          <a:prstGeom prst="rect">
            <a:avLst/>
          </a:prstGeom>
        </p:spPr>
      </p:pic>
    </p:spTree>
    <p:extLst>
      <p:ext uri="{BB962C8B-B14F-4D97-AF65-F5344CB8AC3E}">
        <p14:creationId xmlns:p14="http://schemas.microsoft.com/office/powerpoint/2010/main" val="189967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E87AF-523D-E045-C1D9-E572B036896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B470691-33BB-9461-87DA-C6D9D24C4DDD}"/>
              </a:ext>
            </a:extLst>
          </p:cNvPr>
          <p:cNvSpPr txBox="1"/>
          <p:nvPr/>
        </p:nvSpPr>
        <p:spPr>
          <a:xfrm>
            <a:off x="1295578" y="3376231"/>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042C081D-D628-0744-0104-1B0627A41971}"/>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74A01315-B837-5E93-3198-1E30A427F31E}"/>
              </a:ext>
            </a:extLst>
          </p:cNvPr>
          <p:cNvCxnSpPr>
            <a:cxnSpLocks/>
          </p:cNvCxnSpPr>
          <p:nvPr/>
        </p:nvCxnSpPr>
        <p:spPr>
          <a:xfrm flipH="1">
            <a:off x="6087852" y="1136242"/>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2E3211BA-7BF9-6E6A-8F1D-C819FC1C6F43}"/>
              </a:ext>
            </a:extLst>
          </p:cNvPr>
          <p:cNvSpPr txBox="1"/>
          <p:nvPr/>
        </p:nvSpPr>
        <p:spPr>
          <a:xfrm>
            <a:off x="1295578" y="3939896"/>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33D7FA04-84FF-3034-F95A-5477FFA23588}"/>
              </a:ext>
            </a:extLst>
          </p:cNvPr>
          <p:cNvSpPr txBox="1"/>
          <p:nvPr/>
        </p:nvSpPr>
        <p:spPr>
          <a:xfrm>
            <a:off x="1302295" y="4476220"/>
            <a:ext cx="5409880" cy="1963739"/>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アプリ・スマホアプリの各メニューを</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選択した言語で表示したい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8 - 4</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A80DCB71-94F6-0A03-B8BF-60BA0FC75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270798F1-EF9C-2C16-3A80-56E1BC4A522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4</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B0FC2941-0753-AB65-762F-FF2FFD0226CD}"/>
              </a:ext>
            </a:extLst>
          </p:cNvPr>
          <p:cNvSpPr txBox="1"/>
          <p:nvPr/>
        </p:nvSpPr>
        <p:spPr>
          <a:xfrm>
            <a:off x="1034305" y="1061202"/>
            <a:ext cx="4898940" cy="1508229"/>
          </a:xfrm>
          <a:prstGeom prst="rect">
            <a:avLst/>
          </a:prstGeom>
          <a:noFill/>
        </p:spPr>
        <p:txBody>
          <a:bodyPr wrap="square" tIns="36000" rtlCol="0">
            <a:spAutoFit/>
          </a:bodyPr>
          <a:lstStyle/>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総務</a:t>
            </a:r>
            <a:endParaRPr kumimoji="1" lang="en-US" altLang="ja-JP" sz="1600"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証明書発行依頼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申請状況</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456D4BB6-2940-894C-745C-AF435F29427D}"/>
              </a:ext>
            </a:extLst>
          </p:cNvPr>
          <p:cNvSpPr txBox="1"/>
          <p:nvPr/>
        </p:nvSpPr>
        <p:spPr>
          <a:xfrm>
            <a:off x="1295578" y="2815634"/>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69850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グラフィカル ユーザー インターフェイス, アプリケーション&#10;&#10;AI 生成コンテンツは誤りを含む可能性があります。">
            <a:extLst>
              <a:ext uri="{FF2B5EF4-FFF2-40B4-BE49-F238E27FC236}">
                <a16:creationId xmlns:a16="http://schemas.microsoft.com/office/drawing/2014/main" id="{DC5E9CD4-189D-CE60-E898-3C04C3C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35" y="1392096"/>
            <a:ext cx="4819650" cy="33623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10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A765E12-359F-D272-A878-F6F343B00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23" y="3255172"/>
            <a:ext cx="5017040" cy="1756346"/>
          </a:xfrm>
          <a:prstGeom prst="rect">
            <a:avLst/>
          </a:prstGeom>
        </p:spPr>
      </p:pic>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54</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55</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DE82CD68-D659-2129-2561-BC50A5857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25" y="2912061"/>
            <a:ext cx="7542857" cy="3228571"/>
          </a:xfrm>
          <a:prstGeom prst="rect">
            <a:avLst/>
          </a:prstGeom>
        </p:spPr>
      </p:pic>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863158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アプリ・スマホアプリの各メニューを選択した言語で表示したい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59</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3" y="1336482"/>
            <a:ext cx="11554572"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アプリ・スマホアプリの各メニューの項目や選択肢、インフォメーションガイドを選択した言語で表示します。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a:t>
            </a:r>
            <a:r>
              <a:rPr lang="ja-JP" altLang="en-US" sz="2000" dirty="0">
                <a:solidFill>
                  <a:prstClr val="black">
                    <a:lumMod val="95000"/>
                    <a:lumOff val="5000"/>
                  </a:prstClr>
                </a:solidFill>
                <a:latin typeface="Meiryo UI" panose="020B0604030504040204" pitchFamily="34" charset="-128"/>
                <a:ea typeface="Meiryo UI" panose="020B0604030504040204" pitchFamily="34" charset="-128"/>
              </a:rPr>
              <a:t>画面右上の　　　マーク（スマホアプリの［設定］）から「言語切替」をクリックし、</a:t>
            </a:r>
            <a:r>
              <a:rPr kumimoji="0" lang="ja-JP" altLang="en-US" sz="2000" dirty="0">
                <a:latin typeface="Meiryo UI" panose="020B0604030504040204" pitchFamily="50" charset="-128"/>
                <a:ea typeface="Meiryo UI" panose="020B0604030504040204" pitchFamily="50" charset="-128"/>
              </a:rPr>
              <a:t>言語を選択します。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項目名や選択肢が、自動翻訳機能で選択した言語に翻訳されて表示されます。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28" name="正方形/長方形 27">
            <a:extLst>
              <a:ext uri="{FF2B5EF4-FFF2-40B4-BE49-F238E27FC236}">
                <a16:creationId xmlns:a16="http://schemas.microsoft.com/office/drawing/2014/main" id="{13C81F24-E7C1-9A06-5D45-F36DB811015C}"/>
              </a:ext>
            </a:extLst>
          </p:cNvPr>
          <p:cNvSpPr/>
          <p:nvPr/>
        </p:nvSpPr>
        <p:spPr>
          <a:xfrm>
            <a:off x="8482519" y="2912062"/>
            <a:ext cx="3351071" cy="322857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インフォメーションガイドも選択した</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a:solidFill>
                  <a:schemeClr val="tx1"/>
                </a:solidFill>
                <a:latin typeface="Meiryo UI" panose="020B0604030504040204" pitchFamily="50" charset="-128"/>
                <a:ea typeface="Meiryo UI" panose="020B0604030504040204" pitchFamily="50" charset="-128"/>
              </a:rPr>
              <a:t>言語で表示</a:t>
            </a:r>
            <a:r>
              <a:rPr lang="ja-JP" altLang="en-US" dirty="0">
                <a:solidFill>
                  <a:schemeClr val="tx1"/>
                </a:solidFill>
                <a:latin typeface="Meiryo UI" panose="020B0604030504040204" pitchFamily="50" charset="-128"/>
                <a:ea typeface="Meiryo UI" panose="020B0604030504040204" pitchFamily="50" charset="-128"/>
              </a:rPr>
              <a:t>されます。 </a:t>
            </a:r>
            <a:br>
              <a:rPr lang="en-US" altLang="ja-JP" dirty="0">
                <a:solidFill>
                  <a:schemeClr val="tx1"/>
                </a:solidFill>
                <a:latin typeface="Meiryo UI" panose="020B0604030504040204" pitchFamily="50" charset="-128"/>
                <a:ea typeface="Meiryo UI" panose="020B0604030504040204" pitchFamily="50" charset="-128"/>
              </a:rPr>
            </a:br>
            <a:r>
              <a:rPr lang="ja-JP" altLang="en-US" dirty="0">
                <a:solidFill>
                  <a:schemeClr val="tx1"/>
                </a:solidFill>
                <a:latin typeface="Meiryo UI" panose="020B0604030504040204" pitchFamily="50" charset="-128"/>
                <a:ea typeface="Meiryo UI" panose="020B0604030504040204" pitchFamily="50" charset="-128"/>
              </a:rPr>
              <a:t>「</a:t>
            </a:r>
            <a:r>
              <a:rPr lang="en-US" altLang="ja-JP" dirty="0">
                <a:solidFill>
                  <a:schemeClr val="tx1"/>
                </a:solidFill>
                <a:latin typeface="Meiryo UI" panose="020B0604030504040204" pitchFamily="50" charset="-128"/>
                <a:ea typeface="Meiryo UI" panose="020B0604030504040204" pitchFamily="50" charset="-128"/>
              </a:rPr>
              <a:t>i</a:t>
            </a:r>
            <a:r>
              <a:rPr lang="ja-JP" altLang="en-US" dirty="0">
                <a:solidFill>
                  <a:schemeClr val="tx1"/>
                </a:solidFill>
                <a:latin typeface="Meiryo UI" panose="020B0604030504040204" pitchFamily="50" charset="-128"/>
                <a:ea typeface="Meiryo UI" panose="020B0604030504040204" pitchFamily="50" charset="-128"/>
              </a:rPr>
              <a:t>」にマウスのカーソルをあわせて、</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dirty="0">
                <a:solidFill>
                  <a:schemeClr val="tx1"/>
                </a:solidFill>
                <a:latin typeface="Meiryo UI" panose="020B0604030504040204" pitchFamily="50" charset="-128"/>
                <a:ea typeface="Meiryo UI" panose="020B0604030504040204" pitchFamily="50" charset="-128"/>
              </a:rPr>
              <a:t>ご確認ください。</a:t>
            </a:r>
            <a:endParaRPr lang="en-US" altLang="ja-JP"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C3E14D0E-30D4-AA68-6DA5-0781CB44D191}"/>
              </a:ext>
            </a:extLst>
          </p:cNvPr>
          <p:cNvSpPr/>
          <p:nvPr/>
        </p:nvSpPr>
        <p:spPr>
          <a:xfrm>
            <a:off x="4454850" y="4619468"/>
            <a:ext cx="574553"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24" name="図 23">
            <a:extLst>
              <a:ext uri="{FF2B5EF4-FFF2-40B4-BE49-F238E27FC236}">
                <a16:creationId xmlns:a16="http://schemas.microsoft.com/office/drawing/2014/main" id="{7E19E133-DD86-4E10-30CB-EE9C81A833A3}"/>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2383772" y="1882977"/>
            <a:ext cx="402299" cy="402299"/>
          </a:xfrm>
          <a:prstGeom prst="rect">
            <a:avLst/>
          </a:prstGeom>
        </p:spPr>
      </p:pic>
      <p:sp>
        <p:nvSpPr>
          <p:cNvPr id="26" name="四角形: 角を丸くする 25">
            <a:extLst>
              <a:ext uri="{FF2B5EF4-FFF2-40B4-BE49-F238E27FC236}">
                <a16:creationId xmlns:a16="http://schemas.microsoft.com/office/drawing/2014/main" id="{0FF666EE-EFBA-9D9E-0BBF-0C81D717A103}"/>
              </a:ext>
            </a:extLst>
          </p:cNvPr>
          <p:cNvSpPr/>
          <p:nvPr/>
        </p:nvSpPr>
        <p:spPr>
          <a:xfrm>
            <a:off x="3733800" y="4126854"/>
            <a:ext cx="857250" cy="18797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7" name="四角形: 角を丸くする 26">
            <a:extLst>
              <a:ext uri="{FF2B5EF4-FFF2-40B4-BE49-F238E27FC236}">
                <a16:creationId xmlns:a16="http://schemas.microsoft.com/office/drawing/2014/main" id="{463712CF-72AD-F9BC-8ED0-5157467815C3}"/>
              </a:ext>
            </a:extLst>
          </p:cNvPr>
          <p:cNvSpPr/>
          <p:nvPr/>
        </p:nvSpPr>
        <p:spPr>
          <a:xfrm>
            <a:off x="2539945" y="4543425"/>
            <a:ext cx="1427217" cy="14763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33" name="図 32">
            <a:extLst>
              <a:ext uri="{FF2B5EF4-FFF2-40B4-BE49-F238E27FC236}">
                <a16:creationId xmlns:a16="http://schemas.microsoft.com/office/drawing/2014/main" id="{25CD47AD-090B-A0C4-B10A-AFC0831E43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0738" y="4526346"/>
            <a:ext cx="3194632" cy="1281016"/>
          </a:xfrm>
          <a:prstGeom prst="rect">
            <a:avLst/>
          </a:prstGeom>
        </p:spPr>
      </p:pic>
      <p:sp>
        <p:nvSpPr>
          <p:cNvPr id="34" name="四角形: 角を丸くする 33">
            <a:extLst>
              <a:ext uri="{FF2B5EF4-FFF2-40B4-BE49-F238E27FC236}">
                <a16:creationId xmlns:a16="http://schemas.microsoft.com/office/drawing/2014/main" id="{74E7AB0A-AE08-2314-852D-8174A8CA4995}"/>
              </a:ext>
            </a:extLst>
          </p:cNvPr>
          <p:cNvSpPr/>
          <p:nvPr/>
        </p:nvSpPr>
        <p:spPr>
          <a:xfrm>
            <a:off x="9273374" y="4839352"/>
            <a:ext cx="2394501" cy="7113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5" name="四角形: 角を丸くする 34">
            <a:extLst>
              <a:ext uri="{FF2B5EF4-FFF2-40B4-BE49-F238E27FC236}">
                <a16:creationId xmlns:a16="http://schemas.microsoft.com/office/drawing/2014/main" id="{C1D216A2-D0EF-2D5C-2192-9B82516608B6}"/>
              </a:ext>
            </a:extLst>
          </p:cNvPr>
          <p:cNvSpPr/>
          <p:nvPr/>
        </p:nvSpPr>
        <p:spPr>
          <a:xfrm>
            <a:off x="9128904" y="5296552"/>
            <a:ext cx="144470" cy="13507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8655377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BC3B-D7C7-7A76-DE20-B76B859D9B63}"/>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EC91B76-E631-ADE5-EF23-31DB0C08FAD8}"/>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a:t>
            </a: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4</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ja-JP" altLang="en-US" sz="2000" b="1"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10418A75-DFD4-C0DD-E40E-D068602D9E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60F94A-2DC7-4856-BAB1-F4B9D0DD56B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60</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95BD8070-AEAA-4851-A5B1-0B7FBA390D28}"/>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50000"/>
              </a:lnSpc>
              <a:spcBef>
                <a:spcPct val="0"/>
              </a:spcBef>
              <a:spcAft>
                <a:spcPct val="0"/>
              </a:spcAft>
              <a:buNone/>
            </a:pP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一度申請した内容を、［申請 </a:t>
            </a:r>
            <a:r>
              <a:rPr lang="en-US" altLang="ja-JP" sz="20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申請状況］メニューで取り下げます。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5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申請名を選択し、画面下に表示される［取り下げ］ボタンをクリックします。</a:t>
            </a:r>
            <a:endParaRPr kumimoji="0"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B04554BD-C653-898A-6825-8D7B7EE254C1}"/>
              </a:ext>
            </a:extLst>
          </p:cNvPr>
          <p:cNvPicPr>
            <a:picLocks noChangeAspect="1"/>
          </p:cNvPicPr>
          <p:nvPr/>
        </p:nvPicPr>
        <p:blipFill>
          <a:blip r:embed="rId3"/>
          <a:stretch>
            <a:fillRect/>
          </a:stretch>
        </p:blipFill>
        <p:spPr>
          <a:xfrm>
            <a:off x="668437" y="2391632"/>
            <a:ext cx="5455638" cy="4132041"/>
          </a:xfrm>
          <a:prstGeom prst="rect">
            <a:avLst/>
          </a:prstGeom>
        </p:spPr>
      </p:pic>
      <p:sp>
        <p:nvSpPr>
          <p:cNvPr id="10" name="四角形: 角を丸くする 9">
            <a:extLst>
              <a:ext uri="{FF2B5EF4-FFF2-40B4-BE49-F238E27FC236}">
                <a16:creationId xmlns:a16="http://schemas.microsoft.com/office/drawing/2014/main" id="{0DC6F722-3251-A303-8CA3-18C9AC69A08E}"/>
              </a:ext>
            </a:extLst>
          </p:cNvPr>
          <p:cNvSpPr/>
          <p:nvPr/>
        </p:nvSpPr>
        <p:spPr>
          <a:xfrm>
            <a:off x="2969694" y="6095652"/>
            <a:ext cx="844317" cy="3773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テキスト ボックス 2">
            <a:extLst>
              <a:ext uri="{FF2B5EF4-FFF2-40B4-BE49-F238E27FC236}">
                <a16:creationId xmlns:a16="http://schemas.microsoft.com/office/drawing/2014/main" id="{618E3340-B863-E84A-7899-E86211694619}"/>
              </a:ext>
            </a:extLst>
          </p:cNvPr>
          <p:cNvSpPr txBox="1"/>
          <p:nvPr/>
        </p:nvSpPr>
        <p:spPr>
          <a:xfrm>
            <a:off x="6790728" y="2847849"/>
            <a:ext cx="4779692" cy="1233731"/>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入社手続の場合は、</a:t>
            </a:r>
            <a:r>
              <a:rPr lang="ja-JP" altLang="en-US" sz="2000" dirty="0">
                <a:latin typeface="Meiryo UI" panose="020B0604030504040204" pitchFamily="50" charset="-128"/>
                <a:ea typeface="Meiryo UI" panose="020B0604030504040204" pitchFamily="50" charset="-128"/>
              </a:rPr>
              <a:t>提出依頼のメールに</a:t>
            </a:r>
            <a:endParaRPr lang="en-US" altLang="ja-JP" sz="2000" dirty="0">
              <a:latin typeface="Meiryo UI" panose="020B0604030504040204" pitchFamily="50" charset="-128"/>
              <a:ea typeface="Meiryo UI" panose="020B0604030504040204" pitchFamily="50" charset="-128"/>
            </a:endParaRPr>
          </a:p>
          <a:p>
            <a:pPr>
              <a:lnSpc>
                <a:spcPct val="130000"/>
              </a:lnSpc>
            </a:pPr>
            <a:r>
              <a:rPr lang="ja-JP" altLang="en-US" sz="2000" dirty="0">
                <a:latin typeface="Meiryo UI" panose="020B0604030504040204" pitchFamily="50" charset="-128"/>
                <a:ea typeface="Meiryo UI" panose="020B0604030504040204" pitchFamily="50" charset="-128"/>
              </a:rPr>
              <a:t>記載された</a:t>
            </a:r>
            <a:r>
              <a:rPr lang="en-US" altLang="ja-JP" sz="2000" dirty="0">
                <a:latin typeface="Meiryo UI" panose="020B0604030504040204" pitchFamily="50" charset="-128"/>
                <a:ea typeface="Meiryo UI" panose="020B0604030504040204" pitchFamily="50" charset="-128"/>
              </a:rPr>
              <a:t>URL</a:t>
            </a:r>
            <a:r>
              <a:rPr lang="ja-JP" altLang="en-US" sz="2000" dirty="0">
                <a:latin typeface="Meiryo UI" panose="020B0604030504040204" pitchFamily="50" charset="-128"/>
                <a:ea typeface="Meiryo UI" panose="020B0604030504040204" pitchFamily="50" charset="-128"/>
              </a:rPr>
              <a:t>をクリックした画面から取り下げます</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4053113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8249" y="809622"/>
          <a:ext cx="10995248" cy="5572060"/>
        </p:xfrm>
        <a:graphic>
          <a:graphicData uri="http://schemas.openxmlformats.org/drawingml/2006/table">
            <a:tbl>
              <a:tblPr firstRow="1" bandRow="1">
                <a:tableStyleId>{5C22544A-7EE6-4342-B048-85BDC9FD1C3A}</a:tableStyleId>
              </a:tblPr>
              <a:tblGrid>
                <a:gridCol w="2852502">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361315">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身上異動</a:t>
                      </a:r>
                    </a:p>
                  </a:txBody>
                  <a:tcPr anchor="ctr">
                    <a:solidFill>
                      <a:schemeClr val="accent5">
                        <a:lumMod val="20000"/>
                        <a:lumOff val="80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991999372"/>
                  </a:ext>
                </a:extLst>
              </a:tr>
              <a:tr h="625234">
                <a:tc>
                  <a:txBody>
                    <a:bodyPr/>
                    <a:lstStyle/>
                    <a:p>
                      <a:r>
                        <a:rPr kumimoji="1" lang="ja-JP" altLang="en-US" sz="1800" dirty="0">
                          <a:latin typeface="Meiryo UI" panose="020B0604030504040204" pitchFamily="50" charset="-128"/>
                          <a:ea typeface="Meiryo UI" panose="020B0604030504040204" pitchFamily="50" charset="-128"/>
                        </a:rPr>
                        <a:t>　住所変更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1800" dirty="0">
                          <a:latin typeface="Meiryo UI" panose="020B0604030504040204" pitchFamily="50" charset="-128"/>
                          <a:ea typeface="Meiryo UI" panose="020B0604030504040204" pitchFamily="50" charset="-128"/>
                        </a:rPr>
                        <a:t>、新しい住所を申請します。</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09281">
                <a:tc>
                  <a:txBody>
                    <a:bodyPr/>
                    <a:lstStyle/>
                    <a:p>
                      <a:r>
                        <a:rPr kumimoji="1" lang="ja-JP" altLang="en-US" sz="1800" dirty="0">
                          <a:latin typeface="Meiryo UI" panose="020B0604030504040204" pitchFamily="50" charset="-128"/>
                          <a:ea typeface="Meiryo UI" panose="020B0604030504040204" pitchFamily="50" charset="-128"/>
                        </a:rPr>
                        <a:t>　通勤経路変更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577964">
                <a:tc>
                  <a:txBody>
                    <a:bodyPr/>
                    <a:lstStyle/>
                    <a:p>
                      <a:r>
                        <a:rPr kumimoji="1" lang="ja-JP" altLang="en-US" sz="1800" dirty="0">
                          <a:latin typeface="Meiryo UI" panose="020B0604030504040204" pitchFamily="50" charset="-128"/>
                          <a:ea typeface="Meiryo UI" panose="020B0604030504040204" pitchFamily="50" charset="-128"/>
                        </a:rPr>
                        <a:t>　連絡先変更</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577964">
                <a:tc>
                  <a:txBody>
                    <a:bodyPr/>
                    <a:lstStyle/>
                    <a:p>
                      <a:r>
                        <a:rPr kumimoji="1" lang="ja-JP" altLang="en-US" sz="1800" dirty="0">
                          <a:latin typeface="Meiryo UI" panose="020B0604030504040204" pitchFamily="50" charset="-128"/>
                          <a:ea typeface="Meiryo UI" panose="020B0604030504040204" pitchFamily="50" charset="-128"/>
                        </a:rPr>
                        <a:t>　振込口座変更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25234">
                <a:tc>
                  <a:txBody>
                    <a:bodyPr/>
                    <a:lstStyle/>
                    <a:p>
                      <a:r>
                        <a:rPr kumimoji="1" lang="ja-JP" altLang="en-US" sz="1800" dirty="0">
                          <a:latin typeface="Meiryo UI" panose="020B0604030504040204" pitchFamily="50" charset="-128"/>
                          <a:ea typeface="Meiryo UI" panose="020B0604030504040204" pitchFamily="50" charset="-128"/>
                        </a:rPr>
                        <a:t>　免許・資格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免許や資格を取得した際に申請します。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結婚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離婚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577964">
                <a:tc>
                  <a:txBody>
                    <a:bodyPr/>
                    <a:lstStyle/>
                    <a:p>
                      <a:r>
                        <a:rPr kumimoji="1" lang="ja-JP" altLang="en-US" sz="1800" dirty="0">
                          <a:latin typeface="Meiryo UI" panose="020B0604030504040204" pitchFamily="50" charset="-128"/>
                          <a:ea typeface="Meiryo UI" panose="020B0604030504040204" pitchFamily="50" charset="-128"/>
                        </a:rPr>
                        <a:t>　家族異動</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7219" y="706957"/>
          <a:ext cx="10986405" cy="5687830"/>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37668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47712">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労務</a:t>
                      </a:r>
                      <a:endParaRPr kumimoji="1" lang="en-US" altLang="ja-JP" sz="1800" b="1" dirty="0">
                        <a:solidFill>
                          <a:srgbClr val="1A4587"/>
                        </a:solidFill>
                        <a:latin typeface="Meiryo UI" panose="020B0604030504040204" pitchFamily="50" charset="-128"/>
                        <a:ea typeface="Meiryo UI" panose="020B0604030504040204" pitchFamily="50" charset="-128"/>
                      </a:endParaRP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4203215003"/>
                  </a:ext>
                </a:extLst>
              </a:tr>
              <a:tr h="869281">
                <a:tc>
                  <a:txBody>
                    <a:bodyPr/>
                    <a:lstStyle/>
                    <a:p>
                      <a:r>
                        <a:rPr kumimoji="1" lang="ja-JP" altLang="en-US" sz="1800" dirty="0">
                          <a:latin typeface="Meiryo UI" panose="020B0604030504040204" pitchFamily="50" charset="-128"/>
                          <a:ea typeface="Meiryo UI" panose="020B0604030504040204" pitchFamily="50" charset="-128"/>
                        </a:rPr>
                        <a:t>　出生予定日</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本人または配偶者が妊娠した際に、育児休業や仕事と育児の両立を支援する制度を確認し、出生予定日を申請します。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また、育児休業の取得や制度の利用等に関する意向も申請します。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777141414"/>
                  </a:ext>
                </a:extLst>
              </a:tr>
              <a:tr h="608497">
                <a:tc>
                  <a:txBody>
                    <a:bodyPr/>
                    <a:lstStyle/>
                    <a:p>
                      <a:r>
                        <a:rPr kumimoji="1" lang="ja-JP" altLang="en-US" sz="1800" dirty="0">
                          <a:latin typeface="Meiryo UI" panose="020B0604030504040204" pitchFamily="50" charset="-128"/>
                          <a:ea typeface="Meiryo UI" panose="020B0604030504040204" pitchFamily="50" charset="-128"/>
                        </a:rPr>
                        <a:t>　産前産後休業</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産前産後休業する際に申請します。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08497">
                <a:tc>
                  <a:txBody>
                    <a:bodyPr/>
                    <a:lstStyle/>
                    <a:p>
                      <a:r>
                        <a:rPr kumimoji="1" lang="ja-JP" altLang="en-US" sz="1800" dirty="0">
                          <a:latin typeface="Meiryo UI" panose="020B0604030504040204" pitchFamily="50" charset="-128"/>
                          <a:ea typeface="Meiryo UI" panose="020B0604030504040204" pitchFamily="50" charset="-128"/>
                        </a:rPr>
                        <a:t>　育児休業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育児休業する際に申請します。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588395">
                <a:tc>
                  <a:txBody>
                    <a:bodyPr/>
                    <a:lstStyle/>
                    <a:p>
                      <a:r>
                        <a:rPr kumimoji="1" lang="ja-JP" altLang="en-US" sz="1800" dirty="0">
                          <a:latin typeface="Meiryo UI" panose="020B0604030504040204" pitchFamily="50" charset="-128"/>
                          <a:ea typeface="Meiryo UI" panose="020B0604030504040204" pitchFamily="50" charset="-128"/>
                        </a:rPr>
                        <a:t>　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869281">
                <a:tc>
                  <a:txBody>
                    <a:bodyPr/>
                    <a:lstStyle/>
                    <a:p>
                      <a:r>
                        <a:rPr kumimoji="1" lang="ja-JP" altLang="en-US" sz="1800" dirty="0">
                          <a:latin typeface="Meiryo UI" panose="020B0604030504040204" pitchFamily="50" charset="-128"/>
                          <a:ea typeface="Meiryo UI" panose="020B0604030504040204" pitchFamily="50" charset="-128"/>
                        </a:rPr>
                        <a:t>　介護直面</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介護に直面した際に、介護休業や仕事と介護の両立を支援する制度を確認し、介護が必要な家族の情報を申請します。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また、介護休業の取得や制度の利用等に関する意向も申請します。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1010151758"/>
                  </a:ext>
                </a:extLst>
              </a:tr>
              <a:tr h="608497">
                <a:tc>
                  <a:txBody>
                    <a:bodyPr/>
                    <a:lstStyle/>
                    <a:p>
                      <a:r>
                        <a:rPr kumimoji="1" lang="ja-JP" altLang="en-US" sz="1800" dirty="0">
                          <a:latin typeface="Meiryo UI" panose="020B0604030504040204" pitchFamily="50" charset="-128"/>
                          <a:ea typeface="Meiryo UI" panose="020B0604030504040204" pitchFamily="50" charset="-128"/>
                        </a:rPr>
                        <a:t>　介護休業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588395">
                <a:tc>
                  <a:txBody>
                    <a:bodyPr/>
                    <a:lstStyle/>
                    <a:p>
                      <a:r>
                        <a:rPr kumimoji="1" lang="ja-JP" altLang="en-US" sz="1800" dirty="0">
                          <a:latin typeface="Meiryo UI" panose="020B0604030504040204" pitchFamily="50" charset="-128"/>
                          <a:ea typeface="Meiryo UI" panose="020B0604030504040204" pitchFamily="50" charset="-128"/>
                        </a:rPr>
                        <a:t>　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CB31-70EF-74E4-7B02-070500F17F9B}"/>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ABE7E4C-C0D4-397B-C61D-74CA0C2D6DE0}"/>
              </a:ext>
            </a:extLst>
          </p:cNvPr>
          <p:cNvGraphicFramePr>
            <a:graphicFrameLocks noGrp="1"/>
          </p:cNvGraphicFramePr>
          <p:nvPr/>
        </p:nvGraphicFramePr>
        <p:xfrm>
          <a:off x="607219" y="706958"/>
          <a:ext cx="10986405" cy="5724346"/>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短時間勤務</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948003524"/>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短時間勤務</a:t>
                      </a:r>
                      <a:br>
                        <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3784350476"/>
                  </a:ext>
                </a:extLst>
              </a:tr>
              <a:tr h="36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rgbClr val="1A4587"/>
                          </a:solidFill>
                          <a:latin typeface="Meiryo UI" panose="020B0604030504040204" pitchFamily="34" charset="-128"/>
                          <a:ea typeface="Meiryo UI" panose="020B0604030504040204" pitchFamily="34" charset="-128"/>
                        </a:rPr>
                        <a:t>採用・労働契約</a:t>
                      </a:r>
                    </a:p>
                  </a:txBody>
                  <a:tcPr anchor="ctr">
                    <a:solidFill>
                      <a:schemeClr val="accent5">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17281106"/>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入社予定者</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店舗責任者が、店舗で従業員（パートやアルバイトなど）を採用した際に申請します。</a:t>
                      </a:r>
                    </a:p>
                  </a:txBody>
                  <a:tcPr anchor="ctr">
                    <a:solidFill>
                      <a:schemeClr val="bg1">
                        <a:lumMod val="95000"/>
                      </a:schemeClr>
                    </a:solidFill>
                  </a:tcPr>
                </a:tc>
                <a:extLst>
                  <a:ext uri="{0D108BD9-81ED-4DB2-BD59-A6C34878D82A}">
                    <a16:rowId xmlns:a16="http://schemas.microsoft.com/office/drawing/2014/main" val="3317815119"/>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契約更新</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店舗責任者が、店舗で働く従業員（パートやアルバイトなど）の定期的な契約更新（半期に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回など）をする際に申請します。</a:t>
                      </a:r>
                    </a:p>
                  </a:txBody>
                  <a:tcPr anchor="ctr">
                    <a:solidFill>
                      <a:schemeClr val="bg1">
                        <a:lumMod val="95000"/>
                      </a:schemeClr>
                    </a:solidFill>
                  </a:tcPr>
                </a:tc>
                <a:extLst>
                  <a:ext uri="{0D108BD9-81ED-4DB2-BD59-A6C34878D82A}">
                    <a16:rowId xmlns:a16="http://schemas.microsoft.com/office/drawing/2014/main" val="1160349082"/>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契約変更</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店舗責任者が、店舗で働く従業員（パートやアルバイトなど）の不定期な契約変更（時給</a:t>
                      </a:r>
                      <a:r>
                        <a:rPr kumimoji="1" lang="en-US" altLang="ja-JP" sz="1800" dirty="0">
                          <a:latin typeface="Meiryo UI" panose="020B0604030504040204" pitchFamily="50" charset="-128"/>
                          <a:ea typeface="Meiryo UI" panose="020B0604030504040204" pitchFamily="50" charset="-128"/>
                        </a:rPr>
                        <a:t>UP</a:t>
                      </a:r>
                      <a:r>
                        <a:rPr kumimoji="1" lang="ja-JP" altLang="en-US" sz="1800" dirty="0">
                          <a:latin typeface="Meiryo UI" panose="020B0604030504040204" pitchFamily="50" charset="-128"/>
                          <a:ea typeface="Meiryo UI" panose="020B0604030504040204" pitchFamily="50" charset="-128"/>
                        </a:rPr>
                        <a:t>・雇用区分の変更など）をする際に申請します。</a:t>
                      </a:r>
                    </a:p>
                  </a:txBody>
                  <a:tcPr anchor="ctr">
                    <a:solidFill>
                      <a:schemeClr val="bg1">
                        <a:lumMod val="95000"/>
                      </a:schemeClr>
                    </a:solidFill>
                  </a:tcPr>
                </a:tc>
                <a:extLst>
                  <a:ext uri="{0D108BD9-81ED-4DB2-BD59-A6C34878D82A}">
                    <a16:rowId xmlns:a16="http://schemas.microsoft.com/office/drawing/2014/main" val="3014817228"/>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契約満了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店舗責任者が、店舗で働く従業員（パートやアルバイトなど）の契約が満了する際に申請します。</a:t>
                      </a:r>
                    </a:p>
                  </a:txBody>
                  <a:tcPr anchor="ctr">
                    <a:solidFill>
                      <a:schemeClr val="bg1">
                        <a:lumMod val="95000"/>
                      </a:schemeClr>
                    </a:solidFill>
                  </a:tcPr>
                </a:tc>
                <a:extLst>
                  <a:ext uri="{0D108BD9-81ED-4DB2-BD59-A6C34878D82A}">
                    <a16:rowId xmlns:a16="http://schemas.microsoft.com/office/drawing/2014/main" val="1358678714"/>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総務</a:t>
                      </a: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71718967"/>
                  </a:ext>
                </a:extLst>
              </a:tr>
              <a:tr h="654784">
                <a:tc>
                  <a:txBody>
                    <a:bodyPr/>
                    <a:lstStyle/>
                    <a:p>
                      <a:r>
                        <a:rPr kumimoji="1" lang="ja-JP" altLang="en-US" sz="1800" dirty="0">
                          <a:latin typeface="Meiryo UI" panose="020B0604030504040204" pitchFamily="50" charset="-128"/>
                          <a:ea typeface="Meiryo UI" panose="020B0604030504040204" pitchFamily="50" charset="-128"/>
                        </a:rPr>
                        <a:t>　証明書発行依頼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在籍証明書や就労証明書などの各種証明書が必要になった際に発行を依頼します。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10609216"/>
                  </a:ext>
                </a:extLst>
              </a:tr>
            </a:tbl>
          </a:graphicData>
        </a:graphic>
      </p:graphicFrame>
      <p:sp>
        <p:nvSpPr>
          <p:cNvPr id="2" name="フッター プレースホルダー 3">
            <a:extLst>
              <a:ext uri="{FF2B5EF4-FFF2-40B4-BE49-F238E27FC236}">
                <a16:creationId xmlns:a16="http://schemas.microsoft.com/office/drawing/2014/main" id="{94FD9E68-A523-C557-85FE-680B3A67C8A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3DAAFB4-330C-3A40-A0AC-E2A3CE74F7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3743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11437</Words>
  <Application>Microsoft Office PowerPoint</Application>
  <PresentationFormat>ワイド画面</PresentationFormat>
  <Paragraphs>1195</Paragraphs>
  <Slides>61</Slides>
  <Notes>61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61</vt:i4>
      </vt:variant>
    </vt:vector>
  </HeadingPairs>
  <TitlesOfParts>
    <vt:vector size="69"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2026-05-26T04:04:20Z</dcterms:modified>
</cp:coreProperties>
</file>