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752" r:id="rId1"/>
  </p:sldMasterIdLst>
  <p:notesMasterIdLst>
    <p:notesMasterId r:id="rId19"/>
  </p:notesMasterIdLst>
  <p:handoutMasterIdLst>
    <p:handoutMasterId r:id="rId20"/>
  </p:handoutMasterIdLst>
  <p:sldIdLst>
    <p:sldId id="290" r:id="rId2"/>
    <p:sldId id="320" r:id="rId3"/>
    <p:sldId id="286" r:id="rId4"/>
    <p:sldId id="291" r:id="rId5"/>
    <p:sldId id="305" r:id="rId6"/>
    <p:sldId id="276" r:id="rId7"/>
    <p:sldId id="257" r:id="rId8"/>
    <p:sldId id="259" r:id="rId9"/>
    <p:sldId id="309" r:id="rId10"/>
    <p:sldId id="301" r:id="rId11"/>
    <p:sldId id="306" r:id="rId12"/>
    <p:sldId id="307" r:id="rId13"/>
    <p:sldId id="321" r:id="rId14"/>
    <p:sldId id="292" r:id="rId15"/>
    <p:sldId id="304" r:id="rId16"/>
    <p:sldId id="308" r:id="rId17"/>
    <p:sldId id="322" r:id="rId18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成者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8DE"/>
    <a:srgbClr val="0074BE"/>
    <a:srgbClr val="1A4587"/>
    <a:srgbClr val="E16664"/>
    <a:srgbClr val="92C57D"/>
    <a:srgbClr val="00B0F0"/>
    <a:srgbClr val="FFFFFF"/>
    <a:srgbClr val="0F76BB"/>
    <a:srgbClr val="309DD1"/>
    <a:srgbClr val="1A4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63" autoAdjust="0"/>
    <p:restoredTop sz="81349" autoAdjust="0"/>
  </p:normalViewPr>
  <p:slideViewPr>
    <p:cSldViewPr snapToGrid="0">
      <p:cViewPr varScale="1">
        <p:scale>
          <a:sx n="59" d="100"/>
          <a:sy n="59" d="100"/>
        </p:scale>
        <p:origin x="84" y="840"/>
      </p:cViewPr>
      <p:guideLst>
        <p:guide orient="horz" pos="2115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356"/>
    </p:cViewPr>
  </p:sorterViewPr>
  <p:notesViewPr>
    <p:cSldViewPr snapToGrid="0">
      <p:cViewPr>
        <p:scale>
          <a:sx n="1" d="2"/>
          <a:sy n="1" d="2"/>
        </p:scale>
        <p:origin x="1812" y="5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F254631-ADBA-4409-9D0C-326BE72735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490F9C8-7CEE-4599-8ED6-BC439CB1CC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8B441-18A9-48B6-9AF6-69E3744A0028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0A2180-794E-496C-9029-84516ACC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8C5447-6AFF-4DAC-89DB-28158F4735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43F92-9D9C-4CA6-8D97-DC454FF34D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529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EC13577B-6902-467D-A26C-08A0DD5E4E03}" type="datetimeFigureOut">
              <a:rPr lang="en-US" altLang="ja-JP" smtClean="0"/>
              <a:pPr/>
              <a:t>5/26/2026</a:t>
            </a:fld>
            <a:endParaRPr lang="ja-JP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249238"/>
            <a:ext cx="6732588" cy="3787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DF61EA0F-A667-4B49-8422-0062BC55E249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当マニュアルは、明細書・通知書を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で公開した際の従業員向けのマニュアルになります。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dirty="0"/>
              <a:t>必要に応じて加工し、従業員に渡してください。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当サービスでメール配信だけを利用する場合は、当マニュアルは不要です。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6B88-11D2-4649-9394-5D5A6FBE2258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554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548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明細書・通知書を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で公開した際に、教職員にメールやビジネスチャットで公開した旨を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通知できます。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明細書公開設定］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メニューで件名や本文を設定します。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その際に差込項目から、</a:t>
            </a:r>
            <a:r>
              <a:rPr lang="ja-JP" altLang="en-US" dirty="0"/>
              <a:t>「教職員番号」や「氏名」など教職員ごとに異なる情報も記載できます。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メールの本文に「ログイン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URL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」を入れておくと、上記のように教職員はメールからスムーズに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ログイン画面を開けます。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また、明細書・通知書をスケジュール公開する際は、明細書・通知書ごとに公開通知を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：する」に設定します。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公開した際に教職員に通知しない場合は、上記のページを削除してください。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3464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で登録済みの過去の明細書も公開したい場合は、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明細書即時公開］メニューから過去月（回）を指定して公開できます。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2267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86D2A-1EC6-53D6-E03F-2DFEE7760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605316B-2065-2CF2-38A7-6FD739457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FABBDCD-78B8-1A62-6847-745966435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スマホアプリについて、</a:t>
            </a:r>
            <a:r>
              <a:rPr kumimoji="1" lang="ja-JP" altLang="en-US" sz="1200" b="0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下記のヘルプサイトにまとめています。</a:t>
            </a:r>
            <a:endParaRPr kumimoji="1" lang="en-US" altLang="ja-JP" sz="1200" b="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https://support.obc.jp/hc/ja/articles/57942719798809</a:t>
            </a:r>
            <a:endParaRPr kumimoji="1" lang="en-US" altLang="ja-JP" sz="1200" b="1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スマホアプリを使用する場合は、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あらかじめ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スマートフォンに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奉行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Edge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のスマホ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をインストール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しておく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必要があります。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下記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ヘルプサイトを確認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し、教職員が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アプリの［スマホアプリについて］メニューからスマホアプリを入手できるようにします。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https://support.obc.jp/hc/ja/articles/56538241816345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また、スマホアプリの機能やインストール方法を従業員の方にお知らせするチラシも用意しています。</a:t>
            </a:r>
            <a:endParaRPr kumimoji="1" lang="en-US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下記のヘルプサイトからダウンロードし、編集してご利用ください。</a:t>
            </a:r>
            <a:endParaRPr kumimoji="1" lang="en-US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https://support.obc.jp/hc/ja/articles/57676262901017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550984-6FB5-8124-3AC4-736BACF13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1EA0F-A667-4B49-8422-0062BC55E249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16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5437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ログイン画面に「パスワードをお忘れですか？」を表示させない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（教職員にパスワードの再設定を許可しない）場合は、「管理ポータル」の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［ログイン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パスワードポリシー］メニューの「パスワードの再設定」で設定します。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3919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4731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76243-F2C0-CF04-32FC-F2164A78C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8ACB939-E500-733C-F41C-FAAF4B28FE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75787AE-367A-5EC9-783E-7467D792F8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アプリ・スマホアプリの明細書一覧を選択した言語で表示する場合は、</a:t>
            </a:r>
            <a:r>
              <a:rPr kumimoji="1" lang="ja-JP" altLang="en-US" sz="1200" u="none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事前に以下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の設定が必要です。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給与担当者側の</a:t>
            </a:r>
            <a:r>
              <a:rPr lang="ja-JP" altLang="ja-JP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メインメニュー右上の（設定）から［運用設定］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メニューの［基本］ページで、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アプリの言語選択の「有効にする」にチェックを付けます。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また、</a:t>
            </a:r>
            <a:r>
              <a:rPr lang="ja-JP" altLang="ja-JP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メール（公開通知）や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給与・賞与明細書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PDF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の言語を変更したい場合は、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給与担当者側の</a:t>
            </a:r>
            <a:r>
              <a:rPr lang="ja-JP" altLang="en-US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［教職員情報］メニュー</a:t>
            </a:r>
            <a:r>
              <a:rPr lang="ja-JP" altLang="ja-JP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の［明細書］ページ</a:t>
            </a:r>
            <a:r>
              <a:rPr lang="ja-JP" altLang="en-US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にある</a:t>
            </a:r>
            <a:r>
              <a:rPr lang="ja-JP" altLang="ja-JP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「給与・賞与明細書の表示言語」で</a:t>
            </a:r>
            <a:r>
              <a:rPr lang="ja-JP" altLang="en-US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言語を選択してください。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5E78F5-7D54-78CA-9C6D-BAE216AFEB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5564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10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102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7241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の［教職員情報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–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–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教職員情報］メニューの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［明細書］ページ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で、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教職員ごとに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照会する明細書・通知書を設定します。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明細書公開設定］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メニューで、明細書・通知書ごとに公開スケジュールなどを設定します。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6798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3517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公開準備が完了したら、「管理ポータル」の［利用者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利用者］メニューの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［利用開始通知］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から、教職員に利用開始通知メールを送信します。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送信する内容を編集できますので、必要に応じて教職員への連絡事項なども追記します。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パスワードは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給与明細電子化クラウド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側で自動的に発行されます。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パスワードを管理者側で決めている場合は、［通知内容確認］画面で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「「パスワード」を記載する」のチェックを外して送信してください。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5925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92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の［教職員情報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–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–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教職員情報］メニューの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［明細書］ページで、電子交付同意が「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0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：なし」の教職員は、電子交付の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同意を求める画面が表示されます。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教職員が「電子交付に同意する」にチェックを付けると、電子交付同意が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：あり」に変更されます。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事前に紙などで教職員から同意をもらっている場合は、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［教職員情報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–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教職員情報］メニューの［明細書］ページで、電子交付同意を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：あり」に設定しておくと、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上記画面は表示されません。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265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560F80E-DAD3-42E0-97AD-5168AFA2FE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55" y="-164934"/>
            <a:ext cx="3792022" cy="127594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3857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12" name="図 11" descr="光 が含まれている画像&#10;&#10;自動的に生成された説明">
            <a:extLst>
              <a:ext uri="{FF2B5EF4-FFF2-40B4-BE49-F238E27FC236}">
                <a16:creationId xmlns:a16="http://schemas.microsoft.com/office/drawing/2014/main" id="{6CA3702C-D515-42F3-8D4A-01D986365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"/>
          <a:stretch/>
        </p:blipFill>
        <p:spPr>
          <a:xfrm rot="10800000">
            <a:off x="6096000" y="-5165"/>
            <a:ext cx="6112934" cy="359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0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0A03FA1-328B-48BF-8F1E-B7FCE303E9CF}"/>
              </a:ext>
            </a:extLst>
          </p:cNvPr>
          <p:cNvSpPr/>
          <p:nvPr userDrawn="1"/>
        </p:nvSpPr>
        <p:spPr>
          <a:xfrm>
            <a:off x="0" y="0"/>
            <a:ext cx="12192000" cy="770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90D32FE-E425-4249-94EF-DD89C82942BD}"/>
              </a:ext>
            </a:extLst>
          </p:cNvPr>
          <p:cNvCxnSpPr/>
          <p:nvPr userDrawn="1"/>
        </p:nvCxnSpPr>
        <p:spPr>
          <a:xfrm>
            <a:off x="0" y="897467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9538052-4023-4E07-9636-A70EEEEE5C36}"/>
              </a:ext>
            </a:extLst>
          </p:cNvPr>
          <p:cNvCxnSpPr/>
          <p:nvPr userDrawn="1"/>
        </p:nvCxnSpPr>
        <p:spPr>
          <a:xfrm>
            <a:off x="0" y="838199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直角三角形 14">
            <a:extLst>
              <a:ext uri="{FF2B5EF4-FFF2-40B4-BE49-F238E27FC236}">
                <a16:creationId xmlns:a16="http://schemas.microsoft.com/office/drawing/2014/main" id="{6866C25B-6AA5-41B9-82D1-6435170263CA}"/>
              </a:ext>
            </a:extLst>
          </p:cNvPr>
          <p:cNvSpPr/>
          <p:nvPr userDrawn="1"/>
        </p:nvSpPr>
        <p:spPr>
          <a:xfrm flipV="1">
            <a:off x="8085667" y="0"/>
            <a:ext cx="523260" cy="833018"/>
          </a:xfrm>
          <a:prstGeom prst="rtTriangle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5106F6F-3143-4956-841F-E733BACE3380}"/>
              </a:ext>
            </a:extLst>
          </p:cNvPr>
          <p:cNvSpPr/>
          <p:nvPr userDrawn="1"/>
        </p:nvSpPr>
        <p:spPr>
          <a:xfrm>
            <a:off x="1" y="0"/>
            <a:ext cx="8085666" cy="812800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67C66D1-D03B-45A3-A265-94121DDAC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2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詳細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07FE253-D5E2-42E7-B008-69D9BC1AAFF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9CCD9FA-4469-1544-91AB-6D8BAD0411A3}"/>
              </a:ext>
            </a:extLst>
          </p:cNvPr>
          <p:cNvSpPr/>
          <p:nvPr userDrawn="1"/>
        </p:nvSpPr>
        <p:spPr>
          <a:xfrm>
            <a:off x="0" y="0"/>
            <a:ext cx="12192000" cy="792478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4" name="直角三角形 13">
            <a:extLst>
              <a:ext uri="{FF2B5EF4-FFF2-40B4-BE49-F238E27FC236}">
                <a16:creationId xmlns:a16="http://schemas.microsoft.com/office/drawing/2014/main" id="{C9079283-BAEC-BA40-AB53-35EE0FFC0ADC}"/>
              </a:ext>
            </a:extLst>
          </p:cNvPr>
          <p:cNvSpPr/>
          <p:nvPr userDrawn="1"/>
        </p:nvSpPr>
        <p:spPr>
          <a:xfrm flipH="1" flipV="1">
            <a:off x="0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1" name="直角三角形 20">
            <a:extLst>
              <a:ext uri="{FF2B5EF4-FFF2-40B4-BE49-F238E27FC236}">
                <a16:creationId xmlns:a16="http://schemas.microsoft.com/office/drawing/2014/main" id="{143F93D6-9B5C-8443-9984-78DF8A55B592}"/>
              </a:ext>
            </a:extLst>
          </p:cNvPr>
          <p:cNvSpPr/>
          <p:nvPr userDrawn="1"/>
        </p:nvSpPr>
        <p:spPr>
          <a:xfrm flipV="1">
            <a:off x="12085981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165ECC97-42A4-AB44-844C-AA9F6733D877}"/>
              </a:ext>
            </a:extLst>
          </p:cNvPr>
          <p:cNvSpPr txBox="1">
            <a:spLocks/>
          </p:cNvSpPr>
          <p:nvPr userDrawn="1"/>
        </p:nvSpPr>
        <p:spPr>
          <a:xfrm>
            <a:off x="4649932" y="6607235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16" name="タイトル 4">
            <a:extLst>
              <a:ext uri="{FF2B5EF4-FFF2-40B4-BE49-F238E27FC236}">
                <a16:creationId xmlns:a16="http://schemas.microsoft.com/office/drawing/2014/main" id="{07A3CA64-24FA-194A-83C8-A2B5FF29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38" y="183873"/>
            <a:ext cx="9874370" cy="4801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8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5EB46E2B-4C02-C343-88CB-EB221087A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B3E2DE9-F096-45D6-BC59-36747FE8E8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613" y="-60531"/>
            <a:ext cx="2718182" cy="9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4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カラ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031F687-C154-A344-B6EA-C409AFFD73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E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フッター プレースホルダー 4">
            <a:extLst>
              <a:ext uri="{FF2B5EF4-FFF2-40B4-BE49-F238E27FC236}">
                <a16:creationId xmlns:a16="http://schemas.microsoft.com/office/drawing/2014/main" id="{F734B94F-61DB-884E-9944-AA8264ABFDCB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6" name="タイトル 4">
            <a:extLst>
              <a:ext uri="{FF2B5EF4-FFF2-40B4-BE49-F238E27FC236}">
                <a16:creationId xmlns:a16="http://schemas.microsoft.com/office/drawing/2014/main" id="{AFE3AE89-0EF6-2D44-AE69-9138A1EA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27797482-42CD-470F-891F-CAF21FBD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44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モノク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E128FF5F-8CE5-AF45-97F7-B1F78AB5E774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33BFEDB8-725E-374C-96F4-F68DE0DA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FFB51B-502B-4C48-8646-B2FD6965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065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黒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9DC5DF1-2982-C443-ABE3-D718CD03F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C01B87-EB1C-ED41-8D1B-1AF07CC1517A}"/>
              </a:ext>
            </a:extLst>
          </p:cNvPr>
          <p:cNvSpPr txBox="1">
            <a:spLocks/>
          </p:cNvSpPr>
          <p:nvPr userDrawn="1"/>
        </p:nvSpPr>
        <p:spPr>
          <a:xfrm>
            <a:off x="4649932" y="6615724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A1E1A288-57E5-4FB4-8E8E-82D5B00FE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363811"/>
            <a:ext cx="9874370" cy="5909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6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08A5F12-2121-4E0F-BF5F-8F9E9C54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16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8496F1EA-DD26-4106-BAF8-D225E51C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247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6C9756-63A5-4C62-9218-EBC5362A9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B114C97-0913-4D09-9EF8-224F6B048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65E0B3-B8AB-4888-B292-A03FCE57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6509-12A6-40E0-B723-66DCA737B38C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75DB58-F742-4E90-B1CA-74A41EF9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42A55D-F235-448C-819E-42DF6B83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9671-293B-4CDB-8D33-72C8CFAD39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7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66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861" r:id="rId2"/>
    <p:sldLayoutId id="2147483862" r:id="rId3"/>
    <p:sldLayoutId id="2147483826" r:id="rId4"/>
    <p:sldLayoutId id="2147483857" r:id="rId5"/>
    <p:sldLayoutId id="2147483858" r:id="rId6"/>
    <p:sldLayoutId id="2147483859" r:id="rId7"/>
    <p:sldLayoutId id="2147483860" r:id="rId8"/>
    <p:sldLayoutId id="214748386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3;&#12540;&#12523;.jpg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Relationship Id="rId5" Type="http://schemas.openxmlformats.org/officeDocument/2006/relationships/image" Target="../media/image15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5903;&#32102;&#12513;&#12540;&#12523;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PDF.jpg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12398;&#20877;&#35373;&#23450;.jpg" TargetMode="External"/><Relationship Id="rId5" Type="http://schemas.openxmlformats.org/officeDocument/2006/relationships/image" Target="../media/image24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8;&#12540;&#12470;&#12540;&#12450;&#12452;&#12467;&#12531;.jpg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22793;&#26356;02.jpg" TargetMode="External"/><Relationship Id="rId5" Type="http://schemas.openxmlformats.org/officeDocument/2006/relationships/image" Target="../media/image26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0491;&#20154;&#35373;&#23450;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8;&#12540;&#12470;&#12540;&#12450;&#12452;&#12467;&#12531;.jpg" TargetMode="Externa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PDF.jpg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3;&#12540;&#12523;.jpg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Relationship Id="rId5" Type="http://schemas.openxmlformats.org/officeDocument/2006/relationships/image" Target="../media/image15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1033;&#29992;&#38283;&#22987;&#36890;&#30693;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22793;&#26356;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TFS\&#12504;&#12523;&#12503;&#12475;&#12531;&#12479;&#12540;&#28155;&#20184;&#12501;&#12449;&#12452;&#12523;\&#32102;&#19982;&#22857;&#34892;&#12463;&#12521;&#12454;&#12489;\&#24467;&#26989;&#21729;&#21521;&#12369;&#12510;&#12491;&#12517;&#12450;&#12523;%20&#12486;&#12531;&#12503;&#12524;&#12540;&#12488;\BMP\&#38651;&#23376;&#20132;&#20184;&#21516;&#24847;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黒い背景と白い文字&#10;&#10;自動的に生成された説明">
            <a:extLst>
              <a:ext uri="{FF2B5EF4-FFF2-40B4-BE49-F238E27FC236}">
                <a16:creationId xmlns:a16="http://schemas.microsoft.com/office/drawing/2014/main" id="{046B1A05-4E4F-7AFE-79C0-747F15B217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66" y="1232225"/>
            <a:ext cx="6113713" cy="235468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80AC119-A8E5-4C02-AABA-5B08C1BFC13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20642" y="448706"/>
            <a:ext cx="1504315" cy="44591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CFAF10-0874-4142-AB97-59B827C2967C}"/>
              </a:ext>
            </a:extLst>
          </p:cNvPr>
          <p:cNvSpPr txBox="1"/>
          <p:nvPr/>
        </p:nvSpPr>
        <p:spPr>
          <a:xfrm>
            <a:off x="4551113" y="3247443"/>
            <a:ext cx="3289020" cy="85465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使い方ガイド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0F10E2B-0735-4750-8CF3-0C5F977EF997}"/>
              </a:ext>
            </a:extLst>
          </p:cNvPr>
          <p:cNvSpPr txBox="1"/>
          <p:nvPr/>
        </p:nvSpPr>
        <p:spPr>
          <a:xfrm>
            <a:off x="9105900" y="6180668"/>
            <a:ext cx="2493433" cy="293089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使い方ガイド発行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日：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2026/05/29</a:t>
            </a:r>
            <a:endParaRPr lang="ja-JP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9297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3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基本操作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C82194-65A2-4720-A3BB-1B79A29AE4F1}"/>
              </a:ext>
            </a:extLst>
          </p:cNvPr>
          <p:cNvSpPr txBox="1"/>
          <p:nvPr/>
        </p:nvSpPr>
        <p:spPr>
          <a:xfrm>
            <a:off x="614476" y="4125774"/>
            <a:ext cx="10975500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続いて、基本的な使い方を確認しましょう。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以下、給与明細書で説明していますが、他の明細書・通知書も同様の手順になります。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596502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明細書や通知書が公開された際に、差出人「ＯＢＣｉＤ」からメールが送信されますので、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をクリックしてログインします。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7D7717-CFB9-4F69-9FE5-0F4A3FF641C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25" y="1742570"/>
            <a:ext cx="3786816" cy="39378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04" y="1742570"/>
            <a:ext cx="4587033" cy="3127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26DAB27E-1C2B-48E7-BF68-7BEACFCFC6EE}"/>
              </a:ext>
            </a:extLst>
          </p:cNvPr>
          <p:cNvSpPr/>
          <p:nvPr/>
        </p:nvSpPr>
        <p:spPr>
          <a:xfrm>
            <a:off x="821089" y="3876402"/>
            <a:ext cx="3099858" cy="461512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AF5D1668-D701-4451-BDCE-542AC3EB6F72}"/>
              </a:ext>
            </a:extLst>
          </p:cNvPr>
          <p:cNvSpPr/>
          <p:nvPr/>
        </p:nvSpPr>
        <p:spPr>
          <a:xfrm>
            <a:off x="5100827" y="3172714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E412A51-9CF8-43FE-92F3-ADE237E38B54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0" y="1581548"/>
            <a:ext cx="393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37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3213CA44-4C2A-8E74-4DA8-7815E07EA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26" y="1411319"/>
            <a:ext cx="4479535" cy="31273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図 35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D67EFF6-2FDE-6B78-D6E9-0156DAC9D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0" y="1658347"/>
            <a:ext cx="5144448" cy="2551833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参照したい明細書または通知書の　　  マークをクリックします。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05C99F55-2B8C-449D-B0D5-4DC64AFA7671}"/>
              </a:ext>
            </a:extLst>
          </p:cNvPr>
          <p:cNvSpPr/>
          <p:nvPr/>
        </p:nvSpPr>
        <p:spPr>
          <a:xfrm>
            <a:off x="5901186" y="2677979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7EF761E-141E-4181-8191-F7CB6FBF22EF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405" y="1342832"/>
            <a:ext cx="444043" cy="598942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FB6C669-5AEA-49D6-B43D-68D4C1D22AA1}"/>
              </a:ext>
            </a:extLst>
          </p:cNvPr>
          <p:cNvSpPr/>
          <p:nvPr/>
        </p:nvSpPr>
        <p:spPr>
          <a:xfrm>
            <a:off x="1892591" y="2339186"/>
            <a:ext cx="262732" cy="136683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5BE09D6-8E7A-4BBF-BFC5-96FB90FDCBC4}"/>
              </a:ext>
            </a:extLst>
          </p:cNvPr>
          <p:cNvSpPr txBox="1"/>
          <p:nvPr/>
        </p:nvSpPr>
        <p:spPr>
          <a:xfrm>
            <a:off x="615692" y="4803006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PDF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ファイルをダウンロードできます。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387E36A3-D14F-024B-E2AA-35DB884DA8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37" y="753008"/>
            <a:ext cx="5048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71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44E63-B62F-1EBB-F908-7859DD803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023154B-8461-E9BA-5B84-10A7C8B5E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D4D6E-08C8-7B4E-8F73-578036F36F67}" type="slidenum">
              <a:rPr kumimoji="1" lang="ja-JP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CC57A00-B8AD-D990-2DF3-9D663D4E5926}"/>
              </a:ext>
            </a:extLst>
          </p:cNvPr>
          <p:cNvSpPr txBox="1"/>
          <p:nvPr/>
        </p:nvSpPr>
        <p:spPr>
          <a:xfrm>
            <a:off x="550398" y="6945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スマホアプリでも給与明細書等を確認できます。あらかじめ</a:t>
            </a:r>
            <a:r>
              <a:rPr kumimoji="1" lang="en-US" altLang="ja-JP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Edge』</a:t>
            </a:r>
            <a:r>
              <a:rPr kumimoji="1" lang="ja-JP" alt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の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スマホアプリをインストールします。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6AB56BD-03D2-3362-2FD2-B9106084A2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5059" y="1284356"/>
            <a:ext cx="2174375" cy="471114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A80CBF9-4E3A-2F51-850B-B74B6B200237}"/>
              </a:ext>
            </a:extLst>
          </p:cNvPr>
          <p:cNvSpPr/>
          <p:nvPr/>
        </p:nvSpPr>
        <p:spPr>
          <a:xfrm>
            <a:off x="1026959" y="5283200"/>
            <a:ext cx="420841" cy="4445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739FC5D-7375-89BE-59F8-364A5F26C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859" y="5266812"/>
            <a:ext cx="268642" cy="285790"/>
          </a:xfrm>
          <a:prstGeom prst="rect">
            <a:avLst/>
          </a:prstGeom>
        </p:spPr>
      </p:pic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F825F86-C821-040F-6758-4FB440A9FC4E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1447800" y="5176850"/>
            <a:ext cx="2956170" cy="3286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363">
            <a:extLst>
              <a:ext uri="{FF2B5EF4-FFF2-40B4-BE49-F238E27FC236}">
                <a16:creationId xmlns:a16="http://schemas.microsoft.com/office/drawing/2014/main" id="{65313025-8B6F-B681-FE82-184E2E7E0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970" y="3882683"/>
            <a:ext cx="7215944" cy="194310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144000" rIns="74295" bIns="8890" anchor="t" anchorCtr="0" upright="1">
            <a:noAutofit/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330DE5E-A11E-F4C1-8495-3616C9211C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55" y="4033912"/>
            <a:ext cx="619726" cy="619726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E5B1B33-29F0-EB8D-9842-0BA049DF6812}"/>
              </a:ext>
            </a:extLst>
          </p:cNvPr>
          <p:cNvSpPr/>
          <p:nvPr/>
        </p:nvSpPr>
        <p:spPr>
          <a:xfrm>
            <a:off x="5180521" y="3618748"/>
            <a:ext cx="6327577" cy="231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以下のサービスの入り口が、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奉行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Edge』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のスマホアプリにまとまっています。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・奉行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Edge 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給与明細電子化クラウド</a:t>
            </a:r>
            <a:b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・奉行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Edge 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勤怠管理クラウド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b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</a:b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『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奉行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Edge 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勤怠管理クラウド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』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をあわせてご利用の場合は、</a:t>
            </a:r>
            <a:b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</a:b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（サービス）で利用するサービスを切り替えると、打刻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ができます。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9278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75939"/>
            <a:ext cx="10960818" cy="2053061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こんなときは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44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3134C2-7564-4F3A-A731-AA37A36B3201}"/>
              </a:ext>
            </a:extLst>
          </p:cNvPr>
          <p:cNvSpPr txBox="1"/>
          <p:nvPr/>
        </p:nvSpPr>
        <p:spPr>
          <a:xfrm>
            <a:off x="615125" y="691595"/>
            <a:ext cx="411002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4 - 1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パスワードを忘れた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D63830-6D09-4D87-BE61-B8871B290D46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5" y="2060100"/>
            <a:ext cx="4110025" cy="28021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A7B60A4-A76B-4AA9-BC84-2F91FEF3DBBC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44" y="2060100"/>
            <a:ext cx="4110774" cy="2051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36EDBE-F8D3-44B7-AFB3-1A25234B7CE1}"/>
              </a:ext>
            </a:extLst>
          </p:cNvPr>
          <p:cNvSpPr txBox="1"/>
          <p:nvPr/>
        </p:nvSpPr>
        <p:spPr>
          <a:xfrm>
            <a:off x="622945" y="1379396"/>
            <a:ext cx="7445721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ログイン画面の「パスワードをお忘れですか？」をクリックします。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DF7B2A07-A370-4A2A-B2CF-38181A5D26F7}"/>
              </a:ext>
            </a:extLst>
          </p:cNvPr>
          <p:cNvSpPr/>
          <p:nvPr/>
        </p:nvSpPr>
        <p:spPr>
          <a:xfrm>
            <a:off x="5213891" y="2829335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71C0F21-E36C-4511-BC32-C2C0ADB7D15E}"/>
              </a:ext>
            </a:extLst>
          </p:cNvPr>
          <p:cNvSpPr/>
          <p:nvPr/>
        </p:nvSpPr>
        <p:spPr>
          <a:xfrm>
            <a:off x="1947010" y="3845747"/>
            <a:ext cx="1447242" cy="33854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3A5194-DEA9-4CB2-8487-364986FED170}"/>
              </a:ext>
            </a:extLst>
          </p:cNvPr>
          <p:cNvSpPr txBox="1"/>
          <p:nvPr/>
        </p:nvSpPr>
        <p:spPr>
          <a:xfrm>
            <a:off x="622944" y="5185995"/>
            <a:ext cx="10971648" cy="123373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</a:t>
            </a:r>
            <a:r>
              <a:rPr kumimoji="1" lang="en-US" altLang="ja-JP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OBCiD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」と「メールアドレス」を入力し、［送信］ボタンをクリックします。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「パスワードを再設定してください」という件名のメールが届きますので、記載されている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からパスワードを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再設定します。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57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3134C2-7564-4F3A-A731-AA37A36B3201}"/>
              </a:ext>
            </a:extLst>
          </p:cNvPr>
          <p:cNvSpPr txBox="1"/>
          <p:nvPr/>
        </p:nvSpPr>
        <p:spPr>
          <a:xfrm>
            <a:off x="615125" y="691595"/>
            <a:ext cx="411002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4 - 2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パスワードを変更したい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D63830-6D09-4D87-BE61-B8871B290D46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25" y="2060099"/>
            <a:ext cx="4110025" cy="35272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A7B60A4-A76B-4AA9-BC84-2F91FEF3DBBC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78" y="2067197"/>
            <a:ext cx="4067793" cy="31704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36EDBE-F8D3-44B7-AFB3-1A25234B7CE1}"/>
              </a:ext>
            </a:extLst>
          </p:cNvPr>
          <p:cNvSpPr txBox="1"/>
          <p:nvPr/>
        </p:nvSpPr>
        <p:spPr>
          <a:xfrm>
            <a:off x="622945" y="1379396"/>
            <a:ext cx="7445721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画面右上の　　　マークから「パスワード変更」をクリックします。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DF7B2A07-A370-4A2A-B2CF-38181A5D26F7}"/>
              </a:ext>
            </a:extLst>
          </p:cNvPr>
          <p:cNvSpPr/>
          <p:nvPr/>
        </p:nvSpPr>
        <p:spPr>
          <a:xfrm>
            <a:off x="5213891" y="2829335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71C0F21-E36C-4511-BC32-C2C0ADB7D15E}"/>
              </a:ext>
            </a:extLst>
          </p:cNvPr>
          <p:cNvSpPr/>
          <p:nvPr/>
        </p:nvSpPr>
        <p:spPr>
          <a:xfrm>
            <a:off x="4002584" y="2187898"/>
            <a:ext cx="532840" cy="511411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3A5194-DEA9-4CB2-8487-364986FED170}"/>
              </a:ext>
            </a:extLst>
          </p:cNvPr>
          <p:cNvSpPr txBox="1"/>
          <p:nvPr/>
        </p:nvSpPr>
        <p:spPr>
          <a:xfrm>
            <a:off x="622944" y="5763895"/>
            <a:ext cx="1097164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新しいパスワードに変更します。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3779E40-C388-4918-A09F-A26DF0DA98F2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32" y="1379614"/>
            <a:ext cx="402299" cy="402299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FC854295-FF43-4F22-91C0-E257E3951DE2}"/>
              </a:ext>
            </a:extLst>
          </p:cNvPr>
          <p:cNvSpPr/>
          <p:nvPr/>
        </p:nvSpPr>
        <p:spPr>
          <a:xfrm>
            <a:off x="2121410" y="4059936"/>
            <a:ext cx="2465220" cy="358445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8346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241A9-B8D1-0FA5-D06F-0E41A25C6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82574396-6053-98E8-D60F-33F1C56C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03" y="2780523"/>
            <a:ext cx="6685714" cy="3228571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F31DF1F-FB58-F33E-72A1-90F6E362D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0701915-9D7D-6D23-A7EE-6490569BC5D4}"/>
              </a:ext>
            </a:extLst>
          </p:cNvPr>
          <p:cNvSpPr txBox="1"/>
          <p:nvPr/>
        </p:nvSpPr>
        <p:spPr>
          <a:xfrm>
            <a:off x="615125" y="691595"/>
            <a:ext cx="916895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4 - 3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Web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アプリ・スマホアプリの明細書一覧を選択した言語で表示したい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4EDED172-68BC-3BDB-5998-C8312494680E}"/>
              </a:ext>
            </a:extLst>
          </p:cNvPr>
          <p:cNvSpPr/>
          <p:nvPr/>
        </p:nvSpPr>
        <p:spPr>
          <a:xfrm>
            <a:off x="4201160" y="4501028"/>
            <a:ext cx="87630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B05BC16-E553-35AC-9811-10CA50C67C8E}"/>
              </a:ext>
            </a:extLst>
          </p:cNvPr>
          <p:cNvSpPr/>
          <p:nvPr/>
        </p:nvSpPr>
        <p:spPr>
          <a:xfrm>
            <a:off x="3638550" y="4000501"/>
            <a:ext cx="876300" cy="184150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1551C6C-A3BD-0DED-5E81-EB44557631DD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90" y="1838078"/>
            <a:ext cx="402299" cy="402299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7F9F5F6-E61D-C504-5FE2-26E56F1DCD4F}"/>
              </a:ext>
            </a:extLst>
          </p:cNvPr>
          <p:cNvSpPr/>
          <p:nvPr/>
        </p:nvSpPr>
        <p:spPr>
          <a:xfrm>
            <a:off x="2452688" y="4423085"/>
            <a:ext cx="1420812" cy="142566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2E806B03-48D9-F378-6249-4368670A2B10}"/>
              </a:ext>
            </a:extLst>
          </p:cNvPr>
          <p:cNvSpPr txBox="1">
            <a:spLocks/>
          </p:cNvSpPr>
          <p:nvPr/>
        </p:nvSpPr>
        <p:spPr>
          <a:xfrm>
            <a:off x="402299" y="1291583"/>
            <a:ext cx="11554572" cy="1897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77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kumimoji="0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kumimoji="0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アプリ・スマホアプリの明細書一覧を選択した言語で表示します。</a:t>
            </a:r>
            <a:endParaRPr kumimoji="0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177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kumimoji="0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0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kumimoji="0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画面右上の　　　マーク（スマホアプリの［設定］）から「言語切替」をクリックし、</a:t>
            </a:r>
            <a:r>
              <a:rPr kumimoji="0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言語を選択します。</a:t>
            </a:r>
            <a:endParaRPr kumimoji="0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kumimoji="0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0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kumimoji="0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明細書一覧が、自動翻訳機能で選択した言語に翻訳されて表示されます。　　</a:t>
            </a:r>
            <a:r>
              <a:rPr kumimoji="0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  <a:p>
            <a:pPr marL="0" indent="177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kumimoji="0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0" lang="en-US" altLang="ja-JP" sz="2400" dirty="0">
              <a:latin typeface="Arial" panose="020B0604020202020204" pitchFamily="34" charset="0"/>
            </a:endParaRPr>
          </a:p>
          <a:p>
            <a:pPr marL="0" indent="533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kumimoji="0" lang="en-US" altLang="ja-JP" sz="2400" dirty="0">
              <a:latin typeface="Arial" panose="020B0604020202020204" pitchFamily="34" charset="0"/>
            </a:endParaRPr>
          </a:p>
          <a:p>
            <a:pPr marL="0" indent="533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kumimoji="0" lang="en-US" altLang="ja-JP" sz="2400" dirty="0">
              <a:latin typeface="Arial" panose="020B0604020202020204" pitchFamily="34" charset="0"/>
            </a:endParaRPr>
          </a:p>
          <a:p>
            <a:pPr marL="0" indent="533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kumimoji="0" lang="en-US" altLang="ja-JP" sz="2400" dirty="0">
              <a:latin typeface="Arial" panose="020B0604020202020204" pitchFamily="34" charset="0"/>
            </a:endParaRPr>
          </a:p>
          <a:p>
            <a:pPr marL="0" indent="533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kumimoji="0" lang="ja-JP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4BCF77C6-D74F-2ABB-60FD-FD69CE715009}"/>
              </a:ext>
            </a:extLst>
          </p:cNvPr>
          <p:cNvSpPr txBox="1">
            <a:spLocks/>
          </p:cNvSpPr>
          <p:nvPr/>
        </p:nvSpPr>
        <p:spPr>
          <a:xfrm>
            <a:off x="821399" y="6166405"/>
            <a:ext cx="11554572" cy="46658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0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給与・賞与明細書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PDF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は給与担当者が設定した言語で作成されるため、「言語切替」をクリックしても変更されません。</a:t>
            </a:r>
            <a:r>
              <a:rPr kumimoji="0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  <a:p>
            <a:pPr marL="0" indent="177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kumimoji="0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0" lang="en-US" altLang="ja-JP" sz="2400" dirty="0">
              <a:latin typeface="Arial" panose="020B0604020202020204" pitchFamily="34" charset="0"/>
            </a:endParaRPr>
          </a:p>
          <a:p>
            <a:pPr marL="0" indent="533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kumimoji="0" lang="en-US" altLang="ja-JP" sz="2400" dirty="0">
              <a:latin typeface="Arial" panose="020B0604020202020204" pitchFamily="34" charset="0"/>
            </a:endParaRPr>
          </a:p>
          <a:p>
            <a:pPr marL="0" indent="533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kumimoji="0" lang="en-US" altLang="ja-JP" sz="2400" dirty="0">
              <a:latin typeface="Arial" panose="020B0604020202020204" pitchFamily="34" charset="0"/>
            </a:endParaRPr>
          </a:p>
          <a:p>
            <a:pPr marL="0" indent="533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kumimoji="0" lang="en-US" altLang="ja-JP" sz="2400" dirty="0">
              <a:latin typeface="Arial" panose="020B0604020202020204" pitchFamily="34" charset="0"/>
            </a:endParaRPr>
          </a:p>
          <a:p>
            <a:pPr marL="0" indent="533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kumimoji="0" lang="ja-JP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29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ッター プレースホルダー 3">
            <a:extLst>
              <a:ext uri="{FF2B5EF4-FFF2-40B4-BE49-F238E27FC236}">
                <a16:creationId xmlns:a16="http://schemas.microsoft.com/office/drawing/2014/main" id="{EEF8E6D9-94D9-5E55-A1D7-FFEDAE00B335}"/>
              </a:ext>
            </a:extLst>
          </p:cNvPr>
          <p:cNvSpPr txBox="1">
            <a:spLocks/>
          </p:cNvSpPr>
          <p:nvPr/>
        </p:nvSpPr>
        <p:spPr>
          <a:xfrm>
            <a:off x="7553077" y="6492874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スライド番号プレースホルダー 4">
            <a:extLst>
              <a:ext uri="{FF2B5EF4-FFF2-40B4-BE49-F238E27FC236}">
                <a16:creationId xmlns:a16="http://schemas.microsoft.com/office/drawing/2014/main" id="{8FFB5775-1F8A-C945-A87F-D0D7EA262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z="1200" b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fld>
            <a:endParaRPr kumimoji="1" lang="ja-JP" altLang="en-US" sz="12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302150" y="104687"/>
            <a:ext cx="11473732" cy="5969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改訂内容</a:t>
            </a: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205327"/>
              </p:ext>
            </p:extLst>
          </p:nvPr>
        </p:nvGraphicFramePr>
        <p:xfrm>
          <a:off x="574543" y="706229"/>
          <a:ext cx="10594330" cy="1795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8293">
                  <a:extLst>
                    <a:ext uri="{9D8B030D-6E8A-4147-A177-3AD203B41FA5}">
                      <a16:colId xmlns:a16="http://schemas.microsoft.com/office/drawing/2014/main" val="2494357905"/>
                    </a:ext>
                  </a:extLst>
                </a:gridCol>
                <a:gridCol w="9026037">
                  <a:extLst>
                    <a:ext uri="{9D8B030D-6E8A-4147-A177-3AD203B41FA5}">
                      <a16:colId xmlns:a16="http://schemas.microsoft.com/office/drawing/2014/main" val="3057286179"/>
                    </a:ext>
                  </a:extLst>
                </a:gridCol>
              </a:tblGrid>
              <a:tr h="311764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ページ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変更内容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71743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Ver.260522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731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P16</a:t>
                      </a:r>
                      <a:endParaRPr kumimoji="1" lang="ja-JP" altLang="en-US" sz="18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「</a:t>
                      </a:r>
                      <a:r>
                        <a:rPr kumimoji="1" lang="en-US" altLang="ja-JP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Web</a:t>
                      </a:r>
                      <a:r>
                        <a:rPr kumimoji="1" lang="ja-JP" altLang="en-US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アプリ・スマホアプリの明細書一覧を選択した言語で表示したい」を新規追加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1407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Ver.260331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159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P12</a:t>
                      </a:r>
                      <a:endParaRPr kumimoji="1" lang="ja-JP" altLang="en-US" sz="18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スマホアプリの説明を追加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4192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05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87BB1D7-B828-44BC-9C0C-DC641834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35B94C-BFAD-4845-8B95-6B0EBB33B182}"/>
              </a:ext>
            </a:extLst>
          </p:cNvPr>
          <p:cNvSpPr txBox="1"/>
          <p:nvPr/>
        </p:nvSpPr>
        <p:spPr>
          <a:xfrm>
            <a:off x="1303035" y="1376236"/>
            <a:ext cx="412409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当サービスでできること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215DDB-3AC1-4692-8B1C-1CC2F5788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767" y="424160"/>
            <a:ext cx="10966318" cy="52322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目次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DEC6D24-5E68-46C1-9E67-E2FCDE4A209A}"/>
              </a:ext>
            </a:extLst>
          </p:cNvPr>
          <p:cNvSpPr txBox="1"/>
          <p:nvPr/>
        </p:nvSpPr>
        <p:spPr>
          <a:xfrm>
            <a:off x="1303035" y="2065488"/>
            <a:ext cx="412409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はじめての起動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F818205-1933-4829-8083-347FDCA1CDFE}"/>
              </a:ext>
            </a:extLst>
          </p:cNvPr>
          <p:cNvSpPr txBox="1"/>
          <p:nvPr/>
        </p:nvSpPr>
        <p:spPr>
          <a:xfrm>
            <a:off x="1303035" y="2748685"/>
            <a:ext cx="412409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基本操作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35885F8-7F82-4FE3-897B-66A4CE3B33FB}"/>
              </a:ext>
            </a:extLst>
          </p:cNvPr>
          <p:cNvSpPr txBox="1"/>
          <p:nvPr/>
        </p:nvSpPr>
        <p:spPr>
          <a:xfrm>
            <a:off x="1303034" y="3436520"/>
            <a:ext cx="10272051" cy="2033950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こんなときは</a:t>
            </a:r>
          </a:p>
          <a:p>
            <a:pPr marL="360000" lvl="1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- 1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パスワードを忘れた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4 - 2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パスワードを変更したい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4 - 3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Web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アプリ・スマホアプリの明細書一覧を選択した言語で表示したい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6780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当サービスでできること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C82194-65A2-4720-A3BB-1B79A29AE4F1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はじめに、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給与明細電子化クラウド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できることを確認しましょう。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07613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Web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ブラウザや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Edge』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のスマホアプリから、「給与明細書」や「源泉徴収票」などを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PDF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で参照できます。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05C99F55-2B8C-449D-B0D5-4DC64AFA7671}"/>
              </a:ext>
            </a:extLst>
          </p:cNvPr>
          <p:cNvSpPr/>
          <p:nvPr/>
        </p:nvSpPr>
        <p:spPr>
          <a:xfrm>
            <a:off x="5539739" y="2589074"/>
            <a:ext cx="936219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5" name="図 24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65D3ECB-5AF5-12FD-6529-5D099E469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69" y="1454871"/>
            <a:ext cx="4573064" cy="2268406"/>
          </a:xfrm>
          <a:prstGeom prst="rect">
            <a:avLst/>
          </a:prstGeom>
        </p:spPr>
      </p:pic>
      <p:pic>
        <p:nvPicPr>
          <p:cNvPr id="7" name="図 6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77F7FEC7-827B-5AEE-2343-A6DD36F5E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29" y="1281697"/>
            <a:ext cx="4479535" cy="31273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EF761E-141E-4181-8191-F7CB6FBF22EF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58" y="1253927"/>
            <a:ext cx="444043" cy="59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0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76" y="1381101"/>
            <a:ext cx="10965485" cy="2047899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はじめての起動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0B1F59-C70B-40CD-9444-47D532C95454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給与明細電子化クラウド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を起動してみましょう。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827107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差出人「ＯＢＣｉＤ」から利用開始通知メールが送信されますので、記載されている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をクリックします。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利用開始通知メールに記載されている「</a:t>
            </a:r>
            <a:r>
              <a:rPr kumimoji="1" lang="en-US" altLang="ja-JP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OBCiD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」と「パスワード」を入力してログインします。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7D7717-CFB9-4F69-9FE5-0F4A3FF641C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17" y="1698677"/>
            <a:ext cx="4676882" cy="38388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4470F94-0DFE-4082-9C0D-44DE0B1AC71E}"/>
              </a:ext>
            </a:extLst>
          </p:cNvPr>
          <p:cNvSpPr/>
          <p:nvPr/>
        </p:nvSpPr>
        <p:spPr>
          <a:xfrm>
            <a:off x="667470" y="3178987"/>
            <a:ext cx="3011381" cy="50629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59" y="1697621"/>
            <a:ext cx="4587033" cy="3127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E1B94EE-9E19-44AC-B9F8-ADD400686968}"/>
              </a:ext>
            </a:extLst>
          </p:cNvPr>
          <p:cNvSpPr/>
          <p:nvPr/>
        </p:nvSpPr>
        <p:spPr>
          <a:xfrm>
            <a:off x="667469" y="3744105"/>
            <a:ext cx="3011381" cy="608439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F6D1E0BE-D33A-47B7-8CC0-6BB7521448DF}"/>
              </a:ext>
            </a:extLst>
          </p:cNvPr>
          <p:cNvSpPr/>
          <p:nvPr/>
        </p:nvSpPr>
        <p:spPr>
          <a:xfrm>
            <a:off x="5511459" y="3172714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A0AB96-FE73-482D-9580-1AF57250D8A2}"/>
              </a:ext>
            </a:extLst>
          </p:cNvPr>
          <p:cNvSpPr txBox="1"/>
          <p:nvPr/>
        </p:nvSpPr>
        <p:spPr>
          <a:xfrm>
            <a:off x="615691" y="5810359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は、ブラウザの「お気に入り」または「リーディング リスト」に追加しておくとよいでしょう。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D0FDE44-2B28-4E19-A755-F45CD17889B7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0" y="1574233"/>
            <a:ext cx="393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63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2E8367C-A832-4B37-AAC9-E7D26633E14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2" y="1376290"/>
            <a:ext cx="5479767" cy="30124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AD612D-032D-45F8-A4FA-A5D3049653CA}"/>
              </a:ext>
            </a:extLst>
          </p:cNvPr>
          <p:cNvSpPr txBox="1"/>
          <p:nvPr/>
        </p:nvSpPr>
        <p:spPr>
          <a:xfrm>
            <a:off x="616233" y="6945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ログインした際に、パスワードの変更を求められた場合は変更します。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072207-6349-4F53-A22C-5671C9EE3CF5}"/>
              </a:ext>
            </a:extLst>
          </p:cNvPr>
          <p:cNvSpPr txBox="1"/>
          <p:nvPr/>
        </p:nvSpPr>
        <p:spPr>
          <a:xfrm>
            <a:off x="616233" y="48093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次回以降、起動時に新しいパスワードでログインします。</a:t>
            </a:r>
          </a:p>
        </p:txBody>
      </p:sp>
    </p:spTree>
    <p:extLst>
      <p:ext uri="{BB962C8B-B14F-4D97-AF65-F5344CB8AC3E}">
        <p14:creationId xmlns:p14="http://schemas.microsoft.com/office/powerpoint/2010/main" val="375426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2E8367C-A832-4B37-AAC9-E7D26633E14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3" y="1746808"/>
            <a:ext cx="6166009" cy="1998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AD612D-032D-45F8-A4FA-A5D3049653CA}"/>
              </a:ext>
            </a:extLst>
          </p:cNvPr>
          <p:cNvSpPr txBox="1"/>
          <p:nvPr/>
        </p:nvSpPr>
        <p:spPr>
          <a:xfrm>
            <a:off x="550398" y="694554"/>
            <a:ext cx="10957700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以下の給与明細書等の電子交付同意が表示された場合は、「電子交付に同意する」にチェックを付け、［明細書照会］ボタンをクリックします。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0824A36-D22D-4903-9474-58419D0786A9}"/>
              </a:ext>
            </a:extLst>
          </p:cNvPr>
          <p:cNvSpPr/>
          <p:nvPr/>
        </p:nvSpPr>
        <p:spPr>
          <a:xfrm>
            <a:off x="1099067" y="2759238"/>
            <a:ext cx="1073548" cy="196103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7142BDC8-DB2D-4A62-ADD1-268FD365DFAE}"/>
              </a:ext>
            </a:extLst>
          </p:cNvPr>
          <p:cNvSpPr/>
          <p:nvPr/>
        </p:nvSpPr>
        <p:spPr>
          <a:xfrm>
            <a:off x="3270462" y="3232897"/>
            <a:ext cx="855311" cy="373497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658923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A0E8"/>
        </a:solidFill>
        <a:ln>
          <a:noFill/>
        </a:ln>
      </a:spPr>
      <a:bodyPr rtlCol="0" anchor="ctr"/>
      <a:lstStyle>
        <a:defPPr algn="ctr">
          <a:defRPr kumimoji="1" sz="1600">
            <a:latin typeface="Meiryo UI" panose="020B0604030504040204" pitchFamily="34" charset="-128"/>
            <a:ea typeface="Meiryo UI" panose="020B0604030504040204" pitchFamily="34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36000" rtlCol="0">
        <a:spAutoFit/>
      </a:bodyPr>
      <a:lstStyle>
        <a:defPPr algn="l">
          <a:lnSpc>
            <a:spcPct val="130000"/>
          </a:lnSpc>
          <a:defRPr kumimoji="1" dirty="0">
            <a:solidFill>
              <a:schemeClr val="tx1">
                <a:lumMod val="95000"/>
                <a:lumOff val="5000"/>
              </a:schemeClr>
            </a:solidFill>
            <a:latin typeface="Meiryo UI" panose="020B0604030504040204" pitchFamily="34" charset="-128"/>
            <a:ea typeface="Meiryo UI" panose="020B0604030504040204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1632</Words>
  <Application>Microsoft Office PowerPoint</Application>
  <PresentationFormat>ワイド画面</PresentationFormat>
  <Paragraphs>168</Paragraphs>
  <Slides>17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3" baseType="lpstr">
      <vt:lpstr>Meiryo UI</vt:lpstr>
      <vt:lpstr>メイリオ</vt:lpstr>
      <vt:lpstr>游ゴシック</vt:lpstr>
      <vt:lpstr>Arial</vt:lpstr>
      <vt:lpstr>Century Gothic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2021-09-30T04:32:45Z</dcterms:created>
  <dcterms:modified xsi:type="dcterms:W3CDTF">2026-05-26T02:38:59Z</dcterms:modified>
</cp:coreProperties>
</file>