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1"/>
  </p:sldMasterIdLst>
  <p:notesMasterIdLst>
    <p:notesMasterId r:id="rId19"/>
  </p:notesMasterIdLst>
  <p:handoutMasterIdLst>
    <p:handoutMasterId r:id="rId20"/>
  </p:handoutMasterIdLst>
  <p:sldIdLst>
    <p:sldId id="290" r:id="rId2"/>
    <p:sldId id="320" r:id="rId3"/>
    <p:sldId id="286" r:id="rId4"/>
    <p:sldId id="291" r:id="rId5"/>
    <p:sldId id="305" r:id="rId6"/>
    <p:sldId id="276" r:id="rId7"/>
    <p:sldId id="257" r:id="rId8"/>
    <p:sldId id="259" r:id="rId9"/>
    <p:sldId id="309" r:id="rId10"/>
    <p:sldId id="301" r:id="rId11"/>
    <p:sldId id="306" r:id="rId12"/>
    <p:sldId id="307" r:id="rId13"/>
    <p:sldId id="321" r:id="rId14"/>
    <p:sldId id="292" r:id="rId15"/>
    <p:sldId id="304" r:id="rId16"/>
    <p:sldId id="308" r:id="rId17"/>
    <p:sldId id="322" r:id="rId1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8DE"/>
    <a:srgbClr val="0074BE"/>
    <a:srgbClr val="1A4587"/>
    <a:srgbClr val="E16664"/>
    <a:srgbClr val="92C57D"/>
    <a:srgbClr val="00B0F0"/>
    <a:srgbClr val="FFFFFF"/>
    <a:srgbClr val="0F76BB"/>
    <a:srgbClr val="309DD1"/>
    <a:srgbClr val="1A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3" autoAdjust="0"/>
    <p:restoredTop sz="81349" autoAdjust="0"/>
  </p:normalViewPr>
  <p:slideViewPr>
    <p:cSldViewPr snapToGrid="0">
      <p:cViewPr varScale="1">
        <p:scale>
          <a:sx n="59" d="100"/>
          <a:sy n="59" d="100"/>
        </p:scale>
        <p:origin x="54" y="840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5/26/2026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当マニュアルは、明細書・通知書を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で公開した際の従業員向けのマニュアルです。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必要に応じて加工し、従業員に渡してください。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当サービスでメール配信だけを利用する場合は、当マニュアルは不要です。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48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で公開した際に、社員にメールやビジネスチャットで公開した旨を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通知できます。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メニューで件名や本文を設定します。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その際に差込項目から、</a:t>
            </a:r>
            <a:r>
              <a:rPr lang="ja-JP" altLang="en-US" dirty="0"/>
              <a:t>「社員番号」や「氏名」など社員ごとに異なる情報も記載できます。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メールの本文に「ログイン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URL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」を入れておくと、上記のように社員はメールからスムーズに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ログイン画面を開けます。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また、明細書・通知書をスケジュール公開する際は、明細書・通知書ごとに公開通知を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：する」に設定します。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公開した際に社員に通知しない場合は、上記のページを削除してください。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3464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で登録済みの過去の明細書も公開したい場合は、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明細書即時公開］メニューから過去月（回）を指定して公開できます。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2267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86D2A-1EC6-53D6-E03F-2DFEE7760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05316B-2065-2CF2-38A7-6FD739457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ABBDCD-78B8-1A62-6847-745966435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スマホアプリについて、</a:t>
            </a:r>
            <a:r>
              <a:rPr kumimoji="1" lang="ja-JP" altLang="en-US" sz="1200" b="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下記のヘルプサイトにまとめています。</a:t>
            </a:r>
            <a:endParaRPr kumimoji="1" lang="en-US" altLang="ja-JP" sz="1200" b="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https://support.obc.jp/hc/ja/articles/57933066635161</a:t>
            </a:r>
            <a:endParaRPr kumimoji="1" lang="en-US" altLang="ja-JP" sz="1200" b="1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スマホアプリを使用する場合は、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あらかじめ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スマートフォンに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奉行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Edge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のスマホ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をインストール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しておく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必要があります。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下記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ヘルプサイトを確認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し、社員が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アプリの［スマホアプリについて］メニューからスマホアプリを入手できるようにします。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https://support.obc.jp/hc/ja/articles/56051549759385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また、スマホアプリの機能やインストール方法を従業員の方にお知らせするチラシも用意しています。</a:t>
            </a:r>
            <a:endParaRPr kumimoji="1" lang="en-US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下記のヘルプサイトからダウンロードし、編集してご利用ください。</a:t>
            </a:r>
            <a:endParaRPr kumimoji="1" lang="en-US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https://support.obc.jp/hc/ja/articles/57676108483225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550984-6FB5-8124-3AC4-736BACF13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16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437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ログイン画面に「パスワードをお忘れですか？」を表示させない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（社員にパスワードの再設定を許可しない）場合は、「管理ポータル」の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［ログイン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パスワードポリシー］メニューの「パスワードの再設定」で設定します。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919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731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76243-F2C0-CF04-32FC-F2164A78C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8ACB939-E500-733C-F41C-FAAF4B28F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75787AE-367A-5EC9-783E-7467D792F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アプリ・スマホアプリの明細書一覧を選択した言語で表示する場合は、</a:t>
            </a:r>
            <a:r>
              <a:rPr kumimoji="1" lang="ja-JP" altLang="en-US" sz="1200" u="none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事前に以下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の設定が必要です。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給与担当者側の</a:t>
            </a:r>
            <a:r>
              <a:rPr lang="ja-JP" altLang="ja-JP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メインメニュー右上の（設定）から［運用設定］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メニューの［基本］ページで、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アプリの言語選択の「有効にする」にチェックを付けます。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また、</a:t>
            </a:r>
            <a:r>
              <a:rPr lang="ja-JP" altLang="ja-JP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メール（公開通知）や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給与・賞与明細書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PDF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の言語を変更したい場合は、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給与担当者側の</a:t>
            </a:r>
            <a:r>
              <a:rPr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［社員情報］メニュー</a:t>
            </a:r>
            <a:r>
              <a:rPr lang="ja-JP" altLang="ja-JP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の［明細書］ページ</a:t>
            </a:r>
            <a:r>
              <a:rPr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にある</a:t>
            </a:r>
            <a:r>
              <a:rPr lang="ja-JP" altLang="ja-JP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「給与・賞与明細書の表示言語」で</a:t>
            </a:r>
            <a:r>
              <a:rPr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言語を選択してください。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5E78F5-7D54-78CA-9C6D-BAE216AFE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556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24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［明細書］ページ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社員ごとに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照会する明細書・通知書を設定します。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メニューで、明細書・通知書ごとに公開スケジュールなどを設定します。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679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17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公開準備が完了したら、「管理ポータル」の［利用者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利用者］メニューの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［利用開始通知］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から、社員に利用開始通知メールを送信します。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送信する内容を編集できますので、必要に応じて社員への連絡事項なども追記します。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パスワードは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側で自動的に発行されます。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パスワードを管理者側で決めている場合は、［通知内容確認］画面で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「「パスワード」を記載する」のチェックを外して送信してください。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2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［明細書］ページで、電子交付同意が「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0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：なし」の社員は、電子交付の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同意を求める画面が表示されます。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社員が「電子交付に同意する」にチェックを付けると、電子交付同意が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：あり」に変更されます。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事前に紙などで社員から同意をもらっている場合は、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社員情報］メニューの［明細書］ページで、電子交付同意を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：あり」に設定しておくと、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上記画面は表示されません。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265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5903;&#32102;&#12513;&#12540;&#12523;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3.jpg"/><Relationship Id="rId7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32102;&#19982;&#26126;&#32048;&#26360;.jpg" TargetMode="Externa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12398;&#20877;&#35373;&#23450;.jpg" TargetMode="External"/><Relationship Id="rId5" Type="http://schemas.openxmlformats.org/officeDocument/2006/relationships/image" Target="../media/image2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8;&#12540;&#12470;&#12540;&#12450;&#12452;&#12467;&#12531;.jpg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02.jpg" TargetMode="External"/><Relationship Id="rId5" Type="http://schemas.openxmlformats.org/officeDocument/2006/relationships/image" Target="../media/image27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0491;&#20154;&#35373;&#23450;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8;&#12540;&#12470;&#12540;&#12450;&#12452;&#12467;&#12531;.jpg" TargetMode="Externa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5" Type="http://schemas.openxmlformats.org/officeDocument/2006/relationships/image" Target="../media/image12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32102;&#19982;&#26126;&#32048;&#26360;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1033;&#29992;&#38283;&#22987;&#36890;&#30693;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32102;&#19982;&#22857;&#34892;&#12463;&#12521;&#12454;&#12489;\&#24467;&#26989;&#21729;&#21521;&#12369;&#12510;&#12491;&#12517;&#12450;&#12523;%20&#12486;&#12531;&#12503;&#12524;&#12540;&#12488;\BMP\&#38651;&#23376;&#20132;&#20184;&#21516;&#24847;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046B1A05-4E4F-7AFE-79C0-747F15B21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66" y="1232225"/>
            <a:ext cx="6113713" cy="235468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0AC119-A8E5-4C02-AABA-5B08C1BFC13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0642" y="448706"/>
            <a:ext cx="1504315" cy="44591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FAF10-0874-4142-AB97-59B827C2967C}"/>
              </a:ext>
            </a:extLst>
          </p:cNvPr>
          <p:cNvSpPr txBox="1"/>
          <p:nvPr/>
        </p:nvSpPr>
        <p:spPr>
          <a:xfrm>
            <a:off x="4551113" y="3247443"/>
            <a:ext cx="3289020" cy="85465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使い方ガイド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105900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改訂日：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2026/05/29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基本操作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続いて、基本的な使い方を確認しましょう。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以下、給与明細書で説明していますが、他の明細書・通知書も同様の手順になります。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59650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明細書や通知書が公開された際に、差出人「ＯＢＣｉＤ」からメールが送信されますので、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5" y="1742570"/>
            <a:ext cx="3786816" cy="39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04" y="1742570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6DAB27E-1C2B-48E7-BF68-7BEACFCFC6EE}"/>
              </a:ext>
            </a:extLst>
          </p:cNvPr>
          <p:cNvSpPr/>
          <p:nvPr/>
        </p:nvSpPr>
        <p:spPr>
          <a:xfrm>
            <a:off x="821089" y="3876402"/>
            <a:ext cx="3099858" cy="46151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AF5D1668-D701-4451-BDCE-542AC3EB6F72}"/>
              </a:ext>
            </a:extLst>
          </p:cNvPr>
          <p:cNvSpPr/>
          <p:nvPr/>
        </p:nvSpPr>
        <p:spPr>
          <a:xfrm>
            <a:off x="5100827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412A51-9CF8-43FE-92F3-ADE237E38B54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0" y="1581548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3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D67EFF6-2FDE-6B78-D6E9-0156DAC9D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" y="1658347"/>
            <a:ext cx="5144448" cy="255183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参照したい明細書または通知書の　　  マークをクリックします。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07" y="1457599"/>
            <a:ext cx="4425160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901186" y="2677979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05" y="1342832"/>
            <a:ext cx="444043" cy="59894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FB6C669-5AEA-49D6-B43D-68D4C1D22AA1}"/>
              </a:ext>
            </a:extLst>
          </p:cNvPr>
          <p:cNvSpPr/>
          <p:nvPr/>
        </p:nvSpPr>
        <p:spPr>
          <a:xfrm>
            <a:off x="1892591" y="2339186"/>
            <a:ext cx="262732" cy="136683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BE09D6-8E7A-4BBF-BFC5-96FB90FDCBC4}"/>
              </a:ext>
            </a:extLst>
          </p:cNvPr>
          <p:cNvSpPr txBox="1"/>
          <p:nvPr/>
        </p:nvSpPr>
        <p:spPr>
          <a:xfrm>
            <a:off x="615692" y="4803006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ファイルをダウンロードできます。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387E36A3-D14F-024B-E2AA-35DB884DA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7" y="753008"/>
            <a:ext cx="5048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7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44E63-B62F-1EBB-F908-7859DD803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023154B-8461-E9BA-5B84-10A7C8B5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D4D6E-08C8-7B4E-8F73-578036F36F67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C57A00-B8AD-D990-2DF3-9D663D4E5926}"/>
              </a:ext>
            </a:extLst>
          </p:cNvPr>
          <p:cNvSpPr txBox="1"/>
          <p:nvPr/>
        </p:nvSpPr>
        <p:spPr>
          <a:xfrm>
            <a:off x="550398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スマホアプリでも給与明細書等を確認できます。あらかじめ</a:t>
            </a:r>
            <a:r>
              <a:rPr kumimoji="1" lang="en-US" altLang="ja-JP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Edge』</a:t>
            </a:r>
            <a:r>
              <a:rPr kumimoji="1" lang="ja-JP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スマホアプリをインストールします。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6AB56BD-03D2-3362-2FD2-B9106084A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059" y="1284356"/>
            <a:ext cx="2174375" cy="47111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363">
            <a:extLst>
              <a:ext uri="{FF2B5EF4-FFF2-40B4-BE49-F238E27FC236}">
                <a16:creationId xmlns:a16="http://schemas.microsoft.com/office/drawing/2014/main" id="{4573C24A-8CED-2310-96A9-44435FE0E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971" y="3331504"/>
            <a:ext cx="7104128" cy="239619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144000" rIns="74295" bIns="8890" anchor="t" anchorCtr="0" upright="1">
            <a:no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A80CBF9-4E3A-2F51-850B-B74B6B200237}"/>
              </a:ext>
            </a:extLst>
          </p:cNvPr>
          <p:cNvSpPr/>
          <p:nvPr/>
        </p:nvSpPr>
        <p:spPr>
          <a:xfrm>
            <a:off x="1026959" y="5283200"/>
            <a:ext cx="420841" cy="444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739FC5D-7375-89BE-59F8-364A5F26C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581" y="5013156"/>
            <a:ext cx="268642" cy="285790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F825F86-C821-040F-6758-4FB440A9FC4E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1447800" y="5176850"/>
            <a:ext cx="2956170" cy="328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DEF515A-02CD-3146-F5E6-23E94581184C}"/>
              </a:ext>
            </a:extLst>
          </p:cNvPr>
          <p:cNvSpPr/>
          <p:nvPr/>
        </p:nvSpPr>
        <p:spPr>
          <a:xfrm>
            <a:off x="5180521" y="3381522"/>
            <a:ext cx="6327577" cy="231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以下のサービスの入り口が、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Edge』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のスマホアプリにまとまっています。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 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給与明細電子化クラウド</a:t>
            </a:r>
            <a:b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 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勤怠管理クラウド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・奉行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 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労務管理電子化クラウド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b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『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奉行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Edge 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勤怠管理クラウド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』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や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『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奉行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Edge 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労務管理電子化クラウド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』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をあわせてご利用の場合は、　（サービス）で利用するサービスを切り替えると、打刻や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人事への申請ができます。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C94D8E2-C04E-71C1-7E38-BEF5804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91" y="3555612"/>
            <a:ext cx="619726" cy="6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78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75939"/>
            <a:ext cx="10960818" cy="2053061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こんなときは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4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5" y="2060100"/>
            <a:ext cx="4110025" cy="2802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44" y="2060100"/>
            <a:ext cx="4110774" cy="2051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ログイン画面の「パスワードをお忘れですか？」をクリックします。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1947010" y="3845747"/>
            <a:ext cx="1447242" cy="33854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185995"/>
            <a:ext cx="10971648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」と「メールアドレス」を入力し、［送信］ボタンをクリックします。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「パスワードを再設定してください」という件名のメールが届きますので、記載されている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からパスワードを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再設定します。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57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5" y="2060099"/>
            <a:ext cx="4110025" cy="3527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78" y="2067197"/>
            <a:ext cx="4067793" cy="3170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画面右上の　　　マークから「パスワード変更」をクリックします。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4002584" y="2187898"/>
            <a:ext cx="532840" cy="511411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763895"/>
            <a:ext cx="1097164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新しいパスワードに変更します。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779E40-C388-4918-A09F-A26DF0DA98F2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2" y="1379614"/>
            <a:ext cx="402299" cy="402299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C854295-FF43-4F22-91C0-E257E3951DE2}"/>
              </a:ext>
            </a:extLst>
          </p:cNvPr>
          <p:cNvSpPr/>
          <p:nvPr/>
        </p:nvSpPr>
        <p:spPr>
          <a:xfrm>
            <a:off x="2121410" y="4059936"/>
            <a:ext cx="2465220" cy="35844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346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241A9-B8D1-0FA5-D06F-0E41A25C6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82574396-6053-98E8-D60F-33F1C56C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03" y="2780523"/>
            <a:ext cx="6685714" cy="3228571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F31DF1F-FB58-F33E-72A1-90F6E362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0701915-9D7D-6D23-A7EE-6490569BC5D4}"/>
              </a:ext>
            </a:extLst>
          </p:cNvPr>
          <p:cNvSpPr txBox="1"/>
          <p:nvPr/>
        </p:nvSpPr>
        <p:spPr>
          <a:xfrm>
            <a:off x="615125" y="691595"/>
            <a:ext cx="916895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Web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アプリ・スマホアプリの明細書一覧を選択した言語で表示したい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4EDED172-68BC-3BDB-5998-C8312494680E}"/>
              </a:ext>
            </a:extLst>
          </p:cNvPr>
          <p:cNvSpPr/>
          <p:nvPr/>
        </p:nvSpPr>
        <p:spPr>
          <a:xfrm>
            <a:off x="4201160" y="4501028"/>
            <a:ext cx="87630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B05BC16-E553-35AC-9811-10CA50C67C8E}"/>
              </a:ext>
            </a:extLst>
          </p:cNvPr>
          <p:cNvSpPr/>
          <p:nvPr/>
        </p:nvSpPr>
        <p:spPr>
          <a:xfrm>
            <a:off x="3638550" y="4000501"/>
            <a:ext cx="876300" cy="184150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1551C6C-A3BD-0DED-5E81-EB44557631DD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90" y="1838078"/>
            <a:ext cx="402299" cy="402299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7F9F5F6-E61D-C504-5FE2-26E56F1DCD4F}"/>
              </a:ext>
            </a:extLst>
          </p:cNvPr>
          <p:cNvSpPr/>
          <p:nvPr/>
        </p:nvSpPr>
        <p:spPr>
          <a:xfrm>
            <a:off x="2452688" y="4423085"/>
            <a:ext cx="1420812" cy="142566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2E806B03-48D9-F378-6249-4368670A2B10}"/>
              </a:ext>
            </a:extLst>
          </p:cNvPr>
          <p:cNvSpPr txBox="1">
            <a:spLocks/>
          </p:cNvSpPr>
          <p:nvPr/>
        </p:nvSpPr>
        <p:spPr>
          <a:xfrm>
            <a:off x="402299" y="1291583"/>
            <a:ext cx="11554572" cy="1897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7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0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アプリ・スマホアプリの明細書一覧を選択した言語で表示します。</a:t>
            </a:r>
            <a:endParaRPr kumimoji="0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177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kumimoji="0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画面右上の　　　マーク（スマホアプリの［設定］）から「言語切替」をクリックし、</a:t>
            </a:r>
            <a:r>
              <a:rPr kumimoji="0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言語を選択します。</a:t>
            </a:r>
            <a:endParaRPr kumimoji="0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kumimoji="0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明細書一覧が、自動翻訳機能で選択した言語に翻訳されて表示されます。　　</a:t>
            </a:r>
            <a:r>
              <a:rPr kumimoji="0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  <a:p>
            <a:pPr marL="0" indent="177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ja-JP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4BCF77C6-D74F-2ABB-60FD-FD69CE715009}"/>
              </a:ext>
            </a:extLst>
          </p:cNvPr>
          <p:cNvSpPr txBox="1">
            <a:spLocks/>
          </p:cNvSpPr>
          <p:nvPr/>
        </p:nvSpPr>
        <p:spPr>
          <a:xfrm>
            <a:off x="821399" y="6166405"/>
            <a:ext cx="11554572" cy="46658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0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給与・賞与明細書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PDF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は給与担当者が設定した言語で作成されるため、「言語切替」をクリックしても変更されません。</a:t>
            </a:r>
            <a:r>
              <a:rPr kumimoji="0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  <a:p>
            <a:pPr marL="0" indent="177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ja-JP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9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ッター プレースホルダー 3">
            <a:extLst>
              <a:ext uri="{FF2B5EF4-FFF2-40B4-BE49-F238E27FC236}">
                <a16:creationId xmlns:a16="http://schemas.microsoft.com/office/drawing/2014/main" id="{EEF8E6D9-94D9-5E55-A1D7-FFEDAE00B335}"/>
              </a:ext>
            </a:extLst>
          </p:cNvPr>
          <p:cNvSpPr txBox="1">
            <a:spLocks/>
          </p:cNvSpPr>
          <p:nvPr/>
        </p:nvSpPr>
        <p:spPr>
          <a:xfrm>
            <a:off x="7553077" y="6492874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スライド番号プレースホルダー 4">
            <a:extLst>
              <a:ext uri="{FF2B5EF4-FFF2-40B4-BE49-F238E27FC236}">
                <a16:creationId xmlns:a16="http://schemas.microsoft.com/office/drawing/2014/main" id="{8FFB5775-1F8A-C945-A87F-D0D7EA26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z="1200" b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kumimoji="1" lang="ja-JP" altLang="en-US" sz="12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302150" y="104687"/>
            <a:ext cx="11473732" cy="5969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改訂内容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26091"/>
              </p:ext>
            </p:extLst>
          </p:nvPr>
        </p:nvGraphicFramePr>
        <p:xfrm>
          <a:off x="574543" y="706229"/>
          <a:ext cx="10594330" cy="2536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8293">
                  <a:extLst>
                    <a:ext uri="{9D8B030D-6E8A-4147-A177-3AD203B41FA5}">
                      <a16:colId xmlns:a16="http://schemas.microsoft.com/office/drawing/2014/main" val="2494357905"/>
                    </a:ext>
                  </a:extLst>
                </a:gridCol>
                <a:gridCol w="9026037">
                  <a:extLst>
                    <a:ext uri="{9D8B030D-6E8A-4147-A177-3AD203B41FA5}">
                      <a16:colId xmlns:a16="http://schemas.microsoft.com/office/drawing/2014/main" val="3057286179"/>
                    </a:ext>
                  </a:extLst>
                </a:gridCol>
              </a:tblGrid>
              <a:tr h="311764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ページ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変更内容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1743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Ver.260522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344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P16</a:t>
                      </a:r>
                      <a:endParaRPr kumimoji="1" lang="ja-JP" altLang="en-US" sz="1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「</a:t>
                      </a:r>
                      <a:r>
                        <a:rPr kumimoji="1" lang="en-US" altLang="ja-JP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Web</a:t>
                      </a:r>
                      <a:r>
                        <a:rPr kumimoji="1" lang="ja-JP" altLang="en-US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アプリ・スマホアプリの明細書一覧を選択した言語で表示したい」を新規追加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659509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Ver.260331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159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P12</a:t>
                      </a:r>
                      <a:endParaRPr kumimoji="1" lang="ja-JP" altLang="en-US" sz="1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スマホアプリの説明を追加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19299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Ver.250331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172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P4</a:t>
                      </a:r>
                      <a:r>
                        <a:rPr kumimoji="1" lang="ja-JP" altLang="en-US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デザイン変更に伴う画面変更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3451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05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当サービスでできること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EC6D24-5E68-46C1-9E67-E2FCDE4A209A}"/>
              </a:ext>
            </a:extLst>
          </p:cNvPr>
          <p:cNvSpPr txBox="1"/>
          <p:nvPr/>
        </p:nvSpPr>
        <p:spPr>
          <a:xfrm>
            <a:off x="1303035" y="2065488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はじめての起動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818205-1933-4829-8083-347FDCA1CDFE}"/>
              </a:ext>
            </a:extLst>
          </p:cNvPr>
          <p:cNvSpPr txBox="1"/>
          <p:nvPr/>
        </p:nvSpPr>
        <p:spPr>
          <a:xfrm>
            <a:off x="1303035" y="2748685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基本操作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35885F8-7F82-4FE3-897B-66A4CE3B33FB}"/>
              </a:ext>
            </a:extLst>
          </p:cNvPr>
          <p:cNvSpPr txBox="1"/>
          <p:nvPr/>
        </p:nvSpPr>
        <p:spPr>
          <a:xfrm>
            <a:off x="1303034" y="3436520"/>
            <a:ext cx="9822166" cy="1633840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こんなときは</a:t>
            </a: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- 1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4 - 3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Web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アプリ・スマホアプリの明細書一覧を選択した言語で表示したい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当サービスでできること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はじめに、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できることを確認しましょう。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07613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344251" y="694666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Web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ブラウザや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のスマホアプリから、「給与明細書」や「源泉徴収票」などを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で参照できます。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325698" y="2268264"/>
            <a:ext cx="936219" cy="433513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7FF32F7-4502-AD57-85D3-B1D4A5A3EF61}"/>
              </a:ext>
            </a:extLst>
          </p:cNvPr>
          <p:cNvGrpSpPr/>
          <p:nvPr/>
        </p:nvGrpSpPr>
        <p:grpSpPr>
          <a:xfrm>
            <a:off x="6481844" y="1213333"/>
            <a:ext cx="3811042" cy="2543373"/>
            <a:chOff x="6475958" y="1253927"/>
            <a:chExt cx="4728062" cy="324208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ADB39A5C-DF4D-4298-972C-9128AEFDA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8860" y="1368694"/>
              <a:ext cx="4425160" cy="31273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07EF761E-141E-4181-8191-F7CB6FBF2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958" y="1253927"/>
              <a:ext cx="444043" cy="598942"/>
            </a:xfrm>
            <a:prstGeom prst="rect">
              <a:avLst/>
            </a:prstGeom>
          </p:spPr>
        </p:pic>
      </p:grpSp>
      <p:pic>
        <p:nvPicPr>
          <p:cNvPr id="25" name="図 24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65D3ECB-5AF5-12FD-6529-5D099E4698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8" y="1347697"/>
            <a:ext cx="4585648" cy="22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はじめての起動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を起動してみましょう。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82710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差出人「ＯＢＣｉＤ」から利用開始通知メールが送信されますので、記載されている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利用開始通知メールに記載されている「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7" y="1698677"/>
            <a:ext cx="4676882" cy="3838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4470F94-0DFE-4082-9C0D-44DE0B1AC71E}"/>
              </a:ext>
            </a:extLst>
          </p:cNvPr>
          <p:cNvSpPr/>
          <p:nvPr/>
        </p:nvSpPr>
        <p:spPr>
          <a:xfrm>
            <a:off x="667470" y="3178987"/>
            <a:ext cx="3011381" cy="50629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9" y="1697621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E1B94EE-9E19-44AC-B9F8-ADD400686968}"/>
              </a:ext>
            </a:extLst>
          </p:cNvPr>
          <p:cNvSpPr/>
          <p:nvPr/>
        </p:nvSpPr>
        <p:spPr>
          <a:xfrm>
            <a:off x="667469" y="3744105"/>
            <a:ext cx="3011381" cy="6084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F6D1E0BE-D33A-47B7-8CC0-6BB7521448DF}"/>
              </a:ext>
            </a:extLst>
          </p:cNvPr>
          <p:cNvSpPr/>
          <p:nvPr/>
        </p:nvSpPr>
        <p:spPr>
          <a:xfrm>
            <a:off x="5511459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A0AB96-FE73-482D-9580-1AF57250D8A2}"/>
              </a:ext>
            </a:extLst>
          </p:cNvPr>
          <p:cNvSpPr txBox="1"/>
          <p:nvPr/>
        </p:nvSpPr>
        <p:spPr>
          <a:xfrm>
            <a:off x="615691" y="5810359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は、ブラウザの「お気に入り」または「リーディング リスト」に追加しておくとよいでしょう。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0FDE44-2B28-4E19-A755-F45CD17889B7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0" y="1574233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2" y="1376290"/>
            <a:ext cx="5479767" cy="3012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616233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ログインした際に、パスワードの変更を求められた場合は変更します。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072207-6349-4F53-A22C-5671C9EE3CF5}"/>
              </a:ext>
            </a:extLst>
          </p:cNvPr>
          <p:cNvSpPr txBox="1"/>
          <p:nvPr/>
        </p:nvSpPr>
        <p:spPr>
          <a:xfrm>
            <a:off x="616233" y="48093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次回以降、起動時に新しいパスワードでログインします。</a:t>
            </a:r>
          </a:p>
        </p:txBody>
      </p:sp>
    </p:spTree>
    <p:extLst>
      <p:ext uri="{BB962C8B-B14F-4D97-AF65-F5344CB8AC3E}">
        <p14:creationId xmlns:p14="http://schemas.microsoft.com/office/powerpoint/2010/main" val="375426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3" y="1746808"/>
            <a:ext cx="6166009" cy="1998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550398" y="694554"/>
            <a:ext cx="109577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以下の給与明細書等の電子交付同意が表示された場合は、「電子交付に同意する」にチェックを付け、［明細書照会］ボタンをクリックします。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0824A36-D22D-4903-9474-58419D0786A9}"/>
              </a:ext>
            </a:extLst>
          </p:cNvPr>
          <p:cNvSpPr/>
          <p:nvPr/>
        </p:nvSpPr>
        <p:spPr>
          <a:xfrm>
            <a:off x="1099067" y="2759238"/>
            <a:ext cx="1073548" cy="196103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142BDC8-DB2D-4A62-ADD1-268FD365DFAE}"/>
              </a:ext>
            </a:extLst>
          </p:cNvPr>
          <p:cNvSpPr/>
          <p:nvPr/>
        </p:nvSpPr>
        <p:spPr>
          <a:xfrm>
            <a:off x="3270462" y="3232897"/>
            <a:ext cx="855311" cy="373497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58923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0E8"/>
        </a:solidFill>
        <a:ln>
          <a:noFill/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1662</Words>
  <Application>Microsoft Office PowerPoint</Application>
  <PresentationFormat>ワイド画面</PresentationFormat>
  <Paragraphs>172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Meiryo UI</vt:lpstr>
      <vt:lpstr>メイリオ</vt:lpstr>
      <vt:lpstr>游ゴシック</vt:lpstr>
      <vt:lpstr>Arial</vt:lpstr>
      <vt:lpstr>Century Gothic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2021-09-30T04:32:45Z</dcterms:created>
  <dcterms:modified xsi:type="dcterms:W3CDTF">2026-05-26T02:02:44Z</dcterms:modified>
</cp:coreProperties>
</file>