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6537" autoAdjust="0"/>
  </p:normalViewPr>
  <p:slideViewPr>
    <p:cSldViewPr snapToGrid="0">
      <p:cViewPr varScale="1">
        <p:scale>
          <a:sx n="66" d="100"/>
          <a:sy n="66" d="100"/>
        </p:scale>
        <p:origin x="786" y="72"/>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94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4516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2026/5/26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2026/5/26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2026/5/26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2026/5/26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
        <p:nvSpPr>
          <p:cNvPr id="6" name="テキスト ボックス 5">
            <a:extLst>
              <a:ext uri="{FF2B5EF4-FFF2-40B4-BE49-F238E27FC236}">
                <a16:creationId xmlns:a16="http://schemas.microsoft.com/office/drawing/2014/main" id="{9C0955AB-3E4A-436B-B68D-72E54F00E63E}"/>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2026/5/29</a:t>
            </a:r>
            <a:endParaRPr lang="ja-JP"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13F7B83-E4F8-4077-ADE5-7B5A178E1EAF}"/>
              </a:ext>
            </a:extLst>
          </p:cNvPr>
          <p:cNvPicPr/>
          <p:nvPr/>
        </p:nvPicPr>
        <p:blipFill>
          <a:blip r:embed="rId3"/>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FADD77E-9823-CB9C-C2CB-C67B0B03F0A5}"/>
              </a:ext>
            </a:extLst>
          </p:cNvPr>
          <p:cNvPicPr>
            <a:picLocks noChangeAspect="1"/>
          </p:cNvPicPr>
          <p:nvPr/>
        </p:nvPicPr>
        <p:blipFill>
          <a:blip r:embed="rId2"/>
          <a:stretch>
            <a:fillRect/>
          </a:stretch>
        </p:blipFill>
        <p:spPr>
          <a:xfrm>
            <a:off x="665354" y="1190386"/>
            <a:ext cx="3652921" cy="5519790"/>
          </a:xfrm>
          <a:prstGeom prst="rect">
            <a:avLst/>
          </a:prstGeom>
        </p:spPr>
      </p:pic>
      <p:sp>
        <p:nvSpPr>
          <p:cNvPr id="3" name="コンテンツ プレースホルダー 2"/>
          <p:cNvSpPr>
            <a:spLocks noGrp="1"/>
          </p:cNvSpPr>
          <p:nvPr>
            <p:ph idx="1"/>
          </p:nvPr>
        </p:nvSpPr>
        <p:spPr>
          <a:xfrm>
            <a:off x="389614" y="839608"/>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19" name="図 18">
            <a:extLst>
              <a:ext uri="{FF2B5EF4-FFF2-40B4-BE49-F238E27FC236}">
                <a16:creationId xmlns:a16="http://schemas.microsoft.com/office/drawing/2014/main" id="{5FC3E7F6-54CD-1017-F349-3C4BC53567F5}"/>
              </a:ext>
            </a:extLst>
          </p:cNvPr>
          <p:cNvPicPr>
            <a:picLocks noChangeAspect="1"/>
          </p:cNvPicPr>
          <p:nvPr/>
        </p:nvPicPr>
        <p:blipFill>
          <a:blip r:embed="rId3"/>
          <a:stretch>
            <a:fillRect/>
          </a:stretch>
        </p:blipFill>
        <p:spPr>
          <a:xfrm>
            <a:off x="4802379" y="2311118"/>
            <a:ext cx="2900362" cy="921394"/>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37727" y="4786963"/>
            <a:ext cx="3064652" cy="192653"/>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542235" y="2617423"/>
            <a:ext cx="2059968" cy="216954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22487" y="5844540"/>
            <a:ext cx="3079893" cy="52723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3802380" y="5233225"/>
            <a:ext cx="1143000" cy="81374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42235" y="6444794"/>
            <a:ext cx="467665" cy="23220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cxnSpLocks/>
            <a:stCxn id="16" idx="3"/>
            <a:endCxn id="90" idx="1"/>
          </p:cNvCxnSpPr>
          <p:nvPr/>
        </p:nvCxnSpPr>
        <p:spPr>
          <a:xfrm flipV="1">
            <a:off x="3009900" y="6378367"/>
            <a:ext cx="1593371" cy="1825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8" y="3990975"/>
            <a:ext cx="7463888" cy="12422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当年の</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を入力します。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入力した</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金額をもとに、</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所得金額調整控除額が反映された所得金額、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合計所得金額の見積額</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基礎控除額が自動的に計算さ</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れ</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ます。なお、収入金額が</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D9E3D3-6E91-9ED3-49C8-A9BC59903336}"/>
              </a:ext>
            </a:extLst>
          </p:cNvPr>
          <p:cNvPicPr>
            <a:picLocks noChangeAspect="1"/>
          </p:cNvPicPr>
          <p:nvPr/>
        </p:nvPicPr>
        <p:blipFill>
          <a:blip r:embed="rId3"/>
          <a:stretch>
            <a:fillRect/>
          </a:stretch>
        </p:blipFill>
        <p:spPr>
          <a:xfrm>
            <a:off x="603489" y="1144624"/>
            <a:ext cx="4207727" cy="5636591"/>
          </a:xfrm>
          <a:prstGeom prst="rect">
            <a:avLst/>
          </a:prstGeom>
        </p:spPr>
      </p:pic>
      <p:sp>
        <p:nvSpPr>
          <p:cNvPr id="18" name="コンテンツ プレースホルダー 2">
            <a:extLst>
              <a:ext uri="{FF2B5EF4-FFF2-40B4-BE49-F238E27FC236}">
                <a16:creationId xmlns:a16="http://schemas.microsoft.com/office/drawing/2014/main" id="{C3C80752-D41D-291F-6101-DE9B9AE1ADF1}"/>
              </a:ext>
            </a:extLst>
          </p:cNvPr>
          <p:cNvSpPr txBox="1">
            <a:spLocks/>
          </p:cNvSpPr>
          <p:nvPr/>
        </p:nvSpPr>
        <p:spPr>
          <a:xfrm>
            <a:off x="389614" y="811033"/>
            <a:ext cx="10964186" cy="5953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dirty="0">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261056" y="2093955"/>
            <a:ext cx="602395" cy="1500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319496" y="-107599"/>
            <a:ext cx="631208" cy="3771899"/>
          </a:xfrm>
          <a:prstGeom prst="bentConnector3">
            <a:avLst>
              <a:gd name="adj1" fmla="val 5523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683266" y="5747561"/>
            <a:ext cx="3470445" cy="213197"/>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153711" y="5032435"/>
            <a:ext cx="1872165" cy="836543"/>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773400" y="6490207"/>
            <a:ext cx="525151" cy="21319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292201" y="6505903"/>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206336" y="392020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4913577" y="6310123"/>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131268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683266" y="2284356"/>
            <a:ext cx="4005159" cy="440808"/>
          </a:xfrm>
          <a:prstGeom prst="roundRect">
            <a:avLst>
              <a:gd name="adj" fmla="val 17034"/>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688426" y="2327584"/>
            <a:ext cx="2201424" cy="6708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2038716"/>
            <a:ext cx="4798247"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配偶者控除または配偶者特別控除を受ける場合は、「申告する」を選択します。</a:t>
            </a:r>
            <a:r>
              <a:rPr kumimoji="0" lang="ja-JP" altLang="en-US" sz="1400" dirty="0">
                <a:latin typeface="Meiryo UI" panose="020B0604030504040204" pitchFamily="50" charset="-128"/>
                <a:ea typeface="Meiryo UI" panose="020B0604030504040204" pitchFamily="50" charset="-128"/>
              </a:rPr>
              <a:t>配偶者控除または配偶者特別控除の適用を受けられない場合は、この画面は表示されません。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BE49C8-4234-0C3F-A8A9-02256D832DD0}"/>
              </a:ext>
            </a:extLst>
          </p:cNvPr>
          <p:cNvPicPr>
            <a:picLocks noChangeAspect="1"/>
          </p:cNvPicPr>
          <p:nvPr/>
        </p:nvPicPr>
        <p:blipFill>
          <a:blip r:embed="rId3"/>
          <a:stretch>
            <a:fillRect/>
          </a:stretch>
        </p:blipFill>
        <p:spPr>
          <a:xfrm>
            <a:off x="705640" y="1345943"/>
            <a:ext cx="3379587" cy="5462791"/>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85863" y="2294465"/>
            <a:ext cx="442912" cy="13441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628775" y="2161488"/>
            <a:ext cx="3189430" cy="21657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5400000">
            <a:off x="3234982" y="5430357"/>
            <a:ext cx="1270036" cy="582864"/>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782982" y="6230558"/>
            <a:ext cx="2795586" cy="252498"/>
          </a:xfrm>
          <a:prstGeom prst="roundRect">
            <a:avLst>
              <a:gd name="adj" fmla="val 1980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2886075" y="5922190"/>
            <a:ext cx="5170916" cy="76515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441575" y="6573227"/>
            <a:ext cx="444500" cy="204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914780"/>
            <a:ext cx="3578353" cy="11784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金額</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2" name="Text Box 33"/>
          <p:cNvSpPr txBox="1">
            <a:spLocks noChangeArrowheads="1"/>
          </p:cNvSpPr>
          <p:nvPr/>
        </p:nvSpPr>
        <p:spPr bwMode="auto">
          <a:xfrm>
            <a:off x="7696945" y="356096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FA6AF946-51BD-78A8-4DD4-3396A4A32EA3}"/>
              </a:ext>
            </a:extLst>
          </p:cNvPr>
          <p:cNvPicPr>
            <a:picLocks noChangeAspect="1"/>
          </p:cNvPicPr>
          <p:nvPr/>
        </p:nvPicPr>
        <p:blipFill>
          <a:blip r:embed="rId4"/>
          <a:stretch>
            <a:fillRect/>
          </a:stretch>
        </p:blipFill>
        <p:spPr>
          <a:xfrm>
            <a:off x="8012906" y="4502444"/>
            <a:ext cx="2611871" cy="1938982"/>
          </a:xfrm>
          <a:prstGeom prst="rect">
            <a:avLst/>
          </a:prstGeom>
          <a:ln>
            <a:solidFill>
              <a:schemeClr val="bg2">
                <a:lumMod val="75000"/>
              </a:schemeClr>
            </a:solidFill>
          </a:ln>
        </p:spPr>
      </p:pic>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68716B5-0579-E4E9-E3DD-4FC6C4DDF03F}"/>
              </a:ext>
            </a:extLst>
          </p:cNvPr>
          <p:cNvPicPr>
            <a:picLocks noChangeAspect="1"/>
          </p:cNvPicPr>
          <p:nvPr/>
        </p:nvPicPr>
        <p:blipFill>
          <a:blip r:embed="rId2"/>
          <a:stretch>
            <a:fillRect/>
          </a:stretch>
        </p:blipFill>
        <p:spPr>
          <a:xfrm>
            <a:off x="524123" y="1197317"/>
            <a:ext cx="4958733" cy="5292968"/>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571012" y="2020293"/>
            <a:ext cx="648188"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2116384" y="2542735"/>
            <a:ext cx="1058616"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3181595" y="2542735"/>
            <a:ext cx="1058614" cy="871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3058597" y="6225236"/>
            <a:ext cx="631826" cy="27892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699691" y="6335014"/>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4089127" y="614569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4095997" y="22757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92079FE-0984-C6C0-1840-A0F9FF91F008}"/>
              </a:ext>
            </a:extLst>
          </p:cNvPr>
          <p:cNvPicPr>
            <a:picLocks noChangeAspect="1"/>
          </p:cNvPicPr>
          <p:nvPr/>
        </p:nvPicPr>
        <p:blipFill>
          <a:blip r:embed="rId2"/>
          <a:stretch>
            <a:fillRect/>
          </a:stretch>
        </p:blipFill>
        <p:spPr>
          <a:xfrm>
            <a:off x="625953" y="1179211"/>
            <a:ext cx="4933333" cy="4371429"/>
          </a:xfrm>
          <a:prstGeom prst="rect">
            <a:avLst/>
          </a:prstGeom>
        </p:spPr>
      </p:pic>
      <p:sp>
        <p:nvSpPr>
          <p:cNvPr id="11" name="コンテンツ プレースホルダー 2">
            <a:extLst>
              <a:ext uri="{FF2B5EF4-FFF2-40B4-BE49-F238E27FC236}">
                <a16:creationId xmlns:a16="http://schemas.microsoft.com/office/drawing/2014/main" id="{DF5FE08F-7882-3805-83AC-AAFFA850CFFF}"/>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3158755" y="5259514"/>
            <a:ext cx="638175" cy="27207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796930" y="5400386"/>
            <a:ext cx="1431632" cy="113121"/>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592861" y="521009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9068F0-9445-B394-B470-1C7E43A12748}"/>
              </a:ext>
            </a:extLst>
          </p:cNvPr>
          <p:cNvPicPr>
            <a:picLocks noChangeAspect="1"/>
          </p:cNvPicPr>
          <p:nvPr/>
        </p:nvPicPr>
        <p:blipFill>
          <a:blip r:embed="rId2"/>
          <a:stretch>
            <a:fillRect/>
          </a:stretch>
        </p:blipFill>
        <p:spPr>
          <a:xfrm>
            <a:off x="747562" y="1175646"/>
            <a:ext cx="4212212" cy="5555642"/>
          </a:xfrm>
          <a:prstGeom prst="rect">
            <a:avLst/>
          </a:prstGeom>
        </p:spPr>
      </p:pic>
      <p:sp>
        <p:nvSpPr>
          <p:cNvPr id="8" name="コンテンツ プレースホルダー 2">
            <a:extLst>
              <a:ext uri="{FF2B5EF4-FFF2-40B4-BE49-F238E27FC236}">
                <a16:creationId xmlns:a16="http://schemas.microsoft.com/office/drawing/2014/main" id="{08D3492F-2904-606C-FD79-90914963A381}"/>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905125" y="5203034"/>
            <a:ext cx="552450" cy="22621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400300" y="6189906"/>
            <a:ext cx="885825" cy="23946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3288505" y="6033379"/>
            <a:ext cx="1002357" cy="3055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4240305" y="57685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655B9AAE-343C-4410-6A17-61C58E455979}"/>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支払った保険料等を含めて、前年に入力した情報が初期表示されます。今年度はじめて申告する場合は入力します。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7" name="図 16">
            <a:extLst>
              <a:ext uri="{FF2B5EF4-FFF2-40B4-BE49-F238E27FC236}">
                <a16:creationId xmlns:a16="http://schemas.microsoft.com/office/drawing/2014/main" id="{86726E4B-8639-EB58-123A-5486389BCCE9}"/>
              </a:ext>
            </a:extLst>
          </p:cNvPr>
          <p:cNvPicPr>
            <a:picLocks noChangeAspect="1"/>
          </p:cNvPicPr>
          <p:nvPr/>
        </p:nvPicPr>
        <p:blipFill>
          <a:blip r:embed="rId2"/>
          <a:stretch>
            <a:fillRect/>
          </a:stretch>
        </p:blipFill>
        <p:spPr>
          <a:xfrm>
            <a:off x="5601467" y="1557579"/>
            <a:ext cx="4236509" cy="3533951"/>
          </a:xfrm>
          <a:prstGeom prst="rect">
            <a:avLst/>
          </a:prstGeom>
        </p:spPr>
      </p:pic>
      <p:pic>
        <p:nvPicPr>
          <p:cNvPr id="7" name="図 6">
            <a:extLst>
              <a:ext uri="{FF2B5EF4-FFF2-40B4-BE49-F238E27FC236}">
                <a16:creationId xmlns:a16="http://schemas.microsoft.com/office/drawing/2014/main" id="{BBF99961-3BF5-BD21-CE35-12DFBB4DEADA}"/>
              </a:ext>
            </a:extLst>
          </p:cNvPr>
          <p:cNvPicPr>
            <a:picLocks noChangeAspect="1"/>
          </p:cNvPicPr>
          <p:nvPr/>
        </p:nvPicPr>
        <p:blipFill>
          <a:blip r:embed="rId3"/>
          <a:stretch>
            <a:fillRect/>
          </a:stretch>
        </p:blipFill>
        <p:spPr>
          <a:xfrm>
            <a:off x="643805" y="1190185"/>
            <a:ext cx="4156825" cy="3791390"/>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945793" y="2302778"/>
            <a:ext cx="916470"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67012" y="3543907"/>
            <a:ext cx="528637"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2044960" y="1375803"/>
            <a:ext cx="717290" cy="440297"/>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3"/>
            <a:ext cx="3041495" cy="16842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281363" y="3643312"/>
            <a:ext cx="1045184" cy="790683"/>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359022" y="42588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889636"/>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164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DF7703CB-A746-49EE-8180-BFDD40F6D6BF}"/>
              </a:ext>
            </a:extLst>
          </p:cNvPr>
          <p:cNvPicPr>
            <a:picLocks noChangeAspect="1"/>
          </p:cNvPicPr>
          <p:nvPr/>
        </p:nvPicPr>
        <p:blipFill>
          <a:blip r:embed="rId4"/>
          <a:stretch>
            <a:fillRect/>
          </a:stretch>
        </p:blipFill>
        <p:spPr>
          <a:xfrm>
            <a:off x="9055719" y="3044070"/>
            <a:ext cx="2865437" cy="896882"/>
          </a:xfrm>
          <a:prstGeom prst="rect">
            <a:avLst/>
          </a:prstGeom>
        </p:spPr>
      </p:pic>
      <p:cxnSp>
        <p:nvCxnSpPr>
          <p:cNvPr id="37" name="直線矢印コネクタ 80"/>
          <p:cNvCxnSpPr>
            <a:cxnSpLocks noChangeShapeType="1"/>
            <a:endCxn id="6" idx="3"/>
          </p:cNvCxnSpPr>
          <p:nvPr/>
        </p:nvCxnSpPr>
        <p:spPr bwMode="auto">
          <a:xfrm rot="10800000" flipV="1">
            <a:off x="2862264" y="2232660"/>
            <a:ext cx="2852739" cy="154652"/>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783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23" name="角丸四角形 79"/>
          <p:cNvSpPr>
            <a:spLocks noChangeArrowheads="1"/>
          </p:cNvSpPr>
          <p:nvPr/>
        </p:nvSpPr>
        <p:spPr bwMode="auto">
          <a:xfrm>
            <a:off x="11720642" y="3472245"/>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フッター プレースホルダー 3">
            <a:extLst>
              <a:ext uri="{FF2B5EF4-FFF2-40B4-BE49-F238E27FC236}">
                <a16:creationId xmlns:a16="http://schemas.microsoft.com/office/drawing/2014/main" id="{6B8CBD84-D2CB-14B2-7362-FD9058056107}"/>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C8BAFE7-2DAA-BE0F-D3E5-3ED563F66CAE}"/>
              </a:ext>
            </a:extLst>
          </p:cNvPr>
          <p:cNvPicPr>
            <a:picLocks noChangeAspect="1"/>
          </p:cNvPicPr>
          <p:nvPr/>
        </p:nvPicPr>
        <p:blipFill>
          <a:blip r:embed="rId2"/>
          <a:stretch>
            <a:fillRect/>
          </a:stretch>
        </p:blipFill>
        <p:spPr>
          <a:xfrm>
            <a:off x="636885" y="1177642"/>
            <a:ext cx="4114800" cy="3781834"/>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角丸四角形 79"/>
          <p:cNvSpPr>
            <a:spLocks noChangeArrowheads="1"/>
          </p:cNvSpPr>
          <p:nvPr/>
        </p:nvSpPr>
        <p:spPr bwMode="auto">
          <a:xfrm>
            <a:off x="2276476" y="4481210"/>
            <a:ext cx="833438"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15745"/>
            <a:ext cx="545435" cy="21858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25650" y="1369362"/>
            <a:ext cx="741363"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109913" y="4592036"/>
            <a:ext cx="156216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9087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44340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6" name="フッター プレースホルダー 3">
            <a:extLst>
              <a:ext uri="{FF2B5EF4-FFF2-40B4-BE49-F238E27FC236}">
                <a16:creationId xmlns:a16="http://schemas.microsoft.com/office/drawing/2014/main" id="{04E27A09-FF14-CD61-6158-EABBD779CC05}"/>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2C5AF94-39E9-BE71-2848-1F008B83C849}"/>
              </a:ext>
            </a:extLst>
          </p:cNvPr>
          <p:cNvPicPr>
            <a:picLocks noChangeAspect="1"/>
          </p:cNvPicPr>
          <p:nvPr/>
        </p:nvPicPr>
        <p:blipFill>
          <a:blip r:embed="rId2"/>
          <a:stretch>
            <a:fillRect/>
          </a:stretch>
        </p:blipFill>
        <p:spPr>
          <a:xfrm>
            <a:off x="5797370" y="2147779"/>
            <a:ext cx="2886187" cy="3845033"/>
          </a:xfrm>
          <a:prstGeom prst="rect">
            <a:avLst/>
          </a:prstGeom>
        </p:spPr>
      </p:pic>
      <p:sp>
        <p:nvSpPr>
          <p:cNvPr id="18" name="テキスト ボックス 2"/>
          <p:cNvSpPr txBox="1">
            <a:spLocks noChangeArrowheads="1"/>
          </p:cNvSpPr>
          <p:nvPr/>
        </p:nvSpPr>
        <p:spPr bwMode="auto">
          <a:xfrm>
            <a:off x="5029720" y="1341161"/>
            <a:ext cx="4434174" cy="4713753"/>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1" name="図 10">
            <a:extLst>
              <a:ext uri="{FF2B5EF4-FFF2-40B4-BE49-F238E27FC236}">
                <a16:creationId xmlns:a16="http://schemas.microsoft.com/office/drawing/2014/main" id="{6CEC298C-2CAC-E85B-64EC-9ACC5A77E862}"/>
              </a:ext>
            </a:extLst>
          </p:cNvPr>
          <p:cNvPicPr>
            <a:picLocks noChangeAspect="1"/>
          </p:cNvPicPr>
          <p:nvPr/>
        </p:nvPicPr>
        <p:blipFill>
          <a:blip r:embed="rId3"/>
          <a:stretch>
            <a:fillRect/>
          </a:stretch>
        </p:blipFill>
        <p:spPr>
          <a:xfrm>
            <a:off x="534466" y="1146219"/>
            <a:ext cx="4053374" cy="5322296"/>
          </a:xfrm>
          <a:prstGeom prst="rect">
            <a:avLst/>
          </a:prstGeom>
        </p:spPr>
      </p:pic>
      <p:pic>
        <p:nvPicPr>
          <p:cNvPr id="23" name="図 22">
            <a:extLst>
              <a:ext uri="{FF2B5EF4-FFF2-40B4-BE49-F238E27FC236}">
                <a16:creationId xmlns:a16="http://schemas.microsoft.com/office/drawing/2014/main" id="{D0883A5C-CD62-3349-0376-28E7516CA8BF}"/>
              </a:ext>
            </a:extLst>
          </p:cNvPr>
          <p:cNvPicPr>
            <a:picLocks noChangeAspect="1"/>
          </p:cNvPicPr>
          <p:nvPr/>
        </p:nvPicPr>
        <p:blipFill>
          <a:blip r:embed="rId4"/>
          <a:stretch>
            <a:fillRect/>
          </a:stretch>
        </p:blipFill>
        <p:spPr>
          <a:xfrm>
            <a:off x="523861" y="6352010"/>
            <a:ext cx="4066052" cy="370381"/>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p:cNvPicPr>
            <a:picLocks noChangeAspect="1"/>
          </p:cNvPicPr>
          <p:nvPr/>
        </p:nvPicPr>
        <p:blipFill>
          <a:blip r:embed="rId5"/>
          <a:stretch>
            <a:fillRect/>
          </a:stretch>
        </p:blipFill>
        <p:spPr>
          <a:xfrm>
            <a:off x="499887" y="6282423"/>
            <a:ext cx="4135936" cy="107552"/>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251969" y="2406474"/>
            <a:ext cx="25109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494015" y="2297788"/>
            <a:ext cx="544758" cy="14060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625530" y="6462664"/>
            <a:ext cx="501844" cy="211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50868" y="5791381"/>
            <a:ext cx="561086" cy="16864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 name="フッター プレースホルダー 3">
            <a:extLst>
              <a:ext uri="{FF2B5EF4-FFF2-40B4-BE49-F238E27FC236}">
                <a16:creationId xmlns:a16="http://schemas.microsoft.com/office/drawing/2014/main" id="{F26C6C4E-C6D7-E897-9C80-E5F1E1D3D3D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a:extLst>
              <a:ext uri="{FF2B5EF4-FFF2-40B4-BE49-F238E27FC236}">
                <a16:creationId xmlns:a16="http://schemas.microsoft.com/office/drawing/2014/main" id="{2E4A66E7-0E6E-5E67-CC9E-5633B2553B37}"/>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6" name="図 15">
            <a:extLst>
              <a:ext uri="{FF2B5EF4-FFF2-40B4-BE49-F238E27FC236}">
                <a16:creationId xmlns:a16="http://schemas.microsoft.com/office/drawing/2014/main" id="{8084A6AA-12EC-E473-1826-A201A184D1C2}"/>
              </a:ext>
            </a:extLst>
          </p:cNvPr>
          <p:cNvPicPr>
            <a:picLocks noChangeAspect="1"/>
          </p:cNvPicPr>
          <p:nvPr/>
        </p:nvPicPr>
        <p:blipFill>
          <a:blip r:embed="rId2"/>
          <a:stretch>
            <a:fillRect/>
          </a:stretch>
        </p:blipFill>
        <p:spPr>
          <a:xfrm>
            <a:off x="695163" y="5080278"/>
            <a:ext cx="2291423" cy="1617475"/>
          </a:xfrm>
          <a:prstGeom prst="rect">
            <a:avLst/>
          </a:prstGeom>
        </p:spPr>
      </p:pic>
      <p:pic>
        <p:nvPicPr>
          <p:cNvPr id="11" name="図 10">
            <a:extLst>
              <a:ext uri="{FF2B5EF4-FFF2-40B4-BE49-F238E27FC236}">
                <a16:creationId xmlns:a16="http://schemas.microsoft.com/office/drawing/2014/main" id="{54DF17CF-91BB-6119-890F-FE6C77A92809}"/>
              </a:ext>
            </a:extLst>
          </p:cNvPr>
          <p:cNvPicPr>
            <a:picLocks noChangeAspect="1"/>
          </p:cNvPicPr>
          <p:nvPr/>
        </p:nvPicPr>
        <p:blipFill>
          <a:blip r:embed="rId3"/>
          <a:stretch>
            <a:fillRect/>
          </a:stretch>
        </p:blipFill>
        <p:spPr>
          <a:xfrm>
            <a:off x="639445" y="1651278"/>
            <a:ext cx="3467447" cy="3135567"/>
          </a:xfrm>
          <a:prstGeom prst="rect">
            <a:avLst/>
          </a:prstGeom>
        </p:spPr>
      </p:pic>
      <p:cxnSp>
        <p:nvCxnSpPr>
          <p:cNvPr id="4104" name="AutoShape 8"/>
          <p:cNvCxnSpPr>
            <a:cxnSpLocks noChangeShapeType="1"/>
          </p:cNvCxnSpPr>
          <p:nvPr/>
        </p:nvCxnSpPr>
        <p:spPr bwMode="auto">
          <a:xfrm rot="10800000">
            <a:off x="3289618" y="3249944"/>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618515" y="2780131"/>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476375" y="3148561"/>
            <a:ext cx="894080"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372043" y="3148561"/>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438208" y="1853263"/>
            <a:ext cx="657225" cy="362888"/>
          </a:xfrm>
          <a:prstGeom prst="roundRect">
            <a:avLst>
              <a:gd name="adj" fmla="val 17673"/>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6895" y="3535826"/>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8238339" y="2769437"/>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保険料の控除証明書はマイナポータル連携で提出したが、</a:t>
            </a:r>
            <a:r>
              <a:rPr lang="zh-TW" altLang="en-US" sz="1200" dirty="0">
                <a:solidFill>
                  <a:schemeClr val="tx1"/>
                </a:solidFill>
                <a:latin typeface="Meiryo UI" panose="020B0604030504040204" pitchFamily="50" charset="-128"/>
                <a:ea typeface="Meiryo UI" panose="020B0604030504040204" pitchFamily="50" charset="-128"/>
              </a:rPr>
              <a:t>住宅借入金等特別控除証明書</a:t>
            </a:r>
            <a:r>
              <a:rPr lang="ja-JP" altLang="en-US" sz="1200" dirty="0">
                <a:solidFill>
                  <a:schemeClr val="tx1"/>
                </a:solidFill>
                <a:latin typeface="Meiryo UI" panose="020B0604030504040204" pitchFamily="50" charset="-128"/>
                <a:ea typeface="Meiryo UI" panose="020B0604030504040204" pitchFamily="50" charset="-128"/>
              </a:rPr>
              <a:t>は電子データで提出していない。</a:t>
            </a:r>
          </a:p>
        </p:txBody>
      </p:sp>
      <p:sp>
        <p:nvSpPr>
          <p:cNvPr id="19" name="テキスト ボックス 2"/>
          <p:cNvSpPr txBox="1">
            <a:spLocks noChangeArrowheads="1"/>
          </p:cNvSpPr>
          <p:nvPr/>
        </p:nvSpPr>
        <p:spPr bwMode="auto">
          <a:xfrm>
            <a:off x="2316435" y="5962419"/>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a:endCxn id="8" idx="1"/>
          </p:cNvCxnSpPr>
          <p:nvPr/>
        </p:nvCxnSpPr>
        <p:spPr bwMode="auto">
          <a:xfrm rot="5400000" flipH="1" flipV="1">
            <a:off x="316287" y="4001785"/>
            <a:ext cx="1906156" cy="41402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5" name="フッター プレースホルダー 3">
            <a:extLst>
              <a:ext uri="{FF2B5EF4-FFF2-40B4-BE49-F238E27FC236}">
                <a16:creationId xmlns:a16="http://schemas.microsoft.com/office/drawing/2014/main" id="{0F5AD986-D389-D70A-0719-A61EDB575C66}"/>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36773721"/>
              </p:ext>
            </p:extLst>
          </p:nvPr>
        </p:nvGraphicFramePr>
        <p:xfrm>
          <a:off x="574542" y="904585"/>
          <a:ext cx="10594330" cy="49193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Ver.260522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17915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P41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英語表記を選択した言語で表示に変更</a:t>
                      </a:r>
                      <a:endParaRPr kumimoji="1" lang="ja-JP" altLang="en-US" sz="1200" dirty="0"/>
                    </a:p>
                  </a:txBody>
                  <a:tcPr anchor="ctr"/>
                </a:tc>
                <a:extLst>
                  <a:ext uri="{0D108BD9-81ED-4DB2-BD59-A6C34878D82A}">
                    <a16:rowId xmlns:a16="http://schemas.microsoft.com/office/drawing/2014/main" val="15942362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Ver.251017</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840437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P6</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機能追加・改正に伴う説明の変更</a:t>
                      </a:r>
                      <a:endParaRPr kumimoji="1" lang="ja-JP" altLang="en-US" sz="1200" dirty="0"/>
                    </a:p>
                  </a:txBody>
                  <a:tcPr anchor="ctr"/>
                </a:tc>
                <a:extLst>
                  <a:ext uri="{0D108BD9-81ED-4DB2-BD59-A6C34878D82A}">
                    <a16:rowId xmlns:a16="http://schemas.microsoft.com/office/drawing/2014/main" val="825025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P15</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P37</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改正に伴う画像の変更</a:t>
                      </a:r>
                      <a:endParaRPr kumimoji="1" lang="ja-JP" altLang="en-US" sz="1200" dirty="0"/>
                    </a:p>
                  </a:txBody>
                  <a:tcPr anchor="ctr"/>
                </a:tc>
                <a:extLst>
                  <a:ext uri="{0D108BD9-81ED-4DB2-BD59-A6C34878D82A}">
                    <a16:rowId xmlns:a16="http://schemas.microsoft.com/office/drawing/2014/main" val="29553047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Ver.250711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534668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P35</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58675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機能追加に伴う説明の変更</a:t>
                      </a:r>
                      <a:endParaRPr kumimoji="1" lang="ja-JP" altLang="en-US" sz="1200" dirty="0"/>
                    </a:p>
                  </a:txBody>
                  <a:tcPr anchor="ctr"/>
                </a:tc>
                <a:extLst>
                  <a:ext uri="{0D108BD9-81ED-4DB2-BD59-A6C34878D82A}">
                    <a16:rowId xmlns:a16="http://schemas.microsoft.com/office/drawing/2014/main" val="24359770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P16</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br>
                        <a:rPr kumimoji="1" lang="en-US" altLang="ja-JP" sz="1200" b="0" dirty="0">
                          <a:latin typeface="メイリオ" panose="020B0604030504040204" pitchFamily="50" charset="-128"/>
                          <a:ea typeface="メイリオ" panose="020B0604030504040204" pitchFamily="50" charset="-128"/>
                        </a:rPr>
                      </a:br>
                      <a:r>
                        <a:rPr kumimoji="1" lang="en-US" altLang="ja-JP" sz="1200" b="0" dirty="0">
                          <a:latin typeface="メイリオ" panose="020B0604030504040204" pitchFamily="50" charset="-128"/>
                          <a:ea typeface="メイリオ" panose="020B0604030504040204" pitchFamily="50" charset="-128"/>
                        </a:rPr>
                        <a:t>P38</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定額減税・保険料控除申告書からの続柄の削除に伴い画像の変更</a:t>
                      </a: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申告書入力画面を選択した言語で表示する手順</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6" name="フッター プレースホルダー 3">
            <a:extLst>
              <a:ext uri="{FF2B5EF4-FFF2-40B4-BE49-F238E27FC236}">
                <a16:creationId xmlns:a16="http://schemas.microsoft.com/office/drawing/2014/main" id="{D441A421-FD23-F4C8-430A-D16019CDD1A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B3878726-B2C9-D511-394D-B38BB033A237}"/>
              </a:ext>
            </a:extLst>
          </p:cNvPr>
          <p:cNvPicPr>
            <a:picLocks noChangeAspect="1"/>
          </p:cNvPicPr>
          <p:nvPr/>
        </p:nvPicPr>
        <p:blipFill>
          <a:blip r:embed="rId2"/>
          <a:stretch>
            <a:fillRect/>
          </a:stretch>
        </p:blipFill>
        <p:spPr>
          <a:xfrm>
            <a:off x="6317028" y="1242346"/>
            <a:ext cx="3277137" cy="2753979"/>
          </a:xfrm>
          <a:prstGeom prst="rect">
            <a:avLst/>
          </a:prstGeom>
        </p:spPr>
      </p:pic>
      <p:pic>
        <p:nvPicPr>
          <p:cNvPr id="20" name="図 19">
            <a:extLst>
              <a:ext uri="{FF2B5EF4-FFF2-40B4-BE49-F238E27FC236}">
                <a16:creationId xmlns:a16="http://schemas.microsoft.com/office/drawing/2014/main" id="{40D0EEFF-06C2-6D48-943C-6DD4086ABAB3}"/>
              </a:ext>
            </a:extLst>
          </p:cNvPr>
          <p:cNvPicPr>
            <a:picLocks noChangeAspect="1"/>
          </p:cNvPicPr>
          <p:nvPr/>
        </p:nvPicPr>
        <p:blipFill>
          <a:blip r:embed="rId3"/>
          <a:stretch>
            <a:fillRect/>
          </a:stretch>
        </p:blipFill>
        <p:spPr>
          <a:xfrm>
            <a:off x="589974" y="1223420"/>
            <a:ext cx="3313404" cy="279111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976515" y="125148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4017301" y="147439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rPr>
              <a:t>：一般の生命保険料（新）の控除証明書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298029"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681969" y="125024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737043" y="1480916"/>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99043" y="1915891"/>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1019743" y="2712816"/>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204054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48933" y="144999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798351" y="190936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309526" y="271264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a:endCxn id="61" idx="1"/>
          </p:cNvCxnSpPr>
          <p:nvPr/>
        </p:nvCxnSpPr>
        <p:spPr bwMode="auto">
          <a:xfrm flipV="1">
            <a:off x="3603939" y="2811863"/>
            <a:ext cx="1705587" cy="615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a:endCxn id="60" idx="1"/>
          </p:cNvCxnSpPr>
          <p:nvPr/>
        </p:nvCxnSpPr>
        <p:spPr bwMode="auto">
          <a:xfrm flipV="1">
            <a:off x="3603940" y="2009382"/>
            <a:ext cx="1194411" cy="15578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73412" y="2666967"/>
            <a:ext cx="2910370" cy="106818"/>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67158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2055633"/>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782706"/>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55680" y="1472219"/>
            <a:ext cx="716757" cy="12235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a:endCxn id="57" idx="1"/>
          </p:cNvCxnSpPr>
          <p:nvPr/>
        </p:nvCxnSpPr>
        <p:spPr bwMode="auto">
          <a:xfrm flipV="1">
            <a:off x="9353048" y="2808860"/>
            <a:ext cx="1666695" cy="675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598393"/>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a:stCxn id="68" idx="3"/>
            <a:endCxn id="56" idx="1"/>
          </p:cNvCxnSpPr>
          <p:nvPr/>
        </p:nvCxnSpPr>
        <p:spPr bwMode="auto">
          <a:xfrm flipV="1">
            <a:off x="9401372" y="2015904"/>
            <a:ext cx="1097671" cy="14926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AutoShape 65"/>
          <p:cNvSpPr>
            <a:spLocks noChangeArrowheads="1"/>
          </p:cNvSpPr>
          <p:nvPr/>
        </p:nvSpPr>
        <p:spPr bwMode="auto">
          <a:xfrm>
            <a:off x="673412" y="2792063"/>
            <a:ext cx="2930527" cy="16271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61E41B7-F9A7-AE64-8AD5-EF0645A4AA5B}"/>
              </a:ext>
            </a:extLst>
          </p:cNvPr>
          <p:cNvPicPr>
            <a:picLocks noChangeAspect="1"/>
          </p:cNvPicPr>
          <p:nvPr/>
        </p:nvPicPr>
        <p:blipFill>
          <a:blip r:embed="rId3"/>
          <a:stretch>
            <a:fillRect/>
          </a:stretch>
        </p:blipFill>
        <p:spPr>
          <a:xfrm>
            <a:off x="6322170" y="1229393"/>
            <a:ext cx="3065553" cy="5390932"/>
          </a:xfrm>
          <a:prstGeom prst="rect">
            <a:avLst/>
          </a:prstGeom>
        </p:spPr>
      </p:pic>
      <p:pic>
        <p:nvPicPr>
          <p:cNvPr id="6" name="図 5">
            <a:extLst>
              <a:ext uri="{FF2B5EF4-FFF2-40B4-BE49-F238E27FC236}">
                <a16:creationId xmlns:a16="http://schemas.microsoft.com/office/drawing/2014/main" id="{EA4CDAA4-F39A-B691-6A81-D15D6DF6E903}"/>
              </a:ext>
            </a:extLst>
          </p:cNvPr>
          <p:cNvPicPr>
            <a:picLocks noChangeAspect="1"/>
          </p:cNvPicPr>
          <p:nvPr/>
        </p:nvPicPr>
        <p:blipFill>
          <a:blip r:embed="rId4"/>
          <a:stretch>
            <a:fillRect/>
          </a:stretch>
        </p:blipFill>
        <p:spPr>
          <a:xfrm>
            <a:off x="613451" y="1249487"/>
            <a:ext cx="3295803" cy="2589088"/>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15391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9514855" y="1250571"/>
            <a:ext cx="2178050" cy="168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角丸四角形 79"/>
          <p:cNvSpPr>
            <a:spLocks noChangeArrowheads="1"/>
          </p:cNvSpPr>
          <p:nvPr/>
        </p:nvSpPr>
        <p:spPr bwMode="auto">
          <a:xfrm>
            <a:off x="10476104" y="215638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485629" y="233735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7" r:link="rId8">
            <a:extLst>
              <a:ext uri="{28A0092B-C50C-407E-A947-70E740481C1C}">
                <a14:useLocalDpi xmlns:a14="http://schemas.microsoft.com/office/drawing/2010/main"/>
              </a:ext>
            </a:extLst>
          </a:blip>
          <a:srcRect/>
          <a:stretch>
            <a:fillRect/>
          </a:stretch>
        </p:blipFill>
        <p:spPr bwMode="auto">
          <a:xfrm>
            <a:off x="3971696" y="125218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801612" y="1914409"/>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315962" y="2909773"/>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682128" y="2014066"/>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683716" y="261652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52588" y="1421605"/>
            <a:ext cx="733425" cy="13811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599954" y="2706451"/>
            <a:ext cx="1704896" cy="31206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a:endCxn id="31" idx="1"/>
          </p:cNvCxnSpPr>
          <p:nvPr/>
        </p:nvCxnSpPr>
        <p:spPr bwMode="auto">
          <a:xfrm flipV="1">
            <a:off x="3617416" y="2013628"/>
            <a:ext cx="1184196" cy="11598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400800" y="1973692"/>
            <a:ext cx="2884075"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400800" y="2662665"/>
            <a:ext cx="2890426"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394453" y="5372530"/>
            <a:ext cx="2890426"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400800" y="4797850"/>
            <a:ext cx="2876754" cy="21944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276685" y="1438275"/>
            <a:ext cx="708440" cy="12901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276691" y="42366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290615" y="241752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284875" y="2093212"/>
            <a:ext cx="1191229" cy="14968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224963" y="224290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a:endCxn id="19" idx="1"/>
          </p:cNvCxnSpPr>
          <p:nvPr/>
        </p:nvCxnSpPr>
        <p:spPr bwMode="auto">
          <a:xfrm flipV="1">
            <a:off x="9244013" y="2417526"/>
            <a:ext cx="1241616" cy="2951941"/>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3" name="テキスト ボックス 2">
            <a:extLst>
              <a:ext uri="{FF2B5EF4-FFF2-40B4-BE49-F238E27FC236}">
                <a16:creationId xmlns:a16="http://schemas.microsoft.com/office/drawing/2014/main" id="{073BA716-72A4-D289-8E1A-CE2C495F5251}"/>
              </a:ext>
            </a:extLst>
          </p:cNvPr>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3</a:t>
            </a:r>
            <a:r>
              <a:rPr kumimoji="0" lang="ja-JP" altLang="en-US" sz="1600" dirty="0">
                <a:latin typeface="Meiryo UI" panose="020B0604030504040204" pitchFamily="50" charset="-128"/>
                <a:ea typeface="Meiryo UI" panose="020B0604030504040204" pitchFamily="50" charset="-128"/>
              </a:rPr>
              <a:t>：介護医療保険料の控除証明書</a:t>
            </a:r>
          </a:p>
        </p:txBody>
      </p:sp>
      <p:sp>
        <p:nvSpPr>
          <p:cNvPr id="14" name="テキスト ボックス 2">
            <a:extLst>
              <a:ext uri="{FF2B5EF4-FFF2-40B4-BE49-F238E27FC236}">
                <a16:creationId xmlns:a16="http://schemas.microsoft.com/office/drawing/2014/main" id="{373A446F-25C8-6015-794E-363EE95BFA83}"/>
              </a:ext>
            </a:extLst>
          </p:cNvPr>
          <p:cNvSpPr txBox="1">
            <a:spLocks noChangeArrowheads="1"/>
          </p:cNvSpPr>
          <p:nvPr/>
        </p:nvSpPr>
        <p:spPr bwMode="auto">
          <a:xfrm>
            <a:off x="6298028" y="849858"/>
            <a:ext cx="584634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4</a:t>
            </a:r>
            <a:r>
              <a:rPr kumimoji="0" lang="ja-JP" altLang="en-US" sz="1600" dirty="0">
                <a:latin typeface="Meiryo UI" panose="020B0604030504040204" pitchFamily="50" charset="-128"/>
                <a:ea typeface="Meiryo UI" panose="020B0604030504040204" pitchFamily="50" charset="-128"/>
              </a:rPr>
              <a:t>：一般の生命保険料（新）兼　介護医療保険料の控除証明書</a:t>
            </a:r>
          </a:p>
        </p:txBody>
      </p:sp>
      <p:sp>
        <p:nvSpPr>
          <p:cNvPr id="32" name="フッター プレースホルダー 3">
            <a:extLst>
              <a:ext uri="{FF2B5EF4-FFF2-40B4-BE49-F238E27FC236}">
                <a16:creationId xmlns:a16="http://schemas.microsoft.com/office/drawing/2014/main" id="{F05BA647-8AE5-B13A-D9B8-9689ED366C1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7" name="テキスト ボックス 2"/>
          <p:cNvSpPr txBox="1">
            <a:spLocks noChangeArrowheads="1"/>
          </p:cNvSpPr>
          <p:nvPr/>
        </p:nvSpPr>
        <p:spPr bwMode="auto">
          <a:xfrm>
            <a:off x="72795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図 22">
            <a:extLst>
              <a:ext uri="{FF2B5EF4-FFF2-40B4-BE49-F238E27FC236}">
                <a16:creationId xmlns:a16="http://schemas.microsoft.com/office/drawing/2014/main" id="{F682C00E-F1EC-FA8F-4A56-62861591C2D4}"/>
              </a:ext>
            </a:extLst>
          </p:cNvPr>
          <p:cNvPicPr>
            <a:picLocks noChangeAspect="1"/>
          </p:cNvPicPr>
          <p:nvPr/>
        </p:nvPicPr>
        <p:blipFill>
          <a:blip r:embed="rId2"/>
          <a:stretch>
            <a:fillRect/>
          </a:stretch>
        </p:blipFill>
        <p:spPr>
          <a:xfrm>
            <a:off x="7559793" y="2944040"/>
            <a:ext cx="3172660" cy="1975762"/>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9BE4F378-0B14-8B2E-B163-65015CDB5611}"/>
              </a:ext>
            </a:extLst>
          </p:cNvPr>
          <p:cNvPicPr>
            <a:picLocks noChangeAspect="1"/>
          </p:cNvPicPr>
          <p:nvPr/>
        </p:nvPicPr>
        <p:blipFill>
          <a:blip r:embed="rId3"/>
          <a:stretch>
            <a:fillRect/>
          </a:stretch>
        </p:blipFill>
        <p:spPr>
          <a:xfrm>
            <a:off x="666955" y="1452550"/>
            <a:ext cx="3584324" cy="5300761"/>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28522" y="284009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134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459117" y="1633477"/>
            <a:ext cx="603171" cy="38712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06625" y="2613872"/>
            <a:ext cx="169834"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386067" y="2419155"/>
            <a:ext cx="4893473" cy="22186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84592" y="3170035"/>
            <a:ext cx="98718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stCxn id="28" idx="1"/>
            <a:endCxn id="39" idx="3"/>
          </p:cNvCxnSpPr>
          <p:nvPr/>
        </p:nvCxnSpPr>
        <p:spPr bwMode="auto">
          <a:xfrm rot="10800000" flipV="1">
            <a:off x="2771776" y="3120989"/>
            <a:ext cx="1956747" cy="120483"/>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28003" y="3676828"/>
            <a:ext cx="3453472" cy="2219147"/>
          </a:xfrm>
          <a:prstGeom prst="roundRect">
            <a:avLst>
              <a:gd name="adj" fmla="val 22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988130" y="5949077"/>
            <a:ext cx="2094410" cy="717111"/>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34825" y="2959162"/>
            <a:ext cx="231775" cy="1459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a:cxnSpLocks/>
          </p:cNvCxnSpPr>
          <p:nvPr/>
        </p:nvCxnSpPr>
        <p:spPr>
          <a:xfrm>
            <a:off x="3749675" y="3241473"/>
            <a:ext cx="0" cy="435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508250" y="6553493"/>
            <a:ext cx="476250" cy="223110"/>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フッター プレースホルダー 3">
            <a:extLst>
              <a:ext uri="{FF2B5EF4-FFF2-40B4-BE49-F238E27FC236}">
                <a16:creationId xmlns:a16="http://schemas.microsoft.com/office/drawing/2014/main" id="{9A13D58C-BD5E-DEB0-512F-7DA3E27D686F}"/>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a:extLst>
              <a:ext uri="{FF2B5EF4-FFF2-40B4-BE49-F238E27FC236}">
                <a16:creationId xmlns:a16="http://schemas.microsoft.com/office/drawing/2014/main" id="{BB620C95-718C-B223-61A8-5D920289B0D4}"/>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38449" y="1353205"/>
            <a:ext cx="704851" cy="459001"/>
          </a:xfrm>
          <a:prstGeom prst="roundRect">
            <a:avLst>
              <a:gd name="adj" fmla="val 176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73412" y="5802474"/>
            <a:ext cx="1727994" cy="25991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88457" y="6173759"/>
            <a:ext cx="550068" cy="23489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6" y="5638993"/>
            <a:ext cx="423489" cy="20168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525" y="6124837"/>
            <a:ext cx="1875766" cy="13785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a:t>
            </a:r>
            <a:r>
              <a:rPr lang="en-US" altLang="ja-JP" sz="2400" b="1" dirty="0">
                <a:latin typeface="Meiryo UI" panose="020B0604030504040204" pitchFamily="50" charset="-128"/>
                <a:ea typeface="Meiryo UI" panose="020B0604030504040204" pitchFamily="50" charset="-128"/>
              </a:rPr>
              <a:t> 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ッター プレースホルダー 3">
            <a:extLst>
              <a:ext uri="{FF2B5EF4-FFF2-40B4-BE49-F238E27FC236}">
                <a16:creationId xmlns:a16="http://schemas.microsoft.com/office/drawing/2014/main" id="{A778EDB8-B382-FBC5-BB87-3EC6A9F8506E}"/>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70C1D4DF-3DF0-834B-0825-2A0539BC7918}"/>
              </a:ext>
            </a:extLst>
          </p:cNvPr>
          <p:cNvPicPr>
            <a:picLocks noChangeAspect="1"/>
          </p:cNvPicPr>
          <p:nvPr/>
        </p:nvPicPr>
        <p:blipFill>
          <a:blip r:embed="rId2"/>
          <a:stretch>
            <a:fillRect/>
          </a:stretch>
        </p:blipFill>
        <p:spPr>
          <a:xfrm>
            <a:off x="65518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2188" y="5628566"/>
            <a:ext cx="862012"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22989" y="3106025"/>
            <a:ext cx="2268538" cy="1418342"/>
          </a:xfrm>
          <a:prstGeom prst="roundRect">
            <a:avLst>
              <a:gd name="adj" fmla="val 31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55899" y="4667251"/>
            <a:ext cx="517525" cy="21589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724530"/>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124200" y="5745169"/>
            <a:ext cx="949990" cy="15496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69381" y="1359559"/>
            <a:ext cx="719138" cy="430427"/>
          </a:xfrm>
          <a:prstGeom prst="roundRect">
            <a:avLst>
              <a:gd name="adj" fmla="val 1328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2433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pic>
        <p:nvPicPr>
          <p:cNvPr id="28" name="図 27">
            <a:extLst>
              <a:ext uri="{FF2B5EF4-FFF2-40B4-BE49-F238E27FC236}">
                <a16:creationId xmlns:a16="http://schemas.microsoft.com/office/drawing/2014/main" id="{E40D40BC-51DB-F279-1BC4-EC3C14805F6B}"/>
              </a:ext>
            </a:extLst>
          </p:cNvPr>
          <p:cNvPicPr>
            <a:picLocks noChangeAspect="1"/>
          </p:cNvPicPr>
          <p:nvPr/>
        </p:nvPicPr>
        <p:blipFill>
          <a:blip r:embed="rId2"/>
          <a:stretch>
            <a:fillRect/>
          </a:stretch>
        </p:blipFill>
        <p:spPr>
          <a:xfrm>
            <a:off x="7597894" y="2830074"/>
            <a:ext cx="3192882" cy="1757323"/>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4FB66821-1B42-1DAA-502D-06DB954A85A3}"/>
              </a:ext>
            </a:extLst>
          </p:cNvPr>
          <p:cNvPicPr>
            <a:picLocks noChangeAspect="1"/>
          </p:cNvPicPr>
          <p:nvPr/>
        </p:nvPicPr>
        <p:blipFill>
          <a:blip r:embed="rId3"/>
          <a:stretch>
            <a:fillRect/>
          </a:stretch>
        </p:blipFill>
        <p:spPr>
          <a:xfrm>
            <a:off x="652652" y="1452549"/>
            <a:ext cx="3379067" cy="5300763"/>
          </a:xfrm>
          <a:prstGeom prst="rect">
            <a:avLst/>
          </a:prstGeom>
          <a:ln>
            <a:solidFill>
              <a:schemeClr val="bg1">
                <a:lumMod val="7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18955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518972" y="3158233"/>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4" name="Text Box 2"/>
          <p:cNvSpPr txBox="1">
            <a:spLocks noChangeArrowheads="1"/>
          </p:cNvSpPr>
          <p:nvPr/>
        </p:nvSpPr>
        <p:spPr bwMode="auto">
          <a:xfrm>
            <a:off x="454673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330450" y="1645620"/>
            <a:ext cx="584200" cy="360982"/>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092241" y="253448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a:off x="2257341" y="2604878"/>
            <a:ext cx="4966994" cy="1526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01039" y="3084926"/>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774239" y="3156364"/>
            <a:ext cx="1286713" cy="30382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35357" y="3678442"/>
            <a:ext cx="3213655" cy="2266157"/>
          </a:xfrm>
          <a:prstGeom prst="roundRect">
            <a:avLst>
              <a:gd name="adj" fmla="val 21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819052" y="6199665"/>
            <a:ext cx="2038698" cy="45347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393156" y="6553494"/>
            <a:ext cx="425896" cy="216921"/>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a:endCxn id="30" idx="0"/>
          </p:cNvCxnSpPr>
          <p:nvPr/>
        </p:nvCxnSpPr>
        <p:spPr bwMode="auto">
          <a:xfrm rot="10800000" flipV="1">
            <a:off x="2342186" y="3460192"/>
            <a:ext cx="2176787" cy="218249"/>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224480" y="281130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0" name="フッター プレースホルダー 3">
            <a:extLst>
              <a:ext uri="{FF2B5EF4-FFF2-40B4-BE49-F238E27FC236}">
                <a16:creationId xmlns:a16="http://schemas.microsoft.com/office/drawing/2014/main" id="{10BF01E3-9F13-BF77-E7F1-C004D22A6A6C}"/>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D8FC32-C032-1AD4-D70E-F91E1F4A5938}"/>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783737"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1428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19400" y="1365444"/>
            <a:ext cx="736600" cy="472162"/>
          </a:xfrm>
          <a:prstGeom prst="roundRect">
            <a:avLst>
              <a:gd name="adj" fmla="val 1230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81351" y="5803188"/>
            <a:ext cx="1720058" cy="27793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95601" y="6173759"/>
            <a:ext cx="546099" cy="22574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9" y="5643755"/>
            <a:ext cx="423486" cy="29876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1700" y="6173759"/>
            <a:ext cx="1882115" cy="1150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C4E1792-1FBB-F7E8-6BC1-141545865064}"/>
              </a:ext>
            </a:extLst>
          </p:cNvPr>
          <p:cNvPicPr>
            <a:picLocks noChangeAspect="1"/>
          </p:cNvPicPr>
          <p:nvPr/>
        </p:nvPicPr>
        <p:blipFill>
          <a:blip r:embed="rId2"/>
          <a:stretch>
            <a:fillRect/>
          </a:stretch>
        </p:blipFill>
        <p:spPr>
          <a:xfrm>
            <a:off x="66676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90571" y="5626085"/>
            <a:ext cx="830454"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38866" y="3100082"/>
            <a:ext cx="2268538" cy="1431808"/>
          </a:xfrm>
          <a:prstGeom prst="roundRect">
            <a:avLst>
              <a:gd name="adj" fmla="val 517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62122" y="4667250"/>
            <a:ext cx="524003" cy="22558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69216"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220103"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02767"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flipV="1">
            <a:off x="3121024" y="5300052"/>
            <a:ext cx="981743" cy="42976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87442" y="1376961"/>
            <a:ext cx="708222" cy="413026"/>
          </a:xfrm>
          <a:prstGeom prst="roundRect">
            <a:avLst>
              <a:gd name="adj" fmla="val 1273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81487" y="19751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30" name="図 29">
            <a:extLst>
              <a:ext uri="{FF2B5EF4-FFF2-40B4-BE49-F238E27FC236}">
                <a16:creationId xmlns:a16="http://schemas.microsoft.com/office/drawing/2014/main" id="{90861F0C-E576-B37F-BBAB-05FD2FC5C9B8}"/>
              </a:ext>
            </a:extLst>
          </p:cNvPr>
          <p:cNvPicPr>
            <a:picLocks noChangeAspect="1"/>
          </p:cNvPicPr>
          <p:nvPr/>
        </p:nvPicPr>
        <p:blipFill>
          <a:blip r:embed="rId2"/>
          <a:stretch>
            <a:fillRect/>
          </a:stretch>
        </p:blipFill>
        <p:spPr>
          <a:xfrm>
            <a:off x="7787036" y="2713849"/>
            <a:ext cx="3192882" cy="1757323"/>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C5B845A1-97D2-E6A0-6458-10575C930F0A}"/>
              </a:ext>
            </a:extLst>
          </p:cNvPr>
          <p:cNvPicPr>
            <a:picLocks noChangeAspect="1"/>
          </p:cNvPicPr>
          <p:nvPr/>
        </p:nvPicPr>
        <p:blipFill>
          <a:blip r:embed="rId3"/>
          <a:stretch>
            <a:fillRect/>
          </a:stretch>
        </p:blipFill>
        <p:spPr>
          <a:xfrm>
            <a:off x="636233" y="1423974"/>
            <a:ext cx="3844882" cy="5253137"/>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552700" y="1629927"/>
            <a:ext cx="663575" cy="409288"/>
          </a:xfrm>
          <a:prstGeom prst="roundRect">
            <a:avLst>
              <a:gd name="adj" fmla="val 1144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293688" y="26499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28663" y="3925505"/>
            <a:ext cx="3662363" cy="206043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855843" y="3265148"/>
            <a:ext cx="1020708"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677722" y="34052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5" name="角丸四角形 79"/>
          <p:cNvSpPr>
            <a:spLocks noChangeArrowheads="1"/>
          </p:cNvSpPr>
          <p:nvPr/>
        </p:nvSpPr>
        <p:spPr bwMode="auto">
          <a:xfrm>
            <a:off x="9437381" y="2695075"/>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617465" y="6433003"/>
            <a:ext cx="487685" cy="205922"/>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2876552" y="3336586"/>
            <a:ext cx="1801171" cy="34958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559846" y="3686173"/>
            <a:ext cx="2117877" cy="239331"/>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458788" y="2681282"/>
            <a:ext cx="482269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flipV="1">
            <a:off x="3105150" y="6080130"/>
            <a:ext cx="1795065" cy="448932"/>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674594" y="5586290"/>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 </a:t>
            </a:r>
            <a:r>
              <a:rPr lang="ja-JP" altLang="en-US" sz="2000" dirty="0">
                <a:latin typeface="Meiryo UI" panose="020B0604030504040204" pitchFamily="50" charset="-128"/>
                <a:ea typeface="Meiryo UI" panose="020B0604030504040204" pitchFamily="50" charset="-128"/>
              </a:rPr>
              <a:t>申告書入力画面を選択した言語で表示する手順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BAC2CF11-7792-A1B1-DC8A-FFA1F2A7AC9F}"/>
              </a:ext>
            </a:extLst>
          </p:cNvPr>
          <p:cNvPicPr>
            <a:picLocks noChangeAspect="1"/>
          </p:cNvPicPr>
          <p:nvPr/>
        </p:nvPicPr>
        <p:blipFill>
          <a:blip r:embed="rId2"/>
          <a:srcRect t="1155" b="1"/>
          <a:stretch>
            <a:fillRect/>
          </a:stretch>
        </p:blipFill>
        <p:spPr>
          <a:xfrm>
            <a:off x="636209" y="1152525"/>
            <a:ext cx="4114692" cy="5025084"/>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6376" y="5913443"/>
            <a:ext cx="552450" cy="2428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82875" y="1370207"/>
            <a:ext cx="706438"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3021806" y="5568949"/>
            <a:ext cx="1666082" cy="2430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298826" y="6029325"/>
            <a:ext cx="1483824" cy="15894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C94CC96-6CFB-BF1D-A626-9AF7A3F547C1}"/>
              </a:ext>
            </a:extLst>
          </p:cNvPr>
          <p:cNvPicPr>
            <a:picLocks noChangeAspect="1"/>
          </p:cNvPicPr>
          <p:nvPr/>
        </p:nvPicPr>
        <p:blipFill>
          <a:blip r:embed="rId2"/>
          <a:stretch>
            <a:fillRect/>
          </a:stretch>
        </p:blipFill>
        <p:spPr>
          <a:xfrm>
            <a:off x="640861"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4304" y="5626998"/>
            <a:ext cx="831321" cy="209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085385"/>
            <a:ext cx="2268538" cy="1446500"/>
          </a:xfrm>
          <a:prstGeom prst="roundRect">
            <a:avLst>
              <a:gd name="adj" fmla="val 448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33547" y="4663548"/>
            <a:ext cx="527178" cy="229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16526" y="562699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95625" y="572296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74430" y="1377537"/>
            <a:ext cx="692658" cy="402051"/>
          </a:xfrm>
          <a:prstGeom prst="roundRect">
            <a:avLst>
              <a:gd name="adj" fmla="val 105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1CF2D24-3CF7-581F-069D-1C949426BA4B}"/>
              </a:ext>
            </a:extLst>
          </p:cNvPr>
          <p:cNvPicPr>
            <a:picLocks noChangeAspect="1"/>
          </p:cNvPicPr>
          <p:nvPr/>
        </p:nvPicPr>
        <p:blipFill>
          <a:blip r:embed="rId2"/>
          <a:stretch>
            <a:fillRect/>
          </a:stretch>
        </p:blipFill>
        <p:spPr>
          <a:xfrm>
            <a:off x="641531" y="1461900"/>
            <a:ext cx="4348150" cy="3723889"/>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0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73801" y="166591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83546" y="3818302"/>
            <a:ext cx="2411413" cy="872616"/>
          </a:xfrm>
          <a:prstGeom prst="roundRect">
            <a:avLst>
              <a:gd name="adj" fmla="val 66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40376" y="3531573"/>
            <a:ext cx="959999"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515093" y="28387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83521" y="238232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sp>
        <p:nvSpPr>
          <p:cNvPr id="25" name="直線矢印コネクタ 80"/>
          <p:cNvSpPr>
            <a:spLocks noChangeShapeType="1"/>
          </p:cNvSpPr>
          <p:nvPr/>
        </p:nvSpPr>
        <p:spPr bwMode="auto">
          <a:xfrm rot="10800000">
            <a:off x="2680192" y="2892004"/>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a:stCxn id="31" idx="0"/>
            <a:endCxn id="8" idx="3"/>
          </p:cNvCxnSpPr>
          <p:nvPr/>
        </p:nvCxnSpPr>
        <p:spPr bwMode="auto">
          <a:xfrm rot="16200000" flipV="1">
            <a:off x="4273570" y="2330610"/>
            <a:ext cx="287552" cy="2833942"/>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403658" y="420643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74786" y="4910474"/>
            <a:ext cx="563740" cy="24351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438526" y="502192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13607" y="4799814"/>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613607" y="389135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pic>
        <p:nvPicPr>
          <p:cNvPr id="33" name="図 32">
            <a:extLst>
              <a:ext uri="{FF2B5EF4-FFF2-40B4-BE49-F238E27FC236}">
                <a16:creationId xmlns:a16="http://schemas.microsoft.com/office/drawing/2014/main" id="{AA3AFFCE-5C8B-C8E4-7446-6F6377390846}"/>
              </a:ext>
            </a:extLst>
          </p:cNvPr>
          <p:cNvPicPr>
            <a:picLocks noChangeAspect="1"/>
          </p:cNvPicPr>
          <p:nvPr/>
        </p:nvPicPr>
        <p:blipFill>
          <a:blip r:embed="rId3"/>
          <a:stretch>
            <a:fillRect/>
          </a:stretch>
        </p:blipFill>
        <p:spPr>
          <a:xfrm>
            <a:off x="7833698" y="3139922"/>
            <a:ext cx="3136748" cy="1697992"/>
          </a:xfrm>
          <a:prstGeom prst="rect">
            <a:avLst/>
          </a:prstGeom>
        </p:spPr>
      </p:pic>
      <p:sp>
        <p:nvSpPr>
          <p:cNvPr id="34" name="角丸四角形 79"/>
          <p:cNvSpPr>
            <a:spLocks noChangeArrowheads="1"/>
          </p:cNvSpPr>
          <p:nvPr/>
        </p:nvSpPr>
        <p:spPr bwMode="auto">
          <a:xfrm>
            <a:off x="9275280" y="3205069"/>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AD19CB5-F102-F080-CFEF-172B2B9F3A58}"/>
              </a:ext>
            </a:extLst>
          </p:cNvPr>
          <p:cNvPicPr>
            <a:picLocks noChangeAspect="1"/>
          </p:cNvPicPr>
          <p:nvPr/>
        </p:nvPicPr>
        <p:blipFill>
          <a:blip r:embed="rId2"/>
          <a:stretch>
            <a:fillRect/>
          </a:stretch>
        </p:blipFill>
        <p:spPr>
          <a:xfrm>
            <a:off x="640862" y="1164062"/>
            <a:ext cx="3635863" cy="5253823"/>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514072" y="6190622"/>
            <a:ext cx="467253" cy="19935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458794" y="1366498"/>
            <a:ext cx="617782"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52726" y="5881690"/>
            <a:ext cx="1466850" cy="2248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807806" y="5194194"/>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19576" y="5721337"/>
            <a:ext cx="588230" cy="27146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2981325" y="6302832"/>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603102" y="6167156"/>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455CD1E-60EA-D8AC-3E6F-8EB9DFD0D22D}"/>
              </a:ext>
            </a:extLst>
          </p:cNvPr>
          <p:cNvPicPr>
            <a:picLocks noChangeAspect="1"/>
          </p:cNvPicPr>
          <p:nvPr/>
        </p:nvPicPr>
        <p:blipFill>
          <a:blip r:embed="rId2"/>
          <a:stretch>
            <a:fillRect/>
          </a:stretch>
        </p:blipFill>
        <p:spPr>
          <a:xfrm>
            <a:off x="66167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278202" y="5629267"/>
            <a:ext cx="84361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30538" y="3082305"/>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62249" y="4658506"/>
            <a:ext cx="514351" cy="232582"/>
          </a:xfrm>
          <a:prstGeom prst="roundRect">
            <a:avLst>
              <a:gd name="adj" fmla="val 177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784603"/>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136761" y="5681168"/>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121819" y="5730862"/>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680632" y="1374320"/>
            <a:ext cx="719793" cy="413882"/>
          </a:xfrm>
          <a:prstGeom prst="roundRect">
            <a:avLst>
              <a:gd name="adj" fmla="val 904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E6B11C8-7D26-249F-5A78-1F1E66EF4D7E}"/>
              </a:ext>
            </a:extLst>
          </p:cNvPr>
          <p:cNvPicPr>
            <a:picLocks noChangeAspect="1"/>
          </p:cNvPicPr>
          <p:nvPr/>
        </p:nvPicPr>
        <p:blipFill>
          <a:blip r:embed="rId2"/>
          <a:stretch>
            <a:fillRect/>
          </a:stretch>
        </p:blipFill>
        <p:spPr>
          <a:xfrm>
            <a:off x="617543" y="1203325"/>
            <a:ext cx="3467447" cy="31355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角丸四角形 79"/>
          <p:cNvSpPr>
            <a:spLocks noChangeArrowheads="1"/>
          </p:cNvSpPr>
          <p:nvPr/>
        </p:nvSpPr>
        <p:spPr bwMode="auto">
          <a:xfrm>
            <a:off x="2123801" y="3893514"/>
            <a:ext cx="454300" cy="2085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127774562"/>
              </p:ext>
            </p:extLst>
          </p:nvPr>
        </p:nvGraphicFramePr>
        <p:xfrm>
          <a:off x="530419" y="2174581"/>
          <a:ext cx="10087886" cy="399793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年以降の場合）で、居住開始年分の確定申告書を提出する際に翌年分以降の住宅借入金等特別控除証明書について、電子データでの交付を希望した場合だけ電子データで提出できます。</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は、電子データで提出できます。ただし、借入先の金融機関等が調書方式に対応している場合は、住宅借入金等特別控除証明書に添付した電子データに年末残高情報が含まれているため提出は不要です。</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997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8" name="図 7">
            <a:extLst>
              <a:ext uri="{FF2B5EF4-FFF2-40B4-BE49-F238E27FC236}">
                <a16:creationId xmlns:a16="http://schemas.microsoft.com/office/drawing/2014/main" id="{C3E21D88-B321-B856-A78F-565DD5178BCC}"/>
              </a:ext>
            </a:extLst>
          </p:cNvPr>
          <p:cNvPicPr>
            <a:picLocks noChangeAspect="1"/>
          </p:cNvPicPr>
          <p:nvPr/>
        </p:nvPicPr>
        <p:blipFill>
          <a:blip r:embed="rId2"/>
          <a:srcRect t="2082"/>
          <a:stretch>
            <a:fillRect/>
          </a:stretch>
        </p:blipFill>
        <p:spPr>
          <a:xfrm>
            <a:off x="680190" y="1220974"/>
            <a:ext cx="2365117" cy="4253003"/>
          </a:xfrm>
          <a:prstGeom prst="rect">
            <a:avLst/>
          </a:prstGeom>
        </p:spPr>
      </p:pic>
      <p:pic>
        <p:nvPicPr>
          <p:cNvPr id="39" name="図 38">
            <a:extLst>
              <a:ext uri="{FF2B5EF4-FFF2-40B4-BE49-F238E27FC236}">
                <a16:creationId xmlns:a16="http://schemas.microsoft.com/office/drawing/2014/main" id="{ACABDB0A-77EC-35F0-ECB1-5FEE1F7BA03E}"/>
              </a:ext>
            </a:extLst>
          </p:cNvPr>
          <p:cNvPicPr>
            <a:picLocks noChangeAspect="1"/>
          </p:cNvPicPr>
          <p:nvPr/>
        </p:nvPicPr>
        <p:blipFill>
          <a:blip r:embed="rId3"/>
          <a:stretch>
            <a:fillRect/>
          </a:stretch>
        </p:blipFill>
        <p:spPr>
          <a:xfrm>
            <a:off x="8229396" y="4191227"/>
            <a:ext cx="3554621" cy="2023071"/>
          </a:xfrm>
          <a:prstGeom prst="rect">
            <a:avLst/>
          </a:prstGeom>
        </p:spPr>
      </p:pic>
      <p:pic>
        <p:nvPicPr>
          <p:cNvPr id="36" name="図 35">
            <a:extLst>
              <a:ext uri="{FF2B5EF4-FFF2-40B4-BE49-F238E27FC236}">
                <a16:creationId xmlns:a16="http://schemas.microsoft.com/office/drawing/2014/main" id="{2031AB53-FD75-C9A3-380E-DCE779362B7E}"/>
              </a:ext>
            </a:extLst>
          </p:cNvPr>
          <p:cNvPicPr>
            <a:picLocks noChangeAspect="1"/>
          </p:cNvPicPr>
          <p:nvPr/>
        </p:nvPicPr>
        <p:blipFill>
          <a:blip r:embed="rId4"/>
          <a:stretch>
            <a:fillRect/>
          </a:stretch>
        </p:blipFill>
        <p:spPr>
          <a:xfrm>
            <a:off x="6902817" y="1287120"/>
            <a:ext cx="2981043" cy="1682340"/>
          </a:xfrm>
          <a:prstGeom prst="rect">
            <a:avLst/>
          </a:prstGeom>
        </p:spPr>
      </p:pic>
      <p:pic>
        <p:nvPicPr>
          <p:cNvPr id="27" name="図 26">
            <a:extLst>
              <a:ext uri="{FF2B5EF4-FFF2-40B4-BE49-F238E27FC236}">
                <a16:creationId xmlns:a16="http://schemas.microsoft.com/office/drawing/2014/main" id="{E245874A-873E-E545-51CD-8E8BBD770662}"/>
              </a:ext>
            </a:extLst>
          </p:cNvPr>
          <p:cNvPicPr>
            <a:picLocks noChangeAspect="1"/>
          </p:cNvPicPr>
          <p:nvPr/>
        </p:nvPicPr>
        <p:blipFill>
          <a:blip r:embed="rId5"/>
          <a:stretch>
            <a:fillRect/>
          </a:stretch>
        </p:blipFill>
        <p:spPr>
          <a:xfrm>
            <a:off x="3436196" y="1134081"/>
            <a:ext cx="3257731" cy="2090783"/>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73886" y="3524872"/>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9" name="直線矢印コネクタ 80"/>
          <p:cNvCxnSpPr>
            <a:cxnSpLocks noChangeShapeType="1"/>
          </p:cNvCxnSpPr>
          <p:nvPr/>
        </p:nvCxnSpPr>
        <p:spPr bwMode="auto">
          <a:xfrm rot="16200000" flipV="1">
            <a:off x="1514737" y="3438131"/>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538695" y="1303487"/>
            <a:ext cx="570614" cy="371970"/>
          </a:xfrm>
          <a:prstGeom prst="roundRect">
            <a:avLst>
              <a:gd name="adj" fmla="val 887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60836" y="2031663"/>
            <a:ext cx="725560" cy="1380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464012" y="2320540"/>
            <a:ext cx="411482" cy="16599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13572" y="2273487"/>
            <a:ext cx="671612" cy="325963"/>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a:endCxn id="23" idx="3"/>
          </p:cNvCxnSpPr>
          <p:nvPr/>
        </p:nvCxnSpPr>
        <p:spPr bwMode="auto">
          <a:xfrm flipH="1" flipV="1">
            <a:off x="4875494" y="2403537"/>
            <a:ext cx="310901" cy="330824"/>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662998" y="2734361"/>
            <a:ext cx="3046794" cy="14988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9211617" y="2814922"/>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928530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91512" y="4745355"/>
            <a:ext cx="2262187" cy="1444541"/>
          </a:xfrm>
          <a:prstGeom prst="roundRect">
            <a:avLst>
              <a:gd name="adj" fmla="val 504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97713" y="5274573"/>
            <a:ext cx="337462" cy="16992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18" name="テキスト ボックス 2"/>
          <p:cNvSpPr txBox="1">
            <a:spLocks noChangeArrowheads="1"/>
          </p:cNvSpPr>
          <p:nvPr/>
        </p:nvSpPr>
        <p:spPr bwMode="auto">
          <a:xfrm>
            <a:off x="728273" y="3790638"/>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447619-1A5C-35E5-12A8-F6E2D4A6875F}"/>
              </a:ext>
            </a:extLst>
          </p:cNvPr>
          <p:cNvPicPr>
            <a:picLocks noChangeAspect="1"/>
          </p:cNvPicPr>
          <p:nvPr/>
        </p:nvPicPr>
        <p:blipFill>
          <a:blip r:embed="rId3"/>
          <a:stretch>
            <a:fillRect/>
          </a:stretch>
        </p:blipFill>
        <p:spPr>
          <a:xfrm>
            <a:off x="659376" y="1365443"/>
            <a:ext cx="2461799" cy="4521005"/>
          </a:xfrm>
          <a:prstGeom prst="rect">
            <a:avLst/>
          </a:prstGeom>
        </p:spPr>
      </p:pic>
      <p:pic>
        <p:nvPicPr>
          <p:cNvPr id="24" name="図 23">
            <a:extLst>
              <a:ext uri="{FF2B5EF4-FFF2-40B4-BE49-F238E27FC236}">
                <a16:creationId xmlns:a16="http://schemas.microsoft.com/office/drawing/2014/main" id="{B566ED85-1850-260C-3AAA-0FB7DB9907A6}"/>
              </a:ext>
            </a:extLst>
          </p:cNvPr>
          <p:cNvPicPr>
            <a:picLocks noChangeAspect="1"/>
          </p:cNvPicPr>
          <p:nvPr/>
        </p:nvPicPr>
        <p:blipFill>
          <a:blip r:embed="rId4"/>
          <a:stretch>
            <a:fillRect/>
          </a:stretch>
        </p:blipFill>
        <p:spPr>
          <a:xfrm>
            <a:off x="8688879" y="4246266"/>
            <a:ext cx="3068755" cy="1746546"/>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100560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79158" y="3852678"/>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74553" y="4096227"/>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62133" y="3723927"/>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05420" y="1798035"/>
            <a:ext cx="3052763" cy="14557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3" name="右矢印 22"/>
          <p:cNvSpPr/>
          <p:nvPr/>
        </p:nvSpPr>
        <p:spPr>
          <a:xfrm>
            <a:off x="54623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641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7667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101290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758182" y="4734993"/>
            <a:ext cx="1904755" cy="1257819"/>
          </a:xfrm>
          <a:prstGeom prst="roundRect">
            <a:avLst>
              <a:gd name="adj" fmla="val 232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24101" y="5683890"/>
            <a:ext cx="342824" cy="1644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pic>
        <p:nvPicPr>
          <p:cNvPr id="11" name="図 10">
            <a:extLst>
              <a:ext uri="{FF2B5EF4-FFF2-40B4-BE49-F238E27FC236}">
                <a16:creationId xmlns:a16="http://schemas.microsoft.com/office/drawing/2014/main" id="{702AAB24-EDCC-F05E-8D7E-6DCA177EDB73}"/>
              </a:ext>
            </a:extLst>
          </p:cNvPr>
          <p:cNvPicPr>
            <a:picLocks noChangeAspect="1"/>
          </p:cNvPicPr>
          <p:nvPr/>
        </p:nvPicPr>
        <p:blipFill>
          <a:blip r:embed="rId7"/>
          <a:stretch>
            <a:fillRect/>
          </a:stretch>
        </p:blipFill>
        <p:spPr>
          <a:xfrm>
            <a:off x="3522750" y="1834680"/>
            <a:ext cx="1929323" cy="978988"/>
          </a:xfrm>
          <a:prstGeom prst="rect">
            <a:avLst/>
          </a:prstGeom>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244208" y="2571603"/>
            <a:ext cx="575442" cy="17636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79F8668-1801-CAF4-104F-43FEA0476A67}"/>
              </a:ext>
            </a:extLst>
          </p:cNvPr>
          <p:cNvPicPr>
            <a:picLocks noChangeAspect="1"/>
          </p:cNvPicPr>
          <p:nvPr/>
        </p:nvPicPr>
        <p:blipFill>
          <a:blip r:embed="rId3"/>
          <a:stretch>
            <a:fillRect/>
          </a:stretch>
        </p:blipFill>
        <p:spPr>
          <a:xfrm>
            <a:off x="4642772" y="2855672"/>
            <a:ext cx="3401405" cy="1399312"/>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252990" y="3111392"/>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6433965" y="3201879"/>
            <a:ext cx="1786110"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876260" y="308143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7DF850-3182-1B51-C9BF-1D7BA261CF6B}"/>
              </a:ext>
            </a:extLst>
          </p:cNvPr>
          <p:cNvPicPr>
            <a:picLocks noChangeAspect="1"/>
          </p:cNvPicPr>
          <p:nvPr/>
        </p:nvPicPr>
        <p:blipFill>
          <a:blip r:embed="rId2"/>
          <a:stretch>
            <a:fillRect/>
          </a:stretch>
        </p:blipFill>
        <p:spPr>
          <a:xfrm>
            <a:off x="572612" y="1158317"/>
            <a:ext cx="3947024" cy="5586893"/>
          </a:xfrm>
          <a:prstGeom prst="rect">
            <a:avLst/>
          </a:prstGeom>
        </p:spPr>
      </p:pic>
      <p:sp>
        <p:nvSpPr>
          <p:cNvPr id="23" name="コンテンツ プレースホルダー 2">
            <a:extLst>
              <a:ext uri="{FF2B5EF4-FFF2-40B4-BE49-F238E27FC236}">
                <a16:creationId xmlns:a16="http://schemas.microsoft.com/office/drawing/2014/main" id="{BF3E52D9-C05B-8C0E-85EC-0B2309966F6D}"/>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50284" y="2081719"/>
            <a:ext cx="5631991" cy="308367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48" name="図 47">
            <a:extLst>
              <a:ext uri="{FF2B5EF4-FFF2-40B4-BE49-F238E27FC236}">
                <a16:creationId xmlns:a16="http://schemas.microsoft.com/office/drawing/2014/main" id="{92C6B913-0765-9709-4E86-0A01D249B193}"/>
              </a:ext>
            </a:extLst>
          </p:cNvPr>
          <p:cNvPicPr>
            <a:picLocks noChangeAspect="1"/>
          </p:cNvPicPr>
          <p:nvPr/>
        </p:nvPicPr>
        <p:blipFill>
          <a:blip r:embed="rId3"/>
          <a:stretch>
            <a:fillRect/>
          </a:stretch>
        </p:blipFill>
        <p:spPr>
          <a:xfrm>
            <a:off x="5179385" y="2673667"/>
            <a:ext cx="4983617" cy="2316624"/>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21812"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19050" y="503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789354"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10017" y="1091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15024" y="1381408"/>
            <a:ext cx="656651" cy="4033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38375" y="5883659"/>
            <a:ext cx="44291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179385" y="2665380"/>
            <a:ext cx="4966564" cy="2334638"/>
          </a:xfrm>
          <a:prstGeom prst="roundRect">
            <a:avLst>
              <a:gd name="adj" fmla="val 268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 name="直線矢印コネクタ 80">
            <a:extLst>
              <a:ext uri="{FF2B5EF4-FFF2-40B4-BE49-F238E27FC236}">
                <a16:creationId xmlns:a16="http://schemas.microsoft.com/office/drawing/2014/main" id="{03E0E8B6-87B6-657D-EFEF-53BD7751B517}"/>
              </a:ext>
            </a:extLst>
          </p:cNvPr>
          <p:cNvCxnSpPr>
            <a:cxnSpLocks noChangeShapeType="1"/>
            <a:stCxn id="11" idx="1"/>
            <a:endCxn id="9" idx="3"/>
          </p:cNvCxnSpPr>
          <p:nvPr/>
        </p:nvCxnSpPr>
        <p:spPr bwMode="auto">
          <a:xfrm rot="10800000" flipV="1">
            <a:off x="2681288" y="3623553"/>
            <a:ext cx="2268996" cy="232382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0565A739-434B-03C2-AE28-F3C67AA50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817" y="3953517"/>
            <a:ext cx="4051112" cy="1577802"/>
          </a:xfrm>
          <a:prstGeom prst="rect">
            <a:avLst/>
          </a:prstGeom>
        </p:spPr>
      </p:pic>
      <p:pic>
        <p:nvPicPr>
          <p:cNvPr id="11" name="図 10">
            <a:extLst>
              <a:ext uri="{FF2B5EF4-FFF2-40B4-BE49-F238E27FC236}">
                <a16:creationId xmlns:a16="http://schemas.microsoft.com/office/drawing/2014/main" id="{71F66BE3-BCEC-7E7A-3E18-0E675A040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17" y="2132580"/>
            <a:ext cx="4587268" cy="4341521"/>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申告書入力画面を選択した言語で表示する手順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申告書入力画面の項目や選択肢、インフォメーションガイドを選択した言語で表示します。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画面右上の「言語切替」をクリックし、言語を選択します。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項目名や選択肢が、自動翻訳機能で選択した言語に翻訳されて表示されます。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6" name="右矢印 25"/>
          <p:cNvSpPr/>
          <p:nvPr/>
        </p:nvSpPr>
        <p:spPr>
          <a:xfrm rot="5400000">
            <a:off x="2852012" y="4218429"/>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1" y="2994351"/>
            <a:ext cx="4537495" cy="31719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・インフォメーションガイドも選択した言語で表示されます。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err="1">
                <a:solidFill>
                  <a:schemeClr val="tx1"/>
                </a:solidFill>
                <a:latin typeface="Meiryo UI" panose="020B0604030504040204" pitchFamily="50" charset="-128"/>
                <a:ea typeface="Meiryo UI" panose="020B0604030504040204" pitchFamily="50" charset="-128"/>
              </a:rPr>
              <a:t>i</a:t>
            </a:r>
            <a:r>
              <a:rPr lang="ja-JP" altLang="en-US" sz="1400" dirty="0">
                <a:solidFill>
                  <a:schemeClr val="tx1"/>
                </a:solidFill>
                <a:latin typeface="Meiryo UI" panose="020B0604030504040204" pitchFamily="50" charset="-128"/>
                <a:ea typeface="Meiryo UI" panose="020B0604030504040204" pitchFamily="50" charset="-128"/>
              </a:rPr>
              <a:t>」にマウスのカーソルをあわせて、ご確認ください。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・ヘルプや提出用の台紙は、選択した言語で表示されません。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0" name="AutoShape 11">
            <a:extLst>
              <a:ext uri="{FF2B5EF4-FFF2-40B4-BE49-F238E27FC236}">
                <a16:creationId xmlns:a16="http://schemas.microsoft.com/office/drawing/2014/main" id="{755E479A-B5F1-7A8A-8C43-D6B530FD90B6}"/>
              </a:ext>
            </a:extLst>
          </p:cNvPr>
          <p:cNvSpPr>
            <a:spLocks noChangeArrowheads="1"/>
          </p:cNvSpPr>
          <p:nvPr/>
        </p:nvSpPr>
        <p:spPr bwMode="auto">
          <a:xfrm flipV="1">
            <a:off x="7570644" y="4211672"/>
            <a:ext cx="998681" cy="292045"/>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AutoShape 11">
            <a:extLst>
              <a:ext uri="{FF2B5EF4-FFF2-40B4-BE49-F238E27FC236}">
                <a16:creationId xmlns:a16="http://schemas.microsoft.com/office/drawing/2014/main" id="{81A13E2D-A5C0-B5C5-A434-98221DBF3D1E}"/>
              </a:ext>
            </a:extLst>
          </p:cNvPr>
          <p:cNvSpPr>
            <a:spLocks noChangeArrowheads="1"/>
          </p:cNvSpPr>
          <p:nvPr/>
        </p:nvSpPr>
        <p:spPr bwMode="auto">
          <a:xfrm flipV="1">
            <a:off x="8374063" y="4541989"/>
            <a:ext cx="220662" cy="199079"/>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20387168"/>
              </p:ext>
            </p:extLst>
          </p:nvPr>
        </p:nvGraphicFramePr>
        <p:xfrm>
          <a:off x="672628" y="1295168"/>
          <a:ext cx="10995249" cy="4887885"/>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特定親族特別控除申告書</a:t>
                      </a:r>
                      <a:br>
                        <a:rPr kumimoji="1" lang="en-US" altLang="ja-JP" sz="115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 </a:t>
                      </a:r>
                      <a:r>
                        <a:rPr kumimoji="1" lang="en-US" altLang="ja-JP" sz="1400" dirty="0">
                          <a:latin typeface="メイリオ" panose="020B0604030504040204" pitchFamily="50" charset="-128"/>
                          <a:ea typeface="メイリオ" panose="020B0604030504040204" pitchFamily="50" charset="-128"/>
                        </a:rPr>
                        <a:t>2,500 </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特定親族特別控除申告書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特定親族特別控除を受ける場合に提出する申告書です。</a:t>
                      </a:r>
                    </a:p>
                  </a:txBody>
                  <a:tcPr anchor="ctr"/>
                </a:tc>
                <a:extLst>
                  <a:ext uri="{0D108BD9-81ED-4DB2-BD59-A6C34878D82A}">
                    <a16:rowId xmlns:a16="http://schemas.microsoft.com/office/drawing/2014/main" val="1753552690"/>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 </a:t>
                      </a:r>
                      <a:r>
                        <a:rPr kumimoji="1" lang="en-US" altLang="ja-JP" sz="1400" dirty="0">
                          <a:latin typeface="メイリオ" panose="020B0604030504040204" pitchFamily="50" charset="-128"/>
                          <a:ea typeface="メイリオ" panose="020B0604030504040204" pitchFamily="50" charset="-128"/>
                        </a:rPr>
                        <a:t>850 </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lnT w="12700" cap="flat" cmpd="sng" algn="ctr">
                      <a:solidFill>
                        <a:schemeClr val="accent1"/>
                      </a:solidFill>
                      <a:prstDash val="solid"/>
                      <a:round/>
                      <a:headEnd type="none" w="med" len="med"/>
                      <a:tailEnd type="none" w="med" len="med"/>
                    </a:lnT>
                  </a:tcP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a:cxnSpLocks/>
          </p:cNvCxnSpPr>
          <p:nvPr/>
        </p:nvCxnSpPr>
        <p:spPr>
          <a:xfrm>
            <a:off x="5711842" y="1295168"/>
            <a:ext cx="0" cy="4913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F52AE9B-B448-5991-538A-18C5397AB9A3}"/>
              </a:ext>
            </a:extLst>
          </p:cNvPr>
          <p:cNvPicPr>
            <a:picLocks noChangeAspect="1"/>
          </p:cNvPicPr>
          <p:nvPr/>
        </p:nvPicPr>
        <p:blipFill>
          <a:blip r:embed="rId3"/>
          <a:stretch>
            <a:fillRect/>
          </a:stretch>
        </p:blipFill>
        <p:spPr>
          <a:xfrm>
            <a:off x="838200" y="4486910"/>
            <a:ext cx="4051741" cy="2001657"/>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5010150"/>
            <a:ext cx="1250950" cy="32083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337676"/>
            <a:ext cx="681066" cy="23445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11664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55468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AE7E7B-210A-8FA0-32BD-702F81C1F52F}"/>
              </a:ext>
            </a:extLst>
          </p:cNvPr>
          <p:cNvPicPr>
            <a:picLocks noChangeAspect="1"/>
          </p:cNvPicPr>
          <p:nvPr/>
        </p:nvPicPr>
        <p:blipFill>
          <a:blip r:embed="rId2"/>
          <a:stretch>
            <a:fillRect/>
          </a:stretch>
        </p:blipFill>
        <p:spPr>
          <a:xfrm>
            <a:off x="674932" y="1113477"/>
            <a:ext cx="3814485" cy="5184002"/>
          </a:xfrm>
          <a:prstGeom prst="rect">
            <a:avLst/>
          </a:prstGeom>
        </p:spPr>
      </p:pic>
      <p:sp>
        <p:nvSpPr>
          <p:cNvPr id="11" name="コンテンツ プレースホルダー 2">
            <a:extLst>
              <a:ext uri="{FF2B5EF4-FFF2-40B4-BE49-F238E27FC236}">
                <a16:creationId xmlns:a16="http://schemas.microsoft.com/office/drawing/2014/main" id="{254A7FEF-2685-E02C-18CB-6086ED9A5F89}"/>
              </a:ext>
            </a:extLst>
          </p:cNvPr>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年末調整申告書クラウド</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にログインしたら、当サービスから提出する年末調整申告書を選択します。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758467" y="2232499"/>
            <a:ext cx="107950" cy="123087"/>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325333" y="5995516"/>
            <a:ext cx="492919" cy="2157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66406" y="3639873"/>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696101" y="1387635"/>
            <a:ext cx="738639" cy="296432"/>
          </a:xfrm>
          <a:prstGeom prst="roundRect">
            <a:avLst>
              <a:gd name="adj" fmla="val 1392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675937" y="5768872"/>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864816" y="1659121"/>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H="1" flipV="1">
            <a:off x="2554895" y="121346"/>
            <a:ext cx="439401" cy="4029080"/>
          </a:xfrm>
          <a:prstGeom prst="bentConnector3">
            <a:avLst>
              <a:gd name="adj1" fmla="val 7217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0265" y="3550423"/>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604180" y="1874726"/>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37417" y="5716990"/>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07505" y="5463419"/>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
        <p:nvSpPr>
          <p:cNvPr id="14" name="AutoShape 11">
            <a:extLst>
              <a:ext uri="{FF2B5EF4-FFF2-40B4-BE49-F238E27FC236}">
                <a16:creationId xmlns:a16="http://schemas.microsoft.com/office/drawing/2014/main" id="{0BE58861-0E41-1B98-613F-E6653285E3F0}"/>
              </a:ext>
            </a:extLst>
          </p:cNvPr>
          <p:cNvSpPr>
            <a:spLocks noChangeShapeType="1"/>
          </p:cNvSpPr>
          <p:nvPr/>
        </p:nvSpPr>
        <p:spPr bwMode="auto">
          <a:xfrm rot="16200000" flipH="1" flipV="1">
            <a:off x="2680890" y="774432"/>
            <a:ext cx="439401" cy="4029080"/>
          </a:xfrm>
          <a:prstGeom prst="bentConnector3">
            <a:avLst>
              <a:gd name="adj1" fmla="val 7217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5" name="角丸四角形 79">
            <a:extLst>
              <a:ext uri="{FF2B5EF4-FFF2-40B4-BE49-F238E27FC236}">
                <a16:creationId xmlns:a16="http://schemas.microsoft.com/office/drawing/2014/main" id="{A239C78A-B03B-E53E-8B89-9DB7A9923082}"/>
              </a:ext>
            </a:extLst>
          </p:cNvPr>
          <p:cNvSpPr>
            <a:spLocks noChangeArrowheads="1"/>
          </p:cNvSpPr>
          <p:nvPr/>
        </p:nvSpPr>
        <p:spPr bwMode="auto">
          <a:xfrm>
            <a:off x="885203" y="2890352"/>
            <a:ext cx="107950" cy="123087"/>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3" name="Text Box 3">
            <a:extLst>
              <a:ext uri="{FF2B5EF4-FFF2-40B4-BE49-F238E27FC236}">
                <a16:creationId xmlns:a16="http://schemas.microsoft.com/office/drawing/2014/main" id="{9A4F2D20-43E2-501A-C24D-08F605BA32ED}"/>
              </a:ext>
            </a:extLst>
          </p:cNvPr>
          <p:cNvSpPr txBox="1">
            <a:spLocks noChangeArrowheads="1"/>
          </p:cNvSpPr>
          <p:nvPr/>
        </p:nvSpPr>
        <p:spPr bwMode="auto">
          <a:xfrm>
            <a:off x="4592181" y="2556915"/>
            <a:ext cx="5720920"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休職している場合等で、令和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月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日以降に給与等の収入がない場合は、チェックを付けます。</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27305</TotalTime>
  <Words>6052</Words>
  <Application>Microsoft Office PowerPoint</Application>
  <PresentationFormat>ワイド画面</PresentationFormat>
  <Paragraphs>594</Paragraphs>
  <Slides>41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41</vt:i4>
      </vt:variant>
    </vt:vector>
  </HeadingPairs>
  <TitlesOfParts>
    <vt:vector size="48"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（1／６）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 5年 1月 1日」以降の場合（1／3）</vt:lpstr>
      <vt:lpstr>PowerPoint プレゼンテーション</vt:lpstr>
      <vt:lpstr>［3］- 2. 給与所得者の（特定増改築等）住宅借入金等特別控除申告書を提出する 　　      　居住開始年月日が「令和 5年 1月 1日」以降の場合（3／3）</vt:lpstr>
      <vt:lpstr>［3］- 2. 給与所得者の（特定増改築等）住宅借入金等特別控除申告書を提出する 　　 　　 　居住開始年月日が「令和 4年 1月 1日～令和 4年12月31日」の場合（1／3）</vt:lpstr>
      <vt:lpstr>PowerPoint プレゼンテーション</vt:lpstr>
      <vt:lpstr>［3］- 2. 給与所得者の（特定増改築等）住宅借入金等特別控除申告書を提出する 　　      　居住開始年月日が「令和 4年 1月 1日～令和 4年12月31日」の場合（3／3）</vt:lpstr>
      <vt:lpstr>［3］- 2. 給与所得者の（特定増改築等）住宅借入金等特別控除申告書を提出する 　　 　　 　居住開始年月日が「平成31年 1月 1日～令和 3年12月31日」の場合（1／3）</vt:lpstr>
      <vt:lpstr>［3］- 2. 給与所得者の（特定増改築等）住宅借入金等特別控除申告書を提出する 　　      　居住開始年月日が「平成31年 1月 1日～令和 3年12月31日」の場合（2／3）</vt:lpstr>
      <vt:lpstr>［3］- 2. 給与所得者の（特定増改築等）住宅借入金等特別控除申告書を提出する 　　      　居住開始年月日が「平成31年 1月 1日～令和 3年12月31日」の場合（3／3）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申告書入力画面を選択した言語で表示する手順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本間 優 (Homma Yu)</dc:creator>
  <cp:lastModifiedBy>村田 光優 (Murata Miyu)</cp:lastModifiedBy>
  <cp:revision>112</cp:revision>
  <cp:lastPrinted>2024-09-19T04:27:10Z</cp:lastPrinted>
  <dcterms:created xsi:type="dcterms:W3CDTF">2022-08-02T08:12:52Z</dcterms:created>
  <dcterms:modified xsi:type="dcterms:W3CDTF">2026-05-26T04:01:53Z</dcterms:modified>
</cp:coreProperties>
</file>