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3"/>
    <p:sldMasterId id="2147483690" r:id="rId4"/>
  </p:sldMasterIdLst>
  <p:notesMasterIdLst>
    <p:notesMasterId r:id="rId46"/>
  </p:notesMasterIdLst>
  <p:sldIdLst>
    <p:sldId id="256" r:id="rId5"/>
    <p:sldId id="312" r:id="rId6"/>
    <p:sldId id="311" r:id="rId7"/>
    <p:sldId id="259" r:id="rId8"/>
    <p:sldId id="260" r:id="rId9"/>
    <p:sldId id="303" r:id="rId10"/>
    <p:sldId id="265" r:id="rId11"/>
    <p:sldId id="308" r:id="rId12"/>
    <p:sldId id="267" r:id="rId13"/>
    <p:sldId id="297" r:id="rId14"/>
    <p:sldId id="298" r:id="rId15"/>
    <p:sldId id="299" r:id="rId16"/>
    <p:sldId id="300" r:id="rId17"/>
    <p:sldId id="301" r:id="rId18"/>
    <p:sldId id="302" r:id="rId19"/>
    <p:sldId id="304" r:id="rId20"/>
    <p:sldId id="276" r:id="rId21"/>
    <p:sldId id="289" r:id="rId22"/>
    <p:sldId id="291" r:id="rId23"/>
    <p:sldId id="290" r:id="rId24"/>
    <p:sldId id="314" r:id="rId25"/>
    <p:sldId id="310" r:id="rId26"/>
    <p:sldId id="315" r:id="rId27"/>
    <p:sldId id="316" r:id="rId28"/>
    <p:sldId id="321" r:id="rId29"/>
    <p:sldId id="319" r:id="rId30"/>
    <p:sldId id="320" r:id="rId31"/>
    <p:sldId id="317" r:id="rId32"/>
    <p:sldId id="280" r:id="rId33"/>
    <p:sldId id="281" r:id="rId34"/>
    <p:sldId id="282" r:id="rId35"/>
    <p:sldId id="305" r:id="rId36"/>
    <p:sldId id="306" r:id="rId37"/>
    <p:sldId id="307" r:id="rId38"/>
    <p:sldId id="292" r:id="rId39"/>
    <p:sldId id="296" r:id="rId40"/>
    <p:sldId id="287" r:id="rId41"/>
    <p:sldId id="294" r:id="rId42"/>
    <p:sldId id="288" r:id="rId43"/>
    <p:sldId id="309" r:id="rId44"/>
    <p:sldId id="313" r:id="rId45"/>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71" autoAdjust="0"/>
    <p:restoredTop sz="96537" autoAdjust="0"/>
  </p:normalViewPr>
  <p:slideViewPr>
    <p:cSldViewPr snapToGrid="0">
      <p:cViewPr varScale="1">
        <p:scale>
          <a:sx n="66" d="100"/>
          <a:sy n="66" d="100"/>
        </p:scale>
        <p:origin x="786" y="72"/>
      </p:cViewPr>
      <p:guideLst/>
    </p:cSldViewPr>
  </p:slideViewPr>
  <p:notesTextViewPr>
    <p:cViewPr>
      <p:scale>
        <a:sx n="1" d="1"/>
        <a:sy n="1" d="1"/>
      </p:scale>
      <p:origin x="0" y="0"/>
    </p:cViewPr>
  </p:notesTextViewPr>
  <p:sorterViewPr>
    <p:cViewPr>
      <p:scale>
        <a:sx n="100" d="100"/>
        <a:sy n="100" d="100"/>
      </p:scale>
      <p:origin x="0" y="-34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18831" cy="495029"/>
          </a:xfrm>
          <a:prstGeom prst="rect">
            <a:avLst/>
          </a:prstGeom>
        </p:spPr>
        <p:txBody>
          <a:bodyPr vert="horz" lIns="91425" tIns="45712" rIns="91425" bIns="4571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1" cy="495029"/>
          </a:xfrm>
          <a:prstGeom prst="rect">
            <a:avLst/>
          </a:prstGeom>
        </p:spPr>
        <p:txBody>
          <a:bodyPr vert="horz" lIns="91425" tIns="45712" rIns="91425" bIns="45712" rtlCol="0"/>
          <a:lstStyle>
            <a:lvl1pPr algn="r">
              <a:defRPr sz="1200"/>
            </a:lvl1pPr>
          </a:lstStyle>
          <a:p>
            <a:fld id="{DEF7A864-4B20-4867-B816-FE5A2F2012B8}" type="datetimeFigureOut">
              <a:rPr kumimoji="1" lang="ja-JP" altLang="en-US" smtClean="0"/>
              <a:t>2026/5/26</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25" tIns="45712" rIns="91425" bIns="45712" rtlCol="0" anchor="ctr"/>
          <a:lstStyle/>
          <a:p>
            <a:endParaRPr lang="ja-JP" altLang="en-US"/>
          </a:p>
        </p:txBody>
      </p:sp>
      <p:sp>
        <p:nvSpPr>
          <p:cNvPr id="5" name="ノート プレースホルダー 4"/>
          <p:cNvSpPr>
            <a:spLocks noGrp="1"/>
          </p:cNvSpPr>
          <p:nvPr>
            <p:ph type="body" sz="quarter" idx="3"/>
          </p:nvPr>
        </p:nvSpPr>
        <p:spPr>
          <a:xfrm>
            <a:off x="673577" y="4748164"/>
            <a:ext cx="5388610" cy="3884861"/>
          </a:xfrm>
          <a:prstGeom prst="rect">
            <a:avLst/>
          </a:prstGeom>
        </p:spPr>
        <p:txBody>
          <a:bodyPr vert="horz" lIns="91425" tIns="45712" rIns="91425"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8"/>
            <a:ext cx="2918831" cy="495028"/>
          </a:xfrm>
          <a:prstGeom prst="rect">
            <a:avLst/>
          </a:prstGeom>
        </p:spPr>
        <p:txBody>
          <a:bodyPr vert="horz" lIns="91425" tIns="45712" rIns="91425" bIns="4571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8"/>
            <a:ext cx="2918831" cy="495028"/>
          </a:xfrm>
          <a:prstGeom prst="rect">
            <a:avLst/>
          </a:prstGeom>
        </p:spPr>
        <p:txBody>
          <a:bodyPr vert="horz" lIns="91425" tIns="45712" rIns="91425" bIns="45712"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dirty="0"/>
          </a:p>
        </p:txBody>
      </p:sp>
    </p:spTree>
    <p:extLst>
      <p:ext uri="{BB962C8B-B14F-4D97-AF65-F5344CB8AC3E}">
        <p14:creationId xmlns:p14="http://schemas.microsoft.com/office/powerpoint/2010/main" val="296318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384565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dirty="0"/>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3501605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2749142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494604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3451615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2026/5/26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2026/5/26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2026/5/26</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2026/5/26</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2026/5/26</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2026/5/26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2026/5/26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2026/5/26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2026/5/26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8"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 Id="rId3" Type="http://schemas.openxmlformats.org/officeDocument/2006/relationships/image" Target="../media/image30.png"/><Relationship Id="rId7"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5" Type="http://schemas.openxmlformats.org/officeDocument/2006/relationships/image" Target="../media/image32.jpe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 Id="rId4" Type="http://schemas.openxmlformats.org/officeDocument/2006/relationships/image" Target="../media/image5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10" name="図 9">
            <a:extLst>
              <a:ext uri="{FF2B5EF4-FFF2-40B4-BE49-F238E27FC236}">
                <a16:creationId xmlns:a16="http://schemas.microsoft.com/office/drawing/2014/main" id="{58519307-2CA8-7639-A9F0-9FA80141FAEE}"/>
              </a:ext>
            </a:extLst>
          </p:cNvPr>
          <p:cNvPicPr>
            <a:picLocks noChangeAspect="1"/>
          </p:cNvPicPr>
          <p:nvPr/>
        </p:nvPicPr>
        <p:blipFill>
          <a:blip r:embed="rId2"/>
          <a:stretch>
            <a:fillRect/>
          </a:stretch>
        </p:blipFill>
        <p:spPr>
          <a:xfrm>
            <a:off x="4008678" y="1758186"/>
            <a:ext cx="4373889" cy="1563627"/>
          </a:xfrm>
          <a:prstGeom prst="rect">
            <a:avLst/>
          </a:prstGeom>
        </p:spPr>
      </p:pic>
      <p:sp>
        <p:nvSpPr>
          <p:cNvPr id="6" name="テキスト ボックス 5">
            <a:extLst>
              <a:ext uri="{FF2B5EF4-FFF2-40B4-BE49-F238E27FC236}">
                <a16:creationId xmlns:a16="http://schemas.microsoft.com/office/drawing/2014/main" id="{9C0955AB-3E4A-436B-B68D-72E54F00E63E}"/>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2026/5/29</a:t>
            </a:r>
            <a:endParaRPr lang="ja-JP" altLang="ja-JP" sz="120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213F7B83-E4F8-4077-ADE5-7B5A178E1EAF}"/>
              </a:ext>
            </a:extLst>
          </p:cNvPr>
          <p:cNvPicPr/>
          <p:nvPr/>
        </p:nvPicPr>
        <p:blipFill>
          <a:blip r:embed="rId3"/>
          <a:stretch>
            <a:fillRect/>
          </a:stretch>
        </p:blipFill>
        <p:spPr>
          <a:xfrm>
            <a:off x="720642" y="448706"/>
            <a:ext cx="1504315" cy="445916"/>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FADD77E-9823-CB9C-C2CB-C67B0B03F0A5}"/>
              </a:ext>
            </a:extLst>
          </p:cNvPr>
          <p:cNvPicPr>
            <a:picLocks noChangeAspect="1"/>
          </p:cNvPicPr>
          <p:nvPr/>
        </p:nvPicPr>
        <p:blipFill>
          <a:blip r:embed="rId2"/>
          <a:stretch>
            <a:fillRect/>
          </a:stretch>
        </p:blipFill>
        <p:spPr>
          <a:xfrm>
            <a:off x="665354" y="1190386"/>
            <a:ext cx="3652921" cy="5519790"/>
          </a:xfrm>
          <a:prstGeom prst="rect">
            <a:avLst/>
          </a:prstGeom>
        </p:spPr>
      </p:pic>
      <p:sp>
        <p:nvSpPr>
          <p:cNvPr id="3" name="コンテンツ プレースホルダー 2"/>
          <p:cNvSpPr>
            <a:spLocks noGrp="1"/>
          </p:cNvSpPr>
          <p:nvPr>
            <p:ph idx="1"/>
          </p:nvPr>
        </p:nvSpPr>
        <p:spPr>
          <a:xfrm>
            <a:off x="389614" y="839608"/>
            <a:ext cx="10964186" cy="595383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92" name="テキスト ボックス 2"/>
          <p:cNvSpPr txBox="1">
            <a:spLocks noChangeArrowheads="1"/>
          </p:cNvSpPr>
          <p:nvPr/>
        </p:nvSpPr>
        <p:spPr bwMode="auto">
          <a:xfrm>
            <a:off x="4602203" y="1756058"/>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pic>
        <p:nvPicPr>
          <p:cNvPr id="19" name="図 18">
            <a:extLst>
              <a:ext uri="{FF2B5EF4-FFF2-40B4-BE49-F238E27FC236}">
                <a16:creationId xmlns:a16="http://schemas.microsoft.com/office/drawing/2014/main" id="{5FC3E7F6-54CD-1017-F349-3C4BC53567F5}"/>
              </a:ext>
            </a:extLst>
          </p:cNvPr>
          <p:cNvPicPr>
            <a:picLocks noChangeAspect="1"/>
          </p:cNvPicPr>
          <p:nvPr/>
        </p:nvPicPr>
        <p:blipFill>
          <a:blip r:embed="rId3"/>
          <a:stretch>
            <a:fillRect/>
          </a:stretch>
        </p:blipFill>
        <p:spPr>
          <a:xfrm>
            <a:off x="4802379" y="2311118"/>
            <a:ext cx="2900362" cy="921394"/>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10" name="AutoShape 9">
            <a:extLst>
              <a:ext uri="{FF2B5EF4-FFF2-40B4-BE49-F238E27FC236}">
                <a16:creationId xmlns:a16="http://schemas.microsoft.com/office/drawing/2014/main" id="{70CC7B47-D3F6-E938-731D-D2E5B8BC62F1}"/>
              </a:ext>
            </a:extLst>
          </p:cNvPr>
          <p:cNvSpPr>
            <a:spLocks noChangeArrowheads="1"/>
          </p:cNvSpPr>
          <p:nvPr/>
        </p:nvSpPr>
        <p:spPr bwMode="auto">
          <a:xfrm>
            <a:off x="737727" y="4786963"/>
            <a:ext cx="3064652" cy="192653"/>
          </a:xfrm>
          <a:prstGeom prst="roundRect">
            <a:avLst>
              <a:gd name="adj" fmla="val 17639"/>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AutoShape 10">
            <a:extLst>
              <a:ext uri="{FF2B5EF4-FFF2-40B4-BE49-F238E27FC236}">
                <a16:creationId xmlns:a16="http://schemas.microsoft.com/office/drawing/2014/main" id="{74924648-AD9E-91FC-F24A-C017A81EBD19}"/>
              </a:ext>
            </a:extLst>
          </p:cNvPr>
          <p:cNvSpPr>
            <a:spLocks noChangeShapeType="1"/>
          </p:cNvSpPr>
          <p:nvPr/>
        </p:nvSpPr>
        <p:spPr bwMode="auto">
          <a:xfrm rot="10800000" flipV="1">
            <a:off x="2542235" y="2617423"/>
            <a:ext cx="2059968" cy="2169540"/>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2">
            <a:extLst>
              <a:ext uri="{FF2B5EF4-FFF2-40B4-BE49-F238E27FC236}">
                <a16:creationId xmlns:a16="http://schemas.microsoft.com/office/drawing/2014/main" id="{C0B16FBF-37F2-3291-B629-4F025E435930}"/>
              </a:ext>
            </a:extLst>
          </p:cNvPr>
          <p:cNvSpPr>
            <a:spLocks noChangeArrowheads="1"/>
          </p:cNvSpPr>
          <p:nvPr/>
        </p:nvSpPr>
        <p:spPr bwMode="auto">
          <a:xfrm>
            <a:off x="722487" y="5844540"/>
            <a:ext cx="3079893" cy="527233"/>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V="1">
            <a:off x="3802380" y="5233225"/>
            <a:ext cx="1143000" cy="813742"/>
          </a:xfrm>
          <a:prstGeom prst="bentConnector3">
            <a:avLst>
              <a:gd name="adj1" fmla="val 52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角丸四角形 79">
            <a:extLst>
              <a:ext uri="{FF2B5EF4-FFF2-40B4-BE49-F238E27FC236}">
                <a16:creationId xmlns:a16="http://schemas.microsoft.com/office/drawing/2014/main" id="{F3D63872-A12F-DB5B-43DF-1AED5F2F2D4A}"/>
              </a:ext>
            </a:extLst>
          </p:cNvPr>
          <p:cNvSpPr>
            <a:spLocks noChangeArrowheads="1"/>
          </p:cNvSpPr>
          <p:nvPr/>
        </p:nvSpPr>
        <p:spPr bwMode="auto">
          <a:xfrm>
            <a:off x="2542235" y="6444794"/>
            <a:ext cx="467665" cy="23220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8" name="直線コネクタ 17">
            <a:extLst>
              <a:ext uri="{FF2B5EF4-FFF2-40B4-BE49-F238E27FC236}">
                <a16:creationId xmlns:a16="http://schemas.microsoft.com/office/drawing/2014/main" id="{73E3F312-A49F-CAB2-6B7A-C07417F6FAB9}"/>
              </a:ext>
            </a:extLst>
          </p:cNvPr>
          <p:cNvCxnSpPr>
            <a:cxnSpLocks/>
            <a:stCxn id="16" idx="3"/>
            <a:endCxn id="90" idx="1"/>
          </p:cNvCxnSpPr>
          <p:nvPr/>
        </p:nvCxnSpPr>
        <p:spPr>
          <a:xfrm flipV="1">
            <a:off x="3009900" y="6378367"/>
            <a:ext cx="1593371" cy="18252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90" name="Text Box 2"/>
          <p:cNvSpPr txBox="1">
            <a:spLocks noChangeArrowheads="1"/>
          </p:cNvSpPr>
          <p:nvPr/>
        </p:nvSpPr>
        <p:spPr bwMode="auto">
          <a:xfrm>
            <a:off x="4603271" y="6185714"/>
            <a:ext cx="4407378" cy="38530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4" name="Text Box 4"/>
          <p:cNvSpPr txBox="1">
            <a:spLocks noChangeArrowheads="1"/>
          </p:cNvSpPr>
          <p:nvPr/>
        </p:nvSpPr>
        <p:spPr bwMode="auto">
          <a:xfrm>
            <a:off x="4604288" y="3990975"/>
            <a:ext cx="7463888" cy="12422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当年の</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を入力します。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入力した</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金額をもとに、</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所得金額調整控除額が反映された所得金額、</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合計所得金額の見積額</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基礎控除額が自動的に計算さ</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れ</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ます。なお、収入金額が</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850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万円前後の見込みになる場合は、</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850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・カーソルが入らない場合は、管理者側で所得情報を管理しているため修正は不要です。</a:t>
            </a:r>
          </a:p>
        </p:txBody>
      </p:sp>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E1D9E3D3-6E91-9ED3-49C8-A9BC59903336}"/>
              </a:ext>
            </a:extLst>
          </p:cNvPr>
          <p:cNvPicPr>
            <a:picLocks noChangeAspect="1"/>
          </p:cNvPicPr>
          <p:nvPr/>
        </p:nvPicPr>
        <p:blipFill>
          <a:blip r:embed="rId3"/>
          <a:stretch>
            <a:fillRect/>
          </a:stretch>
        </p:blipFill>
        <p:spPr>
          <a:xfrm>
            <a:off x="603489" y="1144624"/>
            <a:ext cx="4207727" cy="5636591"/>
          </a:xfrm>
          <a:prstGeom prst="rect">
            <a:avLst/>
          </a:prstGeom>
        </p:spPr>
      </p:pic>
      <p:sp>
        <p:nvSpPr>
          <p:cNvPr id="18" name="コンテンツ プレースホルダー 2">
            <a:extLst>
              <a:ext uri="{FF2B5EF4-FFF2-40B4-BE49-F238E27FC236}">
                <a16:creationId xmlns:a16="http://schemas.microsoft.com/office/drawing/2014/main" id="{C3C80752-D41D-291F-6101-DE9B9AE1ADF1}"/>
              </a:ext>
            </a:extLst>
          </p:cNvPr>
          <p:cNvSpPr txBox="1">
            <a:spLocks/>
          </p:cNvSpPr>
          <p:nvPr/>
        </p:nvSpPr>
        <p:spPr>
          <a:xfrm>
            <a:off x="389614" y="811033"/>
            <a:ext cx="10964186" cy="59538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dirty="0">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9" name="AutoShape 8">
            <a:extLst>
              <a:ext uri="{FF2B5EF4-FFF2-40B4-BE49-F238E27FC236}">
                <a16:creationId xmlns:a16="http://schemas.microsoft.com/office/drawing/2014/main" id="{AE80D5EE-CB95-223B-E9A1-5DC784089B3B}"/>
              </a:ext>
            </a:extLst>
          </p:cNvPr>
          <p:cNvSpPr>
            <a:spLocks noChangeArrowheads="1"/>
          </p:cNvSpPr>
          <p:nvPr/>
        </p:nvSpPr>
        <p:spPr bwMode="auto">
          <a:xfrm>
            <a:off x="1261056" y="2093955"/>
            <a:ext cx="602395" cy="15005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DD304C19-672D-F7EA-FEC4-CA42B57D8A61}"/>
              </a:ext>
            </a:extLst>
          </p:cNvPr>
          <p:cNvSpPr>
            <a:spLocks noChangeShapeType="1"/>
          </p:cNvSpPr>
          <p:nvPr/>
        </p:nvSpPr>
        <p:spPr bwMode="auto">
          <a:xfrm rot="16200000" flipH="1" flipV="1">
            <a:off x="3319496" y="-107599"/>
            <a:ext cx="631208" cy="3771899"/>
          </a:xfrm>
          <a:prstGeom prst="bentConnector3">
            <a:avLst>
              <a:gd name="adj1" fmla="val 55236"/>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AutoShape 9">
            <a:extLst>
              <a:ext uri="{FF2B5EF4-FFF2-40B4-BE49-F238E27FC236}">
                <a16:creationId xmlns:a16="http://schemas.microsoft.com/office/drawing/2014/main" id="{BE32301C-A801-0C0B-87C0-9E6D2571F4B1}"/>
              </a:ext>
            </a:extLst>
          </p:cNvPr>
          <p:cNvSpPr>
            <a:spLocks noChangeArrowheads="1"/>
          </p:cNvSpPr>
          <p:nvPr/>
        </p:nvSpPr>
        <p:spPr bwMode="auto">
          <a:xfrm>
            <a:off x="683266" y="5747561"/>
            <a:ext cx="3470445" cy="213197"/>
          </a:xfrm>
          <a:prstGeom prst="roundRect">
            <a:avLst>
              <a:gd name="adj" fmla="val 1280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直線矢印コネクタ 80">
            <a:extLst>
              <a:ext uri="{FF2B5EF4-FFF2-40B4-BE49-F238E27FC236}">
                <a16:creationId xmlns:a16="http://schemas.microsoft.com/office/drawing/2014/main" id="{E32014F8-E7D3-1375-F3CF-A36F68BBCE1A}"/>
              </a:ext>
            </a:extLst>
          </p:cNvPr>
          <p:cNvSpPr>
            <a:spLocks noChangeShapeType="1"/>
          </p:cNvSpPr>
          <p:nvPr/>
        </p:nvSpPr>
        <p:spPr bwMode="auto">
          <a:xfrm rot="10800000" flipV="1">
            <a:off x="4153711" y="5032435"/>
            <a:ext cx="1872165" cy="836543"/>
          </a:xfrm>
          <a:prstGeom prst="bentConnector3">
            <a:avLst>
              <a:gd name="adj1" fmla="val -483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1">
            <a:extLst>
              <a:ext uri="{FF2B5EF4-FFF2-40B4-BE49-F238E27FC236}">
                <a16:creationId xmlns:a16="http://schemas.microsoft.com/office/drawing/2014/main" id="{1983F026-9B29-C507-81D2-8A0FDB21C867}"/>
              </a:ext>
            </a:extLst>
          </p:cNvPr>
          <p:cNvSpPr>
            <a:spLocks noChangeArrowheads="1"/>
          </p:cNvSpPr>
          <p:nvPr/>
        </p:nvSpPr>
        <p:spPr bwMode="auto">
          <a:xfrm>
            <a:off x="2773400" y="6490207"/>
            <a:ext cx="525151" cy="213197"/>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直線矢印コネクタ 80">
            <a:extLst>
              <a:ext uri="{FF2B5EF4-FFF2-40B4-BE49-F238E27FC236}">
                <a16:creationId xmlns:a16="http://schemas.microsoft.com/office/drawing/2014/main" id="{5549B0D2-2BE1-AA91-353B-F2C33945177B}"/>
              </a:ext>
            </a:extLst>
          </p:cNvPr>
          <p:cNvSpPr>
            <a:spLocks noChangeShapeType="1"/>
          </p:cNvSpPr>
          <p:nvPr/>
        </p:nvSpPr>
        <p:spPr bwMode="auto">
          <a:xfrm rot="10800000" flipV="1">
            <a:off x="3292201" y="6505903"/>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テキスト ボックス 2">
            <a:extLst>
              <a:ext uri="{FF2B5EF4-FFF2-40B4-BE49-F238E27FC236}">
                <a16:creationId xmlns:a16="http://schemas.microsoft.com/office/drawing/2014/main" id="{CE61DA5E-4A64-9822-95F6-4AD21AE73E7B}"/>
              </a:ext>
            </a:extLst>
          </p:cNvPr>
          <p:cNvSpPr txBox="1">
            <a:spLocks noChangeArrowheads="1"/>
          </p:cNvSpPr>
          <p:nvPr/>
        </p:nvSpPr>
        <p:spPr bwMode="auto">
          <a:xfrm>
            <a:off x="5206336" y="3920200"/>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6" name="Text Box 2">
            <a:extLst>
              <a:ext uri="{FF2B5EF4-FFF2-40B4-BE49-F238E27FC236}">
                <a16:creationId xmlns:a16="http://schemas.microsoft.com/office/drawing/2014/main" id="{6CC7091A-FFD1-0C88-A820-6BE2CA6E6120}"/>
              </a:ext>
            </a:extLst>
          </p:cNvPr>
          <p:cNvSpPr txBox="1">
            <a:spLocks noChangeArrowheads="1"/>
          </p:cNvSpPr>
          <p:nvPr/>
        </p:nvSpPr>
        <p:spPr bwMode="auto">
          <a:xfrm>
            <a:off x="4913577" y="6310123"/>
            <a:ext cx="4532899"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D9DC3F23-E257-D456-3F65-403BCF1118A0}"/>
              </a:ext>
            </a:extLst>
          </p:cNvPr>
          <p:cNvSpPr txBox="1">
            <a:spLocks noChangeArrowheads="1"/>
          </p:cNvSpPr>
          <p:nvPr/>
        </p:nvSpPr>
        <p:spPr bwMode="auto">
          <a:xfrm>
            <a:off x="5215703" y="1312687"/>
            <a:ext cx="2412924"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に</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20" name="AutoShape 8">
            <a:extLst>
              <a:ext uri="{FF2B5EF4-FFF2-40B4-BE49-F238E27FC236}">
                <a16:creationId xmlns:a16="http://schemas.microsoft.com/office/drawing/2014/main" id="{AE80D5EE-CB95-223B-E9A1-5DC784089B3B}"/>
              </a:ext>
            </a:extLst>
          </p:cNvPr>
          <p:cNvSpPr>
            <a:spLocks noChangeArrowheads="1"/>
          </p:cNvSpPr>
          <p:nvPr/>
        </p:nvSpPr>
        <p:spPr bwMode="auto">
          <a:xfrm>
            <a:off x="683266" y="2284356"/>
            <a:ext cx="4005159" cy="440808"/>
          </a:xfrm>
          <a:prstGeom prst="roundRect">
            <a:avLst>
              <a:gd name="adj" fmla="val 17034"/>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2" name="直線矢印コネクタ 80">
            <a:extLst>
              <a:ext uri="{FF2B5EF4-FFF2-40B4-BE49-F238E27FC236}">
                <a16:creationId xmlns:a16="http://schemas.microsoft.com/office/drawing/2014/main" id="{E32014F8-E7D3-1375-F3CF-A36F68BBCE1A}"/>
              </a:ext>
            </a:extLst>
          </p:cNvPr>
          <p:cNvSpPr>
            <a:spLocks noChangeShapeType="1"/>
          </p:cNvSpPr>
          <p:nvPr/>
        </p:nvSpPr>
        <p:spPr bwMode="auto">
          <a:xfrm rot="10800000" flipV="1">
            <a:off x="4688426" y="2327584"/>
            <a:ext cx="2201424" cy="6708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a:extLst>
              <a:ext uri="{FF2B5EF4-FFF2-40B4-BE49-F238E27FC236}">
                <a16:creationId xmlns:a16="http://schemas.microsoft.com/office/drawing/2014/main" id="{D9DC3F23-E257-D456-3F65-403BCF1118A0}"/>
              </a:ext>
            </a:extLst>
          </p:cNvPr>
          <p:cNvSpPr txBox="1">
            <a:spLocks noChangeArrowheads="1"/>
          </p:cNvSpPr>
          <p:nvPr/>
        </p:nvSpPr>
        <p:spPr bwMode="auto">
          <a:xfrm>
            <a:off x="5215703" y="2038716"/>
            <a:ext cx="4798247" cy="75819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配偶者控除または配偶者特別控除を受ける場合は、「申告する」を選択します。</a:t>
            </a:r>
            <a:r>
              <a:rPr kumimoji="0" lang="ja-JP" altLang="en-US" sz="1400" dirty="0">
                <a:latin typeface="Meiryo UI" panose="020B0604030504040204" pitchFamily="50" charset="-128"/>
                <a:ea typeface="Meiryo UI" panose="020B0604030504040204" pitchFamily="50" charset="-128"/>
              </a:rPr>
              <a:t>配偶者控除または配偶者特別控除の適用を受けられない場合は、この画面は表示されません。</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BCBE49C8-4234-0C3F-A8A9-02256D832DD0}"/>
              </a:ext>
            </a:extLst>
          </p:cNvPr>
          <p:cNvPicPr>
            <a:picLocks noChangeAspect="1"/>
          </p:cNvPicPr>
          <p:nvPr/>
        </p:nvPicPr>
        <p:blipFill>
          <a:blip r:embed="rId3"/>
          <a:stretch>
            <a:fillRect/>
          </a:stretch>
        </p:blipFill>
        <p:spPr>
          <a:xfrm>
            <a:off x="705640" y="1345943"/>
            <a:ext cx="3379587" cy="5462791"/>
          </a:xfrm>
          <a:prstGeom prst="rect">
            <a:avLst/>
          </a:prstGeom>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前々スライドの画面「扶養親族の有無」、または「他の所得者が控除を受ける扶養親族の有無」で「あり」を選択した場合は、</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扶養親族情報</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」画面に進みます。</a:t>
            </a:r>
            <a:br>
              <a:rPr kumimoji="0" lang="en-US" altLang="ja-JP" sz="1600" dirty="0">
                <a:latin typeface="Meiryo UI" panose="020B0604030504040204" pitchFamily="50" charset="-128"/>
                <a:ea typeface="Meiryo UI" panose="020B0604030504040204" pitchFamily="50" charset="-128"/>
              </a:rPr>
            </a:b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a:extLst>
              <a:ext uri="{FF2B5EF4-FFF2-40B4-BE49-F238E27FC236}">
                <a16:creationId xmlns:a16="http://schemas.microsoft.com/office/drawing/2014/main" id="{83A53D69-81C0-5C1F-1A09-03A74D95FCAC}"/>
              </a:ext>
            </a:extLst>
          </p:cNvPr>
          <p:cNvSpPr>
            <a:spLocks noChangeArrowheads="1"/>
          </p:cNvSpPr>
          <p:nvPr/>
        </p:nvSpPr>
        <p:spPr bwMode="auto">
          <a:xfrm>
            <a:off x="1185863" y="2294465"/>
            <a:ext cx="442912" cy="13441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0">
            <a:extLst>
              <a:ext uri="{FF2B5EF4-FFF2-40B4-BE49-F238E27FC236}">
                <a16:creationId xmlns:a16="http://schemas.microsoft.com/office/drawing/2014/main" id="{716CE9A4-613D-FA62-C592-5850CF761911}"/>
              </a:ext>
            </a:extLst>
          </p:cNvPr>
          <p:cNvSpPr>
            <a:spLocks noChangeShapeType="1"/>
          </p:cNvSpPr>
          <p:nvPr/>
        </p:nvSpPr>
        <p:spPr bwMode="auto">
          <a:xfrm rot="10800000" flipV="1">
            <a:off x="1628775" y="2161488"/>
            <a:ext cx="3189430" cy="21657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E7202FF8-67A8-BB9F-BF58-44CB49999C63}"/>
              </a:ext>
            </a:extLst>
          </p:cNvPr>
          <p:cNvCxnSpPr>
            <a:cxnSpLocks noChangeShapeType="1"/>
            <a:endCxn id="11" idx="3"/>
          </p:cNvCxnSpPr>
          <p:nvPr/>
        </p:nvCxnSpPr>
        <p:spPr bwMode="auto">
          <a:xfrm rot="5400000">
            <a:off x="3234982" y="5430357"/>
            <a:ext cx="1270036" cy="582864"/>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角丸四角形 79">
            <a:extLst>
              <a:ext uri="{FF2B5EF4-FFF2-40B4-BE49-F238E27FC236}">
                <a16:creationId xmlns:a16="http://schemas.microsoft.com/office/drawing/2014/main" id="{7E4B396D-461F-5E8E-F5F0-61AE0650B150}"/>
              </a:ext>
            </a:extLst>
          </p:cNvPr>
          <p:cNvSpPr>
            <a:spLocks noChangeArrowheads="1"/>
          </p:cNvSpPr>
          <p:nvPr/>
        </p:nvSpPr>
        <p:spPr bwMode="auto">
          <a:xfrm>
            <a:off x="782982" y="6230558"/>
            <a:ext cx="2795586" cy="252498"/>
          </a:xfrm>
          <a:prstGeom prst="roundRect">
            <a:avLst>
              <a:gd name="adj" fmla="val 19809"/>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3" name="AutoShape 10">
            <a:extLst>
              <a:ext uri="{FF2B5EF4-FFF2-40B4-BE49-F238E27FC236}">
                <a16:creationId xmlns:a16="http://schemas.microsoft.com/office/drawing/2014/main" id="{FCDF688B-5066-35E2-3F26-3F2183E166D0}"/>
              </a:ext>
            </a:extLst>
          </p:cNvPr>
          <p:cNvSpPr>
            <a:spLocks noChangeShapeType="1"/>
          </p:cNvSpPr>
          <p:nvPr/>
        </p:nvSpPr>
        <p:spPr bwMode="auto">
          <a:xfrm rot="10800000" flipV="1">
            <a:off x="2886075" y="5922190"/>
            <a:ext cx="5170916" cy="76515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角丸四角形 79">
            <a:extLst>
              <a:ext uri="{FF2B5EF4-FFF2-40B4-BE49-F238E27FC236}">
                <a16:creationId xmlns:a16="http://schemas.microsoft.com/office/drawing/2014/main" id="{118138F1-E25C-19E3-FBD1-3F814A4553F7}"/>
              </a:ext>
            </a:extLst>
          </p:cNvPr>
          <p:cNvSpPr>
            <a:spLocks noChangeArrowheads="1"/>
          </p:cNvSpPr>
          <p:nvPr/>
        </p:nvSpPr>
        <p:spPr bwMode="auto">
          <a:xfrm>
            <a:off x="2441575" y="6573227"/>
            <a:ext cx="444500" cy="20428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Text Box 33">
            <a:extLst>
              <a:ext uri="{FF2B5EF4-FFF2-40B4-BE49-F238E27FC236}">
                <a16:creationId xmlns:a16="http://schemas.microsoft.com/office/drawing/2014/main" id="{38EE3F92-E214-59FE-38E4-D91F1760A600}"/>
              </a:ext>
            </a:extLst>
          </p:cNvPr>
          <p:cNvSpPr txBox="1">
            <a:spLocks noChangeArrowheads="1"/>
          </p:cNvSpPr>
          <p:nvPr/>
        </p:nvSpPr>
        <p:spPr bwMode="auto">
          <a:xfrm>
            <a:off x="3871991" y="3914780"/>
            <a:ext cx="3578353" cy="117847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a:t>
            </a: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収入</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金額</a:t>
            </a: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15" name="テキスト ボックス 2">
            <a:extLst>
              <a:ext uri="{FF2B5EF4-FFF2-40B4-BE49-F238E27FC236}">
                <a16:creationId xmlns:a16="http://schemas.microsoft.com/office/drawing/2014/main" id="{C05935F8-1C5B-CD2A-2E68-60ACA56C704F}"/>
              </a:ext>
            </a:extLst>
          </p:cNvPr>
          <p:cNvSpPr txBox="1">
            <a:spLocks noChangeArrowheads="1"/>
          </p:cNvSpPr>
          <p:nvPr/>
        </p:nvSpPr>
        <p:spPr bwMode="auto">
          <a:xfrm>
            <a:off x="4716612" y="1911628"/>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角丸四角形 79">
            <a:extLst>
              <a:ext uri="{FF2B5EF4-FFF2-40B4-BE49-F238E27FC236}">
                <a16:creationId xmlns:a16="http://schemas.microsoft.com/office/drawing/2014/main" id="{AAEF35A1-3A79-502D-A0EF-7614A986B762}"/>
              </a:ext>
            </a:extLst>
          </p:cNvPr>
          <p:cNvSpPr>
            <a:spLocks noChangeArrowheads="1"/>
          </p:cNvSpPr>
          <p:nvPr/>
        </p:nvSpPr>
        <p:spPr bwMode="auto">
          <a:xfrm>
            <a:off x="8789477" y="5956300"/>
            <a:ext cx="745048" cy="2421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2" name="Text Box 33"/>
          <p:cNvSpPr txBox="1">
            <a:spLocks noChangeArrowheads="1"/>
          </p:cNvSpPr>
          <p:nvPr/>
        </p:nvSpPr>
        <p:spPr bwMode="auto">
          <a:xfrm>
            <a:off x="7696945" y="3560965"/>
            <a:ext cx="3232868" cy="292851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18" name="図 17">
            <a:extLst>
              <a:ext uri="{FF2B5EF4-FFF2-40B4-BE49-F238E27FC236}">
                <a16:creationId xmlns:a16="http://schemas.microsoft.com/office/drawing/2014/main" id="{FA6AF946-51BD-78A8-4DD4-3396A4A32EA3}"/>
              </a:ext>
            </a:extLst>
          </p:cNvPr>
          <p:cNvPicPr>
            <a:picLocks noChangeAspect="1"/>
          </p:cNvPicPr>
          <p:nvPr/>
        </p:nvPicPr>
        <p:blipFill>
          <a:blip r:embed="rId4"/>
          <a:stretch>
            <a:fillRect/>
          </a:stretch>
        </p:blipFill>
        <p:spPr>
          <a:xfrm>
            <a:off x="8012906" y="4502444"/>
            <a:ext cx="2611871" cy="1938982"/>
          </a:xfrm>
          <a:prstGeom prst="rect">
            <a:avLst/>
          </a:prstGeom>
          <a:ln>
            <a:solidFill>
              <a:schemeClr val="bg2">
                <a:lumMod val="75000"/>
              </a:schemeClr>
            </a:solidFill>
          </a:ln>
        </p:spPr>
      </p:pic>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168716B5-0579-E4E9-E3DD-4FC6C4DDF03F}"/>
              </a:ext>
            </a:extLst>
          </p:cNvPr>
          <p:cNvPicPr>
            <a:picLocks noChangeAspect="1"/>
          </p:cNvPicPr>
          <p:nvPr/>
        </p:nvPicPr>
        <p:blipFill>
          <a:blip r:embed="rId2"/>
          <a:stretch>
            <a:fillRect/>
          </a:stretch>
        </p:blipFill>
        <p:spPr>
          <a:xfrm>
            <a:off x="524123" y="1197317"/>
            <a:ext cx="4958733" cy="5292968"/>
          </a:xfrm>
          <a:prstGeom prst="rect">
            <a:avLst/>
          </a:prstGeom>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AutoShape 3">
            <a:extLst>
              <a:ext uri="{FF2B5EF4-FFF2-40B4-BE49-F238E27FC236}">
                <a16:creationId xmlns:a16="http://schemas.microsoft.com/office/drawing/2014/main" id="{A7D9C660-CDC5-AEBE-5C2C-A5080421453C}"/>
              </a:ext>
            </a:extLst>
          </p:cNvPr>
          <p:cNvSpPr>
            <a:spLocks noChangeArrowheads="1"/>
          </p:cNvSpPr>
          <p:nvPr/>
        </p:nvSpPr>
        <p:spPr bwMode="auto">
          <a:xfrm>
            <a:off x="571012" y="2020293"/>
            <a:ext cx="648188" cy="18876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a:extLst>
              <a:ext uri="{FF2B5EF4-FFF2-40B4-BE49-F238E27FC236}">
                <a16:creationId xmlns:a16="http://schemas.microsoft.com/office/drawing/2014/main" id="{D8883C2E-4C88-9090-845F-1EB17CA89E9E}"/>
              </a:ext>
            </a:extLst>
          </p:cNvPr>
          <p:cNvSpPr>
            <a:spLocks noChangeArrowheads="1"/>
          </p:cNvSpPr>
          <p:nvPr/>
        </p:nvSpPr>
        <p:spPr bwMode="auto">
          <a:xfrm>
            <a:off x="2116384" y="2542735"/>
            <a:ext cx="1058616"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A2F95DA0-610C-8382-41BA-32D548192381}"/>
              </a:ext>
            </a:extLst>
          </p:cNvPr>
          <p:cNvSpPr>
            <a:spLocks noChangeShapeType="1"/>
          </p:cNvSpPr>
          <p:nvPr/>
        </p:nvSpPr>
        <p:spPr bwMode="auto">
          <a:xfrm rot="10800000" flipV="1">
            <a:off x="3181595" y="2542735"/>
            <a:ext cx="1058614" cy="8712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角丸四角形 79">
            <a:extLst>
              <a:ext uri="{FF2B5EF4-FFF2-40B4-BE49-F238E27FC236}">
                <a16:creationId xmlns:a16="http://schemas.microsoft.com/office/drawing/2014/main" id="{6AD548C2-AB07-F98E-BC82-C6A1F06A4791}"/>
              </a:ext>
            </a:extLst>
          </p:cNvPr>
          <p:cNvSpPr>
            <a:spLocks noChangeArrowheads="1"/>
          </p:cNvSpPr>
          <p:nvPr/>
        </p:nvSpPr>
        <p:spPr bwMode="auto">
          <a:xfrm>
            <a:off x="3058597" y="6225236"/>
            <a:ext cx="631826" cy="27892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直線矢印コネクタ 80">
            <a:extLst>
              <a:ext uri="{FF2B5EF4-FFF2-40B4-BE49-F238E27FC236}">
                <a16:creationId xmlns:a16="http://schemas.microsoft.com/office/drawing/2014/main" id="{C8EA66A2-925F-0844-B70C-CBAE4916FDEE}"/>
              </a:ext>
            </a:extLst>
          </p:cNvPr>
          <p:cNvSpPr>
            <a:spLocks noChangeShapeType="1"/>
          </p:cNvSpPr>
          <p:nvPr/>
        </p:nvSpPr>
        <p:spPr bwMode="auto">
          <a:xfrm rot="10800000">
            <a:off x="3699691" y="6335014"/>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a:extLst>
              <a:ext uri="{FF2B5EF4-FFF2-40B4-BE49-F238E27FC236}">
                <a16:creationId xmlns:a16="http://schemas.microsoft.com/office/drawing/2014/main" id="{B3B97B6C-C310-DB61-A477-2A46282DC3B6}"/>
              </a:ext>
            </a:extLst>
          </p:cNvPr>
          <p:cNvSpPr txBox="1">
            <a:spLocks noChangeArrowheads="1"/>
          </p:cNvSpPr>
          <p:nvPr/>
        </p:nvSpPr>
        <p:spPr bwMode="auto">
          <a:xfrm>
            <a:off x="4089127" y="6145699"/>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18484057-2FFE-986A-7B8A-00170D2975FE}"/>
              </a:ext>
            </a:extLst>
          </p:cNvPr>
          <p:cNvSpPr txBox="1">
            <a:spLocks noChangeArrowheads="1"/>
          </p:cNvSpPr>
          <p:nvPr/>
        </p:nvSpPr>
        <p:spPr bwMode="auto">
          <a:xfrm>
            <a:off x="4095997" y="227573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092079FE-0984-C6C0-1840-A0F9FF91F008}"/>
              </a:ext>
            </a:extLst>
          </p:cNvPr>
          <p:cNvPicPr>
            <a:picLocks noChangeAspect="1"/>
          </p:cNvPicPr>
          <p:nvPr/>
        </p:nvPicPr>
        <p:blipFill>
          <a:blip r:embed="rId2"/>
          <a:stretch>
            <a:fillRect/>
          </a:stretch>
        </p:blipFill>
        <p:spPr>
          <a:xfrm>
            <a:off x="625953" y="1179211"/>
            <a:ext cx="4933333" cy="4371429"/>
          </a:xfrm>
          <a:prstGeom prst="rect">
            <a:avLst/>
          </a:prstGeom>
        </p:spPr>
      </p:pic>
      <p:sp>
        <p:nvSpPr>
          <p:cNvPr id="11" name="コンテンツ プレースホルダー 2">
            <a:extLst>
              <a:ext uri="{FF2B5EF4-FFF2-40B4-BE49-F238E27FC236}">
                <a16:creationId xmlns:a16="http://schemas.microsoft.com/office/drawing/2014/main" id="{DF5FE08F-7882-3805-83AC-AAFFA850CFFF}"/>
              </a:ext>
            </a:extLst>
          </p:cNvPr>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a:extLst>
              <a:ext uri="{FF2B5EF4-FFF2-40B4-BE49-F238E27FC236}">
                <a16:creationId xmlns:a16="http://schemas.microsoft.com/office/drawing/2014/main" id="{CD426E2D-0045-299B-D5CB-DB9270A4F254}"/>
              </a:ext>
            </a:extLst>
          </p:cNvPr>
          <p:cNvSpPr>
            <a:spLocks noChangeArrowheads="1"/>
          </p:cNvSpPr>
          <p:nvPr/>
        </p:nvSpPr>
        <p:spPr bwMode="auto">
          <a:xfrm>
            <a:off x="3158755" y="5259514"/>
            <a:ext cx="638175" cy="272076"/>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80">
            <a:extLst>
              <a:ext uri="{FF2B5EF4-FFF2-40B4-BE49-F238E27FC236}">
                <a16:creationId xmlns:a16="http://schemas.microsoft.com/office/drawing/2014/main" id="{28F3B592-71BF-15FC-7FDD-D6E7E1A32069}"/>
              </a:ext>
            </a:extLst>
          </p:cNvPr>
          <p:cNvSpPr>
            <a:spLocks noChangeShapeType="1"/>
          </p:cNvSpPr>
          <p:nvPr/>
        </p:nvSpPr>
        <p:spPr bwMode="auto">
          <a:xfrm rot="10800000">
            <a:off x="3796930" y="5400386"/>
            <a:ext cx="1431632" cy="113121"/>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Text Box 2">
            <a:extLst>
              <a:ext uri="{FF2B5EF4-FFF2-40B4-BE49-F238E27FC236}">
                <a16:creationId xmlns:a16="http://schemas.microsoft.com/office/drawing/2014/main" id="{F1499FEF-208A-023C-BAA0-EEDE3DDB0EE3}"/>
              </a:ext>
            </a:extLst>
          </p:cNvPr>
          <p:cNvSpPr txBox="1">
            <a:spLocks noChangeArrowheads="1"/>
          </p:cNvSpPr>
          <p:nvPr/>
        </p:nvSpPr>
        <p:spPr bwMode="auto">
          <a:xfrm>
            <a:off x="4592861" y="5210093"/>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3B9068F0-9445-B394-B470-1C7E43A12748}"/>
              </a:ext>
            </a:extLst>
          </p:cNvPr>
          <p:cNvPicPr>
            <a:picLocks noChangeAspect="1"/>
          </p:cNvPicPr>
          <p:nvPr/>
        </p:nvPicPr>
        <p:blipFill>
          <a:blip r:embed="rId2"/>
          <a:stretch>
            <a:fillRect/>
          </a:stretch>
        </p:blipFill>
        <p:spPr>
          <a:xfrm>
            <a:off x="747562" y="1175646"/>
            <a:ext cx="4212212" cy="5555642"/>
          </a:xfrm>
          <a:prstGeom prst="rect">
            <a:avLst/>
          </a:prstGeom>
        </p:spPr>
      </p:pic>
      <p:sp>
        <p:nvSpPr>
          <p:cNvPr id="8" name="コンテンツ プレースホルダー 2">
            <a:extLst>
              <a:ext uri="{FF2B5EF4-FFF2-40B4-BE49-F238E27FC236}">
                <a16:creationId xmlns:a16="http://schemas.microsoft.com/office/drawing/2014/main" id="{08D3492F-2904-606C-FD79-90914963A381}"/>
              </a:ext>
            </a:extLst>
          </p:cNvPr>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 name="角丸四角形 79">
            <a:extLst>
              <a:ext uri="{FF2B5EF4-FFF2-40B4-BE49-F238E27FC236}">
                <a16:creationId xmlns:a16="http://schemas.microsoft.com/office/drawing/2014/main" id="{A011A8FB-6AD8-B65F-5E22-EB9F39E8F020}"/>
              </a:ext>
            </a:extLst>
          </p:cNvPr>
          <p:cNvSpPr>
            <a:spLocks noChangeArrowheads="1"/>
          </p:cNvSpPr>
          <p:nvPr/>
        </p:nvSpPr>
        <p:spPr bwMode="auto">
          <a:xfrm>
            <a:off x="2905125" y="5203034"/>
            <a:ext cx="552450" cy="22621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角丸四角形 79">
            <a:extLst>
              <a:ext uri="{FF2B5EF4-FFF2-40B4-BE49-F238E27FC236}">
                <a16:creationId xmlns:a16="http://schemas.microsoft.com/office/drawing/2014/main" id="{D3E7B532-6367-ECDB-9883-5DAD362E0BEC}"/>
              </a:ext>
            </a:extLst>
          </p:cNvPr>
          <p:cNvSpPr>
            <a:spLocks noChangeArrowheads="1"/>
          </p:cNvSpPr>
          <p:nvPr/>
        </p:nvSpPr>
        <p:spPr bwMode="auto">
          <a:xfrm>
            <a:off x="2400300" y="6189906"/>
            <a:ext cx="885825" cy="23946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80">
            <a:extLst>
              <a:ext uri="{FF2B5EF4-FFF2-40B4-BE49-F238E27FC236}">
                <a16:creationId xmlns:a16="http://schemas.microsoft.com/office/drawing/2014/main" id="{474A7A53-5A23-98DF-CFB6-CCDD701E5A05}"/>
              </a:ext>
            </a:extLst>
          </p:cNvPr>
          <p:cNvSpPr>
            <a:spLocks noChangeShapeType="1"/>
          </p:cNvSpPr>
          <p:nvPr/>
        </p:nvSpPr>
        <p:spPr bwMode="auto">
          <a:xfrm rot="10800000" flipV="1">
            <a:off x="3288505" y="6033379"/>
            <a:ext cx="1002357" cy="3055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テキスト ボックス 2">
            <a:extLst>
              <a:ext uri="{FF2B5EF4-FFF2-40B4-BE49-F238E27FC236}">
                <a16:creationId xmlns:a16="http://schemas.microsoft.com/office/drawing/2014/main" id="{43B83AAA-D0FB-3650-88D1-78A27D8BFC33}"/>
              </a:ext>
            </a:extLst>
          </p:cNvPr>
          <p:cNvSpPr txBox="1">
            <a:spLocks noChangeArrowheads="1"/>
          </p:cNvSpPr>
          <p:nvPr/>
        </p:nvSpPr>
        <p:spPr bwMode="auto">
          <a:xfrm>
            <a:off x="4240305" y="5768556"/>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コンテンツ プレースホルダー 2">
            <a:extLst>
              <a:ext uri="{FF2B5EF4-FFF2-40B4-BE49-F238E27FC236}">
                <a16:creationId xmlns:a16="http://schemas.microsoft.com/office/drawing/2014/main" id="{655B9AAE-343C-4410-6A17-61C58E455979}"/>
              </a:ext>
            </a:extLst>
          </p:cNvPr>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支払った保険料等を含めて、前年に入力した情報が初期表示されます。今年度はじめて申告する場合は入力します。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7" name="図 16">
            <a:extLst>
              <a:ext uri="{FF2B5EF4-FFF2-40B4-BE49-F238E27FC236}">
                <a16:creationId xmlns:a16="http://schemas.microsoft.com/office/drawing/2014/main" id="{86726E4B-8639-EB58-123A-5486389BCCE9}"/>
              </a:ext>
            </a:extLst>
          </p:cNvPr>
          <p:cNvPicPr>
            <a:picLocks noChangeAspect="1"/>
          </p:cNvPicPr>
          <p:nvPr/>
        </p:nvPicPr>
        <p:blipFill>
          <a:blip r:embed="rId2"/>
          <a:stretch>
            <a:fillRect/>
          </a:stretch>
        </p:blipFill>
        <p:spPr>
          <a:xfrm>
            <a:off x="5601467" y="1557579"/>
            <a:ext cx="4236509" cy="3533951"/>
          </a:xfrm>
          <a:prstGeom prst="rect">
            <a:avLst/>
          </a:prstGeom>
        </p:spPr>
      </p:pic>
      <p:pic>
        <p:nvPicPr>
          <p:cNvPr id="7" name="図 6">
            <a:extLst>
              <a:ext uri="{FF2B5EF4-FFF2-40B4-BE49-F238E27FC236}">
                <a16:creationId xmlns:a16="http://schemas.microsoft.com/office/drawing/2014/main" id="{BBF99961-3BF5-BD21-CE35-12DFBB4DEADA}"/>
              </a:ext>
            </a:extLst>
          </p:cNvPr>
          <p:cNvPicPr>
            <a:picLocks noChangeAspect="1"/>
          </p:cNvPicPr>
          <p:nvPr/>
        </p:nvPicPr>
        <p:blipFill>
          <a:blip r:embed="rId3"/>
          <a:stretch>
            <a:fillRect/>
          </a:stretch>
        </p:blipFill>
        <p:spPr>
          <a:xfrm>
            <a:off x="643805" y="1190185"/>
            <a:ext cx="4156825" cy="3791390"/>
          </a:xfrm>
          <a:prstGeom prst="rect">
            <a:avLst/>
          </a:prstGeom>
        </p:spPr>
      </p:pic>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945793" y="2302778"/>
            <a:ext cx="916470"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67012" y="3543907"/>
            <a:ext cx="528637"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2044960" y="1375803"/>
            <a:ext cx="717290" cy="440297"/>
          </a:xfrm>
          <a:prstGeom prst="roundRect">
            <a:avLst>
              <a:gd name="adj" fmla="val 13603"/>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52" name="テキスト ボックス 2"/>
          <p:cNvSpPr txBox="1">
            <a:spLocks noChangeArrowheads="1"/>
          </p:cNvSpPr>
          <p:nvPr/>
        </p:nvSpPr>
        <p:spPr bwMode="auto">
          <a:xfrm>
            <a:off x="8948409" y="2332083"/>
            <a:ext cx="3041495" cy="16842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3281363" y="3643312"/>
            <a:ext cx="1045184" cy="790683"/>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359022" y="425887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4" name="角丸四角形 79"/>
          <p:cNvSpPr>
            <a:spLocks noChangeArrowheads="1"/>
          </p:cNvSpPr>
          <p:nvPr/>
        </p:nvSpPr>
        <p:spPr bwMode="auto">
          <a:xfrm>
            <a:off x="5680602" y="4889636"/>
            <a:ext cx="1005947" cy="17804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AutoShape 24"/>
          <p:cNvSpPr>
            <a:spLocks noChangeArrowheads="1"/>
          </p:cNvSpPr>
          <p:nvPr/>
        </p:nvSpPr>
        <p:spPr bwMode="auto">
          <a:xfrm>
            <a:off x="7378368" y="1855358"/>
            <a:ext cx="484520" cy="16553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6" name="直線矢印コネクタ 80"/>
          <p:cNvSpPr>
            <a:spLocks noChangeShapeType="1"/>
          </p:cNvSpPr>
          <p:nvPr/>
        </p:nvSpPr>
        <p:spPr bwMode="auto">
          <a:xfrm rot="10800000">
            <a:off x="6686549" y="4981641"/>
            <a:ext cx="244854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9" name="図 18">
            <a:extLst>
              <a:ext uri="{FF2B5EF4-FFF2-40B4-BE49-F238E27FC236}">
                <a16:creationId xmlns:a16="http://schemas.microsoft.com/office/drawing/2014/main" id="{DF7703CB-A746-49EE-8180-BFDD40F6D6BF}"/>
              </a:ext>
            </a:extLst>
          </p:cNvPr>
          <p:cNvPicPr>
            <a:picLocks noChangeAspect="1"/>
          </p:cNvPicPr>
          <p:nvPr/>
        </p:nvPicPr>
        <p:blipFill>
          <a:blip r:embed="rId4"/>
          <a:stretch>
            <a:fillRect/>
          </a:stretch>
        </p:blipFill>
        <p:spPr>
          <a:xfrm>
            <a:off x="9055719" y="3044070"/>
            <a:ext cx="2865437" cy="896882"/>
          </a:xfrm>
          <a:prstGeom prst="rect">
            <a:avLst/>
          </a:prstGeom>
        </p:spPr>
      </p:pic>
      <p:cxnSp>
        <p:nvCxnSpPr>
          <p:cNvPr id="37" name="直線矢印コネクタ 80"/>
          <p:cNvCxnSpPr>
            <a:cxnSpLocks noChangeShapeType="1"/>
            <a:endCxn id="6" idx="3"/>
          </p:cNvCxnSpPr>
          <p:nvPr/>
        </p:nvCxnSpPr>
        <p:spPr bwMode="auto">
          <a:xfrm rot="10800000" flipV="1">
            <a:off x="2862264" y="2232660"/>
            <a:ext cx="2852739" cy="154652"/>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43" name="テキスト ボックス 2"/>
          <p:cNvSpPr txBox="1">
            <a:spLocks noChangeArrowheads="1"/>
          </p:cNvSpPr>
          <p:nvPr/>
        </p:nvSpPr>
        <p:spPr bwMode="auto">
          <a:xfrm>
            <a:off x="8948410" y="477838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
        <p:nvSpPr>
          <p:cNvPr id="23" name="角丸四角形 79"/>
          <p:cNvSpPr>
            <a:spLocks noChangeArrowheads="1"/>
          </p:cNvSpPr>
          <p:nvPr/>
        </p:nvSpPr>
        <p:spPr bwMode="auto">
          <a:xfrm>
            <a:off x="11720642" y="3472245"/>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フッター プレースホルダー 3">
            <a:extLst>
              <a:ext uri="{FF2B5EF4-FFF2-40B4-BE49-F238E27FC236}">
                <a16:creationId xmlns:a16="http://schemas.microsoft.com/office/drawing/2014/main" id="{6B8CBD84-D2CB-14B2-7362-FD9058056107}"/>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1C8BAFE7-2DAA-BE0F-D3E5-3ED563F66CAE}"/>
              </a:ext>
            </a:extLst>
          </p:cNvPr>
          <p:cNvPicPr>
            <a:picLocks noChangeAspect="1"/>
          </p:cNvPicPr>
          <p:nvPr/>
        </p:nvPicPr>
        <p:blipFill>
          <a:blip r:embed="rId2"/>
          <a:stretch>
            <a:fillRect/>
          </a:stretch>
        </p:blipFill>
        <p:spPr>
          <a:xfrm>
            <a:off x="636885" y="1177642"/>
            <a:ext cx="4114800" cy="3781834"/>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7" name="角丸四角形 79"/>
          <p:cNvSpPr>
            <a:spLocks noChangeArrowheads="1"/>
          </p:cNvSpPr>
          <p:nvPr/>
        </p:nvSpPr>
        <p:spPr bwMode="auto">
          <a:xfrm>
            <a:off x="2276476" y="4481210"/>
            <a:ext cx="833438" cy="21858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45453" y="3515745"/>
            <a:ext cx="545435" cy="218587"/>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25650" y="1369362"/>
            <a:ext cx="741363" cy="4470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8" name="直線矢印コネクタ 80"/>
          <p:cNvSpPr>
            <a:spLocks noChangeShapeType="1"/>
          </p:cNvSpPr>
          <p:nvPr/>
        </p:nvSpPr>
        <p:spPr bwMode="auto">
          <a:xfrm rot="10800000">
            <a:off x="3109913" y="4592036"/>
            <a:ext cx="156216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9087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テキスト ボックス 2"/>
          <p:cNvSpPr txBox="1">
            <a:spLocks noChangeArrowheads="1"/>
          </p:cNvSpPr>
          <p:nvPr/>
        </p:nvSpPr>
        <p:spPr bwMode="auto">
          <a:xfrm>
            <a:off x="3825628" y="44340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6" name="フッター プレースホルダー 3">
            <a:extLst>
              <a:ext uri="{FF2B5EF4-FFF2-40B4-BE49-F238E27FC236}">
                <a16:creationId xmlns:a16="http://schemas.microsoft.com/office/drawing/2014/main" id="{04E27A09-FF14-CD61-6158-EABBD779CC05}"/>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42C5AF94-39E9-BE71-2848-1F008B83C849}"/>
              </a:ext>
            </a:extLst>
          </p:cNvPr>
          <p:cNvPicPr>
            <a:picLocks noChangeAspect="1"/>
          </p:cNvPicPr>
          <p:nvPr/>
        </p:nvPicPr>
        <p:blipFill>
          <a:blip r:embed="rId2"/>
          <a:stretch>
            <a:fillRect/>
          </a:stretch>
        </p:blipFill>
        <p:spPr>
          <a:xfrm>
            <a:off x="5797370" y="2147779"/>
            <a:ext cx="2886187" cy="3845033"/>
          </a:xfrm>
          <a:prstGeom prst="rect">
            <a:avLst/>
          </a:prstGeom>
        </p:spPr>
      </p:pic>
      <p:sp>
        <p:nvSpPr>
          <p:cNvPr id="18" name="テキスト ボックス 2"/>
          <p:cNvSpPr txBox="1">
            <a:spLocks noChangeArrowheads="1"/>
          </p:cNvSpPr>
          <p:nvPr/>
        </p:nvSpPr>
        <p:spPr bwMode="auto">
          <a:xfrm>
            <a:off x="5029720" y="1341161"/>
            <a:ext cx="4434174" cy="4713753"/>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pic>
        <p:nvPicPr>
          <p:cNvPr id="11" name="図 10">
            <a:extLst>
              <a:ext uri="{FF2B5EF4-FFF2-40B4-BE49-F238E27FC236}">
                <a16:creationId xmlns:a16="http://schemas.microsoft.com/office/drawing/2014/main" id="{6CEC298C-2CAC-E85B-64EC-9ACC5A77E862}"/>
              </a:ext>
            </a:extLst>
          </p:cNvPr>
          <p:cNvPicPr>
            <a:picLocks noChangeAspect="1"/>
          </p:cNvPicPr>
          <p:nvPr/>
        </p:nvPicPr>
        <p:blipFill>
          <a:blip r:embed="rId3"/>
          <a:stretch>
            <a:fillRect/>
          </a:stretch>
        </p:blipFill>
        <p:spPr>
          <a:xfrm>
            <a:off x="534466" y="1146219"/>
            <a:ext cx="4053374" cy="5322296"/>
          </a:xfrm>
          <a:prstGeom prst="rect">
            <a:avLst/>
          </a:prstGeom>
        </p:spPr>
      </p:pic>
      <p:pic>
        <p:nvPicPr>
          <p:cNvPr id="23" name="図 22">
            <a:extLst>
              <a:ext uri="{FF2B5EF4-FFF2-40B4-BE49-F238E27FC236}">
                <a16:creationId xmlns:a16="http://schemas.microsoft.com/office/drawing/2014/main" id="{D0883A5C-CD62-3349-0376-28E7516CA8BF}"/>
              </a:ext>
            </a:extLst>
          </p:cNvPr>
          <p:cNvPicPr>
            <a:picLocks noChangeAspect="1"/>
          </p:cNvPicPr>
          <p:nvPr/>
        </p:nvPicPr>
        <p:blipFill>
          <a:blip r:embed="rId4"/>
          <a:stretch>
            <a:fillRect/>
          </a:stretch>
        </p:blipFill>
        <p:spPr>
          <a:xfrm>
            <a:off x="523861" y="6352010"/>
            <a:ext cx="4066052" cy="370381"/>
          </a:xfrm>
          <a:prstGeom prst="rect">
            <a:avLst/>
          </a:prstGeom>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 name="図 7"/>
          <p:cNvPicPr>
            <a:picLocks noChangeAspect="1"/>
          </p:cNvPicPr>
          <p:nvPr/>
        </p:nvPicPr>
        <p:blipFill>
          <a:blip r:embed="rId5"/>
          <a:stretch>
            <a:fillRect/>
          </a:stretch>
        </p:blipFill>
        <p:spPr>
          <a:xfrm>
            <a:off x="499887" y="6282423"/>
            <a:ext cx="4135936" cy="107552"/>
          </a:xfrm>
          <a:prstGeom prst="rect">
            <a:avLst/>
          </a:prstGeom>
        </p:spPr>
      </p:pic>
      <p:sp>
        <p:nvSpPr>
          <p:cNvPr id="19" name="角丸四角形 79">
            <a:extLst>
              <a:ext uri="{FF2B5EF4-FFF2-40B4-BE49-F238E27FC236}">
                <a16:creationId xmlns:a16="http://schemas.microsoft.com/office/drawing/2014/main" id="{C59ACA2F-D138-F7A5-3CAC-AE23EA65F48E}"/>
              </a:ext>
            </a:extLst>
          </p:cNvPr>
          <p:cNvSpPr>
            <a:spLocks noChangeArrowheads="1"/>
          </p:cNvSpPr>
          <p:nvPr/>
        </p:nvSpPr>
        <p:spPr bwMode="auto">
          <a:xfrm>
            <a:off x="4251969" y="2406474"/>
            <a:ext cx="251099"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直線矢印コネクタ 80">
            <a:extLst>
              <a:ext uri="{FF2B5EF4-FFF2-40B4-BE49-F238E27FC236}">
                <a16:creationId xmlns:a16="http://schemas.microsoft.com/office/drawing/2014/main" id="{F91BCAEF-E023-9634-16CB-8EAA2AD56600}"/>
              </a:ext>
            </a:extLst>
          </p:cNvPr>
          <p:cNvSpPr>
            <a:spLocks noChangeShapeType="1"/>
          </p:cNvSpPr>
          <p:nvPr/>
        </p:nvSpPr>
        <p:spPr bwMode="auto">
          <a:xfrm rot="10800000" flipV="1">
            <a:off x="4494015" y="2297788"/>
            <a:ext cx="544758" cy="14060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角丸四角形 79">
            <a:extLst>
              <a:ext uri="{FF2B5EF4-FFF2-40B4-BE49-F238E27FC236}">
                <a16:creationId xmlns:a16="http://schemas.microsoft.com/office/drawing/2014/main" id="{CED1842D-A0E2-8802-8D84-2DFDD1BC54C9}"/>
              </a:ext>
            </a:extLst>
          </p:cNvPr>
          <p:cNvSpPr>
            <a:spLocks noChangeArrowheads="1"/>
          </p:cNvSpPr>
          <p:nvPr/>
        </p:nvSpPr>
        <p:spPr bwMode="auto">
          <a:xfrm>
            <a:off x="2625530" y="6462664"/>
            <a:ext cx="501844" cy="21198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a:extLst>
              <a:ext uri="{FF2B5EF4-FFF2-40B4-BE49-F238E27FC236}">
                <a16:creationId xmlns:a16="http://schemas.microsoft.com/office/drawing/2014/main" id="{7AB9BAE0-63CB-2781-C488-50739DB0A686}"/>
              </a:ext>
            </a:extLst>
          </p:cNvPr>
          <p:cNvSpPr>
            <a:spLocks noChangeArrowheads="1"/>
          </p:cNvSpPr>
          <p:nvPr/>
        </p:nvSpPr>
        <p:spPr bwMode="auto">
          <a:xfrm>
            <a:off x="6950868" y="5791381"/>
            <a:ext cx="561086" cy="16864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 name="フッター プレースホルダー 3">
            <a:extLst>
              <a:ext uri="{FF2B5EF4-FFF2-40B4-BE49-F238E27FC236}">
                <a16:creationId xmlns:a16="http://schemas.microsoft.com/office/drawing/2014/main" id="{F26C6C4E-C6D7-E897-9C80-E5F1E1D3D3D8}"/>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コンテンツ プレースホルダー 2">
            <a:extLst>
              <a:ext uri="{FF2B5EF4-FFF2-40B4-BE49-F238E27FC236}">
                <a16:creationId xmlns:a16="http://schemas.microsoft.com/office/drawing/2014/main" id="{2E4A66E7-0E6E-5E67-CC9E-5633B2553B37}"/>
              </a:ext>
            </a:extLst>
          </p:cNvPr>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6" name="図 15">
            <a:extLst>
              <a:ext uri="{FF2B5EF4-FFF2-40B4-BE49-F238E27FC236}">
                <a16:creationId xmlns:a16="http://schemas.microsoft.com/office/drawing/2014/main" id="{8084A6AA-12EC-E473-1826-A201A184D1C2}"/>
              </a:ext>
            </a:extLst>
          </p:cNvPr>
          <p:cNvPicPr>
            <a:picLocks noChangeAspect="1"/>
          </p:cNvPicPr>
          <p:nvPr/>
        </p:nvPicPr>
        <p:blipFill>
          <a:blip r:embed="rId2"/>
          <a:stretch>
            <a:fillRect/>
          </a:stretch>
        </p:blipFill>
        <p:spPr>
          <a:xfrm>
            <a:off x="695163" y="5080278"/>
            <a:ext cx="2291423" cy="1617475"/>
          </a:xfrm>
          <a:prstGeom prst="rect">
            <a:avLst/>
          </a:prstGeom>
        </p:spPr>
      </p:pic>
      <p:pic>
        <p:nvPicPr>
          <p:cNvPr id="11" name="図 10">
            <a:extLst>
              <a:ext uri="{FF2B5EF4-FFF2-40B4-BE49-F238E27FC236}">
                <a16:creationId xmlns:a16="http://schemas.microsoft.com/office/drawing/2014/main" id="{54DF17CF-91BB-6119-890F-FE6C77A92809}"/>
              </a:ext>
            </a:extLst>
          </p:cNvPr>
          <p:cNvPicPr>
            <a:picLocks noChangeAspect="1"/>
          </p:cNvPicPr>
          <p:nvPr/>
        </p:nvPicPr>
        <p:blipFill>
          <a:blip r:embed="rId3"/>
          <a:stretch>
            <a:fillRect/>
          </a:stretch>
        </p:blipFill>
        <p:spPr>
          <a:xfrm>
            <a:off x="639445" y="1651278"/>
            <a:ext cx="3467447" cy="3135567"/>
          </a:xfrm>
          <a:prstGeom prst="rect">
            <a:avLst/>
          </a:prstGeom>
        </p:spPr>
      </p:pic>
      <p:cxnSp>
        <p:nvCxnSpPr>
          <p:cNvPr id="4104" name="AutoShape 8"/>
          <p:cNvCxnSpPr>
            <a:cxnSpLocks noChangeShapeType="1"/>
          </p:cNvCxnSpPr>
          <p:nvPr/>
        </p:nvCxnSpPr>
        <p:spPr bwMode="auto">
          <a:xfrm rot="10800000">
            <a:off x="3289618" y="3249944"/>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618515" y="2780131"/>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476375" y="3148561"/>
            <a:ext cx="894080"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372043" y="3148561"/>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9"/>
          <p:cNvSpPr>
            <a:spLocks noChangeArrowheads="1"/>
          </p:cNvSpPr>
          <p:nvPr/>
        </p:nvSpPr>
        <p:spPr bwMode="auto">
          <a:xfrm>
            <a:off x="3438208" y="1853263"/>
            <a:ext cx="657225" cy="362888"/>
          </a:xfrm>
          <a:prstGeom prst="roundRect">
            <a:avLst>
              <a:gd name="adj" fmla="val 17673"/>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4107" name="Picture 11" descr="27_台紙_メール"/>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826895" y="3535826"/>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8238339" y="2769437"/>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保険料の控除証明書はマイナポータル連携で提出したが、</a:t>
            </a:r>
            <a:r>
              <a:rPr lang="zh-TW" altLang="en-US" sz="1200" dirty="0">
                <a:solidFill>
                  <a:schemeClr val="tx1"/>
                </a:solidFill>
                <a:latin typeface="Meiryo UI" panose="020B0604030504040204" pitchFamily="50" charset="-128"/>
                <a:ea typeface="Meiryo UI" panose="020B0604030504040204" pitchFamily="50" charset="-128"/>
              </a:rPr>
              <a:t>住宅借入金等特別控除証明書</a:t>
            </a:r>
            <a:r>
              <a:rPr lang="ja-JP" altLang="en-US" sz="1200" dirty="0">
                <a:solidFill>
                  <a:schemeClr val="tx1"/>
                </a:solidFill>
                <a:latin typeface="Meiryo UI" panose="020B0604030504040204" pitchFamily="50" charset="-128"/>
                <a:ea typeface="Meiryo UI" panose="020B0604030504040204" pitchFamily="50" charset="-128"/>
              </a:rPr>
              <a:t>は電子データで提出していない。</a:t>
            </a:r>
          </a:p>
        </p:txBody>
      </p:sp>
      <p:sp>
        <p:nvSpPr>
          <p:cNvPr id="19" name="テキスト ボックス 2"/>
          <p:cNvSpPr txBox="1">
            <a:spLocks noChangeArrowheads="1"/>
          </p:cNvSpPr>
          <p:nvPr/>
        </p:nvSpPr>
        <p:spPr bwMode="auto">
          <a:xfrm>
            <a:off x="2316435" y="5962419"/>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cxnSp>
        <p:nvCxnSpPr>
          <p:cNvPr id="23" name="直線矢印コネクタ 9"/>
          <p:cNvCxnSpPr>
            <a:cxnSpLocks noChangeShapeType="1"/>
            <a:endCxn id="8" idx="1"/>
          </p:cNvCxnSpPr>
          <p:nvPr/>
        </p:nvCxnSpPr>
        <p:spPr bwMode="auto">
          <a:xfrm rot="5400000" flipH="1" flipV="1">
            <a:off x="316287" y="4001785"/>
            <a:ext cx="1906156" cy="41402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15" name="フッター プレースホルダー 3">
            <a:extLst>
              <a:ext uri="{FF2B5EF4-FFF2-40B4-BE49-F238E27FC236}">
                <a16:creationId xmlns:a16="http://schemas.microsoft.com/office/drawing/2014/main" id="{0F5AD986-D389-D70A-0719-A61EDB575C66}"/>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1836773721"/>
              </p:ext>
            </p:extLst>
          </p:nvPr>
        </p:nvGraphicFramePr>
        <p:xfrm>
          <a:off x="574542" y="904585"/>
          <a:ext cx="10594330" cy="491932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6">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Ver.260522</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1791533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P41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英語表記を選択した言語で表示に変更</a:t>
                      </a:r>
                      <a:endParaRPr kumimoji="1" lang="ja-JP" altLang="en-US" sz="1200" dirty="0"/>
                    </a:p>
                  </a:txBody>
                  <a:tcPr anchor="ctr"/>
                </a:tc>
                <a:extLst>
                  <a:ext uri="{0D108BD9-81ED-4DB2-BD59-A6C34878D82A}">
                    <a16:rowId xmlns:a16="http://schemas.microsoft.com/office/drawing/2014/main" val="159423629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Ver.251017</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84043733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P6</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P19</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機能追加・改正に伴う説明の変更</a:t>
                      </a:r>
                      <a:endParaRPr kumimoji="1" lang="ja-JP" altLang="en-US" sz="1200" dirty="0"/>
                    </a:p>
                  </a:txBody>
                  <a:tcPr anchor="ctr"/>
                </a:tc>
                <a:extLst>
                  <a:ext uri="{0D108BD9-81ED-4DB2-BD59-A6C34878D82A}">
                    <a16:rowId xmlns:a16="http://schemas.microsoft.com/office/drawing/2014/main" val="82502517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P9</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P15</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P18</a:t>
                      </a:r>
                      <a:r>
                        <a:rPr kumimoji="1" lang="ja-JP" altLang="en-US" sz="1200" b="0" dirty="0">
                          <a:latin typeface="メイリオ" panose="020B0604030504040204" pitchFamily="50" charset="-128"/>
                          <a:ea typeface="メイリオ" panose="020B0604030504040204" pitchFamily="50" charset="-128"/>
                        </a:rPr>
                        <a:t>・</a:t>
                      </a:r>
                      <a:endParaRPr kumimoji="1" lang="en-US" altLang="ja-JP" sz="1200" b="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P37</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P38</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P40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改正に伴う画像の変更</a:t>
                      </a:r>
                      <a:endParaRPr kumimoji="1" lang="ja-JP" altLang="en-US" sz="1200" dirty="0"/>
                    </a:p>
                  </a:txBody>
                  <a:tcPr anchor="ctr"/>
                </a:tc>
                <a:extLst>
                  <a:ext uri="{0D108BD9-81ED-4DB2-BD59-A6C34878D82A}">
                    <a16:rowId xmlns:a16="http://schemas.microsoft.com/office/drawing/2014/main" val="2955304701"/>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Ver.250711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53466839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P8</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P19</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P21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P35</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P37</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P41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3858675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P10</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P12</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P40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機能追加に伴う説明の変更</a:t>
                      </a:r>
                      <a:endParaRPr kumimoji="1" lang="ja-JP" altLang="en-US" sz="1200" dirty="0"/>
                    </a:p>
                  </a:txBody>
                  <a:tcPr anchor="ctr"/>
                </a:tc>
                <a:extLst>
                  <a:ext uri="{0D108BD9-81ED-4DB2-BD59-A6C34878D82A}">
                    <a16:rowId xmlns:a16="http://schemas.microsoft.com/office/drawing/2014/main" val="2435977069"/>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Ver.241011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10831176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P10</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P16</a:t>
                      </a:r>
                      <a:r>
                        <a:rPr kumimoji="1" lang="ja-JP" altLang="en-US" sz="1200" b="0" dirty="0">
                          <a:latin typeface="メイリオ" panose="020B0604030504040204" pitchFamily="50" charset="-128"/>
                          <a:ea typeface="メイリオ" panose="020B0604030504040204" pitchFamily="50" charset="-128"/>
                        </a:rPr>
                        <a:t>・</a:t>
                      </a:r>
                      <a:endParaRPr kumimoji="1" lang="en-US" altLang="ja-JP" sz="1200" b="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P21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P22</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P37</a:t>
                      </a:r>
                      <a:br>
                        <a:rPr kumimoji="1" lang="en-US" altLang="ja-JP" sz="1200" b="0" dirty="0">
                          <a:latin typeface="メイリオ" panose="020B0604030504040204" pitchFamily="50" charset="-128"/>
                          <a:ea typeface="メイリオ" panose="020B0604030504040204" pitchFamily="50" charset="-128"/>
                        </a:rPr>
                      </a:br>
                      <a:r>
                        <a:rPr kumimoji="1" lang="en-US" altLang="ja-JP" sz="1200" b="0" dirty="0">
                          <a:latin typeface="メイリオ" panose="020B0604030504040204" pitchFamily="50" charset="-128"/>
                          <a:ea typeface="メイリオ" panose="020B0604030504040204" pitchFamily="50" charset="-128"/>
                        </a:rPr>
                        <a:t>P38</a:t>
                      </a:r>
                    </a:p>
                  </a:txBody>
                  <a:tcPr anchor="ctr"/>
                </a:tc>
                <a:tc>
                  <a:txBody>
                    <a:bodyPr/>
                    <a:lstStyle/>
                    <a:p>
                      <a:r>
                        <a:rPr kumimoji="1" lang="ja-JP" altLang="en-US" sz="1200" dirty="0">
                          <a:latin typeface="Meiryo UI" panose="020B0604030504040204" pitchFamily="50" charset="-128"/>
                          <a:ea typeface="Meiryo UI" panose="020B0604030504040204" pitchFamily="50" charset="-128"/>
                        </a:rPr>
                        <a:t>定額減税・保険料控除申告書からの続柄の削除に伴い画像の変更</a:t>
                      </a:r>
                    </a:p>
                  </a:txBody>
                  <a:tcPr anchor="ctr"/>
                </a:tc>
                <a:extLst>
                  <a:ext uri="{0D108BD9-81ED-4DB2-BD59-A6C34878D82A}">
                    <a16:rowId xmlns:a16="http://schemas.microsoft.com/office/drawing/2014/main" val="190067302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P23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P25</a:t>
                      </a:r>
                      <a:endParaRPr kumimoji="1" lang="ja-JP" altLang="en-US" sz="12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住宅ローン控除改正に伴い、居住開始年月日が令和 </a:t>
                      </a:r>
                      <a:r>
                        <a:rPr kumimoji="1" lang="en-US" altLang="ja-JP" sz="1200" baseline="0" dirty="0">
                          <a:latin typeface="メイリオ" panose="020B0604030504040204" pitchFamily="50" charset="-128"/>
                          <a:ea typeface="メイリオ" panose="020B0604030504040204" pitchFamily="50" charset="-128"/>
                        </a:rPr>
                        <a:t>5</a:t>
                      </a:r>
                      <a:r>
                        <a:rPr kumimoji="1" lang="ja-JP" altLang="en-US" sz="1200" baseline="0" dirty="0">
                          <a:latin typeface="メイリオ" panose="020B0604030504040204" pitchFamily="50" charset="-128"/>
                          <a:ea typeface="メイリオ" panose="020B0604030504040204" pitchFamily="50" charset="-128"/>
                        </a:rPr>
                        <a:t>年 </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月 </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日以降の場合の入力方法を新規追加</a:t>
                      </a:r>
                      <a:endParaRPr kumimoji="1" lang="ja-JP" altLang="en-US" sz="1200" dirty="0"/>
                    </a:p>
                  </a:txBody>
                  <a:tcPr anchor="ctr"/>
                </a:tc>
                <a:extLst>
                  <a:ext uri="{0D108BD9-81ED-4DB2-BD59-A6C34878D82A}">
                    <a16:rowId xmlns:a16="http://schemas.microsoft.com/office/drawing/2014/main" val="3612633013"/>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 保険料控除の記入例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6.</a:t>
            </a:r>
            <a:r>
              <a:rPr lang="ja-JP" altLang="en-US" sz="2400" dirty="0">
                <a:latin typeface="Meiryo UI" panose="020B0604030504040204" pitchFamily="50" charset="-128"/>
                <a:ea typeface="Meiryo UI" panose="020B0604030504040204" pitchFamily="50" charset="-128"/>
              </a:rPr>
              <a:t> 前職の源泉徴収票情報を入力する手順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7. </a:t>
            </a:r>
            <a:r>
              <a:rPr lang="ja-JP" altLang="en-US" sz="2400" dirty="0">
                <a:latin typeface="Meiryo UI" panose="020B0604030504040204" pitchFamily="50" charset="-128"/>
                <a:ea typeface="Meiryo UI" panose="020B0604030504040204" pitchFamily="50" charset="-128"/>
              </a:rPr>
              <a:t>申告書入力画面を選択した言語で表示する手順</a:t>
            </a:r>
            <a:endParaRPr lang="en-US" altLang="ja-JP" sz="20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
        <p:nvSpPr>
          <p:cNvPr id="6" name="フッター プレースホルダー 3">
            <a:extLst>
              <a:ext uri="{FF2B5EF4-FFF2-40B4-BE49-F238E27FC236}">
                <a16:creationId xmlns:a16="http://schemas.microsoft.com/office/drawing/2014/main" id="{D441A421-FD23-F4C8-430A-D16019CDD1A8}"/>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図 25">
            <a:extLst>
              <a:ext uri="{FF2B5EF4-FFF2-40B4-BE49-F238E27FC236}">
                <a16:creationId xmlns:a16="http://schemas.microsoft.com/office/drawing/2014/main" id="{B3878726-B2C9-D511-394D-B38BB033A237}"/>
              </a:ext>
            </a:extLst>
          </p:cNvPr>
          <p:cNvPicPr>
            <a:picLocks noChangeAspect="1"/>
          </p:cNvPicPr>
          <p:nvPr/>
        </p:nvPicPr>
        <p:blipFill>
          <a:blip r:embed="rId2"/>
          <a:stretch>
            <a:fillRect/>
          </a:stretch>
        </p:blipFill>
        <p:spPr>
          <a:xfrm>
            <a:off x="6317028" y="1242346"/>
            <a:ext cx="3277137" cy="2753979"/>
          </a:xfrm>
          <a:prstGeom prst="rect">
            <a:avLst/>
          </a:prstGeom>
        </p:spPr>
      </p:pic>
      <p:pic>
        <p:nvPicPr>
          <p:cNvPr id="20" name="図 19">
            <a:extLst>
              <a:ext uri="{FF2B5EF4-FFF2-40B4-BE49-F238E27FC236}">
                <a16:creationId xmlns:a16="http://schemas.microsoft.com/office/drawing/2014/main" id="{40D0EEFF-06C2-6D48-943C-6DD4086ABAB3}"/>
              </a:ext>
            </a:extLst>
          </p:cNvPr>
          <p:cNvPicPr>
            <a:picLocks noChangeAspect="1"/>
          </p:cNvPicPr>
          <p:nvPr/>
        </p:nvPicPr>
        <p:blipFill>
          <a:blip r:embed="rId3"/>
          <a:stretch>
            <a:fillRect/>
          </a:stretch>
        </p:blipFill>
        <p:spPr>
          <a:xfrm>
            <a:off x="589974" y="1223420"/>
            <a:ext cx="3313404" cy="2791110"/>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976515" y="125148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4017301" y="147439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7" name="テキスト ボックス 2"/>
          <p:cNvSpPr txBox="1">
            <a:spLocks noChangeArrowheads="1"/>
          </p:cNvSpPr>
          <p:nvPr/>
        </p:nvSpPr>
        <p:spPr bwMode="auto">
          <a:xfrm>
            <a:off x="575146"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1</a:t>
            </a:r>
            <a:r>
              <a:rPr lang="ja-JP" altLang="ja-JP" sz="1600" dirty="0">
                <a:latin typeface="Meiryo UI" panose="020B0604030504040204" pitchFamily="50" charset="-128"/>
                <a:ea typeface="Meiryo UI" panose="020B0604030504040204" pitchFamily="50" charset="-128"/>
              </a:rPr>
              <a:t>：一般の生命保険料（新）の控除証明書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100" name="テキスト ボックス 2"/>
          <p:cNvSpPr txBox="1">
            <a:spLocks noChangeArrowheads="1"/>
          </p:cNvSpPr>
          <p:nvPr/>
        </p:nvSpPr>
        <p:spPr bwMode="auto">
          <a:xfrm>
            <a:off x="6298029"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6" r:link="rId7">
            <a:extLst>
              <a:ext uri="{28A0092B-C50C-407E-A947-70E740481C1C}">
                <a14:useLocalDpi xmlns:a14="http://schemas.microsoft.com/office/drawing/2010/main"/>
              </a:ext>
            </a:extLst>
          </a:blip>
          <a:srcRect/>
          <a:stretch>
            <a:fillRect/>
          </a:stretch>
        </p:blipFill>
        <p:spPr bwMode="auto">
          <a:xfrm>
            <a:off x="9681969" y="125024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角丸四角形 79"/>
          <p:cNvSpPr>
            <a:spLocks noChangeArrowheads="1"/>
          </p:cNvSpPr>
          <p:nvPr/>
        </p:nvSpPr>
        <p:spPr bwMode="auto">
          <a:xfrm>
            <a:off x="9737043" y="1480916"/>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6" name="AutoShape 83"/>
          <p:cNvSpPr>
            <a:spLocks noChangeArrowheads="1"/>
          </p:cNvSpPr>
          <p:nvPr/>
        </p:nvSpPr>
        <p:spPr bwMode="auto">
          <a:xfrm>
            <a:off x="10499043" y="1915891"/>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7" name="AutoShape 85"/>
          <p:cNvSpPr>
            <a:spLocks noChangeArrowheads="1"/>
          </p:cNvSpPr>
          <p:nvPr/>
        </p:nvSpPr>
        <p:spPr bwMode="auto">
          <a:xfrm>
            <a:off x="11019743" y="2712816"/>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sp>
        <p:nvSpPr>
          <p:cNvPr id="50" name="AutoShape 64"/>
          <p:cNvSpPr>
            <a:spLocks noChangeArrowheads="1"/>
          </p:cNvSpPr>
          <p:nvPr/>
        </p:nvSpPr>
        <p:spPr bwMode="auto">
          <a:xfrm>
            <a:off x="673412" y="2040546"/>
            <a:ext cx="2930528"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9" name="AutoShape 66"/>
          <p:cNvSpPr>
            <a:spLocks noChangeArrowheads="1"/>
          </p:cNvSpPr>
          <p:nvPr/>
        </p:nvSpPr>
        <p:spPr bwMode="auto">
          <a:xfrm>
            <a:off x="1648933" y="1449990"/>
            <a:ext cx="710092"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0" name="AutoShape 69"/>
          <p:cNvSpPr>
            <a:spLocks noChangeArrowheads="1"/>
          </p:cNvSpPr>
          <p:nvPr/>
        </p:nvSpPr>
        <p:spPr bwMode="auto">
          <a:xfrm>
            <a:off x="4798351" y="190936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 name="AutoShape 70"/>
          <p:cNvSpPr>
            <a:spLocks noChangeArrowheads="1"/>
          </p:cNvSpPr>
          <p:nvPr/>
        </p:nvSpPr>
        <p:spPr bwMode="auto">
          <a:xfrm>
            <a:off x="5309526" y="271264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62" name="AutoShape 71"/>
          <p:cNvCxnSpPr>
            <a:cxnSpLocks noChangeShapeType="1"/>
          </p:cNvCxnSpPr>
          <p:nvPr/>
        </p:nvCxnSpPr>
        <p:spPr bwMode="auto">
          <a:xfrm flipV="1">
            <a:off x="3578052" y="1645531"/>
            <a:ext cx="436074" cy="1027786"/>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63" name="AutoShape 72"/>
          <p:cNvCxnSpPr>
            <a:cxnSpLocks noChangeShapeType="1"/>
            <a:stCxn id="58" idx="3"/>
            <a:endCxn id="61" idx="1"/>
          </p:cNvCxnSpPr>
          <p:nvPr/>
        </p:nvCxnSpPr>
        <p:spPr bwMode="auto">
          <a:xfrm flipV="1">
            <a:off x="3603939" y="2811863"/>
            <a:ext cx="1705587" cy="61559"/>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64" name="AutoShape 73"/>
          <p:cNvCxnSpPr>
            <a:cxnSpLocks noChangeShapeType="1"/>
            <a:stCxn id="50" idx="3"/>
            <a:endCxn id="60" idx="1"/>
          </p:cNvCxnSpPr>
          <p:nvPr/>
        </p:nvCxnSpPr>
        <p:spPr bwMode="auto">
          <a:xfrm flipV="1">
            <a:off x="3603940" y="2009382"/>
            <a:ext cx="1194411" cy="15578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6" name="角丸四角形 79"/>
          <p:cNvSpPr>
            <a:spLocks noChangeArrowheads="1"/>
          </p:cNvSpPr>
          <p:nvPr/>
        </p:nvSpPr>
        <p:spPr bwMode="auto">
          <a:xfrm>
            <a:off x="673412" y="2666967"/>
            <a:ext cx="2910370" cy="106818"/>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7" name="角丸四角形 79"/>
          <p:cNvSpPr>
            <a:spLocks noChangeArrowheads="1"/>
          </p:cNvSpPr>
          <p:nvPr/>
        </p:nvSpPr>
        <p:spPr bwMode="auto">
          <a:xfrm>
            <a:off x="6398711" y="2671582"/>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8" name="AutoShape 76"/>
          <p:cNvSpPr>
            <a:spLocks noChangeArrowheads="1"/>
          </p:cNvSpPr>
          <p:nvPr/>
        </p:nvSpPr>
        <p:spPr bwMode="auto">
          <a:xfrm>
            <a:off x="6399506" y="2055633"/>
            <a:ext cx="3001866" cy="21906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9" name="AutoShape 77"/>
          <p:cNvSpPr>
            <a:spLocks noChangeArrowheads="1"/>
          </p:cNvSpPr>
          <p:nvPr/>
        </p:nvSpPr>
        <p:spPr bwMode="auto">
          <a:xfrm>
            <a:off x="6400298" y="2782706"/>
            <a:ext cx="2952750" cy="18742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0" name="AutoShape 78"/>
          <p:cNvSpPr>
            <a:spLocks noChangeArrowheads="1"/>
          </p:cNvSpPr>
          <p:nvPr/>
        </p:nvSpPr>
        <p:spPr bwMode="auto">
          <a:xfrm>
            <a:off x="7355680" y="1472219"/>
            <a:ext cx="716757" cy="12235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71" name="AutoShape 80"/>
          <p:cNvCxnSpPr>
            <a:cxnSpLocks noChangeShapeType="1"/>
            <a:stCxn id="69" idx="3"/>
            <a:endCxn id="57" idx="1"/>
          </p:cNvCxnSpPr>
          <p:nvPr/>
        </p:nvCxnSpPr>
        <p:spPr bwMode="auto">
          <a:xfrm flipV="1">
            <a:off x="9353048" y="2808860"/>
            <a:ext cx="1666695" cy="67557"/>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72" name="AutoShape 82"/>
          <p:cNvCxnSpPr>
            <a:cxnSpLocks noChangeShapeType="1"/>
          </p:cNvCxnSpPr>
          <p:nvPr/>
        </p:nvCxnSpPr>
        <p:spPr bwMode="auto">
          <a:xfrm flipV="1">
            <a:off x="9228554" y="1598393"/>
            <a:ext cx="487851" cy="108747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3" name="AutoShape 84"/>
          <p:cNvCxnSpPr>
            <a:cxnSpLocks noChangeShapeType="1"/>
            <a:stCxn id="68" idx="3"/>
            <a:endCxn id="56" idx="1"/>
          </p:cNvCxnSpPr>
          <p:nvPr/>
        </p:nvCxnSpPr>
        <p:spPr bwMode="auto">
          <a:xfrm flipV="1">
            <a:off x="9401372" y="2015904"/>
            <a:ext cx="1097671" cy="14926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8" name="AutoShape 65"/>
          <p:cNvSpPr>
            <a:spLocks noChangeArrowheads="1"/>
          </p:cNvSpPr>
          <p:nvPr/>
        </p:nvSpPr>
        <p:spPr bwMode="auto">
          <a:xfrm>
            <a:off x="673412" y="2792063"/>
            <a:ext cx="2930527" cy="16271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704585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561E41B7-F9A7-AE64-8AD5-EF0645A4AA5B}"/>
              </a:ext>
            </a:extLst>
          </p:cNvPr>
          <p:cNvPicPr>
            <a:picLocks noChangeAspect="1"/>
          </p:cNvPicPr>
          <p:nvPr/>
        </p:nvPicPr>
        <p:blipFill>
          <a:blip r:embed="rId3"/>
          <a:stretch>
            <a:fillRect/>
          </a:stretch>
        </p:blipFill>
        <p:spPr>
          <a:xfrm>
            <a:off x="6322170" y="1229393"/>
            <a:ext cx="3065553" cy="5390932"/>
          </a:xfrm>
          <a:prstGeom prst="rect">
            <a:avLst/>
          </a:prstGeom>
        </p:spPr>
      </p:pic>
      <p:pic>
        <p:nvPicPr>
          <p:cNvPr id="6" name="図 5">
            <a:extLst>
              <a:ext uri="{FF2B5EF4-FFF2-40B4-BE49-F238E27FC236}">
                <a16:creationId xmlns:a16="http://schemas.microsoft.com/office/drawing/2014/main" id="{EA4CDAA4-F39A-B691-6A81-D15D6DF6E903}"/>
              </a:ext>
            </a:extLst>
          </p:cNvPr>
          <p:cNvPicPr>
            <a:picLocks noChangeAspect="1"/>
          </p:cNvPicPr>
          <p:nvPr/>
        </p:nvPicPr>
        <p:blipFill>
          <a:blip r:embed="rId4"/>
          <a:stretch>
            <a:fillRect/>
          </a:stretch>
        </p:blipFill>
        <p:spPr>
          <a:xfrm>
            <a:off x="613451" y="1249487"/>
            <a:ext cx="3295803" cy="2589088"/>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153917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9225" name="Picture 9" descr="W:\TC\MANUAL\奉行Edge 年末調整申告書クラウド\利用ガイド（提出者向け）\Links\控除証明書.jpg"/>
          <p:cNvPicPr>
            <a:picLocks noChangeAspect="1" noChangeArrowheads="1"/>
          </p:cNvPicPr>
          <p:nvPr/>
        </p:nvPicPr>
        <p:blipFill>
          <a:blip r:embed="rId5" r:link="rId6">
            <a:extLst>
              <a:ext uri="{28A0092B-C50C-407E-A947-70E740481C1C}">
                <a14:useLocalDpi xmlns:a14="http://schemas.microsoft.com/office/drawing/2010/main"/>
              </a:ext>
            </a:extLst>
          </a:blip>
          <a:srcRect/>
          <a:stretch>
            <a:fillRect/>
          </a:stretch>
        </p:blipFill>
        <p:spPr bwMode="auto">
          <a:xfrm>
            <a:off x="9514855" y="1250571"/>
            <a:ext cx="2178050" cy="16875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 name="角丸四角形 79"/>
          <p:cNvSpPr>
            <a:spLocks noChangeArrowheads="1"/>
          </p:cNvSpPr>
          <p:nvPr/>
        </p:nvSpPr>
        <p:spPr bwMode="auto">
          <a:xfrm>
            <a:off x="10476104" y="215638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AutoShape 13"/>
          <p:cNvSpPr>
            <a:spLocks noChangeArrowheads="1"/>
          </p:cNvSpPr>
          <p:nvPr/>
        </p:nvSpPr>
        <p:spPr bwMode="auto">
          <a:xfrm>
            <a:off x="10485629" y="233735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6" name="Picture 87" descr="W:\TC\MANUAL\奉行Edge 年末調整申告書クラウド\利用ガイド（提出者向け）\Links\介護保険料_控除証明書.jpg"/>
          <p:cNvPicPr>
            <a:picLocks noChangeAspect="1" noChangeArrowheads="1"/>
          </p:cNvPicPr>
          <p:nvPr/>
        </p:nvPicPr>
        <p:blipFill>
          <a:blip r:embed="rId7" r:link="rId8">
            <a:extLst>
              <a:ext uri="{28A0092B-C50C-407E-A947-70E740481C1C}">
                <a14:useLocalDpi xmlns:a14="http://schemas.microsoft.com/office/drawing/2010/main"/>
              </a:ext>
            </a:extLst>
          </a:blip>
          <a:srcRect/>
          <a:stretch>
            <a:fillRect/>
          </a:stretch>
        </p:blipFill>
        <p:spPr bwMode="auto">
          <a:xfrm>
            <a:off x="3971696" y="125218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角丸四角形 79"/>
          <p:cNvSpPr>
            <a:spLocks noChangeArrowheads="1"/>
          </p:cNvSpPr>
          <p:nvPr/>
        </p:nvSpPr>
        <p:spPr bwMode="auto">
          <a:xfrm>
            <a:off x="4801612" y="1914409"/>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AutoShape 94"/>
          <p:cNvSpPr>
            <a:spLocks noChangeArrowheads="1"/>
          </p:cNvSpPr>
          <p:nvPr/>
        </p:nvSpPr>
        <p:spPr bwMode="auto">
          <a:xfrm>
            <a:off x="5315962" y="2909773"/>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7" name="角丸四角形 79"/>
          <p:cNvSpPr>
            <a:spLocks noChangeArrowheads="1"/>
          </p:cNvSpPr>
          <p:nvPr/>
        </p:nvSpPr>
        <p:spPr bwMode="auto">
          <a:xfrm>
            <a:off x="682128" y="2014066"/>
            <a:ext cx="2935288" cy="231094"/>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AutoShape 89"/>
          <p:cNvSpPr>
            <a:spLocks noChangeArrowheads="1"/>
          </p:cNvSpPr>
          <p:nvPr/>
        </p:nvSpPr>
        <p:spPr bwMode="auto">
          <a:xfrm>
            <a:off x="683716" y="2616521"/>
            <a:ext cx="2916238" cy="17985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9" name="AutoShape 90"/>
          <p:cNvSpPr>
            <a:spLocks noChangeArrowheads="1"/>
          </p:cNvSpPr>
          <p:nvPr/>
        </p:nvSpPr>
        <p:spPr bwMode="auto">
          <a:xfrm>
            <a:off x="1652588" y="1421605"/>
            <a:ext cx="733425" cy="13811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0" name="AutoShape 91"/>
          <p:cNvCxnSpPr>
            <a:cxnSpLocks noChangeShapeType="1"/>
            <a:stCxn id="38" idx="3"/>
          </p:cNvCxnSpPr>
          <p:nvPr/>
        </p:nvCxnSpPr>
        <p:spPr bwMode="auto">
          <a:xfrm>
            <a:off x="3599954" y="2706451"/>
            <a:ext cx="1704896" cy="31206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41" name="AutoShape 93"/>
          <p:cNvCxnSpPr>
            <a:cxnSpLocks noChangeShapeType="1"/>
            <a:stCxn id="37" idx="3"/>
            <a:endCxn id="31" idx="1"/>
          </p:cNvCxnSpPr>
          <p:nvPr/>
        </p:nvCxnSpPr>
        <p:spPr bwMode="auto">
          <a:xfrm flipV="1">
            <a:off x="3617416" y="2013628"/>
            <a:ext cx="1184196" cy="115985"/>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6" name="角丸四角形 79"/>
          <p:cNvSpPr>
            <a:spLocks noChangeArrowheads="1"/>
          </p:cNvSpPr>
          <p:nvPr/>
        </p:nvSpPr>
        <p:spPr bwMode="auto">
          <a:xfrm>
            <a:off x="6400800" y="1973692"/>
            <a:ext cx="2884075" cy="23904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7" name="AutoShape 4"/>
          <p:cNvSpPr>
            <a:spLocks noChangeArrowheads="1"/>
          </p:cNvSpPr>
          <p:nvPr/>
        </p:nvSpPr>
        <p:spPr bwMode="auto">
          <a:xfrm>
            <a:off x="6400800" y="2662665"/>
            <a:ext cx="2890426" cy="1765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5"/>
          <p:cNvSpPr>
            <a:spLocks noChangeArrowheads="1"/>
          </p:cNvSpPr>
          <p:nvPr/>
        </p:nvSpPr>
        <p:spPr bwMode="auto">
          <a:xfrm>
            <a:off x="6394453" y="5372530"/>
            <a:ext cx="2890426" cy="1699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6"/>
          <p:cNvSpPr>
            <a:spLocks noChangeArrowheads="1"/>
          </p:cNvSpPr>
          <p:nvPr/>
        </p:nvSpPr>
        <p:spPr bwMode="auto">
          <a:xfrm>
            <a:off x="6400800" y="4797850"/>
            <a:ext cx="2876754" cy="219444"/>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0" name="AutoShape 7"/>
          <p:cNvSpPr>
            <a:spLocks noChangeArrowheads="1"/>
          </p:cNvSpPr>
          <p:nvPr/>
        </p:nvSpPr>
        <p:spPr bwMode="auto">
          <a:xfrm>
            <a:off x="7276685" y="1438275"/>
            <a:ext cx="708440" cy="12901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1" name="AutoShape 8"/>
          <p:cNvSpPr>
            <a:spLocks noChangeArrowheads="1"/>
          </p:cNvSpPr>
          <p:nvPr/>
        </p:nvSpPr>
        <p:spPr bwMode="auto">
          <a:xfrm>
            <a:off x="7276691" y="4236676"/>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2" name="AutoShape 10"/>
          <p:cNvCxnSpPr>
            <a:cxnSpLocks noChangeShapeType="1"/>
            <a:endCxn id="19" idx="1"/>
          </p:cNvCxnSpPr>
          <p:nvPr/>
        </p:nvCxnSpPr>
        <p:spPr bwMode="auto">
          <a:xfrm flipV="1">
            <a:off x="9290615" y="2417526"/>
            <a:ext cx="1195014" cy="218648"/>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53" name="AutoShape 12"/>
          <p:cNvCxnSpPr>
            <a:cxnSpLocks noChangeShapeType="1"/>
            <a:stCxn id="46" idx="3"/>
            <a:endCxn id="11" idx="1"/>
          </p:cNvCxnSpPr>
          <p:nvPr/>
        </p:nvCxnSpPr>
        <p:spPr bwMode="auto">
          <a:xfrm>
            <a:off x="9284875" y="2093212"/>
            <a:ext cx="1191229" cy="149689"/>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4" name="AutoShape 14"/>
          <p:cNvCxnSpPr>
            <a:cxnSpLocks noChangeShapeType="1"/>
            <a:endCxn id="11" idx="1"/>
          </p:cNvCxnSpPr>
          <p:nvPr/>
        </p:nvCxnSpPr>
        <p:spPr bwMode="auto">
          <a:xfrm flipV="1">
            <a:off x="9224963" y="2242901"/>
            <a:ext cx="1251141" cy="2408225"/>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5" name="AutoShape 15"/>
          <p:cNvCxnSpPr>
            <a:cxnSpLocks noChangeShapeType="1"/>
            <a:endCxn id="19" idx="1"/>
          </p:cNvCxnSpPr>
          <p:nvPr/>
        </p:nvCxnSpPr>
        <p:spPr bwMode="auto">
          <a:xfrm flipV="1">
            <a:off x="9244013" y="2417526"/>
            <a:ext cx="1241616" cy="2951941"/>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13" name="テキスト ボックス 2">
            <a:extLst>
              <a:ext uri="{FF2B5EF4-FFF2-40B4-BE49-F238E27FC236}">
                <a16:creationId xmlns:a16="http://schemas.microsoft.com/office/drawing/2014/main" id="{073BA716-72A4-D289-8E1A-CE2C495F5251}"/>
              </a:ext>
            </a:extLst>
          </p:cNvPr>
          <p:cNvSpPr txBox="1">
            <a:spLocks noChangeArrowheads="1"/>
          </p:cNvSpPr>
          <p:nvPr/>
        </p:nvSpPr>
        <p:spPr bwMode="auto">
          <a:xfrm>
            <a:off x="575146"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rPr>
              <a:t>例</a:t>
            </a:r>
            <a:r>
              <a:rPr kumimoji="0" lang="en-US" altLang="ja-JP" sz="1600" dirty="0">
                <a:latin typeface="Meiryo UI" panose="020B0604030504040204" pitchFamily="50" charset="-128"/>
                <a:ea typeface="Meiryo UI" panose="020B0604030504040204" pitchFamily="50" charset="-128"/>
              </a:rPr>
              <a:t>3</a:t>
            </a:r>
            <a:r>
              <a:rPr kumimoji="0" lang="ja-JP" altLang="en-US" sz="1600" dirty="0">
                <a:latin typeface="Meiryo UI" panose="020B0604030504040204" pitchFamily="50" charset="-128"/>
                <a:ea typeface="Meiryo UI" panose="020B0604030504040204" pitchFamily="50" charset="-128"/>
              </a:rPr>
              <a:t>：介護医療保険料の控除証明書</a:t>
            </a:r>
          </a:p>
        </p:txBody>
      </p:sp>
      <p:sp>
        <p:nvSpPr>
          <p:cNvPr id="14" name="テキスト ボックス 2">
            <a:extLst>
              <a:ext uri="{FF2B5EF4-FFF2-40B4-BE49-F238E27FC236}">
                <a16:creationId xmlns:a16="http://schemas.microsoft.com/office/drawing/2014/main" id="{373A446F-25C8-6015-794E-363EE95BFA83}"/>
              </a:ext>
            </a:extLst>
          </p:cNvPr>
          <p:cNvSpPr txBox="1">
            <a:spLocks noChangeArrowheads="1"/>
          </p:cNvSpPr>
          <p:nvPr/>
        </p:nvSpPr>
        <p:spPr bwMode="auto">
          <a:xfrm>
            <a:off x="6298028" y="849858"/>
            <a:ext cx="584634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rPr>
              <a:t>例</a:t>
            </a:r>
            <a:r>
              <a:rPr kumimoji="0" lang="en-US" altLang="ja-JP" sz="1600" dirty="0">
                <a:latin typeface="Meiryo UI" panose="020B0604030504040204" pitchFamily="50" charset="-128"/>
                <a:ea typeface="Meiryo UI" panose="020B0604030504040204" pitchFamily="50" charset="-128"/>
              </a:rPr>
              <a:t>4</a:t>
            </a:r>
            <a:r>
              <a:rPr kumimoji="0" lang="ja-JP" altLang="en-US" sz="1600" dirty="0">
                <a:latin typeface="Meiryo UI" panose="020B0604030504040204" pitchFamily="50" charset="-128"/>
                <a:ea typeface="Meiryo UI" panose="020B0604030504040204" pitchFamily="50" charset="-128"/>
              </a:rPr>
              <a:t>：一般の生命保険料（新）兼　介護医療保険料の控除証明書</a:t>
            </a:r>
          </a:p>
        </p:txBody>
      </p:sp>
      <p:sp>
        <p:nvSpPr>
          <p:cNvPr id="32" name="フッター プレースホルダー 3">
            <a:extLst>
              <a:ext uri="{FF2B5EF4-FFF2-40B4-BE49-F238E27FC236}">
                <a16:creationId xmlns:a16="http://schemas.microsoft.com/office/drawing/2014/main" id="{F05BA647-8AE5-B13A-D9B8-9689ED366C14}"/>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7" name="テキスト ボックス 2"/>
          <p:cNvSpPr txBox="1">
            <a:spLocks noChangeArrowheads="1"/>
          </p:cNvSpPr>
          <p:nvPr/>
        </p:nvSpPr>
        <p:spPr bwMode="auto">
          <a:xfrm>
            <a:off x="7279541" y="2203718"/>
            <a:ext cx="4093309" cy="292073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「給与所得者の住宅借入金等特別控除申告書」が</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表示され、転記する項目を確認できます。</a:t>
            </a:r>
          </a:p>
        </p:txBody>
      </p:sp>
      <p:pic>
        <p:nvPicPr>
          <p:cNvPr id="23" name="図 22">
            <a:extLst>
              <a:ext uri="{FF2B5EF4-FFF2-40B4-BE49-F238E27FC236}">
                <a16:creationId xmlns:a16="http://schemas.microsoft.com/office/drawing/2014/main" id="{F682C00E-F1EC-FA8F-4A56-62861591C2D4}"/>
              </a:ext>
            </a:extLst>
          </p:cNvPr>
          <p:cNvPicPr>
            <a:picLocks noChangeAspect="1"/>
          </p:cNvPicPr>
          <p:nvPr/>
        </p:nvPicPr>
        <p:blipFill>
          <a:blip r:embed="rId2"/>
          <a:stretch>
            <a:fillRect/>
          </a:stretch>
        </p:blipFill>
        <p:spPr>
          <a:xfrm>
            <a:off x="7559793" y="2944040"/>
            <a:ext cx="3172660" cy="1975762"/>
          </a:xfrm>
          <a:prstGeom prst="rect">
            <a:avLst/>
          </a:prstGeom>
          <a:ln>
            <a:solidFill>
              <a:schemeClr val="bg1">
                <a:lumMod val="75000"/>
              </a:schemeClr>
            </a:solidFill>
          </a:ln>
        </p:spPr>
      </p:pic>
      <p:pic>
        <p:nvPicPr>
          <p:cNvPr id="9" name="図 8">
            <a:extLst>
              <a:ext uri="{FF2B5EF4-FFF2-40B4-BE49-F238E27FC236}">
                <a16:creationId xmlns:a16="http://schemas.microsoft.com/office/drawing/2014/main" id="{9BE4F378-0B14-8B2E-B163-65015CDB5611}"/>
              </a:ext>
            </a:extLst>
          </p:cNvPr>
          <p:cNvPicPr>
            <a:picLocks noChangeAspect="1"/>
          </p:cNvPicPr>
          <p:nvPr/>
        </p:nvPicPr>
        <p:blipFill>
          <a:blip r:embed="rId3"/>
          <a:stretch>
            <a:fillRect/>
          </a:stretch>
        </p:blipFill>
        <p:spPr>
          <a:xfrm>
            <a:off x="666955" y="1452550"/>
            <a:ext cx="3584324" cy="5300761"/>
          </a:xfrm>
          <a:prstGeom prst="rect">
            <a:avLst/>
          </a:prstGeom>
          <a:ln>
            <a:solidFill>
              <a:schemeClr val="bg1">
                <a:lumMod val="7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 </a:t>
            </a:r>
            <a:r>
              <a:rPr lang="en-US" altLang="ja-JP" sz="2400" b="1" dirty="0">
                <a:latin typeface="Meiryo UI" panose="020B0604030504040204" pitchFamily="50" charset="-128"/>
                <a:ea typeface="Meiryo UI" panose="020B0604030504040204" pitchFamily="50" charset="-128"/>
              </a:rPr>
              <a:t>5</a:t>
            </a:r>
            <a:r>
              <a:rPr lang="ja-JP" altLang="en-US" sz="2400" b="1" dirty="0">
                <a:latin typeface="Meiryo UI" panose="020B0604030504040204" pitchFamily="50" charset="-128"/>
                <a:ea typeface="Meiryo UI" panose="020B0604030504040204" pitchFamily="50" charset="-128"/>
              </a:rPr>
              <a:t>年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月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8" name="テキスト ボックス 2"/>
          <p:cNvSpPr txBox="1">
            <a:spLocks noChangeArrowheads="1"/>
          </p:cNvSpPr>
          <p:nvPr/>
        </p:nvSpPr>
        <p:spPr bwMode="auto">
          <a:xfrm>
            <a:off x="4728522" y="2840098"/>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31" name="Text Box 2"/>
          <p:cNvSpPr txBox="1">
            <a:spLocks noChangeArrowheads="1"/>
          </p:cNvSpPr>
          <p:nvPr/>
        </p:nvSpPr>
        <p:spPr bwMode="auto">
          <a:xfrm>
            <a:off x="4813434" y="539862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2" name="角丸四角形 79">
            <a:extLst>
              <a:ext uri="{FF2B5EF4-FFF2-40B4-BE49-F238E27FC236}">
                <a16:creationId xmlns:a16="http://schemas.microsoft.com/office/drawing/2014/main" id="{2D9F002C-AB19-7BD7-6718-72D8A9D34D29}"/>
              </a:ext>
            </a:extLst>
          </p:cNvPr>
          <p:cNvSpPr>
            <a:spLocks noChangeArrowheads="1"/>
          </p:cNvSpPr>
          <p:nvPr/>
        </p:nvSpPr>
        <p:spPr bwMode="auto">
          <a:xfrm>
            <a:off x="2459117" y="1633477"/>
            <a:ext cx="603171" cy="38712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3" name="角丸四角形 79">
            <a:extLst>
              <a:ext uri="{FF2B5EF4-FFF2-40B4-BE49-F238E27FC236}">
                <a16:creationId xmlns:a16="http://schemas.microsoft.com/office/drawing/2014/main" id="{41A90C46-2D80-265B-BBC8-F4E72D60C24B}"/>
              </a:ext>
            </a:extLst>
          </p:cNvPr>
          <p:cNvSpPr>
            <a:spLocks noChangeArrowheads="1"/>
          </p:cNvSpPr>
          <p:nvPr/>
        </p:nvSpPr>
        <p:spPr bwMode="auto">
          <a:xfrm>
            <a:off x="2206625" y="2613872"/>
            <a:ext cx="169834" cy="11039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8" name="直線矢印コネクタ 80">
            <a:extLst>
              <a:ext uri="{FF2B5EF4-FFF2-40B4-BE49-F238E27FC236}">
                <a16:creationId xmlns:a16="http://schemas.microsoft.com/office/drawing/2014/main" id="{0CEA4D44-7549-DB99-5E54-28D0C64DE4F8}"/>
              </a:ext>
            </a:extLst>
          </p:cNvPr>
          <p:cNvSpPr>
            <a:spLocks noChangeShapeType="1"/>
          </p:cNvSpPr>
          <p:nvPr/>
        </p:nvSpPr>
        <p:spPr bwMode="auto">
          <a:xfrm rot="10800000" flipV="1">
            <a:off x="2386067" y="2419155"/>
            <a:ext cx="4893473" cy="22186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9" name="AutoShape 11">
            <a:extLst>
              <a:ext uri="{FF2B5EF4-FFF2-40B4-BE49-F238E27FC236}">
                <a16:creationId xmlns:a16="http://schemas.microsoft.com/office/drawing/2014/main" id="{F8AFEF47-0DCA-0905-1074-BF997271B16E}"/>
              </a:ext>
            </a:extLst>
          </p:cNvPr>
          <p:cNvSpPr>
            <a:spLocks noChangeArrowheads="1"/>
          </p:cNvSpPr>
          <p:nvPr/>
        </p:nvSpPr>
        <p:spPr bwMode="auto">
          <a:xfrm>
            <a:off x="1784592" y="3170035"/>
            <a:ext cx="987183"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42" name="直線矢印コネクタ 80">
            <a:extLst>
              <a:ext uri="{FF2B5EF4-FFF2-40B4-BE49-F238E27FC236}">
                <a16:creationId xmlns:a16="http://schemas.microsoft.com/office/drawing/2014/main" id="{6804AF7F-8D47-00E4-2783-D725E90DF98D}"/>
              </a:ext>
            </a:extLst>
          </p:cNvPr>
          <p:cNvCxnSpPr>
            <a:cxnSpLocks noChangeShapeType="1"/>
            <a:stCxn id="28" idx="1"/>
            <a:endCxn id="39" idx="3"/>
          </p:cNvCxnSpPr>
          <p:nvPr/>
        </p:nvCxnSpPr>
        <p:spPr bwMode="auto">
          <a:xfrm rot="10800000" flipV="1">
            <a:off x="2771776" y="3120989"/>
            <a:ext cx="1956747" cy="120483"/>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3" name="AutoShape 10">
            <a:extLst>
              <a:ext uri="{FF2B5EF4-FFF2-40B4-BE49-F238E27FC236}">
                <a16:creationId xmlns:a16="http://schemas.microsoft.com/office/drawing/2014/main" id="{827BC3DC-05E6-93D7-EA7A-C539362947BF}"/>
              </a:ext>
            </a:extLst>
          </p:cNvPr>
          <p:cNvSpPr>
            <a:spLocks noChangeArrowheads="1"/>
          </p:cNvSpPr>
          <p:nvPr/>
        </p:nvSpPr>
        <p:spPr bwMode="auto">
          <a:xfrm>
            <a:off x="728003" y="3676828"/>
            <a:ext cx="3453472" cy="2219147"/>
          </a:xfrm>
          <a:prstGeom prst="roundRect">
            <a:avLst>
              <a:gd name="adj" fmla="val 2228"/>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44" name="直線矢印コネクタ 80">
            <a:extLst>
              <a:ext uri="{FF2B5EF4-FFF2-40B4-BE49-F238E27FC236}">
                <a16:creationId xmlns:a16="http://schemas.microsoft.com/office/drawing/2014/main" id="{A29E2923-6BE1-3551-5E3A-B03736D20880}"/>
              </a:ext>
            </a:extLst>
          </p:cNvPr>
          <p:cNvSpPr>
            <a:spLocks noChangeShapeType="1"/>
          </p:cNvSpPr>
          <p:nvPr/>
        </p:nvSpPr>
        <p:spPr bwMode="auto">
          <a:xfrm rot="10800000" flipV="1">
            <a:off x="2988130" y="5949077"/>
            <a:ext cx="2094410" cy="717111"/>
          </a:xfrm>
          <a:prstGeom prst="bentConnector3">
            <a:avLst>
              <a:gd name="adj1" fmla="val -13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49" name="角丸四角形 79">
            <a:extLst>
              <a:ext uri="{FF2B5EF4-FFF2-40B4-BE49-F238E27FC236}">
                <a16:creationId xmlns:a16="http://schemas.microsoft.com/office/drawing/2014/main" id="{48C7E060-A843-9581-6E4D-0F80435D3E6C}"/>
              </a:ext>
            </a:extLst>
          </p:cNvPr>
          <p:cNvSpPr>
            <a:spLocks noChangeArrowheads="1"/>
          </p:cNvSpPr>
          <p:nvPr/>
        </p:nvSpPr>
        <p:spPr bwMode="auto">
          <a:xfrm>
            <a:off x="9334825" y="2959162"/>
            <a:ext cx="231775" cy="14595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19" name="直線コネクタ 18"/>
          <p:cNvCxnSpPr>
            <a:cxnSpLocks/>
          </p:cNvCxnSpPr>
          <p:nvPr/>
        </p:nvCxnSpPr>
        <p:spPr>
          <a:xfrm>
            <a:off x="3749675" y="3241473"/>
            <a:ext cx="0" cy="43535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角丸四角形 79">
            <a:extLst>
              <a:ext uri="{FF2B5EF4-FFF2-40B4-BE49-F238E27FC236}">
                <a16:creationId xmlns:a16="http://schemas.microsoft.com/office/drawing/2014/main" id="{F8842EF8-4B34-83A8-80D1-01DF135FB787}"/>
              </a:ext>
            </a:extLst>
          </p:cNvPr>
          <p:cNvSpPr>
            <a:spLocks noChangeArrowheads="1"/>
          </p:cNvSpPr>
          <p:nvPr/>
        </p:nvSpPr>
        <p:spPr bwMode="auto">
          <a:xfrm>
            <a:off x="2508250" y="6553493"/>
            <a:ext cx="476250" cy="223110"/>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フッター プレースホルダー 3">
            <a:extLst>
              <a:ext uri="{FF2B5EF4-FFF2-40B4-BE49-F238E27FC236}">
                <a16:creationId xmlns:a16="http://schemas.microsoft.com/office/drawing/2014/main" id="{9A13D58C-BD5E-DEB0-512F-7DA3E27D686F}"/>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67960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6" name="図 5">
            <a:extLst>
              <a:ext uri="{FF2B5EF4-FFF2-40B4-BE49-F238E27FC236}">
                <a16:creationId xmlns:a16="http://schemas.microsoft.com/office/drawing/2014/main" id="{BB620C95-718C-B223-61A8-5D920289B0D4}"/>
              </a:ext>
            </a:extLst>
          </p:cNvPr>
          <p:cNvPicPr>
            <a:picLocks noChangeAspect="1"/>
          </p:cNvPicPr>
          <p:nvPr/>
        </p:nvPicPr>
        <p:blipFill>
          <a:blip r:embed="rId2"/>
          <a:stretch>
            <a:fillRect/>
          </a:stretch>
        </p:blipFill>
        <p:spPr>
          <a:xfrm>
            <a:off x="652862" y="1149344"/>
            <a:ext cx="4339402" cy="5296496"/>
          </a:xfrm>
          <a:prstGeom prst="rect">
            <a:avLst/>
          </a:prstGeom>
        </p:spPr>
      </p:pic>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1" name="AutoShape 3">
            <a:extLst>
              <a:ext uri="{FF2B5EF4-FFF2-40B4-BE49-F238E27FC236}">
                <a16:creationId xmlns:a16="http://schemas.microsoft.com/office/drawing/2014/main" id="{69F5FB92-8CAD-EE1F-8D84-231EA8D89E5D}"/>
              </a:ext>
            </a:extLst>
          </p:cNvPr>
          <p:cNvSpPr>
            <a:spLocks noChangeArrowheads="1"/>
          </p:cNvSpPr>
          <p:nvPr/>
        </p:nvSpPr>
        <p:spPr bwMode="auto">
          <a:xfrm>
            <a:off x="2838449" y="1353205"/>
            <a:ext cx="704851" cy="459001"/>
          </a:xfrm>
          <a:prstGeom prst="roundRect">
            <a:avLst>
              <a:gd name="adj" fmla="val 1767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4">
            <a:extLst>
              <a:ext uri="{FF2B5EF4-FFF2-40B4-BE49-F238E27FC236}">
                <a16:creationId xmlns:a16="http://schemas.microsoft.com/office/drawing/2014/main" id="{A2B14EB1-7549-FB21-E12C-0FD7CBE35778}"/>
              </a:ext>
            </a:extLst>
          </p:cNvPr>
          <p:cNvSpPr>
            <a:spLocks noChangeArrowheads="1"/>
          </p:cNvSpPr>
          <p:nvPr/>
        </p:nvSpPr>
        <p:spPr bwMode="auto">
          <a:xfrm>
            <a:off x="3173412" y="5802474"/>
            <a:ext cx="1727994" cy="25991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角丸四角形 79">
            <a:extLst>
              <a:ext uri="{FF2B5EF4-FFF2-40B4-BE49-F238E27FC236}">
                <a16:creationId xmlns:a16="http://schemas.microsoft.com/office/drawing/2014/main" id="{C3EA4496-3D7B-D330-54BC-70A7B3E08FAA}"/>
              </a:ext>
            </a:extLst>
          </p:cNvPr>
          <p:cNvSpPr>
            <a:spLocks noChangeArrowheads="1"/>
          </p:cNvSpPr>
          <p:nvPr/>
        </p:nvSpPr>
        <p:spPr bwMode="auto">
          <a:xfrm>
            <a:off x="2888457" y="6173759"/>
            <a:ext cx="550068" cy="23489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直線矢印コネクタ 80">
            <a:extLst>
              <a:ext uri="{FF2B5EF4-FFF2-40B4-BE49-F238E27FC236}">
                <a16:creationId xmlns:a16="http://schemas.microsoft.com/office/drawing/2014/main" id="{D9BF4C0C-A23B-5699-9B47-59B7D11B94C2}"/>
              </a:ext>
            </a:extLst>
          </p:cNvPr>
          <p:cNvSpPr>
            <a:spLocks noChangeShapeType="1"/>
          </p:cNvSpPr>
          <p:nvPr/>
        </p:nvSpPr>
        <p:spPr bwMode="auto">
          <a:xfrm rot="10800000" flipV="1">
            <a:off x="4901406" y="5638993"/>
            <a:ext cx="423489" cy="20168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8" name="直線矢印コネクタ 80">
            <a:extLst>
              <a:ext uri="{FF2B5EF4-FFF2-40B4-BE49-F238E27FC236}">
                <a16:creationId xmlns:a16="http://schemas.microsoft.com/office/drawing/2014/main" id="{5F2B9402-A46A-D5A6-A960-DF1F9F8EDD1F}"/>
              </a:ext>
            </a:extLst>
          </p:cNvPr>
          <p:cNvSpPr>
            <a:spLocks noChangeShapeType="1"/>
          </p:cNvSpPr>
          <p:nvPr/>
        </p:nvSpPr>
        <p:spPr bwMode="auto">
          <a:xfrm rot="10800000" flipV="1">
            <a:off x="3438525" y="6124837"/>
            <a:ext cx="1875766" cy="13785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5" name="タイトル 1"/>
          <p:cNvSpPr txBox="1">
            <a:spLocks/>
          </p:cNvSpPr>
          <p:nvPr/>
        </p:nvSpPr>
        <p:spPr>
          <a:xfrm>
            <a:off x="288528" y="114350"/>
            <a:ext cx="11687755" cy="5969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a:t>
            </a:r>
            <a:r>
              <a:rPr lang="en-US" altLang="ja-JP" sz="2400" b="1" dirty="0">
                <a:latin typeface="Meiryo UI" panose="020B0604030504040204" pitchFamily="50" charset="-128"/>
                <a:ea typeface="Meiryo UI" panose="020B0604030504040204" pitchFamily="50" charset="-128"/>
              </a:rPr>
              <a:t> 5</a:t>
            </a:r>
            <a:r>
              <a:rPr lang="ja-JP" altLang="en-US" sz="2400" b="1" dirty="0">
                <a:latin typeface="Meiryo UI" panose="020B0604030504040204" pitchFamily="50" charset="-128"/>
                <a:ea typeface="Meiryo UI" panose="020B0604030504040204" pitchFamily="50" charset="-128"/>
              </a:rPr>
              <a:t>年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月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17" name="テキスト ボックス 2"/>
          <p:cNvSpPr txBox="1">
            <a:spLocks noChangeArrowheads="1"/>
          </p:cNvSpPr>
          <p:nvPr/>
        </p:nvSpPr>
        <p:spPr bwMode="auto">
          <a:xfrm>
            <a:off x="5323816" y="4985273"/>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27" name="Text Box 2">
            <a:extLst>
              <a:ext uri="{FF2B5EF4-FFF2-40B4-BE49-F238E27FC236}">
                <a16:creationId xmlns:a16="http://schemas.microsoft.com/office/drawing/2014/main" id="{047996A1-F6D8-E565-A6A5-BD92B5D16BFA}"/>
              </a:ext>
            </a:extLst>
          </p:cNvPr>
          <p:cNvSpPr txBox="1">
            <a:spLocks noChangeArrowheads="1"/>
          </p:cNvSpPr>
          <p:nvPr/>
        </p:nvSpPr>
        <p:spPr bwMode="auto">
          <a:xfrm>
            <a:off x="5314291" y="5952048"/>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 name="フッター プレースホルダー 3">
            <a:extLst>
              <a:ext uri="{FF2B5EF4-FFF2-40B4-BE49-F238E27FC236}">
                <a16:creationId xmlns:a16="http://schemas.microsoft.com/office/drawing/2014/main" id="{A778EDB8-B382-FBC5-BB87-3EC6A9F8506E}"/>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1538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7" name="図 6">
            <a:extLst>
              <a:ext uri="{FF2B5EF4-FFF2-40B4-BE49-F238E27FC236}">
                <a16:creationId xmlns:a16="http://schemas.microsoft.com/office/drawing/2014/main" id="{70C1D4DF-3DF0-834B-0825-2A0539BC7918}"/>
              </a:ext>
            </a:extLst>
          </p:cNvPr>
          <p:cNvPicPr>
            <a:picLocks noChangeAspect="1"/>
          </p:cNvPicPr>
          <p:nvPr/>
        </p:nvPicPr>
        <p:blipFill>
          <a:blip r:embed="rId2"/>
          <a:stretch>
            <a:fillRect/>
          </a:stretch>
        </p:blipFill>
        <p:spPr>
          <a:xfrm>
            <a:off x="655186" y="1158868"/>
            <a:ext cx="4067139" cy="4903526"/>
          </a:xfrm>
          <a:prstGeom prst="rect">
            <a:avLst/>
          </a:prstGeom>
          <a:ln>
            <a:solidFill>
              <a:schemeClr val="bg1">
                <a:lumMod val="7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 </a:t>
            </a:r>
            <a:r>
              <a:rPr lang="en-US" altLang="ja-JP" sz="2400" b="1" dirty="0">
                <a:latin typeface="Meiryo UI" panose="020B0604030504040204" pitchFamily="50" charset="-128"/>
                <a:ea typeface="Meiryo UI" panose="020B0604030504040204" pitchFamily="50" charset="-128"/>
              </a:rPr>
              <a:t>5</a:t>
            </a:r>
            <a:r>
              <a:rPr lang="ja-JP" altLang="en-US" sz="2400" b="1" dirty="0">
                <a:latin typeface="Meiryo UI" panose="020B0604030504040204" pitchFamily="50" charset="-128"/>
                <a:ea typeface="Meiryo UI" panose="020B0604030504040204" pitchFamily="50" charset="-128"/>
              </a:rPr>
              <a:t>年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月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0" name="角丸四角形 79"/>
          <p:cNvSpPr>
            <a:spLocks noChangeArrowheads="1"/>
          </p:cNvSpPr>
          <p:nvPr/>
        </p:nvSpPr>
        <p:spPr bwMode="auto">
          <a:xfrm>
            <a:off x="2262188" y="5628566"/>
            <a:ext cx="862012"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22989" y="3106025"/>
            <a:ext cx="2268538" cy="1418342"/>
          </a:xfrm>
          <a:prstGeom prst="roundRect">
            <a:avLst>
              <a:gd name="adj" fmla="val 31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55899" y="4667251"/>
            <a:ext cx="517525" cy="21589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074192" y="5724530"/>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124200" y="5745169"/>
            <a:ext cx="949990" cy="15496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669381" y="1359559"/>
            <a:ext cx="719138" cy="430427"/>
          </a:xfrm>
          <a:prstGeom prst="roundRect">
            <a:avLst>
              <a:gd name="adj" fmla="val 13288"/>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24575244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テキスト ボックス 2"/>
          <p:cNvSpPr txBox="1">
            <a:spLocks noChangeArrowheads="1"/>
          </p:cNvSpPr>
          <p:nvPr/>
        </p:nvSpPr>
        <p:spPr bwMode="auto">
          <a:xfrm>
            <a:off x="7224336" y="2051318"/>
            <a:ext cx="3929439" cy="269269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「給与所得者の住宅借入金等特別控除申告書」が表示され、転記する項目を確認できます。</a:t>
            </a:r>
          </a:p>
        </p:txBody>
      </p:sp>
      <p:pic>
        <p:nvPicPr>
          <p:cNvPr id="28" name="図 27">
            <a:extLst>
              <a:ext uri="{FF2B5EF4-FFF2-40B4-BE49-F238E27FC236}">
                <a16:creationId xmlns:a16="http://schemas.microsoft.com/office/drawing/2014/main" id="{E40D40BC-51DB-F279-1BC4-EC3C14805F6B}"/>
              </a:ext>
            </a:extLst>
          </p:cNvPr>
          <p:cNvPicPr>
            <a:picLocks noChangeAspect="1"/>
          </p:cNvPicPr>
          <p:nvPr/>
        </p:nvPicPr>
        <p:blipFill>
          <a:blip r:embed="rId2"/>
          <a:stretch>
            <a:fillRect/>
          </a:stretch>
        </p:blipFill>
        <p:spPr>
          <a:xfrm>
            <a:off x="7597894" y="2830074"/>
            <a:ext cx="3192882" cy="1757323"/>
          </a:xfrm>
          <a:prstGeom prst="rect">
            <a:avLst/>
          </a:prstGeom>
          <a:ln>
            <a:solidFill>
              <a:schemeClr val="bg1">
                <a:lumMod val="75000"/>
              </a:schemeClr>
            </a:solidFill>
          </a:ln>
        </p:spPr>
      </p:pic>
      <p:pic>
        <p:nvPicPr>
          <p:cNvPr id="8" name="図 7">
            <a:extLst>
              <a:ext uri="{FF2B5EF4-FFF2-40B4-BE49-F238E27FC236}">
                <a16:creationId xmlns:a16="http://schemas.microsoft.com/office/drawing/2014/main" id="{4FB66821-1B42-1DAA-502D-06DB954A85A3}"/>
              </a:ext>
            </a:extLst>
          </p:cNvPr>
          <p:cNvPicPr>
            <a:picLocks noChangeAspect="1"/>
          </p:cNvPicPr>
          <p:nvPr/>
        </p:nvPicPr>
        <p:blipFill>
          <a:blip r:embed="rId3"/>
          <a:stretch>
            <a:fillRect/>
          </a:stretch>
        </p:blipFill>
        <p:spPr>
          <a:xfrm>
            <a:off x="652652" y="1452549"/>
            <a:ext cx="3379067" cy="5300763"/>
          </a:xfrm>
          <a:prstGeom prst="rect">
            <a:avLst/>
          </a:prstGeom>
          <a:ln>
            <a:solidFill>
              <a:schemeClr val="bg1">
                <a:lumMod val="75000"/>
              </a:schemeClr>
            </a:solidFill>
          </a:ln>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5" name="スライド番号プレースホルダー 4"/>
          <p:cNvSpPr>
            <a:spLocks noGrp="1"/>
          </p:cNvSpPr>
          <p:nvPr>
            <p:ph type="sldNum" sz="quarter" idx="12"/>
          </p:nvPr>
        </p:nvSpPr>
        <p:spPr>
          <a:xfrm>
            <a:off x="918955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6" name="テキスト ボックス 2"/>
          <p:cNvSpPr txBox="1">
            <a:spLocks noChangeArrowheads="1"/>
          </p:cNvSpPr>
          <p:nvPr/>
        </p:nvSpPr>
        <p:spPr bwMode="auto">
          <a:xfrm>
            <a:off x="4518972" y="3158233"/>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34" name="Text Box 2"/>
          <p:cNvSpPr txBox="1">
            <a:spLocks noChangeArrowheads="1"/>
          </p:cNvSpPr>
          <p:nvPr/>
        </p:nvSpPr>
        <p:spPr bwMode="auto">
          <a:xfrm>
            <a:off x="4546734" y="566532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 name="角丸四角形 79">
            <a:extLst>
              <a:ext uri="{FF2B5EF4-FFF2-40B4-BE49-F238E27FC236}">
                <a16:creationId xmlns:a16="http://schemas.microsoft.com/office/drawing/2014/main" id="{2D9F002C-AB19-7BD7-6718-72D8A9D34D29}"/>
              </a:ext>
            </a:extLst>
          </p:cNvPr>
          <p:cNvSpPr>
            <a:spLocks noChangeArrowheads="1"/>
          </p:cNvSpPr>
          <p:nvPr/>
        </p:nvSpPr>
        <p:spPr bwMode="auto">
          <a:xfrm>
            <a:off x="2330450" y="1645620"/>
            <a:ext cx="584200" cy="360982"/>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1" name="角丸四角形 79">
            <a:extLst>
              <a:ext uri="{FF2B5EF4-FFF2-40B4-BE49-F238E27FC236}">
                <a16:creationId xmlns:a16="http://schemas.microsoft.com/office/drawing/2014/main" id="{41A90C46-2D80-265B-BBC8-F4E72D60C24B}"/>
              </a:ext>
            </a:extLst>
          </p:cNvPr>
          <p:cNvSpPr>
            <a:spLocks noChangeArrowheads="1"/>
          </p:cNvSpPr>
          <p:nvPr/>
        </p:nvSpPr>
        <p:spPr bwMode="auto">
          <a:xfrm>
            <a:off x="2092241" y="253448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直線矢印コネクタ 80">
            <a:extLst>
              <a:ext uri="{FF2B5EF4-FFF2-40B4-BE49-F238E27FC236}">
                <a16:creationId xmlns:a16="http://schemas.microsoft.com/office/drawing/2014/main" id="{0CEA4D44-7549-DB99-5E54-28D0C64DE4F8}"/>
              </a:ext>
            </a:extLst>
          </p:cNvPr>
          <p:cNvSpPr>
            <a:spLocks noChangeShapeType="1"/>
          </p:cNvSpPr>
          <p:nvPr/>
        </p:nvSpPr>
        <p:spPr bwMode="auto">
          <a:xfrm rot="10800000">
            <a:off x="2257341" y="2604878"/>
            <a:ext cx="4966994" cy="1526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AutoShape 11">
            <a:extLst>
              <a:ext uri="{FF2B5EF4-FFF2-40B4-BE49-F238E27FC236}">
                <a16:creationId xmlns:a16="http://schemas.microsoft.com/office/drawing/2014/main" id="{F8AFEF47-0DCA-0905-1074-BF997271B16E}"/>
              </a:ext>
            </a:extLst>
          </p:cNvPr>
          <p:cNvSpPr>
            <a:spLocks noChangeArrowheads="1"/>
          </p:cNvSpPr>
          <p:nvPr/>
        </p:nvSpPr>
        <p:spPr bwMode="auto">
          <a:xfrm>
            <a:off x="1701039" y="3084926"/>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29" name="直線矢印コネクタ 80">
            <a:extLst>
              <a:ext uri="{FF2B5EF4-FFF2-40B4-BE49-F238E27FC236}">
                <a16:creationId xmlns:a16="http://schemas.microsoft.com/office/drawing/2014/main" id="{6804AF7F-8D47-00E4-2783-D725E90DF98D}"/>
              </a:ext>
            </a:extLst>
          </p:cNvPr>
          <p:cNvCxnSpPr>
            <a:cxnSpLocks noChangeShapeType="1"/>
            <a:endCxn id="18" idx="3"/>
          </p:cNvCxnSpPr>
          <p:nvPr/>
        </p:nvCxnSpPr>
        <p:spPr bwMode="auto">
          <a:xfrm rot="10800000">
            <a:off x="2774239" y="3156364"/>
            <a:ext cx="1286713" cy="303828"/>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0" name="AutoShape 10">
            <a:extLst>
              <a:ext uri="{FF2B5EF4-FFF2-40B4-BE49-F238E27FC236}">
                <a16:creationId xmlns:a16="http://schemas.microsoft.com/office/drawing/2014/main" id="{827BC3DC-05E6-93D7-EA7A-C539362947BF}"/>
              </a:ext>
            </a:extLst>
          </p:cNvPr>
          <p:cNvSpPr>
            <a:spLocks noChangeArrowheads="1"/>
          </p:cNvSpPr>
          <p:nvPr/>
        </p:nvSpPr>
        <p:spPr bwMode="auto">
          <a:xfrm>
            <a:off x="735357" y="3678442"/>
            <a:ext cx="3213655" cy="2266157"/>
          </a:xfrm>
          <a:prstGeom prst="roundRect">
            <a:avLst>
              <a:gd name="adj" fmla="val 2128"/>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5" name="直線矢印コネクタ 80">
            <a:extLst>
              <a:ext uri="{FF2B5EF4-FFF2-40B4-BE49-F238E27FC236}">
                <a16:creationId xmlns:a16="http://schemas.microsoft.com/office/drawing/2014/main" id="{A29E2923-6BE1-3551-5E3A-B03736D20880}"/>
              </a:ext>
            </a:extLst>
          </p:cNvPr>
          <p:cNvSpPr>
            <a:spLocks noChangeShapeType="1"/>
          </p:cNvSpPr>
          <p:nvPr/>
        </p:nvSpPr>
        <p:spPr bwMode="auto">
          <a:xfrm rot="10800000" flipV="1">
            <a:off x="2819052" y="6199665"/>
            <a:ext cx="2038698" cy="453479"/>
          </a:xfrm>
          <a:prstGeom prst="bentConnector3">
            <a:avLst>
              <a:gd name="adj1" fmla="val -13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6" name="角丸四角形 79">
            <a:extLst>
              <a:ext uri="{FF2B5EF4-FFF2-40B4-BE49-F238E27FC236}">
                <a16:creationId xmlns:a16="http://schemas.microsoft.com/office/drawing/2014/main" id="{F8842EF8-4B34-83A8-80D1-01DF135FB787}"/>
              </a:ext>
            </a:extLst>
          </p:cNvPr>
          <p:cNvSpPr>
            <a:spLocks noChangeArrowheads="1"/>
          </p:cNvSpPr>
          <p:nvPr/>
        </p:nvSpPr>
        <p:spPr bwMode="auto">
          <a:xfrm>
            <a:off x="2393156" y="6553494"/>
            <a:ext cx="425896" cy="216921"/>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37" name="直線矢印コネクタ 80">
            <a:extLst>
              <a:ext uri="{FF2B5EF4-FFF2-40B4-BE49-F238E27FC236}">
                <a16:creationId xmlns:a16="http://schemas.microsoft.com/office/drawing/2014/main" id="{F9E11D39-95E8-15B7-CEB4-F6041F4C75AF}"/>
              </a:ext>
            </a:extLst>
          </p:cNvPr>
          <p:cNvCxnSpPr>
            <a:cxnSpLocks noChangeShapeType="1"/>
            <a:endCxn id="30" idx="0"/>
          </p:cNvCxnSpPr>
          <p:nvPr/>
        </p:nvCxnSpPr>
        <p:spPr bwMode="auto">
          <a:xfrm rot="10800000" flipV="1">
            <a:off x="2342186" y="3460192"/>
            <a:ext cx="2176787" cy="218249"/>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1" name="角丸四角形 79">
            <a:extLst>
              <a:ext uri="{FF2B5EF4-FFF2-40B4-BE49-F238E27FC236}">
                <a16:creationId xmlns:a16="http://schemas.microsoft.com/office/drawing/2014/main" id="{48C7E060-A843-9581-6E4D-0F80435D3E6C}"/>
              </a:ext>
            </a:extLst>
          </p:cNvPr>
          <p:cNvSpPr>
            <a:spLocks noChangeArrowheads="1"/>
          </p:cNvSpPr>
          <p:nvPr/>
        </p:nvSpPr>
        <p:spPr bwMode="auto">
          <a:xfrm>
            <a:off x="9224480" y="281130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0" name="フッター プレースホルダー 3">
            <a:extLst>
              <a:ext uri="{FF2B5EF4-FFF2-40B4-BE49-F238E27FC236}">
                <a16:creationId xmlns:a16="http://schemas.microsoft.com/office/drawing/2014/main" id="{10BF01E3-9F13-BF77-E7F1-C004D22A6A6C}"/>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1236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92D8FC32-C032-1AD4-D70E-F91E1F4A5938}"/>
              </a:ext>
            </a:extLst>
          </p:cNvPr>
          <p:cNvPicPr>
            <a:picLocks noChangeAspect="1"/>
          </p:cNvPicPr>
          <p:nvPr/>
        </p:nvPicPr>
        <p:blipFill>
          <a:blip r:embed="rId2"/>
          <a:stretch>
            <a:fillRect/>
          </a:stretch>
        </p:blipFill>
        <p:spPr>
          <a:xfrm>
            <a:off x="652862" y="1149344"/>
            <a:ext cx="4339402" cy="5296496"/>
          </a:xfrm>
          <a:prstGeom prst="rect">
            <a:avLst/>
          </a:prstGeom>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783737"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142875"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1" name="AutoShape 3">
            <a:extLst>
              <a:ext uri="{FF2B5EF4-FFF2-40B4-BE49-F238E27FC236}">
                <a16:creationId xmlns:a16="http://schemas.microsoft.com/office/drawing/2014/main" id="{69F5FB92-8CAD-EE1F-8D84-231EA8D89E5D}"/>
              </a:ext>
            </a:extLst>
          </p:cNvPr>
          <p:cNvSpPr>
            <a:spLocks noChangeArrowheads="1"/>
          </p:cNvSpPr>
          <p:nvPr/>
        </p:nvSpPr>
        <p:spPr bwMode="auto">
          <a:xfrm>
            <a:off x="2819400" y="1365444"/>
            <a:ext cx="736600" cy="472162"/>
          </a:xfrm>
          <a:prstGeom prst="roundRect">
            <a:avLst>
              <a:gd name="adj" fmla="val 1230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4">
            <a:extLst>
              <a:ext uri="{FF2B5EF4-FFF2-40B4-BE49-F238E27FC236}">
                <a16:creationId xmlns:a16="http://schemas.microsoft.com/office/drawing/2014/main" id="{A2B14EB1-7549-FB21-E12C-0FD7CBE35778}"/>
              </a:ext>
            </a:extLst>
          </p:cNvPr>
          <p:cNvSpPr>
            <a:spLocks noChangeArrowheads="1"/>
          </p:cNvSpPr>
          <p:nvPr/>
        </p:nvSpPr>
        <p:spPr bwMode="auto">
          <a:xfrm>
            <a:off x="3181351" y="5803188"/>
            <a:ext cx="1720058" cy="27793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角丸四角形 79">
            <a:extLst>
              <a:ext uri="{FF2B5EF4-FFF2-40B4-BE49-F238E27FC236}">
                <a16:creationId xmlns:a16="http://schemas.microsoft.com/office/drawing/2014/main" id="{C3EA4496-3D7B-D330-54BC-70A7B3E08FAA}"/>
              </a:ext>
            </a:extLst>
          </p:cNvPr>
          <p:cNvSpPr>
            <a:spLocks noChangeArrowheads="1"/>
          </p:cNvSpPr>
          <p:nvPr/>
        </p:nvSpPr>
        <p:spPr bwMode="auto">
          <a:xfrm>
            <a:off x="2895601" y="6173759"/>
            <a:ext cx="546099" cy="22574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直線矢印コネクタ 80">
            <a:extLst>
              <a:ext uri="{FF2B5EF4-FFF2-40B4-BE49-F238E27FC236}">
                <a16:creationId xmlns:a16="http://schemas.microsoft.com/office/drawing/2014/main" id="{D9BF4C0C-A23B-5699-9B47-59B7D11B94C2}"/>
              </a:ext>
            </a:extLst>
          </p:cNvPr>
          <p:cNvSpPr>
            <a:spLocks noChangeShapeType="1"/>
          </p:cNvSpPr>
          <p:nvPr/>
        </p:nvSpPr>
        <p:spPr bwMode="auto">
          <a:xfrm rot="10800000" flipV="1">
            <a:off x="4901409" y="5643755"/>
            <a:ext cx="423486" cy="29876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8" name="直線矢印コネクタ 80">
            <a:extLst>
              <a:ext uri="{FF2B5EF4-FFF2-40B4-BE49-F238E27FC236}">
                <a16:creationId xmlns:a16="http://schemas.microsoft.com/office/drawing/2014/main" id="{5F2B9402-A46A-D5A6-A960-DF1F9F8EDD1F}"/>
              </a:ext>
            </a:extLst>
          </p:cNvPr>
          <p:cNvSpPr>
            <a:spLocks noChangeShapeType="1"/>
          </p:cNvSpPr>
          <p:nvPr/>
        </p:nvSpPr>
        <p:spPr bwMode="auto">
          <a:xfrm rot="10800000" flipV="1">
            <a:off x="3441700" y="6173759"/>
            <a:ext cx="1882115" cy="11502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5" name="タイトル 1"/>
          <p:cNvSpPr txBox="1">
            <a:spLocks/>
          </p:cNvSpPr>
          <p:nvPr/>
        </p:nvSpPr>
        <p:spPr>
          <a:xfrm>
            <a:off x="288528" y="114350"/>
            <a:ext cx="11687755" cy="5969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17" name="テキスト ボックス 2"/>
          <p:cNvSpPr txBox="1">
            <a:spLocks noChangeArrowheads="1"/>
          </p:cNvSpPr>
          <p:nvPr/>
        </p:nvSpPr>
        <p:spPr bwMode="auto">
          <a:xfrm>
            <a:off x="5323816" y="4985273"/>
            <a:ext cx="275338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内容を入力すると、住宅借入金等</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特別控除額が自動で計算されます。</a:t>
            </a:r>
          </a:p>
        </p:txBody>
      </p:sp>
      <p:sp>
        <p:nvSpPr>
          <p:cNvPr id="27" name="Text Box 2">
            <a:extLst>
              <a:ext uri="{FF2B5EF4-FFF2-40B4-BE49-F238E27FC236}">
                <a16:creationId xmlns:a16="http://schemas.microsoft.com/office/drawing/2014/main" id="{047996A1-F6D8-E565-A6A5-BD92B5D16BFA}"/>
              </a:ext>
            </a:extLst>
          </p:cNvPr>
          <p:cNvSpPr txBox="1">
            <a:spLocks noChangeArrowheads="1"/>
          </p:cNvSpPr>
          <p:nvPr/>
        </p:nvSpPr>
        <p:spPr bwMode="auto">
          <a:xfrm>
            <a:off x="5314291" y="5952048"/>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13886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C4E1792-1FBB-F7E8-6BC1-141545865064}"/>
              </a:ext>
            </a:extLst>
          </p:cNvPr>
          <p:cNvPicPr>
            <a:picLocks noChangeAspect="1"/>
          </p:cNvPicPr>
          <p:nvPr/>
        </p:nvPicPr>
        <p:blipFill>
          <a:blip r:embed="rId2"/>
          <a:stretch>
            <a:fillRect/>
          </a:stretch>
        </p:blipFill>
        <p:spPr>
          <a:xfrm>
            <a:off x="666766" y="1158868"/>
            <a:ext cx="4067139" cy="4903526"/>
          </a:xfrm>
          <a:prstGeom prst="rect">
            <a:avLst/>
          </a:prstGeom>
          <a:ln>
            <a:solidFill>
              <a:schemeClr val="bg1">
                <a:lumMod val="7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28575"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0" name="角丸四角形 79"/>
          <p:cNvSpPr>
            <a:spLocks noChangeArrowheads="1"/>
          </p:cNvSpPr>
          <p:nvPr/>
        </p:nvSpPr>
        <p:spPr bwMode="auto">
          <a:xfrm>
            <a:off x="2290571" y="5626085"/>
            <a:ext cx="830454"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38866" y="3100082"/>
            <a:ext cx="2268538" cy="1431808"/>
          </a:xfrm>
          <a:prstGeom prst="roundRect">
            <a:avLst>
              <a:gd name="adj" fmla="val 5179"/>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62122" y="4667250"/>
            <a:ext cx="524003" cy="22558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69216"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220103"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102767"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flipV="1">
            <a:off x="3121024" y="5300052"/>
            <a:ext cx="981743" cy="429760"/>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687442" y="1376961"/>
            <a:ext cx="708222" cy="413026"/>
          </a:xfrm>
          <a:prstGeom prst="roundRect">
            <a:avLst>
              <a:gd name="adj" fmla="val 1273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060852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テキスト ボックス 2"/>
          <p:cNvSpPr txBox="1">
            <a:spLocks noChangeArrowheads="1"/>
          </p:cNvSpPr>
          <p:nvPr/>
        </p:nvSpPr>
        <p:spPr bwMode="auto">
          <a:xfrm>
            <a:off x="7281487" y="1975119"/>
            <a:ext cx="4219022"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（特定増改築等）住宅借入金等特別控除申告書」が</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表示され、転記する項目を確認できます。</a:t>
            </a:r>
          </a:p>
        </p:txBody>
      </p:sp>
      <p:pic>
        <p:nvPicPr>
          <p:cNvPr id="30" name="図 29">
            <a:extLst>
              <a:ext uri="{FF2B5EF4-FFF2-40B4-BE49-F238E27FC236}">
                <a16:creationId xmlns:a16="http://schemas.microsoft.com/office/drawing/2014/main" id="{90861F0C-E576-B37F-BBAB-05FD2FC5C9B8}"/>
              </a:ext>
            </a:extLst>
          </p:cNvPr>
          <p:cNvPicPr>
            <a:picLocks noChangeAspect="1"/>
          </p:cNvPicPr>
          <p:nvPr/>
        </p:nvPicPr>
        <p:blipFill>
          <a:blip r:embed="rId2"/>
          <a:stretch>
            <a:fillRect/>
          </a:stretch>
        </p:blipFill>
        <p:spPr>
          <a:xfrm>
            <a:off x="7787036" y="2713849"/>
            <a:ext cx="3192882" cy="1757323"/>
          </a:xfrm>
          <a:prstGeom prst="rect">
            <a:avLst/>
          </a:prstGeom>
          <a:ln>
            <a:solidFill>
              <a:schemeClr val="bg1">
                <a:lumMod val="75000"/>
              </a:schemeClr>
            </a:solidFill>
          </a:ln>
        </p:spPr>
      </p:pic>
      <p:pic>
        <p:nvPicPr>
          <p:cNvPr id="7" name="図 6">
            <a:extLst>
              <a:ext uri="{FF2B5EF4-FFF2-40B4-BE49-F238E27FC236}">
                <a16:creationId xmlns:a16="http://schemas.microsoft.com/office/drawing/2014/main" id="{C5B845A1-97D2-E6A0-6458-10575C930F0A}"/>
              </a:ext>
            </a:extLst>
          </p:cNvPr>
          <p:cNvPicPr>
            <a:picLocks noChangeAspect="1"/>
          </p:cNvPicPr>
          <p:nvPr/>
        </p:nvPicPr>
        <p:blipFill>
          <a:blip r:embed="rId3"/>
          <a:stretch>
            <a:fillRect/>
          </a:stretch>
        </p:blipFill>
        <p:spPr>
          <a:xfrm>
            <a:off x="636233" y="1423974"/>
            <a:ext cx="3844882" cy="5253137"/>
          </a:xfrm>
          <a:prstGeom prst="rect">
            <a:avLst/>
          </a:prstGeom>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0482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角丸四角形 79"/>
          <p:cNvSpPr>
            <a:spLocks noChangeArrowheads="1"/>
          </p:cNvSpPr>
          <p:nvPr/>
        </p:nvSpPr>
        <p:spPr bwMode="auto">
          <a:xfrm>
            <a:off x="2552700" y="1629927"/>
            <a:ext cx="663575" cy="409288"/>
          </a:xfrm>
          <a:prstGeom prst="roundRect">
            <a:avLst>
              <a:gd name="adj" fmla="val 1144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0" name="角丸四角形 79"/>
          <p:cNvSpPr>
            <a:spLocks noChangeArrowheads="1"/>
          </p:cNvSpPr>
          <p:nvPr/>
        </p:nvSpPr>
        <p:spPr bwMode="auto">
          <a:xfrm>
            <a:off x="2293688" y="264990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10"/>
          <p:cNvSpPr>
            <a:spLocks noChangeArrowheads="1"/>
          </p:cNvSpPr>
          <p:nvPr/>
        </p:nvSpPr>
        <p:spPr bwMode="auto">
          <a:xfrm>
            <a:off x="728663" y="3925505"/>
            <a:ext cx="3662363" cy="206043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AutoShape 11"/>
          <p:cNvSpPr>
            <a:spLocks noChangeArrowheads="1"/>
          </p:cNvSpPr>
          <p:nvPr/>
        </p:nvSpPr>
        <p:spPr bwMode="auto">
          <a:xfrm>
            <a:off x="1855843" y="3265148"/>
            <a:ext cx="1020708"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テキスト ボックス 2"/>
          <p:cNvSpPr txBox="1">
            <a:spLocks noChangeArrowheads="1"/>
          </p:cNvSpPr>
          <p:nvPr/>
        </p:nvSpPr>
        <p:spPr bwMode="auto">
          <a:xfrm>
            <a:off x="4677722" y="34052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5" name="角丸四角形 79"/>
          <p:cNvSpPr>
            <a:spLocks noChangeArrowheads="1"/>
          </p:cNvSpPr>
          <p:nvPr/>
        </p:nvSpPr>
        <p:spPr bwMode="auto">
          <a:xfrm>
            <a:off x="9437381" y="2695075"/>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8" name="角丸四角形 79"/>
          <p:cNvSpPr>
            <a:spLocks noChangeArrowheads="1"/>
          </p:cNvSpPr>
          <p:nvPr/>
        </p:nvSpPr>
        <p:spPr bwMode="auto">
          <a:xfrm>
            <a:off x="2617465" y="6433003"/>
            <a:ext cx="487685" cy="205922"/>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31" name="直線矢印コネクタ 80"/>
          <p:cNvCxnSpPr>
            <a:cxnSpLocks noChangeShapeType="1"/>
            <a:stCxn id="26" idx="1"/>
            <a:endCxn id="24" idx="3"/>
          </p:cNvCxnSpPr>
          <p:nvPr/>
        </p:nvCxnSpPr>
        <p:spPr bwMode="auto">
          <a:xfrm rot="10800000">
            <a:off x="2876552" y="3336586"/>
            <a:ext cx="1801171" cy="349588"/>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559846" y="3686173"/>
            <a:ext cx="2117877" cy="239331"/>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458788" y="2681282"/>
            <a:ext cx="482269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2" name="直線矢印コネクタ 80"/>
          <p:cNvSpPr>
            <a:spLocks noChangeShapeType="1"/>
          </p:cNvSpPr>
          <p:nvPr/>
        </p:nvSpPr>
        <p:spPr bwMode="auto">
          <a:xfrm rot="10800000" flipV="1">
            <a:off x="3105150" y="6080130"/>
            <a:ext cx="1795065" cy="448932"/>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4" name="Text Box 2"/>
          <p:cNvSpPr txBox="1">
            <a:spLocks noChangeArrowheads="1"/>
          </p:cNvSpPr>
          <p:nvPr/>
        </p:nvSpPr>
        <p:spPr bwMode="auto">
          <a:xfrm>
            <a:off x="4674594" y="5586290"/>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当サービスで提出する申告書を確認する</a:t>
            </a:r>
            <a:endParaRPr lang="en-US" altLang="ja-JP" sz="2000" dirty="0">
              <a:latin typeface="Meiryo UI" panose="020B0604030504040204" pitchFamily="50" charset="-128"/>
              <a:ea typeface="Meiryo UI" panose="020B0604030504040204" pitchFamily="50" charset="-128"/>
            </a:endParaRPr>
          </a:p>
          <a:p>
            <a:pPr marL="0" indent="0">
              <a:spcBef>
                <a:spcPts val="0"/>
              </a:spcBef>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］申告書提出の流れ</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当サービスにログインする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給与所得者の扶養控除等（異動）申告書 等</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給与所得者の保険料控除申告書</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台紙を印刷して、証明書類を貼って提出する</a:t>
            </a: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6.</a:t>
            </a:r>
            <a:r>
              <a:rPr lang="ja-JP" altLang="en-US" sz="2000" dirty="0">
                <a:latin typeface="Meiryo UI" panose="020B0604030504040204" pitchFamily="50" charset="-128"/>
                <a:ea typeface="Meiryo UI" panose="020B0604030504040204" pitchFamily="50" charset="-128"/>
              </a:rPr>
              <a:t> 前職の源泉徴収票情報を入力する手順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7. </a:t>
            </a:r>
            <a:r>
              <a:rPr lang="ja-JP" altLang="en-US" sz="2000" dirty="0">
                <a:latin typeface="Meiryo UI" panose="020B0604030504040204" pitchFamily="50" charset="-128"/>
                <a:ea typeface="Meiryo UI" panose="020B0604030504040204" pitchFamily="50" charset="-128"/>
              </a:rPr>
              <a:t>申告書入力画面を選択した言語で表示する手順</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 name="図 9">
            <a:extLst>
              <a:ext uri="{FF2B5EF4-FFF2-40B4-BE49-F238E27FC236}">
                <a16:creationId xmlns:a16="http://schemas.microsoft.com/office/drawing/2014/main" id="{BAC2CF11-7792-A1B1-DC8A-FFA1F2A7AC9F}"/>
              </a:ext>
            </a:extLst>
          </p:cNvPr>
          <p:cNvPicPr>
            <a:picLocks noChangeAspect="1"/>
          </p:cNvPicPr>
          <p:nvPr/>
        </p:nvPicPr>
        <p:blipFill>
          <a:blip r:embed="rId2"/>
          <a:srcRect t="1155" b="1"/>
          <a:stretch>
            <a:fillRect/>
          </a:stretch>
        </p:blipFill>
        <p:spPr>
          <a:xfrm>
            <a:off x="636209" y="1152525"/>
            <a:ext cx="4114692" cy="5025084"/>
          </a:xfrm>
          <a:prstGeom prst="rect">
            <a:avLst/>
          </a:prstGeom>
          <a:ln>
            <a:solidFill>
              <a:schemeClr val="bg1">
                <a:lumMod val="8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en-US" altLang="ja-JP" sz="2200" b="1" dirty="0">
                <a:latin typeface="Meiryo UI" panose="020B0604030504040204" pitchFamily="50" charset="-128"/>
                <a:ea typeface="Meiryo UI" panose="020B0604030504040204" pitchFamily="50" charset="-128"/>
              </a:rPr>
              <a:t>2</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6" name="角丸四角形 79"/>
          <p:cNvSpPr>
            <a:spLocks noChangeArrowheads="1"/>
          </p:cNvSpPr>
          <p:nvPr/>
        </p:nvSpPr>
        <p:spPr bwMode="auto">
          <a:xfrm>
            <a:off x="2746376" y="5913443"/>
            <a:ext cx="552450" cy="2428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2682875" y="1370207"/>
            <a:ext cx="706438" cy="431800"/>
          </a:xfrm>
          <a:prstGeom prst="roundRect">
            <a:avLst>
              <a:gd name="adj" fmla="val 1420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3021806" y="5568949"/>
            <a:ext cx="1666082" cy="24308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9" name="直線矢印コネクタ 80"/>
          <p:cNvSpPr>
            <a:spLocks noChangeShapeType="1"/>
          </p:cNvSpPr>
          <p:nvPr/>
        </p:nvSpPr>
        <p:spPr bwMode="auto">
          <a:xfrm rot="10800000">
            <a:off x="3298826" y="6029325"/>
            <a:ext cx="1483824" cy="158944"/>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4" name="テキスト ボックス 2"/>
          <p:cNvSpPr txBox="1">
            <a:spLocks noChangeArrowheads="1"/>
          </p:cNvSpPr>
          <p:nvPr/>
        </p:nvSpPr>
        <p:spPr bwMode="auto">
          <a:xfrm>
            <a:off x="5180941" y="4985273"/>
            <a:ext cx="275338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内容を入力すると、住宅借入金等</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特別控除額が自動で計算されます。</a:t>
            </a:r>
          </a:p>
        </p:txBody>
      </p:sp>
    </p:spTree>
    <p:extLst>
      <p:ext uri="{BB962C8B-B14F-4D97-AF65-F5344CB8AC3E}">
        <p14:creationId xmlns:p14="http://schemas.microsoft.com/office/powerpoint/2010/main" val="1342604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5C94CC96-6CFB-BF1D-A626-9AF7A3F547C1}"/>
              </a:ext>
            </a:extLst>
          </p:cNvPr>
          <p:cNvPicPr>
            <a:picLocks noChangeAspect="1"/>
          </p:cNvPicPr>
          <p:nvPr/>
        </p:nvPicPr>
        <p:blipFill>
          <a:blip r:embed="rId2"/>
          <a:stretch>
            <a:fillRect/>
          </a:stretch>
        </p:blipFill>
        <p:spPr>
          <a:xfrm>
            <a:off x="640861" y="1158868"/>
            <a:ext cx="4067139" cy="4903526"/>
          </a:xfrm>
          <a:prstGeom prst="rect">
            <a:avLst/>
          </a:prstGeom>
          <a:ln>
            <a:solidFill>
              <a:schemeClr val="bg1">
                <a:lumMod val="7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0" name="角丸四角形 79"/>
          <p:cNvSpPr>
            <a:spLocks noChangeArrowheads="1"/>
          </p:cNvSpPr>
          <p:nvPr/>
        </p:nvSpPr>
        <p:spPr bwMode="auto">
          <a:xfrm>
            <a:off x="2264304" y="5626998"/>
            <a:ext cx="831321" cy="209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10291" y="3085385"/>
            <a:ext cx="2268538" cy="1446500"/>
          </a:xfrm>
          <a:prstGeom prst="roundRect">
            <a:avLst>
              <a:gd name="adj" fmla="val 448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33547" y="4663548"/>
            <a:ext cx="527178" cy="22928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116526" y="562699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95625" y="572296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674430" y="1377537"/>
            <a:ext cx="692658" cy="402051"/>
          </a:xfrm>
          <a:prstGeom prst="roundRect">
            <a:avLst>
              <a:gd name="adj" fmla="val 105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665039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D1CF2D24-3CF7-581F-069D-1C949426BA4B}"/>
              </a:ext>
            </a:extLst>
          </p:cNvPr>
          <p:cNvPicPr>
            <a:picLocks noChangeAspect="1"/>
          </p:cNvPicPr>
          <p:nvPr/>
        </p:nvPicPr>
        <p:blipFill>
          <a:blip r:embed="rId2"/>
          <a:stretch>
            <a:fillRect/>
          </a:stretch>
        </p:blipFill>
        <p:spPr>
          <a:xfrm>
            <a:off x="641531" y="1461900"/>
            <a:ext cx="4348150" cy="3723889"/>
          </a:xfrm>
          <a:prstGeom prst="rect">
            <a:avLst/>
          </a:prstGeom>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28575" y="5105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6" name="角丸四角形 79"/>
          <p:cNvSpPr>
            <a:spLocks noChangeArrowheads="1"/>
          </p:cNvSpPr>
          <p:nvPr/>
        </p:nvSpPr>
        <p:spPr bwMode="auto">
          <a:xfrm>
            <a:off x="2773801" y="1665917"/>
            <a:ext cx="775813" cy="444373"/>
          </a:xfrm>
          <a:prstGeom prst="roundRect">
            <a:avLst>
              <a:gd name="adj" fmla="val 1420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1983546" y="3818302"/>
            <a:ext cx="2411413" cy="872616"/>
          </a:xfrm>
          <a:prstGeom prst="roundRect">
            <a:avLst>
              <a:gd name="adj" fmla="val 668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040376" y="3531573"/>
            <a:ext cx="959999"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角丸四角形 79"/>
          <p:cNvSpPr>
            <a:spLocks noChangeArrowheads="1"/>
          </p:cNvSpPr>
          <p:nvPr/>
        </p:nvSpPr>
        <p:spPr bwMode="auto">
          <a:xfrm>
            <a:off x="2515093" y="283870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0" name="テキスト ボックス 2"/>
          <p:cNvSpPr txBox="1">
            <a:spLocks noChangeArrowheads="1"/>
          </p:cNvSpPr>
          <p:nvPr/>
        </p:nvSpPr>
        <p:spPr bwMode="auto">
          <a:xfrm>
            <a:off x="7283521" y="2382328"/>
            <a:ext cx="4184580"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（特定増改築等）住宅借入金等特別控除申告書」が</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表示され、転記する項目を確認できます。</a:t>
            </a:r>
          </a:p>
        </p:txBody>
      </p:sp>
      <p:sp>
        <p:nvSpPr>
          <p:cNvPr id="25" name="直線矢印コネクタ 80"/>
          <p:cNvSpPr>
            <a:spLocks noChangeShapeType="1"/>
          </p:cNvSpPr>
          <p:nvPr/>
        </p:nvSpPr>
        <p:spPr bwMode="auto">
          <a:xfrm rot="10800000">
            <a:off x="2680192" y="2892004"/>
            <a:ext cx="460332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cxnSp>
        <p:nvCxnSpPr>
          <p:cNvPr id="26" name="直線矢印コネクタ 80"/>
          <p:cNvCxnSpPr>
            <a:cxnSpLocks noChangeShapeType="1"/>
            <a:stCxn id="31" idx="0"/>
            <a:endCxn id="8" idx="3"/>
          </p:cNvCxnSpPr>
          <p:nvPr/>
        </p:nvCxnSpPr>
        <p:spPr bwMode="auto">
          <a:xfrm rot="16200000" flipV="1">
            <a:off x="4273570" y="2330610"/>
            <a:ext cx="287552" cy="2833942"/>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p:cNvCxnSpPr>
          <p:nvPr/>
        </p:nvCxnSpPr>
        <p:spPr bwMode="auto">
          <a:xfrm rot="10800000" flipV="1">
            <a:off x="4403658" y="4206434"/>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874786" y="4910474"/>
            <a:ext cx="563740" cy="24351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9" name="直線矢印コネクタ 80"/>
          <p:cNvSpPr>
            <a:spLocks noChangeShapeType="1"/>
          </p:cNvSpPr>
          <p:nvPr/>
        </p:nvSpPr>
        <p:spPr bwMode="auto">
          <a:xfrm rot="10800000">
            <a:off x="3438526" y="5021920"/>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0" name="Text Box 2"/>
          <p:cNvSpPr txBox="1">
            <a:spLocks noChangeArrowheads="1"/>
          </p:cNvSpPr>
          <p:nvPr/>
        </p:nvSpPr>
        <p:spPr bwMode="auto">
          <a:xfrm>
            <a:off x="4613607" y="4799814"/>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1" name="テキスト ボックス 2"/>
          <p:cNvSpPr txBox="1">
            <a:spLocks noChangeArrowheads="1"/>
          </p:cNvSpPr>
          <p:nvPr/>
        </p:nvSpPr>
        <p:spPr bwMode="auto">
          <a:xfrm>
            <a:off x="4613607" y="3891357"/>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pic>
        <p:nvPicPr>
          <p:cNvPr id="33" name="図 32">
            <a:extLst>
              <a:ext uri="{FF2B5EF4-FFF2-40B4-BE49-F238E27FC236}">
                <a16:creationId xmlns:a16="http://schemas.microsoft.com/office/drawing/2014/main" id="{AA3AFFCE-5C8B-C8E4-7446-6F6377390846}"/>
              </a:ext>
            </a:extLst>
          </p:cNvPr>
          <p:cNvPicPr>
            <a:picLocks noChangeAspect="1"/>
          </p:cNvPicPr>
          <p:nvPr/>
        </p:nvPicPr>
        <p:blipFill>
          <a:blip r:embed="rId3"/>
          <a:stretch>
            <a:fillRect/>
          </a:stretch>
        </p:blipFill>
        <p:spPr>
          <a:xfrm>
            <a:off x="7833698" y="3139922"/>
            <a:ext cx="3136748" cy="1697992"/>
          </a:xfrm>
          <a:prstGeom prst="rect">
            <a:avLst/>
          </a:prstGeom>
        </p:spPr>
      </p:pic>
      <p:sp>
        <p:nvSpPr>
          <p:cNvPr id="34" name="角丸四角形 79"/>
          <p:cNvSpPr>
            <a:spLocks noChangeArrowheads="1"/>
          </p:cNvSpPr>
          <p:nvPr/>
        </p:nvSpPr>
        <p:spPr bwMode="auto">
          <a:xfrm>
            <a:off x="9275280" y="3205069"/>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26945952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5AD19CB5-F102-F080-CFEF-172B2B9F3A58}"/>
              </a:ext>
            </a:extLst>
          </p:cNvPr>
          <p:cNvPicPr>
            <a:picLocks noChangeAspect="1"/>
          </p:cNvPicPr>
          <p:nvPr/>
        </p:nvPicPr>
        <p:blipFill>
          <a:blip r:embed="rId2"/>
          <a:stretch>
            <a:fillRect/>
          </a:stretch>
        </p:blipFill>
        <p:spPr>
          <a:xfrm>
            <a:off x="640862" y="1164062"/>
            <a:ext cx="3635863" cy="5253823"/>
          </a:xfrm>
          <a:prstGeom prst="rect">
            <a:avLst/>
          </a:prstGeom>
          <a:ln>
            <a:solidFill>
              <a:schemeClr val="bg1">
                <a:lumMod val="8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6" name="角丸四角形 79"/>
          <p:cNvSpPr>
            <a:spLocks noChangeArrowheads="1"/>
          </p:cNvSpPr>
          <p:nvPr/>
        </p:nvSpPr>
        <p:spPr bwMode="auto">
          <a:xfrm>
            <a:off x="2514072" y="6190622"/>
            <a:ext cx="467253" cy="19935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2458794" y="1366498"/>
            <a:ext cx="617782" cy="389353"/>
          </a:xfrm>
          <a:prstGeom prst="roundRect">
            <a:avLst>
              <a:gd name="adj" fmla="val 1537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752726" y="5881690"/>
            <a:ext cx="1466850" cy="22480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テキスト ボックス 2"/>
          <p:cNvSpPr txBox="1">
            <a:spLocks noChangeArrowheads="1"/>
          </p:cNvSpPr>
          <p:nvPr/>
        </p:nvSpPr>
        <p:spPr bwMode="auto">
          <a:xfrm>
            <a:off x="4807806" y="5194194"/>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219576" y="5721337"/>
            <a:ext cx="588230" cy="27146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9" name="直線矢印コネクタ 80"/>
          <p:cNvSpPr>
            <a:spLocks noChangeShapeType="1"/>
          </p:cNvSpPr>
          <p:nvPr/>
        </p:nvSpPr>
        <p:spPr bwMode="auto">
          <a:xfrm rot="10800000">
            <a:off x="2981325" y="6302832"/>
            <a:ext cx="1663217" cy="4571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0" name="Text Box 2"/>
          <p:cNvSpPr txBox="1">
            <a:spLocks noChangeArrowheads="1"/>
          </p:cNvSpPr>
          <p:nvPr/>
        </p:nvSpPr>
        <p:spPr bwMode="auto">
          <a:xfrm>
            <a:off x="3603102" y="6167156"/>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A455CD1E-60EA-D8AC-3E6F-8EB9DFD0D22D}"/>
              </a:ext>
            </a:extLst>
          </p:cNvPr>
          <p:cNvPicPr>
            <a:picLocks noChangeAspect="1"/>
          </p:cNvPicPr>
          <p:nvPr/>
        </p:nvPicPr>
        <p:blipFill>
          <a:blip r:embed="rId2"/>
          <a:stretch>
            <a:fillRect/>
          </a:stretch>
        </p:blipFill>
        <p:spPr>
          <a:xfrm>
            <a:off x="661676" y="1158868"/>
            <a:ext cx="4067139" cy="4903526"/>
          </a:xfrm>
          <a:prstGeom prst="rect">
            <a:avLst/>
          </a:prstGeom>
          <a:ln>
            <a:solidFill>
              <a:schemeClr val="bg1">
                <a:lumMod val="7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6" name="角丸四角形 79"/>
          <p:cNvSpPr>
            <a:spLocks noChangeArrowheads="1"/>
          </p:cNvSpPr>
          <p:nvPr/>
        </p:nvSpPr>
        <p:spPr bwMode="auto">
          <a:xfrm>
            <a:off x="2278202" y="5629267"/>
            <a:ext cx="843617" cy="21370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1930538" y="3082305"/>
            <a:ext cx="2268538" cy="1474787"/>
          </a:xfrm>
          <a:prstGeom prst="roundRect">
            <a:avLst>
              <a:gd name="adj" fmla="val 545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762249" y="4658506"/>
            <a:ext cx="514351" cy="232582"/>
          </a:xfrm>
          <a:prstGeom prst="roundRect">
            <a:avLst>
              <a:gd name="adj" fmla="val 1778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91528" y="3784603"/>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136761" y="5681168"/>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121819" y="5730862"/>
            <a:ext cx="1014942" cy="13682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6" name="AutoShape 3"/>
          <p:cNvSpPr>
            <a:spLocks noChangeArrowheads="1"/>
          </p:cNvSpPr>
          <p:nvPr/>
        </p:nvSpPr>
        <p:spPr bwMode="auto">
          <a:xfrm>
            <a:off x="2680632" y="1374320"/>
            <a:ext cx="719793" cy="413882"/>
          </a:xfrm>
          <a:prstGeom prst="roundRect">
            <a:avLst>
              <a:gd name="adj" fmla="val 904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053940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1E6B11C8-7D26-249F-5A78-1F1E66EF4D7E}"/>
              </a:ext>
            </a:extLst>
          </p:cNvPr>
          <p:cNvPicPr>
            <a:picLocks noChangeAspect="1"/>
          </p:cNvPicPr>
          <p:nvPr/>
        </p:nvPicPr>
        <p:blipFill>
          <a:blip r:embed="rId2"/>
          <a:stretch>
            <a:fillRect/>
          </a:stretch>
        </p:blipFill>
        <p:spPr>
          <a:xfrm>
            <a:off x="617543" y="1203325"/>
            <a:ext cx="3467447" cy="3135567"/>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7" name="角丸四角形 79"/>
          <p:cNvSpPr>
            <a:spLocks noChangeArrowheads="1"/>
          </p:cNvSpPr>
          <p:nvPr/>
        </p:nvSpPr>
        <p:spPr bwMode="auto">
          <a:xfrm>
            <a:off x="2123801" y="3893514"/>
            <a:ext cx="454300" cy="20858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160992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127774562"/>
              </p:ext>
            </p:extLst>
          </p:nvPr>
        </p:nvGraphicFramePr>
        <p:xfrm>
          <a:off x="530419" y="2174581"/>
          <a:ext cx="10087886" cy="399793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lnR w="12700" cap="flat" cmpd="sng" algn="ctr">
                      <a:solidFill>
                        <a:schemeClr val="accent1"/>
                      </a:solidFill>
                      <a:prstDash val="solid"/>
                      <a:round/>
                      <a:headEnd type="none" w="med" len="med"/>
                      <a:tailEnd type="none" w="med" len="med"/>
                    </a:lnR>
                  </a:tcP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1208899390"/>
                  </a:ext>
                </a:extLst>
              </a:tr>
              <a:tr h="301025">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1136946484"/>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社会保険料控除証明書</a:t>
                      </a:r>
                    </a:p>
                  </a:txBody>
                  <a:tcPr anchor="ctr">
                    <a:lnR w="12700" cap="flat" cmpd="sng" algn="ctr">
                      <a:solidFill>
                        <a:schemeClr val="accent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国民年金保険、国民年金基金掛金</a:t>
                      </a: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1213157637"/>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小規模企業共済等掛金証明書</a:t>
                      </a:r>
                    </a:p>
                  </a:txBody>
                  <a:tcPr anchor="ctr">
                    <a:lnR w="12700" cap="flat" cmpd="sng" algn="ctr">
                      <a:solidFill>
                        <a:schemeClr val="accent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中小機構の小規模共済掛金、個人型確定拠出年金（</a:t>
                      </a:r>
                      <a:r>
                        <a:rPr kumimoji="1" lang="en-US" altLang="ja-JP" sz="1400" dirty="0" err="1">
                          <a:solidFill>
                            <a:schemeClr val="tx1">
                              <a:lumMod val="95000"/>
                              <a:lumOff val="5000"/>
                            </a:schemeClr>
                          </a:solidFill>
                          <a:latin typeface="メイリオ" panose="020B0604030504040204" pitchFamily="50" charset="-128"/>
                          <a:ea typeface="メイリオ" panose="020B0604030504040204" pitchFamily="50" charset="-128"/>
                        </a:rPr>
                        <a:t>iDeco</a:t>
                      </a: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a:t>
                      </a: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4216559593"/>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r>
                        <a:rPr kumimoji="1" lang="ja-JP" altLang="en-US" sz="1400" dirty="0">
                          <a:latin typeface="メイリオ" panose="020B0604030504040204" pitchFamily="50" charset="-128"/>
                          <a:ea typeface="メイリオ" panose="020B0604030504040204" pitchFamily="50" charset="-128"/>
                        </a:rPr>
                        <a:t>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年以降に住宅を取得した場合（居住開始年月日が令和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年以降の場合）で、居住開始年分の確定申告書を提出する際に翌年分以降の住宅借入金等特別控除証明書について、電子データでの交付を希望した場合だけ電子データで提出できます。</a:t>
                      </a: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r>
                        <a:rPr kumimoji="1" lang="ja-JP" altLang="en-US" sz="1400" dirty="0">
                          <a:latin typeface="メイリオ" panose="020B0604030504040204" pitchFamily="50" charset="-128"/>
                          <a:ea typeface="メイリオ" panose="020B0604030504040204" pitchFamily="50" charset="-128"/>
                        </a:rPr>
                        <a:t>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年以降に住宅を取得した場合（居住開始年月日が令和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の場合）は、電子データで提出できます。ただし、借入先の金融機関等が調書方式に対応している場合は、住宅借入金等特別控除証明書に添付した電子データに年末残高情報が含まれているため提出は不要です。</a:t>
                      </a: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832708129"/>
                  </a:ext>
                </a:extLst>
              </a:tr>
            </a:tbl>
          </a:graphicData>
        </a:graphic>
      </p:graphicFrame>
      <p:cxnSp>
        <p:nvCxnSpPr>
          <p:cNvPr id="7" name="直線コネクタ 6"/>
          <p:cNvCxnSpPr>
            <a:cxnSpLocks/>
          </p:cNvCxnSpPr>
          <p:nvPr/>
        </p:nvCxnSpPr>
        <p:spPr>
          <a:xfrm>
            <a:off x="3108962" y="2174581"/>
            <a:ext cx="0" cy="3997933"/>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6718E2C2-1388-ACE6-90D6-3A77DADBCA17}"/>
              </a:ext>
            </a:extLst>
          </p:cNvPr>
          <p:cNvCxnSpPr/>
          <p:nvPr/>
        </p:nvCxnSpPr>
        <p:spPr>
          <a:xfrm flipV="1">
            <a:off x="530419" y="3849319"/>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8" name="図 7">
            <a:extLst>
              <a:ext uri="{FF2B5EF4-FFF2-40B4-BE49-F238E27FC236}">
                <a16:creationId xmlns:a16="http://schemas.microsoft.com/office/drawing/2014/main" id="{C3E21D88-B321-B856-A78F-565DD5178BCC}"/>
              </a:ext>
            </a:extLst>
          </p:cNvPr>
          <p:cNvPicPr>
            <a:picLocks noChangeAspect="1"/>
          </p:cNvPicPr>
          <p:nvPr/>
        </p:nvPicPr>
        <p:blipFill>
          <a:blip r:embed="rId2"/>
          <a:srcRect t="2082"/>
          <a:stretch>
            <a:fillRect/>
          </a:stretch>
        </p:blipFill>
        <p:spPr>
          <a:xfrm>
            <a:off x="680190" y="1220974"/>
            <a:ext cx="2365117" cy="4253003"/>
          </a:xfrm>
          <a:prstGeom prst="rect">
            <a:avLst/>
          </a:prstGeom>
        </p:spPr>
      </p:pic>
      <p:pic>
        <p:nvPicPr>
          <p:cNvPr id="39" name="図 38">
            <a:extLst>
              <a:ext uri="{FF2B5EF4-FFF2-40B4-BE49-F238E27FC236}">
                <a16:creationId xmlns:a16="http://schemas.microsoft.com/office/drawing/2014/main" id="{ACABDB0A-77EC-35F0-ECB1-5FEE1F7BA03E}"/>
              </a:ext>
            </a:extLst>
          </p:cNvPr>
          <p:cNvPicPr>
            <a:picLocks noChangeAspect="1"/>
          </p:cNvPicPr>
          <p:nvPr/>
        </p:nvPicPr>
        <p:blipFill>
          <a:blip r:embed="rId3"/>
          <a:stretch>
            <a:fillRect/>
          </a:stretch>
        </p:blipFill>
        <p:spPr>
          <a:xfrm>
            <a:off x="8229396" y="4191227"/>
            <a:ext cx="3554621" cy="2023071"/>
          </a:xfrm>
          <a:prstGeom prst="rect">
            <a:avLst/>
          </a:prstGeom>
        </p:spPr>
      </p:pic>
      <p:pic>
        <p:nvPicPr>
          <p:cNvPr id="36" name="図 35">
            <a:extLst>
              <a:ext uri="{FF2B5EF4-FFF2-40B4-BE49-F238E27FC236}">
                <a16:creationId xmlns:a16="http://schemas.microsoft.com/office/drawing/2014/main" id="{2031AB53-FD75-C9A3-380E-DCE779362B7E}"/>
              </a:ext>
            </a:extLst>
          </p:cNvPr>
          <p:cNvPicPr>
            <a:picLocks noChangeAspect="1"/>
          </p:cNvPicPr>
          <p:nvPr/>
        </p:nvPicPr>
        <p:blipFill>
          <a:blip r:embed="rId4"/>
          <a:stretch>
            <a:fillRect/>
          </a:stretch>
        </p:blipFill>
        <p:spPr>
          <a:xfrm>
            <a:off x="6902817" y="1287120"/>
            <a:ext cx="2981043" cy="1682340"/>
          </a:xfrm>
          <a:prstGeom prst="rect">
            <a:avLst/>
          </a:prstGeom>
        </p:spPr>
      </p:pic>
      <p:pic>
        <p:nvPicPr>
          <p:cNvPr id="27" name="図 26">
            <a:extLst>
              <a:ext uri="{FF2B5EF4-FFF2-40B4-BE49-F238E27FC236}">
                <a16:creationId xmlns:a16="http://schemas.microsoft.com/office/drawing/2014/main" id="{E245874A-873E-E545-51CD-8E8BBD770662}"/>
              </a:ext>
            </a:extLst>
          </p:cNvPr>
          <p:cNvPicPr>
            <a:picLocks noChangeAspect="1"/>
          </p:cNvPicPr>
          <p:nvPr/>
        </p:nvPicPr>
        <p:blipFill>
          <a:blip r:embed="rId5"/>
          <a:stretch>
            <a:fillRect/>
          </a:stretch>
        </p:blipFill>
        <p:spPr>
          <a:xfrm>
            <a:off x="3436196" y="1134081"/>
            <a:ext cx="3257731" cy="2090783"/>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 name="角丸四角形 79"/>
          <p:cNvSpPr>
            <a:spLocks noChangeArrowheads="1"/>
          </p:cNvSpPr>
          <p:nvPr/>
        </p:nvSpPr>
        <p:spPr bwMode="auto">
          <a:xfrm>
            <a:off x="773886" y="3524872"/>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9" name="直線矢印コネクタ 80"/>
          <p:cNvCxnSpPr>
            <a:cxnSpLocks noChangeShapeType="1"/>
          </p:cNvCxnSpPr>
          <p:nvPr/>
        </p:nvCxnSpPr>
        <p:spPr bwMode="auto">
          <a:xfrm rot="16200000" flipV="1">
            <a:off x="1514737" y="3438131"/>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538695" y="1303487"/>
            <a:ext cx="570614" cy="371970"/>
          </a:xfrm>
          <a:prstGeom prst="roundRect">
            <a:avLst>
              <a:gd name="adj" fmla="val 8876"/>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460836" y="2031663"/>
            <a:ext cx="725560" cy="1380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464012" y="2320540"/>
            <a:ext cx="411482" cy="16599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endCxn id="20" idx="3"/>
          </p:cNvCxnSpPr>
          <p:nvPr/>
        </p:nvCxnSpPr>
        <p:spPr bwMode="auto">
          <a:xfrm rot="16200000" flipV="1">
            <a:off x="5013572" y="2273487"/>
            <a:ext cx="671612" cy="325963"/>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a:endCxn id="23" idx="3"/>
          </p:cNvCxnSpPr>
          <p:nvPr/>
        </p:nvCxnSpPr>
        <p:spPr bwMode="auto">
          <a:xfrm flipH="1" flipV="1">
            <a:off x="4875494" y="2403537"/>
            <a:ext cx="310901" cy="330824"/>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662998" y="2734361"/>
            <a:ext cx="3046794" cy="14988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9211617" y="2814922"/>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928530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2" name="角丸四角形 3"/>
          <p:cNvSpPr>
            <a:spLocks noChangeArrowheads="1"/>
          </p:cNvSpPr>
          <p:nvPr/>
        </p:nvSpPr>
        <p:spPr bwMode="auto">
          <a:xfrm>
            <a:off x="8291512" y="4745355"/>
            <a:ext cx="2262187" cy="1444541"/>
          </a:xfrm>
          <a:prstGeom prst="roundRect">
            <a:avLst>
              <a:gd name="adj" fmla="val 5048"/>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角丸四角形 79"/>
          <p:cNvSpPr>
            <a:spLocks noChangeArrowheads="1"/>
          </p:cNvSpPr>
          <p:nvPr/>
        </p:nvSpPr>
        <p:spPr bwMode="auto">
          <a:xfrm>
            <a:off x="1697713" y="5274573"/>
            <a:ext cx="337462" cy="16992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032136" y="5107719"/>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
        <p:nvSpPr>
          <p:cNvPr id="18" name="テキスト ボックス 2"/>
          <p:cNvSpPr txBox="1">
            <a:spLocks noChangeArrowheads="1"/>
          </p:cNvSpPr>
          <p:nvPr/>
        </p:nvSpPr>
        <p:spPr bwMode="auto">
          <a:xfrm>
            <a:off x="728273" y="3790638"/>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spTree>
    <p:extLst>
      <p:ext uri="{BB962C8B-B14F-4D97-AF65-F5344CB8AC3E}">
        <p14:creationId xmlns:p14="http://schemas.microsoft.com/office/powerpoint/2010/main" val="28638400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14447619-1A5C-35E5-12A8-F6E2D4A6875F}"/>
              </a:ext>
            </a:extLst>
          </p:cNvPr>
          <p:cNvPicPr>
            <a:picLocks noChangeAspect="1"/>
          </p:cNvPicPr>
          <p:nvPr/>
        </p:nvPicPr>
        <p:blipFill>
          <a:blip r:embed="rId3"/>
          <a:stretch>
            <a:fillRect/>
          </a:stretch>
        </p:blipFill>
        <p:spPr>
          <a:xfrm>
            <a:off x="659376" y="1365443"/>
            <a:ext cx="2461799" cy="4521005"/>
          </a:xfrm>
          <a:prstGeom prst="rect">
            <a:avLst/>
          </a:prstGeom>
        </p:spPr>
      </p:pic>
      <p:pic>
        <p:nvPicPr>
          <p:cNvPr id="24" name="図 23">
            <a:extLst>
              <a:ext uri="{FF2B5EF4-FFF2-40B4-BE49-F238E27FC236}">
                <a16:creationId xmlns:a16="http://schemas.microsoft.com/office/drawing/2014/main" id="{B566ED85-1850-260C-3AAA-0FB7DB9907A6}"/>
              </a:ext>
            </a:extLst>
          </p:cNvPr>
          <p:cNvPicPr>
            <a:picLocks noChangeAspect="1"/>
          </p:cNvPicPr>
          <p:nvPr/>
        </p:nvPicPr>
        <p:blipFill>
          <a:blip r:embed="rId4"/>
          <a:stretch>
            <a:fillRect/>
          </a:stretch>
        </p:blipFill>
        <p:spPr>
          <a:xfrm>
            <a:off x="8688879" y="4246266"/>
            <a:ext cx="3068755" cy="1746546"/>
          </a:xfrm>
          <a:prstGeom prst="rect">
            <a:avLst/>
          </a:prstGeom>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100560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角丸四角形 79"/>
          <p:cNvSpPr>
            <a:spLocks noChangeArrowheads="1"/>
          </p:cNvSpPr>
          <p:nvPr/>
        </p:nvSpPr>
        <p:spPr bwMode="auto">
          <a:xfrm>
            <a:off x="779158" y="3852678"/>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74553" y="4096227"/>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62133" y="3723927"/>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2" name="Picture 4" descr="11_マイナ_4"/>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705420" y="1798035"/>
            <a:ext cx="3052763" cy="1455737"/>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23" name="右矢印 22"/>
          <p:cNvSpPr/>
          <p:nvPr/>
        </p:nvSpPr>
        <p:spPr>
          <a:xfrm>
            <a:off x="54623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0641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7667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 79"/>
          <p:cNvSpPr>
            <a:spLocks noChangeArrowheads="1"/>
          </p:cNvSpPr>
          <p:nvPr/>
        </p:nvSpPr>
        <p:spPr bwMode="auto">
          <a:xfrm>
            <a:off x="10129059" y="3188266"/>
            <a:ext cx="615182" cy="2421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3"/>
          <p:cNvSpPr>
            <a:spLocks noChangeArrowheads="1"/>
          </p:cNvSpPr>
          <p:nvPr/>
        </p:nvSpPr>
        <p:spPr bwMode="auto">
          <a:xfrm>
            <a:off x="8758182" y="4734993"/>
            <a:ext cx="1904755" cy="1257819"/>
          </a:xfrm>
          <a:prstGeom prst="roundRect">
            <a:avLst>
              <a:gd name="adj" fmla="val 2326"/>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724101" y="5683890"/>
            <a:ext cx="342824" cy="16445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34943" y="4291788"/>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pic>
        <p:nvPicPr>
          <p:cNvPr id="11" name="図 10">
            <a:extLst>
              <a:ext uri="{FF2B5EF4-FFF2-40B4-BE49-F238E27FC236}">
                <a16:creationId xmlns:a16="http://schemas.microsoft.com/office/drawing/2014/main" id="{702AAB24-EDCC-F05E-8D7E-6DCA177EDB73}"/>
              </a:ext>
            </a:extLst>
          </p:cNvPr>
          <p:cNvPicPr>
            <a:picLocks noChangeAspect="1"/>
          </p:cNvPicPr>
          <p:nvPr/>
        </p:nvPicPr>
        <p:blipFill>
          <a:blip r:embed="rId7"/>
          <a:stretch>
            <a:fillRect/>
          </a:stretch>
        </p:blipFill>
        <p:spPr>
          <a:xfrm>
            <a:off x="3522750" y="1834680"/>
            <a:ext cx="1929323" cy="978988"/>
          </a:xfrm>
          <a:prstGeom prst="rect">
            <a:avLst/>
          </a:prstGeom>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244208" y="2571603"/>
            <a:ext cx="575442" cy="17636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4052284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479F8668-1801-CAF4-104F-43FEA0476A67}"/>
              </a:ext>
            </a:extLst>
          </p:cNvPr>
          <p:cNvPicPr>
            <a:picLocks noChangeAspect="1"/>
          </p:cNvPicPr>
          <p:nvPr/>
        </p:nvPicPr>
        <p:blipFill>
          <a:blip r:embed="rId3"/>
          <a:stretch>
            <a:fillRect/>
          </a:stretch>
        </p:blipFill>
        <p:spPr>
          <a:xfrm>
            <a:off x="4642772" y="2855672"/>
            <a:ext cx="3401405" cy="1399312"/>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4" r:link="rId5"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3422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40116"/>
            <a:ext cx="339725" cy="135103"/>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252990" y="3111392"/>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6433965" y="3201879"/>
            <a:ext cx="1786110"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876260" y="308143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F47DF850-3182-1B51-C9BF-1D7BA261CF6B}"/>
              </a:ext>
            </a:extLst>
          </p:cNvPr>
          <p:cNvPicPr>
            <a:picLocks noChangeAspect="1"/>
          </p:cNvPicPr>
          <p:nvPr/>
        </p:nvPicPr>
        <p:blipFill>
          <a:blip r:embed="rId2"/>
          <a:stretch>
            <a:fillRect/>
          </a:stretch>
        </p:blipFill>
        <p:spPr>
          <a:xfrm>
            <a:off x="572612" y="1158317"/>
            <a:ext cx="3947024" cy="5586893"/>
          </a:xfrm>
          <a:prstGeom prst="rect">
            <a:avLst/>
          </a:prstGeom>
        </p:spPr>
      </p:pic>
      <p:sp>
        <p:nvSpPr>
          <p:cNvPr id="23" name="コンテンツ プレースホルダー 2">
            <a:extLst>
              <a:ext uri="{FF2B5EF4-FFF2-40B4-BE49-F238E27FC236}">
                <a16:creationId xmlns:a16="http://schemas.microsoft.com/office/drawing/2014/main" id="{BF3E52D9-C05B-8C0E-85EC-0B2309966F6D}"/>
              </a:ext>
            </a:extLst>
          </p:cNvPr>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前職の源泉徴収票を提出していない場合は、他の申告書と一緒に提出してください。</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1" name="テキスト ボックス 2">
            <a:extLst>
              <a:ext uri="{FF2B5EF4-FFF2-40B4-BE49-F238E27FC236}">
                <a16:creationId xmlns:a16="http://schemas.microsoft.com/office/drawing/2014/main" id="{1E8860E9-6D4B-311D-519C-44966B498E9C}"/>
              </a:ext>
            </a:extLst>
          </p:cNvPr>
          <p:cNvSpPr txBox="1">
            <a:spLocks noChangeArrowheads="1"/>
          </p:cNvSpPr>
          <p:nvPr/>
        </p:nvSpPr>
        <p:spPr bwMode="auto">
          <a:xfrm>
            <a:off x="4950284" y="2081719"/>
            <a:ext cx="5631991" cy="308367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前勤務先の源泉徴収票の有無で「あり」を選択すると、</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支払金額や源泉徴収税額などの情報を入力できます。　</a:t>
            </a:r>
          </a:p>
        </p:txBody>
      </p:sp>
      <p:pic>
        <p:nvPicPr>
          <p:cNvPr id="48" name="図 47">
            <a:extLst>
              <a:ext uri="{FF2B5EF4-FFF2-40B4-BE49-F238E27FC236}">
                <a16:creationId xmlns:a16="http://schemas.microsoft.com/office/drawing/2014/main" id="{92C6B913-0765-9709-4E86-0A01D249B193}"/>
              </a:ext>
            </a:extLst>
          </p:cNvPr>
          <p:cNvPicPr>
            <a:picLocks noChangeAspect="1"/>
          </p:cNvPicPr>
          <p:nvPr/>
        </p:nvPicPr>
        <p:blipFill>
          <a:blip r:embed="rId3"/>
          <a:stretch>
            <a:fillRect/>
          </a:stretch>
        </p:blipFill>
        <p:spPr>
          <a:xfrm>
            <a:off x="5179385" y="2673667"/>
            <a:ext cx="4983617" cy="2316624"/>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前職の源泉徴収票情報を入力する手順</a:t>
            </a: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21812" y="107314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19050" y="5038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789354" y="107314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10017" y="109191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AutoShape 11">
            <a:extLst>
              <a:ext uri="{FF2B5EF4-FFF2-40B4-BE49-F238E27FC236}">
                <a16:creationId xmlns:a16="http://schemas.microsoft.com/office/drawing/2014/main" id="{6B5037A8-B1AA-A77C-1A64-D30B0E275F95}"/>
              </a:ext>
            </a:extLst>
          </p:cNvPr>
          <p:cNvSpPr>
            <a:spLocks noChangeArrowheads="1"/>
          </p:cNvSpPr>
          <p:nvPr/>
        </p:nvSpPr>
        <p:spPr bwMode="auto">
          <a:xfrm>
            <a:off x="1315024" y="1381408"/>
            <a:ext cx="656651" cy="403368"/>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1">
            <a:extLst>
              <a:ext uri="{FF2B5EF4-FFF2-40B4-BE49-F238E27FC236}">
                <a16:creationId xmlns:a16="http://schemas.microsoft.com/office/drawing/2014/main" id="{295C0C51-4701-C207-34A0-76708A4255E3}"/>
              </a:ext>
            </a:extLst>
          </p:cNvPr>
          <p:cNvSpPr>
            <a:spLocks noChangeArrowheads="1"/>
          </p:cNvSpPr>
          <p:nvPr/>
        </p:nvSpPr>
        <p:spPr bwMode="auto">
          <a:xfrm>
            <a:off x="2238375" y="5883659"/>
            <a:ext cx="442913" cy="127443"/>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AutoShape 11">
            <a:extLst>
              <a:ext uri="{FF2B5EF4-FFF2-40B4-BE49-F238E27FC236}">
                <a16:creationId xmlns:a16="http://schemas.microsoft.com/office/drawing/2014/main" id="{3F580071-F9FD-AE59-6C63-458D9CDC5FB3}"/>
              </a:ext>
            </a:extLst>
          </p:cNvPr>
          <p:cNvSpPr>
            <a:spLocks noChangeArrowheads="1"/>
          </p:cNvSpPr>
          <p:nvPr/>
        </p:nvSpPr>
        <p:spPr bwMode="auto">
          <a:xfrm>
            <a:off x="5179385" y="2665380"/>
            <a:ext cx="4966564" cy="2334638"/>
          </a:xfrm>
          <a:prstGeom prst="roundRect">
            <a:avLst>
              <a:gd name="adj" fmla="val 268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20" name="直線矢印コネクタ 80">
            <a:extLst>
              <a:ext uri="{FF2B5EF4-FFF2-40B4-BE49-F238E27FC236}">
                <a16:creationId xmlns:a16="http://schemas.microsoft.com/office/drawing/2014/main" id="{03E0E8B6-87B6-657D-EFEF-53BD7751B517}"/>
              </a:ext>
            </a:extLst>
          </p:cNvPr>
          <p:cNvCxnSpPr>
            <a:cxnSpLocks noChangeShapeType="1"/>
            <a:stCxn id="11" idx="1"/>
            <a:endCxn id="9" idx="3"/>
          </p:cNvCxnSpPr>
          <p:nvPr/>
        </p:nvCxnSpPr>
        <p:spPr bwMode="auto">
          <a:xfrm rot="10800000" flipV="1">
            <a:off x="2681288" y="3623553"/>
            <a:ext cx="2268996" cy="2323827"/>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2603027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0565A739-434B-03C2-AE28-F3C67AA507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2817" y="3953517"/>
            <a:ext cx="4051112" cy="1577802"/>
          </a:xfrm>
          <a:prstGeom prst="rect">
            <a:avLst/>
          </a:prstGeom>
        </p:spPr>
      </p:pic>
      <p:pic>
        <p:nvPicPr>
          <p:cNvPr id="11" name="図 10">
            <a:extLst>
              <a:ext uri="{FF2B5EF4-FFF2-40B4-BE49-F238E27FC236}">
                <a16:creationId xmlns:a16="http://schemas.microsoft.com/office/drawing/2014/main" id="{71F66BE3-BCEC-7E7A-3E18-0E675A0408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817" y="2132580"/>
            <a:ext cx="4587268" cy="4341521"/>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申告書入力画面を選択した言語で表示する手順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189758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申告書入力画面の項目や選択肢、インフォメーションガイドを選択した言語で表示します。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画面右上の「言語切替」をクリックし、言語を選択します。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項目名や選択肢が、自動翻訳機能で選択した言語に翻訳されて表示されます。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6" name="右矢印 25"/>
          <p:cNvSpPr/>
          <p:nvPr/>
        </p:nvSpPr>
        <p:spPr>
          <a:xfrm rot="5400000">
            <a:off x="2852012" y="4218429"/>
            <a:ext cx="570131"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6736861" y="2994351"/>
            <a:ext cx="4537495" cy="3171987"/>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・インフォメーションガイドも選択した言語で表示されます。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　「</a:t>
            </a:r>
            <a:r>
              <a:rPr lang="en-US" altLang="ja-JP" sz="1400" dirty="0" err="1">
                <a:solidFill>
                  <a:schemeClr val="tx1"/>
                </a:solidFill>
                <a:latin typeface="Meiryo UI" panose="020B0604030504040204" pitchFamily="50" charset="-128"/>
                <a:ea typeface="Meiryo UI" panose="020B0604030504040204" pitchFamily="50" charset="-128"/>
              </a:rPr>
              <a:t>i</a:t>
            </a:r>
            <a:r>
              <a:rPr lang="ja-JP" altLang="en-US" sz="1400" dirty="0">
                <a:solidFill>
                  <a:schemeClr val="tx1"/>
                </a:solidFill>
                <a:latin typeface="Meiryo UI" panose="020B0604030504040204" pitchFamily="50" charset="-128"/>
                <a:ea typeface="Meiryo UI" panose="020B0604030504040204" pitchFamily="50" charset="-128"/>
              </a:rPr>
              <a:t>」にマウスのカーソルをあわせて、ご確認ください。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・ヘルプや提出用の台紙は、選択した言語で表示されません。</a:t>
            </a:r>
            <a:endParaRPr lang="en-US" altLang="ja-JP" sz="1400" dirty="0">
              <a:solidFill>
                <a:schemeClr val="tx1"/>
              </a:solidFill>
              <a:latin typeface="Meiryo UI" panose="020B0604030504040204" pitchFamily="50" charset="-128"/>
              <a:ea typeface="Meiryo UI" panose="020B0604030504040204" pitchFamily="50" charset="-128"/>
            </a:endParaRPr>
          </a:p>
        </p:txBody>
      </p:sp>
      <p:sp>
        <p:nvSpPr>
          <p:cNvPr id="30" name="AutoShape 11">
            <a:extLst>
              <a:ext uri="{FF2B5EF4-FFF2-40B4-BE49-F238E27FC236}">
                <a16:creationId xmlns:a16="http://schemas.microsoft.com/office/drawing/2014/main" id="{755E479A-B5F1-7A8A-8C43-D6B530FD90B6}"/>
              </a:ext>
            </a:extLst>
          </p:cNvPr>
          <p:cNvSpPr>
            <a:spLocks noChangeArrowheads="1"/>
          </p:cNvSpPr>
          <p:nvPr/>
        </p:nvSpPr>
        <p:spPr bwMode="auto">
          <a:xfrm flipV="1">
            <a:off x="7570644" y="4211672"/>
            <a:ext cx="998681" cy="292045"/>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AutoShape 11">
            <a:extLst>
              <a:ext uri="{FF2B5EF4-FFF2-40B4-BE49-F238E27FC236}">
                <a16:creationId xmlns:a16="http://schemas.microsoft.com/office/drawing/2014/main" id="{81A13E2D-A5C0-B5C5-A434-98221DBF3D1E}"/>
              </a:ext>
            </a:extLst>
          </p:cNvPr>
          <p:cNvSpPr>
            <a:spLocks noChangeArrowheads="1"/>
          </p:cNvSpPr>
          <p:nvPr/>
        </p:nvSpPr>
        <p:spPr bwMode="auto">
          <a:xfrm flipV="1">
            <a:off x="8374063" y="4541989"/>
            <a:ext cx="220662" cy="199079"/>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73603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020387168"/>
              </p:ext>
            </p:extLst>
          </p:nvPr>
        </p:nvGraphicFramePr>
        <p:xfrm>
          <a:off x="672628" y="1295168"/>
          <a:ext cx="10995249" cy="4887885"/>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lnB w="12700" cap="flat" cmpd="sng" algn="ctr">
                      <a:solidFill>
                        <a:schemeClr val="accent1"/>
                      </a:solidFill>
                      <a:prstDash val="solid"/>
                      <a:round/>
                      <a:headEnd type="none" w="med" len="med"/>
                      <a:tailEnd type="none" w="med" len="med"/>
                    </a:lnB>
                  </a:tcP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給与所得者の基礎控除申告書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給与所得者の配偶者控除等申告書</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特定親族特別控除申告書</a:t>
                      </a:r>
                      <a:br>
                        <a:rPr kumimoji="1" lang="en-US" altLang="ja-JP" sz="115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 </a:t>
                      </a:r>
                      <a:r>
                        <a:rPr kumimoji="1" lang="en-US" altLang="ja-JP" sz="1400" dirty="0">
                          <a:latin typeface="メイリオ" panose="020B0604030504040204" pitchFamily="50" charset="-128"/>
                          <a:ea typeface="メイリオ" panose="020B0604030504040204" pitchFamily="50" charset="-128"/>
                        </a:rPr>
                        <a:t>2,500 </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メイリオ" panose="020B0604030504040204" pitchFamily="50" charset="-128"/>
                          <a:ea typeface="メイリオ" panose="020B0604030504040204" pitchFamily="50" charset="-128"/>
                        </a:rPr>
                        <a:t>給与所得者の</a:t>
                      </a:r>
                      <a:br>
                        <a:rPr kumimoji="1" lang="en-US" altLang="ja-JP" sz="1200" dirty="0">
                          <a:latin typeface="メイリオ" panose="020B0604030504040204" pitchFamily="50" charset="-128"/>
                          <a:ea typeface="メイリオ" panose="020B0604030504040204" pitchFamily="50" charset="-128"/>
                        </a:rPr>
                      </a:br>
                      <a:r>
                        <a:rPr kumimoji="1" lang="ja-JP" altLang="en-US" sz="1200" dirty="0">
                          <a:latin typeface="メイリオ" panose="020B0604030504040204" pitchFamily="50" charset="-128"/>
                          <a:ea typeface="メイリオ" panose="020B0604030504040204" pitchFamily="50" charset="-128"/>
                        </a:rPr>
                        <a:t>配偶者控除等申告書</a:t>
                      </a:r>
                      <a:endParaRPr kumimoji="1" lang="ja-JP" altLang="en-US" sz="12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配偶者控除または配偶者特別控除を受ける場合に提出する申告書です。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メイリオ" panose="020B0604030504040204" pitchFamily="50" charset="-128"/>
                          <a:ea typeface="メイリオ" panose="020B0604030504040204" pitchFamily="50" charset="-128"/>
                        </a:rPr>
                        <a:t>給与所得者の</a:t>
                      </a:r>
                      <a:br>
                        <a:rPr kumimoji="1" lang="en-US" altLang="ja-JP" sz="1200" dirty="0">
                          <a:latin typeface="メイリオ" panose="020B0604030504040204" pitchFamily="50" charset="-128"/>
                          <a:ea typeface="メイリオ" panose="020B0604030504040204" pitchFamily="50" charset="-128"/>
                        </a:rPr>
                      </a:br>
                      <a:r>
                        <a:rPr kumimoji="1" lang="ja-JP" altLang="en-US" sz="1200" dirty="0">
                          <a:latin typeface="メイリオ" panose="020B0604030504040204" pitchFamily="50" charset="-128"/>
                          <a:ea typeface="メイリオ" panose="020B0604030504040204" pitchFamily="50" charset="-128"/>
                        </a:rPr>
                        <a:t>特定親族特別控除申告書</a:t>
                      </a:r>
                      <a:endParaRPr kumimoji="1" lang="ja-JP" altLang="en-US" sz="12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特定親族特別控除を受ける場合に提出する申告書です。</a:t>
                      </a:r>
                    </a:p>
                  </a:txBody>
                  <a:tcPr anchor="ctr"/>
                </a:tc>
                <a:extLst>
                  <a:ext uri="{0D108BD9-81ED-4DB2-BD59-A6C34878D82A}">
                    <a16:rowId xmlns:a16="http://schemas.microsoft.com/office/drawing/2014/main" val="1753552690"/>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lnB w="12700" cap="flat" cmpd="sng" algn="ctr">
                      <a:solidFill>
                        <a:schemeClr val="accent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 </a:t>
                      </a:r>
                      <a:r>
                        <a:rPr kumimoji="1" lang="en-US" altLang="ja-JP" sz="1400" dirty="0">
                          <a:latin typeface="メイリオ" panose="020B0604030504040204" pitchFamily="50" charset="-128"/>
                          <a:ea typeface="メイリオ" panose="020B0604030504040204" pitchFamily="50" charset="-128"/>
                        </a:rPr>
                        <a:t>850 </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lnT w="12700" cap="flat" cmpd="sng" algn="ctr">
                      <a:solidFill>
                        <a:schemeClr val="accent1"/>
                      </a:solidFill>
                      <a:prstDash val="solid"/>
                      <a:round/>
                      <a:headEnd type="none" w="med" len="med"/>
                      <a:tailEnd type="none" w="med" len="med"/>
                    </a:lnT>
                  </a:tcP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a:cxnSpLocks/>
          </p:cNvCxnSpPr>
          <p:nvPr/>
        </p:nvCxnSpPr>
        <p:spPr>
          <a:xfrm>
            <a:off x="5711842" y="1295168"/>
            <a:ext cx="0" cy="491395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flipH="1">
            <a:off x="3795225" y="2889093"/>
            <a:ext cx="0" cy="187047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2F52AE9B-B448-5991-538A-18C5397AB9A3}"/>
              </a:ext>
            </a:extLst>
          </p:cNvPr>
          <p:cNvPicPr>
            <a:picLocks noChangeAspect="1"/>
          </p:cNvPicPr>
          <p:nvPr/>
        </p:nvPicPr>
        <p:blipFill>
          <a:blip r:embed="rId3"/>
          <a:stretch>
            <a:fillRect/>
          </a:stretch>
        </p:blipFill>
        <p:spPr>
          <a:xfrm>
            <a:off x="838200" y="4486910"/>
            <a:ext cx="4051741" cy="2001657"/>
          </a:xfrm>
          <a:prstGeom prst="rect">
            <a:avLst/>
          </a:prstGeom>
        </p:spPr>
      </p:pic>
      <p:sp>
        <p:nvSpPr>
          <p:cNvPr id="19" name="コンテンツ プレースホルダー 2"/>
          <p:cNvSpPr>
            <a:spLocks noGrp="1"/>
          </p:cNvSpPr>
          <p:nvPr>
            <p:ph idx="1"/>
          </p:nvPr>
        </p:nvSpPr>
        <p:spPr>
          <a:xfrm>
            <a:off x="389614" y="1005257"/>
            <a:ext cx="10964186" cy="475700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292746" y="5010150"/>
            <a:ext cx="1250950" cy="32083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518758" y="5337676"/>
            <a:ext cx="681066" cy="23445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flipV="1">
            <a:off x="3546672" y="5116646"/>
            <a:ext cx="2452957"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83252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3" name="図 22">
            <a:extLst>
              <a:ext uri="{FF2B5EF4-FFF2-40B4-BE49-F238E27FC236}">
                <a16:creationId xmlns:a16="http://schemas.microsoft.com/office/drawing/2014/main" id="{891FABA0-9E42-CD74-E459-9441F4FF6356}"/>
              </a:ext>
            </a:extLst>
          </p:cNvPr>
          <p:cNvPicPr>
            <a:picLocks noChangeAspect="1"/>
          </p:cNvPicPr>
          <p:nvPr/>
        </p:nvPicPr>
        <p:blipFill>
          <a:blip r:embed="rId5"/>
          <a:stretch>
            <a:fillRect/>
          </a:stretch>
        </p:blipFill>
        <p:spPr>
          <a:xfrm>
            <a:off x="854869" y="4554684"/>
            <a:ext cx="1301499" cy="134112"/>
          </a:xfrm>
          <a:prstGeom prst="rect">
            <a:avLst/>
          </a:prstGeom>
        </p:spPr>
      </p:pic>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B1AE7E7B-210A-8FA0-32BD-702F81C1F52F}"/>
              </a:ext>
            </a:extLst>
          </p:cNvPr>
          <p:cNvPicPr>
            <a:picLocks noChangeAspect="1"/>
          </p:cNvPicPr>
          <p:nvPr/>
        </p:nvPicPr>
        <p:blipFill>
          <a:blip r:embed="rId2"/>
          <a:stretch>
            <a:fillRect/>
          </a:stretch>
        </p:blipFill>
        <p:spPr>
          <a:xfrm>
            <a:off x="674932" y="1113477"/>
            <a:ext cx="3814485" cy="5184002"/>
          </a:xfrm>
          <a:prstGeom prst="rect">
            <a:avLst/>
          </a:prstGeom>
        </p:spPr>
      </p:pic>
      <p:sp>
        <p:nvSpPr>
          <p:cNvPr id="11" name="コンテンツ プレースホルダー 2">
            <a:extLst>
              <a:ext uri="{FF2B5EF4-FFF2-40B4-BE49-F238E27FC236}">
                <a16:creationId xmlns:a16="http://schemas.microsoft.com/office/drawing/2014/main" id="{254A7FEF-2685-E02C-18CB-6086ED9A5F89}"/>
              </a:ext>
            </a:extLst>
          </p:cNvPr>
          <p:cNvSpPr>
            <a:spLocks noGrp="1"/>
          </p:cNvSpPr>
          <p:nvPr>
            <p:ph idx="1"/>
          </p:nvPr>
        </p:nvSpPr>
        <p:spPr>
          <a:xfrm>
            <a:off x="389614" y="811033"/>
            <a:ext cx="10964186" cy="5953833"/>
          </a:xfrm>
        </p:spPr>
        <p:txBody>
          <a:bodyPr>
            <a:normAutofit/>
          </a:bodyPr>
          <a:lstStyle/>
          <a:p>
            <a:pPr marL="0" lv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年末調整申告書クラウド</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にログインしたら、当サービスから提出する年末調整申告書を選択します。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758467" y="2232499"/>
            <a:ext cx="107950" cy="123087"/>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325333" y="5995516"/>
            <a:ext cx="492919" cy="215766"/>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766406" y="3639873"/>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696101" y="1387635"/>
            <a:ext cx="738639" cy="296432"/>
          </a:xfrm>
          <a:prstGeom prst="roundRect">
            <a:avLst>
              <a:gd name="adj" fmla="val 1392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675937" y="5768872"/>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4"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864816" y="1659121"/>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6"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H="1" flipV="1">
            <a:off x="2554895" y="121346"/>
            <a:ext cx="439401" cy="4029080"/>
          </a:xfrm>
          <a:prstGeom prst="bentConnector3">
            <a:avLst>
              <a:gd name="adj1" fmla="val 72171"/>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7"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60265" y="3550423"/>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3"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604180" y="1874726"/>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4"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1937417" y="5716990"/>
            <a:ext cx="2565697" cy="12072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5"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507505" y="5463419"/>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
        <p:nvSpPr>
          <p:cNvPr id="14" name="AutoShape 11">
            <a:extLst>
              <a:ext uri="{FF2B5EF4-FFF2-40B4-BE49-F238E27FC236}">
                <a16:creationId xmlns:a16="http://schemas.microsoft.com/office/drawing/2014/main" id="{0BE58861-0E41-1B98-613F-E6653285E3F0}"/>
              </a:ext>
            </a:extLst>
          </p:cNvPr>
          <p:cNvSpPr>
            <a:spLocks noChangeShapeType="1"/>
          </p:cNvSpPr>
          <p:nvPr/>
        </p:nvSpPr>
        <p:spPr bwMode="auto">
          <a:xfrm rot="16200000" flipH="1" flipV="1">
            <a:off x="2680890" y="774432"/>
            <a:ext cx="439401" cy="4029080"/>
          </a:xfrm>
          <a:prstGeom prst="bentConnector3">
            <a:avLst>
              <a:gd name="adj1" fmla="val 72171"/>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15" name="角丸四角形 79">
            <a:extLst>
              <a:ext uri="{FF2B5EF4-FFF2-40B4-BE49-F238E27FC236}">
                <a16:creationId xmlns:a16="http://schemas.microsoft.com/office/drawing/2014/main" id="{A239C78A-B03B-E53E-8B89-9DB7A9923082}"/>
              </a:ext>
            </a:extLst>
          </p:cNvPr>
          <p:cNvSpPr>
            <a:spLocks noChangeArrowheads="1"/>
          </p:cNvSpPr>
          <p:nvPr/>
        </p:nvSpPr>
        <p:spPr bwMode="auto">
          <a:xfrm>
            <a:off x="885203" y="2890352"/>
            <a:ext cx="107950" cy="123087"/>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13" name="Text Box 3">
            <a:extLst>
              <a:ext uri="{FF2B5EF4-FFF2-40B4-BE49-F238E27FC236}">
                <a16:creationId xmlns:a16="http://schemas.microsoft.com/office/drawing/2014/main" id="{9A4F2D20-43E2-501A-C24D-08F605BA32ED}"/>
              </a:ext>
            </a:extLst>
          </p:cNvPr>
          <p:cNvSpPr txBox="1">
            <a:spLocks noChangeArrowheads="1"/>
          </p:cNvSpPr>
          <p:nvPr/>
        </p:nvSpPr>
        <p:spPr bwMode="auto">
          <a:xfrm>
            <a:off x="4592181" y="2556915"/>
            <a:ext cx="5720920"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休職している場合等で、令和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7</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月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日以降に給与等の収入がない場合は、チェックを付けます。</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AD8A907975CBC9419DBA3E204D5C0648" ma:contentTypeVersion="14" ma:contentTypeDescription="新しいドキュメントを作成します。" ma:contentTypeScope="" ma:versionID="ddbe00abd8cc0113e15a66c31f2184bf">
  <xsd:schema xmlns:xsd="http://www.w3.org/2001/XMLSchema" xmlns:xs="http://www.w3.org/2001/XMLSchema" xmlns:p="http://schemas.microsoft.com/office/2006/metadata/properties" xmlns:ns2="f9844eac-a977-4b14-882c-1032c1d42539" xmlns:ns3="b55c66cd-a793-40dd-8b60-f9a7160c9cf7" targetNamespace="http://schemas.microsoft.com/office/2006/metadata/properties" ma:root="true" ma:fieldsID="2bd0f9bdf95bca79d217d559527a1d45" ns2:_="" ns3:_="">
    <xsd:import namespace="f9844eac-a977-4b14-882c-1032c1d42539"/>
    <xsd:import namespace="b55c66cd-a793-40dd-8b60-f9a7160c9c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EventHashCode" minOccurs="0"/>
                <xsd:element ref="ns2:MediaServiceGenerationTime"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44eac-a977-4b14-882c-1032c1d425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c000cf01-911a-478e-909e-28f0bcc6e9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5c66cd-a793-40dd-8b60-f9a7160c9cf7"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TaxCatchAll" ma:index="20" nillable="true" ma:displayName="Taxonomy Catch All Column" ma:hidden="true" ma:list="{82fd6bb9-31f3-4b00-92c1-cd9b52eee2dc}" ma:internalName="TaxCatchAll" ma:showField="CatchAllData" ma:web="b55c66cd-a793-40dd-8b60-f9a7160c9c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C61C12-6FD2-4CC0-967B-67C4C3B42D93}">
  <ds:schemaRefs>
    <ds:schemaRef ds:uri="http://schemas.microsoft.com/sharepoint/v3/contenttype/forms"/>
  </ds:schemaRefs>
</ds:datastoreItem>
</file>

<file path=customXml/itemProps2.xml><?xml version="1.0" encoding="utf-8"?>
<ds:datastoreItem xmlns:ds="http://schemas.openxmlformats.org/officeDocument/2006/customXml" ds:itemID="{316441CF-938B-4DC8-A500-69498190B4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44eac-a977-4b14-882c-1032c1d42539"/>
    <ds:schemaRef ds:uri="b55c66cd-a793-40dd-8b60-f9a7160c9c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27305</TotalTime>
  <Words>6052</Words>
  <Application>Microsoft Office PowerPoint</Application>
  <PresentationFormat>ワイド画面</PresentationFormat>
  <Paragraphs>594</Paragraphs>
  <Slides>41</Slides>
  <Notes>11</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41</vt:i4>
      </vt:variant>
    </vt:vector>
  </HeadingPairs>
  <TitlesOfParts>
    <vt:vector size="48" baseType="lpstr">
      <vt:lpstr>Meiryo UI</vt:lpstr>
      <vt:lpstr>メイリオ</vt:lpstr>
      <vt:lpstr>游ゴシック</vt:lpstr>
      <vt:lpstr>游ゴシック Light</vt:lpstr>
      <vt:lpstr>Arial</vt:lpstr>
      <vt:lpstr>Office テーマ</vt:lpstr>
      <vt:lpstr>デザインの設定</vt:lpstr>
      <vt:lpstr>PowerPoint プレゼンテーション</vt:lpstr>
      <vt:lpstr>改訂内容</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（1／６）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居住開始年月日が「令和 5年 1月 1日」以降の場合（1／3）</vt:lpstr>
      <vt:lpstr>PowerPoint プレゼンテーション</vt:lpstr>
      <vt:lpstr>［3］- 2. 給与所得者の（特定増改築等）住宅借入金等特別控除申告書を提出する 　　      　居住開始年月日が「令和 5年 1月 1日」以降の場合（3／3）</vt:lpstr>
      <vt:lpstr>［3］- 2. 給与所得者の（特定増改築等）住宅借入金等特別控除申告書を提出する 　　 　　 　居住開始年月日が「令和 4年 1月 1日～令和 4年12月31日」の場合（1／3）</vt:lpstr>
      <vt:lpstr>PowerPoint プレゼンテーション</vt:lpstr>
      <vt:lpstr>［3］- 2. 給与所得者の（特定増改築等）住宅借入金等特別控除申告書を提出する 　　      　居住開始年月日が「令和 4年 1月 1日～令和 4年12月31日」の場合（3／3）</vt:lpstr>
      <vt:lpstr>［3］- 2. 給与所得者の（特定増改築等）住宅借入金等特別控除申告書を提出する 　　 　　 　居住開始年月日が「平成31年 1月 1日～令和 3年12月31日」の場合（1／3）</vt:lpstr>
      <vt:lpstr>［3］- 2. 給与所得者の（特定増改築等）住宅借入金等特別控除申告書を提出する 　　      　居住開始年月日が「平成31年 1月 1日～令和 3年12月31日」の場合（2／3）</vt:lpstr>
      <vt:lpstr>［3］- 2. 給与所得者の（特定増改築等）住宅借入金等特別控除申告書を提出する 　　      　居住開始年月日が「平成31年 1月 1日～令和 3年12月31日」の場合（3／3）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lpstr>［3］- 6. 前職の源泉徴収票情報を入力する手順</vt:lpstr>
      <vt:lpstr>［3］- 7. 申告書入力画面を選択した言語で表示する手順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本間 優 (Homma Yu)</dc:creator>
  <cp:lastModifiedBy>村田 光優 (Murata Miyu)</cp:lastModifiedBy>
  <cp:revision>112</cp:revision>
  <cp:lastPrinted>2024-09-19T04:27:10Z</cp:lastPrinted>
  <dcterms:created xsi:type="dcterms:W3CDTF">2022-08-02T08:12:52Z</dcterms:created>
  <dcterms:modified xsi:type="dcterms:W3CDTF">2026-05-26T04:01:53Z</dcterms:modified>
</cp:coreProperties>
</file>