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4"/>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442" r:id="rId16"/>
    <p:sldId id="342" r:id="rId17"/>
    <p:sldId id="308" r:id="rId18"/>
    <p:sldId id="320" r:id="rId19"/>
    <p:sldId id="415" r:id="rId20"/>
    <p:sldId id="322" r:id="rId21"/>
    <p:sldId id="431" r:id="rId22"/>
    <p:sldId id="359" r:id="rId23"/>
    <p:sldId id="400" r:id="rId24"/>
    <p:sldId id="325" r:id="rId25"/>
    <p:sldId id="298" r:id="rId26"/>
    <p:sldId id="326" r:id="rId27"/>
    <p:sldId id="327" r:id="rId28"/>
    <p:sldId id="328" r:id="rId29"/>
    <p:sldId id="329" r:id="rId30"/>
    <p:sldId id="330" r:id="rId31"/>
    <p:sldId id="331" r:id="rId32"/>
    <p:sldId id="332" r:id="rId33"/>
    <p:sldId id="333" r:id="rId34"/>
    <p:sldId id="334" r:id="rId35"/>
    <p:sldId id="335" r:id="rId36"/>
    <p:sldId id="361" r:id="rId37"/>
    <p:sldId id="362" r:id="rId38"/>
    <p:sldId id="424" r:id="rId39"/>
    <p:sldId id="417" r:id="rId40"/>
    <p:sldId id="418" r:id="rId41"/>
    <p:sldId id="438" r:id="rId42"/>
    <p:sldId id="346" r:id="rId43"/>
    <p:sldId id="367" r:id="rId44"/>
    <p:sldId id="345" r:id="rId45"/>
    <p:sldId id="347" r:id="rId46"/>
    <p:sldId id="368" r:id="rId47"/>
    <p:sldId id="369" r:id="rId48"/>
    <p:sldId id="370" r:id="rId49"/>
    <p:sldId id="348" r:id="rId50"/>
    <p:sldId id="432" r:id="rId51"/>
    <p:sldId id="350" r:id="rId52"/>
    <p:sldId id="351" r:id="rId53"/>
    <p:sldId id="353" r:id="rId54"/>
    <p:sldId id="352" r:id="rId55"/>
    <p:sldId id="354" r:id="rId56"/>
    <p:sldId id="355" r:id="rId57"/>
    <p:sldId id="356" r:id="rId58"/>
    <p:sldId id="357" r:id="rId59"/>
    <p:sldId id="428" r:id="rId60"/>
    <p:sldId id="427" r:id="rId61"/>
    <p:sldId id="433" r:id="rId62"/>
    <p:sldId id="430" r:id="rId63"/>
    <p:sldId id="393" r:id="rId64"/>
    <p:sldId id="439" r:id="rId65"/>
    <p:sldId id="395" r:id="rId66"/>
    <p:sldId id="396" r:id="rId67"/>
    <p:sldId id="436" r:id="rId68"/>
    <p:sldId id="397" r:id="rId69"/>
    <p:sldId id="437" r:id="rId70"/>
    <p:sldId id="422" r:id="rId71"/>
    <p:sldId id="421" r:id="rId72"/>
    <p:sldId id="440" r:id="rId7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4" autoAdjust="0"/>
    <p:restoredTop sz="86933" autoAdjust="0"/>
  </p:normalViewPr>
  <p:slideViewPr>
    <p:cSldViewPr snapToGrid="0">
      <p:cViewPr varScale="1">
        <p:scale>
          <a:sx n="61" d="100"/>
          <a:sy n="61" d="100"/>
        </p:scale>
        <p:origin x="726" y="60"/>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2026/5/26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「パスワードをお忘れですか？」を表示させない（社員にパスワードの再設定を許可しない）場合は、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「管理ポータル」の［認証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給与明細電子化クラウド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をあわせてご利用の場合は、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明細書が公開されるとお知らせ欄にどの明細書が公開されたかが表示されます。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C1B1-13D9-1AF0-60B9-882731EA92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873149-41F1-9893-EAC6-E021BFC533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224849-1358-F9D1-19D1-54CB603428FC}"/>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従業員カードを表示する場合は、勤怠管理者側の［法人情報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アプリ基本設定］メニューの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［従業員カード］ページで、それぞれ「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：使用する」にします。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今月の未申請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今月の残業</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年５日有休消化状況</a:t>
            </a:r>
            <a:endParaRPr kumimoji="1" lang="ja-JP" altLang="en-US" dirty="0"/>
          </a:p>
        </p:txBody>
      </p:sp>
      <p:sp>
        <p:nvSpPr>
          <p:cNvPr id="4" name="スライド番号プレースホルダー 3">
            <a:extLst>
              <a:ext uri="{FF2B5EF4-FFF2-40B4-BE49-F238E27FC236}">
                <a16:creationId xmlns:a16="http://schemas.microsoft.com/office/drawing/2014/main" id="{CB38A95E-219C-EDC1-EB91-436FA531D22F}"/>
              </a:ext>
            </a:extLst>
          </p:cNvPr>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339336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のスマホアプリを使用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en-US" sz="1200" dirty="0">
                <a:latin typeface="Meiryo UI" panose="020B0604030504040204" pitchFamily="50" charset="-128"/>
                <a:ea typeface="Meiryo UI" panose="020B0604030504040204" pitchFamily="50" charset="-128"/>
              </a:rPr>
              <a:t>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b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dirty="0"/>
              <a:t>スマホアプリの機能やインストール方法を従業員の方にお知らせするチラシを用意しました。</a:t>
            </a:r>
            <a:endParaRPr kumimoji="1" lang="en-US" altLang="ja-JP" dirty="0"/>
          </a:p>
          <a:p>
            <a:r>
              <a:rPr kumimoji="1" lang="ja-JP" altLang="en-US" dirty="0"/>
              <a:t>下記のヘルプサイトからダウンロードし、編集してご利用ください。</a:t>
            </a:r>
            <a:endParaRPr kumimoji="1" lang="en-US" altLang="ja-JP" dirty="0"/>
          </a:p>
          <a:p>
            <a:r>
              <a:rPr kumimoji="1" lang="en-US" altLang="ja-JP" dirty="0"/>
              <a:t>https://support.obc.jp/hc/ja/articles/57459275429273</a:t>
            </a:r>
            <a:endParaRPr kumimoji="1" lang="ja-JP" altLang="en-US" dirty="0"/>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Web</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アプリ・スマホアプリの各メニューを選択した言語で表示する場合は、</a:t>
            </a:r>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事前に以下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の設定が必要です。</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勤怠管理者側の</a:t>
            </a:r>
            <a:r>
              <a:rPr lang="ja-JP" altLang="ja-JP" sz="1200" b="0" i="0" kern="1200" dirty="0">
                <a:solidFill>
                  <a:schemeClr val="tx1"/>
                </a:solidFill>
                <a:effectLst/>
                <a:latin typeface="Meiryo UI" panose="020B0604030504040204" pitchFamily="34" charset="-128"/>
                <a:ea typeface="Meiryo UI" panose="020B0604030504040204" pitchFamily="34" charset="-128"/>
                <a:cs typeface="+mn-cs"/>
              </a:rPr>
              <a:t>メインメニュー右上の（設定）から［運用設定］</a:t>
            </a:r>
            <a:r>
              <a:rPr kumimoji="1" lang="ja-JP" altLang="en-US" dirty="0">
                <a:latin typeface="Meiryo UI" panose="020B0604030504040204" pitchFamily="50" charset="-128"/>
                <a:ea typeface="Meiryo UI" panose="020B0604030504040204" pitchFamily="50" charset="-128"/>
              </a:rPr>
              <a:t>メニューの［基本］ページで、</a:t>
            </a:r>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アプリの言語選択の「有効にする」にチェックを付けます。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71</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スマホアプリについて、下記のヘルプサイトにまとめています。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https://support.obc.jp/hc/ja/articles/58032528447897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また、スマホアプリの機能やインストール方法を従業員の方にお知らせするチラシも用意しています。</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下記のヘルプサイトからダウンロードし、編集してご利用ください。</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https://support.obc.jp/hc/ja/articles/57459275429273</a:t>
            </a: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3259002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2026/5/26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2026/5/26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2026/5/26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2026/5/26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3.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44.png"/><Relationship Id="rId5" Type="http://schemas.openxmlformats.org/officeDocument/2006/relationships/image" Target="../media/image38.jpg"/><Relationship Id="rId10" Type="http://schemas.openxmlformats.org/officeDocument/2006/relationships/image" Target="../media/image43.png"/><Relationship Id="rId4" Type="http://schemas.openxmlformats.org/officeDocument/2006/relationships/image" Target="../media/image37.jp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image" Target="../media/image70.png"/><Relationship Id="rId7" Type="http://schemas.openxmlformats.org/officeDocument/2006/relationships/image" Target="../media/image40.jpg"/><Relationship Id="rId12" Type="http://schemas.openxmlformats.org/officeDocument/2006/relationships/image" Target="../media/image74.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73.png"/><Relationship Id="rId5" Type="http://schemas.openxmlformats.org/officeDocument/2006/relationships/image" Target="../media/image38.jpg"/><Relationship Id="rId10" Type="http://schemas.openxmlformats.org/officeDocument/2006/relationships/image" Target="../media/image72.png"/><Relationship Id="rId4" Type="http://schemas.openxmlformats.org/officeDocument/2006/relationships/image" Target="../media/image37.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81.png"/><Relationship Id="rId7"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2.jpg"/></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jpg"/><Relationship Id="rId4" Type="http://schemas.openxmlformats.org/officeDocument/2006/relationships/image" Target="../media/image93.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37.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2.png"/><Relationship Id="rId7" Type="http://schemas.openxmlformats.org/officeDocument/2006/relationships/image" Target="../media/image10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37.jpg"/></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5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106.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6.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06.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0.png"/><Relationship Id="rId5" Type="http://schemas.openxmlformats.org/officeDocument/2006/relationships/image" Target="../media/image125.png"/><Relationship Id="rId10" Type="http://schemas.openxmlformats.org/officeDocument/2006/relationships/image" Target="../media/image129.jpg"/><Relationship Id="rId4" Type="http://schemas.openxmlformats.org/officeDocument/2006/relationships/image" Target="../media/image124.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7.png"/></Relationships>
</file>

<file path=ppt/slides/_rels/slide57.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58.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59.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137.png"/><Relationship Id="rId7" Type="http://schemas.openxmlformats.org/officeDocument/2006/relationships/image" Target="../media/image39.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8.jpg"/><Relationship Id="rId11" Type="http://schemas.openxmlformats.org/officeDocument/2006/relationships/image" Target="../media/image140.png"/><Relationship Id="rId5" Type="http://schemas.openxmlformats.org/officeDocument/2006/relationships/image" Target="../media/image37.jpg"/><Relationship Id="rId10" Type="http://schemas.openxmlformats.org/officeDocument/2006/relationships/image" Target="../media/image142.png"/><Relationship Id="rId4" Type="http://schemas.openxmlformats.org/officeDocument/2006/relationships/image" Target="../media/image141.png"/><Relationship Id="rId9" Type="http://schemas.openxmlformats.org/officeDocument/2006/relationships/image" Target="../media/image13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6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7.png"/><Relationship Id="rId7" Type="http://schemas.openxmlformats.org/officeDocument/2006/relationships/image" Target="../media/image160.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0.png"/><Relationship Id="rId10" Type="http://schemas.openxmlformats.org/officeDocument/2006/relationships/image" Target="../media/image163.png"/><Relationship Id="rId4" Type="http://schemas.openxmlformats.org/officeDocument/2006/relationships/image" Target="../media/image158.png"/><Relationship Id="rId9" Type="http://schemas.openxmlformats.org/officeDocument/2006/relationships/image" Target="../media/image162.png"/></Relationships>
</file>

<file path=ppt/slides/_rels/slide6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2.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67.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68.xml.rels><?xml version="1.0" encoding="UTF-8" standalone="yes"?>
<Relationships xmlns="http://schemas.openxmlformats.org/package/2006/relationships"><Relationship Id="rId3" Type="http://schemas.openxmlformats.org/officeDocument/2006/relationships/image" Target="../media/image177.png"/><Relationship Id="rId7" Type="http://schemas.openxmlformats.org/officeDocument/2006/relationships/image" Target="../media/image181.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184.png"/><Relationship Id="rId4" Type="http://schemas.openxmlformats.org/officeDocument/2006/relationships/image" Target="../media/image183.png"/></Relationships>
</file>

<file path=ppt/slides/_rels/slide7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4" Type="http://schemas.openxmlformats.org/officeDocument/2006/relationships/image" Target="../media/image186.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2026/05/29</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94EED1C0-AFF3-E603-6EB9-016BB52C32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13" y="1486313"/>
            <a:ext cx="4885252" cy="2080551"/>
          </a:xfrm>
          <a:prstGeom prst="rect">
            <a:avLst/>
          </a:prstGeom>
          <a:ln w="3175">
            <a:solidFill>
              <a:schemeClr val="bg2">
                <a:lumMod val="90000"/>
              </a:schemeClr>
            </a:solidFill>
          </a:ln>
        </p:spPr>
      </p:pic>
      <p:pic>
        <p:nvPicPr>
          <p:cNvPr id="7" name="図 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F9ADD2C4-2376-5B4A-8A63-237C807143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1924" y="1487095"/>
            <a:ext cx="4885252" cy="2078988"/>
          </a:xfrm>
          <a:prstGeom prst="rect">
            <a:avLst/>
          </a:prstGeom>
          <a:ln w="3175">
            <a:solidFill>
              <a:schemeClr val="bg2">
                <a:lumMod val="7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953253"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006727"/>
            <a:ext cx="10212642" cy="22000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                                    </a:t>
            </a: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8" name="テキスト ボックス 27">
            <a:extLst>
              <a:ext uri="{FF2B5EF4-FFF2-40B4-BE49-F238E27FC236}">
                <a16:creationId xmlns:a16="http://schemas.microsoft.com/office/drawing/2014/main" id="{0C73EE1B-A84D-400B-86D2-6E94B1EE7843}"/>
              </a:ext>
            </a:extLst>
          </p:cNvPr>
          <p:cNvSpPr txBox="1"/>
          <p:nvPr/>
        </p:nvSpPr>
        <p:spPr>
          <a:xfrm>
            <a:off x="5416238" y="452507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7A04D094-E4ED-48D0-AFD4-8A08FC333D54}"/>
              </a:ext>
            </a:extLst>
          </p:cNvPr>
          <p:cNvSpPr txBox="1"/>
          <p:nvPr/>
        </p:nvSpPr>
        <p:spPr>
          <a:xfrm>
            <a:off x="7901820" y="452507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06021" y="1818962"/>
            <a:ext cx="919003" cy="228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1925024" y="1678932"/>
            <a:ext cx="3957012" cy="98436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7204363" y="1678931"/>
            <a:ext cx="3932813" cy="977777"/>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268158" y="1801424"/>
            <a:ext cx="936205" cy="24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テキスト, 手紙&#10;&#10;AI 生成コンテンツは誤りを含む可能性があります。">
            <a:extLst>
              <a:ext uri="{FF2B5EF4-FFF2-40B4-BE49-F238E27FC236}">
                <a16:creationId xmlns:a16="http://schemas.microsoft.com/office/drawing/2014/main" id="{349C95B0-6437-CB8C-AB99-DC6149092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213" y="4593574"/>
            <a:ext cx="1329508" cy="1539086"/>
          </a:xfrm>
          <a:prstGeom prst="rect">
            <a:avLst/>
          </a:prstGeom>
        </p:spPr>
      </p:pic>
      <p:sp>
        <p:nvSpPr>
          <p:cNvPr id="37" name="テキスト ボックス 36">
            <a:extLst>
              <a:ext uri="{FF2B5EF4-FFF2-40B4-BE49-F238E27FC236}">
                <a16:creationId xmlns:a16="http://schemas.microsoft.com/office/drawing/2014/main" id="{60BD24C1-29E0-05D4-11C5-57E5EC0D275D}"/>
              </a:ext>
            </a:extLst>
          </p:cNvPr>
          <p:cNvSpPr txBox="1"/>
          <p:nvPr/>
        </p:nvSpPr>
        <p:spPr>
          <a:xfrm>
            <a:off x="2504703" y="5060027"/>
            <a:ext cx="2387396" cy="461665"/>
          </a:xfrm>
          <a:prstGeom prst="rect">
            <a:avLst/>
          </a:prstGeom>
          <a:noFill/>
        </p:spPr>
        <p:txBody>
          <a:bodyPr wrap="square" rtlCol="0">
            <a:spAutoFit/>
          </a:bodyPr>
          <a:lstStyle/>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メニューを起動できます。</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9" name="図 38" descr="テキスト&#10;&#10;AI 生成コンテンツは誤りを含む可能性があります。">
            <a:extLst>
              <a:ext uri="{FF2B5EF4-FFF2-40B4-BE49-F238E27FC236}">
                <a16:creationId xmlns:a16="http://schemas.microsoft.com/office/drawing/2014/main" id="{A82DB40C-6FFA-81E1-90F3-4C205708B6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02019" y="4975118"/>
            <a:ext cx="1855582" cy="1148694"/>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7162800" y="5213161"/>
            <a:ext cx="209052" cy="2352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3" name="図 42" descr="テキスト, 手紙, ホワイトボード&#10;&#10;AI 生成コンテンツは誤りを含む可能性があります。">
            <a:extLst>
              <a:ext uri="{FF2B5EF4-FFF2-40B4-BE49-F238E27FC236}">
                <a16:creationId xmlns:a16="http://schemas.microsoft.com/office/drawing/2014/main" id="{87E3824F-757E-29E6-E65A-DEAF933FBB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2529" y="4976648"/>
            <a:ext cx="1782742" cy="1152635"/>
          </a:xfrm>
          <a:prstGeom prst="rect">
            <a:avLst/>
          </a:prstGeom>
        </p:spPr>
      </p:pic>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547019" y="5355657"/>
            <a:ext cx="1140278" cy="187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7" name="図 46">
            <a:extLst>
              <a:ext uri="{FF2B5EF4-FFF2-40B4-BE49-F238E27FC236}">
                <a16:creationId xmlns:a16="http://schemas.microsoft.com/office/drawing/2014/main" id="{12E6C4E1-8634-F6D1-905B-C63478B1F7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7340500" y="4345382"/>
            <a:ext cx="147728" cy="189092"/>
          </a:xfrm>
          <a:prstGeom prst="rect">
            <a:avLst/>
          </a:prstGeom>
        </p:spPr>
      </p:pic>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E3DA-E552-0744-787C-59B63DB89BF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8F6AABE-5062-2C7F-4706-F974B688F2E7}"/>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a:extLst>
              <a:ext uri="{FF2B5EF4-FFF2-40B4-BE49-F238E27FC236}">
                <a16:creationId xmlns:a16="http://schemas.microsoft.com/office/drawing/2014/main" id="{2D871A1C-DA8D-C88E-2C82-FC8AFE4BA0C0}"/>
              </a:ext>
            </a:extLst>
          </p:cNvPr>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5.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現在の未申請や、現在の勤怠情報を確認できます。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従業員カードは、ログインした後の画面に表示されます。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スタートページを設定している場合は、スタートページに表示されます。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F43AF06-882E-71C9-3B0F-4BC2D1FD62EE}"/>
              </a:ext>
            </a:extLst>
          </p:cNvPr>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FA3A123B-003D-07D8-BD35-95420A575001}"/>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1" name="テキスト ボックス 2">
            <a:extLst>
              <a:ext uri="{FF2B5EF4-FFF2-40B4-BE49-F238E27FC236}">
                <a16:creationId xmlns:a16="http://schemas.microsoft.com/office/drawing/2014/main" id="{A36881B0-FBC2-14AD-B114-7395356EB5E9}"/>
              </a:ext>
            </a:extLst>
          </p:cNvPr>
          <p:cNvSpPr txBox="1">
            <a:spLocks noChangeArrowheads="1"/>
          </p:cNvSpPr>
          <p:nvPr/>
        </p:nvSpPr>
        <p:spPr bwMode="auto">
          <a:xfrm>
            <a:off x="5438514" y="1648991"/>
            <a:ext cx="6030666" cy="269841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従業員カードでは、以下の内容を確認できます。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「現在の未申請」カード</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今月の未申請（未打刻、未申請）</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クリックすると、ここから申請できます。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また、未打刻や未申請がある場合に「申請</a:t>
            </a:r>
            <a:r>
              <a:rPr kumimoji="0" lang="en-US" altLang="ja-JP" sz="1400" dirty="0">
                <a:latin typeface="Meiryo UI" panose="020B0604030504040204" pitchFamily="50" charset="-128"/>
                <a:ea typeface="Meiryo UI" panose="020B0604030504040204" pitchFamily="50" charset="-128"/>
              </a:rPr>
              <a:t>AI</a:t>
            </a:r>
            <a:r>
              <a:rPr kumimoji="0" lang="ja-JP" altLang="en-US" sz="1400" dirty="0">
                <a:latin typeface="Meiryo UI" panose="020B0604030504040204" pitchFamily="50" charset="-128"/>
                <a:ea typeface="Meiryo UI" panose="020B0604030504040204" pitchFamily="50" charset="-128"/>
              </a:rPr>
              <a:t>アシスタント」をクリックすると、</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過去の申請内容を参考に</a:t>
            </a:r>
            <a:r>
              <a:rPr kumimoji="0" lang="en-US" altLang="ja-JP" sz="1400" dirty="0">
                <a:latin typeface="Meiryo UI" panose="020B0604030504040204" pitchFamily="50" charset="-128"/>
                <a:ea typeface="Meiryo UI" panose="020B0604030504040204" pitchFamily="50" charset="-128"/>
              </a:rPr>
              <a:t>AI</a:t>
            </a:r>
            <a:r>
              <a:rPr kumimoji="0" lang="ja-JP" altLang="en-US" sz="1400" dirty="0">
                <a:latin typeface="Meiryo UI" panose="020B0604030504040204" pitchFamily="50" charset="-128"/>
                <a:ea typeface="Meiryo UI" panose="020B0604030504040204" pitchFamily="50" charset="-128"/>
              </a:rPr>
              <a:t>が申請書の作成をアシストします。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の勤怠情報」</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・今月の残業（現時点の残業の合計時間、締日時点の予測合計残業時間）</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・年５日有休消化状況（現時点で取得した日数、不足している日数）</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765AF63E-E9C8-F2E5-C67F-979F4577A2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618" y="1319157"/>
            <a:ext cx="4045000" cy="2948692"/>
          </a:xfrm>
          <a:prstGeom prst="rect">
            <a:avLst/>
          </a:prstGeom>
        </p:spPr>
      </p:pic>
      <p:sp>
        <p:nvSpPr>
          <p:cNvPr id="10" name="AutoShape 380">
            <a:extLst>
              <a:ext uri="{FF2B5EF4-FFF2-40B4-BE49-F238E27FC236}">
                <a16:creationId xmlns:a16="http://schemas.microsoft.com/office/drawing/2014/main" id="{2EC2AC35-7886-8E5D-2D1A-09E8BE9B3182}"/>
              </a:ext>
            </a:extLst>
          </p:cNvPr>
          <p:cNvSpPr>
            <a:spLocks noChangeArrowheads="1"/>
          </p:cNvSpPr>
          <p:nvPr/>
        </p:nvSpPr>
        <p:spPr bwMode="auto">
          <a:xfrm>
            <a:off x="952501" y="3035314"/>
            <a:ext cx="3362324" cy="116521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10">
            <a:extLst>
              <a:ext uri="{FF2B5EF4-FFF2-40B4-BE49-F238E27FC236}">
                <a16:creationId xmlns:a16="http://schemas.microsoft.com/office/drawing/2014/main" id="{2AD49E23-ED13-F913-BAAA-0F4C4F3FD4B0}"/>
              </a:ext>
            </a:extLst>
          </p:cNvPr>
          <p:cNvSpPr>
            <a:spLocks noChangeShapeType="1"/>
          </p:cNvSpPr>
          <p:nvPr/>
        </p:nvSpPr>
        <p:spPr bwMode="auto">
          <a:xfrm rot="10800000" flipV="1">
            <a:off x="4314824" y="2992450"/>
            <a:ext cx="1123689" cy="693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712967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t>
            </a: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4577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3B194E6-B54A-A121-EF7F-6C759A8B9C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7567" y="1373535"/>
            <a:ext cx="2347282" cy="4745315"/>
          </a:xfrm>
          <a:prstGeom prst="rect">
            <a:avLst/>
          </a:prstGeom>
        </p:spPr>
      </p:pic>
      <p:sp>
        <p:nvSpPr>
          <p:cNvPr id="19" name="コンテンツ プレースホルダー 2"/>
          <p:cNvSpPr>
            <a:spLocks noGrp="1"/>
          </p:cNvSpPr>
          <p:nvPr>
            <p:ph idx="1"/>
          </p:nvPr>
        </p:nvSpPr>
        <p:spPr>
          <a:xfrm>
            <a:off x="302150" y="993336"/>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90954" y="3734273"/>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38603" y="342900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728955" y="396168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948458329"/>
              </p:ext>
            </p:extLst>
          </p:nvPr>
        </p:nvGraphicFramePr>
        <p:xfrm>
          <a:off x="574543" y="608261"/>
          <a:ext cx="10669515" cy="5790692"/>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6">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Ver.260522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53350069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P71</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英語表記を選択した言語で表示に変更</a:t>
                      </a:r>
                    </a:p>
                  </a:txBody>
                  <a:tcPr anchor="ctr"/>
                </a:tc>
                <a:extLst>
                  <a:ext uri="{0D108BD9-81ED-4DB2-BD59-A6C34878D82A}">
                    <a16:rowId xmlns:a16="http://schemas.microsoft.com/office/drawing/2014/main" val="321391654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111820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スマホアプリのリニューアルに伴う修正、説明の追加</a:t>
                      </a:r>
                    </a:p>
                  </a:txBody>
                  <a:tcPr anchor="ctr"/>
                </a:tc>
                <a:extLst>
                  <a:ext uri="{0D108BD9-81ED-4DB2-BD59-A6C34878D82A}">
                    <a16:rowId xmlns:a16="http://schemas.microsoft.com/office/drawing/2014/main" val="38500236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P13</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給与明細電子化クラウド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をあわせてご利用の場合の変更点を追記</a:t>
                      </a:r>
                    </a:p>
                  </a:txBody>
                  <a:tcPr anchor="ctr"/>
                </a:tc>
                <a:extLst>
                  <a:ext uri="{0D108BD9-81ED-4DB2-BD59-A6C34878D82A}">
                    <a16:rowId xmlns:a16="http://schemas.microsoft.com/office/drawing/2014/main" val="29306718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a:t>
                      </a:r>
                      <a:r>
                        <a:rPr kumimoji="1" lang="en-US" altLang="ja-JP" sz="1800" baseline="-25000" dirty="0">
                          <a:latin typeface="メイリオ" panose="020B0604030504040204" pitchFamily="50" charset="-128"/>
                          <a:ea typeface="メイリオ" panose="020B0604030504040204" pitchFamily="50" charset="-128"/>
                        </a:rPr>
                        <a:t>AI</a:t>
                      </a:r>
                      <a:r>
                        <a:rPr kumimoji="1" lang="ja-JP" altLang="en-US" sz="1800" baseline="-25000" dirty="0">
                          <a:latin typeface="メイリオ" panose="020B0604030504040204" pitchFamily="50" charset="-128"/>
                          <a:ea typeface="メイリオ" panose="020B0604030504040204" pitchFamily="50" charset="-128"/>
                        </a:rPr>
                        <a:t>アシスタント」についての説明を追記</a:t>
                      </a:r>
                    </a:p>
                  </a:txBody>
                  <a:tcPr anchor="ctr"/>
                </a:tc>
                <a:extLst>
                  <a:ext uri="{0D108BD9-81ED-4DB2-BD59-A6C34878D82A}">
                    <a16:rowId xmlns:a16="http://schemas.microsoft.com/office/drawing/2014/main" val="161918368"/>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931173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3501469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a:latin typeface="メイリオ" panose="020B0604030504040204" pitchFamily="50" charset="-128"/>
                          <a:ea typeface="メイリオ" panose="020B0604030504040204" pitchFamily="50" charset="-128"/>
                        </a:rPr>
                        <a:t>P22</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60850199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7121058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P15</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従業員カードで、現在の未申請や現在の勤怠情報が確認できる旨を追記</a:t>
                      </a:r>
                    </a:p>
                  </a:txBody>
                  <a:tcPr anchor="ctr"/>
                </a:tc>
                <a:extLst>
                  <a:ext uri="{0D108BD9-81ED-4DB2-BD59-A6C34878D82A}">
                    <a16:rowId xmlns:a16="http://schemas.microsoft.com/office/drawing/2014/main" val="1335457423"/>
                  </a:ext>
                </a:extLst>
              </a:tr>
              <a:tr h="388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P37</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92932715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1800966776"/>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482784"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2890"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367288" y="465388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C7974ED3-6056-C0C0-B41E-439112B2EF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1231" y="1894018"/>
            <a:ext cx="1471282" cy="2483684"/>
          </a:xfrm>
          <a:prstGeom prst="rect">
            <a:avLst/>
          </a:prstGeom>
          <a:ln w="3175">
            <a:solidFill>
              <a:schemeClr val="tx1"/>
            </a:solid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96872" y="1957707"/>
            <a:ext cx="715963" cy="2171686"/>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80909" y="2531279"/>
            <a:ext cx="696285"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1" name="図 10"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16F4AFED-9563-85A2-0CBA-A4F26740C7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2134" y="1908364"/>
            <a:ext cx="2121514" cy="899158"/>
          </a:xfrm>
          <a:prstGeom prst="rect">
            <a:avLst/>
          </a:prstGeom>
          <a:ln>
            <a:solidFill>
              <a:schemeClr val="tx1"/>
            </a:solidFill>
          </a:ln>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310867" y="259095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357257" y="2189339"/>
            <a:ext cx="1000760" cy="1724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8312" y="1540605"/>
            <a:ext cx="6185215"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1077227"/>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88557" y="2192021"/>
            <a:ext cx="3292578"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2537" y="1917037"/>
            <a:ext cx="378887" cy="227332"/>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23523" y="1196927"/>
            <a:ext cx="346186" cy="227185"/>
          </a:xfrm>
          <a:prstGeom prst="rect">
            <a:avLst/>
          </a:prstGeom>
        </p:spPr>
      </p:pic>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22372" y="5405556"/>
            <a:ext cx="3873930"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4"/>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9" name="図 8" descr="グラフィカル ユーザー インターフェイス, アプリケーション, Word&#10;&#10;AI 生成コンテンツは誤りを含む可能性があります。">
            <a:extLst>
              <a:ext uri="{FF2B5EF4-FFF2-40B4-BE49-F238E27FC236}">
                <a16:creationId xmlns:a16="http://schemas.microsoft.com/office/drawing/2014/main" id="{42D2DA05-D46D-61B9-C7F4-AFD38B0A5A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4388" y="2501988"/>
            <a:ext cx="5666667" cy="1514286"/>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800" y="1901579"/>
            <a:ext cx="5044320" cy="1788227"/>
            <a:chOff x="583122" y="1888380"/>
            <a:chExt cx="5044320"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3122" y="1888380"/>
              <a:ext cx="5044320" cy="148693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rcRect/>
          <a:stretch/>
        </p:blipFill>
        <p:spPr>
          <a:xfrm>
            <a:off x="6219427" y="4271275"/>
            <a:ext cx="3246753"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27902"/>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21087" y="2805924"/>
            <a:ext cx="3791576" cy="1074279"/>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892130" y="5410361"/>
              <a:ext cx="3860304"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6" y="3648845"/>
            <a:ext cx="10463122" cy="2833289"/>
            <a:chOff x="851366" y="3648845"/>
            <a:chExt cx="10463122" cy="2833289"/>
          </a:xfrm>
        </p:grpSpPr>
        <p:grpSp>
          <p:nvGrpSpPr>
            <p:cNvPr id="10" name="グループ化 9"/>
            <p:cNvGrpSpPr/>
            <p:nvPr/>
          </p:nvGrpSpPr>
          <p:grpSpPr>
            <a:xfrm>
              <a:off x="851366" y="3648845"/>
              <a:ext cx="10463122" cy="2833289"/>
              <a:chOff x="740178" y="3647333"/>
              <a:chExt cx="10463122"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740178" y="3647333"/>
                <a:ext cx="6172937"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a:t>
            </a:r>
            <a:r>
              <a:rPr lang="ja-JP" altLang="en-US" sz="1600" dirty="0">
                <a:latin typeface="Meiryo UI" panose="020B0604030504040204" pitchFamily="50" charset="-128"/>
                <a:ea typeface="Meiryo UI" panose="020B0604030504040204" pitchFamily="50" charset="-128"/>
              </a:rPr>
              <a:t>は</a:t>
            </a:r>
            <a:r>
              <a:rPr lang="ja-JP" altLang="ja-JP" sz="1600" dirty="0">
                <a:latin typeface="Meiryo UI" panose="020B0604030504040204" pitchFamily="50" charset="-128"/>
                <a:ea typeface="Meiryo UI" panose="020B0604030504040204" pitchFamily="50" charset="-128"/>
              </a:rPr>
              <a:t>、勤怠管理者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6"/>
            <a:chOff x="660997" y="4036954"/>
            <a:chExt cx="4479773" cy="2652076"/>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60997" y="4036954"/>
              <a:ext cx="4479773" cy="26520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355" y="2230811"/>
            <a:ext cx="6818117" cy="16954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4774" y="3526303"/>
            <a:ext cx="4500587"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アプリ・スマホアプリの各メニューを選択した言語で表示したい</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6166" y="3809563"/>
            <a:ext cx="4576339" cy="2533915"/>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39874776"/>
              </p:ext>
            </p:extLst>
          </p:nvPr>
        </p:nvGraphicFramePr>
        <p:xfrm>
          <a:off x="581319" y="4110672"/>
          <a:ext cx="11172119" cy="1906407"/>
        </p:xfrm>
        <a:graphic>
          <a:graphicData uri="http://schemas.openxmlformats.org/drawingml/2006/table">
            <a:tbl>
              <a:tblPr firstRow="1" bandRow="1">
                <a:tableStyleId>{5A111915-BE36-4E01-A7E5-04B1672EAD32}</a:tableStyleId>
              </a:tblPr>
              <a:tblGrid>
                <a:gridCol w="2180542">
                  <a:extLst>
                    <a:ext uri="{9D8B030D-6E8A-4147-A177-3AD203B41FA5}">
                      <a16:colId xmlns:a16="http://schemas.microsoft.com/office/drawing/2014/main" val="2147211549"/>
                    </a:ext>
                  </a:extLst>
                </a:gridCol>
                <a:gridCol w="8991577">
                  <a:extLst>
                    <a:ext uri="{9D8B030D-6E8A-4147-A177-3AD203B41FA5}">
                      <a16:colId xmlns:a16="http://schemas.microsoft.com/office/drawing/2014/main" val="840295438"/>
                    </a:ext>
                  </a:extLst>
                </a:gridCol>
              </a:tblGrid>
              <a:tr h="281981">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59216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69188">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1769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3837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［勤務スケジュール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勤務スケジュール］</a:t>
                      </a:r>
                      <a:r>
                        <a:rPr lang="ja-JP" altLang="ja-JP" sz="1200" kern="0" spc="0" baseline="0" dirty="0">
                          <a:latin typeface="Meiryo UI" panose="020B0604030504040204" pitchFamily="50" charset="-128"/>
                          <a:ea typeface="Meiryo UI" panose="020B0604030504040204" pitchFamily="50" charset="-128"/>
                        </a:rPr>
                        <a:t>メニュー</a:t>
                      </a:r>
                      <a:r>
                        <a:rPr lang="ja-JP" altLang="en-US" sz="1200" kern="0" spc="0" baseline="0" dirty="0">
                          <a:latin typeface="Meiryo UI" panose="020B0604030504040204" pitchFamily="50" charset="-128"/>
                          <a:ea typeface="Meiryo UI" panose="020B0604030504040204" pitchFamily="50" charset="-128"/>
                        </a:rPr>
                        <a:t>の</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勤務回数と、タイムレコーダ</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上で打刻した</a:t>
                      </a:r>
                      <a:br>
                        <a:rPr lang="en-US"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勤務回数の合計が、</a:t>
                      </a:r>
                      <a:r>
                        <a:rPr 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23000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［法人情報</a:t>
                      </a:r>
                      <a:r>
                        <a:rPr lang="en-US" altLang="ja-JP" sz="1200" kern="0" spc="0" baseline="0" dirty="0">
                          <a:latin typeface="Meiryo UI" panose="020B0604030504040204" pitchFamily="50" charset="-128"/>
                          <a:ea typeface="Meiryo UI" panose="020B0604030504040204" pitchFamily="50" charset="-128"/>
                        </a:rPr>
                        <a:t> ‐ </a:t>
                      </a:r>
                      <a:r>
                        <a:rPr lang="ja-JP" altLang="en-US" sz="1200" kern="0" spc="0" baseline="0" dirty="0">
                          <a:latin typeface="Meiryo UI" panose="020B0604030504040204" pitchFamily="50" charset="-128"/>
                          <a:ea typeface="Meiryo UI" panose="020B0604030504040204" pitchFamily="50" charset="-128"/>
                        </a:rPr>
                        <a:t>勤務規程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勤務体系 </a:t>
                      </a:r>
                      <a:r>
                        <a:rPr lang="en-US" altLang="ja-JP" sz="1200" kern="0" spc="0" baseline="0" dirty="0">
                          <a:latin typeface="Meiryo UI" panose="020B0604030504040204" pitchFamily="50" charset="-128"/>
                          <a:ea typeface="Meiryo UI" panose="020B0604030504040204" pitchFamily="50" charset="-128"/>
                        </a:rPr>
                        <a:t>‐ </a:t>
                      </a:r>
                      <a:r>
                        <a:rPr lang="ja-JP"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kern="0" spc="0" baseline="0" dirty="0">
                          <a:latin typeface="Meiryo UI" panose="020B0604030504040204" pitchFamily="50" charset="-128"/>
                          <a:ea typeface="Meiryo UI" panose="020B0604030504040204" pitchFamily="50" charset="-128"/>
                        </a:rPr>
                        <a:t>］</a:t>
                      </a:r>
                      <a:r>
                        <a:rPr lang="ja-JP" altLang="ja-JP" sz="1200" kern="0" spc="0" baseline="0" dirty="0">
                          <a:latin typeface="Meiryo UI" panose="020B0604030504040204" pitchFamily="50" charset="-128"/>
                          <a:ea typeface="Meiryo UI" panose="020B0604030504040204" pitchFamily="50" charset="-128"/>
                        </a:rPr>
                        <a:t>メニュー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で利用制限が設定されている場合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a:cxnSpLocks/>
          </p:cNvCxnSpPr>
          <p:nvPr/>
        </p:nvCxnSpPr>
        <p:spPr>
          <a:xfrm>
            <a:off x="2758440" y="4112192"/>
            <a:ext cx="0" cy="19048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descr="グラフィカル ユーザー インターフェイス, アプリケーション&#10;&#10;AI 生成コンテンツは誤りを含む可能性があります。">
            <a:extLst>
              <a:ext uri="{FF2B5EF4-FFF2-40B4-BE49-F238E27FC236}">
                <a16:creationId xmlns:a16="http://schemas.microsoft.com/office/drawing/2014/main" id="{968C2514-79CA-41B6-A429-A4C84A285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623" y="2977895"/>
            <a:ext cx="4219048"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443819"/>
              <a:ext cx="276225" cy="219075"/>
            </a:xfrm>
            <a:prstGeom prst="rect">
              <a:avLst/>
            </a:prstGeom>
          </p:spPr>
        </p:pic>
      </p:gr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6"/>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7"/>
          <a:stretch>
            <a:fillRect/>
          </a:stretch>
        </p:blipFill>
        <p:spPr>
          <a:xfrm>
            <a:off x="7492134" y="2327854"/>
            <a:ext cx="1985846" cy="391547"/>
          </a:xfrm>
          <a:prstGeom prst="rect">
            <a:avLst/>
          </a:prstGeom>
        </p:spPr>
      </p:pic>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8"/>
          <a:stretch>
            <a:fillRect/>
          </a:stretch>
        </p:blipFill>
        <p:spPr>
          <a:xfrm>
            <a:off x="9644420" y="2323062"/>
            <a:ext cx="2065066" cy="391547"/>
          </a:xfrm>
          <a:prstGeom prst="rect">
            <a:avLst/>
          </a:prstGeom>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10"/>
          <a:stretch>
            <a:fillRect/>
          </a:stretch>
        </p:blipFill>
        <p:spPr>
          <a:xfrm>
            <a:off x="505877" y="1524672"/>
            <a:ext cx="1744233" cy="2542375"/>
          </a:xfrm>
          <a:prstGeom prst="rect">
            <a:avLst/>
          </a:prstGeom>
        </p:spPr>
      </p:pic>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4726" y="3247376"/>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8" name="図 27" descr="グラフィカル ユーザー インターフェイス, アプリケーション&#10;&#10;AI 生成コンテンツは誤りを含む可能性があります。">
            <a:extLst>
              <a:ext uri="{FF2B5EF4-FFF2-40B4-BE49-F238E27FC236}">
                <a16:creationId xmlns:a16="http://schemas.microsoft.com/office/drawing/2014/main" id="{10F10EA3-48EF-2B83-C2F2-65F49946CB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61965" y="4272430"/>
            <a:ext cx="4780952" cy="2266667"/>
          </a:xfrm>
          <a:prstGeom prst="rect">
            <a:avLst/>
          </a:prstGeom>
          <a:ln>
            <a:solidFill>
              <a:schemeClr val="tx1">
                <a:lumMod val="65000"/>
                <a:lumOff val="35000"/>
              </a:schemeClr>
            </a:solidFill>
          </a:ln>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77399" y="5555637"/>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1679261" y="595076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262583" y="509564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07821" y="1742763"/>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Rectangle 363">
            <a:extLst>
              <a:ext uri="{FF2B5EF4-FFF2-40B4-BE49-F238E27FC236}">
                <a16:creationId xmlns:a16="http://schemas.microsoft.com/office/drawing/2014/main" id="{92F1EE38-EFEB-7BCC-CD79-5BC05DF61BD9}"/>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2" name="AutoShape 380">
            <a:extLst>
              <a:ext uri="{FF2B5EF4-FFF2-40B4-BE49-F238E27FC236}">
                <a16:creationId xmlns:a16="http://schemas.microsoft.com/office/drawing/2014/main" id="{78DE4020-10E3-2136-FADD-26E41D597CC5}"/>
              </a:ext>
            </a:extLst>
          </p:cNvPr>
          <p:cNvSpPr>
            <a:spLocks noChangeArrowheads="1"/>
          </p:cNvSpPr>
          <p:nvPr/>
        </p:nvSpPr>
        <p:spPr bwMode="auto">
          <a:xfrm>
            <a:off x="5340052" y="533581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3ED1C2D4-B0D1-5AC3-0AAF-7DF862322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6835" y="2924210"/>
            <a:ext cx="4209524"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4"/>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6"/>
            <a:stretch>
              <a:fillRect/>
            </a:stretch>
          </p:blipFill>
          <p:spPr>
            <a:xfrm>
              <a:off x="8357216" y="6191892"/>
              <a:ext cx="276225" cy="219075"/>
            </a:xfrm>
            <a:prstGeom prst="rect">
              <a:avLst/>
            </a:prstGeom>
          </p:spPr>
        </p:pic>
      </p:gr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6"/>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563589" y="2391951"/>
            <a:ext cx="1830173" cy="372165"/>
          </a:xfrm>
          <a:prstGeom prst="rect">
            <a:avLst/>
          </a:prstGeom>
        </p:spPr>
      </p:pic>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F42A7676-C44B-EDEE-2A69-917272BB73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7896" y="4225712"/>
            <a:ext cx="4678290" cy="2334475"/>
          </a:xfrm>
          <a:prstGeom prst="rect">
            <a:avLst/>
          </a:prstGeom>
          <a:ln>
            <a:solidFill>
              <a:schemeClr val="bg2">
                <a:lumMod val="75000"/>
              </a:schemeClr>
            </a:solidFill>
          </a:ln>
        </p:spPr>
      </p:pic>
      <p:sp>
        <p:nvSpPr>
          <p:cNvPr id="14" name="矢印: 折線 37">
            <a:extLst>
              <a:ext uri="{FF2B5EF4-FFF2-40B4-BE49-F238E27FC236}">
                <a16:creationId xmlns:a16="http://schemas.microsoft.com/office/drawing/2014/main" id="{C66C92AB-9D75-6F7A-3F4F-E92C81DFF902}"/>
              </a:ext>
            </a:extLst>
          </p:cNvPr>
          <p:cNvSpPr/>
          <p:nvPr/>
        </p:nvSpPr>
        <p:spPr>
          <a:xfrm flipV="1">
            <a:off x="6192411" y="506375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481181" y="6024291"/>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821121" y="5461666"/>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Rectangle 363">
            <a:extLst>
              <a:ext uri="{FF2B5EF4-FFF2-40B4-BE49-F238E27FC236}">
                <a16:creationId xmlns:a16="http://schemas.microsoft.com/office/drawing/2014/main" id="{F867C474-0FA5-C9F4-5789-223B35C1C19F}"/>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22" name="AutoShape 380">
            <a:extLst>
              <a:ext uri="{FF2B5EF4-FFF2-40B4-BE49-F238E27FC236}">
                <a16:creationId xmlns:a16="http://schemas.microsoft.com/office/drawing/2014/main" id="{3C965E7C-0B51-1465-80CA-91769B2A5143}"/>
              </a:ext>
            </a:extLst>
          </p:cNvPr>
          <p:cNvSpPr>
            <a:spLocks noChangeArrowheads="1"/>
          </p:cNvSpPr>
          <p:nvPr/>
        </p:nvSpPr>
        <p:spPr bwMode="auto">
          <a:xfrm>
            <a:off x="5266482" y="5241470"/>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0342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アプリ・スマホアプリの各メニューを選択した言語で表示したい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ブラウザや</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a:t>
            </a:r>
            <a:r>
              <a:rPr lang="ja-JP" altLang="en-US" sz="1600" dirty="0">
                <a:latin typeface="Meiryo UI" panose="020B0604030504040204" pitchFamily="50" charset="-128"/>
                <a:ea typeface="Meiryo UI" panose="020B0604030504040204" pitchFamily="50" charset="-128"/>
              </a:rPr>
              <a:t>のスマホアプリから、日々の出退勤の打刻や</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有休、残業、直行・直帰など、</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勤怠の申請ができます。</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3E3550D0-D1BD-A3D6-1580-8589B7AB580F}"/>
              </a:ext>
            </a:extLst>
          </p:cNvPr>
          <p:cNvGrpSpPr/>
          <p:nvPr/>
        </p:nvGrpSpPr>
        <p:grpSpPr>
          <a:xfrm>
            <a:off x="510637" y="1414527"/>
            <a:ext cx="3907930" cy="1877388"/>
            <a:chOff x="302149" y="1242579"/>
            <a:chExt cx="3907930" cy="1877388"/>
          </a:xfrm>
        </p:grpSpPr>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08263"/>
              <a:ext cx="2776573" cy="1334596"/>
            </a:xfrm>
            <a:prstGeom prst="rect">
              <a:avLst/>
            </a:prstGeom>
          </p:spPr>
        </p:pic>
      </p:grpSp>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6333465" y="4283621"/>
            <a:ext cx="4564156" cy="2105269"/>
          </a:xfrm>
          <a:prstGeom prst="rect">
            <a:avLst/>
          </a:prstGeom>
          <a:noFill/>
          <a:ln w="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9" name="図 8" descr="車のメーター&#10;&#10;AI 生成コンテンツは誤りを含む可能性があります。">
            <a:extLst>
              <a:ext uri="{FF2B5EF4-FFF2-40B4-BE49-F238E27FC236}">
                <a16:creationId xmlns:a16="http://schemas.microsoft.com/office/drawing/2014/main" id="{B934B4D7-2FAE-CA86-41AC-EF0FD077B5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34112" y="1315594"/>
            <a:ext cx="1085906" cy="2197213"/>
          </a:xfrm>
          <a:prstGeom prst="rect">
            <a:avLst/>
          </a:prstGeom>
        </p:spPr>
      </p:pic>
      <p:sp>
        <p:nvSpPr>
          <p:cNvPr id="7" name="Rectangle 363">
            <a:extLst>
              <a:ext uri="{FF2B5EF4-FFF2-40B4-BE49-F238E27FC236}">
                <a16:creationId xmlns:a16="http://schemas.microsoft.com/office/drawing/2014/main" id="{B942160D-C303-49FB-0552-694CD05C69C0}"/>
              </a:ext>
            </a:extLst>
          </p:cNvPr>
          <p:cNvSpPr>
            <a:spLocks noChangeArrowheads="1"/>
          </p:cNvSpPr>
          <p:nvPr/>
        </p:nvSpPr>
        <p:spPr bwMode="auto">
          <a:xfrm>
            <a:off x="6777318" y="1258627"/>
            <a:ext cx="5185693" cy="2922095"/>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a:p>
            <a:pPr marL="72000"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35D9ADDF-B2F3-CB99-3A98-929B379463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3351" y="1706601"/>
            <a:ext cx="619726" cy="619726"/>
          </a:xfrm>
          <a:prstGeom prst="rect">
            <a:avLst/>
          </a:prstGeom>
        </p:spPr>
      </p:pic>
      <p:sp>
        <p:nvSpPr>
          <p:cNvPr id="17" name="正方形/長方形 16">
            <a:extLst>
              <a:ext uri="{FF2B5EF4-FFF2-40B4-BE49-F238E27FC236}">
                <a16:creationId xmlns:a16="http://schemas.microsoft.com/office/drawing/2014/main" id="{A97B4F6E-E07E-53E8-B0C6-45EDB39C2181}"/>
              </a:ext>
            </a:extLst>
          </p:cNvPr>
          <p:cNvSpPr/>
          <p:nvPr/>
        </p:nvSpPr>
        <p:spPr>
          <a:xfrm>
            <a:off x="7641875" y="1575891"/>
            <a:ext cx="4509784" cy="26258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給与明細電子化クラウド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労務管理電子化クラウド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1600" dirty="0">
              <a:solidFill>
                <a:schemeClr val="tx1"/>
              </a:solidFill>
              <a:latin typeface="Meiryo UI" panose="020B0604030504040204" pitchFamily="50" charset="-128"/>
              <a:ea typeface="Meiryo UI" panose="020B0604030504040204" pitchFamily="50" charset="-128"/>
            </a:endParaRPr>
          </a:p>
          <a:p>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給与明細電子化クラウド</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や</a:t>
            </a:r>
            <a:br>
              <a:rPr lang="en-US" altLang="ja-JP" sz="1600" dirty="0">
                <a:solidFill>
                  <a:schemeClr val="tx1"/>
                </a:solidFill>
                <a:latin typeface="Meiryo UI" panose="020B0604030504040204" pitchFamily="50" charset="-128"/>
                <a:ea typeface="Meiryo UI" panose="020B0604030504040204" pitchFamily="50" charset="-128"/>
              </a:rPr>
            </a:b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をあわせて</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ご利用の場合は、サービスを切り替えると、人事への</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申請や給与明細書の確認ができます。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435488E-8B83-E7A3-9C82-BCCC8A8AB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00" y="2323001"/>
            <a:ext cx="10326663" cy="3237289"/>
          </a:xfrm>
          <a:prstGeom prst="rect">
            <a:avLst/>
          </a:prstGeom>
        </p:spPr>
      </p:pic>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アプリ・スマホアプリの各メニューを選択した言語で表示したい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71</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アプリ・スマホアプリの各メニューの項目や選択肢を選択した言語で表示します。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a:t>
            </a:r>
            <a:r>
              <a:rPr lang="ja-JP" altLang="en-US" sz="1600" dirty="0">
                <a:solidFill>
                  <a:prstClr val="black">
                    <a:lumMod val="95000"/>
                    <a:lumOff val="5000"/>
                  </a:prstClr>
                </a:solidFill>
                <a:latin typeface="Meiryo UI" panose="020B0604030504040204" pitchFamily="34" charset="-128"/>
                <a:ea typeface="Meiryo UI" panose="020B0604030504040204" pitchFamily="34" charset="-128"/>
              </a:rPr>
              <a:t>画面右上の　　　マーク（スマホアプリの［設定］）から「言語切替」をクリックし、</a:t>
            </a:r>
            <a:r>
              <a:rPr kumimoji="0" lang="ja-JP" altLang="en-US" sz="1600" dirty="0">
                <a:latin typeface="Meiryo UI" panose="020B0604030504040204" pitchFamily="50" charset="-128"/>
                <a:ea typeface="Meiryo UI" panose="020B0604030504040204" pitchFamily="50" charset="-128"/>
              </a:rPr>
              <a:t>言語を選択します。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項目名や選択肢が、自動翻訳機能で選択した言語に翻訳されて表示されます。</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sp>
        <p:nvSpPr>
          <p:cNvPr id="12" name="矢印: 右 29">
            <a:extLst>
              <a:ext uri="{FF2B5EF4-FFF2-40B4-BE49-F238E27FC236}">
                <a16:creationId xmlns:a16="http://schemas.microsoft.com/office/drawing/2014/main" id="{1A0DE7CE-9181-573D-720B-DD1BE7AA44A0}"/>
              </a:ext>
            </a:extLst>
          </p:cNvPr>
          <p:cNvSpPr/>
          <p:nvPr/>
        </p:nvSpPr>
        <p:spPr>
          <a:xfrm>
            <a:off x="5654512" y="410672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AutoShape 380">
            <a:extLst>
              <a:ext uri="{FF2B5EF4-FFF2-40B4-BE49-F238E27FC236}">
                <a16:creationId xmlns:a16="http://schemas.microsoft.com/office/drawing/2014/main" id="{96C37550-7412-845B-92DC-7DAB2DB7AEAB}"/>
              </a:ext>
            </a:extLst>
          </p:cNvPr>
          <p:cNvSpPr>
            <a:spLocks noChangeArrowheads="1"/>
          </p:cNvSpPr>
          <p:nvPr/>
        </p:nvSpPr>
        <p:spPr bwMode="auto">
          <a:xfrm>
            <a:off x="4942517" y="3549635"/>
            <a:ext cx="879639" cy="1838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C93D5E0F-2F71-7659-0673-EC88641DFFD0}"/>
              </a:ext>
            </a:extLst>
          </p:cNvPr>
          <p:cNvSpPr>
            <a:spLocks noChangeArrowheads="1"/>
          </p:cNvSpPr>
          <p:nvPr/>
        </p:nvSpPr>
        <p:spPr bwMode="auto">
          <a:xfrm>
            <a:off x="3744748" y="3961592"/>
            <a:ext cx="1439233" cy="145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3" name="図 12">
            <a:extLst>
              <a:ext uri="{FF2B5EF4-FFF2-40B4-BE49-F238E27FC236}">
                <a16:creationId xmlns:a16="http://schemas.microsoft.com/office/drawing/2014/main" id="{7E21947B-1150-5658-0FD5-DA2199E44DBA}"/>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1850372" y="1147386"/>
            <a:ext cx="402299" cy="402299"/>
          </a:xfrm>
          <a:prstGeom prst="rect">
            <a:avLst/>
          </a:prstGeom>
        </p:spPr>
      </p:pic>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36028</TotalTime>
  <Words>15637</Words>
  <Application>Microsoft Office PowerPoint</Application>
  <PresentationFormat>ワイド画面</PresentationFormat>
  <Paragraphs>1932</Paragraphs>
  <Slides>71</Slides>
  <Notes>69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71</vt:i4>
      </vt:variant>
    </vt:vector>
  </HeadingPairs>
  <TitlesOfParts>
    <vt:vector size="82"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基本操作（1／4）</vt:lpstr>
      <vt:lpstr>［1］- 3. 基本操作（2／4）</vt:lpstr>
      <vt:lpstr>［1］- 3. 基本操作（3／4）</vt:lpstr>
      <vt:lpstr>［1］- 3. 基本操作（4／4）</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Webアプリ・スマホアプリの各メニューを選択した言語で表示したい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村田 光優 (Murata Miyu)</cp:lastModifiedBy>
  <cp:revision>186</cp:revision>
  <cp:lastPrinted>2024-10-02T09:11:43Z</cp:lastPrinted>
  <dcterms:created xsi:type="dcterms:W3CDTF">2022-08-02T08:12:52Z</dcterms:created>
  <dcterms:modified xsi:type="dcterms:W3CDTF">2026-05-26T02:46:46Z</dcterms:modified>
</cp:coreProperties>
</file>