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4"/>
  </p:notesMasterIdLst>
  <p:sldIdLst>
    <p:sldId id="256" r:id="rId3"/>
    <p:sldId id="372" r:id="rId4"/>
    <p:sldId id="413" r:id="rId5"/>
    <p:sldId id="420" r:id="rId6"/>
    <p:sldId id="423" r:id="rId7"/>
    <p:sldId id="259" r:id="rId8"/>
    <p:sldId id="260" r:id="rId9"/>
    <p:sldId id="402" r:id="rId10"/>
    <p:sldId id="303" r:id="rId11"/>
    <p:sldId id="316" r:id="rId12"/>
    <p:sldId id="315" r:id="rId13"/>
    <p:sldId id="317" r:id="rId14"/>
    <p:sldId id="319" r:id="rId15"/>
    <p:sldId id="442" r:id="rId16"/>
    <p:sldId id="342" r:id="rId17"/>
    <p:sldId id="308" r:id="rId18"/>
    <p:sldId id="320" r:id="rId19"/>
    <p:sldId id="415" r:id="rId20"/>
    <p:sldId id="322" r:id="rId21"/>
    <p:sldId id="431" r:id="rId22"/>
    <p:sldId id="359" r:id="rId23"/>
    <p:sldId id="400" r:id="rId24"/>
    <p:sldId id="325" r:id="rId25"/>
    <p:sldId id="298" r:id="rId26"/>
    <p:sldId id="326" r:id="rId27"/>
    <p:sldId id="327" r:id="rId28"/>
    <p:sldId id="328" r:id="rId29"/>
    <p:sldId id="329" r:id="rId30"/>
    <p:sldId id="330" r:id="rId31"/>
    <p:sldId id="331" r:id="rId32"/>
    <p:sldId id="332" r:id="rId33"/>
    <p:sldId id="333" r:id="rId34"/>
    <p:sldId id="334" r:id="rId35"/>
    <p:sldId id="335" r:id="rId36"/>
    <p:sldId id="361" r:id="rId37"/>
    <p:sldId id="362" r:id="rId38"/>
    <p:sldId id="424" r:id="rId39"/>
    <p:sldId id="417" r:id="rId40"/>
    <p:sldId id="418" r:id="rId41"/>
    <p:sldId id="438" r:id="rId42"/>
    <p:sldId id="346" r:id="rId43"/>
    <p:sldId id="367" r:id="rId44"/>
    <p:sldId id="345" r:id="rId45"/>
    <p:sldId id="347" r:id="rId46"/>
    <p:sldId id="368" r:id="rId47"/>
    <p:sldId id="369" r:id="rId48"/>
    <p:sldId id="370" r:id="rId49"/>
    <p:sldId id="348" r:id="rId50"/>
    <p:sldId id="432" r:id="rId51"/>
    <p:sldId id="350" r:id="rId52"/>
    <p:sldId id="351" r:id="rId53"/>
    <p:sldId id="353" r:id="rId54"/>
    <p:sldId id="352" r:id="rId55"/>
    <p:sldId id="354" r:id="rId56"/>
    <p:sldId id="355" r:id="rId57"/>
    <p:sldId id="356" r:id="rId58"/>
    <p:sldId id="357" r:id="rId59"/>
    <p:sldId id="428" r:id="rId60"/>
    <p:sldId id="427" r:id="rId61"/>
    <p:sldId id="433" r:id="rId62"/>
    <p:sldId id="430" r:id="rId63"/>
    <p:sldId id="393" r:id="rId64"/>
    <p:sldId id="439" r:id="rId65"/>
    <p:sldId id="395" r:id="rId66"/>
    <p:sldId id="396" r:id="rId67"/>
    <p:sldId id="436" r:id="rId68"/>
    <p:sldId id="397" r:id="rId69"/>
    <p:sldId id="437" r:id="rId70"/>
    <p:sldId id="422" r:id="rId71"/>
    <p:sldId id="421" r:id="rId72"/>
    <p:sldId id="440" r:id="rId7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86933" autoAdjust="0"/>
  </p:normalViewPr>
  <p:slideViewPr>
    <p:cSldViewPr snapToGrid="0">
      <p:cViewPr varScale="1">
        <p:scale>
          <a:sx n="61" d="100"/>
          <a:sy n="61" d="100"/>
        </p:scale>
        <p:origin x="726" y="60"/>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2026/5/26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「パスワードをお忘れですか？」を表示させない（社員にパスワードの再設定を許可しない）場合は、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「管理ポータル」の［認証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給与明細電子化クラウド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をあわせてご利用の場合は、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明細書が公開されるとお知らせ欄にどの明細書が公開されたかが表示されます。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C1B1-13D9-1AF0-60B9-882731EA92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873149-41F1-9893-EAC6-E021BFC533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224849-1358-F9D1-19D1-54CB603428FC}"/>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従業員カードを表示する場合は、勤怠管理者側の［法人情報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アプリ基本設定］メニューの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［従業員カード］ページで、それぞれ「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：使用する」にします。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今月の未申請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今月の残業</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年５日有休消化状況</a:t>
            </a:r>
            <a:endParaRPr kumimoji="1" lang="ja-JP" altLang="en-US" dirty="0"/>
          </a:p>
        </p:txBody>
      </p:sp>
      <p:sp>
        <p:nvSpPr>
          <p:cNvPr id="4" name="スライド番号プレースホルダー 3">
            <a:extLst>
              <a:ext uri="{FF2B5EF4-FFF2-40B4-BE49-F238E27FC236}">
                <a16:creationId xmlns:a16="http://schemas.microsoft.com/office/drawing/2014/main" id="{CB38A95E-219C-EDC1-EB91-436FA531D22F}"/>
              </a:ext>
            </a:extLst>
          </p:cNvPr>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339336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のスマホアプリを使用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en-US" sz="1200" dirty="0">
                <a:latin typeface="Meiryo UI" panose="020B0604030504040204" pitchFamily="50" charset="-128"/>
                <a:ea typeface="Meiryo UI" panose="020B0604030504040204" pitchFamily="50" charset="-128"/>
              </a:rPr>
              <a:t>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b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dirty="0"/>
              <a:t>スマホアプリの機能やインストール方法を従業員の方にお知らせするチラシを用意しました。</a:t>
            </a:r>
            <a:endParaRPr kumimoji="1" lang="en-US" altLang="ja-JP" dirty="0"/>
          </a:p>
          <a:p>
            <a:r>
              <a:rPr kumimoji="1" lang="ja-JP" altLang="en-US" dirty="0"/>
              <a:t>下記のヘルプサイトからダウンロードし、編集してご利用ください。</a:t>
            </a:r>
            <a:endParaRPr kumimoji="1" lang="en-US" altLang="ja-JP" dirty="0"/>
          </a:p>
          <a:p>
            <a:r>
              <a:rPr kumimoji="1" lang="en-US" altLang="ja-JP" dirty="0"/>
              <a:t>https://support.obc.jp/hc/ja/articles/57459275429273</a:t>
            </a:r>
            <a:endParaRPr kumimoji="1" lang="ja-JP" altLang="en-US" dirty="0"/>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」に設定し、日付入力区分を「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：任意（代休日未定を許可する）」に設定します。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（代休を必ず取得させる場合は、代休取得区分を「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：必須」に設定します。）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代休取得区分が「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：必須」の場合は、代休を「取得する」「取得しない」は表示されません。）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5F30-2150-3EDB-09B7-2FB5E7598B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6F70BB-E3FA-5D29-9754-75402807BD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7F39C9-2823-0CB7-97B0-04757BE543A8}"/>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rtl="0"/>
            <a:r>
              <a:rPr lang="ja-JP" altLang="en-US" dirty="0">
                <a:effectLst/>
              </a:rPr>
              <a:t>従業員の［勤務実績照会］メニューに、パソコンのログオン時刻（ログオフ時刻）やログオン差異（ログオフ差異）を表示できます。</a:t>
            </a:r>
            <a:endParaRPr lang="en-US" altLang="ja-JP" dirty="0">
              <a:effectLst/>
            </a:endParaRPr>
          </a:p>
          <a:p>
            <a:pPr rtl="0"/>
            <a:r>
              <a:rPr lang="ja-JP" altLang="en-US" dirty="0">
                <a:effectLst/>
              </a:rPr>
              <a:t>出勤時刻とログオン時刻または退出時刻とログオフ時刻に一定の乖離がある場合に、ログオン差異（ログオフ差異）を表示できます。</a:t>
            </a:r>
            <a:br>
              <a:rPr lang="ja-JP" altLang="en-US" dirty="0">
                <a:effectLst/>
              </a:rPr>
            </a:br>
            <a:r>
              <a:rPr lang="ja-JP" altLang="en-US" dirty="0">
                <a:effectLst/>
              </a:rPr>
              <a:t>差異が大きい場合は、［勤務実績申請］メニューで乖離の理由を申請させることができます。</a:t>
            </a:r>
            <a:endParaRPr lang="en-US" altLang="ja-JP" dirty="0">
              <a:effectLst/>
            </a:endParaRPr>
          </a:p>
          <a:p>
            <a:pPr rtl="0"/>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rtl="0"/>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また、上長や拠点長は［タイムカード入力］メニューや［タイムカード参照］メニューで、</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パソコンのログオン時刻（ログオフ時刻）やログオン差異（ログオフ差異）を確認できます。</a:t>
            </a:r>
            <a:endParaRPr kumimoji="1" lang="en-US" altLang="ja-JP"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従業員の代わりに、［連名式勤務実績申請］メニューで乖離の理由を申請することもできます。</a:t>
            </a:r>
            <a:endParaRPr kumimoji="1" lang="ja-JP"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＜事前準備＞</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b="0" i="0" dirty="0">
                <a:solidFill>
                  <a:srgbClr val="333333"/>
                </a:solidFill>
                <a:effectLst/>
                <a:latin typeface="Sawarabi Gothic"/>
              </a:rPr>
              <a:t>ログオン時刻やログオフ時刻など、出勤打刻・退出打刻とは別の時刻データを保持する場合は、</a:t>
            </a:r>
            <a:endParaRPr lang="en-US" altLang="ja-JP" b="0" i="0" dirty="0">
              <a:solidFill>
                <a:srgbClr val="333333"/>
              </a:solidFill>
              <a:effectLst/>
              <a:latin typeface="Sawarabi Gothic"/>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勤怠基本設定］メニュー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lang="ja-JP" altLang="en-US" dirty="0"/>
              <a:t>［勤怠］ページで</a:t>
            </a:r>
            <a:endParaRPr lang="en-US" altLang="ja-JP" dirty="0"/>
          </a:p>
          <a:p>
            <a:r>
              <a:rPr lang="ja-JP" altLang="en-US" b="0" i="0" dirty="0">
                <a:solidFill>
                  <a:srgbClr val="333333"/>
                </a:solidFill>
                <a:effectLst/>
                <a:latin typeface="Sawarabi Gothic"/>
              </a:rPr>
              <a:t>　「出退勤時の打刻とは別の時刻データを保持する」にチェックを付けます。</a:t>
            </a:r>
            <a:endParaRPr lang="en-US" altLang="ja-JP" b="0" i="0" dirty="0">
              <a:solidFill>
                <a:srgbClr val="333333"/>
              </a:solidFill>
              <a:effectLst/>
              <a:latin typeface="Sawarabi Gothic"/>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パソコンのログオン時刻やログオフ時刻は、他システムから［勤務データ受入］メニューで受け入れます。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＜パソコンのログオン時刻（ログオフ時刻）やログオン差異（ログオフ差異）を表示する場合＞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以下を設定します。</a:t>
            </a:r>
            <a:endParaRPr kumimoji="1" lang="en-US" altLang="ja-JP" sz="1200" b="0" i="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0" i="0" kern="1200" dirty="0">
              <a:solidFill>
                <a:srgbClr val="333333"/>
              </a:solidFill>
              <a:effectLst/>
              <a:latin typeface="Sawarabi Gothic"/>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［勤務実績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勤務実績照会］メニューに表示する</a:t>
            </a:r>
            <a:endParaRPr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［勤怠時間］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 </a:t>
            </a:r>
            <a:r>
              <a:rPr lang="ja-JP" altLang="en-US" sz="1200" b="1" dirty="0">
                <a:latin typeface="Meiryo UI" panose="020B0604030504040204" pitchFamily="50" charset="-128"/>
                <a:ea typeface="Meiryo UI" panose="020B0604030504040204" pitchFamily="50" charset="-128"/>
              </a:rPr>
              <a:t>勤務実績申請］メニュー／［申請 </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連名式勤務実績申請］メニューに表示する</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C34122AD-301B-AA93-082C-6FE5CB3AEE02}"/>
              </a:ext>
            </a:extLst>
          </p:cNvPr>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1027912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工数管理オプション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また、備考欄を表示させる場合は、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工数基本設定］メニューで、</a:t>
            </a:r>
            <a:r>
              <a:rPr lang="ja-JP" altLang="en-US" dirty="0"/>
              <a:t>コード桁数・名称の備考を使用「する」に設定してください。</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1443297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69</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70</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Web</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アプリ・スマホアプリの各メニューを選択した言語で表示する場合は、</a:t>
            </a:r>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事前に以下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の設定が必要です。</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勤怠管理者側の</a:t>
            </a:r>
            <a:r>
              <a:rPr lang="ja-JP" altLang="ja-JP" sz="1200" b="0" i="0" kern="1200" dirty="0">
                <a:solidFill>
                  <a:schemeClr val="tx1"/>
                </a:solidFill>
                <a:effectLst/>
                <a:latin typeface="Meiryo UI" panose="020B0604030504040204" pitchFamily="34" charset="-128"/>
                <a:ea typeface="Meiryo UI" panose="020B0604030504040204" pitchFamily="34" charset="-128"/>
                <a:cs typeface="+mn-cs"/>
              </a:rPr>
              <a:t>メインメニュー右上の（設定）から［運用設定］</a:t>
            </a:r>
            <a:r>
              <a:rPr kumimoji="1" lang="ja-JP" altLang="en-US" dirty="0">
                <a:latin typeface="Meiryo UI" panose="020B0604030504040204" pitchFamily="50" charset="-128"/>
                <a:ea typeface="Meiryo UI" panose="020B0604030504040204" pitchFamily="50" charset="-128"/>
              </a:rPr>
              <a:t>メニューの［基本］ページで、</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アプリの言語選択の「有効にする」にチェックを付けます。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71</a:t>
            </a:fld>
            <a:endParaRPr kumimoji="1" lang="ja-JP" altLang="en-US"/>
          </a:p>
        </p:txBody>
      </p:sp>
    </p:spTree>
    <p:extLst>
      <p:ext uri="{BB962C8B-B14F-4D97-AF65-F5344CB8AC3E}">
        <p14:creationId xmlns:p14="http://schemas.microsoft.com/office/powerpoint/2010/main" val="360203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スマホアプリについて、下記のヘルプサイトにまとめています。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https://support.obc.jp/hc/ja/articles/58032528447897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また、スマホアプリの機能やインストール方法を従業員の方にお知らせするチラシも用意しています。</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下記のヘルプサイトからダウンロードし、編集してご利用ください。</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https://support.obc.jp/hc/ja/articles/57459275429273</a:t>
            </a: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325900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2026/5/26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2026/5/26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2026/5/26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2026/5/26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2026/5/26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5.jpg" TargetMode="External"/><Relationship Id="rId5" Type="http://schemas.openxmlformats.org/officeDocument/2006/relationships/image" Target="../media/image23.jpeg"/><Relationship Id="rId4" Type="http://schemas.openxmlformats.org/officeDocument/2006/relationships/image" Target="file:///C:\40%20MANUAL\MANUAL\OMSS+&#21220;&#24608;&#31649;&#29702;&#12469;&#12540;&#12499;&#12473;\&#24467;&#26989;&#21729;&#26989;&#21209;&#12510;&#12491;&#12517;&#12450;&#12523;\BMP\&#12505;&#12523;&#12510;&#12540;&#1246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44.pn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jp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70.png"/><Relationship Id="rId7" Type="http://schemas.openxmlformats.org/officeDocument/2006/relationships/image" Target="../media/image40.jpg"/><Relationship Id="rId12"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73.png"/><Relationship Id="rId5" Type="http://schemas.openxmlformats.org/officeDocument/2006/relationships/image" Target="../media/image38.jpg"/><Relationship Id="rId10" Type="http://schemas.openxmlformats.org/officeDocument/2006/relationships/image" Target="../media/image72.png"/><Relationship Id="rId4" Type="http://schemas.openxmlformats.org/officeDocument/2006/relationships/image" Target="../media/image37.jp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81.png"/><Relationship Id="rId7" Type="http://schemas.openxmlformats.org/officeDocument/2006/relationships/image" Target="../media/image8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jpg"/><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37.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2.png"/><Relationship Id="rId7" Type="http://schemas.openxmlformats.org/officeDocument/2006/relationships/image" Target="../media/image10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37.jpg"/></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5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106.png"/></Relationships>
</file>

<file path=ppt/slides/_rels/slide55.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6.xml.rels><?xml version="1.0" encoding="UTF-8" standalone="yes"?>
<Relationships xmlns="http://schemas.openxmlformats.org/package/2006/relationships"><Relationship Id="rId8" Type="http://schemas.openxmlformats.org/officeDocument/2006/relationships/image" Target="../media/image128.jpeg"/><Relationship Id="rId13" Type="http://schemas.openxmlformats.org/officeDocument/2006/relationships/image" Target="../media/image106.png"/><Relationship Id="rId3" Type="http://schemas.openxmlformats.org/officeDocument/2006/relationships/image" Target="../media/image123.png"/><Relationship Id="rId7" Type="http://schemas.openxmlformats.org/officeDocument/2006/relationships/image" Target="../media/image127.png"/><Relationship Id="rId12" Type="http://schemas.openxmlformats.org/officeDocument/2006/relationships/image" Target="../media/image10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0.png"/><Relationship Id="rId5" Type="http://schemas.openxmlformats.org/officeDocument/2006/relationships/image" Target="../media/image125.png"/><Relationship Id="rId10" Type="http://schemas.openxmlformats.org/officeDocument/2006/relationships/image" Target="../media/image129.jpg"/><Relationship Id="rId4" Type="http://schemas.openxmlformats.org/officeDocument/2006/relationships/image" Target="../media/image124.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17.png"/></Relationships>
</file>

<file path=ppt/slides/_rels/slide57.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58.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59.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137.png"/><Relationship Id="rId7" Type="http://schemas.openxmlformats.org/officeDocument/2006/relationships/image" Target="../media/image39.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image" Target="../media/image140.png"/><Relationship Id="rId5" Type="http://schemas.openxmlformats.org/officeDocument/2006/relationships/image" Target="../media/image37.jpg"/><Relationship Id="rId10" Type="http://schemas.openxmlformats.org/officeDocument/2006/relationships/image" Target="../media/image142.png"/><Relationship Id="rId4" Type="http://schemas.openxmlformats.org/officeDocument/2006/relationships/image" Target="../media/image141.png"/><Relationship Id="rId9" Type="http://schemas.openxmlformats.org/officeDocument/2006/relationships/image" Target="../media/image1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6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7.png"/><Relationship Id="rId7" Type="http://schemas.openxmlformats.org/officeDocument/2006/relationships/image" Target="../media/image160.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0.png"/><Relationship Id="rId10" Type="http://schemas.openxmlformats.org/officeDocument/2006/relationships/image" Target="../media/image163.png"/><Relationship Id="rId4" Type="http://schemas.openxmlformats.org/officeDocument/2006/relationships/image" Target="../media/image158.png"/><Relationship Id="rId9" Type="http://schemas.openxmlformats.org/officeDocument/2006/relationships/image" Target="../media/image162.png"/></Relationships>
</file>

<file path=ppt/slides/_rels/slide66.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5.png"/><Relationship Id="rId7" Type="http://schemas.openxmlformats.org/officeDocument/2006/relationships/image" Target="../media/image16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71.png"/><Relationship Id="rId5" Type="http://schemas.openxmlformats.org/officeDocument/2006/relationships/image" Target="../media/image167.png"/><Relationship Id="rId10" Type="http://schemas.openxmlformats.org/officeDocument/2006/relationships/image" Target="../media/image170.png"/><Relationship Id="rId4" Type="http://schemas.openxmlformats.org/officeDocument/2006/relationships/image" Target="../media/image166.png"/><Relationship Id="rId9" Type="http://schemas.openxmlformats.org/officeDocument/2006/relationships/image" Target="../media/image169.png"/></Relationships>
</file>

<file path=ppt/slides/_rels/slide67.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68.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84.png"/><Relationship Id="rId4" Type="http://schemas.openxmlformats.org/officeDocument/2006/relationships/image" Target="../media/image183.png"/></Relationships>
</file>

<file path=ppt/slides/_rels/slide7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4" Type="http://schemas.openxmlformats.org/officeDocument/2006/relationships/image" Target="../media/image18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黒い背景に白い文字がある&#10;&#10;低い精度で自動的に生成された説明">
            <a:extLst>
              <a:ext uri="{FF2B5EF4-FFF2-40B4-BE49-F238E27FC236}">
                <a16:creationId xmlns:a16="http://schemas.microsoft.com/office/drawing/2014/main" id="{61BB4644-31F4-1EA7-6E2C-DFC8169C8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006" y="1480203"/>
            <a:ext cx="5697988" cy="2194566"/>
          </a:xfrm>
          <a:prstGeom prst="rect">
            <a:avLst/>
          </a:prstGeom>
        </p:spPr>
      </p:pic>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180AC119-A8E5-4C02-AABA-5B08C1BFC136}"/>
              </a:ext>
            </a:extLst>
          </p:cNvPr>
          <p:cNvPicPr/>
          <p:nvPr/>
        </p:nvPicPr>
        <p:blipFill>
          <a:blip r:embed="rId4"/>
          <a:stretch>
            <a:fillRect/>
          </a:stretch>
        </p:blipFill>
        <p:spPr>
          <a:xfrm>
            <a:off x="720642" y="448706"/>
            <a:ext cx="1504315" cy="445916"/>
          </a:xfrm>
          <a:prstGeom prst="rect">
            <a:avLst/>
          </a:prstGeom>
        </p:spPr>
      </p:pic>
      <p:sp>
        <p:nvSpPr>
          <p:cNvPr id="7" name="テキスト ボックス 6">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2026/05/29</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28" y="1392859"/>
            <a:ext cx="5073846" cy="2502171"/>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2370" y="2360534"/>
            <a:ext cx="2921783" cy="1440879"/>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4EED1C0-AFF3-E603-6EB9-016BB52C3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13" y="1486313"/>
            <a:ext cx="4885252" cy="2080551"/>
          </a:xfrm>
          <a:prstGeom prst="rect">
            <a:avLst/>
          </a:prstGeom>
          <a:ln w="3175">
            <a:solidFill>
              <a:schemeClr val="bg2">
                <a:lumMod val="90000"/>
              </a:schemeClr>
            </a:solidFill>
          </a:ln>
        </p:spPr>
      </p:pic>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F9ADD2C4-2376-5B4A-8A63-237C807143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1924" y="1487095"/>
            <a:ext cx="4885252" cy="2078988"/>
          </a:xfrm>
          <a:prstGeom prst="rect">
            <a:avLst/>
          </a:prstGeom>
          <a:ln w="3175">
            <a:solidFill>
              <a:schemeClr val="bg2">
                <a:lumMod val="75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615659F-FAA9-4EA3-A443-3ED7FA92CAA6}"/>
              </a:ext>
            </a:extLst>
          </p:cNvPr>
          <p:cNvSpPr txBox="1"/>
          <p:nvPr/>
        </p:nvSpPr>
        <p:spPr>
          <a:xfrm>
            <a:off x="5953253"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006727"/>
            <a:ext cx="10212642" cy="22000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                                    </a:t>
            </a: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0C73EE1B-A84D-400B-86D2-6E94B1EE7843}"/>
              </a:ext>
            </a:extLst>
          </p:cNvPr>
          <p:cNvSpPr txBox="1"/>
          <p:nvPr/>
        </p:nvSpPr>
        <p:spPr>
          <a:xfrm>
            <a:off x="5416238" y="4525070"/>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A04D094-E4ED-48D0-AFD4-8A08FC333D54}"/>
              </a:ext>
            </a:extLst>
          </p:cNvPr>
          <p:cNvSpPr txBox="1"/>
          <p:nvPr/>
        </p:nvSpPr>
        <p:spPr>
          <a:xfrm>
            <a:off x="7901820" y="4525070"/>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06021" y="1818962"/>
            <a:ext cx="919003" cy="228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1925024" y="1678932"/>
            <a:ext cx="3957012" cy="98436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7B07ED17-2FF3-A3A6-C1E6-234397041566}"/>
              </a:ext>
            </a:extLst>
          </p:cNvPr>
          <p:cNvSpPr>
            <a:spLocks noChangeArrowheads="1"/>
          </p:cNvSpPr>
          <p:nvPr/>
        </p:nvSpPr>
        <p:spPr bwMode="auto">
          <a:xfrm>
            <a:off x="7204363" y="1678931"/>
            <a:ext cx="3932813" cy="977777"/>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6268158" y="1801424"/>
            <a:ext cx="936205" cy="24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6" name="図 35" descr="テキスト, 手紙&#10;&#10;AI 生成コンテンツは誤りを含む可能性があります。">
            <a:extLst>
              <a:ext uri="{FF2B5EF4-FFF2-40B4-BE49-F238E27FC236}">
                <a16:creationId xmlns:a16="http://schemas.microsoft.com/office/drawing/2014/main" id="{349C95B0-6437-CB8C-AB99-DC6149092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213" y="4593574"/>
            <a:ext cx="1329508" cy="1539086"/>
          </a:xfrm>
          <a:prstGeom prst="rect">
            <a:avLst/>
          </a:prstGeom>
        </p:spPr>
      </p:pic>
      <p:sp>
        <p:nvSpPr>
          <p:cNvPr id="37" name="テキスト ボックス 36">
            <a:extLst>
              <a:ext uri="{FF2B5EF4-FFF2-40B4-BE49-F238E27FC236}">
                <a16:creationId xmlns:a16="http://schemas.microsoft.com/office/drawing/2014/main" id="{60BD24C1-29E0-05D4-11C5-57E5EC0D275D}"/>
              </a:ext>
            </a:extLst>
          </p:cNvPr>
          <p:cNvSpPr txBox="1"/>
          <p:nvPr/>
        </p:nvSpPr>
        <p:spPr>
          <a:xfrm>
            <a:off x="2504703" y="5060027"/>
            <a:ext cx="2387396" cy="461665"/>
          </a:xfrm>
          <a:prstGeom prst="rect">
            <a:avLst/>
          </a:prstGeom>
          <a:noFill/>
        </p:spPr>
        <p:txBody>
          <a:bodyPr wrap="square" rtlCol="0">
            <a:spAutoFit/>
          </a:bodyPr>
          <a:lstStyle/>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メニューを起動できます。</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9" name="図 38" descr="テキスト&#10;&#10;AI 生成コンテンツは誤りを含む可能性があります。">
            <a:extLst>
              <a:ext uri="{FF2B5EF4-FFF2-40B4-BE49-F238E27FC236}">
                <a16:creationId xmlns:a16="http://schemas.microsoft.com/office/drawing/2014/main" id="{A82DB40C-6FFA-81E1-90F3-4C205708B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2019" y="4975118"/>
            <a:ext cx="1855582" cy="1148694"/>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7162800" y="5213161"/>
            <a:ext cx="209052" cy="2352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3" name="図 42" descr="テキスト, 手紙, ホワイトボード&#10;&#10;AI 生成コンテンツは誤りを含む可能性があります。">
            <a:extLst>
              <a:ext uri="{FF2B5EF4-FFF2-40B4-BE49-F238E27FC236}">
                <a16:creationId xmlns:a16="http://schemas.microsoft.com/office/drawing/2014/main" id="{87E3824F-757E-29E6-E65A-DEAF933FBB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2529" y="4976648"/>
            <a:ext cx="1782742" cy="1152635"/>
          </a:xfrm>
          <a:prstGeom prst="rect">
            <a:avLst/>
          </a:prstGeom>
        </p:spPr>
      </p:pic>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547019" y="5355657"/>
            <a:ext cx="1140278" cy="187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7" name="図 46">
            <a:extLst>
              <a:ext uri="{FF2B5EF4-FFF2-40B4-BE49-F238E27FC236}">
                <a16:creationId xmlns:a16="http://schemas.microsoft.com/office/drawing/2014/main" id="{12E6C4E1-8634-F6D1-905B-C63478B1F7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7340500" y="4345382"/>
            <a:ext cx="147728" cy="189092"/>
          </a:xfrm>
          <a:prstGeom prst="rect">
            <a:avLst/>
          </a:prstGeom>
        </p:spPr>
      </p:pic>
    </p:spTree>
    <p:extLst>
      <p:ext uri="{BB962C8B-B14F-4D97-AF65-F5344CB8AC3E}">
        <p14:creationId xmlns:p14="http://schemas.microsoft.com/office/powerpoint/2010/main" val="41710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3" name="ベルマーク.jpg">
            <a:extLst>
              <a:ext uri="{FF2B5EF4-FFF2-40B4-BE49-F238E27FC236}">
                <a16:creationId xmlns:a16="http://schemas.microsoft.com/office/drawing/2014/main" id="{A05EE13C-9B55-4F91-88E3-4257B3C18A10}"/>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AA17C6F-BFAC-9031-34FB-4D927461C50A}"/>
              </a:ext>
            </a:extLst>
          </p:cNvPr>
          <p:cNvPicPr>
            <a:picLocks noChangeAspect="1"/>
          </p:cNvPicPr>
          <p:nvPr/>
        </p:nvPicPr>
        <p:blipFill>
          <a:blip r:embed="rId7"/>
          <a:stretch>
            <a:fillRect/>
          </a:stretch>
        </p:blipFill>
        <p:spPr>
          <a:xfrm>
            <a:off x="718807" y="1218528"/>
            <a:ext cx="5936397" cy="1441964"/>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3187" y="1546792"/>
            <a:ext cx="5827638" cy="103222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6629398" y="1962150"/>
            <a:ext cx="485777" cy="14287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018915" y="1256510"/>
            <a:ext cx="378018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E3DA-E552-0744-787C-59B63DB89B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F6AABE-5062-2C7F-4706-F974B688F2E7}"/>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a:extLst>
              <a:ext uri="{FF2B5EF4-FFF2-40B4-BE49-F238E27FC236}">
                <a16:creationId xmlns:a16="http://schemas.microsoft.com/office/drawing/2014/main" id="{2D871A1C-DA8D-C88E-2C82-FC8AFE4BA0C0}"/>
              </a:ext>
            </a:extLst>
          </p:cNvPr>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5.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現在の未申請や、現在の勤怠情報を確認できます。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従業員カードは、ログインした後の画面に表示されます。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スタートページを設定している場合は、スタートページに表示されます。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F43AF06-882E-71C9-3B0F-4BC2D1FD62EE}"/>
              </a:ext>
            </a:extLst>
          </p:cNvPr>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A3A123B-003D-07D8-BD35-95420A575001}"/>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2">
            <a:extLst>
              <a:ext uri="{FF2B5EF4-FFF2-40B4-BE49-F238E27FC236}">
                <a16:creationId xmlns:a16="http://schemas.microsoft.com/office/drawing/2014/main" id="{A36881B0-FBC2-14AD-B114-7395356EB5E9}"/>
              </a:ext>
            </a:extLst>
          </p:cNvPr>
          <p:cNvSpPr txBox="1">
            <a:spLocks noChangeArrowheads="1"/>
          </p:cNvSpPr>
          <p:nvPr/>
        </p:nvSpPr>
        <p:spPr bwMode="auto">
          <a:xfrm>
            <a:off x="5438514" y="1648991"/>
            <a:ext cx="6030666" cy="269841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従業員カードでは、以下の内容を確認できます。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「現在の未申請」カード</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今月の未申請（未打刻、未申請）</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クリックすると、ここから申請できます。</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また、未打刻や未申請がある場合に「申請</a:t>
            </a:r>
            <a:r>
              <a:rPr kumimoji="0" lang="en-US" altLang="ja-JP" sz="1400" dirty="0">
                <a:latin typeface="Meiryo UI" panose="020B0604030504040204" pitchFamily="50" charset="-128"/>
                <a:ea typeface="Meiryo UI" panose="020B0604030504040204" pitchFamily="50" charset="-128"/>
              </a:rPr>
              <a:t>AI</a:t>
            </a:r>
            <a:r>
              <a:rPr kumimoji="0" lang="ja-JP" altLang="en-US" sz="1400" dirty="0">
                <a:latin typeface="Meiryo UI" panose="020B0604030504040204" pitchFamily="50" charset="-128"/>
                <a:ea typeface="Meiryo UI" panose="020B0604030504040204" pitchFamily="50" charset="-128"/>
              </a:rPr>
              <a:t>アシスタント」をクリックすると、</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過去の申請内容を参考に</a:t>
            </a:r>
            <a:r>
              <a:rPr kumimoji="0" lang="en-US" altLang="ja-JP" sz="1400" dirty="0">
                <a:latin typeface="Meiryo UI" panose="020B0604030504040204" pitchFamily="50" charset="-128"/>
                <a:ea typeface="Meiryo UI" panose="020B0604030504040204" pitchFamily="50" charset="-128"/>
              </a:rPr>
              <a:t>AI</a:t>
            </a:r>
            <a:r>
              <a:rPr kumimoji="0" lang="ja-JP" altLang="en-US" sz="1400" dirty="0">
                <a:latin typeface="Meiryo UI" panose="020B0604030504040204" pitchFamily="50" charset="-128"/>
                <a:ea typeface="Meiryo UI" panose="020B0604030504040204" pitchFamily="50" charset="-128"/>
              </a:rPr>
              <a:t>が申請書の作成をアシストします。</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「現在</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の勤怠情報」</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・今月の残業（現時点の残業の合計時間、締日時点の予測合計残業時間）</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・年５日有休消化状況（現時点で取得した日数、不足している日数）</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765AF63E-E9C8-F2E5-C67F-979F4577A2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618" y="1319157"/>
            <a:ext cx="4045000" cy="2948692"/>
          </a:xfrm>
          <a:prstGeom prst="rect">
            <a:avLst/>
          </a:prstGeom>
        </p:spPr>
      </p:pic>
      <p:sp>
        <p:nvSpPr>
          <p:cNvPr id="10" name="AutoShape 380">
            <a:extLst>
              <a:ext uri="{FF2B5EF4-FFF2-40B4-BE49-F238E27FC236}">
                <a16:creationId xmlns:a16="http://schemas.microsoft.com/office/drawing/2014/main" id="{2EC2AC35-7886-8E5D-2D1A-09E8BE9B3182}"/>
              </a:ext>
            </a:extLst>
          </p:cNvPr>
          <p:cNvSpPr>
            <a:spLocks noChangeArrowheads="1"/>
          </p:cNvSpPr>
          <p:nvPr/>
        </p:nvSpPr>
        <p:spPr bwMode="auto">
          <a:xfrm>
            <a:off x="952501" y="3035314"/>
            <a:ext cx="3362324" cy="116521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10">
            <a:extLst>
              <a:ext uri="{FF2B5EF4-FFF2-40B4-BE49-F238E27FC236}">
                <a16:creationId xmlns:a16="http://schemas.microsoft.com/office/drawing/2014/main" id="{2AD49E23-ED13-F913-BAAA-0F4C4F3FD4B0}"/>
              </a:ext>
            </a:extLst>
          </p:cNvPr>
          <p:cNvSpPr>
            <a:spLocks noChangeShapeType="1"/>
          </p:cNvSpPr>
          <p:nvPr/>
        </p:nvSpPr>
        <p:spPr bwMode="auto">
          <a:xfrm rot="10800000" flipV="1">
            <a:off x="4314824" y="2992450"/>
            <a:ext cx="1123689" cy="693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71296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t>
            </a:r>
          </a:p>
          <a:p>
            <a:pPr marL="0" indent="0">
              <a:buNone/>
            </a:pP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a:t>
            </a:r>
            <a:r>
              <a:rPr lang="ja-JP" altLang="en-US" sz="1600" dirty="0">
                <a:latin typeface="Meiryo UI" panose="020B0604030504040204" pitchFamily="50" charset="-128"/>
                <a:ea typeface="Meiryo UI" panose="020B0604030504040204" pitchFamily="50" charset="-128"/>
              </a:rPr>
              <a:t>、打刻履歴が残ります。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853367D7-CFD7-4405-54AF-3F114ECA9030}"/>
              </a:ext>
            </a:extLst>
          </p:cNvPr>
          <p:cNvPicPr>
            <a:picLocks noChangeAspect="1"/>
          </p:cNvPicPr>
          <p:nvPr/>
        </p:nvPicPr>
        <p:blipFill>
          <a:blip r:embed="rId3"/>
          <a:stretch>
            <a:fillRect/>
          </a:stretch>
        </p:blipFill>
        <p:spPr>
          <a:xfrm>
            <a:off x="799784" y="1387098"/>
            <a:ext cx="4573445" cy="2293201"/>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073228" y="2657977"/>
            <a:ext cx="2793648" cy="706976"/>
          </a:xfrm>
          <a:prstGeom prst="roundRect">
            <a:avLst>
              <a:gd name="adj" fmla="val 681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a:endCxn id="17" idx="3"/>
          </p:cNvCxnSpPr>
          <p:nvPr/>
        </p:nvCxnSpPr>
        <p:spPr>
          <a:xfrm flipH="1">
            <a:off x="3866876" y="2594373"/>
            <a:ext cx="2097824" cy="41709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0FFDB33E-657B-5A83-A0B3-20578FF84452}"/>
              </a:ext>
            </a:extLst>
          </p:cNvPr>
          <p:cNvPicPr>
            <a:picLocks noChangeAspect="1"/>
          </p:cNvPicPr>
          <p:nvPr/>
        </p:nvPicPr>
        <p:blipFill>
          <a:blip r:embed="rId4"/>
          <a:stretch>
            <a:fillRect/>
          </a:stretch>
        </p:blipFill>
        <p:spPr>
          <a:xfrm>
            <a:off x="803228" y="4131350"/>
            <a:ext cx="4570001" cy="2310966"/>
          </a:xfrm>
          <a:prstGeom prst="rect">
            <a:avLst/>
          </a:prstGeom>
        </p:spPr>
      </p:pic>
      <p:sp>
        <p:nvSpPr>
          <p:cNvPr id="12" name="AutoShape 380">
            <a:extLst>
              <a:ext uri="{FF2B5EF4-FFF2-40B4-BE49-F238E27FC236}">
                <a16:creationId xmlns:a16="http://schemas.microsoft.com/office/drawing/2014/main" id="{04AF3CAD-7AFF-9C82-881E-5953D26D5C0D}"/>
              </a:ext>
            </a:extLst>
          </p:cNvPr>
          <p:cNvSpPr>
            <a:spLocks noChangeArrowheads="1"/>
          </p:cNvSpPr>
          <p:nvPr/>
        </p:nvSpPr>
        <p:spPr bwMode="auto">
          <a:xfrm>
            <a:off x="4005943" y="4484914"/>
            <a:ext cx="1349868" cy="853439"/>
          </a:xfrm>
          <a:prstGeom prst="roundRect">
            <a:avLst>
              <a:gd name="adj" fmla="val 68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69506" y="5499719"/>
            <a:ext cx="1801091" cy="4577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3B194E6-B54A-A121-EF7F-6C759A8B9C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7567" y="1373535"/>
            <a:ext cx="2347282" cy="4745315"/>
          </a:xfrm>
          <a:prstGeom prst="rect">
            <a:avLst/>
          </a:prstGeom>
        </p:spPr>
      </p:pic>
      <p:sp>
        <p:nvSpPr>
          <p:cNvPr id="19" name="コンテンツ プレースホルダー 2"/>
          <p:cNvSpPr>
            <a:spLocks noGrp="1"/>
          </p:cNvSpPr>
          <p:nvPr>
            <p:ph idx="1"/>
          </p:nvPr>
        </p:nvSpPr>
        <p:spPr>
          <a:xfrm>
            <a:off x="302150" y="993336"/>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90954" y="3734273"/>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38603" y="342900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728955" y="396168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1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C29DB3F-6524-693D-C9B9-63E7B91CC9C3}"/>
              </a:ext>
            </a:extLst>
          </p:cNvPr>
          <p:cNvPicPr>
            <a:picLocks noChangeAspect="1"/>
          </p:cNvPicPr>
          <p:nvPr/>
        </p:nvPicPr>
        <p:blipFill>
          <a:blip r:embed="rId3"/>
          <a:stretch>
            <a:fillRect/>
          </a:stretch>
        </p:blipFill>
        <p:spPr>
          <a:xfrm>
            <a:off x="423893" y="1263470"/>
            <a:ext cx="7210102" cy="3773321"/>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60120" y="3247226"/>
            <a:ext cx="904144"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814781"/>
            <a:ext cx="2727993" cy="853198"/>
          </a:xfrm>
          <a:prstGeom prst="roundRect">
            <a:avLst>
              <a:gd name="adj" fmla="val 594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stCxn id="27" idx="1"/>
          </p:cNvCxnSpPr>
          <p:nvPr/>
        </p:nvCxnSpPr>
        <p:spPr>
          <a:xfrm flipH="1">
            <a:off x="1882552" y="3410260"/>
            <a:ext cx="4301928" cy="187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a:endCxn id="24" idx="3"/>
          </p:cNvCxnSpPr>
          <p:nvPr/>
        </p:nvCxnSpPr>
        <p:spPr>
          <a:xfrm flipH="1" flipV="1">
            <a:off x="4297680" y="4241380"/>
            <a:ext cx="1917194" cy="24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84480" y="3180673"/>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403318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700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 退出時刻とログオフ時刻に差異がある場合に、その理由を申請する　</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948458329"/>
              </p:ext>
            </p:extLst>
          </p:nvPr>
        </p:nvGraphicFramePr>
        <p:xfrm>
          <a:off x="574543" y="608261"/>
          <a:ext cx="10669515" cy="5790692"/>
        </p:xfrm>
        <a:graphic>
          <a:graphicData uri="http://schemas.openxmlformats.org/drawingml/2006/table">
            <a:tbl>
              <a:tblPr firstRow="1" bandRow="1">
                <a:tableStyleId>{5940675A-B579-460E-94D1-54222C63F5DA}</a:tableStyleId>
              </a:tblPr>
              <a:tblGrid>
                <a:gridCol w="2005579">
                  <a:extLst>
                    <a:ext uri="{9D8B030D-6E8A-4147-A177-3AD203B41FA5}">
                      <a16:colId xmlns:a16="http://schemas.microsoft.com/office/drawing/2014/main" val="2494357905"/>
                    </a:ext>
                  </a:extLst>
                </a:gridCol>
                <a:gridCol w="8663936">
                  <a:extLst>
                    <a:ext uri="{9D8B030D-6E8A-4147-A177-3AD203B41FA5}">
                      <a16:colId xmlns:a16="http://schemas.microsoft.com/office/drawing/2014/main" val="1333179428"/>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Ver.260522</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5335006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P71</a:t>
                      </a:r>
                      <a:endParaRPr kumimoji="1" lang="ja-JP" altLang="en-US" sz="18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英語表記を選択した言語で表示に変更</a:t>
                      </a:r>
                    </a:p>
                  </a:txBody>
                  <a:tcPr anchor="ctr"/>
                </a:tc>
                <a:extLst>
                  <a:ext uri="{0D108BD9-81ED-4DB2-BD59-A6C34878D82A}">
                    <a16:rowId xmlns:a16="http://schemas.microsoft.com/office/drawing/2014/main" val="321391654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Ver.260331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4111820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endParaRPr kumimoji="1" lang="ja-JP" altLang="en-US" sz="18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スマホアプリのリニューアルに伴う修正、説明の追加</a:t>
                      </a:r>
                    </a:p>
                  </a:txBody>
                  <a:tcPr anchor="ctr"/>
                </a:tc>
                <a:extLst>
                  <a:ext uri="{0D108BD9-81ED-4DB2-BD59-A6C34878D82A}">
                    <a16:rowId xmlns:a16="http://schemas.microsoft.com/office/drawing/2014/main" val="3850023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P13</a:t>
                      </a:r>
                      <a:endParaRPr kumimoji="1" lang="ja-JP" altLang="en-US" sz="18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奉行</a:t>
                      </a:r>
                      <a:r>
                        <a:rPr kumimoji="1" lang="en-US" altLang="ja-JP" sz="1800" baseline="-25000" dirty="0">
                          <a:latin typeface="メイリオ" panose="020B0604030504040204" pitchFamily="50" charset="-128"/>
                          <a:ea typeface="メイリオ" panose="020B0604030504040204" pitchFamily="50" charset="-128"/>
                        </a:rPr>
                        <a:t>Edge </a:t>
                      </a:r>
                      <a:r>
                        <a:rPr kumimoji="1" lang="ja-JP" altLang="en-US" sz="1800" baseline="-25000" dirty="0">
                          <a:latin typeface="メイリオ" panose="020B0604030504040204" pitchFamily="50" charset="-128"/>
                          <a:ea typeface="メイリオ" panose="020B0604030504040204" pitchFamily="50" charset="-128"/>
                        </a:rPr>
                        <a:t>給与明細電子化クラウド</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をあわせてご利用の場合の変更点を追記</a:t>
                      </a:r>
                    </a:p>
                  </a:txBody>
                  <a:tcPr anchor="ctr"/>
                </a:tc>
                <a:extLst>
                  <a:ext uri="{0D108BD9-81ED-4DB2-BD59-A6C34878D82A}">
                    <a16:rowId xmlns:a16="http://schemas.microsoft.com/office/drawing/2014/main" val="29306718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P14</a:t>
                      </a:r>
                      <a:endParaRPr kumimoji="1" lang="ja-JP" altLang="en-US" sz="18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a:t>
                      </a:r>
                      <a:r>
                        <a:rPr kumimoji="1" lang="en-US" altLang="ja-JP" sz="1800" baseline="-25000" dirty="0">
                          <a:latin typeface="メイリオ" panose="020B0604030504040204" pitchFamily="50" charset="-128"/>
                          <a:ea typeface="メイリオ" panose="020B0604030504040204" pitchFamily="50" charset="-128"/>
                        </a:rPr>
                        <a:t>AI</a:t>
                      </a:r>
                      <a:r>
                        <a:rPr kumimoji="1" lang="ja-JP" altLang="en-US" sz="1800" baseline="-25000" dirty="0">
                          <a:latin typeface="メイリオ" panose="020B0604030504040204" pitchFamily="50" charset="-128"/>
                          <a:ea typeface="メイリオ" panose="020B0604030504040204" pitchFamily="50" charset="-128"/>
                        </a:rPr>
                        <a:t>アシスタント」についての説明を追記</a:t>
                      </a:r>
                    </a:p>
                  </a:txBody>
                  <a:tcPr anchor="ctr"/>
                </a:tc>
                <a:extLst>
                  <a:ext uri="{0D108BD9-81ED-4DB2-BD59-A6C34878D82A}">
                    <a16:rowId xmlns:a16="http://schemas.microsoft.com/office/drawing/2014/main" val="161918368"/>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Ver.250930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931173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P65</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P66</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13501469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a:latin typeface="メイリオ" panose="020B0604030504040204" pitchFamily="50" charset="-128"/>
                          <a:ea typeface="メイリオ" panose="020B0604030504040204" pitchFamily="50" charset="-128"/>
                        </a:rPr>
                        <a:t>P22</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608501990"/>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Ver.250331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7121058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P15</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従業員カードで、現在の未申請や現在の勤怠情報が確認できる旨を追記</a:t>
                      </a:r>
                    </a:p>
                  </a:txBody>
                  <a:tcPr anchor="ctr"/>
                </a:tc>
                <a:extLst>
                  <a:ext uri="{0D108BD9-81ED-4DB2-BD59-A6C34878D82A}">
                    <a16:rowId xmlns:a16="http://schemas.microsoft.com/office/drawing/2014/main" val="1335457423"/>
                  </a:ext>
                </a:extLst>
              </a:tr>
              <a:tr h="388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P37</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392932715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Ver.241218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497683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P46</a:t>
                      </a:r>
                      <a:r>
                        <a:rPr kumimoji="1" lang="ja-JP" altLang="en-US" sz="1800" baseline="-25000" dirty="0">
                          <a:latin typeface="メイリオ" panose="020B0604030504040204" pitchFamily="50" charset="-128"/>
                          <a:ea typeface="メイリオ" panose="020B0604030504040204" pitchFamily="50" charset="-128"/>
                        </a:rPr>
                        <a:t>・</a:t>
                      </a:r>
                      <a:endParaRPr kumimoji="1" lang="en-US" altLang="ja-JP" sz="1800" baseline="-25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49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1800966776"/>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申請メニューを開きます。　　　　　　　　　　　　　　　　　　　　　　　</a:t>
            </a: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7B125CC-4B85-49BC-8A3A-44D583810879}"/>
              </a:ext>
            </a:extLst>
          </p:cNvPr>
          <p:cNvPicPr/>
          <p:nvPr/>
        </p:nvPicPr>
        <p:blipFill>
          <a:blip r:embed="rId3"/>
          <a:stretch>
            <a:fillRect/>
          </a:stretch>
        </p:blipFill>
        <p:spPr>
          <a:xfrm>
            <a:off x="961231" y="4852086"/>
            <a:ext cx="2270585" cy="1836945"/>
          </a:xfrm>
          <a:prstGeom prst="rect">
            <a:avLst/>
          </a:prstGeom>
          <a:ln w="3175">
            <a:solidFill>
              <a:schemeClr val="tx1"/>
            </a:solidFill>
          </a:ln>
        </p:spPr>
      </p:pic>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4"/>
          <a:stretch>
            <a:fillRect/>
          </a:stretch>
        </p:blipFill>
        <p:spPr>
          <a:xfrm>
            <a:off x="7482784"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890" y="3358331"/>
            <a:ext cx="4341345"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367288" y="465388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C7974ED3-6056-C0C0-B41E-439112B2E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231" y="1894018"/>
            <a:ext cx="1471282" cy="2483684"/>
          </a:xfrm>
          <a:prstGeom prst="rect">
            <a:avLst/>
          </a:prstGeom>
          <a:ln w="3175">
            <a:solidFill>
              <a:schemeClr val="tx1"/>
            </a:solid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696872" y="1957707"/>
            <a:ext cx="715963" cy="2171686"/>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80909" y="2531279"/>
            <a:ext cx="696285" cy="1384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1" name="図 10"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16F4AFED-9563-85A2-0CBA-A4F26740C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2134" y="1908364"/>
            <a:ext cx="2121514" cy="899158"/>
          </a:xfrm>
          <a:prstGeom prst="rect">
            <a:avLst/>
          </a:prstGeom>
          <a:ln>
            <a:solidFill>
              <a:schemeClr val="tx1"/>
            </a:solidFill>
          </a:ln>
        </p:spPr>
      </p:pic>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310867" y="2590959"/>
            <a:ext cx="1000760" cy="204906"/>
          </a:xfrm>
          <a:prstGeom prst="roundRect">
            <a:avLst>
              <a:gd name="adj" fmla="val 890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357257" y="2189339"/>
            <a:ext cx="1000760" cy="1724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312" y="1540605"/>
            <a:ext cx="6185215" cy="2577618"/>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919" y="4684626"/>
              <a:ext cx="272098" cy="243239"/>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982" y="4943374"/>
              <a:ext cx="281817" cy="251927"/>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631" y="5469250"/>
              <a:ext cx="262381" cy="22517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0629" y="5205705"/>
              <a:ext cx="272098" cy="244629"/>
            </a:xfrm>
            <a:prstGeom prst="rect">
              <a:avLst/>
            </a:prstGeom>
          </p:spPr>
        </p:pic>
      </p:grpSp>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1077227"/>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88557" y="2192021"/>
            <a:ext cx="3292578"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392537" y="1917037"/>
            <a:ext cx="378887" cy="227332"/>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423523" y="1196927"/>
            <a:ext cx="346186" cy="227185"/>
          </a:xfrm>
          <a:prstGeom prst="rect">
            <a:avLst/>
          </a:prstGeom>
        </p:spPr>
      </p:pic>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652" y="4949131"/>
            <a:ext cx="240529" cy="210462"/>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22372" y="5405556"/>
            <a:ext cx="3873930" cy="843517"/>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4"/>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9" name="図 8"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42D2DA05-D46D-61B9-C7F4-AFD38B0A5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388" y="2501988"/>
            <a:ext cx="5666667" cy="1514286"/>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23" y="1230595"/>
            <a:ext cx="5488048"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84" y="1261389"/>
            <a:ext cx="4992141"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918" y="2548796"/>
            <a:ext cx="5000718"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9366"/>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31" y="1245118"/>
            <a:ext cx="5482306"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63" y="1276131"/>
            <a:ext cx="5503600"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3" y="1271492"/>
            <a:ext cx="5527627"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18" y="4177749"/>
            <a:ext cx="3172284"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901" y="1315850"/>
            <a:ext cx="4406541"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33" y="1704747"/>
            <a:ext cx="4560472"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019" y="1662125"/>
            <a:ext cx="4984278"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0335"/>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7. </a:t>
            </a:r>
            <a:r>
              <a:rPr lang="ja-JP" altLang="en-US" sz="1500" dirty="0">
                <a:latin typeface="Meiryo UI" panose="020B0604030504040204" pitchFamily="50" charset="-128"/>
                <a:ea typeface="Meiryo UI" panose="020B0604030504040204" pitchFamily="50" charset="-128"/>
              </a:rPr>
              <a:t>退出時刻とログオフ時刻に差異がある場合に、その理由を申請する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4" y="1373064"/>
            <a:ext cx="5483462"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3" y="1384252"/>
            <a:ext cx="5512457"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13" y="1295957"/>
            <a:ext cx="5512689" cy="4212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16" y="1290322"/>
            <a:ext cx="5477584"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828269" y="1545336"/>
            <a:ext cx="5050520" cy="1507010"/>
            <a:chOff x="456649" y="1558061"/>
            <a:chExt cx="5050520" cy="1507010"/>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9" y="1558061"/>
              <a:ext cx="5050520" cy="1507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41914" y="2671300"/>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46557" y="3688930"/>
            <a:ext cx="5933318" cy="2692429"/>
            <a:chOff x="456649" y="3588565"/>
            <a:chExt cx="5933318" cy="2692429"/>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 y="3588565"/>
              <a:ext cx="5933318" cy="2692429"/>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598419" y="5987586"/>
              <a:ext cx="577833"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475910" y="4317282"/>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926060" y="4084538"/>
              <a:ext cx="832104" cy="972313"/>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7"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62770" y="4725495"/>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14909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800" y="1901579"/>
            <a:ext cx="5044320" cy="1788227"/>
            <a:chOff x="583122" y="1888380"/>
            <a:chExt cx="5044320" cy="1788227"/>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83122" y="1888380"/>
              <a:ext cx="5044320" cy="1486931"/>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819698" y="2055093"/>
              <a:ext cx="3642007" cy="1621514"/>
              <a:chOff x="819698" y="2055093"/>
              <a:chExt cx="3642007" cy="1621514"/>
            </a:xfrm>
          </p:grpSpPr>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3674" y="2562050"/>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819698" y="2055093"/>
                <a:ext cx="167952" cy="5069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54302" y="229600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9698" y="3025790"/>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spTree>
    <p:extLst>
      <p:ext uri="{BB962C8B-B14F-4D97-AF65-F5344CB8AC3E}">
        <p14:creationId xmlns:p14="http://schemas.microsoft.com/office/powerpoint/2010/main" val="3349672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1902761"/>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36728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79729" y="4328765"/>
            <a:ext cx="3138609"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cstate="print">
            <a:extLst>
              <a:ext uri="{28A0092B-C50C-407E-A947-70E740481C1C}">
                <a14:useLocalDpi xmlns:a14="http://schemas.microsoft.com/office/drawing/2010/main" val="0"/>
              </a:ext>
            </a:extLst>
          </a:blip>
          <a:srcRect/>
          <a:stretch/>
        </p:blipFill>
        <p:spPr>
          <a:xfrm>
            <a:off x="6219427" y="4271275"/>
            <a:ext cx="3246753" cy="2287611"/>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098744"/>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17283" y="629974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79171" y="6327902"/>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21087" y="2805924"/>
            <a:ext cx="3791576" cy="1074279"/>
          </a:xfrm>
          <a:prstGeom prst="rect">
            <a:avLst/>
          </a:prstGeom>
          <a:ln>
            <a:solidFill>
              <a:schemeClr val="tx1"/>
            </a:solidFill>
          </a:ln>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55904" y="3142281"/>
            <a:ext cx="288796" cy="1660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8" y="1220917"/>
            <a:ext cx="7491090" cy="3754908"/>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86" y="5123111"/>
                <a:ext cx="272098" cy="238085"/>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318" y="5370315"/>
                <a:ext cx="281817" cy="246589"/>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591" y="5908725"/>
                <a:ext cx="262381" cy="220400"/>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969" y="5638980"/>
                <a:ext cx="272098" cy="239446"/>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5531" y="4949131"/>
              <a:ext cx="240529" cy="210462"/>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892130" y="5410361"/>
              <a:ext cx="3860304" cy="976766"/>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2"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extLst>
              <a:ext uri="{28A0092B-C50C-407E-A947-70E740481C1C}">
                <a14:useLocalDpi xmlns:a14="http://schemas.microsoft.com/office/drawing/2010/main" val="0"/>
              </a:ext>
            </a:extLst>
          </a:blip>
          <a:stretch>
            <a:fillRect/>
          </a:stretch>
        </p:blipFill>
        <p:spPr>
          <a:xfrm>
            <a:off x="5796638" y="2653695"/>
            <a:ext cx="4231510"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extLst>
              <a:ext uri="{28A0092B-C50C-407E-A947-70E740481C1C}">
                <a14:useLocalDpi xmlns:a14="http://schemas.microsoft.com/office/drawing/2010/main" val="0"/>
              </a:ext>
            </a:extLst>
          </a:blip>
          <a:stretch>
            <a:fillRect/>
          </a:stretch>
        </p:blipFill>
        <p:spPr>
          <a:xfrm>
            <a:off x="5737739" y="2418281"/>
            <a:ext cx="4408083"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5211-2501-FF8D-18B9-041F6D0A026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6CE3E1-10F5-D88D-FFC0-75F93EC72A28}"/>
              </a:ext>
            </a:extLst>
          </p:cNvPr>
          <p:cNvSpPr>
            <a:spLocks noGrp="1"/>
          </p:cNvSpPr>
          <p:nvPr>
            <p:ph idx="1"/>
          </p:nvPr>
        </p:nvSpPr>
        <p:spPr>
          <a:xfrm>
            <a:off x="389613" y="803082"/>
            <a:ext cx="11695159"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勤務実績照会］メニューで、退出時刻とパソコンのログオフ時刻に差異がある（ログオフ差異に時間が表示されている）場合に、</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勤務実績申請］メニューでその理由を申請します。（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出勤時刻、ログオン時刻の差異も同様です。）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＜例＞退勤時刻が「</a:t>
            </a:r>
            <a:r>
              <a:rPr lang="en-US" altLang="ja-JP" sz="1600" b="1" dirty="0">
                <a:latin typeface="Meiryo UI" panose="020B0604030504040204" pitchFamily="50" charset="-128"/>
                <a:ea typeface="Meiryo UI" panose="020B0604030504040204" pitchFamily="50" charset="-128"/>
              </a:rPr>
              <a:t>19:00</a:t>
            </a:r>
            <a:r>
              <a:rPr lang="ja-JP" altLang="en-US" sz="1600" b="1" dirty="0">
                <a:latin typeface="Meiryo UI" panose="020B0604030504040204" pitchFamily="50" charset="-128"/>
                <a:ea typeface="Meiryo UI" panose="020B0604030504040204" pitchFamily="50" charset="-128"/>
              </a:rPr>
              <a:t>」、パソコンのログオフ時刻が「</a:t>
            </a:r>
            <a:r>
              <a:rPr lang="en-US" altLang="ja-JP" sz="1600" b="1" dirty="0">
                <a:latin typeface="Meiryo UI" panose="020B0604030504040204" pitchFamily="50" charset="-128"/>
                <a:ea typeface="Meiryo UI" panose="020B0604030504040204" pitchFamily="50" charset="-128"/>
              </a:rPr>
              <a:t>20:00</a:t>
            </a:r>
            <a:r>
              <a:rPr lang="ja-JP" altLang="en-US" sz="1600" b="1" dirty="0">
                <a:latin typeface="Meiryo UI" panose="020B0604030504040204" pitchFamily="50" charset="-128"/>
                <a:ea typeface="Meiryo UI" panose="020B0604030504040204" pitchFamily="50" charset="-128"/>
              </a:rPr>
              <a:t>」だった場合</a:t>
            </a:r>
            <a:endParaRPr lang="en-US" altLang="ja-JP" sz="1600" b="1" dirty="0">
              <a:latin typeface="Meiryo UI" panose="020B0604030504040204" pitchFamily="50" charset="-128"/>
              <a:ea typeface="Meiryo UI" panose="020B0604030504040204" pitchFamily="50" charset="-128"/>
            </a:endParaRPr>
          </a:p>
          <a:p>
            <a:pPr marL="0" indent="0">
              <a:buNone/>
            </a:pP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endPar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0">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363">
            <a:extLst>
              <a:ext uri="{FF2B5EF4-FFF2-40B4-BE49-F238E27FC236}">
                <a16:creationId xmlns:a16="http://schemas.microsoft.com/office/drawing/2014/main" id="{0C7C6F2F-F973-5418-4F88-74D7D4D6D91A}"/>
              </a:ext>
            </a:extLst>
          </p:cNvPr>
          <p:cNvSpPr>
            <a:spLocks noChangeArrowheads="1"/>
          </p:cNvSpPr>
          <p:nvPr/>
        </p:nvSpPr>
        <p:spPr bwMode="auto">
          <a:xfrm>
            <a:off x="6827050" y="1834026"/>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［勤務実績申請］メニューで、備考欄に乖離の理由を</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記載して申請します。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3DFA9710-799B-BE90-B21C-44BF2AABB4D7}"/>
              </a:ext>
            </a:extLst>
          </p:cNvPr>
          <p:cNvSpPr>
            <a:spLocks noGrp="1"/>
          </p:cNvSpPr>
          <p:nvPr>
            <p:ph type="title"/>
          </p:nvPr>
        </p:nvSpPr>
        <p:spPr>
          <a:xfrm>
            <a:off x="302149" y="104687"/>
            <a:ext cx="11632347"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a:t>
            </a:r>
            <a:r>
              <a:rPr lang="en-US" altLang="ja-JP" sz="3200"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退出時刻とログオフ時刻に差異がある場合に、その理由を申請する</a:t>
            </a:r>
          </a:p>
        </p:txBody>
      </p:sp>
      <p:sp>
        <p:nvSpPr>
          <p:cNvPr id="4" name="フッター プレースホルダー 3">
            <a:extLst>
              <a:ext uri="{FF2B5EF4-FFF2-40B4-BE49-F238E27FC236}">
                <a16:creationId xmlns:a16="http://schemas.microsoft.com/office/drawing/2014/main" id="{1D665DF5-BC33-4A56-A592-74996BDD529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D07BA87-A71F-81C4-EE34-15B7A37A66A9}"/>
              </a:ext>
            </a:extLst>
          </p:cNvPr>
          <p:cNvSpPr>
            <a:spLocks noGrp="1"/>
          </p:cNvSpPr>
          <p:nvPr>
            <p:ph type="sldNum" sz="quarter" idx="12"/>
          </p:nvPr>
        </p:nvSpPr>
        <p:spPr>
          <a:xfrm>
            <a:off x="9341573" y="6525231"/>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18A2E4DC-5F63-F9E6-95D3-AB1ED6742C60}"/>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7" name="矢印: 右 22">
            <a:extLst>
              <a:ext uri="{FF2B5EF4-FFF2-40B4-BE49-F238E27FC236}">
                <a16:creationId xmlns:a16="http://schemas.microsoft.com/office/drawing/2014/main" id="{6A37903C-C972-440B-6C52-F1812A69ABDD}"/>
              </a:ext>
            </a:extLst>
          </p:cNvPr>
          <p:cNvSpPr/>
          <p:nvPr/>
        </p:nvSpPr>
        <p:spPr>
          <a:xfrm>
            <a:off x="6425968" y="3758233"/>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Rectangle 363">
            <a:extLst>
              <a:ext uri="{FF2B5EF4-FFF2-40B4-BE49-F238E27FC236}">
                <a16:creationId xmlns:a16="http://schemas.microsoft.com/office/drawing/2014/main" id="{82B8FA52-A0F4-48F8-B643-812CD8CCE97C}"/>
              </a:ext>
            </a:extLst>
          </p:cNvPr>
          <p:cNvSpPr>
            <a:spLocks noChangeArrowheads="1"/>
          </p:cNvSpPr>
          <p:nvPr/>
        </p:nvSpPr>
        <p:spPr bwMode="auto">
          <a:xfrm>
            <a:off x="6880320" y="5351147"/>
            <a:ext cx="5204452"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ログオフ時刻まで業務をしていて、退出時刻が誤っている場合は、打刻申請します。</a:t>
            </a:r>
            <a:endParaRPr lang="en-US" altLang="ja-JP" sz="1600" dirty="0">
              <a:latin typeface="Meiryo UI" panose="020B0604030504040204" pitchFamily="50" charset="-128"/>
              <a:ea typeface="Meiryo UI" panose="020B0604030504040204" pitchFamily="50" charset="-128"/>
            </a:endParaRPr>
          </a:p>
        </p:txBody>
      </p:sp>
      <p:sp>
        <p:nvSpPr>
          <p:cNvPr id="19" name="Rectangle 363">
            <a:extLst>
              <a:ext uri="{FF2B5EF4-FFF2-40B4-BE49-F238E27FC236}">
                <a16:creationId xmlns:a16="http://schemas.microsoft.com/office/drawing/2014/main" id="{3A8B1440-5EC8-4F7B-B457-A2F9BDA577F5}"/>
              </a:ext>
            </a:extLst>
          </p:cNvPr>
          <p:cNvSpPr>
            <a:spLocks noChangeArrowheads="1"/>
          </p:cNvSpPr>
          <p:nvPr/>
        </p:nvSpPr>
        <p:spPr bwMode="auto">
          <a:xfrm>
            <a:off x="567668" y="1898034"/>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「ログオフ差異」に時間が表示されている。</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E177FE7B-7E2B-CA5A-F2B3-4ED8A256B880}"/>
              </a:ext>
            </a:extLst>
          </p:cNvPr>
          <p:cNvPicPr>
            <a:picLocks noChangeAspect="1"/>
          </p:cNvPicPr>
          <p:nvPr/>
        </p:nvPicPr>
        <p:blipFill>
          <a:blip r:embed="rId3"/>
          <a:stretch>
            <a:fillRect/>
          </a:stretch>
        </p:blipFill>
        <p:spPr>
          <a:xfrm>
            <a:off x="631676" y="2532705"/>
            <a:ext cx="5730284" cy="3012703"/>
          </a:xfrm>
          <a:prstGeom prst="rect">
            <a:avLst/>
          </a:prstGeom>
        </p:spPr>
      </p:pic>
      <p:sp>
        <p:nvSpPr>
          <p:cNvPr id="33" name="AutoShape 380">
            <a:extLst>
              <a:ext uri="{FF2B5EF4-FFF2-40B4-BE49-F238E27FC236}">
                <a16:creationId xmlns:a16="http://schemas.microsoft.com/office/drawing/2014/main" id="{C21E27FB-4200-BA21-8392-BCCDCDA06D80}"/>
              </a:ext>
            </a:extLst>
          </p:cNvPr>
          <p:cNvSpPr>
            <a:spLocks noChangeArrowheads="1"/>
          </p:cNvSpPr>
          <p:nvPr/>
        </p:nvSpPr>
        <p:spPr bwMode="auto">
          <a:xfrm>
            <a:off x="4023360" y="4284060"/>
            <a:ext cx="2118360" cy="560208"/>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DA6874E7-4C4E-482D-85A3-362F74278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319" y="2508677"/>
            <a:ext cx="5093599" cy="2696117"/>
          </a:xfrm>
          <a:prstGeom prst="rect">
            <a:avLst/>
          </a:prstGeom>
        </p:spPr>
      </p:pic>
      <p:sp>
        <p:nvSpPr>
          <p:cNvPr id="18" name="AutoShape 380">
            <a:extLst>
              <a:ext uri="{FF2B5EF4-FFF2-40B4-BE49-F238E27FC236}">
                <a16:creationId xmlns:a16="http://schemas.microsoft.com/office/drawing/2014/main" id="{D585E19C-B1F0-B7CE-A9B6-6796EE29E326}"/>
              </a:ext>
            </a:extLst>
          </p:cNvPr>
          <p:cNvSpPr>
            <a:spLocks noChangeArrowheads="1"/>
          </p:cNvSpPr>
          <p:nvPr/>
        </p:nvSpPr>
        <p:spPr bwMode="auto">
          <a:xfrm>
            <a:off x="10727532" y="3496909"/>
            <a:ext cx="714374" cy="176315"/>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485942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51365" y="1504937"/>
            <a:ext cx="9516193" cy="1438803"/>
            <a:chOff x="903917" y="1502099"/>
            <a:chExt cx="9516193" cy="1438803"/>
          </a:xfrm>
        </p:grpSpPr>
        <p:grpSp>
          <p:nvGrpSpPr>
            <p:cNvPr id="7" name="グループ化 6"/>
            <p:cNvGrpSpPr/>
            <p:nvPr/>
          </p:nvGrpSpPr>
          <p:grpSpPr>
            <a:xfrm>
              <a:off x="903917" y="1502099"/>
              <a:ext cx="9516193" cy="1438803"/>
              <a:chOff x="740177" y="1502101"/>
              <a:chExt cx="9516193" cy="1438803"/>
            </a:xfrm>
          </p:grpSpPr>
          <p:grpSp>
            <p:nvGrpSpPr>
              <p:cNvPr id="6" name="グループ化 5"/>
              <p:cNvGrpSpPr/>
              <p:nvPr/>
            </p:nvGrpSpPr>
            <p:grpSpPr>
              <a:xfrm>
                <a:off x="740177" y="1729303"/>
                <a:ext cx="5122329" cy="1211601"/>
                <a:chOff x="740177" y="1729303"/>
                <a:chExt cx="5122329" cy="1211601"/>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7" y="1729303"/>
                  <a:ext cx="4765902" cy="1211601"/>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407220" y="2690822"/>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254562" y="1734672"/>
                  <a:ext cx="191760"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p:cNvCxnSpPr>
                <p:nvPr/>
              </p:nvCxnSpPr>
              <p:spPr>
                <a:xfrm>
                  <a:off x="5433622" y="1821053"/>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771066" y="1502101"/>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28397" y="1851036"/>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37365" y="2120417"/>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51366" y="3648845"/>
            <a:ext cx="10463122" cy="2833289"/>
            <a:chOff x="851366" y="3648845"/>
            <a:chExt cx="10463122" cy="2833289"/>
          </a:xfrm>
        </p:grpSpPr>
        <p:grpSp>
          <p:nvGrpSpPr>
            <p:cNvPr id="10" name="グループ化 9"/>
            <p:cNvGrpSpPr/>
            <p:nvPr/>
          </p:nvGrpSpPr>
          <p:grpSpPr>
            <a:xfrm>
              <a:off x="851366" y="3648845"/>
              <a:ext cx="10463122" cy="2833289"/>
              <a:chOff x="740178" y="3647333"/>
              <a:chExt cx="10463122" cy="2833289"/>
            </a:xfrm>
          </p:grpSpPr>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40178" y="3647333"/>
                <a:ext cx="6172937" cy="2833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799789" y="3656664"/>
                <a:ext cx="9403511" cy="2692283"/>
                <a:chOff x="1799789" y="3656664"/>
                <a:chExt cx="9403511" cy="2692283"/>
              </a:xfrm>
            </p:grpSpPr>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6397499" y="3656664"/>
                  <a:ext cx="506286" cy="2140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899724" y="5958000"/>
                  <a:ext cx="1852680" cy="149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5983041" y="5824952"/>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a:endCxn id="35" idx="1"/>
                </p:cNvCxnSpPr>
                <p:nvPr/>
              </p:nvCxnSpPr>
              <p:spPr>
                <a:xfrm>
                  <a:off x="5752404" y="6032922"/>
                  <a:ext cx="230637" cy="2948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p:cNvCxnSpPr>
                <p:nvPr/>
              </p:nvCxnSpPr>
              <p:spPr>
                <a:xfrm>
                  <a:off x="6903785" y="3763678"/>
                  <a:ext cx="558546" cy="5537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799789" y="6129945"/>
                  <a:ext cx="533643" cy="2190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83041" y="4054827"/>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120526" y="5970854"/>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693" y="1790578"/>
            <a:ext cx="3920252"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pic>
        <p:nvPicPr>
          <p:cNvPr id="43" name="図 42">
            <a:extLst>
              <a:ext uri="{FF2B5EF4-FFF2-40B4-BE49-F238E27FC236}">
                <a16:creationId xmlns:a16="http://schemas.microsoft.com/office/drawing/2014/main" id="{386209F0-6B0B-47E2-84CC-C49A64808F97}"/>
              </a:ext>
            </a:extLst>
          </p:cNvPr>
          <p:cNvPicPr/>
          <p:nvPr/>
        </p:nvPicPr>
        <p:blipFill>
          <a:blip r:embed="rId4">
            <a:extLst>
              <a:ext uri="{28A0092B-C50C-407E-A947-70E740481C1C}">
                <a14:useLocalDpi xmlns:a14="http://schemas.microsoft.com/office/drawing/2010/main" val="0"/>
              </a:ext>
            </a:extLst>
          </a:blip>
          <a:stretch>
            <a:fillRect/>
          </a:stretch>
        </p:blipFill>
        <p:spPr>
          <a:xfrm>
            <a:off x="823049" y="4112140"/>
            <a:ext cx="5666962"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33705" y="5413248"/>
            <a:ext cx="232959" cy="8949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207452" y="4670033"/>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2" name="グループ化 11"/>
          <p:cNvGrpSpPr/>
          <p:nvPr/>
        </p:nvGrpSpPr>
        <p:grpSpPr>
          <a:xfrm>
            <a:off x="6825538" y="4679078"/>
            <a:ext cx="3734183" cy="1672603"/>
            <a:chOff x="6825538" y="4679078"/>
            <a:chExt cx="3734183" cy="1672603"/>
          </a:xfrm>
        </p:grpSpPr>
        <p:sp>
          <p:nvSpPr>
            <p:cNvPr id="17"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825538" y="4679078"/>
              <a:ext cx="3734183" cy="873609"/>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申請名の左に　　が表示されている場合は、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をクリックすると承認できない理由を確認できます。</a:t>
              </a:r>
              <a:endParaRPr lang="ja-JP"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274" y="4797530"/>
              <a:ext cx="190476" cy="19047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449" y="5055150"/>
              <a:ext cx="190476" cy="190476"/>
            </a:xfrm>
            <a:prstGeom prst="rect">
              <a:avLst/>
            </a:prstGeom>
          </p:spPr>
        </p:pic>
        <p:grpSp>
          <p:nvGrpSpPr>
            <p:cNvPr id="11" name="グループ化 10"/>
            <p:cNvGrpSpPr/>
            <p:nvPr/>
          </p:nvGrpSpPr>
          <p:grpSpPr>
            <a:xfrm>
              <a:off x="6868668" y="5544062"/>
              <a:ext cx="3481905" cy="807619"/>
              <a:chOff x="6868668" y="5544062"/>
              <a:chExt cx="3481905" cy="80761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668" y="5544062"/>
                <a:ext cx="3481905" cy="807619"/>
              </a:xfrm>
              <a:prstGeom prst="rect">
                <a:avLst/>
              </a:prstGeom>
            </p:spPr>
          </p:pic>
          <p:sp>
            <p:nvSpPr>
              <p:cNvPr id="23"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7858621" y="5938187"/>
                <a:ext cx="240854" cy="269687"/>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2916645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a:t>
            </a:r>
            <a:r>
              <a:rPr lang="ja-JP" altLang="en-US" sz="1600" dirty="0">
                <a:latin typeface="Meiryo UI" panose="020B0604030504040204" pitchFamily="50" charset="-128"/>
                <a:ea typeface="Meiryo UI" panose="020B0604030504040204" pitchFamily="50" charset="-128"/>
              </a:rPr>
              <a:t>は</a:t>
            </a:r>
            <a:r>
              <a:rPr lang="ja-JP" altLang="ja-JP" sz="1600" dirty="0">
                <a:latin typeface="Meiryo UI" panose="020B0604030504040204" pitchFamily="50" charset="-128"/>
                <a:ea typeface="Meiryo UI" panose="020B0604030504040204" pitchFamily="50" charset="-128"/>
              </a:rPr>
              <a:t>、勤怠管理者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369012"/>
            <a:ext cx="4979035" cy="1153500"/>
            <a:chOff x="585556" y="2362215"/>
            <a:chExt cx="4979035" cy="1153500"/>
          </a:xfrm>
        </p:grpSpPr>
        <p:pic>
          <p:nvPicPr>
            <p:cNvPr id="13" name="図 12">
              <a:extLst>
                <a:ext uri="{FF2B5EF4-FFF2-40B4-BE49-F238E27FC236}">
                  <a16:creationId xmlns:a16="http://schemas.microsoft.com/office/drawing/2014/main" id="{A1A05C54-87BD-4B6C-A798-9514BA6DA3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556" y="2362215"/>
              <a:ext cx="4979035" cy="115350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027413" y="322525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952945" y="4036954"/>
            <a:ext cx="4479773" cy="2652076"/>
            <a:chOff x="660997" y="4036954"/>
            <a:chExt cx="4479773" cy="2652076"/>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0997" y="4036954"/>
              <a:ext cx="4479773" cy="2652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1008819" y="6213971"/>
              <a:ext cx="1645913" cy="354007"/>
              <a:chOff x="1008819" y="6213971"/>
              <a:chExt cx="1645913" cy="35400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1008819" y="6213971"/>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75987" y="6383591"/>
                <a:ext cx="418065"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3"/>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4"/>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E1AF726A-5A75-47DA-8D86-22C8D3F0CBFE}"/>
              </a:ext>
            </a:extLst>
          </p:cNvPr>
          <p:cNvPicPr/>
          <p:nvPr/>
        </p:nvPicPr>
        <p:blipFill>
          <a:blip r:embed="rId5">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30F3FA05-679E-ED4C-10B4-499274364321}"/>
              </a:ext>
            </a:extLst>
          </p:cNvPr>
          <p:cNvPicPr>
            <a:picLocks noChangeAspect="1"/>
          </p:cNvPicPr>
          <p:nvPr/>
        </p:nvPicPr>
        <p:blipFill>
          <a:blip r:embed="rId6"/>
          <a:stretch>
            <a:fillRect/>
          </a:stretch>
        </p:blipFill>
        <p:spPr>
          <a:xfrm>
            <a:off x="1257985" y="1635834"/>
            <a:ext cx="3729826" cy="1204257"/>
          </a:xfrm>
          <a:prstGeom prst="rect">
            <a:avLst/>
          </a:prstGeom>
        </p:spPr>
      </p:pic>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59876" y="2476163"/>
            <a:ext cx="448044"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43545" y="1652018"/>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extLst>
              <a:ext uri="{28A0092B-C50C-407E-A947-70E740481C1C}">
                <a14:useLocalDpi xmlns:a14="http://schemas.microsoft.com/office/drawing/2010/main" val="0"/>
              </a:ext>
            </a:extLst>
          </a:blip>
          <a:stretch>
            <a:fillRect/>
          </a:stretch>
        </p:blipFill>
        <p:spPr>
          <a:xfrm>
            <a:off x="7681020" y="1684220"/>
            <a:ext cx="3775922" cy="2568915"/>
          </a:xfrm>
          <a:prstGeom prst="rect">
            <a:avLst/>
          </a:prstGeom>
          <a:ln w="6350">
            <a:solidFill>
              <a:schemeClr val="tx1"/>
            </a:solidFill>
          </a:ln>
        </p:spPr>
      </p:pic>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24745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9355" y="2230811"/>
            <a:ext cx="6818117" cy="169545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786705" y="2525680"/>
            <a:ext cx="491834" cy="1364933"/>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87639" y="2535205"/>
            <a:ext cx="4712932" cy="1364933"/>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278539" y="2726778"/>
            <a:ext cx="738226" cy="17834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H="1" flipV="1">
            <a:off x="1028700" y="2029091"/>
            <a:ext cx="3661" cy="4775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1904918" y="2905125"/>
            <a:ext cx="82" cy="13480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492756" y="425938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
        <p:nvSpPr>
          <p:cNvPr id="37" name="矢印: 右 29">
            <a:extLst>
              <a:ext uri="{FF2B5EF4-FFF2-40B4-BE49-F238E27FC236}">
                <a16:creationId xmlns:a16="http://schemas.microsoft.com/office/drawing/2014/main" id="{BD4B165A-F407-4527-A70F-59F656335885}"/>
              </a:ext>
            </a:extLst>
          </p:cNvPr>
          <p:cNvSpPr/>
          <p:nvPr/>
        </p:nvSpPr>
        <p:spPr>
          <a:xfrm>
            <a:off x="7205470" y="31164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371701"/>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54774" y="3526303"/>
            <a:ext cx="4500587" cy="2612781"/>
          </a:xfrm>
          <a:prstGeom prst="rect">
            <a:avLst/>
          </a:prstGeom>
          <a:ln>
            <a:solidFill>
              <a:srgbClr val="000000"/>
            </a:solidFill>
          </a:ln>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39302" y="468173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9893" y="50851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600898" y="34292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425718" y="3684078"/>
            <a:ext cx="404082" cy="1629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8403" y="2406094"/>
                <a:ext cx="272098" cy="238085"/>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Web</a:t>
            </a:r>
            <a:r>
              <a:rPr lang="ja-JP" altLang="en-US" sz="1500" dirty="0">
                <a:latin typeface="Meiryo UI" panose="020B0604030504040204" pitchFamily="50" charset="-128"/>
                <a:ea typeface="Meiryo UI" panose="020B0604030504040204" pitchFamily="50" charset="-128"/>
              </a:rPr>
              <a:t>アプリ・スマホアプリの各メニューを選択した言語で表示したい</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6166" y="3809563"/>
            <a:ext cx="4576339" cy="2533915"/>
          </a:xfrm>
          <a:prstGeom prst="rect">
            <a:avLst/>
          </a:prstGeom>
          <a:ln>
            <a:solidFill>
              <a:srgbClr val="000000"/>
            </a:solidFill>
          </a:ln>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359331" y="4136065"/>
            <a:ext cx="1076285"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825909" y="4134858"/>
            <a:ext cx="92659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731679" y="339744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649808" y="525258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0153" y="2444720"/>
                <a:ext cx="231582" cy="202634"/>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039874776"/>
              </p:ext>
            </p:extLst>
          </p:nvPr>
        </p:nvGraphicFramePr>
        <p:xfrm>
          <a:off x="581319" y="4110672"/>
          <a:ext cx="11172119" cy="1906407"/>
        </p:xfrm>
        <a:graphic>
          <a:graphicData uri="http://schemas.openxmlformats.org/drawingml/2006/table">
            <a:tbl>
              <a:tblPr firstRow="1" bandRow="1">
                <a:tableStyleId>{5A111915-BE36-4E01-A7E5-04B1672EAD32}</a:tableStyleId>
              </a:tblPr>
              <a:tblGrid>
                <a:gridCol w="2180542">
                  <a:extLst>
                    <a:ext uri="{9D8B030D-6E8A-4147-A177-3AD203B41FA5}">
                      <a16:colId xmlns:a16="http://schemas.microsoft.com/office/drawing/2014/main" val="2147211549"/>
                    </a:ext>
                  </a:extLst>
                </a:gridCol>
                <a:gridCol w="8991577">
                  <a:extLst>
                    <a:ext uri="{9D8B030D-6E8A-4147-A177-3AD203B41FA5}">
                      <a16:colId xmlns:a16="http://schemas.microsoft.com/office/drawing/2014/main" val="840295438"/>
                    </a:ext>
                  </a:extLst>
                </a:gridCol>
              </a:tblGrid>
              <a:tr h="281981">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592160">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69188">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1769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3837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［勤務スケジュール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勤務スケジュール］</a:t>
                      </a:r>
                      <a:r>
                        <a:rPr lang="ja-JP" altLang="ja-JP" sz="1200" kern="0" spc="0" baseline="0" dirty="0">
                          <a:latin typeface="Meiryo UI" panose="020B0604030504040204" pitchFamily="50" charset="-128"/>
                          <a:ea typeface="Meiryo UI" panose="020B0604030504040204" pitchFamily="50" charset="-128"/>
                        </a:rPr>
                        <a:t>メニュー</a:t>
                      </a:r>
                      <a:r>
                        <a:rPr lang="ja-JP" altLang="en-US" sz="1200" kern="0" spc="0" baseline="0" dirty="0">
                          <a:latin typeface="Meiryo UI" panose="020B0604030504040204" pitchFamily="50" charset="-128"/>
                          <a:ea typeface="Meiryo UI" panose="020B0604030504040204" pitchFamily="50" charset="-128"/>
                        </a:rPr>
                        <a:t>の</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勤務回数と、タイムレコーダ</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上で打刻した</a:t>
                      </a:r>
                      <a:br>
                        <a:rPr lang="en-US"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勤務回数の合計が、</a:t>
                      </a:r>
                      <a:r>
                        <a:rPr 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23000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［法人情報</a:t>
                      </a:r>
                      <a:r>
                        <a:rPr lang="en-US" altLang="ja-JP" sz="1200" kern="0" spc="0" baseline="0" dirty="0">
                          <a:latin typeface="Meiryo UI" panose="020B0604030504040204" pitchFamily="50" charset="-128"/>
                          <a:ea typeface="Meiryo UI" panose="020B0604030504040204" pitchFamily="50" charset="-128"/>
                        </a:rPr>
                        <a:t> ‐ </a:t>
                      </a:r>
                      <a:r>
                        <a:rPr lang="ja-JP" altLang="en-US" sz="1200" kern="0" spc="0" baseline="0" dirty="0">
                          <a:latin typeface="Meiryo UI" panose="020B0604030504040204" pitchFamily="50" charset="-128"/>
                          <a:ea typeface="Meiryo UI" panose="020B0604030504040204" pitchFamily="50" charset="-128"/>
                        </a:rPr>
                        <a:t>勤務規程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勤務体系 </a:t>
                      </a:r>
                      <a:r>
                        <a:rPr lang="en-US" altLang="ja-JP" sz="1200" kern="0" spc="0" baseline="0" dirty="0">
                          <a:latin typeface="Meiryo UI" panose="020B0604030504040204" pitchFamily="50" charset="-128"/>
                          <a:ea typeface="Meiryo UI" panose="020B0604030504040204" pitchFamily="50" charset="-128"/>
                        </a:rPr>
                        <a:t>‐ </a:t>
                      </a:r>
                      <a:r>
                        <a:rPr lang="ja-JP"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kern="0" spc="0" baseline="0" dirty="0">
                          <a:latin typeface="Meiryo UI" panose="020B0604030504040204" pitchFamily="50" charset="-128"/>
                          <a:ea typeface="Meiryo UI" panose="020B0604030504040204" pitchFamily="50" charset="-128"/>
                        </a:rPr>
                        <a:t>］</a:t>
                      </a:r>
                      <a:r>
                        <a:rPr lang="ja-JP" altLang="ja-JP" sz="1200" kern="0" spc="0" baseline="0" dirty="0">
                          <a:latin typeface="Meiryo UI" panose="020B0604030504040204" pitchFamily="50" charset="-128"/>
                          <a:ea typeface="Meiryo UI" panose="020B0604030504040204" pitchFamily="50" charset="-128"/>
                        </a:rPr>
                        <a:t>メニュー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で利用制限が設定されている場合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a:cxnSpLocks/>
          </p:cNvCxnSpPr>
          <p:nvPr/>
        </p:nvCxnSpPr>
        <p:spPr>
          <a:xfrm>
            <a:off x="2758440" y="4112192"/>
            <a:ext cx="0" cy="19048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75" y="1447928"/>
            <a:ext cx="2162926" cy="2153313"/>
          </a:xfrm>
          <a:prstGeom prst="rect">
            <a:avLst/>
          </a:prstGeom>
          <a:ln>
            <a:solidFill>
              <a:srgbClr val="000000"/>
            </a:solidFill>
          </a:ln>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0275" y="3341831"/>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4846" y="2865792"/>
            <a:ext cx="62823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974" y="1420206"/>
            <a:ext cx="6948099" cy="3916901"/>
          </a:xfrm>
          <a:prstGeom prst="rect">
            <a:avLst/>
          </a:prstGeom>
          <a:ln>
            <a:solidFill>
              <a:schemeClr val="tx1"/>
            </a:solidFill>
          </a:ln>
        </p:spPr>
      </p:pic>
      <p:sp>
        <p:nvSpPr>
          <p:cNvPr id="10" name="矢印: 右 19">
            <a:extLst>
              <a:ext uri="{FF2B5EF4-FFF2-40B4-BE49-F238E27FC236}">
                <a16:creationId xmlns:a16="http://schemas.microsoft.com/office/drawing/2014/main" id="{1EFFAEA8-065B-42F3-B282-63D5690F9FAE}"/>
              </a:ext>
            </a:extLst>
          </p:cNvPr>
          <p:cNvSpPr/>
          <p:nvPr/>
        </p:nvSpPr>
        <p:spPr>
          <a:xfrm>
            <a:off x="3021326" y="252458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58781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371966" y="493966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341" y="3974118"/>
            <a:ext cx="4945713" cy="2414483"/>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4794" y="5038725"/>
            <a:ext cx="524456" cy="164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5460" y="2980579"/>
            <a:ext cx="3555979" cy="178865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61543"/>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p:cNvCxnSpPr>
          <p:nvPr/>
        </p:nvCxnSpPr>
        <p:spPr>
          <a:xfrm flipH="1">
            <a:off x="4068147" y="4282350"/>
            <a:ext cx="1341788" cy="15372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28"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81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56688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70110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51963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366" y="4191363"/>
            <a:ext cx="4759301" cy="1980722"/>
          </a:xfrm>
          <a:prstGeom prst="rect">
            <a:avLst/>
          </a:prstGeom>
          <a:ln>
            <a:solidFill>
              <a:schemeClr val="tx1"/>
            </a:solidFill>
          </a:ln>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719114" y="4967900"/>
            <a:ext cx="363925" cy="1217779"/>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634" y="1750079"/>
                <a:ext cx="272098" cy="238085"/>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6320" y="2236567"/>
                <a:ext cx="281817" cy="246589"/>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02" y="3219360"/>
                <a:ext cx="262381" cy="220400"/>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7972" y="2727422"/>
              <a:ext cx="272098" cy="239446"/>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8901077" y="3860216"/>
            <a:ext cx="395905" cy="11076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17517"/>
            <a:ext cx="1325824" cy="95542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1659" y="2976003"/>
            <a:ext cx="3573594" cy="179751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1275" y="426252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5"/>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B9F0909-CE0C-9737-8EDF-EAEC8A937D8B}"/>
              </a:ext>
            </a:extLst>
          </p:cNvPr>
          <p:cNvPicPr>
            <a:picLocks noChangeAspect="1"/>
          </p:cNvPicPr>
          <p:nvPr/>
        </p:nvPicPr>
        <p:blipFill>
          <a:blip r:embed="rId6"/>
          <a:stretch>
            <a:fillRect/>
          </a:stretch>
        </p:blipFill>
        <p:spPr>
          <a:xfrm>
            <a:off x="2521695" y="4232378"/>
            <a:ext cx="2909401" cy="1480793"/>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90945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
        <p:nvSpPr>
          <p:cNvPr id="25"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a:t>
            </a:r>
            <a:endParaRPr lang="en-US" altLang="ja-JP" sz="1900" dirty="0">
              <a:latin typeface="Meiryo UI" panose="020B0604030504040204" pitchFamily="50" charset="-128"/>
              <a:ea typeface="Meiryo UI" panose="020B0604030504040204" pitchFamily="50" charset="-128"/>
            </a:endParaRPr>
          </a:p>
          <a:p>
            <a:pPr marL="0" indent="0">
              <a:buNone/>
            </a:pPr>
            <a:r>
              <a:rPr lang="ja-JP" altLang="en-US" sz="1900" dirty="0">
                <a:latin typeface="Meiryo UI" panose="020B0604030504040204" pitchFamily="50" charset="-128"/>
                <a:ea typeface="Meiryo UI" panose="020B0604030504040204" pitchFamily="50" charset="-128"/>
              </a:rPr>
              <a:t>　　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cxnSp>
        <p:nvCxnSpPr>
          <p:cNvPr id="28" name="直線コネクタ 27">
            <a:extLst>
              <a:ext uri="{FF2B5EF4-FFF2-40B4-BE49-F238E27FC236}">
                <a16:creationId xmlns:a16="http://schemas.microsoft.com/office/drawing/2014/main" id="{B30E843B-FBDD-45A5-07ED-F79C0D14EC2D}"/>
              </a:ext>
            </a:extLst>
          </p:cNvPr>
          <p:cNvCxnSpPr>
            <a:cxnSpLocks/>
            <a:stCxn id="31" idx="3"/>
            <a:endCxn id="27" idx="1"/>
          </p:cNvCxnSpPr>
          <p:nvPr/>
        </p:nvCxnSpPr>
        <p:spPr>
          <a:xfrm>
            <a:off x="6003259" y="4536791"/>
            <a:ext cx="222450" cy="3896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31" name="図 30">
            <a:extLst>
              <a:ext uri="{FF2B5EF4-FFF2-40B4-BE49-F238E27FC236}">
                <a16:creationId xmlns:a16="http://schemas.microsoft.com/office/drawing/2014/main" id="{EBA79CB8-4483-62EE-FDF4-CDB6AF0E6F2F}"/>
              </a:ext>
            </a:extLst>
          </p:cNvPr>
          <p:cNvPicPr>
            <a:picLocks noChangeAspect="1"/>
          </p:cNvPicPr>
          <p:nvPr/>
        </p:nvPicPr>
        <p:blipFill>
          <a:blip r:embed="rId5"/>
          <a:stretch>
            <a:fillRect/>
          </a:stretch>
        </p:blipFill>
        <p:spPr>
          <a:xfrm>
            <a:off x="730995" y="3860974"/>
            <a:ext cx="5272264" cy="1351633"/>
          </a:xfrm>
          <a:prstGeom prst="rect">
            <a:avLst/>
          </a:prstGeom>
        </p:spPr>
      </p:pic>
      <p:sp>
        <p:nvSpPr>
          <p:cNvPr id="40"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6225709" y="1969746"/>
            <a:ext cx="5764196" cy="17707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例外的な作業や管理者が把握していない作業などを備考欄に入力できます。</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4561" y="2606368"/>
            <a:ext cx="5344539" cy="958536"/>
          </a:xfrm>
          <a:prstGeom prst="rect">
            <a:avLst/>
          </a:prstGeom>
          <a:ln>
            <a:solidFill>
              <a:schemeClr val="tx1"/>
            </a:solidFill>
          </a:ln>
        </p:spPr>
      </p:pic>
      <p:sp>
        <p:nvSpPr>
          <p:cNvPr id="41"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9941831" y="2824078"/>
            <a:ext cx="1450843" cy="424636"/>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225709" y="3843379"/>
            <a:ext cx="5764196" cy="216621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07D3BC1A-5A11-7793-116C-858965302B76}"/>
              </a:ext>
            </a:extLst>
          </p:cNvPr>
          <p:cNvPicPr>
            <a:picLocks noChangeAspect="1"/>
          </p:cNvPicPr>
          <p:nvPr/>
        </p:nvPicPr>
        <p:blipFill>
          <a:blip r:embed="rId7"/>
          <a:stretch>
            <a:fillRect/>
          </a:stretch>
        </p:blipFill>
        <p:spPr>
          <a:xfrm>
            <a:off x="6322753" y="4282733"/>
            <a:ext cx="4600000" cy="1610385"/>
          </a:xfrm>
          <a:prstGeom prst="rect">
            <a:avLst/>
          </a:prstGeom>
        </p:spPr>
      </p:pic>
    </p:spTree>
    <p:extLst>
      <p:ext uri="{BB962C8B-B14F-4D97-AF65-F5344CB8AC3E}">
        <p14:creationId xmlns:p14="http://schemas.microsoft.com/office/powerpoint/2010/main" val="3800009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descr="グラフィカル ユーザー インターフェイス, アプリケーション&#10;&#10;AI 生成コンテンツは誤りを含む可能性があります。">
            <a:extLst>
              <a:ext uri="{FF2B5EF4-FFF2-40B4-BE49-F238E27FC236}">
                <a16:creationId xmlns:a16="http://schemas.microsoft.com/office/drawing/2014/main" id="{968C2514-79CA-41B6-A429-A4C84A285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23" y="2977895"/>
            <a:ext cx="4219048" cy="2304762"/>
          </a:xfrm>
          <a:prstGeom prst="rect">
            <a:avLst/>
          </a:prstGeom>
          <a:ln>
            <a:solidFill>
              <a:schemeClr val="bg2">
                <a:lumMod val="75000"/>
              </a:schemeClr>
            </a:solidFill>
          </a:ln>
        </p:spPr>
      </p:pic>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3886" y="388713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452011" y="1540572"/>
            <a:ext cx="4012789"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a:t>
            </a:r>
            <a:b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されます。</a:t>
            </a:r>
            <a:r>
              <a:rPr kumimoji="0" lang="ja-JP" altLang="en-US" sz="1600" dirty="0">
                <a:latin typeface="Meiryo UI" panose="020B0604030504040204" pitchFamily="50" charset="-128"/>
                <a:ea typeface="Meiryo UI" panose="020B0604030504040204" pitchFamily="50" charset="-128"/>
              </a:rPr>
              <a:t>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369" y="4218002"/>
            <a:ext cx="4551190"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70373" y="4658690"/>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553077" y="2562331"/>
            <a:ext cx="0" cy="20963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7960679" y="5936881"/>
            <a:ext cx="3986667" cy="466637"/>
            <a:chOff x="8087800" y="6339975"/>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339975"/>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④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5"/>
            <a:stretch>
              <a:fillRect/>
            </a:stretch>
          </p:blipFill>
          <p:spPr>
            <a:xfrm>
              <a:off x="8357216" y="6443819"/>
              <a:ext cx="276225" cy="219075"/>
            </a:xfrm>
            <a:prstGeom prst="rect">
              <a:avLst/>
            </a:prstGeom>
          </p:spPr>
        </p:pic>
      </p:grpSp>
      <p:grpSp>
        <p:nvGrpSpPr>
          <p:cNvPr id="19" name="グループ化 18">
            <a:extLst>
              <a:ext uri="{FF2B5EF4-FFF2-40B4-BE49-F238E27FC236}">
                <a16:creationId xmlns:a16="http://schemas.microsoft.com/office/drawing/2014/main" id="{719B0BEE-FD73-BE2F-1562-0F40016D8DBB}"/>
              </a:ext>
            </a:extLst>
          </p:cNvPr>
          <p:cNvGrpSpPr/>
          <p:nvPr/>
        </p:nvGrpSpPr>
        <p:grpSpPr>
          <a:xfrm>
            <a:off x="7069369" y="861078"/>
            <a:ext cx="4877977" cy="1953268"/>
            <a:chOff x="7140751" y="1357711"/>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140751" y="1357711"/>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5"/>
            <a:stretch>
              <a:fillRect/>
            </a:stretch>
          </p:blipFill>
          <p:spPr>
            <a:xfrm>
              <a:off x="7356228" y="1665580"/>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6"/>
          <a:stretch>
            <a:fillRect/>
          </a:stretch>
        </p:blipFill>
        <p:spPr>
          <a:xfrm>
            <a:off x="7490237" y="1644748"/>
            <a:ext cx="1950418" cy="384562"/>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7"/>
          <a:stretch>
            <a:fillRect/>
          </a:stretch>
        </p:blipFill>
        <p:spPr>
          <a:xfrm>
            <a:off x="7492134" y="2327854"/>
            <a:ext cx="1985846" cy="391547"/>
          </a:xfrm>
          <a:prstGeom prst="rect">
            <a:avLst/>
          </a:prstGeom>
        </p:spPr>
      </p:pic>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8"/>
          <a:stretch>
            <a:fillRect/>
          </a:stretch>
        </p:blipFill>
        <p:spPr>
          <a:xfrm>
            <a:off x="9644420" y="2323062"/>
            <a:ext cx="2065066" cy="391547"/>
          </a:xfrm>
          <a:prstGeom prst="rect">
            <a:avLst/>
          </a:prstGeom>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964864" y="4396611"/>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8E510FCA-44B1-8CA1-2C08-080F39495D5E}"/>
              </a:ext>
            </a:extLst>
          </p:cNvPr>
          <p:cNvCxnSpPr>
            <a:cxnSpLocks/>
          </p:cNvCxnSpPr>
          <p:nvPr/>
        </p:nvCxnSpPr>
        <p:spPr>
          <a:xfrm flipH="1">
            <a:off x="11197977" y="3810000"/>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7" y="2988676"/>
            <a:ext cx="4242999"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3010" y="3066532"/>
            <a:ext cx="977549" cy="840349"/>
          </a:xfrm>
          <a:prstGeom prst="rect">
            <a:avLst/>
          </a:prstGeom>
          <a:ln>
            <a:solidFill>
              <a:srgbClr val="000000"/>
            </a:solidFill>
          </a:ln>
        </p:spPr>
      </p:pic>
      <p:sp>
        <p:nvSpPr>
          <p:cNvPr id="3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123499"/>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10"/>
          <a:stretch>
            <a:fillRect/>
          </a:stretch>
        </p:blipFill>
        <p:spPr>
          <a:xfrm>
            <a:off x="505877" y="1524672"/>
            <a:ext cx="1744233" cy="2542375"/>
          </a:xfrm>
          <a:prstGeom prst="rect">
            <a:avLst/>
          </a:prstGeom>
        </p:spPr>
      </p:pic>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34726" y="3247376"/>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8" name="図 27" descr="グラフィカル ユーザー インターフェイス, アプリケーション&#10;&#10;AI 生成コンテンツは誤りを含む可能性があります。">
            <a:extLst>
              <a:ext uri="{FF2B5EF4-FFF2-40B4-BE49-F238E27FC236}">
                <a16:creationId xmlns:a16="http://schemas.microsoft.com/office/drawing/2014/main" id="{10F10EA3-48EF-2B83-C2F2-65F49946CB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1965" y="4272430"/>
            <a:ext cx="4780952" cy="2266667"/>
          </a:xfrm>
          <a:prstGeom prst="rect">
            <a:avLst/>
          </a:prstGeom>
          <a:ln>
            <a:solidFill>
              <a:schemeClr val="tx1">
                <a:lumMod val="65000"/>
                <a:lumOff val="35000"/>
              </a:schemeClr>
            </a:solidFill>
          </a:ln>
        </p:spPr>
      </p:pic>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1777399" y="5555637"/>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1679261" y="5950766"/>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262583" y="509564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07821" y="1742763"/>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Rectangle 363">
            <a:extLst>
              <a:ext uri="{FF2B5EF4-FFF2-40B4-BE49-F238E27FC236}">
                <a16:creationId xmlns:a16="http://schemas.microsoft.com/office/drawing/2014/main" id="{92F1EE38-EFEB-7BCC-CD79-5BC05DF61BD9}"/>
              </a:ext>
            </a:extLst>
          </p:cNvPr>
          <p:cNvSpPr>
            <a:spLocks noChangeArrowheads="1"/>
          </p:cNvSpPr>
          <p:nvPr/>
        </p:nvSpPr>
        <p:spPr bwMode="auto">
          <a:xfrm>
            <a:off x="2606666" y="42649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2" name="AutoShape 380">
            <a:extLst>
              <a:ext uri="{FF2B5EF4-FFF2-40B4-BE49-F238E27FC236}">
                <a16:creationId xmlns:a16="http://schemas.microsoft.com/office/drawing/2014/main" id="{78DE4020-10E3-2136-FADD-26E41D597CC5}"/>
              </a:ext>
            </a:extLst>
          </p:cNvPr>
          <p:cNvSpPr>
            <a:spLocks noChangeArrowheads="1"/>
          </p:cNvSpPr>
          <p:nvPr/>
        </p:nvSpPr>
        <p:spPr bwMode="auto">
          <a:xfrm>
            <a:off x="5340052" y="533581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01622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3ED1C2D4-B0D1-5AC3-0AAF-7DF862322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835" y="2924210"/>
            <a:ext cx="4209524" cy="2304762"/>
          </a:xfrm>
          <a:prstGeom prst="rect">
            <a:avLst/>
          </a:prstGeom>
          <a:ln>
            <a:solidFill>
              <a:schemeClr val="bg2">
                <a:lumMod val="75000"/>
              </a:schemeClr>
            </a:solidFill>
          </a:ln>
        </p:spPr>
      </p:pic>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7641" y="38881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4"/>
          <a:stretch>
            <a:fillRect/>
          </a:stretch>
        </p:blipFill>
        <p:spPr>
          <a:xfrm>
            <a:off x="507545" y="1488399"/>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685709"/>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3037718"/>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585" y="4252606"/>
            <a:ext cx="4532180" cy="2294565"/>
          </a:xfrm>
          <a:prstGeom prst="rect">
            <a:avLst/>
          </a:prstGeom>
          <a:ln>
            <a:solidFill>
              <a:srgbClr val="000000"/>
            </a:solidFill>
          </a:ln>
        </p:spPr>
      </p:pic>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498132" y="2438606"/>
            <a:ext cx="9405" cy="22988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27479" y="4737481"/>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④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6"/>
            <a:stretch>
              <a:fillRect/>
            </a:stretch>
          </p:blipFill>
          <p:spPr>
            <a:xfrm>
              <a:off x="8357216" y="6191892"/>
              <a:ext cx="276225" cy="219075"/>
            </a:xfrm>
            <a:prstGeom prst="rect">
              <a:avLst/>
            </a:prstGeom>
          </p:spPr>
        </p:pic>
      </p:gr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430208" y="1488136"/>
            <a:ext cx="3889838"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59590" y="4592557"/>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8E510FCA-44B1-8CA1-2C08-080F39495D5E}"/>
              </a:ext>
            </a:extLst>
          </p:cNvPr>
          <p:cNvCxnSpPr>
            <a:cxnSpLocks/>
          </p:cNvCxnSpPr>
          <p:nvPr/>
        </p:nvCxnSpPr>
        <p:spPr>
          <a:xfrm flipH="1">
            <a:off x="10992703" y="4005946"/>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8" y="3128633"/>
            <a:ext cx="4102670"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3010" y="3206489"/>
            <a:ext cx="977549" cy="840349"/>
          </a:xfrm>
          <a:prstGeom prst="rect">
            <a:avLst/>
          </a:prstGeom>
          <a:ln>
            <a:solidFill>
              <a:srgbClr val="000000"/>
            </a:solidFill>
          </a:ln>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263456"/>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43907" y="947039"/>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6"/>
            <a:stretch>
              <a:fillRect/>
            </a:stretch>
          </p:blipFill>
          <p:spPr>
            <a:xfrm>
              <a:off x="7584185" y="1702587"/>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8"/>
          <a:stretch>
            <a:fillRect/>
          </a:stretch>
        </p:blipFill>
        <p:spPr>
          <a:xfrm>
            <a:off x="7589014" y="1728582"/>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9"/>
          <a:stretch>
            <a:fillRect/>
          </a:stretch>
        </p:blipFill>
        <p:spPr>
          <a:xfrm>
            <a:off x="9614746" y="2402207"/>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0"/>
          <a:stretch>
            <a:fillRect/>
          </a:stretch>
        </p:blipFill>
        <p:spPr>
          <a:xfrm>
            <a:off x="7563589" y="2391951"/>
            <a:ext cx="1830173" cy="372165"/>
          </a:xfrm>
          <a:prstGeom prst="rect">
            <a:avLst/>
          </a:prstGeom>
        </p:spPr>
      </p:pic>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F42A7676-C44B-EDEE-2A69-917272BB73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7896" y="4225712"/>
            <a:ext cx="4678290" cy="2334475"/>
          </a:xfrm>
          <a:prstGeom prst="rect">
            <a:avLst/>
          </a:prstGeom>
          <a:ln>
            <a:solidFill>
              <a:schemeClr val="bg2">
                <a:lumMod val="75000"/>
              </a:schemeClr>
            </a:solidFill>
          </a:ln>
        </p:spPr>
      </p:pic>
      <p:sp>
        <p:nvSpPr>
          <p:cNvPr id="14" name="矢印: 折線 37">
            <a:extLst>
              <a:ext uri="{FF2B5EF4-FFF2-40B4-BE49-F238E27FC236}">
                <a16:creationId xmlns:a16="http://schemas.microsoft.com/office/drawing/2014/main" id="{C66C92AB-9D75-6F7A-3F4F-E92C81DFF902}"/>
              </a:ext>
            </a:extLst>
          </p:cNvPr>
          <p:cNvSpPr/>
          <p:nvPr/>
        </p:nvSpPr>
        <p:spPr>
          <a:xfrm flipV="1">
            <a:off x="6192411" y="506375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1481181" y="6024291"/>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1821121" y="5461666"/>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Rectangle 363">
            <a:extLst>
              <a:ext uri="{FF2B5EF4-FFF2-40B4-BE49-F238E27FC236}">
                <a16:creationId xmlns:a16="http://schemas.microsoft.com/office/drawing/2014/main" id="{F867C474-0FA5-C9F4-5789-223B35C1C19F}"/>
              </a:ext>
            </a:extLst>
          </p:cNvPr>
          <p:cNvSpPr>
            <a:spLocks noChangeArrowheads="1"/>
          </p:cNvSpPr>
          <p:nvPr/>
        </p:nvSpPr>
        <p:spPr bwMode="auto">
          <a:xfrm>
            <a:off x="2606666" y="42649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22" name="AutoShape 380">
            <a:extLst>
              <a:ext uri="{FF2B5EF4-FFF2-40B4-BE49-F238E27FC236}">
                <a16:creationId xmlns:a16="http://schemas.microsoft.com/office/drawing/2014/main" id="{3C965E7C-0B51-1465-80CA-91769B2A5143}"/>
              </a:ext>
            </a:extLst>
          </p:cNvPr>
          <p:cNvSpPr>
            <a:spLocks noChangeArrowheads="1"/>
          </p:cNvSpPr>
          <p:nvPr/>
        </p:nvSpPr>
        <p:spPr bwMode="auto">
          <a:xfrm>
            <a:off x="5266482" y="5241470"/>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0342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5"/>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7107AEC-E838-16F5-58EE-A2224CCC816B}"/>
              </a:ext>
            </a:extLst>
          </p:cNvPr>
          <p:cNvPicPr>
            <a:picLocks noChangeAspect="1"/>
          </p:cNvPicPr>
          <p:nvPr/>
        </p:nvPicPr>
        <p:blipFill>
          <a:blip r:embed="rId6"/>
          <a:stretch>
            <a:fillRect/>
          </a:stretch>
        </p:blipFill>
        <p:spPr>
          <a:xfrm>
            <a:off x="2630643" y="2732670"/>
            <a:ext cx="4527846" cy="2234246"/>
          </a:xfrm>
          <a:prstGeom prst="rect">
            <a:avLst/>
          </a:prstGeom>
        </p:spPr>
      </p:pic>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57081" y="2229377"/>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61705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2977589"/>
            <a:ext cx="343673" cy="7178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7"/>
          <a:stretch>
            <a:fillRect/>
          </a:stretch>
        </p:blipFill>
        <p:spPr>
          <a:xfrm>
            <a:off x="7926426" y="2356974"/>
            <a:ext cx="1163513" cy="1309730"/>
          </a:xfrm>
          <a:prstGeom prst="rect">
            <a:avLst/>
          </a:prstGeom>
        </p:spPr>
      </p:pic>
    </p:spTree>
    <p:extLst>
      <p:ext uri="{BB962C8B-B14F-4D97-AF65-F5344CB8AC3E}">
        <p14:creationId xmlns:p14="http://schemas.microsoft.com/office/powerpoint/2010/main" val="654890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２</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アプリ・スマホアプリの各メニューを選択した言語で表示したい</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ブラウザや</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a:t>
            </a:r>
            <a:r>
              <a:rPr lang="ja-JP" altLang="en-US" sz="1600" dirty="0">
                <a:latin typeface="Meiryo UI" panose="020B0604030504040204" pitchFamily="50" charset="-128"/>
                <a:ea typeface="Meiryo UI" panose="020B0604030504040204" pitchFamily="50" charset="-128"/>
              </a:rPr>
              <a:t>のスマホアプリから、日々の出退勤の打刻や</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有休、残業、直行・直帰など、</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勤怠の申請ができます。</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86" y="4359266"/>
            <a:ext cx="2633747" cy="1953981"/>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3E3550D0-D1BD-A3D6-1580-8589B7AB580F}"/>
              </a:ext>
            </a:extLst>
          </p:cNvPr>
          <p:cNvGrpSpPr/>
          <p:nvPr/>
        </p:nvGrpSpPr>
        <p:grpSpPr>
          <a:xfrm>
            <a:off x="510637" y="1414527"/>
            <a:ext cx="3907930" cy="1877388"/>
            <a:chOff x="302149" y="1242579"/>
            <a:chExt cx="3907930" cy="1877388"/>
          </a:xfrm>
        </p:grpSpPr>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18" name="図 17">
              <a:extLst>
                <a:ext uri="{FF2B5EF4-FFF2-40B4-BE49-F238E27FC236}">
                  <a16:creationId xmlns:a16="http://schemas.microsoft.com/office/drawing/2014/main" id="{153F7242-13C1-19D7-068A-AD4FD7D83A14}"/>
                </a:ext>
              </a:extLst>
            </p:cNvPr>
            <p:cNvPicPr>
              <a:picLocks noChangeAspect="1"/>
            </p:cNvPicPr>
            <p:nvPr/>
          </p:nvPicPr>
          <p:blipFill>
            <a:blip r:embed="rId5"/>
            <a:stretch>
              <a:fillRect/>
            </a:stretch>
          </p:blipFill>
          <p:spPr>
            <a:xfrm>
              <a:off x="838200" y="1408263"/>
              <a:ext cx="2776573" cy="1334596"/>
            </a:xfrm>
            <a:prstGeom prst="rect">
              <a:avLst/>
            </a:prstGeom>
          </p:spPr>
        </p:pic>
      </p:grpSp>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333465" y="4283621"/>
            <a:ext cx="4564156" cy="2105269"/>
          </a:xfrm>
          <a:prstGeom prst="rect">
            <a:avLst/>
          </a:prstGeom>
          <a:noFill/>
          <a:ln w="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 name="図 8" descr="車のメーター&#10;&#10;AI 生成コンテンツは誤りを含む可能性があります。">
            <a:extLst>
              <a:ext uri="{FF2B5EF4-FFF2-40B4-BE49-F238E27FC236}">
                <a16:creationId xmlns:a16="http://schemas.microsoft.com/office/drawing/2014/main" id="{B934B4D7-2FAE-CA86-41AC-EF0FD077B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4112" y="1315594"/>
            <a:ext cx="1085906" cy="2197213"/>
          </a:xfrm>
          <a:prstGeom prst="rect">
            <a:avLst/>
          </a:prstGeom>
        </p:spPr>
      </p:pic>
      <p:sp>
        <p:nvSpPr>
          <p:cNvPr id="7" name="Rectangle 363">
            <a:extLst>
              <a:ext uri="{FF2B5EF4-FFF2-40B4-BE49-F238E27FC236}">
                <a16:creationId xmlns:a16="http://schemas.microsoft.com/office/drawing/2014/main" id="{B942160D-C303-49FB-0552-694CD05C69C0}"/>
              </a:ext>
            </a:extLst>
          </p:cNvPr>
          <p:cNvSpPr>
            <a:spLocks noChangeArrowheads="1"/>
          </p:cNvSpPr>
          <p:nvPr/>
        </p:nvSpPr>
        <p:spPr bwMode="auto">
          <a:xfrm>
            <a:off x="6777318" y="1258627"/>
            <a:ext cx="5185693" cy="2922095"/>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marL="72000"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35D9ADDF-B2F3-CB99-3A98-929B379463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3351" y="1706601"/>
            <a:ext cx="619726" cy="619726"/>
          </a:xfrm>
          <a:prstGeom prst="rect">
            <a:avLst/>
          </a:prstGeom>
        </p:spPr>
      </p:pic>
      <p:sp>
        <p:nvSpPr>
          <p:cNvPr id="17" name="正方形/長方形 16">
            <a:extLst>
              <a:ext uri="{FF2B5EF4-FFF2-40B4-BE49-F238E27FC236}">
                <a16:creationId xmlns:a16="http://schemas.microsoft.com/office/drawing/2014/main" id="{A97B4F6E-E07E-53E8-B0C6-45EDB39C2181}"/>
              </a:ext>
            </a:extLst>
          </p:cNvPr>
          <p:cNvSpPr/>
          <p:nvPr/>
        </p:nvSpPr>
        <p:spPr>
          <a:xfrm>
            <a:off x="7641875" y="1575891"/>
            <a:ext cx="4509784" cy="26258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以下のサービスの入り口が、</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a:t>
            </a:r>
            <a:r>
              <a:rPr lang="ja-JP" altLang="en-US" sz="1600" dirty="0">
                <a:solidFill>
                  <a:schemeClr val="tx1"/>
                </a:solidFill>
                <a:latin typeface="Meiryo UI" panose="020B0604030504040204" pitchFamily="50" charset="-128"/>
                <a:ea typeface="Meiryo UI" panose="020B0604030504040204" pitchFamily="50" charset="-128"/>
              </a:rPr>
              <a:t>のスマホ</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アプリにまとまっています。</a:t>
            </a:r>
            <a:endParaRPr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・奉行</a:t>
            </a:r>
            <a:r>
              <a:rPr kumimoji="1" lang="en-US" altLang="ja-JP" sz="1600" dirty="0">
                <a:solidFill>
                  <a:schemeClr val="tx1"/>
                </a:solidFill>
                <a:latin typeface="Meiryo UI" panose="020B0604030504040204" pitchFamily="50" charset="-128"/>
                <a:ea typeface="Meiryo UI" panose="020B0604030504040204" pitchFamily="50" charset="-128"/>
              </a:rPr>
              <a:t>Edge </a:t>
            </a:r>
            <a:r>
              <a:rPr kumimoji="1" lang="ja-JP" altLang="en-US" sz="1600" dirty="0">
                <a:solidFill>
                  <a:schemeClr val="tx1"/>
                </a:solidFill>
                <a:latin typeface="Meiryo UI" panose="020B0604030504040204" pitchFamily="50" charset="-128"/>
                <a:ea typeface="Meiryo UI" panose="020B0604030504040204" pitchFamily="50" charset="-128"/>
              </a:rPr>
              <a:t>勤怠管理クラウド</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 </a:t>
            </a:r>
            <a:r>
              <a:rPr lang="ja-JP" altLang="en-US" sz="1600" dirty="0">
                <a:solidFill>
                  <a:schemeClr val="tx1"/>
                </a:solidFill>
                <a:latin typeface="Meiryo UI" panose="020B0604030504040204" pitchFamily="50" charset="-128"/>
                <a:ea typeface="Meiryo UI" panose="020B0604030504040204" pitchFamily="50" charset="-128"/>
              </a:rPr>
              <a:t>給与明細電子化クラウド</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・奉行</a:t>
            </a:r>
            <a:r>
              <a:rPr kumimoji="1" lang="en-US" altLang="ja-JP" sz="1600" dirty="0">
                <a:solidFill>
                  <a:schemeClr val="tx1"/>
                </a:solidFill>
                <a:latin typeface="Meiryo UI" panose="020B0604030504040204" pitchFamily="50" charset="-128"/>
                <a:ea typeface="Meiryo UI" panose="020B0604030504040204" pitchFamily="50" charset="-128"/>
              </a:rPr>
              <a:t>Edge </a:t>
            </a:r>
            <a:r>
              <a:rPr kumimoji="1" lang="ja-JP" altLang="en-US" sz="1600" dirty="0">
                <a:solidFill>
                  <a:schemeClr val="tx1"/>
                </a:solidFill>
                <a:latin typeface="Meiryo UI" panose="020B0604030504040204" pitchFamily="50" charset="-128"/>
                <a:ea typeface="Meiryo UI" panose="020B0604030504040204" pitchFamily="50" charset="-128"/>
              </a:rPr>
              <a:t>労務管理電子化クラウド</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 </a:t>
            </a:r>
            <a:r>
              <a:rPr lang="ja-JP" altLang="en-US" sz="1600" dirty="0">
                <a:solidFill>
                  <a:schemeClr val="tx1"/>
                </a:solidFill>
                <a:latin typeface="Meiryo UI" panose="020B0604030504040204" pitchFamily="50" charset="-128"/>
                <a:ea typeface="Meiryo UI" panose="020B0604030504040204" pitchFamily="50" charset="-128"/>
              </a:rPr>
              <a:t>給与明細電子化クラウド</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や</a:t>
            </a:r>
            <a:br>
              <a:rPr lang="en-US" altLang="ja-JP" sz="1600" dirty="0">
                <a:solidFill>
                  <a:schemeClr val="tx1"/>
                </a:solidFill>
                <a:latin typeface="Meiryo UI" panose="020B0604030504040204" pitchFamily="50" charset="-128"/>
                <a:ea typeface="Meiryo UI" panose="020B0604030504040204" pitchFamily="50" charset="-128"/>
              </a:rPr>
            </a:b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 </a:t>
            </a:r>
            <a:r>
              <a:rPr lang="ja-JP" altLang="en-US" sz="1600" dirty="0">
                <a:solidFill>
                  <a:schemeClr val="tx1"/>
                </a:solidFill>
                <a:latin typeface="Meiryo UI" panose="020B0604030504040204" pitchFamily="50" charset="-128"/>
                <a:ea typeface="Meiryo UI" panose="020B0604030504040204" pitchFamily="50" charset="-128"/>
              </a:rPr>
              <a:t>労務管理電子化クラウド</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をあわせて</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ご利用の場合は、サービスを切り替えると、人事への</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申請や給与明細書の確認ができます。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78" y="1694703"/>
            <a:ext cx="5422358"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435488E-8B83-E7A3-9C82-BCCC8A8AB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00" y="2323001"/>
            <a:ext cx="10326663" cy="3237289"/>
          </a:xfrm>
          <a:prstGeom prst="rect">
            <a:avLst/>
          </a:prstGeom>
        </p:spPr>
      </p:pic>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Web</a:t>
            </a:r>
            <a:r>
              <a:rPr lang="ja-JP" altLang="en-US" sz="2800" b="1" dirty="0">
                <a:latin typeface="Meiryo UI" panose="020B0604030504040204" pitchFamily="50" charset="-128"/>
                <a:ea typeface="Meiryo UI" panose="020B0604030504040204" pitchFamily="50" charset="-128"/>
              </a:rPr>
              <a:t>アプリ・スマホアプリの各メニューを選択した言語で表示したい</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71</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30E11086-F4FB-88C9-1D1B-DB1EEDED00DA}"/>
              </a:ext>
            </a:extLst>
          </p:cNvPr>
          <p:cNvSpPr txBox="1">
            <a:spLocks/>
          </p:cNvSpPr>
          <p:nvPr/>
        </p:nvSpPr>
        <p:spPr>
          <a:xfrm>
            <a:off x="302150" y="776369"/>
            <a:ext cx="10964186" cy="1897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rPr>
              <a:t>アプリ・スマホアプリの各メニューの項目や選択肢を選択した言語で表示します。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a:t>
            </a:r>
            <a:r>
              <a:rPr lang="ja-JP" altLang="en-US" sz="1600" dirty="0">
                <a:solidFill>
                  <a:prstClr val="black">
                    <a:lumMod val="95000"/>
                    <a:lumOff val="5000"/>
                  </a:prstClr>
                </a:solidFill>
                <a:latin typeface="Meiryo UI" panose="020B0604030504040204" pitchFamily="34" charset="-128"/>
                <a:ea typeface="Meiryo UI" panose="020B0604030504040204" pitchFamily="34" charset="-128"/>
              </a:rPr>
              <a:t>画面右上の　　　マーク（スマホアプリの［設定］）から「言語切替」をクリックし、</a:t>
            </a:r>
            <a:r>
              <a:rPr kumimoji="0" lang="ja-JP" altLang="en-US" sz="1600" dirty="0">
                <a:latin typeface="Meiryo UI" panose="020B0604030504040204" pitchFamily="50" charset="-128"/>
                <a:ea typeface="Meiryo UI" panose="020B0604030504040204" pitchFamily="50" charset="-128"/>
              </a:rPr>
              <a:t>言語を選択します。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項目名や選択肢が、自動翻訳機能で選択した言語に翻訳されて表示されます。</a:t>
            </a:r>
          </a:p>
          <a:p>
            <a:pPr marL="0" indent="17780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sp>
        <p:nvSpPr>
          <p:cNvPr id="12" name="矢印: 右 29">
            <a:extLst>
              <a:ext uri="{FF2B5EF4-FFF2-40B4-BE49-F238E27FC236}">
                <a16:creationId xmlns:a16="http://schemas.microsoft.com/office/drawing/2014/main" id="{1A0DE7CE-9181-573D-720B-DD1BE7AA44A0}"/>
              </a:ext>
            </a:extLst>
          </p:cNvPr>
          <p:cNvSpPr/>
          <p:nvPr/>
        </p:nvSpPr>
        <p:spPr>
          <a:xfrm>
            <a:off x="5654512" y="410672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AutoShape 380">
            <a:extLst>
              <a:ext uri="{FF2B5EF4-FFF2-40B4-BE49-F238E27FC236}">
                <a16:creationId xmlns:a16="http://schemas.microsoft.com/office/drawing/2014/main" id="{96C37550-7412-845B-92DC-7DAB2DB7AEAB}"/>
              </a:ext>
            </a:extLst>
          </p:cNvPr>
          <p:cNvSpPr>
            <a:spLocks noChangeArrowheads="1"/>
          </p:cNvSpPr>
          <p:nvPr/>
        </p:nvSpPr>
        <p:spPr bwMode="auto">
          <a:xfrm>
            <a:off x="4942517" y="3549635"/>
            <a:ext cx="879639" cy="1838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C93D5E0F-2F71-7659-0673-EC88641DFFD0}"/>
              </a:ext>
            </a:extLst>
          </p:cNvPr>
          <p:cNvSpPr>
            <a:spLocks noChangeArrowheads="1"/>
          </p:cNvSpPr>
          <p:nvPr/>
        </p:nvSpPr>
        <p:spPr bwMode="auto">
          <a:xfrm>
            <a:off x="3744748" y="3961592"/>
            <a:ext cx="1439233" cy="145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3" name="図 12">
            <a:extLst>
              <a:ext uri="{FF2B5EF4-FFF2-40B4-BE49-F238E27FC236}">
                <a16:creationId xmlns:a16="http://schemas.microsoft.com/office/drawing/2014/main" id="{7E21947B-1150-5658-0FD5-DA2199E44DBA}"/>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1850372" y="1147386"/>
            <a:ext cx="402299" cy="402299"/>
          </a:xfrm>
          <a:prstGeom prst="rect">
            <a:avLst/>
          </a:prstGeom>
        </p:spPr>
      </p:pic>
    </p:spTree>
    <p:extLst>
      <p:ext uri="{BB962C8B-B14F-4D97-AF65-F5344CB8AC3E}">
        <p14:creationId xmlns:p14="http://schemas.microsoft.com/office/powerpoint/2010/main" val="347694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工数管理オプション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31" y="3265912"/>
            <a:ext cx="6771428"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36028</TotalTime>
  <Words>15637</Words>
  <Application>Microsoft Office PowerPoint</Application>
  <PresentationFormat>ワイド画面</PresentationFormat>
  <Paragraphs>1932</Paragraphs>
  <Slides>71</Slides>
  <Notes>69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71</vt:i4>
      </vt:variant>
    </vt:vector>
  </HeadingPairs>
  <TitlesOfParts>
    <vt:vector size="82" baseType="lpstr">
      <vt:lpstr>Meiryo UI</vt:lpstr>
      <vt:lpstr>ＭＳ ゴシック</vt:lpstr>
      <vt:lpstr>Myriad Pro Cond</vt:lpstr>
      <vt:lpstr>Sawarabi Gothic</vt:lpstr>
      <vt:lpstr>メイリオ</vt:lpstr>
      <vt:lpstr>游ゴシック</vt:lpstr>
      <vt:lpstr>游ゴシック Light</vt:lpstr>
      <vt:lpstr>Arial</vt:lpstr>
      <vt:lpstr>Century</vt:lpstr>
      <vt:lpstr>Office テーマ</vt:lpstr>
      <vt:lpstr>デザインの設定</vt:lpstr>
      <vt:lpstr>PowerPoint プレゼンテーション</vt:lpstr>
      <vt:lpstr>改訂内容</vt:lpstr>
      <vt:lpstr>目次</vt:lpstr>
      <vt:lpstr>目次</vt:lpstr>
      <vt:lpstr>目次</vt:lpstr>
      <vt:lpstr>［1］はじめに</vt:lpstr>
      <vt:lpstr>［1］- 1. 当サービスでできること（1／2） </vt:lpstr>
      <vt:lpstr>［1］- 1. 当サービスでできること（2／2） 　　　　（ 『工数管理オプション for 奉行Edge 勤怠管理クラウド』をご利用の場合）</vt:lpstr>
      <vt:lpstr>［1］- 2. はじめての起動（1／2）</vt:lpstr>
      <vt:lpstr>［1］- 2. はじめての起動（2／2）</vt:lpstr>
      <vt:lpstr>［1］- 3. 基本操作（1／4）</vt:lpstr>
      <vt:lpstr>［1］- 3. 基本操作（2／4）</vt:lpstr>
      <vt:lpstr>［1］- 3. 基本操作（3／4）</vt:lpstr>
      <vt:lpstr>［1］- 3. 基本操作（4／4）</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［3］- 7.退出時刻とログオフ時刻に差異がある場合に、その理由を申請する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『工数管理オプション for 奉行Edge 勤怠管理クラウド』をご利用の場合）</vt:lpstr>
      <vt:lpstr>［6］- 1. プロジェクト・タスク別に工数データを入力する</vt:lpstr>
      <vt:lpstr>［7］工数データを確認する 　　（ 『工数管理オプション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lpstr>［8］- 2. Webアプリ・スマホアプリの各メニューを選択した言語で表示したい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村田 光優 (Murata Miyu)</cp:lastModifiedBy>
  <cp:revision>186</cp:revision>
  <cp:lastPrinted>2024-10-02T09:11:43Z</cp:lastPrinted>
  <dcterms:created xsi:type="dcterms:W3CDTF">2022-08-02T08:12:52Z</dcterms:created>
  <dcterms:modified xsi:type="dcterms:W3CDTF">2026-05-26T02:46:46Z</dcterms:modified>
</cp:coreProperties>
</file>