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4"/>
  </p:sldMasterIdLst>
  <p:notesMasterIdLst>
    <p:notesMasterId r:id="rId15"/>
  </p:notesMasterIdLst>
  <p:handoutMasterIdLst>
    <p:handoutMasterId r:id="rId16"/>
  </p:handoutMasterIdLst>
  <p:sldIdLst>
    <p:sldId id="290" r:id="rId5"/>
    <p:sldId id="286" r:id="rId6"/>
    <p:sldId id="291" r:id="rId7"/>
    <p:sldId id="312" r:id="rId8"/>
    <p:sldId id="257" r:id="rId9"/>
    <p:sldId id="324" r:id="rId10"/>
    <p:sldId id="307" r:id="rId11"/>
    <p:sldId id="325" r:id="rId12"/>
    <p:sldId id="323" r:id="rId13"/>
    <p:sldId id="296" r:id="rId1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70C0"/>
    <a:srgbClr val="FF0066"/>
    <a:srgbClr val="6FA8DE"/>
    <a:srgbClr val="1A4588"/>
    <a:srgbClr val="1A4587"/>
    <a:srgbClr val="E16664"/>
    <a:srgbClr val="95257C"/>
    <a:srgbClr val="FFFFFF"/>
    <a:srgbClr val="007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68CBB-C6D9-4071-BC65-250728CE0B6E}" v="2" dt="2026-05-26T01:12:33.595"/>
    <p1510:client id="{35341883-53CA-4EAD-99A1-68EAAA87D3F6}" v="20" dt="2026-05-25T06:23:40.32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9" autoAdjust="0"/>
    <p:restoredTop sz="80121" autoAdjust="0"/>
  </p:normalViewPr>
  <p:slideViewPr>
    <p:cSldViewPr snapToGrid="0">
      <p:cViewPr>
        <p:scale>
          <a:sx n="66" d="100"/>
          <a:sy n="66" d="100"/>
        </p:scale>
        <p:origin x="2550" y="492"/>
      </p:cViewPr>
      <p:guideLst>
        <p:guide orient="horz" pos="2115"/>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2026/5/26</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5/26/2026</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dirty="0"/>
              <a:t>【</a:t>
            </a:r>
            <a:r>
              <a:rPr kumimoji="1" lang="ja-JP" altLang="en-US" sz="2400" b="1" dirty="0"/>
              <a:t>ご担当者様へ</a:t>
            </a:r>
            <a:r>
              <a:rPr kumimoji="1" lang="en-US" altLang="ja-JP" sz="24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en-US" altLang="ja-JP" sz="2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a:solidFill>
                  <a:schemeClr val="tx1"/>
                </a:solidFill>
                <a:effectLst/>
                <a:latin typeface="Meiryo UI" panose="020B0604030504040204" pitchFamily="50" charset="-128"/>
                <a:ea typeface="Meiryo UI" panose="020B0604030504040204" pitchFamily="50" charset="-128"/>
                <a:cs typeface="+mn-cs"/>
              </a:rPr>
              <a:t>当コンテンツは「特別徴収税額通知書（納税義務者用）」を</a:t>
            </a:r>
            <a:r>
              <a:rPr kumimoji="1" lang="en-US" altLang="ja-JP" sz="24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2400" kern="1200" dirty="0">
                <a:solidFill>
                  <a:schemeClr val="tx1"/>
                </a:solidFill>
                <a:effectLst/>
                <a:latin typeface="Meiryo UI" panose="020B0604030504040204" pitchFamily="50" charset="-128"/>
                <a:ea typeface="Meiryo UI" panose="020B0604030504040204" pitchFamily="50" charset="-128"/>
                <a:cs typeface="+mn-cs"/>
              </a:rPr>
              <a:t>公開で従業員へ配付する場合の、従業員向けのマニュアルテンプレートです。</a:t>
            </a:r>
            <a:endParaRPr kumimoji="1" lang="en-US" altLang="ja-JP" sz="24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2400" dirty="0"/>
              <a:t>必要に応じて、各ページの記載を加筆修正または削除して従業員への周知にご利用ください。</a:t>
            </a:r>
            <a:endParaRPr kumimoji="1" lang="en-US" altLang="ja-JP" sz="2400"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a:t>
            </a:r>
            <a:r>
              <a:rPr kumimoji="1" lang="ja-JP" altLang="en-US" b="1" dirty="0"/>
              <a:t>ご担当者様へ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他にも合わせて周知したいことがある場合や、周知に不要な内容がある場合は、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a:t>
            </a:r>
            <a:r>
              <a:rPr kumimoji="1" lang="ja-JP" altLang="en-US" b="1" dirty="0"/>
              <a:t>ご担当者様へ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黄色いハイライト部分を、実際に</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上で公開する日時に修正してください。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82281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308466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749798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a:t>
            </a:r>
            <a:r>
              <a:rPr kumimoji="1" lang="ja-JP" altLang="en-US" b="1" dirty="0"/>
              <a:t>ご担当者様へ</a:t>
            </a:r>
            <a:r>
              <a:rPr kumimoji="1" lang="en-US" altLang="ja-JP" b="1" dirty="0"/>
              <a:t>】</a:t>
            </a:r>
            <a:endParaRPr kumimoji="1" lang="en-US" altLang="ja-JP" b="0" dirty="0"/>
          </a:p>
          <a:p>
            <a:r>
              <a:rPr kumimoji="1" lang="ja-JP" altLang="en-US" b="0" dirty="0"/>
              <a:t>従業員のお問い合わせ先として、ご担当者様の名前や問い合わせ先を記載しておくと対応がスムーズになります。</a:t>
            </a: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cstate="hq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cstate="hqprint">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2026/5/26</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0AC119-A8E5-4C02-AABA-5B08C1BFC136}"/>
              </a:ext>
            </a:extLst>
          </p:cNvPr>
          <p:cNvPicPr/>
          <p:nvPr/>
        </p:nvPicPr>
        <p:blipFill>
          <a:blip r:embed="rId3" cstate="hqprint">
            <a:extLst>
              <a:ext uri="{28A0092B-C50C-407E-A947-70E740481C1C}">
                <a14:useLocalDpi xmlns:a14="http://schemas.microsoft.com/office/drawing/2010/main"/>
              </a:ext>
            </a:extLst>
          </a:blip>
          <a:stretch>
            <a:fillRect/>
          </a:stretch>
        </p:blipFill>
        <p:spPr>
          <a:xfrm>
            <a:off x="720642" y="448706"/>
            <a:ext cx="1504315" cy="445916"/>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0" y="2268039"/>
            <a:ext cx="12192000" cy="2945033"/>
          </a:xfrm>
          <a:prstGeom prst="rect">
            <a:avLst/>
          </a:prstGeom>
          <a:noFill/>
        </p:spPr>
        <p:txBody>
          <a:bodyPr wrap="square" tIns="36000" rtlCol="0">
            <a:spAutoFit/>
          </a:bodyPr>
          <a:lstStyle/>
          <a:p>
            <a:pPr algn="ctr">
              <a:lnSpc>
                <a:spcPct val="130000"/>
              </a:lnSpc>
            </a:pPr>
            <a:r>
              <a:rPr kumimoji="1" lang="ja-JP" altLang="en-US" sz="5400" b="1" dirty="0">
                <a:solidFill>
                  <a:schemeClr val="tx1">
                    <a:lumMod val="95000"/>
                    <a:lumOff val="5000"/>
                  </a:schemeClr>
                </a:solidFill>
                <a:latin typeface="Meiryo UI" panose="020B0604030504040204" pitchFamily="34" charset="-128"/>
                <a:ea typeface="Meiryo UI" panose="020B0604030504040204" pitchFamily="34" charset="-128"/>
              </a:rPr>
              <a:t>従業員向け</a:t>
            </a:r>
            <a:endParaRPr kumimoji="1" lang="en-US" altLang="ja-JP" sz="5400" b="1" dirty="0">
              <a:solidFill>
                <a:schemeClr val="tx1">
                  <a:lumMod val="95000"/>
                  <a:lumOff val="5000"/>
                </a:schemeClr>
              </a:solidFill>
              <a:latin typeface="Meiryo UI" panose="020B0604030504040204" pitchFamily="34" charset="-128"/>
              <a:ea typeface="Meiryo UI" panose="020B0604030504040204" pitchFamily="34" charset="-128"/>
            </a:endParaRPr>
          </a:p>
          <a:p>
            <a:pPr algn="ctr">
              <a:lnSpc>
                <a:spcPct val="130000"/>
              </a:lnSpc>
            </a:pPr>
            <a:r>
              <a:rPr kumimoji="1" lang="ja-JP" altLang="en-US" sz="5400" b="1" dirty="0">
                <a:solidFill>
                  <a:schemeClr val="tx1">
                    <a:lumMod val="95000"/>
                    <a:lumOff val="5000"/>
                  </a:schemeClr>
                </a:solidFill>
                <a:latin typeface="Meiryo UI" panose="020B0604030504040204" pitchFamily="34" charset="-128"/>
                <a:ea typeface="Meiryo UI" panose="020B0604030504040204" pitchFamily="34" charset="-128"/>
              </a:rPr>
              <a:t>「特別徴収税額通知書」確認ガイド</a:t>
            </a:r>
            <a:endParaRPr kumimoji="1" lang="en-US" altLang="ja-JP" sz="5400" b="1" dirty="0">
              <a:solidFill>
                <a:schemeClr val="tx1">
                  <a:lumMod val="95000"/>
                  <a:lumOff val="5000"/>
                </a:schemeClr>
              </a:solidFill>
              <a:latin typeface="Meiryo UI" panose="020B0604030504040204" pitchFamily="34" charset="-128"/>
              <a:ea typeface="Meiryo UI" panose="020B0604030504040204" pitchFamily="34" charset="-128"/>
            </a:endParaRPr>
          </a:p>
          <a:p>
            <a:pPr algn="ctr">
              <a:lnSpc>
                <a:spcPct val="130000"/>
              </a:lnSpc>
            </a:pPr>
            <a:r>
              <a:rPr kumimoji="1" lang="ja-JP" altLang="en-US" sz="4000" b="1"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4000" b="1" dirty="0">
                <a:solidFill>
                  <a:schemeClr val="tx1">
                    <a:lumMod val="95000"/>
                    <a:lumOff val="5000"/>
                  </a:schemeClr>
                </a:solidFill>
                <a:latin typeface="Meiryo UI" panose="020B0604030504040204" pitchFamily="34" charset="-128"/>
                <a:ea typeface="Meiryo UI" panose="020B0604030504040204" pitchFamily="34" charset="-128"/>
              </a:rPr>
              <a:t>Web</a:t>
            </a:r>
            <a:r>
              <a:rPr kumimoji="1" lang="ja-JP" altLang="en-US" sz="4000" b="1" dirty="0">
                <a:solidFill>
                  <a:schemeClr val="tx1">
                    <a:lumMod val="95000"/>
                    <a:lumOff val="5000"/>
                  </a:schemeClr>
                </a:solidFill>
                <a:latin typeface="Meiryo UI" panose="020B0604030504040204" pitchFamily="34" charset="-128"/>
                <a:ea typeface="Meiryo UI" panose="020B0604030504040204" pitchFamily="34" charset="-128"/>
              </a:rPr>
              <a:t>公開）</a:t>
            </a:r>
            <a:endParaRPr kumimoji="1" lang="ja-JP" altLang="en-US" sz="54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105900"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2026/05/26</a:t>
            </a:r>
            <a:endParaRPr lang="ja-JP" altLang="ja-JP" sz="1200" dirty="0">
              <a:latin typeface="Meiryo UI" panose="020B0604030504040204" pitchFamily="50" charset="-128"/>
              <a:ea typeface="Meiryo UI" panose="020B0604030504040204" pitchFamily="50" charset="-128"/>
            </a:endParaRPr>
          </a:p>
        </p:txBody>
      </p:sp>
      <p:pic>
        <p:nvPicPr>
          <p:cNvPr id="7" name="図 6" descr="図形&#10;&#10;中程度の精度で自動的に生成された説明">
            <a:extLst>
              <a:ext uri="{FF2B5EF4-FFF2-40B4-BE49-F238E27FC236}">
                <a16:creationId xmlns:a16="http://schemas.microsoft.com/office/drawing/2014/main" id="{439DBD56-870F-395F-4276-0E527D1CD3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671" y="1183384"/>
            <a:ext cx="4756658" cy="1599730"/>
          </a:xfrm>
          <a:prstGeom prst="rect">
            <a:avLst/>
          </a:prstGeom>
        </p:spPr>
      </p:pic>
    </p:spTree>
    <p:extLst>
      <p:ext uri="{BB962C8B-B14F-4D97-AF65-F5344CB8AC3E}">
        <p14:creationId xmlns:p14="http://schemas.microsoft.com/office/powerpoint/2010/main" val="19592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B07A1E5-B032-42D2-8E4B-AD6BD97801A1}"/>
              </a:ext>
            </a:extLst>
          </p:cNvPr>
          <p:cNvSpPr>
            <a:spLocks noGrp="1"/>
          </p:cNvSpPr>
          <p:nvPr>
            <p:ph type="sldNum" sz="quarter" idx="12"/>
          </p:nvPr>
        </p:nvSpPr>
        <p:spPr/>
        <p:txBody>
          <a:bodyPr/>
          <a:lstStyle/>
          <a:p>
            <a:fld id="{5DCD4D6E-08C8-7B4E-8F73-578036F36F67}" type="slidenum">
              <a:rPr kumimoji="1" lang="ja-JP" altLang="en-US" smtClean="0"/>
              <a:pPr/>
              <a:t>9</a:t>
            </a:fld>
            <a:endParaRPr kumimoji="1" lang="ja-JP" altLang="en-US" dirty="0"/>
          </a:p>
        </p:txBody>
      </p:sp>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no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お問い合わせ</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740231" y="4031406"/>
            <a:ext cx="10975500" cy="1633840"/>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何か不明点などがある場合は下記までお問い合わせください。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u="sng" dirty="0">
                <a:solidFill>
                  <a:schemeClr val="tx1">
                    <a:lumMod val="95000"/>
                    <a:lumOff val="5000"/>
                  </a:schemeClr>
                </a:solidFill>
                <a:highlight>
                  <a:srgbClr val="FFFF00"/>
                </a:highlight>
                <a:latin typeface="Meiryo UI" panose="020B0604030504040204" pitchFamily="34" charset="-128"/>
                <a:ea typeface="Meiryo UI" panose="020B0604030504040204" pitchFamily="34" charset="-128"/>
              </a:rPr>
              <a:t>担当：●●部　　　　名前：●●　（メールアドレス：●●）</a:t>
            </a:r>
            <a:endParaRPr kumimoji="1" lang="en-US" altLang="ja-JP" sz="2000" u="sng" dirty="0">
              <a:solidFill>
                <a:schemeClr val="tx1">
                  <a:lumMod val="95000"/>
                  <a:lumOff val="5000"/>
                </a:schemeClr>
              </a:solidFill>
              <a:highlight>
                <a:srgbClr val="FFFF00"/>
              </a:highlight>
              <a:latin typeface="Meiryo UI" panose="020B0604030504040204" pitchFamily="34" charset="-128"/>
              <a:ea typeface="Meiryo UI" panose="020B0604030504040204" pitchFamily="34" charset="-128"/>
            </a:endParaRPr>
          </a:p>
          <a:p>
            <a:pPr algn="l">
              <a:lnSpc>
                <a:spcPct val="130000"/>
              </a:lnSpc>
            </a:pPr>
            <a:endPar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410149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87BB1D7-B828-44BC-9C0C-DC641834BD23}"/>
              </a:ext>
            </a:extLst>
          </p:cNvPr>
          <p:cNvSpPr>
            <a:spLocks noGrp="1"/>
          </p:cNvSpPr>
          <p:nvPr>
            <p:ph type="sldNum" sz="quarter" idx="12"/>
          </p:nvPr>
        </p:nvSpPr>
        <p:spPr/>
        <p:txBody>
          <a:bodyPr/>
          <a:lstStyle/>
          <a:p>
            <a:fld id="{5DCD4D6E-08C8-7B4E-8F73-578036F36F67}" type="slidenum">
              <a:rPr lang="ja-JP" altLang="en-US" smtClean="0"/>
              <a:pPr/>
              <a:t>1</a:t>
            </a:fld>
            <a:endParaRPr lang="ja-JP" altLang="en-US" dirty="0"/>
          </a:p>
        </p:txBody>
      </p:sp>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5" y="1376236"/>
            <a:ext cx="412409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通知書の確認方法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294568" y="2069015"/>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お問い合わせ先</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p:nvPr/>
        </p:nvCxnSpPr>
        <p:spPr>
          <a:xfrm>
            <a:off x="6091926" y="1376004"/>
            <a:ext cx="0" cy="4830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78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B07A1E5-B032-42D2-8E4B-AD6BD97801A1}"/>
              </a:ext>
            </a:extLst>
          </p:cNvPr>
          <p:cNvSpPr>
            <a:spLocks noGrp="1"/>
          </p:cNvSpPr>
          <p:nvPr>
            <p:ph type="sldNum" sz="quarter" idx="12"/>
          </p:nvPr>
        </p:nvSpPr>
        <p:spPr/>
        <p:txBody>
          <a:bodyPr/>
          <a:lstStyle/>
          <a:p>
            <a:fld id="{5DCD4D6E-08C8-7B4E-8F73-578036F36F67}" type="slidenum">
              <a:rPr kumimoji="1" lang="ja-JP" altLang="en-US" smtClean="0"/>
              <a:pPr/>
              <a:t>2</a:t>
            </a:fld>
            <a:endParaRPr kumimoji="1" lang="ja-JP" altLang="en-US" dirty="0"/>
          </a:p>
        </p:txBody>
      </p:sp>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no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通知書の確認方法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07613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8A11B21-ECA3-8681-C21C-3261C40B5A0E}"/>
              </a:ext>
            </a:extLst>
          </p:cNvPr>
          <p:cNvPicPr>
            <a:picLocks noChangeAspect="1"/>
          </p:cNvPicPr>
          <p:nvPr/>
        </p:nvPicPr>
        <p:blipFill>
          <a:blip r:embed="rId3"/>
          <a:srcRect t="6893"/>
          <a:stretch/>
        </p:blipFill>
        <p:spPr>
          <a:xfrm>
            <a:off x="814654" y="1959429"/>
            <a:ext cx="4730906" cy="4575088"/>
          </a:xfrm>
          <a:prstGeom prst="rect">
            <a:avLst/>
          </a:prstGeom>
        </p:spPr>
      </p:pic>
      <p:sp>
        <p:nvSpPr>
          <p:cNvPr id="3" name="スライド番号プレースホルダー 2">
            <a:extLst>
              <a:ext uri="{FF2B5EF4-FFF2-40B4-BE49-F238E27FC236}">
                <a16:creationId xmlns:a16="http://schemas.microsoft.com/office/drawing/2014/main" id="{E738A76C-D8BB-4E55-B8C6-BDAF8CAB7B84}"/>
              </a:ext>
            </a:extLst>
          </p:cNvPr>
          <p:cNvSpPr>
            <a:spLocks noGrp="1"/>
          </p:cNvSpPr>
          <p:nvPr>
            <p:ph type="sldNum" sz="quarter" idx="12"/>
          </p:nvPr>
        </p:nvSpPr>
        <p:spPr/>
        <p:txBody>
          <a:bodyPr/>
          <a:lstStyle/>
          <a:p>
            <a:fld id="{5DCD4D6E-08C8-7B4E-8F73-578036F36F67}" type="slidenum">
              <a:rPr kumimoji="1" lang="ja-JP" altLang="en-US" smtClean="0"/>
              <a:pPr/>
              <a:t>3</a:t>
            </a:fld>
            <a:endParaRPr kumimoji="1" lang="ja-JP" altLang="en-US"/>
          </a:p>
        </p:txBody>
      </p:sp>
      <p:sp>
        <p:nvSpPr>
          <p:cNvPr id="2" name="テキスト ボックス 1">
            <a:extLst>
              <a:ext uri="{FF2B5EF4-FFF2-40B4-BE49-F238E27FC236}">
                <a16:creationId xmlns:a16="http://schemas.microsoft.com/office/drawing/2014/main" id="{3C7D34D7-25F6-491A-9951-77D8546D3FDB}"/>
              </a:ext>
            </a:extLst>
          </p:cNvPr>
          <p:cNvSpPr txBox="1"/>
          <p:nvPr/>
        </p:nvSpPr>
        <p:spPr>
          <a:xfrm>
            <a:off x="152400" y="808865"/>
            <a:ext cx="12039600" cy="833621"/>
          </a:xfrm>
          <a:prstGeom prst="rect">
            <a:avLst/>
          </a:prstGeom>
          <a:noFill/>
        </p:spPr>
        <p:txBody>
          <a:bodyPr wrap="square" lIns="91440" tIns="36000" rIns="91440" bIns="45720" rtlCol="0" anchor="t">
            <a:spAutoFit/>
          </a:bodyPr>
          <a:lstStyle/>
          <a:p>
            <a:pPr algn="l">
              <a:lnSpc>
                <a:spcPct val="130000"/>
              </a:lnSpc>
            </a:pPr>
            <a:r>
              <a:rPr kumimoji="1" lang="ja-JP" altLang="en-US" sz="2000" b="1" dirty="0">
                <a:solidFill>
                  <a:srgbClr val="C00000"/>
                </a:solidFill>
                <a:highlight>
                  <a:srgbClr val="FFFF00"/>
                </a:highlight>
                <a:latin typeface="Meiryo UI"/>
                <a:ea typeface="Meiryo UI"/>
              </a:rPr>
              <a:t>●月●日（●）／</a:t>
            </a:r>
            <a:r>
              <a:rPr kumimoji="1" lang="en-US" altLang="ja-JP" sz="2000" b="1" dirty="0">
                <a:solidFill>
                  <a:srgbClr val="C00000"/>
                </a:solidFill>
                <a:highlight>
                  <a:srgbClr val="FFFF00"/>
                </a:highlight>
                <a:latin typeface="Meiryo UI"/>
                <a:ea typeface="Meiryo UI"/>
              </a:rPr>
              <a:t>6</a:t>
            </a:r>
            <a:r>
              <a:rPr kumimoji="1" lang="ja-JP" altLang="en-US" sz="2000" b="1" dirty="0">
                <a:solidFill>
                  <a:srgbClr val="C00000"/>
                </a:solidFill>
                <a:highlight>
                  <a:srgbClr val="FFFF00"/>
                </a:highlight>
                <a:latin typeface="Meiryo UI"/>
                <a:ea typeface="Meiryo UI"/>
              </a:rPr>
              <a:t>月給与支給日</a:t>
            </a:r>
            <a:r>
              <a:rPr kumimoji="1" lang="ja-JP" altLang="en-US" sz="2000" dirty="0">
                <a:solidFill>
                  <a:schemeClr val="tx1">
                    <a:lumMod val="95000"/>
                    <a:lumOff val="5000"/>
                  </a:schemeClr>
                </a:solidFill>
                <a:latin typeface="Meiryo UI"/>
                <a:ea typeface="Meiryo UI"/>
              </a:rPr>
              <a:t>に、</a:t>
            </a:r>
            <a:r>
              <a:rPr kumimoji="1" lang="en-US" altLang="ja-JP" sz="2000" dirty="0">
                <a:solidFill>
                  <a:schemeClr val="tx1">
                    <a:lumMod val="95000"/>
                    <a:lumOff val="5000"/>
                  </a:schemeClr>
                </a:solidFill>
                <a:latin typeface="Meiryo UI"/>
                <a:ea typeface="Meiryo UI"/>
              </a:rPr>
              <a:t>『</a:t>
            </a:r>
            <a:r>
              <a:rPr kumimoji="1" lang="ja-JP" altLang="en-US" sz="2000" b="1" dirty="0">
                <a:solidFill>
                  <a:schemeClr val="tx1">
                    <a:lumMod val="95000"/>
                    <a:lumOff val="5000"/>
                  </a:schemeClr>
                </a:solidFill>
                <a:latin typeface="Meiryo UI"/>
                <a:ea typeface="Meiryo UI"/>
              </a:rPr>
              <a:t>給与明細電子化クラウド</a:t>
            </a:r>
            <a:r>
              <a:rPr kumimoji="1" lang="en-US" altLang="ja-JP" sz="2000" b="1" dirty="0">
                <a:solidFill>
                  <a:schemeClr val="tx1">
                    <a:lumMod val="95000"/>
                    <a:lumOff val="5000"/>
                  </a:schemeClr>
                </a:solidFill>
                <a:latin typeface="Meiryo UI"/>
                <a:ea typeface="Meiryo UI"/>
              </a:rPr>
              <a:t>』</a:t>
            </a:r>
            <a:r>
              <a:rPr kumimoji="1" lang="ja-JP" altLang="en-US" sz="2000" dirty="0">
                <a:solidFill>
                  <a:schemeClr val="tx1">
                    <a:lumMod val="95000"/>
                    <a:lumOff val="5000"/>
                  </a:schemeClr>
                </a:solidFill>
                <a:latin typeface="Meiryo UI"/>
                <a:ea typeface="Meiryo UI"/>
              </a:rPr>
              <a:t>で公開します。</a:t>
            </a:r>
            <a:endParaRPr kumimoji="1" lang="en-US" altLang="ja-JP" sz="2000" dirty="0">
              <a:solidFill>
                <a:schemeClr val="tx1">
                  <a:lumMod val="95000"/>
                  <a:lumOff val="5000"/>
                </a:schemeClr>
              </a:solidFill>
              <a:latin typeface="Meiryo UI"/>
              <a:ea typeface="Meiryo UI"/>
            </a:endParaRPr>
          </a:p>
          <a:p>
            <a:pPr algn="l">
              <a:lnSpc>
                <a:spcPct val="130000"/>
              </a:lnSpc>
            </a:pPr>
            <a:r>
              <a:rPr kumimoji="1" lang="ja-JP" altLang="en-US" sz="2000" dirty="0">
                <a:solidFill>
                  <a:schemeClr val="tx1">
                    <a:lumMod val="95000"/>
                    <a:lumOff val="5000"/>
                  </a:schemeClr>
                </a:solidFill>
                <a:latin typeface="Meiryo UI"/>
                <a:ea typeface="Meiryo UI"/>
              </a:rPr>
              <a:t>いつも給与明細などをご確認いただいている「ＯＢＣｉＤ」と「パスワード」でログインしてください。</a:t>
            </a:r>
            <a:endParaRPr kumimoji="1" lang="en-US" altLang="ja-JP" sz="2000" dirty="0">
              <a:solidFill>
                <a:schemeClr val="tx1">
                  <a:lumMod val="95000"/>
                  <a:lumOff val="5000"/>
                </a:schemeClr>
              </a:solidFill>
              <a:latin typeface="Meiryo UI"/>
              <a:ea typeface="Meiryo UI"/>
            </a:endParaRPr>
          </a:p>
        </p:txBody>
      </p:sp>
      <p:sp>
        <p:nvSpPr>
          <p:cNvPr id="9" name="テキスト ボックス 8">
            <a:extLst>
              <a:ext uri="{FF2B5EF4-FFF2-40B4-BE49-F238E27FC236}">
                <a16:creationId xmlns:a16="http://schemas.microsoft.com/office/drawing/2014/main" id="{1F47C43E-CB60-9799-1E9B-AA4F0D7A827D}"/>
              </a:ext>
            </a:extLst>
          </p:cNvPr>
          <p:cNvSpPr txBox="1"/>
          <p:nvPr/>
        </p:nvSpPr>
        <p:spPr>
          <a:xfrm>
            <a:off x="76200" y="44343"/>
            <a:ext cx="12039600" cy="644082"/>
          </a:xfrm>
          <a:prstGeom prst="rect">
            <a:avLst/>
          </a:prstGeom>
          <a:solidFill>
            <a:srgbClr val="1A4587"/>
          </a:solidFill>
        </p:spPr>
        <p:txBody>
          <a:bodyPr wrap="square" tIns="36000" rtlCol="0">
            <a:spAutoFit/>
          </a:bodyPr>
          <a:lstStyle/>
          <a:p>
            <a:pPr algn="l">
              <a:lnSpc>
                <a:spcPct val="130000"/>
              </a:lnSpc>
            </a:pPr>
            <a:r>
              <a:rPr kumimoji="1" lang="ja-JP" altLang="en-US" sz="3200" b="1" dirty="0">
                <a:solidFill>
                  <a:srgbClr val="FFFF00"/>
                </a:solidFill>
                <a:latin typeface="Meiryo UI" panose="020B0604030504040204" pitchFamily="34" charset="-128"/>
                <a:ea typeface="Meiryo UI" panose="020B0604030504040204" pitchFamily="34" charset="-128"/>
              </a:rPr>
              <a:t>６月～翌５月までの住民税額の通知書</a:t>
            </a:r>
            <a:r>
              <a:rPr kumimoji="1" lang="ja-JP" altLang="en-US" sz="3200" dirty="0">
                <a:solidFill>
                  <a:schemeClr val="bg1"/>
                </a:solidFill>
                <a:latin typeface="Meiryo UI" panose="020B0604030504040204" pitchFamily="34" charset="-128"/>
                <a:ea typeface="Meiryo UI" panose="020B0604030504040204" pitchFamily="34" charset="-128"/>
              </a:rPr>
              <a:t>を、</a:t>
            </a:r>
            <a:r>
              <a:rPr kumimoji="1" lang="en-US" altLang="ja-JP" sz="3200" b="1" dirty="0">
                <a:solidFill>
                  <a:srgbClr val="FFFF00"/>
                </a:solidFill>
                <a:latin typeface="Meiryo UI" panose="020B0604030504040204" pitchFamily="34" charset="-128"/>
                <a:ea typeface="Meiryo UI" panose="020B0604030504040204" pitchFamily="34" charset="-128"/>
              </a:rPr>
              <a:t>Web</a:t>
            </a:r>
            <a:r>
              <a:rPr kumimoji="1" lang="ja-JP" altLang="en-US" sz="3200" b="1" dirty="0">
                <a:solidFill>
                  <a:srgbClr val="FFFF00"/>
                </a:solidFill>
                <a:latin typeface="Meiryo UI" panose="020B0604030504040204" pitchFamily="34" charset="-128"/>
                <a:ea typeface="Meiryo UI" panose="020B0604030504040204" pitchFamily="34" charset="-128"/>
              </a:rPr>
              <a:t>上で公開</a:t>
            </a:r>
            <a:r>
              <a:rPr kumimoji="1" lang="ja-JP" altLang="en-US" sz="3200" dirty="0">
                <a:solidFill>
                  <a:schemeClr val="bg1"/>
                </a:solidFill>
                <a:latin typeface="Meiryo UI" panose="020B0604030504040204" pitchFamily="34" charset="-128"/>
                <a:ea typeface="Meiryo UI" panose="020B0604030504040204" pitchFamily="34" charset="-128"/>
              </a:rPr>
              <a:t>します。</a:t>
            </a:r>
            <a:endParaRPr kumimoji="1" lang="en-US" altLang="ja-JP" sz="3200" dirty="0">
              <a:solidFill>
                <a:schemeClr val="bg1"/>
              </a:solidFill>
              <a:latin typeface="Meiryo UI" panose="020B0604030504040204" pitchFamily="34" charset="-128"/>
              <a:ea typeface="Meiryo UI" panose="020B0604030504040204" pitchFamily="34" charset="-128"/>
            </a:endParaRPr>
          </a:p>
        </p:txBody>
      </p:sp>
      <p:sp>
        <p:nvSpPr>
          <p:cNvPr id="11" name="テキスト ボックス 10">
            <a:extLst>
              <a:ext uri="{FF2B5EF4-FFF2-40B4-BE49-F238E27FC236}">
                <a16:creationId xmlns:a16="http://schemas.microsoft.com/office/drawing/2014/main" id="{92083437-9B2A-A36D-BA26-CBB82B05124B}"/>
              </a:ext>
            </a:extLst>
          </p:cNvPr>
          <p:cNvSpPr txBox="1"/>
          <p:nvPr/>
        </p:nvSpPr>
        <p:spPr>
          <a:xfrm>
            <a:off x="5810955" y="2222479"/>
            <a:ext cx="5799252" cy="398374"/>
          </a:xfrm>
          <a:prstGeom prst="rect">
            <a:avLst/>
          </a:prstGeom>
          <a:noFill/>
        </p:spPr>
        <p:txBody>
          <a:bodyPr wrap="square" lIns="91440" tIns="36000" rIns="91440" bIns="45720" rtlCol="0" anchor="t">
            <a:spAutoFit/>
          </a:bodyPr>
          <a:lstStyle/>
          <a:p>
            <a:pPr algn="l">
              <a:lnSpc>
                <a:spcPct val="130000"/>
              </a:lnSpc>
            </a:pPr>
            <a:r>
              <a:rPr kumimoji="1" lang="ja-JP" altLang="en-US" b="1" dirty="0">
                <a:solidFill>
                  <a:srgbClr val="FF0000"/>
                </a:solidFill>
                <a:latin typeface="Meiryo UI"/>
                <a:ea typeface="Meiryo UI"/>
              </a:rPr>
              <a:t>ログイン後、次ページからの手順で通知書を確認してください。</a:t>
            </a:r>
            <a:endParaRPr kumimoji="1" lang="en-US" altLang="ja-JP" b="1" dirty="0">
              <a:solidFill>
                <a:srgbClr val="FF0000"/>
              </a:solidFill>
              <a:latin typeface="Meiryo UI"/>
              <a:ea typeface="Meiryo UI"/>
            </a:endParaRPr>
          </a:p>
        </p:txBody>
      </p:sp>
      <p:pic>
        <p:nvPicPr>
          <p:cNvPr id="18" name="図 17">
            <a:extLst>
              <a:ext uri="{FF2B5EF4-FFF2-40B4-BE49-F238E27FC236}">
                <a16:creationId xmlns:a16="http://schemas.microsoft.com/office/drawing/2014/main" id="{B9F084D7-2F93-94B4-043D-BC692A4DA2A0}"/>
              </a:ext>
            </a:extLst>
          </p:cNvPr>
          <p:cNvPicPr>
            <a:picLocks noChangeAspect="1"/>
          </p:cNvPicPr>
          <p:nvPr/>
        </p:nvPicPr>
        <p:blipFill>
          <a:blip r:embed="rId4"/>
          <a:stretch>
            <a:fillRect/>
          </a:stretch>
        </p:blipFill>
        <p:spPr>
          <a:xfrm>
            <a:off x="6646441" y="2689638"/>
            <a:ext cx="4332949" cy="3676871"/>
          </a:xfrm>
          <a:prstGeom prst="rect">
            <a:avLst/>
          </a:prstGeom>
          <a:ln>
            <a:solidFill>
              <a:schemeClr val="dk1"/>
            </a:solidFill>
          </a:ln>
        </p:spPr>
      </p:pic>
      <p:sp>
        <p:nvSpPr>
          <p:cNvPr id="4" name="正方形/長方形 3">
            <a:extLst>
              <a:ext uri="{FF2B5EF4-FFF2-40B4-BE49-F238E27FC236}">
                <a16:creationId xmlns:a16="http://schemas.microsoft.com/office/drawing/2014/main" id="{966827F8-C5AE-088E-64F7-CD5C5C89F455}"/>
              </a:ext>
            </a:extLst>
          </p:cNvPr>
          <p:cNvSpPr/>
          <p:nvPr/>
        </p:nvSpPr>
        <p:spPr>
          <a:xfrm>
            <a:off x="941070" y="4399500"/>
            <a:ext cx="325216" cy="18798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5" name="四角形: 角を丸くする 4">
            <a:extLst>
              <a:ext uri="{FF2B5EF4-FFF2-40B4-BE49-F238E27FC236}">
                <a16:creationId xmlns:a16="http://schemas.microsoft.com/office/drawing/2014/main" id="{FB26E6A1-C580-31AB-C01D-9A2206FF1B95}"/>
              </a:ext>
            </a:extLst>
          </p:cNvPr>
          <p:cNvSpPr/>
          <p:nvPr/>
        </p:nvSpPr>
        <p:spPr>
          <a:xfrm>
            <a:off x="867291" y="4774887"/>
            <a:ext cx="4651766" cy="56455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矢印: 右 5">
            <a:extLst>
              <a:ext uri="{FF2B5EF4-FFF2-40B4-BE49-F238E27FC236}">
                <a16:creationId xmlns:a16="http://schemas.microsoft.com/office/drawing/2014/main" id="{736743B7-4EC8-5F19-5C51-E74E9E0F6EEF}"/>
              </a:ext>
            </a:extLst>
          </p:cNvPr>
          <p:cNvSpPr/>
          <p:nvPr/>
        </p:nvSpPr>
        <p:spPr>
          <a:xfrm>
            <a:off x="5534851" y="4781155"/>
            <a:ext cx="1502764"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83094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71586894-FF55-33AB-0DFF-7810221C5220}"/>
              </a:ext>
            </a:extLst>
          </p:cNvPr>
          <p:cNvPicPr>
            <a:picLocks noChangeAspect="1"/>
          </p:cNvPicPr>
          <p:nvPr/>
        </p:nvPicPr>
        <p:blipFill>
          <a:blip r:embed="rId3"/>
          <a:stretch>
            <a:fillRect/>
          </a:stretch>
        </p:blipFill>
        <p:spPr>
          <a:xfrm>
            <a:off x="473130" y="3165174"/>
            <a:ext cx="9638611" cy="3645724"/>
          </a:xfrm>
          <a:prstGeom prst="rect">
            <a:avLst/>
          </a:prstGeom>
        </p:spPr>
      </p:pic>
      <p:pic>
        <p:nvPicPr>
          <p:cNvPr id="31" name="図 30">
            <a:extLst>
              <a:ext uri="{FF2B5EF4-FFF2-40B4-BE49-F238E27FC236}">
                <a16:creationId xmlns:a16="http://schemas.microsoft.com/office/drawing/2014/main" id="{BEC4CBC9-A000-9904-7251-E69E3F47362A}"/>
              </a:ext>
            </a:extLst>
          </p:cNvPr>
          <p:cNvPicPr>
            <a:picLocks noChangeAspect="1"/>
          </p:cNvPicPr>
          <p:nvPr/>
        </p:nvPicPr>
        <p:blipFill>
          <a:blip r:embed="rId4"/>
          <a:stretch>
            <a:fillRect/>
          </a:stretch>
        </p:blipFill>
        <p:spPr>
          <a:xfrm>
            <a:off x="473130" y="934455"/>
            <a:ext cx="9638611" cy="2145978"/>
          </a:xfrm>
          <a:prstGeom prst="rect">
            <a:avLst/>
          </a:prstGeom>
        </p:spPr>
      </p:pic>
      <p:sp>
        <p:nvSpPr>
          <p:cNvPr id="3" name="スライド番号プレースホルダー 2">
            <a:extLst>
              <a:ext uri="{FF2B5EF4-FFF2-40B4-BE49-F238E27FC236}">
                <a16:creationId xmlns:a16="http://schemas.microsoft.com/office/drawing/2014/main" id="{55688D27-5612-4039-A8B9-FDFD6EB561CC}"/>
              </a:ext>
            </a:extLst>
          </p:cNvPr>
          <p:cNvSpPr>
            <a:spLocks noGrp="1"/>
          </p:cNvSpPr>
          <p:nvPr>
            <p:ph type="sldNum" sz="quarter" idx="12"/>
          </p:nvPr>
        </p:nvSpPr>
        <p:spPr/>
        <p:txBody>
          <a:bodyPr/>
          <a:lstStyle/>
          <a:p>
            <a:fld id="{5DCD4D6E-08C8-7B4E-8F73-578036F36F67}" type="slidenum">
              <a:rPr kumimoji="1" lang="ja-JP" altLang="en-US" smtClean="0"/>
              <a:pPr/>
              <a:t>4</a:t>
            </a:fld>
            <a:endParaRPr kumimoji="1" lang="ja-JP" altLang="en-US" dirty="0"/>
          </a:p>
        </p:txBody>
      </p:sp>
      <p:sp>
        <p:nvSpPr>
          <p:cNvPr id="21" name="テキスト ボックス 20">
            <a:extLst>
              <a:ext uri="{FF2B5EF4-FFF2-40B4-BE49-F238E27FC236}">
                <a16:creationId xmlns:a16="http://schemas.microsoft.com/office/drawing/2014/main" id="{F0098FFE-1393-4514-3324-F3C9D8FC35AF}"/>
              </a:ext>
            </a:extLst>
          </p:cNvPr>
          <p:cNvSpPr txBox="1"/>
          <p:nvPr/>
        </p:nvSpPr>
        <p:spPr>
          <a:xfrm>
            <a:off x="132572" y="72931"/>
            <a:ext cx="108481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メールに記載されている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より、</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給与明細電子化クラウド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にログインしてください。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XX</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年度　特別徴収税額通知書」の行にある　　　をクリックします。</a:t>
            </a:r>
            <a:endParaRPr kumimoji="1" lang="en-US" altLang="ja-JP" sz="2000" dirty="0">
              <a:solidFill>
                <a:srgbClr val="FF0000"/>
              </a:solidFill>
              <a:latin typeface="Meiryo UI" panose="020B0604030504040204" pitchFamily="34" charset="-128"/>
              <a:ea typeface="Meiryo UI" panose="020B0604030504040204" pitchFamily="34" charset="-128"/>
            </a:endParaRPr>
          </a:p>
        </p:txBody>
      </p:sp>
      <p:sp>
        <p:nvSpPr>
          <p:cNvPr id="11" name="正方形/長方形 10">
            <a:extLst>
              <a:ext uri="{FF2B5EF4-FFF2-40B4-BE49-F238E27FC236}">
                <a16:creationId xmlns:a16="http://schemas.microsoft.com/office/drawing/2014/main" id="{90F10385-461A-C0EA-48BA-6BD78C6BC340}"/>
              </a:ext>
            </a:extLst>
          </p:cNvPr>
          <p:cNvSpPr/>
          <p:nvPr/>
        </p:nvSpPr>
        <p:spPr>
          <a:xfrm>
            <a:off x="2846263" y="2157111"/>
            <a:ext cx="396188" cy="4472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6" name="図 15">
            <a:extLst>
              <a:ext uri="{FF2B5EF4-FFF2-40B4-BE49-F238E27FC236}">
                <a16:creationId xmlns:a16="http://schemas.microsoft.com/office/drawing/2014/main" id="{C794610B-886A-FA07-C872-B04C0C61124C}"/>
              </a:ext>
            </a:extLst>
          </p:cNvPr>
          <p:cNvPicPr>
            <a:picLocks noChangeAspect="1"/>
          </p:cNvPicPr>
          <p:nvPr/>
        </p:nvPicPr>
        <p:blipFill rotWithShape="1">
          <a:blip r:embed="rId5"/>
          <a:srcRect l="26713" t="-4186" b="14285"/>
          <a:stretch/>
        </p:blipFill>
        <p:spPr>
          <a:xfrm>
            <a:off x="4903740" y="408027"/>
            <a:ext cx="366760" cy="430173"/>
          </a:xfrm>
          <a:prstGeom prst="rect">
            <a:avLst/>
          </a:prstGeom>
        </p:spPr>
      </p:pic>
      <p:sp>
        <p:nvSpPr>
          <p:cNvPr id="20" name="テキスト ボックス 19">
            <a:extLst>
              <a:ext uri="{FF2B5EF4-FFF2-40B4-BE49-F238E27FC236}">
                <a16:creationId xmlns:a16="http://schemas.microsoft.com/office/drawing/2014/main" id="{7443192F-0A34-C45C-22DC-C4CD2048C614}"/>
              </a:ext>
            </a:extLst>
          </p:cNvPr>
          <p:cNvSpPr txBox="1"/>
          <p:nvPr/>
        </p:nvSpPr>
        <p:spPr>
          <a:xfrm>
            <a:off x="10256520" y="5008965"/>
            <a:ext cx="1935480"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左図のように</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展開されます。</a:t>
            </a:r>
            <a:endParaRPr kumimoji="1" lang="en-US" altLang="ja-JP" sz="2000" dirty="0">
              <a:solidFill>
                <a:srgbClr val="FF0000"/>
              </a:solidFill>
              <a:latin typeface="Meiryo UI" panose="020B0604030504040204" pitchFamily="34" charset="-128"/>
              <a:ea typeface="Meiryo UI" panose="020B0604030504040204" pitchFamily="34" charset="-128"/>
            </a:endParaRPr>
          </a:p>
        </p:txBody>
      </p:sp>
      <p:sp>
        <p:nvSpPr>
          <p:cNvPr id="2" name="矢印: 右 1">
            <a:extLst>
              <a:ext uri="{FF2B5EF4-FFF2-40B4-BE49-F238E27FC236}">
                <a16:creationId xmlns:a16="http://schemas.microsoft.com/office/drawing/2014/main" id="{BCFB120F-7543-77D4-48FE-1901D826BF94}"/>
              </a:ext>
            </a:extLst>
          </p:cNvPr>
          <p:cNvSpPr/>
          <p:nvPr/>
        </p:nvSpPr>
        <p:spPr>
          <a:xfrm rot="5400000">
            <a:off x="2380683" y="3027412"/>
            <a:ext cx="1302978"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5" name="図 4">
            <a:extLst>
              <a:ext uri="{FF2B5EF4-FFF2-40B4-BE49-F238E27FC236}">
                <a16:creationId xmlns:a16="http://schemas.microsoft.com/office/drawing/2014/main" id="{DBE11034-8D7C-7F35-609B-917683A731E3}"/>
              </a:ext>
            </a:extLst>
          </p:cNvPr>
          <p:cNvPicPr>
            <a:picLocks noChangeAspect="1"/>
          </p:cNvPicPr>
          <p:nvPr/>
        </p:nvPicPr>
        <p:blipFill>
          <a:blip r:embed="rId6"/>
          <a:stretch>
            <a:fillRect/>
          </a:stretch>
        </p:blipFill>
        <p:spPr>
          <a:xfrm>
            <a:off x="960356" y="1103273"/>
            <a:ext cx="1382793" cy="261977"/>
          </a:xfrm>
          <a:prstGeom prst="rect">
            <a:avLst/>
          </a:prstGeom>
        </p:spPr>
      </p:pic>
      <p:pic>
        <p:nvPicPr>
          <p:cNvPr id="6" name="図 5">
            <a:extLst>
              <a:ext uri="{FF2B5EF4-FFF2-40B4-BE49-F238E27FC236}">
                <a16:creationId xmlns:a16="http://schemas.microsoft.com/office/drawing/2014/main" id="{FC62A324-AFCB-3676-10AC-7AA426BFF683}"/>
              </a:ext>
            </a:extLst>
          </p:cNvPr>
          <p:cNvPicPr>
            <a:picLocks noChangeAspect="1"/>
          </p:cNvPicPr>
          <p:nvPr/>
        </p:nvPicPr>
        <p:blipFill>
          <a:blip r:embed="rId6"/>
          <a:stretch>
            <a:fillRect/>
          </a:stretch>
        </p:blipFill>
        <p:spPr>
          <a:xfrm>
            <a:off x="934956" y="3325773"/>
            <a:ext cx="1382793" cy="261977"/>
          </a:xfrm>
          <a:prstGeom prst="rect">
            <a:avLst/>
          </a:prstGeom>
        </p:spPr>
      </p:pic>
    </p:spTree>
    <p:extLst>
      <p:ext uri="{BB962C8B-B14F-4D97-AF65-F5344CB8AC3E}">
        <p14:creationId xmlns:p14="http://schemas.microsoft.com/office/powerpoint/2010/main" val="304986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DF53E63D-74DA-2D08-D67E-F055E96B94F1}"/>
              </a:ext>
            </a:extLst>
          </p:cNvPr>
          <p:cNvPicPr>
            <a:picLocks noChangeAspect="1"/>
          </p:cNvPicPr>
          <p:nvPr/>
        </p:nvPicPr>
        <p:blipFill>
          <a:blip r:embed="rId2"/>
          <a:stretch>
            <a:fillRect/>
          </a:stretch>
        </p:blipFill>
        <p:spPr>
          <a:xfrm>
            <a:off x="335592" y="725346"/>
            <a:ext cx="9615714" cy="3623527"/>
          </a:xfrm>
          <a:prstGeom prst="rect">
            <a:avLst/>
          </a:prstGeom>
          <a:ln>
            <a:solidFill>
              <a:schemeClr val="tx1">
                <a:lumMod val="65000"/>
                <a:lumOff val="35000"/>
              </a:schemeClr>
            </a:solidFill>
          </a:ln>
        </p:spPr>
      </p:pic>
      <p:sp>
        <p:nvSpPr>
          <p:cNvPr id="2" name="スライド番号プレースホルダー 1">
            <a:extLst>
              <a:ext uri="{FF2B5EF4-FFF2-40B4-BE49-F238E27FC236}">
                <a16:creationId xmlns:a16="http://schemas.microsoft.com/office/drawing/2014/main" id="{667525CA-96AE-C8C8-AB8F-7280D720037A}"/>
              </a:ext>
            </a:extLst>
          </p:cNvPr>
          <p:cNvSpPr>
            <a:spLocks noGrp="1"/>
          </p:cNvSpPr>
          <p:nvPr>
            <p:ph type="sldNum" sz="quarter" idx="12"/>
          </p:nvPr>
        </p:nvSpPr>
        <p:spPr/>
        <p:txBody>
          <a:bodyPr/>
          <a:lstStyle/>
          <a:p>
            <a:fld id="{5DCD4D6E-08C8-7B4E-8F73-578036F36F67}" type="slidenum">
              <a:rPr kumimoji="1" lang="ja-JP" altLang="en-US" smtClean="0"/>
              <a:pPr/>
              <a:t>5</a:t>
            </a:fld>
            <a:endParaRPr kumimoji="1" lang="ja-JP" altLang="en-US" dirty="0"/>
          </a:p>
        </p:txBody>
      </p:sp>
      <p:sp>
        <p:nvSpPr>
          <p:cNvPr id="6" name="テキスト ボックス 5">
            <a:extLst>
              <a:ext uri="{FF2B5EF4-FFF2-40B4-BE49-F238E27FC236}">
                <a16:creationId xmlns:a16="http://schemas.microsoft.com/office/drawing/2014/main" id="{DD1A00B6-56C1-888B-3DA8-EB3680F6971B}"/>
              </a:ext>
            </a:extLst>
          </p:cNvPr>
          <p:cNvSpPr txBox="1"/>
          <p:nvPr/>
        </p:nvSpPr>
        <p:spPr>
          <a:xfrm>
            <a:off x="225480" y="203780"/>
            <a:ext cx="1084817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STEP1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通知書ファイルのパスワードを確認する」の　　　 をクリックします。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B525A198-FCB2-A66F-6517-CBF20CADB502}"/>
              </a:ext>
            </a:extLst>
          </p:cNvPr>
          <p:cNvSpPr txBox="1"/>
          <p:nvPr/>
        </p:nvSpPr>
        <p:spPr>
          <a:xfrm>
            <a:off x="5649568" y="6091787"/>
            <a:ext cx="4660900" cy="363301"/>
          </a:xfrm>
          <a:prstGeom prst="rect">
            <a:avLst/>
          </a:prstGeom>
          <a:noFill/>
        </p:spPr>
        <p:txBody>
          <a:bodyPr wrap="square" tIns="36000" rtlCol="0">
            <a:spAutoFit/>
          </a:bodyPr>
          <a:lstStyle/>
          <a:p>
            <a:pPr>
              <a:lnSpc>
                <a:spcPct val="130000"/>
              </a:lnSpc>
            </a:pPr>
            <a:r>
              <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お使いのブラウザによって、画面イメージは異なります。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正方形/長方形 9">
            <a:extLst>
              <a:ext uri="{FF2B5EF4-FFF2-40B4-BE49-F238E27FC236}">
                <a16:creationId xmlns:a16="http://schemas.microsoft.com/office/drawing/2014/main" id="{82649CF4-63A8-1434-5D9D-D159EEEC1506}"/>
              </a:ext>
            </a:extLst>
          </p:cNvPr>
          <p:cNvSpPr/>
          <p:nvPr/>
        </p:nvSpPr>
        <p:spPr>
          <a:xfrm>
            <a:off x="3317085" y="2703016"/>
            <a:ext cx="451632" cy="4738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テキスト ボックス 13">
            <a:extLst>
              <a:ext uri="{FF2B5EF4-FFF2-40B4-BE49-F238E27FC236}">
                <a16:creationId xmlns:a16="http://schemas.microsoft.com/office/drawing/2014/main" id="{AD1BABE3-63B9-CE87-1182-6587C8065C4E}"/>
              </a:ext>
            </a:extLst>
          </p:cNvPr>
          <p:cNvSpPr txBox="1"/>
          <p:nvPr/>
        </p:nvSpPr>
        <p:spPr>
          <a:xfrm>
            <a:off x="5649568" y="5749096"/>
            <a:ext cx="6262285" cy="433512"/>
          </a:xfrm>
          <a:prstGeom prst="rect">
            <a:avLst/>
          </a:prstGeom>
          <a:noFill/>
        </p:spPr>
        <p:txBody>
          <a:bodyPr wrap="square" tIns="36000" rtlCol="0">
            <a:spAutoFit/>
          </a:bodyPr>
          <a:lstStyle/>
          <a:p>
            <a:pPr>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PDF</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ファイルがダウンロードされるため、ファイルを開きます。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6" name="図 15">
            <a:extLst>
              <a:ext uri="{FF2B5EF4-FFF2-40B4-BE49-F238E27FC236}">
                <a16:creationId xmlns:a16="http://schemas.microsoft.com/office/drawing/2014/main" id="{94CF3203-82A7-F138-506A-0C9CD7DEFFB1}"/>
              </a:ext>
            </a:extLst>
          </p:cNvPr>
          <p:cNvPicPr>
            <a:picLocks noChangeAspect="1"/>
          </p:cNvPicPr>
          <p:nvPr/>
        </p:nvPicPr>
        <p:blipFill rotWithShape="1">
          <a:blip r:embed="rId3"/>
          <a:srcRect b="15562"/>
          <a:stretch/>
        </p:blipFill>
        <p:spPr>
          <a:xfrm>
            <a:off x="5717152" y="3946870"/>
            <a:ext cx="1959292" cy="402003"/>
          </a:xfrm>
          <a:prstGeom prst="rect">
            <a:avLst/>
          </a:prstGeom>
        </p:spPr>
      </p:pic>
      <p:pic>
        <p:nvPicPr>
          <p:cNvPr id="17" name="図 16">
            <a:extLst>
              <a:ext uri="{FF2B5EF4-FFF2-40B4-BE49-F238E27FC236}">
                <a16:creationId xmlns:a16="http://schemas.microsoft.com/office/drawing/2014/main" id="{B6F05612-4A78-E75F-F97D-B3D169AC69CE}"/>
              </a:ext>
            </a:extLst>
          </p:cNvPr>
          <p:cNvPicPr>
            <a:picLocks noChangeAspect="1"/>
          </p:cNvPicPr>
          <p:nvPr/>
        </p:nvPicPr>
        <p:blipFill>
          <a:blip r:embed="rId4"/>
          <a:stretch>
            <a:fillRect/>
          </a:stretch>
        </p:blipFill>
        <p:spPr>
          <a:xfrm>
            <a:off x="5705011" y="3362406"/>
            <a:ext cx="6151397" cy="2456901"/>
          </a:xfrm>
          <a:prstGeom prst="rect">
            <a:avLst/>
          </a:prstGeom>
        </p:spPr>
      </p:pic>
      <p:sp>
        <p:nvSpPr>
          <p:cNvPr id="4" name="正方形/長方形 3">
            <a:extLst>
              <a:ext uri="{FF2B5EF4-FFF2-40B4-BE49-F238E27FC236}">
                <a16:creationId xmlns:a16="http://schemas.microsoft.com/office/drawing/2014/main" id="{2561D0E0-6B55-003F-A7EA-B747707C6DE7}"/>
              </a:ext>
            </a:extLst>
          </p:cNvPr>
          <p:cNvSpPr/>
          <p:nvPr/>
        </p:nvSpPr>
        <p:spPr>
          <a:xfrm>
            <a:off x="3197435" y="2047727"/>
            <a:ext cx="451632" cy="18798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37296789-5398-184C-1F8C-C4F420FF7AC9}"/>
              </a:ext>
            </a:extLst>
          </p:cNvPr>
          <p:cNvPicPr>
            <a:picLocks noChangeAspect="1"/>
          </p:cNvPicPr>
          <p:nvPr/>
        </p:nvPicPr>
        <p:blipFill>
          <a:blip r:embed="rId5"/>
          <a:srcRect l="13265" t="14416" b="10721"/>
          <a:stretch/>
        </p:blipFill>
        <p:spPr>
          <a:xfrm>
            <a:off x="5508820" y="224568"/>
            <a:ext cx="522409" cy="432986"/>
          </a:xfrm>
          <a:prstGeom prst="rect">
            <a:avLst/>
          </a:prstGeom>
        </p:spPr>
      </p:pic>
      <p:sp>
        <p:nvSpPr>
          <p:cNvPr id="19" name="正方形/長方形 18">
            <a:extLst>
              <a:ext uri="{FF2B5EF4-FFF2-40B4-BE49-F238E27FC236}">
                <a16:creationId xmlns:a16="http://schemas.microsoft.com/office/drawing/2014/main" id="{97155BF8-C66F-1440-995F-EF043E2EF699}"/>
              </a:ext>
            </a:extLst>
          </p:cNvPr>
          <p:cNvSpPr/>
          <p:nvPr/>
        </p:nvSpPr>
        <p:spPr>
          <a:xfrm>
            <a:off x="8334245" y="2017068"/>
            <a:ext cx="1315751" cy="218642"/>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矢印: 右 6">
            <a:extLst>
              <a:ext uri="{FF2B5EF4-FFF2-40B4-BE49-F238E27FC236}">
                <a16:creationId xmlns:a16="http://schemas.microsoft.com/office/drawing/2014/main" id="{C7D78C47-3CBB-9A13-838A-E9CD798D6C5C}"/>
              </a:ext>
            </a:extLst>
          </p:cNvPr>
          <p:cNvSpPr/>
          <p:nvPr/>
        </p:nvSpPr>
        <p:spPr>
          <a:xfrm rot="1743362">
            <a:off x="3623373" y="3790732"/>
            <a:ext cx="3714316"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8" name="正方形/長方形 7">
            <a:extLst>
              <a:ext uri="{FF2B5EF4-FFF2-40B4-BE49-F238E27FC236}">
                <a16:creationId xmlns:a16="http://schemas.microsoft.com/office/drawing/2014/main" id="{C9E15FB5-EFDA-E803-3E6D-6ED60FC63203}"/>
              </a:ext>
            </a:extLst>
          </p:cNvPr>
          <p:cNvSpPr/>
          <p:nvPr/>
        </p:nvSpPr>
        <p:spPr>
          <a:xfrm>
            <a:off x="10279381" y="4600427"/>
            <a:ext cx="445400" cy="18798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5" name="正方形/長方形 14">
            <a:extLst>
              <a:ext uri="{FF2B5EF4-FFF2-40B4-BE49-F238E27FC236}">
                <a16:creationId xmlns:a16="http://schemas.microsoft.com/office/drawing/2014/main" id="{3EFA8748-F3EA-21C1-90B8-FD1DD8DAF87F}"/>
              </a:ext>
            </a:extLst>
          </p:cNvPr>
          <p:cNvSpPr/>
          <p:nvPr/>
        </p:nvSpPr>
        <p:spPr>
          <a:xfrm>
            <a:off x="8069580" y="4850799"/>
            <a:ext cx="388620" cy="18798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3" name="図 2">
            <a:extLst>
              <a:ext uri="{FF2B5EF4-FFF2-40B4-BE49-F238E27FC236}">
                <a16:creationId xmlns:a16="http://schemas.microsoft.com/office/drawing/2014/main" id="{900A5439-9F6A-AC39-FD9A-0ED7006E7DBB}"/>
              </a:ext>
            </a:extLst>
          </p:cNvPr>
          <p:cNvPicPr>
            <a:picLocks noChangeAspect="1"/>
          </p:cNvPicPr>
          <p:nvPr/>
        </p:nvPicPr>
        <p:blipFill>
          <a:blip r:embed="rId6"/>
          <a:stretch>
            <a:fillRect/>
          </a:stretch>
        </p:blipFill>
        <p:spPr>
          <a:xfrm>
            <a:off x="818842" y="858344"/>
            <a:ext cx="1382793" cy="261977"/>
          </a:xfrm>
          <a:prstGeom prst="rect">
            <a:avLst/>
          </a:prstGeom>
        </p:spPr>
      </p:pic>
    </p:spTree>
    <p:extLst>
      <p:ext uri="{BB962C8B-B14F-4D97-AF65-F5344CB8AC3E}">
        <p14:creationId xmlns:p14="http://schemas.microsoft.com/office/powerpoint/2010/main" val="354832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DC3649F-B6BA-4D24-8122-9D29E106BA87}"/>
              </a:ext>
            </a:extLst>
          </p:cNvPr>
          <p:cNvSpPr>
            <a:spLocks noGrp="1"/>
          </p:cNvSpPr>
          <p:nvPr>
            <p:ph type="sldNum" sz="quarter" idx="12"/>
          </p:nvPr>
        </p:nvSpPr>
        <p:spPr/>
        <p:txBody>
          <a:bodyPr/>
          <a:lstStyle/>
          <a:p>
            <a:fld id="{5DCD4D6E-08C8-7B4E-8F73-578036F36F67}" type="slidenum">
              <a:rPr kumimoji="1" lang="ja-JP" altLang="en-US" smtClean="0"/>
              <a:pPr/>
              <a:t>6</a:t>
            </a:fld>
            <a:endParaRPr kumimoji="1" lang="ja-JP" altLang="en-US" dirty="0"/>
          </a:p>
        </p:txBody>
      </p:sp>
      <p:sp>
        <p:nvSpPr>
          <p:cNvPr id="3" name="テキスト ボックス 2">
            <a:extLst>
              <a:ext uri="{FF2B5EF4-FFF2-40B4-BE49-F238E27FC236}">
                <a16:creationId xmlns:a16="http://schemas.microsoft.com/office/drawing/2014/main" id="{4943FAA9-9302-B3FF-1833-3CAF93E5EF46}"/>
              </a:ext>
            </a:extLst>
          </p:cNvPr>
          <p:cNvSpPr txBox="1"/>
          <p:nvPr/>
        </p:nvSpPr>
        <p:spPr>
          <a:xfrm>
            <a:off x="396617" y="271824"/>
            <a:ext cx="10949775" cy="833621"/>
          </a:xfrm>
          <a:prstGeom prst="rect">
            <a:avLst/>
          </a:prstGeom>
          <a:noFill/>
        </p:spPr>
        <p:txBody>
          <a:bodyPr wrap="square" tIns="36000" rtlCol="0">
            <a:spAutoFit/>
          </a:bodyPr>
          <a:lstStyle/>
          <a:p>
            <a:pPr>
              <a:lnSpc>
                <a:spcPct val="130000"/>
              </a:lnSpc>
            </a:pPr>
            <a:r>
              <a:rPr kumimoji="1" lang="en-US" altLang="ja-JP" sz="2000" b="1" dirty="0">
                <a:solidFill>
                  <a:srgbClr val="FF0000"/>
                </a:solidFill>
                <a:latin typeface="Meiryo UI" panose="020B0604030504040204" pitchFamily="34" charset="-128"/>
                <a:ea typeface="Meiryo UI" panose="020B0604030504040204" pitchFamily="34" charset="-128"/>
              </a:rPr>
              <a:t>PDF</a:t>
            </a:r>
            <a:r>
              <a:rPr kumimoji="1" lang="ja-JP" altLang="en-US" sz="2000" b="1" dirty="0">
                <a:solidFill>
                  <a:srgbClr val="FF0000"/>
                </a:solidFill>
                <a:latin typeface="Meiryo UI" panose="020B0604030504040204" pitchFamily="34" charset="-128"/>
                <a:ea typeface="Meiryo UI" panose="020B0604030504040204" pitchFamily="34" charset="-128"/>
              </a:rPr>
              <a:t>ファイルに記載されている</a:t>
            </a:r>
            <a:r>
              <a:rPr kumimoji="1" lang="en-US" altLang="ja-JP" sz="2000" b="1" dirty="0">
                <a:solidFill>
                  <a:srgbClr val="FF0000"/>
                </a:solidFill>
                <a:latin typeface="Meiryo UI" panose="020B0604030504040204" pitchFamily="34" charset="-128"/>
                <a:ea typeface="Meiryo UI" panose="020B0604030504040204" pitchFamily="34" charset="-128"/>
              </a:rPr>
              <a:t>URL</a:t>
            </a:r>
            <a:r>
              <a:rPr kumimoji="1" lang="ja-JP" altLang="en-US" sz="2000" b="1" dirty="0">
                <a:solidFill>
                  <a:srgbClr val="FF0000"/>
                </a:solidFill>
                <a:latin typeface="Meiryo UI" panose="020B0604030504040204" pitchFamily="34" charset="-128"/>
                <a:ea typeface="Meiryo UI" panose="020B0604030504040204" pitchFamily="34" charset="-128"/>
              </a:rPr>
              <a:t>をクリック</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してください。</a:t>
            </a: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通知書を開くためのパスワードが記載されているため、コピーまたはメモ等に控えてください。</a:t>
            </a:r>
          </a:p>
        </p:txBody>
      </p:sp>
      <p:pic>
        <p:nvPicPr>
          <p:cNvPr id="5" name="図 4">
            <a:extLst>
              <a:ext uri="{FF2B5EF4-FFF2-40B4-BE49-F238E27FC236}">
                <a16:creationId xmlns:a16="http://schemas.microsoft.com/office/drawing/2014/main" id="{E57B0219-5D18-29DD-6EBE-732E705716A2}"/>
              </a:ext>
            </a:extLst>
          </p:cNvPr>
          <p:cNvPicPr>
            <a:picLocks noChangeAspect="1"/>
          </p:cNvPicPr>
          <p:nvPr/>
        </p:nvPicPr>
        <p:blipFill rotWithShape="1">
          <a:blip r:embed="rId3"/>
          <a:srcRect t="2673" b="1546"/>
          <a:stretch/>
        </p:blipFill>
        <p:spPr>
          <a:xfrm>
            <a:off x="631528" y="1291554"/>
            <a:ext cx="5058072" cy="5130387"/>
          </a:xfrm>
          <a:prstGeom prst="rect">
            <a:avLst/>
          </a:prstGeom>
          <a:ln>
            <a:solidFill>
              <a:schemeClr val="tx1"/>
            </a:solidFill>
          </a:ln>
        </p:spPr>
      </p:pic>
      <p:sp>
        <p:nvSpPr>
          <p:cNvPr id="13" name="テキスト ボックス 12">
            <a:extLst>
              <a:ext uri="{FF2B5EF4-FFF2-40B4-BE49-F238E27FC236}">
                <a16:creationId xmlns:a16="http://schemas.microsoft.com/office/drawing/2014/main" id="{6C1438D8-6EE8-0899-6A2D-FEA92D0E3523}"/>
              </a:ext>
            </a:extLst>
          </p:cNvPr>
          <p:cNvSpPr txBox="1"/>
          <p:nvPr/>
        </p:nvSpPr>
        <p:spPr>
          <a:xfrm>
            <a:off x="6823454" y="3088326"/>
            <a:ext cx="4855338" cy="2904316"/>
          </a:xfrm>
          <a:prstGeom prst="rect">
            <a:avLst/>
          </a:prstGeom>
          <a:noFill/>
          <a:ln w="38100">
            <a:solidFill>
              <a:srgbClr val="1A4588"/>
            </a:solidFill>
          </a:ln>
        </p:spPr>
        <p:txBody>
          <a:bodyPr wrap="square" tIns="36000" rtlCol="0">
            <a:spAutoFit/>
          </a:bodyPr>
          <a:lstStyle/>
          <a:p>
            <a:pPr algn="ctr">
              <a:lnSpc>
                <a:spcPct val="130000"/>
              </a:lnSpc>
            </a:pPr>
            <a:r>
              <a:rPr kumimoji="1" lang="ja-JP" altLang="en-US" sz="2400" dirty="0">
                <a:solidFill>
                  <a:schemeClr val="tx1">
                    <a:lumMod val="95000"/>
                    <a:lumOff val="5000"/>
                  </a:schemeClr>
                </a:solidFill>
                <a:latin typeface="Meiryo UI" panose="020B0604030504040204" pitchFamily="34" charset="-128"/>
                <a:ea typeface="Meiryo UI" panose="020B0604030504040204" pitchFamily="34" charset="-128"/>
              </a:rPr>
              <a:t>表示されたパスワードをコピー</a:t>
            </a:r>
            <a:endParaRPr kumimoji="1" lang="en-US" altLang="ja-JP" sz="2400" dirty="0">
              <a:solidFill>
                <a:schemeClr val="tx1">
                  <a:lumMod val="95000"/>
                  <a:lumOff val="5000"/>
                </a:schemeClr>
              </a:solidFill>
              <a:latin typeface="Meiryo UI" panose="020B0604030504040204" pitchFamily="34" charset="-128"/>
              <a:ea typeface="Meiryo UI" panose="020B0604030504040204" pitchFamily="34" charset="-128"/>
            </a:endParaRPr>
          </a:p>
          <a:p>
            <a:pPr algn="ctr">
              <a:lnSpc>
                <a:spcPct val="130000"/>
              </a:lnSpc>
            </a:pPr>
            <a:r>
              <a:rPr kumimoji="1" lang="ja-JP" altLang="en-US" sz="2400" dirty="0">
                <a:solidFill>
                  <a:schemeClr val="tx1">
                    <a:lumMod val="95000"/>
                    <a:lumOff val="5000"/>
                  </a:schemeClr>
                </a:solidFill>
                <a:latin typeface="Meiryo UI" panose="020B0604030504040204" pitchFamily="34" charset="-128"/>
                <a:ea typeface="Meiryo UI" panose="020B0604030504040204" pitchFamily="34" charset="-128"/>
              </a:rPr>
              <a:t>またはメモをして控えておきましょう。</a:t>
            </a:r>
            <a:endParaRPr kumimoji="1" lang="en-US" altLang="ja-JP" sz="2400" dirty="0">
              <a:solidFill>
                <a:schemeClr val="tx1">
                  <a:lumMod val="95000"/>
                  <a:lumOff val="5000"/>
                </a:schemeClr>
              </a:solidFill>
              <a:latin typeface="Meiryo UI" panose="020B0604030504040204" pitchFamily="34" charset="-128"/>
              <a:ea typeface="Meiryo UI" panose="020B0604030504040204" pitchFamily="34" charset="-128"/>
            </a:endParaRPr>
          </a:p>
          <a:p>
            <a:pPr algn="ctr">
              <a:lnSpc>
                <a:spcPct val="130000"/>
              </a:lnSpc>
            </a:pPr>
            <a:endParaRPr kumimoji="1" lang="en-US" altLang="ja-JP" sz="2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400" dirty="0">
                <a:solidFill>
                  <a:schemeClr val="tx1">
                    <a:lumMod val="95000"/>
                    <a:lumOff val="5000"/>
                  </a:schemeClr>
                </a:solidFill>
                <a:latin typeface="Meiryo UI" panose="020B0604030504040204" pitchFamily="34" charset="-128"/>
                <a:ea typeface="Meiryo UI" panose="020B0604030504040204" pitchFamily="34" charset="-128"/>
              </a:rPr>
              <a:t>パスワードメモ欄：</a:t>
            </a:r>
            <a:endParaRPr kumimoji="1" lang="en-US" altLang="ja-JP" sz="2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kumimoji="1" lang="en-US" altLang="ja-JP" sz="2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400" dirty="0">
                <a:solidFill>
                  <a:schemeClr val="tx1">
                    <a:lumMod val="95000"/>
                    <a:lumOff val="5000"/>
                  </a:schemeClr>
                </a:solidFill>
                <a:latin typeface="Meiryo UI" panose="020B0604030504040204" pitchFamily="34" charset="-128"/>
                <a:ea typeface="Meiryo UI" panose="020B0604030504040204" pitchFamily="34" charset="-128"/>
              </a:rPr>
              <a:t>　　　　　　　　　　　　　　　　　　　　　　　　　　　　　　　</a:t>
            </a:r>
            <a:endParaRPr kumimoji="1" lang="en-US" altLang="ja-JP" sz="24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5" name="直線コネクタ 14">
            <a:extLst>
              <a:ext uri="{FF2B5EF4-FFF2-40B4-BE49-F238E27FC236}">
                <a16:creationId xmlns:a16="http://schemas.microsoft.com/office/drawing/2014/main" id="{D67E8ACD-62E1-B585-05ED-0DB2F9E23528}"/>
              </a:ext>
            </a:extLst>
          </p:cNvPr>
          <p:cNvCxnSpPr>
            <a:cxnSpLocks/>
          </p:cNvCxnSpPr>
          <p:nvPr/>
        </p:nvCxnSpPr>
        <p:spPr>
          <a:xfrm>
            <a:off x="6934200" y="5816349"/>
            <a:ext cx="4629150" cy="0"/>
          </a:xfrm>
          <a:prstGeom prst="line">
            <a:avLst/>
          </a:prstGeom>
          <a:ln w="28575"/>
        </p:spPr>
        <p:style>
          <a:lnRef idx="1">
            <a:schemeClr val="dk1"/>
          </a:lnRef>
          <a:fillRef idx="0">
            <a:schemeClr val="dk1"/>
          </a:fillRef>
          <a:effectRef idx="0">
            <a:schemeClr val="dk1"/>
          </a:effectRef>
          <a:fontRef idx="minor">
            <a:schemeClr val="tx1"/>
          </a:fontRef>
        </p:style>
      </p:cxnSp>
      <p:sp>
        <p:nvSpPr>
          <p:cNvPr id="4" name="四角形: 角を丸くする 3">
            <a:extLst>
              <a:ext uri="{FF2B5EF4-FFF2-40B4-BE49-F238E27FC236}">
                <a16:creationId xmlns:a16="http://schemas.microsoft.com/office/drawing/2014/main" id="{FE8E5B4B-E5B7-3D48-6559-F20F2A2A6B36}"/>
              </a:ext>
            </a:extLst>
          </p:cNvPr>
          <p:cNvSpPr/>
          <p:nvPr/>
        </p:nvSpPr>
        <p:spPr>
          <a:xfrm>
            <a:off x="939418" y="5100078"/>
            <a:ext cx="4364102" cy="447282"/>
          </a:xfrm>
          <a:prstGeom prst="roundRect">
            <a:avLst>
              <a:gd name="adj" fmla="val 687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矢印: 右 5">
            <a:extLst>
              <a:ext uri="{FF2B5EF4-FFF2-40B4-BE49-F238E27FC236}">
                <a16:creationId xmlns:a16="http://schemas.microsoft.com/office/drawing/2014/main" id="{024517F4-1742-4660-6A53-6572EB225327}"/>
              </a:ext>
            </a:extLst>
          </p:cNvPr>
          <p:cNvSpPr/>
          <p:nvPr/>
        </p:nvSpPr>
        <p:spPr>
          <a:xfrm>
            <a:off x="5425419" y="5063623"/>
            <a:ext cx="1266062"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30383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B05FD0F-3189-55AA-9653-74A6EEAF3D78}"/>
              </a:ext>
            </a:extLst>
          </p:cNvPr>
          <p:cNvPicPr>
            <a:picLocks noChangeAspect="1"/>
          </p:cNvPicPr>
          <p:nvPr/>
        </p:nvPicPr>
        <p:blipFill>
          <a:blip r:embed="rId2"/>
          <a:stretch>
            <a:fillRect/>
          </a:stretch>
        </p:blipFill>
        <p:spPr>
          <a:xfrm>
            <a:off x="283725" y="739659"/>
            <a:ext cx="9258930" cy="3059061"/>
          </a:xfrm>
          <a:prstGeom prst="rect">
            <a:avLst/>
          </a:prstGeom>
          <a:ln>
            <a:solidFill>
              <a:schemeClr val="tx1">
                <a:lumMod val="65000"/>
                <a:lumOff val="35000"/>
              </a:schemeClr>
            </a:solidFill>
          </a:ln>
        </p:spPr>
      </p:pic>
      <p:pic>
        <p:nvPicPr>
          <p:cNvPr id="11" name="図 10">
            <a:extLst>
              <a:ext uri="{FF2B5EF4-FFF2-40B4-BE49-F238E27FC236}">
                <a16:creationId xmlns:a16="http://schemas.microsoft.com/office/drawing/2014/main" id="{192109FD-BD41-F901-2C58-49F927EC5F50}"/>
              </a:ext>
            </a:extLst>
          </p:cNvPr>
          <p:cNvPicPr>
            <a:picLocks noChangeAspect="1"/>
          </p:cNvPicPr>
          <p:nvPr/>
        </p:nvPicPr>
        <p:blipFill>
          <a:blip r:embed="rId3"/>
          <a:stretch>
            <a:fillRect/>
          </a:stretch>
        </p:blipFill>
        <p:spPr>
          <a:xfrm>
            <a:off x="5880100" y="4266702"/>
            <a:ext cx="5928109" cy="2315285"/>
          </a:xfrm>
          <a:prstGeom prst="rect">
            <a:avLst/>
          </a:prstGeom>
          <a:ln>
            <a:solidFill>
              <a:schemeClr val="tx1"/>
            </a:solidFill>
          </a:ln>
        </p:spPr>
      </p:pic>
      <p:sp>
        <p:nvSpPr>
          <p:cNvPr id="2" name="スライド番号プレースホルダー 1">
            <a:extLst>
              <a:ext uri="{FF2B5EF4-FFF2-40B4-BE49-F238E27FC236}">
                <a16:creationId xmlns:a16="http://schemas.microsoft.com/office/drawing/2014/main" id="{97C97B43-89A2-7E0A-8864-BFD54B71D760}"/>
              </a:ext>
            </a:extLst>
          </p:cNvPr>
          <p:cNvSpPr>
            <a:spLocks noGrp="1"/>
          </p:cNvSpPr>
          <p:nvPr>
            <p:ph type="sldNum" sz="quarter" idx="12"/>
          </p:nvPr>
        </p:nvSpPr>
        <p:spPr/>
        <p:txBody>
          <a:bodyPr/>
          <a:lstStyle/>
          <a:p>
            <a:fld id="{5DCD4D6E-08C8-7B4E-8F73-578036F36F67}" type="slidenum">
              <a:rPr kumimoji="1" lang="ja-JP" altLang="en-US" smtClean="0"/>
              <a:pPr/>
              <a:t>7</a:t>
            </a:fld>
            <a:endParaRPr kumimoji="1" lang="ja-JP" altLang="en-US" dirty="0"/>
          </a:p>
        </p:txBody>
      </p:sp>
      <p:sp>
        <p:nvSpPr>
          <p:cNvPr id="4" name="正方形/長方形 3">
            <a:extLst>
              <a:ext uri="{FF2B5EF4-FFF2-40B4-BE49-F238E27FC236}">
                <a16:creationId xmlns:a16="http://schemas.microsoft.com/office/drawing/2014/main" id="{AC276672-6B75-2A6B-7810-16E3C446C86C}"/>
              </a:ext>
            </a:extLst>
          </p:cNvPr>
          <p:cNvSpPr/>
          <p:nvPr/>
        </p:nvSpPr>
        <p:spPr>
          <a:xfrm>
            <a:off x="2649345" y="3009014"/>
            <a:ext cx="396188" cy="3506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A1FE6096-BA64-431D-EC17-F2E56F42C66B}"/>
              </a:ext>
            </a:extLst>
          </p:cNvPr>
          <p:cNvSpPr txBox="1"/>
          <p:nvPr/>
        </p:nvSpPr>
        <p:spPr>
          <a:xfrm>
            <a:off x="225480" y="203254"/>
            <a:ext cx="1084817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STEP2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通知書ファイルをダウンロードする」の　　　をクリックします。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913DC4AD-58F2-2A3B-9B8F-8BD21D6FEBF2}"/>
              </a:ext>
            </a:extLst>
          </p:cNvPr>
          <p:cNvSpPr txBox="1"/>
          <p:nvPr/>
        </p:nvSpPr>
        <p:spPr>
          <a:xfrm>
            <a:off x="2209800" y="5385193"/>
            <a:ext cx="3665511"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確認したパスワードを入力し、</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OK</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］ボタンをクリックします。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5" name="図 14">
            <a:extLst>
              <a:ext uri="{FF2B5EF4-FFF2-40B4-BE49-F238E27FC236}">
                <a16:creationId xmlns:a16="http://schemas.microsoft.com/office/drawing/2014/main" id="{D370808D-DA87-416F-E9FC-203E9459F688}"/>
              </a:ext>
            </a:extLst>
          </p:cNvPr>
          <p:cNvPicPr>
            <a:picLocks noChangeAspect="1"/>
          </p:cNvPicPr>
          <p:nvPr/>
        </p:nvPicPr>
        <p:blipFill>
          <a:blip r:embed="rId4"/>
          <a:srcRect l="13265" t="14416" b="10721"/>
          <a:stretch/>
        </p:blipFill>
        <p:spPr>
          <a:xfrm>
            <a:off x="4868740" y="224568"/>
            <a:ext cx="522409" cy="432986"/>
          </a:xfrm>
          <a:prstGeom prst="rect">
            <a:avLst/>
          </a:prstGeom>
        </p:spPr>
      </p:pic>
      <p:sp>
        <p:nvSpPr>
          <p:cNvPr id="16" name="正方形/長方形 15">
            <a:extLst>
              <a:ext uri="{FF2B5EF4-FFF2-40B4-BE49-F238E27FC236}">
                <a16:creationId xmlns:a16="http://schemas.microsoft.com/office/drawing/2014/main" id="{92032914-3EAD-22EC-9D77-61234C9B7F5B}"/>
              </a:ext>
            </a:extLst>
          </p:cNvPr>
          <p:cNvSpPr/>
          <p:nvPr/>
        </p:nvSpPr>
        <p:spPr>
          <a:xfrm>
            <a:off x="2532752" y="1720811"/>
            <a:ext cx="396188" cy="231409"/>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D75E9615-C3A0-8AC3-9D95-37E3BE7A64F5}"/>
              </a:ext>
            </a:extLst>
          </p:cNvPr>
          <p:cNvSpPr/>
          <p:nvPr/>
        </p:nvSpPr>
        <p:spPr>
          <a:xfrm>
            <a:off x="6606984" y="1720810"/>
            <a:ext cx="827279" cy="180609"/>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3" name="矢印: 右 2">
            <a:extLst>
              <a:ext uri="{FF2B5EF4-FFF2-40B4-BE49-F238E27FC236}">
                <a16:creationId xmlns:a16="http://schemas.microsoft.com/office/drawing/2014/main" id="{F01EC91F-FA12-0B3E-612E-D1535D415119}"/>
              </a:ext>
            </a:extLst>
          </p:cNvPr>
          <p:cNvSpPr/>
          <p:nvPr/>
        </p:nvSpPr>
        <p:spPr>
          <a:xfrm rot="1660020">
            <a:off x="2978337" y="3750194"/>
            <a:ext cx="3064842"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正方形/長方形 8">
            <a:extLst>
              <a:ext uri="{FF2B5EF4-FFF2-40B4-BE49-F238E27FC236}">
                <a16:creationId xmlns:a16="http://schemas.microsoft.com/office/drawing/2014/main" id="{072ABD28-AA43-0D99-6772-811DEA070366}"/>
              </a:ext>
            </a:extLst>
          </p:cNvPr>
          <p:cNvSpPr/>
          <p:nvPr/>
        </p:nvSpPr>
        <p:spPr>
          <a:xfrm>
            <a:off x="8439150" y="6019800"/>
            <a:ext cx="1409699" cy="3429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310811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C6FD9138-AFC1-5EC5-F1C3-4822CF519919}"/>
              </a:ext>
            </a:extLst>
          </p:cNvPr>
          <p:cNvPicPr>
            <a:picLocks noChangeAspect="1"/>
          </p:cNvPicPr>
          <p:nvPr/>
        </p:nvPicPr>
        <p:blipFill>
          <a:blip r:embed="rId3"/>
          <a:stretch>
            <a:fillRect/>
          </a:stretch>
        </p:blipFill>
        <p:spPr>
          <a:xfrm>
            <a:off x="415021" y="800473"/>
            <a:ext cx="5424000" cy="2458517"/>
          </a:xfrm>
          <a:prstGeom prst="rect">
            <a:avLst/>
          </a:prstGeom>
          <a:ln>
            <a:solidFill>
              <a:schemeClr val="dk1"/>
            </a:solidFill>
          </a:ln>
        </p:spPr>
      </p:pic>
      <p:sp>
        <p:nvSpPr>
          <p:cNvPr id="2" name="スライド番号プレースホルダー 1">
            <a:extLst>
              <a:ext uri="{FF2B5EF4-FFF2-40B4-BE49-F238E27FC236}">
                <a16:creationId xmlns:a16="http://schemas.microsoft.com/office/drawing/2014/main" id="{CBDAF967-AFB2-A6AB-96CE-AA16B5A21D44}"/>
              </a:ext>
            </a:extLst>
          </p:cNvPr>
          <p:cNvSpPr>
            <a:spLocks noGrp="1"/>
          </p:cNvSpPr>
          <p:nvPr>
            <p:ph type="sldNum" sz="quarter" idx="12"/>
          </p:nvPr>
        </p:nvSpPr>
        <p:spPr/>
        <p:txBody>
          <a:bodyPr/>
          <a:lstStyle/>
          <a:p>
            <a:fld id="{5DCD4D6E-08C8-7B4E-8F73-578036F36F67}" type="slidenum">
              <a:rPr kumimoji="1" lang="ja-JP" altLang="en-US" smtClean="0"/>
              <a:pPr/>
              <a:t>8</a:t>
            </a:fld>
            <a:endParaRPr kumimoji="1" lang="ja-JP" altLang="en-US" dirty="0"/>
          </a:p>
        </p:txBody>
      </p:sp>
      <p:sp>
        <p:nvSpPr>
          <p:cNvPr id="6" name="テキスト ボックス 5">
            <a:extLst>
              <a:ext uri="{FF2B5EF4-FFF2-40B4-BE49-F238E27FC236}">
                <a16:creationId xmlns:a16="http://schemas.microsoft.com/office/drawing/2014/main" id="{0F53C8A4-978B-8B68-AEB8-CDF2A0980D47}"/>
              </a:ext>
            </a:extLst>
          </p:cNvPr>
          <p:cNvSpPr txBox="1"/>
          <p:nvPr/>
        </p:nvSpPr>
        <p:spPr>
          <a:xfrm>
            <a:off x="364133" y="89616"/>
            <a:ext cx="10949775" cy="433512"/>
          </a:xfrm>
          <a:prstGeom prst="rect">
            <a:avLst/>
          </a:prstGeom>
          <a:noFill/>
        </p:spPr>
        <p:txBody>
          <a:bodyPr wrap="square" tIns="36000" rtlCol="0">
            <a:spAutoFit/>
          </a:bodyPr>
          <a:lstStyle/>
          <a:p>
            <a:pPr>
              <a:lnSpc>
                <a:spcPct val="130000"/>
              </a:lnSpc>
            </a:pPr>
            <a:r>
              <a:rPr kumimoji="1" lang="en-US" altLang="ja-JP" sz="2000" b="1" dirty="0">
                <a:solidFill>
                  <a:srgbClr val="FF0000"/>
                </a:solidFill>
                <a:latin typeface="Meiryo UI" panose="020B0604030504040204" pitchFamily="34" charset="-128"/>
                <a:ea typeface="Meiryo UI" panose="020B0604030504040204" pitchFamily="34" charset="-128"/>
              </a:rPr>
              <a:t>PDF</a:t>
            </a:r>
            <a:r>
              <a:rPr kumimoji="1" lang="ja-JP" altLang="en-US" sz="2000" b="1" dirty="0">
                <a:solidFill>
                  <a:srgbClr val="FF0000"/>
                </a:solidFill>
                <a:latin typeface="Meiryo UI" panose="020B0604030504040204" pitchFamily="34" charset="-128"/>
                <a:ea typeface="Meiryo UI" panose="020B0604030504040204" pitchFamily="34" charset="-128"/>
              </a:rPr>
              <a:t>ファイルがダウンロードされる</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ため、開いてご確認ください。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正方形/長方形 6">
            <a:extLst>
              <a:ext uri="{FF2B5EF4-FFF2-40B4-BE49-F238E27FC236}">
                <a16:creationId xmlns:a16="http://schemas.microsoft.com/office/drawing/2014/main" id="{312A7400-376B-DDFA-EA40-01A2DEEDF224}"/>
              </a:ext>
            </a:extLst>
          </p:cNvPr>
          <p:cNvSpPr/>
          <p:nvPr/>
        </p:nvSpPr>
        <p:spPr>
          <a:xfrm>
            <a:off x="1593050" y="2167489"/>
            <a:ext cx="3355345" cy="9948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1" name="テキスト ボックス 10">
            <a:extLst>
              <a:ext uri="{FF2B5EF4-FFF2-40B4-BE49-F238E27FC236}">
                <a16:creationId xmlns:a16="http://schemas.microsoft.com/office/drawing/2014/main" id="{85D8041C-66B1-15D4-FCCA-AB87C3A194BC}"/>
              </a:ext>
            </a:extLst>
          </p:cNvPr>
          <p:cNvSpPr txBox="1"/>
          <p:nvPr/>
        </p:nvSpPr>
        <p:spPr>
          <a:xfrm>
            <a:off x="805595" y="3830547"/>
            <a:ext cx="3995829" cy="2794158"/>
          </a:xfrm>
          <a:prstGeom prst="rect">
            <a:avLst/>
          </a:prstGeom>
          <a:solidFill>
            <a:schemeClr val="bg1"/>
          </a:solidFill>
          <a:ln w="28575">
            <a:solidFill>
              <a:srgbClr val="1A4588"/>
            </a:solidFill>
          </a:ln>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内容をご確認ください。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kumimoji="1" lang="en-US" altLang="ja-JP" sz="1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「納付額」に記載されている金額が、</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月々の給与から引かれる住民税です。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ADD6FF4A-F02E-085C-9F66-5E6EF0C8DB1F}"/>
              </a:ext>
            </a:extLst>
          </p:cNvPr>
          <p:cNvPicPr>
            <a:picLocks noChangeAspect="1"/>
          </p:cNvPicPr>
          <p:nvPr/>
        </p:nvPicPr>
        <p:blipFill>
          <a:blip r:embed="rId4"/>
          <a:stretch>
            <a:fillRect/>
          </a:stretch>
        </p:blipFill>
        <p:spPr>
          <a:xfrm>
            <a:off x="924456" y="5043888"/>
            <a:ext cx="3579428" cy="1542288"/>
          </a:xfrm>
          <a:prstGeom prst="rect">
            <a:avLst/>
          </a:prstGeom>
        </p:spPr>
      </p:pic>
      <p:sp>
        <p:nvSpPr>
          <p:cNvPr id="14" name="テキスト ボックス 13">
            <a:extLst>
              <a:ext uri="{FF2B5EF4-FFF2-40B4-BE49-F238E27FC236}">
                <a16:creationId xmlns:a16="http://schemas.microsoft.com/office/drawing/2014/main" id="{7C27652B-CFA7-B5BA-FA6A-F1AB0665FCDE}"/>
              </a:ext>
            </a:extLst>
          </p:cNvPr>
          <p:cNvSpPr txBox="1"/>
          <p:nvPr/>
        </p:nvSpPr>
        <p:spPr>
          <a:xfrm>
            <a:off x="364133" y="437172"/>
            <a:ext cx="4660900" cy="363301"/>
          </a:xfrm>
          <a:prstGeom prst="rect">
            <a:avLst/>
          </a:prstGeom>
          <a:noFill/>
        </p:spPr>
        <p:txBody>
          <a:bodyPr wrap="square" tIns="36000" rtlCol="0">
            <a:spAutoFit/>
          </a:bodyPr>
          <a:lstStyle/>
          <a:p>
            <a:pPr>
              <a:lnSpc>
                <a:spcPct val="130000"/>
              </a:lnSpc>
            </a:pPr>
            <a:r>
              <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お使いのブラウザによって、画面イメージは異なります。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3766B77C-C367-DB7F-8FB7-675729BF9A18}"/>
              </a:ext>
            </a:extLst>
          </p:cNvPr>
          <p:cNvPicPr>
            <a:picLocks noChangeAspect="1"/>
          </p:cNvPicPr>
          <p:nvPr/>
        </p:nvPicPr>
        <p:blipFill>
          <a:blip r:embed="rId5"/>
          <a:stretch>
            <a:fillRect/>
          </a:stretch>
        </p:blipFill>
        <p:spPr>
          <a:xfrm>
            <a:off x="5463610" y="1859513"/>
            <a:ext cx="6456224" cy="4633362"/>
          </a:xfrm>
          <a:prstGeom prst="rect">
            <a:avLst/>
          </a:prstGeom>
        </p:spPr>
      </p:pic>
      <p:sp>
        <p:nvSpPr>
          <p:cNvPr id="3" name="矢印: 右 2">
            <a:extLst>
              <a:ext uri="{FF2B5EF4-FFF2-40B4-BE49-F238E27FC236}">
                <a16:creationId xmlns:a16="http://schemas.microsoft.com/office/drawing/2014/main" id="{E7BEB089-FB13-32BD-D80F-DC2D91044A09}"/>
              </a:ext>
            </a:extLst>
          </p:cNvPr>
          <p:cNvSpPr/>
          <p:nvPr/>
        </p:nvSpPr>
        <p:spPr>
          <a:xfrm rot="2273854">
            <a:off x="4330631" y="3372433"/>
            <a:ext cx="1347025"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4" name="正方形/長方形 3">
            <a:extLst>
              <a:ext uri="{FF2B5EF4-FFF2-40B4-BE49-F238E27FC236}">
                <a16:creationId xmlns:a16="http://schemas.microsoft.com/office/drawing/2014/main" id="{3D660654-8A38-778F-C356-C24E62254D28}"/>
              </a:ext>
            </a:extLst>
          </p:cNvPr>
          <p:cNvSpPr/>
          <p:nvPr/>
        </p:nvSpPr>
        <p:spPr>
          <a:xfrm>
            <a:off x="2990850" y="2545749"/>
            <a:ext cx="330200" cy="18798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5" name="正方形/長方形 14">
            <a:extLst>
              <a:ext uri="{FF2B5EF4-FFF2-40B4-BE49-F238E27FC236}">
                <a16:creationId xmlns:a16="http://schemas.microsoft.com/office/drawing/2014/main" id="{1D267380-CD2D-BFAE-9827-765790F93FD1}"/>
              </a:ext>
            </a:extLst>
          </p:cNvPr>
          <p:cNvSpPr/>
          <p:nvPr/>
        </p:nvSpPr>
        <p:spPr>
          <a:xfrm>
            <a:off x="2324100" y="2552099"/>
            <a:ext cx="323850" cy="18798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471603260"/>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0000"/>
          </a:solid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9600009-6834-44dc-8a91-db3beb488c1e" xsi:nil="true"/>
    <lcf76f155ced4ddcb4097134ff3c332f xmlns="ec48ff52-efba-41ad-bfe6-4a7c3dfb02b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FB61631CAD56E4282E595145A2F021F" ma:contentTypeVersion="15" ma:contentTypeDescription="新しいドキュメントを作成します。" ma:contentTypeScope="" ma:versionID="91cd2cc399267f181bca694ba33d0d18">
  <xsd:schema xmlns:xsd="http://www.w3.org/2001/XMLSchema" xmlns:xs="http://www.w3.org/2001/XMLSchema" xmlns:p="http://schemas.microsoft.com/office/2006/metadata/properties" xmlns:ns2="ec48ff52-efba-41ad-bfe6-4a7c3dfb02b0" xmlns:ns3="19600009-6834-44dc-8a91-db3beb488c1e" targetNamespace="http://schemas.microsoft.com/office/2006/metadata/properties" ma:root="true" ma:fieldsID="69e71dcf9bf0c3e52dd6b7df05213473" ns2:_="" ns3:_="">
    <xsd:import namespace="ec48ff52-efba-41ad-bfe6-4a7c3dfb02b0"/>
    <xsd:import namespace="19600009-6834-44dc-8a91-db3beb488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TaxCatchAll" minOccurs="0"/>
                <xsd:element ref="ns2:MediaServiceOCR"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8ff52-efba-41ad-bfe6-4a7c3dfb02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c000cf01-911a-478e-909e-28f0bcc6e919"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600009-6834-44dc-8a91-db3beb488c1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50c464d-b64d-49e3-a7ed-6ccc59fa8fae}" ma:internalName="TaxCatchAll" ma:showField="CatchAllData" ma:web="19600009-6834-44dc-8a91-db3beb488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55B308-90FB-4CC3-9CBF-37F6FF7FDDB2}">
  <ds:schemaRefs>
    <ds:schemaRef ds:uri="http://schemas.microsoft.com/office/2006/metadata/properties"/>
    <ds:schemaRef ds:uri="http://schemas.microsoft.com/office/infopath/2007/PartnerControls"/>
    <ds:schemaRef ds:uri="19600009-6834-44dc-8a91-db3beb488c1e"/>
    <ds:schemaRef ds:uri="ec48ff52-efba-41ad-bfe6-4a7c3dfb02b0"/>
  </ds:schemaRefs>
</ds:datastoreItem>
</file>

<file path=customXml/itemProps2.xml><?xml version="1.0" encoding="utf-8"?>
<ds:datastoreItem xmlns:ds="http://schemas.openxmlformats.org/officeDocument/2006/customXml" ds:itemID="{CD652896-6229-4209-8720-9A4C680A4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48ff52-efba-41ad-bfe6-4a7c3dfb02b0"/>
    <ds:schemaRef ds:uri="19600009-6834-44dc-8a91-db3beb488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681F27-A612-4A4C-924E-567D8CB162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510</Words>
  <Application>Microsoft Office PowerPoint</Application>
  <PresentationFormat>ワイド画面</PresentationFormat>
  <Paragraphs>69</Paragraphs>
  <Slides>10</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Meiryo UI</vt:lpstr>
      <vt:lpstr>游ゴシック</vt:lpstr>
      <vt:lpstr>Arial</vt:lpstr>
      <vt:lpstr>Century Gothic</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keywords/>
  <cp:lastModifiedBy/>
  <cp:revision>5</cp:revision>
  <dcterms:created xsi:type="dcterms:W3CDTF">2021-09-30T04:32:45Z</dcterms:created>
  <dcterms:modified xsi:type="dcterms:W3CDTF">2026-05-26T01:12:43Z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0x010100FFB61631CAD56E4282E595145A2F021F</vt:lpwstr>
  </property>
  <property fmtid="{D5CDD505-2E9C-101B-9397-08002B2CF9AE}" pid="3" name="Order">
    <vt:r8>6509200</vt:r8>
  </property>
  <property fmtid="{D5CDD505-2E9C-101B-9397-08002B2CF9AE}" pid="4" name="MediaServiceImageTags">
    <vt:lpwstr/>
  </property>
</Properties>
</file>