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4"/>
  </p:sldMasterIdLst>
  <p:notesMasterIdLst>
    <p:notesMasterId r:id="rId17"/>
  </p:notesMasterIdLst>
  <p:handoutMasterIdLst>
    <p:handoutMasterId r:id="rId18"/>
  </p:handoutMasterIdLst>
  <p:sldIdLst>
    <p:sldId id="290" r:id="rId5"/>
    <p:sldId id="286" r:id="rId6"/>
    <p:sldId id="291" r:id="rId7"/>
    <p:sldId id="312" r:id="rId8"/>
    <p:sldId id="313" r:id="rId9"/>
    <p:sldId id="314" r:id="rId10"/>
    <p:sldId id="276" r:id="rId11"/>
    <p:sldId id="257" r:id="rId12"/>
    <p:sldId id="307" r:id="rId13"/>
    <p:sldId id="308" r:id="rId14"/>
    <p:sldId id="323" r:id="rId15"/>
    <p:sldId id="296" r:id="rId1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B1D6F0"/>
    <a:srgbClr val="0078D4"/>
    <a:srgbClr val="0070C0"/>
    <a:srgbClr val="FF0066"/>
    <a:srgbClr val="6FA8DE"/>
    <a:srgbClr val="1A4588"/>
    <a:srgbClr val="1A4587"/>
    <a:srgbClr val="E16664"/>
    <a:srgbClr val="952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8B148-9950-4270-B8AD-3380626683E5}" v="26" dt="2026-05-25T07:19:27.48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1" autoAdjust="0"/>
    <p:restoredTop sz="80121" autoAdjust="0"/>
  </p:normalViewPr>
  <p:slideViewPr>
    <p:cSldViewPr snapToGrid="0">
      <p:cViewPr varScale="1">
        <p:scale>
          <a:sx n="69" d="100"/>
          <a:sy n="69" d="100"/>
        </p:scale>
        <p:origin x="336" y="48"/>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2026/5/26</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5/26/2026</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t>【</a:t>
            </a:r>
            <a:r>
              <a:rPr kumimoji="1" lang="ja-JP" altLang="en-US" sz="2400" b="1" dirty="0"/>
              <a:t>ご担当者様へ</a:t>
            </a:r>
            <a:r>
              <a:rPr kumimoji="1" lang="en-US" altLang="ja-JP" sz="24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当コンテンツは「特別徴収税額通知書（納税義務者用）」をメール配信で従業員へ配付する場合の、従業員向けのマニュアルテンプレートです。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t>必要に応じて、各ページの記載を加筆修正または削除して従業員への周知にご利用ください。</a:t>
            </a:r>
            <a:endParaRPr kumimoji="1" lang="en-US" altLang="ja-JP" sz="1200"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251340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74979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1" dirty="0"/>
              <a:t>【</a:t>
            </a:r>
            <a:r>
              <a:rPr kumimoji="1" lang="ja-JP" altLang="en-US" b="1" dirty="0"/>
              <a:t>ご担当者様へ</a:t>
            </a:r>
            <a:r>
              <a:rPr kumimoji="1" lang="en-US" altLang="ja-JP" b="1" dirty="0"/>
              <a:t>】</a:t>
            </a:r>
            <a:endParaRPr kumimoji="1" lang="en-US" altLang="ja-JP" b="0" dirty="0"/>
          </a:p>
          <a:p>
            <a:r>
              <a:rPr kumimoji="1" lang="ja-JP" altLang="en-US" b="0" dirty="0"/>
              <a:t>従業員のお問い合わせ先として、ご担当者様の名前や問い合わせ先を記載しておくと対応がスムーズになります。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ご担当者様へ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他にも合わせて周知したいことがある場合や、周知に不要な内容がある場合は、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ご担当者様へ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黄色いハイライト部分を、実際にメールで配信する日時に修正してください。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82281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90836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ご担当者様へ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en-US" altLang="ja-JP" dirty="0"/>
          </a:p>
          <a:p>
            <a:pPr>
              <a:lnSpc>
                <a:spcPct val="130000"/>
              </a:lnSpc>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黄色いハイライト部分に、</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ダウンロード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や、ダウンロードされるファイル名、解凍ソフト名をご記載ください。</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使用するソフトによって手順が異なる場合がございますので、手順に不足がある場合や、異なる場合は修正してください。</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313859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ご担当者様へ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給与奉行クラウド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給与明細電子化クラウド </a:t>
            </a:r>
            <a:r>
              <a:rPr lang="en-US" altLang="ja-JP" sz="1200" b="0" i="0" kern="1200" dirty="0">
                <a:solidFill>
                  <a:schemeClr val="tx1"/>
                </a:solidFill>
                <a:effectLst/>
                <a:latin typeface="Meiryo UI" panose="020B0604030504040204" pitchFamily="34" charset="-128"/>
                <a:ea typeface="Meiryo UI" panose="020B0604030504040204" pitchFamily="34"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明細書配信 </a:t>
            </a:r>
            <a:r>
              <a:rPr lang="en-US" altLang="ja-JP" sz="1200" b="0" i="0" kern="1200" dirty="0">
                <a:solidFill>
                  <a:schemeClr val="tx1"/>
                </a:solidFill>
                <a:effectLst/>
                <a:latin typeface="Meiryo UI" panose="020B0604030504040204" pitchFamily="34" charset="-128"/>
                <a:ea typeface="Meiryo UI" panose="020B0604030504040204" pitchFamily="34"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明細書配信設定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①特別徴収税額通知書ファイル用、②パスワード取得用</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ファイル用、それぞれメール件名／本文を入力し、登録してください。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登録後、</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黄色いハイライト部分にメール</a:t>
            </a:r>
            <a:r>
              <a:rPr kumimoji="1" lang="ja-JP" altLang="en-US" dirty="0"/>
              <a:t>件名をそれぞれ記載してください。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3084667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2026/5/26</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mailto:no-reply@obc.j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cstate="hqprint">
            <a:extLst>
              <a:ext uri="{28A0092B-C50C-407E-A947-70E740481C1C}">
                <a14:useLocalDpi xmlns:a14="http://schemas.microsoft.com/office/drawing/2010/main"/>
              </a:ext>
            </a:extLst>
          </a:blip>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105900"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2026/05/26</a:t>
            </a:r>
            <a:endParaRPr lang="ja-JP" altLang="ja-JP" sz="120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6E5EBAAF-EF24-3EA5-1C62-E62A978FA00D}"/>
              </a:ext>
            </a:extLst>
          </p:cNvPr>
          <p:cNvSpPr txBox="1"/>
          <p:nvPr/>
        </p:nvSpPr>
        <p:spPr>
          <a:xfrm>
            <a:off x="0" y="2229939"/>
            <a:ext cx="12192000" cy="2704967"/>
          </a:xfrm>
          <a:prstGeom prst="rect">
            <a:avLst/>
          </a:prstGeom>
          <a:noFill/>
        </p:spPr>
        <p:txBody>
          <a:bodyPr wrap="square" tIns="36000" rtlCol="0">
            <a:spAutoFit/>
          </a:bodyPr>
          <a:lstStyle/>
          <a:p>
            <a:pPr algn="ctr">
              <a:lnSpc>
                <a:spcPct val="130000"/>
              </a:lnSpc>
            </a:pPr>
            <a:r>
              <a:rPr kumimoji="1" lang="ja-JP" altLang="en-US" sz="4800" b="1" dirty="0">
                <a:solidFill>
                  <a:schemeClr val="tx1">
                    <a:lumMod val="95000"/>
                    <a:lumOff val="5000"/>
                  </a:schemeClr>
                </a:solidFill>
                <a:latin typeface="Meiryo UI" panose="020B0604030504040204" pitchFamily="34" charset="-128"/>
                <a:ea typeface="Meiryo UI" panose="020B0604030504040204" pitchFamily="34" charset="-128"/>
              </a:rPr>
              <a:t>従業員向け</a:t>
            </a:r>
            <a:endParaRPr kumimoji="1" lang="en-US" altLang="ja-JP" sz="4800" b="1" dirty="0">
              <a:solidFill>
                <a:schemeClr val="tx1">
                  <a:lumMod val="95000"/>
                  <a:lumOff val="5000"/>
                </a:schemeClr>
              </a:solidFill>
              <a:latin typeface="Meiryo UI" panose="020B0604030504040204" pitchFamily="34" charset="-128"/>
              <a:ea typeface="Meiryo UI" panose="020B0604030504040204" pitchFamily="34" charset="-128"/>
            </a:endParaRPr>
          </a:p>
          <a:p>
            <a:pPr algn="ctr">
              <a:lnSpc>
                <a:spcPct val="130000"/>
              </a:lnSpc>
            </a:pPr>
            <a:r>
              <a:rPr kumimoji="1" lang="ja-JP" altLang="en-US" sz="4800" b="1" dirty="0">
                <a:solidFill>
                  <a:schemeClr val="tx1">
                    <a:lumMod val="95000"/>
                    <a:lumOff val="5000"/>
                  </a:schemeClr>
                </a:solidFill>
                <a:latin typeface="Meiryo UI" panose="020B0604030504040204" pitchFamily="34" charset="-128"/>
                <a:ea typeface="Meiryo UI" panose="020B0604030504040204" pitchFamily="34" charset="-128"/>
              </a:rPr>
              <a:t>「住民税額通知書」 確認ガイド</a:t>
            </a:r>
            <a:endParaRPr kumimoji="1" lang="en-US" altLang="ja-JP" sz="4800" b="1" dirty="0">
              <a:solidFill>
                <a:schemeClr val="tx1">
                  <a:lumMod val="95000"/>
                  <a:lumOff val="5000"/>
                </a:schemeClr>
              </a:solidFill>
              <a:latin typeface="Meiryo UI" panose="020B0604030504040204" pitchFamily="34" charset="-128"/>
              <a:ea typeface="Meiryo UI" panose="020B0604030504040204" pitchFamily="34" charset="-128"/>
            </a:endParaRPr>
          </a:p>
          <a:p>
            <a:pPr algn="ctr">
              <a:lnSpc>
                <a:spcPct val="130000"/>
              </a:lnSpc>
            </a:pPr>
            <a:r>
              <a:rPr kumimoji="1" lang="ja-JP" altLang="en-US" sz="4000" b="1" dirty="0">
                <a:solidFill>
                  <a:schemeClr val="tx1">
                    <a:lumMod val="95000"/>
                    <a:lumOff val="5000"/>
                  </a:schemeClr>
                </a:solidFill>
                <a:latin typeface="Meiryo UI" panose="020B0604030504040204" pitchFamily="34" charset="-128"/>
                <a:ea typeface="Meiryo UI" panose="020B0604030504040204" pitchFamily="34" charset="-128"/>
              </a:rPr>
              <a:t>（メール配信）</a:t>
            </a:r>
            <a:endParaRPr kumimoji="1" lang="ja-JP" altLang="en-US" sz="5400" b="1"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5" name="図 4" descr="図形&#10;&#10;中程度の精度で自動的に生成された説明">
            <a:extLst>
              <a:ext uri="{FF2B5EF4-FFF2-40B4-BE49-F238E27FC236}">
                <a16:creationId xmlns:a16="http://schemas.microsoft.com/office/drawing/2014/main" id="{693B9004-C2CA-1831-11C5-E70196B69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671" y="1183384"/>
            <a:ext cx="4756658" cy="1599730"/>
          </a:xfrm>
          <a:prstGeom prst="rect">
            <a:avLst/>
          </a:prstGeom>
        </p:spPr>
      </p:pic>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084165C-BB82-D641-F09C-89B15283BC35}"/>
              </a:ext>
            </a:extLst>
          </p:cNvPr>
          <p:cNvPicPr>
            <a:picLocks noChangeAspect="1"/>
          </p:cNvPicPr>
          <p:nvPr/>
        </p:nvPicPr>
        <p:blipFill>
          <a:blip r:embed="rId3"/>
          <a:stretch>
            <a:fillRect/>
          </a:stretch>
        </p:blipFill>
        <p:spPr>
          <a:xfrm>
            <a:off x="417570" y="694612"/>
            <a:ext cx="7992549" cy="3883489"/>
          </a:xfrm>
          <a:prstGeom prst="rect">
            <a:avLst/>
          </a:prstGeom>
        </p:spPr>
      </p:pic>
      <p:sp>
        <p:nvSpPr>
          <p:cNvPr id="2" name="スライド番号プレースホルダー 1">
            <a:extLst>
              <a:ext uri="{FF2B5EF4-FFF2-40B4-BE49-F238E27FC236}">
                <a16:creationId xmlns:a16="http://schemas.microsoft.com/office/drawing/2014/main" id="{EDC3649F-B6BA-4D24-8122-9D29E106BA87}"/>
              </a:ext>
            </a:extLst>
          </p:cNvPr>
          <p:cNvSpPr>
            <a:spLocks noGrp="1"/>
          </p:cNvSpPr>
          <p:nvPr>
            <p:ph type="sldNum" sz="quarter" idx="12"/>
          </p:nvPr>
        </p:nvSpPr>
        <p:spPr/>
        <p:txBody>
          <a:bodyPr/>
          <a:lstStyle/>
          <a:p>
            <a:fld id="{5DCD4D6E-08C8-7B4E-8F73-578036F36F67}" type="slidenum">
              <a:rPr kumimoji="1" lang="ja-JP" altLang="en-US" smtClean="0"/>
              <a:pPr/>
              <a:t>9</a:t>
            </a:fld>
            <a:endParaRPr kumimoji="1" lang="ja-JP" altLang="en-US" dirty="0"/>
          </a:p>
        </p:txBody>
      </p:sp>
      <p:sp>
        <p:nvSpPr>
          <p:cNvPr id="5" name="テキスト ボックス 4">
            <a:extLst>
              <a:ext uri="{FF2B5EF4-FFF2-40B4-BE49-F238E27FC236}">
                <a16:creationId xmlns:a16="http://schemas.microsoft.com/office/drawing/2014/main" id="{37E34522-6524-EF6A-DA38-64E3177AF3CE}"/>
              </a:ext>
            </a:extLst>
          </p:cNvPr>
          <p:cNvSpPr txBox="1"/>
          <p:nvPr/>
        </p:nvSpPr>
        <p:spPr>
          <a:xfrm>
            <a:off x="396617" y="27182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ダウンロードした</a:t>
            </a:r>
            <a:r>
              <a:rPr kumimoji="1" lang="en-US" altLang="ja-JP" sz="2000" b="1" dirty="0">
                <a:solidFill>
                  <a:srgbClr val="FF0000"/>
                </a:solidFill>
                <a:latin typeface="Meiryo UI" panose="020B0604030504040204" pitchFamily="34" charset="-128"/>
                <a:ea typeface="Meiryo UI" panose="020B0604030504040204" pitchFamily="34" charset="-128"/>
              </a:rPr>
              <a:t>Zip</a:t>
            </a:r>
            <a:r>
              <a:rPr kumimoji="1" lang="ja-JP" altLang="en-US" sz="2000" b="1" dirty="0">
                <a:solidFill>
                  <a:srgbClr val="FF0000"/>
                </a:solidFill>
                <a:latin typeface="Meiryo UI" panose="020B0604030504040204" pitchFamily="34" charset="-128"/>
                <a:ea typeface="Meiryo UI" panose="020B0604030504040204" pitchFamily="34" charset="-128"/>
              </a:rPr>
              <a:t>ファイル</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を、ダブルクリックします。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6" name="テキスト ボックス 25">
            <a:extLst>
              <a:ext uri="{FF2B5EF4-FFF2-40B4-BE49-F238E27FC236}">
                <a16:creationId xmlns:a16="http://schemas.microsoft.com/office/drawing/2014/main" id="{7F36BDDE-B1F6-7243-7902-D3FFB132EFAA}"/>
              </a:ext>
            </a:extLst>
          </p:cNvPr>
          <p:cNvSpPr txBox="1"/>
          <p:nvPr/>
        </p:nvSpPr>
        <p:spPr>
          <a:xfrm>
            <a:off x="2143593" y="5301473"/>
            <a:ext cx="4254276"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確認したパスワードを入力し、</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OK</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p>
        </p:txBody>
      </p:sp>
      <p:sp>
        <p:nvSpPr>
          <p:cNvPr id="27" name="テキスト ボックス 26">
            <a:extLst>
              <a:ext uri="{FF2B5EF4-FFF2-40B4-BE49-F238E27FC236}">
                <a16:creationId xmlns:a16="http://schemas.microsoft.com/office/drawing/2014/main" id="{B1CC93AA-6244-E884-EE19-F055B20A09CA}"/>
              </a:ext>
            </a:extLst>
          </p:cNvPr>
          <p:cNvSpPr txBox="1"/>
          <p:nvPr/>
        </p:nvSpPr>
        <p:spPr>
          <a:xfrm>
            <a:off x="8919425" y="3999628"/>
            <a:ext cx="1824139" cy="363301"/>
          </a:xfrm>
          <a:prstGeom prst="rect">
            <a:avLst/>
          </a:prstGeom>
          <a:noFill/>
        </p:spPr>
        <p:txBody>
          <a:bodyPr wrap="square" tIns="36000" rtlCol="0">
            <a:spAutoFit/>
          </a:bodyPr>
          <a:lstStyle/>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画面はイメージです。</a:t>
            </a:r>
          </a:p>
        </p:txBody>
      </p:sp>
      <p:pic>
        <p:nvPicPr>
          <p:cNvPr id="28" name="図 27">
            <a:extLst>
              <a:ext uri="{FF2B5EF4-FFF2-40B4-BE49-F238E27FC236}">
                <a16:creationId xmlns:a16="http://schemas.microsoft.com/office/drawing/2014/main" id="{52BF9661-8197-74F5-A7DE-E727B4FD6D0A}"/>
              </a:ext>
            </a:extLst>
          </p:cNvPr>
          <p:cNvPicPr>
            <a:picLocks noChangeAspect="1"/>
          </p:cNvPicPr>
          <p:nvPr/>
        </p:nvPicPr>
        <p:blipFill>
          <a:blip r:embed="rId4"/>
          <a:stretch>
            <a:fillRect/>
          </a:stretch>
        </p:blipFill>
        <p:spPr>
          <a:xfrm>
            <a:off x="6397868" y="4362929"/>
            <a:ext cx="4270055" cy="2189607"/>
          </a:xfrm>
          <a:prstGeom prst="rect">
            <a:avLst/>
          </a:prstGeom>
        </p:spPr>
      </p:pic>
      <p:sp>
        <p:nvSpPr>
          <p:cNvPr id="3" name="四角形: 角を丸くする 2">
            <a:extLst>
              <a:ext uri="{FF2B5EF4-FFF2-40B4-BE49-F238E27FC236}">
                <a16:creationId xmlns:a16="http://schemas.microsoft.com/office/drawing/2014/main" id="{BCB7B2AE-8357-5A18-BCE0-34B6C88CACF2}"/>
              </a:ext>
            </a:extLst>
          </p:cNvPr>
          <p:cNvSpPr/>
          <p:nvPr/>
        </p:nvSpPr>
        <p:spPr>
          <a:xfrm>
            <a:off x="1577522" y="3028950"/>
            <a:ext cx="5970814" cy="341374"/>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6" name="矢印: 右 5">
            <a:extLst>
              <a:ext uri="{FF2B5EF4-FFF2-40B4-BE49-F238E27FC236}">
                <a16:creationId xmlns:a16="http://schemas.microsoft.com/office/drawing/2014/main" id="{5D8B3412-35D7-492B-366C-09701F3A430C}"/>
              </a:ext>
            </a:extLst>
          </p:cNvPr>
          <p:cNvSpPr/>
          <p:nvPr/>
        </p:nvSpPr>
        <p:spPr>
          <a:xfrm rot="2310203">
            <a:off x="4391291" y="3933895"/>
            <a:ext cx="2219311"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7" name="正方形/長方形 6">
            <a:extLst>
              <a:ext uri="{FF2B5EF4-FFF2-40B4-BE49-F238E27FC236}">
                <a16:creationId xmlns:a16="http://schemas.microsoft.com/office/drawing/2014/main" id="{B49B8763-8EC6-185E-FBB0-7D3AFBBC99D9}"/>
              </a:ext>
            </a:extLst>
          </p:cNvPr>
          <p:cNvSpPr/>
          <p:nvPr/>
        </p:nvSpPr>
        <p:spPr>
          <a:xfrm>
            <a:off x="4468584" y="3125079"/>
            <a:ext cx="351066" cy="15787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8" name="四角形: 角を丸くする 7">
            <a:extLst>
              <a:ext uri="{FF2B5EF4-FFF2-40B4-BE49-F238E27FC236}">
                <a16:creationId xmlns:a16="http://schemas.microsoft.com/office/drawing/2014/main" id="{FC615C8D-224D-E87E-2EAC-A1BCB2283F4D}"/>
              </a:ext>
            </a:extLst>
          </p:cNvPr>
          <p:cNvSpPr/>
          <p:nvPr/>
        </p:nvSpPr>
        <p:spPr>
          <a:xfrm>
            <a:off x="7924723" y="6183058"/>
            <a:ext cx="1422400" cy="309817"/>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95042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E5EE437-B92C-3F7C-87B5-B58F875006E1}"/>
              </a:ext>
            </a:extLst>
          </p:cNvPr>
          <p:cNvPicPr>
            <a:picLocks noChangeAspect="1"/>
          </p:cNvPicPr>
          <p:nvPr/>
        </p:nvPicPr>
        <p:blipFill>
          <a:blip r:embed="rId3"/>
          <a:stretch>
            <a:fillRect/>
          </a:stretch>
        </p:blipFill>
        <p:spPr>
          <a:xfrm>
            <a:off x="400822" y="780466"/>
            <a:ext cx="11491956" cy="5950212"/>
          </a:xfrm>
          <a:prstGeom prst="rect">
            <a:avLst/>
          </a:prstGeom>
        </p:spPr>
      </p:pic>
      <p:sp>
        <p:nvSpPr>
          <p:cNvPr id="2" name="スライド番号プレースホルダー 1">
            <a:extLst>
              <a:ext uri="{FF2B5EF4-FFF2-40B4-BE49-F238E27FC236}">
                <a16:creationId xmlns:a16="http://schemas.microsoft.com/office/drawing/2014/main" id="{CBDAF967-AFB2-A6AB-96CE-AA16B5A21D44}"/>
              </a:ext>
            </a:extLst>
          </p:cNvPr>
          <p:cNvSpPr>
            <a:spLocks noGrp="1"/>
          </p:cNvSpPr>
          <p:nvPr>
            <p:ph type="sldNum" sz="quarter" idx="12"/>
          </p:nvPr>
        </p:nvSpPr>
        <p:spPr/>
        <p:txBody>
          <a:bodyPr/>
          <a:lstStyle/>
          <a:p>
            <a:fld id="{5DCD4D6E-08C8-7B4E-8F73-578036F36F67}" type="slidenum">
              <a:rPr kumimoji="1" lang="ja-JP" altLang="en-US" smtClean="0"/>
              <a:pPr/>
              <a:t>10</a:t>
            </a:fld>
            <a:endParaRPr kumimoji="1" lang="ja-JP" altLang="en-US" dirty="0"/>
          </a:p>
        </p:txBody>
      </p:sp>
      <p:sp>
        <p:nvSpPr>
          <p:cNvPr id="6" name="テキスト ボックス 5">
            <a:extLst>
              <a:ext uri="{FF2B5EF4-FFF2-40B4-BE49-F238E27FC236}">
                <a16:creationId xmlns:a16="http://schemas.microsoft.com/office/drawing/2014/main" id="{0F53C8A4-978B-8B68-AEB8-CDF2A0980D47}"/>
              </a:ext>
            </a:extLst>
          </p:cNvPr>
          <p:cNvSpPr txBox="1"/>
          <p:nvPr/>
        </p:nvSpPr>
        <p:spPr>
          <a:xfrm>
            <a:off x="308059" y="273092"/>
            <a:ext cx="1094977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ファイルが解凍され、</a:t>
            </a:r>
            <a:r>
              <a:rPr kumimoji="1" lang="en-US" altLang="ja-JP" sz="2000" b="1" dirty="0">
                <a:solidFill>
                  <a:srgbClr val="FF0000"/>
                </a:solidFill>
                <a:latin typeface="Meiryo UI" panose="020B0604030504040204" pitchFamily="34" charset="-128"/>
                <a:ea typeface="Meiryo UI" panose="020B0604030504040204" pitchFamily="34" charset="-128"/>
              </a:rPr>
              <a:t>PDF</a:t>
            </a:r>
            <a:r>
              <a:rPr kumimoji="1" lang="ja-JP" altLang="en-US" sz="2000" b="1" dirty="0">
                <a:solidFill>
                  <a:srgbClr val="FF0000"/>
                </a:solidFill>
                <a:latin typeface="Meiryo UI" panose="020B0604030504040204" pitchFamily="34" charset="-128"/>
                <a:ea typeface="Meiryo UI" panose="020B0604030504040204" pitchFamily="34" charset="-128"/>
              </a:rPr>
              <a:t>ファイルを確認できます</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85D8041C-66B1-15D4-FCCA-AB87C3A194BC}"/>
              </a:ext>
            </a:extLst>
          </p:cNvPr>
          <p:cNvSpPr txBox="1"/>
          <p:nvPr/>
        </p:nvSpPr>
        <p:spPr>
          <a:xfrm>
            <a:off x="805595" y="3830547"/>
            <a:ext cx="3995829" cy="2794158"/>
          </a:xfrm>
          <a:prstGeom prst="rect">
            <a:avLst/>
          </a:prstGeom>
          <a:solidFill>
            <a:schemeClr val="bg1"/>
          </a:solidFill>
          <a:ln w="28575">
            <a:solidFill>
              <a:srgbClr val="1A4588"/>
            </a:solidFill>
          </a:ln>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内容をご確認ください。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「納付額」に記載されている金額が、</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月々の給与から引かれる住民税です。</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ADD6FF4A-F02E-085C-9F66-5E6EF0C8DB1F}"/>
              </a:ext>
            </a:extLst>
          </p:cNvPr>
          <p:cNvPicPr>
            <a:picLocks noChangeAspect="1"/>
          </p:cNvPicPr>
          <p:nvPr/>
        </p:nvPicPr>
        <p:blipFill>
          <a:blip r:embed="rId4"/>
          <a:stretch>
            <a:fillRect/>
          </a:stretch>
        </p:blipFill>
        <p:spPr>
          <a:xfrm>
            <a:off x="924456" y="5043888"/>
            <a:ext cx="3579428" cy="1542288"/>
          </a:xfrm>
          <a:prstGeom prst="rect">
            <a:avLst/>
          </a:prstGeom>
        </p:spPr>
      </p:pic>
      <p:sp>
        <p:nvSpPr>
          <p:cNvPr id="12" name="正方形/長方形 11">
            <a:extLst>
              <a:ext uri="{FF2B5EF4-FFF2-40B4-BE49-F238E27FC236}">
                <a16:creationId xmlns:a16="http://schemas.microsoft.com/office/drawing/2014/main" id="{9C670509-F048-C7B6-F9A9-4D34C95B1AB5}"/>
              </a:ext>
            </a:extLst>
          </p:cNvPr>
          <p:cNvSpPr/>
          <p:nvPr/>
        </p:nvSpPr>
        <p:spPr>
          <a:xfrm>
            <a:off x="3274089" y="2399813"/>
            <a:ext cx="175549" cy="121485"/>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3" name="四角形: 角を丸くする 2">
            <a:extLst>
              <a:ext uri="{FF2B5EF4-FFF2-40B4-BE49-F238E27FC236}">
                <a16:creationId xmlns:a16="http://schemas.microsoft.com/office/drawing/2014/main" id="{7978A230-AA80-4B23-7977-B7386AFC8BF5}"/>
              </a:ext>
            </a:extLst>
          </p:cNvPr>
          <p:cNvSpPr/>
          <p:nvPr/>
        </p:nvSpPr>
        <p:spPr>
          <a:xfrm>
            <a:off x="1062321" y="2316480"/>
            <a:ext cx="3739103" cy="281940"/>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矢印: 右 3">
            <a:extLst>
              <a:ext uri="{FF2B5EF4-FFF2-40B4-BE49-F238E27FC236}">
                <a16:creationId xmlns:a16="http://schemas.microsoft.com/office/drawing/2014/main" id="{B234D795-67CD-7E81-92C2-A606E012D860}"/>
              </a:ext>
            </a:extLst>
          </p:cNvPr>
          <p:cNvSpPr/>
          <p:nvPr/>
        </p:nvSpPr>
        <p:spPr>
          <a:xfrm rot="2273854">
            <a:off x="3682738" y="3117862"/>
            <a:ext cx="2113879"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 name="正方形/長方形 4">
            <a:extLst>
              <a:ext uri="{FF2B5EF4-FFF2-40B4-BE49-F238E27FC236}">
                <a16:creationId xmlns:a16="http://schemas.microsoft.com/office/drawing/2014/main" id="{202A4E23-B304-03C7-0ACD-8BF727420CD1}"/>
              </a:ext>
            </a:extLst>
          </p:cNvPr>
          <p:cNvSpPr/>
          <p:nvPr/>
        </p:nvSpPr>
        <p:spPr>
          <a:xfrm>
            <a:off x="2883564" y="2428388"/>
            <a:ext cx="175549" cy="121485"/>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471603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B07A1E5-B032-42D2-8E4B-AD6BD97801A1}"/>
              </a:ext>
            </a:extLst>
          </p:cNvPr>
          <p:cNvSpPr>
            <a:spLocks noGrp="1"/>
          </p:cNvSpPr>
          <p:nvPr>
            <p:ph type="sldNum" sz="quarter" idx="12"/>
          </p:nvPr>
        </p:nvSpPr>
        <p:spPr/>
        <p:txBody>
          <a:bodyPr/>
          <a:lstStyle/>
          <a:p>
            <a:fld id="{5DCD4D6E-08C8-7B4E-8F73-578036F36F67}" type="slidenum">
              <a:rPr kumimoji="1" lang="ja-JP" altLang="en-US" smtClean="0"/>
              <a:pPr/>
              <a:t>11</a:t>
            </a:fld>
            <a:endParaRPr kumimoji="1" lang="ja-JP" altLang="en-US" dirty="0"/>
          </a:p>
        </p:txBody>
      </p:sp>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no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お問い合わせ先</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740231" y="4031406"/>
            <a:ext cx="10975500"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何かご不明点などがある場合は下記までお問い合わせください。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u="sng" dirty="0">
                <a:solidFill>
                  <a:schemeClr val="tx1">
                    <a:lumMod val="95000"/>
                    <a:lumOff val="5000"/>
                  </a:schemeClr>
                </a:solidFill>
                <a:highlight>
                  <a:srgbClr val="FFFF00"/>
                </a:highlight>
                <a:latin typeface="Meiryo UI" panose="020B0604030504040204" pitchFamily="34" charset="-128"/>
                <a:ea typeface="Meiryo UI" panose="020B0604030504040204" pitchFamily="34" charset="-128"/>
              </a:rPr>
              <a:t>担当：●●部　　　　名前：●●　（メールアドレス：●●）</a:t>
            </a:r>
            <a:endParaRPr kumimoji="1" lang="en-US" altLang="ja-JP" sz="2000" u="sng" dirty="0">
              <a:solidFill>
                <a:schemeClr val="tx1">
                  <a:lumMod val="95000"/>
                  <a:lumOff val="5000"/>
                </a:schemeClr>
              </a:solidFill>
              <a:highlight>
                <a:srgbClr val="FFFF00"/>
              </a:highlight>
              <a:latin typeface="Meiryo UI" panose="020B0604030504040204" pitchFamily="34" charset="-128"/>
              <a:ea typeface="Meiryo UI" panose="020B0604030504040204" pitchFamily="34" charset="-128"/>
            </a:endParaRPr>
          </a:p>
          <a:p>
            <a:pPr algn="l">
              <a:lnSpc>
                <a:spcPct val="130000"/>
              </a:lnSpc>
            </a:pPr>
            <a:endPar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0149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7BB1D7-B828-44BC-9C0C-DC641834BD23}"/>
              </a:ext>
            </a:extLst>
          </p:cNvPr>
          <p:cNvSpPr>
            <a:spLocks noGrp="1"/>
          </p:cNvSpPr>
          <p:nvPr>
            <p:ph type="sldNum" sz="quarter" idx="12"/>
          </p:nvPr>
        </p:nvSpPr>
        <p:spPr/>
        <p:txBody>
          <a:bodyPr/>
          <a:lstStyle/>
          <a:p>
            <a:fld id="{5DCD4D6E-08C8-7B4E-8F73-578036F36F67}" type="slidenum">
              <a:rPr lang="ja-JP" altLang="en-US" smtClean="0"/>
              <a:pPr/>
              <a:t>1</a:t>
            </a:fld>
            <a:endParaRPr lang="ja-JP" altLang="en-US" dirty="0"/>
          </a:p>
        </p:txBody>
      </p:sp>
      <p:sp>
        <p:nvSpPr>
          <p:cNvPr id="4" name="テキスト ボックス 3">
            <a:extLst>
              <a:ext uri="{FF2B5EF4-FFF2-40B4-BE49-F238E27FC236}">
                <a16:creationId xmlns:a16="http://schemas.microsoft.com/office/drawing/2014/main" id="{B035B94C-BFAD-4845-8B95-6B0EBB33B182}"/>
              </a:ext>
            </a:extLst>
          </p:cNvPr>
          <p:cNvSpPr txBox="1"/>
          <p:nvPr/>
        </p:nvSpPr>
        <p:spPr>
          <a:xfrm>
            <a:off x="1303035" y="1376236"/>
            <a:ext cx="4124098" cy="433512"/>
          </a:xfrm>
          <a:prstGeom prst="rect">
            <a:avLst/>
          </a:prstGeom>
          <a:noFill/>
        </p:spPr>
        <p:txBody>
          <a:bodyPr wrap="square" tIns="36000" rtlCol="0">
            <a:spAutoFit/>
          </a:bodyPr>
          <a:lstStyle/>
          <a:p>
            <a:pPr algn="l">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概要</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DA215DDB-3AC1-4692-8B1C-1CC2F5788E33}"/>
              </a:ext>
            </a:extLst>
          </p:cNvPr>
          <p:cNvSpPr>
            <a:spLocks noChangeArrowheads="1"/>
          </p:cNvSpPr>
          <p:nvPr/>
        </p:nvSpPr>
        <p:spPr bwMode="auto">
          <a:xfrm>
            <a:off x="608767" y="424160"/>
            <a:ext cx="10966318" cy="523220"/>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A187D900-39B3-4CBD-B25E-2C334229ACFA}"/>
              </a:ext>
            </a:extLst>
          </p:cNvPr>
          <p:cNvSpPr txBox="1"/>
          <p:nvPr/>
        </p:nvSpPr>
        <p:spPr>
          <a:xfrm>
            <a:off x="1294568" y="2069015"/>
            <a:ext cx="4132566"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事前準備</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46275646-57E8-4F34-9425-5B71B0D6CCC4}"/>
              </a:ext>
            </a:extLst>
          </p:cNvPr>
          <p:cNvSpPr txBox="1"/>
          <p:nvPr/>
        </p:nvSpPr>
        <p:spPr>
          <a:xfrm>
            <a:off x="1294567" y="275286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通知書の確認方法</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B7541C0A-00BF-46E5-A358-B0C3E6952A38}"/>
              </a:ext>
            </a:extLst>
          </p:cNvPr>
          <p:cNvCxnSpPr/>
          <p:nvPr/>
        </p:nvCxnSpPr>
        <p:spPr>
          <a:xfrm>
            <a:off x="6091926" y="1376004"/>
            <a:ext cx="0" cy="4830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AA622EC-F72F-58EE-1877-07BF514D9429}"/>
              </a:ext>
            </a:extLst>
          </p:cNvPr>
          <p:cNvSpPr txBox="1"/>
          <p:nvPr/>
        </p:nvSpPr>
        <p:spPr>
          <a:xfrm>
            <a:off x="1294567" y="3503371"/>
            <a:ext cx="4132562" cy="433512"/>
          </a:xfrm>
          <a:prstGeom prst="rect">
            <a:avLst/>
          </a:prstGeom>
          <a:noFill/>
        </p:spPr>
        <p:txBody>
          <a:bodyPr wrap="square" tIns="36000" rtlCol="0">
            <a:spAutoFit/>
          </a:bodyPr>
          <a:lstStyle/>
          <a:p>
            <a:pPr>
              <a:lnSpc>
                <a:spcPct val="130000"/>
              </a:lnSpc>
            </a:pP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４　お問い合わせ先</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7678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B07A1E5-B032-42D2-8E4B-AD6BD97801A1}"/>
              </a:ext>
            </a:extLst>
          </p:cNvPr>
          <p:cNvSpPr>
            <a:spLocks noGrp="1"/>
          </p:cNvSpPr>
          <p:nvPr>
            <p:ph type="sldNum" sz="quarter" idx="12"/>
          </p:nvPr>
        </p:nvSpPr>
        <p:spPr/>
        <p:txBody>
          <a:bodyPr/>
          <a:lstStyle/>
          <a:p>
            <a:fld id="{5DCD4D6E-08C8-7B4E-8F73-578036F36F67}" type="slidenum">
              <a:rPr kumimoji="1" lang="ja-JP" altLang="en-US" smtClean="0"/>
              <a:pPr/>
              <a:t>2</a:t>
            </a:fld>
            <a:endParaRPr kumimoji="1" lang="ja-JP" altLang="en-US" dirty="0"/>
          </a:p>
        </p:txBody>
      </p:sp>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no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概要</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はじめに、概要を確認しましょう。</a:t>
            </a:r>
          </a:p>
        </p:txBody>
      </p:sp>
    </p:spTree>
    <p:extLst>
      <p:ext uri="{BB962C8B-B14F-4D97-AF65-F5344CB8AC3E}">
        <p14:creationId xmlns:p14="http://schemas.microsoft.com/office/powerpoint/2010/main" val="307613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C074C00-CBE8-93DB-D652-71E3C4A93D67}"/>
              </a:ext>
            </a:extLst>
          </p:cNvPr>
          <p:cNvPicPr>
            <a:picLocks noChangeAspect="1"/>
          </p:cNvPicPr>
          <p:nvPr/>
        </p:nvPicPr>
        <p:blipFill>
          <a:blip r:embed="rId3"/>
          <a:stretch>
            <a:fillRect/>
          </a:stretch>
        </p:blipFill>
        <p:spPr>
          <a:xfrm>
            <a:off x="443503" y="1773809"/>
            <a:ext cx="4529721" cy="4980864"/>
          </a:xfrm>
          <a:prstGeom prst="rect">
            <a:avLst/>
          </a:prstGeom>
        </p:spPr>
      </p:pic>
      <p:sp>
        <p:nvSpPr>
          <p:cNvPr id="3" name="スライド番号プレースホルダー 2">
            <a:extLst>
              <a:ext uri="{FF2B5EF4-FFF2-40B4-BE49-F238E27FC236}">
                <a16:creationId xmlns:a16="http://schemas.microsoft.com/office/drawing/2014/main" id="{E738A76C-D8BB-4E55-B8C6-BDAF8CAB7B84}"/>
              </a:ext>
            </a:extLst>
          </p:cNvPr>
          <p:cNvSpPr>
            <a:spLocks noGrp="1"/>
          </p:cNvSpPr>
          <p:nvPr>
            <p:ph type="sldNum" sz="quarter" idx="12"/>
          </p:nvPr>
        </p:nvSpPr>
        <p:spPr/>
        <p:txBody>
          <a:bodyPr/>
          <a:lstStyle/>
          <a:p>
            <a:fld id="{5DCD4D6E-08C8-7B4E-8F73-578036F36F67}" type="slidenum">
              <a:rPr kumimoji="1" lang="ja-JP" altLang="en-US" smtClean="0"/>
              <a:pPr/>
              <a:t>3</a:t>
            </a:fld>
            <a:endParaRPr kumimoji="1" lang="ja-JP" altLang="en-US"/>
          </a:p>
        </p:txBody>
      </p:sp>
      <p:sp>
        <p:nvSpPr>
          <p:cNvPr id="2" name="テキスト ボックス 1">
            <a:extLst>
              <a:ext uri="{FF2B5EF4-FFF2-40B4-BE49-F238E27FC236}">
                <a16:creationId xmlns:a16="http://schemas.microsoft.com/office/drawing/2014/main" id="{3C7D34D7-25F6-491A-9951-77D8546D3FDB}"/>
              </a:ext>
            </a:extLst>
          </p:cNvPr>
          <p:cNvSpPr txBox="1"/>
          <p:nvPr/>
        </p:nvSpPr>
        <p:spPr>
          <a:xfrm>
            <a:off x="76200" y="808164"/>
            <a:ext cx="12039600" cy="903769"/>
          </a:xfrm>
          <a:prstGeom prst="rect">
            <a:avLst/>
          </a:prstGeom>
          <a:noFill/>
        </p:spPr>
        <p:txBody>
          <a:bodyPr wrap="square" lIns="91440" tIns="36000" rIns="91440" bIns="45720" rtlCol="0" anchor="t">
            <a:spAutoFit/>
          </a:bodyPr>
          <a:lstStyle/>
          <a:p>
            <a:pPr algn="l">
              <a:lnSpc>
                <a:spcPct val="130000"/>
              </a:lnSpc>
            </a:pPr>
            <a:r>
              <a:rPr kumimoji="1" lang="ja-JP" altLang="en-US" sz="2000" b="1" dirty="0">
                <a:solidFill>
                  <a:srgbClr val="C00000"/>
                </a:solidFill>
                <a:highlight>
                  <a:srgbClr val="FFFF00"/>
                </a:highlight>
                <a:latin typeface="Meiryo UI"/>
                <a:ea typeface="Meiryo UI"/>
              </a:rPr>
              <a:t>●月●日（●）／</a:t>
            </a:r>
            <a:r>
              <a:rPr kumimoji="1" lang="en-US" altLang="ja-JP" sz="2000" b="1" dirty="0">
                <a:solidFill>
                  <a:srgbClr val="C00000"/>
                </a:solidFill>
                <a:highlight>
                  <a:srgbClr val="FFFF00"/>
                </a:highlight>
                <a:latin typeface="Meiryo UI"/>
                <a:ea typeface="Meiryo UI"/>
              </a:rPr>
              <a:t>6</a:t>
            </a:r>
            <a:r>
              <a:rPr kumimoji="1" lang="ja-JP" altLang="en-US" sz="2000" b="1" dirty="0">
                <a:solidFill>
                  <a:srgbClr val="C00000"/>
                </a:solidFill>
                <a:highlight>
                  <a:srgbClr val="FFFF00"/>
                </a:highlight>
                <a:latin typeface="Meiryo UI"/>
                <a:ea typeface="Meiryo UI"/>
              </a:rPr>
              <a:t>月給与支給日</a:t>
            </a:r>
            <a:r>
              <a:rPr kumimoji="1" lang="ja-JP" altLang="en-US" sz="2000" dirty="0">
                <a:solidFill>
                  <a:schemeClr val="tx1">
                    <a:lumMod val="95000"/>
                    <a:lumOff val="5000"/>
                  </a:schemeClr>
                </a:solidFill>
                <a:latin typeface="Meiryo UI"/>
                <a:ea typeface="Meiryo UI"/>
              </a:rPr>
              <a:t>に、</a:t>
            </a:r>
            <a:r>
              <a:rPr kumimoji="1" lang="ja-JP" altLang="en-US" sz="2000" b="1" dirty="0">
                <a:solidFill>
                  <a:schemeClr val="tx1">
                    <a:lumMod val="95000"/>
                    <a:lumOff val="5000"/>
                  </a:schemeClr>
                </a:solidFill>
                <a:latin typeface="Meiryo UI"/>
                <a:ea typeface="Meiryo UI"/>
              </a:rPr>
              <a:t>給与明細などを配信しているメールアドレス宛</a:t>
            </a:r>
            <a:r>
              <a:rPr kumimoji="1" lang="ja-JP" altLang="en-US" sz="2000" dirty="0">
                <a:solidFill>
                  <a:schemeClr val="tx1">
                    <a:lumMod val="95000"/>
                    <a:lumOff val="5000"/>
                  </a:schemeClr>
                </a:solidFill>
                <a:latin typeface="Meiryo UI"/>
                <a:ea typeface="Meiryo UI"/>
              </a:rPr>
              <a:t>に配信します。</a:t>
            </a:r>
            <a:endParaRPr kumimoji="1" lang="en-US" altLang="ja-JP" sz="2000" dirty="0">
              <a:solidFill>
                <a:schemeClr val="tx1">
                  <a:lumMod val="95000"/>
                  <a:lumOff val="5000"/>
                </a:schemeClr>
              </a:solidFill>
              <a:latin typeface="Meiryo UI"/>
              <a:ea typeface="Meiryo UI"/>
            </a:endParaRPr>
          </a:p>
          <a:p>
            <a:pPr algn="l">
              <a:lnSpc>
                <a:spcPct val="130000"/>
              </a:lnSpc>
            </a:pPr>
            <a:r>
              <a:rPr lang="en-US" altLang="ja-JP" sz="2300" b="1" u="sng" dirty="0">
                <a:solidFill>
                  <a:srgbClr val="FF0000"/>
                </a:solidFill>
                <a:latin typeface="Meiryo UI"/>
                <a:ea typeface="Meiryo UI"/>
              </a:rPr>
              <a:t>【</a:t>
            </a:r>
            <a:r>
              <a:rPr lang="ja-JP" altLang="en-US" sz="2300" b="1" u="sng" dirty="0">
                <a:solidFill>
                  <a:srgbClr val="FF0000"/>
                </a:solidFill>
                <a:latin typeface="Meiryo UI"/>
                <a:ea typeface="Meiryo UI"/>
              </a:rPr>
              <a:t>重要</a:t>
            </a:r>
            <a:r>
              <a:rPr lang="en-US" altLang="ja-JP" sz="2300" b="1" u="sng" dirty="0">
                <a:solidFill>
                  <a:srgbClr val="FF0000"/>
                </a:solidFill>
                <a:latin typeface="Meiryo UI"/>
                <a:ea typeface="Meiryo UI"/>
              </a:rPr>
              <a:t>】</a:t>
            </a:r>
            <a:r>
              <a:rPr lang="ja-JP" altLang="en-US" sz="2300" b="1" u="sng" dirty="0">
                <a:solidFill>
                  <a:srgbClr val="FF0000"/>
                </a:solidFill>
                <a:latin typeface="Meiryo UI"/>
                <a:ea typeface="Meiryo UI"/>
              </a:rPr>
              <a:t>この通知書を開くためには、解凍ツールが必要です。本ガイドを見ながら、実施してください。</a:t>
            </a:r>
          </a:p>
        </p:txBody>
      </p:sp>
      <p:sp>
        <p:nvSpPr>
          <p:cNvPr id="9" name="テキスト ボックス 8">
            <a:extLst>
              <a:ext uri="{FF2B5EF4-FFF2-40B4-BE49-F238E27FC236}">
                <a16:creationId xmlns:a16="http://schemas.microsoft.com/office/drawing/2014/main" id="{1F47C43E-CB60-9799-1E9B-AA4F0D7A827D}"/>
              </a:ext>
            </a:extLst>
          </p:cNvPr>
          <p:cNvSpPr txBox="1"/>
          <p:nvPr/>
        </p:nvSpPr>
        <p:spPr>
          <a:xfrm>
            <a:off x="76200" y="44343"/>
            <a:ext cx="12039600" cy="644082"/>
          </a:xfrm>
          <a:prstGeom prst="rect">
            <a:avLst/>
          </a:prstGeom>
          <a:solidFill>
            <a:srgbClr val="1A4587"/>
          </a:solidFill>
        </p:spPr>
        <p:txBody>
          <a:bodyPr wrap="square" tIns="36000" rtlCol="0">
            <a:spAutoFit/>
          </a:bodyPr>
          <a:lstStyle/>
          <a:p>
            <a:pPr algn="l">
              <a:lnSpc>
                <a:spcPct val="130000"/>
              </a:lnSpc>
            </a:pPr>
            <a:r>
              <a:rPr kumimoji="1" lang="ja-JP" altLang="en-US" sz="3200" b="1" dirty="0">
                <a:solidFill>
                  <a:srgbClr val="FFFF00"/>
                </a:solidFill>
                <a:latin typeface="Meiryo UI" panose="020B0604030504040204" pitchFamily="34" charset="-128"/>
                <a:ea typeface="Meiryo UI" panose="020B0604030504040204" pitchFamily="34" charset="-128"/>
              </a:rPr>
              <a:t>住民税額の通知書</a:t>
            </a:r>
            <a:r>
              <a:rPr kumimoji="1" lang="ja-JP" altLang="en-US" sz="3200" dirty="0">
                <a:solidFill>
                  <a:schemeClr val="bg1"/>
                </a:solidFill>
                <a:latin typeface="Meiryo UI" panose="020B0604030504040204" pitchFamily="34" charset="-128"/>
                <a:ea typeface="Meiryo UI" panose="020B0604030504040204" pitchFamily="34" charset="-128"/>
              </a:rPr>
              <a:t>を、</a:t>
            </a:r>
            <a:r>
              <a:rPr kumimoji="1" lang="ja-JP" altLang="en-US" sz="3200" b="1" dirty="0">
                <a:solidFill>
                  <a:srgbClr val="FFFF00"/>
                </a:solidFill>
                <a:latin typeface="Meiryo UI" panose="020B0604030504040204" pitchFamily="34" charset="-128"/>
                <a:ea typeface="Meiryo UI" panose="020B0604030504040204" pitchFamily="34" charset="-128"/>
              </a:rPr>
              <a:t>メールで配信</a:t>
            </a:r>
            <a:r>
              <a:rPr kumimoji="1" lang="ja-JP" altLang="en-US" sz="3200" dirty="0">
                <a:solidFill>
                  <a:schemeClr val="bg1"/>
                </a:solidFill>
                <a:latin typeface="Meiryo UI" panose="020B0604030504040204" pitchFamily="34" charset="-128"/>
                <a:ea typeface="Meiryo UI" panose="020B0604030504040204" pitchFamily="34" charset="-128"/>
              </a:rPr>
              <a:t>します。</a:t>
            </a:r>
            <a:endParaRPr kumimoji="1" lang="en-US" altLang="ja-JP" sz="3200" dirty="0">
              <a:solidFill>
                <a:schemeClr val="bg1"/>
              </a:solidFill>
              <a:latin typeface="Meiryo UI" panose="020B0604030504040204" pitchFamily="34" charset="-128"/>
              <a:ea typeface="Meiryo UI" panose="020B0604030504040204" pitchFamily="34" charset="-128"/>
            </a:endParaRPr>
          </a:p>
        </p:txBody>
      </p:sp>
      <p:sp>
        <p:nvSpPr>
          <p:cNvPr id="7" name="二等辺三角形 6">
            <a:extLst>
              <a:ext uri="{FF2B5EF4-FFF2-40B4-BE49-F238E27FC236}">
                <a16:creationId xmlns:a16="http://schemas.microsoft.com/office/drawing/2014/main" id="{8C3E231C-1E5F-A617-2E76-D5CC4CB71F59}"/>
              </a:ext>
            </a:extLst>
          </p:cNvPr>
          <p:cNvSpPr/>
          <p:nvPr/>
        </p:nvSpPr>
        <p:spPr>
          <a:xfrm rot="15436530">
            <a:off x="5262035" y="3122011"/>
            <a:ext cx="368712" cy="1248672"/>
          </a:xfrm>
          <a:prstGeom prst="triangl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6" name="図 15">
            <a:extLst>
              <a:ext uri="{FF2B5EF4-FFF2-40B4-BE49-F238E27FC236}">
                <a16:creationId xmlns:a16="http://schemas.microsoft.com/office/drawing/2014/main" id="{6858A795-D540-933D-25B7-58D8269E57CF}"/>
              </a:ext>
            </a:extLst>
          </p:cNvPr>
          <p:cNvPicPr>
            <a:picLocks noChangeAspect="1"/>
          </p:cNvPicPr>
          <p:nvPr/>
        </p:nvPicPr>
        <p:blipFill>
          <a:blip r:embed="rId4"/>
          <a:stretch>
            <a:fillRect/>
          </a:stretch>
        </p:blipFill>
        <p:spPr>
          <a:xfrm>
            <a:off x="5485092" y="2258536"/>
            <a:ext cx="6263405" cy="4496137"/>
          </a:xfrm>
          <a:prstGeom prst="rect">
            <a:avLst/>
          </a:prstGeom>
        </p:spPr>
      </p:pic>
      <p:sp>
        <p:nvSpPr>
          <p:cNvPr id="17" name="吹き出し: 四角形 16">
            <a:extLst>
              <a:ext uri="{FF2B5EF4-FFF2-40B4-BE49-F238E27FC236}">
                <a16:creationId xmlns:a16="http://schemas.microsoft.com/office/drawing/2014/main" id="{2D6B80EC-8F6B-1318-0B80-9135C5876ED6}"/>
              </a:ext>
            </a:extLst>
          </p:cNvPr>
          <p:cNvSpPr/>
          <p:nvPr/>
        </p:nvSpPr>
        <p:spPr>
          <a:xfrm>
            <a:off x="3567290" y="4176354"/>
            <a:ext cx="2820810" cy="890945"/>
          </a:xfrm>
          <a:prstGeom prst="wedgeRectCallout">
            <a:avLst>
              <a:gd name="adj1" fmla="val 8038"/>
              <a:gd name="adj2" fmla="val -87225"/>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002060"/>
                </a:solidFill>
                <a:latin typeface="Meiryo UI" panose="020B0604030504040204" pitchFamily="34" charset="-128"/>
                <a:ea typeface="Meiryo UI" panose="020B0604030504040204" pitchFamily="34" charset="-128"/>
              </a:rPr>
              <a:t>開くには</a:t>
            </a:r>
            <a:endParaRPr kumimoji="1" lang="en-US" altLang="ja-JP" sz="2400" b="1" dirty="0">
              <a:solidFill>
                <a:srgbClr val="002060"/>
              </a:solidFill>
              <a:latin typeface="Meiryo UI" panose="020B0604030504040204" pitchFamily="34" charset="-128"/>
              <a:ea typeface="Meiryo UI" panose="020B0604030504040204" pitchFamily="34" charset="-128"/>
            </a:endParaRPr>
          </a:p>
          <a:p>
            <a:pPr algn="ctr"/>
            <a:r>
              <a:rPr kumimoji="1" lang="ja-JP" altLang="en-US" sz="2400" b="1" dirty="0">
                <a:solidFill>
                  <a:srgbClr val="FF0000"/>
                </a:solidFill>
                <a:latin typeface="Meiryo UI" panose="020B0604030504040204" pitchFamily="34" charset="-128"/>
                <a:ea typeface="Meiryo UI" panose="020B0604030504040204" pitchFamily="34" charset="-128"/>
              </a:rPr>
              <a:t>解凍ツール</a:t>
            </a:r>
            <a:r>
              <a:rPr kumimoji="1" lang="ja-JP" altLang="en-US" sz="2400" b="1" dirty="0">
                <a:solidFill>
                  <a:srgbClr val="002060"/>
                </a:solidFill>
                <a:latin typeface="Meiryo UI" panose="020B0604030504040204" pitchFamily="34" charset="-128"/>
                <a:ea typeface="Meiryo UI" panose="020B0604030504040204" pitchFamily="34" charset="-128"/>
              </a:rPr>
              <a:t>が必要！</a:t>
            </a:r>
          </a:p>
        </p:txBody>
      </p:sp>
      <p:sp>
        <p:nvSpPr>
          <p:cNvPr id="5" name="正方形/長方形 4">
            <a:extLst>
              <a:ext uri="{FF2B5EF4-FFF2-40B4-BE49-F238E27FC236}">
                <a16:creationId xmlns:a16="http://schemas.microsoft.com/office/drawing/2014/main" id="{6C6DC31D-1715-6681-CF88-182D5DB3603E}"/>
              </a:ext>
            </a:extLst>
          </p:cNvPr>
          <p:cNvSpPr/>
          <p:nvPr/>
        </p:nvSpPr>
        <p:spPr>
          <a:xfrm>
            <a:off x="5672518" y="2465132"/>
            <a:ext cx="413954" cy="106618"/>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E363A02A-458A-FBA8-181C-255E3338D079}"/>
              </a:ext>
            </a:extLst>
          </p:cNvPr>
          <p:cNvSpPr/>
          <p:nvPr/>
        </p:nvSpPr>
        <p:spPr>
          <a:xfrm>
            <a:off x="577850" y="5046407"/>
            <a:ext cx="250822" cy="103443"/>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CAE54AE3-3B3B-A746-E880-E4564DD5C21C}"/>
              </a:ext>
            </a:extLst>
          </p:cNvPr>
          <p:cNvSpPr/>
          <p:nvPr/>
        </p:nvSpPr>
        <p:spPr>
          <a:xfrm>
            <a:off x="2082800" y="1903157"/>
            <a:ext cx="222250" cy="122493"/>
          </a:xfrm>
          <a:prstGeom prst="rect">
            <a:avLst/>
          </a:prstGeom>
          <a:solidFill>
            <a:srgbClr val="0078D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3094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B07A1E5-B032-42D2-8E4B-AD6BD97801A1}"/>
              </a:ext>
            </a:extLst>
          </p:cNvPr>
          <p:cNvSpPr>
            <a:spLocks noGrp="1"/>
          </p:cNvSpPr>
          <p:nvPr>
            <p:ph type="sldNum" sz="quarter" idx="12"/>
          </p:nvPr>
        </p:nvSpPr>
        <p:spPr/>
        <p:txBody>
          <a:bodyPr/>
          <a:lstStyle/>
          <a:p>
            <a:fld id="{5DCD4D6E-08C8-7B4E-8F73-578036F36F67}" type="slidenum">
              <a:rPr kumimoji="1" lang="ja-JP" altLang="en-US" smtClean="0"/>
              <a:pPr/>
              <a:t>4</a:t>
            </a:fld>
            <a:endParaRPr kumimoji="1" lang="ja-JP" altLang="en-US" dirty="0"/>
          </a:p>
        </p:txBody>
      </p:sp>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no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事前準備</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38474"/>
            <a:ext cx="1096548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お使いのパソコンに、通知書を確認するための「解凍ソフト」をセットアップします。（パソコンでの確認推奨）</a:t>
            </a:r>
          </a:p>
        </p:txBody>
      </p:sp>
    </p:spTree>
    <p:extLst>
      <p:ext uri="{BB962C8B-B14F-4D97-AF65-F5344CB8AC3E}">
        <p14:creationId xmlns:p14="http://schemas.microsoft.com/office/powerpoint/2010/main" val="182573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2">
            <a:extLst>
              <a:ext uri="{FF2B5EF4-FFF2-40B4-BE49-F238E27FC236}">
                <a16:creationId xmlns:a16="http://schemas.microsoft.com/office/drawing/2014/main" id="{9A140B52-FEF1-FDA8-D672-969325E53116}"/>
              </a:ext>
            </a:extLst>
          </p:cNvPr>
          <p:cNvSpPr>
            <a:spLocks noGrp="1"/>
          </p:cNvSpPr>
          <p:nvPr>
            <p:ph type="sldNum" sz="quarter" idx="12"/>
          </p:nvPr>
        </p:nvSpPr>
        <p:spPr>
          <a:xfrm>
            <a:off x="9325233" y="6492875"/>
            <a:ext cx="2743200" cy="365125"/>
          </a:xfrm>
        </p:spPr>
        <p:txBody>
          <a:bodyPr/>
          <a:lstStyle/>
          <a:p>
            <a:fld id="{5DCD4D6E-08C8-7B4E-8F73-578036F36F67}" type="slidenum">
              <a:rPr kumimoji="1" lang="ja-JP" altLang="en-US" smtClean="0"/>
              <a:pPr/>
              <a:t>5</a:t>
            </a:fld>
            <a:endParaRPr kumimoji="1" lang="ja-JP" altLang="en-US" dirty="0"/>
          </a:p>
        </p:txBody>
      </p:sp>
      <p:sp>
        <p:nvSpPr>
          <p:cNvPr id="18" name="テキスト ボックス 17">
            <a:extLst>
              <a:ext uri="{FF2B5EF4-FFF2-40B4-BE49-F238E27FC236}">
                <a16:creationId xmlns:a16="http://schemas.microsoft.com/office/drawing/2014/main" id="{1B612389-A6E6-B694-8175-834D61F336B9}"/>
              </a:ext>
            </a:extLst>
          </p:cNvPr>
          <p:cNvSpPr txBox="1"/>
          <p:nvPr/>
        </p:nvSpPr>
        <p:spPr>
          <a:xfrm>
            <a:off x="306787" y="75384"/>
            <a:ext cx="10949775" cy="833621"/>
          </a:xfrm>
          <a:prstGeom prst="rect">
            <a:avLst/>
          </a:prstGeom>
          <a:noFill/>
        </p:spPr>
        <p:txBody>
          <a:bodyPr wrap="square" tIns="36000" rtlCol="0">
            <a:spAutoFit/>
          </a:bodyPr>
          <a:lstStyle/>
          <a:p>
            <a:pPr>
              <a:lnSpc>
                <a:spcPct val="130000"/>
              </a:lnSpc>
            </a:pP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住民税額の通知書を確認するには、解凍ソフトが必要になります。</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からセットアップをしてください。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9" name="テキスト ボックス 18">
            <a:extLst>
              <a:ext uri="{FF2B5EF4-FFF2-40B4-BE49-F238E27FC236}">
                <a16:creationId xmlns:a16="http://schemas.microsoft.com/office/drawing/2014/main" id="{04B4AF63-BA3D-FFC8-5B1D-B931D629BE8C}"/>
              </a:ext>
            </a:extLst>
          </p:cNvPr>
          <p:cNvSpPr txBox="1"/>
          <p:nvPr/>
        </p:nvSpPr>
        <p:spPr>
          <a:xfrm>
            <a:off x="306787" y="956504"/>
            <a:ext cx="11379458" cy="653897"/>
          </a:xfrm>
          <a:prstGeom prst="rect">
            <a:avLst/>
          </a:prstGeom>
          <a:solidFill>
            <a:srgbClr val="FFFF00"/>
          </a:solidFill>
        </p:spPr>
        <p:txBody>
          <a:bodyPr wrap="square">
            <a:spAutoFit/>
          </a:bodyPr>
          <a:lstStyle/>
          <a:p>
            <a:pPr>
              <a:lnSpc>
                <a:spcPct val="130000"/>
              </a:lnSpc>
            </a:pPr>
            <a:r>
              <a:rPr kumimoji="1" lang="en-US" altLang="ja-JP" sz="3200" dirty="0">
                <a:solidFill>
                  <a:srgbClr val="FF0000"/>
                </a:solidFill>
                <a:latin typeface="Meiryo UI" panose="020B0604030504040204" pitchFamily="34" charset="-128"/>
                <a:ea typeface="Meiryo UI" panose="020B0604030504040204" pitchFamily="34" charset="-128"/>
              </a:rPr>
              <a:t>URL</a:t>
            </a:r>
            <a:r>
              <a:rPr kumimoji="1" lang="ja-JP" altLang="en-US" sz="3200" dirty="0">
                <a:solidFill>
                  <a:srgbClr val="FF0000"/>
                </a:solidFill>
                <a:latin typeface="Meiryo UI" panose="020B0604030504040204" pitchFamily="34" charset="-128"/>
                <a:ea typeface="Meiryo UI" panose="020B0604030504040204" pitchFamily="34" charset="-128"/>
              </a:rPr>
              <a:t>：</a:t>
            </a:r>
            <a:endParaRPr kumimoji="1" lang="en-US" altLang="ja-JP" sz="3200" dirty="0">
              <a:solidFill>
                <a:srgbClr val="FF0000"/>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E24AE65E-D5AF-3B44-0270-A3482599D36E}"/>
              </a:ext>
            </a:extLst>
          </p:cNvPr>
          <p:cNvSpPr txBox="1"/>
          <p:nvPr/>
        </p:nvSpPr>
        <p:spPr>
          <a:xfrm>
            <a:off x="306787" y="1762801"/>
            <a:ext cx="8652133" cy="4834716"/>
          </a:xfrm>
          <a:prstGeom prst="rect">
            <a:avLst/>
          </a:prstGeom>
          <a:noFill/>
        </p:spPr>
        <p:txBody>
          <a:bodyPr wrap="square" tIns="36000" rtlCol="0">
            <a:spAutoFit/>
          </a:bodyPr>
          <a:lstStyle/>
          <a:p>
            <a:pPr>
              <a:lnSpc>
                <a:spcPct val="130000"/>
              </a:lnSpc>
            </a:pPr>
            <a:r>
              <a:rPr kumimoji="1" lang="en-US" altLang="ja-JP" sz="2000" b="1" u="sng"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b="1" u="sng" dirty="0">
                <a:solidFill>
                  <a:schemeClr val="tx1">
                    <a:lumMod val="95000"/>
                    <a:lumOff val="5000"/>
                  </a:schemeClr>
                </a:solidFill>
                <a:latin typeface="Meiryo UI" panose="020B0604030504040204" pitchFamily="34" charset="-128"/>
                <a:ea typeface="Meiryo UI" panose="020B0604030504040204" pitchFamily="34" charset="-128"/>
              </a:rPr>
              <a:t>セットアップ手順</a:t>
            </a:r>
            <a:r>
              <a:rPr kumimoji="1" lang="en-US" altLang="ja-JP" sz="2000" b="1" u="sng" dirty="0">
                <a:solidFill>
                  <a:schemeClr val="tx1">
                    <a:lumMod val="95000"/>
                    <a:lumOff val="5000"/>
                  </a:schemeClr>
                </a:solidFill>
                <a:latin typeface="Meiryo UI" panose="020B0604030504040204" pitchFamily="34" charset="-128"/>
                <a:ea typeface="Meiryo UI" panose="020B0604030504040204" pitchFamily="34" charset="-128"/>
              </a:rPr>
              <a:t>】</a:t>
            </a: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❶上記の</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もしくは、左側の</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QR</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コードを読み取ります。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❷［ダウンロード］ボタンをクリックして、セットアップファイルをダウンロードします。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❸ダウンロードされたファイル</a:t>
            </a:r>
            <a:r>
              <a:rPr kumimoji="1" lang="ja-JP" altLang="en-US" sz="2000" dirty="0">
                <a:solidFill>
                  <a:schemeClr val="tx1">
                    <a:lumMod val="95000"/>
                    <a:lumOff val="5000"/>
                  </a:schemeClr>
                </a:solidFill>
                <a:highlight>
                  <a:srgbClr val="FFFF00"/>
                </a:highlight>
                <a:latin typeface="Meiryo UI" panose="020B0604030504040204" pitchFamily="34" charset="-128"/>
                <a:ea typeface="Meiryo UI" panose="020B0604030504040204" pitchFamily="34" charset="-128"/>
              </a:rPr>
              <a:t>「●●●●●（ファイル名）」</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をダブルクリックします。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❹［ユーザーアカウント制御］画面</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が表示されたら、［はい］をクリックします。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ユーザー名とパスワードを入力する画面が表示されたら入力をしてください。</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❺セットアップの同意画面が表示されたら、同意して進んでください。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❻「完了」という画面が表示されたら、解凍ソフトのセットアップは完了です。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en-US" altLang="ja-JP" sz="2000" b="1" u="sng"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b="1" u="sng" dirty="0">
                <a:solidFill>
                  <a:schemeClr val="tx1">
                    <a:lumMod val="95000"/>
                    <a:lumOff val="5000"/>
                  </a:schemeClr>
                </a:solidFill>
                <a:latin typeface="Meiryo UI" panose="020B0604030504040204" pitchFamily="34" charset="-128"/>
                <a:ea typeface="Meiryo UI" panose="020B0604030504040204" pitchFamily="34" charset="-128"/>
              </a:rPr>
              <a:t>セットアップされたかの確認方法</a:t>
            </a:r>
            <a:r>
              <a:rPr kumimoji="1" lang="en-US" altLang="ja-JP" sz="2000" b="1" u="sng" dirty="0">
                <a:solidFill>
                  <a:schemeClr val="tx1">
                    <a:lumMod val="95000"/>
                    <a:lumOff val="5000"/>
                  </a:schemeClr>
                </a:solidFill>
                <a:latin typeface="Meiryo UI" panose="020B0604030504040204" pitchFamily="34" charset="-128"/>
                <a:ea typeface="Meiryo UI" panose="020B0604030504040204" pitchFamily="34" charset="-128"/>
              </a:rPr>
              <a:t>】</a:t>
            </a: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［スタート］ボタンから、セットアップした</a:t>
            </a:r>
            <a:r>
              <a:rPr kumimoji="1" lang="ja-JP" altLang="en-US" sz="2000" dirty="0">
                <a:solidFill>
                  <a:schemeClr val="tx1">
                    <a:lumMod val="95000"/>
                    <a:lumOff val="5000"/>
                  </a:schemeClr>
                </a:solidFill>
                <a:highlight>
                  <a:srgbClr val="FFFF00"/>
                </a:highlight>
                <a:latin typeface="Meiryo UI" panose="020B0604030504040204" pitchFamily="34" charset="-128"/>
                <a:ea typeface="Meiryo UI" panose="020B0604030504040204" pitchFamily="34" charset="-128"/>
              </a:rPr>
              <a:t>「●●●（解凍ソフト名）」</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を検索して</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アプリが表示されたら、セットアップができています。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21" name="図 20" descr="グラフィカル ユーザー インターフェイス が含まれている画像&#10;&#10;自動的に生成された説明">
            <a:extLst>
              <a:ext uri="{FF2B5EF4-FFF2-40B4-BE49-F238E27FC236}">
                <a16:creationId xmlns:a16="http://schemas.microsoft.com/office/drawing/2014/main" id="{2CDE7C29-9519-0FCA-D4E9-73EA6A9D5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132" y="3727020"/>
            <a:ext cx="3100467" cy="2140659"/>
          </a:xfrm>
          <a:prstGeom prst="rect">
            <a:avLst/>
          </a:prstGeom>
          <a:ln>
            <a:solidFill>
              <a:schemeClr val="tx1"/>
            </a:solidFill>
          </a:ln>
        </p:spPr>
      </p:pic>
      <p:pic>
        <p:nvPicPr>
          <p:cNvPr id="22" name="図 21">
            <a:extLst>
              <a:ext uri="{FF2B5EF4-FFF2-40B4-BE49-F238E27FC236}">
                <a16:creationId xmlns:a16="http://schemas.microsoft.com/office/drawing/2014/main" id="{4C0A52FA-A74F-AAF3-501F-53D8ADBCB6F7}"/>
              </a:ext>
            </a:extLst>
          </p:cNvPr>
          <p:cNvPicPr>
            <a:picLocks noChangeAspect="1"/>
          </p:cNvPicPr>
          <p:nvPr/>
        </p:nvPicPr>
        <p:blipFill rotWithShape="1">
          <a:blip r:embed="rId4"/>
          <a:srcRect l="22110" t="21585" r="25105" b="23893"/>
          <a:stretch/>
        </p:blipFill>
        <p:spPr>
          <a:xfrm>
            <a:off x="550424" y="5770651"/>
            <a:ext cx="381001" cy="380841"/>
          </a:xfrm>
          <a:prstGeom prst="rect">
            <a:avLst/>
          </a:prstGeom>
        </p:spPr>
      </p:pic>
      <p:sp>
        <p:nvSpPr>
          <p:cNvPr id="23" name="テキスト ボックス 22">
            <a:extLst>
              <a:ext uri="{FF2B5EF4-FFF2-40B4-BE49-F238E27FC236}">
                <a16:creationId xmlns:a16="http://schemas.microsoft.com/office/drawing/2014/main" id="{5495CA44-90FE-2AD3-D678-F635989B8145}"/>
              </a:ext>
            </a:extLst>
          </p:cNvPr>
          <p:cNvSpPr txBox="1"/>
          <p:nvPr/>
        </p:nvSpPr>
        <p:spPr>
          <a:xfrm>
            <a:off x="8626733" y="3363719"/>
            <a:ext cx="3565267" cy="363301"/>
          </a:xfrm>
          <a:prstGeom prst="rect">
            <a:avLst/>
          </a:prstGeom>
          <a:noFill/>
        </p:spPr>
        <p:txBody>
          <a:bodyPr wrap="square" tIns="36000" rtlCol="0">
            <a:spAutoFit/>
          </a:bodyPr>
          <a:lstStyle/>
          <a:p>
            <a:pPr>
              <a:lnSpc>
                <a:spcPct val="130000"/>
              </a:lnSpc>
            </a:pPr>
            <a:r>
              <a:rPr kumimoji="1" lang="ja-JP" altLang="en-US" sz="105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105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05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ユーザーアカウント制御画面イメージ</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59605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B07A1E5-B032-42D2-8E4B-AD6BD97801A1}"/>
              </a:ext>
            </a:extLst>
          </p:cNvPr>
          <p:cNvSpPr>
            <a:spLocks noGrp="1"/>
          </p:cNvSpPr>
          <p:nvPr>
            <p:ph type="sldNum" sz="quarter" idx="12"/>
          </p:nvPr>
        </p:nvSpPr>
        <p:spPr/>
        <p:txBody>
          <a:bodyPr/>
          <a:lstStyle/>
          <a:p>
            <a:fld id="{5DCD4D6E-08C8-7B4E-8F73-578036F36F67}" type="slidenum">
              <a:rPr kumimoji="1" lang="ja-JP" altLang="en-US" smtClean="0"/>
              <a:pPr/>
              <a:t>6</a:t>
            </a:fld>
            <a:endParaRPr kumimoji="1" lang="ja-JP" altLang="en-US" dirty="0"/>
          </a:p>
        </p:txBody>
      </p:sp>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no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３　通知書の確認方法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セットアップした解凍ソフトを使って、通知書を確認します。</a:t>
            </a:r>
          </a:p>
        </p:txBody>
      </p:sp>
    </p:spTree>
    <p:extLst>
      <p:ext uri="{BB962C8B-B14F-4D97-AF65-F5344CB8AC3E}">
        <p14:creationId xmlns:p14="http://schemas.microsoft.com/office/powerpoint/2010/main" val="382710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1136E85-94D6-7F0C-487A-45CA157A2654}"/>
              </a:ext>
            </a:extLst>
          </p:cNvPr>
          <p:cNvPicPr>
            <a:picLocks noChangeAspect="1"/>
          </p:cNvPicPr>
          <p:nvPr/>
        </p:nvPicPr>
        <p:blipFill>
          <a:blip r:embed="rId3"/>
          <a:stretch>
            <a:fillRect/>
          </a:stretch>
        </p:blipFill>
        <p:spPr>
          <a:xfrm>
            <a:off x="340561" y="2569115"/>
            <a:ext cx="11345639" cy="4060288"/>
          </a:xfrm>
          <a:prstGeom prst="rect">
            <a:avLst/>
          </a:prstGeom>
        </p:spPr>
      </p:pic>
      <p:sp>
        <p:nvSpPr>
          <p:cNvPr id="3" name="スライド番号プレースホルダー 2">
            <a:extLst>
              <a:ext uri="{FF2B5EF4-FFF2-40B4-BE49-F238E27FC236}">
                <a16:creationId xmlns:a16="http://schemas.microsoft.com/office/drawing/2014/main" id="{55688D27-5612-4039-A8B9-FDFD6EB561CC}"/>
              </a:ext>
            </a:extLst>
          </p:cNvPr>
          <p:cNvSpPr>
            <a:spLocks noGrp="1"/>
          </p:cNvSpPr>
          <p:nvPr>
            <p:ph type="sldNum" sz="quarter" idx="12"/>
          </p:nvPr>
        </p:nvSpPr>
        <p:spPr/>
        <p:txBody>
          <a:bodyPr/>
          <a:lstStyle/>
          <a:p>
            <a:fld id="{5DCD4D6E-08C8-7B4E-8F73-578036F36F67}" type="slidenum">
              <a:rPr kumimoji="1" lang="ja-JP" altLang="en-US" smtClean="0"/>
              <a:pPr/>
              <a:t>7</a:t>
            </a:fld>
            <a:endParaRPr kumimoji="1" lang="ja-JP" altLang="en-US" dirty="0"/>
          </a:p>
        </p:txBody>
      </p:sp>
      <p:sp>
        <p:nvSpPr>
          <p:cNvPr id="21" name="テキスト ボックス 20">
            <a:extLst>
              <a:ext uri="{FF2B5EF4-FFF2-40B4-BE49-F238E27FC236}">
                <a16:creationId xmlns:a16="http://schemas.microsoft.com/office/drawing/2014/main" id="{F0098FFE-1393-4514-3324-F3C9D8FC35AF}"/>
              </a:ext>
            </a:extLst>
          </p:cNvPr>
          <p:cNvSpPr txBox="1"/>
          <p:nvPr/>
        </p:nvSpPr>
        <p:spPr>
          <a:xfrm>
            <a:off x="229773" y="1704059"/>
            <a:ext cx="108481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それぞれのメールにファイルが添付されていますので、</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en-US" altLang="ja-JP" sz="2000" b="1" dirty="0">
                <a:solidFill>
                  <a:srgbClr val="FF0000"/>
                </a:solidFill>
                <a:latin typeface="Meiryo UI" panose="020B0604030504040204" pitchFamily="34" charset="-128"/>
                <a:ea typeface="Meiryo UI" panose="020B0604030504040204" pitchFamily="34" charset="-128"/>
              </a:rPr>
              <a:t>Zip</a:t>
            </a:r>
            <a:r>
              <a:rPr kumimoji="1" lang="ja-JP" altLang="en-US" sz="2000" b="1" dirty="0">
                <a:solidFill>
                  <a:srgbClr val="FF0000"/>
                </a:solidFill>
                <a:latin typeface="Meiryo UI" panose="020B0604030504040204" pitchFamily="34" charset="-128"/>
                <a:ea typeface="Meiryo UI" panose="020B0604030504040204" pitchFamily="34" charset="-128"/>
              </a:rPr>
              <a:t>ファイルと</a:t>
            </a:r>
            <a:r>
              <a:rPr kumimoji="1" lang="en-US" altLang="ja-JP" sz="2000" b="1" dirty="0">
                <a:solidFill>
                  <a:srgbClr val="FF0000"/>
                </a:solidFill>
                <a:latin typeface="Meiryo UI" panose="020B0604030504040204" pitchFamily="34" charset="-128"/>
                <a:ea typeface="Meiryo UI" panose="020B0604030504040204" pitchFamily="34" charset="-128"/>
              </a:rPr>
              <a:t>PDF</a:t>
            </a:r>
            <a:r>
              <a:rPr kumimoji="1" lang="ja-JP" altLang="en-US" sz="2000" b="1" dirty="0">
                <a:solidFill>
                  <a:srgbClr val="FF0000"/>
                </a:solidFill>
                <a:latin typeface="Meiryo UI" panose="020B0604030504040204" pitchFamily="34" charset="-128"/>
                <a:ea typeface="Meiryo UI" panose="020B0604030504040204" pitchFamily="34" charset="-128"/>
              </a:rPr>
              <a:t>ファイルをどちらも、ご自身のパソコンやスマートフォンに保存してください。</a:t>
            </a:r>
            <a:endParaRPr kumimoji="1" lang="en-US" altLang="ja-JP" sz="2000" b="1" dirty="0">
              <a:solidFill>
                <a:srgbClr val="FF0000"/>
              </a:solidFill>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9CC1E71C-9634-0D8A-AD97-BEFDD18F7CE2}"/>
              </a:ext>
            </a:extLst>
          </p:cNvPr>
          <p:cNvSpPr txBox="1"/>
          <p:nvPr/>
        </p:nvSpPr>
        <p:spPr>
          <a:xfrm>
            <a:off x="190401" y="108207"/>
            <a:ext cx="11824317" cy="1593829"/>
          </a:xfrm>
          <a:prstGeom prst="rect">
            <a:avLst/>
          </a:prstGeom>
          <a:noFill/>
        </p:spPr>
        <p:txBody>
          <a:bodyPr wrap="square" lIns="91440" tIns="36000" rIns="91440" bIns="45720" rtlCol="0" anchor="t">
            <a:spAutoFit/>
          </a:bodyPr>
          <a:lstStyle/>
          <a:p>
            <a:pPr algn="l">
              <a:lnSpc>
                <a:spcPct val="130000"/>
              </a:lnSpc>
            </a:pPr>
            <a:r>
              <a:rPr kumimoji="1" lang="ja-JP" altLang="en-US" sz="2000" dirty="0">
                <a:solidFill>
                  <a:schemeClr val="tx1">
                    <a:lumMod val="95000"/>
                    <a:lumOff val="5000"/>
                  </a:schemeClr>
                </a:solidFill>
                <a:latin typeface="Meiryo UI"/>
                <a:ea typeface="Meiryo UI"/>
              </a:rPr>
              <a:t>住民税額の通知書と、その通知書を開くためのパスワード確認用のメールが２通届きます。</a:t>
            </a:r>
            <a:endParaRPr kumimoji="1" lang="en-US" altLang="ja-JP" sz="2000" dirty="0">
              <a:solidFill>
                <a:schemeClr val="tx1">
                  <a:lumMod val="95000"/>
                  <a:lumOff val="5000"/>
                </a:schemeClr>
              </a:solidFill>
              <a:latin typeface="Meiryo UI"/>
              <a:ea typeface="Meiryo UI"/>
            </a:endParaRPr>
          </a:p>
          <a:p>
            <a:pPr>
              <a:lnSpc>
                <a:spcPct val="130000"/>
              </a:lnSpc>
            </a:pPr>
            <a:r>
              <a:rPr lang="ja-JP" altLang="en-US" dirty="0">
                <a:latin typeface="メイリオ" panose="020B0604030504040204" pitchFamily="50" charset="-128"/>
                <a:ea typeface="メイリオ" panose="020B0604030504040204" pitchFamily="50" charset="-128"/>
              </a:rPr>
              <a:t>送信元名は「ＯＢＣｉＤ」、送信元メールアドレスは「</a:t>
            </a:r>
            <a:r>
              <a:rPr lang="en-US" altLang="ja-JP" dirty="0">
                <a:latin typeface="メイリオ" panose="020B0604030504040204" pitchFamily="50" charset="-128"/>
                <a:ea typeface="メイリオ" panose="020B0604030504040204" pitchFamily="50" charset="-128"/>
                <a:hlinkClick r:id="rId4"/>
              </a:rPr>
              <a:t>no-reply@obc.jp</a:t>
            </a:r>
            <a:r>
              <a:rPr lang="ja-JP" altLang="en-US" dirty="0">
                <a:latin typeface="メイリオ" panose="020B0604030504040204" pitchFamily="50" charset="-128"/>
                <a:ea typeface="メイリオ" panose="020B0604030504040204" pitchFamily="50" charset="-128"/>
              </a:rPr>
              <a:t>」</a:t>
            </a:r>
            <a:r>
              <a:rPr kumimoji="1" lang="ja-JP" altLang="en-US" dirty="0">
                <a:solidFill>
                  <a:schemeClr val="tx1">
                    <a:lumMod val="95000"/>
                    <a:lumOff val="5000"/>
                  </a:schemeClr>
                </a:solidFill>
                <a:latin typeface="メイリオ" panose="020B0604030504040204" pitchFamily="50" charset="-128"/>
                <a:ea typeface="メイリオ" panose="020B0604030504040204" pitchFamily="50" charset="-128"/>
              </a:rPr>
              <a:t>です</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a:t>
            </a:r>
            <a:endParaRPr lang="ja-JP" altLang="en-US" dirty="0">
              <a:solidFill>
                <a:schemeClr val="tx1">
                  <a:lumMod val="95000"/>
                  <a:lumOff val="5000"/>
                </a:schemeClr>
              </a:solidFill>
              <a:latin typeface="Meiryo UI"/>
              <a:ea typeface="Meiryo UI"/>
            </a:endParaRPr>
          </a:p>
          <a:p>
            <a:pPr algn="l">
              <a:lnSpc>
                <a:spcPct val="130000"/>
              </a:lnSpc>
            </a:pPr>
            <a:r>
              <a:rPr kumimoji="1" lang="ja-JP" altLang="en-US" sz="2000" dirty="0">
                <a:solidFill>
                  <a:srgbClr val="1A4588"/>
                </a:solidFill>
                <a:latin typeface="Meiryo UI"/>
                <a:ea typeface="Meiryo UI"/>
              </a:rPr>
              <a:t>①件名：</a:t>
            </a:r>
            <a:r>
              <a:rPr kumimoji="1" lang="ja-JP" altLang="en-US" sz="2000" u="sng" dirty="0">
                <a:solidFill>
                  <a:srgbClr val="1A4588"/>
                </a:solidFill>
                <a:highlight>
                  <a:srgbClr val="FFFF00"/>
                </a:highlight>
                <a:latin typeface="Meiryo UI"/>
                <a:ea typeface="Meiryo UI"/>
              </a:rPr>
              <a:t>「〇〇年度特別徴収税額通知書」</a:t>
            </a:r>
            <a:r>
              <a:rPr kumimoji="1" lang="ja-JP" altLang="en-US" sz="2000" dirty="0">
                <a:solidFill>
                  <a:srgbClr val="1A4588"/>
                </a:solidFill>
                <a:latin typeface="Meiryo UI"/>
                <a:ea typeface="Meiryo UI"/>
              </a:rPr>
              <a:t>（</a:t>
            </a:r>
            <a:r>
              <a:rPr kumimoji="1" lang="en-US" altLang="ja-JP" sz="2000" dirty="0">
                <a:solidFill>
                  <a:srgbClr val="1A4588"/>
                </a:solidFill>
                <a:latin typeface="Meiryo UI"/>
                <a:ea typeface="Meiryo UI"/>
              </a:rPr>
              <a:t>Zip</a:t>
            </a:r>
            <a:r>
              <a:rPr kumimoji="1" lang="ja-JP" altLang="en-US" sz="2000" dirty="0">
                <a:solidFill>
                  <a:srgbClr val="1A4588"/>
                </a:solidFill>
                <a:latin typeface="Meiryo UI"/>
                <a:ea typeface="Meiryo UI"/>
              </a:rPr>
              <a:t>ファイルが添付）</a:t>
            </a:r>
            <a:endParaRPr lang="ja-JP" altLang="en-US" sz="2000" dirty="0">
              <a:solidFill>
                <a:srgbClr val="1A4588"/>
              </a:solidFill>
              <a:latin typeface="Meiryo UI"/>
              <a:ea typeface="Meiryo UI"/>
            </a:endParaRPr>
          </a:p>
          <a:p>
            <a:pPr algn="l">
              <a:lnSpc>
                <a:spcPct val="130000"/>
              </a:lnSpc>
            </a:pPr>
            <a:r>
              <a:rPr kumimoji="1" lang="ja-JP" altLang="en-US" sz="2000" dirty="0">
                <a:solidFill>
                  <a:srgbClr val="1A4588"/>
                </a:solidFill>
                <a:latin typeface="Meiryo UI"/>
                <a:ea typeface="Meiryo UI"/>
              </a:rPr>
              <a:t>②件名：</a:t>
            </a:r>
            <a:r>
              <a:rPr kumimoji="1" lang="ja-JP" altLang="en-US" sz="2000" u="sng" dirty="0">
                <a:solidFill>
                  <a:srgbClr val="1A4588"/>
                </a:solidFill>
                <a:highlight>
                  <a:srgbClr val="FFFF00"/>
                </a:highlight>
                <a:latin typeface="Meiryo UI"/>
                <a:ea typeface="Meiryo UI"/>
              </a:rPr>
              <a:t>「〇〇年度「個人住民税の特別徴収税額通知書のパスワード確認方法のご案内」</a:t>
            </a:r>
            <a:r>
              <a:rPr kumimoji="1" lang="ja-JP" altLang="en-US" sz="2000" dirty="0">
                <a:solidFill>
                  <a:srgbClr val="1A4588"/>
                </a:solidFill>
                <a:latin typeface="Meiryo UI"/>
                <a:ea typeface="Meiryo UI"/>
              </a:rPr>
              <a:t>（</a:t>
            </a:r>
            <a:r>
              <a:rPr kumimoji="1" lang="en-US" altLang="ja-JP" sz="2000" dirty="0">
                <a:solidFill>
                  <a:srgbClr val="1A4588"/>
                </a:solidFill>
                <a:latin typeface="Meiryo UI"/>
                <a:ea typeface="Meiryo UI"/>
              </a:rPr>
              <a:t>PDF</a:t>
            </a:r>
            <a:r>
              <a:rPr kumimoji="1" lang="ja-JP" altLang="en-US" sz="2000" dirty="0">
                <a:solidFill>
                  <a:srgbClr val="1A4588"/>
                </a:solidFill>
                <a:latin typeface="Meiryo UI"/>
                <a:ea typeface="Meiryo UI"/>
              </a:rPr>
              <a:t>が添付</a:t>
            </a:r>
            <a:r>
              <a:rPr kumimoji="1" lang="en-US" altLang="ja-JP" sz="2000" dirty="0">
                <a:solidFill>
                  <a:srgbClr val="1A4588"/>
                </a:solidFill>
                <a:latin typeface="Meiryo UI"/>
                <a:ea typeface="Meiryo UI"/>
              </a:rPr>
              <a:t>)</a:t>
            </a:r>
            <a:endParaRPr lang="en-US" altLang="ja-JP" sz="2000" dirty="0">
              <a:solidFill>
                <a:srgbClr val="1A4588"/>
              </a:solidFill>
              <a:latin typeface="Meiryo UI"/>
              <a:ea typeface="Meiryo UI"/>
            </a:endParaRPr>
          </a:p>
        </p:txBody>
      </p:sp>
      <p:sp>
        <p:nvSpPr>
          <p:cNvPr id="2" name="四角形: 角を丸くする 1">
            <a:extLst>
              <a:ext uri="{FF2B5EF4-FFF2-40B4-BE49-F238E27FC236}">
                <a16:creationId xmlns:a16="http://schemas.microsoft.com/office/drawing/2014/main" id="{16D7AD42-DA4A-DA4F-8364-C0C0A00C45FB}"/>
              </a:ext>
            </a:extLst>
          </p:cNvPr>
          <p:cNvSpPr/>
          <p:nvPr/>
        </p:nvSpPr>
        <p:spPr>
          <a:xfrm>
            <a:off x="610455" y="4747182"/>
            <a:ext cx="4814512" cy="345349"/>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四角形: 角を丸くする 3">
            <a:extLst>
              <a:ext uri="{FF2B5EF4-FFF2-40B4-BE49-F238E27FC236}">
                <a16:creationId xmlns:a16="http://schemas.microsoft.com/office/drawing/2014/main" id="{8A10515E-CCB5-935A-B5C8-775D56673816}"/>
              </a:ext>
            </a:extLst>
          </p:cNvPr>
          <p:cNvSpPr/>
          <p:nvPr/>
        </p:nvSpPr>
        <p:spPr>
          <a:xfrm>
            <a:off x="3378988" y="5934075"/>
            <a:ext cx="2045979" cy="243227"/>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5" name="四角形: 角を丸くする 4">
            <a:extLst>
              <a:ext uri="{FF2B5EF4-FFF2-40B4-BE49-F238E27FC236}">
                <a16:creationId xmlns:a16="http://schemas.microsoft.com/office/drawing/2014/main" id="{5E4A3155-5852-75AE-9E97-12C0B20435C0}"/>
              </a:ext>
            </a:extLst>
          </p:cNvPr>
          <p:cNvSpPr/>
          <p:nvPr/>
        </p:nvSpPr>
        <p:spPr>
          <a:xfrm>
            <a:off x="6439755" y="4724062"/>
            <a:ext cx="4608213" cy="365125"/>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四角形: 角を丸くする 5">
            <a:extLst>
              <a:ext uri="{FF2B5EF4-FFF2-40B4-BE49-F238E27FC236}">
                <a16:creationId xmlns:a16="http://schemas.microsoft.com/office/drawing/2014/main" id="{6B5FDBB1-4A37-F807-2CFC-D158EF9A52D4}"/>
              </a:ext>
            </a:extLst>
          </p:cNvPr>
          <p:cNvSpPr/>
          <p:nvPr/>
        </p:nvSpPr>
        <p:spPr>
          <a:xfrm>
            <a:off x="9073426" y="5872164"/>
            <a:ext cx="1936069" cy="252412"/>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正方形/長方形 6">
            <a:extLst>
              <a:ext uri="{FF2B5EF4-FFF2-40B4-BE49-F238E27FC236}">
                <a16:creationId xmlns:a16="http://schemas.microsoft.com/office/drawing/2014/main" id="{CEC3ED48-0E7E-585F-4717-5A24C5234E12}"/>
              </a:ext>
            </a:extLst>
          </p:cNvPr>
          <p:cNvSpPr/>
          <p:nvPr/>
        </p:nvSpPr>
        <p:spPr>
          <a:xfrm>
            <a:off x="2290534" y="2680579"/>
            <a:ext cx="281215" cy="115009"/>
          </a:xfrm>
          <a:prstGeom prst="rect">
            <a:avLst/>
          </a:prstGeom>
          <a:solidFill>
            <a:srgbClr val="0078D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36A49750-58AA-DAF1-1A5C-39A17FCDECE9}"/>
              </a:ext>
            </a:extLst>
          </p:cNvPr>
          <p:cNvSpPr/>
          <p:nvPr/>
        </p:nvSpPr>
        <p:spPr>
          <a:xfrm>
            <a:off x="8076631" y="2707793"/>
            <a:ext cx="281215" cy="115009"/>
          </a:xfrm>
          <a:prstGeom prst="rect">
            <a:avLst/>
          </a:prstGeom>
          <a:solidFill>
            <a:srgbClr val="0078D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59D0B772-4ED9-9E16-7D24-62019AB01B12}"/>
              </a:ext>
            </a:extLst>
          </p:cNvPr>
          <p:cNvSpPr/>
          <p:nvPr/>
        </p:nvSpPr>
        <p:spPr>
          <a:xfrm>
            <a:off x="3649434" y="4801479"/>
            <a:ext cx="281215" cy="115009"/>
          </a:xfrm>
          <a:prstGeom prst="rect">
            <a:avLst/>
          </a:prstGeom>
          <a:solidFill>
            <a:srgbClr val="B1D6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92B5E402-9D5E-43EF-3A97-3EF13AE1272B}"/>
              </a:ext>
            </a:extLst>
          </p:cNvPr>
          <p:cNvSpPr/>
          <p:nvPr/>
        </p:nvSpPr>
        <p:spPr>
          <a:xfrm>
            <a:off x="3047454" y="4793859"/>
            <a:ext cx="281215" cy="115009"/>
          </a:xfrm>
          <a:prstGeom prst="rect">
            <a:avLst/>
          </a:prstGeom>
          <a:solidFill>
            <a:srgbClr val="B1D6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4F7A29D1-D583-C399-4E6D-07239405DE00}"/>
              </a:ext>
            </a:extLst>
          </p:cNvPr>
          <p:cNvSpPr/>
          <p:nvPr/>
        </p:nvSpPr>
        <p:spPr>
          <a:xfrm>
            <a:off x="8808174" y="4770999"/>
            <a:ext cx="281215" cy="121041"/>
          </a:xfrm>
          <a:prstGeom prst="rect">
            <a:avLst/>
          </a:prstGeom>
          <a:solidFill>
            <a:srgbClr val="B1D6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5" name="正方形/長方形 14">
            <a:extLst>
              <a:ext uri="{FF2B5EF4-FFF2-40B4-BE49-F238E27FC236}">
                <a16:creationId xmlns:a16="http://schemas.microsoft.com/office/drawing/2014/main" id="{901C7EC6-912D-08BE-5266-3898558C3F93}"/>
              </a:ext>
            </a:extLst>
          </p:cNvPr>
          <p:cNvSpPr/>
          <p:nvPr/>
        </p:nvSpPr>
        <p:spPr>
          <a:xfrm>
            <a:off x="9394914" y="4763379"/>
            <a:ext cx="281215" cy="121041"/>
          </a:xfrm>
          <a:prstGeom prst="rect">
            <a:avLst/>
          </a:prstGeom>
          <a:solidFill>
            <a:srgbClr val="B1D6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049863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DC3649F-B6BA-4D24-8122-9D29E106BA87}"/>
              </a:ext>
            </a:extLst>
          </p:cNvPr>
          <p:cNvSpPr>
            <a:spLocks noGrp="1"/>
          </p:cNvSpPr>
          <p:nvPr>
            <p:ph type="sldNum" sz="quarter" idx="12"/>
          </p:nvPr>
        </p:nvSpPr>
        <p:spPr/>
        <p:txBody>
          <a:bodyPr/>
          <a:lstStyle/>
          <a:p>
            <a:fld id="{5DCD4D6E-08C8-7B4E-8F73-578036F36F67}" type="slidenum">
              <a:rPr kumimoji="1" lang="ja-JP" altLang="en-US" smtClean="0"/>
              <a:pPr/>
              <a:t>8</a:t>
            </a:fld>
            <a:endParaRPr kumimoji="1" lang="ja-JP" altLang="en-US" dirty="0"/>
          </a:p>
        </p:txBody>
      </p:sp>
      <p:sp>
        <p:nvSpPr>
          <p:cNvPr id="3" name="テキスト ボックス 2">
            <a:extLst>
              <a:ext uri="{FF2B5EF4-FFF2-40B4-BE49-F238E27FC236}">
                <a16:creationId xmlns:a16="http://schemas.microsoft.com/office/drawing/2014/main" id="{4943FAA9-9302-B3FF-1833-3CAF93E5EF46}"/>
              </a:ext>
            </a:extLst>
          </p:cNvPr>
          <p:cNvSpPr txBox="1"/>
          <p:nvPr/>
        </p:nvSpPr>
        <p:spPr>
          <a:xfrm>
            <a:off x="396617" y="27182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ファイル名に「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PDF</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ファイルを開き、</a:t>
            </a:r>
            <a:r>
              <a:rPr kumimoji="1" lang="ja-JP" altLang="en-US" sz="2000" b="1" dirty="0">
                <a:solidFill>
                  <a:srgbClr val="FF0000"/>
                </a:solidFill>
                <a:latin typeface="Meiryo UI" panose="020B0604030504040204" pitchFamily="34" charset="-128"/>
                <a:ea typeface="Meiryo UI" panose="020B0604030504040204" pitchFamily="34" charset="-128"/>
              </a:rPr>
              <a:t>記載されている</a:t>
            </a:r>
            <a:r>
              <a:rPr kumimoji="1" lang="en-US" altLang="ja-JP" sz="2000" b="1" dirty="0">
                <a:solidFill>
                  <a:srgbClr val="FF0000"/>
                </a:solidFill>
                <a:latin typeface="Meiryo UI" panose="020B0604030504040204" pitchFamily="34" charset="-128"/>
                <a:ea typeface="Meiryo UI" panose="020B0604030504040204" pitchFamily="34" charset="-128"/>
              </a:rPr>
              <a:t>URL</a:t>
            </a:r>
            <a:r>
              <a:rPr kumimoji="1" lang="ja-JP" altLang="en-US" sz="2000" b="1" dirty="0">
                <a:solidFill>
                  <a:srgbClr val="FF0000"/>
                </a:solidFill>
                <a:latin typeface="Meiryo UI" panose="020B0604030504040204" pitchFamily="34" charset="-128"/>
                <a:ea typeface="Meiryo UI" panose="020B0604030504040204" pitchFamily="34" charset="-128"/>
              </a:rPr>
              <a:t>をクリック</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してください。</a:t>
            </a: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通知書を開くためのパスワードが記載されているため、コピーまたはメモ等に控えてください。</a:t>
            </a:r>
          </a:p>
        </p:txBody>
      </p:sp>
      <p:pic>
        <p:nvPicPr>
          <p:cNvPr id="5" name="図 4">
            <a:extLst>
              <a:ext uri="{FF2B5EF4-FFF2-40B4-BE49-F238E27FC236}">
                <a16:creationId xmlns:a16="http://schemas.microsoft.com/office/drawing/2014/main" id="{E57B0219-5D18-29DD-6EBE-732E705716A2}"/>
              </a:ext>
            </a:extLst>
          </p:cNvPr>
          <p:cNvPicPr>
            <a:picLocks noChangeAspect="1"/>
          </p:cNvPicPr>
          <p:nvPr/>
        </p:nvPicPr>
        <p:blipFill rotWithShape="1">
          <a:blip r:embed="rId3"/>
          <a:srcRect t="2673" b="1546"/>
          <a:stretch/>
        </p:blipFill>
        <p:spPr>
          <a:xfrm>
            <a:off x="631528" y="1291554"/>
            <a:ext cx="5058072" cy="5130387"/>
          </a:xfrm>
          <a:prstGeom prst="rect">
            <a:avLst/>
          </a:prstGeom>
          <a:ln>
            <a:solidFill>
              <a:schemeClr val="tx1"/>
            </a:solidFill>
          </a:ln>
        </p:spPr>
      </p:pic>
      <p:sp>
        <p:nvSpPr>
          <p:cNvPr id="13" name="テキスト ボックス 12">
            <a:extLst>
              <a:ext uri="{FF2B5EF4-FFF2-40B4-BE49-F238E27FC236}">
                <a16:creationId xmlns:a16="http://schemas.microsoft.com/office/drawing/2014/main" id="{6C1438D8-6EE8-0899-6A2D-FEA92D0E3523}"/>
              </a:ext>
            </a:extLst>
          </p:cNvPr>
          <p:cNvSpPr txBox="1"/>
          <p:nvPr/>
        </p:nvSpPr>
        <p:spPr>
          <a:xfrm>
            <a:off x="6823454" y="3088326"/>
            <a:ext cx="4855338" cy="2904316"/>
          </a:xfrm>
          <a:prstGeom prst="rect">
            <a:avLst/>
          </a:prstGeom>
          <a:noFill/>
          <a:ln w="38100">
            <a:solidFill>
              <a:srgbClr val="1A4588"/>
            </a:solidFill>
          </a:ln>
        </p:spPr>
        <p:txBody>
          <a:bodyPr wrap="square" tIns="36000" rtlCol="0">
            <a:spAutoFit/>
          </a:bodyPr>
          <a:lstStyle/>
          <a:p>
            <a:pPr algn="ctr">
              <a:lnSpc>
                <a:spcPct val="130000"/>
              </a:lnSpc>
            </a:pPr>
            <a:r>
              <a:rPr kumimoji="1" lang="ja-JP" altLang="en-US" sz="2400" dirty="0">
                <a:solidFill>
                  <a:schemeClr val="tx1">
                    <a:lumMod val="95000"/>
                    <a:lumOff val="5000"/>
                  </a:schemeClr>
                </a:solidFill>
                <a:latin typeface="Meiryo UI" panose="020B0604030504040204" pitchFamily="34" charset="-128"/>
                <a:ea typeface="Meiryo UI" panose="020B0604030504040204" pitchFamily="34" charset="-128"/>
              </a:rPr>
              <a:t>表示されたパスワードをコピー</a:t>
            </a:r>
            <a:endParaRPr kumimoji="1" lang="en-US" altLang="ja-JP" sz="2400" dirty="0">
              <a:solidFill>
                <a:schemeClr val="tx1">
                  <a:lumMod val="95000"/>
                  <a:lumOff val="5000"/>
                </a:schemeClr>
              </a:solidFill>
              <a:latin typeface="Meiryo UI" panose="020B0604030504040204" pitchFamily="34" charset="-128"/>
              <a:ea typeface="Meiryo UI" panose="020B0604030504040204" pitchFamily="34" charset="-128"/>
            </a:endParaRPr>
          </a:p>
          <a:p>
            <a:pPr algn="ctr">
              <a:lnSpc>
                <a:spcPct val="130000"/>
              </a:lnSpc>
            </a:pPr>
            <a:r>
              <a:rPr kumimoji="1" lang="ja-JP" altLang="en-US" sz="2400" dirty="0">
                <a:solidFill>
                  <a:schemeClr val="tx1">
                    <a:lumMod val="95000"/>
                    <a:lumOff val="5000"/>
                  </a:schemeClr>
                </a:solidFill>
                <a:latin typeface="Meiryo UI" panose="020B0604030504040204" pitchFamily="34" charset="-128"/>
                <a:ea typeface="Meiryo UI" panose="020B0604030504040204" pitchFamily="34" charset="-128"/>
              </a:rPr>
              <a:t>またはメモをして控えておきましょう。</a:t>
            </a:r>
            <a:endParaRPr kumimoji="1" lang="en-US" altLang="ja-JP" sz="2400" dirty="0">
              <a:solidFill>
                <a:schemeClr val="tx1">
                  <a:lumMod val="95000"/>
                  <a:lumOff val="5000"/>
                </a:schemeClr>
              </a:solidFill>
              <a:latin typeface="Meiryo UI" panose="020B0604030504040204" pitchFamily="34" charset="-128"/>
              <a:ea typeface="Meiryo UI" panose="020B0604030504040204" pitchFamily="34" charset="-128"/>
            </a:endParaRPr>
          </a:p>
          <a:p>
            <a:pPr algn="ctr">
              <a:lnSpc>
                <a:spcPct val="130000"/>
              </a:lnSpc>
            </a:pPr>
            <a:endParaRPr kumimoji="1" lang="en-US" altLang="ja-JP" sz="24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400" dirty="0">
                <a:solidFill>
                  <a:schemeClr val="tx1">
                    <a:lumMod val="95000"/>
                    <a:lumOff val="5000"/>
                  </a:schemeClr>
                </a:solidFill>
                <a:latin typeface="Meiryo UI" panose="020B0604030504040204" pitchFamily="34" charset="-128"/>
                <a:ea typeface="Meiryo UI" panose="020B0604030504040204" pitchFamily="34" charset="-128"/>
              </a:rPr>
              <a:t>パスワードメモ欄：</a:t>
            </a:r>
            <a:endParaRPr kumimoji="1" lang="en-US" altLang="ja-JP" sz="24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24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400" dirty="0">
                <a:solidFill>
                  <a:schemeClr val="tx1">
                    <a:lumMod val="95000"/>
                    <a:lumOff val="5000"/>
                  </a:schemeClr>
                </a:solidFill>
                <a:latin typeface="Meiryo UI" panose="020B0604030504040204" pitchFamily="34" charset="-128"/>
                <a:ea typeface="Meiryo UI" panose="020B0604030504040204" pitchFamily="34" charset="-128"/>
              </a:rPr>
              <a:t>　　　　　　　　　　　　　　　　　　　　　　　　　　　　　　　</a:t>
            </a:r>
            <a:endParaRPr kumimoji="1" lang="en-US" altLang="ja-JP" sz="24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5" name="直線コネクタ 14">
            <a:extLst>
              <a:ext uri="{FF2B5EF4-FFF2-40B4-BE49-F238E27FC236}">
                <a16:creationId xmlns:a16="http://schemas.microsoft.com/office/drawing/2014/main" id="{D67E8ACD-62E1-B585-05ED-0DB2F9E23528}"/>
              </a:ext>
            </a:extLst>
          </p:cNvPr>
          <p:cNvCxnSpPr>
            <a:cxnSpLocks/>
          </p:cNvCxnSpPr>
          <p:nvPr/>
        </p:nvCxnSpPr>
        <p:spPr>
          <a:xfrm>
            <a:off x="6934200" y="5816349"/>
            <a:ext cx="4629150" cy="0"/>
          </a:xfrm>
          <a:prstGeom prst="line">
            <a:avLst/>
          </a:prstGeom>
          <a:ln w="28575"/>
        </p:spPr>
        <p:style>
          <a:lnRef idx="1">
            <a:schemeClr val="dk1"/>
          </a:lnRef>
          <a:fillRef idx="0">
            <a:schemeClr val="dk1"/>
          </a:fillRef>
          <a:effectRef idx="0">
            <a:schemeClr val="dk1"/>
          </a:effectRef>
          <a:fontRef idx="minor">
            <a:schemeClr val="tx1"/>
          </a:fontRef>
        </p:style>
      </p:cxnSp>
      <p:sp>
        <p:nvSpPr>
          <p:cNvPr id="4" name="四角形: 角を丸くする 3">
            <a:extLst>
              <a:ext uri="{FF2B5EF4-FFF2-40B4-BE49-F238E27FC236}">
                <a16:creationId xmlns:a16="http://schemas.microsoft.com/office/drawing/2014/main" id="{75862360-C717-5A92-78C1-90A77B2454D5}"/>
              </a:ext>
            </a:extLst>
          </p:cNvPr>
          <p:cNvSpPr/>
          <p:nvPr/>
        </p:nvSpPr>
        <p:spPr>
          <a:xfrm>
            <a:off x="997563" y="5153373"/>
            <a:ext cx="4326001" cy="378702"/>
          </a:xfrm>
          <a:prstGeom prst="roundRect">
            <a:avLst>
              <a:gd name="adj" fmla="val 68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6" name="矢印: 右 5">
            <a:extLst>
              <a:ext uri="{FF2B5EF4-FFF2-40B4-BE49-F238E27FC236}">
                <a16:creationId xmlns:a16="http://schemas.microsoft.com/office/drawing/2014/main" id="{724980B1-4420-41BE-CA20-97E7C7F0A9CF}"/>
              </a:ext>
            </a:extLst>
          </p:cNvPr>
          <p:cNvSpPr/>
          <p:nvPr/>
        </p:nvSpPr>
        <p:spPr>
          <a:xfrm>
            <a:off x="5425419" y="5063623"/>
            <a:ext cx="1266062"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7" name="正方形/長方形 6">
            <a:extLst>
              <a:ext uri="{FF2B5EF4-FFF2-40B4-BE49-F238E27FC236}">
                <a16:creationId xmlns:a16="http://schemas.microsoft.com/office/drawing/2014/main" id="{C78198BE-9936-C4E2-4B81-74A412B8C217}"/>
              </a:ext>
            </a:extLst>
          </p:cNvPr>
          <p:cNvSpPr/>
          <p:nvPr/>
        </p:nvSpPr>
        <p:spPr>
          <a:xfrm>
            <a:off x="4543951" y="1574638"/>
            <a:ext cx="723374" cy="11500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303834154"/>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0000"/>
          </a:solid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FB61631CAD56E4282E595145A2F021F" ma:contentTypeVersion="15" ma:contentTypeDescription="新しいドキュメントを作成します。" ma:contentTypeScope="" ma:versionID="91cd2cc399267f181bca694ba33d0d18">
  <xsd:schema xmlns:xsd="http://www.w3.org/2001/XMLSchema" xmlns:xs="http://www.w3.org/2001/XMLSchema" xmlns:p="http://schemas.microsoft.com/office/2006/metadata/properties" xmlns:ns2="ec48ff52-efba-41ad-bfe6-4a7c3dfb02b0" xmlns:ns3="19600009-6834-44dc-8a91-db3beb488c1e" targetNamespace="http://schemas.microsoft.com/office/2006/metadata/properties" ma:root="true" ma:fieldsID="69e71dcf9bf0c3e52dd6b7df05213473" ns2:_="" ns3:_="">
    <xsd:import namespace="ec48ff52-efba-41ad-bfe6-4a7c3dfb02b0"/>
    <xsd:import namespace="19600009-6834-44dc-8a91-db3beb488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TaxCatchAll"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8ff52-efba-41ad-bfe6-4a7c3dfb0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c000cf01-911a-478e-909e-28f0bcc6e919"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600009-6834-44dc-8a91-db3beb488c1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50c464d-b64d-49e3-a7ed-6ccc59fa8fae}" ma:internalName="TaxCatchAll" ma:showField="CatchAllData" ma:web="19600009-6834-44dc-8a91-db3beb488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9600009-6834-44dc-8a91-db3beb488c1e" xsi:nil="true"/>
    <lcf76f155ced4ddcb4097134ff3c332f xmlns="ec48ff52-efba-41ad-bfe6-4a7c3dfb02b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5293CF-F3A4-4432-9F2A-AFC384A6C0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8ff52-efba-41ad-bfe6-4a7c3dfb02b0"/>
    <ds:schemaRef ds:uri="19600009-6834-44dc-8a91-db3beb488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351E99-9953-497C-8F96-7757962DDA2C}">
  <ds:schemaRefs>
    <ds:schemaRef ds:uri="http://schemas.microsoft.com/office/2006/metadata/properties"/>
    <ds:schemaRef ds:uri="http://schemas.microsoft.com/office/infopath/2007/PartnerControls"/>
    <ds:schemaRef ds:uri="19600009-6834-44dc-8a91-db3beb488c1e"/>
    <ds:schemaRef ds:uri="ec48ff52-efba-41ad-bfe6-4a7c3dfb02b0"/>
  </ds:schemaRefs>
</ds:datastoreItem>
</file>

<file path=customXml/itemProps3.xml><?xml version="1.0" encoding="utf-8"?>
<ds:datastoreItem xmlns:ds="http://schemas.openxmlformats.org/officeDocument/2006/customXml" ds:itemID="{5325906A-97F6-43D8-8918-300ACBF846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905</Words>
  <Application>Microsoft Office PowerPoint</Application>
  <PresentationFormat>ワイド画面</PresentationFormat>
  <Paragraphs>105</Paragraphs>
  <Slides>12</Slides>
  <Notes>12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Meiryo UI</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keywords/>
  <cp:lastModifiedBy/>
  <cp:revision>5</cp:revision>
  <dcterms:created xsi:type="dcterms:W3CDTF">2021-09-30T04:32:45Z</dcterms:created>
  <dcterms:modified xsi:type="dcterms:W3CDTF">2026-05-26T01:08:00Z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0x010100FFB61631CAD56E4282E595145A2F021F</vt:lpwstr>
  </property>
  <property fmtid="{D5CDD505-2E9C-101B-9397-08002B2CF9AE}" pid="3" name="Order">
    <vt:r8>6509400</vt:r8>
  </property>
  <property fmtid="{D5CDD505-2E9C-101B-9397-08002B2CF9AE}" pid="4" name="MediaServiceImageTags">
    <vt:lpwstr/>
  </property>
</Properties>
</file>