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removePersonalInfoOnSave="1" saveSubsetFonts="1">
  <p:sldMasterIdLst>
    <p:sldMasterId id="2147483752" r:id="rId4"/>
  </p:sldMasterIdLst>
  <p:notesMasterIdLst>
    <p:notesMasterId r:id="rId17"/>
  </p:notesMasterIdLst>
  <p:handoutMasterIdLst>
    <p:handoutMasterId r:id="rId18"/>
  </p:handoutMasterIdLst>
  <p:sldIdLst>
    <p:sldId id="290" r:id="rId5"/>
    <p:sldId id="286" r:id="rId6"/>
    <p:sldId id="291" r:id="rId7"/>
    <p:sldId id="312" r:id="rId8"/>
    <p:sldId id="313" r:id="rId9"/>
    <p:sldId id="314" r:id="rId10"/>
    <p:sldId id="276" r:id="rId11"/>
    <p:sldId id="257" r:id="rId12"/>
    <p:sldId id="307" r:id="rId13"/>
    <p:sldId id="308" r:id="rId14"/>
    <p:sldId id="323" r:id="rId15"/>
    <p:sldId id="296" r:id="rId16"/>
  </p:sldIdLst>
  <p:sldSz cx="12192000" cy="6858000"/>
  <p:notesSz cx="6735763" cy="98663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5" userDrawn="1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作成者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5" name="作成者" initials="A" lastIdx="0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0F0"/>
    <a:srgbClr val="B1D6F0"/>
    <a:srgbClr val="0078D4"/>
    <a:srgbClr val="0070C0"/>
    <a:srgbClr val="FF0066"/>
    <a:srgbClr val="6FA8DE"/>
    <a:srgbClr val="1A4588"/>
    <a:srgbClr val="1A4587"/>
    <a:srgbClr val="E16664"/>
    <a:srgbClr val="9525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E68B148-9950-4270-B8AD-3380626683E5}" v="26" dt="2026-05-25T07:19:27.48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121" autoAdjust="0"/>
    <p:restoredTop sz="80121" autoAdjust="0"/>
  </p:normalViewPr>
  <p:slideViewPr>
    <p:cSldViewPr snapToGrid="0">
      <p:cViewPr varScale="1">
        <p:scale>
          <a:sx n="64" d="100"/>
          <a:sy n="64" d="100"/>
        </p:scale>
        <p:origin x="78" y="534"/>
      </p:cViewPr>
      <p:guideLst>
        <p:guide orient="horz" pos="2115"/>
        <p:guide pos="381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66" d="100"/>
        <a:sy n="66" d="100"/>
      </p:scale>
      <p:origin x="0" y="-1356"/>
    </p:cViewPr>
  </p:sorterViewPr>
  <p:notesViewPr>
    <p:cSldViewPr snapToGrid="0">
      <p:cViewPr>
        <p:scale>
          <a:sx n="1" d="2"/>
          <a:sy n="1" d="2"/>
        </p:scale>
        <p:origin x="1812" y="5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5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FF254631-ADBA-4409-9D0C-326BE727358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D490F9C8-7CEE-4599-8ED6-BC439CB1CCE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48B441-18A9-48B6-9AF6-69E3744A0028}" type="datetimeFigureOut">
              <a:rPr kumimoji="1" lang="ja-JP" altLang="en-US" smtClean="0"/>
              <a:t>2026/5/25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770A2180-794E-496C-9029-84516ACCB4D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B78C5447-6AFF-4DAC-89DB-28158F47353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743F92-9D9C-4CA6-8D97-DC454FF34DA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05296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18831" cy="495029"/>
          </a:xfrm>
          <a:prstGeom prst="rect">
            <a:avLst/>
          </a:prstGeom>
        </p:spPr>
        <p:txBody>
          <a:bodyPr vert="horz" lIns="91428" tIns="45714" rIns="91428" bIns="45714" rtlCol="0"/>
          <a:lstStyle>
            <a:lvl1pPr algn="l">
              <a:defRPr sz="1200"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endParaRPr lang="ja-JP" alt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5" y="1"/>
            <a:ext cx="2918831" cy="495029"/>
          </a:xfrm>
          <a:prstGeom prst="rect">
            <a:avLst/>
          </a:prstGeom>
        </p:spPr>
        <p:txBody>
          <a:bodyPr vert="horz" lIns="91428" tIns="45714" rIns="91428" bIns="45714" rtlCol="0"/>
          <a:lstStyle>
            <a:lvl1pPr algn="r">
              <a:defRPr sz="1200"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fld id="{EC13577B-6902-467D-A26C-08A0DD5E4E03}" type="datetimeFigureOut">
              <a:rPr lang="en-US" altLang="ja-JP" smtClean="0"/>
              <a:pPr/>
              <a:t>5/25/2026</a:t>
            </a:fld>
            <a:endParaRPr lang="ja-JP" alt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0" y="249238"/>
            <a:ext cx="6732588" cy="37877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8" tIns="45714" rIns="91428" bIns="45714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748165"/>
            <a:ext cx="5388610" cy="3884861"/>
          </a:xfrm>
          <a:prstGeom prst="rect">
            <a:avLst/>
          </a:prstGeom>
        </p:spPr>
        <p:txBody>
          <a:bodyPr vert="horz" lIns="91428" tIns="45714" rIns="91428" bIns="45714" rtlCol="0"/>
          <a:lstStyle/>
          <a:p>
            <a:pPr lvl="0"/>
            <a:r>
              <a:rPr lang="en-US" altLang="ja-JP"/>
              <a:t>Click to edit Master text styles</a:t>
            </a:r>
          </a:p>
          <a:p>
            <a:pPr lvl="1"/>
            <a:r>
              <a:rPr lang="en-US" altLang="ja-JP"/>
              <a:t>Second level</a:t>
            </a:r>
          </a:p>
          <a:p>
            <a:pPr lvl="2"/>
            <a:r>
              <a:rPr lang="en-US" altLang="ja-JP"/>
              <a:t>Third level</a:t>
            </a:r>
          </a:p>
          <a:p>
            <a:pPr lvl="3"/>
            <a:r>
              <a:rPr lang="en-US" altLang="ja-JP"/>
              <a:t>Fourth level</a:t>
            </a:r>
          </a:p>
          <a:p>
            <a:pPr lvl="4"/>
            <a:r>
              <a:rPr lang="en-US" altLang="ja-JP"/>
              <a:t>Fifth level</a:t>
            </a:r>
            <a:endParaRPr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371286"/>
            <a:ext cx="2918831" cy="495028"/>
          </a:xfrm>
          <a:prstGeom prst="rect">
            <a:avLst/>
          </a:prstGeom>
        </p:spPr>
        <p:txBody>
          <a:bodyPr vert="horz" lIns="91428" tIns="45714" rIns="91428" bIns="45714" rtlCol="0" anchor="b"/>
          <a:lstStyle>
            <a:lvl1pPr algn="l">
              <a:defRPr sz="1200"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endParaRPr lang="ja-JP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5" y="9371286"/>
            <a:ext cx="2918831" cy="495028"/>
          </a:xfrm>
          <a:prstGeom prst="rect">
            <a:avLst/>
          </a:prstGeom>
        </p:spPr>
        <p:txBody>
          <a:bodyPr vert="horz" lIns="91428" tIns="45714" rIns="91428" bIns="45714" rtlCol="0" anchor="b"/>
          <a:lstStyle>
            <a:lvl1pPr algn="r">
              <a:defRPr sz="1200"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fld id="{DF61EA0F-A667-4B49-8422-0062BC55E249}" type="slidenum">
              <a:rPr lang="en-US" altLang="ja-JP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381910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34" charset="-128"/>
        <a:ea typeface="Meiryo UI" panose="020B0604030504040204" pitchFamily="34" charset="-128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34" charset="-128"/>
        <a:ea typeface="Meiryo UI" panose="020B0604030504040204" pitchFamily="34" charset="-128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34" charset="-128"/>
        <a:ea typeface="Meiryo UI" panose="020B0604030504040204" pitchFamily="34" charset="-128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34" charset="-128"/>
        <a:ea typeface="Meiryo UI" panose="020B0604030504040204" pitchFamily="34" charset="-128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34" charset="-128"/>
        <a:ea typeface="Meiryo UI" panose="020B060403050404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400" b="1" dirty="0"/>
              <a:t>【</a:t>
            </a:r>
            <a:r>
              <a:rPr kumimoji="1" lang="ja-JP" altLang="en-US" sz="2400" b="1" dirty="0"/>
              <a:t>ご担当者様へ</a:t>
            </a:r>
            <a:r>
              <a:rPr kumimoji="1" lang="en-US" altLang="ja-JP" sz="24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en-US" altLang="ja-JP" sz="24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当コンテンツは「特別徴収税額通知書（納税義務者用）」をメール配信で従業員へ配付する場合の、従業員向けのマニュアルテンプレートです。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r>
              <a:rPr kumimoji="1" lang="ja-JP" altLang="en-US" sz="1200" dirty="0"/>
              <a:t>必要に応じて、各ページの記載を加筆修正または削除して社内周知にご利用ください。</a:t>
            </a:r>
            <a:endParaRPr kumimoji="1" lang="en-US" altLang="ja-JP" sz="120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7F6B88-11D2-4649-9394-5D5A6FBE2258}" type="slidenum">
              <a:rPr kumimoji="1" lang="ja-JP" altLang="en-US" smtClean="0"/>
              <a:t>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645545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9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134080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10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497987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b="1" dirty="0"/>
              <a:t>【</a:t>
            </a:r>
            <a:r>
              <a:rPr kumimoji="1" lang="ja-JP" altLang="en-US" b="1" dirty="0"/>
              <a:t>ご担当者様へ</a:t>
            </a:r>
            <a:r>
              <a:rPr kumimoji="1" lang="en-US" altLang="ja-JP" b="1" dirty="0"/>
              <a:t>】</a:t>
            </a:r>
            <a:endParaRPr kumimoji="1" lang="en-US" altLang="ja-JP" b="0" dirty="0"/>
          </a:p>
          <a:p>
            <a:r>
              <a:rPr kumimoji="1" lang="ja-JP" altLang="en-US" b="0" dirty="0"/>
              <a:t>従業員のお問い合わせ先として、ご担当者様の名前や問い合わせ先を記載しておくと対応がスムーズになります。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11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6388510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b="1" dirty="0"/>
              <a:t>【</a:t>
            </a:r>
            <a:r>
              <a:rPr kumimoji="1" lang="ja-JP" altLang="en-US" b="1" dirty="0"/>
              <a:t>ご担当者様へ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お客様の会社で他にも合わせて周知したいことがある場合や、周知に不要な内容がある場合は、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r>
              <a:rPr kumimoji="1" lang="ja-JP" altLang="en-US" dirty="0"/>
              <a:t>必要に応じて、目次や、この後の各ページから記載を削除してください。</a:t>
            </a:r>
            <a:endParaRPr kumimoji="1" lang="en-US" altLang="ja-JP" dirty="0"/>
          </a:p>
          <a:p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0601024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2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172417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b="1" dirty="0"/>
              <a:t>【</a:t>
            </a:r>
            <a:r>
              <a:rPr kumimoji="1" lang="ja-JP" altLang="en-US" b="1" dirty="0"/>
              <a:t>ご担当者様へ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黄色いハイライト部分を、実際にメールで配信する日時に修正してください。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3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8228116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4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9083665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b="1" dirty="0"/>
              <a:t>【</a:t>
            </a:r>
            <a:r>
              <a:rPr kumimoji="1" lang="ja-JP" altLang="en-US" b="1" dirty="0"/>
              <a:t>ご担当者様へ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en-US" altLang="ja-JP" dirty="0"/>
          </a:p>
          <a:p>
            <a:pPr>
              <a:lnSpc>
                <a:spcPct val="130000"/>
              </a:lnSpc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黄色いハイライト部分に、</a:t>
            </a:r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ダウンロード</a:t>
            </a:r>
            <a:r>
              <a:rPr kumimoji="1" lang="en-US" altLang="ja-JP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URL</a:t>
            </a:r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や、ダウンロードされるファイル名、解凍ソフト名をご記載ください。</a:t>
            </a:r>
            <a:endParaRPr kumimoji="1" lang="en-US" altLang="ja-JP" sz="12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使用するソフトによって手順が異なる場合がございますので、手順に不足がある場合や、異なる場合は修正してください。</a:t>
            </a:r>
            <a:endParaRPr kumimoji="1" lang="en-US" altLang="ja-JP" sz="12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5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1385933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6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8535177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b="1" dirty="0"/>
              <a:t>【</a:t>
            </a:r>
            <a:r>
              <a:rPr kumimoji="1" lang="ja-JP" altLang="en-US" b="1" dirty="0"/>
              <a:t>ご担当者様へ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あらかじめ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『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給与奉行クラウド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』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の［</a:t>
            </a:r>
            <a:r>
              <a:rPr lang="ja-JP" altLang="en-US" sz="1200" b="0" i="0" kern="1200" dirty="0">
                <a:solidFill>
                  <a:schemeClr val="tx1"/>
                </a:solidFill>
                <a:effectLst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給与明細電子化クラウド </a:t>
            </a:r>
            <a:r>
              <a:rPr lang="en-US" altLang="ja-JP" sz="1200" b="0" i="0" kern="1200" dirty="0">
                <a:solidFill>
                  <a:schemeClr val="tx1"/>
                </a:solidFill>
                <a:effectLst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‐ </a:t>
            </a:r>
            <a:r>
              <a:rPr lang="ja-JP" altLang="en-US" sz="1200" b="0" i="0" kern="1200" dirty="0">
                <a:solidFill>
                  <a:schemeClr val="tx1"/>
                </a:solidFill>
                <a:effectLst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明細書配信 </a:t>
            </a:r>
            <a:r>
              <a:rPr lang="en-US" altLang="ja-JP" sz="1200" b="0" i="0" kern="1200" dirty="0">
                <a:solidFill>
                  <a:schemeClr val="tx1"/>
                </a:solidFill>
                <a:effectLst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‐ </a:t>
            </a:r>
            <a:r>
              <a:rPr lang="ja-JP" altLang="en-US" sz="1200" b="0" i="0" kern="1200" dirty="0">
                <a:solidFill>
                  <a:schemeClr val="tx1"/>
                </a:solidFill>
                <a:effectLst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明細書配信設定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］メニューで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①特別徴収税額通知書ファイル用、②パスワード取得用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URL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ファイル用、それぞれメール件名／本文を入力し、登録してください。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dirty="0"/>
              <a:t>登録後、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黄色いハイライト部分にメール</a:t>
            </a:r>
            <a:r>
              <a:rPr kumimoji="1" lang="ja-JP" altLang="en-US" dirty="0"/>
              <a:t>件名をそれぞれ記載してください。</a:t>
            </a:r>
            <a:endParaRPr kumimoji="1"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7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759255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8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0846673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白紙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5">
            <a:extLst>
              <a:ext uri="{FF2B5EF4-FFF2-40B4-BE49-F238E27FC236}">
                <a16:creationId xmlns:a16="http://schemas.microsoft.com/office/drawing/2014/main" id="{68864C75-294A-4743-8B45-AE91F3905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/>
              <a:pPr/>
              <a:t>‹#›</a:t>
            </a:fld>
            <a:endParaRPr kumimoji="1" lang="ja-JP" altLang="en-US" dirty="0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04D15FD-8F8B-45EA-9380-29EC2DD3EF1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A0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4" name="図 3" descr="光 が含まれている画像&#10;&#10;自動的に生成された説明">
            <a:extLst>
              <a:ext uri="{FF2B5EF4-FFF2-40B4-BE49-F238E27FC236}">
                <a16:creationId xmlns:a16="http://schemas.microsoft.com/office/drawing/2014/main" id="{4385394D-DC8D-4C6A-B74B-42AFD03FD7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56507"/>
            <a:ext cx="12192000" cy="5006657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37D60472-E7B5-43A8-9369-5AB073280E5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338" y="273333"/>
            <a:ext cx="1243807" cy="497522"/>
          </a:xfrm>
          <a:prstGeom prst="rect">
            <a:avLst/>
          </a:prstGeom>
        </p:spPr>
      </p:pic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C2BBE921-C5FC-4D8C-B2F5-6FF9DE9DEE79}"/>
              </a:ext>
            </a:extLst>
          </p:cNvPr>
          <p:cNvSpPr txBox="1">
            <a:spLocks/>
          </p:cNvSpPr>
          <p:nvPr userDrawn="1"/>
        </p:nvSpPr>
        <p:spPr>
          <a:xfrm>
            <a:off x="9013997" y="6560500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2560F80E-DAD3-42E0-97AD-5168AFA2FE4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3455" y="-164934"/>
            <a:ext cx="3792022" cy="1275944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108E05D-4330-4C6B-AB3D-399942D5C1FD}"/>
              </a:ext>
            </a:extLst>
          </p:cNvPr>
          <p:cNvSpPr txBox="1"/>
          <p:nvPr userDrawn="1"/>
        </p:nvSpPr>
        <p:spPr>
          <a:xfrm>
            <a:off x="526215" y="1907084"/>
            <a:ext cx="44233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Digital</a:t>
            </a: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Transformation </a:t>
            </a:r>
            <a:r>
              <a:rPr kumimoji="1" lang="en-US" altLang="ja-JP" sz="2000" dirty="0">
                <a:solidFill>
                  <a:prstClr val="white"/>
                </a:solidFill>
                <a:latin typeface="Century Gothic" panose="020B0502020202020204" pitchFamily="34" charset="0"/>
                <a:ea typeface="游ゴシック" panose="020B0400000000000000" pitchFamily="50" charset="-128"/>
              </a:rPr>
              <a:t>Of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Business</a:t>
            </a:r>
            <a:endParaRPr kumimoji="0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1" name="タイトル 10">
            <a:extLst>
              <a:ext uri="{FF2B5EF4-FFF2-40B4-BE49-F238E27FC236}">
                <a16:creationId xmlns:a16="http://schemas.microsoft.com/office/drawing/2014/main" id="{690905F5-43DB-4E4C-8CC1-5B2BEABA0F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215" y="3238619"/>
            <a:ext cx="11217052" cy="745885"/>
          </a:xfrm>
          <a:prstGeom prst="rect">
            <a:avLst/>
          </a:prstGeom>
        </p:spPr>
        <p:txBody>
          <a:bodyPr anchor="ctr"/>
          <a:lstStyle>
            <a:lvl1pPr>
              <a:defRPr sz="44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16" name="テキスト プレースホルダー 15">
            <a:extLst>
              <a:ext uri="{FF2B5EF4-FFF2-40B4-BE49-F238E27FC236}">
                <a16:creationId xmlns:a16="http://schemas.microsoft.com/office/drawing/2014/main" id="{7AF64BFE-3291-4679-A273-249A9CFD66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5463" y="2573338"/>
            <a:ext cx="6544204" cy="6604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4385742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白紙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5">
            <a:extLst>
              <a:ext uri="{FF2B5EF4-FFF2-40B4-BE49-F238E27FC236}">
                <a16:creationId xmlns:a16="http://schemas.microsoft.com/office/drawing/2014/main" id="{68864C75-294A-4743-8B45-AE91F3905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/>
              <a:pPr/>
              <a:t>‹#›</a:t>
            </a:fld>
            <a:endParaRPr kumimoji="1" lang="ja-JP" altLang="en-US" dirty="0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04D15FD-8F8B-45EA-9380-29EC2DD3EF1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A0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4" name="図 3" descr="光 が含まれている画像&#10;&#10;自動的に生成された説明">
            <a:extLst>
              <a:ext uri="{FF2B5EF4-FFF2-40B4-BE49-F238E27FC236}">
                <a16:creationId xmlns:a16="http://schemas.microsoft.com/office/drawing/2014/main" id="{4385394D-DC8D-4C6A-B74B-42AFD03FD7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56507"/>
            <a:ext cx="12192000" cy="5006657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37D60472-E7B5-43A8-9369-5AB073280E5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338" y="273333"/>
            <a:ext cx="1243807" cy="497522"/>
          </a:xfrm>
          <a:prstGeom prst="rect">
            <a:avLst/>
          </a:prstGeom>
        </p:spPr>
      </p:pic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C2BBE921-C5FC-4D8C-B2F5-6FF9DE9DEE79}"/>
              </a:ext>
            </a:extLst>
          </p:cNvPr>
          <p:cNvSpPr txBox="1">
            <a:spLocks/>
          </p:cNvSpPr>
          <p:nvPr userDrawn="1"/>
        </p:nvSpPr>
        <p:spPr>
          <a:xfrm>
            <a:off x="9013997" y="6560500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108E05D-4330-4C6B-AB3D-399942D5C1FD}"/>
              </a:ext>
            </a:extLst>
          </p:cNvPr>
          <p:cNvSpPr txBox="1"/>
          <p:nvPr userDrawn="1"/>
        </p:nvSpPr>
        <p:spPr>
          <a:xfrm>
            <a:off x="526215" y="1907084"/>
            <a:ext cx="44233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Digital</a:t>
            </a: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Transformation </a:t>
            </a:r>
            <a:r>
              <a:rPr kumimoji="1" lang="en-US" altLang="ja-JP" sz="2000" dirty="0">
                <a:solidFill>
                  <a:prstClr val="white"/>
                </a:solidFill>
                <a:latin typeface="Century Gothic" panose="020B0502020202020204" pitchFamily="34" charset="0"/>
                <a:ea typeface="游ゴシック" panose="020B0400000000000000" pitchFamily="50" charset="-128"/>
              </a:rPr>
              <a:t>Of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Business</a:t>
            </a:r>
            <a:endParaRPr kumimoji="0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1" name="タイトル 10">
            <a:extLst>
              <a:ext uri="{FF2B5EF4-FFF2-40B4-BE49-F238E27FC236}">
                <a16:creationId xmlns:a16="http://schemas.microsoft.com/office/drawing/2014/main" id="{690905F5-43DB-4E4C-8CC1-5B2BEABA0F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215" y="3238619"/>
            <a:ext cx="11217052" cy="745885"/>
          </a:xfrm>
          <a:prstGeom prst="rect">
            <a:avLst/>
          </a:prstGeom>
        </p:spPr>
        <p:txBody>
          <a:bodyPr anchor="ctr"/>
          <a:lstStyle>
            <a:lvl1pPr>
              <a:defRPr sz="44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16" name="テキスト プレースホルダー 15">
            <a:extLst>
              <a:ext uri="{FF2B5EF4-FFF2-40B4-BE49-F238E27FC236}">
                <a16:creationId xmlns:a16="http://schemas.microsoft.com/office/drawing/2014/main" id="{7AF64BFE-3291-4679-A273-249A9CFD66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5463" y="2573338"/>
            <a:ext cx="6544204" cy="6604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  <p:pic>
        <p:nvPicPr>
          <p:cNvPr id="12" name="図 11" descr="光 が含まれている画像&#10;&#10;自動的に生成された説明">
            <a:extLst>
              <a:ext uri="{FF2B5EF4-FFF2-40B4-BE49-F238E27FC236}">
                <a16:creationId xmlns:a16="http://schemas.microsoft.com/office/drawing/2014/main" id="{6CA3702C-D515-42F3-8D4A-01D9863659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70"/>
          <a:stretch/>
        </p:blipFill>
        <p:spPr>
          <a:xfrm rot="10800000">
            <a:off x="6096000" y="-5165"/>
            <a:ext cx="6112934" cy="3599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0045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白紙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5">
            <a:extLst>
              <a:ext uri="{FF2B5EF4-FFF2-40B4-BE49-F238E27FC236}">
                <a16:creationId xmlns:a16="http://schemas.microsoft.com/office/drawing/2014/main" id="{68864C75-294A-4743-8B45-AE91F3905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/>
              <a:pPr/>
              <a:t>‹#›</a:t>
            </a:fld>
            <a:endParaRPr kumimoji="1" lang="ja-JP" altLang="en-US" dirty="0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04D15FD-8F8B-45EA-9380-29EC2DD3EF1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A0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4" name="図 3" descr="光 が含まれている画像&#10;&#10;自動的に生成された説明">
            <a:extLst>
              <a:ext uri="{FF2B5EF4-FFF2-40B4-BE49-F238E27FC236}">
                <a16:creationId xmlns:a16="http://schemas.microsoft.com/office/drawing/2014/main" id="{4385394D-DC8D-4C6A-B74B-42AFD03FD7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56507"/>
            <a:ext cx="12192000" cy="5006657"/>
          </a:xfrm>
          <a:prstGeom prst="rect">
            <a:avLst/>
          </a:prstGeom>
        </p:spPr>
      </p:pic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C2BBE921-C5FC-4D8C-B2F5-6FF9DE9DEE79}"/>
              </a:ext>
            </a:extLst>
          </p:cNvPr>
          <p:cNvSpPr txBox="1">
            <a:spLocks/>
          </p:cNvSpPr>
          <p:nvPr userDrawn="1"/>
        </p:nvSpPr>
        <p:spPr>
          <a:xfrm>
            <a:off x="9013997" y="6560500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108E05D-4330-4C6B-AB3D-399942D5C1FD}"/>
              </a:ext>
            </a:extLst>
          </p:cNvPr>
          <p:cNvSpPr txBox="1"/>
          <p:nvPr userDrawn="1"/>
        </p:nvSpPr>
        <p:spPr>
          <a:xfrm>
            <a:off x="526215" y="1907084"/>
            <a:ext cx="44233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Digital</a:t>
            </a: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Transformation </a:t>
            </a:r>
            <a:r>
              <a:rPr kumimoji="1" lang="en-US" altLang="ja-JP" sz="2000" dirty="0">
                <a:solidFill>
                  <a:prstClr val="white"/>
                </a:solidFill>
                <a:latin typeface="Century Gothic" panose="020B0502020202020204" pitchFamily="34" charset="0"/>
                <a:ea typeface="游ゴシック" panose="020B0400000000000000" pitchFamily="50" charset="-128"/>
              </a:rPr>
              <a:t>Of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Business</a:t>
            </a:r>
            <a:endParaRPr kumimoji="0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1" name="タイトル 10">
            <a:extLst>
              <a:ext uri="{FF2B5EF4-FFF2-40B4-BE49-F238E27FC236}">
                <a16:creationId xmlns:a16="http://schemas.microsoft.com/office/drawing/2014/main" id="{690905F5-43DB-4E4C-8CC1-5B2BEABA0F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215" y="3238619"/>
            <a:ext cx="11217052" cy="745885"/>
          </a:xfrm>
          <a:prstGeom prst="rect">
            <a:avLst/>
          </a:prstGeom>
        </p:spPr>
        <p:txBody>
          <a:bodyPr anchor="ctr"/>
          <a:lstStyle>
            <a:lvl1pPr>
              <a:defRPr sz="44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16" name="テキスト プレースホルダー 15">
            <a:extLst>
              <a:ext uri="{FF2B5EF4-FFF2-40B4-BE49-F238E27FC236}">
                <a16:creationId xmlns:a16="http://schemas.microsoft.com/office/drawing/2014/main" id="{7AF64BFE-3291-4679-A273-249A9CFD66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5463" y="2573338"/>
            <a:ext cx="6544204" cy="6604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0A03FA1-328B-48BF-8F1E-B7FCE303E9CF}"/>
              </a:ext>
            </a:extLst>
          </p:cNvPr>
          <p:cNvSpPr/>
          <p:nvPr userDrawn="1"/>
        </p:nvSpPr>
        <p:spPr>
          <a:xfrm>
            <a:off x="0" y="0"/>
            <a:ext cx="12192000" cy="7708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690D32FE-E425-4249-94EF-DD89C82942BD}"/>
              </a:ext>
            </a:extLst>
          </p:cNvPr>
          <p:cNvCxnSpPr/>
          <p:nvPr userDrawn="1"/>
        </p:nvCxnSpPr>
        <p:spPr>
          <a:xfrm>
            <a:off x="0" y="897467"/>
            <a:ext cx="12192000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19538052-4023-4E07-9636-A70EEEEE5C36}"/>
              </a:ext>
            </a:extLst>
          </p:cNvPr>
          <p:cNvCxnSpPr/>
          <p:nvPr userDrawn="1"/>
        </p:nvCxnSpPr>
        <p:spPr>
          <a:xfrm>
            <a:off x="0" y="838199"/>
            <a:ext cx="12192000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直角三角形 14">
            <a:extLst>
              <a:ext uri="{FF2B5EF4-FFF2-40B4-BE49-F238E27FC236}">
                <a16:creationId xmlns:a16="http://schemas.microsoft.com/office/drawing/2014/main" id="{6866C25B-6AA5-41B9-82D1-6435170263CA}"/>
              </a:ext>
            </a:extLst>
          </p:cNvPr>
          <p:cNvSpPr/>
          <p:nvPr userDrawn="1"/>
        </p:nvSpPr>
        <p:spPr>
          <a:xfrm flipV="1">
            <a:off x="8085667" y="0"/>
            <a:ext cx="523260" cy="833018"/>
          </a:xfrm>
          <a:prstGeom prst="rtTriangle">
            <a:avLst/>
          </a:prstGeom>
          <a:solidFill>
            <a:srgbClr val="00A0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55106F6F-3143-4956-841F-E733BACE3380}"/>
              </a:ext>
            </a:extLst>
          </p:cNvPr>
          <p:cNvSpPr/>
          <p:nvPr userDrawn="1"/>
        </p:nvSpPr>
        <p:spPr>
          <a:xfrm>
            <a:off x="1" y="0"/>
            <a:ext cx="8085666" cy="812800"/>
          </a:xfrm>
          <a:prstGeom prst="rect">
            <a:avLst/>
          </a:prstGeom>
          <a:solidFill>
            <a:srgbClr val="00A0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18" name="図 17">
            <a:extLst>
              <a:ext uri="{FF2B5EF4-FFF2-40B4-BE49-F238E27FC236}">
                <a16:creationId xmlns:a16="http://schemas.microsoft.com/office/drawing/2014/main" id="{C67C66D1-D03B-45A3-A265-94121DDACDA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338" y="273333"/>
            <a:ext cx="1243807" cy="497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0261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詳細ペー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07FE253-D5E2-42E7-B008-69D9BC1AAFFE}"/>
              </a:ext>
            </a:extLst>
          </p:cNvPr>
          <p:cNvSpPr/>
          <p:nvPr userDrawn="1"/>
        </p:nvSpPr>
        <p:spPr>
          <a:xfrm>
            <a:off x="0" y="6492875"/>
            <a:ext cx="12192000" cy="365125"/>
          </a:xfrm>
          <a:prstGeom prst="rect">
            <a:avLst/>
          </a:prstGeom>
          <a:solidFill>
            <a:srgbClr val="00A0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9CCD9FA-4469-1544-91AB-6D8BAD0411A3}"/>
              </a:ext>
            </a:extLst>
          </p:cNvPr>
          <p:cNvSpPr/>
          <p:nvPr userDrawn="1"/>
        </p:nvSpPr>
        <p:spPr>
          <a:xfrm>
            <a:off x="0" y="0"/>
            <a:ext cx="12192000" cy="792478"/>
          </a:xfrm>
          <a:prstGeom prst="rect">
            <a:avLst/>
          </a:prstGeom>
          <a:solidFill>
            <a:srgbClr val="00A0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4" name="直角三角形 13">
            <a:extLst>
              <a:ext uri="{FF2B5EF4-FFF2-40B4-BE49-F238E27FC236}">
                <a16:creationId xmlns:a16="http://schemas.microsoft.com/office/drawing/2014/main" id="{C9079283-BAEC-BA40-AB53-35EE0FFC0ADC}"/>
              </a:ext>
            </a:extLst>
          </p:cNvPr>
          <p:cNvSpPr/>
          <p:nvPr userDrawn="1"/>
        </p:nvSpPr>
        <p:spPr>
          <a:xfrm flipH="1" flipV="1">
            <a:off x="0" y="792478"/>
            <a:ext cx="106019" cy="132522"/>
          </a:xfrm>
          <a:prstGeom prst="rtTriangle">
            <a:avLst/>
          </a:prstGeom>
          <a:solidFill>
            <a:srgbClr val="1A45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21" name="直角三角形 20">
            <a:extLst>
              <a:ext uri="{FF2B5EF4-FFF2-40B4-BE49-F238E27FC236}">
                <a16:creationId xmlns:a16="http://schemas.microsoft.com/office/drawing/2014/main" id="{143F93D6-9B5C-8443-9984-78DF8A55B592}"/>
              </a:ext>
            </a:extLst>
          </p:cNvPr>
          <p:cNvSpPr/>
          <p:nvPr userDrawn="1"/>
        </p:nvSpPr>
        <p:spPr>
          <a:xfrm flipV="1">
            <a:off x="12085981" y="792478"/>
            <a:ext cx="106019" cy="132522"/>
          </a:xfrm>
          <a:prstGeom prst="rtTriangle">
            <a:avLst/>
          </a:prstGeom>
          <a:solidFill>
            <a:srgbClr val="1A45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7" name="フッター プレースホルダー 4">
            <a:extLst>
              <a:ext uri="{FF2B5EF4-FFF2-40B4-BE49-F238E27FC236}">
                <a16:creationId xmlns:a16="http://schemas.microsoft.com/office/drawing/2014/main" id="{165ECC97-42A4-AB44-844C-AA9F6733D877}"/>
              </a:ext>
            </a:extLst>
          </p:cNvPr>
          <p:cNvSpPr txBox="1">
            <a:spLocks/>
          </p:cNvSpPr>
          <p:nvPr userDrawn="1"/>
        </p:nvSpPr>
        <p:spPr>
          <a:xfrm>
            <a:off x="4649932" y="6607235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16" name="タイトル 4">
            <a:extLst>
              <a:ext uri="{FF2B5EF4-FFF2-40B4-BE49-F238E27FC236}">
                <a16:creationId xmlns:a16="http://schemas.microsoft.com/office/drawing/2014/main" id="{07A3CA64-24FA-194A-83C8-A2B5FF295D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1038" y="183873"/>
            <a:ext cx="9874370" cy="480131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l">
              <a:defRPr sz="2800" b="1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13" name="スライド番号プレースホルダー 5">
            <a:extLst>
              <a:ext uri="{FF2B5EF4-FFF2-40B4-BE49-F238E27FC236}">
                <a16:creationId xmlns:a16="http://schemas.microsoft.com/office/drawing/2014/main" id="{5EB46E2B-4C02-C343-88CB-EB221087A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1925" y="6497199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DB3E2DE9-F096-45D6-BC59-36747FE8E8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09613" y="-60531"/>
            <a:ext cx="2718182" cy="914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5437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 カラ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EC9012FB-57BC-0D47-A85D-13FAD25D46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-1" b="-4"/>
          <a:stretch/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031F687-C154-A344-B6EA-C409AFFD730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A0E8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0" name="フッター プレースホルダー 4">
            <a:extLst>
              <a:ext uri="{FF2B5EF4-FFF2-40B4-BE49-F238E27FC236}">
                <a16:creationId xmlns:a16="http://schemas.microsoft.com/office/drawing/2014/main" id="{F734B94F-61DB-884E-9944-AA8264ABFDCB}"/>
              </a:ext>
            </a:extLst>
          </p:cNvPr>
          <p:cNvSpPr txBox="1">
            <a:spLocks/>
          </p:cNvSpPr>
          <p:nvPr userDrawn="1"/>
        </p:nvSpPr>
        <p:spPr>
          <a:xfrm>
            <a:off x="4649932" y="6572860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6" name="タイトル 4">
            <a:extLst>
              <a:ext uri="{FF2B5EF4-FFF2-40B4-BE49-F238E27FC236}">
                <a16:creationId xmlns:a16="http://schemas.microsoft.com/office/drawing/2014/main" id="{AFE3AE89-0EF6-2D44-AE69-9138A1EA7D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815" y="450071"/>
            <a:ext cx="9874370" cy="535531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ctr">
              <a:defRPr sz="3200" b="1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9" name="スライド番号プレースホルダー 5">
            <a:extLst>
              <a:ext uri="{FF2B5EF4-FFF2-40B4-BE49-F238E27FC236}">
                <a16:creationId xmlns:a16="http://schemas.microsoft.com/office/drawing/2014/main" id="{27797482-42CD-470F-891F-CAF21FBDC8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1925" y="6497199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14475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 モノク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EC9012FB-57BC-0D47-A85D-13FAD25D46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-1" b="-4"/>
          <a:stretch/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7" name="フッター プレースホルダー 4">
            <a:extLst>
              <a:ext uri="{FF2B5EF4-FFF2-40B4-BE49-F238E27FC236}">
                <a16:creationId xmlns:a16="http://schemas.microsoft.com/office/drawing/2014/main" id="{E128FF5F-8CE5-AF45-97F7-B1F78AB5E774}"/>
              </a:ext>
            </a:extLst>
          </p:cNvPr>
          <p:cNvSpPr txBox="1">
            <a:spLocks/>
          </p:cNvSpPr>
          <p:nvPr userDrawn="1"/>
        </p:nvSpPr>
        <p:spPr>
          <a:xfrm>
            <a:off x="4649932" y="6572860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4" name="タイトル 4">
            <a:extLst>
              <a:ext uri="{FF2B5EF4-FFF2-40B4-BE49-F238E27FC236}">
                <a16:creationId xmlns:a16="http://schemas.microsoft.com/office/drawing/2014/main" id="{33BFEDB8-725E-374C-96F4-F68DE0DAB0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815" y="450071"/>
            <a:ext cx="9874370" cy="535531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ctr">
              <a:defRPr sz="3200" b="1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AFFB51B-502B-4C48-8646-B2FD6965E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1925" y="6497199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9506504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黒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F9DC5DF1-2982-C443-ABE3-D718CD03FA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2" y="428"/>
            <a:ext cx="12190476" cy="6857143"/>
          </a:xfrm>
          <a:prstGeom prst="rect">
            <a:avLst/>
          </a:prstGeom>
        </p:spPr>
      </p:pic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2C01B87-EB1C-ED41-8D1B-1AF07CC1517A}"/>
              </a:ext>
            </a:extLst>
          </p:cNvPr>
          <p:cNvSpPr txBox="1">
            <a:spLocks/>
          </p:cNvSpPr>
          <p:nvPr userDrawn="1"/>
        </p:nvSpPr>
        <p:spPr>
          <a:xfrm>
            <a:off x="4649932" y="6615724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4" name="タイトル 4">
            <a:extLst>
              <a:ext uri="{FF2B5EF4-FFF2-40B4-BE49-F238E27FC236}">
                <a16:creationId xmlns:a16="http://schemas.microsoft.com/office/drawing/2014/main" id="{A1E1A288-57E5-4FB4-8E8E-82D5B00FE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815" y="363811"/>
            <a:ext cx="9874370" cy="590931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ctr">
              <a:defRPr sz="3600" b="1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7" name="スライド番号プレースホルダー 5">
            <a:extLst>
              <a:ext uri="{FF2B5EF4-FFF2-40B4-BE49-F238E27FC236}">
                <a16:creationId xmlns:a16="http://schemas.microsoft.com/office/drawing/2014/main" id="{F08A5F12-2121-4E0F-BF5F-8F9E9C549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1925" y="6497199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861611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白紙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ー 5">
            <a:extLst>
              <a:ext uri="{FF2B5EF4-FFF2-40B4-BE49-F238E27FC236}">
                <a16:creationId xmlns:a16="http://schemas.microsoft.com/office/drawing/2014/main" id="{8496F1EA-DD26-4106-BAF8-D225E51CE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212473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36C9756-63A5-4C62-9218-EBC5362A91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4B114C97-0913-4D09-9EF8-224F6B0488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165E0B3-B8AB-4888-B292-A03FCE57AB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26509-12A6-40E0-B723-66DCA737B38C}" type="datetimeFigureOut">
              <a:rPr kumimoji="1" lang="ja-JP" altLang="en-US" smtClean="0"/>
              <a:t>2026/5/25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975DB58-F742-4E90-B1CA-74A41EF939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B42A55D-F235-448C-819E-42DF6B8346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49671-293B-4CDB-8D33-72C8CFAD39A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29762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22661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861" r:id="rId2"/>
    <p:sldLayoutId id="2147483862" r:id="rId3"/>
    <p:sldLayoutId id="2147483826" r:id="rId4"/>
    <p:sldLayoutId id="2147483857" r:id="rId5"/>
    <p:sldLayoutId id="2147483858" r:id="rId6"/>
    <p:sldLayoutId id="2147483859" r:id="rId7"/>
    <p:sldLayoutId id="2147483860" r:id="rId8"/>
    <p:sldLayoutId id="2147483863" r:id="rId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4" Type="http://schemas.openxmlformats.org/officeDocument/2006/relationships/hyperlink" Target="mailto:no-reply@obc.jp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180AC119-A8E5-4C02-AABA-5B08C1BFC136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0642" y="448706"/>
            <a:ext cx="1504315" cy="445916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0F10E2B-0735-4750-8CF3-0C5F977EF997}"/>
              </a:ext>
            </a:extLst>
          </p:cNvPr>
          <p:cNvSpPr txBox="1"/>
          <p:nvPr/>
        </p:nvSpPr>
        <p:spPr>
          <a:xfrm>
            <a:off x="9105900" y="6180668"/>
            <a:ext cx="2493433" cy="293089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使い方ガイド</a:t>
            </a:r>
            <a:r>
              <a:rPr lang="ja-JP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改訂日：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2026/05/26</a:t>
            </a:r>
            <a:endParaRPr lang="ja-JP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E5EBAAF-EF24-3EA5-1C62-E62A978FA00D}"/>
              </a:ext>
            </a:extLst>
          </p:cNvPr>
          <p:cNvSpPr txBox="1"/>
          <p:nvPr/>
        </p:nvSpPr>
        <p:spPr>
          <a:xfrm>
            <a:off x="0" y="2229939"/>
            <a:ext cx="12192000" cy="2704967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kumimoji="1" lang="ja-JP" altLang="en-US" sz="4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従業員向け</a:t>
            </a:r>
            <a:endParaRPr kumimoji="1" lang="en-US" altLang="ja-JP" sz="48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algn="ctr">
              <a:lnSpc>
                <a:spcPct val="130000"/>
              </a:lnSpc>
            </a:pPr>
            <a:r>
              <a:rPr kumimoji="1" lang="ja-JP" altLang="en-US" sz="4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「住民税額通知書」 確認ガイド</a:t>
            </a:r>
            <a:endParaRPr kumimoji="1" lang="en-US" altLang="ja-JP" sz="48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algn="ctr">
              <a:lnSpc>
                <a:spcPct val="130000"/>
              </a:lnSpc>
            </a:pPr>
            <a:r>
              <a:rPr kumimoji="1" lang="ja-JP" alt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（メール配信）</a:t>
            </a:r>
            <a:endParaRPr kumimoji="1" lang="ja-JP" altLang="en-US" sz="54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5" name="図 4" descr="図形&#10;&#10;中程度の精度で自動的に生成された説明">
            <a:extLst>
              <a:ext uri="{FF2B5EF4-FFF2-40B4-BE49-F238E27FC236}">
                <a16:creationId xmlns:a16="http://schemas.microsoft.com/office/drawing/2014/main" id="{693B9004-C2CA-1831-11C5-E70196B6950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7671" y="1183384"/>
            <a:ext cx="4756658" cy="1599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2976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C084165C-BB82-D641-F09C-89B15283BC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570" y="694612"/>
            <a:ext cx="7992549" cy="3883489"/>
          </a:xfrm>
          <a:prstGeom prst="rect">
            <a:avLst/>
          </a:prstGeom>
        </p:spPr>
      </p:pic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EDC3649F-B6BA-4D24-8122-9D29E106BA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9</a:t>
            </a:fld>
            <a:endParaRPr kumimoji="1" lang="ja-JP" altLang="en-US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7E34522-6524-EF6A-DA38-64E3177AF3CE}"/>
              </a:ext>
            </a:extLst>
          </p:cNvPr>
          <p:cNvSpPr txBox="1"/>
          <p:nvPr/>
        </p:nvSpPr>
        <p:spPr>
          <a:xfrm>
            <a:off x="396617" y="271824"/>
            <a:ext cx="10949775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ダウンロードした</a:t>
            </a:r>
            <a:r>
              <a:rPr kumimoji="1" lang="en-US" altLang="ja-JP" sz="2000" b="1" dirty="0">
                <a:solidFill>
                  <a:srgbClr val="FF0000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Zip</a:t>
            </a:r>
            <a:r>
              <a:rPr kumimoji="1" lang="ja-JP" altLang="en-US" sz="2000" b="1" dirty="0">
                <a:solidFill>
                  <a:srgbClr val="FF0000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ファイル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を、ダブルクリックします。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endParaRPr kumimoji="1" lang="ja-JP" altLang="en-US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7F36BDDE-B1F6-7243-7902-D3FFB132EFAA}"/>
              </a:ext>
            </a:extLst>
          </p:cNvPr>
          <p:cNvSpPr txBox="1"/>
          <p:nvPr/>
        </p:nvSpPr>
        <p:spPr>
          <a:xfrm>
            <a:off x="2143593" y="5301473"/>
            <a:ext cx="4254276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確認したパスワードを入力し、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［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OK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］ボタンをクリックします。</a:t>
            </a: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B1CC93AA-6244-E884-EE19-F055B20A09CA}"/>
              </a:ext>
            </a:extLst>
          </p:cNvPr>
          <p:cNvSpPr txBox="1"/>
          <p:nvPr/>
        </p:nvSpPr>
        <p:spPr>
          <a:xfrm>
            <a:off x="8919425" y="3999628"/>
            <a:ext cx="1824139" cy="36330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画面はイメージです。</a:t>
            </a:r>
          </a:p>
        </p:txBody>
      </p:sp>
      <p:pic>
        <p:nvPicPr>
          <p:cNvPr id="28" name="図 27">
            <a:extLst>
              <a:ext uri="{FF2B5EF4-FFF2-40B4-BE49-F238E27FC236}">
                <a16:creationId xmlns:a16="http://schemas.microsoft.com/office/drawing/2014/main" id="{52BF9661-8197-74F5-A7DE-E727B4FD6D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97868" y="4362929"/>
            <a:ext cx="4270055" cy="2189607"/>
          </a:xfrm>
          <a:prstGeom prst="rect">
            <a:avLst/>
          </a:prstGeom>
        </p:spPr>
      </p:pic>
      <p:sp>
        <p:nvSpPr>
          <p:cNvPr id="3" name="四角形: 角を丸くする 2">
            <a:extLst>
              <a:ext uri="{FF2B5EF4-FFF2-40B4-BE49-F238E27FC236}">
                <a16:creationId xmlns:a16="http://schemas.microsoft.com/office/drawing/2014/main" id="{BCB7B2AE-8357-5A18-BCE0-34B6C88CACF2}"/>
              </a:ext>
            </a:extLst>
          </p:cNvPr>
          <p:cNvSpPr/>
          <p:nvPr/>
        </p:nvSpPr>
        <p:spPr>
          <a:xfrm>
            <a:off x="1577522" y="3028950"/>
            <a:ext cx="5970814" cy="341374"/>
          </a:xfrm>
          <a:prstGeom prst="roundRect">
            <a:avLst>
              <a:gd name="adj" fmla="val 6875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6" name="矢印: 右 5">
            <a:extLst>
              <a:ext uri="{FF2B5EF4-FFF2-40B4-BE49-F238E27FC236}">
                <a16:creationId xmlns:a16="http://schemas.microsoft.com/office/drawing/2014/main" id="{5D8B3412-35D7-492B-366C-09701F3A430C}"/>
              </a:ext>
            </a:extLst>
          </p:cNvPr>
          <p:cNvSpPr/>
          <p:nvPr/>
        </p:nvSpPr>
        <p:spPr>
          <a:xfrm rot="2310203">
            <a:off x="4391291" y="3933895"/>
            <a:ext cx="2219311" cy="512571"/>
          </a:xfrm>
          <a:prstGeom prst="rightArrow">
            <a:avLst>
              <a:gd name="adj1" fmla="val 50000"/>
              <a:gd name="adj2" fmla="val 83578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B49B8763-8EC6-185E-FBB0-7D3AFBBC99D9}"/>
              </a:ext>
            </a:extLst>
          </p:cNvPr>
          <p:cNvSpPr/>
          <p:nvPr/>
        </p:nvSpPr>
        <p:spPr>
          <a:xfrm>
            <a:off x="4468584" y="3125079"/>
            <a:ext cx="351066" cy="157871"/>
          </a:xfrm>
          <a:prstGeom prst="rect">
            <a:avLst/>
          </a:prstGeom>
          <a:solidFill>
            <a:schemeClr val="bg1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FC615C8D-224D-E87E-2EAC-A1BCB2283F4D}"/>
              </a:ext>
            </a:extLst>
          </p:cNvPr>
          <p:cNvSpPr/>
          <p:nvPr/>
        </p:nvSpPr>
        <p:spPr>
          <a:xfrm>
            <a:off x="7924723" y="6183058"/>
            <a:ext cx="1422400" cy="309817"/>
          </a:xfrm>
          <a:prstGeom prst="roundRect">
            <a:avLst>
              <a:gd name="adj" fmla="val 6875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504261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図 15">
            <a:extLst>
              <a:ext uri="{FF2B5EF4-FFF2-40B4-BE49-F238E27FC236}">
                <a16:creationId xmlns:a16="http://schemas.microsoft.com/office/drawing/2014/main" id="{3E5EE437-B92C-3F7C-87B5-B58F875006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822" y="780466"/>
            <a:ext cx="11491956" cy="5950212"/>
          </a:xfrm>
          <a:prstGeom prst="rect">
            <a:avLst/>
          </a:prstGeom>
        </p:spPr>
      </p:pic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CBDAF967-AFB2-A6AB-96CE-AA16B5A21D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10</a:t>
            </a:fld>
            <a:endParaRPr kumimoji="1"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0F53C8A4-978B-8B68-AEB8-CDF2A0980D47}"/>
              </a:ext>
            </a:extLst>
          </p:cNvPr>
          <p:cNvSpPr txBox="1"/>
          <p:nvPr/>
        </p:nvSpPr>
        <p:spPr>
          <a:xfrm>
            <a:off x="308059" y="273092"/>
            <a:ext cx="1094977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ファイルが解凍され、</a:t>
            </a:r>
            <a:r>
              <a:rPr kumimoji="1" lang="en-US" altLang="ja-JP" sz="2000" b="1" dirty="0">
                <a:solidFill>
                  <a:srgbClr val="FF0000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PDF</a:t>
            </a:r>
            <a:r>
              <a:rPr kumimoji="1" lang="ja-JP" altLang="en-US" sz="2000" b="1" dirty="0">
                <a:solidFill>
                  <a:srgbClr val="FF0000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ファイルを確認できます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85D8041C-66B1-15D4-FCCA-AB87C3A194BC}"/>
              </a:ext>
            </a:extLst>
          </p:cNvPr>
          <p:cNvSpPr txBox="1"/>
          <p:nvPr/>
        </p:nvSpPr>
        <p:spPr>
          <a:xfrm>
            <a:off x="805595" y="3830547"/>
            <a:ext cx="3995829" cy="2794158"/>
          </a:xfrm>
          <a:prstGeom prst="rect">
            <a:avLst/>
          </a:prstGeom>
          <a:solidFill>
            <a:schemeClr val="bg1"/>
          </a:solidFill>
          <a:ln w="28575">
            <a:solidFill>
              <a:srgbClr val="1A4588"/>
            </a:solidFill>
          </a:ln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内容をご確認ください。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endParaRPr kumimoji="1" lang="en-US" altLang="ja-JP" sz="1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r>
              <a:rPr kumimoji="1" lang="ja-JP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「納付額」に記載されている金額が、</a:t>
            </a:r>
            <a:endParaRPr kumimoji="1" lang="en-US" altLang="ja-JP" sz="16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r>
              <a:rPr kumimoji="1" lang="ja-JP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月々の給与から引かれる住民税です。</a:t>
            </a:r>
            <a:endParaRPr kumimoji="1" lang="en-US" altLang="ja-JP" sz="16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endParaRPr kumimoji="1" lang="en-US" altLang="ja-JP" sz="16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endParaRPr kumimoji="1" lang="en-US" altLang="ja-JP" sz="16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endParaRPr kumimoji="1" lang="ja-JP" altLang="en-US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13" name="図 12">
            <a:extLst>
              <a:ext uri="{FF2B5EF4-FFF2-40B4-BE49-F238E27FC236}">
                <a16:creationId xmlns:a16="http://schemas.microsoft.com/office/drawing/2014/main" id="{ADD6FF4A-F02E-085C-9F66-5E6EF0C8DB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4456" y="5043888"/>
            <a:ext cx="3579428" cy="1542288"/>
          </a:xfrm>
          <a:prstGeom prst="rect">
            <a:avLst/>
          </a:prstGeom>
        </p:spPr>
      </p:pic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9C670509-F048-C7B6-F9A9-4D34C95B1AB5}"/>
              </a:ext>
            </a:extLst>
          </p:cNvPr>
          <p:cNvSpPr/>
          <p:nvPr/>
        </p:nvSpPr>
        <p:spPr>
          <a:xfrm>
            <a:off x="3274089" y="2399813"/>
            <a:ext cx="175549" cy="121485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3" name="四角形: 角を丸くする 2">
            <a:extLst>
              <a:ext uri="{FF2B5EF4-FFF2-40B4-BE49-F238E27FC236}">
                <a16:creationId xmlns:a16="http://schemas.microsoft.com/office/drawing/2014/main" id="{7978A230-AA80-4B23-7977-B7386AFC8BF5}"/>
              </a:ext>
            </a:extLst>
          </p:cNvPr>
          <p:cNvSpPr/>
          <p:nvPr/>
        </p:nvSpPr>
        <p:spPr>
          <a:xfrm>
            <a:off x="1062321" y="2316480"/>
            <a:ext cx="3739103" cy="281940"/>
          </a:xfrm>
          <a:prstGeom prst="roundRect">
            <a:avLst>
              <a:gd name="adj" fmla="val 6875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B234D795-67CD-7E81-92C2-A606E012D860}"/>
              </a:ext>
            </a:extLst>
          </p:cNvPr>
          <p:cNvSpPr/>
          <p:nvPr/>
        </p:nvSpPr>
        <p:spPr>
          <a:xfrm rot="2273854">
            <a:off x="3682738" y="3117862"/>
            <a:ext cx="2113879" cy="512571"/>
          </a:xfrm>
          <a:prstGeom prst="rightArrow">
            <a:avLst>
              <a:gd name="adj1" fmla="val 50000"/>
              <a:gd name="adj2" fmla="val 83578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02A4E23-B304-03C7-0ACD-8BF727420CD1}"/>
              </a:ext>
            </a:extLst>
          </p:cNvPr>
          <p:cNvSpPr/>
          <p:nvPr/>
        </p:nvSpPr>
        <p:spPr>
          <a:xfrm>
            <a:off x="2883564" y="2428388"/>
            <a:ext cx="175549" cy="121485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716032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4B07A1E5-B032-42D2-8E4B-AD6BD9780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11</a:t>
            </a:fld>
            <a:endParaRPr kumimoji="1" lang="ja-JP" altLang="en-US" dirty="0"/>
          </a:p>
        </p:txBody>
      </p:sp>
      <p:sp>
        <p:nvSpPr>
          <p:cNvPr id="5" name="Rectangle 446">
            <a:extLst>
              <a:ext uri="{FF2B5EF4-FFF2-40B4-BE49-F238E27FC236}">
                <a16:creationId xmlns:a16="http://schemas.microsoft.com/office/drawing/2014/main" id="{89C3EB88-59E7-4757-A5F5-52BF087D0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231" y="1383254"/>
            <a:ext cx="10960818" cy="2045746"/>
          </a:xfrm>
          <a:prstGeom prst="rect">
            <a:avLst/>
          </a:prstGeom>
          <a:solidFill>
            <a:srgbClr val="00B0F0"/>
          </a:solidFill>
          <a:ln w="9525" cmpd="sng" algn="ctr">
            <a:noFill/>
            <a:miter lim="800000"/>
            <a:headEnd/>
            <a:tailEnd/>
          </a:ln>
          <a:effectLst/>
        </p:spPr>
        <p:txBody>
          <a:bodyPr rot="0" vert="horz" wrap="square" lIns="74295" tIns="37800" rIns="74295" bIns="37800" rtlCol="0" anchor="ctr" anchorCtr="0" upright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ctr">
              <a:lnSpc>
                <a:spcPts val="4800"/>
              </a:lnSpc>
            </a:pPr>
            <a:r>
              <a:rPr lang="en-US" altLang="ja-JP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4</a:t>
            </a:r>
            <a:r>
              <a:rPr lang="ja-JP" altLang="en-US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お問い合わせ先</a:t>
            </a:r>
            <a:endParaRPr lang="ja-JP" sz="4800" kern="1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B130E02-C9DF-4569-980B-C5184CFA1FBA}"/>
              </a:ext>
            </a:extLst>
          </p:cNvPr>
          <p:cNvSpPr txBox="1"/>
          <p:nvPr/>
        </p:nvSpPr>
        <p:spPr>
          <a:xfrm>
            <a:off x="740231" y="4031406"/>
            <a:ext cx="10975500" cy="1633840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何かご不明点などがある場合は下記までお問い合わせください。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algn="l">
              <a:lnSpc>
                <a:spcPct val="130000"/>
              </a:lnSpc>
            </a:pP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algn="l">
              <a:lnSpc>
                <a:spcPct val="130000"/>
              </a:lnSpc>
            </a:pPr>
            <a:r>
              <a:rPr kumimoji="1" lang="ja-JP" altLang="en-US" sz="2000" u="sng" dirty="0">
                <a:solidFill>
                  <a:schemeClr val="tx1">
                    <a:lumMod val="95000"/>
                    <a:lumOff val="5000"/>
                  </a:schemeClr>
                </a:solidFill>
                <a:highlight>
                  <a:srgbClr val="FFFF00"/>
                </a:highlight>
                <a:latin typeface="Meiryo UI" panose="020B0604030504040204" pitchFamily="34" charset="-128"/>
                <a:ea typeface="Meiryo UI" panose="020B0604030504040204" pitchFamily="34" charset="-128"/>
              </a:rPr>
              <a:t>担当：●●部　　　　名前：●●　（メールアドレス：●●）</a:t>
            </a:r>
            <a:endParaRPr kumimoji="1" lang="en-US" altLang="ja-JP" sz="2000" u="sng" dirty="0">
              <a:solidFill>
                <a:schemeClr val="tx1">
                  <a:lumMod val="95000"/>
                  <a:lumOff val="5000"/>
                </a:schemeClr>
              </a:solidFill>
              <a:highlight>
                <a:srgbClr val="FFFF00"/>
              </a:highlight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algn="l">
              <a:lnSpc>
                <a:spcPct val="130000"/>
              </a:lnSpc>
            </a:pPr>
            <a:endParaRPr kumimoji="1" lang="ja-JP" altLang="en-US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014931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687BB1D7-B828-44BC-9C0C-DC641834B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lang="ja-JP" altLang="en-US" smtClean="0"/>
              <a:pPr/>
              <a:t>1</a:t>
            </a:fld>
            <a:endParaRPr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035B94C-BFAD-4845-8B95-6B0EBB33B182}"/>
              </a:ext>
            </a:extLst>
          </p:cNvPr>
          <p:cNvSpPr txBox="1"/>
          <p:nvPr/>
        </p:nvSpPr>
        <p:spPr>
          <a:xfrm>
            <a:off x="1303035" y="1376236"/>
            <a:ext cx="4124098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1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概要</a:t>
            </a:r>
            <a:endParaRPr kumimoji="1" lang="en-US" altLang="ja-JP" sz="20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A215DDB-3AC1-4692-8B1C-1CC2F5788E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8767" y="424160"/>
            <a:ext cx="10966318" cy="523220"/>
          </a:xfrm>
          <a:prstGeom prst="rect">
            <a:avLst/>
          </a:prstGeom>
          <a:solidFill>
            <a:srgbClr val="0070C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目次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187D900-39B3-4CBD-B25E-2C334229ACFA}"/>
              </a:ext>
            </a:extLst>
          </p:cNvPr>
          <p:cNvSpPr txBox="1"/>
          <p:nvPr/>
        </p:nvSpPr>
        <p:spPr>
          <a:xfrm>
            <a:off x="1294568" y="2069015"/>
            <a:ext cx="4132566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2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事前準備</a:t>
            </a:r>
            <a:endParaRPr kumimoji="1" lang="en-US" altLang="ja-JP" sz="20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46275646-57E8-4F34-9425-5B71B0D6CCC4}"/>
              </a:ext>
            </a:extLst>
          </p:cNvPr>
          <p:cNvSpPr txBox="1"/>
          <p:nvPr/>
        </p:nvSpPr>
        <p:spPr>
          <a:xfrm>
            <a:off x="1294567" y="2752864"/>
            <a:ext cx="4132562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3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通知書の確認方法</a:t>
            </a:r>
            <a:endParaRPr kumimoji="1" lang="en-US" altLang="ja-JP" sz="20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B7541C0A-00BF-46E5-A358-B0C3E6952A38}"/>
              </a:ext>
            </a:extLst>
          </p:cNvPr>
          <p:cNvCxnSpPr/>
          <p:nvPr/>
        </p:nvCxnSpPr>
        <p:spPr>
          <a:xfrm>
            <a:off x="6091926" y="1376004"/>
            <a:ext cx="0" cy="483006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AA622EC-F72F-58EE-1877-07BF514D9429}"/>
              </a:ext>
            </a:extLst>
          </p:cNvPr>
          <p:cNvSpPr txBox="1"/>
          <p:nvPr/>
        </p:nvSpPr>
        <p:spPr>
          <a:xfrm>
            <a:off x="1294567" y="3503371"/>
            <a:ext cx="4132562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４　お問い合わせ先</a:t>
            </a:r>
            <a:endParaRPr kumimoji="1" lang="en-US" altLang="ja-JP" sz="20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767801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4B07A1E5-B032-42D2-8E4B-AD6BD9780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2</a:t>
            </a:fld>
            <a:endParaRPr kumimoji="1" lang="ja-JP" altLang="en-US" dirty="0"/>
          </a:p>
        </p:txBody>
      </p:sp>
      <p:sp>
        <p:nvSpPr>
          <p:cNvPr id="5" name="Rectangle 446">
            <a:extLst>
              <a:ext uri="{FF2B5EF4-FFF2-40B4-BE49-F238E27FC236}">
                <a16:creationId xmlns:a16="http://schemas.microsoft.com/office/drawing/2014/main" id="{89C3EB88-59E7-4757-A5F5-52BF087D0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231" y="1383254"/>
            <a:ext cx="10960818" cy="2045746"/>
          </a:xfrm>
          <a:prstGeom prst="rect">
            <a:avLst/>
          </a:prstGeom>
          <a:solidFill>
            <a:srgbClr val="00B0F0"/>
          </a:solidFill>
          <a:ln w="9525" cmpd="sng" algn="ctr">
            <a:noFill/>
            <a:miter lim="800000"/>
            <a:headEnd/>
            <a:tailEnd/>
          </a:ln>
          <a:effectLst/>
        </p:spPr>
        <p:txBody>
          <a:bodyPr rot="0" vert="horz" wrap="square" lIns="74295" tIns="37800" rIns="74295" bIns="37800" rtlCol="0" anchor="ctr" anchorCtr="0" upright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ctr">
              <a:lnSpc>
                <a:spcPts val="4800"/>
              </a:lnSpc>
            </a:pPr>
            <a:r>
              <a:rPr lang="en-US" altLang="ja-JP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1</a:t>
            </a:r>
            <a:r>
              <a:rPr lang="ja-JP" altLang="en-US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概要</a:t>
            </a:r>
            <a:endParaRPr lang="ja-JP" sz="4800" kern="1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8C82194-65A2-4720-A3BB-1B79A29AE4F1}"/>
              </a:ext>
            </a:extLst>
          </p:cNvPr>
          <p:cNvSpPr txBox="1"/>
          <p:nvPr/>
        </p:nvSpPr>
        <p:spPr>
          <a:xfrm>
            <a:off x="614476" y="4125774"/>
            <a:ext cx="1097550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はじめに、概要を確認しましょう。</a:t>
            </a:r>
          </a:p>
        </p:txBody>
      </p:sp>
    </p:spTree>
    <p:extLst>
      <p:ext uri="{BB962C8B-B14F-4D97-AF65-F5344CB8AC3E}">
        <p14:creationId xmlns:p14="http://schemas.microsoft.com/office/powerpoint/2010/main" val="30761370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DC074C00-CBE8-93DB-D652-71E3C4A93D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503" y="1773809"/>
            <a:ext cx="4529721" cy="4980864"/>
          </a:xfrm>
          <a:prstGeom prst="rect">
            <a:avLst/>
          </a:prstGeom>
        </p:spPr>
      </p:pic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E738A76C-D8BB-4E55-B8C6-BDAF8CAB7B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3</a:t>
            </a:fld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C7D34D7-25F6-491A-9951-77D8546D3FDB}"/>
              </a:ext>
            </a:extLst>
          </p:cNvPr>
          <p:cNvSpPr txBox="1"/>
          <p:nvPr/>
        </p:nvSpPr>
        <p:spPr>
          <a:xfrm>
            <a:off x="76200" y="808164"/>
            <a:ext cx="12039600" cy="903769"/>
          </a:xfrm>
          <a:prstGeom prst="rect">
            <a:avLst/>
          </a:prstGeom>
          <a:noFill/>
        </p:spPr>
        <p:txBody>
          <a:bodyPr wrap="square" lIns="91440" tIns="36000" rIns="91440" bIns="45720" rtlCol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b="1" dirty="0">
                <a:solidFill>
                  <a:srgbClr val="C00000"/>
                </a:solidFill>
                <a:highlight>
                  <a:srgbClr val="FFFF00"/>
                </a:highlight>
                <a:latin typeface="Meiryo UI"/>
                <a:ea typeface="Meiryo UI"/>
              </a:rPr>
              <a:t>●月●日（●）／</a:t>
            </a:r>
            <a:r>
              <a:rPr kumimoji="1" lang="en-US" altLang="ja-JP" sz="2000" b="1" dirty="0">
                <a:solidFill>
                  <a:srgbClr val="C00000"/>
                </a:solidFill>
                <a:highlight>
                  <a:srgbClr val="FFFF00"/>
                </a:highlight>
                <a:latin typeface="Meiryo UI"/>
                <a:ea typeface="Meiryo UI"/>
              </a:rPr>
              <a:t>6</a:t>
            </a:r>
            <a:r>
              <a:rPr kumimoji="1" lang="ja-JP" altLang="en-US" sz="2000" b="1" dirty="0">
                <a:solidFill>
                  <a:srgbClr val="C00000"/>
                </a:solidFill>
                <a:highlight>
                  <a:srgbClr val="FFFF00"/>
                </a:highlight>
                <a:latin typeface="Meiryo UI"/>
                <a:ea typeface="Meiryo UI"/>
              </a:rPr>
              <a:t>月給与支給日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/>
                <a:ea typeface="Meiryo UI"/>
              </a:rPr>
              <a:t>に、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/>
                <a:ea typeface="Meiryo UI"/>
              </a:rPr>
              <a:t>給与明細などを配信しているメールアドレス宛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/>
                <a:ea typeface="Meiryo UI"/>
              </a:rPr>
              <a:t>に配信します。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/>
              <a:ea typeface="Meiryo UI"/>
            </a:endParaRPr>
          </a:p>
          <a:p>
            <a:pPr algn="l">
              <a:lnSpc>
                <a:spcPct val="130000"/>
              </a:lnSpc>
            </a:pPr>
            <a:r>
              <a:rPr lang="en-US" altLang="ja-JP" sz="2300" b="1" u="sng" dirty="0">
                <a:solidFill>
                  <a:srgbClr val="FF0000"/>
                </a:solidFill>
                <a:latin typeface="Meiryo UI"/>
                <a:ea typeface="Meiryo UI"/>
              </a:rPr>
              <a:t>【</a:t>
            </a:r>
            <a:r>
              <a:rPr lang="ja-JP" altLang="en-US" sz="2300" b="1" u="sng" dirty="0">
                <a:solidFill>
                  <a:srgbClr val="FF0000"/>
                </a:solidFill>
                <a:latin typeface="Meiryo UI"/>
                <a:ea typeface="Meiryo UI"/>
              </a:rPr>
              <a:t>重要</a:t>
            </a:r>
            <a:r>
              <a:rPr lang="en-US" altLang="ja-JP" sz="2300" b="1" u="sng" dirty="0">
                <a:solidFill>
                  <a:srgbClr val="FF0000"/>
                </a:solidFill>
                <a:latin typeface="Meiryo UI"/>
                <a:ea typeface="Meiryo UI"/>
              </a:rPr>
              <a:t>】</a:t>
            </a:r>
            <a:r>
              <a:rPr lang="ja-JP" altLang="en-US" sz="2300" b="1" u="sng" dirty="0">
                <a:solidFill>
                  <a:srgbClr val="FF0000"/>
                </a:solidFill>
                <a:latin typeface="Meiryo UI"/>
                <a:ea typeface="Meiryo UI"/>
              </a:rPr>
              <a:t>この通知書を開くためには、解凍ツールが必要です。本ガイドを見ながら、実施してください。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F47C43E-CB60-9799-1E9B-AA4F0D7A827D}"/>
              </a:ext>
            </a:extLst>
          </p:cNvPr>
          <p:cNvSpPr txBox="1"/>
          <p:nvPr/>
        </p:nvSpPr>
        <p:spPr>
          <a:xfrm>
            <a:off x="76200" y="44343"/>
            <a:ext cx="12039600" cy="644082"/>
          </a:xfrm>
          <a:prstGeom prst="rect">
            <a:avLst/>
          </a:prstGeom>
          <a:solidFill>
            <a:srgbClr val="1A4587"/>
          </a:solidFill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3200" b="1" dirty="0">
                <a:solidFill>
                  <a:srgbClr val="FFFF00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住民税額の通知書</a:t>
            </a:r>
            <a:r>
              <a:rPr kumimoji="1" lang="ja-JP" altLang="en-US" sz="320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を、</a:t>
            </a:r>
            <a:r>
              <a:rPr kumimoji="1" lang="ja-JP" altLang="en-US" sz="3200" b="1" dirty="0">
                <a:solidFill>
                  <a:srgbClr val="FFFF00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メールで配信</a:t>
            </a:r>
            <a:r>
              <a:rPr kumimoji="1" lang="ja-JP" altLang="en-US" sz="320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します。</a:t>
            </a:r>
            <a:endParaRPr kumimoji="1" lang="en-US" altLang="ja-JP" sz="3200" dirty="0">
              <a:solidFill>
                <a:schemeClr val="bg1"/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7" name="二等辺三角形 6">
            <a:extLst>
              <a:ext uri="{FF2B5EF4-FFF2-40B4-BE49-F238E27FC236}">
                <a16:creationId xmlns:a16="http://schemas.microsoft.com/office/drawing/2014/main" id="{8C3E231C-1E5F-A617-2E76-D5CC4CB71F59}"/>
              </a:ext>
            </a:extLst>
          </p:cNvPr>
          <p:cNvSpPr/>
          <p:nvPr/>
        </p:nvSpPr>
        <p:spPr>
          <a:xfrm rot="15436530">
            <a:off x="5262035" y="3122011"/>
            <a:ext cx="368712" cy="1248672"/>
          </a:xfrm>
          <a:prstGeom prst="triangle">
            <a:avLst/>
          </a:prstGeom>
          <a:solidFill>
            <a:srgbClr val="FF0000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16" name="図 15">
            <a:extLst>
              <a:ext uri="{FF2B5EF4-FFF2-40B4-BE49-F238E27FC236}">
                <a16:creationId xmlns:a16="http://schemas.microsoft.com/office/drawing/2014/main" id="{6858A795-D540-933D-25B7-58D8269E57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5092" y="2258536"/>
            <a:ext cx="6263405" cy="4496137"/>
          </a:xfrm>
          <a:prstGeom prst="rect">
            <a:avLst/>
          </a:prstGeom>
        </p:spPr>
      </p:pic>
      <p:sp>
        <p:nvSpPr>
          <p:cNvPr id="17" name="吹き出し: 四角形 16">
            <a:extLst>
              <a:ext uri="{FF2B5EF4-FFF2-40B4-BE49-F238E27FC236}">
                <a16:creationId xmlns:a16="http://schemas.microsoft.com/office/drawing/2014/main" id="{2D6B80EC-8F6B-1318-0B80-9135C5876ED6}"/>
              </a:ext>
            </a:extLst>
          </p:cNvPr>
          <p:cNvSpPr/>
          <p:nvPr/>
        </p:nvSpPr>
        <p:spPr>
          <a:xfrm>
            <a:off x="3567290" y="4176354"/>
            <a:ext cx="2820810" cy="890945"/>
          </a:xfrm>
          <a:prstGeom prst="wedgeRectCallout">
            <a:avLst>
              <a:gd name="adj1" fmla="val 8038"/>
              <a:gd name="adj2" fmla="val -87225"/>
            </a:avLst>
          </a:prstGeom>
          <a:solidFill>
            <a:schemeClr val="bg1"/>
          </a:solidFill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 dirty="0">
                <a:solidFill>
                  <a:srgbClr val="002060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開くには</a:t>
            </a:r>
            <a:endParaRPr kumimoji="1" lang="en-US" altLang="ja-JP" sz="2400" b="1" dirty="0">
              <a:solidFill>
                <a:srgbClr val="002060"/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algn="ctr"/>
            <a:r>
              <a:rPr kumimoji="1" lang="ja-JP" altLang="en-US" sz="2400" b="1" dirty="0">
                <a:solidFill>
                  <a:srgbClr val="FF0000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解凍ツール</a:t>
            </a:r>
            <a:r>
              <a:rPr kumimoji="1" lang="ja-JP" altLang="en-US" sz="2400" b="1" dirty="0">
                <a:solidFill>
                  <a:srgbClr val="002060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が必要！</a:t>
            </a: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6C6DC31D-1715-6681-CF88-182D5DB3603E}"/>
              </a:ext>
            </a:extLst>
          </p:cNvPr>
          <p:cNvSpPr/>
          <p:nvPr/>
        </p:nvSpPr>
        <p:spPr>
          <a:xfrm>
            <a:off x="5672518" y="2465132"/>
            <a:ext cx="413954" cy="106618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E363A02A-458A-FBA8-181C-255E3338D079}"/>
              </a:ext>
            </a:extLst>
          </p:cNvPr>
          <p:cNvSpPr/>
          <p:nvPr/>
        </p:nvSpPr>
        <p:spPr>
          <a:xfrm>
            <a:off x="577850" y="5046407"/>
            <a:ext cx="250822" cy="103443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AE54AE3-3B3B-A746-E880-E4564DD5C21C}"/>
              </a:ext>
            </a:extLst>
          </p:cNvPr>
          <p:cNvSpPr/>
          <p:nvPr/>
        </p:nvSpPr>
        <p:spPr>
          <a:xfrm>
            <a:off x="2082800" y="1903157"/>
            <a:ext cx="222250" cy="122493"/>
          </a:xfrm>
          <a:prstGeom prst="rect">
            <a:avLst/>
          </a:prstGeom>
          <a:solidFill>
            <a:srgbClr val="0078D4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309456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4B07A1E5-B032-42D2-8E4B-AD6BD9780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4</a:t>
            </a:fld>
            <a:endParaRPr kumimoji="1" lang="ja-JP" altLang="en-US" dirty="0"/>
          </a:p>
        </p:txBody>
      </p:sp>
      <p:sp>
        <p:nvSpPr>
          <p:cNvPr id="5" name="Rectangle 446">
            <a:extLst>
              <a:ext uri="{FF2B5EF4-FFF2-40B4-BE49-F238E27FC236}">
                <a16:creationId xmlns:a16="http://schemas.microsoft.com/office/drawing/2014/main" id="{89C3EB88-59E7-4757-A5F5-52BF087D0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476" y="1381101"/>
            <a:ext cx="10965485" cy="2047899"/>
          </a:xfrm>
          <a:prstGeom prst="rect">
            <a:avLst/>
          </a:prstGeom>
          <a:solidFill>
            <a:srgbClr val="00B0F0"/>
          </a:solidFill>
          <a:ln w="9525" cmpd="sng" algn="ctr">
            <a:noFill/>
            <a:miter lim="800000"/>
            <a:headEnd/>
            <a:tailEnd/>
          </a:ln>
          <a:effectLst/>
        </p:spPr>
        <p:txBody>
          <a:bodyPr rot="0" vert="horz" wrap="square" lIns="74295" tIns="37800" rIns="74295" bIns="37800" rtlCol="0" anchor="ctr" anchorCtr="0" upright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ctr">
              <a:lnSpc>
                <a:spcPts val="4800"/>
              </a:lnSpc>
            </a:pPr>
            <a:r>
              <a:rPr lang="en-US" altLang="ja-JP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2</a:t>
            </a:r>
            <a:r>
              <a:rPr lang="ja-JP" altLang="en-US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事前準備</a:t>
            </a:r>
            <a:endParaRPr lang="ja-JP" sz="4800" kern="1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10B1F59-C70B-40CD-9444-47D532C95454}"/>
              </a:ext>
            </a:extLst>
          </p:cNvPr>
          <p:cNvSpPr txBox="1"/>
          <p:nvPr/>
        </p:nvSpPr>
        <p:spPr>
          <a:xfrm>
            <a:off x="614476" y="4138474"/>
            <a:ext cx="1096548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お使いのパソコンに、通知書を確認するための「解凍ソフト」をセットアップします。（パソコンでの確認推奨）</a:t>
            </a:r>
          </a:p>
        </p:txBody>
      </p:sp>
    </p:spTree>
    <p:extLst>
      <p:ext uri="{BB962C8B-B14F-4D97-AF65-F5344CB8AC3E}">
        <p14:creationId xmlns:p14="http://schemas.microsoft.com/office/powerpoint/2010/main" val="18257352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スライド番号プレースホルダー 2">
            <a:extLst>
              <a:ext uri="{FF2B5EF4-FFF2-40B4-BE49-F238E27FC236}">
                <a16:creationId xmlns:a16="http://schemas.microsoft.com/office/drawing/2014/main" id="{9A140B52-FEF1-FDA8-D672-969325E531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25233" y="6492875"/>
            <a:ext cx="2743200" cy="365125"/>
          </a:xfrm>
        </p:spPr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5</a:t>
            </a:fld>
            <a:endParaRPr kumimoji="1" lang="ja-JP" altLang="en-US" dirty="0"/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1B612389-A6E6-B694-8175-834D61F336B9}"/>
              </a:ext>
            </a:extLst>
          </p:cNvPr>
          <p:cNvSpPr txBox="1"/>
          <p:nvPr/>
        </p:nvSpPr>
        <p:spPr>
          <a:xfrm>
            <a:off x="306787" y="75384"/>
            <a:ext cx="10949775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住民税額の通知書を確認するには、解凍ソフトが必要になります。</a:t>
            </a:r>
            <a:endParaRPr kumimoji="1" lang="en-US" altLang="ja-JP" sz="20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以下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URL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からセットアップをしてください。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04B4AF63-BA3D-FFC8-5B1D-B931D629BE8C}"/>
              </a:ext>
            </a:extLst>
          </p:cNvPr>
          <p:cNvSpPr txBox="1"/>
          <p:nvPr/>
        </p:nvSpPr>
        <p:spPr>
          <a:xfrm>
            <a:off x="306787" y="956504"/>
            <a:ext cx="11379458" cy="65389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ja-JP" sz="3200" dirty="0">
                <a:solidFill>
                  <a:srgbClr val="FF0000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URL</a:t>
            </a:r>
            <a:r>
              <a:rPr kumimoji="1" lang="ja-JP" altLang="en-US" sz="3200" dirty="0">
                <a:solidFill>
                  <a:srgbClr val="FF0000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：</a:t>
            </a:r>
            <a:endParaRPr kumimoji="1" lang="en-US" altLang="ja-JP" sz="3200" dirty="0">
              <a:solidFill>
                <a:srgbClr val="FF0000"/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E24AE65E-D5AF-3B44-0270-A3482599D36E}"/>
              </a:ext>
            </a:extLst>
          </p:cNvPr>
          <p:cNvSpPr txBox="1"/>
          <p:nvPr/>
        </p:nvSpPr>
        <p:spPr>
          <a:xfrm>
            <a:off x="306787" y="1762801"/>
            <a:ext cx="8652133" cy="4834716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ja-JP" sz="2000" b="1" u="sng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【</a:t>
            </a:r>
            <a:r>
              <a:rPr kumimoji="1" lang="ja-JP" altLang="en-US" sz="2000" b="1" u="sng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セットアップ手順</a:t>
            </a:r>
            <a:r>
              <a:rPr kumimoji="1" lang="en-US" altLang="ja-JP" sz="2000" b="1" u="sng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】</a:t>
            </a:r>
          </a:p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❶上記の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URL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もしくは、左側の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QR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コードを読み取ります。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❷［ダウンロード］ボタンをクリックして、セットアップファイルをダウンロードします。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❸ダウンロードされたファイル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highlight>
                  <a:srgbClr val="FFFF00"/>
                </a:highlight>
                <a:latin typeface="Meiryo UI" panose="020B0604030504040204" pitchFamily="34" charset="-128"/>
                <a:ea typeface="Meiryo UI" panose="020B0604030504040204" pitchFamily="34" charset="-128"/>
              </a:rPr>
              <a:t>「●●●●●（ファイル名）」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をダブルクリックします。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❹［ユーザーアカウント制御］画面</a:t>
            </a:r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（</a:t>
            </a:r>
            <a:r>
              <a:rPr kumimoji="1" lang="en-US" altLang="ja-JP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※</a:t>
            </a:r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）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が表示されたら、［はい］をクリックします。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　</a:t>
            </a:r>
            <a:r>
              <a:rPr kumimoji="1" lang="ja-JP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ユーザー名とパスワードを入力する画面が表示されたら入力をしてください。</a:t>
            </a:r>
            <a:endParaRPr kumimoji="1" lang="en-US" altLang="ja-JP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❺セットアップの同意画面が表示されたら、同意して進んでください。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❻「完了」という画面が表示されたら、解凍ソフトのセットアップは完了です。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r>
              <a:rPr kumimoji="1" lang="en-US" altLang="ja-JP" sz="2000" b="1" u="sng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【</a:t>
            </a:r>
            <a:r>
              <a:rPr kumimoji="1" lang="ja-JP" altLang="en-US" sz="2000" b="1" u="sng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セットアップされたかの確認方法</a:t>
            </a:r>
            <a:r>
              <a:rPr kumimoji="1" lang="en-US" altLang="ja-JP" sz="2000" b="1" u="sng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】</a:t>
            </a:r>
          </a:p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　　［スタート］ボタンから、セットアップした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highlight>
                  <a:srgbClr val="FFFF00"/>
                </a:highlight>
                <a:latin typeface="Meiryo UI" panose="020B0604030504040204" pitchFamily="34" charset="-128"/>
                <a:ea typeface="Meiryo UI" panose="020B0604030504040204" pitchFamily="34" charset="-128"/>
              </a:rPr>
              <a:t>「●●●（解凍ソフト名）」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を検索して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アプリが表示されたら、セットアップができています。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21" name="図 20" descr="グラフィカル ユーザー インターフェイス が含まれている画像&#10;&#10;自動的に生成された説明">
            <a:extLst>
              <a:ext uri="{FF2B5EF4-FFF2-40B4-BE49-F238E27FC236}">
                <a16:creationId xmlns:a16="http://schemas.microsoft.com/office/drawing/2014/main" id="{2CDE7C29-9519-0FCA-D4E9-73EA6A9D5E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9132" y="3727020"/>
            <a:ext cx="3100467" cy="214065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2" name="図 21">
            <a:extLst>
              <a:ext uri="{FF2B5EF4-FFF2-40B4-BE49-F238E27FC236}">
                <a16:creationId xmlns:a16="http://schemas.microsoft.com/office/drawing/2014/main" id="{4C0A52FA-A74F-AAF3-501F-53D8ADBCB6F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2110" t="21585" r="25105" b="23893"/>
          <a:stretch/>
        </p:blipFill>
        <p:spPr>
          <a:xfrm>
            <a:off x="550424" y="5770651"/>
            <a:ext cx="381001" cy="380841"/>
          </a:xfrm>
          <a:prstGeom prst="rect">
            <a:avLst/>
          </a:prstGeom>
        </p:spPr>
      </p:pic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5495CA44-90FE-2AD3-D678-F635989B8145}"/>
              </a:ext>
            </a:extLst>
          </p:cNvPr>
          <p:cNvSpPr txBox="1"/>
          <p:nvPr/>
        </p:nvSpPr>
        <p:spPr>
          <a:xfrm>
            <a:off x="8626733" y="3363719"/>
            <a:ext cx="3565267" cy="36330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105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（</a:t>
            </a:r>
            <a:r>
              <a:rPr kumimoji="1" lang="en-US" altLang="ja-JP" sz="105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※</a:t>
            </a:r>
            <a:r>
              <a:rPr kumimoji="1" lang="ja-JP" altLang="en-US" sz="105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）</a:t>
            </a:r>
            <a:r>
              <a:rPr kumimoji="1" lang="ja-JP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ユーザーアカウント制御画面イメージ</a:t>
            </a:r>
            <a:endParaRPr kumimoji="1" lang="en-US" altLang="ja-JP" sz="16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960562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4B07A1E5-B032-42D2-8E4B-AD6BD9780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6</a:t>
            </a:fld>
            <a:endParaRPr kumimoji="1" lang="ja-JP" altLang="en-US" dirty="0"/>
          </a:p>
        </p:txBody>
      </p:sp>
      <p:sp>
        <p:nvSpPr>
          <p:cNvPr id="5" name="Rectangle 446">
            <a:extLst>
              <a:ext uri="{FF2B5EF4-FFF2-40B4-BE49-F238E27FC236}">
                <a16:creationId xmlns:a16="http://schemas.microsoft.com/office/drawing/2014/main" id="{89C3EB88-59E7-4757-A5F5-52BF087D0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476" y="1381101"/>
            <a:ext cx="10965485" cy="2047899"/>
          </a:xfrm>
          <a:prstGeom prst="rect">
            <a:avLst/>
          </a:prstGeom>
          <a:solidFill>
            <a:srgbClr val="00B0F0"/>
          </a:solidFill>
          <a:ln w="9525" cmpd="sng" algn="ctr">
            <a:noFill/>
            <a:miter lim="800000"/>
            <a:headEnd/>
            <a:tailEnd/>
          </a:ln>
          <a:effectLst/>
        </p:spPr>
        <p:txBody>
          <a:bodyPr rot="0" vert="horz" wrap="square" lIns="74295" tIns="37800" rIns="74295" bIns="37800" rtlCol="0" anchor="ctr" anchorCtr="0" upright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ctr">
              <a:lnSpc>
                <a:spcPts val="4800"/>
              </a:lnSpc>
            </a:pPr>
            <a:r>
              <a:rPr lang="ja-JP" altLang="en-US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３　通知書の確認方法</a:t>
            </a:r>
            <a:endParaRPr lang="ja-JP" sz="4800" kern="1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10B1F59-C70B-40CD-9444-47D532C95454}"/>
              </a:ext>
            </a:extLst>
          </p:cNvPr>
          <p:cNvSpPr txBox="1"/>
          <p:nvPr/>
        </p:nvSpPr>
        <p:spPr>
          <a:xfrm>
            <a:off x="614476" y="4125774"/>
            <a:ext cx="1097550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セットアップした解凍ソフトを使って、通知書を確認します。</a:t>
            </a:r>
          </a:p>
        </p:txBody>
      </p:sp>
    </p:spTree>
    <p:extLst>
      <p:ext uri="{BB962C8B-B14F-4D97-AF65-F5344CB8AC3E}">
        <p14:creationId xmlns:p14="http://schemas.microsoft.com/office/powerpoint/2010/main" val="38271073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B1136E85-94D6-7F0C-487A-45CA157A26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561" y="2569115"/>
            <a:ext cx="11345639" cy="4060288"/>
          </a:xfrm>
          <a:prstGeom prst="rect">
            <a:avLst/>
          </a:prstGeom>
        </p:spPr>
      </p:pic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55688D27-5612-4039-A8B9-FDFD6EB56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7</a:t>
            </a:fld>
            <a:endParaRPr kumimoji="1" lang="ja-JP" altLang="en-US" dirty="0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F0098FFE-1393-4514-3324-F3C9D8FC35AF}"/>
              </a:ext>
            </a:extLst>
          </p:cNvPr>
          <p:cNvSpPr txBox="1"/>
          <p:nvPr/>
        </p:nvSpPr>
        <p:spPr>
          <a:xfrm>
            <a:off x="229773" y="1704059"/>
            <a:ext cx="10848175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それぞれのメールにファイルが添付されていますので、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r>
              <a:rPr kumimoji="1" lang="en-US" altLang="ja-JP" sz="2000" b="1" dirty="0">
                <a:solidFill>
                  <a:srgbClr val="FF0000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Zip</a:t>
            </a:r>
            <a:r>
              <a:rPr kumimoji="1" lang="ja-JP" altLang="en-US" sz="2000" b="1" dirty="0">
                <a:solidFill>
                  <a:srgbClr val="FF0000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ファイルと</a:t>
            </a:r>
            <a:r>
              <a:rPr kumimoji="1" lang="en-US" altLang="ja-JP" sz="2000" b="1" dirty="0">
                <a:solidFill>
                  <a:srgbClr val="FF0000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PDF</a:t>
            </a:r>
            <a:r>
              <a:rPr kumimoji="1" lang="ja-JP" altLang="en-US" sz="2000" b="1" dirty="0">
                <a:solidFill>
                  <a:srgbClr val="FF0000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ファイルをどちらも、ご自身のパソコンやスマートフォンに保存してください。</a:t>
            </a:r>
            <a:endParaRPr kumimoji="1" lang="en-US" altLang="ja-JP" sz="2000" b="1" dirty="0">
              <a:solidFill>
                <a:srgbClr val="FF0000"/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9CC1E71C-9634-0D8A-AD97-BEFDD18F7CE2}"/>
              </a:ext>
            </a:extLst>
          </p:cNvPr>
          <p:cNvSpPr txBox="1"/>
          <p:nvPr/>
        </p:nvSpPr>
        <p:spPr>
          <a:xfrm>
            <a:off x="190401" y="108207"/>
            <a:ext cx="11824317" cy="1593829"/>
          </a:xfrm>
          <a:prstGeom prst="rect">
            <a:avLst/>
          </a:prstGeom>
          <a:noFill/>
        </p:spPr>
        <p:txBody>
          <a:bodyPr wrap="square" lIns="91440" tIns="36000" rIns="91440" bIns="45720" rtlCol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/>
                <a:ea typeface="Meiryo UI"/>
              </a:rPr>
              <a:t>住民税額の通知書と、その通知書を開くためのパスワード確認用のメールが２通届きます。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/>
              <a:ea typeface="Meiryo UI"/>
            </a:endParaRPr>
          </a:p>
          <a:p>
            <a:pPr>
              <a:lnSpc>
                <a:spcPct val="130000"/>
              </a:lnSpc>
            </a:pP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送信元名は「ＯＢＣｉＤ」、送信元メールアドレスは「</a:t>
            </a:r>
            <a:r>
              <a:rPr lang="en-US" altLang="ja-JP" dirty="0">
                <a:latin typeface="メイリオ" panose="020B0604030504040204" pitchFamily="50" charset="-128"/>
                <a:ea typeface="メイリオ" panose="020B0604030504040204" pitchFamily="50" charset="-128"/>
                <a:hlinkClick r:id="rId4"/>
              </a:rPr>
              <a:t>no-reply@obc.jp</a:t>
            </a: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」</a:t>
            </a:r>
            <a:r>
              <a:rPr kumimoji="1" lang="ja-JP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ja-JP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。</a:t>
            </a:r>
            <a:endParaRPr lang="ja-JP" altLang="en-US" dirty="0">
              <a:solidFill>
                <a:schemeClr val="tx1">
                  <a:lumMod val="95000"/>
                  <a:lumOff val="5000"/>
                </a:schemeClr>
              </a:solidFill>
              <a:latin typeface="Meiryo UI"/>
              <a:ea typeface="Meiryo UI"/>
            </a:endParaRPr>
          </a:p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rgbClr val="1A4588"/>
                </a:solidFill>
                <a:latin typeface="Meiryo UI"/>
                <a:ea typeface="Meiryo UI"/>
              </a:rPr>
              <a:t>①件名：</a:t>
            </a:r>
            <a:r>
              <a:rPr kumimoji="1" lang="ja-JP" altLang="en-US" sz="2000" u="sng" dirty="0">
                <a:solidFill>
                  <a:srgbClr val="1A4588"/>
                </a:solidFill>
                <a:highlight>
                  <a:srgbClr val="FFFF00"/>
                </a:highlight>
                <a:latin typeface="Meiryo UI"/>
                <a:ea typeface="Meiryo UI"/>
              </a:rPr>
              <a:t>「〇〇年度特別徴収税額通知書」</a:t>
            </a:r>
            <a:r>
              <a:rPr kumimoji="1" lang="ja-JP" altLang="en-US" sz="2000" dirty="0">
                <a:solidFill>
                  <a:srgbClr val="1A4588"/>
                </a:solidFill>
                <a:latin typeface="Meiryo UI"/>
                <a:ea typeface="Meiryo UI"/>
              </a:rPr>
              <a:t>（</a:t>
            </a:r>
            <a:r>
              <a:rPr kumimoji="1" lang="en-US" altLang="ja-JP" sz="2000" dirty="0">
                <a:solidFill>
                  <a:srgbClr val="1A4588"/>
                </a:solidFill>
                <a:latin typeface="Meiryo UI"/>
                <a:ea typeface="Meiryo UI"/>
              </a:rPr>
              <a:t>Zip</a:t>
            </a:r>
            <a:r>
              <a:rPr kumimoji="1" lang="ja-JP" altLang="en-US" sz="2000" dirty="0">
                <a:solidFill>
                  <a:srgbClr val="1A4588"/>
                </a:solidFill>
                <a:latin typeface="Meiryo UI"/>
                <a:ea typeface="Meiryo UI"/>
              </a:rPr>
              <a:t>ファイルが添付）</a:t>
            </a:r>
            <a:endParaRPr lang="ja-JP" altLang="en-US" sz="2000" dirty="0">
              <a:solidFill>
                <a:srgbClr val="1A4588"/>
              </a:solidFill>
              <a:latin typeface="Meiryo UI"/>
              <a:ea typeface="Meiryo UI"/>
            </a:endParaRPr>
          </a:p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rgbClr val="1A4588"/>
                </a:solidFill>
                <a:latin typeface="Meiryo UI"/>
                <a:ea typeface="Meiryo UI"/>
              </a:rPr>
              <a:t>②件名：</a:t>
            </a:r>
            <a:r>
              <a:rPr kumimoji="1" lang="ja-JP" altLang="en-US" sz="2000" u="sng" dirty="0">
                <a:solidFill>
                  <a:srgbClr val="1A4588"/>
                </a:solidFill>
                <a:highlight>
                  <a:srgbClr val="FFFF00"/>
                </a:highlight>
                <a:latin typeface="Meiryo UI"/>
                <a:ea typeface="Meiryo UI"/>
              </a:rPr>
              <a:t>「〇〇年度「個人住民税の特別徴収税額通知書のパスワード確認方法のご案内」</a:t>
            </a:r>
            <a:r>
              <a:rPr kumimoji="1" lang="ja-JP" altLang="en-US" sz="2000" dirty="0">
                <a:solidFill>
                  <a:srgbClr val="1A4588"/>
                </a:solidFill>
                <a:latin typeface="Meiryo UI"/>
                <a:ea typeface="Meiryo UI"/>
              </a:rPr>
              <a:t>（</a:t>
            </a:r>
            <a:r>
              <a:rPr kumimoji="1" lang="en-US" altLang="ja-JP" sz="2000" dirty="0">
                <a:solidFill>
                  <a:srgbClr val="1A4588"/>
                </a:solidFill>
                <a:latin typeface="Meiryo UI"/>
                <a:ea typeface="Meiryo UI"/>
              </a:rPr>
              <a:t>PDF</a:t>
            </a:r>
            <a:r>
              <a:rPr kumimoji="1" lang="ja-JP" altLang="en-US" sz="2000" dirty="0">
                <a:solidFill>
                  <a:srgbClr val="1A4588"/>
                </a:solidFill>
                <a:latin typeface="Meiryo UI"/>
                <a:ea typeface="Meiryo UI"/>
              </a:rPr>
              <a:t>が添付</a:t>
            </a:r>
            <a:r>
              <a:rPr kumimoji="1" lang="en-US" altLang="ja-JP" sz="2000" dirty="0">
                <a:solidFill>
                  <a:srgbClr val="1A4588"/>
                </a:solidFill>
                <a:latin typeface="Meiryo UI"/>
                <a:ea typeface="Meiryo UI"/>
              </a:rPr>
              <a:t>)</a:t>
            </a:r>
            <a:endParaRPr lang="en-US" altLang="ja-JP" sz="2000" dirty="0">
              <a:solidFill>
                <a:srgbClr val="1A4588"/>
              </a:solidFill>
              <a:latin typeface="Meiryo UI"/>
              <a:ea typeface="Meiryo UI"/>
            </a:endParaRPr>
          </a:p>
        </p:txBody>
      </p:sp>
      <p:sp>
        <p:nvSpPr>
          <p:cNvPr id="2" name="四角形: 角を丸くする 1">
            <a:extLst>
              <a:ext uri="{FF2B5EF4-FFF2-40B4-BE49-F238E27FC236}">
                <a16:creationId xmlns:a16="http://schemas.microsoft.com/office/drawing/2014/main" id="{16D7AD42-DA4A-DA4F-8364-C0C0A00C45FB}"/>
              </a:ext>
            </a:extLst>
          </p:cNvPr>
          <p:cNvSpPr/>
          <p:nvPr/>
        </p:nvSpPr>
        <p:spPr>
          <a:xfrm>
            <a:off x="610455" y="4747182"/>
            <a:ext cx="4814512" cy="345349"/>
          </a:xfrm>
          <a:prstGeom prst="roundRect">
            <a:avLst>
              <a:gd name="adj" fmla="val 6875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4" name="四角形: 角を丸くする 3">
            <a:extLst>
              <a:ext uri="{FF2B5EF4-FFF2-40B4-BE49-F238E27FC236}">
                <a16:creationId xmlns:a16="http://schemas.microsoft.com/office/drawing/2014/main" id="{8A10515E-CCB5-935A-B5C8-775D56673816}"/>
              </a:ext>
            </a:extLst>
          </p:cNvPr>
          <p:cNvSpPr/>
          <p:nvPr/>
        </p:nvSpPr>
        <p:spPr>
          <a:xfrm>
            <a:off x="3378988" y="5934075"/>
            <a:ext cx="2045979" cy="243227"/>
          </a:xfrm>
          <a:prstGeom prst="roundRect">
            <a:avLst>
              <a:gd name="adj" fmla="val 6875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5" name="四角形: 角を丸くする 4">
            <a:extLst>
              <a:ext uri="{FF2B5EF4-FFF2-40B4-BE49-F238E27FC236}">
                <a16:creationId xmlns:a16="http://schemas.microsoft.com/office/drawing/2014/main" id="{5E4A3155-5852-75AE-9E97-12C0B20435C0}"/>
              </a:ext>
            </a:extLst>
          </p:cNvPr>
          <p:cNvSpPr/>
          <p:nvPr/>
        </p:nvSpPr>
        <p:spPr>
          <a:xfrm>
            <a:off x="6439755" y="4724062"/>
            <a:ext cx="4608213" cy="365125"/>
          </a:xfrm>
          <a:prstGeom prst="roundRect">
            <a:avLst>
              <a:gd name="adj" fmla="val 6875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6" name="四角形: 角を丸くする 5">
            <a:extLst>
              <a:ext uri="{FF2B5EF4-FFF2-40B4-BE49-F238E27FC236}">
                <a16:creationId xmlns:a16="http://schemas.microsoft.com/office/drawing/2014/main" id="{6B5FDBB1-4A37-F807-2CFC-D158EF9A52D4}"/>
              </a:ext>
            </a:extLst>
          </p:cNvPr>
          <p:cNvSpPr/>
          <p:nvPr/>
        </p:nvSpPr>
        <p:spPr>
          <a:xfrm>
            <a:off x="9073426" y="5872164"/>
            <a:ext cx="1936069" cy="252412"/>
          </a:xfrm>
          <a:prstGeom prst="roundRect">
            <a:avLst>
              <a:gd name="adj" fmla="val 6875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C3ED48-0E7E-585F-4717-5A24C5234E12}"/>
              </a:ext>
            </a:extLst>
          </p:cNvPr>
          <p:cNvSpPr/>
          <p:nvPr/>
        </p:nvSpPr>
        <p:spPr>
          <a:xfrm>
            <a:off x="2290534" y="2680579"/>
            <a:ext cx="281215" cy="115009"/>
          </a:xfrm>
          <a:prstGeom prst="rect">
            <a:avLst/>
          </a:prstGeom>
          <a:solidFill>
            <a:srgbClr val="0078D4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36A49750-58AA-DAF1-1A5C-39A17FCDECE9}"/>
              </a:ext>
            </a:extLst>
          </p:cNvPr>
          <p:cNvSpPr/>
          <p:nvPr/>
        </p:nvSpPr>
        <p:spPr>
          <a:xfrm>
            <a:off x="8076631" y="2707793"/>
            <a:ext cx="281215" cy="115009"/>
          </a:xfrm>
          <a:prstGeom prst="rect">
            <a:avLst/>
          </a:prstGeom>
          <a:solidFill>
            <a:srgbClr val="0078D4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9D0B772-4ED9-9E16-7D24-62019AB01B12}"/>
              </a:ext>
            </a:extLst>
          </p:cNvPr>
          <p:cNvSpPr/>
          <p:nvPr/>
        </p:nvSpPr>
        <p:spPr>
          <a:xfrm>
            <a:off x="3649434" y="4801479"/>
            <a:ext cx="281215" cy="115009"/>
          </a:xfrm>
          <a:prstGeom prst="rect">
            <a:avLst/>
          </a:prstGeom>
          <a:solidFill>
            <a:srgbClr val="B1D6F0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92B5E402-9D5E-43EF-3A97-3EF13AE1272B}"/>
              </a:ext>
            </a:extLst>
          </p:cNvPr>
          <p:cNvSpPr/>
          <p:nvPr/>
        </p:nvSpPr>
        <p:spPr>
          <a:xfrm>
            <a:off x="3047454" y="4793859"/>
            <a:ext cx="281215" cy="115009"/>
          </a:xfrm>
          <a:prstGeom prst="rect">
            <a:avLst/>
          </a:prstGeom>
          <a:solidFill>
            <a:srgbClr val="B1D6F0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4F7A29D1-D583-C399-4E6D-07239405DE00}"/>
              </a:ext>
            </a:extLst>
          </p:cNvPr>
          <p:cNvSpPr/>
          <p:nvPr/>
        </p:nvSpPr>
        <p:spPr>
          <a:xfrm>
            <a:off x="8808174" y="4770999"/>
            <a:ext cx="281215" cy="121041"/>
          </a:xfrm>
          <a:prstGeom prst="rect">
            <a:avLst/>
          </a:prstGeom>
          <a:solidFill>
            <a:srgbClr val="B1D6F0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901C7EC6-912D-08BE-5266-3898558C3F93}"/>
              </a:ext>
            </a:extLst>
          </p:cNvPr>
          <p:cNvSpPr/>
          <p:nvPr/>
        </p:nvSpPr>
        <p:spPr>
          <a:xfrm>
            <a:off x="9394914" y="4763379"/>
            <a:ext cx="281215" cy="121041"/>
          </a:xfrm>
          <a:prstGeom prst="rect">
            <a:avLst/>
          </a:prstGeom>
          <a:solidFill>
            <a:srgbClr val="B1D6F0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498636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EDC3649F-B6BA-4D24-8122-9D29E106BA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8</a:t>
            </a:fld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943FAA9-9302-B3FF-1833-3CAF93E5EF46}"/>
              </a:ext>
            </a:extLst>
          </p:cNvPr>
          <p:cNvSpPr txBox="1"/>
          <p:nvPr/>
        </p:nvSpPr>
        <p:spPr>
          <a:xfrm>
            <a:off x="396617" y="271824"/>
            <a:ext cx="10949775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ファイル名に「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URL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」と記載されている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PDF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ファイルを開き、</a:t>
            </a:r>
            <a:r>
              <a:rPr kumimoji="1" lang="ja-JP" altLang="en-US" sz="2000" b="1" dirty="0">
                <a:solidFill>
                  <a:srgbClr val="FF0000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記載されている</a:t>
            </a:r>
            <a:r>
              <a:rPr kumimoji="1" lang="en-US" altLang="ja-JP" sz="2000" b="1" dirty="0">
                <a:solidFill>
                  <a:srgbClr val="FF0000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URL</a:t>
            </a:r>
            <a:r>
              <a:rPr kumimoji="1" lang="ja-JP" altLang="en-US" sz="2000" b="1" dirty="0">
                <a:solidFill>
                  <a:srgbClr val="FF0000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をクリック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してください。</a:t>
            </a:r>
          </a:p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通知書を開くためのパスワードが記載されているため、コピーまたはメモ等に控えてください。</a:t>
            </a: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E57B0219-5D18-29DD-6EBE-732E705716A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673" b="1546"/>
          <a:stretch/>
        </p:blipFill>
        <p:spPr>
          <a:xfrm>
            <a:off x="631528" y="1291554"/>
            <a:ext cx="5058072" cy="513038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6C1438D8-6EE8-0899-6A2D-FEA92D0E3523}"/>
              </a:ext>
            </a:extLst>
          </p:cNvPr>
          <p:cNvSpPr txBox="1"/>
          <p:nvPr/>
        </p:nvSpPr>
        <p:spPr>
          <a:xfrm>
            <a:off x="6823454" y="3088326"/>
            <a:ext cx="4855338" cy="2904316"/>
          </a:xfrm>
          <a:prstGeom prst="rect">
            <a:avLst/>
          </a:prstGeom>
          <a:noFill/>
          <a:ln w="38100">
            <a:solidFill>
              <a:srgbClr val="1A4588"/>
            </a:solidFill>
          </a:ln>
        </p:spPr>
        <p:txBody>
          <a:bodyPr wrap="square" tIns="36000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kumimoji="1" lang="ja-JP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表示されたパスワードをコピー</a:t>
            </a:r>
            <a:endParaRPr kumimoji="1" lang="en-US" altLang="ja-JP" sz="24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algn="ctr">
              <a:lnSpc>
                <a:spcPct val="130000"/>
              </a:lnSpc>
            </a:pPr>
            <a:r>
              <a:rPr kumimoji="1" lang="ja-JP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またはメモをして控えておきましょう。</a:t>
            </a:r>
            <a:endParaRPr kumimoji="1" lang="en-US" altLang="ja-JP" sz="24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algn="ctr">
              <a:lnSpc>
                <a:spcPct val="130000"/>
              </a:lnSpc>
            </a:pPr>
            <a:endParaRPr kumimoji="1" lang="en-US" altLang="ja-JP" sz="24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r>
              <a:rPr kumimoji="1" lang="ja-JP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パスワードメモ欄：</a:t>
            </a:r>
            <a:endParaRPr kumimoji="1" lang="en-US" altLang="ja-JP" sz="24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endParaRPr kumimoji="1" lang="en-US" altLang="ja-JP" sz="24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r>
              <a:rPr kumimoji="1" lang="ja-JP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　　　　　　　　　　　　　　　　　　　　　　　　　　　　　　</a:t>
            </a:r>
            <a:endParaRPr kumimoji="1" lang="en-US" altLang="ja-JP" sz="24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cxnSp>
        <p:nvCxnSpPr>
          <p:cNvPr id="15" name="直線コネクタ 14">
            <a:extLst>
              <a:ext uri="{FF2B5EF4-FFF2-40B4-BE49-F238E27FC236}">
                <a16:creationId xmlns:a16="http://schemas.microsoft.com/office/drawing/2014/main" id="{D67E8ACD-62E1-B585-05ED-0DB2F9E23528}"/>
              </a:ext>
            </a:extLst>
          </p:cNvPr>
          <p:cNvCxnSpPr>
            <a:cxnSpLocks/>
          </p:cNvCxnSpPr>
          <p:nvPr/>
        </p:nvCxnSpPr>
        <p:spPr>
          <a:xfrm>
            <a:off x="6934200" y="5816349"/>
            <a:ext cx="462915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四角形: 角を丸くする 3">
            <a:extLst>
              <a:ext uri="{FF2B5EF4-FFF2-40B4-BE49-F238E27FC236}">
                <a16:creationId xmlns:a16="http://schemas.microsoft.com/office/drawing/2014/main" id="{75862360-C717-5A92-78C1-90A77B2454D5}"/>
              </a:ext>
            </a:extLst>
          </p:cNvPr>
          <p:cNvSpPr/>
          <p:nvPr/>
        </p:nvSpPr>
        <p:spPr>
          <a:xfrm>
            <a:off x="997563" y="5153373"/>
            <a:ext cx="4326001" cy="378702"/>
          </a:xfrm>
          <a:prstGeom prst="roundRect">
            <a:avLst>
              <a:gd name="adj" fmla="val 6875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6" name="矢印: 右 5">
            <a:extLst>
              <a:ext uri="{FF2B5EF4-FFF2-40B4-BE49-F238E27FC236}">
                <a16:creationId xmlns:a16="http://schemas.microsoft.com/office/drawing/2014/main" id="{724980B1-4420-41BE-CA20-97E7C7F0A9CF}"/>
              </a:ext>
            </a:extLst>
          </p:cNvPr>
          <p:cNvSpPr/>
          <p:nvPr/>
        </p:nvSpPr>
        <p:spPr>
          <a:xfrm>
            <a:off x="5425419" y="5063623"/>
            <a:ext cx="1266062" cy="512571"/>
          </a:xfrm>
          <a:prstGeom prst="rightArrow">
            <a:avLst>
              <a:gd name="adj1" fmla="val 50000"/>
              <a:gd name="adj2" fmla="val 83578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78198BE-9936-C4E2-4B81-74A412B8C217}"/>
              </a:ext>
            </a:extLst>
          </p:cNvPr>
          <p:cNvSpPr/>
          <p:nvPr/>
        </p:nvSpPr>
        <p:spPr>
          <a:xfrm>
            <a:off x="4543951" y="1574638"/>
            <a:ext cx="723374" cy="115009"/>
          </a:xfrm>
          <a:prstGeom prst="rect">
            <a:avLst/>
          </a:prstGeom>
          <a:solidFill>
            <a:schemeClr val="bg1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03834154"/>
      </p:ext>
    </p:extLst>
  </p:cSld>
  <p:clrMapOvr>
    <a:masterClrMapping/>
  </p:clrMapOvr>
</p:sld>
</file>

<file path=ppt/theme/theme1.xml><?xml version="1.0" encoding="utf-8"?>
<a:theme xmlns:a="http://schemas.openxmlformats.org/drawingml/2006/main" name="デザインの設定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57150">
          <a:solidFill>
            <a:srgbClr val="FF0000"/>
          </a:solidFill>
        </a:ln>
      </a:spPr>
      <a:bodyPr rtlCol="0" anchor="ctr"/>
      <a:lstStyle>
        <a:defPPr algn="ctr">
          <a:defRPr kumimoji="1" sz="1600">
            <a:latin typeface="Meiryo UI" panose="020B0604030504040204" pitchFamily="34" charset="-128"/>
            <a:ea typeface="Meiryo UI" panose="020B0604030504040204" pitchFamily="34" charset="-128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tIns="36000" rtlCol="0">
        <a:spAutoFit/>
      </a:bodyPr>
      <a:lstStyle>
        <a:defPPr algn="l">
          <a:lnSpc>
            <a:spcPct val="130000"/>
          </a:lnSpc>
          <a:defRPr kumimoji="1" dirty="0">
            <a:solidFill>
              <a:schemeClr val="tx1">
                <a:lumMod val="95000"/>
                <a:lumOff val="5000"/>
              </a:schemeClr>
            </a:solidFill>
            <a:latin typeface="Meiryo UI" panose="020B0604030504040204" pitchFamily="34" charset="-128"/>
            <a:ea typeface="Meiryo UI" panose="020B0604030504040204" pitchFamily="34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FFB61631CAD56E4282E595145A2F021F" ma:contentTypeVersion="15" ma:contentTypeDescription="新しいドキュメントを作成します。" ma:contentTypeScope="" ma:versionID="91cd2cc399267f181bca694ba33d0d18">
  <xsd:schema xmlns:xsd="http://www.w3.org/2001/XMLSchema" xmlns:xs="http://www.w3.org/2001/XMLSchema" xmlns:p="http://schemas.microsoft.com/office/2006/metadata/properties" xmlns:ns2="ec48ff52-efba-41ad-bfe6-4a7c3dfb02b0" xmlns:ns3="19600009-6834-44dc-8a91-db3beb488c1e" targetNamespace="http://schemas.microsoft.com/office/2006/metadata/properties" ma:root="true" ma:fieldsID="69e71dcf9bf0c3e52dd6b7df05213473" ns2:_="" ns3:_="">
    <xsd:import namespace="ec48ff52-efba-41ad-bfe6-4a7c3dfb02b0"/>
    <xsd:import namespace="19600009-6834-44dc-8a91-db3beb488c1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3:TaxCatchAll" minOccurs="0"/>
                <xsd:element ref="ns2:MediaServiceOCR" minOccurs="0"/>
                <xsd:element ref="ns2:lcf76f155ced4ddcb4097134ff3c332f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c48ff52-efba-41ad-bfe6-4a7c3dfb02b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cf76f155ced4ddcb4097134ff3c332f" ma:index="19" nillable="true" ma:taxonomy="true" ma:internalName="lcf76f155ced4ddcb4097134ff3c332f" ma:taxonomyFieldName="MediaServiceImageTags" ma:displayName="画像タグ" ma:readOnly="false" ma:fieldId="{5cf76f15-5ced-4ddc-b409-7134ff3c332f}" ma:taxonomyMulti="true" ma:sspId="c000cf01-911a-478e-909e-28f0bcc6e91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9600009-6834-44dc-8a91-db3beb488c1e" elementFormDefault="qualified">
    <xsd:import namespace="http://schemas.microsoft.com/office/2006/documentManagement/types"/>
    <xsd:import namespace="http://schemas.microsoft.com/office/infopath/2007/PartnerControls"/>
    <xsd:element name="TaxCatchAll" ma:index="16" nillable="true" ma:displayName="Taxonomy Catch All Column" ma:hidden="true" ma:list="{a50c464d-b64d-49e3-a7ed-6ccc59fa8fae}" ma:internalName="TaxCatchAll" ma:showField="CatchAllData" ma:web="19600009-6834-44dc-8a91-db3beb488c1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9600009-6834-44dc-8a91-db3beb488c1e" xsi:nil="true"/>
    <lcf76f155ced4ddcb4097134ff3c332f xmlns="ec48ff52-efba-41ad-bfe6-4a7c3dfb02b0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E35293CF-F3A4-4432-9F2A-AFC384A6C08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c48ff52-efba-41ad-bfe6-4a7c3dfb02b0"/>
    <ds:schemaRef ds:uri="19600009-6834-44dc-8a91-db3beb488c1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325906A-97F6-43D8-8918-300ACBF8466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3351E99-9953-497C-8F96-7757962DDA2C}">
  <ds:schemaRefs>
    <ds:schemaRef ds:uri="http://schemas.microsoft.com/office/2006/metadata/properties"/>
    <ds:schemaRef ds:uri="http://schemas.microsoft.com/office/infopath/2007/PartnerControls"/>
    <ds:schemaRef ds:uri="19600009-6834-44dc-8a91-db3beb488c1e"/>
    <ds:schemaRef ds:uri="ec48ff52-efba-41ad-bfe6-4a7c3dfb02b0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908</Words>
  <Application>Microsoft Office PowerPoint</Application>
  <PresentationFormat>ワイド画面</PresentationFormat>
  <Paragraphs>105</Paragraphs>
  <Slides>12</Slides>
  <Notes>12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12</vt:i4>
      </vt:variant>
    </vt:vector>
  </HeadingPairs>
  <TitlesOfParts>
    <vt:vector size="18" baseType="lpstr">
      <vt:lpstr>Meiryo UI</vt:lpstr>
      <vt:lpstr>メイリオ</vt:lpstr>
      <vt:lpstr>游ゴシック</vt:lpstr>
      <vt:lpstr>Arial</vt:lpstr>
      <vt:lpstr>Century Gothic</vt:lpstr>
      <vt:lpstr>デザインの設定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/>
  <cp:keywords/>
  <cp:lastModifiedBy/>
  <cp:revision>5</cp:revision>
  <dcterms:created xsi:type="dcterms:W3CDTF">2021-09-30T04:32:45Z</dcterms:created>
  <dcterms:modified xsi:type="dcterms:W3CDTF">2026-05-25T07:19:34Z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0x010100FFB61631CAD56E4282E595145A2F021F</vt:lpwstr>
  </property>
  <property fmtid="{D5CDD505-2E9C-101B-9397-08002B2CF9AE}" pid="3" name="Order">
    <vt:r8>6509400</vt:r8>
  </property>
  <property fmtid="{D5CDD505-2E9C-101B-9397-08002B2CF9AE}" pid="4" name="MediaServiceImageTags">
    <vt:lpwstr/>
  </property>
</Properties>
</file>