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52" r:id="rId4"/>
  </p:sldMasterIdLst>
  <p:notesMasterIdLst>
    <p:notesMasterId r:id="rId17"/>
  </p:notesMasterIdLst>
  <p:handoutMasterIdLst>
    <p:handoutMasterId r:id="rId18"/>
  </p:handoutMasterIdLst>
  <p:sldIdLst>
    <p:sldId id="290" r:id="rId5"/>
    <p:sldId id="286" r:id="rId6"/>
    <p:sldId id="291" r:id="rId7"/>
    <p:sldId id="312" r:id="rId8"/>
    <p:sldId id="313" r:id="rId9"/>
    <p:sldId id="314" r:id="rId10"/>
    <p:sldId id="276" r:id="rId11"/>
    <p:sldId id="257" r:id="rId12"/>
    <p:sldId id="307" r:id="rId13"/>
    <p:sldId id="308" r:id="rId14"/>
    <p:sldId id="323" r:id="rId15"/>
    <p:sldId id="296" r:id="rId1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成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B1D6F0"/>
    <a:srgbClr val="0078D4"/>
    <a:srgbClr val="0070C0"/>
    <a:srgbClr val="FF0066"/>
    <a:srgbClr val="6FA8DE"/>
    <a:srgbClr val="1A4588"/>
    <a:srgbClr val="1A4587"/>
    <a:srgbClr val="E16664"/>
    <a:srgbClr val="952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8B148-9950-4270-B8AD-3380626683E5}" v="26" dt="2026-05-25T07:19:27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1" autoAdjust="0"/>
    <p:restoredTop sz="80121" autoAdjust="0"/>
  </p:normalViewPr>
  <p:slideViewPr>
    <p:cSldViewPr snapToGrid="0">
      <p:cViewPr varScale="1">
        <p:scale>
          <a:sx n="64" d="100"/>
          <a:sy n="64" d="100"/>
        </p:scale>
        <p:origin x="78" y="534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 snapToGrid="0">
      <p:cViewPr>
        <p:scale>
          <a:sx n="1" d="2"/>
          <a:sy n="1" d="2"/>
        </p:scale>
        <p:origin x="1812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F254631-ADBA-4409-9D0C-326BE727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F9C8-7CEE-4599-8ED6-BC439CB1C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B441-18A9-48B6-9AF6-69E3744A0028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A2180-794E-496C-9029-84516ACC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8C5447-6AFF-4DAC-89DB-28158F473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43F92-9D9C-4CA6-8D97-DC454FF34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2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EC13577B-6902-467D-A26C-08A0DD5E4E03}" type="datetimeFigureOut">
              <a:rPr lang="en-US" altLang="ja-JP" smtClean="0"/>
              <a:pPr/>
              <a:t>5/25/2026</a:t>
            </a:fld>
            <a:endParaRPr lang="ja-JP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249238"/>
            <a:ext cx="6732588" cy="378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DF61EA0F-A667-4B49-8422-0062BC55E24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ご担当者様へ</a:t>
            </a:r>
            <a:r>
              <a:rPr kumimoji="1" lang="en-US" altLang="ja-JP" sz="24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en-US" altLang="ja-JP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当コンテンツは「特別徴収税額通知書（納税義務者用）」をメール配信で従業員へ配付する場合の、従業員向けのマニュアルテンプレートです。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dirty="0"/>
              <a:t>必要に応じて、各ページの記載を加筆修正または削除して社内周知にご利用ください。</a:t>
            </a:r>
            <a:endParaRPr kumimoji="1"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B88-11D2-4649-9394-5D5A6FBE2258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340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9798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ご担当者様へ</a:t>
            </a:r>
            <a:r>
              <a:rPr kumimoji="1" lang="en-US" altLang="ja-JP" b="1" dirty="0"/>
              <a:t>】</a:t>
            </a:r>
            <a:endParaRPr kumimoji="1" lang="en-US" altLang="ja-JP" b="0" dirty="0"/>
          </a:p>
          <a:p>
            <a:r>
              <a:rPr kumimoji="1" lang="ja-JP" altLang="en-US" b="0" dirty="0"/>
              <a:t>従業員のお問い合わせ先として、ご担当者様の名前や問い合わせ先を記載しておくと対応がスムーズになります。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85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/>
              <a:t>【</a:t>
            </a:r>
            <a:r>
              <a:rPr kumimoji="1" lang="ja-JP" altLang="en-US" b="1" dirty="0"/>
              <a:t>ご担当者様へ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お客様の会社で他にも合わせて周知したいことがある場合や、周知に不要な内容がある場合は、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必要に応じて、目次や、この後の各ページから記載を削除してください。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0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24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/>
              <a:t>【</a:t>
            </a:r>
            <a:r>
              <a:rPr kumimoji="1" lang="ja-JP" altLang="en-US" b="1" dirty="0"/>
              <a:t>ご担当者様へ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黄色いハイライト部分を、実際にメールで配信する日時に修正してください。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281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836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/>
              <a:t>【</a:t>
            </a:r>
            <a:r>
              <a:rPr kumimoji="1" lang="ja-JP" altLang="en-US" b="1" dirty="0"/>
              <a:t>ご担当者様へ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黄色いハイライト部分に、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ダウンロード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や、ダウンロードされるファイル名、解凍ソフト名をご記載ください。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使用するソフトによって手順が異なる場合がございますので、手順に不足がある場合や、異なる場合は修正してください。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859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5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/>
              <a:t>【</a:t>
            </a:r>
            <a:r>
              <a:rPr kumimoji="1" lang="ja-JP" altLang="en-US" b="1" dirty="0"/>
              <a:t>ご担当者様へ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あらかじめ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の［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給与明細電子化クラウド 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‐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明細書配信 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‐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明細書配信設定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①特別徴収税額通知書ファイル用、②パスワード取得用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URL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ファイル用、それぞれメール件名／本文を入力し、登録してください。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登録後、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黄色いハイライト部分にメール</a:t>
            </a:r>
            <a:r>
              <a:rPr kumimoji="1" lang="ja-JP" altLang="en-US" dirty="0"/>
              <a:t>件名をそれぞれ記載してください。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92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466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60F80E-DAD3-42E0-97AD-5168AFA2F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455" y="-164934"/>
            <a:ext cx="3792022" cy="12759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8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12" name="図 11" descr="光 が含まれている画像&#10;&#10;自動的に生成された説明">
            <a:extLst>
              <a:ext uri="{FF2B5EF4-FFF2-40B4-BE49-F238E27FC236}">
                <a16:creationId xmlns:a16="http://schemas.microsoft.com/office/drawing/2014/main" id="{6CA3702C-D515-42F3-8D4A-01D98636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"/>
          <a:stretch/>
        </p:blipFill>
        <p:spPr>
          <a:xfrm rot="10800000">
            <a:off x="6096000" y="-5165"/>
            <a:ext cx="6112934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A03FA1-328B-48BF-8F1E-B7FCE303E9CF}"/>
              </a:ext>
            </a:extLst>
          </p:cNvPr>
          <p:cNvSpPr/>
          <p:nvPr userDrawn="1"/>
        </p:nvSpPr>
        <p:spPr>
          <a:xfrm>
            <a:off x="0" y="0"/>
            <a:ext cx="12192000" cy="77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90D32FE-E425-4249-94EF-DD89C82942BD}"/>
              </a:ext>
            </a:extLst>
          </p:cNvPr>
          <p:cNvCxnSpPr/>
          <p:nvPr userDrawn="1"/>
        </p:nvCxnSpPr>
        <p:spPr>
          <a:xfrm>
            <a:off x="0" y="897467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538052-4023-4E07-9636-A70EEEEE5C36}"/>
              </a:ext>
            </a:extLst>
          </p:cNvPr>
          <p:cNvCxnSpPr/>
          <p:nvPr userDrawn="1"/>
        </p:nvCxnSpPr>
        <p:spPr>
          <a:xfrm>
            <a:off x="0" y="838199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866C25B-6AA5-41B9-82D1-6435170263CA}"/>
              </a:ext>
            </a:extLst>
          </p:cNvPr>
          <p:cNvSpPr/>
          <p:nvPr userDrawn="1"/>
        </p:nvSpPr>
        <p:spPr>
          <a:xfrm flipV="1">
            <a:off x="8085667" y="0"/>
            <a:ext cx="523260" cy="833018"/>
          </a:xfrm>
          <a:prstGeom prst="rtTriangle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106F6F-3143-4956-841F-E733BACE3380}"/>
              </a:ext>
            </a:extLst>
          </p:cNvPr>
          <p:cNvSpPr/>
          <p:nvPr userDrawn="1"/>
        </p:nvSpPr>
        <p:spPr>
          <a:xfrm>
            <a:off x="1" y="0"/>
            <a:ext cx="8085666" cy="812800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7C66D1-D03B-45A3-A265-94121DDAC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詳細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7FE253-D5E2-42E7-B008-69D9BC1AAFF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CCD9FA-4469-1544-91AB-6D8BAD0411A3}"/>
              </a:ext>
            </a:extLst>
          </p:cNvPr>
          <p:cNvSpPr/>
          <p:nvPr userDrawn="1"/>
        </p:nvSpPr>
        <p:spPr>
          <a:xfrm>
            <a:off x="0" y="0"/>
            <a:ext cx="12192000" cy="792478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C9079283-BAEC-BA40-AB53-35EE0FFC0ADC}"/>
              </a:ext>
            </a:extLst>
          </p:cNvPr>
          <p:cNvSpPr/>
          <p:nvPr userDrawn="1"/>
        </p:nvSpPr>
        <p:spPr>
          <a:xfrm flipH="1" flipV="1">
            <a:off x="0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143F93D6-9B5C-8443-9984-78DF8A55B592}"/>
              </a:ext>
            </a:extLst>
          </p:cNvPr>
          <p:cNvSpPr/>
          <p:nvPr userDrawn="1"/>
        </p:nvSpPr>
        <p:spPr>
          <a:xfrm flipV="1">
            <a:off x="12085981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165ECC97-42A4-AB44-844C-AA9F6733D877}"/>
              </a:ext>
            </a:extLst>
          </p:cNvPr>
          <p:cNvSpPr txBox="1">
            <a:spLocks/>
          </p:cNvSpPr>
          <p:nvPr userDrawn="1"/>
        </p:nvSpPr>
        <p:spPr>
          <a:xfrm>
            <a:off x="4649932" y="6607235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16" name="タイトル 4">
            <a:extLst>
              <a:ext uri="{FF2B5EF4-FFF2-40B4-BE49-F238E27FC236}">
                <a16:creationId xmlns:a16="http://schemas.microsoft.com/office/drawing/2014/main" id="{07A3CA64-24FA-194A-83C8-A2B5FF29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8" y="183873"/>
            <a:ext cx="9874370" cy="4801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5EB46E2B-4C02-C343-88CB-EB22108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B3E2DE9-F096-45D6-BC59-36747FE8E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613" y="-60531"/>
            <a:ext cx="2718182" cy="9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カラ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31F687-C154-A344-B6EA-C409AFFD7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0E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F734B94F-61DB-884E-9944-AA8264ABFDCB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6" name="タイトル 4">
            <a:extLst>
              <a:ext uri="{FF2B5EF4-FFF2-40B4-BE49-F238E27FC236}">
                <a16:creationId xmlns:a16="http://schemas.microsoft.com/office/drawing/2014/main" id="{AFE3AE89-0EF6-2D44-AE69-9138A1E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7797482-42CD-470F-891F-CAF21FBD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モノク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E128FF5F-8CE5-AF45-97F7-B1F78AB5E774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33BFEDB8-725E-374C-96F4-F68DE0D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51B-502B-4C48-8646-B2FD696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065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黒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C5DF1-2982-C443-ABE3-D718CD03F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C01B87-EB1C-ED41-8D1B-1AF07CC1517A}"/>
              </a:ext>
            </a:extLst>
          </p:cNvPr>
          <p:cNvSpPr txBox="1">
            <a:spLocks/>
          </p:cNvSpPr>
          <p:nvPr userDrawn="1"/>
        </p:nvSpPr>
        <p:spPr>
          <a:xfrm>
            <a:off x="4649932" y="6615724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A1E1A288-57E5-4FB4-8E8E-82D5B00F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363811"/>
            <a:ext cx="9874370" cy="5909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8A5F12-2121-4E0F-BF5F-8F9E9C54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6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496F1EA-DD26-4106-BAF8-D225E51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4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C9756-63A5-4C62-9218-EBC5362A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114C97-0913-4D09-9EF8-224F6B04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5E0B3-B8AB-4888-B292-A03FCE57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509-12A6-40E0-B723-66DCA737B38C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5DB58-F742-4E90-B1CA-74A41EF9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A55D-F235-448C-819E-42DF6B8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671-293B-4CDB-8D33-72C8CFAD3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7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61" r:id="rId2"/>
    <p:sldLayoutId id="2147483862" r:id="rId3"/>
    <p:sldLayoutId id="2147483826" r:id="rId4"/>
    <p:sldLayoutId id="2147483857" r:id="rId5"/>
    <p:sldLayoutId id="2147483858" r:id="rId6"/>
    <p:sldLayoutId id="2147483859" r:id="rId7"/>
    <p:sldLayoutId id="2147483860" r:id="rId8"/>
    <p:sldLayoutId id="214748386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no-reply@obc.j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AC119-A8E5-4C02-AABA-5B08C1BFC13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42" y="448706"/>
            <a:ext cx="1504315" cy="44591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F10E2B-0735-4750-8CF3-0C5F977EF997}"/>
              </a:ext>
            </a:extLst>
          </p:cNvPr>
          <p:cNvSpPr txBox="1"/>
          <p:nvPr/>
        </p:nvSpPr>
        <p:spPr>
          <a:xfrm>
            <a:off x="9105900" y="6180668"/>
            <a:ext cx="2493433" cy="29308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使い方ガイド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改訂日：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2026/05/26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5EBAAF-EF24-3EA5-1C62-E62A978FA00D}"/>
              </a:ext>
            </a:extLst>
          </p:cNvPr>
          <p:cNvSpPr txBox="1"/>
          <p:nvPr/>
        </p:nvSpPr>
        <p:spPr>
          <a:xfrm>
            <a:off x="0" y="2229939"/>
            <a:ext cx="12192000" cy="2704967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従業員向け</a:t>
            </a:r>
            <a:endParaRPr kumimoji="1" lang="en-US" altLang="ja-JP" sz="48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「住民税額通知書」 確認ガイド</a:t>
            </a:r>
            <a:endParaRPr kumimoji="1" lang="en-US" altLang="ja-JP" sz="48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（メール配信）</a:t>
            </a:r>
            <a:endParaRPr kumimoji="1" lang="ja-JP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693B9004-C2CA-1831-11C5-E70196B69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71" y="1183384"/>
            <a:ext cx="4756658" cy="15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084165C-BB82-D641-F09C-89B15283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0" y="694612"/>
            <a:ext cx="7992549" cy="388348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DC3649F-B6BA-4D24-8122-9D29E106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E34522-6524-EF6A-DA38-64E3177AF3CE}"/>
              </a:ext>
            </a:extLst>
          </p:cNvPr>
          <p:cNvSpPr txBox="1"/>
          <p:nvPr/>
        </p:nvSpPr>
        <p:spPr>
          <a:xfrm>
            <a:off x="396617" y="27182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ダウンロードした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Zip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を、ダブルクリックします。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F36BDDE-B1F6-7243-7902-D3FFB132EFAA}"/>
              </a:ext>
            </a:extLst>
          </p:cNvPr>
          <p:cNvSpPr txBox="1"/>
          <p:nvPr/>
        </p:nvSpPr>
        <p:spPr>
          <a:xfrm>
            <a:off x="2143593" y="5301473"/>
            <a:ext cx="4254276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確認したパスワードを入力し、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OK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］ボタンをクリックします。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1CC93AA-6244-E884-EE19-F055B20A09CA}"/>
              </a:ext>
            </a:extLst>
          </p:cNvPr>
          <p:cNvSpPr txBox="1"/>
          <p:nvPr/>
        </p:nvSpPr>
        <p:spPr>
          <a:xfrm>
            <a:off x="8919425" y="3999628"/>
            <a:ext cx="1824139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画面はイメージです。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2BF9661-8197-74F5-A7DE-E727B4FD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868" y="4362929"/>
            <a:ext cx="4270055" cy="2189607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CB7B2AE-8357-5A18-BCE0-34B6C88CACF2}"/>
              </a:ext>
            </a:extLst>
          </p:cNvPr>
          <p:cNvSpPr/>
          <p:nvPr/>
        </p:nvSpPr>
        <p:spPr>
          <a:xfrm>
            <a:off x="1577522" y="3028950"/>
            <a:ext cx="5970814" cy="341374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5D8B3412-35D7-492B-366C-09701F3A430C}"/>
              </a:ext>
            </a:extLst>
          </p:cNvPr>
          <p:cNvSpPr/>
          <p:nvPr/>
        </p:nvSpPr>
        <p:spPr>
          <a:xfrm rot="2310203">
            <a:off x="4391291" y="3933895"/>
            <a:ext cx="2219311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9B8763-8EC6-185E-FBB0-7D3AFBBC99D9}"/>
              </a:ext>
            </a:extLst>
          </p:cNvPr>
          <p:cNvSpPr/>
          <p:nvPr/>
        </p:nvSpPr>
        <p:spPr>
          <a:xfrm>
            <a:off x="4468584" y="3125079"/>
            <a:ext cx="351066" cy="15787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C615C8D-224D-E87E-2EAC-A1BCB2283F4D}"/>
              </a:ext>
            </a:extLst>
          </p:cNvPr>
          <p:cNvSpPr/>
          <p:nvPr/>
        </p:nvSpPr>
        <p:spPr>
          <a:xfrm>
            <a:off x="7924723" y="6183058"/>
            <a:ext cx="1422400" cy="309817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42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E5EE437-B92C-3F7C-87B5-B58F87500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22" y="780466"/>
            <a:ext cx="11491956" cy="595021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BDAF967-AFB2-A6AB-96CE-AA16B5A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53C8A4-978B-8B68-AEB8-CDF2A0980D47}"/>
              </a:ext>
            </a:extLst>
          </p:cNvPr>
          <p:cNvSpPr txBox="1"/>
          <p:nvPr/>
        </p:nvSpPr>
        <p:spPr>
          <a:xfrm>
            <a:off x="308059" y="273092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ファイルが解凍され、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PDF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ファイルを確認できます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D8041C-66B1-15D4-FCCA-AB87C3A194BC}"/>
              </a:ext>
            </a:extLst>
          </p:cNvPr>
          <p:cNvSpPr txBox="1"/>
          <p:nvPr/>
        </p:nvSpPr>
        <p:spPr>
          <a:xfrm>
            <a:off x="805595" y="3830547"/>
            <a:ext cx="3995829" cy="2794158"/>
          </a:xfrm>
          <a:prstGeom prst="rect">
            <a:avLst/>
          </a:prstGeom>
          <a:solidFill>
            <a:schemeClr val="bg1"/>
          </a:solidFill>
          <a:ln w="28575">
            <a:solidFill>
              <a:srgbClr val="1A4588"/>
            </a:solidFill>
          </a:ln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内容をご確認ください。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1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「納付額」に記載されている金額が、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月々の給与から引かれる住民税です。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DD6FF4A-F02E-085C-9F66-5E6EF0C8D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56" y="5043888"/>
            <a:ext cx="3579428" cy="15422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C670509-F048-C7B6-F9A9-4D34C95B1AB5}"/>
              </a:ext>
            </a:extLst>
          </p:cNvPr>
          <p:cNvSpPr/>
          <p:nvPr/>
        </p:nvSpPr>
        <p:spPr>
          <a:xfrm>
            <a:off x="3274089" y="2399813"/>
            <a:ext cx="175549" cy="12148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978A230-AA80-4B23-7977-B7386AFC8BF5}"/>
              </a:ext>
            </a:extLst>
          </p:cNvPr>
          <p:cNvSpPr/>
          <p:nvPr/>
        </p:nvSpPr>
        <p:spPr>
          <a:xfrm>
            <a:off x="1062321" y="2316480"/>
            <a:ext cx="3739103" cy="281940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B234D795-67CD-7E81-92C2-A606E012D860}"/>
              </a:ext>
            </a:extLst>
          </p:cNvPr>
          <p:cNvSpPr/>
          <p:nvPr/>
        </p:nvSpPr>
        <p:spPr>
          <a:xfrm rot="2273854">
            <a:off x="3682738" y="3117862"/>
            <a:ext cx="2113879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2A4E23-B304-03C7-0ACD-8BF727420CD1}"/>
              </a:ext>
            </a:extLst>
          </p:cNvPr>
          <p:cNvSpPr/>
          <p:nvPr/>
        </p:nvSpPr>
        <p:spPr>
          <a:xfrm>
            <a:off x="2883564" y="2428388"/>
            <a:ext cx="175549" cy="12148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60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noFill/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お問い合わせ先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30E02-C9DF-4569-980B-C5184CFA1FBA}"/>
              </a:ext>
            </a:extLst>
          </p:cNvPr>
          <p:cNvSpPr txBox="1"/>
          <p:nvPr/>
        </p:nvSpPr>
        <p:spPr>
          <a:xfrm>
            <a:off x="740231" y="4031406"/>
            <a:ext cx="10975500" cy="163384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何かご不明点などがある場合は下記までお問い合わせください。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Meiryo UI" panose="020B0604030504040204" pitchFamily="34" charset="-128"/>
                <a:ea typeface="Meiryo UI" panose="020B0604030504040204" pitchFamily="34" charset="-128"/>
              </a:rPr>
              <a:t>担当：●●部　　　　名前：●●　（メールアドレス：●●）</a:t>
            </a:r>
            <a:endParaRPr kumimoji="1" lang="en-US" altLang="ja-JP" sz="2000" u="sng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endParaRPr kumimoji="1" lang="ja-JP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49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7BB1D7-B828-44BC-9C0C-DC641834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35B94C-BFAD-4845-8B95-6B0EBB33B182}"/>
              </a:ext>
            </a:extLst>
          </p:cNvPr>
          <p:cNvSpPr txBox="1"/>
          <p:nvPr/>
        </p:nvSpPr>
        <p:spPr>
          <a:xfrm>
            <a:off x="1303035" y="1376236"/>
            <a:ext cx="412409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概要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15DDB-3AC1-4692-8B1C-1CC2F578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" y="424160"/>
            <a:ext cx="10966318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目次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87D900-39B3-4CBD-B25E-2C334229ACFA}"/>
              </a:ext>
            </a:extLst>
          </p:cNvPr>
          <p:cNvSpPr txBox="1"/>
          <p:nvPr/>
        </p:nvSpPr>
        <p:spPr>
          <a:xfrm>
            <a:off x="1294568" y="2069015"/>
            <a:ext cx="413256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事前準備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275646-57E8-4F34-9425-5B71B0D6CCC4}"/>
              </a:ext>
            </a:extLst>
          </p:cNvPr>
          <p:cNvSpPr txBox="1"/>
          <p:nvPr/>
        </p:nvSpPr>
        <p:spPr>
          <a:xfrm>
            <a:off x="1294567" y="2752864"/>
            <a:ext cx="413256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通知書の確認方法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541C0A-00BF-46E5-A358-B0C3E6952A38}"/>
              </a:ext>
            </a:extLst>
          </p:cNvPr>
          <p:cNvCxnSpPr/>
          <p:nvPr/>
        </p:nvCxnSpPr>
        <p:spPr>
          <a:xfrm>
            <a:off x="6091926" y="1376004"/>
            <a:ext cx="0" cy="4830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A622EC-F72F-58EE-1877-07BF514D9429}"/>
              </a:ext>
            </a:extLst>
          </p:cNvPr>
          <p:cNvSpPr txBox="1"/>
          <p:nvPr/>
        </p:nvSpPr>
        <p:spPr>
          <a:xfrm>
            <a:off x="1294567" y="3503371"/>
            <a:ext cx="413256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４　お問い合わせ先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78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noFill/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概要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はじめに、概要を確認しましょう。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07613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C074C00-CBE8-93DB-D652-71E3C4A9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3" y="1773809"/>
            <a:ext cx="4529721" cy="498086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D34D7-25F6-491A-9951-77D8546D3FDB}"/>
              </a:ext>
            </a:extLst>
          </p:cNvPr>
          <p:cNvSpPr txBox="1"/>
          <p:nvPr/>
        </p:nvSpPr>
        <p:spPr>
          <a:xfrm>
            <a:off x="76200" y="808164"/>
            <a:ext cx="12039600" cy="903769"/>
          </a:xfrm>
          <a:prstGeom prst="rect">
            <a:avLst/>
          </a:prstGeom>
          <a:noFill/>
        </p:spPr>
        <p:txBody>
          <a:bodyPr wrap="square" lIns="91440" tIns="36000" rIns="91440" bIns="4572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highlight>
                  <a:srgbClr val="FFFF00"/>
                </a:highlight>
                <a:latin typeface="Meiryo UI"/>
                <a:ea typeface="Meiryo UI"/>
              </a:rPr>
              <a:t>●月●日（●）／</a:t>
            </a:r>
            <a:r>
              <a:rPr kumimoji="1" lang="en-US" altLang="ja-JP" sz="2000" b="1" dirty="0">
                <a:solidFill>
                  <a:srgbClr val="C00000"/>
                </a:solidFill>
                <a:highlight>
                  <a:srgbClr val="FFFF00"/>
                </a:highlight>
                <a:latin typeface="Meiryo UI"/>
                <a:ea typeface="Meiryo UI"/>
              </a:rPr>
              <a:t>6</a:t>
            </a:r>
            <a:r>
              <a:rPr kumimoji="1" lang="ja-JP" altLang="en-US" sz="2000" b="1" dirty="0">
                <a:solidFill>
                  <a:srgbClr val="C00000"/>
                </a:solidFill>
                <a:highlight>
                  <a:srgbClr val="FFFF00"/>
                </a:highlight>
                <a:latin typeface="Meiryo UI"/>
                <a:ea typeface="Meiryo UI"/>
              </a:rPr>
              <a:t>月給与支給日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/>
                <a:ea typeface="Meiryo UI"/>
              </a:rPr>
              <a:t>に、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/>
                <a:ea typeface="Meiryo UI"/>
              </a:rPr>
              <a:t>給与明細などを配信しているメールアドレス宛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/>
                <a:ea typeface="Meiryo UI"/>
              </a:rPr>
              <a:t>に配信します。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/>
              <a:ea typeface="Meiryo UI"/>
            </a:endParaRPr>
          </a:p>
          <a:p>
            <a:pPr algn="l">
              <a:lnSpc>
                <a:spcPct val="130000"/>
              </a:lnSpc>
            </a:pPr>
            <a:r>
              <a:rPr lang="en-US" altLang="ja-JP" sz="2300" b="1" u="sng" dirty="0">
                <a:solidFill>
                  <a:srgbClr val="FF0000"/>
                </a:solidFill>
                <a:latin typeface="Meiryo UI"/>
                <a:ea typeface="Meiryo UI"/>
              </a:rPr>
              <a:t>【</a:t>
            </a:r>
            <a:r>
              <a:rPr lang="ja-JP" altLang="en-US" sz="2300" b="1" u="sng" dirty="0">
                <a:solidFill>
                  <a:srgbClr val="FF0000"/>
                </a:solidFill>
                <a:latin typeface="Meiryo UI"/>
                <a:ea typeface="Meiryo UI"/>
              </a:rPr>
              <a:t>重要</a:t>
            </a:r>
            <a:r>
              <a:rPr lang="en-US" altLang="ja-JP" sz="2300" b="1" u="sng" dirty="0">
                <a:solidFill>
                  <a:srgbClr val="FF0000"/>
                </a:solidFill>
                <a:latin typeface="Meiryo UI"/>
                <a:ea typeface="Meiryo UI"/>
              </a:rPr>
              <a:t>】</a:t>
            </a:r>
            <a:r>
              <a:rPr lang="ja-JP" altLang="en-US" sz="2300" b="1" u="sng" dirty="0">
                <a:solidFill>
                  <a:srgbClr val="FF0000"/>
                </a:solidFill>
                <a:latin typeface="Meiryo UI"/>
                <a:ea typeface="Meiryo UI"/>
              </a:rPr>
              <a:t>この通知書を開くためには、解凍ツールが必要です。本ガイドを見ながら、実施してください。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47C43E-CB60-9799-1E9B-AA4F0D7A827D}"/>
              </a:ext>
            </a:extLst>
          </p:cNvPr>
          <p:cNvSpPr txBox="1"/>
          <p:nvPr/>
        </p:nvSpPr>
        <p:spPr>
          <a:xfrm>
            <a:off x="76200" y="44343"/>
            <a:ext cx="12039600" cy="644082"/>
          </a:xfrm>
          <a:prstGeom prst="rect">
            <a:avLst/>
          </a:prstGeom>
          <a:solidFill>
            <a:srgbClr val="1A4587"/>
          </a:solidFill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3200" b="1" dirty="0">
                <a:solidFill>
                  <a:srgbClr val="FFFF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住民税額の通知書</a:t>
            </a:r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を、</a:t>
            </a:r>
            <a:r>
              <a:rPr kumimoji="1" lang="ja-JP" altLang="en-US" sz="3200" b="1" dirty="0">
                <a:solidFill>
                  <a:srgbClr val="FFFF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メールで配信</a:t>
            </a:r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kumimoji="1" lang="en-US" altLang="ja-JP" sz="3200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8C3E231C-1E5F-A617-2E76-D5CC4CB71F59}"/>
              </a:ext>
            </a:extLst>
          </p:cNvPr>
          <p:cNvSpPr/>
          <p:nvPr/>
        </p:nvSpPr>
        <p:spPr>
          <a:xfrm rot="15436530">
            <a:off x="5262035" y="3122011"/>
            <a:ext cx="368712" cy="1248672"/>
          </a:xfrm>
          <a:prstGeom prst="triangl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858A795-D540-933D-25B7-58D8269E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092" y="2258536"/>
            <a:ext cx="6263405" cy="4496137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2D6B80EC-8F6B-1318-0B80-9135C5876ED6}"/>
              </a:ext>
            </a:extLst>
          </p:cNvPr>
          <p:cNvSpPr/>
          <p:nvPr/>
        </p:nvSpPr>
        <p:spPr>
          <a:xfrm>
            <a:off x="3567290" y="4176354"/>
            <a:ext cx="2820810" cy="890945"/>
          </a:xfrm>
          <a:prstGeom prst="wedgeRectCallout">
            <a:avLst>
              <a:gd name="adj1" fmla="val 8038"/>
              <a:gd name="adj2" fmla="val -87225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206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開くには</a:t>
            </a:r>
            <a:endParaRPr kumimoji="1" lang="en-US" altLang="ja-JP" sz="2400" b="1" dirty="0">
              <a:solidFill>
                <a:srgbClr val="002060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解凍ツール</a:t>
            </a:r>
            <a:r>
              <a:rPr kumimoji="1" lang="ja-JP" altLang="en-US" sz="2400" b="1" dirty="0">
                <a:solidFill>
                  <a:srgbClr val="00206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が必要！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C6DC31D-1715-6681-CF88-182D5DB3603E}"/>
              </a:ext>
            </a:extLst>
          </p:cNvPr>
          <p:cNvSpPr/>
          <p:nvPr/>
        </p:nvSpPr>
        <p:spPr>
          <a:xfrm>
            <a:off x="5672518" y="2465132"/>
            <a:ext cx="413954" cy="106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63A02A-458A-FBA8-181C-255E3338D079}"/>
              </a:ext>
            </a:extLst>
          </p:cNvPr>
          <p:cNvSpPr/>
          <p:nvPr/>
        </p:nvSpPr>
        <p:spPr>
          <a:xfrm>
            <a:off x="577850" y="5046407"/>
            <a:ext cx="250822" cy="10344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AE54AE3-3B3B-A746-E880-E4564DD5C21C}"/>
              </a:ext>
            </a:extLst>
          </p:cNvPr>
          <p:cNvSpPr/>
          <p:nvPr/>
        </p:nvSpPr>
        <p:spPr>
          <a:xfrm>
            <a:off x="2082800" y="1903157"/>
            <a:ext cx="222250" cy="122493"/>
          </a:xfrm>
          <a:prstGeom prst="rect">
            <a:avLst/>
          </a:prstGeom>
          <a:solidFill>
            <a:srgbClr val="0078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094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noFill/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事前準備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38474"/>
            <a:ext cx="109654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お使いのパソコンに、通知書を確認するための「解凍ソフト」をセットアップします。（パソコンでの確認推奨）</a:t>
            </a:r>
          </a:p>
        </p:txBody>
      </p:sp>
    </p:spTree>
    <p:extLst>
      <p:ext uri="{BB962C8B-B14F-4D97-AF65-F5344CB8AC3E}">
        <p14:creationId xmlns:p14="http://schemas.microsoft.com/office/powerpoint/2010/main" val="182573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スライド番号プレースホルダー 2">
            <a:extLst>
              <a:ext uri="{FF2B5EF4-FFF2-40B4-BE49-F238E27FC236}">
                <a16:creationId xmlns:a16="http://schemas.microsoft.com/office/drawing/2014/main" id="{9A140B52-FEF1-FDA8-D672-969325E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233" y="6492875"/>
            <a:ext cx="2743200" cy="365125"/>
          </a:xfrm>
        </p:spPr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612389-A6E6-B694-8175-834D61F336B9}"/>
              </a:ext>
            </a:extLst>
          </p:cNvPr>
          <p:cNvSpPr txBox="1"/>
          <p:nvPr/>
        </p:nvSpPr>
        <p:spPr>
          <a:xfrm>
            <a:off x="306787" y="7538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住民税額の通知書を確認するには、解凍ソフトが必要になります。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からセットアップをしてください。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4B4AF63-BA3D-FFC8-5B1D-B931D629BE8C}"/>
              </a:ext>
            </a:extLst>
          </p:cNvPr>
          <p:cNvSpPr txBox="1"/>
          <p:nvPr/>
        </p:nvSpPr>
        <p:spPr>
          <a:xfrm>
            <a:off x="306787" y="956504"/>
            <a:ext cx="11379458" cy="6538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3200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3200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：</a:t>
            </a:r>
            <a:endParaRPr kumimoji="1" lang="en-US" altLang="ja-JP" sz="3200" dirty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4AE65E-D5AF-3B44-0270-A3482599D36E}"/>
              </a:ext>
            </a:extLst>
          </p:cNvPr>
          <p:cNvSpPr txBox="1"/>
          <p:nvPr/>
        </p:nvSpPr>
        <p:spPr>
          <a:xfrm>
            <a:off x="306787" y="1762801"/>
            <a:ext cx="8652133" cy="4834716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【</a:t>
            </a:r>
            <a:r>
              <a:rPr kumimoji="1" lang="ja-JP" alt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セットアップ手順</a:t>
            </a:r>
            <a:r>
              <a:rPr kumimoji="1" lang="en-US" altLang="ja-JP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】</a:t>
            </a: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❶上記の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もしくは、左側の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QR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コードを読み取ります。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❷［ダウンロード］ボタンをクリックして、セットアップファイルをダウンロードします。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❸ダウンロードされたファイル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Meiryo UI" panose="020B0604030504040204" pitchFamily="34" charset="-128"/>
                <a:ea typeface="Meiryo UI" panose="020B0604030504040204" pitchFamily="34" charset="-128"/>
              </a:rPr>
              <a:t>「●●●●●（ファイル名）」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をダブルクリックします。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❹［ユーザーアカウント制御］画面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）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が表示されたら、［はい］をクリックします。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ユーザー名とパスワードを入力する画面が表示されたら入力をしてください。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❺セットアップの同意画面が表示されたら、同意して進んでください。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❻「完了」という画面が表示されたら、解凍ソフトのセットアップは完了です。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en-US" altLang="ja-JP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【</a:t>
            </a:r>
            <a:r>
              <a:rPr kumimoji="1" lang="ja-JP" alt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セットアップされたかの確認方法</a:t>
            </a:r>
            <a:r>
              <a:rPr kumimoji="1" lang="en-US" altLang="ja-JP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】</a:t>
            </a: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　［スタート］ボタンから、セットアップした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Meiryo UI" panose="020B0604030504040204" pitchFamily="34" charset="-128"/>
                <a:ea typeface="Meiryo UI" panose="020B0604030504040204" pitchFamily="34" charset="-128"/>
              </a:rPr>
              <a:t>「●●●（解凍ソフト名）」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を検索して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アプリが表示されたら、セットアップができています。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1" name="図 20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2CDE7C29-9519-0FCA-D4E9-73EA6A9D5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32" y="3727020"/>
            <a:ext cx="3100467" cy="2140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C0A52FA-A74F-AAF3-501F-53D8ADBCB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10" t="21585" r="25105" b="23893"/>
          <a:stretch/>
        </p:blipFill>
        <p:spPr>
          <a:xfrm>
            <a:off x="550424" y="5770651"/>
            <a:ext cx="381001" cy="38084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495CA44-90FE-2AD3-D678-F635989B8145}"/>
              </a:ext>
            </a:extLst>
          </p:cNvPr>
          <p:cNvSpPr txBox="1"/>
          <p:nvPr/>
        </p:nvSpPr>
        <p:spPr>
          <a:xfrm>
            <a:off x="8626733" y="3363719"/>
            <a:ext cx="3565267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</a:t>
            </a:r>
            <a:r>
              <a:rPr kumimoji="1"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kumimoji="1" lang="ja-JP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）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ユーザーアカウント制御画面イメージ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05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noFill/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３　通知書の確認方法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セットアップした解凍ソフトを使って、通知書を確認します。</a:t>
            </a:r>
          </a:p>
        </p:txBody>
      </p:sp>
    </p:spTree>
    <p:extLst>
      <p:ext uri="{BB962C8B-B14F-4D97-AF65-F5344CB8AC3E}">
        <p14:creationId xmlns:p14="http://schemas.microsoft.com/office/powerpoint/2010/main" val="382710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1136E85-94D6-7F0C-487A-45CA157A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61" y="2569115"/>
            <a:ext cx="11345639" cy="406028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0098FFE-1393-4514-3324-F3C9D8FC35AF}"/>
              </a:ext>
            </a:extLst>
          </p:cNvPr>
          <p:cNvSpPr txBox="1"/>
          <p:nvPr/>
        </p:nvSpPr>
        <p:spPr>
          <a:xfrm>
            <a:off x="229773" y="1704059"/>
            <a:ext cx="108481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それぞれのメールにファイルが添付されていますので、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Zip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ファイルと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PDF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ファイルをどちらも、ご自身のパソコンやスマートフォンに保存してください。</a:t>
            </a:r>
            <a:endParaRPr kumimoji="1" lang="en-US" altLang="ja-JP" sz="2000" b="1" dirty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C1E71C-9634-0D8A-AD97-BEFDD18F7CE2}"/>
              </a:ext>
            </a:extLst>
          </p:cNvPr>
          <p:cNvSpPr txBox="1"/>
          <p:nvPr/>
        </p:nvSpPr>
        <p:spPr>
          <a:xfrm>
            <a:off x="190401" y="108207"/>
            <a:ext cx="11824317" cy="1593829"/>
          </a:xfrm>
          <a:prstGeom prst="rect">
            <a:avLst/>
          </a:prstGeom>
          <a:noFill/>
        </p:spPr>
        <p:txBody>
          <a:bodyPr wrap="square" lIns="91440" tIns="36000" rIns="91440" bIns="4572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/>
                <a:ea typeface="Meiryo UI"/>
              </a:rPr>
              <a:t>住民税額の通知書と、その通知書を開くためのパスワード確認用のメールが２通届きます。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/>
              <a:ea typeface="Meiryo UI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送信元名は「ＯＢＣｉＤ」、送信元メールアドレスは「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hlinkClick r:id="rId4"/>
              </a:rPr>
              <a:t>no-reply@obc.jp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。</a:t>
            </a:r>
            <a:endParaRPr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Meiryo UI"/>
              <a:ea typeface="Meiryo UI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①件名：</a:t>
            </a:r>
            <a:r>
              <a:rPr kumimoji="1" lang="ja-JP" altLang="en-US" sz="2000" u="sng" dirty="0">
                <a:solidFill>
                  <a:srgbClr val="1A4588"/>
                </a:solidFill>
                <a:highlight>
                  <a:srgbClr val="FFFF00"/>
                </a:highlight>
                <a:latin typeface="Meiryo UI"/>
                <a:ea typeface="Meiryo UI"/>
              </a:rPr>
              <a:t>「〇〇年度特別徴収税額通知書」</a:t>
            </a: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（</a:t>
            </a:r>
            <a:r>
              <a:rPr kumimoji="1" lang="en-US" altLang="ja-JP" sz="2000" dirty="0">
                <a:solidFill>
                  <a:srgbClr val="1A4588"/>
                </a:solidFill>
                <a:latin typeface="Meiryo UI"/>
                <a:ea typeface="Meiryo UI"/>
              </a:rPr>
              <a:t>Zip</a:t>
            </a: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ファイルが添付）</a:t>
            </a:r>
            <a:endParaRPr lang="ja-JP" altLang="en-US" sz="2000" dirty="0">
              <a:solidFill>
                <a:srgbClr val="1A4588"/>
              </a:solidFill>
              <a:latin typeface="Meiryo UI"/>
              <a:ea typeface="Meiryo UI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②件名：</a:t>
            </a:r>
            <a:r>
              <a:rPr kumimoji="1" lang="ja-JP" altLang="en-US" sz="2000" u="sng" dirty="0">
                <a:solidFill>
                  <a:srgbClr val="1A4588"/>
                </a:solidFill>
                <a:highlight>
                  <a:srgbClr val="FFFF00"/>
                </a:highlight>
                <a:latin typeface="Meiryo UI"/>
                <a:ea typeface="Meiryo UI"/>
              </a:rPr>
              <a:t>「〇〇年度「個人住民税の特別徴収税額通知書のパスワード確認方法のご案内」</a:t>
            </a: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（</a:t>
            </a:r>
            <a:r>
              <a:rPr kumimoji="1" lang="en-US" altLang="ja-JP" sz="2000" dirty="0">
                <a:solidFill>
                  <a:srgbClr val="1A4588"/>
                </a:solidFill>
                <a:latin typeface="Meiryo UI"/>
                <a:ea typeface="Meiryo UI"/>
              </a:rPr>
              <a:t>PDF</a:t>
            </a:r>
            <a:r>
              <a:rPr kumimoji="1" lang="ja-JP" altLang="en-US" sz="2000" dirty="0">
                <a:solidFill>
                  <a:srgbClr val="1A4588"/>
                </a:solidFill>
                <a:latin typeface="Meiryo UI"/>
                <a:ea typeface="Meiryo UI"/>
              </a:rPr>
              <a:t>が添付</a:t>
            </a:r>
            <a:r>
              <a:rPr kumimoji="1" lang="en-US" altLang="ja-JP" sz="2000" dirty="0">
                <a:solidFill>
                  <a:srgbClr val="1A4588"/>
                </a:solidFill>
                <a:latin typeface="Meiryo UI"/>
                <a:ea typeface="Meiryo UI"/>
              </a:rPr>
              <a:t>)</a:t>
            </a:r>
            <a:endParaRPr lang="en-US" altLang="ja-JP" sz="2000" dirty="0">
              <a:solidFill>
                <a:srgbClr val="1A4588"/>
              </a:solidFill>
              <a:latin typeface="Meiryo UI"/>
              <a:ea typeface="Meiryo UI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16D7AD42-DA4A-DA4F-8364-C0C0A00C45FB}"/>
              </a:ext>
            </a:extLst>
          </p:cNvPr>
          <p:cNvSpPr/>
          <p:nvPr/>
        </p:nvSpPr>
        <p:spPr>
          <a:xfrm>
            <a:off x="610455" y="4747182"/>
            <a:ext cx="4814512" cy="345349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A10515E-CCB5-935A-B5C8-775D56673816}"/>
              </a:ext>
            </a:extLst>
          </p:cNvPr>
          <p:cNvSpPr/>
          <p:nvPr/>
        </p:nvSpPr>
        <p:spPr>
          <a:xfrm>
            <a:off x="3378988" y="5934075"/>
            <a:ext cx="2045979" cy="243227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E4A3155-5852-75AE-9E97-12C0B20435C0}"/>
              </a:ext>
            </a:extLst>
          </p:cNvPr>
          <p:cNvSpPr/>
          <p:nvPr/>
        </p:nvSpPr>
        <p:spPr>
          <a:xfrm>
            <a:off x="6439755" y="4724062"/>
            <a:ext cx="4608213" cy="365125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B5FDBB1-4A37-F807-2CFC-D158EF9A52D4}"/>
              </a:ext>
            </a:extLst>
          </p:cNvPr>
          <p:cNvSpPr/>
          <p:nvPr/>
        </p:nvSpPr>
        <p:spPr>
          <a:xfrm>
            <a:off x="9073426" y="5872164"/>
            <a:ext cx="1936069" cy="252412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C3ED48-0E7E-585F-4717-5A24C5234E12}"/>
              </a:ext>
            </a:extLst>
          </p:cNvPr>
          <p:cNvSpPr/>
          <p:nvPr/>
        </p:nvSpPr>
        <p:spPr>
          <a:xfrm>
            <a:off x="2290534" y="2680579"/>
            <a:ext cx="281215" cy="115009"/>
          </a:xfrm>
          <a:prstGeom prst="rect">
            <a:avLst/>
          </a:prstGeom>
          <a:solidFill>
            <a:srgbClr val="0078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A49750-58AA-DAF1-1A5C-39A17FCDECE9}"/>
              </a:ext>
            </a:extLst>
          </p:cNvPr>
          <p:cNvSpPr/>
          <p:nvPr/>
        </p:nvSpPr>
        <p:spPr>
          <a:xfrm>
            <a:off x="8076631" y="2707793"/>
            <a:ext cx="281215" cy="115009"/>
          </a:xfrm>
          <a:prstGeom prst="rect">
            <a:avLst/>
          </a:prstGeom>
          <a:solidFill>
            <a:srgbClr val="0078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9D0B772-4ED9-9E16-7D24-62019AB01B12}"/>
              </a:ext>
            </a:extLst>
          </p:cNvPr>
          <p:cNvSpPr/>
          <p:nvPr/>
        </p:nvSpPr>
        <p:spPr>
          <a:xfrm>
            <a:off x="3649434" y="4801479"/>
            <a:ext cx="281215" cy="115009"/>
          </a:xfrm>
          <a:prstGeom prst="rect">
            <a:avLst/>
          </a:prstGeom>
          <a:solidFill>
            <a:srgbClr val="B1D6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2B5E402-9D5E-43EF-3A97-3EF13AE1272B}"/>
              </a:ext>
            </a:extLst>
          </p:cNvPr>
          <p:cNvSpPr/>
          <p:nvPr/>
        </p:nvSpPr>
        <p:spPr>
          <a:xfrm>
            <a:off x="3047454" y="4793859"/>
            <a:ext cx="281215" cy="115009"/>
          </a:xfrm>
          <a:prstGeom prst="rect">
            <a:avLst/>
          </a:prstGeom>
          <a:solidFill>
            <a:srgbClr val="B1D6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F7A29D1-D583-C399-4E6D-07239405DE00}"/>
              </a:ext>
            </a:extLst>
          </p:cNvPr>
          <p:cNvSpPr/>
          <p:nvPr/>
        </p:nvSpPr>
        <p:spPr>
          <a:xfrm>
            <a:off x="8808174" y="4770999"/>
            <a:ext cx="281215" cy="121041"/>
          </a:xfrm>
          <a:prstGeom prst="rect">
            <a:avLst/>
          </a:prstGeom>
          <a:solidFill>
            <a:srgbClr val="B1D6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1C7EC6-912D-08BE-5266-3898558C3F93}"/>
              </a:ext>
            </a:extLst>
          </p:cNvPr>
          <p:cNvSpPr/>
          <p:nvPr/>
        </p:nvSpPr>
        <p:spPr>
          <a:xfrm>
            <a:off x="9394914" y="4763379"/>
            <a:ext cx="281215" cy="121041"/>
          </a:xfrm>
          <a:prstGeom prst="rect">
            <a:avLst/>
          </a:prstGeom>
          <a:solidFill>
            <a:srgbClr val="B1D6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8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DC3649F-B6BA-4D24-8122-9D29E106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43FAA9-9302-B3FF-1833-3CAF93E5EF46}"/>
              </a:ext>
            </a:extLst>
          </p:cNvPr>
          <p:cNvSpPr txBox="1"/>
          <p:nvPr/>
        </p:nvSpPr>
        <p:spPr>
          <a:xfrm>
            <a:off x="396617" y="27182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ファイル名に「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」と記載されている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PDF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ファイルを開き、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記載されている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してください。</a:t>
            </a: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通知書を開くためのパスワードが記載されているため、コピーまたはメモ等に控えてください。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7B0219-5D18-29DD-6EBE-732E70571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3" b="1546"/>
          <a:stretch/>
        </p:blipFill>
        <p:spPr>
          <a:xfrm>
            <a:off x="631528" y="1291554"/>
            <a:ext cx="5058072" cy="5130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1438D8-6EE8-0899-6A2D-FEA92D0E3523}"/>
              </a:ext>
            </a:extLst>
          </p:cNvPr>
          <p:cNvSpPr txBox="1"/>
          <p:nvPr/>
        </p:nvSpPr>
        <p:spPr>
          <a:xfrm>
            <a:off x="6823454" y="3088326"/>
            <a:ext cx="4855338" cy="2904316"/>
          </a:xfrm>
          <a:prstGeom prst="rect">
            <a:avLst/>
          </a:prstGeom>
          <a:noFill/>
          <a:ln w="38100">
            <a:solidFill>
              <a:srgbClr val="1A4588"/>
            </a:solidFill>
          </a:ln>
        </p:spPr>
        <p:txBody>
          <a:bodyPr wrap="square" t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表示されたパスワードをコピー</a:t>
            </a: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またはメモをして控えておきましょう。</a:t>
            </a: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>
              <a:lnSpc>
                <a:spcPct val="130000"/>
              </a:lnSpc>
            </a:pP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パスワードメモ欄：</a:t>
            </a: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　　　　　　　　　　　　　　　　　　　　　　　　　　　　　</a:t>
            </a: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67E8ACD-62E1-B585-05ED-0DB2F9E23528}"/>
              </a:ext>
            </a:extLst>
          </p:cNvPr>
          <p:cNvCxnSpPr>
            <a:cxnSpLocks/>
          </p:cNvCxnSpPr>
          <p:nvPr/>
        </p:nvCxnSpPr>
        <p:spPr>
          <a:xfrm>
            <a:off x="6934200" y="5816349"/>
            <a:ext cx="46291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5862360-C717-5A92-78C1-90A77B2454D5}"/>
              </a:ext>
            </a:extLst>
          </p:cNvPr>
          <p:cNvSpPr/>
          <p:nvPr/>
        </p:nvSpPr>
        <p:spPr>
          <a:xfrm>
            <a:off x="997563" y="5153373"/>
            <a:ext cx="4326001" cy="378702"/>
          </a:xfrm>
          <a:prstGeom prst="roundRect">
            <a:avLst>
              <a:gd name="adj" fmla="val 6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724980B1-4420-41BE-CA20-97E7C7F0A9CF}"/>
              </a:ext>
            </a:extLst>
          </p:cNvPr>
          <p:cNvSpPr/>
          <p:nvPr/>
        </p:nvSpPr>
        <p:spPr>
          <a:xfrm>
            <a:off x="5425419" y="5063623"/>
            <a:ext cx="1266062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78198BE-9936-C4E2-4B81-74A412B8C217}"/>
              </a:ext>
            </a:extLst>
          </p:cNvPr>
          <p:cNvSpPr/>
          <p:nvPr/>
        </p:nvSpPr>
        <p:spPr>
          <a:xfrm>
            <a:off x="4543951" y="1574638"/>
            <a:ext cx="723374" cy="11500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834154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 kumimoji="1" sz="1600">
            <a:latin typeface="Meiryo UI" panose="020B0604030504040204" pitchFamily="34" charset="-128"/>
            <a:ea typeface="Meiryo UI" panose="020B0604030504040204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36000" rtlCol="0">
        <a:spAutoFit/>
      </a:bodyPr>
      <a:lstStyle>
        <a:defPPr algn="l">
          <a:lnSpc>
            <a:spcPct val="130000"/>
          </a:lnSpc>
          <a:defRPr kumimoji="1" dirty="0">
            <a:solidFill>
              <a:schemeClr val="tx1">
                <a:lumMod val="95000"/>
                <a:lumOff val="5000"/>
              </a:schemeClr>
            </a:solidFill>
            <a:latin typeface="Meiryo UI" panose="020B0604030504040204" pitchFamily="34" charset="-128"/>
            <a:ea typeface="Meiryo UI" panose="020B060403050404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FB61631CAD56E4282E595145A2F021F" ma:contentTypeVersion="15" ma:contentTypeDescription="新しいドキュメントを作成します。" ma:contentTypeScope="" ma:versionID="91cd2cc399267f181bca694ba33d0d18">
  <xsd:schema xmlns:xsd="http://www.w3.org/2001/XMLSchema" xmlns:xs="http://www.w3.org/2001/XMLSchema" xmlns:p="http://schemas.microsoft.com/office/2006/metadata/properties" xmlns:ns2="ec48ff52-efba-41ad-bfe6-4a7c3dfb02b0" xmlns:ns3="19600009-6834-44dc-8a91-db3beb488c1e" targetNamespace="http://schemas.microsoft.com/office/2006/metadata/properties" ma:root="true" ma:fieldsID="69e71dcf9bf0c3e52dd6b7df05213473" ns2:_="" ns3:_="">
    <xsd:import namespace="ec48ff52-efba-41ad-bfe6-4a7c3dfb02b0"/>
    <xsd:import namespace="19600009-6834-44dc-8a91-db3beb488c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8ff52-efba-41ad-bfe6-4a7c3dfb0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c000cf01-911a-478e-909e-28f0bcc6e9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00009-6834-44dc-8a91-db3beb488c1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50c464d-b64d-49e3-a7ed-6ccc59fa8fae}" ma:internalName="TaxCatchAll" ma:showField="CatchAllData" ma:web="19600009-6834-44dc-8a91-db3beb488c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600009-6834-44dc-8a91-db3beb488c1e" xsi:nil="true"/>
    <lcf76f155ced4ddcb4097134ff3c332f xmlns="ec48ff52-efba-41ad-bfe6-4a7c3dfb02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5293CF-F3A4-4432-9F2A-AFC384A6C0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48ff52-efba-41ad-bfe6-4a7c3dfb02b0"/>
    <ds:schemaRef ds:uri="19600009-6834-44dc-8a91-db3beb488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25906A-97F6-43D8-8918-300ACBF846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351E99-9953-497C-8F96-7757962DDA2C}">
  <ds:schemaRefs>
    <ds:schemaRef ds:uri="http://schemas.microsoft.com/office/2006/metadata/properties"/>
    <ds:schemaRef ds:uri="http://schemas.microsoft.com/office/infopath/2007/PartnerControls"/>
    <ds:schemaRef ds:uri="19600009-6834-44dc-8a91-db3beb488c1e"/>
    <ds:schemaRef ds:uri="ec48ff52-efba-41ad-bfe6-4a7c3dfb02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908</Words>
  <Application>Microsoft Office PowerPoint</Application>
  <PresentationFormat>ワイド画面</PresentationFormat>
  <Paragraphs>105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Meiryo UI</vt:lpstr>
      <vt:lpstr>メイリオ</vt:lpstr>
      <vt:lpstr>游ゴシック</vt:lpstr>
      <vt:lpstr>Arial</vt:lpstr>
      <vt:lpstr>Century Gothic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keywords/>
  <cp:lastModifiedBy/>
  <cp:revision>5</cp:revision>
  <dcterms:created xsi:type="dcterms:W3CDTF">2021-09-30T04:32:45Z</dcterms:created>
  <dcterms:modified xsi:type="dcterms:W3CDTF">2026-05-25T07:19:34Z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0x010100FFB61631CAD56E4282E595145A2F021F</vt:lpwstr>
  </property>
  <property fmtid="{D5CDD505-2E9C-101B-9397-08002B2CF9AE}" pid="3" name="Order">
    <vt:r8>6509400</vt:r8>
  </property>
  <property fmtid="{D5CDD505-2E9C-101B-9397-08002B2CF9AE}" pid="4" name="MediaServiceImageTags">
    <vt:lpwstr/>
  </property>
</Properties>
</file>