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0"/>
  </p:notesMasterIdLst>
  <p:sldIdLst>
    <p:sldId id="279" r:id="rId5"/>
    <p:sldId id="280" r:id="rId6"/>
    <p:sldId id="282" r:id="rId7"/>
    <p:sldId id="284" r:id="rId8"/>
    <p:sldId id="285" r:id="rId9"/>
  </p:sldIdLst>
  <p:sldSz cx="6858000" cy="9906000" type="A4"/>
  <p:notesSz cx="6858000" cy="9144000"/>
  <p:embeddedFontLst>
    <p:embeddedFont>
      <p:font typeface="Yu Gothic Medium" panose="020B0500000000000000" pitchFamily="50" charset="-128"/>
      <p:regular r:id="rId11"/>
    </p:embeddedFont>
    <p:embeddedFont>
      <p:font typeface="BIZ UDPゴシック" panose="020B0400000000000000" pitchFamily="50" charset="-128"/>
      <p:regular r:id="rId12"/>
      <p:bold r:id="rId13"/>
    </p:embeddedFont>
    <p:embeddedFont>
      <p:font typeface="HGP創英角ｺﾞｼｯｸUB" panose="020B0900000000000000" pitchFamily="50" charset="-128"/>
      <p:regular r:id="rId14"/>
    </p:embeddedFont>
    <p:embeddedFont>
      <p:font typeface="HGS創英角ｺﾞｼｯｸUB" panose="020B0900000000000000" pitchFamily="50" charset="-128"/>
      <p:regular r:id="rId15"/>
    </p:embeddedFont>
    <p:embeddedFont>
      <p:font typeface="HG創英角ﾎﾟｯﾌﾟ体" panose="040B0A09000000000000" pitchFamily="49" charset="-128"/>
      <p:regular r:id="rId16"/>
    </p:embeddedFont>
    <p:embeddedFont>
      <p:font typeface="UD デジタル 教科書体 NP-R" panose="02020400000000000000" pitchFamily="18" charset="-128"/>
      <p:regular r:id="rId17"/>
    </p:embeddedFont>
    <p:embeddedFont>
      <p:font typeface="メイリオ" panose="020B0604030504040204" pitchFamily="50" charset="-128"/>
      <p:regular r:id="rId18"/>
      <p:bold r:id="rId19"/>
      <p:italic r:id="rId20"/>
      <p:boldItalic r:id="rId21"/>
    </p:embeddedFont>
    <p:embeddedFont>
      <p:font typeface="游ゴシック" panose="020B0400000000000000" pitchFamily="50" charset="-128"/>
      <p:regular r:id="rId22"/>
      <p:bold r:id="rId23"/>
    </p:embeddedFont>
    <p:embeddedFont>
      <p:font typeface="游ゴシック" panose="020B0400000000000000" pitchFamily="50" charset="-128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8B"/>
    <a:srgbClr val="FF0066"/>
    <a:srgbClr val="A5C4FB"/>
    <a:srgbClr val="4F6997"/>
    <a:srgbClr val="603C54"/>
    <a:srgbClr val="66415C"/>
    <a:srgbClr val="67435D"/>
    <a:srgbClr val="6A4560"/>
    <a:srgbClr val="694560"/>
    <a:srgbClr val="5D3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69EAC-FE17-4E04-B38B-5207F8176B08}" v="4" dt="2026-04-23T06:53:06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9" autoAdjust="0"/>
    <p:restoredTop sz="96652" autoAdjust="0"/>
  </p:normalViewPr>
  <p:slideViewPr>
    <p:cSldViewPr snapToGrid="0">
      <p:cViewPr>
        <p:scale>
          <a:sx n="66" d="100"/>
          <a:sy n="66" d="100"/>
        </p:scale>
        <p:origin x="36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稲福 友佑 (Inafuku Yusuke)" userId="016296a8-c7ec-4f0b-80f3-7df936ba0ad4" providerId="ADAL" clId="{591238EF-5829-48B5-979F-0DA99C7820BF}"/>
    <pc:docChg chg="custSel delSld modSld">
      <pc:chgData name="稲福 友佑 (Inafuku Yusuke)" userId="016296a8-c7ec-4f0b-80f3-7df936ba0ad4" providerId="ADAL" clId="{591238EF-5829-48B5-979F-0DA99C7820BF}" dt="2026-04-23T06:53:06.011" v="520"/>
      <pc:docMkLst>
        <pc:docMk/>
      </pc:docMkLst>
      <pc:sldChg chg="addSp delSp modSp mod">
        <pc:chgData name="稲福 友佑 (Inafuku Yusuke)" userId="016296a8-c7ec-4f0b-80f3-7df936ba0ad4" providerId="ADAL" clId="{591238EF-5829-48B5-979F-0DA99C7820BF}" dt="2026-04-16T09:18:06.166" v="207" actId="14100"/>
        <pc:sldMkLst>
          <pc:docMk/>
          <pc:sldMk cId="3210689085" sldId="282"/>
        </pc:sldMkLst>
        <pc:spChg chg="ord">
          <ac:chgData name="稲福 友佑 (Inafuku Yusuke)" userId="016296a8-c7ec-4f0b-80f3-7df936ba0ad4" providerId="ADAL" clId="{591238EF-5829-48B5-979F-0DA99C7820BF}" dt="2026-04-16T09:17:50.767" v="204" actId="167"/>
          <ac:spMkLst>
            <pc:docMk/>
            <pc:sldMk cId="3210689085" sldId="282"/>
            <ac:spMk id="2" creationId="{5A5983A6-DCAA-9BA5-2A85-B27A48086E30}"/>
          </ac:spMkLst>
        </pc:spChg>
        <pc:spChg chg="mod">
          <ac:chgData name="稲福 友佑 (Inafuku Yusuke)" userId="016296a8-c7ec-4f0b-80f3-7df936ba0ad4" providerId="ADAL" clId="{591238EF-5829-48B5-979F-0DA99C7820BF}" dt="2026-04-16T09:18:06.166" v="207" actId="14100"/>
          <ac:spMkLst>
            <pc:docMk/>
            <pc:sldMk cId="3210689085" sldId="282"/>
            <ac:spMk id="15" creationId="{61D1D305-D454-E09E-C3C6-6044F614AD17}"/>
          </ac:spMkLst>
        </pc:spChg>
        <pc:picChg chg="add mod ord">
          <ac:chgData name="稲福 友佑 (Inafuku Yusuke)" userId="016296a8-c7ec-4f0b-80f3-7df936ba0ad4" providerId="ADAL" clId="{591238EF-5829-48B5-979F-0DA99C7820BF}" dt="2026-04-16T09:17:46.057" v="202" actId="167"/>
          <ac:picMkLst>
            <pc:docMk/>
            <pc:sldMk cId="3210689085" sldId="282"/>
            <ac:picMk id="5" creationId="{756E6F9C-45DD-B6DB-FA51-A6DBDC8707C7}"/>
          </ac:picMkLst>
        </pc:picChg>
      </pc:sldChg>
      <pc:sldChg chg="addSp delSp modSp mod">
        <pc:chgData name="稲福 友佑 (Inafuku Yusuke)" userId="016296a8-c7ec-4f0b-80f3-7df936ba0ad4" providerId="ADAL" clId="{591238EF-5829-48B5-979F-0DA99C7820BF}" dt="2026-04-23T06:53:06.011" v="520"/>
        <pc:sldMkLst>
          <pc:docMk/>
          <pc:sldMk cId="4281374560" sldId="285"/>
        </pc:sldMkLst>
        <pc:spChg chg="add mod">
          <ac:chgData name="稲福 友佑 (Inafuku Yusuke)" userId="016296a8-c7ec-4f0b-80f3-7df936ba0ad4" providerId="ADAL" clId="{591238EF-5829-48B5-979F-0DA99C7820BF}" dt="2026-04-16T09:12:24.618" v="198" actId="14100"/>
          <ac:spMkLst>
            <pc:docMk/>
            <pc:sldMk cId="4281374560" sldId="285"/>
            <ac:spMk id="2" creationId="{F3E0D6A5-021D-04F6-8419-B2A1267D42E3}"/>
          </ac:spMkLst>
        </pc:spChg>
        <pc:spChg chg="del">
          <ac:chgData name="稲福 友佑 (Inafuku Yusuke)" userId="016296a8-c7ec-4f0b-80f3-7df936ba0ad4" providerId="ADAL" clId="{591238EF-5829-48B5-979F-0DA99C7820BF}" dt="2026-04-23T06:52:17.147" v="519" actId="478"/>
          <ac:spMkLst>
            <pc:docMk/>
            <pc:sldMk cId="4281374560" sldId="285"/>
            <ac:spMk id="4" creationId="{67D0FAF5-B741-1595-A14D-8BCA8444BF4E}"/>
          </ac:spMkLst>
        </pc:spChg>
        <pc:spChg chg="mod">
          <ac:chgData name="稲福 友佑 (Inafuku Yusuke)" userId="016296a8-c7ec-4f0b-80f3-7df936ba0ad4" providerId="ADAL" clId="{591238EF-5829-48B5-979F-0DA99C7820BF}" dt="2026-04-16T09:12:15.393" v="191" actId="1037"/>
          <ac:spMkLst>
            <pc:docMk/>
            <pc:sldMk cId="4281374560" sldId="285"/>
            <ac:spMk id="6" creationId="{0FD17152-16DC-9675-D1C4-9EB0E59C16F5}"/>
          </ac:spMkLst>
        </pc:spChg>
        <pc:spChg chg="mod">
          <ac:chgData name="稲福 友佑 (Inafuku Yusuke)" userId="016296a8-c7ec-4f0b-80f3-7df936ba0ad4" providerId="ADAL" clId="{591238EF-5829-48B5-979F-0DA99C7820BF}" dt="2026-04-16T08:05:40.979" v="4"/>
          <ac:spMkLst>
            <pc:docMk/>
            <pc:sldMk cId="4281374560" sldId="285"/>
            <ac:spMk id="14" creationId="{C4C88968-6A1F-4FEC-8B21-1F7F7AA9F7FC}"/>
          </ac:spMkLst>
        </pc:spChg>
        <pc:spChg chg="add del mod">
          <ac:chgData name="稲福 友佑 (Inafuku Yusuke)" userId="016296a8-c7ec-4f0b-80f3-7df936ba0ad4" providerId="ADAL" clId="{591238EF-5829-48B5-979F-0DA99C7820BF}" dt="2026-04-23T06:52:17.147" v="519" actId="478"/>
          <ac:spMkLst>
            <pc:docMk/>
            <pc:sldMk cId="4281374560" sldId="285"/>
            <ac:spMk id="21" creationId="{ECA2A190-8598-CBDA-FAF7-F55722556D4C}"/>
          </ac:spMkLst>
        </pc:spChg>
        <pc:spChg chg="add mod">
          <ac:chgData name="稲福 友佑 (Inafuku Yusuke)" userId="016296a8-c7ec-4f0b-80f3-7df936ba0ad4" providerId="ADAL" clId="{591238EF-5829-48B5-979F-0DA99C7820BF}" dt="2026-04-23T06:53:06.011" v="520"/>
          <ac:spMkLst>
            <pc:docMk/>
            <pc:sldMk cId="4281374560" sldId="285"/>
            <ac:spMk id="22" creationId="{6CD84E29-2527-F47F-8642-7DFFE392350B}"/>
          </ac:spMkLst>
        </pc:spChg>
        <pc:spChg chg="add mod">
          <ac:chgData name="稲福 友佑 (Inafuku Yusuke)" userId="016296a8-c7ec-4f0b-80f3-7df936ba0ad4" providerId="ADAL" clId="{591238EF-5829-48B5-979F-0DA99C7820BF}" dt="2026-04-23T06:53:06.011" v="520"/>
          <ac:spMkLst>
            <pc:docMk/>
            <pc:sldMk cId="4281374560" sldId="285"/>
            <ac:spMk id="23" creationId="{68E83780-D69B-C1F6-CD81-9BDE3E16314D}"/>
          </ac:spMkLst>
        </pc:spChg>
        <pc:spChg chg="add mod">
          <ac:chgData name="稲福 友佑 (Inafuku Yusuke)" userId="016296a8-c7ec-4f0b-80f3-7df936ba0ad4" providerId="ADAL" clId="{591238EF-5829-48B5-979F-0DA99C7820BF}" dt="2026-04-23T06:53:06.011" v="520"/>
          <ac:spMkLst>
            <pc:docMk/>
            <pc:sldMk cId="4281374560" sldId="285"/>
            <ac:spMk id="24" creationId="{937EC642-D575-9EDE-FC48-B8BF315A9260}"/>
          </ac:spMkLst>
        </pc:spChg>
        <pc:spChg chg="del">
          <ac:chgData name="稲福 友佑 (Inafuku Yusuke)" userId="016296a8-c7ec-4f0b-80f3-7df936ba0ad4" providerId="ADAL" clId="{591238EF-5829-48B5-979F-0DA99C7820BF}" dt="2026-04-23T06:52:17.147" v="519" actId="478"/>
          <ac:spMkLst>
            <pc:docMk/>
            <pc:sldMk cId="4281374560" sldId="285"/>
            <ac:spMk id="86" creationId="{D1272905-2496-7FBC-5180-43A64BF69E44}"/>
          </ac:spMkLst>
        </pc:spChg>
        <pc:picChg chg="mod">
          <ac:chgData name="稲福 友佑 (Inafuku Yusuke)" userId="016296a8-c7ec-4f0b-80f3-7df936ba0ad4" providerId="ADAL" clId="{591238EF-5829-48B5-979F-0DA99C7820BF}" dt="2026-04-16T08:05:51.358" v="8" actId="1036"/>
          <ac:picMkLst>
            <pc:docMk/>
            <pc:sldMk cId="4281374560" sldId="285"/>
            <ac:picMk id="57" creationId="{39A0FE26-3B61-F521-2D92-8DBBA6D65C2F}"/>
          </ac:picMkLst>
        </pc:picChg>
        <pc:picChg chg="mod">
          <ac:chgData name="稲福 友佑 (Inafuku Yusuke)" userId="016296a8-c7ec-4f0b-80f3-7df936ba0ad4" providerId="ADAL" clId="{591238EF-5829-48B5-979F-0DA99C7820BF}" dt="2026-04-16T09:11:16.345" v="123" actId="1035"/>
          <ac:picMkLst>
            <pc:docMk/>
            <pc:sldMk cId="4281374560" sldId="285"/>
            <ac:picMk id="103" creationId="{2C8AD272-1EA3-6FC8-37DF-648AC1C57E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5D5EE-36A7-47FF-9578-7FB0DB37CA6B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83D4-A850-4E24-AEC4-5C20F738A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05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1C2CE-BFA1-4EAC-9ADE-27CF6EA7049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37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83D4-A850-4E24-AEC4-5C20F738A86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59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67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88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17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50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06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1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7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82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67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48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56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4183D-4E6F-4338-A23E-819401EC7C3A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88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hyperlink" Target="https://support.obc.jp/hc/ja/articles/56365405114265-Web%E3%82%A2%E3%83%97%E3%83%AA%E3%81%AE-%E3%82%B9%E3%83%9E%E3%83%9B%E3%82%A2%E3%83%97%E3%83%AA%E3%81%AB%E3%81%A4%E3%81%84%E3%81%A6-%E3%81%AE%E8%A1%A8%E7%A4%BA-%E9%9D%9E%E8%A1%A8%E7%A4%BA%E3%82%92%E8%A8%AD%E5%AE%9A%E3%81%99%E3%82%8B" TargetMode="External"/><Relationship Id="rId4" Type="http://schemas.openxmlformats.org/officeDocument/2006/relationships/image" Target="../media/image10.jp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87B46-8616-1675-878D-447C2C7FF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8EA48AB-A427-DB65-B36F-0EFEB645AEC3}"/>
              </a:ext>
            </a:extLst>
          </p:cNvPr>
          <p:cNvSpPr/>
          <p:nvPr/>
        </p:nvSpPr>
        <p:spPr>
          <a:xfrm>
            <a:off x="-1" y="0"/>
            <a:ext cx="6858001" cy="9906000"/>
          </a:xfrm>
          <a:prstGeom prst="roundRect">
            <a:avLst>
              <a:gd name="adj" fmla="val 0"/>
            </a:avLst>
          </a:prstGeom>
          <a:solidFill>
            <a:srgbClr val="0043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0DB495C-86E6-EFF0-059F-3A8D39681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417"/>
          <a:stretch>
            <a:fillRect/>
          </a:stretch>
        </p:blipFill>
        <p:spPr>
          <a:xfrm>
            <a:off x="1537014" y="4983886"/>
            <a:ext cx="3540673" cy="49344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156ADE2-8A40-4945-528F-D49F69227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760" y="177114"/>
            <a:ext cx="1973179" cy="1971093"/>
          </a:xfrm>
          <a:prstGeom prst="roundRect">
            <a:avLst>
              <a:gd name="adj" fmla="val 19093"/>
            </a:avLst>
          </a:prstGeom>
          <a:ln w="381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54FC25-396B-0A4B-491E-7035F26F3350}"/>
              </a:ext>
            </a:extLst>
          </p:cNvPr>
          <p:cNvSpPr txBox="1"/>
          <p:nvPr/>
        </p:nvSpPr>
        <p:spPr>
          <a:xfrm>
            <a:off x="154222" y="2840790"/>
            <a:ext cx="6580208" cy="15094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dist">
              <a:lnSpc>
                <a:spcPts val="6000"/>
              </a:lnSpc>
            </a:pPr>
            <a:r>
              <a:rPr kumimoji="1" lang="ja-JP" altLang="en-US" sz="5400" dirty="0">
                <a:solidFill>
                  <a:schemeClr val="bg1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奉行</a:t>
            </a:r>
            <a:r>
              <a:rPr kumimoji="1" lang="en-US" altLang="ja-JP" sz="5400" dirty="0">
                <a:solidFill>
                  <a:schemeClr val="bg1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Edge</a:t>
            </a:r>
            <a:r>
              <a:rPr kumimoji="1" lang="ja-JP" altLang="en-US" sz="5400" dirty="0">
                <a:solidFill>
                  <a:schemeClr val="bg1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アプリ</a:t>
            </a:r>
            <a:endParaRPr kumimoji="1" lang="en-US" altLang="ja-JP" sz="5400" dirty="0">
              <a:solidFill>
                <a:schemeClr val="bg1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dist">
              <a:lnSpc>
                <a:spcPts val="6000"/>
              </a:lnSpc>
            </a:pPr>
            <a:r>
              <a:rPr kumimoji="1" lang="ja-JP" altLang="en-US" sz="5400" dirty="0">
                <a:solidFill>
                  <a:schemeClr val="bg1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従業員周知用チラシ</a:t>
            </a:r>
          </a:p>
        </p:txBody>
      </p:sp>
    </p:spTree>
    <p:extLst>
      <p:ext uri="{BB962C8B-B14F-4D97-AF65-F5344CB8AC3E}">
        <p14:creationId xmlns:p14="http://schemas.microsoft.com/office/powerpoint/2010/main" val="122688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9B731-446D-C60F-6579-784E6C9E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ACA36DF-9321-5942-1BEA-D1129FBDBD41}"/>
              </a:ext>
            </a:extLst>
          </p:cNvPr>
          <p:cNvSpPr/>
          <p:nvPr/>
        </p:nvSpPr>
        <p:spPr>
          <a:xfrm>
            <a:off x="-1" y="0"/>
            <a:ext cx="6858001" cy="9906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232B6A7-EE19-B838-8ABF-4DB1645CD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47" y="2471351"/>
            <a:ext cx="4909114" cy="71070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F9CFCD-50D9-A94C-2F69-8CC75248C68D}"/>
              </a:ext>
            </a:extLst>
          </p:cNvPr>
          <p:cNvSpPr txBox="1"/>
          <p:nvPr/>
        </p:nvSpPr>
        <p:spPr>
          <a:xfrm>
            <a:off x="914691" y="1294295"/>
            <a:ext cx="5497984" cy="101113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kumimoji="1" lang="ja-JP" altLang="en-US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このページは説明用スライドです。</a:t>
            </a:r>
            <a:endParaRPr kumimoji="1" lang="en-US" altLang="ja-JP" sz="1100" dirty="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従業員へのアナウンス時は</a:t>
            </a:r>
            <a:r>
              <a:rPr kumimoji="1" lang="ja-JP" altLang="en-US" sz="1100" b="1" dirty="0">
                <a:solidFill>
                  <a:srgbClr val="00438B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４スライド目、５スライド目を編集してご利用ください。</a:t>
            </a:r>
            <a:endParaRPr kumimoji="1" lang="en-US" altLang="ja-JP" sz="1100" b="1" dirty="0">
              <a:solidFill>
                <a:srgbClr val="00438B"/>
              </a:solidFill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100" dirty="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以下の赤枠で囲っている箇所は編集・削除が可能です。</a:t>
            </a:r>
            <a:endParaRPr kumimoji="1" lang="en-US" altLang="ja-JP" sz="1100" dirty="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お客様のご利用中のサービスを踏まえ、必要に応じて修正してご利用ください。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1FAF61E-8D82-217A-AEC4-B20B2D27D5CA}"/>
              </a:ext>
            </a:extLst>
          </p:cNvPr>
          <p:cNvSpPr/>
          <p:nvPr/>
        </p:nvSpPr>
        <p:spPr>
          <a:xfrm>
            <a:off x="2152936" y="9161779"/>
            <a:ext cx="2077944" cy="373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F28CEF-35D7-4824-A9DC-FAA8EBB9745B}"/>
              </a:ext>
            </a:extLst>
          </p:cNvPr>
          <p:cNvSpPr txBox="1"/>
          <p:nvPr/>
        </p:nvSpPr>
        <p:spPr>
          <a:xfrm>
            <a:off x="180651" y="12357"/>
            <a:ext cx="6580208" cy="101113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6000"/>
              </a:lnSpc>
            </a:pPr>
            <a:r>
              <a:rPr kumimoji="1" lang="ja-JP" altLang="en-US" sz="4000" dirty="0">
                <a:solidFill>
                  <a:srgbClr val="00438B"/>
                </a:solidFill>
                <a:effectLst>
                  <a:glow rad="88900">
                    <a:schemeClr val="bg1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このチラシの使い方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5C5C384-E6D1-1A46-2829-6176278B2962}"/>
              </a:ext>
            </a:extLst>
          </p:cNvPr>
          <p:cNvCxnSpPr/>
          <p:nvPr/>
        </p:nvCxnSpPr>
        <p:spPr>
          <a:xfrm>
            <a:off x="1150895" y="1087395"/>
            <a:ext cx="4497859" cy="0"/>
          </a:xfrm>
          <a:prstGeom prst="line">
            <a:avLst/>
          </a:prstGeom>
          <a:ln w="57150">
            <a:solidFill>
              <a:srgbClr val="004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3A0D875-89A5-9DB3-7D7F-BFFFCCE6AD27}"/>
              </a:ext>
            </a:extLst>
          </p:cNvPr>
          <p:cNvSpPr/>
          <p:nvPr/>
        </p:nvSpPr>
        <p:spPr>
          <a:xfrm>
            <a:off x="1150895" y="5744208"/>
            <a:ext cx="1247921" cy="13453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DA6FB61-6CA0-F08D-BFFC-13C07068EFE4}"/>
              </a:ext>
            </a:extLst>
          </p:cNvPr>
          <p:cNvSpPr/>
          <p:nvPr/>
        </p:nvSpPr>
        <p:spPr>
          <a:xfrm>
            <a:off x="2823363" y="4063923"/>
            <a:ext cx="1247921" cy="13453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30B1814-C202-A016-C977-CFB817F85740}"/>
              </a:ext>
            </a:extLst>
          </p:cNvPr>
          <p:cNvSpPr/>
          <p:nvPr/>
        </p:nvSpPr>
        <p:spPr>
          <a:xfrm>
            <a:off x="4478449" y="5156453"/>
            <a:ext cx="1247921" cy="13453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6A42D2F-FE38-992F-227D-3A85625B5895}"/>
              </a:ext>
            </a:extLst>
          </p:cNvPr>
          <p:cNvSpPr/>
          <p:nvPr/>
        </p:nvSpPr>
        <p:spPr>
          <a:xfrm>
            <a:off x="2209800" y="7545938"/>
            <a:ext cx="3262374" cy="2836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06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C9214-95E9-B3EA-E7B9-B5C00D990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A5983A6-DCAA-9BA5-2A85-B27A48086E30}"/>
              </a:ext>
            </a:extLst>
          </p:cNvPr>
          <p:cNvSpPr/>
          <p:nvPr/>
        </p:nvSpPr>
        <p:spPr>
          <a:xfrm>
            <a:off x="-1" y="0"/>
            <a:ext cx="6858001" cy="9906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56E6F9C-45DD-B6DB-FA51-A6DBDC870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92" y="2395552"/>
            <a:ext cx="5028618" cy="725197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CDC4C9-FF2A-EED6-F2AA-6D98D8B41097}"/>
              </a:ext>
            </a:extLst>
          </p:cNvPr>
          <p:cNvSpPr txBox="1"/>
          <p:nvPr/>
        </p:nvSpPr>
        <p:spPr>
          <a:xfrm>
            <a:off x="180651" y="12357"/>
            <a:ext cx="6580208" cy="101113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6000"/>
              </a:lnSpc>
            </a:pPr>
            <a:r>
              <a:rPr kumimoji="1" lang="ja-JP" altLang="en-US" sz="4000" dirty="0">
                <a:solidFill>
                  <a:srgbClr val="00438B"/>
                </a:solidFill>
                <a:effectLst>
                  <a:glow rad="88900">
                    <a:schemeClr val="bg1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このチラシの使い方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DDEA4D1-F523-63E6-2FF5-8530BCA684A7}"/>
              </a:ext>
            </a:extLst>
          </p:cNvPr>
          <p:cNvCxnSpPr/>
          <p:nvPr/>
        </p:nvCxnSpPr>
        <p:spPr>
          <a:xfrm>
            <a:off x="1150895" y="1087395"/>
            <a:ext cx="4497859" cy="0"/>
          </a:xfrm>
          <a:prstGeom prst="line">
            <a:avLst/>
          </a:prstGeom>
          <a:ln w="57150">
            <a:solidFill>
              <a:srgbClr val="004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08EC8A-DB5E-04D7-AEBB-54B81602C9E2}"/>
              </a:ext>
            </a:extLst>
          </p:cNvPr>
          <p:cNvSpPr txBox="1"/>
          <p:nvPr/>
        </p:nvSpPr>
        <p:spPr>
          <a:xfrm>
            <a:off x="914691" y="1294295"/>
            <a:ext cx="5379231" cy="101113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kumimoji="1" lang="ja-JP" altLang="en-US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このページは説明用スライドです。</a:t>
            </a:r>
            <a:endParaRPr kumimoji="1" lang="en-US" altLang="ja-JP" sz="1100" dirty="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従業員へのアナウンス時は</a:t>
            </a:r>
            <a:r>
              <a:rPr kumimoji="1" lang="ja-JP" altLang="en-US" sz="1100" b="1" dirty="0">
                <a:solidFill>
                  <a:srgbClr val="00438B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４スライド目、５スライド目を編集してご利用ください。</a:t>
            </a:r>
            <a:endParaRPr kumimoji="1" lang="en-US" altLang="ja-JP" sz="1100" b="1" dirty="0">
              <a:solidFill>
                <a:srgbClr val="00438B"/>
              </a:solidFill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100" dirty="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以下の赤枠で囲っている箇所は編集・削除が可能です。</a:t>
            </a:r>
            <a:endParaRPr kumimoji="1" lang="en-US" altLang="ja-JP" sz="1100" dirty="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お客様のご利用中のサービスを踏まえ、必要に応じて修正してご利用ください。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73D650C-0763-683F-77B7-2DEEC32DAFD6}"/>
              </a:ext>
            </a:extLst>
          </p:cNvPr>
          <p:cNvSpPr/>
          <p:nvPr/>
        </p:nvSpPr>
        <p:spPr>
          <a:xfrm>
            <a:off x="1022234" y="9153525"/>
            <a:ext cx="4794365" cy="4455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1B2B9B7-F32A-3AC7-7C7B-D86F5E57A273}"/>
              </a:ext>
            </a:extLst>
          </p:cNvPr>
          <p:cNvSpPr/>
          <p:nvPr/>
        </p:nvSpPr>
        <p:spPr>
          <a:xfrm>
            <a:off x="1022234" y="4972049"/>
            <a:ext cx="3321166" cy="1857375"/>
          </a:xfrm>
          <a:prstGeom prst="roundRect">
            <a:avLst>
              <a:gd name="adj" fmla="val 815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C6F344F5-1650-EE3D-39D4-4BC55F341D85}"/>
              </a:ext>
            </a:extLst>
          </p:cNvPr>
          <p:cNvSpPr/>
          <p:nvPr/>
        </p:nvSpPr>
        <p:spPr>
          <a:xfrm>
            <a:off x="4476648" y="6189247"/>
            <a:ext cx="1228827" cy="5804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61D1D305-D454-E09E-C3C6-6044F614AD17}"/>
              </a:ext>
            </a:extLst>
          </p:cNvPr>
          <p:cNvSpPr/>
          <p:nvPr/>
        </p:nvSpPr>
        <p:spPr>
          <a:xfrm>
            <a:off x="1022234" y="7730837"/>
            <a:ext cx="4677922" cy="13325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68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AF633-85BD-BD56-E1AC-763A7DBED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02F0911-CDEE-B0EF-9068-A00323B54FD7}"/>
              </a:ext>
            </a:extLst>
          </p:cNvPr>
          <p:cNvSpPr/>
          <p:nvPr/>
        </p:nvSpPr>
        <p:spPr>
          <a:xfrm>
            <a:off x="-1" y="0"/>
            <a:ext cx="6858001" cy="2361503"/>
          </a:xfrm>
          <a:prstGeom prst="roundRect">
            <a:avLst>
              <a:gd name="adj" fmla="val 0"/>
            </a:avLst>
          </a:prstGeom>
          <a:solidFill>
            <a:srgbClr val="0043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43" name="角丸四角形">
            <a:extLst>
              <a:ext uri="{FF2B5EF4-FFF2-40B4-BE49-F238E27FC236}">
                <a16:creationId xmlns:a16="http://schemas.microsoft.com/office/drawing/2014/main" id="{48082574-5EF5-7BAF-D19C-BB36FB5418C8}"/>
              </a:ext>
            </a:extLst>
          </p:cNvPr>
          <p:cNvSpPr/>
          <p:nvPr/>
        </p:nvSpPr>
        <p:spPr>
          <a:xfrm>
            <a:off x="150960" y="9263292"/>
            <a:ext cx="6522420" cy="525452"/>
          </a:xfrm>
          <a:prstGeom prst="roundRect">
            <a:avLst>
              <a:gd name="adj" fmla="val 18908"/>
            </a:avLst>
          </a:prstGeom>
          <a:solidFill>
            <a:srgbClr val="FFFFFF"/>
          </a:solidFill>
          <a:ln w="3175">
            <a:miter lim="400000"/>
          </a:ln>
        </p:spPr>
        <p:txBody>
          <a:bodyPr lIns="58935" tIns="58935" rIns="58935" bIns="58935" anchor="ctr"/>
          <a:lstStyle/>
          <a:p>
            <a:pPr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4"/>
              </a:defRPr>
            </a:pPr>
            <a:endParaRPr sz="24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44" name="お問い合わせ先">
            <a:extLst>
              <a:ext uri="{FF2B5EF4-FFF2-40B4-BE49-F238E27FC236}">
                <a16:creationId xmlns:a16="http://schemas.microsoft.com/office/drawing/2014/main" id="{90CC7555-C4F6-2646-21C3-0DE5D48E72B2}"/>
              </a:ext>
            </a:extLst>
          </p:cNvPr>
          <p:cNvSpPr txBox="1"/>
          <p:nvPr/>
        </p:nvSpPr>
        <p:spPr>
          <a:xfrm>
            <a:off x="275854" y="9436906"/>
            <a:ext cx="1880278" cy="303687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8935" tIns="58935" rIns="58935" bIns="58935" anchor="ctr">
            <a:spAutoFit/>
          </a:bodyPr>
          <a:lstStyle>
            <a:lvl1pPr>
              <a:defRPr sz="2400">
                <a:solidFill>
                  <a:srgbClr val="23221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sz="1200" b="1">
                <a:latin typeface="Yu Gothic" panose="020B0400000000000000" pitchFamily="34" charset="-128"/>
                <a:ea typeface="Yu Gothic" panose="020B0400000000000000" pitchFamily="34" charset="-128"/>
              </a:rPr>
              <a:t>お問い合わせ先</a:t>
            </a:r>
          </a:p>
        </p:txBody>
      </p:sp>
      <p:sp>
        <p:nvSpPr>
          <p:cNvPr id="45" name="線">
            <a:extLst>
              <a:ext uri="{FF2B5EF4-FFF2-40B4-BE49-F238E27FC236}">
                <a16:creationId xmlns:a16="http://schemas.microsoft.com/office/drawing/2014/main" id="{98C56BA9-C21B-3DAF-8538-311CB70F6868}"/>
              </a:ext>
            </a:extLst>
          </p:cNvPr>
          <p:cNvSpPr/>
          <p:nvPr/>
        </p:nvSpPr>
        <p:spPr>
          <a:xfrm flipH="1" flipV="1">
            <a:off x="1600828" y="9355667"/>
            <a:ext cx="0" cy="359030"/>
          </a:xfrm>
          <a:prstGeom prst="line">
            <a:avLst/>
          </a:prstGeom>
          <a:ln w="25400">
            <a:solidFill>
              <a:srgbClr val="A6A29B"/>
            </a:solidFill>
            <a:miter lim="400000"/>
          </a:ln>
        </p:spPr>
        <p:txBody>
          <a:bodyPr lIns="58935" tIns="58935" rIns="58935" bIns="58935" anchor="ctr"/>
          <a:lstStyle/>
          <a:p>
            <a:pPr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4"/>
              </a:defRPr>
            </a:pPr>
            <a:endParaRPr sz="24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9E55B0-DC0C-2C13-5B93-BBCA6E8BAA15}"/>
              </a:ext>
            </a:extLst>
          </p:cNvPr>
          <p:cNvSpPr txBox="1"/>
          <p:nvPr/>
        </p:nvSpPr>
        <p:spPr>
          <a:xfrm>
            <a:off x="1751791" y="9291463"/>
            <a:ext cx="404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担当：</a:t>
            </a:r>
            <a: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XXXX</a:t>
            </a:r>
            <a:b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メールアドレス：</a:t>
            </a:r>
            <a: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XXXX</a:t>
            </a:r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＠</a:t>
            </a:r>
            <a: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AB19556-FD31-3038-C16E-E6A7959EDFA4}"/>
              </a:ext>
            </a:extLst>
          </p:cNvPr>
          <p:cNvCxnSpPr>
            <a:cxnSpLocks/>
          </p:cNvCxnSpPr>
          <p:nvPr/>
        </p:nvCxnSpPr>
        <p:spPr>
          <a:xfrm>
            <a:off x="247194" y="261936"/>
            <a:ext cx="63173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EEC26D-6F45-42DD-1604-2ECA379ECCF2}"/>
              </a:ext>
            </a:extLst>
          </p:cNvPr>
          <p:cNvSpPr txBox="1"/>
          <p:nvPr/>
        </p:nvSpPr>
        <p:spPr>
          <a:xfrm>
            <a:off x="1852610" y="17581"/>
            <a:ext cx="3059512" cy="402395"/>
          </a:xfrm>
          <a:prstGeom prst="rect">
            <a:avLst/>
          </a:prstGeom>
          <a:solidFill>
            <a:srgbClr val="00438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dist"/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従業員のみなさまへ</a:t>
            </a: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1C4C101D-FF78-3035-EFE6-1C3072835B7D}"/>
              </a:ext>
            </a:extLst>
          </p:cNvPr>
          <p:cNvSpPr/>
          <p:nvPr/>
        </p:nvSpPr>
        <p:spPr>
          <a:xfrm>
            <a:off x="14514" y="2180656"/>
            <a:ext cx="6843486" cy="6813539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149B3462-9E45-0A87-88B8-C20B6C235150}"/>
              </a:ext>
            </a:extLst>
          </p:cNvPr>
          <p:cNvGrpSpPr/>
          <p:nvPr/>
        </p:nvGrpSpPr>
        <p:grpSpPr>
          <a:xfrm>
            <a:off x="201978" y="4397805"/>
            <a:ext cx="1872576" cy="1900614"/>
            <a:chOff x="15966769" y="1272829"/>
            <a:chExt cx="1155423" cy="1172723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83234033-2EBC-5252-1125-72A2BD71625C}"/>
                </a:ext>
              </a:extLst>
            </p:cNvPr>
            <p:cNvSpPr/>
            <p:nvPr/>
          </p:nvSpPr>
          <p:spPr>
            <a:xfrm>
              <a:off x="16153057" y="1667018"/>
              <a:ext cx="778534" cy="778534"/>
            </a:xfrm>
            <a:prstGeom prst="ellipse">
              <a:avLst/>
            </a:prstGeom>
            <a:solidFill>
              <a:srgbClr val="0043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F6AC015-DAF0-8843-2B91-4601A665AB4F}"/>
                </a:ext>
              </a:extLst>
            </p:cNvPr>
            <p:cNvSpPr/>
            <p:nvPr/>
          </p:nvSpPr>
          <p:spPr>
            <a:xfrm>
              <a:off x="15966769" y="1272829"/>
              <a:ext cx="1155423" cy="469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rgbClr val="00438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給与明細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CCB23AD-34B3-BAD2-F089-7FA8E0711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5016" y="1792945"/>
              <a:ext cx="530867" cy="530867"/>
            </a:xfrm>
            <a:prstGeom prst="rect">
              <a:avLst/>
            </a:prstGeom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A4DCF0B-248A-336B-7218-533713DB1CEA}"/>
              </a:ext>
            </a:extLst>
          </p:cNvPr>
          <p:cNvGrpSpPr/>
          <p:nvPr/>
        </p:nvGrpSpPr>
        <p:grpSpPr>
          <a:xfrm>
            <a:off x="2468099" y="2067847"/>
            <a:ext cx="1872576" cy="1900614"/>
            <a:chOff x="17367838" y="1272829"/>
            <a:chExt cx="1155423" cy="1172723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37769A4B-F11C-0AE7-D09D-459DBAF37CA8}"/>
                </a:ext>
              </a:extLst>
            </p:cNvPr>
            <p:cNvSpPr/>
            <p:nvPr/>
          </p:nvSpPr>
          <p:spPr>
            <a:xfrm>
              <a:off x="17561508" y="1667018"/>
              <a:ext cx="778534" cy="778534"/>
            </a:xfrm>
            <a:prstGeom prst="ellipse">
              <a:avLst/>
            </a:prstGeom>
            <a:solidFill>
              <a:srgbClr val="0043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1D2D3934-371C-94DE-6C54-F906DC42C217}"/>
                </a:ext>
              </a:extLst>
            </p:cNvPr>
            <p:cNvSpPr/>
            <p:nvPr/>
          </p:nvSpPr>
          <p:spPr>
            <a:xfrm>
              <a:off x="17367838" y="1272829"/>
              <a:ext cx="1155423" cy="469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rgbClr val="00438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労務手続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AF457134-0839-01F2-74CA-9ACF8D985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7821" y="1772643"/>
              <a:ext cx="530867" cy="530867"/>
            </a:xfrm>
            <a:prstGeom prst="rect">
              <a:avLst/>
            </a:prstGeom>
          </p:spPr>
        </p:pic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87C1DE1-1750-1862-63B1-DA4894E84789}"/>
              </a:ext>
            </a:extLst>
          </p:cNvPr>
          <p:cNvSpPr txBox="1"/>
          <p:nvPr/>
        </p:nvSpPr>
        <p:spPr>
          <a:xfrm>
            <a:off x="150959" y="7024114"/>
            <a:ext cx="661039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200" dirty="0">
                <a:solidFill>
                  <a:srgbClr val="00438B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これからの給与明細・勤怠・人事に関する申請は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0B85B82-F044-57F3-A6C7-F312D6302E2D}"/>
              </a:ext>
            </a:extLst>
          </p:cNvPr>
          <p:cNvSpPr txBox="1"/>
          <p:nvPr/>
        </p:nvSpPr>
        <p:spPr>
          <a:xfrm>
            <a:off x="405500" y="7435081"/>
            <a:ext cx="624161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4700" dirty="0">
                <a:solidFill>
                  <a:srgbClr val="00438B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全部アプリひとつで！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8548C568-5A61-7009-B8DF-39CEB344561E}"/>
              </a:ext>
            </a:extLst>
          </p:cNvPr>
          <p:cNvSpPr/>
          <p:nvPr/>
        </p:nvSpPr>
        <p:spPr>
          <a:xfrm>
            <a:off x="305250" y="476554"/>
            <a:ext cx="6213840" cy="1519339"/>
          </a:xfrm>
          <a:prstGeom prst="roundRect">
            <a:avLst>
              <a:gd name="adj" fmla="val 12607"/>
            </a:avLst>
          </a:prstGeom>
          <a:solidFill>
            <a:schemeClr val="bg1"/>
          </a:solidFill>
          <a:ln w="38100">
            <a:solidFill>
              <a:srgbClr val="0043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8C7F2DD-5B87-3B6C-BCCC-7B804E0A8664}"/>
              </a:ext>
            </a:extLst>
          </p:cNvPr>
          <p:cNvSpPr txBox="1"/>
          <p:nvPr/>
        </p:nvSpPr>
        <p:spPr>
          <a:xfrm>
            <a:off x="177953" y="522666"/>
            <a:ext cx="6408826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>
                <a:solidFill>
                  <a:srgbClr val="00438B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奉行</a:t>
            </a:r>
            <a:r>
              <a:rPr lang="en-US" altLang="ja-JP" sz="4400" dirty="0">
                <a:solidFill>
                  <a:srgbClr val="00438B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Edge</a:t>
            </a:r>
            <a:r>
              <a:rPr lang="ja-JP" altLang="en-US" sz="4400" dirty="0">
                <a:solidFill>
                  <a:srgbClr val="00438B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アプリ</a:t>
            </a:r>
            <a:endParaRPr lang="en-US" altLang="ja-JP" sz="4400" dirty="0">
              <a:solidFill>
                <a:srgbClr val="00438B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4400" dirty="0">
                <a:solidFill>
                  <a:srgbClr val="FF7D7D"/>
                </a:solidFill>
                <a:effectLst>
                  <a:glow rad="50800">
                    <a:schemeClr val="bg1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ダウンロードのお願い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506B3F5-F421-C17C-E21D-DF4FF86E610A}"/>
              </a:ext>
            </a:extLst>
          </p:cNvPr>
          <p:cNvSpPr/>
          <p:nvPr/>
        </p:nvSpPr>
        <p:spPr>
          <a:xfrm>
            <a:off x="2962615" y="4397805"/>
            <a:ext cx="982216" cy="9790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仮</a:t>
            </a:r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CF830CA3-3413-D462-C0C5-4F005DF8D056}"/>
              </a:ext>
            </a:extLst>
          </p:cNvPr>
          <p:cNvSpPr/>
          <p:nvPr/>
        </p:nvSpPr>
        <p:spPr>
          <a:xfrm>
            <a:off x="14514" y="8428570"/>
            <a:ext cx="6843486" cy="748993"/>
          </a:xfrm>
          <a:prstGeom prst="roundRect">
            <a:avLst>
              <a:gd name="adj" fmla="val 0"/>
            </a:avLst>
          </a:prstGeom>
          <a:solidFill>
            <a:srgbClr val="00438B"/>
          </a:solidFill>
          <a:ln w="38100">
            <a:solidFill>
              <a:srgbClr val="0043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2F353226-7EBF-BF21-CCFC-8D5DA818EC44}"/>
              </a:ext>
            </a:extLst>
          </p:cNvPr>
          <p:cNvGrpSpPr/>
          <p:nvPr/>
        </p:nvGrpSpPr>
        <p:grpSpPr>
          <a:xfrm>
            <a:off x="3273592" y="8443777"/>
            <a:ext cx="3487767" cy="650512"/>
            <a:chOff x="3700312" y="8529505"/>
            <a:chExt cx="3487767" cy="650512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0F304114-BC44-A874-F77C-232AFEDF692B}"/>
                </a:ext>
              </a:extLst>
            </p:cNvPr>
            <p:cNvSpPr/>
            <p:nvPr/>
          </p:nvSpPr>
          <p:spPr>
            <a:xfrm>
              <a:off x="3721034" y="8529505"/>
              <a:ext cx="3429000" cy="6333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b="1" dirty="0"/>
                <a:t>詳細は</a:t>
              </a:r>
              <a:r>
                <a:rPr kumimoji="1" lang="ja-JP" altLang="en-US" sz="2400" b="1" dirty="0">
                  <a:solidFill>
                    <a:srgbClr val="FFFF00"/>
                  </a:solidFill>
                </a:rPr>
                <a:t>裏面を確認</a:t>
              </a:r>
            </a:p>
          </p:txBody>
        </p:sp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5F9474CF-B0BC-7F91-CBAE-3CAAA9E64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1619" b="48345"/>
            <a:stretch>
              <a:fillRect/>
            </a:stretch>
          </p:blipFill>
          <p:spPr>
            <a:xfrm>
              <a:off x="3700312" y="8638329"/>
              <a:ext cx="3487767" cy="541688"/>
            </a:xfrm>
            <a:prstGeom prst="rect">
              <a:avLst/>
            </a:prstGeom>
          </p:spPr>
        </p:pic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24C26DF3-6180-57ED-7C59-1E46ACAA5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2885" y="4216861"/>
            <a:ext cx="2432228" cy="2429657"/>
          </a:xfrm>
          <a:prstGeom prst="roundRect">
            <a:avLst>
              <a:gd name="adj" fmla="val 19093"/>
            </a:avLst>
          </a:prstGeom>
          <a:ln w="381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38DE0E7-15BF-A963-6DE2-C0DE3BB7CA28}"/>
              </a:ext>
            </a:extLst>
          </p:cNvPr>
          <p:cNvGrpSpPr/>
          <p:nvPr/>
        </p:nvGrpSpPr>
        <p:grpSpPr>
          <a:xfrm>
            <a:off x="5119869" y="3591852"/>
            <a:ext cx="1263375" cy="1900613"/>
            <a:chOff x="14686289" y="1272829"/>
            <a:chExt cx="779532" cy="1172723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62C0C73A-5497-16A5-180E-D16105A1B266}"/>
                </a:ext>
              </a:extLst>
            </p:cNvPr>
            <p:cNvSpPr/>
            <p:nvPr/>
          </p:nvSpPr>
          <p:spPr>
            <a:xfrm>
              <a:off x="14686289" y="1667018"/>
              <a:ext cx="778534" cy="778534"/>
            </a:xfrm>
            <a:prstGeom prst="ellipse">
              <a:avLst/>
            </a:prstGeom>
            <a:solidFill>
              <a:srgbClr val="0043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3758264-FD86-331F-AAAE-CEE6E5ADBFDA}"/>
                </a:ext>
              </a:extLst>
            </p:cNvPr>
            <p:cNvSpPr/>
            <p:nvPr/>
          </p:nvSpPr>
          <p:spPr>
            <a:xfrm>
              <a:off x="14698689" y="1272829"/>
              <a:ext cx="767132" cy="469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rgbClr val="00438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勤怠管理</a:t>
              </a: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F229379-571B-793A-423B-9B552D5C1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0664" y="1800476"/>
              <a:ext cx="517690" cy="517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320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F8E9F-C660-69EF-EC27-49A6BF031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7A08DC3-51F4-CD20-CBD6-38B3F1165113}"/>
              </a:ext>
            </a:extLst>
          </p:cNvPr>
          <p:cNvSpPr/>
          <p:nvPr/>
        </p:nvSpPr>
        <p:spPr>
          <a:xfrm>
            <a:off x="-454" y="0"/>
            <a:ext cx="6872659" cy="990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6" name="角丸四角形">
            <a:extLst>
              <a:ext uri="{FF2B5EF4-FFF2-40B4-BE49-F238E27FC236}">
                <a16:creationId xmlns:a16="http://schemas.microsoft.com/office/drawing/2014/main" id="{283D8053-3B0A-FA2E-3235-2F6C38380E70}"/>
              </a:ext>
            </a:extLst>
          </p:cNvPr>
          <p:cNvSpPr/>
          <p:nvPr/>
        </p:nvSpPr>
        <p:spPr>
          <a:xfrm>
            <a:off x="150960" y="9263292"/>
            <a:ext cx="6522420" cy="525452"/>
          </a:xfrm>
          <a:prstGeom prst="roundRect">
            <a:avLst>
              <a:gd name="adj" fmla="val 18908"/>
            </a:avLst>
          </a:prstGeom>
          <a:solidFill>
            <a:srgbClr val="FFFFFF"/>
          </a:solidFill>
          <a:ln w="3175">
            <a:miter lim="400000"/>
          </a:ln>
        </p:spPr>
        <p:txBody>
          <a:bodyPr lIns="58935" tIns="58935" rIns="58935" bIns="58935" anchor="ctr"/>
          <a:lstStyle/>
          <a:p>
            <a:pPr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4"/>
              </a:defRPr>
            </a:pPr>
            <a:endParaRPr sz="24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77" name="お問い合わせ先">
            <a:extLst>
              <a:ext uri="{FF2B5EF4-FFF2-40B4-BE49-F238E27FC236}">
                <a16:creationId xmlns:a16="http://schemas.microsoft.com/office/drawing/2014/main" id="{AF9ED5AD-1A1E-3B6A-F843-A605594007AD}"/>
              </a:ext>
            </a:extLst>
          </p:cNvPr>
          <p:cNvSpPr txBox="1"/>
          <p:nvPr/>
        </p:nvSpPr>
        <p:spPr>
          <a:xfrm>
            <a:off x="275854" y="9436906"/>
            <a:ext cx="1880278" cy="303687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8935" tIns="58935" rIns="58935" bIns="58935" anchor="ctr">
            <a:spAutoFit/>
          </a:bodyPr>
          <a:lstStyle>
            <a:lvl1pPr>
              <a:defRPr sz="2400">
                <a:solidFill>
                  <a:srgbClr val="23221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sz="1200" b="1">
                <a:latin typeface="Yu Gothic" panose="020B0400000000000000" pitchFamily="34" charset="-128"/>
                <a:ea typeface="Yu Gothic" panose="020B0400000000000000" pitchFamily="34" charset="-128"/>
              </a:rPr>
              <a:t>お問い合わせ先</a:t>
            </a:r>
          </a:p>
        </p:txBody>
      </p:sp>
      <p:sp>
        <p:nvSpPr>
          <p:cNvPr id="78" name="線">
            <a:extLst>
              <a:ext uri="{FF2B5EF4-FFF2-40B4-BE49-F238E27FC236}">
                <a16:creationId xmlns:a16="http://schemas.microsoft.com/office/drawing/2014/main" id="{21015DAE-DA91-19E5-665C-46B95B6CFAA2}"/>
              </a:ext>
            </a:extLst>
          </p:cNvPr>
          <p:cNvSpPr/>
          <p:nvPr/>
        </p:nvSpPr>
        <p:spPr>
          <a:xfrm flipH="1" flipV="1">
            <a:off x="1600828" y="9355667"/>
            <a:ext cx="0" cy="359030"/>
          </a:xfrm>
          <a:prstGeom prst="line">
            <a:avLst/>
          </a:prstGeom>
          <a:ln w="25400">
            <a:solidFill>
              <a:srgbClr val="A6A29B"/>
            </a:solidFill>
            <a:miter lim="400000"/>
          </a:ln>
        </p:spPr>
        <p:txBody>
          <a:bodyPr lIns="58935" tIns="58935" rIns="58935" bIns="58935" anchor="ctr"/>
          <a:lstStyle/>
          <a:p>
            <a:pPr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4"/>
              </a:defRPr>
            </a:pPr>
            <a:endParaRPr sz="24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C82B66B3-C2DE-BE3F-C8A8-8D99D0B5FA61}"/>
              </a:ext>
            </a:extLst>
          </p:cNvPr>
          <p:cNvSpPr txBox="1"/>
          <p:nvPr/>
        </p:nvSpPr>
        <p:spPr>
          <a:xfrm>
            <a:off x="1751791" y="9291463"/>
            <a:ext cx="404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担当：</a:t>
            </a:r>
            <a: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XXXX</a:t>
            </a:r>
            <a:b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メールアドレス：</a:t>
            </a:r>
            <a: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XXXX</a:t>
            </a:r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＠</a:t>
            </a:r>
            <a: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0C04818-497B-FF4E-D4DF-0EAE2356C8ED}"/>
              </a:ext>
            </a:extLst>
          </p:cNvPr>
          <p:cNvSpPr/>
          <p:nvPr/>
        </p:nvSpPr>
        <p:spPr>
          <a:xfrm>
            <a:off x="157791" y="6169583"/>
            <a:ext cx="6475036" cy="2961717"/>
          </a:xfrm>
          <a:prstGeom prst="roundRect">
            <a:avLst>
              <a:gd name="adj" fmla="val 6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AAD95BB-5EBE-7623-7A33-626AE053EF46}"/>
              </a:ext>
            </a:extLst>
          </p:cNvPr>
          <p:cNvSpPr/>
          <p:nvPr/>
        </p:nvSpPr>
        <p:spPr>
          <a:xfrm>
            <a:off x="157791" y="2758573"/>
            <a:ext cx="6475036" cy="3899502"/>
          </a:xfrm>
          <a:prstGeom prst="roundRect">
            <a:avLst>
              <a:gd name="adj" fmla="val 6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3B7FEC2-48ED-46D1-E808-1188B41903EF}"/>
              </a:ext>
            </a:extLst>
          </p:cNvPr>
          <p:cNvSpPr/>
          <p:nvPr/>
        </p:nvSpPr>
        <p:spPr>
          <a:xfrm>
            <a:off x="157791" y="311794"/>
            <a:ext cx="6475036" cy="2627298"/>
          </a:xfrm>
          <a:prstGeom prst="roundRect">
            <a:avLst>
              <a:gd name="adj" fmla="val 6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0246E9-6E0E-F765-4441-4E15B307E187}"/>
              </a:ext>
            </a:extLst>
          </p:cNvPr>
          <p:cNvSpPr txBox="1"/>
          <p:nvPr/>
        </p:nvSpPr>
        <p:spPr>
          <a:xfrm>
            <a:off x="131946" y="87017"/>
            <a:ext cx="6500881" cy="361607"/>
          </a:xfrm>
          <a:prstGeom prst="roundRect">
            <a:avLst>
              <a:gd name="adj" fmla="val 0"/>
            </a:avLst>
          </a:prstGeom>
          <a:solidFill>
            <a:srgbClr val="00438B"/>
          </a:solidFill>
          <a:ln>
            <a:noFill/>
          </a:ln>
        </p:spPr>
        <p:txBody>
          <a:bodyPr wrap="square" lIns="72000" rtlCol="0" anchor="ctr"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✅ 奉行</a:t>
            </a:r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Edge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アプリのインストール方法</a:t>
            </a:r>
            <a:endParaRPr lang="ja-JP" altLang="en-US" sz="1600" b="1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4FDCD20-8714-3C5A-9BC9-0D0283BF9CE0}"/>
              </a:ext>
            </a:extLst>
          </p:cNvPr>
          <p:cNvSpPr txBox="1"/>
          <p:nvPr/>
        </p:nvSpPr>
        <p:spPr>
          <a:xfrm>
            <a:off x="131946" y="2637200"/>
            <a:ext cx="6500881" cy="361607"/>
          </a:xfrm>
          <a:prstGeom prst="roundRect">
            <a:avLst>
              <a:gd name="adj" fmla="val 0"/>
            </a:avLst>
          </a:prstGeom>
          <a:solidFill>
            <a:srgbClr val="00438B"/>
          </a:solidFill>
          <a:ln>
            <a:noFill/>
          </a:ln>
        </p:spPr>
        <p:txBody>
          <a:bodyPr wrap="square" lIns="72000" rtlCol="0" anchor="ctr"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✅ 奉行</a:t>
            </a:r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Edge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アプリでできること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97B3AB3-0D0C-DC22-7803-01C69F74F0C1}"/>
              </a:ext>
            </a:extLst>
          </p:cNvPr>
          <p:cNvSpPr txBox="1"/>
          <p:nvPr/>
        </p:nvSpPr>
        <p:spPr>
          <a:xfrm>
            <a:off x="131946" y="6107504"/>
            <a:ext cx="6500881" cy="361607"/>
          </a:xfrm>
          <a:prstGeom prst="roundRect">
            <a:avLst>
              <a:gd name="adj" fmla="val 0"/>
            </a:avLst>
          </a:prstGeom>
          <a:solidFill>
            <a:srgbClr val="00438B"/>
          </a:solidFill>
          <a:ln>
            <a:noFill/>
          </a:ln>
        </p:spPr>
        <p:txBody>
          <a:bodyPr wrap="square" lIns="72000" rtlCol="0" anchor="ctr"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✅ アプリを使うとここが便利に！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D3F0BFC-5DB4-0FFB-16E8-6BFC822C2CE8}"/>
              </a:ext>
            </a:extLst>
          </p:cNvPr>
          <p:cNvSpPr/>
          <p:nvPr/>
        </p:nvSpPr>
        <p:spPr>
          <a:xfrm>
            <a:off x="269580" y="555967"/>
            <a:ext cx="2001178" cy="1925780"/>
          </a:xfrm>
          <a:prstGeom prst="roundRect">
            <a:avLst>
              <a:gd name="adj" fmla="val 1078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FD17152-16DC-9675-D1C4-9EB0E59C16F5}"/>
              </a:ext>
            </a:extLst>
          </p:cNvPr>
          <p:cNvSpPr/>
          <p:nvPr/>
        </p:nvSpPr>
        <p:spPr>
          <a:xfrm>
            <a:off x="2384451" y="555967"/>
            <a:ext cx="2001178" cy="1925780"/>
          </a:xfrm>
          <a:prstGeom prst="roundRect">
            <a:avLst>
              <a:gd name="adj" fmla="val 1078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C0BE9C2-47AF-925C-2F78-FB9688F22EBA}"/>
              </a:ext>
            </a:extLst>
          </p:cNvPr>
          <p:cNvSpPr/>
          <p:nvPr/>
        </p:nvSpPr>
        <p:spPr>
          <a:xfrm>
            <a:off x="4531328" y="555967"/>
            <a:ext cx="2001178" cy="1925780"/>
          </a:xfrm>
          <a:prstGeom prst="roundRect">
            <a:avLst>
              <a:gd name="adj" fmla="val 1078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39A0FE26-3B61-F521-2D92-8DBBA6D65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0263" y="7704777"/>
            <a:ext cx="1102723" cy="1570395"/>
          </a:xfrm>
          <a:prstGeom prst="rect">
            <a:avLst/>
          </a:prstGeom>
        </p:spPr>
      </p:pic>
      <p:sp>
        <p:nvSpPr>
          <p:cNvPr id="60" name="吹き出し: 四角形 59">
            <a:extLst>
              <a:ext uri="{FF2B5EF4-FFF2-40B4-BE49-F238E27FC236}">
                <a16:creationId xmlns:a16="http://schemas.microsoft.com/office/drawing/2014/main" id="{BEB40A10-788E-7C5C-B4C5-89DBD2A1A065}"/>
              </a:ext>
            </a:extLst>
          </p:cNvPr>
          <p:cNvSpPr/>
          <p:nvPr/>
        </p:nvSpPr>
        <p:spPr>
          <a:xfrm>
            <a:off x="131946" y="7263088"/>
            <a:ext cx="6140993" cy="489416"/>
          </a:xfrm>
          <a:prstGeom prst="wedgeRectCallout">
            <a:avLst>
              <a:gd name="adj1" fmla="val 40131"/>
              <a:gd name="adj2" fmla="val -955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💡必要な情報は </a:t>
            </a:r>
            <a:r>
              <a:rPr kumimoji="1" lang="en-US" altLang="ja-JP" sz="16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kumimoji="1" lang="ja-JP" altLang="en-US" sz="16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プッシュ通知</a:t>
            </a:r>
            <a:r>
              <a:rPr kumimoji="1" lang="en-US" altLang="ja-JP" sz="16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 </a:t>
            </a:r>
            <a:r>
              <a:rPr kumimoji="1" lang="ja-JP" altLang="en-US" sz="16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が来るから見逃さない！</a:t>
            </a:r>
          </a:p>
        </p:txBody>
      </p:sp>
      <p:sp>
        <p:nvSpPr>
          <p:cNvPr id="61" name="吹き出し: 四角形 60">
            <a:extLst>
              <a:ext uri="{FF2B5EF4-FFF2-40B4-BE49-F238E27FC236}">
                <a16:creationId xmlns:a16="http://schemas.microsoft.com/office/drawing/2014/main" id="{B4698E8D-C4C9-0C82-2264-8BC25DB46E83}"/>
              </a:ext>
            </a:extLst>
          </p:cNvPr>
          <p:cNvSpPr/>
          <p:nvPr/>
        </p:nvSpPr>
        <p:spPr>
          <a:xfrm>
            <a:off x="131946" y="6596992"/>
            <a:ext cx="6140993" cy="404055"/>
          </a:xfrm>
          <a:prstGeom prst="wedgeRectCallout">
            <a:avLst>
              <a:gd name="adj1" fmla="val 40131"/>
              <a:gd name="adj2" fmla="val -955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💡毎回のログイン作業が不要になり、毎日の操作がスムーズに！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9759C15-B41B-2063-9BD3-17D5C4C5BFA7}"/>
              </a:ext>
            </a:extLst>
          </p:cNvPr>
          <p:cNvSpPr txBox="1"/>
          <p:nvPr/>
        </p:nvSpPr>
        <p:spPr>
          <a:xfrm>
            <a:off x="183183" y="6961280"/>
            <a:ext cx="64496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アプリの初回ログイン後は、すべての機能をログイン不要でご利用いただけます。</a:t>
            </a: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C88968-6A1F-4FEC-8B21-1F7F7AA9F7FC}"/>
              </a:ext>
            </a:extLst>
          </p:cNvPr>
          <p:cNvSpPr txBox="1"/>
          <p:nvPr/>
        </p:nvSpPr>
        <p:spPr>
          <a:xfrm>
            <a:off x="183183" y="7658050"/>
            <a:ext cx="63744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明細書の公開時や人事担当者からのお知らせがあるときに、スマートフォンにプッシュ通知が届きます。アプリを開かなくても必要な情報が届くので、見落としを防げて便利です。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87364B2-C27B-30FE-83F0-AE28834F11FA}"/>
              </a:ext>
            </a:extLst>
          </p:cNvPr>
          <p:cNvSpPr txBox="1"/>
          <p:nvPr/>
        </p:nvSpPr>
        <p:spPr>
          <a:xfrm>
            <a:off x="177215" y="8171654"/>
            <a:ext cx="16202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rgbClr val="00438B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▼プッシュ通知の例</a:t>
            </a:r>
            <a:endParaRPr lang="ja-JP" altLang="en-US" sz="1050" dirty="0">
              <a:solidFill>
                <a:srgbClr val="00438B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2900E3FB-141D-DB55-401F-8D44303D2E78}"/>
              </a:ext>
            </a:extLst>
          </p:cNvPr>
          <p:cNvSpPr/>
          <p:nvPr/>
        </p:nvSpPr>
        <p:spPr>
          <a:xfrm>
            <a:off x="269580" y="575690"/>
            <a:ext cx="2001178" cy="563355"/>
          </a:xfrm>
          <a:prstGeom prst="roundRect">
            <a:avLst>
              <a:gd name="adj" fmla="val 22980"/>
            </a:avLst>
          </a:prstGeom>
          <a:solidFill>
            <a:srgbClr val="00438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A725425-CF03-4450-9D97-D716668CD9DD}"/>
              </a:ext>
            </a:extLst>
          </p:cNvPr>
          <p:cNvSpPr/>
          <p:nvPr/>
        </p:nvSpPr>
        <p:spPr>
          <a:xfrm>
            <a:off x="190883" y="579622"/>
            <a:ext cx="471212" cy="4712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36F8636B-0DEE-B499-3567-F70C531ADD0D}"/>
              </a:ext>
            </a:extLst>
          </p:cNvPr>
          <p:cNvSpPr/>
          <p:nvPr/>
        </p:nvSpPr>
        <p:spPr>
          <a:xfrm>
            <a:off x="454821" y="651683"/>
            <a:ext cx="1776311" cy="391915"/>
          </a:xfrm>
          <a:prstGeom prst="wedgeRectCallout">
            <a:avLst>
              <a:gd name="adj1" fmla="val 40131"/>
              <a:gd name="adj2" fmla="val -955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奉行</a:t>
            </a:r>
            <a:r>
              <a:rPr kumimoji="1" lang="en-US" altLang="ja-JP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Edge</a:t>
            </a:r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endParaRPr kumimoji="1" lang="en-US" altLang="ja-JP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ログインします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56A54FF2-C844-1B1C-A9DD-B57BED142006}"/>
              </a:ext>
            </a:extLst>
          </p:cNvPr>
          <p:cNvSpPr/>
          <p:nvPr/>
        </p:nvSpPr>
        <p:spPr>
          <a:xfrm>
            <a:off x="2386021" y="575690"/>
            <a:ext cx="2001178" cy="563355"/>
          </a:xfrm>
          <a:prstGeom prst="roundRect">
            <a:avLst>
              <a:gd name="adj" fmla="val 22980"/>
            </a:avLst>
          </a:prstGeom>
          <a:solidFill>
            <a:srgbClr val="00438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40CB40D0-53A8-41FD-993E-66E6BC458C69}"/>
              </a:ext>
            </a:extLst>
          </p:cNvPr>
          <p:cNvSpPr/>
          <p:nvPr/>
        </p:nvSpPr>
        <p:spPr>
          <a:xfrm>
            <a:off x="2307324" y="579622"/>
            <a:ext cx="471212" cy="4712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id="{ECEF9398-48F6-AB2C-7CD0-77132DBA064B}"/>
              </a:ext>
            </a:extLst>
          </p:cNvPr>
          <p:cNvSpPr/>
          <p:nvPr/>
        </p:nvSpPr>
        <p:spPr>
          <a:xfrm>
            <a:off x="2625090" y="651683"/>
            <a:ext cx="1750679" cy="391915"/>
          </a:xfrm>
          <a:prstGeom prst="wedgeRectCallout">
            <a:avLst>
              <a:gd name="adj1" fmla="val 40131"/>
              <a:gd name="adj2" fmla="val -955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「スマホアプリについて」</a:t>
            </a:r>
            <a:endParaRPr kumimoji="1" lang="en-US" altLang="ja-JP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をクリックします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BC016DD8-3BA5-95F5-8D77-294E2031E5B7}"/>
              </a:ext>
            </a:extLst>
          </p:cNvPr>
          <p:cNvSpPr/>
          <p:nvPr/>
        </p:nvSpPr>
        <p:spPr>
          <a:xfrm>
            <a:off x="4536184" y="575690"/>
            <a:ext cx="2001178" cy="563355"/>
          </a:xfrm>
          <a:prstGeom prst="roundRect">
            <a:avLst>
              <a:gd name="adj" fmla="val 22980"/>
            </a:avLst>
          </a:prstGeom>
          <a:solidFill>
            <a:srgbClr val="00438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0C0638FF-1FE1-4590-63A1-A028B7265473}"/>
              </a:ext>
            </a:extLst>
          </p:cNvPr>
          <p:cNvSpPr/>
          <p:nvPr/>
        </p:nvSpPr>
        <p:spPr>
          <a:xfrm>
            <a:off x="4457487" y="579622"/>
            <a:ext cx="471212" cy="4712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sp>
        <p:nvSpPr>
          <p:cNvPr id="63" name="吹き出し: 四角形 62">
            <a:extLst>
              <a:ext uri="{FF2B5EF4-FFF2-40B4-BE49-F238E27FC236}">
                <a16:creationId xmlns:a16="http://schemas.microsoft.com/office/drawing/2014/main" id="{F5BBCDD3-5225-5550-7468-D9792F7EBBC5}"/>
              </a:ext>
            </a:extLst>
          </p:cNvPr>
          <p:cNvSpPr/>
          <p:nvPr/>
        </p:nvSpPr>
        <p:spPr>
          <a:xfrm>
            <a:off x="4760013" y="651683"/>
            <a:ext cx="1790718" cy="391915"/>
          </a:xfrm>
          <a:prstGeom prst="wedgeRectCallout">
            <a:avLst>
              <a:gd name="adj1" fmla="val 40131"/>
              <a:gd name="adj2" fmla="val -955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表示された案内に沿って</a:t>
            </a:r>
            <a:endParaRPr kumimoji="1" lang="en-US" altLang="ja-JP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インストールしてください</a:t>
            </a: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A41E8CCD-5C5D-31F0-8BFF-3236D8A9F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t="21328" r="4029" b="31419"/>
          <a:stretch>
            <a:fillRect/>
          </a:stretch>
        </p:blipFill>
        <p:spPr>
          <a:xfrm>
            <a:off x="511399" y="1165437"/>
            <a:ext cx="1519105" cy="1221456"/>
          </a:xfrm>
          <a:prstGeom prst="rect">
            <a:avLst/>
          </a:prstGeom>
        </p:spPr>
      </p:pic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396A668D-8EB8-AD30-4F88-F55F9FAABDA6}"/>
              </a:ext>
            </a:extLst>
          </p:cNvPr>
          <p:cNvCxnSpPr/>
          <p:nvPr/>
        </p:nvCxnSpPr>
        <p:spPr>
          <a:xfrm>
            <a:off x="4674043" y="1953875"/>
            <a:ext cx="167913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吹き出し: 四角形 72">
            <a:extLst>
              <a:ext uri="{FF2B5EF4-FFF2-40B4-BE49-F238E27FC236}">
                <a16:creationId xmlns:a16="http://schemas.microsoft.com/office/drawing/2014/main" id="{508A2CFF-DA75-635C-E53B-685A48C33E4A}"/>
              </a:ext>
            </a:extLst>
          </p:cNvPr>
          <p:cNvSpPr/>
          <p:nvPr/>
        </p:nvSpPr>
        <p:spPr>
          <a:xfrm>
            <a:off x="4601179" y="1192348"/>
            <a:ext cx="1968191" cy="322197"/>
          </a:xfrm>
          <a:prstGeom prst="wedgeRectCallout">
            <a:avLst>
              <a:gd name="adj1" fmla="val 40131"/>
              <a:gd name="adj2" fmla="val -955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手順１．アプリのインストール</a:t>
            </a:r>
          </a:p>
        </p:txBody>
      </p:sp>
      <p:sp>
        <p:nvSpPr>
          <p:cNvPr id="74" name="吹き出し: 四角形 73">
            <a:extLst>
              <a:ext uri="{FF2B5EF4-FFF2-40B4-BE49-F238E27FC236}">
                <a16:creationId xmlns:a16="http://schemas.microsoft.com/office/drawing/2014/main" id="{16506598-92E6-F84E-778B-907CF1C41326}"/>
              </a:ext>
            </a:extLst>
          </p:cNvPr>
          <p:cNvSpPr/>
          <p:nvPr/>
        </p:nvSpPr>
        <p:spPr>
          <a:xfrm>
            <a:off x="4601179" y="2001235"/>
            <a:ext cx="1968191" cy="322197"/>
          </a:xfrm>
          <a:prstGeom prst="wedgeRectCallout">
            <a:avLst>
              <a:gd name="adj1" fmla="val 40131"/>
              <a:gd name="adj2" fmla="val -955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手順</a:t>
            </a:r>
            <a:r>
              <a:rPr kumimoji="1" lang="en-US" altLang="ja-JP" sz="11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1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．企業識別</a:t>
            </a:r>
            <a:r>
              <a:rPr kumimoji="1" lang="en-US" altLang="ja-JP" sz="11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kumimoji="1" lang="ja-JP" altLang="en-US" sz="1100" b="1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の連携</a:t>
            </a: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D2379E89-C94B-972F-6DE7-CB14F2D25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7" t="29768" r="30791" b="64738"/>
          <a:stretch>
            <a:fillRect/>
          </a:stretch>
        </p:blipFill>
        <p:spPr>
          <a:xfrm>
            <a:off x="4573606" y="1549958"/>
            <a:ext cx="947800" cy="294395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9DBE8486-3E39-6A6C-2743-7BC3E09CD4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t="58408" r="30778" b="36098"/>
          <a:stretch>
            <a:fillRect/>
          </a:stretch>
        </p:blipFill>
        <p:spPr>
          <a:xfrm>
            <a:off x="5535178" y="1551529"/>
            <a:ext cx="947800" cy="294395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972B3594-617F-7154-8AAA-8D606884E03D}"/>
              </a:ext>
            </a:extLst>
          </p:cNvPr>
          <p:cNvSpPr txBox="1"/>
          <p:nvPr/>
        </p:nvSpPr>
        <p:spPr>
          <a:xfrm>
            <a:off x="237872" y="8435404"/>
            <a:ext cx="13951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明細書公開通知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7724E45-6FF0-56CC-6495-F6CA51FDCEBB}"/>
              </a:ext>
            </a:extLst>
          </p:cNvPr>
          <p:cNvSpPr txBox="1"/>
          <p:nvPr/>
        </p:nvSpPr>
        <p:spPr>
          <a:xfrm>
            <a:off x="2247118" y="8435404"/>
            <a:ext cx="17177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お知らせ／アンケート通知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13579B0-3F33-EC49-BF30-0616C1A3F32D}"/>
              </a:ext>
            </a:extLst>
          </p:cNvPr>
          <p:cNvSpPr txBox="1"/>
          <p:nvPr/>
        </p:nvSpPr>
        <p:spPr>
          <a:xfrm>
            <a:off x="4313749" y="8465884"/>
            <a:ext cx="13951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未打刻通知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86623F5-DC72-5DF4-224D-33B36A631FA5}"/>
              </a:ext>
            </a:extLst>
          </p:cNvPr>
          <p:cNvGrpSpPr/>
          <p:nvPr/>
        </p:nvGrpSpPr>
        <p:grpSpPr>
          <a:xfrm>
            <a:off x="1608661" y="3606632"/>
            <a:ext cx="1643012" cy="2421618"/>
            <a:chOff x="3153562" y="3606632"/>
            <a:chExt cx="1643012" cy="2421618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A92B53D8-8C34-F0BD-7268-F4D8DBA52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2542" y="3607928"/>
              <a:ext cx="1225402" cy="2420322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5BA3119E-E3BC-0AD1-3244-9EC02650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53562" y="3606632"/>
              <a:ext cx="834734" cy="85104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0F75DE15-2F6F-621A-0C89-AB3B0E0B50E8}"/>
                </a:ext>
              </a:extLst>
            </p:cNvPr>
            <p:cNvSpPr txBox="1"/>
            <p:nvPr/>
          </p:nvSpPr>
          <p:spPr>
            <a:xfrm>
              <a:off x="3268035" y="5119777"/>
              <a:ext cx="152853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>
                  <a:solidFill>
                    <a:srgbClr val="00438B"/>
                  </a:solidFill>
                  <a:effectLst>
                    <a:glow rad="1524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社内のあらゆる申請が</a:t>
              </a:r>
              <a:endParaRPr lang="en-US" altLang="ja-JP" sz="1050" b="1" dirty="0">
                <a:solidFill>
                  <a:srgbClr val="00438B"/>
                </a:solidFill>
                <a:effectLst>
                  <a:glow rad="1524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050" b="1" dirty="0">
                  <a:solidFill>
                    <a:srgbClr val="00438B"/>
                  </a:solidFill>
                  <a:effectLst>
                    <a:glow rad="1524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アプリから簡単に！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3987679-BF6F-798B-D27C-C7FB24D54B27}"/>
              </a:ext>
            </a:extLst>
          </p:cNvPr>
          <p:cNvGrpSpPr/>
          <p:nvPr/>
        </p:nvGrpSpPr>
        <p:grpSpPr>
          <a:xfrm>
            <a:off x="101439" y="3607928"/>
            <a:ext cx="1578390" cy="2424463"/>
            <a:chOff x="101439" y="3607928"/>
            <a:chExt cx="1578390" cy="2424463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3159034B-5BF5-B05C-C7F6-C706EFE00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7533" y="3607928"/>
              <a:ext cx="1227898" cy="2424463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50A8443C-86D9-98D9-FDE3-AE51E906E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439" y="3634421"/>
              <a:ext cx="834734" cy="85104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C55E38D1-7D94-7CBD-BC5E-D1445557E255}"/>
                </a:ext>
              </a:extLst>
            </p:cNvPr>
            <p:cNvSpPr txBox="1"/>
            <p:nvPr/>
          </p:nvSpPr>
          <p:spPr>
            <a:xfrm>
              <a:off x="284706" y="5119777"/>
              <a:ext cx="1395123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>
                  <a:solidFill>
                    <a:srgbClr val="00438B"/>
                  </a:solidFill>
                  <a:effectLst>
                    <a:glow rad="1524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給与明細は</a:t>
              </a:r>
              <a:endParaRPr lang="en-US" altLang="ja-JP" sz="1050" b="1" dirty="0">
                <a:solidFill>
                  <a:srgbClr val="00438B"/>
                </a:solidFill>
                <a:effectLst>
                  <a:glow rad="1524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050" b="1" dirty="0">
                  <a:solidFill>
                    <a:srgbClr val="00438B"/>
                  </a:solidFill>
                  <a:effectLst>
                    <a:glow rad="1524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いつでもすぐ確認！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BB68A32-10DF-C9E1-A3CD-9F3294D4A02A}"/>
              </a:ext>
            </a:extLst>
          </p:cNvPr>
          <p:cNvGrpSpPr/>
          <p:nvPr/>
        </p:nvGrpSpPr>
        <p:grpSpPr>
          <a:xfrm>
            <a:off x="3256538" y="3607659"/>
            <a:ext cx="1564522" cy="2429101"/>
            <a:chOff x="1762265" y="3607659"/>
            <a:chExt cx="1564522" cy="242910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24022DA-AE98-E674-693A-3107B53D4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6638" y="3612297"/>
              <a:ext cx="1227897" cy="2424463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38C19830-0AE8-4152-5E3D-A32E2732E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62265" y="3607659"/>
              <a:ext cx="595462" cy="85104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3111CDC2-4B21-DFFB-6F59-F46B62076D09}"/>
                </a:ext>
              </a:extLst>
            </p:cNvPr>
            <p:cNvSpPr txBox="1"/>
            <p:nvPr/>
          </p:nvSpPr>
          <p:spPr>
            <a:xfrm>
              <a:off x="1798248" y="5119777"/>
              <a:ext cx="152853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>
                  <a:solidFill>
                    <a:srgbClr val="00438B"/>
                  </a:solidFill>
                  <a:effectLst>
                    <a:glow rad="1524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日々の勤怠管理を</a:t>
              </a:r>
              <a:endParaRPr lang="en-US" altLang="ja-JP" sz="1050" b="1" dirty="0">
                <a:solidFill>
                  <a:srgbClr val="00438B"/>
                </a:solidFill>
                <a:effectLst>
                  <a:glow rad="1524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050" b="1" dirty="0">
                  <a:solidFill>
                    <a:srgbClr val="00438B"/>
                  </a:solidFill>
                  <a:effectLst>
                    <a:glow rad="1524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アプリで手間なく！</a:t>
              </a:r>
            </a:p>
          </p:txBody>
        </p:sp>
      </p:grp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62050AE0-5B1D-88BB-393B-C6783CFF52D3}"/>
              </a:ext>
            </a:extLst>
          </p:cNvPr>
          <p:cNvSpPr txBox="1"/>
          <p:nvPr/>
        </p:nvSpPr>
        <p:spPr>
          <a:xfrm>
            <a:off x="253252" y="3049461"/>
            <a:ext cx="628801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rgbClr val="00438B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＼</a:t>
            </a:r>
            <a:r>
              <a:rPr lang="ja-JP" altLang="en-US" sz="2400" dirty="0">
                <a:solidFill>
                  <a:srgbClr val="00438B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アプリひとつで手間なく完結 </a:t>
            </a:r>
            <a:r>
              <a:rPr lang="ja-JP" altLang="en-US" sz="2000" dirty="0">
                <a:solidFill>
                  <a:srgbClr val="00438B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／</a:t>
            </a:r>
            <a:endParaRPr lang="ja-JP" altLang="en-US" sz="2400" dirty="0">
              <a:solidFill>
                <a:srgbClr val="00438B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4" name="図 103">
            <a:extLst>
              <a:ext uri="{FF2B5EF4-FFF2-40B4-BE49-F238E27FC236}">
                <a16:creationId xmlns:a16="http://schemas.microsoft.com/office/drawing/2014/main" id="{8CBC78E8-3235-94B4-7386-F68FD08604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7956" y="3671428"/>
            <a:ext cx="1978440" cy="137960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E2E68D-192D-BC4A-C04D-65AE19DA81FD}"/>
              </a:ext>
            </a:extLst>
          </p:cNvPr>
          <p:cNvSpPr txBox="1"/>
          <p:nvPr/>
        </p:nvSpPr>
        <p:spPr>
          <a:xfrm>
            <a:off x="4880861" y="5188972"/>
            <a:ext cx="1654654" cy="769441"/>
          </a:xfrm>
          <a:prstGeom prst="rect">
            <a:avLst/>
          </a:prstGeom>
          <a:solidFill>
            <a:srgbClr val="FFDDDD"/>
          </a:solidFill>
          <a:ln w="28575">
            <a:solidFill>
              <a:srgbClr val="FF7D7D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弊社で使える機能は</a:t>
            </a:r>
            <a:endParaRPr lang="en-US" altLang="ja-JP" sz="1100" dirty="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給与明細</a:t>
            </a:r>
            <a:r>
              <a:rPr lang="en-US" altLang="ja-JP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lang="en-US" altLang="ja-JP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労務手続</a:t>
            </a:r>
            <a:r>
              <a:rPr lang="en-US" altLang="ja-JP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</a:t>
            </a:r>
          </a:p>
          <a:p>
            <a:r>
              <a:rPr lang="en-US" altLang="ja-JP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勤怠管理</a:t>
            </a:r>
            <a:r>
              <a:rPr lang="en-US" altLang="ja-JP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1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61ABC27E-6818-3D74-737B-2E15335DAF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2215" y="8733358"/>
            <a:ext cx="1941051" cy="346516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10F2DF4-4F00-A746-C4E4-08AED862E9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4169" y="8717013"/>
            <a:ext cx="1941051" cy="346516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19737A18-90A5-CDD8-737F-2510E9EC06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68197" y="8720644"/>
            <a:ext cx="1941051" cy="346516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C0738B72-4CC5-06C9-970A-83C2E9F3C68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23512" t="7847" r="18144" b="72243"/>
          <a:stretch>
            <a:fillRect/>
          </a:stretch>
        </p:blipFill>
        <p:spPr>
          <a:xfrm rot="19722370">
            <a:off x="4748359" y="3496022"/>
            <a:ext cx="1843227" cy="636248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1672E3BD-078D-6585-981D-0EA3763D9A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6124" r="4827" b="6159"/>
          <a:stretch>
            <a:fillRect/>
          </a:stretch>
        </p:blipFill>
        <p:spPr>
          <a:xfrm>
            <a:off x="5582314" y="3979902"/>
            <a:ext cx="789748" cy="77206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2C8AD272-1EA3-6FC8-37DF-648AC1C57E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15183" y="1168438"/>
            <a:ext cx="1960586" cy="974186"/>
          </a:xfrm>
          <a:prstGeom prst="rect">
            <a:avLst/>
          </a:prstGeom>
        </p:spPr>
      </p:pic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F3E0D6A5-021D-04F6-8419-B2A1267D42E3}"/>
              </a:ext>
            </a:extLst>
          </p:cNvPr>
          <p:cNvSpPr/>
          <p:nvPr/>
        </p:nvSpPr>
        <p:spPr>
          <a:xfrm>
            <a:off x="2440555" y="2129576"/>
            <a:ext cx="1927642" cy="322197"/>
          </a:xfrm>
          <a:prstGeom prst="wedgeRectCallout">
            <a:avLst>
              <a:gd name="adj1" fmla="val 40131"/>
              <a:gd name="adj2" fmla="val -955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上記は</a:t>
            </a:r>
            <a:r>
              <a:rPr kumimoji="1" lang="en-US" altLang="ja-JP" sz="6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kumimoji="1" lang="ja-JP" altLang="en-US" sz="6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給与明細電子化クラウド</a:t>
            </a:r>
            <a:r>
              <a:rPr kumimoji="1" lang="en-US" altLang="ja-JP" sz="6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kumimoji="1" lang="ja-JP" altLang="en-US" sz="6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の画面例です。</a:t>
            </a:r>
            <a:endParaRPr kumimoji="1" lang="en-US" altLang="ja-JP" sz="600" dirty="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サービスによって位置やデザインが多少異なります。</a:t>
            </a: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6CD84E29-2527-F47F-8642-7DFFE392350B}"/>
              </a:ext>
            </a:extLst>
          </p:cNvPr>
          <p:cNvSpPr/>
          <p:nvPr/>
        </p:nvSpPr>
        <p:spPr>
          <a:xfrm>
            <a:off x="-8563430" y="5958413"/>
            <a:ext cx="7957408" cy="4365522"/>
          </a:xfrm>
          <a:prstGeom prst="wedgeRectCallout">
            <a:avLst>
              <a:gd name="adj1" fmla="val 55906"/>
              <a:gd name="adj2" fmla="val 1806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ご利用中のサービスによって、プッシュ通知の内容は異なります。</a:t>
            </a:r>
            <a:endParaRPr kumimoji="1" lang="en-US" altLang="ja-JP" sz="1400" b="1" dirty="0">
              <a:solidFill>
                <a:srgbClr val="FF0000"/>
              </a:solidFill>
            </a:endParaRPr>
          </a:p>
          <a:p>
            <a:r>
              <a:rPr kumimoji="1" lang="ja-JP" altLang="en-US" sz="1400" b="1" dirty="0">
                <a:solidFill>
                  <a:srgbClr val="FF0000"/>
                </a:solidFill>
              </a:rPr>
              <a:t>対象サービスをご利用でない場合には、パーツを削除してご利用ください。</a:t>
            </a:r>
            <a:endParaRPr kumimoji="1" lang="en-US" altLang="ja-JP" sz="1400" b="1" dirty="0">
              <a:solidFill>
                <a:srgbClr val="FF0000"/>
              </a:solidFill>
            </a:endParaRPr>
          </a:p>
          <a:p>
            <a:endParaRPr kumimoji="1" lang="en-US" altLang="ja-JP" sz="1400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＜プッシュ通知の対象サービス＞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endParaRPr kumimoji="1" lang="en-US" altLang="ja-JP" sz="1400" b="1" dirty="0">
              <a:solidFill>
                <a:schemeClr val="tx1"/>
              </a:solidFill>
            </a:endParaRPr>
          </a:p>
          <a:p>
            <a:r>
              <a:rPr kumimoji="1" lang="ja-JP" altLang="en-US" sz="1600" b="1" u="sng" dirty="0">
                <a:solidFill>
                  <a:schemeClr val="tx1"/>
                </a:solidFill>
              </a:rPr>
              <a:t>・明細書公開通知</a:t>
            </a:r>
            <a:endParaRPr kumimoji="1" lang="en-US" altLang="ja-JP" sz="1600" b="1" u="sng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en-US" altLang="ja-JP" sz="1400" dirty="0">
                <a:solidFill>
                  <a:schemeClr val="tx1"/>
                </a:solidFill>
              </a:rPr>
              <a:t>『</a:t>
            </a:r>
            <a:r>
              <a:rPr kumimoji="1" lang="ja-JP" altLang="en-US" sz="1400" dirty="0">
                <a:solidFill>
                  <a:schemeClr val="tx1"/>
                </a:solidFill>
              </a:rPr>
              <a:t>奉行</a:t>
            </a:r>
            <a:r>
              <a:rPr kumimoji="1" lang="en-US" altLang="ja-JP" sz="1400" dirty="0">
                <a:solidFill>
                  <a:schemeClr val="tx1"/>
                </a:solidFill>
              </a:rPr>
              <a:t>Edge </a:t>
            </a:r>
            <a:r>
              <a:rPr kumimoji="1" lang="ja-JP" altLang="en-US" sz="1400" dirty="0">
                <a:solidFill>
                  <a:schemeClr val="tx1"/>
                </a:solidFill>
              </a:rPr>
              <a:t>給与明細電子化クラウド</a:t>
            </a:r>
            <a:r>
              <a:rPr kumimoji="1" lang="en-US" altLang="ja-JP" sz="1400" dirty="0">
                <a:solidFill>
                  <a:schemeClr val="tx1"/>
                </a:solidFill>
              </a:rPr>
              <a:t>』</a:t>
            </a: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en-US" altLang="ja-JP" sz="1400" dirty="0">
                <a:solidFill>
                  <a:schemeClr val="tx1"/>
                </a:solidFill>
              </a:rPr>
              <a:t>『</a:t>
            </a:r>
            <a:r>
              <a:rPr kumimoji="1" lang="ja-JP" altLang="en-US" sz="1400" dirty="0">
                <a:solidFill>
                  <a:schemeClr val="tx1"/>
                </a:solidFill>
              </a:rPr>
              <a:t>奉行クラウド</a:t>
            </a:r>
            <a:r>
              <a:rPr kumimoji="1" lang="en-US" altLang="ja-JP" sz="1400" dirty="0">
                <a:solidFill>
                  <a:schemeClr val="tx1"/>
                </a:solidFill>
              </a:rPr>
              <a:t>HR DX Suite』</a:t>
            </a:r>
          </a:p>
          <a:p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600" b="1" u="sng" dirty="0">
                <a:solidFill>
                  <a:schemeClr val="tx1"/>
                </a:solidFill>
              </a:rPr>
              <a:t>・お知らせ／アンケート通知</a:t>
            </a:r>
            <a:endParaRPr kumimoji="1" lang="en-US" altLang="ja-JP" sz="1600" b="1" u="sng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en-US" altLang="ja-JP" sz="1400" dirty="0">
                <a:solidFill>
                  <a:schemeClr val="tx1"/>
                </a:solidFill>
              </a:rPr>
              <a:t>『</a:t>
            </a:r>
            <a:r>
              <a:rPr kumimoji="1" lang="ja-JP" altLang="en-US" sz="1400" dirty="0">
                <a:solidFill>
                  <a:schemeClr val="tx1"/>
                </a:solidFill>
              </a:rPr>
              <a:t>奉行</a:t>
            </a:r>
            <a:r>
              <a:rPr kumimoji="1" lang="en-US" altLang="ja-JP" sz="1400" dirty="0">
                <a:solidFill>
                  <a:schemeClr val="tx1"/>
                </a:solidFill>
              </a:rPr>
              <a:t>Edge </a:t>
            </a:r>
            <a:r>
              <a:rPr kumimoji="1" lang="ja-JP" altLang="en-US" sz="1400" dirty="0">
                <a:solidFill>
                  <a:schemeClr val="tx1"/>
                </a:solidFill>
              </a:rPr>
              <a:t>労務管理電子化クラウド</a:t>
            </a:r>
            <a:r>
              <a:rPr kumimoji="1" lang="en-US" altLang="ja-JP" sz="1400" dirty="0">
                <a:solidFill>
                  <a:schemeClr val="tx1"/>
                </a:solidFill>
              </a:rPr>
              <a:t>』</a:t>
            </a: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en-US" altLang="ja-JP" sz="1400" dirty="0">
                <a:solidFill>
                  <a:schemeClr val="tx1"/>
                </a:solidFill>
              </a:rPr>
              <a:t>『</a:t>
            </a:r>
            <a:r>
              <a:rPr kumimoji="1" lang="ja-JP" altLang="en-US" sz="1400" dirty="0">
                <a:solidFill>
                  <a:schemeClr val="tx1"/>
                </a:solidFill>
              </a:rPr>
              <a:t>奉行クラウド</a:t>
            </a:r>
            <a:r>
              <a:rPr kumimoji="1" lang="en-US" altLang="ja-JP" sz="1400" dirty="0">
                <a:solidFill>
                  <a:schemeClr val="tx1"/>
                </a:solidFill>
              </a:rPr>
              <a:t>HR DX Suite』</a:t>
            </a:r>
          </a:p>
          <a:p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600" b="1" u="sng" dirty="0">
                <a:solidFill>
                  <a:schemeClr val="tx1"/>
                </a:solidFill>
              </a:rPr>
              <a:t>・未打刻通知</a:t>
            </a:r>
            <a:endParaRPr kumimoji="1" lang="en-US" altLang="ja-JP" sz="1600" b="1" u="sng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en-US" altLang="ja-JP" sz="1400" dirty="0">
                <a:solidFill>
                  <a:schemeClr val="tx1"/>
                </a:solidFill>
              </a:rPr>
              <a:t>『</a:t>
            </a:r>
            <a:r>
              <a:rPr kumimoji="1" lang="ja-JP" altLang="en-US" sz="1400" dirty="0">
                <a:solidFill>
                  <a:schemeClr val="tx1"/>
                </a:solidFill>
              </a:rPr>
              <a:t>奉行</a:t>
            </a:r>
            <a:r>
              <a:rPr kumimoji="1" lang="en-US" altLang="ja-JP" sz="1400" dirty="0">
                <a:solidFill>
                  <a:schemeClr val="tx1"/>
                </a:solidFill>
              </a:rPr>
              <a:t>Edge </a:t>
            </a:r>
            <a:r>
              <a:rPr kumimoji="1" lang="ja-JP" altLang="en-US" sz="1400" dirty="0">
                <a:solidFill>
                  <a:schemeClr val="tx1"/>
                </a:solidFill>
              </a:rPr>
              <a:t>勤怠管理クラウド</a:t>
            </a:r>
            <a:r>
              <a:rPr kumimoji="1" lang="en-US" altLang="ja-JP" sz="1400" dirty="0">
                <a:solidFill>
                  <a:schemeClr val="tx1"/>
                </a:solidFill>
              </a:rPr>
              <a:t>』</a:t>
            </a: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　</a:t>
            </a:r>
            <a:r>
              <a:rPr kumimoji="1" lang="en-US" altLang="ja-JP" sz="1100" dirty="0">
                <a:solidFill>
                  <a:schemeClr val="tx1"/>
                </a:solidFill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</a:rPr>
              <a:t>アプリで未打刻通知を受け取るには、あらかじめ以下の設定が必要です。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endParaRPr kumimoji="1" lang="en-US" altLang="ja-JP" sz="1100" dirty="0">
              <a:solidFill>
                <a:schemeClr val="tx1"/>
              </a:solidFill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　　①</a:t>
            </a:r>
            <a:r>
              <a:rPr kumimoji="1" lang="en-US" altLang="ja-JP" sz="1100" dirty="0">
                <a:solidFill>
                  <a:schemeClr val="tx1"/>
                </a:solidFill>
              </a:rPr>
              <a:t>『</a:t>
            </a:r>
            <a:r>
              <a:rPr kumimoji="1" lang="ja-JP" altLang="en-US" sz="1100" dirty="0">
                <a:solidFill>
                  <a:schemeClr val="tx1"/>
                </a:solidFill>
              </a:rPr>
              <a:t>勤怠管理クラウド</a:t>
            </a:r>
            <a:r>
              <a:rPr kumimoji="1" lang="en-US" altLang="ja-JP" sz="1100" dirty="0">
                <a:solidFill>
                  <a:schemeClr val="tx1"/>
                </a:solidFill>
              </a:rPr>
              <a:t>』</a:t>
            </a:r>
            <a:r>
              <a:rPr kumimoji="1" lang="ja-JP" altLang="en-US" sz="1100" dirty="0">
                <a:solidFill>
                  <a:schemeClr val="tx1"/>
                </a:solidFill>
              </a:rPr>
              <a:t>の［未勤怠 </a:t>
            </a:r>
            <a:r>
              <a:rPr kumimoji="1" lang="en-US" altLang="ja-JP" sz="1100" dirty="0">
                <a:solidFill>
                  <a:schemeClr val="tx1"/>
                </a:solidFill>
              </a:rPr>
              <a:t>– </a:t>
            </a:r>
            <a:r>
              <a:rPr kumimoji="1" lang="ja-JP" altLang="en-US" sz="1100" dirty="0">
                <a:solidFill>
                  <a:schemeClr val="tx1"/>
                </a:solidFill>
              </a:rPr>
              <a:t>通知 </a:t>
            </a:r>
            <a:r>
              <a:rPr kumimoji="1" lang="en-US" altLang="ja-JP" sz="1100" dirty="0">
                <a:solidFill>
                  <a:schemeClr val="tx1"/>
                </a:solidFill>
              </a:rPr>
              <a:t>- </a:t>
            </a:r>
            <a:r>
              <a:rPr kumimoji="1" lang="ja-JP" altLang="en-US" sz="1100" dirty="0">
                <a:solidFill>
                  <a:schemeClr val="tx1"/>
                </a:solidFill>
              </a:rPr>
              <a:t>打刻通知設定］メニューを選択します。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　　②通知手段で「ダッシュボード」を選択します。</a:t>
            </a:r>
            <a:endParaRPr kumimoji="1"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68E83780-D69B-C1F6-CD81-9BDE3E16314D}"/>
              </a:ext>
            </a:extLst>
          </p:cNvPr>
          <p:cNvSpPr/>
          <p:nvPr/>
        </p:nvSpPr>
        <p:spPr>
          <a:xfrm>
            <a:off x="-8563429" y="1838857"/>
            <a:ext cx="7939433" cy="3950578"/>
          </a:xfrm>
          <a:prstGeom prst="wedgeRectCallout">
            <a:avLst>
              <a:gd name="adj1" fmla="val 56289"/>
              <a:gd name="adj2" fmla="val 2027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ご利用中のサービスによってアプリで使える機能は異なります。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＜対象サービス＞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endParaRPr kumimoji="1" lang="en-US" altLang="ja-JP" sz="1400" b="1" dirty="0">
              <a:solidFill>
                <a:schemeClr val="tx1"/>
              </a:solidFill>
            </a:endParaRPr>
          </a:p>
          <a:p>
            <a:r>
              <a:rPr kumimoji="1" lang="ja-JP" altLang="en-US" sz="1600" b="1" u="sng" dirty="0">
                <a:solidFill>
                  <a:schemeClr val="tx1"/>
                </a:solidFill>
              </a:rPr>
              <a:t>・給与明細</a:t>
            </a:r>
            <a:endParaRPr kumimoji="1" lang="en-US" altLang="ja-JP" sz="1600" b="1" u="sng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en-US" altLang="ja-JP" sz="1400" dirty="0">
                <a:solidFill>
                  <a:schemeClr val="tx1"/>
                </a:solidFill>
              </a:rPr>
              <a:t>『</a:t>
            </a:r>
            <a:r>
              <a:rPr kumimoji="1" lang="ja-JP" altLang="en-US" sz="1400" dirty="0">
                <a:solidFill>
                  <a:schemeClr val="tx1"/>
                </a:solidFill>
              </a:rPr>
              <a:t>奉行</a:t>
            </a:r>
            <a:r>
              <a:rPr kumimoji="1" lang="en-US" altLang="ja-JP" sz="1400" dirty="0">
                <a:solidFill>
                  <a:schemeClr val="tx1"/>
                </a:solidFill>
              </a:rPr>
              <a:t>Edge </a:t>
            </a:r>
            <a:r>
              <a:rPr kumimoji="1" lang="ja-JP" altLang="en-US" sz="1400" dirty="0">
                <a:solidFill>
                  <a:schemeClr val="tx1"/>
                </a:solidFill>
              </a:rPr>
              <a:t>給与明細電子化クラウド</a:t>
            </a:r>
            <a:r>
              <a:rPr kumimoji="1" lang="en-US" altLang="ja-JP" sz="1400" dirty="0">
                <a:solidFill>
                  <a:schemeClr val="tx1"/>
                </a:solidFill>
              </a:rPr>
              <a:t>』</a:t>
            </a: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en-US" altLang="ja-JP" sz="1400" dirty="0">
                <a:solidFill>
                  <a:schemeClr val="tx1"/>
                </a:solidFill>
              </a:rPr>
              <a:t>『</a:t>
            </a:r>
            <a:r>
              <a:rPr kumimoji="1" lang="ja-JP" altLang="en-US" sz="1400" dirty="0">
                <a:solidFill>
                  <a:schemeClr val="tx1"/>
                </a:solidFill>
              </a:rPr>
              <a:t>奉行クラウド</a:t>
            </a:r>
            <a:r>
              <a:rPr kumimoji="1" lang="en-US" altLang="ja-JP" sz="1400" dirty="0">
                <a:solidFill>
                  <a:schemeClr val="tx1"/>
                </a:solidFill>
              </a:rPr>
              <a:t>HR DX Suite』</a:t>
            </a:r>
          </a:p>
          <a:p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600" b="1" u="sng" dirty="0">
                <a:solidFill>
                  <a:schemeClr val="tx1"/>
                </a:solidFill>
              </a:rPr>
              <a:t>・労務手続</a:t>
            </a:r>
            <a:endParaRPr kumimoji="1" lang="en-US" altLang="ja-JP" sz="1600" b="1" u="sng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en-US" altLang="ja-JP" sz="1400" dirty="0">
                <a:solidFill>
                  <a:schemeClr val="tx1"/>
                </a:solidFill>
              </a:rPr>
              <a:t>『</a:t>
            </a:r>
            <a:r>
              <a:rPr kumimoji="1" lang="ja-JP" altLang="en-US" sz="1400" dirty="0">
                <a:solidFill>
                  <a:schemeClr val="tx1"/>
                </a:solidFill>
              </a:rPr>
              <a:t>奉行</a:t>
            </a:r>
            <a:r>
              <a:rPr kumimoji="1" lang="en-US" altLang="ja-JP" sz="1400" dirty="0">
                <a:solidFill>
                  <a:schemeClr val="tx1"/>
                </a:solidFill>
              </a:rPr>
              <a:t>Edge </a:t>
            </a:r>
            <a:r>
              <a:rPr kumimoji="1" lang="ja-JP" altLang="en-US" sz="1400" dirty="0">
                <a:solidFill>
                  <a:schemeClr val="tx1"/>
                </a:solidFill>
              </a:rPr>
              <a:t>労務管理電子化クラウド</a:t>
            </a:r>
            <a:r>
              <a:rPr kumimoji="1" lang="en-US" altLang="ja-JP" sz="1400" dirty="0">
                <a:solidFill>
                  <a:schemeClr val="tx1"/>
                </a:solidFill>
              </a:rPr>
              <a:t>』</a:t>
            </a: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en-US" altLang="ja-JP" sz="1400" dirty="0">
                <a:solidFill>
                  <a:schemeClr val="tx1"/>
                </a:solidFill>
              </a:rPr>
              <a:t>『</a:t>
            </a:r>
            <a:r>
              <a:rPr kumimoji="1" lang="ja-JP" altLang="en-US" sz="1400" dirty="0">
                <a:solidFill>
                  <a:schemeClr val="tx1"/>
                </a:solidFill>
              </a:rPr>
              <a:t>奉行クラウド</a:t>
            </a:r>
            <a:r>
              <a:rPr kumimoji="1" lang="en-US" altLang="ja-JP" sz="1400" dirty="0">
                <a:solidFill>
                  <a:schemeClr val="tx1"/>
                </a:solidFill>
              </a:rPr>
              <a:t>HR DX Suite』</a:t>
            </a:r>
          </a:p>
          <a:p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600" b="1" u="sng" dirty="0">
                <a:solidFill>
                  <a:schemeClr val="tx1"/>
                </a:solidFill>
              </a:rPr>
              <a:t>・勤怠管理</a:t>
            </a:r>
            <a:endParaRPr kumimoji="1" lang="en-US" altLang="ja-JP" sz="1600" b="1" u="sng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en-US" altLang="ja-JP" sz="1400" dirty="0">
                <a:solidFill>
                  <a:schemeClr val="tx1"/>
                </a:solidFill>
              </a:rPr>
              <a:t>『</a:t>
            </a:r>
            <a:r>
              <a:rPr kumimoji="1" lang="ja-JP" altLang="en-US" sz="1400" dirty="0">
                <a:solidFill>
                  <a:schemeClr val="tx1"/>
                </a:solidFill>
              </a:rPr>
              <a:t>奉行</a:t>
            </a:r>
            <a:r>
              <a:rPr kumimoji="1" lang="en-US" altLang="ja-JP" sz="1400" dirty="0">
                <a:solidFill>
                  <a:schemeClr val="tx1"/>
                </a:solidFill>
              </a:rPr>
              <a:t>Edge </a:t>
            </a:r>
            <a:r>
              <a:rPr kumimoji="1" lang="ja-JP" altLang="en-US" sz="1400" dirty="0">
                <a:solidFill>
                  <a:schemeClr val="tx1"/>
                </a:solidFill>
              </a:rPr>
              <a:t>勤怠管理クラウド</a:t>
            </a:r>
            <a:r>
              <a:rPr kumimoji="1" lang="en-US" altLang="ja-JP" sz="1400" dirty="0">
                <a:solidFill>
                  <a:schemeClr val="tx1"/>
                </a:solidFill>
              </a:rPr>
              <a:t>』</a:t>
            </a:r>
          </a:p>
          <a:p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b="1" dirty="0">
                <a:solidFill>
                  <a:srgbClr val="FF0000"/>
                </a:solidFill>
              </a:rPr>
              <a:t>対象サービスをご利用でない場合には、パーツを削除してご利用ください。</a:t>
            </a:r>
            <a:endParaRPr kumimoji="1"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937EC642-D575-9EDE-FC48-B8BF315A9260}"/>
              </a:ext>
            </a:extLst>
          </p:cNvPr>
          <p:cNvSpPr/>
          <p:nvPr/>
        </p:nvSpPr>
        <p:spPr>
          <a:xfrm>
            <a:off x="-8563430" y="-732933"/>
            <a:ext cx="7939433" cy="2407904"/>
          </a:xfrm>
          <a:prstGeom prst="wedgeRectCallout">
            <a:avLst>
              <a:gd name="adj1" fmla="val 56122"/>
              <a:gd name="adj2" fmla="val 1942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「スマホアプリについて」の項目を表示させるには、あらかじめメニュー権限の設定が必要です。</a:t>
            </a:r>
            <a:endParaRPr kumimoji="1" lang="en-US" altLang="ja-JP" sz="1400" b="1" dirty="0">
              <a:solidFill>
                <a:srgbClr val="FF0000"/>
              </a:solidFill>
            </a:endParaRPr>
          </a:p>
          <a:p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＜メニュー権限の設定手順＞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以下のヘルプページをご確認ください。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hlinkClick r:id="rId19"/>
              </a:rPr>
              <a:t>https://support.obc.jp/hc/ja/articles/56365405114265-Web%E3%82%A2%E3%83%97%E3%83%AA%E3%81%AE-%E3%82%B9%E3%83%9E%E3%83%9B%E3%82%A2%E3%83%97%E3%83%AA%E3%81%AB%E3%81%A4%E3%81%84%E3%81%A6-%E3%81%AE%E8%A1%A8%E7%A4%BA-%E9%9D%9E%E8%A1%A8%E7%A4%BA%E3%82%92%E8%A8%AD%E5%AE%9A%E3%81%99%E3%82%8B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7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1A4588"/>
        </a:solidFill>
        <a:ln>
          <a:noFill/>
        </a:ln>
      </a:spPr>
      <a:bodyPr wrap="square" rtlCol="0" anchor="ctr">
        <a:noAutofit/>
      </a:bodyPr>
      <a:lstStyle>
        <a:defPPr algn="ctr">
          <a:defRPr sz="2400" dirty="0" smtClean="0">
            <a:solidFill>
              <a:schemeClr val="bg1"/>
            </a:solidFill>
            <a:latin typeface="HG創英角ﾎﾟｯﾌﾟ体" panose="040B0A09000000000000" pitchFamily="49" charset="-128"/>
            <a:ea typeface="HG創英角ﾎﾟｯﾌﾟ体" panose="040B0A09000000000000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D8A907975CBC9419DBA3E204D5C0648" ma:contentTypeVersion="16" ma:contentTypeDescription="新しいドキュメントを作成します。" ma:contentTypeScope="" ma:versionID="c50162940bacfd0a958e7cc5933ca302">
  <xsd:schema xmlns:xsd="http://www.w3.org/2001/XMLSchema" xmlns:xs="http://www.w3.org/2001/XMLSchema" xmlns:p="http://schemas.microsoft.com/office/2006/metadata/properties" xmlns:ns2="f9844eac-a977-4b14-882c-1032c1d42539" xmlns:ns3="b55c66cd-a793-40dd-8b60-f9a7160c9cf7" targetNamespace="http://schemas.microsoft.com/office/2006/metadata/properties" ma:root="true" ma:fieldsID="6109c24322f439afda25d77de1f335b8" ns2:_="" ns3:_="">
    <xsd:import namespace="f9844eac-a977-4b14-882c-1032c1d42539"/>
    <xsd:import namespace="b55c66cd-a793-40dd-8b60-f9a7160c9c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44eac-a977-4b14-882c-1032c1d42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c000cf01-911a-478e-909e-28f0bcc6e9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c66cd-a793-40dd-8b60-f9a7160c9cf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fd6bb9-31f3-4b00-92c1-cd9b52eee2dc}" ma:internalName="TaxCatchAll" ma:showField="CatchAllData" ma:web="b55c66cd-a793-40dd-8b60-f9a7160c9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5c66cd-a793-40dd-8b60-f9a7160c9cf7" xsi:nil="true"/>
    <lcf76f155ced4ddcb4097134ff3c332f xmlns="f9844eac-a977-4b14-882c-1032c1d425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95DD5A-77C0-4A63-A940-670EC5EA79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9FE6BD-C991-4E3B-B6E5-4A65B9B3E54A}"/>
</file>

<file path=customXml/itemProps3.xml><?xml version="1.0" encoding="utf-8"?>
<ds:datastoreItem xmlns:ds="http://schemas.openxmlformats.org/officeDocument/2006/customXml" ds:itemID="{72BFF396-3279-4458-B403-885B601F8525}">
  <ds:schemaRefs>
    <ds:schemaRef ds:uri="http://schemas.microsoft.com/office/2006/documentManagement/types"/>
    <ds:schemaRef ds:uri="ec48ff52-efba-41ad-bfe6-4a7c3dfb02b0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19600009-6834-44dc-8a91-db3beb488c1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14999</TotalTime>
  <Words>802</Words>
  <Application>Microsoft Office PowerPoint</Application>
  <PresentationFormat>A4 210 x 297 mm</PresentationFormat>
  <Paragraphs>106</Paragraphs>
  <Slides>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8" baseType="lpstr">
      <vt:lpstr>HGS創英角ｺﾞｼｯｸUB</vt:lpstr>
      <vt:lpstr>游ゴシック</vt:lpstr>
      <vt:lpstr>メイリオ</vt:lpstr>
      <vt:lpstr>Calibri</vt:lpstr>
      <vt:lpstr>Calibri Light</vt:lpstr>
      <vt:lpstr>HG創英角ﾎﾟｯﾌﾟ体</vt:lpstr>
      <vt:lpstr>BIZ UDPゴシック</vt:lpstr>
      <vt:lpstr>游ゴシック</vt:lpstr>
      <vt:lpstr>Arial</vt:lpstr>
      <vt:lpstr>HGP創英角ｺﾞｼｯｸUB</vt:lpstr>
      <vt:lpstr>UD デジタル 教科書体 NP-R</vt:lpstr>
      <vt:lpstr>Yu Gothic Medium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宮地 実里 (Minori Miyachi)</dc:creator>
  <cp:lastModifiedBy>稲福 友佑 (Inafuku Yusuke)</cp:lastModifiedBy>
  <cp:revision>57</cp:revision>
  <dcterms:created xsi:type="dcterms:W3CDTF">2021-08-04T04:27:32Z</dcterms:created>
  <dcterms:modified xsi:type="dcterms:W3CDTF">2026-04-23T06:53:09Z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0x010100AD8A907975CBC9419DBA3E204D5C0648</vt:lpwstr>
  </property>
  <property fmtid="{D5CDD505-2E9C-101B-9397-08002B2CF9AE}" pid="3" name="Order">
    <vt:r8>7619000</vt:r8>
  </property>
  <property fmtid="{D5CDD505-2E9C-101B-9397-08002B2CF9AE}" pid="4" name="MediaServiceImageTags">
    <vt:lpwstr/>
  </property>
</Properties>
</file>