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Lst>
  <p:notesMasterIdLst>
    <p:notesMasterId r:id="rId58"/>
  </p:notesMasterIdLst>
  <p:handoutMasterIdLst>
    <p:handoutMasterId r:id="rId59"/>
  </p:handoutMasterIdLst>
  <p:sldIdLst>
    <p:sldId id="319" r:id="rId2"/>
    <p:sldId id="337" r:id="rId3"/>
    <p:sldId id="320" r:id="rId4"/>
    <p:sldId id="329" r:id="rId5"/>
    <p:sldId id="341" r:id="rId6"/>
    <p:sldId id="291" r:id="rId7"/>
    <p:sldId id="321" r:id="rId8"/>
    <p:sldId id="322" r:id="rId9"/>
    <p:sldId id="332" r:id="rId10"/>
    <p:sldId id="276" r:id="rId11"/>
    <p:sldId id="257" r:id="rId12"/>
    <p:sldId id="259" r:id="rId13"/>
    <p:sldId id="301" r:id="rId14"/>
    <p:sldId id="293" r:id="rId15"/>
    <p:sldId id="260" r:id="rId16"/>
    <p:sldId id="303" r:id="rId17"/>
    <p:sldId id="295" r:id="rId18"/>
    <p:sldId id="343" r:id="rId19"/>
    <p:sldId id="296" r:id="rId20"/>
    <p:sldId id="262" r:id="rId21"/>
    <p:sldId id="298" r:id="rId22"/>
    <p:sldId id="299" r:id="rId23"/>
    <p:sldId id="263" r:id="rId24"/>
    <p:sldId id="300" r:id="rId25"/>
    <p:sldId id="264" r:id="rId26"/>
    <p:sldId id="265" r:id="rId27"/>
    <p:sldId id="266" r:id="rId28"/>
    <p:sldId id="333" r:id="rId29"/>
    <p:sldId id="267" r:id="rId30"/>
    <p:sldId id="272" r:id="rId31"/>
    <p:sldId id="269" r:id="rId32"/>
    <p:sldId id="304" r:id="rId33"/>
    <p:sldId id="324" r:id="rId34"/>
    <p:sldId id="334" r:id="rId35"/>
    <p:sldId id="325" r:id="rId36"/>
    <p:sldId id="326" r:id="rId37"/>
    <p:sldId id="330" r:id="rId38"/>
    <p:sldId id="331" r:id="rId39"/>
    <p:sldId id="342" r:id="rId40"/>
    <p:sldId id="338" r:id="rId41"/>
    <p:sldId id="339" r:id="rId42"/>
    <p:sldId id="340" r:id="rId43"/>
    <p:sldId id="317" r:id="rId44"/>
    <p:sldId id="279" r:id="rId45"/>
    <p:sldId id="292" r:id="rId46"/>
    <p:sldId id="294" r:id="rId47"/>
    <p:sldId id="281" r:id="rId48"/>
    <p:sldId id="302" r:id="rId49"/>
    <p:sldId id="314" r:id="rId50"/>
    <p:sldId id="315" r:id="rId51"/>
    <p:sldId id="316" r:id="rId52"/>
    <p:sldId id="311" r:id="rId53"/>
    <p:sldId id="312" r:id="rId54"/>
    <p:sldId id="313" r:id="rId55"/>
    <p:sldId id="327" r:id="rId56"/>
    <p:sldId id="335" r:id="rId57"/>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587"/>
    <a:srgbClr val="0074BE"/>
    <a:srgbClr val="6FA8DE"/>
    <a:srgbClr val="E16664"/>
    <a:srgbClr val="92C57D"/>
    <a:srgbClr val="00B0F0"/>
    <a:srgbClr val="FFFFFF"/>
    <a:srgbClr val="0F76BB"/>
    <a:srgbClr val="309DD1"/>
    <a:srgbClr val="1A4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8DF107-6C7E-4AA3-A954-5823BD15BC32}" v="35" dt="2025-03-07T03:57:03.10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71" autoAdjust="0"/>
    <p:restoredTop sz="84807" autoAdjust="0"/>
  </p:normalViewPr>
  <p:slideViewPr>
    <p:cSldViewPr snapToGrid="0">
      <p:cViewPr varScale="1">
        <p:scale>
          <a:sx n="74" d="100"/>
          <a:sy n="74" d="100"/>
        </p:scale>
        <p:origin x="1212" y="294"/>
      </p:cViewPr>
      <p:guideLst>
        <p:guide orient="horz" pos="2115"/>
        <p:guide pos="3817"/>
      </p:guideLst>
    </p:cSldViewPr>
  </p:slideViewPr>
  <p:outlineViewPr>
    <p:cViewPr>
      <p:scale>
        <a:sx n="33" d="100"/>
        <a:sy n="33" d="100"/>
      </p:scale>
      <p:origin x="0" y="-4464"/>
    </p:cViewPr>
  </p:outlineViewPr>
  <p:notesTextViewPr>
    <p:cViewPr>
      <p:scale>
        <a:sx n="125" d="100"/>
        <a:sy n="125" d="100"/>
      </p:scale>
      <p:origin x="0" y="0"/>
    </p:cViewPr>
  </p:notesTextViewPr>
  <p:sorterViewPr>
    <p:cViewPr>
      <p:scale>
        <a:sx n="66" d="100"/>
        <a:sy n="66" d="100"/>
      </p:scale>
      <p:origin x="0" y="-46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2026/4/9</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4/9/2026</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当マニュアルは従業員向けのマニュアルになります。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必要に応じて、会社の申請ルールなどを追記し、社員に渡してください。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9</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労務手続き開始の準備が完了したら、労務担当者側のメイン</a:t>
            </a:r>
            <a:r>
              <a:rPr lang="ja-JP" altLang="en-US" dirty="0"/>
              <a:t>メニュー右上の</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利用者］メニューの</a:t>
            </a:r>
            <a:r>
              <a:rPr kumimoji="1" lang="ja-JP" altLang="en-US" sz="1200" dirty="0">
                <a:solidFill>
                  <a:schemeClr val="tx1">
                    <a:lumMod val="95000"/>
                    <a:lumOff val="5000"/>
                  </a:schemeClr>
                </a:solidFill>
                <a:latin typeface="Meiryo UI" panose="020B0604030504040204" pitchFamily="50" charset="-128"/>
                <a:ea typeface="Meiryo UI" panose="020B0604030504040204" pitchFamily="50" charset="-128"/>
              </a:rPr>
              <a:t>［利用開始通知］</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社員に利用開始通知メールを送信します。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送信する内容を編集できますので、必要に応じて社員への連絡事項なども追記します。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パスワードは</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側で自動的に発行されます。</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パスワードを管理者側で決めている場合は、［通知内容確認］画面で</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「「パスワード」を記載する」のチェックを外して送信してください。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30092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12</a:t>
            </a:fld>
            <a:endParaRPr lang="ja-JP" altLang="en-US" dirty="0"/>
          </a:p>
        </p:txBody>
      </p:sp>
    </p:spTree>
    <p:extLst>
      <p:ext uri="{BB962C8B-B14F-4D97-AF65-F5344CB8AC3E}">
        <p14:creationId xmlns:p14="http://schemas.microsoft.com/office/powerpoint/2010/main" val="2796548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「パスワードをお忘れですか？」を表示させない（社員にパスワードの再設定を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13</a:t>
            </a:fld>
            <a:endParaRPr lang="ja-JP" altLang="en-US" dirty="0"/>
          </a:p>
        </p:txBody>
      </p:sp>
    </p:spTree>
    <p:extLst>
      <p:ext uri="{BB962C8B-B14F-4D97-AF65-F5344CB8AC3E}">
        <p14:creationId xmlns:p14="http://schemas.microsoft.com/office/powerpoint/2010/main" val="1710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申請者と、承認する上長（承認者）で、利用できるメニューを変更できます。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承認者だけに［承認］メニューを表示できます。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①労務担当者側のメイン</a:t>
            </a:r>
            <a:r>
              <a:rPr lang="ja-JP" altLang="en-US" dirty="0"/>
              <a:t>メニュー右上の［セキュリティ］から</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［利用者権限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メニュー権限</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②サービス選択で「奉行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③例えば、「申請者用」「承認者用」などのメニュー権限を用意し、</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利用者または組織ごとに付与します。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労務担当者側のメインメニュー右上の［設定］から［申請メニュー配置］メニューで、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［申請］メニューで表示されるメニューの並び替えや仕切り線を追加できます。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14</a:t>
            </a:fld>
            <a:endParaRPr lang="ja-JP" altLang="en-US" dirty="0"/>
          </a:p>
        </p:txBody>
      </p:sp>
    </p:spTree>
    <p:extLst>
      <p:ext uri="{BB962C8B-B14F-4D97-AF65-F5344CB8AC3E}">
        <p14:creationId xmlns:p14="http://schemas.microsoft.com/office/powerpoint/2010/main" val="1069562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あらかじめ「申請ガイド」（社員のやることリスト）を用意しておくことで、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社員は「申請ガイド」を検索し、画面にしたがって申請できます。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社員がメニューの中から、申請に必要なメニューを探す手間を省けます。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（「申請ガイド」を利用しない場合は、当ページは削除してください。）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②各種「申請ガイド」を用意します</a:t>
            </a:r>
            <a:r>
              <a:rPr kumimoji="1" lang="ja-JP" altLang="en-US"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社員への説明を入力したり、各申請メニューへ誘導するリンクを設定できます。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（あらかじめ用意されている「申請ガイド」を参考に、必要に応じて、他の</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申請の「申請ガイド」も登録できます。）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③公開区分を「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公開」にして登録することで、社員が検索できるようになります。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15</a:t>
            </a:fld>
            <a:endParaRPr lang="ja-JP" altLang="en-US" dirty="0"/>
          </a:p>
        </p:txBody>
      </p:sp>
    </p:spTree>
    <p:extLst>
      <p:ext uri="{BB962C8B-B14F-4D97-AF65-F5344CB8AC3E}">
        <p14:creationId xmlns:p14="http://schemas.microsoft.com/office/powerpoint/2010/main" val="2796335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rgbClr val="0070C0"/>
                </a:solidFill>
                <a:effectLst/>
                <a:latin typeface="Meiryo UI" panose="020B0604030504040204" pitchFamily="50" charset="-128"/>
                <a:ea typeface="Meiryo UI" panose="020B0604030504040204" pitchFamily="50" charset="-128"/>
                <a:cs typeface="+mn-cs"/>
              </a:rPr>
              <a:t>（ｉ）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が表示されていない項目も、任意の説明を追加で表示できます。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必要に応じて、各項目に対する会社の申請ルールなどを表示できます。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各［提出項目］メニューを選択します。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a:t>
            </a:r>
            <a:r>
              <a:rPr kumimoji="1" lang="ja-JP" altLang="en-US" dirty="0">
                <a:latin typeface="Meiryo UI" panose="020B0604030504040204" pitchFamily="50" charset="-128"/>
                <a:ea typeface="Meiryo UI" panose="020B0604030504040204" pitchFamily="50" charset="-128"/>
              </a:rPr>
              <a:t>各項目に対して表示する説明を設定します。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16</a:t>
            </a:fld>
            <a:endParaRPr lang="ja-JP" altLang="en-US" dirty="0"/>
          </a:p>
        </p:txBody>
      </p:sp>
    </p:spTree>
    <p:extLst>
      <p:ext uri="{BB962C8B-B14F-4D97-AF65-F5344CB8AC3E}">
        <p14:creationId xmlns:p14="http://schemas.microsoft.com/office/powerpoint/2010/main" val="650980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E5CA7-E2BC-2442-DD7D-65F4C3E7444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D615AF-AC94-E977-9F33-DB87CEE801C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341B841-5C99-0789-3027-EF6D5738F0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スマホアプリを使用する場合は、</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あらかじめ</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の</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スマートフォンに</a:t>
            </a:r>
            <a:r>
              <a:rPr lang="ja-JP"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奉行</a:t>
            </a:r>
            <a:r>
              <a:rPr lang="en-US" altLang="ja-JP" sz="1200" dirty="0">
                <a:latin typeface="Meiryo UI" panose="020B0604030504040204" pitchFamily="50" charset="-128"/>
                <a:ea typeface="Meiryo UI" panose="020B0604030504040204" pitchFamily="50" charset="-128"/>
              </a:rPr>
              <a:t>Edge</a:t>
            </a:r>
            <a:r>
              <a:rPr lang="ja-JP"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のスマホ</a:t>
            </a:r>
            <a:r>
              <a:rPr lang="ja-JP" altLang="ja-JP" sz="1200" dirty="0">
                <a:latin typeface="Meiryo UI" panose="020B0604030504040204" pitchFamily="50" charset="-128"/>
                <a:ea typeface="Meiryo UI" panose="020B0604030504040204" pitchFamily="50" charset="-128"/>
              </a:rPr>
              <a:t>アプリ</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をインストール</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しておく</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必要があります。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下記</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ヘルプサイトを確認</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し、社員が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アプリの［スマホアプリについて］メニューからスマホアプリを入手できるようにします。</a:t>
            </a:r>
            <a:endParaRPr kumimoji="1" lang="ja-JP"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https://support.obc.jp/hc/ja/articles/56054078216217</a:t>
            </a:r>
          </a:p>
        </p:txBody>
      </p:sp>
      <p:sp>
        <p:nvSpPr>
          <p:cNvPr id="4" name="スライド番号プレースホルダー 3">
            <a:extLst>
              <a:ext uri="{FF2B5EF4-FFF2-40B4-BE49-F238E27FC236}">
                <a16:creationId xmlns:a16="http://schemas.microsoft.com/office/drawing/2014/main" id="{C1ADF5BF-60A9-6066-9106-07489C5E9048}"/>
              </a:ext>
            </a:extLst>
          </p:cNvPr>
          <p:cNvSpPr>
            <a:spLocks noGrp="1"/>
          </p:cNvSpPr>
          <p:nvPr>
            <p:ph type="sldNum" sz="quarter" idx="5"/>
          </p:nvPr>
        </p:nvSpPr>
        <p:spPr/>
        <p:txBody>
          <a:bodyPr/>
          <a:lstStyle/>
          <a:p>
            <a:fld id="{DF61EA0F-A667-4B49-8422-0062BC55E249}" type="slidenum">
              <a:rPr lang="en-US" altLang="ja-JP" smtClean="0"/>
              <a:pPr/>
              <a:t>17</a:t>
            </a:fld>
            <a:endParaRPr lang="ja-JP" altLang="en-US" dirty="0"/>
          </a:p>
        </p:txBody>
      </p:sp>
    </p:spTree>
    <p:extLst>
      <p:ext uri="{BB962C8B-B14F-4D97-AF65-F5344CB8AC3E}">
        <p14:creationId xmlns:p14="http://schemas.microsoft.com/office/powerpoint/2010/main" val="3239432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18</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5BB04-856A-CC09-626F-ACE862F1E85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863E656-B9ED-2356-7240-2B2872135AE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C53D8D-8E45-CE39-81FA-71D0C034FDD9}"/>
              </a:ext>
            </a:extLst>
          </p:cNvPr>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2A1616EA-CF02-C367-BE05-371E5436CADA}"/>
              </a:ext>
            </a:extLst>
          </p:cNvPr>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266130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住所変更提出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新しい住所、通勤経路、緊急連絡先など、社員に提出してもらう項目を選択します。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住所変更手続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設定］メニューで［</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F6</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19</a:t>
            </a:fld>
            <a:endParaRPr lang="ja-JP" altLang="en-US" dirty="0"/>
          </a:p>
        </p:txBody>
      </p:sp>
    </p:spTree>
    <p:extLst>
      <p:ext uri="{BB962C8B-B14F-4D97-AF65-F5344CB8AC3E}">
        <p14:creationId xmlns:p14="http://schemas.microsoft.com/office/powerpoint/2010/main" val="3924986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通勤経路変更</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新しい通勤経路や交通費など、社員に提出してもらう項目を選択します。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20</a:t>
            </a:fld>
            <a:endParaRPr lang="ja-JP" altLang="en-US" dirty="0"/>
          </a:p>
        </p:txBody>
      </p:sp>
    </p:spTree>
    <p:extLst>
      <p:ext uri="{BB962C8B-B14F-4D97-AF65-F5344CB8AC3E}">
        <p14:creationId xmlns:p14="http://schemas.microsoft.com/office/powerpoint/2010/main" val="2751935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連絡先変更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21</a:t>
            </a:fld>
            <a:endParaRPr lang="ja-JP" altLang="en-US" dirty="0"/>
          </a:p>
        </p:txBody>
      </p:sp>
    </p:spTree>
    <p:extLst>
      <p:ext uri="{BB962C8B-B14F-4D97-AF65-F5344CB8AC3E}">
        <p14:creationId xmlns:p14="http://schemas.microsoft.com/office/powerpoint/2010/main" val="1898438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新しい振込先口座など、社員に提出してもらう項目を選択します。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22</a:t>
            </a:fld>
            <a:endParaRPr lang="ja-JP" altLang="en-US" dirty="0"/>
          </a:p>
        </p:txBody>
      </p:sp>
    </p:spTree>
    <p:extLst>
      <p:ext uri="{BB962C8B-B14F-4D97-AF65-F5344CB8AC3E}">
        <p14:creationId xmlns:p14="http://schemas.microsoft.com/office/powerpoint/2010/main" val="991779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免許・資格提出</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取得した免許・資格の情報など、社員に提出してもらう項目を選択します。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23</a:t>
            </a:fld>
            <a:endParaRPr lang="ja-JP" altLang="en-US" dirty="0"/>
          </a:p>
        </p:txBody>
      </p:sp>
    </p:spTree>
    <p:extLst>
      <p:ext uri="{BB962C8B-B14F-4D97-AF65-F5344CB8AC3E}">
        <p14:creationId xmlns:p14="http://schemas.microsoft.com/office/powerpoint/2010/main" val="357675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婚姻年月日や職場氏名、配偶者の情報など、社員に提出してもらう項目を選択します。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24</a:t>
            </a:fld>
            <a:endParaRPr lang="ja-JP" altLang="en-US" dirty="0"/>
          </a:p>
        </p:txBody>
      </p:sp>
    </p:spTree>
    <p:extLst>
      <p:ext uri="{BB962C8B-B14F-4D97-AF65-F5344CB8AC3E}">
        <p14:creationId xmlns:p14="http://schemas.microsoft.com/office/powerpoint/2010/main" val="3522077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離婚年月日や離婚後の氏名、家族から外す人など、社員に提出してもらう項目を選択します。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離婚手続設定］</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25</a:t>
            </a:fld>
            <a:endParaRPr lang="ja-JP" altLang="en-US" dirty="0"/>
          </a:p>
        </p:txBody>
      </p:sp>
    </p:spTree>
    <p:extLst>
      <p:ext uri="{BB962C8B-B14F-4D97-AF65-F5344CB8AC3E}">
        <p14:creationId xmlns:p14="http://schemas.microsoft.com/office/powerpoint/2010/main" val="865603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家族異動提出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扶養に入る日や配偶者の収入など、社員に提出してもらう項目を選択します。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をご利用の場合は、［法人情報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サービス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連携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マイナンバークラウド］メニューで連携することで、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で管理している「個人番号」を利用できます。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26</a:t>
            </a:fld>
            <a:endParaRPr lang="ja-JP" altLang="en-US" dirty="0"/>
          </a:p>
        </p:txBody>
      </p:sp>
    </p:spTree>
    <p:extLst>
      <p:ext uri="{BB962C8B-B14F-4D97-AF65-F5344CB8AC3E}">
        <p14:creationId xmlns:p14="http://schemas.microsoft.com/office/powerpoint/2010/main" val="974951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11951-3CC3-7C82-CA40-162EC6742C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2BCAA3-F316-A0B2-9D03-3FAEEA2DC03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C1CA8A-517B-6045-572B-A0CB333701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労務担当者側の［労務手続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労務手続使用設定］メニューで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妊娠申出時周知・確認提出項目設定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社員に周知するファイルと、社員が提出する項目を設定できます。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出生予定日や取得を検討している制度など、社員に提出してもらう項目を選択します。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項目ごとに「表示する名称」「必須の有無」「社員向けの項目説明」も設定します。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また、入力ガイドに、</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育児に関する制度について周知する内容を設定します。</a:t>
            </a:r>
            <a:endParaRPr kumimoji="1" lang="en-US" altLang="ja-JP" sz="1200" b="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妊娠申出時周知・確認手続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953FC909-2F4E-47B5-7942-B0668219B2FC}"/>
              </a:ext>
            </a:extLst>
          </p:cNvPr>
          <p:cNvSpPr>
            <a:spLocks noGrp="1"/>
          </p:cNvSpPr>
          <p:nvPr>
            <p:ph type="sldNum" sz="quarter" idx="5"/>
          </p:nvPr>
        </p:nvSpPr>
        <p:spPr/>
        <p:txBody>
          <a:bodyPr/>
          <a:lstStyle/>
          <a:p>
            <a:fld id="{DF61EA0F-A667-4B49-8422-0062BC55E249}" type="slidenum">
              <a:rPr lang="en-US" altLang="ja-JP" smtClean="0"/>
              <a:pPr/>
              <a:t>27</a:t>
            </a:fld>
            <a:endParaRPr lang="ja-JP" altLang="en-US" dirty="0"/>
          </a:p>
        </p:txBody>
      </p:sp>
    </p:spTree>
    <p:extLst>
      <p:ext uri="{BB962C8B-B14F-4D97-AF65-F5344CB8AC3E}">
        <p14:creationId xmlns:p14="http://schemas.microsoft.com/office/powerpoint/2010/main" val="3073841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産前産後休業提出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項目設定］メニューで、「休業連絡」について社員が提出する項目を設定できます。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出産予定日や産前産後休業の期間など、社員に提出してもらう項目を選択します。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28</a:t>
            </a:fld>
            <a:endParaRPr lang="ja-JP" altLang="en-US" dirty="0"/>
          </a:p>
        </p:txBody>
      </p:sp>
    </p:spTree>
    <p:extLst>
      <p:ext uri="{BB962C8B-B14F-4D97-AF65-F5344CB8AC3E}">
        <p14:creationId xmlns:p14="http://schemas.microsoft.com/office/powerpoint/2010/main" val="2923058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項目設定］メニューで、「出産報告」について社員が提出する項目を設定できます。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29</a:t>
            </a:fld>
            <a:endParaRPr lang="ja-JP" altLang="en-US" dirty="0"/>
          </a:p>
        </p:txBody>
      </p:sp>
    </p:spTree>
    <p:extLst>
      <p:ext uri="{BB962C8B-B14F-4D97-AF65-F5344CB8AC3E}">
        <p14:creationId xmlns:p14="http://schemas.microsoft.com/office/powerpoint/2010/main" val="604718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育児休業期間や育児休業給付金の受取口座など、社員に提出してもらう項目を選択します。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30</a:t>
            </a:fld>
            <a:endParaRPr lang="ja-JP" altLang="en-US" dirty="0"/>
          </a:p>
        </p:txBody>
      </p:sp>
    </p:spTree>
    <p:extLst>
      <p:ext uri="{BB962C8B-B14F-4D97-AF65-F5344CB8AC3E}">
        <p14:creationId xmlns:p14="http://schemas.microsoft.com/office/powerpoint/2010/main" val="2538860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設定］メニューで、「出生報告」について社員が提出する項目を設定できます。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31</a:t>
            </a:fld>
            <a:endParaRPr lang="ja-JP" altLang="en-US" dirty="0"/>
          </a:p>
        </p:txBody>
      </p:sp>
    </p:spTree>
    <p:extLst>
      <p:ext uri="{BB962C8B-B14F-4D97-AF65-F5344CB8AC3E}">
        <p14:creationId xmlns:p14="http://schemas.microsoft.com/office/powerpoint/2010/main" val="106754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設定］メニューで、「延長・終了」について社員が提出する項目を設定できます。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変更後の育児休業終了（予定）日や休業期間の変更理由など、社員に提出してもらう項目を選択します。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差戻のメールを通知する場合は、通知内容を入力します。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32</a:t>
            </a:fld>
            <a:endParaRPr lang="ja-JP" altLang="en-US" dirty="0"/>
          </a:p>
        </p:txBody>
      </p:sp>
    </p:spTree>
    <p:extLst>
      <p:ext uri="{BB962C8B-B14F-4D97-AF65-F5344CB8AC3E}">
        <p14:creationId xmlns:p14="http://schemas.microsoft.com/office/powerpoint/2010/main" val="1386911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5BBF-652B-EF69-22CB-35ECE13443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6F6F37-BC2C-32AC-1E1F-472D82FA8C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AE793B-F54A-2427-B6F7-4D80F23F25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労務担当者側の［労務手続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労務手続使用設定］メニューで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介護直面時周知・確認提出項目設定］メニューで、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社員に周知するファイルと、社員が提出する項目を設定できます。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介護が必要な家族の情報や利用を検討している制度など、社員に提出してもらう項目を選択します。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項目ごとに「表示する名称」「必須の有無」「社員向けの項目説明」も設定します。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また、入力ガイドに、</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介護</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に関する制度について周知する内容を設定します。</a:t>
            </a:r>
            <a:endParaRPr kumimoji="1" lang="en-US" altLang="ja-JP" sz="1200" b="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介護直面時周知・確認手続設定］メニューで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251F8760-5E8A-D100-ADA8-5D4E70514ACF}"/>
              </a:ext>
            </a:extLst>
          </p:cNvPr>
          <p:cNvSpPr>
            <a:spLocks noGrp="1"/>
          </p:cNvSpPr>
          <p:nvPr>
            <p:ph type="sldNum" sz="quarter" idx="5"/>
          </p:nvPr>
        </p:nvSpPr>
        <p:spPr/>
        <p:txBody>
          <a:bodyPr/>
          <a:lstStyle/>
          <a:p>
            <a:fld id="{DF61EA0F-A667-4B49-8422-0062BC55E249}" type="slidenum">
              <a:rPr lang="en-US" altLang="ja-JP" smtClean="0"/>
              <a:pPr/>
              <a:t>33</a:t>
            </a:fld>
            <a:endParaRPr lang="ja-JP" altLang="en-US" dirty="0"/>
          </a:p>
        </p:txBody>
      </p:sp>
    </p:spTree>
    <p:extLst>
      <p:ext uri="{BB962C8B-B14F-4D97-AF65-F5344CB8AC3E}">
        <p14:creationId xmlns:p14="http://schemas.microsoft.com/office/powerpoint/2010/main" val="3324470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介護休業期間や介護休業給付金の受取口座など、社員に提出してもらう項目を選択します。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34</a:t>
            </a:fld>
            <a:endParaRPr lang="ja-JP" altLang="en-US" dirty="0"/>
          </a:p>
        </p:txBody>
      </p:sp>
    </p:spTree>
    <p:extLst>
      <p:ext uri="{BB962C8B-B14F-4D97-AF65-F5344CB8AC3E}">
        <p14:creationId xmlns:p14="http://schemas.microsoft.com/office/powerpoint/2010/main" val="1916305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設定］メニューで、「介護休業延長・終了」について社員が提出する項目を設定できます。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35</a:t>
            </a:fld>
            <a:endParaRPr lang="ja-JP" altLang="en-US" dirty="0"/>
          </a:p>
        </p:txBody>
      </p:sp>
    </p:spTree>
    <p:extLst>
      <p:ext uri="{BB962C8B-B14F-4D97-AF65-F5344CB8AC3E}">
        <p14:creationId xmlns:p14="http://schemas.microsoft.com/office/powerpoint/2010/main" val="150574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1E4A-EDD3-4F80-BE8C-4942698FC3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CA0F63-1F6A-182C-47F3-4573D6360A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949357-08EC-6561-E7A8-54EBCEC5A8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設定］メニューで、「開始連絡」について社員が提出する項目を設定できます。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短時間勤務期間終了（予定）日や始業・終業の時刻など、社員に提出してもらう項目を選択します。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09B94D55-F0CD-76CD-58F1-B65AD70300A9}"/>
              </a:ext>
            </a:extLst>
          </p:cNvPr>
          <p:cNvSpPr>
            <a:spLocks noGrp="1"/>
          </p:cNvSpPr>
          <p:nvPr>
            <p:ph type="sldNum" sz="quarter" idx="5"/>
          </p:nvPr>
        </p:nvSpPr>
        <p:spPr/>
        <p:txBody>
          <a:bodyPr/>
          <a:lstStyle/>
          <a:p>
            <a:fld id="{DF61EA0F-A667-4B49-8422-0062BC55E249}" type="slidenum">
              <a:rPr lang="en-US" altLang="ja-JP" smtClean="0"/>
              <a:pPr/>
              <a:t>36</a:t>
            </a:fld>
            <a:endParaRPr lang="ja-JP" altLang="en-US" dirty="0"/>
          </a:p>
        </p:txBody>
      </p:sp>
    </p:spTree>
    <p:extLst>
      <p:ext uri="{BB962C8B-B14F-4D97-AF65-F5344CB8AC3E}">
        <p14:creationId xmlns:p14="http://schemas.microsoft.com/office/powerpoint/2010/main" val="3873365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C772C-A958-BC1C-D5E3-E1AB475590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5127BC-3C2E-513D-427C-A57F7797C6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F38A925-8903-387F-8FF3-6DAB60BA3A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設定］メニューで、「時間変更・延長・終了」について社員が提出する項目を設定できます。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C71D3CFE-7E0F-B82C-C08D-B428D8DA6262}"/>
              </a:ext>
            </a:extLst>
          </p:cNvPr>
          <p:cNvSpPr>
            <a:spLocks noGrp="1"/>
          </p:cNvSpPr>
          <p:nvPr>
            <p:ph type="sldNum" sz="quarter" idx="5"/>
          </p:nvPr>
        </p:nvSpPr>
        <p:spPr/>
        <p:txBody>
          <a:bodyPr/>
          <a:lstStyle/>
          <a:p>
            <a:fld id="{DF61EA0F-A667-4B49-8422-0062BC55E249}" type="slidenum">
              <a:rPr lang="en-US" altLang="ja-JP" smtClean="0"/>
              <a:pPr/>
              <a:t>37</a:t>
            </a:fld>
            <a:endParaRPr lang="ja-JP" altLang="en-US" dirty="0"/>
          </a:p>
        </p:txBody>
      </p:sp>
    </p:spTree>
    <p:extLst>
      <p:ext uri="{BB962C8B-B14F-4D97-AF65-F5344CB8AC3E}">
        <p14:creationId xmlns:p14="http://schemas.microsoft.com/office/powerpoint/2010/main" val="1633468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3F4E4-2E8E-4762-6C67-9F204CA500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EAC73E-9944-8ECC-B73D-85CE9730F19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668436-44AC-FFBC-25F5-613A44BD3E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入社予定者提出項目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氏名や入社年月日など、店舗責任者に提出してもらう項目を選択します。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提出項目のパターンを複数登録している場合は、店舗責任者が［入社予定者］メニューを選択すると、</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［提出項目選択］画面が表示されます。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入社予定者手続設定］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EE44E2B1-FB5F-38A8-37EA-08324D455297}"/>
              </a:ext>
            </a:extLst>
          </p:cNvPr>
          <p:cNvSpPr>
            <a:spLocks noGrp="1"/>
          </p:cNvSpPr>
          <p:nvPr>
            <p:ph type="sldNum" sz="quarter" idx="5"/>
          </p:nvPr>
        </p:nvSpPr>
        <p:spPr/>
        <p:txBody>
          <a:bodyPr/>
          <a:lstStyle/>
          <a:p>
            <a:fld id="{DF61EA0F-A667-4B49-8422-0062BC55E249}" type="slidenum">
              <a:rPr lang="en-US" altLang="ja-JP" smtClean="0"/>
              <a:pPr/>
              <a:t>38</a:t>
            </a:fld>
            <a:endParaRPr lang="ja-JP" altLang="en-US" dirty="0"/>
          </a:p>
        </p:txBody>
      </p:sp>
    </p:spTree>
    <p:extLst>
      <p:ext uri="{BB962C8B-B14F-4D97-AF65-F5344CB8AC3E}">
        <p14:creationId xmlns:p14="http://schemas.microsoft.com/office/powerpoint/2010/main" val="3544351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B1204-F80F-28FE-32A4-AF1F4EA6A8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117492-0369-9F42-3031-172697E8B4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B33C3B-E22D-D7F8-8D30-38986A3CC6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F52C63A-38F2-BB94-F356-6A75FF102451}"/>
              </a:ext>
            </a:extLst>
          </p:cNvPr>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3146696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A4E06-99DD-5BB9-4AFC-1768A3B3FC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624A97-D75F-FA8C-E6CC-BCB908AA98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15A1F6A-BAD8-E324-0ABB-A320C4A869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cs typeface="+mn-cs"/>
              </a:rPr>
              <a:t>契約更新</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次の契約開始日や労働条件など、店舗責任者に提出してもらう項目を選択します。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契約更新手続設定］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6CE5904E-866C-9279-15B9-CC8DE5F6FEA6}"/>
              </a:ext>
            </a:extLst>
          </p:cNvPr>
          <p:cNvSpPr>
            <a:spLocks noGrp="1"/>
          </p:cNvSpPr>
          <p:nvPr>
            <p:ph type="sldNum" sz="quarter" idx="5"/>
          </p:nvPr>
        </p:nvSpPr>
        <p:spPr/>
        <p:txBody>
          <a:bodyPr/>
          <a:lstStyle/>
          <a:p>
            <a:fld id="{DF61EA0F-A667-4B49-8422-0062BC55E249}" type="slidenum">
              <a:rPr lang="en-US" altLang="ja-JP" smtClean="0"/>
              <a:pPr/>
              <a:t>39</a:t>
            </a:fld>
            <a:endParaRPr lang="ja-JP" altLang="en-US" dirty="0"/>
          </a:p>
        </p:txBody>
      </p:sp>
    </p:spTree>
    <p:extLst>
      <p:ext uri="{BB962C8B-B14F-4D97-AF65-F5344CB8AC3E}">
        <p14:creationId xmlns:p14="http://schemas.microsoft.com/office/powerpoint/2010/main" val="1357074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EFA02-D2D9-8ED9-A9D3-95C8DC5BB8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8A09D3-9304-ADA0-BDC8-5154A2BB2D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38C41FF-9706-5CE4-60BA-B552162D1E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cs typeface="+mn-cs"/>
              </a:rPr>
              <a:t>契約変更</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変更日や労働条件など、店舗責任者に提出してもらう項目を選択します。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契約変更手続設定］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A7B56AE7-CB53-5CAB-A725-E151E93CDE34}"/>
              </a:ext>
            </a:extLst>
          </p:cNvPr>
          <p:cNvSpPr>
            <a:spLocks noGrp="1"/>
          </p:cNvSpPr>
          <p:nvPr>
            <p:ph type="sldNum" sz="quarter" idx="5"/>
          </p:nvPr>
        </p:nvSpPr>
        <p:spPr/>
        <p:txBody>
          <a:bodyPr/>
          <a:lstStyle/>
          <a:p>
            <a:fld id="{DF61EA0F-A667-4B49-8422-0062BC55E249}" type="slidenum">
              <a:rPr lang="en-US" altLang="ja-JP" smtClean="0"/>
              <a:pPr/>
              <a:t>40</a:t>
            </a:fld>
            <a:endParaRPr lang="ja-JP" altLang="en-US" dirty="0"/>
          </a:p>
        </p:txBody>
      </p:sp>
    </p:spTree>
    <p:extLst>
      <p:ext uri="{BB962C8B-B14F-4D97-AF65-F5344CB8AC3E}">
        <p14:creationId xmlns:p14="http://schemas.microsoft.com/office/powerpoint/2010/main" val="108093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AC1F8-4F57-AE6D-3717-637A78C463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B47578-D3B2-38E8-0217-AF265082B9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5D2060-840C-CFB0-7AC7-DE90A681F1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cs typeface="+mn-cs"/>
              </a:rPr>
              <a:t>契約満了</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契約満了日など、店舗責任者に提出してもらう項目を選択します。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契約満了手続設定］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DC91C22F-DBA9-9442-84F6-155F1A7724A8}"/>
              </a:ext>
            </a:extLst>
          </p:cNvPr>
          <p:cNvSpPr>
            <a:spLocks noGrp="1"/>
          </p:cNvSpPr>
          <p:nvPr>
            <p:ph type="sldNum" sz="quarter" idx="5"/>
          </p:nvPr>
        </p:nvSpPr>
        <p:spPr/>
        <p:txBody>
          <a:bodyPr/>
          <a:lstStyle/>
          <a:p>
            <a:fld id="{DF61EA0F-A667-4B49-8422-0062BC55E249}" type="slidenum">
              <a:rPr lang="en-US" altLang="ja-JP" smtClean="0"/>
              <a:pPr/>
              <a:t>41</a:t>
            </a:fld>
            <a:endParaRPr lang="ja-JP" altLang="en-US" dirty="0"/>
          </a:p>
        </p:txBody>
      </p:sp>
    </p:spTree>
    <p:extLst>
      <p:ext uri="{BB962C8B-B14F-4D97-AF65-F5344CB8AC3E}">
        <p14:creationId xmlns:p14="http://schemas.microsoft.com/office/powerpoint/2010/main" val="2951180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だけをご利用の場合は、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項目設定］メニューで、社員が依頼する際に入力する項目を設定できます。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申請理由や添付ファイルなど、社員が依頼する際に必要な項目を選択します。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42</a:t>
            </a:fld>
            <a:endParaRPr lang="ja-JP" altLang="en-US" dirty="0"/>
          </a:p>
        </p:txBody>
      </p:sp>
    </p:spTree>
    <p:extLst>
      <p:ext uri="{BB962C8B-B14F-4D97-AF65-F5344CB8AC3E}">
        <p14:creationId xmlns:p14="http://schemas.microsoft.com/office/powerpoint/2010/main" val="3694372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43</a:t>
            </a:fld>
            <a:endParaRPr lang="ja-JP" altLang="en-US" dirty="0"/>
          </a:p>
        </p:txBody>
      </p:sp>
    </p:spTree>
    <p:extLst>
      <p:ext uri="{BB962C8B-B14F-4D97-AF65-F5344CB8AC3E}">
        <p14:creationId xmlns:p14="http://schemas.microsoft.com/office/powerpoint/2010/main" val="202876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従業員の中に、別途「承認者」を設けてワークフローで運用することもできます。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必要のない場合は、当ページ以降は削除してください。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ワークフローで運用する場合は、労務担当者側の［労務手続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「承認フロー」を「</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1</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：使用する」に設定します。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（［身上異動手続］・［総務手続］メニューも同様です。）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：ワークフロー作成］を押すと、［ワークフロー］メニューでワークフローを作成・確認できます。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44</a:t>
            </a:fld>
            <a:endParaRPr lang="ja-JP" altLang="en-US" dirty="0"/>
          </a:p>
        </p:txBody>
      </p:sp>
    </p:spTree>
    <p:extLst>
      <p:ext uri="{BB962C8B-B14F-4D97-AF65-F5344CB8AC3E}">
        <p14:creationId xmlns:p14="http://schemas.microsoft.com/office/powerpoint/2010/main" val="3285437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45</a:t>
            </a:fld>
            <a:endParaRPr lang="ja-JP" altLang="en-US" dirty="0"/>
          </a:p>
        </p:txBody>
      </p:sp>
    </p:spTree>
    <p:extLst>
      <p:ext uri="{BB962C8B-B14F-4D97-AF65-F5344CB8AC3E}">
        <p14:creationId xmlns:p14="http://schemas.microsoft.com/office/powerpoint/2010/main" val="3688129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46</a:t>
            </a:fld>
            <a:endParaRPr lang="ja-JP" altLang="en-US" dirty="0"/>
          </a:p>
        </p:txBody>
      </p:sp>
    </p:spTree>
    <p:extLst>
      <p:ext uri="{BB962C8B-B14F-4D97-AF65-F5344CB8AC3E}">
        <p14:creationId xmlns:p14="http://schemas.microsoft.com/office/powerpoint/2010/main" val="3751969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47</a:t>
            </a:fld>
            <a:endParaRPr lang="ja-JP" altLang="en-US" dirty="0"/>
          </a:p>
        </p:txBody>
      </p:sp>
    </p:spTree>
    <p:extLst>
      <p:ext uri="{BB962C8B-B14F-4D97-AF65-F5344CB8AC3E}">
        <p14:creationId xmlns:p14="http://schemas.microsoft.com/office/powerpoint/2010/main" val="2236133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6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その他の機能」の内容は、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機能です。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だけをご利用の場合は、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6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その他の機能」のページは削除してください。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48</a:t>
            </a:fld>
            <a:endParaRPr lang="ja-JP" altLang="en-US" dirty="0"/>
          </a:p>
        </p:txBody>
      </p:sp>
    </p:spTree>
    <p:extLst>
      <p:ext uri="{BB962C8B-B14F-4D97-AF65-F5344CB8AC3E}">
        <p14:creationId xmlns:p14="http://schemas.microsoft.com/office/powerpoint/2010/main" val="10800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4CE36-F157-5453-E98A-790F1FC03F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FEB66E-45C4-F80E-DAEC-A1F0872E02A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DE55AF6-08F7-F224-B4D9-8CEC368118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67A4D2A-41DC-E633-592B-45D0679F7B3B}"/>
              </a:ext>
            </a:extLst>
          </p:cNvPr>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33271491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err="1">
                <a:solidFill>
                  <a:schemeClr val="tx1"/>
                </a:solidFill>
                <a:effectLst/>
                <a:latin typeface="Meiryo UI" panose="020B0604030504040204" pitchFamily="50" charset="-128"/>
                <a:ea typeface="Meiryo UI" panose="020B0604030504040204" pitchFamily="50" charset="-128"/>
                <a:cs typeface="+mn-cs"/>
              </a:rPr>
              <a:t>だけを</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労務担当者側の［社内通知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お知らせ</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］メニューまたは</a:t>
            </a:r>
            <a:endParaRPr lang="en-US" altLang="ja-JP" sz="1200" dirty="0">
              <a:latin typeface="Meiryo UI" panose="020B0604030504040204" pitchFamily="50" charset="-128"/>
              <a:ea typeface="Meiryo UI" panose="020B0604030504040204" pitchFamily="50" charset="-128"/>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［社内通知 </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アンケート</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］メニューから、社員に対しての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お知らせやアンケートを登録できます。</a:t>
            </a:r>
            <a:endParaRPr kumimoji="1" lang="ja-JP"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en-US" altLang="ja-JP" dirty="0"/>
              <a:t>『</a:t>
            </a:r>
            <a:r>
              <a:rPr kumimoji="1" lang="ja-JP" altLang="en-US" dirty="0"/>
              <a:t>奉行</a:t>
            </a:r>
            <a:r>
              <a:rPr kumimoji="1" lang="en-US" altLang="ja-JP" dirty="0"/>
              <a:t>Edge </a:t>
            </a:r>
            <a:r>
              <a:rPr kumimoji="1" lang="ja-JP" altLang="en-US" dirty="0"/>
              <a:t>給与明細電子化クラウド</a:t>
            </a:r>
            <a:r>
              <a:rPr kumimoji="1" lang="en-US" altLang="ja-JP" dirty="0"/>
              <a:t>』</a:t>
            </a:r>
            <a:r>
              <a:rPr kumimoji="1" lang="ja-JP" altLang="en-US" dirty="0"/>
              <a:t>をあわせてご利用の場合は、</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明細書が公開されるとお知らせ欄にどの明細書が公開されたかが表示されます。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49</a:t>
            </a:fld>
            <a:endParaRPr lang="ja-JP" altLang="en-US" dirty="0"/>
          </a:p>
        </p:txBody>
      </p:sp>
    </p:spTree>
    <p:extLst>
      <p:ext uri="{BB962C8B-B14F-4D97-AF65-F5344CB8AC3E}">
        <p14:creationId xmlns:p14="http://schemas.microsoft.com/office/powerpoint/2010/main" val="16913625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だけをご利用の場合は、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労務担当者側の［社内通知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社内規程</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］メニューから、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社員に対して社内規程文書のファイルを公開できます。</a:t>
            </a:r>
            <a:endParaRPr kumimoji="1" lang="ja-JP"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また、その際に画面右側の「文書公開先」から、ファイルごとに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公開する社員の雇用区分や所属、役職を指定できます。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50</a:t>
            </a:fld>
            <a:endParaRPr lang="ja-JP" altLang="en-US" dirty="0"/>
          </a:p>
        </p:txBody>
      </p:sp>
    </p:spTree>
    <p:extLst>
      <p:ext uri="{BB962C8B-B14F-4D97-AF65-F5344CB8AC3E}">
        <p14:creationId xmlns:p14="http://schemas.microsoft.com/office/powerpoint/2010/main" val="1140482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2854372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ログイン画面に「パスワードをお忘れですか？」を表示させない（社員に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パスワードの再設定を許可しない）場合は、「管理ポータル」の［ログイン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973919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0847310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4895264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7765E-621A-2888-3612-54178E181D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21FC60-2734-CCCB-12AF-BF787B7EB8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254C924-849D-F9BC-07E3-6ED11A5535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9361648F-E986-2089-9739-C12BCC00F2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60725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お客様の会社で不要な申請がある場合は、</a:t>
            </a:r>
            <a:r>
              <a:rPr kumimoji="1" lang="ja-JP" altLang="en-US" dirty="0"/>
              <a:t>必要に応じて、記載を削除してください。</a:t>
            </a:r>
            <a:endParaRPr kumimoji="1" lang="en-US" altLang="ja-JP" dirty="0"/>
          </a:p>
          <a:p>
            <a:endParaRPr kumimoji="1" lang="en-US" altLang="ja-JP" dirty="0"/>
          </a:p>
          <a:p>
            <a:r>
              <a:rPr kumimoji="1" lang="ja-JP" altLang="en-US" dirty="0"/>
              <a:t>また、以下の方法で、お客様独自の申請も追加できます。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身上異動手続使用設定］メニューを選択します。</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②身上異動</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1~20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を使用します（情報提出）。</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もご利用の場合は、［総務手続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総務手続使用設定］メニューで</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総務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1~99</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も使用できます（情報提出）。）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dirty="0"/>
              <a:t>その際は、必要に応じて当マニュアルにも申請の説明を追記してください。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6</a:t>
            </a:fld>
            <a:endParaRPr lang="ja-JP" altLang="en-US" dirty="0"/>
          </a:p>
        </p:txBody>
      </p:sp>
    </p:spTree>
    <p:extLst>
      <p:ext uri="{BB962C8B-B14F-4D97-AF65-F5344CB8AC3E}">
        <p14:creationId xmlns:p14="http://schemas.microsoft.com/office/powerpoint/2010/main" val="2349909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19648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D33B1-7081-FADF-7F1F-1F7D62369B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6C2E20-4615-D130-B775-08DC9B4062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EB5FD08-7E82-1CBC-ED22-ED30B59693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もご利用の場合に利用できます。</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5B806F5D-AA74-A07B-E854-A980C12B8705}"/>
              </a:ext>
            </a:extLst>
          </p:cNvPr>
          <p:cNvSpPr>
            <a:spLocks noGrp="1"/>
          </p:cNvSpPr>
          <p:nvPr>
            <p:ph type="sldNum" sz="quarter" idx="5"/>
          </p:nvPr>
        </p:nvSpPr>
        <p:spPr/>
        <p:txBody>
          <a:bodyPr/>
          <a:lstStyle/>
          <a:p>
            <a:fld id="{DF61EA0F-A667-4B49-8422-0062BC55E249}" type="slidenum">
              <a:rPr lang="en-US" altLang="ja-JP" smtClean="0"/>
              <a:pPr/>
              <a:t>8</a:t>
            </a:fld>
            <a:endParaRPr lang="ja-JP" altLang="en-US" dirty="0"/>
          </a:p>
        </p:txBody>
      </p:sp>
    </p:spTree>
    <p:extLst>
      <p:ext uri="{BB962C8B-B14F-4D97-AF65-F5344CB8AC3E}">
        <p14:creationId xmlns:p14="http://schemas.microsoft.com/office/powerpoint/2010/main" val="363682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2026/4/9</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 Id="rId5" Type="http://schemas.openxmlformats.org/officeDocument/2006/relationships/image" Target="../media/image12.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033;&#29992;&#38283;&#22987;&#36890;&#30693;.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97;&#12473;&#12527;&#12540;&#12489;&#22793;&#26356;.jp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file:///C:\40%20MANUAL\MANUAL\OMSS+&#21220;&#24608;&#31649;&#29702;&#12469;&#12540;&#12499;&#12473;\&#24467;&#26989;&#21729;&#26989;&#21209;&#12510;&#12491;&#12517;&#12450;&#12523;\BMP\&#12505;&#12523;&#12510;&#12540;&#12463;.jpg"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1542;&#35469;&#20214;&#25968;.jpg" TargetMode="Externa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12460;&#12452;&#12489;01.pn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3.jpg" TargetMode="External"/><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2.jpg" TargetMode="External"/><Relationship Id="rId5" Type="http://schemas.openxmlformats.org/officeDocument/2006/relationships/image" Target="../media/image21.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1.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1.jpg" TargetMode="External"/><Relationship Id="rId5" Type="http://schemas.openxmlformats.org/officeDocument/2006/relationships/image" Target="../media/image27.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2.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0;&#21220;&#32076;&#36335;&#22793;&#26356;.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9;&#32097;&#20808;&#22793;&#26356;.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26356;&#26032;.jpg" TargetMode="External"/><Relationship Id="rId5" Type="http://schemas.openxmlformats.org/officeDocument/2006/relationships/image" Target="../media/image33.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12539;&#36039;&#26684;.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2080;&#23130;.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8626;&#23130;.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3478;&#26063;&#36861;&#21152;.jpg" TargetMode="Externa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2.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file:///C:\40%20MANUAL\MANUAL\OMSS+&#21220;&#24608;&#31649;&#29702;&#12469;&#12540;&#12499;&#12473;\&#24467;&#26989;&#21729;&#26989;&#21209;&#12510;&#12491;&#12517;&#12450;&#12523;\BMP\&#12505;&#12523;&#12510;&#12540;&#12463;.jpg"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6410;&#25215;&#35469;&#20214;&#25968;.jpg" TargetMode="Externa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8"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1.jpg" TargetMode="External"/><Relationship Id="rId3" Type="http://schemas.openxmlformats.org/officeDocument/2006/relationships/image" Target="../media/image63.jpeg"/><Relationship Id="rId7"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35239;.jpg" TargetMode="External"/><Relationship Id="rId5" Type="http://schemas.openxmlformats.org/officeDocument/2006/relationships/image" Target="../media/image64.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2.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25324;.jp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69.jpg"/><Relationship Id="rId5" Type="http://schemas.openxmlformats.org/officeDocument/2006/relationships/image" Target="file:///C:\&#20316;&#26989;&#12501;&#12457;&#12523;&#12480;\2109&#29256;\&#24467;&#26989;&#21729;&#21521;&#12369;&#12510;&#12491;&#12517;&#12450;&#12523;\&#21172;&#21209;&#31649;&#29702;&#38651;&#23376;&#21270;&#12463;&#12521;&#12454;&#12489;\&#24467;&#26989;&#21729;&#21521;&#12369;&#12510;&#12491;&#12517;&#12450;&#12523;\BMP2\&#12450;&#12531;&#12465;&#12540;&#12488;.jpg" TargetMode="Externa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1038;&#20869;&#35215;&#31243;01.png"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12398;&#20877;&#35373;&#23450;.jpg" TargetMode="External"/><Relationship Id="rId5" Type="http://schemas.openxmlformats.org/officeDocument/2006/relationships/image" Target="../media/image71.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3" Type="http://schemas.openxmlformats.org/officeDocument/2006/relationships/image" Target="../media/image72.jpeg"/><Relationship Id="rId7"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22793;&#26356;02.jpg" TargetMode="External"/><Relationship Id="rId5" Type="http://schemas.openxmlformats.org/officeDocument/2006/relationships/image" Target="../media/image73.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0491;&#20154;&#35373;&#23450;.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黒い背景に白い文字がある&#10;&#10;低い精度で自動的に生成された説明">
            <a:extLst>
              <a:ext uri="{FF2B5EF4-FFF2-40B4-BE49-F238E27FC236}">
                <a16:creationId xmlns:a16="http://schemas.microsoft.com/office/drawing/2014/main" id="{680CD6C7-3682-DB45-AE75-9130535E7B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968" y="1318878"/>
            <a:ext cx="5614620" cy="2162457"/>
          </a:xfrm>
          <a:prstGeom prst="rect">
            <a:avLst/>
          </a:prstGeom>
        </p:spPr>
      </p:pic>
      <p:pic>
        <p:nvPicPr>
          <p:cNvPr id="6" name="図 5">
            <a:extLst>
              <a:ext uri="{FF2B5EF4-FFF2-40B4-BE49-F238E27FC236}">
                <a16:creationId xmlns:a16="http://schemas.microsoft.com/office/drawing/2014/main" id="{180AC119-A8E5-4C02-AABA-5B08C1BFC136}"/>
              </a:ext>
            </a:extLst>
          </p:cNvPr>
          <p:cNvPicPr/>
          <p:nvPr/>
        </p:nvPicPr>
        <p:blipFill>
          <a:blip r:embed="rId4"/>
          <a:stretch>
            <a:fillRect/>
          </a:stretch>
        </p:blipFill>
        <p:spPr>
          <a:xfrm>
            <a:off x="720642" y="448706"/>
            <a:ext cx="1504315" cy="445916"/>
          </a:xfrm>
          <a:prstGeom prst="rect">
            <a:avLst/>
          </a:prstGeom>
        </p:spPr>
      </p:pic>
      <p:sp>
        <p:nvSpPr>
          <p:cNvPr id="2" name="テキスト ボックス 1">
            <a:extLst>
              <a:ext uri="{FF2B5EF4-FFF2-40B4-BE49-F238E27FC236}">
                <a16:creationId xmlns:a16="http://schemas.microsoft.com/office/drawing/2014/main" id="{3BCFAF10-0874-4142-AB97-59B827C2967C}"/>
              </a:ext>
            </a:extLst>
          </p:cNvPr>
          <p:cNvSpPr txBox="1"/>
          <p:nvPr/>
        </p:nvSpPr>
        <p:spPr>
          <a:xfrm>
            <a:off x="4551113" y="3247443"/>
            <a:ext cx="3289020" cy="854652"/>
          </a:xfrm>
          <a:prstGeom prst="rect">
            <a:avLst/>
          </a:prstGeom>
          <a:noFill/>
        </p:spPr>
        <p:txBody>
          <a:bodyPr wrap="square" tIns="36000" rtlCol="0">
            <a:spAutoFit/>
          </a:bodyPr>
          <a:lstStyle/>
          <a:p>
            <a:pPr algn="l">
              <a:lnSpc>
                <a:spcPct val="130000"/>
              </a:lnSpc>
            </a:pPr>
            <a:r>
              <a:rPr kumimoji="1" lang="ja-JP" altLang="en-US" sz="4400" b="1" dirty="0">
                <a:solidFill>
                  <a:schemeClr val="tx1">
                    <a:lumMod val="95000"/>
                    <a:lumOff val="5000"/>
                  </a:schemeClr>
                </a:solidFill>
                <a:latin typeface="Meiryo UI" panose="020B0604030504040204" pitchFamily="34" charset="-128"/>
                <a:ea typeface="Meiryo UI" panose="020B0604030504040204" pitchFamily="34" charset="-128"/>
              </a:rPr>
              <a:t>使い方ガイド</a:t>
            </a:r>
          </a:p>
        </p:txBody>
      </p:sp>
      <p:sp>
        <p:nvSpPr>
          <p:cNvPr id="3" name="テキスト ボックス 2">
            <a:extLst>
              <a:ext uri="{FF2B5EF4-FFF2-40B4-BE49-F238E27FC236}">
                <a16:creationId xmlns:a16="http://schemas.microsoft.com/office/drawing/2014/main" id="{70F10E2B-0735-4750-8CF3-0C5F977EF997}"/>
              </a:ext>
            </a:extLst>
          </p:cNvPr>
          <p:cNvSpPr txBox="1"/>
          <p:nvPr/>
        </p:nvSpPr>
        <p:spPr>
          <a:xfrm>
            <a:off x="9249736"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dirty="0">
                <a:latin typeface="Meiryo UI" panose="020B0604030504040204" pitchFamily="50" charset="-128"/>
                <a:ea typeface="Meiryo UI" panose="020B0604030504040204" pitchFamily="50" charset="-128"/>
              </a:rPr>
              <a:t> 2026/4/17</a:t>
            </a:r>
            <a:endParaRPr lang="ja-JP"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0544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はじめての起動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を起動してみましょう。</a:t>
            </a:r>
          </a:p>
        </p:txBody>
      </p:sp>
      <p:sp>
        <p:nvSpPr>
          <p:cNvPr id="2" name="フッター プレースホルダー 3">
            <a:extLst>
              <a:ext uri="{FF2B5EF4-FFF2-40B4-BE49-F238E27FC236}">
                <a16:creationId xmlns:a16="http://schemas.microsoft.com/office/drawing/2014/main" id="{7684A980-0CB9-F5BC-EE39-3EBBC703E7E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180417C0-12AA-46A5-245B-DEE839EE91E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107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差出人「ＯＢＣｉＤ」から利用開始通知メールが送信されますので、記載されている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をクリックします。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利用開始通知メールに記載されている「</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1698678"/>
            <a:ext cx="4797450" cy="3937859"/>
          </a:xfrm>
          <a:prstGeom prst="rect">
            <a:avLst/>
          </a:prstGeom>
          <a:ln>
            <a:solidFill>
              <a:schemeClr val="tx1"/>
            </a:solidFill>
          </a:ln>
        </p:spPr>
      </p:pic>
      <p:sp>
        <p:nvSpPr>
          <p:cNvPr id="7" name="四角形: 角を丸くする 6">
            <a:extLst>
              <a:ext uri="{FF2B5EF4-FFF2-40B4-BE49-F238E27FC236}">
                <a16:creationId xmlns:a16="http://schemas.microsoft.com/office/drawing/2014/main" id="{F4470F94-0DFE-4082-9C0D-44DE0B1AC71E}"/>
              </a:ext>
            </a:extLst>
          </p:cNvPr>
          <p:cNvSpPr/>
          <p:nvPr/>
        </p:nvSpPr>
        <p:spPr>
          <a:xfrm>
            <a:off x="667470" y="3215562"/>
            <a:ext cx="3011381" cy="52202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78859" y="1697621"/>
            <a:ext cx="4587034" cy="3127322"/>
          </a:xfrm>
          <a:prstGeom prst="rect">
            <a:avLst/>
          </a:prstGeom>
          <a:ln>
            <a:solidFill>
              <a:schemeClr val="tx1"/>
            </a:solidFill>
          </a:ln>
        </p:spPr>
      </p:pic>
      <p:sp>
        <p:nvSpPr>
          <p:cNvPr id="8" name="四角形: 角を丸くする 7">
            <a:extLst>
              <a:ext uri="{FF2B5EF4-FFF2-40B4-BE49-F238E27FC236}">
                <a16:creationId xmlns:a16="http://schemas.microsoft.com/office/drawing/2014/main" id="{5E1B94EE-9E19-44AC-B9F8-ADD400686968}"/>
              </a:ext>
            </a:extLst>
          </p:cNvPr>
          <p:cNvSpPr/>
          <p:nvPr/>
        </p:nvSpPr>
        <p:spPr>
          <a:xfrm>
            <a:off x="667469" y="3780680"/>
            <a:ext cx="3011381" cy="6465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フッター プレースホルダー 3">
            <a:extLst>
              <a:ext uri="{FF2B5EF4-FFF2-40B4-BE49-F238E27FC236}">
                <a16:creationId xmlns:a16="http://schemas.microsoft.com/office/drawing/2014/main" id="{C6CA131D-C788-D06D-AC41-D19803E11C0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0ED1ACB-5858-5219-CC39-E056C0F5CCA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10</a:t>
            </a:fld>
            <a:endParaRPr kumimoji="1" lang="ja-JP" altLang="en-US" sz="1200" b="0" dirty="0">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F4BC0820-9276-D75F-96E9-B33B3AECC1AB}"/>
              </a:ext>
            </a:extLst>
          </p:cNvPr>
          <p:cNvSpPr/>
          <p:nvPr/>
        </p:nvSpPr>
        <p:spPr>
          <a:xfrm>
            <a:off x="5537428" y="317271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04986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E8367C-A832-4B37-AAC9-E7D26633E14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6232" y="1376290"/>
            <a:ext cx="5479767" cy="3012462"/>
          </a:xfrm>
          <a:prstGeom prst="rect">
            <a:avLst/>
          </a:prstGeom>
          <a:ln>
            <a:solidFill>
              <a:schemeClr val="tx1"/>
            </a:solidFill>
          </a:ln>
        </p:spPr>
      </p:pic>
      <p:sp>
        <p:nvSpPr>
          <p:cNvPr id="12" name="テキスト ボックス 11">
            <a:extLst>
              <a:ext uri="{FF2B5EF4-FFF2-40B4-BE49-F238E27FC236}">
                <a16:creationId xmlns:a16="http://schemas.microsoft.com/office/drawing/2014/main" id="{50AD612D-032D-45F8-A4FA-A5D3049653CA}"/>
              </a:ext>
            </a:extLst>
          </p:cNvPr>
          <p:cNvSpPr txBox="1"/>
          <p:nvPr/>
        </p:nvSpPr>
        <p:spPr>
          <a:xfrm>
            <a:off x="616233" y="6945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ログインした際にパスワードの変更を求められた場合は変更します。</a:t>
            </a:r>
          </a:p>
        </p:txBody>
      </p:sp>
      <p:sp>
        <p:nvSpPr>
          <p:cNvPr id="9" name="テキスト ボックス 8">
            <a:extLst>
              <a:ext uri="{FF2B5EF4-FFF2-40B4-BE49-F238E27FC236}">
                <a16:creationId xmlns:a16="http://schemas.microsoft.com/office/drawing/2014/main" id="{AB072207-6349-4F53-A22C-5671C9EE3CF5}"/>
              </a:ext>
            </a:extLst>
          </p:cNvPr>
          <p:cNvSpPr txBox="1"/>
          <p:nvPr/>
        </p:nvSpPr>
        <p:spPr>
          <a:xfrm>
            <a:off x="616233" y="48093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次回以降、起動時に新しいパスワードでログインします。</a:t>
            </a:r>
          </a:p>
        </p:txBody>
      </p:sp>
      <p:sp>
        <p:nvSpPr>
          <p:cNvPr id="2" name="フッター プレースホルダー 3">
            <a:extLst>
              <a:ext uri="{FF2B5EF4-FFF2-40B4-BE49-F238E27FC236}">
                <a16:creationId xmlns:a16="http://schemas.microsoft.com/office/drawing/2014/main" id="{C8F9AF69-3FD4-929E-C579-5D3FAB3DC02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E491F12-7248-1FC8-1C23-2F8F922839A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268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申請の基本操作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続いて、申請の際の基本的な使い方を確認しましょう。</a:t>
            </a:r>
          </a:p>
        </p:txBody>
      </p:sp>
      <p:sp>
        <p:nvSpPr>
          <p:cNvPr id="2" name="フッター プレースホルダー 3">
            <a:extLst>
              <a:ext uri="{FF2B5EF4-FFF2-40B4-BE49-F238E27FC236}">
                <a16:creationId xmlns:a16="http://schemas.microsoft.com/office/drawing/2014/main" id="{7B3B45BC-559D-0555-5B65-57E7A08F630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5FC6ED5-A83B-BBF1-5D10-2D6F68C2420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50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663495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125" y="1382184"/>
            <a:ext cx="5481223" cy="3736957"/>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CB74534B-7EF9-B41E-50CC-749DDC99E4F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C2578A9-C839-8B2A-32D4-B49139D56DB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0295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AI 生成コンテンツは誤りを含む可能性があります。">
            <a:extLst>
              <a:ext uri="{FF2B5EF4-FFF2-40B4-BE49-F238E27FC236}">
                <a16:creationId xmlns:a16="http://schemas.microsoft.com/office/drawing/2014/main" id="{BBD8DBF3-379D-E71D-9DF9-4C31D6649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27" y="1357241"/>
            <a:ext cx="5104762" cy="5114286"/>
          </a:xfrm>
          <a:prstGeom prst="rect">
            <a:avLst/>
          </a:prstGeom>
          <a:ln>
            <a:solidFill>
              <a:schemeClr val="tx1"/>
            </a:solidFill>
          </a:ln>
        </p:spPr>
      </p:pic>
      <p:sp>
        <p:nvSpPr>
          <p:cNvPr id="10" name="正方形/長方形 9">
            <a:extLst>
              <a:ext uri="{FF2B5EF4-FFF2-40B4-BE49-F238E27FC236}">
                <a16:creationId xmlns:a16="http://schemas.microsoft.com/office/drawing/2014/main" id="{A2245676-4F9A-4940-A712-E8D5703EBE1A}"/>
              </a:ext>
            </a:extLst>
          </p:cNvPr>
          <p:cNvSpPr/>
          <p:nvPr/>
        </p:nvSpPr>
        <p:spPr>
          <a:xfrm>
            <a:off x="6671144" y="1384718"/>
            <a:ext cx="4904949" cy="36576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9" name="図 18">
            <a:extLst>
              <a:ext uri="{FF2B5EF4-FFF2-40B4-BE49-F238E27FC236}">
                <a16:creationId xmlns:a16="http://schemas.microsoft.com/office/drawing/2014/main" id="{D0FFBD6C-739E-4A31-A909-6AD6563DFB31}"/>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88433" y="2536402"/>
            <a:ext cx="1828873" cy="204609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5675077"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［申請］メニューで各種申請を選択して申請します。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396520"/>
            <a:ext cx="4788264" cy="1132568"/>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また、申請が否認された場合に、メニュー画面右上の　  から確認できます。件数欄を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クリックすると、［申請］メニューが表示され</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ベルマーク.jpg">
            <a:extLst>
              <a:ext uri="{FF2B5EF4-FFF2-40B4-BE49-F238E27FC236}">
                <a16:creationId xmlns:a16="http://schemas.microsoft.com/office/drawing/2014/main" id="{71352FB1-C0FD-4323-8594-1C7FECC8C19F}"/>
              </a:ext>
            </a:extLst>
          </p:cNvPr>
          <p:cNvPicPr/>
          <p:nvPr/>
        </p:nvPicPr>
        <p:blipFill>
          <a:blip r:embed="rId6" r:link="rId7" cstate="print">
            <a:extLst>
              <a:ext uri="{28A0092B-C50C-407E-A947-70E740481C1C}">
                <a14:useLocalDpi xmlns:a14="http://schemas.microsoft.com/office/drawing/2010/main" val="0"/>
              </a:ext>
            </a:extLst>
          </a:blip>
          <a:stretch>
            <a:fillRect/>
          </a:stretch>
        </p:blipFill>
        <p:spPr>
          <a:xfrm>
            <a:off x="7603186" y="1805129"/>
            <a:ext cx="287307" cy="315348"/>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6988628" y="4004985"/>
            <a:ext cx="1431168" cy="324685"/>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8070859" y="2623991"/>
            <a:ext cx="407882" cy="38227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D359F83-3654-96E1-D8E8-03AF41E63D9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B74DBDE-391B-6F86-21A7-4E088274326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14</a:t>
            </a:fld>
            <a:endParaRPr kumimoji="1" lang="ja-JP" altLang="en-US" sz="1200" b="0" dirty="0">
              <a:latin typeface="Meiryo UI" panose="020B0604030504040204" pitchFamily="50" charset="-128"/>
              <a:ea typeface="Meiryo UI" panose="020B0604030504040204" pitchFamily="50" charset="-128"/>
            </a:endParaRPr>
          </a:p>
        </p:txBody>
      </p:sp>
      <p:sp>
        <p:nvSpPr>
          <p:cNvPr id="8" name="四角形: 角を丸くする 20">
            <a:extLst>
              <a:ext uri="{FF2B5EF4-FFF2-40B4-BE49-F238E27FC236}">
                <a16:creationId xmlns:a16="http://schemas.microsoft.com/office/drawing/2014/main" id="{F0224CCC-A24A-6A61-4AF4-DD3A92C31FE3}"/>
              </a:ext>
            </a:extLst>
          </p:cNvPr>
          <p:cNvSpPr/>
          <p:nvPr/>
        </p:nvSpPr>
        <p:spPr>
          <a:xfrm>
            <a:off x="765127" y="1947585"/>
            <a:ext cx="1457373" cy="3445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9" name="四角形: 角を丸くする 20">
            <a:extLst>
              <a:ext uri="{FF2B5EF4-FFF2-40B4-BE49-F238E27FC236}">
                <a16:creationId xmlns:a16="http://schemas.microsoft.com/office/drawing/2014/main" id="{998D71E3-A404-0821-83A8-F3A783F2A9E4}"/>
              </a:ext>
            </a:extLst>
          </p:cNvPr>
          <p:cNvSpPr/>
          <p:nvPr/>
        </p:nvSpPr>
        <p:spPr>
          <a:xfrm>
            <a:off x="2238327" y="1522134"/>
            <a:ext cx="3590973" cy="4936693"/>
          </a:xfrm>
          <a:prstGeom prst="roundRect">
            <a:avLst>
              <a:gd name="adj" fmla="val 227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106084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1097484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メニュー画面右上の検索欄で申請したい内容のキーワードを入力すると、入力した内容の「申請ガイド」が</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表示されます。「申請ガイド」に必要な内容が表示されますので、内容に沿って申請します。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15</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F05924C-27AA-30A5-5320-5F04013B63F7}"/>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404" y="1785359"/>
            <a:ext cx="4826248" cy="882695"/>
          </a:xfrm>
          <a:prstGeom prst="rect">
            <a:avLst/>
          </a:prstGeom>
          <a:ln>
            <a:solidFill>
              <a:schemeClr val="tx1"/>
            </a:solidFill>
          </a:ln>
        </p:spPr>
      </p:pic>
      <p:sp>
        <p:nvSpPr>
          <p:cNvPr id="15" name="四角形: 角を丸くする 20">
            <a:extLst>
              <a:ext uri="{FF2B5EF4-FFF2-40B4-BE49-F238E27FC236}">
                <a16:creationId xmlns:a16="http://schemas.microsoft.com/office/drawing/2014/main" id="{02A6F533-E929-4886-A1AD-B266015B7C22}"/>
              </a:ext>
            </a:extLst>
          </p:cNvPr>
          <p:cNvSpPr/>
          <p:nvPr/>
        </p:nvSpPr>
        <p:spPr>
          <a:xfrm>
            <a:off x="1152477" y="1814234"/>
            <a:ext cx="2379994" cy="42162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7265800" y="3235022"/>
            <a:ext cx="663411" cy="14769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5" name="図 4"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B7379F39-E0C6-5693-C9B5-B406C56A00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0359" y="2048656"/>
            <a:ext cx="4831429" cy="2172714"/>
          </a:xfrm>
          <a:prstGeom prst="rect">
            <a:avLst/>
          </a:prstGeom>
          <a:ln>
            <a:solidFill>
              <a:schemeClr val="tx1"/>
            </a:solidFill>
          </a:ln>
        </p:spPr>
      </p:pic>
      <p:sp>
        <p:nvSpPr>
          <p:cNvPr id="11" name="矢印: 右 10">
            <a:extLst>
              <a:ext uri="{FF2B5EF4-FFF2-40B4-BE49-F238E27FC236}">
                <a16:creationId xmlns:a16="http://schemas.microsoft.com/office/drawing/2014/main" id="{E1EFEA60-4494-96E7-F952-A1E51295D7F1}"/>
              </a:ext>
            </a:extLst>
          </p:cNvPr>
          <p:cNvSpPr/>
          <p:nvPr/>
        </p:nvSpPr>
        <p:spPr>
          <a:xfrm rot="1717568">
            <a:off x="3662334" y="2467901"/>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0" name="図 9"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C1729FD8-38A1-30CD-2B16-52094EAF84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4685" y="4112623"/>
            <a:ext cx="4805714" cy="2218461"/>
          </a:xfrm>
          <a:prstGeom prst="rect">
            <a:avLst/>
          </a:prstGeom>
          <a:ln>
            <a:solidFill>
              <a:schemeClr val="tx1"/>
            </a:solidFill>
          </a:ln>
        </p:spPr>
      </p:pic>
      <p:sp>
        <p:nvSpPr>
          <p:cNvPr id="17" name="四角形: 角を丸くする 19">
            <a:extLst>
              <a:ext uri="{FF2B5EF4-FFF2-40B4-BE49-F238E27FC236}">
                <a16:creationId xmlns:a16="http://schemas.microsoft.com/office/drawing/2014/main" id="{90909B9A-2D2F-4746-9416-DC7EE40E0E66}"/>
              </a:ext>
            </a:extLst>
          </p:cNvPr>
          <p:cNvSpPr/>
          <p:nvPr/>
        </p:nvSpPr>
        <p:spPr>
          <a:xfrm>
            <a:off x="6004685" y="4330729"/>
            <a:ext cx="2448270" cy="195460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10">
            <a:extLst>
              <a:ext uri="{FF2B5EF4-FFF2-40B4-BE49-F238E27FC236}">
                <a16:creationId xmlns:a16="http://schemas.microsoft.com/office/drawing/2014/main" id="{E1EFEA60-4494-96E7-F952-A1E51295D7F1}"/>
              </a:ext>
            </a:extLst>
          </p:cNvPr>
          <p:cNvSpPr/>
          <p:nvPr/>
        </p:nvSpPr>
        <p:spPr>
          <a:xfrm rot="16200000" flipH="1">
            <a:off x="7146820" y="3623996"/>
            <a:ext cx="900000" cy="511200"/>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801181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C9F28C9-BFD9-4AFD-8A6B-13B7CCD00F5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303" y="1384718"/>
            <a:ext cx="5480697" cy="2909109"/>
          </a:xfrm>
          <a:prstGeom prst="rect">
            <a:avLst/>
          </a:prstGeom>
          <a:ln>
            <a:solidFill>
              <a:schemeClr val="tx1"/>
            </a:solidFill>
          </a:ln>
        </p:spPr>
      </p:pic>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1297799" y="3185217"/>
            <a:ext cx="219851" cy="21203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pic>
        <p:nvPicPr>
          <p:cNvPr id="18" name="図 17">
            <a:extLst>
              <a:ext uri="{FF2B5EF4-FFF2-40B4-BE49-F238E27FC236}">
                <a16:creationId xmlns:a16="http://schemas.microsoft.com/office/drawing/2014/main" id="{9BECD8A6-3A2F-4F47-B8CC-B1AC832C78BD}"/>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1557" y="1370639"/>
            <a:ext cx="4775139" cy="4359909"/>
          </a:xfrm>
          <a:prstGeom prst="rect">
            <a:avLst/>
          </a:prstGeom>
          <a:ln>
            <a:solidFill>
              <a:schemeClr val="tx1"/>
            </a:solidFill>
          </a:ln>
        </p:spPr>
      </p:pic>
      <p:sp>
        <p:nvSpPr>
          <p:cNvPr id="10" name="テキスト ボックス 9">
            <a:extLst>
              <a:ext uri="{FF2B5EF4-FFF2-40B4-BE49-F238E27FC236}">
                <a16:creationId xmlns:a16="http://schemas.microsoft.com/office/drawing/2014/main" id="{752324C4-D428-40CF-B197-DA42D6D9D2E2}"/>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申請の際に入力する項目でわからない内容があった場合は、  　をクリックすると、その項目の説明が表示されます。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2" name="図 11">
            <a:extLst>
              <a:ext uri="{FF2B5EF4-FFF2-40B4-BE49-F238E27FC236}">
                <a16:creationId xmlns:a16="http://schemas.microsoft.com/office/drawing/2014/main" id="{7D4D9F81-0733-4BCB-AD79-80F7CBC9B3C2}"/>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638377" y="726032"/>
            <a:ext cx="395086" cy="373137"/>
          </a:xfrm>
          <a:prstGeom prst="rect">
            <a:avLst/>
          </a:prstGeom>
        </p:spPr>
      </p:pic>
      <p:sp>
        <p:nvSpPr>
          <p:cNvPr id="13" name="矢印: 右 12">
            <a:extLst>
              <a:ext uri="{FF2B5EF4-FFF2-40B4-BE49-F238E27FC236}">
                <a16:creationId xmlns:a16="http://schemas.microsoft.com/office/drawing/2014/main" id="{2EA91638-192C-473C-A8CD-0A88D076DFD6}"/>
              </a:ext>
            </a:extLst>
          </p:cNvPr>
          <p:cNvSpPr/>
          <p:nvPr/>
        </p:nvSpPr>
        <p:spPr>
          <a:xfrm>
            <a:off x="1603282" y="3133743"/>
            <a:ext cx="5139006" cy="32277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152BAC36-E3AE-538D-1E74-41E975FFE35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B7E67CD-2A19-C7F0-F6E3-F9B7087475D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674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883F3-6003-E92A-EC87-AD8304C5E93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1D33B3BE-88C8-8A18-442B-3D14B76D5FCD}"/>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スマホアプリでも申請できます。あらかじめ</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のスマホアプリをインストールします。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D23A75F-A7A6-F2D5-CFCE-C28210267F7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A353D99-036A-1BE0-496D-CEBC2055DBC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17</a:t>
            </a:fld>
            <a:endParaRPr kumimoji="1" lang="ja-JP" altLang="en-US" sz="1200" b="0" dirty="0">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EFB2ED76-0385-C1F7-1991-6E697E195E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53" y="1227221"/>
            <a:ext cx="2193450" cy="4752474"/>
          </a:xfrm>
          <a:prstGeom prst="rect">
            <a:avLst/>
          </a:prstGeom>
          <a:ln>
            <a:solidFill>
              <a:schemeClr val="tx1">
                <a:lumMod val="65000"/>
                <a:lumOff val="35000"/>
              </a:schemeClr>
            </a:solidFill>
          </a:ln>
        </p:spPr>
      </p:pic>
      <p:sp>
        <p:nvSpPr>
          <p:cNvPr id="8" name="Rectangle 363">
            <a:extLst>
              <a:ext uri="{FF2B5EF4-FFF2-40B4-BE49-F238E27FC236}">
                <a16:creationId xmlns:a16="http://schemas.microsoft.com/office/drawing/2014/main" id="{D18AC7AF-B758-AB80-B2CD-41384F44FB73}"/>
              </a:ext>
            </a:extLst>
          </p:cNvPr>
          <p:cNvSpPr>
            <a:spLocks noChangeArrowheads="1"/>
          </p:cNvSpPr>
          <p:nvPr/>
        </p:nvSpPr>
        <p:spPr bwMode="auto">
          <a:xfrm>
            <a:off x="4403970" y="3644722"/>
            <a:ext cx="7104128" cy="2303175"/>
          </a:xfrm>
          <a:prstGeom prst="rect">
            <a:avLst/>
          </a:prstGeom>
          <a:noFill/>
          <a:ln w="19050">
            <a:solidFill>
              <a:srgbClr val="000000"/>
            </a:solidFill>
            <a:miter lim="800000"/>
            <a:headEnd/>
            <a:tailEnd/>
          </a:ln>
        </p:spPr>
        <p:txBody>
          <a:bodyPr rot="0" vert="horz" wrap="square" lIns="74295" tIns="144000" rIns="74295" bIns="8890" anchor="t" anchorCtr="0" upright="1">
            <a:noAutofit/>
          </a:bodyPr>
          <a:lstStyle/>
          <a:p>
            <a:pPr marL="72000" fontAlgn="base"/>
            <a:br>
              <a:rPr lang="en-US"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b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CCA2A86C-7DE3-24F4-E633-FFF7AABF5B72}"/>
              </a:ext>
            </a:extLst>
          </p:cNvPr>
          <p:cNvSpPr/>
          <p:nvPr/>
        </p:nvSpPr>
        <p:spPr>
          <a:xfrm>
            <a:off x="1026959" y="5271168"/>
            <a:ext cx="420841" cy="4445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4" name="図 13">
            <a:extLst>
              <a:ext uri="{FF2B5EF4-FFF2-40B4-BE49-F238E27FC236}">
                <a16:creationId xmlns:a16="http://schemas.microsoft.com/office/drawing/2014/main" id="{E6FDD2DB-42DF-ED34-C691-534C80020071}"/>
              </a:ext>
            </a:extLst>
          </p:cNvPr>
          <p:cNvPicPr>
            <a:picLocks noChangeAspect="1"/>
          </p:cNvPicPr>
          <p:nvPr/>
        </p:nvPicPr>
        <p:blipFill>
          <a:blip r:embed="rId4"/>
          <a:stretch>
            <a:fillRect/>
          </a:stretch>
        </p:blipFill>
        <p:spPr>
          <a:xfrm>
            <a:off x="7374588" y="5258289"/>
            <a:ext cx="268642" cy="285790"/>
          </a:xfrm>
          <a:prstGeom prst="rect">
            <a:avLst/>
          </a:prstGeom>
        </p:spPr>
      </p:pic>
      <p:cxnSp>
        <p:nvCxnSpPr>
          <p:cNvPr id="15" name="直線コネクタ 14">
            <a:extLst>
              <a:ext uri="{FF2B5EF4-FFF2-40B4-BE49-F238E27FC236}">
                <a16:creationId xmlns:a16="http://schemas.microsoft.com/office/drawing/2014/main" id="{CA41F0CF-9D1F-1525-81D3-D5EE076A08A6}"/>
              </a:ext>
            </a:extLst>
          </p:cNvPr>
          <p:cNvCxnSpPr>
            <a:cxnSpLocks/>
            <a:endCxn id="9" idx="3"/>
          </p:cNvCxnSpPr>
          <p:nvPr/>
        </p:nvCxnSpPr>
        <p:spPr>
          <a:xfrm flipH="1">
            <a:off x="1447800" y="5164818"/>
            <a:ext cx="2956170" cy="3286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3A67AD25-E2A9-5BCA-0786-1B8B937B3DC3}"/>
              </a:ext>
            </a:extLst>
          </p:cNvPr>
          <p:cNvSpPr/>
          <p:nvPr/>
        </p:nvSpPr>
        <p:spPr>
          <a:xfrm>
            <a:off x="5193556" y="3636497"/>
            <a:ext cx="6327577" cy="2311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eiryo UI" panose="020B0604030504040204" pitchFamily="50" charset="-128"/>
                <a:ea typeface="Meiryo UI" panose="020B0604030504040204" pitchFamily="50" charset="-128"/>
              </a:rPr>
              <a:t>以下のサービスの入り口が、</a:t>
            </a:r>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奉行</a:t>
            </a:r>
            <a:r>
              <a:rPr lang="en-US" altLang="ja-JP" sz="1600" dirty="0">
                <a:solidFill>
                  <a:schemeClr val="tx1"/>
                </a:solidFill>
                <a:latin typeface="Meiryo UI" panose="020B0604030504040204" pitchFamily="50" charset="-128"/>
                <a:ea typeface="Meiryo UI" panose="020B0604030504040204" pitchFamily="50" charset="-128"/>
              </a:rPr>
              <a:t>Edge』</a:t>
            </a:r>
            <a:r>
              <a:rPr lang="ja-JP" altLang="en-US" sz="1600" dirty="0">
                <a:solidFill>
                  <a:schemeClr val="tx1"/>
                </a:solidFill>
                <a:latin typeface="Meiryo UI" panose="020B0604030504040204" pitchFamily="50" charset="-128"/>
                <a:ea typeface="Meiryo UI" panose="020B0604030504040204" pitchFamily="50" charset="-128"/>
              </a:rPr>
              <a:t>のスマホアプリにまとまっています。</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・奉行</a:t>
            </a:r>
            <a:r>
              <a:rPr lang="en-US" altLang="ja-JP" sz="1600" dirty="0">
                <a:solidFill>
                  <a:schemeClr val="tx1"/>
                </a:solidFill>
                <a:latin typeface="Meiryo UI" panose="020B0604030504040204" pitchFamily="50" charset="-128"/>
                <a:ea typeface="Meiryo UI" panose="020B0604030504040204" pitchFamily="50" charset="-128"/>
              </a:rPr>
              <a:t>Edge </a:t>
            </a:r>
            <a:r>
              <a:rPr lang="ja-JP" altLang="en-US" sz="1600" dirty="0">
                <a:solidFill>
                  <a:schemeClr val="tx1"/>
                </a:solidFill>
                <a:latin typeface="Meiryo UI" panose="020B0604030504040204" pitchFamily="50" charset="-128"/>
                <a:ea typeface="Meiryo UI" panose="020B0604030504040204" pitchFamily="50" charset="-128"/>
              </a:rPr>
              <a:t>労務管理電子化クラウド</a:t>
            </a:r>
            <a:br>
              <a:rPr lang="en-US" altLang="ja-JP" sz="1600" dirty="0">
                <a:solidFill>
                  <a:schemeClr val="tx1"/>
                </a:solidFill>
                <a:latin typeface="Meiryo UI" panose="020B0604030504040204" pitchFamily="50" charset="-128"/>
                <a:ea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rPr>
              <a:t>・奉行</a:t>
            </a:r>
            <a:r>
              <a:rPr lang="en-US" altLang="ja-JP" sz="1600" dirty="0">
                <a:solidFill>
                  <a:schemeClr val="tx1"/>
                </a:solidFill>
                <a:latin typeface="Meiryo UI" panose="020B0604030504040204" pitchFamily="50" charset="-128"/>
                <a:ea typeface="Meiryo UI" panose="020B0604030504040204" pitchFamily="50" charset="-128"/>
              </a:rPr>
              <a:t>Edge </a:t>
            </a:r>
            <a:r>
              <a:rPr lang="ja-JP" altLang="en-US" sz="1600" dirty="0">
                <a:solidFill>
                  <a:schemeClr val="tx1"/>
                </a:solidFill>
                <a:latin typeface="Meiryo UI" panose="020B0604030504040204" pitchFamily="50" charset="-128"/>
                <a:ea typeface="Meiryo UI" panose="020B0604030504040204" pitchFamily="50" charset="-128"/>
              </a:rPr>
              <a:t>勤怠管理クラウド</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・奉行</a:t>
            </a:r>
            <a:r>
              <a:rPr kumimoji="1" lang="en-US" altLang="ja-JP" sz="1600" dirty="0">
                <a:solidFill>
                  <a:schemeClr val="tx1"/>
                </a:solidFill>
                <a:latin typeface="Meiryo UI" panose="020B0604030504040204" pitchFamily="50" charset="-128"/>
                <a:ea typeface="Meiryo UI" panose="020B0604030504040204" pitchFamily="50" charset="-128"/>
              </a:rPr>
              <a:t>Edge </a:t>
            </a:r>
            <a:r>
              <a:rPr kumimoji="1" lang="ja-JP" altLang="en-US" sz="1600" dirty="0">
                <a:solidFill>
                  <a:schemeClr val="tx1"/>
                </a:solidFill>
                <a:latin typeface="Meiryo UI" panose="020B0604030504040204" pitchFamily="50" charset="-128"/>
                <a:ea typeface="Meiryo UI" panose="020B0604030504040204" pitchFamily="50" charset="-128"/>
              </a:rPr>
              <a:t>給与明細電子化クラウド</a:t>
            </a:r>
            <a:endParaRPr kumimoji="1" lang="en-US" altLang="ja-JP" sz="1600" dirty="0">
              <a:solidFill>
                <a:schemeClr val="tx1"/>
              </a:solidFill>
              <a:latin typeface="Meiryo UI" panose="020B0604030504040204" pitchFamily="50" charset="-128"/>
              <a:ea typeface="Meiryo UI" panose="020B0604030504040204" pitchFamily="50" charset="-128"/>
            </a:endParaRPr>
          </a:p>
          <a:p>
            <a:b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b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奉行</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Edge </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勤怠管理クラウド</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や</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奉行</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Edge </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給与明細電子化クラウド</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をあわせてご利用の場合は、　（サービス）で利用するサービスを切り替えると、打刻や</a:t>
            </a:r>
            <a:r>
              <a:rPr lang="ja-JP" altLang="en-US" sz="16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給与明細書の確認</a:t>
            </a:r>
            <a:r>
              <a:rPr lang="ja-JP" altLang="en-US" sz="1600" dirty="0">
                <a:solidFill>
                  <a:schemeClr val="tx1"/>
                </a:solidFill>
                <a:latin typeface="Meiryo UI" panose="020B0604030504040204" pitchFamily="50" charset="-128"/>
                <a:ea typeface="Meiryo UI" panose="020B0604030504040204" pitchFamily="50" charset="-128"/>
              </a:rPr>
              <a:t>ができます。</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065CD40B-28E3-494A-65C1-54AC362D5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5038" y="3811862"/>
            <a:ext cx="619726" cy="619726"/>
          </a:xfrm>
          <a:prstGeom prst="rect">
            <a:avLst/>
          </a:prstGeom>
        </p:spPr>
      </p:pic>
    </p:spTree>
    <p:extLst>
      <p:ext uri="{BB962C8B-B14F-4D97-AF65-F5344CB8AC3E}">
        <p14:creationId xmlns:p14="http://schemas.microsoft.com/office/powerpoint/2010/main" val="3030397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各種申請</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各種申請画面を確認しましょう。</a:t>
            </a:r>
          </a:p>
        </p:txBody>
      </p:sp>
      <p:sp>
        <p:nvSpPr>
          <p:cNvPr id="2" name="フッター プレースホルダー 3">
            <a:extLst>
              <a:ext uri="{FF2B5EF4-FFF2-40B4-BE49-F238E27FC236}">
                <a16:creationId xmlns:a16="http://schemas.microsoft.com/office/drawing/2014/main" id="{9BAC2090-A972-67B9-5989-B5B59BB88CA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FCC50B93-0339-5BEA-C2C5-E7AF8A7C9B2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1493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65510-8392-633C-BE87-9209BF75C127}"/>
            </a:ext>
          </a:extLst>
        </p:cNvPr>
        <p:cNvGrpSpPr/>
        <p:nvPr/>
      </p:nvGrpSpPr>
      <p:grpSpPr>
        <a:xfrm>
          <a:off x="0" y="0"/>
          <a:ext cx="0" cy="0"/>
          <a:chOff x="0" y="0"/>
          <a:chExt cx="0" cy="0"/>
        </a:xfrm>
      </p:grpSpPr>
      <p:sp>
        <p:nvSpPr>
          <p:cNvPr id="17" name="フッター プレースホルダー 3">
            <a:extLst>
              <a:ext uri="{FF2B5EF4-FFF2-40B4-BE49-F238E27FC236}">
                <a16:creationId xmlns:a16="http://schemas.microsoft.com/office/drawing/2014/main" id="{60F572CF-36C6-A651-14B8-606D552E141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FC7C14BB-870E-72EB-9928-2FF59128A17D}"/>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1</a:t>
            </a:fld>
            <a:endParaRPr kumimoji="1" lang="ja-JP" altLang="en-US" sz="1200" b="0" dirty="0">
              <a:latin typeface="Meiryo UI" panose="020B0604030504040204" pitchFamily="50" charset="-128"/>
              <a:ea typeface="Meiryo UI" panose="020B0604030504040204" pitchFamily="50" charset="-128"/>
            </a:endParaRPr>
          </a:p>
        </p:txBody>
      </p:sp>
      <p:sp>
        <p:nvSpPr>
          <p:cNvPr id="14" name="タイトル 1">
            <a:extLst>
              <a:ext uri="{FF2B5EF4-FFF2-40B4-BE49-F238E27FC236}">
                <a16:creationId xmlns:a16="http://schemas.microsoft.com/office/drawing/2014/main" id="{0C28BC53-C315-0F8E-EDF8-21EB1A29D9EA}"/>
              </a:ext>
            </a:extLst>
          </p:cNvPr>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5" name="表 14">
            <a:extLst>
              <a:ext uri="{FF2B5EF4-FFF2-40B4-BE49-F238E27FC236}">
                <a16:creationId xmlns:a16="http://schemas.microsoft.com/office/drawing/2014/main" id="{9949C526-8D94-F640-C42A-015278B54325}"/>
              </a:ext>
            </a:extLst>
          </p:cNvPr>
          <p:cNvGraphicFramePr>
            <a:graphicFrameLocks noGrp="1"/>
          </p:cNvGraphicFramePr>
          <p:nvPr>
            <p:extLst>
              <p:ext uri="{D42A27DB-BD31-4B8C-83A1-F6EECF244321}">
                <p14:modId xmlns:p14="http://schemas.microsoft.com/office/powerpoint/2010/main" val="2230131210"/>
              </p:ext>
            </p:extLst>
          </p:nvPr>
        </p:nvGraphicFramePr>
        <p:xfrm>
          <a:off x="574543" y="706229"/>
          <a:ext cx="10594330" cy="540192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7">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 260331</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dirty="0"/>
                    </a:p>
                  </a:txBody>
                  <a:tcPr/>
                </a:tc>
                <a:extLst>
                  <a:ext uri="{0D108BD9-81ED-4DB2-BD59-A6C34878D82A}">
                    <a16:rowId xmlns:a16="http://schemas.microsoft.com/office/drawing/2014/main" val="24866208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スマホアプリについての説明を追記</a:t>
                      </a:r>
                    </a:p>
                  </a:txBody>
                  <a:tcPr anchor="ctr"/>
                </a:tc>
                <a:extLst>
                  <a:ext uri="{0D108BD9-81ED-4DB2-BD59-A6C34878D82A}">
                    <a16:rowId xmlns:a16="http://schemas.microsoft.com/office/drawing/2014/main" val="9284105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「入社予定者」を新規追加</a:t>
                      </a:r>
                    </a:p>
                  </a:txBody>
                  <a:tcPr anchor="ctr"/>
                </a:tc>
                <a:extLst>
                  <a:ext uri="{0D108BD9-81ED-4DB2-BD59-A6C34878D82A}">
                    <a16:rowId xmlns:a16="http://schemas.microsoft.com/office/drawing/2014/main" val="24836919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「契約更新」を新規追加</a:t>
                      </a:r>
                    </a:p>
                  </a:txBody>
                  <a:tcPr anchor="ctr"/>
                </a:tc>
                <a:extLst>
                  <a:ext uri="{0D108BD9-81ED-4DB2-BD59-A6C34878D82A}">
                    <a16:rowId xmlns:a16="http://schemas.microsoft.com/office/drawing/2014/main" val="5468146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「契約変更」を新規追加</a:t>
                      </a:r>
                    </a:p>
                  </a:txBody>
                  <a:tcPr anchor="ctr"/>
                </a:tc>
                <a:extLst>
                  <a:ext uri="{0D108BD9-81ED-4DB2-BD59-A6C34878D82A}">
                    <a16:rowId xmlns:a16="http://schemas.microsoft.com/office/drawing/2014/main" val="28762538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「契約満了」を新規追加</a:t>
                      </a:r>
                    </a:p>
                  </a:txBody>
                  <a:tcPr anchor="ctr"/>
                </a:tc>
                <a:extLst>
                  <a:ext uri="{0D108BD9-81ED-4DB2-BD59-A6C34878D82A}">
                    <a16:rowId xmlns:a16="http://schemas.microsoft.com/office/drawing/2014/main" val="13860492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P49</a:t>
                      </a:r>
                      <a:endParaRPr kumimoji="1" lang="ja-JP" altLang="en-US" sz="1800" b="1" dirty="0">
                        <a:latin typeface="メイリオ" panose="020B0604030504040204" pitchFamily="50" charset="-128"/>
                        <a:ea typeface="メイリオ" panose="020B0604030504040204" pitchFamily="50" charset="-128"/>
                      </a:endParaRPr>
                    </a:p>
                  </a:txBody>
                  <a:tcPr anchor="ctr"/>
                </a:tc>
                <a:tc>
                  <a:txBody>
                    <a:bodyPr/>
                    <a:lstStyle/>
                    <a:p>
                      <a:r>
                        <a:rPr kumimoji="1" lang="en-US" altLang="ja-JP" sz="1800" baseline="-25000" dirty="0">
                          <a:latin typeface="メイリオ" panose="020B0604030504040204" pitchFamily="50" charset="-128"/>
                          <a:ea typeface="メイリオ" panose="020B0604030504040204" pitchFamily="50" charset="-128"/>
                        </a:rPr>
                        <a:t>『</a:t>
                      </a:r>
                      <a:r>
                        <a:rPr kumimoji="1" lang="ja-JP" altLang="en-US" sz="1800" baseline="-25000" dirty="0">
                          <a:latin typeface="メイリオ" panose="020B0604030504040204" pitchFamily="50" charset="-128"/>
                          <a:ea typeface="メイリオ" panose="020B0604030504040204" pitchFamily="50" charset="-128"/>
                        </a:rPr>
                        <a:t>奉行</a:t>
                      </a:r>
                      <a:r>
                        <a:rPr kumimoji="1" lang="en-US" altLang="ja-JP" sz="1800" baseline="-25000" dirty="0">
                          <a:latin typeface="メイリオ" panose="020B0604030504040204" pitchFamily="50" charset="-128"/>
                          <a:ea typeface="メイリオ" panose="020B0604030504040204" pitchFamily="50" charset="-128"/>
                        </a:rPr>
                        <a:t>Edge </a:t>
                      </a:r>
                      <a:r>
                        <a:rPr kumimoji="1" lang="ja-JP" altLang="en-US" sz="1800" baseline="-25000" dirty="0">
                          <a:latin typeface="メイリオ" panose="020B0604030504040204" pitchFamily="50" charset="-128"/>
                          <a:ea typeface="メイリオ" panose="020B0604030504040204" pitchFamily="50" charset="-128"/>
                        </a:rPr>
                        <a:t>給与明細電子化クラウド</a:t>
                      </a:r>
                      <a:r>
                        <a:rPr kumimoji="1" lang="en-US" altLang="ja-JP" sz="1800" baseline="-25000" dirty="0">
                          <a:latin typeface="メイリオ" panose="020B0604030504040204" pitchFamily="50" charset="-128"/>
                          <a:ea typeface="メイリオ" panose="020B0604030504040204" pitchFamily="50" charset="-128"/>
                        </a:rPr>
                        <a:t>』</a:t>
                      </a:r>
                      <a:r>
                        <a:rPr kumimoji="1" lang="ja-JP" altLang="en-US" sz="1800" baseline="-25000" dirty="0">
                          <a:latin typeface="メイリオ" panose="020B0604030504040204" pitchFamily="50" charset="-128"/>
                          <a:ea typeface="メイリオ" panose="020B0604030504040204" pitchFamily="50" charset="-128"/>
                        </a:rPr>
                        <a:t>をあわせてご利用の場合の変更点を追記</a:t>
                      </a:r>
                      <a:endParaRPr kumimoji="1" lang="ja-JP" altLang="en-US" dirty="0"/>
                    </a:p>
                  </a:txBody>
                  <a:tcPr anchor="ctr"/>
                </a:tc>
                <a:extLst>
                  <a:ext uri="{0D108BD9-81ED-4DB2-BD59-A6C34878D82A}">
                    <a16:rowId xmlns:a16="http://schemas.microsoft.com/office/drawing/2014/main" val="1255233860"/>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Ver.250930</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9082539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P13</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P14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P26</a:t>
                      </a:r>
                      <a:r>
                        <a:rPr kumimoji="1" lang="ja-JP" altLang="en-US" sz="1800" baseline="-25000" dirty="0">
                          <a:latin typeface="メイリオ" panose="020B0604030504040204" pitchFamily="50" charset="-128"/>
                          <a:ea typeface="メイリオ" panose="020B0604030504040204" pitchFamily="50" charset="-128"/>
                        </a:rPr>
                        <a:t>　　</a:t>
                      </a:r>
                      <a:r>
                        <a:rPr kumimoji="1" lang="en-US" altLang="ja-JP" sz="1800" baseline="-25000" dirty="0">
                          <a:latin typeface="メイリオ" panose="020B0604030504040204" pitchFamily="50" charset="-128"/>
                          <a:ea typeface="メイリオ" panose="020B0604030504040204" pitchFamily="50" charset="-128"/>
                        </a:rPr>
                        <a:t>P28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P30</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P32</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P33</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P39</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デザイン変更に伴う画面変更</a:t>
                      </a:r>
                    </a:p>
                  </a:txBody>
                  <a:tcPr anchor="ctr"/>
                </a:tc>
                <a:extLst>
                  <a:ext uri="{0D108BD9-81ED-4DB2-BD59-A6C34878D82A}">
                    <a16:rowId xmlns:a16="http://schemas.microsoft.com/office/drawing/2014/main" val="9177640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「出生予定日」を新規追加</a:t>
                      </a:r>
                    </a:p>
                  </a:txBody>
                  <a:tcPr anchor="ctr"/>
                </a:tc>
                <a:extLst>
                  <a:ext uri="{0D108BD9-81ED-4DB2-BD59-A6C34878D82A}">
                    <a16:rowId xmlns:a16="http://schemas.microsoft.com/office/drawing/2014/main" val="10437157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「介護直面」を新規追加</a:t>
                      </a:r>
                    </a:p>
                  </a:txBody>
                  <a:tcPr anchor="ctr"/>
                </a:tc>
                <a:extLst>
                  <a:ext uri="{0D108BD9-81ED-4DB2-BD59-A6C34878D82A}">
                    <a16:rowId xmlns:a16="http://schemas.microsoft.com/office/drawing/2014/main" val="6601786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P7</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就労証明書を発行できる旨を追記</a:t>
                      </a:r>
                    </a:p>
                  </a:txBody>
                  <a:tcPr anchor="ctr"/>
                </a:tc>
                <a:extLst>
                  <a:ext uri="{0D108BD9-81ED-4DB2-BD59-A6C34878D82A}">
                    <a16:rowId xmlns:a16="http://schemas.microsoft.com/office/drawing/2014/main" val="39735282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P49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「申請を取り下げたい」を新規追加</a:t>
                      </a:r>
                    </a:p>
                  </a:txBody>
                  <a:tcPr anchor="ctr"/>
                </a:tc>
                <a:extLst>
                  <a:ext uri="{0D108BD9-81ED-4DB2-BD59-A6C34878D82A}">
                    <a16:rowId xmlns:a16="http://schemas.microsoft.com/office/drawing/2014/main" val="1010592068"/>
                  </a:ext>
                </a:extLst>
              </a:tr>
            </a:tbl>
          </a:graphicData>
        </a:graphic>
      </p:graphicFrame>
    </p:spTree>
    <p:extLst>
      <p:ext uri="{BB962C8B-B14F-4D97-AF65-F5344CB8AC3E}">
        <p14:creationId xmlns:p14="http://schemas.microsoft.com/office/powerpoint/2010/main" val="3879322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引っ越した際などに、［住所変更］メニューで新しい住所を申請します。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住所変更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5899A66-B4AE-45D8-8BFC-D9E3CC0B76A4}"/>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7432" y="2831148"/>
            <a:ext cx="3942898" cy="3588148"/>
          </a:xfrm>
          <a:prstGeom prst="rect">
            <a:avLst/>
          </a:prstGeom>
          <a:ln>
            <a:solidFill>
              <a:schemeClr val="tx1"/>
            </a:solidFill>
          </a:ln>
        </p:spPr>
      </p:pic>
      <p:sp>
        <p:nvSpPr>
          <p:cNvPr id="7" name="テキスト ボックス 6">
            <a:extLst>
              <a:ext uri="{FF2B5EF4-FFF2-40B4-BE49-F238E27FC236}">
                <a16:creationId xmlns:a16="http://schemas.microsoft.com/office/drawing/2014/main" id="{EF510B06-EC76-46DC-964A-5C267A6D92A7}"/>
              </a:ext>
            </a:extLst>
          </p:cNvPr>
          <p:cNvSpPr txBox="1"/>
          <p:nvPr/>
        </p:nvSpPr>
        <p:spPr>
          <a:xfrm>
            <a:off x="6787432" y="1904692"/>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通勤経路が変わる場合は、新しい通勤経路もあわせて申請してください。</a:t>
            </a:r>
          </a:p>
        </p:txBody>
      </p:sp>
      <p:pic>
        <p:nvPicPr>
          <p:cNvPr id="5" name="図 4">
            <a:extLst>
              <a:ext uri="{FF2B5EF4-FFF2-40B4-BE49-F238E27FC236}">
                <a16:creationId xmlns:a16="http://schemas.microsoft.com/office/drawing/2014/main" id="{2BCF65F2-D9F3-4F1C-986A-BA13EAE193C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5692" y="2069076"/>
            <a:ext cx="5466659" cy="400406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81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06950" y="1377051"/>
            <a:ext cx="10970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勤務地が変更された際などに、［通勤経路変更］メニューで新しい通勤経路を申請します。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通勤経路変更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236977-12A9-4E81-AC24-A21B5EBB42E0}"/>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664" y="2062852"/>
            <a:ext cx="4792536" cy="4505725"/>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7EBABF62-6FCB-9313-4293-E1E20CFC4EF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070F205-44A8-8526-EC88-B17F4D8BEFBC}"/>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239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4265" y="1377053"/>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緊急連絡先を変更した際などに、［連絡先変更］メニューで新しい通勤経路を申請します。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連絡先</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1337182-1518-403B-B87E-29F705A05FD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0561" y="2062580"/>
            <a:ext cx="4088599" cy="452823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69949749-FDDC-71CE-9BC6-D1C460978EB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7F7609D5-10D5-23DD-2B6C-0868544FBBD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41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F60D8FE-4A5E-492F-AA04-2DB16F72D463}"/>
              </a:ext>
            </a:extLst>
          </p:cNvPr>
          <p:cNvSpPr/>
          <p:nvPr/>
        </p:nvSpPr>
        <p:spPr>
          <a:xfrm>
            <a:off x="6671564" y="2065864"/>
            <a:ext cx="4904949" cy="310621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72"/>
            <a:ext cx="1096082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給与や賞与の振込先口座を変更する際に、［振込口座変更］メニューで新しい口座を申請します。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84FBEA32-399C-4F0F-B627-75E2E7C3F95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振込口座変更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ECE3F1A0-91BA-4617-8FDA-A3FAD8E19462}"/>
              </a:ext>
            </a:extLst>
          </p:cNvPr>
          <p:cNvSpPr txBox="1"/>
          <p:nvPr/>
        </p:nvSpPr>
        <p:spPr>
          <a:xfrm>
            <a:off x="6778972" y="2061864"/>
            <a:ext cx="4797541" cy="123373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銀行コードや支店コードがわからない場合は、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先に銀行名・支店名を入力すると、コードも</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含めて検索できます。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6FF5B0FC-469E-6C91-F5A8-A430C77985B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8058F4CB-EC82-BFEB-1E0F-18E29D9AF72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22</a:t>
            </a:fld>
            <a:endParaRPr kumimoji="1" lang="ja-JP" altLang="en-US" sz="1200" b="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rcRect/>
          <a:stretch/>
        </p:blipFill>
        <p:spPr>
          <a:xfrm>
            <a:off x="767515" y="2095187"/>
            <a:ext cx="4876190" cy="2400815"/>
          </a:xfrm>
          <a:prstGeom prst="rect">
            <a:avLst/>
          </a:prstGeom>
          <a:ln>
            <a:solidFill>
              <a:schemeClr val="tx1"/>
            </a:solidFill>
          </a:ln>
        </p:spPr>
      </p:pic>
      <p:pic>
        <p:nvPicPr>
          <p:cNvPr id="6" name="図 5"/>
          <p:cNvPicPr>
            <a:picLocks noChangeAspect="1"/>
          </p:cNvPicPr>
          <p:nvPr/>
        </p:nvPicPr>
        <p:blipFill>
          <a:blip r:embed="rId4">
            <a:extLst>
              <a:ext uri="{28A0092B-C50C-407E-A947-70E740481C1C}">
                <a14:useLocalDpi xmlns:a14="http://schemas.microsoft.com/office/drawing/2010/main" val="0"/>
              </a:ext>
            </a:extLst>
          </a:blip>
          <a:srcRect/>
          <a:stretch/>
        </p:blipFill>
        <p:spPr>
          <a:xfrm>
            <a:off x="6896191" y="3407697"/>
            <a:ext cx="2714286" cy="927381"/>
          </a:xfrm>
          <a:prstGeom prst="rect">
            <a:avLst/>
          </a:prstGeom>
          <a:ln>
            <a:solidFill>
              <a:schemeClr val="tx1"/>
            </a:solidFill>
          </a:ln>
        </p:spPr>
      </p:pic>
    </p:spTree>
    <p:extLst>
      <p:ext uri="{BB962C8B-B14F-4D97-AF65-F5344CB8AC3E}">
        <p14:creationId xmlns:p14="http://schemas.microsoft.com/office/powerpoint/2010/main" val="2743946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22852" y="1377049"/>
            <a:ext cx="10946296"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免許や資格を取得した際などに、［免許・資格］メニューで取得した免許や資格の内容を申請します。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免許・資格の取得</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F22E7CF-8B24-425C-A17A-24C968D10F68}"/>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2852" y="2062851"/>
            <a:ext cx="5474285" cy="4333460"/>
          </a:xfrm>
          <a:prstGeom prst="rect">
            <a:avLst/>
          </a:prstGeom>
          <a:ln>
            <a:solidFill>
              <a:schemeClr val="tx1"/>
            </a:solidFill>
          </a:ln>
        </p:spPr>
      </p:pic>
      <p:pic>
        <p:nvPicPr>
          <p:cNvPr id="5" name="図 4">
            <a:extLst>
              <a:ext uri="{FF2B5EF4-FFF2-40B4-BE49-F238E27FC236}">
                <a16:creationId xmlns:a16="http://schemas.microsoft.com/office/drawing/2014/main" id="{46492840-889E-4003-830F-373EB4F80249}"/>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58939" y="3047340"/>
            <a:ext cx="4796135" cy="1437198"/>
          </a:xfrm>
          <a:prstGeom prst="rect">
            <a:avLst/>
          </a:prstGeom>
          <a:ln>
            <a:solidFill>
              <a:srgbClr val="000000"/>
            </a:solidFill>
          </a:ln>
        </p:spPr>
      </p:pic>
      <p:sp>
        <p:nvSpPr>
          <p:cNvPr id="9" name="テキスト ボックス 8">
            <a:extLst>
              <a:ext uri="{FF2B5EF4-FFF2-40B4-BE49-F238E27FC236}">
                <a16:creationId xmlns:a16="http://schemas.microsoft.com/office/drawing/2014/main" id="{415A4993-7268-4072-9E72-C33A2EE3307C}"/>
              </a:ext>
            </a:extLst>
          </p:cNvPr>
          <p:cNvSpPr txBox="1"/>
          <p:nvPr/>
        </p:nvSpPr>
        <p:spPr>
          <a:xfrm>
            <a:off x="6787432" y="2069076"/>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すでに取得している免許・資格の更新の際は、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「免許・資格の更新」を選択します。</a:t>
            </a:r>
          </a:p>
        </p:txBody>
      </p:sp>
      <p:sp>
        <p:nvSpPr>
          <p:cNvPr id="10" name="四角形: 角を丸くする 9">
            <a:extLst>
              <a:ext uri="{FF2B5EF4-FFF2-40B4-BE49-F238E27FC236}">
                <a16:creationId xmlns:a16="http://schemas.microsoft.com/office/drawing/2014/main" id="{6FD3EDDB-D3BB-41BE-9889-729532BD53ED}"/>
              </a:ext>
            </a:extLst>
          </p:cNvPr>
          <p:cNvSpPr/>
          <p:nvPr/>
        </p:nvSpPr>
        <p:spPr>
          <a:xfrm>
            <a:off x="8002409" y="3601481"/>
            <a:ext cx="1221104" cy="27875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4B839F17-F35C-F880-46A0-5738EAEC577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5879CAD4-9577-E2FE-D661-B89094F14AC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9052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7561"/>
            <a:ext cx="4779692"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氏名が変わる場合は、婚姻後氏名で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0" name="Rectangle 8">
            <a:extLst>
              <a:ext uri="{FF2B5EF4-FFF2-40B4-BE49-F238E27FC236}">
                <a16:creationId xmlns:a16="http://schemas.microsoft.com/office/drawing/2014/main" id="{06CBD28D-76A7-4E84-9686-C37B0EB87282}"/>
              </a:ext>
            </a:extLst>
          </p:cNvPr>
          <p:cNvSpPr>
            <a:spLocks noChangeArrowheads="1"/>
          </p:cNvSpPr>
          <p:nvPr/>
        </p:nvSpPr>
        <p:spPr bwMode="auto">
          <a:xfrm>
            <a:off x="608378" y="426768"/>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結婚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93A30075-6DC6-4CCB-96F8-0C1BEBB3F08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6845" y="2067561"/>
            <a:ext cx="5480306" cy="3551161"/>
          </a:xfrm>
          <a:prstGeom prst="rect">
            <a:avLst/>
          </a:prstGeom>
          <a:ln>
            <a:solidFill>
              <a:schemeClr val="tx1"/>
            </a:solidFill>
          </a:ln>
        </p:spPr>
      </p:pic>
      <p:sp>
        <p:nvSpPr>
          <p:cNvPr id="7" name="四角形: 角を丸くする 6">
            <a:extLst>
              <a:ext uri="{FF2B5EF4-FFF2-40B4-BE49-F238E27FC236}">
                <a16:creationId xmlns:a16="http://schemas.microsoft.com/office/drawing/2014/main" id="{03D2D43B-B545-42C0-8AAC-8F9B03E17CF5}"/>
              </a:ext>
            </a:extLst>
          </p:cNvPr>
          <p:cNvSpPr/>
          <p:nvPr/>
        </p:nvSpPr>
        <p:spPr>
          <a:xfrm>
            <a:off x="1617511" y="3320032"/>
            <a:ext cx="1000149" cy="31333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4654549-CD0D-4D18-93D6-9E92A4289872}"/>
              </a:ext>
            </a:extLst>
          </p:cNvPr>
          <p:cNvSpPr txBox="1"/>
          <p:nvPr/>
        </p:nvSpPr>
        <p:spPr>
          <a:xfrm>
            <a:off x="618528" y="1385220"/>
            <a:ext cx="10951891"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結婚した際に、［結婚］メニューで申請します。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8C2EF66-6EAF-E373-7909-C17C7F2216A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28C1509-2C44-5AD3-1922-26DD8DEF5E2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762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2824"/>
            <a:ext cx="478557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氏名が変わる場合は、離婚後氏名で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1" name="Rectangle 8">
            <a:extLst>
              <a:ext uri="{FF2B5EF4-FFF2-40B4-BE49-F238E27FC236}">
                <a16:creationId xmlns:a16="http://schemas.microsoft.com/office/drawing/2014/main" id="{D6023BEC-C347-4D35-B7D1-885EEA9D42AE}"/>
              </a:ext>
            </a:extLst>
          </p:cNvPr>
          <p:cNvSpPr>
            <a:spLocks noChangeArrowheads="1"/>
          </p:cNvSpPr>
          <p:nvPr/>
        </p:nvSpPr>
        <p:spPr bwMode="auto">
          <a:xfrm>
            <a:off x="615693" y="429421"/>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離婚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140407C3-9E29-4537-A2C6-1FBA9163084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4" y="2066378"/>
            <a:ext cx="5480306" cy="3740526"/>
          </a:xfrm>
          <a:prstGeom prst="rect">
            <a:avLst/>
          </a:prstGeom>
          <a:ln>
            <a:solidFill>
              <a:schemeClr val="tx1"/>
            </a:solidFill>
          </a:ln>
        </p:spPr>
      </p:pic>
      <p:sp>
        <p:nvSpPr>
          <p:cNvPr id="10" name="四角形: 角を丸くする 9">
            <a:extLst>
              <a:ext uri="{FF2B5EF4-FFF2-40B4-BE49-F238E27FC236}">
                <a16:creationId xmlns:a16="http://schemas.microsoft.com/office/drawing/2014/main" id="{12F83CF3-174B-40BF-992A-BBF2E1876680}"/>
              </a:ext>
            </a:extLst>
          </p:cNvPr>
          <p:cNvSpPr/>
          <p:nvPr/>
        </p:nvSpPr>
        <p:spPr>
          <a:xfrm>
            <a:off x="1638241" y="4868876"/>
            <a:ext cx="985173" cy="3333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2DD7FD9B-8FD5-4863-9CCF-572FEA9761E7}"/>
              </a:ext>
            </a:extLst>
          </p:cNvPr>
          <p:cNvSpPr txBox="1"/>
          <p:nvPr/>
        </p:nvSpPr>
        <p:spPr>
          <a:xfrm>
            <a:off x="618527" y="1377024"/>
            <a:ext cx="1095778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離婚した際に、［離婚］メニューで申請します。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7AA131A-45F0-F1D8-7FAC-9575B4C8647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79D3D579-BB26-6417-9861-F72570255F4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7697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6C46ED-FCC9-4268-AF9C-74E20C109244}"/>
              </a:ext>
            </a:extLst>
          </p:cNvPr>
          <p:cNvPicPr>
            <a:picLocks noChangeAspect="1"/>
          </p:cNvPicPr>
          <p:nvPr/>
        </p:nvPicPr>
        <p:blipFill rotWithShape="1">
          <a:blip r:embed="rId3"/>
          <a:srcRect l="21544" t="17768" r="4210" b="9684"/>
          <a:stretch/>
        </p:blipFill>
        <p:spPr>
          <a:xfrm>
            <a:off x="615694" y="2320613"/>
            <a:ext cx="4227953" cy="2639400"/>
          </a:xfrm>
          <a:prstGeom prst="rect">
            <a:avLst/>
          </a:prstGeom>
          <a:ln>
            <a:solidFill>
              <a:schemeClr val="tx1"/>
            </a:solidFill>
          </a:ln>
        </p:spPr>
      </p:pic>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2" y="1379617"/>
            <a:ext cx="10960613"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家族に変動があった際に、［家族異動］メニューで変動内容を申請します。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該当する提出内容を選択して申請します。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82174FD-A377-4DF1-AE2F-7BB57801CD82}"/>
              </a:ext>
            </a:extLst>
          </p:cNvPr>
          <p:cNvSpPr/>
          <p:nvPr/>
        </p:nvSpPr>
        <p:spPr>
          <a:xfrm>
            <a:off x="923247" y="3940981"/>
            <a:ext cx="4785666" cy="28228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eiryo UI" panose="020B0604030504040204" pitchFamily="34" charset="-128"/>
                <a:ea typeface="Meiryo UI" panose="020B0604030504040204" pitchFamily="34" charset="-128"/>
              </a:rPr>
              <a:t>＜「扶養家族追加」を選択するケース＞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・子供が生まれた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・配偶者が離職、両親が定年退職した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br>
              <a:rPr kumimoji="1" lang="en-US" altLang="ja-JP" sz="1600" b="1" dirty="0">
                <a:solidFill>
                  <a:schemeClr val="tx1"/>
                </a:solidFill>
                <a:latin typeface="Meiryo UI" panose="020B0604030504040204" pitchFamily="34" charset="-128"/>
                <a:ea typeface="Meiryo UI" panose="020B0604030504040204" pitchFamily="34" charset="-128"/>
              </a:rPr>
            </a:br>
            <a:r>
              <a:rPr kumimoji="1" lang="ja-JP" altLang="en-US" sz="1600" b="1" dirty="0">
                <a:solidFill>
                  <a:schemeClr val="tx1"/>
                </a:solidFill>
                <a:latin typeface="Meiryo UI" panose="020B0604030504040204" pitchFamily="34" charset="-128"/>
                <a:ea typeface="Meiryo UI" panose="020B0604030504040204" pitchFamily="34" charset="-128"/>
              </a:rPr>
              <a:t>＜「扶養家族除外」を選択するケース＞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・子供が就職した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・配偶者の収入が増加した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b="1" dirty="0">
                <a:solidFill>
                  <a:schemeClr val="tx1"/>
                </a:solidFill>
                <a:latin typeface="Meiryo UI" panose="020B0604030504040204" pitchFamily="34" charset="-128"/>
                <a:ea typeface="Meiryo UI" panose="020B0604030504040204" pitchFamily="34" charset="-128"/>
              </a:rPr>
              <a:t>＜「家族情報変更」を選択するケース＞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・家族の住所に変更があった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a:t>
            </a:r>
            <a:r>
              <a:rPr kumimoji="1" lang="ja-JP" altLang="en-US" sz="1600" dirty="0" err="1">
                <a:solidFill>
                  <a:schemeClr val="tx1"/>
                </a:solidFill>
                <a:latin typeface="Meiryo UI" panose="020B0604030504040204" pitchFamily="34" charset="-128"/>
                <a:ea typeface="Meiryo UI" panose="020B0604030504040204" pitchFamily="34" charset="-128"/>
              </a:rPr>
              <a:t>障がい</a:t>
            </a:r>
            <a:r>
              <a:rPr kumimoji="1" lang="ja-JP" altLang="en-US" sz="1600" dirty="0">
                <a:solidFill>
                  <a:schemeClr val="tx1"/>
                </a:solidFill>
                <a:latin typeface="Meiryo UI" panose="020B0604030504040204" pitchFamily="34" charset="-128"/>
                <a:ea typeface="Meiryo UI" panose="020B0604030504040204" pitchFamily="34" charset="-128"/>
              </a:rPr>
              <a:t>者の該当状況に変更があった　など・・・</a:t>
            </a:r>
          </a:p>
        </p:txBody>
      </p:sp>
      <p:sp>
        <p:nvSpPr>
          <p:cNvPr id="10" name="Rectangle 8">
            <a:extLst>
              <a:ext uri="{FF2B5EF4-FFF2-40B4-BE49-F238E27FC236}">
                <a16:creationId xmlns:a16="http://schemas.microsoft.com/office/drawing/2014/main" id="{1785FE8B-41CD-4289-B0BA-722E8B180AB3}"/>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家族の異動</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5601FBA-3F95-4592-B424-6663AD03CD89}"/>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82174" y="2396636"/>
            <a:ext cx="4316113" cy="3912840"/>
          </a:xfrm>
          <a:prstGeom prst="rect">
            <a:avLst/>
          </a:prstGeom>
          <a:ln>
            <a:solidFill>
              <a:schemeClr val="tx1"/>
            </a:solidFill>
          </a:ln>
        </p:spPr>
      </p:pic>
      <p:sp>
        <p:nvSpPr>
          <p:cNvPr id="9" name="テキスト ボックス 8">
            <a:extLst>
              <a:ext uri="{FF2B5EF4-FFF2-40B4-BE49-F238E27FC236}">
                <a16:creationId xmlns:a16="http://schemas.microsoft.com/office/drawing/2014/main" id="{8B362998-B469-45CE-A3B8-796802B7073C}"/>
              </a:ext>
            </a:extLst>
          </p:cNvPr>
          <p:cNvSpPr txBox="1"/>
          <p:nvPr/>
        </p:nvSpPr>
        <p:spPr>
          <a:xfrm>
            <a:off x="6686293" y="2030755"/>
            <a:ext cx="2169840" cy="328226"/>
          </a:xfrm>
          <a:prstGeom prst="rect">
            <a:avLst/>
          </a:prstGeom>
          <a:noFill/>
        </p:spPr>
        <p:txBody>
          <a:bodyPr wrap="square" tIns="36000" rtlCol="0">
            <a:spAutoFit/>
          </a:bodyPr>
          <a:lstStyle/>
          <a:p>
            <a:pPr algn="l">
              <a:lnSpc>
                <a:spcPct val="130000"/>
              </a:lnSpc>
            </a:pPr>
            <a:r>
              <a:rPr kumimoji="1" lang="ja-JP" altLang="en-US" sz="1400" dirty="0">
                <a:solidFill>
                  <a:schemeClr val="tx1">
                    <a:lumMod val="95000"/>
                    <a:lumOff val="5000"/>
                  </a:schemeClr>
                </a:solidFill>
                <a:latin typeface="Meiryo UI" panose="020B0604030504040204" pitchFamily="34" charset="-128"/>
                <a:ea typeface="Meiryo UI" panose="020B0604030504040204" pitchFamily="34" charset="-128"/>
              </a:rPr>
              <a:t>扶養家族追加の場合</a:t>
            </a:r>
          </a:p>
        </p:txBody>
      </p:sp>
      <p:sp>
        <p:nvSpPr>
          <p:cNvPr id="2" name="フッター プレースホルダー 3">
            <a:extLst>
              <a:ext uri="{FF2B5EF4-FFF2-40B4-BE49-F238E27FC236}">
                <a16:creationId xmlns:a16="http://schemas.microsoft.com/office/drawing/2014/main" id="{87B39DE0-6F9B-FABF-8CF4-98C0349E179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77C92FE1-3E92-E6DE-C262-824D6C90A03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211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891C1-7838-73E1-84AB-88FE256CB8F3}"/>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B86FAA2-0E9A-7BE9-9503-EEC6E4DB9997}"/>
              </a:ext>
            </a:extLst>
          </p:cNvPr>
          <p:cNvSpPr txBox="1"/>
          <p:nvPr/>
        </p:nvSpPr>
        <p:spPr>
          <a:xfrm>
            <a:off x="615692" y="1379617"/>
            <a:ext cx="10960613" cy="1633840"/>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本人または配偶者が妊娠した際に、［出生予定日］メニューで育児休業や仕事と育児の両立を支援する制度を確認し、出生予定日を申請します。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また、育児休業の取得や制度の利用等に関する意向も申請します。</a:t>
            </a:r>
          </a:p>
          <a:p>
            <a:pPr>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E3C49BB9-689A-684F-BF45-6388A587E5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出生予定日</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9E1C7D87-DECE-51BA-3A2E-3EF76922837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4B743AAB-9E7E-7740-E85F-3B362AAFD20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27</a:t>
            </a:fld>
            <a:endParaRPr kumimoji="1" lang="ja-JP" altLang="en-US" sz="1200" b="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8CD47EAF-494C-8446-D15B-38009F655410}"/>
              </a:ext>
            </a:extLst>
          </p:cNvPr>
          <p:cNvPicPr>
            <a:picLocks noChangeAspect="1"/>
          </p:cNvPicPr>
          <p:nvPr/>
        </p:nvPicPr>
        <p:blipFill>
          <a:blip r:embed="rId3"/>
          <a:srcRect r="12299"/>
          <a:stretch>
            <a:fillRect/>
          </a:stretch>
        </p:blipFill>
        <p:spPr>
          <a:xfrm>
            <a:off x="644716" y="2754532"/>
            <a:ext cx="5515454" cy="3622206"/>
          </a:xfrm>
          <a:prstGeom prst="rect">
            <a:avLst/>
          </a:prstGeom>
          <a:ln>
            <a:solidFill>
              <a:schemeClr val="tx1"/>
            </a:solidFill>
          </a:ln>
        </p:spPr>
      </p:pic>
    </p:spTree>
    <p:extLst>
      <p:ext uri="{BB962C8B-B14F-4D97-AF65-F5344CB8AC3E}">
        <p14:creationId xmlns:p14="http://schemas.microsoft.com/office/powerpoint/2010/main" val="1203295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23B68348-4EF7-0CA8-B01B-623D1EDB0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063495"/>
            <a:ext cx="5486400" cy="3562350"/>
          </a:xfrm>
          <a:prstGeom prst="rect">
            <a:avLst/>
          </a:prstGeom>
          <a:ln>
            <a:solidFill>
              <a:schemeClr val="tx1"/>
            </a:solidFill>
          </a:ln>
        </p:spPr>
      </p:pic>
      <p:sp>
        <p:nvSpPr>
          <p:cNvPr id="10" name="テキスト ボックス 9">
            <a:extLst>
              <a:ext uri="{FF2B5EF4-FFF2-40B4-BE49-F238E27FC236}">
                <a16:creationId xmlns:a16="http://schemas.microsoft.com/office/drawing/2014/main" id="{5F67F4BD-F474-46FF-A506-3462BAF5F194}"/>
              </a:ext>
            </a:extLst>
          </p:cNvPr>
          <p:cNvSpPr txBox="1"/>
          <p:nvPr/>
        </p:nvSpPr>
        <p:spPr>
          <a:xfrm>
            <a:off x="6785258" y="2063495"/>
            <a:ext cx="479104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出産予定日を入力すると、法律で定められた開始日・終了日が表示されます。</a:t>
            </a:r>
          </a:p>
        </p:txBody>
      </p:sp>
      <p:sp>
        <p:nvSpPr>
          <p:cNvPr id="8" name="Rectangle 8">
            <a:extLst>
              <a:ext uri="{FF2B5EF4-FFF2-40B4-BE49-F238E27FC236}">
                <a16:creationId xmlns:a16="http://schemas.microsoft.com/office/drawing/2014/main" id="{8029C0E3-5BA7-41F7-8A7F-264A1A6A283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産前産後休業①（産休に入る前）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7" name="四角形: 角を丸くする 6">
            <a:extLst>
              <a:ext uri="{FF2B5EF4-FFF2-40B4-BE49-F238E27FC236}">
                <a16:creationId xmlns:a16="http://schemas.microsoft.com/office/drawing/2014/main" id="{DBA34CC8-107D-4E53-87E6-215B68613C55}"/>
              </a:ext>
            </a:extLst>
          </p:cNvPr>
          <p:cNvSpPr/>
          <p:nvPr/>
        </p:nvSpPr>
        <p:spPr>
          <a:xfrm>
            <a:off x="725714" y="3094680"/>
            <a:ext cx="4478735" cy="53529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FBB40F4-9258-4AA0-9867-F4EA60DCA0FF}"/>
              </a:ext>
            </a:extLst>
          </p:cNvPr>
          <p:cNvSpPr txBox="1"/>
          <p:nvPr/>
        </p:nvSpPr>
        <p:spPr>
          <a:xfrm>
            <a:off x="615694" y="1378305"/>
            <a:ext cx="10960613"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産前産後休業する際に、［産前産後休業］メニューで休業期間等を申請します。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90F03AF-9361-138B-EC94-9E40B8C5A8C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86A4CA3-67F1-EC98-F875-938AEA5F99F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235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ッター プレースホルダー 3">
            <a:extLst>
              <a:ext uri="{FF2B5EF4-FFF2-40B4-BE49-F238E27FC236}">
                <a16:creationId xmlns:a16="http://schemas.microsoft.com/office/drawing/2014/main" id="{EEF8E6D9-94D9-5E55-A1D7-FFEDAE00B33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8FFB5775-1F8A-C945-A87F-D0D7EA262032}"/>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2</a:t>
            </a:fld>
            <a:endParaRPr kumimoji="1" lang="ja-JP" altLang="en-US" sz="1200" b="0" dirty="0">
              <a:latin typeface="Meiryo UI" panose="020B0604030504040204" pitchFamily="50" charset="-128"/>
              <a:ea typeface="Meiryo UI" panose="020B0604030504040204" pitchFamily="50" charset="-128"/>
            </a:endParaRPr>
          </a:p>
        </p:txBody>
      </p:sp>
      <p:sp>
        <p:nvSpPr>
          <p:cNvPr id="14"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5" name="表 14"/>
          <p:cNvGraphicFramePr>
            <a:graphicFrameLocks noGrp="1"/>
          </p:cNvGraphicFramePr>
          <p:nvPr>
            <p:extLst>
              <p:ext uri="{D42A27DB-BD31-4B8C-83A1-F6EECF244321}">
                <p14:modId xmlns:p14="http://schemas.microsoft.com/office/powerpoint/2010/main" val="807449418"/>
              </p:ext>
            </p:extLst>
          </p:nvPr>
        </p:nvGraphicFramePr>
        <p:xfrm>
          <a:off x="574543" y="706229"/>
          <a:ext cx="10594330" cy="179512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7">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Ver.250331</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35539450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P25</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8034882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「短時間勤務（開始の連絡）」を新規追加</a:t>
                      </a:r>
                    </a:p>
                  </a:txBody>
                  <a:tcPr anchor="ctr"/>
                </a:tc>
                <a:extLst>
                  <a:ext uri="{0D108BD9-81ED-4DB2-BD59-A6C34878D82A}">
                    <a16:rowId xmlns:a16="http://schemas.microsoft.com/office/drawing/2014/main" val="18615598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「短時間勤務（時間変更・延長・終了）」を新規追加</a:t>
                      </a:r>
                    </a:p>
                  </a:txBody>
                  <a:tcPr anchor="ctr"/>
                </a:tc>
                <a:extLst>
                  <a:ext uri="{0D108BD9-81ED-4DB2-BD59-A6C34878D82A}">
                    <a16:rowId xmlns:a16="http://schemas.microsoft.com/office/drawing/2014/main" val="4164965199"/>
                  </a:ext>
                </a:extLst>
              </a:tr>
            </a:tbl>
          </a:graphicData>
        </a:graphic>
      </p:graphicFrame>
    </p:spTree>
    <p:extLst>
      <p:ext uri="{BB962C8B-B14F-4D97-AF65-F5344CB8AC3E}">
        <p14:creationId xmlns:p14="http://schemas.microsoft.com/office/powerpoint/2010/main" val="2027053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担当者から「出産後に必要な申請や書類等の連絡」より送信されたメールに掲載されている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産前産後休業②（出産の報告）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7F2DD82-91CD-402C-BE9C-7CF0F42BA86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353063"/>
            <a:ext cx="5480307" cy="3694695"/>
          </a:xfrm>
          <a:prstGeom prst="rect">
            <a:avLst/>
          </a:prstGeom>
        </p:spPr>
      </p:pic>
      <p:sp>
        <p:nvSpPr>
          <p:cNvPr id="6" name="四角形: 角を丸くする 5">
            <a:extLst>
              <a:ext uri="{FF2B5EF4-FFF2-40B4-BE49-F238E27FC236}">
                <a16:creationId xmlns:a16="http://schemas.microsoft.com/office/drawing/2014/main" id="{0EC51CFE-C8A2-4D6D-BAA0-7741B4C2A627}"/>
              </a:ext>
            </a:extLst>
          </p:cNvPr>
          <p:cNvSpPr/>
          <p:nvPr/>
        </p:nvSpPr>
        <p:spPr>
          <a:xfrm>
            <a:off x="669171" y="4685338"/>
            <a:ext cx="5307348" cy="70871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3EDD7E03-93DA-3511-174D-4962C47A10A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D25284F-8B71-D488-2DCD-FDDBDB96238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5044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279C0953-D745-83A9-EACD-7715D969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68" y="2974604"/>
            <a:ext cx="5315094" cy="3275663"/>
          </a:xfrm>
          <a:prstGeom prst="rect">
            <a:avLst/>
          </a:prstGeom>
          <a:ln>
            <a:solidFill>
              <a:schemeClr val="tx1"/>
            </a:solidFill>
          </a:ln>
        </p:spPr>
      </p:pic>
      <p:sp>
        <p:nvSpPr>
          <p:cNvPr id="12" name="正方形/長方形 11">
            <a:extLst>
              <a:ext uri="{FF2B5EF4-FFF2-40B4-BE49-F238E27FC236}">
                <a16:creationId xmlns:a16="http://schemas.microsoft.com/office/drawing/2014/main" id="{BF60D8FE-4A5E-492F-AA04-2DB16F72D463}"/>
              </a:ext>
            </a:extLst>
          </p:cNvPr>
          <p:cNvSpPr/>
          <p:nvPr/>
        </p:nvSpPr>
        <p:spPr>
          <a:xfrm>
            <a:off x="6648449" y="2245699"/>
            <a:ext cx="4927857" cy="397095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7A1A561-8A7E-49CD-9CE0-EA3BAD576BD0}"/>
              </a:ext>
            </a:extLst>
          </p:cNvPr>
          <p:cNvSpPr txBox="1"/>
          <p:nvPr/>
        </p:nvSpPr>
        <p:spPr>
          <a:xfrm>
            <a:off x="615693" y="1851022"/>
            <a:ext cx="4861182"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産前産後休業から続けて育休に入る場合は、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休業①（育休に入る前）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育児休業する際に、［育児休業］メニューで休業期間等を申請できます。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97A1A561-8A7E-49CD-9CE0-EA3BAD576BD0}"/>
              </a:ext>
            </a:extLst>
          </p:cNvPr>
          <p:cNvSpPr txBox="1"/>
          <p:nvPr/>
        </p:nvSpPr>
        <p:spPr>
          <a:xfrm>
            <a:off x="6971786" y="2311355"/>
            <a:ext cx="4143888" cy="882737"/>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男性は「産後パパ育休の取得」または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「通常育児休業の取得」を選択します。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30</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8E3A464-59C4-EA71-1B52-830999DA8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667" y="3194092"/>
            <a:ext cx="4309323" cy="2836688"/>
          </a:xfrm>
          <a:prstGeom prst="rect">
            <a:avLst/>
          </a:prstGeom>
          <a:ln>
            <a:solidFill>
              <a:schemeClr val="tx1">
                <a:lumMod val="95000"/>
                <a:lumOff val="5000"/>
              </a:schemeClr>
            </a:solidFill>
          </a:ln>
        </p:spPr>
      </p:pic>
      <p:sp>
        <p:nvSpPr>
          <p:cNvPr id="10" name="四角形: 角を丸くする 9">
            <a:extLst>
              <a:ext uri="{FF2B5EF4-FFF2-40B4-BE49-F238E27FC236}">
                <a16:creationId xmlns:a16="http://schemas.microsoft.com/office/drawing/2014/main" id="{5278FA6C-7B60-7518-F797-54918CCB977D}"/>
              </a:ext>
            </a:extLst>
          </p:cNvPr>
          <p:cNvSpPr/>
          <p:nvPr/>
        </p:nvSpPr>
        <p:spPr>
          <a:xfrm>
            <a:off x="812672" y="3462337"/>
            <a:ext cx="4883278" cy="379957"/>
          </a:xfrm>
          <a:prstGeom prst="roundRect">
            <a:avLst>
              <a:gd name="adj" fmla="val 20663"/>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243198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育休に入る前の申請で子の情報を入力しなかった場合は、担当者から「出生後に必要な申請や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休業②（</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出生</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 y="2424230"/>
            <a:ext cx="5953272" cy="3724321"/>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2634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アプリケーション&#10;&#10;AI 生成コンテンツは誤りを含む可能性があります。">
            <a:extLst>
              <a:ext uri="{FF2B5EF4-FFF2-40B4-BE49-F238E27FC236}">
                <a16:creationId xmlns:a16="http://schemas.microsoft.com/office/drawing/2014/main" id="{42602932-612E-D23F-73EC-FEA0D4B9C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99" y="2213367"/>
            <a:ext cx="4124905" cy="4021954"/>
          </a:xfrm>
          <a:prstGeom prst="rect">
            <a:avLst/>
          </a:prstGeom>
          <a:ln>
            <a:solidFill>
              <a:schemeClr val="tx1"/>
            </a:solidFill>
          </a:ln>
        </p:spPr>
      </p:pic>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延長・終了</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32</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93C5576-2C6E-6A7B-329B-585424C1AAC3}"/>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育休期間を延長または終了する場合は、 ［育児休業（延長・終了）］メニューで休業期間等を申請できます。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DACFA1F7-3734-ABE7-7FBD-5501B56E1708}"/>
              </a:ext>
            </a:extLst>
          </p:cNvPr>
          <p:cNvSpPr txBox="1"/>
          <p:nvPr/>
        </p:nvSpPr>
        <p:spPr>
          <a:xfrm>
            <a:off x="5602311" y="2070158"/>
            <a:ext cx="4566368" cy="2033950"/>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育児休業期間を延長する場合は、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「育児休業期間の延長」を選択します。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育児休業期間を終了する場合は、「育児休業期間の終了」を選択します。</a:t>
            </a:r>
          </a:p>
        </p:txBody>
      </p:sp>
      <p:sp>
        <p:nvSpPr>
          <p:cNvPr id="15" name="正方形/長方形 14">
            <a:extLst>
              <a:ext uri="{FF2B5EF4-FFF2-40B4-BE49-F238E27FC236}">
                <a16:creationId xmlns:a16="http://schemas.microsoft.com/office/drawing/2014/main" id="{08823EB7-96CA-ADB4-2616-88F6931EE4FE}"/>
              </a:ext>
            </a:extLst>
          </p:cNvPr>
          <p:cNvSpPr/>
          <p:nvPr/>
        </p:nvSpPr>
        <p:spPr>
          <a:xfrm>
            <a:off x="5602310" y="4718180"/>
            <a:ext cx="4980745" cy="15201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b="0" i="0" dirty="0">
                <a:solidFill>
                  <a:srgbClr val="333333"/>
                </a:solidFill>
                <a:effectLst/>
                <a:latin typeface="Meiryo UI" panose="020B0604030504040204" pitchFamily="50" charset="-128"/>
                <a:ea typeface="Meiryo UI" panose="020B0604030504040204" pitchFamily="50" charset="-128"/>
              </a:rPr>
              <a:t>保育所等に入所できないため、育児休業を延長する</a:t>
            </a:r>
            <a:endParaRPr lang="en-US" altLang="ja-JP" b="0" i="0" dirty="0">
              <a:solidFill>
                <a:srgbClr val="333333"/>
              </a:solidFill>
              <a:effectLst/>
              <a:latin typeface="Meiryo UI" panose="020B0604030504040204" pitchFamily="50" charset="-128"/>
              <a:ea typeface="Meiryo UI" panose="020B0604030504040204" pitchFamily="50" charset="-128"/>
            </a:endParaRPr>
          </a:p>
          <a:p>
            <a:r>
              <a:rPr lang="ja-JP" altLang="en-US" b="0" i="0" dirty="0">
                <a:solidFill>
                  <a:srgbClr val="333333"/>
                </a:solidFill>
                <a:effectLst/>
                <a:latin typeface="Meiryo UI" panose="020B0604030504040204" pitchFamily="50" charset="-128"/>
                <a:ea typeface="Meiryo UI" panose="020B0604030504040204" pitchFamily="50" charset="-128"/>
              </a:rPr>
              <a:t>場合に提出する「延長事由認定申告書」は、</a:t>
            </a:r>
            <a:endParaRPr lang="en-US" altLang="ja-JP" b="0" i="0" dirty="0">
              <a:solidFill>
                <a:srgbClr val="333333"/>
              </a:solidFill>
              <a:effectLst/>
              <a:latin typeface="Meiryo UI" panose="020B0604030504040204" pitchFamily="50" charset="-128"/>
              <a:ea typeface="Meiryo UI" panose="020B0604030504040204" pitchFamily="50" charset="-128"/>
            </a:endParaRPr>
          </a:p>
          <a:p>
            <a:r>
              <a:rPr lang="ja-JP" altLang="en-US" b="0" i="0" dirty="0">
                <a:solidFill>
                  <a:srgbClr val="333333"/>
                </a:solidFill>
                <a:effectLst/>
                <a:latin typeface="Meiryo UI" panose="020B0604030504040204" pitchFamily="50" charset="-128"/>
                <a:ea typeface="Meiryo UI" panose="020B0604030504040204" pitchFamily="50" charset="-128"/>
              </a:rPr>
              <a:t>入力された内容から自動で作成されます。</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17" name="四角形: 角を丸くする 16">
            <a:extLst>
              <a:ext uri="{FF2B5EF4-FFF2-40B4-BE49-F238E27FC236}">
                <a16:creationId xmlns:a16="http://schemas.microsoft.com/office/drawing/2014/main" id="{CDAC1DA9-1729-69AE-33C5-1F389531ED06}"/>
              </a:ext>
            </a:extLst>
          </p:cNvPr>
          <p:cNvSpPr/>
          <p:nvPr/>
        </p:nvSpPr>
        <p:spPr>
          <a:xfrm>
            <a:off x="706799" y="3991429"/>
            <a:ext cx="4124905" cy="2243892"/>
          </a:xfrm>
          <a:prstGeom prst="roundRect">
            <a:avLst>
              <a:gd name="adj" fmla="val 408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27614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DCA7F-2E0B-18D9-6A01-9276487668BB}"/>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5A6834D-4CAF-1F49-590A-E5F3BD44D70F}"/>
              </a:ext>
            </a:extLst>
          </p:cNvPr>
          <p:cNvSpPr txBox="1"/>
          <p:nvPr/>
        </p:nvSpPr>
        <p:spPr>
          <a:xfrm>
            <a:off x="615692" y="1379617"/>
            <a:ext cx="10960613" cy="1633840"/>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介護に直面した際に、［介護直面］メニューで介護休業や仕事と介護の両立を支援する制度を確認し、介護が必要な家族の情報を申請します。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また、介護休業の取得や制度の利用等に関する意向も申請します。</a:t>
            </a:r>
          </a:p>
          <a:p>
            <a:pPr>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0AEF19BF-8DD5-3EA6-9DD0-43BDE182CD6E}"/>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介護直面</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D61C8B1-F7F5-16E7-8997-641B2955803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5D0737B-172D-FEBC-D389-AF0A8363073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33</a:t>
            </a:fld>
            <a:endParaRPr kumimoji="1" lang="ja-JP" altLang="en-US" sz="1200" b="0" dirty="0">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5B75E8EF-35DE-4B69-3240-8CC4F1708D40}"/>
              </a:ext>
            </a:extLst>
          </p:cNvPr>
          <p:cNvPicPr>
            <a:picLocks noChangeAspect="1"/>
          </p:cNvPicPr>
          <p:nvPr/>
        </p:nvPicPr>
        <p:blipFill>
          <a:blip r:embed="rId3"/>
          <a:srcRect b="20987"/>
          <a:stretch>
            <a:fillRect/>
          </a:stretch>
        </p:blipFill>
        <p:spPr>
          <a:xfrm>
            <a:off x="670596" y="2707105"/>
            <a:ext cx="5538403" cy="3850106"/>
          </a:xfrm>
          <a:prstGeom prst="rect">
            <a:avLst/>
          </a:prstGeom>
          <a:ln>
            <a:solidFill>
              <a:schemeClr val="tx1"/>
            </a:solidFill>
          </a:ln>
        </p:spPr>
      </p:pic>
    </p:spTree>
    <p:extLst>
      <p:ext uri="{BB962C8B-B14F-4D97-AF65-F5344CB8AC3E}">
        <p14:creationId xmlns:p14="http://schemas.microsoft.com/office/powerpoint/2010/main" val="2748156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介護休業（介護休業に入る前）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介護休業する際に、［介護休業］メニューで休業期間等を申請できます。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34</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328135EE-135A-C8FE-7803-5A9E6AEC5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011680"/>
            <a:ext cx="7342857" cy="3961905"/>
          </a:xfrm>
          <a:prstGeom prst="rect">
            <a:avLst/>
          </a:prstGeom>
          <a:ln>
            <a:solidFill>
              <a:schemeClr val="tx1"/>
            </a:solidFill>
          </a:ln>
        </p:spPr>
      </p:pic>
      <p:sp>
        <p:nvSpPr>
          <p:cNvPr id="6" name="四角形: 角を丸くする 5">
            <a:extLst>
              <a:ext uri="{FF2B5EF4-FFF2-40B4-BE49-F238E27FC236}">
                <a16:creationId xmlns:a16="http://schemas.microsoft.com/office/drawing/2014/main" id="{2D52DE61-7C6C-E354-6154-A9FB40650B4E}"/>
              </a:ext>
            </a:extLst>
          </p:cNvPr>
          <p:cNvSpPr/>
          <p:nvPr/>
        </p:nvSpPr>
        <p:spPr>
          <a:xfrm>
            <a:off x="731806" y="2627086"/>
            <a:ext cx="5364193" cy="696685"/>
          </a:xfrm>
          <a:prstGeom prst="roundRect">
            <a:avLst>
              <a:gd name="adj" fmla="val 408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417243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介護休業を延長または終了する際に、 ［介護休業（延長・終了）］メニューで休業終了日を申請できます。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35</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2966B03-CA25-9035-77C1-9E63C09FF222}"/>
              </a:ext>
            </a:extLst>
          </p:cNvPr>
          <p:cNvSpPr txBox="1"/>
          <p:nvPr/>
        </p:nvSpPr>
        <p:spPr>
          <a:xfrm>
            <a:off x="7443883" y="2443439"/>
            <a:ext cx="4223994" cy="1848583"/>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「介護休業期間の終了」を選択します。</a:t>
            </a:r>
          </a:p>
        </p:txBody>
      </p:sp>
      <p:pic>
        <p:nvPicPr>
          <p:cNvPr id="6" name="図 5"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43EFEBC8-5A5D-3F08-8CC4-5D81E4F0A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443439"/>
            <a:ext cx="6697858" cy="3441101"/>
          </a:xfrm>
          <a:prstGeom prst="rect">
            <a:avLst/>
          </a:prstGeom>
          <a:ln>
            <a:solidFill>
              <a:schemeClr val="tx1"/>
            </a:solidFill>
          </a:ln>
        </p:spPr>
      </p:pic>
    </p:spTree>
    <p:extLst>
      <p:ext uri="{BB962C8B-B14F-4D97-AF65-F5344CB8AC3E}">
        <p14:creationId xmlns:p14="http://schemas.microsoft.com/office/powerpoint/2010/main" val="2569520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F06E3-14AA-9A56-328F-C0DC641C4700}"/>
            </a:ext>
          </a:extLst>
        </p:cNvPr>
        <p:cNvGrpSpPr/>
        <p:nvPr/>
      </p:nvGrpSpPr>
      <p:grpSpPr>
        <a:xfrm>
          <a:off x="0" y="0"/>
          <a:ext cx="0" cy="0"/>
          <a:chOff x="0" y="0"/>
          <a:chExt cx="0" cy="0"/>
        </a:xfrm>
      </p:grpSpPr>
      <p:sp>
        <p:nvSpPr>
          <p:cNvPr id="7" name="Rectangle 8">
            <a:extLst>
              <a:ext uri="{FF2B5EF4-FFF2-40B4-BE49-F238E27FC236}">
                <a16:creationId xmlns:a16="http://schemas.microsoft.com/office/drawing/2014/main" id="{6D2CC729-2C33-EF4C-1A62-10A4A6A56DC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短時間勤務（開始の連絡）</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6444D9FC-0510-BD71-B09E-9ACF7AE4D5F0}"/>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短時間勤務する際に、［短時間勤務］メニューで短時間勤務開始日等を申請できます。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8E7DF3D1-3BD2-224D-A58F-049417ECBF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D631D06-318E-8585-205D-9F07DFE9ECC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36</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8CF65048-A076-A611-DF01-0E6279C1C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111332"/>
            <a:ext cx="7272713" cy="4286007"/>
          </a:xfrm>
          <a:prstGeom prst="rect">
            <a:avLst/>
          </a:prstGeom>
          <a:ln>
            <a:solidFill>
              <a:schemeClr val="tx1">
                <a:lumMod val="95000"/>
                <a:lumOff val="5000"/>
              </a:schemeClr>
            </a:solidFill>
          </a:ln>
        </p:spPr>
      </p:pic>
    </p:spTree>
    <p:extLst>
      <p:ext uri="{BB962C8B-B14F-4D97-AF65-F5344CB8AC3E}">
        <p14:creationId xmlns:p14="http://schemas.microsoft.com/office/powerpoint/2010/main" val="4080330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86E5F-BE6A-CF54-D021-621C3BD7F37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9C39EF2-B549-A23F-F966-1CB27BA6AC2D}"/>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2000" dirty="0">
                <a:latin typeface="Meiryo UI" panose="020B0604030504040204" pitchFamily="50" charset="-128"/>
                <a:ea typeface="Meiryo UI" panose="020B0604030504040204" pitchFamily="50" charset="-128"/>
              </a:rPr>
              <a:t>始業・終業の時刻を変更</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する際、または期間を延長・終了する際に、 ［短時間勤務（時間変更・延長・終了）］メニューで申請できます。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CD3EBE56-FB0B-4184-4A41-B22E7D58D89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（時間変更・延長・終了）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5ACABA70-80E9-2310-2EAA-231F103728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EF51E9E-D228-16F2-3340-11F73E96D45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37</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55D3A047-DEBB-0832-2DC4-6DD0DCE00186}"/>
              </a:ext>
            </a:extLst>
          </p:cNvPr>
          <p:cNvSpPr txBox="1"/>
          <p:nvPr/>
        </p:nvSpPr>
        <p:spPr>
          <a:xfrm>
            <a:off x="6870673" y="2443439"/>
            <a:ext cx="5119232" cy="2928879"/>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1800" dirty="0">
                <a:latin typeface="Meiryo UI" panose="020B0604030504040204" pitchFamily="50" charset="-128"/>
                <a:ea typeface="Meiryo UI" panose="020B0604030504040204" pitchFamily="50" charset="-128"/>
              </a:rPr>
              <a:t>始業・終業の時刻を変更</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「時間の変更」を選択します。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短時間勤務を終了する場合は、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「期間の終了」を選択します。</a:t>
            </a:r>
          </a:p>
        </p:txBody>
      </p:sp>
      <p:pic>
        <p:nvPicPr>
          <p:cNvPr id="11" name="図 1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D2AA394B-94AF-612E-7D2D-0FE298C26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337348"/>
            <a:ext cx="5675925" cy="4329613"/>
          </a:xfrm>
          <a:prstGeom prst="rect">
            <a:avLst/>
          </a:prstGeom>
          <a:ln>
            <a:solidFill>
              <a:schemeClr val="tx1">
                <a:lumMod val="95000"/>
                <a:lumOff val="5000"/>
              </a:schemeClr>
            </a:solidFill>
          </a:ln>
        </p:spPr>
      </p:pic>
    </p:spTree>
    <p:extLst>
      <p:ext uri="{BB962C8B-B14F-4D97-AF65-F5344CB8AC3E}">
        <p14:creationId xmlns:p14="http://schemas.microsoft.com/office/powerpoint/2010/main" val="3505542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A8E7A-021B-AD56-8699-25C0B3BD65F8}"/>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F2D6781C-ABCC-308E-8A08-B42D7C76C8DF}"/>
              </a:ext>
            </a:extLst>
          </p:cNvPr>
          <p:cNvSpPr txBox="1"/>
          <p:nvPr/>
        </p:nvSpPr>
        <p:spPr>
          <a:xfrm>
            <a:off x="615693" y="1247400"/>
            <a:ext cx="10960614" cy="850292"/>
          </a:xfrm>
          <a:prstGeom prst="rect">
            <a:avLst/>
          </a:prstGeom>
          <a:noFill/>
        </p:spPr>
        <p:txBody>
          <a:bodyPr wrap="square" tIns="36000" rtlCol="0">
            <a:spAutoFit/>
          </a:bodyPr>
          <a:lstStyle/>
          <a:p>
            <a:pPr>
              <a:lnSpc>
                <a:spcPct val="130000"/>
              </a:lnSpc>
            </a:pPr>
            <a:r>
              <a:rPr lang="ja-JP" altLang="en-US" sz="2000" dirty="0">
                <a:latin typeface="Meiryo UI" panose="020B0604030504040204" pitchFamily="50" charset="-128"/>
                <a:ea typeface="Meiryo UI" panose="020B0604030504040204" pitchFamily="50" charset="-128"/>
              </a:rPr>
              <a:t>店舗責任者は従業員（パートやアルバイトなど）を店舗で採用した際に</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、入社予定者の情報を </a:t>
            </a:r>
            <a:br>
              <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rPr>
            </a:b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［入社予定者］メニューで申請できます。</a:t>
            </a:r>
            <a:endPar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endParaRPr>
          </a:p>
        </p:txBody>
      </p:sp>
      <p:sp>
        <p:nvSpPr>
          <p:cNvPr id="7" name="Rectangle 8">
            <a:extLst>
              <a:ext uri="{FF2B5EF4-FFF2-40B4-BE49-F238E27FC236}">
                <a16:creationId xmlns:a16="http://schemas.microsoft.com/office/drawing/2014/main" id="{F42982CC-7759-B254-F1CA-B931C35B1D01}"/>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入社予定者</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2ADE4A8-EFDB-92A2-1103-24AF89FAFDB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F9AF2A-24DF-CBB5-03AF-D2A375FBCE3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38</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2BEBD36D-AAD6-1208-49E5-878E503F1AA2}"/>
              </a:ext>
            </a:extLst>
          </p:cNvPr>
          <p:cNvSpPr txBox="1"/>
          <p:nvPr/>
        </p:nvSpPr>
        <p:spPr>
          <a:xfrm>
            <a:off x="1544053" y="5341742"/>
            <a:ext cx="3189935" cy="1151132"/>
          </a:xfrm>
          <a:prstGeom prst="rect">
            <a:avLst/>
          </a:prstGeom>
          <a:noFill/>
          <a:ln>
            <a:solidFill>
              <a:schemeClr val="tx1"/>
            </a:solidFill>
          </a:ln>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［提出項目選択］画面が表示された場合は、該当のパターンを選択し、</a:t>
            </a: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OK</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p>
        </p:txBody>
      </p:sp>
      <p:pic>
        <p:nvPicPr>
          <p:cNvPr id="16" name="図 15">
            <a:extLst>
              <a:ext uri="{FF2B5EF4-FFF2-40B4-BE49-F238E27FC236}">
                <a16:creationId xmlns:a16="http://schemas.microsoft.com/office/drawing/2014/main" id="{02D41AC8-D0DB-D3E2-9D6D-4F87D4EFE596}"/>
              </a:ext>
            </a:extLst>
          </p:cNvPr>
          <p:cNvPicPr>
            <a:picLocks noChangeAspect="1"/>
          </p:cNvPicPr>
          <p:nvPr/>
        </p:nvPicPr>
        <p:blipFill>
          <a:blip r:embed="rId3"/>
          <a:stretch>
            <a:fillRect/>
          </a:stretch>
        </p:blipFill>
        <p:spPr>
          <a:xfrm>
            <a:off x="1573695" y="2097692"/>
            <a:ext cx="3160294" cy="3114604"/>
          </a:xfrm>
          <a:prstGeom prst="rect">
            <a:avLst/>
          </a:prstGeom>
          <a:ln>
            <a:solidFill>
              <a:schemeClr val="tx1"/>
            </a:solidFill>
          </a:ln>
        </p:spPr>
      </p:pic>
      <p:pic>
        <p:nvPicPr>
          <p:cNvPr id="18" name="図 17">
            <a:extLst>
              <a:ext uri="{FF2B5EF4-FFF2-40B4-BE49-F238E27FC236}">
                <a16:creationId xmlns:a16="http://schemas.microsoft.com/office/drawing/2014/main" id="{CCBA03CC-16FC-356C-06D9-F4FB85CB0C38}"/>
              </a:ext>
            </a:extLst>
          </p:cNvPr>
          <p:cNvPicPr>
            <a:picLocks noChangeAspect="1"/>
          </p:cNvPicPr>
          <p:nvPr/>
        </p:nvPicPr>
        <p:blipFill>
          <a:blip r:embed="rId4"/>
          <a:stretch>
            <a:fillRect/>
          </a:stretch>
        </p:blipFill>
        <p:spPr>
          <a:xfrm>
            <a:off x="5492853" y="2146033"/>
            <a:ext cx="5125452" cy="4287807"/>
          </a:xfrm>
          <a:prstGeom prst="rect">
            <a:avLst/>
          </a:prstGeom>
          <a:ln>
            <a:solidFill>
              <a:schemeClr val="tx1"/>
            </a:solidFill>
          </a:ln>
        </p:spPr>
      </p:pic>
    </p:spTree>
    <p:extLst>
      <p:ext uri="{BB962C8B-B14F-4D97-AF65-F5344CB8AC3E}">
        <p14:creationId xmlns:p14="http://schemas.microsoft.com/office/powerpoint/2010/main" val="3690376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32B51-C4D2-646F-1FC9-E5470A2B380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508118E-82B7-2C60-4F04-85B21FE49B25}"/>
              </a:ext>
            </a:extLst>
          </p:cNvPr>
          <p:cNvSpPr txBox="1"/>
          <p:nvPr/>
        </p:nvSpPr>
        <p:spPr>
          <a:xfrm>
            <a:off x="1303039" y="1135117"/>
            <a:ext cx="4124098" cy="363301"/>
          </a:xfrm>
          <a:prstGeom prst="rect">
            <a:avLst/>
          </a:prstGeom>
          <a:noFill/>
        </p:spPr>
        <p:txBody>
          <a:bodyPr wrap="square" tIns="36000" rtlCol="0">
            <a:spAutoFit/>
          </a:bodyPr>
          <a:lstStyle/>
          <a:p>
            <a:pPr algn="l">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当サービスでできること</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982E0AF4-8BEE-BD1D-D1C7-F421F99FC85F}"/>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2749D4D-7001-3687-DD68-F5E40C2B7FB0}"/>
              </a:ext>
            </a:extLst>
          </p:cNvPr>
          <p:cNvSpPr txBox="1"/>
          <p:nvPr/>
        </p:nvSpPr>
        <p:spPr>
          <a:xfrm>
            <a:off x="6768937" y="1053178"/>
            <a:ext cx="4898940" cy="5521636"/>
          </a:xfrm>
          <a:prstGeom prst="rect">
            <a:avLst/>
          </a:prstGeom>
          <a:noFill/>
        </p:spPr>
        <p:txBody>
          <a:bodyPr wrap="square" tIns="36000" rtlCol="0">
            <a:spAutoFit/>
          </a:bodyPr>
          <a:lstStyle/>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r>
              <a:rPr kumimoji="1" lang="ja-JP" altLang="en-US" sz="1600" b="1" dirty="0">
                <a:solidFill>
                  <a:srgbClr val="1A4587"/>
                </a:solidFill>
                <a:latin typeface="Meiryo UI" panose="020B0604030504040204" pitchFamily="34" charset="-128"/>
                <a:ea typeface="Meiryo UI" panose="020B0604030504040204" pitchFamily="34" charset="-128"/>
              </a:rPr>
              <a:t>労務</a:t>
            </a:r>
            <a:endParaRPr kumimoji="1" lang="en-US" altLang="ja-JP" sz="1600" b="1"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出生予定日</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産前産後休業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育児休業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育児休業（延長・終了）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介護直面</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介護休業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介護休業（延長・終了）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短時間勤務</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短時間勤務（時間変更・延長・終了）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b="1" dirty="0">
                <a:solidFill>
                  <a:srgbClr val="1A4587"/>
                </a:solidFill>
                <a:latin typeface="Meiryo UI" panose="020B0604030504040204" pitchFamily="34" charset="-128"/>
                <a:ea typeface="Meiryo UI" panose="020B0604030504040204" pitchFamily="34" charset="-128"/>
              </a:rPr>
              <a:t>採用・労働契約</a:t>
            </a:r>
            <a:r>
              <a:rPr kumimoji="1" lang="ja-JP" altLang="en-US" sz="1600" u="sng" dirty="0">
                <a:solidFill>
                  <a:srgbClr val="1A4587"/>
                </a:solidFill>
                <a:latin typeface="Meiryo UI" panose="020B0604030504040204" pitchFamily="34" charset="-128"/>
                <a:ea typeface="Meiryo UI" panose="020B0604030504040204" pitchFamily="34" charset="-128"/>
              </a:rPr>
              <a:t>　</a:t>
            </a:r>
            <a:endParaRPr kumimoji="1" lang="en-US" altLang="ja-JP" sz="1600" u="sng"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入社予定者</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契約更新</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契約変更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契約満了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A6EF6104-09E2-C33E-E6F7-725487D5E01E}"/>
              </a:ext>
            </a:extLst>
          </p:cNvPr>
          <p:cNvSpPr txBox="1"/>
          <p:nvPr/>
        </p:nvSpPr>
        <p:spPr>
          <a:xfrm>
            <a:off x="1311519" y="1524391"/>
            <a:ext cx="4132566"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はじめての起動</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965652EB-D2E5-A97F-784E-A708CE01F67E}"/>
              </a:ext>
            </a:extLst>
          </p:cNvPr>
          <p:cNvSpPr txBox="1"/>
          <p:nvPr/>
        </p:nvSpPr>
        <p:spPr>
          <a:xfrm>
            <a:off x="1311519" y="1931134"/>
            <a:ext cx="4132562"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申請の基本操作</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A803367D-8A9A-9B60-BECE-1653AF69717D}"/>
              </a:ext>
            </a:extLst>
          </p:cNvPr>
          <p:cNvSpPr txBox="1"/>
          <p:nvPr/>
        </p:nvSpPr>
        <p:spPr>
          <a:xfrm>
            <a:off x="1303045" y="2345039"/>
            <a:ext cx="4124092" cy="3564177"/>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4</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各種申請</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r>
              <a:rPr kumimoji="1" lang="ja-JP" altLang="en-US" sz="1600" b="1" dirty="0">
                <a:solidFill>
                  <a:srgbClr val="1A4587"/>
                </a:solidFill>
                <a:latin typeface="Meiryo UI" panose="020B0604030504040204" pitchFamily="34" charset="-128"/>
                <a:ea typeface="Meiryo UI" panose="020B0604030504040204" pitchFamily="34" charset="-128"/>
              </a:rPr>
              <a:t>身上異動</a:t>
            </a:r>
            <a:endParaRPr kumimoji="1" lang="en-US" altLang="ja-JP" sz="1600" b="1" dirty="0">
              <a:solidFill>
                <a:srgbClr val="1A4587"/>
              </a:solidFill>
              <a:latin typeface="Meiryo UI" panose="020B0604030504040204" pitchFamily="34" charset="-128"/>
              <a:ea typeface="Meiryo UI" panose="020B0604030504040204" pitchFamily="34" charset="-128"/>
            </a:endParaRPr>
          </a:p>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住所変更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通勤経路変更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連絡先変更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振込口座変更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免許・資格</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結婚</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離婚</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家族異動</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E71883FB-C567-446A-51C5-135E511DFF7D}"/>
              </a:ext>
            </a:extLst>
          </p:cNvPr>
          <p:cNvCxnSpPr>
            <a:cxnSpLocks/>
          </p:cNvCxnSpPr>
          <p:nvPr/>
        </p:nvCxnSpPr>
        <p:spPr>
          <a:xfrm flipH="1">
            <a:off x="6091926" y="1135117"/>
            <a:ext cx="4074" cy="53577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フッター プレースホルダー 3">
            <a:extLst>
              <a:ext uri="{FF2B5EF4-FFF2-40B4-BE49-F238E27FC236}">
                <a16:creationId xmlns:a16="http://schemas.microsoft.com/office/drawing/2014/main" id="{C208C353-6C07-5849-4AD8-8BAF33A2F2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CA9ECB4A-6BA8-D825-215C-A9E7331830F9}"/>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90772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6628-9FE2-2A4C-2556-91682730F12D}"/>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DD3FFB2D-5575-3B29-6896-442954E65A8B}"/>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店舗責任者は店舗の従業員の定期的な契約更新（半期に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1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回など）をする際に、更新に伴う情報を</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［契約更新］メニューで申請できます。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32DC40A3-C6A9-6DD6-ABBC-9E64D91007E8}"/>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契約更新</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64BD6E11-4FC1-DEEA-E313-B13FE0CF489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3C04982-30FD-8218-00D9-6D63B7E4373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39</a:t>
            </a:fld>
            <a:endParaRPr kumimoji="1" lang="ja-JP" altLang="en-US" sz="1200" b="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5C5249C3-067E-41E1-C50F-3B761D291387}"/>
              </a:ext>
            </a:extLst>
          </p:cNvPr>
          <p:cNvPicPr>
            <a:picLocks noChangeAspect="1"/>
          </p:cNvPicPr>
          <p:nvPr/>
        </p:nvPicPr>
        <p:blipFill>
          <a:blip r:embed="rId3"/>
          <a:srcRect r="32091"/>
          <a:stretch>
            <a:fillRect/>
          </a:stretch>
        </p:blipFill>
        <p:spPr>
          <a:xfrm>
            <a:off x="717291" y="2434254"/>
            <a:ext cx="4940558" cy="2540815"/>
          </a:xfrm>
          <a:prstGeom prst="rect">
            <a:avLst/>
          </a:prstGeom>
          <a:ln>
            <a:solidFill>
              <a:schemeClr val="tx1"/>
            </a:solidFill>
          </a:ln>
        </p:spPr>
      </p:pic>
      <p:pic>
        <p:nvPicPr>
          <p:cNvPr id="12" name="図 11">
            <a:extLst>
              <a:ext uri="{FF2B5EF4-FFF2-40B4-BE49-F238E27FC236}">
                <a16:creationId xmlns:a16="http://schemas.microsoft.com/office/drawing/2014/main" id="{AE028C94-FABE-A9BA-B7A7-B4AD64980408}"/>
              </a:ext>
            </a:extLst>
          </p:cNvPr>
          <p:cNvPicPr>
            <a:picLocks noChangeAspect="1"/>
          </p:cNvPicPr>
          <p:nvPr/>
        </p:nvPicPr>
        <p:blipFill>
          <a:blip r:embed="rId4"/>
          <a:stretch>
            <a:fillRect/>
          </a:stretch>
        </p:blipFill>
        <p:spPr>
          <a:xfrm>
            <a:off x="6258449" y="2434255"/>
            <a:ext cx="5112154" cy="3816687"/>
          </a:xfrm>
          <a:prstGeom prst="rect">
            <a:avLst/>
          </a:prstGeom>
          <a:ln>
            <a:solidFill>
              <a:schemeClr val="tx1"/>
            </a:solidFill>
          </a:ln>
        </p:spPr>
      </p:pic>
      <p:sp>
        <p:nvSpPr>
          <p:cNvPr id="15" name="テキスト ボックス 14">
            <a:extLst>
              <a:ext uri="{FF2B5EF4-FFF2-40B4-BE49-F238E27FC236}">
                <a16:creationId xmlns:a16="http://schemas.microsoft.com/office/drawing/2014/main" id="{05DA0C33-CEC1-96EC-137E-EDDAAF4CB8F9}"/>
              </a:ext>
            </a:extLst>
          </p:cNvPr>
          <p:cNvSpPr txBox="1"/>
          <p:nvPr/>
        </p:nvSpPr>
        <p:spPr>
          <a:xfrm>
            <a:off x="717291" y="5132371"/>
            <a:ext cx="4940558" cy="1118571"/>
          </a:xfrm>
          <a:prstGeom prst="rect">
            <a:avLst/>
          </a:prstGeom>
          <a:noFill/>
          <a:ln>
            <a:solidFill>
              <a:schemeClr val="tx1"/>
            </a:solidFill>
          </a:ln>
        </p:spPr>
        <p:txBody>
          <a:bodyPr wrap="square" tIns="36000" rtlCol="0">
            <a:spAutoFit/>
          </a:bodyPr>
          <a:lstStyle/>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［契約更新］メニューで、該当の従業員の</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（申請）ボタンをクリックすると</a:t>
            </a:r>
            <a:r>
              <a:rPr kumimoji="1" lang="zh-TW" altLang="en-US" dirty="0">
                <a:solidFill>
                  <a:schemeClr val="tx1">
                    <a:lumMod val="95000"/>
                    <a:lumOff val="5000"/>
                  </a:schemeClr>
                </a:solidFill>
                <a:latin typeface="Meiryo UI" panose="020B0604030504040204" pitchFamily="34" charset="-128"/>
                <a:ea typeface="Meiryo UI" panose="020B0604030504040204" pitchFamily="34" charset="-128"/>
              </a:rPr>
              <a:t>労働契約情報</a:t>
            </a:r>
            <a:br>
              <a:rPr kumimoji="1" lang="en-US" altLang="zh-TW"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などが入力できます。</a:t>
            </a:r>
          </a:p>
        </p:txBody>
      </p:sp>
      <p:pic>
        <p:nvPicPr>
          <p:cNvPr id="17" name="図 16">
            <a:extLst>
              <a:ext uri="{FF2B5EF4-FFF2-40B4-BE49-F238E27FC236}">
                <a16:creationId xmlns:a16="http://schemas.microsoft.com/office/drawing/2014/main" id="{9EB0ABEC-E9C1-F915-9ADB-15867D3CD545}"/>
              </a:ext>
            </a:extLst>
          </p:cNvPr>
          <p:cNvPicPr>
            <a:picLocks noChangeAspect="1"/>
          </p:cNvPicPr>
          <p:nvPr/>
        </p:nvPicPr>
        <p:blipFill>
          <a:blip r:embed="rId5"/>
          <a:stretch>
            <a:fillRect/>
          </a:stretch>
        </p:blipFill>
        <p:spPr>
          <a:xfrm>
            <a:off x="933450" y="5515471"/>
            <a:ext cx="425684" cy="395811"/>
          </a:xfrm>
          <a:prstGeom prst="rect">
            <a:avLst/>
          </a:prstGeom>
        </p:spPr>
      </p:pic>
      <p:sp>
        <p:nvSpPr>
          <p:cNvPr id="3" name="矢印: 右 2">
            <a:extLst>
              <a:ext uri="{FF2B5EF4-FFF2-40B4-BE49-F238E27FC236}">
                <a16:creationId xmlns:a16="http://schemas.microsoft.com/office/drawing/2014/main" id="{22898A9D-EDF2-E33B-18DD-9D7AA74C852C}"/>
              </a:ext>
            </a:extLst>
          </p:cNvPr>
          <p:cNvSpPr/>
          <p:nvPr/>
        </p:nvSpPr>
        <p:spPr>
          <a:xfrm>
            <a:off x="5702966" y="3898231"/>
            <a:ext cx="507355" cy="409073"/>
          </a:xfrm>
          <a:prstGeom prst="rightArrow">
            <a:avLst>
              <a:gd name="adj1" fmla="val 50000"/>
              <a:gd name="adj2" fmla="val 70486"/>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135775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93064-01E4-BDDA-B302-8DB0D6AA62AD}"/>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2502F6-EE3C-887F-226B-AB5570C79FAE}"/>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店舗責任者は店舗の従業員の不定期な契約変更（時給</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UP</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・雇用区分の変更など）をする際に、</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変更に伴う情報を ［契約変更］メニューで申請できます。　</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11D829B5-979D-CD3A-4394-B7E69B751C4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契約</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7990D2E-EFA3-70BE-3DD8-71A62619A67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56C0E17-2D2C-2594-EB53-6D3F0F45252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40</a:t>
            </a:fld>
            <a:endParaRPr kumimoji="1" lang="ja-JP" altLang="en-US" sz="1200" b="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9BA52679-6804-D287-FC31-94FD1C09391C}"/>
              </a:ext>
            </a:extLst>
          </p:cNvPr>
          <p:cNvPicPr>
            <a:picLocks noChangeAspect="1"/>
          </p:cNvPicPr>
          <p:nvPr/>
        </p:nvPicPr>
        <p:blipFill>
          <a:blip r:embed="rId3"/>
          <a:srcRect r="5287"/>
          <a:stretch>
            <a:fillRect/>
          </a:stretch>
        </p:blipFill>
        <p:spPr>
          <a:xfrm>
            <a:off x="712941" y="2466958"/>
            <a:ext cx="4833617" cy="2398069"/>
          </a:xfrm>
          <a:prstGeom prst="rect">
            <a:avLst/>
          </a:prstGeom>
          <a:ln>
            <a:solidFill>
              <a:schemeClr val="tx1"/>
            </a:solidFill>
          </a:ln>
        </p:spPr>
      </p:pic>
      <p:sp>
        <p:nvSpPr>
          <p:cNvPr id="8" name="テキスト ボックス 7">
            <a:extLst>
              <a:ext uri="{FF2B5EF4-FFF2-40B4-BE49-F238E27FC236}">
                <a16:creationId xmlns:a16="http://schemas.microsoft.com/office/drawing/2014/main" id="{BBE0A330-D3FE-8785-DD45-E34123B547B7}"/>
              </a:ext>
            </a:extLst>
          </p:cNvPr>
          <p:cNvSpPr txBox="1"/>
          <p:nvPr/>
        </p:nvSpPr>
        <p:spPr>
          <a:xfrm>
            <a:off x="712940" y="5122762"/>
            <a:ext cx="4833617" cy="1118571"/>
          </a:xfrm>
          <a:prstGeom prst="rect">
            <a:avLst/>
          </a:prstGeom>
          <a:noFill/>
          <a:ln>
            <a:solidFill>
              <a:schemeClr val="tx1"/>
            </a:solidFill>
          </a:ln>
        </p:spPr>
        <p:txBody>
          <a:bodyPr wrap="square" tIns="36000" rtlCol="0">
            <a:spAutoFit/>
          </a:bodyPr>
          <a:lstStyle/>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［契約変更］メニューで、該当の従業員の</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（申請）ボタンをクリックすると</a:t>
            </a:r>
            <a:r>
              <a:rPr kumimoji="1" lang="zh-TW" altLang="en-US" dirty="0">
                <a:solidFill>
                  <a:schemeClr val="tx1">
                    <a:lumMod val="95000"/>
                    <a:lumOff val="5000"/>
                  </a:schemeClr>
                </a:solidFill>
                <a:latin typeface="Meiryo UI" panose="020B0604030504040204" pitchFamily="34" charset="-128"/>
                <a:ea typeface="Meiryo UI" panose="020B0604030504040204" pitchFamily="34" charset="-128"/>
              </a:rPr>
              <a:t>労働契約情報</a:t>
            </a:r>
            <a:br>
              <a:rPr kumimoji="1" lang="en-US" altLang="zh-TW"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などが入力できます。</a:t>
            </a:r>
          </a:p>
        </p:txBody>
      </p:sp>
      <p:pic>
        <p:nvPicPr>
          <p:cNvPr id="9" name="図 8">
            <a:extLst>
              <a:ext uri="{FF2B5EF4-FFF2-40B4-BE49-F238E27FC236}">
                <a16:creationId xmlns:a16="http://schemas.microsoft.com/office/drawing/2014/main" id="{E222A4AB-6363-C892-3552-376C6C7B0A0C}"/>
              </a:ext>
            </a:extLst>
          </p:cNvPr>
          <p:cNvPicPr>
            <a:picLocks noChangeAspect="1"/>
          </p:cNvPicPr>
          <p:nvPr/>
        </p:nvPicPr>
        <p:blipFill>
          <a:blip r:embed="rId4"/>
          <a:stretch>
            <a:fillRect/>
          </a:stretch>
        </p:blipFill>
        <p:spPr>
          <a:xfrm>
            <a:off x="929100" y="5505862"/>
            <a:ext cx="425684" cy="395811"/>
          </a:xfrm>
          <a:prstGeom prst="rect">
            <a:avLst/>
          </a:prstGeom>
        </p:spPr>
      </p:pic>
      <p:pic>
        <p:nvPicPr>
          <p:cNvPr id="12" name="図 11">
            <a:extLst>
              <a:ext uri="{FF2B5EF4-FFF2-40B4-BE49-F238E27FC236}">
                <a16:creationId xmlns:a16="http://schemas.microsoft.com/office/drawing/2014/main" id="{96D57357-EB5D-0B01-CAE3-9B65776F231F}"/>
              </a:ext>
            </a:extLst>
          </p:cNvPr>
          <p:cNvPicPr>
            <a:picLocks noChangeAspect="1"/>
          </p:cNvPicPr>
          <p:nvPr/>
        </p:nvPicPr>
        <p:blipFill>
          <a:blip r:embed="rId5"/>
          <a:stretch>
            <a:fillRect/>
          </a:stretch>
        </p:blipFill>
        <p:spPr>
          <a:xfrm>
            <a:off x="6099188" y="2421556"/>
            <a:ext cx="5445242" cy="4012284"/>
          </a:xfrm>
          <a:prstGeom prst="rect">
            <a:avLst/>
          </a:prstGeom>
          <a:ln>
            <a:solidFill>
              <a:schemeClr val="tx1"/>
            </a:solidFill>
          </a:ln>
        </p:spPr>
      </p:pic>
      <p:sp>
        <p:nvSpPr>
          <p:cNvPr id="13" name="矢印: 右 12">
            <a:extLst>
              <a:ext uri="{FF2B5EF4-FFF2-40B4-BE49-F238E27FC236}">
                <a16:creationId xmlns:a16="http://schemas.microsoft.com/office/drawing/2014/main" id="{0AA6AE9C-4793-6D7E-CEBB-B53529458249}"/>
              </a:ext>
            </a:extLst>
          </p:cNvPr>
          <p:cNvSpPr/>
          <p:nvPr/>
        </p:nvSpPr>
        <p:spPr>
          <a:xfrm>
            <a:off x="5567769" y="3631229"/>
            <a:ext cx="507355" cy="409073"/>
          </a:xfrm>
          <a:prstGeom prst="rightArrow">
            <a:avLst>
              <a:gd name="adj1" fmla="val 50000"/>
              <a:gd name="adj2" fmla="val 70486"/>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105902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251BC-0E81-730A-522D-85C9D75351C6}"/>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955B2A69-7791-F1E6-9855-920ABB3CF441}"/>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店舗責任者は店舗の従業員の契約が満了する際に、満了に伴う情報を［契約満了］メニューで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申請できます。　</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61C72910-25CC-954D-76A7-CA56F781CBFA}"/>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契約</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満了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34612099-449A-475B-2F8F-97B23CE760B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A109C5E-4537-AB2A-389A-5CAAAB8875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41</a:t>
            </a:fld>
            <a:endParaRPr kumimoji="1" lang="ja-JP" altLang="en-US" sz="1200" b="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FED3D193-8016-EE3E-C408-BCEF6A5C6FE1}"/>
              </a:ext>
            </a:extLst>
          </p:cNvPr>
          <p:cNvSpPr txBox="1"/>
          <p:nvPr/>
        </p:nvSpPr>
        <p:spPr>
          <a:xfrm>
            <a:off x="771089" y="4918968"/>
            <a:ext cx="5004068" cy="1118571"/>
          </a:xfrm>
          <a:prstGeom prst="rect">
            <a:avLst/>
          </a:prstGeom>
          <a:noFill/>
          <a:ln>
            <a:solidFill>
              <a:schemeClr val="tx1"/>
            </a:solidFill>
          </a:ln>
        </p:spPr>
        <p:txBody>
          <a:bodyPr wrap="square" tIns="36000" rtlCol="0">
            <a:spAutoFit/>
          </a:bodyPr>
          <a:lstStyle/>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［契約満了］メニューで、該当の従業員の</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（申請）ボタンをクリックすると契約満了</a:t>
            </a:r>
            <a:r>
              <a:rPr kumimoji="1" lang="zh-TW" altLang="en-US" dirty="0">
                <a:solidFill>
                  <a:schemeClr val="tx1">
                    <a:lumMod val="95000"/>
                    <a:lumOff val="5000"/>
                  </a:schemeClr>
                </a:solidFill>
                <a:latin typeface="Meiryo UI" panose="020B0604030504040204" pitchFamily="34" charset="-128"/>
                <a:ea typeface="Meiryo UI" panose="020B0604030504040204" pitchFamily="34" charset="-128"/>
              </a:rPr>
              <a:t>情報</a:t>
            </a:r>
            <a:br>
              <a:rPr kumimoji="1" lang="en-US" altLang="zh-TW"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などが入力できます。</a:t>
            </a:r>
          </a:p>
        </p:txBody>
      </p:sp>
      <p:pic>
        <p:nvPicPr>
          <p:cNvPr id="9" name="図 8">
            <a:extLst>
              <a:ext uri="{FF2B5EF4-FFF2-40B4-BE49-F238E27FC236}">
                <a16:creationId xmlns:a16="http://schemas.microsoft.com/office/drawing/2014/main" id="{45961D9E-DE8B-6670-4EB3-C985B7BD4259}"/>
              </a:ext>
            </a:extLst>
          </p:cNvPr>
          <p:cNvPicPr>
            <a:picLocks noChangeAspect="1"/>
          </p:cNvPicPr>
          <p:nvPr/>
        </p:nvPicPr>
        <p:blipFill>
          <a:blip r:embed="rId3"/>
          <a:stretch>
            <a:fillRect/>
          </a:stretch>
        </p:blipFill>
        <p:spPr>
          <a:xfrm>
            <a:off x="987249" y="5302068"/>
            <a:ext cx="425684" cy="395811"/>
          </a:xfrm>
          <a:prstGeom prst="rect">
            <a:avLst/>
          </a:prstGeom>
        </p:spPr>
      </p:pic>
      <p:pic>
        <p:nvPicPr>
          <p:cNvPr id="12" name="図 11">
            <a:extLst>
              <a:ext uri="{FF2B5EF4-FFF2-40B4-BE49-F238E27FC236}">
                <a16:creationId xmlns:a16="http://schemas.microsoft.com/office/drawing/2014/main" id="{16A2AB1D-A392-2ECF-4EBD-737201587B14}"/>
              </a:ext>
            </a:extLst>
          </p:cNvPr>
          <p:cNvPicPr>
            <a:picLocks noChangeAspect="1"/>
          </p:cNvPicPr>
          <p:nvPr/>
        </p:nvPicPr>
        <p:blipFill>
          <a:blip r:embed="rId4"/>
          <a:stretch>
            <a:fillRect/>
          </a:stretch>
        </p:blipFill>
        <p:spPr>
          <a:xfrm>
            <a:off x="6572240" y="1986461"/>
            <a:ext cx="5004068" cy="4486014"/>
          </a:xfrm>
          <a:prstGeom prst="rect">
            <a:avLst/>
          </a:prstGeom>
          <a:ln>
            <a:solidFill>
              <a:schemeClr val="tx1"/>
            </a:solidFill>
          </a:ln>
        </p:spPr>
      </p:pic>
      <p:sp>
        <p:nvSpPr>
          <p:cNvPr id="13" name="矢印: 右 12">
            <a:extLst>
              <a:ext uri="{FF2B5EF4-FFF2-40B4-BE49-F238E27FC236}">
                <a16:creationId xmlns:a16="http://schemas.microsoft.com/office/drawing/2014/main" id="{09BF2737-A73B-27E9-610C-77798C2B3EBF}"/>
              </a:ext>
            </a:extLst>
          </p:cNvPr>
          <p:cNvSpPr/>
          <p:nvPr/>
        </p:nvSpPr>
        <p:spPr>
          <a:xfrm>
            <a:off x="5909490" y="3619198"/>
            <a:ext cx="507355" cy="409073"/>
          </a:xfrm>
          <a:prstGeom prst="rightArrow">
            <a:avLst>
              <a:gd name="adj1" fmla="val 50000"/>
              <a:gd name="adj2" fmla="val 70486"/>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5" name="図 14">
            <a:extLst>
              <a:ext uri="{FF2B5EF4-FFF2-40B4-BE49-F238E27FC236}">
                <a16:creationId xmlns:a16="http://schemas.microsoft.com/office/drawing/2014/main" id="{6E8D177D-A035-6A9C-E790-DE3EC06F95C0}"/>
              </a:ext>
            </a:extLst>
          </p:cNvPr>
          <p:cNvPicPr>
            <a:picLocks noChangeAspect="1"/>
          </p:cNvPicPr>
          <p:nvPr/>
        </p:nvPicPr>
        <p:blipFill>
          <a:blip r:embed="rId5"/>
          <a:stretch>
            <a:fillRect/>
          </a:stretch>
        </p:blipFill>
        <p:spPr>
          <a:xfrm>
            <a:off x="771089" y="2467266"/>
            <a:ext cx="5004068" cy="2197803"/>
          </a:xfrm>
          <a:prstGeom prst="rect">
            <a:avLst/>
          </a:prstGeom>
          <a:ln>
            <a:solidFill>
              <a:schemeClr val="tx1"/>
            </a:solidFill>
          </a:ln>
        </p:spPr>
      </p:pic>
    </p:spTree>
    <p:extLst>
      <p:ext uri="{BB962C8B-B14F-4D97-AF65-F5344CB8AC3E}">
        <p14:creationId xmlns:p14="http://schemas.microsoft.com/office/powerpoint/2010/main" val="497145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在籍証明書や就労証明書などが必要な際に、［証明書発行依頼］メニューで依頼します。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証明書発行依頼</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42</a:t>
            </a:fld>
            <a:endParaRPr kumimoji="1" lang="ja-JP" altLang="en-US" sz="1200" b="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8E85A2E-34E0-F4F6-C831-54D5FE9D042A}"/>
              </a:ext>
            </a:extLst>
          </p:cNvPr>
          <p:cNvSpPr/>
          <p:nvPr/>
        </p:nvSpPr>
        <p:spPr>
          <a:xfrm>
            <a:off x="6295870" y="4538862"/>
            <a:ext cx="5280438" cy="147269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dirty="0">
                <a:solidFill>
                  <a:schemeClr val="tx1"/>
                </a:solidFill>
                <a:latin typeface="Meiryo UI" panose="020B0604030504040204" pitchFamily="50" charset="-128"/>
                <a:ea typeface="Meiryo UI" panose="020B0604030504040204" pitchFamily="50" charset="-128"/>
              </a:rPr>
              <a:t>就労証明書の発行を依頼する場合は、「添付ファイル」に提出先の市町村のホームページなどからダウンロードした就労証明書を添付します。（</a:t>
            </a:r>
            <a:r>
              <a:rPr lang="en-US" altLang="ja-JP" dirty="0">
                <a:solidFill>
                  <a:schemeClr val="tx1"/>
                </a:solidFill>
                <a:latin typeface="Meiryo UI" panose="020B0604030504040204" pitchFamily="50" charset="-128"/>
                <a:ea typeface="Meiryo UI" panose="020B0604030504040204" pitchFamily="50" charset="-128"/>
              </a:rPr>
              <a:t>Excel</a:t>
            </a:r>
            <a:r>
              <a:rPr lang="ja-JP" altLang="en-US" dirty="0">
                <a:solidFill>
                  <a:schemeClr val="tx1"/>
                </a:solidFill>
                <a:latin typeface="Meiryo UI" panose="020B0604030504040204" pitchFamily="50" charset="-128"/>
                <a:ea typeface="Meiryo UI" panose="020B0604030504040204" pitchFamily="50" charset="-128"/>
              </a:rPr>
              <a:t>推奨）</a:t>
            </a:r>
            <a:endParaRPr lang="en-US" altLang="ja-JP" dirty="0">
              <a:solidFill>
                <a:schemeClr val="tx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E43C595D-EB28-0470-EB46-270A9EB7CAA5}"/>
              </a:ext>
            </a:extLst>
          </p:cNvPr>
          <p:cNvPicPr>
            <a:picLocks noChangeAspect="1"/>
          </p:cNvPicPr>
          <p:nvPr/>
        </p:nvPicPr>
        <p:blipFill>
          <a:blip r:embed="rId3"/>
          <a:stretch>
            <a:fillRect/>
          </a:stretch>
        </p:blipFill>
        <p:spPr>
          <a:xfrm>
            <a:off x="615691" y="2031052"/>
            <a:ext cx="5473197" cy="3980506"/>
          </a:xfrm>
          <a:prstGeom prst="rect">
            <a:avLst/>
          </a:prstGeom>
          <a:ln>
            <a:solidFill>
              <a:schemeClr val="tx1"/>
            </a:solidFill>
          </a:ln>
        </p:spPr>
      </p:pic>
    </p:spTree>
    <p:extLst>
      <p:ext uri="{BB962C8B-B14F-4D97-AF65-F5344CB8AC3E}">
        <p14:creationId xmlns:p14="http://schemas.microsoft.com/office/powerpoint/2010/main" val="3314054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B8AA325-2B6C-E340-C12C-4DAC4DD26B84}"/>
              </a:ext>
            </a:extLst>
          </p:cNvPr>
          <p:cNvPicPr>
            <a:picLocks noChangeAspect="1"/>
          </p:cNvPicPr>
          <p:nvPr/>
        </p:nvPicPr>
        <p:blipFill>
          <a:blip r:embed="rId3"/>
          <a:stretch>
            <a:fillRect/>
          </a:stretch>
        </p:blipFill>
        <p:spPr>
          <a:xfrm>
            <a:off x="614265" y="2067557"/>
            <a:ext cx="9196260" cy="3226965"/>
          </a:xfrm>
          <a:prstGeom prst="rect">
            <a:avLst/>
          </a:prstGeom>
          <a:ln>
            <a:solidFill>
              <a:schemeClr val="tx1"/>
            </a:solidFill>
          </a:ln>
        </p:spPr>
      </p:pic>
      <p:sp>
        <p:nvSpPr>
          <p:cNvPr id="6" name="テキスト ボックス 5">
            <a:extLst>
              <a:ext uri="{FF2B5EF4-FFF2-40B4-BE49-F238E27FC236}">
                <a16:creationId xmlns:a16="http://schemas.microsoft.com/office/drawing/2014/main" id="{97A1A561-8A7E-49CD-9CE0-EA3BAD576BD0}"/>
              </a:ext>
            </a:extLst>
          </p:cNvPr>
          <p:cNvSpPr txBox="1"/>
          <p:nvPr/>
        </p:nvSpPr>
        <p:spPr>
          <a:xfrm>
            <a:off x="614266" y="1380067"/>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申請した内容について、［申請状況］メニューで状況を確認できます。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210FBA78-2E88-4B57-80AE-2B2C33AEC21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申請状況の確認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CB21A8B5-E03B-AEFB-B90F-71D1A4B72E6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CE98B62A-85F8-86CE-E71B-F6C5F5BADA9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971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5</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承認者の操作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41288D4-DB4F-4368-8E45-F7E4AAE7C772}"/>
              </a:ext>
            </a:extLst>
          </p:cNvPr>
          <p:cNvSpPr txBox="1"/>
          <p:nvPr/>
        </p:nvSpPr>
        <p:spPr>
          <a:xfrm>
            <a:off x="4014848" y="2784921"/>
            <a:ext cx="4396076" cy="398374"/>
          </a:xfrm>
          <a:prstGeom prst="rect">
            <a:avLst/>
          </a:prstGeom>
          <a:noFill/>
        </p:spPr>
        <p:txBody>
          <a:bodyPr wrap="square" tIns="36000" rtlCol="0">
            <a:spAutoFit/>
          </a:bodyPr>
          <a:lstStyle/>
          <a:p>
            <a:pPr algn="l">
              <a:lnSpc>
                <a:spcPct val="130000"/>
              </a:lnSpc>
            </a:pPr>
            <a:r>
              <a:rPr kumimoji="1" lang="ja-JP" altLang="en-US" b="1" dirty="0">
                <a:solidFill>
                  <a:schemeClr val="bg1"/>
                </a:solidFill>
                <a:latin typeface="Meiryo UI" panose="020B0604030504040204" pitchFamily="34" charset="-128"/>
                <a:ea typeface="Meiryo UI" panose="020B0604030504040204" pitchFamily="34" charset="-128"/>
              </a:rPr>
              <a:t>（承認者以外は、本章は必要ありません。）</a:t>
            </a:r>
          </a:p>
        </p:txBody>
      </p:sp>
      <p:sp>
        <p:nvSpPr>
          <p:cNvPr id="6" name="テキスト ボックス 5">
            <a:extLst>
              <a:ext uri="{FF2B5EF4-FFF2-40B4-BE49-F238E27FC236}">
                <a16:creationId xmlns:a16="http://schemas.microsoft.com/office/drawing/2014/main" id="{D2804D4B-684F-4213-B64C-9BF00A10E045}"/>
              </a:ext>
            </a:extLst>
          </p:cNvPr>
          <p:cNvSpPr txBox="1"/>
          <p:nvPr/>
        </p:nvSpPr>
        <p:spPr>
          <a:xfrm>
            <a:off x="598549" y="4125778"/>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承認者は、申請内容を確認して承認します。</a:t>
            </a:r>
          </a:p>
        </p:txBody>
      </p:sp>
      <p:sp>
        <p:nvSpPr>
          <p:cNvPr id="4" name="フッター プレースホルダー 3">
            <a:extLst>
              <a:ext uri="{FF2B5EF4-FFF2-40B4-BE49-F238E27FC236}">
                <a16:creationId xmlns:a16="http://schemas.microsoft.com/office/drawing/2014/main" id="{F97BEF68-4694-FC69-2A26-274F2032B57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2FAEA706-95D2-A9CE-CE89-2268474A6D6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444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アプリケーション&#10;&#10;AI 生成コンテンツは誤りを含む可能性があります。">
            <a:extLst>
              <a:ext uri="{FF2B5EF4-FFF2-40B4-BE49-F238E27FC236}">
                <a16:creationId xmlns:a16="http://schemas.microsoft.com/office/drawing/2014/main" id="{DC5E9CD4-189D-CE60-E898-3C04C3CDA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35" y="1392096"/>
            <a:ext cx="4819650" cy="3362325"/>
          </a:xfrm>
          <a:prstGeom prst="rect">
            <a:avLst/>
          </a:prstGeom>
          <a:ln>
            <a:solidFill>
              <a:schemeClr val="tx1"/>
            </a:solidFill>
          </a:ln>
        </p:spPr>
      </p:pic>
      <p:sp>
        <p:nvSpPr>
          <p:cNvPr id="14" name="正方形/長方形 13">
            <a:extLst>
              <a:ext uri="{FF2B5EF4-FFF2-40B4-BE49-F238E27FC236}">
                <a16:creationId xmlns:a16="http://schemas.microsoft.com/office/drawing/2014/main" id="{2F66D8DE-8A5C-4464-96F9-A7D4F8C1798C}"/>
              </a:ext>
            </a:extLst>
          </p:cNvPr>
          <p:cNvSpPr/>
          <p:nvPr/>
        </p:nvSpPr>
        <p:spPr>
          <a:xfrm>
            <a:off x="6671144" y="1379396"/>
            <a:ext cx="4904949" cy="3869938"/>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19F4C7F-4BC1-4276-B535-766BA0231F5F}"/>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93170" y="2934951"/>
            <a:ext cx="1902097" cy="2128017"/>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705" y="706795"/>
            <a:ext cx="751371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申請された内容を、［承認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承認］メニューで承認します。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446897"/>
            <a:ext cx="4788264" cy="1409146"/>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メニュー画面右上の　  から、未承認の件数を確認できます。</a:t>
            </a:r>
            <a:b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件数を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クリックすると、［承認］メニューが表示され、未承認の申請を確認・承認でき</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ベルマーク.jpg">
            <a:extLst>
              <a:ext uri="{FF2B5EF4-FFF2-40B4-BE49-F238E27FC236}">
                <a16:creationId xmlns:a16="http://schemas.microsoft.com/office/drawing/2014/main" id="{516750F1-0DBD-4294-9574-BB04622A5DA0}"/>
              </a:ext>
            </a:extLst>
          </p:cNvPr>
          <p:cNvPicPr/>
          <p:nvPr/>
        </p:nvPicPr>
        <p:blipFill>
          <a:blip r:embed="rId6" r:link="rId7">
            <a:extLst>
              <a:ext uri="{28A0092B-C50C-407E-A947-70E740481C1C}">
                <a14:useLocalDpi xmlns:a14="http://schemas.microsoft.com/office/drawing/2010/main" val="0"/>
              </a:ext>
            </a:extLst>
          </a:blip>
          <a:stretch>
            <a:fillRect/>
          </a:stretch>
        </p:blipFill>
        <p:spPr>
          <a:xfrm>
            <a:off x="8853245" y="1541483"/>
            <a:ext cx="287307" cy="315348"/>
          </a:xfrm>
          <a:prstGeom prst="rect">
            <a:avLst/>
          </a:prstGeom>
        </p:spPr>
      </p:pic>
      <p:sp>
        <p:nvSpPr>
          <p:cNvPr id="19" name="AutoShape 380">
            <a:extLst>
              <a:ext uri="{FF2B5EF4-FFF2-40B4-BE49-F238E27FC236}">
                <a16:creationId xmlns:a16="http://schemas.microsoft.com/office/drawing/2014/main" id="{6ED1D563-6315-4675-9863-E22CB28EBD13}"/>
              </a:ext>
            </a:extLst>
          </p:cNvPr>
          <p:cNvSpPr>
            <a:spLocks noChangeArrowheads="1"/>
          </p:cNvSpPr>
          <p:nvPr/>
        </p:nvSpPr>
        <p:spPr bwMode="auto">
          <a:xfrm>
            <a:off x="6996526" y="4454630"/>
            <a:ext cx="1501105" cy="36000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0" name="AutoShape 380">
            <a:extLst>
              <a:ext uri="{FF2B5EF4-FFF2-40B4-BE49-F238E27FC236}">
                <a16:creationId xmlns:a16="http://schemas.microsoft.com/office/drawing/2014/main" id="{C9C5D8D9-4F56-48A9-A5FE-7F77F4862EA6}"/>
              </a:ext>
            </a:extLst>
          </p:cNvPr>
          <p:cNvSpPr>
            <a:spLocks noChangeArrowheads="1"/>
          </p:cNvSpPr>
          <p:nvPr/>
        </p:nvSpPr>
        <p:spPr bwMode="auto">
          <a:xfrm>
            <a:off x="8138415" y="3044376"/>
            <a:ext cx="414013" cy="37911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33BDBA86-2F5B-9DDC-1F0F-CF832892493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439D89-19AF-A283-BB88-0B214301BF7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31263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30B581C-A4C1-4EC7-8A77-AC87C0D055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45375" y="4247876"/>
            <a:ext cx="4171693" cy="1533011"/>
          </a:xfrm>
          <a:prstGeom prst="rect">
            <a:avLst/>
          </a:prstGeom>
        </p:spPr>
      </p:pic>
      <p:pic>
        <p:nvPicPr>
          <p:cNvPr id="4" name="図 3">
            <a:extLst>
              <a:ext uri="{FF2B5EF4-FFF2-40B4-BE49-F238E27FC236}">
                <a16:creationId xmlns:a16="http://schemas.microsoft.com/office/drawing/2014/main" id="{4F5A8CCB-520D-4CC1-A63D-776629C95336}"/>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6374" y="1386840"/>
            <a:ext cx="4798100" cy="3604260"/>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01134" y="702731"/>
            <a:ext cx="1097517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申請名を選択すると、内容を確認でき、承認・否認ができます。</a:t>
            </a:r>
          </a:p>
        </p:txBody>
      </p:sp>
      <p:sp>
        <p:nvSpPr>
          <p:cNvPr id="12" name="四角形: 角を丸くする 11">
            <a:extLst>
              <a:ext uri="{FF2B5EF4-FFF2-40B4-BE49-F238E27FC236}">
                <a16:creationId xmlns:a16="http://schemas.microsoft.com/office/drawing/2014/main" id="{3385731F-2273-4A89-9924-31C9C9945E0B}"/>
              </a:ext>
            </a:extLst>
          </p:cNvPr>
          <p:cNvSpPr/>
          <p:nvPr/>
        </p:nvSpPr>
        <p:spPr>
          <a:xfrm>
            <a:off x="1744127" y="3438183"/>
            <a:ext cx="709513" cy="3297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16048CB2-3978-4736-9C72-12FB6A601473}"/>
              </a:ext>
            </a:extLst>
          </p:cNvPr>
          <p:cNvSpPr/>
          <p:nvPr/>
        </p:nvSpPr>
        <p:spPr>
          <a:xfrm>
            <a:off x="5494019" y="3405142"/>
            <a:ext cx="1251355" cy="337044"/>
          </a:xfrm>
          <a:prstGeom prst="rightArrow">
            <a:avLst>
              <a:gd name="adj1" fmla="val 50000"/>
              <a:gd name="adj2" fmla="val 124910"/>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四角形: 角を丸くする 13">
            <a:extLst>
              <a:ext uri="{FF2B5EF4-FFF2-40B4-BE49-F238E27FC236}">
                <a16:creationId xmlns:a16="http://schemas.microsoft.com/office/drawing/2014/main" id="{D92EDDF2-FDD8-4BFF-8021-DAA8347D4898}"/>
              </a:ext>
            </a:extLst>
          </p:cNvPr>
          <p:cNvSpPr/>
          <p:nvPr/>
        </p:nvSpPr>
        <p:spPr>
          <a:xfrm>
            <a:off x="8206740" y="5396523"/>
            <a:ext cx="649831" cy="3032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75A0EA3F-83E1-4E66-861A-BA7AD3371CBE}"/>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752996" y="1380874"/>
            <a:ext cx="4148832" cy="2804178"/>
          </a:xfrm>
          <a:prstGeom prst="rect">
            <a:avLst/>
          </a:prstGeom>
        </p:spPr>
      </p:pic>
      <p:sp>
        <p:nvSpPr>
          <p:cNvPr id="2" name="フッター プレースホルダー 3">
            <a:extLst>
              <a:ext uri="{FF2B5EF4-FFF2-40B4-BE49-F238E27FC236}">
                <a16:creationId xmlns:a16="http://schemas.microsoft.com/office/drawing/2014/main" id="{BE91D8FA-A4A6-ED8D-6F14-0EBC32928A3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7ABDD888-3172-BE18-3D33-47ABA00AFDC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247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93A231-56F5-4010-8FE2-B5080C2EA04A}"/>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533" y="1386840"/>
            <a:ext cx="4805257" cy="3606796"/>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17533" y="694429"/>
            <a:ext cx="10990267"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一覧画面で「承認」「否認」にチェックを付けて［確定］ボタンをクリックすると、一括で承認・否認できます。</a:t>
            </a:r>
          </a:p>
        </p:txBody>
      </p:sp>
      <p:sp>
        <p:nvSpPr>
          <p:cNvPr id="8" name="四角形: 角を丸くする 7">
            <a:extLst>
              <a:ext uri="{FF2B5EF4-FFF2-40B4-BE49-F238E27FC236}">
                <a16:creationId xmlns:a16="http://schemas.microsoft.com/office/drawing/2014/main" id="{EAB9EC35-BBDD-4ACF-B7A2-CEB2CE51EB65}"/>
              </a:ext>
            </a:extLst>
          </p:cNvPr>
          <p:cNvSpPr/>
          <p:nvPr/>
        </p:nvSpPr>
        <p:spPr>
          <a:xfrm>
            <a:off x="676298" y="3076022"/>
            <a:ext cx="1080940" cy="170171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四角形: 角を丸くする 8">
            <a:extLst>
              <a:ext uri="{FF2B5EF4-FFF2-40B4-BE49-F238E27FC236}">
                <a16:creationId xmlns:a16="http://schemas.microsoft.com/office/drawing/2014/main" id="{E4EBA2AA-4B34-443D-9EBF-D8E1B5659EB2}"/>
              </a:ext>
            </a:extLst>
          </p:cNvPr>
          <p:cNvSpPr/>
          <p:nvPr/>
        </p:nvSpPr>
        <p:spPr>
          <a:xfrm>
            <a:off x="2793794" y="2289773"/>
            <a:ext cx="1046686" cy="4133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53FDF1C-F062-99F8-B2FD-C71E9CE782B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BD53F01-D2B1-E02A-CA79-3BCACDC891E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561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その他の機能</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ダッシュボードからの「お知らせ」や「アンケート」の確認や、社内規程の確認について紹介します。</a:t>
            </a:r>
          </a:p>
        </p:txBody>
      </p:sp>
      <p:sp>
        <p:nvSpPr>
          <p:cNvPr id="2" name="フッター プレースホルダー 3">
            <a:extLst>
              <a:ext uri="{FF2B5EF4-FFF2-40B4-BE49-F238E27FC236}">
                <a16:creationId xmlns:a16="http://schemas.microsoft.com/office/drawing/2014/main" id="{7B3B45BC-559D-0555-5B65-57E7A08F630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5FC6ED5-A83B-BBF1-5D10-2D6F68C2420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5023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E87AF-523D-E045-C1D9-E572B036896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B470691-33BB-9461-87DA-C6D9D24C4DDD}"/>
              </a:ext>
            </a:extLst>
          </p:cNvPr>
          <p:cNvSpPr txBox="1"/>
          <p:nvPr/>
        </p:nvSpPr>
        <p:spPr>
          <a:xfrm>
            <a:off x="1295578" y="2776631"/>
            <a:ext cx="4097468"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5</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承認者の操作</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042C081D-D628-0744-0104-1B0627A41971}"/>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cxnSp>
        <p:nvCxnSpPr>
          <p:cNvPr id="11" name="直線コネクタ 10">
            <a:extLst>
              <a:ext uri="{FF2B5EF4-FFF2-40B4-BE49-F238E27FC236}">
                <a16:creationId xmlns:a16="http://schemas.microsoft.com/office/drawing/2014/main" id="{74A01315-B837-5E93-3198-1E30A427F31E}"/>
              </a:ext>
            </a:extLst>
          </p:cNvPr>
          <p:cNvCxnSpPr>
            <a:cxnSpLocks/>
          </p:cNvCxnSpPr>
          <p:nvPr/>
        </p:nvCxnSpPr>
        <p:spPr>
          <a:xfrm flipH="1">
            <a:off x="6087852" y="1136242"/>
            <a:ext cx="4074" cy="53577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2E3211BA-7BF9-6E6A-8F1D-C819FC1C6F43}"/>
              </a:ext>
            </a:extLst>
          </p:cNvPr>
          <p:cNvSpPr txBox="1"/>
          <p:nvPr/>
        </p:nvSpPr>
        <p:spPr>
          <a:xfrm>
            <a:off x="1295578" y="3160405"/>
            <a:ext cx="4132562"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6</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その他の機能</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33D7FA04-84FF-3034-F95A-5477FFA23588}"/>
              </a:ext>
            </a:extLst>
          </p:cNvPr>
          <p:cNvSpPr txBox="1"/>
          <p:nvPr/>
        </p:nvSpPr>
        <p:spPr>
          <a:xfrm>
            <a:off x="1302295" y="3531840"/>
            <a:ext cx="5409880" cy="1963739"/>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こんなときは</a:t>
            </a: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- 1</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パスワードを忘れた</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7 - 2</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パスワードを変更したい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7 - 3</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Web</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アプリの各メニューを英語表記に</a:t>
            </a:r>
            <a:b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b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切り替えたい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7 - 4</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1600" dirty="0">
                <a:solidFill>
                  <a:prstClr val="black">
                    <a:lumMod val="95000"/>
                    <a:lumOff val="5000"/>
                  </a:prstClr>
                </a:solidFill>
                <a:latin typeface="Meiryo UI" panose="020B0604030504040204" pitchFamily="34" charset="-128"/>
                <a:ea typeface="Meiryo UI" panose="020B0604030504040204" pitchFamily="34" charset="-128"/>
              </a:rPr>
              <a:t>申請を取り下げたい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7" name="フッター プレースホルダー 3">
            <a:extLst>
              <a:ext uri="{FF2B5EF4-FFF2-40B4-BE49-F238E27FC236}">
                <a16:creationId xmlns:a16="http://schemas.microsoft.com/office/drawing/2014/main" id="{A80DCB71-94F6-0A03-B8BF-60BA0FC75EC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270798F1-EF9C-2C16-3A80-56E1BC4A522D}"/>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4</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0FC2941-0753-AB65-762F-FF2FFD0226CD}"/>
              </a:ext>
            </a:extLst>
          </p:cNvPr>
          <p:cNvSpPr txBox="1"/>
          <p:nvPr/>
        </p:nvSpPr>
        <p:spPr>
          <a:xfrm>
            <a:off x="1034305" y="1061202"/>
            <a:ext cx="4898940" cy="1508229"/>
          </a:xfrm>
          <a:prstGeom prst="rect">
            <a:avLst/>
          </a:prstGeom>
          <a:noFill/>
        </p:spPr>
        <p:txBody>
          <a:bodyPr wrap="square" tIns="36000" rtlCol="0">
            <a:spAutoFit/>
          </a:bodyPr>
          <a:lstStyle/>
          <a:p>
            <a:pPr marL="360000" lvl="1">
              <a:lnSpc>
                <a:spcPct val="150000"/>
              </a:lnSpc>
            </a:pPr>
            <a:r>
              <a:rPr kumimoji="1" lang="ja-JP" altLang="en-US" sz="1600" b="1" dirty="0">
                <a:solidFill>
                  <a:srgbClr val="1A4587"/>
                </a:solidFill>
                <a:latin typeface="Meiryo UI" panose="020B0604030504040204" pitchFamily="34" charset="-128"/>
                <a:ea typeface="Meiryo UI" panose="020B0604030504040204" pitchFamily="34" charset="-128"/>
              </a:rPr>
              <a:t>総務</a:t>
            </a:r>
            <a:endParaRPr kumimoji="1" lang="en-US" altLang="ja-JP" sz="1600"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証明書発行依頼</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b="1" dirty="0">
                <a:solidFill>
                  <a:srgbClr val="1A4587"/>
                </a:solidFill>
                <a:latin typeface="Meiryo UI" panose="020B0604030504040204" pitchFamily="34" charset="-128"/>
                <a:ea typeface="Meiryo UI" panose="020B0604030504040204" pitchFamily="34" charset="-128"/>
              </a:rPr>
              <a:t>申請状況</a:t>
            </a:r>
            <a:endParaRPr kumimoji="1" lang="en-US" altLang="ja-JP" sz="1600" b="1"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申請状況の確認</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069850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280F9321-34F3-FCA3-0FCD-ABE43ABAD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3" y="3255172"/>
            <a:ext cx="5017040" cy="175634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678" y="1382899"/>
            <a:ext cx="10953761"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ダッシュボードの「お知らせ」から、「お知らせ」や「アンケート」を確認します。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49</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082B5380-4ABD-6EA1-24EA-EF05954CA8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お知らせとアンケート</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D4F1BE99-978E-D7CB-4B00-4513B90394B0}"/>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5862606" y="2293195"/>
            <a:ext cx="3417391" cy="4067967"/>
          </a:xfrm>
          <a:prstGeom prst="rect">
            <a:avLst/>
          </a:prstGeom>
          <a:ln>
            <a:solidFill>
              <a:schemeClr val="tx1"/>
            </a:solidFill>
          </a:ln>
        </p:spPr>
      </p:pic>
      <p:sp>
        <p:nvSpPr>
          <p:cNvPr id="8" name="テキスト ボックス 7">
            <a:extLst>
              <a:ext uri="{FF2B5EF4-FFF2-40B4-BE49-F238E27FC236}">
                <a16:creationId xmlns:a16="http://schemas.microsoft.com/office/drawing/2014/main" id="{E97454DF-4D39-348D-9715-F626D11C4616}"/>
              </a:ext>
            </a:extLst>
          </p:cNvPr>
          <p:cNvSpPr txBox="1"/>
          <p:nvPr/>
        </p:nvSpPr>
        <p:spPr>
          <a:xfrm>
            <a:off x="5776726" y="1889078"/>
            <a:ext cx="1682853" cy="442617"/>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アンケート</a:t>
            </a:r>
          </a:p>
        </p:txBody>
      </p:sp>
      <p:sp>
        <p:nvSpPr>
          <p:cNvPr id="11" name="四角形: 角を丸くする 10">
            <a:extLst>
              <a:ext uri="{FF2B5EF4-FFF2-40B4-BE49-F238E27FC236}">
                <a16:creationId xmlns:a16="http://schemas.microsoft.com/office/drawing/2014/main" id="{A809E83E-DC0D-5392-7BB8-E7D879E37129}"/>
              </a:ext>
            </a:extLst>
          </p:cNvPr>
          <p:cNvSpPr/>
          <p:nvPr/>
        </p:nvSpPr>
        <p:spPr>
          <a:xfrm>
            <a:off x="740400" y="3588814"/>
            <a:ext cx="4563120" cy="108906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40A7BF89-5A87-BA2C-024A-115D5B5AAC4B}"/>
              </a:ext>
            </a:extLst>
          </p:cNvPr>
          <p:cNvSpPr/>
          <p:nvPr/>
        </p:nvSpPr>
        <p:spPr>
          <a:xfrm rot="20412529">
            <a:off x="4908183" y="3303257"/>
            <a:ext cx="1168002" cy="32501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矢印: 右 13">
            <a:extLst>
              <a:ext uri="{FF2B5EF4-FFF2-40B4-BE49-F238E27FC236}">
                <a16:creationId xmlns:a16="http://schemas.microsoft.com/office/drawing/2014/main" id="{0C046F75-9DD7-F5C9-0B0A-DB441A3E1DF8}"/>
              </a:ext>
            </a:extLst>
          </p:cNvPr>
          <p:cNvSpPr/>
          <p:nvPr/>
        </p:nvSpPr>
        <p:spPr>
          <a:xfrm rot="674747">
            <a:off x="4909669" y="4127965"/>
            <a:ext cx="3552508" cy="309499"/>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6" name="図 15">
            <a:extLst>
              <a:ext uri="{FF2B5EF4-FFF2-40B4-BE49-F238E27FC236}">
                <a16:creationId xmlns:a16="http://schemas.microsoft.com/office/drawing/2014/main" id="{37B8C92A-72AB-7218-EEB5-1B3DE77C1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33" y="3991033"/>
            <a:ext cx="3095625" cy="2305050"/>
          </a:xfrm>
          <a:prstGeom prst="rect">
            <a:avLst/>
          </a:prstGeom>
          <a:ln>
            <a:solidFill>
              <a:schemeClr val="tx1"/>
            </a:solidFill>
          </a:ln>
        </p:spPr>
      </p:pic>
    </p:spTree>
    <p:extLst>
      <p:ext uri="{BB962C8B-B14F-4D97-AF65-F5344CB8AC3E}">
        <p14:creationId xmlns:p14="http://schemas.microsoft.com/office/powerpoint/2010/main" val="34158649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909DB80A-C315-41B4-4630-F2E3D2504D6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439314"/>
            <a:ext cx="10020815" cy="2648086"/>
          </a:xfrm>
          <a:prstGeom prst="rect">
            <a:avLst/>
          </a:prstGeom>
          <a:ln>
            <a:solidFill>
              <a:schemeClr val="tx1"/>
            </a:solidFill>
          </a:ln>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04130" y="1393176"/>
            <a:ext cx="10953761"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［社内規程］メニューで確認できます。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確認したい社内規程文書をクリックし、ファイルをダウンロードして確認します。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4904015" y="3423792"/>
            <a:ext cx="2144058" cy="150780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50</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56D69059-BD50-59B1-2D7C-3EA92EBEEA12}"/>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社内規程</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6376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7</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こんなときは</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ッター プレースホルダー 3">
            <a:extLst>
              <a:ext uri="{FF2B5EF4-FFF2-40B4-BE49-F238E27FC236}">
                <a16:creationId xmlns:a16="http://schemas.microsoft.com/office/drawing/2014/main" id="{127BEF11-7B4B-84C6-A16E-11A25C7AC7B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EE7ABFA-572E-2F70-1AE3-B2D2F35C1D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2159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7 - 1</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パスワードを忘れた</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5125" y="2060100"/>
            <a:ext cx="4110025" cy="2802110"/>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82844" y="2060100"/>
            <a:ext cx="4110774" cy="2051042"/>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ログイン画面の「パスワードをお忘れですか？」をクリックします。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1947010" y="3845747"/>
            <a:ext cx="1447242" cy="33854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185995"/>
            <a:ext cx="10971648" cy="123373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err="1">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OBCiD</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」と「メールアドレス」を入力し、［送信］ボタンをクリックします。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「パスワードを再設定してください」という件名のメールが届きますので、記載されている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からパスワードを</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再設定します。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744F1745-9E2F-2073-FA41-14192CF77A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1844B85-74E9-C4F1-DE9F-EB9C4E5C22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4757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7</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- 2</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パスワードを変更したい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3325" y="2060099"/>
            <a:ext cx="4110025" cy="3527261"/>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5578" y="2067197"/>
            <a:ext cx="4067793" cy="3170486"/>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画面右上の　　　マークから「パスワード変更」をクリックします。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4002584" y="2187898"/>
            <a:ext cx="532840" cy="5114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763895"/>
            <a:ext cx="10971648"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新しいパスワードに変更します。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D3779E40-C388-4918-A09F-A26DF0DA98F2}"/>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2005532" y="1379614"/>
            <a:ext cx="402299" cy="402299"/>
          </a:xfrm>
          <a:prstGeom prst="rect">
            <a:avLst/>
          </a:prstGeom>
        </p:spPr>
      </p:pic>
      <p:sp>
        <p:nvSpPr>
          <p:cNvPr id="12" name="四角形: 角を丸くする 11">
            <a:extLst>
              <a:ext uri="{FF2B5EF4-FFF2-40B4-BE49-F238E27FC236}">
                <a16:creationId xmlns:a16="http://schemas.microsoft.com/office/drawing/2014/main" id="{FC854295-FF43-4F22-91C0-E257E3951DE2}"/>
              </a:ext>
            </a:extLst>
          </p:cNvPr>
          <p:cNvSpPr/>
          <p:nvPr/>
        </p:nvSpPr>
        <p:spPr>
          <a:xfrm>
            <a:off x="2121410" y="4059936"/>
            <a:ext cx="2465220" cy="35844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8346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788879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7</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- 3</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lang="en-US" altLang="ja-JP" sz="2000" b="1" dirty="0">
                <a:latin typeface="Meiryo UI" panose="020B0604030504040204" pitchFamily="50" charset="-128"/>
                <a:ea typeface="Meiryo UI" panose="020B0604030504040204" pitchFamily="50" charset="-128"/>
              </a:rPr>
              <a:t>Web</a:t>
            </a:r>
            <a:r>
              <a:rPr lang="ja-JP" altLang="en-US" sz="2000" b="1" dirty="0">
                <a:latin typeface="Meiryo UI" panose="020B0604030504040204" pitchFamily="50" charset="-128"/>
                <a:ea typeface="Meiryo UI" panose="020B0604030504040204" pitchFamily="50" charset="-128"/>
              </a:rPr>
              <a:t>アプリの各メニューを英語表記に切り替えたい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54</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83459A9E-21B0-906E-7DDC-D55877CC9557}"/>
              </a:ext>
            </a:extLst>
          </p:cNvPr>
          <p:cNvSpPr txBox="1">
            <a:spLocks/>
          </p:cNvSpPr>
          <p:nvPr/>
        </p:nvSpPr>
        <p:spPr>
          <a:xfrm>
            <a:off x="435334" y="1336482"/>
            <a:ext cx="10964186"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00000"/>
              </a:lnSpc>
              <a:spcBef>
                <a:spcPct val="0"/>
              </a:spcBef>
              <a:spcAft>
                <a:spcPct val="0"/>
              </a:spcAft>
              <a:buFont typeface="Arial" panose="020B0604020202020204" pitchFamily="34" charset="0"/>
              <a:buNone/>
            </a:pPr>
            <a:r>
              <a:rPr kumimoji="0" lang="en-US" altLang="ja-JP" sz="2000" dirty="0">
                <a:latin typeface="Meiryo UI" panose="020B0604030504040204" pitchFamily="50" charset="-128"/>
                <a:ea typeface="Meiryo UI" panose="020B0604030504040204" pitchFamily="50" charset="-128"/>
              </a:rPr>
              <a:t>Web</a:t>
            </a:r>
            <a:r>
              <a:rPr kumimoji="0" lang="ja-JP" altLang="en-US" sz="2000" dirty="0">
                <a:latin typeface="Meiryo UI" panose="020B0604030504040204" pitchFamily="50" charset="-128"/>
                <a:ea typeface="Meiryo UI" panose="020B0604030504040204" pitchFamily="50" charset="-128"/>
              </a:rPr>
              <a:t>アプリの各メニューの項目や選択肢、インフォメーションガイドを英語表記に切り替えます。</a:t>
            </a:r>
            <a:endParaRPr kumimoji="0" lang="en-US" altLang="ja-JP" sz="20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1.</a:t>
            </a:r>
            <a:r>
              <a:rPr kumimoji="0" lang="ja-JP" altLang="en-US" sz="2000" dirty="0">
                <a:latin typeface="Meiryo UI" panose="020B0604030504040204" pitchFamily="50" charset="-128"/>
                <a:ea typeface="Meiryo UI" panose="020B0604030504040204" pitchFamily="50" charset="-128"/>
              </a:rPr>
              <a:t>　右下に表示された言語を切り替えるウィジェットをクリックし、「</a:t>
            </a:r>
            <a:r>
              <a:rPr kumimoji="0" lang="en-US" altLang="ja-JP" sz="2000" dirty="0">
                <a:latin typeface="Meiryo UI" panose="020B0604030504040204" pitchFamily="50" charset="-128"/>
                <a:ea typeface="Meiryo UI" panose="020B0604030504040204" pitchFamily="50" charset="-128"/>
              </a:rPr>
              <a:t>English</a:t>
            </a:r>
            <a:r>
              <a:rPr kumimoji="0" lang="ja-JP" altLang="en-US" sz="2000" dirty="0">
                <a:latin typeface="Meiryo UI" panose="020B0604030504040204" pitchFamily="50" charset="-128"/>
                <a:ea typeface="Meiryo UI" panose="020B0604030504040204" pitchFamily="50" charset="-128"/>
              </a:rPr>
              <a:t>」を選択します。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2.</a:t>
            </a:r>
            <a:r>
              <a:rPr kumimoji="0" lang="ja-JP" altLang="en-US" sz="2000" dirty="0">
                <a:latin typeface="Meiryo UI" panose="020B0604030504040204" pitchFamily="50" charset="-128"/>
                <a:ea typeface="Meiryo UI" panose="020B0604030504040204" pitchFamily="50" charset="-128"/>
              </a:rPr>
              <a:t>　項目名や選択肢が、自動翻訳機能で英語翻訳されて表示されます。　　</a:t>
            </a:r>
            <a:r>
              <a:rPr kumimoji="0" lang="ja-JP" altLang="en-US" sz="1600" dirty="0">
                <a:latin typeface="Meiryo UI" panose="020B0604030504040204" pitchFamily="50" charset="-128"/>
                <a:ea typeface="Meiryo UI" panose="020B0604030504040204" pitchFamily="50" charset="-128"/>
              </a:rPr>
              <a:t>　</a:t>
            </a: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Arial" panose="020B0604020202020204" pitchFamily="34" charset="0"/>
            </a:endParaRPr>
          </a:p>
        </p:txBody>
      </p:sp>
      <p:pic>
        <p:nvPicPr>
          <p:cNvPr id="25" name="図 24">
            <a:extLst>
              <a:ext uri="{FF2B5EF4-FFF2-40B4-BE49-F238E27FC236}">
                <a16:creationId xmlns:a16="http://schemas.microsoft.com/office/drawing/2014/main" id="{F5F0DB84-E92C-F16F-3DC1-4EEDD430D7F4}"/>
              </a:ext>
            </a:extLst>
          </p:cNvPr>
          <p:cNvPicPr>
            <a:picLocks noChangeAspect="1"/>
          </p:cNvPicPr>
          <p:nvPr/>
        </p:nvPicPr>
        <p:blipFill>
          <a:blip r:embed="rId3"/>
          <a:stretch>
            <a:fillRect/>
          </a:stretch>
        </p:blipFill>
        <p:spPr>
          <a:xfrm>
            <a:off x="496151" y="2733956"/>
            <a:ext cx="6558823" cy="3584782"/>
          </a:xfrm>
          <a:prstGeom prst="rect">
            <a:avLst/>
          </a:prstGeom>
        </p:spPr>
      </p:pic>
      <p:sp>
        <p:nvSpPr>
          <p:cNvPr id="28" name="正方形/長方形 27">
            <a:extLst>
              <a:ext uri="{FF2B5EF4-FFF2-40B4-BE49-F238E27FC236}">
                <a16:creationId xmlns:a16="http://schemas.microsoft.com/office/drawing/2014/main" id="{13C81F24-E7C1-9A06-5D45-F36DB811015C}"/>
              </a:ext>
            </a:extLst>
          </p:cNvPr>
          <p:cNvSpPr/>
          <p:nvPr/>
        </p:nvSpPr>
        <p:spPr>
          <a:xfrm>
            <a:off x="7387363" y="3372706"/>
            <a:ext cx="4446228" cy="277446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dirty="0">
                <a:solidFill>
                  <a:schemeClr val="tx1"/>
                </a:solidFill>
                <a:latin typeface="Meiryo UI" panose="020B0604030504040204" pitchFamily="50" charset="-128"/>
                <a:ea typeface="Meiryo UI" panose="020B0604030504040204" pitchFamily="50" charset="-128"/>
              </a:rPr>
              <a:t>インフォメーションガイドも英語で表示されます。 </a:t>
            </a:r>
            <a:br>
              <a:rPr lang="en-US" altLang="ja-JP" dirty="0">
                <a:solidFill>
                  <a:schemeClr val="tx1"/>
                </a:solidFill>
                <a:latin typeface="Meiryo UI" panose="020B0604030504040204" pitchFamily="50" charset="-128"/>
                <a:ea typeface="Meiryo UI" panose="020B0604030504040204" pitchFamily="50" charset="-128"/>
              </a:rPr>
            </a:br>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i</a:t>
            </a:r>
            <a:r>
              <a:rPr lang="ja-JP" altLang="en-US" dirty="0">
                <a:solidFill>
                  <a:schemeClr val="tx1"/>
                </a:solidFill>
                <a:latin typeface="Meiryo UI" panose="020B0604030504040204" pitchFamily="50" charset="-128"/>
                <a:ea typeface="Meiryo UI" panose="020B0604030504040204" pitchFamily="50" charset="-128"/>
              </a:rPr>
              <a:t>」にマウスのカーソルをあわせて、ご確認ください。</a:t>
            </a:r>
            <a:endParaRPr lang="en-US" altLang="ja-JP"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97A82AAB-64D4-3CEA-E79A-B30DF32DAF12}"/>
              </a:ext>
            </a:extLst>
          </p:cNvPr>
          <p:cNvPicPr>
            <a:picLocks noChangeAspect="1"/>
          </p:cNvPicPr>
          <p:nvPr/>
        </p:nvPicPr>
        <p:blipFill>
          <a:blip r:embed="rId4"/>
          <a:stretch>
            <a:fillRect/>
          </a:stretch>
        </p:blipFill>
        <p:spPr>
          <a:xfrm>
            <a:off x="7570573" y="4327189"/>
            <a:ext cx="2443855" cy="1711271"/>
          </a:xfrm>
          <a:prstGeom prst="rect">
            <a:avLst/>
          </a:prstGeom>
        </p:spPr>
      </p:pic>
      <p:sp>
        <p:nvSpPr>
          <p:cNvPr id="3" name="矢印: 右 2">
            <a:extLst>
              <a:ext uri="{FF2B5EF4-FFF2-40B4-BE49-F238E27FC236}">
                <a16:creationId xmlns:a16="http://schemas.microsoft.com/office/drawing/2014/main" id="{C3E14D0E-30D4-AA68-6DA5-0781CB44D191}"/>
              </a:ext>
            </a:extLst>
          </p:cNvPr>
          <p:cNvSpPr/>
          <p:nvPr/>
        </p:nvSpPr>
        <p:spPr>
          <a:xfrm rot="5400000">
            <a:off x="3307015" y="4474609"/>
            <a:ext cx="709244" cy="3138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383078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BC3B-D7C7-7A76-DE20-B76B859D9B63}"/>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91B76-E631-ADE5-EF23-31DB0C08FAD8}"/>
              </a:ext>
            </a:extLst>
          </p:cNvPr>
          <p:cNvSpPr txBox="1"/>
          <p:nvPr/>
        </p:nvSpPr>
        <p:spPr>
          <a:xfrm>
            <a:off x="615125" y="691595"/>
            <a:ext cx="788879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7</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4</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kumimoji="1" lang="ja-JP" altLang="en-US" sz="2000" b="1" dirty="0">
                <a:solidFill>
                  <a:prstClr val="black">
                    <a:lumMod val="95000"/>
                    <a:lumOff val="5000"/>
                  </a:prstClr>
                </a:solidFill>
                <a:latin typeface="Meiryo UI" panose="020B0604030504040204" pitchFamily="34" charset="-128"/>
                <a:ea typeface="Meiryo UI" panose="020B0604030504040204" pitchFamily="34" charset="-128"/>
              </a:rPr>
              <a:t>申請を取り下げたい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10418A75-DFD4-C0DD-E40E-D068602D9EC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60F94A-2DC7-4856-BAB1-F4B9D0DD56B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55</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95BD8070-AEAA-4851-A5B1-0B7FBA390D28}"/>
              </a:ext>
            </a:extLst>
          </p:cNvPr>
          <p:cNvSpPr txBox="1">
            <a:spLocks/>
          </p:cNvSpPr>
          <p:nvPr/>
        </p:nvSpPr>
        <p:spPr>
          <a:xfrm>
            <a:off x="435334" y="1336482"/>
            <a:ext cx="10964186"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50000"/>
              </a:lnSpc>
              <a:spcBef>
                <a:spcPct val="0"/>
              </a:spcBef>
              <a:spcAft>
                <a:spcPct val="0"/>
              </a:spcAft>
              <a:buNone/>
            </a:pPr>
            <a:r>
              <a:rPr lang="ja-JP" altLang="en-US" sz="2000" dirty="0">
                <a:solidFill>
                  <a:schemeClr val="tx1">
                    <a:lumMod val="95000"/>
                    <a:lumOff val="5000"/>
                  </a:schemeClr>
                </a:solidFill>
                <a:latin typeface="Meiryo UI" panose="020B0604030504040204" pitchFamily="50" charset="-128"/>
                <a:ea typeface="Meiryo UI" panose="020B0604030504040204" pitchFamily="50" charset="-128"/>
              </a:rPr>
              <a:t>一度申請した内容を、［申請 </a:t>
            </a:r>
            <a:r>
              <a:rPr lang="en-US" altLang="ja-JP" sz="2000" dirty="0">
                <a:solidFill>
                  <a:schemeClr val="tx1">
                    <a:lumMod val="95000"/>
                    <a:lumOff val="5000"/>
                  </a:schemeClr>
                </a:solidFill>
                <a:latin typeface="Meiryo UI" panose="020B0604030504040204" pitchFamily="50" charset="-128"/>
                <a:ea typeface="Meiryo UI" panose="020B0604030504040204" pitchFamily="50" charset="-128"/>
              </a:rPr>
              <a:t>– </a:t>
            </a:r>
            <a:r>
              <a:rPr lang="ja-JP" altLang="en-US" sz="2000" dirty="0">
                <a:solidFill>
                  <a:schemeClr val="tx1">
                    <a:lumMod val="95000"/>
                    <a:lumOff val="5000"/>
                  </a:schemeClr>
                </a:solidFill>
                <a:latin typeface="Meiryo UI" panose="020B0604030504040204" pitchFamily="50" charset="-128"/>
                <a:ea typeface="Meiryo UI" panose="020B0604030504040204" pitchFamily="50" charset="-128"/>
              </a:rPr>
              <a:t>申請状況］メニューで取り下げます。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5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申請名を選択し、画面下に表示される［取り下げ］ボタンをクリックします。</a:t>
            </a:r>
            <a:endParaRPr kumimoji="0" lang="ja-JP" altLang="en-US" sz="16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B04554BD-C653-898A-6825-8D7B7EE254C1}"/>
              </a:ext>
            </a:extLst>
          </p:cNvPr>
          <p:cNvPicPr>
            <a:picLocks noChangeAspect="1"/>
          </p:cNvPicPr>
          <p:nvPr/>
        </p:nvPicPr>
        <p:blipFill>
          <a:blip r:embed="rId3"/>
          <a:stretch>
            <a:fillRect/>
          </a:stretch>
        </p:blipFill>
        <p:spPr>
          <a:xfrm>
            <a:off x="668437" y="2391632"/>
            <a:ext cx="5455638" cy="4132041"/>
          </a:xfrm>
          <a:prstGeom prst="rect">
            <a:avLst/>
          </a:prstGeom>
        </p:spPr>
      </p:pic>
      <p:sp>
        <p:nvSpPr>
          <p:cNvPr id="10" name="四角形: 角を丸くする 9">
            <a:extLst>
              <a:ext uri="{FF2B5EF4-FFF2-40B4-BE49-F238E27FC236}">
                <a16:creationId xmlns:a16="http://schemas.microsoft.com/office/drawing/2014/main" id="{0DC6F722-3251-A303-8CA3-18C9AC69A08E}"/>
              </a:ext>
            </a:extLst>
          </p:cNvPr>
          <p:cNvSpPr/>
          <p:nvPr/>
        </p:nvSpPr>
        <p:spPr>
          <a:xfrm>
            <a:off x="2969694" y="6095652"/>
            <a:ext cx="844317" cy="3773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 name="テキスト ボックス 2">
            <a:extLst>
              <a:ext uri="{FF2B5EF4-FFF2-40B4-BE49-F238E27FC236}">
                <a16:creationId xmlns:a16="http://schemas.microsoft.com/office/drawing/2014/main" id="{618E3340-B863-E84A-7899-E86211694619}"/>
              </a:ext>
            </a:extLst>
          </p:cNvPr>
          <p:cNvSpPr txBox="1"/>
          <p:nvPr/>
        </p:nvSpPr>
        <p:spPr>
          <a:xfrm>
            <a:off x="6790728" y="2847849"/>
            <a:ext cx="4779692" cy="1233731"/>
          </a:xfrm>
          <a:prstGeom prst="rect">
            <a:avLst/>
          </a:prstGeom>
          <a:noFill/>
        </p:spPr>
        <p:txBody>
          <a:bodyPr wrap="square" tIns="36000" rtlCol="0">
            <a:spAutoFit/>
          </a:bodyPr>
          <a:lstStyle/>
          <a:p>
            <a:pPr>
              <a:lnSpc>
                <a:spcPct val="130000"/>
              </a:lnSpc>
            </a:pPr>
            <a:r>
              <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rPr>
              <a:t>※</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入社手続の場合は、</a:t>
            </a:r>
            <a:r>
              <a:rPr lang="ja-JP" altLang="en-US" sz="2000" dirty="0">
                <a:latin typeface="Meiryo UI" panose="020B0604030504040204" pitchFamily="50" charset="-128"/>
                <a:ea typeface="Meiryo UI" panose="020B0604030504040204" pitchFamily="50" charset="-128"/>
              </a:rPr>
              <a:t>提出依頼のメールに</a:t>
            </a:r>
            <a:endParaRPr lang="en-US" altLang="ja-JP" sz="2000" dirty="0">
              <a:latin typeface="Meiryo UI" panose="020B0604030504040204" pitchFamily="50" charset="-128"/>
              <a:ea typeface="Meiryo UI" panose="020B0604030504040204" pitchFamily="50" charset="-128"/>
            </a:endParaRPr>
          </a:p>
          <a:p>
            <a:pPr>
              <a:lnSpc>
                <a:spcPct val="130000"/>
              </a:lnSpc>
            </a:pPr>
            <a:r>
              <a:rPr lang="ja-JP" altLang="en-US" sz="2000" dirty="0">
                <a:latin typeface="Meiryo UI" panose="020B0604030504040204" pitchFamily="50" charset="-128"/>
                <a:ea typeface="Meiryo UI" panose="020B0604030504040204" pitchFamily="50" charset="-128"/>
              </a:rPr>
              <a:t>記載された</a:t>
            </a:r>
            <a:r>
              <a:rPr lang="en-US" altLang="ja-JP" sz="2000" dirty="0">
                <a:latin typeface="Meiryo UI" panose="020B0604030504040204" pitchFamily="50" charset="-128"/>
                <a:ea typeface="Meiryo UI" panose="020B0604030504040204" pitchFamily="50" charset="-128"/>
              </a:rPr>
              <a:t>URL</a:t>
            </a:r>
            <a:r>
              <a:rPr lang="ja-JP" altLang="en-US" sz="2000" dirty="0">
                <a:latin typeface="Meiryo UI" panose="020B0604030504040204" pitchFamily="50" charset="-128"/>
                <a:ea typeface="Meiryo UI" panose="020B0604030504040204" pitchFamily="50" charset="-128"/>
              </a:rPr>
              <a:t>をクリックした画面から取り下げます</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405311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当サービスでできること</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で申請できる内容を確認しましょう。</a:t>
            </a:r>
          </a:p>
        </p:txBody>
      </p:sp>
      <p:sp>
        <p:nvSpPr>
          <p:cNvPr id="2" name="フッター プレースホルダー 3">
            <a:extLst>
              <a:ext uri="{FF2B5EF4-FFF2-40B4-BE49-F238E27FC236}">
                <a16:creationId xmlns:a16="http://schemas.microsoft.com/office/drawing/2014/main" id="{C4B3B630-9AC4-1476-02F3-EF524DC6F0C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DA6F45A-8093-3B25-05C3-CE11C0670AB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6137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3709339337"/>
              </p:ext>
            </p:extLst>
          </p:nvPr>
        </p:nvGraphicFramePr>
        <p:xfrm>
          <a:off x="608249" y="809622"/>
          <a:ext cx="10995248" cy="5572060"/>
        </p:xfrm>
        <a:graphic>
          <a:graphicData uri="http://schemas.openxmlformats.org/drawingml/2006/table">
            <a:tbl>
              <a:tblPr firstRow="1" bandRow="1">
                <a:tableStyleId>{5C22544A-7EE6-4342-B048-85BDC9FD1C3A}</a:tableStyleId>
              </a:tblPr>
              <a:tblGrid>
                <a:gridCol w="2852502">
                  <a:extLst>
                    <a:ext uri="{9D8B030D-6E8A-4147-A177-3AD203B41FA5}">
                      <a16:colId xmlns:a16="http://schemas.microsoft.com/office/drawing/2014/main" val="2764298941"/>
                    </a:ext>
                  </a:extLst>
                </a:gridCol>
                <a:gridCol w="8142746">
                  <a:extLst>
                    <a:ext uri="{9D8B030D-6E8A-4147-A177-3AD203B41FA5}">
                      <a16:colId xmlns:a16="http://schemas.microsoft.com/office/drawing/2014/main" val="2147211549"/>
                    </a:ext>
                  </a:extLst>
                </a:gridCol>
              </a:tblGrid>
              <a:tr h="361315">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324000">
                <a:tc gridSpan="2">
                  <a:txBody>
                    <a:bodyPr/>
                    <a:lstStyle/>
                    <a:p>
                      <a:r>
                        <a:rPr kumimoji="1" lang="ja-JP" altLang="en-US" sz="1800" b="1" dirty="0">
                          <a:solidFill>
                            <a:srgbClr val="1A4587"/>
                          </a:solidFill>
                          <a:latin typeface="Meiryo UI" panose="020B0604030504040204" pitchFamily="50" charset="-128"/>
                          <a:ea typeface="Meiryo UI" panose="020B0604030504040204" pitchFamily="50" charset="-128"/>
                        </a:rPr>
                        <a:t>身上異動</a:t>
                      </a:r>
                    </a:p>
                  </a:txBody>
                  <a:tcPr anchor="ctr">
                    <a:solidFill>
                      <a:schemeClr val="accent5">
                        <a:lumMod val="20000"/>
                        <a:lumOff val="80000"/>
                      </a:schemeClr>
                    </a:solidFill>
                  </a:tcPr>
                </a:tc>
                <a:tc hMerge="1">
                  <a:txBody>
                    <a:bodyPr/>
                    <a:lstStyle/>
                    <a:p>
                      <a:endParaRPr kumimoji="1" lang="ja-JP" altLang="en-US" sz="2000" dirty="0">
                        <a:latin typeface="Meiryo UI" panose="020B0604030504040204" pitchFamily="50" charset="-128"/>
                        <a:ea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991999372"/>
                  </a:ext>
                </a:extLst>
              </a:tr>
              <a:tr h="625234">
                <a:tc>
                  <a:txBody>
                    <a:bodyPr/>
                    <a:lstStyle/>
                    <a:p>
                      <a:r>
                        <a:rPr kumimoji="1" lang="ja-JP" altLang="en-US" sz="1800" dirty="0">
                          <a:latin typeface="Meiryo UI" panose="020B0604030504040204" pitchFamily="50" charset="-128"/>
                          <a:ea typeface="Meiryo UI" panose="020B0604030504040204" pitchFamily="50" charset="-128"/>
                        </a:rPr>
                        <a:t>　住所変更</a:t>
                      </a:r>
                    </a:p>
                  </a:txBody>
                  <a:tcPr anchor="ctr">
                    <a:solidFill>
                      <a:schemeClr val="bg1">
                        <a:lumMod val="95000"/>
                      </a:schemeClr>
                    </a:solidFill>
                  </a:tcPr>
                </a:tc>
                <a:tc>
                  <a:txBody>
                    <a:bodyPr/>
                    <a:lstStyle/>
                    <a:p>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引っ越した際に</a:t>
                      </a:r>
                      <a:r>
                        <a:rPr kumimoji="1" lang="ja-JP" altLang="en-US" sz="1800" dirty="0">
                          <a:latin typeface="Meiryo UI" panose="020B0604030504040204" pitchFamily="50" charset="-128"/>
                          <a:ea typeface="Meiryo UI" panose="020B0604030504040204" pitchFamily="50" charset="-128"/>
                        </a:rPr>
                        <a:t>、新しい住所を申請します。</a:t>
                      </a:r>
                      <a:br>
                        <a:rPr kumimoji="1" lang="en-US" altLang="ja-JP" sz="1800" dirty="0">
                          <a:latin typeface="Meiryo UI" panose="020B0604030504040204" pitchFamily="50" charset="-128"/>
                          <a:ea typeface="Meiryo UI" panose="020B0604030504040204" pitchFamily="50" charset="-128"/>
                        </a:rPr>
                      </a:br>
                      <a:r>
                        <a:rPr kumimoji="1" lang="ja-JP" altLang="en-US" sz="1800" dirty="0">
                          <a:latin typeface="Meiryo UI" panose="020B0604030504040204" pitchFamily="50" charset="-128"/>
                          <a:ea typeface="Meiryo UI" panose="020B0604030504040204" pitchFamily="50" charset="-128"/>
                        </a:rPr>
                        <a:t>また、通勤経路も変更された際は、新しい交通手段なども申請します。</a:t>
                      </a:r>
                    </a:p>
                  </a:txBody>
                  <a:tcPr anchor="ctr">
                    <a:solidFill>
                      <a:schemeClr val="bg1">
                        <a:lumMod val="95000"/>
                      </a:schemeClr>
                    </a:solidFill>
                  </a:tcPr>
                </a:tc>
                <a:extLst>
                  <a:ext uri="{0D108BD9-81ED-4DB2-BD59-A6C34878D82A}">
                    <a16:rowId xmlns:a16="http://schemas.microsoft.com/office/drawing/2014/main" val="1089187710"/>
                  </a:ext>
                </a:extLst>
              </a:tr>
              <a:tr h="609281">
                <a:tc>
                  <a:txBody>
                    <a:bodyPr/>
                    <a:lstStyle/>
                    <a:p>
                      <a:r>
                        <a:rPr kumimoji="1" lang="ja-JP" altLang="en-US" sz="1800" dirty="0">
                          <a:latin typeface="Meiryo UI" panose="020B0604030504040204" pitchFamily="50" charset="-128"/>
                          <a:ea typeface="Meiryo UI" panose="020B0604030504040204" pitchFamily="50" charset="-128"/>
                        </a:rPr>
                        <a:t>　通勤経路変更</a:t>
                      </a:r>
                    </a:p>
                  </a:txBody>
                  <a:tcPr anchor="ctr">
                    <a:solidFill>
                      <a:schemeClr val="bg1">
                        <a:lumMod val="95000"/>
                      </a:schemeClr>
                    </a:solidFill>
                  </a:tcPr>
                </a:tc>
                <a:tc>
                  <a:txBody>
                    <a:bodyPr/>
                    <a:lstStyle/>
                    <a:p>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勤務地や定期代が変更された際など、住所は変更せずに通勤経路だけ変更する際に申請します。</a:t>
                      </a:r>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8763676"/>
                  </a:ext>
                </a:extLst>
              </a:tr>
              <a:tr h="577964">
                <a:tc>
                  <a:txBody>
                    <a:bodyPr/>
                    <a:lstStyle/>
                    <a:p>
                      <a:r>
                        <a:rPr kumimoji="1" lang="ja-JP" altLang="en-US" sz="1800" dirty="0">
                          <a:latin typeface="Meiryo UI" panose="020B0604030504040204" pitchFamily="50" charset="-128"/>
                          <a:ea typeface="Meiryo UI" panose="020B0604030504040204" pitchFamily="50" charset="-128"/>
                        </a:rPr>
                        <a:t>　連絡先変更</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緊急連絡先や帰省先を変更した際に申請します。</a:t>
                      </a:r>
                    </a:p>
                  </a:txBody>
                  <a:tcPr anchor="ctr">
                    <a:solidFill>
                      <a:schemeClr val="bg1">
                        <a:lumMod val="95000"/>
                      </a:schemeClr>
                    </a:solidFill>
                  </a:tcPr>
                </a:tc>
                <a:extLst>
                  <a:ext uri="{0D108BD9-81ED-4DB2-BD59-A6C34878D82A}">
                    <a16:rowId xmlns:a16="http://schemas.microsoft.com/office/drawing/2014/main" val="3717213150"/>
                  </a:ext>
                </a:extLst>
              </a:tr>
              <a:tr h="577964">
                <a:tc>
                  <a:txBody>
                    <a:bodyPr/>
                    <a:lstStyle/>
                    <a:p>
                      <a:r>
                        <a:rPr kumimoji="1" lang="ja-JP" altLang="en-US" sz="1800" dirty="0">
                          <a:latin typeface="Meiryo UI" panose="020B0604030504040204" pitchFamily="50" charset="-128"/>
                          <a:ea typeface="Meiryo UI" panose="020B0604030504040204" pitchFamily="50" charset="-128"/>
                        </a:rPr>
                        <a:t>　振込口座変更</a:t>
                      </a:r>
                    </a:p>
                  </a:txBody>
                  <a:tcPr anchor="ctr">
                    <a:solidFill>
                      <a:schemeClr val="bg1">
                        <a:lumMod val="95000"/>
                      </a:schemeClr>
                    </a:solidFill>
                  </a:tcPr>
                </a:tc>
                <a:tc>
                  <a:txBody>
                    <a:bodyPr/>
                    <a:lstStyle/>
                    <a:p>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給与や賞与の振込先口座を変更する際に申請します。</a:t>
                      </a:r>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147449964"/>
                  </a:ext>
                </a:extLst>
              </a:tr>
              <a:tr h="625234">
                <a:tc>
                  <a:txBody>
                    <a:bodyPr/>
                    <a:lstStyle/>
                    <a:p>
                      <a:r>
                        <a:rPr kumimoji="1" lang="ja-JP" altLang="en-US" sz="1800" dirty="0">
                          <a:latin typeface="Meiryo UI" panose="020B0604030504040204" pitchFamily="50" charset="-128"/>
                          <a:ea typeface="Meiryo UI" panose="020B0604030504040204" pitchFamily="50" charset="-128"/>
                        </a:rPr>
                        <a:t>　免許・資格</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免許や資格を取得した際に申請します。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また、有効期限などを更新した際にも申請します。</a:t>
                      </a:r>
                    </a:p>
                  </a:txBody>
                  <a:tcPr anchor="ctr">
                    <a:solidFill>
                      <a:schemeClr val="bg1">
                        <a:lumMod val="95000"/>
                      </a:schemeClr>
                    </a:solidFill>
                  </a:tcPr>
                </a:tc>
                <a:extLst>
                  <a:ext uri="{0D108BD9-81ED-4DB2-BD59-A6C34878D82A}">
                    <a16:rowId xmlns:a16="http://schemas.microsoft.com/office/drawing/2014/main" val="4125973959"/>
                  </a:ext>
                </a:extLst>
              </a:tr>
              <a:tr h="577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　結婚</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結婚した際に配偶者の情報などを申請します。</a:t>
                      </a:r>
                    </a:p>
                  </a:txBody>
                  <a:tcPr anchor="ctr">
                    <a:solidFill>
                      <a:schemeClr val="bg1">
                        <a:lumMod val="95000"/>
                      </a:schemeClr>
                    </a:solidFill>
                  </a:tcPr>
                </a:tc>
                <a:extLst>
                  <a:ext uri="{0D108BD9-81ED-4DB2-BD59-A6C34878D82A}">
                    <a16:rowId xmlns:a16="http://schemas.microsoft.com/office/drawing/2014/main" val="29107987"/>
                  </a:ext>
                </a:extLst>
              </a:tr>
              <a:tr h="577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　離婚</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離婚した際に申請します。</a:t>
                      </a:r>
                    </a:p>
                  </a:txBody>
                  <a:tcPr anchor="ctr">
                    <a:solidFill>
                      <a:schemeClr val="bg1">
                        <a:lumMod val="95000"/>
                      </a:schemeClr>
                    </a:solidFill>
                  </a:tcPr>
                </a:tc>
                <a:extLst>
                  <a:ext uri="{0D108BD9-81ED-4DB2-BD59-A6C34878D82A}">
                    <a16:rowId xmlns:a16="http://schemas.microsoft.com/office/drawing/2014/main" val="698224083"/>
                  </a:ext>
                </a:extLst>
              </a:tr>
              <a:tr h="577964">
                <a:tc>
                  <a:txBody>
                    <a:bodyPr/>
                    <a:lstStyle/>
                    <a:p>
                      <a:r>
                        <a:rPr kumimoji="1" lang="ja-JP" altLang="en-US" sz="1800" dirty="0">
                          <a:latin typeface="Meiryo UI" panose="020B0604030504040204" pitchFamily="50" charset="-128"/>
                          <a:ea typeface="Meiryo UI" panose="020B0604030504040204" pitchFamily="50" charset="-128"/>
                        </a:rPr>
                        <a:t>　家族異動</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家族に変動があった際に申請します。</a:t>
                      </a:r>
                    </a:p>
                  </a:txBody>
                  <a:tcPr anchor="ctr">
                    <a:solidFill>
                      <a:schemeClr val="bg1">
                        <a:lumMod val="95000"/>
                      </a:schemeClr>
                    </a:solidFill>
                  </a:tcPr>
                </a:tc>
                <a:extLst>
                  <a:ext uri="{0D108BD9-81ED-4DB2-BD59-A6C34878D82A}">
                    <a16:rowId xmlns:a16="http://schemas.microsoft.com/office/drawing/2014/main" val="73787471"/>
                  </a:ext>
                </a:extLst>
              </a:tr>
            </a:tbl>
          </a:graphicData>
        </a:graphic>
      </p:graphicFrame>
      <p:sp>
        <p:nvSpPr>
          <p:cNvPr id="2" name="テキスト ボックス 1">
            <a:extLst>
              <a:ext uri="{FF2B5EF4-FFF2-40B4-BE49-F238E27FC236}">
                <a16:creationId xmlns:a16="http://schemas.microsoft.com/office/drawing/2014/main" id="{3C7D34D7-25F6-491A-9951-77D8546D3FDB}"/>
              </a:ext>
            </a:extLst>
          </p:cNvPr>
          <p:cNvSpPr txBox="1"/>
          <p:nvPr/>
        </p:nvSpPr>
        <p:spPr>
          <a:xfrm>
            <a:off x="608249" y="292389"/>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以下の申請ができます。</a:t>
            </a:r>
          </a:p>
        </p:txBody>
      </p:sp>
      <p:sp>
        <p:nvSpPr>
          <p:cNvPr id="5" name="フッター プレースホルダー 3">
            <a:extLst>
              <a:ext uri="{FF2B5EF4-FFF2-40B4-BE49-F238E27FC236}">
                <a16:creationId xmlns:a16="http://schemas.microsoft.com/office/drawing/2014/main" id="{2370B5FD-8B81-7684-3898-679BBD094EC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F524227-57B7-46AE-FC7B-DFAECC3645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0543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1015247100"/>
              </p:ext>
            </p:extLst>
          </p:nvPr>
        </p:nvGraphicFramePr>
        <p:xfrm>
          <a:off x="607219" y="706957"/>
          <a:ext cx="10986405" cy="5687830"/>
        </p:xfrm>
        <a:graphic>
          <a:graphicData uri="http://schemas.openxmlformats.org/drawingml/2006/table">
            <a:tbl>
              <a:tblPr firstRow="1" bandRow="1">
                <a:tableStyleId>{5C22544A-7EE6-4342-B048-85BDC9FD1C3A}</a:tableStyleId>
              </a:tblPr>
              <a:tblGrid>
                <a:gridCol w="2857227">
                  <a:extLst>
                    <a:ext uri="{9D8B030D-6E8A-4147-A177-3AD203B41FA5}">
                      <a16:colId xmlns:a16="http://schemas.microsoft.com/office/drawing/2014/main" val="2764298941"/>
                    </a:ext>
                  </a:extLst>
                </a:gridCol>
                <a:gridCol w="8129178">
                  <a:extLst>
                    <a:ext uri="{9D8B030D-6E8A-4147-A177-3AD203B41FA5}">
                      <a16:colId xmlns:a16="http://schemas.microsoft.com/office/drawing/2014/main" val="2147211549"/>
                    </a:ext>
                  </a:extLst>
                </a:gridCol>
              </a:tblGrid>
              <a:tr h="37668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347712">
                <a:tc gridSpan="2">
                  <a:txBody>
                    <a:bodyPr/>
                    <a:lstStyle/>
                    <a:p>
                      <a:r>
                        <a:rPr kumimoji="1" lang="ja-JP" altLang="en-US" sz="1800" b="1" dirty="0">
                          <a:solidFill>
                            <a:srgbClr val="1A4587"/>
                          </a:solidFill>
                          <a:latin typeface="Meiryo UI" panose="020B0604030504040204" pitchFamily="50" charset="-128"/>
                          <a:ea typeface="Meiryo UI" panose="020B0604030504040204" pitchFamily="50" charset="-128"/>
                        </a:rPr>
                        <a:t>労務</a:t>
                      </a:r>
                      <a:endParaRPr kumimoji="1" lang="en-US" altLang="ja-JP" sz="1800" b="1" dirty="0">
                        <a:solidFill>
                          <a:srgbClr val="1A4587"/>
                        </a:solidFill>
                        <a:latin typeface="Meiryo UI" panose="020B0604030504040204" pitchFamily="50" charset="-128"/>
                        <a:ea typeface="Meiryo UI" panose="020B0604030504040204" pitchFamily="50" charset="-128"/>
                      </a:endParaRPr>
                    </a:p>
                  </a:txBody>
                  <a:tcPr anchor="ctr">
                    <a:solidFill>
                      <a:schemeClr val="accent5">
                        <a:lumMod val="20000"/>
                        <a:lumOff val="80000"/>
                      </a:schemeClr>
                    </a:solidFill>
                  </a:tcPr>
                </a:tc>
                <a:tc hMerge="1">
                  <a:txBody>
                    <a:bodyPr/>
                    <a:lstStyle/>
                    <a:p>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4203215003"/>
                  </a:ext>
                </a:extLst>
              </a:tr>
              <a:tr h="869281">
                <a:tc>
                  <a:txBody>
                    <a:bodyPr/>
                    <a:lstStyle/>
                    <a:p>
                      <a:r>
                        <a:rPr kumimoji="1" lang="ja-JP" altLang="en-US" sz="1800" dirty="0">
                          <a:latin typeface="Meiryo UI" panose="020B0604030504040204" pitchFamily="50" charset="-128"/>
                          <a:ea typeface="Meiryo UI" panose="020B0604030504040204" pitchFamily="50" charset="-128"/>
                        </a:rPr>
                        <a:t>　出生予定日</a:t>
                      </a:r>
                      <a:endParaRPr kumimoji="1" lang="en-US" altLang="ja-JP"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本人または配偶者が妊娠した際に、育児休業や仕事と育児の両立を支援する制度を確認し、出生予定日を申請します。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また、育児休業の取得や制度の利用等に関する意向も申請します。</a:t>
                      </a:r>
                    </a:p>
                  </a:txBody>
                  <a:tcPr anchor="ctr">
                    <a:solidFill>
                      <a:schemeClr val="bg1">
                        <a:lumMod val="95000"/>
                      </a:schemeClr>
                    </a:solidFill>
                  </a:tcPr>
                </a:tc>
                <a:extLst>
                  <a:ext uri="{0D108BD9-81ED-4DB2-BD59-A6C34878D82A}">
                    <a16:rowId xmlns:a16="http://schemas.microsoft.com/office/drawing/2014/main" val="777141414"/>
                  </a:ext>
                </a:extLst>
              </a:tr>
              <a:tr h="608497">
                <a:tc>
                  <a:txBody>
                    <a:bodyPr/>
                    <a:lstStyle/>
                    <a:p>
                      <a:r>
                        <a:rPr kumimoji="1" lang="ja-JP" altLang="en-US" sz="1800" dirty="0">
                          <a:latin typeface="Meiryo UI" panose="020B0604030504040204" pitchFamily="50" charset="-128"/>
                          <a:ea typeface="Meiryo UI" panose="020B0604030504040204" pitchFamily="50" charset="-128"/>
                        </a:rPr>
                        <a:t>　産前産後休業</a:t>
                      </a:r>
                      <a:endParaRPr kumimoji="1" lang="en-US" altLang="ja-JP"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産前産後休業する際に申請します。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また、出産した際に子どもの情報も申請します。</a:t>
                      </a:r>
                    </a:p>
                  </a:txBody>
                  <a:tcPr anchor="ctr">
                    <a:solidFill>
                      <a:schemeClr val="bg1">
                        <a:lumMod val="95000"/>
                      </a:schemeClr>
                    </a:solidFill>
                  </a:tcPr>
                </a:tc>
                <a:extLst>
                  <a:ext uri="{0D108BD9-81ED-4DB2-BD59-A6C34878D82A}">
                    <a16:rowId xmlns:a16="http://schemas.microsoft.com/office/drawing/2014/main" val="3784350476"/>
                  </a:ext>
                </a:extLst>
              </a:tr>
              <a:tr h="608497">
                <a:tc>
                  <a:txBody>
                    <a:bodyPr/>
                    <a:lstStyle/>
                    <a:p>
                      <a:r>
                        <a:rPr kumimoji="1" lang="ja-JP" altLang="en-US" sz="1800" dirty="0">
                          <a:latin typeface="Meiryo UI" panose="020B0604030504040204" pitchFamily="50" charset="-128"/>
                          <a:ea typeface="Meiryo UI" panose="020B0604030504040204" pitchFamily="50" charset="-128"/>
                        </a:rPr>
                        <a:t>　育児休業</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育児休業する際に申請します。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育児休業給付金の受取口座なども申請します。</a:t>
                      </a:r>
                    </a:p>
                  </a:txBody>
                  <a:tcPr anchor="ctr">
                    <a:solidFill>
                      <a:schemeClr val="bg1">
                        <a:lumMod val="95000"/>
                      </a:schemeClr>
                    </a:solidFill>
                  </a:tcPr>
                </a:tc>
                <a:extLst>
                  <a:ext uri="{0D108BD9-81ED-4DB2-BD59-A6C34878D82A}">
                    <a16:rowId xmlns:a16="http://schemas.microsoft.com/office/drawing/2014/main" val="110609216"/>
                  </a:ext>
                </a:extLst>
              </a:tr>
              <a:tr h="588395">
                <a:tc>
                  <a:txBody>
                    <a:bodyPr/>
                    <a:lstStyle/>
                    <a:p>
                      <a:r>
                        <a:rPr kumimoji="1" lang="ja-JP" altLang="en-US" sz="1800" dirty="0">
                          <a:latin typeface="Meiryo UI" panose="020B0604030504040204" pitchFamily="50" charset="-128"/>
                          <a:ea typeface="Meiryo UI" panose="020B0604030504040204" pitchFamily="50" charset="-128"/>
                        </a:rPr>
                        <a:t>　育児休業（延長・終了）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育児休業期間を変更する際に申請します。</a:t>
                      </a:r>
                    </a:p>
                  </a:txBody>
                  <a:tcPr anchor="ctr">
                    <a:solidFill>
                      <a:schemeClr val="bg1">
                        <a:lumMod val="95000"/>
                      </a:schemeClr>
                    </a:solidFill>
                  </a:tcPr>
                </a:tc>
                <a:extLst>
                  <a:ext uri="{0D108BD9-81ED-4DB2-BD59-A6C34878D82A}">
                    <a16:rowId xmlns:a16="http://schemas.microsoft.com/office/drawing/2014/main" val="2141639432"/>
                  </a:ext>
                </a:extLst>
              </a:tr>
              <a:tr h="869281">
                <a:tc>
                  <a:txBody>
                    <a:bodyPr/>
                    <a:lstStyle/>
                    <a:p>
                      <a:r>
                        <a:rPr kumimoji="1" lang="ja-JP" altLang="en-US" sz="1800" dirty="0">
                          <a:latin typeface="Meiryo UI" panose="020B0604030504040204" pitchFamily="50" charset="-128"/>
                          <a:ea typeface="Meiryo UI" panose="020B0604030504040204" pitchFamily="50" charset="-128"/>
                        </a:rPr>
                        <a:t>　介護直面</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介護に直面した際に、介護休業や仕事と介護の両立を支援する制度を確認し、介護が必要な家族の情報を申請します。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また、介護休業の取得や制度の利用等に関する意向も申請します。</a:t>
                      </a:r>
                    </a:p>
                  </a:txBody>
                  <a:tcPr anchor="ctr">
                    <a:solidFill>
                      <a:schemeClr val="bg1">
                        <a:lumMod val="95000"/>
                      </a:schemeClr>
                    </a:solidFill>
                  </a:tcPr>
                </a:tc>
                <a:extLst>
                  <a:ext uri="{0D108BD9-81ED-4DB2-BD59-A6C34878D82A}">
                    <a16:rowId xmlns:a16="http://schemas.microsoft.com/office/drawing/2014/main" val="1010151758"/>
                  </a:ext>
                </a:extLst>
              </a:tr>
              <a:tr h="608497">
                <a:tc>
                  <a:txBody>
                    <a:bodyPr/>
                    <a:lstStyle/>
                    <a:p>
                      <a:r>
                        <a:rPr kumimoji="1" lang="ja-JP" altLang="en-US" sz="1800" dirty="0">
                          <a:latin typeface="Meiryo UI" panose="020B0604030504040204" pitchFamily="50" charset="-128"/>
                          <a:ea typeface="Meiryo UI" panose="020B0604030504040204" pitchFamily="50" charset="-128"/>
                        </a:rPr>
                        <a:t>　介護休業</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介護休業する際に申請します。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介護休業給付金の受取口座なども申請します。</a:t>
                      </a:r>
                    </a:p>
                  </a:txBody>
                  <a:tcPr anchor="ctr">
                    <a:solidFill>
                      <a:schemeClr val="bg1">
                        <a:lumMod val="95000"/>
                      </a:schemeClr>
                    </a:solidFill>
                  </a:tcPr>
                </a:tc>
                <a:extLst>
                  <a:ext uri="{0D108BD9-81ED-4DB2-BD59-A6C34878D82A}">
                    <a16:rowId xmlns:a16="http://schemas.microsoft.com/office/drawing/2014/main" val="20038408"/>
                  </a:ext>
                </a:extLst>
              </a:tr>
              <a:tr h="588395">
                <a:tc>
                  <a:txBody>
                    <a:bodyPr/>
                    <a:lstStyle/>
                    <a:p>
                      <a:r>
                        <a:rPr kumimoji="1" lang="ja-JP" altLang="en-US" sz="1800" dirty="0">
                          <a:latin typeface="Meiryo UI" panose="020B0604030504040204" pitchFamily="50" charset="-128"/>
                          <a:ea typeface="Meiryo UI" panose="020B0604030504040204" pitchFamily="50" charset="-128"/>
                        </a:rPr>
                        <a:t>　介護休業（延長・終了）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介護休業期間を変更する際に申請します。</a:t>
                      </a:r>
                    </a:p>
                  </a:txBody>
                  <a:tcPr anchor="ctr">
                    <a:solidFill>
                      <a:schemeClr val="bg1">
                        <a:lumMod val="95000"/>
                      </a:schemeClr>
                    </a:solidFill>
                  </a:tcPr>
                </a:tc>
                <a:extLst>
                  <a:ext uri="{0D108BD9-81ED-4DB2-BD59-A6C34878D82A}">
                    <a16:rowId xmlns:a16="http://schemas.microsoft.com/office/drawing/2014/main" val="2738173305"/>
                  </a:ext>
                </a:extLst>
              </a:tr>
            </a:tbl>
          </a:graphicData>
        </a:graphic>
      </p:graphicFrame>
      <p:sp>
        <p:nvSpPr>
          <p:cNvPr id="2" name="フッター プレースホルダー 3">
            <a:extLst>
              <a:ext uri="{FF2B5EF4-FFF2-40B4-BE49-F238E27FC236}">
                <a16:creationId xmlns:a16="http://schemas.microsoft.com/office/drawing/2014/main" id="{F17E6176-B869-BB26-6101-901915A607A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80CBA6-29A8-78F8-A390-4FF4C614FE4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608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BCB31-70EF-74E4-7B02-070500F17F9B}"/>
            </a:ext>
          </a:extLst>
        </p:cNvPr>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9ABE7E4C-C0D4-397B-C61D-74CA0C2D6DE0}"/>
              </a:ext>
            </a:extLst>
          </p:cNvPr>
          <p:cNvGraphicFramePr>
            <a:graphicFrameLocks noGrp="1"/>
          </p:cNvGraphicFramePr>
          <p:nvPr>
            <p:extLst>
              <p:ext uri="{D42A27DB-BD31-4B8C-83A1-F6EECF244321}">
                <p14:modId xmlns:p14="http://schemas.microsoft.com/office/powerpoint/2010/main" val="1996448873"/>
              </p:ext>
            </p:extLst>
          </p:nvPr>
        </p:nvGraphicFramePr>
        <p:xfrm>
          <a:off x="607219" y="706958"/>
          <a:ext cx="10986405" cy="5724346"/>
        </p:xfrm>
        <a:graphic>
          <a:graphicData uri="http://schemas.openxmlformats.org/drawingml/2006/table">
            <a:tbl>
              <a:tblPr firstRow="1" bandRow="1">
                <a:tableStyleId>{5C22544A-7EE6-4342-B048-85BDC9FD1C3A}</a:tableStyleId>
              </a:tblPr>
              <a:tblGrid>
                <a:gridCol w="2857227">
                  <a:extLst>
                    <a:ext uri="{9D8B030D-6E8A-4147-A177-3AD203B41FA5}">
                      <a16:colId xmlns:a16="http://schemas.microsoft.com/office/drawing/2014/main" val="2764298941"/>
                    </a:ext>
                  </a:extLst>
                </a:gridCol>
                <a:gridCol w="8129178">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　短時間勤務</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短時間勤務する際に、短時間勤務開始日や短時間事由などを申請します。</a:t>
                      </a:r>
                      <a:endParaRPr kumimoji="1" lang="en-US" altLang="ja-JP"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948003524"/>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短時間勤務</a:t>
                      </a:r>
                      <a:br>
                        <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（時間変更・延長・終了）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短時間勤務期間や始業・終業の時刻を変更する際に申請します。</a:t>
                      </a:r>
                    </a:p>
                  </a:txBody>
                  <a:tcPr anchor="ctr">
                    <a:solidFill>
                      <a:schemeClr val="bg1">
                        <a:lumMod val="95000"/>
                      </a:schemeClr>
                    </a:solidFill>
                  </a:tcPr>
                </a:tc>
                <a:extLst>
                  <a:ext uri="{0D108BD9-81ED-4DB2-BD59-A6C34878D82A}">
                    <a16:rowId xmlns:a16="http://schemas.microsoft.com/office/drawing/2014/main" val="3784350476"/>
                  </a:ext>
                </a:extLst>
              </a:tr>
              <a:tr h="36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1A4587"/>
                          </a:solidFill>
                          <a:latin typeface="Meiryo UI" panose="020B0604030504040204" pitchFamily="34" charset="-128"/>
                          <a:ea typeface="Meiryo UI" panose="020B0604030504040204" pitchFamily="34" charset="-128"/>
                        </a:rPr>
                        <a:t>採用・労働契約</a:t>
                      </a:r>
                    </a:p>
                  </a:txBody>
                  <a:tcPr anchor="ctr">
                    <a:solidFill>
                      <a:schemeClr val="accent5">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817281106"/>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入社予定者</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店舗責任者が、店舗で従業員（パートやアルバイトなど）を採用した際に申請します。</a:t>
                      </a:r>
                    </a:p>
                  </a:txBody>
                  <a:tcPr anchor="ctr">
                    <a:solidFill>
                      <a:schemeClr val="bg1">
                        <a:lumMod val="95000"/>
                      </a:schemeClr>
                    </a:solidFill>
                  </a:tcPr>
                </a:tc>
                <a:extLst>
                  <a:ext uri="{0D108BD9-81ED-4DB2-BD59-A6C34878D82A}">
                    <a16:rowId xmlns:a16="http://schemas.microsoft.com/office/drawing/2014/main" val="3317815119"/>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契約更新</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店舗責任者が、店舗で働く従業員（パートやアルバイトなど）の定期的な契約更新（半期に </a:t>
                      </a:r>
                      <a:r>
                        <a:rPr kumimoji="1" lang="en-US" altLang="ja-JP" sz="1800" dirty="0">
                          <a:latin typeface="Meiryo UI" panose="020B0604030504040204" pitchFamily="50" charset="-128"/>
                          <a:ea typeface="Meiryo UI" panose="020B0604030504040204" pitchFamily="50" charset="-128"/>
                        </a:rPr>
                        <a:t>1 </a:t>
                      </a:r>
                      <a:r>
                        <a:rPr kumimoji="1" lang="ja-JP" altLang="en-US" sz="1800" dirty="0">
                          <a:latin typeface="Meiryo UI" panose="020B0604030504040204" pitchFamily="50" charset="-128"/>
                          <a:ea typeface="Meiryo UI" panose="020B0604030504040204" pitchFamily="50" charset="-128"/>
                        </a:rPr>
                        <a:t>回など）をする際に申請します。</a:t>
                      </a:r>
                    </a:p>
                  </a:txBody>
                  <a:tcPr anchor="ctr">
                    <a:solidFill>
                      <a:schemeClr val="bg1">
                        <a:lumMod val="95000"/>
                      </a:schemeClr>
                    </a:solidFill>
                  </a:tcPr>
                </a:tc>
                <a:extLst>
                  <a:ext uri="{0D108BD9-81ED-4DB2-BD59-A6C34878D82A}">
                    <a16:rowId xmlns:a16="http://schemas.microsoft.com/office/drawing/2014/main" val="1160349082"/>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契約変更</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店舗責任者が、店舗で働く従業員（パートやアルバイトなど）の不定期な契約変更（時給</a:t>
                      </a:r>
                      <a:r>
                        <a:rPr kumimoji="1" lang="en-US" altLang="ja-JP" sz="1800" dirty="0">
                          <a:latin typeface="Meiryo UI" panose="020B0604030504040204" pitchFamily="50" charset="-128"/>
                          <a:ea typeface="Meiryo UI" panose="020B0604030504040204" pitchFamily="50" charset="-128"/>
                        </a:rPr>
                        <a:t>UP</a:t>
                      </a:r>
                      <a:r>
                        <a:rPr kumimoji="1" lang="ja-JP" altLang="en-US" sz="1800" dirty="0">
                          <a:latin typeface="Meiryo UI" panose="020B0604030504040204" pitchFamily="50" charset="-128"/>
                          <a:ea typeface="Meiryo UI" panose="020B0604030504040204" pitchFamily="50" charset="-128"/>
                        </a:rPr>
                        <a:t>・雇用区分の変更など）をする際に申請します。</a:t>
                      </a:r>
                    </a:p>
                  </a:txBody>
                  <a:tcPr anchor="ctr">
                    <a:solidFill>
                      <a:schemeClr val="bg1">
                        <a:lumMod val="95000"/>
                      </a:schemeClr>
                    </a:solidFill>
                  </a:tcPr>
                </a:tc>
                <a:extLst>
                  <a:ext uri="{0D108BD9-81ED-4DB2-BD59-A6C34878D82A}">
                    <a16:rowId xmlns:a16="http://schemas.microsoft.com/office/drawing/2014/main" val="3014817228"/>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契約満了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店舗責任者が、店舗で働く従業員（パートやアルバイトなど）の契約が満了する際に申請します。</a:t>
                      </a:r>
                    </a:p>
                  </a:txBody>
                  <a:tcPr anchor="ctr">
                    <a:solidFill>
                      <a:schemeClr val="bg1">
                        <a:lumMod val="95000"/>
                      </a:schemeClr>
                    </a:solidFill>
                  </a:tcPr>
                </a:tc>
                <a:extLst>
                  <a:ext uri="{0D108BD9-81ED-4DB2-BD59-A6C34878D82A}">
                    <a16:rowId xmlns:a16="http://schemas.microsoft.com/office/drawing/2014/main" val="1358678714"/>
                  </a:ext>
                </a:extLst>
              </a:tr>
              <a:tr h="324000">
                <a:tc gridSpan="2">
                  <a:txBody>
                    <a:bodyPr/>
                    <a:lstStyle/>
                    <a:p>
                      <a:r>
                        <a:rPr kumimoji="1" lang="ja-JP" altLang="en-US" sz="1800" b="1" dirty="0">
                          <a:solidFill>
                            <a:srgbClr val="1A4587"/>
                          </a:solidFill>
                          <a:latin typeface="Meiryo UI" panose="020B0604030504040204" pitchFamily="50" charset="-128"/>
                          <a:ea typeface="Meiryo UI" panose="020B0604030504040204" pitchFamily="50" charset="-128"/>
                        </a:rPr>
                        <a:t>総務</a:t>
                      </a:r>
                    </a:p>
                  </a:txBody>
                  <a:tcPr anchor="ctr">
                    <a:solidFill>
                      <a:schemeClr val="accent5">
                        <a:lumMod val="20000"/>
                        <a:lumOff val="80000"/>
                      </a:schemeClr>
                    </a:solidFill>
                  </a:tcPr>
                </a:tc>
                <a:tc hMerge="1">
                  <a:txBody>
                    <a:bodyPr/>
                    <a:lstStyle/>
                    <a:p>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871718967"/>
                  </a:ext>
                </a:extLst>
              </a:tr>
              <a:tr h="654784">
                <a:tc>
                  <a:txBody>
                    <a:bodyPr/>
                    <a:lstStyle/>
                    <a:p>
                      <a:r>
                        <a:rPr kumimoji="1" lang="ja-JP" altLang="en-US" sz="1800" dirty="0">
                          <a:latin typeface="Meiryo UI" panose="020B0604030504040204" pitchFamily="50" charset="-128"/>
                          <a:ea typeface="Meiryo UI" panose="020B0604030504040204" pitchFamily="50" charset="-128"/>
                        </a:rPr>
                        <a:t>　証明書発行依頼</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在籍証明書や就労証明書などの各種証明書が必要になった際に発行を依頼します。</a:t>
                      </a:r>
                    </a:p>
                  </a:txBody>
                  <a:tcPr anchor="ctr">
                    <a:solidFill>
                      <a:schemeClr val="bg1">
                        <a:lumMod val="95000"/>
                      </a:schemeClr>
                    </a:solidFill>
                  </a:tcPr>
                </a:tc>
                <a:extLst>
                  <a:ext uri="{0D108BD9-81ED-4DB2-BD59-A6C34878D82A}">
                    <a16:rowId xmlns:a16="http://schemas.microsoft.com/office/drawing/2014/main" val="110609216"/>
                  </a:ext>
                </a:extLst>
              </a:tr>
            </a:tbl>
          </a:graphicData>
        </a:graphic>
      </p:graphicFrame>
      <p:sp>
        <p:nvSpPr>
          <p:cNvPr id="2" name="フッター プレースホルダー 3">
            <a:extLst>
              <a:ext uri="{FF2B5EF4-FFF2-40B4-BE49-F238E27FC236}">
                <a16:creationId xmlns:a16="http://schemas.microsoft.com/office/drawing/2014/main" id="{94FD9E68-A523-C557-85FE-680B3A67C8A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3DAAFB4-330C-3A40-A0AC-E2A3CE74F73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03743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0E8"/>
        </a:solidFill>
        <a:ln>
          <a:no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10955</Words>
  <Application>Microsoft Office PowerPoint</Application>
  <PresentationFormat>ワイド画面</PresentationFormat>
  <Paragraphs>1144</Paragraphs>
  <Slides>56</Slides>
  <Notes>56</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56</vt:i4>
      </vt:variant>
    </vt:vector>
  </HeadingPairs>
  <TitlesOfParts>
    <vt:vector size="63" baseType="lpstr">
      <vt:lpstr>Meiryo UI</vt:lpstr>
      <vt:lpstr>ＭＳ ゴシック</vt:lpstr>
      <vt:lpstr>メイリオ</vt:lpstr>
      <vt:lpstr>游ゴシック</vt:lpstr>
      <vt:lpstr>Arial</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2021-09-30T04:32:45Z</dcterms:created>
  <dcterms:modified xsi:type="dcterms:W3CDTF">2026-04-09T07:20:37Z</dcterms:modified>
</cp:coreProperties>
</file>