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63"/>
  </p:notesMasterIdLst>
  <p:handoutMasterIdLst>
    <p:handoutMasterId r:id="rId64"/>
  </p:handoutMasterIdLst>
  <p:sldIdLst>
    <p:sldId id="290" r:id="rId2"/>
    <p:sldId id="319" r:id="rId3"/>
    <p:sldId id="344" r:id="rId4"/>
    <p:sldId id="346" r:id="rId5"/>
    <p:sldId id="347" r:id="rId6"/>
    <p:sldId id="291" r:id="rId7"/>
    <p:sldId id="321" r:id="rId8"/>
    <p:sldId id="322" r:id="rId9"/>
    <p:sldId id="345" r:id="rId10"/>
    <p:sldId id="305" r:id="rId11"/>
    <p:sldId id="276" r:id="rId12"/>
    <p:sldId id="257" r:id="rId13"/>
    <p:sldId id="259" r:id="rId14"/>
    <p:sldId id="301" r:id="rId15"/>
    <p:sldId id="293" r:id="rId16"/>
    <p:sldId id="331" r:id="rId17"/>
    <p:sldId id="337" r:id="rId18"/>
    <p:sldId id="295" r:id="rId19"/>
    <p:sldId id="352" r:id="rId20"/>
    <p:sldId id="296" r:id="rId21"/>
    <p:sldId id="262" r:id="rId22"/>
    <p:sldId id="298" r:id="rId23"/>
    <p:sldId id="299" r:id="rId24"/>
    <p:sldId id="263" r:id="rId25"/>
    <p:sldId id="300" r:id="rId26"/>
    <p:sldId id="264" r:id="rId27"/>
    <p:sldId id="265" r:id="rId28"/>
    <p:sldId id="266" r:id="rId29"/>
    <p:sldId id="340" r:id="rId30"/>
    <p:sldId id="267" r:id="rId31"/>
    <p:sldId id="272" r:id="rId32"/>
    <p:sldId id="338" r:id="rId33"/>
    <p:sldId id="314" r:id="rId34"/>
    <p:sldId id="324" r:id="rId35"/>
    <p:sldId id="342" r:id="rId36"/>
    <p:sldId id="325" r:id="rId37"/>
    <p:sldId id="326" r:id="rId38"/>
    <p:sldId id="332" r:id="rId39"/>
    <p:sldId id="333" r:id="rId40"/>
    <p:sldId id="348" r:id="rId41"/>
    <p:sldId id="349" r:id="rId42"/>
    <p:sldId id="350" r:id="rId43"/>
    <p:sldId id="351" r:id="rId44"/>
    <p:sldId id="343" r:id="rId45"/>
    <p:sldId id="279" r:id="rId46"/>
    <p:sldId id="306" r:id="rId47"/>
    <p:sldId id="308" r:id="rId48"/>
    <p:sldId id="310" r:id="rId49"/>
    <p:sldId id="307" r:id="rId50"/>
    <p:sldId id="292" r:id="rId51"/>
    <p:sldId id="339" r:id="rId52"/>
    <p:sldId id="281" r:id="rId53"/>
    <p:sldId id="302" r:id="rId54"/>
    <p:sldId id="315" r:id="rId55"/>
    <p:sldId id="316" r:id="rId56"/>
    <p:sldId id="318" r:id="rId57"/>
    <p:sldId id="311" r:id="rId58"/>
    <p:sldId id="304" r:id="rId59"/>
    <p:sldId id="312" r:id="rId60"/>
    <p:sldId id="327" r:id="rId61"/>
    <p:sldId id="341" r:id="rId6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42EFAB-15EC-49E9-B4AB-6295BDC556A9}" v="16" dt="2025-03-21T09:24:27.78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5635" autoAdjust="0"/>
  </p:normalViewPr>
  <p:slideViewPr>
    <p:cSldViewPr snapToGrid="0">
      <p:cViewPr varScale="1">
        <p:scale>
          <a:sx n="75" d="100"/>
          <a:sy n="75" d="100"/>
        </p:scale>
        <p:origin x="1308" y="294"/>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2026/4/9</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4/9/2026</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申請者と、承認する上長（承認者）で、利用できるメニューを変更できます。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承認者だけに［承認］メニューを表示できます。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②サービス選択で「奉行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③例えば、「申請者用」「承認者用」などのメニュー権限を用意し、</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利用者または組織ごとに付与します。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労務担当者側のメインメニュー右上の［設定］から［申請メニュー配置］メニューで、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［申請］メニューで表示されるメニューの並び替えや仕切り線を追加できます。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5CA7-E2BC-2442-DD7D-65F4C3E744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D615AF-AC94-E977-9F33-DB87CEE801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341B841-5C99-0789-3027-EF6D5738F0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スマホアプリを使用する場合は、</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あらかじめ</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スマートフォンに</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奉行</a:t>
            </a:r>
            <a:r>
              <a:rPr lang="en-US" altLang="ja-JP" sz="1200" dirty="0">
                <a:latin typeface="Meiryo UI" panose="020B0604030504040204" pitchFamily="50" charset="-128"/>
                <a:ea typeface="Meiryo UI" panose="020B0604030504040204" pitchFamily="50" charset="-128"/>
              </a:rPr>
              <a:t>Edge</a:t>
            </a:r>
            <a:r>
              <a:rPr lang="ja-JP"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のスマホ</a:t>
            </a:r>
            <a:r>
              <a:rPr lang="ja-JP" altLang="ja-JP" sz="1200" dirty="0">
                <a:latin typeface="Meiryo UI" panose="020B0604030504040204" pitchFamily="50" charset="-128"/>
                <a:ea typeface="Meiryo UI" panose="020B0604030504040204" pitchFamily="50" charset="-128"/>
              </a:rPr>
              <a:t>アプリ</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をインストール</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しておく</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必要があります。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下記</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kumimoji="1" lang="ja-JP" altLang="ja-JP" sz="1200" kern="1200" dirty="0">
                <a:solidFill>
                  <a:schemeClr val="tx1"/>
                </a:solidFill>
                <a:effectLst/>
                <a:latin typeface="Meiryo UI" panose="020B0604030504040204" pitchFamily="50" charset="-128"/>
                <a:ea typeface="Meiryo UI" panose="020B0604030504040204" pitchFamily="50" charset="-128"/>
                <a:cs typeface="+mn-cs"/>
              </a:rPr>
              <a:t>ヘルプサイトを確認</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し、社員が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アプリの［スマホアプリについて］メニューからスマホアプリを入手できるようにします。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https://support.obc.jp/hc/ja/articles/56054078216217</a:t>
            </a:r>
          </a:p>
        </p:txBody>
      </p:sp>
      <p:sp>
        <p:nvSpPr>
          <p:cNvPr id="4" name="スライド番号プレースホルダー 3">
            <a:extLst>
              <a:ext uri="{FF2B5EF4-FFF2-40B4-BE49-F238E27FC236}">
                <a16:creationId xmlns:a16="http://schemas.microsoft.com/office/drawing/2014/main" id="{C1ADF5BF-60A9-6066-9106-07489C5E9048}"/>
              </a:ext>
            </a:extLst>
          </p:cNvPr>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323943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11951-3CC3-7C82-CA40-162EC6742C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2BCAA3-F316-A0B2-9D03-3FAEEA2DC0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C1CA8A-517B-6045-572B-A0CB333701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妊娠申出時周知・確認提出項目設定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出生予定日や取得を検討している制度など、社員に提出してもらう項目を選択します。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育児に関する制度について周知する内容を設定します。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妊娠申出時周知・確認手続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53FC909-2F4E-47B5-7942-B0668219B2FC}"/>
              </a:ext>
            </a:extLst>
          </p:cNvPr>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307384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33</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5BBF-652B-EF69-22CB-35ECE13443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6F6F37-BC2C-32AC-1E1F-472D82FA8C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AE793B-F54A-2427-B6F7-4D80F23F25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労務担当者側の［労務手続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労務手続使用設定］メニューで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介護直面時周知・確認提出項目設定］メニューで、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社員に周知するファイルと、社員が提出する項目を設定できます。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介護が必要な家族の情報や利用を検討している制度など、社員に提出してもらう項目を選択します。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項目ごとに「表示する名称」「必須の有無」「社員向けの項目説明」も設定します。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また、入力ガイドに、</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介護</a:t>
            </a: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に関する制度について周知する内容を設定します。</a:t>
            </a:r>
            <a:endParaRPr kumimoji="1" lang="en-US" altLang="ja-JP" sz="1200" b="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介護直面時周知・確認手続設定］メニューで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251F8760-5E8A-D100-ADA8-5D4E70514ACF}"/>
              </a:ext>
            </a:extLst>
          </p:cNvPr>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3324470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1E4A-EDD3-4F80-BE8C-4942698FC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A0F63-1F6A-182C-47F3-4573D6360A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49357-08EC-6561-E7A8-54EBCEC5A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設定］メニューで、「開始連絡」について社員が提出する項目を設定できます。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短時間勤務期間終了（予定）日や始業・終業の時刻など、社員に提出してもらう項目を選択します。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9B94D55-F0CD-76CD-58F1-B65AD70300A9}"/>
              </a:ext>
            </a:extLst>
          </p:cNvPr>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38733652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772C-A958-BC1C-D5E3-E1AB47559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5127BC-3C2E-513D-427C-A57F7797C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38A925-8903-387F-8FF3-6DAB60BA3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設定］メニューで、「時間変更・延長・終了」について社員が提出する項目を設定できます。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C71D3CFE-7E0F-B82C-C08D-B428D8DA6262}"/>
              </a:ext>
            </a:extLst>
          </p:cNvPr>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163346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1204-F80F-28FE-32A4-AF1F4EA6A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17492-0369-9F42-3031-172697E8B4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B33C3B-E22D-D7F8-8D30-38986A3CC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F52C63A-38F2-BB94-F356-6A75FF102451}"/>
              </a:ext>
            </a:extLst>
          </p:cNvPr>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146696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3F4E4-2E8E-4762-6C67-9F204CA500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EAC73E-9944-8ECC-B73D-85CE9730F19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668436-44AC-FFBC-25F5-613A44BD3E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氏名や入社年月日など、店舗責任者に提出してもらう項目を選択します。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提出項目のパターンを複数登録している場合は、店舗責任者が［入社予定者］メニューを選択すると、</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［提出項目選択］画面が表示されます。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入社予定者手続設定］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EE44E2B1-FB5F-38A8-37EA-08324D455297}"/>
              </a:ext>
            </a:extLst>
          </p:cNvPr>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3544351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A4E06-99DD-5BB9-4AFC-1768A3B3FC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624A97-D75F-FA8C-E6CC-BCB908AA98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15A1F6A-BAD8-E324-0ABB-A320C4A86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契約更新</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次の契約開始日や労働条件など、店舗責任者に提出してもらう項目を選択します。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契約更新手続設定］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6CE5904E-866C-9279-15B9-CC8DE5F6FEA6}"/>
              </a:ext>
            </a:extLst>
          </p:cNvPr>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13570749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EFA02-D2D9-8ED9-A9D3-95C8DC5BB8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8A09D3-9304-ADA0-BDC8-5154A2BB2D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8C41FF-9706-5CE4-60BA-B552162D1E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b="0" u="none"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契約変更</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変更日や労働条件など、店舗責任者に提出してもらう項目を選択します。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契約変更手続設定］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A7B56AE7-CB53-5CAB-A725-E151E93CDE34}"/>
              </a:ext>
            </a:extLst>
          </p:cNvPr>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1080937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C1F8-4F57-AE6D-3717-637A78C463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B47578-D3B2-38E8-0217-AF265082B9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5D2060-840C-CFB0-7AC7-DE90A681F1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パート・アルバイトを店舗採用している会社向けの機能です。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chemeClr val="tx1"/>
                </a:solidFill>
                <a:effectLst/>
                <a:latin typeface="Meiryo UI" panose="020B0604030504040204" pitchFamily="50" charset="-128"/>
                <a:ea typeface="Meiryo UI" panose="020B0604030504040204" pitchFamily="50" charset="-128"/>
                <a:cs typeface="+mn-cs"/>
              </a:rPr>
              <a:t>契約満了</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設定］メニューで、店舗責任者が提出する項目を設定できます。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契約満了日など、店舗責任者に提出してもらう項目を選択します。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契約満了手続設定］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DC91C22F-DBA9-9442-84F6-155F1A7724A8}"/>
              </a:ext>
            </a:extLst>
          </p:cNvPr>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2951180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44</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4CE36-F157-5453-E98A-790F1FC03F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FEB66E-45C4-F80E-DAEC-A1F0872E02A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E55AF6-08F7-F224-B4D9-8CEC368118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67A4D2A-41DC-E633-592B-45D0679F7B3B}"/>
              </a:ext>
            </a:extLst>
          </p:cNvPr>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33271491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49</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50</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51</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52</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53</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明細書が公開されると、お知らせ欄にどの明細書が公開されたかが表示されます。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54</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55</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765E-621A-2888-3612-54178E181D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21FC60-2734-CCCB-12AF-BF787B7EB8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254C924-849D-F9BC-07E3-6ED11A5535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9361648F-E986-2089-9739-C12BCC00F2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607251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身上異動手続使用設定］メニューを選択します。</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②身上異動</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を使用します（情報提出）。</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もご利用の場合は、［総務手続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総務手続使用設定］メニューで</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総務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も使用できます（情報提出）。）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6</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33B1-7081-FADF-7F1F-1F7D62369B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6C2E20-4615-D130-B775-08DC9B4062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B5FD08-7E82-1CBC-ED22-ED30B59693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もご利用の場合に利用できます。</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5B806F5D-AA74-A07B-E854-A980C12B8705}"/>
              </a:ext>
            </a:extLst>
          </p:cNvPr>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363682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2026/4/9</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30.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6.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64.jpeg"/><Relationship Id="rId7" Type="http://schemas.openxmlformats.org/officeDocument/2006/relationships/image" Target="../media/image65.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11.png"/><Relationship Id="rId7" Type="http://schemas.openxmlformats.org/officeDocument/2006/relationships/image" Target="../media/image13.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5" Type="http://schemas.openxmlformats.org/officeDocument/2006/relationships/image" Target="../media/image12.jpe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72.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77.jpg"/><Relationship Id="rId5"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 Id="rId4"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79.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80.jpeg"/><Relationship Id="rId7"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81.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 2026/4/17</a:t>
            </a:r>
            <a:endParaRPr lang="ja-JP" altLang="ja-JP" sz="1200" dirty="0">
              <a:latin typeface="Meiryo UI" panose="020B0604030504040204" pitchFamily="50" charset="-128"/>
              <a:ea typeface="Meiryo UI" panose="020B0604030504040204" pitchFamily="50"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EEBEDF9A-11C5-37B7-7D1E-D815EF3B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sp>
        <p:nvSpPr>
          <p:cNvPr id="5" name="テキスト ボックス 4">
            <a:extLst>
              <a:ext uri="{FF2B5EF4-FFF2-40B4-BE49-F238E27FC236}">
                <a16:creationId xmlns:a16="http://schemas.microsoft.com/office/drawing/2014/main" id="{07FDDBFF-1CC1-0898-8E76-513AE211E24B}"/>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矢印: 右 1">
            <a:extLst>
              <a:ext uri="{FF2B5EF4-FFF2-40B4-BE49-F238E27FC236}">
                <a16:creationId xmlns:a16="http://schemas.microsoft.com/office/drawing/2014/main" id="{05C99F55-2B8C-449D-B0D5-4DC64AFA7671}"/>
              </a:ext>
            </a:extLst>
          </p:cNvPr>
          <p:cNvSpPr/>
          <p:nvPr/>
        </p:nvSpPr>
        <p:spPr>
          <a:xfrm>
            <a:off x="6195858"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44678" y="1253927"/>
            <a:ext cx="3664630" cy="5173595"/>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88485"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42E8A7CE-345B-2174-4E32-8374D2879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702" y="1253927"/>
            <a:ext cx="5144448" cy="2551833"/>
          </a:xfrm>
          <a:prstGeom prst="rect">
            <a:avLst/>
          </a:prstGeom>
        </p:spPr>
      </p:pic>
      <p:sp>
        <p:nvSpPr>
          <p:cNvPr id="8" name="テキスト ボックス 7">
            <a:extLst>
              <a:ext uri="{FF2B5EF4-FFF2-40B4-BE49-F238E27FC236}">
                <a16:creationId xmlns:a16="http://schemas.microsoft.com/office/drawing/2014/main" id="{F12EB17C-92CC-D5DB-B2C8-30316EC570BF}"/>
              </a:ext>
            </a:extLst>
          </p:cNvPr>
          <p:cNvSpPr txBox="1"/>
          <p:nvPr/>
        </p:nvSpPr>
        <p:spPr>
          <a:xfrm>
            <a:off x="621112" y="643904"/>
            <a:ext cx="10949775" cy="433512"/>
          </a:xfrm>
          <a:prstGeom prst="rect">
            <a:avLst/>
          </a:prstGeom>
          <a:noFill/>
        </p:spPr>
        <p:txBody>
          <a:bodyPr wrap="square" tIns="36000" rtlCol="0">
            <a:spAutoFit/>
          </a:bodyPr>
          <a:lstStyle/>
          <a:p>
            <a:pPr>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ブラウザや</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のスマホアプリから、「給与明細書」や「源泉徴収票」などを</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PDF</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で参照できます。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876908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cstate="print">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D359F83-3654-96E1-D8E8-03AF41E63D9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B74DBDE-391B-6F86-21A7-4E088274326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アプリケーション&#10;&#10;AI 生成コンテンツは誤りを含む可能性があります。">
            <a:extLst>
              <a:ext uri="{FF2B5EF4-FFF2-40B4-BE49-F238E27FC236}">
                <a16:creationId xmlns:a16="http://schemas.microsoft.com/office/drawing/2014/main" id="{D86CA036-5436-C84E-102A-8626CA63C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127" y="1344541"/>
            <a:ext cx="5104762" cy="5114286"/>
          </a:xfrm>
          <a:prstGeom prst="rect">
            <a:avLst/>
          </a:prstGeom>
        </p:spPr>
      </p:pic>
      <p:sp>
        <p:nvSpPr>
          <p:cNvPr id="8" name="四角形: 角を丸くする 20">
            <a:extLst>
              <a:ext uri="{FF2B5EF4-FFF2-40B4-BE49-F238E27FC236}">
                <a16:creationId xmlns:a16="http://schemas.microsoft.com/office/drawing/2014/main" id="{EBBA301E-63FC-7EA0-559C-34E3351BB6BC}"/>
              </a:ext>
            </a:extLst>
          </p:cNvPr>
          <p:cNvSpPr/>
          <p:nvPr/>
        </p:nvSpPr>
        <p:spPr>
          <a:xfrm>
            <a:off x="765127" y="1947585"/>
            <a:ext cx="1457373" cy="3445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9" name="四角形: 角を丸くする 20">
            <a:extLst>
              <a:ext uri="{FF2B5EF4-FFF2-40B4-BE49-F238E27FC236}">
                <a16:creationId xmlns:a16="http://schemas.microsoft.com/office/drawing/2014/main" id="{13E81809-323D-EE36-F94B-57B4F8167FF7}"/>
              </a:ext>
            </a:extLst>
          </p:cNvPr>
          <p:cNvSpPr/>
          <p:nvPr/>
        </p:nvSpPr>
        <p:spPr>
          <a:xfrm>
            <a:off x="2238327" y="1522134"/>
            <a:ext cx="3590973" cy="4936693"/>
          </a:xfrm>
          <a:prstGeom prst="roundRect">
            <a:avLst>
              <a:gd name="adj" fmla="val 227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4365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sp>
        <p:nvSpPr>
          <p:cNvPr id="15"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7379F39-E0C6-5693-C9B5-B406C56A0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0359" y="2048656"/>
            <a:ext cx="4831429" cy="2172714"/>
          </a:xfrm>
          <a:prstGeom prst="rect">
            <a:avLst/>
          </a:prstGeom>
          <a:ln>
            <a:solidFill>
              <a:schemeClr val="tx1"/>
            </a:solidFill>
          </a:ln>
        </p:spPr>
      </p:pic>
      <p:sp>
        <p:nvSpPr>
          <p:cNvPr id="11"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0" name="図 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C1729FD8-38A1-30CD-2B16-52094EAF84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4685" y="4112623"/>
            <a:ext cx="4805714" cy="2218461"/>
          </a:xfrm>
          <a:prstGeom prst="rect">
            <a:avLst/>
          </a:prstGeom>
          <a:ln>
            <a:solidFill>
              <a:schemeClr val="tx1"/>
            </a:solidFill>
          </a:ln>
        </p:spPr>
      </p:pic>
      <p:sp>
        <p:nvSpPr>
          <p:cNvPr id="17" name="四角形: 角を丸くする 19">
            <a:extLst>
              <a:ext uri="{FF2B5EF4-FFF2-40B4-BE49-F238E27FC236}">
                <a16:creationId xmlns:a16="http://schemas.microsoft.com/office/drawing/2014/main" id="{90909B9A-2D2F-4746-9416-DC7EE40E0E66}"/>
              </a:ext>
            </a:extLst>
          </p:cNvPr>
          <p:cNvSpPr/>
          <p:nvPr/>
        </p:nvSpPr>
        <p:spPr>
          <a:xfrm>
            <a:off x="6004685" y="4330729"/>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AutoShape 380">
            <a:extLst>
              <a:ext uri="{FF2B5EF4-FFF2-40B4-BE49-F238E27FC236}">
                <a16:creationId xmlns:a16="http://schemas.microsoft.com/office/drawing/2014/main" id="{90C45C83-CFB9-D124-70B3-5228E94A3569}"/>
              </a:ext>
            </a:extLst>
          </p:cNvPr>
          <p:cNvSpPr>
            <a:spLocks noChangeArrowheads="1"/>
          </p:cNvSpPr>
          <p:nvPr/>
        </p:nvSpPr>
        <p:spPr bwMode="auto">
          <a:xfrm>
            <a:off x="7303900" y="3256662"/>
            <a:ext cx="625311" cy="114911"/>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Tree>
    <p:extLst>
      <p:ext uri="{BB962C8B-B14F-4D97-AF65-F5344CB8AC3E}">
        <p14:creationId xmlns:p14="http://schemas.microsoft.com/office/powerpoint/2010/main" val="1963574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9CEDBB9-B4B5-5797-8493-AA49BF25B9E1}"/>
              </a:ext>
            </a:extLst>
          </p:cNvPr>
          <p:cNvPicPr>
            <a:picLocks noChangeAspect="1"/>
          </p:cNvPicPr>
          <p:nvPr/>
        </p:nvPicPr>
        <p:blipFill>
          <a:blip r:embed="rId3"/>
          <a:stretch>
            <a:fillRect/>
          </a:stretch>
        </p:blipFill>
        <p:spPr>
          <a:xfrm>
            <a:off x="615303" y="1384718"/>
            <a:ext cx="4957722" cy="2767858"/>
          </a:xfrm>
          <a:prstGeom prst="rect">
            <a:avLst/>
          </a:prstGeom>
          <a:ln>
            <a:solidFill>
              <a:schemeClr val="tx1"/>
            </a:solidFill>
          </a:ln>
        </p:spPr>
      </p:pic>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
        <p:nvSpPr>
          <p:cNvPr id="5" name="AutoShape 380">
            <a:extLst>
              <a:ext uri="{FF2B5EF4-FFF2-40B4-BE49-F238E27FC236}">
                <a16:creationId xmlns:a16="http://schemas.microsoft.com/office/drawing/2014/main" id="{ED8279BC-4BEF-BDCC-5526-ACECBAF484C8}"/>
              </a:ext>
            </a:extLst>
          </p:cNvPr>
          <p:cNvSpPr>
            <a:spLocks noChangeArrowheads="1"/>
          </p:cNvSpPr>
          <p:nvPr/>
        </p:nvSpPr>
        <p:spPr bwMode="auto">
          <a:xfrm>
            <a:off x="1233336" y="304103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6" name="矢印: 右 5">
            <a:extLst>
              <a:ext uri="{FF2B5EF4-FFF2-40B4-BE49-F238E27FC236}">
                <a16:creationId xmlns:a16="http://schemas.microsoft.com/office/drawing/2014/main" id="{594404A1-ABF3-B06C-87AF-3D8E9A3393D6}"/>
              </a:ext>
            </a:extLst>
          </p:cNvPr>
          <p:cNvSpPr/>
          <p:nvPr/>
        </p:nvSpPr>
        <p:spPr>
          <a:xfrm>
            <a:off x="1538819" y="298956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D410A541-F76E-9A99-D0AB-59F595C6E126}"/>
              </a:ext>
            </a:extLst>
          </p:cNvPr>
          <p:cNvPicPr>
            <a:picLocks noChangeAspect="1"/>
          </p:cNvPicPr>
          <p:nvPr/>
        </p:nvPicPr>
        <p:blipFill>
          <a:blip r:embed="rId6"/>
          <a:stretch>
            <a:fillRect/>
          </a:stretch>
        </p:blipFill>
        <p:spPr>
          <a:xfrm>
            <a:off x="6638377" y="694699"/>
            <a:ext cx="370932" cy="432753"/>
          </a:xfrm>
          <a:prstGeom prst="rect">
            <a:avLst/>
          </a:prstGeom>
        </p:spPr>
      </p:pic>
    </p:spTree>
    <p:extLst>
      <p:ext uri="{BB962C8B-B14F-4D97-AF65-F5344CB8AC3E}">
        <p14:creationId xmlns:p14="http://schemas.microsoft.com/office/powerpoint/2010/main" val="784674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83F3-6003-E92A-EC87-AD8304C5E93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D33B3BE-88C8-8A18-442B-3D14B76D5FCD}"/>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スマホアプリでも申請できます。あらかじめ</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のスマホアプリをインストールします。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D23A75F-A7A6-F2D5-CFCE-C28210267F7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A353D99-036A-1BE0-496D-CEBC2055DBC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EFB2ED76-0385-C1F7-1991-6E697E195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53" y="1227221"/>
            <a:ext cx="2193450" cy="4752474"/>
          </a:xfrm>
          <a:prstGeom prst="rect">
            <a:avLst/>
          </a:prstGeom>
          <a:ln>
            <a:solidFill>
              <a:schemeClr val="tx1">
                <a:lumMod val="65000"/>
                <a:lumOff val="35000"/>
              </a:schemeClr>
            </a:solidFill>
          </a:ln>
        </p:spPr>
      </p:pic>
      <p:sp>
        <p:nvSpPr>
          <p:cNvPr id="8" name="Rectangle 363">
            <a:extLst>
              <a:ext uri="{FF2B5EF4-FFF2-40B4-BE49-F238E27FC236}">
                <a16:creationId xmlns:a16="http://schemas.microsoft.com/office/drawing/2014/main" id="{D18AC7AF-B758-AB80-B2CD-41384F44FB73}"/>
              </a:ext>
            </a:extLst>
          </p:cNvPr>
          <p:cNvSpPr>
            <a:spLocks noChangeArrowheads="1"/>
          </p:cNvSpPr>
          <p:nvPr/>
        </p:nvSpPr>
        <p:spPr bwMode="auto">
          <a:xfrm>
            <a:off x="4403970" y="3911601"/>
            <a:ext cx="7263907" cy="1905667"/>
          </a:xfrm>
          <a:prstGeom prst="rect">
            <a:avLst/>
          </a:prstGeom>
          <a:noFill/>
          <a:ln w="19050">
            <a:solidFill>
              <a:srgbClr val="000000"/>
            </a:solidFill>
            <a:miter lim="800000"/>
            <a:headEnd/>
            <a:tailEnd/>
          </a:ln>
        </p:spPr>
        <p:txBody>
          <a:bodyPr rot="0" vert="horz" wrap="square" lIns="74295" tIns="144000" rIns="74295" bIns="8890" anchor="t" anchorCtr="0" upright="1">
            <a:noAutofit/>
          </a:bodyPr>
          <a:lstStyle/>
          <a:p>
            <a:pPr marL="72000" fontAlgn="base"/>
            <a:br>
              <a:rPr lang="en-US" altLang="ja-JP" sz="1600" kern="100" dirty="0">
                <a:effectLst/>
                <a:latin typeface="Meiryo UI" panose="020B0604030504040204" pitchFamily="50" charset="-128"/>
                <a:ea typeface="Meiryo UI" panose="020B0604030504040204" pitchFamily="50" charset="-128"/>
                <a:cs typeface="Times New Roman" panose="02020603050405020304" pitchFamily="18" charset="0"/>
              </a:rPr>
            </a:br>
            <a:endParaRPr 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CCA2A86C-7DE3-24F4-E633-FFF7AABF5B72}"/>
              </a:ext>
            </a:extLst>
          </p:cNvPr>
          <p:cNvSpPr/>
          <p:nvPr/>
        </p:nvSpPr>
        <p:spPr>
          <a:xfrm>
            <a:off x="1026959" y="5271168"/>
            <a:ext cx="420841" cy="4445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a:extLst>
              <a:ext uri="{FF2B5EF4-FFF2-40B4-BE49-F238E27FC236}">
                <a16:creationId xmlns:a16="http://schemas.microsoft.com/office/drawing/2014/main" id="{E6FDD2DB-42DF-ED34-C691-534C80020071}"/>
              </a:ext>
            </a:extLst>
          </p:cNvPr>
          <p:cNvPicPr>
            <a:picLocks noChangeAspect="1"/>
          </p:cNvPicPr>
          <p:nvPr/>
        </p:nvPicPr>
        <p:blipFill>
          <a:blip r:embed="rId4"/>
          <a:stretch>
            <a:fillRect/>
          </a:stretch>
        </p:blipFill>
        <p:spPr>
          <a:xfrm>
            <a:off x="6321195" y="5341018"/>
            <a:ext cx="268642" cy="285790"/>
          </a:xfrm>
          <a:prstGeom prst="rect">
            <a:avLst/>
          </a:prstGeom>
        </p:spPr>
      </p:pic>
      <p:cxnSp>
        <p:nvCxnSpPr>
          <p:cNvPr id="15" name="直線コネクタ 14">
            <a:extLst>
              <a:ext uri="{FF2B5EF4-FFF2-40B4-BE49-F238E27FC236}">
                <a16:creationId xmlns:a16="http://schemas.microsoft.com/office/drawing/2014/main" id="{CA41F0CF-9D1F-1525-81D3-D5EE076A08A6}"/>
              </a:ext>
            </a:extLst>
          </p:cNvPr>
          <p:cNvCxnSpPr>
            <a:cxnSpLocks/>
            <a:endCxn id="9" idx="3"/>
          </p:cNvCxnSpPr>
          <p:nvPr/>
        </p:nvCxnSpPr>
        <p:spPr>
          <a:xfrm flipH="1">
            <a:off x="1447800" y="5164818"/>
            <a:ext cx="2956170" cy="3286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DC6E5A24-062C-D02B-9F81-72E5645DB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991" y="4072179"/>
            <a:ext cx="619726" cy="619726"/>
          </a:xfrm>
          <a:prstGeom prst="rect">
            <a:avLst/>
          </a:prstGeom>
        </p:spPr>
      </p:pic>
      <p:sp>
        <p:nvSpPr>
          <p:cNvPr id="5" name="正方形/長方形 4">
            <a:extLst>
              <a:ext uri="{FF2B5EF4-FFF2-40B4-BE49-F238E27FC236}">
                <a16:creationId xmlns:a16="http://schemas.microsoft.com/office/drawing/2014/main" id="{B7FBC537-D894-3114-599F-3452D53BE740}"/>
              </a:ext>
            </a:extLst>
          </p:cNvPr>
          <p:cNvSpPr/>
          <p:nvPr/>
        </p:nvSpPr>
        <p:spPr>
          <a:xfrm>
            <a:off x="5239631" y="3944018"/>
            <a:ext cx="6327577" cy="1783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latin typeface="Meiryo UI" panose="020B0604030504040204" pitchFamily="50" charset="-128"/>
                <a:ea typeface="Meiryo UI" panose="020B0604030504040204" pitchFamily="50" charset="-128"/>
              </a:rPr>
              <a:t>以下のサービスの入り口が、</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a:t>
            </a:r>
            <a:r>
              <a:rPr lang="ja-JP" altLang="en-US" sz="1600" dirty="0">
                <a:solidFill>
                  <a:schemeClr val="tx1"/>
                </a:solidFill>
                <a:latin typeface="Meiryo UI" panose="020B0604030504040204" pitchFamily="50" charset="-128"/>
                <a:ea typeface="Meiryo UI" panose="020B0604030504040204" pitchFamily="50" charset="-128"/>
              </a:rPr>
              <a:t>のスマホアプリにまとまっています。</a:t>
            </a:r>
            <a:endParaRPr lang="en-US" altLang="ja-JP" sz="1600" dirty="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労務管理電子化クラウド</a:t>
            </a:r>
            <a:br>
              <a:rPr lang="en-US" altLang="ja-JP" sz="1600" dirty="0">
                <a:solidFill>
                  <a:schemeClr val="tx1"/>
                </a:solidFill>
                <a:latin typeface="Meiryo UI" panose="020B0604030504040204" pitchFamily="50" charset="-128"/>
                <a:ea typeface="Meiryo UI" panose="020B0604030504040204" pitchFamily="50" charset="-128"/>
              </a:rPr>
            </a:br>
            <a:r>
              <a:rPr lang="ja-JP" altLang="en-US" sz="1600" dirty="0">
                <a:solidFill>
                  <a:schemeClr val="tx1"/>
                </a:solidFill>
                <a:latin typeface="Meiryo UI" panose="020B0604030504040204" pitchFamily="50" charset="-128"/>
                <a:ea typeface="Meiryo UI" panose="020B0604030504040204" pitchFamily="50" charset="-128"/>
              </a:rPr>
              <a:t>・奉行</a:t>
            </a:r>
            <a:r>
              <a:rPr lang="en-US" altLang="ja-JP" sz="1600" dirty="0">
                <a:solidFill>
                  <a:schemeClr val="tx1"/>
                </a:solidFill>
                <a:latin typeface="Meiryo UI" panose="020B0604030504040204" pitchFamily="50" charset="-128"/>
                <a:ea typeface="Meiryo UI" panose="020B0604030504040204" pitchFamily="50" charset="-128"/>
              </a:rPr>
              <a:t>Edge </a:t>
            </a:r>
            <a:r>
              <a:rPr lang="ja-JP" altLang="en-US" sz="1600" dirty="0">
                <a:solidFill>
                  <a:schemeClr val="tx1"/>
                </a:solidFill>
                <a:latin typeface="Meiryo UI" panose="020B0604030504040204" pitchFamily="50" charset="-128"/>
                <a:ea typeface="Meiryo UI" panose="020B0604030504040204" pitchFamily="50" charset="-128"/>
              </a:rPr>
              <a:t>勤怠管理クラウド</a:t>
            </a:r>
            <a:endParaRPr kumimoji="1" lang="en-US" altLang="ja-JP" sz="1600" dirty="0">
              <a:solidFill>
                <a:schemeClr val="tx1"/>
              </a:solidFill>
              <a:latin typeface="Meiryo UI" panose="020B0604030504040204" pitchFamily="50" charset="-128"/>
              <a:ea typeface="Meiryo UI" panose="020B0604030504040204" pitchFamily="50" charset="-128"/>
            </a:endParaRPr>
          </a:p>
          <a:p>
            <a:b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b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奉行</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Edge </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勤怠管理クラウド</a:t>
            </a:r>
            <a: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をあわせてご利用の場合や明細書を確認</a:t>
            </a:r>
            <a:br>
              <a:rPr lang="en-US" altLang="ja-JP"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1600"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する場合は、　（サービス）で利用するサービスを切り替えます。</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30397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extLst>
              <p:ext uri="{D42A27DB-BD31-4B8C-83A1-F6EECF244321}">
                <p14:modId xmlns:p14="http://schemas.microsoft.com/office/powerpoint/2010/main" val="3978116534"/>
              </p:ext>
            </p:extLst>
          </p:nvPr>
        </p:nvGraphicFramePr>
        <p:xfrm>
          <a:off x="574543" y="684457"/>
          <a:ext cx="9814626" cy="5046652"/>
        </p:xfrm>
        <a:graphic>
          <a:graphicData uri="http://schemas.openxmlformats.org/drawingml/2006/table">
            <a:tbl>
              <a:tblPr firstRow="1" bandRow="1">
                <a:tableStyleId>{5940675A-B579-460E-94D1-54222C63F5DA}</a:tableStyleId>
              </a:tblPr>
              <a:tblGrid>
                <a:gridCol w="1569567">
                  <a:extLst>
                    <a:ext uri="{9D8B030D-6E8A-4147-A177-3AD203B41FA5}">
                      <a16:colId xmlns:a16="http://schemas.microsoft.com/office/drawing/2014/main" val="2494357905"/>
                    </a:ext>
                  </a:extLst>
                </a:gridCol>
                <a:gridCol w="8245059">
                  <a:extLst>
                    <a:ext uri="{9D8B030D-6E8A-4147-A177-3AD203B41FA5}">
                      <a16:colId xmlns:a16="http://schemas.microsoft.com/office/drawing/2014/main" val="4131899291"/>
                    </a:ext>
                  </a:extLst>
                </a:gridCol>
              </a:tblGrid>
              <a:tr h="271555">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 260331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dirty="0"/>
                    </a:p>
                  </a:txBody>
                  <a:tcPr/>
                </a:tc>
                <a:extLst>
                  <a:ext uri="{0D108BD9-81ED-4DB2-BD59-A6C34878D82A}">
                    <a16:rowId xmlns:a16="http://schemas.microsoft.com/office/drawing/2014/main" val="3439644783"/>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スマホアプリについての説明を追記</a:t>
                      </a:r>
                    </a:p>
                  </a:txBody>
                  <a:tcPr anchor="ctr"/>
                </a:tc>
                <a:extLst>
                  <a:ext uri="{0D108BD9-81ED-4DB2-BD59-A6C34878D82A}">
                    <a16:rowId xmlns:a16="http://schemas.microsoft.com/office/drawing/2014/main" val="3858666534"/>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「入社予定者」を新規追加</a:t>
                      </a:r>
                    </a:p>
                  </a:txBody>
                  <a:tcPr anchor="ctr"/>
                </a:tc>
                <a:extLst>
                  <a:ext uri="{0D108BD9-81ED-4DB2-BD59-A6C34878D82A}">
                    <a16:rowId xmlns:a16="http://schemas.microsoft.com/office/drawing/2014/main" val="422516049"/>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「契約更新」を新規追加</a:t>
                      </a:r>
                    </a:p>
                  </a:txBody>
                  <a:tcPr anchor="ctr"/>
                </a:tc>
                <a:extLst>
                  <a:ext uri="{0D108BD9-81ED-4DB2-BD59-A6C34878D82A}">
                    <a16:rowId xmlns:a16="http://schemas.microsoft.com/office/drawing/2014/main" val="23124537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「契約変更」を新規追加</a:t>
                      </a:r>
                    </a:p>
                  </a:txBody>
                  <a:tcPr anchor="ctr"/>
                </a:tc>
                <a:extLst>
                  <a:ext uri="{0D108BD9-81ED-4DB2-BD59-A6C34878D82A}">
                    <a16:rowId xmlns:a16="http://schemas.microsoft.com/office/drawing/2014/main" val="3886692391"/>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P8</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「契約満了」を新規追加</a:t>
                      </a:r>
                    </a:p>
                  </a:txBody>
                  <a:tcPr anchor="ctr"/>
                </a:tc>
                <a:extLst>
                  <a:ext uri="{0D108BD9-81ED-4DB2-BD59-A6C34878D82A}">
                    <a16:rowId xmlns:a16="http://schemas.microsoft.com/office/drawing/2014/main" val="137129370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P54</a:t>
                      </a:r>
                      <a:endParaRPr kumimoji="1" lang="ja-JP" altLang="en-US" sz="1800" b="1" dirty="0">
                        <a:latin typeface="メイリオ" panose="020B0604030504040204" pitchFamily="50" charset="-128"/>
                        <a:ea typeface="メイリオ" panose="020B0604030504040204" pitchFamily="50" charset="-128"/>
                      </a:endParaRPr>
                    </a:p>
                  </a:txBody>
                  <a:tcPr anchor="ctr"/>
                </a:tc>
                <a:tc>
                  <a:txBody>
                    <a:bodyPr/>
                    <a:lstStyle/>
                    <a:p>
                      <a:r>
                        <a:rPr kumimoji="1" lang="ja-JP" altLang="en-US" sz="1800" baseline="-25000" dirty="0">
                          <a:latin typeface="メイリオ" panose="020B0604030504040204" pitchFamily="50" charset="-128"/>
                          <a:ea typeface="メイリオ" panose="020B0604030504040204" pitchFamily="50" charset="-128"/>
                        </a:rPr>
                        <a:t>明細書が公開されると、お知らせ欄に表示される旨を追記</a:t>
                      </a:r>
                      <a:endParaRPr kumimoji="1" lang="ja-JP" altLang="en-US" dirty="0"/>
                    </a:p>
                  </a:txBody>
                  <a:tcPr anchor="ctr"/>
                </a:tc>
                <a:extLst>
                  <a:ext uri="{0D108BD9-81ED-4DB2-BD59-A6C34878D82A}">
                    <a16:rowId xmlns:a16="http://schemas.microsoft.com/office/drawing/2014/main" val="1189850949"/>
                  </a:ext>
                </a:extLst>
              </a:tr>
              <a:tr h="32301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631304262"/>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P15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P29</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P31</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P33</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P41</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P44</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P48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1587752803"/>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「出生予定日」を新規追加</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92870287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「介護直面」を新規追加</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4114163480"/>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P7</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a:latin typeface="メイリオ" panose="020B0604030504040204" pitchFamily="50" charset="-128"/>
                          <a:ea typeface="メイリオ" panose="020B0604030504040204" pitchFamily="50" charset="-128"/>
                        </a:rPr>
                        <a:t>就労証明書を発行できる旨を追記</a:t>
                      </a: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873199468"/>
                  </a:ext>
                </a:extLst>
              </a:tr>
              <a:tr h="3230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P54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「申請を取り下げたい」を新規追加</a:t>
                      </a:r>
                    </a:p>
                  </a:txBody>
                  <a:tcPr anchor="ctr"/>
                </a:tc>
                <a:extLst>
                  <a:ext uri="{0D108BD9-81ED-4DB2-BD59-A6C34878D82A}">
                    <a16:rowId xmlns:a16="http://schemas.microsoft.com/office/drawing/2014/main" val="2771450110"/>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rcRect/>
          <a:stretch/>
        </p:blipFill>
        <p:spPr>
          <a:xfrm>
            <a:off x="736581" y="2095187"/>
            <a:ext cx="4876190" cy="2400815"/>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D6F256E2-EABB-5685-D446-F9F8DD3508F3}"/>
              </a:ext>
            </a:extLst>
          </p:cNvPr>
          <p:cNvPicPr>
            <a:picLocks noChangeAspect="1"/>
          </p:cNvPicPr>
          <p:nvPr/>
        </p:nvPicPr>
        <p:blipFill>
          <a:blip r:embed="rId4"/>
          <a:stretch>
            <a:fillRect/>
          </a:stretch>
        </p:blipFill>
        <p:spPr>
          <a:xfrm>
            <a:off x="6782174" y="2396635"/>
            <a:ext cx="4794131" cy="3696613"/>
          </a:xfrm>
          <a:prstGeom prst="rect">
            <a:avLst/>
          </a:prstGeom>
          <a:ln>
            <a:solidFill>
              <a:schemeClr val="tx1"/>
            </a:solidFill>
          </a:ln>
        </p:spPr>
      </p:pic>
    </p:spTree>
    <p:extLst>
      <p:ext uri="{BB962C8B-B14F-4D97-AF65-F5344CB8AC3E}">
        <p14:creationId xmlns:p14="http://schemas.microsoft.com/office/powerpoint/2010/main" val="152211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91C1-7838-73E1-84AB-88FE256CB8F3}"/>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B86FAA2-0E9A-7BE9-9503-EEC6E4DB9997}"/>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本人または配偶者が妊娠した際に、［出生予定日］メニューで育児休業や仕事と育児の両立を支援する制度を確認し、出生予定日を申請します。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また、育児休業の取得や制度の利用等に関する意向も申請します。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E3C49BB9-689A-684F-BF45-6388A587E5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出生予定日</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9E1C7D87-DECE-51BA-3A2E-3EF76922837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4B743AAB-9E7E-7740-E85F-3B362AAFD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8CD47EAF-494C-8446-D15B-38009F655410}"/>
              </a:ext>
            </a:extLst>
          </p:cNvPr>
          <p:cNvPicPr>
            <a:picLocks noChangeAspect="1"/>
          </p:cNvPicPr>
          <p:nvPr/>
        </p:nvPicPr>
        <p:blipFill>
          <a:blip r:embed="rId3"/>
          <a:srcRect r="12299"/>
          <a:stretch>
            <a:fillRect/>
          </a:stretch>
        </p:blipFill>
        <p:spPr>
          <a:xfrm>
            <a:off x="644716" y="2754532"/>
            <a:ext cx="5515454" cy="3622206"/>
          </a:xfrm>
          <a:prstGeom prst="rect">
            <a:avLst/>
          </a:prstGeom>
          <a:ln>
            <a:solidFill>
              <a:schemeClr val="tx1"/>
            </a:solidFill>
          </a:ln>
        </p:spPr>
      </p:pic>
    </p:spTree>
    <p:extLst>
      <p:ext uri="{BB962C8B-B14F-4D97-AF65-F5344CB8AC3E}">
        <p14:creationId xmlns:p14="http://schemas.microsoft.com/office/powerpoint/2010/main" val="120329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EEF8E6D9-94D9-5E55-A1D7-FFEDAE00B3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8FFB5775-1F8A-C945-A87F-D0D7EA262032}"/>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2</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p:cNvGraphicFramePr>
            <a:graphicFrameLocks noGrp="1"/>
          </p:cNvGraphicFramePr>
          <p:nvPr>
            <p:extLst>
              <p:ext uri="{D42A27DB-BD31-4B8C-83A1-F6EECF244321}">
                <p14:modId xmlns:p14="http://schemas.microsoft.com/office/powerpoint/2010/main" val="527169922"/>
              </p:ext>
            </p:extLst>
          </p:nvPr>
        </p:nvGraphicFramePr>
        <p:xfrm>
          <a:off x="574543" y="706229"/>
          <a:ext cx="10594330" cy="179512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7">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5539450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P26</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8034882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「短時間勤務（開始の連絡）」を新規追加</a:t>
                      </a:r>
                    </a:p>
                  </a:txBody>
                  <a:tcPr anchor="ctr"/>
                </a:tc>
                <a:extLst>
                  <a:ext uri="{0D108BD9-81ED-4DB2-BD59-A6C34878D82A}">
                    <a16:rowId xmlns:a16="http://schemas.microsoft.com/office/drawing/2014/main" val="18615598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「短時間勤務（時間変更・延長・終了）」を新規追加</a:t>
                      </a:r>
                    </a:p>
                  </a:txBody>
                  <a:tcPr anchor="ctr"/>
                </a:tc>
                <a:extLst>
                  <a:ext uri="{0D108BD9-81ED-4DB2-BD59-A6C34878D82A}">
                    <a16:rowId xmlns:a16="http://schemas.microsoft.com/office/drawing/2014/main" val="4164965199"/>
                  </a:ext>
                </a:extLst>
              </a:tr>
            </a:tbl>
          </a:graphicData>
        </a:graphic>
      </p:graphicFrame>
    </p:spTree>
    <p:extLst>
      <p:ext uri="{BB962C8B-B14F-4D97-AF65-F5344CB8AC3E}">
        <p14:creationId xmlns:p14="http://schemas.microsoft.com/office/powerpoint/2010/main" val="2468024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279C0953-D745-83A9-EACD-7715D969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68" y="2974604"/>
            <a:ext cx="5315094" cy="3275663"/>
          </a:xfrm>
          <a:prstGeom prst="rect">
            <a:avLst/>
          </a:prstGeom>
          <a:ln>
            <a:solidFill>
              <a:schemeClr val="tx1"/>
            </a:solidFill>
          </a:ln>
        </p:spPr>
      </p:pic>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8E3A464-59C4-EA71-1B52-830999DA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667" y="3194092"/>
            <a:ext cx="4309323" cy="2836688"/>
          </a:xfrm>
          <a:prstGeom prst="rect">
            <a:avLst/>
          </a:prstGeom>
          <a:ln>
            <a:solidFill>
              <a:schemeClr val="tx1">
                <a:lumMod val="95000"/>
                <a:lumOff val="5000"/>
              </a:schemeClr>
            </a:solidFill>
          </a:ln>
        </p:spPr>
      </p:pic>
      <p:sp>
        <p:nvSpPr>
          <p:cNvPr id="10" name="四角形: 角を丸くする 9">
            <a:extLst>
              <a:ext uri="{FF2B5EF4-FFF2-40B4-BE49-F238E27FC236}">
                <a16:creationId xmlns:a16="http://schemas.microsoft.com/office/drawing/2014/main" id="{5278FA6C-7B60-7518-F797-54918CCB977D}"/>
              </a:ext>
            </a:extLst>
          </p:cNvPr>
          <p:cNvSpPr/>
          <p:nvPr/>
        </p:nvSpPr>
        <p:spPr>
          <a:xfrm>
            <a:off x="812672" y="3462337"/>
            <a:ext cx="4883278" cy="379957"/>
          </a:xfrm>
          <a:prstGeom prst="roundRect">
            <a:avLst>
              <a:gd name="adj" fmla="val 20663"/>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36387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AI 生成コンテンツは誤りを含む可能性があります。">
            <a:extLst>
              <a:ext uri="{FF2B5EF4-FFF2-40B4-BE49-F238E27FC236}">
                <a16:creationId xmlns:a16="http://schemas.microsoft.com/office/drawing/2014/main" id="{42602932-612E-D23F-73EC-FEA0D4B9C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99" y="2213367"/>
            <a:ext cx="4124905" cy="4021954"/>
          </a:xfrm>
          <a:prstGeom prst="rect">
            <a:avLst/>
          </a:prstGeom>
          <a:ln>
            <a:solidFill>
              <a:schemeClr val="tx1"/>
            </a:solidFill>
          </a:ln>
        </p:spPr>
      </p:pic>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560231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sp>
        <p:nvSpPr>
          <p:cNvPr id="15" name="正方形/長方形 14">
            <a:extLst>
              <a:ext uri="{FF2B5EF4-FFF2-40B4-BE49-F238E27FC236}">
                <a16:creationId xmlns:a16="http://schemas.microsoft.com/office/drawing/2014/main" id="{08823EB7-96CA-ADB4-2616-88F6931EE4FE}"/>
              </a:ext>
            </a:extLst>
          </p:cNvPr>
          <p:cNvSpPr/>
          <p:nvPr/>
        </p:nvSpPr>
        <p:spPr>
          <a:xfrm>
            <a:off x="5602310" y="4718180"/>
            <a:ext cx="4980745" cy="15201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b="0" i="0" dirty="0">
                <a:solidFill>
                  <a:srgbClr val="333333"/>
                </a:solidFill>
                <a:effectLst/>
                <a:latin typeface="Meiryo UI" panose="020B0604030504040204" pitchFamily="50" charset="-128"/>
                <a:ea typeface="Meiryo UI" panose="020B0604030504040204" pitchFamily="50" charset="-128"/>
              </a:rPr>
              <a:t>保育所等に入所できないため、育児休業を延長する</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場合に提出する「延長事由認定申告書」は、</a:t>
            </a:r>
            <a:endParaRPr lang="en-US" altLang="ja-JP" b="0" i="0" dirty="0">
              <a:solidFill>
                <a:srgbClr val="333333"/>
              </a:solidFill>
              <a:effectLst/>
              <a:latin typeface="Meiryo UI" panose="020B0604030504040204" pitchFamily="50" charset="-128"/>
              <a:ea typeface="Meiryo UI" panose="020B0604030504040204" pitchFamily="50" charset="-128"/>
            </a:endParaRPr>
          </a:p>
          <a:p>
            <a:r>
              <a:rPr lang="ja-JP" altLang="en-US" b="0" i="0" dirty="0">
                <a:solidFill>
                  <a:srgbClr val="333333"/>
                </a:solidFill>
                <a:effectLst/>
                <a:latin typeface="Meiryo UI" panose="020B0604030504040204" pitchFamily="50" charset="-128"/>
                <a:ea typeface="Meiryo UI" panose="020B0604030504040204" pitchFamily="50" charset="-128"/>
              </a:rPr>
              <a:t>入力された内容から自動で作成されます。</a:t>
            </a:r>
            <a:endParaRPr lang="en-US" altLang="ja-JP" dirty="0">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CDAC1DA9-1729-69AE-33C5-1F389531ED06}"/>
              </a:ext>
            </a:extLst>
          </p:cNvPr>
          <p:cNvSpPr/>
          <p:nvPr/>
        </p:nvSpPr>
        <p:spPr>
          <a:xfrm>
            <a:off x="706799" y="3991429"/>
            <a:ext cx="4124905" cy="2243892"/>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DCA7F-2E0B-18D9-6A01-9276487668B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5A6834D-4CAF-1F49-590A-E5F3BD44D70F}"/>
              </a:ext>
            </a:extLst>
          </p:cNvPr>
          <p:cNvSpPr txBox="1"/>
          <p:nvPr/>
        </p:nvSpPr>
        <p:spPr>
          <a:xfrm>
            <a:off x="615692" y="1379617"/>
            <a:ext cx="10960613" cy="1633840"/>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介護に直面した際に、［介護直面］メニューで介護休業や仕事と介護の両立を支援する制度を確認し、介護が必要な家族の情報を申請します。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また、介護休業の取得や制度の利用等に関する意向も申請します。</a:t>
            </a:r>
          </a:p>
          <a:p>
            <a:pPr>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0AEF19BF-8DD5-3EA6-9DD0-43BDE182CD6E}"/>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介護直面</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D61C8B1-F7F5-16E7-8997-641B295580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5D0737B-172D-FEBC-D389-AF0A8363073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5B75E8EF-35DE-4B69-3240-8CC4F1708D40}"/>
              </a:ext>
            </a:extLst>
          </p:cNvPr>
          <p:cNvPicPr>
            <a:picLocks noChangeAspect="1"/>
          </p:cNvPicPr>
          <p:nvPr/>
        </p:nvPicPr>
        <p:blipFill>
          <a:blip r:embed="rId3"/>
          <a:srcRect b="20987"/>
          <a:stretch>
            <a:fillRect/>
          </a:stretch>
        </p:blipFill>
        <p:spPr>
          <a:xfrm>
            <a:off x="670596" y="2707105"/>
            <a:ext cx="5538403" cy="3850106"/>
          </a:xfrm>
          <a:prstGeom prst="rect">
            <a:avLst/>
          </a:prstGeom>
          <a:ln>
            <a:solidFill>
              <a:schemeClr val="tx1"/>
            </a:solidFill>
          </a:ln>
        </p:spPr>
      </p:pic>
    </p:spTree>
    <p:extLst>
      <p:ext uri="{BB962C8B-B14F-4D97-AF65-F5344CB8AC3E}">
        <p14:creationId xmlns:p14="http://schemas.microsoft.com/office/powerpoint/2010/main" val="1100307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328135EE-135A-C8FE-7803-5A9E6AEC5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027178"/>
            <a:ext cx="7342857" cy="3961905"/>
          </a:xfrm>
          <a:prstGeom prst="rect">
            <a:avLst/>
          </a:prstGeom>
          <a:ln>
            <a:solidFill>
              <a:schemeClr val="tx1"/>
            </a:solidFill>
          </a:ln>
        </p:spPr>
      </p:pic>
      <p:sp>
        <p:nvSpPr>
          <p:cNvPr id="6" name="四角形: 角を丸くする 5">
            <a:extLst>
              <a:ext uri="{FF2B5EF4-FFF2-40B4-BE49-F238E27FC236}">
                <a16:creationId xmlns:a16="http://schemas.microsoft.com/office/drawing/2014/main" id="{2D52DE61-7C6C-E354-6154-A9FB40650B4E}"/>
              </a:ext>
            </a:extLst>
          </p:cNvPr>
          <p:cNvSpPr/>
          <p:nvPr/>
        </p:nvSpPr>
        <p:spPr>
          <a:xfrm>
            <a:off x="731806" y="2627086"/>
            <a:ext cx="5364193" cy="696685"/>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637766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3916375"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43EFEBC8-5A5D-3F08-8CC4-5D81E4F0A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443439"/>
            <a:ext cx="6697858" cy="3441101"/>
          </a:xfrm>
          <a:prstGeom prst="rect">
            <a:avLst/>
          </a:prstGeom>
          <a:ln>
            <a:solidFill>
              <a:schemeClr val="tx1"/>
            </a:solidFill>
          </a:ln>
        </p:spPr>
      </p:pic>
    </p:spTree>
    <p:extLst>
      <p:ext uri="{BB962C8B-B14F-4D97-AF65-F5344CB8AC3E}">
        <p14:creationId xmlns:p14="http://schemas.microsoft.com/office/powerpoint/2010/main" val="17130568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06E3-14AA-9A56-328F-C0DC641C4700}"/>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D2CC729-2C33-EF4C-1A62-10A4A6A56DC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短時間勤務（開始の連絡）</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44D9FC-0510-BD71-B09E-9ACF7AE4D5F0}"/>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短時間勤務する際に、［短時間勤務］メニューで短時間勤務開始日等を申請できます。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8E7DF3D1-3BD2-224D-A58F-049417ECBF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D631D06-318E-8585-205D-9F07DFE9ECC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8CF65048-A076-A611-DF01-0E6279C1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111332"/>
            <a:ext cx="7272713" cy="4286007"/>
          </a:xfrm>
          <a:prstGeom prst="rect">
            <a:avLst/>
          </a:prstGeom>
          <a:ln>
            <a:solidFill>
              <a:schemeClr val="tx1">
                <a:lumMod val="95000"/>
                <a:lumOff val="5000"/>
              </a:schemeClr>
            </a:solidFill>
          </a:ln>
        </p:spPr>
      </p:pic>
    </p:spTree>
    <p:extLst>
      <p:ext uri="{BB962C8B-B14F-4D97-AF65-F5344CB8AC3E}">
        <p14:creationId xmlns:p14="http://schemas.microsoft.com/office/powerpoint/2010/main" val="4080330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6E5F-BE6A-CF54-D021-621C3BD7F3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C39EF2-B549-A23F-F966-1CB27BA6AC2D}"/>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2000" dirty="0">
                <a:latin typeface="Meiryo UI" panose="020B0604030504040204" pitchFamily="50" charset="-128"/>
                <a:ea typeface="Meiryo UI" panose="020B0604030504040204" pitchFamily="50" charset="-128"/>
              </a:rPr>
              <a:t>始業・終業の時刻を変更</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する際、または期間を延長・終了する際に、 ［短時間勤務（時間変更・延長・終了）］メニューで申請できます。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CD3EBE56-FB0B-4184-4A41-B22E7D58D89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（時間変更・延長・終了）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5ACABA70-80E9-2310-2EAA-231F103728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F51E9E-D228-16F2-3340-11F73E96D45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5D3A047-DEBB-0832-2DC4-6DD0DCE00186}"/>
              </a:ext>
            </a:extLst>
          </p:cNvPr>
          <p:cNvSpPr txBox="1"/>
          <p:nvPr/>
        </p:nvSpPr>
        <p:spPr>
          <a:xfrm>
            <a:off x="6870673" y="2443439"/>
            <a:ext cx="5119232" cy="2928879"/>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1800" dirty="0">
                <a:latin typeface="Meiryo UI" panose="020B0604030504040204" pitchFamily="50" charset="-128"/>
                <a:ea typeface="Meiryo UI" panose="020B0604030504040204" pitchFamily="50" charset="-128"/>
              </a:rPr>
              <a:t>始業・終業の時刻を変更</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「時間の変更」を選択します。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「期間の終了」を選択します。</a:t>
            </a: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2AA394B-94AF-612E-7D2D-0FE298C2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337348"/>
            <a:ext cx="5675925" cy="4329613"/>
          </a:xfrm>
          <a:prstGeom prst="rect">
            <a:avLst/>
          </a:prstGeom>
          <a:ln>
            <a:solidFill>
              <a:schemeClr val="tx1">
                <a:lumMod val="95000"/>
                <a:lumOff val="5000"/>
              </a:schemeClr>
            </a:solidFill>
          </a:ln>
        </p:spPr>
      </p:pic>
    </p:spTree>
    <p:extLst>
      <p:ext uri="{BB962C8B-B14F-4D97-AF65-F5344CB8AC3E}">
        <p14:creationId xmlns:p14="http://schemas.microsoft.com/office/powerpoint/2010/main" val="350554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2B51-C4D2-646F-1FC9-E5470A2B380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08118E-82B7-2C60-4F04-85B21FE49B25}"/>
              </a:ext>
            </a:extLst>
          </p:cNvPr>
          <p:cNvSpPr txBox="1"/>
          <p:nvPr/>
        </p:nvSpPr>
        <p:spPr>
          <a:xfrm>
            <a:off x="1303039" y="1135117"/>
            <a:ext cx="4124098" cy="363301"/>
          </a:xfrm>
          <a:prstGeom prst="rect">
            <a:avLst/>
          </a:prstGeom>
          <a:noFill/>
        </p:spPr>
        <p:txBody>
          <a:bodyPr wrap="square" tIns="36000" rtlCol="0">
            <a:spAutoFit/>
          </a:bodyPr>
          <a:lstStyle/>
          <a:p>
            <a:pPr algn="l">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982E0AF4-8BEE-BD1D-D1C7-F421F99FC85F}"/>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2749D4D-7001-3687-DD68-F5E40C2B7FB0}"/>
              </a:ext>
            </a:extLst>
          </p:cNvPr>
          <p:cNvSpPr txBox="1"/>
          <p:nvPr/>
        </p:nvSpPr>
        <p:spPr>
          <a:xfrm>
            <a:off x="6768937" y="1053178"/>
            <a:ext cx="4898940" cy="5521636"/>
          </a:xfrm>
          <a:prstGeom prst="rect">
            <a:avLst/>
          </a:prstGeom>
          <a:noFill/>
        </p:spPr>
        <p:txBody>
          <a:bodyPr wrap="square" tIns="36000" rtlCol="0">
            <a:spAutoFit/>
          </a:bodyPr>
          <a:lstStyle/>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労務</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出生予定日</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産前産後休業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育児休業（延長・終了）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介護直面</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介護休業（延長・終了）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短時間勤務（時間変更・延長・終了）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採用・労働契約</a:t>
            </a:r>
            <a:r>
              <a:rPr kumimoji="1" lang="ja-JP" altLang="en-US" sz="1600" u="sng" dirty="0">
                <a:solidFill>
                  <a:srgbClr val="1A4587"/>
                </a:solidFill>
                <a:latin typeface="Meiryo UI" panose="020B0604030504040204" pitchFamily="34" charset="-128"/>
                <a:ea typeface="Meiryo UI" panose="020B0604030504040204" pitchFamily="34" charset="-128"/>
              </a:rPr>
              <a:t>　</a:t>
            </a:r>
            <a:endParaRPr kumimoji="1" lang="en-US" altLang="ja-JP" sz="1600" u="sng"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入社予定者</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契約更新</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契約満了</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6EF6104-09E2-C33E-E6F7-725487D5E01E}"/>
              </a:ext>
            </a:extLst>
          </p:cNvPr>
          <p:cNvSpPr txBox="1"/>
          <p:nvPr/>
        </p:nvSpPr>
        <p:spPr>
          <a:xfrm>
            <a:off x="1311519" y="1524391"/>
            <a:ext cx="4132566"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965652EB-D2E5-A97F-784E-A708CE01F67E}"/>
              </a:ext>
            </a:extLst>
          </p:cNvPr>
          <p:cNvSpPr txBox="1"/>
          <p:nvPr/>
        </p:nvSpPr>
        <p:spPr>
          <a:xfrm>
            <a:off x="1311519" y="1931134"/>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803367D-8A9A-9B60-BECE-1653AF69717D}"/>
              </a:ext>
            </a:extLst>
          </p:cNvPr>
          <p:cNvSpPr txBox="1"/>
          <p:nvPr/>
        </p:nvSpPr>
        <p:spPr>
          <a:xfrm>
            <a:off x="1303045" y="2345039"/>
            <a:ext cx="4124092" cy="3564177"/>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b="1" dirty="0">
                <a:solidFill>
                  <a:srgbClr val="1A4587"/>
                </a:solidFill>
                <a:latin typeface="Meiryo UI" panose="020B0604030504040204" pitchFamily="34" charset="-128"/>
                <a:ea typeface="Meiryo UI" panose="020B0604030504040204" pitchFamily="34" charset="-128"/>
              </a:rPr>
              <a:t>身上異動</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通勤経路変更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連絡先変更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振込口座変更</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免許・資格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結婚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離婚</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家族異動</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600" b="1" dirty="0">
                <a:solidFill>
                  <a:schemeClr val="accent1"/>
                </a:solidFill>
                <a:latin typeface="Meiryo UI" panose="020B0604030504040204" pitchFamily="34" charset="-128"/>
                <a:ea typeface="Meiryo UI" panose="020B0604030504040204" pitchFamily="34" charset="-128"/>
              </a:rPr>
              <a:t>　</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E71883FB-C567-446A-51C5-135E511DFF7D}"/>
              </a:ext>
            </a:extLst>
          </p:cNvPr>
          <p:cNvCxnSpPr>
            <a:cxnSpLocks/>
          </p:cNvCxnSpPr>
          <p:nvPr/>
        </p:nvCxnSpPr>
        <p:spPr>
          <a:xfrm flipH="1">
            <a:off x="6091926" y="1135117"/>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フッター プレースホルダー 3">
            <a:extLst>
              <a:ext uri="{FF2B5EF4-FFF2-40B4-BE49-F238E27FC236}">
                <a16:creationId xmlns:a16="http://schemas.microsoft.com/office/drawing/2014/main" id="{C208C353-6C07-5849-4AD8-8BAF33A2F2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CA9ECB4A-6BA8-D825-215C-A9E7331830F9}"/>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1743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8E7A-021B-AD56-8699-25C0B3BD65F8}"/>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2D6781C-ABCC-308E-8A08-B42D7C76C8DF}"/>
              </a:ext>
            </a:extLst>
          </p:cNvPr>
          <p:cNvSpPr txBox="1"/>
          <p:nvPr/>
        </p:nvSpPr>
        <p:spPr>
          <a:xfrm>
            <a:off x="615693" y="1247400"/>
            <a:ext cx="10960614" cy="850292"/>
          </a:xfrm>
          <a:prstGeom prst="rect">
            <a:avLst/>
          </a:prstGeom>
          <a:noFill/>
        </p:spPr>
        <p:txBody>
          <a:bodyPr wrap="square" tIns="36000" rtlCol="0">
            <a:spAutoFit/>
          </a:bodyPr>
          <a:lstStyle/>
          <a:p>
            <a:pPr>
              <a:lnSpc>
                <a:spcPct val="130000"/>
              </a:lnSpc>
            </a:pPr>
            <a:r>
              <a:rPr lang="ja-JP" altLang="en-US" sz="2000" dirty="0">
                <a:latin typeface="Meiryo UI" panose="020B0604030504040204" pitchFamily="50" charset="-128"/>
                <a:ea typeface="Meiryo UI" panose="020B0604030504040204" pitchFamily="50" charset="-128"/>
              </a:rPr>
              <a:t>店舗責任者は従業員（パートやアルバイトなど）を店舗で採用した際に</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、入社予定者の情報を </a:t>
            </a:r>
            <a:b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b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［入社予定者］メニューで申請できます。</a:t>
            </a:r>
            <a:endPar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endParaRPr>
          </a:p>
        </p:txBody>
      </p:sp>
      <p:sp>
        <p:nvSpPr>
          <p:cNvPr id="7" name="Rectangle 8">
            <a:extLst>
              <a:ext uri="{FF2B5EF4-FFF2-40B4-BE49-F238E27FC236}">
                <a16:creationId xmlns:a16="http://schemas.microsoft.com/office/drawing/2014/main" id="{F42982CC-7759-B254-F1CA-B931C35B1D01}"/>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入社予定者</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2ADE4A8-EFDB-92A2-1103-24AF89FAFDB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F9AF2A-24DF-CBB5-03AF-D2A375FBCE3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2BEBD36D-AAD6-1208-49E5-878E503F1AA2}"/>
              </a:ext>
            </a:extLst>
          </p:cNvPr>
          <p:cNvSpPr txBox="1"/>
          <p:nvPr/>
        </p:nvSpPr>
        <p:spPr>
          <a:xfrm>
            <a:off x="1544053" y="5341742"/>
            <a:ext cx="3189935" cy="1151132"/>
          </a:xfrm>
          <a:prstGeom prst="rect">
            <a:avLst/>
          </a:prstGeom>
          <a:noFill/>
          <a:ln>
            <a:solidFill>
              <a:schemeClr val="tx1"/>
            </a:solidFill>
          </a:ln>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［提出項目選択］画面が表示された場合は、該当のパターンを選択し、</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OK</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p>
        </p:txBody>
      </p:sp>
      <p:pic>
        <p:nvPicPr>
          <p:cNvPr id="16" name="図 15">
            <a:extLst>
              <a:ext uri="{FF2B5EF4-FFF2-40B4-BE49-F238E27FC236}">
                <a16:creationId xmlns:a16="http://schemas.microsoft.com/office/drawing/2014/main" id="{02D41AC8-D0DB-D3E2-9D6D-4F87D4EFE596}"/>
              </a:ext>
            </a:extLst>
          </p:cNvPr>
          <p:cNvPicPr>
            <a:picLocks noChangeAspect="1"/>
          </p:cNvPicPr>
          <p:nvPr/>
        </p:nvPicPr>
        <p:blipFill>
          <a:blip r:embed="rId3"/>
          <a:stretch>
            <a:fillRect/>
          </a:stretch>
        </p:blipFill>
        <p:spPr>
          <a:xfrm>
            <a:off x="1573695" y="2097692"/>
            <a:ext cx="3160294" cy="3114604"/>
          </a:xfrm>
          <a:prstGeom prst="rect">
            <a:avLst/>
          </a:prstGeom>
          <a:ln>
            <a:solidFill>
              <a:schemeClr val="tx1"/>
            </a:solidFill>
          </a:ln>
        </p:spPr>
      </p:pic>
      <p:pic>
        <p:nvPicPr>
          <p:cNvPr id="18" name="図 17">
            <a:extLst>
              <a:ext uri="{FF2B5EF4-FFF2-40B4-BE49-F238E27FC236}">
                <a16:creationId xmlns:a16="http://schemas.microsoft.com/office/drawing/2014/main" id="{CCBA03CC-16FC-356C-06D9-F4FB85CB0C38}"/>
              </a:ext>
            </a:extLst>
          </p:cNvPr>
          <p:cNvPicPr>
            <a:picLocks noChangeAspect="1"/>
          </p:cNvPicPr>
          <p:nvPr/>
        </p:nvPicPr>
        <p:blipFill>
          <a:blip r:embed="rId4"/>
          <a:stretch>
            <a:fillRect/>
          </a:stretch>
        </p:blipFill>
        <p:spPr>
          <a:xfrm>
            <a:off x="5492853" y="2146033"/>
            <a:ext cx="5125452" cy="4287807"/>
          </a:xfrm>
          <a:prstGeom prst="rect">
            <a:avLst/>
          </a:prstGeom>
          <a:ln>
            <a:solidFill>
              <a:schemeClr val="tx1"/>
            </a:solidFill>
          </a:ln>
        </p:spPr>
      </p:pic>
    </p:spTree>
    <p:extLst>
      <p:ext uri="{BB962C8B-B14F-4D97-AF65-F5344CB8AC3E}">
        <p14:creationId xmlns:p14="http://schemas.microsoft.com/office/powerpoint/2010/main" val="3690376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6628-9FE2-2A4C-2556-91682730F12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DD3FFB2D-5575-3B29-6896-442954E65A8B}"/>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店舗責任者は店舗の従業員の定期的な契約更新（半期に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回など）をする際に、更新に伴う情報を</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［契約更新］メニューで申請できます。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32DC40A3-C6A9-6DD6-ABBC-9E64D91007E8}"/>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契約更新</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64BD6E11-4FC1-DEEA-E313-B13FE0CF489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3C04982-30FD-8218-00D9-6D63B7E4373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5C5249C3-067E-41E1-C50F-3B761D291387}"/>
              </a:ext>
            </a:extLst>
          </p:cNvPr>
          <p:cNvPicPr>
            <a:picLocks noChangeAspect="1"/>
          </p:cNvPicPr>
          <p:nvPr/>
        </p:nvPicPr>
        <p:blipFill>
          <a:blip r:embed="rId3"/>
          <a:srcRect r="32091"/>
          <a:stretch>
            <a:fillRect/>
          </a:stretch>
        </p:blipFill>
        <p:spPr>
          <a:xfrm>
            <a:off x="717291" y="2434254"/>
            <a:ext cx="4940558" cy="2540815"/>
          </a:xfrm>
          <a:prstGeom prst="rect">
            <a:avLst/>
          </a:prstGeom>
          <a:ln>
            <a:solidFill>
              <a:schemeClr val="tx1"/>
            </a:solidFill>
          </a:ln>
        </p:spPr>
      </p:pic>
      <p:pic>
        <p:nvPicPr>
          <p:cNvPr id="12" name="図 11">
            <a:extLst>
              <a:ext uri="{FF2B5EF4-FFF2-40B4-BE49-F238E27FC236}">
                <a16:creationId xmlns:a16="http://schemas.microsoft.com/office/drawing/2014/main" id="{AE028C94-FABE-A9BA-B7A7-B4AD64980408}"/>
              </a:ext>
            </a:extLst>
          </p:cNvPr>
          <p:cNvPicPr>
            <a:picLocks noChangeAspect="1"/>
          </p:cNvPicPr>
          <p:nvPr/>
        </p:nvPicPr>
        <p:blipFill>
          <a:blip r:embed="rId4"/>
          <a:stretch>
            <a:fillRect/>
          </a:stretch>
        </p:blipFill>
        <p:spPr>
          <a:xfrm>
            <a:off x="6258449" y="2434255"/>
            <a:ext cx="5112154" cy="3816687"/>
          </a:xfrm>
          <a:prstGeom prst="rect">
            <a:avLst/>
          </a:prstGeom>
          <a:ln>
            <a:solidFill>
              <a:schemeClr val="tx1"/>
            </a:solidFill>
          </a:ln>
        </p:spPr>
      </p:pic>
      <p:sp>
        <p:nvSpPr>
          <p:cNvPr id="15" name="テキスト ボックス 14">
            <a:extLst>
              <a:ext uri="{FF2B5EF4-FFF2-40B4-BE49-F238E27FC236}">
                <a16:creationId xmlns:a16="http://schemas.microsoft.com/office/drawing/2014/main" id="{05DA0C33-CEC1-96EC-137E-EDDAAF4CB8F9}"/>
              </a:ext>
            </a:extLst>
          </p:cNvPr>
          <p:cNvSpPr txBox="1"/>
          <p:nvPr/>
        </p:nvSpPr>
        <p:spPr>
          <a:xfrm>
            <a:off x="717291" y="5132371"/>
            <a:ext cx="494055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［契約更新］メニューで、該当の従業員の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17" name="図 16">
            <a:extLst>
              <a:ext uri="{FF2B5EF4-FFF2-40B4-BE49-F238E27FC236}">
                <a16:creationId xmlns:a16="http://schemas.microsoft.com/office/drawing/2014/main" id="{9EB0ABEC-E9C1-F915-9ADB-15867D3CD545}"/>
              </a:ext>
            </a:extLst>
          </p:cNvPr>
          <p:cNvPicPr>
            <a:picLocks noChangeAspect="1"/>
          </p:cNvPicPr>
          <p:nvPr/>
        </p:nvPicPr>
        <p:blipFill>
          <a:blip r:embed="rId5"/>
          <a:stretch>
            <a:fillRect/>
          </a:stretch>
        </p:blipFill>
        <p:spPr>
          <a:xfrm>
            <a:off x="933450" y="5515471"/>
            <a:ext cx="425684" cy="395811"/>
          </a:xfrm>
          <a:prstGeom prst="rect">
            <a:avLst/>
          </a:prstGeom>
        </p:spPr>
      </p:pic>
      <p:sp>
        <p:nvSpPr>
          <p:cNvPr id="3" name="矢印: 右 2">
            <a:extLst>
              <a:ext uri="{FF2B5EF4-FFF2-40B4-BE49-F238E27FC236}">
                <a16:creationId xmlns:a16="http://schemas.microsoft.com/office/drawing/2014/main" id="{22898A9D-EDF2-E33B-18DD-9D7AA74C852C}"/>
              </a:ext>
            </a:extLst>
          </p:cNvPr>
          <p:cNvSpPr/>
          <p:nvPr/>
        </p:nvSpPr>
        <p:spPr>
          <a:xfrm>
            <a:off x="5702966" y="3898231"/>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35775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93064-01E4-BDDA-B302-8DB0D6AA62AD}"/>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2502F6-EE3C-887F-226B-AB5570C79FAE}"/>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店舗責任者は店舗の従業員の不定期な契約変更（時給</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UP</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・雇用区分の変更など）をする際に、</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変更に伴う情報を ［契約変更］メニューで申請できます。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11D829B5-979D-CD3A-4394-B7E69B751C4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7990D2E-EFA3-70BE-3DD8-71A62619A67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56C0E17-2D2C-2594-EB53-6D3F0F45252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9BA52679-6804-D287-FC31-94FD1C09391C}"/>
              </a:ext>
            </a:extLst>
          </p:cNvPr>
          <p:cNvPicPr>
            <a:picLocks noChangeAspect="1"/>
          </p:cNvPicPr>
          <p:nvPr/>
        </p:nvPicPr>
        <p:blipFill>
          <a:blip r:embed="rId3"/>
          <a:srcRect r="5287"/>
          <a:stretch>
            <a:fillRect/>
          </a:stretch>
        </p:blipFill>
        <p:spPr>
          <a:xfrm>
            <a:off x="712941" y="2466958"/>
            <a:ext cx="4833617" cy="2398069"/>
          </a:xfrm>
          <a:prstGeom prst="rect">
            <a:avLst/>
          </a:prstGeom>
          <a:ln>
            <a:solidFill>
              <a:schemeClr val="tx1"/>
            </a:solidFill>
          </a:ln>
        </p:spPr>
      </p:pic>
      <p:sp>
        <p:nvSpPr>
          <p:cNvPr id="8" name="テキスト ボックス 7">
            <a:extLst>
              <a:ext uri="{FF2B5EF4-FFF2-40B4-BE49-F238E27FC236}">
                <a16:creationId xmlns:a16="http://schemas.microsoft.com/office/drawing/2014/main" id="{BBE0A330-D3FE-8785-DD45-E34123B547B7}"/>
              </a:ext>
            </a:extLst>
          </p:cNvPr>
          <p:cNvSpPr txBox="1"/>
          <p:nvPr/>
        </p:nvSpPr>
        <p:spPr>
          <a:xfrm>
            <a:off x="712940" y="5122762"/>
            <a:ext cx="4833617"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［契約変更］メニューで、該当の従業員の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労働契約情報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E222A4AB-6363-C892-3552-376C6C7B0A0C}"/>
              </a:ext>
            </a:extLst>
          </p:cNvPr>
          <p:cNvPicPr>
            <a:picLocks noChangeAspect="1"/>
          </p:cNvPicPr>
          <p:nvPr/>
        </p:nvPicPr>
        <p:blipFill>
          <a:blip r:embed="rId4"/>
          <a:stretch>
            <a:fillRect/>
          </a:stretch>
        </p:blipFill>
        <p:spPr>
          <a:xfrm>
            <a:off x="929100" y="5505862"/>
            <a:ext cx="425684" cy="395811"/>
          </a:xfrm>
          <a:prstGeom prst="rect">
            <a:avLst/>
          </a:prstGeom>
        </p:spPr>
      </p:pic>
      <p:pic>
        <p:nvPicPr>
          <p:cNvPr id="12" name="図 11">
            <a:extLst>
              <a:ext uri="{FF2B5EF4-FFF2-40B4-BE49-F238E27FC236}">
                <a16:creationId xmlns:a16="http://schemas.microsoft.com/office/drawing/2014/main" id="{96D57357-EB5D-0B01-CAE3-9B65776F231F}"/>
              </a:ext>
            </a:extLst>
          </p:cNvPr>
          <p:cNvPicPr>
            <a:picLocks noChangeAspect="1"/>
          </p:cNvPicPr>
          <p:nvPr/>
        </p:nvPicPr>
        <p:blipFill>
          <a:blip r:embed="rId5"/>
          <a:stretch>
            <a:fillRect/>
          </a:stretch>
        </p:blipFill>
        <p:spPr>
          <a:xfrm>
            <a:off x="6099188" y="2421556"/>
            <a:ext cx="5445242" cy="4012284"/>
          </a:xfrm>
          <a:prstGeom prst="rect">
            <a:avLst/>
          </a:prstGeom>
          <a:ln>
            <a:solidFill>
              <a:schemeClr val="tx1"/>
            </a:solidFill>
          </a:ln>
        </p:spPr>
      </p:pic>
      <p:sp>
        <p:nvSpPr>
          <p:cNvPr id="13" name="矢印: 右 12">
            <a:extLst>
              <a:ext uri="{FF2B5EF4-FFF2-40B4-BE49-F238E27FC236}">
                <a16:creationId xmlns:a16="http://schemas.microsoft.com/office/drawing/2014/main" id="{0AA6AE9C-4793-6D7E-CEBB-B53529458249}"/>
              </a:ext>
            </a:extLst>
          </p:cNvPr>
          <p:cNvSpPr/>
          <p:nvPr/>
        </p:nvSpPr>
        <p:spPr>
          <a:xfrm>
            <a:off x="5567769" y="3631229"/>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105902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251BC-0E81-730A-522D-85C9D75351C6}"/>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955B2A69-7791-F1E6-9855-920ABB3CF441}"/>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店舗責任者は店舗の従業員の契約が満了する際に、満了に伴う情報を［契約満了］メニューで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申請できます。　</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61C72910-25CC-954D-76A7-CA56F781CBFA}"/>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契約</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満了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34612099-449A-475B-2F8F-97B23CE760B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A109C5E-4537-AB2A-389A-5CAAAB8875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FED3D193-8016-EE3E-C408-BCEF6A5C6FE1}"/>
              </a:ext>
            </a:extLst>
          </p:cNvPr>
          <p:cNvSpPr txBox="1"/>
          <p:nvPr/>
        </p:nvSpPr>
        <p:spPr>
          <a:xfrm>
            <a:off x="771089" y="4918968"/>
            <a:ext cx="5004068" cy="1118571"/>
          </a:xfrm>
          <a:prstGeom prst="rect">
            <a:avLst/>
          </a:prstGeom>
          <a:noFill/>
          <a:ln>
            <a:solidFill>
              <a:schemeClr val="tx1"/>
            </a:solidFill>
          </a:ln>
        </p:spPr>
        <p:txBody>
          <a:bodyPr wrap="square" tIns="36000" rtlCol="0">
            <a:spAutoFit/>
          </a:bodyPr>
          <a:lstStyle/>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［契約満了］メニューで、該当の従業員の</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（申請）ボタンをクリックすると契約満了</a:t>
            </a:r>
            <a:r>
              <a:rPr kumimoji="1" lang="zh-TW" altLang="en-US" dirty="0">
                <a:solidFill>
                  <a:schemeClr val="tx1">
                    <a:lumMod val="95000"/>
                    <a:lumOff val="5000"/>
                  </a:schemeClr>
                </a:solidFill>
                <a:latin typeface="Meiryo UI" panose="020B0604030504040204" pitchFamily="34" charset="-128"/>
                <a:ea typeface="Meiryo UI" panose="020B0604030504040204" pitchFamily="34" charset="-128"/>
              </a:rPr>
              <a:t>情報</a:t>
            </a:r>
            <a:br>
              <a:rPr kumimoji="1" lang="en-US" altLang="zh-TW"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などが入力できます。</a:t>
            </a:r>
          </a:p>
        </p:txBody>
      </p:sp>
      <p:pic>
        <p:nvPicPr>
          <p:cNvPr id="9" name="図 8">
            <a:extLst>
              <a:ext uri="{FF2B5EF4-FFF2-40B4-BE49-F238E27FC236}">
                <a16:creationId xmlns:a16="http://schemas.microsoft.com/office/drawing/2014/main" id="{45961D9E-DE8B-6670-4EB3-C985B7BD4259}"/>
              </a:ext>
            </a:extLst>
          </p:cNvPr>
          <p:cNvPicPr>
            <a:picLocks noChangeAspect="1"/>
          </p:cNvPicPr>
          <p:nvPr/>
        </p:nvPicPr>
        <p:blipFill>
          <a:blip r:embed="rId3"/>
          <a:stretch>
            <a:fillRect/>
          </a:stretch>
        </p:blipFill>
        <p:spPr>
          <a:xfrm>
            <a:off x="987249" y="5302068"/>
            <a:ext cx="425684" cy="395811"/>
          </a:xfrm>
          <a:prstGeom prst="rect">
            <a:avLst/>
          </a:prstGeom>
        </p:spPr>
      </p:pic>
      <p:pic>
        <p:nvPicPr>
          <p:cNvPr id="12" name="図 11">
            <a:extLst>
              <a:ext uri="{FF2B5EF4-FFF2-40B4-BE49-F238E27FC236}">
                <a16:creationId xmlns:a16="http://schemas.microsoft.com/office/drawing/2014/main" id="{16A2AB1D-A392-2ECF-4EBD-737201587B14}"/>
              </a:ext>
            </a:extLst>
          </p:cNvPr>
          <p:cNvPicPr>
            <a:picLocks noChangeAspect="1"/>
          </p:cNvPicPr>
          <p:nvPr/>
        </p:nvPicPr>
        <p:blipFill>
          <a:blip r:embed="rId4"/>
          <a:stretch>
            <a:fillRect/>
          </a:stretch>
        </p:blipFill>
        <p:spPr>
          <a:xfrm>
            <a:off x="6572240" y="1986461"/>
            <a:ext cx="5004068" cy="4486014"/>
          </a:xfrm>
          <a:prstGeom prst="rect">
            <a:avLst/>
          </a:prstGeom>
          <a:ln>
            <a:solidFill>
              <a:schemeClr val="tx1"/>
            </a:solidFill>
          </a:ln>
        </p:spPr>
      </p:pic>
      <p:sp>
        <p:nvSpPr>
          <p:cNvPr id="13" name="矢印: 右 12">
            <a:extLst>
              <a:ext uri="{FF2B5EF4-FFF2-40B4-BE49-F238E27FC236}">
                <a16:creationId xmlns:a16="http://schemas.microsoft.com/office/drawing/2014/main" id="{09BF2737-A73B-27E9-610C-77798C2B3EBF}"/>
              </a:ext>
            </a:extLst>
          </p:cNvPr>
          <p:cNvSpPr/>
          <p:nvPr/>
        </p:nvSpPr>
        <p:spPr>
          <a:xfrm>
            <a:off x="5909490" y="3619198"/>
            <a:ext cx="507355" cy="409073"/>
          </a:xfrm>
          <a:prstGeom prst="rightArrow">
            <a:avLst>
              <a:gd name="adj1" fmla="val 50000"/>
              <a:gd name="adj2" fmla="val 70486"/>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5" name="図 14">
            <a:extLst>
              <a:ext uri="{FF2B5EF4-FFF2-40B4-BE49-F238E27FC236}">
                <a16:creationId xmlns:a16="http://schemas.microsoft.com/office/drawing/2014/main" id="{6E8D177D-A035-6A9C-E790-DE3EC06F95C0}"/>
              </a:ext>
            </a:extLst>
          </p:cNvPr>
          <p:cNvPicPr>
            <a:picLocks noChangeAspect="1"/>
          </p:cNvPicPr>
          <p:nvPr/>
        </p:nvPicPr>
        <p:blipFill>
          <a:blip r:embed="rId5"/>
          <a:stretch>
            <a:fillRect/>
          </a:stretch>
        </p:blipFill>
        <p:spPr>
          <a:xfrm>
            <a:off x="771089" y="2467266"/>
            <a:ext cx="5004068" cy="2197803"/>
          </a:xfrm>
          <a:prstGeom prst="rect">
            <a:avLst/>
          </a:prstGeom>
          <a:ln>
            <a:solidFill>
              <a:schemeClr val="tx1"/>
            </a:solidFill>
          </a:ln>
        </p:spPr>
      </p:pic>
    </p:spTree>
    <p:extLst>
      <p:ext uri="{BB962C8B-B14F-4D97-AF65-F5344CB8AC3E}">
        <p14:creationId xmlns:p14="http://schemas.microsoft.com/office/powerpoint/2010/main" val="497145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在籍証明書や就労証明書などが必要な際に、［証明書発行依頼］メニューで依頼します。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8E85A2E-34E0-F4F6-C831-54D5FE9D042A}"/>
              </a:ext>
            </a:extLst>
          </p:cNvPr>
          <p:cNvSpPr/>
          <p:nvPr/>
        </p:nvSpPr>
        <p:spPr>
          <a:xfrm>
            <a:off x="6295870" y="4538862"/>
            <a:ext cx="5280438" cy="147269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dirty="0">
                <a:solidFill>
                  <a:schemeClr val="tx1"/>
                </a:solidFill>
                <a:latin typeface="Meiryo UI" panose="020B0604030504040204" pitchFamily="50" charset="-128"/>
                <a:ea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rPr>
              <a:t>参考</a:t>
            </a:r>
            <a:r>
              <a:rPr lang="en-US" altLang="ja-JP" dirty="0">
                <a:solidFill>
                  <a:schemeClr val="tx1"/>
                </a:solidFill>
                <a:latin typeface="Meiryo UI" panose="020B0604030504040204" pitchFamily="50" charset="-128"/>
                <a:ea typeface="Meiryo UI" panose="020B0604030504040204" pitchFamily="50" charset="-128"/>
              </a:rPr>
              <a:t>】</a:t>
            </a:r>
          </a:p>
          <a:p>
            <a:r>
              <a:rPr lang="ja-JP" altLang="en-US" dirty="0">
                <a:solidFill>
                  <a:schemeClr val="tx1"/>
                </a:solidFill>
                <a:latin typeface="Meiryo UI" panose="020B0604030504040204" pitchFamily="50" charset="-128"/>
                <a:ea typeface="Meiryo UI" panose="020B0604030504040204" pitchFamily="50" charset="-128"/>
              </a:rPr>
              <a:t>就労証明書の発行を依頼する場合は、「添付ファイル」に提出先の市町村のホームページなどからダウンロードした就労証明書を添付します。（</a:t>
            </a:r>
            <a:r>
              <a:rPr lang="en-US" altLang="ja-JP" dirty="0">
                <a:solidFill>
                  <a:schemeClr val="tx1"/>
                </a:solidFill>
                <a:latin typeface="Meiryo UI" panose="020B0604030504040204" pitchFamily="50" charset="-128"/>
                <a:ea typeface="Meiryo UI" panose="020B0604030504040204" pitchFamily="50" charset="-128"/>
              </a:rPr>
              <a:t>Excel</a:t>
            </a:r>
            <a:r>
              <a:rPr lang="ja-JP" altLang="en-US" dirty="0">
                <a:solidFill>
                  <a:schemeClr val="tx1"/>
                </a:solidFill>
                <a:latin typeface="Meiryo UI" panose="020B0604030504040204" pitchFamily="50" charset="-128"/>
                <a:ea typeface="Meiryo UI" panose="020B0604030504040204" pitchFamily="50" charset="-128"/>
              </a:rPr>
              <a:t>推奨）</a:t>
            </a:r>
            <a:endParaRPr lang="en-US" altLang="ja-JP" dirty="0">
              <a:solidFill>
                <a:schemeClr val="tx1"/>
              </a:solidFill>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E43C595D-EB28-0470-EB46-270A9EB7CAA5}"/>
              </a:ext>
            </a:extLst>
          </p:cNvPr>
          <p:cNvPicPr>
            <a:picLocks noChangeAspect="1"/>
          </p:cNvPicPr>
          <p:nvPr/>
        </p:nvPicPr>
        <p:blipFill>
          <a:blip r:embed="rId3"/>
          <a:stretch>
            <a:fillRect/>
          </a:stretch>
        </p:blipFill>
        <p:spPr>
          <a:xfrm>
            <a:off x="615691" y="2031052"/>
            <a:ext cx="5473197" cy="3980506"/>
          </a:xfrm>
          <a:prstGeom prst="rect">
            <a:avLst/>
          </a:prstGeom>
          <a:ln>
            <a:solidFill>
              <a:schemeClr val="tx1"/>
            </a:solidFill>
          </a:ln>
        </p:spPr>
      </p:pic>
    </p:spTree>
    <p:extLst>
      <p:ext uri="{BB962C8B-B14F-4D97-AF65-F5344CB8AC3E}">
        <p14:creationId xmlns:p14="http://schemas.microsoft.com/office/powerpoint/2010/main" val="88338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577EAAA-06F9-70D5-14AC-783E732DA406}"/>
              </a:ext>
            </a:extLst>
          </p:cNvPr>
          <p:cNvPicPr>
            <a:picLocks noChangeAspect="1"/>
          </p:cNvPicPr>
          <p:nvPr/>
        </p:nvPicPr>
        <p:blipFill>
          <a:blip r:embed="rId3"/>
          <a:stretch>
            <a:fillRect/>
          </a:stretch>
        </p:blipFill>
        <p:spPr>
          <a:xfrm>
            <a:off x="614265" y="2067557"/>
            <a:ext cx="9196260" cy="3226965"/>
          </a:xfrm>
          <a:prstGeom prst="rect">
            <a:avLst/>
          </a:prstGeom>
          <a:ln>
            <a:solidFill>
              <a:schemeClr val="tx1"/>
            </a:solidFill>
          </a:ln>
        </p:spPr>
      </p:pic>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971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7A584E0-8BC4-4C5A-3C00-800188F66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35" y="1292927"/>
            <a:ext cx="4323809" cy="3095238"/>
          </a:xfrm>
          <a:prstGeom prst="rect">
            <a:avLst/>
          </a:prstGeom>
        </p:spPr>
      </p:pic>
      <p:sp>
        <p:nvSpPr>
          <p:cNvPr id="8" name="AutoShape 380">
            <a:extLst>
              <a:ext uri="{FF2B5EF4-FFF2-40B4-BE49-F238E27FC236}">
                <a16:creationId xmlns:a16="http://schemas.microsoft.com/office/drawing/2014/main" id="{FC609249-0F5B-A829-E71A-7FE7E82D01EE}"/>
              </a:ext>
            </a:extLst>
          </p:cNvPr>
          <p:cNvSpPr>
            <a:spLocks noChangeArrowheads="1"/>
          </p:cNvSpPr>
          <p:nvPr/>
        </p:nvSpPr>
        <p:spPr bwMode="auto">
          <a:xfrm>
            <a:off x="694168" y="3171031"/>
            <a:ext cx="2036332" cy="454819"/>
          </a:xfrm>
          <a:prstGeom prst="roundRect">
            <a:avLst>
              <a:gd name="adj" fmla="val 15271"/>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AutoShape 380">
            <a:extLst>
              <a:ext uri="{FF2B5EF4-FFF2-40B4-BE49-F238E27FC236}">
                <a16:creationId xmlns:a16="http://schemas.microsoft.com/office/drawing/2014/main" id="{F1272522-ACAE-3F6D-56EF-0C4DA3A6CC00}"/>
              </a:ext>
            </a:extLst>
          </p:cNvPr>
          <p:cNvSpPr>
            <a:spLocks noChangeArrowheads="1"/>
          </p:cNvSpPr>
          <p:nvPr/>
        </p:nvSpPr>
        <p:spPr bwMode="auto">
          <a:xfrm>
            <a:off x="2858755" y="1873250"/>
            <a:ext cx="2036332" cy="365125"/>
          </a:xfrm>
          <a:prstGeom prst="roundRect">
            <a:avLst>
              <a:gd name="adj" fmla="val 15271"/>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7193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6159494"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12176"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260837" y="1253927"/>
            <a:ext cx="444043" cy="598942"/>
          </a:xfrm>
          <a:prstGeom prst="rect">
            <a:avLst/>
          </a:prstGeom>
        </p:spPr>
      </p:pic>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48</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0C4FCCE-A34E-E5C9-D4FC-17410056C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6" y="1246982"/>
            <a:ext cx="5144448" cy="2551833"/>
          </a:xfrm>
          <a:prstGeom prst="rect">
            <a:avLst/>
          </a:prstGeom>
        </p:spPr>
      </p:pic>
      <p:sp>
        <p:nvSpPr>
          <p:cNvPr id="13" name="四角形: 角を丸くする 12">
            <a:extLst>
              <a:ext uri="{FF2B5EF4-FFF2-40B4-BE49-F238E27FC236}">
                <a16:creationId xmlns:a16="http://schemas.microsoft.com/office/drawing/2014/main" id="{BADB260B-659E-28A8-3575-CD4D370CE2BD}"/>
              </a:ext>
            </a:extLst>
          </p:cNvPr>
          <p:cNvSpPr/>
          <p:nvPr/>
        </p:nvSpPr>
        <p:spPr>
          <a:xfrm>
            <a:off x="1905000" y="1911468"/>
            <a:ext cx="271463" cy="138418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B0085D24-F349-EF4C-42DB-7F2EDFDFB6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6062" y="741302"/>
            <a:ext cx="504825" cy="333375"/>
          </a:xfrm>
          <a:prstGeom prst="rect">
            <a:avLst/>
          </a:prstGeom>
        </p:spPr>
      </p:pic>
    </p:spTree>
    <p:extLst>
      <p:ext uri="{BB962C8B-B14F-4D97-AF65-F5344CB8AC3E}">
        <p14:creationId xmlns:p14="http://schemas.microsoft.com/office/powerpoint/2010/main" val="1899671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E87AF-523D-E045-C1D9-E572B036896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B470691-33BB-9461-87DA-C6D9D24C4DDD}"/>
              </a:ext>
            </a:extLst>
          </p:cNvPr>
          <p:cNvSpPr txBox="1"/>
          <p:nvPr/>
        </p:nvSpPr>
        <p:spPr>
          <a:xfrm>
            <a:off x="1295578" y="3376231"/>
            <a:ext cx="4097468"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042C081D-D628-0744-0104-1B0627A41971}"/>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cxnSp>
        <p:nvCxnSpPr>
          <p:cNvPr id="11" name="直線コネクタ 10">
            <a:extLst>
              <a:ext uri="{FF2B5EF4-FFF2-40B4-BE49-F238E27FC236}">
                <a16:creationId xmlns:a16="http://schemas.microsoft.com/office/drawing/2014/main" id="{74A01315-B837-5E93-3198-1E30A427F31E}"/>
              </a:ext>
            </a:extLst>
          </p:cNvPr>
          <p:cNvCxnSpPr>
            <a:cxnSpLocks/>
          </p:cNvCxnSpPr>
          <p:nvPr/>
        </p:nvCxnSpPr>
        <p:spPr>
          <a:xfrm flipH="1">
            <a:off x="6087852" y="1136242"/>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2E3211BA-7BF9-6E6A-8F1D-C819FC1C6F43}"/>
              </a:ext>
            </a:extLst>
          </p:cNvPr>
          <p:cNvSpPr txBox="1"/>
          <p:nvPr/>
        </p:nvSpPr>
        <p:spPr>
          <a:xfrm>
            <a:off x="1295578" y="3939896"/>
            <a:ext cx="4132562"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33D7FA04-84FF-3034-F95A-5477FFA23588}"/>
              </a:ext>
            </a:extLst>
          </p:cNvPr>
          <p:cNvSpPr txBox="1"/>
          <p:nvPr/>
        </p:nvSpPr>
        <p:spPr>
          <a:xfrm>
            <a:off x="1302295" y="4476220"/>
            <a:ext cx="5409880" cy="1963739"/>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8 - 3</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アプリの各メニューを英語表記に</a:t>
            </a:r>
            <a:b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b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切り替えたい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rPr>
              <a:t>8 - 4</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A80DCB71-94F6-0A03-B8BF-60BA0FC75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270798F1-EF9C-2C16-3A80-56E1BC4A522D}"/>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4</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B0FC2941-0753-AB65-762F-FF2FFD0226CD}"/>
              </a:ext>
            </a:extLst>
          </p:cNvPr>
          <p:cNvSpPr txBox="1"/>
          <p:nvPr/>
        </p:nvSpPr>
        <p:spPr>
          <a:xfrm>
            <a:off x="1034305" y="1061202"/>
            <a:ext cx="4898940" cy="1508229"/>
          </a:xfrm>
          <a:prstGeom prst="rect">
            <a:avLst/>
          </a:prstGeom>
          <a:noFill/>
        </p:spPr>
        <p:txBody>
          <a:bodyPr wrap="square" tIns="36000" rtlCol="0">
            <a:spAutoFit/>
          </a:bodyPr>
          <a:lstStyle/>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総務</a:t>
            </a:r>
            <a:endParaRPr kumimoji="1" lang="en-US" altLang="ja-JP" sz="1600"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　証明書発行依頼</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rgbClr val="1A4587"/>
                </a:solidFill>
                <a:latin typeface="Meiryo UI" panose="020B0604030504040204" pitchFamily="34" charset="-128"/>
                <a:ea typeface="Meiryo UI" panose="020B0604030504040204" pitchFamily="34" charset="-128"/>
              </a:rPr>
              <a:t>申請状況</a:t>
            </a:r>
            <a:endParaRPr kumimoji="1" lang="en-US" altLang="ja-JP" sz="1600" b="1" dirty="0">
              <a:solidFill>
                <a:srgbClr val="1A4587"/>
              </a:solidFill>
              <a:latin typeface="Meiryo UI" panose="020B0604030504040204" pitchFamily="34" charset="-128"/>
              <a:ea typeface="Meiryo UI" panose="020B0604030504040204" pitchFamily="34" charset="-128"/>
            </a:endParaRPr>
          </a:p>
          <a:p>
            <a:pPr marL="360000" lvl="1">
              <a:lnSpc>
                <a:spcPct val="150000"/>
              </a:lnSpc>
            </a:pP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16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16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4" name="テキスト ボックス 3">
            <a:extLst>
              <a:ext uri="{FF2B5EF4-FFF2-40B4-BE49-F238E27FC236}">
                <a16:creationId xmlns:a16="http://schemas.microsoft.com/office/drawing/2014/main" id="{456D4BB6-2940-894C-745C-AF435F29427D}"/>
              </a:ext>
            </a:extLst>
          </p:cNvPr>
          <p:cNvSpPr txBox="1"/>
          <p:nvPr/>
        </p:nvSpPr>
        <p:spPr>
          <a:xfrm>
            <a:off x="1295578" y="2815634"/>
            <a:ext cx="4097468" cy="363301"/>
          </a:xfrm>
          <a:prstGeom prst="rect">
            <a:avLst/>
          </a:prstGeom>
          <a:noFill/>
        </p:spPr>
        <p:txBody>
          <a:bodyPr wrap="square" tIns="36000" rtlCol="0">
            <a:spAutoFit/>
          </a:bodyPr>
          <a:lstStyle/>
          <a:p>
            <a:pPr>
              <a:lnSpc>
                <a:spcPct val="130000"/>
              </a:lnSpc>
            </a:pPr>
            <a:r>
              <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16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1600" b="1" dirty="0">
              <a:solidFill>
                <a:schemeClr val="tx1">
                  <a:lumMod val="95000"/>
                  <a:lumOff val="5000"/>
                </a:schemeClr>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069850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DC5E9CD4-189D-CE60-E898-3C04C3CDA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35" y="1392096"/>
            <a:ext cx="4819650" cy="3362325"/>
          </a:xfrm>
          <a:prstGeom prst="rect">
            <a:avLst/>
          </a:prstGeom>
          <a:ln>
            <a:solidFill>
              <a:schemeClr val="tx1"/>
            </a:solidFill>
          </a:ln>
        </p:spPr>
      </p:pic>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6" r:link="rId7">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33BDBA86-2F5B-9DDC-1F0F-CF832892493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439D89-19AF-A283-BB88-0B214301BF7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2610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BA765E12-359F-D272-A878-F6F343B00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3" y="3255172"/>
            <a:ext cx="5017040" cy="1756346"/>
          </a:xfrm>
          <a:prstGeom prst="rect">
            <a:avLst/>
          </a:prstGeom>
        </p:spPr>
      </p:pic>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54</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55</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Web</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アプリの各メニュー</a:t>
            </a:r>
            <a:r>
              <a:rPr lang="ja-JP" altLang="en-US" sz="2000" b="1" dirty="0">
                <a:latin typeface="Meiryo UI" panose="020B0604030504040204" pitchFamily="50" charset="-128"/>
                <a:ea typeface="Meiryo UI" panose="020B0604030504040204" pitchFamily="50" charset="-128"/>
              </a:rPr>
              <a:t>を英語表記に切り替えたい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59</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アプリの各メニューの項目や選択肢、インフォメーションガイドを英語表記に切り替えます。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右下に表示された言語を切り替えるウィジェットをクリックし、「</a:t>
            </a:r>
            <a:r>
              <a:rPr kumimoji="0" lang="en-US" altLang="ja-JP" sz="2000" dirty="0">
                <a:latin typeface="Meiryo UI" panose="020B0604030504040204" pitchFamily="50" charset="-128"/>
                <a:ea typeface="Meiryo UI" panose="020B0604030504040204" pitchFamily="50" charset="-128"/>
              </a:rPr>
              <a:t>English</a:t>
            </a:r>
            <a:r>
              <a:rPr kumimoji="0" lang="ja-JP" altLang="en-US" sz="2000" dirty="0">
                <a:latin typeface="Meiryo UI" panose="020B0604030504040204" pitchFamily="50" charset="-128"/>
                <a:ea typeface="Meiryo UI" panose="020B0604030504040204" pitchFamily="50" charset="-128"/>
              </a:rPr>
              <a:t>」を選択します。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項目名や選択肢が、自動翻訳機能で英語翻訳されて表示されます。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pic>
        <p:nvPicPr>
          <p:cNvPr id="25" name="図 24">
            <a:extLst>
              <a:ext uri="{FF2B5EF4-FFF2-40B4-BE49-F238E27FC236}">
                <a16:creationId xmlns:a16="http://schemas.microsoft.com/office/drawing/2014/main" id="{F5F0DB84-E92C-F16F-3DC1-4EEDD430D7F4}"/>
              </a:ext>
            </a:extLst>
          </p:cNvPr>
          <p:cNvPicPr>
            <a:picLocks noChangeAspect="1"/>
          </p:cNvPicPr>
          <p:nvPr/>
        </p:nvPicPr>
        <p:blipFill>
          <a:blip r:embed="rId3"/>
          <a:stretch>
            <a:fillRect/>
          </a:stretch>
        </p:blipFill>
        <p:spPr>
          <a:xfrm>
            <a:off x="459971" y="2683487"/>
            <a:ext cx="6717204" cy="3671347"/>
          </a:xfrm>
          <a:prstGeom prst="rect">
            <a:avLst/>
          </a:prstGeom>
        </p:spPr>
      </p:pic>
      <p:sp>
        <p:nvSpPr>
          <p:cNvPr id="28" name="正方形/長方形 27">
            <a:extLst>
              <a:ext uri="{FF2B5EF4-FFF2-40B4-BE49-F238E27FC236}">
                <a16:creationId xmlns:a16="http://schemas.microsoft.com/office/drawing/2014/main" id="{13C81F24-E7C1-9A06-5D45-F36DB811015C}"/>
              </a:ext>
            </a:extLst>
          </p:cNvPr>
          <p:cNvSpPr/>
          <p:nvPr/>
        </p:nvSpPr>
        <p:spPr>
          <a:xfrm>
            <a:off x="7464918" y="3517523"/>
            <a:ext cx="4446228" cy="2774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参考</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インフォメーションガイドも英語で表示されます。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rPr>
              <a:t>」にマウスのカーソルをあわせて、ご確認ください。</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97A82AAB-64D4-3CEA-E79A-B30DF32DAF12}"/>
              </a:ext>
            </a:extLst>
          </p:cNvPr>
          <p:cNvPicPr>
            <a:picLocks noChangeAspect="1"/>
          </p:cNvPicPr>
          <p:nvPr/>
        </p:nvPicPr>
        <p:blipFill>
          <a:blip r:embed="rId4"/>
          <a:stretch>
            <a:fillRect/>
          </a:stretch>
        </p:blipFill>
        <p:spPr>
          <a:xfrm>
            <a:off x="7602342" y="4419596"/>
            <a:ext cx="2619563" cy="1834308"/>
          </a:xfrm>
          <a:prstGeom prst="rect">
            <a:avLst/>
          </a:prstGeom>
        </p:spPr>
      </p:pic>
      <p:sp>
        <p:nvSpPr>
          <p:cNvPr id="3" name="矢印: 右 2">
            <a:extLst>
              <a:ext uri="{FF2B5EF4-FFF2-40B4-BE49-F238E27FC236}">
                <a16:creationId xmlns:a16="http://schemas.microsoft.com/office/drawing/2014/main" id="{01DFDCEF-756A-0D00-2B42-B35AC6BF6F2F}"/>
              </a:ext>
            </a:extLst>
          </p:cNvPr>
          <p:cNvSpPr/>
          <p:nvPr/>
        </p:nvSpPr>
        <p:spPr>
          <a:xfrm rot="5400000">
            <a:off x="3307015" y="4474609"/>
            <a:ext cx="709244"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BC3B-D7C7-7A76-DE20-B76B859D9B63}"/>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91B76-E631-ADE5-EF23-31DB0C08FAD8}"/>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a:t>
            </a: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4</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ja-JP" altLang="en-US" sz="2000" b="1" dirty="0">
                <a:solidFill>
                  <a:prstClr val="black">
                    <a:lumMod val="95000"/>
                    <a:lumOff val="5000"/>
                  </a:prstClr>
                </a:solidFill>
                <a:latin typeface="Meiryo UI" panose="020B0604030504040204" pitchFamily="34" charset="-128"/>
                <a:ea typeface="Meiryo UI" panose="020B0604030504040204" pitchFamily="34" charset="-128"/>
              </a:rPr>
              <a:t>申請を取り下げたい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10418A75-DFD4-C0DD-E40E-D068602D9E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60F94A-2DC7-4856-BAB1-F4B9D0DD56B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60</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95BD8070-AEAA-4851-A5B1-0B7FBA390D28}"/>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50000"/>
              </a:lnSpc>
              <a:spcBef>
                <a:spcPct val="0"/>
              </a:spcBef>
              <a:spcAft>
                <a:spcPct val="0"/>
              </a:spcAft>
              <a:buNone/>
            </a:pP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一度申請した内容を、［申請 </a:t>
            </a:r>
            <a:r>
              <a:rPr lang="en-US" altLang="ja-JP" sz="2000" dirty="0">
                <a:solidFill>
                  <a:schemeClr val="tx1">
                    <a:lumMod val="95000"/>
                    <a:lumOff val="5000"/>
                  </a:schemeClr>
                </a:solidFill>
                <a:latin typeface="Meiryo UI" panose="020B0604030504040204" pitchFamily="50" charset="-128"/>
                <a:ea typeface="Meiryo UI" panose="020B0604030504040204" pitchFamily="50" charset="-128"/>
              </a:rPr>
              <a:t>– </a:t>
            </a:r>
            <a:r>
              <a:rPr lang="ja-JP" altLang="en-US" sz="2000" dirty="0">
                <a:solidFill>
                  <a:schemeClr val="tx1">
                    <a:lumMod val="95000"/>
                    <a:lumOff val="5000"/>
                  </a:schemeClr>
                </a:solidFill>
                <a:latin typeface="Meiryo UI" panose="020B0604030504040204" pitchFamily="50" charset="-128"/>
                <a:ea typeface="Meiryo UI" panose="020B0604030504040204" pitchFamily="50" charset="-128"/>
              </a:rPr>
              <a:t>申請状況］メニューで取り下げます。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5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申請名を選択し、画面下に表示される［取り下げ］ボタンをクリックします。</a:t>
            </a:r>
            <a:endParaRPr kumimoji="0" lang="ja-JP" altLang="en-US" sz="16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Meiryo UI" panose="020B0604030504040204" pitchFamily="50" charset="-128"/>
              <a:ea typeface="Meiryo UI" panose="020B0604030504040204" pitchFamily="50" charset="-128"/>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B04554BD-C653-898A-6825-8D7B7EE254C1}"/>
              </a:ext>
            </a:extLst>
          </p:cNvPr>
          <p:cNvPicPr>
            <a:picLocks noChangeAspect="1"/>
          </p:cNvPicPr>
          <p:nvPr/>
        </p:nvPicPr>
        <p:blipFill>
          <a:blip r:embed="rId3"/>
          <a:stretch>
            <a:fillRect/>
          </a:stretch>
        </p:blipFill>
        <p:spPr>
          <a:xfrm>
            <a:off x="668437" y="2391632"/>
            <a:ext cx="5455638" cy="4132041"/>
          </a:xfrm>
          <a:prstGeom prst="rect">
            <a:avLst/>
          </a:prstGeom>
        </p:spPr>
      </p:pic>
      <p:sp>
        <p:nvSpPr>
          <p:cNvPr id="10" name="四角形: 角を丸くする 9">
            <a:extLst>
              <a:ext uri="{FF2B5EF4-FFF2-40B4-BE49-F238E27FC236}">
                <a16:creationId xmlns:a16="http://schemas.microsoft.com/office/drawing/2014/main" id="{0DC6F722-3251-A303-8CA3-18C9AC69A08E}"/>
              </a:ext>
            </a:extLst>
          </p:cNvPr>
          <p:cNvSpPr/>
          <p:nvPr/>
        </p:nvSpPr>
        <p:spPr>
          <a:xfrm>
            <a:off x="2969694" y="6095652"/>
            <a:ext cx="844317" cy="3773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 name="テキスト ボックス 2">
            <a:extLst>
              <a:ext uri="{FF2B5EF4-FFF2-40B4-BE49-F238E27FC236}">
                <a16:creationId xmlns:a16="http://schemas.microsoft.com/office/drawing/2014/main" id="{618E3340-B863-E84A-7899-E86211694619}"/>
              </a:ext>
            </a:extLst>
          </p:cNvPr>
          <p:cNvSpPr txBox="1"/>
          <p:nvPr/>
        </p:nvSpPr>
        <p:spPr>
          <a:xfrm>
            <a:off x="6790728" y="2847849"/>
            <a:ext cx="4779692" cy="1233731"/>
          </a:xfrm>
          <a:prstGeom prst="rect">
            <a:avLst/>
          </a:prstGeom>
          <a:noFill/>
        </p:spPr>
        <p:txBody>
          <a:bodyPr wrap="square" tIns="36000" rtlCol="0">
            <a:spAutoFit/>
          </a:bodyPr>
          <a:lstStyle/>
          <a:p>
            <a:pPr>
              <a:lnSpc>
                <a:spcPct val="130000"/>
              </a:lnSpc>
            </a:pPr>
            <a:r>
              <a:rPr kumimoji="1" lang="en-US" altLang="ja-JP" sz="2000" dirty="0">
                <a:solidFill>
                  <a:schemeClr val="tx1">
                    <a:lumMod val="95000"/>
                    <a:lumOff val="5000"/>
                  </a:schemeClr>
                </a:solidFill>
                <a:latin typeface="Meiryo UI" panose="020B0604030504040204" pitchFamily="50" charset="-128"/>
                <a:ea typeface="Meiryo UI" panose="020B0604030504040204" pitchFamily="50" charset="-128"/>
              </a:rPr>
              <a:t>※</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入社手続の場合は、</a:t>
            </a:r>
            <a:r>
              <a:rPr lang="ja-JP" altLang="en-US" sz="2000" dirty="0">
                <a:latin typeface="Meiryo UI" panose="020B0604030504040204" pitchFamily="50" charset="-128"/>
                <a:ea typeface="Meiryo UI" panose="020B0604030504040204" pitchFamily="50" charset="-128"/>
              </a:rPr>
              <a:t>提出依頼のメールに</a:t>
            </a:r>
            <a:endParaRPr lang="en-US" altLang="ja-JP" sz="2000" dirty="0">
              <a:latin typeface="Meiryo UI" panose="020B0604030504040204" pitchFamily="50" charset="-128"/>
              <a:ea typeface="Meiryo UI" panose="020B0604030504040204" pitchFamily="50" charset="-128"/>
            </a:endParaRPr>
          </a:p>
          <a:p>
            <a:pPr>
              <a:lnSpc>
                <a:spcPct val="130000"/>
              </a:lnSpc>
            </a:pPr>
            <a:r>
              <a:rPr lang="ja-JP" altLang="en-US" sz="2000" dirty="0">
                <a:latin typeface="Meiryo UI" panose="020B0604030504040204" pitchFamily="50" charset="-128"/>
                <a:ea typeface="Meiryo UI" panose="020B0604030504040204" pitchFamily="50" charset="-128"/>
              </a:rPr>
              <a:t>記載された</a:t>
            </a:r>
            <a:r>
              <a:rPr lang="en-US" altLang="ja-JP" sz="2000" dirty="0">
                <a:latin typeface="Meiryo UI" panose="020B0604030504040204" pitchFamily="50" charset="-128"/>
                <a:ea typeface="Meiryo UI" panose="020B0604030504040204" pitchFamily="50" charset="-128"/>
              </a:rPr>
              <a:t>URL</a:t>
            </a:r>
            <a:r>
              <a:rPr lang="ja-JP" altLang="en-US" sz="2000" dirty="0">
                <a:latin typeface="Meiryo UI" panose="020B0604030504040204" pitchFamily="50" charset="-128"/>
                <a:ea typeface="Meiryo UI" panose="020B0604030504040204" pitchFamily="50" charset="-128"/>
              </a:rPr>
              <a:t>をクリックした画面から取り下げます</a:t>
            </a:r>
            <a:r>
              <a:rPr kumimoji="1" lang="ja-JP" altLang="en-US" sz="2000" dirty="0">
                <a:solidFill>
                  <a:schemeClr val="tx1">
                    <a:lumMod val="95000"/>
                    <a:lumOff val="5000"/>
                  </a:schemeClr>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405311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8249" y="809622"/>
          <a:ext cx="10995248" cy="5572060"/>
        </p:xfrm>
        <a:graphic>
          <a:graphicData uri="http://schemas.openxmlformats.org/drawingml/2006/table">
            <a:tbl>
              <a:tblPr firstRow="1" bandRow="1">
                <a:tableStyleId>{5C22544A-7EE6-4342-B048-85BDC9FD1C3A}</a:tableStyleId>
              </a:tblPr>
              <a:tblGrid>
                <a:gridCol w="2852502">
                  <a:extLst>
                    <a:ext uri="{9D8B030D-6E8A-4147-A177-3AD203B41FA5}">
                      <a16:colId xmlns:a16="http://schemas.microsoft.com/office/drawing/2014/main" val="2764298941"/>
                    </a:ext>
                  </a:extLst>
                </a:gridCol>
                <a:gridCol w="8142746">
                  <a:extLst>
                    <a:ext uri="{9D8B030D-6E8A-4147-A177-3AD203B41FA5}">
                      <a16:colId xmlns:a16="http://schemas.microsoft.com/office/drawing/2014/main" val="2147211549"/>
                    </a:ext>
                  </a:extLst>
                </a:gridCol>
              </a:tblGrid>
              <a:tr h="361315">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身上異動</a:t>
                      </a:r>
                    </a:p>
                  </a:txBody>
                  <a:tcPr anchor="ctr">
                    <a:solidFill>
                      <a:schemeClr val="accent5">
                        <a:lumMod val="20000"/>
                        <a:lumOff val="80000"/>
                      </a:schemeClr>
                    </a:solidFill>
                  </a:tcPr>
                </a:tc>
                <a:tc hMerge="1">
                  <a:txBody>
                    <a:bodyPr/>
                    <a:lstStyle/>
                    <a:p>
                      <a:endParaRPr kumimoji="1" lang="ja-JP" altLang="en-US" sz="2000" dirty="0">
                        <a:latin typeface="Meiryo UI" panose="020B0604030504040204" pitchFamily="50" charset="-128"/>
                        <a:ea typeface="Meiryo UI" panose="020B0604030504040204" pitchFamily="50" charset="-128"/>
                      </a:endParaRPr>
                    </a:p>
                  </a:txBody>
                  <a:tcPr anchor="ctr">
                    <a:solidFill>
                      <a:schemeClr val="accent5">
                        <a:lumMod val="40000"/>
                        <a:lumOff val="60000"/>
                      </a:schemeClr>
                    </a:solidFill>
                  </a:tcPr>
                </a:tc>
                <a:extLst>
                  <a:ext uri="{0D108BD9-81ED-4DB2-BD59-A6C34878D82A}">
                    <a16:rowId xmlns:a16="http://schemas.microsoft.com/office/drawing/2014/main" val="991999372"/>
                  </a:ext>
                </a:extLst>
              </a:tr>
              <a:tr h="625234">
                <a:tc>
                  <a:txBody>
                    <a:bodyPr/>
                    <a:lstStyle/>
                    <a:p>
                      <a:r>
                        <a:rPr kumimoji="1" lang="ja-JP" altLang="en-US" sz="1800" dirty="0">
                          <a:latin typeface="Meiryo UI" panose="020B0604030504040204" pitchFamily="50" charset="-128"/>
                          <a:ea typeface="Meiryo UI" panose="020B0604030504040204" pitchFamily="50" charset="-128"/>
                        </a:rPr>
                        <a:t>　住所変更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1800" dirty="0">
                          <a:latin typeface="Meiryo UI" panose="020B0604030504040204" pitchFamily="50" charset="-128"/>
                          <a:ea typeface="Meiryo UI" panose="020B0604030504040204" pitchFamily="50" charset="-128"/>
                        </a:rPr>
                        <a:t>、新しい住所を申請します。</a:t>
                      </a:r>
                      <a:br>
                        <a:rPr kumimoji="1" lang="en-US" altLang="ja-JP" sz="1800" dirty="0">
                          <a:latin typeface="Meiryo UI" panose="020B0604030504040204" pitchFamily="50" charset="-128"/>
                          <a:ea typeface="Meiryo UI" panose="020B0604030504040204" pitchFamily="50" charset="-128"/>
                        </a:rPr>
                      </a:br>
                      <a:r>
                        <a:rPr kumimoji="1" lang="ja-JP" altLang="en-US" sz="18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09281">
                <a:tc>
                  <a:txBody>
                    <a:bodyPr/>
                    <a:lstStyle/>
                    <a:p>
                      <a:r>
                        <a:rPr kumimoji="1" lang="ja-JP" altLang="en-US" sz="1800" dirty="0">
                          <a:latin typeface="Meiryo UI" panose="020B0604030504040204" pitchFamily="50" charset="-128"/>
                          <a:ea typeface="Meiryo UI" panose="020B0604030504040204" pitchFamily="50" charset="-128"/>
                        </a:rPr>
                        <a:t>　通勤経路変更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577964">
                <a:tc>
                  <a:txBody>
                    <a:bodyPr/>
                    <a:lstStyle/>
                    <a:p>
                      <a:r>
                        <a:rPr kumimoji="1" lang="ja-JP" altLang="en-US" sz="1800" dirty="0">
                          <a:latin typeface="Meiryo UI" panose="020B0604030504040204" pitchFamily="50" charset="-128"/>
                          <a:ea typeface="Meiryo UI" panose="020B0604030504040204" pitchFamily="50" charset="-128"/>
                        </a:rPr>
                        <a:t>　連絡先変更</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577964">
                <a:tc>
                  <a:txBody>
                    <a:bodyPr/>
                    <a:lstStyle/>
                    <a:p>
                      <a:r>
                        <a:rPr kumimoji="1" lang="ja-JP" altLang="en-US" sz="1800" dirty="0">
                          <a:latin typeface="Meiryo UI" panose="020B0604030504040204" pitchFamily="50" charset="-128"/>
                          <a:ea typeface="Meiryo UI" panose="020B0604030504040204" pitchFamily="50" charset="-128"/>
                        </a:rPr>
                        <a:t>　振込口座変更</a:t>
                      </a:r>
                    </a:p>
                  </a:txBody>
                  <a:tcPr anchor="ctr">
                    <a:solidFill>
                      <a:schemeClr val="bg1">
                        <a:lumMod val="95000"/>
                      </a:schemeClr>
                    </a:solidFill>
                  </a:tcPr>
                </a:tc>
                <a:tc>
                  <a:txBody>
                    <a:bodyPr/>
                    <a:lstStyle/>
                    <a:p>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25234">
                <a:tc>
                  <a:txBody>
                    <a:bodyPr/>
                    <a:lstStyle/>
                    <a:p>
                      <a:r>
                        <a:rPr kumimoji="1" lang="ja-JP" altLang="en-US" sz="1800" dirty="0">
                          <a:latin typeface="Meiryo UI" panose="020B0604030504040204" pitchFamily="50" charset="-128"/>
                          <a:ea typeface="Meiryo UI" panose="020B0604030504040204" pitchFamily="50" charset="-128"/>
                        </a:rPr>
                        <a:t>　免許・資格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免許や資格を取得した際に申請します。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結婚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29107987"/>
                  </a:ext>
                </a:extLst>
              </a:tr>
              <a:tr h="577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離婚</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698224083"/>
                  </a:ext>
                </a:extLst>
              </a:tr>
              <a:tr h="577964">
                <a:tc>
                  <a:txBody>
                    <a:bodyPr/>
                    <a:lstStyle/>
                    <a:p>
                      <a:r>
                        <a:rPr kumimoji="1" lang="ja-JP" altLang="en-US" sz="1800" dirty="0">
                          <a:latin typeface="Meiryo UI" panose="020B0604030504040204" pitchFamily="50" charset="-128"/>
                          <a:ea typeface="Meiryo UI" panose="020B0604030504040204" pitchFamily="50" charset="-128"/>
                        </a:rPr>
                        <a:t>　家族異動</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73787471"/>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49" y="292389"/>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2370B5FD-8B81-7684-3898-679BBD094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F524227-57B7-46AE-FC7B-DFAECC3645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543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nvGraphicFramePr>
        <p:xfrm>
          <a:off x="607219" y="706957"/>
          <a:ext cx="10986405" cy="5687830"/>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37668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347712">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労務</a:t>
                      </a:r>
                      <a:endParaRPr kumimoji="1" lang="en-US" altLang="ja-JP" sz="1800" b="1" dirty="0">
                        <a:solidFill>
                          <a:srgbClr val="1A4587"/>
                        </a:solidFill>
                        <a:latin typeface="Meiryo UI" panose="020B0604030504040204" pitchFamily="50" charset="-128"/>
                        <a:ea typeface="Meiryo UI" panose="020B0604030504040204" pitchFamily="50" charset="-128"/>
                      </a:endParaRP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4203215003"/>
                  </a:ext>
                </a:extLst>
              </a:tr>
              <a:tr h="869281">
                <a:tc>
                  <a:txBody>
                    <a:bodyPr/>
                    <a:lstStyle/>
                    <a:p>
                      <a:r>
                        <a:rPr kumimoji="1" lang="ja-JP" altLang="en-US" sz="1800" dirty="0">
                          <a:latin typeface="Meiryo UI" panose="020B0604030504040204" pitchFamily="50" charset="-128"/>
                          <a:ea typeface="Meiryo UI" panose="020B0604030504040204" pitchFamily="50" charset="-128"/>
                        </a:rPr>
                        <a:t>　出生予定日</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本人または配偶者が妊娠した際に、育児休業や仕事と育児の両立を支援する制度を確認し、出生予定日を申請します。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また、育児休業の取得や制度の利用等に関する意向も申請します。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777141414"/>
                  </a:ext>
                </a:extLst>
              </a:tr>
              <a:tr h="608497">
                <a:tc>
                  <a:txBody>
                    <a:bodyPr/>
                    <a:lstStyle/>
                    <a:p>
                      <a:r>
                        <a:rPr kumimoji="1" lang="ja-JP" altLang="en-US" sz="1800" dirty="0">
                          <a:latin typeface="Meiryo UI" panose="020B0604030504040204" pitchFamily="50" charset="-128"/>
                          <a:ea typeface="Meiryo UI" panose="020B0604030504040204" pitchFamily="50" charset="-128"/>
                        </a:rPr>
                        <a:t>　産前産後休業</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産前産後休業する際に申請します。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08497">
                <a:tc>
                  <a:txBody>
                    <a:bodyPr/>
                    <a:lstStyle/>
                    <a:p>
                      <a:r>
                        <a:rPr kumimoji="1" lang="ja-JP" altLang="en-US" sz="1800" dirty="0">
                          <a:latin typeface="Meiryo UI" panose="020B0604030504040204" pitchFamily="50" charset="-128"/>
                          <a:ea typeface="Meiryo UI" panose="020B0604030504040204" pitchFamily="50" charset="-128"/>
                        </a:rPr>
                        <a:t>　育児休業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育児休業する際に申請します。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588395">
                <a:tc>
                  <a:txBody>
                    <a:bodyPr/>
                    <a:lstStyle/>
                    <a:p>
                      <a:r>
                        <a:rPr kumimoji="1" lang="ja-JP" altLang="en-US" sz="1800" dirty="0">
                          <a:latin typeface="Meiryo UI" panose="020B0604030504040204" pitchFamily="50" charset="-128"/>
                          <a:ea typeface="Meiryo UI" panose="020B0604030504040204" pitchFamily="50" charset="-128"/>
                        </a:rPr>
                        <a:t>　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869281">
                <a:tc>
                  <a:txBody>
                    <a:bodyPr/>
                    <a:lstStyle/>
                    <a:p>
                      <a:r>
                        <a:rPr kumimoji="1" lang="ja-JP" altLang="en-US" sz="1800" dirty="0">
                          <a:latin typeface="Meiryo UI" panose="020B0604030504040204" pitchFamily="50" charset="-128"/>
                          <a:ea typeface="Meiryo UI" panose="020B0604030504040204" pitchFamily="50" charset="-128"/>
                        </a:rPr>
                        <a:t>　介護直面</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介護に直面した際に、介護休業や仕事と介護の両立を支援する制度を確認し、介護が必要な家族の情報を申請します。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また、介護休業の取得や制度の利用等に関する意向も申請します。</a:t>
                      </a:r>
                    </a:p>
                  </a:txBody>
                  <a:tcPr anchor="ctr">
                    <a:solidFill>
                      <a:schemeClr val="bg1">
                        <a:lumMod val="95000"/>
                      </a:schemeClr>
                    </a:solidFill>
                  </a:tcPr>
                </a:tc>
                <a:extLst>
                  <a:ext uri="{0D108BD9-81ED-4DB2-BD59-A6C34878D82A}">
                    <a16:rowId xmlns:a16="http://schemas.microsoft.com/office/drawing/2014/main" val="1010151758"/>
                  </a:ext>
                </a:extLst>
              </a:tr>
              <a:tr h="608497">
                <a:tc>
                  <a:txBody>
                    <a:bodyPr/>
                    <a:lstStyle/>
                    <a:p>
                      <a:r>
                        <a:rPr kumimoji="1" lang="ja-JP" altLang="en-US" sz="1800" dirty="0">
                          <a:latin typeface="Meiryo UI" panose="020B0604030504040204" pitchFamily="50" charset="-128"/>
                          <a:ea typeface="Meiryo UI" panose="020B0604030504040204" pitchFamily="50" charset="-128"/>
                        </a:rPr>
                        <a:t>　介護休業</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介護休業する際に申請します。</a:t>
                      </a:r>
                      <a:endParaRPr kumimoji="1" lang="en-US" altLang="ja-JP" sz="1800" dirty="0">
                        <a:latin typeface="Meiryo UI" panose="020B0604030504040204" pitchFamily="50" charset="-128"/>
                        <a:ea typeface="Meiryo UI" panose="020B0604030504040204" pitchFamily="50" charset="-128"/>
                      </a:endParaRPr>
                    </a:p>
                    <a:p>
                      <a:r>
                        <a:rPr kumimoji="1" lang="ja-JP" altLang="en-US" sz="18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588395">
                <a:tc>
                  <a:txBody>
                    <a:bodyPr/>
                    <a:lstStyle/>
                    <a:p>
                      <a:r>
                        <a:rPr kumimoji="1" lang="ja-JP" altLang="en-US" sz="1800" dirty="0">
                          <a:latin typeface="Meiryo UI" panose="020B0604030504040204" pitchFamily="50" charset="-128"/>
                          <a:ea typeface="Meiryo UI" panose="020B0604030504040204" pitchFamily="50" charset="-128"/>
                        </a:rPr>
                        <a:t>　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738173305"/>
                  </a:ext>
                </a:extLst>
              </a:tr>
            </a:tbl>
          </a:graphicData>
        </a:graphic>
      </p:graphicFrame>
      <p:sp>
        <p:nvSpPr>
          <p:cNvPr id="2" name="フッター プレースホルダー 3">
            <a:extLst>
              <a:ext uri="{FF2B5EF4-FFF2-40B4-BE49-F238E27FC236}">
                <a16:creationId xmlns:a16="http://schemas.microsoft.com/office/drawing/2014/main" id="{F17E6176-B869-BB26-6101-901915A607A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80CBA6-29A8-78F8-A390-4FF4C614FE4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08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CB31-70EF-74E4-7B02-070500F17F9B}"/>
            </a:ext>
          </a:extLst>
        </p:cNvPr>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9ABE7E4C-C0D4-397B-C61D-74CA0C2D6DE0}"/>
              </a:ext>
            </a:extLst>
          </p:cNvPr>
          <p:cNvGraphicFramePr>
            <a:graphicFrameLocks noGrp="1"/>
          </p:cNvGraphicFramePr>
          <p:nvPr/>
        </p:nvGraphicFramePr>
        <p:xfrm>
          <a:off x="607219" y="706958"/>
          <a:ext cx="10986405" cy="5724346"/>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　短時間勤務</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短時間勤務する際に、短時間勤務開始日や短時間事由などを申請します。</a:t>
                      </a:r>
                      <a:endParaRPr kumimoji="1" lang="en-US" altLang="ja-JP"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948003524"/>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短時間勤務</a:t>
                      </a:r>
                      <a:br>
                        <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（時間変更・延長・終了）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短時間勤務期間や始業・終業の時刻を変更する際に申請します。</a:t>
                      </a:r>
                    </a:p>
                  </a:txBody>
                  <a:tcPr anchor="ctr">
                    <a:solidFill>
                      <a:schemeClr val="bg1">
                        <a:lumMod val="95000"/>
                      </a:schemeClr>
                    </a:solidFill>
                  </a:tcPr>
                </a:tc>
                <a:extLst>
                  <a:ext uri="{0D108BD9-81ED-4DB2-BD59-A6C34878D82A}">
                    <a16:rowId xmlns:a16="http://schemas.microsoft.com/office/drawing/2014/main" val="3784350476"/>
                  </a:ext>
                </a:extLst>
              </a:tr>
              <a:tr h="360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1A4587"/>
                          </a:solidFill>
                          <a:latin typeface="Meiryo UI" panose="020B0604030504040204" pitchFamily="34" charset="-128"/>
                          <a:ea typeface="Meiryo UI" panose="020B0604030504040204" pitchFamily="34" charset="-128"/>
                        </a:rPr>
                        <a:t>採用・労働契約</a:t>
                      </a:r>
                    </a:p>
                  </a:txBody>
                  <a:tcPr anchor="ctr">
                    <a:solidFill>
                      <a:schemeClr val="accent5">
                        <a:lumMod val="20000"/>
                        <a:lumOff val="8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17281106"/>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入社予定者</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店舗責任者が、店舗で従業員（パートやアルバイトなど）を採用した際に申請します。</a:t>
                      </a:r>
                    </a:p>
                  </a:txBody>
                  <a:tcPr anchor="ctr">
                    <a:solidFill>
                      <a:schemeClr val="bg1">
                        <a:lumMod val="95000"/>
                      </a:schemeClr>
                    </a:solidFill>
                  </a:tcPr>
                </a:tc>
                <a:extLst>
                  <a:ext uri="{0D108BD9-81ED-4DB2-BD59-A6C34878D82A}">
                    <a16:rowId xmlns:a16="http://schemas.microsoft.com/office/drawing/2014/main" val="3317815119"/>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契約更新</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店舗責任者が、店舗で働く従業員（パートやアルバイトなど）の定期的な契約更新（半期に </a:t>
                      </a:r>
                      <a:r>
                        <a:rPr kumimoji="1" lang="en-US" altLang="ja-JP" sz="1800" dirty="0">
                          <a:latin typeface="Meiryo UI" panose="020B0604030504040204" pitchFamily="50" charset="-128"/>
                          <a:ea typeface="Meiryo UI" panose="020B0604030504040204" pitchFamily="50" charset="-128"/>
                        </a:rPr>
                        <a:t>1 </a:t>
                      </a:r>
                      <a:r>
                        <a:rPr kumimoji="1" lang="ja-JP" altLang="en-US" sz="1800" dirty="0">
                          <a:latin typeface="Meiryo UI" panose="020B0604030504040204" pitchFamily="50" charset="-128"/>
                          <a:ea typeface="Meiryo UI" panose="020B0604030504040204" pitchFamily="50" charset="-128"/>
                        </a:rPr>
                        <a:t>回など）をする際に申請します。</a:t>
                      </a:r>
                    </a:p>
                  </a:txBody>
                  <a:tcPr anchor="ctr">
                    <a:solidFill>
                      <a:schemeClr val="bg1">
                        <a:lumMod val="95000"/>
                      </a:schemeClr>
                    </a:solidFill>
                  </a:tcPr>
                </a:tc>
                <a:extLst>
                  <a:ext uri="{0D108BD9-81ED-4DB2-BD59-A6C34878D82A}">
                    <a16:rowId xmlns:a16="http://schemas.microsoft.com/office/drawing/2014/main" val="1160349082"/>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契約変更</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店舗責任者が、店舗で働く従業員（パートやアルバイトなど）の不定期な契約変更（時給</a:t>
                      </a:r>
                      <a:r>
                        <a:rPr kumimoji="1" lang="en-US" altLang="ja-JP" sz="1800" dirty="0">
                          <a:latin typeface="Meiryo UI" panose="020B0604030504040204" pitchFamily="50" charset="-128"/>
                          <a:ea typeface="Meiryo UI" panose="020B0604030504040204" pitchFamily="50" charset="-128"/>
                        </a:rPr>
                        <a:t>UP</a:t>
                      </a:r>
                      <a:r>
                        <a:rPr kumimoji="1" lang="ja-JP" altLang="en-US" sz="1800" dirty="0">
                          <a:latin typeface="Meiryo UI" panose="020B0604030504040204" pitchFamily="50" charset="-128"/>
                          <a:ea typeface="Meiryo UI" panose="020B0604030504040204" pitchFamily="50" charset="-128"/>
                        </a:rPr>
                        <a:t>・雇用区分の変更など）をする際に申請します。</a:t>
                      </a:r>
                    </a:p>
                  </a:txBody>
                  <a:tcPr anchor="ctr">
                    <a:solidFill>
                      <a:schemeClr val="bg1">
                        <a:lumMod val="95000"/>
                      </a:schemeClr>
                    </a:solidFill>
                  </a:tcPr>
                </a:tc>
                <a:extLst>
                  <a:ext uri="{0D108BD9-81ED-4DB2-BD59-A6C34878D82A}">
                    <a16:rowId xmlns:a16="http://schemas.microsoft.com/office/drawing/2014/main" val="3014817228"/>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　契約満了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Meiryo UI" panose="020B0604030504040204" pitchFamily="50" charset="-128"/>
                          <a:ea typeface="Meiryo UI" panose="020B0604030504040204" pitchFamily="50" charset="-128"/>
                        </a:rPr>
                        <a:t>店舗責任者が、店舗で働く従業員（パートやアルバイトなど）の契約が満了する際に申請します。</a:t>
                      </a:r>
                    </a:p>
                  </a:txBody>
                  <a:tcPr anchor="ctr">
                    <a:solidFill>
                      <a:schemeClr val="bg1">
                        <a:lumMod val="95000"/>
                      </a:schemeClr>
                    </a:solidFill>
                  </a:tcPr>
                </a:tc>
                <a:extLst>
                  <a:ext uri="{0D108BD9-81ED-4DB2-BD59-A6C34878D82A}">
                    <a16:rowId xmlns:a16="http://schemas.microsoft.com/office/drawing/2014/main" val="1358678714"/>
                  </a:ext>
                </a:extLst>
              </a:tr>
              <a:tr h="324000">
                <a:tc gridSpan="2">
                  <a:txBody>
                    <a:bodyPr/>
                    <a:lstStyle/>
                    <a:p>
                      <a:r>
                        <a:rPr kumimoji="1" lang="ja-JP" altLang="en-US" sz="1800" b="1" dirty="0">
                          <a:solidFill>
                            <a:srgbClr val="1A4587"/>
                          </a:solidFill>
                          <a:latin typeface="Meiryo UI" panose="020B0604030504040204" pitchFamily="50" charset="-128"/>
                          <a:ea typeface="Meiryo UI" panose="020B0604030504040204" pitchFamily="50" charset="-128"/>
                        </a:rPr>
                        <a:t>総務</a:t>
                      </a:r>
                    </a:p>
                  </a:txBody>
                  <a:tcPr anchor="ctr">
                    <a:solidFill>
                      <a:schemeClr val="accent5">
                        <a:lumMod val="20000"/>
                        <a:lumOff val="80000"/>
                      </a:schemeClr>
                    </a:solidFill>
                  </a:tcPr>
                </a:tc>
                <a:tc hMerge="1">
                  <a:txBody>
                    <a:bodyPr/>
                    <a:lstStyle/>
                    <a:p>
                      <a:endParaRPr kumimoji="1" lang="ja-JP" altLang="en-US" sz="18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871718967"/>
                  </a:ext>
                </a:extLst>
              </a:tr>
              <a:tr h="654784">
                <a:tc>
                  <a:txBody>
                    <a:bodyPr/>
                    <a:lstStyle/>
                    <a:p>
                      <a:r>
                        <a:rPr kumimoji="1" lang="ja-JP" altLang="en-US" sz="1800" dirty="0">
                          <a:latin typeface="Meiryo UI" panose="020B0604030504040204" pitchFamily="50" charset="-128"/>
                          <a:ea typeface="Meiryo UI" panose="020B0604030504040204" pitchFamily="50" charset="-128"/>
                        </a:rPr>
                        <a:t>　証明書発行依頼</a:t>
                      </a:r>
                    </a:p>
                  </a:txBody>
                  <a:tcPr anchor="ctr">
                    <a:solidFill>
                      <a:schemeClr val="bg1">
                        <a:lumMod val="95000"/>
                      </a:schemeClr>
                    </a:solidFill>
                  </a:tcPr>
                </a:tc>
                <a:tc>
                  <a:txBody>
                    <a:bodyPr/>
                    <a:lstStyle/>
                    <a:p>
                      <a:r>
                        <a:rPr kumimoji="1" lang="ja-JP" altLang="en-US" sz="1800" dirty="0">
                          <a:latin typeface="Meiryo UI" panose="020B0604030504040204" pitchFamily="50" charset="-128"/>
                          <a:ea typeface="Meiryo UI" panose="020B0604030504040204" pitchFamily="50" charset="-128"/>
                        </a:rPr>
                        <a:t>在籍証明書や就労証明書などの各種証明書が必要になった際に発行を依頼します。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10609216"/>
                  </a:ext>
                </a:extLst>
              </a:tr>
            </a:tbl>
          </a:graphicData>
        </a:graphic>
      </p:graphicFrame>
      <p:sp>
        <p:nvSpPr>
          <p:cNvPr id="2" name="フッター プレースホルダー 3">
            <a:extLst>
              <a:ext uri="{FF2B5EF4-FFF2-40B4-BE49-F238E27FC236}">
                <a16:creationId xmlns:a16="http://schemas.microsoft.com/office/drawing/2014/main" id="{94FD9E68-A523-C557-85FE-680B3A67C8A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3DAAFB4-330C-3A40-A0AC-E2A3CE74F7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03743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11259</Words>
  <Application>Microsoft Office PowerPoint</Application>
  <PresentationFormat>ワイド画面</PresentationFormat>
  <Paragraphs>1175</Paragraphs>
  <Slides>61</Slides>
  <Notes>61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61</vt:i4>
      </vt:variant>
    </vt:vector>
  </HeadingPairs>
  <TitlesOfParts>
    <vt:vector size="69"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2026-04-09T07:20:14Z</dcterms:modified>
</cp:coreProperties>
</file>