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18"/>
  </p:notesMasterIdLst>
  <p:handoutMasterIdLst>
    <p:handoutMasterId r:id="rId19"/>
  </p:handoutMasterIdLst>
  <p:sldIdLst>
    <p:sldId id="290" r:id="rId2"/>
    <p:sldId id="320" r:id="rId3"/>
    <p:sldId id="286" r:id="rId4"/>
    <p:sldId id="291" r:id="rId5"/>
    <p:sldId id="305" r:id="rId6"/>
    <p:sldId id="276" r:id="rId7"/>
    <p:sldId id="257" r:id="rId8"/>
    <p:sldId id="259" r:id="rId9"/>
    <p:sldId id="309" r:id="rId10"/>
    <p:sldId id="301" r:id="rId11"/>
    <p:sldId id="306" r:id="rId12"/>
    <p:sldId id="307" r:id="rId13"/>
    <p:sldId id="321" r:id="rId14"/>
    <p:sldId id="292" r:id="rId15"/>
    <p:sldId id="304" r:id="rId16"/>
    <p:sldId id="308" r:id="rId17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07" autoAdjust="0"/>
    <p:restoredTop sz="78177" autoAdjust="0"/>
  </p:normalViewPr>
  <p:slideViewPr>
    <p:cSldViewPr snapToGrid="0">
      <p:cViewPr varScale="1">
        <p:scale>
          <a:sx n="68" d="100"/>
          <a:sy n="68" d="100"/>
        </p:scale>
        <p:origin x="1764" y="288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4/9/2026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当マニュアルは、明細書・通知書を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で公開した際の従業員向けのマニュアルになります。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必要に応じて加工し、従業員に渡してください。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当サービスでメール配信だけを利用する場合は、当マニュアルは不要です。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で公開した際に、教職員にメールやビジネスチャットで公開した旨を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「教職員番号」や「氏名」など教職員ごとに異なる情報も記載できます。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」を入れておくと、上記のように教職員はメールからスムーズに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また、明細書・通知書をスケジュール公開する際は、明細書・通知書ごとに公開通知を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：する」に設定します。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公開した際に教職員に通知しない場合は、上記のページを削除してください。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で登録済みの過去の明細書も公開したい場合は、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明細書即時公開］メニューから過去月（回）を指定して公開できます。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86D2A-1EC6-53D6-E03F-2DFEE7760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05316B-2065-2CF2-38A7-6FD739457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ABBDCD-78B8-1A62-6847-745966435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スマホアプリを使用する場合は、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あらかじめ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スマートフォンに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Edge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をインストール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しておく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必要があります。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下記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ヘルプサイトを確認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し、教職員が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アプリの［スマホアプリについて］メニューから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スマホアプリを入手できるようにします。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https://support.obc.jp/hc/ja/articles/56538241816345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550984-6FB5-8124-3AC4-736BACF13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16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（教職員にパスワードの再設定を許可しない）場合は、「管理ポータル」の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［明細書］ページ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教職員ごとに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照会する明細書・通知書を設定します。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メニューで、明細書・通知書ごとに公開スケジュールなどを設定します。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公開準備が完了したら、「管理ポータル」の［利用者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から、教職員に利用開始通知メールを送信します。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送信する内容を編集できますので、必要に応じて教職員への連絡事項なども追記します。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：なし」の教職員は、電子交付の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事前に紙などで教職員から同意をもらっている場合は、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265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24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26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1033;&#29992;&#38283;&#22987;&#36890;&#30693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32102;&#19982;&#22857;&#34892;&#12463;&#12521;&#12454;&#12489;\&#24467;&#26989;&#21729;&#21521;&#12369;&#12510;&#12491;&#12517;&#12450;&#12523;%20&#12486;&#12531;&#12503;&#12524;&#12540;&#12488;\BMP\&#38651;&#23376;&#20132;&#20184;&#21516;&#24847;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黒い背景と白い文字&#10;&#10;自動的に生成された説明">
            <a:extLst>
              <a:ext uri="{FF2B5EF4-FFF2-40B4-BE49-F238E27FC236}">
                <a16:creationId xmlns:a16="http://schemas.microsoft.com/office/drawing/2014/main" id="{046B1A05-4E4F-7AFE-79C0-747F15B21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766" y="1232225"/>
            <a:ext cx="6113713" cy="235468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使い方ガイド発行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2026/04/17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続いて、基本的な使い方を確認しましょう。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以下、給与明細書で説明していますが、他の明細書・通知書も同様の手順になります。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明細書や通知書が公開された際に、差出人「ＯＢＣｉＤ」からメールが送信されますので、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3213CA44-4C2A-8E74-4DA8-7815E07EA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526" y="1411319"/>
            <a:ext cx="4479535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図 35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D67EFF6-2FDE-6B78-D6E9-0156DAC9D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40" y="1658347"/>
            <a:ext cx="5144448" cy="2551833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参照したい明細書または通知書の　　  マークをクリックします。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901186" y="2677979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405" y="1342832"/>
            <a:ext cx="444043" cy="598942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1892591" y="2339186"/>
            <a:ext cx="262732" cy="136683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ファイルをダウンロードできます。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87E36A3-D14F-024B-E2AA-35DB884DA8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37" y="753008"/>
            <a:ext cx="50482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44E63-B62F-1EBB-F908-7859DD803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023154B-8461-E9BA-5B84-10A7C8B5E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CC57A00-B8AD-D990-2DF3-9D663D4E5926}"/>
              </a:ext>
            </a:extLst>
          </p:cNvPr>
          <p:cNvSpPr txBox="1"/>
          <p:nvPr/>
        </p:nvSpPr>
        <p:spPr>
          <a:xfrm>
            <a:off x="550398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スマホアプリでも給与明細書等を確認できます。あらかじめ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スマホアプリをインストールします。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6AB56BD-03D2-3362-2FD2-B9106084A2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5059" y="1284356"/>
            <a:ext cx="2174375" cy="471114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A80CBF9-4E3A-2F51-850B-B74B6B200237}"/>
              </a:ext>
            </a:extLst>
          </p:cNvPr>
          <p:cNvSpPr/>
          <p:nvPr/>
        </p:nvSpPr>
        <p:spPr>
          <a:xfrm>
            <a:off x="1026959" y="5283200"/>
            <a:ext cx="420841" cy="4445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739FC5D-7375-89BE-59F8-364A5F26C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859" y="5266812"/>
            <a:ext cx="268642" cy="285790"/>
          </a:xfrm>
          <a:prstGeom prst="rect">
            <a:avLst/>
          </a:prstGeom>
        </p:spPr>
      </p:pic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6F825F86-C821-040F-6758-4FB440A9FC4E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1447800" y="5176850"/>
            <a:ext cx="2956170" cy="3286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363">
            <a:extLst>
              <a:ext uri="{FF2B5EF4-FFF2-40B4-BE49-F238E27FC236}">
                <a16:creationId xmlns:a16="http://schemas.microsoft.com/office/drawing/2014/main" id="{65313025-8B6F-B681-FE82-184E2E7E0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970" y="3882683"/>
            <a:ext cx="7215944" cy="1943101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74295" tIns="144000" rIns="74295" bIns="8890" anchor="t" anchorCtr="0" upright="1">
            <a:noAutofit/>
          </a:bodyPr>
          <a:lstStyle/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330DE5E-A11E-F4C1-8495-3616C9211C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655" y="4033912"/>
            <a:ext cx="619726" cy="619726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E5B1B33-29F0-EB8D-9842-0BA049DF6812}"/>
              </a:ext>
            </a:extLst>
          </p:cNvPr>
          <p:cNvSpPr/>
          <p:nvPr/>
        </p:nvSpPr>
        <p:spPr>
          <a:xfrm>
            <a:off x="5180521" y="3618748"/>
            <a:ext cx="6327577" cy="2311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以下のサービスの入り口が、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Edge』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のスマホアプリにまとまっています。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給与明細電子化クラウド</a:t>
            </a:r>
            <a:b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勤怠管理クラウド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b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奉行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Edge 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勤怠管理クラウド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』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をあわせてご利用の場合は、</a:t>
            </a:r>
            <a:b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（サービス）で利用するサービスを切り替えると、打刻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ができます。</a:t>
            </a:r>
            <a:endParaRPr kumimoji="1" lang="ja-JP" altLang="en-US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9278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ログイン画面の「パスワードをお忘れですか？」をクリックします。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」と「メールアドレス」を入力し、［送信］ボタンをクリックします。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マークから「パスワード変更」をクリックします。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新しいパスワードに変更します。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フッター プレースホルダー 3">
            <a:extLst>
              <a:ext uri="{FF2B5EF4-FFF2-40B4-BE49-F238E27FC236}">
                <a16:creationId xmlns:a16="http://schemas.microsoft.com/office/drawing/2014/main" id="{EEF8E6D9-94D9-5E55-A1D7-FFEDAE00B33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スライド番号プレースホルダー 4">
            <a:extLst>
              <a:ext uri="{FF2B5EF4-FFF2-40B4-BE49-F238E27FC236}">
                <a16:creationId xmlns:a16="http://schemas.microsoft.com/office/drawing/2014/main" id="{8FFB5775-1F8A-C945-A87F-D0D7EA262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302150" y="104687"/>
            <a:ext cx="11473732" cy="5969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改訂内容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257578"/>
              </p:ext>
            </p:extLst>
          </p:nvPr>
        </p:nvGraphicFramePr>
        <p:xfrm>
          <a:off x="574543" y="706229"/>
          <a:ext cx="10594330" cy="10534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8293">
                  <a:extLst>
                    <a:ext uri="{9D8B030D-6E8A-4147-A177-3AD203B41FA5}">
                      <a16:colId xmlns:a16="http://schemas.microsoft.com/office/drawing/2014/main" val="2494357905"/>
                    </a:ext>
                  </a:extLst>
                </a:gridCol>
                <a:gridCol w="9026037">
                  <a:extLst>
                    <a:ext uri="{9D8B030D-6E8A-4147-A177-3AD203B41FA5}">
                      <a16:colId xmlns:a16="http://schemas.microsoft.com/office/drawing/2014/main" val="3057286179"/>
                    </a:ext>
                  </a:extLst>
                </a:gridCol>
              </a:tblGrid>
              <a:tr h="311764"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ページ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変更内容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1743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Ver.260331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159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P12</a:t>
                      </a:r>
                      <a:endParaRPr kumimoji="1" lang="ja-JP" altLang="en-US" sz="18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スマホアプリの説明を追加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4192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05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2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5" y="2065488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818205-1933-4829-8083-347FDCA1CDFE}"/>
              </a:ext>
            </a:extLst>
          </p:cNvPr>
          <p:cNvSpPr txBox="1"/>
          <p:nvPr/>
        </p:nvSpPr>
        <p:spPr>
          <a:xfrm>
            <a:off x="1303035" y="2748685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基本操作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35885F8-7F82-4FE3-897B-66A4CE3B33FB}"/>
              </a:ext>
            </a:extLst>
          </p:cNvPr>
          <p:cNvSpPr txBox="1"/>
          <p:nvPr/>
        </p:nvSpPr>
        <p:spPr>
          <a:xfrm>
            <a:off x="1303034" y="3436520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ブラウザや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のスマホアプリから、「給与明細書」や「源泉徴収票」などを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で参照できます。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39" y="2589074"/>
            <a:ext cx="936219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5" name="図 24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65D3ECB-5AF5-12FD-6529-5D099E469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" y="1454871"/>
            <a:ext cx="4573064" cy="2268406"/>
          </a:xfrm>
          <a:prstGeom prst="rect">
            <a:avLst/>
          </a:prstGeom>
        </p:spPr>
      </p:pic>
      <p:pic>
        <p:nvPicPr>
          <p:cNvPr id="7" name="図 6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77F7FEC7-827B-5AEE-2343-A6DD36F5E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29" y="1281697"/>
            <a:ext cx="4479535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58" y="1253927"/>
            <a:ext cx="444043" cy="5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17" y="1698677"/>
            <a:ext cx="4676882" cy="3838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178987"/>
            <a:ext cx="3011381" cy="50629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44105"/>
            <a:ext cx="3011381" cy="6084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F6D1E0BE-D33A-47B7-8CC0-6BB7521448DF}"/>
              </a:ext>
            </a:extLst>
          </p:cNvPr>
          <p:cNvSpPr/>
          <p:nvPr/>
        </p:nvSpPr>
        <p:spPr>
          <a:xfrm>
            <a:off x="5511459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A0AB96-FE73-482D-9580-1AF57250D8A2}"/>
              </a:ext>
            </a:extLst>
          </p:cNvPr>
          <p:cNvSpPr txBox="1"/>
          <p:nvPr/>
        </p:nvSpPr>
        <p:spPr>
          <a:xfrm>
            <a:off x="615691" y="5810359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は、ブラウザの「お気に入り」または「リーディング リスト」に追加しておくとよいでしょう。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0FDE44-2B28-4E19-A755-F45CD17889B7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0" y="1574233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ログインした際に、パスワードの変更を求められた場合は変更します。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3" y="1746808"/>
            <a:ext cx="6166009" cy="1998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550398" y="694554"/>
            <a:ext cx="109577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0824A36-D22D-4903-9474-58419D0786A9}"/>
              </a:ext>
            </a:extLst>
          </p:cNvPr>
          <p:cNvSpPr/>
          <p:nvPr/>
        </p:nvSpPr>
        <p:spPr>
          <a:xfrm>
            <a:off x="1099067" y="2759238"/>
            <a:ext cx="1073548" cy="19610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7142BDC8-DB2D-4A62-ADD1-268FD365DFAE}"/>
              </a:ext>
            </a:extLst>
          </p:cNvPr>
          <p:cNvSpPr/>
          <p:nvPr/>
        </p:nvSpPr>
        <p:spPr>
          <a:xfrm>
            <a:off x="3270462" y="3232897"/>
            <a:ext cx="855311" cy="37349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65892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1282</Words>
  <Application>Microsoft Office PowerPoint</Application>
  <PresentationFormat>ワイド画面</PresentationFormat>
  <Paragraphs>137</Paragraphs>
  <Slides>16</Slides>
  <Notes>16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2" baseType="lpstr">
      <vt:lpstr>Meiryo UI</vt:lpstr>
      <vt:lpstr>メイリオ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2026-04-09T07:40:47Z</dcterms:modified>
</cp:coreProperties>
</file>