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74"/>
  </p:notesMasterIdLst>
  <p:sldIdLst>
    <p:sldId id="256" r:id="rId3"/>
    <p:sldId id="372" r:id="rId4"/>
    <p:sldId id="413" r:id="rId5"/>
    <p:sldId id="420" r:id="rId6"/>
    <p:sldId id="423" r:id="rId7"/>
    <p:sldId id="259" r:id="rId8"/>
    <p:sldId id="260" r:id="rId9"/>
    <p:sldId id="402" r:id="rId10"/>
    <p:sldId id="303" r:id="rId11"/>
    <p:sldId id="316" r:id="rId12"/>
    <p:sldId id="315" r:id="rId13"/>
    <p:sldId id="317" r:id="rId14"/>
    <p:sldId id="319" r:id="rId15"/>
    <p:sldId id="442" r:id="rId16"/>
    <p:sldId id="342" r:id="rId17"/>
    <p:sldId id="308" r:id="rId18"/>
    <p:sldId id="320" r:id="rId19"/>
    <p:sldId id="415" r:id="rId20"/>
    <p:sldId id="322" r:id="rId21"/>
    <p:sldId id="431" r:id="rId22"/>
    <p:sldId id="359" r:id="rId23"/>
    <p:sldId id="400" r:id="rId24"/>
    <p:sldId id="325" r:id="rId25"/>
    <p:sldId id="298" r:id="rId26"/>
    <p:sldId id="326" r:id="rId27"/>
    <p:sldId id="327" r:id="rId28"/>
    <p:sldId id="328" r:id="rId29"/>
    <p:sldId id="329" r:id="rId30"/>
    <p:sldId id="330" r:id="rId31"/>
    <p:sldId id="331" r:id="rId32"/>
    <p:sldId id="332" r:id="rId33"/>
    <p:sldId id="333" r:id="rId34"/>
    <p:sldId id="334" r:id="rId35"/>
    <p:sldId id="335" r:id="rId36"/>
    <p:sldId id="361" r:id="rId37"/>
    <p:sldId id="362" r:id="rId38"/>
    <p:sldId id="424" r:id="rId39"/>
    <p:sldId id="417" r:id="rId40"/>
    <p:sldId id="418" r:id="rId41"/>
    <p:sldId id="438" r:id="rId42"/>
    <p:sldId id="346" r:id="rId43"/>
    <p:sldId id="367" r:id="rId44"/>
    <p:sldId id="345" r:id="rId45"/>
    <p:sldId id="347" r:id="rId46"/>
    <p:sldId id="368" r:id="rId47"/>
    <p:sldId id="369" r:id="rId48"/>
    <p:sldId id="370" r:id="rId49"/>
    <p:sldId id="348" r:id="rId50"/>
    <p:sldId id="432" r:id="rId51"/>
    <p:sldId id="350" r:id="rId52"/>
    <p:sldId id="351" r:id="rId53"/>
    <p:sldId id="353" r:id="rId54"/>
    <p:sldId id="352" r:id="rId55"/>
    <p:sldId id="354" r:id="rId56"/>
    <p:sldId id="355" r:id="rId57"/>
    <p:sldId id="356" r:id="rId58"/>
    <p:sldId id="357" r:id="rId59"/>
    <p:sldId id="428" r:id="rId60"/>
    <p:sldId id="427" r:id="rId61"/>
    <p:sldId id="433" r:id="rId62"/>
    <p:sldId id="430" r:id="rId63"/>
    <p:sldId id="393" r:id="rId64"/>
    <p:sldId id="439" r:id="rId65"/>
    <p:sldId id="395" r:id="rId66"/>
    <p:sldId id="396" r:id="rId67"/>
    <p:sldId id="436" r:id="rId68"/>
    <p:sldId id="397" r:id="rId69"/>
    <p:sldId id="437" r:id="rId70"/>
    <p:sldId id="422" r:id="rId71"/>
    <p:sldId id="421" r:id="rId72"/>
    <p:sldId id="440" r:id="rId73"/>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94" autoAdjust="0"/>
    <p:restoredTop sz="78873" autoAdjust="0"/>
  </p:normalViewPr>
  <p:slideViewPr>
    <p:cSldViewPr snapToGrid="0">
      <p:cViewPr varScale="1">
        <p:scale>
          <a:sx n="71" d="100"/>
          <a:sy n="71" d="100"/>
        </p:scale>
        <p:origin x="1218" y="288"/>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2026/4/9</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support.obc.jp/hc/ja/articles/15503059046169"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a:t>
            </a:fld>
            <a:endParaRPr kumimoji="1" lang="ja-JP" altLang="en-US"/>
          </a:p>
        </p:txBody>
      </p:sp>
    </p:spTree>
    <p:extLst>
      <p:ext uri="{BB962C8B-B14F-4D97-AF65-F5344CB8AC3E}">
        <p14:creationId xmlns:p14="http://schemas.microsoft.com/office/powerpoint/2010/main" val="3746822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「パスワードをお忘れですか？」を表示させない（社員にパスワードの再設定を許可しない）場合は、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「管理ポータル」の［認証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アプリ側のメニューについて、例えば、勤怠の打刻・申請だけをする従業員（申請者）と、勤怠の承認もする上長（承認者）で、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利用できるメニューを変更できます。上長（承認者）だけに［承認］や［勤怠］メニューを表示できます。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給与明細電子化クラウド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をあわせてご利用の場合は、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n-lt"/>
                <a:ea typeface="+mn-ea"/>
                <a:cs typeface="+mn-cs"/>
              </a:rPr>
              <a:t>明細書が公開されるとお知らせ欄にどの明細書が公開されたかが表示されます。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3C1B1-13D9-1AF0-60B9-882731EA921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A873149-41F1-9893-EAC6-E021BFC533D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6224849-1358-F9D1-19D1-54CB603428FC}"/>
              </a:ext>
            </a:extLst>
          </p:cNvPr>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従業員カードを表示する場合は、勤怠管理者側の［法人情報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アプリ基本設定］メニューの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［従業員カード］ページで、それぞれ「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：使用する」にします。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今月の未申請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今月の残業</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年５日有休消化状況</a:t>
            </a:r>
            <a:endParaRPr kumimoji="1" lang="ja-JP" altLang="en-US" dirty="0"/>
          </a:p>
        </p:txBody>
      </p:sp>
      <p:sp>
        <p:nvSpPr>
          <p:cNvPr id="4" name="スライド番号プレースホルダー 3">
            <a:extLst>
              <a:ext uri="{FF2B5EF4-FFF2-40B4-BE49-F238E27FC236}">
                <a16:creationId xmlns:a16="http://schemas.microsoft.com/office/drawing/2014/main" id="{CB38A95E-219C-EDC1-EB91-436FA531D22F}"/>
              </a:ext>
            </a:extLst>
          </p:cNvPr>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3393362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のスマホアプリを使用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en-US" sz="1200" dirty="0">
                <a:latin typeface="Meiryo UI" panose="020B0604030504040204" pitchFamily="50" charset="-128"/>
                <a:ea typeface="Meiryo UI" panose="020B0604030504040204" pitchFamily="50" charset="-128"/>
              </a:rPr>
              <a:t>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13515521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状況欄にアイコンを表示する場合は、勤怠管理者側の［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yriad Pro Cond" panose="020B0506030403020204" pitchFamily="34" charset="0"/>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①勤怠管理者側のメイン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4394754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」に設定し、日付入力区分を「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：任意（代休日未定を許可する）」に設定します。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（代休を必ず取得させる場合は、代休取得区分を「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：必須」に設定します。）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代休取得区分が「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：必須」の場合は、代休を「取得する」「取得しない」は表示されません。）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39347086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〇未打刻を確認する場合</a:t>
            </a:r>
            <a:b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〇未申請を確認する場合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37</a:t>
            </a:fld>
            <a:endParaRPr kumimoji="1" lang="ja-JP" altLang="en-US"/>
          </a:p>
        </p:txBody>
      </p:sp>
    </p:spTree>
    <p:extLst>
      <p:ext uri="{BB962C8B-B14F-4D97-AF65-F5344CB8AC3E}">
        <p14:creationId xmlns:p14="http://schemas.microsoft.com/office/powerpoint/2010/main" val="22206374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41483319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1210189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3608915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B5F30-2150-3EDB-09B7-2FB5E7598B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E6F70BB-E3FA-5D29-9754-75402807BD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C7F39C9-2823-0CB7-97B0-04757BE543A8}"/>
              </a:ext>
            </a:extLst>
          </p:cNvPr>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rtl="0"/>
            <a:r>
              <a:rPr lang="ja-JP" altLang="en-US" dirty="0">
                <a:effectLst/>
              </a:rPr>
              <a:t>従業員の［勤務実績照会］メニューに、パソコンのログオン時刻（ログオフ時刻）やログオン差異（ログオフ差異）を表示できます。</a:t>
            </a:r>
            <a:endParaRPr lang="en-US" altLang="ja-JP" dirty="0">
              <a:effectLst/>
            </a:endParaRPr>
          </a:p>
          <a:p>
            <a:pPr rtl="0"/>
            <a:r>
              <a:rPr lang="ja-JP" altLang="en-US" dirty="0">
                <a:effectLst/>
              </a:rPr>
              <a:t>出勤時刻とログオン時刻または退出時刻とログオフ時刻に一定の乖離がある場合に、ログオン差異（ログオフ差異）を表示できます。</a:t>
            </a:r>
            <a:br>
              <a:rPr lang="ja-JP" altLang="en-US" dirty="0">
                <a:effectLst/>
              </a:rPr>
            </a:br>
            <a:r>
              <a:rPr lang="ja-JP" altLang="en-US" dirty="0">
                <a:effectLst/>
              </a:rPr>
              <a:t>差異が大きい場合は、［勤務実績申請］メニューで乖離の理由を申請させることができます。</a:t>
            </a:r>
            <a:endParaRPr lang="en-US" altLang="ja-JP" dirty="0">
              <a:effectLst/>
            </a:endParaRPr>
          </a:p>
          <a:p>
            <a:pPr rtl="0"/>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rtl="0"/>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また、上長や拠点長は［タイムカード入力］メニューや［タイムカード参照］メニューで、</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effectLst/>
              </a:rPr>
              <a:t>パソコンのログオン時刻（ログオフ時刻）やログオン差異（ログオフ差異）を確認できます。</a:t>
            </a:r>
            <a:endParaRPr kumimoji="1" lang="en-US" altLang="ja-JP" sz="1200" u="non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latin typeface="Meiryo UI" panose="020B0604030504040204" pitchFamily="50" charset="-128"/>
                <a:ea typeface="Meiryo UI" panose="020B0604030504040204" pitchFamily="50" charset="-128"/>
              </a:rPr>
              <a:t>従業員の代わりに、［連名式勤務実績申請］メニューで乖離の理由を申請することもできます。</a:t>
            </a:r>
            <a:endParaRPr kumimoji="1" lang="ja-JP"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＜事前準備＞</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b="0" i="0" dirty="0">
                <a:solidFill>
                  <a:srgbClr val="333333"/>
                </a:solidFill>
                <a:effectLst/>
                <a:latin typeface="Sawarabi Gothic"/>
              </a:rPr>
              <a:t>ログオン時刻やログオフ時刻など、出勤打刻・退出打刻とは別の時刻データを保持する場合は、</a:t>
            </a:r>
            <a:endParaRPr lang="en-US" altLang="ja-JP" b="0" i="0" dirty="0">
              <a:solidFill>
                <a:srgbClr val="333333"/>
              </a:solidFill>
              <a:effectLst/>
              <a:latin typeface="Sawarabi Gothic"/>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勤怠基本設定］メニュー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dirty="0"/>
              <a:t>［勤怠］ページで</a:t>
            </a:r>
            <a:endParaRPr lang="en-US" altLang="ja-JP" dirty="0"/>
          </a:p>
          <a:p>
            <a:r>
              <a:rPr lang="ja-JP" altLang="en-US" b="0" i="0" dirty="0">
                <a:solidFill>
                  <a:srgbClr val="333333"/>
                </a:solidFill>
                <a:effectLst/>
                <a:latin typeface="Sawarabi Gothic"/>
              </a:rPr>
              <a:t>　「出退勤時の打刻とは別の時刻データを保持する」にチェックを付けます。</a:t>
            </a:r>
            <a:endParaRPr lang="en-US" altLang="ja-JP" b="0" i="0" dirty="0">
              <a:solidFill>
                <a:srgbClr val="333333"/>
              </a:solidFill>
              <a:effectLst/>
              <a:latin typeface="Sawarabi Gothic"/>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パソコンのログオン時刻やログオフ時刻は、他システムから［勤務データ受入］メニューで受け入れます。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＜パソコンのログオン時刻（ログオフ時刻）やログオン差異（ログオフ差異）を表示する場合＞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以下を設定します。</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0" i="0" kern="1200" dirty="0">
              <a:solidFill>
                <a:srgbClr val="333333"/>
              </a:solidFill>
              <a:effectLst/>
              <a:latin typeface="Sawarabi Gothic"/>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［勤務実績 </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 勤務実績照会］メニューに表示する</a:t>
            </a:r>
            <a:endParaRPr lang="en-US" altLang="ja-JP" sz="1200" b="1"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［勤怠時間］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a:t>
            </a:r>
            <a:r>
              <a:rPr lang="ja-JP" altLang="en-US" sz="1200" dirty="0">
                <a:latin typeface="Meiryo UI" panose="020B0604030504040204" pitchFamily="50" charset="-128"/>
                <a:ea typeface="Meiryo UI" panose="020B0604030504040204" pitchFamily="50" charset="-128"/>
              </a:rPr>
              <a:t>ログオン時刻（ログオフ時刻）やログオン差異（ログオフ差異）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出勤時刻（退勤時刻）とパソコンのログオン時刻（ログオフ時刻）に、一定の乖離がある場合だけ差異を表示する場合は</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a:t>
            </a:r>
            <a:r>
              <a:rPr lang="en-US" altLang="ja-JP" dirty="0"/>
              <a:t>-</a:t>
            </a:r>
            <a:r>
              <a:rPr lang="ja-JP" altLang="en-US" dirty="0"/>
              <a:t>　</a:t>
            </a:r>
            <a:r>
              <a:rPr lang="en-US" altLang="ja-JP" dirty="0"/>
              <a:t>00</a:t>
            </a:r>
            <a:r>
              <a:rPr lang="ja-JP" altLang="en-US" dirty="0"/>
              <a:t>時間</a:t>
            </a:r>
            <a:r>
              <a:rPr lang="en-US" altLang="ja-JP" dirty="0"/>
              <a:t>30</a:t>
            </a:r>
            <a:r>
              <a:rPr lang="ja-JP" altLang="en-US" dirty="0"/>
              <a:t>分～</a:t>
            </a:r>
            <a:r>
              <a:rPr lang="en-US" altLang="ja-JP" dirty="0"/>
              <a:t>00</a:t>
            </a:r>
            <a:r>
              <a:rPr lang="ja-JP" altLang="en-US" dirty="0"/>
              <a:t>時間</a:t>
            </a:r>
            <a:r>
              <a:rPr lang="en-US" altLang="ja-JP" dirty="0"/>
              <a:t>30</a:t>
            </a:r>
            <a:r>
              <a:rPr lang="ja-JP" altLang="en-US" dirty="0"/>
              <a:t>分の範囲を超える差異だけを表示する」にチェックを付け、時間を入力します。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 </a:t>
            </a:r>
            <a:r>
              <a:rPr lang="ja-JP" altLang="en-US" sz="1200" b="1" dirty="0">
                <a:latin typeface="Meiryo UI" panose="020B0604030504040204" pitchFamily="50" charset="-128"/>
                <a:ea typeface="Meiryo UI" panose="020B0604030504040204" pitchFamily="50" charset="-128"/>
              </a:rPr>
              <a:t>勤務実績申請］メニュー／［申請 </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連名式勤務実績申請］メニューに表示する</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申請設定］メニュー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a:t>
            </a:r>
            <a:r>
              <a:rPr lang="ja-JP" altLang="en-US" sz="1200" dirty="0">
                <a:latin typeface="Meiryo UI" panose="020B0604030504040204" pitchFamily="50" charset="-128"/>
                <a:ea typeface="Meiryo UI" panose="020B0604030504040204" pitchFamily="50" charset="-128"/>
              </a:rPr>
              <a:t>ログオン時刻（ログオフ時刻）やログオン差異（ログオフ差異）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出勤時刻（退勤時刻）とパソコンのログオン時刻（ログオフ時刻）に、一定の乖離がある場合だけ差異を表示する場合は</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a:t>
            </a:r>
            <a:r>
              <a:rPr lang="en-US" altLang="ja-JP" dirty="0"/>
              <a:t>-</a:t>
            </a:r>
            <a:r>
              <a:rPr lang="ja-JP" altLang="en-US" dirty="0"/>
              <a:t>　</a:t>
            </a:r>
            <a:r>
              <a:rPr lang="en-US" altLang="ja-JP" dirty="0"/>
              <a:t>00</a:t>
            </a:r>
            <a:r>
              <a:rPr lang="ja-JP" altLang="en-US" dirty="0"/>
              <a:t>時間</a:t>
            </a:r>
            <a:r>
              <a:rPr lang="en-US" altLang="ja-JP" dirty="0"/>
              <a:t>30</a:t>
            </a:r>
            <a:r>
              <a:rPr lang="ja-JP" altLang="en-US" dirty="0"/>
              <a:t>分～</a:t>
            </a:r>
            <a:r>
              <a:rPr lang="en-US" altLang="ja-JP" dirty="0"/>
              <a:t>00</a:t>
            </a:r>
            <a:r>
              <a:rPr lang="ja-JP" altLang="en-US" dirty="0"/>
              <a:t>時間</a:t>
            </a:r>
            <a:r>
              <a:rPr lang="en-US" altLang="ja-JP" dirty="0"/>
              <a:t>30</a:t>
            </a:r>
            <a:r>
              <a:rPr lang="ja-JP" altLang="en-US" dirty="0"/>
              <a:t>分の範囲を超える差異だけを表示する」にチェックを付け、時間を入力します。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C34122AD-301B-AA93-082C-6FE5CB3AEE02}"/>
              </a:ext>
            </a:extLst>
          </p:cNvPr>
          <p:cNvSpPr>
            <a:spLocks noGrp="1"/>
          </p:cNvSpPr>
          <p:nvPr>
            <p:ph type="sldNum" sz="quarter" idx="10"/>
          </p:nvPr>
        </p:nvSpPr>
        <p:spPr/>
        <p:txBody>
          <a:bodyPr/>
          <a:lstStyle/>
          <a:p>
            <a:fld id="{525A94C9-95EF-4B82-91FA-295C52B8E8CA}" type="slidenum">
              <a:rPr kumimoji="1" lang="ja-JP" altLang="en-US" smtClean="0"/>
              <a:t>40</a:t>
            </a:fld>
            <a:endParaRPr kumimoji="1" lang="ja-JP" altLang="en-US"/>
          </a:p>
        </p:txBody>
      </p:sp>
    </p:spTree>
    <p:extLst>
      <p:ext uri="{BB962C8B-B14F-4D97-AF65-F5344CB8AC3E}">
        <p14:creationId xmlns:p14="http://schemas.microsoft.com/office/powerpoint/2010/main" val="10279123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44</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45</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46</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47</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19755682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55</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56</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57</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58</a:t>
            </a:fld>
            <a:endParaRPr kumimoji="1" lang="ja-JP" altLang="en-US"/>
          </a:p>
        </p:txBody>
      </p:sp>
    </p:spTree>
    <p:extLst>
      <p:ext uri="{BB962C8B-B14F-4D97-AF65-F5344CB8AC3E}">
        <p14:creationId xmlns:p14="http://schemas.microsoft.com/office/powerpoint/2010/main" val="405642813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59</a:t>
            </a:fld>
            <a:endParaRPr kumimoji="1" lang="ja-JP" altLang="en-US"/>
          </a:p>
        </p:txBody>
      </p:sp>
    </p:spTree>
    <p:extLst>
      <p:ext uri="{BB962C8B-B14F-4D97-AF65-F5344CB8AC3E}">
        <p14:creationId xmlns:p14="http://schemas.microsoft.com/office/powerpoint/2010/main" val="37482882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60</a:t>
            </a:fld>
            <a:endParaRPr kumimoji="1" lang="ja-JP" altLang="en-US"/>
          </a:p>
        </p:txBody>
      </p:sp>
    </p:spTree>
    <p:extLst>
      <p:ext uri="{BB962C8B-B14F-4D97-AF65-F5344CB8AC3E}">
        <p14:creationId xmlns:p14="http://schemas.microsoft.com/office/powerpoint/2010/main" val="350466034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61</a:t>
            </a:fld>
            <a:endParaRPr kumimoji="1" lang="ja-JP" altLang="en-US"/>
          </a:p>
        </p:txBody>
      </p:sp>
    </p:spTree>
    <p:extLst>
      <p:ext uri="{BB962C8B-B14F-4D97-AF65-F5344CB8AC3E}">
        <p14:creationId xmlns:p14="http://schemas.microsoft.com/office/powerpoint/2010/main" val="3825635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62</a:t>
            </a:fld>
            <a:endParaRPr kumimoji="1" lang="ja-JP" altLang="en-US"/>
          </a:p>
        </p:txBody>
      </p:sp>
    </p:spTree>
    <p:extLst>
      <p:ext uri="{BB962C8B-B14F-4D97-AF65-F5344CB8AC3E}">
        <p14:creationId xmlns:p14="http://schemas.microsoft.com/office/powerpoint/2010/main" val="16807334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工数管理オプション </a:t>
            </a:r>
            <a:r>
              <a:rPr kumimoji="1" lang="en-US" altLang="ja-JP" dirty="0">
                <a:latin typeface="Meiryo UI" panose="020B0604030504040204" pitchFamily="50" charset="-128"/>
                <a:ea typeface="Meiryo UI" panose="020B0604030504040204" pitchFamily="50" charset="-128"/>
              </a:rPr>
              <a:t>for </a:t>
            </a:r>
            <a:r>
              <a:rPr kumimoji="1" lang="ja-JP" altLang="en-US" dirty="0">
                <a:latin typeface="Meiryo UI" panose="020B0604030504040204" pitchFamily="50" charset="-128"/>
                <a:ea typeface="Meiryo UI" panose="020B0604030504040204" pitchFamily="50" charset="-128"/>
              </a:rPr>
              <a:t>奉行</a:t>
            </a:r>
            <a:r>
              <a:rPr kumimoji="1" lang="en-US" altLang="ja-JP" dirty="0">
                <a:latin typeface="Meiryo UI" panose="020B0604030504040204" pitchFamily="50" charset="-128"/>
                <a:ea typeface="Meiryo UI" panose="020B0604030504040204" pitchFamily="50" charset="-128"/>
              </a:rPr>
              <a:t>Edge </a:t>
            </a:r>
            <a:r>
              <a:rPr kumimoji="1" lang="ja-JP" altLang="en-US" dirty="0">
                <a:latin typeface="Meiryo UI" panose="020B0604030504040204" pitchFamily="50" charset="-128"/>
                <a:ea typeface="Meiryo UI" panose="020B0604030504040204" pitchFamily="50" charset="-128"/>
              </a:rPr>
              <a:t>勤怠管理クラウド</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　をご利用の場合は、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勤務実績照会］メニューで</a:t>
            </a:r>
            <a:r>
              <a:rPr kumimoji="1" lang="ja-JP" altLang="en-US" dirty="0">
                <a:latin typeface="Meiryo UI" panose="020B0604030504040204" pitchFamily="50" charset="-128"/>
                <a:ea typeface="Meiryo UI" panose="020B0604030504040204" pitchFamily="50" charset="-128"/>
              </a:rPr>
              <a:t>工数データを入力できます。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し、従業員が</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から工数データを入力できるようにします。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https://support.obc.jp/hc/ja/articles/15503059046169</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indent="0">
              <a:buNone/>
            </a:pPr>
            <a:r>
              <a:rPr lang="ja-JP" altLang="en-US" b="0" i="0" dirty="0">
                <a:solidFill>
                  <a:srgbClr val="333333"/>
                </a:solidFill>
                <a:effectLst/>
                <a:latin typeface="Sawarabi Gothic"/>
              </a:rPr>
              <a:t>工数管理区分を「</a:t>
            </a:r>
            <a:r>
              <a:rPr lang="en-US" altLang="ja-JP" b="0" i="0" dirty="0">
                <a:solidFill>
                  <a:srgbClr val="333333"/>
                </a:solidFill>
                <a:effectLst/>
                <a:latin typeface="Sawarabi Gothic"/>
              </a:rPr>
              <a:t>1</a:t>
            </a:r>
            <a:r>
              <a:rPr lang="ja-JP" altLang="en-US" b="0" i="0" dirty="0">
                <a:solidFill>
                  <a:srgbClr val="333333"/>
                </a:solidFill>
                <a:effectLst/>
                <a:latin typeface="Sawarabi Gothic"/>
              </a:rPr>
              <a:t>：管理する」</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勤務実績照会］メニューに工数データの入力画面を表示できます。</a:t>
            </a:r>
            <a:endParaRPr lang="en-US" altLang="ja-JP" sz="1200" dirty="0">
              <a:latin typeface="Meiryo UI" panose="020B0604030504040204" pitchFamily="50" charset="-128"/>
              <a:ea typeface="Meiryo UI" panose="020B0604030504040204" pitchFamily="50" charset="-128"/>
            </a:endParaRPr>
          </a:p>
          <a:p>
            <a:pPr marL="0" indent="0">
              <a:buNone/>
            </a:pP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また、備考欄を表示させる場合は、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工数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工数基本設定］メニューで、</a:t>
            </a:r>
            <a:r>
              <a:rPr lang="ja-JP" altLang="en-US" dirty="0"/>
              <a:t>コード桁数・名称の備考を使用「する」に設定してください。</a:t>
            </a:r>
            <a:endParaRPr lang="en-US" altLang="ja-JP" sz="1200"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63</a:t>
            </a:fld>
            <a:endParaRPr kumimoji="1" lang="ja-JP" altLang="en-US"/>
          </a:p>
        </p:txBody>
      </p:sp>
    </p:spTree>
    <p:extLst>
      <p:ext uri="{BB962C8B-B14F-4D97-AF65-F5344CB8AC3E}">
        <p14:creationId xmlns:p14="http://schemas.microsoft.com/office/powerpoint/2010/main" val="14432973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64</a:t>
            </a:fld>
            <a:endParaRPr kumimoji="1" lang="ja-JP" altLang="en-US"/>
          </a:p>
        </p:txBody>
      </p:sp>
    </p:spTree>
    <p:extLst>
      <p:ext uri="{BB962C8B-B14F-4D97-AF65-F5344CB8AC3E}">
        <p14:creationId xmlns:p14="http://schemas.microsoft.com/office/powerpoint/2010/main" val="383847843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65</a:t>
            </a:fld>
            <a:endParaRPr kumimoji="1" lang="ja-JP" altLang="en-US"/>
          </a:p>
        </p:txBody>
      </p:sp>
    </p:spTree>
    <p:extLst>
      <p:ext uri="{BB962C8B-B14F-4D97-AF65-F5344CB8AC3E}">
        <p14:creationId xmlns:p14="http://schemas.microsoft.com/office/powerpoint/2010/main" val="199169550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66</a:t>
            </a:fld>
            <a:endParaRPr kumimoji="1" lang="ja-JP" altLang="en-US"/>
          </a:p>
        </p:txBody>
      </p:sp>
    </p:spTree>
    <p:extLst>
      <p:ext uri="{BB962C8B-B14F-4D97-AF65-F5344CB8AC3E}">
        <p14:creationId xmlns:p14="http://schemas.microsoft.com/office/powerpoint/2010/main" val="601730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67</a:t>
            </a:fld>
            <a:endParaRPr kumimoji="1" lang="ja-JP" altLang="en-US"/>
          </a:p>
        </p:txBody>
      </p:sp>
    </p:spTree>
    <p:extLst>
      <p:ext uri="{BB962C8B-B14F-4D97-AF65-F5344CB8AC3E}">
        <p14:creationId xmlns:p14="http://schemas.microsoft.com/office/powerpoint/2010/main" val="188723781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68</a:t>
            </a:fld>
            <a:endParaRPr kumimoji="1" lang="ja-JP" altLang="en-US"/>
          </a:p>
        </p:txBody>
      </p:sp>
    </p:spTree>
    <p:extLst>
      <p:ext uri="{BB962C8B-B14F-4D97-AF65-F5344CB8AC3E}">
        <p14:creationId xmlns:p14="http://schemas.microsoft.com/office/powerpoint/2010/main" val="23220146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69</a:t>
            </a:fld>
            <a:endParaRPr kumimoji="1" lang="ja-JP" altLang="en-US"/>
          </a:p>
        </p:txBody>
      </p:sp>
    </p:spTree>
    <p:extLst>
      <p:ext uri="{BB962C8B-B14F-4D97-AF65-F5344CB8AC3E}">
        <p14:creationId xmlns:p14="http://schemas.microsoft.com/office/powerpoint/2010/main" val="413953099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このメッセージは、経路短縮の機能を使用している場合で、申請者兼承認者が初めて申請する場合に</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申請位置が選択されていないと表示されます。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経路短縮とは、申請者兼承認者が申請する場合に申請経路を短縮して承認ステップから申請できる機能です。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詳細は、下記のヘルプサイトをご確認ください。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https://support.obc.jp/hc/ja/articles/900005328543</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70</a:t>
            </a:fld>
            <a:endParaRPr kumimoji="1" lang="ja-JP" altLang="en-US"/>
          </a:p>
        </p:txBody>
      </p:sp>
    </p:spTree>
    <p:extLst>
      <p:ext uri="{BB962C8B-B14F-4D97-AF65-F5344CB8AC3E}">
        <p14:creationId xmlns:p14="http://schemas.microsoft.com/office/powerpoint/2010/main" val="176488551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71</a:t>
            </a:fld>
            <a:endParaRPr kumimoji="1" lang="ja-JP" altLang="en-US"/>
          </a:p>
        </p:txBody>
      </p:sp>
    </p:spTree>
    <p:extLst>
      <p:ext uri="{BB962C8B-B14F-4D97-AF65-F5344CB8AC3E}">
        <p14:creationId xmlns:p14="http://schemas.microsoft.com/office/powerpoint/2010/main" val="3602035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7</a:t>
            </a:fld>
            <a:endParaRPr kumimoji="1" lang="ja-JP" altLang="en-US"/>
          </a:p>
        </p:txBody>
      </p:sp>
    </p:spTree>
    <p:extLst>
      <p:ext uri="{BB962C8B-B14F-4D97-AF65-F5344CB8AC3E}">
        <p14:creationId xmlns:p14="http://schemas.microsoft.com/office/powerpoint/2010/main" val="3259002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93832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2026/4/9</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2026/4/9</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2026/4/9</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2026/4/9</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2026/4/9</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2026/4/9</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2026/4/9</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2026/4/9</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2026/4/9</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6368;&#26032;\BMP\home05.jpg" TargetMode="External"/><Relationship Id="rId5" Type="http://schemas.openxmlformats.org/officeDocument/2006/relationships/image" Target="../media/image23.jpeg"/><Relationship Id="rId4" Type="http://schemas.openxmlformats.org/officeDocument/2006/relationships/image" Target="file:///C:\40%20MANUAL\MANUAL\OMSS+&#21220;&#24608;&#31649;&#29702;&#12469;&#12540;&#12499;&#12473;\&#24467;&#26989;&#21729;&#26989;&#21209;&#12510;&#12491;&#12517;&#12450;&#12523;\BMP\&#12505;&#12523;&#12510;&#12540;&#12463;.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9.jpg"/><Relationship Id="rId11" Type="http://schemas.openxmlformats.org/officeDocument/2006/relationships/image" Target="../media/image44.png"/><Relationship Id="rId5" Type="http://schemas.openxmlformats.org/officeDocument/2006/relationships/image" Target="../media/image38.jpg"/><Relationship Id="rId10" Type="http://schemas.openxmlformats.org/officeDocument/2006/relationships/image" Target="../media/image43.png"/><Relationship Id="rId4" Type="http://schemas.openxmlformats.org/officeDocument/2006/relationships/image" Target="../media/image37.jpg"/><Relationship Id="rId9"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8" Type="http://schemas.openxmlformats.org/officeDocument/2006/relationships/image" Target="../media/image71.jpg"/><Relationship Id="rId3" Type="http://schemas.openxmlformats.org/officeDocument/2006/relationships/image" Target="../media/image70.png"/><Relationship Id="rId7" Type="http://schemas.openxmlformats.org/officeDocument/2006/relationships/image" Target="../media/image40.jpg"/><Relationship Id="rId12" Type="http://schemas.openxmlformats.org/officeDocument/2006/relationships/image" Target="../media/image74.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39.jpg"/><Relationship Id="rId11" Type="http://schemas.openxmlformats.org/officeDocument/2006/relationships/image" Target="../media/image73.png"/><Relationship Id="rId5" Type="http://schemas.openxmlformats.org/officeDocument/2006/relationships/image" Target="../media/image38.jpg"/><Relationship Id="rId10" Type="http://schemas.openxmlformats.org/officeDocument/2006/relationships/image" Target="../media/image72.png"/><Relationship Id="rId4" Type="http://schemas.openxmlformats.org/officeDocument/2006/relationships/image" Target="../media/image37.jpg"/><Relationship Id="rId9" Type="http://schemas.openxmlformats.org/officeDocument/2006/relationships/image" Target="file:///C:\40%20MANUAL\MANUAL\OMSS+&#21220;&#24608;&#31649;&#29702;&#12469;&#12540;&#12499;&#12473;\&#24467;&#26989;&#21729;&#26989;&#21209;&#12510;&#12491;&#12517;&#12450;&#12523;\BMP\&#12360;&#12435;&#12404;&#12388;.jp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3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81.png"/><Relationship Id="rId7" Type="http://schemas.openxmlformats.org/officeDocument/2006/relationships/image" Target="../media/image83.jpe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22.jpg"/></Relationships>
</file>

<file path=ppt/slides/_rels/slide4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4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4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4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jpg"/><Relationship Id="rId4" Type="http://schemas.openxmlformats.org/officeDocument/2006/relationships/image" Target="../media/image93.png"/></Relationships>
</file>

<file path=ppt/slides/_rels/slide4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37.jp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2.png"/><Relationship Id="rId7" Type="http://schemas.openxmlformats.org/officeDocument/2006/relationships/image" Target="../media/image105.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4.png"/><Relationship Id="rId4" Type="http://schemas.openxmlformats.org/officeDocument/2006/relationships/image" Target="../media/image103.png"/><Relationship Id="rId9" Type="http://schemas.openxmlformats.org/officeDocument/2006/relationships/image" Target="../media/image37.jpg"/></Relationships>
</file>

<file path=ppt/slides/_rels/slide5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5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54.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12.png"/><Relationship Id="rId7" Type="http://schemas.openxmlformats.org/officeDocument/2006/relationships/image" Target="../media/image116.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png"/><Relationship Id="rId10" Type="http://schemas.openxmlformats.org/officeDocument/2006/relationships/image" Target="../media/image117.png"/><Relationship Id="rId4" Type="http://schemas.openxmlformats.org/officeDocument/2006/relationships/image" Target="../media/image113.png"/><Relationship Id="rId9" Type="http://schemas.openxmlformats.org/officeDocument/2006/relationships/image" Target="../media/image106.png"/></Relationships>
</file>

<file path=ppt/slides/_rels/slide55.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56.xml.rels><?xml version="1.0" encoding="UTF-8" standalone="yes"?>
<Relationships xmlns="http://schemas.openxmlformats.org/package/2006/relationships"><Relationship Id="rId8" Type="http://schemas.openxmlformats.org/officeDocument/2006/relationships/image" Target="../media/image128.jpeg"/><Relationship Id="rId13" Type="http://schemas.openxmlformats.org/officeDocument/2006/relationships/image" Target="../media/image106.png"/><Relationship Id="rId3" Type="http://schemas.openxmlformats.org/officeDocument/2006/relationships/image" Target="../media/image123.png"/><Relationship Id="rId7" Type="http://schemas.openxmlformats.org/officeDocument/2006/relationships/image" Target="../media/image127.png"/><Relationship Id="rId12" Type="http://schemas.openxmlformats.org/officeDocument/2006/relationships/image" Target="../media/image105.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26.png"/><Relationship Id="rId11" Type="http://schemas.openxmlformats.org/officeDocument/2006/relationships/image" Target="../media/image130.png"/><Relationship Id="rId5" Type="http://schemas.openxmlformats.org/officeDocument/2006/relationships/image" Target="../media/image125.png"/><Relationship Id="rId10" Type="http://schemas.openxmlformats.org/officeDocument/2006/relationships/image" Target="../media/image129.jpg"/><Relationship Id="rId4" Type="http://schemas.openxmlformats.org/officeDocument/2006/relationships/image" Target="../media/image124.png"/><Relationship Id="rId9" Type="http://schemas.openxmlformats.org/officeDocument/2006/relationships/image" Target="file:///C:\40%20MANUAL\MANUAL\OMSS+&#21220;&#24608;&#31649;&#29702;&#12469;&#12540;&#12499;&#12473;\&#24467;&#26989;&#21729;&#26989;&#21209;&#12510;&#12491;&#12517;&#12450;&#12523;\BMP\&#65310;&#12510;&#12540;&#12463;.jpg" TargetMode="External"/><Relationship Id="rId14" Type="http://schemas.openxmlformats.org/officeDocument/2006/relationships/image" Target="../media/image117.png"/></Relationships>
</file>

<file path=ppt/slides/_rels/slide57.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135.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34.png"/><Relationship Id="rId5" Type="http://schemas.openxmlformats.org/officeDocument/2006/relationships/image" Target="../media/image133.png"/><Relationship Id="rId4" Type="http://schemas.openxmlformats.org/officeDocument/2006/relationships/image" Target="../media/image132.png"/></Relationships>
</file>

<file path=ppt/slides/_rels/slide58.xml.rels><?xml version="1.0" encoding="UTF-8" standalone="yes"?>
<Relationships xmlns="http://schemas.openxmlformats.org/package/2006/relationships"><Relationship Id="rId3" Type="http://schemas.openxmlformats.org/officeDocument/2006/relationships/image" Target="../media/image136.png"/><Relationship Id="rId7" Type="http://schemas.openxmlformats.org/officeDocument/2006/relationships/image" Target="../media/image140.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137.png"/></Relationships>
</file>

<file path=ppt/slides/_rels/slide59.xml.rels><?xml version="1.0" encoding="UTF-8" standalone="yes"?>
<Relationships xmlns="http://schemas.openxmlformats.org/package/2006/relationships"><Relationship Id="rId8" Type="http://schemas.openxmlformats.org/officeDocument/2006/relationships/image" Target="../media/image40.jpg"/><Relationship Id="rId3" Type="http://schemas.openxmlformats.org/officeDocument/2006/relationships/image" Target="../media/image137.png"/><Relationship Id="rId7" Type="http://schemas.openxmlformats.org/officeDocument/2006/relationships/image" Target="../media/image39.jp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38.jpg"/><Relationship Id="rId11" Type="http://schemas.openxmlformats.org/officeDocument/2006/relationships/image" Target="../media/image140.png"/><Relationship Id="rId5" Type="http://schemas.openxmlformats.org/officeDocument/2006/relationships/image" Target="../media/image37.jpg"/><Relationship Id="rId10" Type="http://schemas.openxmlformats.org/officeDocument/2006/relationships/image" Target="../media/image142.png"/><Relationship Id="rId4" Type="http://schemas.openxmlformats.org/officeDocument/2006/relationships/image" Target="../media/image141.png"/><Relationship Id="rId9" Type="http://schemas.openxmlformats.org/officeDocument/2006/relationships/image" Target="../media/image13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43.png"/><Relationship Id="rId7" Type="http://schemas.openxmlformats.org/officeDocument/2006/relationships/image" Target="../media/image147.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s>
</file>

<file path=ppt/slides/_rels/slide61.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52.png"/><Relationship Id="rId7" Type="http://schemas.openxmlformats.org/officeDocument/2006/relationships/image" Target="../media/image156.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image" Target="../media/image157.png"/><Relationship Id="rId7" Type="http://schemas.openxmlformats.org/officeDocument/2006/relationships/image" Target="../media/image160.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159.png"/><Relationship Id="rId11" Type="http://schemas.openxmlformats.org/officeDocument/2006/relationships/image" Target="../media/image164.png"/><Relationship Id="rId5" Type="http://schemas.openxmlformats.org/officeDocument/2006/relationships/image" Target="../media/image10.png"/><Relationship Id="rId10" Type="http://schemas.openxmlformats.org/officeDocument/2006/relationships/image" Target="../media/image163.png"/><Relationship Id="rId4" Type="http://schemas.openxmlformats.org/officeDocument/2006/relationships/image" Target="../media/image158.png"/><Relationship Id="rId9" Type="http://schemas.openxmlformats.org/officeDocument/2006/relationships/image" Target="../media/image162.png"/></Relationships>
</file>

<file path=ppt/slides/_rels/slide66.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2.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71.png"/><Relationship Id="rId5" Type="http://schemas.openxmlformats.org/officeDocument/2006/relationships/image" Target="../media/image167.png"/><Relationship Id="rId10" Type="http://schemas.openxmlformats.org/officeDocument/2006/relationships/image" Target="../media/image170.png"/><Relationship Id="rId4" Type="http://schemas.openxmlformats.org/officeDocument/2006/relationships/image" Target="../media/image166.png"/><Relationship Id="rId9" Type="http://schemas.openxmlformats.org/officeDocument/2006/relationships/image" Target="../media/image169.png"/></Relationships>
</file>

<file path=ppt/slides/_rels/slide67.xml.rels><?xml version="1.0" encoding="UTF-8" standalone="yes"?>
<Relationships xmlns="http://schemas.openxmlformats.org/package/2006/relationships"><Relationship Id="rId3" Type="http://schemas.openxmlformats.org/officeDocument/2006/relationships/image" Target="../media/image172.png"/><Relationship Id="rId7" Type="http://schemas.openxmlformats.org/officeDocument/2006/relationships/image" Target="../media/image176.pn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175.png"/><Relationship Id="rId5" Type="http://schemas.openxmlformats.org/officeDocument/2006/relationships/image" Target="../media/image174.png"/><Relationship Id="rId4" Type="http://schemas.openxmlformats.org/officeDocument/2006/relationships/image" Target="../media/image173.png"/></Relationships>
</file>

<file path=ppt/slides/_rels/slide68.xml.rels><?xml version="1.0" encoding="UTF-8" standalone="yes"?>
<Relationships xmlns="http://schemas.openxmlformats.org/package/2006/relationships"><Relationship Id="rId3" Type="http://schemas.openxmlformats.org/officeDocument/2006/relationships/image" Target="../media/image177.png"/><Relationship Id="rId7" Type="http://schemas.openxmlformats.org/officeDocument/2006/relationships/image" Target="../media/image181.pn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180.png"/><Relationship Id="rId5" Type="http://schemas.openxmlformats.org/officeDocument/2006/relationships/image" Target="../media/image179.png"/><Relationship Id="rId4" Type="http://schemas.openxmlformats.org/officeDocument/2006/relationships/image" Target="../media/image178.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184.png"/><Relationship Id="rId4" Type="http://schemas.openxmlformats.org/officeDocument/2006/relationships/image" Target="../media/image183.png"/></Relationships>
</file>

<file path=ppt/slides/_rels/slide71.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186.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3.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黒い背景に白い文字がある&#10;&#10;低い精度で自動的に生成された説明">
            <a:extLst>
              <a:ext uri="{FF2B5EF4-FFF2-40B4-BE49-F238E27FC236}">
                <a16:creationId xmlns:a16="http://schemas.microsoft.com/office/drawing/2014/main" id="{61BB4644-31F4-1EA7-6E2C-DFC8169C80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7006" y="1480203"/>
            <a:ext cx="5697988" cy="2194566"/>
          </a:xfrm>
          <a:prstGeom prst="rect">
            <a:avLst/>
          </a:prstGeom>
        </p:spPr>
      </p:pic>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180AC119-A8E5-4C02-AABA-5B08C1BFC136}"/>
              </a:ext>
            </a:extLst>
          </p:cNvPr>
          <p:cNvPicPr/>
          <p:nvPr/>
        </p:nvPicPr>
        <p:blipFill>
          <a:blip r:embed="rId4"/>
          <a:stretch>
            <a:fillRect/>
          </a:stretch>
        </p:blipFill>
        <p:spPr>
          <a:xfrm>
            <a:off x="720642" y="448706"/>
            <a:ext cx="1504315" cy="445916"/>
          </a:xfrm>
          <a:prstGeom prst="rect">
            <a:avLst/>
          </a:prstGeom>
        </p:spPr>
      </p:pic>
      <p:sp>
        <p:nvSpPr>
          <p:cNvPr id="7" name="テキスト ボックス 6">
            <a:extLst>
              <a:ext uri="{FF2B5EF4-FFF2-40B4-BE49-F238E27FC236}">
                <a16:creationId xmlns:a16="http://schemas.microsoft.com/office/drawing/2014/main" id="{70F10E2B-0735-4750-8CF3-0C5F977EF997}"/>
              </a:ext>
            </a:extLst>
          </p:cNvPr>
          <p:cNvSpPr txBox="1"/>
          <p:nvPr/>
        </p:nvSpPr>
        <p:spPr>
          <a:xfrm>
            <a:off x="9249736"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2026/04/17</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828" y="1392859"/>
            <a:ext cx="5073846" cy="2502171"/>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92370" y="2360534"/>
            <a:ext cx="2921783" cy="1440879"/>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94EED1C0-AFF3-E603-6EB9-016BB52C32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9213" y="1486313"/>
            <a:ext cx="4885252" cy="2080551"/>
          </a:xfrm>
          <a:prstGeom prst="rect">
            <a:avLst/>
          </a:prstGeom>
          <a:ln w="3175">
            <a:solidFill>
              <a:schemeClr val="bg2">
                <a:lumMod val="90000"/>
              </a:schemeClr>
            </a:solidFill>
          </a:ln>
        </p:spPr>
      </p:pic>
      <p:pic>
        <p:nvPicPr>
          <p:cNvPr id="7" name="図 6"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F9ADD2C4-2376-5B4A-8A63-237C807143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51924" y="1487095"/>
            <a:ext cx="4885252" cy="2078988"/>
          </a:xfrm>
          <a:prstGeom prst="rect">
            <a:avLst/>
          </a:prstGeom>
          <a:ln w="3175">
            <a:solidFill>
              <a:schemeClr val="bg2">
                <a:lumMod val="75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289130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従業員（申請者）の場合</a:t>
            </a:r>
            <a:endParaRPr kumimoji="1" lang="ja-JP" altLang="en-US" sz="1600" b="1"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A615659F-FAA9-4EA3-A443-3ED7FA92CAA6}"/>
              </a:ext>
            </a:extLst>
          </p:cNvPr>
          <p:cNvSpPr txBox="1"/>
          <p:nvPr/>
        </p:nvSpPr>
        <p:spPr>
          <a:xfrm>
            <a:off x="5953253" y="1165798"/>
            <a:ext cx="278241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上長（承認者）の場合</a:t>
            </a:r>
            <a:endParaRPr kumimoji="1" lang="ja-JP" altLang="en-US" sz="1600" b="1" dirty="0">
              <a:latin typeface="Meiryo UI" panose="020B0604030504040204" pitchFamily="50" charset="-128"/>
              <a:ea typeface="Meiryo UI" panose="020B0604030504040204" pitchFamily="50" charset="-128"/>
            </a:endParaRPr>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006727"/>
            <a:ext cx="10212642" cy="22000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rPr>
              <a:t>                                    </a:t>
            </a: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28" name="テキスト ボックス 27">
            <a:extLst>
              <a:ext uri="{FF2B5EF4-FFF2-40B4-BE49-F238E27FC236}">
                <a16:creationId xmlns:a16="http://schemas.microsoft.com/office/drawing/2014/main" id="{0C73EE1B-A84D-400B-86D2-6E94B1EE7843}"/>
              </a:ext>
            </a:extLst>
          </p:cNvPr>
          <p:cNvSpPr txBox="1"/>
          <p:nvPr/>
        </p:nvSpPr>
        <p:spPr>
          <a:xfrm>
            <a:off x="5416238" y="4525070"/>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7A04D094-E4ED-48D0-AFD4-8A08FC333D54}"/>
              </a:ext>
            </a:extLst>
          </p:cNvPr>
          <p:cNvSpPr txBox="1"/>
          <p:nvPr/>
        </p:nvSpPr>
        <p:spPr>
          <a:xfrm>
            <a:off x="7901820" y="4525070"/>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006021" y="1818962"/>
            <a:ext cx="919003" cy="228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1925024" y="1678932"/>
            <a:ext cx="3957012" cy="98436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7B07ED17-2FF3-A3A6-C1E6-234397041566}"/>
              </a:ext>
            </a:extLst>
          </p:cNvPr>
          <p:cNvSpPr>
            <a:spLocks noChangeArrowheads="1"/>
          </p:cNvSpPr>
          <p:nvPr/>
        </p:nvSpPr>
        <p:spPr bwMode="auto">
          <a:xfrm>
            <a:off x="7204363" y="1678931"/>
            <a:ext cx="3932813" cy="977777"/>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6268158" y="1801424"/>
            <a:ext cx="936205" cy="24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6" name="図 35" descr="テキスト, 手紙&#10;&#10;AI 生成コンテンツは誤りを含む可能性があります。">
            <a:extLst>
              <a:ext uri="{FF2B5EF4-FFF2-40B4-BE49-F238E27FC236}">
                <a16:creationId xmlns:a16="http://schemas.microsoft.com/office/drawing/2014/main" id="{349C95B0-6437-CB8C-AB99-DC6149092C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9213" y="4593574"/>
            <a:ext cx="1329508" cy="1539086"/>
          </a:xfrm>
          <a:prstGeom prst="rect">
            <a:avLst/>
          </a:prstGeom>
        </p:spPr>
      </p:pic>
      <p:sp>
        <p:nvSpPr>
          <p:cNvPr id="37" name="テキスト ボックス 36">
            <a:extLst>
              <a:ext uri="{FF2B5EF4-FFF2-40B4-BE49-F238E27FC236}">
                <a16:creationId xmlns:a16="http://schemas.microsoft.com/office/drawing/2014/main" id="{60BD24C1-29E0-05D4-11C5-57E5EC0D275D}"/>
              </a:ext>
            </a:extLst>
          </p:cNvPr>
          <p:cNvSpPr txBox="1"/>
          <p:nvPr/>
        </p:nvSpPr>
        <p:spPr>
          <a:xfrm>
            <a:off x="2504703" y="5060027"/>
            <a:ext cx="2387396" cy="461665"/>
          </a:xfrm>
          <a:prstGeom prst="rect">
            <a:avLst/>
          </a:prstGeom>
          <a:noFill/>
        </p:spPr>
        <p:txBody>
          <a:bodyPr wrap="square" rtlCol="0">
            <a:spAutoFit/>
          </a:bodyPr>
          <a:lstStyle/>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a:t>
            </a:r>
            <a:endParaRPr lang="en-US" altLang="ja-JP"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メニューを起動できます。</a:t>
            </a:r>
            <a:endParaRPr lang="en-US" altLang="ja-JP"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9" name="図 38" descr="テキスト&#10;&#10;AI 生成コンテンツは誤りを含む可能性があります。">
            <a:extLst>
              <a:ext uri="{FF2B5EF4-FFF2-40B4-BE49-F238E27FC236}">
                <a16:creationId xmlns:a16="http://schemas.microsoft.com/office/drawing/2014/main" id="{A82DB40C-6FFA-81E1-90F3-4C205708B6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02019" y="4975118"/>
            <a:ext cx="1855582" cy="1148694"/>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7162800" y="5213161"/>
            <a:ext cx="209052" cy="23523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3" name="図 42" descr="テキスト, 手紙, ホワイトボード&#10;&#10;AI 生成コンテンツは誤りを含む可能性があります。">
            <a:extLst>
              <a:ext uri="{FF2B5EF4-FFF2-40B4-BE49-F238E27FC236}">
                <a16:creationId xmlns:a16="http://schemas.microsoft.com/office/drawing/2014/main" id="{87E3824F-757E-29E6-E65A-DEAF933FBB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02529" y="4976648"/>
            <a:ext cx="1782742" cy="1152635"/>
          </a:xfrm>
          <a:prstGeom prst="rect">
            <a:avLst/>
          </a:prstGeom>
        </p:spPr>
      </p:pic>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547019" y="5355657"/>
            <a:ext cx="1140278" cy="187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7" name="図 46">
            <a:extLst>
              <a:ext uri="{FF2B5EF4-FFF2-40B4-BE49-F238E27FC236}">
                <a16:creationId xmlns:a16="http://schemas.microsoft.com/office/drawing/2014/main" id="{12E6C4E1-8634-F6D1-905B-C63478B1F7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V="1">
            <a:off x="7340500" y="4345382"/>
            <a:ext cx="147728" cy="189092"/>
          </a:xfrm>
          <a:prstGeom prst="rect">
            <a:avLst/>
          </a:prstGeom>
        </p:spPr>
      </p:pic>
    </p:spTree>
    <p:extLst>
      <p:ext uri="{BB962C8B-B14F-4D97-AF65-F5344CB8AC3E}">
        <p14:creationId xmlns:p14="http://schemas.microsoft.com/office/powerpoint/2010/main" val="4171057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13" name="ベルマーク.jpg">
            <a:extLst>
              <a:ext uri="{FF2B5EF4-FFF2-40B4-BE49-F238E27FC236}">
                <a16:creationId xmlns:a16="http://schemas.microsoft.com/office/drawing/2014/main" id="{A05EE13C-9B55-4F91-88E3-4257B3C18A10}"/>
              </a:ext>
            </a:extLst>
          </p:cNvPr>
          <p:cNvPicPr/>
          <p:nvPr/>
        </p:nvPicPr>
        <p:blipFill>
          <a:blip r:embed="rId3" r:link="rId4">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6AA17C6F-BFAC-9031-34FB-4D927461C50A}"/>
              </a:ext>
            </a:extLst>
          </p:cNvPr>
          <p:cNvPicPr>
            <a:picLocks noChangeAspect="1"/>
          </p:cNvPicPr>
          <p:nvPr/>
        </p:nvPicPr>
        <p:blipFill>
          <a:blip r:embed="rId7"/>
          <a:stretch>
            <a:fillRect/>
          </a:stretch>
        </p:blipFill>
        <p:spPr>
          <a:xfrm>
            <a:off x="718807" y="1218528"/>
            <a:ext cx="5936397" cy="1441964"/>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73187" y="1546792"/>
            <a:ext cx="5827638" cy="1032223"/>
          </a:xfrm>
          <a:prstGeom prst="roundRect">
            <a:avLst>
              <a:gd name="adj" fmla="val 43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6629398" y="1962150"/>
            <a:ext cx="485777" cy="14287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018915" y="1256510"/>
            <a:ext cx="378018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7E3DA-E552-0744-787C-59B63DB89BF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8F6AABE-5062-2C7F-4706-F974B688F2E7}"/>
              </a:ext>
            </a:extLst>
          </p:cNvPr>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a:extLst>
              <a:ext uri="{FF2B5EF4-FFF2-40B4-BE49-F238E27FC236}">
                <a16:creationId xmlns:a16="http://schemas.microsoft.com/office/drawing/2014/main" id="{2D871A1C-DA8D-C88E-2C82-FC8AFE4BA0C0}"/>
              </a:ext>
            </a:extLst>
          </p:cNvPr>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5.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現在の未申請や、現在の勤怠情報を確認できます。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従業員カードは、ログインした後の画面に表示されます。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スタートページを設定している場合は、スタートページに表示されます。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AF43AF06-882E-71C9-3B0F-4BC2D1FD62EE}"/>
              </a:ext>
            </a:extLst>
          </p:cNvPr>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FA3A123B-003D-07D8-BD35-95420A575001}"/>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1" name="テキスト ボックス 2">
            <a:extLst>
              <a:ext uri="{FF2B5EF4-FFF2-40B4-BE49-F238E27FC236}">
                <a16:creationId xmlns:a16="http://schemas.microsoft.com/office/drawing/2014/main" id="{A36881B0-FBC2-14AD-B114-7395356EB5E9}"/>
              </a:ext>
            </a:extLst>
          </p:cNvPr>
          <p:cNvSpPr txBox="1">
            <a:spLocks noChangeArrowheads="1"/>
          </p:cNvSpPr>
          <p:nvPr/>
        </p:nvSpPr>
        <p:spPr bwMode="auto">
          <a:xfrm>
            <a:off x="5438514" y="1648991"/>
            <a:ext cx="6030666" cy="269841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従業員カードでは、以下の内容を確認できます。</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「現在の未申請」カード</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今月の未申請（未打刻、未申請）</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クリックすると、ここから申請できます。</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また、未打刻や未申請がある場合に「申請</a:t>
            </a:r>
            <a:r>
              <a:rPr kumimoji="0" lang="en-US" altLang="ja-JP" sz="1400" dirty="0">
                <a:latin typeface="Meiryo UI" panose="020B0604030504040204" pitchFamily="50" charset="-128"/>
                <a:ea typeface="Meiryo UI" panose="020B0604030504040204" pitchFamily="50" charset="-128"/>
              </a:rPr>
              <a:t>AI</a:t>
            </a:r>
            <a:r>
              <a:rPr kumimoji="0" lang="ja-JP" altLang="en-US" sz="1400" dirty="0">
                <a:latin typeface="Meiryo UI" panose="020B0604030504040204" pitchFamily="50" charset="-128"/>
                <a:ea typeface="Meiryo UI" panose="020B0604030504040204" pitchFamily="50" charset="-128"/>
              </a:rPr>
              <a:t>アシスタント」をクリックすると、</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過去の申請内容を参考に</a:t>
            </a:r>
            <a:r>
              <a:rPr kumimoji="0" lang="en-US" altLang="ja-JP" sz="1400" dirty="0">
                <a:latin typeface="Meiryo UI" panose="020B0604030504040204" pitchFamily="50" charset="-128"/>
                <a:ea typeface="Meiryo UI" panose="020B0604030504040204" pitchFamily="50" charset="-128"/>
              </a:rPr>
              <a:t>AI</a:t>
            </a:r>
            <a:r>
              <a:rPr kumimoji="0" lang="ja-JP" altLang="en-US" sz="1400" dirty="0">
                <a:latin typeface="Meiryo UI" panose="020B0604030504040204" pitchFamily="50" charset="-128"/>
                <a:ea typeface="Meiryo UI" panose="020B0604030504040204" pitchFamily="50" charset="-128"/>
              </a:rPr>
              <a:t>が申請書の作成をアシストします。</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「現在</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の勤怠情報」</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・今月の残業（現時点の残業の合計時間、締日時点の予測合計残業時間）</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・年５日有休消化状況（現時点で取得した日数、不足している日数）</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765AF63E-E9C8-F2E5-C67F-979F4577A20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66618" y="1319157"/>
            <a:ext cx="4045000" cy="2948692"/>
          </a:xfrm>
          <a:prstGeom prst="rect">
            <a:avLst/>
          </a:prstGeom>
        </p:spPr>
      </p:pic>
      <p:sp>
        <p:nvSpPr>
          <p:cNvPr id="10" name="AutoShape 380">
            <a:extLst>
              <a:ext uri="{FF2B5EF4-FFF2-40B4-BE49-F238E27FC236}">
                <a16:creationId xmlns:a16="http://schemas.microsoft.com/office/drawing/2014/main" id="{2EC2AC35-7886-8E5D-2D1A-09E8BE9B3182}"/>
              </a:ext>
            </a:extLst>
          </p:cNvPr>
          <p:cNvSpPr>
            <a:spLocks noChangeArrowheads="1"/>
          </p:cNvSpPr>
          <p:nvPr/>
        </p:nvSpPr>
        <p:spPr bwMode="auto">
          <a:xfrm>
            <a:off x="952501" y="3035314"/>
            <a:ext cx="3362324" cy="1165213"/>
          </a:xfrm>
          <a:prstGeom prst="roundRect">
            <a:avLst>
              <a:gd name="adj" fmla="val 43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10">
            <a:extLst>
              <a:ext uri="{FF2B5EF4-FFF2-40B4-BE49-F238E27FC236}">
                <a16:creationId xmlns:a16="http://schemas.microsoft.com/office/drawing/2014/main" id="{2AD49E23-ED13-F913-BAAA-0F4C4F3FD4B0}"/>
              </a:ext>
            </a:extLst>
          </p:cNvPr>
          <p:cNvSpPr>
            <a:spLocks noChangeShapeType="1"/>
          </p:cNvSpPr>
          <p:nvPr/>
        </p:nvSpPr>
        <p:spPr bwMode="auto">
          <a:xfrm rot="10800000" flipV="1">
            <a:off x="4314824" y="2992450"/>
            <a:ext cx="1123689" cy="69372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712967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2000" dirty="0">
                <a:latin typeface="Meiryo UI" panose="020B0604030504040204" pitchFamily="50" charset="-128"/>
                <a:ea typeface="Meiryo UI" panose="020B0604030504040204" pitchFamily="50" charset="-128"/>
              </a:rPr>
              <a:t> </a:t>
            </a:r>
          </a:p>
          <a:p>
            <a:pPr marL="0" indent="0">
              <a:buNone/>
            </a:pP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パソコンから打刻する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 モバイル端末から打刻する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a:t>
            </a:r>
            <a:r>
              <a:rPr lang="ja-JP" altLang="en-US" sz="1600" dirty="0">
                <a:latin typeface="Meiryo UI" panose="020B0604030504040204" pitchFamily="50" charset="-128"/>
                <a:ea typeface="Meiryo UI" panose="020B0604030504040204" pitchFamily="50" charset="-128"/>
              </a:rPr>
              <a:t>、打刻履歴が残ります。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パソコンから打刻する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9" name="図 8">
            <a:extLst>
              <a:ext uri="{FF2B5EF4-FFF2-40B4-BE49-F238E27FC236}">
                <a16:creationId xmlns:a16="http://schemas.microsoft.com/office/drawing/2014/main" id="{853367D7-CFD7-4405-54AF-3F114ECA9030}"/>
              </a:ext>
            </a:extLst>
          </p:cNvPr>
          <p:cNvPicPr>
            <a:picLocks noChangeAspect="1"/>
          </p:cNvPicPr>
          <p:nvPr/>
        </p:nvPicPr>
        <p:blipFill>
          <a:blip r:embed="rId3"/>
          <a:stretch>
            <a:fillRect/>
          </a:stretch>
        </p:blipFill>
        <p:spPr>
          <a:xfrm>
            <a:off x="799784" y="1387098"/>
            <a:ext cx="4573445" cy="2293201"/>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073228" y="2657977"/>
            <a:ext cx="2793648" cy="706976"/>
          </a:xfrm>
          <a:prstGeom prst="roundRect">
            <a:avLst>
              <a:gd name="adj" fmla="val 681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a:endCxn id="17" idx="3"/>
          </p:cNvCxnSpPr>
          <p:nvPr/>
        </p:nvCxnSpPr>
        <p:spPr>
          <a:xfrm flipH="1">
            <a:off x="3866876" y="2594373"/>
            <a:ext cx="2097824" cy="41709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27" name="図 26">
            <a:extLst>
              <a:ext uri="{FF2B5EF4-FFF2-40B4-BE49-F238E27FC236}">
                <a16:creationId xmlns:a16="http://schemas.microsoft.com/office/drawing/2014/main" id="{0FFDB33E-657B-5A83-A0B3-20578FF84452}"/>
              </a:ext>
            </a:extLst>
          </p:cNvPr>
          <p:cNvPicPr>
            <a:picLocks noChangeAspect="1"/>
          </p:cNvPicPr>
          <p:nvPr/>
        </p:nvPicPr>
        <p:blipFill>
          <a:blip r:embed="rId4"/>
          <a:stretch>
            <a:fillRect/>
          </a:stretch>
        </p:blipFill>
        <p:spPr>
          <a:xfrm>
            <a:off x="803228" y="4131350"/>
            <a:ext cx="4570001" cy="2310966"/>
          </a:xfrm>
          <a:prstGeom prst="rect">
            <a:avLst/>
          </a:prstGeom>
        </p:spPr>
      </p:pic>
      <p:sp>
        <p:nvSpPr>
          <p:cNvPr id="12" name="AutoShape 380">
            <a:extLst>
              <a:ext uri="{FF2B5EF4-FFF2-40B4-BE49-F238E27FC236}">
                <a16:creationId xmlns:a16="http://schemas.microsoft.com/office/drawing/2014/main" id="{04AF3CAD-7AFF-9C82-881E-5953D26D5C0D}"/>
              </a:ext>
            </a:extLst>
          </p:cNvPr>
          <p:cNvSpPr>
            <a:spLocks noChangeArrowheads="1"/>
          </p:cNvSpPr>
          <p:nvPr/>
        </p:nvSpPr>
        <p:spPr bwMode="auto">
          <a:xfrm>
            <a:off x="4005943" y="4484914"/>
            <a:ext cx="1349868" cy="853439"/>
          </a:xfrm>
          <a:prstGeom prst="roundRect">
            <a:avLst>
              <a:gd name="adj" fmla="val 684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69506" y="5499719"/>
            <a:ext cx="1801091" cy="4577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33B194E6-B54A-A121-EF7F-6C759A8B9CF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07567" y="1373535"/>
            <a:ext cx="2347282" cy="4745315"/>
          </a:xfrm>
          <a:prstGeom prst="rect">
            <a:avLst/>
          </a:prstGeom>
        </p:spPr>
      </p:pic>
      <p:sp>
        <p:nvSpPr>
          <p:cNvPr id="19" name="コンテンツ プレースホルダー 2"/>
          <p:cNvSpPr>
            <a:spLocks noGrp="1"/>
          </p:cNvSpPr>
          <p:nvPr>
            <p:ph idx="1"/>
          </p:nvPr>
        </p:nvSpPr>
        <p:spPr>
          <a:xfrm>
            <a:off x="302150" y="993336"/>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90954" y="3734273"/>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38603" y="3429000"/>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728955" y="3961684"/>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616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AC29DB3F-6524-693D-C9B9-63E7B91CC9C3}"/>
              </a:ext>
            </a:extLst>
          </p:cNvPr>
          <p:cNvPicPr>
            <a:picLocks noChangeAspect="1"/>
          </p:cNvPicPr>
          <p:nvPr/>
        </p:nvPicPr>
        <p:blipFill>
          <a:blip r:embed="rId3"/>
          <a:stretch>
            <a:fillRect/>
          </a:stretch>
        </p:blipFill>
        <p:spPr>
          <a:xfrm>
            <a:off x="423893" y="1263470"/>
            <a:ext cx="7210102" cy="3773321"/>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60120" y="3247226"/>
            <a:ext cx="904144"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814781"/>
            <a:ext cx="2727993" cy="853198"/>
          </a:xfrm>
          <a:prstGeom prst="roundRect">
            <a:avLst>
              <a:gd name="adj" fmla="val 594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a:stCxn id="27" idx="1"/>
          </p:cNvCxnSpPr>
          <p:nvPr/>
        </p:nvCxnSpPr>
        <p:spPr>
          <a:xfrm flipH="1">
            <a:off x="1882552" y="3410260"/>
            <a:ext cx="4301928" cy="187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a:endCxn id="24" idx="3"/>
          </p:cNvCxnSpPr>
          <p:nvPr/>
        </p:nvCxnSpPr>
        <p:spPr>
          <a:xfrm flipH="1" flipV="1">
            <a:off x="4297680" y="4241380"/>
            <a:ext cx="1917194" cy="248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84480" y="3180673"/>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4033185"/>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7197973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fontScale="70000" lnSpcReduction="20000"/>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lnSpc>
                <a:spcPct val="120000"/>
              </a:lnSpc>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未打刻や未申請を確認する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6.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a:t>
            </a:r>
            <a:r>
              <a:rPr lang="ja-JP" altLang="en-US" sz="2400" dirty="0">
                <a:latin typeface="Meiryo UI" panose="020B0604030504040204" pitchFamily="50" charset="-128"/>
                <a:ea typeface="Meiryo UI" panose="020B0604030504040204" pitchFamily="50" charset="-128"/>
              </a:rPr>
              <a:t> 退出時刻とログオフ時刻に差異がある場合に、その理由を申請する　</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1865983344"/>
              </p:ext>
            </p:extLst>
          </p:nvPr>
        </p:nvGraphicFramePr>
        <p:xfrm>
          <a:off x="574543" y="608261"/>
          <a:ext cx="10669515" cy="5049012"/>
        </p:xfrm>
        <a:graphic>
          <a:graphicData uri="http://schemas.openxmlformats.org/drawingml/2006/table">
            <a:tbl>
              <a:tblPr firstRow="1" bandRow="1">
                <a:tableStyleId>{5940675A-B579-460E-94D1-54222C63F5DA}</a:tableStyleId>
              </a:tblPr>
              <a:tblGrid>
                <a:gridCol w="2005579">
                  <a:extLst>
                    <a:ext uri="{9D8B030D-6E8A-4147-A177-3AD203B41FA5}">
                      <a16:colId xmlns:a16="http://schemas.microsoft.com/office/drawing/2014/main" val="2494357905"/>
                    </a:ext>
                  </a:extLst>
                </a:gridCol>
                <a:gridCol w="8663936">
                  <a:extLst>
                    <a:ext uri="{9D8B030D-6E8A-4147-A177-3AD203B41FA5}">
                      <a16:colId xmlns:a16="http://schemas.microsoft.com/office/drawing/2014/main" val="1333179428"/>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Ver.260331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4111820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P17</a:t>
                      </a:r>
                      <a:endParaRPr kumimoji="1" lang="ja-JP" altLang="en-US" sz="1800" b="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スマホアプリのリニューアルに伴う修正、説明の追加</a:t>
                      </a:r>
                    </a:p>
                  </a:txBody>
                  <a:tcPr anchor="ctr"/>
                </a:tc>
                <a:extLst>
                  <a:ext uri="{0D108BD9-81ED-4DB2-BD59-A6C34878D82A}">
                    <a16:rowId xmlns:a16="http://schemas.microsoft.com/office/drawing/2014/main" val="385002368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P13</a:t>
                      </a:r>
                      <a:endParaRPr kumimoji="1" lang="ja-JP" altLang="en-US" sz="1800" b="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奉行</a:t>
                      </a:r>
                      <a:r>
                        <a:rPr kumimoji="1" lang="en-US" altLang="ja-JP" sz="1800" baseline="-25000" dirty="0">
                          <a:latin typeface="メイリオ" panose="020B0604030504040204" pitchFamily="50" charset="-128"/>
                          <a:ea typeface="メイリオ" panose="020B0604030504040204" pitchFamily="50" charset="-128"/>
                        </a:rPr>
                        <a:t>Edge </a:t>
                      </a:r>
                      <a:r>
                        <a:rPr kumimoji="1" lang="ja-JP" altLang="en-US" sz="1800" baseline="-25000" dirty="0">
                          <a:latin typeface="メイリオ" panose="020B0604030504040204" pitchFamily="50" charset="-128"/>
                          <a:ea typeface="メイリオ" panose="020B0604030504040204" pitchFamily="50" charset="-128"/>
                        </a:rPr>
                        <a:t>給与明細電子化クラウド</a:t>
                      </a: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をあわせてご利用の場合の変更点を追記</a:t>
                      </a:r>
                    </a:p>
                  </a:txBody>
                  <a:tcPr anchor="ctr"/>
                </a:tc>
                <a:extLst>
                  <a:ext uri="{0D108BD9-81ED-4DB2-BD59-A6C34878D82A}">
                    <a16:rowId xmlns:a16="http://schemas.microsoft.com/office/drawing/2014/main" val="293067189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P14</a:t>
                      </a:r>
                      <a:endParaRPr kumimoji="1" lang="ja-JP" altLang="en-US" sz="1800" b="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a:t>
                      </a:r>
                      <a:r>
                        <a:rPr kumimoji="1" lang="en-US" altLang="ja-JP" sz="1800" baseline="-25000" dirty="0">
                          <a:latin typeface="メイリオ" panose="020B0604030504040204" pitchFamily="50" charset="-128"/>
                          <a:ea typeface="メイリオ" panose="020B0604030504040204" pitchFamily="50" charset="-128"/>
                        </a:rPr>
                        <a:t>AI</a:t>
                      </a:r>
                      <a:r>
                        <a:rPr kumimoji="1" lang="ja-JP" altLang="en-US" sz="1800" baseline="-25000" dirty="0">
                          <a:latin typeface="メイリオ" panose="020B0604030504040204" pitchFamily="50" charset="-128"/>
                          <a:ea typeface="メイリオ" panose="020B0604030504040204" pitchFamily="50" charset="-128"/>
                        </a:rPr>
                        <a:t>アシスタント」についての説明を追記</a:t>
                      </a:r>
                    </a:p>
                  </a:txBody>
                  <a:tcPr anchor="ctr"/>
                </a:tc>
                <a:extLst>
                  <a:ext uri="{0D108BD9-81ED-4DB2-BD59-A6C34878D82A}">
                    <a16:rowId xmlns:a16="http://schemas.microsoft.com/office/drawing/2014/main" val="161918368"/>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9311738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P66</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13501469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a:latin typeface="メイリオ" panose="020B0604030504040204" pitchFamily="50" charset="-128"/>
                          <a:ea typeface="メイリオ" panose="020B0604030504040204" pitchFamily="50" charset="-128"/>
                        </a:rPr>
                        <a:t>P22</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608501990"/>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7121058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P15</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従業員カードで、現在の未申請や現在の勤怠情報が確認できる旨を追記</a:t>
                      </a:r>
                    </a:p>
                  </a:txBody>
                  <a:tcPr anchor="ctr"/>
                </a:tc>
                <a:extLst>
                  <a:ext uri="{0D108BD9-81ED-4DB2-BD59-A6C34878D82A}">
                    <a16:rowId xmlns:a16="http://schemas.microsoft.com/office/drawing/2014/main" val="1335457423"/>
                  </a:ext>
                </a:extLst>
              </a:tr>
              <a:tr h="3887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P37</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3929327151"/>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Ver.241218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4976834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P46</a:t>
                      </a:r>
                      <a:r>
                        <a:rPr kumimoji="1" lang="ja-JP" altLang="en-US" sz="1800" baseline="-25000" dirty="0">
                          <a:latin typeface="メイリオ" panose="020B0604030504040204" pitchFamily="50" charset="-128"/>
                          <a:ea typeface="メイリオ" panose="020B0604030504040204" pitchFamily="50" charset="-128"/>
                        </a:rPr>
                        <a:t>・</a:t>
                      </a:r>
                      <a:endParaRPr kumimoji="1" lang="en-US" altLang="ja-JP" sz="1800" baseline="-250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49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1800966776"/>
                  </a:ext>
                </a:extLst>
              </a:tr>
            </a:tbl>
          </a:graphicData>
        </a:graphic>
      </p:graphicFrame>
    </p:spTree>
    <p:extLst>
      <p:ext uri="{BB962C8B-B14F-4D97-AF65-F5344CB8AC3E}">
        <p14:creationId xmlns:p14="http://schemas.microsoft.com/office/powerpoint/2010/main" val="4161144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申請メニューを開きます。　　　　　　　　　　　　　　　　　　　　　　　</a:t>
            </a: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7B125CC-4B85-49BC-8A3A-44D583810879}"/>
              </a:ext>
            </a:extLst>
          </p:cNvPr>
          <p:cNvPicPr/>
          <p:nvPr/>
        </p:nvPicPr>
        <p:blipFill>
          <a:blip r:embed="rId3"/>
          <a:stretch>
            <a:fillRect/>
          </a:stretch>
        </p:blipFill>
        <p:spPr>
          <a:xfrm>
            <a:off x="961231" y="4852086"/>
            <a:ext cx="2270585" cy="1836945"/>
          </a:xfrm>
          <a:prstGeom prst="rect">
            <a:avLst/>
          </a:prstGeom>
          <a:ln w="3175">
            <a:solidFill>
              <a:schemeClr val="tx1"/>
            </a:solidFill>
          </a:ln>
        </p:spPr>
      </p:pic>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3982"/>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4"/>
          <a:stretch>
            <a:fillRect/>
          </a:stretch>
        </p:blipFill>
        <p:spPr>
          <a:xfrm>
            <a:off x="7482784" y="3084244"/>
            <a:ext cx="181698" cy="181698"/>
          </a:xfrm>
          <a:prstGeom prst="rect">
            <a:avLst/>
          </a:prstGeom>
          <a:ln w="3175">
            <a:solidFill>
              <a:schemeClr val="tx1"/>
            </a:solidFill>
          </a:ln>
        </p:spPr>
      </p:pic>
      <p:pic>
        <p:nvPicPr>
          <p:cNvPr id="8" name="図 7">
            <a:extLst>
              <a:ext uri="{FF2B5EF4-FFF2-40B4-BE49-F238E27FC236}">
                <a16:creationId xmlns:a16="http://schemas.microsoft.com/office/drawing/2014/main" id="{B11CA5DC-D2F2-10D5-5F4B-B76F1BD447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92890" y="3358331"/>
            <a:ext cx="4341345" cy="1818874"/>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367288" y="4653882"/>
            <a:ext cx="887918" cy="15961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7" name="図 6" descr="グラフィカル ユーザー インターフェイス, アプリケーション&#10;&#10;AI 生成コンテンツは誤りを含む可能性があります。">
            <a:extLst>
              <a:ext uri="{FF2B5EF4-FFF2-40B4-BE49-F238E27FC236}">
                <a16:creationId xmlns:a16="http://schemas.microsoft.com/office/drawing/2014/main" id="{C7974ED3-6056-C0C0-B41E-439112B2EF1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1231" y="1894018"/>
            <a:ext cx="1471282" cy="2483684"/>
          </a:xfrm>
          <a:prstGeom prst="rect">
            <a:avLst/>
          </a:prstGeom>
          <a:ln w="3175">
            <a:solidFill>
              <a:schemeClr val="tx1"/>
            </a:solid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696872" y="1957707"/>
            <a:ext cx="715963" cy="2171686"/>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80909" y="2531279"/>
            <a:ext cx="696285" cy="13846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1" name="図 10" descr="グラフィカル ユーザー インターフェイス, テキスト, アプリケーション, チャットまたはテキスト メッセージ&#10;&#10;AI 生成コンテンツは誤りを含む可能性があります。">
            <a:extLst>
              <a:ext uri="{FF2B5EF4-FFF2-40B4-BE49-F238E27FC236}">
                <a16:creationId xmlns:a16="http://schemas.microsoft.com/office/drawing/2014/main" id="{16F4AFED-9563-85A2-0CBA-A4F26740C76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82134" y="1908364"/>
            <a:ext cx="2121514" cy="899158"/>
          </a:xfrm>
          <a:prstGeom prst="rect">
            <a:avLst/>
          </a:prstGeom>
          <a:ln>
            <a:solidFill>
              <a:schemeClr val="tx1"/>
            </a:solidFill>
          </a:ln>
        </p:spPr>
      </p:pic>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310867" y="2590959"/>
            <a:ext cx="1000760" cy="204906"/>
          </a:xfrm>
          <a:prstGeom prst="roundRect">
            <a:avLst>
              <a:gd name="adj" fmla="val 890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357257" y="2189339"/>
            <a:ext cx="1000760" cy="1724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23589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lang="ja-JP" altLang="en-US" sz="1400" dirty="0">
                <a:latin typeface="Meiryo UI" panose="020B0604030504040204" pitchFamily="50" charset="-128"/>
                <a:ea typeface="Meiryo UI" panose="020B0604030504040204" pitchFamily="50" charset="-128"/>
              </a:rPr>
              <a:t>［勤務実績</a:t>
            </a:r>
            <a:r>
              <a:rPr lang="en-US" altLang="ja-JP" sz="1400" dirty="0">
                <a:latin typeface="Meiryo UI" panose="020B0604030504040204" pitchFamily="50" charset="-128"/>
                <a:ea typeface="Meiryo UI" panose="020B0604030504040204" pitchFamily="50" charset="-128"/>
              </a:rPr>
              <a:t> ‐ </a:t>
            </a:r>
            <a:r>
              <a:rPr lang="ja-JP" altLang="en-US" sz="1400" dirty="0">
                <a:latin typeface="Meiryo UI" panose="020B0604030504040204" pitchFamily="50" charset="-128"/>
                <a:ea typeface="Meiryo UI" panose="020B0604030504040204" pitchFamily="50" charset="-128"/>
              </a:rPr>
              <a:t>勤務実績照会］メニュー</a:t>
            </a: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AA356DAD-DC08-7D9C-8C36-336DF926C92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58312" y="1540605"/>
            <a:ext cx="6185215" cy="2577618"/>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590549" y="3099540"/>
            <a:ext cx="369092"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7" name="直線コネクタ 16">
            <a:extLst>
              <a:ext uri="{FF2B5EF4-FFF2-40B4-BE49-F238E27FC236}">
                <a16:creationId xmlns:a16="http://schemas.microsoft.com/office/drawing/2014/main" id="{48F33619-BE45-CBD1-A388-70AB806FA366}"/>
              </a:ext>
            </a:extLst>
          </p:cNvPr>
          <p:cNvCxnSpPr>
            <a:cxnSpLocks/>
            <a:stCxn id="15" idx="0"/>
          </p:cNvCxnSpPr>
          <p:nvPr/>
        </p:nvCxnSpPr>
        <p:spPr>
          <a:xfrm flipV="1">
            <a:off x="775095" y="2551934"/>
            <a:ext cx="2775825" cy="54760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4B3C6724-B8E1-6E00-7CD2-65F207100889}"/>
              </a:ext>
            </a:extLst>
          </p:cNvPr>
          <p:cNvSpPr>
            <a:spLocks noChangeArrowheads="1"/>
          </p:cNvSpPr>
          <p:nvPr/>
        </p:nvSpPr>
        <p:spPr bwMode="auto">
          <a:xfrm>
            <a:off x="959641" y="3099540"/>
            <a:ext cx="328615"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29A80CCC-E0DC-B626-AC65-2478EAB5396A}"/>
              </a:ext>
            </a:extLst>
          </p:cNvPr>
          <p:cNvCxnSpPr>
            <a:cxnSpLocks/>
            <a:stCxn id="29" idx="2"/>
          </p:cNvCxnSpPr>
          <p:nvPr/>
        </p:nvCxnSpPr>
        <p:spPr>
          <a:xfrm>
            <a:off x="1123949" y="4118224"/>
            <a:ext cx="150848" cy="65084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4" name="グループ化 43">
            <a:extLst>
              <a:ext uri="{FF2B5EF4-FFF2-40B4-BE49-F238E27FC236}">
                <a16:creationId xmlns:a16="http://schemas.microsoft.com/office/drawing/2014/main" id="{5C6C1074-15C2-D70E-9C35-E03687DA73B2}"/>
              </a:ext>
            </a:extLst>
          </p:cNvPr>
          <p:cNvGrpSpPr/>
          <p:nvPr/>
        </p:nvGrpSpPr>
        <p:grpSpPr>
          <a:xfrm>
            <a:off x="1274797" y="4381331"/>
            <a:ext cx="5967149" cy="2008643"/>
            <a:chOff x="2134884" y="4025966"/>
            <a:chExt cx="5840716" cy="2008643"/>
          </a:xfrm>
        </p:grpSpPr>
        <p:sp>
          <p:nvSpPr>
            <p:cNvPr id="7" name="Rectangle 363">
              <a:extLst>
                <a:ext uri="{FF2B5EF4-FFF2-40B4-BE49-F238E27FC236}">
                  <a16:creationId xmlns:a16="http://schemas.microsoft.com/office/drawing/2014/main" id="{82FFB667-3C17-A596-4339-52FFCCF36DBB}"/>
                </a:ext>
              </a:extLst>
            </p:cNvPr>
            <p:cNvSpPr>
              <a:spLocks noChangeArrowheads="1"/>
            </p:cNvSpPr>
            <p:nvPr/>
          </p:nvSpPr>
          <p:spPr bwMode="auto">
            <a:xfrm>
              <a:off x="2134884" y="4025966"/>
              <a:ext cx="5840716" cy="20086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以下の勤務状況の場合に、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9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153CCF79-F5E3-C156-B959-69D757067F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1919" y="4684626"/>
              <a:ext cx="272098" cy="243239"/>
            </a:xfrm>
            <a:prstGeom prst="rect">
              <a:avLst/>
            </a:prstGeom>
          </p:spPr>
        </p:pic>
        <p:pic>
          <p:nvPicPr>
            <p:cNvPr id="39" name="図 38">
              <a:extLst>
                <a:ext uri="{FF2B5EF4-FFF2-40B4-BE49-F238E27FC236}">
                  <a16:creationId xmlns:a16="http://schemas.microsoft.com/office/drawing/2014/main" id="{A9EFE505-2663-524C-795B-6D3793843A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8982" y="4943374"/>
              <a:ext cx="281817" cy="251927"/>
            </a:xfrm>
            <a:prstGeom prst="rect">
              <a:avLst/>
            </a:prstGeom>
          </p:spPr>
        </p:pic>
        <p:pic>
          <p:nvPicPr>
            <p:cNvPr id="40" name="図 39">
              <a:extLst>
                <a:ext uri="{FF2B5EF4-FFF2-40B4-BE49-F238E27FC236}">
                  <a16:creationId xmlns:a16="http://schemas.microsoft.com/office/drawing/2014/main" id="{C5D03F2B-4BCE-FF4C-5C60-A7B061D63B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41631" y="5469250"/>
              <a:ext cx="262381" cy="225171"/>
            </a:xfrm>
            <a:prstGeom prst="rect">
              <a:avLst/>
            </a:prstGeom>
          </p:spPr>
        </p:pic>
        <p:pic>
          <p:nvPicPr>
            <p:cNvPr id="41" name="図 40">
              <a:extLst>
                <a:ext uri="{FF2B5EF4-FFF2-40B4-BE49-F238E27FC236}">
                  <a16:creationId xmlns:a16="http://schemas.microsoft.com/office/drawing/2014/main" id="{549D3D4E-51F3-8643-E49E-7433B8DB72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40629" y="5205705"/>
              <a:ext cx="272098" cy="244629"/>
            </a:xfrm>
            <a:prstGeom prst="rect">
              <a:avLst/>
            </a:prstGeom>
          </p:spPr>
        </p:pic>
      </p:grpSp>
      <p:sp>
        <p:nvSpPr>
          <p:cNvPr id="18" name="Rectangle 363">
            <a:extLst>
              <a:ext uri="{FF2B5EF4-FFF2-40B4-BE49-F238E27FC236}">
                <a16:creationId xmlns:a16="http://schemas.microsoft.com/office/drawing/2014/main" id="{BF008E6E-AE42-EF9A-2FBC-D9E4DA279433}"/>
              </a:ext>
            </a:extLst>
          </p:cNvPr>
          <p:cNvSpPr>
            <a:spLocks noChangeArrowheads="1"/>
          </p:cNvSpPr>
          <p:nvPr/>
        </p:nvSpPr>
        <p:spPr bwMode="auto">
          <a:xfrm>
            <a:off x="3550920" y="1077227"/>
            <a:ext cx="7269480" cy="23969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0" indent="0">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37" name="図 36">
            <a:extLst>
              <a:ext uri="{FF2B5EF4-FFF2-40B4-BE49-F238E27FC236}">
                <a16:creationId xmlns:a16="http://schemas.microsoft.com/office/drawing/2014/main" id="{26F49915-7D13-9980-8A82-5B75ADD5AEA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688557" y="2192021"/>
            <a:ext cx="3292578" cy="1139508"/>
          </a:xfrm>
          <a:prstGeom prst="rect">
            <a:avLst/>
          </a:prstGeom>
        </p:spPr>
      </p:pic>
      <p:pic>
        <p:nvPicPr>
          <p:cNvPr id="46" name="図 45">
            <a:extLst>
              <a:ext uri="{FF2B5EF4-FFF2-40B4-BE49-F238E27FC236}">
                <a16:creationId xmlns:a16="http://schemas.microsoft.com/office/drawing/2014/main" id="{028FA897-660C-01CA-49E3-0417C82182AD}"/>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6392537" y="1917037"/>
            <a:ext cx="378887" cy="227332"/>
          </a:xfrm>
          <a:prstGeom prst="rect">
            <a:avLst/>
          </a:prstGeom>
        </p:spPr>
      </p:pic>
      <p:pic>
        <p:nvPicPr>
          <p:cNvPr id="48" name="図 47">
            <a:extLst>
              <a:ext uri="{FF2B5EF4-FFF2-40B4-BE49-F238E27FC236}">
                <a16:creationId xmlns:a16="http://schemas.microsoft.com/office/drawing/2014/main" id="{6A149280-AC28-5FBD-FC37-F689448B70D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423523" y="1196927"/>
            <a:ext cx="346186" cy="227185"/>
          </a:xfrm>
          <a:prstGeom prst="rect">
            <a:avLst/>
          </a:prstGeom>
        </p:spPr>
      </p:pic>
      <p:sp>
        <p:nvSpPr>
          <p:cNvPr id="6" name="矢印: 右 33">
            <a:extLst>
              <a:ext uri="{FF2B5EF4-FFF2-40B4-BE49-F238E27FC236}">
                <a16:creationId xmlns:a16="http://schemas.microsoft.com/office/drawing/2014/main" id="{45DB8C76-751D-5469-C5C5-B8AE5EDF6A22}"/>
              </a:ext>
            </a:extLst>
          </p:cNvPr>
          <p:cNvSpPr/>
          <p:nvPr/>
        </p:nvSpPr>
        <p:spPr>
          <a:xfrm>
            <a:off x="7339192" y="51738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Rectangle 363">
            <a:extLst>
              <a:ext uri="{FF2B5EF4-FFF2-40B4-BE49-F238E27FC236}">
                <a16:creationId xmlns:a16="http://schemas.microsoft.com/office/drawing/2014/main" id="{49DBC784-4A3B-308A-EDBE-9CCC4C4807A7}"/>
              </a:ext>
            </a:extLst>
          </p:cNvPr>
          <p:cNvSpPr>
            <a:spLocks noChangeArrowheads="1"/>
          </p:cNvSpPr>
          <p:nvPr/>
        </p:nvSpPr>
        <p:spPr bwMode="auto">
          <a:xfrm>
            <a:off x="7798708" y="4376712"/>
            <a:ext cx="4293439" cy="20132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DA890997-C37B-2836-E3AE-201D5E00F2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4383" y="4485665"/>
            <a:ext cx="269404" cy="235728"/>
          </a:xfrm>
          <a:prstGeom prst="rect">
            <a:avLst/>
          </a:prstGeom>
        </p:spPr>
      </p:pic>
      <p:pic>
        <p:nvPicPr>
          <p:cNvPr id="12" name="図 11">
            <a:extLst>
              <a:ext uri="{FF2B5EF4-FFF2-40B4-BE49-F238E27FC236}">
                <a16:creationId xmlns:a16="http://schemas.microsoft.com/office/drawing/2014/main" id="{D7439E35-1878-1578-6C18-CEA3C9F0B6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7652" y="4949131"/>
            <a:ext cx="240529" cy="210462"/>
          </a:xfrm>
          <a:prstGeom prst="rect">
            <a:avLst/>
          </a:prstGeom>
        </p:spPr>
      </p:pic>
      <p:pic>
        <p:nvPicPr>
          <p:cNvPr id="10" name="図 9">
            <a:extLst>
              <a:ext uri="{FF2B5EF4-FFF2-40B4-BE49-F238E27FC236}">
                <a16:creationId xmlns:a16="http://schemas.microsoft.com/office/drawing/2014/main" id="{96959C67-1DAA-91E7-5658-2243DD3BC89D}"/>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7922372" y="5405556"/>
            <a:ext cx="3873930" cy="843517"/>
          </a:xfrm>
          <a:prstGeom prst="rect">
            <a:avLst/>
          </a:prstGeom>
        </p:spPr>
      </p:pic>
      <p:sp>
        <p:nvSpPr>
          <p:cNvPr id="14" name="AutoShape 380">
            <a:extLst>
              <a:ext uri="{FF2B5EF4-FFF2-40B4-BE49-F238E27FC236}">
                <a16:creationId xmlns:a16="http://schemas.microsoft.com/office/drawing/2014/main" id="{7D9EB422-04C4-49B5-4125-6FD2C173E0FD}"/>
              </a:ext>
            </a:extLst>
          </p:cNvPr>
          <p:cNvSpPr>
            <a:spLocks noChangeArrowheads="1"/>
          </p:cNvSpPr>
          <p:nvPr/>
        </p:nvSpPr>
        <p:spPr bwMode="auto">
          <a:xfrm>
            <a:off x="8297206" y="6071052"/>
            <a:ext cx="298834" cy="198208"/>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メニュー画面右上の検索欄で申請したい内容のキーワードを入力すると、入力した内容の「申請ガイド」が表示されます。</a:t>
            </a:r>
            <a:endParaRPr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「申請ガイド」に必要な内容が表示されますので、内容に沿って申請します。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E6F583D-3942-C8CC-7B35-44F308FC8600}"/>
              </a:ext>
            </a:extLst>
          </p:cNvPr>
          <p:cNvPicPr>
            <a:picLocks noChangeAspect="1"/>
          </p:cNvPicPr>
          <p:nvPr/>
        </p:nvPicPr>
        <p:blipFill>
          <a:blip r:embed="rId3"/>
          <a:stretch>
            <a:fillRect/>
          </a:stretch>
        </p:blipFill>
        <p:spPr>
          <a:xfrm>
            <a:off x="477227" y="1987303"/>
            <a:ext cx="3792587" cy="758517"/>
          </a:xfrm>
          <a:prstGeom prst="rect">
            <a:avLst/>
          </a:prstGeom>
        </p:spPr>
      </p:pic>
      <p:sp>
        <p:nvSpPr>
          <p:cNvPr id="10" name="矢印: 右 19">
            <a:extLst>
              <a:ext uri="{FF2B5EF4-FFF2-40B4-BE49-F238E27FC236}">
                <a16:creationId xmlns:a16="http://schemas.microsoft.com/office/drawing/2014/main" id="{EE43ABCE-5BAB-1E78-82F7-D6017910779A}"/>
              </a:ext>
            </a:extLst>
          </p:cNvPr>
          <p:cNvSpPr/>
          <p:nvPr/>
        </p:nvSpPr>
        <p:spPr>
          <a:xfrm rot="2355668">
            <a:off x="2093258" y="2748043"/>
            <a:ext cx="731875"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31" name="グループ化 30">
            <a:extLst>
              <a:ext uri="{FF2B5EF4-FFF2-40B4-BE49-F238E27FC236}">
                <a16:creationId xmlns:a16="http://schemas.microsoft.com/office/drawing/2014/main" id="{F11B9D9C-4E54-E0A5-4365-64D598642677}"/>
              </a:ext>
            </a:extLst>
          </p:cNvPr>
          <p:cNvGrpSpPr/>
          <p:nvPr/>
        </p:nvGrpSpPr>
        <p:grpSpPr>
          <a:xfrm>
            <a:off x="4489961" y="4090834"/>
            <a:ext cx="5869748" cy="2448263"/>
            <a:chOff x="4348071" y="4090834"/>
            <a:chExt cx="5869748" cy="2448263"/>
          </a:xfrm>
        </p:grpSpPr>
        <p:pic>
          <p:nvPicPr>
            <p:cNvPr id="29" name="図 28">
              <a:extLst>
                <a:ext uri="{FF2B5EF4-FFF2-40B4-BE49-F238E27FC236}">
                  <a16:creationId xmlns:a16="http://schemas.microsoft.com/office/drawing/2014/main" id="{BF53262F-E0CF-EA5B-FD45-0EEA88A713D6}"/>
                </a:ext>
              </a:extLst>
            </p:cNvPr>
            <p:cNvPicPr>
              <a:picLocks noChangeAspect="1"/>
            </p:cNvPicPr>
            <p:nvPr/>
          </p:nvPicPr>
          <p:blipFill>
            <a:blip r:embed="rId4"/>
            <a:stretch>
              <a:fillRect/>
            </a:stretch>
          </p:blipFill>
          <p:spPr>
            <a:xfrm>
              <a:off x="4348071" y="4090834"/>
              <a:ext cx="5869748" cy="2448263"/>
            </a:xfrm>
            <a:prstGeom prst="rect">
              <a:avLst/>
            </a:prstGeom>
          </p:spPr>
        </p:pic>
        <p:sp>
          <p:nvSpPr>
            <p:cNvPr id="30" name="AutoShape 380">
              <a:extLst>
                <a:ext uri="{FF2B5EF4-FFF2-40B4-BE49-F238E27FC236}">
                  <a16:creationId xmlns:a16="http://schemas.microsoft.com/office/drawing/2014/main" id="{E77DE674-BA15-0815-74D8-BFDA0A8E1917}"/>
                </a:ext>
              </a:extLst>
            </p:cNvPr>
            <p:cNvSpPr>
              <a:spLocks noChangeArrowheads="1"/>
            </p:cNvSpPr>
            <p:nvPr/>
          </p:nvSpPr>
          <p:spPr bwMode="auto">
            <a:xfrm>
              <a:off x="4523679" y="4523046"/>
              <a:ext cx="3398423" cy="1707821"/>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pic>
        <p:nvPicPr>
          <p:cNvPr id="9" name="図 8" descr="グラフィカル ユーザー インターフェイス, アプリケーション, Word&#10;&#10;AI 生成コンテンツは誤りを含む可能性があります。">
            <a:extLst>
              <a:ext uri="{FF2B5EF4-FFF2-40B4-BE49-F238E27FC236}">
                <a16:creationId xmlns:a16="http://schemas.microsoft.com/office/drawing/2014/main" id="{42D2DA05-D46D-61B9-C7F4-AFD38B0A5A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04388" y="2501988"/>
            <a:ext cx="5666667" cy="1514286"/>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29792" y="3646923"/>
            <a:ext cx="906308" cy="159333"/>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5" name="矢印: 右 19">
            <a:extLst>
              <a:ext uri="{FF2B5EF4-FFF2-40B4-BE49-F238E27FC236}">
                <a16:creationId xmlns:a16="http://schemas.microsoft.com/office/drawing/2014/main" id="{59573430-3A3B-A6B6-829F-06FC77348223}"/>
              </a:ext>
            </a:extLst>
          </p:cNvPr>
          <p:cNvSpPr/>
          <p:nvPr/>
        </p:nvSpPr>
        <p:spPr>
          <a:xfrm rot="5400000">
            <a:off x="6971402" y="3952080"/>
            <a:ext cx="623087"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255977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923" y="1230595"/>
            <a:ext cx="5488048"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84" y="1261389"/>
            <a:ext cx="4992141"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702752"/>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9918" y="2548796"/>
            <a:ext cx="5000718"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89366"/>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031" y="1245118"/>
            <a:ext cx="5482306"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263" y="1276131"/>
            <a:ext cx="5503600"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608218" y="5054373"/>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443" y="1271492"/>
            <a:ext cx="5527627"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2918" y="4177749"/>
            <a:ext cx="3172284"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2901" y="1315850"/>
            <a:ext cx="4406541"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233" y="1704747"/>
            <a:ext cx="4560472"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019" y="1662125"/>
            <a:ext cx="4984278"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0335"/>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804941"/>
            <a:ext cx="11654913" cy="5812700"/>
          </a:xfrm>
        </p:spPr>
        <p:txBody>
          <a:bodyPr numCol="1">
            <a:noAutofit/>
          </a:bodyPr>
          <a:lstStyle/>
          <a:p>
            <a:pPr marL="0" indent="0">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1</a:t>
            </a:r>
            <a:r>
              <a:rPr lang="ja-JP" altLang="en-US" sz="1800" dirty="0">
                <a:latin typeface="Meiryo UI" panose="020B0604030504040204" pitchFamily="50" charset="-128"/>
                <a:ea typeface="Meiryo UI" panose="020B0604030504040204" pitchFamily="50" charset="-128"/>
              </a:rPr>
              <a:t>］はじめに</a:t>
            </a:r>
            <a:br>
              <a:rPr kumimoji="1"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kumimoji="1" lang="ja-JP" altLang="en-US" sz="1500" dirty="0">
                <a:latin typeface="Meiryo UI" panose="020B0604030504040204" pitchFamily="50" charset="-128"/>
                <a:ea typeface="Meiryo UI" panose="020B0604030504040204" pitchFamily="50" charset="-128"/>
              </a:rPr>
              <a:t>当サービスでできること</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はじめての起動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基本操作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］打刻する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パソコンから打刻する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モバイル端末から打刻する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勤務を選択してから打刻する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］申請する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申請方法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打刻漏れ／有給休暇／残業／</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a:t>
            </a:r>
            <a:r>
              <a:rPr lang="ja-JP" altLang="en-US" sz="1500" dirty="0">
                <a:latin typeface="Meiryo UI" panose="020B0604030504040204" pitchFamily="50" charset="-128"/>
                <a:ea typeface="Meiryo UI" panose="020B0604030504040204" pitchFamily="50" charset="-128"/>
              </a:rPr>
              <a:t> 申請を取り下げる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未打刻や未申請を確認する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5.</a:t>
            </a:r>
            <a:r>
              <a:rPr lang="ja-JP" altLang="en-US" sz="1500" dirty="0">
                <a:latin typeface="Meiryo UI" panose="020B0604030504040204" pitchFamily="50" charset="-128"/>
                <a:ea typeface="Meiryo UI" panose="020B0604030504040204" pitchFamily="50" charset="-128"/>
              </a:rPr>
              <a:t> 勤務データを一括で申請する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6.</a:t>
            </a:r>
            <a:r>
              <a:rPr lang="ja-JP" altLang="en-US" sz="1500" dirty="0">
                <a:latin typeface="Meiryo UI" panose="020B0604030504040204" pitchFamily="50" charset="-128"/>
                <a:ea typeface="Meiryo UI" panose="020B0604030504040204" pitchFamily="50" charset="-128"/>
              </a:rPr>
              <a:t> 勤怠を管理している社員の勤務データを一括で申請する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7. </a:t>
            </a:r>
            <a:r>
              <a:rPr lang="ja-JP" altLang="en-US" sz="1500" dirty="0">
                <a:latin typeface="Meiryo UI" panose="020B0604030504040204" pitchFamily="50" charset="-128"/>
                <a:ea typeface="Meiryo UI" panose="020B0604030504040204" pitchFamily="50" charset="-128"/>
              </a:rPr>
              <a:t>退出時刻とログオフ時刻に差異がある場合に、その理由を申請する　</a:t>
            </a:r>
            <a:endParaRPr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        </a:t>
            </a:r>
            <a:br>
              <a:rPr lang="en-US" altLang="ja-JP" sz="1100" dirty="0">
                <a:latin typeface="Meiryo UI" panose="020B0604030504040204" pitchFamily="50" charset="-128"/>
                <a:ea typeface="Meiryo UI" panose="020B0604030504040204" pitchFamily="50" charset="-128"/>
              </a:rPr>
            </a:b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0611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74" y="1373064"/>
            <a:ext cx="5483462"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933" y="1384252"/>
            <a:ext cx="5512457"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413" y="1295957"/>
            <a:ext cx="5512689" cy="4212010"/>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016" y="1290322"/>
            <a:ext cx="5477584"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828269" y="1545336"/>
            <a:ext cx="5050520" cy="1507010"/>
            <a:chOff x="456649" y="1558061"/>
            <a:chExt cx="5050520" cy="1507010"/>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649" y="1558061"/>
              <a:ext cx="5050520" cy="1507010"/>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41914" y="2671300"/>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46557" y="3688930"/>
            <a:ext cx="5933318" cy="2692429"/>
            <a:chOff x="456649" y="3588565"/>
            <a:chExt cx="5933318" cy="2692429"/>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649" y="3588565"/>
              <a:ext cx="5933318" cy="2692429"/>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598419" y="5987586"/>
              <a:ext cx="577833"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475910" y="4317282"/>
              <a:ext cx="235226" cy="1634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926060" y="4084538"/>
              <a:ext cx="832104" cy="972313"/>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17"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62770" y="4725495"/>
            <a:ext cx="235226" cy="1634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149096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13329" y="6472106"/>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800" y="1901579"/>
            <a:ext cx="5044320" cy="1788227"/>
            <a:chOff x="583122" y="1888380"/>
            <a:chExt cx="5044320" cy="1788227"/>
          </a:xfrm>
        </p:grpSpPr>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583122" y="1888380"/>
              <a:ext cx="5044320" cy="1486931"/>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819698" y="2055093"/>
              <a:ext cx="3642007" cy="1621514"/>
              <a:chOff x="819698" y="2055093"/>
              <a:chExt cx="3642007" cy="1621514"/>
            </a:xfrm>
          </p:grpSpPr>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3674" y="2562050"/>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819698" y="2055093"/>
                <a:ext cx="167952" cy="5069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454302" y="229600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9698" y="3025790"/>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spTree>
    <p:extLst>
      <p:ext uri="{BB962C8B-B14F-4D97-AF65-F5344CB8AC3E}">
        <p14:creationId xmlns:p14="http://schemas.microsoft.com/office/powerpoint/2010/main" val="33496722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休暇申請を取り消す</a:t>
            </a:r>
            <a:r>
              <a:rPr lang="ja-JP" altLang="en-US" sz="1600" b="1" dirty="0">
                <a:latin typeface="Meiryo UI" panose="020B0604030504040204" pitchFamily="50" charset="-128"/>
                <a:ea typeface="Meiryo UI" panose="020B0604030504040204" pitchFamily="50" charset="-128"/>
              </a:rPr>
              <a:t>（［申請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1902761"/>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36728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179729" y="4328765"/>
            <a:ext cx="3138609"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cstate="print">
            <a:extLst>
              <a:ext uri="{28A0092B-C50C-407E-A947-70E740481C1C}">
                <a14:useLocalDpi xmlns:a14="http://schemas.microsoft.com/office/drawing/2010/main" val="0"/>
              </a:ext>
            </a:extLst>
          </a:blip>
          <a:srcRect/>
          <a:stretch/>
        </p:blipFill>
        <p:spPr>
          <a:xfrm>
            <a:off x="6219427" y="4271275"/>
            <a:ext cx="3246753" cy="2287611"/>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098744"/>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17283" y="629974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79171" y="6327902"/>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121087" y="2805924"/>
            <a:ext cx="3791576" cy="1074279"/>
          </a:xfrm>
          <a:prstGeom prst="rect">
            <a:avLst/>
          </a:prstGeom>
          <a:ln>
            <a:solidFill>
              <a:schemeClr val="tx1"/>
            </a:solidFill>
          </a:ln>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55904" y="3142281"/>
            <a:ext cx="288796" cy="1660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未打刻や未申請を確認する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6458816" y="176767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a:endCxn id="18" idx="2"/>
          </p:cNvCxnSpPr>
          <p:nvPr/>
        </p:nvCxnSpPr>
        <p:spPr>
          <a:xfrm flipV="1">
            <a:off x="7106516" y="1943769"/>
            <a:ext cx="0" cy="93871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矢印: 右 33">
            <a:extLst>
              <a:ext uri="{FF2B5EF4-FFF2-40B4-BE49-F238E27FC236}">
                <a16:creationId xmlns:a16="http://schemas.microsoft.com/office/drawing/2014/main" id="{89A93D27-F5FA-BE17-C2E8-769DAE391136}"/>
              </a:ext>
            </a:extLst>
          </p:cNvPr>
          <p:cNvSpPr/>
          <p:nvPr/>
        </p:nvSpPr>
        <p:spPr>
          <a:xfrm>
            <a:off x="7331377" y="529279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 name="図 11">
            <a:extLst>
              <a:ext uri="{FF2B5EF4-FFF2-40B4-BE49-F238E27FC236}">
                <a16:creationId xmlns:a16="http://schemas.microsoft.com/office/drawing/2014/main" id="{D96D952A-89B5-01B6-31B4-24A3D3F13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768" y="1220917"/>
            <a:ext cx="7491090" cy="3754908"/>
          </a:xfrm>
          <a:prstGeom prst="rect">
            <a:avLst/>
          </a:prstGeom>
        </p:spPr>
      </p:pic>
      <p:sp>
        <p:nvSpPr>
          <p:cNvPr id="16" name="AutoShape 380">
            <a:extLst>
              <a:ext uri="{FF2B5EF4-FFF2-40B4-BE49-F238E27FC236}">
                <a16:creationId xmlns:a16="http://schemas.microsoft.com/office/drawing/2014/main" id="{25847653-7EDC-1AAF-AE46-807C91E225CF}"/>
              </a:ext>
            </a:extLst>
          </p:cNvPr>
          <p:cNvSpPr>
            <a:spLocks noChangeArrowheads="1"/>
          </p:cNvSpPr>
          <p:nvPr/>
        </p:nvSpPr>
        <p:spPr bwMode="auto">
          <a:xfrm>
            <a:off x="1053968" y="2592126"/>
            <a:ext cx="270973" cy="1633032"/>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734156" y="3186926"/>
            <a:ext cx="497338" cy="1632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a:stCxn id="20" idx="1"/>
            <a:endCxn id="28" idx="3"/>
          </p:cNvCxnSpPr>
          <p:nvPr/>
        </p:nvCxnSpPr>
        <p:spPr>
          <a:xfrm flipH="1" flipV="1">
            <a:off x="4231494" y="3268549"/>
            <a:ext cx="921234" cy="745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152728" y="2666426"/>
            <a:ext cx="5590812"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dirty="0">
                <a:latin typeface="Meiryo UI" panose="020B0604030504040204" pitchFamily="50" charset="-128"/>
                <a:ea typeface="Meiryo UI" panose="020B0604030504040204" pitchFamily="50" charset="-128"/>
              </a:rPr>
              <a:t>未打刻</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E4548D83-5DEC-E9B2-F599-30BDCD1CD774}"/>
              </a:ext>
            </a:extLst>
          </p:cNvPr>
          <p:cNvCxnSpPr>
            <a:cxnSpLocks/>
            <a:endCxn id="16" idx="2"/>
          </p:cNvCxnSpPr>
          <p:nvPr/>
        </p:nvCxnSpPr>
        <p:spPr>
          <a:xfrm flipV="1">
            <a:off x="1189455" y="4225158"/>
            <a:ext cx="0" cy="20486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3" name="グループ化 22">
            <a:extLst>
              <a:ext uri="{FF2B5EF4-FFF2-40B4-BE49-F238E27FC236}">
                <a16:creationId xmlns:a16="http://schemas.microsoft.com/office/drawing/2014/main" id="{818B7A57-CB20-6A10-0724-83193CF6BC00}"/>
              </a:ext>
            </a:extLst>
          </p:cNvPr>
          <p:cNvGrpSpPr/>
          <p:nvPr/>
        </p:nvGrpSpPr>
        <p:grpSpPr>
          <a:xfrm>
            <a:off x="838200" y="4376713"/>
            <a:ext cx="6361617" cy="2208561"/>
            <a:chOff x="2034533" y="3976882"/>
            <a:chExt cx="6361617" cy="2208561"/>
          </a:xfrm>
        </p:grpSpPr>
        <p:grpSp>
          <p:nvGrpSpPr>
            <p:cNvPr id="9" name="グループ化 8">
              <a:extLst>
                <a:ext uri="{FF2B5EF4-FFF2-40B4-BE49-F238E27FC236}">
                  <a16:creationId xmlns:a16="http://schemas.microsoft.com/office/drawing/2014/main" id="{2EEC4E3B-C2DD-B913-4AE3-958FB2933F16}"/>
                </a:ext>
              </a:extLst>
            </p:cNvPr>
            <p:cNvGrpSpPr/>
            <p:nvPr/>
          </p:nvGrpSpPr>
          <p:grpSpPr>
            <a:xfrm>
              <a:off x="2034533" y="3976882"/>
              <a:ext cx="6361617" cy="2208561"/>
              <a:chOff x="750364" y="4430022"/>
              <a:chExt cx="6361617" cy="2208561"/>
            </a:xfrm>
          </p:grpSpPr>
          <p:sp>
            <p:nvSpPr>
              <p:cNvPr id="24" name="Rectangle 363">
                <a:extLst>
                  <a:ext uri="{FF2B5EF4-FFF2-40B4-BE49-F238E27FC236}">
                    <a16:creationId xmlns:a16="http://schemas.microsoft.com/office/drawing/2014/main" id="{9904CC18-4E74-DD8C-164C-9EA554828AEC}"/>
                  </a:ext>
                </a:extLst>
              </p:cNvPr>
              <p:cNvSpPr>
                <a:spLocks noChangeArrowheads="1"/>
              </p:cNvSpPr>
              <p:nvPr/>
            </p:nvSpPr>
            <p:spPr bwMode="auto">
              <a:xfrm>
                <a:off x="750364" y="4430022"/>
                <a:ext cx="6361617"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以下の勤務状況の場合に、「状況」欄にアイコンが表示されます。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7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申請漏れ</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から各種</a:t>
                </a:r>
                <a:r>
                  <a:rPr lang="ja-JP" altLang="ja-JP" sz="1600" dirty="0">
                    <a:latin typeface="Meiryo UI" panose="020B0604030504040204" pitchFamily="50" charset="-128"/>
                    <a:ea typeface="Meiryo UI" panose="020B0604030504040204" pitchFamily="50" charset="-128"/>
                  </a:rPr>
                  <a:t>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8" name="図 37">
                <a:extLst>
                  <a:ext uri="{FF2B5EF4-FFF2-40B4-BE49-F238E27FC236}">
                    <a16:creationId xmlns:a16="http://schemas.microsoft.com/office/drawing/2014/main" id="{25EB55E8-2AD1-8EA4-B555-6103F20259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6086" y="5123111"/>
                <a:ext cx="272098" cy="238085"/>
              </a:xfrm>
              <a:prstGeom prst="rect">
                <a:avLst/>
              </a:prstGeom>
            </p:spPr>
          </p:pic>
          <p:pic>
            <p:nvPicPr>
              <p:cNvPr id="40" name="図 39">
                <a:extLst>
                  <a:ext uri="{FF2B5EF4-FFF2-40B4-BE49-F238E27FC236}">
                    <a16:creationId xmlns:a16="http://schemas.microsoft.com/office/drawing/2014/main" id="{BE10D640-318E-1460-E2A9-FF9A8688FF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2318" y="5370315"/>
                <a:ext cx="281817" cy="246589"/>
              </a:xfrm>
              <a:prstGeom prst="rect">
                <a:avLst/>
              </a:prstGeom>
            </p:spPr>
          </p:pic>
          <p:pic>
            <p:nvPicPr>
              <p:cNvPr id="46" name="図 45">
                <a:extLst>
                  <a:ext uri="{FF2B5EF4-FFF2-40B4-BE49-F238E27FC236}">
                    <a16:creationId xmlns:a16="http://schemas.microsoft.com/office/drawing/2014/main" id="{46913449-B410-6557-D7CA-295F6F5661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591" y="5908725"/>
                <a:ext cx="262381" cy="220400"/>
              </a:xfrm>
              <a:prstGeom prst="rect">
                <a:avLst/>
              </a:prstGeom>
            </p:spPr>
          </p:pic>
          <p:pic>
            <p:nvPicPr>
              <p:cNvPr id="42" name="図 41">
                <a:extLst>
                  <a:ext uri="{FF2B5EF4-FFF2-40B4-BE49-F238E27FC236}">
                    <a16:creationId xmlns:a16="http://schemas.microsoft.com/office/drawing/2014/main" id="{801F070F-C027-92BD-A220-79560589A7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3969" y="5638980"/>
                <a:ext cx="272098" cy="239446"/>
              </a:xfrm>
              <a:prstGeom prst="rect">
                <a:avLst/>
              </a:prstGeom>
            </p:spPr>
          </p:pic>
        </p:grpSp>
        <p:pic>
          <p:nvPicPr>
            <p:cNvPr id="34" name="えんぴつ.jpg">
              <a:extLst>
                <a:ext uri="{FF2B5EF4-FFF2-40B4-BE49-F238E27FC236}">
                  <a16:creationId xmlns:a16="http://schemas.microsoft.com/office/drawing/2014/main" id="{782B5D27-71D3-18AA-7B54-3559C84128D2}"/>
                </a:ext>
              </a:extLst>
            </p:cNvPr>
            <p:cNvPicPr>
              <a:picLocks noChangeAspect="1"/>
            </p:cNvPicPr>
            <p:nvPr/>
          </p:nvPicPr>
          <p:blipFill>
            <a:blip r:embed="rId8" r:link="rId9">
              <a:extLst>
                <a:ext uri="{28A0092B-C50C-407E-A947-70E740481C1C}">
                  <a14:useLocalDpi xmlns:a14="http://schemas.microsoft.com/office/drawing/2010/main" val="0"/>
                </a:ext>
              </a:extLst>
            </a:blip>
            <a:stretch>
              <a:fillRect/>
            </a:stretch>
          </p:blipFill>
          <p:spPr>
            <a:xfrm>
              <a:off x="5402911" y="5912536"/>
              <a:ext cx="158735" cy="177409"/>
            </a:xfrm>
            <a:prstGeom prst="rect">
              <a:avLst/>
            </a:prstGeom>
          </p:spPr>
        </p:pic>
      </p:grpSp>
      <p:grpSp>
        <p:nvGrpSpPr>
          <p:cNvPr id="13" name="グループ化 12">
            <a:extLst>
              <a:ext uri="{FF2B5EF4-FFF2-40B4-BE49-F238E27FC236}">
                <a16:creationId xmlns:a16="http://schemas.microsoft.com/office/drawing/2014/main" id="{D9F9F3DB-C6E6-6650-3822-CE35B7825DF0}"/>
              </a:ext>
            </a:extLst>
          </p:cNvPr>
          <p:cNvGrpSpPr/>
          <p:nvPr/>
        </p:nvGrpSpPr>
        <p:grpSpPr>
          <a:xfrm>
            <a:off x="7798708" y="4376712"/>
            <a:ext cx="4293439" cy="2208561"/>
            <a:chOff x="7798708" y="4376712"/>
            <a:chExt cx="4293439" cy="2208561"/>
          </a:xfrm>
        </p:grpSpPr>
        <p:sp>
          <p:nvSpPr>
            <p:cNvPr id="26" name="Rectangle 363">
              <a:extLst>
                <a:ext uri="{FF2B5EF4-FFF2-40B4-BE49-F238E27FC236}">
                  <a16:creationId xmlns:a16="http://schemas.microsoft.com/office/drawing/2014/main" id="{7E51AFE3-29CE-9C03-B72E-3557715F956A}"/>
                </a:ext>
              </a:extLst>
            </p:cNvPr>
            <p:cNvSpPr>
              <a:spLocks noChangeArrowheads="1"/>
            </p:cNvSpPr>
            <p:nvPr/>
          </p:nvSpPr>
          <p:spPr bwMode="auto">
            <a:xfrm>
              <a:off x="7798708" y="4376712"/>
              <a:ext cx="4293439"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7" name="図 26">
              <a:extLst>
                <a:ext uri="{FF2B5EF4-FFF2-40B4-BE49-F238E27FC236}">
                  <a16:creationId xmlns:a16="http://schemas.microsoft.com/office/drawing/2014/main" id="{3C198872-8EF0-079C-4629-01D61E60C56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34383" y="4485665"/>
              <a:ext cx="269404" cy="235728"/>
            </a:xfrm>
            <a:prstGeom prst="rect">
              <a:avLst/>
            </a:prstGeom>
          </p:spPr>
        </p:pic>
        <p:pic>
          <p:nvPicPr>
            <p:cNvPr id="47" name="図 46">
              <a:extLst>
                <a:ext uri="{FF2B5EF4-FFF2-40B4-BE49-F238E27FC236}">
                  <a16:creationId xmlns:a16="http://schemas.microsoft.com/office/drawing/2014/main" id="{353933C5-7436-ABC3-3697-545E028EF3B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65531" y="4949131"/>
              <a:ext cx="240529" cy="210462"/>
            </a:xfrm>
            <a:prstGeom prst="rect">
              <a:avLst/>
            </a:prstGeom>
          </p:spPr>
        </p:pic>
        <p:pic>
          <p:nvPicPr>
            <p:cNvPr id="10" name="図 9">
              <a:extLst>
                <a:ext uri="{FF2B5EF4-FFF2-40B4-BE49-F238E27FC236}">
                  <a16:creationId xmlns:a16="http://schemas.microsoft.com/office/drawing/2014/main" id="{0A718092-DA92-951C-AF8D-AA52E7EFBD52}"/>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7892130" y="5410361"/>
              <a:ext cx="3860304" cy="976766"/>
            </a:xfrm>
            <a:prstGeom prst="rect">
              <a:avLst/>
            </a:prstGeom>
          </p:spPr>
        </p:pic>
        <p:sp>
          <p:nvSpPr>
            <p:cNvPr id="45" name="AutoShape 380">
              <a:extLst>
                <a:ext uri="{FF2B5EF4-FFF2-40B4-BE49-F238E27FC236}">
                  <a16:creationId xmlns:a16="http://schemas.microsoft.com/office/drawing/2014/main" id="{DE3FE932-7AD0-7FF2-12D2-CF83B83B1A3E}"/>
                </a:ext>
              </a:extLst>
            </p:cNvPr>
            <p:cNvSpPr>
              <a:spLocks noChangeArrowheads="1"/>
            </p:cNvSpPr>
            <p:nvPr/>
          </p:nvSpPr>
          <p:spPr bwMode="auto">
            <a:xfrm>
              <a:off x="8297206" y="6196665"/>
              <a:ext cx="298834" cy="200190"/>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12" r:link="rId9" cstate="print">
            <a:extLst>
              <a:ext uri="{28A0092B-C50C-407E-A947-70E740481C1C}">
                <a14:useLocalDpi xmlns:a14="http://schemas.microsoft.com/office/drawing/2010/main" val="0"/>
              </a:ext>
            </a:extLst>
          </a:blip>
          <a:stretch>
            <a:fillRect/>
          </a:stretch>
        </p:blipFill>
        <p:spPr>
          <a:xfrm>
            <a:off x="8342821" y="3543182"/>
            <a:ext cx="158735" cy="177409"/>
          </a:xfrm>
          <a:prstGeom prst="rect">
            <a:avLst/>
          </a:prstGeom>
        </p:spPr>
      </p:pic>
    </p:spTree>
    <p:extLst>
      <p:ext uri="{BB962C8B-B14F-4D97-AF65-F5344CB8AC3E}">
        <p14:creationId xmlns:p14="http://schemas.microsoft.com/office/powerpoint/2010/main" val="22405362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extLst>
              <a:ext uri="{28A0092B-C50C-407E-A947-70E740481C1C}">
                <a14:useLocalDpi xmlns:a14="http://schemas.microsoft.com/office/drawing/2010/main" val="0"/>
              </a:ext>
            </a:extLst>
          </a:blip>
          <a:stretch>
            <a:fillRect/>
          </a:stretch>
        </p:blipFill>
        <p:spPr>
          <a:xfrm>
            <a:off x="5796638" y="2653695"/>
            <a:ext cx="4231510"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460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人ずつに特定のパソコンを与えていない場合などは、勤怠管理者が［申請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extLst>
              <a:ext uri="{28A0092B-C50C-407E-A947-70E740481C1C}">
                <a14:useLocalDpi xmlns:a14="http://schemas.microsoft.com/office/drawing/2010/main" val="0"/>
              </a:ext>
            </a:extLst>
          </a:blip>
          <a:stretch>
            <a:fillRect/>
          </a:stretch>
        </p:blipFill>
        <p:spPr>
          <a:xfrm>
            <a:off x="5737739" y="2418281"/>
            <a:ext cx="4408083"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795954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］承認する</a:t>
            </a:r>
            <a:br>
              <a:rPr kumimoji="1" lang="en-US" altLang="ja-JP" sz="1800" dirty="0">
                <a:latin typeface="Meiryo UI" panose="020B0604030504040204" pitchFamily="50" charset="-128"/>
                <a:ea typeface="Meiryo UI" panose="020B0604030504040204" pitchFamily="50" charset="-128"/>
              </a:rPr>
            </a:br>
            <a:r>
              <a:rPr kumimoji="1" lang="en-US" altLang="ja-JP" sz="1500" dirty="0">
                <a:latin typeface="Meiryo UI" panose="020B0604030504040204" pitchFamily="50" charset="-128"/>
                <a:ea typeface="Meiryo UI" panose="020B0604030504040204" pitchFamily="50" charset="-128"/>
              </a:rPr>
              <a:t> </a:t>
            </a:r>
            <a:r>
              <a:rPr kumimoji="1"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500" dirty="0">
                <a:latin typeface="Meiryo UI" panose="020B0604030504040204" pitchFamily="50" charset="-128"/>
                <a:ea typeface="Meiryo UI" panose="020B0604030504040204" pitchFamily="50" charset="-128"/>
              </a:rPr>
              <a:t>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5</a:t>
            </a:r>
            <a:r>
              <a:rPr lang="ja-JP" altLang="en-US" sz="1800" dirty="0">
                <a:latin typeface="Meiryo UI" panose="020B0604030504040204" pitchFamily="50" charset="-128"/>
                <a:ea typeface="Meiryo UI" panose="020B0604030504040204" pitchFamily="50" charset="-128"/>
              </a:rPr>
              <a:t>］勤務データを確認する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勤務データを確認し、修正する</a:t>
            </a:r>
            <a:br>
              <a:rPr kumimoji="0" lang="en-US" altLang="ja-JP" sz="1500" dirty="0">
                <a:latin typeface="Meiryo UI" panose="020B0604030504040204" pitchFamily="50" charset="-128"/>
                <a:ea typeface="Meiryo UI" panose="020B0604030504040204" pitchFamily="50" charset="-128"/>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勤怠を管理している社員の勤務データを参照する</a:t>
            </a:r>
            <a:endPar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1500" dirty="0">
                <a:latin typeface="Meiryo UI" panose="020B0604030504040204" pitchFamily="50" charset="-128"/>
                <a:ea typeface="Meiryo UI" panose="020B0604030504040204" pitchFamily="50" charset="-128"/>
              </a:rPr>
              <a:t>・</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8.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9.</a:t>
            </a:r>
            <a:r>
              <a:rPr lang="ja-JP" altLang="en-US" sz="1500" dirty="0">
                <a:latin typeface="Meiryo UI" panose="020B0604030504040204" pitchFamily="50" charset="-128"/>
                <a:ea typeface="Meiryo UI" panose="020B0604030504040204" pitchFamily="50" charset="-128"/>
              </a:rPr>
              <a:t> 現時点の時間外労働状況を確認する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10.</a:t>
            </a:r>
            <a:r>
              <a:rPr lang="ja-JP" altLang="en-US" sz="1500" dirty="0">
                <a:latin typeface="Meiryo UI" panose="020B0604030504040204" pitchFamily="50" charset="-128"/>
                <a:ea typeface="Meiryo UI" panose="020B0604030504040204" pitchFamily="50" charset="-128"/>
              </a:rPr>
              <a:t> 現時点の有休消化状況を確認する</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21805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B5211-2501-FF8D-18B9-041F6D0A0265}"/>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906CE3E1-10F5-D88D-FFC0-75F93EC72A28}"/>
              </a:ext>
            </a:extLst>
          </p:cNvPr>
          <p:cNvSpPr>
            <a:spLocks noGrp="1"/>
          </p:cNvSpPr>
          <p:nvPr>
            <p:ph idx="1"/>
          </p:nvPr>
        </p:nvSpPr>
        <p:spPr>
          <a:xfrm>
            <a:off x="389613" y="803082"/>
            <a:ext cx="11695159"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勤務実績照会］メニューで、退出時刻とパソコンのログオフ時刻に差異がある（ログオフ差異に時間が表示されている）場合に、</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勤務実績申請］メニューでその理由を申請します。（</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出勤時刻、ログオン時刻の差異も同様です。）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b="1" dirty="0">
                <a:latin typeface="Meiryo UI" panose="020B0604030504040204" pitchFamily="50" charset="-128"/>
                <a:ea typeface="Meiryo UI" panose="020B0604030504040204" pitchFamily="50" charset="-128"/>
              </a:rPr>
              <a:t>＜例＞退勤時刻が「</a:t>
            </a:r>
            <a:r>
              <a:rPr lang="en-US" altLang="ja-JP" sz="1600" b="1" dirty="0">
                <a:latin typeface="Meiryo UI" panose="020B0604030504040204" pitchFamily="50" charset="-128"/>
                <a:ea typeface="Meiryo UI" panose="020B0604030504040204" pitchFamily="50" charset="-128"/>
              </a:rPr>
              <a:t>19:00</a:t>
            </a:r>
            <a:r>
              <a:rPr lang="ja-JP" altLang="en-US" sz="1600" b="1" dirty="0">
                <a:latin typeface="Meiryo UI" panose="020B0604030504040204" pitchFamily="50" charset="-128"/>
                <a:ea typeface="Meiryo UI" panose="020B0604030504040204" pitchFamily="50" charset="-128"/>
              </a:rPr>
              <a:t>」、パソコンのログオフ時刻が「</a:t>
            </a:r>
            <a:r>
              <a:rPr lang="en-US" altLang="ja-JP" sz="1600" b="1" dirty="0">
                <a:latin typeface="Meiryo UI" panose="020B0604030504040204" pitchFamily="50" charset="-128"/>
                <a:ea typeface="Meiryo UI" panose="020B0604030504040204" pitchFamily="50" charset="-128"/>
              </a:rPr>
              <a:t>20:00</a:t>
            </a:r>
            <a:r>
              <a:rPr lang="ja-JP" altLang="en-US" sz="1600" b="1" dirty="0">
                <a:latin typeface="Meiryo UI" panose="020B0604030504040204" pitchFamily="50" charset="-128"/>
                <a:ea typeface="Meiryo UI" panose="020B0604030504040204" pitchFamily="50" charset="-128"/>
              </a:rPr>
              <a:t>」だった場合</a:t>
            </a:r>
            <a:endParaRPr lang="en-US" altLang="ja-JP" sz="1600" b="1" dirty="0">
              <a:latin typeface="Meiryo UI" panose="020B0604030504040204" pitchFamily="50" charset="-128"/>
              <a:ea typeface="Meiryo UI" panose="020B0604030504040204" pitchFamily="50" charset="-128"/>
            </a:endParaRPr>
          </a:p>
          <a:p>
            <a:pPr marL="0" indent="0">
              <a:buNone/>
            </a:pPr>
            <a:r>
              <a:rPr kumimoji="0" lang="ja-JP" altLang="en-US"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a:t>
            </a:r>
            <a:b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b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endPar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0">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6" name="Rectangle 363">
            <a:extLst>
              <a:ext uri="{FF2B5EF4-FFF2-40B4-BE49-F238E27FC236}">
                <a16:creationId xmlns:a16="http://schemas.microsoft.com/office/drawing/2014/main" id="{0C7C6F2F-F973-5418-4F88-74D7D4D6D91A}"/>
              </a:ext>
            </a:extLst>
          </p:cNvPr>
          <p:cNvSpPr>
            <a:spLocks noChangeArrowheads="1"/>
          </p:cNvSpPr>
          <p:nvPr/>
        </p:nvSpPr>
        <p:spPr bwMode="auto">
          <a:xfrm>
            <a:off x="6827050" y="1834026"/>
            <a:ext cx="5029047" cy="4790713"/>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［勤務実績申請］メニューで、備考欄に乖離の理由を</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記載して申請します。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タイトル 1">
            <a:extLst>
              <a:ext uri="{FF2B5EF4-FFF2-40B4-BE49-F238E27FC236}">
                <a16:creationId xmlns:a16="http://schemas.microsoft.com/office/drawing/2014/main" id="{3DFA9710-799B-BE90-B21C-44BF2AABB4D7}"/>
              </a:ext>
            </a:extLst>
          </p:cNvPr>
          <p:cNvSpPr>
            <a:spLocks noGrp="1"/>
          </p:cNvSpPr>
          <p:nvPr>
            <p:ph type="title"/>
          </p:nvPr>
        </p:nvSpPr>
        <p:spPr>
          <a:xfrm>
            <a:off x="302149" y="104687"/>
            <a:ext cx="11632347"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a:t>
            </a:r>
            <a:r>
              <a:rPr lang="en-US" altLang="ja-JP" sz="3200"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退出時刻とログオフ時刻に差異がある場合に、その理由を申請する</a:t>
            </a:r>
          </a:p>
        </p:txBody>
      </p:sp>
      <p:sp>
        <p:nvSpPr>
          <p:cNvPr id="4" name="フッター プレースホルダー 3">
            <a:extLst>
              <a:ext uri="{FF2B5EF4-FFF2-40B4-BE49-F238E27FC236}">
                <a16:creationId xmlns:a16="http://schemas.microsoft.com/office/drawing/2014/main" id="{1D665DF5-BC33-4A56-A592-74996BDD5294}"/>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D07BA87-A71F-81C4-EE34-15B7A37A66A9}"/>
              </a:ext>
            </a:extLst>
          </p:cNvPr>
          <p:cNvSpPr>
            <a:spLocks noGrp="1"/>
          </p:cNvSpPr>
          <p:nvPr>
            <p:ph type="sldNum" sz="quarter" idx="12"/>
          </p:nvPr>
        </p:nvSpPr>
        <p:spPr>
          <a:xfrm>
            <a:off x="9341573" y="6525231"/>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18A2E4DC-5F63-F9E6-95D3-AB1ED6742C60}"/>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7" name="矢印: 右 22">
            <a:extLst>
              <a:ext uri="{FF2B5EF4-FFF2-40B4-BE49-F238E27FC236}">
                <a16:creationId xmlns:a16="http://schemas.microsoft.com/office/drawing/2014/main" id="{6A37903C-C972-440B-6C52-F1812A69ABDD}"/>
              </a:ext>
            </a:extLst>
          </p:cNvPr>
          <p:cNvSpPr/>
          <p:nvPr/>
        </p:nvSpPr>
        <p:spPr>
          <a:xfrm>
            <a:off x="6425968" y="3758233"/>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Rectangle 363">
            <a:extLst>
              <a:ext uri="{FF2B5EF4-FFF2-40B4-BE49-F238E27FC236}">
                <a16:creationId xmlns:a16="http://schemas.microsoft.com/office/drawing/2014/main" id="{82B8FA52-A0F4-48F8-B643-812CD8CCE97C}"/>
              </a:ext>
            </a:extLst>
          </p:cNvPr>
          <p:cNvSpPr>
            <a:spLocks noChangeArrowheads="1"/>
          </p:cNvSpPr>
          <p:nvPr/>
        </p:nvSpPr>
        <p:spPr bwMode="auto">
          <a:xfrm>
            <a:off x="6880320" y="5351147"/>
            <a:ext cx="5204452"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ログオフ時刻まで業務をしていて、退出時刻が誤っている場合は、打刻申請します。</a:t>
            </a:r>
            <a:endParaRPr lang="en-US" altLang="ja-JP" sz="1600" dirty="0">
              <a:latin typeface="Meiryo UI" panose="020B0604030504040204" pitchFamily="50" charset="-128"/>
              <a:ea typeface="Meiryo UI" panose="020B0604030504040204" pitchFamily="50" charset="-128"/>
            </a:endParaRPr>
          </a:p>
        </p:txBody>
      </p:sp>
      <p:sp>
        <p:nvSpPr>
          <p:cNvPr id="19" name="Rectangle 363">
            <a:extLst>
              <a:ext uri="{FF2B5EF4-FFF2-40B4-BE49-F238E27FC236}">
                <a16:creationId xmlns:a16="http://schemas.microsoft.com/office/drawing/2014/main" id="{3A8B1440-5EC8-4F7B-B457-A2F9BDA577F5}"/>
              </a:ext>
            </a:extLst>
          </p:cNvPr>
          <p:cNvSpPr>
            <a:spLocks noChangeArrowheads="1"/>
          </p:cNvSpPr>
          <p:nvPr/>
        </p:nvSpPr>
        <p:spPr bwMode="auto">
          <a:xfrm>
            <a:off x="567668" y="1898034"/>
            <a:ext cx="5029047" cy="4790713"/>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「ログオフ差異」に時間が表示されている。</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E177FE7B-7E2B-CA5A-F2B3-4ED8A256B880}"/>
              </a:ext>
            </a:extLst>
          </p:cNvPr>
          <p:cNvPicPr>
            <a:picLocks noChangeAspect="1"/>
          </p:cNvPicPr>
          <p:nvPr/>
        </p:nvPicPr>
        <p:blipFill>
          <a:blip r:embed="rId3"/>
          <a:stretch>
            <a:fillRect/>
          </a:stretch>
        </p:blipFill>
        <p:spPr>
          <a:xfrm>
            <a:off x="631676" y="2532705"/>
            <a:ext cx="5730284" cy="3012703"/>
          </a:xfrm>
          <a:prstGeom prst="rect">
            <a:avLst/>
          </a:prstGeom>
        </p:spPr>
      </p:pic>
      <p:sp>
        <p:nvSpPr>
          <p:cNvPr id="33" name="AutoShape 380">
            <a:extLst>
              <a:ext uri="{FF2B5EF4-FFF2-40B4-BE49-F238E27FC236}">
                <a16:creationId xmlns:a16="http://schemas.microsoft.com/office/drawing/2014/main" id="{C21E27FB-4200-BA21-8392-BCCDCDA06D80}"/>
              </a:ext>
            </a:extLst>
          </p:cNvPr>
          <p:cNvSpPr>
            <a:spLocks noChangeArrowheads="1"/>
          </p:cNvSpPr>
          <p:nvPr/>
        </p:nvSpPr>
        <p:spPr bwMode="auto">
          <a:xfrm>
            <a:off x="4023360" y="4284060"/>
            <a:ext cx="2118360" cy="560208"/>
          </a:xfrm>
          <a:prstGeom prst="roundRect">
            <a:avLst>
              <a:gd name="adj" fmla="val 3552"/>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DA6874E7-4C4E-482D-85A3-362F742784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0319" y="2508677"/>
            <a:ext cx="5093599" cy="2696117"/>
          </a:xfrm>
          <a:prstGeom prst="rect">
            <a:avLst/>
          </a:prstGeom>
        </p:spPr>
      </p:pic>
      <p:sp>
        <p:nvSpPr>
          <p:cNvPr id="18" name="AutoShape 380">
            <a:extLst>
              <a:ext uri="{FF2B5EF4-FFF2-40B4-BE49-F238E27FC236}">
                <a16:creationId xmlns:a16="http://schemas.microsoft.com/office/drawing/2014/main" id="{D585E19C-B1F0-B7CE-A9B6-6796EE29E326}"/>
              </a:ext>
            </a:extLst>
          </p:cNvPr>
          <p:cNvSpPr>
            <a:spLocks noChangeArrowheads="1"/>
          </p:cNvSpPr>
          <p:nvPr/>
        </p:nvSpPr>
        <p:spPr bwMode="auto">
          <a:xfrm>
            <a:off x="10727532" y="3496909"/>
            <a:ext cx="714374" cy="176315"/>
          </a:xfrm>
          <a:prstGeom prst="roundRect">
            <a:avLst>
              <a:gd name="adj" fmla="val 3552"/>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4859428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600" dirty="0">
                <a:latin typeface="Meiryo UI" panose="020B0604030504040204" pitchFamily="50" charset="-128"/>
                <a:ea typeface="Meiryo UI" panose="020B0604030504040204" pitchFamily="50" charset="-128"/>
              </a:rPr>
              <a:t>1. </a:t>
            </a:r>
            <a:r>
              <a:rPr lang="ja-JP" altLang="en-US" sz="2600" dirty="0">
                <a:latin typeface="Meiryo UI" panose="020B0604030504040204" pitchFamily="50" charset="-128"/>
                <a:ea typeface="Meiryo UI" panose="020B0604030504040204" pitchFamily="50" charset="-128"/>
              </a:rPr>
              <a:t>申請を承認する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2.</a:t>
            </a:r>
            <a:r>
              <a:rPr lang="ja-JP" altLang="en-US" sz="2600" dirty="0">
                <a:latin typeface="Meiryo UI" panose="020B0604030504040204" pitchFamily="50" charset="-128"/>
                <a:ea typeface="Meiryo UI" panose="020B0604030504040204" pitchFamily="50" charset="-128"/>
              </a:rPr>
              <a:t> 連名式勤務実績申請を承認する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3.</a:t>
            </a:r>
            <a:r>
              <a:rPr lang="ja-JP" altLang="en-US" sz="2600" dirty="0">
                <a:latin typeface="Meiryo UI" panose="020B0604030504040204" pitchFamily="50" charset="-128"/>
                <a:ea typeface="Meiryo UI" panose="020B0604030504040204" pitchFamily="50" charset="-128"/>
              </a:rPr>
              <a:t> 複数の申請を一括で承認する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4.</a:t>
            </a:r>
            <a:r>
              <a:rPr lang="ja-JP" altLang="en-US" sz="2600" dirty="0">
                <a:latin typeface="Meiryo UI" panose="020B0604030504040204" pitchFamily="50" charset="-128"/>
                <a:ea typeface="Meiryo UI" panose="020B0604030504040204" pitchFamily="50" charset="-128"/>
              </a:rPr>
              <a:t> 申請を事後承認する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5.</a:t>
            </a:r>
            <a:r>
              <a:rPr lang="ja-JP" altLang="en-US" sz="2600" dirty="0">
                <a:latin typeface="Meiryo UI" panose="020B0604030504040204" pitchFamily="50" charset="-128"/>
                <a:ea typeface="Meiryo UI" panose="020B0604030504040204" pitchFamily="50" charset="-128"/>
              </a:rPr>
              <a:t> 代理で承認する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6.</a:t>
            </a:r>
            <a:r>
              <a:rPr lang="ja-JP" altLang="en-US" sz="2600" dirty="0">
                <a:latin typeface="Meiryo UI" panose="020B0604030504040204" pitchFamily="50" charset="-128"/>
                <a:ea typeface="Meiryo UI" panose="020B0604030504040204" pitchFamily="50" charset="-128"/>
              </a:rPr>
              <a:t> 申請を閲覧する 　</a:t>
            </a:r>
            <a:br>
              <a:rPr lang="en-US" altLang="ja-JP" sz="2600" dirty="0">
                <a:latin typeface="Meiryo UI" panose="020B0604030504040204" pitchFamily="50" charset="-128"/>
                <a:ea typeface="Meiryo UI" panose="020B0604030504040204" pitchFamily="50" charset="-128"/>
              </a:rPr>
            </a:br>
            <a:endParaRPr lang="en-US" altLang="ja-JP" sz="26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51365" y="1504937"/>
            <a:ext cx="9516193" cy="1438803"/>
            <a:chOff x="903917" y="1502099"/>
            <a:chExt cx="9516193" cy="1438803"/>
          </a:xfrm>
        </p:grpSpPr>
        <p:grpSp>
          <p:nvGrpSpPr>
            <p:cNvPr id="7" name="グループ化 6"/>
            <p:cNvGrpSpPr/>
            <p:nvPr/>
          </p:nvGrpSpPr>
          <p:grpSpPr>
            <a:xfrm>
              <a:off x="903917" y="1502099"/>
              <a:ext cx="9516193" cy="1438803"/>
              <a:chOff x="740177" y="1502101"/>
              <a:chExt cx="9516193" cy="1438803"/>
            </a:xfrm>
          </p:grpSpPr>
          <p:grpSp>
            <p:nvGrpSpPr>
              <p:cNvPr id="6" name="グループ化 5"/>
              <p:cNvGrpSpPr/>
              <p:nvPr/>
            </p:nvGrpSpPr>
            <p:grpSpPr>
              <a:xfrm>
                <a:off x="740177" y="1729303"/>
                <a:ext cx="5122329" cy="1211601"/>
                <a:chOff x="740177" y="1729303"/>
                <a:chExt cx="5122329" cy="1211601"/>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177" y="1729303"/>
                  <a:ext cx="4765902" cy="1211601"/>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407220" y="2690822"/>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5254562" y="1734672"/>
                  <a:ext cx="191760"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p:cNvCxnSpPr>
                <p:nvPr/>
              </p:nvCxnSpPr>
              <p:spPr>
                <a:xfrm>
                  <a:off x="5433622" y="1821053"/>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771066" y="1502101"/>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6028397" y="1851036"/>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6037365" y="2120417"/>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51366" y="3648845"/>
            <a:ext cx="10463122" cy="2833289"/>
            <a:chOff x="851366" y="3648845"/>
            <a:chExt cx="10463122" cy="2833289"/>
          </a:xfrm>
        </p:grpSpPr>
        <p:grpSp>
          <p:nvGrpSpPr>
            <p:cNvPr id="10" name="グループ化 9"/>
            <p:cNvGrpSpPr/>
            <p:nvPr/>
          </p:nvGrpSpPr>
          <p:grpSpPr>
            <a:xfrm>
              <a:off x="851366" y="3648845"/>
              <a:ext cx="10463122" cy="2833289"/>
              <a:chOff x="740178" y="3647333"/>
              <a:chExt cx="10463122" cy="2833289"/>
            </a:xfrm>
          </p:grpSpPr>
          <p:pic>
            <p:nvPicPr>
              <p:cNvPr id="2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p:blipFill>
            <p:spPr bwMode="auto">
              <a:xfrm>
                <a:off x="740178" y="3647333"/>
                <a:ext cx="6172937" cy="283328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799789" y="3656664"/>
                <a:ext cx="9403511" cy="2692283"/>
                <a:chOff x="1799789" y="3656664"/>
                <a:chExt cx="9403511" cy="2692283"/>
              </a:xfrm>
            </p:grpSpPr>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6397499" y="3656664"/>
                  <a:ext cx="506286" cy="2140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899724" y="5958000"/>
                  <a:ext cx="1852680" cy="1498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5983041" y="5824952"/>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stCxn id="34" idx="3"/>
                  <a:endCxn id="35" idx="1"/>
                </p:cNvCxnSpPr>
                <p:nvPr/>
              </p:nvCxnSpPr>
              <p:spPr>
                <a:xfrm>
                  <a:off x="5752404" y="6032922"/>
                  <a:ext cx="230637" cy="2948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p:cNvCxnSpPr>
                <p:nvPr/>
              </p:nvCxnSpPr>
              <p:spPr>
                <a:xfrm>
                  <a:off x="6903785" y="3763678"/>
                  <a:ext cx="558546" cy="55379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799789" y="6129945"/>
                  <a:ext cx="533643" cy="2190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83041" y="4054827"/>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7120526" y="5970854"/>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2693" y="1790578"/>
            <a:ext cx="3920252"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pic>
        <p:nvPicPr>
          <p:cNvPr id="43" name="図 42">
            <a:extLst>
              <a:ext uri="{FF2B5EF4-FFF2-40B4-BE49-F238E27FC236}">
                <a16:creationId xmlns:a16="http://schemas.microsoft.com/office/drawing/2014/main" id="{386209F0-6B0B-47E2-84CC-C49A64808F97}"/>
              </a:ext>
            </a:extLst>
          </p:cNvPr>
          <p:cNvPicPr/>
          <p:nvPr/>
        </p:nvPicPr>
        <p:blipFill>
          <a:blip r:embed="rId4">
            <a:extLst>
              <a:ext uri="{28A0092B-C50C-407E-A947-70E740481C1C}">
                <a14:useLocalDpi xmlns:a14="http://schemas.microsoft.com/office/drawing/2010/main" val="0"/>
              </a:ext>
            </a:extLst>
          </a:blip>
          <a:stretch>
            <a:fillRect/>
          </a:stretch>
        </p:blipFill>
        <p:spPr>
          <a:xfrm>
            <a:off x="823049" y="4112140"/>
            <a:ext cx="5666962"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33705" y="5413248"/>
            <a:ext cx="232959" cy="8949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207452" y="4670033"/>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2" name="グループ化 11"/>
          <p:cNvGrpSpPr/>
          <p:nvPr/>
        </p:nvGrpSpPr>
        <p:grpSpPr>
          <a:xfrm>
            <a:off x="6825538" y="4679078"/>
            <a:ext cx="3734183" cy="1672603"/>
            <a:chOff x="6825538" y="4679078"/>
            <a:chExt cx="3734183" cy="1672603"/>
          </a:xfrm>
        </p:grpSpPr>
        <p:sp>
          <p:nvSpPr>
            <p:cNvPr id="17"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825538" y="4679078"/>
              <a:ext cx="3734183" cy="873609"/>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申請名の左に　　が表示されている場合は、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をクリックすると承認できない理由を確認できます。</a:t>
              </a:r>
              <a:endParaRPr lang="ja-JP" altLang="ja-JP" sz="1600" dirty="0">
                <a:latin typeface="Meiryo UI" panose="020B0604030504040204" pitchFamily="50" charset="-128"/>
                <a:ea typeface="Meiryo UI" panose="020B0604030504040204" pitchFamily="50" charset="-128"/>
              </a:endParaRPr>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4274" y="4797530"/>
              <a:ext cx="190476" cy="190476"/>
            </a:xfrm>
            <a:prstGeom prst="rect">
              <a:avLst/>
            </a:prstGeom>
          </p:spPr>
        </p:pic>
        <p:pic>
          <p:nvPicPr>
            <p:cNvPr id="19" name="図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6449" y="5055150"/>
              <a:ext cx="190476" cy="190476"/>
            </a:xfrm>
            <a:prstGeom prst="rect">
              <a:avLst/>
            </a:prstGeom>
          </p:spPr>
        </p:pic>
        <p:grpSp>
          <p:nvGrpSpPr>
            <p:cNvPr id="11" name="グループ化 10"/>
            <p:cNvGrpSpPr/>
            <p:nvPr/>
          </p:nvGrpSpPr>
          <p:grpSpPr>
            <a:xfrm>
              <a:off x="6868668" y="5544062"/>
              <a:ext cx="3481905" cy="807619"/>
              <a:chOff x="6868668" y="5544062"/>
              <a:chExt cx="3481905" cy="807619"/>
            </a:xfrm>
          </p:grpSpPr>
          <p:pic>
            <p:nvPicPr>
              <p:cNvPr id="10" name="図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68668" y="5544062"/>
                <a:ext cx="3481905" cy="807619"/>
              </a:xfrm>
              <a:prstGeom prst="rect">
                <a:avLst/>
              </a:prstGeom>
            </p:spPr>
          </p:pic>
          <p:sp>
            <p:nvSpPr>
              <p:cNvPr id="23"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7858621" y="5938187"/>
                <a:ext cx="240854" cy="269687"/>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29166459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a:t>
            </a:r>
            <a:r>
              <a:rPr lang="ja-JP" altLang="en-US" sz="1600" dirty="0">
                <a:latin typeface="Meiryo UI" panose="020B0604030504040204" pitchFamily="50" charset="-128"/>
                <a:ea typeface="Meiryo UI" panose="020B0604030504040204" pitchFamily="50" charset="-128"/>
              </a:rPr>
              <a:t>は</a:t>
            </a:r>
            <a:r>
              <a:rPr lang="ja-JP" altLang="ja-JP" sz="1600" dirty="0">
                <a:latin typeface="Meiryo UI" panose="020B0604030504040204" pitchFamily="50" charset="-128"/>
                <a:ea typeface="Meiryo UI" panose="020B0604030504040204" pitchFamily="50" charset="-128"/>
              </a:rPr>
              <a:t>、勤怠管理者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369012"/>
            <a:ext cx="4979035" cy="1153500"/>
            <a:chOff x="585556" y="2362215"/>
            <a:chExt cx="4979035" cy="1153500"/>
          </a:xfrm>
        </p:grpSpPr>
        <p:pic>
          <p:nvPicPr>
            <p:cNvPr id="13" name="図 12">
              <a:extLst>
                <a:ext uri="{FF2B5EF4-FFF2-40B4-BE49-F238E27FC236}">
                  <a16:creationId xmlns:a16="http://schemas.microsoft.com/office/drawing/2014/main" id="{A1A05C54-87BD-4B6C-A798-9514BA6DA36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85556" y="2362215"/>
              <a:ext cx="4979035" cy="115350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027413" y="322525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952945" y="4036954"/>
            <a:ext cx="4479773" cy="2652076"/>
            <a:chOff x="660997" y="4036954"/>
            <a:chExt cx="4479773" cy="2652076"/>
          </a:xfrm>
        </p:grpSpPr>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660997" y="4036954"/>
              <a:ext cx="4479773" cy="265207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1008819" y="6213971"/>
              <a:ext cx="1645913" cy="354007"/>
              <a:chOff x="1008819" y="6213971"/>
              <a:chExt cx="1645913" cy="35400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1008819" y="6213971"/>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75987" y="6383591"/>
                <a:ext cx="418065"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2" name="矢印: 右 29">
            <a:extLst>
              <a:ext uri="{FF2B5EF4-FFF2-40B4-BE49-F238E27FC236}">
                <a16:creationId xmlns:a16="http://schemas.microsoft.com/office/drawing/2014/main" id="{BD4B165A-F407-4527-A70F-59F656335885}"/>
              </a:ext>
            </a:extLst>
          </p:cNvPr>
          <p:cNvSpPr/>
          <p:nvPr/>
        </p:nvSpPr>
        <p:spPr>
          <a:xfrm rot="5400000">
            <a:off x="2971102" y="296217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3"/>
          <a:stretch>
            <a:fillRect/>
          </a:stretch>
        </p:blipFill>
        <p:spPr>
          <a:xfrm>
            <a:off x="1298280"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971101" y="45235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4"/>
          <a:stretch>
            <a:fillRect/>
          </a:stretch>
        </p:blipFill>
        <p:spPr>
          <a:xfrm>
            <a:off x="1298280" y="5082799"/>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89" y="4839399"/>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pic>
        <p:nvPicPr>
          <p:cNvPr id="25" name="図 24">
            <a:extLst>
              <a:ext uri="{FF2B5EF4-FFF2-40B4-BE49-F238E27FC236}">
                <a16:creationId xmlns:a16="http://schemas.microsoft.com/office/drawing/2014/main" id="{E1AF726A-5A75-47DA-8D86-22C8D3F0CBFE}"/>
              </a:ext>
            </a:extLst>
          </p:cNvPr>
          <p:cNvPicPr/>
          <p:nvPr/>
        </p:nvPicPr>
        <p:blipFill>
          <a:blip r:embed="rId5">
            <a:extLst>
              <a:ext uri="{28A0092B-C50C-407E-A947-70E740481C1C}">
                <a14:useLocalDpi xmlns:a14="http://schemas.microsoft.com/office/drawing/2010/main" val="0"/>
              </a:ext>
            </a:extLst>
          </a:blip>
          <a:stretch>
            <a:fillRect/>
          </a:stretch>
        </p:blipFill>
        <p:spPr>
          <a:xfrm>
            <a:off x="5758846" y="2391198"/>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96559"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60933" y="6245085"/>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30F3FA05-679E-ED4C-10B4-499274364321}"/>
              </a:ext>
            </a:extLst>
          </p:cNvPr>
          <p:cNvPicPr>
            <a:picLocks noChangeAspect="1"/>
          </p:cNvPicPr>
          <p:nvPr/>
        </p:nvPicPr>
        <p:blipFill>
          <a:blip r:embed="rId6"/>
          <a:stretch>
            <a:fillRect/>
          </a:stretch>
        </p:blipFill>
        <p:spPr>
          <a:xfrm>
            <a:off x="1257985" y="1635834"/>
            <a:ext cx="3729826" cy="1204257"/>
          </a:xfrm>
          <a:prstGeom prst="rect">
            <a:avLst/>
          </a:prstGeom>
        </p:spPr>
      </p:pic>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259876" y="2476163"/>
            <a:ext cx="448044" cy="1478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743545" y="1652018"/>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extLst>
              <a:ext uri="{28A0092B-C50C-407E-A947-70E740481C1C}">
                <a14:useLocalDpi xmlns:a14="http://schemas.microsoft.com/office/drawing/2010/main" val="0"/>
              </a:ext>
            </a:extLst>
          </a:blip>
          <a:stretch>
            <a:fillRect/>
          </a:stretch>
        </p:blipFill>
        <p:spPr>
          <a:xfrm>
            <a:off x="7681020" y="1684220"/>
            <a:ext cx="3775922" cy="2568915"/>
          </a:xfrm>
          <a:prstGeom prst="rect">
            <a:avLst/>
          </a:prstGeom>
          <a:ln w="6350">
            <a:solidFill>
              <a:schemeClr val="tx1"/>
            </a:solidFill>
          </a:ln>
        </p:spPr>
      </p:pic>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24745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509355" y="2230811"/>
            <a:ext cx="6818117" cy="1695456"/>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786705" y="2525680"/>
            <a:ext cx="491834" cy="1364933"/>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287639" y="2535205"/>
            <a:ext cx="4712932" cy="1364933"/>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278539" y="2726778"/>
            <a:ext cx="738226" cy="17834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H="1" flipV="1">
            <a:off x="1028700" y="2029091"/>
            <a:ext cx="3661" cy="4775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1904918" y="2905125"/>
            <a:ext cx="82" cy="134801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492756" y="425938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
        <p:nvSpPr>
          <p:cNvPr id="37" name="矢印: 右 29">
            <a:extLst>
              <a:ext uri="{FF2B5EF4-FFF2-40B4-BE49-F238E27FC236}">
                <a16:creationId xmlns:a16="http://schemas.microsoft.com/office/drawing/2014/main" id="{BD4B165A-F407-4527-A70F-59F656335885}"/>
              </a:ext>
            </a:extLst>
          </p:cNvPr>
          <p:cNvSpPr/>
          <p:nvPr/>
        </p:nvSpPr>
        <p:spPr>
          <a:xfrm>
            <a:off x="7205470" y="31164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371701"/>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kumimoji="0" lang="en-US" altLang="ja-JP" sz="2400" dirty="0">
                <a:latin typeface="Meiryo UI" panose="020B0604030504040204" pitchFamily="50" charset="-128"/>
                <a:ea typeface="Meiryo UI" panose="020B0604030504040204" pitchFamily="50" charset="-128"/>
              </a:rPr>
            </a:br>
            <a:r>
              <a:rPr kumimoji="0" lang="ja-JP" altLang="en-US" sz="2400" dirty="0">
                <a:latin typeface="Meiryo UI" panose="020B0604030504040204" pitchFamily="50" charset="-128"/>
                <a:ea typeface="Meiryo UI" panose="020B0604030504040204" pitchFamily="50" charset="-128"/>
              </a:rPr>
              <a:t>　</a:t>
            </a: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8.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9. </a:t>
            </a:r>
            <a:r>
              <a:rPr lang="ja-JP" altLang="en-US" sz="2400" dirty="0">
                <a:latin typeface="Meiryo UI" panose="020B0604030504040204" pitchFamily="50" charset="-128"/>
                <a:ea typeface="Meiryo UI" panose="020B0604030504040204" pitchFamily="50" charset="-128"/>
              </a:rPr>
              <a:t>現時点の時間外労働状況を確認する</a:t>
            </a:r>
            <a:endParaRPr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10. </a:t>
            </a:r>
            <a:r>
              <a:rPr lang="ja-JP" altLang="en-US" sz="2400" dirty="0">
                <a:latin typeface="Meiryo UI" panose="020B0604030504040204" pitchFamily="50" charset="-128"/>
                <a:ea typeface="Meiryo UI" panose="020B0604030504040204" pitchFamily="50" charset="-128"/>
              </a:rPr>
              <a:t>現時点の有休消化状況を確認する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a:extLst>
              <a:ext uri="{FF2B5EF4-FFF2-40B4-BE49-F238E27FC236}">
                <a16:creationId xmlns:a16="http://schemas.microsoft.com/office/drawing/2014/main" id="{043F2774-ACF2-AE98-EE65-7826682B59AD}"/>
              </a:ext>
            </a:extLst>
          </p:cNvPr>
          <p:cNvPicPr>
            <a:picLocks noChangeAspect="1"/>
          </p:cNvPicPr>
          <p:nvPr/>
        </p:nvPicPr>
        <p:blipFill>
          <a:blip r:embed="rId3"/>
          <a:stretch>
            <a:fillRect/>
          </a:stretch>
        </p:blipFill>
        <p:spPr>
          <a:xfrm>
            <a:off x="494162" y="1623688"/>
            <a:ext cx="1252326" cy="1997028"/>
          </a:xfrm>
          <a:prstGeom prst="rect">
            <a:avLst/>
          </a:prstGeom>
        </p:spPr>
      </p:pic>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04879"/>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70204"/>
            <a:ext cx="5918814"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6" name="図 35">
            <a:extLst>
              <a:ext uri="{FF2B5EF4-FFF2-40B4-BE49-F238E27FC236}">
                <a16:creationId xmlns:a16="http://schemas.microsoft.com/office/drawing/2014/main" id="{7E5AF844-8466-8BF8-AD51-31160C7078B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054774" y="3526303"/>
            <a:ext cx="4500587" cy="2612781"/>
          </a:xfrm>
          <a:prstGeom prst="rect">
            <a:avLst/>
          </a:prstGeom>
          <a:ln>
            <a:solidFill>
              <a:srgbClr val="000000"/>
            </a:solidFill>
          </a:ln>
        </p:spPr>
      </p:pic>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239302" y="4681735"/>
            <a:ext cx="163153" cy="7251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739430" y="5435945"/>
            <a:ext cx="5260252" cy="111579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誤入力を防げます</a:t>
            </a:r>
            <a:r>
              <a:rPr lang="ja-JP" altLang="ja-JP" sz="1600" dirty="0">
                <a:latin typeface="Meiryo UI" panose="020B0604030504040204" pitchFamily="50" charset="-128"/>
                <a:ea typeface="Meiryo UI" panose="020B0604030504040204" pitchFamily="50" charset="-128"/>
              </a:rPr>
              <a:t>。</a:t>
            </a:r>
          </a:p>
        </p:txBody>
      </p:sp>
      <p:sp>
        <p:nvSpPr>
          <p:cNvPr id="39" name="AutoShape 380">
            <a:extLst>
              <a:ext uri="{FF2B5EF4-FFF2-40B4-BE49-F238E27FC236}">
                <a16:creationId xmlns:a16="http://schemas.microsoft.com/office/drawing/2014/main" id="{920E5D31-15C8-CB28-55D2-283FB5599C29}"/>
              </a:ext>
            </a:extLst>
          </p:cNvPr>
          <p:cNvSpPr>
            <a:spLocks noChangeArrowheads="1"/>
          </p:cNvSpPr>
          <p:nvPr/>
        </p:nvSpPr>
        <p:spPr bwMode="auto">
          <a:xfrm>
            <a:off x="7539893" y="5085162"/>
            <a:ext cx="122009" cy="1182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FAD8D611-57CE-DE92-281B-B1CB42F8D793}"/>
              </a:ext>
            </a:extLst>
          </p:cNvPr>
          <p:cNvCxnSpPr>
            <a:cxnSpLocks/>
            <a:stCxn id="39" idx="0"/>
          </p:cNvCxnSpPr>
          <p:nvPr/>
        </p:nvCxnSpPr>
        <p:spPr>
          <a:xfrm flipV="1">
            <a:off x="7600898" y="3429269"/>
            <a:ext cx="1052838" cy="16558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AutoShape 380">
            <a:extLst>
              <a:ext uri="{FF2B5EF4-FFF2-40B4-BE49-F238E27FC236}">
                <a16:creationId xmlns:a16="http://schemas.microsoft.com/office/drawing/2014/main" id="{751E368A-F5DF-579D-64E0-153A0DA45466}"/>
              </a:ext>
            </a:extLst>
          </p:cNvPr>
          <p:cNvSpPr>
            <a:spLocks noChangeArrowheads="1"/>
          </p:cNvSpPr>
          <p:nvPr/>
        </p:nvSpPr>
        <p:spPr bwMode="auto">
          <a:xfrm>
            <a:off x="9425718" y="3684078"/>
            <a:ext cx="404082" cy="1629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1" name="図 1030">
            <a:extLst>
              <a:ext uri="{FF2B5EF4-FFF2-40B4-BE49-F238E27FC236}">
                <a16:creationId xmlns:a16="http://schemas.microsoft.com/office/drawing/2014/main" id="{78341914-4551-E4CF-0771-D3848BEF94D4}"/>
              </a:ext>
            </a:extLst>
          </p:cNvPr>
          <p:cNvPicPr>
            <a:picLocks noChangeAspect="1"/>
          </p:cNvPicPr>
          <p:nvPr/>
        </p:nvPicPr>
        <p:blipFill>
          <a:blip r:embed="rId5"/>
          <a:stretch>
            <a:fillRect/>
          </a:stretch>
        </p:blipFill>
        <p:spPr>
          <a:xfrm>
            <a:off x="2241087" y="3138967"/>
            <a:ext cx="4073213" cy="1355650"/>
          </a:xfrm>
          <a:prstGeom prst="rect">
            <a:avLst/>
          </a:prstGeom>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157566" y="3424446"/>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D27FB914-47B9-FFC1-57FF-3395B6F13277}"/>
              </a:ext>
            </a:extLst>
          </p:cNvPr>
          <p:cNvSpPr>
            <a:spLocks noChangeArrowheads="1"/>
          </p:cNvSpPr>
          <p:nvPr/>
        </p:nvSpPr>
        <p:spPr bwMode="auto">
          <a:xfrm>
            <a:off x="2698607" y="415655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3017825" y="5543038"/>
            <a:ext cx="541534" cy="2078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46341" y="3905994"/>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Rectangle 363">
            <a:extLst>
              <a:ext uri="{FF2B5EF4-FFF2-40B4-BE49-F238E27FC236}">
                <a16:creationId xmlns:a16="http://schemas.microsoft.com/office/drawing/2014/main" id="{03756A24-031E-E8F0-FD0F-8023260C5DEC}"/>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1045" name="図 1044">
            <a:extLst>
              <a:ext uri="{FF2B5EF4-FFF2-40B4-BE49-F238E27FC236}">
                <a16:creationId xmlns:a16="http://schemas.microsoft.com/office/drawing/2014/main" id="{7C32A214-B592-B2ED-68C5-C4236A3BC090}"/>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1043" name="AutoShape 380">
            <a:extLst>
              <a:ext uri="{FF2B5EF4-FFF2-40B4-BE49-F238E27FC236}">
                <a16:creationId xmlns:a16="http://schemas.microsoft.com/office/drawing/2014/main" id="{F1C16537-E935-2C48-56F7-F1697EFB0693}"/>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B9A5D37F-0175-5EAB-F807-3A7C61071DEF}"/>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409E2EDB-54E9-BA37-431F-5B5698FC7607}"/>
              </a:ext>
            </a:extLst>
          </p:cNvPr>
          <p:cNvCxnSpPr>
            <a:cxnSpLocks/>
            <a:stCxn id="14" idx="0"/>
            <a:endCxn id="18"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50" name="AutoShape 380">
            <a:extLst>
              <a:ext uri="{FF2B5EF4-FFF2-40B4-BE49-F238E27FC236}">
                <a16:creationId xmlns:a16="http://schemas.microsoft.com/office/drawing/2014/main" id="{5D9CB819-A646-3EDC-8D92-CB3C39B0975C}"/>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a:extLst>
              <a:ext uri="{FF2B5EF4-FFF2-40B4-BE49-F238E27FC236}">
                <a16:creationId xmlns:a16="http://schemas.microsoft.com/office/drawing/2014/main" id="{B11E684F-EB4F-4C89-AEC2-8468DA997EAB}"/>
              </a:ext>
            </a:extLst>
          </p:cNvPr>
          <p:cNvGrpSpPr/>
          <p:nvPr/>
        </p:nvGrpSpPr>
        <p:grpSpPr>
          <a:xfrm>
            <a:off x="8028784" y="1545026"/>
            <a:ext cx="3972397" cy="1882327"/>
            <a:chOff x="8028784" y="1545026"/>
            <a:chExt cx="3972397" cy="1882327"/>
          </a:xfrm>
        </p:grpSpPr>
        <p:grpSp>
          <p:nvGrpSpPr>
            <p:cNvPr id="9" name="グループ化 8">
              <a:extLst>
                <a:ext uri="{FF2B5EF4-FFF2-40B4-BE49-F238E27FC236}">
                  <a16:creationId xmlns:a16="http://schemas.microsoft.com/office/drawing/2014/main" id="{9FB5E0ED-F635-35D5-8A68-AF37A78F3A51}"/>
                </a:ext>
              </a:extLst>
            </p:cNvPr>
            <p:cNvGrpSpPr/>
            <p:nvPr/>
          </p:nvGrpSpPr>
          <p:grpSpPr>
            <a:xfrm>
              <a:off x="8028784" y="1545026"/>
              <a:ext cx="3972397" cy="1882327"/>
              <a:chOff x="8028784" y="1387366"/>
              <a:chExt cx="3972397" cy="1882327"/>
            </a:xfrm>
          </p:grpSpPr>
          <p:sp>
            <p:nvSpPr>
              <p:cNvPr id="45" name="Rectangle 363">
                <a:extLst>
                  <a:ext uri="{FF2B5EF4-FFF2-40B4-BE49-F238E27FC236}">
                    <a16:creationId xmlns:a16="http://schemas.microsoft.com/office/drawing/2014/main" id="{B04F512E-1C3A-C6F0-B4C2-618B8D46B53B}"/>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57" name="図 56">
                <a:extLst>
                  <a:ext uri="{FF2B5EF4-FFF2-40B4-BE49-F238E27FC236}">
                    <a16:creationId xmlns:a16="http://schemas.microsoft.com/office/drawing/2014/main" id="{083EF094-D65C-CBB2-EE46-54B7880B8E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08403" y="2406094"/>
                <a:ext cx="272098" cy="238085"/>
              </a:xfrm>
              <a:prstGeom prst="rect">
                <a:avLst/>
              </a:prstGeom>
            </p:spPr>
          </p:pic>
        </p:grpSp>
        <p:pic>
          <p:nvPicPr>
            <p:cNvPr id="8" name="図 7">
              <a:extLst>
                <a:ext uri="{FF2B5EF4-FFF2-40B4-BE49-F238E27FC236}">
                  <a16:creationId xmlns:a16="http://schemas.microsoft.com/office/drawing/2014/main" id="{0B0DC47D-4107-C8F9-B11B-EC121A3622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92835" y="3186276"/>
              <a:ext cx="208153" cy="182133"/>
            </a:xfrm>
            <a:prstGeom prst="rect">
              <a:avLst/>
            </a:prstGeom>
          </p:spPr>
        </p:pic>
      </p:grpSp>
    </p:spTree>
    <p:extLst>
      <p:ext uri="{BB962C8B-B14F-4D97-AF65-F5344CB8AC3E}">
        <p14:creationId xmlns:p14="http://schemas.microsoft.com/office/powerpoint/2010/main" val="3814019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6</a:t>
            </a:r>
            <a:r>
              <a:rPr lang="ja-JP" altLang="en-US" sz="1800" dirty="0">
                <a:latin typeface="Meiryo UI" panose="020B0604030504040204" pitchFamily="50" charset="-128"/>
                <a:ea typeface="Meiryo UI" panose="020B0604030504040204" pitchFamily="50" charset="-128"/>
              </a:rPr>
              <a:t>］工数データを入力する （</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プロジェクト・タスク別に工数データを入力する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7</a:t>
            </a:r>
            <a:r>
              <a:rPr lang="ja-JP" altLang="en-US" sz="1800" dirty="0">
                <a:latin typeface="Meiryo UI" panose="020B0604030504040204" pitchFamily="50" charset="-128"/>
                <a:ea typeface="Meiryo UI" panose="020B0604030504040204" pitchFamily="50" charset="-128"/>
              </a:rPr>
              <a:t>］工数データを確認する（</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500" dirty="0">
                <a:solidFill>
                  <a:srgbClr val="FF0000"/>
                </a:solidFill>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工数データに誤りや入力漏れがないかを日別に確認する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工数データに誤りや入力漏れがないかを社員別に確認する</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a:t>
            </a:r>
            <a:r>
              <a:rPr lang="ja-JP" altLang="en-US" sz="1500" dirty="0">
                <a:latin typeface="Meiryo UI" panose="020B0604030504040204" pitchFamily="50" charset="-128"/>
                <a:ea typeface="Meiryo UI" panose="020B0604030504040204" pitchFamily="50" charset="-128"/>
              </a:rPr>
              <a:t> 未確認や警告の工数データがないかを確認する　</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工数データの合計をプロジェクト別に確認する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8</a:t>
            </a:r>
            <a:r>
              <a:rPr lang="ja-JP" altLang="en-US" sz="1800" dirty="0">
                <a:latin typeface="Meiryo UI" panose="020B0604030504040204" pitchFamily="50" charset="-128"/>
                <a:ea typeface="Meiryo UI" panose="020B0604030504040204" pitchFamily="50" charset="-128"/>
              </a:rPr>
              <a:t>］こんなときは</a:t>
            </a:r>
            <a:br>
              <a:rPr lang="en-US" altLang="ja-JP" sz="18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1</a:t>
            </a: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「申請位置が選択されていません」と表示される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Web</a:t>
            </a:r>
            <a:r>
              <a:rPr lang="ja-JP" altLang="en-US" sz="1500" dirty="0">
                <a:latin typeface="Meiryo UI" panose="020B0604030504040204" pitchFamily="50" charset="-128"/>
                <a:ea typeface="Meiryo UI" panose="020B0604030504040204" pitchFamily="50" charset="-128"/>
              </a:rPr>
              <a:t>アプリの画面を英語表記に切り替えたい</a:t>
            </a:r>
            <a:endParaRPr lang="en-US" altLang="ja-JP" sz="15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17300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052" name="図 2051">
            <a:extLst>
              <a:ext uri="{FF2B5EF4-FFF2-40B4-BE49-F238E27FC236}">
                <a16:creationId xmlns:a16="http://schemas.microsoft.com/office/drawing/2014/main" id="{E5DB9AB2-CB02-312D-8F9E-A7CBDCB0729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176166" y="3809563"/>
            <a:ext cx="4576339" cy="2533915"/>
          </a:xfrm>
          <a:prstGeom prst="rect">
            <a:avLst/>
          </a:prstGeom>
          <a:ln>
            <a:solidFill>
              <a:srgbClr val="000000"/>
            </a:solidFill>
          </a:ln>
        </p:spPr>
      </p:pic>
      <p:pic>
        <p:nvPicPr>
          <p:cNvPr id="31" name="図 30">
            <a:extLst>
              <a:ext uri="{FF2B5EF4-FFF2-40B4-BE49-F238E27FC236}">
                <a16:creationId xmlns:a16="http://schemas.microsoft.com/office/drawing/2014/main" id="{D5D38A07-2700-E0BE-B491-3F7A3326EDBE}"/>
              </a:ext>
            </a:extLst>
          </p:cNvPr>
          <p:cNvPicPr>
            <a:picLocks noChangeAspect="1"/>
          </p:cNvPicPr>
          <p:nvPr/>
        </p:nvPicPr>
        <p:blipFill>
          <a:blip r:embed="rId4"/>
          <a:stretch>
            <a:fillRect/>
          </a:stretch>
        </p:blipFill>
        <p:spPr>
          <a:xfrm>
            <a:off x="2231601" y="2905128"/>
            <a:ext cx="4292853" cy="1681367"/>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597382"/>
            <a:ext cx="5875847" cy="8731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2003EA8C-325E-4268-CD01-B107A32FEC09}"/>
              </a:ext>
            </a:extLst>
          </p:cNvPr>
          <p:cNvPicPr>
            <a:picLocks noChangeAspect="1"/>
          </p:cNvPicPr>
          <p:nvPr/>
        </p:nvPicPr>
        <p:blipFill>
          <a:blip r:embed="rId5"/>
          <a:stretch>
            <a:fillRect/>
          </a:stretch>
        </p:blipFill>
        <p:spPr>
          <a:xfrm>
            <a:off x="523504" y="1635283"/>
            <a:ext cx="1253952" cy="1982412"/>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416492"/>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548171D0-9FCE-D503-F16A-189E3D8E59F9}"/>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ED5BFA5-6C2F-E872-68BA-798E66C7DDF2}"/>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24" name="AutoShape 380">
            <a:extLst>
              <a:ext uri="{FF2B5EF4-FFF2-40B4-BE49-F238E27FC236}">
                <a16:creationId xmlns:a16="http://schemas.microsoft.com/office/drawing/2014/main" id="{76C8E114-B84E-41B2-9095-01F4E7EA2A00}"/>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91C764F3-E1E1-EBC5-0BDA-3F210F5DC7B6}"/>
              </a:ext>
            </a:extLst>
          </p:cNvPr>
          <p:cNvCxnSpPr>
            <a:cxnSpLocks/>
            <a:stCxn id="22" idx="0"/>
            <a:endCxn id="24"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584A6A15-5D85-5584-7621-2DAD249B4F00}"/>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575DC95C-8562-73CF-C740-FF14304E43DE}"/>
              </a:ext>
            </a:extLst>
          </p:cNvPr>
          <p:cNvSpPr>
            <a:spLocks noChangeArrowheads="1"/>
          </p:cNvSpPr>
          <p:nvPr/>
        </p:nvSpPr>
        <p:spPr bwMode="auto">
          <a:xfrm>
            <a:off x="2254272" y="3696140"/>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7C08861C-D1BE-09B4-9C69-7338D10AF65A}"/>
              </a:ext>
            </a:extLst>
          </p:cNvPr>
          <p:cNvSpPr>
            <a:spLocks noChangeArrowheads="1"/>
          </p:cNvSpPr>
          <p:nvPr/>
        </p:nvSpPr>
        <p:spPr bwMode="auto">
          <a:xfrm>
            <a:off x="5270921" y="3469788"/>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24D1C8DF-9E92-4F7D-0621-43BAE3A07953}"/>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grpSp>
        <p:nvGrpSpPr>
          <p:cNvPr id="63" name="グループ化 62">
            <a:extLst>
              <a:ext uri="{FF2B5EF4-FFF2-40B4-BE49-F238E27FC236}">
                <a16:creationId xmlns:a16="http://schemas.microsoft.com/office/drawing/2014/main" id="{D12D349C-8CA8-5478-6E91-7E8A824D29C8}"/>
              </a:ext>
            </a:extLst>
          </p:cNvPr>
          <p:cNvGrpSpPr/>
          <p:nvPr/>
        </p:nvGrpSpPr>
        <p:grpSpPr>
          <a:xfrm>
            <a:off x="8725070" y="5761089"/>
            <a:ext cx="3236531" cy="694504"/>
            <a:chOff x="7453018" y="5647647"/>
            <a:chExt cx="3236531" cy="694504"/>
          </a:xfrm>
        </p:grpSpPr>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453018" y="5647647"/>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9" name="図 48">
              <a:extLst>
                <a:ext uri="{FF2B5EF4-FFF2-40B4-BE49-F238E27FC236}">
                  <a16:creationId xmlns:a16="http://schemas.microsoft.com/office/drawing/2014/main" id="{70C478F5-A8FF-A559-2103-ABDC78F21E8C}"/>
                </a:ext>
              </a:extLst>
            </p:cNvPr>
            <p:cNvPicPr>
              <a:picLocks noChangeAspect="1"/>
            </p:cNvPicPr>
            <p:nvPr/>
          </p:nvPicPr>
          <p:blipFill>
            <a:blip r:embed="rId7"/>
            <a:stretch>
              <a:fillRect/>
            </a:stretch>
          </p:blipFill>
          <p:spPr>
            <a:xfrm>
              <a:off x="7800296" y="5764555"/>
              <a:ext cx="229594" cy="237511"/>
            </a:xfrm>
            <a:prstGeom prst="rect">
              <a:avLst/>
            </a:prstGeom>
          </p:spPr>
        </p:pic>
        <p:pic>
          <p:nvPicPr>
            <p:cNvPr id="51" name="図 50">
              <a:extLst>
                <a:ext uri="{FF2B5EF4-FFF2-40B4-BE49-F238E27FC236}">
                  <a16:creationId xmlns:a16="http://schemas.microsoft.com/office/drawing/2014/main" id="{9EC454B2-8614-4655-EFA9-94BFC14C6D17}"/>
                </a:ext>
              </a:extLst>
            </p:cNvPr>
            <p:cNvPicPr>
              <a:picLocks noChangeAspect="1"/>
            </p:cNvPicPr>
            <p:nvPr/>
          </p:nvPicPr>
          <p:blipFill>
            <a:blip r:embed="rId8"/>
            <a:stretch>
              <a:fillRect/>
            </a:stretch>
          </p:blipFill>
          <p:spPr>
            <a:xfrm>
              <a:off x="8634461" y="5765218"/>
              <a:ext cx="237238" cy="237238"/>
            </a:xfrm>
            <a:prstGeom prst="rect">
              <a:avLst/>
            </a:prstGeom>
          </p:spPr>
        </p:pic>
      </p:grpSp>
      <p:sp>
        <p:nvSpPr>
          <p:cNvPr id="62" name="AutoShape 380">
            <a:extLst>
              <a:ext uri="{FF2B5EF4-FFF2-40B4-BE49-F238E27FC236}">
                <a16:creationId xmlns:a16="http://schemas.microsoft.com/office/drawing/2014/main" id="{19EC1A96-CD86-3639-298D-D3BF69F18832}"/>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359331" y="4136065"/>
            <a:ext cx="1076285"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7" name="AutoShape 380">
            <a:extLst>
              <a:ext uri="{FF2B5EF4-FFF2-40B4-BE49-F238E27FC236}">
                <a16:creationId xmlns:a16="http://schemas.microsoft.com/office/drawing/2014/main" id="{60E4D0F0-403A-766C-9635-07BC226FCF02}"/>
              </a:ext>
            </a:extLst>
          </p:cNvPr>
          <p:cNvSpPr>
            <a:spLocks noChangeArrowheads="1"/>
          </p:cNvSpPr>
          <p:nvPr/>
        </p:nvSpPr>
        <p:spPr bwMode="auto">
          <a:xfrm>
            <a:off x="10825909" y="4134858"/>
            <a:ext cx="926597"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58" name="直線コネクタ 57">
            <a:extLst>
              <a:ext uri="{FF2B5EF4-FFF2-40B4-BE49-F238E27FC236}">
                <a16:creationId xmlns:a16="http://schemas.microsoft.com/office/drawing/2014/main" id="{9614EB94-55D0-D422-7764-F8A676D9771A}"/>
              </a:ext>
            </a:extLst>
          </p:cNvPr>
          <p:cNvCxnSpPr>
            <a:cxnSpLocks/>
            <a:stCxn id="57" idx="0"/>
          </p:cNvCxnSpPr>
          <p:nvPr/>
        </p:nvCxnSpPr>
        <p:spPr>
          <a:xfrm flipV="1">
            <a:off x="7731679" y="3397442"/>
            <a:ext cx="1302838" cy="185514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AutoShape 380">
            <a:extLst>
              <a:ext uri="{FF2B5EF4-FFF2-40B4-BE49-F238E27FC236}">
                <a16:creationId xmlns:a16="http://schemas.microsoft.com/office/drawing/2014/main" id="{1646036C-A04B-84FE-AEA7-6A1093817809}"/>
              </a:ext>
            </a:extLst>
          </p:cNvPr>
          <p:cNvSpPr>
            <a:spLocks noChangeArrowheads="1"/>
          </p:cNvSpPr>
          <p:nvPr/>
        </p:nvSpPr>
        <p:spPr bwMode="auto">
          <a:xfrm>
            <a:off x="7649808" y="5252583"/>
            <a:ext cx="163742"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8A659457-63DB-0D5E-AF30-34A3D39E4A1A}"/>
              </a:ext>
            </a:extLst>
          </p:cNvPr>
          <p:cNvGrpSpPr/>
          <p:nvPr/>
        </p:nvGrpSpPr>
        <p:grpSpPr>
          <a:xfrm>
            <a:off x="8028784" y="1545026"/>
            <a:ext cx="3972397" cy="1882327"/>
            <a:chOff x="8028784" y="1545026"/>
            <a:chExt cx="3972397" cy="1882327"/>
          </a:xfrm>
        </p:grpSpPr>
        <p:grpSp>
          <p:nvGrpSpPr>
            <p:cNvPr id="7" name="グループ化 6">
              <a:extLst>
                <a:ext uri="{FF2B5EF4-FFF2-40B4-BE49-F238E27FC236}">
                  <a16:creationId xmlns:a16="http://schemas.microsoft.com/office/drawing/2014/main" id="{B8ACA211-07DD-4985-F3F0-20111ACFC415}"/>
                </a:ext>
              </a:extLst>
            </p:cNvPr>
            <p:cNvGrpSpPr/>
            <p:nvPr/>
          </p:nvGrpSpPr>
          <p:grpSpPr>
            <a:xfrm>
              <a:off x="8028784" y="1545026"/>
              <a:ext cx="3972397" cy="1882327"/>
              <a:chOff x="8028784" y="1387366"/>
              <a:chExt cx="3972397" cy="1882327"/>
            </a:xfrm>
          </p:grpSpPr>
          <p:sp>
            <p:nvSpPr>
              <p:cNvPr id="10" name="Rectangle 363">
                <a:extLst>
                  <a:ext uri="{FF2B5EF4-FFF2-40B4-BE49-F238E27FC236}">
                    <a16:creationId xmlns:a16="http://schemas.microsoft.com/office/drawing/2014/main" id="{22D9ED2D-0849-F549-AF52-327596A66003}"/>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611CF30-D0C7-A4C7-079B-5986BFA47F9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40153" y="2444720"/>
                <a:ext cx="231582" cy="202634"/>
              </a:xfrm>
              <a:prstGeom prst="rect">
                <a:avLst/>
              </a:prstGeom>
            </p:spPr>
          </p:pic>
        </p:grpSp>
        <p:pic>
          <p:nvPicPr>
            <p:cNvPr id="9" name="図 8">
              <a:extLst>
                <a:ext uri="{FF2B5EF4-FFF2-40B4-BE49-F238E27FC236}">
                  <a16:creationId xmlns:a16="http://schemas.microsoft.com/office/drawing/2014/main" id="{E62C2607-1A20-8C57-0D2F-57A0EE0A3F3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92835" y="3186276"/>
              <a:ext cx="208153" cy="182133"/>
            </a:xfrm>
            <a:prstGeom prst="rect">
              <a:avLst/>
            </a:prstGeom>
          </p:spPr>
        </p:pic>
      </p:grpSp>
    </p:spTree>
    <p:extLst>
      <p:ext uri="{BB962C8B-B14F-4D97-AF65-F5344CB8AC3E}">
        <p14:creationId xmlns:p14="http://schemas.microsoft.com/office/powerpoint/2010/main" val="18759848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039874776"/>
              </p:ext>
            </p:extLst>
          </p:nvPr>
        </p:nvGraphicFramePr>
        <p:xfrm>
          <a:off x="581319" y="4110672"/>
          <a:ext cx="11172119" cy="1906407"/>
        </p:xfrm>
        <a:graphic>
          <a:graphicData uri="http://schemas.openxmlformats.org/drawingml/2006/table">
            <a:tbl>
              <a:tblPr firstRow="1" bandRow="1">
                <a:tableStyleId>{5A111915-BE36-4E01-A7E5-04B1672EAD32}</a:tableStyleId>
              </a:tblPr>
              <a:tblGrid>
                <a:gridCol w="2180542">
                  <a:extLst>
                    <a:ext uri="{9D8B030D-6E8A-4147-A177-3AD203B41FA5}">
                      <a16:colId xmlns:a16="http://schemas.microsoft.com/office/drawing/2014/main" val="2147211549"/>
                    </a:ext>
                  </a:extLst>
                </a:gridCol>
                <a:gridCol w="8991577">
                  <a:extLst>
                    <a:ext uri="{9D8B030D-6E8A-4147-A177-3AD203B41FA5}">
                      <a16:colId xmlns:a16="http://schemas.microsoft.com/office/drawing/2014/main" val="840295438"/>
                    </a:ext>
                  </a:extLst>
                </a:gridCol>
              </a:tblGrid>
              <a:tr h="281981">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592160">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69188">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1769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3837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l">
                        <a:spcAft>
                          <a:spcPts val="0"/>
                        </a:spcAft>
                      </a:pPr>
                      <a:r>
                        <a:rPr kumimoji="1" lang="ja-JP" altLang="en-US" sz="1200" kern="0" spc="0" baseline="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kern="0" spc="0" baseline="0" dirty="0">
                          <a:latin typeface="Meiryo UI" panose="020B0604030504040204" pitchFamily="50" charset="-128"/>
                          <a:ea typeface="Meiryo UI" panose="020B0604030504040204" pitchFamily="50" charset="-128"/>
                        </a:rPr>
                        <a:t>［勤務スケジュール </a:t>
                      </a:r>
                      <a:r>
                        <a:rPr lang="en-US" altLang="ja-JP" sz="1200" kern="0" spc="0" baseline="0" dirty="0">
                          <a:latin typeface="Meiryo UI" panose="020B0604030504040204" pitchFamily="50" charset="-128"/>
                          <a:ea typeface="Meiryo UI" panose="020B0604030504040204" pitchFamily="50" charset="-128"/>
                        </a:rPr>
                        <a:t>‐ </a:t>
                      </a:r>
                      <a:r>
                        <a:rPr lang="ja-JP" altLang="en-US" sz="1200" kern="0" spc="0" baseline="0" dirty="0">
                          <a:latin typeface="Meiryo UI" panose="020B0604030504040204" pitchFamily="50" charset="-128"/>
                          <a:ea typeface="Meiryo UI" panose="020B0604030504040204" pitchFamily="50" charset="-128"/>
                        </a:rPr>
                        <a:t>勤務スケジュール］</a:t>
                      </a:r>
                      <a:r>
                        <a:rPr lang="ja-JP" altLang="ja-JP" sz="1200" kern="0" spc="0" baseline="0" dirty="0">
                          <a:latin typeface="Meiryo UI" panose="020B0604030504040204" pitchFamily="50" charset="-128"/>
                          <a:ea typeface="Meiryo UI" panose="020B0604030504040204" pitchFamily="50" charset="-128"/>
                        </a:rPr>
                        <a:t>メニュー</a:t>
                      </a:r>
                      <a:r>
                        <a:rPr lang="ja-JP" altLang="en-US" sz="1200" kern="0" spc="0" baseline="0" dirty="0">
                          <a:latin typeface="Meiryo UI" panose="020B0604030504040204" pitchFamily="50" charset="-128"/>
                          <a:ea typeface="Meiryo UI" panose="020B0604030504040204" pitchFamily="50" charset="-128"/>
                        </a:rPr>
                        <a:t>の</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勤務回数と、タイムレコーダ</a:t>
                      </a:r>
                      <a:r>
                        <a:rPr lang="ja-JP" alt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上で打刻した</a:t>
                      </a:r>
                      <a:br>
                        <a:rPr lang="en-US" alt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勤務回数の合計が、</a:t>
                      </a:r>
                      <a:r>
                        <a:rPr 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23000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l">
                        <a:spcAft>
                          <a:spcPts val="0"/>
                        </a:spcAft>
                      </a:pPr>
                      <a:r>
                        <a:rPr kumimoji="1" lang="ja-JP" altLang="en-US" sz="1200" kern="0" spc="0" baseline="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kern="0" spc="0" baseline="0" dirty="0">
                          <a:latin typeface="Meiryo UI" panose="020B0604030504040204" pitchFamily="50" charset="-128"/>
                          <a:ea typeface="Meiryo UI" panose="020B0604030504040204" pitchFamily="50" charset="-128"/>
                        </a:rPr>
                        <a:t>［法人情報</a:t>
                      </a:r>
                      <a:r>
                        <a:rPr lang="en-US" altLang="ja-JP" sz="1200" kern="0" spc="0" baseline="0" dirty="0">
                          <a:latin typeface="Meiryo UI" panose="020B0604030504040204" pitchFamily="50" charset="-128"/>
                          <a:ea typeface="Meiryo UI" panose="020B0604030504040204" pitchFamily="50" charset="-128"/>
                        </a:rPr>
                        <a:t> ‐ </a:t>
                      </a:r>
                      <a:r>
                        <a:rPr lang="ja-JP" altLang="en-US" sz="1200" kern="0" spc="0" baseline="0" dirty="0">
                          <a:latin typeface="Meiryo UI" panose="020B0604030504040204" pitchFamily="50" charset="-128"/>
                          <a:ea typeface="Meiryo UI" panose="020B0604030504040204" pitchFamily="50" charset="-128"/>
                        </a:rPr>
                        <a:t>勤務規程 </a:t>
                      </a:r>
                      <a:r>
                        <a:rPr lang="en-US" altLang="ja-JP" sz="1200" kern="0" spc="0" baseline="0" dirty="0">
                          <a:latin typeface="Meiryo UI" panose="020B0604030504040204" pitchFamily="50" charset="-128"/>
                          <a:ea typeface="Meiryo UI" panose="020B0604030504040204" pitchFamily="50" charset="-128"/>
                        </a:rPr>
                        <a:t>‐ </a:t>
                      </a:r>
                      <a:r>
                        <a:rPr lang="ja-JP" altLang="en-US" sz="1200" kern="0" spc="0" baseline="0" dirty="0">
                          <a:latin typeface="Meiryo UI" panose="020B0604030504040204" pitchFamily="50" charset="-128"/>
                          <a:ea typeface="Meiryo UI" panose="020B0604030504040204" pitchFamily="50" charset="-128"/>
                        </a:rPr>
                        <a:t>勤務体系 </a:t>
                      </a:r>
                      <a:r>
                        <a:rPr lang="en-US" altLang="ja-JP" sz="1200" kern="0" spc="0" baseline="0" dirty="0">
                          <a:latin typeface="Meiryo UI" panose="020B0604030504040204" pitchFamily="50" charset="-128"/>
                          <a:ea typeface="Meiryo UI" panose="020B0604030504040204" pitchFamily="50" charset="-128"/>
                        </a:rPr>
                        <a:t>‐ </a:t>
                      </a:r>
                      <a:r>
                        <a:rPr lang="ja-JP" alt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kern="0" spc="0" baseline="0" dirty="0">
                          <a:latin typeface="Meiryo UI" panose="020B0604030504040204" pitchFamily="50" charset="-128"/>
                          <a:ea typeface="Meiryo UI" panose="020B0604030504040204" pitchFamily="50" charset="-128"/>
                        </a:rPr>
                        <a:t>］</a:t>
                      </a:r>
                      <a:r>
                        <a:rPr lang="ja-JP" altLang="ja-JP" sz="1200" kern="0" spc="0" baseline="0" dirty="0">
                          <a:latin typeface="Meiryo UI" panose="020B0604030504040204" pitchFamily="50" charset="-128"/>
                          <a:ea typeface="Meiryo UI" panose="020B0604030504040204" pitchFamily="50" charset="-128"/>
                        </a:rPr>
                        <a:t>メニュー</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で利用制限が設定されている場合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a:cxnSpLocks/>
          </p:cNvCxnSpPr>
          <p:nvPr/>
        </p:nvCxnSpPr>
        <p:spPr>
          <a:xfrm>
            <a:off x="2758440" y="4112192"/>
            <a:ext cx="0" cy="190488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275" y="1447928"/>
            <a:ext cx="2162926" cy="2153313"/>
          </a:xfrm>
          <a:prstGeom prst="rect">
            <a:avLst/>
          </a:prstGeom>
          <a:ln>
            <a:solidFill>
              <a:srgbClr val="000000"/>
            </a:solidFill>
          </a:ln>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80275" y="3341831"/>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4846" y="2865792"/>
            <a:ext cx="62823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6974" y="1420206"/>
            <a:ext cx="6948099" cy="3916901"/>
          </a:xfrm>
          <a:prstGeom prst="rect">
            <a:avLst/>
          </a:prstGeom>
          <a:ln>
            <a:solidFill>
              <a:schemeClr val="tx1"/>
            </a:solidFill>
          </a:ln>
        </p:spPr>
      </p:pic>
      <p:sp>
        <p:nvSpPr>
          <p:cNvPr id="10" name="矢印: 右 19">
            <a:extLst>
              <a:ext uri="{FF2B5EF4-FFF2-40B4-BE49-F238E27FC236}">
                <a16:creationId xmlns:a16="http://schemas.microsoft.com/office/drawing/2014/main" id="{1EFFAEA8-065B-42F3-B282-63D5690F9FAE}"/>
              </a:ext>
            </a:extLst>
          </p:cNvPr>
          <p:cNvSpPr/>
          <p:nvPr/>
        </p:nvSpPr>
        <p:spPr>
          <a:xfrm>
            <a:off x="3021326" y="252458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7587819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Users\nhosoya\AppData\Local\Temp\SNAGHTML1b06805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D8690EA-06E3-4211-92F7-C29BB69A776B}"/>
              </a:ext>
            </a:extLst>
          </p:cNvPr>
          <p:cNvSpPr>
            <a:spLocks noChangeArrowheads="1"/>
          </p:cNvSpPr>
          <p:nvPr/>
        </p:nvSpPr>
        <p:spPr bwMode="auto">
          <a:xfrm>
            <a:off x="1550939" y="3805139"/>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54CD1C23-5505-4933-82E5-8AAF94473C2B}"/>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779AFED4-CB3D-BAD9-25D8-023C2A52F4BD}"/>
              </a:ext>
            </a:extLst>
          </p:cNvPr>
          <p:cNvGrpSpPr/>
          <p:nvPr/>
        </p:nvGrpSpPr>
        <p:grpSpPr>
          <a:xfrm>
            <a:off x="8406332" y="5318720"/>
            <a:ext cx="3148583" cy="766302"/>
            <a:chOff x="8406332" y="5318720"/>
            <a:chExt cx="3148583" cy="766302"/>
          </a:xfrm>
        </p:grpSpPr>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10" name="図 9">
              <a:extLst>
                <a:ext uri="{FF2B5EF4-FFF2-40B4-BE49-F238E27FC236}">
                  <a16:creationId xmlns:a16="http://schemas.microsoft.com/office/drawing/2014/main" id="{225F9B49-3AC3-73C1-4E1E-ED5E2B090DD9}"/>
                </a:ext>
              </a:extLst>
            </p:cNvPr>
            <p:cNvPicPr>
              <a:picLocks noChangeAspect="1"/>
            </p:cNvPicPr>
            <p:nvPr/>
          </p:nvPicPr>
          <p:blipFill>
            <a:blip r:embed="rId8"/>
            <a:stretch>
              <a:fillRect/>
            </a:stretch>
          </p:blipFill>
          <p:spPr>
            <a:xfrm>
              <a:off x="8772817" y="5425993"/>
              <a:ext cx="229594" cy="237511"/>
            </a:xfrm>
            <a:prstGeom prst="rect">
              <a:avLst/>
            </a:prstGeom>
          </p:spPr>
        </p:pic>
        <p:pic>
          <p:nvPicPr>
            <p:cNvPr id="12" name="図 11">
              <a:extLst>
                <a:ext uri="{FF2B5EF4-FFF2-40B4-BE49-F238E27FC236}">
                  <a16:creationId xmlns:a16="http://schemas.microsoft.com/office/drawing/2014/main" id="{E0481950-0679-B9CE-E02C-E5BDF375B82C}"/>
                </a:ext>
              </a:extLst>
            </p:cNvPr>
            <p:cNvPicPr>
              <a:picLocks noChangeAspect="1"/>
            </p:cNvPicPr>
            <p:nvPr/>
          </p:nvPicPr>
          <p:blipFill>
            <a:blip r:embed="rId9"/>
            <a:stretch>
              <a:fillRect/>
            </a:stretch>
          </p:blipFill>
          <p:spPr>
            <a:xfrm>
              <a:off x="9540842" y="5425993"/>
              <a:ext cx="237238" cy="237238"/>
            </a:xfrm>
            <a:prstGeom prst="rect">
              <a:avLst/>
            </a:prstGeom>
          </p:spPr>
        </p:pic>
      </p:grpSp>
      <p:pic>
        <p:nvPicPr>
          <p:cNvPr id="16" name="図 15">
            <a:extLst>
              <a:ext uri="{FF2B5EF4-FFF2-40B4-BE49-F238E27FC236}">
                <a16:creationId xmlns:a16="http://schemas.microsoft.com/office/drawing/2014/main" id="{E2290DB3-EC76-2E0F-96C4-34F9B5E98C1F}"/>
              </a:ext>
            </a:extLst>
          </p:cNvPr>
          <p:cNvPicPr>
            <a:picLocks noChangeAspect="1"/>
          </p:cNvPicPr>
          <p:nvPr/>
        </p:nvPicPr>
        <p:blipFill>
          <a:blip r:embed="rId10"/>
          <a:stretch>
            <a:fillRect/>
          </a:stretch>
        </p:blipFill>
        <p:spPr>
          <a:xfrm>
            <a:off x="9986523" y="5425993"/>
            <a:ext cx="245146" cy="237238"/>
          </a:xfrm>
          <a:prstGeom prst="rect">
            <a:avLst/>
          </a:prstGeom>
        </p:spPr>
      </p:pic>
    </p:spTree>
    <p:extLst>
      <p:ext uri="{BB962C8B-B14F-4D97-AF65-F5344CB8AC3E}">
        <p14:creationId xmlns:p14="http://schemas.microsoft.com/office/powerpoint/2010/main" val="5069616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50939" y="3839007"/>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p:cNvPicPr>
            <a:picLocks noChangeAspect="1"/>
          </p:cNvPicPr>
          <p:nvPr/>
        </p:nvPicPr>
        <p:blipFill>
          <a:blip r:embed="rId7"/>
          <a:stretch>
            <a:fillRect/>
          </a:stretch>
        </p:blipFill>
        <p:spPr>
          <a:xfrm>
            <a:off x="6954987" y="4762117"/>
            <a:ext cx="4541144" cy="1621402"/>
          </a:xfrm>
          <a:prstGeom prst="rect">
            <a:avLst/>
          </a:prstGeom>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CCCFE83B-9822-4977-9E1D-A49350164358}"/>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 name="図 6"/>
          <p:cNvPicPr>
            <a:picLocks noChangeAspect="1"/>
          </p:cNvPicPr>
          <p:nvPr/>
        </p:nvPicPr>
        <p:blipFill>
          <a:blip r:embed="rId7"/>
          <a:stretch>
            <a:fillRect/>
          </a:stretch>
        </p:blipFill>
        <p:spPr>
          <a:xfrm>
            <a:off x="6885401" y="3887951"/>
            <a:ext cx="5032659" cy="2631415"/>
          </a:xfrm>
          <a:prstGeom prst="rect">
            <a:avLst/>
          </a:prstGeom>
        </p:spPr>
      </p:pic>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4" y="4026310"/>
            <a:ext cx="941862" cy="256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cstate="print">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10"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1"/>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23" name="AutoShape 380">
            <a:extLst>
              <a:ext uri="{FF2B5EF4-FFF2-40B4-BE49-F238E27FC236}">
                <a16:creationId xmlns:a16="http://schemas.microsoft.com/office/drawing/2014/main" id="{4941AC1E-677F-4BB0-A3CB-70B3150C9234}"/>
              </a:ext>
            </a:extLst>
          </p:cNvPr>
          <p:cNvSpPr>
            <a:spLocks noChangeArrowheads="1"/>
          </p:cNvSpPr>
          <p:nvPr/>
        </p:nvSpPr>
        <p:spPr bwMode="auto">
          <a:xfrm>
            <a:off x="1550939"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F74926E3-6CCC-4745-AC33-C99F05ADB45D}"/>
              </a:ext>
            </a:extLst>
          </p:cNvPr>
          <p:cNvSpPr>
            <a:spLocks noChangeArrowheads="1"/>
          </p:cNvSpPr>
          <p:nvPr/>
        </p:nvSpPr>
        <p:spPr bwMode="auto">
          <a:xfrm>
            <a:off x="555780" y="1780256"/>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246ADBB5-A89E-978A-0F4A-118BE4954AC9}"/>
              </a:ext>
            </a:extLst>
          </p:cNvPr>
          <p:cNvGrpSpPr/>
          <p:nvPr/>
        </p:nvGrpSpPr>
        <p:grpSpPr>
          <a:xfrm>
            <a:off x="8172314" y="5058319"/>
            <a:ext cx="3148583" cy="672270"/>
            <a:chOff x="8406332" y="5318720"/>
            <a:chExt cx="3148583" cy="766302"/>
          </a:xfrm>
        </p:grpSpPr>
        <p:sp>
          <p:nvSpPr>
            <p:cNvPr id="8" name="Rectangle 363">
              <a:extLst>
                <a:ext uri="{FF2B5EF4-FFF2-40B4-BE49-F238E27FC236}">
                  <a16:creationId xmlns:a16="http://schemas.microsoft.com/office/drawing/2014/main" id="{B1B7F11F-21A3-8D59-4BE6-3B3A85615F3B}"/>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9" name="図 8">
              <a:extLst>
                <a:ext uri="{FF2B5EF4-FFF2-40B4-BE49-F238E27FC236}">
                  <a16:creationId xmlns:a16="http://schemas.microsoft.com/office/drawing/2014/main" id="{A7101AD0-579D-C161-5772-D1F3DF2604FA}"/>
                </a:ext>
              </a:extLst>
            </p:cNvPr>
            <p:cNvPicPr>
              <a:picLocks noChangeAspect="1"/>
            </p:cNvPicPr>
            <p:nvPr/>
          </p:nvPicPr>
          <p:blipFill>
            <a:blip r:embed="rId12"/>
            <a:stretch>
              <a:fillRect/>
            </a:stretch>
          </p:blipFill>
          <p:spPr>
            <a:xfrm>
              <a:off x="8772817" y="5425993"/>
              <a:ext cx="229594" cy="237511"/>
            </a:xfrm>
            <a:prstGeom prst="rect">
              <a:avLst/>
            </a:prstGeom>
          </p:spPr>
        </p:pic>
        <p:pic>
          <p:nvPicPr>
            <p:cNvPr id="10" name="図 9">
              <a:extLst>
                <a:ext uri="{FF2B5EF4-FFF2-40B4-BE49-F238E27FC236}">
                  <a16:creationId xmlns:a16="http://schemas.microsoft.com/office/drawing/2014/main" id="{0E7F13D5-BF67-71E2-9F99-EDB18FA33C3B}"/>
                </a:ext>
              </a:extLst>
            </p:cNvPr>
            <p:cNvPicPr>
              <a:picLocks noChangeAspect="1"/>
            </p:cNvPicPr>
            <p:nvPr/>
          </p:nvPicPr>
          <p:blipFill>
            <a:blip r:embed="rId13"/>
            <a:stretch>
              <a:fillRect/>
            </a:stretch>
          </p:blipFill>
          <p:spPr>
            <a:xfrm>
              <a:off x="9540842" y="5425993"/>
              <a:ext cx="237238" cy="237238"/>
            </a:xfrm>
            <a:prstGeom prst="rect">
              <a:avLst/>
            </a:prstGeom>
          </p:spPr>
        </p:pic>
      </p:grpSp>
      <p:pic>
        <p:nvPicPr>
          <p:cNvPr id="11" name="図 10">
            <a:extLst>
              <a:ext uri="{FF2B5EF4-FFF2-40B4-BE49-F238E27FC236}">
                <a16:creationId xmlns:a16="http://schemas.microsoft.com/office/drawing/2014/main" id="{DE32EC08-1A03-2769-E29C-92B1CF6E634E}"/>
              </a:ext>
            </a:extLst>
          </p:cNvPr>
          <p:cNvPicPr>
            <a:picLocks noChangeAspect="1"/>
          </p:cNvPicPr>
          <p:nvPr/>
        </p:nvPicPr>
        <p:blipFill>
          <a:blip r:embed="rId14"/>
          <a:stretch>
            <a:fillRect/>
          </a:stretch>
        </p:blipFill>
        <p:spPr>
          <a:xfrm>
            <a:off x="9765943" y="5155045"/>
            <a:ext cx="245146" cy="237238"/>
          </a:xfrm>
          <a:prstGeom prst="rect">
            <a:avLst/>
          </a:prstGeom>
        </p:spPr>
      </p:pic>
    </p:spTree>
    <p:extLst>
      <p:ext uri="{BB962C8B-B14F-4D97-AF65-F5344CB8AC3E}">
        <p14:creationId xmlns:p14="http://schemas.microsoft.com/office/powerpoint/2010/main" val="25439737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AutoShape 380">
            <a:extLst>
              <a:ext uri="{FF2B5EF4-FFF2-40B4-BE49-F238E27FC236}">
                <a16:creationId xmlns:a16="http://schemas.microsoft.com/office/drawing/2014/main" id="{2A0E7108-5294-44D0-8E8D-A7E0920E85AC}"/>
              </a:ext>
            </a:extLst>
          </p:cNvPr>
          <p:cNvSpPr>
            <a:spLocks noChangeArrowheads="1"/>
          </p:cNvSpPr>
          <p:nvPr/>
        </p:nvSpPr>
        <p:spPr bwMode="auto">
          <a:xfrm>
            <a:off x="1550939" y="3813606"/>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4677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66758" y="829502"/>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］メニューで、未打刻の社員を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58</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371966" y="493966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861990" y="4731290"/>
            <a:ext cx="314922" cy="1488653"/>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689333E-7796-2375-3FB6-C83E61D60D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7341" y="3974118"/>
            <a:ext cx="4945713" cy="2414483"/>
          </a:xfrm>
          <a:prstGeom prst="rect">
            <a:avLst/>
          </a:prstGeom>
        </p:spPr>
      </p:pic>
      <p:sp>
        <p:nvSpPr>
          <p:cNvPr id="2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984794" y="5038725"/>
            <a:ext cx="524456" cy="1645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611BB7E3-7374-FFCE-748A-59F895B27D7A}"/>
              </a:ext>
            </a:extLst>
          </p:cNvPr>
          <p:cNvSpPr>
            <a:spLocks noChangeArrowheads="1"/>
          </p:cNvSpPr>
          <p:nvPr/>
        </p:nvSpPr>
        <p:spPr bwMode="auto">
          <a:xfrm>
            <a:off x="7854811" y="5969041"/>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27" name="Rectangle 363">
            <a:extLst>
              <a:ext uri="{FF2B5EF4-FFF2-40B4-BE49-F238E27FC236}">
                <a16:creationId xmlns:a16="http://schemas.microsoft.com/office/drawing/2014/main" id="{1838F404-148A-2164-45E1-B70DC7E08176}"/>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6" name="図 5">
            <a:extLst>
              <a:ext uri="{FF2B5EF4-FFF2-40B4-BE49-F238E27FC236}">
                <a16:creationId xmlns:a16="http://schemas.microsoft.com/office/drawing/2014/main" id="{2AABCE49-988E-9796-1FE3-3B87407206C7}"/>
              </a:ext>
            </a:extLst>
          </p:cNvPr>
          <p:cNvPicPr>
            <a:picLocks noChangeAspect="1"/>
          </p:cNvPicPr>
          <p:nvPr/>
        </p:nvPicPr>
        <p:blipFill>
          <a:blip r:embed="rId4"/>
          <a:stretch>
            <a:fillRect/>
          </a:stretch>
        </p:blipFill>
        <p:spPr>
          <a:xfrm>
            <a:off x="2297560" y="4040092"/>
            <a:ext cx="3569682" cy="2016616"/>
          </a:xfrm>
          <a:prstGeom prst="rect">
            <a:avLst/>
          </a:prstGeom>
        </p:spPr>
      </p:pic>
      <p:pic>
        <p:nvPicPr>
          <p:cNvPr id="9" name="図 8">
            <a:extLst>
              <a:ext uri="{FF2B5EF4-FFF2-40B4-BE49-F238E27FC236}">
                <a16:creationId xmlns:a16="http://schemas.microsoft.com/office/drawing/2014/main" id="{9C768CD0-F5F3-6D96-1A83-A99CF90403EF}"/>
              </a:ext>
            </a:extLst>
          </p:cNvPr>
          <p:cNvPicPr>
            <a:picLocks noChangeAspect="1"/>
          </p:cNvPicPr>
          <p:nvPr/>
        </p:nvPicPr>
        <p:blipFill>
          <a:blip r:embed="rId5"/>
          <a:stretch>
            <a:fillRect/>
          </a:stretch>
        </p:blipFill>
        <p:spPr>
          <a:xfrm>
            <a:off x="2593801" y="3507416"/>
            <a:ext cx="3569781" cy="1768381"/>
          </a:xfrm>
          <a:prstGeom prst="rect">
            <a:avLst/>
          </a:prstGeom>
        </p:spPr>
      </p:pic>
      <p:pic>
        <p:nvPicPr>
          <p:cNvPr id="15" name="図 14">
            <a:extLst>
              <a:ext uri="{FF2B5EF4-FFF2-40B4-BE49-F238E27FC236}">
                <a16:creationId xmlns:a16="http://schemas.microsoft.com/office/drawing/2014/main" id="{2C437D5E-E3F9-EAD1-6D98-EA81032FD9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85460" y="2980579"/>
            <a:ext cx="3555979" cy="178865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483207" y="4061543"/>
            <a:ext cx="1853455" cy="220807"/>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B9A96099-BBBD-C3D6-62E7-D3AEA550E931}"/>
              </a:ext>
            </a:extLst>
          </p:cNvPr>
          <p:cNvCxnSpPr>
            <a:cxnSpLocks/>
            <a:stCxn id="20" idx="2"/>
          </p:cNvCxnSpPr>
          <p:nvPr/>
        </p:nvCxnSpPr>
        <p:spPr>
          <a:xfrm flipH="1">
            <a:off x="4068147" y="4282350"/>
            <a:ext cx="1341788" cy="153722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9" name="図 28">
            <a:extLst>
              <a:ext uri="{FF2B5EF4-FFF2-40B4-BE49-F238E27FC236}">
                <a16:creationId xmlns:a16="http://schemas.microsoft.com/office/drawing/2014/main" id="{01C0F343-D4CC-3A82-C4F3-43D0817B5EA2}"/>
              </a:ext>
            </a:extLst>
          </p:cNvPr>
          <p:cNvPicPr>
            <a:picLocks noChangeAspect="1"/>
          </p:cNvPicPr>
          <p:nvPr/>
        </p:nvPicPr>
        <p:blipFill>
          <a:blip r:embed="rId7"/>
          <a:stretch>
            <a:fillRect/>
          </a:stretch>
        </p:blipFill>
        <p:spPr>
          <a:xfrm>
            <a:off x="532893" y="1539314"/>
            <a:ext cx="1500366" cy="2578754"/>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BAC1AD64-94ED-B87E-1585-166B39BABBDD}"/>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未打刻にチェックをし、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28"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30643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988197" y="530643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56688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70110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519635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78501"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］メニューで、未申請の社員を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6" name="図 15">
            <a:extLst>
              <a:ext uri="{FF2B5EF4-FFF2-40B4-BE49-F238E27FC236}">
                <a16:creationId xmlns:a16="http://schemas.microsoft.com/office/drawing/2014/main" id="{2625A42F-CA5C-8863-88DB-D544425E2D4F}"/>
              </a:ext>
            </a:extLst>
          </p:cNvPr>
          <p:cNvPicPr>
            <a:picLocks noChangeAspect="1"/>
          </p:cNvPicPr>
          <p:nvPr/>
        </p:nvPicPr>
        <p:blipFill>
          <a:blip r:embed="rId3"/>
          <a:stretch>
            <a:fillRect/>
          </a:stretch>
        </p:blipFill>
        <p:spPr>
          <a:xfrm>
            <a:off x="2297560" y="4040092"/>
            <a:ext cx="3569682" cy="2016616"/>
          </a:xfrm>
          <a:prstGeom prst="rect">
            <a:avLst/>
          </a:prstGeom>
        </p:spPr>
      </p:pic>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- 8. </a:t>
            </a:r>
            <a:r>
              <a:rPr lang="ja-JP" altLang="en-US" sz="2800" b="1" dirty="0">
                <a:latin typeface="Meiryo UI" panose="020B0604030504040204" pitchFamily="50" charset="-128"/>
                <a:ea typeface="Meiryo UI" panose="020B0604030504040204" pitchFamily="50" charset="-128"/>
              </a:rPr>
              <a:t>勤怠処理月や勤務日を指定して、未申請の社員を確認する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59</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未申請にチェックをし、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pic>
        <p:nvPicPr>
          <p:cNvPr id="33" name="図 32">
            <a:extLst>
              <a:ext uri="{FF2B5EF4-FFF2-40B4-BE49-F238E27FC236}">
                <a16:creationId xmlns:a16="http://schemas.microsoft.com/office/drawing/2014/main" id="{4ACD2AB9-4777-BC40-4EE9-81499F708A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0366" y="4191363"/>
            <a:ext cx="4759301" cy="1980722"/>
          </a:xfrm>
          <a:prstGeom prst="rect">
            <a:avLst/>
          </a:prstGeom>
          <a:ln>
            <a:solidFill>
              <a:schemeClr val="tx1"/>
            </a:solidFill>
          </a:ln>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719114" y="4967900"/>
            <a:ext cx="363925" cy="1217779"/>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54" name="グループ化 53">
            <a:extLst>
              <a:ext uri="{FF2B5EF4-FFF2-40B4-BE49-F238E27FC236}">
                <a16:creationId xmlns:a16="http://schemas.microsoft.com/office/drawing/2014/main" id="{C686E0AA-448F-812A-84B2-E701A8B2FFC9}"/>
              </a:ext>
            </a:extLst>
          </p:cNvPr>
          <p:cNvGrpSpPr/>
          <p:nvPr/>
        </p:nvGrpSpPr>
        <p:grpSpPr>
          <a:xfrm>
            <a:off x="6546378" y="1183412"/>
            <a:ext cx="5501207" cy="2676804"/>
            <a:chOff x="6548744" y="1143913"/>
            <a:chExt cx="5501207" cy="2676804"/>
          </a:xfrm>
        </p:grpSpPr>
        <p:grpSp>
          <p:nvGrpSpPr>
            <p:cNvPr id="53" name="グループ化 52">
              <a:extLst>
                <a:ext uri="{FF2B5EF4-FFF2-40B4-BE49-F238E27FC236}">
                  <a16:creationId xmlns:a16="http://schemas.microsoft.com/office/drawing/2014/main" id="{4CD4DC90-D367-8882-75A1-24A6C66BA8F8}"/>
                </a:ext>
              </a:extLst>
            </p:cNvPr>
            <p:cNvGrpSpPr/>
            <p:nvPr/>
          </p:nvGrpSpPr>
          <p:grpSpPr>
            <a:xfrm>
              <a:off x="6548744" y="1143913"/>
              <a:ext cx="5501207" cy="2676804"/>
              <a:chOff x="6548744" y="1143913"/>
              <a:chExt cx="5501207" cy="2676804"/>
            </a:xfrm>
          </p:grpSpPr>
          <p:sp>
            <p:nvSpPr>
              <p:cNvPr id="35" name="Rectangle 363">
                <a:extLst>
                  <a:ext uri="{FF2B5EF4-FFF2-40B4-BE49-F238E27FC236}">
                    <a16:creationId xmlns:a16="http://schemas.microsoft.com/office/drawing/2014/main" id="{009022AB-0E12-B7D3-DE2B-517645E8F1CF}"/>
                  </a:ext>
                </a:extLst>
              </p:cNvPr>
              <p:cNvSpPr>
                <a:spLocks noChangeArrowheads="1"/>
              </p:cNvSpPr>
              <p:nvPr/>
            </p:nvSpPr>
            <p:spPr bwMode="auto">
              <a:xfrm>
                <a:off x="6548744" y="1143913"/>
                <a:ext cx="5501207" cy="26768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③ 以下の勤務状況の場合に、</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未申請</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例に記載したような申請が漏れていないかを確認します。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6" name="図 35">
                <a:extLst>
                  <a:ext uri="{FF2B5EF4-FFF2-40B4-BE49-F238E27FC236}">
                    <a16:creationId xmlns:a16="http://schemas.microsoft.com/office/drawing/2014/main" id="{3FA4457C-D82B-05C7-738F-5C96D236C1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8634" y="1750079"/>
                <a:ext cx="272098" cy="238085"/>
              </a:xfrm>
              <a:prstGeom prst="rect">
                <a:avLst/>
              </a:prstGeom>
            </p:spPr>
          </p:pic>
          <p:pic>
            <p:nvPicPr>
              <p:cNvPr id="37" name="図 36">
                <a:extLst>
                  <a:ext uri="{FF2B5EF4-FFF2-40B4-BE49-F238E27FC236}">
                    <a16:creationId xmlns:a16="http://schemas.microsoft.com/office/drawing/2014/main" id="{B7167867-7B9E-F201-5F49-BC5A52B3C4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86320" y="2236567"/>
                <a:ext cx="281817" cy="246589"/>
              </a:xfrm>
              <a:prstGeom prst="rect">
                <a:avLst/>
              </a:prstGeom>
            </p:spPr>
          </p:pic>
          <p:pic>
            <p:nvPicPr>
              <p:cNvPr id="38" name="図 37">
                <a:extLst>
                  <a:ext uri="{FF2B5EF4-FFF2-40B4-BE49-F238E27FC236}">
                    <a16:creationId xmlns:a16="http://schemas.microsoft.com/office/drawing/2014/main" id="{EEC23DE2-1C1A-A976-48EF-99646FF5E9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0502" y="3219360"/>
                <a:ext cx="262381" cy="220400"/>
              </a:xfrm>
              <a:prstGeom prst="rect">
                <a:avLst/>
              </a:prstGeom>
            </p:spPr>
          </p:pic>
        </p:grpSp>
        <p:pic>
          <p:nvPicPr>
            <p:cNvPr id="39" name="図 38">
              <a:extLst>
                <a:ext uri="{FF2B5EF4-FFF2-40B4-BE49-F238E27FC236}">
                  <a16:creationId xmlns:a16="http://schemas.microsoft.com/office/drawing/2014/main" id="{AC231892-3B50-D00E-251F-CC44F5908B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97972" y="2727422"/>
              <a:ext cx="272098" cy="239446"/>
            </a:xfrm>
            <a:prstGeom prst="rect">
              <a:avLst/>
            </a:prstGeom>
          </p:spPr>
        </p:pic>
      </p:grpSp>
      <p:cxnSp>
        <p:nvCxnSpPr>
          <p:cNvPr id="40" name="直線コネクタ 39">
            <a:extLst>
              <a:ext uri="{FF2B5EF4-FFF2-40B4-BE49-F238E27FC236}">
                <a16:creationId xmlns:a16="http://schemas.microsoft.com/office/drawing/2014/main" id="{EB4F817D-EACC-CF5A-DAEA-77D5D9C7B477}"/>
              </a:ext>
            </a:extLst>
          </p:cNvPr>
          <p:cNvCxnSpPr>
            <a:cxnSpLocks/>
            <a:stCxn id="35" idx="2"/>
            <a:endCxn id="34" idx="0"/>
          </p:cNvCxnSpPr>
          <p:nvPr/>
        </p:nvCxnSpPr>
        <p:spPr>
          <a:xfrm flipH="1">
            <a:off x="8901077" y="3860216"/>
            <a:ext cx="395905" cy="11076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図 12">
            <a:extLst>
              <a:ext uri="{FF2B5EF4-FFF2-40B4-BE49-F238E27FC236}">
                <a16:creationId xmlns:a16="http://schemas.microsoft.com/office/drawing/2014/main" id="{91642F90-88E1-BBF6-9BA9-1A6192177AED}"/>
              </a:ext>
            </a:extLst>
          </p:cNvPr>
          <p:cNvPicPr>
            <a:picLocks noChangeAspect="1"/>
          </p:cNvPicPr>
          <p:nvPr/>
        </p:nvPicPr>
        <p:blipFill>
          <a:blip r:embed="rId9"/>
          <a:stretch>
            <a:fillRect/>
          </a:stretch>
        </p:blipFill>
        <p:spPr>
          <a:xfrm>
            <a:off x="2593801" y="3507416"/>
            <a:ext cx="3569781" cy="1768381"/>
          </a:xfrm>
          <a:prstGeom prst="rect">
            <a:avLst/>
          </a:prstGeom>
        </p:spPr>
      </p:pic>
      <p:cxnSp>
        <p:nvCxnSpPr>
          <p:cNvPr id="21" name="直線コネクタ 20">
            <a:extLst>
              <a:ext uri="{FF2B5EF4-FFF2-40B4-BE49-F238E27FC236}">
                <a16:creationId xmlns:a16="http://schemas.microsoft.com/office/drawing/2014/main" id="{B9A96099-BBBD-C3D6-62E7-D3AEA550E931}"/>
              </a:ext>
            </a:extLst>
          </p:cNvPr>
          <p:cNvCxnSpPr>
            <a:cxnSpLocks/>
            <a:stCxn id="20" idx="2"/>
            <a:endCxn id="11" idx="0"/>
          </p:cNvCxnSpPr>
          <p:nvPr/>
        </p:nvCxnSpPr>
        <p:spPr>
          <a:xfrm flipH="1">
            <a:off x="4156724" y="4717517"/>
            <a:ext cx="1325824" cy="95542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D8D702FB-92F5-2F3D-3725-297B91888B4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71659" y="2976003"/>
            <a:ext cx="3573594" cy="179751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531275" y="4262523"/>
            <a:ext cx="1902545" cy="454994"/>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D85D18B3-8853-2CCE-3BEE-334FA2317B6F}"/>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E017EAD7-BA6A-71FA-0E45-A2717380F8E1}"/>
              </a:ext>
            </a:extLst>
          </p:cNvPr>
          <p:cNvPicPr>
            <a:picLocks noChangeAspect="1"/>
          </p:cNvPicPr>
          <p:nvPr/>
        </p:nvPicPr>
        <p:blipFill>
          <a:blip r:embed="rId11"/>
          <a:stretch>
            <a:fillRect/>
          </a:stretch>
        </p:blipFill>
        <p:spPr>
          <a:xfrm>
            <a:off x="532893" y="1539314"/>
            <a:ext cx="1500366" cy="2578754"/>
          </a:xfrm>
          <a:prstGeom prst="rect">
            <a:avLst/>
          </a:prstGeom>
        </p:spPr>
      </p:pic>
      <p:sp>
        <p:nvSpPr>
          <p:cNvPr id="25" name="AutoShape 380">
            <a:extLst>
              <a:ext uri="{FF2B5EF4-FFF2-40B4-BE49-F238E27FC236}">
                <a16:creationId xmlns:a16="http://schemas.microsoft.com/office/drawing/2014/main" id="{AF324AE5-C9B3-39F3-B096-905214E94D2C}"/>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9ECC3E1A-D606-B768-B05D-677D3F6C7DA3}"/>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7" name="Rectangle 363">
            <a:extLst>
              <a:ext uri="{FF2B5EF4-FFF2-40B4-BE49-F238E27FC236}">
                <a16:creationId xmlns:a16="http://schemas.microsoft.com/office/drawing/2014/main" id="{DB32549D-F633-A33F-A1D5-6C52904474D3}"/>
              </a:ext>
            </a:extLst>
          </p:cNvPr>
          <p:cNvSpPr>
            <a:spLocks noChangeArrowheads="1"/>
          </p:cNvSpPr>
          <p:nvPr/>
        </p:nvSpPr>
        <p:spPr bwMode="auto">
          <a:xfrm>
            <a:off x="1416443" y="1434566"/>
            <a:ext cx="4852077" cy="11454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p:txBody>
      </p:sp>
    </p:spTree>
    <p:extLst>
      <p:ext uri="{BB962C8B-B14F-4D97-AF65-F5344CB8AC3E}">
        <p14:creationId xmlns:p14="http://schemas.microsoft.com/office/powerpoint/2010/main" val="1501277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1564747"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時間外労働状況確認表］メニューで、時間外労働が限度時間を超過しないかを確認します。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現時点までの今月の時間外労働時間（合計</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平均）と締日時点の予測を確認できます。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- 9. </a:t>
            </a:r>
            <a:r>
              <a:rPr lang="ja-JP" altLang="en-US" sz="2800" b="1" dirty="0">
                <a:latin typeface="Meiryo UI" panose="020B0604030504040204" pitchFamily="50" charset="-128"/>
                <a:ea typeface="Meiryo UI" panose="020B0604030504040204" pitchFamily="50" charset="-128"/>
              </a:rPr>
              <a:t>現時点の時間外労働状況を確認する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60</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5B1A34A4-28A9-7098-ACAF-DD360A7BC93B}"/>
              </a:ext>
            </a:extLst>
          </p:cNvPr>
          <p:cNvPicPr>
            <a:picLocks noChangeAspect="1"/>
          </p:cNvPicPr>
          <p:nvPr/>
        </p:nvPicPr>
        <p:blipFill>
          <a:blip r:embed="rId3"/>
          <a:stretch>
            <a:fillRect/>
          </a:stretch>
        </p:blipFill>
        <p:spPr>
          <a:xfrm>
            <a:off x="543620" y="1592106"/>
            <a:ext cx="1498239" cy="2227202"/>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AutoShape 380">
            <a:extLst>
              <a:ext uri="{FF2B5EF4-FFF2-40B4-BE49-F238E27FC236}">
                <a16:creationId xmlns:a16="http://schemas.microsoft.com/office/drawing/2014/main" id="{0D019249-5251-7D00-7822-FC82597F4000}"/>
              </a:ext>
            </a:extLst>
          </p:cNvPr>
          <p:cNvSpPr>
            <a:spLocks noChangeArrowheads="1"/>
          </p:cNvSpPr>
          <p:nvPr/>
        </p:nvSpPr>
        <p:spPr bwMode="auto">
          <a:xfrm>
            <a:off x="1527893" y="3618791"/>
            <a:ext cx="441669" cy="1999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70D06864-047D-849F-B88D-93D17160105B}"/>
              </a:ext>
            </a:extLst>
          </p:cNvPr>
          <p:cNvPicPr>
            <a:picLocks noChangeAspect="1"/>
          </p:cNvPicPr>
          <p:nvPr/>
        </p:nvPicPr>
        <p:blipFill>
          <a:blip r:embed="rId4"/>
          <a:stretch>
            <a:fillRect/>
          </a:stretch>
        </p:blipFill>
        <p:spPr>
          <a:xfrm>
            <a:off x="2500801" y="4175267"/>
            <a:ext cx="3150656" cy="1734891"/>
          </a:xfrm>
          <a:prstGeom prst="rect">
            <a:avLst/>
          </a:prstGeom>
        </p:spPr>
      </p:pic>
      <p:pic>
        <p:nvPicPr>
          <p:cNvPr id="14" name="図 13">
            <a:extLst>
              <a:ext uri="{FF2B5EF4-FFF2-40B4-BE49-F238E27FC236}">
                <a16:creationId xmlns:a16="http://schemas.microsoft.com/office/drawing/2014/main" id="{403733F3-6E7C-F4F2-5364-2CC45547FA54}"/>
              </a:ext>
            </a:extLst>
          </p:cNvPr>
          <p:cNvPicPr>
            <a:picLocks noChangeAspect="1"/>
          </p:cNvPicPr>
          <p:nvPr/>
        </p:nvPicPr>
        <p:blipFill>
          <a:blip r:embed="rId5"/>
          <a:stretch>
            <a:fillRect/>
          </a:stretch>
        </p:blipFill>
        <p:spPr>
          <a:xfrm>
            <a:off x="3188017" y="3083774"/>
            <a:ext cx="3150656" cy="1618686"/>
          </a:xfrm>
          <a:prstGeom prst="rect">
            <a:avLst/>
          </a:prstGeom>
        </p:spPr>
      </p:pic>
      <p:pic>
        <p:nvPicPr>
          <p:cNvPr id="23" name="図 22">
            <a:extLst>
              <a:ext uri="{FF2B5EF4-FFF2-40B4-BE49-F238E27FC236}">
                <a16:creationId xmlns:a16="http://schemas.microsoft.com/office/drawing/2014/main" id="{65E77908-B5B9-F116-A7C0-589C0EF949D7}"/>
              </a:ext>
            </a:extLst>
          </p:cNvPr>
          <p:cNvPicPr>
            <a:picLocks noChangeAspect="1"/>
          </p:cNvPicPr>
          <p:nvPr/>
        </p:nvPicPr>
        <p:blipFill>
          <a:blip r:embed="rId6"/>
          <a:stretch>
            <a:fillRect/>
          </a:stretch>
        </p:blipFill>
        <p:spPr>
          <a:xfrm>
            <a:off x="7217261" y="4175267"/>
            <a:ext cx="4649636" cy="1793020"/>
          </a:xfrm>
          <a:prstGeom prst="rect">
            <a:avLst/>
          </a:prstGeom>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10703378" y="5051979"/>
            <a:ext cx="549711" cy="470557"/>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71D9D453-C632-4893-AA49-045A87C446E4}"/>
              </a:ext>
            </a:extLst>
          </p:cNvPr>
          <p:cNvSpPr>
            <a:spLocks noChangeArrowheads="1"/>
          </p:cNvSpPr>
          <p:nvPr/>
        </p:nvSpPr>
        <p:spPr bwMode="auto">
          <a:xfrm>
            <a:off x="7057703" y="5924308"/>
            <a:ext cx="4649636" cy="44575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➃ 現時点の時間外労働時間が多い順で表示されます。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p:txBody>
      </p:sp>
      <p:cxnSp>
        <p:nvCxnSpPr>
          <p:cNvPr id="26" name="直線コネクタ 25">
            <a:extLst>
              <a:ext uri="{FF2B5EF4-FFF2-40B4-BE49-F238E27FC236}">
                <a16:creationId xmlns:a16="http://schemas.microsoft.com/office/drawing/2014/main" id="{F557811D-50CD-A67E-F7E7-12DBACA7A940}"/>
              </a:ext>
            </a:extLst>
          </p:cNvPr>
          <p:cNvCxnSpPr>
            <a:cxnSpLocks/>
            <a:stCxn id="28" idx="2"/>
          </p:cNvCxnSpPr>
          <p:nvPr/>
        </p:nvCxnSpPr>
        <p:spPr>
          <a:xfrm>
            <a:off x="10130488" y="4093430"/>
            <a:ext cx="646369" cy="95854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Rectangle 363">
            <a:extLst>
              <a:ext uri="{FF2B5EF4-FFF2-40B4-BE49-F238E27FC236}">
                <a16:creationId xmlns:a16="http://schemas.microsoft.com/office/drawing/2014/main" id="{CED11B29-ADF6-DC0A-02B3-B36518A88A74}"/>
              </a:ext>
            </a:extLst>
          </p:cNvPr>
          <p:cNvSpPr>
            <a:spLocks noChangeArrowheads="1"/>
          </p:cNvSpPr>
          <p:nvPr/>
        </p:nvSpPr>
        <p:spPr bwMode="auto">
          <a:xfrm>
            <a:off x="8421561" y="2474745"/>
            <a:ext cx="3417853" cy="16186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締日時点に限度時間を超過すると予測される場合は、</a:t>
            </a:r>
            <a:r>
              <a:rPr lang="ja-JP" altLang="en-US" sz="1600" b="1" dirty="0">
                <a:solidFill>
                  <a:srgbClr val="FF0000"/>
                </a:solidFill>
                <a:latin typeface="Meiryo UI" panose="020B0604030504040204" pitchFamily="50" charset="-128"/>
                <a:ea typeface="Meiryo UI" panose="020B0604030504040204" pitchFamily="50" charset="-128"/>
              </a:rPr>
              <a:t>赤字</a:t>
            </a:r>
            <a:r>
              <a:rPr lang="ja-JP" altLang="en-US" sz="1600" dirty="0">
                <a:latin typeface="Meiryo UI" panose="020B0604030504040204" pitchFamily="50" charset="-128"/>
                <a:ea typeface="Meiryo UI" panose="020B0604030504040204" pitchFamily="50" charset="-128"/>
              </a:rPr>
              <a:t>になります。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200" b="1" dirty="0">
              <a:latin typeface="Meiryo UI" panose="020B0604030504040204" pitchFamily="50" charset="-128"/>
              <a:ea typeface="Meiryo UI" panose="020B0604030504040204" pitchFamily="50" charset="-128"/>
            </a:endParaRPr>
          </a:p>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小山さん、藤川さん、加藤さん、山田さんは、</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今のペースで残業すると、締日時点に</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限度時間（例：</a:t>
            </a:r>
            <a:r>
              <a:rPr lang="en-US" altLang="ja-JP" sz="1200" dirty="0">
                <a:latin typeface="Meiryo UI" panose="020B0604030504040204" pitchFamily="50" charset="-128"/>
                <a:ea typeface="Meiryo UI" panose="020B0604030504040204" pitchFamily="50" charset="-128"/>
              </a:rPr>
              <a:t>45</a:t>
            </a:r>
            <a:r>
              <a:rPr lang="ja-JP" altLang="en-US" sz="1200" dirty="0">
                <a:latin typeface="Meiryo UI" panose="020B0604030504040204" pitchFamily="50" charset="-128"/>
                <a:ea typeface="Meiryo UI" panose="020B0604030504040204" pitchFamily="50" charset="-128"/>
              </a:rPr>
              <a:t>時間）を超えることが分かります。</a:t>
            </a:r>
            <a:endParaRPr lang="en-US" altLang="ja-JP" sz="1200" dirty="0">
              <a:latin typeface="Meiryo UI" panose="020B0604030504040204" pitchFamily="50" charset="-128"/>
              <a:ea typeface="Meiryo UI" panose="020B0604030504040204" pitchFamily="50" charset="-128"/>
            </a:endParaRPr>
          </a:p>
        </p:txBody>
      </p:sp>
      <p:sp>
        <p:nvSpPr>
          <p:cNvPr id="24" name="Rectangle 363">
            <a:extLst>
              <a:ext uri="{FF2B5EF4-FFF2-40B4-BE49-F238E27FC236}">
                <a16:creationId xmlns:a16="http://schemas.microsoft.com/office/drawing/2014/main" id="{2A4800E5-1960-5C60-ACF7-81013666999D}"/>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2268250" y="5635727"/>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をクリックし、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集計する残業時間項目を選択します。</a:t>
            </a:r>
            <a:endParaRPr lang="en-US"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27A797F7-66A6-D29D-4D29-3E7198810140}"/>
              </a:ext>
            </a:extLst>
          </p:cNvPr>
          <p:cNvSpPr>
            <a:spLocks noChangeArrowheads="1"/>
          </p:cNvSpPr>
          <p:nvPr/>
        </p:nvSpPr>
        <p:spPr bwMode="auto">
          <a:xfrm>
            <a:off x="3659467" y="2788693"/>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ヵ月の限度時間」や</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「限度時間超過回数」を設定します。</a:t>
            </a:r>
            <a:endParaRPr lang="en-US" altLang="ja-JP" sz="1600" dirty="0">
              <a:latin typeface="Meiryo UI" panose="020B0604030504040204" pitchFamily="50" charset="-128"/>
              <a:ea typeface="Meiryo UI" panose="020B0604030504040204" pitchFamily="50" charset="-128"/>
            </a:endParaRPr>
          </a:p>
        </p:txBody>
      </p:sp>
      <p:sp>
        <p:nvSpPr>
          <p:cNvPr id="41" name="AutoShape 380">
            <a:extLst>
              <a:ext uri="{FF2B5EF4-FFF2-40B4-BE49-F238E27FC236}">
                <a16:creationId xmlns:a16="http://schemas.microsoft.com/office/drawing/2014/main" id="{F41439B5-6658-59F5-0636-DBFEA6BFDDBA}"/>
              </a:ext>
            </a:extLst>
          </p:cNvPr>
          <p:cNvSpPr>
            <a:spLocks noChangeArrowheads="1"/>
          </p:cNvSpPr>
          <p:nvPr/>
        </p:nvSpPr>
        <p:spPr bwMode="auto">
          <a:xfrm>
            <a:off x="4649062" y="4168721"/>
            <a:ext cx="746806" cy="530424"/>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AutoShape 380">
            <a:extLst>
              <a:ext uri="{FF2B5EF4-FFF2-40B4-BE49-F238E27FC236}">
                <a16:creationId xmlns:a16="http://schemas.microsoft.com/office/drawing/2014/main" id="{39064F7D-E499-C613-DF55-BB3C005536CD}"/>
              </a:ext>
            </a:extLst>
          </p:cNvPr>
          <p:cNvSpPr>
            <a:spLocks noChangeArrowheads="1"/>
          </p:cNvSpPr>
          <p:nvPr/>
        </p:nvSpPr>
        <p:spPr bwMode="auto">
          <a:xfrm>
            <a:off x="3215116" y="374988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380">
            <a:extLst>
              <a:ext uri="{FF2B5EF4-FFF2-40B4-BE49-F238E27FC236}">
                <a16:creationId xmlns:a16="http://schemas.microsoft.com/office/drawing/2014/main" id="{A3893A0F-C218-3E51-AF7E-92C73B4BC9E6}"/>
              </a:ext>
            </a:extLst>
          </p:cNvPr>
          <p:cNvSpPr>
            <a:spLocks noChangeArrowheads="1"/>
          </p:cNvSpPr>
          <p:nvPr/>
        </p:nvSpPr>
        <p:spPr bwMode="auto">
          <a:xfrm>
            <a:off x="2546143" y="4849092"/>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57" name="図 56">
            <a:extLst>
              <a:ext uri="{FF2B5EF4-FFF2-40B4-BE49-F238E27FC236}">
                <a16:creationId xmlns:a16="http://schemas.microsoft.com/office/drawing/2014/main" id="{E2C39AAB-CD40-BB0B-5DE6-7262FD494DEB}"/>
              </a:ext>
            </a:extLst>
          </p:cNvPr>
          <p:cNvPicPr>
            <a:picLocks noChangeAspect="1"/>
          </p:cNvPicPr>
          <p:nvPr/>
        </p:nvPicPr>
        <p:blipFill>
          <a:blip r:embed="rId7"/>
          <a:stretch>
            <a:fillRect/>
          </a:stretch>
        </p:blipFill>
        <p:spPr>
          <a:xfrm>
            <a:off x="4539390" y="5750633"/>
            <a:ext cx="285714" cy="228571"/>
          </a:xfrm>
          <a:prstGeom prst="rect">
            <a:avLst/>
          </a:prstGeom>
        </p:spPr>
      </p:pic>
      <p:sp>
        <p:nvSpPr>
          <p:cNvPr id="58" name="AutoShape 380">
            <a:extLst>
              <a:ext uri="{FF2B5EF4-FFF2-40B4-BE49-F238E27FC236}">
                <a16:creationId xmlns:a16="http://schemas.microsoft.com/office/drawing/2014/main" id="{216B3239-A02E-F503-AA1E-BB1AD3466C12}"/>
              </a:ext>
            </a:extLst>
          </p:cNvPr>
          <p:cNvSpPr>
            <a:spLocks noChangeArrowheads="1"/>
          </p:cNvSpPr>
          <p:nvPr/>
        </p:nvSpPr>
        <p:spPr bwMode="auto">
          <a:xfrm>
            <a:off x="3855542" y="4925668"/>
            <a:ext cx="328387" cy="126311"/>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7" name="直線コネクタ 26">
            <a:extLst>
              <a:ext uri="{FF2B5EF4-FFF2-40B4-BE49-F238E27FC236}">
                <a16:creationId xmlns:a16="http://schemas.microsoft.com/office/drawing/2014/main" id="{4D8098A1-363A-0BCE-E808-6F6F235B04A7}"/>
              </a:ext>
            </a:extLst>
          </p:cNvPr>
          <p:cNvCxnSpPr>
            <a:cxnSpLocks/>
            <a:stCxn id="32" idx="2"/>
          </p:cNvCxnSpPr>
          <p:nvPr/>
        </p:nvCxnSpPr>
        <p:spPr>
          <a:xfrm flipH="1">
            <a:off x="4998477" y="3521482"/>
            <a:ext cx="876232" cy="66032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7F27CFD7-585C-BCF4-DAFB-A708BD8F4BEB}"/>
              </a:ext>
            </a:extLst>
          </p:cNvPr>
          <p:cNvCxnSpPr>
            <a:cxnSpLocks/>
            <a:stCxn id="11" idx="0"/>
            <a:endCxn id="58" idx="2"/>
          </p:cNvCxnSpPr>
          <p:nvPr/>
        </p:nvCxnSpPr>
        <p:spPr>
          <a:xfrm flipH="1" flipV="1">
            <a:off x="4019736" y="5051979"/>
            <a:ext cx="463756" cy="58374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73158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日有休消化確認表］メニューで、年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日の有休を取得するにあたり、不足状況を確認します。　</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未来取得分を加味したうえで、現時点の不足日数と有休消化日数を確認できます。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- 10.</a:t>
            </a:r>
            <a:r>
              <a:rPr lang="ja-JP" altLang="en-US" sz="2800" b="1" dirty="0">
                <a:latin typeface="Meiryo UI" panose="020B0604030504040204" pitchFamily="50" charset="-128"/>
                <a:ea typeface="Meiryo UI" panose="020B0604030504040204" pitchFamily="50" charset="-128"/>
              </a:rPr>
              <a:t> 現時点の有休消化状況を確認する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61</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7F17C397-BB9E-6EC4-B947-71B62DBD2CA7}"/>
              </a:ext>
            </a:extLst>
          </p:cNvPr>
          <p:cNvPicPr>
            <a:picLocks noChangeAspect="1"/>
          </p:cNvPicPr>
          <p:nvPr/>
        </p:nvPicPr>
        <p:blipFill>
          <a:blip r:embed="rId3"/>
          <a:stretch>
            <a:fillRect/>
          </a:stretch>
        </p:blipFill>
        <p:spPr>
          <a:xfrm>
            <a:off x="551055" y="1590775"/>
            <a:ext cx="1478123" cy="2090679"/>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1BCC6B7C-417B-22EB-2466-0A0377B6253A}"/>
              </a:ext>
            </a:extLst>
          </p:cNvPr>
          <p:cNvSpPr>
            <a:spLocks noChangeArrowheads="1"/>
          </p:cNvSpPr>
          <p:nvPr/>
        </p:nvSpPr>
        <p:spPr bwMode="auto">
          <a:xfrm>
            <a:off x="1520336" y="3453291"/>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2" name="図 21">
            <a:extLst>
              <a:ext uri="{FF2B5EF4-FFF2-40B4-BE49-F238E27FC236}">
                <a16:creationId xmlns:a16="http://schemas.microsoft.com/office/drawing/2014/main" id="{BAF03103-CA2D-5B8B-80ED-40AB51E838FB}"/>
              </a:ext>
            </a:extLst>
          </p:cNvPr>
          <p:cNvPicPr>
            <a:picLocks noChangeAspect="1"/>
          </p:cNvPicPr>
          <p:nvPr/>
        </p:nvPicPr>
        <p:blipFill>
          <a:blip r:embed="rId4"/>
          <a:stretch>
            <a:fillRect/>
          </a:stretch>
        </p:blipFill>
        <p:spPr>
          <a:xfrm>
            <a:off x="2965741" y="3330544"/>
            <a:ext cx="3150656" cy="1642522"/>
          </a:xfrm>
          <a:prstGeom prst="rect">
            <a:avLst/>
          </a:prstGeom>
        </p:spPr>
      </p:pic>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879643" y="5806655"/>
            <a:ext cx="4430484" cy="5073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45" name="AutoShape 380">
            <a:extLst>
              <a:ext uri="{FF2B5EF4-FFF2-40B4-BE49-F238E27FC236}">
                <a16:creationId xmlns:a16="http://schemas.microsoft.com/office/drawing/2014/main" id="{6A1E7987-886C-7EDA-C17C-67C49D15FDA8}"/>
              </a:ext>
            </a:extLst>
          </p:cNvPr>
          <p:cNvSpPr>
            <a:spLocks noChangeArrowheads="1"/>
          </p:cNvSpPr>
          <p:nvPr/>
        </p:nvSpPr>
        <p:spPr bwMode="auto">
          <a:xfrm>
            <a:off x="8206929" y="4466202"/>
            <a:ext cx="317395" cy="114150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956C157F-7D4B-8FCE-9A45-9A2486356416}"/>
              </a:ext>
            </a:extLst>
          </p:cNvPr>
          <p:cNvSpPr>
            <a:spLocks noChangeArrowheads="1"/>
          </p:cNvSpPr>
          <p:nvPr/>
        </p:nvSpPr>
        <p:spPr bwMode="auto">
          <a:xfrm>
            <a:off x="11458487" y="4457159"/>
            <a:ext cx="514419" cy="1141508"/>
          </a:xfrm>
          <a:prstGeom prst="roundRect">
            <a:avLst>
              <a:gd name="adj" fmla="val 785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9" name="図 48">
            <a:extLst>
              <a:ext uri="{FF2B5EF4-FFF2-40B4-BE49-F238E27FC236}">
                <a16:creationId xmlns:a16="http://schemas.microsoft.com/office/drawing/2014/main" id="{0F4ADB29-7D9F-4325-82A9-70D24339CB25}"/>
              </a:ext>
            </a:extLst>
          </p:cNvPr>
          <p:cNvPicPr>
            <a:picLocks noChangeAspect="1"/>
          </p:cNvPicPr>
          <p:nvPr/>
        </p:nvPicPr>
        <p:blipFill>
          <a:blip r:embed="rId5"/>
          <a:stretch>
            <a:fillRect/>
          </a:stretch>
        </p:blipFill>
        <p:spPr>
          <a:xfrm>
            <a:off x="7222717" y="3649700"/>
            <a:ext cx="4853103" cy="2472192"/>
          </a:xfrm>
          <a:prstGeom prst="rect">
            <a:avLst/>
          </a:prstGeom>
        </p:spPr>
      </p:pic>
      <p:sp>
        <p:nvSpPr>
          <p:cNvPr id="43" name="Rectangle 363">
            <a:extLst>
              <a:ext uri="{FF2B5EF4-FFF2-40B4-BE49-F238E27FC236}">
                <a16:creationId xmlns:a16="http://schemas.microsoft.com/office/drawing/2014/main" id="{843EBBD1-0576-4222-ECB8-03490191570E}"/>
              </a:ext>
            </a:extLst>
          </p:cNvPr>
          <p:cNvSpPr>
            <a:spLocks noChangeArrowheads="1"/>
          </p:cNvSpPr>
          <p:nvPr/>
        </p:nvSpPr>
        <p:spPr bwMode="auto">
          <a:xfrm>
            <a:off x="7299921" y="5806655"/>
            <a:ext cx="4430484" cy="5161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現時点の不足日数が多い順で表示されます。</a:t>
            </a:r>
            <a:endParaRPr lang="ja-JP" altLang="ja-JP" sz="1600" dirty="0">
              <a:latin typeface="Meiryo UI" panose="020B0604030504040204" pitchFamily="50" charset="-128"/>
              <a:ea typeface="Meiryo UI" panose="020B0604030504040204" pitchFamily="50" charset="-128"/>
            </a:endParaRPr>
          </a:p>
        </p:txBody>
      </p:sp>
      <p:sp>
        <p:nvSpPr>
          <p:cNvPr id="50"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8426083" y="4947396"/>
            <a:ext cx="353905" cy="123368"/>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5" name="Rectangle 363">
            <a:extLst>
              <a:ext uri="{FF2B5EF4-FFF2-40B4-BE49-F238E27FC236}">
                <a16:creationId xmlns:a16="http://schemas.microsoft.com/office/drawing/2014/main" id="{E88B9529-D378-5264-C0C6-FB8E32200750}"/>
              </a:ext>
            </a:extLst>
          </p:cNvPr>
          <p:cNvSpPr>
            <a:spLocks noChangeArrowheads="1"/>
          </p:cNvSpPr>
          <p:nvPr/>
        </p:nvSpPr>
        <p:spPr bwMode="auto">
          <a:xfrm>
            <a:off x="7553077" y="2933530"/>
            <a:ext cx="4528695" cy="59698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山田さんは、</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月までに「</a:t>
            </a:r>
            <a:r>
              <a:rPr lang="en-US" altLang="ja-JP" sz="1200" b="1" dirty="0">
                <a:solidFill>
                  <a:srgbClr val="FF0000"/>
                </a:solidFill>
                <a:latin typeface="Meiryo UI" panose="020B0604030504040204" pitchFamily="50" charset="-128"/>
                <a:ea typeface="Meiryo UI" panose="020B0604030504040204" pitchFamily="50" charset="-128"/>
              </a:rPr>
              <a:t>2</a:t>
            </a:r>
            <a:r>
              <a:rPr lang="ja-JP" altLang="en-US" sz="1200" b="1" dirty="0">
                <a:solidFill>
                  <a:srgbClr val="FF0000"/>
                </a:solidFill>
                <a:latin typeface="Meiryo UI" panose="020B0604030504040204" pitchFamily="50" charset="-128"/>
                <a:ea typeface="Meiryo UI" panose="020B0604030504040204" pitchFamily="50" charset="-128"/>
              </a:rPr>
              <a:t>日</a:t>
            </a:r>
            <a:r>
              <a:rPr lang="ja-JP" altLang="en-US" sz="1200" dirty="0">
                <a:latin typeface="Meiryo UI" panose="020B0604030504040204" pitchFamily="50" charset="-128"/>
                <a:ea typeface="Meiryo UI" panose="020B0604030504040204" pitchFamily="50" charset="-128"/>
              </a:rPr>
              <a:t>」取得しなければいけないことが分かります。</a:t>
            </a:r>
            <a:endParaRPr lang="ja-JP" altLang="ja-JP" sz="1200" dirty="0">
              <a:latin typeface="Meiryo UI" panose="020B0604030504040204" pitchFamily="50" charset="-128"/>
              <a:ea typeface="Meiryo UI" panose="020B0604030504040204" pitchFamily="50" charset="-128"/>
            </a:endParaRPr>
          </a:p>
        </p:txBody>
      </p:sp>
      <p:sp>
        <p:nvSpPr>
          <p:cNvPr id="56" name="Rectangle 363">
            <a:extLst>
              <a:ext uri="{FF2B5EF4-FFF2-40B4-BE49-F238E27FC236}">
                <a16:creationId xmlns:a16="http://schemas.microsoft.com/office/drawing/2014/main" id="{CED64B2E-0622-453C-1C85-FA3440C1D932}"/>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cxnSp>
        <p:nvCxnSpPr>
          <p:cNvPr id="57" name="直線コネクタ 56">
            <a:extLst>
              <a:ext uri="{FF2B5EF4-FFF2-40B4-BE49-F238E27FC236}">
                <a16:creationId xmlns:a16="http://schemas.microsoft.com/office/drawing/2014/main" id="{B57E980A-73FF-676C-2A74-28B2D65E2892}"/>
              </a:ext>
            </a:extLst>
          </p:cNvPr>
          <p:cNvCxnSpPr>
            <a:cxnSpLocks/>
            <a:stCxn id="55" idx="2"/>
            <a:endCxn id="50" idx="0"/>
          </p:cNvCxnSpPr>
          <p:nvPr/>
        </p:nvCxnSpPr>
        <p:spPr>
          <a:xfrm flipH="1">
            <a:off x="8603036" y="3530512"/>
            <a:ext cx="1214389" cy="14168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図 8">
            <a:extLst>
              <a:ext uri="{FF2B5EF4-FFF2-40B4-BE49-F238E27FC236}">
                <a16:creationId xmlns:a16="http://schemas.microsoft.com/office/drawing/2014/main" id="{3B9F0909-CE0C-9737-8EDF-EAEC8A937D8B}"/>
              </a:ext>
            </a:extLst>
          </p:cNvPr>
          <p:cNvPicPr>
            <a:picLocks noChangeAspect="1"/>
          </p:cNvPicPr>
          <p:nvPr/>
        </p:nvPicPr>
        <p:blipFill>
          <a:blip r:embed="rId6"/>
          <a:stretch>
            <a:fillRect/>
          </a:stretch>
        </p:blipFill>
        <p:spPr>
          <a:xfrm>
            <a:off x="2521695" y="4232378"/>
            <a:ext cx="2909401" cy="1480793"/>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2525728" y="4829773"/>
            <a:ext cx="440014" cy="117623"/>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909455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］工数データを入力する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プロジェクト・タスク別に工数データを入力する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958471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プロジェクト・タスク別に工数データを入力する</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63</a:t>
            </a:fld>
            <a:endParaRPr kumimoji="1" lang="ja-JP" altLang="en-US" dirty="0">
              <a:latin typeface="Meiryo UI" panose="020B0604030504040204" pitchFamily="50" charset="-128"/>
              <a:ea typeface="Meiryo UI" panose="020B0604030504040204" pitchFamily="50" charset="-128"/>
            </a:endParaRPr>
          </a:p>
        </p:txBody>
      </p:sp>
      <p:sp>
        <p:nvSpPr>
          <p:cNvPr id="25"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r>
              <a:rPr lang="ja-JP" altLang="en-US" sz="1900" dirty="0">
                <a:latin typeface="Meiryo UI" panose="020B0604030504040204" pitchFamily="50" charset="-128"/>
                <a:ea typeface="Meiryo UI" panose="020B0604030504040204" pitchFamily="50" charset="-128"/>
              </a:rPr>
              <a:t>［勤務実績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 勤務実績照会］メニューで入力します。</a:t>
            </a:r>
            <a:br>
              <a:rPr lang="en-US" altLang="ja-JP" sz="1900" dirty="0">
                <a:latin typeface="Meiryo UI" panose="020B0604030504040204" pitchFamily="50" charset="-128"/>
                <a:ea typeface="Meiryo UI" panose="020B0604030504040204" pitchFamily="50" charset="-128"/>
              </a:rPr>
            </a:b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1.</a:t>
            </a:r>
            <a:r>
              <a:rPr lang="ja-JP" altLang="en-US" sz="1900" dirty="0">
                <a:latin typeface="Meiryo UI" panose="020B0604030504040204" pitchFamily="50" charset="-128"/>
                <a:ea typeface="Meiryo UI" panose="020B0604030504040204" pitchFamily="50" charset="-128"/>
              </a:rPr>
              <a:t> 工数データを入力する日付の　　 をクリックします。</a:t>
            </a: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0" indent="0">
              <a:buNone/>
            </a:pP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2. </a:t>
            </a:r>
            <a:r>
              <a:rPr lang="ja-JP" altLang="en-US" sz="1900" dirty="0">
                <a:latin typeface="Meiryo UI" panose="020B0604030504040204" pitchFamily="50" charset="-128"/>
                <a:ea typeface="Meiryo UI" panose="020B0604030504040204" pitchFamily="50" charset="-128"/>
              </a:rPr>
              <a:t>入力画面が表示されるため、プロジェクトとタスクを選択し、</a:t>
            </a:r>
            <a:endParaRPr lang="en-US" altLang="ja-JP" sz="1900" dirty="0">
              <a:latin typeface="Meiryo UI" panose="020B0604030504040204" pitchFamily="50" charset="-128"/>
              <a:ea typeface="Meiryo UI" panose="020B0604030504040204" pitchFamily="50" charset="-128"/>
            </a:endParaRPr>
          </a:p>
          <a:p>
            <a:pPr marL="0" indent="0">
              <a:buNone/>
            </a:pPr>
            <a:r>
              <a:rPr lang="ja-JP" altLang="en-US" sz="1900" dirty="0">
                <a:latin typeface="Meiryo UI" panose="020B0604030504040204" pitchFamily="50" charset="-128"/>
                <a:ea typeface="Meiryo UI" panose="020B0604030504040204" pitchFamily="50" charset="-128"/>
              </a:rPr>
              <a:t>　　工数データを入力します。</a:t>
            </a: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    </a:t>
            </a: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3.</a:t>
            </a:r>
            <a:r>
              <a:rPr lang="ja-JP" altLang="en-US" sz="1900" dirty="0">
                <a:latin typeface="Meiryo UI" panose="020B0604030504040204" pitchFamily="50" charset="-128"/>
                <a:ea typeface="Meiryo UI" panose="020B0604030504040204" pitchFamily="50" charset="-128"/>
              </a:rPr>
              <a:t>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登録</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ボタンをクリックします。</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pic>
        <p:nvPicPr>
          <p:cNvPr id="26" name="図 25">
            <a:extLst>
              <a:ext uri="{FF2B5EF4-FFF2-40B4-BE49-F238E27FC236}">
                <a16:creationId xmlns:a16="http://schemas.microsoft.com/office/drawing/2014/main" id="{FD6A3EDD-8733-511F-0411-9302F8AB5157}"/>
              </a:ext>
            </a:extLst>
          </p:cNvPr>
          <p:cNvPicPr>
            <a:picLocks noChangeAspect="1"/>
          </p:cNvPicPr>
          <p:nvPr/>
        </p:nvPicPr>
        <p:blipFill>
          <a:blip r:embed="rId3"/>
          <a:stretch>
            <a:fillRect/>
          </a:stretch>
        </p:blipFill>
        <p:spPr>
          <a:xfrm>
            <a:off x="3152445" y="1304500"/>
            <a:ext cx="238829" cy="220457"/>
          </a:xfrm>
          <a:prstGeom prst="rect">
            <a:avLst/>
          </a:prstGeom>
        </p:spPr>
      </p:pic>
      <p:cxnSp>
        <p:nvCxnSpPr>
          <p:cNvPr id="28" name="直線コネクタ 27">
            <a:extLst>
              <a:ext uri="{FF2B5EF4-FFF2-40B4-BE49-F238E27FC236}">
                <a16:creationId xmlns:a16="http://schemas.microsoft.com/office/drawing/2014/main" id="{B30E843B-FBDD-45A5-07ED-F79C0D14EC2D}"/>
              </a:ext>
            </a:extLst>
          </p:cNvPr>
          <p:cNvCxnSpPr>
            <a:cxnSpLocks/>
            <a:stCxn id="31" idx="3"/>
            <a:endCxn id="27" idx="1"/>
          </p:cNvCxnSpPr>
          <p:nvPr/>
        </p:nvCxnSpPr>
        <p:spPr>
          <a:xfrm>
            <a:off x="6003259" y="4536791"/>
            <a:ext cx="222450" cy="3896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29" name="図 28">
            <a:extLst>
              <a:ext uri="{FF2B5EF4-FFF2-40B4-BE49-F238E27FC236}">
                <a16:creationId xmlns:a16="http://schemas.microsoft.com/office/drawing/2014/main" id="{2A2B57D6-8D30-8ECF-4FE7-1B0E48EFFA48}"/>
              </a:ext>
            </a:extLst>
          </p:cNvPr>
          <p:cNvPicPr>
            <a:picLocks noChangeAspect="1"/>
          </p:cNvPicPr>
          <p:nvPr/>
        </p:nvPicPr>
        <p:blipFill>
          <a:blip r:embed="rId4"/>
          <a:stretch>
            <a:fillRect/>
          </a:stretch>
        </p:blipFill>
        <p:spPr>
          <a:xfrm>
            <a:off x="714321" y="1588709"/>
            <a:ext cx="5272264" cy="1423404"/>
          </a:xfrm>
          <a:prstGeom prst="rect">
            <a:avLst/>
          </a:prstGeom>
        </p:spPr>
      </p:pic>
      <p:pic>
        <p:nvPicPr>
          <p:cNvPr id="31" name="図 30">
            <a:extLst>
              <a:ext uri="{FF2B5EF4-FFF2-40B4-BE49-F238E27FC236}">
                <a16:creationId xmlns:a16="http://schemas.microsoft.com/office/drawing/2014/main" id="{EBA79CB8-4483-62EE-FDF4-CDB6AF0E6F2F}"/>
              </a:ext>
            </a:extLst>
          </p:cNvPr>
          <p:cNvPicPr>
            <a:picLocks noChangeAspect="1"/>
          </p:cNvPicPr>
          <p:nvPr/>
        </p:nvPicPr>
        <p:blipFill>
          <a:blip r:embed="rId5"/>
          <a:stretch>
            <a:fillRect/>
          </a:stretch>
        </p:blipFill>
        <p:spPr>
          <a:xfrm>
            <a:off x="730995" y="3860974"/>
            <a:ext cx="5272264" cy="1351633"/>
          </a:xfrm>
          <a:prstGeom prst="rect">
            <a:avLst/>
          </a:prstGeom>
        </p:spPr>
      </p:pic>
      <p:sp>
        <p:nvSpPr>
          <p:cNvPr id="40"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6225709" y="1969746"/>
            <a:ext cx="5764196" cy="17707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例外的な作業や管理者が把握していない作業などを備考欄に入力できます。</a:t>
            </a:r>
            <a:endParaRPr lang="en-US" altLang="ja-JP" sz="1600" dirty="0">
              <a:latin typeface="Meiryo UI" panose="020B0604030504040204" pitchFamily="50" charset="-128"/>
              <a:ea typeface="Meiryo UI" panose="020B0604030504040204" pitchFamily="50" charset="-128"/>
            </a:endParaRPr>
          </a:p>
        </p:txBody>
      </p:sp>
      <p:pic>
        <p:nvPicPr>
          <p:cNvPr id="9" name="図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4561" y="2606368"/>
            <a:ext cx="5344539" cy="958536"/>
          </a:xfrm>
          <a:prstGeom prst="rect">
            <a:avLst/>
          </a:prstGeom>
          <a:ln>
            <a:solidFill>
              <a:schemeClr val="tx1"/>
            </a:solidFill>
          </a:ln>
        </p:spPr>
      </p:pic>
      <p:sp>
        <p:nvSpPr>
          <p:cNvPr id="41"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9941831" y="2824078"/>
            <a:ext cx="1450843" cy="424636"/>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F6AB6AE2-E159-08D4-1D3C-03B9F14FFB57}"/>
              </a:ext>
            </a:extLst>
          </p:cNvPr>
          <p:cNvSpPr>
            <a:spLocks noChangeArrowheads="1"/>
          </p:cNvSpPr>
          <p:nvPr/>
        </p:nvSpPr>
        <p:spPr bwMode="auto">
          <a:xfrm>
            <a:off x="6225709" y="3843379"/>
            <a:ext cx="5764196" cy="216621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「工数計」と「総労働時間」に差異がある場合は、警告が表示されます。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endParaRPr lang="ja-JP" altLang="ja-JP" sz="1600" dirty="0">
              <a:latin typeface="Meiryo UI" panose="020B0604030504040204" pitchFamily="50" charset="-128"/>
              <a:ea typeface="Meiryo UI" panose="020B0604030504040204" pitchFamily="50" charset="-128"/>
            </a:endParaRPr>
          </a:p>
        </p:txBody>
      </p:sp>
      <p:pic>
        <p:nvPicPr>
          <p:cNvPr id="30" name="図 29">
            <a:extLst>
              <a:ext uri="{FF2B5EF4-FFF2-40B4-BE49-F238E27FC236}">
                <a16:creationId xmlns:a16="http://schemas.microsoft.com/office/drawing/2014/main" id="{07D3BC1A-5A11-7793-116C-858965302B76}"/>
              </a:ext>
            </a:extLst>
          </p:cNvPr>
          <p:cNvPicPr>
            <a:picLocks noChangeAspect="1"/>
          </p:cNvPicPr>
          <p:nvPr/>
        </p:nvPicPr>
        <p:blipFill>
          <a:blip r:embed="rId7"/>
          <a:stretch>
            <a:fillRect/>
          </a:stretch>
        </p:blipFill>
        <p:spPr>
          <a:xfrm>
            <a:off x="6322753" y="4282733"/>
            <a:ext cx="4600000" cy="1610385"/>
          </a:xfrm>
          <a:prstGeom prst="rect">
            <a:avLst/>
          </a:prstGeom>
        </p:spPr>
      </p:pic>
    </p:spTree>
    <p:extLst>
      <p:ext uri="{BB962C8B-B14F-4D97-AF65-F5344CB8AC3E}">
        <p14:creationId xmlns:p14="http://schemas.microsoft.com/office/powerpoint/2010/main" val="38000099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工数データに誤りや入力漏れがないかを日別に確認する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工数データに誤りや入力漏れがないかを社員別に確認する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3. </a:t>
            </a:r>
            <a:r>
              <a:rPr lang="ja-JP" altLang="en-US" sz="2400" dirty="0">
                <a:latin typeface="Meiryo UI" panose="020B0604030504040204" pitchFamily="50" charset="-128"/>
                <a:ea typeface="Meiryo UI" panose="020B0604030504040204" pitchFamily="50" charset="-128"/>
              </a:rPr>
              <a:t>未確認や警告の工数データがないかを確認する　</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4. </a:t>
            </a:r>
            <a:r>
              <a:rPr lang="ja-JP" altLang="en-US" sz="2400" dirty="0">
                <a:latin typeface="Meiryo UI" panose="020B0604030504040204" pitchFamily="50" charset="-128"/>
                <a:ea typeface="Meiryo UI" panose="020B0604030504040204" pitchFamily="50" charset="-128"/>
              </a:rPr>
              <a:t>工数データの合計をプロジェクト別に確認する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］工数データを確認する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686331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図 30" descr="グラフィカル ユーザー インターフェイス, アプリケーション&#10;&#10;AI 生成コンテンツは誤りを含む可能性があります。">
            <a:extLst>
              <a:ext uri="{FF2B5EF4-FFF2-40B4-BE49-F238E27FC236}">
                <a16:creationId xmlns:a16="http://schemas.microsoft.com/office/drawing/2014/main" id="{968C2514-79CA-41B6-A429-A4C84A285B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7623" y="2977895"/>
            <a:ext cx="4219048" cy="2304762"/>
          </a:xfrm>
          <a:prstGeom prst="rect">
            <a:avLst/>
          </a:prstGeom>
          <a:ln>
            <a:solidFill>
              <a:schemeClr val="bg2">
                <a:lumMod val="75000"/>
              </a:schemeClr>
            </a:solidFill>
          </a:ln>
        </p:spPr>
      </p:pic>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工数確認］メニューで、「日別工数確認」の集計パターンを選択し、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工数データに誤りや入力漏れがないかを日別に確認する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65</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043886" y="388713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0" name="Rectangle 363">
            <a:extLst>
              <a:ext uri="{FF2B5EF4-FFF2-40B4-BE49-F238E27FC236}">
                <a16:creationId xmlns:a16="http://schemas.microsoft.com/office/drawing/2014/main" id="{243D8B76-7B2A-2738-9FCF-7DB0E9141E21}"/>
              </a:ext>
            </a:extLst>
          </p:cNvPr>
          <p:cNvSpPr>
            <a:spLocks noChangeArrowheads="1"/>
          </p:cNvSpPr>
          <p:nvPr/>
        </p:nvSpPr>
        <p:spPr bwMode="auto">
          <a:xfrm>
            <a:off x="2452011" y="1540572"/>
            <a:ext cx="4012789" cy="9152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日別を選択し、確認する日付を指定します。</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システム日付の前日が初期値として表示</a:t>
            </a:r>
            <a:br>
              <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されます。</a:t>
            </a:r>
            <a:r>
              <a:rPr kumimoji="0" lang="ja-JP" altLang="en-US" sz="1600" dirty="0">
                <a:latin typeface="Meiryo UI" panose="020B0604030504040204" pitchFamily="50" charset="-128"/>
                <a:ea typeface="Meiryo UI" panose="020B0604030504040204" pitchFamily="50" charset="-128"/>
              </a:rPr>
              <a:t>日々</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の工数データを確認します。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894A4704-176C-661C-0C50-C71BF61B24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9369" y="4218002"/>
            <a:ext cx="4551190" cy="2299349"/>
          </a:xfrm>
          <a:prstGeom prst="rect">
            <a:avLst/>
          </a:prstGeom>
        </p:spPr>
      </p:pic>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470373" y="4658690"/>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5" name="直線コネクタ 34">
            <a:extLst>
              <a:ext uri="{FF2B5EF4-FFF2-40B4-BE49-F238E27FC236}">
                <a16:creationId xmlns:a16="http://schemas.microsoft.com/office/drawing/2014/main" id="{8E510FCA-44B1-8CA1-2C08-080F39495D5E}"/>
              </a:ext>
            </a:extLst>
          </p:cNvPr>
          <p:cNvCxnSpPr>
            <a:cxnSpLocks/>
          </p:cNvCxnSpPr>
          <p:nvPr/>
        </p:nvCxnSpPr>
        <p:spPr>
          <a:xfrm>
            <a:off x="7553077" y="2562331"/>
            <a:ext cx="0" cy="20963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7" name="グループ化 16">
            <a:extLst>
              <a:ext uri="{FF2B5EF4-FFF2-40B4-BE49-F238E27FC236}">
                <a16:creationId xmlns:a16="http://schemas.microsoft.com/office/drawing/2014/main" id="{4778FA1A-BCE8-3E39-A1ED-891CD36E2367}"/>
              </a:ext>
            </a:extLst>
          </p:cNvPr>
          <p:cNvGrpSpPr/>
          <p:nvPr/>
        </p:nvGrpSpPr>
        <p:grpSpPr>
          <a:xfrm>
            <a:off x="7960679" y="5936881"/>
            <a:ext cx="3986667" cy="466637"/>
            <a:chOff x="8087800" y="6339975"/>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339975"/>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④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5"/>
            <a:stretch>
              <a:fillRect/>
            </a:stretch>
          </p:blipFill>
          <p:spPr>
            <a:xfrm>
              <a:off x="8357216" y="6443819"/>
              <a:ext cx="276225" cy="219075"/>
            </a:xfrm>
            <a:prstGeom prst="rect">
              <a:avLst/>
            </a:prstGeom>
          </p:spPr>
        </p:pic>
      </p:grpSp>
      <p:grpSp>
        <p:nvGrpSpPr>
          <p:cNvPr id="19" name="グループ化 18">
            <a:extLst>
              <a:ext uri="{FF2B5EF4-FFF2-40B4-BE49-F238E27FC236}">
                <a16:creationId xmlns:a16="http://schemas.microsoft.com/office/drawing/2014/main" id="{719B0BEE-FD73-BE2F-1562-0F40016D8DBB}"/>
              </a:ext>
            </a:extLst>
          </p:cNvPr>
          <p:cNvGrpSpPr/>
          <p:nvPr/>
        </p:nvGrpSpPr>
        <p:grpSpPr>
          <a:xfrm>
            <a:off x="7069369" y="861078"/>
            <a:ext cx="4877977" cy="1953268"/>
            <a:chOff x="7140751" y="1357711"/>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140751" y="1357711"/>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5"/>
            <a:stretch>
              <a:fillRect/>
            </a:stretch>
          </p:blipFill>
          <p:spPr>
            <a:xfrm>
              <a:off x="7356228" y="1665580"/>
              <a:ext cx="276225" cy="219075"/>
            </a:xfrm>
            <a:prstGeom prst="rect">
              <a:avLst/>
            </a:prstGeom>
          </p:spPr>
        </p:pic>
      </p:grpSp>
      <p:pic>
        <p:nvPicPr>
          <p:cNvPr id="41" name="図 40">
            <a:extLst>
              <a:ext uri="{FF2B5EF4-FFF2-40B4-BE49-F238E27FC236}">
                <a16:creationId xmlns:a16="http://schemas.microsoft.com/office/drawing/2014/main" id="{C0FBDA6D-C0B2-7C46-47E8-403844EBFFDE}"/>
              </a:ext>
            </a:extLst>
          </p:cNvPr>
          <p:cNvPicPr>
            <a:picLocks noChangeAspect="1"/>
          </p:cNvPicPr>
          <p:nvPr/>
        </p:nvPicPr>
        <p:blipFill>
          <a:blip r:embed="rId6"/>
          <a:stretch>
            <a:fillRect/>
          </a:stretch>
        </p:blipFill>
        <p:spPr>
          <a:xfrm>
            <a:off x="7490237" y="1644748"/>
            <a:ext cx="1950418" cy="384562"/>
          </a:xfrm>
          <a:prstGeom prst="rect">
            <a:avLst/>
          </a:prstGeom>
        </p:spPr>
      </p:pic>
      <p:pic>
        <p:nvPicPr>
          <p:cNvPr id="43" name="図 42">
            <a:extLst>
              <a:ext uri="{FF2B5EF4-FFF2-40B4-BE49-F238E27FC236}">
                <a16:creationId xmlns:a16="http://schemas.microsoft.com/office/drawing/2014/main" id="{0E6F9C6B-E75F-289B-E0F2-A9BEFDB1C4BC}"/>
              </a:ext>
            </a:extLst>
          </p:cNvPr>
          <p:cNvPicPr>
            <a:picLocks noChangeAspect="1"/>
          </p:cNvPicPr>
          <p:nvPr/>
        </p:nvPicPr>
        <p:blipFill>
          <a:blip r:embed="rId7"/>
          <a:stretch>
            <a:fillRect/>
          </a:stretch>
        </p:blipFill>
        <p:spPr>
          <a:xfrm>
            <a:off x="7492134" y="2327854"/>
            <a:ext cx="1985846" cy="391547"/>
          </a:xfrm>
          <a:prstGeom prst="rect">
            <a:avLst/>
          </a:prstGeom>
        </p:spPr>
      </p:pic>
      <p:pic>
        <p:nvPicPr>
          <p:cNvPr id="9" name="図 8">
            <a:extLst>
              <a:ext uri="{FF2B5EF4-FFF2-40B4-BE49-F238E27FC236}">
                <a16:creationId xmlns:a16="http://schemas.microsoft.com/office/drawing/2014/main" id="{2D5637F7-58B4-D3D0-BF51-D7E9B51BFBFC}"/>
              </a:ext>
            </a:extLst>
          </p:cNvPr>
          <p:cNvPicPr>
            <a:picLocks noChangeAspect="1"/>
          </p:cNvPicPr>
          <p:nvPr/>
        </p:nvPicPr>
        <p:blipFill>
          <a:blip r:embed="rId8"/>
          <a:stretch>
            <a:fillRect/>
          </a:stretch>
        </p:blipFill>
        <p:spPr>
          <a:xfrm>
            <a:off x="9644420" y="2323062"/>
            <a:ext cx="2065066" cy="391547"/>
          </a:xfrm>
          <a:prstGeom prst="rect">
            <a:avLst/>
          </a:prstGeom>
        </p:spPr>
      </p:pic>
      <p:sp>
        <p:nvSpPr>
          <p:cNvPr id="3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964864" y="4396611"/>
            <a:ext cx="454642" cy="16278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8E510FCA-44B1-8CA1-2C08-080F39495D5E}"/>
              </a:ext>
            </a:extLst>
          </p:cNvPr>
          <p:cNvCxnSpPr>
            <a:cxnSpLocks/>
          </p:cNvCxnSpPr>
          <p:nvPr/>
        </p:nvCxnSpPr>
        <p:spPr>
          <a:xfrm flipH="1">
            <a:off x="11197977" y="3810000"/>
            <a:ext cx="9773" cy="5778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704347" y="2988676"/>
            <a:ext cx="4242999" cy="9960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［エクスポート］ボタンをクリックして、</a:t>
            </a:r>
            <a:endParaRPr lang="en-US"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Excel</a:t>
            </a:r>
            <a:r>
              <a:rPr lang="ja-JP" altLang="en-US" sz="1400" dirty="0">
                <a:latin typeface="Meiryo UI" panose="020B0604030504040204" pitchFamily="50" charset="-128"/>
                <a:ea typeface="Meiryo UI" panose="020B0604030504040204" pitchFamily="50" charset="-128"/>
              </a:rPr>
              <a:t>に出力できます。</a:t>
            </a:r>
            <a:endParaRPr lang="en-US" altLang="ja-JP" sz="1600" dirty="0">
              <a:latin typeface="Meiryo UI" panose="020B0604030504040204" pitchFamily="50" charset="-128"/>
              <a:ea typeface="Meiryo UI" panose="020B0604030504040204" pitchFamily="50" charset="-128"/>
            </a:endParaRPr>
          </a:p>
        </p:txBody>
      </p:sp>
      <p:pic>
        <p:nvPicPr>
          <p:cNvPr id="10" name="図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43010" y="3066532"/>
            <a:ext cx="977549" cy="840349"/>
          </a:xfrm>
          <a:prstGeom prst="rect">
            <a:avLst/>
          </a:prstGeom>
          <a:ln>
            <a:solidFill>
              <a:srgbClr val="000000"/>
            </a:solidFill>
          </a:ln>
        </p:spPr>
      </p:pic>
      <p:sp>
        <p:nvSpPr>
          <p:cNvPr id="39"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64025" y="3123499"/>
            <a:ext cx="810986" cy="2508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3" name="図 32">
            <a:extLst>
              <a:ext uri="{FF2B5EF4-FFF2-40B4-BE49-F238E27FC236}">
                <a16:creationId xmlns:a16="http://schemas.microsoft.com/office/drawing/2014/main" id="{247CB8AE-CAEB-9A7A-60A7-3F91A65F92DB}"/>
              </a:ext>
            </a:extLst>
          </p:cNvPr>
          <p:cNvPicPr>
            <a:picLocks noChangeAspect="1"/>
          </p:cNvPicPr>
          <p:nvPr/>
        </p:nvPicPr>
        <p:blipFill>
          <a:blip r:embed="rId10"/>
          <a:stretch>
            <a:fillRect/>
          </a:stretch>
        </p:blipFill>
        <p:spPr>
          <a:xfrm>
            <a:off x="505877" y="1524672"/>
            <a:ext cx="1744233" cy="2542375"/>
          </a:xfrm>
          <a:prstGeom prst="rect">
            <a:avLst/>
          </a:prstGeom>
        </p:spPr>
      </p:pic>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34726" y="3247376"/>
            <a:ext cx="1293159" cy="21958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8" name="図 27" descr="グラフィカル ユーザー インターフェイス, アプリケーション&#10;&#10;AI 生成コンテンツは誤りを含む可能性があります。">
            <a:extLst>
              <a:ext uri="{FF2B5EF4-FFF2-40B4-BE49-F238E27FC236}">
                <a16:creationId xmlns:a16="http://schemas.microsoft.com/office/drawing/2014/main" id="{10F10EA3-48EF-2B83-C2F2-65F49946CBB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61965" y="4272430"/>
            <a:ext cx="4780952" cy="2266667"/>
          </a:xfrm>
          <a:prstGeom prst="rect">
            <a:avLst/>
          </a:prstGeom>
          <a:ln>
            <a:solidFill>
              <a:schemeClr val="tx1">
                <a:lumMod val="65000"/>
                <a:lumOff val="35000"/>
              </a:schemeClr>
            </a:solidFill>
          </a:ln>
        </p:spPr>
      </p:pic>
      <p:sp>
        <p:nvSpPr>
          <p:cNvPr id="54" name="AutoShape 380">
            <a:extLst>
              <a:ext uri="{FF2B5EF4-FFF2-40B4-BE49-F238E27FC236}">
                <a16:creationId xmlns:a16="http://schemas.microsoft.com/office/drawing/2014/main" id="{4796202A-85BB-2EB8-4493-376B0A53C120}"/>
              </a:ext>
            </a:extLst>
          </p:cNvPr>
          <p:cNvSpPr>
            <a:spLocks noChangeArrowheads="1"/>
          </p:cNvSpPr>
          <p:nvPr/>
        </p:nvSpPr>
        <p:spPr bwMode="auto">
          <a:xfrm>
            <a:off x="1777399" y="5555637"/>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8E75B3FE-DBE6-38B3-9083-C4460D572E91}"/>
              </a:ext>
            </a:extLst>
          </p:cNvPr>
          <p:cNvSpPr>
            <a:spLocks noChangeArrowheads="1"/>
          </p:cNvSpPr>
          <p:nvPr/>
        </p:nvSpPr>
        <p:spPr bwMode="auto">
          <a:xfrm>
            <a:off x="1679261" y="5950766"/>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262583" y="509564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07821" y="1742763"/>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Rectangle 363">
            <a:extLst>
              <a:ext uri="{FF2B5EF4-FFF2-40B4-BE49-F238E27FC236}">
                <a16:creationId xmlns:a16="http://schemas.microsoft.com/office/drawing/2014/main" id="{92F1EE38-EFEB-7BCC-CD79-5BC05DF61BD9}"/>
              </a:ext>
            </a:extLst>
          </p:cNvPr>
          <p:cNvSpPr>
            <a:spLocks noChangeArrowheads="1"/>
          </p:cNvSpPr>
          <p:nvPr/>
        </p:nvSpPr>
        <p:spPr bwMode="auto">
          <a:xfrm>
            <a:off x="2606666" y="42649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42" name="AutoShape 380">
            <a:extLst>
              <a:ext uri="{FF2B5EF4-FFF2-40B4-BE49-F238E27FC236}">
                <a16:creationId xmlns:a16="http://schemas.microsoft.com/office/drawing/2014/main" id="{78DE4020-10E3-2136-FADD-26E41D597CC5}"/>
              </a:ext>
            </a:extLst>
          </p:cNvPr>
          <p:cNvSpPr>
            <a:spLocks noChangeArrowheads="1"/>
          </p:cNvSpPr>
          <p:nvPr/>
        </p:nvSpPr>
        <p:spPr bwMode="auto">
          <a:xfrm>
            <a:off x="5340052" y="533581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016224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descr="グラフィカル ユーザー インターフェイス, アプリケーション&#10;&#10;AI 生成コンテンツは誤りを含む可能性があります。">
            <a:extLst>
              <a:ext uri="{FF2B5EF4-FFF2-40B4-BE49-F238E27FC236}">
                <a16:creationId xmlns:a16="http://schemas.microsoft.com/office/drawing/2014/main" id="{3ED1C2D4-B0D1-5AC3-0AAF-7DF862322A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6835" y="2924210"/>
            <a:ext cx="4209524" cy="2304762"/>
          </a:xfrm>
          <a:prstGeom prst="rect">
            <a:avLst/>
          </a:prstGeom>
          <a:ln>
            <a:solidFill>
              <a:schemeClr val="bg2">
                <a:lumMod val="75000"/>
              </a:schemeClr>
            </a:solidFill>
          </a:ln>
        </p:spPr>
      </p:pic>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工数確認］メニューで、「社員別工数確認」の集計パターンを選択し、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工数データに誤りや入力漏れがないかを社員別に確認する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66</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047641" y="38881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9" name="図 8">
            <a:extLst>
              <a:ext uri="{FF2B5EF4-FFF2-40B4-BE49-F238E27FC236}">
                <a16:creationId xmlns:a16="http://schemas.microsoft.com/office/drawing/2014/main" id="{9B778CB5-8B69-D08B-9992-E59283B3B884}"/>
              </a:ext>
            </a:extLst>
          </p:cNvPr>
          <p:cNvPicPr>
            <a:picLocks noChangeAspect="1"/>
          </p:cNvPicPr>
          <p:nvPr/>
        </p:nvPicPr>
        <p:blipFill>
          <a:blip r:embed="rId4"/>
          <a:stretch>
            <a:fillRect/>
          </a:stretch>
        </p:blipFill>
        <p:spPr>
          <a:xfrm>
            <a:off x="507545" y="1488399"/>
            <a:ext cx="1743008" cy="25522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27962" y="1685709"/>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27962" y="3037718"/>
            <a:ext cx="1293159" cy="178252"/>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5" name="図 44">
            <a:extLst>
              <a:ext uri="{FF2B5EF4-FFF2-40B4-BE49-F238E27FC236}">
                <a16:creationId xmlns:a16="http://schemas.microsoft.com/office/drawing/2014/main" id="{96CBFECE-D43E-6D5D-EA55-0EB244EF58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21585" y="4252606"/>
            <a:ext cx="4532180" cy="2294565"/>
          </a:xfrm>
          <a:prstGeom prst="rect">
            <a:avLst/>
          </a:prstGeom>
          <a:ln>
            <a:solidFill>
              <a:srgbClr val="000000"/>
            </a:solidFill>
          </a:ln>
        </p:spPr>
      </p:pic>
      <p:cxnSp>
        <p:nvCxnSpPr>
          <p:cNvPr id="35" name="直線コネクタ 34">
            <a:extLst>
              <a:ext uri="{FF2B5EF4-FFF2-40B4-BE49-F238E27FC236}">
                <a16:creationId xmlns:a16="http://schemas.microsoft.com/office/drawing/2014/main" id="{8E510FCA-44B1-8CA1-2C08-080F39495D5E}"/>
              </a:ext>
            </a:extLst>
          </p:cNvPr>
          <p:cNvCxnSpPr>
            <a:cxnSpLocks/>
          </p:cNvCxnSpPr>
          <p:nvPr/>
        </p:nvCxnSpPr>
        <p:spPr>
          <a:xfrm>
            <a:off x="7498132" y="2438606"/>
            <a:ext cx="9405" cy="229887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427479" y="4737481"/>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④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6"/>
            <a:stretch>
              <a:fillRect/>
            </a:stretch>
          </p:blipFill>
          <p:spPr>
            <a:xfrm>
              <a:off x="8357216" y="6191892"/>
              <a:ext cx="276225" cy="219075"/>
            </a:xfrm>
            <a:prstGeom prst="rect">
              <a:avLst/>
            </a:prstGeom>
          </p:spPr>
        </p:pic>
      </p:grpSp>
      <p:sp>
        <p:nvSpPr>
          <p:cNvPr id="57" name="Rectangle 363">
            <a:extLst>
              <a:ext uri="{FF2B5EF4-FFF2-40B4-BE49-F238E27FC236}">
                <a16:creationId xmlns:a16="http://schemas.microsoft.com/office/drawing/2014/main" id="{921EA459-61C0-B50C-DADE-493938E4106E}"/>
              </a:ext>
            </a:extLst>
          </p:cNvPr>
          <p:cNvSpPr>
            <a:spLocks noChangeArrowheads="1"/>
          </p:cNvSpPr>
          <p:nvPr/>
        </p:nvSpPr>
        <p:spPr bwMode="auto">
          <a:xfrm>
            <a:off x="2430208" y="1488136"/>
            <a:ext cx="3889838" cy="73672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社員別を選択し、確認する勤怠処理月を</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　　指定します。</a:t>
            </a:r>
            <a:endParaRPr lang="en-US" altLang="ja-JP" sz="1600" dirty="0">
              <a:latin typeface="Meiryo UI" panose="020B0604030504040204" pitchFamily="50" charset="-128"/>
              <a:ea typeface="Meiryo UI" panose="020B0604030504040204" pitchFamily="50" charset="-128"/>
            </a:endParaRPr>
          </a:p>
        </p:txBody>
      </p:sp>
      <p:sp>
        <p:nvSpPr>
          <p:cNvPr id="29"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59590" y="4592557"/>
            <a:ext cx="454642" cy="16278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8E510FCA-44B1-8CA1-2C08-080F39495D5E}"/>
              </a:ext>
            </a:extLst>
          </p:cNvPr>
          <p:cNvCxnSpPr>
            <a:cxnSpLocks/>
          </p:cNvCxnSpPr>
          <p:nvPr/>
        </p:nvCxnSpPr>
        <p:spPr>
          <a:xfrm flipH="1">
            <a:off x="10992703" y="4005946"/>
            <a:ext cx="9773" cy="5778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704348" y="3128633"/>
            <a:ext cx="4102670" cy="9960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［エクスポート］ボタンをクリックして、</a:t>
            </a:r>
            <a:endParaRPr lang="en-US"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Excel</a:t>
            </a:r>
            <a:r>
              <a:rPr lang="ja-JP" altLang="en-US" sz="1400" dirty="0">
                <a:latin typeface="Meiryo UI" panose="020B0604030504040204" pitchFamily="50" charset="-128"/>
                <a:ea typeface="Meiryo UI" panose="020B0604030504040204" pitchFamily="50" charset="-128"/>
              </a:rPr>
              <a:t>に出力できます。</a:t>
            </a:r>
            <a:endParaRPr lang="en-US" altLang="ja-JP" sz="1600" dirty="0">
              <a:latin typeface="Meiryo UI" panose="020B0604030504040204" pitchFamily="50" charset="-128"/>
              <a:ea typeface="Meiryo UI" panose="020B0604030504040204" pitchFamily="50" charset="-128"/>
            </a:endParaRPr>
          </a:p>
        </p:txBody>
      </p:sp>
      <p:pic>
        <p:nvPicPr>
          <p:cNvPr id="33" name="図 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43010" y="3206489"/>
            <a:ext cx="977549" cy="840349"/>
          </a:xfrm>
          <a:prstGeom prst="rect">
            <a:avLst/>
          </a:prstGeom>
          <a:ln>
            <a:solidFill>
              <a:srgbClr val="000000"/>
            </a:solidFill>
          </a:ln>
        </p:spPr>
      </p:pic>
      <p:sp>
        <p:nvSpPr>
          <p:cNvPr id="3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64025" y="3263456"/>
            <a:ext cx="810986" cy="2508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9" name="グループ化 18">
            <a:extLst>
              <a:ext uri="{FF2B5EF4-FFF2-40B4-BE49-F238E27FC236}">
                <a16:creationId xmlns:a16="http://schemas.microsoft.com/office/drawing/2014/main" id="{719B0BEE-FD73-BE2F-1562-0F40016D8DBB}"/>
              </a:ext>
            </a:extLst>
          </p:cNvPr>
          <p:cNvGrpSpPr/>
          <p:nvPr/>
        </p:nvGrpSpPr>
        <p:grpSpPr>
          <a:xfrm>
            <a:off x="7243907" y="947039"/>
            <a:ext cx="4563110" cy="1953268"/>
            <a:chOff x="7393354" y="1380829"/>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9"/>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6"/>
            <a:stretch>
              <a:fillRect/>
            </a:stretch>
          </p:blipFill>
          <p:spPr>
            <a:xfrm>
              <a:off x="7584185" y="1702587"/>
              <a:ext cx="276225" cy="219075"/>
            </a:xfrm>
            <a:prstGeom prst="rect">
              <a:avLst/>
            </a:prstGeom>
          </p:spPr>
        </p:pic>
      </p:grpSp>
      <p:pic>
        <p:nvPicPr>
          <p:cNvPr id="49" name="図 48">
            <a:extLst>
              <a:ext uri="{FF2B5EF4-FFF2-40B4-BE49-F238E27FC236}">
                <a16:creationId xmlns:a16="http://schemas.microsoft.com/office/drawing/2014/main" id="{F865EA2A-B898-EA61-31F1-E960B60F62B8}"/>
              </a:ext>
            </a:extLst>
          </p:cNvPr>
          <p:cNvPicPr>
            <a:picLocks noChangeAspect="1"/>
          </p:cNvPicPr>
          <p:nvPr/>
        </p:nvPicPr>
        <p:blipFill>
          <a:blip r:embed="rId8"/>
          <a:stretch>
            <a:fillRect/>
          </a:stretch>
        </p:blipFill>
        <p:spPr>
          <a:xfrm>
            <a:off x="7589014" y="1728582"/>
            <a:ext cx="1822852" cy="389964"/>
          </a:xfrm>
          <a:prstGeom prst="rect">
            <a:avLst/>
          </a:prstGeom>
        </p:spPr>
      </p:pic>
      <p:pic>
        <p:nvPicPr>
          <p:cNvPr id="51" name="図 50">
            <a:extLst>
              <a:ext uri="{FF2B5EF4-FFF2-40B4-BE49-F238E27FC236}">
                <a16:creationId xmlns:a16="http://schemas.microsoft.com/office/drawing/2014/main" id="{DB69785C-3745-6D45-3587-FB2F727668FC}"/>
              </a:ext>
            </a:extLst>
          </p:cNvPr>
          <p:cNvPicPr>
            <a:picLocks noChangeAspect="1"/>
          </p:cNvPicPr>
          <p:nvPr/>
        </p:nvPicPr>
        <p:blipFill>
          <a:blip r:embed="rId9"/>
          <a:stretch>
            <a:fillRect/>
          </a:stretch>
        </p:blipFill>
        <p:spPr>
          <a:xfrm>
            <a:off x="9614746" y="2402207"/>
            <a:ext cx="1819802" cy="378942"/>
          </a:xfrm>
          <a:prstGeom prst="rect">
            <a:avLst/>
          </a:prstGeom>
        </p:spPr>
      </p:pic>
      <p:pic>
        <p:nvPicPr>
          <p:cNvPr id="53" name="図 52">
            <a:extLst>
              <a:ext uri="{FF2B5EF4-FFF2-40B4-BE49-F238E27FC236}">
                <a16:creationId xmlns:a16="http://schemas.microsoft.com/office/drawing/2014/main" id="{EBABC924-AFB0-8DCC-C81F-8EFA38B1AF5B}"/>
              </a:ext>
            </a:extLst>
          </p:cNvPr>
          <p:cNvPicPr>
            <a:picLocks noChangeAspect="1"/>
          </p:cNvPicPr>
          <p:nvPr/>
        </p:nvPicPr>
        <p:blipFill>
          <a:blip r:embed="rId10"/>
          <a:stretch>
            <a:fillRect/>
          </a:stretch>
        </p:blipFill>
        <p:spPr>
          <a:xfrm>
            <a:off x="7563589" y="2391951"/>
            <a:ext cx="1830173" cy="372165"/>
          </a:xfrm>
          <a:prstGeom prst="rect">
            <a:avLst/>
          </a:prstGeom>
        </p:spPr>
      </p:pic>
      <p:pic>
        <p:nvPicPr>
          <p:cNvPr id="7" name="図 6" descr="グラフィカル ユーザー インターフェイス, アプリケーション&#10;&#10;AI 生成コンテンツは誤りを含む可能性があります。">
            <a:extLst>
              <a:ext uri="{FF2B5EF4-FFF2-40B4-BE49-F238E27FC236}">
                <a16:creationId xmlns:a16="http://schemas.microsoft.com/office/drawing/2014/main" id="{F42A7676-C44B-EDEE-2A69-917272BB733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57896" y="4225712"/>
            <a:ext cx="4678290" cy="2334475"/>
          </a:xfrm>
          <a:prstGeom prst="rect">
            <a:avLst/>
          </a:prstGeom>
          <a:ln>
            <a:solidFill>
              <a:schemeClr val="bg2">
                <a:lumMod val="75000"/>
              </a:schemeClr>
            </a:solidFill>
          </a:ln>
        </p:spPr>
      </p:pic>
      <p:sp>
        <p:nvSpPr>
          <p:cNvPr id="14" name="矢印: 折線 37">
            <a:extLst>
              <a:ext uri="{FF2B5EF4-FFF2-40B4-BE49-F238E27FC236}">
                <a16:creationId xmlns:a16="http://schemas.microsoft.com/office/drawing/2014/main" id="{C66C92AB-9D75-6F7A-3F4F-E92C81DFF902}"/>
              </a:ext>
            </a:extLst>
          </p:cNvPr>
          <p:cNvSpPr/>
          <p:nvPr/>
        </p:nvSpPr>
        <p:spPr>
          <a:xfrm flipV="1">
            <a:off x="6192411" y="506375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5" name="Rectangle 363">
            <a:extLst>
              <a:ext uri="{FF2B5EF4-FFF2-40B4-BE49-F238E27FC236}">
                <a16:creationId xmlns:a16="http://schemas.microsoft.com/office/drawing/2014/main" id="{1AC9A024-5F7C-2244-2074-90FC9B356242}"/>
              </a:ext>
            </a:extLst>
          </p:cNvPr>
          <p:cNvSpPr>
            <a:spLocks noChangeArrowheads="1"/>
          </p:cNvSpPr>
          <p:nvPr/>
        </p:nvSpPr>
        <p:spPr bwMode="auto">
          <a:xfrm>
            <a:off x="1481181" y="6024291"/>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sp>
        <p:nvSpPr>
          <p:cNvPr id="56" name="AutoShape 380">
            <a:extLst>
              <a:ext uri="{FF2B5EF4-FFF2-40B4-BE49-F238E27FC236}">
                <a16:creationId xmlns:a16="http://schemas.microsoft.com/office/drawing/2014/main" id="{9FBFB495-9CC0-A87F-D094-546BB4204085}"/>
              </a:ext>
            </a:extLst>
          </p:cNvPr>
          <p:cNvSpPr>
            <a:spLocks noChangeArrowheads="1"/>
          </p:cNvSpPr>
          <p:nvPr/>
        </p:nvSpPr>
        <p:spPr bwMode="auto">
          <a:xfrm>
            <a:off x="1821121" y="5461666"/>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Rectangle 363">
            <a:extLst>
              <a:ext uri="{FF2B5EF4-FFF2-40B4-BE49-F238E27FC236}">
                <a16:creationId xmlns:a16="http://schemas.microsoft.com/office/drawing/2014/main" id="{F867C474-0FA5-C9F4-5789-223B35C1C19F}"/>
              </a:ext>
            </a:extLst>
          </p:cNvPr>
          <p:cNvSpPr>
            <a:spLocks noChangeArrowheads="1"/>
          </p:cNvSpPr>
          <p:nvPr/>
        </p:nvSpPr>
        <p:spPr bwMode="auto">
          <a:xfrm>
            <a:off x="2606666" y="42649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22" name="AutoShape 380">
            <a:extLst>
              <a:ext uri="{FF2B5EF4-FFF2-40B4-BE49-F238E27FC236}">
                <a16:creationId xmlns:a16="http://schemas.microsoft.com/office/drawing/2014/main" id="{3C965E7C-0B51-1465-80CA-91769B2A5143}"/>
              </a:ext>
            </a:extLst>
          </p:cNvPr>
          <p:cNvSpPr>
            <a:spLocks noChangeArrowheads="1"/>
          </p:cNvSpPr>
          <p:nvPr/>
        </p:nvSpPr>
        <p:spPr bwMode="auto">
          <a:xfrm>
            <a:off x="5266482" y="5241470"/>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03425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未確認や警告の工数データがないかを確認する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67</a:t>
            </a:fld>
            <a:endParaRPr kumimoji="1" lang="ja-JP" altLang="en-US" dirty="0">
              <a:latin typeface="Meiryo UI" panose="020B0604030504040204" pitchFamily="50" charset="-128"/>
              <a:ea typeface="Meiryo UI" panose="020B0604030504040204" pitchFamily="50" charset="-128"/>
            </a:endParaRPr>
          </a:p>
        </p:txBody>
      </p:sp>
      <p:sp>
        <p:nvSpPr>
          <p:cNvPr id="14" name="矢印: 折線 34">
            <a:extLst>
              <a:ext uri="{FF2B5EF4-FFF2-40B4-BE49-F238E27FC236}">
                <a16:creationId xmlns:a16="http://schemas.microsoft.com/office/drawing/2014/main" id="{DCB3981D-3606-3AAA-18B9-9215A2A826AE}"/>
              </a:ext>
            </a:extLst>
          </p:cNvPr>
          <p:cNvSpPr/>
          <p:nvPr/>
        </p:nvSpPr>
        <p:spPr>
          <a:xfrm flipV="1">
            <a:off x="1540608" y="378758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 name="Rectangle 363">
            <a:extLst>
              <a:ext uri="{FF2B5EF4-FFF2-40B4-BE49-F238E27FC236}">
                <a16:creationId xmlns:a16="http://schemas.microsoft.com/office/drawing/2014/main" id="{14E0EEF5-B5B1-A802-CAF1-9F132F99CAAF}"/>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5" name="矢印: 折線 37">
            <a:extLst>
              <a:ext uri="{FF2B5EF4-FFF2-40B4-BE49-F238E27FC236}">
                <a16:creationId xmlns:a16="http://schemas.microsoft.com/office/drawing/2014/main" id="{387C27C9-53EC-5BCC-051D-15FA902AF956}"/>
              </a:ext>
            </a:extLst>
          </p:cNvPr>
          <p:cNvSpPr/>
          <p:nvPr/>
        </p:nvSpPr>
        <p:spPr>
          <a:xfrm flipV="1">
            <a:off x="6121330" y="457594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E8A5B0AD-14CB-35F7-4D83-E9F0F77ED4C0}"/>
              </a:ext>
            </a:extLst>
          </p:cNvPr>
          <p:cNvPicPr>
            <a:picLocks noChangeAspect="1"/>
          </p:cNvPicPr>
          <p:nvPr/>
        </p:nvPicPr>
        <p:blipFill>
          <a:blip r:embed="rId3"/>
          <a:stretch>
            <a:fillRect/>
          </a:stretch>
        </p:blipFill>
        <p:spPr>
          <a:xfrm>
            <a:off x="6823175" y="3777954"/>
            <a:ext cx="4726344" cy="2379645"/>
          </a:xfrm>
          <a:prstGeom prst="rect">
            <a:avLst/>
          </a:prstGeom>
        </p:spPr>
      </p:pic>
      <p:sp>
        <p:nvSpPr>
          <p:cNvPr id="9" name="Rectangle 363">
            <a:extLst>
              <a:ext uri="{FF2B5EF4-FFF2-40B4-BE49-F238E27FC236}">
                <a16:creationId xmlns:a16="http://schemas.microsoft.com/office/drawing/2014/main" id="{629B98E3-5001-6F74-8C3D-45D69C449957}"/>
              </a:ext>
            </a:extLst>
          </p:cNvPr>
          <p:cNvSpPr>
            <a:spLocks noChangeArrowheads="1"/>
          </p:cNvSpPr>
          <p:nvPr/>
        </p:nvSpPr>
        <p:spPr bwMode="auto">
          <a:xfrm>
            <a:off x="6770856" y="6115211"/>
            <a:ext cx="5335420" cy="45460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未確認や警告となっている工数データがないかを確認します。</a:t>
            </a:r>
            <a:endParaRPr lang="ja-JP" altLang="ja-JP" sz="1600" dirty="0">
              <a:latin typeface="Meiryo UI" panose="020B0604030504040204" pitchFamily="50" charset="-128"/>
              <a:ea typeface="Meiryo UI" panose="020B0604030504040204" pitchFamily="50" charset="-128"/>
            </a:endParaRPr>
          </a:p>
        </p:txBody>
      </p:sp>
      <p:sp>
        <p:nvSpPr>
          <p:cNvPr id="12" name="AutoShape 380">
            <a:extLst>
              <a:ext uri="{FF2B5EF4-FFF2-40B4-BE49-F238E27FC236}">
                <a16:creationId xmlns:a16="http://schemas.microsoft.com/office/drawing/2014/main" id="{8D5F9A5A-9D8D-0E1D-817D-E0C2C0EEA5F8}"/>
              </a:ext>
            </a:extLst>
          </p:cNvPr>
          <p:cNvSpPr>
            <a:spLocks noChangeArrowheads="1"/>
          </p:cNvSpPr>
          <p:nvPr/>
        </p:nvSpPr>
        <p:spPr bwMode="auto">
          <a:xfrm>
            <a:off x="10454628" y="4139738"/>
            <a:ext cx="634550" cy="1867471"/>
          </a:xfrm>
          <a:prstGeom prst="roundRect">
            <a:avLst>
              <a:gd name="adj" fmla="val 48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FEEDC9C-DA58-6B30-5740-DFC6935CEBDF}"/>
              </a:ext>
            </a:extLst>
          </p:cNvPr>
          <p:cNvPicPr>
            <a:picLocks noChangeAspect="1"/>
          </p:cNvPicPr>
          <p:nvPr/>
        </p:nvPicPr>
        <p:blipFill>
          <a:blip r:embed="rId4"/>
          <a:stretch>
            <a:fillRect/>
          </a:stretch>
        </p:blipFill>
        <p:spPr>
          <a:xfrm>
            <a:off x="544655" y="1250833"/>
            <a:ext cx="1618512" cy="2441686"/>
          </a:xfrm>
          <a:prstGeom prst="rect">
            <a:avLst/>
          </a:prstGeom>
        </p:spPr>
      </p:pic>
      <p:pic>
        <p:nvPicPr>
          <p:cNvPr id="24" name="図 23">
            <a:extLst>
              <a:ext uri="{FF2B5EF4-FFF2-40B4-BE49-F238E27FC236}">
                <a16:creationId xmlns:a16="http://schemas.microsoft.com/office/drawing/2014/main" id="{0E531265-4CC3-210E-93EE-D81303762942}"/>
              </a:ext>
            </a:extLst>
          </p:cNvPr>
          <p:cNvPicPr>
            <a:picLocks noChangeAspect="1"/>
          </p:cNvPicPr>
          <p:nvPr/>
        </p:nvPicPr>
        <p:blipFill>
          <a:blip r:embed="rId5"/>
          <a:stretch>
            <a:fillRect/>
          </a:stretch>
        </p:blipFill>
        <p:spPr>
          <a:xfrm>
            <a:off x="3450141" y="2203174"/>
            <a:ext cx="3116043" cy="1595388"/>
          </a:xfrm>
          <a:prstGeom prst="rect">
            <a:avLst/>
          </a:prstGeom>
        </p:spPr>
      </p:pic>
      <p:pic>
        <p:nvPicPr>
          <p:cNvPr id="32" name="図 31">
            <a:extLst>
              <a:ext uri="{FF2B5EF4-FFF2-40B4-BE49-F238E27FC236}">
                <a16:creationId xmlns:a16="http://schemas.microsoft.com/office/drawing/2014/main" id="{D25A4EF8-E994-CCAF-5515-96D35D39C08C}"/>
              </a:ext>
            </a:extLst>
          </p:cNvPr>
          <p:cNvPicPr>
            <a:picLocks noChangeAspect="1"/>
          </p:cNvPicPr>
          <p:nvPr/>
        </p:nvPicPr>
        <p:blipFill>
          <a:blip r:embed="rId6"/>
          <a:stretch>
            <a:fillRect/>
          </a:stretch>
        </p:blipFill>
        <p:spPr>
          <a:xfrm>
            <a:off x="2816069" y="2916902"/>
            <a:ext cx="3153498" cy="1842272"/>
          </a:xfrm>
          <a:prstGeom prst="rect">
            <a:avLst/>
          </a:prstGeom>
        </p:spPr>
      </p:pic>
      <p:pic>
        <p:nvPicPr>
          <p:cNvPr id="35" name="図 34">
            <a:extLst>
              <a:ext uri="{FF2B5EF4-FFF2-40B4-BE49-F238E27FC236}">
                <a16:creationId xmlns:a16="http://schemas.microsoft.com/office/drawing/2014/main" id="{0E738753-FAE2-9CA4-2EBA-182A82C21969}"/>
              </a:ext>
            </a:extLst>
          </p:cNvPr>
          <p:cNvPicPr>
            <a:picLocks noChangeAspect="1"/>
          </p:cNvPicPr>
          <p:nvPr/>
        </p:nvPicPr>
        <p:blipFill>
          <a:blip r:embed="rId7"/>
          <a:stretch>
            <a:fillRect/>
          </a:stretch>
        </p:blipFill>
        <p:spPr>
          <a:xfrm>
            <a:off x="2219452" y="3857132"/>
            <a:ext cx="3652255" cy="1939685"/>
          </a:xfrm>
          <a:prstGeom prst="rect">
            <a:avLst/>
          </a:prstGeom>
        </p:spPr>
      </p:pic>
      <p:sp>
        <p:nvSpPr>
          <p:cNvPr id="16" name="Rectangle 363">
            <a:extLst>
              <a:ext uri="{FF2B5EF4-FFF2-40B4-BE49-F238E27FC236}">
                <a16:creationId xmlns:a16="http://schemas.microsoft.com/office/drawing/2014/main" id="{0863E775-AAB2-0897-F7CA-23380BF7D068}"/>
              </a:ext>
            </a:extLst>
          </p:cNvPr>
          <p:cNvSpPr>
            <a:spLocks noChangeArrowheads="1"/>
          </p:cNvSpPr>
          <p:nvPr/>
        </p:nvSpPr>
        <p:spPr bwMode="auto">
          <a:xfrm>
            <a:off x="2161708" y="5629287"/>
            <a:ext cx="4430484" cy="94361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［選択項目］リストから</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「未確認工数回数」と「警告工数回数」を選択し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［選択済項目］リストに移動します。</a:t>
            </a:r>
            <a:endParaRPr lang="ja-JP" altLang="ja-JP" sz="1600" dirty="0">
              <a:latin typeface="Meiryo UI" panose="020B0604030504040204" pitchFamily="50" charset="-128"/>
              <a:ea typeface="Meiryo UI" panose="020B0604030504040204" pitchFamily="50" charset="-128"/>
            </a:endParaRPr>
          </a:p>
        </p:txBody>
      </p:sp>
      <p:sp>
        <p:nvSpPr>
          <p:cNvPr id="42" name="AutoShape 380">
            <a:extLst>
              <a:ext uri="{FF2B5EF4-FFF2-40B4-BE49-F238E27FC236}">
                <a16:creationId xmlns:a16="http://schemas.microsoft.com/office/drawing/2014/main" id="{BF6CEA45-78DB-6D26-640C-C281B4462E9B}"/>
              </a:ext>
            </a:extLst>
          </p:cNvPr>
          <p:cNvSpPr>
            <a:spLocks noChangeArrowheads="1"/>
          </p:cNvSpPr>
          <p:nvPr/>
        </p:nvSpPr>
        <p:spPr bwMode="auto">
          <a:xfrm>
            <a:off x="555780" y="1449178"/>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8675598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プロジェクト別工数確認表］メニューで確認します。</a:t>
            </a:r>
            <a:endParaRPr lang="en-US" altLang="ja-JP" sz="16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C398AD5A-D5B5-208E-BB09-C7292BDE1CCE}"/>
              </a:ext>
            </a:extLst>
          </p:cNvPr>
          <p:cNvPicPr>
            <a:picLocks noChangeAspect="1"/>
          </p:cNvPicPr>
          <p:nvPr/>
        </p:nvPicPr>
        <p:blipFill>
          <a:blip r:embed="rId3"/>
          <a:stretch>
            <a:fillRect/>
          </a:stretch>
        </p:blipFill>
        <p:spPr>
          <a:xfrm>
            <a:off x="2219452" y="4011607"/>
            <a:ext cx="4165364" cy="2379079"/>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工数データの合計をプロジェクト別に確認する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68</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6" name="図 15">
            <a:extLst>
              <a:ext uri="{FF2B5EF4-FFF2-40B4-BE49-F238E27FC236}">
                <a16:creationId xmlns:a16="http://schemas.microsoft.com/office/drawing/2014/main" id="{BCAF82CE-AFB3-2D8E-5509-A32B653871EF}"/>
              </a:ext>
            </a:extLst>
          </p:cNvPr>
          <p:cNvPicPr>
            <a:picLocks noChangeAspect="1"/>
          </p:cNvPicPr>
          <p:nvPr/>
        </p:nvPicPr>
        <p:blipFill>
          <a:blip r:embed="rId4"/>
          <a:stretch>
            <a:fillRect/>
          </a:stretch>
        </p:blipFill>
        <p:spPr>
          <a:xfrm>
            <a:off x="518437" y="1181596"/>
            <a:ext cx="1731111" cy="26043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75587" y="1371384"/>
            <a:ext cx="1573059" cy="357425"/>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1600091" y="3495675"/>
            <a:ext cx="588743" cy="233756"/>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Rectangle 363">
            <a:extLst>
              <a:ext uri="{FF2B5EF4-FFF2-40B4-BE49-F238E27FC236}">
                <a16:creationId xmlns:a16="http://schemas.microsoft.com/office/drawing/2014/main" id="{43A06929-B93E-CDC0-473C-4EA0353E2FC0}"/>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2" name="図 71">
            <a:extLst>
              <a:ext uri="{FF2B5EF4-FFF2-40B4-BE49-F238E27FC236}">
                <a16:creationId xmlns:a16="http://schemas.microsoft.com/office/drawing/2014/main" id="{6164FB9D-D34B-045F-8A46-A906CA5078C4}"/>
              </a:ext>
            </a:extLst>
          </p:cNvPr>
          <p:cNvPicPr>
            <a:picLocks noChangeAspect="1"/>
          </p:cNvPicPr>
          <p:nvPr/>
        </p:nvPicPr>
        <p:blipFill>
          <a:blip r:embed="rId5"/>
          <a:stretch>
            <a:fillRect/>
          </a:stretch>
        </p:blipFill>
        <p:spPr>
          <a:xfrm>
            <a:off x="7350372" y="3867376"/>
            <a:ext cx="3665118" cy="2540992"/>
          </a:xfrm>
          <a:prstGeom prst="rect">
            <a:avLst/>
          </a:prstGeom>
        </p:spPr>
      </p:pic>
      <p:sp>
        <p:nvSpPr>
          <p:cNvPr id="70" name="AutoShape 380">
            <a:extLst>
              <a:ext uri="{FF2B5EF4-FFF2-40B4-BE49-F238E27FC236}">
                <a16:creationId xmlns:a16="http://schemas.microsoft.com/office/drawing/2014/main" id="{18EAE533-D58D-66A6-B19E-C6BDD0D198E0}"/>
              </a:ext>
            </a:extLst>
          </p:cNvPr>
          <p:cNvSpPr>
            <a:spLocks noChangeArrowheads="1"/>
          </p:cNvSpPr>
          <p:nvPr/>
        </p:nvSpPr>
        <p:spPr bwMode="auto">
          <a:xfrm>
            <a:off x="9537449" y="4410075"/>
            <a:ext cx="359026" cy="1540922"/>
          </a:xfrm>
          <a:prstGeom prst="roundRect">
            <a:avLst>
              <a:gd name="adj" fmla="val 227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7158489" y="5969389"/>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プロジェクト別の合計時間を確認します。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27107AEC-E838-16F5-58EE-A2224CCC816B}"/>
              </a:ext>
            </a:extLst>
          </p:cNvPr>
          <p:cNvPicPr>
            <a:picLocks noChangeAspect="1"/>
          </p:cNvPicPr>
          <p:nvPr/>
        </p:nvPicPr>
        <p:blipFill>
          <a:blip r:embed="rId6"/>
          <a:stretch>
            <a:fillRect/>
          </a:stretch>
        </p:blipFill>
        <p:spPr>
          <a:xfrm>
            <a:off x="2630643" y="2732670"/>
            <a:ext cx="4527846" cy="2234246"/>
          </a:xfrm>
          <a:prstGeom prst="rect">
            <a:avLst/>
          </a:prstGeom>
        </p:spPr>
      </p:pic>
      <p:sp>
        <p:nvSpPr>
          <p:cNvPr id="34" name="Rectangle 363">
            <a:extLst>
              <a:ext uri="{FF2B5EF4-FFF2-40B4-BE49-F238E27FC236}">
                <a16:creationId xmlns:a16="http://schemas.microsoft.com/office/drawing/2014/main" id="{28DAD554-FA57-07F6-4B8B-EF1423D49641}"/>
              </a:ext>
            </a:extLst>
          </p:cNvPr>
          <p:cNvSpPr>
            <a:spLocks noChangeArrowheads="1"/>
          </p:cNvSpPr>
          <p:nvPr/>
        </p:nvSpPr>
        <p:spPr bwMode="auto">
          <a:xfrm>
            <a:off x="4857081" y="2229377"/>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sp>
        <p:nvSpPr>
          <p:cNvPr id="33" name="AutoShape 380">
            <a:extLst>
              <a:ext uri="{FF2B5EF4-FFF2-40B4-BE49-F238E27FC236}">
                <a16:creationId xmlns:a16="http://schemas.microsoft.com/office/drawing/2014/main" id="{327C3204-FB2D-96C0-A833-FA660451BD84}"/>
              </a:ext>
            </a:extLst>
          </p:cNvPr>
          <p:cNvSpPr>
            <a:spLocks noChangeArrowheads="1"/>
          </p:cNvSpPr>
          <p:nvPr/>
        </p:nvSpPr>
        <p:spPr bwMode="auto">
          <a:xfrm>
            <a:off x="3948252" y="3617057"/>
            <a:ext cx="565156" cy="15670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8" name="直線コネクタ 37">
            <a:extLst>
              <a:ext uri="{FF2B5EF4-FFF2-40B4-BE49-F238E27FC236}">
                <a16:creationId xmlns:a16="http://schemas.microsoft.com/office/drawing/2014/main" id="{2AC2194B-52A4-7A9B-0062-761EE8B1447E}"/>
              </a:ext>
            </a:extLst>
          </p:cNvPr>
          <p:cNvCxnSpPr>
            <a:cxnSpLocks/>
            <a:stCxn id="34" idx="1"/>
            <a:endCxn id="33" idx="3"/>
          </p:cNvCxnSpPr>
          <p:nvPr/>
        </p:nvCxnSpPr>
        <p:spPr>
          <a:xfrm flipH="1">
            <a:off x="4513408" y="2977589"/>
            <a:ext cx="343673" cy="7178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47" name="図 46">
            <a:extLst>
              <a:ext uri="{FF2B5EF4-FFF2-40B4-BE49-F238E27FC236}">
                <a16:creationId xmlns:a16="http://schemas.microsoft.com/office/drawing/2014/main" id="{72D6B33B-9020-750E-B03A-2564A2C4EA57}"/>
              </a:ext>
            </a:extLst>
          </p:cNvPr>
          <p:cNvPicPr>
            <a:picLocks noChangeAspect="1"/>
          </p:cNvPicPr>
          <p:nvPr/>
        </p:nvPicPr>
        <p:blipFill>
          <a:blip r:embed="rId7"/>
          <a:stretch>
            <a:fillRect/>
          </a:stretch>
        </p:blipFill>
        <p:spPr>
          <a:xfrm>
            <a:off x="7926426" y="2356974"/>
            <a:ext cx="1163513" cy="1309730"/>
          </a:xfrm>
          <a:prstGeom prst="rect">
            <a:avLst/>
          </a:prstGeom>
        </p:spPr>
      </p:pic>
    </p:spTree>
    <p:extLst>
      <p:ext uri="{BB962C8B-B14F-4D97-AF65-F5344CB8AC3E}">
        <p14:creationId xmlns:p14="http://schemas.microsoft.com/office/powerpoint/2010/main" val="6548905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「申請位置が選択されていません」と表示される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ja-JP" altLang="en-US" sz="2400" dirty="0">
                <a:latin typeface="Meiryo UI" panose="020B0604030504040204" pitchFamily="50" charset="-128"/>
                <a:ea typeface="Meiryo UI" panose="020B0604030504040204" pitchFamily="50" charset="-128"/>
              </a:rPr>
              <a:t>２</a:t>
            </a:r>
            <a:r>
              <a:rPr lang="en-US" altLang="ja-JP" sz="2400" dirty="0">
                <a:latin typeface="Meiryo UI" panose="020B0604030504040204" pitchFamily="50" charset="-128"/>
                <a:ea typeface="Meiryo UI" panose="020B0604030504040204" pitchFamily="50" charset="-128"/>
              </a:rPr>
              <a:t>.Web</a:t>
            </a:r>
            <a:r>
              <a:rPr lang="ja-JP" altLang="en-US" sz="2400" dirty="0">
                <a:latin typeface="Meiryo UI" panose="020B0604030504040204" pitchFamily="50" charset="-128"/>
                <a:ea typeface="Meiryo UI" panose="020B0604030504040204" pitchFamily="50" charset="-128"/>
              </a:rPr>
              <a:t>アプリの画面を英語表記に切り替えたい</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］こんなときは</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69</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22318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a:t>
            </a:r>
            <a:r>
              <a:rPr lang="en-US" altLang="ja-JP" sz="1600" dirty="0">
                <a:latin typeface="Meiryo UI" panose="020B0604030504040204" pitchFamily="50" charset="-128"/>
                <a:ea typeface="Meiryo UI" panose="020B0604030504040204" pitchFamily="50" charset="-128"/>
              </a:rPr>
              <a:t>Web</a:t>
            </a:r>
            <a:r>
              <a:rPr lang="ja-JP" altLang="en-US" sz="1600" dirty="0">
                <a:latin typeface="Meiryo UI" panose="020B0604030504040204" pitchFamily="50" charset="-128"/>
                <a:ea typeface="Meiryo UI" panose="020B0604030504040204" pitchFamily="50" charset="-128"/>
              </a:rPr>
              <a:t>ブラウザや</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a:t>
            </a:r>
            <a:r>
              <a:rPr lang="ja-JP" altLang="en-US" sz="1600" dirty="0">
                <a:latin typeface="Meiryo UI" panose="020B0604030504040204" pitchFamily="50" charset="-128"/>
                <a:ea typeface="Meiryo UI" panose="020B0604030504040204" pitchFamily="50" charset="-128"/>
              </a:rPr>
              <a:t>のスマホアプリから、日々の出退勤の打刻や</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有休、残業、直行・直帰など、</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勤怠の申請ができます。</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0586" y="4359266"/>
            <a:ext cx="2633747" cy="1953981"/>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grpSp>
        <p:nvGrpSpPr>
          <p:cNvPr id="6" name="グループ化 5">
            <a:extLst>
              <a:ext uri="{FF2B5EF4-FFF2-40B4-BE49-F238E27FC236}">
                <a16:creationId xmlns:a16="http://schemas.microsoft.com/office/drawing/2014/main" id="{3E3550D0-D1BD-A3D6-1580-8589B7AB580F}"/>
              </a:ext>
            </a:extLst>
          </p:cNvPr>
          <p:cNvGrpSpPr/>
          <p:nvPr/>
        </p:nvGrpSpPr>
        <p:grpSpPr>
          <a:xfrm>
            <a:off x="510637" y="1414527"/>
            <a:ext cx="3907930" cy="1877388"/>
            <a:chOff x="302149" y="1242579"/>
            <a:chExt cx="3907930" cy="1877388"/>
          </a:xfrm>
        </p:grpSpPr>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18" name="図 17">
              <a:extLst>
                <a:ext uri="{FF2B5EF4-FFF2-40B4-BE49-F238E27FC236}">
                  <a16:creationId xmlns:a16="http://schemas.microsoft.com/office/drawing/2014/main" id="{153F7242-13C1-19D7-068A-AD4FD7D83A14}"/>
                </a:ext>
              </a:extLst>
            </p:cNvPr>
            <p:cNvPicPr>
              <a:picLocks noChangeAspect="1"/>
            </p:cNvPicPr>
            <p:nvPr/>
          </p:nvPicPr>
          <p:blipFill>
            <a:blip r:embed="rId5"/>
            <a:stretch>
              <a:fillRect/>
            </a:stretch>
          </p:blipFill>
          <p:spPr>
            <a:xfrm>
              <a:off x="838200" y="1408263"/>
              <a:ext cx="2776573" cy="1334596"/>
            </a:xfrm>
            <a:prstGeom prst="rect">
              <a:avLst/>
            </a:prstGeom>
          </p:spPr>
        </p:pic>
      </p:grpSp>
      <p:pic>
        <p:nvPicPr>
          <p:cNvPr id="15"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p:blipFill>
        <p:spPr bwMode="auto">
          <a:xfrm>
            <a:off x="6333465" y="4283621"/>
            <a:ext cx="4564156" cy="2105269"/>
          </a:xfrm>
          <a:prstGeom prst="rect">
            <a:avLst/>
          </a:prstGeom>
          <a:noFill/>
          <a:ln w="0">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9" name="図 8" descr="車のメーター&#10;&#10;AI 生成コンテンツは誤りを含む可能性があります。">
            <a:extLst>
              <a:ext uri="{FF2B5EF4-FFF2-40B4-BE49-F238E27FC236}">
                <a16:creationId xmlns:a16="http://schemas.microsoft.com/office/drawing/2014/main" id="{B934B4D7-2FAE-CA86-41AC-EF0FD077B5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34112" y="1315594"/>
            <a:ext cx="1085906" cy="2197213"/>
          </a:xfrm>
          <a:prstGeom prst="rect">
            <a:avLst/>
          </a:prstGeom>
        </p:spPr>
      </p:pic>
      <p:sp>
        <p:nvSpPr>
          <p:cNvPr id="7" name="Rectangle 363">
            <a:extLst>
              <a:ext uri="{FF2B5EF4-FFF2-40B4-BE49-F238E27FC236}">
                <a16:creationId xmlns:a16="http://schemas.microsoft.com/office/drawing/2014/main" id="{B942160D-C303-49FB-0552-694CD05C69C0}"/>
              </a:ext>
            </a:extLst>
          </p:cNvPr>
          <p:cNvSpPr>
            <a:spLocks noChangeArrowheads="1"/>
          </p:cNvSpPr>
          <p:nvPr/>
        </p:nvSpPr>
        <p:spPr bwMode="auto">
          <a:xfrm>
            <a:off x="6777318" y="1258627"/>
            <a:ext cx="5185693" cy="2922095"/>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a:p>
            <a:pPr marL="72000"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35D9ADDF-B2F3-CB99-3A98-929B3794633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33351" y="1706601"/>
            <a:ext cx="619726" cy="619726"/>
          </a:xfrm>
          <a:prstGeom prst="rect">
            <a:avLst/>
          </a:prstGeom>
        </p:spPr>
      </p:pic>
      <p:sp>
        <p:nvSpPr>
          <p:cNvPr id="17" name="正方形/長方形 16">
            <a:extLst>
              <a:ext uri="{FF2B5EF4-FFF2-40B4-BE49-F238E27FC236}">
                <a16:creationId xmlns:a16="http://schemas.microsoft.com/office/drawing/2014/main" id="{A97B4F6E-E07E-53E8-B0C6-45EDB39C2181}"/>
              </a:ext>
            </a:extLst>
          </p:cNvPr>
          <p:cNvSpPr/>
          <p:nvPr/>
        </p:nvSpPr>
        <p:spPr>
          <a:xfrm>
            <a:off x="7641875" y="1575891"/>
            <a:ext cx="4509784" cy="262584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600" dirty="0">
                <a:solidFill>
                  <a:schemeClr val="tx1"/>
                </a:solidFill>
                <a:latin typeface="Meiryo UI" panose="020B0604030504040204" pitchFamily="50" charset="-128"/>
                <a:ea typeface="Meiryo UI" panose="020B0604030504040204" pitchFamily="50" charset="-128"/>
              </a:rPr>
              <a:t>以下のサービスの入り口が、</a:t>
            </a: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a:t>
            </a:r>
            <a:r>
              <a:rPr lang="ja-JP" altLang="en-US" sz="1600" dirty="0">
                <a:solidFill>
                  <a:schemeClr val="tx1"/>
                </a:solidFill>
                <a:latin typeface="Meiryo UI" panose="020B0604030504040204" pitchFamily="50" charset="-128"/>
                <a:ea typeface="Meiryo UI" panose="020B0604030504040204" pitchFamily="50" charset="-128"/>
              </a:rPr>
              <a:t>のスマホ</a:t>
            </a:r>
            <a:br>
              <a:rPr lang="en-US" altLang="ja-JP" sz="1600" dirty="0">
                <a:solidFill>
                  <a:schemeClr val="tx1"/>
                </a:solidFill>
                <a:latin typeface="Meiryo UI" panose="020B0604030504040204" pitchFamily="50" charset="-128"/>
                <a:ea typeface="Meiryo UI" panose="020B0604030504040204" pitchFamily="50" charset="-128"/>
              </a:rPr>
            </a:br>
            <a:r>
              <a:rPr lang="ja-JP" altLang="en-US" sz="1600" dirty="0">
                <a:solidFill>
                  <a:schemeClr val="tx1"/>
                </a:solidFill>
                <a:latin typeface="Meiryo UI" panose="020B0604030504040204" pitchFamily="50" charset="-128"/>
                <a:ea typeface="Meiryo UI" panose="020B0604030504040204" pitchFamily="50" charset="-128"/>
              </a:rPr>
              <a:t>アプリにまとまっています。</a:t>
            </a:r>
            <a:endParaRPr lang="en-US" altLang="ja-JP" sz="1600" dirty="0">
              <a:solidFill>
                <a:schemeClr val="tx1"/>
              </a:solidFill>
              <a:latin typeface="Meiryo UI" panose="020B0604030504040204" pitchFamily="50" charset="-128"/>
              <a:ea typeface="Meiryo UI" panose="020B0604030504040204" pitchFamily="50" charset="-128"/>
            </a:endParaRPr>
          </a:p>
          <a:p>
            <a:r>
              <a:rPr kumimoji="1" lang="ja-JP" altLang="en-US" sz="1600" dirty="0">
                <a:solidFill>
                  <a:schemeClr val="tx1"/>
                </a:solidFill>
                <a:latin typeface="Meiryo UI" panose="020B0604030504040204" pitchFamily="50" charset="-128"/>
                <a:ea typeface="Meiryo UI" panose="020B0604030504040204" pitchFamily="50" charset="-128"/>
              </a:rPr>
              <a:t>・奉行</a:t>
            </a:r>
            <a:r>
              <a:rPr kumimoji="1" lang="en-US" altLang="ja-JP" sz="1600" dirty="0">
                <a:solidFill>
                  <a:schemeClr val="tx1"/>
                </a:solidFill>
                <a:latin typeface="Meiryo UI" panose="020B0604030504040204" pitchFamily="50" charset="-128"/>
                <a:ea typeface="Meiryo UI" panose="020B0604030504040204" pitchFamily="50" charset="-128"/>
              </a:rPr>
              <a:t>Edge </a:t>
            </a:r>
            <a:r>
              <a:rPr kumimoji="1" lang="ja-JP" altLang="en-US" sz="1600" dirty="0">
                <a:solidFill>
                  <a:schemeClr val="tx1"/>
                </a:solidFill>
                <a:latin typeface="Meiryo UI" panose="020B0604030504040204" pitchFamily="50" charset="-128"/>
                <a:ea typeface="Meiryo UI" panose="020B0604030504040204" pitchFamily="50" charset="-128"/>
              </a:rPr>
              <a:t>勤怠管理クラウド</a:t>
            </a:r>
            <a:endParaRPr kumimoji="1" lang="en-US" altLang="ja-JP" sz="1600" dirty="0">
              <a:solidFill>
                <a:schemeClr val="tx1"/>
              </a:solidFill>
              <a:latin typeface="Meiryo UI" panose="020B0604030504040204" pitchFamily="50" charset="-128"/>
              <a:ea typeface="Meiryo UI" panose="020B0604030504040204" pitchFamily="50" charset="-128"/>
            </a:endParaRPr>
          </a:p>
          <a:p>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給与明細電子化クラウド</a:t>
            </a:r>
            <a:endParaRPr kumimoji="1" lang="en-US" altLang="ja-JP" sz="1600" dirty="0">
              <a:solidFill>
                <a:schemeClr val="tx1"/>
              </a:solidFill>
              <a:latin typeface="Meiryo UI" panose="020B0604030504040204" pitchFamily="50" charset="-128"/>
              <a:ea typeface="Meiryo UI" panose="020B0604030504040204" pitchFamily="50" charset="-128"/>
            </a:endParaRPr>
          </a:p>
          <a:p>
            <a:r>
              <a:rPr kumimoji="1" lang="ja-JP" altLang="en-US" sz="1600" dirty="0">
                <a:solidFill>
                  <a:schemeClr val="tx1"/>
                </a:solidFill>
                <a:latin typeface="Meiryo UI" panose="020B0604030504040204" pitchFamily="50" charset="-128"/>
                <a:ea typeface="Meiryo UI" panose="020B0604030504040204" pitchFamily="50" charset="-128"/>
              </a:rPr>
              <a:t>・奉行</a:t>
            </a:r>
            <a:r>
              <a:rPr kumimoji="1" lang="en-US" altLang="ja-JP" sz="1600" dirty="0">
                <a:solidFill>
                  <a:schemeClr val="tx1"/>
                </a:solidFill>
                <a:latin typeface="Meiryo UI" panose="020B0604030504040204" pitchFamily="50" charset="-128"/>
                <a:ea typeface="Meiryo UI" panose="020B0604030504040204" pitchFamily="50" charset="-128"/>
              </a:rPr>
              <a:t>Edge </a:t>
            </a:r>
            <a:r>
              <a:rPr kumimoji="1" lang="ja-JP" altLang="en-US" sz="1600" dirty="0">
                <a:solidFill>
                  <a:schemeClr val="tx1"/>
                </a:solidFill>
                <a:latin typeface="Meiryo UI" panose="020B0604030504040204" pitchFamily="50" charset="-128"/>
                <a:ea typeface="Meiryo UI" panose="020B0604030504040204" pitchFamily="50" charset="-128"/>
              </a:rPr>
              <a:t>労務管理電子化クラウド</a:t>
            </a:r>
            <a:endParaRPr kumimoji="1" lang="en-US" altLang="ja-JP" sz="1600" dirty="0">
              <a:solidFill>
                <a:schemeClr val="tx1"/>
              </a:solidFill>
              <a:latin typeface="Meiryo UI" panose="020B0604030504040204" pitchFamily="50" charset="-128"/>
              <a:ea typeface="Meiryo UI" panose="020B0604030504040204" pitchFamily="50" charset="-128"/>
            </a:endParaRPr>
          </a:p>
          <a:p>
            <a:endParaRPr lang="en-US" altLang="ja-JP" sz="1600" dirty="0">
              <a:solidFill>
                <a:schemeClr val="tx1"/>
              </a:solidFill>
              <a:latin typeface="Meiryo UI" panose="020B0604030504040204" pitchFamily="50" charset="-128"/>
              <a:ea typeface="Meiryo UI" panose="020B0604030504040204" pitchFamily="50" charset="-128"/>
            </a:endParaRPr>
          </a:p>
          <a:p>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給与明細電子化クラウド</a:t>
            </a: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や</a:t>
            </a:r>
            <a:br>
              <a:rPr lang="en-US" altLang="ja-JP" sz="1600" dirty="0">
                <a:solidFill>
                  <a:schemeClr val="tx1"/>
                </a:solidFill>
                <a:latin typeface="Meiryo UI" panose="020B0604030504040204" pitchFamily="50" charset="-128"/>
                <a:ea typeface="Meiryo UI" panose="020B0604030504040204" pitchFamily="50" charset="-128"/>
              </a:rPr>
            </a:b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奉行</a:t>
            </a:r>
            <a:r>
              <a:rPr lang="en-US" altLang="ja-JP" sz="1600" dirty="0">
                <a:solidFill>
                  <a:schemeClr val="tx1"/>
                </a:solidFill>
                <a:latin typeface="Meiryo UI" panose="020B0604030504040204" pitchFamily="50" charset="-128"/>
                <a:ea typeface="Meiryo UI" panose="020B0604030504040204" pitchFamily="50" charset="-128"/>
              </a:rPr>
              <a:t>Edge </a:t>
            </a:r>
            <a:r>
              <a:rPr lang="ja-JP" altLang="en-US" sz="1600" dirty="0">
                <a:solidFill>
                  <a:schemeClr val="tx1"/>
                </a:solidFill>
                <a:latin typeface="Meiryo UI" panose="020B0604030504040204" pitchFamily="50" charset="-128"/>
                <a:ea typeface="Meiryo UI" panose="020B0604030504040204" pitchFamily="50" charset="-128"/>
              </a:rPr>
              <a:t>労務管理電子化クラウド</a:t>
            </a:r>
            <a:r>
              <a:rPr lang="en-US" altLang="ja-JP" sz="1600" dirty="0">
                <a:solidFill>
                  <a:schemeClr val="tx1"/>
                </a:solidFill>
                <a:latin typeface="Meiryo UI" panose="020B0604030504040204" pitchFamily="50" charset="-128"/>
                <a:ea typeface="Meiryo UI" panose="020B0604030504040204" pitchFamily="50" charset="-128"/>
              </a:rPr>
              <a:t>』</a:t>
            </a:r>
            <a:r>
              <a:rPr lang="ja-JP" altLang="en-US" sz="1600" dirty="0">
                <a:solidFill>
                  <a:schemeClr val="tx1"/>
                </a:solidFill>
                <a:latin typeface="Meiryo UI" panose="020B0604030504040204" pitchFamily="50" charset="-128"/>
                <a:ea typeface="Meiryo UI" panose="020B0604030504040204" pitchFamily="50" charset="-128"/>
              </a:rPr>
              <a:t>をあわせて</a:t>
            </a:r>
            <a:br>
              <a:rPr lang="en-US" altLang="ja-JP" sz="1600" dirty="0">
                <a:solidFill>
                  <a:schemeClr val="tx1"/>
                </a:solidFill>
                <a:latin typeface="Meiryo UI" panose="020B0604030504040204" pitchFamily="50" charset="-128"/>
                <a:ea typeface="Meiryo UI" panose="020B0604030504040204" pitchFamily="50" charset="-128"/>
              </a:rPr>
            </a:br>
            <a:r>
              <a:rPr lang="ja-JP" altLang="en-US" sz="1600" dirty="0">
                <a:solidFill>
                  <a:schemeClr val="tx1"/>
                </a:solidFill>
                <a:latin typeface="Meiryo UI" panose="020B0604030504040204" pitchFamily="50" charset="-128"/>
                <a:ea typeface="Meiryo UI" panose="020B0604030504040204" pitchFamily="50" charset="-128"/>
              </a:rPr>
              <a:t>ご利用の場合は、サービスを切り替えると、人事への</a:t>
            </a:r>
            <a:br>
              <a:rPr lang="en-US" altLang="ja-JP" sz="1600" dirty="0">
                <a:solidFill>
                  <a:schemeClr val="tx1"/>
                </a:solidFill>
                <a:latin typeface="Meiryo UI" panose="020B0604030504040204" pitchFamily="50" charset="-128"/>
                <a:ea typeface="Meiryo UI" panose="020B0604030504040204" pitchFamily="50" charset="-128"/>
              </a:rPr>
            </a:br>
            <a:r>
              <a:rPr lang="ja-JP" altLang="en-US" sz="1600" dirty="0">
                <a:solidFill>
                  <a:schemeClr val="tx1"/>
                </a:solidFill>
                <a:latin typeface="Meiryo UI" panose="020B0604030504040204" pitchFamily="50" charset="-128"/>
                <a:ea typeface="Meiryo UI" panose="020B0604030504040204" pitchFamily="50" charset="-128"/>
              </a:rPr>
              <a:t>申請や給与明細書の確認ができます。</a:t>
            </a:r>
            <a:endParaRPr kumimoji="1" lang="ja-JP" altLang="en-US" sz="16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999" y="2422670"/>
            <a:ext cx="2361822" cy="3005956"/>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278" y="1694703"/>
            <a:ext cx="5422358" cy="3733923"/>
          </a:xfrm>
          <a:prstGeom prst="rect">
            <a:avLst/>
          </a:prstGeom>
          <a:ln>
            <a:solidFill>
              <a:srgbClr val="000000"/>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「申請位置が選択されていません」と表示される</a:t>
            </a:r>
          </a:p>
        </p:txBody>
      </p:sp>
      <p:sp>
        <p:nvSpPr>
          <p:cNvPr id="3" name="コンテンツ プレースホルダー 2"/>
          <p:cNvSpPr>
            <a:spLocks noGrp="1"/>
          </p:cNvSpPr>
          <p:nvPr>
            <p:ph idx="1"/>
          </p:nvPr>
        </p:nvSpPr>
        <p:spPr>
          <a:xfrm>
            <a:off x="389614" y="803082"/>
            <a:ext cx="10964186" cy="720172"/>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申請しようとすると「申請位置が選択されていません。」と表示される場合は、</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［ワークフロー選択］ボタンをクリックし、ワークフローおよび申請位置を選択してから申請します。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70</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6445250" y="3136900"/>
            <a:ext cx="1955800"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2520" y="2422670"/>
            <a:ext cx="2568380" cy="3005956"/>
          </a:xfrm>
          <a:prstGeom prst="rect">
            <a:avLst/>
          </a:prstGeom>
        </p:spPr>
      </p:pic>
      <p:sp>
        <p:nvSpPr>
          <p:cNvPr id="17" name="矢印: 右 29">
            <a:extLst>
              <a:ext uri="{FF2B5EF4-FFF2-40B4-BE49-F238E27FC236}">
                <a16:creationId xmlns:a16="http://schemas.microsoft.com/office/drawing/2014/main" id="{BD4B165A-F407-4527-A70F-59F656335885}"/>
              </a:ext>
            </a:extLst>
          </p:cNvPr>
          <p:cNvSpPr/>
          <p:nvPr/>
        </p:nvSpPr>
        <p:spPr>
          <a:xfrm>
            <a:off x="5859478"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4910086" y="4631032"/>
            <a:ext cx="795339" cy="2457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右 29">
            <a:extLst>
              <a:ext uri="{FF2B5EF4-FFF2-40B4-BE49-F238E27FC236}">
                <a16:creationId xmlns:a16="http://schemas.microsoft.com/office/drawing/2014/main" id="{BD4B165A-F407-4527-A70F-59F656335885}"/>
              </a:ext>
            </a:extLst>
          </p:cNvPr>
          <p:cNvSpPr/>
          <p:nvPr/>
        </p:nvSpPr>
        <p:spPr>
          <a:xfrm>
            <a:off x="8671999"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7100888" y="4976813"/>
            <a:ext cx="714375" cy="3048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988550" y="4955383"/>
            <a:ext cx="779463" cy="3262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275278" y="3143768"/>
            <a:ext cx="2169009"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674594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Web</a:t>
            </a:r>
            <a:r>
              <a:rPr lang="ja-JP" altLang="en-US" sz="2800" b="1" dirty="0">
                <a:latin typeface="Meiryo UI" panose="020B0604030504040204" pitchFamily="50" charset="-128"/>
                <a:ea typeface="Meiryo UI" panose="020B0604030504040204" pitchFamily="50" charset="-128"/>
              </a:rPr>
              <a:t>アプリの画面を英語表記に切り替えたい</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71</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1" name="コンテンツ プレースホルダー 2">
            <a:extLst>
              <a:ext uri="{FF2B5EF4-FFF2-40B4-BE49-F238E27FC236}">
                <a16:creationId xmlns:a16="http://schemas.microsoft.com/office/drawing/2014/main" id="{30E11086-F4FB-88C9-1D1B-DB1EEDED00DA}"/>
              </a:ext>
            </a:extLst>
          </p:cNvPr>
          <p:cNvSpPr txBox="1">
            <a:spLocks/>
          </p:cNvSpPr>
          <p:nvPr/>
        </p:nvSpPr>
        <p:spPr>
          <a:xfrm>
            <a:off x="302150" y="776369"/>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1600" dirty="0">
                <a:latin typeface="Meiryo UI" panose="020B0604030504040204" pitchFamily="50" charset="-128"/>
                <a:ea typeface="Meiryo UI" panose="020B0604030504040204" pitchFamily="50" charset="-128"/>
              </a:rPr>
              <a:t>Web</a:t>
            </a:r>
            <a:r>
              <a:rPr kumimoji="0" lang="ja-JP" altLang="en-US" sz="1600" dirty="0">
                <a:latin typeface="Meiryo UI" panose="020B0604030504040204" pitchFamily="50" charset="-128"/>
                <a:ea typeface="Meiryo UI" panose="020B0604030504040204" pitchFamily="50" charset="-128"/>
              </a:rPr>
              <a:t>アプリの画面の項目や選択肢を英語表記に切り替えます。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項目名や選択肢が、自動翻訳機能で英語翻訳されて表示されます。　</a:t>
            </a:r>
            <a:r>
              <a:rPr kumimoji="0" lang="ja-JP" altLang="en-US" sz="20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pic>
        <p:nvPicPr>
          <p:cNvPr id="7" name="図 6">
            <a:extLst>
              <a:ext uri="{FF2B5EF4-FFF2-40B4-BE49-F238E27FC236}">
                <a16:creationId xmlns:a16="http://schemas.microsoft.com/office/drawing/2014/main" id="{E4C9D7F6-C78D-F329-50C2-5CA2FA7394D8}"/>
              </a:ext>
            </a:extLst>
          </p:cNvPr>
          <p:cNvPicPr>
            <a:picLocks noChangeAspect="1"/>
          </p:cNvPicPr>
          <p:nvPr/>
        </p:nvPicPr>
        <p:blipFill>
          <a:blip r:embed="rId3"/>
          <a:stretch>
            <a:fillRect/>
          </a:stretch>
        </p:blipFill>
        <p:spPr>
          <a:xfrm>
            <a:off x="560168" y="1898329"/>
            <a:ext cx="5007599" cy="2394071"/>
          </a:xfrm>
          <a:prstGeom prst="rect">
            <a:avLst/>
          </a:prstGeom>
        </p:spPr>
      </p:pic>
      <p:pic>
        <p:nvPicPr>
          <p:cNvPr id="10" name="図 9">
            <a:extLst>
              <a:ext uri="{FF2B5EF4-FFF2-40B4-BE49-F238E27FC236}">
                <a16:creationId xmlns:a16="http://schemas.microsoft.com/office/drawing/2014/main" id="{699D37BC-08A7-933A-2C36-0C3ED1787FF7}"/>
              </a:ext>
            </a:extLst>
          </p:cNvPr>
          <p:cNvPicPr>
            <a:picLocks noChangeAspect="1"/>
          </p:cNvPicPr>
          <p:nvPr/>
        </p:nvPicPr>
        <p:blipFill>
          <a:blip r:embed="rId4"/>
          <a:stretch>
            <a:fillRect/>
          </a:stretch>
        </p:blipFill>
        <p:spPr>
          <a:xfrm>
            <a:off x="560169" y="4367803"/>
            <a:ext cx="5007599" cy="2385510"/>
          </a:xfrm>
          <a:prstGeom prst="rect">
            <a:avLst/>
          </a:prstGeom>
        </p:spPr>
      </p:pic>
      <p:sp>
        <p:nvSpPr>
          <p:cNvPr id="12" name="矢印: 右 29">
            <a:extLst>
              <a:ext uri="{FF2B5EF4-FFF2-40B4-BE49-F238E27FC236}">
                <a16:creationId xmlns:a16="http://schemas.microsoft.com/office/drawing/2014/main" id="{1A0DE7CE-9181-573D-720B-DD1BE7AA44A0}"/>
              </a:ext>
            </a:extLst>
          </p:cNvPr>
          <p:cNvSpPr/>
          <p:nvPr/>
        </p:nvSpPr>
        <p:spPr>
          <a:xfrm rot="5400000">
            <a:off x="2868795" y="40822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476945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 </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工数管理オプション </a:t>
            </a:r>
            <a:r>
              <a:rPr lang="en-US" altLang="ja-JP" sz="2200" b="1" dirty="0">
                <a:latin typeface="Meiryo UI" panose="020B0604030504040204" pitchFamily="50" charset="-128"/>
                <a:ea typeface="Meiryo UI" panose="020B0604030504040204" pitchFamily="50" charset="-128"/>
              </a:rPr>
              <a:t>for </a:t>
            </a:r>
            <a:r>
              <a:rPr lang="ja-JP" altLang="en-US" sz="2200" b="1" dirty="0">
                <a:latin typeface="Meiryo UI" panose="020B0604030504040204" pitchFamily="50" charset="-128"/>
                <a:ea typeface="Meiryo UI" panose="020B0604030504040204" pitchFamily="50" charset="-128"/>
              </a:rPr>
              <a:t>奉行</a:t>
            </a:r>
            <a:r>
              <a:rPr lang="en-US" altLang="ja-JP" sz="2200" b="1" dirty="0">
                <a:latin typeface="Meiryo UI" panose="020B0604030504040204" pitchFamily="50" charset="-128"/>
                <a:ea typeface="Meiryo UI" panose="020B0604030504040204" pitchFamily="50" charset="-128"/>
              </a:rPr>
              <a:t>Edge </a:t>
            </a:r>
            <a:r>
              <a:rPr lang="ja-JP" altLang="en-US" sz="2200" b="1" dirty="0">
                <a:latin typeface="Meiryo UI" panose="020B0604030504040204" pitchFamily="50" charset="-128"/>
                <a:ea typeface="Meiryo UI" panose="020B0604030504040204" pitchFamily="50" charset="-128"/>
              </a:rPr>
              <a:t>勤怠管理クラウド</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をご利用の場合）</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1600" b="0" i="0" u="none" strike="noStrike" dirty="0">
                <a:solidFill>
                  <a:srgbClr val="000000"/>
                </a:solidFill>
                <a:effectLst/>
                <a:latin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奉行</a:t>
            </a:r>
            <a:r>
              <a:rPr lang="en-US" altLang="ja-JP" sz="1600" b="0" i="0" u="none" strike="noStrike" dirty="0">
                <a:solidFill>
                  <a:srgbClr val="000000"/>
                </a:solidFill>
                <a:effectLst/>
                <a:latin typeface="Meiryo UI" panose="020B0604030504040204" pitchFamily="50" charset="-128"/>
              </a:rPr>
              <a:t>Edge </a:t>
            </a:r>
            <a:r>
              <a:rPr lang="ja-JP" altLang="ja-JP" sz="1600" b="0" i="0" u="none" strike="noStrike" dirty="0">
                <a:solidFill>
                  <a:srgbClr val="000000"/>
                </a:solidFill>
                <a:effectLst/>
                <a:ea typeface="Meiryo UI" panose="020B0604030504040204" pitchFamily="50" charset="-128"/>
              </a:rPr>
              <a:t>勤怠管理クラウド</a:t>
            </a:r>
            <a:r>
              <a:rPr lang="en-US" altLang="ja-JP" sz="1600" dirty="0">
                <a:solidFill>
                  <a:srgbClr val="000000"/>
                </a:solidFill>
                <a:latin typeface="Meiryo UI" panose="020B0604030504040204" pitchFamily="50" charset="-128"/>
                <a:ea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で、</a:t>
            </a:r>
            <a:r>
              <a:rPr lang="ja-JP" altLang="en-US" sz="1600" dirty="0">
                <a:latin typeface="Meiryo UI" panose="020B0604030504040204" pitchFamily="50" charset="-128"/>
                <a:ea typeface="Meiryo UI" panose="020B0604030504040204" pitchFamily="50" charset="-128"/>
              </a:rPr>
              <a:t>パソコンまたはモバイル端末からプロジェクト・タスク別に工数データを入力できます。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上長や拠点長は、工数データが入力できているかを日々確認できます。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44794460-FC97-AE50-D493-718A3A7960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331" y="3265912"/>
            <a:ext cx="6771428" cy="3409524"/>
          </a:xfrm>
          <a:prstGeom prst="rect">
            <a:avLst/>
          </a:prstGeom>
        </p:spPr>
      </p:pic>
      <p:sp>
        <p:nvSpPr>
          <p:cNvPr id="19" name="AutoShape 10">
            <a:extLst>
              <a:ext uri="{FF2B5EF4-FFF2-40B4-BE49-F238E27FC236}">
                <a16:creationId xmlns:a16="http://schemas.microsoft.com/office/drawing/2014/main" id="{8AFEA1B6-5F11-1E7D-E2DD-8A9B8AD0A5B8}"/>
              </a:ext>
            </a:extLst>
          </p:cNvPr>
          <p:cNvSpPr>
            <a:spLocks noChangeShapeType="1"/>
          </p:cNvSpPr>
          <p:nvPr/>
        </p:nvSpPr>
        <p:spPr bwMode="auto">
          <a:xfrm rot="10800000">
            <a:off x="1389399" y="5153544"/>
            <a:ext cx="627018" cy="81319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grpSp>
        <p:nvGrpSpPr>
          <p:cNvPr id="7" name="グループ化 6">
            <a:extLst>
              <a:ext uri="{FF2B5EF4-FFF2-40B4-BE49-F238E27FC236}">
                <a16:creationId xmlns:a16="http://schemas.microsoft.com/office/drawing/2014/main" id="{712E3C1B-0E1B-D7E5-65D0-3DA8787B356D}"/>
              </a:ext>
            </a:extLst>
          </p:cNvPr>
          <p:cNvGrpSpPr/>
          <p:nvPr/>
        </p:nvGrpSpPr>
        <p:grpSpPr>
          <a:xfrm>
            <a:off x="2016418" y="5634020"/>
            <a:ext cx="3444159" cy="950770"/>
            <a:chOff x="2519043" y="5572321"/>
            <a:chExt cx="3444159" cy="950770"/>
          </a:xfrm>
        </p:grpSpPr>
        <p:sp>
          <p:nvSpPr>
            <p:cNvPr id="17" name="テキスト ボックス 2">
              <a:extLst>
                <a:ext uri="{FF2B5EF4-FFF2-40B4-BE49-F238E27FC236}">
                  <a16:creationId xmlns:a16="http://schemas.microsoft.com/office/drawing/2014/main" id="{AA09A8E2-2272-F908-7B57-5D8552B3779E}"/>
                </a:ext>
              </a:extLst>
            </p:cNvPr>
            <p:cNvSpPr txBox="1">
              <a:spLocks noChangeArrowheads="1"/>
            </p:cNvSpPr>
            <p:nvPr/>
          </p:nvSpPr>
          <p:spPr bwMode="auto">
            <a:xfrm>
              <a:off x="2519043" y="5572321"/>
              <a:ext cx="3444159" cy="95077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以下の場合に　　 が表示されます。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に差異がある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6BD072B1-93F9-950F-4FEE-E65B81264888}"/>
                </a:ext>
              </a:extLst>
            </p:cNvPr>
            <p:cNvPicPr>
              <a:picLocks noChangeAspect="1"/>
            </p:cNvPicPr>
            <p:nvPr/>
          </p:nvPicPr>
          <p:blipFill>
            <a:blip r:embed="rId4"/>
            <a:stretch>
              <a:fillRect/>
            </a:stretch>
          </p:blipFill>
          <p:spPr>
            <a:xfrm>
              <a:off x="3595032" y="5687890"/>
              <a:ext cx="276225" cy="219075"/>
            </a:xfrm>
            <a:prstGeom prst="rect">
              <a:avLst/>
            </a:prstGeom>
          </p:spPr>
        </p:pic>
      </p:grpSp>
      <p:sp>
        <p:nvSpPr>
          <p:cNvPr id="18" name="AutoShape 380">
            <a:extLst>
              <a:ext uri="{FF2B5EF4-FFF2-40B4-BE49-F238E27FC236}">
                <a16:creationId xmlns:a16="http://schemas.microsoft.com/office/drawing/2014/main" id="{49012D04-7992-B87C-53B0-E736AE870B6A}"/>
              </a:ext>
            </a:extLst>
          </p:cNvPr>
          <p:cNvSpPr>
            <a:spLocks noChangeArrowheads="1"/>
          </p:cNvSpPr>
          <p:nvPr/>
        </p:nvSpPr>
        <p:spPr bwMode="auto">
          <a:xfrm>
            <a:off x="1122589" y="3908481"/>
            <a:ext cx="255965" cy="2565341"/>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4" name="図 13">
            <a:extLst>
              <a:ext uri="{FF2B5EF4-FFF2-40B4-BE49-F238E27FC236}">
                <a16:creationId xmlns:a16="http://schemas.microsoft.com/office/drawing/2014/main" id="{198EF17C-7FAA-1CEB-E0B6-A072E0C05EB1}"/>
              </a:ext>
            </a:extLst>
          </p:cNvPr>
          <p:cNvPicPr>
            <a:picLocks noChangeAspect="1"/>
          </p:cNvPicPr>
          <p:nvPr/>
        </p:nvPicPr>
        <p:blipFill>
          <a:blip r:embed="rId5"/>
          <a:stretch>
            <a:fillRect/>
          </a:stretch>
        </p:blipFill>
        <p:spPr>
          <a:xfrm>
            <a:off x="524123" y="1146119"/>
            <a:ext cx="6761407" cy="1563121"/>
          </a:xfrm>
          <a:prstGeom prst="rect">
            <a:avLst/>
          </a:prstGeom>
        </p:spPr>
      </p:pic>
    </p:spTree>
    <p:extLst>
      <p:ext uri="{BB962C8B-B14F-4D97-AF65-F5344CB8AC3E}">
        <p14:creationId xmlns:p14="http://schemas.microsoft.com/office/powerpoint/2010/main" val="3461859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35892</TotalTime>
  <Words>15400</Words>
  <Application>Microsoft Office PowerPoint</Application>
  <PresentationFormat>ワイド画面</PresentationFormat>
  <Paragraphs>1914</Paragraphs>
  <Slides>71</Slides>
  <Notes>69</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71</vt:i4>
      </vt:variant>
    </vt:vector>
  </HeadingPairs>
  <TitlesOfParts>
    <vt:vector size="82" baseType="lpstr">
      <vt:lpstr>Meiryo UI</vt:lpstr>
      <vt:lpstr>ＭＳ ゴシック</vt:lpstr>
      <vt:lpstr>Sawarabi Gothic</vt:lpstr>
      <vt:lpstr>メイリオ</vt:lpstr>
      <vt:lpstr>游ゴシック</vt:lpstr>
      <vt:lpstr>游ゴシック Light</vt:lpstr>
      <vt:lpstr>Arial</vt:lpstr>
      <vt:lpstr>Century</vt:lpstr>
      <vt:lpstr>Myriad Pro Cond</vt:lpstr>
      <vt:lpstr>Office テーマ</vt:lpstr>
      <vt:lpstr>デザインの設定</vt:lpstr>
      <vt:lpstr>PowerPoint プレゼンテーション</vt:lpstr>
      <vt:lpstr>改訂内容</vt:lpstr>
      <vt:lpstr>目次</vt:lpstr>
      <vt:lpstr>目次</vt:lpstr>
      <vt:lpstr>目次</vt:lpstr>
      <vt:lpstr>［1］はじめに</vt:lpstr>
      <vt:lpstr>［1］- 1. 当サービスでできること（1／2） </vt:lpstr>
      <vt:lpstr>［1］- 1. 当サービスでできること（2／2） 　　　　（ 『工数管理オプション for 奉行Edge 勤怠管理クラウド』をご利用の場合）</vt:lpstr>
      <vt:lpstr>［1］- 2. はじめての起動（1／2）</vt:lpstr>
      <vt:lpstr>［1］- 2. はじめての起動（2／2）</vt:lpstr>
      <vt:lpstr>［1］- 3. 基本操作（1／4）</vt:lpstr>
      <vt:lpstr>［1］- 3. 基本操作（2／4）</vt:lpstr>
      <vt:lpstr>［1］- 3. 基本操作（3／4）</vt:lpstr>
      <vt:lpstr>［1］- 3. 基本操作（4／4）</vt:lpstr>
      <vt:lpstr>［2］打刻する</vt:lpstr>
      <vt:lpstr>［2］- 1. パソコンから打刻する</vt:lpstr>
      <vt:lpstr>［2］- 2. モバイル端末から打刻する</vt:lpstr>
      <vt:lpstr>［2］- 3. 勤務を選択してから打刻する</vt:lpstr>
      <vt:lpstr>［3］申請する</vt:lpstr>
      <vt:lpstr>［3］- 1. 申請方法（１／3）</vt:lpstr>
      <vt:lpstr>［3］- 1. 申請方法（2／3）</vt:lpstr>
      <vt:lpstr>［3］- 1. 申請方法（3／3）</vt:lpstr>
      <vt:lpstr>［3］- 2. 申請する（１／12） 　 　　　打刻漏れを申請する</vt:lpstr>
      <vt:lpstr>［3］- 2. 申請する（2／12） 　 　　　有給休暇を申請する</vt:lpstr>
      <vt:lpstr>［3］- 2. 申請する（3／12） 　 　　　残業を申請する</vt:lpstr>
      <vt:lpstr>［3］- 2. 申請する（4／12） 　 　　　直行・直帰を申請する</vt:lpstr>
      <vt:lpstr>［3］- 2. 申請する（5／12） 　 　　　出張を申請する</vt:lpstr>
      <vt:lpstr>［3］- 2. 申請する（6／12） 　 　　　休日出勤を申請する</vt:lpstr>
      <vt:lpstr>［3］- 2. 申請する（7／12） 　 　　　代休・振休を申請する</vt:lpstr>
      <vt:lpstr>［3］- 2. 申請する（8／12） 　 　　　外出を申請する</vt:lpstr>
      <vt:lpstr>［3］- 2. 申請する（9／12） 　 　　　遅延を申請する</vt:lpstr>
      <vt:lpstr>［3］- 2. 申請する（10／12） 　 　　　遅刻・早退を申請する</vt:lpstr>
      <vt:lpstr>［3］- 2. 申請する（11／12） 　 　　　欠勤を申請する</vt:lpstr>
      <vt:lpstr>［3］- 2. 申請する（12／12） 　 　　　勤務スケジュールを申請する</vt:lpstr>
      <vt:lpstr>［3］- 3. 申請を取り下げる（1／2）</vt:lpstr>
      <vt:lpstr>［3］- 3. 申請を取り下げる（2／2）</vt:lpstr>
      <vt:lpstr>［3］- 4. 未打刻や未申請を確認する</vt:lpstr>
      <vt:lpstr>［3］- 5. 勤務データを一括で申請する</vt:lpstr>
      <vt:lpstr>［3］- 6. 勤怠を管理している社員の勤務データを一括で申請する</vt:lpstr>
      <vt:lpstr>［3］- 7.退出時刻とログオフ時刻に差異がある場合に、その理由を申請する</vt:lpstr>
      <vt:lpstr>［4］承認する</vt:lpstr>
      <vt:lpstr>［4］- 1. 申請を承認する</vt:lpstr>
      <vt:lpstr>［4］- 2. 連名式勤務実績申請を承認する</vt:lpstr>
      <vt:lpstr>［4］- 3. 複数の申請を一括で承認する</vt:lpstr>
      <vt:lpstr>［4］- 4. 申請を事後承認する</vt:lpstr>
      <vt:lpstr>［4］- 5. 代理で承認する</vt:lpstr>
      <vt:lpstr>［4］- 6. 申請を閲覧する</vt:lpstr>
      <vt:lpstr>［5］勤務データを確認する</vt:lpstr>
      <vt:lpstr>［5］- 1.勤務データを確認し、修正する</vt:lpstr>
      <vt:lpstr>［5］- 2. 勤怠を管理している社員の勤務データを参照する</vt:lpstr>
      <vt:lpstr>［5］- 3. エラー打刻の状況を確認する・再度取り込む（1／2）</vt:lpstr>
      <vt:lpstr>［5］- 3. エラー打刻の状況を確認する・再度取り込む（2／2）</vt:lpstr>
      <vt:lpstr>［5］- 4. 社員の出退勤の状況を確認する</vt:lpstr>
      <vt:lpstr>［5］- 5. 勤務データを日別・週別・月別に確認する（1／3）</vt:lpstr>
      <vt:lpstr>［5］- 5. 勤務データを日別・週別・月別に確認する（2／3）</vt:lpstr>
      <vt:lpstr>［5］- 5. 勤務データを日別・週別・月別に確認する（3／3）</vt:lpstr>
      <vt:lpstr>［5］- 6. 勤務期間を指定して、勤務データを確認する</vt:lpstr>
      <vt:lpstr>［5］- 7. 勤怠処理月や勤務日を指定して、未打刻の社員を確認する</vt:lpstr>
      <vt:lpstr>［5］- 8. 勤怠処理月や勤務日を指定して、未申請の社員を確認する</vt:lpstr>
      <vt:lpstr>［5］- 9. 現時点の時間外労働状況を確認する</vt:lpstr>
      <vt:lpstr>［5］- 10. 現時点の有休消化状況を確認する</vt:lpstr>
      <vt:lpstr>［6］工数データを入力する 　　（ 『工数管理オプション for 奉行Edge 勤怠管理クラウド』をご利用の場合）</vt:lpstr>
      <vt:lpstr>［6］- 1. プロジェクト・タスク別に工数データを入力する</vt:lpstr>
      <vt:lpstr>［7］工数データを確認する 　　（ 『工数管理オプション for 奉行Edge 勤怠管理クラウド』をご利用の場合）</vt:lpstr>
      <vt:lpstr>［7］- 1. 工数データに誤りや入力漏れがないかを日別に確認する</vt:lpstr>
      <vt:lpstr>［7］- 2. 工数データに誤りや入力漏れがないかを社員別に確認する</vt:lpstr>
      <vt:lpstr>［7］- 3. 未確認や警告の工数データがないかを確認する</vt:lpstr>
      <vt:lpstr>［7］- 4. 工数データの合計をプロジェクト別に確認する</vt:lpstr>
      <vt:lpstr>［8］こんなときは</vt:lpstr>
      <vt:lpstr>［8］- 1. 「申請位置が選択されていません」と表示される</vt:lpstr>
      <vt:lpstr>［8］- 2. Webアプリの画面を英語表記に切り替えたい</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中里 有希 (Nakazato Yuki)</cp:lastModifiedBy>
  <cp:revision>173</cp:revision>
  <cp:lastPrinted>2024-10-02T09:11:43Z</cp:lastPrinted>
  <dcterms:created xsi:type="dcterms:W3CDTF">2022-08-02T08:12:52Z</dcterms:created>
  <dcterms:modified xsi:type="dcterms:W3CDTF">2026-04-09T07:21:08Z</dcterms:modified>
</cp:coreProperties>
</file>