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1"/>
  </p:sldMasterIdLst>
  <p:notesMasterIdLst>
    <p:notesMasterId r:id="rId16"/>
  </p:notesMasterIdLst>
  <p:handoutMasterIdLst>
    <p:handoutMasterId r:id="rId17"/>
  </p:handoutMasterIdLst>
  <p:sldIdLst>
    <p:sldId id="290" r:id="rId2"/>
    <p:sldId id="286" r:id="rId3"/>
    <p:sldId id="291" r:id="rId4"/>
    <p:sldId id="305" r:id="rId5"/>
    <p:sldId id="276" r:id="rId6"/>
    <p:sldId id="257" r:id="rId7"/>
    <p:sldId id="259" r:id="rId8"/>
    <p:sldId id="309" r:id="rId9"/>
    <p:sldId id="301" r:id="rId10"/>
    <p:sldId id="306" r:id="rId11"/>
    <p:sldId id="307" r:id="rId12"/>
    <p:sldId id="292" r:id="rId13"/>
    <p:sldId id="304" r:id="rId14"/>
    <p:sldId id="308" r:id="rId1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8DE"/>
    <a:srgbClr val="0074BE"/>
    <a:srgbClr val="1A4587"/>
    <a:srgbClr val="E16664"/>
    <a:srgbClr val="92C57D"/>
    <a:srgbClr val="00B0F0"/>
    <a:srgbClr val="FFFFFF"/>
    <a:srgbClr val="0F76BB"/>
    <a:srgbClr val="309DD1"/>
    <a:srgbClr val="1A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07" autoAdjust="0"/>
    <p:restoredTop sz="88302" autoAdjust="0"/>
  </p:normalViewPr>
  <p:slideViewPr>
    <p:cSldViewPr snapToGrid="0">
      <p:cViewPr varScale="1">
        <p:scale>
          <a:sx n="86" d="100"/>
          <a:sy n="86" d="100"/>
        </p:scale>
        <p:origin x="2046" y="300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2/9/2026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当マニュアルは、明細書・通知書を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で公開した際の従業員向けのマニュアルになります。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必要に応じて加工し、従業員に渡してください。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当サービスでメール配信だけを利用する場合は、当マニュアルは不要です。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で公開した際に、教職員にメールやビジネスチャットで公開した旨を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通知できます。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メニューで件名や本文を設定します。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その際に差込項目から、</a:t>
            </a:r>
            <a:r>
              <a:rPr lang="ja-JP" altLang="en-US" dirty="0"/>
              <a:t>「教職員番号」や「氏名」など教職員ごとに異なる情報も記載できます。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メールの本文に「ログイン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URL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」を入れておくと、上記のように教職員はメールからスムーズに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ログイン画面を開けます。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また、明細書・通知書をスケジュール公開する際は、明細書・通知書ごとに公開通知を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：する」に設定します。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公開した際に教職員に通知しない場合は、上記のページを削除してください。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3464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で登録済みの過去の明細書も公開したい場合は、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明細書即時公開］メニューから過去月（回）を指定して公開できます。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267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437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ログイン画面に「パスワードをお忘れですか？」を表示させない（教職員に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パスワードの再設定を許可しない）場合は、「管理ポータル」の［ログイン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パスワードポリシー］メニューの「パスワードの再設定」で設定します。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919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73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教職員情報］メニューの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［明細書］ページ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教職員ごとに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照会する明細書・通知書を設定します。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メニューで、明細書・通知書ごとに公開スケジュールなどを設定します。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6798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公開準備が完了したら、「管理ポータル」の［利用者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利用者］メニューの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［利用開始通知］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から、社員に利用開始通知メールを送信します。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送信する内容を編集できますので、必要に応じて教職員への連絡事項なども追記します。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パスワードは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側で自動的に発行されます。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パスワードを管理者側で決めている場合は、［通知内容確認］画面で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「「パスワード」を記載する」のチェックを外して送信してください。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［明細書］ページで、電子交付同意が「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：なし」の教職員は、電子交付の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同意を求める画面が表示されます。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社員が「電子交付に同意する」にチェックを付けると、電子交付同意が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：あり」に変更されます。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事前に紙などで社員から同意をもらっている場合は、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–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教職員情報］メニューの［明細書］ページで、電子交付同意を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：あり」に設定しておくと、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上記画面は表示されません。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2655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4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5903;&#32102;&#12513;&#12540;&#12523;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12398;&#20877;&#35373;&#23450;.jpg" TargetMode="External"/><Relationship Id="rId5" Type="http://schemas.openxmlformats.org/officeDocument/2006/relationships/image" Target="../media/image21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8;&#12540;&#12470;&#12540;&#12450;&#12452;&#12467;&#12531;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02.jpg" TargetMode="External"/><Relationship Id="rId5" Type="http://schemas.openxmlformats.org/officeDocument/2006/relationships/image" Target="../media/image23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0491;&#20154;&#35373;&#23450;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1033;&#29992;&#38283;&#22987;&#36890;&#30693;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32102;&#19982;&#22857;&#34892;&#12463;&#12521;&#12454;&#12489;\&#24467;&#26989;&#21729;&#21521;&#12369;&#12510;&#12491;&#12517;&#12450;&#12523;%20&#12486;&#12531;&#12503;&#12524;&#12540;&#12488;\BMP\&#38651;&#23376;&#20132;&#20184;&#21516;&#24847;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046B1A05-4E4F-7AFE-79C0-747F15B21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66" y="1232225"/>
            <a:ext cx="6113713" cy="235468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0AC119-A8E5-4C02-AABA-5B08C1BFC13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0642" y="448706"/>
            <a:ext cx="1504315" cy="44591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FAF10-0874-4142-AB97-59B827C2967C}"/>
              </a:ext>
            </a:extLst>
          </p:cNvPr>
          <p:cNvSpPr txBox="1"/>
          <p:nvPr/>
        </p:nvSpPr>
        <p:spPr>
          <a:xfrm>
            <a:off x="4551113" y="3247443"/>
            <a:ext cx="3289020" cy="85465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使い方ガイド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使い方ガイド発行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2026/02/04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明細書や通知書が公開された際に、差出人「ＯＢＣｉＤ」からメールが送信されますので、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5" y="1742570"/>
            <a:ext cx="3786816" cy="39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04" y="1742570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6DAB27E-1C2B-48E7-BF68-7BEACFCFC6EE}"/>
              </a:ext>
            </a:extLst>
          </p:cNvPr>
          <p:cNvSpPr/>
          <p:nvPr/>
        </p:nvSpPr>
        <p:spPr>
          <a:xfrm>
            <a:off x="821089" y="3876402"/>
            <a:ext cx="3099858" cy="46151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AF5D1668-D701-4451-BDCE-542AC3EB6F72}"/>
              </a:ext>
            </a:extLst>
          </p:cNvPr>
          <p:cNvSpPr/>
          <p:nvPr/>
        </p:nvSpPr>
        <p:spPr>
          <a:xfrm>
            <a:off x="5100827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412A51-9CF8-43FE-92F3-ADE237E38B54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0" y="1581548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3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3213CA44-4C2A-8E74-4DA8-7815E07EA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26" y="1411319"/>
            <a:ext cx="4479535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67EFF6-2FDE-6B78-D6E9-0156DAC9D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" y="1658347"/>
            <a:ext cx="5144448" cy="255183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参照したい明細書または通知書の　　  マークをクリックします。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901186" y="2677979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05" y="1342832"/>
            <a:ext cx="444043" cy="59894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FB6C669-5AEA-49D6-B43D-68D4C1D22AA1}"/>
              </a:ext>
            </a:extLst>
          </p:cNvPr>
          <p:cNvSpPr/>
          <p:nvPr/>
        </p:nvSpPr>
        <p:spPr>
          <a:xfrm>
            <a:off x="1892591" y="2339186"/>
            <a:ext cx="262732" cy="136683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BE09D6-8E7A-4BBF-BFC5-96FB90FDCBC4}"/>
              </a:ext>
            </a:extLst>
          </p:cNvPr>
          <p:cNvSpPr txBox="1"/>
          <p:nvPr/>
        </p:nvSpPr>
        <p:spPr>
          <a:xfrm>
            <a:off x="615692" y="4803006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ファイルをダウンロードできます。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87E36A3-D14F-024B-E2AA-35DB884DA8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7" y="753008"/>
            <a:ext cx="5048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71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75939"/>
            <a:ext cx="10960818" cy="2053061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こんなときは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44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5" y="2060100"/>
            <a:ext cx="4110025" cy="2802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44" y="2060100"/>
            <a:ext cx="4110774" cy="2051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ログイン画面の「パスワードをお忘れですか？」をクリックします。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1947010" y="3845747"/>
            <a:ext cx="1447242" cy="33854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185995"/>
            <a:ext cx="10971648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」と「メールアドレス」を入力し、［送信］ボタンをクリックします。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「パスワードを再設定してください」という件名のメールが届きますので、記載されている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からパスワードを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再設定します。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5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5" y="2060099"/>
            <a:ext cx="4110025" cy="3527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78" y="2067197"/>
            <a:ext cx="4067793" cy="3170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画面右上の　　　マークから「パスワード変更」をクリックします。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4002584" y="2187898"/>
            <a:ext cx="532840" cy="511411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763895"/>
            <a:ext cx="1097164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新しいパスワードに変更します。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779E40-C388-4918-A09F-A26DF0DA98F2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2" y="1379614"/>
            <a:ext cx="402299" cy="402299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C854295-FF43-4F22-91C0-E257E3951DE2}"/>
              </a:ext>
            </a:extLst>
          </p:cNvPr>
          <p:cNvSpPr/>
          <p:nvPr/>
        </p:nvSpPr>
        <p:spPr>
          <a:xfrm>
            <a:off x="2121410" y="4059936"/>
            <a:ext cx="2465220" cy="35844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34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当サービスでできること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EC6D24-5E68-46C1-9E67-E2FCDE4A209A}"/>
              </a:ext>
            </a:extLst>
          </p:cNvPr>
          <p:cNvSpPr txBox="1"/>
          <p:nvPr/>
        </p:nvSpPr>
        <p:spPr>
          <a:xfrm>
            <a:off x="1303035" y="2065488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はじめての起動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818205-1933-4829-8083-347FDCA1CDFE}"/>
              </a:ext>
            </a:extLst>
          </p:cNvPr>
          <p:cNvSpPr txBox="1"/>
          <p:nvPr/>
        </p:nvSpPr>
        <p:spPr>
          <a:xfrm>
            <a:off x="1303035" y="2748685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明細書等の確認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35885F8-7F82-4FE3-897B-66A4CE3B33FB}"/>
              </a:ext>
            </a:extLst>
          </p:cNvPr>
          <p:cNvSpPr txBox="1"/>
          <p:nvPr/>
        </p:nvSpPr>
        <p:spPr>
          <a:xfrm>
            <a:off x="1303034" y="3436520"/>
            <a:ext cx="4792965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こんなときは</a:t>
            </a: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- 1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当サービスでできること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はじめに、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できることを確認しましょう。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インターネット上から、「給与明細書」や「源泉徴収票」などを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で参照できます。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539739" y="258907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5" name="図 24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65D3ECB-5AF5-12FD-6529-5D099E469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3" y="1569442"/>
            <a:ext cx="5144448" cy="2551833"/>
          </a:xfrm>
          <a:prstGeom prst="rect">
            <a:avLst/>
          </a:prstGeom>
        </p:spPr>
      </p:pic>
      <p:pic>
        <p:nvPicPr>
          <p:cNvPr id="7" name="図 6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77F7FEC7-827B-5AEE-2343-A6DD36F5E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29" y="1281697"/>
            <a:ext cx="4479535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8" y="1253927"/>
            <a:ext cx="444043" cy="5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はじめての起動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を起動してみましょう。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差出人「ＯＢＣｉＤ」から利用開始通知メールが送信されますので、記載されている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利用開始通知メールに記載されている「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7" y="1698677"/>
            <a:ext cx="4676882" cy="3838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4470F94-0DFE-4082-9C0D-44DE0B1AC71E}"/>
              </a:ext>
            </a:extLst>
          </p:cNvPr>
          <p:cNvSpPr/>
          <p:nvPr/>
        </p:nvSpPr>
        <p:spPr>
          <a:xfrm>
            <a:off x="667470" y="3178987"/>
            <a:ext cx="3011381" cy="50629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9" y="1697621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1B94EE-9E19-44AC-B9F8-ADD400686968}"/>
              </a:ext>
            </a:extLst>
          </p:cNvPr>
          <p:cNvSpPr/>
          <p:nvPr/>
        </p:nvSpPr>
        <p:spPr>
          <a:xfrm>
            <a:off x="667469" y="3744105"/>
            <a:ext cx="3011381" cy="6084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F6D1E0BE-D33A-47B7-8CC0-6BB7521448DF}"/>
              </a:ext>
            </a:extLst>
          </p:cNvPr>
          <p:cNvSpPr/>
          <p:nvPr/>
        </p:nvSpPr>
        <p:spPr>
          <a:xfrm>
            <a:off x="5511459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A0AB96-FE73-482D-9580-1AF57250D8A2}"/>
              </a:ext>
            </a:extLst>
          </p:cNvPr>
          <p:cNvSpPr txBox="1"/>
          <p:nvPr/>
        </p:nvSpPr>
        <p:spPr>
          <a:xfrm>
            <a:off x="615691" y="5810359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は、ブラウザの「お気に入り」または「リーディング リスト」に追加しておくとよいでしょう。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0FDE44-2B28-4E19-A755-F45CD17889B7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0" y="1574233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2" y="1376290"/>
            <a:ext cx="5479767" cy="3012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616233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ログインした際に、パスワードの変更を求められた場合は変更します。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072207-6349-4F53-A22C-5671C9EE3CF5}"/>
              </a:ext>
            </a:extLst>
          </p:cNvPr>
          <p:cNvSpPr txBox="1"/>
          <p:nvPr/>
        </p:nvSpPr>
        <p:spPr>
          <a:xfrm>
            <a:off x="616233" y="48093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次回以降、起動時に新しいパスワードでログインします。</a:t>
            </a:r>
          </a:p>
        </p:txBody>
      </p:sp>
    </p:spTree>
    <p:extLst>
      <p:ext uri="{BB962C8B-B14F-4D97-AF65-F5344CB8AC3E}">
        <p14:creationId xmlns:p14="http://schemas.microsoft.com/office/powerpoint/2010/main" val="375426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3" y="1746808"/>
            <a:ext cx="6166009" cy="1998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550398" y="694554"/>
            <a:ext cx="109577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以下の給与明細書等の電子交付同意が表示された場合は、「電子交付に同意する」にチェックを付け、［明細書照会］ボタンをクリックします。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0824A36-D22D-4903-9474-58419D0786A9}"/>
              </a:ext>
            </a:extLst>
          </p:cNvPr>
          <p:cNvSpPr/>
          <p:nvPr/>
        </p:nvSpPr>
        <p:spPr>
          <a:xfrm>
            <a:off x="1099067" y="2759238"/>
            <a:ext cx="1073548" cy="196103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142BDC8-DB2D-4A62-ADD1-268FD365DFAE}"/>
              </a:ext>
            </a:extLst>
          </p:cNvPr>
          <p:cNvSpPr/>
          <p:nvPr/>
        </p:nvSpPr>
        <p:spPr>
          <a:xfrm>
            <a:off x="3270462" y="3232897"/>
            <a:ext cx="855311" cy="373497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5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基本操作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続いて、基本的な使い方を確認しましょう。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以下、給与明細書で説明していますが、他の明細書・通知書も同様の手順になります。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59650234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0E8"/>
        </a:solidFill>
        <a:ln>
          <a:noFill/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1091</Words>
  <Application>Microsoft Office PowerPoint</Application>
  <PresentationFormat>ワイド画面</PresentationFormat>
  <Paragraphs>113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Meiryo UI</vt:lpstr>
      <vt:lpstr>游ゴシック</vt:lpstr>
      <vt:lpstr>Arial</vt:lpstr>
      <vt:lpstr>Century Gothic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2021-09-30T04:32:45Z</dcterms:created>
  <dcterms:modified xsi:type="dcterms:W3CDTF">2026-02-09T02:02:01Z</dcterms:modified>
</cp:coreProperties>
</file>