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6"/>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21" r:id="rId29"/>
    <p:sldId id="319" r:id="rId30"/>
    <p:sldId id="320" r:id="rId31"/>
    <p:sldId id="317" r:id="rId32"/>
    <p:sldId id="280" r:id="rId33"/>
    <p:sldId id="281" r:id="rId34"/>
    <p:sldId id="282" r:id="rId35"/>
    <p:sldId id="305" r:id="rId36"/>
    <p:sldId id="306" r:id="rId37"/>
    <p:sldId id="307" r:id="rId38"/>
    <p:sldId id="292" r:id="rId39"/>
    <p:sldId id="296" r:id="rId40"/>
    <p:sldId id="287" r:id="rId41"/>
    <p:sldId id="294" r:id="rId42"/>
    <p:sldId id="288" r:id="rId43"/>
    <p:sldId id="309" r:id="rId44"/>
    <p:sldId id="313" r:id="rId4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1" autoAdjust="0"/>
    <p:restoredTop sz="96537" autoAdjust="0"/>
  </p:normalViewPr>
  <p:slideViewPr>
    <p:cSldViewPr snapToGrid="0">
      <p:cViewPr varScale="1">
        <p:scale>
          <a:sx n="104" d="100"/>
          <a:sy n="104" d="100"/>
        </p:scale>
        <p:origin x="1164" y="318"/>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5" tIns="45712" rIns="91425" bIns="45712" rtlCol="0"/>
          <a:lstStyle>
            <a:lvl1pPr algn="r">
              <a:defRPr sz="1200"/>
            </a:lvl1pPr>
          </a:lstStyle>
          <a:p>
            <a:fld id="{DEF7A864-4B20-4867-B816-FE5A2F2012B8}" type="datetimeFigureOut">
              <a:rPr kumimoji="1" lang="ja-JP" altLang="en-US" smtClean="0"/>
              <a:t>2025/10/14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1" cy="495028"/>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8"/>
            <a:ext cx="2918831" cy="495028"/>
          </a:xfrm>
          <a:prstGeom prst="rect">
            <a:avLst/>
          </a:prstGeom>
        </p:spPr>
        <p:txBody>
          <a:bodyPr vert="horz" lIns="91425" tIns="45712" rIns="91425" bIns="45712"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dirty="0"/>
          </a:p>
        </p:txBody>
      </p:sp>
    </p:spTree>
    <p:extLst>
      <p:ext uri="{BB962C8B-B14F-4D97-AF65-F5344CB8AC3E}">
        <p14:creationId xmlns:p14="http://schemas.microsoft.com/office/powerpoint/2010/main" val="296318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dirty="0"/>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49460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345161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2025/10/14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2025/10/14</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2025/10/14</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2025/10/14</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2025/10/14</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2025/10/14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2025/10/14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10" name="図 9">
            <a:extLst>
              <a:ext uri="{FF2B5EF4-FFF2-40B4-BE49-F238E27FC236}">
                <a16:creationId xmlns:a16="http://schemas.microsoft.com/office/drawing/2014/main" id="{58519307-2CA8-7639-A9F0-9FA80141FAEE}"/>
              </a:ext>
            </a:extLst>
          </p:cNvPr>
          <p:cNvPicPr>
            <a:picLocks noChangeAspect="1"/>
          </p:cNvPicPr>
          <p:nvPr/>
        </p:nvPicPr>
        <p:blipFill>
          <a:blip r:embed="rId2"/>
          <a:stretch>
            <a:fillRect/>
          </a:stretch>
        </p:blipFill>
        <p:spPr>
          <a:xfrm>
            <a:off x="4008678" y="1758186"/>
            <a:ext cx="4373889" cy="1563627"/>
          </a:xfrm>
          <a:prstGeom prst="rect">
            <a:avLst/>
          </a:prstGeom>
        </p:spPr>
      </p:pic>
      <p:sp>
        <p:nvSpPr>
          <p:cNvPr id="6" name="テキスト ボックス 5">
            <a:extLst>
              <a:ext uri="{FF2B5EF4-FFF2-40B4-BE49-F238E27FC236}">
                <a16:creationId xmlns:a16="http://schemas.microsoft.com/office/drawing/2014/main" id="{9C0955AB-3E4A-436B-B68D-72E54F00E63E}"/>
              </a:ext>
            </a:extLst>
          </p:cNvPr>
          <p:cNvSpPr txBox="1"/>
          <p:nvPr/>
        </p:nvSpPr>
        <p:spPr>
          <a:xfrm>
            <a:off x="9252104"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2025/10/17</a:t>
            </a:r>
            <a:endParaRPr lang="ja-JP"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13F7B83-E4F8-4077-ADE5-7B5A178E1EAF}"/>
              </a:ext>
            </a:extLst>
          </p:cNvPr>
          <p:cNvPicPr/>
          <p:nvPr/>
        </p:nvPicPr>
        <p:blipFill>
          <a:blip r:embed="rId3"/>
          <a:stretch>
            <a:fillRect/>
          </a:stretch>
        </p:blipFill>
        <p:spPr>
          <a:xfrm>
            <a:off x="720642" y="448706"/>
            <a:ext cx="1504315" cy="445916"/>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FADD77E-9823-CB9C-C2CB-C67B0B03F0A5}"/>
              </a:ext>
            </a:extLst>
          </p:cNvPr>
          <p:cNvPicPr>
            <a:picLocks noChangeAspect="1"/>
          </p:cNvPicPr>
          <p:nvPr/>
        </p:nvPicPr>
        <p:blipFill>
          <a:blip r:embed="rId2"/>
          <a:stretch>
            <a:fillRect/>
          </a:stretch>
        </p:blipFill>
        <p:spPr>
          <a:xfrm>
            <a:off x="665354" y="1190386"/>
            <a:ext cx="3652921" cy="5519790"/>
          </a:xfrm>
          <a:prstGeom prst="rect">
            <a:avLst/>
          </a:prstGeom>
        </p:spPr>
      </p:pic>
      <p:sp>
        <p:nvSpPr>
          <p:cNvPr id="3" name="コンテンツ プレースホルダー 2"/>
          <p:cNvSpPr>
            <a:spLocks noGrp="1"/>
          </p:cNvSpPr>
          <p:nvPr>
            <p:ph idx="1"/>
          </p:nvPr>
        </p:nvSpPr>
        <p:spPr>
          <a:xfrm>
            <a:off x="389614" y="839608"/>
            <a:ext cx="10964186" cy="595383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92" name="テキスト ボックス 2"/>
          <p:cNvSpPr txBox="1">
            <a:spLocks noChangeArrowheads="1"/>
          </p:cNvSpPr>
          <p:nvPr/>
        </p:nvSpPr>
        <p:spPr bwMode="auto">
          <a:xfrm>
            <a:off x="4602203" y="1756058"/>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19" name="図 18">
            <a:extLst>
              <a:ext uri="{FF2B5EF4-FFF2-40B4-BE49-F238E27FC236}">
                <a16:creationId xmlns:a16="http://schemas.microsoft.com/office/drawing/2014/main" id="{5FC3E7F6-54CD-1017-F349-3C4BC53567F5}"/>
              </a:ext>
            </a:extLst>
          </p:cNvPr>
          <p:cNvPicPr>
            <a:picLocks noChangeAspect="1"/>
          </p:cNvPicPr>
          <p:nvPr/>
        </p:nvPicPr>
        <p:blipFill>
          <a:blip r:embed="rId3"/>
          <a:stretch>
            <a:fillRect/>
          </a:stretch>
        </p:blipFill>
        <p:spPr>
          <a:xfrm>
            <a:off x="4802379" y="2311118"/>
            <a:ext cx="2900362" cy="921394"/>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37727" y="4786963"/>
            <a:ext cx="3064652" cy="192653"/>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542235" y="2617423"/>
            <a:ext cx="2059968" cy="216954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22487" y="5844540"/>
            <a:ext cx="3079893" cy="527233"/>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3802380" y="5233225"/>
            <a:ext cx="1143000" cy="813742"/>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542235" y="6444794"/>
            <a:ext cx="467665" cy="23220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cxnSpLocks/>
            <a:stCxn id="16" idx="3"/>
            <a:endCxn id="90" idx="1"/>
          </p:cNvCxnSpPr>
          <p:nvPr/>
        </p:nvCxnSpPr>
        <p:spPr>
          <a:xfrm flipV="1">
            <a:off x="3009900" y="6378367"/>
            <a:ext cx="1593371" cy="1825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Text Box 2"/>
          <p:cNvSpPr txBox="1">
            <a:spLocks noChangeArrowheads="1"/>
          </p:cNvSpPr>
          <p:nvPr/>
        </p:nvSpPr>
        <p:spPr bwMode="auto">
          <a:xfrm>
            <a:off x="4603271" y="6185714"/>
            <a:ext cx="4407378" cy="38530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4" name="Text Box 4"/>
          <p:cNvSpPr txBox="1">
            <a:spLocks noChangeArrowheads="1"/>
          </p:cNvSpPr>
          <p:nvPr/>
        </p:nvSpPr>
        <p:spPr bwMode="auto">
          <a:xfrm>
            <a:off x="4604288" y="3990975"/>
            <a:ext cx="7463888" cy="12422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当年の</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を入力します。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入力した</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金額をもとに、</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所得金額調整控除額が反映された所得金額、</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合計所得金額の見積額</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基礎控除額が自動的に計算さ</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れ</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ます。なお、収入金額が</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850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850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p>
        </p:txBody>
      </p: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1D9E3D3-6E91-9ED3-49C8-A9BC59903336}"/>
              </a:ext>
            </a:extLst>
          </p:cNvPr>
          <p:cNvPicPr>
            <a:picLocks noChangeAspect="1"/>
          </p:cNvPicPr>
          <p:nvPr/>
        </p:nvPicPr>
        <p:blipFill>
          <a:blip r:embed="rId3"/>
          <a:stretch>
            <a:fillRect/>
          </a:stretch>
        </p:blipFill>
        <p:spPr>
          <a:xfrm>
            <a:off x="603489" y="1144624"/>
            <a:ext cx="4207727" cy="5636591"/>
          </a:xfrm>
          <a:prstGeom prst="rect">
            <a:avLst/>
          </a:prstGeom>
        </p:spPr>
      </p:pic>
      <p:sp>
        <p:nvSpPr>
          <p:cNvPr id="18" name="コンテンツ プレースホルダー 2">
            <a:extLst>
              <a:ext uri="{FF2B5EF4-FFF2-40B4-BE49-F238E27FC236}">
                <a16:creationId xmlns:a16="http://schemas.microsoft.com/office/drawing/2014/main" id="{C3C80752-D41D-291F-6101-DE9B9AE1ADF1}"/>
              </a:ext>
            </a:extLst>
          </p:cNvPr>
          <p:cNvSpPr txBox="1">
            <a:spLocks/>
          </p:cNvSpPr>
          <p:nvPr/>
        </p:nvSpPr>
        <p:spPr>
          <a:xfrm>
            <a:off x="389614" y="811033"/>
            <a:ext cx="10964186" cy="5953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dirty="0">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261056" y="2093955"/>
            <a:ext cx="602395" cy="15005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319496" y="-107599"/>
            <a:ext cx="631208" cy="3771899"/>
          </a:xfrm>
          <a:prstGeom prst="bentConnector3">
            <a:avLst>
              <a:gd name="adj1" fmla="val 55236"/>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683266" y="5747561"/>
            <a:ext cx="3470445" cy="213197"/>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153711" y="5032435"/>
            <a:ext cx="1872165" cy="836543"/>
          </a:xfrm>
          <a:prstGeom prst="bentConnector3">
            <a:avLst>
              <a:gd name="adj1" fmla="val -483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2773400" y="6490207"/>
            <a:ext cx="525151" cy="21319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292201" y="6505903"/>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206336" y="3920200"/>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4913577" y="6310123"/>
            <a:ext cx="4532899"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215703" y="1312687"/>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20" name="AutoShape 8">
            <a:extLst>
              <a:ext uri="{FF2B5EF4-FFF2-40B4-BE49-F238E27FC236}">
                <a16:creationId xmlns:a16="http://schemas.microsoft.com/office/drawing/2014/main" id="{AE80D5EE-CB95-223B-E9A1-5DC784089B3B}"/>
              </a:ext>
            </a:extLst>
          </p:cNvPr>
          <p:cNvSpPr>
            <a:spLocks noChangeArrowheads="1"/>
          </p:cNvSpPr>
          <p:nvPr/>
        </p:nvSpPr>
        <p:spPr bwMode="auto">
          <a:xfrm>
            <a:off x="683266" y="2284356"/>
            <a:ext cx="4005159" cy="440808"/>
          </a:xfrm>
          <a:prstGeom prst="roundRect">
            <a:avLst>
              <a:gd name="adj" fmla="val 17034"/>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688426" y="2327584"/>
            <a:ext cx="2201424" cy="6708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215703" y="2038716"/>
            <a:ext cx="4798247" cy="75819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配偶者控除または配偶者特別控除を受ける場合は、「申告する」を選択します。</a:t>
            </a:r>
            <a:r>
              <a:rPr kumimoji="0" lang="ja-JP" altLang="en-US" sz="1400" dirty="0">
                <a:latin typeface="Meiryo UI" panose="020B0604030504040204" pitchFamily="50" charset="-128"/>
                <a:ea typeface="Meiryo UI" panose="020B0604030504040204" pitchFamily="50" charset="-128"/>
              </a:rPr>
              <a:t>配偶者控除または配偶者特別控除の適用を受けられない場合は、この画面は表示されません。</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CBE49C8-4234-0C3F-A8A9-02256D832DD0}"/>
              </a:ext>
            </a:extLst>
          </p:cNvPr>
          <p:cNvPicPr>
            <a:picLocks noChangeAspect="1"/>
          </p:cNvPicPr>
          <p:nvPr/>
        </p:nvPicPr>
        <p:blipFill>
          <a:blip r:embed="rId3"/>
          <a:stretch>
            <a:fillRect/>
          </a:stretch>
        </p:blipFill>
        <p:spPr>
          <a:xfrm>
            <a:off x="705640" y="1345943"/>
            <a:ext cx="3379587" cy="5462791"/>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85863" y="2294465"/>
            <a:ext cx="442912" cy="13441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628775" y="2161488"/>
            <a:ext cx="3189430" cy="21657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5400000">
            <a:off x="3234982" y="5430357"/>
            <a:ext cx="1270036" cy="582864"/>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782982" y="6230558"/>
            <a:ext cx="2795586" cy="252498"/>
          </a:xfrm>
          <a:prstGeom prst="roundRect">
            <a:avLst>
              <a:gd name="adj" fmla="val 1980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2886075" y="5922190"/>
            <a:ext cx="5170916" cy="76515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441575" y="6573227"/>
            <a:ext cx="444500" cy="20428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71991" y="3914780"/>
            <a:ext cx="3578353" cy="11784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収入</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金額</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16612" y="1911628"/>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789477" y="5956300"/>
            <a:ext cx="745048" cy="2421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2" name="Text Box 33"/>
          <p:cNvSpPr txBox="1">
            <a:spLocks noChangeArrowheads="1"/>
          </p:cNvSpPr>
          <p:nvPr/>
        </p:nvSpPr>
        <p:spPr bwMode="auto">
          <a:xfrm>
            <a:off x="7696945" y="3560965"/>
            <a:ext cx="3232868" cy="292851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FA6AF946-51BD-78A8-4DD4-3396A4A32EA3}"/>
              </a:ext>
            </a:extLst>
          </p:cNvPr>
          <p:cNvPicPr>
            <a:picLocks noChangeAspect="1"/>
          </p:cNvPicPr>
          <p:nvPr/>
        </p:nvPicPr>
        <p:blipFill>
          <a:blip r:embed="rId4"/>
          <a:stretch>
            <a:fillRect/>
          </a:stretch>
        </p:blipFill>
        <p:spPr>
          <a:xfrm>
            <a:off x="8012906" y="4502444"/>
            <a:ext cx="2611871" cy="1938982"/>
          </a:xfrm>
          <a:prstGeom prst="rect">
            <a:avLst/>
          </a:prstGeom>
          <a:ln>
            <a:solidFill>
              <a:schemeClr val="bg2">
                <a:lumMod val="75000"/>
              </a:schemeClr>
            </a:solidFill>
          </a:ln>
        </p:spPr>
      </p:pic>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68716B5-0579-E4E9-E3DD-4FC6C4DDF03F}"/>
              </a:ext>
            </a:extLst>
          </p:cNvPr>
          <p:cNvPicPr>
            <a:picLocks noChangeAspect="1"/>
          </p:cNvPicPr>
          <p:nvPr/>
        </p:nvPicPr>
        <p:blipFill>
          <a:blip r:embed="rId2"/>
          <a:stretch>
            <a:fillRect/>
          </a:stretch>
        </p:blipFill>
        <p:spPr>
          <a:xfrm>
            <a:off x="524123" y="1197317"/>
            <a:ext cx="4958733" cy="5292968"/>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571012" y="2020293"/>
            <a:ext cx="648188" cy="18876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2116384" y="2542735"/>
            <a:ext cx="1058616"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3181595" y="2542735"/>
            <a:ext cx="1058614" cy="8712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3058597" y="6225236"/>
            <a:ext cx="631826" cy="27892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699691" y="6335014"/>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4089127" y="614569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4095997" y="227573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92079FE-0984-C6C0-1840-A0F9FF91F008}"/>
              </a:ext>
            </a:extLst>
          </p:cNvPr>
          <p:cNvPicPr>
            <a:picLocks noChangeAspect="1"/>
          </p:cNvPicPr>
          <p:nvPr/>
        </p:nvPicPr>
        <p:blipFill>
          <a:blip r:embed="rId2"/>
          <a:stretch>
            <a:fillRect/>
          </a:stretch>
        </p:blipFill>
        <p:spPr>
          <a:xfrm>
            <a:off x="625953" y="1179211"/>
            <a:ext cx="4933333" cy="4371429"/>
          </a:xfrm>
          <a:prstGeom prst="rect">
            <a:avLst/>
          </a:prstGeom>
        </p:spPr>
      </p:pic>
      <p:sp>
        <p:nvSpPr>
          <p:cNvPr id="11" name="コンテンツ プレースホルダー 2">
            <a:extLst>
              <a:ext uri="{FF2B5EF4-FFF2-40B4-BE49-F238E27FC236}">
                <a16:creationId xmlns:a16="http://schemas.microsoft.com/office/drawing/2014/main" id="{DF5FE08F-7882-3805-83AC-AAFFA850CFFF}"/>
              </a:ext>
            </a:extLst>
          </p:cNvPr>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3158755" y="5259514"/>
            <a:ext cx="638175" cy="27207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796930" y="5400386"/>
            <a:ext cx="1431632" cy="113121"/>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592861" y="521009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B9068F0-9445-B394-B470-1C7E43A12748}"/>
              </a:ext>
            </a:extLst>
          </p:cNvPr>
          <p:cNvPicPr>
            <a:picLocks noChangeAspect="1"/>
          </p:cNvPicPr>
          <p:nvPr/>
        </p:nvPicPr>
        <p:blipFill>
          <a:blip r:embed="rId2"/>
          <a:stretch>
            <a:fillRect/>
          </a:stretch>
        </p:blipFill>
        <p:spPr>
          <a:xfrm>
            <a:off x="747562" y="1175646"/>
            <a:ext cx="4212212" cy="5555642"/>
          </a:xfrm>
          <a:prstGeom prst="rect">
            <a:avLst/>
          </a:prstGeom>
        </p:spPr>
      </p:pic>
      <p:sp>
        <p:nvSpPr>
          <p:cNvPr id="8" name="コンテンツ プレースホルダー 2">
            <a:extLst>
              <a:ext uri="{FF2B5EF4-FFF2-40B4-BE49-F238E27FC236}">
                <a16:creationId xmlns:a16="http://schemas.microsoft.com/office/drawing/2014/main" id="{08D3492F-2904-606C-FD79-90914963A381}"/>
              </a:ext>
            </a:extLst>
          </p:cNvPr>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905125" y="5203034"/>
            <a:ext cx="552450" cy="22621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400300" y="6189906"/>
            <a:ext cx="885825" cy="23946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3288505" y="6033379"/>
            <a:ext cx="1002357" cy="3055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4240305" y="5768556"/>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655B9AAE-343C-4410-6A17-61C58E455979}"/>
              </a:ext>
            </a:extLst>
          </p:cNvPr>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支払った保険料等を含めて、前年に入力した情報が初期表示されます。今年度はじめて申告する場合は入力します。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7" name="図 16">
            <a:extLst>
              <a:ext uri="{FF2B5EF4-FFF2-40B4-BE49-F238E27FC236}">
                <a16:creationId xmlns:a16="http://schemas.microsoft.com/office/drawing/2014/main" id="{86726E4B-8639-EB58-123A-5486389BCCE9}"/>
              </a:ext>
            </a:extLst>
          </p:cNvPr>
          <p:cNvPicPr>
            <a:picLocks noChangeAspect="1"/>
          </p:cNvPicPr>
          <p:nvPr/>
        </p:nvPicPr>
        <p:blipFill>
          <a:blip r:embed="rId2"/>
          <a:stretch>
            <a:fillRect/>
          </a:stretch>
        </p:blipFill>
        <p:spPr>
          <a:xfrm>
            <a:off x="5601467" y="1557579"/>
            <a:ext cx="4236509" cy="3533951"/>
          </a:xfrm>
          <a:prstGeom prst="rect">
            <a:avLst/>
          </a:prstGeom>
        </p:spPr>
      </p:pic>
      <p:pic>
        <p:nvPicPr>
          <p:cNvPr id="7" name="図 6">
            <a:extLst>
              <a:ext uri="{FF2B5EF4-FFF2-40B4-BE49-F238E27FC236}">
                <a16:creationId xmlns:a16="http://schemas.microsoft.com/office/drawing/2014/main" id="{BBF99961-3BF5-BD21-CE35-12DFBB4DEADA}"/>
              </a:ext>
            </a:extLst>
          </p:cNvPr>
          <p:cNvPicPr>
            <a:picLocks noChangeAspect="1"/>
          </p:cNvPicPr>
          <p:nvPr/>
        </p:nvPicPr>
        <p:blipFill>
          <a:blip r:embed="rId3"/>
          <a:stretch>
            <a:fillRect/>
          </a:stretch>
        </p:blipFill>
        <p:spPr>
          <a:xfrm>
            <a:off x="643805" y="1190185"/>
            <a:ext cx="4156825" cy="3791390"/>
          </a:xfrm>
          <a:prstGeom prst="rect">
            <a:avLst/>
          </a:prstGeom>
        </p:spPr>
      </p:pic>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945793" y="2302778"/>
            <a:ext cx="916470"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67012" y="3543907"/>
            <a:ext cx="528637"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2044960" y="1375803"/>
            <a:ext cx="717290" cy="440297"/>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2" name="テキスト ボックス 2"/>
          <p:cNvSpPr txBox="1">
            <a:spLocks noChangeArrowheads="1"/>
          </p:cNvSpPr>
          <p:nvPr/>
        </p:nvSpPr>
        <p:spPr bwMode="auto">
          <a:xfrm>
            <a:off x="8948409" y="2332083"/>
            <a:ext cx="3041495" cy="16842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3281363" y="3643312"/>
            <a:ext cx="1045184" cy="790683"/>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359022" y="425887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角丸四角形 79"/>
          <p:cNvSpPr>
            <a:spLocks noChangeArrowheads="1"/>
          </p:cNvSpPr>
          <p:nvPr/>
        </p:nvSpPr>
        <p:spPr bwMode="auto">
          <a:xfrm>
            <a:off x="5680602" y="4889636"/>
            <a:ext cx="1005947" cy="17804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7378368" y="1855358"/>
            <a:ext cx="484520" cy="16553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686549" y="4981641"/>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9" name="図 18">
            <a:extLst>
              <a:ext uri="{FF2B5EF4-FFF2-40B4-BE49-F238E27FC236}">
                <a16:creationId xmlns:a16="http://schemas.microsoft.com/office/drawing/2014/main" id="{DF7703CB-A746-49EE-8180-BFDD40F6D6BF}"/>
              </a:ext>
            </a:extLst>
          </p:cNvPr>
          <p:cNvPicPr>
            <a:picLocks noChangeAspect="1"/>
          </p:cNvPicPr>
          <p:nvPr/>
        </p:nvPicPr>
        <p:blipFill>
          <a:blip r:embed="rId4"/>
          <a:stretch>
            <a:fillRect/>
          </a:stretch>
        </p:blipFill>
        <p:spPr>
          <a:xfrm>
            <a:off x="9055719" y="3044070"/>
            <a:ext cx="2865437" cy="896882"/>
          </a:xfrm>
          <a:prstGeom prst="rect">
            <a:avLst/>
          </a:prstGeom>
        </p:spPr>
      </p:pic>
      <p:cxnSp>
        <p:nvCxnSpPr>
          <p:cNvPr id="37" name="直線矢印コネクタ 80"/>
          <p:cNvCxnSpPr>
            <a:cxnSpLocks noChangeShapeType="1"/>
            <a:endCxn id="6" idx="3"/>
          </p:cNvCxnSpPr>
          <p:nvPr/>
        </p:nvCxnSpPr>
        <p:spPr bwMode="auto">
          <a:xfrm rot="10800000" flipV="1">
            <a:off x="2862264" y="2232660"/>
            <a:ext cx="2852739" cy="154652"/>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43" name="テキスト ボックス 2"/>
          <p:cNvSpPr txBox="1">
            <a:spLocks noChangeArrowheads="1"/>
          </p:cNvSpPr>
          <p:nvPr/>
        </p:nvSpPr>
        <p:spPr bwMode="auto">
          <a:xfrm>
            <a:off x="8948410" y="47783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23" name="角丸四角形 79"/>
          <p:cNvSpPr>
            <a:spLocks noChangeArrowheads="1"/>
          </p:cNvSpPr>
          <p:nvPr/>
        </p:nvSpPr>
        <p:spPr bwMode="auto">
          <a:xfrm>
            <a:off x="11720642" y="3472245"/>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フッター プレースホルダー 3">
            <a:extLst>
              <a:ext uri="{FF2B5EF4-FFF2-40B4-BE49-F238E27FC236}">
                <a16:creationId xmlns:a16="http://schemas.microsoft.com/office/drawing/2014/main" id="{6B8CBD84-D2CB-14B2-7362-FD9058056107}"/>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C8BAFE7-2DAA-BE0F-D3E5-3ED563F66CAE}"/>
              </a:ext>
            </a:extLst>
          </p:cNvPr>
          <p:cNvPicPr>
            <a:picLocks noChangeAspect="1"/>
          </p:cNvPicPr>
          <p:nvPr/>
        </p:nvPicPr>
        <p:blipFill>
          <a:blip r:embed="rId2"/>
          <a:stretch>
            <a:fillRect/>
          </a:stretch>
        </p:blipFill>
        <p:spPr>
          <a:xfrm>
            <a:off x="636885" y="1177642"/>
            <a:ext cx="4114800" cy="3781834"/>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角丸四角形 79"/>
          <p:cNvSpPr>
            <a:spLocks noChangeArrowheads="1"/>
          </p:cNvSpPr>
          <p:nvPr/>
        </p:nvSpPr>
        <p:spPr bwMode="auto">
          <a:xfrm>
            <a:off x="2276476" y="4481210"/>
            <a:ext cx="833438"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15745"/>
            <a:ext cx="545435" cy="21858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25650" y="1369362"/>
            <a:ext cx="741363" cy="4470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109913" y="4592036"/>
            <a:ext cx="156216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9087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44340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6" name="フッター プレースホルダー 3">
            <a:extLst>
              <a:ext uri="{FF2B5EF4-FFF2-40B4-BE49-F238E27FC236}">
                <a16:creationId xmlns:a16="http://schemas.microsoft.com/office/drawing/2014/main" id="{04E27A09-FF14-CD61-6158-EABBD779CC05}"/>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42C5AF94-39E9-BE71-2848-1F008B83C849}"/>
              </a:ext>
            </a:extLst>
          </p:cNvPr>
          <p:cNvPicPr>
            <a:picLocks noChangeAspect="1"/>
          </p:cNvPicPr>
          <p:nvPr/>
        </p:nvPicPr>
        <p:blipFill>
          <a:blip r:embed="rId2"/>
          <a:stretch>
            <a:fillRect/>
          </a:stretch>
        </p:blipFill>
        <p:spPr>
          <a:xfrm>
            <a:off x="5797370" y="2147779"/>
            <a:ext cx="2886187" cy="3845033"/>
          </a:xfrm>
          <a:prstGeom prst="rect">
            <a:avLst/>
          </a:prstGeom>
        </p:spPr>
      </p:pic>
      <p:sp>
        <p:nvSpPr>
          <p:cNvPr id="18" name="テキスト ボックス 2"/>
          <p:cNvSpPr txBox="1">
            <a:spLocks noChangeArrowheads="1"/>
          </p:cNvSpPr>
          <p:nvPr/>
        </p:nvSpPr>
        <p:spPr bwMode="auto">
          <a:xfrm>
            <a:off x="5029720" y="1341161"/>
            <a:ext cx="4434174" cy="4713753"/>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11" name="図 10">
            <a:extLst>
              <a:ext uri="{FF2B5EF4-FFF2-40B4-BE49-F238E27FC236}">
                <a16:creationId xmlns:a16="http://schemas.microsoft.com/office/drawing/2014/main" id="{6CEC298C-2CAC-E85B-64EC-9ACC5A77E862}"/>
              </a:ext>
            </a:extLst>
          </p:cNvPr>
          <p:cNvPicPr>
            <a:picLocks noChangeAspect="1"/>
          </p:cNvPicPr>
          <p:nvPr/>
        </p:nvPicPr>
        <p:blipFill>
          <a:blip r:embed="rId3"/>
          <a:stretch>
            <a:fillRect/>
          </a:stretch>
        </p:blipFill>
        <p:spPr>
          <a:xfrm>
            <a:off x="534466" y="1146219"/>
            <a:ext cx="4053374" cy="5322296"/>
          </a:xfrm>
          <a:prstGeom prst="rect">
            <a:avLst/>
          </a:prstGeom>
        </p:spPr>
      </p:pic>
      <p:pic>
        <p:nvPicPr>
          <p:cNvPr id="23" name="図 22">
            <a:extLst>
              <a:ext uri="{FF2B5EF4-FFF2-40B4-BE49-F238E27FC236}">
                <a16:creationId xmlns:a16="http://schemas.microsoft.com/office/drawing/2014/main" id="{D0883A5C-CD62-3349-0376-28E7516CA8BF}"/>
              </a:ext>
            </a:extLst>
          </p:cNvPr>
          <p:cNvPicPr>
            <a:picLocks noChangeAspect="1"/>
          </p:cNvPicPr>
          <p:nvPr/>
        </p:nvPicPr>
        <p:blipFill>
          <a:blip r:embed="rId4"/>
          <a:stretch>
            <a:fillRect/>
          </a:stretch>
        </p:blipFill>
        <p:spPr>
          <a:xfrm>
            <a:off x="523861" y="6352010"/>
            <a:ext cx="4066052" cy="370381"/>
          </a:xfrm>
          <a:prstGeom prst="rect">
            <a:avLst/>
          </a:prstGeom>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p:cNvPicPr>
            <a:picLocks noChangeAspect="1"/>
          </p:cNvPicPr>
          <p:nvPr/>
        </p:nvPicPr>
        <p:blipFill>
          <a:blip r:embed="rId5"/>
          <a:stretch>
            <a:fillRect/>
          </a:stretch>
        </p:blipFill>
        <p:spPr>
          <a:xfrm>
            <a:off x="499887" y="6282423"/>
            <a:ext cx="4135936" cy="107552"/>
          </a:xfrm>
          <a:prstGeom prst="rect">
            <a:avLst/>
          </a:prstGeom>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251969" y="2406474"/>
            <a:ext cx="25109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494015" y="2297788"/>
            <a:ext cx="544758" cy="14060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625530" y="6462664"/>
            <a:ext cx="501844" cy="21198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950868" y="5791381"/>
            <a:ext cx="561086" cy="16864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 name="フッター プレースホルダー 3">
            <a:extLst>
              <a:ext uri="{FF2B5EF4-FFF2-40B4-BE49-F238E27FC236}">
                <a16:creationId xmlns:a16="http://schemas.microsoft.com/office/drawing/2014/main" id="{F26C6C4E-C6D7-E897-9C80-E5F1E1D3D3D8}"/>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a:extLst>
              <a:ext uri="{FF2B5EF4-FFF2-40B4-BE49-F238E27FC236}">
                <a16:creationId xmlns:a16="http://schemas.microsoft.com/office/drawing/2014/main" id="{2E4A66E7-0E6E-5E67-CC9E-5633B2553B37}"/>
              </a:ext>
            </a:extLst>
          </p:cNvPr>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6" name="図 15">
            <a:extLst>
              <a:ext uri="{FF2B5EF4-FFF2-40B4-BE49-F238E27FC236}">
                <a16:creationId xmlns:a16="http://schemas.microsoft.com/office/drawing/2014/main" id="{8084A6AA-12EC-E473-1826-A201A184D1C2}"/>
              </a:ext>
            </a:extLst>
          </p:cNvPr>
          <p:cNvPicPr>
            <a:picLocks noChangeAspect="1"/>
          </p:cNvPicPr>
          <p:nvPr/>
        </p:nvPicPr>
        <p:blipFill>
          <a:blip r:embed="rId2"/>
          <a:stretch>
            <a:fillRect/>
          </a:stretch>
        </p:blipFill>
        <p:spPr>
          <a:xfrm>
            <a:off x="695163" y="5080278"/>
            <a:ext cx="2291423" cy="1617475"/>
          </a:xfrm>
          <a:prstGeom prst="rect">
            <a:avLst/>
          </a:prstGeom>
        </p:spPr>
      </p:pic>
      <p:pic>
        <p:nvPicPr>
          <p:cNvPr id="11" name="図 10">
            <a:extLst>
              <a:ext uri="{FF2B5EF4-FFF2-40B4-BE49-F238E27FC236}">
                <a16:creationId xmlns:a16="http://schemas.microsoft.com/office/drawing/2014/main" id="{54DF17CF-91BB-6119-890F-FE6C77A92809}"/>
              </a:ext>
            </a:extLst>
          </p:cNvPr>
          <p:cNvPicPr>
            <a:picLocks noChangeAspect="1"/>
          </p:cNvPicPr>
          <p:nvPr/>
        </p:nvPicPr>
        <p:blipFill>
          <a:blip r:embed="rId3"/>
          <a:stretch>
            <a:fillRect/>
          </a:stretch>
        </p:blipFill>
        <p:spPr>
          <a:xfrm>
            <a:off x="639445" y="1651278"/>
            <a:ext cx="3467447" cy="3135567"/>
          </a:xfrm>
          <a:prstGeom prst="rect">
            <a:avLst/>
          </a:prstGeom>
        </p:spPr>
      </p:pic>
      <p:cxnSp>
        <p:nvCxnSpPr>
          <p:cNvPr id="4104" name="AutoShape 8"/>
          <p:cNvCxnSpPr>
            <a:cxnSpLocks noChangeShapeType="1"/>
          </p:cNvCxnSpPr>
          <p:nvPr/>
        </p:nvCxnSpPr>
        <p:spPr bwMode="auto">
          <a:xfrm rot="10800000">
            <a:off x="3289618" y="3249944"/>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618515" y="2780131"/>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476375" y="3148561"/>
            <a:ext cx="894080"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372043" y="3148561"/>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438208" y="1853263"/>
            <a:ext cx="657225" cy="362888"/>
          </a:xfrm>
          <a:prstGeom prst="roundRect">
            <a:avLst>
              <a:gd name="adj" fmla="val 17673"/>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26895" y="3535826"/>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8238339" y="2769437"/>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保険料の控除証明書はマイナポータル連携で提出したが、</a:t>
            </a:r>
            <a:r>
              <a:rPr lang="zh-TW" altLang="en-US" sz="1200" dirty="0">
                <a:solidFill>
                  <a:schemeClr val="tx1"/>
                </a:solidFill>
                <a:latin typeface="Meiryo UI" panose="020B0604030504040204" pitchFamily="50" charset="-128"/>
                <a:ea typeface="Meiryo UI" panose="020B0604030504040204" pitchFamily="50" charset="-128"/>
              </a:rPr>
              <a:t>住宅借入金等特別控除証明書</a:t>
            </a:r>
            <a:r>
              <a:rPr lang="ja-JP" altLang="en-US" sz="1200" dirty="0">
                <a:solidFill>
                  <a:schemeClr val="tx1"/>
                </a:solidFill>
                <a:latin typeface="Meiryo UI" panose="020B0604030504040204" pitchFamily="50" charset="-128"/>
                <a:ea typeface="Meiryo UI" panose="020B0604030504040204" pitchFamily="50" charset="-128"/>
              </a:rPr>
              <a:t>は電子データで提出していない。</a:t>
            </a:r>
          </a:p>
        </p:txBody>
      </p:sp>
      <p:sp>
        <p:nvSpPr>
          <p:cNvPr id="19" name="テキスト ボックス 2"/>
          <p:cNvSpPr txBox="1">
            <a:spLocks noChangeArrowheads="1"/>
          </p:cNvSpPr>
          <p:nvPr/>
        </p:nvSpPr>
        <p:spPr bwMode="auto">
          <a:xfrm>
            <a:off x="2316435" y="5962419"/>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a:endCxn id="8" idx="1"/>
          </p:cNvCxnSpPr>
          <p:nvPr/>
        </p:nvCxnSpPr>
        <p:spPr bwMode="auto">
          <a:xfrm rot="5400000" flipH="1" flipV="1">
            <a:off x="316287" y="4001785"/>
            <a:ext cx="1906156" cy="41402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5" name="フッター プレースホルダー 3">
            <a:extLst>
              <a:ext uri="{FF2B5EF4-FFF2-40B4-BE49-F238E27FC236}">
                <a16:creationId xmlns:a16="http://schemas.microsoft.com/office/drawing/2014/main" id="{0F5AD986-D389-D70A-0719-A61EDB575C66}"/>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73868706"/>
              </p:ext>
            </p:extLst>
          </p:nvPr>
        </p:nvGraphicFramePr>
        <p:xfrm>
          <a:off x="574542" y="904585"/>
          <a:ext cx="10594330" cy="417764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Ver.251017</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8404373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P6</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P19</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機能追加・改正に伴う説明の変更</a:t>
                      </a:r>
                      <a:endParaRPr kumimoji="1" lang="ja-JP" altLang="en-US" sz="1200" dirty="0"/>
                    </a:p>
                  </a:txBody>
                  <a:tcPr anchor="ctr"/>
                </a:tc>
                <a:extLst>
                  <a:ext uri="{0D108BD9-81ED-4DB2-BD59-A6C34878D82A}">
                    <a16:rowId xmlns:a16="http://schemas.microsoft.com/office/drawing/2014/main" val="825025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P9</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P15</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P18</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P37</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P40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改正に伴う画像の変更</a:t>
                      </a:r>
                      <a:endParaRPr kumimoji="1" lang="ja-JP" altLang="en-US" sz="1200" dirty="0"/>
                    </a:p>
                  </a:txBody>
                  <a:tcPr anchor="ctr"/>
                </a:tc>
                <a:extLst>
                  <a:ext uri="{0D108BD9-81ED-4DB2-BD59-A6C34878D82A}">
                    <a16:rowId xmlns:a16="http://schemas.microsoft.com/office/drawing/2014/main" val="295530470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Ver.250711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534668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P19</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P21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P35</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P41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586757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P40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機能追加に伴う説明の変更</a:t>
                      </a:r>
                      <a:endParaRPr kumimoji="1" lang="ja-JP" altLang="en-US" sz="1200" dirty="0"/>
                    </a:p>
                  </a:txBody>
                  <a:tcPr anchor="ctr"/>
                </a:tc>
                <a:extLst>
                  <a:ext uri="{0D108BD9-81ED-4DB2-BD59-A6C34878D82A}">
                    <a16:rowId xmlns:a16="http://schemas.microsoft.com/office/drawing/2014/main" val="24359770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Ver.241011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1083117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P16</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P21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P22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br>
                        <a:rPr kumimoji="1" lang="en-US" altLang="ja-JP" sz="1200" b="0" dirty="0">
                          <a:latin typeface="メイリオ" panose="020B0604030504040204" pitchFamily="50" charset="-128"/>
                          <a:ea typeface="メイリオ" panose="020B0604030504040204" pitchFamily="50" charset="-128"/>
                        </a:rPr>
                      </a:br>
                      <a:r>
                        <a:rPr kumimoji="1" lang="en-US" altLang="ja-JP" sz="1200" b="0" dirty="0">
                          <a:latin typeface="メイリオ" panose="020B0604030504040204" pitchFamily="50" charset="-128"/>
                          <a:ea typeface="メイリオ" panose="020B0604030504040204" pitchFamily="50" charset="-128"/>
                        </a:rPr>
                        <a:t>P38</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定額減税・保険料控除申告書からの続柄の削除に伴い画像の変更</a:t>
                      </a:r>
                    </a:p>
                  </a:txBody>
                  <a:tcPr anchor="ctr"/>
                </a:tc>
                <a:extLst>
                  <a:ext uri="{0D108BD9-81ED-4DB2-BD59-A6C34878D82A}">
                    <a16:rowId xmlns:a16="http://schemas.microsoft.com/office/drawing/2014/main" val="19006730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 </a:t>
                      </a:r>
                      <a:r>
                        <a:rPr kumimoji="1" lang="en-US" altLang="ja-JP" sz="1200" baseline="0" dirty="0">
                          <a:latin typeface="メイリオ" panose="020B0604030504040204" pitchFamily="50" charset="-128"/>
                          <a:ea typeface="メイリオ" panose="020B0604030504040204" pitchFamily="50" charset="-128"/>
                        </a:rPr>
                        <a:t>5</a:t>
                      </a:r>
                      <a:r>
                        <a:rPr kumimoji="1" lang="ja-JP" altLang="en-US" sz="1200" baseline="0" dirty="0">
                          <a:latin typeface="メイリオ" panose="020B0604030504040204" pitchFamily="50" charset="-128"/>
                          <a:ea typeface="メイリオ" panose="020B0604030504040204" pitchFamily="50" charset="-128"/>
                        </a:rPr>
                        <a:t>年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月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日以降の場合の入力方法を新規追加</a:t>
                      </a:r>
                      <a:endParaRPr kumimoji="1" lang="ja-JP" altLang="en-US" sz="1200" dirty="0"/>
                    </a:p>
                  </a:txBody>
                  <a:tcPr anchor="ctr"/>
                </a:tc>
                <a:extLst>
                  <a:ext uri="{0D108BD9-81ED-4DB2-BD59-A6C34878D82A}">
                    <a16:rowId xmlns:a16="http://schemas.microsoft.com/office/drawing/2014/main" val="3612633013"/>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6" name="フッター プレースホルダー 3">
            <a:extLst>
              <a:ext uri="{FF2B5EF4-FFF2-40B4-BE49-F238E27FC236}">
                <a16:creationId xmlns:a16="http://schemas.microsoft.com/office/drawing/2014/main" id="{D441A421-FD23-F4C8-430A-D16019CDD1A8}"/>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B3878726-B2C9-D511-394D-B38BB033A237}"/>
              </a:ext>
            </a:extLst>
          </p:cNvPr>
          <p:cNvPicPr>
            <a:picLocks noChangeAspect="1"/>
          </p:cNvPicPr>
          <p:nvPr/>
        </p:nvPicPr>
        <p:blipFill>
          <a:blip r:embed="rId2"/>
          <a:stretch>
            <a:fillRect/>
          </a:stretch>
        </p:blipFill>
        <p:spPr>
          <a:xfrm>
            <a:off x="6317028" y="1242346"/>
            <a:ext cx="3277137" cy="2753979"/>
          </a:xfrm>
          <a:prstGeom prst="rect">
            <a:avLst/>
          </a:prstGeom>
        </p:spPr>
      </p:pic>
      <p:pic>
        <p:nvPicPr>
          <p:cNvPr id="20" name="図 19">
            <a:extLst>
              <a:ext uri="{FF2B5EF4-FFF2-40B4-BE49-F238E27FC236}">
                <a16:creationId xmlns:a16="http://schemas.microsoft.com/office/drawing/2014/main" id="{40D0EEFF-06C2-6D48-943C-6DD4086ABAB3}"/>
              </a:ext>
            </a:extLst>
          </p:cNvPr>
          <p:cNvPicPr>
            <a:picLocks noChangeAspect="1"/>
          </p:cNvPicPr>
          <p:nvPr/>
        </p:nvPicPr>
        <p:blipFill>
          <a:blip r:embed="rId3"/>
          <a:stretch>
            <a:fillRect/>
          </a:stretch>
        </p:blipFill>
        <p:spPr>
          <a:xfrm>
            <a:off x="589974" y="1223420"/>
            <a:ext cx="3313404" cy="279111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976515" y="125148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4017301" y="147439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575146"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1</a:t>
            </a:r>
            <a:r>
              <a:rPr lang="ja-JP" altLang="ja-JP" sz="1600" dirty="0">
                <a:latin typeface="Meiryo UI" panose="020B0604030504040204" pitchFamily="50" charset="-128"/>
                <a:ea typeface="Meiryo UI" panose="020B0604030504040204" pitchFamily="50" charset="-128"/>
              </a:rPr>
              <a:t>：一般の生命保険料（新）の控除証明書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298029"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9681969" y="125024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737043" y="1480916"/>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99043" y="1915891"/>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1019743" y="2712816"/>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
        <p:nvSpPr>
          <p:cNvPr id="50" name="AutoShape 64"/>
          <p:cNvSpPr>
            <a:spLocks noChangeArrowheads="1"/>
          </p:cNvSpPr>
          <p:nvPr/>
        </p:nvSpPr>
        <p:spPr bwMode="auto">
          <a:xfrm>
            <a:off x="673412" y="2040546"/>
            <a:ext cx="2930528"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48933" y="1449990"/>
            <a:ext cx="710092"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798351" y="190936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309526" y="271264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578052" y="1645531"/>
            <a:ext cx="436074" cy="1027786"/>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a:endCxn id="61" idx="1"/>
          </p:cNvCxnSpPr>
          <p:nvPr/>
        </p:nvCxnSpPr>
        <p:spPr bwMode="auto">
          <a:xfrm flipV="1">
            <a:off x="3603939" y="2811863"/>
            <a:ext cx="1705587" cy="615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a:stCxn id="50" idx="3"/>
            <a:endCxn id="60" idx="1"/>
          </p:cNvCxnSpPr>
          <p:nvPr/>
        </p:nvCxnSpPr>
        <p:spPr bwMode="auto">
          <a:xfrm flipV="1">
            <a:off x="3603940" y="2009382"/>
            <a:ext cx="1194411" cy="15578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673412" y="2666967"/>
            <a:ext cx="2910370" cy="106818"/>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7" name="角丸四角形 79"/>
          <p:cNvSpPr>
            <a:spLocks noChangeArrowheads="1"/>
          </p:cNvSpPr>
          <p:nvPr/>
        </p:nvSpPr>
        <p:spPr bwMode="auto">
          <a:xfrm>
            <a:off x="6398711" y="267158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399506" y="2055633"/>
            <a:ext cx="3001866"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00298" y="2782706"/>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55680" y="1472219"/>
            <a:ext cx="716757" cy="12235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a:endCxn id="57" idx="1"/>
          </p:cNvCxnSpPr>
          <p:nvPr/>
        </p:nvCxnSpPr>
        <p:spPr bwMode="auto">
          <a:xfrm flipV="1">
            <a:off x="9353048" y="2808860"/>
            <a:ext cx="1666695" cy="675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228554" y="1598393"/>
            <a:ext cx="487851" cy="108747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a:stCxn id="68" idx="3"/>
            <a:endCxn id="56" idx="1"/>
          </p:cNvCxnSpPr>
          <p:nvPr/>
        </p:nvCxnSpPr>
        <p:spPr bwMode="auto">
          <a:xfrm flipV="1">
            <a:off x="9401372" y="2015904"/>
            <a:ext cx="1097671" cy="14926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8" name="AutoShape 65"/>
          <p:cNvSpPr>
            <a:spLocks noChangeArrowheads="1"/>
          </p:cNvSpPr>
          <p:nvPr/>
        </p:nvSpPr>
        <p:spPr bwMode="auto">
          <a:xfrm>
            <a:off x="673412" y="2792063"/>
            <a:ext cx="2930527" cy="16271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61E41B7-F9A7-AE64-8AD5-EF0645A4AA5B}"/>
              </a:ext>
            </a:extLst>
          </p:cNvPr>
          <p:cNvPicPr>
            <a:picLocks noChangeAspect="1"/>
          </p:cNvPicPr>
          <p:nvPr/>
        </p:nvPicPr>
        <p:blipFill>
          <a:blip r:embed="rId3"/>
          <a:stretch>
            <a:fillRect/>
          </a:stretch>
        </p:blipFill>
        <p:spPr>
          <a:xfrm>
            <a:off x="6322170" y="1229393"/>
            <a:ext cx="3065553" cy="5390932"/>
          </a:xfrm>
          <a:prstGeom prst="rect">
            <a:avLst/>
          </a:prstGeom>
        </p:spPr>
      </p:pic>
      <p:pic>
        <p:nvPicPr>
          <p:cNvPr id="6" name="図 5">
            <a:extLst>
              <a:ext uri="{FF2B5EF4-FFF2-40B4-BE49-F238E27FC236}">
                <a16:creationId xmlns:a16="http://schemas.microsoft.com/office/drawing/2014/main" id="{EA4CDAA4-F39A-B691-6A81-D15D6DF6E903}"/>
              </a:ext>
            </a:extLst>
          </p:cNvPr>
          <p:cNvPicPr>
            <a:picLocks noChangeAspect="1"/>
          </p:cNvPicPr>
          <p:nvPr/>
        </p:nvPicPr>
        <p:blipFill>
          <a:blip r:embed="rId4"/>
          <a:stretch>
            <a:fillRect/>
          </a:stretch>
        </p:blipFill>
        <p:spPr>
          <a:xfrm>
            <a:off x="613451" y="1249487"/>
            <a:ext cx="3295803" cy="2589088"/>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15391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9514855" y="1250571"/>
            <a:ext cx="2178050" cy="168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角丸四角形 79"/>
          <p:cNvSpPr>
            <a:spLocks noChangeArrowheads="1"/>
          </p:cNvSpPr>
          <p:nvPr/>
        </p:nvSpPr>
        <p:spPr bwMode="auto">
          <a:xfrm>
            <a:off x="10476104" y="215638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485629" y="233735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7" r:link="rId8">
            <a:extLst>
              <a:ext uri="{28A0092B-C50C-407E-A947-70E740481C1C}">
                <a14:useLocalDpi xmlns:a14="http://schemas.microsoft.com/office/drawing/2010/main"/>
              </a:ext>
            </a:extLst>
          </a:blip>
          <a:srcRect/>
          <a:stretch>
            <a:fillRect/>
          </a:stretch>
        </p:blipFill>
        <p:spPr bwMode="auto">
          <a:xfrm>
            <a:off x="3971696" y="125218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801612" y="1914409"/>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315962" y="2909773"/>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角丸四角形 79"/>
          <p:cNvSpPr>
            <a:spLocks noChangeArrowheads="1"/>
          </p:cNvSpPr>
          <p:nvPr/>
        </p:nvSpPr>
        <p:spPr bwMode="auto">
          <a:xfrm>
            <a:off x="682128" y="2014066"/>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683716" y="2616521"/>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52588" y="1421605"/>
            <a:ext cx="733425" cy="13811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599954" y="2706451"/>
            <a:ext cx="1704896" cy="31206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a:stCxn id="37" idx="3"/>
            <a:endCxn id="31" idx="1"/>
          </p:cNvCxnSpPr>
          <p:nvPr/>
        </p:nvCxnSpPr>
        <p:spPr bwMode="auto">
          <a:xfrm flipV="1">
            <a:off x="3617416" y="2013628"/>
            <a:ext cx="1184196" cy="11598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角丸四角形 79"/>
          <p:cNvSpPr>
            <a:spLocks noChangeArrowheads="1"/>
          </p:cNvSpPr>
          <p:nvPr/>
        </p:nvSpPr>
        <p:spPr bwMode="auto">
          <a:xfrm>
            <a:off x="6400800" y="1973692"/>
            <a:ext cx="2884075" cy="23904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400800" y="2662665"/>
            <a:ext cx="2890426"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394453" y="5372530"/>
            <a:ext cx="2890426"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400800" y="4797850"/>
            <a:ext cx="2876754" cy="21944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276685" y="1438275"/>
            <a:ext cx="708440" cy="12901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276691" y="42366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290615" y="241752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284875" y="2093212"/>
            <a:ext cx="1191229" cy="149689"/>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224963" y="2242901"/>
            <a:ext cx="1251141" cy="240822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a:endCxn id="19" idx="1"/>
          </p:cNvCxnSpPr>
          <p:nvPr/>
        </p:nvCxnSpPr>
        <p:spPr bwMode="auto">
          <a:xfrm flipV="1">
            <a:off x="9244013" y="2417526"/>
            <a:ext cx="1241616" cy="2951941"/>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3" name="テキスト ボックス 2">
            <a:extLst>
              <a:ext uri="{FF2B5EF4-FFF2-40B4-BE49-F238E27FC236}">
                <a16:creationId xmlns:a16="http://schemas.microsoft.com/office/drawing/2014/main" id="{073BA716-72A4-D289-8E1A-CE2C495F5251}"/>
              </a:ext>
            </a:extLst>
          </p:cNvPr>
          <p:cNvSpPr txBox="1">
            <a:spLocks noChangeArrowheads="1"/>
          </p:cNvSpPr>
          <p:nvPr/>
        </p:nvSpPr>
        <p:spPr bwMode="auto">
          <a:xfrm>
            <a:off x="575146"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例</a:t>
            </a:r>
            <a:r>
              <a:rPr kumimoji="0" lang="en-US" altLang="ja-JP" sz="1600" dirty="0">
                <a:latin typeface="Meiryo UI" panose="020B0604030504040204" pitchFamily="50" charset="-128"/>
                <a:ea typeface="Meiryo UI" panose="020B0604030504040204" pitchFamily="50" charset="-128"/>
              </a:rPr>
              <a:t>3</a:t>
            </a:r>
            <a:r>
              <a:rPr kumimoji="0" lang="ja-JP" altLang="en-US" sz="1600" dirty="0">
                <a:latin typeface="Meiryo UI" panose="020B0604030504040204" pitchFamily="50" charset="-128"/>
                <a:ea typeface="Meiryo UI" panose="020B0604030504040204" pitchFamily="50" charset="-128"/>
              </a:rPr>
              <a:t>：介護医療保険料の控除証明書</a:t>
            </a:r>
          </a:p>
        </p:txBody>
      </p:sp>
      <p:sp>
        <p:nvSpPr>
          <p:cNvPr id="14" name="テキスト ボックス 2">
            <a:extLst>
              <a:ext uri="{FF2B5EF4-FFF2-40B4-BE49-F238E27FC236}">
                <a16:creationId xmlns:a16="http://schemas.microsoft.com/office/drawing/2014/main" id="{373A446F-25C8-6015-794E-363EE95BFA83}"/>
              </a:ext>
            </a:extLst>
          </p:cNvPr>
          <p:cNvSpPr txBox="1">
            <a:spLocks noChangeArrowheads="1"/>
          </p:cNvSpPr>
          <p:nvPr/>
        </p:nvSpPr>
        <p:spPr bwMode="auto">
          <a:xfrm>
            <a:off x="6298028" y="849858"/>
            <a:ext cx="584634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例</a:t>
            </a:r>
            <a:r>
              <a:rPr kumimoji="0" lang="en-US" altLang="ja-JP" sz="1600" dirty="0">
                <a:latin typeface="Meiryo UI" panose="020B0604030504040204" pitchFamily="50" charset="-128"/>
                <a:ea typeface="Meiryo UI" panose="020B0604030504040204" pitchFamily="50" charset="-128"/>
              </a:rPr>
              <a:t>4</a:t>
            </a:r>
            <a:r>
              <a:rPr kumimoji="0" lang="ja-JP" altLang="en-US" sz="1600" dirty="0">
                <a:latin typeface="Meiryo UI" panose="020B0604030504040204" pitchFamily="50" charset="-128"/>
                <a:ea typeface="Meiryo UI" panose="020B0604030504040204" pitchFamily="50" charset="-128"/>
              </a:rPr>
              <a:t>：一般の生命保険料（新）兼　介護医療保険料の控除証明書</a:t>
            </a:r>
          </a:p>
        </p:txBody>
      </p:sp>
      <p:sp>
        <p:nvSpPr>
          <p:cNvPr id="32" name="フッター プレースホルダー 3">
            <a:extLst>
              <a:ext uri="{FF2B5EF4-FFF2-40B4-BE49-F238E27FC236}">
                <a16:creationId xmlns:a16="http://schemas.microsoft.com/office/drawing/2014/main" id="{F05BA647-8AE5-B13A-D9B8-9689ED366C1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7" name="テキスト ボックス 2"/>
          <p:cNvSpPr txBox="1">
            <a:spLocks noChangeArrowheads="1"/>
          </p:cNvSpPr>
          <p:nvPr/>
        </p:nvSpPr>
        <p:spPr bwMode="auto">
          <a:xfrm>
            <a:off x="7279541" y="2203718"/>
            <a:ext cx="4093309" cy="292073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23" name="図 22">
            <a:extLst>
              <a:ext uri="{FF2B5EF4-FFF2-40B4-BE49-F238E27FC236}">
                <a16:creationId xmlns:a16="http://schemas.microsoft.com/office/drawing/2014/main" id="{F682C00E-F1EC-FA8F-4A56-62861591C2D4}"/>
              </a:ext>
            </a:extLst>
          </p:cNvPr>
          <p:cNvPicPr>
            <a:picLocks noChangeAspect="1"/>
          </p:cNvPicPr>
          <p:nvPr/>
        </p:nvPicPr>
        <p:blipFill>
          <a:blip r:embed="rId2"/>
          <a:stretch>
            <a:fillRect/>
          </a:stretch>
        </p:blipFill>
        <p:spPr>
          <a:xfrm>
            <a:off x="7559793" y="2944040"/>
            <a:ext cx="3172660" cy="1975762"/>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9BE4F378-0B14-8B2E-B163-65015CDB5611}"/>
              </a:ext>
            </a:extLst>
          </p:cNvPr>
          <p:cNvPicPr>
            <a:picLocks noChangeAspect="1"/>
          </p:cNvPicPr>
          <p:nvPr/>
        </p:nvPicPr>
        <p:blipFill>
          <a:blip r:embed="rId3"/>
          <a:stretch>
            <a:fillRect/>
          </a:stretch>
        </p:blipFill>
        <p:spPr>
          <a:xfrm>
            <a:off x="666955" y="1452550"/>
            <a:ext cx="3584324" cy="5300761"/>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8" name="テキスト ボックス 2"/>
          <p:cNvSpPr txBox="1">
            <a:spLocks noChangeArrowheads="1"/>
          </p:cNvSpPr>
          <p:nvPr/>
        </p:nvSpPr>
        <p:spPr bwMode="auto">
          <a:xfrm>
            <a:off x="4728522" y="284009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31" name="Text Box 2"/>
          <p:cNvSpPr txBox="1">
            <a:spLocks noChangeArrowheads="1"/>
          </p:cNvSpPr>
          <p:nvPr/>
        </p:nvSpPr>
        <p:spPr bwMode="auto">
          <a:xfrm>
            <a:off x="4813434" y="53986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459117" y="1633477"/>
            <a:ext cx="603171" cy="38712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3"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06625" y="2613872"/>
            <a:ext cx="169834" cy="11039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8"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386067" y="2419155"/>
            <a:ext cx="4893473" cy="22186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784592" y="3170035"/>
            <a:ext cx="98718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42" name="直線矢印コネクタ 80">
            <a:extLst>
              <a:ext uri="{FF2B5EF4-FFF2-40B4-BE49-F238E27FC236}">
                <a16:creationId xmlns:a16="http://schemas.microsoft.com/office/drawing/2014/main" id="{6804AF7F-8D47-00E4-2783-D725E90DF98D}"/>
              </a:ext>
            </a:extLst>
          </p:cNvPr>
          <p:cNvCxnSpPr>
            <a:cxnSpLocks noChangeShapeType="1"/>
            <a:stCxn id="28" idx="1"/>
            <a:endCxn id="39" idx="3"/>
          </p:cNvCxnSpPr>
          <p:nvPr/>
        </p:nvCxnSpPr>
        <p:spPr bwMode="auto">
          <a:xfrm rot="10800000" flipV="1">
            <a:off x="2771776" y="3120989"/>
            <a:ext cx="1956747" cy="120483"/>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3"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28003" y="3676828"/>
            <a:ext cx="3453472" cy="2219147"/>
          </a:xfrm>
          <a:prstGeom prst="roundRect">
            <a:avLst>
              <a:gd name="adj" fmla="val 222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44"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2988130" y="5949077"/>
            <a:ext cx="2094410" cy="717111"/>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334825" y="2959162"/>
            <a:ext cx="231775" cy="1459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19" name="直線コネクタ 18"/>
          <p:cNvCxnSpPr>
            <a:cxnSpLocks/>
          </p:cNvCxnSpPr>
          <p:nvPr/>
        </p:nvCxnSpPr>
        <p:spPr>
          <a:xfrm>
            <a:off x="3749675" y="3241473"/>
            <a:ext cx="0" cy="4353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508250" y="6553493"/>
            <a:ext cx="476250" cy="223110"/>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フッター プレースホルダー 3">
            <a:extLst>
              <a:ext uri="{FF2B5EF4-FFF2-40B4-BE49-F238E27FC236}">
                <a16:creationId xmlns:a16="http://schemas.microsoft.com/office/drawing/2014/main" id="{9A13D58C-BD5E-DEB0-512F-7DA3E27D686F}"/>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6" name="図 5">
            <a:extLst>
              <a:ext uri="{FF2B5EF4-FFF2-40B4-BE49-F238E27FC236}">
                <a16:creationId xmlns:a16="http://schemas.microsoft.com/office/drawing/2014/main" id="{BB620C95-718C-B223-61A8-5D920289B0D4}"/>
              </a:ext>
            </a:extLst>
          </p:cNvPr>
          <p:cNvPicPr>
            <a:picLocks noChangeAspect="1"/>
          </p:cNvPicPr>
          <p:nvPr/>
        </p:nvPicPr>
        <p:blipFill>
          <a:blip r:embed="rId2"/>
          <a:stretch>
            <a:fillRect/>
          </a:stretch>
        </p:blipFill>
        <p:spPr>
          <a:xfrm>
            <a:off x="652862" y="1149344"/>
            <a:ext cx="4339402" cy="5296496"/>
          </a:xfrm>
          <a:prstGeom prst="rect">
            <a:avLst/>
          </a:prstGeom>
        </p:spPr>
      </p:pic>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838449" y="1353205"/>
            <a:ext cx="704851" cy="459001"/>
          </a:xfrm>
          <a:prstGeom prst="roundRect">
            <a:avLst>
              <a:gd name="adj" fmla="val 176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173412" y="5802474"/>
            <a:ext cx="1727994" cy="25991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888457" y="6173759"/>
            <a:ext cx="550068" cy="23489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901406" y="5638993"/>
            <a:ext cx="423489" cy="20168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38525" y="6124837"/>
            <a:ext cx="1875766" cy="13785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a:t>
            </a:r>
            <a:r>
              <a:rPr lang="en-US" altLang="ja-JP" sz="2400" b="1" dirty="0">
                <a:latin typeface="Meiryo UI" panose="020B0604030504040204" pitchFamily="50" charset="-128"/>
                <a:ea typeface="Meiryo UI" panose="020B0604030504040204" pitchFamily="50" charset="-128"/>
              </a:rPr>
              <a:t> 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323816" y="4985273"/>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314291"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フッター プレースホルダー 3">
            <a:extLst>
              <a:ext uri="{FF2B5EF4-FFF2-40B4-BE49-F238E27FC236}">
                <a16:creationId xmlns:a16="http://schemas.microsoft.com/office/drawing/2014/main" id="{A778EDB8-B382-FBC5-BB87-3EC6A9F8506E}"/>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7" name="図 6">
            <a:extLst>
              <a:ext uri="{FF2B5EF4-FFF2-40B4-BE49-F238E27FC236}">
                <a16:creationId xmlns:a16="http://schemas.microsoft.com/office/drawing/2014/main" id="{70C1D4DF-3DF0-834B-0825-2A0539BC7918}"/>
              </a:ext>
            </a:extLst>
          </p:cNvPr>
          <p:cNvPicPr>
            <a:picLocks noChangeAspect="1"/>
          </p:cNvPicPr>
          <p:nvPr/>
        </p:nvPicPr>
        <p:blipFill>
          <a:blip r:embed="rId2"/>
          <a:stretch>
            <a:fillRect/>
          </a:stretch>
        </p:blipFill>
        <p:spPr>
          <a:xfrm>
            <a:off x="655186"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0" name="角丸四角形 79"/>
          <p:cNvSpPr>
            <a:spLocks noChangeArrowheads="1"/>
          </p:cNvSpPr>
          <p:nvPr/>
        </p:nvSpPr>
        <p:spPr bwMode="auto">
          <a:xfrm>
            <a:off x="2262188" y="5628566"/>
            <a:ext cx="862012"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22989" y="3106025"/>
            <a:ext cx="2268538" cy="1418342"/>
          </a:xfrm>
          <a:prstGeom prst="roundRect">
            <a:avLst>
              <a:gd name="adj" fmla="val 31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55899" y="4667251"/>
            <a:ext cx="517525" cy="21589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724530"/>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124200" y="5745169"/>
            <a:ext cx="949990" cy="15496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669381" y="1359559"/>
            <a:ext cx="719138" cy="430427"/>
          </a:xfrm>
          <a:prstGeom prst="roundRect">
            <a:avLst>
              <a:gd name="adj" fmla="val 1328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245752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
          <p:cNvSpPr txBox="1">
            <a:spLocks noChangeArrowheads="1"/>
          </p:cNvSpPr>
          <p:nvPr/>
        </p:nvSpPr>
        <p:spPr bwMode="auto">
          <a:xfrm>
            <a:off x="7224336" y="2051318"/>
            <a:ext cx="3929439"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pic>
        <p:nvPicPr>
          <p:cNvPr id="28" name="図 27">
            <a:extLst>
              <a:ext uri="{FF2B5EF4-FFF2-40B4-BE49-F238E27FC236}">
                <a16:creationId xmlns:a16="http://schemas.microsoft.com/office/drawing/2014/main" id="{E40D40BC-51DB-F279-1BC4-EC3C14805F6B}"/>
              </a:ext>
            </a:extLst>
          </p:cNvPr>
          <p:cNvPicPr>
            <a:picLocks noChangeAspect="1"/>
          </p:cNvPicPr>
          <p:nvPr/>
        </p:nvPicPr>
        <p:blipFill>
          <a:blip r:embed="rId2"/>
          <a:stretch>
            <a:fillRect/>
          </a:stretch>
        </p:blipFill>
        <p:spPr>
          <a:xfrm>
            <a:off x="7597894" y="2830074"/>
            <a:ext cx="3192882" cy="1757323"/>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4FB66821-1B42-1DAA-502D-06DB954A85A3}"/>
              </a:ext>
            </a:extLst>
          </p:cNvPr>
          <p:cNvPicPr>
            <a:picLocks noChangeAspect="1"/>
          </p:cNvPicPr>
          <p:nvPr/>
        </p:nvPicPr>
        <p:blipFill>
          <a:blip r:embed="rId3"/>
          <a:stretch>
            <a:fillRect/>
          </a:stretch>
        </p:blipFill>
        <p:spPr>
          <a:xfrm>
            <a:off x="652652" y="1452549"/>
            <a:ext cx="3379067" cy="5300763"/>
          </a:xfrm>
          <a:prstGeom prst="rect">
            <a:avLst/>
          </a:prstGeom>
          <a:ln>
            <a:solidFill>
              <a:schemeClr val="bg1">
                <a:lumMod val="75000"/>
              </a:schemeClr>
            </a:solidFill>
          </a:ln>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a:xfrm>
            <a:off x="918955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6" name="テキスト ボックス 2"/>
          <p:cNvSpPr txBox="1">
            <a:spLocks noChangeArrowheads="1"/>
          </p:cNvSpPr>
          <p:nvPr/>
        </p:nvSpPr>
        <p:spPr bwMode="auto">
          <a:xfrm>
            <a:off x="4518972" y="3158233"/>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34" name="Text Box 2"/>
          <p:cNvSpPr txBox="1">
            <a:spLocks noChangeArrowheads="1"/>
          </p:cNvSpPr>
          <p:nvPr/>
        </p:nvSpPr>
        <p:spPr bwMode="auto">
          <a:xfrm>
            <a:off x="4546734" y="56653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330450" y="1645620"/>
            <a:ext cx="584200" cy="360982"/>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092241" y="253448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a:off x="2257341" y="2604878"/>
            <a:ext cx="4966994" cy="1526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701039" y="3084926"/>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774239" y="3156364"/>
            <a:ext cx="1286713" cy="303828"/>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35357" y="3678442"/>
            <a:ext cx="3213655" cy="2266157"/>
          </a:xfrm>
          <a:prstGeom prst="roundRect">
            <a:avLst>
              <a:gd name="adj" fmla="val 212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2819052" y="6199665"/>
            <a:ext cx="2038698" cy="45347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393156" y="6553494"/>
            <a:ext cx="425896" cy="216921"/>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a:endCxn id="30" idx="0"/>
          </p:cNvCxnSpPr>
          <p:nvPr/>
        </p:nvCxnSpPr>
        <p:spPr bwMode="auto">
          <a:xfrm rot="10800000" flipV="1">
            <a:off x="2342186" y="3460192"/>
            <a:ext cx="2176787" cy="218249"/>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224480" y="281130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0" name="フッター プレースホルダー 3">
            <a:extLst>
              <a:ext uri="{FF2B5EF4-FFF2-40B4-BE49-F238E27FC236}">
                <a16:creationId xmlns:a16="http://schemas.microsoft.com/office/drawing/2014/main" id="{10BF01E3-9F13-BF77-E7F1-C004D22A6A6C}"/>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23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2D8FC32-C032-1AD4-D70E-F91E1F4A5938}"/>
              </a:ext>
            </a:extLst>
          </p:cNvPr>
          <p:cNvPicPr>
            <a:picLocks noChangeAspect="1"/>
          </p:cNvPicPr>
          <p:nvPr/>
        </p:nvPicPr>
        <p:blipFill>
          <a:blip r:embed="rId2"/>
          <a:stretch>
            <a:fillRect/>
          </a:stretch>
        </p:blipFill>
        <p:spPr>
          <a:xfrm>
            <a:off x="652862" y="1149344"/>
            <a:ext cx="4339402" cy="5296496"/>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783737"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142875"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819400" y="1365444"/>
            <a:ext cx="736600" cy="472162"/>
          </a:xfrm>
          <a:prstGeom prst="roundRect">
            <a:avLst>
              <a:gd name="adj" fmla="val 1230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181351" y="5803188"/>
            <a:ext cx="1720058" cy="27793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895601" y="6173759"/>
            <a:ext cx="546099" cy="22574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901409" y="5643755"/>
            <a:ext cx="423486" cy="29876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41700" y="6173759"/>
            <a:ext cx="1882115" cy="1150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323816"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314291"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388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C4E1792-1FBB-F7E8-6BC1-141545865064}"/>
              </a:ext>
            </a:extLst>
          </p:cNvPr>
          <p:cNvPicPr>
            <a:picLocks noChangeAspect="1"/>
          </p:cNvPicPr>
          <p:nvPr/>
        </p:nvPicPr>
        <p:blipFill>
          <a:blip r:embed="rId2"/>
          <a:stretch>
            <a:fillRect/>
          </a:stretch>
        </p:blipFill>
        <p:spPr>
          <a:xfrm>
            <a:off x="666766"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28575"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0" name="角丸四角形 79"/>
          <p:cNvSpPr>
            <a:spLocks noChangeArrowheads="1"/>
          </p:cNvSpPr>
          <p:nvPr/>
        </p:nvSpPr>
        <p:spPr bwMode="auto">
          <a:xfrm>
            <a:off x="2290571" y="5626085"/>
            <a:ext cx="830454"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38866" y="3100082"/>
            <a:ext cx="2268538" cy="1431808"/>
          </a:xfrm>
          <a:prstGeom prst="roundRect">
            <a:avLst>
              <a:gd name="adj" fmla="val 517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62122" y="4667250"/>
            <a:ext cx="524003" cy="22558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69216"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220103"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102767"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flipV="1">
            <a:off x="3121024" y="5300052"/>
            <a:ext cx="981743" cy="42976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687442" y="1376961"/>
            <a:ext cx="708222" cy="413026"/>
          </a:xfrm>
          <a:prstGeom prst="roundRect">
            <a:avLst>
              <a:gd name="adj" fmla="val 1273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6085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
          <p:cNvSpPr txBox="1">
            <a:spLocks noChangeArrowheads="1"/>
          </p:cNvSpPr>
          <p:nvPr/>
        </p:nvSpPr>
        <p:spPr bwMode="auto">
          <a:xfrm>
            <a:off x="7281487" y="1975119"/>
            <a:ext cx="4219022"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30" name="図 29">
            <a:extLst>
              <a:ext uri="{FF2B5EF4-FFF2-40B4-BE49-F238E27FC236}">
                <a16:creationId xmlns:a16="http://schemas.microsoft.com/office/drawing/2014/main" id="{90861F0C-E576-B37F-BBAB-05FD2FC5C9B8}"/>
              </a:ext>
            </a:extLst>
          </p:cNvPr>
          <p:cNvPicPr>
            <a:picLocks noChangeAspect="1"/>
          </p:cNvPicPr>
          <p:nvPr/>
        </p:nvPicPr>
        <p:blipFill>
          <a:blip r:embed="rId2"/>
          <a:stretch>
            <a:fillRect/>
          </a:stretch>
        </p:blipFill>
        <p:spPr>
          <a:xfrm>
            <a:off x="7787036" y="2713849"/>
            <a:ext cx="3192882" cy="1757323"/>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C5B845A1-97D2-E6A0-6458-10575C930F0A}"/>
              </a:ext>
            </a:extLst>
          </p:cNvPr>
          <p:cNvPicPr>
            <a:picLocks noChangeAspect="1"/>
          </p:cNvPicPr>
          <p:nvPr/>
        </p:nvPicPr>
        <p:blipFill>
          <a:blip r:embed="rId3"/>
          <a:stretch>
            <a:fillRect/>
          </a:stretch>
        </p:blipFill>
        <p:spPr>
          <a:xfrm>
            <a:off x="636233" y="1423974"/>
            <a:ext cx="3844882" cy="5253137"/>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04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角丸四角形 79"/>
          <p:cNvSpPr>
            <a:spLocks noChangeArrowheads="1"/>
          </p:cNvSpPr>
          <p:nvPr/>
        </p:nvSpPr>
        <p:spPr bwMode="auto">
          <a:xfrm>
            <a:off x="2552700" y="1629927"/>
            <a:ext cx="663575" cy="409288"/>
          </a:xfrm>
          <a:prstGeom prst="roundRect">
            <a:avLst>
              <a:gd name="adj" fmla="val 1144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角丸四角形 79"/>
          <p:cNvSpPr>
            <a:spLocks noChangeArrowheads="1"/>
          </p:cNvSpPr>
          <p:nvPr/>
        </p:nvSpPr>
        <p:spPr bwMode="auto">
          <a:xfrm>
            <a:off x="2293688" y="264990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10"/>
          <p:cNvSpPr>
            <a:spLocks noChangeArrowheads="1"/>
          </p:cNvSpPr>
          <p:nvPr/>
        </p:nvSpPr>
        <p:spPr bwMode="auto">
          <a:xfrm>
            <a:off x="728663" y="3925505"/>
            <a:ext cx="3662363" cy="206043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AutoShape 11"/>
          <p:cNvSpPr>
            <a:spLocks noChangeArrowheads="1"/>
          </p:cNvSpPr>
          <p:nvPr/>
        </p:nvSpPr>
        <p:spPr bwMode="auto">
          <a:xfrm>
            <a:off x="1855843" y="3265148"/>
            <a:ext cx="1020708"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テキスト ボックス 2"/>
          <p:cNvSpPr txBox="1">
            <a:spLocks noChangeArrowheads="1"/>
          </p:cNvSpPr>
          <p:nvPr/>
        </p:nvSpPr>
        <p:spPr bwMode="auto">
          <a:xfrm>
            <a:off x="4677722" y="34052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5" name="角丸四角形 79"/>
          <p:cNvSpPr>
            <a:spLocks noChangeArrowheads="1"/>
          </p:cNvSpPr>
          <p:nvPr/>
        </p:nvSpPr>
        <p:spPr bwMode="auto">
          <a:xfrm>
            <a:off x="9437381" y="2695075"/>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8" name="角丸四角形 79"/>
          <p:cNvSpPr>
            <a:spLocks noChangeArrowheads="1"/>
          </p:cNvSpPr>
          <p:nvPr/>
        </p:nvSpPr>
        <p:spPr bwMode="auto">
          <a:xfrm>
            <a:off x="2617465" y="6433003"/>
            <a:ext cx="487685" cy="205922"/>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1" name="直線矢印コネクタ 80"/>
          <p:cNvCxnSpPr>
            <a:cxnSpLocks noChangeShapeType="1"/>
            <a:stCxn id="26" idx="1"/>
            <a:endCxn id="24" idx="3"/>
          </p:cNvCxnSpPr>
          <p:nvPr/>
        </p:nvCxnSpPr>
        <p:spPr bwMode="auto">
          <a:xfrm rot="10800000">
            <a:off x="2876552" y="3336586"/>
            <a:ext cx="1801171" cy="349588"/>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559846" y="3686173"/>
            <a:ext cx="2117877" cy="239331"/>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458788" y="2681282"/>
            <a:ext cx="482269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直線矢印コネクタ 80"/>
          <p:cNvSpPr>
            <a:spLocks noChangeShapeType="1"/>
          </p:cNvSpPr>
          <p:nvPr/>
        </p:nvSpPr>
        <p:spPr bwMode="auto">
          <a:xfrm rot="10800000" flipV="1">
            <a:off x="3105150" y="6080130"/>
            <a:ext cx="1795065" cy="448932"/>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Text Box 2"/>
          <p:cNvSpPr txBox="1">
            <a:spLocks noChangeArrowheads="1"/>
          </p:cNvSpPr>
          <p:nvPr/>
        </p:nvSpPr>
        <p:spPr bwMode="auto">
          <a:xfrm>
            <a:off x="4674594" y="5586290"/>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BAC2CF11-7792-A1B1-DC8A-FFA1F2A7AC9F}"/>
              </a:ext>
            </a:extLst>
          </p:cNvPr>
          <p:cNvPicPr>
            <a:picLocks noChangeAspect="1"/>
          </p:cNvPicPr>
          <p:nvPr/>
        </p:nvPicPr>
        <p:blipFill>
          <a:blip r:embed="rId2"/>
          <a:srcRect t="1155" b="1"/>
          <a:stretch>
            <a:fillRect/>
          </a:stretch>
        </p:blipFill>
        <p:spPr>
          <a:xfrm>
            <a:off x="636209" y="1152525"/>
            <a:ext cx="4114692" cy="5025084"/>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2</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746376" y="5913443"/>
            <a:ext cx="552450" cy="2428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682875" y="1370207"/>
            <a:ext cx="706438" cy="431800"/>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3021806" y="5568949"/>
            <a:ext cx="1666082" cy="24308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3298826" y="6029325"/>
            <a:ext cx="1483824" cy="158944"/>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テキスト ボックス 2"/>
          <p:cNvSpPr txBox="1">
            <a:spLocks noChangeArrowheads="1"/>
          </p:cNvSpPr>
          <p:nvPr/>
        </p:nvSpPr>
        <p:spPr bwMode="auto">
          <a:xfrm>
            <a:off x="5180941"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Tree>
    <p:extLst>
      <p:ext uri="{BB962C8B-B14F-4D97-AF65-F5344CB8AC3E}">
        <p14:creationId xmlns:p14="http://schemas.microsoft.com/office/powerpoint/2010/main" val="134260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C94CC96-6CFB-BF1D-A626-9AF7A3F547C1}"/>
              </a:ext>
            </a:extLst>
          </p:cNvPr>
          <p:cNvPicPr>
            <a:picLocks noChangeAspect="1"/>
          </p:cNvPicPr>
          <p:nvPr/>
        </p:nvPicPr>
        <p:blipFill>
          <a:blip r:embed="rId2"/>
          <a:stretch>
            <a:fillRect/>
          </a:stretch>
        </p:blipFill>
        <p:spPr>
          <a:xfrm>
            <a:off x="640861"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0" name="角丸四角形 79"/>
          <p:cNvSpPr>
            <a:spLocks noChangeArrowheads="1"/>
          </p:cNvSpPr>
          <p:nvPr/>
        </p:nvSpPr>
        <p:spPr bwMode="auto">
          <a:xfrm>
            <a:off x="2264304" y="5626998"/>
            <a:ext cx="831321" cy="209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085385"/>
            <a:ext cx="2268538" cy="1446500"/>
          </a:xfrm>
          <a:prstGeom prst="roundRect">
            <a:avLst>
              <a:gd name="adj" fmla="val 448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33547" y="4663548"/>
            <a:ext cx="527178" cy="22928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116526" y="562699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95625" y="572296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674430" y="1377537"/>
            <a:ext cx="692658" cy="402051"/>
          </a:xfrm>
          <a:prstGeom prst="roundRect">
            <a:avLst>
              <a:gd name="adj" fmla="val 105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650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1CF2D24-3CF7-581F-069D-1C949426BA4B}"/>
              </a:ext>
            </a:extLst>
          </p:cNvPr>
          <p:cNvPicPr>
            <a:picLocks noChangeAspect="1"/>
          </p:cNvPicPr>
          <p:nvPr/>
        </p:nvPicPr>
        <p:blipFill>
          <a:blip r:embed="rId2"/>
          <a:stretch>
            <a:fillRect/>
          </a:stretch>
        </p:blipFill>
        <p:spPr>
          <a:xfrm>
            <a:off x="641531" y="1461900"/>
            <a:ext cx="4348150" cy="3723889"/>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28575" y="510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773801" y="1665917"/>
            <a:ext cx="775813" cy="444373"/>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83546" y="3818302"/>
            <a:ext cx="2411413" cy="872616"/>
          </a:xfrm>
          <a:prstGeom prst="roundRect">
            <a:avLst>
              <a:gd name="adj" fmla="val 668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040376" y="3531573"/>
            <a:ext cx="959999"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角丸四角形 79"/>
          <p:cNvSpPr>
            <a:spLocks noChangeArrowheads="1"/>
          </p:cNvSpPr>
          <p:nvPr/>
        </p:nvSpPr>
        <p:spPr bwMode="auto">
          <a:xfrm>
            <a:off x="2515093" y="283870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テキスト ボックス 2"/>
          <p:cNvSpPr txBox="1">
            <a:spLocks noChangeArrowheads="1"/>
          </p:cNvSpPr>
          <p:nvPr/>
        </p:nvSpPr>
        <p:spPr bwMode="auto">
          <a:xfrm>
            <a:off x="7283521" y="2382328"/>
            <a:ext cx="4184580"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sp>
        <p:nvSpPr>
          <p:cNvPr id="25" name="直線矢印コネクタ 80"/>
          <p:cNvSpPr>
            <a:spLocks noChangeShapeType="1"/>
          </p:cNvSpPr>
          <p:nvPr/>
        </p:nvSpPr>
        <p:spPr bwMode="auto">
          <a:xfrm rot="10800000">
            <a:off x="2680192" y="2892004"/>
            <a:ext cx="460332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26" name="直線矢印コネクタ 80"/>
          <p:cNvCxnSpPr>
            <a:cxnSpLocks noChangeShapeType="1"/>
            <a:stCxn id="31" idx="0"/>
            <a:endCxn id="8" idx="3"/>
          </p:cNvCxnSpPr>
          <p:nvPr/>
        </p:nvCxnSpPr>
        <p:spPr bwMode="auto">
          <a:xfrm rot="16200000" flipV="1">
            <a:off x="4273570" y="2330610"/>
            <a:ext cx="287552" cy="2833942"/>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403658" y="420643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74786" y="4910474"/>
            <a:ext cx="563740" cy="24351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9" name="直線矢印コネクタ 80"/>
          <p:cNvSpPr>
            <a:spLocks noChangeShapeType="1"/>
          </p:cNvSpPr>
          <p:nvPr/>
        </p:nvSpPr>
        <p:spPr bwMode="auto">
          <a:xfrm rot="10800000">
            <a:off x="3438526" y="5021920"/>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Text Box 2"/>
          <p:cNvSpPr txBox="1">
            <a:spLocks noChangeArrowheads="1"/>
          </p:cNvSpPr>
          <p:nvPr/>
        </p:nvSpPr>
        <p:spPr bwMode="auto">
          <a:xfrm>
            <a:off x="4613607" y="4799814"/>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613607" y="3891357"/>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pic>
        <p:nvPicPr>
          <p:cNvPr id="33" name="図 32">
            <a:extLst>
              <a:ext uri="{FF2B5EF4-FFF2-40B4-BE49-F238E27FC236}">
                <a16:creationId xmlns:a16="http://schemas.microsoft.com/office/drawing/2014/main" id="{AA3AFFCE-5C8B-C8E4-7446-6F6377390846}"/>
              </a:ext>
            </a:extLst>
          </p:cNvPr>
          <p:cNvPicPr>
            <a:picLocks noChangeAspect="1"/>
          </p:cNvPicPr>
          <p:nvPr/>
        </p:nvPicPr>
        <p:blipFill>
          <a:blip r:embed="rId3"/>
          <a:stretch>
            <a:fillRect/>
          </a:stretch>
        </p:blipFill>
        <p:spPr>
          <a:xfrm>
            <a:off x="7833698" y="3139922"/>
            <a:ext cx="3136748" cy="1697992"/>
          </a:xfrm>
          <a:prstGeom prst="rect">
            <a:avLst/>
          </a:prstGeom>
        </p:spPr>
      </p:pic>
      <p:sp>
        <p:nvSpPr>
          <p:cNvPr id="34" name="角丸四角形 79"/>
          <p:cNvSpPr>
            <a:spLocks noChangeArrowheads="1"/>
          </p:cNvSpPr>
          <p:nvPr/>
        </p:nvSpPr>
        <p:spPr bwMode="auto">
          <a:xfrm>
            <a:off x="9275280" y="3205069"/>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2694595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AD19CB5-F102-F080-CFEF-172B2B9F3A58}"/>
              </a:ext>
            </a:extLst>
          </p:cNvPr>
          <p:cNvPicPr>
            <a:picLocks noChangeAspect="1"/>
          </p:cNvPicPr>
          <p:nvPr/>
        </p:nvPicPr>
        <p:blipFill>
          <a:blip r:embed="rId2"/>
          <a:stretch>
            <a:fillRect/>
          </a:stretch>
        </p:blipFill>
        <p:spPr>
          <a:xfrm>
            <a:off x="640862" y="1164062"/>
            <a:ext cx="3635863" cy="5253823"/>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514072" y="6190622"/>
            <a:ext cx="467253" cy="19935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458794" y="1366498"/>
            <a:ext cx="617782"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52726" y="5881690"/>
            <a:ext cx="1466850" cy="2248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テキスト ボックス 2"/>
          <p:cNvSpPr txBox="1">
            <a:spLocks noChangeArrowheads="1"/>
          </p:cNvSpPr>
          <p:nvPr/>
        </p:nvSpPr>
        <p:spPr bwMode="auto">
          <a:xfrm>
            <a:off x="4807806" y="5194194"/>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19576" y="5721337"/>
            <a:ext cx="588230" cy="27146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2981325" y="6302832"/>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603102" y="6167156"/>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455CD1E-60EA-D8AC-3E6F-8EB9DFD0D22D}"/>
              </a:ext>
            </a:extLst>
          </p:cNvPr>
          <p:cNvPicPr>
            <a:picLocks noChangeAspect="1"/>
          </p:cNvPicPr>
          <p:nvPr/>
        </p:nvPicPr>
        <p:blipFill>
          <a:blip r:embed="rId2"/>
          <a:stretch>
            <a:fillRect/>
          </a:stretch>
        </p:blipFill>
        <p:spPr>
          <a:xfrm>
            <a:off x="661676"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278202" y="5629267"/>
            <a:ext cx="84361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30538" y="3082305"/>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62249" y="4658506"/>
            <a:ext cx="514351" cy="232582"/>
          </a:xfrm>
          <a:prstGeom prst="roundRect">
            <a:avLst>
              <a:gd name="adj" fmla="val 1778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91528" y="3784603"/>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136761" y="5681168"/>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121819" y="5730862"/>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AutoShape 3"/>
          <p:cNvSpPr>
            <a:spLocks noChangeArrowheads="1"/>
          </p:cNvSpPr>
          <p:nvPr/>
        </p:nvSpPr>
        <p:spPr bwMode="auto">
          <a:xfrm>
            <a:off x="2680632" y="1374320"/>
            <a:ext cx="719793" cy="413882"/>
          </a:xfrm>
          <a:prstGeom prst="roundRect">
            <a:avLst>
              <a:gd name="adj" fmla="val 904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5394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E6B11C8-7D26-249F-5A78-1F1E66EF4D7E}"/>
              </a:ext>
            </a:extLst>
          </p:cNvPr>
          <p:cNvPicPr>
            <a:picLocks noChangeAspect="1"/>
          </p:cNvPicPr>
          <p:nvPr/>
        </p:nvPicPr>
        <p:blipFill>
          <a:blip r:embed="rId2"/>
          <a:stretch>
            <a:fillRect/>
          </a:stretch>
        </p:blipFill>
        <p:spPr>
          <a:xfrm>
            <a:off x="617543" y="1203325"/>
            <a:ext cx="3467447" cy="31355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7" name="角丸四角形 79"/>
          <p:cNvSpPr>
            <a:spLocks noChangeArrowheads="1"/>
          </p:cNvSpPr>
          <p:nvPr/>
        </p:nvSpPr>
        <p:spPr bwMode="auto">
          <a:xfrm>
            <a:off x="2123801" y="3893514"/>
            <a:ext cx="454300" cy="20858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160992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127774562"/>
              </p:ext>
            </p:extLst>
          </p:nvPr>
        </p:nvGraphicFramePr>
        <p:xfrm>
          <a:off x="530419" y="2174581"/>
          <a:ext cx="10087886" cy="399793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lnR w="12700" cap="flat" cmpd="sng" algn="ctr">
                      <a:solidFill>
                        <a:schemeClr val="accent1"/>
                      </a:solidFill>
                      <a:prstDash val="solid"/>
                      <a:round/>
                      <a:headEnd type="none" w="med" len="med"/>
                      <a:tailEnd type="none" w="med" len="med"/>
                    </a:lnR>
                  </a:tcP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年以降の場合）で、居住開始年分の確定申告書を提出する際に翌年分以降の住宅借入金等特別控除証明書について、電子データでの交付を希望した場合だけ電子データで提出できます。</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は、電子データで提出できます。ただし、借入先の金融機関等が調書方式に対応している場合は、住宅借入金等特別控除証明書に添付した電子データに年末残高情報が含まれているため提出は不要です。</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997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8" name="図 7">
            <a:extLst>
              <a:ext uri="{FF2B5EF4-FFF2-40B4-BE49-F238E27FC236}">
                <a16:creationId xmlns:a16="http://schemas.microsoft.com/office/drawing/2014/main" id="{C3E21D88-B321-B856-A78F-565DD5178BCC}"/>
              </a:ext>
            </a:extLst>
          </p:cNvPr>
          <p:cNvPicPr>
            <a:picLocks noChangeAspect="1"/>
          </p:cNvPicPr>
          <p:nvPr/>
        </p:nvPicPr>
        <p:blipFill>
          <a:blip r:embed="rId2"/>
          <a:srcRect t="2082"/>
          <a:stretch>
            <a:fillRect/>
          </a:stretch>
        </p:blipFill>
        <p:spPr>
          <a:xfrm>
            <a:off x="680190" y="1220974"/>
            <a:ext cx="2365117" cy="4253003"/>
          </a:xfrm>
          <a:prstGeom prst="rect">
            <a:avLst/>
          </a:prstGeom>
        </p:spPr>
      </p:pic>
      <p:pic>
        <p:nvPicPr>
          <p:cNvPr id="39" name="図 38">
            <a:extLst>
              <a:ext uri="{FF2B5EF4-FFF2-40B4-BE49-F238E27FC236}">
                <a16:creationId xmlns:a16="http://schemas.microsoft.com/office/drawing/2014/main" id="{ACABDB0A-77EC-35F0-ECB1-5FEE1F7BA03E}"/>
              </a:ext>
            </a:extLst>
          </p:cNvPr>
          <p:cNvPicPr>
            <a:picLocks noChangeAspect="1"/>
          </p:cNvPicPr>
          <p:nvPr/>
        </p:nvPicPr>
        <p:blipFill>
          <a:blip r:embed="rId3"/>
          <a:stretch>
            <a:fillRect/>
          </a:stretch>
        </p:blipFill>
        <p:spPr>
          <a:xfrm>
            <a:off x="8229396" y="4191227"/>
            <a:ext cx="3554621" cy="2023071"/>
          </a:xfrm>
          <a:prstGeom prst="rect">
            <a:avLst/>
          </a:prstGeom>
        </p:spPr>
      </p:pic>
      <p:pic>
        <p:nvPicPr>
          <p:cNvPr id="36" name="図 35">
            <a:extLst>
              <a:ext uri="{FF2B5EF4-FFF2-40B4-BE49-F238E27FC236}">
                <a16:creationId xmlns:a16="http://schemas.microsoft.com/office/drawing/2014/main" id="{2031AB53-FD75-C9A3-380E-DCE779362B7E}"/>
              </a:ext>
            </a:extLst>
          </p:cNvPr>
          <p:cNvPicPr>
            <a:picLocks noChangeAspect="1"/>
          </p:cNvPicPr>
          <p:nvPr/>
        </p:nvPicPr>
        <p:blipFill>
          <a:blip r:embed="rId4"/>
          <a:stretch>
            <a:fillRect/>
          </a:stretch>
        </p:blipFill>
        <p:spPr>
          <a:xfrm>
            <a:off x="6902817" y="1287120"/>
            <a:ext cx="2981043" cy="1682340"/>
          </a:xfrm>
          <a:prstGeom prst="rect">
            <a:avLst/>
          </a:prstGeom>
        </p:spPr>
      </p:pic>
      <p:pic>
        <p:nvPicPr>
          <p:cNvPr id="27" name="図 26">
            <a:extLst>
              <a:ext uri="{FF2B5EF4-FFF2-40B4-BE49-F238E27FC236}">
                <a16:creationId xmlns:a16="http://schemas.microsoft.com/office/drawing/2014/main" id="{E245874A-873E-E545-51CD-8E8BBD770662}"/>
              </a:ext>
            </a:extLst>
          </p:cNvPr>
          <p:cNvPicPr>
            <a:picLocks noChangeAspect="1"/>
          </p:cNvPicPr>
          <p:nvPr/>
        </p:nvPicPr>
        <p:blipFill>
          <a:blip r:embed="rId5"/>
          <a:stretch>
            <a:fillRect/>
          </a:stretch>
        </p:blipFill>
        <p:spPr>
          <a:xfrm>
            <a:off x="3436196" y="1134081"/>
            <a:ext cx="3257731" cy="2090783"/>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73886" y="3524872"/>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9" name="直線矢印コネクタ 80"/>
          <p:cNvCxnSpPr>
            <a:cxnSpLocks noChangeShapeType="1"/>
          </p:cNvCxnSpPr>
          <p:nvPr/>
        </p:nvCxnSpPr>
        <p:spPr bwMode="auto">
          <a:xfrm rot="16200000" flipV="1">
            <a:off x="1514737" y="3438131"/>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538695" y="1303487"/>
            <a:ext cx="570614" cy="371970"/>
          </a:xfrm>
          <a:prstGeom prst="roundRect">
            <a:avLst>
              <a:gd name="adj" fmla="val 887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60836" y="2031663"/>
            <a:ext cx="725560" cy="1380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464012" y="2320540"/>
            <a:ext cx="411482" cy="16599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13572" y="2273487"/>
            <a:ext cx="671612" cy="325963"/>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a:endCxn id="23" idx="3"/>
          </p:cNvCxnSpPr>
          <p:nvPr/>
        </p:nvCxnSpPr>
        <p:spPr bwMode="auto">
          <a:xfrm flipH="1" flipV="1">
            <a:off x="4875494" y="2403537"/>
            <a:ext cx="310901" cy="330824"/>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662998" y="2734361"/>
            <a:ext cx="3046794" cy="14988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9211617" y="2814922"/>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928530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2" name="角丸四角形 3"/>
          <p:cNvSpPr>
            <a:spLocks noChangeArrowheads="1"/>
          </p:cNvSpPr>
          <p:nvPr/>
        </p:nvSpPr>
        <p:spPr bwMode="auto">
          <a:xfrm>
            <a:off x="8291512" y="4745355"/>
            <a:ext cx="2262187" cy="1444541"/>
          </a:xfrm>
          <a:prstGeom prst="roundRect">
            <a:avLst>
              <a:gd name="adj" fmla="val 504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角丸四角形 79"/>
          <p:cNvSpPr>
            <a:spLocks noChangeArrowheads="1"/>
          </p:cNvSpPr>
          <p:nvPr/>
        </p:nvSpPr>
        <p:spPr bwMode="auto">
          <a:xfrm>
            <a:off x="1697713" y="5274573"/>
            <a:ext cx="337462" cy="16992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032136" y="5107719"/>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18" name="テキスト ボックス 2"/>
          <p:cNvSpPr txBox="1">
            <a:spLocks noChangeArrowheads="1"/>
          </p:cNvSpPr>
          <p:nvPr/>
        </p:nvSpPr>
        <p:spPr bwMode="auto">
          <a:xfrm>
            <a:off x="728273" y="3790638"/>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spTree>
    <p:extLst>
      <p:ext uri="{BB962C8B-B14F-4D97-AF65-F5344CB8AC3E}">
        <p14:creationId xmlns:p14="http://schemas.microsoft.com/office/powerpoint/2010/main" val="286384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4447619-1A5C-35E5-12A8-F6E2D4A6875F}"/>
              </a:ext>
            </a:extLst>
          </p:cNvPr>
          <p:cNvPicPr>
            <a:picLocks noChangeAspect="1"/>
          </p:cNvPicPr>
          <p:nvPr/>
        </p:nvPicPr>
        <p:blipFill>
          <a:blip r:embed="rId3"/>
          <a:stretch>
            <a:fillRect/>
          </a:stretch>
        </p:blipFill>
        <p:spPr>
          <a:xfrm>
            <a:off x="659376" y="1365443"/>
            <a:ext cx="2461799" cy="4521005"/>
          </a:xfrm>
          <a:prstGeom prst="rect">
            <a:avLst/>
          </a:prstGeom>
        </p:spPr>
      </p:pic>
      <p:pic>
        <p:nvPicPr>
          <p:cNvPr id="24" name="図 23">
            <a:extLst>
              <a:ext uri="{FF2B5EF4-FFF2-40B4-BE49-F238E27FC236}">
                <a16:creationId xmlns:a16="http://schemas.microsoft.com/office/drawing/2014/main" id="{B566ED85-1850-260C-3AAA-0FB7DB9907A6}"/>
              </a:ext>
            </a:extLst>
          </p:cNvPr>
          <p:cNvPicPr>
            <a:picLocks noChangeAspect="1"/>
          </p:cNvPicPr>
          <p:nvPr/>
        </p:nvPicPr>
        <p:blipFill>
          <a:blip r:embed="rId4"/>
          <a:stretch>
            <a:fillRect/>
          </a:stretch>
        </p:blipFill>
        <p:spPr>
          <a:xfrm>
            <a:off x="8688879" y="4246266"/>
            <a:ext cx="3068755" cy="1746546"/>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100560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79158" y="3852678"/>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74553" y="4096227"/>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62133" y="3723927"/>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05420" y="1798035"/>
            <a:ext cx="3052763" cy="14557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3" name="右矢印 22"/>
          <p:cNvSpPr/>
          <p:nvPr/>
        </p:nvSpPr>
        <p:spPr>
          <a:xfrm>
            <a:off x="54623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641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7667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79"/>
          <p:cNvSpPr>
            <a:spLocks noChangeArrowheads="1"/>
          </p:cNvSpPr>
          <p:nvPr/>
        </p:nvSpPr>
        <p:spPr bwMode="auto">
          <a:xfrm>
            <a:off x="101290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3"/>
          <p:cNvSpPr>
            <a:spLocks noChangeArrowheads="1"/>
          </p:cNvSpPr>
          <p:nvPr/>
        </p:nvSpPr>
        <p:spPr bwMode="auto">
          <a:xfrm>
            <a:off x="8758182" y="4734993"/>
            <a:ext cx="1904755" cy="1257819"/>
          </a:xfrm>
          <a:prstGeom prst="roundRect">
            <a:avLst>
              <a:gd name="adj" fmla="val 232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724101" y="5683890"/>
            <a:ext cx="342824" cy="1644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34943" y="4291788"/>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pic>
        <p:nvPicPr>
          <p:cNvPr id="11" name="図 10">
            <a:extLst>
              <a:ext uri="{FF2B5EF4-FFF2-40B4-BE49-F238E27FC236}">
                <a16:creationId xmlns:a16="http://schemas.microsoft.com/office/drawing/2014/main" id="{702AAB24-EDCC-F05E-8D7E-6DCA177EDB73}"/>
              </a:ext>
            </a:extLst>
          </p:cNvPr>
          <p:cNvPicPr>
            <a:picLocks noChangeAspect="1"/>
          </p:cNvPicPr>
          <p:nvPr/>
        </p:nvPicPr>
        <p:blipFill>
          <a:blip r:embed="rId7"/>
          <a:stretch>
            <a:fillRect/>
          </a:stretch>
        </p:blipFill>
        <p:spPr>
          <a:xfrm>
            <a:off x="3522750" y="1834680"/>
            <a:ext cx="1929323" cy="978988"/>
          </a:xfrm>
          <a:prstGeom prst="rect">
            <a:avLst/>
          </a:prstGeom>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244208" y="2571603"/>
            <a:ext cx="575442" cy="17636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479F8668-1801-CAF4-104F-43FEA0476A67}"/>
              </a:ext>
            </a:extLst>
          </p:cNvPr>
          <p:cNvPicPr>
            <a:picLocks noChangeAspect="1"/>
          </p:cNvPicPr>
          <p:nvPr/>
        </p:nvPicPr>
        <p:blipFill>
          <a:blip r:embed="rId3"/>
          <a:stretch>
            <a:fillRect/>
          </a:stretch>
        </p:blipFill>
        <p:spPr>
          <a:xfrm>
            <a:off x="4642772" y="2855672"/>
            <a:ext cx="3401405" cy="1399312"/>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252990" y="3111392"/>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6433965" y="3201879"/>
            <a:ext cx="1786110"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876260" y="308143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47DF850-3182-1B51-C9BF-1D7BA261CF6B}"/>
              </a:ext>
            </a:extLst>
          </p:cNvPr>
          <p:cNvPicPr>
            <a:picLocks noChangeAspect="1"/>
          </p:cNvPicPr>
          <p:nvPr/>
        </p:nvPicPr>
        <p:blipFill>
          <a:blip r:embed="rId2"/>
          <a:stretch>
            <a:fillRect/>
          </a:stretch>
        </p:blipFill>
        <p:spPr>
          <a:xfrm>
            <a:off x="572612" y="1158317"/>
            <a:ext cx="3947024" cy="5586893"/>
          </a:xfrm>
          <a:prstGeom prst="rect">
            <a:avLst/>
          </a:prstGeom>
        </p:spPr>
      </p:pic>
      <p:sp>
        <p:nvSpPr>
          <p:cNvPr id="23" name="コンテンツ プレースホルダー 2">
            <a:extLst>
              <a:ext uri="{FF2B5EF4-FFF2-40B4-BE49-F238E27FC236}">
                <a16:creationId xmlns:a16="http://schemas.microsoft.com/office/drawing/2014/main" id="{BF3E52D9-C05B-8C0E-85EC-0B2309966F6D}"/>
              </a:ext>
            </a:extLst>
          </p:cNvPr>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4950284" y="2081719"/>
            <a:ext cx="5631991" cy="308367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48" name="図 47">
            <a:extLst>
              <a:ext uri="{FF2B5EF4-FFF2-40B4-BE49-F238E27FC236}">
                <a16:creationId xmlns:a16="http://schemas.microsoft.com/office/drawing/2014/main" id="{92C6B913-0765-9709-4E86-0A01D249B193}"/>
              </a:ext>
            </a:extLst>
          </p:cNvPr>
          <p:cNvPicPr>
            <a:picLocks noChangeAspect="1"/>
          </p:cNvPicPr>
          <p:nvPr/>
        </p:nvPicPr>
        <p:blipFill>
          <a:blip r:embed="rId3"/>
          <a:stretch>
            <a:fillRect/>
          </a:stretch>
        </p:blipFill>
        <p:spPr>
          <a:xfrm>
            <a:off x="5179385" y="2673667"/>
            <a:ext cx="4983617" cy="2316624"/>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21812" y="1073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19050" y="5038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789354" y="1073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10017" y="10919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315024" y="1381408"/>
            <a:ext cx="656651" cy="403368"/>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238375" y="5883659"/>
            <a:ext cx="442913"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179385" y="2665380"/>
            <a:ext cx="4966564" cy="2334638"/>
          </a:xfrm>
          <a:prstGeom prst="roundRect">
            <a:avLst>
              <a:gd name="adj" fmla="val 268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 name="直線矢印コネクタ 80">
            <a:extLst>
              <a:ext uri="{FF2B5EF4-FFF2-40B4-BE49-F238E27FC236}">
                <a16:creationId xmlns:a16="http://schemas.microsoft.com/office/drawing/2014/main" id="{03E0E8B6-87B6-657D-EFEF-53BD7751B517}"/>
              </a:ext>
            </a:extLst>
          </p:cNvPr>
          <p:cNvCxnSpPr>
            <a:cxnSpLocks noChangeShapeType="1"/>
            <a:stCxn id="11" idx="1"/>
            <a:endCxn id="9" idx="3"/>
          </p:cNvCxnSpPr>
          <p:nvPr/>
        </p:nvCxnSpPr>
        <p:spPr bwMode="auto">
          <a:xfrm rot="10800000" flipV="1">
            <a:off x="2681288" y="3623553"/>
            <a:ext cx="2268996" cy="2323827"/>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6030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4CF6BE73-5DB3-D696-4698-AEAC5BCC3EAF}"/>
              </a:ext>
            </a:extLst>
          </p:cNvPr>
          <p:cNvPicPr>
            <a:picLocks noChangeAspect="1"/>
          </p:cNvPicPr>
          <p:nvPr/>
        </p:nvPicPr>
        <p:blipFill>
          <a:blip r:embed="rId3"/>
          <a:stretch>
            <a:fillRect/>
          </a:stretch>
        </p:blipFill>
        <p:spPr>
          <a:xfrm>
            <a:off x="6997980" y="4303235"/>
            <a:ext cx="4051112" cy="1262051"/>
          </a:xfrm>
          <a:prstGeom prst="rect">
            <a:avLst/>
          </a:prstGeom>
        </p:spPr>
      </p:pic>
      <p:pic>
        <p:nvPicPr>
          <p:cNvPr id="23" name="図 22">
            <a:extLst>
              <a:ext uri="{FF2B5EF4-FFF2-40B4-BE49-F238E27FC236}">
                <a16:creationId xmlns:a16="http://schemas.microsoft.com/office/drawing/2014/main" id="{F9A923E1-35FC-A424-0522-08FAD05964DF}"/>
              </a:ext>
            </a:extLst>
          </p:cNvPr>
          <p:cNvPicPr>
            <a:picLocks noChangeAspect="1"/>
          </p:cNvPicPr>
          <p:nvPr/>
        </p:nvPicPr>
        <p:blipFill>
          <a:blip r:embed="rId4"/>
          <a:stretch>
            <a:fillRect/>
          </a:stretch>
        </p:blipFill>
        <p:spPr>
          <a:xfrm>
            <a:off x="656816" y="4294302"/>
            <a:ext cx="5071135" cy="1925020"/>
          </a:xfrm>
          <a:prstGeom prst="rect">
            <a:avLst/>
          </a:prstGeom>
        </p:spPr>
      </p:pic>
      <p:pic>
        <p:nvPicPr>
          <p:cNvPr id="10" name="図 9">
            <a:extLst>
              <a:ext uri="{FF2B5EF4-FFF2-40B4-BE49-F238E27FC236}">
                <a16:creationId xmlns:a16="http://schemas.microsoft.com/office/drawing/2014/main" id="{33EB88A4-472E-F92A-A5A3-3CAA5C7090F2}"/>
              </a:ext>
            </a:extLst>
          </p:cNvPr>
          <p:cNvPicPr>
            <a:picLocks noChangeAspect="1"/>
          </p:cNvPicPr>
          <p:nvPr/>
        </p:nvPicPr>
        <p:blipFill>
          <a:blip r:embed="rId5"/>
          <a:stretch>
            <a:fillRect/>
          </a:stretch>
        </p:blipFill>
        <p:spPr>
          <a:xfrm>
            <a:off x="656816" y="2319012"/>
            <a:ext cx="5071135" cy="1804572"/>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1" y="3391877"/>
            <a:ext cx="4537495"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err="1">
                <a:solidFill>
                  <a:schemeClr val="tx1"/>
                </a:solidFill>
                <a:latin typeface="Meiryo UI" panose="020B0604030504040204" pitchFamily="50" charset="-128"/>
                <a:ea typeface="Meiryo UI" panose="020B0604030504040204" pitchFamily="50" charset="-128"/>
              </a:rPr>
              <a:t>i</a:t>
            </a:r>
            <a:r>
              <a:rPr lang="ja-JP" altLang="en-US" sz="1400" dirty="0">
                <a:solidFill>
                  <a:schemeClr val="tx1"/>
                </a:solidFill>
                <a:latin typeface="Meiryo UI" panose="020B0604030504040204" pitchFamily="50" charset="-128"/>
                <a:ea typeface="Meiryo UI" panose="020B0604030504040204" pitchFamily="50" charset="-128"/>
              </a:rPr>
              <a:t>」にマウスのカーソルをあわせて、ご確認ください。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4" name="AutoShape 11">
            <a:extLst>
              <a:ext uri="{FF2B5EF4-FFF2-40B4-BE49-F238E27FC236}">
                <a16:creationId xmlns:a16="http://schemas.microsoft.com/office/drawing/2014/main" id="{D3720775-1007-F683-B339-9CD484AF1ED5}"/>
              </a:ext>
            </a:extLst>
          </p:cNvPr>
          <p:cNvSpPr>
            <a:spLocks noChangeArrowheads="1"/>
          </p:cNvSpPr>
          <p:nvPr/>
        </p:nvSpPr>
        <p:spPr bwMode="auto">
          <a:xfrm>
            <a:off x="5172341" y="3912045"/>
            <a:ext cx="537897" cy="188468"/>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AutoShape 11">
            <a:extLst>
              <a:ext uri="{FF2B5EF4-FFF2-40B4-BE49-F238E27FC236}">
                <a16:creationId xmlns:a16="http://schemas.microsoft.com/office/drawing/2014/main" id="{C055FAB5-7DC9-94C2-DB2E-E074F15CF91B}"/>
              </a:ext>
            </a:extLst>
          </p:cNvPr>
          <p:cNvSpPr>
            <a:spLocks noChangeArrowheads="1"/>
          </p:cNvSpPr>
          <p:nvPr/>
        </p:nvSpPr>
        <p:spPr bwMode="auto">
          <a:xfrm>
            <a:off x="5267325" y="6009883"/>
            <a:ext cx="416720" cy="188468"/>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AutoShape 11">
            <a:extLst>
              <a:ext uri="{FF2B5EF4-FFF2-40B4-BE49-F238E27FC236}">
                <a16:creationId xmlns:a16="http://schemas.microsoft.com/office/drawing/2014/main" id="{755E479A-B5F1-7A8A-8C43-D6B530FD90B6}"/>
              </a:ext>
            </a:extLst>
          </p:cNvPr>
          <p:cNvSpPr>
            <a:spLocks noChangeArrowheads="1"/>
          </p:cNvSpPr>
          <p:nvPr/>
        </p:nvSpPr>
        <p:spPr bwMode="auto">
          <a:xfrm flipV="1">
            <a:off x="7060305" y="4582633"/>
            <a:ext cx="1593158" cy="484665"/>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AutoShape 11">
            <a:extLst>
              <a:ext uri="{FF2B5EF4-FFF2-40B4-BE49-F238E27FC236}">
                <a16:creationId xmlns:a16="http://schemas.microsoft.com/office/drawing/2014/main" id="{81A13E2D-A5C0-B5C5-A434-98221DBF3D1E}"/>
              </a:ext>
            </a:extLst>
          </p:cNvPr>
          <p:cNvSpPr>
            <a:spLocks noChangeArrowheads="1"/>
          </p:cNvSpPr>
          <p:nvPr/>
        </p:nvSpPr>
        <p:spPr bwMode="auto">
          <a:xfrm flipV="1">
            <a:off x="8405813" y="5080619"/>
            <a:ext cx="247650" cy="205755"/>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7360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020387168"/>
              </p:ext>
            </p:extLst>
          </p:nvPr>
        </p:nvGraphicFramePr>
        <p:xfrm>
          <a:off x="672628" y="1295168"/>
          <a:ext cx="10995249" cy="4887885"/>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特定親族特別控除申告書</a:t>
                      </a:r>
                      <a:br>
                        <a:rPr kumimoji="1" lang="en-US" altLang="ja-JP" sz="115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 </a:t>
                      </a:r>
                      <a:r>
                        <a:rPr kumimoji="1" lang="en-US" altLang="ja-JP" sz="1400" dirty="0">
                          <a:latin typeface="メイリオ" panose="020B0604030504040204" pitchFamily="50" charset="-128"/>
                          <a:ea typeface="メイリオ" panose="020B0604030504040204" pitchFamily="50" charset="-128"/>
                        </a:rPr>
                        <a:t>2,500 </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給与所得者の</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配偶者控除等申告書</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給与所得者の</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特定親族特別控除申告書</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特定親族特別控除を受ける場合に提出する申告書です。</a:t>
                      </a:r>
                    </a:p>
                  </a:txBody>
                  <a:tcPr anchor="ctr"/>
                </a:tc>
                <a:extLst>
                  <a:ext uri="{0D108BD9-81ED-4DB2-BD59-A6C34878D82A}">
                    <a16:rowId xmlns:a16="http://schemas.microsoft.com/office/drawing/2014/main" val="1753552690"/>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 </a:t>
                      </a:r>
                      <a:r>
                        <a:rPr kumimoji="1" lang="en-US" altLang="ja-JP" sz="1400" dirty="0">
                          <a:latin typeface="メイリオ" panose="020B0604030504040204" pitchFamily="50" charset="-128"/>
                          <a:ea typeface="メイリオ" panose="020B0604030504040204" pitchFamily="50" charset="-128"/>
                        </a:rPr>
                        <a:t>850 </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lnT w="12700" cap="flat" cmpd="sng" algn="ctr">
                      <a:solidFill>
                        <a:schemeClr val="accent1"/>
                      </a:solidFill>
                      <a:prstDash val="solid"/>
                      <a:round/>
                      <a:headEnd type="none" w="med" len="med"/>
                      <a:tailEnd type="none" w="med" len="med"/>
                    </a:lnT>
                  </a:tcP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a:cxnSpLocks/>
          </p:cNvCxnSpPr>
          <p:nvPr/>
        </p:nvCxnSpPr>
        <p:spPr>
          <a:xfrm>
            <a:off x="5711842" y="1295168"/>
            <a:ext cx="0" cy="4913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795225" y="2889093"/>
            <a:ext cx="0" cy="18704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F52AE9B-B448-5991-538A-18C5397AB9A3}"/>
              </a:ext>
            </a:extLst>
          </p:cNvPr>
          <p:cNvPicPr>
            <a:picLocks noChangeAspect="1"/>
          </p:cNvPicPr>
          <p:nvPr/>
        </p:nvPicPr>
        <p:blipFill>
          <a:blip r:embed="rId3"/>
          <a:stretch>
            <a:fillRect/>
          </a:stretch>
        </p:blipFill>
        <p:spPr>
          <a:xfrm>
            <a:off x="838200" y="4486910"/>
            <a:ext cx="4051741" cy="2001657"/>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5010150"/>
            <a:ext cx="1250950" cy="32083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337676"/>
            <a:ext cx="681066" cy="23445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11664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91FABA0-9E42-CD74-E459-9441F4FF6356}"/>
              </a:ext>
            </a:extLst>
          </p:cNvPr>
          <p:cNvPicPr>
            <a:picLocks noChangeAspect="1"/>
          </p:cNvPicPr>
          <p:nvPr/>
        </p:nvPicPr>
        <p:blipFill>
          <a:blip r:embed="rId5"/>
          <a:stretch>
            <a:fillRect/>
          </a:stretch>
        </p:blipFill>
        <p:spPr>
          <a:xfrm>
            <a:off x="854869" y="4554684"/>
            <a:ext cx="1301499" cy="134112"/>
          </a:xfrm>
          <a:prstGeom prst="rect">
            <a:avLst/>
          </a:prstGeom>
        </p:spPr>
      </p:pic>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AE7E7B-210A-8FA0-32BD-702F81C1F52F}"/>
              </a:ext>
            </a:extLst>
          </p:cNvPr>
          <p:cNvPicPr>
            <a:picLocks noChangeAspect="1"/>
          </p:cNvPicPr>
          <p:nvPr/>
        </p:nvPicPr>
        <p:blipFill>
          <a:blip r:embed="rId2"/>
          <a:stretch>
            <a:fillRect/>
          </a:stretch>
        </p:blipFill>
        <p:spPr>
          <a:xfrm>
            <a:off x="674932" y="1113477"/>
            <a:ext cx="3814485" cy="5184002"/>
          </a:xfrm>
          <a:prstGeom prst="rect">
            <a:avLst/>
          </a:prstGeom>
        </p:spPr>
      </p:pic>
      <p:sp>
        <p:nvSpPr>
          <p:cNvPr id="11" name="コンテンツ プレースホルダー 2">
            <a:extLst>
              <a:ext uri="{FF2B5EF4-FFF2-40B4-BE49-F238E27FC236}">
                <a16:creationId xmlns:a16="http://schemas.microsoft.com/office/drawing/2014/main" id="{254A7FEF-2685-E02C-18CB-6086ED9A5F89}"/>
              </a:ext>
            </a:extLst>
          </p:cNvPr>
          <p:cNvSpPr>
            <a:spLocks noGrp="1"/>
          </p:cNvSpPr>
          <p:nvPr>
            <p:ph idx="1"/>
          </p:nvPr>
        </p:nvSpPr>
        <p:spPr>
          <a:xfrm>
            <a:off x="389614" y="811033"/>
            <a:ext cx="10964186" cy="5953833"/>
          </a:xfrm>
        </p:spPr>
        <p:txBody>
          <a:bodyPr>
            <a:normAutofit/>
          </a:bodyPr>
          <a:lstStyle/>
          <a:p>
            <a:pPr marL="0" lv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年末調整申告書クラウド</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にログインしたら、当サービスから提出する年末調整申告書を選択します。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758467" y="2232499"/>
            <a:ext cx="107950" cy="123087"/>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325333" y="5995516"/>
            <a:ext cx="492919" cy="21576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766406" y="3639873"/>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696101" y="1387635"/>
            <a:ext cx="738639" cy="296432"/>
          </a:xfrm>
          <a:prstGeom prst="roundRect">
            <a:avLst>
              <a:gd name="adj" fmla="val 1392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675937" y="5768872"/>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864816" y="1659121"/>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H="1" flipV="1">
            <a:off x="2554895" y="121346"/>
            <a:ext cx="439401" cy="4029080"/>
          </a:xfrm>
          <a:prstGeom prst="bentConnector3">
            <a:avLst>
              <a:gd name="adj1" fmla="val 7217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60265" y="3550423"/>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604180" y="1874726"/>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1937417" y="5716990"/>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07505" y="5463419"/>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
        <p:nvSpPr>
          <p:cNvPr id="14" name="AutoShape 11">
            <a:extLst>
              <a:ext uri="{FF2B5EF4-FFF2-40B4-BE49-F238E27FC236}">
                <a16:creationId xmlns:a16="http://schemas.microsoft.com/office/drawing/2014/main" id="{0BE58861-0E41-1B98-613F-E6653285E3F0}"/>
              </a:ext>
            </a:extLst>
          </p:cNvPr>
          <p:cNvSpPr>
            <a:spLocks noChangeShapeType="1"/>
          </p:cNvSpPr>
          <p:nvPr/>
        </p:nvSpPr>
        <p:spPr bwMode="auto">
          <a:xfrm rot="16200000" flipH="1" flipV="1">
            <a:off x="2680890" y="774432"/>
            <a:ext cx="439401" cy="4029080"/>
          </a:xfrm>
          <a:prstGeom prst="bentConnector3">
            <a:avLst>
              <a:gd name="adj1" fmla="val 7217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5" name="角丸四角形 79">
            <a:extLst>
              <a:ext uri="{FF2B5EF4-FFF2-40B4-BE49-F238E27FC236}">
                <a16:creationId xmlns:a16="http://schemas.microsoft.com/office/drawing/2014/main" id="{A239C78A-B03B-E53E-8B89-9DB7A9923082}"/>
              </a:ext>
            </a:extLst>
          </p:cNvPr>
          <p:cNvSpPr>
            <a:spLocks noChangeArrowheads="1"/>
          </p:cNvSpPr>
          <p:nvPr/>
        </p:nvSpPr>
        <p:spPr bwMode="auto">
          <a:xfrm>
            <a:off x="885203" y="2890352"/>
            <a:ext cx="107950" cy="123087"/>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3" name="Text Box 3">
            <a:extLst>
              <a:ext uri="{FF2B5EF4-FFF2-40B4-BE49-F238E27FC236}">
                <a16:creationId xmlns:a16="http://schemas.microsoft.com/office/drawing/2014/main" id="{9A4F2D20-43E2-501A-C24D-08F605BA32ED}"/>
              </a:ext>
            </a:extLst>
          </p:cNvPr>
          <p:cNvSpPr txBox="1">
            <a:spLocks noChangeArrowheads="1"/>
          </p:cNvSpPr>
          <p:nvPr/>
        </p:nvSpPr>
        <p:spPr bwMode="auto">
          <a:xfrm>
            <a:off x="4592181" y="2556915"/>
            <a:ext cx="5720920"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休職している場合等で、令和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月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日以降に給与等の収入がない場合は、チェックを付けます。</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61C12-6FD2-4CC0-967B-67C4C3B42D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27125</TotalTime>
  <Words>6026</Words>
  <Application>Microsoft Office PowerPoint</Application>
  <PresentationFormat>ワイド画面</PresentationFormat>
  <Paragraphs>589</Paragraphs>
  <Slides>41</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41</vt:i4>
      </vt:variant>
    </vt:vector>
  </HeadingPairs>
  <TitlesOfParts>
    <vt:vector size="48"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（1／６）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 5年 1月 1日」以降の場合（1／3）</vt:lpstr>
      <vt:lpstr>PowerPoint プレゼンテーション</vt:lpstr>
      <vt:lpstr>［3］- 2. 給与所得者の（特定増改築等）住宅借入金等特別控除申告書を提出する 　　      　居住開始年月日が「令和 5年 1月 1日」以降の場合（3／3）</vt:lpstr>
      <vt:lpstr>［3］- 2. 給与所得者の（特定増改築等）住宅借入金等特別控除申告書を提出する 　　 　　 　居住開始年月日が「令和 4年 1月 1日～令和 4年12月31日」の場合（1／3）</vt:lpstr>
      <vt:lpstr>PowerPoint プレゼンテーション</vt:lpstr>
      <vt:lpstr>［3］- 2. 給与所得者の（特定増改築等）住宅借入金等特別控除申告書を提出する 　　      　居住開始年月日が「令和 4年 1月 1日～令和 4年12月31日」の場合（3／3）</vt:lpstr>
      <vt:lpstr>［3］- 2. 給与所得者の（特定増改築等）住宅借入金等特別控除申告書を提出する 　　 　　 　居住開始年月日が「平成31年 1月 1日～令和 3年12月31日」の場合（1／3）</vt:lpstr>
      <vt:lpstr>［3］- 2. 給与所得者の（特定増改築等）住宅借入金等特別控除申告書を提出する 　　      　居住開始年月日が「平成31年 1月 1日～令和 3年12月31日」の場合（2／3）</vt:lpstr>
      <vt:lpstr>［3］- 2. 給与所得者の（特定増改築等）住宅借入金等特別控除申告書を提出する 　　      　居住開始年月日が「平成31年 1月 1日～令和 3年12月31日」の場合（3／3）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本間 優 (Homma Yu)</dc:creator>
  <cp:lastModifiedBy>村田 光優 (Murata Miyu)</cp:lastModifiedBy>
  <cp:revision>107</cp:revision>
  <cp:lastPrinted>2024-09-19T04:27:10Z</cp:lastPrinted>
  <dcterms:created xsi:type="dcterms:W3CDTF">2022-08-02T08:12:52Z</dcterms:created>
  <dcterms:modified xsi:type="dcterms:W3CDTF">2025-10-14T09:30:08Z</dcterms:modified>
</cp:coreProperties>
</file>