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4"/>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442" r:id="rId16"/>
    <p:sldId id="342" r:id="rId17"/>
    <p:sldId id="308" r:id="rId18"/>
    <p:sldId id="320" r:id="rId19"/>
    <p:sldId id="415" r:id="rId20"/>
    <p:sldId id="322" r:id="rId21"/>
    <p:sldId id="431" r:id="rId22"/>
    <p:sldId id="359" r:id="rId23"/>
    <p:sldId id="400" r:id="rId24"/>
    <p:sldId id="325" r:id="rId25"/>
    <p:sldId id="298" r:id="rId26"/>
    <p:sldId id="326" r:id="rId27"/>
    <p:sldId id="327" r:id="rId28"/>
    <p:sldId id="328" r:id="rId29"/>
    <p:sldId id="329" r:id="rId30"/>
    <p:sldId id="330" r:id="rId31"/>
    <p:sldId id="331" r:id="rId32"/>
    <p:sldId id="332" r:id="rId33"/>
    <p:sldId id="333" r:id="rId34"/>
    <p:sldId id="334" r:id="rId35"/>
    <p:sldId id="335" r:id="rId36"/>
    <p:sldId id="361" r:id="rId37"/>
    <p:sldId id="362" r:id="rId38"/>
    <p:sldId id="424" r:id="rId39"/>
    <p:sldId id="417" r:id="rId40"/>
    <p:sldId id="418" r:id="rId41"/>
    <p:sldId id="438" r:id="rId42"/>
    <p:sldId id="346" r:id="rId43"/>
    <p:sldId id="367" r:id="rId44"/>
    <p:sldId id="345" r:id="rId45"/>
    <p:sldId id="347" r:id="rId46"/>
    <p:sldId id="368" r:id="rId47"/>
    <p:sldId id="369" r:id="rId48"/>
    <p:sldId id="370" r:id="rId49"/>
    <p:sldId id="348" r:id="rId50"/>
    <p:sldId id="432" r:id="rId51"/>
    <p:sldId id="350" r:id="rId52"/>
    <p:sldId id="351" r:id="rId53"/>
    <p:sldId id="353" r:id="rId54"/>
    <p:sldId id="352" r:id="rId55"/>
    <p:sldId id="354" r:id="rId56"/>
    <p:sldId id="355" r:id="rId57"/>
    <p:sldId id="356" r:id="rId58"/>
    <p:sldId id="357" r:id="rId59"/>
    <p:sldId id="428" r:id="rId60"/>
    <p:sldId id="427" r:id="rId61"/>
    <p:sldId id="433" r:id="rId62"/>
    <p:sldId id="430" r:id="rId63"/>
    <p:sldId id="393" r:id="rId64"/>
    <p:sldId id="439" r:id="rId65"/>
    <p:sldId id="395" r:id="rId66"/>
    <p:sldId id="396" r:id="rId67"/>
    <p:sldId id="436" r:id="rId68"/>
    <p:sldId id="397" r:id="rId69"/>
    <p:sldId id="437" r:id="rId70"/>
    <p:sldId id="422" r:id="rId71"/>
    <p:sldId id="421" r:id="rId72"/>
    <p:sldId id="440" r:id="rId7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7394" autoAdjust="0"/>
  </p:normalViewPr>
  <p:slideViewPr>
    <p:cSldViewPr snapToGrid="0">
      <p:cViewPr varScale="1">
        <p:scale>
          <a:sx n="54" d="100"/>
          <a:sy n="54" d="100"/>
        </p:scale>
        <p:origin x="642" y="276"/>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2025/10/14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C1B1-13D9-1AF0-60B9-882731EA92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873149-41F1-9893-EAC6-E021BFC533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224849-1358-F9D1-19D1-54CB603428FC}"/>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従業員カードを表示するには、勤怠管理者側の［法人情報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アプリ基本設定］メニューの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［従業員カード］ページで、それぞれ「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：使用する」にします。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今月の未申請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今月の残業</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年５日有休消化状況</a:t>
            </a:r>
            <a:endParaRPr kumimoji="1" lang="ja-JP" altLang="en-US" dirty="0"/>
          </a:p>
        </p:txBody>
      </p:sp>
      <p:sp>
        <p:nvSpPr>
          <p:cNvPr id="4" name="スライド番号プレースホルダー 3">
            <a:extLst>
              <a:ext uri="{FF2B5EF4-FFF2-40B4-BE49-F238E27FC236}">
                <a16:creationId xmlns:a16="http://schemas.microsoft.com/office/drawing/2014/main" id="{CB38A95E-219C-EDC1-EB91-436FA531D22F}"/>
              </a:ext>
            </a:extLst>
          </p:cNvPr>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339336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また、備考欄を表示させる場合は、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工数基本設定］メニューで、</a:t>
            </a:r>
            <a:r>
              <a:rPr lang="ja-JP" altLang="en-US" dirty="0"/>
              <a:t>コード桁数・名称の備考を使用「する」に設定してください。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443297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70</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71</a:t>
            </a:fld>
            <a:endParaRPr kumimoji="1" lang="ja-JP" altLang="en-US"/>
          </a:p>
        </p:txBody>
      </p:sp>
    </p:spTree>
    <p:extLst>
      <p:ext uri="{BB962C8B-B14F-4D97-AF65-F5344CB8AC3E}">
        <p14:creationId xmlns:p14="http://schemas.microsoft.com/office/powerpoint/2010/main" val="36020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325900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2025/10/14</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2025/10/14</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2025/10/14</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2025/10/14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2.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8.png"/><Relationship Id="rId7" Type="http://schemas.openxmlformats.org/officeDocument/2006/relationships/image" Target="../media/image38.jpg"/><Relationship Id="rId12"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71.png"/><Relationship Id="rId5" Type="http://schemas.openxmlformats.org/officeDocument/2006/relationships/image" Target="../media/image36.jpg"/><Relationship Id="rId10" Type="http://schemas.openxmlformats.org/officeDocument/2006/relationships/image" Target="../media/image70.png"/><Relationship Id="rId4" Type="http://schemas.openxmlformats.org/officeDocument/2006/relationships/image" Target="../media/image35.jp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9.png"/><Relationship Id="rId7"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jp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35.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15.png"/><Relationship Id="rId4" Type="http://schemas.openxmlformats.org/officeDocument/2006/relationships/image" Target="../media/image111.png"/><Relationship Id="rId9" Type="http://schemas.openxmlformats.org/officeDocument/2006/relationships/image" Target="../media/image104.png"/></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56.xml.rels><?xml version="1.0" encoding="UTF-8" standalone="yes"?>
<Relationships xmlns="http://schemas.openxmlformats.org/package/2006/relationships"><Relationship Id="rId8" Type="http://schemas.openxmlformats.org/officeDocument/2006/relationships/image" Target="../media/image126.jpeg"/><Relationship Id="rId13" Type="http://schemas.openxmlformats.org/officeDocument/2006/relationships/image" Target="../media/image104.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0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8.png"/><Relationship Id="rId5" Type="http://schemas.openxmlformats.org/officeDocument/2006/relationships/image" Target="../media/image123.png"/><Relationship Id="rId10" Type="http://schemas.openxmlformats.org/officeDocument/2006/relationships/image" Target="../media/image127.jpg"/><Relationship Id="rId4" Type="http://schemas.openxmlformats.org/officeDocument/2006/relationships/image" Target="../media/image122.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15.png"/></Relationships>
</file>

<file path=ppt/slides/_rels/slide57.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8.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5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135.png"/><Relationship Id="rId7" Type="http://schemas.openxmlformats.org/officeDocument/2006/relationships/image" Target="../media/image37.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138.png"/><Relationship Id="rId5" Type="http://schemas.openxmlformats.org/officeDocument/2006/relationships/image" Target="../media/image35.jpg"/><Relationship Id="rId10"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5.png"/><Relationship Id="rId7" Type="http://schemas.openxmlformats.org/officeDocument/2006/relationships/image" Target="../media/image15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9.png"/><Relationship Id="rId10" Type="http://schemas.openxmlformats.org/officeDocument/2006/relationships/image" Target="../media/image161.png"/><Relationship Id="rId4" Type="http://schemas.openxmlformats.org/officeDocument/2006/relationships/image" Target="../media/image156.png"/><Relationship Id="rId9" Type="http://schemas.openxmlformats.org/officeDocument/2006/relationships/image" Target="../media/image160.png"/></Relationships>
</file>

<file path=ppt/slides/_rels/slide66.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3.png"/><Relationship Id="rId7" Type="http://schemas.openxmlformats.org/officeDocument/2006/relationships/image" Target="../media/image160.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69.png"/><Relationship Id="rId5" Type="http://schemas.openxmlformats.org/officeDocument/2006/relationships/image" Target="../media/image165.png"/><Relationship Id="rId10" Type="http://schemas.openxmlformats.org/officeDocument/2006/relationships/image" Target="../media/image168.png"/><Relationship Id="rId4" Type="http://schemas.openxmlformats.org/officeDocument/2006/relationships/image" Target="../media/image164.png"/><Relationship Id="rId9" Type="http://schemas.openxmlformats.org/officeDocument/2006/relationships/image" Target="../media/image167.png"/></Relationships>
</file>

<file path=ppt/slides/_rels/slide67.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68.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82.png"/><Relationship Id="rId4" Type="http://schemas.openxmlformats.org/officeDocument/2006/relationships/image" Target="../media/image181.png"/></Relationships>
</file>

<file path=ppt/slides/_rels/slide7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8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低い精度で自動的に生成された説明">
            <a:extLst>
              <a:ext uri="{FF2B5EF4-FFF2-40B4-BE49-F238E27FC236}">
                <a16:creationId xmlns:a16="http://schemas.microsoft.com/office/drawing/2014/main" id="{61BB4644-31F4-1EA7-6E2C-DFC8169C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006" y="1480203"/>
            <a:ext cx="5697988" cy="2194566"/>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7" name="テキスト ボックス 6">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2025/10/17</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28" y="1392859"/>
            <a:ext cx="5073846" cy="2502171"/>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370" y="2360534"/>
            <a:ext cx="2921783" cy="1440879"/>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4EED1C0-AFF3-E603-6EB9-016BB52C3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13" y="1486313"/>
            <a:ext cx="4885252" cy="2080551"/>
          </a:xfrm>
          <a:prstGeom prst="rect">
            <a:avLst/>
          </a:prstGeom>
          <a:ln w="3175">
            <a:solidFill>
              <a:schemeClr val="bg2">
                <a:lumMod val="90000"/>
              </a:schemeClr>
            </a:solidFill>
          </a:ln>
        </p:spPr>
      </p:pic>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9ADD2C4-2376-5B4A-8A63-237C807143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924" y="1487095"/>
            <a:ext cx="4885252" cy="2078988"/>
          </a:xfrm>
          <a:prstGeom prst="rect">
            <a:avLst/>
          </a:prstGeom>
          <a:ln w="3175">
            <a:solidFill>
              <a:schemeClr val="bg2">
                <a:lumMod val="7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953253"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006727"/>
            <a:ext cx="10212642" cy="22000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                                    </a:t>
            </a: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0C73EE1B-A84D-400B-86D2-6E94B1EE7843}"/>
              </a:ext>
            </a:extLst>
          </p:cNvPr>
          <p:cNvSpPr txBox="1"/>
          <p:nvPr/>
        </p:nvSpPr>
        <p:spPr>
          <a:xfrm>
            <a:off x="5416238" y="4525070"/>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A04D094-E4ED-48D0-AFD4-8A08FC333D54}"/>
              </a:ext>
            </a:extLst>
          </p:cNvPr>
          <p:cNvSpPr txBox="1"/>
          <p:nvPr/>
        </p:nvSpPr>
        <p:spPr>
          <a:xfrm>
            <a:off x="7901820" y="4525070"/>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06021" y="1818962"/>
            <a:ext cx="919003" cy="228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1925024" y="1678932"/>
            <a:ext cx="3957012" cy="98436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7204363" y="1678931"/>
            <a:ext cx="3932813" cy="977777"/>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268158" y="1801424"/>
            <a:ext cx="936205" cy="24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テキスト, 手紙&#10;&#10;AI 生成コンテンツは誤りを含む可能性があります。">
            <a:extLst>
              <a:ext uri="{FF2B5EF4-FFF2-40B4-BE49-F238E27FC236}">
                <a16:creationId xmlns:a16="http://schemas.microsoft.com/office/drawing/2014/main" id="{349C95B0-6437-CB8C-AB99-DC6149092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213" y="4593574"/>
            <a:ext cx="1329508" cy="1539086"/>
          </a:xfrm>
          <a:prstGeom prst="rect">
            <a:avLst/>
          </a:prstGeom>
        </p:spPr>
      </p:pic>
      <p:sp>
        <p:nvSpPr>
          <p:cNvPr id="37" name="テキスト ボックス 36">
            <a:extLst>
              <a:ext uri="{FF2B5EF4-FFF2-40B4-BE49-F238E27FC236}">
                <a16:creationId xmlns:a16="http://schemas.microsoft.com/office/drawing/2014/main" id="{60BD24C1-29E0-05D4-11C5-57E5EC0D275D}"/>
              </a:ext>
            </a:extLst>
          </p:cNvPr>
          <p:cNvSpPr txBox="1"/>
          <p:nvPr/>
        </p:nvSpPr>
        <p:spPr>
          <a:xfrm>
            <a:off x="2504703" y="5060027"/>
            <a:ext cx="2387396" cy="461665"/>
          </a:xfrm>
          <a:prstGeom prst="rect">
            <a:avLst/>
          </a:prstGeom>
          <a:noFill/>
        </p:spPr>
        <p:txBody>
          <a:bodyPr wrap="square" rtlCol="0">
            <a:spAutoFit/>
          </a:bodyPr>
          <a:lstStyle/>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メニューを起動できます。</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9" name="図 38" descr="テキスト&#10;&#10;AI 生成コンテンツは誤りを含む可能性があります。">
            <a:extLst>
              <a:ext uri="{FF2B5EF4-FFF2-40B4-BE49-F238E27FC236}">
                <a16:creationId xmlns:a16="http://schemas.microsoft.com/office/drawing/2014/main" id="{A82DB40C-6FFA-81E1-90F3-4C205708B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2019" y="4975118"/>
            <a:ext cx="1855582" cy="1148694"/>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7162800" y="5213161"/>
            <a:ext cx="209052" cy="2352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3" name="図 42" descr="テキスト, 手紙, ホワイトボード&#10;&#10;AI 生成コンテンツは誤りを含む可能性があります。">
            <a:extLst>
              <a:ext uri="{FF2B5EF4-FFF2-40B4-BE49-F238E27FC236}">
                <a16:creationId xmlns:a16="http://schemas.microsoft.com/office/drawing/2014/main" id="{87E3824F-757E-29E6-E65A-DEAF933FBB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2529" y="4976648"/>
            <a:ext cx="1782742" cy="1152635"/>
          </a:xfrm>
          <a:prstGeom prst="rect">
            <a:avLst/>
          </a:prstGeom>
        </p:spPr>
      </p:pic>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547019" y="5355657"/>
            <a:ext cx="1140278" cy="187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7" name="図 46">
            <a:extLst>
              <a:ext uri="{FF2B5EF4-FFF2-40B4-BE49-F238E27FC236}">
                <a16:creationId xmlns:a16="http://schemas.microsoft.com/office/drawing/2014/main" id="{12E6C4E1-8634-F6D1-905B-C63478B1F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7340500" y="4345382"/>
            <a:ext cx="147728" cy="189092"/>
          </a:xfrm>
          <a:prstGeom prst="rect">
            <a:avLst/>
          </a:prstGeom>
        </p:spPr>
      </p:pic>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E3DA-E552-0744-787C-59B63DB89B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F6AABE-5062-2C7F-4706-F974B688F2E7}"/>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a:extLst>
              <a:ext uri="{FF2B5EF4-FFF2-40B4-BE49-F238E27FC236}">
                <a16:creationId xmlns:a16="http://schemas.microsoft.com/office/drawing/2014/main" id="{2D871A1C-DA8D-C88E-2C82-FC8AFE4BA0C0}"/>
              </a:ext>
            </a:extLst>
          </p:cNvPr>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5.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現在の未申請や、現在の勤怠情報を確認できます。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従業員カードは、ログインした後の画面に表示されます。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スタートページを設定している場合は、スタートページに表示されます。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F43AF06-882E-71C9-3B0F-4BC2D1FD62EE}"/>
              </a:ext>
            </a:extLst>
          </p:cNvPr>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3A123B-003D-07D8-BD35-95420A575001}"/>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2">
            <a:extLst>
              <a:ext uri="{FF2B5EF4-FFF2-40B4-BE49-F238E27FC236}">
                <a16:creationId xmlns:a16="http://schemas.microsoft.com/office/drawing/2014/main" id="{A36881B0-FBC2-14AD-B114-7395356EB5E9}"/>
              </a:ext>
            </a:extLst>
          </p:cNvPr>
          <p:cNvSpPr txBox="1">
            <a:spLocks noChangeArrowheads="1"/>
          </p:cNvSpPr>
          <p:nvPr/>
        </p:nvSpPr>
        <p:spPr bwMode="auto">
          <a:xfrm>
            <a:off x="5438514" y="2082128"/>
            <a:ext cx="6030666" cy="213427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従業員カードでは、以下の内容を確認できます。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「現在の未申請」カード</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今月の未申請（未打刻、未申請）</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クリックすると、ここから申請できます。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の勤怠情報」</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・今月の残業（現時点の残業の合計時間、締日時点の予測合計残業時間）</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・年５日有休消化状況（現時点で取得した日数、不足している日数）</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765AF63E-E9C8-F2E5-C67F-979F4577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17" y="1319157"/>
            <a:ext cx="4045002" cy="2948692"/>
          </a:xfrm>
          <a:prstGeom prst="rect">
            <a:avLst/>
          </a:prstGeom>
        </p:spPr>
      </p:pic>
      <p:sp>
        <p:nvSpPr>
          <p:cNvPr id="10" name="AutoShape 380">
            <a:extLst>
              <a:ext uri="{FF2B5EF4-FFF2-40B4-BE49-F238E27FC236}">
                <a16:creationId xmlns:a16="http://schemas.microsoft.com/office/drawing/2014/main" id="{2EC2AC35-7886-8E5D-2D1A-09E8BE9B3182}"/>
              </a:ext>
            </a:extLst>
          </p:cNvPr>
          <p:cNvSpPr>
            <a:spLocks noChangeArrowheads="1"/>
          </p:cNvSpPr>
          <p:nvPr/>
        </p:nvSpPr>
        <p:spPr bwMode="auto">
          <a:xfrm>
            <a:off x="952501" y="3076575"/>
            <a:ext cx="3362324" cy="1070551"/>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10">
            <a:extLst>
              <a:ext uri="{FF2B5EF4-FFF2-40B4-BE49-F238E27FC236}">
                <a16:creationId xmlns:a16="http://schemas.microsoft.com/office/drawing/2014/main" id="{2AD49E23-ED13-F913-BAAA-0F4C4F3FD4B0}"/>
              </a:ext>
            </a:extLst>
          </p:cNvPr>
          <p:cNvSpPr>
            <a:spLocks noChangeShapeType="1"/>
          </p:cNvSpPr>
          <p:nvPr/>
        </p:nvSpPr>
        <p:spPr bwMode="auto">
          <a:xfrm rot="10800000" flipV="1">
            <a:off x="4314825" y="3429000"/>
            <a:ext cx="1123688" cy="2571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1296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4577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車のメーター&#10;&#10;AI 生成コンテンツは誤りを含む可能性があります。">
            <a:extLst>
              <a:ext uri="{FF2B5EF4-FFF2-40B4-BE49-F238E27FC236}">
                <a16:creationId xmlns:a16="http://schemas.microsoft.com/office/drawing/2014/main" id="{33B194E6-B54A-A121-EF7F-6C759A8B9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67" y="1371458"/>
            <a:ext cx="2347282" cy="4749469"/>
          </a:xfrm>
          <a:prstGeom prst="rect">
            <a:avLst/>
          </a:prstGeom>
        </p:spPr>
      </p:pic>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90954" y="3734273"/>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38603" y="342900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728955" y="396168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716847973"/>
              </p:ext>
            </p:extLst>
          </p:nvPr>
        </p:nvGraphicFramePr>
        <p:xfrm>
          <a:off x="574543" y="608261"/>
          <a:ext cx="10669516" cy="5318252"/>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7">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9311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350146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a:latin typeface="メイリオ" panose="020B0604030504040204" pitchFamily="50" charset="-128"/>
                          <a:ea typeface="メイリオ" panose="020B0604030504040204" pitchFamily="50" charset="-128"/>
                        </a:rPr>
                        <a:t>P22</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60850199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712105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P15</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従業員カードで、現在の未申請や現在の勤怠情報が確認できる旨を追記</a:t>
                      </a:r>
                    </a:p>
                  </a:txBody>
                  <a:tcPr anchor="ctr"/>
                </a:tc>
                <a:extLst>
                  <a:ext uri="{0D108BD9-81ED-4DB2-BD59-A6C34878D82A}">
                    <a16:rowId xmlns:a16="http://schemas.microsoft.com/office/drawing/2014/main" val="1335457423"/>
                  </a:ext>
                </a:extLst>
              </a:tr>
              <a:tr h="38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P37</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392932715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Ver.241218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97683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180096677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201708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65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a:latin typeface="メイリオ" panose="020B0604030504040204" pitchFamily="50" charset="-128"/>
                          <a:ea typeface="メイリオ" panose="020B0604030504040204" pitchFamily="50" charset="-128"/>
                        </a:rPr>
                        <a:t>機能追加に</a:t>
                      </a:r>
                      <a:r>
                        <a:rPr kumimoji="1" lang="ja-JP" altLang="en-US" sz="1800" baseline="-25000" dirty="0">
                          <a:latin typeface="メイリオ" panose="020B0604030504040204" pitchFamily="50" charset="-128"/>
                          <a:ea typeface="メイリオ" panose="020B0604030504040204" pitchFamily="50" charset="-128"/>
                        </a:rPr>
                        <a:t>伴う画面変更</a:t>
                      </a:r>
                    </a:p>
                  </a:txBody>
                  <a:tcPr anchor="ctr"/>
                </a:tc>
                <a:extLst>
                  <a:ext uri="{0D108BD9-81ED-4DB2-BD59-A6C34878D82A}">
                    <a16:rowId xmlns:a16="http://schemas.microsoft.com/office/drawing/2014/main" val="1919478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58</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3912553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P70</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Web</a:t>
                      </a:r>
                      <a:r>
                        <a:rPr kumimoji="1" lang="ja-JP" altLang="en-US" sz="1800" baseline="-25000" dirty="0">
                          <a:latin typeface="メイリオ" panose="020B0604030504040204" pitchFamily="50" charset="-128"/>
                          <a:ea typeface="メイリオ" panose="020B0604030504040204" pitchFamily="50" charset="-128"/>
                        </a:rPr>
                        <a:t>アプリの画面を英語表記に切り替えたい」を新規追加</a:t>
                      </a:r>
                    </a:p>
                  </a:txBody>
                  <a:tcPr anchor="ctr"/>
                </a:tc>
                <a:extLst>
                  <a:ext uri="{0D108BD9-81ED-4DB2-BD59-A6C34878D82A}">
                    <a16:rowId xmlns:a16="http://schemas.microsoft.com/office/drawing/2014/main" val="3307772453"/>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482784"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890" y="3358331"/>
            <a:ext cx="4341345"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367288" y="465388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C7974ED3-6056-C0C0-B41E-439112B2E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31" y="1894018"/>
            <a:ext cx="1471282" cy="2483684"/>
          </a:xfrm>
          <a:prstGeom prst="rect">
            <a:avLst/>
          </a:prstGeom>
          <a:ln w="3175">
            <a:solidFill>
              <a:schemeClr val="tx1"/>
            </a:solid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96872" y="1957707"/>
            <a:ext cx="715963" cy="2171686"/>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80909" y="2531279"/>
            <a:ext cx="696285"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1" name="図 10"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16F4AFED-9563-85A2-0CBA-A4F26740C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2134" y="1908364"/>
            <a:ext cx="2121514" cy="899158"/>
          </a:xfrm>
          <a:prstGeom prst="rect">
            <a:avLst/>
          </a:prstGeom>
          <a:ln>
            <a:solidFill>
              <a:schemeClr val="tx1"/>
            </a:solidFill>
          </a:ln>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310867" y="259095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357257" y="2189339"/>
            <a:ext cx="1000760" cy="1724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12" y="1540605"/>
            <a:ext cx="6185215" cy="2577618"/>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919" y="4684626"/>
              <a:ext cx="272098" cy="243239"/>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982" y="4943374"/>
              <a:ext cx="281817" cy="251927"/>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31" y="5469250"/>
              <a:ext cx="262381" cy="22517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629" y="5205705"/>
              <a:ext cx="272098" cy="244629"/>
            </a:xfrm>
            <a:prstGeom prst="rect">
              <a:avLst/>
            </a:prstGeom>
          </p:spPr>
        </p:pic>
      </p:grpSp>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1077227"/>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88557" y="2192021"/>
            <a:ext cx="3292578"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92537" y="1917037"/>
            <a:ext cx="378887" cy="227332"/>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423523" y="1196927"/>
            <a:ext cx="346186" cy="227185"/>
          </a:xfrm>
          <a:prstGeom prst="rect">
            <a:avLst/>
          </a:prstGeom>
        </p:spPr>
      </p:pic>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652" y="4949131"/>
            <a:ext cx="240529" cy="210462"/>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22372" y="5405556"/>
            <a:ext cx="3873930" cy="843517"/>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4"/>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9" name="図 8"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42D2DA05-D46D-61B9-C7F4-AFD38B0A5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388" y="2501988"/>
            <a:ext cx="5666667" cy="1514286"/>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3" y="1230595"/>
            <a:ext cx="5488048"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4" y="1261389"/>
            <a:ext cx="4992141"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18" y="2548796"/>
            <a:ext cx="5000718"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9366"/>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1" y="1245118"/>
            <a:ext cx="5482306"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63" y="1276131"/>
            <a:ext cx="5503600"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3" y="1271492"/>
            <a:ext cx="5527627"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8" y="4177749"/>
            <a:ext cx="3172284"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901" y="1315850"/>
            <a:ext cx="4406541"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3" y="1704747"/>
            <a:ext cx="4560472"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9" y="1662125"/>
            <a:ext cx="4984278"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0335"/>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4" y="1373064"/>
            <a:ext cx="5483462"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3" y="1384252"/>
            <a:ext cx="5512457"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3" y="1295957"/>
            <a:ext cx="5512689" cy="4212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6" y="1290322"/>
            <a:ext cx="5477584"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828269" y="1545336"/>
            <a:ext cx="5050520" cy="1507010"/>
            <a:chOff x="456649" y="1558061"/>
            <a:chExt cx="5050520" cy="1507010"/>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9" y="1558061"/>
              <a:ext cx="5050520" cy="1507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41914" y="2671300"/>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46557" y="3688930"/>
            <a:ext cx="5933318" cy="2692429"/>
            <a:chOff x="456649" y="3588565"/>
            <a:chExt cx="5933318" cy="2692429"/>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 y="3588565"/>
              <a:ext cx="5933318" cy="2692429"/>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598419" y="5987586"/>
              <a:ext cx="577833"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475910" y="4317282"/>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926060" y="4084538"/>
              <a:ext cx="832104" cy="972313"/>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7"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62770" y="4725495"/>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14909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800" y="1901579"/>
            <a:ext cx="5044320" cy="1788227"/>
            <a:chOff x="583122" y="1888380"/>
            <a:chExt cx="5044320" cy="1788227"/>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83122" y="1888380"/>
              <a:ext cx="5044320" cy="148693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819698" y="2055093"/>
              <a:ext cx="3642007" cy="1621514"/>
              <a:chOff x="819698" y="2055093"/>
              <a:chExt cx="3642007" cy="1621514"/>
            </a:xfrm>
          </p:grpSpPr>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3674" y="2562050"/>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819698" y="2055093"/>
                <a:ext cx="167952" cy="5069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54302" y="229600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9698" y="3025790"/>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Tree>
    <p:extLst>
      <p:ext uri="{BB962C8B-B14F-4D97-AF65-F5344CB8AC3E}">
        <p14:creationId xmlns:p14="http://schemas.microsoft.com/office/powerpoint/2010/main" val="334967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1902761"/>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36728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729" y="4328765"/>
            <a:ext cx="3138609"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cstate="print">
            <a:extLst>
              <a:ext uri="{28A0092B-C50C-407E-A947-70E740481C1C}">
                <a14:useLocalDpi xmlns:a14="http://schemas.microsoft.com/office/drawing/2010/main" val="0"/>
              </a:ext>
            </a:extLst>
          </a:blip>
          <a:srcRect/>
          <a:stretch/>
        </p:blipFill>
        <p:spPr>
          <a:xfrm>
            <a:off x="6219427" y="4271275"/>
            <a:ext cx="3246753" cy="2287611"/>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098744"/>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17283" y="629974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79171" y="6327902"/>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1087" y="2805924"/>
            <a:ext cx="3791576" cy="1074279"/>
          </a:xfrm>
          <a:prstGeom prst="rect">
            <a:avLst/>
          </a:prstGeom>
          <a:ln>
            <a:solidFill>
              <a:schemeClr val="tx1"/>
            </a:solidFill>
          </a:ln>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55904" y="3142281"/>
            <a:ext cx="288796" cy="1660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8" y="1220917"/>
            <a:ext cx="7491090" cy="3754908"/>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86" y="5123111"/>
                <a:ext cx="272098" cy="238085"/>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18" y="5370315"/>
                <a:ext cx="281817" cy="246589"/>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591" y="5908725"/>
                <a:ext cx="262381" cy="220400"/>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969" y="5638980"/>
                <a:ext cx="272098" cy="239446"/>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5531" y="4949131"/>
              <a:ext cx="240529" cy="210462"/>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892130" y="5410361"/>
              <a:ext cx="3860304" cy="976766"/>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2"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extLst>
              <a:ext uri="{28A0092B-C50C-407E-A947-70E740481C1C}">
                <a14:useLocalDpi xmlns:a14="http://schemas.microsoft.com/office/drawing/2010/main" val="0"/>
              </a:ext>
            </a:extLst>
          </a:blip>
          <a:stretch>
            <a:fillRect/>
          </a:stretch>
        </p:blipFill>
        <p:spPr>
          <a:xfrm>
            <a:off x="5796638" y="2653695"/>
            <a:ext cx="4231510"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extLst>
              <a:ext uri="{28A0092B-C50C-407E-A947-70E740481C1C}">
                <a14:useLocalDpi xmlns:a14="http://schemas.microsoft.com/office/drawing/2010/main" val="0"/>
              </a:ext>
            </a:extLst>
          </a:blip>
          <a:stretch>
            <a:fillRect/>
          </a:stretch>
        </p:blipFill>
        <p:spPr>
          <a:xfrm>
            <a:off x="5737739" y="2418281"/>
            <a:ext cx="4408083"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51365" y="1504937"/>
            <a:ext cx="9516193" cy="1438803"/>
            <a:chOff x="903917" y="1502099"/>
            <a:chExt cx="9516193" cy="1438803"/>
          </a:xfrm>
        </p:grpSpPr>
        <p:grpSp>
          <p:nvGrpSpPr>
            <p:cNvPr id="7" name="グループ化 6"/>
            <p:cNvGrpSpPr/>
            <p:nvPr/>
          </p:nvGrpSpPr>
          <p:grpSpPr>
            <a:xfrm>
              <a:off x="903917" y="1502099"/>
              <a:ext cx="9516193" cy="1438803"/>
              <a:chOff x="740177" y="1502101"/>
              <a:chExt cx="9516193" cy="1438803"/>
            </a:xfrm>
          </p:grpSpPr>
          <p:grpSp>
            <p:nvGrpSpPr>
              <p:cNvPr id="6" name="グループ化 5"/>
              <p:cNvGrpSpPr/>
              <p:nvPr/>
            </p:nvGrpSpPr>
            <p:grpSpPr>
              <a:xfrm>
                <a:off x="740177" y="1729303"/>
                <a:ext cx="5122329" cy="1211601"/>
                <a:chOff x="740177" y="1729303"/>
                <a:chExt cx="5122329" cy="1211601"/>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7" y="1729303"/>
                  <a:ext cx="4765902" cy="1211601"/>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407220" y="2690822"/>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254562" y="1734672"/>
                  <a:ext cx="191760"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p:cNvCxnSpPr>
                <p:nvPr/>
              </p:nvCxnSpPr>
              <p:spPr>
                <a:xfrm>
                  <a:off x="5433622" y="1821053"/>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771066" y="1502101"/>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28397" y="1851036"/>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37365" y="2120417"/>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51366" y="3648845"/>
            <a:ext cx="10463122" cy="2833289"/>
            <a:chOff x="851366" y="3648845"/>
            <a:chExt cx="10463122" cy="2833289"/>
          </a:xfrm>
        </p:grpSpPr>
        <p:grpSp>
          <p:nvGrpSpPr>
            <p:cNvPr id="10" name="グループ化 9"/>
            <p:cNvGrpSpPr/>
            <p:nvPr/>
          </p:nvGrpSpPr>
          <p:grpSpPr>
            <a:xfrm>
              <a:off x="851366" y="3648845"/>
              <a:ext cx="10463122" cy="2833289"/>
              <a:chOff x="740178" y="3647333"/>
              <a:chExt cx="10463122" cy="2833289"/>
            </a:xfrm>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40178" y="3647333"/>
                <a:ext cx="6172937" cy="2833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799789" y="3656664"/>
                <a:ext cx="9403511" cy="2692283"/>
                <a:chOff x="1799789" y="3656664"/>
                <a:chExt cx="9403511" cy="2692283"/>
              </a:xfrm>
            </p:grpSpPr>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6397499" y="3656664"/>
                  <a:ext cx="506286" cy="214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899724" y="5958000"/>
                  <a:ext cx="1852680" cy="149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5983041" y="5824952"/>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a:endCxn id="35" idx="1"/>
                </p:cNvCxnSpPr>
                <p:nvPr/>
              </p:nvCxnSpPr>
              <p:spPr>
                <a:xfrm>
                  <a:off x="5752404" y="6032922"/>
                  <a:ext cx="230637" cy="294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p:cNvCxnSpPr>
                <p:nvPr/>
              </p:nvCxnSpPr>
              <p:spPr>
                <a:xfrm>
                  <a:off x="6903785" y="3763678"/>
                  <a:ext cx="558546" cy="5537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799789" y="6129945"/>
                  <a:ext cx="533643" cy="219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83041" y="405482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120526" y="5970854"/>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693" y="1790578"/>
            <a:ext cx="3920252"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pic>
        <p:nvPicPr>
          <p:cNvPr id="43" name="図 42">
            <a:extLst>
              <a:ext uri="{FF2B5EF4-FFF2-40B4-BE49-F238E27FC236}">
                <a16:creationId xmlns:a16="http://schemas.microsoft.com/office/drawing/2014/main" id="{386209F0-6B0B-47E2-84CC-C49A64808F97}"/>
              </a:ext>
            </a:extLst>
          </p:cNvPr>
          <p:cNvPicPr/>
          <p:nvPr/>
        </p:nvPicPr>
        <p:blipFill>
          <a:blip r:embed="rId4">
            <a:extLst>
              <a:ext uri="{28A0092B-C50C-407E-A947-70E740481C1C}">
                <a14:useLocalDpi xmlns:a14="http://schemas.microsoft.com/office/drawing/2010/main" val="0"/>
              </a:ext>
            </a:extLst>
          </a:blip>
          <a:stretch>
            <a:fillRect/>
          </a:stretch>
        </p:blipFill>
        <p:spPr>
          <a:xfrm>
            <a:off x="823049" y="4112140"/>
            <a:ext cx="5666962"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33705" y="5413248"/>
            <a:ext cx="232959" cy="8949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207452" y="4670033"/>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369012"/>
            <a:ext cx="4979035" cy="1153500"/>
            <a:chOff x="585556" y="2362215"/>
            <a:chExt cx="4979035" cy="1153500"/>
          </a:xfrm>
        </p:grpSpPr>
        <p:pic>
          <p:nvPicPr>
            <p:cNvPr id="13" name="図 12">
              <a:extLst>
                <a:ext uri="{FF2B5EF4-FFF2-40B4-BE49-F238E27FC236}">
                  <a16:creationId xmlns:a16="http://schemas.microsoft.com/office/drawing/2014/main" id="{A1A05C54-87BD-4B6C-A798-9514BA6DA3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556" y="2362215"/>
              <a:ext cx="4979035" cy="115350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027413" y="322525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952945" y="4036954"/>
            <a:ext cx="4479773" cy="2652076"/>
            <a:chOff x="660997" y="4036954"/>
            <a:chExt cx="4479773" cy="2652076"/>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0997" y="4036954"/>
              <a:ext cx="4479773" cy="2652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008819" y="6213971"/>
              <a:ext cx="1645913" cy="354007"/>
              <a:chOff x="1008819" y="6213971"/>
              <a:chExt cx="1645913" cy="35400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1008819" y="6213971"/>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75987" y="6383591"/>
                <a:ext cx="418065"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extLst>
              <a:ext uri="{28A0092B-C50C-407E-A947-70E740481C1C}">
                <a14:useLocalDpi xmlns:a14="http://schemas.microsoft.com/office/drawing/2010/main" val="0"/>
              </a:ext>
            </a:extLst>
          </a:blip>
          <a:stretch>
            <a:fillRect/>
          </a:stretch>
        </p:blipFill>
        <p:spPr>
          <a:xfrm>
            <a:off x="7681020" y="1684220"/>
            <a:ext cx="3775922" cy="2568915"/>
          </a:xfrm>
          <a:prstGeom prst="rect">
            <a:avLst/>
          </a:prstGeom>
          <a:ln w="6350">
            <a:solidFill>
              <a:schemeClr val="tx1"/>
            </a:solidFill>
          </a:ln>
        </p:spPr>
      </p:pic>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2474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355" y="2230811"/>
            <a:ext cx="6818117" cy="16954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786705" y="2525680"/>
            <a:ext cx="491834" cy="1364933"/>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87639" y="2535205"/>
            <a:ext cx="4712932" cy="1364933"/>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278539" y="2726778"/>
            <a:ext cx="738226" cy="1783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H="1" flipV="1">
            <a:off x="1028700" y="2029091"/>
            <a:ext cx="3661" cy="477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1904918" y="2905125"/>
            <a:ext cx="82" cy="13480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492756" y="425938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
        <p:nvSpPr>
          <p:cNvPr id="37" name="矢印: 右 29">
            <a:extLst>
              <a:ext uri="{FF2B5EF4-FFF2-40B4-BE49-F238E27FC236}">
                <a16:creationId xmlns:a16="http://schemas.microsoft.com/office/drawing/2014/main" id="{BD4B165A-F407-4527-A70F-59F656335885}"/>
              </a:ext>
            </a:extLst>
          </p:cNvPr>
          <p:cNvSpPr/>
          <p:nvPr/>
        </p:nvSpPr>
        <p:spPr>
          <a:xfrm>
            <a:off x="7205470" y="31164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371701"/>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4774" y="3526303"/>
            <a:ext cx="4500587" cy="2612781"/>
          </a:xfrm>
          <a:prstGeom prst="rect">
            <a:avLst/>
          </a:prstGeom>
          <a:ln>
            <a:solidFill>
              <a:srgbClr val="000000"/>
            </a:solidFill>
          </a:ln>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39302" y="468173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9893" y="50851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600898" y="34292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425718" y="3684078"/>
            <a:ext cx="404082" cy="1629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8403" y="2406094"/>
                <a:ext cx="272098" cy="238085"/>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Web</a:t>
            </a:r>
            <a:r>
              <a:rPr lang="ja-JP" altLang="en-US" sz="1500" dirty="0">
                <a:latin typeface="Meiryo UI" panose="020B0604030504040204" pitchFamily="50" charset="-128"/>
                <a:ea typeface="Meiryo UI" panose="020B0604030504040204" pitchFamily="50" charset="-128"/>
              </a:rPr>
              <a:t>アプリの画面を英語表記に切り替えたい</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6166" y="3809563"/>
            <a:ext cx="4576339" cy="2533915"/>
          </a:xfrm>
          <a:prstGeom prst="rect">
            <a:avLst/>
          </a:prstGeom>
          <a:ln>
            <a:solidFill>
              <a:srgbClr val="000000"/>
            </a:solidFill>
          </a:ln>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359331" y="4136065"/>
            <a:ext cx="1076285"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825909" y="4134858"/>
            <a:ext cx="92659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731679" y="339744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649808" y="525258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153" y="2444720"/>
                <a:ext cx="231582" cy="202634"/>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39874776"/>
              </p:ext>
            </p:extLst>
          </p:nvPr>
        </p:nvGraphicFramePr>
        <p:xfrm>
          <a:off x="581319" y="4110672"/>
          <a:ext cx="11172119" cy="1906407"/>
        </p:xfrm>
        <a:graphic>
          <a:graphicData uri="http://schemas.openxmlformats.org/drawingml/2006/table">
            <a:tbl>
              <a:tblPr firstRow="1" bandRow="1">
                <a:tableStyleId>{5A111915-BE36-4E01-A7E5-04B1672EAD32}</a:tableStyleId>
              </a:tblPr>
              <a:tblGrid>
                <a:gridCol w="2180542">
                  <a:extLst>
                    <a:ext uri="{9D8B030D-6E8A-4147-A177-3AD203B41FA5}">
                      <a16:colId xmlns:a16="http://schemas.microsoft.com/office/drawing/2014/main" val="2147211549"/>
                    </a:ext>
                  </a:extLst>
                </a:gridCol>
                <a:gridCol w="8991577">
                  <a:extLst>
                    <a:ext uri="{9D8B030D-6E8A-4147-A177-3AD203B41FA5}">
                      <a16:colId xmlns:a16="http://schemas.microsoft.com/office/drawing/2014/main" val="840295438"/>
                    </a:ext>
                  </a:extLst>
                </a:gridCol>
              </a:tblGrid>
              <a:tr h="281981">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59216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69188">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1769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3837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［勤務スケジュール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勤務スケジュール］</a:t>
                      </a:r>
                      <a:r>
                        <a:rPr lang="ja-JP" altLang="ja-JP" sz="1200" kern="0" spc="0" baseline="0" dirty="0">
                          <a:latin typeface="Meiryo UI" panose="020B0604030504040204" pitchFamily="50" charset="-128"/>
                          <a:ea typeface="Meiryo UI" panose="020B0604030504040204" pitchFamily="50" charset="-128"/>
                        </a:rPr>
                        <a:t>メニュー</a:t>
                      </a:r>
                      <a:r>
                        <a:rPr lang="ja-JP" altLang="en-US" sz="1200" kern="0" spc="0" baseline="0" dirty="0">
                          <a:latin typeface="Meiryo UI" panose="020B0604030504040204" pitchFamily="50" charset="-128"/>
                          <a:ea typeface="Meiryo UI" panose="020B0604030504040204" pitchFamily="50" charset="-128"/>
                        </a:rPr>
                        <a:t>の</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勤務回数と、タイムレコーダ</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上で打刻した</a:t>
                      </a:r>
                      <a:br>
                        <a:rPr lang="en-US"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勤務回数の合計が、</a:t>
                      </a:r>
                      <a:r>
                        <a:rPr 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23000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［法人情報</a:t>
                      </a:r>
                      <a:r>
                        <a:rPr lang="en-US" altLang="ja-JP" sz="1200" kern="0" spc="0" baseline="0" dirty="0">
                          <a:latin typeface="Meiryo UI" panose="020B0604030504040204" pitchFamily="50" charset="-128"/>
                          <a:ea typeface="Meiryo UI" panose="020B0604030504040204" pitchFamily="50" charset="-128"/>
                        </a:rPr>
                        <a:t> ‐ </a:t>
                      </a:r>
                      <a:r>
                        <a:rPr lang="ja-JP" altLang="en-US" sz="1200" kern="0" spc="0" baseline="0" dirty="0">
                          <a:latin typeface="Meiryo UI" panose="020B0604030504040204" pitchFamily="50" charset="-128"/>
                          <a:ea typeface="Meiryo UI" panose="020B0604030504040204" pitchFamily="50" charset="-128"/>
                        </a:rPr>
                        <a:t>勤務規程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勤務体系 </a:t>
                      </a:r>
                      <a:r>
                        <a:rPr lang="en-US" altLang="ja-JP" sz="1200" kern="0" spc="0" baseline="0" dirty="0">
                          <a:latin typeface="Meiryo UI" panose="020B0604030504040204" pitchFamily="50" charset="-128"/>
                          <a:ea typeface="Meiryo UI" panose="020B0604030504040204" pitchFamily="50" charset="-128"/>
                        </a:rPr>
                        <a:t>‐ </a:t>
                      </a:r>
                      <a:r>
                        <a:rPr lang="ja-JP"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kern="0" spc="0" baseline="0" dirty="0">
                          <a:latin typeface="Meiryo UI" panose="020B0604030504040204" pitchFamily="50" charset="-128"/>
                          <a:ea typeface="Meiryo UI" panose="020B0604030504040204" pitchFamily="50" charset="-128"/>
                        </a:rPr>
                        <a:t>］</a:t>
                      </a:r>
                      <a:r>
                        <a:rPr lang="ja-JP" altLang="ja-JP" sz="1200" kern="0" spc="0" baseline="0" dirty="0">
                          <a:latin typeface="Meiryo UI" panose="020B0604030504040204" pitchFamily="50" charset="-128"/>
                          <a:ea typeface="Meiryo UI" panose="020B0604030504040204" pitchFamily="50" charset="-128"/>
                        </a:rPr>
                        <a:t>メニュー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で利用制限が設定されている場合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a:cxnSpLocks/>
          </p:cNvCxnSpPr>
          <p:nvPr/>
        </p:nvCxnSpPr>
        <p:spPr>
          <a:xfrm>
            <a:off x="2758440" y="4112192"/>
            <a:ext cx="0" cy="1904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5" y="1447928"/>
            <a:ext cx="2162926" cy="2153313"/>
          </a:xfrm>
          <a:prstGeom prst="rect">
            <a:avLst/>
          </a:prstGeom>
          <a:ln>
            <a:solidFill>
              <a:srgbClr val="000000"/>
            </a:solidFill>
          </a:ln>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0275" y="3341831"/>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4846" y="2865792"/>
            <a:ext cx="62823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74" y="1420206"/>
            <a:ext cx="6948099" cy="3916901"/>
          </a:xfrm>
          <a:prstGeom prst="rect">
            <a:avLst/>
          </a:prstGeom>
          <a:ln>
            <a:solidFill>
              <a:schemeClr val="tx1"/>
            </a:solidFill>
          </a:ln>
        </p:spPr>
      </p:pic>
      <p:sp>
        <p:nvSpPr>
          <p:cNvPr id="10" name="矢印: 右 19">
            <a:extLst>
              <a:ext uri="{FF2B5EF4-FFF2-40B4-BE49-F238E27FC236}">
                <a16:creationId xmlns:a16="http://schemas.microsoft.com/office/drawing/2014/main" id="{1EFFAEA8-065B-42F3-B282-63D5690F9FAE}"/>
              </a:ext>
            </a:extLst>
          </p:cNvPr>
          <p:cNvSpPr/>
          <p:nvPr/>
        </p:nvSpPr>
        <p:spPr>
          <a:xfrm>
            <a:off x="3021326" y="25245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781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371966" y="493966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41" y="3974118"/>
            <a:ext cx="4945713" cy="2414483"/>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4794" y="5038725"/>
            <a:ext cx="524456" cy="164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460" y="2980579"/>
            <a:ext cx="3555979" cy="178865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61543"/>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p:cNvCxnSpPr>
          <p:nvPr/>
        </p:nvCxnSpPr>
        <p:spPr>
          <a:xfrm flipH="1">
            <a:off x="4068147" y="4282350"/>
            <a:ext cx="1341788" cy="15372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81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56688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70110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51963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66" y="4191363"/>
            <a:ext cx="4759301" cy="1980722"/>
          </a:xfrm>
          <a:prstGeom prst="rect">
            <a:avLst/>
          </a:prstGeom>
          <a:ln>
            <a:solidFill>
              <a:schemeClr val="tx1"/>
            </a:solidFill>
          </a:ln>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719114" y="4967900"/>
            <a:ext cx="363925" cy="1217779"/>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34" y="1750079"/>
                <a:ext cx="272098" cy="238085"/>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320" y="2236567"/>
                <a:ext cx="281817" cy="246589"/>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02" y="3219360"/>
                <a:ext cx="262381" cy="220400"/>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972" y="2727422"/>
              <a:ext cx="272098" cy="239446"/>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8901077" y="3860216"/>
            <a:ext cx="395905" cy="11076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17517"/>
            <a:ext cx="1325824" cy="955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1659" y="2976003"/>
            <a:ext cx="3573594" cy="179751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1275" y="426252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
        <p:nvSpPr>
          <p:cNvPr id="25"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sz="1900" dirty="0">
                <a:latin typeface="Meiryo UI" panose="020B0604030504040204" pitchFamily="50" charset="-128"/>
                <a:ea typeface="Meiryo UI" panose="020B0604030504040204" pitchFamily="50" charset="-128"/>
              </a:rPr>
              <a:t>　　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cxnSp>
        <p:nvCxnSpPr>
          <p:cNvPr id="28" name="直線コネクタ 27">
            <a:extLst>
              <a:ext uri="{FF2B5EF4-FFF2-40B4-BE49-F238E27FC236}">
                <a16:creationId xmlns:a16="http://schemas.microsoft.com/office/drawing/2014/main" id="{B30E843B-FBDD-45A5-07ED-F79C0D14EC2D}"/>
              </a:ext>
            </a:extLst>
          </p:cNvPr>
          <p:cNvCxnSpPr>
            <a:cxnSpLocks/>
            <a:stCxn id="31" idx="3"/>
            <a:endCxn id="27" idx="1"/>
          </p:cNvCxnSpPr>
          <p:nvPr/>
        </p:nvCxnSpPr>
        <p:spPr>
          <a:xfrm>
            <a:off x="6003259" y="4536791"/>
            <a:ext cx="222450" cy="3896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31" name="図 30">
            <a:extLst>
              <a:ext uri="{FF2B5EF4-FFF2-40B4-BE49-F238E27FC236}">
                <a16:creationId xmlns:a16="http://schemas.microsoft.com/office/drawing/2014/main" id="{EBA79CB8-4483-62EE-FDF4-CDB6AF0E6F2F}"/>
              </a:ext>
            </a:extLst>
          </p:cNvPr>
          <p:cNvPicPr>
            <a:picLocks noChangeAspect="1"/>
          </p:cNvPicPr>
          <p:nvPr/>
        </p:nvPicPr>
        <p:blipFill>
          <a:blip r:embed="rId5"/>
          <a:stretch>
            <a:fillRect/>
          </a:stretch>
        </p:blipFill>
        <p:spPr>
          <a:xfrm>
            <a:off x="730995" y="3860974"/>
            <a:ext cx="5272264" cy="1351633"/>
          </a:xfrm>
          <a:prstGeom prst="rect">
            <a:avLst/>
          </a:prstGeom>
        </p:spPr>
      </p:pic>
      <p:sp>
        <p:nvSpPr>
          <p:cNvPr id="40"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6225709" y="1969746"/>
            <a:ext cx="5764196" cy="1770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例外的な作業や管理者が把握していない作業などを備考欄に入力できます。</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561" y="2606368"/>
            <a:ext cx="5344539" cy="958536"/>
          </a:xfrm>
          <a:prstGeom prst="rect">
            <a:avLst/>
          </a:prstGeom>
          <a:ln>
            <a:solidFill>
              <a:schemeClr val="tx1"/>
            </a:solidFill>
          </a:ln>
        </p:spPr>
      </p:pic>
      <p:sp>
        <p:nvSpPr>
          <p:cNvPr id="41"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9941831" y="2824078"/>
            <a:ext cx="1450843" cy="424636"/>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225709" y="3843379"/>
            <a:ext cx="5764196" cy="21662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7D3BC1A-5A11-7793-116C-858965302B76}"/>
              </a:ext>
            </a:extLst>
          </p:cNvPr>
          <p:cNvPicPr>
            <a:picLocks noChangeAspect="1"/>
          </p:cNvPicPr>
          <p:nvPr/>
        </p:nvPicPr>
        <p:blipFill>
          <a:blip r:embed="rId7"/>
          <a:stretch>
            <a:fillRect/>
          </a:stretch>
        </p:blipFill>
        <p:spPr>
          <a:xfrm>
            <a:off x="6322753" y="4282733"/>
            <a:ext cx="4600000" cy="1610385"/>
          </a:xfrm>
          <a:prstGeom prst="rect">
            <a:avLst/>
          </a:prstGeom>
        </p:spPr>
      </p:pic>
    </p:spTree>
    <p:extLst>
      <p:ext uri="{BB962C8B-B14F-4D97-AF65-F5344CB8AC3E}">
        <p14:creationId xmlns:p14="http://schemas.microsoft.com/office/powerpoint/2010/main" val="3800009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グラフィカル ユーザー インターフェイス, アプリケーション&#10;&#10;AI 生成コンテンツは誤りを含む可能性があります。">
            <a:extLst>
              <a:ext uri="{FF2B5EF4-FFF2-40B4-BE49-F238E27FC236}">
                <a16:creationId xmlns:a16="http://schemas.microsoft.com/office/drawing/2014/main" id="{968C2514-79CA-41B6-A429-A4C84A285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23" y="2977895"/>
            <a:ext cx="4219048"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3886" y="388713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452011" y="1540572"/>
            <a:ext cx="4012789"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a:t>
            </a:r>
            <a:b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されます。</a:t>
            </a:r>
            <a:r>
              <a:rPr kumimoji="0" lang="ja-JP" altLang="en-US" sz="1600" dirty="0">
                <a:latin typeface="Meiryo UI" panose="020B0604030504040204" pitchFamily="50" charset="-128"/>
                <a:ea typeface="Meiryo UI" panose="020B0604030504040204" pitchFamily="50" charset="-128"/>
              </a:rPr>
              <a:t>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369" y="4218002"/>
            <a:ext cx="4551190"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70373" y="4658690"/>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553077" y="2562331"/>
            <a:ext cx="0" cy="20963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7960679" y="5936881"/>
            <a:ext cx="3986667" cy="466637"/>
            <a:chOff x="8087800" y="6339975"/>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339975"/>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443819"/>
              <a:ext cx="276225" cy="219075"/>
            </a:xfrm>
            <a:prstGeom prst="rect">
              <a:avLst/>
            </a:prstGeom>
          </p:spPr>
        </p:pic>
      </p:grpSp>
      <p:grpSp>
        <p:nvGrpSpPr>
          <p:cNvPr id="19" name="グループ化 18">
            <a:extLst>
              <a:ext uri="{FF2B5EF4-FFF2-40B4-BE49-F238E27FC236}">
                <a16:creationId xmlns:a16="http://schemas.microsoft.com/office/drawing/2014/main" id="{719B0BEE-FD73-BE2F-1562-0F40016D8DBB}"/>
              </a:ext>
            </a:extLst>
          </p:cNvPr>
          <p:cNvGrpSpPr/>
          <p:nvPr/>
        </p:nvGrpSpPr>
        <p:grpSpPr>
          <a:xfrm>
            <a:off x="7069369" y="861078"/>
            <a:ext cx="4877977" cy="1953268"/>
            <a:chOff x="7140751" y="1357711"/>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140751" y="1357711"/>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356228" y="1665580"/>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6"/>
          <a:stretch>
            <a:fillRect/>
          </a:stretch>
        </p:blipFill>
        <p:spPr>
          <a:xfrm>
            <a:off x="7490237" y="1644748"/>
            <a:ext cx="1950418" cy="384562"/>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7"/>
          <a:stretch>
            <a:fillRect/>
          </a:stretch>
        </p:blipFill>
        <p:spPr>
          <a:xfrm>
            <a:off x="7492134" y="2327854"/>
            <a:ext cx="1985846" cy="391547"/>
          </a:xfrm>
          <a:prstGeom prst="rect">
            <a:avLst/>
          </a:prstGeom>
        </p:spPr>
      </p:pic>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8"/>
          <a:stretch>
            <a:fillRect/>
          </a:stretch>
        </p:blipFill>
        <p:spPr>
          <a:xfrm>
            <a:off x="9644420" y="2323062"/>
            <a:ext cx="2065066" cy="391547"/>
          </a:xfrm>
          <a:prstGeom prst="rect">
            <a:avLst/>
          </a:prstGeom>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964864" y="4396611"/>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8E510FCA-44B1-8CA1-2C08-080F39495D5E}"/>
              </a:ext>
            </a:extLst>
          </p:cNvPr>
          <p:cNvCxnSpPr>
            <a:cxnSpLocks/>
          </p:cNvCxnSpPr>
          <p:nvPr/>
        </p:nvCxnSpPr>
        <p:spPr>
          <a:xfrm flipH="1">
            <a:off x="11197977" y="3810000"/>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7" y="2988676"/>
            <a:ext cx="4242999"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3010" y="3066532"/>
            <a:ext cx="977549" cy="840349"/>
          </a:xfrm>
          <a:prstGeom prst="rect">
            <a:avLst/>
          </a:prstGeom>
          <a:ln>
            <a:solidFill>
              <a:srgbClr val="000000"/>
            </a:solidFill>
          </a:ln>
        </p:spPr>
      </p:pic>
      <p:sp>
        <p:nvSpPr>
          <p:cNvPr id="3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123499"/>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10"/>
          <a:stretch>
            <a:fillRect/>
          </a:stretch>
        </p:blipFill>
        <p:spPr>
          <a:xfrm>
            <a:off x="505877" y="1524672"/>
            <a:ext cx="1744233" cy="2542375"/>
          </a:xfrm>
          <a:prstGeom prst="rect">
            <a:avLst/>
          </a:prstGeom>
        </p:spPr>
      </p:pic>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34726" y="3247376"/>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8" name="図 27" descr="グラフィカル ユーザー インターフェイス, アプリケーション&#10;&#10;AI 生成コンテンツは誤りを含む可能性があります。">
            <a:extLst>
              <a:ext uri="{FF2B5EF4-FFF2-40B4-BE49-F238E27FC236}">
                <a16:creationId xmlns:a16="http://schemas.microsoft.com/office/drawing/2014/main" id="{10F10EA3-48EF-2B83-C2F2-65F49946C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1965" y="4272430"/>
            <a:ext cx="4780952" cy="2266667"/>
          </a:xfrm>
          <a:prstGeom prst="rect">
            <a:avLst/>
          </a:prstGeom>
          <a:ln>
            <a:solidFill>
              <a:schemeClr val="tx1">
                <a:lumMod val="65000"/>
                <a:lumOff val="35000"/>
              </a:schemeClr>
            </a:solidFill>
          </a:ln>
        </p:spPr>
      </p:pic>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1777399" y="5555637"/>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1679261" y="5950766"/>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262583" y="509564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07821" y="1742763"/>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Rectangle 363">
            <a:extLst>
              <a:ext uri="{FF2B5EF4-FFF2-40B4-BE49-F238E27FC236}">
                <a16:creationId xmlns:a16="http://schemas.microsoft.com/office/drawing/2014/main" id="{92F1EE38-EFEB-7BCC-CD79-5BC05DF61BD9}"/>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2" name="AutoShape 380">
            <a:extLst>
              <a:ext uri="{FF2B5EF4-FFF2-40B4-BE49-F238E27FC236}">
                <a16:creationId xmlns:a16="http://schemas.microsoft.com/office/drawing/2014/main" id="{78DE4020-10E3-2136-FADD-26E41D597CC5}"/>
              </a:ext>
            </a:extLst>
          </p:cNvPr>
          <p:cNvSpPr>
            <a:spLocks noChangeArrowheads="1"/>
          </p:cNvSpPr>
          <p:nvPr/>
        </p:nvSpPr>
        <p:spPr bwMode="auto">
          <a:xfrm>
            <a:off x="5340052" y="533581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01622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3ED1C2D4-B0D1-5AC3-0AAF-7DF86232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835" y="2924210"/>
            <a:ext cx="4209524"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7641" y="38881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4"/>
          <a:stretch>
            <a:fillRect/>
          </a:stretch>
        </p:blipFill>
        <p:spPr>
          <a:xfrm>
            <a:off x="507545" y="1488399"/>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685709"/>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3037718"/>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585" y="4252606"/>
            <a:ext cx="4532180" cy="2294565"/>
          </a:xfrm>
          <a:prstGeom prst="rect">
            <a:avLst/>
          </a:prstGeom>
          <a:ln>
            <a:solidFill>
              <a:srgbClr val="000000"/>
            </a:solidFill>
          </a:ln>
        </p:spPr>
      </p:pic>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498132" y="2438606"/>
            <a:ext cx="9405" cy="2298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27479" y="4737481"/>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6"/>
            <a:stretch>
              <a:fillRect/>
            </a:stretch>
          </p:blipFill>
          <p:spPr>
            <a:xfrm>
              <a:off x="8357216" y="6191892"/>
              <a:ext cx="276225" cy="219075"/>
            </a:xfrm>
            <a:prstGeom prst="rect">
              <a:avLst/>
            </a:prstGeom>
          </p:spPr>
        </p:pic>
      </p:gr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430208" y="1488136"/>
            <a:ext cx="3889838"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59590" y="4592557"/>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8E510FCA-44B1-8CA1-2C08-080F39495D5E}"/>
              </a:ext>
            </a:extLst>
          </p:cNvPr>
          <p:cNvCxnSpPr>
            <a:cxnSpLocks/>
          </p:cNvCxnSpPr>
          <p:nvPr/>
        </p:nvCxnSpPr>
        <p:spPr>
          <a:xfrm flipH="1">
            <a:off x="10992703" y="4005946"/>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8" y="3128633"/>
            <a:ext cx="4102670"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3010" y="3206489"/>
            <a:ext cx="977549" cy="840349"/>
          </a:xfrm>
          <a:prstGeom prst="rect">
            <a:avLst/>
          </a:prstGeom>
          <a:ln>
            <a:solidFill>
              <a:srgbClr val="000000"/>
            </a:solidFill>
          </a:ln>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263456"/>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43907" y="947039"/>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6"/>
            <a:stretch>
              <a:fillRect/>
            </a:stretch>
          </p:blipFill>
          <p:spPr>
            <a:xfrm>
              <a:off x="7584185" y="1702587"/>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589014" y="1728582"/>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14746" y="2402207"/>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563589" y="2391951"/>
            <a:ext cx="1830173" cy="372165"/>
          </a:xfrm>
          <a:prstGeom prst="rect">
            <a:avLst/>
          </a:prstGeom>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42A7676-C44B-EDEE-2A69-917272BB7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896" y="4225712"/>
            <a:ext cx="4678290" cy="2334475"/>
          </a:xfrm>
          <a:prstGeom prst="rect">
            <a:avLst/>
          </a:prstGeom>
          <a:ln>
            <a:solidFill>
              <a:schemeClr val="bg2">
                <a:lumMod val="75000"/>
              </a:schemeClr>
            </a:solidFill>
          </a:ln>
        </p:spPr>
      </p:pic>
      <p:sp>
        <p:nvSpPr>
          <p:cNvPr id="14" name="矢印: 折線 37">
            <a:extLst>
              <a:ext uri="{FF2B5EF4-FFF2-40B4-BE49-F238E27FC236}">
                <a16:creationId xmlns:a16="http://schemas.microsoft.com/office/drawing/2014/main" id="{C66C92AB-9D75-6F7A-3F4F-E92C81DFF902}"/>
              </a:ext>
            </a:extLst>
          </p:cNvPr>
          <p:cNvSpPr/>
          <p:nvPr/>
        </p:nvSpPr>
        <p:spPr>
          <a:xfrm flipV="1">
            <a:off x="6192411" y="506375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1481181" y="6024291"/>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1821121" y="5461666"/>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Rectangle 363">
            <a:extLst>
              <a:ext uri="{FF2B5EF4-FFF2-40B4-BE49-F238E27FC236}">
                <a16:creationId xmlns:a16="http://schemas.microsoft.com/office/drawing/2014/main" id="{F867C474-0FA5-C9F4-5789-223B35C1C19F}"/>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22" name="AutoShape 380">
            <a:extLst>
              <a:ext uri="{FF2B5EF4-FFF2-40B4-BE49-F238E27FC236}">
                <a16:creationId xmlns:a16="http://schemas.microsoft.com/office/drawing/2014/main" id="{3C965E7C-0B51-1465-80CA-91769B2A5143}"/>
              </a:ext>
            </a:extLst>
          </p:cNvPr>
          <p:cNvSpPr>
            <a:spLocks noChangeArrowheads="1"/>
          </p:cNvSpPr>
          <p:nvPr/>
        </p:nvSpPr>
        <p:spPr bwMode="auto">
          <a:xfrm>
            <a:off x="5266482" y="5241470"/>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0342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アプリの画面を英語表記に切り替えたい</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86" y="4359266"/>
            <a:ext cx="2633747" cy="1953981"/>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5"/>
          <a:stretch>
            <a:fillRect/>
          </a:stretch>
        </p:blipFill>
        <p:spPr>
          <a:xfrm>
            <a:off x="838200" y="1426485"/>
            <a:ext cx="2776573" cy="1334596"/>
          </a:xfrm>
          <a:prstGeom prst="rect">
            <a:avLst/>
          </a:prstGeom>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333465" y="4283621"/>
            <a:ext cx="4564156" cy="2105269"/>
          </a:xfrm>
          <a:prstGeom prst="rect">
            <a:avLst/>
          </a:prstGeom>
          <a:noFill/>
          <a:ln w="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 name="図 8" descr="車のメーター&#10;&#10;AI 生成コンテンツは誤りを含む可能性があります。">
            <a:extLst>
              <a:ext uri="{FF2B5EF4-FFF2-40B4-BE49-F238E27FC236}">
                <a16:creationId xmlns:a16="http://schemas.microsoft.com/office/drawing/2014/main" id="{B934B4D7-2FAE-CA86-41AC-EF0FD077B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665" y="1242579"/>
            <a:ext cx="1085906" cy="2197213"/>
          </a:xfrm>
          <a:prstGeom prst="rect">
            <a:avLst/>
          </a:prstGeom>
        </p:spPr>
      </p:pic>
    </p:spTree>
    <p:extLst>
      <p:ext uri="{BB962C8B-B14F-4D97-AF65-F5344CB8AC3E}">
        <p14:creationId xmlns:p14="http://schemas.microsoft.com/office/powerpoint/2010/main" val="4269599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8" y="1694703"/>
            <a:ext cx="5422358"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Web</a:t>
            </a:r>
            <a:r>
              <a:rPr lang="ja-JP" altLang="en-US" sz="2800" b="1" dirty="0">
                <a:latin typeface="Meiryo UI" panose="020B0604030504040204" pitchFamily="50" charset="-128"/>
                <a:ea typeface="Meiryo UI" panose="020B0604030504040204" pitchFamily="50" charset="-128"/>
              </a:rPr>
              <a:t>アプリの画面を英語表記に切り替えたい</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71</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0E11086-F4FB-88C9-1D1B-DB1EEDED00DA}"/>
              </a:ext>
            </a:extLst>
          </p:cNvPr>
          <p:cNvSpPr txBox="1">
            <a:spLocks/>
          </p:cNvSpPr>
          <p:nvPr/>
        </p:nvSpPr>
        <p:spPr>
          <a:xfrm>
            <a:off x="302150" y="776369"/>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1600" dirty="0">
                <a:latin typeface="Meiryo UI" panose="020B0604030504040204" pitchFamily="50" charset="-128"/>
                <a:ea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rPr>
              <a:t>アプリの画面の項目や選択肢を英語表記に切り替えます。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20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7" name="図 6">
            <a:extLst>
              <a:ext uri="{FF2B5EF4-FFF2-40B4-BE49-F238E27FC236}">
                <a16:creationId xmlns:a16="http://schemas.microsoft.com/office/drawing/2014/main" id="{E4C9D7F6-C78D-F329-50C2-5CA2FA7394D8}"/>
              </a:ext>
            </a:extLst>
          </p:cNvPr>
          <p:cNvPicPr>
            <a:picLocks noChangeAspect="1"/>
          </p:cNvPicPr>
          <p:nvPr/>
        </p:nvPicPr>
        <p:blipFill>
          <a:blip r:embed="rId3"/>
          <a:stretch>
            <a:fillRect/>
          </a:stretch>
        </p:blipFill>
        <p:spPr>
          <a:xfrm>
            <a:off x="560168" y="1898329"/>
            <a:ext cx="5007599" cy="2394071"/>
          </a:xfrm>
          <a:prstGeom prst="rect">
            <a:avLst/>
          </a:prstGeom>
        </p:spPr>
      </p:pic>
      <p:pic>
        <p:nvPicPr>
          <p:cNvPr id="10" name="図 9">
            <a:extLst>
              <a:ext uri="{FF2B5EF4-FFF2-40B4-BE49-F238E27FC236}">
                <a16:creationId xmlns:a16="http://schemas.microsoft.com/office/drawing/2014/main" id="{699D37BC-08A7-933A-2C36-0C3ED1787FF7}"/>
              </a:ext>
            </a:extLst>
          </p:cNvPr>
          <p:cNvPicPr>
            <a:picLocks noChangeAspect="1"/>
          </p:cNvPicPr>
          <p:nvPr/>
        </p:nvPicPr>
        <p:blipFill>
          <a:blip r:embed="rId4"/>
          <a:stretch>
            <a:fillRect/>
          </a:stretch>
        </p:blipFill>
        <p:spPr>
          <a:xfrm>
            <a:off x="560169" y="4367803"/>
            <a:ext cx="5007599" cy="2385510"/>
          </a:xfrm>
          <a:prstGeom prst="rect">
            <a:avLst/>
          </a:prstGeom>
        </p:spPr>
      </p:pic>
      <p:sp>
        <p:nvSpPr>
          <p:cNvPr id="12" name="矢印: 右 29">
            <a:extLst>
              <a:ext uri="{FF2B5EF4-FFF2-40B4-BE49-F238E27FC236}">
                <a16:creationId xmlns:a16="http://schemas.microsoft.com/office/drawing/2014/main" id="{1A0DE7CE-9181-573D-720B-DD1BE7AA44A0}"/>
              </a:ext>
            </a:extLst>
          </p:cNvPr>
          <p:cNvSpPr/>
          <p:nvPr/>
        </p:nvSpPr>
        <p:spPr>
          <a:xfrm rot="5400000">
            <a:off x="2868795" y="40822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69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1" y="3265912"/>
            <a:ext cx="6771428"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35537</TotalTime>
  <Words>15265</Words>
  <Application>Microsoft Office PowerPoint</Application>
  <PresentationFormat>ワイド画面</PresentationFormat>
  <Paragraphs>1904</Paragraphs>
  <Slides>71</Slides>
  <Notes>69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71</vt:i4>
      </vt:variant>
    </vt:vector>
  </HeadingPairs>
  <TitlesOfParts>
    <vt:vector size="82"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基本操作（1／4）</vt:lpstr>
      <vt:lpstr>［1］- 3. 基本操作（2／4）</vt:lpstr>
      <vt:lpstr>［1］- 3. 基本操作（3／4）</vt:lpstr>
      <vt:lpstr>［1］- 3. 基本操作（4／4）</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lpstr>［8］- 2. Webアプリの画面を英語表記に切り替えたい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村田 光優 (Murata Miyu)</cp:lastModifiedBy>
  <cp:revision>153</cp:revision>
  <cp:lastPrinted>2024-10-02T09:11:43Z</cp:lastPrinted>
  <dcterms:created xsi:type="dcterms:W3CDTF">2022-08-02T08:12:52Z</dcterms:created>
  <dcterms:modified xsi:type="dcterms:W3CDTF">2025-10-14T00:34:07Z</dcterms:modified>
</cp:coreProperties>
</file>