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removePersonalInfoOnSave="1" saveSubsetFonts="1">
  <p:sldMasterIdLst>
    <p:sldMasterId id="2147483752" r:id="rId1"/>
  </p:sldMasterIdLst>
  <p:notesMasterIdLst>
    <p:notesMasterId r:id="rId52"/>
  </p:notesMasterIdLst>
  <p:handoutMasterIdLst>
    <p:handoutMasterId r:id="rId53"/>
  </p:handoutMasterIdLst>
  <p:sldIdLst>
    <p:sldId id="319" r:id="rId2"/>
    <p:sldId id="336" r:id="rId3"/>
    <p:sldId id="320" r:id="rId4"/>
    <p:sldId id="329" r:id="rId5"/>
    <p:sldId id="291" r:id="rId6"/>
    <p:sldId id="321" r:id="rId7"/>
    <p:sldId id="322" r:id="rId8"/>
    <p:sldId id="332" r:id="rId9"/>
    <p:sldId id="276" r:id="rId10"/>
    <p:sldId id="257" r:id="rId11"/>
    <p:sldId id="259" r:id="rId12"/>
    <p:sldId id="301" r:id="rId13"/>
    <p:sldId id="293" r:id="rId14"/>
    <p:sldId id="260" r:id="rId15"/>
    <p:sldId id="303" r:id="rId16"/>
    <p:sldId id="295" r:id="rId17"/>
    <p:sldId id="296" r:id="rId18"/>
    <p:sldId id="262" r:id="rId19"/>
    <p:sldId id="298" r:id="rId20"/>
    <p:sldId id="299" r:id="rId21"/>
    <p:sldId id="263" r:id="rId22"/>
    <p:sldId id="300" r:id="rId23"/>
    <p:sldId id="264" r:id="rId24"/>
    <p:sldId id="265" r:id="rId25"/>
    <p:sldId id="266" r:id="rId26"/>
    <p:sldId id="333" r:id="rId27"/>
    <p:sldId id="267" r:id="rId28"/>
    <p:sldId id="272" r:id="rId29"/>
    <p:sldId id="269" r:id="rId30"/>
    <p:sldId id="304" r:id="rId31"/>
    <p:sldId id="324" r:id="rId32"/>
    <p:sldId id="334" r:id="rId33"/>
    <p:sldId id="325" r:id="rId34"/>
    <p:sldId id="326" r:id="rId35"/>
    <p:sldId id="330" r:id="rId36"/>
    <p:sldId id="331" r:id="rId37"/>
    <p:sldId id="317" r:id="rId38"/>
    <p:sldId id="279" r:id="rId39"/>
    <p:sldId id="292" r:id="rId40"/>
    <p:sldId id="294" r:id="rId41"/>
    <p:sldId id="281" r:id="rId42"/>
    <p:sldId id="302" r:id="rId43"/>
    <p:sldId id="314" r:id="rId44"/>
    <p:sldId id="315" r:id="rId45"/>
    <p:sldId id="316" r:id="rId46"/>
    <p:sldId id="311" r:id="rId47"/>
    <p:sldId id="312" r:id="rId48"/>
    <p:sldId id="313" r:id="rId49"/>
    <p:sldId id="327" r:id="rId50"/>
    <p:sldId id="335" r:id="rId51"/>
  </p:sldIdLst>
  <p:sldSz cx="12192000" cy="6858000"/>
  <p:notesSz cx="6735763" cy="98663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5" name="作成者" initials="A" lastIdx="0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4BE"/>
    <a:srgbClr val="6FA8DE"/>
    <a:srgbClr val="1A4587"/>
    <a:srgbClr val="E16664"/>
    <a:srgbClr val="92C57D"/>
    <a:srgbClr val="00B0F0"/>
    <a:srgbClr val="FFFFFF"/>
    <a:srgbClr val="0F76BB"/>
    <a:srgbClr val="309DD1"/>
    <a:srgbClr val="1A45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88DF107-6C7E-4AA3-A954-5823BD15BC32}" v="35" dt="2025-03-07T03:57:03.10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44" autoAdjust="0"/>
    <p:restoredTop sz="86410" autoAdjust="0"/>
  </p:normalViewPr>
  <p:slideViewPr>
    <p:cSldViewPr snapToGrid="0">
      <p:cViewPr varScale="1">
        <p:scale>
          <a:sx n="80" d="100"/>
          <a:sy n="80" d="100"/>
        </p:scale>
        <p:origin x="1848" y="300"/>
      </p:cViewPr>
      <p:guideLst>
        <p:guide orient="horz" pos="2115"/>
        <p:guide pos="3817"/>
      </p:guideLst>
    </p:cSldViewPr>
  </p:slideViewPr>
  <p:outlineViewPr>
    <p:cViewPr>
      <p:scale>
        <a:sx n="33" d="100"/>
        <a:sy n="33" d="100"/>
      </p:scale>
      <p:origin x="0" y="-4464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66" d="100"/>
        <a:sy n="66" d="100"/>
      </p:scale>
      <p:origin x="0" y="-4656"/>
    </p:cViewPr>
  </p:sorterViewPr>
  <p:notesViewPr>
    <p:cSldViewPr snapToGrid="0">
      <p:cViewPr>
        <p:scale>
          <a:sx n="1" d="2"/>
          <a:sy n="1" d="2"/>
        </p:scale>
        <p:origin x="1812" y="5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FF254631-ADBA-4409-9D0C-326BE727358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D490F9C8-7CEE-4599-8ED6-BC439CB1CCE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48B441-18A9-48B6-9AF6-69E3744A0028}" type="datetimeFigureOut">
              <a:rPr kumimoji="1" lang="ja-JP" altLang="en-US" smtClean="0"/>
              <a:t>2025/10/7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770A2180-794E-496C-9029-84516ACCB4D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B78C5447-6AFF-4DAC-89DB-28158F47353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743F92-9D9C-4CA6-8D97-DC454FF34DA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805296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18831" cy="495029"/>
          </a:xfrm>
          <a:prstGeom prst="rect">
            <a:avLst/>
          </a:prstGeom>
        </p:spPr>
        <p:txBody>
          <a:bodyPr vert="horz" lIns="91428" tIns="45714" rIns="91428" bIns="45714" rtlCol="0"/>
          <a:lstStyle>
            <a:lvl1pPr algn="l">
              <a:defRPr sz="1200">
                <a:latin typeface="Meiryo UI" panose="020B0604030504040204" pitchFamily="34" charset="-128"/>
                <a:ea typeface="Meiryo UI" panose="020B0604030504040204" pitchFamily="34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5" y="1"/>
            <a:ext cx="2918831" cy="495029"/>
          </a:xfrm>
          <a:prstGeom prst="rect">
            <a:avLst/>
          </a:prstGeom>
        </p:spPr>
        <p:txBody>
          <a:bodyPr vert="horz" lIns="91428" tIns="45714" rIns="91428" bIns="45714" rtlCol="0"/>
          <a:lstStyle>
            <a:lvl1pPr algn="r">
              <a:defRPr sz="1200">
                <a:latin typeface="Meiryo UI" panose="020B0604030504040204" pitchFamily="34" charset="-128"/>
                <a:ea typeface="Meiryo UI" panose="020B0604030504040204" pitchFamily="34" charset="-128"/>
              </a:defRPr>
            </a:lvl1pPr>
          </a:lstStyle>
          <a:p>
            <a:fld id="{EC13577B-6902-467D-A26C-08A0DD5E4E03}" type="datetimeFigureOut">
              <a:rPr lang="en-US" altLang="ja-JP" smtClean="0"/>
              <a:pPr/>
              <a:t>10/7/2025</a:t>
            </a:fld>
            <a:endParaRPr lang="ja-JP" alt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0" y="249238"/>
            <a:ext cx="6732588" cy="37877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8" tIns="45714" rIns="91428" bIns="4571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748165"/>
            <a:ext cx="5388610" cy="3884861"/>
          </a:xfrm>
          <a:prstGeom prst="rect">
            <a:avLst/>
          </a:prstGeom>
        </p:spPr>
        <p:txBody>
          <a:bodyPr vert="horz" lIns="91428" tIns="45714" rIns="91428" bIns="45714" rtlCol="0"/>
          <a:lstStyle/>
          <a:p>
            <a:pPr lvl="0"/>
            <a:r>
              <a:rPr lang="en-US" altLang="ja-JP"/>
              <a:t>Click to edit Master text styles</a:t>
            </a:r>
          </a:p>
          <a:p>
            <a:pPr lvl="1"/>
            <a:r>
              <a:rPr lang="en-US" altLang="ja-JP"/>
              <a:t>Second level</a:t>
            </a:r>
          </a:p>
          <a:p>
            <a:pPr lvl="2"/>
            <a:r>
              <a:rPr lang="en-US" altLang="ja-JP"/>
              <a:t>Third level</a:t>
            </a:r>
          </a:p>
          <a:p>
            <a:pPr lvl="3"/>
            <a:r>
              <a:rPr lang="en-US" altLang="ja-JP"/>
              <a:t>Fourth level</a:t>
            </a:r>
          </a:p>
          <a:p>
            <a:pPr lvl="4"/>
            <a:r>
              <a:rPr lang="en-US" altLang="ja-JP"/>
              <a:t>Fifth level</a:t>
            </a:r>
            <a:endParaRPr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371286"/>
            <a:ext cx="2918831" cy="495028"/>
          </a:xfrm>
          <a:prstGeom prst="rect">
            <a:avLst/>
          </a:prstGeom>
        </p:spPr>
        <p:txBody>
          <a:bodyPr vert="horz" lIns="91428" tIns="45714" rIns="91428" bIns="45714" rtlCol="0" anchor="b"/>
          <a:lstStyle>
            <a:lvl1pPr algn="l">
              <a:defRPr sz="1200">
                <a:latin typeface="Meiryo UI" panose="020B0604030504040204" pitchFamily="34" charset="-128"/>
                <a:ea typeface="Meiryo UI" panose="020B0604030504040204" pitchFamily="34" charset="-128"/>
              </a:defRPr>
            </a:lvl1pPr>
          </a:lstStyle>
          <a:p>
            <a:endParaRPr lang="ja-JP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5" y="9371286"/>
            <a:ext cx="2918831" cy="495028"/>
          </a:xfrm>
          <a:prstGeom prst="rect">
            <a:avLst/>
          </a:prstGeom>
        </p:spPr>
        <p:txBody>
          <a:bodyPr vert="horz" lIns="91428" tIns="45714" rIns="91428" bIns="45714" rtlCol="0" anchor="b"/>
          <a:lstStyle>
            <a:lvl1pPr algn="r">
              <a:defRPr sz="1200">
                <a:latin typeface="Meiryo UI" panose="020B0604030504040204" pitchFamily="34" charset="-128"/>
                <a:ea typeface="Meiryo UI" panose="020B0604030504040204" pitchFamily="34" charset="-128"/>
              </a:defRPr>
            </a:lvl1pPr>
          </a:lstStyle>
          <a:p>
            <a:fld id="{DF61EA0F-A667-4B49-8422-0062BC55E249}" type="slidenum">
              <a:rPr lang="en-US" altLang="ja-JP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81910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Meiryo UI" panose="020B0604030504040204" pitchFamily="34" charset="-128"/>
        <a:ea typeface="Meiryo UI" panose="020B0604030504040204" pitchFamily="34" charset="-128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eiryo UI" panose="020B0604030504040204" pitchFamily="34" charset="-128"/>
        <a:ea typeface="Meiryo UI" panose="020B0604030504040204" pitchFamily="34" charset="-128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eiryo UI" panose="020B0604030504040204" pitchFamily="34" charset="-128"/>
        <a:ea typeface="Meiryo UI" panose="020B0604030504040204" pitchFamily="34" charset="-128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eiryo UI" panose="020B0604030504040204" pitchFamily="34" charset="-128"/>
        <a:ea typeface="Meiryo UI" panose="020B0604030504040204" pitchFamily="34" charset="-128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eiryo UI" panose="020B0604030504040204" pitchFamily="34" charset="-128"/>
        <a:ea typeface="Meiryo UI" panose="020B060403050404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【</a:t>
            </a:r>
            <a:r>
              <a:rPr kumimoji="1" lang="ja-JP" altLang="en-US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</a:t>
            </a:r>
            <a:r>
              <a:rPr kumimoji="1" lang="ja-JP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の方へ</a:t>
            </a: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】</a:t>
            </a:r>
            <a:endParaRPr kumimoji="1" lang="ja-JP" altLang="ja-JP" sz="1200" u="none" kern="1200" dirty="0">
              <a:solidFill>
                <a:srgbClr val="0070C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endParaRPr kumimoji="1" lang="en-US" altLang="ja-JP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当マニュアルは従業員向けのマニュアルになります。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r>
              <a:rPr kumimoji="1" lang="ja-JP" altLang="en-US" dirty="0"/>
              <a:t>必要に応じて、会社の申請ルールなどを追記し、社員に渡してください。</a:t>
            </a:r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F6B88-11D2-4649-9394-5D5A6FBE2258}" type="slidenum">
              <a:rPr kumimoji="1" lang="ja-JP" altLang="en-US" smtClean="0"/>
              <a:t>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645545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【</a:t>
            </a:r>
            <a:r>
              <a:rPr kumimoji="1" lang="ja-JP" altLang="en-US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</a:t>
            </a:r>
            <a:r>
              <a:rPr kumimoji="1" lang="ja-JP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の方へ</a:t>
            </a: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】</a:t>
            </a:r>
            <a:endParaRPr kumimoji="1" lang="ja-JP" altLang="ja-JP" sz="1200" u="none" kern="1200" dirty="0">
              <a:solidFill>
                <a:srgbClr val="0070C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endParaRPr kumimoji="1" lang="en-US" altLang="ja-JP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労務手続き開始の準備が完了したら、労務担当者側のメイン</a:t>
            </a:r>
            <a:r>
              <a:rPr lang="ja-JP" altLang="en-US" dirty="0"/>
              <a:t>メニュー右上の</a:t>
            </a:r>
            <a:br>
              <a:rPr lang="en-US" altLang="ja-JP" dirty="0"/>
            </a:br>
            <a:r>
              <a:rPr lang="ja-JP" altLang="en-US" dirty="0"/>
              <a:t>［セキュリティ］から、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［利用者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利用者］メニューの</a:t>
            </a:r>
            <a:r>
              <a:rPr kumimoji="1" lang="ja-JP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［利用開始通知］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で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社員に利用開始通知メールを送信します。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送信する内容を編集できますので、必要に応じて社員への連絡事項なども追記します。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r>
              <a:rPr kumimoji="1" lang="ja-JP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パスワードは</a:t>
            </a:r>
            <a:r>
              <a:rPr kumimoji="1" lang="en-US" altLang="ja-JP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『</a:t>
            </a:r>
            <a:r>
              <a:rPr kumimoji="1" lang="ja-JP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奉行</a:t>
            </a:r>
            <a:r>
              <a:rPr kumimoji="1" lang="en-US" altLang="ja-JP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Edge </a:t>
            </a:r>
            <a:r>
              <a:rPr kumimoji="1" lang="ja-JP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労務管理電子化クラウド</a:t>
            </a:r>
            <a:r>
              <a:rPr kumimoji="1" lang="en-US" altLang="ja-JP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』</a:t>
            </a:r>
            <a:r>
              <a:rPr kumimoji="1" lang="ja-JP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側で自動的に発行されます。</a:t>
            </a:r>
            <a:endParaRPr kumimoji="1" lang="en-US" altLang="ja-JP" sz="12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r>
              <a:rPr kumimoji="1" lang="ja-JP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パスワードを管理者側で決めている場合は、［通知内容確認］画面で</a:t>
            </a:r>
            <a:endParaRPr kumimoji="1" lang="en-US" altLang="ja-JP" sz="12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r>
              <a:rPr kumimoji="1" lang="ja-JP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「「パスワード」を記載する」のチェックを外して送信してください。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altLang="ja-JP" smtClean="0"/>
              <a:pPr/>
              <a:t>9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759255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altLang="ja-JP" smtClean="0"/>
              <a:pPr/>
              <a:t>10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0921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altLang="ja-JP" smtClean="0"/>
              <a:pPr/>
              <a:t>11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965483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【</a:t>
            </a:r>
            <a:r>
              <a:rPr kumimoji="1" lang="ja-JP" altLang="en-US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</a:t>
            </a:r>
            <a:r>
              <a:rPr kumimoji="1" lang="ja-JP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の方へ</a:t>
            </a: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】</a:t>
            </a:r>
            <a:endParaRPr kumimoji="1" lang="ja-JP" altLang="ja-JP" sz="1200" u="none" kern="1200" dirty="0">
              <a:solidFill>
                <a:srgbClr val="0070C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「パスワードをお忘れですか？」を表示させない（社員にパスワードの再設定を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許可しない）場合は、「管理ポータル」の［ログイン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パスワードポリシー］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メニューの「パスワードの再設定」で設定します。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altLang="ja-JP" smtClean="0"/>
              <a:pPr/>
              <a:t>12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1048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【</a:t>
            </a:r>
            <a:r>
              <a:rPr kumimoji="1" lang="ja-JP" altLang="en-US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</a:t>
            </a:r>
            <a:r>
              <a:rPr kumimoji="1" lang="ja-JP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の方へ</a:t>
            </a: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】</a:t>
            </a:r>
            <a:endParaRPr kumimoji="1" lang="ja-JP" altLang="ja-JP" sz="1200" u="none" kern="1200" dirty="0">
              <a:solidFill>
                <a:srgbClr val="0070C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endParaRPr kumimoji="1" lang="en-US" altLang="ja-JP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申請者と、承認する上長（承認者）で、利用できるメニューを変更できます。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承認者だけに［承認］メニューを表示できます。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①労務担当者側のメイン</a:t>
            </a:r>
            <a:r>
              <a:rPr lang="ja-JP" altLang="en-US" dirty="0"/>
              <a:t>メニュー右上の［セキュリティ］から</a:t>
            </a:r>
            <a:br>
              <a:rPr lang="en-US" altLang="ja-JP" dirty="0"/>
            </a:br>
            <a:r>
              <a:rPr lang="ja-JP" altLang="en-US" dirty="0"/>
              <a:t>　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［利用者権限 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‐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 メニュー権限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］メニューを選択します。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②サービス選択で「奉行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Edge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労務管理電子化クラウド」を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選択します。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③例えば、「申請者用」「承認者用」などのメニュー権限を用意し、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利用者または組織ごとに付与します。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労務担当者側のメインメニュー右上の［設定］から［申請メニュー配置］メニューで、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［申請］メニューで表示されるメニューの並び替えや仕切り線を追加できます。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endParaRPr kumimoji="1" lang="ja-JP" altLang="ja-JP" sz="1200" kern="1200" dirty="0">
              <a:solidFill>
                <a:schemeClr val="tx1"/>
              </a:solidFill>
              <a:effectLst/>
              <a:latin typeface="ＭＳ ゴシック" panose="020B0609070205080204" pitchFamily="49" charset="-128"/>
              <a:ea typeface="ＭＳ ゴシック" panose="020B0609070205080204" pitchFamily="49" charset="-128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altLang="ja-JP" smtClean="0"/>
              <a:pPr/>
              <a:t>13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695624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【</a:t>
            </a:r>
            <a:r>
              <a:rPr kumimoji="1" lang="ja-JP" altLang="en-US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</a:t>
            </a:r>
            <a:r>
              <a:rPr kumimoji="1" lang="ja-JP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の方へ</a:t>
            </a: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】</a:t>
            </a:r>
            <a:endParaRPr kumimoji="1" lang="ja-JP" altLang="ja-JP" sz="1200" u="none" kern="1200" dirty="0">
              <a:solidFill>
                <a:srgbClr val="0070C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endParaRPr kumimoji="1" lang="en-US" altLang="ja-JP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あらかじめ「申請ガイド」（社員のやることリスト）を用意しておくことで、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社員は「申請ガイド」を検索し、画面にしたがって申請できます。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社員がメニューの中から、申請に必要なメニューを探す手間を省けます。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（「申請ガイド」を利用しない場合は、当ページは削除してください。）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ＭＳ ゴシック" panose="020B0609070205080204" pitchFamily="49" charset="-128"/>
              <a:ea typeface="ＭＳ ゴシック" panose="020B0609070205080204" pitchFamily="49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＜設定手順＞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①労務担当者側のメイン</a:t>
            </a:r>
            <a:r>
              <a:rPr lang="ja-JP" altLang="en-US" dirty="0"/>
              <a:t>メニュー右上の［設定］から、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［申請ガイド］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　メニューを選択します。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②各種「申請ガイド」を用意します</a:t>
            </a:r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。</a:t>
            </a:r>
            <a:br>
              <a:rPr kumimoji="1"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　　　社員への説明を入力したり、各申請メニューへ誘導するリンクを設定できます。</a:t>
            </a:r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　　　（あらかじめ用意されている「申請ガイド」を参考に、必要に応じて、他の</a:t>
            </a:r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　　　申請の「申請ガイド」も登録できます。）</a:t>
            </a:r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　 ③公開区分を「</a:t>
            </a:r>
            <a:r>
              <a:rPr kumimoji="1"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1.</a:t>
            </a:r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公開」にして登録することで、社員が検索できるようになります。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ＭＳ ゴシック" panose="020B0609070205080204" pitchFamily="49" charset="-128"/>
              <a:ea typeface="ＭＳ ゴシック" panose="020B0609070205080204" pitchFamily="49" charset="-128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altLang="ja-JP" smtClean="0"/>
              <a:pPr/>
              <a:t>14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963356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【</a:t>
            </a:r>
            <a:r>
              <a:rPr kumimoji="1" lang="ja-JP" altLang="en-US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</a:t>
            </a:r>
            <a:r>
              <a:rPr kumimoji="1" lang="ja-JP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の方へ</a:t>
            </a: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】</a:t>
            </a:r>
            <a:endParaRPr kumimoji="1" lang="ja-JP" altLang="ja-JP" sz="1200" u="none" kern="1200" dirty="0">
              <a:solidFill>
                <a:srgbClr val="0070C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（ｉ）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が表示されていない項目も、任意の説明を追加で表示できます。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必要に応じて、各項目に対する会社の申請ルールなどを表示できます。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＜設定手順＞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①労務担当者側の［労務手続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提出項目／書類設定］の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　各［提出項目］メニューを選択します。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　　（［身上異動手続］・［総務手続］メニューも同様です。）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②</a:t>
            </a:r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各項目に対して表示する説明を設定します。</a:t>
            </a:r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altLang="ja-JP" smtClean="0"/>
              <a:pPr/>
              <a:t>15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509806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altLang="ja-JP" smtClean="0"/>
              <a:pPr/>
              <a:t>16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388510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【</a:t>
            </a:r>
            <a:r>
              <a:rPr kumimoji="1" lang="ja-JP" altLang="en-US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労務担当者の方へ</a:t>
            </a: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】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b="0" u="none" kern="1200" dirty="0">
              <a:solidFill>
                <a:srgbClr val="0070C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労務担当者側の［身上異動手続 </a:t>
            </a:r>
            <a:r>
              <a:rPr kumimoji="1" lang="en-US" altLang="ja-JP" sz="1200" b="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b="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b="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b="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身上異動手続使用設定］メニューで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以下の内容を設定できます。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u="none" kern="1200" dirty="0">
              <a:solidFill>
                <a:srgbClr val="0070C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○担当者への通知の有無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通知する場合は、通知する担当者を選択します。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u="none" kern="1200" dirty="0">
              <a:solidFill>
                <a:srgbClr val="0070C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○ワークフローの承認・閲覧機能を利用するか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使用する場合は、［</a:t>
            </a:r>
            <a:r>
              <a:rPr kumimoji="1" lang="en-US" altLang="ja-JP" sz="1200" b="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F3</a:t>
            </a:r>
            <a:r>
              <a:rPr kumimoji="1" lang="ja-JP" altLang="en-US" sz="1200" b="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：ワークフロー作成］から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［ワークフロー］メニューで承認・閲覧経路を設定します。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b="0" u="none" kern="1200" dirty="0">
              <a:solidFill>
                <a:srgbClr val="0070C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u="none" kern="1200" dirty="0">
              <a:solidFill>
                <a:srgbClr val="0070C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労務担当者側の［身上異動手続 </a:t>
            </a:r>
            <a:r>
              <a:rPr kumimoji="1" lang="en-US" altLang="ja-JP" sz="1200" b="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b="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b="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b="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提出項目／書類設定 </a:t>
            </a:r>
            <a:r>
              <a:rPr kumimoji="1" lang="en-US" altLang="ja-JP" sz="1200" b="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b="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住所変更提出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項目設定］メニューで、社員が提出する項目を設定できます。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新しい住所、通勤経路、緊急連絡先など、社員に提出してもらう項目を選択します。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また、項目ごとに「表示する名称」「必須の有無」「社員向けの項目説明」を設定します。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u="none" kern="1200" dirty="0">
              <a:solidFill>
                <a:srgbClr val="0070C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u="none" kern="1200" dirty="0">
              <a:solidFill>
                <a:srgbClr val="0070C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労務担当者側の［身上異動手続 </a:t>
            </a:r>
            <a:r>
              <a:rPr kumimoji="1" lang="en-US" altLang="ja-JP" sz="1200" b="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b="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b="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b="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b="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b="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住所変更手続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設定］メニューで［</a:t>
            </a:r>
            <a:r>
              <a:rPr kumimoji="1" lang="en-US" altLang="ja-JP" sz="1200" b="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F6</a:t>
            </a:r>
            <a:r>
              <a:rPr kumimoji="1" lang="ja-JP" altLang="en-US" sz="1200" b="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：メール文書］を押し、提出内容に不備があった際の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差戻メール文書を設定できます。</a:t>
            </a:r>
            <a:endParaRPr kumimoji="1" lang="en-US" altLang="ja-JP" sz="1200" b="0" u="none" kern="1200" dirty="0">
              <a:solidFill>
                <a:srgbClr val="0070C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差戻メールを通知する場合は、通知内容を入力します。</a:t>
            </a:r>
            <a:endParaRPr kumimoji="1" lang="en-US" altLang="ja-JP" sz="1200" b="0" u="none" kern="1200" dirty="0">
              <a:solidFill>
                <a:srgbClr val="0070C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b="1" u="none" kern="1200" dirty="0">
              <a:solidFill>
                <a:srgbClr val="0070C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altLang="ja-JP" smtClean="0"/>
              <a:pPr/>
              <a:t>17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249867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【</a:t>
            </a:r>
            <a:r>
              <a:rPr kumimoji="1" lang="ja-JP" altLang="en-US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</a:t>
            </a:r>
            <a:r>
              <a:rPr kumimoji="1" lang="ja-JP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の方へ</a:t>
            </a: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】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b="1" u="none" kern="1200" dirty="0">
              <a:solidFill>
                <a:srgbClr val="0070C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労務担当者側の［身上異動手続 </a:t>
            </a:r>
            <a:r>
              <a:rPr kumimoji="1" lang="en-US" altLang="ja-JP" sz="120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身上異動手続使用設定］メニューで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以下の内容を設定できます。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u="none" kern="1200" dirty="0">
              <a:solidFill>
                <a:srgbClr val="0070C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○担当者への通知の有無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通知する場合は、通知する担当者を選択します。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u="none" kern="1200" dirty="0">
              <a:solidFill>
                <a:srgbClr val="0070C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○ワークフローの承認・閲覧機能を利用するか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使用する場合は、［</a:t>
            </a:r>
            <a:r>
              <a:rPr kumimoji="1" lang="en-US" altLang="ja-JP" sz="1200" b="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F3</a:t>
            </a:r>
            <a:r>
              <a:rPr kumimoji="1" lang="ja-JP" altLang="en-US" sz="1200" b="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：ワークフロー作成］から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［ワークフロー］メニューで承認・閲覧経路を設定します。</a:t>
            </a:r>
          </a:p>
          <a:p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労務担当者側の［身上異動手続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提出項目／書類設定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通勤経路変更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提出項目設定］メニューで、社員が提出する項目を設定できます。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新しい通勤経路や交通費など、社員に提出してもらう項目を選択します。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また、項目ごとに「表示する名称」「必須の有無」「社員向けの項目説明」を設定します。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労務担当者側の［身上異動手続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通勤経路変更手続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設定］メニューで［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F6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：メール文書］を押し、提出内容に不備があった際の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差戻メール文書を設定できます。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差戻メールを通知する場合は、通知内容を入力します。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altLang="ja-JP" smtClean="0"/>
              <a:pPr/>
              <a:t>18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519353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35BB04-856A-CC09-626F-ACE862F1E8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F863E656-B9ED-2356-7240-2B2872135A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2C53D8D-8E45-CE39-81FA-71D0C034FD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A1616EA-CF02-C367-BE05-371E5436CA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altLang="ja-JP" smtClean="0"/>
              <a:pPr/>
              <a:t>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661309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【</a:t>
            </a:r>
            <a:r>
              <a:rPr kumimoji="1" lang="ja-JP" altLang="en-US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</a:t>
            </a:r>
            <a:r>
              <a:rPr kumimoji="1" lang="ja-JP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の方へ</a:t>
            </a: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】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ja-JP" sz="1200" u="none" kern="1200" dirty="0">
              <a:solidFill>
                <a:srgbClr val="0070C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労務担当者側の［身上異動手続 </a:t>
            </a:r>
            <a:r>
              <a:rPr kumimoji="1"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- </a:t>
            </a:r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手続設定 </a:t>
            </a:r>
            <a:r>
              <a:rPr kumimoji="1"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- </a:t>
            </a:r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身上異動手続使用設定］メニューで</a:t>
            </a:r>
          </a:p>
          <a:p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以下の内容を設定できます。</a:t>
            </a:r>
          </a:p>
          <a:p>
            <a:endParaRPr kumimoji="1"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○担当者への通知の有無</a:t>
            </a:r>
          </a:p>
          <a:p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　通知する場合は、通知する担当者を選択します。</a:t>
            </a:r>
          </a:p>
          <a:p>
            <a:endParaRPr kumimoji="1"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○ワークフローの承認・閲覧機能を利用するか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使用する場合は、［</a:t>
            </a:r>
            <a:r>
              <a:rPr kumimoji="1" lang="en-US" altLang="ja-JP" sz="1200" b="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F3</a:t>
            </a:r>
            <a:r>
              <a:rPr kumimoji="1" lang="ja-JP" altLang="en-US" sz="1200" b="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：ワークフロー作成］から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［ワークフロー］メニューで承認・閲覧経路を設定します。</a:t>
            </a:r>
          </a:p>
          <a:p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労務担当者側の［身上異動手続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提出項目／書類設定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連絡先変更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提出項目設定］メニューで、社員が提出する項目を設定できます。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新しい連絡先など、社員に提出してもらう項目を選択します。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また、項目ごとに「表示する名称」「必須の有無」「社員向けの項目説明」を設定します。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労務担当者側の［身上異動手続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連絡先変更手続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設定］メニューで［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F6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：メール文書］を押し、提出内容に不備があった際の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差戻メール文書を設定できます。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差戻メールを通知する場合は、通知内容を入力します。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altLang="ja-JP" smtClean="0"/>
              <a:pPr/>
              <a:t>19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984387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【</a:t>
            </a:r>
            <a:r>
              <a:rPr kumimoji="1" lang="ja-JP" altLang="en-US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</a:t>
            </a:r>
            <a:r>
              <a:rPr kumimoji="1" lang="ja-JP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の方へ</a:t>
            </a: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】</a:t>
            </a:r>
            <a:endParaRPr kumimoji="1" lang="ja-JP" altLang="ja-JP" sz="1200" u="none" kern="1200" dirty="0">
              <a:solidFill>
                <a:srgbClr val="0070C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労務担当者側の［身上異動手続 </a:t>
            </a:r>
            <a:r>
              <a:rPr kumimoji="1"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- </a:t>
            </a:r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手続設定 </a:t>
            </a:r>
            <a:r>
              <a:rPr kumimoji="1"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- </a:t>
            </a:r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身上異動手続使用設定］メニューで</a:t>
            </a:r>
          </a:p>
          <a:p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以下の内容を設定できます。</a:t>
            </a:r>
          </a:p>
          <a:p>
            <a:endParaRPr kumimoji="1"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○担当者への通知の有無</a:t>
            </a:r>
          </a:p>
          <a:p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　通知する場合は、通知する担当者を選択します。</a:t>
            </a:r>
          </a:p>
          <a:p>
            <a:endParaRPr kumimoji="1"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○ワークフローの承認・閲覧機能を利用するか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使用する場合は、［</a:t>
            </a:r>
            <a:r>
              <a:rPr kumimoji="1" lang="en-US" altLang="ja-JP" sz="1200" b="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F3</a:t>
            </a:r>
            <a:r>
              <a:rPr kumimoji="1" lang="ja-JP" altLang="en-US" sz="1200" b="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：ワークフロー作成］から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［ワークフロー］メニューで承認・閲覧経路を設定します。</a:t>
            </a:r>
          </a:p>
          <a:p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労務担当者側の［身上異動手続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提出項目／書類設定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振込口座変更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提出項目設定］メニューで、社員が提出する項目を設定できます。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新しい振込先口座など、社員に提出してもらう項目を選択します。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また、項目ごとに「表示する名称」「必須の有無」「社員向けの項目説明」を設定します。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労務担当者側の［身上異動手続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振込口座変更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手続設定］メニューで［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F6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：メール文書］を押し、提出内容に不備があった際の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差戻メール文書を設定できます。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差戻メールを通知する場合は、通知内容を入力します。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altLang="ja-JP" smtClean="0"/>
              <a:pPr/>
              <a:t>20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917797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【</a:t>
            </a:r>
            <a:r>
              <a:rPr kumimoji="1" lang="ja-JP" altLang="en-US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</a:t>
            </a:r>
            <a:r>
              <a:rPr kumimoji="1" lang="ja-JP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の方へ</a:t>
            </a: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】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b="1" u="none" kern="1200" dirty="0">
              <a:solidFill>
                <a:srgbClr val="0070C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労務担当者側の［身上異動手続 </a:t>
            </a:r>
            <a:r>
              <a:rPr kumimoji="1" lang="en-US" altLang="ja-JP" sz="120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身上異動手続使用設定］メニューで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以下の内容を設定できます。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u="none" kern="1200" dirty="0">
              <a:solidFill>
                <a:srgbClr val="0070C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○担当者への通知の有無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通知する場合は、通知する担当者を選択します。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u="none" kern="1200" dirty="0">
              <a:solidFill>
                <a:srgbClr val="0070C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○ワークフローの承認・閲覧機能を利用するか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使用する場合は、［</a:t>
            </a:r>
            <a:r>
              <a:rPr kumimoji="1" lang="en-US" altLang="ja-JP" sz="1200" b="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F3</a:t>
            </a:r>
            <a:r>
              <a:rPr kumimoji="1" lang="ja-JP" altLang="en-US" sz="1200" b="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：ワークフロー作成］から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［ワークフロー］メニューで承認・閲覧経路を設定します。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ja-JP" sz="1200" u="none" kern="1200" dirty="0">
              <a:solidFill>
                <a:srgbClr val="0070C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労務担当者側の［身上異動手続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提出項目／書類設定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免許・資格提出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項目設定］メニューで、社員が提出する項目を設定できます。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取得した免許・資格の情報など、社員に提出してもらう項目を選択します。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また、項目ごとに「表示する名称」「必須の有無」「社員向けの項目説明」を設定します。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労務担当者側の［身上異動手続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免許・資格手続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設定］メニューで［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F6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：メール文書］を押し、提出内容に不備があった際の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差戻メール文書を設定できます。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差戻メールを通知する場合は、通知内容を入力します。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altLang="ja-JP" smtClean="0"/>
              <a:pPr/>
              <a:t>21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76751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【</a:t>
            </a:r>
            <a:r>
              <a:rPr kumimoji="1" lang="ja-JP" altLang="en-US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</a:t>
            </a:r>
            <a:r>
              <a:rPr kumimoji="1" lang="ja-JP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の方へ</a:t>
            </a: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】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b="1" u="none" kern="1200" dirty="0">
              <a:solidFill>
                <a:srgbClr val="0070C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労務担当者側の［身上異動手続 </a:t>
            </a:r>
            <a:r>
              <a:rPr kumimoji="1" lang="en-US" altLang="ja-JP" sz="120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身上異動手続使用設定］メニューで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以下の内容を設定できます。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u="none" kern="1200" dirty="0">
              <a:solidFill>
                <a:srgbClr val="0070C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○担当者への通知の有無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通知する場合は、通知する担当者を選択します。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u="none" kern="1200" dirty="0">
              <a:solidFill>
                <a:srgbClr val="0070C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○ワークフローの承認・閲覧機能を利用するか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使用する場合は、［</a:t>
            </a:r>
            <a:r>
              <a:rPr kumimoji="1" lang="en-US" altLang="ja-JP" sz="1200" b="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F3</a:t>
            </a:r>
            <a:r>
              <a:rPr kumimoji="1" lang="ja-JP" altLang="en-US" sz="1200" b="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：ワークフロー作成］から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［ワークフロー］メニューで承認・閲覧経路を設定します。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ja-JP" sz="1200" u="none" kern="1200" dirty="0">
              <a:solidFill>
                <a:srgbClr val="0070C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労務担当者側の［身上異動手続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提出項目／書類設定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結婚提出項目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設定］メニューで、社員が提出する項目を設定できます。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婚姻年月日や職場氏名、配偶者の情報など、社員に提出してもらう項目を選択します。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また、項目ごとに「表示する名称」「必須の有無」「社員向けの項目説明」を設定します。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労務担当者側の［身上異動手続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結婚手続設定］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メニューで［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F6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：メール文書］を押し、提出内容に不備があった際の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差戻メール文書を設定できます。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差戻メールを通知する場合は、通知内容を入力します。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altLang="ja-JP" smtClean="0"/>
              <a:pPr/>
              <a:t>22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5220772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【</a:t>
            </a:r>
            <a:r>
              <a:rPr kumimoji="1" lang="ja-JP" altLang="en-US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</a:t>
            </a:r>
            <a:r>
              <a:rPr kumimoji="1" lang="ja-JP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の方へ</a:t>
            </a: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】</a:t>
            </a:r>
            <a:endParaRPr kumimoji="1" lang="ja-JP" altLang="ja-JP" sz="1200" u="none" kern="1200" dirty="0">
              <a:solidFill>
                <a:srgbClr val="0070C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労務担当者側の［身上異動手続 </a:t>
            </a:r>
            <a:r>
              <a:rPr kumimoji="1"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- </a:t>
            </a:r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手続設定 </a:t>
            </a:r>
            <a:r>
              <a:rPr kumimoji="1"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- </a:t>
            </a:r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身上異動手続使用設定］メニューで</a:t>
            </a:r>
          </a:p>
          <a:p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以下の内容を設定できます。</a:t>
            </a:r>
          </a:p>
          <a:p>
            <a:endParaRPr kumimoji="1"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○担当者への通知の有無</a:t>
            </a:r>
          </a:p>
          <a:p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　通知する場合は、通知する担当者を選択します。</a:t>
            </a:r>
          </a:p>
          <a:p>
            <a:endParaRPr kumimoji="1"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○ワークフローの承認・閲覧機能を利用するか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使用する場合は、［</a:t>
            </a:r>
            <a:r>
              <a:rPr kumimoji="1" lang="en-US" altLang="ja-JP" sz="1200" b="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F3</a:t>
            </a:r>
            <a:r>
              <a:rPr kumimoji="1" lang="ja-JP" altLang="en-US" sz="1200" b="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：ワークフロー作成］から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［ワークフロー］メニューで承認・閲覧経路を設定します。</a:t>
            </a:r>
          </a:p>
          <a:p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労務担当者側の［身上異動手続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提出項目／書類設定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離婚提出項目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設定］メニューで、社員が提出する項目を設定できます。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離婚年月日や離婚後の氏名、家族から外す人など、社員に提出してもらう項目を選択します。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また、項目ごとに「表示する名称」「必須の有無」「社員向けの項目説明」を設定します。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労務担当者側の［身上異動手続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離婚手続設定］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メニューで［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F6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：メール文書］を押し、提出内容に不備があった際の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差戻メール文書を設定できます。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差戻メールを通知する場合は、通知内容を入力します。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altLang="ja-JP" smtClean="0"/>
              <a:pPr/>
              <a:t>23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656035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【</a:t>
            </a:r>
            <a:r>
              <a:rPr kumimoji="1" lang="ja-JP" altLang="en-US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</a:t>
            </a:r>
            <a:r>
              <a:rPr kumimoji="1" lang="ja-JP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の方へ</a:t>
            </a: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】</a:t>
            </a:r>
            <a:endParaRPr kumimoji="1" lang="ja-JP" altLang="ja-JP" sz="1200" u="none" kern="1200" dirty="0">
              <a:solidFill>
                <a:srgbClr val="0070C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労務担当者側の［身上異動手続 </a:t>
            </a:r>
            <a:r>
              <a:rPr kumimoji="1"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- </a:t>
            </a:r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手続設定 </a:t>
            </a:r>
            <a:r>
              <a:rPr kumimoji="1"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- </a:t>
            </a:r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身上異動手続使用設定］メニューで</a:t>
            </a:r>
          </a:p>
          <a:p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以下の内容を設定できます。</a:t>
            </a:r>
          </a:p>
          <a:p>
            <a:endParaRPr kumimoji="1"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○担当者への通知の有無</a:t>
            </a:r>
          </a:p>
          <a:p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　通知する場合は、通知する担当者を選択します。</a:t>
            </a:r>
          </a:p>
          <a:p>
            <a:endParaRPr kumimoji="1"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○ワークフローの承認・閲覧機能を利用するか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使用する場合は、［</a:t>
            </a:r>
            <a:r>
              <a:rPr kumimoji="1" lang="en-US" altLang="ja-JP" sz="1200" b="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F3</a:t>
            </a:r>
            <a:r>
              <a:rPr kumimoji="1" lang="ja-JP" altLang="en-US" sz="1200" b="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：ワークフロー作成］から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［ワークフロー］メニューで承認・閲覧経路を設定します。</a:t>
            </a:r>
          </a:p>
          <a:p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労務担当者側の［身上異動手続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提出項目／書類設定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家族異動提出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項目設定］メニューで、社員が提出する項目を設定できます。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扶養に入る日や配偶者の収入など、社員に提出してもらう項目を選択します。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また、項目ごとに「表示する名称」「必須の有無」「社員向けの項目説明」を設定します。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労務担当者側の［身上異動手続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家族異動手続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設定］メニューで［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F6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：メール文書］を押し、提出内容に不備があった際の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差戻メール文書を設定できます。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差戻メールを通知する場合は、通知内容を入力します。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また、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『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奉行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Edge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マイナンバークラウド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』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をご利用の場合は、［法人情報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‐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サービス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連携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‐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マイナンバークラウド］メニューで連携することで、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『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奉行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Edge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マイナンバー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クラウド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』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で管理している「個人番号」を利用できます。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altLang="ja-JP" smtClean="0"/>
              <a:pPr/>
              <a:t>24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749513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B11951-3CC3-7C82-CA40-162EC6742C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B2BCAA3-F316-A0B2-9D03-3FAEEA2DC0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6AC1CA8A-517B-6045-572B-A0CB333701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【</a:t>
            </a:r>
            <a:r>
              <a:rPr kumimoji="1" lang="ja-JP" altLang="en-US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</a:t>
            </a:r>
            <a:r>
              <a:rPr kumimoji="1" lang="ja-JP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の方へ</a:t>
            </a: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】</a:t>
            </a:r>
            <a:endParaRPr kumimoji="1" lang="ja-JP" altLang="ja-JP" sz="1200" u="none" kern="1200" dirty="0">
              <a:solidFill>
                <a:srgbClr val="0070C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労務担当者側の［労務手続 </a:t>
            </a:r>
            <a:r>
              <a:rPr kumimoji="1"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- </a:t>
            </a:r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手続設定 </a:t>
            </a:r>
            <a:r>
              <a:rPr kumimoji="1"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– </a:t>
            </a:r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労務手続使用設定］メニューで</a:t>
            </a:r>
          </a:p>
          <a:p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以下の内容を設定できます。</a:t>
            </a:r>
          </a:p>
          <a:p>
            <a:endParaRPr kumimoji="1"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○担当者への通知の有無</a:t>
            </a:r>
          </a:p>
          <a:p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　通知する場合は、通知する担当者を選択します。</a:t>
            </a:r>
          </a:p>
          <a:p>
            <a:endParaRPr kumimoji="1"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○ワークフローの承認・閲覧機能を利用するか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使用する場合は、［</a:t>
            </a:r>
            <a:r>
              <a:rPr kumimoji="1" lang="en-US" altLang="ja-JP" sz="1200" b="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F3</a:t>
            </a:r>
            <a:r>
              <a:rPr kumimoji="1" lang="ja-JP" altLang="en-US" sz="1200" b="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：ワークフロー作成］から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［ワークフロー］メニューで承認・閲覧経路を設定します。</a:t>
            </a:r>
          </a:p>
          <a:p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労務担当者側の［労務手続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提出項目／書類設定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lang="ja-JP" altLang="en-US" sz="1200" b="0" i="0" kern="1200" dirty="0">
                <a:solidFill>
                  <a:schemeClr val="tx1"/>
                </a:solidFill>
                <a:effectLst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t>妊娠申出時周知・確認提出項目設定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］メニューで、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社員に周知するファイルと、社員が提出する項目を設定できます。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出生予定日や取得を検討している制度など、社員に提出してもらう項目を選択します。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項目ごとに「表示する名称」「必須の有無」「社員向けの項目説明」も設定します。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また、入力ガイドに、</a:t>
            </a:r>
            <a:r>
              <a:rPr lang="ja-JP" altLang="en-US" sz="1200" b="0" i="0" kern="1200" dirty="0">
                <a:solidFill>
                  <a:schemeClr val="tx1"/>
                </a:solidFill>
                <a:effectLst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t>育児に関する制度について周知する内容を設定します。</a:t>
            </a:r>
            <a:endParaRPr kumimoji="1" lang="en-US" altLang="ja-JP" sz="1200" b="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労務担当者側の［労務手続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lang="ja-JP" altLang="en-US" sz="1200" b="0" i="0" kern="1200" dirty="0">
                <a:solidFill>
                  <a:schemeClr val="tx1"/>
                </a:solidFill>
                <a:effectLst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t>妊娠申出時周知・確認手続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設定］メニューで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［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F6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：メール文書］を押し、提出内容に不備があった際の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差戻メール文書を設定できます。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差戻メールを通知する場合は、通知内容を入力します。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53FC909-2F4E-47B5-7942-B0668219B2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altLang="ja-JP" smtClean="0"/>
              <a:pPr/>
              <a:t>25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738414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【</a:t>
            </a:r>
            <a:r>
              <a:rPr kumimoji="1" lang="ja-JP" altLang="en-US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</a:t>
            </a:r>
            <a:r>
              <a:rPr kumimoji="1" lang="ja-JP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の方へ</a:t>
            </a: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】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b="1" u="none" kern="1200" dirty="0">
              <a:solidFill>
                <a:srgbClr val="0070C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労務担当者側の［労務手続 </a:t>
            </a:r>
            <a:r>
              <a:rPr kumimoji="1" lang="en-US" altLang="ja-JP" sz="120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労務手続使用設定］メニューで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以下の内容を設定できます。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u="none" kern="1200" dirty="0">
              <a:solidFill>
                <a:srgbClr val="0070C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○担当者への通知の有無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通知する場合は、通知する担当者を選択します。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u="none" kern="1200" dirty="0">
              <a:solidFill>
                <a:srgbClr val="0070C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○ワークフローの承認・閲覧機能を利用するか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使用する場合は、［</a:t>
            </a:r>
            <a:r>
              <a:rPr kumimoji="1" lang="en-US" altLang="ja-JP" sz="1200" b="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F3</a:t>
            </a:r>
            <a:r>
              <a:rPr kumimoji="1" lang="ja-JP" altLang="en-US" sz="1200" b="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：ワークフロー作成］から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［ワークフロー］メニューで承認・閲覧経路を設定します。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ja-JP" sz="1200" u="none" kern="1200" dirty="0">
              <a:solidFill>
                <a:srgbClr val="0070C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労務担当者側の［労務手続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提出項目／書類設定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 産前産後休業提出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項目設定］メニューで、「休業連絡」について社員が提出する項目を設定できます。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出産予定日や産前産後休業の期間など、社員に提出してもらう項目を選択します。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また、項目ごとに「表示する名称」「必須の有無」「社員向けの項目説明」を設定します。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労務担当者側の［労務手続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産前産後休業手続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設定］メニューで［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F6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：メール文書］を押し、提出内容に不備があった際の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差戻メール文書を設定できます。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差戻メールを通知する場合は、通知内容を入力します。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altLang="ja-JP" smtClean="0"/>
              <a:pPr/>
              <a:t>26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230589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【</a:t>
            </a:r>
            <a:r>
              <a:rPr kumimoji="1" lang="ja-JP" altLang="en-US" sz="1200" b="1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労務担当者の方へ</a:t>
            </a:r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】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労務担当者側の［労務手続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労務手続使用設定］メニューで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以下の内容を設定できます。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○担当者への通知の有無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通知する場合は、通知する担当者を選択します。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○ワークフローの承認・閲覧機能を利用するか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使用する場合は、［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F3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：ワークフロー作成］から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［ワークフロー］メニューで承認・閲覧経路を設定します。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労務担当者側の［労務手続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提出項目／書類設定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産前産後休業提出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項目設定］メニューで、「出産報告」について社員が提出する項目を設定できます。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出産日や子の氏名など、社員に提出してもらう項目を選択します。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また、項目ごとに「表示する名称」「必須の有無」「社員向けの項目説明」を設定します。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労務担当者側の［労務手続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産前産後休業手続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設定］メニューで［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F6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：メール文書］を押し、連絡・催促・差戻する際の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メール文書を設定できます。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連絡や催促、または差戻のメールを通知する場合は、通知内容を入力します。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altLang="ja-JP" smtClean="0"/>
              <a:pPr/>
              <a:t>27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047180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【</a:t>
            </a:r>
            <a:r>
              <a:rPr kumimoji="1" lang="ja-JP" altLang="en-US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</a:t>
            </a:r>
            <a:r>
              <a:rPr kumimoji="1" lang="ja-JP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の方へ</a:t>
            </a: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】</a:t>
            </a:r>
            <a:endParaRPr kumimoji="1" lang="ja-JP" altLang="ja-JP" sz="1200" u="none" kern="1200" dirty="0">
              <a:solidFill>
                <a:srgbClr val="0070C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労務担当者側の</a:t>
            </a:r>
            <a:r>
              <a:rPr kumimoji="1" lang="zh-TW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［労務手続 </a:t>
            </a:r>
            <a:r>
              <a:rPr kumimoji="1" lang="en-US" altLang="zh-TW" dirty="0">
                <a:latin typeface="Meiryo UI" panose="020B0604030504040204" pitchFamily="50" charset="-128"/>
                <a:ea typeface="Meiryo UI" panose="020B0604030504040204" pitchFamily="50" charset="-128"/>
              </a:rPr>
              <a:t>- </a:t>
            </a:r>
            <a:r>
              <a:rPr kumimoji="1" lang="zh-TW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手続設定 </a:t>
            </a:r>
            <a:r>
              <a:rPr kumimoji="1" lang="en-US" altLang="zh-TW" dirty="0">
                <a:latin typeface="Meiryo UI" panose="020B0604030504040204" pitchFamily="50" charset="-128"/>
                <a:ea typeface="Meiryo UI" panose="020B0604030504040204" pitchFamily="50" charset="-128"/>
              </a:rPr>
              <a:t>- </a:t>
            </a:r>
            <a:r>
              <a:rPr kumimoji="1" lang="zh-TW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労務手続使用設定］</a:t>
            </a:r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メニューで</a:t>
            </a:r>
          </a:p>
          <a:p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以下の内容を設定できます。</a:t>
            </a:r>
          </a:p>
          <a:p>
            <a:endParaRPr kumimoji="1"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○担当者への通知の有無</a:t>
            </a:r>
          </a:p>
          <a:p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　通知する場合は、通知する担当者を選択します。</a:t>
            </a:r>
          </a:p>
          <a:p>
            <a:endParaRPr kumimoji="1"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○ワークフローの承認・閲覧機能を利用するか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使用する場合は、［</a:t>
            </a:r>
            <a:r>
              <a:rPr kumimoji="1" lang="en-US" altLang="ja-JP" sz="1200" b="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F3</a:t>
            </a:r>
            <a:r>
              <a:rPr kumimoji="1" lang="ja-JP" altLang="en-US" sz="1200" b="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：ワークフロー作成］から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［ワークフロー］メニューで承認・閲覧経路を設定します。</a:t>
            </a:r>
          </a:p>
          <a:p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労務担当者側の［労務手続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提出項目／書類設定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育児休業提出項目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設定］メニューで、「休業連絡」について社員が提出する項目を設定できます。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育児休業期間や育児休業給付金の受取口座など、社員に提出してもらう項目を選択します。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また、項目ごとに「表示する名称」「必須の有無」「社員向けの項目説明」を設定します。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労務担当者側の［労務手続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育児休業手続設定］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メニューで［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F6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：メール文書］を押し、提出内容に不備があった際の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差戻メール文書を設定できます。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差戻メールを通知する場合は、通知内容を入力します。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altLang="ja-JP" smtClean="0"/>
              <a:pPr/>
              <a:t>28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388605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altLang="ja-JP" smtClean="0"/>
              <a:pPr/>
              <a:t>2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06010240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【</a:t>
            </a:r>
            <a:r>
              <a:rPr kumimoji="1" lang="ja-JP" altLang="en-US" sz="1200" b="1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労務担当者の方へ</a:t>
            </a:r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】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労務担当者側の［労務手続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労務手続使用設定］メニューで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以下の内容を設定できます。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○担当者への通知の有無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通知する場合は、通知する担当者を選択します。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○ワークフローの承認・閲覧機能を利用するか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使用する場合は、［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F3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：ワークフロー作成］から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［ワークフロー］メニューで承認・閲覧経路を設定します。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労務担当者側の［労務手続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提出項目／書類設定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育児休業提出項目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設定］メニューで、「出生報告」について社員が提出する項目を設定できます。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出生日や子の氏名など、社員に提出してもらう項目を選択します。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また、項目ごとに「表示する名称」「必須の有無」「社員向けの項目説明」を設定します。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労務担当者側の［労務手続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–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育児休業手続設定］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メニューで［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F6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：メール文書］を押し、連絡・催促・差戻する際の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メール文書を設定できます。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連絡や催促、または差戻のメールを通知する場合は、通知内容を入力します。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altLang="ja-JP" smtClean="0"/>
              <a:pPr/>
              <a:t>29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675408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【</a:t>
            </a:r>
            <a:r>
              <a:rPr kumimoji="1" lang="ja-JP" altLang="en-US" sz="1200" b="1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労務担当者の方へ</a:t>
            </a:r>
            <a:r>
              <a:rPr kumimoji="1" lang="en-US" altLang="ja-JP" sz="1200" b="1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】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労務担当者側の［労務手続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労務手続使用設定］メニューで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以下の内容を設定できます。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○担当者への通知の有無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通知する場合は、通知する担当者を選択します。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○ワークフローの承認・閲覧機能を利用するか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使用する場合は、［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F3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：ワークフロー作成］から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［ワークフロー］メニューで承認・閲覧経路を設定します。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労務担当者側の［労務手続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提出項目／書類設定 </a:t>
            </a:r>
            <a:r>
              <a:rPr kumimoji="1" lang="en-US" altLang="ja-JP" sz="1200" b="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育児休業提出項目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設定］メニューで、「延長・終了」について社員が提出する項目を設定できます。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変更後の育児休業終了（予定）日や休業期間の変更理由など、社員に提出してもらう項目を選択します。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また、項目ごとに「表示する名称」「必須の有無」「社員向けの項目説明」を設定します。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労務担当者側の［労務手続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–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育児休業手続設定］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メニューで［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F6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：メール文書］を押し、提出内容に不備があった際の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差戻メール文書を設定できます。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差戻のメールを通知する場合は、通知内容を入力します。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altLang="ja-JP" smtClean="0"/>
              <a:pPr/>
              <a:t>30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8691111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B85BBF-652B-EF69-22CB-35ECE13443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6E6F6F37-BC2C-32AC-1E1F-472D82FA8C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6AE793B-F54A-2427-B6F7-4D80F23F25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【</a:t>
            </a:r>
            <a:r>
              <a:rPr kumimoji="1" lang="ja-JP" altLang="en-US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</a:t>
            </a:r>
            <a:r>
              <a:rPr kumimoji="1" lang="ja-JP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の方へ</a:t>
            </a: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】</a:t>
            </a:r>
            <a:endParaRPr kumimoji="1" lang="ja-JP" altLang="ja-JP" sz="1200" u="none" kern="1200" dirty="0">
              <a:solidFill>
                <a:srgbClr val="0070C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労務担当者側の［労務手続 </a:t>
            </a:r>
            <a:r>
              <a:rPr kumimoji="1"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- </a:t>
            </a:r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手続設定 </a:t>
            </a:r>
            <a:r>
              <a:rPr kumimoji="1"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– </a:t>
            </a:r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労務手続使用設定］メニューで</a:t>
            </a:r>
          </a:p>
          <a:p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以下の内容を設定できます。</a:t>
            </a:r>
          </a:p>
          <a:p>
            <a:endParaRPr kumimoji="1"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○担当者への通知の有無</a:t>
            </a:r>
          </a:p>
          <a:p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　通知する場合は、通知する担当者を選択します。</a:t>
            </a:r>
          </a:p>
          <a:p>
            <a:endParaRPr kumimoji="1"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○ワークフローの承認・閲覧機能を利用するか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使用する場合は、［</a:t>
            </a:r>
            <a:r>
              <a:rPr kumimoji="1" lang="en-US" altLang="ja-JP" sz="1200" b="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F3</a:t>
            </a:r>
            <a:r>
              <a:rPr kumimoji="1" lang="ja-JP" altLang="en-US" sz="1200" b="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：ワークフロー作成］から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［ワークフロー］メニューで承認・閲覧経路を設定します。</a:t>
            </a:r>
          </a:p>
          <a:p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労務担当者側の［労務手続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提出項目／書類設定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介護直面時周知・確認提出項目設定］メニューで、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社員に周知するファイルと、社員が提出する項目を設定できます。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介護が必要な家族の情報や利用を検討している制度など、社員に提出してもらう項目を選択します。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項目ごとに「表示する名称」「必須の有無」「社員向けの項目説明」も設定します。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また、入力ガイドに、</a:t>
            </a:r>
            <a:r>
              <a:rPr kumimoji="1" lang="ja-JP" altLang="en-US" sz="1200" b="0" i="0" kern="1200" dirty="0">
                <a:solidFill>
                  <a:schemeClr val="tx1"/>
                </a:solidFill>
                <a:effectLst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t>介護</a:t>
            </a:r>
            <a:r>
              <a:rPr lang="ja-JP" altLang="en-US" sz="1200" b="0" i="0" kern="1200" dirty="0">
                <a:solidFill>
                  <a:schemeClr val="tx1"/>
                </a:solidFill>
                <a:effectLst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t>に関する制度について周知する内容を設定します。</a:t>
            </a:r>
            <a:endParaRPr kumimoji="1" lang="en-US" altLang="ja-JP" sz="1200" b="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労務担当者側の［労務手続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介護直面時周知・確認手続設定］メニューで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［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F6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：メール文書］を押し、提出内容に不備があった際の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差戻メール文書を設定できます。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差戻メールを通知する場合は、通知内容を入力します。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51F8760-5E8A-D100-ADA8-5D4E70514A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altLang="ja-JP" smtClean="0"/>
              <a:pPr/>
              <a:t>31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2447068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【</a:t>
            </a:r>
            <a:r>
              <a:rPr kumimoji="1" lang="ja-JP" altLang="en-US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</a:t>
            </a:r>
            <a:r>
              <a:rPr kumimoji="1" lang="ja-JP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の方へ</a:t>
            </a: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】</a:t>
            </a:r>
            <a:endParaRPr kumimoji="1" lang="ja-JP" altLang="ja-JP" sz="1200" u="none" kern="1200" dirty="0">
              <a:solidFill>
                <a:srgbClr val="0070C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労務担当者側の</a:t>
            </a:r>
            <a:r>
              <a:rPr kumimoji="1" lang="zh-TW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［労務手続 </a:t>
            </a:r>
            <a:r>
              <a:rPr kumimoji="1" lang="en-US" altLang="zh-TW" dirty="0">
                <a:latin typeface="Meiryo UI" panose="020B0604030504040204" pitchFamily="50" charset="-128"/>
                <a:ea typeface="Meiryo UI" panose="020B0604030504040204" pitchFamily="50" charset="-128"/>
              </a:rPr>
              <a:t>- </a:t>
            </a:r>
            <a:r>
              <a:rPr kumimoji="1" lang="zh-TW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手続設定 </a:t>
            </a:r>
            <a:r>
              <a:rPr kumimoji="1" lang="en-US" altLang="zh-TW" dirty="0">
                <a:latin typeface="Meiryo UI" panose="020B0604030504040204" pitchFamily="50" charset="-128"/>
                <a:ea typeface="Meiryo UI" panose="020B0604030504040204" pitchFamily="50" charset="-128"/>
              </a:rPr>
              <a:t>- </a:t>
            </a:r>
            <a:r>
              <a:rPr kumimoji="1" lang="zh-TW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労務手続使用設定］</a:t>
            </a:r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メニューで</a:t>
            </a:r>
          </a:p>
          <a:p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以下の内容を設定できます。</a:t>
            </a:r>
          </a:p>
          <a:p>
            <a:endParaRPr kumimoji="1"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○担当者への通知の有無</a:t>
            </a:r>
          </a:p>
          <a:p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　通知する場合は、通知する担当者を選択します。</a:t>
            </a:r>
          </a:p>
          <a:p>
            <a:endParaRPr kumimoji="1"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○ワークフローの承認・閲覧機能を利用するか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使用する場合は、［</a:t>
            </a:r>
            <a:r>
              <a:rPr kumimoji="1" lang="en-US" altLang="ja-JP" sz="1200" b="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F3</a:t>
            </a:r>
            <a:r>
              <a:rPr kumimoji="1" lang="ja-JP" altLang="en-US" sz="1200" b="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：ワークフロー作成］から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［ワークフロー］メニューで承認・閲覧経路を設定します。</a:t>
            </a:r>
          </a:p>
          <a:p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労務担当者側の［労務手続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提出項目／書類設定 </a:t>
            </a:r>
            <a:r>
              <a:rPr kumimoji="1" lang="en-US" altLang="ja-JP" sz="1200" b="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介護休業提出項目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設定］メニューで、「休業連絡」について社員が提出する項目を設定できます。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介護休業期間や介護休業給付金の受取口座など、社員に提出してもらう項目を選択します。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また、項目ごとに「表示する名称」「必須の有無」「社員向けの項目説明」を設定します。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労務担当者側の［労務手続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–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介護休業手続設定］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メニューで［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F6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：メール文書］を押し、提出内容に不備があった際の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差戻メール文書を設定できます。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差戻メールを通知する場合は、通知内容を入力します。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altLang="ja-JP" smtClean="0"/>
              <a:pPr/>
              <a:t>32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1630574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【</a:t>
            </a:r>
            <a:r>
              <a:rPr kumimoji="1" lang="ja-JP" altLang="en-US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</a:t>
            </a:r>
            <a:r>
              <a:rPr kumimoji="1" lang="ja-JP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の方へ</a:t>
            </a: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】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b="1" u="none" kern="1200" dirty="0">
              <a:solidFill>
                <a:srgbClr val="0070C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労務担当者側の</a:t>
            </a:r>
            <a:r>
              <a:rPr kumimoji="1" lang="zh-TW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［労務手続 </a:t>
            </a:r>
            <a:r>
              <a:rPr kumimoji="1" lang="en-US" altLang="zh-TW" dirty="0">
                <a:latin typeface="Meiryo UI" panose="020B0604030504040204" pitchFamily="50" charset="-128"/>
                <a:ea typeface="Meiryo UI" panose="020B0604030504040204" pitchFamily="50" charset="-128"/>
              </a:rPr>
              <a:t>- </a:t>
            </a:r>
            <a:r>
              <a:rPr kumimoji="1" lang="zh-TW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手続設定 </a:t>
            </a:r>
            <a:r>
              <a:rPr kumimoji="1" lang="en-US" altLang="zh-TW" dirty="0">
                <a:latin typeface="Meiryo UI" panose="020B0604030504040204" pitchFamily="50" charset="-128"/>
                <a:ea typeface="Meiryo UI" panose="020B0604030504040204" pitchFamily="50" charset="-128"/>
              </a:rPr>
              <a:t>- </a:t>
            </a:r>
            <a:r>
              <a:rPr kumimoji="1" lang="zh-TW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労務手続使用設定］</a:t>
            </a:r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メニューで</a:t>
            </a:r>
          </a:p>
          <a:p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以下の内容を設定できます。</a:t>
            </a:r>
          </a:p>
          <a:p>
            <a:endParaRPr kumimoji="1"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○担当者への通知の有無</a:t>
            </a:r>
          </a:p>
          <a:p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　通知する場合は、通知する担当者を選択します。</a:t>
            </a:r>
          </a:p>
          <a:p>
            <a:endParaRPr kumimoji="1"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○ワークフローの承認・閲覧機能を利用するか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使用する場合は、［</a:t>
            </a:r>
            <a:r>
              <a:rPr kumimoji="1" lang="en-US" altLang="ja-JP" sz="1200" b="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F3</a:t>
            </a:r>
            <a:r>
              <a:rPr kumimoji="1" lang="ja-JP" altLang="en-US" sz="1200" b="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：ワークフロー作成］から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［ワークフロー］メニューで承認・閲覧経路を設定します。</a:t>
            </a:r>
          </a:p>
          <a:p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労務担当者側の［労務手続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提出項目／書類設定 </a:t>
            </a:r>
            <a:r>
              <a:rPr kumimoji="1" lang="en-US" altLang="ja-JP" sz="1200" b="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介護休業提出項目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設定］メニューで、「介護休業延長・終了」について社員が提出する項目を設定できます。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また、項目ごとに「表示する名称」「必須の有無」「社員向けの項目説明」を設定します。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労務担当者側の［労務手続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–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介護休業手続設定］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メニューで［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F6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：メール文書］を押し、連絡・催促・差戻する際の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メール文書を設定できます。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連絡や差戻のメールを通知する場合は、通知内容を入力します。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altLang="ja-JP" smtClean="0"/>
              <a:pPr/>
              <a:t>33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057410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961E4A-EDD3-4F80-BE8C-4942698FC3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BCA0F63-1F6A-182C-47F3-4573D6360A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E949357-08EC-6561-E7A8-54EBCEC5A8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【</a:t>
            </a:r>
            <a:r>
              <a:rPr kumimoji="1" lang="ja-JP" altLang="en-US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</a:t>
            </a:r>
            <a:r>
              <a:rPr kumimoji="1" lang="ja-JP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の方へ</a:t>
            </a: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】</a:t>
            </a:r>
            <a:endParaRPr kumimoji="1" lang="ja-JP" altLang="ja-JP" sz="1200" u="none" kern="1200" dirty="0">
              <a:solidFill>
                <a:srgbClr val="0070C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労務担当者側の</a:t>
            </a:r>
            <a:r>
              <a:rPr kumimoji="1" lang="zh-TW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［労務手続 </a:t>
            </a:r>
            <a:r>
              <a:rPr kumimoji="1" lang="en-US" altLang="zh-TW" dirty="0">
                <a:latin typeface="Meiryo UI" panose="020B0604030504040204" pitchFamily="50" charset="-128"/>
                <a:ea typeface="Meiryo UI" panose="020B0604030504040204" pitchFamily="50" charset="-128"/>
              </a:rPr>
              <a:t>- </a:t>
            </a:r>
            <a:r>
              <a:rPr kumimoji="1" lang="zh-TW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手続設定 </a:t>
            </a:r>
            <a:r>
              <a:rPr kumimoji="1" lang="en-US" altLang="zh-TW" dirty="0">
                <a:latin typeface="Meiryo UI" panose="020B0604030504040204" pitchFamily="50" charset="-128"/>
                <a:ea typeface="Meiryo UI" panose="020B0604030504040204" pitchFamily="50" charset="-128"/>
              </a:rPr>
              <a:t>- </a:t>
            </a:r>
            <a:r>
              <a:rPr kumimoji="1" lang="zh-TW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労務手続使用設定］</a:t>
            </a:r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メニューで</a:t>
            </a:r>
          </a:p>
          <a:p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以下の内容を設定できます。</a:t>
            </a:r>
          </a:p>
          <a:p>
            <a:endParaRPr kumimoji="1"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○担当者への通知の有無</a:t>
            </a:r>
          </a:p>
          <a:p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　通知する場合は、通知する担当者を選択します。</a:t>
            </a:r>
          </a:p>
          <a:p>
            <a:endParaRPr kumimoji="1"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○ワークフローの承認・閲覧機能を利用するか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使用する場合は、［</a:t>
            </a:r>
            <a:r>
              <a:rPr kumimoji="1" lang="en-US" altLang="ja-JP" sz="1200" b="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F3</a:t>
            </a:r>
            <a:r>
              <a:rPr kumimoji="1" lang="ja-JP" altLang="en-US" sz="1200" b="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：ワークフロー作成］から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［ワークフロー］メニューで承認・閲覧経路を設定します。</a:t>
            </a:r>
          </a:p>
          <a:p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労務担当者側の［労務手続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提出項目／書類設定 </a:t>
            </a:r>
            <a:r>
              <a:rPr kumimoji="1" lang="en-US" altLang="ja-JP" sz="1200" b="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–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短時間勤務提出項目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設定］メニューで、「開始連絡」について社員が提出する項目を設定できます。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短時間勤務期間終了（予定）日や始業・終業の時刻など、社員に提出してもらう項目を選択します。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また、項目ごとに「表示する名称」「必須の有無」「社員向けの項目説明」を設定します。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労務担当者側の［労務手続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–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短時間勤務手続設定］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メニューで［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F6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：メール文書］を押し、提出内容に不備があった際の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差戻メール文書を設定できます。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差戻メールを通知する場合は、通知内容を入力します。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9B94D55-F0CD-76CD-58F1-B65AD70300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altLang="ja-JP" smtClean="0"/>
              <a:pPr/>
              <a:t>34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7336529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6C772C-A958-BC1C-D5E3-E1AB475590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725127BC-3C2E-513D-427C-A57F7797C6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F38A925-8903-387F-8FF3-6DAB60BA3A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【</a:t>
            </a:r>
            <a:r>
              <a:rPr kumimoji="1" lang="ja-JP" altLang="en-US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</a:t>
            </a:r>
            <a:r>
              <a:rPr kumimoji="1" lang="ja-JP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の方へ</a:t>
            </a: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】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b="1" u="none" kern="1200" dirty="0">
              <a:solidFill>
                <a:srgbClr val="0070C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労務担当者側の</a:t>
            </a:r>
            <a:r>
              <a:rPr kumimoji="1" lang="zh-TW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［労務手続 </a:t>
            </a:r>
            <a:r>
              <a:rPr kumimoji="1" lang="en-US" altLang="zh-TW" dirty="0">
                <a:latin typeface="Meiryo UI" panose="020B0604030504040204" pitchFamily="50" charset="-128"/>
                <a:ea typeface="Meiryo UI" panose="020B0604030504040204" pitchFamily="50" charset="-128"/>
              </a:rPr>
              <a:t>- </a:t>
            </a:r>
            <a:r>
              <a:rPr kumimoji="1" lang="zh-TW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手続設定 </a:t>
            </a:r>
            <a:r>
              <a:rPr kumimoji="1" lang="en-US" altLang="zh-TW" dirty="0">
                <a:latin typeface="Meiryo UI" panose="020B0604030504040204" pitchFamily="50" charset="-128"/>
                <a:ea typeface="Meiryo UI" panose="020B0604030504040204" pitchFamily="50" charset="-128"/>
              </a:rPr>
              <a:t>- </a:t>
            </a:r>
            <a:r>
              <a:rPr kumimoji="1" lang="zh-TW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労務手続使用設定］</a:t>
            </a:r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メニューで</a:t>
            </a:r>
          </a:p>
          <a:p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以下の内容を設定できます。</a:t>
            </a:r>
          </a:p>
          <a:p>
            <a:endParaRPr kumimoji="1"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○担当者への通知の有無</a:t>
            </a:r>
          </a:p>
          <a:p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　通知する場合は、通知する担当者を選択します。</a:t>
            </a:r>
          </a:p>
          <a:p>
            <a:endParaRPr kumimoji="1"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○ワークフローの承認・閲覧機能を利用するか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使用する場合は、［</a:t>
            </a:r>
            <a:r>
              <a:rPr kumimoji="1" lang="en-US" altLang="ja-JP" sz="1200" b="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F3</a:t>
            </a:r>
            <a:r>
              <a:rPr kumimoji="1" lang="ja-JP" altLang="en-US" sz="1200" b="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：ワークフロー作成］から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［ワークフロー］メニューで承認・閲覧経路を設定します。</a:t>
            </a:r>
          </a:p>
          <a:p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労務担当者側の［労務手続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提出項目／書類設定 </a:t>
            </a:r>
            <a:r>
              <a:rPr kumimoji="1" lang="en-US" altLang="ja-JP" sz="1200" b="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–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短時間勤務提出項目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設定］メニューで、「時間変更・延長・終了」について社員が提出する項目を設定できます。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また、項目ごとに「表示する名称」「必須の有無」「社員向けの項目説明」を設定します。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労務担当者側の［労務手続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–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短時間勤務手続設定］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メニューで［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F6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：メール文書］を押し、提出内容に不備があった際の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差戻メール文書を設定できます。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差戻メールを通知する場合は、通知内容を入力します。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71D3CFE-7E0F-B82C-C08D-B428D8DA62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altLang="ja-JP" smtClean="0"/>
              <a:pPr/>
              <a:t>35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3346800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【</a:t>
            </a:r>
            <a:r>
              <a:rPr kumimoji="1" lang="ja-JP" altLang="en-US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</a:t>
            </a:r>
            <a:r>
              <a:rPr kumimoji="1" lang="ja-JP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の方へ</a:t>
            </a: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】</a:t>
            </a:r>
            <a:endParaRPr kumimoji="1" lang="ja-JP" altLang="ja-JP" sz="1200" u="none" kern="1200" dirty="0">
              <a:solidFill>
                <a:srgbClr val="0070C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『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総務人事奉行クラウド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』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もご利用の場合の機能です。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『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奉行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Edge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労務管理電子化クラウド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』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だけをご利用の場合は、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当ページは削除してください。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労務担当者側の［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総務手続 </a:t>
            </a:r>
            <a:r>
              <a:rPr kumimoji="1" lang="en-US" altLang="zh-TW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zh-TW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zh-TW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総務手続使用設定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］メニューで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以下の内容を設定できます。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○担当者への通知の有無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通知する場合は、通知する担当者を選択します。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○ワークフローの承認・閲覧機能を利用するか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使用する場合は、［</a:t>
            </a:r>
            <a:r>
              <a:rPr kumimoji="1" lang="en-US" altLang="ja-JP" sz="1200" b="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F3</a:t>
            </a:r>
            <a:r>
              <a:rPr kumimoji="1" lang="ja-JP" altLang="en-US" sz="1200" b="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：ワークフロー作成］から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［ワークフロー］メニューで承認・閲覧経路を設定します。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労務担当者側の［総務手続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提出項目／書類設定 </a:t>
            </a:r>
            <a:r>
              <a:rPr kumimoji="1" lang="en-US" altLang="ja-JP" sz="1200" b="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証明書発行依頼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項目設定］メニューで、社員が依頼する際に入力する項目を設定できます。</a:t>
            </a:r>
            <a:b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申請理由や添付ファイルなど、社員が依頼する際に必要な項目を選択します。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また、項目ごとに「表示する名称」「必須の有無」「社員向けの項目説明」を設定します。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労務担当者側の［総務手続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証明書発行依頼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手続設定］メニューで［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F6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：メール文書］を押し、提出内容に不備があった際の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差戻メール文書を設定できます。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差戻メールを通知する場合は、通知内容を入力します。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altLang="ja-JP" smtClean="0"/>
              <a:pPr/>
              <a:t>36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9437251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altLang="ja-JP" smtClean="0"/>
              <a:pPr/>
              <a:t>37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287695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【</a:t>
            </a:r>
            <a:r>
              <a:rPr kumimoji="1" lang="ja-JP" altLang="en-US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労務担当者の方へ</a:t>
            </a: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】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b="0" u="none" kern="1200" dirty="0">
              <a:solidFill>
                <a:srgbClr val="0070C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従業員の中に、別途「承認者」を設けてワークフローで運用することもできます。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必要のない場合は、当ページ以降は削除してください。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u="none" kern="1200" dirty="0">
              <a:solidFill>
                <a:srgbClr val="0070C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200" b="0" u="none" kern="1200" dirty="0">
              <a:solidFill>
                <a:srgbClr val="0070C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ワークフローで運用する場合は、労務担当者側の［労務手続 </a:t>
            </a:r>
            <a:r>
              <a:rPr kumimoji="1" lang="en-US" altLang="ja-JP" sz="1200" b="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b="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b="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  <a:r>
              <a:rPr kumimoji="1" lang="ja-JP" altLang="en-US" sz="1200" b="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労務手続使用設定］メニューで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「承認フロー」を「</a:t>
            </a:r>
            <a:r>
              <a:rPr kumimoji="1" lang="en-US" altLang="ja-JP" sz="1200" b="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1</a:t>
            </a:r>
            <a:r>
              <a:rPr kumimoji="1" lang="ja-JP" altLang="en-US" sz="1200" b="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：使用する」に設定します。</a:t>
            </a:r>
            <a:endParaRPr kumimoji="1" lang="en-US" altLang="ja-JP" sz="1200" b="0" u="none" kern="1200" dirty="0">
              <a:solidFill>
                <a:srgbClr val="0070C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（［身上異動手続］・［総務手続］メニューも同様です。）</a:t>
            </a:r>
            <a:endParaRPr kumimoji="1" lang="en-US" altLang="ja-JP" sz="1200" b="0" u="none" kern="1200" dirty="0">
              <a:solidFill>
                <a:srgbClr val="0070C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［</a:t>
            </a:r>
            <a:r>
              <a:rPr kumimoji="1" lang="en-US" altLang="ja-JP" sz="1200" b="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F3</a:t>
            </a:r>
            <a:r>
              <a:rPr kumimoji="1" lang="ja-JP" altLang="en-US" sz="1200" b="0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：ワークフロー作成］を押すと、［ワークフロー］メニューでワークフローを作成・確認できます。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b="0" u="none" kern="1200" dirty="0">
              <a:solidFill>
                <a:srgbClr val="0070C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altLang="ja-JP" smtClean="0"/>
              <a:pPr/>
              <a:t>38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854372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3B1204-F80F-28FE-32A4-AF1F4EA6A8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FD117492-0369-9F42-3031-172697E8B4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6B33C3B-E22D-D7F8-8D30-38986A3CC6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【</a:t>
            </a:r>
            <a:r>
              <a:rPr kumimoji="1" lang="ja-JP" altLang="en-US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</a:t>
            </a:r>
            <a:r>
              <a:rPr kumimoji="1" lang="ja-JP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の方へ</a:t>
            </a: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】</a:t>
            </a:r>
            <a:endParaRPr kumimoji="1" lang="ja-JP" altLang="ja-JP" sz="1200" u="none" kern="1200" dirty="0">
              <a:solidFill>
                <a:srgbClr val="0070C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endParaRPr kumimoji="1" lang="en-US" altLang="ja-JP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お客様の会社で承認者が不要な場合や、不要な申請がある場合は、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r>
              <a:rPr kumimoji="1" lang="ja-JP" altLang="en-US" dirty="0"/>
              <a:t>必要に応じて、目次や、この後の各ページから記載を削除してください。</a:t>
            </a:r>
            <a:endParaRPr kumimoji="1" lang="en-US" altLang="ja-JP" dirty="0"/>
          </a:p>
          <a:p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F52C63A-38F2-BB94-F356-6A75FF1024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altLang="ja-JP" smtClean="0"/>
              <a:pPr/>
              <a:t>3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4669688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altLang="ja-JP" smtClean="0"/>
              <a:pPr/>
              <a:t>39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8812968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altLang="ja-JP" smtClean="0"/>
              <a:pPr/>
              <a:t>40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5196973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altLang="ja-JP" smtClean="0"/>
              <a:pPr/>
              <a:t>41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361331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【</a:t>
            </a:r>
            <a:r>
              <a:rPr kumimoji="1" lang="ja-JP" altLang="en-US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</a:t>
            </a:r>
            <a:r>
              <a:rPr kumimoji="1" lang="ja-JP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の方へ</a:t>
            </a: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】</a:t>
            </a:r>
            <a:endParaRPr kumimoji="1" lang="ja-JP" altLang="ja-JP" sz="1200" u="none" kern="1200" dirty="0">
              <a:solidFill>
                <a:srgbClr val="0070C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endParaRPr kumimoji="1" lang="en-US" altLang="ja-JP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「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6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その他の機能」の内容は、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『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総務人事奉行クラウド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』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もご利用の場合の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機能です。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『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奉行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Edge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労務管理電子化クラウド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』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だけをご利用の場合は、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「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6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その他の機能」のページは削除してください。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altLang="ja-JP" smtClean="0"/>
              <a:pPr/>
              <a:t>42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800605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【</a:t>
            </a:r>
            <a:r>
              <a:rPr kumimoji="1" lang="ja-JP" altLang="en-US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</a:t>
            </a:r>
            <a:r>
              <a:rPr kumimoji="1" lang="ja-JP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の方へ</a:t>
            </a: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】</a:t>
            </a:r>
            <a:endParaRPr kumimoji="1" lang="ja-JP" altLang="ja-JP" sz="1200" u="none" kern="1200" dirty="0">
              <a:solidFill>
                <a:srgbClr val="0070C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endParaRPr kumimoji="1" lang="en-US" altLang="ja-JP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『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総務人事奉行クラウド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』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もご利用の場合の機能です。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『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奉行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Edge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労務管理電子化クラウド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』</a:t>
            </a:r>
            <a:r>
              <a:rPr kumimoji="1" lang="ja-JP" altLang="en-US" sz="1200" kern="1200" dirty="0" err="1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だけを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ご利用の場合は、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当ページは削除してください。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労務担当者側の［社内通知 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‐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 お知らせ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］メニューまたは</a:t>
            </a:r>
            <a:endParaRPr lang="en-US" altLang="ja-JP"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［社内通知 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‐ 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アンケート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］メニューから、社員に対しての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お知らせやアンケートを登録できます。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altLang="ja-JP" smtClean="0"/>
              <a:pPr/>
              <a:t>43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9136253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【</a:t>
            </a:r>
            <a:r>
              <a:rPr kumimoji="1" lang="ja-JP" altLang="en-US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</a:t>
            </a:r>
            <a:r>
              <a:rPr kumimoji="1" lang="ja-JP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の方へ</a:t>
            </a: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】</a:t>
            </a:r>
            <a:endParaRPr kumimoji="1" lang="ja-JP" altLang="ja-JP" sz="1200" u="none" kern="1200" dirty="0">
              <a:solidFill>
                <a:srgbClr val="0070C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endParaRPr kumimoji="1" lang="en-US" altLang="ja-JP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『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総務人事奉行クラウド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』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もご利用の場合の機能です。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『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奉行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Edge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労務管理電子化クラウド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』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だけをご利用の場合は、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当ページは削除してください。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労務担当者側の［社内通知 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‐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 社内規程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］メニューから、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社員に対して社内規程文書のファイルを公開できます。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また、その際に画面右側の「文書公開先」から、ファイルごとに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公開する社員の雇用区分や所属、役職を指定できます。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altLang="ja-JP" smtClean="0"/>
              <a:pPr/>
              <a:t>44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4048234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61EA0F-A667-4B49-8422-0062BC55E249}" type="slidenum">
              <a:rPr kumimoji="0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543720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【</a:t>
            </a:r>
            <a:r>
              <a:rPr kumimoji="1" lang="ja-JP" altLang="en-US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労務担当者・給与担当者</a:t>
            </a:r>
            <a:r>
              <a:rPr kumimoji="1" lang="ja-JP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の方へ</a:t>
            </a: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】</a:t>
            </a:r>
            <a:endParaRPr kumimoji="1" lang="ja-JP" altLang="ja-JP" sz="1200" u="none" kern="1200" dirty="0">
              <a:solidFill>
                <a:srgbClr val="0070C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ログイン画面に「パスワードをお忘れですか？」を表示させない（社員に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パスワードの再設定を許可しない）場合は、「管理ポータル」の［ログイン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-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パスワードポリシー］メニューの「パスワードの再設定」で設定します。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61EA0F-A667-4B49-8422-0062BC55E249}" type="slidenum">
              <a:rPr kumimoji="0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391923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61EA0F-A667-4B49-8422-0062BC55E249}" type="slidenum">
              <a:rPr kumimoji="0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473101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61EA0F-A667-4B49-8422-0062BC55E249}" type="slidenum">
              <a:rPr kumimoji="0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95264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altLang="ja-JP" smtClean="0"/>
              <a:pPr/>
              <a:t>4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1724177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E7765E-621A-2888-3612-54178E181D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221FC60-2734-CCCB-12AF-BF787B7EB8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3254C924-849D-F9BC-07E3-6ED11A5535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361648F-E986-2089-9739-C12BCC00F2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61EA0F-A667-4B49-8422-0062BC55E249}" type="slidenum">
              <a:rPr kumimoji="0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72517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【</a:t>
            </a:r>
            <a:r>
              <a:rPr kumimoji="1" lang="ja-JP" altLang="en-US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</a:t>
            </a:r>
            <a:r>
              <a:rPr kumimoji="1" lang="ja-JP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の方へ</a:t>
            </a: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】</a:t>
            </a:r>
            <a:endParaRPr kumimoji="1" lang="ja-JP" altLang="ja-JP" sz="1200" u="none" kern="1200" dirty="0">
              <a:solidFill>
                <a:srgbClr val="0070C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endParaRPr kumimoji="1" lang="en-US" altLang="ja-JP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お客様の会社で不要な申請がある場合は、</a:t>
            </a:r>
            <a:r>
              <a:rPr kumimoji="1" lang="ja-JP" altLang="en-US" dirty="0"/>
              <a:t>必要に応じて、記載を削除してください。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また、以下の方法で、お客様独自の申請も追加できます。</a:t>
            </a:r>
            <a:endParaRPr kumimoji="1" lang="en-US" altLang="ja-JP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＜設定手順＞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①［身上異動手続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‐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‐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身上異動手続使用設定］メニューを選択します。</a:t>
            </a:r>
          </a:p>
          <a:p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②身上異動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1~20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を使用します（情報提出）。</a:t>
            </a:r>
          </a:p>
          <a:p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（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『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総務人事奉行クラウド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』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もご利用の場合は、［総務手続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‐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手続設定 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‐ 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総務手続使用設定］メニューで</a:t>
            </a:r>
          </a:p>
          <a:p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　 総務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1~99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も使用できます（情報提出）。）　　　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endParaRPr kumimoji="1" lang="en-US" altLang="ja-JP" dirty="0"/>
          </a:p>
          <a:p>
            <a:r>
              <a:rPr kumimoji="1" lang="ja-JP" altLang="en-US" dirty="0"/>
              <a:t>その際は、必要に応じて当マニュアルにも申請の説明を追記してください。</a:t>
            </a:r>
            <a:endParaRPr kumimoji="1" lang="en-US" altLang="ja-JP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b="1" u="none" kern="1200" dirty="0">
              <a:solidFill>
                <a:srgbClr val="0070C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endParaRPr kumimoji="1" lang="en-US" altLang="ja-JP" sz="1200" kern="1200" dirty="0"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altLang="ja-JP" smtClean="0"/>
              <a:pPr/>
              <a:t>5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499098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altLang="ja-JP" smtClean="0"/>
              <a:pPr/>
              <a:t>6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6488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0D33B1-7081-FADF-7F1F-1F7D62369B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86C2E20-4615-D130-B775-08DC9B4062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6EB5FD08-7E82-1CBC-ED22-ED30B59693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【</a:t>
            </a:r>
            <a:r>
              <a:rPr kumimoji="1" lang="ja-JP" altLang="en-US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労務担当者</a:t>
            </a:r>
            <a:r>
              <a:rPr kumimoji="1" lang="ja-JP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の方へ</a:t>
            </a:r>
            <a:r>
              <a:rPr kumimoji="1" lang="en-US" altLang="ja-JP" sz="1200" b="1" u="none" kern="1200" dirty="0">
                <a:solidFill>
                  <a:srgbClr val="0070C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】</a:t>
            </a:r>
            <a:endParaRPr kumimoji="1" lang="ja-JP" altLang="ja-JP" sz="1200" u="none" kern="1200" dirty="0">
              <a:solidFill>
                <a:srgbClr val="0070C0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endParaRPr kumimoji="1" lang="en-US" altLang="ja-JP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「証明書発行依頼」は、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『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総務人事奉行クラウド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』</a:t>
            </a:r>
            <a:r>
              <a:rPr kumimoji="1" lang="ja-JP" altLang="en-US" sz="1200" kern="1200" dirty="0"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もご利用の場合に利用できます。</a:t>
            </a:r>
            <a:endParaRPr kumimoji="1" lang="en-US" altLang="ja-JP" dirty="0"/>
          </a:p>
          <a:p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B806F5D-AA74-A07B-E854-A980C12B87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altLang="ja-JP" smtClean="0"/>
              <a:pPr/>
              <a:t>7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36820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1EA0F-A667-4B49-8422-0062BC55E249}" type="slidenum">
              <a:rPr lang="en-US" altLang="ja-JP" smtClean="0"/>
              <a:pPr/>
              <a:t>8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53517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白紙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5">
            <a:extLst>
              <a:ext uri="{FF2B5EF4-FFF2-40B4-BE49-F238E27FC236}">
                <a16:creationId xmlns:a16="http://schemas.microsoft.com/office/drawing/2014/main" id="{68864C75-294A-4743-8B45-AE91F3905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5DCD4D6E-08C8-7B4E-8F73-578036F36F67}" type="slidenum">
              <a:rPr kumimoji="1" lang="ja-JP" altLang="en-US"/>
              <a:pPr/>
              <a:t>‹#›</a:t>
            </a:fld>
            <a:endParaRPr kumimoji="1" lang="ja-JP" altLang="en-US" dirty="0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F04D15FD-8F8B-45EA-9380-29EC2DD3EF1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A0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pic>
        <p:nvPicPr>
          <p:cNvPr id="4" name="図 3" descr="光 が含まれている画像&#10;&#10;自動的に生成された説明">
            <a:extLst>
              <a:ext uri="{FF2B5EF4-FFF2-40B4-BE49-F238E27FC236}">
                <a16:creationId xmlns:a16="http://schemas.microsoft.com/office/drawing/2014/main" id="{4385394D-DC8D-4C6A-B74B-42AFD03FD7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56507"/>
            <a:ext cx="12192000" cy="500665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37D60472-E7B5-43A8-9369-5AB073280E5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38" y="273333"/>
            <a:ext cx="1243807" cy="497522"/>
          </a:xfrm>
          <a:prstGeom prst="rect">
            <a:avLst/>
          </a:prstGeom>
        </p:spPr>
      </p:pic>
      <p:sp>
        <p:nvSpPr>
          <p:cNvPr id="6" name="フッター プレースホルダー 4">
            <a:extLst>
              <a:ext uri="{FF2B5EF4-FFF2-40B4-BE49-F238E27FC236}">
                <a16:creationId xmlns:a16="http://schemas.microsoft.com/office/drawing/2014/main" id="{C2BBE921-C5FC-4D8C-B2F5-6FF9DE9DEE79}"/>
              </a:ext>
            </a:extLst>
          </p:cNvPr>
          <p:cNvSpPr txBox="1">
            <a:spLocks/>
          </p:cNvSpPr>
          <p:nvPr userDrawn="1"/>
        </p:nvSpPr>
        <p:spPr>
          <a:xfrm>
            <a:off x="9013997" y="6560500"/>
            <a:ext cx="2892138" cy="20005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00" b="0" dirty="0">
                <a:effectLst>
                  <a:glow rad="127000">
                    <a:schemeClr val="bg1"/>
                  </a:glow>
                </a:effectLst>
                <a:latin typeface="Meiryo UI" panose="020B0604030504040204" pitchFamily="34" charset="-128"/>
                <a:ea typeface="Meiryo UI" panose="020B0604030504040204" pitchFamily="34" charset="-128"/>
                <a:cs typeface="Segoe UI" panose="020B0802040204020203" pitchFamily="34" charset="0"/>
              </a:rPr>
              <a:t>202</a:t>
            </a:r>
            <a:r>
              <a:rPr lang="en-US" altLang="ja-JP" sz="700" b="0" dirty="0">
                <a:effectLst>
                  <a:glow rad="127000">
                    <a:schemeClr val="bg1"/>
                  </a:glow>
                </a:effectLst>
                <a:latin typeface="Meiryo UI" panose="020B0604030504040204" pitchFamily="34" charset="-128"/>
                <a:ea typeface="Meiryo UI" panose="020B0604030504040204" pitchFamily="34" charset="-128"/>
                <a:cs typeface="Segoe UI" panose="020B0802040204020203" pitchFamily="34" charset="0"/>
              </a:rPr>
              <a:t>1</a:t>
            </a:r>
            <a:r>
              <a:rPr lang="en-US" sz="700" b="0" dirty="0">
                <a:effectLst>
                  <a:glow rad="127000">
                    <a:schemeClr val="bg1"/>
                  </a:glow>
                </a:effectLst>
                <a:latin typeface="Meiryo UI" panose="020B0604030504040204" pitchFamily="34" charset="-128"/>
                <a:ea typeface="Meiryo UI" panose="020B0604030504040204" pitchFamily="34" charset="-128"/>
                <a:cs typeface="Segoe UI" panose="020B0802040204020203" pitchFamily="34" charset="0"/>
              </a:rPr>
              <a:t>　©OBIC BUSINESS CONSULTANTS All rights Reserved.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2560F80E-DAD3-42E0-97AD-5168AFA2FE4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3455" y="-164934"/>
            <a:ext cx="3792022" cy="1275944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108E05D-4330-4C6B-AB3D-399942D5C1FD}"/>
              </a:ext>
            </a:extLst>
          </p:cNvPr>
          <p:cNvSpPr txBox="1"/>
          <p:nvPr userDrawn="1"/>
        </p:nvSpPr>
        <p:spPr>
          <a:xfrm>
            <a:off x="526215" y="1907084"/>
            <a:ext cx="44233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游ゴシック" panose="020B0400000000000000" pitchFamily="50" charset="-128"/>
                <a:cs typeface="+mn-cs"/>
              </a:rPr>
              <a:t>Digital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游ゴシック" panose="020B0400000000000000" pitchFamily="50" charset="-128"/>
                <a:cs typeface="+mn-cs"/>
              </a:rPr>
              <a:t>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游ゴシック" panose="020B0400000000000000" pitchFamily="50" charset="-128"/>
                <a:cs typeface="+mn-cs"/>
              </a:rPr>
              <a:t>Transformation </a:t>
            </a:r>
            <a:r>
              <a:rPr kumimoji="1" lang="en-US" altLang="ja-JP" sz="2000" dirty="0">
                <a:solidFill>
                  <a:prstClr val="white"/>
                </a:solidFill>
                <a:latin typeface="Century Gothic" panose="020B0502020202020204" pitchFamily="34" charset="0"/>
                <a:ea typeface="游ゴシック" panose="020B0400000000000000" pitchFamily="50" charset="-128"/>
              </a:rPr>
              <a:t>Of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游ゴシック" panose="020B0400000000000000" pitchFamily="50" charset="-128"/>
                <a:cs typeface="+mn-cs"/>
              </a:rPr>
              <a:t> Business</a:t>
            </a:r>
            <a:endParaRPr kumimoji="0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" name="タイトル 10">
            <a:extLst>
              <a:ext uri="{FF2B5EF4-FFF2-40B4-BE49-F238E27FC236}">
                <a16:creationId xmlns:a16="http://schemas.microsoft.com/office/drawing/2014/main" id="{690905F5-43DB-4E4C-8CC1-5B2BEABA0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215" y="3238619"/>
            <a:ext cx="11217052" cy="745885"/>
          </a:xfrm>
          <a:prstGeom prst="rect">
            <a:avLst/>
          </a:prstGeom>
        </p:spPr>
        <p:txBody>
          <a:bodyPr anchor="ctr"/>
          <a:lstStyle>
            <a:lvl1pPr>
              <a:defRPr sz="4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16" name="テキスト プレースホルダー 15">
            <a:extLst>
              <a:ext uri="{FF2B5EF4-FFF2-40B4-BE49-F238E27FC236}">
                <a16:creationId xmlns:a16="http://schemas.microsoft.com/office/drawing/2014/main" id="{7AF64BFE-3291-4679-A273-249A9CFD66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5463" y="2573338"/>
            <a:ext cx="6544204" cy="6604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/>
            <a:r>
              <a:rPr kumimoji="1" lang="ja-JP" altLang="en-US" dirty="0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438574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白紙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5">
            <a:extLst>
              <a:ext uri="{FF2B5EF4-FFF2-40B4-BE49-F238E27FC236}">
                <a16:creationId xmlns:a16="http://schemas.microsoft.com/office/drawing/2014/main" id="{68864C75-294A-4743-8B45-AE91F3905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5DCD4D6E-08C8-7B4E-8F73-578036F36F67}" type="slidenum">
              <a:rPr kumimoji="1" lang="ja-JP" altLang="en-US"/>
              <a:pPr/>
              <a:t>‹#›</a:t>
            </a:fld>
            <a:endParaRPr kumimoji="1" lang="ja-JP" altLang="en-US" dirty="0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F04D15FD-8F8B-45EA-9380-29EC2DD3EF1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A0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pic>
        <p:nvPicPr>
          <p:cNvPr id="4" name="図 3" descr="光 が含まれている画像&#10;&#10;自動的に生成された説明">
            <a:extLst>
              <a:ext uri="{FF2B5EF4-FFF2-40B4-BE49-F238E27FC236}">
                <a16:creationId xmlns:a16="http://schemas.microsoft.com/office/drawing/2014/main" id="{4385394D-DC8D-4C6A-B74B-42AFD03FD7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56507"/>
            <a:ext cx="12192000" cy="500665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37D60472-E7B5-43A8-9369-5AB073280E5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38" y="273333"/>
            <a:ext cx="1243807" cy="497522"/>
          </a:xfrm>
          <a:prstGeom prst="rect">
            <a:avLst/>
          </a:prstGeom>
        </p:spPr>
      </p:pic>
      <p:sp>
        <p:nvSpPr>
          <p:cNvPr id="6" name="フッター プレースホルダー 4">
            <a:extLst>
              <a:ext uri="{FF2B5EF4-FFF2-40B4-BE49-F238E27FC236}">
                <a16:creationId xmlns:a16="http://schemas.microsoft.com/office/drawing/2014/main" id="{C2BBE921-C5FC-4D8C-B2F5-6FF9DE9DEE79}"/>
              </a:ext>
            </a:extLst>
          </p:cNvPr>
          <p:cNvSpPr txBox="1">
            <a:spLocks/>
          </p:cNvSpPr>
          <p:nvPr userDrawn="1"/>
        </p:nvSpPr>
        <p:spPr>
          <a:xfrm>
            <a:off x="9013997" y="6560500"/>
            <a:ext cx="2892138" cy="20005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00" b="0" dirty="0">
                <a:effectLst>
                  <a:glow rad="127000">
                    <a:schemeClr val="bg1"/>
                  </a:glow>
                </a:effectLst>
                <a:latin typeface="Meiryo UI" panose="020B0604030504040204" pitchFamily="34" charset="-128"/>
                <a:ea typeface="Meiryo UI" panose="020B0604030504040204" pitchFamily="34" charset="-128"/>
                <a:cs typeface="Segoe UI" panose="020B0802040204020203" pitchFamily="34" charset="0"/>
              </a:rPr>
              <a:t>202</a:t>
            </a:r>
            <a:r>
              <a:rPr lang="en-US" altLang="ja-JP" sz="700" b="0" dirty="0">
                <a:effectLst>
                  <a:glow rad="127000">
                    <a:schemeClr val="bg1"/>
                  </a:glow>
                </a:effectLst>
                <a:latin typeface="Meiryo UI" panose="020B0604030504040204" pitchFamily="34" charset="-128"/>
                <a:ea typeface="Meiryo UI" panose="020B0604030504040204" pitchFamily="34" charset="-128"/>
                <a:cs typeface="Segoe UI" panose="020B0802040204020203" pitchFamily="34" charset="0"/>
              </a:rPr>
              <a:t>1</a:t>
            </a:r>
            <a:r>
              <a:rPr lang="en-US" sz="700" b="0" dirty="0">
                <a:effectLst>
                  <a:glow rad="127000">
                    <a:schemeClr val="bg1"/>
                  </a:glow>
                </a:effectLst>
                <a:latin typeface="Meiryo UI" panose="020B0604030504040204" pitchFamily="34" charset="-128"/>
                <a:ea typeface="Meiryo UI" panose="020B0604030504040204" pitchFamily="34" charset="-128"/>
                <a:cs typeface="Segoe UI" panose="020B0802040204020203" pitchFamily="34" charset="0"/>
              </a:rPr>
              <a:t>　©OBIC BUSINESS CONSULTANTS All rights Reserved.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108E05D-4330-4C6B-AB3D-399942D5C1FD}"/>
              </a:ext>
            </a:extLst>
          </p:cNvPr>
          <p:cNvSpPr txBox="1"/>
          <p:nvPr userDrawn="1"/>
        </p:nvSpPr>
        <p:spPr>
          <a:xfrm>
            <a:off x="526215" y="1907084"/>
            <a:ext cx="44233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游ゴシック" panose="020B0400000000000000" pitchFamily="50" charset="-128"/>
                <a:cs typeface="+mn-cs"/>
              </a:rPr>
              <a:t>Digital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游ゴシック" panose="020B0400000000000000" pitchFamily="50" charset="-128"/>
                <a:cs typeface="+mn-cs"/>
              </a:rPr>
              <a:t>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游ゴシック" panose="020B0400000000000000" pitchFamily="50" charset="-128"/>
                <a:cs typeface="+mn-cs"/>
              </a:rPr>
              <a:t>Transformation </a:t>
            </a:r>
            <a:r>
              <a:rPr kumimoji="1" lang="en-US" altLang="ja-JP" sz="2000" dirty="0">
                <a:solidFill>
                  <a:prstClr val="white"/>
                </a:solidFill>
                <a:latin typeface="Century Gothic" panose="020B0502020202020204" pitchFamily="34" charset="0"/>
                <a:ea typeface="游ゴシック" panose="020B0400000000000000" pitchFamily="50" charset="-128"/>
              </a:rPr>
              <a:t>Of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游ゴシック" panose="020B0400000000000000" pitchFamily="50" charset="-128"/>
                <a:cs typeface="+mn-cs"/>
              </a:rPr>
              <a:t> Business</a:t>
            </a:r>
            <a:endParaRPr kumimoji="0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" name="タイトル 10">
            <a:extLst>
              <a:ext uri="{FF2B5EF4-FFF2-40B4-BE49-F238E27FC236}">
                <a16:creationId xmlns:a16="http://schemas.microsoft.com/office/drawing/2014/main" id="{690905F5-43DB-4E4C-8CC1-5B2BEABA0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215" y="3238619"/>
            <a:ext cx="11217052" cy="745885"/>
          </a:xfrm>
          <a:prstGeom prst="rect">
            <a:avLst/>
          </a:prstGeom>
        </p:spPr>
        <p:txBody>
          <a:bodyPr anchor="ctr"/>
          <a:lstStyle>
            <a:lvl1pPr>
              <a:defRPr sz="4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16" name="テキスト プレースホルダー 15">
            <a:extLst>
              <a:ext uri="{FF2B5EF4-FFF2-40B4-BE49-F238E27FC236}">
                <a16:creationId xmlns:a16="http://schemas.microsoft.com/office/drawing/2014/main" id="{7AF64BFE-3291-4679-A273-249A9CFD66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5463" y="2573338"/>
            <a:ext cx="6544204" cy="6604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/>
            <a:r>
              <a:rPr kumimoji="1" lang="ja-JP" altLang="en-US" dirty="0"/>
              <a:t>マスター テキストの書式設定</a:t>
            </a:r>
          </a:p>
        </p:txBody>
      </p:sp>
      <p:pic>
        <p:nvPicPr>
          <p:cNvPr id="12" name="図 11" descr="光 が含まれている画像&#10;&#10;自動的に生成された説明">
            <a:extLst>
              <a:ext uri="{FF2B5EF4-FFF2-40B4-BE49-F238E27FC236}">
                <a16:creationId xmlns:a16="http://schemas.microsoft.com/office/drawing/2014/main" id="{6CA3702C-D515-42F3-8D4A-01D9863659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"/>
          <a:stretch/>
        </p:blipFill>
        <p:spPr>
          <a:xfrm rot="10800000">
            <a:off x="6096000" y="-5165"/>
            <a:ext cx="6112934" cy="3599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004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白紙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5">
            <a:extLst>
              <a:ext uri="{FF2B5EF4-FFF2-40B4-BE49-F238E27FC236}">
                <a16:creationId xmlns:a16="http://schemas.microsoft.com/office/drawing/2014/main" id="{68864C75-294A-4743-8B45-AE91F3905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5DCD4D6E-08C8-7B4E-8F73-578036F36F67}" type="slidenum">
              <a:rPr kumimoji="1" lang="ja-JP" altLang="en-US"/>
              <a:pPr/>
              <a:t>‹#›</a:t>
            </a:fld>
            <a:endParaRPr kumimoji="1" lang="ja-JP" altLang="en-US" dirty="0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F04D15FD-8F8B-45EA-9380-29EC2DD3EF1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A0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pic>
        <p:nvPicPr>
          <p:cNvPr id="4" name="図 3" descr="光 が含まれている画像&#10;&#10;自動的に生成された説明">
            <a:extLst>
              <a:ext uri="{FF2B5EF4-FFF2-40B4-BE49-F238E27FC236}">
                <a16:creationId xmlns:a16="http://schemas.microsoft.com/office/drawing/2014/main" id="{4385394D-DC8D-4C6A-B74B-42AFD03FD7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56507"/>
            <a:ext cx="12192000" cy="5006657"/>
          </a:xfrm>
          <a:prstGeom prst="rect">
            <a:avLst/>
          </a:prstGeom>
        </p:spPr>
      </p:pic>
      <p:sp>
        <p:nvSpPr>
          <p:cNvPr id="6" name="フッター プレースホルダー 4">
            <a:extLst>
              <a:ext uri="{FF2B5EF4-FFF2-40B4-BE49-F238E27FC236}">
                <a16:creationId xmlns:a16="http://schemas.microsoft.com/office/drawing/2014/main" id="{C2BBE921-C5FC-4D8C-B2F5-6FF9DE9DEE79}"/>
              </a:ext>
            </a:extLst>
          </p:cNvPr>
          <p:cNvSpPr txBox="1">
            <a:spLocks/>
          </p:cNvSpPr>
          <p:nvPr userDrawn="1"/>
        </p:nvSpPr>
        <p:spPr>
          <a:xfrm>
            <a:off x="9013997" y="6560500"/>
            <a:ext cx="2892138" cy="20005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00" b="0" dirty="0">
                <a:effectLst>
                  <a:glow rad="127000">
                    <a:schemeClr val="bg1"/>
                  </a:glow>
                </a:effectLst>
                <a:latin typeface="Meiryo UI" panose="020B0604030504040204" pitchFamily="34" charset="-128"/>
                <a:ea typeface="Meiryo UI" panose="020B0604030504040204" pitchFamily="34" charset="-128"/>
                <a:cs typeface="Segoe UI" panose="020B0802040204020203" pitchFamily="34" charset="0"/>
              </a:rPr>
              <a:t>202</a:t>
            </a:r>
            <a:r>
              <a:rPr lang="en-US" altLang="ja-JP" sz="700" b="0" dirty="0">
                <a:effectLst>
                  <a:glow rad="127000">
                    <a:schemeClr val="bg1"/>
                  </a:glow>
                </a:effectLst>
                <a:latin typeface="Meiryo UI" panose="020B0604030504040204" pitchFamily="34" charset="-128"/>
                <a:ea typeface="Meiryo UI" panose="020B0604030504040204" pitchFamily="34" charset="-128"/>
                <a:cs typeface="Segoe UI" panose="020B0802040204020203" pitchFamily="34" charset="0"/>
              </a:rPr>
              <a:t>1</a:t>
            </a:r>
            <a:r>
              <a:rPr lang="en-US" sz="700" b="0" dirty="0">
                <a:effectLst>
                  <a:glow rad="127000">
                    <a:schemeClr val="bg1"/>
                  </a:glow>
                </a:effectLst>
                <a:latin typeface="Meiryo UI" panose="020B0604030504040204" pitchFamily="34" charset="-128"/>
                <a:ea typeface="Meiryo UI" panose="020B0604030504040204" pitchFamily="34" charset="-128"/>
                <a:cs typeface="Segoe UI" panose="020B0802040204020203" pitchFamily="34" charset="0"/>
              </a:rPr>
              <a:t>　©OBIC BUSINESS CONSULTANTS All rights Reserved.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108E05D-4330-4C6B-AB3D-399942D5C1FD}"/>
              </a:ext>
            </a:extLst>
          </p:cNvPr>
          <p:cNvSpPr txBox="1"/>
          <p:nvPr userDrawn="1"/>
        </p:nvSpPr>
        <p:spPr>
          <a:xfrm>
            <a:off x="526215" y="1907084"/>
            <a:ext cx="44233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游ゴシック" panose="020B0400000000000000" pitchFamily="50" charset="-128"/>
                <a:cs typeface="+mn-cs"/>
              </a:rPr>
              <a:t>Digital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游ゴシック" panose="020B0400000000000000" pitchFamily="50" charset="-128"/>
                <a:cs typeface="+mn-cs"/>
              </a:rPr>
              <a:t> 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游ゴシック" panose="020B0400000000000000" pitchFamily="50" charset="-128"/>
                <a:cs typeface="+mn-cs"/>
              </a:rPr>
              <a:t>Transformation </a:t>
            </a:r>
            <a:r>
              <a:rPr kumimoji="1" lang="en-US" altLang="ja-JP" sz="2000" dirty="0">
                <a:solidFill>
                  <a:prstClr val="white"/>
                </a:solidFill>
                <a:latin typeface="Century Gothic" panose="020B0502020202020204" pitchFamily="34" charset="0"/>
                <a:ea typeface="游ゴシック" panose="020B0400000000000000" pitchFamily="50" charset="-128"/>
              </a:rPr>
              <a:t>Of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游ゴシック" panose="020B0400000000000000" pitchFamily="50" charset="-128"/>
                <a:cs typeface="+mn-cs"/>
              </a:rPr>
              <a:t> Business</a:t>
            </a:r>
            <a:endParaRPr kumimoji="0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" name="タイトル 10">
            <a:extLst>
              <a:ext uri="{FF2B5EF4-FFF2-40B4-BE49-F238E27FC236}">
                <a16:creationId xmlns:a16="http://schemas.microsoft.com/office/drawing/2014/main" id="{690905F5-43DB-4E4C-8CC1-5B2BEABA0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215" y="3238619"/>
            <a:ext cx="11217052" cy="745885"/>
          </a:xfrm>
          <a:prstGeom prst="rect">
            <a:avLst/>
          </a:prstGeom>
        </p:spPr>
        <p:txBody>
          <a:bodyPr anchor="ctr"/>
          <a:lstStyle>
            <a:lvl1pPr>
              <a:defRPr sz="4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r>
              <a:rPr kumimoji="1" lang="ja-JP" altLang="en-US" dirty="0"/>
              <a:t>マスター タイトルの書式設定</a:t>
            </a:r>
          </a:p>
        </p:txBody>
      </p:sp>
      <p:sp>
        <p:nvSpPr>
          <p:cNvPr id="16" name="テキスト プレースホルダー 15">
            <a:extLst>
              <a:ext uri="{FF2B5EF4-FFF2-40B4-BE49-F238E27FC236}">
                <a16:creationId xmlns:a16="http://schemas.microsoft.com/office/drawing/2014/main" id="{7AF64BFE-3291-4679-A273-249A9CFD66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5463" y="2573338"/>
            <a:ext cx="6544204" cy="6604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320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 lvl="0"/>
            <a:r>
              <a:rPr kumimoji="1" lang="ja-JP" altLang="en-US" dirty="0"/>
              <a:t>マスター テキストの書式設定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0A03FA1-328B-48BF-8F1E-B7FCE303E9CF}"/>
              </a:ext>
            </a:extLst>
          </p:cNvPr>
          <p:cNvSpPr/>
          <p:nvPr userDrawn="1"/>
        </p:nvSpPr>
        <p:spPr>
          <a:xfrm>
            <a:off x="0" y="0"/>
            <a:ext cx="12192000" cy="7708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690D32FE-E425-4249-94EF-DD89C82942BD}"/>
              </a:ext>
            </a:extLst>
          </p:cNvPr>
          <p:cNvCxnSpPr/>
          <p:nvPr userDrawn="1"/>
        </p:nvCxnSpPr>
        <p:spPr>
          <a:xfrm>
            <a:off x="0" y="897467"/>
            <a:ext cx="12192000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19538052-4023-4E07-9636-A70EEEEE5C36}"/>
              </a:ext>
            </a:extLst>
          </p:cNvPr>
          <p:cNvCxnSpPr/>
          <p:nvPr userDrawn="1"/>
        </p:nvCxnSpPr>
        <p:spPr>
          <a:xfrm>
            <a:off x="0" y="838199"/>
            <a:ext cx="12192000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直角三角形 14">
            <a:extLst>
              <a:ext uri="{FF2B5EF4-FFF2-40B4-BE49-F238E27FC236}">
                <a16:creationId xmlns:a16="http://schemas.microsoft.com/office/drawing/2014/main" id="{6866C25B-6AA5-41B9-82D1-6435170263CA}"/>
              </a:ext>
            </a:extLst>
          </p:cNvPr>
          <p:cNvSpPr/>
          <p:nvPr userDrawn="1"/>
        </p:nvSpPr>
        <p:spPr>
          <a:xfrm flipV="1">
            <a:off x="8085667" y="0"/>
            <a:ext cx="523260" cy="833018"/>
          </a:xfrm>
          <a:prstGeom prst="rtTriangle">
            <a:avLst/>
          </a:prstGeom>
          <a:solidFill>
            <a:srgbClr val="00A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55106F6F-3143-4956-841F-E733BACE3380}"/>
              </a:ext>
            </a:extLst>
          </p:cNvPr>
          <p:cNvSpPr/>
          <p:nvPr userDrawn="1"/>
        </p:nvSpPr>
        <p:spPr>
          <a:xfrm>
            <a:off x="1" y="0"/>
            <a:ext cx="8085666" cy="812800"/>
          </a:xfrm>
          <a:prstGeom prst="rect">
            <a:avLst/>
          </a:prstGeom>
          <a:solidFill>
            <a:srgbClr val="00A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C67C66D1-D03B-45A3-A265-94121DDACDA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38" y="273333"/>
            <a:ext cx="1243807" cy="49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026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詳細ペー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07FE253-D5E2-42E7-B008-69D9BC1AAFFE}"/>
              </a:ext>
            </a:extLst>
          </p:cNvPr>
          <p:cNvSpPr/>
          <p:nvPr userDrawn="1"/>
        </p:nvSpPr>
        <p:spPr>
          <a:xfrm>
            <a:off x="0" y="6492875"/>
            <a:ext cx="12192000" cy="365125"/>
          </a:xfrm>
          <a:prstGeom prst="rect">
            <a:avLst/>
          </a:prstGeom>
          <a:solidFill>
            <a:srgbClr val="00A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D9CCD9FA-4469-1544-91AB-6D8BAD0411A3}"/>
              </a:ext>
            </a:extLst>
          </p:cNvPr>
          <p:cNvSpPr/>
          <p:nvPr userDrawn="1"/>
        </p:nvSpPr>
        <p:spPr>
          <a:xfrm>
            <a:off x="0" y="0"/>
            <a:ext cx="12192000" cy="792478"/>
          </a:xfrm>
          <a:prstGeom prst="rect">
            <a:avLst/>
          </a:prstGeom>
          <a:solidFill>
            <a:srgbClr val="00A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4" name="直角三角形 13">
            <a:extLst>
              <a:ext uri="{FF2B5EF4-FFF2-40B4-BE49-F238E27FC236}">
                <a16:creationId xmlns:a16="http://schemas.microsoft.com/office/drawing/2014/main" id="{C9079283-BAEC-BA40-AB53-35EE0FFC0ADC}"/>
              </a:ext>
            </a:extLst>
          </p:cNvPr>
          <p:cNvSpPr/>
          <p:nvPr userDrawn="1"/>
        </p:nvSpPr>
        <p:spPr>
          <a:xfrm flipH="1" flipV="1">
            <a:off x="0" y="792478"/>
            <a:ext cx="106019" cy="132522"/>
          </a:xfrm>
          <a:prstGeom prst="rtTriangle">
            <a:avLst/>
          </a:prstGeom>
          <a:solidFill>
            <a:srgbClr val="1A45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21" name="直角三角形 20">
            <a:extLst>
              <a:ext uri="{FF2B5EF4-FFF2-40B4-BE49-F238E27FC236}">
                <a16:creationId xmlns:a16="http://schemas.microsoft.com/office/drawing/2014/main" id="{143F93D6-9B5C-8443-9984-78DF8A55B592}"/>
              </a:ext>
            </a:extLst>
          </p:cNvPr>
          <p:cNvSpPr/>
          <p:nvPr userDrawn="1"/>
        </p:nvSpPr>
        <p:spPr>
          <a:xfrm flipV="1">
            <a:off x="12085981" y="792478"/>
            <a:ext cx="106019" cy="132522"/>
          </a:xfrm>
          <a:prstGeom prst="rtTriangle">
            <a:avLst/>
          </a:prstGeom>
          <a:solidFill>
            <a:srgbClr val="1A45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7" name="フッター プレースホルダー 4">
            <a:extLst>
              <a:ext uri="{FF2B5EF4-FFF2-40B4-BE49-F238E27FC236}">
                <a16:creationId xmlns:a16="http://schemas.microsoft.com/office/drawing/2014/main" id="{165ECC97-42A4-AB44-844C-AA9F6733D877}"/>
              </a:ext>
            </a:extLst>
          </p:cNvPr>
          <p:cNvSpPr txBox="1">
            <a:spLocks/>
          </p:cNvSpPr>
          <p:nvPr userDrawn="1"/>
        </p:nvSpPr>
        <p:spPr>
          <a:xfrm>
            <a:off x="4649932" y="6607235"/>
            <a:ext cx="2892138" cy="20005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00" b="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Segoe UI" panose="020B0802040204020203" pitchFamily="34" charset="0"/>
              </a:rPr>
              <a:t>202</a:t>
            </a:r>
            <a:r>
              <a:rPr lang="en-US" altLang="ja-JP" sz="700" b="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Segoe UI" panose="020B0802040204020203" pitchFamily="34" charset="0"/>
              </a:rPr>
              <a:t>1</a:t>
            </a:r>
            <a:r>
              <a:rPr lang="en-US" sz="700" b="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Segoe UI" panose="020B0802040204020203" pitchFamily="34" charset="0"/>
              </a:rPr>
              <a:t>　©OBIC BUSINESS CONSULTANTS All rights Reserved.</a:t>
            </a:r>
          </a:p>
        </p:txBody>
      </p:sp>
      <p:sp>
        <p:nvSpPr>
          <p:cNvPr id="16" name="タイトル 4">
            <a:extLst>
              <a:ext uri="{FF2B5EF4-FFF2-40B4-BE49-F238E27FC236}">
                <a16:creationId xmlns:a16="http://schemas.microsoft.com/office/drawing/2014/main" id="{07A3CA64-24FA-194A-83C8-A2B5FF295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038" y="183873"/>
            <a:ext cx="9874370" cy="480131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l">
              <a:defRPr sz="2800" b="1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defRPr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13" name="スライド番号プレースホルダー 5">
            <a:extLst>
              <a:ext uri="{FF2B5EF4-FFF2-40B4-BE49-F238E27FC236}">
                <a16:creationId xmlns:a16="http://schemas.microsoft.com/office/drawing/2014/main" id="{5EB46E2B-4C02-C343-88CB-EB221087A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1925" y="6497199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fld id="{5DCD4D6E-08C8-7B4E-8F73-578036F36F67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DB3E2DE9-F096-45D6-BC59-36747FE8E8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613" y="-60531"/>
            <a:ext cx="2718182" cy="91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543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 カラ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EC9012FB-57BC-0D47-A85D-13FAD25D46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b="-4"/>
          <a:stretch/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031F687-C154-A344-B6EA-C409AFFD730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A0E8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フッター プレースホルダー 4">
            <a:extLst>
              <a:ext uri="{FF2B5EF4-FFF2-40B4-BE49-F238E27FC236}">
                <a16:creationId xmlns:a16="http://schemas.microsoft.com/office/drawing/2014/main" id="{F734B94F-61DB-884E-9944-AA8264ABFDCB}"/>
              </a:ext>
            </a:extLst>
          </p:cNvPr>
          <p:cNvSpPr txBox="1">
            <a:spLocks/>
          </p:cNvSpPr>
          <p:nvPr userDrawn="1"/>
        </p:nvSpPr>
        <p:spPr>
          <a:xfrm>
            <a:off x="4649932" y="6572860"/>
            <a:ext cx="2892138" cy="20005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00" b="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Segoe UI" panose="020B0802040204020203" pitchFamily="34" charset="0"/>
              </a:rPr>
              <a:t>202</a:t>
            </a:r>
            <a:r>
              <a:rPr lang="en-US" altLang="ja-JP" sz="700" b="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Segoe UI" panose="020B0802040204020203" pitchFamily="34" charset="0"/>
              </a:rPr>
              <a:t>1</a:t>
            </a:r>
            <a:r>
              <a:rPr lang="en-US" sz="700" b="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Segoe UI" panose="020B0802040204020203" pitchFamily="34" charset="0"/>
              </a:rPr>
              <a:t>　©OBIC BUSINESS CONSULTANTS All rights Reserved.</a:t>
            </a:r>
          </a:p>
        </p:txBody>
      </p:sp>
      <p:sp>
        <p:nvSpPr>
          <p:cNvPr id="6" name="タイトル 4">
            <a:extLst>
              <a:ext uri="{FF2B5EF4-FFF2-40B4-BE49-F238E27FC236}">
                <a16:creationId xmlns:a16="http://schemas.microsoft.com/office/drawing/2014/main" id="{AFE3AE89-0EF6-2D44-AE69-9138A1EA7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815" y="450071"/>
            <a:ext cx="9874370" cy="535531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ctr">
              <a:defRPr sz="3200" b="1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defRPr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9" name="スライド番号プレースホルダー 5">
            <a:extLst>
              <a:ext uri="{FF2B5EF4-FFF2-40B4-BE49-F238E27FC236}">
                <a16:creationId xmlns:a16="http://schemas.microsoft.com/office/drawing/2014/main" id="{27797482-42CD-470F-891F-CAF21FBDC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1925" y="6497199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fld id="{5DCD4D6E-08C8-7B4E-8F73-578036F36F67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1447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 モノク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EC9012FB-57BC-0D47-A85D-13FAD25D46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b="-4"/>
          <a:stretch/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7" name="フッター プレースホルダー 4">
            <a:extLst>
              <a:ext uri="{FF2B5EF4-FFF2-40B4-BE49-F238E27FC236}">
                <a16:creationId xmlns:a16="http://schemas.microsoft.com/office/drawing/2014/main" id="{E128FF5F-8CE5-AF45-97F7-B1F78AB5E774}"/>
              </a:ext>
            </a:extLst>
          </p:cNvPr>
          <p:cNvSpPr txBox="1">
            <a:spLocks/>
          </p:cNvSpPr>
          <p:nvPr userDrawn="1"/>
        </p:nvSpPr>
        <p:spPr>
          <a:xfrm>
            <a:off x="4649932" y="6572860"/>
            <a:ext cx="2892138" cy="20005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00" b="0" dirty="0">
                <a:latin typeface="Meiryo UI" panose="020B0604030504040204" pitchFamily="34" charset="-128"/>
                <a:ea typeface="Meiryo UI" panose="020B0604030504040204" pitchFamily="34" charset="-128"/>
                <a:cs typeface="Segoe UI" panose="020B0802040204020203" pitchFamily="34" charset="0"/>
              </a:rPr>
              <a:t>202</a:t>
            </a:r>
            <a:r>
              <a:rPr lang="en-US" altLang="ja-JP" sz="700" b="0" dirty="0">
                <a:latin typeface="Meiryo UI" panose="020B0604030504040204" pitchFamily="34" charset="-128"/>
                <a:ea typeface="Meiryo UI" panose="020B0604030504040204" pitchFamily="34" charset="-128"/>
                <a:cs typeface="Segoe UI" panose="020B0802040204020203" pitchFamily="34" charset="0"/>
              </a:rPr>
              <a:t>1</a:t>
            </a:r>
            <a:r>
              <a:rPr lang="en-US" sz="700" b="0" dirty="0">
                <a:latin typeface="Meiryo UI" panose="020B0604030504040204" pitchFamily="34" charset="-128"/>
                <a:ea typeface="Meiryo UI" panose="020B0604030504040204" pitchFamily="34" charset="-128"/>
                <a:cs typeface="Segoe UI" panose="020B0802040204020203" pitchFamily="34" charset="0"/>
              </a:rPr>
              <a:t>　©OBIC BUSINESS CONSULTANTS All rights Reserved.</a:t>
            </a:r>
          </a:p>
        </p:txBody>
      </p:sp>
      <p:sp>
        <p:nvSpPr>
          <p:cNvPr id="4" name="タイトル 4">
            <a:extLst>
              <a:ext uri="{FF2B5EF4-FFF2-40B4-BE49-F238E27FC236}">
                <a16:creationId xmlns:a16="http://schemas.microsoft.com/office/drawing/2014/main" id="{33BFEDB8-725E-374C-96F4-F68DE0DAB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815" y="450071"/>
            <a:ext cx="9874370" cy="535531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ctr">
              <a:defRPr sz="3200" b="1">
                <a:solidFill>
                  <a:schemeClr val="tx1">
                    <a:lumMod val="85000"/>
                    <a:lumOff val="1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defRPr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AFFB51B-502B-4C48-8646-B2FD6965E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1925" y="6497199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5DCD4D6E-08C8-7B4E-8F73-578036F36F67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50650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黒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F9DC5DF1-2982-C443-ABE3-D718CD03FA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2C01B87-EB1C-ED41-8D1B-1AF07CC1517A}"/>
              </a:ext>
            </a:extLst>
          </p:cNvPr>
          <p:cNvSpPr txBox="1">
            <a:spLocks/>
          </p:cNvSpPr>
          <p:nvPr userDrawn="1"/>
        </p:nvSpPr>
        <p:spPr>
          <a:xfrm>
            <a:off x="4649932" y="6615724"/>
            <a:ext cx="2892138" cy="20005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700" b="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Segoe UI" panose="020B0802040204020203" pitchFamily="34" charset="0"/>
              </a:rPr>
              <a:t>202</a:t>
            </a:r>
            <a:r>
              <a:rPr lang="en-US" altLang="ja-JP" sz="700" b="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Segoe UI" panose="020B0802040204020203" pitchFamily="34" charset="0"/>
              </a:rPr>
              <a:t>1</a:t>
            </a:r>
            <a:r>
              <a:rPr lang="en-US" sz="700" b="0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Segoe UI" panose="020B0802040204020203" pitchFamily="34" charset="0"/>
              </a:rPr>
              <a:t>　©OBIC BUSINESS CONSULTANTS All rights Reserved.</a:t>
            </a:r>
          </a:p>
        </p:txBody>
      </p:sp>
      <p:sp>
        <p:nvSpPr>
          <p:cNvPr id="4" name="タイトル 4">
            <a:extLst>
              <a:ext uri="{FF2B5EF4-FFF2-40B4-BE49-F238E27FC236}">
                <a16:creationId xmlns:a16="http://schemas.microsoft.com/office/drawing/2014/main" id="{A1E1A288-57E5-4FB4-8E8E-82D5B00FE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815" y="363811"/>
            <a:ext cx="9874370" cy="590931"/>
          </a:xfrm>
          <a:prstGeom prst="rect">
            <a:avLst/>
          </a:prstGeom>
        </p:spPr>
        <p:txBody>
          <a:bodyPr wrap="square" lIns="0">
            <a:spAutoFit/>
          </a:bodyPr>
          <a:lstStyle>
            <a:lvl1pPr algn="ctr">
              <a:defRPr sz="3600" b="1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defRPr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7" name="スライド番号プレースホルダー 5">
            <a:extLst>
              <a:ext uri="{FF2B5EF4-FFF2-40B4-BE49-F238E27FC236}">
                <a16:creationId xmlns:a16="http://schemas.microsoft.com/office/drawing/2014/main" id="{F08A5F12-2121-4E0F-BF5F-8F9E9C549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1925" y="6497199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fld id="{5DCD4D6E-08C8-7B4E-8F73-578036F36F67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861611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白紙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5">
            <a:extLst>
              <a:ext uri="{FF2B5EF4-FFF2-40B4-BE49-F238E27FC236}">
                <a16:creationId xmlns:a16="http://schemas.microsoft.com/office/drawing/2014/main" id="{8496F1EA-DD26-4106-BAF8-D225E51CE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5DCD4D6E-08C8-7B4E-8F73-578036F36F67}" type="slidenum">
              <a:rPr kumimoji="1" lang="ja-JP" altLang="en-US"/>
              <a:pPr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12473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36C9756-63A5-4C62-9218-EBC5362A9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4B114C97-0913-4D09-9EF8-224F6B0488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165E0B3-B8AB-4888-B292-A03FCE57A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26509-12A6-40E0-B723-66DCA737B38C}" type="datetimeFigureOut">
              <a:rPr kumimoji="1" lang="ja-JP" altLang="en-US" smtClean="0"/>
              <a:t>2025/10/7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975DB58-F742-4E90-B1CA-74A41EF93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B42A55D-F235-448C-819E-42DF6B834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49671-293B-4CDB-8D33-72C8CFAD39A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2976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2661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861" r:id="rId2"/>
    <p:sldLayoutId id="2147483862" r:id="rId3"/>
    <p:sldLayoutId id="2147483826" r:id="rId4"/>
    <p:sldLayoutId id="2147483857" r:id="rId5"/>
    <p:sldLayoutId id="2147483858" r:id="rId6"/>
    <p:sldLayoutId id="2147483859" r:id="rId7"/>
    <p:sldLayoutId id="2147483860" r:id="rId8"/>
    <p:sldLayoutId id="2147483863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file:///C:\&#20316;&#26989;&#12501;&#12457;&#12523;&#12480;\&#24467;&#26989;&#21729;&#21521;&#12369;&#12510;&#12491;&#12517;&#12450;&#12523;\&#21172;&#21209;&#31649;&#29702;&#38651;&#23376;&#21270;&#12463;&#12521;&#12454;&#12489;\&#24467;&#26989;&#21729;&#21521;&#12369;&#12510;&#12491;&#12517;&#12450;&#12523;\BMP\&#12525;&#12464;&#12452;&#12531;.jpg" TargetMode="External"/><Relationship Id="rId5" Type="http://schemas.openxmlformats.org/officeDocument/2006/relationships/image" Target="../media/image12.jpeg"/><Relationship Id="rId4" Type="http://schemas.openxmlformats.org/officeDocument/2006/relationships/image" Target="file:///C:\&#20316;&#26989;&#12501;&#12457;&#12523;&#12480;\&#24467;&#26989;&#21729;&#21521;&#12369;&#12510;&#12491;&#12517;&#12450;&#12523;\&#21172;&#21209;&#31649;&#29702;&#38651;&#23376;&#21270;&#12463;&#12521;&#12454;&#12489;\&#24467;&#26989;&#21729;&#21521;&#12369;&#12510;&#12491;&#12517;&#12450;&#12523;\BMP\&#21033;&#29992;&#38283;&#22987;&#36890;&#30693;.jpg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file:///C:\&#20316;&#26989;&#12501;&#12457;&#12523;&#12480;\&#24467;&#26989;&#21729;&#21521;&#12369;&#12510;&#12491;&#12517;&#12450;&#12523;\&#21172;&#21209;&#31649;&#29702;&#38651;&#23376;&#21270;&#12463;&#12521;&#12454;&#12489;\&#24467;&#26989;&#21729;&#21521;&#12369;&#12510;&#12491;&#12517;&#12450;&#12523;\BMP\&#12497;&#12473;&#12527;&#12540;&#12489;&#22793;&#26356;.jpg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file:///C:\&#20316;&#26989;&#12501;&#12457;&#12523;&#12480;\&#24467;&#26989;&#21729;&#21521;&#12369;&#12510;&#12491;&#12517;&#12450;&#12523;\&#21172;&#21209;&#31649;&#29702;&#38651;&#23376;&#21270;&#12463;&#12521;&#12454;&#12489;\&#24467;&#26989;&#21729;&#21521;&#12369;&#12510;&#12491;&#12517;&#12450;&#12523;\BMP\&#12525;&#12464;&#12452;&#12531;.jpg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file:///C:\40%20MANUAL\MANUAL\OMSS+&#21220;&#24608;&#31649;&#29702;&#12469;&#12540;&#12499;&#12473;\&#24467;&#26989;&#21729;&#26989;&#21209;&#12510;&#12491;&#12517;&#12450;&#12523;\BMP\&#12505;&#12523;&#12510;&#12540;&#12463;.jpg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jpg"/><Relationship Id="rId5" Type="http://schemas.openxmlformats.org/officeDocument/2006/relationships/image" Target="file:///C:\&#20316;&#26989;&#12501;&#12457;&#12523;&#12480;\&#24467;&#26989;&#21729;&#21521;&#12369;&#12510;&#12491;&#12517;&#12450;&#12523;\&#21172;&#21209;&#31649;&#29702;&#38651;&#23376;&#21270;&#12463;&#12521;&#12454;&#12489;\&#24467;&#26989;&#21729;&#21521;&#12369;&#12510;&#12491;&#12517;&#12450;&#12523;\BMP\&#21542;&#35469;&#20214;&#25968;.jpg" TargetMode="Externa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file:///C:\TFS\&#12504;&#12523;&#12503;&#12475;&#12531;&#12479;&#12540;&#28155;&#20184;&#12501;&#12449;&#12452;&#12523;\&#32207;&#21209;&#20154;&#20107;&#22857;&#34892;&#12463;&#12521;&#12454;&#12489;_&#22857;&#34892;Edge%20&#21172;&#21209;&#31649;&#29702;&#38651;&#23376;&#21270;&#12463;&#12521;&#12454;&#12489;\&#24467;&#26989;&#21729;&#21521;&#12369;&#12510;&#12491;&#12517;&#12450;&#12523;%20&#12486;&#12531;&#12503;&#12524;&#12540;&#12488;\BMP\&#30003;&#35531;&#12460;&#12452;&#12489;01.png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file:///C:\&#20316;&#26989;&#12501;&#12457;&#12523;&#12480;\&#24467;&#26989;&#21729;&#21521;&#12369;&#12510;&#12491;&#12517;&#12450;&#12523;\&#21172;&#21209;&#31649;&#29702;&#38651;&#23376;&#21270;&#12463;&#12521;&#12454;&#12489;\&#24467;&#26989;&#21729;&#21521;&#12369;&#12510;&#12491;&#12517;&#12450;&#12523;\BMP\&#12452;&#12531;&#12501;&#12457;&#12513;&#12540;&#12471;&#12519;&#12531;&#12460;&#12452;&#12489;03.jpg" TargetMode="External"/><Relationship Id="rId3" Type="http://schemas.openxmlformats.org/officeDocument/2006/relationships/image" Target="../media/image20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image" Target="file:///C:\&#20316;&#26989;&#12501;&#12457;&#12523;&#12480;\&#24467;&#26989;&#21729;&#21521;&#12369;&#12510;&#12491;&#12517;&#12450;&#12523;\&#21172;&#21209;&#31649;&#29702;&#38651;&#23376;&#21270;&#12463;&#12521;&#12454;&#12489;\&#24467;&#26989;&#21729;&#21521;&#12369;&#12510;&#12491;&#12517;&#12450;&#12523;\BMP\&#12452;&#12531;&#12501;&#12457;&#12513;&#12540;&#12471;&#12519;&#12531;&#12460;&#12452;&#12489;02.jpg" TargetMode="External"/><Relationship Id="rId5" Type="http://schemas.openxmlformats.org/officeDocument/2006/relationships/image" Target="../media/image21.jpeg"/><Relationship Id="rId4" Type="http://schemas.openxmlformats.org/officeDocument/2006/relationships/image" Target="file:///C:\&#20316;&#26989;&#12501;&#12457;&#12523;&#12480;\&#24467;&#26989;&#21729;&#21521;&#12369;&#12510;&#12491;&#12517;&#12450;&#12523;\&#21172;&#21209;&#31649;&#29702;&#38651;&#23376;&#21270;&#12463;&#12521;&#12454;&#12489;\&#24467;&#26989;&#21729;&#21521;&#12369;&#12510;&#12491;&#12517;&#12450;&#12523;\BMP\&#12452;&#12531;&#12501;&#12457;&#12513;&#12540;&#12471;&#12519;&#12531;&#12460;&#12452;&#12489;01.jpg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image" Target="file:///C:\&#20316;&#26989;&#12501;&#12457;&#12523;&#12480;\2109&#29256;\&#24467;&#26989;&#21729;&#21521;&#12369;&#12510;&#12491;&#12517;&#12450;&#12523;\&#21172;&#21209;&#31649;&#29702;&#38651;&#23376;&#21270;&#12463;&#12521;&#12454;&#12489;\&#24467;&#26989;&#21729;&#21521;&#12369;&#12510;&#12491;&#12517;&#12450;&#12523;\BMP2\&#20303;&#25152;&#22793;&#26356;01.jpg" TargetMode="External"/><Relationship Id="rId5" Type="http://schemas.openxmlformats.org/officeDocument/2006/relationships/image" Target="../media/image24.jpeg"/><Relationship Id="rId4" Type="http://schemas.openxmlformats.org/officeDocument/2006/relationships/image" Target="file:///C:\&#20316;&#26989;&#12501;&#12457;&#12523;&#12480;\2109&#29256;\&#24467;&#26989;&#21729;&#21521;&#12369;&#12510;&#12491;&#12517;&#12450;&#12523;\&#21172;&#21209;&#31649;&#29702;&#38651;&#23376;&#21270;&#12463;&#12521;&#12454;&#12489;\&#24467;&#26989;&#21729;&#21521;&#12369;&#12510;&#12491;&#12517;&#12450;&#12523;\BMP2\&#20303;&#25152;&#22793;&#26356;02.jpg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4" Type="http://schemas.openxmlformats.org/officeDocument/2006/relationships/image" Target="file:///C:\&#20316;&#26989;&#12501;&#12457;&#12523;&#12480;\2109&#29256;\&#24467;&#26989;&#21729;&#21521;&#12369;&#12510;&#12491;&#12517;&#12450;&#12523;\&#21172;&#21209;&#31649;&#29702;&#38651;&#23376;&#21270;&#12463;&#12521;&#12454;&#12489;\&#24467;&#26989;&#21729;&#21521;&#12369;&#12510;&#12491;&#12517;&#12450;&#12523;\BMP2\&#36890;&#21220;&#32076;&#36335;&#22793;&#26356;.jpg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4" Type="http://schemas.openxmlformats.org/officeDocument/2006/relationships/image" Target="file:///C:\&#20316;&#26989;&#12501;&#12457;&#12523;&#12480;\2109&#29256;\&#24467;&#26989;&#21729;&#21521;&#12369;&#12510;&#12491;&#12517;&#12450;&#12523;\&#21172;&#21209;&#31649;&#29702;&#38651;&#23376;&#21270;&#12463;&#12521;&#12454;&#12489;\&#24467;&#26989;&#21729;&#21521;&#12369;&#12510;&#12491;&#12517;&#12450;&#12523;\BMP2\&#36899;&#32097;&#20808;&#22793;&#26356;.jpg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6" Type="http://schemas.openxmlformats.org/officeDocument/2006/relationships/image" Target="file:///C:\&#20316;&#26989;&#12501;&#12457;&#12523;&#12480;\2109&#29256;\&#24467;&#26989;&#21729;&#21521;&#12369;&#12510;&#12491;&#12517;&#12450;&#12523;\&#21172;&#21209;&#31649;&#29702;&#38651;&#23376;&#21270;&#12463;&#12521;&#12454;&#12489;\&#24467;&#26989;&#21729;&#21521;&#12369;&#12510;&#12491;&#12517;&#12450;&#12523;\BMP2\&#20813;&#35377;&#26356;&#26032;.jpg" TargetMode="External"/><Relationship Id="rId5" Type="http://schemas.openxmlformats.org/officeDocument/2006/relationships/image" Target="../media/image30.jpeg"/><Relationship Id="rId4" Type="http://schemas.openxmlformats.org/officeDocument/2006/relationships/image" Target="file:///C:\&#20316;&#26989;&#12501;&#12457;&#12523;&#12480;\2109&#29256;\&#24467;&#26989;&#21729;&#21521;&#12369;&#12510;&#12491;&#12517;&#12450;&#12523;\&#21172;&#21209;&#31649;&#29702;&#38651;&#23376;&#21270;&#12463;&#12521;&#12454;&#12489;\&#24467;&#26989;&#21729;&#21521;&#12369;&#12510;&#12491;&#12517;&#12450;&#12523;\BMP2\&#20813;&#35377;&#12539;&#36039;&#26684;.jpg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4" Type="http://schemas.openxmlformats.org/officeDocument/2006/relationships/image" Target="file:///C:\&#20316;&#26989;&#12501;&#12457;&#12523;&#12480;\&#24467;&#26989;&#21729;&#21521;&#12369;&#12510;&#12491;&#12517;&#12450;&#12523;\&#21172;&#21209;&#31649;&#29702;&#38651;&#23376;&#21270;&#12463;&#12521;&#12454;&#12489;\&#24467;&#26989;&#21729;&#21521;&#12369;&#12510;&#12491;&#12517;&#12450;&#12523;\BMP\&#32080;&#23130;.jpg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4" Type="http://schemas.openxmlformats.org/officeDocument/2006/relationships/image" Target="file:///C:\&#20316;&#26989;&#12501;&#12457;&#12523;&#12480;\&#24467;&#26989;&#21729;&#21521;&#12369;&#12510;&#12491;&#12517;&#12450;&#12523;\&#21172;&#21209;&#31649;&#29702;&#38651;&#23376;&#21270;&#12463;&#12521;&#12454;&#12489;\&#24467;&#26989;&#21729;&#21521;&#12369;&#12510;&#12491;&#12517;&#12450;&#12523;\BMP\&#38626;&#23130;.jpg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5" Type="http://schemas.openxmlformats.org/officeDocument/2006/relationships/image" Target="file:///C:\&#20316;&#26989;&#12501;&#12457;&#12523;&#12480;\&#24467;&#26989;&#21729;&#21521;&#12369;&#12510;&#12491;&#12517;&#12450;&#12523;\&#21172;&#21209;&#31649;&#29702;&#38651;&#23376;&#21270;&#12463;&#12521;&#12454;&#12489;\&#24467;&#26989;&#21729;&#21521;&#12369;&#12510;&#12491;&#12517;&#12450;&#12523;\BMP\&#23478;&#26063;&#36861;&#21152;.jpg" TargetMode="External"/><Relationship Id="rId4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4" Type="http://schemas.openxmlformats.org/officeDocument/2006/relationships/image" Target="file:///C:\&#20316;&#26989;&#12501;&#12457;&#12523;&#12480;\&#24467;&#26989;&#21729;&#21521;&#12369;&#12510;&#12491;&#12517;&#12450;&#12523;\&#21172;&#21209;&#31649;&#29702;&#38651;&#23376;&#21270;&#12463;&#12521;&#12454;&#12489;\&#24467;&#26989;&#21729;&#21521;&#12369;&#12510;&#12491;&#12517;&#12450;&#12523;\BMP\&#29987;&#21069;&#29987;&#24460;02.jpg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7" Type="http://schemas.openxmlformats.org/officeDocument/2006/relationships/image" Target="file:///C:\40%20MANUAL\MANUAL\OMSS+&#21220;&#24608;&#31649;&#29702;&#12469;&#12540;&#12499;&#12473;\&#24467;&#26989;&#21729;&#26989;&#21209;&#12510;&#12491;&#12517;&#12450;&#12523;\BMP\&#12505;&#12523;&#12510;&#12540;&#12463;.jpg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jpg"/><Relationship Id="rId5" Type="http://schemas.openxmlformats.org/officeDocument/2006/relationships/image" Target="file:///C:\&#20316;&#26989;&#12501;&#12457;&#12523;&#12480;\&#24467;&#26989;&#21729;&#21521;&#12369;&#12510;&#12491;&#12517;&#12450;&#12523;\&#21172;&#21209;&#31649;&#29702;&#38651;&#23376;&#21270;&#12463;&#12521;&#12454;&#12489;\&#24467;&#26989;&#21729;&#21521;&#12369;&#12510;&#12491;&#12517;&#12450;&#12523;\BMP\&#26410;&#25215;&#35469;&#20214;&#25968;.jpg" TargetMode="External"/><Relationship Id="rId4" Type="http://schemas.openxmlformats.org/officeDocument/2006/relationships/image" Target="../media/image50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file:///C:\&#20316;&#26989;&#12501;&#12457;&#12523;&#12480;\2109&#29256;\&#24467;&#26989;&#21729;&#21521;&#12369;&#12510;&#12491;&#12517;&#12450;&#12523;\&#21172;&#21209;&#31649;&#29702;&#38651;&#23376;&#21270;&#12463;&#12521;&#12454;&#12489;\&#24467;&#26989;&#21729;&#21521;&#12369;&#12510;&#12491;&#12517;&#12450;&#12523;\BMP2\&#25215;&#35469;01.jpg" TargetMode="External"/><Relationship Id="rId3" Type="http://schemas.openxmlformats.org/officeDocument/2006/relationships/image" Target="../media/image51.jpe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8.xml"/><Relationship Id="rId6" Type="http://schemas.openxmlformats.org/officeDocument/2006/relationships/image" Target="file:///C:\&#20316;&#26989;&#12501;&#12457;&#12523;&#12480;\2109&#29256;\&#24467;&#26989;&#21729;&#21521;&#12369;&#12510;&#12491;&#12517;&#12450;&#12523;\&#21172;&#21209;&#31649;&#29702;&#38651;&#23376;&#21270;&#12463;&#12521;&#12454;&#12489;\&#24467;&#26989;&#21729;&#21521;&#12369;&#12510;&#12491;&#12517;&#12450;&#12523;\BMP2\&#25215;&#35469;&#19968;&#35239;.jpg" TargetMode="External"/><Relationship Id="rId5" Type="http://schemas.openxmlformats.org/officeDocument/2006/relationships/image" Target="../media/image52.jpeg"/><Relationship Id="rId4" Type="http://schemas.openxmlformats.org/officeDocument/2006/relationships/image" Target="file:///C:\&#20316;&#26989;&#12501;&#12457;&#12523;&#12480;\2109&#29256;\&#24467;&#26989;&#21729;&#21521;&#12369;&#12510;&#12491;&#12517;&#12450;&#12523;\&#21172;&#21209;&#31649;&#29702;&#38651;&#23376;&#21270;&#12463;&#12521;&#12454;&#12489;\&#24467;&#26989;&#21729;&#21521;&#12369;&#12510;&#12491;&#12517;&#12450;&#12523;\BMP2\&#25215;&#35469;02.jpg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8.xml"/><Relationship Id="rId4" Type="http://schemas.openxmlformats.org/officeDocument/2006/relationships/image" Target="file:///C:\&#20316;&#26989;&#12501;&#12457;&#12523;&#12480;\2109&#29256;\&#24467;&#26989;&#21729;&#21521;&#12369;&#12510;&#12491;&#12517;&#12450;&#12523;\&#21172;&#21209;&#31649;&#29702;&#38651;&#23376;&#21270;&#12463;&#12521;&#12454;&#12489;\&#24467;&#26989;&#21729;&#21521;&#12369;&#12510;&#12491;&#12517;&#12450;&#12523;\BMP2\&#25215;&#35469;&#19968;&#25324;.jpg" TargetMode="Externa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7.jpg"/><Relationship Id="rId5" Type="http://schemas.openxmlformats.org/officeDocument/2006/relationships/image" Target="file:///C:\&#20316;&#26989;&#12501;&#12457;&#12523;&#12480;\2109&#29256;\&#24467;&#26989;&#21729;&#21521;&#12369;&#12510;&#12491;&#12517;&#12450;&#12523;\&#21172;&#21209;&#31649;&#29702;&#38651;&#23376;&#21270;&#12463;&#12521;&#12454;&#12489;\&#24467;&#26989;&#21729;&#21521;&#12369;&#12510;&#12491;&#12517;&#12450;&#12523;\BMP2\&#12450;&#12531;&#12465;&#12540;&#12488;.jpg" TargetMode="External"/><Relationship Id="rId4" Type="http://schemas.openxmlformats.org/officeDocument/2006/relationships/image" Target="../media/image5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8.xml"/><Relationship Id="rId4" Type="http://schemas.openxmlformats.org/officeDocument/2006/relationships/image" Target="file:///C:\TFS\&#12504;&#12523;&#12503;&#12475;&#12531;&#12479;&#12540;&#28155;&#20184;&#12501;&#12449;&#12452;&#12523;\&#32207;&#21209;&#20154;&#20107;&#22857;&#34892;&#12463;&#12521;&#12454;&#12489;_&#22857;&#34892;Edge%20&#21172;&#21209;&#31649;&#29702;&#38651;&#23376;&#21270;&#12463;&#12521;&#12454;&#12489;\&#24467;&#26989;&#21729;&#21521;&#12369;&#12510;&#12491;&#12517;&#12450;&#12523;%20&#12486;&#12531;&#12503;&#12524;&#12540;&#12488;\BMP\&#31038;&#20869;&#35215;&#31243;01.png" TargetMode="Externa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8.xml"/><Relationship Id="rId6" Type="http://schemas.openxmlformats.org/officeDocument/2006/relationships/image" Target="file:///C:\TFS\&#12504;&#12523;&#12503;&#12475;&#12531;&#12479;&#12540;&#28155;&#20184;&#12501;&#12449;&#12452;&#12523;\&#22857;&#34892;Edge%20&#32102;&#19982;&#26126;&#32048;&#38651;&#23376;&#21270;&#12463;&#12521;&#12454;&#12489;\&#24467;&#26989;&#21729;&#21521;&#12369;&#12510;&#12491;&#12517;&#12450;&#12523;%20&#12486;&#12531;&#12503;&#12524;&#12540;&#12488;\BMP\&#12497;&#12473;&#12527;&#12540;&#12489;&#12398;&#20877;&#35373;&#23450;.jpg" TargetMode="External"/><Relationship Id="rId5" Type="http://schemas.openxmlformats.org/officeDocument/2006/relationships/image" Target="../media/image59.jpeg"/><Relationship Id="rId4" Type="http://schemas.openxmlformats.org/officeDocument/2006/relationships/image" Target="file:///C:\TFS\&#12504;&#12523;&#12503;&#12475;&#12531;&#12479;&#12540;&#28155;&#20184;&#12501;&#12449;&#12452;&#12523;\&#22857;&#34892;Edge%20&#32102;&#19982;&#26126;&#32048;&#38651;&#23376;&#21270;&#12463;&#12521;&#12454;&#12489;\&#24467;&#26989;&#21729;&#21521;&#12369;&#12510;&#12491;&#12517;&#12450;&#12523;%20&#12486;&#12531;&#12503;&#12524;&#12540;&#12488;\BMP\&#12525;&#12464;&#12452;&#12531;.jpg" TargetMode="Externa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file:///C:\TFS\&#12504;&#12523;&#12503;&#12475;&#12531;&#12479;&#12540;&#28155;&#20184;&#12501;&#12449;&#12452;&#12523;\&#22857;&#34892;Edge%20&#32102;&#19982;&#26126;&#32048;&#38651;&#23376;&#21270;&#12463;&#12521;&#12454;&#12489;\&#24467;&#26989;&#21729;&#21521;&#12369;&#12510;&#12491;&#12517;&#12450;&#12523;%20&#12486;&#12531;&#12503;&#12524;&#12540;&#12488;\BMP\&#12518;&#12540;&#12470;&#12540;&#12450;&#12452;&#12467;&#12531;.jpg" TargetMode="External"/><Relationship Id="rId3" Type="http://schemas.openxmlformats.org/officeDocument/2006/relationships/image" Target="../media/image60.jpe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8.xml"/><Relationship Id="rId6" Type="http://schemas.openxmlformats.org/officeDocument/2006/relationships/image" Target="file:///C:\TFS\&#12504;&#12523;&#12503;&#12475;&#12531;&#12479;&#12540;&#28155;&#20184;&#12501;&#12449;&#12452;&#12523;\&#22857;&#34892;Edge%20&#32102;&#19982;&#26126;&#32048;&#38651;&#23376;&#21270;&#12463;&#12521;&#12454;&#12489;\&#24467;&#26989;&#21729;&#21521;&#12369;&#12510;&#12491;&#12517;&#12450;&#12523;%20&#12486;&#12531;&#12503;&#12524;&#12540;&#12488;\BMP\&#12497;&#12473;&#12527;&#12540;&#12489;&#22793;&#26356;02.jpg" TargetMode="External"/><Relationship Id="rId5" Type="http://schemas.openxmlformats.org/officeDocument/2006/relationships/image" Target="../media/image61.jpeg"/><Relationship Id="rId4" Type="http://schemas.openxmlformats.org/officeDocument/2006/relationships/image" Target="file:///C:\TFS\&#12504;&#12523;&#12503;&#12475;&#12531;&#12479;&#12540;&#28155;&#20184;&#12501;&#12449;&#12452;&#12523;\&#22857;&#34892;Edge%20&#32102;&#19982;&#26126;&#32048;&#38651;&#23376;&#21270;&#12463;&#12521;&#12454;&#12489;\&#24467;&#26989;&#21729;&#21521;&#12369;&#12510;&#12491;&#12517;&#12450;&#12523;%20&#12486;&#12531;&#12503;&#12524;&#12540;&#12488;\BMP\&#20491;&#20154;&#35373;&#23450;.jpg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黒い背景に白い文字がある&#10;&#10;低い精度で自動的に生成された説明">
            <a:extLst>
              <a:ext uri="{FF2B5EF4-FFF2-40B4-BE49-F238E27FC236}">
                <a16:creationId xmlns:a16="http://schemas.microsoft.com/office/drawing/2014/main" id="{680CD6C7-3682-DB45-AE75-9130535E7B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968" y="1318878"/>
            <a:ext cx="5614620" cy="216245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180AC119-A8E5-4C02-AABA-5B08C1BFC136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720642" y="448706"/>
            <a:ext cx="1504315" cy="445916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BCFAF10-0874-4142-AB97-59B827C2967C}"/>
              </a:ext>
            </a:extLst>
          </p:cNvPr>
          <p:cNvSpPr txBox="1"/>
          <p:nvPr/>
        </p:nvSpPr>
        <p:spPr>
          <a:xfrm>
            <a:off x="4551113" y="3247443"/>
            <a:ext cx="3289020" cy="85465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kumimoji="1" lang="ja-JP" altLang="en-US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使い方ガイド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0F10E2B-0735-4750-8CF3-0C5F977EF997}"/>
              </a:ext>
            </a:extLst>
          </p:cNvPr>
          <p:cNvSpPr txBox="1"/>
          <p:nvPr/>
        </p:nvSpPr>
        <p:spPr>
          <a:xfrm>
            <a:off x="9249736" y="6180668"/>
            <a:ext cx="2493433" cy="293089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使い方ガイド</a:t>
            </a:r>
            <a:r>
              <a:rPr lang="ja-JP" altLang="ja-JP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改訂日：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2025/10/17</a:t>
            </a:r>
            <a:endParaRPr lang="ja-JP" altLang="ja-JP"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405443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294A013-AA00-430B-AFC3-4B2355D8BEAE}"/>
              </a:ext>
            </a:extLst>
          </p:cNvPr>
          <p:cNvSpPr txBox="1"/>
          <p:nvPr/>
        </p:nvSpPr>
        <p:spPr>
          <a:xfrm>
            <a:off x="615692" y="691234"/>
            <a:ext cx="10949775" cy="833621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差出人「ＯＢＣｉＤ」から利用開始通知メールが送信されますので、記載されている</a:t>
            </a:r>
            <a:r>
              <a:rPr kumimoji="1" lang="en-US" altLang="ja-JP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URL</a:t>
            </a: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をクリックします。</a:t>
            </a:r>
            <a:br>
              <a:rPr kumimoji="1" lang="en-US" altLang="ja-JP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</a:b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利用開始通知メールに記載されている「</a:t>
            </a:r>
            <a:r>
              <a:rPr kumimoji="1" lang="en-US" altLang="ja-JP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OBCiD</a:t>
            </a: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」と「パスワード」を入力してログインします。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9F7D7717-CFB9-4F69-9FE5-0F4A3FF641C3}"/>
              </a:ext>
            </a:extLst>
          </p:cNvPr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92" y="1698678"/>
            <a:ext cx="4797450" cy="393785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F4470F94-0DFE-4082-9C0D-44DE0B1AC71E}"/>
              </a:ext>
            </a:extLst>
          </p:cNvPr>
          <p:cNvSpPr/>
          <p:nvPr/>
        </p:nvSpPr>
        <p:spPr>
          <a:xfrm>
            <a:off x="667470" y="3215562"/>
            <a:ext cx="3011381" cy="522022"/>
          </a:xfrm>
          <a:prstGeom prst="roundRect">
            <a:avLst>
              <a:gd name="adj" fmla="val 6875"/>
            </a:avLst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ADB39A5C-DF4D-4298-972C-9128AEFDAB84}"/>
              </a:ext>
            </a:extLst>
          </p:cNvPr>
          <p:cNvPicPr>
            <a:picLocks noChangeAspect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859" y="1697621"/>
            <a:ext cx="4587034" cy="312732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5E1B94EE-9E19-44AC-B9F8-ADD400686968}"/>
              </a:ext>
            </a:extLst>
          </p:cNvPr>
          <p:cNvSpPr/>
          <p:nvPr/>
        </p:nvSpPr>
        <p:spPr>
          <a:xfrm>
            <a:off x="667469" y="3780680"/>
            <a:ext cx="3011381" cy="646539"/>
          </a:xfrm>
          <a:prstGeom prst="roundRect">
            <a:avLst>
              <a:gd name="adj" fmla="val 6875"/>
            </a:avLst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C6CA131D-C788-D06D-AC41-D19803E11C05}"/>
              </a:ext>
            </a:extLst>
          </p:cNvPr>
          <p:cNvSpPr txBox="1">
            <a:spLocks/>
          </p:cNvSpPr>
          <p:nvPr/>
        </p:nvSpPr>
        <p:spPr>
          <a:xfrm>
            <a:off x="7553077" y="6492874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1100" dirty="0">
                <a:latin typeface="Meiryo UI" panose="020B0604030504040204" pitchFamily="50" charset="-128"/>
                <a:ea typeface="Meiryo UI" panose="020B0604030504040204" pitchFamily="50" charset="-128"/>
              </a:rPr>
              <a:t>©OBIC BUSINESS CONSULTANTS CO., LTD.</a:t>
            </a:r>
            <a:endParaRPr kumimoji="1" lang="ja-JP" altLang="en-US" sz="11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A0ED1ACB-5858-5219-CC39-E056C0F5CCAE}"/>
              </a:ext>
            </a:extLst>
          </p:cNvPr>
          <p:cNvSpPr txBox="1">
            <a:spLocks/>
          </p:cNvSpPr>
          <p:nvPr/>
        </p:nvSpPr>
        <p:spPr>
          <a:xfrm>
            <a:off x="9246705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8443C8-5A69-406B-B82B-0F39BD7A8AD7}" type="slidenum">
              <a:rPr kumimoji="1" lang="ja-JP" altLang="en-US" sz="1200" b="0" smtClean="0"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9</a:t>
            </a:fld>
            <a:endParaRPr kumimoji="1" lang="ja-JP" altLang="en-US" sz="1200" b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矢印: 右 2">
            <a:extLst>
              <a:ext uri="{FF2B5EF4-FFF2-40B4-BE49-F238E27FC236}">
                <a16:creationId xmlns:a16="http://schemas.microsoft.com/office/drawing/2014/main" id="{F4BC0820-9276-D75F-96E9-B33B3AECC1AB}"/>
              </a:ext>
            </a:extLst>
          </p:cNvPr>
          <p:cNvSpPr/>
          <p:nvPr/>
        </p:nvSpPr>
        <p:spPr>
          <a:xfrm>
            <a:off x="5537428" y="3172714"/>
            <a:ext cx="1158240" cy="512571"/>
          </a:xfrm>
          <a:prstGeom prst="rightArrow">
            <a:avLst>
              <a:gd name="adj1" fmla="val 50000"/>
              <a:gd name="adj2" fmla="val 83578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98636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D2E8367C-A832-4B37-AAC9-E7D26633E14F}"/>
              </a:ext>
            </a:extLst>
          </p:cNvPr>
          <p:cNvPicPr>
            <a:picLocks noChangeAspect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32" y="1376290"/>
            <a:ext cx="5479767" cy="301246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0AD612D-032D-45F8-A4FA-A5D3049653CA}"/>
              </a:ext>
            </a:extLst>
          </p:cNvPr>
          <p:cNvSpPr txBox="1"/>
          <p:nvPr/>
        </p:nvSpPr>
        <p:spPr>
          <a:xfrm>
            <a:off x="616233" y="694554"/>
            <a:ext cx="10957700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ログインした際にパスワードの変更を求められた場合は変更します。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B072207-6349-4F53-A22C-5671C9EE3CF5}"/>
              </a:ext>
            </a:extLst>
          </p:cNvPr>
          <p:cNvSpPr txBox="1"/>
          <p:nvPr/>
        </p:nvSpPr>
        <p:spPr>
          <a:xfrm>
            <a:off x="616233" y="4809354"/>
            <a:ext cx="10957700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次回以降、起動時に新しいパスワードでログインします。</a:t>
            </a:r>
          </a:p>
        </p:txBody>
      </p:sp>
      <p:sp>
        <p:nvSpPr>
          <p:cNvPr id="2" name="フッター プレースホルダー 3">
            <a:extLst>
              <a:ext uri="{FF2B5EF4-FFF2-40B4-BE49-F238E27FC236}">
                <a16:creationId xmlns:a16="http://schemas.microsoft.com/office/drawing/2014/main" id="{C8F9AF69-3FD4-929E-C579-5D3FAB3DC02C}"/>
              </a:ext>
            </a:extLst>
          </p:cNvPr>
          <p:cNvSpPr txBox="1">
            <a:spLocks/>
          </p:cNvSpPr>
          <p:nvPr/>
        </p:nvSpPr>
        <p:spPr>
          <a:xfrm>
            <a:off x="7553077" y="6492874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1100" dirty="0">
                <a:latin typeface="Meiryo UI" panose="020B0604030504040204" pitchFamily="50" charset="-128"/>
                <a:ea typeface="Meiryo UI" panose="020B0604030504040204" pitchFamily="50" charset="-128"/>
              </a:rPr>
              <a:t>©OBIC BUSINESS CONSULTANTS CO., LTD.</a:t>
            </a:r>
            <a:endParaRPr kumimoji="1" lang="ja-JP" altLang="en-US" sz="11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4">
            <a:extLst>
              <a:ext uri="{FF2B5EF4-FFF2-40B4-BE49-F238E27FC236}">
                <a16:creationId xmlns:a16="http://schemas.microsoft.com/office/drawing/2014/main" id="{4E491F12-7248-1FC8-1C23-2F8F922839AE}"/>
              </a:ext>
            </a:extLst>
          </p:cNvPr>
          <p:cNvSpPr txBox="1">
            <a:spLocks/>
          </p:cNvSpPr>
          <p:nvPr/>
        </p:nvSpPr>
        <p:spPr>
          <a:xfrm>
            <a:off x="9246705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8443C8-5A69-406B-B82B-0F39BD7A8AD7}" type="slidenum">
              <a:rPr kumimoji="1" lang="ja-JP" altLang="en-US" sz="1200" b="0" smtClean="0"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10</a:t>
            </a:fld>
            <a:endParaRPr kumimoji="1" lang="ja-JP" altLang="en-US" sz="1200" b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542686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46">
            <a:extLst>
              <a:ext uri="{FF2B5EF4-FFF2-40B4-BE49-F238E27FC236}">
                <a16:creationId xmlns:a16="http://schemas.microsoft.com/office/drawing/2014/main" id="{89C3EB88-59E7-4757-A5F5-52BF087D03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231" y="1383254"/>
            <a:ext cx="10960818" cy="2045746"/>
          </a:xfrm>
          <a:prstGeom prst="rect">
            <a:avLst/>
          </a:prstGeom>
          <a:solidFill>
            <a:srgbClr val="00B0F0"/>
          </a:solidFill>
          <a:ln w="9525" cmpd="sng" algn="ctr">
            <a:solidFill>
              <a:srgbClr val="00B0F0"/>
            </a:solidFill>
            <a:miter lim="800000"/>
            <a:headEnd/>
            <a:tailEnd/>
          </a:ln>
          <a:effectLst/>
        </p:spPr>
        <p:txBody>
          <a:bodyPr rot="0" vert="horz" wrap="square" lIns="74295" tIns="37800" rIns="74295" bIns="37800" rtlCol="0" anchor="ctr" anchorCtr="0" upright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ctr">
              <a:lnSpc>
                <a:spcPts val="4800"/>
              </a:lnSpc>
            </a:pPr>
            <a:r>
              <a:rPr lang="en-US" altLang="ja-JP" sz="4800" b="1" kern="10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3</a:t>
            </a:r>
            <a:r>
              <a:rPr lang="ja-JP" altLang="en-US" sz="4800" b="1" kern="10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　申請の基本操作</a:t>
            </a:r>
            <a:endParaRPr lang="ja-JP" sz="4800" kern="100" dirty="0"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8C82194-65A2-4720-A3BB-1B79A29AE4F1}"/>
              </a:ext>
            </a:extLst>
          </p:cNvPr>
          <p:cNvSpPr txBox="1"/>
          <p:nvPr/>
        </p:nvSpPr>
        <p:spPr>
          <a:xfrm>
            <a:off x="614476" y="4125774"/>
            <a:ext cx="10975500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続いて、申請の際の基本的な使い方を確認しましょう。</a:t>
            </a:r>
          </a:p>
        </p:txBody>
      </p:sp>
      <p:sp>
        <p:nvSpPr>
          <p:cNvPr id="2" name="フッター プレースホルダー 3">
            <a:extLst>
              <a:ext uri="{FF2B5EF4-FFF2-40B4-BE49-F238E27FC236}">
                <a16:creationId xmlns:a16="http://schemas.microsoft.com/office/drawing/2014/main" id="{7B3B45BC-559D-0555-5B65-57E7A08F6303}"/>
              </a:ext>
            </a:extLst>
          </p:cNvPr>
          <p:cNvSpPr txBox="1">
            <a:spLocks/>
          </p:cNvSpPr>
          <p:nvPr/>
        </p:nvSpPr>
        <p:spPr>
          <a:xfrm>
            <a:off x="7553077" y="6492874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1100" dirty="0">
                <a:latin typeface="Meiryo UI" panose="020B0604030504040204" pitchFamily="50" charset="-128"/>
                <a:ea typeface="Meiryo UI" panose="020B0604030504040204" pitchFamily="50" charset="-128"/>
              </a:rPr>
              <a:t>©OBIC BUSINESS CONSULTANTS CO., LTD.</a:t>
            </a:r>
            <a:endParaRPr kumimoji="1" lang="ja-JP" altLang="en-US" sz="11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スライド番号プレースホルダー 4">
            <a:extLst>
              <a:ext uri="{FF2B5EF4-FFF2-40B4-BE49-F238E27FC236}">
                <a16:creationId xmlns:a16="http://schemas.microsoft.com/office/drawing/2014/main" id="{05FC6ED5-A83B-BBF1-5D10-2D6F68C2420F}"/>
              </a:ext>
            </a:extLst>
          </p:cNvPr>
          <p:cNvSpPr txBox="1">
            <a:spLocks/>
          </p:cNvSpPr>
          <p:nvPr/>
        </p:nvSpPr>
        <p:spPr>
          <a:xfrm>
            <a:off x="9246705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8443C8-5A69-406B-B82B-0F39BD7A8AD7}" type="slidenum">
              <a:rPr kumimoji="1" lang="ja-JP" altLang="en-US" sz="1200" b="0" smtClean="0"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11</a:t>
            </a:fld>
            <a:endParaRPr kumimoji="1" lang="ja-JP" altLang="en-US" sz="1200" b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965023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93134C2-7564-4F3A-A731-AA37A36B3201}"/>
              </a:ext>
            </a:extLst>
          </p:cNvPr>
          <p:cNvSpPr txBox="1"/>
          <p:nvPr/>
        </p:nvSpPr>
        <p:spPr>
          <a:xfrm>
            <a:off x="615125" y="691595"/>
            <a:ext cx="6634955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「</a:t>
            </a:r>
            <a:r>
              <a:rPr kumimoji="1" lang="en-US" altLang="ja-JP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OBCiD</a:t>
            </a: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」と「パスワード」を入力してログインします。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FFD63830-6D09-4D87-BE61-B8871B290D46}"/>
              </a:ext>
            </a:extLst>
          </p:cNvPr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25" y="1382184"/>
            <a:ext cx="5481223" cy="373695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フッター プレースホルダー 3">
            <a:extLst>
              <a:ext uri="{FF2B5EF4-FFF2-40B4-BE49-F238E27FC236}">
                <a16:creationId xmlns:a16="http://schemas.microsoft.com/office/drawing/2014/main" id="{CB74534B-7EF9-B41E-50CC-749DDC99E4FF}"/>
              </a:ext>
            </a:extLst>
          </p:cNvPr>
          <p:cNvSpPr txBox="1">
            <a:spLocks/>
          </p:cNvSpPr>
          <p:nvPr/>
        </p:nvSpPr>
        <p:spPr>
          <a:xfrm>
            <a:off x="7553077" y="6492874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1100" dirty="0">
                <a:latin typeface="Meiryo UI" panose="020B0604030504040204" pitchFamily="50" charset="-128"/>
                <a:ea typeface="Meiryo UI" panose="020B0604030504040204" pitchFamily="50" charset="-128"/>
              </a:rPr>
              <a:t>©OBIC BUSINESS CONSULTANTS CO., LTD.</a:t>
            </a:r>
            <a:endParaRPr kumimoji="1" lang="ja-JP" altLang="en-US" sz="11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4">
            <a:extLst>
              <a:ext uri="{FF2B5EF4-FFF2-40B4-BE49-F238E27FC236}">
                <a16:creationId xmlns:a16="http://schemas.microsoft.com/office/drawing/2014/main" id="{AC2578A9-C839-8B2A-32D4-B49139D56DB4}"/>
              </a:ext>
            </a:extLst>
          </p:cNvPr>
          <p:cNvSpPr txBox="1">
            <a:spLocks/>
          </p:cNvSpPr>
          <p:nvPr/>
        </p:nvSpPr>
        <p:spPr>
          <a:xfrm>
            <a:off x="9246705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8443C8-5A69-406B-B82B-0F39BD7A8AD7}" type="slidenum">
              <a:rPr kumimoji="1" lang="ja-JP" altLang="en-US" sz="1200" b="0" smtClean="0"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12</a:t>
            </a:fld>
            <a:endParaRPr kumimoji="1" lang="ja-JP" altLang="en-US" sz="1200" b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602959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グラフィカル ユーザー インターフェイス, アプリケーション&#10;&#10;AI 生成コンテンツは誤りを含む可能性があります。">
            <a:extLst>
              <a:ext uri="{FF2B5EF4-FFF2-40B4-BE49-F238E27FC236}">
                <a16:creationId xmlns:a16="http://schemas.microsoft.com/office/drawing/2014/main" id="{BBD8DBF3-379D-E71D-9DF9-4C31D6649C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27" y="1357241"/>
            <a:ext cx="5104762" cy="511428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A2245676-4F9A-4940-A712-E8D5703EBE1A}"/>
              </a:ext>
            </a:extLst>
          </p:cNvPr>
          <p:cNvSpPr/>
          <p:nvPr/>
        </p:nvSpPr>
        <p:spPr>
          <a:xfrm>
            <a:off x="6671144" y="1384718"/>
            <a:ext cx="4904949" cy="36576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D0FFBD6C-739E-4A31-A909-6AD6563DFB31}"/>
              </a:ext>
            </a:extLst>
          </p:cNvPr>
          <p:cNvPicPr>
            <a:picLocks noChangeAspect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433" y="2536402"/>
            <a:ext cx="1828873" cy="2046096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3C625AF-29A1-4116-874B-80A53F5D5DF9}"/>
              </a:ext>
            </a:extLst>
          </p:cNvPr>
          <p:cNvSpPr txBox="1"/>
          <p:nvPr/>
        </p:nvSpPr>
        <p:spPr>
          <a:xfrm>
            <a:off x="614404" y="694536"/>
            <a:ext cx="5675077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［申請］メニューで各種申請を選択して申請します。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3" name="Rectangle 363">
            <a:extLst>
              <a:ext uri="{FF2B5EF4-FFF2-40B4-BE49-F238E27FC236}">
                <a16:creationId xmlns:a16="http://schemas.microsoft.com/office/drawing/2014/main" id="{B3330AD1-B4EF-4D26-AFC3-02A3930828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8433" y="1396520"/>
            <a:ext cx="4788264" cy="113256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rot="0" vert="horz" wrap="square" lIns="74295" tIns="108000" rIns="74295" bIns="108000" anchor="t" anchorCtr="0" upright="1">
            <a:noAutofit/>
          </a:bodyPr>
          <a:lstStyle/>
          <a:p>
            <a:pPr fontAlgn="base"/>
            <a:r>
              <a:rPr lang="ja-JP" altLang="en-US" sz="2000" kern="1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また、申請が否認された場合に、メニュー画面右上の　  から確認できます。件数欄を</a:t>
            </a:r>
            <a:r>
              <a:rPr lang="ja-JP" altLang="en-US" sz="2000" kern="100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クリックすると、［申請］メニューが表示され</a:t>
            </a:r>
            <a:r>
              <a:rPr lang="ja-JP" altLang="en-US" sz="2000" kern="1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ます</a:t>
            </a:r>
            <a:r>
              <a:rPr lang="ja-JP" altLang="en-US" sz="2000" kern="100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。</a:t>
            </a:r>
            <a:endParaRPr lang="en-US" altLang="ja-JP" sz="2000" kern="10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pic>
        <p:nvPicPr>
          <p:cNvPr id="14" name="ベルマーク.jpg">
            <a:extLst>
              <a:ext uri="{FF2B5EF4-FFF2-40B4-BE49-F238E27FC236}">
                <a16:creationId xmlns:a16="http://schemas.microsoft.com/office/drawing/2014/main" id="{71352FB1-C0FD-4323-8594-1C7FECC8C19F}"/>
              </a:ext>
            </a:extLst>
          </p:cNvPr>
          <p:cNvPicPr/>
          <p:nvPr/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186" y="1805129"/>
            <a:ext cx="287307" cy="315348"/>
          </a:xfrm>
          <a:prstGeom prst="rect">
            <a:avLst/>
          </a:prstGeom>
        </p:spPr>
      </p:pic>
      <p:sp>
        <p:nvSpPr>
          <p:cNvPr id="16" name="AutoShape 380">
            <a:extLst>
              <a:ext uri="{FF2B5EF4-FFF2-40B4-BE49-F238E27FC236}">
                <a16:creationId xmlns:a16="http://schemas.microsoft.com/office/drawing/2014/main" id="{BB5CB137-E956-4DAD-BAE0-738861D973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8628" y="4004985"/>
            <a:ext cx="1431168" cy="324685"/>
          </a:xfrm>
          <a:prstGeom prst="roundRect">
            <a:avLst>
              <a:gd name="adj" fmla="val 16667"/>
            </a:avLst>
          </a:prstGeom>
          <a:noFill/>
          <a:ln w="317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74295" tIns="8890" rIns="74295" bIns="8890" anchor="t" anchorCtr="0" upright="1">
            <a:noAutofit/>
          </a:bodyPr>
          <a:lstStyle/>
          <a:p>
            <a:endParaRPr lang="ja-JP" altLang="en-US"/>
          </a:p>
        </p:txBody>
      </p:sp>
      <p:sp>
        <p:nvSpPr>
          <p:cNvPr id="17" name="AutoShape 380">
            <a:extLst>
              <a:ext uri="{FF2B5EF4-FFF2-40B4-BE49-F238E27FC236}">
                <a16:creationId xmlns:a16="http://schemas.microsoft.com/office/drawing/2014/main" id="{E8D1D699-2433-4133-9F55-77F6BFF771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0859" y="2623991"/>
            <a:ext cx="407882" cy="382270"/>
          </a:xfrm>
          <a:prstGeom prst="roundRect">
            <a:avLst>
              <a:gd name="adj" fmla="val 16667"/>
            </a:avLst>
          </a:prstGeom>
          <a:noFill/>
          <a:ln w="317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74295" tIns="8890" rIns="74295" bIns="8890" anchor="t" anchorCtr="0" upright="1">
            <a:noAutofit/>
          </a:bodyPr>
          <a:lstStyle/>
          <a:p>
            <a:endParaRPr lang="ja-JP" altLang="en-US"/>
          </a:p>
        </p:txBody>
      </p:sp>
      <p:sp>
        <p:nvSpPr>
          <p:cNvPr id="2" name="フッター プレースホルダー 3">
            <a:extLst>
              <a:ext uri="{FF2B5EF4-FFF2-40B4-BE49-F238E27FC236}">
                <a16:creationId xmlns:a16="http://schemas.microsoft.com/office/drawing/2014/main" id="{ED359F83-3654-96E1-D8E8-03AF41E63D9E}"/>
              </a:ext>
            </a:extLst>
          </p:cNvPr>
          <p:cNvSpPr txBox="1">
            <a:spLocks/>
          </p:cNvSpPr>
          <p:nvPr/>
        </p:nvSpPr>
        <p:spPr>
          <a:xfrm>
            <a:off x="7553077" y="6492874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1100" dirty="0">
                <a:latin typeface="Meiryo UI" panose="020B0604030504040204" pitchFamily="50" charset="-128"/>
                <a:ea typeface="Meiryo UI" panose="020B0604030504040204" pitchFamily="50" charset="-128"/>
              </a:rPr>
              <a:t>©OBIC BUSINESS CONSULTANTS CO., LTD.</a:t>
            </a:r>
            <a:endParaRPr kumimoji="1" lang="ja-JP" altLang="en-US" sz="11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AB74DBDE-391B-6F86-21A7-4E0882743261}"/>
              </a:ext>
            </a:extLst>
          </p:cNvPr>
          <p:cNvSpPr txBox="1">
            <a:spLocks/>
          </p:cNvSpPr>
          <p:nvPr/>
        </p:nvSpPr>
        <p:spPr>
          <a:xfrm>
            <a:off x="9246705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8443C8-5A69-406B-B82B-0F39BD7A8AD7}" type="slidenum">
              <a:rPr kumimoji="1" lang="ja-JP" altLang="en-US" sz="1200" b="0" smtClean="0"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13</a:t>
            </a:fld>
            <a:endParaRPr kumimoji="1" lang="ja-JP" altLang="en-US" sz="1200" b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" name="四角形: 角を丸くする 20">
            <a:extLst>
              <a:ext uri="{FF2B5EF4-FFF2-40B4-BE49-F238E27FC236}">
                <a16:creationId xmlns:a16="http://schemas.microsoft.com/office/drawing/2014/main" id="{F0224CCC-A24A-6A61-4AF4-DD3A92C31FE3}"/>
              </a:ext>
            </a:extLst>
          </p:cNvPr>
          <p:cNvSpPr/>
          <p:nvPr/>
        </p:nvSpPr>
        <p:spPr>
          <a:xfrm>
            <a:off x="765127" y="1947585"/>
            <a:ext cx="1457373" cy="344511"/>
          </a:xfrm>
          <a:prstGeom prst="roundRect">
            <a:avLst>
              <a:gd name="adj" fmla="val 6875"/>
            </a:avLst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 dirty="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9" name="四角形: 角を丸くする 20">
            <a:extLst>
              <a:ext uri="{FF2B5EF4-FFF2-40B4-BE49-F238E27FC236}">
                <a16:creationId xmlns:a16="http://schemas.microsoft.com/office/drawing/2014/main" id="{998D71E3-A404-0821-83A8-F3A783F2A9E4}"/>
              </a:ext>
            </a:extLst>
          </p:cNvPr>
          <p:cNvSpPr/>
          <p:nvPr/>
        </p:nvSpPr>
        <p:spPr>
          <a:xfrm>
            <a:off x="2238327" y="1522134"/>
            <a:ext cx="3590973" cy="4936693"/>
          </a:xfrm>
          <a:prstGeom prst="roundRect">
            <a:avLst>
              <a:gd name="adj" fmla="val 2277"/>
            </a:avLst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060842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3C625AF-29A1-4116-874B-80A53F5D5DF9}"/>
              </a:ext>
            </a:extLst>
          </p:cNvPr>
          <p:cNvSpPr txBox="1"/>
          <p:nvPr/>
        </p:nvSpPr>
        <p:spPr>
          <a:xfrm>
            <a:off x="614404" y="694536"/>
            <a:ext cx="10974845" cy="833621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メニュー画面右上の検索欄で申請したい内容のキーワードを入力すると、入力した内容の「申請ガイド」が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algn="l"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表示されます。「申請ガイド」に必要な内容が表示されますので、内容に沿って申請します。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2" name="フッター プレースホルダー 3">
            <a:extLst>
              <a:ext uri="{FF2B5EF4-FFF2-40B4-BE49-F238E27FC236}">
                <a16:creationId xmlns:a16="http://schemas.microsoft.com/office/drawing/2014/main" id="{BF42EF39-BFC6-D217-3B99-B63B33D37DDF}"/>
              </a:ext>
            </a:extLst>
          </p:cNvPr>
          <p:cNvSpPr txBox="1">
            <a:spLocks/>
          </p:cNvSpPr>
          <p:nvPr/>
        </p:nvSpPr>
        <p:spPr>
          <a:xfrm>
            <a:off x="7553077" y="6492874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1100" dirty="0">
                <a:latin typeface="Meiryo UI" panose="020B0604030504040204" pitchFamily="50" charset="-128"/>
                <a:ea typeface="Meiryo UI" panose="020B0604030504040204" pitchFamily="50" charset="-128"/>
              </a:rPr>
              <a:t>©OBIC BUSINESS CONSULTANTS CO., LTD.</a:t>
            </a:r>
            <a:endParaRPr kumimoji="1" lang="ja-JP" altLang="en-US" sz="11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4">
            <a:extLst>
              <a:ext uri="{FF2B5EF4-FFF2-40B4-BE49-F238E27FC236}">
                <a16:creationId xmlns:a16="http://schemas.microsoft.com/office/drawing/2014/main" id="{B881F43D-5436-EC66-A790-AC9737E955D5}"/>
              </a:ext>
            </a:extLst>
          </p:cNvPr>
          <p:cNvSpPr txBox="1">
            <a:spLocks/>
          </p:cNvSpPr>
          <p:nvPr/>
        </p:nvSpPr>
        <p:spPr>
          <a:xfrm>
            <a:off x="9246705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8443C8-5A69-406B-B82B-0F39BD7A8AD7}" type="slidenum">
              <a:rPr kumimoji="1" lang="ja-JP" altLang="en-US" sz="1200" b="0" smtClean="0"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14</a:t>
            </a:fld>
            <a:endParaRPr kumimoji="1" lang="ja-JP" altLang="en-US" sz="1200" b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2F05924C-27AA-30A5-5320-5F04013B63F7}"/>
              </a:ext>
            </a:extLst>
          </p:cNvPr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4404" y="1785359"/>
            <a:ext cx="4826248" cy="8826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四角形: 角を丸くする 20">
            <a:extLst>
              <a:ext uri="{FF2B5EF4-FFF2-40B4-BE49-F238E27FC236}">
                <a16:creationId xmlns:a16="http://schemas.microsoft.com/office/drawing/2014/main" id="{02A6F533-E929-4886-A1AD-B266015B7C22}"/>
              </a:ext>
            </a:extLst>
          </p:cNvPr>
          <p:cNvSpPr/>
          <p:nvPr/>
        </p:nvSpPr>
        <p:spPr>
          <a:xfrm>
            <a:off x="1152477" y="1814234"/>
            <a:ext cx="2379994" cy="421629"/>
          </a:xfrm>
          <a:prstGeom prst="roundRect">
            <a:avLst>
              <a:gd name="adj" fmla="val 6875"/>
            </a:avLst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20" name="四角形: 角を丸くする 19">
            <a:extLst>
              <a:ext uri="{FF2B5EF4-FFF2-40B4-BE49-F238E27FC236}">
                <a16:creationId xmlns:a16="http://schemas.microsoft.com/office/drawing/2014/main" id="{90909B9A-2D2F-4746-9416-DC7EE40E0E66}"/>
              </a:ext>
            </a:extLst>
          </p:cNvPr>
          <p:cNvSpPr/>
          <p:nvPr/>
        </p:nvSpPr>
        <p:spPr>
          <a:xfrm>
            <a:off x="7265800" y="3235022"/>
            <a:ext cx="663411" cy="147693"/>
          </a:xfrm>
          <a:prstGeom prst="roundRect">
            <a:avLst>
              <a:gd name="adj" fmla="val 6875"/>
            </a:avLst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pic>
        <p:nvPicPr>
          <p:cNvPr id="5" name="図 4" descr="グラフィカル ユーザー インターフェイス, テキスト, アプリケーション, メール&#10;&#10;AI 生成コンテンツは誤りを含む可能性があります。">
            <a:extLst>
              <a:ext uri="{FF2B5EF4-FFF2-40B4-BE49-F238E27FC236}">
                <a16:creationId xmlns:a16="http://schemas.microsoft.com/office/drawing/2014/main" id="{B7379F39-E0C6-5693-C9B5-B406C56A00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359" y="2048656"/>
            <a:ext cx="4831429" cy="217271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矢印: 右 10">
            <a:extLst>
              <a:ext uri="{FF2B5EF4-FFF2-40B4-BE49-F238E27FC236}">
                <a16:creationId xmlns:a16="http://schemas.microsoft.com/office/drawing/2014/main" id="{E1EFEA60-4494-96E7-F952-A1E51295D7F1}"/>
              </a:ext>
            </a:extLst>
          </p:cNvPr>
          <p:cNvSpPr/>
          <p:nvPr/>
        </p:nvSpPr>
        <p:spPr>
          <a:xfrm rot="1717568">
            <a:off x="3662334" y="2467901"/>
            <a:ext cx="1158240" cy="512571"/>
          </a:xfrm>
          <a:prstGeom prst="rightArrow">
            <a:avLst>
              <a:gd name="adj1" fmla="val 50000"/>
              <a:gd name="adj2" fmla="val 83578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+mn-cs"/>
            </a:endParaRPr>
          </a:p>
        </p:txBody>
      </p:sp>
      <p:pic>
        <p:nvPicPr>
          <p:cNvPr id="10" name="図 9" descr="グラフィカル ユーザー インターフェイス, テキスト, アプリケーション&#10;&#10;AI 生成コンテンツは誤りを含む可能性があります。">
            <a:extLst>
              <a:ext uri="{FF2B5EF4-FFF2-40B4-BE49-F238E27FC236}">
                <a16:creationId xmlns:a16="http://schemas.microsoft.com/office/drawing/2014/main" id="{C1729FD8-38A1-30CD-2B16-52094EAF84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685" y="4112623"/>
            <a:ext cx="4805714" cy="221846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四角形: 角を丸くする 19">
            <a:extLst>
              <a:ext uri="{FF2B5EF4-FFF2-40B4-BE49-F238E27FC236}">
                <a16:creationId xmlns:a16="http://schemas.microsoft.com/office/drawing/2014/main" id="{90909B9A-2D2F-4746-9416-DC7EE40E0E66}"/>
              </a:ext>
            </a:extLst>
          </p:cNvPr>
          <p:cNvSpPr/>
          <p:nvPr/>
        </p:nvSpPr>
        <p:spPr>
          <a:xfrm>
            <a:off x="6004685" y="4330729"/>
            <a:ext cx="2448270" cy="1954608"/>
          </a:xfrm>
          <a:prstGeom prst="roundRect">
            <a:avLst>
              <a:gd name="adj" fmla="val 6875"/>
            </a:avLst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6" name="矢印: 右 10">
            <a:extLst>
              <a:ext uri="{FF2B5EF4-FFF2-40B4-BE49-F238E27FC236}">
                <a16:creationId xmlns:a16="http://schemas.microsoft.com/office/drawing/2014/main" id="{E1EFEA60-4494-96E7-F952-A1E51295D7F1}"/>
              </a:ext>
            </a:extLst>
          </p:cNvPr>
          <p:cNvSpPr/>
          <p:nvPr/>
        </p:nvSpPr>
        <p:spPr>
          <a:xfrm rot="16200000" flipH="1">
            <a:off x="7146820" y="3623996"/>
            <a:ext cx="900000" cy="511200"/>
          </a:xfrm>
          <a:prstGeom prst="rightArrow">
            <a:avLst>
              <a:gd name="adj1" fmla="val 50000"/>
              <a:gd name="adj2" fmla="val 83578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11817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7C9F28C9-BFD9-4AFD-8A6B-13B7CCD00F51}"/>
              </a:ext>
            </a:extLst>
          </p:cNvPr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03" y="1384718"/>
            <a:ext cx="5480697" cy="290910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AutoShape 380">
            <a:extLst>
              <a:ext uri="{FF2B5EF4-FFF2-40B4-BE49-F238E27FC236}">
                <a16:creationId xmlns:a16="http://schemas.microsoft.com/office/drawing/2014/main" id="{E8D1D699-2433-4133-9F55-77F6BFF771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7799" y="3185217"/>
            <a:ext cx="219851" cy="212033"/>
          </a:xfrm>
          <a:prstGeom prst="roundRect">
            <a:avLst>
              <a:gd name="adj" fmla="val 16667"/>
            </a:avLst>
          </a:prstGeom>
          <a:noFill/>
          <a:ln w="317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74295" tIns="8890" rIns="74295" bIns="8890" anchor="t" anchorCtr="0" upright="1">
            <a:noAutofit/>
          </a:bodyPr>
          <a:lstStyle/>
          <a:p>
            <a:endParaRPr lang="ja-JP" altLang="en-US"/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9BECD8A6-3A2F-4F47-B8CC-B1AC832C78BD}"/>
              </a:ext>
            </a:extLst>
          </p:cNvPr>
          <p:cNvPicPr>
            <a:picLocks noChangeAspect="1"/>
          </p:cNvPicPr>
          <p:nvPr/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557" y="1370639"/>
            <a:ext cx="4775139" cy="435990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52324C4-D428-40CF-B197-DA42D6D9D2E2}"/>
              </a:ext>
            </a:extLst>
          </p:cNvPr>
          <p:cNvSpPr txBox="1"/>
          <p:nvPr/>
        </p:nvSpPr>
        <p:spPr>
          <a:xfrm>
            <a:off x="615303" y="694699"/>
            <a:ext cx="11411785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申請の際に入力する項目でわからない内容があった場合は、  　をクリックすると、その項目の説明が表示されます。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7D4D9F81-0733-4BCB-AD79-80F7CBC9B3C2}"/>
              </a:ext>
            </a:extLst>
          </p:cNvPr>
          <p:cNvPicPr>
            <a:picLocks noChangeAspect="1"/>
          </p:cNvPicPr>
          <p:nvPr/>
        </p:nvPicPr>
        <p:blipFill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377" y="726032"/>
            <a:ext cx="395086" cy="373137"/>
          </a:xfrm>
          <a:prstGeom prst="rect">
            <a:avLst/>
          </a:prstGeom>
        </p:spPr>
      </p:pic>
      <p:sp>
        <p:nvSpPr>
          <p:cNvPr id="13" name="矢印: 右 12">
            <a:extLst>
              <a:ext uri="{FF2B5EF4-FFF2-40B4-BE49-F238E27FC236}">
                <a16:creationId xmlns:a16="http://schemas.microsoft.com/office/drawing/2014/main" id="{2EA91638-192C-473C-A8CD-0A88D076DFD6}"/>
              </a:ext>
            </a:extLst>
          </p:cNvPr>
          <p:cNvSpPr/>
          <p:nvPr/>
        </p:nvSpPr>
        <p:spPr>
          <a:xfrm>
            <a:off x="1603282" y="3133743"/>
            <a:ext cx="5139006" cy="322774"/>
          </a:xfrm>
          <a:prstGeom prst="rightArrow">
            <a:avLst>
              <a:gd name="adj1" fmla="val 50000"/>
              <a:gd name="adj2" fmla="val 123254"/>
            </a:avLst>
          </a:prstGeom>
          <a:solidFill>
            <a:schemeClr val="accent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2" name="フッター プレースホルダー 3">
            <a:extLst>
              <a:ext uri="{FF2B5EF4-FFF2-40B4-BE49-F238E27FC236}">
                <a16:creationId xmlns:a16="http://schemas.microsoft.com/office/drawing/2014/main" id="{152BAC36-E3AE-538D-1E74-41E975FFE359}"/>
              </a:ext>
            </a:extLst>
          </p:cNvPr>
          <p:cNvSpPr txBox="1">
            <a:spLocks/>
          </p:cNvSpPr>
          <p:nvPr/>
        </p:nvSpPr>
        <p:spPr>
          <a:xfrm>
            <a:off x="7553077" y="6492874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1100" dirty="0">
                <a:latin typeface="Meiryo UI" panose="020B0604030504040204" pitchFamily="50" charset="-128"/>
                <a:ea typeface="Meiryo UI" panose="020B0604030504040204" pitchFamily="50" charset="-128"/>
              </a:rPr>
              <a:t>©OBIC BUSINESS CONSULTANTS CO., LTD.</a:t>
            </a:r>
            <a:endParaRPr kumimoji="1" lang="ja-JP" altLang="en-US" sz="11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4">
            <a:extLst>
              <a:ext uri="{FF2B5EF4-FFF2-40B4-BE49-F238E27FC236}">
                <a16:creationId xmlns:a16="http://schemas.microsoft.com/office/drawing/2014/main" id="{4B7E67CD-2A19-C7F0-F6E3-F9B7087475D7}"/>
              </a:ext>
            </a:extLst>
          </p:cNvPr>
          <p:cNvSpPr txBox="1">
            <a:spLocks/>
          </p:cNvSpPr>
          <p:nvPr/>
        </p:nvSpPr>
        <p:spPr>
          <a:xfrm>
            <a:off x="9246705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8443C8-5A69-406B-B82B-0F39BD7A8AD7}" type="slidenum">
              <a:rPr kumimoji="1" lang="ja-JP" altLang="en-US" sz="1200" b="0" smtClean="0"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15</a:t>
            </a:fld>
            <a:endParaRPr kumimoji="1" lang="ja-JP" altLang="en-US" sz="1200" b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846749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46">
            <a:extLst>
              <a:ext uri="{FF2B5EF4-FFF2-40B4-BE49-F238E27FC236}">
                <a16:creationId xmlns:a16="http://schemas.microsoft.com/office/drawing/2014/main" id="{89C3EB88-59E7-4757-A5F5-52BF087D03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231" y="1383254"/>
            <a:ext cx="10960818" cy="2045746"/>
          </a:xfrm>
          <a:prstGeom prst="rect">
            <a:avLst/>
          </a:prstGeom>
          <a:solidFill>
            <a:srgbClr val="00B0F0"/>
          </a:solidFill>
          <a:ln w="9525" cmpd="sng" algn="ctr">
            <a:solidFill>
              <a:srgbClr val="00B0F0"/>
            </a:solidFill>
            <a:miter lim="800000"/>
            <a:headEnd/>
            <a:tailEnd/>
          </a:ln>
          <a:effectLst/>
        </p:spPr>
        <p:txBody>
          <a:bodyPr rot="0" vert="horz" wrap="square" lIns="74295" tIns="37800" rIns="74295" bIns="37800" rtlCol="0" anchor="ctr" anchorCtr="0" upright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ctr">
              <a:lnSpc>
                <a:spcPts val="4800"/>
              </a:lnSpc>
            </a:pPr>
            <a:r>
              <a:rPr lang="en-US" altLang="ja-JP" sz="4800" b="1" kern="10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4</a:t>
            </a:r>
            <a:r>
              <a:rPr lang="ja-JP" altLang="en-US" sz="4800" b="1" kern="10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　各種申請</a:t>
            </a:r>
            <a:endParaRPr lang="ja-JP" sz="4800" kern="100" dirty="0"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B130E02-C9DF-4569-980B-C5184CFA1FBA}"/>
              </a:ext>
            </a:extLst>
          </p:cNvPr>
          <p:cNvSpPr txBox="1"/>
          <p:nvPr/>
        </p:nvSpPr>
        <p:spPr>
          <a:xfrm>
            <a:off x="614476" y="4125774"/>
            <a:ext cx="10975500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各種申請画面を確認しましょう。</a:t>
            </a:r>
          </a:p>
        </p:txBody>
      </p:sp>
      <p:sp>
        <p:nvSpPr>
          <p:cNvPr id="2" name="フッター プレースホルダー 3">
            <a:extLst>
              <a:ext uri="{FF2B5EF4-FFF2-40B4-BE49-F238E27FC236}">
                <a16:creationId xmlns:a16="http://schemas.microsoft.com/office/drawing/2014/main" id="{9BAC2090-A972-67B9-5989-B5B59BB88CAE}"/>
              </a:ext>
            </a:extLst>
          </p:cNvPr>
          <p:cNvSpPr txBox="1">
            <a:spLocks/>
          </p:cNvSpPr>
          <p:nvPr/>
        </p:nvSpPr>
        <p:spPr>
          <a:xfrm>
            <a:off x="7553077" y="6492874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1100" dirty="0">
                <a:latin typeface="Meiryo UI" panose="020B0604030504040204" pitchFamily="50" charset="-128"/>
                <a:ea typeface="Meiryo UI" panose="020B0604030504040204" pitchFamily="50" charset="-128"/>
              </a:rPr>
              <a:t>©OBIC BUSINESS CONSULTANTS CO., LTD.</a:t>
            </a:r>
            <a:endParaRPr kumimoji="1" lang="ja-JP" altLang="en-US" sz="11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スライド番号プレースホルダー 4">
            <a:extLst>
              <a:ext uri="{FF2B5EF4-FFF2-40B4-BE49-F238E27FC236}">
                <a16:creationId xmlns:a16="http://schemas.microsoft.com/office/drawing/2014/main" id="{FCC50B93-0339-5BEA-C2C5-E7AF8A7C9B2B}"/>
              </a:ext>
            </a:extLst>
          </p:cNvPr>
          <p:cNvSpPr txBox="1">
            <a:spLocks/>
          </p:cNvSpPr>
          <p:nvPr/>
        </p:nvSpPr>
        <p:spPr>
          <a:xfrm>
            <a:off x="9246705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8443C8-5A69-406B-B82B-0F39BD7A8AD7}" type="slidenum">
              <a:rPr kumimoji="1" lang="ja-JP" altLang="en-US" sz="1200" b="0" smtClean="0"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16</a:t>
            </a:fld>
            <a:endParaRPr kumimoji="1" lang="ja-JP" altLang="en-US" sz="1200" b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014931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2B7E36D-DB6C-48E8-9E30-BC32CF3CCFE8}"/>
              </a:ext>
            </a:extLst>
          </p:cNvPr>
          <p:cNvSpPr txBox="1"/>
          <p:nvPr/>
        </p:nvSpPr>
        <p:spPr>
          <a:xfrm>
            <a:off x="615693" y="1377855"/>
            <a:ext cx="10960614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引っ越した際などに、［住所変更］メニューで新しい住所を申請します。</a:t>
            </a:r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3BB7D965-479B-4205-91F8-E14D44B6C7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693" y="424160"/>
            <a:ext cx="10962042" cy="523220"/>
          </a:xfrm>
          <a:prstGeom prst="rect">
            <a:avLst/>
          </a:prstGeom>
          <a:solidFill>
            <a:srgbClr val="00B0F0"/>
          </a:solidFill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00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住所変更</a:t>
            </a:r>
            <a:endParaRPr kumimoji="0" lang="ja-JP" altLang="ja-JP" sz="2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5899A66-B4AE-45D8-8BFC-D9E3CC0B76A4}"/>
              </a:ext>
            </a:extLst>
          </p:cNvPr>
          <p:cNvPicPr>
            <a:picLocks noChangeAspect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432" y="2831148"/>
            <a:ext cx="3942898" cy="35881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F510B06-EC76-46DC-964A-5C267A6D92A7}"/>
              </a:ext>
            </a:extLst>
          </p:cNvPr>
          <p:cNvSpPr txBox="1"/>
          <p:nvPr/>
        </p:nvSpPr>
        <p:spPr>
          <a:xfrm>
            <a:off x="6787432" y="1904692"/>
            <a:ext cx="4788875" cy="833621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通勤経路が変わる場合は、新しい通勤経路もあわせて申請してください。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2BCF65F2-D9F3-4F1C-986A-BA13EAE193CF}"/>
              </a:ext>
            </a:extLst>
          </p:cNvPr>
          <p:cNvPicPr>
            <a:picLocks noChangeAspect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92" y="2069076"/>
            <a:ext cx="5466659" cy="400406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フッター プレースホルダー 3">
            <a:extLst>
              <a:ext uri="{FF2B5EF4-FFF2-40B4-BE49-F238E27FC236}">
                <a16:creationId xmlns:a16="http://schemas.microsoft.com/office/drawing/2014/main" id="{B8CBC893-0890-67E3-9289-2420B9578866}"/>
              </a:ext>
            </a:extLst>
          </p:cNvPr>
          <p:cNvSpPr txBox="1">
            <a:spLocks/>
          </p:cNvSpPr>
          <p:nvPr/>
        </p:nvSpPr>
        <p:spPr>
          <a:xfrm>
            <a:off x="7553077" y="6492874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1100" dirty="0">
                <a:latin typeface="Meiryo UI" panose="020B0604030504040204" pitchFamily="50" charset="-128"/>
                <a:ea typeface="Meiryo UI" panose="020B0604030504040204" pitchFamily="50" charset="-128"/>
              </a:rPr>
              <a:t>©OBIC BUSINESS CONSULTANTS CO., LTD.</a:t>
            </a:r>
            <a:endParaRPr kumimoji="1" lang="ja-JP" altLang="en-US" sz="11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4">
            <a:extLst>
              <a:ext uri="{FF2B5EF4-FFF2-40B4-BE49-F238E27FC236}">
                <a16:creationId xmlns:a16="http://schemas.microsoft.com/office/drawing/2014/main" id="{A66ACEDA-CE89-41E7-CE3E-7D45C4C2CFDE}"/>
              </a:ext>
            </a:extLst>
          </p:cNvPr>
          <p:cNvSpPr txBox="1">
            <a:spLocks/>
          </p:cNvSpPr>
          <p:nvPr/>
        </p:nvSpPr>
        <p:spPr>
          <a:xfrm>
            <a:off x="9246705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8443C8-5A69-406B-B82B-0F39BD7A8AD7}" type="slidenum">
              <a:rPr kumimoji="1" lang="ja-JP" altLang="en-US" sz="1200" b="0" smtClean="0"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17</a:t>
            </a:fld>
            <a:endParaRPr kumimoji="1" lang="ja-JP" altLang="en-US" sz="1200" b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119817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2B7E36D-DB6C-48E8-9E30-BC32CF3CCFE8}"/>
              </a:ext>
            </a:extLst>
          </p:cNvPr>
          <p:cNvSpPr txBox="1"/>
          <p:nvPr/>
        </p:nvSpPr>
        <p:spPr>
          <a:xfrm>
            <a:off x="606950" y="1377051"/>
            <a:ext cx="10970785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勤務地が変更された際などに、［通勤経路変更］メニューで新しい通勤経路を申請します。</a:t>
            </a:r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3BB7D965-479B-4205-91F8-E14D44B6C7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693" y="424160"/>
            <a:ext cx="10962042" cy="523220"/>
          </a:xfrm>
          <a:prstGeom prst="rect">
            <a:avLst/>
          </a:prstGeom>
          <a:solidFill>
            <a:srgbClr val="00B0F0"/>
          </a:solidFill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00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通勤経路変更</a:t>
            </a:r>
            <a:endParaRPr kumimoji="0" lang="ja-JP" altLang="ja-JP" sz="2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8236977-12A9-4E81-AC24-A21B5EBB42E0}"/>
              </a:ext>
            </a:extLst>
          </p:cNvPr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64" y="2062852"/>
            <a:ext cx="4792536" cy="45057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フッター プレースホルダー 3">
            <a:extLst>
              <a:ext uri="{FF2B5EF4-FFF2-40B4-BE49-F238E27FC236}">
                <a16:creationId xmlns:a16="http://schemas.microsoft.com/office/drawing/2014/main" id="{7EBABF62-6FCB-9313-4293-E1E20CFC4EF0}"/>
              </a:ext>
            </a:extLst>
          </p:cNvPr>
          <p:cNvSpPr txBox="1">
            <a:spLocks/>
          </p:cNvSpPr>
          <p:nvPr/>
        </p:nvSpPr>
        <p:spPr>
          <a:xfrm>
            <a:off x="7553077" y="6492874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1100" dirty="0">
                <a:latin typeface="Meiryo UI" panose="020B0604030504040204" pitchFamily="50" charset="-128"/>
                <a:ea typeface="Meiryo UI" panose="020B0604030504040204" pitchFamily="50" charset="-128"/>
              </a:rPr>
              <a:t>©OBIC BUSINESS CONSULTANTS CO., LTD.</a:t>
            </a:r>
            <a:endParaRPr kumimoji="1" lang="ja-JP" altLang="en-US" sz="11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A070F205-44A8-8526-EC88-B17F4D8BEFBC}"/>
              </a:ext>
            </a:extLst>
          </p:cNvPr>
          <p:cNvSpPr txBox="1">
            <a:spLocks/>
          </p:cNvSpPr>
          <p:nvPr/>
        </p:nvSpPr>
        <p:spPr>
          <a:xfrm>
            <a:off x="9246705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8443C8-5A69-406B-B82B-0F39BD7A8AD7}" type="slidenum">
              <a:rPr kumimoji="1" lang="ja-JP" altLang="en-US" sz="1200" b="0" smtClean="0"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18</a:t>
            </a:fld>
            <a:endParaRPr kumimoji="1" lang="ja-JP" altLang="en-US" sz="1200" b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472395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965510-8392-633C-BE87-9209BF75C1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フッター プレースホルダー 3">
            <a:extLst>
              <a:ext uri="{FF2B5EF4-FFF2-40B4-BE49-F238E27FC236}">
                <a16:creationId xmlns:a16="http://schemas.microsoft.com/office/drawing/2014/main" id="{60F572CF-36C6-A651-14B8-606D552E1415}"/>
              </a:ext>
            </a:extLst>
          </p:cNvPr>
          <p:cNvSpPr txBox="1">
            <a:spLocks/>
          </p:cNvSpPr>
          <p:nvPr/>
        </p:nvSpPr>
        <p:spPr>
          <a:xfrm>
            <a:off x="7553077" y="6492874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1100" dirty="0">
                <a:latin typeface="Meiryo UI" panose="020B0604030504040204" pitchFamily="50" charset="-128"/>
                <a:ea typeface="Meiryo UI" panose="020B0604030504040204" pitchFamily="50" charset="-128"/>
              </a:rPr>
              <a:t>©OBIC BUSINESS CONSULTANTS CO., LTD.</a:t>
            </a:r>
            <a:endParaRPr kumimoji="1" lang="ja-JP" altLang="en-US" sz="11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9" name="スライド番号プレースホルダー 4">
            <a:extLst>
              <a:ext uri="{FF2B5EF4-FFF2-40B4-BE49-F238E27FC236}">
                <a16:creationId xmlns:a16="http://schemas.microsoft.com/office/drawing/2014/main" id="{FC7C14BB-870E-72EB-9928-2FF59128A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6705" y="6492875"/>
            <a:ext cx="2743200" cy="365125"/>
          </a:xfrm>
        </p:spPr>
        <p:txBody>
          <a:bodyPr/>
          <a:lstStyle/>
          <a:p>
            <a:fld id="{E68443C8-5A69-406B-B82B-0F39BD7A8AD7}" type="slidenum">
              <a:rPr kumimoji="1" lang="ja-JP" altLang="en-US" sz="1200" b="0" smtClean="0"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fld>
            <a:endParaRPr kumimoji="1" lang="ja-JP" altLang="en-US" sz="1200" b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4" name="タイトル 1">
            <a:extLst>
              <a:ext uri="{FF2B5EF4-FFF2-40B4-BE49-F238E27FC236}">
                <a16:creationId xmlns:a16="http://schemas.microsoft.com/office/drawing/2014/main" id="{0C28BC53-C315-0F8E-EDF8-21EB1A29D9EA}"/>
              </a:ext>
            </a:extLst>
          </p:cNvPr>
          <p:cNvSpPr txBox="1">
            <a:spLocks/>
          </p:cNvSpPr>
          <p:nvPr/>
        </p:nvSpPr>
        <p:spPr>
          <a:xfrm>
            <a:off x="302150" y="104687"/>
            <a:ext cx="11473732" cy="5969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改訂内容</a:t>
            </a:r>
          </a:p>
        </p:txBody>
      </p:sp>
      <p:graphicFrame>
        <p:nvGraphicFramePr>
          <p:cNvPr id="15" name="表 14">
            <a:extLst>
              <a:ext uri="{FF2B5EF4-FFF2-40B4-BE49-F238E27FC236}">
                <a16:creationId xmlns:a16="http://schemas.microsoft.com/office/drawing/2014/main" id="{9949C526-8D94-F640-C42A-015278B543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2953082"/>
              </p:ext>
            </p:extLst>
          </p:nvPr>
        </p:nvGraphicFramePr>
        <p:xfrm>
          <a:off x="574543" y="706229"/>
          <a:ext cx="10594330" cy="50310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68293">
                  <a:extLst>
                    <a:ext uri="{9D8B030D-6E8A-4147-A177-3AD203B41FA5}">
                      <a16:colId xmlns:a16="http://schemas.microsoft.com/office/drawing/2014/main" val="2494357905"/>
                    </a:ext>
                  </a:extLst>
                </a:gridCol>
                <a:gridCol w="9026037">
                  <a:extLst>
                    <a:ext uri="{9D8B030D-6E8A-4147-A177-3AD203B41FA5}">
                      <a16:colId xmlns:a16="http://schemas.microsoft.com/office/drawing/2014/main" val="3057286179"/>
                    </a:ext>
                  </a:extLst>
                </a:gridCol>
              </a:tblGrid>
              <a:tr h="311764">
                <a:tc>
                  <a:txBody>
                    <a:bodyPr/>
                    <a:lstStyle/>
                    <a:p>
                      <a:r>
                        <a:rPr kumimoji="1" lang="ja-JP" altLang="en-US" sz="1400" b="1" dirty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ページ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b="1" dirty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変更内容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2717433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Ver.250930</a:t>
                      </a:r>
                      <a:endParaRPr kumimoji="1" lang="ja-JP" altLang="en-US" sz="1400" b="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82539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aseline="-250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P13</a:t>
                      </a:r>
                      <a:r>
                        <a:rPr kumimoji="1" lang="ja-JP" altLang="en-US" sz="1800" baseline="-250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・</a:t>
                      </a:r>
                      <a:r>
                        <a:rPr kumimoji="1" lang="en-US" altLang="ja-JP" sz="1800" baseline="-250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P14</a:t>
                      </a:r>
                      <a:r>
                        <a:rPr kumimoji="1" lang="ja-JP" altLang="en-US" sz="1800" baseline="-250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・</a:t>
                      </a:r>
                      <a:r>
                        <a:rPr kumimoji="1" lang="en-US" altLang="ja-JP" sz="1800" baseline="-250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P26</a:t>
                      </a:r>
                      <a:r>
                        <a:rPr kumimoji="1" lang="ja-JP" altLang="en-US" sz="1800" baseline="-250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　　</a:t>
                      </a:r>
                      <a:r>
                        <a:rPr kumimoji="1" lang="en-US" altLang="ja-JP" sz="1800" baseline="-250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P28</a:t>
                      </a:r>
                      <a:r>
                        <a:rPr kumimoji="1" lang="ja-JP" altLang="en-US" sz="1800" baseline="-250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・</a:t>
                      </a:r>
                      <a:r>
                        <a:rPr kumimoji="1" lang="en-US" altLang="ja-JP" sz="1800" baseline="-250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P30</a:t>
                      </a:r>
                      <a:r>
                        <a:rPr kumimoji="1" lang="ja-JP" altLang="en-US" sz="1800" baseline="-250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・</a:t>
                      </a:r>
                      <a:r>
                        <a:rPr kumimoji="1" lang="en-US" altLang="ja-JP" sz="1800" baseline="-250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P32</a:t>
                      </a:r>
                      <a:r>
                        <a:rPr kumimoji="1" lang="ja-JP" altLang="en-US" sz="1800" baseline="-250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・</a:t>
                      </a:r>
                      <a:r>
                        <a:rPr kumimoji="1" lang="en-US" altLang="ja-JP" sz="1800" baseline="-250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P33</a:t>
                      </a:r>
                      <a:r>
                        <a:rPr kumimoji="1" lang="ja-JP" altLang="en-US" sz="1800" baseline="-250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・</a:t>
                      </a:r>
                      <a:r>
                        <a:rPr kumimoji="1" lang="en-US" altLang="ja-JP" sz="1800" baseline="-250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P39</a:t>
                      </a:r>
                      <a:r>
                        <a:rPr kumimoji="1" lang="ja-JP" altLang="en-US" sz="1800" baseline="-250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・</a:t>
                      </a:r>
                      <a:r>
                        <a:rPr kumimoji="1" lang="en-US" altLang="ja-JP" sz="1800" baseline="-250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P43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baseline="-250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デザイン変更に伴う画面変更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177640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aseline="-250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P6</a:t>
                      </a:r>
                      <a:r>
                        <a:rPr kumimoji="1" lang="ja-JP" altLang="en-US" sz="1800" baseline="-250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・</a:t>
                      </a:r>
                      <a:r>
                        <a:rPr kumimoji="1" lang="en-US" altLang="ja-JP" sz="1800" baseline="-250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P25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baseline="-250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「出生予定日」を新規追加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437157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aseline="-250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P6</a:t>
                      </a:r>
                      <a:r>
                        <a:rPr kumimoji="1" lang="ja-JP" altLang="en-US" sz="1800" baseline="-250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・</a:t>
                      </a:r>
                      <a:r>
                        <a:rPr kumimoji="1" lang="en-US" altLang="ja-JP" sz="1800" baseline="-250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P31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baseline="-250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「介護直面」を新規追加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601786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aseline="-250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P7</a:t>
                      </a:r>
                      <a:r>
                        <a:rPr kumimoji="1" lang="ja-JP" altLang="en-US" sz="1800" baseline="-250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・</a:t>
                      </a:r>
                      <a:r>
                        <a:rPr kumimoji="1" lang="en-US" altLang="ja-JP" sz="1800" baseline="-250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P36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baseline="-250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就労証明書を発行できる旨を追記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735282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aseline="-250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P49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baseline="-250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「申請を取り下げたい」を新規追加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10592068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Ver.250331</a:t>
                      </a:r>
                      <a:endParaRPr kumimoji="1" lang="ja-JP" altLang="en-US" sz="1400" b="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69517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aseline="-250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P25</a:t>
                      </a:r>
                      <a:r>
                        <a:rPr kumimoji="1" lang="ja-JP" altLang="en-US" sz="1800" baseline="-250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・</a:t>
                      </a:r>
                      <a:r>
                        <a:rPr kumimoji="1" lang="en-US" altLang="ja-JP" sz="1800" baseline="-250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P27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baseline="-250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機能追加に伴う画面変更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457080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aseline="-250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P30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baseline="-250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「短時間勤務（開始の連絡）」を新規追加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523572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aseline="-250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P31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baseline="-250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「短時間勤務（時間変更・延長・終了）」を新規追加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63799266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Ver.241115</a:t>
                      </a:r>
                      <a:endParaRPr kumimoji="1" lang="ja-JP" altLang="en-US" sz="1400" b="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94755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aseline="-250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P18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baseline="-250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機能追加に伴う画面変更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13425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10045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2B7E36D-DB6C-48E8-9E30-BC32CF3CCFE8}"/>
              </a:ext>
            </a:extLst>
          </p:cNvPr>
          <p:cNvSpPr txBox="1"/>
          <p:nvPr/>
        </p:nvSpPr>
        <p:spPr>
          <a:xfrm>
            <a:off x="614265" y="1377053"/>
            <a:ext cx="10962042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緊急連絡先を変更した際などに、［連絡先変更］メニューで新しい通勤経路を申請します。</a:t>
            </a:r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3BB7D965-479B-4205-91F8-E14D44B6C7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693" y="424160"/>
            <a:ext cx="10962042" cy="523220"/>
          </a:xfrm>
          <a:prstGeom prst="rect">
            <a:avLst/>
          </a:prstGeom>
          <a:solidFill>
            <a:srgbClr val="00B0F0"/>
          </a:solidFill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00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ja-JP" altLang="en-US" sz="2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連絡先</a:t>
            </a:r>
            <a:r>
              <a:rPr kumimoji="0" lang="ja-JP" altLang="en-US" sz="2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変更</a:t>
            </a:r>
            <a:endParaRPr kumimoji="0" lang="ja-JP" altLang="ja-JP" sz="2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1337182-1518-403B-B87E-29F705A05FD6}"/>
              </a:ext>
            </a:extLst>
          </p:cNvPr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61" y="2062580"/>
            <a:ext cx="4088599" cy="452823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フッター プレースホルダー 3">
            <a:extLst>
              <a:ext uri="{FF2B5EF4-FFF2-40B4-BE49-F238E27FC236}">
                <a16:creationId xmlns:a16="http://schemas.microsoft.com/office/drawing/2014/main" id="{69949749-FDDC-71CE-9BC6-D1C460978EBE}"/>
              </a:ext>
            </a:extLst>
          </p:cNvPr>
          <p:cNvSpPr txBox="1">
            <a:spLocks/>
          </p:cNvSpPr>
          <p:nvPr/>
        </p:nvSpPr>
        <p:spPr>
          <a:xfrm>
            <a:off x="7553077" y="6492874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1100" dirty="0">
                <a:latin typeface="Meiryo UI" panose="020B0604030504040204" pitchFamily="50" charset="-128"/>
                <a:ea typeface="Meiryo UI" panose="020B0604030504040204" pitchFamily="50" charset="-128"/>
              </a:rPr>
              <a:t>©OBIC BUSINESS CONSULTANTS CO., LTD.</a:t>
            </a:r>
            <a:endParaRPr kumimoji="1" lang="ja-JP" altLang="en-US" sz="11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7F7609D5-10D5-23DD-2B6C-0868544FBBD4}"/>
              </a:ext>
            </a:extLst>
          </p:cNvPr>
          <p:cNvSpPr txBox="1">
            <a:spLocks/>
          </p:cNvSpPr>
          <p:nvPr/>
        </p:nvSpPr>
        <p:spPr>
          <a:xfrm>
            <a:off x="9246705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8443C8-5A69-406B-B82B-0F39BD7A8AD7}" type="slidenum">
              <a:rPr kumimoji="1" lang="ja-JP" altLang="en-US" sz="1200" b="0" smtClean="0"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19</a:t>
            </a:fld>
            <a:endParaRPr kumimoji="1" lang="ja-JP" altLang="en-US" sz="1200" b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19414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BF60D8FE-4A5E-492F-AA04-2DB16F72D463}"/>
              </a:ext>
            </a:extLst>
          </p:cNvPr>
          <p:cNvSpPr/>
          <p:nvPr/>
        </p:nvSpPr>
        <p:spPr>
          <a:xfrm>
            <a:off x="6671564" y="2065864"/>
            <a:ext cx="4904949" cy="3106211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2B7E36D-DB6C-48E8-9E30-BC32CF3CCFE8}"/>
              </a:ext>
            </a:extLst>
          </p:cNvPr>
          <p:cNvSpPr txBox="1"/>
          <p:nvPr/>
        </p:nvSpPr>
        <p:spPr>
          <a:xfrm>
            <a:off x="615693" y="1377872"/>
            <a:ext cx="10960820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給与や賞与の振込先口座を変更する際に、［振込口座変更］メニューで新しい口座を申請します。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84FBEA32-399C-4F0F-B627-75E2E7C3F9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693" y="424160"/>
            <a:ext cx="10962042" cy="523220"/>
          </a:xfrm>
          <a:prstGeom prst="rect">
            <a:avLst/>
          </a:prstGeom>
          <a:solidFill>
            <a:srgbClr val="00B0F0"/>
          </a:solidFill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00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振込口座変更</a:t>
            </a:r>
            <a:endParaRPr kumimoji="0" lang="ja-JP" altLang="ja-JP" sz="2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CE3F1A0-91BA-4617-8FDA-A3FAD8E19462}"/>
              </a:ext>
            </a:extLst>
          </p:cNvPr>
          <p:cNvSpPr txBox="1"/>
          <p:nvPr/>
        </p:nvSpPr>
        <p:spPr>
          <a:xfrm>
            <a:off x="6778972" y="2061864"/>
            <a:ext cx="4797541" cy="1233731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銀行コードや支店コードがわからない場合は、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先に銀行名・支店名を入力すると、コードも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含めて検索できます。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2" name="フッター プレースホルダー 3">
            <a:extLst>
              <a:ext uri="{FF2B5EF4-FFF2-40B4-BE49-F238E27FC236}">
                <a16:creationId xmlns:a16="http://schemas.microsoft.com/office/drawing/2014/main" id="{6FF5B0FC-469E-6C91-F5A8-A430C77985BC}"/>
              </a:ext>
            </a:extLst>
          </p:cNvPr>
          <p:cNvSpPr txBox="1">
            <a:spLocks/>
          </p:cNvSpPr>
          <p:nvPr/>
        </p:nvSpPr>
        <p:spPr>
          <a:xfrm>
            <a:off x="7553077" y="6492874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1100" dirty="0">
                <a:latin typeface="Meiryo UI" panose="020B0604030504040204" pitchFamily="50" charset="-128"/>
                <a:ea typeface="Meiryo UI" panose="020B0604030504040204" pitchFamily="50" charset="-128"/>
              </a:rPr>
              <a:t>©OBIC BUSINESS CONSULTANTS CO., LTD.</a:t>
            </a:r>
            <a:endParaRPr kumimoji="1" lang="ja-JP" altLang="en-US" sz="11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058F4CB-EC82-BFEB-1E0F-18E29D9AF720}"/>
              </a:ext>
            </a:extLst>
          </p:cNvPr>
          <p:cNvSpPr txBox="1">
            <a:spLocks/>
          </p:cNvSpPr>
          <p:nvPr/>
        </p:nvSpPr>
        <p:spPr>
          <a:xfrm>
            <a:off x="9246705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8443C8-5A69-406B-B82B-0F39BD7A8AD7}" type="slidenum">
              <a:rPr kumimoji="1" lang="ja-JP" altLang="en-US" sz="1200" b="0" smtClean="0"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20</a:t>
            </a:fld>
            <a:endParaRPr kumimoji="1" lang="ja-JP" altLang="en-US" sz="1200" b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7515" y="2095187"/>
            <a:ext cx="4876190" cy="24008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96191" y="3407697"/>
            <a:ext cx="2714286" cy="92738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439468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2B7E36D-DB6C-48E8-9E30-BC32CF3CCFE8}"/>
              </a:ext>
            </a:extLst>
          </p:cNvPr>
          <p:cNvSpPr txBox="1"/>
          <p:nvPr/>
        </p:nvSpPr>
        <p:spPr>
          <a:xfrm>
            <a:off x="622852" y="1377049"/>
            <a:ext cx="10946296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免許や資格を取得した際などに、［免許・資格］メニューで取得した免許や資格の内容を申請します。</a:t>
            </a:r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3BB7D965-479B-4205-91F8-E14D44B6C7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693" y="424160"/>
            <a:ext cx="10962042" cy="523220"/>
          </a:xfrm>
          <a:prstGeom prst="rect">
            <a:avLst/>
          </a:prstGeom>
          <a:solidFill>
            <a:srgbClr val="00B0F0"/>
          </a:solidFill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00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ja-JP" altLang="en-US" sz="2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免許・資格の取得</a:t>
            </a:r>
            <a:endParaRPr kumimoji="0" lang="ja-JP" altLang="ja-JP" sz="2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F22E7CF-8B24-425C-A17A-24C968D10F68}"/>
              </a:ext>
            </a:extLst>
          </p:cNvPr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52" y="2062851"/>
            <a:ext cx="5474285" cy="43334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46492840-889E-4003-830F-373EB4F80249}"/>
              </a:ext>
            </a:extLst>
          </p:cNvPr>
          <p:cNvPicPr>
            <a:picLocks noChangeAspect="1"/>
          </p:cNvPicPr>
          <p:nvPr/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939" y="3047340"/>
            <a:ext cx="4796135" cy="1437198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15A4993-7268-4072-9E72-C33A2EE3307C}"/>
              </a:ext>
            </a:extLst>
          </p:cNvPr>
          <p:cNvSpPr txBox="1"/>
          <p:nvPr/>
        </p:nvSpPr>
        <p:spPr>
          <a:xfrm>
            <a:off x="6787432" y="2069076"/>
            <a:ext cx="4788875" cy="833621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すでに取得している免許・資格の更新の際は、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algn="l"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「免許・資格の更新」を選択します。</a:t>
            </a:r>
          </a:p>
        </p:txBody>
      </p:sp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6FD3EDDB-D3BB-41BE-9889-729532BD53ED}"/>
              </a:ext>
            </a:extLst>
          </p:cNvPr>
          <p:cNvSpPr/>
          <p:nvPr/>
        </p:nvSpPr>
        <p:spPr>
          <a:xfrm>
            <a:off x="8002409" y="3601481"/>
            <a:ext cx="1221104" cy="278755"/>
          </a:xfrm>
          <a:prstGeom prst="roundRect">
            <a:avLst>
              <a:gd name="adj" fmla="val 6875"/>
            </a:avLst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2" name="フッター プレースホルダー 3">
            <a:extLst>
              <a:ext uri="{FF2B5EF4-FFF2-40B4-BE49-F238E27FC236}">
                <a16:creationId xmlns:a16="http://schemas.microsoft.com/office/drawing/2014/main" id="{4B839F17-F35C-F880-46A0-5738EAEC5775}"/>
              </a:ext>
            </a:extLst>
          </p:cNvPr>
          <p:cNvSpPr txBox="1">
            <a:spLocks/>
          </p:cNvSpPr>
          <p:nvPr/>
        </p:nvSpPr>
        <p:spPr>
          <a:xfrm>
            <a:off x="7553077" y="6492874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1100" dirty="0">
                <a:latin typeface="Meiryo UI" panose="020B0604030504040204" pitchFamily="50" charset="-128"/>
                <a:ea typeface="Meiryo UI" panose="020B0604030504040204" pitchFamily="50" charset="-128"/>
              </a:rPr>
              <a:t>©OBIC BUSINESS CONSULTANTS CO., LTD.</a:t>
            </a:r>
            <a:endParaRPr kumimoji="1" lang="ja-JP" altLang="en-US" sz="11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スライド番号プレースホルダー 4">
            <a:extLst>
              <a:ext uri="{FF2B5EF4-FFF2-40B4-BE49-F238E27FC236}">
                <a16:creationId xmlns:a16="http://schemas.microsoft.com/office/drawing/2014/main" id="{5879CAD4-9577-E2FE-D661-B89094F14AC3}"/>
              </a:ext>
            </a:extLst>
          </p:cNvPr>
          <p:cNvSpPr txBox="1">
            <a:spLocks/>
          </p:cNvSpPr>
          <p:nvPr/>
        </p:nvSpPr>
        <p:spPr>
          <a:xfrm>
            <a:off x="9246705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8443C8-5A69-406B-B82B-0F39BD7A8AD7}" type="slidenum">
              <a:rPr kumimoji="1" lang="ja-JP" altLang="en-US" sz="1200" b="0" smtClean="0"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21</a:t>
            </a:fld>
            <a:endParaRPr kumimoji="1" lang="ja-JP" altLang="en-US" sz="1200" b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390529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2B7E36D-DB6C-48E8-9E30-BC32CF3CCFE8}"/>
              </a:ext>
            </a:extLst>
          </p:cNvPr>
          <p:cNvSpPr txBox="1"/>
          <p:nvPr/>
        </p:nvSpPr>
        <p:spPr>
          <a:xfrm>
            <a:off x="6790728" y="2067561"/>
            <a:ext cx="4779692" cy="833621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氏名が変わる場合は、婚姻後氏名で</a:t>
            </a:r>
            <a:br>
              <a:rPr kumimoji="1" lang="en-US" altLang="ja-JP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</a:b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「変更あり」を選択します。</a:t>
            </a: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06CBD28D-76A7-4E84-9686-C37B0EB872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378" y="426768"/>
            <a:ext cx="10962042" cy="523220"/>
          </a:xfrm>
          <a:prstGeom prst="rect">
            <a:avLst/>
          </a:prstGeom>
          <a:solidFill>
            <a:srgbClr val="00B0F0"/>
          </a:solidFill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00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結婚</a:t>
            </a:r>
            <a:endParaRPr kumimoji="0" lang="ja-JP" altLang="ja-JP" sz="2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3A30075-6DC6-4CCB-96F8-0C1BEBB3F08B}"/>
              </a:ext>
            </a:extLst>
          </p:cNvPr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45" y="2067561"/>
            <a:ext cx="5480306" cy="355116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03D2D43B-B545-42C0-8AAC-8F9B03E17CF5}"/>
              </a:ext>
            </a:extLst>
          </p:cNvPr>
          <p:cNvSpPr/>
          <p:nvPr/>
        </p:nvSpPr>
        <p:spPr>
          <a:xfrm>
            <a:off x="1617511" y="3320032"/>
            <a:ext cx="1000149" cy="313335"/>
          </a:xfrm>
          <a:prstGeom prst="roundRect">
            <a:avLst>
              <a:gd name="adj" fmla="val 6875"/>
            </a:avLst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4654549-CD0D-4D18-93D6-9E92A4289872}"/>
              </a:ext>
            </a:extLst>
          </p:cNvPr>
          <p:cNvSpPr txBox="1"/>
          <p:nvPr/>
        </p:nvSpPr>
        <p:spPr>
          <a:xfrm>
            <a:off x="618528" y="1385220"/>
            <a:ext cx="10951891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結婚した際に、［結婚］メニューで申請します。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2" name="フッター プレースホルダー 3">
            <a:extLst>
              <a:ext uri="{FF2B5EF4-FFF2-40B4-BE49-F238E27FC236}">
                <a16:creationId xmlns:a16="http://schemas.microsoft.com/office/drawing/2014/main" id="{28C2EF66-6EAF-E373-7909-C17C7F2216AA}"/>
              </a:ext>
            </a:extLst>
          </p:cNvPr>
          <p:cNvSpPr txBox="1">
            <a:spLocks/>
          </p:cNvSpPr>
          <p:nvPr/>
        </p:nvSpPr>
        <p:spPr>
          <a:xfrm>
            <a:off x="7553077" y="6492874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1100" dirty="0">
                <a:latin typeface="Meiryo UI" panose="020B0604030504040204" pitchFamily="50" charset="-128"/>
                <a:ea typeface="Meiryo UI" panose="020B0604030504040204" pitchFamily="50" charset="-128"/>
              </a:rPr>
              <a:t>©OBIC BUSINESS CONSULTANTS CO., LTD.</a:t>
            </a:r>
            <a:endParaRPr kumimoji="1" lang="ja-JP" altLang="en-US" sz="11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528C1509-2C44-5AD3-1922-26DD8DEF5E25}"/>
              </a:ext>
            </a:extLst>
          </p:cNvPr>
          <p:cNvSpPr txBox="1">
            <a:spLocks/>
          </p:cNvSpPr>
          <p:nvPr/>
        </p:nvSpPr>
        <p:spPr>
          <a:xfrm>
            <a:off x="9246705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8443C8-5A69-406B-B82B-0F39BD7A8AD7}" type="slidenum">
              <a:rPr kumimoji="1" lang="ja-JP" altLang="en-US" sz="1200" b="0" smtClean="0"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22</a:t>
            </a:fld>
            <a:endParaRPr kumimoji="1" lang="ja-JP" altLang="en-US" sz="1200" b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287626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2B7E36D-DB6C-48E8-9E30-BC32CF3CCFE8}"/>
              </a:ext>
            </a:extLst>
          </p:cNvPr>
          <p:cNvSpPr txBox="1"/>
          <p:nvPr/>
        </p:nvSpPr>
        <p:spPr>
          <a:xfrm>
            <a:off x="6790728" y="2062824"/>
            <a:ext cx="4785579" cy="833621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氏名が変わる場合は、離婚後氏名で</a:t>
            </a:r>
            <a:br>
              <a:rPr kumimoji="1" lang="en-US" altLang="ja-JP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</a:b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「変更あり」を選択します。</a:t>
            </a:r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D6023BEC-C347-4D35-B7D1-885EEA9D42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693" y="429421"/>
            <a:ext cx="10962042" cy="523220"/>
          </a:xfrm>
          <a:prstGeom prst="rect">
            <a:avLst/>
          </a:prstGeom>
          <a:solidFill>
            <a:srgbClr val="00B0F0"/>
          </a:solidFill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00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ja-JP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離婚</a:t>
            </a:r>
            <a:endParaRPr kumimoji="0" lang="ja-JP" altLang="ja-JP" sz="2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40407C3-9E29-4537-A2C6-1FBA9163084F}"/>
              </a:ext>
            </a:extLst>
          </p:cNvPr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94" y="2066378"/>
            <a:ext cx="5480306" cy="374052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12F83CF3-174B-40BF-992A-BBF2E1876680}"/>
              </a:ext>
            </a:extLst>
          </p:cNvPr>
          <p:cNvSpPr/>
          <p:nvPr/>
        </p:nvSpPr>
        <p:spPr>
          <a:xfrm>
            <a:off x="1638241" y="4868876"/>
            <a:ext cx="985173" cy="333358"/>
          </a:xfrm>
          <a:prstGeom prst="roundRect">
            <a:avLst>
              <a:gd name="adj" fmla="val 6875"/>
            </a:avLst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DD7FD9B-8FD5-4863-9CCF-572FEA9761E7}"/>
              </a:ext>
            </a:extLst>
          </p:cNvPr>
          <p:cNvSpPr txBox="1"/>
          <p:nvPr/>
        </p:nvSpPr>
        <p:spPr>
          <a:xfrm>
            <a:off x="618527" y="1377024"/>
            <a:ext cx="10957780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離婚した際に、［離婚］メニューで申請します。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2" name="フッター プレースホルダー 3">
            <a:extLst>
              <a:ext uri="{FF2B5EF4-FFF2-40B4-BE49-F238E27FC236}">
                <a16:creationId xmlns:a16="http://schemas.microsoft.com/office/drawing/2014/main" id="{C7AA131A-45F0-F1D8-7FAC-9575B4C8647F}"/>
              </a:ext>
            </a:extLst>
          </p:cNvPr>
          <p:cNvSpPr txBox="1">
            <a:spLocks/>
          </p:cNvSpPr>
          <p:nvPr/>
        </p:nvSpPr>
        <p:spPr>
          <a:xfrm>
            <a:off x="7553077" y="6492874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1100" dirty="0">
                <a:latin typeface="Meiryo UI" panose="020B0604030504040204" pitchFamily="50" charset="-128"/>
                <a:ea typeface="Meiryo UI" panose="020B0604030504040204" pitchFamily="50" charset="-128"/>
              </a:rPr>
              <a:t>©OBIC BUSINESS CONSULTANTS CO., LTD.</a:t>
            </a:r>
            <a:endParaRPr kumimoji="1" lang="ja-JP" altLang="en-US" sz="11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79D3D579-BB26-6417-9861-F72570255F40}"/>
              </a:ext>
            </a:extLst>
          </p:cNvPr>
          <p:cNvSpPr txBox="1">
            <a:spLocks/>
          </p:cNvSpPr>
          <p:nvPr/>
        </p:nvSpPr>
        <p:spPr>
          <a:xfrm>
            <a:off x="9246705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8443C8-5A69-406B-B82B-0F39BD7A8AD7}" type="slidenum">
              <a:rPr kumimoji="1" lang="ja-JP" altLang="en-US" sz="1200" b="0" smtClean="0"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23</a:t>
            </a:fld>
            <a:endParaRPr kumimoji="1" lang="ja-JP" altLang="en-US" sz="1200" b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376977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CA6C46ED-FCC9-4268-AF9C-74E20C1092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544" t="17768" r="4210" b="9684"/>
          <a:stretch/>
        </p:blipFill>
        <p:spPr>
          <a:xfrm>
            <a:off x="615694" y="2320613"/>
            <a:ext cx="4227953" cy="26394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2B7E36D-DB6C-48E8-9E30-BC32CF3CCFE8}"/>
              </a:ext>
            </a:extLst>
          </p:cNvPr>
          <p:cNvSpPr txBox="1"/>
          <p:nvPr/>
        </p:nvSpPr>
        <p:spPr>
          <a:xfrm>
            <a:off x="615692" y="1379617"/>
            <a:ext cx="10960613" cy="833621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家族に変動があった際に、［家族異動］メニューで変動内容を申請します。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該当する提出内容を選択して申請します。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82174FD-A377-4DF1-AE2F-7BB57801CD82}"/>
              </a:ext>
            </a:extLst>
          </p:cNvPr>
          <p:cNvSpPr/>
          <p:nvPr/>
        </p:nvSpPr>
        <p:spPr>
          <a:xfrm>
            <a:off x="923247" y="3940981"/>
            <a:ext cx="4785666" cy="282282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kumimoji="1" lang="ja-JP" altLang="en-US" sz="1600" b="1" dirty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＜「扶養家族追加」を選択するケース＞</a:t>
            </a:r>
            <a:endParaRPr kumimoji="1" lang="en-US" altLang="ja-JP" sz="1600" b="1" dirty="0">
              <a:solidFill>
                <a:schemeClr val="tx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r>
              <a:rPr kumimoji="1" lang="ja-JP" altLang="en-US" sz="1600" dirty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　・子供が生まれた</a:t>
            </a:r>
            <a:endParaRPr kumimoji="1" lang="en-US" altLang="ja-JP" sz="1600" dirty="0">
              <a:solidFill>
                <a:schemeClr val="tx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r>
              <a:rPr kumimoji="1" lang="ja-JP" altLang="en-US" sz="1600" dirty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　・配偶者が離職、両親が定年退職した　など・・・</a:t>
            </a:r>
            <a:endParaRPr kumimoji="1" lang="en-US" altLang="ja-JP" sz="1600" dirty="0">
              <a:solidFill>
                <a:schemeClr val="tx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br>
              <a:rPr kumimoji="1" lang="en-US" altLang="ja-JP" sz="1600" b="1" dirty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</a:br>
            <a:r>
              <a:rPr kumimoji="1" lang="ja-JP" altLang="en-US" sz="1600" b="1" dirty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＜「扶養家族除外」を選択するケース＞</a:t>
            </a:r>
            <a:endParaRPr kumimoji="1" lang="en-US" altLang="ja-JP" sz="1600" b="1" dirty="0">
              <a:solidFill>
                <a:schemeClr val="tx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r>
              <a:rPr kumimoji="1" lang="ja-JP" altLang="en-US" sz="1600" dirty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　・子供が就職した</a:t>
            </a:r>
            <a:endParaRPr kumimoji="1" lang="en-US" altLang="ja-JP" sz="1600" dirty="0">
              <a:solidFill>
                <a:schemeClr val="tx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r>
              <a:rPr kumimoji="1" lang="ja-JP" altLang="en-US" sz="1600" dirty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　・配偶者の収入が増加した　など・・・</a:t>
            </a:r>
            <a:endParaRPr kumimoji="1" lang="en-US" altLang="ja-JP" sz="1600" dirty="0">
              <a:solidFill>
                <a:schemeClr val="tx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kumimoji="1" lang="en-US" altLang="ja-JP" sz="1600" dirty="0">
              <a:solidFill>
                <a:schemeClr val="tx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r>
              <a:rPr kumimoji="1" lang="ja-JP" altLang="en-US" sz="1600" b="1" dirty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＜「家族情報変更」を選択するケース＞</a:t>
            </a:r>
            <a:endParaRPr kumimoji="1" lang="en-US" altLang="ja-JP" sz="1600" b="1" dirty="0">
              <a:solidFill>
                <a:schemeClr val="tx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r>
              <a:rPr kumimoji="1" lang="ja-JP" altLang="en-US" sz="1600" dirty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　・家族の住所に変更があった</a:t>
            </a:r>
            <a:endParaRPr kumimoji="1" lang="en-US" altLang="ja-JP" sz="1600" dirty="0">
              <a:solidFill>
                <a:schemeClr val="tx1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r>
              <a:rPr kumimoji="1" lang="ja-JP" altLang="en-US" sz="1600" dirty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　・家族の</a:t>
            </a:r>
            <a:r>
              <a:rPr kumimoji="1" lang="ja-JP" altLang="en-US" sz="1600" dirty="0" err="1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障がい</a:t>
            </a:r>
            <a:r>
              <a:rPr kumimoji="1" lang="ja-JP" altLang="en-US" sz="1600" dirty="0">
                <a:solidFill>
                  <a:schemeClr val="tx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者の該当状況に変更があった　など・・・</a:t>
            </a: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1785FE8B-41CD-4289-B0BA-722E8B180A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693" y="424160"/>
            <a:ext cx="10962042" cy="523220"/>
          </a:xfrm>
          <a:prstGeom prst="rect">
            <a:avLst/>
          </a:prstGeom>
          <a:solidFill>
            <a:srgbClr val="00B0F0"/>
          </a:solidFill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00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ja-JP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家族の異動</a:t>
            </a:r>
            <a:endParaRPr kumimoji="0" lang="ja-JP" altLang="ja-JP" sz="2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F5601FBA-3F95-4592-B424-6663AD03CD89}"/>
              </a:ext>
            </a:extLst>
          </p:cNvPr>
          <p:cNvPicPr>
            <a:picLocks noChangeAspect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174" y="2396636"/>
            <a:ext cx="4316113" cy="39128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B362998-B469-45CE-A3B8-796802B7073C}"/>
              </a:ext>
            </a:extLst>
          </p:cNvPr>
          <p:cNvSpPr txBox="1"/>
          <p:nvPr/>
        </p:nvSpPr>
        <p:spPr>
          <a:xfrm>
            <a:off x="6686293" y="2030755"/>
            <a:ext cx="2169840" cy="328226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kumimoji="1" lang="ja-JP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扶養家族追加の場合</a:t>
            </a:r>
          </a:p>
        </p:txBody>
      </p:sp>
      <p:sp>
        <p:nvSpPr>
          <p:cNvPr id="2" name="フッター プレースホルダー 3">
            <a:extLst>
              <a:ext uri="{FF2B5EF4-FFF2-40B4-BE49-F238E27FC236}">
                <a16:creationId xmlns:a16="http://schemas.microsoft.com/office/drawing/2014/main" id="{87B39DE0-6F9B-FABF-8CF4-98C0349E1794}"/>
              </a:ext>
            </a:extLst>
          </p:cNvPr>
          <p:cNvSpPr txBox="1">
            <a:spLocks/>
          </p:cNvSpPr>
          <p:nvPr/>
        </p:nvSpPr>
        <p:spPr>
          <a:xfrm>
            <a:off x="7553077" y="6492874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1100" dirty="0">
                <a:latin typeface="Meiryo UI" panose="020B0604030504040204" pitchFamily="50" charset="-128"/>
                <a:ea typeface="Meiryo UI" panose="020B0604030504040204" pitchFamily="50" charset="-128"/>
              </a:rPr>
              <a:t>©OBIC BUSINESS CONSULTANTS CO., LTD.</a:t>
            </a:r>
            <a:endParaRPr kumimoji="1" lang="ja-JP" altLang="en-US" sz="11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スライド番号プレースホルダー 4">
            <a:extLst>
              <a:ext uri="{FF2B5EF4-FFF2-40B4-BE49-F238E27FC236}">
                <a16:creationId xmlns:a16="http://schemas.microsoft.com/office/drawing/2014/main" id="{77C92FE1-3E92-E6DE-C262-824D6C90A036}"/>
              </a:ext>
            </a:extLst>
          </p:cNvPr>
          <p:cNvSpPr txBox="1">
            <a:spLocks/>
          </p:cNvSpPr>
          <p:nvPr/>
        </p:nvSpPr>
        <p:spPr>
          <a:xfrm>
            <a:off x="9246705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8443C8-5A69-406B-B82B-0F39BD7A8AD7}" type="slidenum">
              <a:rPr kumimoji="1" lang="ja-JP" altLang="en-US" sz="1200" b="0" smtClean="0"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24</a:t>
            </a:fld>
            <a:endParaRPr kumimoji="1" lang="ja-JP" altLang="en-US" sz="1200" b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22111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0891C1-7838-73E1-84AB-88FE256CB8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B86FAA2-0E9A-7BE9-9503-EEC6E4DB9997}"/>
              </a:ext>
            </a:extLst>
          </p:cNvPr>
          <p:cNvSpPr txBox="1"/>
          <p:nvPr/>
        </p:nvSpPr>
        <p:spPr>
          <a:xfrm>
            <a:off x="615692" y="1379617"/>
            <a:ext cx="10960613" cy="1633840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本人または配偶者が妊娠した際に、［出生予定日］メニューで育児休業や仕事と育児の両立を支援する制度を確認し、出生予定日を申請します。</a:t>
            </a:r>
            <a:br>
              <a:rPr kumimoji="1" lang="en-US" altLang="ja-JP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</a:b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また、育児休業の取得や制度の利用等に関する意向も申請します。</a:t>
            </a:r>
          </a:p>
          <a:p>
            <a:pPr>
              <a:lnSpc>
                <a:spcPct val="130000"/>
              </a:lnSpc>
            </a:pP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E3C49BB9-689A-684F-BF45-6388A587E5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693" y="424160"/>
            <a:ext cx="10962042" cy="523220"/>
          </a:xfrm>
          <a:prstGeom prst="rect">
            <a:avLst/>
          </a:prstGeom>
          <a:solidFill>
            <a:srgbClr val="00B0F0"/>
          </a:solidFill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00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ja-JP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出生予定日</a:t>
            </a:r>
            <a:endParaRPr kumimoji="0" lang="ja-JP" altLang="ja-JP" sz="2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フッター プレースホルダー 3">
            <a:extLst>
              <a:ext uri="{FF2B5EF4-FFF2-40B4-BE49-F238E27FC236}">
                <a16:creationId xmlns:a16="http://schemas.microsoft.com/office/drawing/2014/main" id="{9E1C7D87-DECE-51BA-3A2E-3EF76922837C}"/>
              </a:ext>
            </a:extLst>
          </p:cNvPr>
          <p:cNvSpPr txBox="1">
            <a:spLocks/>
          </p:cNvSpPr>
          <p:nvPr/>
        </p:nvSpPr>
        <p:spPr>
          <a:xfrm>
            <a:off x="7553077" y="6492874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1100" dirty="0">
                <a:latin typeface="Meiryo UI" panose="020B0604030504040204" pitchFamily="50" charset="-128"/>
                <a:ea typeface="Meiryo UI" panose="020B0604030504040204" pitchFamily="50" charset="-128"/>
              </a:rPr>
              <a:t>©OBIC BUSINESS CONSULTANTS CO., LTD.</a:t>
            </a:r>
            <a:endParaRPr kumimoji="1" lang="ja-JP" altLang="en-US" sz="11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スライド番号プレースホルダー 4">
            <a:extLst>
              <a:ext uri="{FF2B5EF4-FFF2-40B4-BE49-F238E27FC236}">
                <a16:creationId xmlns:a16="http://schemas.microsoft.com/office/drawing/2014/main" id="{4B743AAB-9E7E-7740-E85F-3B362AAFD20F}"/>
              </a:ext>
            </a:extLst>
          </p:cNvPr>
          <p:cNvSpPr txBox="1">
            <a:spLocks/>
          </p:cNvSpPr>
          <p:nvPr/>
        </p:nvSpPr>
        <p:spPr>
          <a:xfrm>
            <a:off x="9246705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8443C8-5A69-406B-B82B-0F39BD7A8AD7}" type="slidenum">
              <a:rPr kumimoji="1" lang="ja-JP" altLang="en-US" sz="1200" b="0" smtClean="0"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25</a:t>
            </a:fld>
            <a:endParaRPr kumimoji="1" lang="ja-JP" altLang="en-US" sz="1200" b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8CD47EAF-494C-8446-D15B-38009F6554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2299"/>
          <a:stretch>
            <a:fillRect/>
          </a:stretch>
        </p:blipFill>
        <p:spPr>
          <a:xfrm>
            <a:off x="644716" y="2754532"/>
            <a:ext cx="5515454" cy="362220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032954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 descr="グラフィカル ユーザー インターフェイス, テキスト, アプリケーション, メール&#10;&#10;AI 生成コンテンツは誤りを含む可能性があります。">
            <a:extLst>
              <a:ext uri="{FF2B5EF4-FFF2-40B4-BE49-F238E27FC236}">
                <a16:creationId xmlns:a16="http://schemas.microsoft.com/office/drawing/2014/main" id="{23B68348-4EF7-0CA8-B01B-623D1EDB05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063495"/>
            <a:ext cx="5486400" cy="35623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F67F4BD-F474-46FF-A506-3462BAF5F194}"/>
              </a:ext>
            </a:extLst>
          </p:cNvPr>
          <p:cNvSpPr txBox="1"/>
          <p:nvPr/>
        </p:nvSpPr>
        <p:spPr>
          <a:xfrm>
            <a:off x="6785258" y="2063495"/>
            <a:ext cx="4791049" cy="833621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出産予定日を入力すると、法律で定められた開始日・終了日が表示されます。</a:t>
            </a: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8029C0E3-5BA7-41F7-8A7F-264A1A6A28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693" y="424160"/>
            <a:ext cx="10962042" cy="523220"/>
          </a:xfrm>
          <a:prstGeom prst="rect">
            <a:avLst/>
          </a:prstGeom>
          <a:solidFill>
            <a:srgbClr val="00B0F0"/>
          </a:solidFill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00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産前産後休業①（産休に入る前）</a:t>
            </a:r>
            <a:endParaRPr kumimoji="0" lang="ja-JP" altLang="ja-JP" sz="2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DBA34CC8-107D-4E53-87E6-215B68613C55}"/>
              </a:ext>
            </a:extLst>
          </p:cNvPr>
          <p:cNvSpPr/>
          <p:nvPr/>
        </p:nvSpPr>
        <p:spPr>
          <a:xfrm>
            <a:off x="725714" y="3094680"/>
            <a:ext cx="4478735" cy="535290"/>
          </a:xfrm>
          <a:prstGeom prst="roundRect">
            <a:avLst>
              <a:gd name="adj" fmla="val 6875"/>
            </a:avLst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FBB40F4-9258-4AA0-9867-F4EA60DCA0FF}"/>
              </a:ext>
            </a:extLst>
          </p:cNvPr>
          <p:cNvSpPr txBox="1"/>
          <p:nvPr/>
        </p:nvSpPr>
        <p:spPr>
          <a:xfrm>
            <a:off x="615694" y="1378305"/>
            <a:ext cx="10960613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産前産後休業する際に、［産前産後休業］メニューで休業期間等を申請します。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2" name="フッター プレースホルダー 3">
            <a:extLst>
              <a:ext uri="{FF2B5EF4-FFF2-40B4-BE49-F238E27FC236}">
                <a16:creationId xmlns:a16="http://schemas.microsoft.com/office/drawing/2014/main" id="{B90F03AF-9361-138B-EC94-9E40B8C5A8C6}"/>
              </a:ext>
            </a:extLst>
          </p:cNvPr>
          <p:cNvSpPr txBox="1">
            <a:spLocks/>
          </p:cNvSpPr>
          <p:nvPr/>
        </p:nvSpPr>
        <p:spPr>
          <a:xfrm>
            <a:off x="7553077" y="6492874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1100" dirty="0">
                <a:latin typeface="Meiryo UI" panose="020B0604030504040204" pitchFamily="50" charset="-128"/>
                <a:ea typeface="Meiryo UI" panose="020B0604030504040204" pitchFamily="50" charset="-128"/>
              </a:rPr>
              <a:t>©OBIC BUSINESS CONSULTANTS CO., LTD.</a:t>
            </a:r>
            <a:endParaRPr kumimoji="1" lang="ja-JP" altLang="en-US" sz="11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A86A4CA3-67F1-EC98-F875-938AEA5F99F2}"/>
              </a:ext>
            </a:extLst>
          </p:cNvPr>
          <p:cNvSpPr txBox="1">
            <a:spLocks/>
          </p:cNvSpPr>
          <p:nvPr/>
        </p:nvSpPr>
        <p:spPr>
          <a:xfrm>
            <a:off x="9246705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8443C8-5A69-406B-B82B-0F39BD7A8AD7}" type="slidenum">
              <a:rPr kumimoji="1" lang="ja-JP" altLang="en-US" sz="1200" b="0" smtClean="0"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26</a:t>
            </a:fld>
            <a:endParaRPr kumimoji="1" lang="ja-JP" altLang="en-US" sz="1200" b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323585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F67F4BD-F474-46FF-A506-3462BAF5F194}"/>
              </a:ext>
            </a:extLst>
          </p:cNvPr>
          <p:cNvSpPr txBox="1"/>
          <p:nvPr/>
        </p:nvSpPr>
        <p:spPr>
          <a:xfrm>
            <a:off x="615693" y="1379746"/>
            <a:ext cx="10960614" cy="833621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担当者から「出産後に必要な申請や書類等の連絡」より送信されたメールに掲載されている</a:t>
            </a:r>
            <a:r>
              <a:rPr kumimoji="1" lang="en-US" altLang="ja-JP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URL</a:t>
            </a: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にアクセス</a:t>
            </a:r>
            <a:br>
              <a:rPr kumimoji="1" lang="en-US" altLang="ja-JP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</a:b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して報告します。</a:t>
            </a: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D5D3D26D-B294-4436-95D4-EDF179BCEA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693" y="424160"/>
            <a:ext cx="10962042" cy="523220"/>
          </a:xfrm>
          <a:prstGeom prst="rect">
            <a:avLst/>
          </a:prstGeom>
          <a:solidFill>
            <a:srgbClr val="00B0F0"/>
          </a:solidFill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00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産前産後休業②（出産の報告）</a:t>
            </a:r>
            <a:endParaRPr kumimoji="0" lang="ja-JP" altLang="ja-JP" sz="2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7F2DD82-91CD-402C-BE9C-7CF0F42BA866}"/>
              </a:ext>
            </a:extLst>
          </p:cNvPr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93" y="2353063"/>
            <a:ext cx="5480307" cy="3694695"/>
          </a:xfrm>
          <a:prstGeom prst="rect">
            <a:avLst/>
          </a:prstGeom>
        </p:spPr>
      </p:pic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0EC51CFE-C8A2-4D6D-BAA0-7741B4C2A627}"/>
              </a:ext>
            </a:extLst>
          </p:cNvPr>
          <p:cNvSpPr/>
          <p:nvPr/>
        </p:nvSpPr>
        <p:spPr>
          <a:xfrm>
            <a:off x="669171" y="4685338"/>
            <a:ext cx="5307348" cy="708710"/>
          </a:xfrm>
          <a:prstGeom prst="roundRect">
            <a:avLst>
              <a:gd name="adj" fmla="val 6875"/>
            </a:avLst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2" name="フッター プレースホルダー 3">
            <a:extLst>
              <a:ext uri="{FF2B5EF4-FFF2-40B4-BE49-F238E27FC236}">
                <a16:creationId xmlns:a16="http://schemas.microsoft.com/office/drawing/2014/main" id="{3EDD7E03-93DA-3511-174D-4962C47A10AC}"/>
              </a:ext>
            </a:extLst>
          </p:cNvPr>
          <p:cNvSpPr txBox="1">
            <a:spLocks/>
          </p:cNvSpPr>
          <p:nvPr/>
        </p:nvSpPr>
        <p:spPr>
          <a:xfrm>
            <a:off x="7553077" y="6492874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1100" dirty="0">
                <a:latin typeface="Meiryo UI" panose="020B0604030504040204" pitchFamily="50" charset="-128"/>
                <a:ea typeface="Meiryo UI" panose="020B0604030504040204" pitchFamily="50" charset="-128"/>
              </a:rPr>
              <a:t>©OBIC BUSINESS CONSULTANTS CO., LTD.</a:t>
            </a:r>
            <a:endParaRPr kumimoji="1" lang="ja-JP" altLang="en-US" sz="11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CD25284F-8B71-D488-2DCD-FDDBDB96238B}"/>
              </a:ext>
            </a:extLst>
          </p:cNvPr>
          <p:cNvSpPr txBox="1">
            <a:spLocks/>
          </p:cNvSpPr>
          <p:nvPr/>
        </p:nvSpPr>
        <p:spPr>
          <a:xfrm>
            <a:off x="9246705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8443C8-5A69-406B-B82B-0F39BD7A8AD7}" type="slidenum">
              <a:rPr kumimoji="1" lang="ja-JP" altLang="en-US" sz="1200" b="0" smtClean="0"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27</a:t>
            </a:fld>
            <a:endParaRPr kumimoji="1" lang="ja-JP" altLang="en-US" sz="1200" b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750441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 descr="グラフィカル ユーザー インターフェイス, テキスト, アプリケーション, メール&#10;&#10;AI 生成コンテンツは誤りを含む可能性があります。">
            <a:extLst>
              <a:ext uri="{FF2B5EF4-FFF2-40B4-BE49-F238E27FC236}">
                <a16:creationId xmlns:a16="http://schemas.microsoft.com/office/drawing/2014/main" id="{279C0953-D745-83A9-EACD-7715D96931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568" y="2974604"/>
            <a:ext cx="5315094" cy="327566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BF60D8FE-4A5E-492F-AA04-2DB16F72D463}"/>
              </a:ext>
            </a:extLst>
          </p:cNvPr>
          <p:cNvSpPr/>
          <p:nvPr/>
        </p:nvSpPr>
        <p:spPr>
          <a:xfrm>
            <a:off x="6648449" y="2245699"/>
            <a:ext cx="4927857" cy="3970952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7A1A561-8A7E-49CD-9CE0-EA3BAD576BD0}"/>
              </a:ext>
            </a:extLst>
          </p:cNvPr>
          <p:cNvSpPr txBox="1"/>
          <p:nvPr/>
        </p:nvSpPr>
        <p:spPr>
          <a:xfrm>
            <a:off x="615693" y="1851022"/>
            <a:ext cx="4861182" cy="833621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産前産後休業から続けて育休に入る場合は、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「産前産後休業から続けて取得」を選択します。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D94B402A-902D-45CB-A2B2-DE767DA5A0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693" y="431475"/>
            <a:ext cx="10962042" cy="523220"/>
          </a:xfrm>
          <a:prstGeom prst="rect">
            <a:avLst/>
          </a:prstGeom>
          <a:solidFill>
            <a:srgbClr val="00B0F0"/>
          </a:solidFill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00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0"/>
            <a:r>
              <a:rPr kumimoji="0" lang="ja-JP" altLang="en-US" sz="2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育児</a:t>
            </a:r>
            <a:r>
              <a:rPr lang="ja-JP" altLang="en-US" sz="2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休業①（育休に入る前）</a:t>
            </a:r>
            <a:endParaRPr lang="ja-JP" altLang="ja-JP" sz="28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CAD2E38-DB37-47ED-81D8-80C30AFD3B49}"/>
              </a:ext>
            </a:extLst>
          </p:cNvPr>
          <p:cNvSpPr txBox="1"/>
          <p:nvPr/>
        </p:nvSpPr>
        <p:spPr>
          <a:xfrm>
            <a:off x="618852" y="1383441"/>
            <a:ext cx="10957455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育児休業する際に、［育児休業］メニューで休業期間等を申請できます。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7A1A561-8A7E-49CD-9CE0-EA3BAD576BD0}"/>
              </a:ext>
            </a:extLst>
          </p:cNvPr>
          <p:cNvSpPr txBox="1"/>
          <p:nvPr/>
        </p:nvSpPr>
        <p:spPr>
          <a:xfrm>
            <a:off x="6971786" y="2311355"/>
            <a:ext cx="4143888" cy="882737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男性は「産後パパ育休の取得」または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「通常育児休業の取得」を選択します。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2" name="フッター プレースホルダー 3">
            <a:extLst>
              <a:ext uri="{FF2B5EF4-FFF2-40B4-BE49-F238E27FC236}">
                <a16:creationId xmlns:a16="http://schemas.microsoft.com/office/drawing/2014/main" id="{21085128-D36A-7288-EA4D-E85D6D8ED1D6}"/>
              </a:ext>
            </a:extLst>
          </p:cNvPr>
          <p:cNvSpPr txBox="1">
            <a:spLocks/>
          </p:cNvSpPr>
          <p:nvPr/>
        </p:nvSpPr>
        <p:spPr>
          <a:xfrm>
            <a:off x="7553077" y="6492874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1100" dirty="0">
                <a:latin typeface="Meiryo UI" panose="020B0604030504040204" pitchFamily="50" charset="-128"/>
                <a:ea typeface="Meiryo UI" panose="020B0604030504040204" pitchFamily="50" charset="-128"/>
              </a:rPr>
              <a:t>©OBIC BUSINESS CONSULTANTS CO., LTD.</a:t>
            </a:r>
            <a:endParaRPr kumimoji="1" lang="ja-JP" altLang="en-US" sz="11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17C0ACA2-F59C-A33F-00D4-DE30F243ED19}"/>
              </a:ext>
            </a:extLst>
          </p:cNvPr>
          <p:cNvSpPr txBox="1">
            <a:spLocks/>
          </p:cNvSpPr>
          <p:nvPr/>
        </p:nvSpPr>
        <p:spPr>
          <a:xfrm>
            <a:off x="9246705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8443C8-5A69-406B-B82B-0F39BD7A8AD7}" type="slidenum">
              <a:rPr kumimoji="1" lang="ja-JP" altLang="en-US" sz="1200" b="0" smtClean="0"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28</a:t>
            </a:fld>
            <a:endParaRPr kumimoji="1" lang="ja-JP" altLang="en-US" sz="1200" b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4" name="図 13" descr="グラフィカル ユーザー インターフェイス, テキスト, アプリケーション, メール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78E3A464-59C4-EA71-1B52-830999DA86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667" y="3194092"/>
            <a:ext cx="4309323" cy="2836688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5278FA6C-7B60-7518-F797-54918CCB977D}"/>
              </a:ext>
            </a:extLst>
          </p:cNvPr>
          <p:cNvSpPr/>
          <p:nvPr/>
        </p:nvSpPr>
        <p:spPr>
          <a:xfrm>
            <a:off x="812672" y="3462337"/>
            <a:ext cx="4883278" cy="379957"/>
          </a:xfrm>
          <a:prstGeom prst="roundRect">
            <a:avLst>
              <a:gd name="adj" fmla="val 20663"/>
            </a:avLst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431986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フッター プレースホルダー 3">
            <a:extLst>
              <a:ext uri="{FF2B5EF4-FFF2-40B4-BE49-F238E27FC236}">
                <a16:creationId xmlns:a16="http://schemas.microsoft.com/office/drawing/2014/main" id="{EEF8E6D9-94D9-5E55-A1D7-FFEDAE00B335}"/>
              </a:ext>
            </a:extLst>
          </p:cNvPr>
          <p:cNvSpPr txBox="1">
            <a:spLocks/>
          </p:cNvSpPr>
          <p:nvPr/>
        </p:nvSpPr>
        <p:spPr>
          <a:xfrm>
            <a:off x="7553077" y="6492874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1100" dirty="0">
                <a:latin typeface="Meiryo UI" panose="020B0604030504040204" pitchFamily="50" charset="-128"/>
                <a:ea typeface="Meiryo UI" panose="020B0604030504040204" pitchFamily="50" charset="-128"/>
              </a:rPr>
              <a:t>©OBIC BUSINESS CONSULTANTS CO., LTD.</a:t>
            </a:r>
            <a:endParaRPr kumimoji="1" lang="ja-JP" altLang="en-US" sz="11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9" name="スライド番号プレースホルダー 4">
            <a:extLst>
              <a:ext uri="{FF2B5EF4-FFF2-40B4-BE49-F238E27FC236}">
                <a16:creationId xmlns:a16="http://schemas.microsoft.com/office/drawing/2014/main" id="{8FFB5775-1F8A-C945-A87F-D0D7EA262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6705" y="6492875"/>
            <a:ext cx="2743200" cy="365125"/>
          </a:xfrm>
        </p:spPr>
        <p:txBody>
          <a:bodyPr/>
          <a:lstStyle/>
          <a:p>
            <a:fld id="{E68443C8-5A69-406B-B82B-0F39BD7A8AD7}" type="slidenum">
              <a:rPr kumimoji="1" lang="ja-JP" altLang="en-US" sz="1200" b="0" smtClean="0"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fld>
            <a:endParaRPr kumimoji="1" lang="ja-JP" altLang="en-US" sz="1200" b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4" name="タイトル 1"/>
          <p:cNvSpPr txBox="1">
            <a:spLocks/>
          </p:cNvSpPr>
          <p:nvPr/>
        </p:nvSpPr>
        <p:spPr>
          <a:xfrm>
            <a:off x="302150" y="104687"/>
            <a:ext cx="11473732" cy="5969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8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改訂内容</a:t>
            </a:r>
          </a:p>
        </p:txBody>
      </p:sp>
      <p:graphicFrame>
        <p:nvGraphicFramePr>
          <p:cNvPr id="15" name="表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8801739"/>
              </p:ext>
            </p:extLst>
          </p:nvPr>
        </p:nvGraphicFramePr>
        <p:xfrm>
          <a:off x="574543" y="706229"/>
          <a:ext cx="10594330" cy="25368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68293">
                  <a:extLst>
                    <a:ext uri="{9D8B030D-6E8A-4147-A177-3AD203B41FA5}">
                      <a16:colId xmlns:a16="http://schemas.microsoft.com/office/drawing/2014/main" val="2494357905"/>
                    </a:ext>
                  </a:extLst>
                </a:gridCol>
                <a:gridCol w="9026037">
                  <a:extLst>
                    <a:ext uri="{9D8B030D-6E8A-4147-A177-3AD203B41FA5}">
                      <a16:colId xmlns:a16="http://schemas.microsoft.com/office/drawing/2014/main" val="3057286179"/>
                    </a:ext>
                  </a:extLst>
                </a:gridCol>
              </a:tblGrid>
              <a:tr h="311764">
                <a:tc>
                  <a:txBody>
                    <a:bodyPr/>
                    <a:lstStyle/>
                    <a:p>
                      <a:r>
                        <a:rPr kumimoji="1" lang="ja-JP" altLang="en-US" sz="1400" b="1" dirty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ページ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1400" b="1" dirty="0">
                          <a:solidFill>
                            <a:schemeClr val="bg1"/>
                          </a:solidFill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変更内容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2717433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1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Ver.240930</a:t>
                      </a:r>
                      <a:endParaRPr kumimoji="1" lang="ja-JP" altLang="en-US" sz="1400" b="1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800" baseline="-25000" dirty="0">
                        <a:latin typeface="メイリオ" panose="020B0604030504040204" pitchFamily="50" charset="-128"/>
                        <a:ea typeface="メイリオ" panose="020B0604030504040204" pitchFamily="50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65201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aseline="-250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P11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baseline="-250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機能追加に伴う画面変更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059200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aseline="-250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P27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baseline="-250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「育児休業（延長・終了）」を新規追加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686562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aseline="-250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P28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baseline="-250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「介護休業（介護休業に入る前）」を新規追加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775920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aseline="-250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P29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baseline="-250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「介護休業（延長・終了）」を新規追加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099954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800" baseline="-250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P42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800" baseline="-250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「</a:t>
                      </a:r>
                      <a:r>
                        <a:rPr kumimoji="1" lang="en-US" altLang="ja-JP" sz="1800" baseline="-250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Web</a:t>
                      </a:r>
                      <a:r>
                        <a:rPr kumimoji="1" lang="ja-JP" altLang="en-US" sz="1800" baseline="-25000" dirty="0">
                          <a:latin typeface="メイリオ" panose="020B0604030504040204" pitchFamily="50" charset="-128"/>
                          <a:ea typeface="メイリオ" panose="020B0604030504040204" pitchFamily="50" charset="-128"/>
                        </a:rPr>
                        <a:t>アプリの各メニューを英語表記に切り替えたい」を新規追加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072198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70534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F67F4BD-F474-46FF-A506-3462BAF5F194}"/>
              </a:ext>
            </a:extLst>
          </p:cNvPr>
          <p:cNvSpPr txBox="1"/>
          <p:nvPr/>
        </p:nvSpPr>
        <p:spPr>
          <a:xfrm>
            <a:off x="615693" y="1379746"/>
            <a:ext cx="10960614" cy="833621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育休に入る前の申請で子の情報を入力しなかった場合は、担当者から「出生後に必要な申請や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書類等の連絡」より送信されたメールに掲載されている</a:t>
            </a:r>
            <a:r>
              <a:rPr kumimoji="1" lang="en-US" altLang="ja-JP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URL</a:t>
            </a: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にアクセスして報告します。</a:t>
            </a: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D5D3D26D-B294-4436-95D4-EDF179BCEA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693" y="424160"/>
            <a:ext cx="10962042" cy="523220"/>
          </a:xfrm>
          <a:prstGeom prst="rect">
            <a:avLst/>
          </a:prstGeom>
          <a:solidFill>
            <a:srgbClr val="00B0F0"/>
          </a:solidFill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00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ja-JP" altLang="en-US" sz="2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育児</a:t>
            </a:r>
            <a:r>
              <a:rPr kumimoji="0" lang="ja-JP" altLang="en-US" sz="2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休業②（</a:t>
            </a:r>
            <a:r>
              <a:rPr lang="ja-JP" altLang="en-US" sz="2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出生</a:t>
            </a:r>
            <a:r>
              <a:rPr kumimoji="0" lang="ja-JP" altLang="en-US" sz="2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の報告）</a:t>
            </a:r>
            <a:endParaRPr kumimoji="0" lang="ja-JP" altLang="ja-JP" sz="2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6BD3432D-0A9B-4188-8AC5-0E5AE024E9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94" y="2424230"/>
            <a:ext cx="5953272" cy="37243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フッター プレースホルダー 3">
            <a:extLst>
              <a:ext uri="{FF2B5EF4-FFF2-40B4-BE49-F238E27FC236}">
                <a16:creationId xmlns:a16="http://schemas.microsoft.com/office/drawing/2014/main" id="{A0359E30-517E-21A5-0323-A96C16A945C7}"/>
              </a:ext>
            </a:extLst>
          </p:cNvPr>
          <p:cNvSpPr txBox="1">
            <a:spLocks/>
          </p:cNvSpPr>
          <p:nvPr/>
        </p:nvSpPr>
        <p:spPr>
          <a:xfrm>
            <a:off x="7553077" y="6492874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1100" dirty="0">
                <a:latin typeface="Meiryo UI" panose="020B0604030504040204" pitchFamily="50" charset="-128"/>
                <a:ea typeface="Meiryo UI" panose="020B0604030504040204" pitchFamily="50" charset="-128"/>
              </a:rPr>
              <a:t>©OBIC BUSINESS CONSULTANTS CO., LTD.</a:t>
            </a:r>
            <a:endParaRPr kumimoji="1" lang="ja-JP" altLang="en-US" sz="11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4">
            <a:extLst>
              <a:ext uri="{FF2B5EF4-FFF2-40B4-BE49-F238E27FC236}">
                <a16:creationId xmlns:a16="http://schemas.microsoft.com/office/drawing/2014/main" id="{BD452F97-85F5-671C-5BA0-9A6A8DB1C46E}"/>
              </a:ext>
            </a:extLst>
          </p:cNvPr>
          <p:cNvSpPr txBox="1">
            <a:spLocks/>
          </p:cNvSpPr>
          <p:nvPr/>
        </p:nvSpPr>
        <p:spPr>
          <a:xfrm>
            <a:off x="9246705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8443C8-5A69-406B-B82B-0F39BD7A8AD7}" type="slidenum">
              <a:rPr kumimoji="1" lang="ja-JP" altLang="en-US" sz="1200" b="0" smtClean="0"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29</a:t>
            </a:fld>
            <a:endParaRPr kumimoji="1" lang="ja-JP" altLang="en-US" sz="1200" b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626340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図 18" descr="グラフィカル ユーザー インターフェイス, アプリケーション&#10;&#10;AI 生成コンテンツは誤りを含む可能性があります。">
            <a:extLst>
              <a:ext uri="{FF2B5EF4-FFF2-40B4-BE49-F238E27FC236}">
                <a16:creationId xmlns:a16="http://schemas.microsoft.com/office/drawing/2014/main" id="{42602932-612E-D23F-73EC-FEA0D4B9CB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99" y="2213367"/>
            <a:ext cx="4124905" cy="402195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ectangle 8">
            <a:extLst>
              <a:ext uri="{FF2B5EF4-FFF2-40B4-BE49-F238E27FC236}">
                <a16:creationId xmlns:a16="http://schemas.microsoft.com/office/drawing/2014/main" id="{D5D3D26D-B294-4436-95D4-EDF179BCEA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693" y="424160"/>
            <a:ext cx="10962042" cy="523220"/>
          </a:xfrm>
          <a:prstGeom prst="rect">
            <a:avLst/>
          </a:prstGeom>
          <a:solidFill>
            <a:srgbClr val="00B0F0"/>
          </a:solidFill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00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ja-JP" altLang="en-US" sz="2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育児</a:t>
            </a:r>
            <a:r>
              <a:rPr kumimoji="0" lang="ja-JP" altLang="en-US" sz="2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休業（</a:t>
            </a:r>
            <a:r>
              <a:rPr lang="ja-JP" altLang="en-US" sz="2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延長・終了</a:t>
            </a:r>
            <a:r>
              <a:rPr kumimoji="0" lang="ja-JP" altLang="en-US" sz="2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）</a:t>
            </a:r>
            <a:endParaRPr kumimoji="0" lang="ja-JP" altLang="ja-JP" sz="2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フッター プレースホルダー 3">
            <a:extLst>
              <a:ext uri="{FF2B5EF4-FFF2-40B4-BE49-F238E27FC236}">
                <a16:creationId xmlns:a16="http://schemas.microsoft.com/office/drawing/2014/main" id="{A0359E30-517E-21A5-0323-A96C16A945C7}"/>
              </a:ext>
            </a:extLst>
          </p:cNvPr>
          <p:cNvSpPr txBox="1">
            <a:spLocks/>
          </p:cNvSpPr>
          <p:nvPr/>
        </p:nvSpPr>
        <p:spPr>
          <a:xfrm>
            <a:off x="7553077" y="6492874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1100" dirty="0">
                <a:latin typeface="Meiryo UI" panose="020B0604030504040204" pitchFamily="50" charset="-128"/>
                <a:ea typeface="Meiryo UI" panose="020B0604030504040204" pitchFamily="50" charset="-128"/>
              </a:rPr>
              <a:t>©OBIC BUSINESS CONSULTANTS CO., LTD.</a:t>
            </a:r>
            <a:endParaRPr kumimoji="1" lang="ja-JP" altLang="en-US" sz="11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4">
            <a:extLst>
              <a:ext uri="{FF2B5EF4-FFF2-40B4-BE49-F238E27FC236}">
                <a16:creationId xmlns:a16="http://schemas.microsoft.com/office/drawing/2014/main" id="{BD452F97-85F5-671C-5BA0-9A6A8DB1C46E}"/>
              </a:ext>
            </a:extLst>
          </p:cNvPr>
          <p:cNvSpPr txBox="1">
            <a:spLocks/>
          </p:cNvSpPr>
          <p:nvPr/>
        </p:nvSpPr>
        <p:spPr>
          <a:xfrm>
            <a:off x="9246705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8443C8-5A69-406B-B82B-0F39BD7A8AD7}" type="slidenum">
              <a:rPr kumimoji="1" lang="ja-JP" altLang="en-US" sz="1200" b="0" smtClean="0"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30</a:t>
            </a:fld>
            <a:endParaRPr kumimoji="1" lang="ja-JP" altLang="en-US" sz="1200" b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93C5576-2C6E-6A7B-329B-585424C1AAC3}"/>
              </a:ext>
            </a:extLst>
          </p:cNvPr>
          <p:cNvSpPr txBox="1"/>
          <p:nvPr/>
        </p:nvSpPr>
        <p:spPr>
          <a:xfrm>
            <a:off x="615693" y="1379746"/>
            <a:ext cx="10960614" cy="833621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育休期間を延長または終了する場合は、 ［育児休業（延長・終了）］メニューで休業期間等を申請できます。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ACFA1F7-3734-ABE7-7FBD-5501B56E1708}"/>
              </a:ext>
            </a:extLst>
          </p:cNvPr>
          <p:cNvSpPr txBox="1"/>
          <p:nvPr/>
        </p:nvSpPr>
        <p:spPr>
          <a:xfrm>
            <a:off x="5602311" y="2070158"/>
            <a:ext cx="4566368" cy="2033950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育児休業期間を延長する場合は、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algn="l"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「育児休業期間の延長」を選択します。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algn="l">
              <a:lnSpc>
                <a:spcPct val="130000"/>
              </a:lnSpc>
            </a:pP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algn="l"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育児休業期間を終了する場合は、「育児休業期間の終了」を選択します。</a:t>
            </a: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08823EB7-96CA-ADB4-2616-88F6931EE4FE}"/>
              </a:ext>
            </a:extLst>
          </p:cNvPr>
          <p:cNvSpPr/>
          <p:nvPr/>
        </p:nvSpPr>
        <p:spPr>
          <a:xfrm>
            <a:off x="5602310" y="4718180"/>
            <a:ext cx="4980745" cy="1520147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【</a:t>
            </a:r>
            <a:r>
              <a:rPr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参考</a:t>
            </a:r>
            <a:r>
              <a:rPr lang="en-US" altLang="ja-JP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】</a:t>
            </a:r>
          </a:p>
          <a:p>
            <a:r>
              <a:rPr lang="ja-JP" altLang="en-US" b="0" i="0" dirty="0">
                <a:solidFill>
                  <a:srgbClr val="333333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保育所等に入所できないため、育児休業を延長する</a:t>
            </a:r>
            <a:endParaRPr lang="en-US" altLang="ja-JP" b="0" i="0" dirty="0">
              <a:solidFill>
                <a:srgbClr val="333333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b="0" i="0" dirty="0">
                <a:solidFill>
                  <a:srgbClr val="333333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場合に提出する「延長事由認定申告書」は、</a:t>
            </a:r>
            <a:endParaRPr lang="en-US" altLang="ja-JP" b="0" i="0" dirty="0">
              <a:solidFill>
                <a:srgbClr val="333333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b="0" i="0" dirty="0">
                <a:solidFill>
                  <a:srgbClr val="333333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入力された内容から自動で作成されます。</a:t>
            </a:r>
            <a:endParaRPr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7" name="四角形: 角を丸くする 16">
            <a:extLst>
              <a:ext uri="{FF2B5EF4-FFF2-40B4-BE49-F238E27FC236}">
                <a16:creationId xmlns:a16="http://schemas.microsoft.com/office/drawing/2014/main" id="{CDAC1DA9-1729-69AE-33C5-1F389531ED06}"/>
              </a:ext>
            </a:extLst>
          </p:cNvPr>
          <p:cNvSpPr/>
          <p:nvPr/>
        </p:nvSpPr>
        <p:spPr>
          <a:xfrm>
            <a:off x="706799" y="3991429"/>
            <a:ext cx="4124905" cy="2243892"/>
          </a:xfrm>
          <a:prstGeom prst="roundRect">
            <a:avLst>
              <a:gd name="adj" fmla="val 4087"/>
            </a:avLst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76147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3DCA7F-2E0B-18D9-6A01-9276487668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5A6834D-4CAF-1F49-590A-E5F3BD44D70F}"/>
              </a:ext>
            </a:extLst>
          </p:cNvPr>
          <p:cNvSpPr txBox="1"/>
          <p:nvPr/>
        </p:nvSpPr>
        <p:spPr>
          <a:xfrm>
            <a:off x="615692" y="1379617"/>
            <a:ext cx="10960613" cy="1633840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介護に直面した際に、［介護直面］メニューで介護休業や仕事と介護の両立を支援する制度を確認し、介護が必要な家族の情報を申請します。</a:t>
            </a:r>
            <a:br>
              <a:rPr kumimoji="1" lang="en-US" altLang="ja-JP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</a:b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また、介護休業の取得や制度の利用等に関する意向も申請します。</a:t>
            </a:r>
          </a:p>
          <a:p>
            <a:pPr>
              <a:lnSpc>
                <a:spcPct val="130000"/>
              </a:lnSpc>
            </a:pP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0AEF19BF-8DD5-3EA6-9DD0-43BDE182CD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693" y="424160"/>
            <a:ext cx="10962042" cy="523220"/>
          </a:xfrm>
          <a:prstGeom prst="rect">
            <a:avLst/>
          </a:prstGeom>
          <a:solidFill>
            <a:srgbClr val="00B0F0"/>
          </a:solidFill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00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ja-JP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介護直面</a:t>
            </a:r>
            <a:endParaRPr kumimoji="0" lang="ja-JP" altLang="ja-JP" sz="2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フッター プレースホルダー 3">
            <a:extLst>
              <a:ext uri="{FF2B5EF4-FFF2-40B4-BE49-F238E27FC236}">
                <a16:creationId xmlns:a16="http://schemas.microsoft.com/office/drawing/2014/main" id="{AD61C8B1-F7F5-16E7-8997-641B29558035}"/>
              </a:ext>
            </a:extLst>
          </p:cNvPr>
          <p:cNvSpPr txBox="1">
            <a:spLocks/>
          </p:cNvSpPr>
          <p:nvPr/>
        </p:nvSpPr>
        <p:spPr>
          <a:xfrm>
            <a:off x="7553077" y="6492874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1100" dirty="0">
                <a:latin typeface="Meiryo UI" panose="020B0604030504040204" pitchFamily="50" charset="-128"/>
                <a:ea typeface="Meiryo UI" panose="020B0604030504040204" pitchFamily="50" charset="-128"/>
              </a:rPr>
              <a:t>©OBIC BUSINESS CONSULTANTS CO., LTD.</a:t>
            </a:r>
            <a:endParaRPr kumimoji="1" lang="ja-JP" altLang="en-US" sz="11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スライド番号プレースホルダー 4">
            <a:extLst>
              <a:ext uri="{FF2B5EF4-FFF2-40B4-BE49-F238E27FC236}">
                <a16:creationId xmlns:a16="http://schemas.microsoft.com/office/drawing/2014/main" id="{65D0737B-172D-FEBC-D389-AF0A83630734}"/>
              </a:ext>
            </a:extLst>
          </p:cNvPr>
          <p:cNvSpPr txBox="1">
            <a:spLocks/>
          </p:cNvSpPr>
          <p:nvPr/>
        </p:nvSpPr>
        <p:spPr>
          <a:xfrm>
            <a:off x="9246705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8443C8-5A69-406B-B82B-0F39BD7A8AD7}" type="slidenum">
              <a:rPr kumimoji="1" lang="ja-JP" altLang="en-US" sz="1200" b="0" smtClean="0"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31</a:t>
            </a:fld>
            <a:endParaRPr kumimoji="1" lang="ja-JP" altLang="en-US" sz="1200" b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5B75E8EF-35DE-4B69-3240-8CC4F1708D4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0987"/>
          <a:stretch>
            <a:fillRect/>
          </a:stretch>
        </p:blipFill>
        <p:spPr>
          <a:xfrm>
            <a:off x="670596" y="2707105"/>
            <a:ext cx="5538403" cy="385010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481564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>
            <a:extLst>
              <a:ext uri="{FF2B5EF4-FFF2-40B4-BE49-F238E27FC236}">
                <a16:creationId xmlns:a16="http://schemas.microsoft.com/office/drawing/2014/main" id="{D94B402A-902D-45CB-A2B2-DE767DA5A0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693" y="431475"/>
            <a:ext cx="10962042" cy="523220"/>
          </a:xfrm>
          <a:prstGeom prst="rect">
            <a:avLst/>
          </a:prstGeom>
          <a:solidFill>
            <a:srgbClr val="00B0F0"/>
          </a:solidFill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00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0"/>
            <a:r>
              <a:rPr lang="ja-JP" altLang="en-US" sz="2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介護休業（介護休業に入る前）</a:t>
            </a:r>
            <a:endParaRPr lang="ja-JP" altLang="ja-JP" sz="28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CAD2E38-DB37-47ED-81D8-80C30AFD3B49}"/>
              </a:ext>
            </a:extLst>
          </p:cNvPr>
          <p:cNvSpPr txBox="1"/>
          <p:nvPr/>
        </p:nvSpPr>
        <p:spPr>
          <a:xfrm>
            <a:off x="618852" y="1383441"/>
            <a:ext cx="10957455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介護休業する際に、［介護休業］メニューで休業期間等を申請できます。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2" name="フッター プレースホルダー 3">
            <a:extLst>
              <a:ext uri="{FF2B5EF4-FFF2-40B4-BE49-F238E27FC236}">
                <a16:creationId xmlns:a16="http://schemas.microsoft.com/office/drawing/2014/main" id="{21085128-D36A-7288-EA4D-E85D6D8ED1D6}"/>
              </a:ext>
            </a:extLst>
          </p:cNvPr>
          <p:cNvSpPr txBox="1">
            <a:spLocks/>
          </p:cNvSpPr>
          <p:nvPr/>
        </p:nvSpPr>
        <p:spPr>
          <a:xfrm>
            <a:off x="7553077" y="6492874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1100" dirty="0">
                <a:latin typeface="Meiryo UI" panose="020B0604030504040204" pitchFamily="50" charset="-128"/>
                <a:ea typeface="Meiryo UI" panose="020B0604030504040204" pitchFamily="50" charset="-128"/>
              </a:rPr>
              <a:t>©OBIC BUSINESS CONSULTANTS CO., LTD.</a:t>
            </a:r>
            <a:endParaRPr kumimoji="1" lang="ja-JP" altLang="en-US" sz="11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17C0ACA2-F59C-A33F-00D4-DE30F243ED19}"/>
              </a:ext>
            </a:extLst>
          </p:cNvPr>
          <p:cNvSpPr txBox="1">
            <a:spLocks/>
          </p:cNvSpPr>
          <p:nvPr/>
        </p:nvSpPr>
        <p:spPr>
          <a:xfrm>
            <a:off x="9246705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8443C8-5A69-406B-B82B-0F39BD7A8AD7}" type="slidenum">
              <a:rPr kumimoji="1" lang="ja-JP" altLang="en-US" sz="1200" b="0" smtClean="0"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32</a:t>
            </a:fld>
            <a:endParaRPr kumimoji="1" lang="ja-JP" altLang="en-US" sz="1200" b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" name="図 3" descr="グラフィカル ユーザー インターフェイス, テキスト, アプリケーション, メール&#10;&#10;AI 生成コンテンツは誤りを含む可能性があります。">
            <a:extLst>
              <a:ext uri="{FF2B5EF4-FFF2-40B4-BE49-F238E27FC236}">
                <a16:creationId xmlns:a16="http://schemas.microsoft.com/office/drawing/2014/main" id="{328135EE-135A-C8FE-7803-5A9E6AEC55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93" y="2011680"/>
            <a:ext cx="7342857" cy="39619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2D52DE61-7C6C-E354-6154-A9FB40650B4E}"/>
              </a:ext>
            </a:extLst>
          </p:cNvPr>
          <p:cNvSpPr/>
          <p:nvPr/>
        </p:nvSpPr>
        <p:spPr>
          <a:xfrm>
            <a:off x="731806" y="2627086"/>
            <a:ext cx="5364193" cy="696685"/>
          </a:xfrm>
          <a:prstGeom prst="roundRect">
            <a:avLst>
              <a:gd name="adj" fmla="val 4087"/>
            </a:avLst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72437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F67F4BD-F474-46FF-A506-3462BAF5F194}"/>
              </a:ext>
            </a:extLst>
          </p:cNvPr>
          <p:cNvSpPr txBox="1"/>
          <p:nvPr/>
        </p:nvSpPr>
        <p:spPr>
          <a:xfrm>
            <a:off x="615693" y="1379746"/>
            <a:ext cx="10960614" cy="833621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介護休業を延長または終了する際に、 ［介護休業（延長・終了）］メニューで休業終了日を申請できます。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D5D3D26D-B294-4436-95D4-EDF179BCEA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693" y="424160"/>
            <a:ext cx="10962042" cy="523220"/>
          </a:xfrm>
          <a:prstGeom prst="rect">
            <a:avLst/>
          </a:prstGeom>
          <a:solidFill>
            <a:srgbClr val="00B0F0"/>
          </a:solidFill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00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介護休業（延長・終了）</a:t>
            </a:r>
            <a:endParaRPr kumimoji="0" lang="ja-JP" altLang="ja-JP" sz="2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フッター プレースホルダー 3">
            <a:extLst>
              <a:ext uri="{FF2B5EF4-FFF2-40B4-BE49-F238E27FC236}">
                <a16:creationId xmlns:a16="http://schemas.microsoft.com/office/drawing/2014/main" id="{A0359E30-517E-21A5-0323-A96C16A945C7}"/>
              </a:ext>
            </a:extLst>
          </p:cNvPr>
          <p:cNvSpPr txBox="1">
            <a:spLocks/>
          </p:cNvSpPr>
          <p:nvPr/>
        </p:nvSpPr>
        <p:spPr>
          <a:xfrm>
            <a:off x="7553077" y="6492874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1100" dirty="0">
                <a:latin typeface="Meiryo UI" panose="020B0604030504040204" pitchFamily="50" charset="-128"/>
                <a:ea typeface="Meiryo UI" panose="020B0604030504040204" pitchFamily="50" charset="-128"/>
              </a:rPr>
              <a:t>©OBIC BUSINESS CONSULTANTS CO., LTD.</a:t>
            </a:r>
            <a:endParaRPr kumimoji="1" lang="ja-JP" altLang="en-US" sz="11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4">
            <a:extLst>
              <a:ext uri="{FF2B5EF4-FFF2-40B4-BE49-F238E27FC236}">
                <a16:creationId xmlns:a16="http://schemas.microsoft.com/office/drawing/2014/main" id="{BD452F97-85F5-671C-5BA0-9A6A8DB1C46E}"/>
              </a:ext>
            </a:extLst>
          </p:cNvPr>
          <p:cNvSpPr txBox="1">
            <a:spLocks/>
          </p:cNvSpPr>
          <p:nvPr/>
        </p:nvSpPr>
        <p:spPr>
          <a:xfrm>
            <a:off x="9246705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8443C8-5A69-406B-B82B-0F39BD7A8AD7}" type="slidenum">
              <a:rPr kumimoji="1" lang="ja-JP" altLang="en-US" sz="1200" b="0" smtClean="0"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33</a:t>
            </a:fld>
            <a:endParaRPr kumimoji="1" lang="ja-JP" altLang="en-US" sz="1200" b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2966B03-CA25-9035-77C1-9E63C09FF222}"/>
              </a:ext>
            </a:extLst>
          </p:cNvPr>
          <p:cNvSpPr txBox="1"/>
          <p:nvPr/>
        </p:nvSpPr>
        <p:spPr>
          <a:xfrm>
            <a:off x="7443883" y="2443439"/>
            <a:ext cx="4223994" cy="1848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ja-JP" alt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介護休業を延長する場合は、</a:t>
            </a:r>
            <a:endParaRPr kumimoji="1" lang="en-US" altLang="ja-JP" sz="1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>
              <a:lnSpc>
                <a:spcPct val="130000"/>
              </a:lnSpc>
            </a:pPr>
            <a:r>
              <a:rPr kumimoji="1" lang="ja-JP" alt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「</a:t>
            </a:r>
            <a:r>
              <a:rPr kumimoji="1" lang="ja-JP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介護休業期間の延長</a:t>
            </a:r>
            <a:r>
              <a:rPr kumimoji="1" lang="ja-JP" alt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」を選択します。</a:t>
            </a:r>
            <a:endParaRPr kumimoji="1" lang="en-US" altLang="ja-JP" sz="1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>
              <a:lnSpc>
                <a:spcPct val="130000"/>
              </a:lnSpc>
            </a:pPr>
            <a:endParaRPr kumimoji="1" lang="en-US" altLang="ja-JP" sz="1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>
              <a:lnSpc>
                <a:spcPct val="130000"/>
              </a:lnSpc>
            </a:pPr>
            <a:r>
              <a:rPr kumimoji="1" lang="ja-JP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介護休業を終了する場合は、</a:t>
            </a:r>
            <a:endParaRPr kumimoji="1" lang="en-US" altLang="ja-JP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>
              <a:lnSpc>
                <a:spcPct val="130000"/>
              </a:lnSpc>
            </a:pPr>
            <a:r>
              <a:rPr kumimoji="1" lang="ja-JP" alt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「介護休業期間の終了」を選択します。</a:t>
            </a:r>
          </a:p>
        </p:txBody>
      </p:sp>
      <p:pic>
        <p:nvPicPr>
          <p:cNvPr id="6" name="図 5" descr="グラフィカル ユーザー インターフェイス, テキスト, アプリケーション, メール&#10;&#10;AI 生成コンテンツは誤りを含む可能性があります。">
            <a:extLst>
              <a:ext uri="{FF2B5EF4-FFF2-40B4-BE49-F238E27FC236}">
                <a16:creationId xmlns:a16="http://schemas.microsoft.com/office/drawing/2014/main" id="{43EFEBC8-5A5D-3F08-8CC4-5D81E4F0AA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93" y="2443439"/>
            <a:ext cx="6697858" cy="344110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695205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4F06E3-14AA-9A56-328F-C0DC641C47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>
            <a:extLst>
              <a:ext uri="{FF2B5EF4-FFF2-40B4-BE49-F238E27FC236}">
                <a16:creationId xmlns:a16="http://schemas.microsoft.com/office/drawing/2014/main" id="{6D2CC729-2C33-EF4C-1A62-10A4A6A56D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693" y="431475"/>
            <a:ext cx="10962042" cy="523220"/>
          </a:xfrm>
          <a:prstGeom prst="rect">
            <a:avLst/>
          </a:prstGeom>
          <a:solidFill>
            <a:srgbClr val="00B0F0"/>
          </a:solidFill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00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0"/>
            <a:r>
              <a:rPr lang="ja-JP" altLang="en-US" sz="2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短時間勤務（開始の連絡）</a:t>
            </a:r>
            <a:endParaRPr lang="ja-JP" altLang="ja-JP" sz="28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444D9FC-0510-BD71-B09E-9ACF7AE4D5F0}"/>
              </a:ext>
            </a:extLst>
          </p:cNvPr>
          <p:cNvSpPr txBox="1"/>
          <p:nvPr/>
        </p:nvSpPr>
        <p:spPr>
          <a:xfrm>
            <a:off x="618852" y="1383441"/>
            <a:ext cx="10957455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短時間勤務する際に、［短時間勤務］メニューで短時間勤務開始日等を申請できます。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2" name="フッター プレースホルダー 3">
            <a:extLst>
              <a:ext uri="{FF2B5EF4-FFF2-40B4-BE49-F238E27FC236}">
                <a16:creationId xmlns:a16="http://schemas.microsoft.com/office/drawing/2014/main" id="{8E7DF3D1-3BD2-224D-A58F-049417ECBF57}"/>
              </a:ext>
            </a:extLst>
          </p:cNvPr>
          <p:cNvSpPr txBox="1">
            <a:spLocks/>
          </p:cNvSpPr>
          <p:nvPr/>
        </p:nvSpPr>
        <p:spPr>
          <a:xfrm>
            <a:off x="7553077" y="6492874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1100" dirty="0">
                <a:latin typeface="Meiryo UI" panose="020B0604030504040204" pitchFamily="50" charset="-128"/>
                <a:ea typeface="Meiryo UI" panose="020B0604030504040204" pitchFamily="50" charset="-128"/>
              </a:rPr>
              <a:t>©OBIC BUSINESS CONSULTANTS CO., LTD.</a:t>
            </a:r>
            <a:endParaRPr kumimoji="1" lang="ja-JP" altLang="en-US" sz="11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BD631D06-318E-8585-205D-9F07DFE9ECC4}"/>
              </a:ext>
            </a:extLst>
          </p:cNvPr>
          <p:cNvSpPr txBox="1">
            <a:spLocks/>
          </p:cNvSpPr>
          <p:nvPr/>
        </p:nvSpPr>
        <p:spPr>
          <a:xfrm>
            <a:off x="9246705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8443C8-5A69-406B-B82B-0F39BD7A8AD7}" type="slidenum">
              <a:rPr kumimoji="1" lang="ja-JP" altLang="en-US" sz="1200" b="0" smtClean="0"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34</a:t>
            </a:fld>
            <a:endParaRPr kumimoji="1" lang="ja-JP" altLang="en-US" sz="1200" b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" name="図 3" descr="グラフィカル ユーザー インターフェイス, テキスト, アプリケーション, メール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8CF65048-A076-A611-DF01-0E6279C1C5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93" y="2111332"/>
            <a:ext cx="7272713" cy="4286007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0803300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086E5F-BE6A-CF54-D021-621C3BD7F3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9C39EF2-B549-A23F-F966-1CB27BA6AC2D}"/>
              </a:ext>
            </a:extLst>
          </p:cNvPr>
          <p:cNvSpPr txBox="1"/>
          <p:nvPr/>
        </p:nvSpPr>
        <p:spPr>
          <a:xfrm>
            <a:off x="615693" y="1379746"/>
            <a:ext cx="10960614" cy="833621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短時間勤務の</a:t>
            </a:r>
            <a:r>
              <a:rPr kumimoji="1"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始業・終業の時刻を変更</a:t>
            </a: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する際、または期間を延長・終了する際に、 ［短時間勤務（時間変更・延長・終了）］メニューで申請できます。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CD3EBE56-FB0B-4184-4A41-B22E7D58D8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693" y="424160"/>
            <a:ext cx="10962042" cy="523220"/>
          </a:xfrm>
          <a:prstGeom prst="rect">
            <a:avLst/>
          </a:prstGeom>
          <a:solidFill>
            <a:srgbClr val="00B0F0"/>
          </a:solidFill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00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ja-JP" altLang="en-US" sz="2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短時間勤務</a:t>
            </a:r>
            <a:r>
              <a:rPr kumimoji="0" lang="ja-JP" altLang="en-US" sz="2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（時間変更・延長・終了）</a:t>
            </a:r>
            <a:endParaRPr kumimoji="0" lang="ja-JP" altLang="ja-JP" sz="2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フッター プレースホルダー 3">
            <a:extLst>
              <a:ext uri="{FF2B5EF4-FFF2-40B4-BE49-F238E27FC236}">
                <a16:creationId xmlns:a16="http://schemas.microsoft.com/office/drawing/2014/main" id="{5ACABA70-80E9-2310-2EAA-231F10372872}"/>
              </a:ext>
            </a:extLst>
          </p:cNvPr>
          <p:cNvSpPr txBox="1">
            <a:spLocks/>
          </p:cNvSpPr>
          <p:nvPr/>
        </p:nvSpPr>
        <p:spPr>
          <a:xfrm>
            <a:off x="7553077" y="6492874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1100" dirty="0">
                <a:latin typeface="Meiryo UI" panose="020B0604030504040204" pitchFamily="50" charset="-128"/>
                <a:ea typeface="Meiryo UI" panose="020B0604030504040204" pitchFamily="50" charset="-128"/>
              </a:rPr>
              <a:t>©OBIC BUSINESS CONSULTANTS CO., LTD.</a:t>
            </a:r>
            <a:endParaRPr kumimoji="1" lang="ja-JP" altLang="en-US" sz="11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4">
            <a:extLst>
              <a:ext uri="{FF2B5EF4-FFF2-40B4-BE49-F238E27FC236}">
                <a16:creationId xmlns:a16="http://schemas.microsoft.com/office/drawing/2014/main" id="{4EF51E9E-D228-16F2-3340-11F73E96D456}"/>
              </a:ext>
            </a:extLst>
          </p:cNvPr>
          <p:cNvSpPr txBox="1">
            <a:spLocks/>
          </p:cNvSpPr>
          <p:nvPr/>
        </p:nvSpPr>
        <p:spPr>
          <a:xfrm>
            <a:off x="9246705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8443C8-5A69-406B-B82B-0F39BD7A8AD7}" type="slidenum">
              <a:rPr kumimoji="1" lang="ja-JP" altLang="en-US" sz="1200" b="0" smtClean="0"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35</a:t>
            </a:fld>
            <a:endParaRPr kumimoji="1" lang="ja-JP" altLang="en-US" sz="1200" b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5D3A047-DEBB-0832-2DC4-6DD0DCE00186}"/>
              </a:ext>
            </a:extLst>
          </p:cNvPr>
          <p:cNvSpPr txBox="1"/>
          <p:nvPr/>
        </p:nvSpPr>
        <p:spPr>
          <a:xfrm>
            <a:off x="6870673" y="2443439"/>
            <a:ext cx="5119232" cy="29288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ja-JP" alt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短時間勤務の</a:t>
            </a:r>
            <a:r>
              <a:rPr kumimoji="1" lang="ja-JP" altLang="en-US" sz="1800" dirty="0">
                <a:latin typeface="Meiryo UI" panose="020B0604030504040204" pitchFamily="50" charset="-128"/>
                <a:ea typeface="Meiryo UI" panose="020B0604030504040204" pitchFamily="50" charset="-128"/>
              </a:rPr>
              <a:t>始業・終業の時刻を変更</a:t>
            </a:r>
            <a:r>
              <a:rPr kumimoji="1" lang="ja-JP" alt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する場合は、</a:t>
            </a:r>
            <a:endParaRPr kumimoji="1" lang="en-US" altLang="ja-JP" sz="1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>
              <a:lnSpc>
                <a:spcPct val="130000"/>
              </a:lnSpc>
            </a:pPr>
            <a:r>
              <a:rPr kumimoji="1" lang="ja-JP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「時間の変更」を選択します。</a:t>
            </a:r>
            <a:endParaRPr kumimoji="1" lang="en-US" altLang="ja-JP" sz="1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>
              <a:lnSpc>
                <a:spcPct val="130000"/>
              </a:lnSpc>
            </a:pPr>
            <a:endParaRPr kumimoji="1" lang="en-US" altLang="ja-JP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>
              <a:lnSpc>
                <a:spcPct val="130000"/>
              </a:lnSpc>
            </a:pPr>
            <a:r>
              <a:rPr kumimoji="1" lang="ja-JP" alt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短時間勤務を延長する場合は、</a:t>
            </a:r>
            <a:endParaRPr kumimoji="1" lang="en-US" altLang="ja-JP" sz="1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>
              <a:lnSpc>
                <a:spcPct val="130000"/>
              </a:lnSpc>
            </a:pPr>
            <a:r>
              <a:rPr kumimoji="1" lang="ja-JP" alt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「</a:t>
            </a:r>
            <a:r>
              <a:rPr kumimoji="1" lang="ja-JP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期間の延長</a:t>
            </a:r>
            <a:r>
              <a:rPr kumimoji="1" lang="ja-JP" alt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」を選択します。</a:t>
            </a:r>
            <a:endParaRPr kumimoji="1" lang="en-US" altLang="ja-JP" sz="1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>
              <a:lnSpc>
                <a:spcPct val="130000"/>
              </a:lnSpc>
            </a:pPr>
            <a:endParaRPr kumimoji="1" lang="en-US" altLang="ja-JP" sz="18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>
              <a:lnSpc>
                <a:spcPct val="130000"/>
              </a:lnSpc>
            </a:pPr>
            <a:r>
              <a:rPr kumimoji="1" lang="ja-JP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短時間勤務を終了する場合は、</a:t>
            </a:r>
            <a:endParaRPr kumimoji="1" lang="en-US" altLang="ja-JP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>
              <a:lnSpc>
                <a:spcPct val="130000"/>
              </a:lnSpc>
            </a:pPr>
            <a:r>
              <a:rPr kumimoji="1" lang="ja-JP" altLang="en-US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「期間の終了」を選択します。</a:t>
            </a:r>
          </a:p>
        </p:txBody>
      </p:sp>
      <p:pic>
        <p:nvPicPr>
          <p:cNvPr id="11" name="図 10" descr="グラフィカル ユーザー インターフェイス, テキスト, アプリケーション, メール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D2AA394B-94AF-612E-7D2D-0FE298C266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93" y="2337348"/>
            <a:ext cx="5675925" cy="4329613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055428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2B7E36D-DB6C-48E8-9E30-BC32CF3CCFE8}"/>
              </a:ext>
            </a:extLst>
          </p:cNvPr>
          <p:cNvSpPr txBox="1"/>
          <p:nvPr/>
        </p:nvSpPr>
        <p:spPr>
          <a:xfrm>
            <a:off x="615693" y="1377855"/>
            <a:ext cx="10960614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在籍証明書や就労証明書などが必要な際に、［証明書発行依頼］メニューで依頼します。</a:t>
            </a:r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3BB7D965-479B-4205-91F8-E14D44B6C7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693" y="424160"/>
            <a:ext cx="10962042" cy="523220"/>
          </a:xfrm>
          <a:prstGeom prst="rect">
            <a:avLst/>
          </a:prstGeom>
          <a:solidFill>
            <a:srgbClr val="00B0F0"/>
          </a:solidFill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00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証明書発行依頼</a:t>
            </a:r>
            <a:endParaRPr kumimoji="0" lang="ja-JP" altLang="ja-JP" sz="2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フッター プレースホルダー 3">
            <a:extLst>
              <a:ext uri="{FF2B5EF4-FFF2-40B4-BE49-F238E27FC236}">
                <a16:creationId xmlns:a16="http://schemas.microsoft.com/office/drawing/2014/main" id="{B8CBC893-0890-67E3-9289-2420B9578866}"/>
              </a:ext>
            </a:extLst>
          </p:cNvPr>
          <p:cNvSpPr txBox="1">
            <a:spLocks/>
          </p:cNvSpPr>
          <p:nvPr/>
        </p:nvSpPr>
        <p:spPr>
          <a:xfrm>
            <a:off x="7553077" y="6492874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1100" dirty="0">
                <a:latin typeface="Meiryo UI" panose="020B0604030504040204" pitchFamily="50" charset="-128"/>
                <a:ea typeface="Meiryo UI" panose="020B0604030504040204" pitchFamily="50" charset="-128"/>
              </a:rPr>
              <a:t>©OBIC BUSINESS CONSULTANTS CO., LTD.</a:t>
            </a:r>
            <a:endParaRPr kumimoji="1" lang="ja-JP" altLang="en-US" sz="11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4">
            <a:extLst>
              <a:ext uri="{FF2B5EF4-FFF2-40B4-BE49-F238E27FC236}">
                <a16:creationId xmlns:a16="http://schemas.microsoft.com/office/drawing/2014/main" id="{A66ACEDA-CE89-41E7-CE3E-7D45C4C2CFDE}"/>
              </a:ext>
            </a:extLst>
          </p:cNvPr>
          <p:cNvSpPr txBox="1">
            <a:spLocks/>
          </p:cNvSpPr>
          <p:nvPr/>
        </p:nvSpPr>
        <p:spPr>
          <a:xfrm>
            <a:off x="9246705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8443C8-5A69-406B-B82B-0F39BD7A8AD7}" type="slidenum">
              <a:rPr kumimoji="1" lang="ja-JP" altLang="en-US" sz="1200" b="0" smtClean="0"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36</a:t>
            </a:fld>
            <a:endParaRPr kumimoji="1" lang="ja-JP" altLang="en-US" sz="1200" b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8E85A2E-34E0-F4F6-C831-54D5FE9D042A}"/>
              </a:ext>
            </a:extLst>
          </p:cNvPr>
          <p:cNvSpPr/>
          <p:nvPr/>
        </p:nvSpPr>
        <p:spPr>
          <a:xfrm>
            <a:off x="6295870" y="4538862"/>
            <a:ext cx="5280438" cy="1472696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【</a:t>
            </a:r>
            <a:r>
              <a:rPr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参考</a:t>
            </a:r>
            <a:r>
              <a:rPr lang="en-US" altLang="ja-JP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】</a:t>
            </a:r>
          </a:p>
          <a:p>
            <a:r>
              <a:rPr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就労証明書の発行を依頼する場合は、「添付ファイル」に提出先の市町村のホームページなどからダウンロードした就労証明書を添付します。（</a:t>
            </a:r>
            <a:r>
              <a:rPr lang="en-US" altLang="ja-JP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Excel</a:t>
            </a:r>
            <a:r>
              <a:rPr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推奨）</a:t>
            </a:r>
            <a:endParaRPr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E43C595D-EB28-0470-EB46-270A9EB7CA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691" y="2031052"/>
            <a:ext cx="5473197" cy="398050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140544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B8AA325-2B6C-E340-C12C-4DAC4DD26B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265" y="2067557"/>
            <a:ext cx="9196260" cy="32269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7A1A561-8A7E-49CD-9CE0-EA3BAD576BD0}"/>
              </a:ext>
            </a:extLst>
          </p:cNvPr>
          <p:cNvSpPr txBox="1"/>
          <p:nvPr/>
        </p:nvSpPr>
        <p:spPr>
          <a:xfrm>
            <a:off x="614266" y="1380067"/>
            <a:ext cx="10962042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申請した内容について、［申請状況］メニューで状況を確認できます。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210FBA78-2E88-4B57-80AE-2B2C33AEC2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693" y="431475"/>
            <a:ext cx="10962042" cy="523220"/>
          </a:xfrm>
          <a:prstGeom prst="rect">
            <a:avLst/>
          </a:prstGeom>
          <a:solidFill>
            <a:srgbClr val="00B0F0"/>
          </a:solidFill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00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申請状況の確認</a:t>
            </a:r>
            <a:endParaRPr kumimoji="0" lang="ja-JP" altLang="ja-JP" sz="2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フッター プレースホルダー 3">
            <a:extLst>
              <a:ext uri="{FF2B5EF4-FFF2-40B4-BE49-F238E27FC236}">
                <a16:creationId xmlns:a16="http://schemas.microsoft.com/office/drawing/2014/main" id="{CB21A8B5-E03B-AEFB-B90F-71D1A4B72E67}"/>
              </a:ext>
            </a:extLst>
          </p:cNvPr>
          <p:cNvSpPr txBox="1">
            <a:spLocks/>
          </p:cNvSpPr>
          <p:nvPr/>
        </p:nvSpPr>
        <p:spPr>
          <a:xfrm>
            <a:off x="7553077" y="6492874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1100" dirty="0">
                <a:latin typeface="Meiryo UI" panose="020B0604030504040204" pitchFamily="50" charset="-128"/>
                <a:ea typeface="Meiryo UI" panose="020B0604030504040204" pitchFamily="50" charset="-128"/>
              </a:rPr>
              <a:t>©OBIC BUSINESS CONSULTANTS CO., LTD.</a:t>
            </a:r>
            <a:endParaRPr kumimoji="1" lang="ja-JP" altLang="en-US" sz="11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4">
            <a:extLst>
              <a:ext uri="{FF2B5EF4-FFF2-40B4-BE49-F238E27FC236}">
                <a16:creationId xmlns:a16="http://schemas.microsoft.com/office/drawing/2014/main" id="{CE98B62A-85F8-86CE-E71B-F6C5F5BADA94}"/>
              </a:ext>
            </a:extLst>
          </p:cNvPr>
          <p:cNvSpPr txBox="1">
            <a:spLocks/>
          </p:cNvSpPr>
          <p:nvPr/>
        </p:nvSpPr>
        <p:spPr>
          <a:xfrm>
            <a:off x="9246705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8443C8-5A69-406B-B82B-0F39BD7A8AD7}" type="slidenum">
              <a:rPr kumimoji="1" lang="ja-JP" altLang="en-US" sz="1200" b="0" smtClean="0"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37</a:t>
            </a:fld>
            <a:endParaRPr kumimoji="1" lang="ja-JP" altLang="en-US" sz="1200" b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479715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46">
            <a:extLst>
              <a:ext uri="{FF2B5EF4-FFF2-40B4-BE49-F238E27FC236}">
                <a16:creationId xmlns:a16="http://schemas.microsoft.com/office/drawing/2014/main" id="{89C3EB88-59E7-4757-A5F5-52BF087D03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231" y="1375939"/>
            <a:ext cx="10960818" cy="2053061"/>
          </a:xfrm>
          <a:prstGeom prst="rect">
            <a:avLst/>
          </a:prstGeom>
          <a:solidFill>
            <a:srgbClr val="00B0F0"/>
          </a:solidFill>
          <a:ln w="9525" cmpd="sng" algn="ctr">
            <a:solidFill>
              <a:srgbClr val="00B0F0"/>
            </a:solidFill>
            <a:miter lim="800000"/>
            <a:headEnd/>
            <a:tailEnd/>
          </a:ln>
          <a:effectLst/>
        </p:spPr>
        <p:txBody>
          <a:bodyPr rot="0" vert="horz" wrap="square" lIns="74295" tIns="37800" rIns="74295" bIns="37800" rtlCol="0" anchor="ctr" anchorCtr="0" upright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ctr">
              <a:lnSpc>
                <a:spcPts val="4800"/>
              </a:lnSpc>
            </a:pPr>
            <a:r>
              <a:rPr lang="en-US" altLang="ja-JP" sz="4800" b="1" kern="10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5</a:t>
            </a:r>
            <a:r>
              <a:rPr lang="ja-JP" altLang="en-US" sz="4800" b="1" kern="10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　承認者の操作</a:t>
            </a:r>
            <a:endParaRPr lang="ja-JP" sz="4800" kern="100" dirty="0"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41288D4-DB4F-4368-8E45-F7E4AAE7C772}"/>
              </a:ext>
            </a:extLst>
          </p:cNvPr>
          <p:cNvSpPr txBox="1"/>
          <p:nvPr/>
        </p:nvSpPr>
        <p:spPr>
          <a:xfrm>
            <a:off x="4014848" y="2784921"/>
            <a:ext cx="4396076" cy="398374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kumimoji="1" lang="ja-JP" altLang="en-US" b="1" dirty="0">
                <a:solidFill>
                  <a:schemeClr val="bg1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（承認者以外は、本章は必要ありません。）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2804D4B-684F-4213-B64C-9BF00A10E045}"/>
              </a:ext>
            </a:extLst>
          </p:cNvPr>
          <p:cNvSpPr txBox="1"/>
          <p:nvPr/>
        </p:nvSpPr>
        <p:spPr>
          <a:xfrm>
            <a:off x="598549" y="4125778"/>
            <a:ext cx="10975500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承認者は、申請内容を確認して承認します。</a:t>
            </a:r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F97BEF68-4694-FC69-2A26-274F2032B57F}"/>
              </a:ext>
            </a:extLst>
          </p:cNvPr>
          <p:cNvSpPr txBox="1">
            <a:spLocks/>
          </p:cNvSpPr>
          <p:nvPr/>
        </p:nvSpPr>
        <p:spPr>
          <a:xfrm>
            <a:off x="7553077" y="6492874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1100" dirty="0">
                <a:latin typeface="Meiryo UI" panose="020B0604030504040204" pitchFamily="50" charset="-128"/>
                <a:ea typeface="Meiryo UI" panose="020B0604030504040204" pitchFamily="50" charset="-128"/>
              </a:rPr>
              <a:t>©OBIC BUSINESS CONSULTANTS CO., LTD.</a:t>
            </a:r>
            <a:endParaRPr kumimoji="1" lang="ja-JP" altLang="en-US" sz="11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スライド番号プレースホルダー 4">
            <a:extLst>
              <a:ext uri="{FF2B5EF4-FFF2-40B4-BE49-F238E27FC236}">
                <a16:creationId xmlns:a16="http://schemas.microsoft.com/office/drawing/2014/main" id="{2FAEA706-95D2-A9CE-CE89-2268474A6D65}"/>
              </a:ext>
            </a:extLst>
          </p:cNvPr>
          <p:cNvSpPr txBox="1">
            <a:spLocks/>
          </p:cNvSpPr>
          <p:nvPr/>
        </p:nvSpPr>
        <p:spPr>
          <a:xfrm>
            <a:off x="9246705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8443C8-5A69-406B-B82B-0F39BD7A8AD7}" type="slidenum">
              <a:rPr kumimoji="1" lang="ja-JP" altLang="en-US" sz="1200" b="0" smtClean="0"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38</a:t>
            </a:fld>
            <a:endParaRPr kumimoji="1" lang="ja-JP" altLang="en-US" sz="1200" b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104444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832B51-C4D2-646F-1FC9-E5470A2B38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508118E-82B7-2C60-4F04-85B21FE49B25}"/>
              </a:ext>
            </a:extLst>
          </p:cNvPr>
          <p:cNvSpPr txBox="1"/>
          <p:nvPr/>
        </p:nvSpPr>
        <p:spPr>
          <a:xfrm>
            <a:off x="1303039" y="1135117"/>
            <a:ext cx="4124098" cy="363301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kumimoji="1" lang="en-US" altLang="ja-JP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1</a:t>
            </a:r>
            <a:r>
              <a:rPr kumimoji="1" lang="ja-JP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　当サービスでできること</a:t>
            </a:r>
            <a:endParaRPr kumimoji="1" lang="en-US" altLang="ja-JP" sz="1600" b="1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B07EDE2-5CA6-5665-EA45-CE1FC3DAD191}"/>
              </a:ext>
            </a:extLst>
          </p:cNvPr>
          <p:cNvSpPr txBox="1"/>
          <p:nvPr/>
        </p:nvSpPr>
        <p:spPr>
          <a:xfrm>
            <a:off x="6775403" y="4074513"/>
            <a:ext cx="4097468" cy="363301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en-US" altLang="ja-JP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5</a:t>
            </a:r>
            <a:r>
              <a:rPr kumimoji="1" lang="ja-JP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　承認者の操作</a:t>
            </a:r>
            <a:endParaRPr kumimoji="1" lang="en-US" altLang="ja-JP" sz="1600" b="1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82E0AF4-8BEE-BD1D-D1C7-F421F99FC8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767" y="424160"/>
            <a:ext cx="10966318" cy="523220"/>
          </a:xfrm>
          <a:prstGeom prst="rect">
            <a:avLst/>
          </a:prstGeom>
          <a:solidFill>
            <a:srgbClr val="0070C0"/>
          </a:solidFill>
          <a:ln w="9525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00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目次</a:t>
            </a:r>
            <a:endParaRPr kumimoji="0" lang="ja-JP" altLang="ja-JP" sz="2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2749D4D-7001-3687-DD68-F5E40C2B7FB0}"/>
              </a:ext>
            </a:extLst>
          </p:cNvPr>
          <p:cNvSpPr txBox="1"/>
          <p:nvPr/>
        </p:nvSpPr>
        <p:spPr>
          <a:xfrm>
            <a:off x="6760789" y="1111062"/>
            <a:ext cx="4898940" cy="2985557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marL="360000" lvl="1">
              <a:lnSpc>
                <a:spcPct val="150000"/>
              </a:lnSpc>
            </a:pPr>
            <a:r>
              <a:rPr kumimoji="1" lang="ja-JP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育児休業（延長・終了）</a:t>
            </a:r>
            <a:endParaRPr kumimoji="1" lang="en-US" altLang="ja-JP" sz="16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360000" lvl="1">
              <a:lnSpc>
                <a:spcPct val="150000"/>
              </a:lnSpc>
            </a:pPr>
            <a:r>
              <a:rPr kumimoji="1" lang="ja-JP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介護直面</a:t>
            </a:r>
            <a:endParaRPr kumimoji="1" lang="en-US" altLang="ja-JP" sz="16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360000" lvl="1">
              <a:lnSpc>
                <a:spcPct val="150000"/>
              </a:lnSpc>
            </a:pPr>
            <a:r>
              <a:rPr kumimoji="1" lang="ja-JP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介護休業</a:t>
            </a:r>
            <a:endParaRPr kumimoji="1" lang="en-US" altLang="ja-JP" sz="16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360000" lvl="1">
              <a:lnSpc>
                <a:spcPct val="150000"/>
              </a:lnSpc>
            </a:pPr>
            <a:r>
              <a:rPr kumimoji="1" lang="ja-JP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介護休業（延長・終了）</a:t>
            </a:r>
            <a:endParaRPr kumimoji="1" lang="en-US" altLang="ja-JP" sz="16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360000" lvl="1">
              <a:lnSpc>
                <a:spcPct val="150000"/>
              </a:lnSpc>
            </a:pPr>
            <a:r>
              <a:rPr kumimoji="1" lang="ja-JP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短時間勤務</a:t>
            </a:r>
            <a:endParaRPr kumimoji="1" lang="en-US" altLang="ja-JP" sz="16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360000" lvl="1">
              <a:lnSpc>
                <a:spcPct val="150000"/>
              </a:lnSpc>
            </a:pPr>
            <a:r>
              <a:rPr kumimoji="1" lang="ja-JP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短時間勤務（時間変更・延長・終了）</a:t>
            </a:r>
            <a:endParaRPr kumimoji="1" lang="en-US" altLang="ja-JP" sz="16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360000" lvl="1">
              <a:lnSpc>
                <a:spcPct val="150000"/>
              </a:lnSpc>
            </a:pPr>
            <a:r>
              <a:rPr kumimoji="1" lang="ja-JP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証明書発行依頼</a:t>
            </a:r>
            <a:endParaRPr kumimoji="1" lang="en-US" altLang="ja-JP" sz="16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360000" lvl="1">
              <a:lnSpc>
                <a:spcPct val="150000"/>
              </a:lnSpc>
            </a:pPr>
            <a:r>
              <a:rPr kumimoji="1" lang="ja-JP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申請状況の確認</a:t>
            </a:r>
            <a:endParaRPr kumimoji="1" lang="en-US" altLang="ja-JP" sz="16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6EF6104-09E2-C33E-E6F7-725487D5E01E}"/>
              </a:ext>
            </a:extLst>
          </p:cNvPr>
          <p:cNvSpPr txBox="1"/>
          <p:nvPr/>
        </p:nvSpPr>
        <p:spPr>
          <a:xfrm>
            <a:off x="1311519" y="1524391"/>
            <a:ext cx="4132566" cy="363301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en-US" altLang="ja-JP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2</a:t>
            </a:r>
            <a:r>
              <a:rPr kumimoji="1" lang="ja-JP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　はじめての起動</a:t>
            </a:r>
            <a:endParaRPr kumimoji="1" lang="en-US" altLang="ja-JP" sz="1600" b="1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65652EB-D2E5-A97F-784E-A708CE01F67E}"/>
              </a:ext>
            </a:extLst>
          </p:cNvPr>
          <p:cNvSpPr txBox="1"/>
          <p:nvPr/>
        </p:nvSpPr>
        <p:spPr>
          <a:xfrm>
            <a:off x="1311519" y="1931134"/>
            <a:ext cx="4132562" cy="363301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en-US" altLang="ja-JP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3</a:t>
            </a:r>
            <a:r>
              <a:rPr kumimoji="1" lang="ja-JP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　申請の基本操作</a:t>
            </a:r>
            <a:endParaRPr kumimoji="1" lang="en-US" altLang="ja-JP" sz="1600" b="1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803367D-8A9A-9B60-BECE-1653AF69717D}"/>
              </a:ext>
            </a:extLst>
          </p:cNvPr>
          <p:cNvSpPr txBox="1"/>
          <p:nvPr/>
        </p:nvSpPr>
        <p:spPr>
          <a:xfrm>
            <a:off x="1303045" y="2345039"/>
            <a:ext cx="4124092" cy="4413640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en-US" altLang="ja-JP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4</a:t>
            </a:r>
            <a:r>
              <a:rPr kumimoji="1" lang="ja-JP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　各種申請</a:t>
            </a:r>
            <a:endParaRPr kumimoji="1" lang="en-US" altLang="ja-JP" sz="1600" b="1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360000" lvl="1">
              <a:lnSpc>
                <a:spcPct val="150000"/>
              </a:lnSpc>
            </a:pPr>
            <a:r>
              <a:rPr kumimoji="1" lang="ja-JP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住所変更</a:t>
            </a:r>
            <a:endParaRPr kumimoji="1" lang="en-US" altLang="ja-JP" sz="16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360000" lvl="1">
              <a:lnSpc>
                <a:spcPct val="150000"/>
              </a:lnSpc>
            </a:pPr>
            <a:r>
              <a:rPr kumimoji="1" lang="ja-JP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通勤経路変更</a:t>
            </a:r>
            <a:endParaRPr kumimoji="1" lang="en-US" altLang="ja-JP" sz="16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360000" lvl="1">
              <a:lnSpc>
                <a:spcPct val="150000"/>
              </a:lnSpc>
            </a:pPr>
            <a:r>
              <a:rPr kumimoji="1" lang="ja-JP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連絡先変更</a:t>
            </a:r>
            <a:endParaRPr kumimoji="1" lang="en-US" altLang="ja-JP" sz="16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360000" lvl="1">
              <a:lnSpc>
                <a:spcPct val="150000"/>
              </a:lnSpc>
            </a:pPr>
            <a:r>
              <a:rPr kumimoji="1" lang="ja-JP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振込口座変更</a:t>
            </a:r>
            <a:endParaRPr kumimoji="1" lang="en-US" altLang="ja-JP" sz="16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360000" lvl="1">
              <a:lnSpc>
                <a:spcPct val="150000"/>
              </a:lnSpc>
            </a:pPr>
            <a:r>
              <a:rPr kumimoji="1" lang="ja-JP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免許・資格</a:t>
            </a:r>
            <a:endParaRPr kumimoji="1" lang="en-US" altLang="ja-JP" sz="16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360000" lvl="1">
              <a:lnSpc>
                <a:spcPct val="150000"/>
              </a:lnSpc>
            </a:pPr>
            <a:r>
              <a:rPr kumimoji="1" lang="ja-JP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結婚</a:t>
            </a:r>
            <a:endParaRPr kumimoji="1" lang="en-US" altLang="ja-JP" sz="16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360000" lvl="1">
              <a:lnSpc>
                <a:spcPct val="150000"/>
              </a:lnSpc>
            </a:pPr>
            <a:r>
              <a:rPr kumimoji="1" lang="ja-JP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離婚</a:t>
            </a:r>
            <a:endParaRPr kumimoji="1" lang="en-US" altLang="ja-JP" sz="16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360000" lvl="1">
              <a:lnSpc>
                <a:spcPct val="150000"/>
              </a:lnSpc>
            </a:pPr>
            <a:r>
              <a:rPr kumimoji="1" lang="ja-JP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家族異動</a:t>
            </a:r>
            <a:endParaRPr kumimoji="1" lang="en-US" altLang="ja-JP" sz="16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360000" lvl="1">
              <a:lnSpc>
                <a:spcPct val="150000"/>
              </a:lnSpc>
            </a:pPr>
            <a:r>
              <a:rPr kumimoji="1" lang="ja-JP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出生予定日</a:t>
            </a:r>
            <a:endParaRPr kumimoji="1" lang="en-US" altLang="ja-JP" sz="16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360000" lvl="1">
              <a:lnSpc>
                <a:spcPct val="150000"/>
              </a:lnSpc>
            </a:pPr>
            <a:r>
              <a:rPr kumimoji="1" lang="ja-JP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産前産後休業</a:t>
            </a:r>
            <a:endParaRPr kumimoji="1" lang="en-US" altLang="ja-JP" sz="16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360000" lvl="1">
              <a:lnSpc>
                <a:spcPct val="150000"/>
              </a:lnSpc>
            </a:pPr>
            <a:r>
              <a:rPr kumimoji="1" lang="ja-JP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育児休業</a:t>
            </a:r>
            <a:endParaRPr kumimoji="1" lang="en-US" altLang="ja-JP" sz="16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E71883FB-C567-446A-51C5-135E511DFF7D}"/>
              </a:ext>
            </a:extLst>
          </p:cNvPr>
          <p:cNvCxnSpPr>
            <a:cxnSpLocks/>
          </p:cNvCxnSpPr>
          <p:nvPr/>
        </p:nvCxnSpPr>
        <p:spPr>
          <a:xfrm flipH="1">
            <a:off x="6091926" y="1135117"/>
            <a:ext cx="4074" cy="535775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D6D961B-0EDF-CA0C-52EA-7BCA0AFA1D27}"/>
              </a:ext>
            </a:extLst>
          </p:cNvPr>
          <p:cNvSpPr txBox="1"/>
          <p:nvPr/>
        </p:nvSpPr>
        <p:spPr>
          <a:xfrm>
            <a:off x="6775403" y="4458287"/>
            <a:ext cx="4132562" cy="363301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en-US" altLang="ja-JP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6</a:t>
            </a:r>
            <a:r>
              <a:rPr kumimoji="1" lang="ja-JP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　その他の機能</a:t>
            </a:r>
            <a:endParaRPr kumimoji="1" lang="en-US" altLang="ja-JP" sz="1600" b="1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0C744E7-61E3-C467-2C8A-800146CEA7AD}"/>
              </a:ext>
            </a:extLst>
          </p:cNvPr>
          <p:cNvSpPr txBox="1"/>
          <p:nvPr/>
        </p:nvSpPr>
        <p:spPr>
          <a:xfrm>
            <a:off x="6782120" y="4829722"/>
            <a:ext cx="5409880" cy="1643651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en-US" altLang="ja-JP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7</a:t>
            </a:r>
            <a:r>
              <a:rPr kumimoji="1" lang="ja-JP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　こんなときは</a:t>
            </a:r>
          </a:p>
          <a:p>
            <a:pPr marL="360000" lvl="1">
              <a:lnSpc>
                <a:spcPct val="130000"/>
              </a:lnSpc>
            </a:pPr>
            <a:r>
              <a:rPr kumimoji="1" lang="en-US" altLang="ja-JP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7</a:t>
            </a:r>
            <a:r>
              <a:rPr kumimoji="1" lang="ja-JP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 </a:t>
            </a:r>
            <a:r>
              <a:rPr kumimoji="1" lang="en-US" altLang="ja-JP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- 1</a:t>
            </a:r>
            <a:r>
              <a:rPr kumimoji="1" lang="ja-JP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　　パスワードを忘れた</a:t>
            </a:r>
            <a:endParaRPr kumimoji="1" lang="en-US" altLang="ja-JP" sz="16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360000" lvl="1">
              <a:lnSpc>
                <a:spcPct val="130000"/>
              </a:lnSpc>
            </a:pPr>
            <a:r>
              <a:rPr kumimoji="1" lang="en-US" altLang="ja-JP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7 - 2</a:t>
            </a:r>
            <a:r>
              <a:rPr kumimoji="1" lang="ja-JP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　　パスワードを変更したい</a:t>
            </a:r>
            <a:endParaRPr kumimoji="1" lang="en-US" altLang="ja-JP" sz="16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360000" lvl="1">
              <a:lnSpc>
                <a:spcPct val="130000"/>
              </a:lnSpc>
            </a:pPr>
            <a:r>
              <a:rPr kumimoji="1" lang="en-US" altLang="ja-JP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7 - 3</a:t>
            </a:r>
            <a:r>
              <a:rPr kumimoji="1" lang="ja-JP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　　</a:t>
            </a:r>
            <a:r>
              <a:rPr kumimoji="1" lang="en-US" altLang="ja-JP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Web</a:t>
            </a:r>
            <a:r>
              <a:rPr kumimoji="1" lang="ja-JP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アプリの各メニューを英語表記に切り替えたい</a:t>
            </a:r>
            <a:endParaRPr kumimoji="1" lang="en-US" altLang="ja-JP" sz="16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360000" lvl="1">
              <a:lnSpc>
                <a:spcPct val="130000"/>
              </a:lnSpc>
            </a:pPr>
            <a:r>
              <a:rPr kumimoji="1" lang="en-US" altLang="ja-JP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7 - 4</a:t>
            </a:r>
            <a:r>
              <a:rPr kumimoji="1" lang="ja-JP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　　</a:t>
            </a:r>
            <a:r>
              <a:rPr kumimoji="1" lang="ja-JP" altLang="en-US" sz="1600" dirty="0">
                <a:solidFill>
                  <a:prstClr val="black">
                    <a:lumMod val="95000"/>
                    <a:lumOff val="5000"/>
                  </a:prst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申請を取り下げたい</a:t>
            </a:r>
            <a:endParaRPr kumimoji="1" lang="en-US" altLang="ja-JP" sz="16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7" name="フッター プレースホルダー 3">
            <a:extLst>
              <a:ext uri="{FF2B5EF4-FFF2-40B4-BE49-F238E27FC236}">
                <a16:creationId xmlns:a16="http://schemas.microsoft.com/office/drawing/2014/main" id="{C208C353-6C07-5849-4AD8-8BAF33A2F2BA}"/>
              </a:ext>
            </a:extLst>
          </p:cNvPr>
          <p:cNvSpPr txBox="1">
            <a:spLocks/>
          </p:cNvSpPr>
          <p:nvPr/>
        </p:nvSpPr>
        <p:spPr>
          <a:xfrm>
            <a:off x="7553077" y="6492874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1100" dirty="0">
                <a:latin typeface="Meiryo UI" panose="020B0604030504040204" pitchFamily="50" charset="-128"/>
                <a:ea typeface="Meiryo UI" panose="020B0604030504040204" pitchFamily="50" charset="-128"/>
              </a:rPr>
              <a:t>©OBIC BUSINESS CONSULTANTS CO., LTD.</a:t>
            </a:r>
            <a:endParaRPr kumimoji="1" lang="ja-JP" altLang="en-US" sz="11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9" name="スライド番号プレースホルダー 4">
            <a:extLst>
              <a:ext uri="{FF2B5EF4-FFF2-40B4-BE49-F238E27FC236}">
                <a16:creationId xmlns:a16="http://schemas.microsoft.com/office/drawing/2014/main" id="{CA9ECB4A-6BA8-D825-215C-A9E733183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46705" y="6492875"/>
            <a:ext cx="2743200" cy="365125"/>
          </a:xfrm>
        </p:spPr>
        <p:txBody>
          <a:bodyPr/>
          <a:lstStyle/>
          <a:p>
            <a:fld id="{E68443C8-5A69-406B-B82B-0F39BD7A8AD7}" type="slidenum">
              <a:rPr kumimoji="1" lang="ja-JP" altLang="en-US" sz="1200" b="0" smtClean="0">
                <a:latin typeface="Meiryo UI" panose="020B0604030504040204" pitchFamily="50" charset="-128"/>
                <a:ea typeface="Meiryo UI" panose="020B0604030504040204" pitchFamily="50" charset="-128"/>
              </a:rPr>
              <a:t>3</a:t>
            </a:fld>
            <a:endParaRPr kumimoji="1" lang="ja-JP" altLang="en-US" sz="1200" b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907728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図 20" descr="グラフィカル ユーザー インターフェイス, アプリケーション&#10;&#10;AI 生成コンテンツは誤りを含む可能性があります。">
            <a:extLst>
              <a:ext uri="{FF2B5EF4-FFF2-40B4-BE49-F238E27FC236}">
                <a16:creationId xmlns:a16="http://schemas.microsoft.com/office/drawing/2014/main" id="{DC5E9CD4-189D-CE60-E898-3C04C3CDAD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35" y="1392096"/>
            <a:ext cx="4819650" cy="33623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F66D8DE-8A5C-4464-96F9-A7D4F8C1798C}"/>
              </a:ext>
            </a:extLst>
          </p:cNvPr>
          <p:cNvSpPr/>
          <p:nvPr/>
        </p:nvSpPr>
        <p:spPr>
          <a:xfrm>
            <a:off x="6671144" y="1379396"/>
            <a:ext cx="4904949" cy="386993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19F4C7F-4BC1-4276-B535-766BA0231F5F}"/>
              </a:ext>
            </a:extLst>
          </p:cNvPr>
          <p:cNvPicPr>
            <a:picLocks noChangeAspect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170" y="2934951"/>
            <a:ext cx="1902097" cy="2128017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3C625AF-29A1-4116-874B-80A53F5D5DF9}"/>
              </a:ext>
            </a:extLst>
          </p:cNvPr>
          <p:cNvSpPr txBox="1"/>
          <p:nvPr/>
        </p:nvSpPr>
        <p:spPr>
          <a:xfrm>
            <a:off x="624705" y="706795"/>
            <a:ext cx="7513710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申請された内容を、［承認 </a:t>
            </a:r>
            <a:r>
              <a:rPr kumimoji="1" lang="en-US" altLang="ja-JP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- </a:t>
            </a: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承認］メニューで承認します。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3" name="Rectangle 363">
            <a:extLst>
              <a:ext uri="{FF2B5EF4-FFF2-40B4-BE49-F238E27FC236}">
                <a16:creationId xmlns:a16="http://schemas.microsoft.com/office/drawing/2014/main" id="{B3330AD1-B4EF-4D26-AFC3-02A3930828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8433" y="1446897"/>
            <a:ext cx="4788264" cy="1409146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rot="0" vert="horz" wrap="square" lIns="74295" tIns="108000" rIns="74295" bIns="108000" anchor="t" anchorCtr="0" upright="1">
            <a:noAutofit/>
          </a:bodyPr>
          <a:lstStyle/>
          <a:p>
            <a:pPr fontAlgn="base"/>
            <a:r>
              <a:rPr lang="ja-JP" altLang="en-US" sz="2000" kern="1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メニュー画面右上の　  から、未承認の件数を確認できます。</a:t>
            </a:r>
            <a:br>
              <a:rPr lang="en-US" altLang="ja-JP" sz="2000" kern="1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</a:br>
            <a:r>
              <a:rPr lang="ja-JP" altLang="en-US" sz="2000" kern="1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件数を</a:t>
            </a:r>
            <a:r>
              <a:rPr lang="ja-JP" altLang="en-US" sz="2000" kern="100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クリックすると、［承認］メニューが表示され、未承認の申請を確認・承認でき</a:t>
            </a:r>
            <a:r>
              <a:rPr lang="ja-JP" altLang="en-US" sz="2000" kern="100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ます</a:t>
            </a:r>
            <a:r>
              <a:rPr lang="ja-JP" altLang="en-US" sz="2000" kern="100" dirty="0">
                <a:solidFill>
                  <a:srgbClr val="000000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。</a:t>
            </a:r>
            <a:endParaRPr lang="en-US" altLang="ja-JP" sz="2000" kern="100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pic>
        <p:nvPicPr>
          <p:cNvPr id="18" name="ベルマーク.jpg">
            <a:extLst>
              <a:ext uri="{FF2B5EF4-FFF2-40B4-BE49-F238E27FC236}">
                <a16:creationId xmlns:a16="http://schemas.microsoft.com/office/drawing/2014/main" id="{516750F1-0DBD-4294-9574-BB04622A5DA0}"/>
              </a:ext>
            </a:extLst>
          </p:cNvPr>
          <p:cNvPicPr/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245" y="1541483"/>
            <a:ext cx="287307" cy="315348"/>
          </a:xfrm>
          <a:prstGeom prst="rect">
            <a:avLst/>
          </a:prstGeom>
        </p:spPr>
      </p:pic>
      <p:sp>
        <p:nvSpPr>
          <p:cNvPr id="19" name="AutoShape 380">
            <a:extLst>
              <a:ext uri="{FF2B5EF4-FFF2-40B4-BE49-F238E27FC236}">
                <a16:creationId xmlns:a16="http://schemas.microsoft.com/office/drawing/2014/main" id="{6ED1D563-6315-4675-9863-E22CB28EBD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96526" y="4454630"/>
            <a:ext cx="1501105" cy="360000"/>
          </a:xfrm>
          <a:prstGeom prst="roundRect">
            <a:avLst>
              <a:gd name="adj" fmla="val 16667"/>
            </a:avLst>
          </a:prstGeom>
          <a:noFill/>
          <a:ln w="317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74295" tIns="8890" rIns="74295" bIns="8890" anchor="t" anchorCtr="0" upright="1">
            <a:noAutofit/>
          </a:bodyPr>
          <a:lstStyle/>
          <a:p>
            <a:endParaRPr lang="ja-JP" altLang="en-US"/>
          </a:p>
        </p:txBody>
      </p:sp>
      <p:sp>
        <p:nvSpPr>
          <p:cNvPr id="20" name="AutoShape 380">
            <a:extLst>
              <a:ext uri="{FF2B5EF4-FFF2-40B4-BE49-F238E27FC236}">
                <a16:creationId xmlns:a16="http://schemas.microsoft.com/office/drawing/2014/main" id="{C9C5D8D9-4F56-48A9-A5FE-7F77F4862E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8415" y="3044376"/>
            <a:ext cx="414013" cy="379113"/>
          </a:xfrm>
          <a:prstGeom prst="roundRect">
            <a:avLst>
              <a:gd name="adj" fmla="val 16667"/>
            </a:avLst>
          </a:prstGeom>
          <a:noFill/>
          <a:ln w="317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0" vert="horz" wrap="square" lIns="74295" tIns="8890" rIns="74295" bIns="8890" anchor="t" anchorCtr="0" upright="1">
            <a:noAutofit/>
          </a:bodyPr>
          <a:lstStyle/>
          <a:p>
            <a:endParaRPr lang="ja-JP" altLang="en-US"/>
          </a:p>
        </p:txBody>
      </p:sp>
      <p:sp>
        <p:nvSpPr>
          <p:cNvPr id="2" name="フッター プレースホルダー 3">
            <a:extLst>
              <a:ext uri="{FF2B5EF4-FFF2-40B4-BE49-F238E27FC236}">
                <a16:creationId xmlns:a16="http://schemas.microsoft.com/office/drawing/2014/main" id="{33BDBA86-2F5B-9DDC-1F0F-CF8328924931}"/>
              </a:ext>
            </a:extLst>
          </p:cNvPr>
          <p:cNvSpPr txBox="1">
            <a:spLocks/>
          </p:cNvSpPr>
          <p:nvPr/>
        </p:nvSpPr>
        <p:spPr>
          <a:xfrm>
            <a:off x="7553077" y="6492874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1100" dirty="0">
                <a:latin typeface="Meiryo UI" panose="020B0604030504040204" pitchFamily="50" charset="-128"/>
                <a:ea typeface="Meiryo UI" panose="020B0604030504040204" pitchFamily="50" charset="-128"/>
              </a:rPr>
              <a:t>©OBIC BUSINESS CONSULTANTS CO., LTD.</a:t>
            </a:r>
            <a:endParaRPr kumimoji="1" lang="ja-JP" altLang="en-US" sz="11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AC439D89-19AF-A283-BB88-0B214301BF78}"/>
              </a:ext>
            </a:extLst>
          </p:cNvPr>
          <p:cNvSpPr txBox="1">
            <a:spLocks/>
          </p:cNvSpPr>
          <p:nvPr/>
        </p:nvSpPr>
        <p:spPr>
          <a:xfrm>
            <a:off x="9246705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8443C8-5A69-406B-B82B-0F39BD7A8AD7}" type="slidenum">
              <a:rPr kumimoji="1" lang="ja-JP" altLang="en-US" sz="1200" b="0" smtClean="0"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39</a:t>
            </a:fld>
            <a:endParaRPr kumimoji="1" lang="ja-JP" altLang="en-US" sz="1200" b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312632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>
            <a:extLst>
              <a:ext uri="{FF2B5EF4-FFF2-40B4-BE49-F238E27FC236}">
                <a16:creationId xmlns:a16="http://schemas.microsoft.com/office/drawing/2014/main" id="{130B581C-A4C1-4EC7-8A77-AC87C0D05593}"/>
              </a:ext>
            </a:extLst>
          </p:cNvPr>
          <p:cNvPicPr>
            <a:picLocks noChangeAspect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375" y="4247876"/>
            <a:ext cx="4171693" cy="1533011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4F5A8CCB-520D-4CC1-A63D-776629C95336}"/>
              </a:ext>
            </a:extLst>
          </p:cNvPr>
          <p:cNvPicPr>
            <a:picLocks noChangeAspect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74" y="1386840"/>
            <a:ext cx="4798100" cy="36042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514FB23-F297-4D1D-A331-46501AD9171C}"/>
              </a:ext>
            </a:extLst>
          </p:cNvPr>
          <p:cNvSpPr txBox="1"/>
          <p:nvPr/>
        </p:nvSpPr>
        <p:spPr>
          <a:xfrm>
            <a:off x="601134" y="702731"/>
            <a:ext cx="10975174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申請名を選択すると、内容を確認でき、承認・否認ができます。</a:t>
            </a:r>
          </a:p>
        </p:txBody>
      </p:sp>
      <p:sp>
        <p:nvSpPr>
          <p:cNvPr id="12" name="四角形: 角を丸くする 11">
            <a:extLst>
              <a:ext uri="{FF2B5EF4-FFF2-40B4-BE49-F238E27FC236}">
                <a16:creationId xmlns:a16="http://schemas.microsoft.com/office/drawing/2014/main" id="{3385731F-2273-4A89-9924-31C9C9945E0B}"/>
              </a:ext>
            </a:extLst>
          </p:cNvPr>
          <p:cNvSpPr/>
          <p:nvPr/>
        </p:nvSpPr>
        <p:spPr>
          <a:xfrm>
            <a:off x="1744127" y="3438183"/>
            <a:ext cx="709513" cy="329742"/>
          </a:xfrm>
          <a:prstGeom prst="roundRect">
            <a:avLst>
              <a:gd name="adj" fmla="val 6875"/>
            </a:avLst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3" name="矢印: 右 12">
            <a:extLst>
              <a:ext uri="{FF2B5EF4-FFF2-40B4-BE49-F238E27FC236}">
                <a16:creationId xmlns:a16="http://schemas.microsoft.com/office/drawing/2014/main" id="{16048CB2-3978-4736-9C72-12FB6A601473}"/>
              </a:ext>
            </a:extLst>
          </p:cNvPr>
          <p:cNvSpPr/>
          <p:nvPr/>
        </p:nvSpPr>
        <p:spPr>
          <a:xfrm>
            <a:off x="5494019" y="3405142"/>
            <a:ext cx="1251355" cy="337044"/>
          </a:xfrm>
          <a:prstGeom prst="rightArrow">
            <a:avLst>
              <a:gd name="adj1" fmla="val 50000"/>
              <a:gd name="adj2" fmla="val 124910"/>
            </a:avLst>
          </a:prstGeom>
          <a:solidFill>
            <a:schemeClr val="accent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4" name="四角形: 角を丸くする 13">
            <a:extLst>
              <a:ext uri="{FF2B5EF4-FFF2-40B4-BE49-F238E27FC236}">
                <a16:creationId xmlns:a16="http://schemas.microsoft.com/office/drawing/2014/main" id="{D92EDDF2-FDD8-4BFF-8021-DAA8347D4898}"/>
              </a:ext>
            </a:extLst>
          </p:cNvPr>
          <p:cNvSpPr/>
          <p:nvPr/>
        </p:nvSpPr>
        <p:spPr>
          <a:xfrm>
            <a:off x="8206740" y="5396523"/>
            <a:ext cx="649831" cy="303237"/>
          </a:xfrm>
          <a:prstGeom prst="roundRect">
            <a:avLst>
              <a:gd name="adj" fmla="val 6875"/>
            </a:avLst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75A0EA3F-83E1-4E66-861A-BA7AD3371CBE}"/>
              </a:ext>
            </a:extLst>
          </p:cNvPr>
          <p:cNvPicPr>
            <a:picLocks noChangeAspect="1"/>
          </p:cNvPicPr>
          <p:nvPr/>
        </p:nvPicPr>
        <p:blipFill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996" y="1380874"/>
            <a:ext cx="4148832" cy="2804178"/>
          </a:xfrm>
          <a:prstGeom prst="rect">
            <a:avLst/>
          </a:prstGeom>
        </p:spPr>
      </p:pic>
      <p:sp>
        <p:nvSpPr>
          <p:cNvPr id="2" name="フッター プレースホルダー 3">
            <a:extLst>
              <a:ext uri="{FF2B5EF4-FFF2-40B4-BE49-F238E27FC236}">
                <a16:creationId xmlns:a16="http://schemas.microsoft.com/office/drawing/2014/main" id="{BE91D8FA-A4A6-ED8D-6F14-0EBC32928A33}"/>
              </a:ext>
            </a:extLst>
          </p:cNvPr>
          <p:cNvSpPr txBox="1">
            <a:spLocks/>
          </p:cNvSpPr>
          <p:nvPr/>
        </p:nvSpPr>
        <p:spPr>
          <a:xfrm>
            <a:off x="7553077" y="6492874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1100" dirty="0">
                <a:latin typeface="Meiryo UI" panose="020B0604030504040204" pitchFamily="50" charset="-128"/>
                <a:ea typeface="Meiryo UI" panose="020B0604030504040204" pitchFamily="50" charset="-128"/>
              </a:rPr>
              <a:t>©OBIC BUSINESS CONSULTANTS CO., LTD.</a:t>
            </a:r>
            <a:endParaRPr kumimoji="1" lang="ja-JP" altLang="en-US" sz="11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7ABDD888-3172-BE18-3D33-47ABA00AFDCB}"/>
              </a:ext>
            </a:extLst>
          </p:cNvPr>
          <p:cNvSpPr txBox="1">
            <a:spLocks/>
          </p:cNvSpPr>
          <p:nvPr/>
        </p:nvSpPr>
        <p:spPr>
          <a:xfrm>
            <a:off x="9246705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8443C8-5A69-406B-B82B-0F39BD7A8AD7}" type="slidenum">
              <a:rPr kumimoji="1" lang="ja-JP" altLang="en-US" sz="1200" b="0" smtClean="0"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40</a:t>
            </a:fld>
            <a:endParaRPr kumimoji="1" lang="ja-JP" altLang="en-US" sz="1200" b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502474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CA93A231-56F5-4010-8FE2-B5080C2EA04A}"/>
              </a:ext>
            </a:extLst>
          </p:cNvPr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533" y="1386840"/>
            <a:ext cx="4805257" cy="360679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514FB23-F297-4D1D-A331-46501AD9171C}"/>
              </a:ext>
            </a:extLst>
          </p:cNvPr>
          <p:cNvSpPr txBox="1"/>
          <p:nvPr/>
        </p:nvSpPr>
        <p:spPr>
          <a:xfrm>
            <a:off x="617533" y="694429"/>
            <a:ext cx="10990267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一覧画面で「承認」「否認」にチェックを付けて［確定］ボタンをクリックすると、一括で承認・否認できます。</a:t>
            </a:r>
          </a:p>
        </p:txBody>
      </p: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EAB9EC35-BBDD-4ACF-B7A2-CEB2CE51EB65}"/>
              </a:ext>
            </a:extLst>
          </p:cNvPr>
          <p:cNvSpPr/>
          <p:nvPr/>
        </p:nvSpPr>
        <p:spPr>
          <a:xfrm>
            <a:off x="676298" y="3076022"/>
            <a:ext cx="1080940" cy="1701718"/>
          </a:xfrm>
          <a:prstGeom prst="roundRect">
            <a:avLst>
              <a:gd name="adj" fmla="val 6875"/>
            </a:avLst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E4EBA2AA-4B34-443D-9EBF-D8E1B5659EB2}"/>
              </a:ext>
            </a:extLst>
          </p:cNvPr>
          <p:cNvSpPr/>
          <p:nvPr/>
        </p:nvSpPr>
        <p:spPr>
          <a:xfrm>
            <a:off x="2793794" y="2289773"/>
            <a:ext cx="1046686" cy="413339"/>
          </a:xfrm>
          <a:prstGeom prst="roundRect">
            <a:avLst>
              <a:gd name="adj" fmla="val 6875"/>
            </a:avLst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2" name="フッター プレースホルダー 3">
            <a:extLst>
              <a:ext uri="{FF2B5EF4-FFF2-40B4-BE49-F238E27FC236}">
                <a16:creationId xmlns:a16="http://schemas.microsoft.com/office/drawing/2014/main" id="{553FDF1C-F062-99F8-B2FD-C71E9CE782B5}"/>
              </a:ext>
            </a:extLst>
          </p:cNvPr>
          <p:cNvSpPr txBox="1">
            <a:spLocks/>
          </p:cNvSpPr>
          <p:nvPr/>
        </p:nvSpPr>
        <p:spPr>
          <a:xfrm>
            <a:off x="7553077" y="6492874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1100" dirty="0">
                <a:latin typeface="Meiryo UI" panose="020B0604030504040204" pitchFamily="50" charset="-128"/>
                <a:ea typeface="Meiryo UI" panose="020B0604030504040204" pitchFamily="50" charset="-128"/>
              </a:rPr>
              <a:t>©OBIC BUSINESS CONSULTANTS CO., LTD.</a:t>
            </a:r>
            <a:endParaRPr kumimoji="1" lang="ja-JP" altLang="en-US" sz="11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0BD53F01-D2B1-E02A-CA79-3BCACDC891E0}"/>
              </a:ext>
            </a:extLst>
          </p:cNvPr>
          <p:cNvSpPr txBox="1">
            <a:spLocks/>
          </p:cNvSpPr>
          <p:nvPr/>
        </p:nvSpPr>
        <p:spPr>
          <a:xfrm>
            <a:off x="9246705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8443C8-5A69-406B-B82B-0F39BD7A8AD7}" type="slidenum">
              <a:rPr kumimoji="1" lang="ja-JP" altLang="en-US" sz="1200" b="0" smtClean="0"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41</a:t>
            </a:fld>
            <a:endParaRPr kumimoji="1" lang="ja-JP" altLang="en-US" sz="1200" b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965614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46">
            <a:extLst>
              <a:ext uri="{FF2B5EF4-FFF2-40B4-BE49-F238E27FC236}">
                <a16:creationId xmlns:a16="http://schemas.microsoft.com/office/drawing/2014/main" id="{89C3EB88-59E7-4757-A5F5-52BF087D03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231" y="1383254"/>
            <a:ext cx="10960818" cy="2045746"/>
          </a:xfrm>
          <a:prstGeom prst="rect">
            <a:avLst/>
          </a:prstGeom>
          <a:solidFill>
            <a:srgbClr val="00B0F0"/>
          </a:solidFill>
          <a:ln w="9525" cmpd="sng" algn="ctr">
            <a:solidFill>
              <a:srgbClr val="00B0F0"/>
            </a:solidFill>
            <a:miter lim="800000"/>
            <a:headEnd/>
            <a:tailEnd/>
          </a:ln>
          <a:effectLst/>
        </p:spPr>
        <p:txBody>
          <a:bodyPr rot="0" vert="horz" wrap="square" lIns="74295" tIns="37800" rIns="74295" bIns="37800" rtlCol="0" anchor="ctr" anchorCtr="0" upright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ctr">
              <a:lnSpc>
                <a:spcPts val="4800"/>
              </a:lnSpc>
            </a:pPr>
            <a:r>
              <a:rPr lang="en-US" altLang="ja-JP" sz="4800" b="1" kern="10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6</a:t>
            </a:r>
            <a:r>
              <a:rPr lang="ja-JP" altLang="en-US" sz="4800" b="1" kern="10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　その他の機能</a:t>
            </a:r>
            <a:endParaRPr lang="ja-JP" sz="4800" kern="100" dirty="0"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8C82194-65A2-4720-A3BB-1B79A29AE4F1}"/>
              </a:ext>
            </a:extLst>
          </p:cNvPr>
          <p:cNvSpPr txBox="1"/>
          <p:nvPr/>
        </p:nvSpPr>
        <p:spPr>
          <a:xfrm>
            <a:off x="614476" y="4125774"/>
            <a:ext cx="10975500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ダッシュボードからの「お知らせ」や「アンケート」の確認や、社内規程の確認について紹介します。</a:t>
            </a:r>
          </a:p>
        </p:txBody>
      </p:sp>
      <p:sp>
        <p:nvSpPr>
          <p:cNvPr id="2" name="フッター プレースホルダー 3">
            <a:extLst>
              <a:ext uri="{FF2B5EF4-FFF2-40B4-BE49-F238E27FC236}">
                <a16:creationId xmlns:a16="http://schemas.microsoft.com/office/drawing/2014/main" id="{7B3B45BC-559D-0555-5B65-57E7A08F6303}"/>
              </a:ext>
            </a:extLst>
          </p:cNvPr>
          <p:cNvSpPr txBox="1">
            <a:spLocks/>
          </p:cNvSpPr>
          <p:nvPr/>
        </p:nvSpPr>
        <p:spPr>
          <a:xfrm>
            <a:off x="7553077" y="6492874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1100" dirty="0">
                <a:latin typeface="Meiryo UI" panose="020B0604030504040204" pitchFamily="50" charset="-128"/>
                <a:ea typeface="Meiryo UI" panose="020B0604030504040204" pitchFamily="50" charset="-128"/>
              </a:rPr>
              <a:t>©OBIC BUSINESS CONSULTANTS CO., LTD.</a:t>
            </a:r>
            <a:endParaRPr kumimoji="1" lang="ja-JP" altLang="en-US" sz="11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スライド番号プレースホルダー 4">
            <a:extLst>
              <a:ext uri="{FF2B5EF4-FFF2-40B4-BE49-F238E27FC236}">
                <a16:creationId xmlns:a16="http://schemas.microsoft.com/office/drawing/2014/main" id="{05FC6ED5-A83B-BBF1-5D10-2D6F68C2420F}"/>
              </a:ext>
            </a:extLst>
          </p:cNvPr>
          <p:cNvSpPr txBox="1">
            <a:spLocks/>
          </p:cNvSpPr>
          <p:nvPr/>
        </p:nvSpPr>
        <p:spPr>
          <a:xfrm>
            <a:off x="9246705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8443C8-5A69-406B-B82B-0F39BD7A8AD7}" type="slidenum">
              <a:rPr kumimoji="1" lang="ja-JP" altLang="en-US" sz="1200" b="0" smtClean="0"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42</a:t>
            </a:fld>
            <a:endParaRPr kumimoji="1" lang="ja-JP" altLang="en-US" sz="1200" b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150238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 descr="グラフィカル ユーザー インターフェイス, テキスト, アプリケーション, メール&#10;&#10;AI 生成コンテンツは誤りを含む可能性があります。">
            <a:extLst>
              <a:ext uri="{FF2B5EF4-FFF2-40B4-BE49-F238E27FC236}">
                <a16:creationId xmlns:a16="http://schemas.microsoft.com/office/drawing/2014/main" id="{280F9321-34F3-FCA3-0FCD-ABE43ABAD5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23" y="3255172"/>
            <a:ext cx="5017040" cy="1756346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3C625AF-29A1-4116-874B-80A53F5D5DF9}"/>
              </a:ext>
            </a:extLst>
          </p:cNvPr>
          <p:cNvSpPr txBox="1"/>
          <p:nvPr/>
        </p:nvSpPr>
        <p:spPr>
          <a:xfrm>
            <a:off x="624678" y="1382899"/>
            <a:ext cx="10953761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ダッシュボードの「お知らせ」から、「お知らせ」や「アンケート」を確認します。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2" name="フッター プレースホルダー 3">
            <a:extLst>
              <a:ext uri="{FF2B5EF4-FFF2-40B4-BE49-F238E27FC236}">
                <a16:creationId xmlns:a16="http://schemas.microsoft.com/office/drawing/2014/main" id="{BF42EF39-BFC6-D217-3B99-B63B33D37DDF}"/>
              </a:ext>
            </a:extLst>
          </p:cNvPr>
          <p:cNvSpPr txBox="1">
            <a:spLocks/>
          </p:cNvSpPr>
          <p:nvPr/>
        </p:nvSpPr>
        <p:spPr>
          <a:xfrm>
            <a:off x="7553077" y="6492874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1100" dirty="0">
                <a:latin typeface="Meiryo UI" panose="020B0604030504040204" pitchFamily="50" charset="-128"/>
                <a:ea typeface="Meiryo UI" panose="020B0604030504040204" pitchFamily="50" charset="-128"/>
              </a:rPr>
              <a:t>©OBIC BUSINESS CONSULTANTS CO., LTD.</a:t>
            </a:r>
            <a:endParaRPr kumimoji="1" lang="ja-JP" altLang="en-US" sz="11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4">
            <a:extLst>
              <a:ext uri="{FF2B5EF4-FFF2-40B4-BE49-F238E27FC236}">
                <a16:creationId xmlns:a16="http://schemas.microsoft.com/office/drawing/2014/main" id="{B881F43D-5436-EC66-A790-AC9737E955D5}"/>
              </a:ext>
            </a:extLst>
          </p:cNvPr>
          <p:cNvSpPr txBox="1">
            <a:spLocks/>
          </p:cNvSpPr>
          <p:nvPr/>
        </p:nvSpPr>
        <p:spPr>
          <a:xfrm>
            <a:off x="9246705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8443C8-5A69-406B-B82B-0F39BD7A8AD7}" type="slidenum">
              <a:rPr kumimoji="1" lang="ja-JP" altLang="en-US" sz="1200" b="0" smtClean="0"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43</a:t>
            </a:fld>
            <a:endParaRPr kumimoji="1" lang="ja-JP" altLang="en-US" sz="1200" b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082B5380-4ABD-6EA1-24EA-EF05954CA8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693" y="424160"/>
            <a:ext cx="10962042" cy="523220"/>
          </a:xfrm>
          <a:prstGeom prst="rect">
            <a:avLst/>
          </a:prstGeom>
          <a:solidFill>
            <a:srgbClr val="00B0F0"/>
          </a:solidFill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00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お知らせとアンケート</a:t>
            </a:r>
            <a:endParaRPr kumimoji="0" lang="ja-JP" altLang="ja-JP" sz="2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4F1BE99-978E-D7CB-4B00-4513B90394B0}"/>
              </a:ext>
            </a:extLst>
          </p:cNvPr>
          <p:cNvPicPr>
            <a:picLocks noChangeAspect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606" y="2293195"/>
            <a:ext cx="3417391" cy="406796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97454DF-4D39-348D-9715-F626D11C4616}"/>
              </a:ext>
            </a:extLst>
          </p:cNvPr>
          <p:cNvSpPr txBox="1"/>
          <p:nvPr/>
        </p:nvSpPr>
        <p:spPr>
          <a:xfrm>
            <a:off x="5776726" y="1889078"/>
            <a:ext cx="1682853" cy="442617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kumimoji="1" lang="ja-JP" alt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アンケート</a:t>
            </a:r>
          </a:p>
        </p:txBody>
      </p:sp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A809E83E-DC0D-5392-7BB8-E7D879E37129}"/>
              </a:ext>
            </a:extLst>
          </p:cNvPr>
          <p:cNvSpPr/>
          <p:nvPr/>
        </p:nvSpPr>
        <p:spPr>
          <a:xfrm>
            <a:off x="740400" y="3588814"/>
            <a:ext cx="4563120" cy="1089063"/>
          </a:xfrm>
          <a:prstGeom prst="roundRect">
            <a:avLst>
              <a:gd name="adj" fmla="val 6875"/>
            </a:avLst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3" name="矢印: 右 12">
            <a:extLst>
              <a:ext uri="{FF2B5EF4-FFF2-40B4-BE49-F238E27FC236}">
                <a16:creationId xmlns:a16="http://schemas.microsoft.com/office/drawing/2014/main" id="{40A7BF89-5A87-BA2C-024A-115D5B5AAC4B}"/>
              </a:ext>
            </a:extLst>
          </p:cNvPr>
          <p:cNvSpPr/>
          <p:nvPr/>
        </p:nvSpPr>
        <p:spPr>
          <a:xfrm rot="20412529">
            <a:off x="4908183" y="3303257"/>
            <a:ext cx="1168002" cy="325014"/>
          </a:xfrm>
          <a:prstGeom prst="rightArrow">
            <a:avLst>
              <a:gd name="adj1" fmla="val 50000"/>
              <a:gd name="adj2" fmla="val 123254"/>
            </a:avLst>
          </a:prstGeom>
          <a:solidFill>
            <a:schemeClr val="accent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4" name="矢印: 右 13">
            <a:extLst>
              <a:ext uri="{FF2B5EF4-FFF2-40B4-BE49-F238E27FC236}">
                <a16:creationId xmlns:a16="http://schemas.microsoft.com/office/drawing/2014/main" id="{0C046F75-9DD7-F5C9-0B0A-DB441A3E1DF8}"/>
              </a:ext>
            </a:extLst>
          </p:cNvPr>
          <p:cNvSpPr/>
          <p:nvPr/>
        </p:nvSpPr>
        <p:spPr>
          <a:xfrm rot="674747">
            <a:off x="4909669" y="4127965"/>
            <a:ext cx="3552508" cy="309499"/>
          </a:xfrm>
          <a:prstGeom prst="rightArrow">
            <a:avLst>
              <a:gd name="adj1" fmla="val 50000"/>
              <a:gd name="adj2" fmla="val 123254"/>
            </a:avLst>
          </a:prstGeom>
          <a:solidFill>
            <a:schemeClr val="accent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37B8C92A-72AB-7218-EEB5-1B3DE77C1B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7733" y="3991033"/>
            <a:ext cx="3095625" cy="23050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1586492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909DB80A-C315-41B4-4630-F2E3D2504D6B}"/>
              </a:ext>
            </a:extLst>
          </p:cNvPr>
          <p:cNvPicPr>
            <a:picLocks noChangeAspect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93" y="2439314"/>
            <a:ext cx="10020815" cy="264808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3C625AF-29A1-4116-874B-80A53F5D5DF9}"/>
              </a:ext>
            </a:extLst>
          </p:cNvPr>
          <p:cNvSpPr txBox="1"/>
          <p:nvPr/>
        </p:nvSpPr>
        <p:spPr>
          <a:xfrm>
            <a:off x="604130" y="1393176"/>
            <a:ext cx="10953761" cy="833621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［社内規程］メニューで確認できます。</a:t>
            </a:r>
            <a:br>
              <a:rPr kumimoji="1" lang="en-US" altLang="ja-JP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</a:b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確認したい社内規程文書をクリックし、ファイルをダウンロードして確認します。</a:t>
            </a:r>
            <a:endParaRPr kumimoji="1" lang="en-US" altLang="ja-JP" sz="2000" dirty="0">
              <a:solidFill>
                <a:schemeClr val="tx1">
                  <a:lumMod val="95000"/>
                  <a:lumOff val="5000"/>
                </a:schemeClr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20" name="四角形: 角を丸くする 19">
            <a:extLst>
              <a:ext uri="{FF2B5EF4-FFF2-40B4-BE49-F238E27FC236}">
                <a16:creationId xmlns:a16="http://schemas.microsoft.com/office/drawing/2014/main" id="{90909B9A-2D2F-4746-9416-DC7EE40E0E66}"/>
              </a:ext>
            </a:extLst>
          </p:cNvPr>
          <p:cNvSpPr/>
          <p:nvPr/>
        </p:nvSpPr>
        <p:spPr>
          <a:xfrm>
            <a:off x="4904015" y="3423792"/>
            <a:ext cx="2144058" cy="1507804"/>
          </a:xfrm>
          <a:prstGeom prst="roundRect">
            <a:avLst>
              <a:gd name="adj" fmla="val 6875"/>
            </a:avLst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2" name="フッター プレースホルダー 3">
            <a:extLst>
              <a:ext uri="{FF2B5EF4-FFF2-40B4-BE49-F238E27FC236}">
                <a16:creationId xmlns:a16="http://schemas.microsoft.com/office/drawing/2014/main" id="{BF42EF39-BFC6-D217-3B99-B63B33D37DDF}"/>
              </a:ext>
            </a:extLst>
          </p:cNvPr>
          <p:cNvSpPr txBox="1">
            <a:spLocks/>
          </p:cNvSpPr>
          <p:nvPr/>
        </p:nvSpPr>
        <p:spPr>
          <a:xfrm>
            <a:off x="7553077" y="6492874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1100" dirty="0">
                <a:latin typeface="Meiryo UI" panose="020B0604030504040204" pitchFamily="50" charset="-128"/>
                <a:ea typeface="Meiryo UI" panose="020B0604030504040204" pitchFamily="50" charset="-128"/>
              </a:rPr>
              <a:t>©OBIC BUSINESS CONSULTANTS CO., LTD.</a:t>
            </a:r>
            <a:endParaRPr kumimoji="1" lang="ja-JP" altLang="en-US" sz="11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4">
            <a:extLst>
              <a:ext uri="{FF2B5EF4-FFF2-40B4-BE49-F238E27FC236}">
                <a16:creationId xmlns:a16="http://schemas.microsoft.com/office/drawing/2014/main" id="{B881F43D-5436-EC66-A790-AC9737E955D5}"/>
              </a:ext>
            </a:extLst>
          </p:cNvPr>
          <p:cNvSpPr txBox="1">
            <a:spLocks/>
          </p:cNvSpPr>
          <p:nvPr/>
        </p:nvSpPr>
        <p:spPr>
          <a:xfrm>
            <a:off x="9246705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8443C8-5A69-406B-B82B-0F39BD7A8AD7}" type="slidenum">
              <a:rPr kumimoji="1" lang="ja-JP" altLang="en-US" sz="1200" b="0" smtClean="0"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44</a:t>
            </a:fld>
            <a:endParaRPr kumimoji="1" lang="ja-JP" altLang="en-US" sz="1200" b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56D69059-BD50-59B1-2D7C-3EA92EBEEA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693" y="424160"/>
            <a:ext cx="10962042" cy="523220"/>
          </a:xfrm>
          <a:prstGeom prst="rect">
            <a:avLst/>
          </a:prstGeom>
          <a:solidFill>
            <a:srgbClr val="00B0F0"/>
          </a:solidFill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000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ja-JP" altLang="en-US" sz="28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社内規程</a:t>
            </a:r>
            <a:endParaRPr kumimoji="0" lang="ja-JP" altLang="ja-JP" sz="2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163764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46">
            <a:extLst>
              <a:ext uri="{FF2B5EF4-FFF2-40B4-BE49-F238E27FC236}">
                <a16:creationId xmlns:a16="http://schemas.microsoft.com/office/drawing/2014/main" id="{89C3EB88-59E7-4757-A5F5-52BF087D03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231" y="1375939"/>
            <a:ext cx="10960818" cy="2053061"/>
          </a:xfrm>
          <a:prstGeom prst="rect">
            <a:avLst/>
          </a:prstGeom>
          <a:solidFill>
            <a:srgbClr val="00B0F0"/>
          </a:solidFill>
          <a:ln w="9525" cmpd="sng" algn="ctr">
            <a:solidFill>
              <a:srgbClr val="00B0F0"/>
            </a:solidFill>
            <a:miter lim="800000"/>
            <a:headEnd/>
            <a:tailEnd/>
          </a:ln>
          <a:effectLst/>
        </p:spPr>
        <p:txBody>
          <a:bodyPr rot="0" vert="horz" wrap="square" lIns="74295" tIns="37800" rIns="74295" bIns="37800" rtlCol="0" anchor="ctr" anchorCtr="0" upright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ctr" latinLnBrk="0" hangingPunct="1">
              <a:lnSpc>
                <a:spcPts val="48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4800" b="1" kern="10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7</a:t>
            </a:r>
            <a:r>
              <a:rPr kumimoji="1" lang="ja-JP" altLang="en-US" sz="4800" b="1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　こんなときは</a:t>
            </a:r>
            <a:endParaRPr kumimoji="1" lang="ja-JP" altLang="en-US" sz="4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2" name="フッター プレースホルダー 3">
            <a:extLst>
              <a:ext uri="{FF2B5EF4-FFF2-40B4-BE49-F238E27FC236}">
                <a16:creationId xmlns:a16="http://schemas.microsoft.com/office/drawing/2014/main" id="{127BEF11-7B4B-84C6-A16E-11A25C7AC7B9}"/>
              </a:ext>
            </a:extLst>
          </p:cNvPr>
          <p:cNvSpPr txBox="1">
            <a:spLocks/>
          </p:cNvSpPr>
          <p:nvPr/>
        </p:nvSpPr>
        <p:spPr>
          <a:xfrm>
            <a:off x="7553077" y="6492874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1100" dirty="0">
                <a:latin typeface="Meiryo UI" panose="020B0604030504040204" pitchFamily="50" charset="-128"/>
                <a:ea typeface="Meiryo UI" panose="020B0604030504040204" pitchFamily="50" charset="-128"/>
              </a:rPr>
              <a:t>©OBIC BUSINESS CONSULTANTS CO., LTD.</a:t>
            </a:r>
            <a:endParaRPr kumimoji="1" lang="ja-JP" altLang="en-US" sz="11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4">
            <a:extLst>
              <a:ext uri="{FF2B5EF4-FFF2-40B4-BE49-F238E27FC236}">
                <a16:creationId xmlns:a16="http://schemas.microsoft.com/office/drawing/2014/main" id="{3EE7ABFA-572E-2F70-1AE3-B2D2F35C1D73}"/>
              </a:ext>
            </a:extLst>
          </p:cNvPr>
          <p:cNvSpPr txBox="1">
            <a:spLocks/>
          </p:cNvSpPr>
          <p:nvPr/>
        </p:nvSpPr>
        <p:spPr>
          <a:xfrm>
            <a:off x="9246705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8443C8-5A69-406B-B82B-0F39BD7A8AD7}" type="slidenum">
              <a:rPr kumimoji="1" lang="ja-JP" altLang="en-US" sz="1200" b="0" smtClean="0"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45</a:t>
            </a:fld>
            <a:endParaRPr kumimoji="1" lang="ja-JP" altLang="en-US" sz="1200" b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1215916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93134C2-7564-4F3A-A731-AA37A36B3201}"/>
              </a:ext>
            </a:extLst>
          </p:cNvPr>
          <p:cNvSpPr txBox="1"/>
          <p:nvPr/>
        </p:nvSpPr>
        <p:spPr>
          <a:xfrm>
            <a:off x="615125" y="691595"/>
            <a:ext cx="4110025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t>7 - 1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t>　　パスワードを忘れた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FFD63830-6D09-4D87-BE61-B8871B290D46}"/>
              </a:ext>
            </a:extLst>
          </p:cNvPr>
          <p:cNvPicPr>
            <a:picLocks noChangeAspect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25" y="2060100"/>
            <a:ext cx="4110025" cy="28021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0A7B60A4-A76B-4AA9-BC84-2F91FEF3DBBC}"/>
              </a:ext>
            </a:extLst>
          </p:cNvPr>
          <p:cNvPicPr>
            <a:picLocks noChangeAspect="1"/>
          </p:cNvPicPr>
          <p:nvPr/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844" y="2060100"/>
            <a:ext cx="4110774" cy="205104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B36EDBE-F8D3-44B7-AFB3-1A25234B7CE1}"/>
              </a:ext>
            </a:extLst>
          </p:cNvPr>
          <p:cNvSpPr txBox="1"/>
          <p:nvPr/>
        </p:nvSpPr>
        <p:spPr>
          <a:xfrm>
            <a:off x="622945" y="1379396"/>
            <a:ext cx="7445721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t>ログイン画面の「パスワードをお忘れですか？」をクリックします。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+mn-cs"/>
            </a:endParaRPr>
          </a:p>
        </p:txBody>
      </p:sp>
      <p:sp>
        <p:nvSpPr>
          <p:cNvPr id="8" name="矢印: 右 7">
            <a:extLst>
              <a:ext uri="{FF2B5EF4-FFF2-40B4-BE49-F238E27FC236}">
                <a16:creationId xmlns:a16="http://schemas.microsoft.com/office/drawing/2014/main" id="{DF7B2A07-A370-4A2A-B2CF-38181A5D26F7}"/>
              </a:ext>
            </a:extLst>
          </p:cNvPr>
          <p:cNvSpPr/>
          <p:nvPr/>
        </p:nvSpPr>
        <p:spPr>
          <a:xfrm>
            <a:off x="5213891" y="2829335"/>
            <a:ext cx="1158240" cy="512571"/>
          </a:xfrm>
          <a:prstGeom prst="rightArrow">
            <a:avLst>
              <a:gd name="adj1" fmla="val 50000"/>
              <a:gd name="adj2" fmla="val 83578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+mn-cs"/>
            </a:endParaRPr>
          </a:p>
        </p:txBody>
      </p:sp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471C0F21-E36C-4511-BC32-C2C0ADB7D15E}"/>
              </a:ext>
            </a:extLst>
          </p:cNvPr>
          <p:cNvSpPr/>
          <p:nvPr/>
        </p:nvSpPr>
        <p:spPr>
          <a:xfrm>
            <a:off x="1947010" y="3845747"/>
            <a:ext cx="1447242" cy="338548"/>
          </a:xfrm>
          <a:prstGeom prst="roundRect">
            <a:avLst>
              <a:gd name="adj" fmla="val 6875"/>
            </a:avLst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+mn-cs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93A5194-DEA9-4CB2-8487-364986FED170}"/>
              </a:ext>
            </a:extLst>
          </p:cNvPr>
          <p:cNvSpPr txBox="1"/>
          <p:nvPr/>
        </p:nvSpPr>
        <p:spPr>
          <a:xfrm>
            <a:off x="622944" y="5185995"/>
            <a:ext cx="10971648" cy="1233731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t>「</a:t>
            </a:r>
            <a:r>
              <a:rPr kumimoji="1" lang="en-US" altLang="ja-JP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t>OBCiD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t>」と「メールアドレス」を入力し、［送信］ボタンをクリックします。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t>「パスワードを再設定してください」という件名のメールが届きますので、記載されている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t>URL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t>からパスワードを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t>再設定します。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+mn-cs"/>
            </a:endParaRPr>
          </a:p>
        </p:txBody>
      </p:sp>
      <p:sp>
        <p:nvSpPr>
          <p:cNvPr id="2" name="フッター プレースホルダー 3">
            <a:extLst>
              <a:ext uri="{FF2B5EF4-FFF2-40B4-BE49-F238E27FC236}">
                <a16:creationId xmlns:a16="http://schemas.microsoft.com/office/drawing/2014/main" id="{744F1745-9E2F-2073-FA41-14192CF77A58}"/>
              </a:ext>
            </a:extLst>
          </p:cNvPr>
          <p:cNvSpPr txBox="1">
            <a:spLocks/>
          </p:cNvSpPr>
          <p:nvPr/>
        </p:nvSpPr>
        <p:spPr>
          <a:xfrm>
            <a:off x="7553077" y="6492874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1100" dirty="0">
                <a:latin typeface="Meiryo UI" panose="020B0604030504040204" pitchFamily="50" charset="-128"/>
                <a:ea typeface="Meiryo UI" panose="020B0604030504040204" pitchFamily="50" charset="-128"/>
              </a:rPr>
              <a:t>©OBIC BUSINESS CONSULTANTS CO., LTD.</a:t>
            </a:r>
            <a:endParaRPr kumimoji="1" lang="ja-JP" altLang="en-US" sz="11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4">
            <a:extLst>
              <a:ext uri="{FF2B5EF4-FFF2-40B4-BE49-F238E27FC236}">
                <a16:creationId xmlns:a16="http://schemas.microsoft.com/office/drawing/2014/main" id="{A1844B85-74E9-C4F1-DE9F-EB9C4E5C22F3}"/>
              </a:ext>
            </a:extLst>
          </p:cNvPr>
          <p:cNvSpPr txBox="1">
            <a:spLocks/>
          </p:cNvSpPr>
          <p:nvPr/>
        </p:nvSpPr>
        <p:spPr>
          <a:xfrm>
            <a:off x="9246705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8443C8-5A69-406B-B82B-0F39BD7A8AD7}" type="slidenum">
              <a:rPr kumimoji="1" lang="ja-JP" altLang="en-US" sz="1200" b="0" smtClean="0"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46</a:t>
            </a:fld>
            <a:endParaRPr kumimoji="1" lang="ja-JP" altLang="en-US" sz="1200" b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5475786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93134C2-7564-4F3A-A731-AA37A36B3201}"/>
              </a:ext>
            </a:extLst>
          </p:cNvPr>
          <p:cNvSpPr txBox="1"/>
          <p:nvPr/>
        </p:nvSpPr>
        <p:spPr>
          <a:xfrm>
            <a:off x="615125" y="691595"/>
            <a:ext cx="4110025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dirty="0">
                <a:solidFill>
                  <a:prstClr val="black">
                    <a:lumMod val="95000"/>
                    <a:lumOff val="5000"/>
                  </a:prst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7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t> - 2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t>　　パスワードを変更したい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FFD63830-6D09-4D87-BE61-B8871B290D46}"/>
              </a:ext>
            </a:extLst>
          </p:cNvPr>
          <p:cNvPicPr>
            <a:picLocks noChangeAspect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25" y="2060099"/>
            <a:ext cx="4110025" cy="35272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0A7B60A4-A76B-4AA9-BC84-2F91FEF3DBBC}"/>
              </a:ext>
            </a:extLst>
          </p:cNvPr>
          <p:cNvPicPr>
            <a:picLocks noChangeAspect="1"/>
          </p:cNvPicPr>
          <p:nvPr/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578" y="2067197"/>
            <a:ext cx="4067793" cy="317048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B36EDBE-F8D3-44B7-AFB3-1A25234B7CE1}"/>
              </a:ext>
            </a:extLst>
          </p:cNvPr>
          <p:cNvSpPr txBox="1"/>
          <p:nvPr/>
        </p:nvSpPr>
        <p:spPr>
          <a:xfrm>
            <a:off x="622945" y="1379396"/>
            <a:ext cx="7445721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t>画面右上の　　　マークから「パスワード変更」をクリックします。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+mn-cs"/>
            </a:endParaRPr>
          </a:p>
        </p:txBody>
      </p:sp>
      <p:sp>
        <p:nvSpPr>
          <p:cNvPr id="8" name="矢印: 右 7">
            <a:extLst>
              <a:ext uri="{FF2B5EF4-FFF2-40B4-BE49-F238E27FC236}">
                <a16:creationId xmlns:a16="http://schemas.microsoft.com/office/drawing/2014/main" id="{DF7B2A07-A370-4A2A-B2CF-38181A5D26F7}"/>
              </a:ext>
            </a:extLst>
          </p:cNvPr>
          <p:cNvSpPr/>
          <p:nvPr/>
        </p:nvSpPr>
        <p:spPr>
          <a:xfrm>
            <a:off x="5213891" y="2829335"/>
            <a:ext cx="1158240" cy="512571"/>
          </a:xfrm>
          <a:prstGeom prst="rightArrow">
            <a:avLst>
              <a:gd name="adj1" fmla="val 50000"/>
              <a:gd name="adj2" fmla="val 83578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+mn-cs"/>
            </a:endParaRPr>
          </a:p>
        </p:txBody>
      </p:sp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471C0F21-E36C-4511-BC32-C2C0ADB7D15E}"/>
              </a:ext>
            </a:extLst>
          </p:cNvPr>
          <p:cNvSpPr/>
          <p:nvPr/>
        </p:nvSpPr>
        <p:spPr>
          <a:xfrm>
            <a:off x="4002584" y="2187898"/>
            <a:ext cx="532840" cy="511411"/>
          </a:xfrm>
          <a:prstGeom prst="roundRect">
            <a:avLst>
              <a:gd name="adj" fmla="val 6875"/>
            </a:avLst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+mn-cs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93A5194-DEA9-4CB2-8487-364986FED170}"/>
              </a:ext>
            </a:extLst>
          </p:cNvPr>
          <p:cNvSpPr txBox="1"/>
          <p:nvPr/>
        </p:nvSpPr>
        <p:spPr>
          <a:xfrm>
            <a:off x="622944" y="5763895"/>
            <a:ext cx="10971648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t>新しいパスワードに変更します。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+mn-cs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3779E40-C388-4918-A09F-A26DF0DA98F2}"/>
              </a:ext>
            </a:extLst>
          </p:cNvPr>
          <p:cNvPicPr>
            <a:picLocks noChangeAspect="1"/>
          </p:cNvPicPr>
          <p:nvPr/>
        </p:nvPicPr>
        <p:blipFill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532" y="1379614"/>
            <a:ext cx="402299" cy="402299"/>
          </a:xfrm>
          <a:prstGeom prst="rect">
            <a:avLst/>
          </a:prstGeom>
        </p:spPr>
      </p:pic>
      <p:sp>
        <p:nvSpPr>
          <p:cNvPr id="12" name="四角形: 角を丸くする 11">
            <a:extLst>
              <a:ext uri="{FF2B5EF4-FFF2-40B4-BE49-F238E27FC236}">
                <a16:creationId xmlns:a16="http://schemas.microsoft.com/office/drawing/2014/main" id="{FC854295-FF43-4F22-91C0-E257E3951DE2}"/>
              </a:ext>
            </a:extLst>
          </p:cNvPr>
          <p:cNvSpPr/>
          <p:nvPr/>
        </p:nvSpPr>
        <p:spPr>
          <a:xfrm>
            <a:off x="2121410" y="4059936"/>
            <a:ext cx="2465220" cy="358445"/>
          </a:xfrm>
          <a:prstGeom prst="roundRect">
            <a:avLst>
              <a:gd name="adj" fmla="val 6875"/>
            </a:avLst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+mn-cs"/>
            </a:endParaRPr>
          </a:p>
        </p:txBody>
      </p:sp>
      <p:sp>
        <p:nvSpPr>
          <p:cNvPr id="2" name="フッター プレースホルダー 3">
            <a:extLst>
              <a:ext uri="{FF2B5EF4-FFF2-40B4-BE49-F238E27FC236}">
                <a16:creationId xmlns:a16="http://schemas.microsoft.com/office/drawing/2014/main" id="{07F45B23-9467-6C02-FC34-250FCA095252}"/>
              </a:ext>
            </a:extLst>
          </p:cNvPr>
          <p:cNvSpPr txBox="1">
            <a:spLocks/>
          </p:cNvSpPr>
          <p:nvPr/>
        </p:nvSpPr>
        <p:spPr>
          <a:xfrm>
            <a:off x="7553077" y="6492874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1100" dirty="0">
                <a:latin typeface="Meiryo UI" panose="020B0604030504040204" pitchFamily="50" charset="-128"/>
                <a:ea typeface="Meiryo UI" panose="020B0604030504040204" pitchFamily="50" charset="-128"/>
              </a:rPr>
              <a:t>©OBIC BUSINESS CONSULTANTS CO., LTD.</a:t>
            </a:r>
            <a:endParaRPr kumimoji="1" lang="ja-JP" altLang="en-US" sz="11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CA7DE1DC-479C-9721-B545-B560106EA392}"/>
              </a:ext>
            </a:extLst>
          </p:cNvPr>
          <p:cNvSpPr txBox="1">
            <a:spLocks/>
          </p:cNvSpPr>
          <p:nvPr/>
        </p:nvSpPr>
        <p:spPr>
          <a:xfrm>
            <a:off x="9246705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8443C8-5A69-406B-B82B-0F39BD7A8AD7}" type="slidenum">
              <a:rPr kumimoji="1" lang="ja-JP" altLang="en-US" sz="1200" b="0" smtClean="0"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47</a:t>
            </a:fld>
            <a:endParaRPr kumimoji="1" lang="ja-JP" altLang="en-US" sz="1200" b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1834647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93134C2-7564-4F3A-A731-AA37A36B3201}"/>
              </a:ext>
            </a:extLst>
          </p:cNvPr>
          <p:cNvSpPr txBox="1"/>
          <p:nvPr/>
        </p:nvSpPr>
        <p:spPr>
          <a:xfrm>
            <a:off x="615125" y="691595"/>
            <a:ext cx="7888795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dirty="0">
                <a:solidFill>
                  <a:prstClr val="black">
                    <a:lumMod val="95000"/>
                    <a:lumOff val="5000"/>
                  </a:prst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7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t> - 3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t>　　</a:t>
            </a:r>
            <a:r>
              <a:rPr lang="en-US" altLang="ja-JP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Web</a:t>
            </a:r>
            <a:r>
              <a:rPr lang="ja-JP" altLang="en-US" sz="2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アプリの各メニューを英語表記に切り替えたい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+mn-cs"/>
            </a:endParaRPr>
          </a:p>
        </p:txBody>
      </p:sp>
      <p:sp>
        <p:nvSpPr>
          <p:cNvPr id="2" name="フッター プレースホルダー 3">
            <a:extLst>
              <a:ext uri="{FF2B5EF4-FFF2-40B4-BE49-F238E27FC236}">
                <a16:creationId xmlns:a16="http://schemas.microsoft.com/office/drawing/2014/main" id="{07F45B23-9467-6C02-FC34-250FCA095252}"/>
              </a:ext>
            </a:extLst>
          </p:cNvPr>
          <p:cNvSpPr txBox="1">
            <a:spLocks/>
          </p:cNvSpPr>
          <p:nvPr/>
        </p:nvSpPr>
        <p:spPr>
          <a:xfrm>
            <a:off x="7553077" y="6492874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1100" dirty="0">
                <a:latin typeface="Meiryo UI" panose="020B0604030504040204" pitchFamily="50" charset="-128"/>
                <a:ea typeface="Meiryo UI" panose="020B0604030504040204" pitchFamily="50" charset="-128"/>
              </a:rPr>
              <a:t>©OBIC BUSINESS CONSULTANTS CO., LTD.</a:t>
            </a:r>
            <a:endParaRPr kumimoji="1" lang="ja-JP" altLang="en-US" sz="11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CA7DE1DC-479C-9721-B545-B560106EA392}"/>
              </a:ext>
            </a:extLst>
          </p:cNvPr>
          <p:cNvSpPr txBox="1">
            <a:spLocks/>
          </p:cNvSpPr>
          <p:nvPr/>
        </p:nvSpPr>
        <p:spPr>
          <a:xfrm>
            <a:off x="9246705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8443C8-5A69-406B-B82B-0F39BD7A8AD7}" type="slidenum">
              <a:rPr kumimoji="1" lang="ja-JP" altLang="en-US" sz="1200" b="0" smtClean="0"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48</a:t>
            </a:fld>
            <a:endParaRPr kumimoji="1" lang="ja-JP" altLang="en-US" sz="1200" b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5" name="コンテンツ プレースホルダー 2">
            <a:extLst>
              <a:ext uri="{FF2B5EF4-FFF2-40B4-BE49-F238E27FC236}">
                <a16:creationId xmlns:a16="http://schemas.microsoft.com/office/drawing/2014/main" id="{83459A9E-21B0-906E-7DDC-D55877CC9557}"/>
              </a:ext>
            </a:extLst>
          </p:cNvPr>
          <p:cNvSpPr txBox="1">
            <a:spLocks/>
          </p:cNvSpPr>
          <p:nvPr/>
        </p:nvSpPr>
        <p:spPr>
          <a:xfrm>
            <a:off x="435334" y="1336482"/>
            <a:ext cx="10964186" cy="18975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1778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kumimoji="0"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Web</a:t>
            </a:r>
            <a:r>
              <a:rPr kumimoji="0"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アプリの各メニューの項目や選択肢、インフォメーションガイドを英語表記に切り替えます。</a:t>
            </a:r>
            <a:endParaRPr kumimoji="0"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1778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kumimoji="0"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kumimoji="0"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kumimoji="0"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1.</a:t>
            </a:r>
            <a:r>
              <a:rPr kumimoji="0"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　右下に表示された言語を切り替えるウィジェットをクリックし、「</a:t>
            </a:r>
            <a:r>
              <a:rPr kumimoji="0"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English</a:t>
            </a:r>
            <a:r>
              <a:rPr kumimoji="0"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」を選択します。</a:t>
            </a:r>
            <a:endParaRPr kumimoji="0"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kumimoji="0"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kumimoji="0"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2.</a:t>
            </a:r>
            <a:r>
              <a:rPr kumimoji="0"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　項目名や選択肢が、自動翻訳機能で英語翻訳されて表示されます。　　</a:t>
            </a:r>
            <a:r>
              <a:rPr kumimoji="0"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</a:p>
          <a:p>
            <a:pPr marL="0" indent="1778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kumimoji="0"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kumimoji="0"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endParaRPr kumimoji="0" lang="en-US" altLang="ja-JP" sz="2400" dirty="0">
              <a:latin typeface="Arial" panose="020B0604020202020204" pitchFamily="34" charset="0"/>
            </a:endParaRPr>
          </a:p>
          <a:p>
            <a:pPr marL="0" indent="533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kumimoji="0" lang="en-US" altLang="ja-JP" sz="2400" dirty="0">
              <a:latin typeface="Arial" panose="020B0604020202020204" pitchFamily="34" charset="0"/>
            </a:endParaRPr>
          </a:p>
          <a:p>
            <a:pPr marL="0" indent="533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kumimoji="0" lang="en-US" altLang="ja-JP" sz="2400" dirty="0">
              <a:latin typeface="Arial" panose="020B0604020202020204" pitchFamily="34" charset="0"/>
            </a:endParaRPr>
          </a:p>
          <a:p>
            <a:pPr marL="0" indent="533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kumimoji="0" lang="en-US" altLang="ja-JP" sz="2400" dirty="0">
              <a:latin typeface="Arial" panose="020B0604020202020204" pitchFamily="34" charset="0"/>
            </a:endParaRPr>
          </a:p>
          <a:p>
            <a:pPr marL="0" indent="533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kumimoji="0" lang="ja-JP" altLang="en-US" sz="2400" dirty="0">
              <a:latin typeface="Arial" panose="020B0604020202020204" pitchFamily="34" charset="0"/>
            </a:endParaRPr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F5F0DB84-E92C-F16F-3DC1-4EEDD430D7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151" y="2733956"/>
            <a:ext cx="6558823" cy="3584782"/>
          </a:xfrm>
          <a:prstGeom prst="rect">
            <a:avLst/>
          </a:prstGeom>
        </p:spPr>
      </p:pic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13C81F24-E7C1-9A06-5D45-F36DB811015C}"/>
              </a:ext>
            </a:extLst>
          </p:cNvPr>
          <p:cNvSpPr/>
          <p:nvPr/>
        </p:nvSpPr>
        <p:spPr>
          <a:xfrm>
            <a:off x="7387363" y="3372706"/>
            <a:ext cx="4446228" cy="2774461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【</a:t>
            </a:r>
            <a:r>
              <a:rPr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参考</a:t>
            </a:r>
            <a:r>
              <a:rPr lang="en-US" altLang="ja-JP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】</a:t>
            </a:r>
          </a:p>
          <a:p>
            <a:r>
              <a:rPr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インフォメーションガイドも英語で表示されます。 </a:t>
            </a:r>
            <a:br>
              <a:rPr lang="en-US" altLang="ja-JP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「</a:t>
            </a:r>
            <a:r>
              <a:rPr lang="en-US" altLang="ja-JP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i</a:t>
            </a:r>
            <a:r>
              <a:rPr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」にマウスのカーソルをあわせて、ご確認ください。</a:t>
            </a:r>
            <a:endParaRPr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en-US" altLang="ja-JP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en-US" altLang="ja-JP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endParaRPr lang="en-US" altLang="ja-JP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endParaRPr lang="en-US" altLang="ja-JP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en-US" altLang="ja-JP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en-US" altLang="ja-JP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en-US" altLang="ja-JP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en-US" altLang="ja-JP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2" name="図 31">
            <a:extLst>
              <a:ext uri="{FF2B5EF4-FFF2-40B4-BE49-F238E27FC236}">
                <a16:creationId xmlns:a16="http://schemas.microsoft.com/office/drawing/2014/main" id="{97A82AAB-64D4-3CEA-E79A-B30DF32DAF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0573" y="4327189"/>
            <a:ext cx="2443855" cy="1711271"/>
          </a:xfrm>
          <a:prstGeom prst="rect">
            <a:avLst/>
          </a:prstGeom>
        </p:spPr>
      </p:pic>
      <p:sp>
        <p:nvSpPr>
          <p:cNvPr id="3" name="矢印: 右 2">
            <a:extLst>
              <a:ext uri="{FF2B5EF4-FFF2-40B4-BE49-F238E27FC236}">
                <a16:creationId xmlns:a16="http://schemas.microsoft.com/office/drawing/2014/main" id="{C3E14D0E-30D4-AA68-6DA5-0781CB44D191}"/>
              </a:ext>
            </a:extLst>
          </p:cNvPr>
          <p:cNvSpPr/>
          <p:nvPr/>
        </p:nvSpPr>
        <p:spPr>
          <a:xfrm rot="5400000">
            <a:off x="3307015" y="4474609"/>
            <a:ext cx="709244" cy="313871"/>
          </a:xfrm>
          <a:prstGeom prst="rightArrow">
            <a:avLst>
              <a:gd name="adj1" fmla="val 50000"/>
              <a:gd name="adj2" fmla="val 83578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30789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46">
            <a:extLst>
              <a:ext uri="{FF2B5EF4-FFF2-40B4-BE49-F238E27FC236}">
                <a16:creationId xmlns:a16="http://schemas.microsoft.com/office/drawing/2014/main" id="{89C3EB88-59E7-4757-A5F5-52BF087D03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231" y="1383254"/>
            <a:ext cx="10960818" cy="2045746"/>
          </a:xfrm>
          <a:prstGeom prst="rect">
            <a:avLst/>
          </a:prstGeom>
          <a:solidFill>
            <a:srgbClr val="00B0F0"/>
          </a:solidFill>
          <a:ln w="9525" cmpd="sng" algn="ctr">
            <a:solidFill>
              <a:srgbClr val="00B0F0"/>
            </a:solidFill>
            <a:miter lim="800000"/>
            <a:headEnd/>
            <a:tailEnd/>
          </a:ln>
          <a:effectLst/>
        </p:spPr>
        <p:txBody>
          <a:bodyPr rot="0" vert="horz" wrap="square" lIns="74295" tIns="37800" rIns="74295" bIns="37800" rtlCol="0" anchor="ctr" anchorCtr="0" upright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ctr">
              <a:lnSpc>
                <a:spcPts val="4800"/>
              </a:lnSpc>
            </a:pPr>
            <a:r>
              <a:rPr lang="en-US" altLang="ja-JP" sz="4800" b="1" kern="10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1</a:t>
            </a:r>
            <a:r>
              <a:rPr lang="ja-JP" altLang="en-US" sz="4800" b="1" kern="10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　当サービスでできること</a:t>
            </a:r>
            <a:endParaRPr lang="ja-JP" sz="4800" kern="100" dirty="0"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8C82194-65A2-4720-A3BB-1B79A29AE4F1}"/>
              </a:ext>
            </a:extLst>
          </p:cNvPr>
          <p:cNvSpPr txBox="1"/>
          <p:nvPr/>
        </p:nvSpPr>
        <p:spPr>
          <a:xfrm>
            <a:off x="614476" y="4125774"/>
            <a:ext cx="10975500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はじめに、</a:t>
            </a:r>
            <a:r>
              <a:rPr kumimoji="1" lang="en-US" altLang="ja-JP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『</a:t>
            </a: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奉行</a:t>
            </a:r>
            <a:r>
              <a:rPr kumimoji="1" lang="en-US" altLang="ja-JP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Edge </a:t>
            </a: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労務管理電子化クラウド</a:t>
            </a:r>
            <a:r>
              <a:rPr kumimoji="1" lang="en-US" altLang="ja-JP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』</a:t>
            </a: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で申請できる内容を確認しましょう。</a:t>
            </a:r>
          </a:p>
        </p:txBody>
      </p:sp>
      <p:sp>
        <p:nvSpPr>
          <p:cNvPr id="2" name="フッター プレースホルダー 3">
            <a:extLst>
              <a:ext uri="{FF2B5EF4-FFF2-40B4-BE49-F238E27FC236}">
                <a16:creationId xmlns:a16="http://schemas.microsoft.com/office/drawing/2014/main" id="{C4B3B630-9AC4-1476-02F3-EF524DC6F0C8}"/>
              </a:ext>
            </a:extLst>
          </p:cNvPr>
          <p:cNvSpPr txBox="1">
            <a:spLocks/>
          </p:cNvSpPr>
          <p:nvPr/>
        </p:nvSpPr>
        <p:spPr>
          <a:xfrm>
            <a:off x="7553077" y="6492874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1100" dirty="0">
                <a:latin typeface="Meiryo UI" panose="020B0604030504040204" pitchFamily="50" charset="-128"/>
                <a:ea typeface="Meiryo UI" panose="020B0604030504040204" pitchFamily="50" charset="-128"/>
              </a:rPr>
              <a:t>©OBIC BUSINESS CONSULTANTS CO., LTD.</a:t>
            </a:r>
            <a:endParaRPr kumimoji="1" lang="ja-JP" altLang="en-US" sz="11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スライド番号プレースホルダー 4">
            <a:extLst>
              <a:ext uri="{FF2B5EF4-FFF2-40B4-BE49-F238E27FC236}">
                <a16:creationId xmlns:a16="http://schemas.microsoft.com/office/drawing/2014/main" id="{4DA6F45A-8093-3B25-05C3-CE11C0670AB5}"/>
              </a:ext>
            </a:extLst>
          </p:cNvPr>
          <p:cNvSpPr txBox="1">
            <a:spLocks/>
          </p:cNvSpPr>
          <p:nvPr/>
        </p:nvSpPr>
        <p:spPr>
          <a:xfrm>
            <a:off x="9246705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8443C8-5A69-406B-B82B-0F39BD7A8AD7}" type="slidenum">
              <a:rPr kumimoji="1" lang="ja-JP" altLang="en-US" sz="1200" b="0" smtClean="0"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4</a:t>
            </a:fld>
            <a:endParaRPr kumimoji="1" lang="ja-JP" altLang="en-US" sz="1200" b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7613703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AEBC3B-D7C7-7A76-DE20-B76B859D9B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EC91B76-E631-ADE5-EF23-31DB0C08FAD8}"/>
              </a:ext>
            </a:extLst>
          </p:cNvPr>
          <p:cNvSpPr txBox="1"/>
          <p:nvPr/>
        </p:nvSpPr>
        <p:spPr>
          <a:xfrm>
            <a:off x="615125" y="691595"/>
            <a:ext cx="7888795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dirty="0">
                <a:solidFill>
                  <a:prstClr val="black">
                    <a:lumMod val="95000"/>
                    <a:lumOff val="5000"/>
                  </a:prst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7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t> </a:t>
            </a:r>
            <a:r>
              <a:rPr kumimoji="1" lang="en-US" altLang="ja-JP" sz="2000" b="1" dirty="0">
                <a:solidFill>
                  <a:prstClr val="black">
                    <a:lumMod val="95000"/>
                    <a:lumOff val="5000"/>
                  </a:prst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-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t> 4</a:t>
            </a: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t>　　</a:t>
            </a:r>
            <a:r>
              <a:rPr kumimoji="1" lang="ja-JP" altLang="en-US" sz="2000" b="1" dirty="0">
                <a:solidFill>
                  <a:prstClr val="black">
                    <a:lumMod val="95000"/>
                    <a:lumOff val="5000"/>
                  </a:prst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申請を取り下げたい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+mn-cs"/>
            </a:endParaRPr>
          </a:p>
        </p:txBody>
      </p:sp>
      <p:sp>
        <p:nvSpPr>
          <p:cNvPr id="2" name="フッター プレースホルダー 3">
            <a:extLst>
              <a:ext uri="{FF2B5EF4-FFF2-40B4-BE49-F238E27FC236}">
                <a16:creationId xmlns:a16="http://schemas.microsoft.com/office/drawing/2014/main" id="{10418A75-DFD4-C0DD-E40E-D068602D9ECF}"/>
              </a:ext>
            </a:extLst>
          </p:cNvPr>
          <p:cNvSpPr txBox="1">
            <a:spLocks/>
          </p:cNvSpPr>
          <p:nvPr/>
        </p:nvSpPr>
        <p:spPr>
          <a:xfrm>
            <a:off x="7553077" y="6492874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1100" dirty="0">
                <a:latin typeface="Meiryo UI" panose="020B0604030504040204" pitchFamily="50" charset="-128"/>
                <a:ea typeface="Meiryo UI" panose="020B0604030504040204" pitchFamily="50" charset="-128"/>
              </a:rPr>
              <a:t>©OBIC BUSINESS CONSULTANTS CO., LTD.</a:t>
            </a:r>
            <a:endParaRPr kumimoji="1" lang="ja-JP" altLang="en-US" sz="11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1760F94A-2DC7-4856-BAB1-F4B9D0DD56BD}"/>
              </a:ext>
            </a:extLst>
          </p:cNvPr>
          <p:cNvSpPr txBox="1">
            <a:spLocks/>
          </p:cNvSpPr>
          <p:nvPr/>
        </p:nvSpPr>
        <p:spPr>
          <a:xfrm>
            <a:off x="9246705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8443C8-5A69-406B-B82B-0F39BD7A8AD7}" type="slidenum">
              <a:rPr kumimoji="1" lang="ja-JP" altLang="en-US" sz="1200" b="0" smtClean="0"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49</a:t>
            </a:fld>
            <a:endParaRPr kumimoji="1" lang="ja-JP" altLang="en-US" sz="1200" b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5" name="コンテンツ プレースホルダー 2">
            <a:extLst>
              <a:ext uri="{FF2B5EF4-FFF2-40B4-BE49-F238E27FC236}">
                <a16:creationId xmlns:a16="http://schemas.microsoft.com/office/drawing/2014/main" id="{95BD8070-AEAA-4851-A5B1-0B7FBA390D28}"/>
              </a:ext>
            </a:extLst>
          </p:cNvPr>
          <p:cNvSpPr txBox="1">
            <a:spLocks/>
          </p:cNvSpPr>
          <p:nvPr/>
        </p:nvSpPr>
        <p:spPr>
          <a:xfrm>
            <a:off x="435334" y="1336482"/>
            <a:ext cx="10964186" cy="18975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1778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一度申請した内容を、［申請 </a:t>
            </a:r>
            <a:r>
              <a:rPr lang="en-US" altLang="ja-JP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– </a:t>
            </a:r>
            <a:r>
              <a:rPr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申請状況］メニューで取り下げます。</a:t>
            </a:r>
            <a:endParaRPr kumimoji="0"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kumimoji="0"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　申請名を選択し、画面下に表示される［取り下げ］ボタンをクリックします。</a:t>
            </a:r>
            <a:endParaRPr kumimoji="0" lang="ja-JP" altLang="en-US" sz="1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1778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kumimoji="0"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kumimoji="0" lang="ja-JP" altLang="en-US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endParaRPr kumimoji="0" lang="en-US" altLang="ja-JP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533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kumimoji="0" lang="en-US" altLang="ja-JP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533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kumimoji="0" lang="en-US" altLang="ja-JP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533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kumimoji="0" lang="en-US" altLang="ja-JP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5334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kumimoji="0" lang="ja-JP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B04554BD-C653-898A-6825-8D7B7EE254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437" y="2391632"/>
            <a:ext cx="5455638" cy="4132041"/>
          </a:xfrm>
          <a:prstGeom prst="rect">
            <a:avLst/>
          </a:prstGeom>
        </p:spPr>
      </p:pic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0DC6F722-3251-A303-8CA3-18C9AC69A08E}"/>
              </a:ext>
            </a:extLst>
          </p:cNvPr>
          <p:cNvSpPr/>
          <p:nvPr/>
        </p:nvSpPr>
        <p:spPr>
          <a:xfrm>
            <a:off x="2969694" y="6095652"/>
            <a:ext cx="844317" cy="377337"/>
          </a:xfrm>
          <a:prstGeom prst="roundRect">
            <a:avLst>
              <a:gd name="adj" fmla="val 6875"/>
            </a:avLst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+mn-cs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18E3340-B863-E84A-7899-E86211694619}"/>
              </a:ext>
            </a:extLst>
          </p:cNvPr>
          <p:cNvSpPr txBox="1"/>
          <p:nvPr/>
        </p:nvSpPr>
        <p:spPr>
          <a:xfrm>
            <a:off x="6790728" y="2847849"/>
            <a:ext cx="4779692" cy="1233731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en-US" altLang="ja-JP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※</a:t>
            </a: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入社手続の場合は、</a:t>
            </a: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提出依頼のメールに</a:t>
            </a: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ct val="130000"/>
              </a:lnSpc>
            </a:pP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記載された</a:t>
            </a:r>
            <a:r>
              <a:rPr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URL</a:t>
            </a: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をクリックした画面から取り下げます</a:t>
            </a: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40531135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 3">
            <a:extLst>
              <a:ext uri="{FF2B5EF4-FFF2-40B4-BE49-F238E27FC236}">
                <a16:creationId xmlns:a16="http://schemas.microsoft.com/office/drawing/2014/main" id="{098CD192-D3D3-4892-B0AF-CF7A455E96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8762168"/>
              </p:ext>
            </p:extLst>
          </p:nvPr>
        </p:nvGraphicFramePr>
        <p:xfrm>
          <a:off x="608249" y="809622"/>
          <a:ext cx="10995247" cy="57315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2501">
                  <a:extLst>
                    <a:ext uri="{9D8B030D-6E8A-4147-A177-3AD203B41FA5}">
                      <a16:colId xmlns:a16="http://schemas.microsoft.com/office/drawing/2014/main" val="2764298941"/>
                    </a:ext>
                  </a:extLst>
                </a:gridCol>
                <a:gridCol w="8142746">
                  <a:extLst>
                    <a:ext uri="{9D8B030D-6E8A-4147-A177-3AD203B41FA5}">
                      <a16:colId xmlns:a16="http://schemas.microsoft.com/office/drawing/2014/main" val="2147211549"/>
                    </a:ext>
                  </a:extLst>
                </a:gridCol>
              </a:tblGrid>
              <a:tr h="40325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申請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説明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8899390"/>
                  </a:ext>
                </a:extLst>
              </a:tr>
              <a:tr h="697800"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住所変更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引っ越した際に</a:t>
                      </a:r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、新しい住所を申請します。</a:t>
                      </a:r>
                      <a:br>
                        <a:rPr kumimoji="1" lang="en-US" altLang="ja-JP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</a:br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また、通勤経路も変更された際は、新しい交通手段なども申請します。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9187710"/>
                  </a:ext>
                </a:extLst>
              </a:tr>
              <a:tr h="679996"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通勤経路変更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勤務地や定期代が変更された際など、住所は変更せずに通勤経路だけ変更する際に申請します。</a:t>
                      </a:r>
                      <a:endParaRPr kumimoji="1" lang="ja-JP" altLang="en-US" sz="20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8763676"/>
                  </a:ext>
                </a:extLst>
              </a:tr>
              <a:tr h="645044"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連絡先変更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緊急連絡先や帰省先を変更した際に申請します。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7213150"/>
                  </a:ext>
                </a:extLst>
              </a:tr>
              <a:tr h="645044"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振込口座変更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給与や賞与の振込先口座を変更する際に申請します。</a:t>
                      </a:r>
                      <a:endParaRPr kumimoji="1" lang="ja-JP" altLang="en-US" sz="20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7449964"/>
                  </a:ext>
                </a:extLst>
              </a:tr>
              <a:tr h="697800"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免許・資格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免許や資格を取得した際に申請します。</a:t>
                      </a:r>
                      <a:endParaRPr kumimoji="1" lang="en-US" altLang="ja-JP" sz="20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  <a:p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また、有効期限などを更新した際にも申請します。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5973959"/>
                  </a:ext>
                </a:extLst>
              </a:tr>
              <a:tr h="64504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結婚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結婚した際に配偶者の情報などを申請します。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07987"/>
                  </a:ext>
                </a:extLst>
              </a:tr>
              <a:tr h="64504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離婚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離婚した際に申請します。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8224083"/>
                  </a:ext>
                </a:extLst>
              </a:tr>
              <a:tr h="645044"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家族異動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家族に変動があった際に申請します。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787471"/>
                  </a:ext>
                </a:extLst>
              </a:tr>
            </a:tbl>
          </a:graphicData>
        </a:graphic>
      </p:graphicFrame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C7D34D7-25F6-491A-9951-77D8546D3FDB}"/>
              </a:ext>
            </a:extLst>
          </p:cNvPr>
          <p:cNvSpPr txBox="1"/>
          <p:nvPr/>
        </p:nvSpPr>
        <p:spPr>
          <a:xfrm>
            <a:off x="608249" y="292389"/>
            <a:ext cx="10975500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以下の申請ができます。</a:t>
            </a:r>
          </a:p>
        </p:txBody>
      </p:sp>
      <p:sp>
        <p:nvSpPr>
          <p:cNvPr id="5" name="フッター プレースホルダー 3">
            <a:extLst>
              <a:ext uri="{FF2B5EF4-FFF2-40B4-BE49-F238E27FC236}">
                <a16:creationId xmlns:a16="http://schemas.microsoft.com/office/drawing/2014/main" id="{2370B5FD-8B81-7684-3898-679BBD094ECD}"/>
              </a:ext>
            </a:extLst>
          </p:cNvPr>
          <p:cNvSpPr txBox="1">
            <a:spLocks/>
          </p:cNvSpPr>
          <p:nvPr/>
        </p:nvSpPr>
        <p:spPr>
          <a:xfrm>
            <a:off x="7553077" y="6492874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1100" dirty="0">
                <a:latin typeface="Meiryo UI" panose="020B0604030504040204" pitchFamily="50" charset="-128"/>
                <a:ea typeface="Meiryo UI" panose="020B0604030504040204" pitchFamily="50" charset="-128"/>
              </a:rPr>
              <a:t>©OBIC BUSINESS CONSULTANTS CO., LTD.</a:t>
            </a:r>
            <a:endParaRPr kumimoji="1" lang="ja-JP" altLang="en-US" sz="11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スライド番号プレースホルダー 4">
            <a:extLst>
              <a:ext uri="{FF2B5EF4-FFF2-40B4-BE49-F238E27FC236}">
                <a16:creationId xmlns:a16="http://schemas.microsoft.com/office/drawing/2014/main" id="{2F524227-57B7-46AE-FC7B-DFAECC3645A0}"/>
              </a:ext>
            </a:extLst>
          </p:cNvPr>
          <p:cNvSpPr txBox="1">
            <a:spLocks/>
          </p:cNvSpPr>
          <p:nvPr/>
        </p:nvSpPr>
        <p:spPr>
          <a:xfrm>
            <a:off x="9246705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8443C8-5A69-406B-B82B-0F39BD7A8AD7}" type="slidenum">
              <a:rPr kumimoji="1" lang="ja-JP" altLang="en-US" sz="1200" b="0" smtClean="0"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5</a:t>
            </a:fld>
            <a:endParaRPr kumimoji="1" lang="ja-JP" altLang="en-US" sz="1200" b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054307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 3">
            <a:extLst>
              <a:ext uri="{FF2B5EF4-FFF2-40B4-BE49-F238E27FC236}">
                <a16:creationId xmlns:a16="http://schemas.microsoft.com/office/drawing/2014/main" id="{098CD192-D3D3-4892-B0AF-CF7A455E96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9436608"/>
              </p:ext>
            </p:extLst>
          </p:nvPr>
        </p:nvGraphicFramePr>
        <p:xfrm>
          <a:off x="607219" y="706958"/>
          <a:ext cx="10986405" cy="58337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7227">
                  <a:extLst>
                    <a:ext uri="{9D8B030D-6E8A-4147-A177-3AD203B41FA5}">
                      <a16:colId xmlns:a16="http://schemas.microsoft.com/office/drawing/2014/main" val="2764298941"/>
                    </a:ext>
                  </a:extLst>
                </a:gridCol>
                <a:gridCol w="8129178">
                  <a:extLst>
                    <a:ext uri="{9D8B030D-6E8A-4147-A177-3AD203B41FA5}">
                      <a16:colId xmlns:a16="http://schemas.microsoft.com/office/drawing/2014/main" val="2147211549"/>
                    </a:ext>
                  </a:extLst>
                </a:gridCol>
              </a:tblGrid>
              <a:tr h="409338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申請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説明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8899390"/>
                  </a:ext>
                </a:extLst>
              </a:tr>
              <a:tr h="654784"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出生予定日</a:t>
                      </a:r>
                      <a:endParaRPr kumimoji="1" lang="en-US" altLang="ja-JP" sz="20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本人または配偶者が妊娠した際に、育児休業や仕事と育児の両立を支援する制度を確認し、出生予定日を申請します。</a:t>
                      </a:r>
                      <a:endParaRPr kumimoji="1" lang="en-US" altLang="ja-JP" sz="20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  <a:p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また、育児休業の取得や制度の利用等に関する意向も申請します。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7141414"/>
                  </a:ext>
                </a:extLst>
              </a:tr>
              <a:tr h="654784"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産前産後休業</a:t>
                      </a:r>
                      <a:endParaRPr kumimoji="1" lang="en-US" altLang="ja-JP" sz="20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産前産後休業する際に申請します。</a:t>
                      </a:r>
                      <a:endParaRPr kumimoji="1" lang="en-US" altLang="ja-JP" sz="20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  <a:p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また、出産した際に子どもの情報も申請します。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4350476"/>
                  </a:ext>
                </a:extLst>
              </a:tr>
              <a:tr h="654784"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育児休業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育児休業する際に申請します。</a:t>
                      </a:r>
                      <a:endParaRPr kumimoji="1" lang="en-US" altLang="ja-JP" sz="20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  <a:p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育児休業給付金の受取口座なども申請します。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609216"/>
                  </a:ext>
                </a:extLst>
              </a:tr>
              <a:tr h="654784"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育児休業（延長・終了）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育児休業期間を変更する際に申請します。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1639432"/>
                  </a:ext>
                </a:extLst>
              </a:tr>
              <a:tr h="654784"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介護直面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介護に直面した際に、介護休業や仕事と介護の両立を支援する制度を確認し、介護が必要な家族の情報を申請します。</a:t>
                      </a:r>
                      <a:endParaRPr kumimoji="1" lang="en-US" altLang="ja-JP" sz="20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  <a:p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また、介護休業の取得や制度の利用等に関する意向も申請します。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0151758"/>
                  </a:ext>
                </a:extLst>
              </a:tr>
              <a:tr h="654784"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介護休業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介護休業する際に申請します。</a:t>
                      </a:r>
                      <a:endParaRPr kumimoji="1" lang="en-US" altLang="ja-JP" sz="20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  <a:p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介護休業給付金の受取口座なども申請します。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38408"/>
                  </a:ext>
                </a:extLst>
              </a:tr>
              <a:tr h="654784"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介護休業（延長・終了）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介護休業期間を変更する際に申請します。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8173305"/>
                  </a:ext>
                </a:extLst>
              </a:tr>
            </a:tbl>
          </a:graphicData>
        </a:graphic>
      </p:graphicFrame>
      <p:sp>
        <p:nvSpPr>
          <p:cNvPr id="2" name="フッター プレースホルダー 3">
            <a:extLst>
              <a:ext uri="{FF2B5EF4-FFF2-40B4-BE49-F238E27FC236}">
                <a16:creationId xmlns:a16="http://schemas.microsoft.com/office/drawing/2014/main" id="{F17E6176-B869-BB26-6101-901915A607AB}"/>
              </a:ext>
            </a:extLst>
          </p:cNvPr>
          <p:cNvSpPr txBox="1">
            <a:spLocks/>
          </p:cNvSpPr>
          <p:nvPr/>
        </p:nvSpPr>
        <p:spPr>
          <a:xfrm>
            <a:off x="7553077" y="6492874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1100" dirty="0">
                <a:latin typeface="Meiryo UI" panose="020B0604030504040204" pitchFamily="50" charset="-128"/>
                <a:ea typeface="Meiryo UI" panose="020B0604030504040204" pitchFamily="50" charset="-128"/>
              </a:rPr>
              <a:t>©OBIC BUSINESS CONSULTANTS CO., LTD.</a:t>
            </a:r>
            <a:endParaRPr kumimoji="1" lang="ja-JP" altLang="en-US" sz="11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AC80CBA6-29A8-78F8-A390-4FF4C614FE4F}"/>
              </a:ext>
            </a:extLst>
          </p:cNvPr>
          <p:cNvSpPr txBox="1">
            <a:spLocks/>
          </p:cNvSpPr>
          <p:nvPr/>
        </p:nvSpPr>
        <p:spPr>
          <a:xfrm>
            <a:off x="9246705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8443C8-5A69-406B-B82B-0F39BD7A8AD7}" type="slidenum">
              <a:rPr kumimoji="1" lang="ja-JP" altLang="en-US" sz="1200" b="0" smtClean="0"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6</a:t>
            </a:fld>
            <a:endParaRPr kumimoji="1" lang="ja-JP" altLang="en-US" sz="1200" b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760816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9BCB31-70EF-74E4-7B02-070500F17F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 3">
            <a:extLst>
              <a:ext uri="{FF2B5EF4-FFF2-40B4-BE49-F238E27FC236}">
                <a16:creationId xmlns:a16="http://schemas.microsoft.com/office/drawing/2014/main" id="{9ABE7E4C-C0D4-397B-C61D-74CA0C2D6D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0480445"/>
              </p:ext>
            </p:extLst>
          </p:nvPr>
        </p:nvGraphicFramePr>
        <p:xfrm>
          <a:off x="607219" y="706958"/>
          <a:ext cx="10986405" cy="24662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7227">
                  <a:extLst>
                    <a:ext uri="{9D8B030D-6E8A-4147-A177-3AD203B41FA5}">
                      <a16:colId xmlns:a16="http://schemas.microsoft.com/office/drawing/2014/main" val="2764298941"/>
                    </a:ext>
                  </a:extLst>
                </a:gridCol>
                <a:gridCol w="8129178">
                  <a:extLst>
                    <a:ext uri="{9D8B030D-6E8A-4147-A177-3AD203B41FA5}">
                      <a16:colId xmlns:a16="http://schemas.microsoft.com/office/drawing/2014/main" val="2147211549"/>
                    </a:ext>
                  </a:extLst>
                </a:gridCol>
              </a:tblGrid>
              <a:tr h="409338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申請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説明</a:t>
                      </a:r>
                    </a:p>
                  </a:txBody>
                  <a:tcPr anchor="ctr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8899390"/>
                  </a:ext>
                </a:extLst>
              </a:tr>
              <a:tr h="65478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短時間勤務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短時間勤務する際に、短時間勤務開始日や短時間事由などを申請します。</a:t>
                      </a:r>
                      <a:endParaRPr kumimoji="1" lang="en-US" altLang="ja-JP" sz="20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8003524"/>
                  </a:ext>
                </a:extLst>
              </a:tr>
              <a:tr h="65478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短時間勤務（時間変更・延長・終了）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短時間勤務期間や始業・終業の時刻を変更する際に申請します。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4350476"/>
                  </a:ext>
                </a:extLst>
              </a:tr>
              <a:tr h="654784"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証明書発行依頼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在籍</a:t>
                      </a:r>
                      <a:r>
                        <a:rPr kumimoji="1" lang="ja-JP" altLang="en-US" sz="200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証明書や就労証明書など</a:t>
                      </a:r>
                      <a:r>
                        <a:rPr kumimoji="1" lang="ja-JP" altLang="en-US" sz="20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の各種証明書が必要になった際に発行を依頼します。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609216"/>
                  </a:ext>
                </a:extLst>
              </a:tr>
            </a:tbl>
          </a:graphicData>
        </a:graphic>
      </p:graphicFrame>
      <p:sp>
        <p:nvSpPr>
          <p:cNvPr id="2" name="フッター プレースホルダー 3">
            <a:extLst>
              <a:ext uri="{FF2B5EF4-FFF2-40B4-BE49-F238E27FC236}">
                <a16:creationId xmlns:a16="http://schemas.microsoft.com/office/drawing/2014/main" id="{94FD9E68-A523-C557-85FE-680B3A67C8A8}"/>
              </a:ext>
            </a:extLst>
          </p:cNvPr>
          <p:cNvSpPr txBox="1">
            <a:spLocks/>
          </p:cNvSpPr>
          <p:nvPr/>
        </p:nvSpPr>
        <p:spPr>
          <a:xfrm>
            <a:off x="7553077" y="6492874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1100" dirty="0">
                <a:latin typeface="Meiryo UI" panose="020B0604030504040204" pitchFamily="50" charset="-128"/>
                <a:ea typeface="Meiryo UI" panose="020B0604030504040204" pitchFamily="50" charset="-128"/>
              </a:rPr>
              <a:t>©OBIC BUSINESS CONSULTANTS CO., LTD.</a:t>
            </a:r>
            <a:endParaRPr kumimoji="1" lang="ja-JP" altLang="en-US" sz="11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C3DAAFB4-330C-3A40-A0AC-E2A3CE74F736}"/>
              </a:ext>
            </a:extLst>
          </p:cNvPr>
          <p:cNvSpPr txBox="1">
            <a:spLocks/>
          </p:cNvSpPr>
          <p:nvPr/>
        </p:nvSpPr>
        <p:spPr>
          <a:xfrm>
            <a:off x="9246705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8443C8-5A69-406B-B82B-0F39BD7A8AD7}" type="slidenum">
              <a:rPr kumimoji="1" lang="ja-JP" altLang="en-US" sz="1200" b="0" smtClean="0"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7</a:t>
            </a:fld>
            <a:endParaRPr kumimoji="1" lang="ja-JP" altLang="en-US" sz="1200" b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0374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46">
            <a:extLst>
              <a:ext uri="{FF2B5EF4-FFF2-40B4-BE49-F238E27FC236}">
                <a16:creationId xmlns:a16="http://schemas.microsoft.com/office/drawing/2014/main" id="{89C3EB88-59E7-4757-A5F5-52BF087D03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476" y="1381101"/>
            <a:ext cx="10965485" cy="2047899"/>
          </a:xfrm>
          <a:prstGeom prst="rect">
            <a:avLst/>
          </a:prstGeom>
          <a:solidFill>
            <a:srgbClr val="00B0F0"/>
          </a:solidFill>
          <a:ln w="9525" cmpd="sng" algn="ctr">
            <a:solidFill>
              <a:srgbClr val="00B0F0"/>
            </a:solidFill>
            <a:miter lim="800000"/>
            <a:headEnd/>
            <a:tailEnd/>
          </a:ln>
          <a:effectLst/>
        </p:spPr>
        <p:txBody>
          <a:bodyPr rot="0" vert="horz" wrap="square" lIns="74295" tIns="37800" rIns="74295" bIns="37800" rtlCol="0" anchor="ctr" anchorCtr="0" upright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ctr">
              <a:lnSpc>
                <a:spcPts val="4800"/>
              </a:lnSpc>
            </a:pPr>
            <a:r>
              <a:rPr lang="en-US" altLang="ja-JP" sz="4800" b="1" kern="10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2</a:t>
            </a:r>
            <a:r>
              <a:rPr lang="ja-JP" altLang="en-US" sz="4800" b="1" kern="10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　はじめての起動</a:t>
            </a:r>
            <a:endParaRPr lang="ja-JP" sz="4800" kern="100" dirty="0"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10B1F59-C70B-40CD-9444-47D532C95454}"/>
              </a:ext>
            </a:extLst>
          </p:cNvPr>
          <p:cNvSpPr txBox="1"/>
          <p:nvPr/>
        </p:nvSpPr>
        <p:spPr>
          <a:xfrm>
            <a:off x="614476" y="4125774"/>
            <a:ext cx="10975500" cy="433512"/>
          </a:xfrm>
          <a:prstGeom prst="rect">
            <a:avLst/>
          </a:prstGeom>
          <a:noFill/>
        </p:spPr>
        <p:txBody>
          <a:bodyPr wrap="square" tIns="36000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kumimoji="1" lang="en-US" altLang="ja-JP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『</a:t>
            </a: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奉行</a:t>
            </a:r>
            <a:r>
              <a:rPr kumimoji="1" lang="en-US" altLang="ja-JP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Edge </a:t>
            </a: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労務管理電子化クラウド</a:t>
            </a:r>
            <a:r>
              <a:rPr kumimoji="1" lang="en-US" altLang="ja-JP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』</a:t>
            </a:r>
            <a:r>
              <a:rPr kumimoji="1" lang="ja-JP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を起動してみましょう。</a:t>
            </a:r>
          </a:p>
        </p:txBody>
      </p:sp>
      <p:sp>
        <p:nvSpPr>
          <p:cNvPr id="2" name="フッター プレースホルダー 3">
            <a:extLst>
              <a:ext uri="{FF2B5EF4-FFF2-40B4-BE49-F238E27FC236}">
                <a16:creationId xmlns:a16="http://schemas.microsoft.com/office/drawing/2014/main" id="{7684A980-0CB9-F5BC-EE39-3EBBC703E7E6}"/>
              </a:ext>
            </a:extLst>
          </p:cNvPr>
          <p:cNvSpPr txBox="1">
            <a:spLocks/>
          </p:cNvSpPr>
          <p:nvPr/>
        </p:nvSpPr>
        <p:spPr>
          <a:xfrm>
            <a:off x="7553077" y="6492874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ja-JP" sz="1100" dirty="0">
                <a:latin typeface="Meiryo UI" panose="020B0604030504040204" pitchFamily="50" charset="-128"/>
                <a:ea typeface="Meiryo UI" panose="020B0604030504040204" pitchFamily="50" charset="-128"/>
              </a:rPr>
              <a:t>©OBIC BUSINESS CONSULTANTS CO., LTD.</a:t>
            </a:r>
            <a:endParaRPr kumimoji="1" lang="ja-JP" altLang="en-US" sz="11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スライド番号プレースホルダー 4">
            <a:extLst>
              <a:ext uri="{FF2B5EF4-FFF2-40B4-BE49-F238E27FC236}">
                <a16:creationId xmlns:a16="http://schemas.microsoft.com/office/drawing/2014/main" id="{180417C0-12AA-46A5-245B-DEE839EE91E6}"/>
              </a:ext>
            </a:extLst>
          </p:cNvPr>
          <p:cNvSpPr txBox="1">
            <a:spLocks/>
          </p:cNvSpPr>
          <p:nvPr/>
        </p:nvSpPr>
        <p:spPr>
          <a:xfrm>
            <a:off x="9246705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68443C8-5A69-406B-B82B-0F39BD7A8AD7}" type="slidenum">
              <a:rPr kumimoji="1" lang="ja-JP" altLang="en-US" sz="1200" b="0" smtClean="0"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8</a:t>
            </a:fld>
            <a:endParaRPr kumimoji="1" lang="ja-JP" altLang="en-US" sz="1200" b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27107350"/>
      </p:ext>
    </p:extLst>
  </p:cSld>
  <p:clrMapOvr>
    <a:masterClrMapping/>
  </p:clrMapOvr>
</p:sld>
</file>

<file path=ppt/theme/theme1.xml><?xml version="1.0" encoding="utf-8"?>
<a:theme xmlns:a="http://schemas.openxmlformats.org/drawingml/2006/main" name="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A0E8"/>
        </a:solidFill>
        <a:ln>
          <a:noFill/>
        </a:ln>
      </a:spPr>
      <a:bodyPr rtlCol="0" anchor="ctr"/>
      <a:lstStyle>
        <a:defPPr algn="ctr">
          <a:defRPr kumimoji="1" sz="1600">
            <a:latin typeface="Meiryo UI" panose="020B0604030504040204" pitchFamily="34" charset="-128"/>
            <a:ea typeface="Meiryo UI" panose="020B0604030504040204" pitchFamily="34" charset="-128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tIns="36000" rtlCol="0">
        <a:spAutoFit/>
      </a:bodyPr>
      <a:lstStyle>
        <a:defPPr algn="l">
          <a:lnSpc>
            <a:spcPct val="130000"/>
          </a:lnSpc>
          <a:defRPr kumimoji="1" dirty="0">
            <a:solidFill>
              <a:schemeClr val="tx1">
                <a:lumMod val="95000"/>
                <a:lumOff val="5000"/>
              </a:schemeClr>
            </a:solidFill>
            <a:latin typeface="Meiryo UI" panose="020B0604030504040204" pitchFamily="34" charset="-128"/>
            <a:ea typeface="Meiryo UI" panose="020B0604030504040204" pitchFamily="34" charset="-128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9193</Words>
  <Application>Microsoft Office PowerPoint</Application>
  <PresentationFormat>ワイド画面</PresentationFormat>
  <Paragraphs>983</Paragraphs>
  <Slides>50</Slides>
  <Notes>50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50</vt:i4>
      </vt:variant>
    </vt:vector>
  </HeadingPairs>
  <TitlesOfParts>
    <vt:vector size="57" baseType="lpstr">
      <vt:lpstr>Meiryo UI</vt:lpstr>
      <vt:lpstr>ＭＳ ゴシック</vt:lpstr>
      <vt:lpstr>メイリオ</vt:lpstr>
      <vt:lpstr>游ゴシック</vt:lpstr>
      <vt:lpstr>Arial</vt:lpstr>
      <vt:lpstr>Century Gothic</vt:lpstr>
      <vt:lpstr>デザインの設定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2021-09-30T04:32:45Z</dcterms:created>
  <dcterms:modified xsi:type="dcterms:W3CDTF">2025-10-07T08:14:05Z</dcterms:modified>
</cp:coreProperties>
</file>