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0" r:id="rId2"/>
  </p:sldMasterIdLst>
  <p:notesMasterIdLst>
    <p:notesMasterId r:id="rId18"/>
  </p:notesMasterIdLst>
  <p:sldIdLst>
    <p:sldId id="256" r:id="rId3"/>
    <p:sldId id="313" r:id="rId4"/>
    <p:sldId id="311" r:id="rId5"/>
    <p:sldId id="259" r:id="rId6"/>
    <p:sldId id="260" r:id="rId7"/>
    <p:sldId id="303" r:id="rId8"/>
    <p:sldId id="265" r:id="rId9"/>
    <p:sldId id="308" r:id="rId10"/>
    <p:sldId id="267" r:id="rId11"/>
    <p:sldId id="297" r:id="rId12"/>
    <p:sldId id="298" r:id="rId13"/>
    <p:sldId id="299" r:id="rId14"/>
    <p:sldId id="290" r:id="rId15"/>
    <p:sldId id="309" r:id="rId16"/>
    <p:sldId id="305"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6723" autoAdjust="0"/>
  </p:normalViewPr>
  <p:slideViewPr>
    <p:cSldViewPr snapToGrid="0">
      <p:cViewPr varScale="1">
        <p:scale>
          <a:sx n="102" d="100"/>
          <a:sy n="102" d="100"/>
        </p:scale>
        <p:origin x="128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2025/6/26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2025/6/26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2025/6/26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2025/6/26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2025/6/26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2025/6/26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2025/6/26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2025/6/26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2025/6/26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2025/6/26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4E7CE4A9-3BA8-4258-8878-AB084683BA5A}"/>
              </a:ext>
            </a:extLst>
          </p:cNvPr>
          <p:cNvGrpSpPr/>
          <p:nvPr/>
        </p:nvGrpSpPr>
        <p:grpSpPr>
          <a:xfrm>
            <a:off x="4021433" y="990322"/>
            <a:ext cx="4149133" cy="3320710"/>
            <a:chOff x="4021433" y="999375"/>
            <a:chExt cx="4149133" cy="3320710"/>
          </a:xfrm>
        </p:grpSpPr>
        <p:pic>
          <p:nvPicPr>
            <p:cNvPr id="4" name="図 3">
              <a:extLst>
                <a:ext uri="{FF2B5EF4-FFF2-40B4-BE49-F238E27FC236}">
                  <a16:creationId xmlns:a16="http://schemas.microsoft.com/office/drawing/2014/main" id="{6B7E04F5-323A-4DAF-B58F-643375C5A9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433" y="999375"/>
              <a:ext cx="4149133" cy="3320710"/>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grpSp>
      <p:pic>
        <p:nvPicPr>
          <p:cNvPr id="13" name="図 12">
            <a:extLst>
              <a:ext uri="{FF2B5EF4-FFF2-40B4-BE49-F238E27FC236}">
                <a16:creationId xmlns:a16="http://schemas.microsoft.com/office/drawing/2014/main" id="{D1D147C0-8A15-8766-FA7C-9181C7F2CD4D}"/>
              </a:ext>
            </a:extLst>
          </p:cNvPr>
          <p:cNvPicPr>
            <a:picLocks noChangeAspect="1"/>
          </p:cNvPicPr>
          <p:nvPr/>
        </p:nvPicPr>
        <p:blipFill>
          <a:blip r:embed="rId3"/>
          <a:stretch>
            <a:fillRect/>
          </a:stretch>
        </p:blipFill>
        <p:spPr>
          <a:xfrm>
            <a:off x="4256527" y="1923727"/>
            <a:ext cx="3678943" cy="1453899"/>
          </a:xfrm>
          <a:prstGeom prst="rect">
            <a:avLst/>
          </a:prstGeom>
        </p:spPr>
      </p:pic>
      <p:sp>
        <p:nvSpPr>
          <p:cNvPr id="2" name="テキスト ボックス 1">
            <a:extLst>
              <a:ext uri="{FF2B5EF4-FFF2-40B4-BE49-F238E27FC236}">
                <a16:creationId xmlns:a16="http://schemas.microsoft.com/office/drawing/2014/main" id="{6A0BB8BA-2064-0AC6-C9F5-A66062176D8B}"/>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2025/7/11</a:t>
            </a:r>
            <a:endParaRPr lang="ja-JP" altLang="ja-JP" sz="12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550D3720-82F9-CFCD-778F-1BDF0E43B10D}"/>
              </a:ext>
            </a:extLst>
          </p:cNvPr>
          <p:cNvPicPr/>
          <p:nvPr/>
        </p:nvPicPr>
        <p:blipFill>
          <a:blip r:embed="rId4"/>
          <a:stretch>
            <a:fillRect/>
          </a:stretch>
        </p:blipFill>
        <p:spPr>
          <a:xfrm>
            <a:off x="720642" y="448706"/>
            <a:ext cx="1504315" cy="445916"/>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個人番号を入力する</a:t>
            </a:r>
          </a:p>
        </p:txBody>
      </p:sp>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「個人番号提出」画面が表示されます。個人番号、確認書類を添付します。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DC899CC-BA4B-D095-749E-80F80F3030FC}"/>
              </a:ext>
            </a:extLst>
          </p:cNvPr>
          <p:cNvPicPr>
            <a:picLocks noChangeAspect="1"/>
          </p:cNvPicPr>
          <p:nvPr/>
        </p:nvPicPr>
        <p:blipFill>
          <a:blip r:embed="rId2"/>
          <a:stretch>
            <a:fillRect/>
          </a:stretch>
        </p:blipFill>
        <p:spPr>
          <a:xfrm>
            <a:off x="709292" y="1421130"/>
            <a:ext cx="4323631" cy="4619625"/>
          </a:xfrm>
          <a:prstGeom prst="rect">
            <a:avLst/>
          </a:prstGeom>
          <a:ln>
            <a:solidFill>
              <a:schemeClr val="bg1">
                <a:lumMod val="85000"/>
              </a:schemeClr>
            </a:solidFill>
          </a:ln>
        </p:spPr>
      </p:pic>
      <p:sp>
        <p:nvSpPr>
          <p:cNvPr id="6" name="Rectangle 2">
            <a:extLst>
              <a:ext uri="{FF2B5EF4-FFF2-40B4-BE49-F238E27FC236}">
                <a16:creationId xmlns:a16="http://schemas.microsoft.com/office/drawing/2014/main" id="{ADD77A18-075B-4720-A7E9-2C50E6EE369F}"/>
              </a:ext>
            </a:extLst>
          </p:cNvPr>
          <p:cNvSpPr>
            <a:spLocks noChangeArrowheads="1"/>
          </p:cNvSpPr>
          <p:nvPr/>
        </p:nvSpPr>
        <p:spPr bwMode="auto">
          <a:xfrm>
            <a:off x="807996" y="1182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角丸四角形 79"/>
          <p:cNvSpPr>
            <a:spLocks noChangeArrowheads="1"/>
          </p:cNvSpPr>
          <p:nvPr/>
        </p:nvSpPr>
        <p:spPr bwMode="auto">
          <a:xfrm>
            <a:off x="1964740" y="5363667"/>
            <a:ext cx="616532" cy="11111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2"/>
          <p:cNvSpPr>
            <a:spLocks noChangeArrowheads="1"/>
          </p:cNvSpPr>
          <p:nvPr/>
        </p:nvSpPr>
        <p:spPr bwMode="auto">
          <a:xfrm>
            <a:off x="932816" y="2969767"/>
            <a:ext cx="1715136" cy="604028"/>
          </a:xfrm>
          <a:prstGeom prst="roundRect">
            <a:avLst>
              <a:gd name="adj" fmla="val 894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932815" y="2226405"/>
            <a:ext cx="1648459" cy="15859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p:cNvSpPr>
            <a:spLocks noChangeShapeType="1"/>
          </p:cNvSpPr>
          <p:nvPr/>
        </p:nvSpPr>
        <p:spPr bwMode="auto">
          <a:xfrm rot="10800000">
            <a:off x="3124200" y="5941812"/>
            <a:ext cx="2438400" cy="105153"/>
          </a:xfrm>
          <a:prstGeom prst="bentConnector3">
            <a:avLst>
              <a:gd name="adj1" fmla="val -7530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5363140" y="5770294"/>
            <a:ext cx="4180909" cy="3643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12">
            <a:extLst>
              <a:ext uri="{FF2B5EF4-FFF2-40B4-BE49-F238E27FC236}">
                <a16:creationId xmlns:a16="http://schemas.microsoft.com/office/drawing/2014/main" id="{5CB6A3EA-796A-42E4-AA0D-CF3FD98326C3}"/>
              </a:ext>
            </a:extLst>
          </p:cNvPr>
          <p:cNvSpPr>
            <a:spLocks noChangeArrowheads="1"/>
          </p:cNvSpPr>
          <p:nvPr/>
        </p:nvSpPr>
        <p:spPr bwMode="auto">
          <a:xfrm>
            <a:off x="932814" y="4046985"/>
            <a:ext cx="2510473" cy="647585"/>
          </a:xfrm>
          <a:prstGeom prst="roundRect">
            <a:avLst>
              <a:gd name="adj" fmla="val 9310"/>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角丸四角形 79">
            <a:extLst>
              <a:ext uri="{FF2B5EF4-FFF2-40B4-BE49-F238E27FC236}">
                <a16:creationId xmlns:a16="http://schemas.microsoft.com/office/drawing/2014/main" id="{C591569F-2670-4D6D-95E0-E7B255B9CE03}"/>
              </a:ext>
            </a:extLst>
          </p:cNvPr>
          <p:cNvSpPr>
            <a:spLocks noChangeArrowheads="1"/>
          </p:cNvSpPr>
          <p:nvPr/>
        </p:nvSpPr>
        <p:spPr bwMode="auto">
          <a:xfrm>
            <a:off x="932814" y="5611511"/>
            <a:ext cx="1648458" cy="16388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70843C0A-C3E8-4FE6-BDEA-EF325A8EEDA1}"/>
              </a:ext>
            </a:extLst>
          </p:cNvPr>
          <p:cNvSpPr>
            <a:spLocks noChangeArrowheads="1"/>
          </p:cNvSpPr>
          <p:nvPr/>
        </p:nvSpPr>
        <p:spPr bwMode="auto">
          <a:xfrm>
            <a:off x="2647951" y="5847899"/>
            <a:ext cx="476249" cy="19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a:extLst>
              <a:ext uri="{FF2B5EF4-FFF2-40B4-BE49-F238E27FC236}">
                <a16:creationId xmlns:a16="http://schemas.microsoft.com/office/drawing/2014/main" id="{E882C1AC-A111-450E-8C40-31E6D02D695D}"/>
              </a:ext>
            </a:extLst>
          </p:cNvPr>
          <p:cNvSpPr txBox="1">
            <a:spLocks noChangeArrowheads="1"/>
          </p:cNvSpPr>
          <p:nvPr/>
        </p:nvSpPr>
        <p:spPr bwMode="auto">
          <a:xfrm>
            <a:off x="5363141" y="4260578"/>
            <a:ext cx="4180908" cy="14838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配偶者（特別）控除対象または健保の扶養となる</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配偶者がいる場合は、個人番号を入力します。</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個人番号を提出する配偶者に該当するかは、　　をクリックして</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ご確認ください。</a:t>
            </a:r>
            <a:endParaRPr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lang="en-US" altLang="ja-JP" sz="12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また、会社から配偶者や扶養家族の確認書類の画像についても提出が求められた場合は、同様に添付します。</a:t>
            </a:r>
            <a:endParaRPr lang="ja-JP" altLang="en-US" sz="1600" dirty="0">
              <a:latin typeface="Meiryo UI" panose="020B0604030504040204" pitchFamily="50" charset="-128"/>
              <a:ea typeface="Meiryo UI" panose="020B0604030504040204" pitchFamily="50" charset="-128"/>
            </a:endParaRPr>
          </a:p>
        </p:txBody>
      </p:sp>
      <p:sp>
        <p:nvSpPr>
          <p:cNvPr id="30" name="AutoShape 11">
            <a:extLst>
              <a:ext uri="{FF2B5EF4-FFF2-40B4-BE49-F238E27FC236}">
                <a16:creationId xmlns:a16="http://schemas.microsoft.com/office/drawing/2014/main" id="{B15949CC-D12D-43B0-AAA4-CA75E4B49937}"/>
              </a:ext>
            </a:extLst>
          </p:cNvPr>
          <p:cNvSpPr>
            <a:spLocks noChangeShapeType="1"/>
          </p:cNvSpPr>
          <p:nvPr/>
        </p:nvSpPr>
        <p:spPr bwMode="auto">
          <a:xfrm rot="10800000">
            <a:off x="2581272" y="2305697"/>
            <a:ext cx="2857502" cy="56481"/>
          </a:xfrm>
          <a:prstGeom prst="bentConnector3">
            <a:avLst>
              <a:gd name="adj1" fmla="val -62156"/>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5363141" y="2133558"/>
            <a:ext cx="1924780" cy="36512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個人番号を入力します。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AutoShape 11">
            <a:extLst>
              <a:ext uri="{FF2B5EF4-FFF2-40B4-BE49-F238E27FC236}">
                <a16:creationId xmlns:a16="http://schemas.microsoft.com/office/drawing/2014/main" id="{0A91F53E-8560-415F-884F-79A61F90A36C}"/>
              </a:ext>
            </a:extLst>
          </p:cNvPr>
          <p:cNvSpPr>
            <a:spLocks noChangeShapeType="1"/>
          </p:cNvSpPr>
          <p:nvPr/>
        </p:nvSpPr>
        <p:spPr bwMode="auto">
          <a:xfrm rot="10800000">
            <a:off x="2647952" y="3265346"/>
            <a:ext cx="3185610" cy="45719"/>
          </a:xfrm>
          <a:prstGeom prst="bentConnector3">
            <a:avLst>
              <a:gd name="adj1" fmla="val -250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
          <p:cNvSpPr txBox="1">
            <a:spLocks noChangeArrowheads="1"/>
          </p:cNvSpPr>
          <p:nvPr/>
        </p:nvSpPr>
        <p:spPr bwMode="auto">
          <a:xfrm>
            <a:off x="5363140" y="2777866"/>
            <a:ext cx="4180908" cy="94766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- 2. </a:t>
            </a:r>
            <a:r>
              <a:rPr lang="ja-JP" altLang="en-US" sz="1400" b="1" dirty="0">
                <a:latin typeface="Meiryo UI" panose="020B0604030504040204" pitchFamily="50" charset="-128"/>
                <a:ea typeface="Meiryo UI" panose="020B0604030504040204" pitchFamily="50" charset="-128"/>
              </a:rPr>
              <a:t>確認書類の画像を用意する</a:t>
            </a:r>
            <a:r>
              <a:rPr lang="ja-JP" altLang="en-US" sz="1400" dirty="0" err="1">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用意した確認書類の画像データを添付します。</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添付方法は、スマートフォンとパソコンで異なります。</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添付の手順は、</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］こんなと</a:t>
            </a:r>
            <a:r>
              <a:rPr lang="ja-JP" altLang="en-US" sz="1400" b="1" dirty="0" err="1">
                <a:latin typeface="Meiryo UI" panose="020B0604030504040204" pitchFamily="50" charset="-128"/>
                <a:ea typeface="Meiryo UI" panose="020B0604030504040204" pitchFamily="50" charset="-128"/>
              </a:rPr>
              <a:t>きは</a:t>
            </a:r>
            <a:r>
              <a:rPr lang="ja-JP" altLang="en-US" sz="1400" dirty="0" err="1">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ご参照ください。</a:t>
            </a:r>
          </a:p>
        </p:txBody>
      </p:sp>
      <p:pic>
        <p:nvPicPr>
          <p:cNvPr id="13" name="図 12">
            <a:extLst>
              <a:ext uri="{FF2B5EF4-FFF2-40B4-BE49-F238E27FC236}">
                <a16:creationId xmlns:a16="http://schemas.microsoft.com/office/drawing/2014/main" id="{B292BA43-05E6-0A9D-3479-D689D3E3F7DF}"/>
              </a:ext>
            </a:extLst>
          </p:cNvPr>
          <p:cNvPicPr>
            <a:picLocks noChangeAspect="1"/>
          </p:cNvPicPr>
          <p:nvPr/>
        </p:nvPicPr>
        <p:blipFill>
          <a:blip r:embed="rId3"/>
          <a:stretch>
            <a:fillRect/>
          </a:stretch>
        </p:blipFill>
        <p:spPr>
          <a:xfrm>
            <a:off x="8305814" y="4732670"/>
            <a:ext cx="228571" cy="238095"/>
          </a:xfrm>
          <a:prstGeom prst="rect">
            <a:avLst/>
          </a:prstGeom>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0353421-9948-B29B-0063-24EE7ABEEAA7}"/>
              </a:ext>
            </a:extLst>
          </p:cNvPr>
          <p:cNvPicPr>
            <a:picLocks noChangeAspect="1"/>
          </p:cNvPicPr>
          <p:nvPr/>
        </p:nvPicPr>
        <p:blipFill>
          <a:blip r:embed="rId3"/>
          <a:stretch>
            <a:fillRect/>
          </a:stretch>
        </p:blipFill>
        <p:spPr>
          <a:xfrm>
            <a:off x="675925" y="1452971"/>
            <a:ext cx="5019048" cy="3377418"/>
          </a:xfrm>
          <a:prstGeom prst="rect">
            <a:avLst/>
          </a:prstGeom>
          <a:ln>
            <a:solidFill>
              <a:schemeClr val="bg1">
                <a:lumMod val="7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ja-JP" altLang="en-US" sz="2800" b="1" dirty="0">
                <a:latin typeface="Meiryo UI" panose="020B0604030504040204" pitchFamily="50" charset="-128"/>
                <a:ea typeface="Meiryo UI" panose="020B0604030504040204" pitchFamily="50" charset="-128"/>
              </a:rPr>
              <a:t> 登録内容を確認して提出する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提出後は修正できません。必ず不備がないかをご確認ください。</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4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以上で、個人番号の提出は完了です。</a:t>
            </a:r>
            <a:br>
              <a:rPr kumimoji="0" lang="en-US" altLang="ja-JP" sz="16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提出が完了した旨のメールが届きます。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185C0347-C01C-660D-BE2C-3F4270CA20FD}"/>
              </a:ext>
            </a:extLst>
          </p:cNvPr>
          <p:cNvPicPr>
            <a:picLocks noChangeAspect="1"/>
          </p:cNvPicPr>
          <p:nvPr/>
        </p:nvPicPr>
        <p:blipFill>
          <a:blip r:embed="rId4"/>
          <a:stretch>
            <a:fillRect/>
          </a:stretch>
        </p:blipFill>
        <p:spPr>
          <a:xfrm>
            <a:off x="675924" y="4849273"/>
            <a:ext cx="5019048" cy="233349"/>
          </a:xfrm>
          <a:prstGeom prst="rect">
            <a:avLst/>
          </a:prstGeom>
          <a:ln>
            <a:solidFill>
              <a:schemeClr val="bg1">
                <a:lumMod val="75000"/>
              </a:schemeClr>
            </a:solidFill>
          </a:ln>
        </p:spPr>
      </p:pic>
      <p:sp>
        <p:nvSpPr>
          <p:cNvPr id="20" name="波線 19">
            <a:extLst>
              <a:ext uri="{FF2B5EF4-FFF2-40B4-BE49-F238E27FC236}">
                <a16:creationId xmlns:a16="http://schemas.microsoft.com/office/drawing/2014/main" id="{4FCA1EC8-C569-4C1A-B976-D251AAC20E7E}"/>
              </a:ext>
            </a:extLst>
          </p:cNvPr>
          <p:cNvSpPr/>
          <p:nvPr/>
        </p:nvSpPr>
        <p:spPr>
          <a:xfrm>
            <a:off x="585926" y="4723471"/>
            <a:ext cx="5233638" cy="15830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9" name="角丸四角形 79">
            <a:extLst>
              <a:ext uri="{FF2B5EF4-FFF2-40B4-BE49-F238E27FC236}">
                <a16:creationId xmlns:a16="http://schemas.microsoft.com/office/drawing/2014/main" id="{A365B8BE-A3A0-4089-994B-F7C75CD5CAB3}"/>
              </a:ext>
            </a:extLst>
          </p:cNvPr>
          <p:cNvSpPr>
            <a:spLocks noChangeArrowheads="1"/>
          </p:cNvSpPr>
          <p:nvPr/>
        </p:nvSpPr>
        <p:spPr bwMode="auto">
          <a:xfrm>
            <a:off x="3317423" y="4826790"/>
            <a:ext cx="556993" cy="280874"/>
          </a:xfrm>
          <a:prstGeom prst="roundRect">
            <a:avLst>
              <a:gd name="adj" fmla="val 30871"/>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提出した画像データを削除する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提出が完了したら、スマートフォンやパソコンの紛失による個人番号漏洩を防ぐため、スマートフォンやパソコンに保存した</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b="1" u="sng" dirty="0">
                <a:solidFill>
                  <a:srgbClr val="FF0000"/>
                </a:solidFill>
                <a:latin typeface="Meiryo UI" panose="020B0604030504040204" pitchFamily="50" charset="-128"/>
                <a:ea typeface="Meiryo UI" panose="020B0604030504040204" pitchFamily="50" charset="-128"/>
              </a:rPr>
              <a:t>提出書類の画像データは必ず削除してください。</a:t>
            </a:r>
            <a:br>
              <a:rPr kumimoji="0" lang="en-US" altLang="ja-JP" sz="1600" dirty="0">
                <a:latin typeface="Meiryo UI" panose="020B0604030504040204" pitchFamily="50" charset="-128"/>
                <a:ea typeface="Meiryo UI" panose="020B0604030504040204" pitchFamily="50" charset="-128"/>
              </a:rPr>
            </a:br>
            <a:endParaRPr kumimoji="0" lang="en-US" altLang="ja-JP" sz="1600" dirty="0">
              <a:latin typeface="Meiryo UI" panose="020B0604030504040204" pitchFamily="50" charset="-128"/>
              <a:ea typeface="Meiryo UI" panose="020B0604030504040204" pitchFamily="50" charset="-128"/>
            </a:endParaRPr>
          </a:p>
          <a:p>
            <a:pPr lvl="0" eaLnBrk="0" fontAlgn="base" hangingPunct="0">
              <a:lnSpc>
                <a:spcPct val="100000"/>
              </a:lnSpc>
              <a:spcBef>
                <a:spcPts val="1200"/>
              </a:spcBef>
              <a:spcAft>
                <a:spcPct val="0"/>
              </a:spcAft>
              <a:buFont typeface="Wingdings" panose="05000000000000000000" pitchFamily="2" charset="2"/>
              <a:buChar char="n"/>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スマートフォンを使って、提出時にその場で写真撮影した場合</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スマートフォンの機種や</a:t>
            </a:r>
            <a:r>
              <a:rPr kumimoji="0" lang="en-US" altLang="ja-JP" sz="1600" dirty="0">
                <a:latin typeface="Meiryo UI" panose="020B0604030504040204" pitchFamily="50" charset="-128"/>
                <a:ea typeface="Meiryo UI" panose="020B0604030504040204" pitchFamily="50" charset="-128"/>
              </a:rPr>
              <a:t>OS</a:t>
            </a:r>
            <a:r>
              <a:rPr kumimoji="0" lang="ja-JP" altLang="en-US" sz="1600" dirty="0">
                <a:latin typeface="Meiryo UI" panose="020B0604030504040204" pitchFamily="50" charset="-128"/>
                <a:ea typeface="Meiryo UI" panose="020B0604030504040204" pitchFamily="50" charset="-128"/>
              </a:rPr>
              <a:t>のバージョンによっては、［個人番号提出］画面の「画像貼付」で写真撮影した画像についても</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保存されている場合があります。確認のうえ削除してください。</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保存される場所、削除方法は機種によって異なります。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lvl="0" eaLnBrk="0" fontAlgn="base" hangingPunct="0">
              <a:lnSpc>
                <a:spcPct val="100000"/>
              </a:lnSpc>
              <a:spcBef>
                <a:spcPct val="0"/>
              </a:spcBef>
              <a:spcAft>
                <a:spcPct val="0"/>
              </a:spcAft>
              <a:buFont typeface="Wingdings" panose="05000000000000000000" pitchFamily="2" charset="2"/>
              <a:buChar char="n"/>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スマートフォンで画像を添付する場合の手順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パソコンで画像を添付する場合の手順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994B8E8-7D11-0E20-349B-2A9559EB55B4}"/>
              </a:ext>
            </a:extLst>
          </p:cNvPr>
          <p:cNvPicPr>
            <a:picLocks noChangeAspect="1"/>
          </p:cNvPicPr>
          <p:nvPr/>
        </p:nvPicPr>
        <p:blipFill>
          <a:blip r:embed="rId2"/>
          <a:stretch>
            <a:fillRect/>
          </a:stretch>
        </p:blipFill>
        <p:spPr>
          <a:xfrm>
            <a:off x="1209064" y="2021241"/>
            <a:ext cx="2280454" cy="416007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スマートフォンで画像を添付する場合の手順</a:t>
            </a:r>
            <a:r>
              <a:rPr lang="en-US" altLang="ja-JP" sz="2800" b="1" dirty="0">
                <a:latin typeface="Meiryo UI" panose="020B0604030504040204" pitchFamily="50" charset="-128"/>
                <a:ea typeface="Meiryo UI" panose="020B0604030504040204" pitchFamily="50" charset="-128"/>
              </a:rPr>
              <a:t>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32759" y="808003"/>
            <a:ext cx="8253789" cy="419335"/>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スマートフォンで確認書類の画像を添付する手順を説明します。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endParaRPr kumimoji="0"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600" dirty="0">
                <a:latin typeface="Meiryo UI" panose="020B0604030504040204" pitchFamily="50" charset="-128"/>
                <a:ea typeface="Meiryo UI" panose="020B0604030504040204" pitchFamily="50" charset="-128"/>
              </a:rPr>
              <a:t>&lt;</a:t>
            </a: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&gt;iPhone</a:t>
            </a:r>
            <a:r>
              <a:rPr kumimoji="0" lang="ja-JP" altLang="en-US" sz="1600" dirty="0">
                <a:latin typeface="Meiryo UI" panose="020B0604030504040204" pitchFamily="50" charset="-128"/>
                <a:ea typeface="Meiryo UI" panose="020B0604030504040204" pitchFamily="50" charset="-128"/>
              </a:rPr>
              <a:t>をご利用の場合</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［画像添付］ボタンをクリックします。</a:t>
            </a:r>
            <a:endParaRPr kumimoji="0" lang="en-US" altLang="ja-JP" sz="1600" dirty="0">
              <a:latin typeface="Meiryo UI" panose="020B0604030504040204" pitchFamily="50" charset="-128"/>
              <a:ea typeface="Meiryo UI" panose="020B0604030504040204" pitchFamily="50" charset="-128"/>
            </a:endParaRPr>
          </a:p>
        </p:txBody>
      </p:sp>
      <p:sp>
        <p:nvSpPr>
          <p:cNvPr id="50" name="角丸四角形 5">
            <a:extLst>
              <a:ext uri="{FF2B5EF4-FFF2-40B4-BE49-F238E27FC236}">
                <a16:creationId xmlns:a16="http://schemas.microsoft.com/office/drawing/2014/main" id="{5E06DBA2-412C-4A48-991F-B9A5ADB438E4}"/>
              </a:ext>
            </a:extLst>
          </p:cNvPr>
          <p:cNvSpPr>
            <a:spLocks noChangeArrowheads="1"/>
          </p:cNvSpPr>
          <p:nvPr/>
        </p:nvSpPr>
        <p:spPr bwMode="auto">
          <a:xfrm>
            <a:off x="1808075" y="2959975"/>
            <a:ext cx="344575" cy="188116"/>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9">
            <a:extLst>
              <a:ext uri="{FF2B5EF4-FFF2-40B4-BE49-F238E27FC236}">
                <a16:creationId xmlns:a16="http://schemas.microsoft.com/office/drawing/2014/main" id="{4B9F00E2-E1E1-45E0-A4BE-7298B28FD202}"/>
              </a:ext>
            </a:extLst>
          </p:cNvPr>
          <p:cNvSpPr>
            <a:spLocks noChangeArrowheads="1"/>
          </p:cNvSpPr>
          <p:nvPr/>
        </p:nvSpPr>
        <p:spPr bwMode="auto">
          <a:xfrm>
            <a:off x="1244600" y="3517992"/>
            <a:ext cx="1476376" cy="23803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9">
            <a:extLst>
              <a:ext uri="{FF2B5EF4-FFF2-40B4-BE49-F238E27FC236}">
                <a16:creationId xmlns:a16="http://schemas.microsoft.com/office/drawing/2014/main" id="{9B4E0FED-7B18-458A-A4E5-A5916CB62262}"/>
              </a:ext>
            </a:extLst>
          </p:cNvPr>
          <p:cNvSpPr>
            <a:spLocks noChangeArrowheads="1"/>
          </p:cNvSpPr>
          <p:nvPr/>
        </p:nvSpPr>
        <p:spPr bwMode="auto">
          <a:xfrm>
            <a:off x="1244600" y="3271803"/>
            <a:ext cx="1476376" cy="2461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11">
            <a:extLst>
              <a:ext uri="{FF2B5EF4-FFF2-40B4-BE49-F238E27FC236}">
                <a16:creationId xmlns:a16="http://schemas.microsoft.com/office/drawing/2014/main" id="{E067104E-8076-4BA2-BCA5-C77817CECC96}"/>
              </a:ext>
            </a:extLst>
          </p:cNvPr>
          <p:cNvSpPr>
            <a:spLocks noChangeShapeType="1"/>
          </p:cNvSpPr>
          <p:nvPr/>
        </p:nvSpPr>
        <p:spPr bwMode="auto">
          <a:xfrm rot="10800000">
            <a:off x="2720974" y="3633892"/>
            <a:ext cx="1203904" cy="201506"/>
          </a:xfrm>
          <a:prstGeom prst="bentConnector3">
            <a:avLst>
              <a:gd name="adj1" fmla="val 3390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AutoShape 11">
            <a:extLst>
              <a:ext uri="{FF2B5EF4-FFF2-40B4-BE49-F238E27FC236}">
                <a16:creationId xmlns:a16="http://schemas.microsoft.com/office/drawing/2014/main" id="{81FD3605-4836-44E7-8218-918D6B443530}"/>
              </a:ext>
            </a:extLst>
          </p:cNvPr>
          <p:cNvSpPr>
            <a:spLocks noChangeShapeType="1"/>
          </p:cNvSpPr>
          <p:nvPr/>
        </p:nvSpPr>
        <p:spPr bwMode="auto">
          <a:xfrm rot="10800000" flipV="1">
            <a:off x="2720973" y="3148091"/>
            <a:ext cx="1203905" cy="247627"/>
          </a:xfrm>
          <a:prstGeom prst="bentConnector3">
            <a:avLst>
              <a:gd name="adj1" fmla="val 34436"/>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3924878" y="3543801"/>
            <a:ext cx="4573663" cy="5672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- 2. </a:t>
            </a:r>
            <a:r>
              <a:rPr lang="ja-JP" altLang="en-US" sz="1400" b="1" dirty="0">
                <a:latin typeface="Meiryo UI" panose="020B0604030504040204" pitchFamily="50" charset="-128"/>
                <a:ea typeface="Meiryo UI" panose="020B0604030504040204" pitchFamily="50" charset="-128"/>
              </a:rPr>
              <a:t>確認書類の画像を用意する</a:t>
            </a:r>
            <a:r>
              <a:rPr lang="ja-JP" altLang="en-US" sz="1400" dirty="0" err="1">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確認書類の画像を撮っていない場合は、この場で写真を撮って添付できます。</a:t>
            </a:r>
          </a:p>
        </p:txBody>
      </p:sp>
      <p:sp>
        <p:nvSpPr>
          <p:cNvPr id="62" name="テキスト ボックス 2">
            <a:extLst>
              <a:ext uri="{FF2B5EF4-FFF2-40B4-BE49-F238E27FC236}">
                <a16:creationId xmlns:a16="http://schemas.microsoft.com/office/drawing/2014/main" id="{5AA0E0C1-72F1-4553-9738-D9D5C79860C5}"/>
              </a:ext>
            </a:extLst>
          </p:cNvPr>
          <p:cNvSpPr txBox="1">
            <a:spLocks noChangeArrowheads="1"/>
          </p:cNvSpPr>
          <p:nvPr/>
        </p:nvSpPr>
        <p:spPr bwMode="auto">
          <a:xfrm>
            <a:off x="3924878" y="2847406"/>
            <a:ext cx="3714807" cy="5672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すでに確認書類の画像を撮っている場合は、添付する画像を選択します。</a:t>
            </a:r>
          </a:p>
        </p:txBody>
      </p:sp>
    </p:spTree>
    <p:extLst>
      <p:ext uri="{BB962C8B-B14F-4D97-AF65-F5344CB8AC3E}">
        <p14:creationId xmlns:p14="http://schemas.microsoft.com/office/powerpoint/2010/main" val="226030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パソコンで画像を添付する場合の手順</a:t>
            </a:r>
          </a:p>
        </p:txBody>
      </p:sp>
      <p:sp>
        <p:nvSpPr>
          <p:cNvPr id="3" name="コンテンツ プレースホルダー 2"/>
          <p:cNvSpPr>
            <a:spLocks noGrp="1"/>
          </p:cNvSpPr>
          <p:nvPr>
            <p:ph idx="1"/>
          </p:nvPr>
        </p:nvSpPr>
        <p:spPr>
          <a:xfrm>
            <a:off x="336346" y="838594"/>
            <a:ext cx="10964186" cy="5586894"/>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パソコンで確認書類の画像を添付する手順を説明します。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［画像添付］ボタンをクリックします。</a:t>
            </a:r>
            <a:r>
              <a:rPr kumimoji="0" lang="ja-JP" altLang="en-US" sz="1600" dirty="0">
                <a:latin typeface="Meiryo UI" panose="020B0604030504040204" pitchFamily="50" charset="-128"/>
                <a:ea typeface="Meiryo UI" panose="020B0604030504040204" pitchFamily="50" charset="-128"/>
              </a:rPr>
              <a:t>画像が保存されている場所から添付したい画像を選択し、［開く］ボタンをクリックします。</a:t>
            </a:r>
            <a:endParaRPr kumimoji="0" lang="en-US" altLang="ja-JP" sz="1600" dirty="0">
              <a:latin typeface="Meiryo UI" panose="020B0604030504040204" pitchFamily="50" charset="-128"/>
              <a:ea typeface="Meiryo UI" panose="020B0604030504040204" pitchFamily="50" charset="-128"/>
            </a:endParaRPr>
          </a:p>
          <a:p>
            <a:pPr marL="0" indent="0" algn="just">
              <a:buNone/>
            </a:pPr>
            <a:endParaRPr kumimoji="0" lang="en-US" altLang="ja-JP" sz="1600" dirty="0">
              <a:latin typeface="Meiryo UI" panose="020B0604030504040204" pitchFamily="50" charset="-128"/>
              <a:ea typeface="Meiryo UI" panose="020B0604030504040204" pitchFamily="50" charset="-128"/>
            </a:endParaRPr>
          </a:p>
          <a:p>
            <a:pPr marL="0" indent="0" algn="jus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上記画面は、「ピクチャ」の中に保存した個人番号カードの画像を添付する場合です。</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0" name="図 9">
            <a:extLst>
              <a:ext uri="{FF2B5EF4-FFF2-40B4-BE49-F238E27FC236}">
                <a16:creationId xmlns:a16="http://schemas.microsoft.com/office/drawing/2014/main" id="{4EFA7AB0-B2A0-46D6-B226-9734DC016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54" y="1779588"/>
            <a:ext cx="3824512" cy="2440545"/>
          </a:xfrm>
          <a:prstGeom prst="rect">
            <a:avLst/>
          </a:prstGeom>
          <a:ln>
            <a:solidFill>
              <a:schemeClr val="bg1">
                <a:lumMod val="85000"/>
              </a:schemeClr>
            </a:solidFill>
          </a:ln>
        </p:spPr>
      </p:pic>
      <p:sp>
        <p:nvSpPr>
          <p:cNvPr id="24" name="角丸四角形 79"/>
          <p:cNvSpPr>
            <a:spLocks noChangeArrowheads="1"/>
          </p:cNvSpPr>
          <p:nvPr/>
        </p:nvSpPr>
        <p:spPr bwMode="auto">
          <a:xfrm>
            <a:off x="1371600" y="2274120"/>
            <a:ext cx="1450241" cy="1446775"/>
          </a:xfrm>
          <a:prstGeom prst="roundRect">
            <a:avLst>
              <a:gd name="adj" fmla="val 1008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角丸四角形 79">
            <a:extLst>
              <a:ext uri="{FF2B5EF4-FFF2-40B4-BE49-F238E27FC236}">
                <a16:creationId xmlns:a16="http://schemas.microsoft.com/office/drawing/2014/main" id="{866FE360-A4A7-4B1A-9367-CB45DA925BC2}"/>
              </a:ext>
            </a:extLst>
          </p:cNvPr>
          <p:cNvSpPr>
            <a:spLocks noChangeArrowheads="1"/>
          </p:cNvSpPr>
          <p:nvPr/>
        </p:nvSpPr>
        <p:spPr bwMode="auto">
          <a:xfrm>
            <a:off x="646602" y="2799790"/>
            <a:ext cx="603616" cy="140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2" name="角丸四角形 79">
            <a:extLst>
              <a:ext uri="{FF2B5EF4-FFF2-40B4-BE49-F238E27FC236}">
                <a16:creationId xmlns:a16="http://schemas.microsoft.com/office/drawing/2014/main" id="{71AA0AFD-144A-413C-A361-E8890CE1AB94}"/>
              </a:ext>
            </a:extLst>
          </p:cNvPr>
          <p:cNvSpPr>
            <a:spLocks noChangeArrowheads="1"/>
          </p:cNvSpPr>
          <p:nvPr/>
        </p:nvSpPr>
        <p:spPr bwMode="auto">
          <a:xfrm>
            <a:off x="3380277" y="4011706"/>
            <a:ext cx="489315" cy="19889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69459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614717182"/>
              </p:ext>
            </p:extLst>
          </p:nvPr>
        </p:nvGraphicFramePr>
        <p:xfrm>
          <a:off x="574542" y="904585"/>
          <a:ext cx="10594330" cy="105344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Ver.250711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534668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58675708"/>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個人番号を提出するまでの流れ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 メールが届くための設定を確認する</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確認書類の画像を用意する</a:t>
            </a:r>
            <a:endParaRPr lang="en-US" altLang="ja-JP" sz="2000"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］個人番号提出の流れ</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 当サービスにログインする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ワンタイムパスワードを入力する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個人番号を入力する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提出した画像データを削除する</a:t>
            </a:r>
            <a:endParaRPr lang="en-US" altLang="ja-JP" sz="20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 スマートフォンで画像を添付する場合の手順</a:t>
            </a: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 パソコンで画像を添付する場合の手順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確認書類の画像を用意する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スマートフォンで個人番号を提出する際は、事前に下記のメールアドレスからのメールが受信できるようにする必要があります。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確認書類の画像を用意する</a:t>
            </a:r>
          </a:p>
        </p:txBody>
      </p:sp>
      <p:sp>
        <p:nvSpPr>
          <p:cNvPr id="3" name="コンテンツ プレースホルダー 2"/>
          <p:cNvSpPr>
            <a:spLocks noGrp="1"/>
          </p:cNvSpPr>
          <p:nvPr>
            <p:ph idx="1"/>
          </p:nvPr>
        </p:nvSpPr>
        <p:spPr>
          <a:xfrm>
            <a:off x="389614" y="929171"/>
            <a:ext cx="11386268" cy="5539186"/>
          </a:xfrm>
        </p:spPr>
        <p:txBody>
          <a:bodyPr>
            <a:normAutofit/>
          </a:bodyPr>
          <a:lstStyle/>
          <a:p>
            <a:pPr marL="0" indent="0">
              <a:lnSpc>
                <a:spcPct val="70000"/>
              </a:lnSpc>
              <a:buNone/>
            </a:pPr>
            <a:r>
              <a:rPr lang="ja-JP" altLang="en-US" sz="1600" dirty="0">
                <a:latin typeface="Meiryo UI" panose="020B0604030504040204" pitchFamily="50" charset="-128"/>
                <a:ea typeface="Meiryo UI" panose="020B0604030504040204" pitchFamily="50" charset="-128"/>
              </a:rPr>
              <a:t>会社から提出を依頼された確認書類（個人番号確認書類や身元確認書類）の画像を用意します。</a:t>
            </a:r>
            <a:endParaRPr lang="en-US" altLang="ja-JP" sz="1600" dirty="0">
              <a:latin typeface="Meiryo UI" panose="020B0604030504040204" pitchFamily="50" charset="-128"/>
              <a:ea typeface="Meiryo UI" panose="020B0604030504040204" pitchFamily="50" charset="-128"/>
            </a:endParaRPr>
          </a:p>
          <a:p>
            <a:pPr marL="0" indent="0">
              <a:lnSpc>
                <a:spcPct val="70000"/>
              </a:lnSpc>
              <a:buNone/>
            </a:pPr>
            <a:r>
              <a:rPr lang="ja-JP" altLang="en-US" sz="1600" dirty="0">
                <a:latin typeface="Meiryo UI" panose="020B0604030504040204" pitchFamily="50" charset="-128"/>
                <a:ea typeface="Meiryo UI" panose="020B0604030504040204" pitchFamily="50" charset="-128"/>
              </a:rPr>
              <a:t>スキャナーでスキャンするか、携帯で写真を撮って画像を用意してください。</a:t>
            </a:r>
            <a:endParaRPr lang="en-US" altLang="ja-JP" sz="1600" dirty="0">
              <a:latin typeface="Meiryo UI" panose="020B0604030504040204" pitchFamily="50" charset="-128"/>
              <a:ea typeface="Meiryo UI" panose="020B0604030504040204" pitchFamily="50" charset="-128"/>
            </a:endParaRPr>
          </a:p>
          <a:p>
            <a:pPr marL="0" indent="0">
              <a:lnSpc>
                <a:spcPct val="70000"/>
              </a:lnSpc>
              <a:buNone/>
            </a:pPr>
            <a:r>
              <a:rPr lang="ja-JP" altLang="en-US" sz="1600" dirty="0">
                <a:latin typeface="Meiryo UI" panose="020B0604030504040204" pitchFamily="50" charset="-128"/>
                <a:ea typeface="Meiryo UI" panose="020B0604030504040204" pitchFamily="50" charset="-128"/>
              </a:rPr>
              <a:t>扶養家族の確認書類も提出する必要がある場合は、あわせて用意してください。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個人番号確認書類の例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身元確認書類の例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画像は、拡張子が「</a:t>
            </a:r>
            <a:r>
              <a:rPr lang="en-US" altLang="ja-JP" sz="1600" dirty="0">
                <a:latin typeface="Meiryo UI" panose="020B0604030504040204" pitchFamily="50" charset="-128"/>
                <a:ea typeface="Meiryo UI" panose="020B0604030504040204" pitchFamily="50" charset="-128"/>
              </a:rPr>
              <a:t>jpeg</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jpg</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gif</a:t>
            </a:r>
            <a:r>
              <a:rPr lang="ja-JP" altLang="en-US" sz="1600" dirty="0">
                <a:latin typeface="Meiryo UI" panose="020B0604030504040204" pitchFamily="50" charset="-128"/>
                <a:ea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rPr>
              <a:t>png</a:t>
            </a:r>
            <a:r>
              <a:rPr lang="ja-JP" altLang="en-US" sz="1600" dirty="0">
                <a:latin typeface="Meiryo UI" panose="020B0604030504040204" pitchFamily="50" charset="-128"/>
                <a:ea typeface="Meiryo UI" panose="020B0604030504040204" pitchFamily="50" charset="-128"/>
              </a:rPr>
              <a:t>」のいずれかです。「</a:t>
            </a:r>
            <a:r>
              <a:rPr lang="en-US" altLang="ja-JP" sz="1600" dirty="0">
                <a:latin typeface="Meiryo UI" panose="020B0604030504040204" pitchFamily="50" charset="-128"/>
                <a:ea typeface="Meiryo UI" panose="020B0604030504040204" pitchFamily="50" charset="-128"/>
              </a:rPr>
              <a:t>PDF</a:t>
            </a:r>
            <a:r>
              <a:rPr lang="ja-JP" altLang="en-US" sz="1600" dirty="0">
                <a:latin typeface="Meiryo UI" panose="020B0604030504040204" pitchFamily="50" charset="-128"/>
                <a:ea typeface="Meiryo UI" panose="020B0604030504040204" pitchFamily="50" charset="-128"/>
              </a:rPr>
              <a:t>」は利用できませんので、ご注意ください。</a:t>
            </a:r>
            <a:endParaRPr lang="en-US" altLang="ja-JP" sz="14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0FB471A0-1F4C-4331-B0A3-B52B867633AA}"/>
              </a:ext>
            </a:extLst>
          </p:cNvPr>
          <p:cNvGraphicFramePr>
            <a:graphicFrameLocks noGrp="1"/>
          </p:cNvGraphicFramePr>
          <p:nvPr>
            <p:extLst>
              <p:ext uri="{D42A27DB-BD31-4B8C-83A1-F6EECF244321}">
                <p14:modId xmlns:p14="http://schemas.microsoft.com/office/powerpoint/2010/main" val="2775752176"/>
              </p:ext>
            </p:extLst>
          </p:nvPr>
        </p:nvGraphicFramePr>
        <p:xfrm>
          <a:off x="712078" y="2191086"/>
          <a:ext cx="5752332" cy="1657352"/>
        </p:xfrm>
        <a:graphic>
          <a:graphicData uri="http://schemas.openxmlformats.org/drawingml/2006/table">
            <a:tbl>
              <a:tblPr firstRow="1" bandRow="1">
                <a:tableStyleId>{5C22544A-7EE6-4342-B048-85BDC9FD1C3A}</a:tableStyleId>
              </a:tblPr>
              <a:tblGrid>
                <a:gridCol w="2876166">
                  <a:extLst>
                    <a:ext uri="{9D8B030D-6E8A-4147-A177-3AD203B41FA5}">
                      <a16:colId xmlns:a16="http://schemas.microsoft.com/office/drawing/2014/main" val="3353882541"/>
                    </a:ext>
                  </a:extLst>
                </a:gridCol>
                <a:gridCol w="2876166">
                  <a:extLst>
                    <a:ext uri="{9D8B030D-6E8A-4147-A177-3AD203B41FA5}">
                      <a16:colId xmlns:a16="http://schemas.microsoft.com/office/drawing/2014/main" val="78299423"/>
                    </a:ext>
                  </a:extLst>
                </a:gridCol>
              </a:tblGrid>
              <a:tr h="374825">
                <a:tc>
                  <a:txBody>
                    <a:bodyPr/>
                    <a:lstStyle/>
                    <a:p>
                      <a:pPr algn="ctr"/>
                      <a:r>
                        <a:rPr kumimoji="1" lang="ja-JP" altLang="en-US" sz="1600" dirty="0">
                          <a:latin typeface="Meiryo UI" panose="020B0604030504040204" pitchFamily="50" charset="-128"/>
                          <a:ea typeface="Meiryo UI" panose="020B0604030504040204" pitchFamily="50" charset="-128"/>
                        </a:rPr>
                        <a:t>個人番号通知カード（表面）</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個人番号カード（裏面）</a:t>
                      </a:r>
                    </a:p>
                  </a:txBody>
                  <a:tcPr/>
                </a:tc>
                <a:extLst>
                  <a:ext uri="{0D108BD9-81ED-4DB2-BD59-A6C34878D82A}">
                    <a16:rowId xmlns:a16="http://schemas.microsoft.com/office/drawing/2014/main" val="4048086252"/>
                  </a:ext>
                </a:extLst>
              </a:tr>
              <a:tr h="1282527">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97534165"/>
                  </a:ext>
                </a:extLst>
              </a:tr>
            </a:tbl>
          </a:graphicData>
        </a:graphic>
      </p:graphicFrame>
      <p:pic>
        <p:nvPicPr>
          <p:cNvPr id="8" name="図 7">
            <a:extLst>
              <a:ext uri="{FF2B5EF4-FFF2-40B4-BE49-F238E27FC236}">
                <a16:creationId xmlns:a16="http://schemas.microsoft.com/office/drawing/2014/main" id="{03C3DC97-E0A5-4ADD-BBA7-6E01F91F7948}"/>
              </a:ext>
            </a:extLst>
          </p:cNvPr>
          <p:cNvPicPr>
            <a:picLocks noChangeAspect="1"/>
          </p:cNvPicPr>
          <p:nvPr/>
        </p:nvPicPr>
        <p:blipFill>
          <a:blip r:embed="rId2"/>
          <a:stretch>
            <a:fillRect/>
          </a:stretch>
        </p:blipFill>
        <p:spPr>
          <a:xfrm>
            <a:off x="1257658" y="2642565"/>
            <a:ext cx="1771790" cy="1143250"/>
          </a:xfrm>
          <a:prstGeom prst="rect">
            <a:avLst/>
          </a:prstGeom>
        </p:spPr>
      </p:pic>
      <p:pic>
        <p:nvPicPr>
          <p:cNvPr id="9" name="図 8">
            <a:extLst>
              <a:ext uri="{FF2B5EF4-FFF2-40B4-BE49-F238E27FC236}">
                <a16:creationId xmlns:a16="http://schemas.microsoft.com/office/drawing/2014/main" id="{FE95B14B-9911-4CA9-ABC0-20D623FB9AC5}"/>
              </a:ext>
            </a:extLst>
          </p:cNvPr>
          <p:cNvPicPr>
            <a:picLocks noChangeAspect="1"/>
          </p:cNvPicPr>
          <p:nvPr/>
        </p:nvPicPr>
        <p:blipFill>
          <a:blip r:embed="rId3"/>
          <a:stretch>
            <a:fillRect/>
          </a:stretch>
        </p:blipFill>
        <p:spPr>
          <a:xfrm>
            <a:off x="4105608" y="2642565"/>
            <a:ext cx="1771790" cy="1139938"/>
          </a:xfrm>
          <a:prstGeom prst="rect">
            <a:avLst/>
          </a:prstGeom>
        </p:spPr>
      </p:pic>
      <p:graphicFrame>
        <p:nvGraphicFramePr>
          <p:cNvPr id="12" name="表 11">
            <a:extLst>
              <a:ext uri="{FF2B5EF4-FFF2-40B4-BE49-F238E27FC236}">
                <a16:creationId xmlns:a16="http://schemas.microsoft.com/office/drawing/2014/main" id="{002B8929-E6B5-425C-A74F-C6F5B171D6E3}"/>
              </a:ext>
            </a:extLst>
          </p:cNvPr>
          <p:cNvGraphicFramePr>
            <a:graphicFrameLocks noGrp="1"/>
          </p:cNvGraphicFramePr>
          <p:nvPr>
            <p:extLst>
              <p:ext uri="{D42A27DB-BD31-4B8C-83A1-F6EECF244321}">
                <p14:modId xmlns:p14="http://schemas.microsoft.com/office/powerpoint/2010/main" val="150752088"/>
              </p:ext>
            </p:extLst>
          </p:nvPr>
        </p:nvGraphicFramePr>
        <p:xfrm>
          <a:off x="712078" y="4290531"/>
          <a:ext cx="5752332" cy="1657352"/>
        </p:xfrm>
        <a:graphic>
          <a:graphicData uri="http://schemas.openxmlformats.org/drawingml/2006/table">
            <a:tbl>
              <a:tblPr firstRow="1" bandRow="1">
                <a:tableStyleId>{5C22544A-7EE6-4342-B048-85BDC9FD1C3A}</a:tableStyleId>
              </a:tblPr>
              <a:tblGrid>
                <a:gridCol w="2876166">
                  <a:extLst>
                    <a:ext uri="{9D8B030D-6E8A-4147-A177-3AD203B41FA5}">
                      <a16:colId xmlns:a16="http://schemas.microsoft.com/office/drawing/2014/main" val="3353882541"/>
                    </a:ext>
                  </a:extLst>
                </a:gridCol>
                <a:gridCol w="2876166">
                  <a:extLst>
                    <a:ext uri="{9D8B030D-6E8A-4147-A177-3AD203B41FA5}">
                      <a16:colId xmlns:a16="http://schemas.microsoft.com/office/drawing/2014/main" val="78299423"/>
                    </a:ext>
                  </a:extLst>
                </a:gridCol>
              </a:tblGrid>
              <a:tr h="374825">
                <a:tc>
                  <a:txBody>
                    <a:bodyPr/>
                    <a:lstStyle/>
                    <a:p>
                      <a:pPr algn="ctr"/>
                      <a:r>
                        <a:rPr kumimoji="1" lang="ja-JP" altLang="en-US" sz="1600" dirty="0">
                          <a:latin typeface="Meiryo UI" panose="020B0604030504040204" pitchFamily="50" charset="-128"/>
                          <a:ea typeface="Meiryo UI" panose="020B0604030504040204" pitchFamily="50" charset="-128"/>
                        </a:rPr>
                        <a:t>運転免許証</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個人番号カード（表面）</a:t>
                      </a:r>
                    </a:p>
                  </a:txBody>
                  <a:tcPr/>
                </a:tc>
                <a:extLst>
                  <a:ext uri="{0D108BD9-81ED-4DB2-BD59-A6C34878D82A}">
                    <a16:rowId xmlns:a16="http://schemas.microsoft.com/office/drawing/2014/main" val="4048086252"/>
                  </a:ext>
                </a:extLst>
              </a:tr>
              <a:tr h="1282527">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97534165"/>
                  </a:ext>
                </a:extLst>
              </a:tr>
            </a:tbl>
          </a:graphicData>
        </a:graphic>
      </p:graphicFrame>
      <p:pic>
        <p:nvPicPr>
          <p:cNvPr id="10" name="図 9">
            <a:extLst>
              <a:ext uri="{FF2B5EF4-FFF2-40B4-BE49-F238E27FC236}">
                <a16:creationId xmlns:a16="http://schemas.microsoft.com/office/drawing/2014/main" id="{6D42F567-014C-46C1-9048-00C1696AF17C}"/>
              </a:ext>
            </a:extLst>
          </p:cNvPr>
          <p:cNvPicPr>
            <a:picLocks noChangeAspect="1"/>
          </p:cNvPicPr>
          <p:nvPr/>
        </p:nvPicPr>
        <p:blipFill>
          <a:blip r:embed="rId4"/>
          <a:stretch>
            <a:fillRect/>
          </a:stretch>
        </p:blipFill>
        <p:spPr>
          <a:xfrm>
            <a:off x="1257658" y="4748377"/>
            <a:ext cx="1771790" cy="1139478"/>
          </a:xfrm>
          <a:prstGeom prst="rect">
            <a:avLst/>
          </a:prstGeom>
        </p:spPr>
      </p:pic>
      <p:pic>
        <p:nvPicPr>
          <p:cNvPr id="11" name="図 10">
            <a:extLst>
              <a:ext uri="{FF2B5EF4-FFF2-40B4-BE49-F238E27FC236}">
                <a16:creationId xmlns:a16="http://schemas.microsoft.com/office/drawing/2014/main" id="{212CC5B3-6040-4DB9-9F94-C5BA803E0016}"/>
              </a:ext>
            </a:extLst>
          </p:cNvPr>
          <p:cNvPicPr>
            <a:picLocks noChangeAspect="1"/>
          </p:cNvPicPr>
          <p:nvPr/>
        </p:nvPicPr>
        <p:blipFill>
          <a:blip r:embed="rId5"/>
          <a:stretch>
            <a:fillRect/>
          </a:stretch>
        </p:blipFill>
        <p:spPr>
          <a:xfrm>
            <a:off x="4105607" y="4748377"/>
            <a:ext cx="1756137" cy="1139478"/>
          </a:xfrm>
          <a:prstGeom prst="rect">
            <a:avLst/>
          </a:prstGeom>
        </p:spPr>
      </p:pic>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］個人番号提出の流れ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当サービスのログインする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ワンタイムパスワードを入力する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個人番号を入力する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ja-JP" altLang="en-US" sz="2400" dirty="0">
                <a:solidFill>
                  <a:prstClr val="black"/>
                </a:solidFill>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提出した画像データを削除する</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94079F7-741A-4667-2ACA-51B5BB2C2D0E}"/>
              </a:ext>
            </a:extLst>
          </p:cNvPr>
          <p:cNvPicPr>
            <a:picLocks noChangeAspect="1"/>
          </p:cNvPicPr>
          <p:nvPr/>
        </p:nvPicPr>
        <p:blipFill>
          <a:blip r:embed="rId3"/>
          <a:stretch>
            <a:fillRect/>
          </a:stretch>
        </p:blipFill>
        <p:spPr>
          <a:xfrm>
            <a:off x="944035" y="4365556"/>
            <a:ext cx="4720378" cy="205724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マイナンバークラウド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19" name="コンテンツ プレースホルダー 2"/>
          <p:cNvSpPr>
            <a:spLocks noGrp="1"/>
          </p:cNvSpPr>
          <p:nvPr>
            <p:ph idx="1"/>
          </p:nvPr>
        </p:nvSpPr>
        <p:spPr>
          <a:xfrm>
            <a:off x="389614" y="858671"/>
            <a:ext cx="10964186" cy="5628460"/>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30" y="1384933"/>
            <a:ext cx="2017003" cy="2101831"/>
          </a:xfrm>
          <a:prstGeom prst="rect">
            <a:avLst/>
          </a:prstGeom>
          <a:ln>
            <a:solidFill>
              <a:schemeClr val="bg1">
                <a:lumMod val="50000"/>
              </a:schemeClr>
            </a:solidFill>
          </a:ln>
        </p:spPr>
      </p:pic>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26278" y="196889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44035"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704807" y="5004510"/>
            <a:ext cx="1218859" cy="37104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931836" y="5381936"/>
            <a:ext cx="721002" cy="30123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角丸四角形 79">
            <a:extLst>
              <a:ext uri="{FF2B5EF4-FFF2-40B4-BE49-F238E27FC236}">
                <a16:creationId xmlns:a16="http://schemas.microsoft.com/office/drawing/2014/main" id="{DAA2BA26-27AF-47AA-980C-FE7815AC1DAE}"/>
              </a:ext>
            </a:extLst>
          </p:cNvPr>
          <p:cNvSpPr>
            <a:spLocks noChangeArrowheads="1"/>
          </p:cNvSpPr>
          <p:nvPr/>
        </p:nvSpPr>
        <p:spPr bwMode="auto">
          <a:xfrm>
            <a:off x="5180504" y="4544725"/>
            <a:ext cx="483909" cy="173608"/>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9">
            <a:extLst>
              <a:ext uri="{FF2B5EF4-FFF2-40B4-BE49-F238E27FC236}">
                <a16:creationId xmlns:a16="http://schemas.microsoft.com/office/drawing/2014/main" id="{6B669B54-98E0-4D52-839A-0E3C70F5A151}"/>
              </a:ext>
            </a:extLst>
          </p:cNvPr>
          <p:cNvSpPr>
            <a:spLocks noChangeShapeType="1"/>
          </p:cNvSpPr>
          <p:nvPr/>
        </p:nvSpPr>
        <p:spPr bwMode="auto">
          <a:xfrm flipH="1" flipV="1">
            <a:off x="3923666" y="5166630"/>
            <a:ext cx="2012314" cy="6398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871706" y="5445424"/>
            <a:ext cx="2957291"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ＩＤとパスワードを入力します。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AutoShape 11">
            <a:extLst>
              <a:ext uri="{FF2B5EF4-FFF2-40B4-BE49-F238E27FC236}">
                <a16:creationId xmlns:a16="http://schemas.microsoft.com/office/drawing/2014/main" id="{2B5C4010-412F-4CAC-B50B-706994A7DEA3}"/>
              </a:ext>
            </a:extLst>
          </p:cNvPr>
          <p:cNvSpPr>
            <a:spLocks noChangeShapeType="1"/>
          </p:cNvSpPr>
          <p:nvPr/>
        </p:nvSpPr>
        <p:spPr bwMode="auto">
          <a:xfrm rot="10800000">
            <a:off x="2704807" y="2178993"/>
            <a:ext cx="2240573"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199868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AutoShape 11">
            <a:extLst>
              <a:ext uri="{FF2B5EF4-FFF2-40B4-BE49-F238E27FC236}">
                <a16:creationId xmlns:a16="http://schemas.microsoft.com/office/drawing/2014/main" id="{8820A68B-E935-4596-9C6B-B766CB1A9C23}"/>
              </a:ext>
            </a:extLst>
          </p:cNvPr>
          <p:cNvSpPr>
            <a:spLocks noChangeShapeType="1"/>
          </p:cNvSpPr>
          <p:nvPr/>
        </p:nvSpPr>
        <p:spPr bwMode="auto">
          <a:xfrm rot="10800000">
            <a:off x="5664412" y="4608669"/>
            <a:ext cx="2118549"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A20521D2-B44B-4638-80B9-A6693940E5F9}"/>
              </a:ext>
            </a:extLst>
          </p:cNvPr>
          <p:cNvSpPr txBox="1">
            <a:spLocks noChangeArrowheads="1"/>
          </p:cNvSpPr>
          <p:nvPr/>
        </p:nvSpPr>
        <p:spPr bwMode="auto">
          <a:xfrm>
            <a:off x="5871706" y="4278144"/>
            <a:ext cx="3531374"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画面を英語で表示させたい場合に</a:t>
            </a:r>
            <a:r>
              <a:rPr kumimoji="0" lang="ja-JP" altLang="en-US" sz="1400" dirty="0">
                <a:latin typeface="Meiryo UI" panose="020B0604030504040204" pitchFamily="50" charset="-128"/>
                <a:ea typeface="Meiryo UI" panose="020B0604030504040204" pitchFamily="50" charset="-128"/>
              </a:rPr>
              <a:t>選択します。</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「操作説明動画」は英語で表示されません。</a:t>
            </a:r>
          </a:p>
        </p:txBody>
      </p:sp>
      <p:pic>
        <p:nvPicPr>
          <p:cNvPr id="32" name="図 31">
            <a:extLst>
              <a:ext uri="{FF2B5EF4-FFF2-40B4-BE49-F238E27FC236}">
                <a16:creationId xmlns:a16="http://schemas.microsoft.com/office/drawing/2014/main" id="{65FF8FE1-400B-95C5-C59E-79A7F746ED9C}"/>
              </a:ext>
            </a:extLst>
          </p:cNvPr>
          <p:cNvPicPr>
            <a:picLocks noChangeAspect="1"/>
          </p:cNvPicPr>
          <p:nvPr/>
        </p:nvPicPr>
        <p:blipFill>
          <a:blip r:embed="rId5"/>
          <a:stretch>
            <a:fillRect/>
          </a:stretch>
        </p:blipFill>
        <p:spPr>
          <a:xfrm>
            <a:off x="944035" y="4443409"/>
            <a:ext cx="1380747" cy="167640"/>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ワンタイムパスワードを入力する</a:t>
            </a:r>
          </a:p>
        </p:txBody>
      </p:sp>
      <p:sp>
        <p:nvSpPr>
          <p:cNvPr id="3" name="コンテンツ プレースホルダー 2"/>
          <p:cNvSpPr>
            <a:spLocks noGrp="1"/>
          </p:cNvSpPr>
          <p:nvPr>
            <p:ph idx="1"/>
          </p:nvPr>
        </p:nvSpPr>
        <p:spPr>
          <a:xfrm>
            <a:off x="450577" y="881463"/>
            <a:ext cx="10964186" cy="4797618"/>
          </a:xfrm>
        </p:spPr>
        <p:txBody>
          <a:bodyPr>
            <a:normAutofit/>
          </a:bodyPr>
          <a:lstStyle/>
          <a:p>
            <a:pPr marL="0" indent="0" algn="just">
              <a:lnSpc>
                <a:spcPts val="1200"/>
              </a:lnSpc>
              <a:spcAft>
                <a:spcPts val="0"/>
              </a:spcAft>
              <a:buNone/>
            </a:pPr>
            <a:r>
              <a:rPr kumimoji="0" lang="ja-JP" altLang="en-US" sz="1700" dirty="0">
                <a:latin typeface="Meiryo UI" panose="020B0604030504040204" pitchFamily="50" charset="-128"/>
                <a:ea typeface="Meiryo UI" panose="020B0604030504040204" pitchFamily="50" charset="-128"/>
              </a:rPr>
              <a:t>続いて、ワンタイムパスワードの入力が求められます。</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　別途「ワンタイムパスワードのお知らせ」のメールが届きますので、</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ts val="1200"/>
              </a:lnSpc>
              <a:spcAft>
                <a:spcPts val="0"/>
              </a:spcAft>
              <a:buNone/>
            </a:pP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そこに記載されているワンタイムパスワードを入力し、［次へ］ボタンをクリックします。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ts val="1200"/>
              </a:lnSpc>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spcAft>
                <a:spcPts val="0"/>
              </a:spcAft>
              <a:buNone/>
            </a:pP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8000">
              <a:lnSpc>
                <a:spcPts val="1500"/>
              </a:lnSpc>
              <a:spcAft>
                <a:spcPts val="0"/>
              </a:spcAft>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ワンタイムパスワードは、ログインする度に変更され、新しいワンタイムパスワードのメールが届きます。</a:t>
            </a:r>
            <a:b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前回ログイン時のワンタイムパスワードは使えませんので、ご注意ください。</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marL="288000" algn="just">
              <a:lnSpc>
                <a:spcPts val="1000"/>
              </a:lnSpc>
              <a:spcAft>
                <a:spcPts val="0"/>
              </a:spcAft>
            </a:pPr>
            <a:r>
              <a:rPr lang="ja-JP" altLang="en-US" sz="1400" dirty="0">
                <a:latin typeface="Meiryo UI" panose="020B0604030504040204" pitchFamily="50" charset="-128"/>
                <a:ea typeface="Meiryo UI" panose="020B0604030504040204" pitchFamily="50" charset="-128"/>
              </a:rPr>
              <a:t>上記のメールが届くまでに、多少お時間がかかる場合があります。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68623B7D-E5A1-4506-9D25-04D7EB794D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AutoShape 14">
            <a:extLst>
              <a:ext uri="{FF2B5EF4-FFF2-40B4-BE49-F238E27FC236}">
                <a16:creationId xmlns:a16="http://schemas.microsoft.com/office/drawing/2014/main" id="{D90255A8-89C1-5F10-F4AC-4C92022DD23A}"/>
              </a:ext>
            </a:extLst>
          </p:cNvPr>
          <p:cNvSpPr>
            <a:spLocks noChangeArrowheads="1"/>
          </p:cNvSpPr>
          <p:nvPr/>
        </p:nvSpPr>
        <p:spPr bwMode="auto">
          <a:xfrm>
            <a:off x="2647949" y="3458404"/>
            <a:ext cx="628651" cy="26587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2" name="図 11">
            <a:extLst>
              <a:ext uri="{FF2B5EF4-FFF2-40B4-BE49-F238E27FC236}">
                <a16:creationId xmlns:a16="http://schemas.microsoft.com/office/drawing/2014/main" id="{721C211E-8443-8576-634C-E15F90CE85CE}"/>
              </a:ext>
            </a:extLst>
          </p:cNvPr>
          <p:cNvPicPr>
            <a:picLocks noChangeAspect="1"/>
          </p:cNvPicPr>
          <p:nvPr/>
        </p:nvPicPr>
        <p:blipFill>
          <a:blip r:embed="rId2"/>
          <a:stretch>
            <a:fillRect/>
          </a:stretch>
        </p:blipFill>
        <p:spPr>
          <a:xfrm>
            <a:off x="560169" y="1659799"/>
            <a:ext cx="5105340" cy="2250414"/>
          </a:xfrm>
          <a:prstGeom prst="rect">
            <a:avLst/>
          </a:prstGeom>
        </p:spPr>
      </p:pic>
      <p:sp>
        <p:nvSpPr>
          <p:cNvPr id="13" name="AutoShape 14">
            <a:extLst>
              <a:ext uri="{FF2B5EF4-FFF2-40B4-BE49-F238E27FC236}">
                <a16:creationId xmlns:a16="http://schemas.microsoft.com/office/drawing/2014/main" id="{A90DE19E-FCA6-F79F-9577-7DF8D11E3B6B}"/>
              </a:ext>
            </a:extLst>
          </p:cNvPr>
          <p:cNvSpPr>
            <a:spLocks noChangeArrowheads="1"/>
          </p:cNvSpPr>
          <p:nvPr/>
        </p:nvSpPr>
        <p:spPr bwMode="auto">
          <a:xfrm>
            <a:off x="2287448" y="3307787"/>
            <a:ext cx="1713052" cy="26587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4">
            <a:extLst>
              <a:ext uri="{FF2B5EF4-FFF2-40B4-BE49-F238E27FC236}">
                <a16:creationId xmlns:a16="http://schemas.microsoft.com/office/drawing/2014/main" id="{1F836D1C-9F44-1185-4F0D-C01E8586AB4A}"/>
              </a:ext>
            </a:extLst>
          </p:cNvPr>
          <p:cNvSpPr>
            <a:spLocks noChangeArrowheads="1"/>
          </p:cNvSpPr>
          <p:nvPr/>
        </p:nvSpPr>
        <p:spPr bwMode="auto">
          <a:xfrm>
            <a:off x="2724150" y="3573658"/>
            <a:ext cx="776288" cy="30123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1386</Words>
  <Application>Microsoft Office PowerPoint</Application>
  <PresentationFormat>ワイド画面</PresentationFormat>
  <Paragraphs>235</Paragraphs>
  <Slides>15</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15</vt:i4>
      </vt:variant>
    </vt:vector>
  </HeadingPairs>
  <TitlesOfParts>
    <vt:vector size="23" baseType="lpstr">
      <vt:lpstr>Meiryo UI</vt:lpstr>
      <vt:lpstr>メイリオ</vt:lpstr>
      <vt:lpstr>游ゴシック</vt:lpstr>
      <vt:lpstr>游ゴシック Light</vt:lpstr>
      <vt:lpstr>Arial</vt:lpstr>
      <vt:lpstr>Wingdings</vt:lpstr>
      <vt:lpstr>Office テーマ</vt:lpstr>
      <vt:lpstr>デザインの設定</vt:lpstr>
      <vt:lpstr>PowerPoint プレゼンテーション</vt:lpstr>
      <vt:lpstr>改訂内容</vt:lpstr>
      <vt:lpstr>個人番号を提出するまでの流れ</vt:lpstr>
      <vt:lpstr>［1］前準備</vt:lpstr>
      <vt:lpstr>［1］- 1. メールが届くための設定を確認する </vt:lpstr>
      <vt:lpstr>［1］- 2. 確認書類の画像を用意する</vt:lpstr>
      <vt:lpstr>［2］個人番号提出の流れ</vt:lpstr>
      <vt:lpstr>［2］- 1. 当サービス(マイナンバークラウド)にログインする </vt:lpstr>
      <vt:lpstr>［2］- 2. ワンタイムパスワードを入力する</vt:lpstr>
      <vt:lpstr>［2］- 3. 個人番号を入力する</vt:lpstr>
      <vt:lpstr>［2］- 4. 登録内容を確認して提出する</vt:lpstr>
      <vt:lpstr>［2］- 5. 提出した画像データを削除する</vt:lpstr>
      <vt:lpstr>［3］こんなときは</vt:lpstr>
      <vt:lpstr>［3］- 1. スマートフォンで画像を添付する場合の手順 </vt:lpstr>
      <vt:lpstr>［3］- 2. パソコンで画像を添付する場合の手順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2024-10-07T05:42:16Z</dcterms:created>
  <dcterms:modified xsi:type="dcterms:W3CDTF">2025-06-26T08:44:20Z</dcterms:modified>
</cp:coreProperties>
</file>