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75"/>
  </p:notesMasterIdLst>
  <p:sldIdLst>
    <p:sldId id="256" r:id="rId3"/>
    <p:sldId id="372" r:id="rId4"/>
    <p:sldId id="441" r:id="rId5"/>
    <p:sldId id="413" r:id="rId6"/>
    <p:sldId id="420" r:id="rId7"/>
    <p:sldId id="423" r:id="rId8"/>
    <p:sldId id="259" r:id="rId9"/>
    <p:sldId id="260" r:id="rId10"/>
    <p:sldId id="402" r:id="rId11"/>
    <p:sldId id="303" r:id="rId12"/>
    <p:sldId id="316" r:id="rId13"/>
    <p:sldId id="315" r:id="rId14"/>
    <p:sldId id="317" r:id="rId15"/>
    <p:sldId id="319" r:id="rId16"/>
    <p:sldId id="442" r:id="rId17"/>
    <p:sldId id="342" r:id="rId18"/>
    <p:sldId id="308" r:id="rId19"/>
    <p:sldId id="320" r:id="rId20"/>
    <p:sldId id="415" r:id="rId21"/>
    <p:sldId id="322" r:id="rId22"/>
    <p:sldId id="431" r:id="rId23"/>
    <p:sldId id="359" r:id="rId24"/>
    <p:sldId id="400" r:id="rId25"/>
    <p:sldId id="325" r:id="rId26"/>
    <p:sldId id="298" r:id="rId27"/>
    <p:sldId id="326" r:id="rId28"/>
    <p:sldId id="327" r:id="rId29"/>
    <p:sldId id="328" r:id="rId30"/>
    <p:sldId id="329" r:id="rId31"/>
    <p:sldId id="330" r:id="rId32"/>
    <p:sldId id="331" r:id="rId33"/>
    <p:sldId id="332" r:id="rId34"/>
    <p:sldId id="333" r:id="rId35"/>
    <p:sldId id="334" r:id="rId36"/>
    <p:sldId id="335" r:id="rId37"/>
    <p:sldId id="361" r:id="rId38"/>
    <p:sldId id="362" r:id="rId39"/>
    <p:sldId id="424" r:id="rId40"/>
    <p:sldId id="417" r:id="rId41"/>
    <p:sldId id="418" r:id="rId42"/>
    <p:sldId id="438" r:id="rId43"/>
    <p:sldId id="346" r:id="rId44"/>
    <p:sldId id="367" r:id="rId45"/>
    <p:sldId id="345" r:id="rId46"/>
    <p:sldId id="347" r:id="rId47"/>
    <p:sldId id="368" r:id="rId48"/>
    <p:sldId id="369" r:id="rId49"/>
    <p:sldId id="370" r:id="rId50"/>
    <p:sldId id="348" r:id="rId51"/>
    <p:sldId id="432" r:id="rId52"/>
    <p:sldId id="350" r:id="rId53"/>
    <p:sldId id="351" r:id="rId54"/>
    <p:sldId id="353" r:id="rId55"/>
    <p:sldId id="352" r:id="rId56"/>
    <p:sldId id="354" r:id="rId57"/>
    <p:sldId id="355" r:id="rId58"/>
    <p:sldId id="356" r:id="rId59"/>
    <p:sldId id="357" r:id="rId60"/>
    <p:sldId id="428" r:id="rId61"/>
    <p:sldId id="427" r:id="rId62"/>
    <p:sldId id="433" r:id="rId63"/>
    <p:sldId id="430" r:id="rId64"/>
    <p:sldId id="393" r:id="rId65"/>
    <p:sldId id="439" r:id="rId66"/>
    <p:sldId id="395" r:id="rId67"/>
    <p:sldId id="396" r:id="rId68"/>
    <p:sldId id="436" r:id="rId69"/>
    <p:sldId id="397" r:id="rId70"/>
    <p:sldId id="437" r:id="rId71"/>
    <p:sldId id="422" r:id="rId72"/>
    <p:sldId id="421" r:id="rId73"/>
    <p:sldId id="440" r:id="rId74"/>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84485" autoAdjust="0"/>
  </p:normalViewPr>
  <p:slideViewPr>
    <p:cSldViewPr snapToGrid="0">
      <p:cViewPr varScale="1">
        <p:scale>
          <a:sx n="93" d="100"/>
          <a:sy n="93" d="100"/>
        </p:scale>
        <p:origin x="1224" y="90"/>
      </p:cViewPr>
      <p:guideLst/>
    </p:cSldViewPr>
  </p:slideViewPr>
  <p:notesTextViewPr>
    <p:cViewPr>
      <p:scale>
        <a:sx n="1" d="1"/>
        <a:sy n="1" d="1"/>
      </p:scale>
      <p:origin x="0" y="0"/>
    </p:cViewPr>
  </p:notesTextViewPr>
  <p:sorterViewPr>
    <p:cViewPr>
      <p:scale>
        <a:sx n="100" d="100"/>
        <a:sy n="100" d="100"/>
      </p:scale>
      <p:origin x="0" y="-253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EF7A864-4B20-4867-B816-FE5A2F2012B8}" type="datetimeFigureOut">
              <a:rPr kumimoji="1" lang="ja-JP" altLang="en-US" smtClean="0"/>
              <a:t>2025/3/28</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upport.obc.jp/hc/ja/articles/900004373846"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support.obc.jp/hc/ja/articles/15503059046169"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当マニュアルは従業員向けのマニュアルです。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必要に応じて、会社の申請ルールなどを追記し、社員に渡してください。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a:t>
            </a:fld>
            <a:endParaRPr kumimoji="1" lang="ja-JP" altLang="en-US"/>
          </a:p>
        </p:txBody>
      </p:sp>
    </p:spTree>
    <p:extLst>
      <p:ext uri="{BB962C8B-B14F-4D97-AF65-F5344CB8AC3E}">
        <p14:creationId xmlns:p14="http://schemas.microsoft.com/office/powerpoint/2010/main" val="3746822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事前準備が完了したら、勤怠管理者側のメイン</a:t>
            </a:r>
            <a:r>
              <a:rPr lang="ja-JP" altLang="en-US" dirty="0"/>
              <a:t>メニュー右上の［セキュリティ］から、</a:t>
            </a:r>
            <a:br>
              <a:rPr lang="en-US" altLang="ja-JP" dirty="0"/>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パスワードは</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奉行</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Edge </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勤怠管理クラウド</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側で自動的に発行されます。</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パスワードを管理者側で決めている場合は、［通知内容確認］画面で「「パスワード」を記載する」の</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チェックを外して送信してください。</a:t>
            </a:r>
            <a:endParaRPr kumimoji="1" lang="ja-JP" altLang="en-US"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10</a:t>
            </a:fld>
            <a:endParaRPr kumimoji="1" lang="ja-JP" altLang="en-US"/>
          </a:p>
        </p:txBody>
      </p:sp>
    </p:spTree>
    <p:extLst>
      <p:ext uri="{BB962C8B-B14F-4D97-AF65-F5344CB8AC3E}">
        <p14:creationId xmlns:p14="http://schemas.microsoft.com/office/powerpoint/2010/main" val="1249673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3833104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2638235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アプリ側のメニューについて、例えば、勤怠の打刻・申請だけをする従業員（申請者）と、勤怠の承認もする上長（承認者）で、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利用できるメニューを変更できます。上長（承認者）だけに［承認］や［勤怠］メニューを表示できます。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13</a:t>
            </a:fld>
            <a:endParaRPr kumimoji="1" lang="ja-JP" altLang="en-US"/>
          </a:p>
        </p:txBody>
      </p:sp>
    </p:spTree>
    <p:extLst>
      <p:ext uri="{BB962C8B-B14F-4D97-AF65-F5344CB8AC3E}">
        <p14:creationId xmlns:p14="http://schemas.microsoft.com/office/powerpoint/2010/main" val="2547249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ダッシュボードのお知らせ欄にお知らせを送るには、それぞれ勤怠管理者側の以下のメニューで設定します。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未打刻通知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36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協定警告通知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有休消化警告通知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それぞれ対象の条件や、内容、タイトル（件名）などを設定します。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14</a:t>
            </a:fld>
            <a:endParaRPr kumimoji="1" lang="ja-JP" altLang="en-US"/>
          </a:p>
        </p:txBody>
      </p:sp>
    </p:spTree>
    <p:extLst>
      <p:ext uri="{BB962C8B-B14F-4D97-AF65-F5344CB8AC3E}">
        <p14:creationId xmlns:p14="http://schemas.microsoft.com/office/powerpoint/2010/main" val="3325043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3C1B1-13D9-1AF0-60B9-882731EA921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A873149-41F1-9893-EAC6-E021BFC533D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6224849-1358-F9D1-19D1-54CB603428FC}"/>
              </a:ext>
            </a:extLst>
          </p:cNvPr>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従業員カードを表示するには、勤怠管理者側の［法人情報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アプリ基本設定］メニューの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［従業員カード］ページで、それぞれ「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：使用する」にします。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今月の未申請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今月の残業</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年５日有休消化状況</a:t>
            </a:r>
            <a:endParaRPr kumimoji="1" lang="ja-JP" altLang="en-US" dirty="0"/>
          </a:p>
        </p:txBody>
      </p:sp>
      <p:sp>
        <p:nvSpPr>
          <p:cNvPr id="4" name="スライド番号プレースホルダー 3">
            <a:extLst>
              <a:ext uri="{FF2B5EF4-FFF2-40B4-BE49-F238E27FC236}">
                <a16:creationId xmlns:a16="http://schemas.microsoft.com/office/drawing/2014/main" id="{CB38A95E-219C-EDC1-EB91-436FA531D22F}"/>
              </a:ext>
            </a:extLst>
          </p:cNvPr>
          <p:cNvSpPr>
            <a:spLocks noGrp="1"/>
          </p:cNvSpPr>
          <p:nvPr>
            <p:ph type="sldNum" sz="quarter" idx="10"/>
          </p:nvPr>
        </p:nvSpPr>
        <p:spPr/>
        <p:txBody>
          <a:bodyPr/>
          <a:lstStyle/>
          <a:p>
            <a:fld id="{525A94C9-95EF-4B82-91FA-295C52B8E8CA}" type="slidenum">
              <a:rPr kumimoji="1" lang="ja-JP" altLang="en-US" smtClean="0"/>
              <a:t>15</a:t>
            </a:fld>
            <a:endParaRPr kumimoji="1" lang="ja-JP" altLang="en-US"/>
          </a:p>
        </p:txBody>
      </p:sp>
    </p:spTree>
    <p:extLst>
      <p:ext uri="{BB962C8B-B14F-4D97-AF65-F5344CB8AC3E}">
        <p14:creationId xmlns:p14="http://schemas.microsoft.com/office/powerpoint/2010/main" val="3393362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16</a:t>
            </a:fld>
            <a:endParaRPr kumimoji="1" lang="ja-JP" altLang="en-US"/>
          </a:p>
        </p:txBody>
      </p:sp>
    </p:spTree>
    <p:extLst>
      <p:ext uri="{BB962C8B-B14F-4D97-AF65-F5344CB8AC3E}">
        <p14:creationId xmlns:p14="http://schemas.microsoft.com/office/powerpoint/2010/main" val="1031931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で以下を設定できます。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打刻を許可するか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・打刻時に位置情報を取得するか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再入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ボタンを表示させるか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・打刻する際に勤務体系を選択させるか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部門や役職ごと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外出・再入を利用しない場合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］ボタンだけが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17</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モバイル端末で打刻する場合は、あらかじめ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のモバイル端末に</a:t>
            </a:r>
            <a:r>
              <a:rPr lang="ja-JP"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奉行</a:t>
            </a:r>
            <a:r>
              <a:rPr lang="en-US" altLang="ja-JP" sz="1200" dirty="0">
                <a:latin typeface="Meiryo UI" panose="020B0604030504040204" pitchFamily="50" charset="-128"/>
                <a:ea typeface="Meiryo UI" panose="020B0604030504040204" pitchFamily="50" charset="-128"/>
              </a:rPr>
              <a:t>Edge </a:t>
            </a:r>
            <a:r>
              <a:rPr lang="ja-JP" altLang="ja-JP" sz="1200" dirty="0">
                <a:latin typeface="Meiryo UI" panose="020B0604030504040204" pitchFamily="50" charset="-128"/>
                <a:ea typeface="Meiryo UI" panose="020B0604030504040204" pitchFamily="50" charset="-128"/>
              </a:rPr>
              <a:t>勤怠管理クラウド』</a:t>
            </a:r>
            <a:r>
              <a:rPr lang="ja-JP" altLang="en-US" sz="1200" dirty="0">
                <a:latin typeface="Meiryo UI" panose="020B0604030504040204" pitchFamily="50" charset="-128"/>
                <a:ea typeface="Meiryo UI" panose="020B0604030504040204" pitchFamily="50" charset="-128"/>
              </a:rPr>
              <a:t>のスマホ</a:t>
            </a:r>
            <a:r>
              <a:rPr lang="ja-JP" altLang="ja-JP" sz="1200" dirty="0">
                <a:latin typeface="Meiryo UI" panose="020B0604030504040204" pitchFamily="50" charset="-128"/>
                <a:ea typeface="Meiryo UI" panose="020B0604030504040204" pitchFamily="50" charset="-128"/>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をインストール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しておく</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必要があります。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し、社員が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アプリの［スマホアプリについて］メニューからスマホアプリを入手できるようにします。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u="sng"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https://support.obc.jp/hc/ja/articles/900004373846</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］メニューで、「モバイル端末による打刻」および「スマホ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の利用」を許可します。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（「モバイル端末による打刻」は許可しても、「スマホ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の利用」は許可しない場合は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社員はモバイル端末の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ブラウザ</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の打刻を許可し、開発部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からの打刻だけ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を押し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「スマホアプリの利用も許可する」にチェックを付けます。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打刻時の位置情報を「取得する」に設定する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GPS</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で位置情報を取得できます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不正な打刻を防ぐことができます。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また、「モバイル端末だけ取得する」にチェックを付ける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の位置情報は取得せず、モバイル端末で打刻した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時だけ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位置情報を取得します。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メニューなどで営業部の打刻を確認すると、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時刻の右上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緑色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接続状況が悪い場合は、正確な位置情報を取得できないため、赤色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18</a:t>
            </a:fld>
            <a:endParaRPr kumimoji="1" lang="ja-JP" altLang="en-US"/>
          </a:p>
        </p:txBody>
      </p:sp>
    </p:spTree>
    <p:extLst>
      <p:ext uri="{BB962C8B-B14F-4D97-AF65-F5344CB8AC3E}">
        <p14:creationId xmlns:p14="http://schemas.microsoft.com/office/powerpoint/2010/main" val="1909170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医療関係の仕事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など、社員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がシフトの入れ替えを自由に変更できる場合は、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で勤務体系選択を「する」に設定します。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あらかじめ勤務体系をスケジュール登録していて、打刻時に自由に勤務体系を変更</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る場合などは、勤務体系登録方法</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「上書きする」を選択し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打刻時に選択した勤務体系で上書きすると便利です。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また、シフトが決まっている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とシフトの入れ替えを自由に変更できる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がいる場合は、あらかじめ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で、マイタイムレコーダー設定を区分別に設定します。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19</a:t>
            </a:fld>
            <a:endParaRPr kumimoji="1" lang="ja-JP" altLang="en-US"/>
          </a:p>
        </p:txBody>
      </p:sp>
    </p:spTree>
    <p:extLst>
      <p:ext uri="{BB962C8B-B14F-4D97-AF65-F5344CB8AC3E}">
        <p14:creationId xmlns:p14="http://schemas.microsoft.com/office/powerpoint/2010/main" val="1351552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820466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以下の内容を設定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○申請の名称を、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にわかりやすいように変更する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ページで、申請ごとに名称を変更できます。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○どのような場合にその申請を使用するのか、申請の説明を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ページで、申請の説明を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社員は、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各メニュー欄にマウスのカーソルを合わせた際に説明を確認できます。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○必要な項目の申請漏れや添付ファイルの添付漏れを防ぐ</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申請ごとに以下を設定できます。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理由欄や連絡先欄、備考欄や添付欄（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時刻申請欄や時間数申請欄（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にする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かを設定でき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るため、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申請の未入力や添付ファイルの添付漏れによる差戻しを防ぐことができます。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遅延申請の場合は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遅延証明書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が必要なため、添付欄を必須項目にする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休暇申請の場合は有給休暇の日付だけ申請すれば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いため、有給休暇の事由の時刻申請欄や時間数申請欄を使用しない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働き方によって、残業など申請の事由が異なる場合</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申請選択画面の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ボタンから申請設定に区分を設定すると、申請ごとに部門や役職など区分けした単位で作成できます。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設定できる区分の単位は、以下になります。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全社（設定なし）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役職別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勤務地別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職種別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職務別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資格等級別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任意項目１～３別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雇用区分別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区分１～５別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勤怠締日区分別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外</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労働清算規則別</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ページで以下の内容</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○残日数の</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超過する</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申請を許可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しない</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以下の申請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に対して残日数を超過する場合に、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申請時に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警告を表示して申請を許可しない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公休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代休、有休、積休、代替休、その他休１～５</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21</a:t>
            </a:fld>
            <a:endParaRPr kumimoji="1" lang="ja-JP" altLang="en-US"/>
          </a:p>
        </p:txBody>
      </p:sp>
    </p:spTree>
    <p:extLst>
      <p:ext uri="{BB962C8B-B14F-4D97-AF65-F5344CB8AC3E}">
        <p14:creationId xmlns:p14="http://schemas.microsoft.com/office/powerpoint/2010/main" val="3078660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状況欄にアイコンを表示する場合は、勤怠管理者側の［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の勤務状況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「表示する」を選択します。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表示対象</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ボタンから、表示する勤務状況のアイコンを設定します。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22</a:t>
            </a:fld>
            <a:endParaRPr kumimoji="1" lang="ja-JP" altLang="en-US"/>
          </a:p>
        </p:txBody>
      </p:sp>
    </p:spTree>
    <p:extLst>
      <p:ext uri="{BB962C8B-B14F-4D97-AF65-F5344CB8AC3E}">
        <p14:creationId xmlns:p14="http://schemas.microsoft.com/office/powerpoint/2010/main" val="313764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yriad Pro Cond" panose="020B0506030403020204" pitchFamily="34" charset="0"/>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あらかじめ「申請ガイド」（社員のやることリスト）を用意しておくことで、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社員は「申請ガイド」を検索し、画面にしたがって申請できます。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社員がメニューの中から、申請に必要なメニューを探す手間を省けます。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（「申請ガイド」を利用しない場合は、当ページは削除してください。）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①勤怠管理者側のメイン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②各種「申請ガイド」を用意します</a:t>
            </a:r>
            <a:r>
              <a:rPr kumimoji="1" lang="ja-JP" altLang="en-US" dirty="0">
                <a:latin typeface="Meiryo UI" panose="020B0604030504040204" pitchFamily="50" charset="-128"/>
                <a:ea typeface="Meiryo UI" panose="020B0604030504040204" pitchFamily="50" charset="-128"/>
              </a:rPr>
              <a:t>。</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　　　社員への説明を入力したり、各申請メニューへ誘導するリンクを設定できます。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（あらかじめ用意されている「申請ガイド」を参考に、必要に応じて、他の</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申請の「申請ガイド」も登録できます。）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③公開区分を「</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公開」にして登録することで、社員が検索できるようになります。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23</a:t>
            </a:fld>
            <a:endParaRPr kumimoji="1" lang="ja-JP" altLang="en-US"/>
          </a:p>
        </p:txBody>
      </p:sp>
    </p:spTree>
    <p:extLst>
      <p:ext uri="{BB962C8B-B14F-4D97-AF65-F5344CB8AC3E}">
        <p14:creationId xmlns:p14="http://schemas.microsoft.com/office/powerpoint/2010/main" val="439475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未打刻を申請する際に、日付や出勤</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を間違えて申請するケースがあります。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そういった申請を防ぐために、すでに打刻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されている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ないように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また、事由ごとに時刻の上書きを許可するかも設定できます。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すると、打刻がある日に打刻申請する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警告メッセージ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ますが、そのまま申請できます。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24</a:t>
            </a:fld>
            <a:endParaRPr kumimoji="1" lang="ja-JP" altLang="en-US"/>
          </a:p>
        </p:txBody>
      </p:sp>
    </p:spTree>
    <p:extLst>
      <p:ext uri="{BB962C8B-B14F-4D97-AF65-F5344CB8AC3E}">
        <p14:creationId xmlns:p14="http://schemas.microsoft.com/office/powerpoint/2010/main" val="1111204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時間有休の申請方法は、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つの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方法</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があります。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が申請してきた時間有休を反映させる場合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数申請の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：登録する」に設定します。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事由で「</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時間有休」などを用意する場合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取得時間ごとに事由を作成し、取得時間をそれぞれ設定し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25</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残業時間の上限が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40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時間など決まっている際に、残業時間の累計を確認しながら申請する場合は、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ページで欄外表示設定を以下のように設定します。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・累計残業時間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・勤怠時間項目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集計する各残業時間項目</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ページの承認時間登録方法によって、残業時間の計上が変わります。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：上書きする」の場合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分」に変更して申請させる場合などに選択します。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dirty="0">
                <a:latin typeface="Meiryo UI" panose="020B0604030504040204" pitchFamily="50" charset="-128"/>
                <a:ea typeface="Meiryo UI" panose="020B0604030504040204" pitchFamily="50" charset="-128"/>
              </a:rPr>
              <a:t>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加算</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時間」の予定で申請して、追加で「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分」に延長申請させる場合などに選択します。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承認されると、残業時間が加算されて「 </a:t>
            </a:r>
            <a:r>
              <a:rPr lang="en-US" altLang="ja-JP" dirty="0">
                <a:latin typeface="Meiryo UI" panose="020B0604030504040204" pitchFamily="50" charset="-128"/>
                <a:ea typeface="Meiryo UI" panose="020B0604030504040204" pitchFamily="50" charset="-128"/>
              </a:rPr>
              <a:t>3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分」になります。</a:t>
            </a: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：自動計算された時間に加算する」の場合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例えば、普通残業は申請させずに打刻時刻から自動計算し、早出残業は残業申請させる場合などに選択します。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lang="ja-JP" altLang="en-US" dirty="0">
                <a:latin typeface="Meiryo UI" panose="020B0604030504040204" pitchFamily="50" charset="-128"/>
                <a:ea typeface="Meiryo UI" panose="020B0604030504040204" pitchFamily="50" charset="-128"/>
              </a:rPr>
              <a:t>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打刻から自動的に計算された残業時間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」が残業時間になります。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26</a:t>
            </a:fld>
            <a:endParaRPr kumimoji="1" lang="ja-JP" altLang="en-US"/>
          </a:p>
        </p:txBody>
      </p:sp>
    </p:spTree>
    <p:extLst>
      <p:ext uri="{BB962C8B-B14F-4D97-AF65-F5344CB8AC3E}">
        <p14:creationId xmlns:p14="http://schemas.microsoft.com/office/powerpoint/2010/main" val="3813695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直帰の事由が入ることで、みなし出勤時刻やみなし退出時刻に応じた出勤時間が自動的に計算されます。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27</a:t>
            </a:fld>
            <a:endParaRPr kumimoji="1" lang="ja-JP" altLang="en-US"/>
          </a:p>
        </p:txBody>
      </p:sp>
    </p:spTree>
    <p:extLst>
      <p:ext uri="{BB962C8B-B14F-4D97-AF65-F5344CB8AC3E}">
        <p14:creationId xmlns:p14="http://schemas.microsoft.com/office/powerpoint/2010/main" val="1938750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申請が承認されて出張</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28</a:t>
            </a:fld>
            <a:endParaRPr kumimoji="1" lang="ja-JP" altLang="en-US"/>
          </a:p>
        </p:txBody>
      </p:sp>
    </p:spTree>
    <p:extLst>
      <p:ext uri="{BB962C8B-B14F-4D97-AF65-F5344CB8AC3E}">
        <p14:creationId xmlns:p14="http://schemas.microsoft.com/office/powerpoint/2010/main" val="3891872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休日出勤申請では、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ページで、代休・振休申請の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使用区分を「代休欄として使用する」または「振休欄として使用する」に設定する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、代休や振休の事由を一緒に申請できます。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⚠代休機能を使用する場合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、精算方法によって勤務体系の作成方法や申請方法が異なります。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①休日出勤残業代を先に全額支給し、代休を取得した場合に代休分を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％減額する精算方法の場合</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・所定休出残業時間を計上する時間を設定します。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時間以上休日出勤した場合に代休を取得できるなどの条件があれば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「代休取得」で設定します。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代休・振休申請の使用区分を「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：代休欄として使用する」に設定すると、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画面で代休も一緒に申請できます。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②休日出勤残業代の割増分だけを支給し、代休が取得できなかった場合に代休分を</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％支給する精算方法の場合</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の休日勤務体系を分けて作成します。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の勤務は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％割増分と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％の割増分の時間項目を分けて残業時間項目として作成し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時間項目は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勤怠時間項目］メニューで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追加</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の休日勤務の場合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」に設定し、日付入力区分を「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：任意（代休日未定を許可する）」に設定します。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（代休を必ず取得させる場合は、代休取得区分を「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：必須」に設定します。）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・休日勤務体系を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それぞれ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■申請画面</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代休申請：代休を取得する日を選択します。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代休の日付が決まっていない場合は、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「取得する」に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チェック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を付けて、「代休日未定」にチェックを付けます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代休取得区分が「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：必須」の場合は、代休を「取得する」「取得しない」は表示されません。）</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で代休欄を使用しない設定にする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代休申請欄は表示されません。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〇</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振替出勤申請として使用する場合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振替出勤用の勤務体系を作成し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、振休事由などを設定します。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申請の名称を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「休日出勤申請」から変更できます。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29</a:t>
            </a:fld>
            <a:endParaRPr kumimoji="1" lang="ja-JP" altLang="en-US"/>
          </a:p>
        </p:txBody>
      </p:sp>
    </p:spTree>
    <p:extLst>
      <p:ext uri="{BB962C8B-B14F-4D97-AF65-F5344CB8AC3E}">
        <p14:creationId xmlns:p14="http://schemas.microsoft.com/office/powerpoint/2010/main" val="532602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E7F0D-E266-D4E2-FD83-624426ACFFE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0EBE11E-4B26-0EA7-5387-34BE0C78033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EE1058A-D629-92A8-7F57-6A566C77004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82338DC-C472-E40F-D67F-CE101F2D3255}"/>
              </a:ext>
            </a:extLst>
          </p:cNvPr>
          <p:cNvSpPr>
            <a:spLocks noGrp="1"/>
          </p:cNvSpPr>
          <p:nvPr>
            <p:ph type="sldNum" sz="quarter" idx="10"/>
          </p:nvPr>
        </p:nvSpPr>
        <p:spPr/>
        <p:txBody>
          <a:bodyPr/>
          <a:lstStyle/>
          <a:p>
            <a:fld id="{525A94C9-95EF-4B82-91FA-295C52B8E8CA}" type="slidenum">
              <a:rPr kumimoji="1" lang="ja-JP" altLang="en-US" smtClean="0"/>
              <a:t>3</a:t>
            </a:fld>
            <a:endParaRPr kumimoji="1" lang="ja-JP" altLang="en-US"/>
          </a:p>
        </p:txBody>
      </p:sp>
    </p:spTree>
    <p:extLst>
      <p:ext uri="{BB962C8B-B14F-4D97-AF65-F5344CB8AC3E}">
        <p14:creationId xmlns:p14="http://schemas.microsoft.com/office/powerpoint/2010/main" val="28128039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30</a:t>
            </a:fld>
            <a:endParaRPr kumimoji="1" lang="ja-JP" altLang="en-US"/>
          </a:p>
        </p:txBody>
      </p:sp>
    </p:spTree>
    <p:extLst>
      <p:ext uri="{BB962C8B-B14F-4D97-AF65-F5344CB8AC3E}">
        <p14:creationId xmlns:p14="http://schemas.microsoft.com/office/powerpoint/2010/main" val="6980931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の外出申請があった場合に、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に打刻をさせず</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申請してもらい、申請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再入時刻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打刻として反映させる場合は、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本人に外出・再入の打刻をさせる場合は「</a:t>
            </a:r>
            <a:r>
              <a:rPr kumimoji="1" lang="en-US" altLang="ja-JP" sz="1200" b="1" kern="1200" dirty="0">
                <a:solidFill>
                  <a:srgbClr val="FF0000"/>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rgbClr val="FF0000"/>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・時間数申請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欄の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：外出時間に設定</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・承認時間登録方法</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：申請が承認された場合に、申請時間の計算方法を選択します。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31</a:t>
            </a:fld>
            <a:endParaRPr kumimoji="1" lang="ja-JP" altLang="en-US"/>
          </a:p>
        </p:txBody>
      </p:sp>
    </p:spTree>
    <p:extLst>
      <p:ext uri="{BB962C8B-B14F-4D97-AF65-F5344CB8AC3E}">
        <p14:creationId xmlns:p14="http://schemas.microsoft.com/office/powerpoint/2010/main" val="2710804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遅延の申請があった際に、遅延証明書の添付を必須とする場合は、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、「添付欄」を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画面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の添付ファイル欄に「必須」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32</a:t>
            </a:fld>
            <a:endParaRPr kumimoji="1" lang="ja-JP" altLang="en-US"/>
          </a:p>
        </p:txBody>
      </p:sp>
    </p:spTree>
    <p:extLst>
      <p:ext uri="{BB962C8B-B14F-4D97-AF65-F5344CB8AC3E}">
        <p14:creationId xmlns:p14="http://schemas.microsoft.com/office/powerpoint/2010/main" val="2034086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が遅刻し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た際に、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をしないで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の遅刻申請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をした場合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に出勤時刻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を打刻として反映させる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本人に遅刻・早退した場合でも打刻させる場合は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：出勤時刻」</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33</a:t>
            </a:fld>
            <a:endParaRPr kumimoji="1" lang="ja-JP" altLang="en-US"/>
          </a:p>
        </p:txBody>
      </p:sp>
    </p:spTree>
    <p:extLst>
      <p:ext uri="{BB962C8B-B14F-4D97-AF65-F5344CB8AC3E}">
        <p14:creationId xmlns:p14="http://schemas.microsoft.com/office/powerpoint/2010/main" val="2698413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欠勤が半日単位でも取得できる場合は、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半日用の事由を作成し、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紐付け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半日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単位の取得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：あり」に変更すると、自動的に「午前欠勤」「午後欠勤」の事由が作成されます。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ページで作成した半日欠勤の事由を紐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34</a:t>
            </a:fld>
            <a:endParaRPr kumimoji="1" lang="ja-JP" altLang="en-US"/>
          </a:p>
        </p:txBody>
      </p:sp>
    </p:spTree>
    <p:extLst>
      <p:ext uri="{BB962C8B-B14F-4D97-AF65-F5344CB8AC3E}">
        <p14:creationId xmlns:p14="http://schemas.microsoft.com/office/powerpoint/2010/main" val="181198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35</a:t>
            </a:fld>
            <a:endParaRPr kumimoji="1" lang="ja-JP" altLang="en-US"/>
          </a:p>
        </p:txBody>
      </p:sp>
    </p:spTree>
    <p:extLst>
      <p:ext uri="{BB962C8B-B14F-4D97-AF65-F5344CB8AC3E}">
        <p14:creationId xmlns:p14="http://schemas.microsoft.com/office/powerpoint/2010/main" val="797169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36</a:t>
            </a:fld>
            <a:endParaRPr kumimoji="1" lang="ja-JP" altLang="en-US"/>
          </a:p>
        </p:txBody>
      </p:sp>
    </p:spTree>
    <p:extLst>
      <p:ext uri="{BB962C8B-B14F-4D97-AF65-F5344CB8AC3E}">
        <p14:creationId xmlns:p14="http://schemas.microsoft.com/office/powerpoint/2010/main" val="28218922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決裁済みの申請を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取り消しさせたい場合は、あらかじめ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ページで、取消申請を「使用する」に設定します。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ワークフローで取消申請が承認されると、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申請前の内容に戻ります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37</a:t>
            </a:fld>
            <a:endParaRPr kumimoji="1" lang="ja-JP" altLang="en-US"/>
          </a:p>
        </p:txBody>
      </p:sp>
    </p:spTree>
    <p:extLst>
      <p:ext uri="{BB962C8B-B14F-4D97-AF65-F5344CB8AC3E}">
        <p14:creationId xmlns:p14="http://schemas.microsoft.com/office/powerpoint/2010/main" val="4139852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〇未打刻を確認する場合</a:t>
            </a:r>
            <a:b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休日出勤の勤務体系が入っているにもかかわらず、打刻がない場合に未打刻とするかは、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未打刻判定方法で設定します。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にした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場合は、</a:t>
            </a:r>
            <a:r>
              <a:rPr lang="ja-JP" altLang="en-US" sz="1200" dirty="0">
                <a:latin typeface="Meiryo UI" panose="020B0604030504040204" pitchFamily="50" charset="-128"/>
                <a:ea typeface="Meiryo UI" panose="020B0604030504040204" pitchFamily="50" charset="-128"/>
              </a:rPr>
              <a:t>［勤務実績</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勤務実績照会］メニュー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で、未打刻の箇所をハイライト（ピンク色）で表示できます。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自身に有休残日数を確認させたい場合は、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や</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表示させたい勤怠日数や休日・休暇残日数を選択します。</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〇未申請を確認する場合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アイコンを表示する場合は、勤怠管理者側の［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の勤務状況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「表示する」を選択します。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表示対象</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ボタンから、表示する勤務状況のアイコンを設定します。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38</a:t>
            </a:fld>
            <a:endParaRPr kumimoji="1" lang="ja-JP" altLang="en-US"/>
          </a:p>
        </p:txBody>
      </p:sp>
    </p:spTree>
    <p:extLst>
      <p:ext uri="{BB962C8B-B14F-4D97-AF65-F5344CB8AC3E}">
        <p14:creationId xmlns:p14="http://schemas.microsoft.com/office/powerpoint/2010/main" val="2220637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［タイムレコーダー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マイタイムレコーダー</a:t>
            </a:r>
            <a:r>
              <a:rPr lang="ja-JP" altLang="en-US" sz="1200" dirty="0">
                <a:latin typeface="Meiryo UI" panose="020B0604030504040204" pitchFamily="50" charset="-128"/>
                <a:ea typeface="Meiryo UI" panose="020B0604030504040204" pitchFamily="50" charset="-128"/>
              </a:rPr>
              <a:t>］メニュー</a:t>
            </a:r>
            <a:r>
              <a:rPr lang="ja-JP" altLang="ja-JP" sz="1200" dirty="0">
                <a:latin typeface="Meiryo UI" panose="020B0604030504040204" pitchFamily="50" charset="-128"/>
                <a:ea typeface="Meiryo UI" panose="020B0604030504040204" pitchFamily="50" charset="-128"/>
              </a:rPr>
              <a:t>で打刻せずに、会社に出社した際に</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週間</a:t>
            </a:r>
            <a:r>
              <a:rPr lang="ja-JP" altLang="en-US" sz="1200" dirty="0">
                <a:latin typeface="Meiryo UI" panose="020B0604030504040204" pitchFamily="50" charset="-128"/>
                <a:ea typeface="Meiryo UI" panose="020B0604030504040204" pitchFamily="50" charset="-128"/>
              </a:rPr>
              <a:t>分の</a:t>
            </a:r>
            <a:r>
              <a:rPr lang="ja-JP" altLang="ja-JP" sz="1200" dirty="0">
                <a:latin typeface="Meiryo UI" panose="020B0604030504040204" pitchFamily="50" charset="-128"/>
                <a:ea typeface="Meiryo UI" panose="020B0604030504040204" pitchFamily="50" charset="-128"/>
              </a:rPr>
              <a:t>打刻をまとめて申請する場合や、</a:t>
            </a:r>
            <a:br>
              <a:rPr lang="en-US" altLang="ja-JP" sz="1200" dirty="0">
                <a:latin typeface="Meiryo UI" panose="020B0604030504040204" pitchFamily="50" charset="-128"/>
                <a:ea typeface="Meiryo UI" panose="020B0604030504040204" pitchFamily="50" charset="-128"/>
              </a:rPr>
            </a:br>
            <a:r>
              <a:rPr lang="ja-JP" altLang="ja-JP" sz="1200" dirty="0">
                <a:latin typeface="Meiryo UI" panose="020B0604030504040204" pitchFamily="50" charset="-128"/>
                <a:ea typeface="Meiryo UI" panose="020B0604030504040204" pitchFamily="50" charset="-128"/>
              </a:rPr>
              <a:t>未打刻と休暇申請を</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度に申請する場合などは、</a:t>
            </a:r>
            <a:r>
              <a:rPr lang="ja-JP" altLang="en-US" sz="1200" dirty="0">
                <a:latin typeface="Meiryo UI" panose="020B0604030504040204" pitchFamily="50" charset="-128"/>
                <a:ea typeface="Meiryo UI" panose="020B0604030504040204" pitchFamily="50" charset="-128"/>
              </a:rPr>
              <a:t>［申請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lang="ja-JP" altLang="ja-JP" sz="1200" dirty="0">
                <a:latin typeface="Meiryo UI" panose="020B0604030504040204" pitchFamily="50" charset="-128"/>
                <a:ea typeface="Meiryo UI" panose="020B0604030504040204" pitchFamily="50" charset="-128"/>
              </a:rPr>
              <a:t>で期間を指定して一括で申請</a:t>
            </a:r>
            <a:r>
              <a:rPr lang="ja-JP" altLang="en-US" sz="1200" dirty="0">
                <a:latin typeface="Meiryo UI" panose="020B0604030504040204" pitchFamily="50" charset="-128"/>
                <a:ea typeface="Meiryo UI" panose="020B0604030504040204" pitchFamily="50" charset="-128"/>
              </a:rPr>
              <a:t>し</a:t>
            </a:r>
            <a:r>
              <a:rPr lang="ja-JP" altLang="ja-JP" sz="1200" dirty="0">
                <a:latin typeface="Meiryo UI" panose="020B0604030504040204" pitchFamily="50" charset="-128"/>
                <a:ea typeface="Meiryo UI" panose="020B0604030504040204" pitchFamily="50" charset="-128"/>
              </a:rPr>
              <a:t>ます。</a:t>
            </a:r>
            <a:endParaRPr kumimoji="1" lang="ja-JP" altLang="en-US" sz="1200" dirty="0">
              <a:latin typeface="Meiryo UI" panose="020B0604030504040204" pitchFamily="50" charset="-128"/>
              <a:ea typeface="Meiryo UI" panose="020B0604030504040204" pitchFamily="50" charset="-128"/>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lang="ja-JP" altLang="en-US" sz="1200" dirty="0">
                <a:latin typeface="Meiryo UI" panose="020B0604030504040204" pitchFamily="50" charset="-128"/>
                <a:ea typeface="Meiryo UI" panose="020B0604030504040204" pitchFamily="50" charset="-128"/>
              </a:rPr>
              <a:t>　［申請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で打刻をまとめて申請する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際に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打刻データの入力漏れがある状態で申請しようとした場合に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39</a:t>
            </a:fld>
            <a:endParaRPr kumimoji="1" lang="ja-JP" altLang="en-US"/>
          </a:p>
        </p:txBody>
      </p:sp>
    </p:spTree>
    <p:extLst>
      <p:ext uri="{BB962C8B-B14F-4D97-AF65-F5344CB8AC3E}">
        <p14:creationId xmlns:p14="http://schemas.microsoft.com/office/powerpoint/2010/main" val="4148331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a:p>
        </p:txBody>
      </p:sp>
    </p:spTree>
    <p:extLst>
      <p:ext uri="{BB962C8B-B14F-4D97-AF65-F5344CB8AC3E}">
        <p14:creationId xmlns:p14="http://schemas.microsoft.com/office/powerpoint/2010/main" val="39347086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人ずつに特定の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を与えておらず、勤怠管理者が社員の複数日の打刻データをまとめて申請する際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u="none"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ようとした</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打刻の申請漏れ（入力漏れ）を防ぐことができます。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40</a:t>
            </a:fld>
            <a:endParaRPr kumimoji="1" lang="ja-JP" altLang="en-US"/>
          </a:p>
        </p:txBody>
      </p:sp>
    </p:spTree>
    <p:extLst>
      <p:ext uri="{BB962C8B-B14F-4D97-AF65-F5344CB8AC3E}">
        <p14:creationId xmlns:p14="http://schemas.microsoft.com/office/powerpoint/2010/main" val="12101895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B5F30-2150-3EDB-09B7-2FB5E7598B5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E6F70BB-E3FA-5D29-9754-75402807BD7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C7F39C9-2823-0CB7-97B0-04757BE543A8}"/>
              </a:ext>
            </a:extLst>
          </p:cNvPr>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rtl="0"/>
            <a:r>
              <a:rPr lang="ja-JP" altLang="en-US" dirty="0">
                <a:effectLst/>
              </a:rPr>
              <a:t>従業員の［勤務実績照会］メニューに、パソコンのログオン時刻（ログオフ時刻）やログオン差異（ログオフ差異）を表示できます。</a:t>
            </a:r>
            <a:endParaRPr lang="en-US" altLang="ja-JP" dirty="0">
              <a:effectLst/>
            </a:endParaRPr>
          </a:p>
          <a:p>
            <a:pPr rtl="0"/>
            <a:r>
              <a:rPr lang="ja-JP" altLang="en-US" dirty="0">
                <a:effectLst/>
              </a:rPr>
              <a:t>出勤時刻とログオン時刻または退出時刻とログオフ時刻に一定の乖離がある場合に、ログオン差異（ログオフ差異）を表示できます。</a:t>
            </a:r>
            <a:br>
              <a:rPr lang="ja-JP" altLang="en-US" dirty="0">
                <a:effectLst/>
              </a:rPr>
            </a:br>
            <a:r>
              <a:rPr lang="ja-JP" altLang="en-US" dirty="0">
                <a:effectLst/>
              </a:rPr>
              <a:t>差異が大きい場合は、［勤務実績申請］メニューで乖離の理由を申請させることができます。</a:t>
            </a:r>
            <a:endParaRPr lang="en-US" altLang="ja-JP" dirty="0">
              <a:effectLst/>
            </a:endParaRPr>
          </a:p>
          <a:p>
            <a:pPr rtl="0"/>
            <a:endPar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rtl="0"/>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また、上長や拠点長は［タイムカード入力］メニューや［タイムカード参照］メニューで、</a:t>
            </a:r>
            <a:endPar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effectLst/>
              </a:rPr>
              <a:t>パソコンのログオン時刻（ログオフ時刻）やログオン差異（ログオフ差異）を確認できます。</a:t>
            </a:r>
            <a:endParaRPr kumimoji="1" lang="en-US" altLang="ja-JP"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latin typeface="Meiryo UI" panose="020B0604030504040204" pitchFamily="50" charset="-128"/>
                <a:ea typeface="Meiryo UI" panose="020B0604030504040204" pitchFamily="50" charset="-128"/>
              </a:rPr>
              <a:t>従業員の代わりに、［連名式勤務実績申請］メニューで乖離の理由を申請することもできます。</a:t>
            </a:r>
            <a:endParaRPr kumimoji="1" lang="ja-JP"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＜事前準備＞</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b="0" i="0" dirty="0">
                <a:solidFill>
                  <a:srgbClr val="333333"/>
                </a:solidFill>
                <a:effectLst/>
                <a:latin typeface="Sawarabi Gothic"/>
              </a:rPr>
              <a:t>ログオン時刻やログオフ時刻など、出勤打刻・退出打刻とは別の時刻データを保持する場合は、</a:t>
            </a:r>
            <a:endParaRPr lang="en-US" altLang="ja-JP" b="0" i="0" dirty="0">
              <a:solidFill>
                <a:srgbClr val="333333"/>
              </a:solidFill>
              <a:effectLst/>
              <a:latin typeface="Sawarabi Gothic"/>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勤怠基本設定］メニュー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lang="ja-JP" altLang="en-US" dirty="0"/>
              <a:t>［勤怠］ページで</a:t>
            </a:r>
            <a:endParaRPr lang="en-US" altLang="ja-JP" dirty="0"/>
          </a:p>
          <a:p>
            <a:r>
              <a:rPr lang="ja-JP" altLang="en-US" b="0" i="0" dirty="0">
                <a:solidFill>
                  <a:srgbClr val="333333"/>
                </a:solidFill>
                <a:effectLst/>
                <a:latin typeface="Sawarabi Gothic"/>
              </a:rPr>
              <a:t>　「出退勤時の打刻とは別の時刻データを保持する」にチェックを付けます。</a:t>
            </a:r>
            <a:endParaRPr lang="en-US" altLang="ja-JP" b="0" i="0" dirty="0">
              <a:solidFill>
                <a:srgbClr val="333333"/>
              </a:solidFill>
              <a:effectLst/>
              <a:latin typeface="Sawarabi Gothic"/>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パソコンのログオン時刻やログオフ時刻は、他システムから［勤務データ受入］メニューで受け入れます。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＜パソコンのログオン時刻（ログオフ時刻）やログオン差異（ログオフ差異）を表示する場合＞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以下を設定します。</a:t>
            </a:r>
            <a:endParaRPr kumimoji="1" lang="en-US" altLang="ja-JP" sz="1200" b="0" i="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0" i="0" kern="1200" dirty="0">
              <a:solidFill>
                <a:srgbClr val="333333"/>
              </a:solidFill>
              <a:effectLst/>
              <a:latin typeface="Sawarabi Gothic"/>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［勤務実績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勤務実績照会］メニューに表示する</a:t>
            </a:r>
            <a:endParaRPr lang="en-US" altLang="ja-JP" sz="12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［勤怠時間］</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a:t>
            </a:r>
            <a:r>
              <a:rPr lang="ja-JP" altLang="en-US" sz="1200" dirty="0">
                <a:latin typeface="Meiryo UI" panose="020B0604030504040204" pitchFamily="50" charset="-128"/>
                <a:ea typeface="Meiryo UI" panose="020B0604030504040204" pitchFamily="50" charset="-128"/>
              </a:rPr>
              <a:t>ログオン時刻（ログオフ時刻）やログオン差異（ログオフ差異）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出勤時刻（退勤時刻）とパソコンのログオン時刻（ログオフ時刻）に、一定の乖離がある場合だけ差異を表示する場合は</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a:t>
            </a:r>
            <a:r>
              <a:rPr lang="en-US" altLang="ja-JP" dirty="0"/>
              <a:t>-</a:t>
            </a:r>
            <a:r>
              <a:rPr lang="ja-JP" altLang="en-US" dirty="0"/>
              <a:t>　</a:t>
            </a:r>
            <a:r>
              <a:rPr lang="en-US" altLang="ja-JP" dirty="0"/>
              <a:t>00</a:t>
            </a:r>
            <a:r>
              <a:rPr lang="ja-JP" altLang="en-US" dirty="0"/>
              <a:t>時間</a:t>
            </a:r>
            <a:r>
              <a:rPr lang="en-US" altLang="ja-JP" dirty="0"/>
              <a:t>30</a:t>
            </a:r>
            <a:r>
              <a:rPr lang="ja-JP" altLang="en-US" dirty="0"/>
              <a:t>分～</a:t>
            </a:r>
            <a:r>
              <a:rPr lang="en-US" altLang="ja-JP" dirty="0"/>
              <a:t>00</a:t>
            </a:r>
            <a:r>
              <a:rPr lang="ja-JP" altLang="en-US" dirty="0"/>
              <a:t>時間</a:t>
            </a:r>
            <a:r>
              <a:rPr lang="en-US" altLang="ja-JP" dirty="0"/>
              <a:t>30</a:t>
            </a:r>
            <a:r>
              <a:rPr lang="ja-JP" altLang="en-US" dirty="0"/>
              <a:t>分の範囲を超える差異だけを表示する」にチェックを付け、時間を入力します。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 </a:t>
            </a:r>
            <a:r>
              <a:rPr lang="ja-JP" altLang="en-US" sz="1200" b="1" dirty="0">
                <a:latin typeface="Meiryo UI" panose="020B0604030504040204" pitchFamily="50" charset="-128"/>
                <a:ea typeface="Meiryo UI" panose="020B0604030504040204" pitchFamily="50" charset="-128"/>
              </a:rPr>
              <a:t>勤務実績申請］メニュー／［申請 </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連名式勤務実績申請］メニューに表示する</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申請設定］メニュー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a:t>
            </a:r>
            <a:r>
              <a:rPr lang="ja-JP" altLang="en-US" sz="1200" dirty="0">
                <a:latin typeface="Meiryo UI" panose="020B0604030504040204" pitchFamily="50" charset="-128"/>
                <a:ea typeface="Meiryo UI" panose="020B0604030504040204" pitchFamily="50" charset="-128"/>
              </a:rPr>
              <a:t>ログオン時刻（ログオフ時刻）やログオン差異（ログオフ差異）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出勤時刻（退勤時刻）とパソコンのログオン時刻（ログオフ時刻）に、一定の乖離がある場合だけ差異を表示する場合は</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a:t>
            </a:r>
            <a:r>
              <a:rPr lang="en-US" altLang="ja-JP" dirty="0"/>
              <a:t>-</a:t>
            </a:r>
            <a:r>
              <a:rPr lang="ja-JP" altLang="en-US" dirty="0"/>
              <a:t>　</a:t>
            </a:r>
            <a:r>
              <a:rPr lang="en-US" altLang="ja-JP" dirty="0"/>
              <a:t>00</a:t>
            </a:r>
            <a:r>
              <a:rPr lang="ja-JP" altLang="en-US" dirty="0"/>
              <a:t>時間</a:t>
            </a:r>
            <a:r>
              <a:rPr lang="en-US" altLang="ja-JP" dirty="0"/>
              <a:t>30</a:t>
            </a:r>
            <a:r>
              <a:rPr lang="ja-JP" altLang="en-US" dirty="0"/>
              <a:t>分～</a:t>
            </a:r>
            <a:r>
              <a:rPr lang="en-US" altLang="ja-JP" dirty="0"/>
              <a:t>00</a:t>
            </a:r>
            <a:r>
              <a:rPr lang="ja-JP" altLang="en-US" dirty="0"/>
              <a:t>時間</a:t>
            </a:r>
            <a:r>
              <a:rPr lang="en-US" altLang="ja-JP" dirty="0"/>
              <a:t>30</a:t>
            </a:r>
            <a:r>
              <a:rPr lang="ja-JP" altLang="en-US" dirty="0"/>
              <a:t>分の範囲を超える差異だけを表示する」にチェックを付け、時間を入力します。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a:extLst>
              <a:ext uri="{FF2B5EF4-FFF2-40B4-BE49-F238E27FC236}">
                <a16:creationId xmlns:a16="http://schemas.microsoft.com/office/drawing/2014/main" id="{C34122AD-301B-AA93-082C-6FE5CB3AEE02}"/>
              </a:ext>
            </a:extLst>
          </p:cNvPr>
          <p:cNvSpPr>
            <a:spLocks noGrp="1"/>
          </p:cNvSpPr>
          <p:nvPr>
            <p:ph type="sldNum" sz="quarter" idx="10"/>
          </p:nvPr>
        </p:nvSpPr>
        <p:spPr/>
        <p:txBody>
          <a:bodyPr/>
          <a:lstStyle/>
          <a:p>
            <a:fld id="{525A94C9-95EF-4B82-91FA-295C52B8E8CA}" type="slidenum">
              <a:rPr kumimoji="1" lang="ja-JP" altLang="en-US" smtClean="0"/>
              <a:t>41</a:t>
            </a:fld>
            <a:endParaRPr kumimoji="1" lang="ja-JP" altLang="en-US"/>
          </a:p>
        </p:txBody>
      </p:sp>
    </p:spTree>
    <p:extLst>
      <p:ext uri="{BB962C8B-B14F-4D97-AF65-F5344CB8AC3E}">
        <p14:creationId xmlns:p14="http://schemas.microsoft.com/office/powerpoint/2010/main" val="10279123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lang="ja-JP" altLang="en-US" sz="1200" dirty="0">
                <a:latin typeface="Meiryo UI" panose="020B0604030504040204" pitchFamily="50" charset="-128"/>
                <a:ea typeface="Meiryo UI" panose="020B0604030504040204" pitchFamily="50" charset="-128"/>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等で確認すると、承認した申請の内容が反映されます。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43</a:t>
            </a:fld>
            <a:endParaRPr kumimoji="1" lang="ja-JP" altLang="en-US"/>
          </a:p>
        </p:txBody>
      </p:sp>
    </p:spTree>
    <p:extLst>
      <p:ext uri="{BB962C8B-B14F-4D97-AF65-F5344CB8AC3E}">
        <p14:creationId xmlns:p14="http://schemas.microsoft.com/office/powerpoint/2010/main" val="13767929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ページで、項目ごとに勤務データに書き込むかを選択できます。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44</a:t>
            </a:fld>
            <a:endParaRPr kumimoji="1" lang="ja-JP" altLang="en-US"/>
          </a:p>
        </p:txBody>
      </p:sp>
    </p:spTree>
    <p:extLst>
      <p:ext uri="{BB962C8B-B14F-4D97-AF65-F5344CB8AC3E}">
        <p14:creationId xmlns:p14="http://schemas.microsoft.com/office/powerpoint/2010/main" val="39973691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45</a:t>
            </a:fld>
            <a:endParaRPr kumimoji="1" lang="ja-JP" altLang="en-US"/>
          </a:p>
        </p:txBody>
      </p:sp>
    </p:spTree>
    <p:extLst>
      <p:ext uri="{BB962C8B-B14F-4D97-AF65-F5344CB8AC3E}">
        <p14:creationId xmlns:p14="http://schemas.microsoft.com/office/powerpoint/2010/main" val="25118083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勤怠締日に社員が</a:t>
            </a:r>
            <a:r>
              <a:rPr lang="ja-JP" altLang="en-US" sz="1200" dirty="0">
                <a:latin typeface="Meiryo UI" panose="020B0604030504040204" pitchFamily="50" charset="-128"/>
                <a:ea typeface="Meiryo UI" panose="020B0604030504040204" pitchFamily="50" charset="-128"/>
              </a:rPr>
              <a:t>急きょ</a:t>
            </a:r>
            <a:r>
              <a:rPr lang="ja-JP" altLang="ja-JP" sz="1200" dirty="0">
                <a:latin typeface="Meiryo UI" panose="020B0604030504040204" pitchFamily="50" charset="-128"/>
                <a:ea typeface="Meiryo UI" panose="020B0604030504040204" pitchFamily="50" charset="-128"/>
              </a:rPr>
              <a:t>有給休暇</a:t>
            </a:r>
            <a:r>
              <a:rPr lang="ja-JP" altLang="en-US" sz="1200" dirty="0">
                <a:latin typeface="Meiryo UI" panose="020B0604030504040204" pitchFamily="50" charset="-128"/>
                <a:ea typeface="Meiryo UI" panose="020B0604030504040204" pitchFamily="50" charset="-128"/>
              </a:rPr>
              <a:t>だった</a:t>
            </a:r>
            <a:r>
              <a:rPr lang="ja-JP" altLang="ja-JP" sz="1200" dirty="0">
                <a:latin typeface="Meiryo UI" panose="020B0604030504040204" pitchFamily="50" charset="-128"/>
                <a:ea typeface="Meiryo UI" panose="020B0604030504040204" pitchFamily="50" charset="-128"/>
              </a:rPr>
              <a:t>場合、申請が間に合わ</a:t>
            </a:r>
            <a:r>
              <a:rPr lang="ja-JP" altLang="en-US" sz="1200" dirty="0">
                <a:latin typeface="Meiryo UI" panose="020B0604030504040204" pitchFamily="50" charset="-128"/>
                <a:ea typeface="Meiryo UI" panose="020B0604030504040204" pitchFamily="50" charset="-128"/>
              </a:rPr>
              <a:t>ないため、</a:t>
            </a:r>
            <a:r>
              <a:rPr lang="ja-JP" altLang="ja-JP" sz="1200" dirty="0">
                <a:latin typeface="Meiryo UI" panose="020B0604030504040204" pitchFamily="50" charset="-128"/>
                <a:ea typeface="Meiryo UI" panose="020B0604030504040204" pitchFamily="50" charset="-128"/>
              </a:rPr>
              <a:t>勤怠管理者が</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タイムカード入力］メニュー</a:t>
            </a:r>
            <a:r>
              <a:rPr lang="ja-JP" altLang="ja-JP" sz="1200" dirty="0">
                <a:latin typeface="Meiryo UI" panose="020B0604030504040204" pitchFamily="50" charset="-128"/>
                <a:ea typeface="Meiryo UI" panose="020B0604030504040204" pitchFamily="50" charset="-128"/>
              </a:rPr>
              <a:t>などで</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有給休暇の事由を直接登録することがあります。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そ</a:t>
            </a:r>
            <a:r>
              <a:rPr lang="ja-JP" altLang="ja-JP" sz="1200" dirty="0">
                <a:latin typeface="Meiryo UI" panose="020B0604030504040204" pitchFamily="50" charset="-128"/>
                <a:ea typeface="Meiryo UI" panose="020B0604030504040204" pitchFamily="50" charset="-128"/>
              </a:rPr>
              <a:t>の場合、</a:t>
            </a:r>
            <a:r>
              <a:rPr lang="ja-JP" altLang="en-US" sz="1200" dirty="0">
                <a:latin typeface="Meiryo UI" panose="020B0604030504040204" pitchFamily="50" charset="-128"/>
                <a:ea typeface="Meiryo UI" panose="020B0604030504040204" pitchFamily="50" charset="-128"/>
              </a:rPr>
              <a:t>後日に</a:t>
            </a:r>
            <a:r>
              <a:rPr lang="ja-JP" altLang="ja-JP" sz="1200" dirty="0">
                <a:latin typeface="Meiryo UI" panose="020B0604030504040204" pitchFamily="50" charset="-128"/>
                <a:ea typeface="Meiryo UI" panose="020B0604030504040204" pitchFamily="50" charset="-128"/>
              </a:rPr>
              <a:t>社員</a:t>
            </a:r>
            <a:r>
              <a:rPr lang="ja-JP" altLang="en-US" sz="1200" dirty="0">
                <a:latin typeface="Meiryo UI" panose="020B0604030504040204" pitchFamily="50" charset="-128"/>
                <a:ea typeface="Meiryo UI" panose="020B0604030504040204" pitchFamily="50" charset="-128"/>
              </a:rPr>
              <a:t>が</a:t>
            </a:r>
            <a:r>
              <a:rPr lang="ja-JP" altLang="ja-JP" sz="1200" dirty="0">
                <a:latin typeface="Meiryo UI" panose="020B0604030504040204" pitchFamily="50" charset="-128"/>
                <a:ea typeface="Meiryo UI" panose="020B0604030504040204" pitchFamily="50" charset="-128"/>
              </a:rPr>
              <a:t>有休</a:t>
            </a:r>
            <a:r>
              <a:rPr lang="ja-JP" altLang="en-US" sz="1200" dirty="0">
                <a:latin typeface="Meiryo UI" panose="020B0604030504040204" pitchFamily="50" charset="-128"/>
                <a:ea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rPr>
              <a:t>申請</a:t>
            </a:r>
            <a:r>
              <a:rPr lang="ja-JP" altLang="en-US" sz="1200" dirty="0">
                <a:latin typeface="Meiryo UI" panose="020B0604030504040204" pitchFamily="50" charset="-128"/>
                <a:ea typeface="Meiryo UI" panose="020B0604030504040204" pitchFamily="50" charset="-128"/>
              </a:rPr>
              <a:t>した際に</a:t>
            </a:r>
            <a:r>
              <a:rPr lang="ja-JP" altLang="ja-JP" sz="1200" dirty="0">
                <a:latin typeface="Meiryo UI" panose="020B0604030504040204" pitchFamily="50" charset="-128"/>
                <a:ea typeface="Meiryo UI" panose="020B0604030504040204" pitchFamily="50" charset="-128"/>
              </a:rPr>
              <a:t>、すでに有給休暇の事由が登録されているため、申請内容</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有給休暇の事由</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を</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タイムカードに登録する必要はありません。</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承認者には、</a:t>
            </a:r>
            <a:r>
              <a:rPr lang="ja-JP" altLang="ja-JP" sz="12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a:t>
            </a:r>
            <a:r>
              <a:rPr lang="ja-JP" altLang="en-US" sz="1200" dirty="0">
                <a:latin typeface="Meiryo UI" panose="020B0604030504040204" pitchFamily="50" charset="-128"/>
                <a:ea typeface="Meiryo UI" panose="020B0604030504040204" pitchFamily="50" charset="-128"/>
              </a:rPr>
              <a:t>てもらいます</a:t>
            </a:r>
            <a:r>
              <a:rPr lang="ja-JP" altLang="ja-JP" sz="1200" dirty="0">
                <a:latin typeface="Meiryo UI" panose="020B0604030504040204" pitchFamily="50" charset="-128"/>
                <a:ea typeface="Meiryo UI" panose="020B0604030504040204" pitchFamily="50" charset="-128"/>
              </a:rPr>
              <a:t>。</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事後承認を「使用する」に設定します。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46</a:t>
            </a:fld>
            <a:endParaRPr kumimoji="1" lang="ja-JP" altLang="en-US"/>
          </a:p>
        </p:txBody>
      </p:sp>
    </p:spTree>
    <p:extLst>
      <p:ext uri="{BB962C8B-B14F-4D97-AF65-F5344CB8AC3E}">
        <p14:creationId xmlns:p14="http://schemas.microsoft.com/office/powerpoint/2010/main" val="682219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47</a:t>
            </a:fld>
            <a:endParaRPr kumimoji="1" lang="ja-JP" altLang="en-US"/>
          </a:p>
        </p:txBody>
      </p:sp>
    </p:spTree>
    <p:extLst>
      <p:ext uri="{BB962C8B-B14F-4D97-AF65-F5344CB8AC3E}">
        <p14:creationId xmlns:p14="http://schemas.microsoft.com/office/powerpoint/2010/main" val="18596007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承認権限がない担当者でも、</a:t>
            </a:r>
            <a:r>
              <a:rPr lang="ja-JP" altLang="en-US" sz="1200" dirty="0">
                <a:latin typeface="Meiryo UI" panose="020B0604030504040204" pitchFamily="50" charset="-128"/>
                <a:ea typeface="Meiryo UI" panose="020B0604030504040204" pitchFamily="50" charset="-128"/>
              </a:rPr>
              <a:t>［承認</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閲覧］メニュー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で申請中や決裁済みの申請の申請状況を確認できます。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閲覧を許可する場合は、あらかじめ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使用するワークフローに「閲覧」ステップを追加する必要があります。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48</a:t>
            </a:fld>
            <a:endParaRPr kumimoji="1" lang="ja-JP" altLang="en-US"/>
          </a:p>
        </p:txBody>
      </p:sp>
    </p:spTree>
    <p:extLst>
      <p:ext uri="{BB962C8B-B14F-4D97-AF65-F5344CB8AC3E}">
        <p14:creationId xmlns:p14="http://schemas.microsoft.com/office/powerpoint/2010/main" val="22988804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50</a:t>
            </a:fld>
            <a:endParaRPr kumimoji="1" lang="ja-JP" altLang="en-US"/>
          </a:p>
        </p:txBody>
      </p:sp>
    </p:spTree>
    <p:extLst>
      <p:ext uri="{BB962C8B-B14F-4D97-AF65-F5344CB8AC3E}">
        <p14:creationId xmlns:p14="http://schemas.microsoft.com/office/powerpoint/2010/main" val="19546147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51</a:t>
            </a:fld>
            <a:endParaRPr kumimoji="1" lang="ja-JP" altLang="en-US"/>
          </a:p>
        </p:txBody>
      </p:sp>
    </p:spTree>
    <p:extLst>
      <p:ext uri="{BB962C8B-B14F-4D97-AF65-F5344CB8AC3E}">
        <p14:creationId xmlns:p14="http://schemas.microsoft.com/office/powerpoint/2010/main" val="2372354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a:t>
            </a:fld>
            <a:endParaRPr kumimoji="1" lang="ja-JP" altLang="en-US"/>
          </a:p>
        </p:txBody>
      </p:sp>
    </p:spTree>
    <p:extLst>
      <p:ext uri="{BB962C8B-B14F-4D97-AF65-F5344CB8AC3E}">
        <p14:creationId xmlns:p14="http://schemas.microsoft.com/office/powerpoint/2010/main" val="36089159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52</a:t>
            </a:fld>
            <a:endParaRPr kumimoji="1" lang="ja-JP" altLang="en-US"/>
          </a:p>
        </p:txBody>
      </p:sp>
    </p:spTree>
    <p:extLst>
      <p:ext uri="{BB962C8B-B14F-4D97-AF65-F5344CB8AC3E}">
        <p14:creationId xmlns:p14="http://schemas.microsoft.com/office/powerpoint/2010/main" val="19857392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53</a:t>
            </a:fld>
            <a:endParaRPr kumimoji="1" lang="ja-JP" altLang="en-US"/>
          </a:p>
        </p:txBody>
      </p:sp>
    </p:spTree>
    <p:extLst>
      <p:ext uri="{BB962C8B-B14F-4D97-AF65-F5344CB8AC3E}">
        <p14:creationId xmlns:p14="http://schemas.microsoft.com/office/powerpoint/2010/main" val="740210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54</a:t>
            </a:fld>
            <a:endParaRPr kumimoji="1" lang="ja-JP" altLang="en-US"/>
          </a:p>
        </p:txBody>
      </p:sp>
    </p:spTree>
    <p:extLst>
      <p:ext uri="{BB962C8B-B14F-4D97-AF65-F5344CB8AC3E}">
        <p14:creationId xmlns:p14="http://schemas.microsoft.com/office/powerpoint/2010/main" val="35233895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55</a:t>
            </a:fld>
            <a:endParaRPr kumimoji="1" lang="ja-JP" altLang="en-US"/>
          </a:p>
        </p:txBody>
      </p:sp>
    </p:spTree>
    <p:extLst>
      <p:ext uri="{BB962C8B-B14F-4D97-AF65-F5344CB8AC3E}">
        <p14:creationId xmlns:p14="http://schemas.microsoft.com/office/powerpoint/2010/main" val="10033339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56</a:t>
            </a:fld>
            <a:endParaRPr kumimoji="1" lang="ja-JP" altLang="en-US"/>
          </a:p>
        </p:txBody>
      </p:sp>
    </p:spTree>
    <p:extLst>
      <p:ext uri="{BB962C8B-B14F-4D97-AF65-F5344CB8AC3E}">
        <p14:creationId xmlns:p14="http://schemas.microsoft.com/office/powerpoint/2010/main" val="36282680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57</a:t>
            </a:fld>
            <a:endParaRPr kumimoji="1" lang="ja-JP" altLang="en-US"/>
          </a:p>
        </p:txBody>
      </p:sp>
    </p:spTree>
    <p:extLst>
      <p:ext uri="{BB962C8B-B14F-4D97-AF65-F5344CB8AC3E}">
        <p14:creationId xmlns:p14="http://schemas.microsoft.com/office/powerpoint/2010/main" val="39775301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58</a:t>
            </a:fld>
            <a:endParaRPr kumimoji="1" lang="ja-JP" altLang="en-US"/>
          </a:p>
        </p:txBody>
      </p:sp>
    </p:spTree>
    <p:extLst>
      <p:ext uri="{BB962C8B-B14F-4D97-AF65-F5344CB8AC3E}">
        <p14:creationId xmlns:p14="http://schemas.microsoft.com/office/powerpoint/2010/main" val="36580837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59</a:t>
            </a:fld>
            <a:endParaRPr kumimoji="1" lang="ja-JP" altLang="en-US"/>
          </a:p>
        </p:txBody>
      </p:sp>
    </p:spTree>
    <p:extLst>
      <p:ext uri="{BB962C8B-B14F-4D97-AF65-F5344CB8AC3E}">
        <p14:creationId xmlns:p14="http://schemas.microsoft.com/office/powerpoint/2010/main" val="40564281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60</a:t>
            </a:fld>
            <a:endParaRPr kumimoji="1" lang="ja-JP" altLang="en-US"/>
          </a:p>
        </p:txBody>
      </p:sp>
    </p:spTree>
    <p:extLst>
      <p:ext uri="{BB962C8B-B14F-4D97-AF65-F5344CB8AC3E}">
        <p14:creationId xmlns:p14="http://schemas.microsoft.com/office/powerpoint/2010/main" val="37482882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61</a:t>
            </a:fld>
            <a:endParaRPr kumimoji="1" lang="ja-JP" altLang="en-US"/>
          </a:p>
        </p:txBody>
      </p:sp>
    </p:spTree>
    <p:extLst>
      <p:ext uri="{BB962C8B-B14F-4D97-AF65-F5344CB8AC3E}">
        <p14:creationId xmlns:p14="http://schemas.microsoft.com/office/powerpoint/2010/main" val="350466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a:t>
            </a:fld>
            <a:endParaRPr kumimoji="1" lang="ja-JP" altLang="en-US"/>
          </a:p>
        </p:txBody>
      </p:sp>
    </p:spTree>
    <p:extLst>
      <p:ext uri="{BB962C8B-B14F-4D97-AF65-F5344CB8AC3E}">
        <p14:creationId xmlns:p14="http://schemas.microsoft.com/office/powerpoint/2010/main" val="19755682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62</a:t>
            </a:fld>
            <a:endParaRPr kumimoji="1" lang="ja-JP" altLang="en-US"/>
          </a:p>
        </p:txBody>
      </p:sp>
    </p:spTree>
    <p:extLst>
      <p:ext uri="{BB962C8B-B14F-4D97-AF65-F5344CB8AC3E}">
        <p14:creationId xmlns:p14="http://schemas.microsoft.com/office/powerpoint/2010/main" val="38256352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63</a:t>
            </a:fld>
            <a:endParaRPr kumimoji="1" lang="ja-JP" altLang="en-US"/>
          </a:p>
        </p:txBody>
      </p:sp>
    </p:spTree>
    <p:extLst>
      <p:ext uri="{BB962C8B-B14F-4D97-AF65-F5344CB8AC3E}">
        <p14:creationId xmlns:p14="http://schemas.microsoft.com/office/powerpoint/2010/main" val="16807334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工数管理オプション </a:t>
            </a:r>
            <a:r>
              <a:rPr kumimoji="1" lang="en-US" altLang="ja-JP" dirty="0">
                <a:latin typeface="Meiryo UI" panose="020B0604030504040204" pitchFamily="50" charset="-128"/>
                <a:ea typeface="Meiryo UI" panose="020B0604030504040204" pitchFamily="50" charset="-128"/>
              </a:rPr>
              <a:t>for </a:t>
            </a:r>
            <a:r>
              <a:rPr kumimoji="1" lang="ja-JP" altLang="en-US" dirty="0">
                <a:latin typeface="Meiryo UI" panose="020B0604030504040204" pitchFamily="50" charset="-128"/>
                <a:ea typeface="Meiryo UI" panose="020B0604030504040204" pitchFamily="50" charset="-128"/>
              </a:rPr>
              <a:t>奉行</a:t>
            </a:r>
            <a:r>
              <a:rPr kumimoji="1" lang="en-US" altLang="ja-JP" dirty="0">
                <a:latin typeface="Meiryo UI" panose="020B0604030504040204" pitchFamily="50" charset="-128"/>
                <a:ea typeface="Meiryo UI" panose="020B0604030504040204" pitchFamily="50" charset="-128"/>
              </a:rPr>
              <a:t>Edge </a:t>
            </a:r>
            <a:r>
              <a:rPr kumimoji="1" lang="ja-JP" altLang="en-US" dirty="0">
                <a:latin typeface="Meiryo UI" panose="020B0604030504040204" pitchFamily="50" charset="-128"/>
                <a:ea typeface="Meiryo UI" panose="020B0604030504040204" pitchFamily="50" charset="-128"/>
              </a:rPr>
              <a:t>勤怠管理クラウド</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をご利用の場合は、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勤務実績照会］メニューで</a:t>
            </a:r>
            <a:r>
              <a:rPr kumimoji="1" lang="ja-JP" altLang="en-US" dirty="0">
                <a:latin typeface="Meiryo UI" panose="020B0604030504040204" pitchFamily="50" charset="-128"/>
                <a:ea typeface="Meiryo UI" panose="020B0604030504040204" pitchFamily="50" charset="-128"/>
              </a:rPr>
              <a:t>工数データを入力できます。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し、従業員が</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から工数データを入力できるようにします。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https://support.obc.jp/hc/ja/articles/15503059046169</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dirty="0">
              <a:latin typeface="Meiryo UI" panose="020B0604030504040204" pitchFamily="50" charset="-128"/>
              <a:ea typeface="Meiryo UI" panose="020B0604030504040204" pitchFamily="50" charset="-128"/>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勤怠管理者側の［社員情報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indent="0">
              <a:buNone/>
            </a:pPr>
            <a:r>
              <a:rPr lang="ja-JP" altLang="en-US" b="0" i="0" dirty="0">
                <a:solidFill>
                  <a:srgbClr val="333333"/>
                </a:solidFill>
                <a:effectLst/>
                <a:latin typeface="Sawarabi Gothic"/>
              </a:rPr>
              <a:t>工数管理区分を「</a:t>
            </a:r>
            <a:r>
              <a:rPr lang="en-US" altLang="ja-JP" b="0" i="0" dirty="0">
                <a:solidFill>
                  <a:srgbClr val="333333"/>
                </a:solidFill>
                <a:effectLst/>
                <a:latin typeface="Sawarabi Gothic"/>
              </a:rPr>
              <a:t>1</a:t>
            </a:r>
            <a:r>
              <a:rPr lang="ja-JP" altLang="en-US" b="0" i="0" dirty="0">
                <a:solidFill>
                  <a:srgbClr val="333333"/>
                </a:solidFill>
                <a:effectLst/>
                <a:latin typeface="Sawarabi Gothic"/>
              </a:rPr>
              <a:t>：管理する」</a:t>
            </a:r>
            <a:r>
              <a:rPr kumimoji="1" lang="ja-JP" altLang="en-US" sz="1200" b="0" i="0" kern="1200" dirty="0">
                <a:solidFill>
                  <a:schemeClr val="tx1"/>
                </a:solidFill>
                <a:effectLst/>
                <a:latin typeface="Meiryo UI" panose="020B0604030504040204" pitchFamily="50" charset="-128"/>
                <a:ea typeface="Meiryo UI" panose="020B0604030504040204" pitchFamily="50" charset="-128"/>
                <a:cs typeface="+mn-cs"/>
              </a:rPr>
              <a:t>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従業員の</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勤務実績照会］メニューに工数データの入力画面を表示できます。</a:t>
            </a: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また、備考欄を表示させる場合は、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工数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工数基本設定］メニューで、</a:t>
            </a:r>
            <a:r>
              <a:rPr lang="ja-JP" altLang="en-US" dirty="0"/>
              <a:t>コード桁数・名称の備考を使用「する」に設定してください。</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64</a:t>
            </a:fld>
            <a:endParaRPr kumimoji="1" lang="ja-JP" altLang="en-US"/>
          </a:p>
        </p:txBody>
      </p:sp>
    </p:spTree>
    <p:extLst>
      <p:ext uri="{BB962C8B-B14F-4D97-AF65-F5344CB8AC3E}">
        <p14:creationId xmlns:p14="http://schemas.microsoft.com/office/powerpoint/2010/main" val="14432973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65</a:t>
            </a:fld>
            <a:endParaRPr kumimoji="1" lang="ja-JP" altLang="en-US"/>
          </a:p>
        </p:txBody>
      </p:sp>
    </p:spTree>
    <p:extLst>
      <p:ext uri="{BB962C8B-B14F-4D97-AF65-F5344CB8AC3E}">
        <p14:creationId xmlns:p14="http://schemas.microsoft.com/office/powerpoint/2010/main" val="38384784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66</a:t>
            </a:fld>
            <a:endParaRPr kumimoji="1" lang="ja-JP" altLang="en-US"/>
          </a:p>
        </p:txBody>
      </p:sp>
    </p:spTree>
    <p:extLst>
      <p:ext uri="{BB962C8B-B14F-4D97-AF65-F5344CB8AC3E}">
        <p14:creationId xmlns:p14="http://schemas.microsoft.com/office/powerpoint/2010/main" val="19916955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67</a:t>
            </a:fld>
            <a:endParaRPr kumimoji="1" lang="ja-JP" altLang="en-US"/>
          </a:p>
        </p:txBody>
      </p:sp>
    </p:spTree>
    <p:extLst>
      <p:ext uri="{BB962C8B-B14F-4D97-AF65-F5344CB8AC3E}">
        <p14:creationId xmlns:p14="http://schemas.microsoft.com/office/powerpoint/2010/main" val="601730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68</a:t>
            </a:fld>
            <a:endParaRPr kumimoji="1" lang="ja-JP" altLang="en-US"/>
          </a:p>
        </p:txBody>
      </p:sp>
    </p:spTree>
    <p:extLst>
      <p:ext uri="{BB962C8B-B14F-4D97-AF65-F5344CB8AC3E}">
        <p14:creationId xmlns:p14="http://schemas.microsoft.com/office/powerpoint/2010/main" val="18872378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69</a:t>
            </a:fld>
            <a:endParaRPr kumimoji="1" lang="ja-JP" altLang="en-US"/>
          </a:p>
        </p:txBody>
      </p:sp>
    </p:spTree>
    <p:extLst>
      <p:ext uri="{BB962C8B-B14F-4D97-AF65-F5344CB8AC3E}">
        <p14:creationId xmlns:p14="http://schemas.microsoft.com/office/powerpoint/2010/main" val="23220146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70</a:t>
            </a:fld>
            <a:endParaRPr kumimoji="1" lang="ja-JP" altLang="en-US"/>
          </a:p>
        </p:txBody>
      </p:sp>
    </p:spTree>
    <p:extLst>
      <p:ext uri="{BB962C8B-B14F-4D97-AF65-F5344CB8AC3E}">
        <p14:creationId xmlns:p14="http://schemas.microsoft.com/office/powerpoint/2010/main" val="41395309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このメッセージは、経路短縮の機能を使用している場合で、申請者兼承認者が初めて申請する場合に</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申請位置が選択されていないと表示されます。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経路短縮とは、申請者兼承認者が申請する場合に申請経路を短縮して承認ステップから申請できる機能です。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詳細は、下記のヘルプサイトをご確認ください。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https://support.obc.jp/hc/ja/articles/900005328543</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71</a:t>
            </a:fld>
            <a:endParaRPr kumimoji="1" lang="ja-JP" altLang="en-US"/>
          </a:p>
        </p:txBody>
      </p:sp>
    </p:spTree>
    <p:extLst>
      <p:ext uri="{BB962C8B-B14F-4D97-AF65-F5344CB8AC3E}">
        <p14:creationId xmlns:p14="http://schemas.microsoft.com/office/powerpoint/2010/main" val="1764885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7</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72</a:t>
            </a:fld>
            <a:endParaRPr kumimoji="1" lang="ja-JP" altLang="en-US"/>
          </a:p>
        </p:txBody>
      </p:sp>
    </p:spTree>
    <p:extLst>
      <p:ext uri="{BB962C8B-B14F-4D97-AF65-F5344CB8AC3E}">
        <p14:creationId xmlns:p14="http://schemas.microsoft.com/office/powerpoint/2010/main" val="3602035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3259002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9</a:t>
            </a:fld>
            <a:endParaRPr kumimoji="1" lang="ja-JP" altLang="en-US"/>
          </a:p>
        </p:txBody>
      </p:sp>
    </p:spTree>
    <p:extLst>
      <p:ext uri="{BB962C8B-B14F-4D97-AF65-F5344CB8AC3E}">
        <p14:creationId xmlns:p14="http://schemas.microsoft.com/office/powerpoint/2010/main" val="4093832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2025/3/28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2025/3/28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2025/3/28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2025/3/28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2025/3/28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2025/3/28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2025/3/28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2025/3/28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2025/3/28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2025/3/28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2025/3/28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2025/3/28</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2025/3/28</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2025/3/28</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2025/3/28</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2025/3/28</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2025/3/28</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2025/3/28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2025/3/28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12.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3.jpg" TargetMode="External"/><Relationship Id="rId3" Type="http://schemas.openxmlformats.org/officeDocument/2006/relationships/image" Target="../media/image15.jpeg"/><Relationship Id="rId7" Type="http://schemas.openxmlformats.org/officeDocument/2006/relationships/image" Target="../media/image17.jpeg"/><Relationship Id="rId12"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6368;&#26032;\BMP\home07.jpg" TargetMode="External"/><Relationship Id="rId11" Type="http://schemas.openxmlformats.org/officeDocument/2006/relationships/image" Target="../media/image19.png"/><Relationship Id="rId5" Type="http://schemas.openxmlformats.org/officeDocument/2006/relationships/image" Target="../media/image16.jpeg"/><Relationship Id="rId10" Type="http://schemas.openxmlformats.org/officeDocument/2006/relationships/image" Target="file:///C:\&#20316;&#26989;&#12501;&#12457;&#12523;&#12480;\&#24467;&#26989;&#21729;&#21521;&#12369;&#12510;&#12491;&#12517;&#12450;&#12523;\&#26368;&#26032;\BMP\home04.jpg" TargetMode="External"/><Relationship Id="rId4" Type="http://schemas.openxmlformats.org/officeDocument/2006/relationships/image" Target="file:///C:\&#20316;&#26989;&#12501;&#12457;&#12523;&#12480;\&#24467;&#26989;&#21729;&#21521;&#12369;&#12510;&#12491;&#12517;&#12450;&#12523;\&#26368;&#26032;\BMP\home09.jpg" TargetMode="External"/><Relationship Id="rId9"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6368;&#26032;\BMP\home05.jpg" TargetMode="External"/><Relationship Id="rId5" Type="http://schemas.openxmlformats.org/officeDocument/2006/relationships/image" Target="../media/image22.jpeg"/><Relationship Id="rId4" Type="http://schemas.openxmlformats.org/officeDocument/2006/relationships/image" Target="file:///C:\40%20MANUAL\MANUAL\OMSS+&#21220;&#24608;&#31649;&#29702;&#12469;&#12540;&#12499;&#12473;\&#24467;&#26989;&#21729;&#26989;&#21209;&#12510;&#12491;&#12517;&#12450;&#12523;\BMP\&#12505;&#12523;&#12510;&#12540;&#12463;.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7.jpg"/><Relationship Id="rId11" Type="http://schemas.openxmlformats.org/officeDocument/2006/relationships/image" Target="../media/image42.png"/><Relationship Id="rId5" Type="http://schemas.openxmlformats.org/officeDocument/2006/relationships/image" Target="../media/image36.jpg"/><Relationship Id="rId10" Type="http://schemas.openxmlformats.org/officeDocument/2006/relationships/image" Target="../media/image41.png"/><Relationship Id="rId4" Type="http://schemas.openxmlformats.org/officeDocument/2006/relationships/image" Target="../media/image35.jpg"/><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image" Target="../media/image68.png"/><Relationship Id="rId7" Type="http://schemas.openxmlformats.org/officeDocument/2006/relationships/image" Target="../media/image38.jpg"/><Relationship Id="rId12" Type="http://schemas.openxmlformats.org/officeDocument/2006/relationships/image" Target="../media/image72.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7.jpg"/><Relationship Id="rId11" Type="http://schemas.openxmlformats.org/officeDocument/2006/relationships/image" Target="../media/image71.png"/><Relationship Id="rId5" Type="http://schemas.openxmlformats.org/officeDocument/2006/relationships/image" Target="../media/image36.jpg"/><Relationship Id="rId10" Type="http://schemas.openxmlformats.org/officeDocument/2006/relationships/image" Target="../media/image70.png"/><Relationship Id="rId4" Type="http://schemas.openxmlformats.org/officeDocument/2006/relationships/image" Target="../media/image35.jpg"/><Relationship Id="rId9" Type="http://schemas.openxmlformats.org/officeDocument/2006/relationships/image" Target="file:///C:\40%20MANUAL\MANUAL\OMSS+&#21220;&#24608;&#31649;&#29702;&#12469;&#12540;&#12499;&#12473;\&#24467;&#26989;&#21729;&#26989;&#21209;&#12510;&#12491;&#12517;&#12450;&#12523;\BMP\&#12360;&#12435;&#12404;&#12388;.jp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20316;&#25104;&#25903;&#25588;&#12484;&#12540;&#12523;\BMP\&#25351;.jpg" TargetMode="External"/><Relationship Id="rId3" Type="http://schemas.openxmlformats.org/officeDocument/2006/relationships/image" Target="../media/image79.png"/><Relationship Id="rId7" Type="http://schemas.openxmlformats.org/officeDocument/2006/relationships/image" Target="../media/image81.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file:///C:\40%20MANUAL\MANUAL\OMSS+&#21220;&#24608;&#31649;&#29702;&#12469;&#12540;&#12499;&#12473;\&#24467;&#26989;&#21729;&#26989;&#21209;&#12510;&#12491;&#12517;&#12450;&#12523;\BMP\&#12505;&#12523;&#12510;&#12540;&#12463;.jpg" TargetMode="External"/><Relationship Id="rId4" Type="http://schemas.openxmlformats.org/officeDocument/2006/relationships/image" Target="../media/image21.jpg"/></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jpg"/><Relationship Id="rId4" Type="http://schemas.openxmlformats.org/officeDocument/2006/relationships/image" Target="../media/image91.png"/></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35.jp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51.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00.png"/><Relationship Id="rId7" Type="http://schemas.openxmlformats.org/officeDocument/2006/relationships/image" Target="../media/image103.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102.png"/><Relationship Id="rId4" Type="http://schemas.openxmlformats.org/officeDocument/2006/relationships/image" Target="../media/image101.png"/><Relationship Id="rId9" Type="http://schemas.openxmlformats.org/officeDocument/2006/relationships/image" Target="../media/image35.jpg"/></Relationships>
</file>

<file path=ppt/slides/_rels/slide5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5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55.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10" Type="http://schemas.openxmlformats.org/officeDocument/2006/relationships/image" Target="../media/image115.png"/><Relationship Id="rId4" Type="http://schemas.openxmlformats.org/officeDocument/2006/relationships/image" Target="../media/image111.png"/><Relationship Id="rId9" Type="http://schemas.openxmlformats.org/officeDocument/2006/relationships/image" Target="../media/image104.png"/></Relationships>
</file>

<file path=ppt/slides/_rels/slide56.xml.rels><?xml version="1.0" encoding="UTF-8" standalone="yes"?>
<Relationships xmlns="http://schemas.openxmlformats.org/package/2006/relationships"><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57.xml.rels><?xml version="1.0" encoding="UTF-8" standalone="yes"?>
<Relationships xmlns="http://schemas.openxmlformats.org/package/2006/relationships"><Relationship Id="rId8" Type="http://schemas.openxmlformats.org/officeDocument/2006/relationships/image" Target="../media/image126.jpeg"/><Relationship Id="rId13" Type="http://schemas.openxmlformats.org/officeDocument/2006/relationships/image" Target="../media/image104.png"/><Relationship Id="rId3" Type="http://schemas.openxmlformats.org/officeDocument/2006/relationships/image" Target="../media/image121.png"/><Relationship Id="rId7" Type="http://schemas.openxmlformats.org/officeDocument/2006/relationships/image" Target="../media/image125.png"/><Relationship Id="rId12" Type="http://schemas.openxmlformats.org/officeDocument/2006/relationships/image" Target="../media/image103.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28.png"/><Relationship Id="rId5" Type="http://schemas.openxmlformats.org/officeDocument/2006/relationships/image" Target="../media/image123.png"/><Relationship Id="rId10" Type="http://schemas.openxmlformats.org/officeDocument/2006/relationships/image" Target="../media/image127.jpg"/><Relationship Id="rId4" Type="http://schemas.openxmlformats.org/officeDocument/2006/relationships/image" Target="../media/image122.png"/><Relationship Id="rId9" Type="http://schemas.openxmlformats.org/officeDocument/2006/relationships/image" Target="file:///C:\40%20MANUAL\MANUAL\OMSS+&#21220;&#24608;&#31649;&#29702;&#12469;&#12540;&#12499;&#12473;\&#24467;&#26989;&#21729;&#26989;&#21209;&#12510;&#12491;&#12517;&#12450;&#12523;\BMP\&#65310;&#12510;&#12540;&#12463;.jpg" TargetMode="External"/><Relationship Id="rId14" Type="http://schemas.openxmlformats.org/officeDocument/2006/relationships/image" Target="../media/image115.png"/></Relationships>
</file>

<file path=ppt/slides/_rels/slide58.xml.rels><?xml version="1.0" encoding="UTF-8" standalone="yes"?>
<Relationships xmlns="http://schemas.openxmlformats.org/package/2006/relationships"><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59.xml.rels><?xml version="1.0" encoding="UTF-8" standalone="yes"?>
<Relationships xmlns="http://schemas.openxmlformats.org/package/2006/relationships"><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135.png"/><Relationship Id="rId7" Type="http://schemas.openxmlformats.org/officeDocument/2006/relationships/image" Target="../media/image37.jp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36.jpg"/><Relationship Id="rId11" Type="http://schemas.openxmlformats.org/officeDocument/2006/relationships/image" Target="../media/image138.png"/><Relationship Id="rId5" Type="http://schemas.openxmlformats.org/officeDocument/2006/relationships/image" Target="../media/image35.jpg"/><Relationship Id="rId10" Type="http://schemas.openxmlformats.org/officeDocument/2006/relationships/image" Target="../media/image140.png"/><Relationship Id="rId4" Type="http://schemas.openxmlformats.org/officeDocument/2006/relationships/image" Target="../media/image139.png"/><Relationship Id="rId9" Type="http://schemas.openxmlformats.org/officeDocument/2006/relationships/image" Target="../media/image136.png"/></Relationships>
</file>

<file path=ppt/slides/_rels/slide61.xml.rels><?xml version="1.0" encoding="UTF-8" standalone="yes"?>
<Relationships xmlns="http://schemas.openxmlformats.org/package/2006/relationships"><Relationship Id="rId3" Type="http://schemas.openxmlformats.org/officeDocument/2006/relationships/image" Target="../media/image141.png"/><Relationship Id="rId7" Type="http://schemas.openxmlformats.org/officeDocument/2006/relationships/image" Target="../media/image145.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62.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55.png"/><Relationship Id="rId7" Type="http://schemas.openxmlformats.org/officeDocument/2006/relationships/image" Target="../media/image158.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image" Target="../media/image162.png"/><Relationship Id="rId5" Type="http://schemas.openxmlformats.org/officeDocument/2006/relationships/image" Target="../media/image156.png"/><Relationship Id="rId10" Type="http://schemas.openxmlformats.org/officeDocument/2006/relationships/image" Target="../media/image161.png"/><Relationship Id="rId4" Type="http://schemas.openxmlformats.org/officeDocument/2006/relationships/image" Target="../media/image9.png"/><Relationship Id="rId9" Type="http://schemas.openxmlformats.org/officeDocument/2006/relationships/image" Target="../media/image160.png"/></Relationships>
</file>

<file path=ppt/slides/_rels/slide67.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image" Target="../media/image163.png"/><Relationship Id="rId7" Type="http://schemas.openxmlformats.org/officeDocument/2006/relationships/image" Target="../media/image9.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66.png"/><Relationship Id="rId11" Type="http://schemas.openxmlformats.org/officeDocument/2006/relationships/image" Target="../media/image169.png"/><Relationship Id="rId5" Type="http://schemas.openxmlformats.org/officeDocument/2006/relationships/image" Target="../media/image165.png"/><Relationship Id="rId10" Type="http://schemas.openxmlformats.org/officeDocument/2006/relationships/image" Target="../media/image168.png"/><Relationship Id="rId4" Type="http://schemas.openxmlformats.org/officeDocument/2006/relationships/image" Target="../media/image164.png"/><Relationship Id="rId9" Type="http://schemas.openxmlformats.org/officeDocument/2006/relationships/image" Target="../media/image167.png"/></Relationships>
</file>

<file path=ppt/slides/_rels/slide68.xml.rels><?xml version="1.0" encoding="UTF-8" standalone="yes"?>
<Relationships xmlns="http://schemas.openxmlformats.org/package/2006/relationships"><Relationship Id="rId3" Type="http://schemas.openxmlformats.org/officeDocument/2006/relationships/image" Target="../media/image170.png"/><Relationship Id="rId7" Type="http://schemas.openxmlformats.org/officeDocument/2006/relationships/image" Target="../media/image174.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73.png"/><Relationship Id="rId5" Type="http://schemas.openxmlformats.org/officeDocument/2006/relationships/image" Target="../media/image172.png"/><Relationship Id="rId4" Type="http://schemas.openxmlformats.org/officeDocument/2006/relationships/image" Target="../media/image171.png"/></Relationships>
</file>

<file path=ppt/slides/_rels/slide69.xml.rels><?xml version="1.0" encoding="UTF-8" standalone="yes"?>
<Relationships xmlns="http://schemas.openxmlformats.org/package/2006/relationships"><Relationship Id="rId3" Type="http://schemas.openxmlformats.org/officeDocument/2006/relationships/image" Target="../media/image175.png"/><Relationship Id="rId7" Type="http://schemas.openxmlformats.org/officeDocument/2006/relationships/image" Target="../media/image179.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178.png"/><Relationship Id="rId5" Type="http://schemas.openxmlformats.org/officeDocument/2006/relationships/image" Target="../media/image177.png"/><Relationship Id="rId4" Type="http://schemas.openxmlformats.org/officeDocument/2006/relationships/image" Target="../media/image17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182.png"/><Relationship Id="rId4" Type="http://schemas.openxmlformats.org/officeDocument/2006/relationships/image" Target="../media/image181.png"/></Relationships>
</file>

<file path=ppt/slides/_rels/slide72.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8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黒い背景に白い文字がある&#10;&#10;低い精度で自動的に生成された説明">
            <a:extLst>
              <a:ext uri="{FF2B5EF4-FFF2-40B4-BE49-F238E27FC236}">
                <a16:creationId xmlns:a16="http://schemas.microsoft.com/office/drawing/2014/main" id="{61BB4644-31F4-1EA7-6E2C-DFC8169C80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7006" y="1480203"/>
            <a:ext cx="5697988" cy="2194566"/>
          </a:xfrm>
          <a:prstGeom prst="rect">
            <a:avLst/>
          </a:prstGeom>
        </p:spPr>
      </p:pic>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6" name="図 5">
            <a:extLst>
              <a:ext uri="{FF2B5EF4-FFF2-40B4-BE49-F238E27FC236}">
                <a16:creationId xmlns:a16="http://schemas.microsoft.com/office/drawing/2014/main" id="{180AC119-A8E5-4C02-AABA-5B08C1BFC136}"/>
              </a:ext>
            </a:extLst>
          </p:cNvPr>
          <p:cNvPicPr/>
          <p:nvPr/>
        </p:nvPicPr>
        <p:blipFill>
          <a:blip r:embed="rId4"/>
          <a:stretch>
            <a:fillRect/>
          </a:stretch>
        </p:blipFill>
        <p:spPr>
          <a:xfrm>
            <a:off x="720642" y="448706"/>
            <a:ext cx="1504315" cy="445916"/>
          </a:xfrm>
          <a:prstGeom prst="rect">
            <a:avLst/>
          </a:prstGeom>
        </p:spPr>
      </p:pic>
      <p:sp>
        <p:nvSpPr>
          <p:cNvPr id="7" name="テキスト ボックス 6">
            <a:extLst>
              <a:ext uri="{FF2B5EF4-FFF2-40B4-BE49-F238E27FC236}">
                <a16:creationId xmlns:a16="http://schemas.microsoft.com/office/drawing/2014/main" id="{70F10E2B-0735-4750-8CF3-0C5F977EF997}"/>
              </a:ext>
            </a:extLst>
          </p:cNvPr>
          <p:cNvSpPr txBox="1"/>
          <p:nvPr/>
        </p:nvSpPr>
        <p:spPr>
          <a:xfrm>
            <a:off x="9249736" y="6180668"/>
            <a:ext cx="2493433" cy="293089"/>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dirty="0">
                <a:latin typeface="Meiryo UI" panose="020B0604030504040204" pitchFamily="50" charset="-128"/>
                <a:ea typeface="Meiryo UI" panose="020B0604030504040204" pitchFamily="50" charset="-128"/>
              </a:rPr>
              <a:t>2025/04/11</a:t>
            </a:r>
            <a:endParaRPr lang="ja-JP"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管理者から送付された</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利用開始通知のメールを確認し、記載されている</a:t>
            </a:r>
            <a:r>
              <a:rPr lang="ja-JP" altLang="en-US" sz="1600" dirty="0">
                <a:latin typeface="Meiryo UI" panose="020B0604030504040204" pitchFamily="50" charset="-128"/>
                <a:ea typeface="Meiryo UI" panose="020B0604030504040204" pitchFamily="50" charset="-128"/>
              </a:rPr>
              <a:t>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２．ログイン画面が表示されるので、手順１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の利用開始通知メールに記載されている「ＯＢＣｉＤ」と「パスワード」を入力し、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29157" y="1212693"/>
            <a:ext cx="2967964" cy="2436174"/>
          </a:xfrm>
          <a:prstGeom prst="rect">
            <a:avLst/>
          </a:prstGeom>
          <a:ln>
            <a:solidFill>
              <a:schemeClr val="tx1"/>
            </a:solidFill>
          </a:ln>
        </p:spPr>
      </p:pic>
      <p:pic>
        <p:nvPicPr>
          <p:cNvPr id="11" name="図 10">
            <a:extLst>
              <a:ext uri="{FF2B5EF4-FFF2-40B4-BE49-F238E27FC236}">
                <a16:creationId xmlns:a16="http://schemas.microsoft.com/office/drawing/2014/main" id="{ADB39A5C-DF4D-4298-972C-9128AEFDAB84}"/>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929157" y="4495731"/>
            <a:ext cx="3309230" cy="2256148"/>
          </a:xfrm>
          <a:prstGeom prst="rect">
            <a:avLst/>
          </a:prstGeom>
          <a:ln>
            <a:solidFill>
              <a:schemeClr val="tx1"/>
            </a:solidFill>
          </a:ln>
        </p:spPr>
      </p:pic>
      <p:grpSp>
        <p:nvGrpSpPr>
          <p:cNvPr id="6" name="グループ化 5"/>
          <p:cNvGrpSpPr/>
          <p:nvPr/>
        </p:nvGrpSpPr>
        <p:grpSpPr>
          <a:xfrm>
            <a:off x="929157" y="2153122"/>
            <a:ext cx="1795383" cy="742477"/>
            <a:chOff x="897627" y="2153122"/>
            <a:chExt cx="1795383" cy="742477"/>
          </a:xfrm>
        </p:grpSpPr>
        <p:sp>
          <p:nvSpPr>
            <p:cNvPr id="8" name="四角形: 角を丸くする 6">
              <a:extLst>
                <a:ext uri="{FF2B5EF4-FFF2-40B4-BE49-F238E27FC236}">
                  <a16:creationId xmlns:a16="http://schemas.microsoft.com/office/drawing/2014/main" id="{F4470F94-0DFE-4082-9C0D-44DE0B1AC71E}"/>
                </a:ext>
              </a:extLst>
            </p:cNvPr>
            <p:cNvSpPr/>
            <p:nvPr/>
          </p:nvSpPr>
          <p:spPr>
            <a:xfrm>
              <a:off x="897627" y="2153122"/>
              <a:ext cx="1795383" cy="2776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sp>
          <p:nvSpPr>
            <p:cNvPr id="10" name="四角形: 角を丸くする 6">
              <a:extLst>
                <a:ext uri="{FF2B5EF4-FFF2-40B4-BE49-F238E27FC236}">
                  <a16:creationId xmlns:a16="http://schemas.microsoft.com/office/drawing/2014/main" id="{F4470F94-0DFE-4082-9C0D-44DE0B1AC71E}"/>
                </a:ext>
              </a:extLst>
            </p:cNvPr>
            <p:cNvSpPr/>
            <p:nvPr/>
          </p:nvSpPr>
          <p:spPr>
            <a:xfrm>
              <a:off x="897627" y="2487478"/>
              <a:ext cx="1795383" cy="40812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grpSp>
    </p:spTree>
    <p:extLst>
      <p:ext uri="{BB962C8B-B14F-4D97-AF65-F5344CB8AC3E}">
        <p14:creationId xmlns:p14="http://schemas.microsoft.com/office/powerpoint/2010/main" val="4155202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ログインした際にパスワードの変更を求められた場合は変更します。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次回以降、起動時に新しいパスワードでログインします。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D2E8367C-A832-4B37-AAC9-E7D26633E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28" y="1392859"/>
            <a:ext cx="5073846" cy="2502171"/>
          </a:xfrm>
          <a:prstGeom prst="rect">
            <a:avLst/>
          </a:prstGeom>
          <a:ln>
            <a:solidFill>
              <a:schemeClr val="tx1"/>
            </a:solidFill>
          </a:ln>
        </p:spPr>
      </p:pic>
    </p:spTree>
    <p:extLst>
      <p:ext uri="{BB962C8B-B14F-4D97-AF65-F5344CB8AC3E}">
        <p14:creationId xmlns:p14="http://schemas.microsoft.com/office/powerpoint/2010/main" val="2804973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62283"/>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打刻や申請をする際は、当サービスにログインします。「ＯＢＣｉＤ」と「パスワード」を入力します。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94449" y="1225316"/>
            <a:ext cx="3897605" cy="2657287"/>
          </a:xfrm>
          <a:prstGeom prst="rect">
            <a:avLst/>
          </a:prstGeom>
          <a:ln>
            <a:solidFill>
              <a:schemeClr val="tx1"/>
            </a:solidFill>
          </a:ln>
        </p:spPr>
      </p:pic>
      <p:sp>
        <p:nvSpPr>
          <p:cNvPr id="16" name="テキスト ボックス 2"/>
          <p:cNvSpPr txBox="1">
            <a:spLocks noChangeArrowheads="1"/>
          </p:cNvSpPr>
          <p:nvPr/>
        </p:nvSpPr>
        <p:spPr bwMode="auto">
          <a:xfrm>
            <a:off x="5852113" y="1501357"/>
            <a:ext cx="4375541" cy="238124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パスワードを忘れた場合は、「パスワードをお忘れですか？」をクリックし、パスワードを再設定できます。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7" name="図 16">
            <a:extLst>
              <a:ext uri="{FF2B5EF4-FFF2-40B4-BE49-F238E27FC236}">
                <a16:creationId xmlns:a16="http://schemas.microsoft.com/office/drawing/2014/main" id="{0A7B60A4-A76B-4AA9-BC84-2F91FEF3DB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2370" y="2360534"/>
            <a:ext cx="2921783" cy="1440879"/>
          </a:xfrm>
          <a:prstGeom prst="rect">
            <a:avLst/>
          </a:prstGeom>
          <a:ln>
            <a:solidFill>
              <a:schemeClr val="tx1"/>
            </a:solidFill>
          </a:ln>
        </p:spPr>
      </p:pic>
    </p:spTree>
    <p:extLst>
      <p:ext uri="{BB962C8B-B14F-4D97-AF65-F5344CB8AC3E}">
        <p14:creationId xmlns:p14="http://schemas.microsoft.com/office/powerpoint/2010/main" val="3368742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２</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［ホーム］画面が表示されます。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0712191-AD6F-40A3-8848-78A10AD554B1}"/>
              </a:ext>
            </a:extLst>
          </p:cNvPr>
          <p:cNvSpPr txBox="1"/>
          <p:nvPr/>
        </p:nvSpPr>
        <p:spPr>
          <a:xfrm>
            <a:off x="699795" y="1165798"/>
            <a:ext cx="289130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従業員（申請者）の場合</a:t>
            </a:r>
            <a:endParaRPr kumimoji="1" lang="ja-JP" altLang="en-US" sz="1600"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A615659F-FAA9-4EA3-A443-3ED7FA92CAA6}"/>
              </a:ext>
            </a:extLst>
          </p:cNvPr>
          <p:cNvSpPr txBox="1"/>
          <p:nvPr/>
        </p:nvSpPr>
        <p:spPr>
          <a:xfrm>
            <a:off x="5435588" y="1165798"/>
            <a:ext cx="278241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上長（承認者）の場合</a:t>
            </a:r>
            <a:endParaRPr kumimoji="1" lang="ja-JP" altLang="en-US" sz="1600" b="1" dirty="0">
              <a:latin typeface="Meiryo UI" panose="020B0604030504040204" pitchFamily="50" charset="-128"/>
              <a:ea typeface="Meiryo UI" panose="020B0604030504040204" pitchFamily="50" charset="-128"/>
            </a:endParaRPr>
          </a:p>
        </p:txBody>
      </p:sp>
      <p:sp>
        <p:nvSpPr>
          <p:cNvPr id="26" name="Rectangle 363">
            <a:extLst>
              <a:ext uri="{FF2B5EF4-FFF2-40B4-BE49-F238E27FC236}">
                <a16:creationId xmlns:a16="http://schemas.microsoft.com/office/drawing/2014/main" id="{1BB6F98E-7B31-46EF-911B-2BA23BBD7A1E}"/>
              </a:ext>
            </a:extLst>
          </p:cNvPr>
          <p:cNvSpPr>
            <a:spLocks noChangeArrowheads="1"/>
          </p:cNvSpPr>
          <p:nvPr/>
        </p:nvSpPr>
        <p:spPr bwMode="auto">
          <a:xfrm>
            <a:off x="688509" y="4144140"/>
            <a:ext cx="10212642" cy="18496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fontAlgn="base">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使用したメニューが「最近使用したメニュー」欄に表示されます</a:t>
            </a:r>
            <a:r>
              <a:rPr 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よく使用するメニューは、ピン留めして常に表示させておくと便利です。</a:t>
            </a:r>
            <a:endParaRPr lang="en-US"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en-US" alt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「最近使用したメニュー」欄からもメニューを起動できます。</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7" name="図 26">
            <a:extLst>
              <a:ext uri="{FF2B5EF4-FFF2-40B4-BE49-F238E27FC236}">
                <a16:creationId xmlns:a16="http://schemas.microsoft.com/office/drawing/2014/main" id="{B4D409BD-EA88-4C95-AD90-93CD8006FBC7}"/>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81138" y="4713374"/>
            <a:ext cx="3352800" cy="711200"/>
          </a:xfrm>
          <a:prstGeom prst="rect">
            <a:avLst/>
          </a:prstGeom>
        </p:spPr>
      </p:pic>
      <p:sp>
        <p:nvSpPr>
          <p:cNvPr id="28" name="テキスト ボックス 27">
            <a:extLst>
              <a:ext uri="{FF2B5EF4-FFF2-40B4-BE49-F238E27FC236}">
                <a16:creationId xmlns:a16="http://schemas.microsoft.com/office/drawing/2014/main" id="{0C73EE1B-A84D-400B-86D2-6E94B1EE7843}"/>
              </a:ext>
            </a:extLst>
          </p:cNvPr>
          <p:cNvSpPr txBox="1"/>
          <p:nvPr/>
        </p:nvSpPr>
        <p:spPr>
          <a:xfrm>
            <a:off x="5334200" y="4797702"/>
            <a:ext cx="2387396"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①アイコンにカーソルを当てると　</a:t>
            </a:r>
            <a:r>
              <a:rPr lang="ja-JP" altLang="en-US" sz="1200" dirty="0">
                <a:latin typeface="Meiryo UI" panose="020B0604030504040204" pitchFamily="50" charset="-128"/>
                <a:ea typeface="Meiryo UI" panose="020B0604030504040204" pitchFamily="50" charset="-128"/>
              </a:rPr>
              <a:t>　 が</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表示されますのでクリックします。</a:t>
            </a:r>
            <a:endParaRPr lang="en-US" altLang="ja-JP" sz="1200" dirty="0">
              <a:latin typeface="Meiryo UI" panose="020B0604030504040204" pitchFamily="50" charset="-128"/>
              <a:ea typeface="Meiryo UI" panose="020B0604030504040204" pitchFamily="50" charset="-128"/>
            </a:endParaRPr>
          </a:p>
        </p:txBody>
      </p:sp>
      <p:pic>
        <p:nvPicPr>
          <p:cNvPr id="29" name="図 28">
            <a:extLst>
              <a:ext uri="{FF2B5EF4-FFF2-40B4-BE49-F238E27FC236}">
                <a16:creationId xmlns:a16="http://schemas.microsoft.com/office/drawing/2014/main" id="{EA647F6E-A258-4AD7-A0B1-40FC0CFFDA53}"/>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7244447" y="4817483"/>
            <a:ext cx="200025" cy="200025"/>
          </a:xfrm>
          <a:prstGeom prst="rect">
            <a:avLst/>
          </a:prstGeom>
        </p:spPr>
      </p:pic>
      <p:sp>
        <p:nvSpPr>
          <p:cNvPr id="30" name="テキスト ボックス 29">
            <a:extLst>
              <a:ext uri="{FF2B5EF4-FFF2-40B4-BE49-F238E27FC236}">
                <a16:creationId xmlns:a16="http://schemas.microsoft.com/office/drawing/2014/main" id="{7A04D094-E4ED-48D0-AFD4-8A08FC333D54}"/>
              </a:ext>
            </a:extLst>
          </p:cNvPr>
          <p:cNvSpPr txBox="1"/>
          <p:nvPr/>
        </p:nvSpPr>
        <p:spPr>
          <a:xfrm>
            <a:off x="8020491" y="4797702"/>
            <a:ext cx="213950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②「ピン留めする」を選択します。</a:t>
            </a:r>
            <a:endParaRPr lang="en-US" altLang="ja-JP" sz="12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F2C38638-87D3-427E-8FFD-B7EC32C92ED5}"/>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5592942" y="5303734"/>
            <a:ext cx="1430501" cy="643438"/>
          </a:xfrm>
          <a:prstGeom prst="rect">
            <a:avLst/>
          </a:prstGeom>
        </p:spPr>
      </p:pic>
      <p:pic>
        <p:nvPicPr>
          <p:cNvPr id="32" name="図 31">
            <a:extLst>
              <a:ext uri="{FF2B5EF4-FFF2-40B4-BE49-F238E27FC236}">
                <a16:creationId xmlns:a16="http://schemas.microsoft.com/office/drawing/2014/main" id="{0908B10E-8AE5-4881-B2C2-0C4B1CDD0D53}"/>
              </a:ext>
            </a:extLst>
          </p:cNvPr>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8217999" y="5278335"/>
            <a:ext cx="1507150" cy="643437"/>
          </a:xfrm>
          <a:prstGeom prst="rect">
            <a:avLst/>
          </a:prstGeom>
        </p:spPr>
      </p:pic>
      <p:sp>
        <p:nvSpPr>
          <p:cNvPr id="33" name="AutoShape 380">
            <a:extLst>
              <a:ext uri="{FF2B5EF4-FFF2-40B4-BE49-F238E27FC236}">
                <a16:creationId xmlns:a16="http://schemas.microsoft.com/office/drawing/2014/main" id="{A88BD168-58A5-4AB3-84FC-D77C1A873069}"/>
              </a:ext>
            </a:extLst>
          </p:cNvPr>
          <p:cNvSpPr>
            <a:spLocks noChangeArrowheads="1"/>
          </p:cNvSpPr>
          <p:nvPr/>
        </p:nvSpPr>
        <p:spPr bwMode="auto">
          <a:xfrm>
            <a:off x="6092629" y="5449327"/>
            <a:ext cx="231704" cy="31816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C08C1C2D-7993-4469-B529-9F32C004F539}"/>
              </a:ext>
            </a:extLst>
          </p:cNvPr>
          <p:cNvSpPr>
            <a:spLocks noChangeArrowheads="1"/>
          </p:cNvSpPr>
          <p:nvPr/>
        </p:nvSpPr>
        <p:spPr bwMode="auto">
          <a:xfrm>
            <a:off x="8824655" y="5489115"/>
            <a:ext cx="849108" cy="1603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7" name="図 6">
            <a:extLst>
              <a:ext uri="{FF2B5EF4-FFF2-40B4-BE49-F238E27FC236}">
                <a16:creationId xmlns:a16="http://schemas.microsoft.com/office/drawing/2014/main" id="{396B0EC0-180B-AF6E-2D2A-119849231771}"/>
              </a:ext>
            </a:extLst>
          </p:cNvPr>
          <p:cNvPicPr>
            <a:picLocks noChangeAspect="1"/>
          </p:cNvPicPr>
          <p:nvPr/>
        </p:nvPicPr>
        <p:blipFill>
          <a:blip r:embed="rId11"/>
          <a:stretch>
            <a:fillRect/>
          </a:stretch>
        </p:blipFill>
        <p:spPr>
          <a:xfrm>
            <a:off x="1100027" y="1495954"/>
            <a:ext cx="4306423" cy="2130256"/>
          </a:xfrm>
          <a:prstGeom prst="rect">
            <a:avLst/>
          </a:prstGeom>
        </p:spPr>
      </p:pic>
      <p:sp>
        <p:nvSpPr>
          <p:cNvPr id="22"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1100027" y="1876667"/>
            <a:ext cx="595597"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2168992" y="1720363"/>
            <a:ext cx="2999355" cy="1293181"/>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3" name="図 12">
            <a:extLst>
              <a:ext uri="{FF2B5EF4-FFF2-40B4-BE49-F238E27FC236}">
                <a16:creationId xmlns:a16="http://schemas.microsoft.com/office/drawing/2014/main" id="{8CEE72B4-F601-41E5-24D0-8626955CBDEC}"/>
              </a:ext>
            </a:extLst>
          </p:cNvPr>
          <p:cNvPicPr>
            <a:picLocks noChangeAspect="1"/>
          </p:cNvPicPr>
          <p:nvPr/>
        </p:nvPicPr>
        <p:blipFill>
          <a:blip r:embed="rId12"/>
          <a:stretch>
            <a:fillRect/>
          </a:stretch>
        </p:blipFill>
        <p:spPr>
          <a:xfrm>
            <a:off x="5806682" y="1490128"/>
            <a:ext cx="4539529" cy="2130255"/>
          </a:xfrm>
          <a:prstGeom prst="rect">
            <a:avLst/>
          </a:prstGeom>
        </p:spPr>
      </p:pic>
      <p:sp>
        <p:nvSpPr>
          <p:cNvPr id="24"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5825115" y="1887411"/>
            <a:ext cx="595597" cy="2437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7B07ED17-2FF3-A3A6-C1E6-234397041566}"/>
              </a:ext>
            </a:extLst>
          </p:cNvPr>
          <p:cNvSpPr>
            <a:spLocks noChangeArrowheads="1"/>
          </p:cNvSpPr>
          <p:nvPr/>
        </p:nvSpPr>
        <p:spPr bwMode="auto">
          <a:xfrm>
            <a:off x="6956520" y="1716630"/>
            <a:ext cx="3090238" cy="1369470"/>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171057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ダッシュボードのお知らせ欄を確認します。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4.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をクリックし、通知を確認します。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pic>
        <p:nvPicPr>
          <p:cNvPr id="13" name="ベルマーク.jpg">
            <a:extLst>
              <a:ext uri="{FF2B5EF4-FFF2-40B4-BE49-F238E27FC236}">
                <a16:creationId xmlns:a16="http://schemas.microsoft.com/office/drawing/2014/main" id="{A05EE13C-9B55-4F91-88E3-4257B3C18A10}"/>
              </a:ext>
            </a:extLst>
          </p:cNvPr>
          <p:cNvPicPr/>
          <p:nvPr/>
        </p:nvPicPr>
        <p:blipFill>
          <a:blip r:embed="rId3" r:link="rId4">
            <a:extLst>
              <a:ext uri="{28A0092B-C50C-407E-A947-70E740481C1C}">
                <a14:useLocalDpi xmlns:a14="http://schemas.microsoft.com/office/drawing/2010/main" val="0"/>
              </a:ext>
            </a:extLst>
          </a:blip>
          <a:stretch>
            <a:fillRect/>
          </a:stretch>
        </p:blipFill>
        <p:spPr>
          <a:xfrm>
            <a:off x="744612" y="3620383"/>
            <a:ext cx="255302" cy="269988"/>
          </a:xfrm>
          <a:prstGeom prst="rect">
            <a:avLst/>
          </a:prstGeom>
        </p:spPr>
      </p:pic>
      <p:pic>
        <p:nvPicPr>
          <p:cNvPr id="14" name="図 13">
            <a:extLst>
              <a:ext uri="{FF2B5EF4-FFF2-40B4-BE49-F238E27FC236}">
                <a16:creationId xmlns:a16="http://schemas.microsoft.com/office/drawing/2014/main" id="{50B27215-77B0-4052-B1BA-C4D62ECC82A8}"/>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745638" y="4093299"/>
            <a:ext cx="1770811" cy="2246760"/>
          </a:xfrm>
          <a:prstGeom prst="rect">
            <a:avLst/>
          </a:prstGeom>
        </p:spPr>
      </p:pic>
      <p:sp>
        <p:nvSpPr>
          <p:cNvPr id="15" name="AutoShape 380">
            <a:extLst>
              <a:ext uri="{FF2B5EF4-FFF2-40B4-BE49-F238E27FC236}">
                <a16:creationId xmlns:a16="http://schemas.microsoft.com/office/drawing/2014/main" id="{A3DBC455-BE75-42B1-BC59-253891CB2BA4}"/>
              </a:ext>
            </a:extLst>
          </p:cNvPr>
          <p:cNvSpPr>
            <a:spLocks noChangeArrowheads="1"/>
          </p:cNvSpPr>
          <p:nvPr/>
        </p:nvSpPr>
        <p:spPr bwMode="auto">
          <a:xfrm>
            <a:off x="1975878" y="4140289"/>
            <a:ext cx="414013" cy="386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920274" y="5516949"/>
            <a:ext cx="1400518" cy="5986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10"/>
          <p:cNvSpPr>
            <a:spLocks noChangeShapeType="1"/>
          </p:cNvSpPr>
          <p:nvPr/>
        </p:nvSpPr>
        <p:spPr bwMode="auto">
          <a:xfrm rot="10800000" flipV="1">
            <a:off x="2328919" y="5738340"/>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テキスト ボックス 2"/>
          <p:cNvSpPr txBox="1">
            <a:spLocks noChangeArrowheads="1"/>
          </p:cNvSpPr>
          <p:nvPr/>
        </p:nvSpPr>
        <p:spPr bwMode="auto">
          <a:xfrm>
            <a:off x="2878357" y="5010498"/>
            <a:ext cx="6400121" cy="111365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申請が否認された場合や、承認依頼などで、通知が来ている件数を確認できます。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各件数欄をクリックすると、［申請］や［承認］メニューが表示され、処理できます。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6AA17C6F-BFAC-9031-34FB-4D927461C50A}"/>
              </a:ext>
            </a:extLst>
          </p:cNvPr>
          <p:cNvPicPr>
            <a:picLocks noChangeAspect="1"/>
          </p:cNvPicPr>
          <p:nvPr/>
        </p:nvPicPr>
        <p:blipFill>
          <a:blip r:embed="rId7"/>
          <a:stretch>
            <a:fillRect/>
          </a:stretch>
        </p:blipFill>
        <p:spPr>
          <a:xfrm>
            <a:off x="718807" y="1218528"/>
            <a:ext cx="5936397" cy="1441964"/>
          </a:xfrm>
          <a:prstGeom prst="rect">
            <a:avLst/>
          </a:prstGeom>
        </p:spPr>
      </p:pic>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773187" y="1546792"/>
            <a:ext cx="5827638" cy="1032223"/>
          </a:xfrm>
          <a:prstGeom prst="roundRect">
            <a:avLst>
              <a:gd name="adj" fmla="val 43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10"/>
          <p:cNvSpPr>
            <a:spLocks noChangeShapeType="1"/>
          </p:cNvSpPr>
          <p:nvPr/>
        </p:nvSpPr>
        <p:spPr bwMode="auto">
          <a:xfrm rot="10800000" flipV="1">
            <a:off x="6629398" y="1962150"/>
            <a:ext cx="485777" cy="14287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7018915" y="1256510"/>
            <a:ext cx="3780188" cy="11819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以下のお知らせが送られてきます。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・未打刻のお知らせ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・残業超過のお知らせ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・年次有給休暇の取得についてのお知らせ</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3994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7E3DA-E552-0744-787C-59B63DB89BF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8F6AABE-5062-2C7F-4706-F974B688F2E7}"/>
              </a:ext>
            </a:extLst>
          </p:cNvPr>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a:extLst>
              <a:ext uri="{FF2B5EF4-FFF2-40B4-BE49-F238E27FC236}">
                <a16:creationId xmlns:a16="http://schemas.microsoft.com/office/drawing/2014/main" id="{2D871A1C-DA8D-C88E-2C82-FC8AFE4BA0C0}"/>
              </a:ext>
            </a:extLst>
          </p:cNvPr>
          <p:cNvSpPr>
            <a:spLocks noGrp="1"/>
          </p:cNvSpPr>
          <p:nvPr>
            <p:ph idx="1"/>
          </p:nvPr>
        </p:nvSpPr>
        <p:spPr>
          <a:xfrm>
            <a:off x="406706"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5.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現在の未申請や、現在の勤怠情報を確認できます。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従業員カードは、ログインした後の画面に表示されます。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スタートページを設定している場合は、スタートページに表示されます。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AF43AF06-882E-71C9-3B0F-4BC2D1FD62EE}"/>
              </a:ext>
            </a:extLst>
          </p:cNvPr>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FA3A123B-003D-07D8-BD35-95420A575001}"/>
              </a:ext>
            </a:extLst>
          </p:cNvPr>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pic>
        <p:nvPicPr>
          <p:cNvPr id="9" name="図 8"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9C3BB748-B53C-F880-11C3-7F8170C0FB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618" y="1186450"/>
            <a:ext cx="4348103" cy="3029949"/>
          </a:xfrm>
          <a:prstGeom prst="rect">
            <a:avLst/>
          </a:prstGeom>
        </p:spPr>
      </p:pic>
      <p:sp>
        <p:nvSpPr>
          <p:cNvPr id="10" name="AutoShape 380">
            <a:extLst>
              <a:ext uri="{FF2B5EF4-FFF2-40B4-BE49-F238E27FC236}">
                <a16:creationId xmlns:a16="http://schemas.microsoft.com/office/drawing/2014/main" id="{2EC2AC35-7886-8E5D-2D1A-09E8BE9B3182}"/>
              </a:ext>
            </a:extLst>
          </p:cNvPr>
          <p:cNvSpPr>
            <a:spLocks noChangeArrowheads="1"/>
          </p:cNvSpPr>
          <p:nvPr/>
        </p:nvSpPr>
        <p:spPr bwMode="auto">
          <a:xfrm>
            <a:off x="1736435" y="3149599"/>
            <a:ext cx="2974109" cy="997527"/>
          </a:xfrm>
          <a:prstGeom prst="roundRect">
            <a:avLst>
              <a:gd name="adj" fmla="val 43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テキスト ボックス 2">
            <a:extLst>
              <a:ext uri="{FF2B5EF4-FFF2-40B4-BE49-F238E27FC236}">
                <a16:creationId xmlns:a16="http://schemas.microsoft.com/office/drawing/2014/main" id="{A36881B0-FBC2-14AD-B114-7395356EB5E9}"/>
              </a:ext>
            </a:extLst>
          </p:cNvPr>
          <p:cNvSpPr txBox="1">
            <a:spLocks noChangeArrowheads="1"/>
          </p:cNvSpPr>
          <p:nvPr/>
        </p:nvSpPr>
        <p:spPr bwMode="auto">
          <a:xfrm>
            <a:off x="5438514" y="2082128"/>
            <a:ext cx="6030666" cy="2134271"/>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従業員カードでは、以下の内容を確認できます。</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「現在の未申請」カード</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今月の未申請（未打刻、未申請）</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クリックすると、ここから申請できます。</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「現在</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の勤怠情報」</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・今月の残業（現時点の残業の合計時間、締日時点の予測合計残業時間）</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・年５日有休消化状況（現時点で取得した日数、不足している日数）</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2" name="AutoShape 10">
            <a:extLst>
              <a:ext uri="{FF2B5EF4-FFF2-40B4-BE49-F238E27FC236}">
                <a16:creationId xmlns:a16="http://schemas.microsoft.com/office/drawing/2014/main" id="{2AD49E23-ED13-F913-BAAA-0F4C4F3FD4B0}"/>
              </a:ext>
            </a:extLst>
          </p:cNvPr>
          <p:cNvSpPr>
            <a:spLocks noChangeShapeType="1"/>
          </p:cNvSpPr>
          <p:nvPr/>
        </p:nvSpPr>
        <p:spPr bwMode="auto">
          <a:xfrm rot="10800000" flipV="1">
            <a:off x="4710543" y="3429000"/>
            <a:ext cx="727970" cy="191383"/>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712967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］打刻する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パソコンから打刻する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a:t>
            </a:r>
            <a:r>
              <a:rPr lang="ja-JP" altLang="en-US" sz="2400" dirty="0">
                <a:latin typeface="Meiryo UI" panose="020B0604030504040204" pitchFamily="50" charset="-128"/>
                <a:ea typeface="Meiryo UI" panose="020B0604030504040204" pitchFamily="50" charset="-128"/>
              </a:rPr>
              <a:t> モバイル端末から打刻する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勤務を選択してから打刻する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8796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［タイムレコーダー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マイタイムレコーダー</a:t>
            </a:r>
            <a:r>
              <a:rPr lang="ja-JP" altLang="en-US" sz="1600" dirty="0">
                <a:latin typeface="Meiryo UI" panose="020B0604030504040204" pitchFamily="50" charset="-128"/>
                <a:ea typeface="Meiryo UI" panose="020B0604030504040204" pitchFamily="50" charset="-128"/>
              </a:rPr>
              <a:t>］メニューで、</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出勤（退出・外出・再入）ボタンをクリックします。</a:t>
            </a: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クリック</a:t>
            </a:r>
            <a:r>
              <a:rPr lang="ja-JP" altLang="ja-JP" sz="1600" dirty="0">
                <a:latin typeface="Meiryo UI" panose="020B0604030504040204" pitchFamily="50" charset="-128"/>
                <a:ea typeface="Meiryo UI" panose="020B0604030504040204" pitchFamily="50" charset="-128"/>
              </a:rPr>
              <a:t>すると、</a:t>
            </a:r>
            <a:r>
              <a:rPr lang="ja-JP" altLang="en-US" sz="1600" dirty="0">
                <a:latin typeface="Meiryo UI" panose="020B0604030504040204" pitchFamily="50" charset="-128"/>
                <a:ea typeface="Meiryo UI" panose="020B0604030504040204" pitchFamily="50" charset="-128"/>
              </a:rPr>
              <a:t>打刻した</a:t>
            </a:r>
            <a:r>
              <a:rPr lang="ja-JP" altLang="ja-JP" sz="1600" dirty="0">
                <a:latin typeface="Meiryo UI" panose="020B0604030504040204" pitchFamily="50" charset="-128"/>
                <a:ea typeface="Meiryo UI" panose="020B0604030504040204" pitchFamily="50" charset="-128"/>
              </a:rPr>
              <a:t>時刻</a:t>
            </a:r>
            <a:r>
              <a:rPr lang="ja-JP" altLang="en-US" sz="1600" dirty="0">
                <a:latin typeface="Meiryo UI" panose="020B0604030504040204" pitchFamily="50" charset="-128"/>
                <a:ea typeface="Meiryo UI" panose="020B0604030504040204" pitchFamily="50" charset="-128"/>
              </a:rPr>
              <a:t>と打刻内容</a:t>
            </a:r>
            <a:r>
              <a:rPr lang="ja-JP" altLang="ja-JP" sz="1600" dirty="0">
                <a:latin typeface="Meiryo UI" panose="020B0604030504040204" pitchFamily="50" charset="-128"/>
                <a:ea typeface="Meiryo UI" panose="020B0604030504040204" pitchFamily="50" charset="-128"/>
              </a:rPr>
              <a:t>が表示され</a:t>
            </a:r>
            <a:r>
              <a:rPr lang="ja-JP" altLang="en-US" sz="1600" dirty="0">
                <a:latin typeface="Meiryo UI" panose="020B0604030504040204" pitchFamily="50" charset="-128"/>
                <a:ea typeface="Meiryo UI" panose="020B0604030504040204" pitchFamily="50" charset="-128"/>
              </a:rPr>
              <a:t>、打刻履歴が残ります。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パソコンから打刻する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5964700" y="2401210"/>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9" name="図 8">
            <a:extLst>
              <a:ext uri="{FF2B5EF4-FFF2-40B4-BE49-F238E27FC236}">
                <a16:creationId xmlns:a16="http://schemas.microsoft.com/office/drawing/2014/main" id="{853367D7-CFD7-4405-54AF-3F114ECA9030}"/>
              </a:ext>
            </a:extLst>
          </p:cNvPr>
          <p:cNvPicPr>
            <a:picLocks noChangeAspect="1"/>
          </p:cNvPicPr>
          <p:nvPr/>
        </p:nvPicPr>
        <p:blipFill>
          <a:blip r:embed="rId3"/>
          <a:stretch>
            <a:fillRect/>
          </a:stretch>
        </p:blipFill>
        <p:spPr>
          <a:xfrm>
            <a:off x="799784" y="1387098"/>
            <a:ext cx="4573445" cy="2293201"/>
          </a:xfrm>
          <a:prstGeom prst="rect">
            <a:avLst/>
          </a:prstGeom>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073228" y="2657977"/>
            <a:ext cx="2793648" cy="706976"/>
          </a:xfrm>
          <a:prstGeom prst="roundRect">
            <a:avLst>
              <a:gd name="adj" fmla="val 6813"/>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a:endCxn id="17" idx="3"/>
          </p:cNvCxnSpPr>
          <p:nvPr/>
        </p:nvCxnSpPr>
        <p:spPr>
          <a:xfrm flipH="1">
            <a:off x="3866876" y="2594373"/>
            <a:ext cx="2097824" cy="41709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27" name="図 26">
            <a:extLst>
              <a:ext uri="{FF2B5EF4-FFF2-40B4-BE49-F238E27FC236}">
                <a16:creationId xmlns:a16="http://schemas.microsoft.com/office/drawing/2014/main" id="{0FFDB33E-657B-5A83-A0B3-20578FF84452}"/>
              </a:ext>
            </a:extLst>
          </p:cNvPr>
          <p:cNvPicPr>
            <a:picLocks noChangeAspect="1"/>
          </p:cNvPicPr>
          <p:nvPr/>
        </p:nvPicPr>
        <p:blipFill>
          <a:blip r:embed="rId4"/>
          <a:stretch>
            <a:fillRect/>
          </a:stretch>
        </p:blipFill>
        <p:spPr>
          <a:xfrm>
            <a:off x="803228" y="4131350"/>
            <a:ext cx="4570001" cy="2310966"/>
          </a:xfrm>
          <a:prstGeom prst="rect">
            <a:avLst/>
          </a:prstGeom>
        </p:spPr>
      </p:pic>
      <p:sp>
        <p:nvSpPr>
          <p:cNvPr id="12" name="AutoShape 380">
            <a:extLst>
              <a:ext uri="{FF2B5EF4-FFF2-40B4-BE49-F238E27FC236}">
                <a16:creationId xmlns:a16="http://schemas.microsoft.com/office/drawing/2014/main" id="{04AF3CAD-7AFF-9C82-881E-5953D26D5C0D}"/>
              </a:ext>
            </a:extLst>
          </p:cNvPr>
          <p:cNvSpPr>
            <a:spLocks noChangeArrowheads="1"/>
          </p:cNvSpPr>
          <p:nvPr/>
        </p:nvSpPr>
        <p:spPr bwMode="auto">
          <a:xfrm>
            <a:off x="4005943" y="4484914"/>
            <a:ext cx="1349868" cy="853439"/>
          </a:xfrm>
          <a:prstGeom prst="roundRect">
            <a:avLst>
              <a:gd name="adj" fmla="val 6841"/>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AutoShape 380">
            <a:extLst>
              <a:ext uri="{FF2B5EF4-FFF2-40B4-BE49-F238E27FC236}">
                <a16:creationId xmlns:a16="http://schemas.microsoft.com/office/drawing/2014/main" id="{B9EA14E0-2F65-4DD0-BCA0-09745EF83366}"/>
              </a:ext>
            </a:extLst>
          </p:cNvPr>
          <p:cNvSpPr>
            <a:spLocks noChangeArrowheads="1"/>
          </p:cNvSpPr>
          <p:nvPr/>
        </p:nvSpPr>
        <p:spPr bwMode="auto">
          <a:xfrm>
            <a:off x="1569506" y="5499719"/>
            <a:ext cx="1801091" cy="4577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368631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営業先や出張先でスマートフォンやタブレットな</a:t>
            </a:r>
            <a:r>
              <a:rPr lang="ja-JP" altLang="en-US" sz="1600" dirty="0">
                <a:latin typeface="Meiryo UI" panose="020B0604030504040204" pitchFamily="50" charset="-128"/>
                <a:ea typeface="Meiryo UI" panose="020B0604030504040204" pitchFamily="50" charset="-128"/>
              </a:rPr>
              <a:t>ど</a:t>
            </a:r>
            <a:r>
              <a:rPr lang="ja-JP" altLang="ja-JP" sz="1600" dirty="0">
                <a:latin typeface="Meiryo UI" panose="020B0604030504040204" pitchFamily="50" charset="-128"/>
                <a:ea typeface="Meiryo UI" panose="020B0604030504040204" pitchFamily="50" charset="-128"/>
              </a:rPr>
              <a:t>を使用して打刻する場合は、『</a:t>
            </a:r>
            <a:r>
              <a:rPr lang="ja-JP" altLang="en-US" sz="1600" dirty="0">
                <a:latin typeface="Meiryo UI" panose="020B0604030504040204" pitchFamily="50" charset="-128"/>
                <a:ea typeface="Meiryo UI" panose="020B0604030504040204" pitchFamily="50" charset="-128"/>
              </a:rPr>
              <a:t>奉行</a:t>
            </a:r>
            <a:r>
              <a:rPr lang="en-US" altLang="ja-JP" sz="1600" dirty="0">
                <a:latin typeface="Meiryo UI" panose="020B0604030504040204" pitchFamily="50" charset="-128"/>
                <a:ea typeface="Meiryo UI" panose="020B0604030504040204" pitchFamily="50" charset="-128"/>
              </a:rPr>
              <a:t>Edge </a:t>
            </a:r>
            <a:r>
              <a:rPr lang="ja-JP" altLang="ja-JP" sz="1600" dirty="0">
                <a:latin typeface="Meiryo UI" panose="020B0604030504040204" pitchFamily="50" charset="-128"/>
                <a:ea typeface="Meiryo UI" panose="020B0604030504040204" pitchFamily="50" charset="-128"/>
              </a:rPr>
              <a:t>勤怠管理クラウド』</a:t>
            </a:r>
            <a:r>
              <a:rPr lang="ja-JP" altLang="en-US" sz="1600" dirty="0">
                <a:latin typeface="Meiryo UI" panose="020B0604030504040204" pitchFamily="50" charset="-128"/>
                <a:ea typeface="Meiryo UI" panose="020B0604030504040204" pitchFamily="50" charset="-128"/>
              </a:rPr>
              <a:t>のスマホ</a:t>
            </a:r>
            <a:r>
              <a:rPr lang="ja-JP" altLang="ja-JP" sz="1600" dirty="0">
                <a:latin typeface="Meiryo UI" panose="020B0604030504040204" pitchFamily="50" charset="-128"/>
                <a:ea typeface="Meiryo UI" panose="020B0604030504040204" pitchFamily="50" charset="-128"/>
              </a:rPr>
              <a:t>アプリを利用します。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ja-JP" altLang="en-US" sz="18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モバイル端末から打刻する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3441700" y="3314792"/>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Rectangle 363">
            <a:extLst>
              <a:ext uri="{FF2B5EF4-FFF2-40B4-BE49-F238E27FC236}">
                <a16:creationId xmlns:a16="http://schemas.microsoft.com/office/drawing/2014/main" id="{E1AF4C79-BF59-4682-A9F6-4D1D43586258}"/>
              </a:ext>
            </a:extLst>
          </p:cNvPr>
          <p:cNvSpPr>
            <a:spLocks noChangeArrowheads="1"/>
          </p:cNvSpPr>
          <p:nvPr/>
        </p:nvSpPr>
        <p:spPr bwMode="auto">
          <a:xfrm>
            <a:off x="5229724" y="1924102"/>
            <a:ext cx="5388581" cy="2568648"/>
          </a:xfrm>
          <a:prstGeom prst="rect">
            <a:avLst/>
          </a:prstGeom>
          <a:noFill/>
          <a:ln w="19050">
            <a:solidFill>
              <a:srgbClr val="000000"/>
            </a:solidFill>
            <a:miter lim="800000"/>
            <a:headEnd/>
            <a:tailEnd/>
          </a:ln>
        </p:spPr>
        <p:txBody>
          <a:bodyPr rot="0" vert="horz" wrap="square" lIns="74295" tIns="144000" rIns="74295" bIns="8890" anchor="t" anchorCtr="0" upright="1">
            <a:noAutofit/>
          </a:bodyPr>
          <a:lstStyle/>
          <a:p>
            <a:pPr marL="72000" fontAlgn="base"/>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b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打刻した際に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メッセージが表示</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された場合は許可し</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ます</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p>
        </p:txBody>
      </p:sp>
      <p:pic>
        <p:nvPicPr>
          <p:cNvPr id="15" name="図 14">
            <a:extLst>
              <a:ext uri="{FF2B5EF4-FFF2-40B4-BE49-F238E27FC236}">
                <a16:creationId xmlns:a16="http://schemas.microsoft.com/office/drawing/2014/main" id="{98BF99C7-BF78-41E0-8063-E3ED8990C0D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2275" y="2678404"/>
            <a:ext cx="2651389" cy="1710177"/>
          </a:xfrm>
          <a:prstGeom prst="rect">
            <a:avLst/>
          </a:prstGeom>
          <a:noFill/>
          <a:ln>
            <a:noFill/>
          </a:ln>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6917969" y="3746193"/>
            <a:ext cx="966490" cy="394007"/>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 name="図 2">
            <a:extLst>
              <a:ext uri="{FF2B5EF4-FFF2-40B4-BE49-F238E27FC236}">
                <a16:creationId xmlns:a16="http://schemas.microsoft.com/office/drawing/2014/main" id="{6116F6A6-E0BA-5DE6-1DDC-D55A9A6E227B}"/>
              </a:ext>
            </a:extLst>
          </p:cNvPr>
          <p:cNvPicPr>
            <a:picLocks noChangeAspect="1"/>
          </p:cNvPicPr>
          <p:nvPr/>
        </p:nvPicPr>
        <p:blipFill>
          <a:blip r:embed="rId4"/>
          <a:stretch>
            <a:fillRect/>
          </a:stretch>
        </p:blipFill>
        <p:spPr>
          <a:xfrm>
            <a:off x="504409" y="1418518"/>
            <a:ext cx="2305260" cy="4655350"/>
          </a:xfrm>
          <a:prstGeom prst="rect">
            <a:avLst/>
          </a:prstGeom>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589349" y="3009519"/>
            <a:ext cx="2090351" cy="1647390"/>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p:cNvCxnSpPr>
          <p:nvPr/>
        </p:nvCxnSpPr>
        <p:spPr>
          <a:xfrm flipH="1">
            <a:off x="2679701" y="3542203"/>
            <a:ext cx="761999" cy="21269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616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勤務を選択してから打刻する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その日に応じて勤務体系が変わる場合は、［タイムレコーダー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マイタイムレコーダー］メニューで勤務体系を選択してから打刻します。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AC29DB3F-6524-693D-C9B9-63E7B91CC9C3}"/>
              </a:ext>
            </a:extLst>
          </p:cNvPr>
          <p:cNvPicPr>
            <a:picLocks noChangeAspect="1"/>
          </p:cNvPicPr>
          <p:nvPr/>
        </p:nvPicPr>
        <p:blipFill>
          <a:blip r:embed="rId3"/>
          <a:stretch>
            <a:fillRect/>
          </a:stretch>
        </p:blipFill>
        <p:spPr>
          <a:xfrm>
            <a:off x="423893" y="1263470"/>
            <a:ext cx="7210102" cy="3773321"/>
          </a:xfrm>
          <a:prstGeom prst="rect">
            <a:avLst/>
          </a:prstGeom>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960120" y="3247226"/>
            <a:ext cx="904144" cy="4286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1569687" y="3814781"/>
            <a:ext cx="2727993" cy="853198"/>
          </a:xfrm>
          <a:prstGeom prst="roundRect">
            <a:avLst>
              <a:gd name="adj" fmla="val 594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714D5FFD-712C-456B-AFFB-C0597D9A0415}"/>
              </a:ext>
            </a:extLst>
          </p:cNvPr>
          <p:cNvCxnSpPr>
            <a:cxnSpLocks/>
            <a:stCxn id="27" idx="1"/>
          </p:cNvCxnSpPr>
          <p:nvPr/>
        </p:nvCxnSpPr>
        <p:spPr>
          <a:xfrm flipH="1">
            <a:off x="1882552" y="3410260"/>
            <a:ext cx="4301928" cy="187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B81CBA0-4705-4249-B9C4-8DE6B5FD6809}"/>
              </a:ext>
            </a:extLst>
          </p:cNvPr>
          <p:cNvCxnSpPr>
            <a:cxnSpLocks/>
            <a:stCxn id="33" idx="1"/>
            <a:endCxn id="24" idx="3"/>
          </p:cNvCxnSpPr>
          <p:nvPr/>
        </p:nvCxnSpPr>
        <p:spPr>
          <a:xfrm flipH="1" flipV="1">
            <a:off x="4297680" y="4241380"/>
            <a:ext cx="1917194" cy="248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C203A854-1CB8-4FDE-A0A1-97A5EC200034}"/>
              </a:ext>
            </a:extLst>
          </p:cNvPr>
          <p:cNvSpPr>
            <a:spLocks noChangeArrowheads="1"/>
          </p:cNvSpPr>
          <p:nvPr/>
        </p:nvSpPr>
        <p:spPr bwMode="auto">
          <a:xfrm>
            <a:off x="6184480" y="3180673"/>
            <a:ext cx="4648696" cy="4591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indent="-457200" fontAlgn="base">
              <a:spcAft>
                <a:spcPts val="0"/>
              </a:spcAft>
            </a:pPr>
            <a:r>
              <a:rPr lang="ja-JP" altLang="en-US" sz="1600" dirty="0">
                <a:latin typeface="Meiryo UI" panose="020B0604030504040204" pitchFamily="50" charset="-128"/>
                <a:ea typeface="Meiryo UI" panose="020B0604030504040204" pitchFamily="50" charset="-128"/>
              </a:rPr>
              <a:t>①</a:t>
            </a:r>
            <a:r>
              <a:rPr lang="ja-JP" altLang="ja-JP" sz="1600" dirty="0">
                <a:latin typeface="Meiryo UI" panose="020B0604030504040204" pitchFamily="50" charset="-128"/>
                <a:ea typeface="Meiryo UI" panose="020B0604030504040204" pitchFamily="50" charset="-128"/>
              </a:rPr>
              <a:t>［勤務］ボタンをクリックして、勤務体系を選択します。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Rectangle 363">
            <a:extLst>
              <a:ext uri="{FF2B5EF4-FFF2-40B4-BE49-F238E27FC236}">
                <a16:creationId xmlns:a16="http://schemas.microsoft.com/office/drawing/2014/main" id="{DF2F3F74-F95B-4617-B383-054733966DEE}"/>
              </a:ext>
            </a:extLst>
          </p:cNvPr>
          <p:cNvSpPr>
            <a:spLocks noChangeArrowheads="1"/>
          </p:cNvSpPr>
          <p:nvPr/>
        </p:nvSpPr>
        <p:spPr bwMode="auto">
          <a:xfrm>
            <a:off x="6214874" y="4033185"/>
            <a:ext cx="1541931" cy="42134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719797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改訂内容</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650125515"/>
              </p:ext>
            </p:extLst>
          </p:nvPr>
        </p:nvGraphicFramePr>
        <p:xfrm>
          <a:off x="574543" y="608261"/>
          <a:ext cx="10669516" cy="5318252"/>
        </p:xfrm>
        <a:graphic>
          <a:graphicData uri="http://schemas.openxmlformats.org/drawingml/2006/table">
            <a:tbl>
              <a:tblPr firstRow="1" bandRow="1">
                <a:tableStyleId>{5940675A-B579-460E-94D1-54222C63F5DA}</a:tableStyleId>
              </a:tblPr>
              <a:tblGrid>
                <a:gridCol w="2005579">
                  <a:extLst>
                    <a:ext uri="{9D8B030D-6E8A-4147-A177-3AD203B41FA5}">
                      <a16:colId xmlns:a16="http://schemas.microsoft.com/office/drawing/2014/main" val="2494357905"/>
                    </a:ext>
                  </a:extLst>
                </a:gridCol>
                <a:gridCol w="8663937">
                  <a:extLst>
                    <a:ext uri="{9D8B030D-6E8A-4147-A177-3AD203B41FA5}">
                      <a16:colId xmlns:a16="http://schemas.microsoft.com/office/drawing/2014/main" val="1333179428"/>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Ver.250331</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17121058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P15</a:t>
                      </a:r>
                      <a:endParaRPr kumimoji="1" lang="ja-JP" altLang="en-US" sz="1800" b="1"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従業員カードで、現在の未申請や現在の勤怠情報が確認できる旨を追記</a:t>
                      </a:r>
                    </a:p>
                  </a:txBody>
                  <a:tcPr anchor="ctr"/>
                </a:tc>
                <a:extLst>
                  <a:ext uri="{0D108BD9-81ED-4DB2-BD59-A6C34878D82A}">
                    <a16:rowId xmlns:a16="http://schemas.microsoft.com/office/drawing/2014/main" val="1335457423"/>
                  </a:ext>
                </a:extLst>
              </a:tr>
              <a:tr h="388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P37</a:t>
                      </a:r>
                      <a:endParaRPr kumimoji="1" lang="ja-JP" altLang="en-US" sz="1800" b="1"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392932715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Ver.241218</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219227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P20</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P36</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P41</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P46</a:t>
                      </a:r>
                      <a:r>
                        <a:rPr kumimoji="1" lang="ja-JP" altLang="en-US" sz="1800" baseline="-25000" dirty="0">
                          <a:latin typeface="メイリオ" panose="020B0604030504040204" pitchFamily="50" charset="-128"/>
                          <a:ea typeface="メイリオ" panose="020B0604030504040204" pitchFamily="50" charset="-128"/>
                        </a:rPr>
                        <a:t>・</a:t>
                      </a:r>
                      <a:endParaRPr kumimoji="1" lang="en-US" altLang="ja-JP" sz="1800" baseline="-250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P48</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49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2309754159"/>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Ver.240930</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14976834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P8</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P62</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65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機能追加に伴う画面変更</a:t>
                      </a:r>
                    </a:p>
                  </a:txBody>
                  <a:tcPr anchor="ctr"/>
                </a:tc>
                <a:extLst>
                  <a:ext uri="{0D108BD9-81ED-4DB2-BD59-A6C34878D82A}">
                    <a16:rowId xmlns:a16="http://schemas.microsoft.com/office/drawing/2014/main" val="18009667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P19</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P20</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P36</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P41</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P46</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P48</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49</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P52</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P57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58</a:t>
                      </a:r>
                    </a:p>
                  </a:txBody>
                  <a:tcPr marR="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2201708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P70</a:t>
                      </a:r>
                    </a:p>
                  </a:txBody>
                  <a:tcPr marR="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Web</a:t>
                      </a:r>
                      <a:r>
                        <a:rPr kumimoji="1" lang="ja-JP" altLang="en-US" sz="1800" baseline="-25000" dirty="0">
                          <a:latin typeface="メイリオ" panose="020B0604030504040204" pitchFamily="50" charset="-128"/>
                          <a:ea typeface="メイリオ" panose="020B0604030504040204" pitchFamily="50" charset="-128"/>
                        </a:rPr>
                        <a:t>アプリの画面を英語表記に切り替えたい」を新規追加</a:t>
                      </a:r>
                    </a:p>
                  </a:txBody>
                  <a:tcPr anchor="ctr"/>
                </a:tc>
                <a:extLst>
                  <a:ext uri="{0D108BD9-81ED-4DB2-BD59-A6C34878D82A}">
                    <a16:rowId xmlns:a16="http://schemas.microsoft.com/office/drawing/2014/main" val="1919478496"/>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Ver.240328</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39056205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P15</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機能追加に伴う画面変更</a:t>
                      </a:r>
                    </a:p>
                  </a:txBody>
                  <a:tcPr anchor="ctr"/>
                </a:tc>
                <a:extLst>
                  <a:ext uri="{0D108BD9-81ED-4DB2-BD59-A6C34878D82A}">
                    <a16:rowId xmlns:a16="http://schemas.microsoft.com/office/drawing/2014/main" val="39125531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P39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「退出時刻とログオフ時刻に差異がある場合に、その理由を申請する」を新規追加</a:t>
                      </a:r>
                    </a:p>
                  </a:txBody>
                  <a:tcPr anchor="ctr"/>
                </a:tc>
                <a:extLst>
                  <a:ext uri="{0D108BD9-81ED-4DB2-BD59-A6C34878D82A}">
                    <a16:rowId xmlns:a16="http://schemas.microsoft.com/office/drawing/2014/main" val="3307772453"/>
                  </a:ext>
                </a:extLst>
              </a:tr>
            </a:tbl>
          </a:graphicData>
        </a:graphic>
      </p:graphicFrame>
    </p:spTree>
    <p:extLst>
      <p:ext uri="{BB962C8B-B14F-4D97-AF65-F5344CB8AC3E}">
        <p14:creationId xmlns:p14="http://schemas.microsoft.com/office/powerpoint/2010/main" val="4161144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］申請する</a:t>
            </a:r>
          </a:p>
        </p:txBody>
      </p:sp>
      <p:sp>
        <p:nvSpPr>
          <p:cNvPr id="3" name="コンテンツ プレースホルダー 2"/>
          <p:cNvSpPr>
            <a:spLocks noGrp="1"/>
          </p:cNvSpPr>
          <p:nvPr>
            <p:ph idx="1"/>
          </p:nvPr>
        </p:nvSpPr>
        <p:spPr>
          <a:xfrm>
            <a:off x="389614" y="850790"/>
            <a:ext cx="10964186" cy="5539186"/>
          </a:xfrm>
        </p:spPr>
        <p:txBody>
          <a:bodyPr>
            <a:normAutofit fontScale="70000" lnSpcReduction="20000"/>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1. </a:t>
            </a:r>
            <a:r>
              <a:rPr lang="ja-JP" altLang="en-US" sz="2400" dirty="0">
                <a:latin typeface="Meiryo UI" panose="020B0604030504040204" pitchFamily="50" charset="-128"/>
                <a:ea typeface="Meiryo UI" panose="020B0604030504040204" pitchFamily="50" charset="-128"/>
              </a:rPr>
              <a:t>申請方法</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lnSpc>
                <a:spcPct val="120000"/>
              </a:lnSpc>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申請する</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打刻漏れ／有給休暇／残業／</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br>
              <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 申請を取り下げる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未打刻や未申請を確認する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勤務データを一括で申請する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6. </a:t>
            </a:r>
            <a:r>
              <a:rPr lang="ja-JP" altLang="en-US" sz="2400" dirty="0">
                <a:latin typeface="Meiryo UI" panose="020B0604030504040204" pitchFamily="50" charset="-128"/>
                <a:ea typeface="Meiryo UI" panose="020B0604030504040204" pitchFamily="50" charset="-128"/>
              </a:rPr>
              <a:t>勤怠を管理している社員の勤務データを一括で申請する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7.</a:t>
            </a:r>
            <a:r>
              <a:rPr lang="ja-JP" altLang="en-US" sz="2400" dirty="0">
                <a:latin typeface="Meiryo UI" panose="020B0604030504040204" pitchFamily="50" charset="-128"/>
                <a:ea typeface="Meiryo UI" panose="020B0604030504040204" pitchFamily="50" charset="-128"/>
              </a:rPr>
              <a:t> 退出時刻とログオフ時刻に差異がある場合に、その理由を申請する　</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7855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申請方法（１／</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以下のどちらかの方法で申請します。</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申請メニューを開きます。　　　　　　　　　　　　　　　　　　　　</a:t>
            </a:r>
            <a:r>
              <a:rPr lang="en-US" altLang="ja-JP" sz="1600" dirty="0">
                <a:latin typeface="Meiryo UI" panose="020B0604030504040204" pitchFamily="50" charset="-128"/>
                <a:ea typeface="Meiryo UI" panose="020B0604030504040204" pitchFamily="50" charset="-128"/>
              </a:rPr>
              <a:t> 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［勤務実績照会］メニューを開きます。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申請する日の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、申請書を選択します。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2.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申請書が表示されます。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メニューの各申請メニューから申請</a:t>
            </a:r>
            <a:endParaRPr kumimoji="1" lang="ja-JP" altLang="en-US" sz="16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B0A3989-CB48-4B70-9019-5841C7298535}"/>
              </a:ext>
            </a:extLst>
          </p:cNvPr>
          <p:cNvSpPr txBox="1"/>
          <p:nvPr/>
        </p:nvSpPr>
        <p:spPr>
          <a:xfrm>
            <a:off x="5871707" y="1197704"/>
            <a:ext cx="459413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勤務実績照会</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メニューから申請</a:t>
            </a:r>
            <a:endParaRPr kumimoji="1" lang="ja-JP" altLang="en-US" sz="1600" b="1"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07B125CC-4B85-49BC-8A3A-44D583810879}"/>
              </a:ext>
            </a:extLst>
          </p:cNvPr>
          <p:cNvPicPr/>
          <p:nvPr/>
        </p:nvPicPr>
        <p:blipFill>
          <a:blip r:embed="rId3"/>
          <a:stretch>
            <a:fillRect/>
          </a:stretch>
        </p:blipFill>
        <p:spPr>
          <a:xfrm>
            <a:off x="961231" y="4852086"/>
            <a:ext cx="2270585" cy="1836945"/>
          </a:xfrm>
          <a:prstGeom prst="rect">
            <a:avLst/>
          </a:prstGeom>
          <a:ln w="3175">
            <a:solidFill>
              <a:schemeClr val="tx1"/>
            </a:solidFill>
          </a:ln>
        </p:spPr>
      </p:pic>
      <p:sp>
        <p:nvSpPr>
          <p:cNvPr id="25" name="AutoShape 380">
            <a:extLst>
              <a:ext uri="{FF2B5EF4-FFF2-40B4-BE49-F238E27FC236}">
                <a16:creationId xmlns:a16="http://schemas.microsoft.com/office/drawing/2014/main" id="{AD7FFE0A-F7BA-4FAD-9A29-5A3F2FFFDB73}"/>
              </a:ext>
            </a:extLst>
          </p:cNvPr>
          <p:cNvSpPr>
            <a:spLocks noChangeArrowheads="1"/>
          </p:cNvSpPr>
          <p:nvPr/>
        </p:nvSpPr>
        <p:spPr bwMode="auto">
          <a:xfrm>
            <a:off x="954929" y="4963982"/>
            <a:ext cx="2270585" cy="1493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A70A1C74-C769-45B7-80E8-B1AE9DD2FE74}"/>
              </a:ext>
            </a:extLst>
          </p:cNvPr>
          <p:cNvCxnSpPr>
            <a:cxnSpLocks/>
          </p:cNvCxnSpPr>
          <p:nvPr/>
        </p:nvCxnSpPr>
        <p:spPr>
          <a:xfrm flipH="1" flipV="1">
            <a:off x="3182482" y="5115698"/>
            <a:ext cx="360913" cy="37070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3F1CBA96-56C2-490B-ADA7-F02448BF617E}"/>
              </a:ext>
            </a:extLst>
          </p:cNvPr>
          <p:cNvSpPr>
            <a:spLocks noChangeArrowheads="1"/>
          </p:cNvSpPr>
          <p:nvPr/>
        </p:nvSpPr>
        <p:spPr bwMode="auto">
          <a:xfrm>
            <a:off x="3553844" y="5308512"/>
            <a:ext cx="2260136" cy="6803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申請状況</a:t>
            </a:r>
            <a:r>
              <a:rPr lang="ja-JP" altLang="en-US" sz="1600" dirty="0">
                <a:latin typeface="Meiryo UI" panose="020B0604030504040204" pitchFamily="50" charset="-128"/>
                <a:ea typeface="Meiryo UI" panose="020B0604030504040204" pitchFamily="50" charset="-128"/>
              </a:rPr>
              <a:t>も</a:t>
            </a:r>
            <a:r>
              <a:rPr lang="ja-JP" altLang="ja-JP" sz="1600" dirty="0">
                <a:latin typeface="Meiryo UI" panose="020B0604030504040204" pitchFamily="50" charset="-128"/>
                <a:ea typeface="Meiryo UI" panose="020B0604030504040204" pitchFamily="50" charset="-128"/>
              </a:rPr>
              <a:t>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4" name="図 33">
            <a:extLst>
              <a:ext uri="{FF2B5EF4-FFF2-40B4-BE49-F238E27FC236}">
                <a16:creationId xmlns:a16="http://schemas.microsoft.com/office/drawing/2014/main" id="{87D8FAEF-124B-4C90-BCEB-396D4FE0EDC7}"/>
              </a:ext>
            </a:extLst>
          </p:cNvPr>
          <p:cNvPicPr>
            <a:picLocks noChangeAspect="1"/>
          </p:cNvPicPr>
          <p:nvPr/>
        </p:nvPicPr>
        <p:blipFill>
          <a:blip r:embed="rId4"/>
          <a:stretch>
            <a:fillRect/>
          </a:stretch>
        </p:blipFill>
        <p:spPr>
          <a:xfrm>
            <a:off x="7347316" y="3084244"/>
            <a:ext cx="181698" cy="181698"/>
          </a:xfrm>
          <a:prstGeom prst="rect">
            <a:avLst/>
          </a:prstGeom>
          <a:ln w="3175">
            <a:solidFill>
              <a:schemeClr val="tx1"/>
            </a:solidFill>
          </a:ln>
        </p:spPr>
      </p:pic>
      <p:pic>
        <p:nvPicPr>
          <p:cNvPr id="8" name="図 7">
            <a:extLst>
              <a:ext uri="{FF2B5EF4-FFF2-40B4-BE49-F238E27FC236}">
                <a16:creationId xmlns:a16="http://schemas.microsoft.com/office/drawing/2014/main" id="{B11CA5DC-D2F2-10D5-5F4B-B76F1BD447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2578" y="3358331"/>
            <a:ext cx="4341345" cy="1818874"/>
          </a:xfrm>
          <a:prstGeom prst="rect">
            <a:avLst/>
          </a:prstGeom>
        </p:spPr>
      </p:pic>
      <p:sp>
        <p:nvSpPr>
          <p:cNvPr id="33" name="AutoShape 380">
            <a:extLst>
              <a:ext uri="{FF2B5EF4-FFF2-40B4-BE49-F238E27FC236}">
                <a16:creationId xmlns:a16="http://schemas.microsoft.com/office/drawing/2014/main" id="{5F1F81E1-FD5A-43D9-B1D6-DDD8A62852FE}"/>
              </a:ext>
            </a:extLst>
          </p:cNvPr>
          <p:cNvSpPr>
            <a:spLocks noChangeArrowheads="1"/>
          </p:cNvSpPr>
          <p:nvPr/>
        </p:nvSpPr>
        <p:spPr bwMode="auto">
          <a:xfrm>
            <a:off x="6276976" y="4660232"/>
            <a:ext cx="887918" cy="15961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 name="図 9">
            <a:extLst>
              <a:ext uri="{FF2B5EF4-FFF2-40B4-BE49-F238E27FC236}">
                <a16:creationId xmlns:a16="http://schemas.microsoft.com/office/drawing/2014/main" id="{D7866882-3196-4528-6AD4-0F4C82756EAB}"/>
              </a:ext>
            </a:extLst>
          </p:cNvPr>
          <p:cNvPicPr>
            <a:picLocks noChangeAspect="1"/>
          </p:cNvPicPr>
          <p:nvPr/>
        </p:nvPicPr>
        <p:blipFill>
          <a:blip r:embed="rId6"/>
          <a:stretch>
            <a:fillRect/>
          </a:stretch>
        </p:blipFill>
        <p:spPr>
          <a:xfrm>
            <a:off x="944480" y="1901472"/>
            <a:ext cx="1455018" cy="2454111"/>
          </a:xfrm>
          <a:prstGeom prst="rect">
            <a:avLst/>
          </a:prstGeom>
        </p:spPr>
      </p:pic>
      <p:sp>
        <p:nvSpPr>
          <p:cNvPr id="22"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949008" y="2439685"/>
            <a:ext cx="715963" cy="13846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675584" y="1897837"/>
            <a:ext cx="715963" cy="2361034"/>
          </a:xfrm>
          <a:prstGeom prst="roundRect">
            <a:avLst>
              <a:gd name="adj" fmla="val 589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4" name="図 13">
            <a:extLst>
              <a:ext uri="{FF2B5EF4-FFF2-40B4-BE49-F238E27FC236}">
                <a16:creationId xmlns:a16="http://schemas.microsoft.com/office/drawing/2014/main" id="{896164FB-4D03-2EAE-F697-43E6493905DA}"/>
              </a:ext>
            </a:extLst>
          </p:cNvPr>
          <p:cNvPicPr>
            <a:picLocks noChangeAspect="1"/>
          </p:cNvPicPr>
          <p:nvPr/>
        </p:nvPicPr>
        <p:blipFill>
          <a:blip r:embed="rId7"/>
          <a:stretch>
            <a:fillRect/>
          </a:stretch>
        </p:blipFill>
        <p:spPr>
          <a:xfrm>
            <a:off x="6202578" y="1923546"/>
            <a:ext cx="2125835" cy="676965"/>
          </a:xfrm>
          <a:prstGeom prst="rect">
            <a:avLst/>
          </a:prstGeom>
        </p:spPr>
      </p:pic>
      <p:sp>
        <p:nvSpPr>
          <p:cNvPr id="30" name="AutoShape 380">
            <a:extLst>
              <a:ext uri="{FF2B5EF4-FFF2-40B4-BE49-F238E27FC236}">
                <a16:creationId xmlns:a16="http://schemas.microsoft.com/office/drawing/2014/main" id="{544AF317-7B2A-455B-90FB-44268224EE4A}"/>
              </a:ext>
            </a:extLst>
          </p:cNvPr>
          <p:cNvSpPr>
            <a:spLocks noChangeArrowheads="1"/>
          </p:cNvSpPr>
          <p:nvPr/>
        </p:nvSpPr>
        <p:spPr bwMode="auto">
          <a:xfrm>
            <a:off x="6224284" y="2371879"/>
            <a:ext cx="1000760" cy="204906"/>
          </a:xfrm>
          <a:prstGeom prst="roundRect">
            <a:avLst>
              <a:gd name="adj" fmla="val 890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8B17D0C6-C1EB-4D2B-A269-21C327271DCE}"/>
              </a:ext>
            </a:extLst>
          </p:cNvPr>
          <p:cNvSpPr>
            <a:spLocks noChangeArrowheads="1"/>
          </p:cNvSpPr>
          <p:nvPr/>
        </p:nvSpPr>
        <p:spPr bwMode="auto">
          <a:xfrm>
            <a:off x="7252579" y="2094611"/>
            <a:ext cx="600995" cy="1571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23589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lang="ja-JP" altLang="en-US" sz="1400" dirty="0">
                <a:latin typeface="Meiryo UI" panose="020B0604030504040204" pitchFamily="50" charset="-128"/>
                <a:ea typeface="Meiryo UI" panose="020B0604030504040204" pitchFamily="50" charset="-128"/>
              </a:rPr>
              <a:t>［勤務実績</a:t>
            </a:r>
            <a:r>
              <a:rPr lang="en-US" altLang="ja-JP" sz="1400" dirty="0">
                <a:latin typeface="Meiryo UI" panose="020B0604030504040204" pitchFamily="50" charset="-128"/>
                <a:ea typeface="Meiryo UI" panose="020B0604030504040204" pitchFamily="50" charset="-128"/>
              </a:rPr>
              <a:t> ‐ </a:t>
            </a:r>
            <a:r>
              <a:rPr lang="ja-JP" altLang="en-US" sz="1400" dirty="0">
                <a:latin typeface="Meiryo UI" panose="020B0604030504040204" pitchFamily="50" charset="-128"/>
                <a:ea typeface="Meiryo UI" panose="020B0604030504040204" pitchFamily="50" charset="-128"/>
              </a:rPr>
              <a:t>勤務実績照会］メニュー</a:t>
            </a: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AA356DAD-DC08-7D9C-8C36-336DF926C92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312" y="1540605"/>
            <a:ext cx="6185215" cy="2577618"/>
          </a:xfrm>
          <a:prstGeom prst="rect">
            <a:avLst/>
          </a:prstGeom>
        </p:spPr>
      </p:pic>
      <p:sp>
        <p:nvSpPr>
          <p:cNvPr id="15"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590549" y="3099540"/>
            <a:ext cx="369092" cy="1018684"/>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7" name="直線コネクタ 16">
            <a:extLst>
              <a:ext uri="{FF2B5EF4-FFF2-40B4-BE49-F238E27FC236}">
                <a16:creationId xmlns:a16="http://schemas.microsoft.com/office/drawing/2014/main" id="{48F33619-BE45-CBD1-A388-70AB806FA366}"/>
              </a:ext>
            </a:extLst>
          </p:cNvPr>
          <p:cNvCxnSpPr>
            <a:cxnSpLocks/>
            <a:stCxn id="15" idx="0"/>
          </p:cNvCxnSpPr>
          <p:nvPr/>
        </p:nvCxnSpPr>
        <p:spPr>
          <a:xfrm flipV="1">
            <a:off x="775095" y="2551934"/>
            <a:ext cx="2775825" cy="54760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4B3C6724-B8E1-6E00-7CD2-65F207100889}"/>
              </a:ext>
            </a:extLst>
          </p:cNvPr>
          <p:cNvSpPr>
            <a:spLocks noChangeArrowheads="1"/>
          </p:cNvSpPr>
          <p:nvPr/>
        </p:nvSpPr>
        <p:spPr bwMode="auto">
          <a:xfrm>
            <a:off x="959641" y="3099540"/>
            <a:ext cx="328615" cy="1018684"/>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0" name="直線コネクタ 29">
            <a:extLst>
              <a:ext uri="{FF2B5EF4-FFF2-40B4-BE49-F238E27FC236}">
                <a16:creationId xmlns:a16="http://schemas.microsoft.com/office/drawing/2014/main" id="{29A80CCC-E0DC-B626-AC65-2478EAB5396A}"/>
              </a:ext>
            </a:extLst>
          </p:cNvPr>
          <p:cNvCxnSpPr>
            <a:cxnSpLocks/>
            <a:stCxn id="29" idx="2"/>
          </p:cNvCxnSpPr>
          <p:nvPr/>
        </p:nvCxnSpPr>
        <p:spPr>
          <a:xfrm>
            <a:off x="1123949" y="4118224"/>
            <a:ext cx="150848" cy="65084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4" name="グループ化 43">
            <a:extLst>
              <a:ext uri="{FF2B5EF4-FFF2-40B4-BE49-F238E27FC236}">
                <a16:creationId xmlns:a16="http://schemas.microsoft.com/office/drawing/2014/main" id="{5C6C1074-15C2-D70E-9C35-E03687DA73B2}"/>
              </a:ext>
            </a:extLst>
          </p:cNvPr>
          <p:cNvGrpSpPr/>
          <p:nvPr/>
        </p:nvGrpSpPr>
        <p:grpSpPr>
          <a:xfrm>
            <a:off x="1274797" y="4381331"/>
            <a:ext cx="5967149" cy="2008643"/>
            <a:chOff x="2134884" y="4025966"/>
            <a:chExt cx="5840716" cy="2008643"/>
          </a:xfrm>
        </p:grpSpPr>
        <p:sp>
          <p:nvSpPr>
            <p:cNvPr id="7" name="Rectangle 363">
              <a:extLst>
                <a:ext uri="{FF2B5EF4-FFF2-40B4-BE49-F238E27FC236}">
                  <a16:creationId xmlns:a16="http://schemas.microsoft.com/office/drawing/2014/main" id="{82FFB667-3C17-A596-4339-52FFCCF36DBB}"/>
                </a:ext>
              </a:extLst>
            </p:cNvPr>
            <p:cNvSpPr>
              <a:spLocks noChangeArrowheads="1"/>
            </p:cNvSpPr>
            <p:nvPr/>
          </p:nvSpPr>
          <p:spPr bwMode="auto">
            <a:xfrm>
              <a:off x="2134884" y="4025966"/>
              <a:ext cx="5840716" cy="20086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以下の勤務状況の場合に、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例に記載したような申請が漏れていないかを確認する際に便利です。</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endParaRPr lang="en-US" alt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  </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  </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           </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dirty="0">
                <a:latin typeface="Meiryo UI" panose="020B0604030504040204" pitchFamily="50" charset="-128"/>
                <a:ea typeface="Meiryo UI" panose="020B0604030504040204" pitchFamily="50" charset="-128"/>
              </a:endParaRPr>
            </a:p>
          </p:txBody>
        </p:sp>
        <p:pic>
          <p:nvPicPr>
            <p:cNvPr id="38" name="図 37">
              <a:extLst>
                <a:ext uri="{FF2B5EF4-FFF2-40B4-BE49-F238E27FC236}">
                  <a16:creationId xmlns:a16="http://schemas.microsoft.com/office/drawing/2014/main" id="{153CCF79-F5E3-C156-B959-69D757067F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1919" y="4684626"/>
              <a:ext cx="272098" cy="243239"/>
            </a:xfrm>
            <a:prstGeom prst="rect">
              <a:avLst/>
            </a:prstGeom>
          </p:spPr>
        </p:pic>
        <p:pic>
          <p:nvPicPr>
            <p:cNvPr id="39" name="図 38">
              <a:extLst>
                <a:ext uri="{FF2B5EF4-FFF2-40B4-BE49-F238E27FC236}">
                  <a16:creationId xmlns:a16="http://schemas.microsoft.com/office/drawing/2014/main" id="{A9EFE505-2663-524C-795B-6D3793843A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8982" y="4943374"/>
              <a:ext cx="281817" cy="251927"/>
            </a:xfrm>
            <a:prstGeom prst="rect">
              <a:avLst/>
            </a:prstGeom>
          </p:spPr>
        </p:pic>
        <p:pic>
          <p:nvPicPr>
            <p:cNvPr id="40" name="図 39">
              <a:extLst>
                <a:ext uri="{FF2B5EF4-FFF2-40B4-BE49-F238E27FC236}">
                  <a16:creationId xmlns:a16="http://schemas.microsoft.com/office/drawing/2014/main" id="{C5D03F2B-4BCE-FF4C-5C60-A7B061D63B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1631" y="5469250"/>
              <a:ext cx="262381" cy="225171"/>
            </a:xfrm>
            <a:prstGeom prst="rect">
              <a:avLst/>
            </a:prstGeom>
          </p:spPr>
        </p:pic>
        <p:pic>
          <p:nvPicPr>
            <p:cNvPr id="41" name="図 40">
              <a:extLst>
                <a:ext uri="{FF2B5EF4-FFF2-40B4-BE49-F238E27FC236}">
                  <a16:creationId xmlns:a16="http://schemas.microsoft.com/office/drawing/2014/main" id="{549D3D4E-51F3-8643-E49E-7433B8DB72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0629" y="5205705"/>
              <a:ext cx="272098" cy="244629"/>
            </a:xfrm>
            <a:prstGeom prst="rect">
              <a:avLst/>
            </a:prstGeom>
          </p:spPr>
        </p:pic>
      </p:grpSp>
      <p:sp>
        <p:nvSpPr>
          <p:cNvPr id="18" name="Rectangle 363">
            <a:extLst>
              <a:ext uri="{FF2B5EF4-FFF2-40B4-BE49-F238E27FC236}">
                <a16:creationId xmlns:a16="http://schemas.microsoft.com/office/drawing/2014/main" id="{BF008E6E-AE42-EF9A-2FBC-D9E4DA279433}"/>
              </a:ext>
            </a:extLst>
          </p:cNvPr>
          <p:cNvSpPr>
            <a:spLocks noChangeArrowheads="1"/>
          </p:cNvSpPr>
          <p:nvPr/>
        </p:nvSpPr>
        <p:spPr bwMode="auto">
          <a:xfrm>
            <a:off x="3550920" y="1077227"/>
            <a:ext cx="7269480" cy="23969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marL="0" indent="0">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申請すると、</a:t>
            </a:r>
            <a:r>
              <a:rPr lang="ja-JP" altLang="en-US" sz="1600" dirty="0">
                <a:latin typeface="Meiryo UI" panose="020B0604030504040204" pitchFamily="50" charset="-128"/>
                <a:ea typeface="Meiryo UI" panose="020B0604030504040204" pitchFamily="50" charset="-128"/>
              </a:rPr>
              <a:t>申請欄に</a:t>
            </a:r>
            <a:r>
              <a:rPr lang="ja-JP" altLang="ja-JP" sz="1600" dirty="0">
                <a:latin typeface="Meiryo UI" panose="020B0604030504040204" pitchFamily="50" charset="-128"/>
                <a:ea typeface="Meiryo UI" panose="020B0604030504040204" pitchFamily="50" charset="-128"/>
              </a:rPr>
              <a:t>申請件数</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）が表示されま</a:t>
            </a:r>
            <a:r>
              <a:rPr lang="ja-JP" altLang="en-US" sz="1600" dirty="0">
                <a:latin typeface="Meiryo UI" panose="020B0604030504040204" pitchFamily="50" charset="-128"/>
                <a:ea typeface="Meiryo UI" panose="020B0604030504040204" pitchFamily="50" charset="-128"/>
              </a:rPr>
              <a:t>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クリックすると、申請内容を確認できます。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決裁されると、申請件数の表示が　 </a:t>
            </a:r>
            <a:r>
              <a:rPr lang="ja-JP" altLang="en-US" sz="1600" dirty="0">
                <a:latin typeface="Meiryo UI" panose="020B0604030504040204" pitchFamily="50" charset="-128"/>
                <a:ea typeface="Meiryo UI" panose="020B0604030504040204" pitchFamily="50" charset="-128"/>
              </a:rPr>
              <a:t>   （緑色）に</a:t>
            </a:r>
            <a:r>
              <a:rPr lang="ja-JP" altLang="ja-JP" sz="1600" dirty="0">
                <a:latin typeface="Meiryo UI" panose="020B0604030504040204" pitchFamily="50" charset="-128"/>
                <a:ea typeface="Meiryo UI" panose="020B0604030504040204" pitchFamily="50" charset="-128"/>
              </a:rPr>
              <a:t>変更され、申請内容が反映されます。</a:t>
            </a: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indent="0">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26F49915-7D13-9980-8A82-5B75ADD5AEA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688557" y="2192021"/>
            <a:ext cx="3292578" cy="1139508"/>
          </a:xfrm>
          <a:prstGeom prst="rect">
            <a:avLst/>
          </a:prstGeom>
        </p:spPr>
      </p:pic>
      <p:pic>
        <p:nvPicPr>
          <p:cNvPr id="46" name="図 45">
            <a:extLst>
              <a:ext uri="{FF2B5EF4-FFF2-40B4-BE49-F238E27FC236}">
                <a16:creationId xmlns:a16="http://schemas.microsoft.com/office/drawing/2014/main" id="{028FA897-660C-01CA-49E3-0417C82182A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392537" y="1917037"/>
            <a:ext cx="378887" cy="227332"/>
          </a:xfrm>
          <a:prstGeom prst="rect">
            <a:avLst/>
          </a:prstGeom>
        </p:spPr>
      </p:pic>
      <p:pic>
        <p:nvPicPr>
          <p:cNvPr id="48" name="図 47">
            <a:extLst>
              <a:ext uri="{FF2B5EF4-FFF2-40B4-BE49-F238E27FC236}">
                <a16:creationId xmlns:a16="http://schemas.microsoft.com/office/drawing/2014/main" id="{6A149280-AC28-5FBD-FC37-F689448B70D2}"/>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423523" y="1196927"/>
            <a:ext cx="346186" cy="227185"/>
          </a:xfrm>
          <a:prstGeom prst="rect">
            <a:avLst/>
          </a:prstGeom>
        </p:spPr>
      </p:pic>
      <p:sp>
        <p:nvSpPr>
          <p:cNvPr id="6" name="矢印: 右 33">
            <a:extLst>
              <a:ext uri="{FF2B5EF4-FFF2-40B4-BE49-F238E27FC236}">
                <a16:creationId xmlns:a16="http://schemas.microsoft.com/office/drawing/2014/main" id="{45DB8C76-751D-5469-C5C5-B8AE5EDF6A22}"/>
              </a:ext>
            </a:extLst>
          </p:cNvPr>
          <p:cNvSpPr/>
          <p:nvPr/>
        </p:nvSpPr>
        <p:spPr>
          <a:xfrm>
            <a:off x="7339192" y="51738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Rectangle 363">
            <a:extLst>
              <a:ext uri="{FF2B5EF4-FFF2-40B4-BE49-F238E27FC236}">
                <a16:creationId xmlns:a16="http://schemas.microsoft.com/office/drawing/2014/main" id="{49DBC784-4A3B-308A-EDBE-9CCC4C4807A7}"/>
              </a:ext>
            </a:extLst>
          </p:cNvPr>
          <p:cNvSpPr>
            <a:spLocks noChangeArrowheads="1"/>
          </p:cNvSpPr>
          <p:nvPr/>
        </p:nvSpPr>
        <p:spPr bwMode="auto">
          <a:xfrm>
            <a:off x="7798708" y="4376712"/>
            <a:ext cx="4293439" cy="201326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b="1" dirty="0">
                <a:latin typeface="Meiryo UI" panose="020B0604030504040204" pitchFamily="50" charset="-128"/>
                <a:ea typeface="Meiryo UI" panose="020B0604030504040204" pitchFamily="50" charset="-128"/>
              </a:rPr>
              <a:t>＜例</a:t>
            </a:r>
            <a:r>
              <a:rPr lang="ja-JP" altLang="en-US" sz="1600" b="1" dirty="0">
                <a:latin typeface="Meiryo UI" panose="020B0604030504040204" pitchFamily="50" charset="-128"/>
                <a:ea typeface="Meiryo UI" panose="020B0604030504040204" pitchFamily="50" charset="-128"/>
              </a:rPr>
              <a:t>　　 が表示される場合＞</a:t>
            </a:r>
            <a:endParaRPr lang="en-US" altLang="ja-JP" sz="16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遅延申請が漏れていたため、申請します。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決済され、遅刻時間が</a:t>
            </a:r>
            <a:r>
              <a:rPr lang="en-US" altLang="ja-JP" sz="1400" dirty="0">
                <a:latin typeface="Meiryo UI" panose="020B0604030504040204" pitchFamily="50" charset="-128"/>
                <a:ea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rPr>
              <a:t>時間になると　　　が消えます。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申請漏れがなくなったことを確認できます。</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1" name="図 10">
            <a:extLst>
              <a:ext uri="{FF2B5EF4-FFF2-40B4-BE49-F238E27FC236}">
                <a16:creationId xmlns:a16="http://schemas.microsoft.com/office/drawing/2014/main" id="{DA890997-C37B-2836-E3AE-201D5E00F2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4383" y="4485665"/>
            <a:ext cx="269404" cy="235728"/>
          </a:xfrm>
          <a:prstGeom prst="rect">
            <a:avLst/>
          </a:prstGeom>
        </p:spPr>
      </p:pic>
      <p:pic>
        <p:nvPicPr>
          <p:cNvPr id="12" name="図 11">
            <a:extLst>
              <a:ext uri="{FF2B5EF4-FFF2-40B4-BE49-F238E27FC236}">
                <a16:creationId xmlns:a16="http://schemas.microsoft.com/office/drawing/2014/main" id="{D7439E35-1878-1578-6C18-CEA3C9F0B6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7652" y="4949131"/>
            <a:ext cx="240529" cy="210462"/>
          </a:xfrm>
          <a:prstGeom prst="rect">
            <a:avLst/>
          </a:prstGeom>
        </p:spPr>
      </p:pic>
      <p:pic>
        <p:nvPicPr>
          <p:cNvPr id="10" name="図 9">
            <a:extLst>
              <a:ext uri="{FF2B5EF4-FFF2-40B4-BE49-F238E27FC236}">
                <a16:creationId xmlns:a16="http://schemas.microsoft.com/office/drawing/2014/main" id="{96959C67-1DAA-91E7-5658-2243DD3BC89D}"/>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922372" y="5405556"/>
            <a:ext cx="3873930" cy="843517"/>
          </a:xfrm>
          <a:prstGeom prst="rect">
            <a:avLst/>
          </a:prstGeom>
        </p:spPr>
      </p:pic>
      <p:sp>
        <p:nvSpPr>
          <p:cNvPr id="14" name="AutoShape 380">
            <a:extLst>
              <a:ext uri="{FF2B5EF4-FFF2-40B4-BE49-F238E27FC236}">
                <a16:creationId xmlns:a16="http://schemas.microsoft.com/office/drawing/2014/main" id="{7D9EB422-04C4-49B5-4125-6FD2C173E0FD}"/>
              </a:ext>
            </a:extLst>
          </p:cNvPr>
          <p:cNvSpPr>
            <a:spLocks noChangeArrowheads="1"/>
          </p:cNvSpPr>
          <p:nvPr/>
        </p:nvSpPr>
        <p:spPr bwMode="auto">
          <a:xfrm>
            <a:off x="8297206" y="6071052"/>
            <a:ext cx="298834" cy="198208"/>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1960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メニュー画面右上の検索欄で申請したい内容のキーワードを入力すると、入力した内容の「申請ガイド」が表示されます。</a:t>
            </a:r>
            <a:endParaRPr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marL="0" indent="0">
              <a:buNone/>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「申請ガイド」に必要な内容が表示されますので、内容に沿って申請します。</a:t>
            </a:r>
            <a:endParaRPr kumimoji="1"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E6F583D-3942-C8CC-7B35-44F308FC8600}"/>
              </a:ext>
            </a:extLst>
          </p:cNvPr>
          <p:cNvPicPr>
            <a:picLocks noChangeAspect="1"/>
          </p:cNvPicPr>
          <p:nvPr/>
        </p:nvPicPr>
        <p:blipFill>
          <a:blip r:embed="rId3"/>
          <a:stretch>
            <a:fillRect/>
          </a:stretch>
        </p:blipFill>
        <p:spPr>
          <a:xfrm>
            <a:off x="477227" y="1987303"/>
            <a:ext cx="3792587" cy="758517"/>
          </a:xfrm>
          <a:prstGeom prst="rect">
            <a:avLst/>
          </a:prstGeom>
        </p:spPr>
      </p:pic>
      <p:sp>
        <p:nvSpPr>
          <p:cNvPr id="10" name="矢印: 右 19">
            <a:extLst>
              <a:ext uri="{FF2B5EF4-FFF2-40B4-BE49-F238E27FC236}">
                <a16:creationId xmlns:a16="http://schemas.microsoft.com/office/drawing/2014/main" id="{EE43ABCE-5BAB-1E78-82F7-D6017910779A}"/>
              </a:ext>
            </a:extLst>
          </p:cNvPr>
          <p:cNvSpPr/>
          <p:nvPr/>
        </p:nvSpPr>
        <p:spPr>
          <a:xfrm rot="2355668">
            <a:off x="2093258" y="2748043"/>
            <a:ext cx="731875" cy="45491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7" name="図 26">
            <a:extLst>
              <a:ext uri="{FF2B5EF4-FFF2-40B4-BE49-F238E27FC236}">
                <a16:creationId xmlns:a16="http://schemas.microsoft.com/office/drawing/2014/main" id="{71709CC8-E31F-B425-1CFC-21E4033BAD42}"/>
              </a:ext>
            </a:extLst>
          </p:cNvPr>
          <p:cNvPicPr>
            <a:picLocks noChangeAspect="1"/>
          </p:cNvPicPr>
          <p:nvPr/>
        </p:nvPicPr>
        <p:blipFill>
          <a:blip r:embed="rId4"/>
          <a:stretch>
            <a:fillRect/>
          </a:stretch>
        </p:blipFill>
        <p:spPr>
          <a:xfrm>
            <a:off x="2794291" y="2483045"/>
            <a:ext cx="5661999" cy="1519073"/>
          </a:xfrm>
          <a:prstGeom prst="rect">
            <a:avLst/>
          </a:prstGeom>
        </p:spPr>
      </p:pic>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829792" y="3646923"/>
            <a:ext cx="906308" cy="159333"/>
          </a:xfrm>
          <a:prstGeom prst="roundRect">
            <a:avLst>
              <a:gd name="adj" fmla="val 345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31" name="グループ化 30">
            <a:extLst>
              <a:ext uri="{FF2B5EF4-FFF2-40B4-BE49-F238E27FC236}">
                <a16:creationId xmlns:a16="http://schemas.microsoft.com/office/drawing/2014/main" id="{F11B9D9C-4E54-E0A5-4365-64D598642677}"/>
              </a:ext>
            </a:extLst>
          </p:cNvPr>
          <p:cNvGrpSpPr/>
          <p:nvPr/>
        </p:nvGrpSpPr>
        <p:grpSpPr>
          <a:xfrm>
            <a:off x="4489961" y="4090834"/>
            <a:ext cx="5869748" cy="2448263"/>
            <a:chOff x="4348071" y="4090834"/>
            <a:chExt cx="5869748" cy="2448263"/>
          </a:xfrm>
        </p:grpSpPr>
        <p:pic>
          <p:nvPicPr>
            <p:cNvPr id="29" name="図 28">
              <a:extLst>
                <a:ext uri="{FF2B5EF4-FFF2-40B4-BE49-F238E27FC236}">
                  <a16:creationId xmlns:a16="http://schemas.microsoft.com/office/drawing/2014/main" id="{BF53262F-E0CF-EA5B-FD45-0EEA88A713D6}"/>
                </a:ext>
              </a:extLst>
            </p:cNvPr>
            <p:cNvPicPr>
              <a:picLocks noChangeAspect="1"/>
            </p:cNvPicPr>
            <p:nvPr/>
          </p:nvPicPr>
          <p:blipFill>
            <a:blip r:embed="rId5"/>
            <a:stretch>
              <a:fillRect/>
            </a:stretch>
          </p:blipFill>
          <p:spPr>
            <a:xfrm>
              <a:off x="4348071" y="4090834"/>
              <a:ext cx="5869748" cy="2448263"/>
            </a:xfrm>
            <a:prstGeom prst="rect">
              <a:avLst/>
            </a:prstGeom>
          </p:spPr>
        </p:pic>
        <p:sp>
          <p:nvSpPr>
            <p:cNvPr id="30" name="AutoShape 380">
              <a:extLst>
                <a:ext uri="{FF2B5EF4-FFF2-40B4-BE49-F238E27FC236}">
                  <a16:creationId xmlns:a16="http://schemas.microsoft.com/office/drawing/2014/main" id="{E77DE674-BA15-0815-74D8-BFDA0A8E1917}"/>
                </a:ext>
              </a:extLst>
            </p:cNvPr>
            <p:cNvSpPr>
              <a:spLocks noChangeArrowheads="1"/>
            </p:cNvSpPr>
            <p:nvPr/>
          </p:nvSpPr>
          <p:spPr bwMode="auto">
            <a:xfrm>
              <a:off x="4523679" y="4523046"/>
              <a:ext cx="3398423" cy="1707821"/>
            </a:xfrm>
            <a:prstGeom prst="roundRect">
              <a:avLst>
                <a:gd name="adj" fmla="val 345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15" name="矢印: 右 19">
            <a:extLst>
              <a:ext uri="{FF2B5EF4-FFF2-40B4-BE49-F238E27FC236}">
                <a16:creationId xmlns:a16="http://schemas.microsoft.com/office/drawing/2014/main" id="{59573430-3A3B-A6B6-829F-06FC77348223}"/>
              </a:ext>
            </a:extLst>
          </p:cNvPr>
          <p:cNvSpPr/>
          <p:nvPr/>
        </p:nvSpPr>
        <p:spPr>
          <a:xfrm rot="5400000">
            <a:off x="6971402" y="3952080"/>
            <a:ext cx="623087" cy="45491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255977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申請する（１／</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打刻漏れを申請する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打刻申請］メニューで申請します。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FD4116B-C222-4DFC-BE70-754B1DC81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923" y="1230595"/>
            <a:ext cx="5488048" cy="4272534"/>
          </a:xfrm>
          <a:prstGeom prst="rect">
            <a:avLst/>
          </a:prstGeom>
          <a:ln w="3175">
            <a:solidFill>
              <a:schemeClr val="tx1"/>
            </a:solidFill>
          </a:ln>
        </p:spPr>
      </p:pic>
      <p:sp>
        <p:nvSpPr>
          <p:cNvPr id="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776504" y="2063933"/>
            <a:ext cx="1665701" cy="10222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28900" y="5167312"/>
            <a:ext cx="756103" cy="33105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875397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有給休暇を申請する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休暇申請］メニューで申請します。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3B562F1E-CED6-41A4-B028-4F7F8B175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84" y="1261389"/>
            <a:ext cx="4992141" cy="3747143"/>
          </a:xfrm>
          <a:prstGeom prst="rect">
            <a:avLst/>
          </a:prstGeom>
          <a:ln w="3175">
            <a:solidFill>
              <a:schemeClr val="tx1"/>
            </a:solidFill>
          </a:ln>
        </p:spPr>
      </p:pic>
      <p:sp>
        <p:nvSpPr>
          <p:cNvPr id="19" name="AutoShape 380">
            <a:extLst>
              <a:ext uri="{FF2B5EF4-FFF2-40B4-BE49-F238E27FC236}">
                <a16:creationId xmlns:a16="http://schemas.microsoft.com/office/drawing/2014/main" id="{AC72F525-CEB9-4030-A838-44CE8AAE5BA2}"/>
              </a:ext>
            </a:extLst>
          </p:cNvPr>
          <p:cNvSpPr>
            <a:spLocks noChangeArrowheads="1"/>
          </p:cNvSpPr>
          <p:nvPr/>
        </p:nvSpPr>
        <p:spPr bwMode="auto">
          <a:xfrm>
            <a:off x="909022" y="1851361"/>
            <a:ext cx="2190281"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3CEB0D25-2F18-4BFB-99B1-58BD031EE36F}"/>
              </a:ext>
            </a:extLst>
          </p:cNvPr>
          <p:cNvCxnSpPr>
            <a:cxnSpLocks/>
          </p:cNvCxnSpPr>
          <p:nvPr/>
        </p:nvCxnSpPr>
        <p:spPr>
          <a:xfrm flipH="1">
            <a:off x="3110979" y="2027681"/>
            <a:ext cx="6231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363">
            <a:extLst>
              <a:ext uri="{FF2B5EF4-FFF2-40B4-BE49-F238E27FC236}">
                <a16:creationId xmlns:a16="http://schemas.microsoft.com/office/drawing/2014/main" id="{C56A3342-7C07-4227-8CBE-80DDA1FF5034}"/>
              </a:ext>
            </a:extLst>
          </p:cNvPr>
          <p:cNvSpPr>
            <a:spLocks noChangeArrowheads="1"/>
          </p:cNvSpPr>
          <p:nvPr/>
        </p:nvSpPr>
        <p:spPr bwMode="auto">
          <a:xfrm>
            <a:off x="3734082" y="1828897"/>
            <a:ext cx="2580478" cy="40947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600" dirty="0">
                <a:latin typeface="Meiryo UI" panose="020B0604030504040204" pitchFamily="50" charset="-128"/>
                <a:ea typeface="Meiryo UI" panose="020B0604030504040204" pitchFamily="50" charset="-128"/>
              </a:rPr>
              <a:t>有休残日数を確認できます。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AutoShape 380">
            <a:extLst>
              <a:ext uri="{FF2B5EF4-FFF2-40B4-BE49-F238E27FC236}">
                <a16:creationId xmlns:a16="http://schemas.microsoft.com/office/drawing/2014/main" id="{371CCB5B-A226-4F4D-AA39-3AF1BBA1E07C}"/>
              </a:ext>
            </a:extLst>
          </p:cNvPr>
          <p:cNvSpPr>
            <a:spLocks noChangeArrowheads="1"/>
          </p:cNvSpPr>
          <p:nvPr/>
        </p:nvSpPr>
        <p:spPr bwMode="auto">
          <a:xfrm>
            <a:off x="1763480" y="2816311"/>
            <a:ext cx="1367836" cy="2186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8200B86-648D-41E2-A791-0B81CFE27E83}"/>
              </a:ext>
            </a:extLst>
          </p:cNvPr>
          <p:cNvSpPr>
            <a:spLocks noChangeArrowheads="1"/>
          </p:cNvSpPr>
          <p:nvPr/>
        </p:nvSpPr>
        <p:spPr bwMode="auto">
          <a:xfrm>
            <a:off x="2446638" y="4702752"/>
            <a:ext cx="692916" cy="31424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14003BBD-E3B7-4D89-83D0-165469B1F7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9918" y="2548796"/>
            <a:ext cx="5000718" cy="3949535"/>
          </a:xfrm>
          <a:prstGeom prst="rect">
            <a:avLst/>
          </a:prstGeom>
          <a:ln w="3175">
            <a:solidFill>
              <a:schemeClr val="tx1"/>
            </a:solidFill>
          </a:ln>
        </p:spPr>
      </p:pic>
      <p:sp>
        <p:nvSpPr>
          <p:cNvPr id="25" name="AutoShape 380">
            <a:extLst>
              <a:ext uri="{FF2B5EF4-FFF2-40B4-BE49-F238E27FC236}">
                <a16:creationId xmlns:a16="http://schemas.microsoft.com/office/drawing/2014/main" id="{1404D284-25D3-4E6C-A2A1-AA69D15C686A}"/>
              </a:ext>
            </a:extLst>
          </p:cNvPr>
          <p:cNvSpPr>
            <a:spLocks noChangeArrowheads="1"/>
          </p:cNvSpPr>
          <p:nvPr/>
        </p:nvSpPr>
        <p:spPr bwMode="auto">
          <a:xfrm>
            <a:off x="8469340" y="3134960"/>
            <a:ext cx="2282274"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DE0D2D49-8C31-40FF-B3D0-EFECF202AF32}"/>
              </a:ext>
            </a:extLst>
          </p:cNvPr>
          <p:cNvCxnSpPr>
            <a:cxnSpLocks/>
          </p:cNvCxnSpPr>
          <p:nvPr/>
        </p:nvCxnSpPr>
        <p:spPr>
          <a:xfrm>
            <a:off x="9495013" y="2647281"/>
            <a:ext cx="0" cy="48767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E38792CA-D1E3-432E-93F7-05395C082764}"/>
              </a:ext>
            </a:extLst>
          </p:cNvPr>
          <p:cNvSpPr>
            <a:spLocks noChangeArrowheads="1"/>
          </p:cNvSpPr>
          <p:nvPr/>
        </p:nvSpPr>
        <p:spPr bwMode="auto">
          <a:xfrm>
            <a:off x="8720731" y="2239451"/>
            <a:ext cx="2477413" cy="4185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en-US" sz="1600" dirty="0">
                <a:latin typeface="Meiryo UI" panose="020B0604030504040204" pitchFamily="50" charset="-128"/>
                <a:ea typeface="Meiryo UI" panose="020B0604030504040204" pitchFamily="50" charset="-128"/>
              </a:rPr>
              <a:t>時間</a:t>
            </a:r>
            <a:r>
              <a:rPr lang="ja-JP" altLang="ja-JP" sz="1600" dirty="0">
                <a:latin typeface="Meiryo UI" panose="020B0604030504040204" pitchFamily="50" charset="-128"/>
                <a:ea typeface="Meiryo UI" panose="020B0604030504040204" pitchFamily="50" charset="-128"/>
              </a:rPr>
              <a:t>有休残を確認できます。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7150362" y="4309266"/>
            <a:ext cx="2637955" cy="2627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F8FE45B9-01D2-44CD-9E9D-F847ACB67BCC}"/>
              </a:ext>
            </a:extLst>
          </p:cNvPr>
          <p:cNvSpPr>
            <a:spLocks noChangeArrowheads="1"/>
          </p:cNvSpPr>
          <p:nvPr/>
        </p:nvSpPr>
        <p:spPr bwMode="auto">
          <a:xfrm>
            <a:off x="7875373" y="6189366"/>
            <a:ext cx="665379" cy="3041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450111" y="4947596"/>
            <a:ext cx="3744334" cy="4369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必要に応じて、時刻や時間数を入力します。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32" name="直線コネクタ 31">
            <a:extLst>
              <a:ext uri="{FF2B5EF4-FFF2-40B4-BE49-F238E27FC236}">
                <a16:creationId xmlns:a16="http://schemas.microsoft.com/office/drawing/2014/main" id="{AD2772C2-9574-496B-998C-102164525195}"/>
              </a:ext>
            </a:extLst>
          </p:cNvPr>
          <p:cNvCxnSpPr>
            <a:cxnSpLocks/>
          </p:cNvCxnSpPr>
          <p:nvPr/>
        </p:nvCxnSpPr>
        <p:spPr>
          <a:xfrm flipV="1">
            <a:off x="8540752" y="4562475"/>
            <a:ext cx="0" cy="38390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6D95D52-B713-4756-9AA9-345C204FAD03}"/>
              </a:ext>
            </a:extLst>
          </p:cNvPr>
          <p:cNvSpPr txBox="1"/>
          <p:nvPr/>
        </p:nvSpPr>
        <p:spPr>
          <a:xfrm>
            <a:off x="6411940" y="1972180"/>
            <a:ext cx="228227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時間有休も申請できます。</a:t>
            </a:r>
          </a:p>
        </p:txBody>
      </p:sp>
    </p:spTree>
    <p:extLst>
      <p:ext uri="{BB962C8B-B14F-4D97-AF65-F5344CB8AC3E}">
        <p14:creationId xmlns:p14="http://schemas.microsoft.com/office/powerpoint/2010/main" val="2382553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残業を申請する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残業申請］メニューで申請します。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BD93204-E91C-4313-96D3-C2A64896C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031" y="1245118"/>
            <a:ext cx="5482306" cy="3989901"/>
          </a:xfrm>
          <a:prstGeom prst="rect">
            <a:avLst/>
          </a:prstGeom>
        </p:spPr>
      </p:pic>
      <p:sp>
        <p:nvSpPr>
          <p:cNvPr id="7" name="AutoShape 380">
            <a:extLst>
              <a:ext uri="{FF2B5EF4-FFF2-40B4-BE49-F238E27FC236}">
                <a16:creationId xmlns:a16="http://schemas.microsoft.com/office/drawing/2014/main" id="{E75BD6CD-830C-4C2C-A723-4F6D65ED7FBE}"/>
              </a:ext>
            </a:extLst>
          </p:cNvPr>
          <p:cNvSpPr>
            <a:spLocks noChangeArrowheads="1"/>
          </p:cNvSpPr>
          <p:nvPr/>
        </p:nvSpPr>
        <p:spPr bwMode="auto">
          <a:xfrm>
            <a:off x="816355" y="1939904"/>
            <a:ext cx="4882670" cy="4116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E6ED5DA9-E24B-4E1C-882A-143F935CBBA3}"/>
              </a:ext>
            </a:extLst>
          </p:cNvPr>
          <p:cNvCxnSpPr>
            <a:cxnSpLocks/>
          </p:cNvCxnSpPr>
          <p:nvPr/>
        </p:nvCxnSpPr>
        <p:spPr>
          <a:xfrm flipH="1" flipV="1">
            <a:off x="5699025" y="2145710"/>
            <a:ext cx="12888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F8A59FEF-B9E1-4AC5-ADBF-79DBCC8AD046}"/>
              </a:ext>
            </a:extLst>
          </p:cNvPr>
          <p:cNvSpPr>
            <a:spLocks noChangeArrowheads="1"/>
          </p:cNvSpPr>
          <p:nvPr/>
        </p:nvSpPr>
        <p:spPr bwMode="auto">
          <a:xfrm>
            <a:off x="6978350" y="1929736"/>
            <a:ext cx="3289020" cy="44083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月の残業時間の累計を確認できます。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73830" y="2793552"/>
            <a:ext cx="2393199" cy="6828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1" name="直線コネクタ 10">
            <a:extLst>
              <a:ext uri="{FF2B5EF4-FFF2-40B4-BE49-F238E27FC236}">
                <a16:creationId xmlns:a16="http://schemas.microsoft.com/office/drawing/2014/main" id="{AD2772C2-9574-496B-998C-102164525195}"/>
              </a:ext>
            </a:extLst>
          </p:cNvPr>
          <p:cNvCxnSpPr>
            <a:cxnSpLocks/>
          </p:cNvCxnSpPr>
          <p:nvPr/>
        </p:nvCxnSpPr>
        <p:spPr>
          <a:xfrm flipH="1" flipV="1">
            <a:off x="4167029" y="3150888"/>
            <a:ext cx="290907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1573" y="2954027"/>
            <a:ext cx="2752308" cy="45079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残業した日や時間を入力します。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AutoShape 380">
            <a:extLst>
              <a:ext uri="{FF2B5EF4-FFF2-40B4-BE49-F238E27FC236}">
                <a16:creationId xmlns:a16="http://schemas.microsoft.com/office/drawing/2014/main" id="{6E25C854-A582-4612-9886-E0ADEDB829D9}"/>
              </a:ext>
            </a:extLst>
          </p:cNvPr>
          <p:cNvSpPr>
            <a:spLocks noChangeArrowheads="1"/>
          </p:cNvSpPr>
          <p:nvPr/>
        </p:nvSpPr>
        <p:spPr bwMode="auto">
          <a:xfrm>
            <a:off x="2582604" y="4869322"/>
            <a:ext cx="76451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606008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直行・直帰を申請する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直行・直帰申請］メニューで申請します。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9FF0C7B3-489D-4877-BC37-DA76975E6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63" y="1276131"/>
            <a:ext cx="5503600" cy="411251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81260" y="2439747"/>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2599751" y="2521682"/>
            <a:ext cx="449467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4423" y="2229765"/>
            <a:ext cx="3307684" cy="7029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複数日の直行直帰を申請する場合は、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AutoShape 380">
            <a:extLst>
              <a:ext uri="{FF2B5EF4-FFF2-40B4-BE49-F238E27FC236}">
                <a16:creationId xmlns:a16="http://schemas.microsoft.com/office/drawing/2014/main" id="{6E1A1EF4-FB61-4AC7-98D2-B9507A89121E}"/>
              </a:ext>
            </a:extLst>
          </p:cNvPr>
          <p:cNvSpPr>
            <a:spLocks noChangeArrowheads="1"/>
          </p:cNvSpPr>
          <p:nvPr/>
        </p:nvSpPr>
        <p:spPr bwMode="auto">
          <a:xfrm>
            <a:off x="2608218" y="5054373"/>
            <a:ext cx="754312" cy="3173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702203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出張を申請する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出張申請］メニューで申請します。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EDBED68-B91C-43D1-8D48-A4E59346F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43" y="1271492"/>
            <a:ext cx="5527627" cy="4092512"/>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79101" y="2410390"/>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2616642" y="2490204"/>
            <a:ext cx="449467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11316" y="2104410"/>
            <a:ext cx="2934234" cy="7334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複数日の出張を申請する場合は、</a:t>
            </a:r>
          </a:p>
          <a:p>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640805" y="5050630"/>
            <a:ext cx="738187" cy="31337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57882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休日出勤を申請する</a:t>
            </a:r>
          </a:p>
        </p:txBody>
      </p:sp>
      <p:sp>
        <p:nvSpPr>
          <p:cNvPr id="3" name="コンテンツ プレースホルダー 2"/>
          <p:cNvSpPr>
            <a:spLocks noGrp="1"/>
          </p:cNvSpPr>
          <p:nvPr>
            <p:ph idx="1"/>
          </p:nvPr>
        </p:nvSpPr>
        <p:spPr>
          <a:xfrm>
            <a:off x="344038" y="797028"/>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休日出勤申請］メニューで申請します。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3609323" y="2433205"/>
            <a:ext cx="79836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72FB95C-8A28-41F9-AEE0-DA1FBE588810}"/>
              </a:ext>
            </a:extLst>
          </p:cNvPr>
          <p:cNvCxnSpPr>
            <a:cxnSpLocks/>
          </p:cNvCxnSpPr>
          <p:nvPr/>
        </p:nvCxnSpPr>
        <p:spPr>
          <a:xfrm flipH="1" flipV="1">
            <a:off x="3609322" y="2925651"/>
            <a:ext cx="806159" cy="4518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7930639" y="3488417"/>
            <a:ext cx="3961372" cy="213915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振替出勤を申請する場合</a:t>
            </a:r>
            <a:endParaRPr lang="ja-JP" altLang="en-US" sz="1400" b="1" dirty="0">
              <a:latin typeface="Meiryo UI" panose="020B0604030504040204" pitchFamily="50" charset="-128"/>
              <a:ea typeface="Meiryo UI" panose="020B0604030504040204" pitchFamily="50" charset="-128"/>
            </a:endParaRPr>
          </a:p>
          <a:p>
            <a:pPr fontAlgn="base"/>
            <a:endParaRPr lang="en-US" altLang="ja-JP" sz="1400"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A8997D72-12A1-4FA4-9A2B-597B4CEDD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918" y="4177749"/>
            <a:ext cx="3172284" cy="1173805"/>
          </a:xfrm>
          <a:prstGeom prst="rect">
            <a:avLst/>
          </a:prstGeom>
          <a:ln w="3175">
            <a:solidFill>
              <a:schemeClr val="tx1"/>
            </a:solidFill>
          </a:ln>
        </p:spPr>
      </p:pic>
      <p:sp>
        <p:nvSpPr>
          <p:cNvPr id="2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8296849" y="5095217"/>
            <a:ext cx="2445466" cy="26289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2901" y="1315850"/>
            <a:ext cx="4406541" cy="337042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583452" y="2235034"/>
            <a:ext cx="2097394" cy="5174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0" name="AutoShape 380">
            <a:extLst>
              <a:ext uri="{FF2B5EF4-FFF2-40B4-BE49-F238E27FC236}">
                <a16:creationId xmlns:a16="http://schemas.microsoft.com/office/drawing/2014/main" id="{FF318F7E-5566-400C-9D26-694CCE476723}"/>
              </a:ext>
            </a:extLst>
          </p:cNvPr>
          <p:cNvSpPr>
            <a:spLocks noChangeArrowheads="1"/>
          </p:cNvSpPr>
          <p:nvPr/>
        </p:nvSpPr>
        <p:spPr bwMode="auto">
          <a:xfrm>
            <a:off x="1583451" y="2752501"/>
            <a:ext cx="2097395" cy="5641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4505108" y="2235034"/>
            <a:ext cx="3225833" cy="3760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400" dirty="0">
                <a:latin typeface="Meiryo UI" panose="020B0604030504040204" pitchFamily="50" charset="-128"/>
                <a:ea typeface="Meiryo UI" panose="020B0604030504040204" pitchFamily="50" charset="-128"/>
              </a:rPr>
              <a:t>休日出勤する日や時間を入力します。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4505108" y="2820928"/>
            <a:ext cx="3225833" cy="28066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代休を取得する場合</a:t>
            </a:r>
            <a:endParaRPr lang="en-US" altLang="ja-JP" sz="14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を選択し</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代休</a:t>
            </a:r>
            <a:r>
              <a:rPr lang="ja-JP" altLang="en-US" sz="1400" dirty="0">
                <a:latin typeface="Meiryo UI" panose="020B0604030504040204" pitchFamily="50" charset="-128"/>
                <a:ea typeface="Meiryo UI" panose="020B0604030504040204" pitchFamily="50" charset="-128"/>
              </a:rPr>
              <a:t>取得</a:t>
            </a:r>
            <a:r>
              <a:rPr lang="ja-JP" altLang="ja-JP" sz="1400" dirty="0">
                <a:latin typeface="Meiryo UI" panose="020B0604030504040204" pitchFamily="50" charset="-128"/>
                <a:ea typeface="Meiryo UI" panose="020B0604030504040204" pitchFamily="50" charset="-128"/>
              </a:rPr>
              <a:t>日を入力します。</a:t>
            </a:r>
          </a:p>
          <a:p>
            <a:pPr fontAlgn="base"/>
            <a:endParaRPr lang="en-US" altLang="ja-JP" sz="1400" dirty="0">
              <a:latin typeface="Meiryo UI" panose="020B0604030504040204" pitchFamily="50" charset="-128"/>
              <a:ea typeface="Meiryo UI" panose="020B0604030504040204" pitchFamily="50" charset="-128"/>
            </a:endParaRPr>
          </a:p>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代休取得日が決まっていない場合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を選択し、</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「代休日未定」にチェックを付けます。</a:t>
            </a:r>
            <a:endParaRPr lang="ja-JP"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 </a:t>
            </a:r>
            <a:endParaRPr lang="ja-JP"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代休を取得せず、賃金で清算する場合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「取得しない」を選択します。</a:t>
            </a:r>
            <a:endParaRPr lang="en-US" altLang="ja-JP" sz="1400" dirty="0">
              <a:latin typeface="Meiryo UI" panose="020B0604030504040204" pitchFamily="50" charset="-128"/>
              <a:ea typeface="Meiryo UI" panose="020B0604030504040204" pitchFamily="50" charset="-128"/>
            </a:endParaRPr>
          </a:p>
        </p:txBody>
      </p:sp>
      <p:cxnSp>
        <p:nvCxnSpPr>
          <p:cNvPr id="19" name="直線コネクタ 18">
            <a:extLst>
              <a:ext uri="{FF2B5EF4-FFF2-40B4-BE49-F238E27FC236}">
                <a16:creationId xmlns:a16="http://schemas.microsoft.com/office/drawing/2014/main" id="{AD2772C2-9574-496B-998C-102164525195}"/>
              </a:ext>
            </a:extLst>
          </p:cNvPr>
          <p:cNvCxnSpPr>
            <a:cxnSpLocks/>
          </p:cNvCxnSpPr>
          <p:nvPr/>
        </p:nvCxnSpPr>
        <p:spPr>
          <a:xfrm flipH="1">
            <a:off x="3680847" y="2433205"/>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D2772C2-9574-496B-998C-102164525195}"/>
              </a:ext>
            </a:extLst>
          </p:cNvPr>
          <p:cNvCxnSpPr>
            <a:cxnSpLocks/>
          </p:cNvCxnSpPr>
          <p:nvPr/>
        </p:nvCxnSpPr>
        <p:spPr>
          <a:xfrm flipH="1">
            <a:off x="3680846" y="3016459"/>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232660" y="4406938"/>
            <a:ext cx="632460" cy="2793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28115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F55B0-B6A1-C23D-6419-D65E344CA42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B8CBE33-6268-92AC-6E39-4EA4FBF654CF}"/>
              </a:ext>
            </a:extLst>
          </p:cNvPr>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改訂内容</a:t>
            </a:r>
          </a:p>
        </p:txBody>
      </p:sp>
      <p:sp>
        <p:nvSpPr>
          <p:cNvPr id="3" name="コンテンツ プレースホルダー 2">
            <a:extLst>
              <a:ext uri="{FF2B5EF4-FFF2-40B4-BE49-F238E27FC236}">
                <a16:creationId xmlns:a16="http://schemas.microsoft.com/office/drawing/2014/main" id="{F994B164-F025-EA7D-791E-0D0DAAACDDA1}"/>
              </a:ext>
            </a:extLst>
          </p:cNvPr>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82CA5363-A51D-B5FB-992D-012216BEDDB2}"/>
              </a:ext>
            </a:extLst>
          </p:cNvPr>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47D2CFF9-DA63-8910-C648-80E0C4F04994}"/>
              </a:ext>
            </a:extLst>
          </p:cNvPr>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12E01B95-EE0E-F14B-E169-8E1C2E4EAF10}"/>
              </a:ext>
            </a:extLst>
          </p:cNvPr>
          <p:cNvGraphicFramePr>
            <a:graphicFrameLocks noGrp="1"/>
          </p:cNvGraphicFramePr>
          <p:nvPr>
            <p:extLst>
              <p:ext uri="{D42A27DB-BD31-4B8C-83A1-F6EECF244321}">
                <p14:modId xmlns:p14="http://schemas.microsoft.com/office/powerpoint/2010/main" val="785438863"/>
              </p:ext>
            </p:extLst>
          </p:nvPr>
        </p:nvGraphicFramePr>
        <p:xfrm>
          <a:off x="574543" y="608261"/>
          <a:ext cx="10669516" cy="2165964"/>
        </p:xfrm>
        <a:graphic>
          <a:graphicData uri="http://schemas.openxmlformats.org/drawingml/2006/table">
            <a:tbl>
              <a:tblPr firstRow="1" bandRow="1">
                <a:tableStyleId>{5940675A-B579-460E-94D1-54222C63F5DA}</a:tableStyleId>
              </a:tblPr>
              <a:tblGrid>
                <a:gridCol w="2005579">
                  <a:extLst>
                    <a:ext uri="{9D8B030D-6E8A-4147-A177-3AD203B41FA5}">
                      <a16:colId xmlns:a16="http://schemas.microsoft.com/office/drawing/2014/main" val="2494357905"/>
                    </a:ext>
                  </a:extLst>
                </a:gridCol>
                <a:gridCol w="8663937">
                  <a:extLst>
                    <a:ext uri="{9D8B030D-6E8A-4147-A177-3AD203B41FA5}">
                      <a16:colId xmlns:a16="http://schemas.microsoft.com/office/drawing/2014/main" val="1333179428"/>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Ver.231226</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37000552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P12</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P13</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P19</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26614274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P27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a:t>
                      </a:r>
                      <a:r>
                        <a:rPr kumimoji="1" lang="ja-JP" altLang="en-US" sz="1800" baseline="-25000" dirty="0">
                          <a:latin typeface="メイリオ" panose="020B0604030504040204" pitchFamily="50" charset="-128"/>
                          <a:ea typeface="メイリオ" panose="020B0604030504040204" pitchFamily="50" charset="-128"/>
                        </a:rPr>
                        <a:t>勤怠管理者の方へ</a:t>
                      </a:r>
                      <a:r>
                        <a:rPr kumimoji="1" lang="en-US" altLang="ja-JP" sz="1800" baseline="-25000" dirty="0">
                          <a:latin typeface="メイリオ" panose="020B0604030504040204" pitchFamily="50" charset="-128"/>
                          <a:ea typeface="メイリオ" panose="020B0604030504040204" pitchFamily="50" charset="-128"/>
                        </a:rPr>
                        <a:t>】</a:t>
                      </a:r>
                      <a:r>
                        <a:rPr kumimoji="1" lang="ja-JP" altLang="en-US" sz="1800" baseline="-25000" dirty="0">
                          <a:latin typeface="メイリオ" panose="020B0604030504040204" pitchFamily="50" charset="-128"/>
                          <a:ea typeface="メイリオ" panose="020B0604030504040204" pitchFamily="50" charset="-128"/>
                        </a:rPr>
                        <a:t>に休日出勤申請で必ず代休を取得させる場合の設定方法を追記</a:t>
                      </a:r>
                    </a:p>
                  </a:txBody>
                  <a:tcPr anchor="ctr"/>
                </a:tc>
                <a:extLst>
                  <a:ext uri="{0D108BD9-81ED-4DB2-BD59-A6C34878D82A}">
                    <a16:rowId xmlns:a16="http://schemas.microsoft.com/office/drawing/2014/main" val="34419734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P43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承認できない理由を確認できる旨を追記</a:t>
                      </a:r>
                    </a:p>
                  </a:txBody>
                  <a:tcPr anchor="ctr"/>
                </a:tc>
                <a:extLst>
                  <a:ext uri="{0D108BD9-81ED-4DB2-BD59-A6C34878D82A}">
                    <a16:rowId xmlns:a16="http://schemas.microsoft.com/office/drawing/2014/main" val="3054113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P60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機能追加に伴う画面変更</a:t>
                      </a:r>
                    </a:p>
                  </a:txBody>
                  <a:tcPr anchor="ctr"/>
                </a:tc>
                <a:extLst>
                  <a:ext uri="{0D108BD9-81ED-4DB2-BD59-A6C34878D82A}">
                    <a16:rowId xmlns:a16="http://schemas.microsoft.com/office/drawing/2014/main" val="3711411452"/>
                  </a:ext>
                </a:extLst>
              </a:tr>
            </a:tbl>
          </a:graphicData>
        </a:graphic>
      </p:graphicFrame>
    </p:spTree>
    <p:extLst>
      <p:ext uri="{BB962C8B-B14F-4D97-AF65-F5344CB8AC3E}">
        <p14:creationId xmlns:p14="http://schemas.microsoft.com/office/powerpoint/2010/main" val="3958643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代休・振休を申請する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代休申請］メニュー、［申請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振休申請］メニューで申請します。</a:t>
            </a:r>
          </a:p>
          <a:p>
            <a:pPr marL="0" indent="0">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1876E406-E6AC-4803-8FD9-D270620AD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33" y="1704747"/>
            <a:ext cx="4560472" cy="3897684"/>
          </a:xfrm>
          <a:prstGeom prst="rect">
            <a:avLst/>
          </a:prstGeom>
          <a:ln w="3175">
            <a:solidFill>
              <a:srgbClr val="000000"/>
            </a:solidFill>
          </a:ln>
        </p:spPr>
      </p:pic>
      <p:pic>
        <p:nvPicPr>
          <p:cNvPr id="7" name="図 6">
            <a:extLst>
              <a:ext uri="{FF2B5EF4-FFF2-40B4-BE49-F238E27FC236}">
                <a16:creationId xmlns:a16="http://schemas.microsoft.com/office/drawing/2014/main" id="{263B2049-21EE-4BAD-8AB3-D4C3851AB2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2019" y="1662125"/>
            <a:ext cx="4984278" cy="3896247"/>
          </a:xfrm>
          <a:prstGeom prst="rect">
            <a:avLst/>
          </a:prstGeom>
          <a:ln w="3175">
            <a:solidFill>
              <a:schemeClr val="tx1"/>
            </a:solidFill>
          </a:ln>
        </p:spPr>
      </p:pic>
      <p:sp>
        <p:nvSpPr>
          <p:cNvPr id="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639381" y="3109913"/>
            <a:ext cx="1321102" cy="21924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9" name="直線コネクタ 8">
            <a:extLst>
              <a:ext uri="{FF2B5EF4-FFF2-40B4-BE49-F238E27FC236}">
                <a16:creationId xmlns:a16="http://schemas.microsoft.com/office/drawing/2014/main" id="{AD2772C2-9574-496B-998C-102164525195}"/>
              </a:ext>
            </a:extLst>
          </p:cNvPr>
          <p:cNvCxnSpPr>
            <a:cxnSpLocks/>
          </p:cNvCxnSpPr>
          <p:nvPr/>
        </p:nvCxnSpPr>
        <p:spPr>
          <a:xfrm flipH="1">
            <a:off x="2960483" y="3184487"/>
            <a:ext cx="17979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3120560" y="2934846"/>
            <a:ext cx="2785737" cy="4373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代休を取得する日を入力します。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AutoShape 380">
            <a:extLst>
              <a:ext uri="{FF2B5EF4-FFF2-40B4-BE49-F238E27FC236}">
                <a16:creationId xmlns:a16="http://schemas.microsoft.com/office/drawing/2014/main" id="{B4A1A7E6-2AB1-4044-BF54-BEC294BCA2F8}"/>
              </a:ext>
            </a:extLst>
          </p:cNvPr>
          <p:cNvSpPr>
            <a:spLocks noChangeArrowheads="1"/>
          </p:cNvSpPr>
          <p:nvPr/>
        </p:nvSpPr>
        <p:spPr bwMode="auto">
          <a:xfrm>
            <a:off x="1639381" y="3355959"/>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30D6AD0A-9E55-48D7-AE0E-30F759C04C0C}"/>
              </a:ext>
            </a:extLst>
          </p:cNvPr>
          <p:cNvSpPr>
            <a:spLocks noChangeArrowheads="1"/>
          </p:cNvSpPr>
          <p:nvPr/>
        </p:nvSpPr>
        <p:spPr bwMode="auto">
          <a:xfrm>
            <a:off x="1639381" y="3559690"/>
            <a:ext cx="706967" cy="226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3" name="直線コネクタ 12">
            <a:extLst>
              <a:ext uri="{FF2B5EF4-FFF2-40B4-BE49-F238E27FC236}">
                <a16:creationId xmlns:a16="http://schemas.microsoft.com/office/drawing/2014/main" id="{724EBF87-B4C0-4E01-AB29-AEB641F7526A}"/>
              </a:ext>
            </a:extLst>
          </p:cNvPr>
          <p:cNvCxnSpPr>
            <a:cxnSpLocks/>
          </p:cNvCxnSpPr>
          <p:nvPr/>
        </p:nvCxnSpPr>
        <p:spPr>
          <a:xfrm flipH="1">
            <a:off x="2961777" y="3427071"/>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A57FE74-B58F-4228-A73F-BCFEC353565D}"/>
              </a:ext>
            </a:extLst>
          </p:cNvPr>
          <p:cNvCxnSpPr>
            <a:cxnSpLocks/>
          </p:cNvCxnSpPr>
          <p:nvPr/>
        </p:nvCxnSpPr>
        <p:spPr>
          <a:xfrm flipH="1" flipV="1">
            <a:off x="4117400" y="3444866"/>
            <a:ext cx="1" cy="28896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2293224" y="3730455"/>
            <a:ext cx="3617299" cy="9430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［休日</a:t>
            </a:r>
            <a:r>
              <a:rPr lang="ja-JP" altLang="en-US" sz="1600" dirty="0">
                <a:latin typeface="Meiryo UI" panose="020B0604030504040204" pitchFamily="50" charset="-128"/>
                <a:ea typeface="Meiryo UI" panose="020B0604030504040204" pitchFamily="50" charset="-128"/>
              </a:rPr>
              <a:t>出勤</a:t>
            </a:r>
            <a:r>
              <a:rPr lang="ja-JP" altLang="ja-JP" sz="1600" dirty="0">
                <a:latin typeface="Meiryo UI" panose="020B0604030504040204" pitchFamily="50" charset="-128"/>
                <a:ea typeface="Meiryo UI" panose="020B0604030504040204" pitchFamily="50" charset="-128"/>
              </a:rPr>
              <a:t>選択］ボタンをクリックすると、</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休日出勤した日を選択できます。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AutoShape 380">
            <a:extLst>
              <a:ext uri="{FF2B5EF4-FFF2-40B4-BE49-F238E27FC236}">
                <a16:creationId xmlns:a16="http://schemas.microsoft.com/office/drawing/2014/main" id="{F328A237-4903-4903-9C0F-3E11A4B55653}"/>
              </a:ext>
            </a:extLst>
          </p:cNvPr>
          <p:cNvSpPr>
            <a:spLocks noChangeArrowheads="1"/>
          </p:cNvSpPr>
          <p:nvPr/>
        </p:nvSpPr>
        <p:spPr bwMode="auto">
          <a:xfrm>
            <a:off x="7122841" y="2851214"/>
            <a:ext cx="1410855" cy="1993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494782C5-7514-405E-88C1-9B815FE0D3C2}"/>
              </a:ext>
            </a:extLst>
          </p:cNvPr>
          <p:cNvSpPr>
            <a:spLocks noChangeArrowheads="1"/>
          </p:cNvSpPr>
          <p:nvPr/>
        </p:nvSpPr>
        <p:spPr bwMode="auto">
          <a:xfrm>
            <a:off x="7132393" y="3126610"/>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FA04E8F4-2F6B-456C-9B8B-A422074A2A69}"/>
              </a:ext>
            </a:extLst>
          </p:cNvPr>
          <p:cNvSpPr>
            <a:spLocks noChangeArrowheads="1"/>
          </p:cNvSpPr>
          <p:nvPr/>
        </p:nvSpPr>
        <p:spPr bwMode="auto">
          <a:xfrm>
            <a:off x="7151158" y="3335711"/>
            <a:ext cx="756231" cy="19938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4B3DBDA6-90E2-4D37-A68D-DB3C439587F5}"/>
              </a:ext>
            </a:extLst>
          </p:cNvPr>
          <p:cNvCxnSpPr>
            <a:cxnSpLocks/>
          </p:cNvCxnSpPr>
          <p:nvPr/>
        </p:nvCxnSpPr>
        <p:spPr>
          <a:xfrm flipH="1" flipV="1">
            <a:off x="8533696" y="2950910"/>
            <a:ext cx="1720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FA3846C5-2491-4383-8352-3BC62C0BC65D}"/>
              </a:ext>
            </a:extLst>
          </p:cNvPr>
          <p:cNvSpPr>
            <a:spLocks noChangeArrowheads="1"/>
          </p:cNvSpPr>
          <p:nvPr/>
        </p:nvSpPr>
        <p:spPr bwMode="auto">
          <a:xfrm>
            <a:off x="8715545" y="2684660"/>
            <a:ext cx="2785735" cy="43737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振休を取得する日を入力します。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D53F1B59-B262-4D80-8007-F8545E6330BB}"/>
              </a:ext>
            </a:extLst>
          </p:cNvPr>
          <p:cNvCxnSpPr>
            <a:cxnSpLocks/>
          </p:cNvCxnSpPr>
          <p:nvPr/>
        </p:nvCxnSpPr>
        <p:spPr>
          <a:xfrm flipH="1">
            <a:off x="8454789" y="3249987"/>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C349083-F0D8-404C-B002-6FCDF80960BE}"/>
              </a:ext>
            </a:extLst>
          </p:cNvPr>
          <p:cNvCxnSpPr>
            <a:cxnSpLocks/>
          </p:cNvCxnSpPr>
          <p:nvPr/>
        </p:nvCxnSpPr>
        <p:spPr>
          <a:xfrm flipV="1">
            <a:off x="9606104" y="3263582"/>
            <a:ext cx="1" cy="52276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363">
            <a:extLst>
              <a:ext uri="{FF2B5EF4-FFF2-40B4-BE49-F238E27FC236}">
                <a16:creationId xmlns:a16="http://schemas.microsoft.com/office/drawing/2014/main" id="{D99038FF-D1D4-4B50-B97B-3713B737B62A}"/>
              </a:ext>
            </a:extLst>
          </p:cNvPr>
          <p:cNvSpPr>
            <a:spLocks noChangeArrowheads="1"/>
          </p:cNvSpPr>
          <p:nvPr/>
        </p:nvSpPr>
        <p:spPr bwMode="auto">
          <a:xfrm>
            <a:off x="8041165" y="3786349"/>
            <a:ext cx="3460116" cy="94052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［振替出勤選択］ボタンをクリックすると、振替出勤した日を選択できます。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7892217" y="5254816"/>
            <a:ext cx="683999"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2327275" y="5330335"/>
            <a:ext cx="612775"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テキスト ボックス 25">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○［代休申請］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C0712191-AD6F-40A3-8848-78A10AD554B1}"/>
              </a:ext>
            </a:extLst>
          </p:cNvPr>
          <p:cNvSpPr txBox="1"/>
          <p:nvPr/>
        </p:nvSpPr>
        <p:spPr>
          <a:xfrm>
            <a:off x="5993575" y="1200113"/>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○［振休申請］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6044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外出を申請する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外出申請］メニューで申請します。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7BBC430-3AD5-47FC-8592-4322CD6E9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74" y="1373064"/>
            <a:ext cx="5483462" cy="3552065"/>
          </a:xfrm>
          <a:prstGeom prst="rect">
            <a:avLst/>
          </a:prstGeom>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05397" y="2504017"/>
            <a:ext cx="2527706" cy="6593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C3295897-D8B7-4BA2-A556-52314E9FEDAD}"/>
              </a:ext>
            </a:extLst>
          </p:cNvPr>
          <p:cNvSpPr>
            <a:spLocks noChangeArrowheads="1"/>
          </p:cNvSpPr>
          <p:nvPr/>
        </p:nvSpPr>
        <p:spPr bwMode="auto">
          <a:xfrm>
            <a:off x="2604888" y="4575317"/>
            <a:ext cx="744366" cy="3276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167410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9</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遅延を申請する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遅延申請］メニューで申請します。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4A604DA-BD98-4729-9D03-292DE4C6A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33" y="1384252"/>
            <a:ext cx="5512457" cy="4424553"/>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973747" y="4209544"/>
            <a:ext cx="2928565" cy="3420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3902312" y="4380584"/>
            <a:ext cx="31983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28463" y="4138041"/>
            <a:ext cx="3244381" cy="4850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発行された遅延証明書を添付します。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1759" y="5518176"/>
            <a:ext cx="723901" cy="2906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944254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10</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遅刻・早退を申請する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遅刻・早退申請］メニューで申請します。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0FCC1066-41C4-4557-A09E-F033DD6B1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413" y="1295957"/>
            <a:ext cx="5512689" cy="4212010"/>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7814" y="2393266"/>
            <a:ext cx="1785447" cy="7366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DBA4AC3F-DC54-4820-A27E-82D5AD17109B}"/>
              </a:ext>
            </a:extLst>
          </p:cNvPr>
          <p:cNvSpPr>
            <a:spLocks noChangeArrowheads="1"/>
          </p:cNvSpPr>
          <p:nvPr/>
        </p:nvSpPr>
        <p:spPr bwMode="auto">
          <a:xfrm>
            <a:off x="2686049" y="5193505"/>
            <a:ext cx="737707" cy="3147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47383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欠勤を申請する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欠勤申請］メニューで申請します。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E1117AD8-C4B6-41DF-8829-86053A826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16" y="1290322"/>
            <a:ext cx="5477584" cy="3708464"/>
          </a:xfrm>
          <a:prstGeom prst="rect">
            <a:avLst/>
          </a:prstGeom>
          <a:ln w="3175">
            <a:solidFill>
              <a:sysClr val="windowText" lastClr="000000"/>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4367" y="2610679"/>
            <a:ext cx="1545441" cy="2391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17F24F33-3E3B-4198-9BAF-82DB709086AD}"/>
              </a:ext>
            </a:extLst>
          </p:cNvPr>
          <p:cNvSpPr>
            <a:spLocks noChangeArrowheads="1"/>
          </p:cNvSpPr>
          <p:nvPr/>
        </p:nvSpPr>
        <p:spPr bwMode="auto">
          <a:xfrm>
            <a:off x="2624137" y="4667249"/>
            <a:ext cx="736145" cy="3315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90862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勤務スケジュールを申請する</a:t>
            </a:r>
          </a:p>
        </p:txBody>
      </p:sp>
      <p:sp>
        <p:nvSpPr>
          <p:cNvPr id="3" name="コンテンツ プレースホルダー 2"/>
          <p:cNvSpPr>
            <a:spLocks noGrp="1"/>
          </p:cNvSpPr>
          <p:nvPr>
            <p:ph idx="1"/>
          </p:nvPr>
        </p:nvSpPr>
        <p:spPr>
          <a:xfrm>
            <a:off x="503342" y="810622"/>
            <a:ext cx="10964186" cy="558689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勤務の変更などが</a:t>
            </a:r>
            <a:r>
              <a:rPr lang="ja-JP" altLang="en-US" sz="1600" dirty="0">
                <a:latin typeface="Meiryo UI" panose="020B0604030504040204" pitchFamily="50" charset="-128"/>
                <a:ea typeface="Meiryo UI" panose="020B0604030504040204" pitchFamily="50" charset="-128"/>
              </a:rPr>
              <a:t>あ</a:t>
            </a:r>
            <a:r>
              <a:rPr lang="ja-JP" altLang="ja-JP" sz="1600" dirty="0">
                <a:latin typeface="Meiryo UI" panose="020B0604030504040204" pitchFamily="50" charset="-128"/>
                <a:ea typeface="Meiryo UI" panose="020B0604030504040204" pitchFamily="50" charset="-128"/>
              </a:rPr>
              <a:t>った</a:t>
            </a:r>
            <a:r>
              <a:rPr lang="ja-JP" altLang="en-US" sz="1600" dirty="0">
                <a:latin typeface="Meiryo UI" panose="020B0604030504040204" pitchFamily="50" charset="-128"/>
                <a:ea typeface="Meiryo UI" panose="020B0604030504040204" pitchFamily="50" charset="-128"/>
              </a:rPr>
              <a:t>場合は、［申請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勤務スケジュール申請］メニューで申請します。</a:t>
            </a: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申請する期間を指定し、［</a:t>
            </a:r>
            <a:r>
              <a:rPr lang="en-US" altLang="ja-JP" sz="1600" dirty="0">
                <a:latin typeface="Meiryo UI" panose="020B0604030504040204" pitchFamily="50" charset="-128"/>
                <a:ea typeface="Meiryo UI" panose="020B0604030504040204" pitchFamily="50" charset="-128"/>
              </a:rPr>
              <a:t>OK</a:t>
            </a:r>
            <a:r>
              <a:rPr lang="ja-JP" altLang="en-US" sz="1600" dirty="0">
                <a:latin typeface="Meiryo UI" panose="020B0604030504040204" pitchFamily="50" charset="-128"/>
                <a:ea typeface="Meiryo UI" panose="020B0604030504040204" pitchFamily="50" charset="-128"/>
              </a:rPr>
              <a:t>］ボタンをクリックします。</a:t>
            </a: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勤務を変更する日付にチェックを付け、変更後の勤務体系を入力して［申請］ボタンをクリックします。</a:t>
            </a:r>
          </a:p>
          <a:p>
            <a:pPr marL="0" indent="0">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828269" y="1545336"/>
            <a:ext cx="5050520" cy="1507010"/>
            <a:chOff x="456649" y="1558061"/>
            <a:chExt cx="5050520" cy="1507010"/>
          </a:xfrm>
        </p:grpSpPr>
        <p:pic>
          <p:nvPicPr>
            <p:cNvPr id="6" name="図 5">
              <a:extLst>
                <a:ext uri="{FF2B5EF4-FFF2-40B4-BE49-F238E27FC236}">
                  <a16:creationId xmlns:a16="http://schemas.microsoft.com/office/drawing/2014/main" id="{2B6712C1-3035-4665-8D7E-0CCAAC0A6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49" y="1558061"/>
              <a:ext cx="5050520" cy="1507010"/>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34122" y="2199096"/>
              <a:ext cx="2429296" cy="21290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41914" y="2671300"/>
              <a:ext cx="658279" cy="2991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16" name="グループ化 15"/>
          <p:cNvGrpSpPr/>
          <p:nvPr/>
        </p:nvGrpSpPr>
        <p:grpSpPr>
          <a:xfrm>
            <a:off x="846557" y="3688930"/>
            <a:ext cx="5933318" cy="2692429"/>
            <a:chOff x="456649" y="3588565"/>
            <a:chExt cx="5933318" cy="2692429"/>
          </a:xfrm>
        </p:grpSpPr>
        <p:pic>
          <p:nvPicPr>
            <p:cNvPr id="9" name="図 8">
              <a:extLst>
                <a:ext uri="{FF2B5EF4-FFF2-40B4-BE49-F238E27FC236}">
                  <a16:creationId xmlns:a16="http://schemas.microsoft.com/office/drawing/2014/main" id="{B175CD12-D073-485E-A171-D78663EE98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649" y="3588565"/>
              <a:ext cx="5933318" cy="2692429"/>
            </a:xfrm>
            <a:prstGeom prst="rect">
              <a:avLst/>
            </a:prstGeom>
            <a:ln w="3175">
              <a:solidFill>
                <a:schemeClr val="tx1"/>
              </a:solidFill>
            </a:ln>
          </p:spPr>
        </p:pic>
        <p:sp>
          <p:nvSpPr>
            <p:cNvPr id="10"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598419" y="5987586"/>
              <a:ext cx="577833" cy="2476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475910" y="4317282"/>
              <a:ext cx="235226" cy="1634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3"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3926060" y="4084538"/>
              <a:ext cx="832104" cy="972313"/>
            </a:xfrm>
            <a:prstGeom prst="roundRect">
              <a:avLst>
                <a:gd name="adj" fmla="val 640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17"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862770" y="4725495"/>
            <a:ext cx="235226" cy="1634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149096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から取り下げます。</a:t>
            </a:r>
          </a:p>
          <a:p>
            <a:pPr marL="0" indent="0">
              <a:buNone/>
            </a:pPr>
            <a:r>
              <a:rPr lang="ja-JP" altLang="ja-JP" sz="1600" b="1" dirty="0">
                <a:latin typeface="Meiryo UI" panose="020B0604030504040204" pitchFamily="50" charset="-128"/>
                <a:ea typeface="Meiryo UI" panose="020B0604030504040204" pitchFamily="50" charset="-128"/>
              </a:rPr>
              <a:t>＜例＞ 休暇申請を取り</a:t>
            </a:r>
            <a:r>
              <a:rPr lang="ja-JP" altLang="en-US" sz="1600" b="1" dirty="0">
                <a:latin typeface="Meiryo UI" panose="020B0604030504040204" pitchFamily="50" charset="-128"/>
                <a:ea typeface="Meiryo UI" panose="020B0604030504040204" pitchFamily="50" charset="-128"/>
              </a:rPr>
              <a:t>下げる（［申請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申請状況］メニューから取り下げる）</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取り下げる申請をクリックします。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内容を確認し、［取り下げ］ボタンをクリックします。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8B9B43F2-B87E-4E8F-8E28-CFC73B25F45A}"/>
              </a:ext>
            </a:extLst>
          </p:cNvPr>
          <p:cNvPicPr/>
          <p:nvPr/>
        </p:nvPicPr>
        <p:blipFill>
          <a:blip r:embed="rId3"/>
          <a:stretch>
            <a:fillRect/>
          </a:stretch>
        </p:blipFill>
        <p:spPr>
          <a:xfrm>
            <a:off x="782328" y="4232844"/>
            <a:ext cx="3717030" cy="2479649"/>
          </a:xfrm>
          <a:prstGeom prst="rect">
            <a:avLst/>
          </a:prstGeom>
          <a:ln>
            <a:solidFill>
              <a:srgbClr val="000000"/>
            </a:solidFill>
          </a:ln>
        </p:spPr>
      </p:pic>
      <p:sp>
        <p:nvSpPr>
          <p:cNvPr id="13" name="AutoShape 380">
            <a:extLst>
              <a:ext uri="{FF2B5EF4-FFF2-40B4-BE49-F238E27FC236}">
                <a16:creationId xmlns:a16="http://schemas.microsoft.com/office/drawing/2014/main" id="{8521A983-A44A-4D71-9ACB-9D24F0532BA3}"/>
              </a:ext>
            </a:extLst>
          </p:cNvPr>
          <p:cNvSpPr>
            <a:spLocks noChangeArrowheads="1"/>
          </p:cNvSpPr>
          <p:nvPr/>
        </p:nvSpPr>
        <p:spPr bwMode="auto">
          <a:xfrm>
            <a:off x="2313329" y="6472106"/>
            <a:ext cx="636447" cy="25275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8B5746C-2D60-4B50-A2EA-D9D04CD4CD66}"/>
              </a:ext>
            </a:extLst>
          </p:cNvPr>
          <p:cNvSpPr txBox="1"/>
          <p:nvPr/>
        </p:nvSpPr>
        <p:spPr>
          <a:xfrm>
            <a:off x="4766372" y="5863447"/>
            <a:ext cx="6305282"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a:t>
            </a:r>
            <a:r>
              <a:rPr kumimoji="1" lang="ja-JP" altLang="en-US" sz="1600" dirty="0">
                <a:latin typeface="Meiryo UI" panose="020B0604030504040204" pitchFamily="50" charset="-128"/>
                <a:ea typeface="Meiryo UI" panose="020B0604030504040204" pitchFamily="50" charset="-128"/>
              </a:rPr>
              <a:t>画面に、申請した内容が表示されていない場合は、</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次ページをご確認ください。</a:t>
            </a:r>
            <a:endParaRPr kumimoji="1" lang="ja-JP" altLang="en-US" sz="16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761800" y="1901579"/>
            <a:ext cx="5044320" cy="1788227"/>
            <a:chOff x="583122" y="1888380"/>
            <a:chExt cx="5044320" cy="1788227"/>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583122" y="1888380"/>
              <a:ext cx="5044320" cy="1486931"/>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819698" y="2055093"/>
              <a:ext cx="3642007" cy="1621514"/>
              <a:chOff x="819698" y="2055093"/>
              <a:chExt cx="3642007" cy="1621514"/>
            </a:xfrm>
          </p:grpSpPr>
          <p:cxnSp>
            <p:nvCxnSpPr>
              <p:cNvPr id="17" name="直線コネクタ 16">
                <a:extLst>
                  <a:ext uri="{FF2B5EF4-FFF2-40B4-BE49-F238E27FC236}">
                    <a16:creationId xmlns:a16="http://schemas.microsoft.com/office/drawing/2014/main" id="{5DEB2BDC-6CA9-421E-84B8-0A52CB32B608}"/>
                  </a:ext>
                </a:extLst>
              </p:cNvPr>
              <p:cNvCxnSpPr>
                <a:cxnSpLocks/>
              </p:cNvCxnSpPr>
              <p:nvPr/>
            </p:nvCxnSpPr>
            <p:spPr>
              <a:xfrm flipH="1" flipV="1">
                <a:off x="903674" y="2562050"/>
                <a:ext cx="12831" cy="86844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819698" y="2055093"/>
                <a:ext cx="167952" cy="5069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454302" y="2296007"/>
                <a:ext cx="323970"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819698" y="3025790"/>
                <a:ext cx="3642007" cy="65081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600"/>
                  </a:spcAf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	</a:t>
                </a:r>
              </a:p>
              <a:p>
                <a:pPr fontAlgn="base">
                  <a:spcAft>
                    <a:spcPts val="600"/>
                  </a:spcAft>
                </a:pPr>
                <a:r>
                  <a:rPr lang="ja-JP" altLang="ja-JP" sz="1400" dirty="0">
                    <a:latin typeface="Meiryo UI" panose="020B0604030504040204" pitchFamily="50" charset="-128"/>
                    <a:ea typeface="Meiryo UI" panose="020B0604030504040204" pitchFamily="50" charset="-128"/>
                  </a:rPr>
                  <a:t>［条件設定］をクリックして絞り込み</a:t>
                </a:r>
                <a:r>
                  <a:rPr lang="ja-JP" altLang="en-US" sz="1400" dirty="0">
                    <a:latin typeface="Meiryo UI" panose="020B0604030504040204" pitchFamily="50" charset="-128"/>
                    <a:ea typeface="Meiryo UI" panose="020B0604030504040204" pitchFamily="50" charset="-128"/>
                  </a:rPr>
                  <a:t>できます。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grpSp>
    </p:spTree>
    <p:extLst>
      <p:ext uri="{BB962C8B-B14F-4D97-AF65-F5344CB8AC3E}">
        <p14:creationId xmlns:p14="http://schemas.microsoft.com/office/powerpoint/2010/main" val="3349672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前ページに申請した内容が表示されていない場合は、すでに決裁済みのため、</a:t>
            </a:r>
          </a:p>
          <a:p>
            <a:pPr marL="0" indent="0">
              <a:buNone/>
            </a:pPr>
            <a:r>
              <a:rPr lang="ja-JP" altLang="en-US" sz="1600" dirty="0">
                <a:latin typeface="Meiryo UI" panose="020B0604030504040204" pitchFamily="50" charset="-128"/>
                <a:ea typeface="Meiryo UI" panose="020B0604030504040204" pitchFamily="50" charset="-128"/>
              </a:rPr>
              <a:t>以下の手順で［申請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から申請を取り消します。</a:t>
            </a:r>
          </a:p>
          <a:p>
            <a:pPr marL="0" indent="0">
              <a:buNone/>
            </a:pPr>
            <a:r>
              <a:rPr lang="ja-JP" altLang="ja-JP" sz="1600" b="1" dirty="0">
                <a:latin typeface="Meiryo UI" panose="020B0604030504040204" pitchFamily="50" charset="-128"/>
                <a:ea typeface="Meiryo UI" panose="020B0604030504040204" pitchFamily="50" charset="-128"/>
              </a:rPr>
              <a:t>＜例＞ 休暇申請を取り消す</a:t>
            </a:r>
            <a:r>
              <a:rPr lang="ja-JP" altLang="en-US" sz="1600" b="1" dirty="0">
                <a:latin typeface="Meiryo UI" panose="020B0604030504040204" pitchFamily="50" charset="-128"/>
                <a:ea typeface="Meiryo UI" panose="020B0604030504040204" pitchFamily="50" charset="-128"/>
              </a:rPr>
              <a:t>（［申請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休暇申請］メニューから取り消す）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EFF308FC-F291-44CA-B897-46B20F8EC403}"/>
              </a:ext>
            </a:extLst>
          </p:cNvPr>
          <p:cNvPicPr/>
          <p:nvPr/>
        </p:nvPicPr>
        <p:blipFill>
          <a:blip r:embed="rId3"/>
          <a:stretch>
            <a:fillRect/>
          </a:stretch>
        </p:blipFill>
        <p:spPr>
          <a:xfrm>
            <a:off x="1125656" y="1902761"/>
            <a:ext cx="3268097" cy="390344"/>
          </a:xfrm>
          <a:prstGeom prst="rect">
            <a:avLst/>
          </a:prstGeom>
          <a:ln w="3175">
            <a:solidFill>
              <a:schemeClr val="tx1"/>
            </a:solidFill>
          </a:ln>
        </p:spPr>
      </p:pic>
      <p:sp>
        <p:nvSpPr>
          <p:cNvPr id="18" name="矢印: 右 29">
            <a:extLst>
              <a:ext uri="{FF2B5EF4-FFF2-40B4-BE49-F238E27FC236}">
                <a16:creationId xmlns:a16="http://schemas.microsoft.com/office/drawing/2014/main" id="{BD4B165A-F407-4527-A70F-59F656335885}"/>
              </a:ext>
            </a:extLst>
          </p:cNvPr>
          <p:cNvSpPr/>
          <p:nvPr/>
        </p:nvSpPr>
        <p:spPr>
          <a:xfrm rot="5400000">
            <a:off x="2536560" y="2367288"/>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矢印: 右 33">
            <a:extLst>
              <a:ext uri="{FF2B5EF4-FFF2-40B4-BE49-F238E27FC236}">
                <a16:creationId xmlns:a16="http://schemas.microsoft.com/office/drawing/2014/main" id="{FC3F64CC-40E0-404B-82B2-6AD8726A7119}"/>
              </a:ext>
            </a:extLst>
          </p:cNvPr>
          <p:cNvSpPr/>
          <p:nvPr/>
        </p:nvSpPr>
        <p:spPr>
          <a:xfrm rot="5400000">
            <a:off x="2541792" y="3919608"/>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a:extLst>
              <a:ext uri="{FF2B5EF4-FFF2-40B4-BE49-F238E27FC236}">
                <a16:creationId xmlns:a16="http://schemas.microsoft.com/office/drawing/2014/main" id="{03B5B5EA-B19C-466C-9A49-6ADE393E902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179729" y="4328765"/>
            <a:ext cx="3138609" cy="2234789"/>
          </a:xfrm>
          <a:prstGeom prst="rect">
            <a:avLst/>
          </a:prstGeom>
          <a:ln w="6350">
            <a:solidFill>
              <a:schemeClr val="tx1"/>
            </a:solidFill>
          </a:ln>
        </p:spPr>
      </p:pic>
      <p:sp>
        <p:nvSpPr>
          <p:cNvPr id="33" name="矢印: 右 28">
            <a:extLst>
              <a:ext uri="{FF2B5EF4-FFF2-40B4-BE49-F238E27FC236}">
                <a16:creationId xmlns:a16="http://schemas.microsoft.com/office/drawing/2014/main" id="{611463ED-CF89-4E74-9A0D-E2D6A81A2140}"/>
              </a:ext>
            </a:extLst>
          </p:cNvPr>
          <p:cNvSpPr/>
          <p:nvPr/>
        </p:nvSpPr>
        <p:spPr>
          <a:xfrm>
            <a:off x="4542582" y="6150026"/>
            <a:ext cx="1508438"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4" name="図 33">
            <a:extLst>
              <a:ext uri="{FF2B5EF4-FFF2-40B4-BE49-F238E27FC236}">
                <a16:creationId xmlns:a16="http://schemas.microsoft.com/office/drawing/2014/main" id="{5BEAC0B2-1832-43E1-8D7C-C779433BF53C}"/>
              </a:ext>
            </a:extLst>
          </p:cNvPr>
          <p:cNvPicPr/>
          <p:nvPr/>
        </p:nvPicPr>
        <p:blipFill>
          <a:blip r:embed="rId5" cstate="print">
            <a:extLst>
              <a:ext uri="{28A0092B-C50C-407E-A947-70E740481C1C}">
                <a14:useLocalDpi xmlns:a14="http://schemas.microsoft.com/office/drawing/2010/main" val="0"/>
              </a:ext>
            </a:extLst>
          </a:blip>
          <a:srcRect/>
          <a:stretch/>
        </p:blipFill>
        <p:spPr>
          <a:xfrm>
            <a:off x="6219427" y="4271275"/>
            <a:ext cx="3246753" cy="2287611"/>
          </a:xfrm>
          <a:prstGeom prst="rect">
            <a:avLst/>
          </a:prstGeom>
          <a:ln w="3175">
            <a:solidFill>
              <a:schemeClr val="tx1"/>
            </a:solidFill>
          </a:ln>
        </p:spPr>
      </p:pic>
      <p:sp>
        <p:nvSpPr>
          <p:cNvPr id="35" name="AutoShape 380">
            <a:extLst>
              <a:ext uri="{FF2B5EF4-FFF2-40B4-BE49-F238E27FC236}">
                <a16:creationId xmlns:a16="http://schemas.microsoft.com/office/drawing/2014/main" id="{115A0411-1F0A-45BE-BE01-855968FFFC02}"/>
              </a:ext>
            </a:extLst>
          </p:cNvPr>
          <p:cNvSpPr>
            <a:spLocks noChangeArrowheads="1"/>
          </p:cNvSpPr>
          <p:nvPr/>
        </p:nvSpPr>
        <p:spPr bwMode="auto">
          <a:xfrm>
            <a:off x="3549551" y="2098744"/>
            <a:ext cx="835735" cy="1858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717283" y="6299743"/>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C38E122F-9A14-4057-B36F-AE2D62C034BA}"/>
              </a:ext>
            </a:extLst>
          </p:cNvPr>
          <p:cNvSpPr>
            <a:spLocks noChangeArrowheads="1"/>
          </p:cNvSpPr>
          <p:nvPr/>
        </p:nvSpPr>
        <p:spPr bwMode="auto">
          <a:xfrm>
            <a:off x="7379171" y="6327902"/>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121087" y="2805924"/>
            <a:ext cx="3791576" cy="1074279"/>
          </a:xfrm>
          <a:prstGeom prst="rect">
            <a:avLst/>
          </a:prstGeom>
          <a:ln>
            <a:solidFill>
              <a:schemeClr val="tx1"/>
            </a:solidFill>
          </a:ln>
        </p:spPr>
      </p:pic>
      <p:sp>
        <p:nvSpPr>
          <p:cNvPr id="36"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55904" y="3142281"/>
            <a:ext cx="288796" cy="1660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32668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未打刻や未申請を確認する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［勤務実績</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勤務実績照会］メニューで確認します。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8"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6458816" y="1767676"/>
            <a:ext cx="1295399" cy="1760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5DEB2BDC-6CA9-421E-84B8-0A52CB32B608}"/>
              </a:ext>
            </a:extLst>
          </p:cNvPr>
          <p:cNvCxnSpPr>
            <a:cxnSpLocks/>
            <a:endCxn id="18" idx="2"/>
          </p:cNvCxnSpPr>
          <p:nvPr/>
        </p:nvCxnSpPr>
        <p:spPr>
          <a:xfrm flipV="1">
            <a:off x="7106516" y="1943769"/>
            <a:ext cx="0" cy="93871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矢印: 右 33">
            <a:extLst>
              <a:ext uri="{FF2B5EF4-FFF2-40B4-BE49-F238E27FC236}">
                <a16:creationId xmlns:a16="http://schemas.microsoft.com/office/drawing/2014/main" id="{89A93D27-F5FA-BE17-C2E8-769DAE391136}"/>
              </a:ext>
            </a:extLst>
          </p:cNvPr>
          <p:cNvSpPr/>
          <p:nvPr/>
        </p:nvSpPr>
        <p:spPr>
          <a:xfrm>
            <a:off x="7331377" y="5292790"/>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a:extLst>
              <a:ext uri="{FF2B5EF4-FFF2-40B4-BE49-F238E27FC236}">
                <a16:creationId xmlns:a16="http://schemas.microsoft.com/office/drawing/2014/main" id="{D96D952A-89B5-01B6-31B4-24A3D3F13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68" y="1220917"/>
            <a:ext cx="7491090" cy="3754908"/>
          </a:xfrm>
          <a:prstGeom prst="rect">
            <a:avLst/>
          </a:prstGeom>
        </p:spPr>
      </p:pic>
      <p:sp>
        <p:nvSpPr>
          <p:cNvPr id="16" name="AutoShape 380">
            <a:extLst>
              <a:ext uri="{FF2B5EF4-FFF2-40B4-BE49-F238E27FC236}">
                <a16:creationId xmlns:a16="http://schemas.microsoft.com/office/drawing/2014/main" id="{25847653-7EDC-1AAF-AE46-807C91E225CF}"/>
              </a:ext>
            </a:extLst>
          </p:cNvPr>
          <p:cNvSpPr>
            <a:spLocks noChangeArrowheads="1"/>
          </p:cNvSpPr>
          <p:nvPr/>
        </p:nvSpPr>
        <p:spPr bwMode="auto">
          <a:xfrm>
            <a:off x="1053968" y="2592126"/>
            <a:ext cx="270973" cy="1633032"/>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3734156" y="3186926"/>
            <a:ext cx="497338" cy="1632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cxnSp>
        <p:nvCxnSpPr>
          <p:cNvPr id="29" name="直線コネクタ 28">
            <a:extLst>
              <a:ext uri="{FF2B5EF4-FFF2-40B4-BE49-F238E27FC236}">
                <a16:creationId xmlns:a16="http://schemas.microsoft.com/office/drawing/2014/main" id="{E028FFB8-91EB-4F77-8AB7-5CDC707CDA7C}"/>
              </a:ext>
            </a:extLst>
          </p:cNvPr>
          <p:cNvCxnSpPr>
            <a:cxnSpLocks/>
            <a:stCxn id="20" idx="1"/>
            <a:endCxn id="28" idx="3"/>
          </p:cNvCxnSpPr>
          <p:nvPr/>
        </p:nvCxnSpPr>
        <p:spPr>
          <a:xfrm flipH="1" flipV="1">
            <a:off x="4231494" y="3268549"/>
            <a:ext cx="921234" cy="745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152728" y="2666426"/>
            <a:ext cx="5590812" cy="12191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「未打刻をハイライト表示する」のチェックを</a:t>
            </a:r>
            <a:r>
              <a:rPr lang="ja-JP" altLang="en-US" sz="1600" dirty="0">
                <a:latin typeface="Meiryo UI" panose="020B0604030504040204" pitchFamily="50" charset="-128"/>
                <a:ea typeface="Meiryo UI" panose="020B0604030504040204" pitchFamily="50" charset="-128"/>
              </a:rPr>
              <a:t>付ける</a:t>
            </a:r>
            <a:r>
              <a:rPr lang="ja-JP" altLang="ja-JP" sz="1600" dirty="0">
                <a:latin typeface="Meiryo UI" panose="020B0604030504040204" pitchFamily="50" charset="-128"/>
                <a:ea typeface="Meiryo UI" panose="020B0604030504040204" pitchFamily="50" charset="-128"/>
              </a:rPr>
              <a:t>と、未打刻が</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ピンク色で表示されますので、確認する際に便利です。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dirty="0">
                <a:latin typeface="Meiryo UI" panose="020B0604030504040204" pitchFamily="50" charset="-128"/>
                <a:ea typeface="Meiryo UI" panose="020B0604030504040204" pitchFamily="50" charset="-128"/>
              </a:rPr>
              <a:t>未打刻</a:t>
            </a:r>
            <a:r>
              <a:rPr lang="ja-JP" altLang="ja-JP" sz="1600" dirty="0">
                <a:latin typeface="Meiryo UI" panose="020B0604030504040204" pitchFamily="50" charset="-128"/>
                <a:ea typeface="Meiryo UI" panose="020B0604030504040204" pitchFamily="50" charset="-128"/>
              </a:rPr>
              <a:t>があった場合は、</a:t>
            </a:r>
            <a:r>
              <a:rPr lang="ja-JP" altLang="en-US" sz="1600" dirty="0">
                <a:latin typeface="Meiryo UI" panose="020B0604030504040204" pitchFamily="50" charset="-128"/>
                <a:ea typeface="Meiryo UI" panose="020B0604030504040204" pitchFamily="50" charset="-128"/>
              </a:rPr>
              <a:t>対象</a:t>
            </a:r>
            <a:r>
              <a:rPr lang="ja-JP" altLang="ja-JP" sz="1600" dirty="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日付の　 から</a:t>
            </a:r>
            <a:r>
              <a:rPr lang="ja-JP" altLang="ja-JP" sz="1600" dirty="0">
                <a:latin typeface="Meiryo UI" panose="020B0604030504040204" pitchFamily="50" charset="-128"/>
                <a:ea typeface="Meiryo UI" panose="020B0604030504040204" pitchFamily="50" charset="-128"/>
              </a:rPr>
              <a:t>打刻申請できます。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7" name="直線コネクタ 16">
            <a:extLst>
              <a:ext uri="{FF2B5EF4-FFF2-40B4-BE49-F238E27FC236}">
                <a16:creationId xmlns:a16="http://schemas.microsoft.com/office/drawing/2014/main" id="{E4548D83-5DEC-E9B2-F599-30BDCD1CD774}"/>
              </a:ext>
            </a:extLst>
          </p:cNvPr>
          <p:cNvCxnSpPr>
            <a:cxnSpLocks/>
            <a:endCxn id="16" idx="2"/>
          </p:cNvCxnSpPr>
          <p:nvPr/>
        </p:nvCxnSpPr>
        <p:spPr>
          <a:xfrm flipV="1">
            <a:off x="1189455" y="4225158"/>
            <a:ext cx="0" cy="20486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グループ化 22">
            <a:extLst>
              <a:ext uri="{FF2B5EF4-FFF2-40B4-BE49-F238E27FC236}">
                <a16:creationId xmlns:a16="http://schemas.microsoft.com/office/drawing/2014/main" id="{818B7A57-CB20-6A10-0724-83193CF6BC00}"/>
              </a:ext>
            </a:extLst>
          </p:cNvPr>
          <p:cNvGrpSpPr/>
          <p:nvPr/>
        </p:nvGrpSpPr>
        <p:grpSpPr>
          <a:xfrm>
            <a:off x="838200" y="4376713"/>
            <a:ext cx="6361617" cy="2208561"/>
            <a:chOff x="2034533" y="3976882"/>
            <a:chExt cx="6361617" cy="2208561"/>
          </a:xfrm>
        </p:grpSpPr>
        <p:grpSp>
          <p:nvGrpSpPr>
            <p:cNvPr id="9" name="グループ化 8">
              <a:extLst>
                <a:ext uri="{FF2B5EF4-FFF2-40B4-BE49-F238E27FC236}">
                  <a16:creationId xmlns:a16="http://schemas.microsoft.com/office/drawing/2014/main" id="{2EEC4E3B-C2DD-B913-4AE3-958FB2933F16}"/>
                </a:ext>
              </a:extLst>
            </p:cNvPr>
            <p:cNvGrpSpPr/>
            <p:nvPr/>
          </p:nvGrpSpPr>
          <p:grpSpPr>
            <a:xfrm>
              <a:off x="2034533" y="3976882"/>
              <a:ext cx="6361617" cy="2208561"/>
              <a:chOff x="750364" y="4430022"/>
              <a:chExt cx="6361617" cy="2208561"/>
            </a:xfrm>
          </p:grpSpPr>
          <p:sp>
            <p:nvSpPr>
              <p:cNvPr id="24" name="Rectangle 363">
                <a:extLst>
                  <a:ext uri="{FF2B5EF4-FFF2-40B4-BE49-F238E27FC236}">
                    <a16:creationId xmlns:a16="http://schemas.microsoft.com/office/drawing/2014/main" id="{9904CC18-4E74-DD8C-164C-9EA554828AEC}"/>
                  </a:ext>
                </a:extLst>
              </p:cNvPr>
              <p:cNvSpPr>
                <a:spLocks noChangeArrowheads="1"/>
              </p:cNvSpPr>
              <p:nvPr/>
            </p:nvSpPr>
            <p:spPr bwMode="auto">
              <a:xfrm>
                <a:off x="750364" y="4430022"/>
                <a:ext cx="6361617" cy="220856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以下の勤務状況の場合に、「状況」欄にアイコンが表示されます。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例に記載したような申請が漏れていないかを確認する際に便利です。</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endParaRPr lang="en-US" alt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r>
                  <a:rPr lang="ja-JP" altLang="en-US" sz="7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           </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申請漏れ</a:t>
                </a:r>
                <a:r>
                  <a:rPr lang="ja-JP" altLang="ja-JP" sz="1600" dirty="0">
                    <a:latin typeface="Meiryo UI" panose="020B0604030504040204" pitchFamily="50" charset="-128"/>
                    <a:ea typeface="Meiryo UI" panose="020B0604030504040204" pitchFamily="50" charset="-128"/>
                  </a:rPr>
                  <a:t>があった場合は、</a:t>
                </a:r>
                <a:r>
                  <a:rPr lang="ja-JP" altLang="en-US" sz="1600" dirty="0">
                    <a:latin typeface="Meiryo UI" panose="020B0604030504040204" pitchFamily="50" charset="-128"/>
                    <a:ea typeface="Meiryo UI" panose="020B0604030504040204" pitchFamily="50" charset="-128"/>
                  </a:rPr>
                  <a:t>対象</a:t>
                </a:r>
                <a:r>
                  <a:rPr lang="ja-JP" altLang="ja-JP" sz="1600" dirty="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日付の　 から各種</a:t>
                </a:r>
                <a:r>
                  <a:rPr lang="ja-JP" altLang="ja-JP" sz="1600" dirty="0">
                    <a:latin typeface="Meiryo UI" panose="020B0604030504040204" pitchFamily="50" charset="-128"/>
                    <a:ea typeface="Meiryo UI" panose="020B0604030504040204" pitchFamily="50" charset="-128"/>
                  </a:rPr>
                  <a:t>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8" name="図 37">
                <a:extLst>
                  <a:ext uri="{FF2B5EF4-FFF2-40B4-BE49-F238E27FC236}">
                    <a16:creationId xmlns:a16="http://schemas.microsoft.com/office/drawing/2014/main" id="{25EB55E8-2AD1-8EA4-B555-6103F20259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086" y="5123111"/>
                <a:ext cx="272098" cy="238085"/>
              </a:xfrm>
              <a:prstGeom prst="rect">
                <a:avLst/>
              </a:prstGeom>
            </p:spPr>
          </p:pic>
          <p:pic>
            <p:nvPicPr>
              <p:cNvPr id="40" name="図 39">
                <a:extLst>
                  <a:ext uri="{FF2B5EF4-FFF2-40B4-BE49-F238E27FC236}">
                    <a16:creationId xmlns:a16="http://schemas.microsoft.com/office/drawing/2014/main" id="{BE10D640-318E-1460-E2A9-FF9A8688FF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318" y="5370315"/>
                <a:ext cx="281817" cy="246589"/>
              </a:xfrm>
              <a:prstGeom prst="rect">
                <a:avLst/>
              </a:prstGeom>
            </p:spPr>
          </p:pic>
          <p:pic>
            <p:nvPicPr>
              <p:cNvPr id="46" name="図 45">
                <a:extLst>
                  <a:ext uri="{FF2B5EF4-FFF2-40B4-BE49-F238E27FC236}">
                    <a16:creationId xmlns:a16="http://schemas.microsoft.com/office/drawing/2014/main" id="{46913449-B410-6557-D7CA-295F6F5661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3591" y="5908725"/>
                <a:ext cx="262381" cy="220400"/>
              </a:xfrm>
              <a:prstGeom prst="rect">
                <a:avLst/>
              </a:prstGeom>
            </p:spPr>
          </p:pic>
          <p:pic>
            <p:nvPicPr>
              <p:cNvPr id="42" name="図 41">
                <a:extLst>
                  <a:ext uri="{FF2B5EF4-FFF2-40B4-BE49-F238E27FC236}">
                    <a16:creationId xmlns:a16="http://schemas.microsoft.com/office/drawing/2014/main" id="{801F070F-C027-92BD-A220-79560589A7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3969" y="5638980"/>
                <a:ext cx="272098" cy="239446"/>
              </a:xfrm>
              <a:prstGeom prst="rect">
                <a:avLst/>
              </a:prstGeom>
            </p:spPr>
          </p:pic>
        </p:grpSp>
        <p:pic>
          <p:nvPicPr>
            <p:cNvPr id="34" name="えんぴつ.jpg">
              <a:extLst>
                <a:ext uri="{FF2B5EF4-FFF2-40B4-BE49-F238E27FC236}">
                  <a16:creationId xmlns:a16="http://schemas.microsoft.com/office/drawing/2014/main" id="{782B5D27-71D3-18AA-7B54-3559C84128D2}"/>
                </a:ext>
              </a:extLst>
            </p:cNvPr>
            <p:cNvPicPr>
              <a:picLocks noChangeAspect="1"/>
            </p:cNvPicPr>
            <p:nvPr/>
          </p:nvPicPr>
          <p:blipFill>
            <a:blip r:embed="rId8" r:link="rId9">
              <a:extLst>
                <a:ext uri="{28A0092B-C50C-407E-A947-70E740481C1C}">
                  <a14:useLocalDpi xmlns:a14="http://schemas.microsoft.com/office/drawing/2010/main" val="0"/>
                </a:ext>
              </a:extLst>
            </a:blip>
            <a:stretch>
              <a:fillRect/>
            </a:stretch>
          </p:blipFill>
          <p:spPr>
            <a:xfrm>
              <a:off x="5402911" y="5912536"/>
              <a:ext cx="158735" cy="177409"/>
            </a:xfrm>
            <a:prstGeom prst="rect">
              <a:avLst/>
            </a:prstGeom>
          </p:spPr>
        </p:pic>
      </p:grpSp>
      <p:grpSp>
        <p:nvGrpSpPr>
          <p:cNvPr id="13" name="グループ化 12">
            <a:extLst>
              <a:ext uri="{FF2B5EF4-FFF2-40B4-BE49-F238E27FC236}">
                <a16:creationId xmlns:a16="http://schemas.microsoft.com/office/drawing/2014/main" id="{D9F9F3DB-C6E6-6650-3822-CE35B7825DF0}"/>
              </a:ext>
            </a:extLst>
          </p:cNvPr>
          <p:cNvGrpSpPr/>
          <p:nvPr/>
        </p:nvGrpSpPr>
        <p:grpSpPr>
          <a:xfrm>
            <a:off x="7798708" y="4376712"/>
            <a:ext cx="4293439" cy="2208561"/>
            <a:chOff x="7798708" y="4376712"/>
            <a:chExt cx="4293439" cy="2208561"/>
          </a:xfrm>
        </p:grpSpPr>
        <p:sp>
          <p:nvSpPr>
            <p:cNvPr id="26" name="Rectangle 363">
              <a:extLst>
                <a:ext uri="{FF2B5EF4-FFF2-40B4-BE49-F238E27FC236}">
                  <a16:creationId xmlns:a16="http://schemas.microsoft.com/office/drawing/2014/main" id="{7E51AFE3-29CE-9C03-B72E-3557715F956A}"/>
                </a:ext>
              </a:extLst>
            </p:cNvPr>
            <p:cNvSpPr>
              <a:spLocks noChangeArrowheads="1"/>
            </p:cNvSpPr>
            <p:nvPr/>
          </p:nvSpPr>
          <p:spPr bwMode="auto">
            <a:xfrm>
              <a:off x="7798708" y="4376712"/>
              <a:ext cx="4293439" cy="220856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b="1" dirty="0">
                  <a:latin typeface="Meiryo UI" panose="020B0604030504040204" pitchFamily="50" charset="-128"/>
                  <a:ea typeface="Meiryo UI" panose="020B0604030504040204" pitchFamily="50" charset="-128"/>
                </a:rPr>
                <a:t>＜例</a:t>
              </a:r>
              <a:r>
                <a:rPr lang="ja-JP" altLang="en-US" sz="1600" b="1" dirty="0">
                  <a:latin typeface="Meiryo UI" panose="020B0604030504040204" pitchFamily="50" charset="-128"/>
                  <a:ea typeface="Meiryo UI" panose="020B0604030504040204" pitchFamily="50" charset="-128"/>
                </a:rPr>
                <a:t>　　 が表示される場合＞</a:t>
              </a:r>
              <a:endParaRPr lang="en-US" altLang="ja-JP" sz="16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遅延申請が漏れていたため、申請します。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決済され、遅刻時間が</a:t>
              </a:r>
              <a:r>
                <a:rPr lang="en-US" altLang="ja-JP" sz="1400" dirty="0">
                  <a:latin typeface="Meiryo UI" panose="020B0604030504040204" pitchFamily="50" charset="-128"/>
                  <a:ea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rPr>
                <a:t>時間になると　　　が消えます。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申請漏れがなくなったことを確認できます。</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7" name="図 26">
              <a:extLst>
                <a:ext uri="{FF2B5EF4-FFF2-40B4-BE49-F238E27FC236}">
                  <a16:creationId xmlns:a16="http://schemas.microsoft.com/office/drawing/2014/main" id="{3C198872-8EF0-079C-4629-01D61E60C56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34383" y="4485665"/>
              <a:ext cx="269404" cy="235728"/>
            </a:xfrm>
            <a:prstGeom prst="rect">
              <a:avLst/>
            </a:prstGeom>
          </p:spPr>
        </p:pic>
        <p:pic>
          <p:nvPicPr>
            <p:cNvPr id="47" name="図 46">
              <a:extLst>
                <a:ext uri="{FF2B5EF4-FFF2-40B4-BE49-F238E27FC236}">
                  <a16:creationId xmlns:a16="http://schemas.microsoft.com/office/drawing/2014/main" id="{353933C5-7436-ABC3-3697-545E028EF3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65531" y="4949131"/>
              <a:ext cx="240529" cy="210462"/>
            </a:xfrm>
            <a:prstGeom prst="rect">
              <a:avLst/>
            </a:prstGeom>
          </p:spPr>
        </p:pic>
        <p:pic>
          <p:nvPicPr>
            <p:cNvPr id="10" name="図 9">
              <a:extLst>
                <a:ext uri="{FF2B5EF4-FFF2-40B4-BE49-F238E27FC236}">
                  <a16:creationId xmlns:a16="http://schemas.microsoft.com/office/drawing/2014/main" id="{0A718092-DA92-951C-AF8D-AA52E7EFBD52}"/>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892130" y="5410361"/>
              <a:ext cx="3860304" cy="976766"/>
            </a:xfrm>
            <a:prstGeom prst="rect">
              <a:avLst/>
            </a:prstGeom>
          </p:spPr>
        </p:pic>
        <p:sp>
          <p:nvSpPr>
            <p:cNvPr id="45" name="AutoShape 380">
              <a:extLst>
                <a:ext uri="{FF2B5EF4-FFF2-40B4-BE49-F238E27FC236}">
                  <a16:creationId xmlns:a16="http://schemas.microsoft.com/office/drawing/2014/main" id="{DE3FE932-7AD0-7FF2-12D2-CF83B83B1A3E}"/>
                </a:ext>
              </a:extLst>
            </p:cNvPr>
            <p:cNvSpPr>
              <a:spLocks noChangeArrowheads="1"/>
            </p:cNvSpPr>
            <p:nvPr/>
          </p:nvSpPr>
          <p:spPr bwMode="auto">
            <a:xfrm>
              <a:off x="8297206" y="6196665"/>
              <a:ext cx="298834" cy="200190"/>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pic>
        <p:nvPicPr>
          <p:cNvPr id="30" name="えんぴつ.jpg">
            <a:extLst>
              <a:ext uri="{FF2B5EF4-FFF2-40B4-BE49-F238E27FC236}">
                <a16:creationId xmlns:a16="http://schemas.microsoft.com/office/drawing/2014/main" id="{94880C87-4929-4E7C-AE9D-E6656144D5B1}"/>
              </a:ext>
            </a:extLst>
          </p:cNvPr>
          <p:cNvPicPr>
            <a:picLocks noChangeAspect="1"/>
          </p:cNvPicPr>
          <p:nvPr/>
        </p:nvPicPr>
        <p:blipFill>
          <a:blip r:embed="rId12" r:link="rId9" cstate="print">
            <a:extLst>
              <a:ext uri="{28A0092B-C50C-407E-A947-70E740481C1C}">
                <a14:useLocalDpi xmlns:a14="http://schemas.microsoft.com/office/drawing/2010/main" val="0"/>
              </a:ext>
            </a:extLst>
          </a:blip>
          <a:stretch>
            <a:fillRect/>
          </a:stretch>
        </p:blipFill>
        <p:spPr>
          <a:xfrm>
            <a:off x="8342821" y="3543182"/>
            <a:ext cx="158735" cy="177409"/>
          </a:xfrm>
          <a:prstGeom prst="rect">
            <a:avLst/>
          </a:prstGeom>
        </p:spPr>
      </p:pic>
    </p:spTree>
    <p:extLst>
      <p:ext uri="{BB962C8B-B14F-4D97-AF65-F5344CB8AC3E}">
        <p14:creationId xmlns:p14="http://schemas.microsoft.com/office/powerpoint/2010/main" val="2240536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勤務データを一括で申請する</a:t>
            </a:r>
          </a:p>
        </p:txBody>
      </p:sp>
      <p:sp>
        <p:nvSpPr>
          <p:cNvPr id="3" name="コンテンツ プレースホルダー 2"/>
          <p:cNvSpPr>
            <a:spLocks noGrp="1"/>
          </p:cNvSpPr>
          <p:nvPr>
            <p:ph idx="1"/>
          </p:nvPr>
        </p:nvSpPr>
        <p:spPr>
          <a:xfrm>
            <a:off x="389614" y="803082"/>
            <a:ext cx="10964186" cy="5540568"/>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勤務実績申請］メニューで申請します。</a:t>
            </a:r>
            <a:endParaRPr kumimoji="0" lang="en-US" altLang="ja-JP" sz="1600" dirty="0">
              <a:latin typeface="Arial" panose="020B0604020202020204" pitchFamily="34" charset="0"/>
            </a:endParaRPr>
          </a:p>
          <a:p>
            <a:pPr marL="0" indent="0">
              <a:buNone/>
            </a:pPr>
            <a:r>
              <a:rPr lang="ja-JP" altLang="en-US" sz="1600" b="1" dirty="0">
                <a:latin typeface="Meiryo UI" panose="020B0604030504040204" pitchFamily="50" charset="-128"/>
                <a:ea typeface="Meiryo UI" panose="020B0604030504040204" pitchFamily="50" charset="-128"/>
              </a:rPr>
              <a:t>＜例＞</a:t>
            </a:r>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毎週金曜日に、まとめて </a:t>
            </a:r>
            <a:r>
              <a:rPr lang="en-US" altLang="ja-JP" sz="1600" b="1" dirty="0">
                <a:latin typeface="Meiryo UI" panose="020B0604030504040204" pitchFamily="50" charset="-128"/>
                <a:ea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rPr>
              <a:t>週間の打刻や残業を</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し</a:t>
            </a:r>
            <a:r>
              <a:rPr lang="ja-JP" altLang="ja-JP" sz="1600" b="1" dirty="0">
                <a:latin typeface="Meiryo UI" panose="020B0604030504040204" pitchFamily="50" charset="-128"/>
                <a:ea typeface="Meiryo UI" panose="020B0604030504040204" pitchFamily="50" charset="-128"/>
              </a:rPr>
              <a:t>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39</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38FE038C-F577-46C4-8BAF-1DB0001F014F}"/>
              </a:ext>
            </a:extLst>
          </p:cNvPr>
          <p:cNvPicPr/>
          <p:nvPr/>
        </p:nvPicPr>
        <p:blipFill>
          <a:blip r:embed="rId3">
            <a:extLst>
              <a:ext uri="{28A0092B-C50C-407E-A947-70E740481C1C}">
                <a14:useLocalDpi xmlns:a14="http://schemas.microsoft.com/office/drawing/2010/main" val="0"/>
              </a:ext>
            </a:extLst>
          </a:blip>
          <a:stretch>
            <a:fillRect/>
          </a:stretch>
        </p:blipFill>
        <p:spPr>
          <a:xfrm>
            <a:off x="5796638" y="2653695"/>
            <a:ext cx="4231510" cy="3006918"/>
          </a:xfrm>
          <a:prstGeom prst="rect">
            <a:avLst/>
          </a:prstGeom>
          <a:ln w="3175">
            <a:solidFill>
              <a:schemeClr val="tx1"/>
            </a:solidFill>
          </a:ln>
        </p:spPr>
      </p:pic>
      <p:sp>
        <p:nvSpPr>
          <p:cNvPr id="16"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48314" y="4037429"/>
            <a:ext cx="417966" cy="1795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5405368" y="5853555"/>
            <a:ext cx="2842937" cy="6812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D07EAEEB-97FD-4116-9F24-E4EBBD32D2BA}"/>
              </a:ext>
            </a:extLst>
          </p:cNvPr>
          <p:cNvPicPr/>
          <p:nvPr/>
        </p:nvPicPr>
        <p:blipFill>
          <a:blip r:embed="rId4"/>
          <a:stretch>
            <a:fillRect/>
          </a:stretch>
        </p:blipFill>
        <p:spPr>
          <a:xfrm>
            <a:off x="824872" y="2677247"/>
            <a:ext cx="3542030" cy="1087755"/>
          </a:xfrm>
          <a:prstGeom prst="rect">
            <a:avLst/>
          </a:prstGeom>
          <a:ln w="3175">
            <a:solidFill>
              <a:schemeClr val="tx1"/>
            </a:solidFill>
          </a:ln>
        </p:spPr>
      </p:pic>
      <p:sp>
        <p:nvSpPr>
          <p:cNvPr id="3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342622" y="3520293"/>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520701" y="1835913"/>
            <a:ext cx="3119783"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矢印: 右 22">
            <a:extLst>
              <a:ext uri="{FF2B5EF4-FFF2-40B4-BE49-F238E27FC236}">
                <a16:creationId xmlns:a16="http://schemas.microsoft.com/office/drawing/2014/main" id="{A12D3DF0-3429-4BFA-851F-81C78AE6A0C6}"/>
              </a:ext>
            </a:extLst>
          </p:cNvPr>
          <p:cNvSpPr/>
          <p:nvPr/>
        </p:nvSpPr>
        <p:spPr>
          <a:xfrm>
            <a:off x="4912850" y="3180501"/>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87920" y="1817182"/>
            <a:ext cx="5485747" cy="836513"/>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630703" y="4402772"/>
            <a:ext cx="656283" cy="2246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9016157" y="4418812"/>
            <a:ext cx="695440" cy="2086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EA195E93-4F3E-4333-A5D4-361743AA9DAC}"/>
              </a:ext>
            </a:extLst>
          </p:cNvPr>
          <p:cNvSpPr>
            <a:spLocks noChangeArrowheads="1"/>
          </p:cNvSpPr>
          <p:nvPr/>
        </p:nvSpPr>
        <p:spPr bwMode="auto">
          <a:xfrm>
            <a:off x="5981114" y="4028610"/>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985467" y="4433552"/>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3DB5286E-15B8-4AE4-899B-DB37C8551FCA}"/>
              </a:ext>
            </a:extLst>
          </p:cNvPr>
          <p:cNvCxnSpPr>
            <a:cxnSpLocks/>
          </p:cNvCxnSpPr>
          <p:nvPr/>
        </p:nvCxnSpPr>
        <p:spPr>
          <a:xfrm>
            <a:off x="5675860" y="4134924"/>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CDB2F4DB-F82C-46D8-9B1F-0C0CD8C1C2B1}"/>
              </a:ext>
            </a:extLst>
          </p:cNvPr>
          <p:cNvCxnSpPr>
            <a:cxnSpLocks/>
          </p:cNvCxnSpPr>
          <p:nvPr/>
        </p:nvCxnSpPr>
        <p:spPr>
          <a:xfrm>
            <a:off x="5673296" y="4540075"/>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BBAD84EA-7980-4CB2-B5A0-F9F2B2D1BB82}"/>
              </a:ext>
            </a:extLst>
          </p:cNvPr>
          <p:cNvCxnSpPr>
            <a:cxnSpLocks/>
          </p:cNvCxnSpPr>
          <p:nvPr/>
        </p:nvCxnSpPr>
        <p:spPr>
          <a:xfrm flipV="1">
            <a:off x="5692952" y="4121919"/>
            <a:ext cx="0" cy="173163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460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804941"/>
            <a:ext cx="11654913" cy="5812700"/>
          </a:xfrm>
        </p:spPr>
        <p:txBody>
          <a:bodyPr numCol="1">
            <a:noAutofit/>
          </a:bodyPr>
          <a:lstStyle/>
          <a:p>
            <a:pPr marL="0" indent="0">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1</a:t>
            </a:r>
            <a:r>
              <a:rPr lang="ja-JP" altLang="en-US" sz="1800" dirty="0">
                <a:latin typeface="Meiryo UI" panose="020B0604030504040204" pitchFamily="50" charset="-128"/>
                <a:ea typeface="Meiryo UI" panose="020B0604030504040204" pitchFamily="50" charset="-128"/>
              </a:rPr>
              <a:t>］はじめに</a:t>
            </a:r>
            <a:br>
              <a:rPr kumimoji="1"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 </a:t>
            </a:r>
            <a:r>
              <a:rPr kumimoji="1" lang="ja-JP" altLang="en-US" sz="1500" dirty="0">
                <a:latin typeface="Meiryo UI" panose="020B0604030504040204" pitchFamily="50" charset="-128"/>
                <a:ea typeface="Meiryo UI" panose="020B0604030504040204" pitchFamily="50" charset="-128"/>
              </a:rPr>
              <a:t>当サービスでできること</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lang="ja-JP" altLang="en-US" sz="1500" dirty="0">
                <a:latin typeface="Meiryo UI" panose="020B0604030504040204" pitchFamily="50" charset="-128"/>
                <a:ea typeface="Meiryo UI" panose="020B0604030504040204" pitchFamily="50" charset="-128"/>
              </a:rPr>
              <a:t>はじめての起動</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 </a:t>
            </a:r>
            <a:r>
              <a:rPr lang="ja-JP" altLang="en-US" sz="1500" dirty="0">
                <a:latin typeface="Meiryo UI" panose="020B0604030504040204" pitchFamily="50" charset="-128"/>
                <a:ea typeface="Meiryo UI" panose="020B0604030504040204" pitchFamily="50" charset="-128"/>
              </a:rPr>
              <a:t>基本操作　　</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2</a:t>
            </a:r>
            <a:r>
              <a:rPr lang="ja-JP" altLang="en-US" sz="1800" dirty="0">
                <a:latin typeface="Meiryo UI" panose="020B0604030504040204" pitchFamily="50" charset="-128"/>
                <a:ea typeface="Meiryo UI" panose="020B0604030504040204" pitchFamily="50" charset="-128"/>
              </a:rPr>
              <a:t>］打刻する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 パソコンから打刻する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モバイル端末から打刻する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 </a:t>
            </a:r>
            <a:r>
              <a:rPr lang="ja-JP" altLang="en-US" sz="1500" dirty="0">
                <a:latin typeface="Meiryo UI" panose="020B0604030504040204" pitchFamily="50" charset="-128"/>
                <a:ea typeface="Meiryo UI" panose="020B0604030504040204" pitchFamily="50" charset="-128"/>
              </a:rPr>
              <a:t>勤務を選択してから打刻する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］申請する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申請方法</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lang="ja-JP" altLang="en-US" sz="1500" dirty="0">
                <a:latin typeface="Meiryo UI" panose="020B0604030504040204" pitchFamily="50" charset="-128"/>
                <a:ea typeface="Meiryo UI" panose="020B0604030504040204" pitchFamily="50" charset="-128"/>
              </a:rPr>
              <a:t>申請する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打刻漏れ／有給休暇／残業／</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a:t>
            </a:r>
            <a:r>
              <a:rPr lang="ja-JP" altLang="en-US" sz="1500" dirty="0">
                <a:latin typeface="Meiryo UI" panose="020B0604030504040204" pitchFamily="50" charset="-128"/>
                <a:ea typeface="Meiryo UI" panose="020B0604030504040204" pitchFamily="50" charset="-128"/>
              </a:rPr>
              <a:t> 申請を取り下げる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4. </a:t>
            </a:r>
            <a:r>
              <a:rPr lang="ja-JP" altLang="en-US" sz="1500" dirty="0">
                <a:latin typeface="Meiryo UI" panose="020B0604030504040204" pitchFamily="50" charset="-128"/>
                <a:ea typeface="Meiryo UI" panose="020B0604030504040204" pitchFamily="50" charset="-128"/>
              </a:rPr>
              <a:t>未打刻や未申請を確認する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5.</a:t>
            </a:r>
            <a:r>
              <a:rPr lang="ja-JP" altLang="en-US" sz="1500" dirty="0">
                <a:latin typeface="Meiryo UI" panose="020B0604030504040204" pitchFamily="50" charset="-128"/>
                <a:ea typeface="Meiryo UI" panose="020B0604030504040204" pitchFamily="50" charset="-128"/>
              </a:rPr>
              <a:t> 勤務データを一括で申請する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6.</a:t>
            </a:r>
            <a:r>
              <a:rPr lang="ja-JP" altLang="en-US" sz="1500" dirty="0">
                <a:latin typeface="Meiryo UI" panose="020B0604030504040204" pitchFamily="50" charset="-128"/>
                <a:ea typeface="Meiryo UI" panose="020B0604030504040204" pitchFamily="50" charset="-128"/>
              </a:rPr>
              <a:t> 勤怠を管理している社員の勤務データを一括で申請する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7. </a:t>
            </a:r>
            <a:r>
              <a:rPr lang="ja-JP" altLang="en-US" sz="1500" dirty="0">
                <a:latin typeface="Meiryo UI" panose="020B0604030504040204" pitchFamily="50" charset="-128"/>
                <a:ea typeface="Meiryo UI" panose="020B0604030504040204" pitchFamily="50" charset="-128"/>
              </a:rPr>
              <a:t>退出時刻とログオフ時刻に差異がある場合に、その理由を申請する　</a:t>
            </a:r>
            <a:endParaRPr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br>
              <a:rPr lang="en-US" altLang="ja-JP" sz="1100" dirty="0">
                <a:latin typeface="Meiryo UI" panose="020B0604030504040204" pitchFamily="50" charset="-128"/>
                <a:ea typeface="Meiryo UI" panose="020B0604030504040204" pitchFamily="50" charset="-128"/>
              </a:rPr>
            </a:b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0611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勤怠を管理している社員の勤務データを一括で申請する</a:t>
            </a:r>
          </a:p>
        </p:txBody>
      </p:sp>
      <p:sp>
        <p:nvSpPr>
          <p:cNvPr id="3" name="コンテンツ プレースホルダー 2"/>
          <p:cNvSpPr>
            <a:spLocks noGrp="1"/>
          </p:cNvSpPr>
          <p:nvPr>
            <p:ph idx="1"/>
          </p:nvPr>
        </p:nvSpPr>
        <p:spPr>
          <a:xfrm>
            <a:off x="389614" y="803082"/>
            <a:ext cx="10964186" cy="409317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社員 </a:t>
            </a: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人ずつに特定のパソコンを与えていない場合などは、勤怠管理者が［申請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連名式勤務実績申請］メニューで</a:t>
            </a:r>
          </a:p>
          <a:p>
            <a:pPr marL="0" indent="0">
              <a:buNone/>
            </a:pPr>
            <a:r>
              <a:rPr lang="ja-JP" altLang="en-US" sz="1600" dirty="0">
                <a:latin typeface="Meiryo UI" panose="020B0604030504040204" pitchFamily="50" charset="-128"/>
                <a:ea typeface="Meiryo UI" panose="020B0604030504040204" pitchFamily="50" charset="-128"/>
              </a:rPr>
              <a:t>勤怠を管理している社員の勤務データを一括で申請します。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r>
              <a:rPr lang="ja-JP" altLang="en-US" sz="1600" dirty="0">
                <a:latin typeface="Meiryo UI" panose="020B0604030504040204" pitchFamily="50" charset="-128"/>
                <a:ea typeface="Meiryo UI" panose="020B0604030504040204" pitchFamily="50" charset="-128"/>
              </a:rPr>
              <a:t>　　</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40</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1"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439324" y="1665588"/>
            <a:ext cx="3894284"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申請する期間や社員の範囲を指定します。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62654" y="1646831"/>
            <a:ext cx="5366420" cy="717884"/>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6" name="図 25">
            <a:extLst>
              <a:ext uri="{FF2B5EF4-FFF2-40B4-BE49-F238E27FC236}">
                <a16:creationId xmlns:a16="http://schemas.microsoft.com/office/drawing/2014/main" id="{CA9D3B66-EB60-4C1A-B849-CD65E38F0B4D}"/>
              </a:ext>
            </a:extLst>
          </p:cNvPr>
          <p:cNvPicPr/>
          <p:nvPr/>
        </p:nvPicPr>
        <p:blipFill>
          <a:blip r:embed="rId3"/>
          <a:stretch>
            <a:fillRect/>
          </a:stretch>
        </p:blipFill>
        <p:spPr>
          <a:xfrm>
            <a:off x="798169" y="2418281"/>
            <a:ext cx="3574415" cy="2290445"/>
          </a:xfrm>
          <a:prstGeom prst="rect">
            <a:avLst/>
          </a:prstGeom>
          <a:ln w="3175">
            <a:solidFill>
              <a:schemeClr val="tx1"/>
            </a:solidFill>
          </a:ln>
        </p:spPr>
      </p:pic>
      <p:pic>
        <p:nvPicPr>
          <p:cNvPr id="31" name="図 30">
            <a:extLst>
              <a:ext uri="{FF2B5EF4-FFF2-40B4-BE49-F238E27FC236}">
                <a16:creationId xmlns:a16="http://schemas.microsoft.com/office/drawing/2014/main" id="{B1D4E8C8-BC3D-4255-B939-3B7E7F28B9E4}"/>
              </a:ext>
            </a:extLst>
          </p:cNvPr>
          <p:cNvPicPr/>
          <p:nvPr/>
        </p:nvPicPr>
        <p:blipFill>
          <a:blip r:embed="rId4">
            <a:extLst>
              <a:ext uri="{28A0092B-C50C-407E-A947-70E740481C1C}">
                <a14:useLocalDpi xmlns:a14="http://schemas.microsoft.com/office/drawing/2010/main" val="0"/>
              </a:ext>
            </a:extLst>
          </a:blip>
          <a:stretch>
            <a:fillRect/>
          </a:stretch>
        </p:blipFill>
        <p:spPr>
          <a:xfrm>
            <a:off x="5737739" y="2418281"/>
            <a:ext cx="4408083" cy="3242310"/>
          </a:xfrm>
          <a:prstGeom prst="rect">
            <a:avLst/>
          </a:prstGeom>
          <a:ln w="3175">
            <a:solidFill>
              <a:schemeClr val="tx1"/>
            </a:solidFill>
          </a:ln>
        </p:spPr>
      </p:pic>
      <p:sp>
        <p:nvSpPr>
          <p:cNvPr id="32"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701163" y="3213292"/>
            <a:ext cx="228034" cy="14954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62656" y="3522758"/>
            <a:ext cx="595502"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8914558" y="3279843"/>
            <a:ext cx="744788" cy="14865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255656" y="5477613"/>
            <a:ext cx="487805"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1"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3858774" y="5375807"/>
            <a:ext cx="3007760" cy="6720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2" name="直線コネクタ 41">
            <a:extLst>
              <a:ext uri="{FF2B5EF4-FFF2-40B4-BE49-F238E27FC236}">
                <a16:creationId xmlns:a16="http://schemas.microsoft.com/office/drawing/2014/main" id="{1EDF1C6C-76B7-4EB0-97A7-204AE66AD33C}"/>
              </a:ext>
            </a:extLst>
          </p:cNvPr>
          <p:cNvCxnSpPr>
            <a:cxnSpLocks/>
          </p:cNvCxnSpPr>
          <p:nvPr/>
        </p:nvCxnSpPr>
        <p:spPr>
          <a:xfrm flipV="1">
            <a:off x="5815180" y="4716239"/>
            <a:ext cx="0" cy="6595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95886" y="4468775"/>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矢印: 右 22">
            <a:extLst>
              <a:ext uri="{FF2B5EF4-FFF2-40B4-BE49-F238E27FC236}">
                <a16:creationId xmlns:a16="http://schemas.microsoft.com/office/drawing/2014/main" id="{A12D3DF0-3429-4BFA-851F-81C78AE6A0C6}"/>
              </a:ext>
            </a:extLst>
          </p:cNvPr>
          <p:cNvSpPr/>
          <p:nvPr/>
        </p:nvSpPr>
        <p:spPr>
          <a:xfrm>
            <a:off x="4933940" y="334119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795954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B5211-2501-FF8D-18B9-041F6D0A0265}"/>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06CE3E1-10F5-D88D-FFC0-75F93EC72A28}"/>
              </a:ext>
            </a:extLst>
          </p:cNvPr>
          <p:cNvSpPr>
            <a:spLocks noGrp="1"/>
          </p:cNvSpPr>
          <p:nvPr>
            <p:ph idx="1"/>
          </p:nvPr>
        </p:nvSpPr>
        <p:spPr>
          <a:xfrm>
            <a:off x="389613" y="803082"/>
            <a:ext cx="11695159" cy="5540568"/>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勤務実績照会］メニューで、退出時刻とパソコンのログオフ時刻に差異がある（ログオフ差異に時間が表示されている）場合に、</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勤務実績申請］メニューでその理由を申請します。（</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出勤時刻、ログオン時刻の差異も同様です。）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b="1" dirty="0">
                <a:latin typeface="Meiryo UI" panose="020B0604030504040204" pitchFamily="50" charset="-128"/>
                <a:ea typeface="Meiryo UI" panose="020B0604030504040204" pitchFamily="50" charset="-128"/>
              </a:rPr>
              <a:t>＜例＞退勤時刻が「</a:t>
            </a:r>
            <a:r>
              <a:rPr lang="en-US" altLang="ja-JP" sz="1600" b="1" dirty="0">
                <a:latin typeface="Meiryo UI" panose="020B0604030504040204" pitchFamily="50" charset="-128"/>
                <a:ea typeface="Meiryo UI" panose="020B0604030504040204" pitchFamily="50" charset="-128"/>
              </a:rPr>
              <a:t>19:00</a:t>
            </a:r>
            <a:r>
              <a:rPr lang="ja-JP" altLang="en-US" sz="1600" b="1" dirty="0">
                <a:latin typeface="Meiryo UI" panose="020B0604030504040204" pitchFamily="50" charset="-128"/>
                <a:ea typeface="Meiryo UI" panose="020B0604030504040204" pitchFamily="50" charset="-128"/>
              </a:rPr>
              <a:t>」、パソコンのログオフ時刻が「</a:t>
            </a:r>
            <a:r>
              <a:rPr lang="en-US" altLang="ja-JP" sz="1600" b="1" dirty="0">
                <a:latin typeface="Meiryo UI" panose="020B0604030504040204" pitchFamily="50" charset="-128"/>
                <a:ea typeface="Meiryo UI" panose="020B0604030504040204" pitchFamily="50" charset="-128"/>
              </a:rPr>
              <a:t>20:00</a:t>
            </a:r>
            <a:r>
              <a:rPr lang="ja-JP" altLang="en-US" sz="1600" b="1" dirty="0">
                <a:latin typeface="Meiryo UI" panose="020B0604030504040204" pitchFamily="50" charset="-128"/>
                <a:ea typeface="Meiryo UI" panose="020B0604030504040204" pitchFamily="50" charset="-128"/>
              </a:rPr>
              <a:t>」だった場合</a:t>
            </a:r>
            <a:endParaRPr lang="en-US" altLang="ja-JP" sz="1600" b="1" dirty="0">
              <a:latin typeface="Meiryo UI" panose="020B0604030504040204" pitchFamily="50" charset="-128"/>
              <a:ea typeface="Meiryo UI" panose="020B0604030504040204" pitchFamily="50" charset="-128"/>
            </a:endParaRPr>
          </a:p>
          <a:p>
            <a:pPr marL="0" indent="0">
              <a:buNone/>
            </a:pPr>
            <a:r>
              <a:rPr kumimoji="0"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br>
              <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br>
            <a:br>
              <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br>
            <a:endPar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0">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6" name="Rectangle 363">
            <a:extLst>
              <a:ext uri="{FF2B5EF4-FFF2-40B4-BE49-F238E27FC236}">
                <a16:creationId xmlns:a16="http://schemas.microsoft.com/office/drawing/2014/main" id="{0C7C6F2F-F973-5418-4F88-74D7D4D6D91A}"/>
              </a:ext>
            </a:extLst>
          </p:cNvPr>
          <p:cNvSpPr>
            <a:spLocks noChangeArrowheads="1"/>
          </p:cNvSpPr>
          <p:nvPr/>
        </p:nvSpPr>
        <p:spPr bwMode="auto">
          <a:xfrm>
            <a:off x="6827050" y="1834026"/>
            <a:ext cx="5029047" cy="4790713"/>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［勤務実績申請］メニューで、備考欄に乖離の理由を</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記載して申請します。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タイトル 1">
            <a:extLst>
              <a:ext uri="{FF2B5EF4-FFF2-40B4-BE49-F238E27FC236}">
                <a16:creationId xmlns:a16="http://schemas.microsoft.com/office/drawing/2014/main" id="{3DFA9710-799B-BE90-B21C-44BF2AABB4D7}"/>
              </a:ext>
            </a:extLst>
          </p:cNvPr>
          <p:cNvSpPr>
            <a:spLocks noGrp="1"/>
          </p:cNvSpPr>
          <p:nvPr>
            <p:ph type="title"/>
          </p:nvPr>
        </p:nvSpPr>
        <p:spPr>
          <a:xfrm>
            <a:off x="302149" y="104687"/>
            <a:ext cx="11632347"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a:t>
            </a:r>
            <a:r>
              <a:rPr lang="en-US" altLang="ja-JP" sz="3200"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退出時刻とログオフ時刻に差異がある場合に、その理由を申請する</a:t>
            </a:r>
          </a:p>
        </p:txBody>
      </p:sp>
      <p:sp>
        <p:nvSpPr>
          <p:cNvPr id="4" name="フッター プレースホルダー 3">
            <a:extLst>
              <a:ext uri="{FF2B5EF4-FFF2-40B4-BE49-F238E27FC236}">
                <a16:creationId xmlns:a16="http://schemas.microsoft.com/office/drawing/2014/main" id="{1D665DF5-BC33-4A56-A592-74996BDD5294}"/>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8D07BA87-A71F-81C4-EE34-15B7A37A66A9}"/>
              </a:ext>
            </a:extLst>
          </p:cNvPr>
          <p:cNvSpPr>
            <a:spLocks noGrp="1"/>
          </p:cNvSpPr>
          <p:nvPr>
            <p:ph type="sldNum" sz="quarter" idx="12"/>
          </p:nvPr>
        </p:nvSpPr>
        <p:spPr>
          <a:xfrm>
            <a:off x="9341573" y="6525231"/>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41</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18A2E4DC-5F63-F9E6-95D3-AB1ED6742C60}"/>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7" name="矢印: 右 22">
            <a:extLst>
              <a:ext uri="{FF2B5EF4-FFF2-40B4-BE49-F238E27FC236}">
                <a16:creationId xmlns:a16="http://schemas.microsoft.com/office/drawing/2014/main" id="{6A37903C-C972-440B-6C52-F1812A69ABDD}"/>
              </a:ext>
            </a:extLst>
          </p:cNvPr>
          <p:cNvSpPr/>
          <p:nvPr/>
        </p:nvSpPr>
        <p:spPr>
          <a:xfrm>
            <a:off x="6425968" y="3758233"/>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Rectangle 363">
            <a:extLst>
              <a:ext uri="{FF2B5EF4-FFF2-40B4-BE49-F238E27FC236}">
                <a16:creationId xmlns:a16="http://schemas.microsoft.com/office/drawing/2014/main" id="{82B8FA52-A0F4-48F8-B643-812CD8CCE97C}"/>
              </a:ext>
            </a:extLst>
          </p:cNvPr>
          <p:cNvSpPr>
            <a:spLocks noChangeArrowheads="1"/>
          </p:cNvSpPr>
          <p:nvPr/>
        </p:nvSpPr>
        <p:spPr bwMode="auto">
          <a:xfrm>
            <a:off x="6880320" y="5351147"/>
            <a:ext cx="5204452" cy="9454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ログオフ時刻まで業務をしていて、退出時刻が誤っている場合は、打刻申請します。</a:t>
            </a:r>
            <a:endParaRPr lang="en-US" altLang="ja-JP" sz="1600" dirty="0">
              <a:latin typeface="Meiryo UI" panose="020B0604030504040204" pitchFamily="50" charset="-128"/>
              <a:ea typeface="Meiryo UI" panose="020B0604030504040204" pitchFamily="50" charset="-128"/>
            </a:endParaRPr>
          </a:p>
        </p:txBody>
      </p:sp>
      <p:sp>
        <p:nvSpPr>
          <p:cNvPr id="19" name="Rectangle 363">
            <a:extLst>
              <a:ext uri="{FF2B5EF4-FFF2-40B4-BE49-F238E27FC236}">
                <a16:creationId xmlns:a16="http://schemas.microsoft.com/office/drawing/2014/main" id="{3A8B1440-5EC8-4F7B-B457-A2F9BDA577F5}"/>
              </a:ext>
            </a:extLst>
          </p:cNvPr>
          <p:cNvSpPr>
            <a:spLocks noChangeArrowheads="1"/>
          </p:cNvSpPr>
          <p:nvPr/>
        </p:nvSpPr>
        <p:spPr bwMode="auto">
          <a:xfrm>
            <a:off x="567668" y="1898034"/>
            <a:ext cx="5029047" cy="4790713"/>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「ログオフ差異」に時間が表示されている。</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E177FE7B-7E2B-CA5A-F2B3-4ED8A256B880}"/>
              </a:ext>
            </a:extLst>
          </p:cNvPr>
          <p:cNvPicPr>
            <a:picLocks noChangeAspect="1"/>
          </p:cNvPicPr>
          <p:nvPr/>
        </p:nvPicPr>
        <p:blipFill>
          <a:blip r:embed="rId3"/>
          <a:stretch>
            <a:fillRect/>
          </a:stretch>
        </p:blipFill>
        <p:spPr>
          <a:xfrm>
            <a:off x="631676" y="2532705"/>
            <a:ext cx="5730284" cy="3012703"/>
          </a:xfrm>
          <a:prstGeom prst="rect">
            <a:avLst/>
          </a:prstGeom>
        </p:spPr>
      </p:pic>
      <p:sp>
        <p:nvSpPr>
          <p:cNvPr id="33" name="AutoShape 380">
            <a:extLst>
              <a:ext uri="{FF2B5EF4-FFF2-40B4-BE49-F238E27FC236}">
                <a16:creationId xmlns:a16="http://schemas.microsoft.com/office/drawing/2014/main" id="{C21E27FB-4200-BA21-8392-BCCDCDA06D80}"/>
              </a:ext>
            </a:extLst>
          </p:cNvPr>
          <p:cNvSpPr>
            <a:spLocks noChangeArrowheads="1"/>
          </p:cNvSpPr>
          <p:nvPr/>
        </p:nvSpPr>
        <p:spPr bwMode="auto">
          <a:xfrm>
            <a:off x="4023360" y="4284060"/>
            <a:ext cx="2118360" cy="560208"/>
          </a:xfrm>
          <a:prstGeom prst="roundRect">
            <a:avLst>
              <a:gd name="adj" fmla="val 3552"/>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 name="図 8">
            <a:extLst>
              <a:ext uri="{FF2B5EF4-FFF2-40B4-BE49-F238E27FC236}">
                <a16:creationId xmlns:a16="http://schemas.microsoft.com/office/drawing/2014/main" id="{DA6874E7-4C4E-482D-85A3-362F742784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0319" y="2508677"/>
            <a:ext cx="5093599" cy="2696117"/>
          </a:xfrm>
          <a:prstGeom prst="rect">
            <a:avLst/>
          </a:prstGeom>
        </p:spPr>
      </p:pic>
      <p:sp>
        <p:nvSpPr>
          <p:cNvPr id="18" name="AutoShape 380">
            <a:extLst>
              <a:ext uri="{FF2B5EF4-FFF2-40B4-BE49-F238E27FC236}">
                <a16:creationId xmlns:a16="http://schemas.microsoft.com/office/drawing/2014/main" id="{D585E19C-B1F0-B7CE-A9B6-6796EE29E326}"/>
              </a:ext>
            </a:extLst>
          </p:cNvPr>
          <p:cNvSpPr>
            <a:spLocks noChangeArrowheads="1"/>
          </p:cNvSpPr>
          <p:nvPr/>
        </p:nvSpPr>
        <p:spPr bwMode="auto">
          <a:xfrm>
            <a:off x="10727532" y="3496909"/>
            <a:ext cx="714374" cy="176315"/>
          </a:xfrm>
          <a:prstGeom prst="roundRect">
            <a:avLst>
              <a:gd name="adj" fmla="val 3552"/>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485942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］承認する</a:t>
            </a:r>
          </a:p>
        </p:txBody>
      </p:sp>
      <p:sp>
        <p:nvSpPr>
          <p:cNvPr id="3" name="コンテンツ プレースホルダー 2"/>
          <p:cNvSpPr>
            <a:spLocks noGrp="1"/>
          </p:cNvSpPr>
          <p:nvPr>
            <p:ph idx="1"/>
          </p:nvPr>
        </p:nvSpPr>
        <p:spPr>
          <a:xfrm>
            <a:off x="389614" y="850790"/>
            <a:ext cx="10964186" cy="5539186"/>
          </a:xfrm>
        </p:spPr>
        <p:txBody>
          <a:bodyPr>
            <a:normAutofit fontScale="92500" lnSpcReduction="20000"/>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600" dirty="0">
                <a:latin typeface="Meiryo UI" panose="020B0604030504040204" pitchFamily="50" charset="-128"/>
                <a:ea typeface="Meiryo UI" panose="020B0604030504040204" pitchFamily="50" charset="-128"/>
              </a:rPr>
              <a:t>1. </a:t>
            </a:r>
            <a:r>
              <a:rPr lang="ja-JP" altLang="en-US" sz="2600" dirty="0">
                <a:latin typeface="Meiryo UI" panose="020B0604030504040204" pitchFamily="50" charset="-128"/>
                <a:ea typeface="Meiryo UI" panose="020B0604030504040204" pitchFamily="50" charset="-128"/>
              </a:rPr>
              <a:t>申請を承認する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2.</a:t>
            </a:r>
            <a:r>
              <a:rPr lang="ja-JP" altLang="en-US" sz="2600" dirty="0">
                <a:latin typeface="Meiryo UI" panose="020B0604030504040204" pitchFamily="50" charset="-128"/>
                <a:ea typeface="Meiryo UI" panose="020B0604030504040204" pitchFamily="50" charset="-128"/>
              </a:rPr>
              <a:t> 連名式勤務実績申請を承認する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3.</a:t>
            </a:r>
            <a:r>
              <a:rPr lang="ja-JP" altLang="en-US" sz="2600" dirty="0">
                <a:latin typeface="Meiryo UI" panose="020B0604030504040204" pitchFamily="50" charset="-128"/>
                <a:ea typeface="Meiryo UI" panose="020B0604030504040204" pitchFamily="50" charset="-128"/>
              </a:rPr>
              <a:t> 複数の申請を一括で承認する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4.</a:t>
            </a:r>
            <a:r>
              <a:rPr lang="ja-JP" altLang="en-US" sz="2600" dirty="0">
                <a:latin typeface="Meiryo UI" panose="020B0604030504040204" pitchFamily="50" charset="-128"/>
                <a:ea typeface="Meiryo UI" panose="020B0604030504040204" pitchFamily="50" charset="-128"/>
              </a:rPr>
              <a:t> 申請を事後承認する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5.</a:t>
            </a:r>
            <a:r>
              <a:rPr lang="ja-JP" altLang="en-US" sz="2600" dirty="0">
                <a:latin typeface="Meiryo UI" panose="020B0604030504040204" pitchFamily="50" charset="-128"/>
                <a:ea typeface="Meiryo UI" panose="020B0604030504040204" pitchFamily="50" charset="-128"/>
              </a:rPr>
              <a:t> 代理で承認する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6.</a:t>
            </a:r>
            <a:r>
              <a:rPr lang="ja-JP" altLang="en-US" sz="2600" dirty="0">
                <a:latin typeface="Meiryo UI" panose="020B0604030504040204" pitchFamily="50" charset="-128"/>
                <a:ea typeface="Meiryo UI" panose="020B0604030504040204" pitchFamily="50" charset="-128"/>
              </a:rPr>
              <a:t> 申請を閲覧する 　</a:t>
            </a:r>
            <a:br>
              <a:rPr lang="en-US" altLang="ja-JP" sz="2600" dirty="0">
                <a:latin typeface="Meiryo UI" panose="020B0604030504040204" pitchFamily="50" charset="-128"/>
                <a:ea typeface="Meiryo UI" panose="020B0604030504040204" pitchFamily="50" charset="-128"/>
              </a:rPr>
            </a:br>
            <a:endParaRPr lang="en-US" altLang="ja-JP" sz="26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2112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承認する申請をクリックします。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内容を確認し、［承認］ボタンをクリックします。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8" name="グループ化 7"/>
          <p:cNvGrpSpPr/>
          <p:nvPr/>
        </p:nvGrpSpPr>
        <p:grpSpPr>
          <a:xfrm>
            <a:off x="851365" y="1504937"/>
            <a:ext cx="9516193" cy="1438803"/>
            <a:chOff x="903917" y="1502099"/>
            <a:chExt cx="9516193" cy="1438803"/>
          </a:xfrm>
        </p:grpSpPr>
        <p:grpSp>
          <p:nvGrpSpPr>
            <p:cNvPr id="7" name="グループ化 6"/>
            <p:cNvGrpSpPr/>
            <p:nvPr/>
          </p:nvGrpSpPr>
          <p:grpSpPr>
            <a:xfrm>
              <a:off x="903917" y="1502099"/>
              <a:ext cx="9516193" cy="1438803"/>
              <a:chOff x="740177" y="1502101"/>
              <a:chExt cx="9516193" cy="1438803"/>
            </a:xfrm>
          </p:grpSpPr>
          <p:grpSp>
            <p:nvGrpSpPr>
              <p:cNvPr id="6" name="グループ化 5"/>
              <p:cNvGrpSpPr/>
              <p:nvPr/>
            </p:nvGrpSpPr>
            <p:grpSpPr>
              <a:xfrm>
                <a:off x="740177" y="1729303"/>
                <a:ext cx="5122329" cy="1211601"/>
                <a:chOff x="740177" y="1729303"/>
                <a:chExt cx="5122329" cy="1211601"/>
              </a:xfrm>
            </p:grpSpPr>
            <p:pic>
              <p:nvPicPr>
                <p:cNvPr id="12" name="図 11">
                  <a:extLst>
                    <a:ext uri="{FF2B5EF4-FFF2-40B4-BE49-F238E27FC236}">
                      <a16:creationId xmlns:a16="http://schemas.microsoft.com/office/drawing/2014/main" id="{E2A7D056-1D59-46B5-BD55-E7040C93FB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177" y="1729303"/>
                  <a:ext cx="4765902" cy="1211601"/>
                </a:xfrm>
                <a:prstGeom prst="rect">
                  <a:avLst/>
                </a:prstGeom>
                <a:ln w="3175">
                  <a:solidFill>
                    <a:schemeClr val="tx1"/>
                  </a:solidFill>
                </a:ln>
              </p:spPr>
            </p:pic>
            <p:sp>
              <p:nvSpPr>
                <p:cNvPr id="17"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407220" y="2690822"/>
                  <a:ext cx="392569" cy="12970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481E2357-72BA-4813-BD3E-4117426E007F}"/>
                    </a:ext>
                  </a:extLst>
                </p:cNvPr>
                <p:cNvSpPr>
                  <a:spLocks noChangeArrowheads="1"/>
                </p:cNvSpPr>
                <p:nvPr/>
              </p:nvSpPr>
              <p:spPr bwMode="auto">
                <a:xfrm>
                  <a:off x="5254562" y="1734672"/>
                  <a:ext cx="191760" cy="1918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7123F263-9941-4513-ADA7-B02D67DBEEB1}"/>
                    </a:ext>
                  </a:extLst>
                </p:cNvPr>
                <p:cNvCxnSpPr>
                  <a:cxnSpLocks/>
                </p:cNvCxnSpPr>
                <p:nvPr/>
              </p:nvCxnSpPr>
              <p:spPr>
                <a:xfrm>
                  <a:off x="5433622" y="1821053"/>
                  <a:ext cx="428884" cy="1537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5771066" y="1502101"/>
                <a:ext cx="4485304" cy="9454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と表示されている場合は、お知らせがありますので、</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をクリックして確認</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grpSp>
        <p:pic>
          <p:nvPicPr>
            <p:cNvPr id="23"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6028397" y="1851036"/>
              <a:ext cx="208526" cy="247568"/>
            </a:xfrm>
            <a:prstGeom prst="rect">
              <a:avLst/>
            </a:prstGeom>
          </p:spPr>
        </p:pic>
        <p:pic>
          <p:nvPicPr>
            <p:cNvPr id="24"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6037365" y="2120417"/>
              <a:ext cx="208526" cy="247568"/>
            </a:xfrm>
            <a:prstGeom prst="rect">
              <a:avLst/>
            </a:prstGeom>
          </p:spPr>
        </p:pic>
      </p:grpSp>
      <p:sp>
        <p:nvSpPr>
          <p:cNvPr id="26"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651267" y="5476170"/>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p:cNvGrpSpPr/>
          <p:nvPr/>
        </p:nvGrpSpPr>
        <p:grpSpPr>
          <a:xfrm>
            <a:off x="851366" y="3648845"/>
            <a:ext cx="10463122" cy="2833289"/>
            <a:chOff x="851366" y="3648845"/>
            <a:chExt cx="10463122" cy="2833289"/>
          </a:xfrm>
        </p:grpSpPr>
        <p:grpSp>
          <p:nvGrpSpPr>
            <p:cNvPr id="10" name="グループ化 9"/>
            <p:cNvGrpSpPr/>
            <p:nvPr/>
          </p:nvGrpSpPr>
          <p:grpSpPr>
            <a:xfrm>
              <a:off x="851366" y="3648845"/>
              <a:ext cx="10463122" cy="2833289"/>
              <a:chOff x="740178" y="3647333"/>
              <a:chExt cx="10463122" cy="2833289"/>
            </a:xfrm>
          </p:grpSpPr>
          <p:pic>
            <p:nvPicPr>
              <p:cNvPr id="2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40178" y="3647333"/>
                <a:ext cx="6172937" cy="28332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1799789" y="3656664"/>
                <a:ext cx="9403511" cy="2692283"/>
                <a:chOff x="1799789" y="3656664"/>
                <a:chExt cx="9403511" cy="2692283"/>
              </a:xfrm>
            </p:grpSpPr>
            <p:sp>
              <p:nvSpPr>
                <p:cNvPr id="27" name="AutoShape 380">
                  <a:extLst>
                    <a:ext uri="{FF2B5EF4-FFF2-40B4-BE49-F238E27FC236}">
                      <a16:creationId xmlns:a16="http://schemas.microsoft.com/office/drawing/2014/main" id="{CA08AC1E-8758-4AA3-B1F1-62D8E72F10F6}"/>
                    </a:ext>
                  </a:extLst>
                </p:cNvPr>
                <p:cNvSpPr>
                  <a:spLocks noChangeArrowheads="1"/>
                </p:cNvSpPr>
                <p:nvPr/>
              </p:nvSpPr>
              <p:spPr bwMode="auto">
                <a:xfrm>
                  <a:off x="6397499" y="3656664"/>
                  <a:ext cx="506286" cy="2140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3899724" y="5958000"/>
                  <a:ext cx="1852680" cy="14984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Rectangle 363">
                  <a:extLst>
                    <a:ext uri="{FF2B5EF4-FFF2-40B4-BE49-F238E27FC236}">
                      <a16:creationId xmlns:a16="http://schemas.microsoft.com/office/drawing/2014/main" id="{40AB005D-57E5-4413-AAB7-1ECC4AF58B34}"/>
                    </a:ext>
                  </a:extLst>
                </p:cNvPr>
                <p:cNvSpPr>
                  <a:spLocks noChangeArrowheads="1"/>
                </p:cNvSpPr>
                <p:nvPr/>
              </p:nvSpPr>
              <p:spPr bwMode="auto">
                <a:xfrm>
                  <a:off x="5983041" y="5824952"/>
                  <a:ext cx="3426015" cy="47491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承認すると、</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の欄に反映されます。</a:t>
                  </a:r>
                  <a:endParaRPr lang="en-US" altLang="ja-JP" sz="1600" dirty="0">
                    <a:latin typeface="Meiryo UI" panose="020B0604030504040204" pitchFamily="50" charset="-128"/>
                    <a:ea typeface="Meiryo UI" panose="020B0604030504040204" pitchFamily="50" charset="-128"/>
                  </a:endParaRPr>
                </a:p>
              </p:txBody>
            </p:sp>
            <p:cxnSp>
              <p:nvCxnSpPr>
                <p:cNvPr id="36" name="直線コネクタ 35">
                  <a:extLst>
                    <a:ext uri="{FF2B5EF4-FFF2-40B4-BE49-F238E27FC236}">
                      <a16:creationId xmlns:a16="http://schemas.microsoft.com/office/drawing/2014/main" id="{3DD3E1E3-2A3F-42CF-9301-0BFF7BF4AF2D}"/>
                    </a:ext>
                  </a:extLst>
                </p:cNvPr>
                <p:cNvCxnSpPr>
                  <a:cxnSpLocks/>
                  <a:stCxn id="34" idx="3"/>
                  <a:endCxn id="35" idx="1"/>
                </p:cNvCxnSpPr>
                <p:nvPr/>
              </p:nvCxnSpPr>
              <p:spPr>
                <a:xfrm>
                  <a:off x="5752404" y="6032922"/>
                  <a:ext cx="230637" cy="2948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DD3E1E3-2A3F-42CF-9301-0BFF7BF4AF2D}"/>
                    </a:ext>
                  </a:extLst>
                </p:cNvPr>
                <p:cNvCxnSpPr>
                  <a:cxnSpLocks/>
                  <a:stCxn id="27" idx="3"/>
                </p:cNvCxnSpPr>
                <p:nvPr/>
              </p:nvCxnSpPr>
              <p:spPr>
                <a:xfrm>
                  <a:off x="6903785" y="3763678"/>
                  <a:ext cx="558546" cy="55379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799789" y="6129945"/>
                  <a:ext cx="533643" cy="2190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983041" y="4054827"/>
                  <a:ext cx="5220259" cy="166803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承認する際に確認したい項目を［条件設定］ボタンから</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選択できます。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残業申請を承認する際に、今月の累計時間を確認して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から承認する場合は、残業項目を選択します。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grpSp>
        <p:pic>
          <p:nvPicPr>
            <p:cNvPr id="38" name="図 37" descr="C:\40 MANUAL\MANUAL\OMSS+勤怠管理サービス\従業員業務マニュアル作成支援ツール\BMP\指.jpg">
              <a:extLst>
                <a:ext uri="{FF2B5EF4-FFF2-40B4-BE49-F238E27FC236}">
                  <a16:creationId xmlns:a16="http://schemas.microsoft.com/office/drawing/2014/main" id="{AAA2F55A-A8B2-4AE4-A1E2-47B367D98200}"/>
                </a:ext>
              </a:extLst>
            </p:cNvPr>
            <p:cNvPicPr>
              <a:picLocks noChangeAspect="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7120526" y="5970854"/>
              <a:ext cx="285750" cy="157163"/>
            </a:xfrm>
            <a:prstGeom prst="rect">
              <a:avLst/>
            </a:prstGeom>
            <a:noFill/>
            <a:ln>
              <a:noFill/>
            </a:ln>
          </p:spPr>
        </p:pic>
      </p:grpSp>
    </p:spTree>
    <p:extLst>
      <p:ext uri="{BB962C8B-B14F-4D97-AF65-F5344CB8AC3E}">
        <p14:creationId xmlns:p14="http://schemas.microsoft.com/office/powerpoint/2010/main" val="2283503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連名式勤務実績申請を承認する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0" name="図 29">
            <a:extLst>
              <a:ext uri="{FF2B5EF4-FFF2-40B4-BE49-F238E27FC236}">
                <a16:creationId xmlns:a16="http://schemas.microsoft.com/office/drawing/2014/main" id="{7C68525F-15CA-49BC-A764-6AC39504351C}"/>
              </a:ext>
            </a:extLst>
          </p:cNvPr>
          <p:cNvPicPr>
            <a:picLocks noChangeAspect="1"/>
          </p:cNvPicPr>
          <p:nvPr/>
        </p:nvPicPr>
        <p:blipFill>
          <a:blip r:embed="rId3"/>
          <a:stretch>
            <a:fillRect/>
          </a:stretch>
        </p:blipFill>
        <p:spPr>
          <a:xfrm>
            <a:off x="1071937" y="1790577"/>
            <a:ext cx="4824984" cy="1420368"/>
          </a:xfrm>
          <a:prstGeom prst="rect">
            <a:avLst/>
          </a:prstGeom>
          <a:ln w="3175">
            <a:solidFill>
              <a:schemeClr val="tx1"/>
            </a:solidFill>
          </a:ln>
        </p:spPr>
      </p:pic>
      <p:grpSp>
        <p:nvGrpSpPr>
          <p:cNvPr id="6" name="グループ化 5"/>
          <p:cNvGrpSpPr/>
          <p:nvPr/>
        </p:nvGrpSpPr>
        <p:grpSpPr>
          <a:xfrm>
            <a:off x="1073850" y="1984435"/>
            <a:ext cx="1427303" cy="1054598"/>
            <a:chOff x="1073850" y="1984435"/>
            <a:chExt cx="1427303" cy="1054598"/>
          </a:xfrm>
        </p:grpSpPr>
        <p:sp>
          <p:nvSpPr>
            <p:cNvPr id="32"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806848" y="2908373"/>
              <a:ext cx="694305" cy="130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B6FB2C8F-B441-4B4E-8805-3BCE444EF091}"/>
                </a:ext>
              </a:extLst>
            </p:cNvPr>
            <p:cNvSpPr>
              <a:spLocks noChangeArrowheads="1"/>
            </p:cNvSpPr>
            <p:nvPr/>
          </p:nvSpPr>
          <p:spPr bwMode="auto">
            <a:xfrm>
              <a:off x="1073850" y="1984435"/>
              <a:ext cx="145349" cy="5195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37" name="Rectangle 363">
            <a:extLst>
              <a:ext uri="{FF2B5EF4-FFF2-40B4-BE49-F238E27FC236}">
                <a16:creationId xmlns:a16="http://schemas.microsoft.com/office/drawing/2014/main" id="{1B8EAEAC-0266-4D43-A0FC-343DDE3A352E}"/>
              </a:ext>
            </a:extLst>
          </p:cNvPr>
          <p:cNvSpPr>
            <a:spLocks noChangeArrowheads="1"/>
          </p:cNvSpPr>
          <p:nvPr/>
        </p:nvSpPr>
        <p:spPr bwMode="auto">
          <a:xfrm>
            <a:off x="1075766" y="3453395"/>
            <a:ext cx="4123661" cy="46667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a:t>
            </a:r>
            <a:r>
              <a:rPr lang="ja-JP" altLang="en-US" sz="1600" dirty="0">
                <a:latin typeface="Meiryo UI" panose="020B0604030504040204" pitchFamily="50" charset="-128"/>
                <a:ea typeface="Meiryo UI" panose="020B0604030504040204" pitchFamily="50" charset="-128"/>
              </a:rPr>
              <a:t>をクリックして</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a:t>
            </a:r>
            <a:r>
              <a:rPr lang="ja-JP" altLang="en-US" sz="1600" dirty="0">
                <a:latin typeface="Meiryo UI" panose="020B0604030504040204" pitchFamily="50" charset="-128"/>
                <a:ea typeface="Meiryo UI" panose="020B0604030504040204" pitchFamily="50" charset="-128"/>
              </a:rPr>
              <a:t>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p:txBody>
      </p:sp>
      <p:sp>
        <p:nvSpPr>
          <p:cNvPr id="39" name="矢印: 右 30">
            <a:extLst>
              <a:ext uri="{FF2B5EF4-FFF2-40B4-BE49-F238E27FC236}">
                <a16:creationId xmlns:a16="http://schemas.microsoft.com/office/drawing/2014/main" id="{9F2CF159-E8EA-4D9B-A70E-60960F1C5FE5}"/>
              </a:ext>
            </a:extLst>
          </p:cNvPr>
          <p:cNvSpPr/>
          <p:nvPr/>
        </p:nvSpPr>
        <p:spPr>
          <a:xfrm>
            <a:off x="6242106" y="217669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0" name="図 39">
            <a:extLst>
              <a:ext uri="{FF2B5EF4-FFF2-40B4-BE49-F238E27FC236}">
                <a16:creationId xmlns:a16="http://schemas.microsoft.com/office/drawing/2014/main" id="{ED9DCAE3-377A-4BF9-AA25-F03259CE9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2693" y="1790578"/>
            <a:ext cx="3920252" cy="4096512"/>
          </a:xfrm>
          <a:prstGeom prst="rect">
            <a:avLst/>
          </a:prstGeom>
          <a:ln w="6350">
            <a:solidFill>
              <a:srgbClr val="000000"/>
            </a:solidFill>
          </a:ln>
        </p:spPr>
      </p:pic>
      <p:sp>
        <p:nvSpPr>
          <p:cNvPr id="41"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8362115" y="5476631"/>
            <a:ext cx="593879" cy="2662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257189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複数の申請を一括で承認する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45</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承認］メニューで一括で承認します。</a:t>
            </a:r>
            <a:endParaRPr lang="en-US" altLang="ja-JP" sz="1600" dirty="0">
              <a:latin typeface="Meiryo UI" panose="020B0604030504040204" pitchFamily="50" charset="-128"/>
              <a:ea typeface="Meiryo UI" panose="020B0604030504040204" pitchFamily="50" charset="-128"/>
            </a:endParaRPr>
          </a:p>
          <a:p>
            <a:pPr marL="0" indent="0" fontAlgn="base">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［条件設定］から申請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絞り込み</a:t>
            </a:r>
            <a:r>
              <a:rPr lang="ja-JP" altLang="en-US" sz="1600" dirty="0">
                <a:latin typeface="Meiryo UI" panose="020B0604030504040204" pitchFamily="50" charset="-128"/>
                <a:ea typeface="Meiryo UI" panose="020B0604030504040204" pitchFamily="50" charset="-128"/>
              </a:rPr>
              <a:t>、［集計］ボタンをクリックします。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fontAlgn="base">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ja-JP" sz="1600" dirty="0">
                <a:latin typeface="Meiryo UI" panose="020B0604030504040204" pitchFamily="50" charset="-128"/>
                <a:ea typeface="Meiryo UI" panose="020B0604030504040204" pitchFamily="50" charset="-128"/>
              </a:rPr>
              <a:t>承認（否認）する申請にチェックを付けて、［確定］ボタンをクリックします。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2" name="図 21">
            <a:extLst>
              <a:ext uri="{FF2B5EF4-FFF2-40B4-BE49-F238E27FC236}">
                <a16:creationId xmlns:a16="http://schemas.microsoft.com/office/drawing/2014/main" id="{DEB32388-9137-405D-807A-E57A3B15CD01}"/>
              </a:ext>
            </a:extLst>
          </p:cNvPr>
          <p:cNvPicPr/>
          <p:nvPr/>
        </p:nvPicPr>
        <p:blipFill>
          <a:blip r:embed="rId3"/>
          <a:stretch>
            <a:fillRect/>
          </a:stretch>
        </p:blipFill>
        <p:spPr>
          <a:xfrm>
            <a:off x="809520" y="1515365"/>
            <a:ext cx="5493385" cy="1958340"/>
          </a:xfrm>
          <a:prstGeom prst="rect">
            <a:avLst/>
          </a:prstGeom>
          <a:ln w="3175">
            <a:solidFill>
              <a:schemeClr val="tx1"/>
            </a:solidFill>
          </a:ln>
        </p:spPr>
      </p:pic>
      <p:sp>
        <p:nvSpPr>
          <p:cNvPr id="29" name="AutoShape 380">
            <a:extLst>
              <a:ext uri="{FF2B5EF4-FFF2-40B4-BE49-F238E27FC236}">
                <a16:creationId xmlns:a16="http://schemas.microsoft.com/office/drawing/2014/main" id="{4372AA6A-A79B-4A34-867D-B47EBF6475D1}"/>
              </a:ext>
            </a:extLst>
          </p:cNvPr>
          <p:cNvSpPr>
            <a:spLocks noChangeArrowheads="1"/>
          </p:cNvSpPr>
          <p:nvPr/>
        </p:nvSpPr>
        <p:spPr bwMode="auto">
          <a:xfrm>
            <a:off x="859829" y="1806536"/>
            <a:ext cx="425441"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933971" y="2561283"/>
            <a:ext cx="575680" cy="2493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4010802" y="2436614"/>
            <a:ext cx="2172971" cy="940899"/>
          </a:xfrm>
          <a:prstGeom prst="roundRect">
            <a:avLst>
              <a:gd name="adj" fmla="val 70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B2D9D8CE-11B6-4020-AFCB-E52FA169D67C}"/>
              </a:ext>
            </a:extLst>
          </p:cNvPr>
          <p:cNvCxnSpPr>
            <a:cxnSpLocks/>
          </p:cNvCxnSpPr>
          <p:nvPr/>
        </p:nvCxnSpPr>
        <p:spPr>
          <a:xfrm>
            <a:off x="6183773" y="2695708"/>
            <a:ext cx="47779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661568" y="1210285"/>
            <a:ext cx="3734183" cy="216722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［項目選択］をクリックし、</a:t>
            </a:r>
            <a:r>
              <a:rPr lang="ja-JP" altLang="ja-JP" sz="1600" u="wavy" dirty="0">
                <a:latin typeface="Meiryo UI" panose="020B0604030504040204" pitchFamily="50" charset="-128"/>
                <a:ea typeface="Meiryo UI" panose="020B0604030504040204" pitchFamily="50" charset="-128"/>
              </a:rPr>
              <a:t>「申請」を選択済項目に設定します。</a:t>
            </a:r>
            <a:endParaRPr lang="ja-JP"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、申請を</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できます。</a:t>
            </a:r>
          </a:p>
          <a:p>
            <a:pPr fontAlgn="base"/>
            <a:r>
              <a:rPr lang="ja-JP" altLang="ja-JP" sz="1600" dirty="0">
                <a:latin typeface="Meiryo UI" panose="020B0604030504040204" pitchFamily="50" charset="-128"/>
                <a:ea typeface="Meiryo UI" panose="020B0604030504040204" pitchFamily="50" charset="-128"/>
              </a:rPr>
              <a:t>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p:txBody>
      </p:sp>
      <p:pic>
        <p:nvPicPr>
          <p:cNvPr id="43" name="図 42">
            <a:extLst>
              <a:ext uri="{FF2B5EF4-FFF2-40B4-BE49-F238E27FC236}">
                <a16:creationId xmlns:a16="http://schemas.microsoft.com/office/drawing/2014/main" id="{386209F0-6B0B-47E2-84CC-C49A64808F97}"/>
              </a:ext>
            </a:extLst>
          </p:cNvPr>
          <p:cNvPicPr/>
          <p:nvPr/>
        </p:nvPicPr>
        <p:blipFill>
          <a:blip r:embed="rId4">
            <a:extLst>
              <a:ext uri="{28A0092B-C50C-407E-A947-70E740481C1C}">
                <a14:useLocalDpi xmlns:a14="http://schemas.microsoft.com/office/drawing/2010/main" val="0"/>
              </a:ext>
            </a:extLst>
          </a:blip>
          <a:stretch>
            <a:fillRect/>
          </a:stretch>
        </p:blipFill>
        <p:spPr>
          <a:xfrm>
            <a:off x="823049" y="4112140"/>
            <a:ext cx="5666962" cy="2374900"/>
          </a:xfrm>
          <a:prstGeom prst="rect">
            <a:avLst/>
          </a:prstGeom>
          <a:ln w="3175">
            <a:solidFill>
              <a:schemeClr val="tx1"/>
            </a:solidFill>
          </a:ln>
        </p:spPr>
      </p:pic>
      <p:sp>
        <p:nvSpPr>
          <p:cNvPr id="4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933705" y="5413248"/>
            <a:ext cx="232959" cy="89495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2207452" y="4670033"/>
            <a:ext cx="698030" cy="27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2" name="グループ化 11"/>
          <p:cNvGrpSpPr/>
          <p:nvPr/>
        </p:nvGrpSpPr>
        <p:grpSpPr>
          <a:xfrm>
            <a:off x="6825538" y="4679078"/>
            <a:ext cx="3734183" cy="1672603"/>
            <a:chOff x="6825538" y="4679078"/>
            <a:chExt cx="3734183" cy="1672603"/>
          </a:xfrm>
        </p:grpSpPr>
        <p:sp>
          <p:nvSpPr>
            <p:cNvPr id="17"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825538" y="4679078"/>
              <a:ext cx="3734183" cy="873609"/>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申請名の左に　　が表示されている場合は、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をクリックすると承認できない理由を確認できます。</a:t>
              </a:r>
              <a:endParaRPr lang="ja-JP" altLang="ja-JP" sz="160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4274" y="4797530"/>
              <a:ext cx="190476" cy="190476"/>
            </a:xfrm>
            <a:prstGeom prst="rect">
              <a:avLst/>
            </a:prstGeom>
          </p:spPr>
        </p:pic>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6449" y="5055150"/>
              <a:ext cx="190476" cy="190476"/>
            </a:xfrm>
            <a:prstGeom prst="rect">
              <a:avLst/>
            </a:prstGeom>
          </p:spPr>
        </p:pic>
        <p:grpSp>
          <p:nvGrpSpPr>
            <p:cNvPr id="11" name="グループ化 10"/>
            <p:cNvGrpSpPr/>
            <p:nvPr/>
          </p:nvGrpSpPr>
          <p:grpSpPr>
            <a:xfrm>
              <a:off x="6868668" y="5544062"/>
              <a:ext cx="3481905" cy="807619"/>
              <a:chOff x="6868668" y="5544062"/>
              <a:chExt cx="3481905" cy="807619"/>
            </a:xfrm>
          </p:grpSpPr>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8668" y="5544062"/>
                <a:ext cx="3481905" cy="807619"/>
              </a:xfrm>
              <a:prstGeom prst="rect">
                <a:avLst/>
              </a:prstGeom>
            </p:spPr>
          </p:pic>
          <p:sp>
            <p:nvSpPr>
              <p:cNvPr id="23"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7858621" y="5938187"/>
                <a:ext cx="240854" cy="269687"/>
              </a:xfrm>
              <a:prstGeom prst="roundRect">
                <a:avLst>
                  <a:gd name="adj" fmla="val 70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2916645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申請を事後承認する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46</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79064" y="797028"/>
            <a:ext cx="10964186" cy="5977152"/>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勤怠締日に社員が</a:t>
            </a:r>
            <a:r>
              <a:rPr lang="ja-JP" altLang="en-US" sz="1600" dirty="0">
                <a:latin typeface="Meiryo UI" panose="020B0604030504040204" pitchFamily="50" charset="-128"/>
                <a:ea typeface="Meiryo UI" panose="020B0604030504040204" pitchFamily="50" charset="-128"/>
              </a:rPr>
              <a:t>急遽</a:t>
            </a:r>
            <a:r>
              <a:rPr lang="ja-JP" altLang="ja-JP" sz="1600" dirty="0">
                <a:latin typeface="Meiryo UI" panose="020B0604030504040204" pitchFamily="50" charset="-128"/>
                <a:ea typeface="Meiryo UI" panose="020B0604030504040204" pitchFamily="50" charset="-128"/>
              </a:rPr>
              <a:t>有給休暇</a:t>
            </a:r>
            <a:r>
              <a:rPr lang="ja-JP" altLang="en-US" sz="1600" dirty="0">
                <a:latin typeface="Meiryo UI" panose="020B0604030504040204" pitchFamily="50" charset="-128"/>
                <a:ea typeface="Meiryo UI" panose="020B0604030504040204" pitchFamily="50" charset="-128"/>
              </a:rPr>
              <a:t>だった</a:t>
            </a:r>
            <a:r>
              <a:rPr lang="ja-JP" altLang="ja-JP" sz="1600" dirty="0">
                <a:latin typeface="Meiryo UI" panose="020B0604030504040204" pitchFamily="50" charset="-128"/>
                <a:ea typeface="Meiryo UI" panose="020B0604030504040204" pitchFamily="50" charset="-128"/>
              </a:rPr>
              <a:t>場合、勤怠管理者</a:t>
            </a:r>
            <a:r>
              <a:rPr lang="ja-JP" altLang="en-US" sz="1600" dirty="0">
                <a:latin typeface="Meiryo UI" panose="020B0604030504040204" pitchFamily="50" charset="-128"/>
                <a:ea typeface="Meiryo UI" panose="020B0604030504040204" pitchFamily="50" charset="-128"/>
              </a:rPr>
              <a:t>側で処理する場合があります</a:t>
            </a:r>
            <a:r>
              <a:rPr lang="ja-JP" altLang="ja-JP" sz="1600" dirty="0">
                <a:latin typeface="Meiryo UI" panose="020B0604030504040204" pitchFamily="50" charset="-128"/>
                <a:ea typeface="Meiryo UI" panose="020B0604030504040204" pitchFamily="50" charset="-128"/>
              </a:rPr>
              <a:t>。</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そ</a:t>
            </a:r>
            <a:r>
              <a:rPr lang="ja-JP" altLang="ja-JP" sz="1600" dirty="0">
                <a:latin typeface="Meiryo UI" panose="020B0604030504040204" pitchFamily="50" charset="-128"/>
                <a:ea typeface="Meiryo UI" panose="020B0604030504040204" pitchFamily="50" charset="-128"/>
              </a:rPr>
              <a:t>の場合、</a:t>
            </a:r>
            <a:r>
              <a:rPr lang="ja-JP" altLang="en-US" sz="1600" dirty="0">
                <a:latin typeface="Meiryo UI" panose="020B0604030504040204" pitchFamily="50" charset="-128"/>
                <a:ea typeface="Meiryo UI" panose="020B0604030504040204" pitchFamily="50" charset="-128"/>
              </a:rPr>
              <a:t>後日に</a:t>
            </a:r>
            <a:r>
              <a:rPr lang="ja-JP" altLang="ja-JP" sz="1600" dirty="0">
                <a:latin typeface="Meiryo UI" panose="020B0604030504040204" pitchFamily="50" charset="-128"/>
                <a:ea typeface="Meiryo UI" panose="020B0604030504040204" pitchFamily="50" charset="-128"/>
              </a:rPr>
              <a:t>社員</a:t>
            </a:r>
            <a:r>
              <a:rPr lang="ja-JP" altLang="en-US" sz="1600" dirty="0">
                <a:latin typeface="Meiryo UI" panose="020B0604030504040204" pitchFamily="50" charset="-128"/>
                <a:ea typeface="Meiryo UI" panose="020B0604030504040204" pitchFamily="50" charset="-128"/>
              </a:rPr>
              <a:t>が</a:t>
            </a:r>
            <a:r>
              <a:rPr lang="ja-JP" altLang="ja-JP" sz="1600" dirty="0">
                <a:latin typeface="Meiryo UI" panose="020B0604030504040204" pitchFamily="50" charset="-128"/>
                <a:ea typeface="Meiryo UI" panose="020B0604030504040204" pitchFamily="50" charset="-128"/>
              </a:rPr>
              <a:t>有休</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した際に</a:t>
            </a:r>
            <a:r>
              <a:rPr lang="ja-JP" altLang="ja-JP" sz="1600" dirty="0">
                <a:latin typeface="Meiryo UI" panose="020B0604030504040204" pitchFamily="50" charset="-128"/>
                <a:ea typeface="Meiryo UI" panose="020B0604030504040204" pitchFamily="50" charset="-128"/>
              </a:rPr>
              <a:t>、</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ja-JP" sz="1600" b="1" dirty="0">
                <a:latin typeface="Meiryo UI" panose="020B0604030504040204" pitchFamily="50" charset="-128"/>
                <a:ea typeface="Meiryo UI" panose="020B0604030504040204" pitchFamily="50" charset="-128"/>
              </a:rPr>
              <a:t>＜例＞ 休暇申請</a:t>
            </a:r>
            <a:r>
              <a:rPr lang="ja-JP" altLang="en-US" sz="1600" b="1" dirty="0">
                <a:latin typeface="Meiryo UI" panose="020B0604030504040204" pitchFamily="50" charset="-128"/>
                <a:ea typeface="Meiryo UI" panose="020B0604030504040204" pitchFamily="50" charset="-128"/>
              </a:rPr>
              <a:t>を事後承認する</a:t>
            </a:r>
            <a:r>
              <a:rPr lang="ja-JP" altLang="ja-JP" sz="1600" b="1" dirty="0">
                <a:latin typeface="Meiryo UI" panose="020B0604030504040204" pitchFamily="50" charset="-128"/>
                <a:ea typeface="Meiryo UI" panose="020B0604030504040204" pitchFamily="50" charset="-128"/>
              </a:rPr>
              <a:t>場合</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  1. </a:t>
            </a:r>
            <a:r>
              <a:rPr lang="ja-JP" altLang="ja-JP" sz="1600" dirty="0">
                <a:latin typeface="Meiryo UI" panose="020B0604030504040204" pitchFamily="50" charset="-128"/>
                <a:ea typeface="Meiryo UI" panose="020B0604030504040204" pitchFamily="50" charset="-128"/>
              </a:rPr>
              <a:t>承認する申請を</a:t>
            </a:r>
            <a:r>
              <a:rPr lang="ja-JP" altLang="en-US" sz="1600" dirty="0">
                <a:latin typeface="Meiryo UI" panose="020B0604030504040204" pitchFamily="50" charset="-128"/>
                <a:ea typeface="Meiryo UI" panose="020B0604030504040204" pitchFamily="50" charset="-128"/>
              </a:rPr>
              <a:t>選択し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「事後承認（勤務データを修正済のため、申請・承認の実績だけ残す）」にチェックを付け、［承認］ボタンをクリックします。</a:t>
            </a: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6" name="グループ化 5"/>
          <p:cNvGrpSpPr/>
          <p:nvPr/>
        </p:nvGrpSpPr>
        <p:grpSpPr>
          <a:xfrm>
            <a:off x="903142" y="2369012"/>
            <a:ext cx="4979035" cy="1153500"/>
            <a:chOff x="585556" y="2362215"/>
            <a:chExt cx="4979035" cy="1153500"/>
          </a:xfrm>
        </p:grpSpPr>
        <p:pic>
          <p:nvPicPr>
            <p:cNvPr id="13" name="図 12">
              <a:extLst>
                <a:ext uri="{FF2B5EF4-FFF2-40B4-BE49-F238E27FC236}">
                  <a16:creationId xmlns:a16="http://schemas.microsoft.com/office/drawing/2014/main" id="{A1A05C54-87BD-4B6C-A798-9514BA6DA36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5556" y="2362215"/>
              <a:ext cx="4979035" cy="1153500"/>
            </a:xfrm>
            <a:prstGeom prst="rect">
              <a:avLst/>
            </a:prstGeom>
            <a:ln w="3175">
              <a:solidFill>
                <a:schemeClr val="tx1"/>
              </a:solidFill>
            </a:ln>
          </p:spPr>
        </p:pic>
        <p:sp>
          <p:nvSpPr>
            <p:cNvPr id="14"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1027413" y="3225254"/>
              <a:ext cx="374263" cy="138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8" name="グループ化 7"/>
          <p:cNvGrpSpPr/>
          <p:nvPr/>
        </p:nvGrpSpPr>
        <p:grpSpPr>
          <a:xfrm>
            <a:off x="952945" y="4036954"/>
            <a:ext cx="4479773" cy="2652076"/>
            <a:chOff x="660997" y="4036954"/>
            <a:chExt cx="4479773" cy="2652076"/>
          </a:xfrm>
        </p:grpSpPr>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60997" y="4036954"/>
              <a:ext cx="4479773" cy="26520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1008819" y="6213971"/>
              <a:ext cx="1645913" cy="354007"/>
              <a:chOff x="1008819" y="6213971"/>
              <a:chExt cx="1645913" cy="354007"/>
            </a:xfrm>
          </p:grpSpPr>
          <p:sp>
            <p:nvSpPr>
              <p:cNvPr id="17"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1008819" y="6213971"/>
                <a:ext cx="1645913" cy="1337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875A0907-6C45-4834-98DD-55F4FBFF5763}"/>
                  </a:ext>
                </a:extLst>
              </p:cNvPr>
              <p:cNvSpPr>
                <a:spLocks noChangeArrowheads="1"/>
              </p:cNvSpPr>
              <p:nvPr/>
            </p:nvSpPr>
            <p:spPr bwMode="auto">
              <a:xfrm flipV="1">
                <a:off x="1575987" y="6383591"/>
                <a:ext cx="418065" cy="18438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1599206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代理で承認する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47</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977152"/>
          </a:xfrm>
        </p:spPr>
        <p:txBody>
          <a:bodyPr>
            <a:normAutofit/>
          </a:bodyPr>
          <a:lstStyle/>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承認者が出張などで不在の場合に、事前に別の担当者を代理の承認者として設定できます。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b="1" dirty="0">
                <a:latin typeface="Meiryo UI" panose="020B0604030504040204" pitchFamily="50" charset="-128"/>
                <a:ea typeface="Meiryo UI" panose="020B0604030504040204" pitchFamily="50" charset="-128"/>
              </a:rPr>
              <a:t>＜例＞ 承認者である小川さんが出張中、代わりに山田さんを承認者</a:t>
            </a:r>
            <a:r>
              <a:rPr lang="ja-JP" altLang="en-US" sz="1600" b="1" dirty="0">
                <a:latin typeface="Meiryo UI" panose="020B0604030504040204" pitchFamily="50" charset="-128"/>
                <a:ea typeface="Meiryo UI" panose="020B0604030504040204" pitchFamily="50" charset="-128"/>
              </a:rPr>
              <a:t>に</a:t>
            </a:r>
            <a:r>
              <a:rPr lang="ja-JP" altLang="ja-JP" sz="1600" b="1" dirty="0">
                <a:latin typeface="Meiryo UI" panose="020B0604030504040204" pitchFamily="50" charset="-128"/>
                <a:ea typeface="Meiryo UI" panose="020B0604030504040204" pitchFamily="50" charset="-128"/>
              </a:rPr>
              <a:t>する場合</a:t>
            </a:r>
            <a:endParaRPr lang="ja-JP" altLang="en-US"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12" name="矢印: 右 29">
            <a:extLst>
              <a:ext uri="{FF2B5EF4-FFF2-40B4-BE49-F238E27FC236}">
                <a16:creationId xmlns:a16="http://schemas.microsoft.com/office/drawing/2014/main" id="{BD4B165A-F407-4527-A70F-59F656335885}"/>
              </a:ext>
            </a:extLst>
          </p:cNvPr>
          <p:cNvSpPr/>
          <p:nvPr/>
        </p:nvSpPr>
        <p:spPr>
          <a:xfrm rot="5400000">
            <a:off x="2971102" y="296217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699F4675-2D6C-4D9A-8A54-781C619DA0C5}"/>
              </a:ext>
            </a:extLst>
          </p:cNvPr>
          <p:cNvPicPr/>
          <p:nvPr/>
        </p:nvPicPr>
        <p:blipFill>
          <a:blip r:embed="rId3"/>
          <a:stretch>
            <a:fillRect/>
          </a:stretch>
        </p:blipFill>
        <p:spPr>
          <a:xfrm>
            <a:off x="1298280" y="3513467"/>
            <a:ext cx="3689531" cy="813965"/>
          </a:xfrm>
          <a:prstGeom prst="rect">
            <a:avLst/>
          </a:prstGeom>
          <a:ln w="3175">
            <a:solidFill>
              <a:schemeClr val="tx1"/>
            </a:solidFill>
          </a:ln>
        </p:spPr>
      </p:pic>
      <p:sp>
        <p:nvSpPr>
          <p:cNvPr id="16" name="矢印: 右 33">
            <a:extLst>
              <a:ext uri="{FF2B5EF4-FFF2-40B4-BE49-F238E27FC236}">
                <a16:creationId xmlns:a16="http://schemas.microsoft.com/office/drawing/2014/main" id="{FC3F64CC-40E0-404B-82B2-6AD8726A7119}"/>
              </a:ext>
            </a:extLst>
          </p:cNvPr>
          <p:cNvSpPr/>
          <p:nvPr/>
        </p:nvSpPr>
        <p:spPr>
          <a:xfrm rot="5400000">
            <a:off x="2971101" y="452355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a:extLst>
              <a:ext uri="{FF2B5EF4-FFF2-40B4-BE49-F238E27FC236}">
                <a16:creationId xmlns:a16="http://schemas.microsoft.com/office/drawing/2014/main" id="{7BE05010-506D-4CA5-B4A3-CB4B5FA912F2}"/>
              </a:ext>
            </a:extLst>
          </p:cNvPr>
          <p:cNvPicPr/>
          <p:nvPr/>
        </p:nvPicPr>
        <p:blipFill>
          <a:blip r:embed="rId4"/>
          <a:stretch>
            <a:fillRect/>
          </a:stretch>
        </p:blipFill>
        <p:spPr>
          <a:xfrm>
            <a:off x="1298280" y="5082799"/>
            <a:ext cx="3698240" cy="1423670"/>
          </a:xfrm>
          <a:prstGeom prst="rect">
            <a:avLst/>
          </a:prstGeom>
          <a:ln w="3175">
            <a:solidFill>
              <a:schemeClr val="tx1"/>
            </a:solidFill>
          </a:ln>
        </p:spPr>
      </p:pic>
      <p:sp>
        <p:nvSpPr>
          <p:cNvPr id="20"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431489" y="2278072"/>
            <a:ext cx="5067204" cy="47768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代理設定</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メニューをクリックします。</a:t>
            </a:r>
          </a:p>
        </p:txBody>
      </p:sp>
      <p:sp>
        <p:nvSpPr>
          <p:cNvPr id="2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5431489" y="3849752"/>
            <a:ext cx="5067204" cy="4776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［新規登録］ボタン</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クリックします。</a:t>
            </a:r>
          </a:p>
        </p:txBody>
      </p:sp>
      <p:sp>
        <p:nvSpPr>
          <p:cNvPr id="2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431489" y="4839399"/>
            <a:ext cx="5067205" cy="16602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期間と代理の</a:t>
            </a:r>
            <a:r>
              <a:rPr lang="ja-JP" altLang="en-US" sz="1600" dirty="0">
                <a:latin typeface="Meiryo UI" panose="020B0604030504040204" pitchFamily="50" charset="-128"/>
                <a:ea typeface="Meiryo UI" panose="020B0604030504040204" pitchFamily="50" charset="-128"/>
              </a:rPr>
              <a:t>承認</a:t>
            </a:r>
            <a:r>
              <a:rPr lang="ja-JP" altLang="ja-JP" sz="1600" dirty="0">
                <a:latin typeface="Meiryo UI" panose="020B0604030504040204" pitchFamily="50" charset="-128"/>
                <a:ea typeface="Meiryo UI" panose="020B0604030504040204" pitchFamily="50" charset="-128"/>
              </a:rPr>
              <a:t>者を設定し、［登録］ボタンを</a:t>
            </a:r>
            <a:endParaRPr lang="en-US" altLang="ja-JP" sz="1600" dirty="0">
              <a:latin typeface="Meiryo UI" panose="020B0604030504040204" pitchFamily="50" charset="-128"/>
              <a:ea typeface="Meiryo UI" panose="020B0604030504040204" pitchFamily="50" charset="-128"/>
            </a:endParaRPr>
          </a:p>
          <a:p>
            <a:pPr lvl="0"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設定した期間だけ、代理の承認者が承認できます。</a:t>
            </a: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 3/29</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4/2</a:t>
            </a:r>
            <a:r>
              <a:rPr lang="ja-JP" altLang="en-US" sz="1600" dirty="0">
                <a:latin typeface="Meiryo UI" panose="020B0604030504040204" pitchFamily="50" charset="-128"/>
                <a:ea typeface="Meiryo UI" panose="020B0604030504040204" pitchFamily="50" charset="-128"/>
              </a:rPr>
              <a:t> に</a:t>
            </a:r>
            <a:r>
              <a:rPr lang="ja-JP" altLang="ja-JP" sz="1600" dirty="0">
                <a:latin typeface="Meiryo UI" panose="020B0604030504040204" pitchFamily="50" charset="-128"/>
                <a:ea typeface="Meiryo UI" panose="020B0604030504040204" pitchFamily="50" charset="-128"/>
              </a:rPr>
              <a:t>小川さんの代わりに山田さんが</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承認できます。</a:t>
            </a:r>
          </a:p>
          <a:p>
            <a:pPr fontAlgn="base"/>
            <a:endParaRPr lang="ja-JP" altLang="ja-JP" sz="1600" dirty="0">
              <a:latin typeface="Meiryo UI" panose="020B0604030504040204" pitchFamily="50" charset="-128"/>
              <a:ea typeface="Meiryo UI" panose="020B0604030504040204" pitchFamily="50" charset="-128"/>
            </a:endParaRPr>
          </a:p>
        </p:txBody>
      </p:sp>
      <p:pic>
        <p:nvPicPr>
          <p:cNvPr id="25" name="図 24">
            <a:extLst>
              <a:ext uri="{FF2B5EF4-FFF2-40B4-BE49-F238E27FC236}">
                <a16:creationId xmlns:a16="http://schemas.microsoft.com/office/drawing/2014/main" id="{E1AF726A-5A75-47DA-8D86-22C8D3F0CBFE}"/>
              </a:ext>
            </a:extLst>
          </p:cNvPr>
          <p:cNvPicPr/>
          <p:nvPr/>
        </p:nvPicPr>
        <p:blipFill>
          <a:blip r:embed="rId5">
            <a:extLst>
              <a:ext uri="{28A0092B-C50C-407E-A947-70E740481C1C}">
                <a14:useLocalDpi xmlns:a14="http://schemas.microsoft.com/office/drawing/2010/main" val="0"/>
              </a:ext>
            </a:extLst>
          </a:blip>
          <a:stretch>
            <a:fillRect/>
          </a:stretch>
        </p:blipFill>
        <p:spPr>
          <a:xfrm>
            <a:off x="5758846" y="2391198"/>
            <a:ext cx="202840" cy="224724"/>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296559" y="3703985"/>
            <a:ext cx="368451" cy="1602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60933" y="6245085"/>
            <a:ext cx="476420" cy="2463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0" name="図 29">
            <a:extLst>
              <a:ext uri="{FF2B5EF4-FFF2-40B4-BE49-F238E27FC236}">
                <a16:creationId xmlns:a16="http://schemas.microsoft.com/office/drawing/2014/main" id="{30F3FA05-679E-ED4C-10B4-499274364321}"/>
              </a:ext>
            </a:extLst>
          </p:cNvPr>
          <p:cNvPicPr>
            <a:picLocks noChangeAspect="1"/>
          </p:cNvPicPr>
          <p:nvPr/>
        </p:nvPicPr>
        <p:blipFill>
          <a:blip r:embed="rId6"/>
          <a:stretch>
            <a:fillRect/>
          </a:stretch>
        </p:blipFill>
        <p:spPr>
          <a:xfrm>
            <a:off x="1257985" y="1635834"/>
            <a:ext cx="3729826" cy="1204257"/>
          </a:xfrm>
          <a:prstGeom prst="rect">
            <a:avLst/>
          </a:prstGeom>
        </p:spPr>
      </p:pic>
      <p:sp>
        <p:nvSpPr>
          <p:cNvPr id="24"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259876" y="2476163"/>
            <a:ext cx="448044" cy="1478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4743545" y="1652018"/>
            <a:ext cx="236174" cy="2022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49529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申請を閲覧する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48</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68680"/>
            <a:ext cx="10964186" cy="5905499"/>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閲覧］メニューで、確認する申請をクリックし、閲覧します。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2" name="図 31">
            <a:extLst>
              <a:ext uri="{FF2B5EF4-FFF2-40B4-BE49-F238E27FC236}">
                <a16:creationId xmlns:a16="http://schemas.microsoft.com/office/drawing/2014/main" id="{B85CC182-C9EC-41B9-9A3A-5CCD49E4608E}"/>
              </a:ext>
            </a:extLst>
          </p:cNvPr>
          <p:cNvPicPr/>
          <p:nvPr/>
        </p:nvPicPr>
        <p:blipFill>
          <a:blip r:embed="rId3">
            <a:extLst>
              <a:ext uri="{28A0092B-C50C-407E-A947-70E740481C1C}">
                <a14:useLocalDpi xmlns:a14="http://schemas.microsoft.com/office/drawing/2010/main" val="0"/>
              </a:ext>
            </a:extLst>
          </a:blip>
          <a:stretch>
            <a:fillRect/>
          </a:stretch>
        </p:blipFill>
        <p:spPr>
          <a:xfrm>
            <a:off x="7681020" y="1684220"/>
            <a:ext cx="3775922" cy="2568915"/>
          </a:xfrm>
          <a:prstGeom prst="rect">
            <a:avLst/>
          </a:prstGeom>
          <a:ln w="6350">
            <a:solidFill>
              <a:schemeClr val="tx1"/>
            </a:solidFill>
          </a:ln>
        </p:spPr>
      </p:pic>
      <p:sp>
        <p:nvSpPr>
          <p:cNvPr id="3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09353" y="4873450"/>
            <a:ext cx="7052763" cy="124745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条件設定の［項目選択］をクリックすると、申請者や申請日時など表示する項目を</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変更できます。</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確認せずに、一覧で内容を確認できます。他にも一覧で確認したい項目がある場合は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a:p>
            <a:pPr fontAlgn="base"/>
            <a:endParaRPr lang="ja-JP" altLang="ja-JP" sz="1200" dirty="0">
              <a:latin typeface="ＭＳ ゴシック" panose="020B0609070205080204" pitchFamily="49" charset="-128"/>
              <a:ea typeface="ＭＳ ゴシック" panose="020B0609070205080204" pitchFamily="49" charset="-128"/>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09355" y="2230811"/>
            <a:ext cx="6818117" cy="1695456"/>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33"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786705" y="2525680"/>
            <a:ext cx="491834" cy="1364933"/>
          </a:xfrm>
          <a:prstGeom prst="roundRect">
            <a:avLst>
              <a:gd name="adj" fmla="val 35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2287639" y="2535205"/>
            <a:ext cx="4712932" cy="1364933"/>
          </a:xfrm>
          <a:prstGeom prst="roundRect">
            <a:avLst>
              <a:gd name="adj" fmla="val 291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278539" y="2726778"/>
            <a:ext cx="738226" cy="17834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6CD547C6-DFA0-446F-9629-45DFDEA1F8F8}"/>
              </a:ext>
            </a:extLst>
          </p:cNvPr>
          <p:cNvCxnSpPr>
            <a:cxnSpLocks/>
          </p:cNvCxnSpPr>
          <p:nvPr/>
        </p:nvCxnSpPr>
        <p:spPr>
          <a:xfrm flipV="1">
            <a:off x="5730903" y="3890613"/>
            <a:ext cx="0" cy="98283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CD547C6-DFA0-446F-9629-45DFDEA1F8F8}"/>
              </a:ext>
            </a:extLst>
          </p:cNvPr>
          <p:cNvCxnSpPr>
            <a:cxnSpLocks/>
          </p:cNvCxnSpPr>
          <p:nvPr/>
        </p:nvCxnSpPr>
        <p:spPr>
          <a:xfrm flipH="1" flipV="1">
            <a:off x="1028700" y="2029091"/>
            <a:ext cx="3661" cy="4775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B09B88C-1AE7-448F-9022-224BC346ED67}"/>
              </a:ext>
            </a:extLst>
          </p:cNvPr>
          <p:cNvCxnSpPr>
            <a:cxnSpLocks/>
          </p:cNvCxnSpPr>
          <p:nvPr/>
        </p:nvCxnSpPr>
        <p:spPr>
          <a:xfrm flipV="1">
            <a:off x="1904918" y="2905125"/>
            <a:ext cx="82" cy="134801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1A0DD952-4887-4B4A-8E77-73BD521A33A8}"/>
              </a:ext>
            </a:extLst>
          </p:cNvPr>
          <p:cNvSpPr>
            <a:spLocks noChangeArrowheads="1"/>
          </p:cNvSpPr>
          <p:nvPr/>
        </p:nvSpPr>
        <p:spPr bwMode="auto">
          <a:xfrm>
            <a:off x="492756" y="4259382"/>
            <a:ext cx="2541646" cy="43206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確認する申請をクリックします。</a:t>
            </a:r>
            <a:endParaRPr lang="ja-JP" altLang="ja-JP" sz="1600" dirty="0">
              <a:latin typeface="Meiryo UI" panose="020B0604030504040204" pitchFamily="50" charset="-128"/>
              <a:ea typeface="Meiryo UI" panose="020B0604030504040204" pitchFamily="50" charset="-128"/>
            </a:endParaRPr>
          </a:p>
          <a:p>
            <a:pPr fontAlgn="base"/>
            <a:endParaRPr lang="ja-JP" altLang="ja-JP" sz="1200" dirty="0"/>
          </a:p>
        </p:txBody>
      </p:sp>
      <p:sp>
        <p:nvSpPr>
          <p:cNvPr id="37" name="矢印: 右 29">
            <a:extLst>
              <a:ext uri="{FF2B5EF4-FFF2-40B4-BE49-F238E27FC236}">
                <a16:creationId xmlns:a16="http://schemas.microsoft.com/office/drawing/2014/main" id="{BD4B165A-F407-4527-A70F-59F656335885}"/>
              </a:ext>
            </a:extLst>
          </p:cNvPr>
          <p:cNvSpPr/>
          <p:nvPr/>
        </p:nvSpPr>
        <p:spPr>
          <a:xfrm>
            <a:off x="7205470" y="311649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09353" y="1371701"/>
            <a:ext cx="4843882" cy="6573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申請中</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決裁済</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判別できます。</a:t>
            </a:r>
          </a:p>
          <a:p>
            <a:pPr fontAlgn="base"/>
            <a:r>
              <a:rPr lang="ja-JP" altLang="ja-JP" sz="1600" dirty="0">
                <a:latin typeface="Meiryo UI" panose="020B0604030504040204" pitchFamily="50" charset="-128"/>
                <a:ea typeface="Meiryo UI" panose="020B0604030504040204" pitchFamily="50" charset="-128"/>
              </a:rPr>
              <a:t>条件設定の</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申請名</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や</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絞込条件</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で絞り込みできます。</a:t>
            </a:r>
          </a:p>
          <a:p>
            <a:pPr fontAlgn="base"/>
            <a:endParaRPr lang="ja-JP" altLang="ja-JP" sz="1200" dirty="0"/>
          </a:p>
        </p:txBody>
      </p:sp>
    </p:spTree>
    <p:extLst>
      <p:ext uri="{BB962C8B-B14F-4D97-AF65-F5344CB8AC3E}">
        <p14:creationId xmlns:p14="http://schemas.microsoft.com/office/powerpoint/2010/main" val="8834738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］勤務データを確認する</a:t>
            </a:r>
          </a:p>
        </p:txBody>
      </p:sp>
      <p:sp>
        <p:nvSpPr>
          <p:cNvPr id="3" name="コンテンツ プレースホルダー 2"/>
          <p:cNvSpPr>
            <a:spLocks noGrp="1"/>
          </p:cNvSpPr>
          <p:nvPr>
            <p:ph idx="1"/>
          </p:nvPr>
        </p:nvSpPr>
        <p:spPr>
          <a:xfrm>
            <a:off x="389614" y="850790"/>
            <a:ext cx="10964186" cy="5539186"/>
          </a:xfrm>
        </p:spPr>
        <p:txBody>
          <a:bodyPr>
            <a:normAutofit fontScale="85000" lnSpcReduction="20000"/>
          </a:bodyPr>
          <a:lstStyle/>
          <a:p>
            <a:pPr marL="0" indent="0">
              <a:buNone/>
            </a:pP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勤務データを確認し、修正する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勤怠を管理している社員の勤務データを参照する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2400" dirty="0">
                <a:latin typeface="Meiryo UI" panose="020B0604030504040204" pitchFamily="50" charset="-128"/>
                <a:ea typeface="Meiryo UI" panose="020B0604030504040204" pitchFamily="50" charset="-128"/>
              </a:rPr>
              <a:t>・</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4.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5.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kumimoji="0" lang="en-US" altLang="ja-JP" sz="2400" dirty="0">
                <a:latin typeface="Meiryo UI" panose="020B0604030504040204" pitchFamily="50" charset="-128"/>
                <a:ea typeface="Meiryo UI" panose="020B0604030504040204" pitchFamily="50" charset="-128"/>
              </a:rPr>
            </a:br>
            <a:r>
              <a:rPr kumimoji="0" lang="ja-JP" altLang="en-US" sz="2400" dirty="0">
                <a:latin typeface="Meiryo UI" panose="020B0604030504040204" pitchFamily="50" charset="-128"/>
                <a:ea typeface="Meiryo UI" panose="020B0604030504040204" pitchFamily="50" charset="-128"/>
              </a:rPr>
              <a:t>　</a:t>
            </a:r>
            <a:r>
              <a:rPr kumimoji="0" lang="en-US" altLang="ja-JP" sz="2400" dirty="0">
                <a:latin typeface="Meiryo UI" panose="020B0604030504040204" pitchFamily="50" charset="-128"/>
                <a:ea typeface="Meiryo UI" panose="020B0604030504040204" pitchFamily="50" charset="-128"/>
              </a:rPr>
              <a:t>6.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7.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8.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勤怠処理月や勤務日を指定して、未申請の社員を確認する</a:t>
            </a:r>
            <a:endPar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9. </a:t>
            </a:r>
            <a:r>
              <a:rPr lang="ja-JP" altLang="en-US" sz="2400" dirty="0">
                <a:latin typeface="Meiryo UI" panose="020B0604030504040204" pitchFamily="50" charset="-128"/>
                <a:ea typeface="Meiryo UI" panose="020B0604030504040204" pitchFamily="50" charset="-128"/>
              </a:rPr>
              <a:t>現時点の時間外労働状況を確認する</a:t>
            </a:r>
            <a:endParaRPr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en-US" altLang="ja-JP" sz="2400" dirty="0">
                <a:latin typeface="Meiryo UI" panose="020B0604030504040204" pitchFamily="50" charset="-128"/>
                <a:ea typeface="Meiryo UI" panose="020B0604030504040204" pitchFamily="50" charset="-128"/>
              </a:rPr>
              <a:t>10. </a:t>
            </a:r>
            <a:r>
              <a:rPr lang="ja-JP" altLang="en-US" sz="2400" dirty="0">
                <a:latin typeface="Meiryo UI" panose="020B0604030504040204" pitchFamily="50" charset="-128"/>
                <a:ea typeface="Meiryo UI" panose="020B0604030504040204" pitchFamily="50" charset="-128"/>
              </a:rPr>
              <a:t>現時点の有休消化状況を確認する</a:t>
            </a:r>
            <a:endParaRPr kumimoji="0" lang="ja-JP" altLang="en-US"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49</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6758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781694"/>
            <a:ext cx="11654913" cy="5812700"/>
          </a:xfrm>
        </p:spPr>
        <p:txBody>
          <a:bodyPr numCol="1">
            <a:noAutofit/>
          </a:bodyPr>
          <a:lstStyle/>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4</a:t>
            </a:r>
            <a:r>
              <a:rPr lang="ja-JP" altLang="en-US" sz="1800" dirty="0">
                <a:latin typeface="Meiryo UI" panose="020B0604030504040204" pitchFamily="50" charset="-128"/>
                <a:ea typeface="Meiryo UI" panose="020B0604030504040204" pitchFamily="50" charset="-128"/>
              </a:rPr>
              <a:t>］承認する</a:t>
            </a:r>
            <a:br>
              <a:rPr kumimoji="1" lang="en-US" altLang="ja-JP" sz="1800" dirty="0">
                <a:latin typeface="Meiryo UI" panose="020B0604030504040204" pitchFamily="50" charset="-128"/>
                <a:ea typeface="Meiryo UI" panose="020B0604030504040204" pitchFamily="50" charset="-128"/>
              </a:rPr>
            </a:br>
            <a:r>
              <a:rPr kumimoji="1" lang="en-US" altLang="ja-JP" sz="1500" dirty="0">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申請を承認する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連名式勤務実績申請を承認する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3</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複数の申請を一括で承認する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申請を事後承認する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代理で承認する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申請を閲覧する</a:t>
            </a:r>
            <a:r>
              <a:rPr lang="ja-JP" altLang="en-US" sz="1500" dirty="0">
                <a:latin typeface="Meiryo UI" panose="020B0604030504040204" pitchFamily="50" charset="-128"/>
                <a:ea typeface="Meiryo UI" panose="020B0604030504040204" pitchFamily="50" charset="-128"/>
              </a:rPr>
              <a:t>　　</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5</a:t>
            </a:r>
            <a:r>
              <a:rPr lang="ja-JP" altLang="en-US" sz="1800" dirty="0">
                <a:latin typeface="Meiryo UI" panose="020B0604030504040204" pitchFamily="50" charset="-128"/>
                <a:ea typeface="Meiryo UI" panose="020B0604030504040204" pitchFamily="50" charset="-128"/>
              </a:rPr>
              <a:t>］勤務データを確認する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勤務データを確認し、修正する</a:t>
            </a:r>
            <a:br>
              <a:rPr kumimoji="0" lang="en-US" altLang="ja-JP" sz="1500" dirty="0">
                <a:latin typeface="Meiryo UI" panose="020B0604030504040204" pitchFamily="50" charset="-128"/>
                <a:ea typeface="Meiryo UI" panose="020B0604030504040204" pitchFamily="50" charset="-128"/>
              </a:rPr>
            </a:b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2</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勤怠を管理している社員の勤務データを参照する</a:t>
            </a:r>
            <a:endPar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3</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1500" dirty="0">
                <a:latin typeface="Meiryo UI" panose="020B0604030504040204" pitchFamily="50" charset="-128"/>
                <a:ea typeface="Meiryo UI" panose="020B0604030504040204" pitchFamily="50" charset="-128"/>
              </a:rPr>
              <a:t>・</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7.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8.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勤怠処理月や勤務日を指定して、未申請の社員を確認する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9.</a:t>
            </a:r>
            <a:r>
              <a:rPr lang="ja-JP" altLang="en-US" sz="1500" dirty="0">
                <a:latin typeface="Meiryo UI" panose="020B0604030504040204" pitchFamily="50" charset="-128"/>
                <a:ea typeface="Meiryo UI" panose="020B0604030504040204" pitchFamily="50" charset="-128"/>
              </a:rPr>
              <a:t> 現時点の時間外労働状況を確認する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10.</a:t>
            </a:r>
            <a:r>
              <a:rPr lang="ja-JP" altLang="en-US" sz="1500" dirty="0">
                <a:latin typeface="Meiryo UI" panose="020B0604030504040204" pitchFamily="50" charset="-128"/>
                <a:ea typeface="Meiryo UI" panose="020B0604030504040204" pitchFamily="50" charset="-128"/>
              </a:rPr>
              <a:t> 現時点の有休消化状況を確認する</a:t>
            </a: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18055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522369"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タイムカード入力］メニュー／［勤怠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a:t>
            </a:r>
            <a:r>
              <a:rPr lang="ja-JP" altLang="en-US" sz="1600" dirty="0">
                <a:latin typeface="Meiryo UI" panose="020B0604030504040204" pitchFamily="50" charset="-128"/>
                <a:ea typeface="Meiryo UI" panose="020B0604030504040204" pitchFamily="50" charset="-128"/>
              </a:rPr>
              <a:t>で、勤務データを確認します。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未打刻や事由の変更があった場合など</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、時刻や時間</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修正</a:t>
            </a:r>
            <a:r>
              <a:rPr lang="ja-JP" altLang="en-US" sz="1600" dirty="0">
                <a:latin typeface="Meiryo UI" panose="020B0604030504040204" pitchFamily="50" charset="-128"/>
                <a:ea typeface="Meiryo UI" panose="020B0604030504040204" pitchFamily="50" charset="-128"/>
              </a:rPr>
              <a:t>します。また、</a:t>
            </a:r>
            <a:r>
              <a:rPr lang="ja-JP" altLang="ja-JP" sz="1600" dirty="0">
                <a:latin typeface="Meiryo UI" panose="020B0604030504040204" pitchFamily="50" charset="-128"/>
                <a:ea typeface="Meiryo UI" panose="020B0604030504040204" pitchFamily="50" charset="-128"/>
              </a:rPr>
              <a:t>事由や勤務</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追加</a:t>
            </a:r>
            <a:r>
              <a:rPr lang="ja-JP" altLang="en-US" sz="1600" dirty="0">
                <a:latin typeface="Meiryo UI" panose="020B0604030504040204" pitchFamily="50" charset="-128"/>
                <a:ea typeface="Meiryo UI" panose="020B0604030504040204" pitchFamily="50" charset="-128"/>
              </a:rPr>
              <a:t>できます。</a:t>
            </a: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ja-JP" altLang="en-US" sz="2800" b="1" dirty="0">
                <a:latin typeface="Meiryo UI" panose="020B0604030504040204" pitchFamily="50" charset="-128"/>
                <a:ea typeface="Meiryo UI" panose="020B0604030504040204" pitchFamily="50" charset="-128"/>
              </a:rPr>
              <a:t>勤務データを確認し、修正する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50</a:t>
            </a:fld>
            <a:endParaRPr kumimoji="1" lang="ja-JP" altLang="en-US" dirty="0">
              <a:latin typeface="Meiryo UI" panose="020B0604030504040204" pitchFamily="50" charset="-128"/>
              <a:ea typeface="Meiryo UI" panose="020B0604030504040204" pitchFamily="50" charset="-128"/>
            </a:endParaRPr>
          </a:p>
        </p:txBody>
      </p:sp>
      <p:sp>
        <p:nvSpPr>
          <p:cNvPr id="16"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8913539" y="3712803"/>
            <a:ext cx="333166" cy="1342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a:extLst>
              <a:ext uri="{FF2B5EF4-FFF2-40B4-BE49-F238E27FC236}">
                <a16:creationId xmlns:a16="http://schemas.microsoft.com/office/drawing/2014/main" id="{043F2774-ACF2-AE98-EE65-7826682B59AD}"/>
              </a:ext>
            </a:extLst>
          </p:cNvPr>
          <p:cNvPicPr>
            <a:picLocks noChangeAspect="1"/>
          </p:cNvPicPr>
          <p:nvPr/>
        </p:nvPicPr>
        <p:blipFill>
          <a:blip r:embed="rId3"/>
          <a:stretch>
            <a:fillRect/>
          </a:stretch>
        </p:blipFill>
        <p:spPr>
          <a:xfrm>
            <a:off x="494162" y="1623688"/>
            <a:ext cx="1252326" cy="1997028"/>
          </a:xfrm>
          <a:prstGeom prst="rect">
            <a:avLst/>
          </a:prstGeom>
        </p:spPr>
      </p:pic>
      <p:sp>
        <p:nvSpPr>
          <p:cNvPr id="15"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1280917" y="3404879"/>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48049" y="1570204"/>
            <a:ext cx="5918814" cy="92689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a:t>
            </a:r>
            <a:r>
              <a:rPr lang="ja-JP" altLang="en-US" sz="1600" dirty="0">
                <a:latin typeface="Meiryo UI" panose="020B0604030504040204" pitchFamily="50" charset="-128"/>
                <a:ea typeface="Meiryo UI" panose="020B0604030504040204" pitchFamily="50" charset="-128"/>
              </a:rPr>
              <a:t>（または</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204792" y="4581565"/>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6" name="図 35">
            <a:extLst>
              <a:ext uri="{FF2B5EF4-FFF2-40B4-BE49-F238E27FC236}">
                <a16:creationId xmlns:a16="http://schemas.microsoft.com/office/drawing/2014/main" id="{7E5AF844-8466-8BF8-AD51-31160C7078B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054774" y="3526303"/>
            <a:ext cx="4500587" cy="2612781"/>
          </a:xfrm>
          <a:prstGeom prst="rect">
            <a:avLst/>
          </a:prstGeom>
          <a:ln>
            <a:solidFill>
              <a:srgbClr val="000000"/>
            </a:solidFill>
          </a:ln>
        </p:spPr>
      </p:pic>
      <p:sp>
        <p:nvSpPr>
          <p:cNvPr id="25"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239302" y="4681735"/>
            <a:ext cx="163153" cy="7251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739430" y="5435945"/>
            <a:ext cx="5260252" cy="111579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必要に応じて勤務データを修正し、［登録］をクリックします。</a:t>
            </a:r>
          </a:p>
          <a:p>
            <a:pPr fontAlgn="base"/>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確認欄にチェックを付けると、勤務データがロックされ</a:t>
            </a:r>
            <a:r>
              <a:rPr lang="ja-JP" altLang="en-US" sz="1600" dirty="0">
                <a:latin typeface="Meiryo UI" panose="020B0604030504040204" pitchFamily="50" charset="-128"/>
                <a:ea typeface="Meiryo UI" panose="020B0604030504040204" pitchFamily="50" charset="-128"/>
              </a:rPr>
              <a:t>るため</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誤入力を防げます</a:t>
            </a:r>
            <a:r>
              <a:rPr lang="ja-JP" altLang="ja-JP" sz="1600" dirty="0">
                <a:latin typeface="Meiryo UI" panose="020B0604030504040204" pitchFamily="50" charset="-128"/>
                <a:ea typeface="Meiryo UI" panose="020B0604030504040204" pitchFamily="50" charset="-128"/>
              </a:rPr>
              <a:t>。</a:t>
            </a:r>
          </a:p>
        </p:txBody>
      </p:sp>
      <p:sp>
        <p:nvSpPr>
          <p:cNvPr id="39" name="AutoShape 380">
            <a:extLst>
              <a:ext uri="{FF2B5EF4-FFF2-40B4-BE49-F238E27FC236}">
                <a16:creationId xmlns:a16="http://schemas.microsoft.com/office/drawing/2014/main" id="{920E5D31-15C8-CB28-55D2-283FB5599C29}"/>
              </a:ext>
            </a:extLst>
          </p:cNvPr>
          <p:cNvSpPr>
            <a:spLocks noChangeArrowheads="1"/>
          </p:cNvSpPr>
          <p:nvPr/>
        </p:nvSpPr>
        <p:spPr bwMode="auto">
          <a:xfrm>
            <a:off x="7539893" y="5085162"/>
            <a:ext cx="122009" cy="1182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FAD8D611-57CE-DE92-281B-B1CB42F8D793}"/>
              </a:ext>
            </a:extLst>
          </p:cNvPr>
          <p:cNvCxnSpPr>
            <a:cxnSpLocks/>
            <a:stCxn id="39" idx="0"/>
          </p:cNvCxnSpPr>
          <p:nvPr/>
        </p:nvCxnSpPr>
        <p:spPr>
          <a:xfrm flipV="1">
            <a:off x="7600898" y="3429269"/>
            <a:ext cx="1052838" cy="165589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AutoShape 380">
            <a:extLst>
              <a:ext uri="{FF2B5EF4-FFF2-40B4-BE49-F238E27FC236}">
                <a16:creationId xmlns:a16="http://schemas.microsoft.com/office/drawing/2014/main" id="{751E368A-F5DF-579D-64E0-153A0DA45466}"/>
              </a:ext>
            </a:extLst>
          </p:cNvPr>
          <p:cNvSpPr>
            <a:spLocks noChangeArrowheads="1"/>
          </p:cNvSpPr>
          <p:nvPr/>
        </p:nvSpPr>
        <p:spPr bwMode="auto">
          <a:xfrm>
            <a:off x="9425718" y="3684078"/>
            <a:ext cx="404082" cy="1629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1" name="図 1030">
            <a:extLst>
              <a:ext uri="{FF2B5EF4-FFF2-40B4-BE49-F238E27FC236}">
                <a16:creationId xmlns:a16="http://schemas.microsoft.com/office/drawing/2014/main" id="{78341914-4551-E4CF-0771-D3848BEF94D4}"/>
              </a:ext>
            </a:extLst>
          </p:cNvPr>
          <p:cNvPicPr>
            <a:picLocks noChangeAspect="1"/>
          </p:cNvPicPr>
          <p:nvPr/>
        </p:nvPicPr>
        <p:blipFill>
          <a:blip r:embed="rId5"/>
          <a:stretch>
            <a:fillRect/>
          </a:stretch>
        </p:blipFill>
        <p:spPr>
          <a:xfrm>
            <a:off x="2241087" y="3138967"/>
            <a:ext cx="4073213" cy="1355650"/>
          </a:xfrm>
          <a:prstGeom prst="rect">
            <a:avLst/>
          </a:prstGeom>
        </p:spPr>
      </p:pic>
      <p:sp>
        <p:nvSpPr>
          <p:cNvPr id="24"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3123193" y="25970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3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157566" y="3424446"/>
            <a:ext cx="665126" cy="1077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D27FB914-47B9-FFC1-57FF-3395B6F13277}"/>
              </a:ext>
            </a:extLst>
          </p:cNvPr>
          <p:cNvSpPr>
            <a:spLocks noChangeArrowheads="1"/>
          </p:cNvSpPr>
          <p:nvPr/>
        </p:nvSpPr>
        <p:spPr bwMode="auto">
          <a:xfrm>
            <a:off x="2698607" y="4156556"/>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22489C35-F3A9-4C0C-9F06-09EA545B0889}"/>
              </a:ext>
            </a:extLst>
          </p:cNvPr>
          <p:cNvSpPr>
            <a:spLocks noChangeArrowheads="1"/>
          </p:cNvSpPr>
          <p:nvPr/>
        </p:nvSpPr>
        <p:spPr bwMode="auto">
          <a:xfrm>
            <a:off x="3017825" y="5543038"/>
            <a:ext cx="541534" cy="2078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46341" y="3905994"/>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Rectangle 363">
            <a:extLst>
              <a:ext uri="{FF2B5EF4-FFF2-40B4-BE49-F238E27FC236}">
                <a16:creationId xmlns:a16="http://schemas.microsoft.com/office/drawing/2014/main" id="{03756A24-031E-E8F0-FD0F-8023260C5DEC}"/>
              </a:ext>
            </a:extLst>
          </p:cNvPr>
          <p:cNvSpPr>
            <a:spLocks noChangeArrowheads="1"/>
          </p:cNvSpPr>
          <p:nvPr/>
        </p:nvSpPr>
        <p:spPr bwMode="auto">
          <a:xfrm>
            <a:off x="1705887" y="6084201"/>
            <a:ext cx="423016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p>
          <a:p>
            <a:pPr fontAlgn="base"/>
            <a:r>
              <a:rPr lang="ja-JP" altLang="en-US" sz="1600" dirty="0">
                <a:latin typeface="Meiryo UI" panose="020B0604030504040204" pitchFamily="50" charset="-128"/>
                <a:ea typeface="Meiryo UI" panose="020B0604030504040204" pitchFamily="50" charset="-128"/>
              </a:rPr>
              <a:t>［基本］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表示する条件を設定できます。</a:t>
            </a:r>
            <a:endParaRPr lang="ja-JP" altLang="ja-JP" sz="1600" dirty="0">
              <a:latin typeface="Meiryo UI" panose="020B0604030504040204" pitchFamily="50" charset="-128"/>
              <a:ea typeface="Meiryo UI" panose="020B0604030504040204" pitchFamily="50" charset="-128"/>
            </a:endParaRPr>
          </a:p>
        </p:txBody>
      </p:sp>
      <p:pic>
        <p:nvPicPr>
          <p:cNvPr id="1045" name="図 1044">
            <a:extLst>
              <a:ext uri="{FF2B5EF4-FFF2-40B4-BE49-F238E27FC236}">
                <a16:creationId xmlns:a16="http://schemas.microsoft.com/office/drawing/2014/main" id="{7C32A214-B592-B2ED-68C5-C4236A3BC090}"/>
              </a:ext>
            </a:extLst>
          </p:cNvPr>
          <p:cNvPicPr>
            <a:picLocks noChangeAspect="1"/>
          </p:cNvPicPr>
          <p:nvPr/>
        </p:nvPicPr>
        <p:blipFill>
          <a:blip r:embed="rId6"/>
          <a:stretch>
            <a:fillRect/>
          </a:stretch>
        </p:blipFill>
        <p:spPr>
          <a:xfrm>
            <a:off x="1886570" y="4131800"/>
            <a:ext cx="4320910" cy="1915578"/>
          </a:xfrm>
          <a:prstGeom prst="rect">
            <a:avLst/>
          </a:prstGeom>
        </p:spPr>
      </p:pic>
      <p:sp>
        <p:nvSpPr>
          <p:cNvPr id="1043" name="AutoShape 380">
            <a:extLst>
              <a:ext uri="{FF2B5EF4-FFF2-40B4-BE49-F238E27FC236}">
                <a16:creationId xmlns:a16="http://schemas.microsoft.com/office/drawing/2014/main" id="{F1C16537-E935-2C48-56F7-F1697EFB0693}"/>
              </a:ext>
            </a:extLst>
          </p:cNvPr>
          <p:cNvSpPr>
            <a:spLocks noChangeArrowheads="1"/>
          </p:cNvSpPr>
          <p:nvPr/>
        </p:nvSpPr>
        <p:spPr bwMode="auto">
          <a:xfrm>
            <a:off x="1930921" y="491809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B9A5D37F-0175-5EAB-F807-3A7C61071DEF}"/>
              </a:ext>
            </a:extLst>
          </p:cNvPr>
          <p:cNvSpPr>
            <a:spLocks noChangeArrowheads="1"/>
          </p:cNvSpPr>
          <p:nvPr/>
        </p:nvSpPr>
        <p:spPr bwMode="auto">
          <a:xfrm>
            <a:off x="3656081" y="5212254"/>
            <a:ext cx="2001647" cy="762994"/>
          </a:xfrm>
          <a:prstGeom prst="roundRect">
            <a:avLst>
              <a:gd name="adj" fmla="val 90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409E2EDB-54E9-BA37-431F-5B5698FC7607}"/>
              </a:ext>
            </a:extLst>
          </p:cNvPr>
          <p:cNvCxnSpPr>
            <a:cxnSpLocks/>
            <a:stCxn id="14" idx="0"/>
            <a:endCxn id="18" idx="2"/>
          </p:cNvCxnSpPr>
          <p:nvPr/>
        </p:nvCxnSpPr>
        <p:spPr>
          <a:xfrm flipV="1">
            <a:off x="3820967" y="5975248"/>
            <a:ext cx="835938" cy="10895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50" name="AutoShape 380">
            <a:extLst>
              <a:ext uri="{FF2B5EF4-FFF2-40B4-BE49-F238E27FC236}">
                <a16:creationId xmlns:a16="http://schemas.microsoft.com/office/drawing/2014/main" id="{5D9CB819-A646-3EDC-8D92-CB3C39B0975C}"/>
              </a:ext>
            </a:extLst>
          </p:cNvPr>
          <p:cNvSpPr>
            <a:spLocks noChangeArrowheads="1"/>
          </p:cNvSpPr>
          <p:nvPr/>
        </p:nvSpPr>
        <p:spPr bwMode="auto">
          <a:xfrm>
            <a:off x="3020303" y="5540184"/>
            <a:ext cx="541533" cy="2475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a:extLst>
              <a:ext uri="{FF2B5EF4-FFF2-40B4-BE49-F238E27FC236}">
                <a16:creationId xmlns:a16="http://schemas.microsoft.com/office/drawing/2014/main" id="{B11E684F-EB4F-4C89-AEC2-8468DA997EAB}"/>
              </a:ext>
            </a:extLst>
          </p:cNvPr>
          <p:cNvGrpSpPr/>
          <p:nvPr/>
        </p:nvGrpSpPr>
        <p:grpSpPr>
          <a:xfrm>
            <a:off x="8028784" y="1545026"/>
            <a:ext cx="3972397" cy="1882327"/>
            <a:chOff x="8028784" y="1545026"/>
            <a:chExt cx="3972397" cy="1882327"/>
          </a:xfrm>
        </p:grpSpPr>
        <p:grpSp>
          <p:nvGrpSpPr>
            <p:cNvPr id="9" name="グループ化 8">
              <a:extLst>
                <a:ext uri="{FF2B5EF4-FFF2-40B4-BE49-F238E27FC236}">
                  <a16:creationId xmlns:a16="http://schemas.microsoft.com/office/drawing/2014/main" id="{9FB5E0ED-F635-35D5-8A68-AF37A78F3A51}"/>
                </a:ext>
              </a:extLst>
            </p:cNvPr>
            <p:cNvGrpSpPr/>
            <p:nvPr/>
          </p:nvGrpSpPr>
          <p:grpSpPr>
            <a:xfrm>
              <a:off x="8028784" y="1545026"/>
              <a:ext cx="3972397" cy="1882327"/>
              <a:chOff x="8028784" y="1387366"/>
              <a:chExt cx="3972397" cy="1882327"/>
            </a:xfrm>
          </p:grpSpPr>
          <p:sp>
            <p:nvSpPr>
              <p:cNvPr id="45" name="Rectangle 363">
                <a:extLst>
                  <a:ext uri="{FF2B5EF4-FFF2-40B4-BE49-F238E27FC236}">
                    <a16:creationId xmlns:a16="http://schemas.microsoft.com/office/drawing/2014/main" id="{B04F512E-1C3A-C6F0-B4C2-618B8D46B53B}"/>
                  </a:ext>
                </a:extLst>
              </p:cNvPr>
              <p:cNvSpPr>
                <a:spLocks noChangeArrowheads="1"/>
              </p:cNvSpPr>
              <p:nvPr/>
            </p:nvSpPr>
            <p:spPr bwMode="auto">
              <a:xfrm>
                <a:off x="8028784" y="1387366"/>
                <a:ext cx="3972397" cy="18823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参考</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状況欄に勤務状況のアイコンが表示されます。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申請が漏れていないかを確認する際に便利です。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400" b="1" dirty="0">
                  <a:latin typeface="Meiryo UI" panose="020B0604030504040204" pitchFamily="50" charset="-128"/>
                  <a:ea typeface="Meiryo UI" panose="020B0604030504040204" pitchFamily="50" charset="-128"/>
                </a:endParaRPr>
              </a:p>
              <a:p>
                <a:pPr fontAlgn="base"/>
                <a:r>
                  <a:rPr lang="ja-JP" altLang="ja-JP" sz="1400" b="1" dirty="0">
                    <a:latin typeface="Meiryo UI" panose="020B0604030504040204" pitchFamily="50" charset="-128"/>
                    <a:ea typeface="Meiryo UI" panose="020B0604030504040204" pitchFamily="50" charset="-128"/>
                  </a:rPr>
                  <a:t>＜例</a:t>
                </a:r>
                <a:r>
                  <a:rPr lang="ja-JP" altLang="en-US" sz="1400" b="1" dirty="0">
                    <a:latin typeface="Meiryo UI" panose="020B0604030504040204" pitchFamily="50" charset="-128"/>
                    <a:ea typeface="Meiryo UI" panose="020B0604030504040204" pitchFamily="50" charset="-128"/>
                  </a:rPr>
                  <a:t>　　　が表示される場合</a:t>
                </a:r>
                <a:r>
                  <a:rPr lang="ja-JP" altLang="ja-JP"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遅刻時間が計上されています。遅刻</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遅延</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時間有休申請漏れなどがないかを確認します。従業員が遅延</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申請すると（承認後、遅刻時間が</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時間になると）　　  が消えます。</a:t>
                </a:r>
                <a:endParaRPr lang="en-US" altLang="ja-JP" sz="12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dirty="0">
                  <a:latin typeface="Meiryo UI" panose="020B0604030504040204" pitchFamily="50" charset="-128"/>
                  <a:ea typeface="Meiryo UI" panose="020B0604030504040204" pitchFamily="50" charset="-128"/>
                </a:endParaRPr>
              </a:p>
            </p:txBody>
          </p:sp>
          <p:pic>
            <p:nvPicPr>
              <p:cNvPr id="57" name="図 56">
                <a:extLst>
                  <a:ext uri="{FF2B5EF4-FFF2-40B4-BE49-F238E27FC236}">
                    <a16:creationId xmlns:a16="http://schemas.microsoft.com/office/drawing/2014/main" id="{083EF094-D65C-CBB2-EE46-54B7880B8E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8403" y="2406094"/>
                <a:ext cx="272098" cy="238085"/>
              </a:xfrm>
              <a:prstGeom prst="rect">
                <a:avLst/>
              </a:prstGeom>
            </p:spPr>
          </p:pic>
        </p:grpSp>
        <p:pic>
          <p:nvPicPr>
            <p:cNvPr id="8" name="図 7">
              <a:extLst>
                <a:ext uri="{FF2B5EF4-FFF2-40B4-BE49-F238E27FC236}">
                  <a16:creationId xmlns:a16="http://schemas.microsoft.com/office/drawing/2014/main" id="{0B0DC47D-4107-C8F9-B11B-EC121A3622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92835" y="3186276"/>
              <a:ext cx="208153" cy="182133"/>
            </a:xfrm>
            <a:prstGeom prst="rect">
              <a:avLst/>
            </a:prstGeom>
          </p:spPr>
        </p:pic>
      </p:grpSp>
    </p:spTree>
    <p:extLst>
      <p:ext uri="{BB962C8B-B14F-4D97-AF65-F5344CB8AC3E}">
        <p14:creationId xmlns:p14="http://schemas.microsoft.com/office/powerpoint/2010/main" val="3814019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964185"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タイムカード参照］メニューで勤務データを参照します。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052" name="図 2051">
            <a:extLst>
              <a:ext uri="{FF2B5EF4-FFF2-40B4-BE49-F238E27FC236}">
                <a16:creationId xmlns:a16="http://schemas.microsoft.com/office/drawing/2014/main" id="{E5DB9AB2-CB02-312D-8F9E-A7CBDCB072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176166" y="3809563"/>
            <a:ext cx="4576339" cy="2533915"/>
          </a:xfrm>
          <a:prstGeom prst="rect">
            <a:avLst/>
          </a:prstGeom>
          <a:ln>
            <a:solidFill>
              <a:srgbClr val="000000"/>
            </a:solidFill>
          </a:ln>
        </p:spPr>
      </p:pic>
      <p:pic>
        <p:nvPicPr>
          <p:cNvPr id="31" name="図 30">
            <a:extLst>
              <a:ext uri="{FF2B5EF4-FFF2-40B4-BE49-F238E27FC236}">
                <a16:creationId xmlns:a16="http://schemas.microsoft.com/office/drawing/2014/main" id="{D5D38A07-2700-E0BE-B491-3F7A3326EDBE}"/>
              </a:ext>
            </a:extLst>
          </p:cNvPr>
          <p:cNvPicPr>
            <a:picLocks noChangeAspect="1"/>
          </p:cNvPicPr>
          <p:nvPr/>
        </p:nvPicPr>
        <p:blipFill>
          <a:blip r:embed="rId4"/>
          <a:stretch>
            <a:fillRect/>
          </a:stretch>
        </p:blipFill>
        <p:spPr>
          <a:xfrm>
            <a:off x="2231601" y="2905128"/>
            <a:ext cx="4292853" cy="1681367"/>
          </a:xfrm>
          <a:prstGeom prst="rect">
            <a:avLst/>
          </a:prstGeom>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勤怠を管理している社員の勤務データを参照する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51</a:t>
            </a:fld>
            <a:endParaRPr kumimoji="1" lang="ja-JP" altLang="en-US" dirty="0">
              <a:latin typeface="Meiryo UI" panose="020B0604030504040204" pitchFamily="50" charset="-128"/>
              <a:ea typeface="Meiryo UI" panose="020B0604030504040204" pitchFamily="50" charset="-128"/>
            </a:endParaRPr>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412223" y="474752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57432" y="1597382"/>
            <a:ext cx="5875847" cy="8731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［画面］ボタンをクリックします。</a:t>
            </a:r>
          </a:p>
          <a:p>
            <a:pPr fontAlgn="base"/>
            <a:endParaRPr lang="ja-JP" altLang="ja-JP" sz="1200" dirty="0"/>
          </a:p>
        </p:txBody>
      </p:sp>
      <p:sp>
        <p:nvSpPr>
          <p:cNvPr id="28"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2003EA8C-325E-4268-CD01-B107A32FEC09}"/>
              </a:ext>
            </a:extLst>
          </p:cNvPr>
          <p:cNvPicPr>
            <a:picLocks noChangeAspect="1"/>
          </p:cNvPicPr>
          <p:nvPr/>
        </p:nvPicPr>
        <p:blipFill>
          <a:blip r:embed="rId5"/>
          <a:stretch>
            <a:fillRect/>
          </a:stretch>
        </p:blipFill>
        <p:spPr>
          <a:xfrm>
            <a:off x="523504" y="1635283"/>
            <a:ext cx="1253952" cy="1982412"/>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7BFF08DF-B11A-4729-91BA-68AF82F19B0C}"/>
              </a:ext>
            </a:extLst>
          </p:cNvPr>
          <p:cNvSpPr>
            <a:spLocks noChangeArrowheads="1"/>
          </p:cNvSpPr>
          <p:nvPr/>
        </p:nvSpPr>
        <p:spPr bwMode="auto">
          <a:xfrm>
            <a:off x="1322750" y="3416492"/>
            <a:ext cx="400970" cy="1905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548171D0-9FCE-D503-F16A-189E3D8E59F9}"/>
              </a:ext>
            </a:extLst>
          </p:cNvPr>
          <p:cNvSpPr>
            <a:spLocks noChangeArrowheads="1"/>
          </p:cNvSpPr>
          <p:nvPr/>
        </p:nvSpPr>
        <p:spPr bwMode="auto">
          <a:xfrm>
            <a:off x="1705887" y="6084201"/>
            <a:ext cx="423016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p>
          <a:p>
            <a:pPr fontAlgn="base"/>
            <a:r>
              <a:rPr lang="ja-JP" altLang="en-US" sz="1600" dirty="0">
                <a:latin typeface="Meiryo UI" panose="020B0604030504040204" pitchFamily="50" charset="-128"/>
                <a:ea typeface="Meiryo UI" panose="020B0604030504040204" pitchFamily="50" charset="-128"/>
              </a:rPr>
              <a:t>［基本］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表示する条件を設定できます。</a:t>
            </a:r>
            <a:endParaRPr lang="ja-JP" altLang="ja-JP" sz="1600" dirty="0">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8ED5BFA5-6C2F-E872-68BA-798E66C7DDF2}"/>
              </a:ext>
            </a:extLst>
          </p:cNvPr>
          <p:cNvPicPr>
            <a:picLocks noChangeAspect="1"/>
          </p:cNvPicPr>
          <p:nvPr/>
        </p:nvPicPr>
        <p:blipFill>
          <a:blip r:embed="rId6"/>
          <a:stretch>
            <a:fillRect/>
          </a:stretch>
        </p:blipFill>
        <p:spPr>
          <a:xfrm>
            <a:off x="1886570" y="4131800"/>
            <a:ext cx="4320910" cy="1915578"/>
          </a:xfrm>
          <a:prstGeom prst="rect">
            <a:avLst/>
          </a:prstGeom>
        </p:spPr>
      </p:pic>
      <p:sp>
        <p:nvSpPr>
          <p:cNvPr id="24" name="AutoShape 380">
            <a:extLst>
              <a:ext uri="{FF2B5EF4-FFF2-40B4-BE49-F238E27FC236}">
                <a16:creationId xmlns:a16="http://schemas.microsoft.com/office/drawing/2014/main" id="{76C8E114-B84E-41B2-9095-01F4E7EA2A00}"/>
              </a:ext>
            </a:extLst>
          </p:cNvPr>
          <p:cNvSpPr>
            <a:spLocks noChangeArrowheads="1"/>
          </p:cNvSpPr>
          <p:nvPr/>
        </p:nvSpPr>
        <p:spPr bwMode="auto">
          <a:xfrm>
            <a:off x="3656081" y="5212254"/>
            <a:ext cx="2001647" cy="762994"/>
          </a:xfrm>
          <a:prstGeom prst="roundRect">
            <a:avLst>
              <a:gd name="adj" fmla="val 90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91C764F3-E1E1-EBC5-0BDA-3F210F5DC7B6}"/>
              </a:ext>
            </a:extLst>
          </p:cNvPr>
          <p:cNvCxnSpPr>
            <a:cxnSpLocks/>
            <a:stCxn id="22" idx="0"/>
            <a:endCxn id="24" idx="2"/>
          </p:cNvCxnSpPr>
          <p:nvPr/>
        </p:nvCxnSpPr>
        <p:spPr>
          <a:xfrm flipV="1">
            <a:off x="3820967" y="5975248"/>
            <a:ext cx="835938" cy="10895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584A6A15-5D85-5584-7621-2DAD249B4F00}"/>
              </a:ext>
            </a:extLst>
          </p:cNvPr>
          <p:cNvSpPr>
            <a:spLocks noChangeArrowheads="1"/>
          </p:cNvSpPr>
          <p:nvPr/>
        </p:nvSpPr>
        <p:spPr bwMode="auto">
          <a:xfrm>
            <a:off x="3020303" y="5540184"/>
            <a:ext cx="541533" cy="2475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575DC95C-8562-73CF-C740-FF14304E43DE}"/>
              </a:ext>
            </a:extLst>
          </p:cNvPr>
          <p:cNvSpPr>
            <a:spLocks noChangeArrowheads="1"/>
          </p:cNvSpPr>
          <p:nvPr/>
        </p:nvSpPr>
        <p:spPr bwMode="auto">
          <a:xfrm>
            <a:off x="2254272" y="3696140"/>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7C08861C-D1BE-09B4-9C69-7338D10AF65A}"/>
              </a:ext>
            </a:extLst>
          </p:cNvPr>
          <p:cNvSpPr>
            <a:spLocks noChangeArrowheads="1"/>
          </p:cNvSpPr>
          <p:nvPr/>
        </p:nvSpPr>
        <p:spPr bwMode="auto">
          <a:xfrm>
            <a:off x="5270921" y="3469788"/>
            <a:ext cx="665126" cy="1077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24D1C8DF-9E92-4F7D-0621-43BAE3A07953}"/>
              </a:ext>
            </a:extLst>
          </p:cNvPr>
          <p:cNvSpPr>
            <a:spLocks noChangeArrowheads="1"/>
          </p:cNvSpPr>
          <p:nvPr/>
        </p:nvSpPr>
        <p:spPr bwMode="auto">
          <a:xfrm>
            <a:off x="3123193" y="25970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grpSp>
        <p:nvGrpSpPr>
          <p:cNvPr id="63" name="グループ化 62">
            <a:extLst>
              <a:ext uri="{FF2B5EF4-FFF2-40B4-BE49-F238E27FC236}">
                <a16:creationId xmlns:a16="http://schemas.microsoft.com/office/drawing/2014/main" id="{D12D349C-8CA8-5478-6E91-7E8A824D29C8}"/>
              </a:ext>
            </a:extLst>
          </p:cNvPr>
          <p:cNvGrpSpPr/>
          <p:nvPr/>
        </p:nvGrpSpPr>
        <p:grpSpPr>
          <a:xfrm>
            <a:off x="8725070" y="5761089"/>
            <a:ext cx="3236531" cy="694504"/>
            <a:chOff x="7453018" y="5647647"/>
            <a:chExt cx="3236531" cy="694504"/>
          </a:xfrm>
        </p:grpSpPr>
        <p:sp>
          <p:nvSpPr>
            <p:cNvPr id="40"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453018" y="5647647"/>
              <a:ext cx="323653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a:t>
              </a:r>
              <a:r>
                <a:rPr lang="ja-JP" altLang="ja-JP" sz="1600" dirty="0">
                  <a:latin typeface="Meiryo UI" panose="020B0604030504040204" pitchFamily="50" charset="-128"/>
                  <a:ea typeface="Meiryo UI" panose="020B0604030504040204" pitchFamily="50" charset="-128"/>
                </a:rPr>
                <a:t>をクリックすると、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表示する月や社員を変更できます。</a:t>
              </a:r>
            </a:p>
          </p:txBody>
        </p:sp>
        <p:pic>
          <p:nvPicPr>
            <p:cNvPr id="49" name="図 48">
              <a:extLst>
                <a:ext uri="{FF2B5EF4-FFF2-40B4-BE49-F238E27FC236}">
                  <a16:creationId xmlns:a16="http://schemas.microsoft.com/office/drawing/2014/main" id="{70C478F5-A8FF-A559-2103-ABDC78F21E8C}"/>
                </a:ext>
              </a:extLst>
            </p:cNvPr>
            <p:cNvPicPr>
              <a:picLocks noChangeAspect="1"/>
            </p:cNvPicPr>
            <p:nvPr/>
          </p:nvPicPr>
          <p:blipFill>
            <a:blip r:embed="rId7"/>
            <a:stretch>
              <a:fillRect/>
            </a:stretch>
          </p:blipFill>
          <p:spPr>
            <a:xfrm>
              <a:off x="7800296" y="5764555"/>
              <a:ext cx="229594" cy="237511"/>
            </a:xfrm>
            <a:prstGeom prst="rect">
              <a:avLst/>
            </a:prstGeom>
          </p:spPr>
        </p:pic>
        <p:pic>
          <p:nvPicPr>
            <p:cNvPr id="51" name="図 50">
              <a:extLst>
                <a:ext uri="{FF2B5EF4-FFF2-40B4-BE49-F238E27FC236}">
                  <a16:creationId xmlns:a16="http://schemas.microsoft.com/office/drawing/2014/main" id="{9EC454B2-8614-4655-EFA9-94BFC14C6D17}"/>
                </a:ext>
              </a:extLst>
            </p:cNvPr>
            <p:cNvPicPr>
              <a:picLocks noChangeAspect="1"/>
            </p:cNvPicPr>
            <p:nvPr/>
          </p:nvPicPr>
          <p:blipFill>
            <a:blip r:embed="rId8"/>
            <a:stretch>
              <a:fillRect/>
            </a:stretch>
          </p:blipFill>
          <p:spPr>
            <a:xfrm>
              <a:off x="8634461" y="5765218"/>
              <a:ext cx="237238" cy="237238"/>
            </a:xfrm>
            <a:prstGeom prst="rect">
              <a:avLst/>
            </a:prstGeom>
          </p:spPr>
        </p:pic>
      </p:grpSp>
      <p:sp>
        <p:nvSpPr>
          <p:cNvPr id="62" name="AutoShape 380">
            <a:extLst>
              <a:ext uri="{FF2B5EF4-FFF2-40B4-BE49-F238E27FC236}">
                <a16:creationId xmlns:a16="http://schemas.microsoft.com/office/drawing/2014/main" id="{19EC1A96-CD86-3639-298D-D3BF69F18832}"/>
              </a:ext>
            </a:extLst>
          </p:cNvPr>
          <p:cNvSpPr>
            <a:spLocks noChangeArrowheads="1"/>
          </p:cNvSpPr>
          <p:nvPr/>
        </p:nvSpPr>
        <p:spPr bwMode="auto">
          <a:xfrm>
            <a:off x="1930921" y="491809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359331" y="4136065"/>
            <a:ext cx="1076285"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7" name="AutoShape 380">
            <a:extLst>
              <a:ext uri="{FF2B5EF4-FFF2-40B4-BE49-F238E27FC236}">
                <a16:creationId xmlns:a16="http://schemas.microsoft.com/office/drawing/2014/main" id="{60E4D0F0-403A-766C-9635-07BC226FCF02}"/>
              </a:ext>
            </a:extLst>
          </p:cNvPr>
          <p:cNvSpPr>
            <a:spLocks noChangeArrowheads="1"/>
          </p:cNvSpPr>
          <p:nvPr/>
        </p:nvSpPr>
        <p:spPr bwMode="auto">
          <a:xfrm>
            <a:off x="10825909" y="4134858"/>
            <a:ext cx="926597"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58" name="直線コネクタ 57">
            <a:extLst>
              <a:ext uri="{FF2B5EF4-FFF2-40B4-BE49-F238E27FC236}">
                <a16:creationId xmlns:a16="http://schemas.microsoft.com/office/drawing/2014/main" id="{9614EB94-55D0-D422-7764-F8A676D9771A}"/>
              </a:ext>
            </a:extLst>
          </p:cNvPr>
          <p:cNvCxnSpPr>
            <a:cxnSpLocks/>
            <a:stCxn id="57" idx="0"/>
          </p:cNvCxnSpPr>
          <p:nvPr/>
        </p:nvCxnSpPr>
        <p:spPr>
          <a:xfrm flipV="1">
            <a:off x="7731679" y="3397442"/>
            <a:ext cx="1302838" cy="18551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AutoShape 380">
            <a:extLst>
              <a:ext uri="{FF2B5EF4-FFF2-40B4-BE49-F238E27FC236}">
                <a16:creationId xmlns:a16="http://schemas.microsoft.com/office/drawing/2014/main" id="{1646036C-A04B-84FE-AEA7-6A1093817809}"/>
              </a:ext>
            </a:extLst>
          </p:cNvPr>
          <p:cNvSpPr>
            <a:spLocks noChangeArrowheads="1"/>
          </p:cNvSpPr>
          <p:nvPr/>
        </p:nvSpPr>
        <p:spPr bwMode="auto">
          <a:xfrm>
            <a:off x="7649808" y="5252583"/>
            <a:ext cx="163742"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6" name="グループ化 5">
            <a:extLst>
              <a:ext uri="{FF2B5EF4-FFF2-40B4-BE49-F238E27FC236}">
                <a16:creationId xmlns:a16="http://schemas.microsoft.com/office/drawing/2014/main" id="{8A659457-63DB-0D5E-AF30-34A3D39E4A1A}"/>
              </a:ext>
            </a:extLst>
          </p:cNvPr>
          <p:cNvGrpSpPr/>
          <p:nvPr/>
        </p:nvGrpSpPr>
        <p:grpSpPr>
          <a:xfrm>
            <a:off x="8028784" y="1545026"/>
            <a:ext cx="3972397" cy="1882327"/>
            <a:chOff x="8028784" y="1545026"/>
            <a:chExt cx="3972397" cy="1882327"/>
          </a:xfrm>
        </p:grpSpPr>
        <p:grpSp>
          <p:nvGrpSpPr>
            <p:cNvPr id="7" name="グループ化 6">
              <a:extLst>
                <a:ext uri="{FF2B5EF4-FFF2-40B4-BE49-F238E27FC236}">
                  <a16:creationId xmlns:a16="http://schemas.microsoft.com/office/drawing/2014/main" id="{B8ACA211-07DD-4985-F3F0-20111ACFC415}"/>
                </a:ext>
              </a:extLst>
            </p:cNvPr>
            <p:cNvGrpSpPr/>
            <p:nvPr/>
          </p:nvGrpSpPr>
          <p:grpSpPr>
            <a:xfrm>
              <a:off x="8028784" y="1545026"/>
              <a:ext cx="3972397" cy="1882327"/>
              <a:chOff x="8028784" y="1387366"/>
              <a:chExt cx="3972397" cy="1882327"/>
            </a:xfrm>
          </p:grpSpPr>
          <p:sp>
            <p:nvSpPr>
              <p:cNvPr id="10" name="Rectangle 363">
                <a:extLst>
                  <a:ext uri="{FF2B5EF4-FFF2-40B4-BE49-F238E27FC236}">
                    <a16:creationId xmlns:a16="http://schemas.microsoft.com/office/drawing/2014/main" id="{22D9ED2D-0849-F549-AF52-327596A66003}"/>
                  </a:ext>
                </a:extLst>
              </p:cNvPr>
              <p:cNvSpPr>
                <a:spLocks noChangeArrowheads="1"/>
              </p:cNvSpPr>
              <p:nvPr/>
            </p:nvSpPr>
            <p:spPr bwMode="auto">
              <a:xfrm>
                <a:off x="8028784" y="1387366"/>
                <a:ext cx="3972397" cy="18823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参考</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状況欄に勤務状況のアイコンが表示されます。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申請が漏れていないかを確認する際に便利です。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400" b="1" dirty="0">
                  <a:latin typeface="Meiryo UI" panose="020B0604030504040204" pitchFamily="50" charset="-128"/>
                  <a:ea typeface="Meiryo UI" panose="020B0604030504040204" pitchFamily="50" charset="-128"/>
                </a:endParaRPr>
              </a:p>
              <a:p>
                <a:pPr fontAlgn="base"/>
                <a:r>
                  <a:rPr lang="ja-JP" altLang="ja-JP" sz="1400" b="1" dirty="0">
                    <a:latin typeface="Meiryo UI" panose="020B0604030504040204" pitchFamily="50" charset="-128"/>
                    <a:ea typeface="Meiryo UI" panose="020B0604030504040204" pitchFamily="50" charset="-128"/>
                  </a:rPr>
                  <a:t>＜例</a:t>
                </a:r>
                <a:r>
                  <a:rPr lang="ja-JP" altLang="en-US" sz="1400" b="1" dirty="0">
                    <a:latin typeface="Meiryo UI" panose="020B0604030504040204" pitchFamily="50" charset="-128"/>
                    <a:ea typeface="Meiryo UI" panose="020B0604030504040204" pitchFamily="50" charset="-128"/>
                  </a:rPr>
                  <a:t>　　　が表示される場合</a:t>
                </a:r>
                <a:r>
                  <a:rPr lang="ja-JP" altLang="ja-JP"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遅刻時間が計上されています。遅刻</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遅延</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時間有休申請漏れなどがないかを確認します。従業員が遅延</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申請すると（承認後、遅刻時間が</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時間になると）　　  が消えます。</a:t>
                </a:r>
                <a:endParaRPr lang="en-US" altLang="ja-JP" sz="12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611CF30-D0C7-A4C7-079B-5986BFA47F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40153" y="2444720"/>
                <a:ext cx="231582" cy="202634"/>
              </a:xfrm>
              <a:prstGeom prst="rect">
                <a:avLst/>
              </a:prstGeom>
            </p:spPr>
          </p:pic>
        </p:grpSp>
        <p:pic>
          <p:nvPicPr>
            <p:cNvPr id="9" name="図 8">
              <a:extLst>
                <a:ext uri="{FF2B5EF4-FFF2-40B4-BE49-F238E27FC236}">
                  <a16:creationId xmlns:a16="http://schemas.microsoft.com/office/drawing/2014/main" id="{E62C2607-1A20-8C57-0D2F-57A0EE0A3F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92835" y="3186276"/>
              <a:ext cx="208153" cy="182133"/>
            </a:xfrm>
            <a:prstGeom prst="rect">
              <a:avLst/>
            </a:prstGeom>
          </p:spPr>
        </p:pic>
      </p:grpSp>
    </p:spTree>
    <p:extLst>
      <p:ext uri="{BB962C8B-B14F-4D97-AF65-F5344CB8AC3E}">
        <p14:creationId xmlns:p14="http://schemas.microsoft.com/office/powerpoint/2010/main" val="1875984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エラー打刻状況］メニューで、</a:t>
            </a:r>
            <a:r>
              <a:rPr lang="ja-JP" altLang="ja-JP" sz="1600" dirty="0">
                <a:latin typeface="Meiryo UI" panose="020B0604030504040204" pitchFamily="50" charset="-128"/>
                <a:ea typeface="Meiryo UI" panose="020B0604030504040204" pitchFamily="50" charset="-128"/>
              </a:rPr>
              <a:t>エラー</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なった打刻データと</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その原因（エラー内容）を確認します。</a:t>
            </a: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エラー打刻の種類は、以下になります。</a:t>
            </a:r>
            <a:endParaRPr lang="ja-JP" altLang="en-US"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7" name="図 6"/>
          <p:cNvPicPr>
            <a:picLocks noChangeAspect="1"/>
          </p:cNvPicPr>
          <p:nvPr/>
        </p:nvPicPr>
        <p:blipFill>
          <a:blip r:embed="rId3"/>
          <a:stretch>
            <a:fillRect/>
          </a:stretch>
        </p:blipFill>
        <p:spPr>
          <a:xfrm>
            <a:off x="517029" y="1388349"/>
            <a:ext cx="4608547" cy="1617600"/>
          </a:xfrm>
          <a:prstGeom prst="rect">
            <a:avLst/>
          </a:prstGeom>
        </p:spPr>
      </p:pic>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33505" y="1970326"/>
            <a:ext cx="881802" cy="1252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834044" y="2692786"/>
            <a:ext cx="537814" cy="2621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297560" y="2005733"/>
            <a:ext cx="3129791" cy="141653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処理方法で「エラー打刻を表示する」を選択し</a:t>
            </a:r>
            <a:r>
              <a:rPr lang="ja-JP" altLang="en-US" sz="1600" dirty="0">
                <a:latin typeface="Meiryo UI" panose="020B0604030504040204" pitchFamily="50" charset="-128"/>
                <a:ea typeface="Meiryo UI" panose="020B0604030504040204" pitchFamily="50" charset="-128"/>
              </a:rPr>
              <a:t>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します。</a:t>
            </a:r>
          </a:p>
        </p:txBody>
      </p:sp>
      <p:sp>
        <p:nvSpPr>
          <p:cNvPr id="32" name="矢印: 右 19">
            <a:extLst>
              <a:ext uri="{FF2B5EF4-FFF2-40B4-BE49-F238E27FC236}">
                <a16:creationId xmlns:a16="http://schemas.microsoft.com/office/drawing/2014/main" id="{1EFFAEA8-065B-42F3-B282-63D5690F9FAE}"/>
              </a:ext>
            </a:extLst>
          </p:cNvPr>
          <p:cNvSpPr/>
          <p:nvPr/>
        </p:nvSpPr>
        <p:spPr>
          <a:xfrm>
            <a:off x="5647706" y="17887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212312" y="2438815"/>
            <a:ext cx="5071268" cy="4476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社員や打刻日</a:t>
            </a:r>
            <a:r>
              <a:rPr lang="ja-JP" altLang="en-US" sz="1600" dirty="0">
                <a:latin typeface="Meiryo UI" panose="020B0604030504040204" pitchFamily="50" charset="-128"/>
                <a:ea typeface="Meiryo UI" panose="020B0604030504040204" pitchFamily="50" charset="-128"/>
              </a:rPr>
              <a:t>付</a:t>
            </a:r>
            <a:r>
              <a:rPr lang="ja-JP" altLang="ja-JP" sz="1600" dirty="0">
                <a:latin typeface="Meiryo UI" panose="020B0604030504040204" pitchFamily="50" charset="-128"/>
                <a:ea typeface="Meiryo UI" panose="020B0604030504040204" pitchFamily="50" charset="-128"/>
              </a:rPr>
              <a:t>、打刻時刻、エラーの内容などを確認します。</a:t>
            </a:r>
          </a:p>
        </p:txBody>
      </p:sp>
      <p:pic>
        <p:nvPicPr>
          <p:cNvPr id="9" name="図 8"/>
          <p:cNvPicPr>
            <a:picLocks noChangeAspect="1"/>
          </p:cNvPicPr>
          <p:nvPr/>
        </p:nvPicPr>
        <p:blipFill>
          <a:blip r:embed="rId4"/>
          <a:stretch>
            <a:fillRect/>
          </a:stretch>
        </p:blipFill>
        <p:spPr>
          <a:xfrm>
            <a:off x="6207621" y="1322738"/>
            <a:ext cx="5677809" cy="1066971"/>
          </a:xfrm>
          <a:prstGeom prst="rect">
            <a:avLst/>
          </a:prstGeom>
        </p:spPr>
      </p:pic>
      <p:graphicFrame>
        <p:nvGraphicFramePr>
          <p:cNvPr id="47" name="表 4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039874776"/>
              </p:ext>
            </p:extLst>
          </p:nvPr>
        </p:nvGraphicFramePr>
        <p:xfrm>
          <a:off x="581319" y="4110672"/>
          <a:ext cx="11172119" cy="1906407"/>
        </p:xfrm>
        <a:graphic>
          <a:graphicData uri="http://schemas.openxmlformats.org/drawingml/2006/table">
            <a:tbl>
              <a:tblPr firstRow="1" bandRow="1">
                <a:tableStyleId>{5A111915-BE36-4E01-A7E5-04B1672EAD32}</a:tableStyleId>
              </a:tblPr>
              <a:tblGrid>
                <a:gridCol w="2180542">
                  <a:extLst>
                    <a:ext uri="{9D8B030D-6E8A-4147-A177-3AD203B41FA5}">
                      <a16:colId xmlns:a16="http://schemas.microsoft.com/office/drawing/2014/main" val="2147211549"/>
                    </a:ext>
                  </a:extLst>
                </a:gridCol>
                <a:gridCol w="8991577">
                  <a:extLst>
                    <a:ext uri="{9D8B030D-6E8A-4147-A177-3AD203B41FA5}">
                      <a16:colId xmlns:a16="http://schemas.microsoft.com/office/drawing/2014/main" val="840295438"/>
                    </a:ext>
                  </a:extLst>
                </a:gridCol>
              </a:tblGrid>
              <a:tr h="281981">
                <a:tc>
                  <a:txBody>
                    <a:bodyPr/>
                    <a:lstStyle/>
                    <a:p>
                      <a:pPr algn="l"/>
                      <a:r>
                        <a:rPr kumimoji="1" lang="ja-JP" altLang="en-US" sz="1400" dirty="0">
                          <a:latin typeface="メイリオ" panose="020B0604030504040204" pitchFamily="50" charset="-128"/>
                          <a:ea typeface="メイリオ" panose="020B0604030504040204" pitchFamily="50" charset="-128"/>
                        </a:rPr>
                        <a:t>エラー内容</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原因</a:t>
                      </a:r>
                    </a:p>
                  </a:txBody>
                  <a:tcPr anchor="ctr"/>
                </a:tc>
                <a:extLst>
                  <a:ext uri="{0D108BD9-81ED-4DB2-BD59-A6C34878D82A}">
                    <a16:rowId xmlns:a16="http://schemas.microsoft.com/office/drawing/2014/main" val="1208899390"/>
                  </a:ext>
                </a:extLst>
              </a:tr>
              <a:tr h="592160">
                <a:tc>
                  <a:txBody>
                    <a:bodyPr/>
                    <a:lstStyle/>
                    <a:p>
                      <a: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t>ID</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未登録</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タイムカードＩＤ番号が未登録の場合</a:t>
                      </a:r>
                      <a:b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奉行タイムレコーダー</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タイムカードＩＤ番号登録</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社員情報</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勤怠・休日・休暇</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ページ</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89221045"/>
                  </a:ext>
                </a:extLst>
              </a:tr>
              <a:tr h="169188">
                <a:tc>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重打刻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同一日かつ同一種類</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出勤・退出・外出・再入</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の打刻データが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ある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場合</a:t>
                      </a:r>
                    </a:p>
                  </a:txBody>
                  <a:tcPr marL="68580" marR="68580" marT="0" marB="0"/>
                </a:tc>
                <a:extLst>
                  <a:ext uri="{0D108BD9-81ED-4DB2-BD59-A6C34878D82A}">
                    <a16:rowId xmlns:a16="http://schemas.microsoft.com/office/drawing/2014/main" val="523759695"/>
                  </a:ext>
                </a:extLst>
              </a:tr>
              <a:tr h="176905">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確認済打刻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すでに</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または</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日別勤務データ入力］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で、「確認」欄にチェックを付け</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ている場合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618763676"/>
                  </a:ext>
                </a:extLst>
              </a:tr>
              <a:tr h="338377">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勤務回数超過</a:t>
                      </a:r>
                    </a:p>
                  </a:txBody>
                  <a:tcPr marL="68580" marR="68580" marT="0" marB="0"/>
                </a:tc>
                <a:tc>
                  <a:txBody>
                    <a:bodyPr/>
                    <a:lstStyle/>
                    <a:p>
                      <a:pPr algn="l">
                        <a:spcAft>
                          <a:spcPts val="0"/>
                        </a:spcAft>
                      </a:pPr>
                      <a:r>
                        <a:rPr kumimoji="1" lang="ja-JP" altLang="en-US" sz="1200" kern="0" spc="0" baseline="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kern="0" spc="0" baseline="0" dirty="0">
                          <a:latin typeface="Meiryo UI" panose="020B0604030504040204" pitchFamily="50" charset="-128"/>
                          <a:ea typeface="Meiryo UI" panose="020B0604030504040204" pitchFamily="50" charset="-128"/>
                        </a:rPr>
                        <a:t>［勤務スケジュール </a:t>
                      </a:r>
                      <a:r>
                        <a:rPr lang="en-US" altLang="ja-JP" sz="1200" kern="0" spc="0" baseline="0" dirty="0">
                          <a:latin typeface="Meiryo UI" panose="020B0604030504040204" pitchFamily="50" charset="-128"/>
                          <a:ea typeface="Meiryo UI" panose="020B0604030504040204" pitchFamily="50" charset="-128"/>
                        </a:rPr>
                        <a:t>‐ </a:t>
                      </a:r>
                      <a:r>
                        <a:rPr lang="ja-JP" altLang="en-US" sz="1200" kern="0" spc="0" baseline="0" dirty="0">
                          <a:latin typeface="Meiryo UI" panose="020B0604030504040204" pitchFamily="50" charset="-128"/>
                          <a:ea typeface="Meiryo UI" panose="020B0604030504040204" pitchFamily="50" charset="-128"/>
                        </a:rPr>
                        <a:t>勤務スケジュール］</a:t>
                      </a:r>
                      <a:r>
                        <a:rPr lang="ja-JP" altLang="ja-JP" sz="1200" kern="0" spc="0" baseline="0" dirty="0">
                          <a:latin typeface="Meiryo UI" panose="020B0604030504040204" pitchFamily="50" charset="-128"/>
                          <a:ea typeface="Meiryo UI" panose="020B0604030504040204" pitchFamily="50" charset="-128"/>
                        </a:rPr>
                        <a:t>メニュー</a:t>
                      </a:r>
                      <a:r>
                        <a:rPr lang="ja-JP" altLang="en-US" sz="1200" kern="0" spc="0" baseline="0" dirty="0">
                          <a:latin typeface="Meiryo UI" panose="020B0604030504040204" pitchFamily="50" charset="-128"/>
                          <a:ea typeface="Meiryo UI" panose="020B0604030504040204" pitchFamily="50" charset="-128"/>
                        </a:rPr>
                        <a:t>の</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各メニューで設定</a:t>
                      </a:r>
                      <a:r>
                        <a:rPr lang="ja-JP" altLang="en-US"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されている</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勤務回数と、タイムレコーダ</a:t>
                      </a:r>
                      <a:r>
                        <a:rPr lang="ja-JP" altLang="en-US"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ー</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上で打刻した</a:t>
                      </a:r>
                      <a:br>
                        <a:rPr lang="en-US" alt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勤務回数の合計が、</a:t>
                      </a:r>
                      <a:r>
                        <a:rPr lang="en-US"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10 </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回以上の場合</a:t>
                      </a:r>
                    </a:p>
                  </a:txBody>
                  <a:tcPr marL="68580" marR="68580" marT="0" marB="0"/>
                </a:tc>
                <a:extLst>
                  <a:ext uri="{0D108BD9-81ED-4DB2-BD59-A6C34878D82A}">
                    <a16:rowId xmlns:a16="http://schemas.microsoft.com/office/drawing/2014/main" val="1136946484"/>
                  </a:ext>
                </a:extLst>
              </a:tr>
              <a:tr h="230007">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勤務体系利用制限</a:t>
                      </a:r>
                    </a:p>
                  </a:txBody>
                  <a:tcPr marL="68580" marR="68580" marT="0" marB="0"/>
                </a:tc>
                <a:tc>
                  <a:txBody>
                    <a:bodyPr/>
                    <a:lstStyle/>
                    <a:p>
                      <a:pPr algn="l">
                        <a:spcAft>
                          <a:spcPts val="0"/>
                        </a:spcAft>
                      </a:pPr>
                      <a:r>
                        <a:rPr kumimoji="1" lang="ja-JP" altLang="en-US" sz="1200" kern="0" spc="0" baseline="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kern="0" spc="0" baseline="0" dirty="0">
                          <a:latin typeface="Meiryo UI" panose="020B0604030504040204" pitchFamily="50" charset="-128"/>
                          <a:ea typeface="Meiryo UI" panose="020B0604030504040204" pitchFamily="50" charset="-128"/>
                        </a:rPr>
                        <a:t>［法人情報</a:t>
                      </a:r>
                      <a:r>
                        <a:rPr lang="en-US" altLang="ja-JP" sz="1200" kern="0" spc="0" baseline="0" dirty="0">
                          <a:latin typeface="Meiryo UI" panose="020B0604030504040204" pitchFamily="50" charset="-128"/>
                          <a:ea typeface="Meiryo UI" panose="020B0604030504040204" pitchFamily="50" charset="-128"/>
                        </a:rPr>
                        <a:t> ‐ </a:t>
                      </a:r>
                      <a:r>
                        <a:rPr lang="ja-JP" altLang="en-US" sz="1200" kern="0" spc="0" baseline="0" dirty="0">
                          <a:latin typeface="Meiryo UI" panose="020B0604030504040204" pitchFamily="50" charset="-128"/>
                          <a:ea typeface="Meiryo UI" panose="020B0604030504040204" pitchFamily="50" charset="-128"/>
                        </a:rPr>
                        <a:t>勤務規程 </a:t>
                      </a:r>
                      <a:r>
                        <a:rPr lang="en-US" altLang="ja-JP" sz="1200" kern="0" spc="0" baseline="0" dirty="0">
                          <a:latin typeface="Meiryo UI" panose="020B0604030504040204" pitchFamily="50" charset="-128"/>
                          <a:ea typeface="Meiryo UI" panose="020B0604030504040204" pitchFamily="50" charset="-128"/>
                        </a:rPr>
                        <a:t>‐ </a:t>
                      </a:r>
                      <a:r>
                        <a:rPr lang="ja-JP" altLang="en-US" sz="1200" kern="0" spc="0" baseline="0" dirty="0">
                          <a:latin typeface="Meiryo UI" panose="020B0604030504040204" pitchFamily="50" charset="-128"/>
                          <a:ea typeface="Meiryo UI" panose="020B0604030504040204" pitchFamily="50" charset="-128"/>
                        </a:rPr>
                        <a:t>勤務体系 </a:t>
                      </a:r>
                      <a:r>
                        <a:rPr lang="en-US" altLang="ja-JP" sz="1200" kern="0" spc="0" baseline="0" dirty="0">
                          <a:latin typeface="Meiryo UI" panose="020B0604030504040204" pitchFamily="50" charset="-128"/>
                          <a:ea typeface="Meiryo UI" panose="020B0604030504040204" pitchFamily="50" charset="-128"/>
                        </a:rPr>
                        <a:t>‐ </a:t>
                      </a:r>
                      <a:r>
                        <a:rPr lang="ja-JP" alt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部門／区分別勤務体系利用制限</a:t>
                      </a:r>
                      <a:r>
                        <a:rPr lang="ja-JP" altLang="en-US" sz="1200" kern="0" spc="0" baseline="0" dirty="0">
                          <a:latin typeface="Meiryo UI" panose="020B0604030504040204" pitchFamily="50" charset="-128"/>
                          <a:ea typeface="Meiryo UI" panose="020B0604030504040204" pitchFamily="50" charset="-128"/>
                        </a:rPr>
                        <a:t>］</a:t>
                      </a:r>
                      <a:r>
                        <a:rPr lang="ja-JP" altLang="ja-JP" sz="1200" kern="0" spc="0" baseline="0" dirty="0">
                          <a:latin typeface="Meiryo UI" panose="020B0604030504040204" pitchFamily="50" charset="-128"/>
                          <a:ea typeface="Meiryo UI" panose="020B0604030504040204" pitchFamily="50" charset="-128"/>
                        </a:rPr>
                        <a:t>メニュー</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で利用制限が設定されている場合</a:t>
                      </a:r>
                    </a:p>
                  </a:txBody>
                  <a:tcPr marL="68580" marR="68580" marT="0" marB="0"/>
                </a:tc>
                <a:extLst>
                  <a:ext uri="{0D108BD9-81ED-4DB2-BD59-A6C34878D82A}">
                    <a16:rowId xmlns:a16="http://schemas.microsoft.com/office/drawing/2014/main" val="3717213150"/>
                  </a:ext>
                </a:extLst>
              </a:tr>
            </a:tbl>
          </a:graphicData>
        </a:graphic>
      </p:graphicFrame>
      <p:cxnSp>
        <p:nvCxnSpPr>
          <p:cNvPr id="48" name="直線コネクタ 47"/>
          <p:cNvCxnSpPr>
            <a:cxnSpLocks/>
          </p:cNvCxnSpPr>
          <p:nvPr/>
        </p:nvCxnSpPr>
        <p:spPr>
          <a:xfrm>
            <a:off x="2758440" y="4112192"/>
            <a:ext cx="0" cy="19048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9287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10"/>
            <a:ext cx="10258758" cy="568536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エラー打刻がある場合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エラー打刻を再度</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込む前に、各メニューで修正</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修正後、</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a:t>
            </a:r>
            <a:r>
              <a:rPr lang="ja-JP" altLang="ja-JP" sz="1600" dirty="0">
                <a:latin typeface="Meiryo UI" panose="020B0604030504040204" pitchFamily="50" charset="-128"/>
                <a:ea typeface="Meiryo UI" panose="020B0604030504040204" pitchFamily="50" charset="-128"/>
              </a:rPr>
              <a:t>でエラー打刻を再度</a:t>
            </a:r>
            <a:r>
              <a:rPr lang="ja-JP" altLang="en-US" sz="1600" dirty="0">
                <a:latin typeface="Meiryo UI" panose="020B0604030504040204" pitchFamily="50" charset="-128"/>
                <a:ea typeface="Meiryo UI" panose="020B0604030504040204" pitchFamily="50" charset="-128"/>
              </a:rPr>
              <a:t>取り込み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3. </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込んだ打刻は、</a:t>
            </a:r>
            <a:r>
              <a:rPr lang="ja-JP" altLang="en-US" sz="1600" dirty="0">
                <a:latin typeface="Meiryo UI" panose="020B0604030504040204" pitchFamily="50" charset="-128"/>
                <a:ea typeface="Meiryo UI" panose="020B0604030504040204" pitchFamily="50" charset="-128"/>
              </a:rPr>
              <a:t> ［勤怠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a:t>
            </a:r>
            <a:r>
              <a:rPr lang="ja-JP" altLang="ja-JP" sz="1600" dirty="0">
                <a:latin typeface="Meiryo UI" panose="020B0604030504040204" pitchFamily="50" charset="-128"/>
                <a:ea typeface="Meiryo UI" panose="020B0604030504040204" pitchFamily="50" charset="-128"/>
              </a:rPr>
              <a:t>メニューまたは</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メニューに</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正常な打刻として表示されます。</a:t>
            </a:r>
            <a:r>
              <a:rPr lang="ja-JP" altLang="en-US" sz="1600" dirty="0">
                <a:latin typeface="Meiryo UI" panose="020B0604030504040204" pitchFamily="50" charset="-128"/>
                <a:ea typeface="Meiryo UI" panose="020B0604030504040204" pitchFamily="50" charset="-128"/>
              </a:rPr>
              <a:t>また、［</a:t>
            </a:r>
            <a:r>
              <a:rPr lang="ja-JP" altLang="ja-JP" sz="1600" dirty="0">
                <a:latin typeface="Meiryo UI" panose="020B0604030504040204" pitchFamily="50" charset="-128"/>
                <a:ea typeface="Meiryo UI" panose="020B0604030504040204" pitchFamily="50" charset="-128"/>
              </a:rPr>
              <a:t>エラー打刻状況</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画面からエラー打刻がなくなります。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grpSp>
        <p:nvGrpSpPr>
          <p:cNvPr id="8" name="グループ化 7"/>
          <p:cNvGrpSpPr/>
          <p:nvPr/>
        </p:nvGrpSpPr>
        <p:grpSpPr>
          <a:xfrm>
            <a:off x="938379" y="1871599"/>
            <a:ext cx="4840654" cy="2262085"/>
            <a:chOff x="604837" y="1916957"/>
            <a:chExt cx="4840654" cy="2262085"/>
          </a:xfrm>
        </p:grpSpPr>
        <p:pic>
          <p:nvPicPr>
            <p:cNvPr id="6" name="図 5"/>
            <p:cNvPicPr>
              <a:picLocks noChangeAspect="1"/>
            </p:cNvPicPr>
            <p:nvPr/>
          </p:nvPicPr>
          <p:blipFill>
            <a:blip r:embed="rId3"/>
            <a:stretch>
              <a:fillRect/>
            </a:stretch>
          </p:blipFill>
          <p:spPr>
            <a:xfrm>
              <a:off x="604837" y="1916957"/>
              <a:ext cx="4840654" cy="2262085"/>
            </a:xfrm>
            <a:prstGeom prst="rect">
              <a:avLst/>
            </a:prstGeom>
          </p:spPr>
        </p:pic>
        <p:sp>
          <p:nvSpPr>
            <p:cNvPr id="1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637103" y="2846400"/>
              <a:ext cx="1207829" cy="2016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3"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067736" y="3750380"/>
              <a:ext cx="709441" cy="2779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grpSp>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856606" y="2894272"/>
            <a:ext cx="6494161" cy="8003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処理方法で「エラー打刻を再度取り込む」を選択し</a:t>
            </a:r>
            <a:r>
              <a:rPr lang="ja-JP" altLang="en-US"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打刻の集計対象や対象期間を設定し、［実行］ボタンをクリックします。</a:t>
            </a:r>
          </a:p>
        </p:txBody>
      </p:sp>
    </p:spTree>
    <p:extLst>
      <p:ext uri="{BB962C8B-B14F-4D97-AF65-F5344CB8AC3E}">
        <p14:creationId xmlns:p14="http://schemas.microsoft.com/office/powerpoint/2010/main" val="30015906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社員の出退勤の状況を確認する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出退勤状況確認］メニューで確認します。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75" y="1447928"/>
            <a:ext cx="2162926" cy="2153313"/>
          </a:xfrm>
          <a:prstGeom prst="rect">
            <a:avLst/>
          </a:prstGeom>
          <a:ln>
            <a:solidFill>
              <a:srgbClr val="000000"/>
            </a:solidFill>
          </a:ln>
        </p:spPr>
      </p:pic>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80275" y="3341831"/>
            <a:ext cx="2728575" cy="71776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a:t>
            </a:r>
          </a:p>
          <a:p>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p:txBody>
      </p:sp>
      <p:sp>
        <p:nvSpPr>
          <p:cNvPr id="17"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154846" y="2865792"/>
            <a:ext cx="628234" cy="2564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974" y="1420206"/>
            <a:ext cx="6948099" cy="3916901"/>
          </a:xfrm>
          <a:prstGeom prst="rect">
            <a:avLst/>
          </a:prstGeom>
          <a:ln>
            <a:solidFill>
              <a:schemeClr val="tx1"/>
            </a:solidFill>
          </a:ln>
        </p:spPr>
      </p:pic>
      <p:sp>
        <p:nvSpPr>
          <p:cNvPr id="10" name="矢印: 右 19">
            <a:extLst>
              <a:ext uri="{FF2B5EF4-FFF2-40B4-BE49-F238E27FC236}">
                <a16:creationId xmlns:a16="http://schemas.microsoft.com/office/drawing/2014/main" id="{1EFFAEA8-065B-42F3-B282-63D5690F9FAE}"/>
              </a:ext>
            </a:extLst>
          </p:cNvPr>
          <p:cNvSpPr/>
          <p:nvPr/>
        </p:nvSpPr>
        <p:spPr>
          <a:xfrm>
            <a:off x="3021326" y="252458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7587819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55</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18112"/>
            <a:ext cx="11499154" cy="5680993"/>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日別で確認する場合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就業日報］メニューで確認します。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1" name="図 10">
            <a:extLst>
              <a:ext uri="{FF2B5EF4-FFF2-40B4-BE49-F238E27FC236}">
                <a16:creationId xmlns:a16="http://schemas.microsoft.com/office/drawing/2014/main" id="{CD84AE63-436B-4326-A365-37D8A7D9FB8A}"/>
              </a:ext>
            </a:extLst>
          </p:cNvPr>
          <p:cNvPicPr>
            <a:picLocks noChangeAspect="1"/>
          </p:cNvPicPr>
          <p:nvPr/>
        </p:nvPicPr>
        <p:blipFill>
          <a:blip r:embed="rId3"/>
          <a:stretch>
            <a:fillRect/>
          </a:stretch>
        </p:blipFill>
        <p:spPr>
          <a:xfrm>
            <a:off x="4142396" y="2934039"/>
            <a:ext cx="3284315" cy="933640"/>
          </a:xfrm>
          <a:prstGeom prst="rect">
            <a:avLst/>
          </a:prstGeom>
          <a:ln w="3175">
            <a:solidFill>
              <a:schemeClr val="tx1"/>
            </a:solidFill>
          </a:ln>
        </p:spPr>
      </p:pic>
      <p:sp>
        <p:nvSpPr>
          <p:cNvPr id="14" name="AutoShape 380">
            <a:extLst>
              <a:ext uri="{FF2B5EF4-FFF2-40B4-BE49-F238E27FC236}">
                <a16:creationId xmlns:a16="http://schemas.microsoft.com/office/drawing/2014/main" id="{383EA24D-C19F-4800-91A6-B52CC699443E}"/>
              </a:ext>
            </a:extLst>
          </p:cNvPr>
          <p:cNvSpPr>
            <a:spLocks noChangeArrowheads="1"/>
          </p:cNvSpPr>
          <p:nvPr/>
        </p:nvSpPr>
        <p:spPr bwMode="auto">
          <a:xfrm>
            <a:off x="4142396" y="2973318"/>
            <a:ext cx="479700" cy="1270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矢印: 折線 37">
            <a:extLst>
              <a:ext uri="{FF2B5EF4-FFF2-40B4-BE49-F238E27FC236}">
                <a16:creationId xmlns:a16="http://schemas.microsoft.com/office/drawing/2014/main" id="{B7770878-5605-4ECA-8397-B890DA581B30}"/>
              </a:ext>
            </a:extLst>
          </p:cNvPr>
          <p:cNvSpPr/>
          <p:nvPr/>
        </p:nvSpPr>
        <p:spPr>
          <a:xfrm flipV="1">
            <a:off x="6599489" y="493141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723" y="1985488"/>
            <a:ext cx="7898906" cy="89455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pic>
        <p:nvPicPr>
          <p:cNvPr id="6148" name="Picture 4" descr="C:\Users\nhosoya\AppData\Local\Temp\SNAGHTML1ab0cb5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999" y="4147400"/>
            <a:ext cx="4143781" cy="237941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nhosoya\AppData\Local\Temp\SNAGHTML1b06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093" y="1576059"/>
            <a:ext cx="1603375" cy="248671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nhosoya\AppData\Local\Temp\SNAGHTML1b0713b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4594" y="3534282"/>
            <a:ext cx="3585772" cy="1584126"/>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258708" y="3836905"/>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6166" name="Picture 22" descr="C:\Users\nhosoya\AppData\Local\Temp\SNAGHTML1b09626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1370" y="4249344"/>
            <a:ext cx="3197162" cy="1841712"/>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4218" y="5040631"/>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6154941" y="3379277"/>
            <a:ext cx="441992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条件設定より、集計する項目などを選択できます。</a:t>
            </a:r>
          </a:p>
        </p:txBody>
      </p:sp>
      <p:sp>
        <p:nvSpPr>
          <p:cNvPr id="30" name="AutoShape 380">
            <a:extLst>
              <a:ext uri="{FF2B5EF4-FFF2-40B4-BE49-F238E27FC236}">
                <a16:creationId xmlns:a16="http://schemas.microsoft.com/office/drawing/2014/main" id="{57BECE7A-5CAE-4B53-B843-E152A0218337}"/>
              </a:ext>
            </a:extLst>
          </p:cNvPr>
          <p:cNvSpPr>
            <a:spLocks noChangeArrowheads="1"/>
          </p:cNvSpPr>
          <p:nvPr/>
        </p:nvSpPr>
        <p:spPr bwMode="auto">
          <a:xfrm>
            <a:off x="8883406" y="4282392"/>
            <a:ext cx="1130605" cy="1653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AutoShape 380">
            <a:extLst>
              <a:ext uri="{FF2B5EF4-FFF2-40B4-BE49-F238E27FC236}">
                <a16:creationId xmlns:a16="http://schemas.microsoft.com/office/drawing/2014/main" id="{6D8690EA-06E3-4211-92F7-C29BB69A776B}"/>
              </a:ext>
            </a:extLst>
          </p:cNvPr>
          <p:cNvSpPr>
            <a:spLocks noChangeArrowheads="1"/>
          </p:cNvSpPr>
          <p:nvPr/>
        </p:nvSpPr>
        <p:spPr bwMode="auto">
          <a:xfrm>
            <a:off x="1550939" y="3805139"/>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54CD1C23-5505-4933-82E5-8AAF94473C2B}"/>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7" name="グループ化 16">
            <a:extLst>
              <a:ext uri="{FF2B5EF4-FFF2-40B4-BE49-F238E27FC236}">
                <a16:creationId xmlns:a16="http://schemas.microsoft.com/office/drawing/2014/main" id="{779AFED4-CB3D-BAD9-25D8-023C2A52F4BD}"/>
              </a:ext>
            </a:extLst>
          </p:cNvPr>
          <p:cNvGrpSpPr/>
          <p:nvPr/>
        </p:nvGrpSpPr>
        <p:grpSpPr>
          <a:xfrm>
            <a:off x="8406332" y="5318720"/>
            <a:ext cx="3148583" cy="766302"/>
            <a:chOff x="8406332" y="5318720"/>
            <a:chExt cx="3148583" cy="766302"/>
          </a:xfrm>
        </p:grpSpPr>
        <p:sp>
          <p:nvSpPr>
            <p:cNvPr id="25" name="Rectangle 363">
              <a:extLst>
                <a:ext uri="{FF2B5EF4-FFF2-40B4-BE49-F238E27FC236}">
                  <a16:creationId xmlns:a16="http://schemas.microsoft.com/office/drawing/2014/main" id="{381EFFC1-2258-4373-A981-46482FDD50EF}"/>
                </a:ext>
              </a:extLst>
            </p:cNvPr>
            <p:cNvSpPr>
              <a:spLocks noChangeArrowheads="1"/>
            </p:cNvSpPr>
            <p:nvPr/>
          </p:nvSpPr>
          <p:spPr bwMode="auto">
            <a:xfrm>
              <a:off x="8406332" y="5318720"/>
              <a:ext cx="3148583"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日付</a:t>
              </a:r>
              <a:r>
                <a:rPr lang="ja-JP" altLang="ja-JP" sz="1600" dirty="0">
                  <a:latin typeface="Meiryo UI" panose="020B0604030504040204" pitchFamily="50" charset="-128"/>
                  <a:ea typeface="Meiryo UI" panose="020B0604030504040204" pitchFamily="50" charset="-128"/>
                </a:rPr>
                <a:t>を変更できます。</a:t>
              </a:r>
            </a:p>
          </p:txBody>
        </p:sp>
        <p:pic>
          <p:nvPicPr>
            <p:cNvPr id="10" name="図 9">
              <a:extLst>
                <a:ext uri="{FF2B5EF4-FFF2-40B4-BE49-F238E27FC236}">
                  <a16:creationId xmlns:a16="http://schemas.microsoft.com/office/drawing/2014/main" id="{225F9B49-3AC3-73C1-4E1E-ED5E2B090DD9}"/>
                </a:ext>
              </a:extLst>
            </p:cNvPr>
            <p:cNvPicPr>
              <a:picLocks noChangeAspect="1"/>
            </p:cNvPicPr>
            <p:nvPr/>
          </p:nvPicPr>
          <p:blipFill>
            <a:blip r:embed="rId8"/>
            <a:stretch>
              <a:fillRect/>
            </a:stretch>
          </p:blipFill>
          <p:spPr>
            <a:xfrm>
              <a:off x="8772817" y="5425993"/>
              <a:ext cx="229594" cy="237511"/>
            </a:xfrm>
            <a:prstGeom prst="rect">
              <a:avLst/>
            </a:prstGeom>
          </p:spPr>
        </p:pic>
        <p:pic>
          <p:nvPicPr>
            <p:cNvPr id="12" name="図 11">
              <a:extLst>
                <a:ext uri="{FF2B5EF4-FFF2-40B4-BE49-F238E27FC236}">
                  <a16:creationId xmlns:a16="http://schemas.microsoft.com/office/drawing/2014/main" id="{E0481950-0679-B9CE-E02C-E5BDF375B82C}"/>
                </a:ext>
              </a:extLst>
            </p:cNvPr>
            <p:cNvPicPr>
              <a:picLocks noChangeAspect="1"/>
            </p:cNvPicPr>
            <p:nvPr/>
          </p:nvPicPr>
          <p:blipFill>
            <a:blip r:embed="rId9"/>
            <a:stretch>
              <a:fillRect/>
            </a:stretch>
          </p:blipFill>
          <p:spPr>
            <a:xfrm>
              <a:off x="9540842" y="5425993"/>
              <a:ext cx="237238" cy="237238"/>
            </a:xfrm>
            <a:prstGeom prst="rect">
              <a:avLst/>
            </a:prstGeom>
          </p:spPr>
        </p:pic>
      </p:grpSp>
      <p:pic>
        <p:nvPicPr>
          <p:cNvPr id="16" name="図 15">
            <a:extLst>
              <a:ext uri="{FF2B5EF4-FFF2-40B4-BE49-F238E27FC236}">
                <a16:creationId xmlns:a16="http://schemas.microsoft.com/office/drawing/2014/main" id="{E2290DB3-EC76-2E0F-96C4-34F9B5E98C1F}"/>
              </a:ext>
            </a:extLst>
          </p:cNvPr>
          <p:cNvPicPr>
            <a:picLocks noChangeAspect="1"/>
          </p:cNvPicPr>
          <p:nvPr/>
        </p:nvPicPr>
        <p:blipFill>
          <a:blip r:embed="rId10"/>
          <a:stretch>
            <a:fillRect/>
          </a:stretch>
        </p:blipFill>
        <p:spPr>
          <a:xfrm>
            <a:off x="9986523" y="5425993"/>
            <a:ext cx="245146" cy="237238"/>
          </a:xfrm>
          <a:prstGeom prst="rect">
            <a:avLst/>
          </a:prstGeom>
        </p:spPr>
      </p:pic>
    </p:spTree>
    <p:extLst>
      <p:ext uri="{BB962C8B-B14F-4D97-AF65-F5344CB8AC3E}">
        <p14:creationId xmlns:p14="http://schemas.microsoft.com/office/powerpoint/2010/main" val="5069616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56</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週別で確認する場合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就業週報］メニューで確認します。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4" name="矢印: 折線 37">
            <a:extLst>
              <a:ext uri="{FF2B5EF4-FFF2-40B4-BE49-F238E27FC236}">
                <a16:creationId xmlns:a16="http://schemas.microsoft.com/office/drawing/2014/main" id="{B7770878-5605-4ECA-8397-B890DA581B30}"/>
              </a:ext>
            </a:extLst>
          </p:cNvPr>
          <p:cNvSpPr/>
          <p:nvPr/>
        </p:nvSpPr>
        <p:spPr>
          <a:xfrm flipV="1">
            <a:off x="6177595" y="52146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Rectangle 363">
            <a:extLst>
              <a:ext uri="{FF2B5EF4-FFF2-40B4-BE49-F238E27FC236}">
                <a16:creationId xmlns:a16="http://schemas.microsoft.com/office/drawing/2014/main" id="{F2C4E4AA-CCCC-46A4-B6B3-4C7A4F4577F2}"/>
              </a:ext>
            </a:extLst>
          </p:cNvPr>
          <p:cNvSpPr>
            <a:spLocks noChangeArrowheads="1"/>
          </p:cNvSpPr>
          <p:nvPr/>
        </p:nvSpPr>
        <p:spPr bwMode="auto">
          <a:xfrm>
            <a:off x="8149723" y="4226314"/>
            <a:ext cx="335430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表示する週や社員を変更できます。</a:t>
            </a:r>
          </a:p>
        </p:txBody>
      </p:sp>
      <p:pic>
        <p:nvPicPr>
          <p:cNvPr id="8196" name="Picture 4" descr="C:\Users\nhosoya\AppData\Local\Temp\SNAGHTML1ac5c89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18" y="1576059"/>
            <a:ext cx="1600786" cy="248383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nhosoya\AppData\Local\Temp\SNAGHTML1ac6738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780" y="2920139"/>
            <a:ext cx="3184070" cy="17633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Users\nhosoya\AppData\Local\Temp\SNAGHTML1ac731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8965" y="3846523"/>
            <a:ext cx="3940175" cy="173601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3206123" y="2015203"/>
            <a:ext cx="7890964" cy="9175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5385356" y="3414006"/>
            <a:ext cx="5392711"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」より上に配置した項目は、画面表示した際に</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スクロールされずに常に表示されます。</a:t>
            </a:r>
          </a:p>
        </p:txBody>
      </p:sp>
      <p:pic>
        <p:nvPicPr>
          <p:cNvPr id="31" name="図 30">
            <a:extLst>
              <a:ext uri="{FF2B5EF4-FFF2-40B4-BE49-F238E27FC236}">
                <a16:creationId xmlns:a16="http://schemas.microsoft.com/office/drawing/2014/main" id="{EB836CC1-4B96-4397-BEE7-3D5ED13ACD17}"/>
              </a:ext>
            </a:extLst>
          </p:cNvPr>
          <p:cNvPicPr>
            <a:picLocks noChangeAspect="1"/>
          </p:cNvPicPr>
          <p:nvPr/>
        </p:nvPicPr>
        <p:blipFill>
          <a:blip r:embed="rId6"/>
          <a:stretch>
            <a:fillRect/>
          </a:stretch>
        </p:blipFill>
        <p:spPr>
          <a:xfrm>
            <a:off x="1857539" y="4950124"/>
            <a:ext cx="3413612" cy="1387095"/>
          </a:xfrm>
          <a:prstGeom prst="rect">
            <a:avLst/>
          </a:prstGeom>
          <a:ln w="3175">
            <a:solidFill>
              <a:schemeClr val="tx1"/>
            </a:solidFill>
          </a:ln>
        </p:spPr>
      </p:pic>
      <p:sp>
        <p:nvSpPr>
          <p:cNvPr id="3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5271151" y="4479543"/>
            <a:ext cx="885658"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94C8478D-BDE4-4F10-9930-C279613F6543}"/>
              </a:ext>
            </a:extLst>
          </p:cNvPr>
          <p:cNvSpPr>
            <a:spLocks noChangeArrowheads="1"/>
          </p:cNvSpPr>
          <p:nvPr/>
        </p:nvSpPr>
        <p:spPr bwMode="auto">
          <a:xfrm>
            <a:off x="2459358" y="4325799"/>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9BC72AB0-DA33-4867-9F89-35DD112C0DFE}"/>
              </a:ext>
            </a:extLst>
          </p:cNvPr>
          <p:cNvSpPr>
            <a:spLocks noChangeArrowheads="1"/>
          </p:cNvSpPr>
          <p:nvPr/>
        </p:nvSpPr>
        <p:spPr bwMode="auto">
          <a:xfrm>
            <a:off x="1550939" y="3839007"/>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図 5"/>
          <p:cNvPicPr>
            <a:picLocks noChangeAspect="1"/>
          </p:cNvPicPr>
          <p:nvPr/>
        </p:nvPicPr>
        <p:blipFill>
          <a:blip r:embed="rId7"/>
          <a:stretch>
            <a:fillRect/>
          </a:stretch>
        </p:blipFill>
        <p:spPr>
          <a:xfrm>
            <a:off x="6954987" y="4762117"/>
            <a:ext cx="4541144" cy="1621402"/>
          </a:xfrm>
          <a:prstGeom prst="rect">
            <a:avLst/>
          </a:prstGeom>
        </p:spPr>
      </p:pic>
      <p:sp>
        <p:nvSpPr>
          <p:cNvPr id="41" name="AutoShape 380">
            <a:extLst>
              <a:ext uri="{FF2B5EF4-FFF2-40B4-BE49-F238E27FC236}">
                <a16:creationId xmlns:a16="http://schemas.microsoft.com/office/drawing/2014/main" id="{2A04D0DA-B96F-4390-A245-48FB0E8DD970}"/>
              </a:ext>
            </a:extLst>
          </p:cNvPr>
          <p:cNvSpPr>
            <a:spLocks noChangeArrowheads="1"/>
          </p:cNvSpPr>
          <p:nvPr/>
        </p:nvSpPr>
        <p:spPr bwMode="auto">
          <a:xfrm>
            <a:off x="7060566" y="5008556"/>
            <a:ext cx="3333114" cy="15018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CCCFE83B-9822-4977-9E1D-A49350164358}"/>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09988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57</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月別で確認する場合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970" y="1986723"/>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7170" name="Picture 2" descr="C:\Users\nhosoya\AppData\Local\Temp\SNAGHTML1af5bfd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4" y="1592107"/>
            <a:ext cx="1603321" cy="246778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nhosoya\AppData\Local\Temp\SNAGHTML1af678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536" y="2790057"/>
            <a:ext cx="2779141" cy="141472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nhosoya\AppData\Local\Temp\SNAGHTML1af7067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150" y="3428893"/>
            <a:ext cx="3509253" cy="186491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nhosoya\AppData\Local\Temp\SNAGHTML1af79ae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0803" y="4470268"/>
            <a:ext cx="3354475" cy="1947760"/>
          </a:xfrm>
          <a:prstGeom prst="rect">
            <a:avLst/>
          </a:prstGeom>
          <a:noFill/>
          <a:extLst>
            <a:ext uri="{909E8E84-426E-40DD-AFC4-6F175D3DCCD1}">
              <a14:hiddenFill xmlns:a14="http://schemas.microsoft.com/office/drawing/2010/main">
                <a:solidFill>
                  <a:srgbClr val="FFFFFF"/>
                </a:solidFill>
              </a14:hiddenFill>
            </a:ext>
          </a:extLst>
        </p:spPr>
      </p:pic>
      <p:sp>
        <p:nvSpPr>
          <p:cNvPr id="34" name="矢印: 折線 37">
            <a:extLst>
              <a:ext uri="{FF2B5EF4-FFF2-40B4-BE49-F238E27FC236}">
                <a16:creationId xmlns:a16="http://schemas.microsoft.com/office/drawing/2014/main" id="{B7770878-5605-4ECA-8397-B890DA581B30}"/>
              </a:ext>
            </a:extLst>
          </p:cNvPr>
          <p:cNvSpPr/>
          <p:nvPr/>
        </p:nvSpPr>
        <p:spPr>
          <a:xfrm flipV="1">
            <a:off x="6140901" y="502174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AutoShape 380">
            <a:extLst>
              <a:ext uri="{FF2B5EF4-FFF2-40B4-BE49-F238E27FC236}">
                <a16:creationId xmlns:a16="http://schemas.microsoft.com/office/drawing/2014/main" id="{D5C749CE-1642-47DB-BAE3-9BE87D1851DD}"/>
              </a:ext>
            </a:extLst>
          </p:cNvPr>
          <p:cNvSpPr>
            <a:spLocks noChangeArrowheads="1"/>
          </p:cNvSpPr>
          <p:nvPr/>
        </p:nvSpPr>
        <p:spPr bwMode="auto">
          <a:xfrm>
            <a:off x="2399609" y="529955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7" name="図 6"/>
          <p:cNvPicPr>
            <a:picLocks noChangeAspect="1"/>
          </p:cNvPicPr>
          <p:nvPr/>
        </p:nvPicPr>
        <p:blipFill>
          <a:blip r:embed="rId7"/>
          <a:stretch>
            <a:fillRect/>
          </a:stretch>
        </p:blipFill>
        <p:spPr>
          <a:xfrm>
            <a:off x="6885401" y="3887951"/>
            <a:ext cx="5032659" cy="2631415"/>
          </a:xfrm>
          <a:prstGeom prst="rect">
            <a:avLst/>
          </a:prstGeom>
        </p:spPr>
      </p:pic>
      <p:sp>
        <p:nvSpPr>
          <p:cNvPr id="44" name="AutoShape 380">
            <a:extLst>
              <a:ext uri="{FF2B5EF4-FFF2-40B4-BE49-F238E27FC236}">
                <a16:creationId xmlns:a16="http://schemas.microsoft.com/office/drawing/2014/main" id="{1D016CEE-73DE-41BB-98F9-2A168F27C700}"/>
              </a:ext>
            </a:extLst>
          </p:cNvPr>
          <p:cNvSpPr>
            <a:spLocks noChangeArrowheads="1"/>
          </p:cNvSpPr>
          <p:nvPr/>
        </p:nvSpPr>
        <p:spPr bwMode="auto">
          <a:xfrm>
            <a:off x="8983804" y="4026310"/>
            <a:ext cx="941862" cy="2561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8" name="＞マーク.jpg">
            <a:extLst>
              <a:ext uri="{FF2B5EF4-FFF2-40B4-BE49-F238E27FC236}">
                <a16:creationId xmlns:a16="http://schemas.microsoft.com/office/drawing/2014/main" id="{8914BBB1-1B44-464C-9ED9-C32A7AEF680E}"/>
              </a:ext>
            </a:extLst>
          </p:cNvPr>
          <p:cNvPicPr/>
          <p:nvPr/>
        </p:nvPicPr>
        <p:blipFill>
          <a:blip r:embed="rId8" r:link="rId9" cstate="print">
            <a:extLst>
              <a:ext uri="{28A0092B-C50C-407E-A947-70E740481C1C}">
                <a14:useLocalDpi xmlns:a14="http://schemas.microsoft.com/office/drawing/2010/main" val="0"/>
              </a:ext>
            </a:extLst>
          </a:blip>
          <a:stretch>
            <a:fillRect/>
          </a:stretch>
        </p:blipFill>
        <p:spPr>
          <a:xfrm rot="10800000">
            <a:off x="8527987" y="5242872"/>
            <a:ext cx="153035" cy="153035"/>
          </a:xfrm>
          <a:prstGeom prst="rect">
            <a:avLst/>
          </a:prstGeom>
        </p:spPr>
      </p:pic>
      <p:pic>
        <p:nvPicPr>
          <p:cNvPr id="39" name="＞マーク.jpg">
            <a:extLst>
              <a:ext uri="{FF2B5EF4-FFF2-40B4-BE49-F238E27FC236}">
                <a16:creationId xmlns:a16="http://schemas.microsoft.com/office/drawing/2014/main" id="{D3580594-C0D8-4903-B7EE-06E22FFAA5E9}"/>
              </a:ext>
            </a:extLst>
          </p:cNvPr>
          <p:cNvPicPr/>
          <p:nvPr/>
        </p:nvPicPr>
        <p:blipFill>
          <a:blip r:embed="rId10" r:link="rId9">
            <a:extLst>
              <a:ext uri="{28A0092B-C50C-407E-A947-70E740481C1C}">
                <a14:useLocalDpi xmlns:a14="http://schemas.microsoft.com/office/drawing/2010/main" val="0"/>
              </a:ext>
            </a:extLst>
          </a:blip>
          <a:stretch>
            <a:fillRect/>
          </a:stretch>
        </p:blipFill>
        <p:spPr>
          <a:xfrm>
            <a:off x="9226148" y="5239248"/>
            <a:ext cx="153035" cy="153035"/>
          </a:xfrm>
          <a:prstGeom prst="rect">
            <a:avLst/>
          </a:prstGeom>
        </p:spPr>
      </p:pic>
      <p:pic>
        <p:nvPicPr>
          <p:cNvPr id="40" name="図 39">
            <a:extLst>
              <a:ext uri="{FF2B5EF4-FFF2-40B4-BE49-F238E27FC236}">
                <a16:creationId xmlns:a16="http://schemas.microsoft.com/office/drawing/2014/main" id="{4544EEE5-7A3A-4153-81E8-19EFFD5CD86E}"/>
              </a:ext>
            </a:extLst>
          </p:cNvPr>
          <p:cNvPicPr/>
          <p:nvPr/>
        </p:nvPicPr>
        <p:blipFill>
          <a:blip r:embed="rId11"/>
          <a:stretch>
            <a:fillRect/>
          </a:stretch>
        </p:blipFill>
        <p:spPr>
          <a:xfrm>
            <a:off x="9510753" y="5213402"/>
            <a:ext cx="218052" cy="205829"/>
          </a:xfrm>
          <a:prstGeom prst="rect">
            <a:avLst/>
          </a:prstGeom>
        </p:spPr>
      </p:pic>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2500971" y="5959502"/>
            <a:ext cx="4619496" cy="68860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区分別</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ページでは、所属や役職など区分ごとに</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集計する場合に、区分けする項目を設定します。</a:t>
            </a:r>
          </a:p>
        </p:txBody>
      </p:sp>
      <p:sp>
        <p:nvSpPr>
          <p:cNvPr id="23" name="AutoShape 380">
            <a:extLst>
              <a:ext uri="{FF2B5EF4-FFF2-40B4-BE49-F238E27FC236}">
                <a16:creationId xmlns:a16="http://schemas.microsoft.com/office/drawing/2014/main" id="{4941AC1E-677F-4BB0-A3CB-70B3150C9234}"/>
              </a:ext>
            </a:extLst>
          </p:cNvPr>
          <p:cNvSpPr>
            <a:spLocks noChangeArrowheads="1"/>
          </p:cNvSpPr>
          <p:nvPr/>
        </p:nvSpPr>
        <p:spPr bwMode="auto">
          <a:xfrm>
            <a:off x="1550939" y="3822073"/>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F74926E3-6CCC-4745-AC33-C99F05ADB45D}"/>
              </a:ext>
            </a:extLst>
          </p:cNvPr>
          <p:cNvSpPr>
            <a:spLocks noChangeArrowheads="1"/>
          </p:cNvSpPr>
          <p:nvPr/>
        </p:nvSpPr>
        <p:spPr bwMode="auto">
          <a:xfrm>
            <a:off x="555780" y="1780256"/>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6" name="グループ化 5">
            <a:extLst>
              <a:ext uri="{FF2B5EF4-FFF2-40B4-BE49-F238E27FC236}">
                <a16:creationId xmlns:a16="http://schemas.microsoft.com/office/drawing/2014/main" id="{246ADBB5-A89E-978A-0F4A-118BE4954AC9}"/>
              </a:ext>
            </a:extLst>
          </p:cNvPr>
          <p:cNvGrpSpPr/>
          <p:nvPr/>
        </p:nvGrpSpPr>
        <p:grpSpPr>
          <a:xfrm>
            <a:off x="8172314" y="5058319"/>
            <a:ext cx="3148583" cy="672270"/>
            <a:chOff x="8406332" y="5318720"/>
            <a:chExt cx="3148583" cy="766302"/>
          </a:xfrm>
        </p:grpSpPr>
        <p:sp>
          <p:nvSpPr>
            <p:cNvPr id="8" name="Rectangle 363">
              <a:extLst>
                <a:ext uri="{FF2B5EF4-FFF2-40B4-BE49-F238E27FC236}">
                  <a16:creationId xmlns:a16="http://schemas.microsoft.com/office/drawing/2014/main" id="{B1B7F11F-21A3-8D59-4BE6-3B3A85615F3B}"/>
                </a:ext>
              </a:extLst>
            </p:cNvPr>
            <p:cNvSpPr>
              <a:spLocks noChangeArrowheads="1"/>
            </p:cNvSpPr>
            <p:nvPr/>
          </p:nvSpPr>
          <p:spPr bwMode="auto">
            <a:xfrm>
              <a:off x="8406332" y="5318720"/>
              <a:ext cx="3148583"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月</a:t>
              </a:r>
              <a:r>
                <a:rPr lang="ja-JP" altLang="ja-JP" sz="1600" dirty="0">
                  <a:latin typeface="Meiryo UI" panose="020B0604030504040204" pitchFamily="50" charset="-128"/>
                  <a:ea typeface="Meiryo UI" panose="020B0604030504040204" pitchFamily="50" charset="-128"/>
                </a:rPr>
                <a:t>を変更できます。</a:t>
              </a:r>
            </a:p>
          </p:txBody>
        </p:sp>
        <p:pic>
          <p:nvPicPr>
            <p:cNvPr id="9" name="図 8">
              <a:extLst>
                <a:ext uri="{FF2B5EF4-FFF2-40B4-BE49-F238E27FC236}">
                  <a16:creationId xmlns:a16="http://schemas.microsoft.com/office/drawing/2014/main" id="{A7101AD0-579D-C161-5772-D1F3DF2604FA}"/>
                </a:ext>
              </a:extLst>
            </p:cNvPr>
            <p:cNvPicPr>
              <a:picLocks noChangeAspect="1"/>
            </p:cNvPicPr>
            <p:nvPr/>
          </p:nvPicPr>
          <p:blipFill>
            <a:blip r:embed="rId12"/>
            <a:stretch>
              <a:fillRect/>
            </a:stretch>
          </p:blipFill>
          <p:spPr>
            <a:xfrm>
              <a:off x="8772817" y="5425993"/>
              <a:ext cx="229594" cy="237511"/>
            </a:xfrm>
            <a:prstGeom prst="rect">
              <a:avLst/>
            </a:prstGeom>
          </p:spPr>
        </p:pic>
        <p:pic>
          <p:nvPicPr>
            <p:cNvPr id="10" name="図 9">
              <a:extLst>
                <a:ext uri="{FF2B5EF4-FFF2-40B4-BE49-F238E27FC236}">
                  <a16:creationId xmlns:a16="http://schemas.microsoft.com/office/drawing/2014/main" id="{0E7F13D5-BF67-71E2-9F99-EDB18FA33C3B}"/>
                </a:ext>
              </a:extLst>
            </p:cNvPr>
            <p:cNvPicPr>
              <a:picLocks noChangeAspect="1"/>
            </p:cNvPicPr>
            <p:nvPr/>
          </p:nvPicPr>
          <p:blipFill>
            <a:blip r:embed="rId13"/>
            <a:stretch>
              <a:fillRect/>
            </a:stretch>
          </p:blipFill>
          <p:spPr>
            <a:xfrm>
              <a:off x="9540842" y="5425993"/>
              <a:ext cx="237238" cy="237238"/>
            </a:xfrm>
            <a:prstGeom prst="rect">
              <a:avLst/>
            </a:prstGeom>
          </p:spPr>
        </p:pic>
      </p:grpSp>
      <p:pic>
        <p:nvPicPr>
          <p:cNvPr id="11" name="図 10">
            <a:extLst>
              <a:ext uri="{FF2B5EF4-FFF2-40B4-BE49-F238E27FC236}">
                <a16:creationId xmlns:a16="http://schemas.microsoft.com/office/drawing/2014/main" id="{DE32EC08-1A03-2769-E29C-92B1CF6E634E}"/>
              </a:ext>
            </a:extLst>
          </p:cNvPr>
          <p:cNvPicPr>
            <a:picLocks noChangeAspect="1"/>
          </p:cNvPicPr>
          <p:nvPr/>
        </p:nvPicPr>
        <p:blipFill>
          <a:blip r:embed="rId14"/>
          <a:stretch>
            <a:fillRect/>
          </a:stretch>
        </p:blipFill>
        <p:spPr>
          <a:xfrm>
            <a:off x="9765943" y="5155045"/>
            <a:ext cx="245146" cy="237238"/>
          </a:xfrm>
          <a:prstGeom prst="rect">
            <a:avLst/>
          </a:prstGeom>
        </p:spPr>
      </p:pic>
    </p:spTree>
    <p:extLst>
      <p:ext uri="{BB962C8B-B14F-4D97-AF65-F5344CB8AC3E}">
        <p14:creationId xmlns:p14="http://schemas.microsoft.com/office/powerpoint/2010/main" val="25439737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勤務期間を指定して、勤務データを確認する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58</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勤務一覧表］メニューで、</a:t>
            </a:r>
            <a:r>
              <a:rPr lang="ja-JP" altLang="ja-JP" sz="1600" dirty="0">
                <a:latin typeface="Meiryo UI" panose="020B0604030504040204" pitchFamily="50" charset="-128"/>
                <a:ea typeface="Meiryo UI" panose="020B0604030504040204" pitchFamily="50" charset="-128"/>
              </a:rPr>
              <a:t>勤怠期間にかかわらず、勤務日を指定して勤務データを確認します。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「勤務日別」または「勤務日の合計」を出力できます。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7" name="Rectangle 363">
            <a:extLst>
              <a:ext uri="{FF2B5EF4-FFF2-40B4-BE49-F238E27FC236}">
                <a16:creationId xmlns:a16="http://schemas.microsoft.com/office/drawing/2014/main" id="{BC8D4ECD-29EE-4F5A-B60D-6940F507C5A5}"/>
              </a:ext>
            </a:extLst>
          </p:cNvPr>
          <p:cNvSpPr>
            <a:spLocks noChangeArrowheads="1"/>
          </p:cNvSpPr>
          <p:nvPr/>
        </p:nvSpPr>
        <p:spPr bwMode="auto">
          <a:xfrm>
            <a:off x="2996573" y="5624707"/>
            <a:ext cx="334014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集計形式として、「勤務日別」または</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「勤務日の合計」を選択します。</a:t>
            </a:r>
            <a:endParaRPr lang="ja-JP"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3"/>
          <a:stretch>
            <a:fillRect/>
          </a:stretch>
        </p:blipFill>
        <p:spPr>
          <a:xfrm>
            <a:off x="544809" y="1592106"/>
            <a:ext cx="1599210" cy="2451787"/>
          </a:xfrm>
          <a:prstGeom prst="rect">
            <a:avLst/>
          </a:prstGeom>
        </p:spPr>
      </p:pic>
      <p:pic>
        <p:nvPicPr>
          <p:cNvPr id="9218" name="Picture 2" descr="C:\Users\nhosoya\AppData\Local\Temp\SNAGHTML1b1ca1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618" y="2783566"/>
            <a:ext cx="3703607" cy="1622242"/>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4806550" y="2721574"/>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pic>
        <p:nvPicPr>
          <p:cNvPr id="9" name="図 8"/>
          <p:cNvPicPr>
            <a:picLocks noChangeAspect="1"/>
          </p:cNvPicPr>
          <p:nvPr/>
        </p:nvPicPr>
        <p:blipFill>
          <a:blip r:embed="rId5"/>
          <a:stretch>
            <a:fillRect/>
          </a:stretch>
        </p:blipFill>
        <p:spPr>
          <a:xfrm>
            <a:off x="2636914" y="4518390"/>
            <a:ext cx="3654110" cy="986936"/>
          </a:xfrm>
          <a:prstGeom prst="rect">
            <a:avLst/>
          </a:prstGeom>
        </p:spPr>
      </p:pic>
      <p:sp>
        <p:nvSpPr>
          <p:cNvPr id="28" name="AutoShape 380">
            <a:extLst>
              <a:ext uri="{FF2B5EF4-FFF2-40B4-BE49-F238E27FC236}">
                <a16:creationId xmlns:a16="http://schemas.microsoft.com/office/drawing/2014/main" id="{3B0B5517-5E8C-413D-A31D-E8DDE3F5AFF6}"/>
              </a:ext>
            </a:extLst>
          </p:cNvPr>
          <p:cNvSpPr>
            <a:spLocks noChangeArrowheads="1"/>
          </p:cNvSpPr>
          <p:nvPr/>
        </p:nvSpPr>
        <p:spPr bwMode="auto">
          <a:xfrm>
            <a:off x="2636914" y="4508720"/>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B9D8523-1F1A-4507-BAF4-C355721115E5}"/>
              </a:ext>
            </a:extLst>
          </p:cNvPr>
          <p:cNvSpPr>
            <a:spLocks noChangeArrowheads="1"/>
          </p:cNvSpPr>
          <p:nvPr/>
        </p:nvSpPr>
        <p:spPr bwMode="auto">
          <a:xfrm>
            <a:off x="4305326" y="4544689"/>
            <a:ext cx="791957" cy="3200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6" name="図 45">
            <a:extLst>
              <a:ext uri="{FF2B5EF4-FFF2-40B4-BE49-F238E27FC236}">
                <a16:creationId xmlns:a16="http://schemas.microsoft.com/office/drawing/2014/main" id="{25288D28-039A-4BA1-9258-EAA1A4DBF791}"/>
              </a:ext>
            </a:extLst>
          </p:cNvPr>
          <p:cNvPicPr>
            <a:picLocks noChangeAspect="1"/>
          </p:cNvPicPr>
          <p:nvPr/>
        </p:nvPicPr>
        <p:blipFill>
          <a:blip r:embed="rId6"/>
          <a:stretch>
            <a:fillRect/>
          </a:stretch>
        </p:blipFill>
        <p:spPr>
          <a:xfrm>
            <a:off x="7836359" y="2789030"/>
            <a:ext cx="1279286" cy="1381537"/>
          </a:xfrm>
          <a:prstGeom prst="rect">
            <a:avLst/>
          </a:prstGeom>
          <a:ln w="3175">
            <a:solidFill>
              <a:schemeClr val="tx1"/>
            </a:solidFill>
          </a:ln>
        </p:spPr>
      </p:pic>
      <p:pic>
        <p:nvPicPr>
          <p:cNvPr id="12292" name="Picture 4" descr="C:\Users\nhosoya\AppData\Local\Temp\SNAGHTML1e72bb0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0016" y="4373692"/>
            <a:ext cx="3927470" cy="2150488"/>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939991" y="3478663"/>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39750057-1956-4D2A-9BF4-615AB2E104A4}"/>
              </a:ext>
            </a:extLst>
          </p:cNvPr>
          <p:cNvCxnSpPr>
            <a:cxnSpLocks/>
          </p:cNvCxnSpPr>
          <p:nvPr/>
        </p:nvCxnSpPr>
        <p:spPr>
          <a:xfrm>
            <a:off x="4515145" y="3557249"/>
            <a:ext cx="29140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AutoShape 380">
            <a:extLst>
              <a:ext uri="{FF2B5EF4-FFF2-40B4-BE49-F238E27FC236}">
                <a16:creationId xmlns:a16="http://schemas.microsoft.com/office/drawing/2014/main" id="{2A0E7108-5294-44D0-8E8D-A7E0920E85AC}"/>
              </a:ext>
            </a:extLst>
          </p:cNvPr>
          <p:cNvSpPr>
            <a:spLocks noChangeArrowheads="1"/>
          </p:cNvSpPr>
          <p:nvPr/>
        </p:nvSpPr>
        <p:spPr bwMode="auto">
          <a:xfrm>
            <a:off x="1550939" y="3813606"/>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94677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66758" y="829502"/>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zh-TW" altLang="en-US" sz="1600" dirty="0">
                <a:latin typeface="Meiryo UI" panose="020B0604030504040204" pitchFamily="50" charset="-128"/>
                <a:ea typeface="Meiryo UI" panose="020B0604030504040204" pitchFamily="50" charset="-128"/>
              </a:rPr>
              <a:t>未打刻／未申請確認表</a:t>
            </a:r>
            <a:r>
              <a:rPr lang="ja-JP" altLang="en-US" sz="1600" dirty="0">
                <a:latin typeface="Meiryo UI" panose="020B0604030504040204" pitchFamily="50" charset="-128"/>
                <a:ea typeface="Meiryo UI" panose="020B0604030504040204" pitchFamily="50" charset="-128"/>
              </a:rPr>
              <a:t>］メニューで、未打刻の社員を</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勤怠処理月や勤務日を指定して、未打刻の社員を確認する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59</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371966" y="493966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8861990" y="4731290"/>
            <a:ext cx="314922" cy="1488653"/>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0689333E-7796-2375-3FB6-C83E61D60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341" y="3974118"/>
            <a:ext cx="4945713" cy="2414483"/>
          </a:xfrm>
          <a:prstGeom prst="rect">
            <a:avLst/>
          </a:prstGeom>
        </p:spPr>
      </p:pic>
      <p:sp>
        <p:nvSpPr>
          <p:cNvPr id="22"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984794" y="5038725"/>
            <a:ext cx="524456" cy="1645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611BB7E3-7374-FFCE-748A-59F895B27D7A}"/>
              </a:ext>
            </a:extLst>
          </p:cNvPr>
          <p:cNvSpPr>
            <a:spLocks noChangeArrowheads="1"/>
          </p:cNvSpPr>
          <p:nvPr/>
        </p:nvSpPr>
        <p:spPr bwMode="auto">
          <a:xfrm>
            <a:off x="7854811" y="5969041"/>
            <a:ext cx="404489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未打刻がある場合は「</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」で表示されます</a:t>
            </a:r>
            <a:r>
              <a:rPr lang="ja-JP" altLang="en-US" sz="1600" dirty="0">
                <a:latin typeface="Meiryo UI" panose="020B0604030504040204" pitchFamily="50" charset="-128"/>
                <a:ea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endParaRPr>
          </a:p>
        </p:txBody>
      </p:sp>
      <p:sp>
        <p:nvSpPr>
          <p:cNvPr id="27" name="Rectangle 363">
            <a:extLst>
              <a:ext uri="{FF2B5EF4-FFF2-40B4-BE49-F238E27FC236}">
                <a16:creationId xmlns:a16="http://schemas.microsoft.com/office/drawing/2014/main" id="{1838F404-148A-2164-45E1-B70DC7E08176}"/>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6" name="図 5">
            <a:extLst>
              <a:ext uri="{FF2B5EF4-FFF2-40B4-BE49-F238E27FC236}">
                <a16:creationId xmlns:a16="http://schemas.microsoft.com/office/drawing/2014/main" id="{2AABCE49-988E-9796-1FE3-3B87407206C7}"/>
              </a:ext>
            </a:extLst>
          </p:cNvPr>
          <p:cNvPicPr>
            <a:picLocks noChangeAspect="1"/>
          </p:cNvPicPr>
          <p:nvPr/>
        </p:nvPicPr>
        <p:blipFill>
          <a:blip r:embed="rId4"/>
          <a:stretch>
            <a:fillRect/>
          </a:stretch>
        </p:blipFill>
        <p:spPr>
          <a:xfrm>
            <a:off x="2297560" y="4040092"/>
            <a:ext cx="3569682" cy="2016616"/>
          </a:xfrm>
          <a:prstGeom prst="rect">
            <a:avLst/>
          </a:prstGeom>
        </p:spPr>
      </p:pic>
      <p:pic>
        <p:nvPicPr>
          <p:cNvPr id="9" name="図 8">
            <a:extLst>
              <a:ext uri="{FF2B5EF4-FFF2-40B4-BE49-F238E27FC236}">
                <a16:creationId xmlns:a16="http://schemas.microsoft.com/office/drawing/2014/main" id="{9C768CD0-F5F3-6D96-1A83-A99CF90403EF}"/>
              </a:ext>
            </a:extLst>
          </p:cNvPr>
          <p:cNvPicPr>
            <a:picLocks noChangeAspect="1"/>
          </p:cNvPicPr>
          <p:nvPr/>
        </p:nvPicPr>
        <p:blipFill>
          <a:blip r:embed="rId5"/>
          <a:stretch>
            <a:fillRect/>
          </a:stretch>
        </p:blipFill>
        <p:spPr>
          <a:xfrm>
            <a:off x="2593801" y="3507416"/>
            <a:ext cx="3569781" cy="1768381"/>
          </a:xfrm>
          <a:prstGeom prst="rect">
            <a:avLst/>
          </a:prstGeom>
        </p:spPr>
      </p:pic>
      <p:pic>
        <p:nvPicPr>
          <p:cNvPr id="15" name="図 14">
            <a:extLst>
              <a:ext uri="{FF2B5EF4-FFF2-40B4-BE49-F238E27FC236}">
                <a16:creationId xmlns:a16="http://schemas.microsoft.com/office/drawing/2014/main" id="{2C437D5E-E3F9-EAD1-6D98-EA81032FD9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5460" y="2980579"/>
            <a:ext cx="3555979" cy="1788657"/>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4483207" y="4061543"/>
            <a:ext cx="1853455" cy="220807"/>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B9A96099-BBBD-C3D6-62E7-D3AEA550E931}"/>
              </a:ext>
            </a:extLst>
          </p:cNvPr>
          <p:cNvCxnSpPr>
            <a:cxnSpLocks/>
            <a:stCxn id="20" idx="2"/>
          </p:cNvCxnSpPr>
          <p:nvPr/>
        </p:nvCxnSpPr>
        <p:spPr>
          <a:xfrm flipH="1">
            <a:off x="4068147" y="4282350"/>
            <a:ext cx="1341788" cy="153722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2890324" y="4013906"/>
            <a:ext cx="565156" cy="14359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9" name="図 28">
            <a:extLst>
              <a:ext uri="{FF2B5EF4-FFF2-40B4-BE49-F238E27FC236}">
                <a16:creationId xmlns:a16="http://schemas.microsoft.com/office/drawing/2014/main" id="{01C0F343-D4CC-3A82-C4F3-43D0817B5EA2}"/>
              </a:ext>
            </a:extLst>
          </p:cNvPr>
          <p:cNvPicPr>
            <a:picLocks noChangeAspect="1"/>
          </p:cNvPicPr>
          <p:nvPr/>
        </p:nvPicPr>
        <p:blipFill>
          <a:blip r:embed="rId7"/>
          <a:stretch>
            <a:fillRect/>
          </a:stretch>
        </p:blipFill>
        <p:spPr>
          <a:xfrm>
            <a:off x="532893" y="1539314"/>
            <a:ext cx="1500366" cy="2578754"/>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80" y="1733689"/>
            <a:ext cx="626914"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BAC1AD64-94ED-B87E-1585-166B39BABBDD}"/>
              </a:ext>
            </a:extLst>
          </p:cNvPr>
          <p:cNvSpPr>
            <a:spLocks noChangeArrowheads="1"/>
          </p:cNvSpPr>
          <p:nvPr/>
        </p:nvSpPr>
        <p:spPr bwMode="auto">
          <a:xfrm>
            <a:off x="1501897" y="3887927"/>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941482" y="5672938"/>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未打刻にチェックをし、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集計する条件を設定します。</a:t>
            </a:r>
            <a:endParaRPr lang="ja-JP" altLang="ja-JP" sz="1600" dirty="0">
              <a:latin typeface="Meiryo UI" panose="020B0604030504040204" pitchFamily="50" charset="-128"/>
              <a:ea typeface="Meiryo UI" panose="020B0604030504040204" pitchFamily="50" charset="-128"/>
            </a:endParaRPr>
          </a:p>
        </p:txBody>
      </p:sp>
      <p:sp>
        <p:nvSpPr>
          <p:cNvPr id="28"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467497" y="5306439"/>
            <a:ext cx="524456" cy="1417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988197" y="5306439"/>
            <a:ext cx="524456" cy="1417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467497" y="5566889"/>
            <a:ext cx="524456" cy="1417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467497" y="5701109"/>
            <a:ext cx="524456" cy="1417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651963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781694"/>
            <a:ext cx="11654913" cy="5812700"/>
          </a:xfrm>
        </p:spPr>
        <p:txBody>
          <a:bodyPr numCol="1">
            <a:noAutofit/>
          </a:bodyPr>
          <a:lstStyle/>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6</a:t>
            </a:r>
            <a:r>
              <a:rPr lang="ja-JP" altLang="en-US" sz="1800" dirty="0">
                <a:latin typeface="Meiryo UI" panose="020B0604030504040204" pitchFamily="50" charset="-128"/>
                <a:ea typeface="Meiryo UI" panose="020B0604030504040204" pitchFamily="50" charset="-128"/>
              </a:rPr>
              <a:t>］工数データを入力する （</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工数管理オプション </a:t>
            </a:r>
            <a:r>
              <a:rPr lang="en-US" altLang="ja-JP" sz="1800" dirty="0">
                <a:latin typeface="Meiryo UI" panose="020B0604030504040204" pitchFamily="50" charset="-128"/>
                <a:ea typeface="Meiryo UI" panose="020B0604030504040204" pitchFamily="50" charset="-128"/>
              </a:rPr>
              <a:t>for </a:t>
            </a:r>
            <a:r>
              <a:rPr lang="ja-JP" altLang="en-US" sz="1800" dirty="0">
                <a:latin typeface="Meiryo UI" panose="020B0604030504040204" pitchFamily="50" charset="-128"/>
                <a:ea typeface="Meiryo UI" panose="020B0604030504040204" pitchFamily="50" charset="-128"/>
              </a:rPr>
              <a:t>奉行</a:t>
            </a:r>
            <a:r>
              <a:rPr lang="en-US" altLang="ja-JP" sz="1800" dirty="0">
                <a:latin typeface="Meiryo UI" panose="020B0604030504040204" pitchFamily="50" charset="-128"/>
                <a:ea typeface="Meiryo UI" panose="020B0604030504040204" pitchFamily="50" charset="-128"/>
              </a:rPr>
              <a:t>Edge </a:t>
            </a:r>
            <a:r>
              <a:rPr lang="ja-JP" altLang="en-US" sz="1800" dirty="0">
                <a:latin typeface="Meiryo UI" panose="020B0604030504040204" pitchFamily="50" charset="-128"/>
                <a:ea typeface="Meiryo UI" panose="020B0604030504040204" pitchFamily="50" charset="-128"/>
              </a:rPr>
              <a:t>勤怠管理クラウド</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をご利用の場合）</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プロジェクト・タスク別に工数データを入力する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7</a:t>
            </a:r>
            <a:r>
              <a:rPr lang="ja-JP" altLang="en-US" sz="1800" dirty="0">
                <a:latin typeface="Meiryo UI" panose="020B0604030504040204" pitchFamily="50" charset="-128"/>
                <a:ea typeface="Meiryo UI" panose="020B0604030504040204" pitchFamily="50" charset="-128"/>
              </a:rPr>
              <a:t>］工数データを確認する（</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工数管理オプション </a:t>
            </a:r>
            <a:r>
              <a:rPr lang="en-US" altLang="ja-JP" sz="1800" dirty="0">
                <a:latin typeface="Meiryo UI" panose="020B0604030504040204" pitchFamily="50" charset="-128"/>
                <a:ea typeface="Meiryo UI" panose="020B0604030504040204" pitchFamily="50" charset="-128"/>
              </a:rPr>
              <a:t>for </a:t>
            </a:r>
            <a:r>
              <a:rPr lang="ja-JP" altLang="en-US" sz="1800" dirty="0">
                <a:latin typeface="Meiryo UI" panose="020B0604030504040204" pitchFamily="50" charset="-128"/>
                <a:ea typeface="Meiryo UI" panose="020B0604030504040204" pitchFamily="50" charset="-128"/>
              </a:rPr>
              <a:t>奉行</a:t>
            </a:r>
            <a:r>
              <a:rPr lang="en-US" altLang="ja-JP" sz="1800" dirty="0">
                <a:latin typeface="Meiryo UI" panose="020B0604030504040204" pitchFamily="50" charset="-128"/>
                <a:ea typeface="Meiryo UI" panose="020B0604030504040204" pitchFamily="50" charset="-128"/>
              </a:rPr>
              <a:t>Edge </a:t>
            </a:r>
            <a:r>
              <a:rPr lang="ja-JP" altLang="en-US" sz="1800" dirty="0">
                <a:latin typeface="Meiryo UI" panose="020B0604030504040204" pitchFamily="50" charset="-128"/>
                <a:ea typeface="Meiryo UI" panose="020B0604030504040204" pitchFamily="50" charset="-128"/>
              </a:rPr>
              <a:t>勤怠管理クラウド</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をご利用の場合）</a:t>
            </a:r>
            <a:br>
              <a:rPr lang="en-US" altLang="ja-JP" sz="1800" dirty="0">
                <a:latin typeface="Meiryo UI" panose="020B0604030504040204" pitchFamily="50" charset="-128"/>
                <a:ea typeface="Meiryo UI" panose="020B0604030504040204" pitchFamily="50" charset="-128"/>
              </a:rPr>
            </a:br>
            <a:r>
              <a:rPr lang="ja-JP" altLang="en-US" sz="1500" dirty="0">
                <a:solidFill>
                  <a:srgbClr val="FF0000"/>
                </a:solidFill>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工数データに誤りや入力漏れがないかを日別に確認する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工数データに誤りや入力漏れがないかを社員別に確認する</a:t>
            </a:r>
            <a:endParaRPr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3</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 未確認や警告の工数データがないかを確認する　</a:t>
            </a:r>
            <a:endParaRPr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4. </a:t>
            </a:r>
            <a:r>
              <a:rPr lang="ja-JP" altLang="en-US" sz="1500" dirty="0">
                <a:latin typeface="Meiryo UI" panose="020B0604030504040204" pitchFamily="50" charset="-128"/>
                <a:ea typeface="Meiryo UI" panose="020B0604030504040204" pitchFamily="50" charset="-128"/>
              </a:rPr>
              <a:t>工数データの合計をプロジェクト別に確認する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8</a:t>
            </a:r>
            <a:r>
              <a:rPr lang="ja-JP" altLang="en-US" sz="1800" dirty="0">
                <a:latin typeface="Meiryo UI" panose="020B0604030504040204" pitchFamily="50" charset="-128"/>
                <a:ea typeface="Meiryo UI" panose="020B0604030504040204" pitchFamily="50" charset="-128"/>
              </a:rPr>
              <a:t>］こんなときは</a:t>
            </a:r>
            <a:br>
              <a:rPr lang="en-US" altLang="ja-JP" sz="18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1</a:t>
            </a: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「申請位置が選択されていません」と表示される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Web</a:t>
            </a:r>
            <a:r>
              <a:rPr lang="ja-JP" altLang="en-US" sz="1500" dirty="0">
                <a:latin typeface="Meiryo UI" panose="020B0604030504040204" pitchFamily="50" charset="-128"/>
                <a:ea typeface="Meiryo UI" panose="020B0604030504040204" pitchFamily="50" charset="-128"/>
              </a:rPr>
              <a:t>アプリの画面を英語表記に切り替えたい</a:t>
            </a:r>
            <a:endParaRPr lang="en-US" altLang="ja-JP" sz="1500" dirty="0">
              <a:latin typeface="Meiryo UI" panose="020B0604030504040204" pitchFamily="50" charset="-128"/>
              <a:ea typeface="Meiryo UI" panose="020B0604030504040204" pitchFamily="50" charset="-128"/>
            </a:endParaRPr>
          </a:p>
          <a:p>
            <a:pPr marL="0" indent="0">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17300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8501"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zh-TW" altLang="en-US" sz="1600" dirty="0">
                <a:latin typeface="Meiryo UI" panose="020B0604030504040204" pitchFamily="50" charset="-128"/>
                <a:ea typeface="Meiryo UI" panose="020B0604030504040204" pitchFamily="50" charset="-128"/>
              </a:rPr>
              <a:t>未打刻／未申請確認表</a:t>
            </a:r>
            <a:r>
              <a:rPr lang="ja-JP" altLang="en-US" sz="1600" dirty="0">
                <a:latin typeface="Meiryo UI" panose="020B0604030504040204" pitchFamily="50" charset="-128"/>
                <a:ea typeface="Meiryo UI" panose="020B0604030504040204" pitchFamily="50" charset="-128"/>
              </a:rPr>
              <a:t>］メニューで、未申請の社員を</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6" name="図 15">
            <a:extLst>
              <a:ext uri="{FF2B5EF4-FFF2-40B4-BE49-F238E27FC236}">
                <a16:creationId xmlns:a16="http://schemas.microsoft.com/office/drawing/2014/main" id="{2625A42F-CA5C-8863-88DB-D544425E2D4F}"/>
              </a:ext>
            </a:extLst>
          </p:cNvPr>
          <p:cNvPicPr>
            <a:picLocks noChangeAspect="1"/>
          </p:cNvPicPr>
          <p:nvPr/>
        </p:nvPicPr>
        <p:blipFill>
          <a:blip r:embed="rId3"/>
          <a:stretch>
            <a:fillRect/>
          </a:stretch>
        </p:blipFill>
        <p:spPr>
          <a:xfrm>
            <a:off x="2297560" y="4040092"/>
            <a:ext cx="3569682" cy="2016616"/>
          </a:xfrm>
          <a:prstGeom prst="rect">
            <a:avLst/>
          </a:prstGeom>
        </p:spPr>
      </p:pic>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- 8. </a:t>
            </a:r>
            <a:r>
              <a:rPr lang="ja-JP" altLang="en-US" sz="2800" b="1" dirty="0">
                <a:latin typeface="Meiryo UI" panose="020B0604030504040204" pitchFamily="50" charset="-128"/>
                <a:ea typeface="Meiryo UI" panose="020B0604030504040204" pitchFamily="50" charset="-128"/>
              </a:rPr>
              <a:t>勤怠処理月や勤務日を指定して、未申請の社員を確認する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60</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941482" y="5672938"/>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未申請にチェックをし、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集計する条件を設定します。</a:t>
            </a:r>
            <a:endParaRPr lang="ja-JP" altLang="ja-JP" sz="1600" dirty="0">
              <a:latin typeface="Meiryo UI" panose="020B0604030504040204" pitchFamily="50" charset="-128"/>
              <a:ea typeface="Meiryo UI" panose="020B0604030504040204" pitchFamily="50" charset="-128"/>
            </a:endParaRPr>
          </a:p>
        </p:txBody>
      </p:sp>
      <p:pic>
        <p:nvPicPr>
          <p:cNvPr id="33" name="図 32">
            <a:extLst>
              <a:ext uri="{FF2B5EF4-FFF2-40B4-BE49-F238E27FC236}">
                <a16:creationId xmlns:a16="http://schemas.microsoft.com/office/drawing/2014/main" id="{4ACD2AB9-4777-BC40-4EE9-81499F708A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0366" y="4191363"/>
            <a:ext cx="4759301" cy="1980722"/>
          </a:xfrm>
          <a:prstGeom prst="rect">
            <a:avLst/>
          </a:prstGeom>
          <a:ln>
            <a:solidFill>
              <a:schemeClr val="tx1"/>
            </a:solidFill>
          </a:ln>
        </p:spPr>
      </p:pic>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8719114" y="4967900"/>
            <a:ext cx="363925" cy="1217779"/>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54" name="グループ化 53">
            <a:extLst>
              <a:ext uri="{FF2B5EF4-FFF2-40B4-BE49-F238E27FC236}">
                <a16:creationId xmlns:a16="http://schemas.microsoft.com/office/drawing/2014/main" id="{C686E0AA-448F-812A-84B2-E701A8B2FFC9}"/>
              </a:ext>
            </a:extLst>
          </p:cNvPr>
          <p:cNvGrpSpPr/>
          <p:nvPr/>
        </p:nvGrpSpPr>
        <p:grpSpPr>
          <a:xfrm>
            <a:off x="6546378" y="1183412"/>
            <a:ext cx="5501207" cy="2676804"/>
            <a:chOff x="6548744" y="1143913"/>
            <a:chExt cx="5501207" cy="2676804"/>
          </a:xfrm>
        </p:grpSpPr>
        <p:grpSp>
          <p:nvGrpSpPr>
            <p:cNvPr id="53" name="グループ化 52">
              <a:extLst>
                <a:ext uri="{FF2B5EF4-FFF2-40B4-BE49-F238E27FC236}">
                  <a16:creationId xmlns:a16="http://schemas.microsoft.com/office/drawing/2014/main" id="{4CD4DC90-D367-8882-75A1-24A6C66BA8F8}"/>
                </a:ext>
              </a:extLst>
            </p:cNvPr>
            <p:cNvGrpSpPr/>
            <p:nvPr/>
          </p:nvGrpSpPr>
          <p:grpSpPr>
            <a:xfrm>
              <a:off x="6548744" y="1143913"/>
              <a:ext cx="5501207" cy="2676804"/>
              <a:chOff x="6548744" y="1143913"/>
              <a:chExt cx="5501207" cy="2676804"/>
            </a:xfrm>
          </p:grpSpPr>
          <p:sp>
            <p:nvSpPr>
              <p:cNvPr id="35" name="Rectangle 363">
                <a:extLst>
                  <a:ext uri="{FF2B5EF4-FFF2-40B4-BE49-F238E27FC236}">
                    <a16:creationId xmlns:a16="http://schemas.microsoft.com/office/drawing/2014/main" id="{009022AB-0E12-B7D3-DE2B-517645E8F1CF}"/>
                  </a:ext>
                </a:extLst>
              </p:cNvPr>
              <p:cNvSpPr>
                <a:spLocks noChangeArrowheads="1"/>
              </p:cNvSpPr>
              <p:nvPr/>
            </p:nvSpPr>
            <p:spPr bwMode="auto">
              <a:xfrm>
                <a:off x="6548744" y="1143913"/>
                <a:ext cx="5501207" cy="26768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③ 以下の勤務状況の場合に、</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未申請</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例に記載したような申請が漏れていないかを確認します。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6" name="図 35">
                <a:extLst>
                  <a:ext uri="{FF2B5EF4-FFF2-40B4-BE49-F238E27FC236}">
                    <a16:creationId xmlns:a16="http://schemas.microsoft.com/office/drawing/2014/main" id="{3FA4457C-D82B-05C7-738F-5C96D236C1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8634" y="1750079"/>
                <a:ext cx="272098" cy="238085"/>
              </a:xfrm>
              <a:prstGeom prst="rect">
                <a:avLst/>
              </a:prstGeom>
            </p:spPr>
          </p:pic>
          <p:pic>
            <p:nvPicPr>
              <p:cNvPr id="37" name="図 36">
                <a:extLst>
                  <a:ext uri="{FF2B5EF4-FFF2-40B4-BE49-F238E27FC236}">
                    <a16:creationId xmlns:a16="http://schemas.microsoft.com/office/drawing/2014/main" id="{B7167867-7B9E-F201-5F49-BC5A52B3C4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6320" y="2236567"/>
                <a:ext cx="281817" cy="246589"/>
              </a:xfrm>
              <a:prstGeom prst="rect">
                <a:avLst/>
              </a:prstGeom>
            </p:spPr>
          </p:pic>
          <p:pic>
            <p:nvPicPr>
              <p:cNvPr id="38" name="図 37">
                <a:extLst>
                  <a:ext uri="{FF2B5EF4-FFF2-40B4-BE49-F238E27FC236}">
                    <a16:creationId xmlns:a16="http://schemas.microsoft.com/office/drawing/2014/main" id="{EEC23DE2-1C1A-A976-48EF-99646FF5E9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0502" y="3219360"/>
                <a:ext cx="262381" cy="220400"/>
              </a:xfrm>
              <a:prstGeom prst="rect">
                <a:avLst/>
              </a:prstGeom>
            </p:spPr>
          </p:pic>
        </p:grpSp>
        <p:pic>
          <p:nvPicPr>
            <p:cNvPr id="39" name="図 38">
              <a:extLst>
                <a:ext uri="{FF2B5EF4-FFF2-40B4-BE49-F238E27FC236}">
                  <a16:creationId xmlns:a16="http://schemas.microsoft.com/office/drawing/2014/main" id="{AC231892-3B50-D00E-251F-CC44F5908B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97972" y="2727422"/>
              <a:ext cx="272098" cy="239446"/>
            </a:xfrm>
            <a:prstGeom prst="rect">
              <a:avLst/>
            </a:prstGeom>
          </p:spPr>
        </p:pic>
      </p:grpSp>
      <p:cxnSp>
        <p:nvCxnSpPr>
          <p:cNvPr id="40" name="直線コネクタ 39">
            <a:extLst>
              <a:ext uri="{FF2B5EF4-FFF2-40B4-BE49-F238E27FC236}">
                <a16:creationId xmlns:a16="http://schemas.microsoft.com/office/drawing/2014/main" id="{EB4F817D-EACC-CF5A-DAEA-77D5D9C7B477}"/>
              </a:ext>
            </a:extLst>
          </p:cNvPr>
          <p:cNvCxnSpPr>
            <a:cxnSpLocks/>
            <a:stCxn id="35" idx="2"/>
            <a:endCxn id="34" idx="0"/>
          </p:cNvCxnSpPr>
          <p:nvPr/>
        </p:nvCxnSpPr>
        <p:spPr>
          <a:xfrm flipH="1">
            <a:off x="8901077" y="3860216"/>
            <a:ext cx="395905" cy="110768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91642F90-88E1-BBF6-9BA9-1A6192177AED}"/>
              </a:ext>
            </a:extLst>
          </p:cNvPr>
          <p:cNvPicPr>
            <a:picLocks noChangeAspect="1"/>
          </p:cNvPicPr>
          <p:nvPr/>
        </p:nvPicPr>
        <p:blipFill>
          <a:blip r:embed="rId9"/>
          <a:stretch>
            <a:fillRect/>
          </a:stretch>
        </p:blipFill>
        <p:spPr>
          <a:xfrm>
            <a:off x="2593801" y="3507416"/>
            <a:ext cx="3569781" cy="1768381"/>
          </a:xfrm>
          <a:prstGeom prst="rect">
            <a:avLst/>
          </a:prstGeom>
        </p:spPr>
      </p:pic>
      <p:cxnSp>
        <p:nvCxnSpPr>
          <p:cNvPr id="21" name="直線コネクタ 20">
            <a:extLst>
              <a:ext uri="{FF2B5EF4-FFF2-40B4-BE49-F238E27FC236}">
                <a16:creationId xmlns:a16="http://schemas.microsoft.com/office/drawing/2014/main" id="{B9A96099-BBBD-C3D6-62E7-D3AEA550E931}"/>
              </a:ext>
            </a:extLst>
          </p:cNvPr>
          <p:cNvCxnSpPr>
            <a:cxnSpLocks/>
            <a:stCxn id="20" idx="2"/>
            <a:endCxn id="11" idx="0"/>
          </p:cNvCxnSpPr>
          <p:nvPr/>
        </p:nvCxnSpPr>
        <p:spPr>
          <a:xfrm flipH="1">
            <a:off x="4156724" y="4717517"/>
            <a:ext cx="1325824" cy="95542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D8D702FB-92F5-2F3D-3725-297B91888B4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71659" y="2976003"/>
            <a:ext cx="3573594" cy="1797517"/>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4531275" y="4262523"/>
            <a:ext cx="1902545" cy="454994"/>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D85D18B3-8853-2CCE-3BEE-334FA2317B6F}"/>
              </a:ext>
            </a:extLst>
          </p:cNvPr>
          <p:cNvSpPr>
            <a:spLocks noChangeArrowheads="1"/>
          </p:cNvSpPr>
          <p:nvPr/>
        </p:nvSpPr>
        <p:spPr bwMode="auto">
          <a:xfrm>
            <a:off x="2890324" y="4013906"/>
            <a:ext cx="565156" cy="14359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E017EAD7-BA6A-71FA-0E45-A2717380F8E1}"/>
              </a:ext>
            </a:extLst>
          </p:cNvPr>
          <p:cNvPicPr>
            <a:picLocks noChangeAspect="1"/>
          </p:cNvPicPr>
          <p:nvPr/>
        </p:nvPicPr>
        <p:blipFill>
          <a:blip r:embed="rId11"/>
          <a:stretch>
            <a:fillRect/>
          </a:stretch>
        </p:blipFill>
        <p:spPr>
          <a:xfrm>
            <a:off x="532893" y="1539314"/>
            <a:ext cx="1500366" cy="2578754"/>
          </a:xfrm>
          <a:prstGeom prst="rect">
            <a:avLst/>
          </a:prstGeom>
        </p:spPr>
      </p:pic>
      <p:sp>
        <p:nvSpPr>
          <p:cNvPr id="25" name="AutoShape 380">
            <a:extLst>
              <a:ext uri="{FF2B5EF4-FFF2-40B4-BE49-F238E27FC236}">
                <a16:creationId xmlns:a16="http://schemas.microsoft.com/office/drawing/2014/main" id="{AF324AE5-C9B3-39F3-B096-905214E94D2C}"/>
              </a:ext>
            </a:extLst>
          </p:cNvPr>
          <p:cNvSpPr>
            <a:spLocks noChangeArrowheads="1"/>
          </p:cNvSpPr>
          <p:nvPr/>
        </p:nvSpPr>
        <p:spPr bwMode="auto">
          <a:xfrm>
            <a:off x="555780" y="1733689"/>
            <a:ext cx="626914"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9ECC3E1A-D606-B768-B05D-677D3F6C7DA3}"/>
              </a:ext>
            </a:extLst>
          </p:cNvPr>
          <p:cNvSpPr>
            <a:spLocks noChangeArrowheads="1"/>
          </p:cNvSpPr>
          <p:nvPr/>
        </p:nvSpPr>
        <p:spPr bwMode="auto">
          <a:xfrm>
            <a:off x="1501897" y="3887927"/>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7" name="Rectangle 363">
            <a:extLst>
              <a:ext uri="{FF2B5EF4-FFF2-40B4-BE49-F238E27FC236}">
                <a16:creationId xmlns:a16="http://schemas.microsoft.com/office/drawing/2014/main" id="{DB32549D-F633-A33F-A1D5-6C52904474D3}"/>
              </a:ext>
            </a:extLst>
          </p:cNvPr>
          <p:cNvSpPr>
            <a:spLocks noChangeArrowheads="1"/>
          </p:cNvSpPr>
          <p:nvPr/>
        </p:nvSpPr>
        <p:spPr bwMode="auto">
          <a:xfrm>
            <a:off x="1416443" y="1434566"/>
            <a:ext cx="4852077" cy="11454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p:txBody>
      </p:sp>
    </p:spTree>
    <p:extLst>
      <p:ext uri="{BB962C8B-B14F-4D97-AF65-F5344CB8AC3E}">
        <p14:creationId xmlns:p14="http://schemas.microsoft.com/office/powerpoint/2010/main" val="15012778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21109"/>
            <a:ext cx="11564747"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a:t>
            </a:r>
            <a:r>
              <a:rPr lang="zh-TW"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時間外労働状況確認表］メニューで、時間外労働が限度時間を超過しないかを確認します。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現時点までの今月の時間外労働時間（合計</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平均）と締日時点の予測を確認できます。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- 9. </a:t>
            </a:r>
            <a:r>
              <a:rPr lang="ja-JP" altLang="en-US" sz="2800" b="1" dirty="0">
                <a:latin typeface="Meiryo UI" panose="020B0604030504040204" pitchFamily="50" charset="-128"/>
                <a:ea typeface="Meiryo UI" panose="020B0604030504040204" pitchFamily="50" charset="-128"/>
              </a:rPr>
              <a:t>現時点の時間外労働状況を確認する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61</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a:extLst>
              <a:ext uri="{FF2B5EF4-FFF2-40B4-BE49-F238E27FC236}">
                <a16:creationId xmlns:a16="http://schemas.microsoft.com/office/drawing/2014/main" id="{5B1A34A4-28A9-7098-ACAF-DD360A7BC93B}"/>
              </a:ext>
            </a:extLst>
          </p:cNvPr>
          <p:cNvPicPr>
            <a:picLocks noChangeAspect="1"/>
          </p:cNvPicPr>
          <p:nvPr/>
        </p:nvPicPr>
        <p:blipFill>
          <a:blip r:embed="rId3"/>
          <a:stretch>
            <a:fillRect/>
          </a:stretch>
        </p:blipFill>
        <p:spPr>
          <a:xfrm>
            <a:off x="543620" y="1592106"/>
            <a:ext cx="1498239" cy="2227202"/>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79" y="1771789"/>
            <a:ext cx="781813"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AutoShape 380">
            <a:extLst>
              <a:ext uri="{FF2B5EF4-FFF2-40B4-BE49-F238E27FC236}">
                <a16:creationId xmlns:a16="http://schemas.microsoft.com/office/drawing/2014/main" id="{0D019249-5251-7D00-7822-FC82597F4000}"/>
              </a:ext>
            </a:extLst>
          </p:cNvPr>
          <p:cNvSpPr>
            <a:spLocks noChangeArrowheads="1"/>
          </p:cNvSpPr>
          <p:nvPr/>
        </p:nvSpPr>
        <p:spPr bwMode="auto">
          <a:xfrm>
            <a:off x="1527893" y="3618791"/>
            <a:ext cx="441669" cy="1999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70D06864-047D-849F-B88D-93D17160105B}"/>
              </a:ext>
            </a:extLst>
          </p:cNvPr>
          <p:cNvPicPr>
            <a:picLocks noChangeAspect="1"/>
          </p:cNvPicPr>
          <p:nvPr/>
        </p:nvPicPr>
        <p:blipFill>
          <a:blip r:embed="rId4"/>
          <a:stretch>
            <a:fillRect/>
          </a:stretch>
        </p:blipFill>
        <p:spPr>
          <a:xfrm>
            <a:off x="2500801" y="4175267"/>
            <a:ext cx="3150656" cy="1734891"/>
          </a:xfrm>
          <a:prstGeom prst="rect">
            <a:avLst/>
          </a:prstGeom>
        </p:spPr>
      </p:pic>
      <p:pic>
        <p:nvPicPr>
          <p:cNvPr id="14" name="図 13">
            <a:extLst>
              <a:ext uri="{FF2B5EF4-FFF2-40B4-BE49-F238E27FC236}">
                <a16:creationId xmlns:a16="http://schemas.microsoft.com/office/drawing/2014/main" id="{403733F3-6E7C-F4F2-5364-2CC45547FA54}"/>
              </a:ext>
            </a:extLst>
          </p:cNvPr>
          <p:cNvPicPr>
            <a:picLocks noChangeAspect="1"/>
          </p:cNvPicPr>
          <p:nvPr/>
        </p:nvPicPr>
        <p:blipFill>
          <a:blip r:embed="rId5"/>
          <a:stretch>
            <a:fillRect/>
          </a:stretch>
        </p:blipFill>
        <p:spPr>
          <a:xfrm>
            <a:off x="3188017" y="3083774"/>
            <a:ext cx="3150656" cy="1618686"/>
          </a:xfrm>
          <a:prstGeom prst="rect">
            <a:avLst/>
          </a:prstGeom>
        </p:spPr>
      </p:pic>
      <p:pic>
        <p:nvPicPr>
          <p:cNvPr id="23" name="図 22">
            <a:extLst>
              <a:ext uri="{FF2B5EF4-FFF2-40B4-BE49-F238E27FC236}">
                <a16:creationId xmlns:a16="http://schemas.microsoft.com/office/drawing/2014/main" id="{65E77908-B5B9-F116-A7C0-589C0EF949D7}"/>
              </a:ext>
            </a:extLst>
          </p:cNvPr>
          <p:cNvPicPr>
            <a:picLocks noChangeAspect="1"/>
          </p:cNvPicPr>
          <p:nvPr/>
        </p:nvPicPr>
        <p:blipFill>
          <a:blip r:embed="rId6"/>
          <a:stretch>
            <a:fillRect/>
          </a:stretch>
        </p:blipFill>
        <p:spPr>
          <a:xfrm>
            <a:off x="7217261" y="4175267"/>
            <a:ext cx="4649636" cy="1793020"/>
          </a:xfrm>
          <a:prstGeom prst="rect">
            <a:avLst/>
          </a:prstGeom>
        </p:spPr>
      </p:pic>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10703378" y="5051979"/>
            <a:ext cx="549711" cy="470557"/>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71D9D453-C632-4893-AA49-045A87C446E4}"/>
              </a:ext>
            </a:extLst>
          </p:cNvPr>
          <p:cNvSpPr>
            <a:spLocks noChangeArrowheads="1"/>
          </p:cNvSpPr>
          <p:nvPr/>
        </p:nvSpPr>
        <p:spPr bwMode="auto">
          <a:xfrm>
            <a:off x="7057703" y="5924308"/>
            <a:ext cx="4649636" cy="44575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➃ 現時点の時間外労働時間が多い順で表示されます。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F557811D-50CD-A67E-F7E7-12DBACA7A940}"/>
              </a:ext>
            </a:extLst>
          </p:cNvPr>
          <p:cNvCxnSpPr>
            <a:cxnSpLocks/>
            <a:stCxn id="28" idx="2"/>
          </p:cNvCxnSpPr>
          <p:nvPr/>
        </p:nvCxnSpPr>
        <p:spPr>
          <a:xfrm>
            <a:off x="10130488" y="4093430"/>
            <a:ext cx="646369" cy="95854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363">
            <a:extLst>
              <a:ext uri="{FF2B5EF4-FFF2-40B4-BE49-F238E27FC236}">
                <a16:creationId xmlns:a16="http://schemas.microsoft.com/office/drawing/2014/main" id="{CED11B29-ADF6-DC0A-02B3-B36518A88A74}"/>
              </a:ext>
            </a:extLst>
          </p:cNvPr>
          <p:cNvSpPr>
            <a:spLocks noChangeArrowheads="1"/>
          </p:cNvSpPr>
          <p:nvPr/>
        </p:nvSpPr>
        <p:spPr bwMode="auto">
          <a:xfrm>
            <a:off x="8421561" y="2474745"/>
            <a:ext cx="3417853" cy="161868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締日時点に限度時間を超過すると予測される場合は、</a:t>
            </a:r>
            <a:r>
              <a:rPr lang="ja-JP" altLang="en-US" sz="1600" b="1" dirty="0">
                <a:solidFill>
                  <a:srgbClr val="FF0000"/>
                </a:solidFill>
                <a:latin typeface="Meiryo UI" panose="020B0604030504040204" pitchFamily="50" charset="-128"/>
                <a:ea typeface="Meiryo UI" panose="020B0604030504040204" pitchFamily="50" charset="-128"/>
              </a:rPr>
              <a:t>赤字</a:t>
            </a:r>
            <a:r>
              <a:rPr lang="ja-JP" altLang="en-US" sz="1600" dirty="0">
                <a:latin typeface="Meiryo UI" panose="020B0604030504040204" pitchFamily="50" charset="-128"/>
                <a:ea typeface="Meiryo UI" panose="020B0604030504040204" pitchFamily="50" charset="-128"/>
              </a:rPr>
              <a:t>になります。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200" b="1" dirty="0">
              <a:latin typeface="Meiryo UI" panose="020B0604030504040204" pitchFamily="50" charset="-128"/>
              <a:ea typeface="Meiryo UI" panose="020B0604030504040204" pitchFamily="50" charset="-128"/>
            </a:endParaRPr>
          </a:p>
          <a:p>
            <a:pPr fontAlgn="base"/>
            <a:r>
              <a:rPr lang="ja-JP" altLang="en-US"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小山さん、藤川さん、加藤さん、山田さんは、</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今のペースで残業すると、締日時点に</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限度時間（例：</a:t>
            </a:r>
            <a:r>
              <a:rPr lang="en-US" altLang="ja-JP" sz="1200" dirty="0">
                <a:latin typeface="Meiryo UI" panose="020B0604030504040204" pitchFamily="50" charset="-128"/>
                <a:ea typeface="Meiryo UI" panose="020B0604030504040204" pitchFamily="50" charset="-128"/>
              </a:rPr>
              <a:t>45</a:t>
            </a:r>
            <a:r>
              <a:rPr lang="ja-JP" altLang="en-US" sz="1200" dirty="0">
                <a:latin typeface="Meiryo UI" panose="020B0604030504040204" pitchFamily="50" charset="-128"/>
                <a:ea typeface="Meiryo UI" panose="020B0604030504040204" pitchFamily="50" charset="-128"/>
              </a:rPr>
              <a:t>時間）を超えることが分かります。</a:t>
            </a:r>
            <a:endParaRPr lang="en-US" altLang="ja-JP" sz="1200" dirty="0">
              <a:latin typeface="Meiryo UI" panose="020B0604030504040204" pitchFamily="50" charset="-128"/>
              <a:ea typeface="Meiryo UI" panose="020B0604030504040204" pitchFamily="50" charset="-128"/>
            </a:endParaRPr>
          </a:p>
        </p:txBody>
      </p:sp>
      <p:sp>
        <p:nvSpPr>
          <p:cNvPr id="24" name="Rectangle 363">
            <a:extLst>
              <a:ext uri="{FF2B5EF4-FFF2-40B4-BE49-F238E27FC236}">
                <a16:creationId xmlns:a16="http://schemas.microsoft.com/office/drawing/2014/main" id="{2A4800E5-1960-5C60-ACF7-81013666999D}"/>
              </a:ext>
            </a:extLst>
          </p:cNvPr>
          <p:cNvSpPr>
            <a:spLocks noChangeArrowheads="1"/>
          </p:cNvSpPr>
          <p:nvPr/>
        </p:nvSpPr>
        <p:spPr bwMode="auto">
          <a:xfrm>
            <a:off x="2223536" y="1619253"/>
            <a:ext cx="5866415" cy="8947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2268250" y="5635727"/>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　　をクリックし、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集計する残業時間項目を選択します。</a:t>
            </a:r>
            <a:endParaRPr lang="en-US"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27A797F7-66A6-D29D-4D29-3E7198810140}"/>
              </a:ext>
            </a:extLst>
          </p:cNvPr>
          <p:cNvSpPr>
            <a:spLocks noChangeArrowheads="1"/>
          </p:cNvSpPr>
          <p:nvPr/>
        </p:nvSpPr>
        <p:spPr bwMode="auto">
          <a:xfrm>
            <a:off x="3659467" y="2788693"/>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ヵ月の限度時間」や</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「限度時間超過回数」を設定します。</a:t>
            </a:r>
            <a:endParaRPr lang="en-US" altLang="ja-JP" sz="1600" dirty="0">
              <a:latin typeface="Meiryo UI" panose="020B0604030504040204" pitchFamily="50" charset="-128"/>
              <a:ea typeface="Meiryo UI" panose="020B0604030504040204" pitchFamily="50" charset="-128"/>
            </a:endParaRPr>
          </a:p>
        </p:txBody>
      </p:sp>
      <p:sp>
        <p:nvSpPr>
          <p:cNvPr id="41" name="AutoShape 380">
            <a:extLst>
              <a:ext uri="{FF2B5EF4-FFF2-40B4-BE49-F238E27FC236}">
                <a16:creationId xmlns:a16="http://schemas.microsoft.com/office/drawing/2014/main" id="{F41439B5-6658-59F5-0636-DBFEA6BFDDBA}"/>
              </a:ext>
            </a:extLst>
          </p:cNvPr>
          <p:cNvSpPr>
            <a:spLocks noChangeArrowheads="1"/>
          </p:cNvSpPr>
          <p:nvPr/>
        </p:nvSpPr>
        <p:spPr bwMode="auto">
          <a:xfrm>
            <a:off x="4649062" y="4168721"/>
            <a:ext cx="746806" cy="530424"/>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2" name="AutoShape 380">
            <a:extLst>
              <a:ext uri="{FF2B5EF4-FFF2-40B4-BE49-F238E27FC236}">
                <a16:creationId xmlns:a16="http://schemas.microsoft.com/office/drawing/2014/main" id="{39064F7D-E499-C613-DF55-BB3C005536CD}"/>
              </a:ext>
            </a:extLst>
          </p:cNvPr>
          <p:cNvSpPr>
            <a:spLocks noChangeArrowheads="1"/>
          </p:cNvSpPr>
          <p:nvPr/>
        </p:nvSpPr>
        <p:spPr bwMode="auto">
          <a:xfrm>
            <a:off x="3215116" y="3749888"/>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AutoShape 380">
            <a:extLst>
              <a:ext uri="{FF2B5EF4-FFF2-40B4-BE49-F238E27FC236}">
                <a16:creationId xmlns:a16="http://schemas.microsoft.com/office/drawing/2014/main" id="{A3893A0F-C218-3E51-AF7E-92C73B4BC9E6}"/>
              </a:ext>
            </a:extLst>
          </p:cNvPr>
          <p:cNvSpPr>
            <a:spLocks noChangeArrowheads="1"/>
          </p:cNvSpPr>
          <p:nvPr/>
        </p:nvSpPr>
        <p:spPr bwMode="auto">
          <a:xfrm>
            <a:off x="2546143" y="4849092"/>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57" name="図 56">
            <a:extLst>
              <a:ext uri="{FF2B5EF4-FFF2-40B4-BE49-F238E27FC236}">
                <a16:creationId xmlns:a16="http://schemas.microsoft.com/office/drawing/2014/main" id="{E2C39AAB-CD40-BB0B-5DE6-7262FD494DEB}"/>
              </a:ext>
            </a:extLst>
          </p:cNvPr>
          <p:cNvPicPr>
            <a:picLocks noChangeAspect="1"/>
          </p:cNvPicPr>
          <p:nvPr/>
        </p:nvPicPr>
        <p:blipFill>
          <a:blip r:embed="rId7"/>
          <a:stretch>
            <a:fillRect/>
          </a:stretch>
        </p:blipFill>
        <p:spPr>
          <a:xfrm>
            <a:off x="4539390" y="5750633"/>
            <a:ext cx="285714" cy="228571"/>
          </a:xfrm>
          <a:prstGeom prst="rect">
            <a:avLst/>
          </a:prstGeom>
        </p:spPr>
      </p:pic>
      <p:sp>
        <p:nvSpPr>
          <p:cNvPr id="58" name="AutoShape 380">
            <a:extLst>
              <a:ext uri="{FF2B5EF4-FFF2-40B4-BE49-F238E27FC236}">
                <a16:creationId xmlns:a16="http://schemas.microsoft.com/office/drawing/2014/main" id="{216B3239-A02E-F503-AA1E-BB1AD3466C12}"/>
              </a:ext>
            </a:extLst>
          </p:cNvPr>
          <p:cNvSpPr>
            <a:spLocks noChangeArrowheads="1"/>
          </p:cNvSpPr>
          <p:nvPr/>
        </p:nvSpPr>
        <p:spPr bwMode="auto">
          <a:xfrm>
            <a:off x="3855542" y="4925668"/>
            <a:ext cx="328387" cy="126311"/>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7" name="直線コネクタ 26">
            <a:extLst>
              <a:ext uri="{FF2B5EF4-FFF2-40B4-BE49-F238E27FC236}">
                <a16:creationId xmlns:a16="http://schemas.microsoft.com/office/drawing/2014/main" id="{4D8098A1-363A-0BCE-E808-6F6F235B04A7}"/>
              </a:ext>
            </a:extLst>
          </p:cNvPr>
          <p:cNvCxnSpPr>
            <a:cxnSpLocks/>
            <a:stCxn id="32" idx="2"/>
          </p:cNvCxnSpPr>
          <p:nvPr/>
        </p:nvCxnSpPr>
        <p:spPr>
          <a:xfrm flipH="1">
            <a:off x="4998477" y="3521482"/>
            <a:ext cx="876232" cy="6603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F27CFD7-585C-BCF4-DAFB-A708BD8F4BEB}"/>
              </a:ext>
            </a:extLst>
          </p:cNvPr>
          <p:cNvCxnSpPr>
            <a:cxnSpLocks/>
            <a:stCxn id="11" idx="0"/>
            <a:endCxn id="58" idx="2"/>
          </p:cNvCxnSpPr>
          <p:nvPr/>
        </p:nvCxnSpPr>
        <p:spPr>
          <a:xfrm flipH="1" flipV="1">
            <a:off x="4019736" y="5051979"/>
            <a:ext cx="463756" cy="58374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3158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a:t>
            </a:r>
            <a:r>
              <a:rPr lang="zh-TW"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日有休消化確認表］メニューで、年</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日の有休を取得するにあたり、不足状況を確認します。　</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未来取得分を加味したうえで、現時点の不足日数と有休消化日数を確認できます。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- 10.</a:t>
            </a:r>
            <a:r>
              <a:rPr lang="ja-JP" altLang="en-US" sz="2800" b="1" dirty="0">
                <a:latin typeface="Meiryo UI" panose="020B0604030504040204" pitchFamily="50" charset="-128"/>
                <a:ea typeface="Meiryo UI" panose="020B0604030504040204" pitchFamily="50" charset="-128"/>
              </a:rPr>
              <a:t> 現時点の有休消化状況を確認する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62</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a:extLst>
              <a:ext uri="{FF2B5EF4-FFF2-40B4-BE49-F238E27FC236}">
                <a16:creationId xmlns:a16="http://schemas.microsoft.com/office/drawing/2014/main" id="{7F17C397-BB9E-6EC4-B947-71B62DBD2CA7}"/>
              </a:ext>
            </a:extLst>
          </p:cNvPr>
          <p:cNvPicPr>
            <a:picLocks noChangeAspect="1"/>
          </p:cNvPicPr>
          <p:nvPr/>
        </p:nvPicPr>
        <p:blipFill>
          <a:blip r:embed="rId3"/>
          <a:stretch>
            <a:fillRect/>
          </a:stretch>
        </p:blipFill>
        <p:spPr>
          <a:xfrm>
            <a:off x="551055" y="1590775"/>
            <a:ext cx="1478123" cy="2090679"/>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79" y="1771789"/>
            <a:ext cx="781813"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1BCC6B7C-417B-22EB-2466-0A0377B6253A}"/>
              </a:ext>
            </a:extLst>
          </p:cNvPr>
          <p:cNvSpPr>
            <a:spLocks noChangeArrowheads="1"/>
          </p:cNvSpPr>
          <p:nvPr/>
        </p:nvSpPr>
        <p:spPr bwMode="auto">
          <a:xfrm>
            <a:off x="1520336" y="3453291"/>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2" name="図 21">
            <a:extLst>
              <a:ext uri="{FF2B5EF4-FFF2-40B4-BE49-F238E27FC236}">
                <a16:creationId xmlns:a16="http://schemas.microsoft.com/office/drawing/2014/main" id="{BAF03103-CA2D-5B8B-80ED-40AB51E838FB}"/>
              </a:ext>
            </a:extLst>
          </p:cNvPr>
          <p:cNvPicPr>
            <a:picLocks noChangeAspect="1"/>
          </p:cNvPicPr>
          <p:nvPr/>
        </p:nvPicPr>
        <p:blipFill>
          <a:blip r:embed="rId4"/>
          <a:stretch>
            <a:fillRect/>
          </a:stretch>
        </p:blipFill>
        <p:spPr>
          <a:xfrm>
            <a:off x="2965741" y="3330544"/>
            <a:ext cx="3150656" cy="1642522"/>
          </a:xfrm>
          <a:prstGeom prst="rect">
            <a:avLst/>
          </a:prstGeom>
        </p:spPr>
      </p:pic>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879643" y="5806655"/>
            <a:ext cx="4430484" cy="50734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集計する条件を設定します。</a:t>
            </a:r>
            <a:endParaRPr lang="ja-JP" altLang="ja-JP" sz="1600" dirty="0">
              <a:latin typeface="Meiryo UI" panose="020B0604030504040204" pitchFamily="50" charset="-128"/>
              <a:ea typeface="Meiryo UI" panose="020B0604030504040204" pitchFamily="50" charset="-128"/>
            </a:endParaRPr>
          </a:p>
        </p:txBody>
      </p:sp>
      <p:sp>
        <p:nvSpPr>
          <p:cNvPr id="45" name="AutoShape 380">
            <a:extLst>
              <a:ext uri="{FF2B5EF4-FFF2-40B4-BE49-F238E27FC236}">
                <a16:creationId xmlns:a16="http://schemas.microsoft.com/office/drawing/2014/main" id="{6A1E7987-886C-7EDA-C17C-67C49D15FDA8}"/>
              </a:ext>
            </a:extLst>
          </p:cNvPr>
          <p:cNvSpPr>
            <a:spLocks noChangeArrowheads="1"/>
          </p:cNvSpPr>
          <p:nvPr/>
        </p:nvSpPr>
        <p:spPr bwMode="auto">
          <a:xfrm>
            <a:off x="8206929" y="4466202"/>
            <a:ext cx="317395" cy="114150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956C157F-7D4B-8FCE-9A45-9A2486356416}"/>
              </a:ext>
            </a:extLst>
          </p:cNvPr>
          <p:cNvSpPr>
            <a:spLocks noChangeArrowheads="1"/>
          </p:cNvSpPr>
          <p:nvPr/>
        </p:nvSpPr>
        <p:spPr bwMode="auto">
          <a:xfrm>
            <a:off x="11458487" y="4457159"/>
            <a:ext cx="514419" cy="1141508"/>
          </a:xfrm>
          <a:prstGeom prst="roundRect">
            <a:avLst>
              <a:gd name="adj" fmla="val 7853"/>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9" name="図 48">
            <a:extLst>
              <a:ext uri="{FF2B5EF4-FFF2-40B4-BE49-F238E27FC236}">
                <a16:creationId xmlns:a16="http://schemas.microsoft.com/office/drawing/2014/main" id="{0F4ADB29-7D9F-4325-82A9-70D24339CB25}"/>
              </a:ext>
            </a:extLst>
          </p:cNvPr>
          <p:cNvPicPr>
            <a:picLocks noChangeAspect="1"/>
          </p:cNvPicPr>
          <p:nvPr/>
        </p:nvPicPr>
        <p:blipFill>
          <a:blip r:embed="rId5"/>
          <a:stretch>
            <a:fillRect/>
          </a:stretch>
        </p:blipFill>
        <p:spPr>
          <a:xfrm>
            <a:off x="7222717" y="3649700"/>
            <a:ext cx="4853103" cy="2472192"/>
          </a:xfrm>
          <a:prstGeom prst="rect">
            <a:avLst/>
          </a:prstGeom>
        </p:spPr>
      </p:pic>
      <p:sp>
        <p:nvSpPr>
          <p:cNvPr id="43" name="Rectangle 363">
            <a:extLst>
              <a:ext uri="{FF2B5EF4-FFF2-40B4-BE49-F238E27FC236}">
                <a16:creationId xmlns:a16="http://schemas.microsoft.com/office/drawing/2014/main" id="{843EBBD1-0576-4222-ECB8-03490191570E}"/>
              </a:ext>
            </a:extLst>
          </p:cNvPr>
          <p:cNvSpPr>
            <a:spLocks noChangeArrowheads="1"/>
          </p:cNvSpPr>
          <p:nvPr/>
        </p:nvSpPr>
        <p:spPr bwMode="auto">
          <a:xfrm>
            <a:off x="7299921" y="5806655"/>
            <a:ext cx="4430484" cy="51612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現時点の不足日数が多い順で表示されます。</a:t>
            </a:r>
            <a:endParaRPr lang="ja-JP" altLang="ja-JP" sz="1600" dirty="0">
              <a:latin typeface="Meiryo UI" panose="020B0604030504040204" pitchFamily="50" charset="-128"/>
              <a:ea typeface="Meiryo UI" panose="020B0604030504040204" pitchFamily="50" charset="-128"/>
            </a:endParaRPr>
          </a:p>
        </p:txBody>
      </p:sp>
      <p:sp>
        <p:nvSpPr>
          <p:cNvPr id="50" name="AutoShape 380">
            <a:extLst>
              <a:ext uri="{FF2B5EF4-FFF2-40B4-BE49-F238E27FC236}">
                <a16:creationId xmlns:a16="http://schemas.microsoft.com/office/drawing/2014/main" id="{FEB7C086-5024-2AD7-CD6F-5D9F7FF0B133}"/>
              </a:ext>
            </a:extLst>
          </p:cNvPr>
          <p:cNvSpPr>
            <a:spLocks noChangeArrowheads="1"/>
          </p:cNvSpPr>
          <p:nvPr/>
        </p:nvSpPr>
        <p:spPr bwMode="auto">
          <a:xfrm>
            <a:off x="8426083" y="4947396"/>
            <a:ext cx="353905" cy="123368"/>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55" name="Rectangle 363">
            <a:extLst>
              <a:ext uri="{FF2B5EF4-FFF2-40B4-BE49-F238E27FC236}">
                <a16:creationId xmlns:a16="http://schemas.microsoft.com/office/drawing/2014/main" id="{E88B9529-D378-5264-C0C6-FB8E32200750}"/>
              </a:ext>
            </a:extLst>
          </p:cNvPr>
          <p:cNvSpPr>
            <a:spLocks noChangeArrowheads="1"/>
          </p:cNvSpPr>
          <p:nvPr/>
        </p:nvSpPr>
        <p:spPr bwMode="auto">
          <a:xfrm>
            <a:off x="7553077" y="2933530"/>
            <a:ext cx="4528695" cy="59698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山田さんは、</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月までに「</a:t>
            </a:r>
            <a:r>
              <a:rPr lang="en-US" altLang="ja-JP" sz="1200" b="1" dirty="0">
                <a:solidFill>
                  <a:srgbClr val="FF0000"/>
                </a:solidFill>
                <a:latin typeface="Meiryo UI" panose="020B0604030504040204" pitchFamily="50" charset="-128"/>
                <a:ea typeface="Meiryo UI" panose="020B0604030504040204" pitchFamily="50" charset="-128"/>
              </a:rPr>
              <a:t>2</a:t>
            </a:r>
            <a:r>
              <a:rPr lang="ja-JP" altLang="en-US" sz="1200" b="1" dirty="0">
                <a:solidFill>
                  <a:srgbClr val="FF0000"/>
                </a:solidFill>
                <a:latin typeface="Meiryo UI" panose="020B0604030504040204" pitchFamily="50" charset="-128"/>
                <a:ea typeface="Meiryo UI" panose="020B0604030504040204" pitchFamily="50" charset="-128"/>
              </a:rPr>
              <a:t>日</a:t>
            </a:r>
            <a:r>
              <a:rPr lang="ja-JP" altLang="en-US" sz="1200" dirty="0">
                <a:latin typeface="Meiryo UI" panose="020B0604030504040204" pitchFamily="50" charset="-128"/>
                <a:ea typeface="Meiryo UI" panose="020B0604030504040204" pitchFamily="50" charset="-128"/>
              </a:rPr>
              <a:t>」取得しなければいけないことが分かります。</a:t>
            </a:r>
            <a:endParaRPr lang="ja-JP" altLang="ja-JP" sz="1200" dirty="0">
              <a:latin typeface="Meiryo UI" panose="020B0604030504040204" pitchFamily="50" charset="-128"/>
              <a:ea typeface="Meiryo UI" panose="020B0604030504040204" pitchFamily="50" charset="-128"/>
            </a:endParaRPr>
          </a:p>
        </p:txBody>
      </p:sp>
      <p:sp>
        <p:nvSpPr>
          <p:cNvPr id="56" name="Rectangle 363">
            <a:extLst>
              <a:ext uri="{FF2B5EF4-FFF2-40B4-BE49-F238E27FC236}">
                <a16:creationId xmlns:a16="http://schemas.microsoft.com/office/drawing/2014/main" id="{CED64B2E-0622-453C-1C85-FA3440C1D932}"/>
              </a:ext>
            </a:extLst>
          </p:cNvPr>
          <p:cNvSpPr>
            <a:spLocks noChangeArrowheads="1"/>
          </p:cNvSpPr>
          <p:nvPr/>
        </p:nvSpPr>
        <p:spPr bwMode="auto">
          <a:xfrm>
            <a:off x="2223536" y="1619253"/>
            <a:ext cx="5866415" cy="8947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cxnSp>
        <p:nvCxnSpPr>
          <p:cNvPr id="57" name="直線コネクタ 56">
            <a:extLst>
              <a:ext uri="{FF2B5EF4-FFF2-40B4-BE49-F238E27FC236}">
                <a16:creationId xmlns:a16="http://schemas.microsoft.com/office/drawing/2014/main" id="{B57E980A-73FF-676C-2A74-28B2D65E2892}"/>
              </a:ext>
            </a:extLst>
          </p:cNvPr>
          <p:cNvCxnSpPr>
            <a:cxnSpLocks/>
            <a:stCxn id="55" idx="2"/>
            <a:endCxn id="50" idx="0"/>
          </p:cNvCxnSpPr>
          <p:nvPr/>
        </p:nvCxnSpPr>
        <p:spPr>
          <a:xfrm flipH="1">
            <a:off x="8603036" y="3530512"/>
            <a:ext cx="1214389" cy="141688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3B9F0909-CE0C-9737-8EDF-EAEC8A937D8B}"/>
              </a:ext>
            </a:extLst>
          </p:cNvPr>
          <p:cNvPicPr>
            <a:picLocks noChangeAspect="1"/>
          </p:cNvPicPr>
          <p:nvPr/>
        </p:nvPicPr>
        <p:blipFill>
          <a:blip r:embed="rId6"/>
          <a:stretch>
            <a:fillRect/>
          </a:stretch>
        </p:blipFill>
        <p:spPr>
          <a:xfrm>
            <a:off x="2521695" y="4232378"/>
            <a:ext cx="2909401" cy="1480793"/>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2525728" y="4829773"/>
            <a:ext cx="440014" cy="117623"/>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1909455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］工数データを入力する</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 </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工数管理オプション </a:t>
            </a:r>
            <a:r>
              <a:rPr lang="en-US" altLang="ja-JP" sz="2800" b="1" dirty="0">
                <a:latin typeface="Meiryo UI" panose="020B0604030504040204" pitchFamily="50" charset="-128"/>
                <a:ea typeface="Meiryo UI" panose="020B0604030504040204" pitchFamily="50" charset="-128"/>
              </a:rPr>
              <a:t>for </a:t>
            </a:r>
            <a:r>
              <a:rPr lang="ja-JP" altLang="en-US" sz="2800" b="1" dirty="0">
                <a:latin typeface="Meiryo UI" panose="020B0604030504040204" pitchFamily="50" charset="-128"/>
                <a:ea typeface="Meiryo UI" panose="020B0604030504040204" pitchFamily="50" charset="-128"/>
              </a:rPr>
              <a:t>奉行</a:t>
            </a:r>
            <a:r>
              <a:rPr lang="en-US" altLang="ja-JP" sz="2800" b="1" dirty="0">
                <a:latin typeface="Meiryo UI" panose="020B0604030504040204" pitchFamily="50" charset="-128"/>
                <a:ea typeface="Meiryo UI" panose="020B0604030504040204" pitchFamily="50" charset="-128"/>
              </a:rPr>
              <a:t>Edge </a:t>
            </a:r>
            <a:r>
              <a:rPr lang="ja-JP" altLang="en-US" sz="2800" b="1" dirty="0">
                <a:latin typeface="Meiryo UI" panose="020B0604030504040204" pitchFamily="50" charset="-128"/>
                <a:ea typeface="Meiryo UI" panose="020B0604030504040204" pitchFamily="50" charset="-128"/>
              </a:rPr>
              <a:t>勤怠管理クラウド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をご利用の場合）</a:t>
            </a:r>
            <a:endParaRPr lang="ja-JP" altLang="en-US" sz="22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プロジェクト・タスク別に工数データを入力する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958471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プロジェクト・タスク別に工数データを入力する</a:t>
            </a: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64</a:t>
            </a:fld>
            <a:endParaRPr kumimoji="1" lang="ja-JP" altLang="en-US" dirty="0">
              <a:latin typeface="Meiryo UI" panose="020B0604030504040204" pitchFamily="50" charset="-128"/>
              <a:ea typeface="Meiryo UI" panose="020B0604030504040204" pitchFamily="50" charset="-128"/>
            </a:endParaRPr>
          </a:p>
        </p:txBody>
      </p:sp>
      <p:sp>
        <p:nvSpPr>
          <p:cNvPr id="25" name="コンテンツ プレースホルダー 2"/>
          <p:cNvSpPr>
            <a:spLocks noGrp="1"/>
          </p:cNvSpPr>
          <p:nvPr>
            <p:ph idx="1"/>
          </p:nvPr>
        </p:nvSpPr>
        <p:spPr>
          <a:xfrm>
            <a:off x="389614" y="850790"/>
            <a:ext cx="10964186" cy="5539186"/>
          </a:xfrm>
        </p:spPr>
        <p:txBody>
          <a:bodyPr>
            <a:normAutofit fontScale="85000" lnSpcReduction="20000"/>
          </a:bodyPr>
          <a:lstStyle/>
          <a:p>
            <a:pPr marL="0" indent="0">
              <a:buNone/>
            </a:pPr>
            <a:r>
              <a:rPr lang="ja-JP" altLang="en-US" sz="1900" dirty="0">
                <a:latin typeface="Meiryo UI" panose="020B0604030504040204" pitchFamily="50" charset="-128"/>
                <a:ea typeface="Meiryo UI" panose="020B0604030504040204" pitchFamily="50" charset="-128"/>
              </a:rPr>
              <a:t>［勤務実績 </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 勤務実績照会］メニューで入力します。</a:t>
            </a:r>
            <a:br>
              <a:rPr lang="en-US" altLang="ja-JP" sz="1900" dirty="0">
                <a:latin typeface="Meiryo UI" panose="020B0604030504040204" pitchFamily="50" charset="-128"/>
                <a:ea typeface="Meiryo UI" panose="020B0604030504040204" pitchFamily="50" charset="-128"/>
              </a:rPr>
            </a:br>
            <a:endParaRPr lang="en-US" altLang="ja-JP" sz="1900" dirty="0">
              <a:latin typeface="Meiryo UI" panose="020B0604030504040204" pitchFamily="50" charset="-128"/>
              <a:ea typeface="Meiryo UI" panose="020B0604030504040204" pitchFamily="50" charset="-128"/>
            </a:endParaRPr>
          </a:p>
          <a:p>
            <a:pPr marL="0" indent="0">
              <a:buNone/>
            </a:pPr>
            <a:r>
              <a:rPr lang="en-US" altLang="ja-JP" sz="1900" dirty="0">
                <a:latin typeface="Meiryo UI" panose="020B0604030504040204" pitchFamily="50" charset="-128"/>
                <a:ea typeface="Meiryo UI" panose="020B0604030504040204" pitchFamily="50" charset="-128"/>
              </a:rPr>
              <a:t>1.</a:t>
            </a:r>
            <a:r>
              <a:rPr lang="ja-JP" altLang="en-US" sz="1900" dirty="0">
                <a:latin typeface="Meiryo UI" panose="020B0604030504040204" pitchFamily="50" charset="-128"/>
                <a:ea typeface="Meiryo UI" panose="020B0604030504040204" pitchFamily="50" charset="-128"/>
              </a:rPr>
              <a:t> 工数データを入力する日付の　　 をクリックします。</a:t>
            </a: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0" indent="0">
              <a:buNone/>
            </a:pP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2. </a:t>
            </a:r>
            <a:r>
              <a:rPr lang="ja-JP" altLang="en-US" sz="1900" dirty="0">
                <a:latin typeface="Meiryo UI" panose="020B0604030504040204" pitchFamily="50" charset="-128"/>
                <a:ea typeface="Meiryo UI" panose="020B0604030504040204" pitchFamily="50" charset="-128"/>
              </a:rPr>
              <a:t>入力画面が表示されるため、プロジェクトとタスクを選択し、</a:t>
            </a:r>
            <a:endParaRPr lang="en-US" altLang="ja-JP" sz="1900" dirty="0">
              <a:latin typeface="Meiryo UI" panose="020B0604030504040204" pitchFamily="50" charset="-128"/>
              <a:ea typeface="Meiryo UI" panose="020B0604030504040204" pitchFamily="50" charset="-128"/>
            </a:endParaRPr>
          </a:p>
          <a:p>
            <a:pPr marL="0" indent="0">
              <a:buNone/>
            </a:pPr>
            <a:r>
              <a:rPr lang="ja-JP" altLang="en-US" sz="1900" dirty="0">
                <a:latin typeface="Meiryo UI" panose="020B0604030504040204" pitchFamily="50" charset="-128"/>
                <a:ea typeface="Meiryo UI" panose="020B0604030504040204" pitchFamily="50" charset="-128"/>
              </a:rPr>
              <a:t>　　工数データを入力します。</a:t>
            </a:r>
            <a:endParaRPr lang="en-US" altLang="ja-JP" sz="1900" dirty="0">
              <a:latin typeface="Meiryo UI" panose="020B0604030504040204" pitchFamily="50" charset="-128"/>
              <a:ea typeface="Meiryo UI" panose="020B0604030504040204" pitchFamily="50" charset="-128"/>
            </a:endParaRPr>
          </a:p>
          <a:p>
            <a:pPr marL="0" indent="0">
              <a:buNone/>
            </a:pPr>
            <a:r>
              <a:rPr lang="en-US" altLang="ja-JP" sz="1900" dirty="0">
                <a:latin typeface="Meiryo UI" panose="020B0604030504040204" pitchFamily="50" charset="-128"/>
                <a:ea typeface="Meiryo UI" panose="020B0604030504040204" pitchFamily="50" charset="-128"/>
              </a:rPr>
              <a:t>    </a:t>
            </a: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3.</a:t>
            </a:r>
            <a:r>
              <a:rPr lang="ja-JP" altLang="en-US" sz="1900" dirty="0">
                <a:latin typeface="Meiryo UI" panose="020B0604030504040204" pitchFamily="50" charset="-128"/>
                <a:ea typeface="Meiryo UI" panose="020B0604030504040204" pitchFamily="50" charset="-128"/>
              </a:rPr>
              <a:t> </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登録</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ボタンをクリックします。</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pic>
        <p:nvPicPr>
          <p:cNvPr id="26" name="図 25">
            <a:extLst>
              <a:ext uri="{FF2B5EF4-FFF2-40B4-BE49-F238E27FC236}">
                <a16:creationId xmlns:a16="http://schemas.microsoft.com/office/drawing/2014/main" id="{FD6A3EDD-8733-511F-0411-9302F8AB5157}"/>
              </a:ext>
            </a:extLst>
          </p:cNvPr>
          <p:cNvPicPr>
            <a:picLocks noChangeAspect="1"/>
          </p:cNvPicPr>
          <p:nvPr/>
        </p:nvPicPr>
        <p:blipFill>
          <a:blip r:embed="rId3"/>
          <a:stretch>
            <a:fillRect/>
          </a:stretch>
        </p:blipFill>
        <p:spPr>
          <a:xfrm>
            <a:off x="3152445" y="1304500"/>
            <a:ext cx="238829" cy="220457"/>
          </a:xfrm>
          <a:prstGeom prst="rect">
            <a:avLst/>
          </a:prstGeom>
        </p:spPr>
      </p:pic>
      <p:cxnSp>
        <p:nvCxnSpPr>
          <p:cNvPr id="28" name="直線コネクタ 27">
            <a:extLst>
              <a:ext uri="{FF2B5EF4-FFF2-40B4-BE49-F238E27FC236}">
                <a16:creationId xmlns:a16="http://schemas.microsoft.com/office/drawing/2014/main" id="{B30E843B-FBDD-45A5-07ED-F79C0D14EC2D}"/>
              </a:ext>
            </a:extLst>
          </p:cNvPr>
          <p:cNvCxnSpPr>
            <a:cxnSpLocks/>
            <a:stCxn id="31" idx="3"/>
            <a:endCxn id="27" idx="1"/>
          </p:cNvCxnSpPr>
          <p:nvPr/>
        </p:nvCxnSpPr>
        <p:spPr>
          <a:xfrm>
            <a:off x="6003259" y="4536791"/>
            <a:ext cx="222450" cy="38969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2A2B57D6-8D30-8ECF-4FE7-1B0E48EFFA48}"/>
              </a:ext>
            </a:extLst>
          </p:cNvPr>
          <p:cNvPicPr>
            <a:picLocks noChangeAspect="1"/>
          </p:cNvPicPr>
          <p:nvPr/>
        </p:nvPicPr>
        <p:blipFill>
          <a:blip r:embed="rId4"/>
          <a:stretch>
            <a:fillRect/>
          </a:stretch>
        </p:blipFill>
        <p:spPr>
          <a:xfrm>
            <a:off x="714321" y="1588709"/>
            <a:ext cx="5272264" cy="1423404"/>
          </a:xfrm>
          <a:prstGeom prst="rect">
            <a:avLst/>
          </a:prstGeom>
        </p:spPr>
      </p:pic>
      <p:pic>
        <p:nvPicPr>
          <p:cNvPr id="31" name="図 30">
            <a:extLst>
              <a:ext uri="{FF2B5EF4-FFF2-40B4-BE49-F238E27FC236}">
                <a16:creationId xmlns:a16="http://schemas.microsoft.com/office/drawing/2014/main" id="{EBA79CB8-4483-62EE-FDF4-CDB6AF0E6F2F}"/>
              </a:ext>
            </a:extLst>
          </p:cNvPr>
          <p:cNvPicPr>
            <a:picLocks noChangeAspect="1"/>
          </p:cNvPicPr>
          <p:nvPr/>
        </p:nvPicPr>
        <p:blipFill>
          <a:blip r:embed="rId5"/>
          <a:stretch>
            <a:fillRect/>
          </a:stretch>
        </p:blipFill>
        <p:spPr>
          <a:xfrm>
            <a:off x="730995" y="3860974"/>
            <a:ext cx="5272264" cy="1351633"/>
          </a:xfrm>
          <a:prstGeom prst="rect">
            <a:avLst/>
          </a:prstGeom>
        </p:spPr>
      </p:pic>
      <p:sp>
        <p:nvSpPr>
          <p:cNvPr id="40"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6225709" y="1969746"/>
            <a:ext cx="5764196" cy="177074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例外的な作業や管理者が把握していない作業などを備考欄に入力できます。</a:t>
            </a:r>
            <a:endParaRPr lang="en-US" altLang="ja-JP" sz="16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4561" y="2606368"/>
            <a:ext cx="5344539" cy="958536"/>
          </a:xfrm>
          <a:prstGeom prst="rect">
            <a:avLst/>
          </a:prstGeom>
          <a:ln>
            <a:solidFill>
              <a:schemeClr val="tx1"/>
            </a:solidFill>
          </a:ln>
        </p:spPr>
      </p:pic>
      <p:sp>
        <p:nvSpPr>
          <p:cNvPr id="41" name="AutoShape 380">
            <a:extLst>
              <a:ext uri="{FF2B5EF4-FFF2-40B4-BE49-F238E27FC236}">
                <a16:creationId xmlns:a16="http://schemas.microsoft.com/office/drawing/2014/main" id="{FEB7C086-5024-2AD7-CD6F-5D9F7FF0B133}"/>
              </a:ext>
            </a:extLst>
          </p:cNvPr>
          <p:cNvSpPr>
            <a:spLocks noChangeArrowheads="1"/>
          </p:cNvSpPr>
          <p:nvPr/>
        </p:nvSpPr>
        <p:spPr bwMode="auto">
          <a:xfrm>
            <a:off x="9941831" y="2824078"/>
            <a:ext cx="1450843" cy="424636"/>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F6AB6AE2-E159-08D4-1D3C-03B9F14FFB57}"/>
              </a:ext>
            </a:extLst>
          </p:cNvPr>
          <p:cNvSpPr>
            <a:spLocks noChangeArrowheads="1"/>
          </p:cNvSpPr>
          <p:nvPr/>
        </p:nvSpPr>
        <p:spPr bwMode="auto">
          <a:xfrm>
            <a:off x="6225709" y="3843379"/>
            <a:ext cx="5764196" cy="216621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「工数計」と「総労働時間」に差異がある場合は、警告が表示されます。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endParaRPr lang="ja-JP" altLang="ja-JP" sz="1600" dirty="0">
              <a:latin typeface="Meiryo UI" panose="020B0604030504040204" pitchFamily="50" charset="-128"/>
              <a:ea typeface="Meiryo UI" panose="020B0604030504040204" pitchFamily="50" charset="-128"/>
            </a:endParaRPr>
          </a:p>
        </p:txBody>
      </p:sp>
      <p:pic>
        <p:nvPicPr>
          <p:cNvPr id="30" name="図 29">
            <a:extLst>
              <a:ext uri="{FF2B5EF4-FFF2-40B4-BE49-F238E27FC236}">
                <a16:creationId xmlns:a16="http://schemas.microsoft.com/office/drawing/2014/main" id="{07D3BC1A-5A11-7793-116C-858965302B76}"/>
              </a:ext>
            </a:extLst>
          </p:cNvPr>
          <p:cNvPicPr>
            <a:picLocks noChangeAspect="1"/>
          </p:cNvPicPr>
          <p:nvPr/>
        </p:nvPicPr>
        <p:blipFill>
          <a:blip r:embed="rId7"/>
          <a:stretch>
            <a:fillRect/>
          </a:stretch>
        </p:blipFill>
        <p:spPr>
          <a:xfrm>
            <a:off x="6322753" y="4282733"/>
            <a:ext cx="4600000" cy="1610385"/>
          </a:xfrm>
          <a:prstGeom prst="rect">
            <a:avLst/>
          </a:prstGeom>
        </p:spPr>
      </p:pic>
    </p:spTree>
    <p:extLst>
      <p:ext uri="{BB962C8B-B14F-4D97-AF65-F5344CB8AC3E}">
        <p14:creationId xmlns:p14="http://schemas.microsoft.com/office/powerpoint/2010/main" val="38000099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36F95DAA-D8EB-4942-C72C-1737D0D314A1}"/>
              </a:ext>
            </a:extLst>
          </p:cNvPr>
          <p:cNvSpPr txBox="1">
            <a:spLocks/>
          </p:cNvSpPr>
          <p:nvPr/>
        </p:nvSpPr>
        <p:spPr>
          <a:xfrm>
            <a:off x="542014" y="1003190"/>
            <a:ext cx="10964186" cy="553918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工数データに誤りや入力漏れがないかを日別に確認する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工数データに誤りや入力漏れがないかを社員別に確認する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3. </a:t>
            </a:r>
            <a:r>
              <a:rPr lang="ja-JP" altLang="en-US" sz="2400" dirty="0">
                <a:latin typeface="Meiryo UI" panose="020B0604030504040204" pitchFamily="50" charset="-128"/>
                <a:ea typeface="Meiryo UI" panose="020B0604030504040204" pitchFamily="50" charset="-128"/>
              </a:rPr>
              <a:t>未確認や警告の工数データがないかを確認する　</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4. </a:t>
            </a:r>
            <a:r>
              <a:rPr lang="ja-JP" altLang="en-US" sz="2400" dirty="0">
                <a:latin typeface="Meiryo UI" panose="020B0604030504040204" pitchFamily="50" charset="-128"/>
                <a:ea typeface="Meiryo UI" panose="020B0604030504040204" pitchFamily="50" charset="-128"/>
              </a:rPr>
              <a:t>工数データの合計をプロジェクト別に確認する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lang="ja-JP" altLang="en-US" sz="24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］工数データを確認する</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 </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工数管理オプション </a:t>
            </a:r>
            <a:r>
              <a:rPr lang="en-US" altLang="ja-JP" sz="2800" b="1" dirty="0">
                <a:latin typeface="Meiryo UI" panose="020B0604030504040204" pitchFamily="50" charset="-128"/>
                <a:ea typeface="Meiryo UI" panose="020B0604030504040204" pitchFamily="50" charset="-128"/>
              </a:rPr>
              <a:t>for </a:t>
            </a:r>
            <a:r>
              <a:rPr lang="ja-JP" altLang="en-US" sz="2800" b="1" dirty="0">
                <a:latin typeface="Meiryo UI" panose="020B0604030504040204" pitchFamily="50" charset="-128"/>
                <a:ea typeface="Meiryo UI" panose="020B0604030504040204" pitchFamily="50" charset="-128"/>
              </a:rPr>
              <a:t>奉行</a:t>
            </a:r>
            <a:r>
              <a:rPr lang="en-US" altLang="ja-JP" sz="2800" b="1" dirty="0">
                <a:latin typeface="Meiryo UI" panose="020B0604030504040204" pitchFamily="50" charset="-128"/>
                <a:ea typeface="Meiryo UI" panose="020B0604030504040204" pitchFamily="50" charset="-128"/>
              </a:rPr>
              <a:t>Edge </a:t>
            </a:r>
            <a:r>
              <a:rPr lang="ja-JP" altLang="en-US" sz="2800" b="1" dirty="0">
                <a:latin typeface="Meiryo UI" panose="020B0604030504040204" pitchFamily="50" charset="-128"/>
                <a:ea typeface="Meiryo UI" panose="020B0604030504040204" pitchFamily="50" charset="-128"/>
              </a:rPr>
              <a:t>勤怠管理クラウド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をご利用の場合）</a:t>
            </a:r>
            <a:endParaRPr lang="ja-JP" altLang="en-US" sz="22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686331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工数確認］メニューで、「日別工数確認」の集計パターンを選択し、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工数データに誤りや入力漏れがないかを日別に確認する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66</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043886" y="3887131"/>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0" name="Rectangle 363">
            <a:extLst>
              <a:ext uri="{FF2B5EF4-FFF2-40B4-BE49-F238E27FC236}">
                <a16:creationId xmlns:a16="http://schemas.microsoft.com/office/drawing/2014/main" id="{243D8B76-7B2A-2738-9FCF-7DB0E9141E21}"/>
              </a:ext>
            </a:extLst>
          </p:cNvPr>
          <p:cNvSpPr>
            <a:spLocks noChangeArrowheads="1"/>
          </p:cNvSpPr>
          <p:nvPr/>
        </p:nvSpPr>
        <p:spPr bwMode="auto">
          <a:xfrm>
            <a:off x="2452011" y="1540572"/>
            <a:ext cx="4012789" cy="9152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① 日別を選択し、確認する日付を指定します。</a:t>
            </a:r>
            <a:endParaRPr lang="en-US" altLang="ja-JP" sz="16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システム日付の前日が初期値として表示</a:t>
            </a:r>
            <a:br>
              <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b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されます。</a:t>
            </a:r>
            <a:r>
              <a:rPr kumimoji="0" lang="ja-JP" altLang="en-US" sz="1600" dirty="0">
                <a:latin typeface="Meiryo UI" panose="020B0604030504040204" pitchFamily="50" charset="-128"/>
                <a:ea typeface="Meiryo UI" panose="020B0604030504040204" pitchFamily="50" charset="-128"/>
              </a:rPr>
              <a:t>日々</a:t>
            </a: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の工数データを確認します。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36" name="図 35">
            <a:extLst>
              <a:ext uri="{FF2B5EF4-FFF2-40B4-BE49-F238E27FC236}">
                <a16:creationId xmlns:a16="http://schemas.microsoft.com/office/drawing/2014/main" id="{894A4704-176C-661C-0C50-C71BF61B2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9369" y="4218002"/>
            <a:ext cx="4551190" cy="2299349"/>
          </a:xfrm>
          <a:prstGeom prst="rect">
            <a:avLst/>
          </a:prstGeom>
        </p:spPr>
      </p:pic>
      <p:sp>
        <p:nvSpPr>
          <p:cNvPr id="2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7470373" y="4658690"/>
            <a:ext cx="178630" cy="17510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5" name="直線コネクタ 34">
            <a:extLst>
              <a:ext uri="{FF2B5EF4-FFF2-40B4-BE49-F238E27FC236}">
                <a16:creationId xmlns:a16="http://schemas.microsoft.com/office/drawing/2014/main" id="{8E510FCA-44B1-8CA1-2C08-080F39495D5E}"/>
              </a:ext>
            </a:extLst>
          </p:cNvPr>
          <p:cNvCxnSpPr>
            <a:cxnSpLocks/>
          </p:cNvCxnSpPr>
          <p:nvPr/>
        </p:nvCxnSpPr>
        <p:spPr>
          <a:xfrm>
            <a:off x="7553077" y="2562331"/>
            <a:ext cx="0" cy="20963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4778FA1A-BCE8-3E39-A1ED-891CD36E2367}"/>
              </a:ext>
            </a:extLst>
          </p:cNvPr>
          <p:cNvGrpSpPr/>
          <p:nvPr/>
        </p:nvGrpSpPr>
        <p:grpSpPr>
          <a:xfrm>
            <a:off x="7960679" y="5936881"/>
            <a:ext cx="3986667" cy="466637"/>
            <a:chOff x="8087800" y="6339975"/>
            <a:chExt cx="3986667" cy="466637"/>
          </a:xfrm>
        </p:grpSpPr>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8087800" y="6339975"/>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が表示される場合は確認します。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7E8CC256-1C4E-D875-015B-FC11A7EDA192}"/>
                </a:ext>
              </a:extLst>
            </p:cNvPr>
            <p:cNvPicPr>
              <a:picLocks noChangeAspect="1"/>
            </p:cNvPicPr>
            <p:nvPr/>
          </p:nvPicPr>
          <p:blipFill>
            <a:blip r:embed="rId4"/>
            <a:stretch>
              <a:fillRect/>
            </a:stretch>
          </p:blipFill>
          <p:spPr>
            <a:xfrm>
              <a:off x="8357216" y="6443819"/>
              <a:ext cx="276225" cy="219075"/>
            </a:xfrm>
            <a:prstGeom prst="rect">
              <a:avLst/>
            </a:prstGeom>
          </p:spPr>
        </p:pic>
      </p:grpSp>
      <p:pic>
        <p:nvPicPr>
          <p:cNvPr id="25" name="図 24">
            <a:extLst>
              <a:ext uri="{FF2B5EF4-FFF2-40B4-BE49-F238E27FC236}">
                <a16:creationId xmlns:a16="http://schemas.microsoft.com/office/drawing/2014/main" id="{B247E81F-922A-77F7-A699-DC7006216525}"/>
              </a:ext>
            </a:extLst>
          </p:cNvPr>
          <p:cNvPicPr>
            <a:picLocks noChangeAspect="1"/>
          </p:cNvPicPr>
          <p:nvPr/>
        </p:nvPicPr>
        <p:blipFill>
          <a:blip r:embed="rId5"/>
          <a:stretch>
            <a:fillRect/>
          </a:stretch>
        </p:blipFill>
        <p:spPr>
          <a:xfrm>
            <a:off x="2444168" y="3123499"/>
            <a:ext cx="4003171" cy="2085240"/>
          </a:xfrm>
          <a:prstGeom prst="rect">
            <a:avLst/>
          </a:prstGeom>
        </p:spPr>
      </p:pic>
      <p:pic>
        <p:nvPicPr>
          <p:cNvPr id="29" name="図 28">
            <a:extLst>
              <a:ext uri="{FF2B5EF4-FFF2-40B4-BE49-F238E27FC236}">
                <a16:creationId xmlns:a16="http://schemas.microsoft.com/office/drawing/2014/main" id="{F9D39EF3-24A2-9141-9F88-E79339D6C146}"/>
              </a:ext>
            </a:extLst>
          </p:cNvPr>
          <p:cNvPicPr>
            <a:picLocks noChangeAspect="1"/>
          </p:cNvPicPr>
          <p:nvPr/>
        </p:nvPicPr>
        <p:blipFill>
          <a:blip r:embed="rId6"/>
          <a:stretch>
            <a:fillRect/>
          </a:stretch>
        </p:blipFill>
        <p:spPr>
          <a:xfrm>
            <a:off x="1758069" y="4261842"/>
            <a:ext cx="4168950" cy="2256931"/>
          </a:xfrm>
          <a:prstGeom prst="rect">
            <a:avLst/>
          </a:prstGeom>
        </p:spPr>
      </p:pic>
      <p:pic>
        <p:nvPicPr>
          <p:cNvPr id="33" name="図 32">
            <a:extLst>
              <a:ext uri="{FF2B5EF4-FFF2-40B4-BE49-F238E27FC236}">
                <a16:creationId xmlns:a16="http://schemas.microsoft.com/office/drawing/2014/main" id="{247CB8AE-CAEB-9A7A-60A7-3F91A65F92DB}"/>
              </a:ext>
            </a:extLst>
          </p:cNvPr>
          <p:cNvPicPr>
            <a:picLocks noChangeAspect="1"/>
          </p:cNvPicPr>
          <p:nvPr/>
        </p:nvPicPr>
        <p:blipFill>
          <a:blip r:embed="rId7"/>
          <a:stretch>
            <a:fillRect/>
          </a:stretch>
        </p:blipFill>
        <p:spPr>
          <a:xfrm>
            <a:off x="505877" y="1524672"/>
            <a:ext cx="1744233" cy="2542375"/>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18437" y="1747724"/>
            <a:ext cx="1707504" cy="42884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535943" y="3233334"/>
            <a:ext cx="1293159" cy="21958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8E75B3FE-DBE6-38B3-9083-C4460D572E91}"/>
              </a:ext>
            </a:extLst>
          </p:cNvPr>
          <p:cNvSpPr>
            <a:spLocks noChangeArrowheads="1"/>
          </p:cNvSpPr>
          <p:nvPr/>
        </p:nvSpPr>
        <p:spPr bwMode="auto">
          <a:xfrm>
            <a:off x="2101021" y="5953156"/>
            <a:ext cx="474828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［集計項目］</a:t>
            </a:r>
            <a:r>
              <a:rPr lang="ja-JP" altLang="ja-JP" sz="1600" dirty="0">
                <a:latin typeface="Meiryo UI" panose="020B0604030504040204" pitchFamily="50" charset="-128"/>
                <a:ea typeface="Meiryo UI" panose="020B0604030504040204" pitchFamily="50" charset="-128"/>
              </a:rPr>
              <a:t>ページ</a:t>
            </a:r>
            <a:r>
              <a:rPr lang="ja-JP" altLang="en-US" sz="1600" dirty="0">
                <a:latin typeface="Meiryo UI" panose="020B0604030504040204" pitchFamily="50" charset="-128"/>
                <a:ea typeface="Meiryo UI" panose="020B0604030504040204" pitchFamily="50" charset="-128"/>
              </a:rPr>
              <a:t>で</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確認</a:t>
            </a:r>
            <a:r>
              <a:rPr lang="ja-JP" altLang="ja-JP" sz="1600" dirty="0">
                <a:latin typeface="Meiryo UI" panose="020B0604030504040204" pitchFamily="50" charset="-128"/>
                <a:ea typeface="Meiryo UI" panose="020B0604030504040204" pitchFamily="50" charset="-128"/>
              </a:rPr>
              <a:t>する項目を選択</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p>
        </p:txBody>
      </p:sp>
      <p:grpSp>
        <p:nvGrpSpPr>
          <p:cNvPr id="19" name="グループ化 18">
            <a:extLst>
              <a:ext uri="{FF2B5EF4-FFF2-40B4-BE49-F238E27FC236}">
                <a16:creationId xmlns:a16="http://schemas.microsoft.com/office/drawing/2014/main" id="{719B0BEE-FD73-BE2F-1562-0F40016D8DBB}"/>
              </a:ext>
            </a:extLst>
          </p:cNvPr>
          <p:cNvGrpSpPr/>
          <p:nvPr/>
        </p:nvGrpSpPr>
        <p:grpSpPr>
          <a:xfrm>
            <a:off x="7069369" y="861078"/>
            <a:ext cx="4877977" cy="1953268"/>
            <a:chOff x="7140751" y="1357711"/>
            <a:chExt cx="4846972" cy="1936687"/>
          </a:xfrm>
        </p:grpSpPr>
        <p:sp>
          <p:nvSpPr>
            <p:cNvPr id="32"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140751" y="1357711"/>
              <a:ext cx="4846972" cy="19366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　 　　にカーソルを当てると、警告の内容が表示されます。</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○勤務しているが工数データが未入力の場合</a:t>
              </a:r>
              <a:endPar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○「工数計」と「総労働時間」に差異がある場合</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B6EC56ED-B9D4-1715-E216-7770DA0878FA}"/>
                </a:ext>
              </a:extLst>
            </p:cNvPr>
            <p:cNvPicPr>
              <a:picLocks noChangeAspect="1"/>
            </p:cNvPicPr>
            <p:nvPr/>
          </p:nvPicPr>
          <p:blipFill>
            <a:blip r:embed="rId4"/>
            <a:stretch>
              <a:fillRect/>
            </a:stretch>
          </p:blipFill>
          <p:spPr>
            <a:xfrm>
              <a:off x="7356228" y="1665580"/>
              <a:ext cx="276225" cy="219075"/>
            </a:xfrm>
            <a:prstGeom prst="rect">
              <a:avLst/>
            </a:prstGeom>
          </p:spPr>
        </p:pic>
      </p:grpSp>
      <p:pic>
        <p:nvPicPr>
          <p:cNvPr id="41" name="図 40">
            <a:extLst>
              <a:ext uri="{FF2B5EF4-FFF2-40B4-BE49-F238E27FC236}">
                <a16:creationId xmlns:a16="http://schemas.microsoft.com/office/drawing/2014/main" id="{C0FBDA6D-C0B2-7C46-47E8-403844EBFFDE}"/>
              </a:ext>
            </a:extLst>
          </p:cNvPr>
          <p:cNvPicPr>
            <a:picLocks noChangeAspect="1"/>
          </p:cNvPicPr>
          <p:nvPr/>
        </p:nvPicPr>
        <p:blipFill>
          <a:blip r:embed="rId8"/>
          <a:stretch>
            <a:fillRect/>
          </a:stretch>
        </p:blipFill>
        <p:spPr>
          <a:xfrm>
            <a:off x="7490237" y="1644748"/>
            <a:ext cx="1950418" cy="384562"/>
          </a:xfrm>
          <a:prstGeom prst="rect">
            <a:avLst/>
          </a:prstGeom>
        </p:spPr>
      </p:pic>
      <p:pic>
        <p:nvPicPr>
          <p:cNvPr id="43" name="図 42">
            <a:extLst>
              <a:ext uri="{FF2B5EF4-FFF2-40B4-BE49-F238E27FC236}">
                <a16:creationId xmlns:a16="http://schemas.microsoft.com/office/drawing/2014/main" id="{0E6F9C6B-E75F-289B-E0F2-A9BEFDB1C4BC}"/>
              </a:ext>
            </a:extLst>
          </p:cNvPr>
          <p:cNvPicPr>
            <a:picLocks noChangeAspect="1"/>
          </p:cNvPicPr>
          <p:nvPr/>
        </p:nvPicPr>
        <p:blipFill>
          <a:blip r:embed="rId9"/>
          <a:stretch>
            <a:fillRect/>
          </a:stretch>
        </p:blipFill>
        <p:spPr>
          <a:xfrm>
            <a:off x="7492134" y="2327854"/>
            <a:ext cx="1985846" cy="391547"/>
          </a:xfrm>
          <a:prstGeom prst="rect">
            <a:avLst/>
          </a:prstGeom>
        </p:spPr>
      </p:pic>
      <p:sp>
        <p:nvSpPr>
          <p:cNvPr id="54" name="AutoShape 380">
            <a:extLst>
              <a:ext uri="{FF2B5EF4-FFF2-40B4-BE49-F238E27FC236}">
                <a16:creationId xmlns:a16="http://schemas.microsoft.com/office/drawing/2014/main" id="{4796202A-85BB-2EB8-4493-376B0A53C120}"/>
              </a:ext>
            </a:extLst>
          </p:cNvPr>
          <p:cNvSpPr>
            <a:spLocks noChangeArrowheads="1"/>
          </p:cNvSpPr>
          <p:nvPr/>
        </p:nvSpPr>
        <p:spPr bwMode="auto">
          <a:xfrm>
            <a:off x="1789099" y="5237858"/>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 name="図 8">
            <a:extLst>
              <a:ext uri="{FF2B5EF4-FFF2-40B4-BE49-F238E27FC236}">
                <a16:creationId xmlns:a16="http://schemas.microsoft.com/office/drawing/2014/main" id="{2D5637F7-58B4-D3D0-BF51-D7E9B51BFBFC}"/>
              </a:ext>
            </a:extLst>
          </p:cNvPr>
          <p:cNvPicPr>
            <a:picLocks noChangeAspect="1"/>
          </p:cNvPicPr>
          <p:nvPr/>
        </p:nvPicPr>
        <p:blipFill>
          <a:blip r:embed="rId10"/>
          <a:stretch>
            <a:fillRect/>
          </a:stretch>
        </p:blipFill>
        <p:spPr>
          <a:xfrm>
            <a:off x="9644420" y="2323062"/>
            <a:ext cx="2065066" cy="391547"/>
          </a:xfrm>
          <a:prstGeom prst="rect">
            <a:avLst/>
          </a:prstGeom>
        </p:spPr>
      </p:pic>
      <p:sp>
        <p:nvSpPr>
          <p:cNvPr id="14" name="矢印: 折線 37">
            <a:extLst>
              <a:ext uri="{FF2B5EF4-FFF2-40B4-BE49-F238E27FC236}">
                <a16:creationId xmlns:a16="http://schemas.microsoft.com/office/drawing/2014/main" id="{C66C92AB-9D75-6F7A-3F4F-E92C81DFF902}"/>
              </a:ext>
            </a:extLst>
          </p:cNvPr>
          <p:cNvSpPr/>
          <p:nvPr/>
        </p:nvSpPr>
        <p:spPr>
          <a:xfrm flipV="1">
            <a:off x="5811964" y="4864780"/>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10964864" y="4396611"/>
            <a:ext cx="454642" cy="16278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8E510FCA-44B1-8CA1-2C08-080F39495D5E}"/>
              </a:ext>
            </a:extLst>
          </p:cNvPr>
          <p:cNvCxnSpPr>
            <a:cxnSpLocks/>
          </p:cNvCxnSpPr>
          <p:nvPr/>
        </p:nvCxnSpPr>
        <p:spPr>
          <a:xfrm flipH="1">
            <a:off x="11197977" y="3810000"/>
            <a:ext cx="9773" cy="57785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704347" y="2988676"/>
            <a:ext cx="4242999" cy="99606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［エクスポート］ボタンをクリックして、</a:t>
            </a:r>
            <a:endParaRPr lang="en-US"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Excel</a:t>
            </a:r>
            <a:r>
              <a:rPr lang="ja-JP" altLang="en-US" sz="1400" dirty="0">
                <a:latin typeface="Meiryo UI" panose="020B0604030504040204" pitchFamily="50" charset="-128"/>
                <a:ea typeface="Meiryo UI" panose="020B0604030504040204" pitchFamily="50" charset="-128"/>
              </a:rPr>
              <a:t>に出力できます。</a:t>
            </a:r>
            <a:endParaRPr lang="en-US" altLang="ja-JP" sz="1600"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43010" y="3066532"/>
            <a:ext cx="977549" cy="840349"/>
          </a:xfrm>
          <a:prstGeom prst="rect">
            <a:avLst/>
          </a:prstGeom>
          <a:ln>
            <a:solidFill>
              <a:srgbClr val="000000"/>
            </a:solidFill>
          </a:ln>
        </p:spPr>
      </p:pic>
      <p:sp>
        <p:nvSpPr>
          <p:cNvPr id="39"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10764025" y="3123499"/>
            <a:ext cx="810986" cy="2508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016224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工数確認］メニューで、「社員別工数確認」の集計パターンを選択し、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p:txBody>
      </p:sp>
      <p:pic>
        <p:nvPicPr>
          <p:cNvPr id="27" name="図 26">
            <a:extLst>
              <a:ext uri="{FF2B5EF4-FFF2-40B4-BE49-F238E27FC236}">
                <a16:creationId xmlns:a16="http://schemas.microsoft.com/office/drawing/2014/main" id="{DF80D0DA-D0A2-96B3-E344-A0BB0AF27B22}"/>
              </a:ext>
            </a:extLst>
          </p:cNvPr>
          <p:cNvPicPr>
            <a:picLocks noChangeAspect="1"/>
          </p:cNvPicPr>
          <p:nvPr/>
        </p:nvPicPr>
        <p:blipFill>
          <a:blip r:embed="rId3"/>
          <a:stretch>
            <a:fillRect/>
          </a:stretch>
        </p:blipFill>
        <p:spPr>
          <a:xfrm>
            <a:off x="2353521" y="3223496"/>
            <a:ext cx="4036461" cy="2071666"/>
          </a:xfrm>
          <a:prstGeom prst="rect">
            <a:avLst/>
          </a:prstGeom>
        </p:spPr>
      </p:pic>
      <p:pic>
        <p:nvPicPr>
          <p:cNvPr id="28" name="図 27">
            <a:extLst>
              <a:ext uri="{FF2B5EF4-FFF2-40B4-BE49-F238E27FC236}">
                <a16:creationId xmlns:a16="http://schemas.microsoft.com/office/drawing/2014/main" id="{199ECC81-1D25-1CEF-14E7-80BCA7C9ADB8}"/>
              </a:ext>
            </a:extLst>
          </p:cNvPr>
          <p:cNvPicPr>
            <a:picLocks noChangeAspect="1"/>
          </p:cNvPicPr>
          <p:nvPr/>
        </p:nvPicPr>
        <p:blipFill>
          <a:blip r:embed="rId4"/>
          <a:stretch>
            <a:fillRect/>
          </a:stretch>
        </p:blipFill>
        <p:spPr>
          <a:xfrm>
            <a:off x="1746601" y="4321681"/>
            <a:ext cx="4171978" cy="2251067"/>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工数データに誤りや入力漏れがないかを社員別に確認する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67</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047641" y="38881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矢印: 折線 37">
            <a:extLst>
              <a:ext uri="{FF2B5EF4-FFF2-40B4-BE49-F238E27FC236}">
                <a16:creationId xmlns:a16="http://schemas.microsoft.com/office/drawing/2014/main" id="{C66C92AB-9D75-6F7A-3F4F-E92C81DFF902}"/>
              </a:ext>
            </a:extLst>
          </p:cNvPr>
          <p:cNvSpPr/>
          <p:nvPr/>
        </p:nvSpPr>
        <p:spPr>
          <a:xfrm flipV="1">
            <a:off x="5836593" y="510814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9" name="図 8">
            <a:extLst>
              <a:ext uri="{FF2B5EF4-FFF2-40B4-BE49-F238E27FC236}">
                <a16:creationId xmlns:a16="http://schemas.microsoft.com/office/drawing/2014/main" id="{9B778CB5-8B69-D08B-9992-E59283B3B884}"/>
              </a:ext>
            </a:extLst>
          </p:cNvPr>
          <p:cNvPicPr>
            <a:picLocks noChangeAspect="1"/>
          </p:cNvPicPr>
          <p:nvPr/>
        </p:nvPicPr>
        <p:blipFill>
          <a:blip r:embed="rId5"/>
          <a:stretch>
            <a:fillRect/>
          </a:stretch>
        </p:blipFill>
        <p:spPr>
          <a:xfrm>
            <a:off x="507545" y="1488399"/>
            <a:ext cx="1743008" cy="2552261"/>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27962" y="1685709"/>
            <a:ext cx="1707504" cy="42884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527962" y="3037718"/>
            <a:ext cx="1293159" cy="178252"/>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5" name="図 44">
            <a:extLst>
              <a:ext uri="{FF2B5EF4-FFF2-40B4-BE49-F238E27FC236}">
                <a16:creationId xmlns:a16="http://schemas.microsoft.com/office/drawing/2014/main" id="{96CBFECE-D43E-6D5D-EA55-0EB244EF58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1585" y="4252606"/>
            <a:ext cx="4532180" cy="2294565"/>
          </a:xfrm>
          <a:prstGeom prst="rect">
            <a:avLst/>
          </a:prstGeom>
          <a:ln>
            <a:solidFill>
              <a:srgbClr val="000000"/>
            </a:solidFill>
          </a:ln>
        </p:spPr>
      </p:pic>
      <p:cxnSp>
        <p:nvCxnSpPr>
          <p:cNvPr id="35" name="直線コネクタ 34">
            <a:extLst>
              <a:ext uri="{FF2B5EF4-FFF2-40B4-BE49-F238E27FC236}">
                <a16:creationId xmlns:a16="http://schemas.microsoft.com/office/drawing/2014/main" id="{8E510FCA-44B1-8CA1-2C08-080F39495D5E}"/>
              </a:ext>
            </a:extLst>
          </p:cNvPr>
          <p:cNvCxnSpPr>
            <a:cxnSpLocks/>
          </p:cNvCxnSpPr>
          <p:nvPr/>
        </p:nvCxnSpPr>
        <p:spPr>
          <a:xfrm>
            <a:off x="7498132" y="2438606"/>
            <a:ext cx="9405" cy="229887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7427479" y="4737481"/>
            <a:ext cx="178630" cy="17510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7" name="グループ化 16">
            <a:extLst>
              <a:ext uri="{FF2B5EF4-FFF2-40B4-BE49-F238E27FC236}">
                <a16:creationId xmlns:a16="http://schemas.microsoft.com/office/drawing/2014/main" id="{4778FA1A-BCE8-3E39-A1ED-891CD36E2367}"/>
              </a:ext>
            </a:extLst>
          </p:cNvPr>
          <p:cNvGrpSpPr/>
          <p:nvPr/>
        </p:nvGrpSpPr>
        <p:grpSpPr>
          <a:xfrm>
            <a:off x="8017595" y="6044630"/>
            <a:ext cx="3986667" cy="466637"/>
            <a:chOff x="8087800" y="6088048"/>
            <a:chExt cx="3986667" cy="466637"/>
          </a:xfrm>
        </p:grpSpPr>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8087800" y="6088048"/>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が表示される場合は確認します。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7E8CC256-1C4E-D875-015B-FC11A7EDA192}"/>
                </a:ext>
              </a:extLst>
            </p:cNvPr>
            <p:cNvPicPr>
              <a:picLocks noChangeAspect="1"/>
            </p:cNvPicPr>
            <p:nvPr/>
          </p:nvPicPr>
          <p:blipFill>
            <a:blip r:embed="rId7"/>
            <a:stretch>
              <a:fillRect/>
            </a:stretch>
          </p:blipFill>
          <p:spPr>
            <a:xfrm>
              <a:off x="8357216" y="6191892"/>
              <a:ext cx="276225" cy="219075"/>
            </a:xfrm>
            <a:prstGeom prst="rect">
              <a:avLst/>
            </a:prstGeom>
          </p:spPr>
        </p:pic>
      </p:grpSp>
      <p:sp>
        <p:nvSpPr>
          <p:cNvPr id="55" name="Rectangle 363">
            <a:extLst>
              <a:ext uri="{FF2B5EF4-FFF2-40B4-BE49-F238E27FC236}">
                <a16:creationId xmlns:a16="http://schemas.microsoft.com/office/drawing/2014/main" id="{1AC9A024-5F7C-2244-2074-90FC9B356242}"/>
              </a:ext>
            </a:extLst>
          </p:cNvPr>
          <p:cNvSpPr>
            <a:spLocks noChangeArrowheads="1"/>
          </p:cNvSpPr>
          <p:nvPr/>
        </p:nvSpPr>
        <p:spPr bwMode="auto">
          <a:xfrm>
            <a:off x="1276414" y="6044630"/>
            <a:ext cx="474828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［集計項目］</a:t>
            </a:r>
            <a:r>
              <a:rPr lang="ja-JP" altLang="ja-JP" sz="1600" dirty="0">
                <a:latin typeface="Meiryo UI" panose="020B0604030504040204" pitchFamily="50" charset="-128"/>
                <a:ea typeface="Meiryo UI" panose="020B0604030504040204" pitchFamily="50" charset="-128"/>
              </a:rPr>
              <a:t>ページ</a:t>
            </a:r>
            <a:r>
              <a:rPr lang="ja-JP" altLang="en-US" sz="1600" dirty="0">
                <a:latin typeface="Meiryo UI" panose="020B0604030504040204" pitchFamily="50" charset="-128"/>
                <a:ea typeface="Meiryo UI" panose="020B0604030504040204" pitchFamily="50" charset="-128"/>
              </a:rPr>
              <a:t>で</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確認</a:t>
            </a:r>
            <a:r>
              <a:rPr lang="ja-JP" altLang="ja-JP" sz="1600" dirty="0">
                <a:latin typeface="Meiryo UI" panose="020B0604030504040204" pitchFamily="50" charset="-128"/>
                <a:ea typeface="Meiryo UI" panose="020B0604030504040204" pitchFamily="50" charset="-128"/>
              </a:rPr>
              <a:t>する項目を選択</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p>
        </p:txBody>
      </p:sp>
      <p:sp>
        <p:nvSpPr>
          <p:cNvPr id="56" name="AutoShape 380">
            <a:extLst>
              <a:ext uri="{FF2B5EF4-FFF2-40B4-BE49-F238E27FC236}">
                <a16:creationId xmlns:a16="http://schemas.microsoft.com/office/drawing/2014/main" id="{9FBFB495-9CC0-A87F-D094-546BB4204085}"/>
              </a:ext>
            </a:extLst>
          </p:cNvPr>
          <p:cNvSpPr>
            <a:spLocks noChangeArrowheads="1"/>
          </p:cNvSpPr>
          <p:nvPr/>
        </p:nvSpPr>
        <p:spPr bwMode="auto">
          <a:xfrm>
            <a:off x="1777631" y="5291833"/>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57" name="Rectangle 363">
            <a:extLst>
              <a:ext uri="{FF2B5EF4-FFF2-40B4-BE49-F238E27FC236}">
                <a16:creationId xmlns:a16="http://schemas.microsoft.com/office/drawing/2014/main" id="{921EA459-61C0-B50C-DADE-493938E4106E}"/>
              </a:ext>
            </a:extLst>
          </p:cNvPr>
          <p:cNvSpPr>
            <a:spLocks noChangeArrowheads="1"/>
          </p:cNvSpPr>
          <p:nvPr/>
        </p:nvSpPr>
        <p:spPr bwMode="auto">
          <a:xfrm>
            <a:off x="2430208" y="1488136"/>
            <a:ext cx="3889838" cy="73672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① 社員別を選択し、確認する勤怠処理月を</a:t>
            </a:r>
            <a:endParaRPr lang="en-US" altLang="ja-JP" sz="16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　　指定します。</a:t>
            </a:r>
            <a:endParaRPr lang="en-US" altLang="ja-JP" sz="1600" dirty="0">
              <a:latin typeface="Meiryo UI" panose="020B0604030504040204" pitchFamily="50" charset="-128"/>
              <a:ea typeface="Meiryo UI" panose="020B0604030504040204" pitchFamily="50" charset="-128"/>
            </a:endParaRPr>
          </a:p>
        </p:txBody>
      </p:sp>
      <p:sp>
        <p:nvSpPr>
          <p:cNvPr id="29"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10759590" y="4592557"/>
            <a:ext cx="454642" cy="16278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0" name="直線コネクタ 29">
            <a:extLst>
              <a:ext uri="{FF2B5EF4-FFF2-40B4-BE49-F238E27FC236}">
                <a16:creationId xmlns:a16="http://schemas.microsoft.com/office/drawing/2014/main" id="{8E510FCA-44B1-8CA1-2C08-080F39495D5E}"/>
              </a:ext>
            </a:extLst>
          </p:cNvPr>
          <p:cNvCxnSpPr>
            <a:cxnSpLocks/>
          </p:cNvCxnSpPr>
          <p:nvPr/>
        </p:nvCxnSpPr>
        <p:spPr>
          <a:xfrm flipH="1">
            <a:off x="10992703" y="4005946"/>
            <a:ext cx="9773" cy="57785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704348" y="3128633"/>
            <a:ext cx="4102670" cy="99606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［エクスポート］ボタンをクリックして、</a:t>
            </a:r>
            <a:endParaRPr lang="en-US"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Excel</a:t>
            </a:r>
            <a:r>
              <a:rPr lang="ja-JP" altLang="en-US" sz="1400" dirty="0">
                <a:latin typeface="Meiryo UI" panose="020B0604030504040204" pitchFamily="50" charset="-128"/>
                <a:ea typeface="Meiryo UI" panose="020B0604030504040204" pitchFamily="50" charset="-128"/>
              </a:rPr>
              <a:t>に出力できます。</a:t>
            </a:r>
            <a:endParaRPr lang="en-US" altLang="ja-JP" sz="1600" dirty="0">
              <a:latin typeface="Meiryo UI" panose="020B0604030504040204" pitchFamily="50" charset="-128"/>
              <a:ea typeface="Meiryo UI" panose="020B0604030504040204" pitchFamily="50" charset="-128"/>
            </a:endParaRPr>
          </a:p>
        </p:txBody>
      </p:sp>
      <p:pic>
        <p:nvPicPr>
          <p:cNvPr id="33" name="図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43010" y="3206489"/>
            <a:ext cx="977549" cy="840349"/>
          </a:xfrm>
          <a:prstGeom prst="rect">
            <a:avLst/>
          </a:prstGeom>
          <a:ln>
            <a:solidFill>
              <a:srgbClr val="000000"/>
            </a:solidFill>
          </a:ln>
        </p:spPr>
      </p:pic>
      <p:sp>
        <p:nvSpPr>
          <p:cNvPr id="3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10764025" y="3263456"/>
            <a:ext cx="810986" cy="2508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9" name="グループ化 18">
            <a:extLst>
              <a:ext uri="{FF2B5EF4-FFF2-40B4-BE49-F238E27FC236}">
                <a16:creationId xmlns:a16="http://schemas.microsoft.com/office/drawing/2014/main" id="{719B0BEE-FD73-BE2F-1562-0F40016D8DBB}"/>
              </a:ext>
            </a:extLst>
          </p:cNvPr>
          <p:cNvGrpSpPr/>
          <p:nvPr/>
        </p:nvGrpSpPr>
        <p:grpSpPr>
          <a:xfrm>
            <a:off x="7243907" y="947039"/>
            <a:ext cx="4563110" cy="1953268"/>
            <a:chOff x="7393354" y="1380829"/>
            <a:chExt cx="4846972" cy="1936687"/>
          </a:xfrm>
        </p:grpSpPr>
        <p:sp>
          <p:nvSpPr>
            <p:cNvPr id="32"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393354" y="1380829"/>
              <a:ext cx="4846972" cy="19366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　 　　にカーソルを当てると、警告の内容が表示されます。</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○勤務しているが工数データが未入力の場合</a:t>
              </a:r>
              <a:endPar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○「工数計」と「総労働時間」に差異がある場合</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B6EC56ED-B9D4-1715-E216-7770DA0878FA}"/>
                </a:ext>
              </a:extLst>
            </p:cNvPr>
            <p:cNvPicPr>
              <a:picLocks noChangeAspect="1"/>
            </p:cNvPicPr>
            <p:nvPr/>
          </p:nvPicPr>
          <p:blipFill>
            <a:blip r:embed="rId7"/>
            <a:stretch>
              <a:fillRect/>
            </a:stretch>
          </p:blipFill>
          <p:spPr>
            <a:xfrm>
              <a:off x="7584185" y="1702587"/>
              <a:ext cx="276225" cy="219075"/>
            </a:xfrm>
            <a:prstGeom prst="rect">
              <a:avLst/>
            </a:prstGeom>
          </p:spPr>
        </p:pic>
      </p:grpSp>
      <p:pic>
        <p:nvPicPr>
          <p:cNvPr id="49" name="図 48">
            <a:extLst>
              <a:ext uri="{FF2B5EF4-FFF2-40B4-BE49-F238E27FC236}">
                <a16:creationId xmlns:a16="http://schemas.microsoft.com/office/drawing/2014/main" id="{F865EA2A-B898-EA61-31F1-E960B60F62B8}"/>
              </a:ext>
            </a:extLst>
          </p:cNvPr>
          <p:cNvPicPr>
            <a:picLocks noChangeAspect="1"/>
          </p:cNvPicPr>
          <p:nvPr/>
        </p:nvPicPr>
        <p:blipFill>
          <a:blip r:embed="rId9"/>
          <a:stretch>
            <a:fillRect/>
          </a:stretch>
        </p:blipFill>
        <p:spPr>
          <a:xfrm>
            <a:off x="7589014" y="1728582"/>
            <a:ext cx="1822852" cy="389964"/>
          </a:xfrm>
          <a:prstGeom prst="rect">
            <a:avLst/>
          </a:prstGeom>
        </p:spPr>
      </p:pic>
      <p:pic>
        <p:nvPicPr>
          <p:cNvPr id="51" name="図 50">
            <a:extLst>
              <a:ext uri="{FF2B5EF4-FFF2-40B4-BE49-F238E27FC236}">
                <a16:creationId xmlns:a16="http://schemas.microsoft.com/office/drawing/2014/main" id="{DB69785C-3745-6D45-3587-FB2F727668FC}"/>
              </a:ext>
            </a:extLst>
          </p:cNvPr>
          <p:cNvPicPr>
            <a:picLocks noChangeAspect="1"/>
          </p:cNvPicPr>
          <p:nvPr/>
        </p:nvPicPr>
        <p:blipFill>
          <a:blip r:embed="rId10"/>
          <a:stretch>
            <a:fillRect/>
          </a:stretch>
        </p:blipFill>
        <p:spPr>
          <a:xfrm>
            <a:off x="9614746" y="2402207"/>
            <a:ext cx="1819802" cy="378942"/>
          </a:xfrm>
          <a:prstGeom prst="rect">
            <a:avLst/>
          </a:prstGeom>
        </p:spPr>
      </p:pic>
      <p:pic>
        <p:nvPicPr>
          <p:cNvPr id="53" name="図 52">
            <a:extLst>
              <a:ext uri="{FF2B5EF4-FFF2-40B4-BE49-F238E27FC236}">
                <a16:creationId xmlns:a16="http://schemas.microsoft.com/office/drawing/2014/main" id="{EBABC924-AFB0-8DCC-C81F-8EFA38B1AF5B}"/>
              </a:ext>
            </a:extLst>
          </p:cNvPr>
          <p:cNvPicPr>
            <a:picLocks noChangeAspect="1"/>
          </p:cNvPicPr>
          <p:nvPr/>
        </p:nvPicPr>
        <p:blipFill>
          <a:blip r:embed="rId11"/>
          <a:stretch>
            <a:fillRect/>
          </a:stretch>
        </p:blipFill>
        <p:spPr>
          <a:xfrm>
            <a:off x="7563589" y="2391951"/>
            <a:ext cx="1830173" cy="372165"/>
          </a:xfrm>
          <a:prstGeom prst="rect">
            <a:avLst/>
          </a:prstGeom>
        </p:spPr>
      </p:pic>
    </p:spTree>
    <p:extLst>
      <p:ext uri="{BB962C8B-B14F-4D97-AF65-F5344CB8AC3E}">
        <p14:creationId xmlns:p14="http://schemas.microsoft.com/office/powerpoint/2010/main" val="16103425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未確認や警告の工数データがないかを確認する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68</a:t>
            </a:fld>
            <a:endParaRPr kumimoji="1" lang="ja-JP" altLang="en-US" dirty="0">
              <a:latin typeface="Meiryo UI" panose="020B0604030504040204" pitchFamily="50" charset="-128"/>
              <a:ea typeface="Meiryo UI" panose="020B0604030504040204" pitchFamily="50" charset="-128"/>
            </a:endParaRPr>
          </a:p>
        </p:txBody>
      </p:sp>
      <p:sp>
        <p:nvSpPr>
          <p:cNvPr id="14" name="矢印: 折線 34">
            <a:extLst>
              <a:ext uri="{FF2B5EF4-FFF2-40B4-BE49-F238E27FC236}">
                <a16:creationId xmlns:a16="http://schemas.microsoft.com/office/drawing/2014/main" id="{DCB3981D-3606-3AAA-18B9-9215A2A826AE}"/>
              </a:ext>
            </a:extLst>
          </p:cNvPr>
          <p:cNvSpPr/>
          <p:nvPr/>
        </p:nvSpPr>
        <p:spPr>
          <a:xfrm flipV="1">
            <a:off x="1540608" y="378758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Rectangle 363">
            <a:extLst>
              <a:ext uri="{FF2B5EF4-FFF2-40B4-BE49-F238E27FC236}">
                <a16:creationId xmlns:a16="http://schemas.microsoft.com/office/drawing/2014/main" id="{14E0EEF5-B5B1-A802-CAF1-9F132F99CAAF}"/>
              </a:ext>
            </a:extLst>
          </p:cNvPr>
          <p:cNvSpPr>
            <a:spLocks noChangeArrowheads="1"/>
          </p:cNvSpPr>
          <p:nvPr/>
        </p:nvSpPr>
        <p:spPr bwMode="auto">
          <a:xfrm>
            <a:off x="2271345" y="1411435"/>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15" name="矢印: 折線 37">
            <a:extLst>
              <a:ext uri="{FF2B5EF4-FFF2-40B4-BE49-F238E27FC236}">
                <a16:creationId xmlns:a16="http://schemas.microsoft.com/office/drawing/2014/main" id="{387C27C9-53EC-5BCC-051D-15FA902AF956}"/>
              </a:ext>
            </a:extLst>
          </p:cNvPr>
          <p:cNvSpPr/>
          <p:nvPr/>
        </p:nvSpPr>
        <p:spPr>
          <a:xfrm flipV="1">
            <a:off x="6121330" y="4575941"/>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E8A5B0AD-14CB-35F7-4D83-E9F0F77ED4C0}"/>
              </a:ext>
            </a:extLst>
          </p:cNvPr>
          <p:cNvPicPr>
            <a:picLocks noChangeAspect="1"/>
          </p:cNvPicPr>
          <p:nvPr/>
        </p:nvPicPr>
        <p:blipFill>
          <a:blip r:embed="rId3"/>
          <a:stretch>
            <a:fillRect/>
          </a:stretch>
        </p:blipFill>
        <p:spPr>
          <a:xfrm>
            <a:off x="6823175" y="3777954"/>
            <a:ext cx="4726344" cy="2379645"/>
          </a:xfrm>
          <a:prstGeom prst="rect">
            <a:avLst/>
          </a:prstGeom>
        </p:spPr>
      </p:pic>
      <p:sp>
        <p:nvSpPr>
          <p:cNvPr id="9" name="Rectangle 363">
            <a:extLst>
              <a:ext uri="{FF2B5EF4-FFF2-40B4-BE49-F238E27FC236}">
                <a16:creationId xmlns:a16="http://schemas.microsoft.com/office/drawing/2014/main" id="{629B98E3-5001-6F74-8C3D-45D69C449957}"/>
              </a:ext>
            </a:extLst>
          </p:cNvPr>
          <p:cNvSpPr>
            <a:spLocks noChangeArrowheads="1"/>
          </p:cNvSpPr>
          <p:nvPr/>
        </p:nvSpPr>
        <p:spPr bwMode="auto">
          <a:xfrm>
            <a:off x="6770856" y="6115211"/>
            <a:ext cx="5335420" cy="45460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未確認や警告となっている工数データがないかを確認します。</a:t>
            </a:r>
            <a:endParaRPr lang="ja-JP" altLang="ja-JP" sz="1600" dirty="0">
              <a:latin typeface="Meiryo UI" panose="020B0604030504040204" pitchFamily="50" charset="-128"/>
              <a:ea typeface="Meiryo UI" panose="020B0604030504040204" pitchFamily="50" charset="-128"/>
            </a:endParaRPr>
          </a:p>
        </p:txBody>
      </p:sp>
      <p:sp>
        <p:nvSpPr>
          <p:cNvPr id="12" name="AutoShape 380">
            <a:extLst>
              <a:ext uri="{FF2B5EF4-FFF2-40B4-BE49-F238E27FC236}">
                <a16:creationId xmlns:a16="http://schemas.microsoft.com/office/drawing/2014/main" id="{8D5F9A5A-9D8D-0E1D-817D-E0C2C0EEA5F8}"/>
              </a:ext>
            </a:extLst>
          </p:cNvPr>
          <p:cNvSpPr>
            <a:spLocks noChangeArrowheads="1"/>
          </p:cNvSpPr>
          <p:nvPr/>
        </p:nvSpPr>
        <p:spPr bwMode="auto">
          <a:xfrm>
            <a:off x="10454628" y="4139738"/>
            <a:ext cx="634550" cy="1867471"/>
          </a:xfrm>
          <a:prstGeom prst="roundRect">
            <a:avLst>
              <a:gd name="adj" fmla="val 48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0FEEDC9C-DA58-6B30-5740-DFC6935CEBDF}"/>
              </a:ext>
            </a:extLst>
          </p:cNvPr>
          <p:cNvPicPr>
            <a:picLocks noChangeAspect="1"/>
          </p:cNvPicPr>
          <p:nvPr/>
        </p:nvPicPr>
        <p:blipFill>
          <a:blip r:embed="rId4"/>
          <a:stretch>
            <a:fillRect/>
          </a:stretch>
        </p:blipFill>
        <p:spPr>
          <a:xfrm>
            <a:off x="544655" y="1250833"/>
            <a:ext cx="1618512" cy="2441686"/>
          </a:xfrm>
          <a:prstGeom prst="rect">
            <a:avLst/>
          </a:prstGeom>
        </p:spPr>
      </p:pic>
      <p:pic>
        <p:nvPicPr>
          <p:cNvPr id="24" name="図 23">
            <a:extLst>
              <a:ext uri="{FF2B5EF4-FFF2-40B4-BE49-F238E27FC236}">
                <a16:creationId xmlns:a16="http://schemas.microsoft.com/office/drawing/2014/main" id="{0E531265-4CC3-210E-93EE-D81303762942}"/>
              </a:ext>
            </a:extLst>
          </p:cNvPr>
          <p:cNvPicPr>
            <a:picLocks noChangeAspect="1"/>
          </p:cNvPicPr>
          <p:nvPr/>
        </p:nvPicPr>
        <p:blipFill>
          <a:blip r:embed="rId5"/>
          <a:stretch>
            <a:fillRect/>
          </a:stretch>
        </p:blipFill>
        <p:spPr>
          <a:xfrm>
            <a:off x="3450141" y="2203174"/>
            <a:ext cx="3116043" cy="1595388"/>
          </a:xfrm>
          <a:prstGeom prst="rect">
            <a:avLst/>
          </a:prstGeom>
        </p:spPr>
      </p:pic>
      <p:pic>
        <p:nvPicPr>
          <p:cNvPr id="32" name="図 31">
            <a:extLst>
              <a:ext uri="{FF2B5EF4-FFF2-40B4-BE49-F238E27FC236}">
                <a16:creationId xmlns:a16="http://schemas.microsoft.com/office/drawing/2014/main" id="{D25A4EF8-E994-CCAF-5515-96D35D39C08C}"/>
              </a:ext>
            </a:extLst>
          </p:cNvPr>
          <p:cNvPicPr>
            <a:picLocks noChangeAspect="1"/>
          </p:cNvPicPr>
          <p:nvPr/>
        </p:nvPicPr>
        <p:blipFill>
          <a:blip r:embed="rId6"/>
          <a:stretch>
            <a:fillRect/>
          </a:stretch>
        </p:blipFill>
        <p:spPr>
          <a:xfrm>
            <a:off x="2816069" y="2916902"/>
            <a:ext cx="3153498" cy="1842272"/>
          </a:xfrm>
          <a:prstGeom prst="rect">
            <a:avLst/>
          </a:prstGeom>
        </p:spPr>
      </p:pic>
      <p:pic>
        <p:nvPicPr>
          <p:cNvPr id="35" name="図 34">
            <a:extLst>
              <a:ext uri="{FF2B5EF4-FFF2-40B4-BE49-F238E27FC236}">
                <a16:creationId xmlns:a16="http://schemas.microsoft.com/office/drawing/2014/main" id="{0E738753-FAE2-9CA4-2EBA-182A82C21969}"/>
              </a:ext>
            </a:extLst>
          </p:cNvPr>
          <p:cNvPicPr>
            <a:picLocks noChangeAspect="1"/>
          </p:cNvPicPr>
          <p:nvPr/>
        </p:nvPicPr>
        <p:blipFill>
          <a:blip r:embed="rId7"/>
          <a:stretch>
            <a:fillRect/>
          </a:stretch>
        </p:blipFill>
        <p:spPr>
          <a:xfrm>
            <a:off x="2219452" y="3857132"/>
            <a:ext cx="3652255" cy="1939685"/>
          </a:xfrm>
          <a:prstGeom prst="rect">
            <a:avLst/>
          </a:prstGeom>
        </p:spPr>
      </p:pic>
      <p:sp>
        <p:nvSpPr>
          <p:cNvPr id="16" name="Rectangle 363">
            <a:extLst>
              <a:ext uri="{FF2B5EF4-FFF2-40B4-BE49-F238E27FC236}">
                <a16:creationId xmlns:a16="http://schemas.microsoft.com/office/drawing/2014/main" id="{0863E775-AAB2-0897-F7CA-23380BF7D068}"/>
              </a:ext>
            </a:extLst>
          </p:cNvPr>
          <p:cNvSpPr>
            <a:spLocks noChangeArrowheads="1"/>
          </p:cNvSpPr>
          <p:nvPr/>
        </p:nvSpPr>
        <p:spPr bwMode="auto">
          <a:xfrm>
            <a:off x="2161708" y="5629287"/>
            <a:ext cx="4430484" cy="94361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 ［選択項目］リストから</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「未確認工数回数」と「警告工数回数」を選択し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［選択済項目］リストに移動します。</a:t>
            </a:r>
            <a:endParaRPr lang="ja-JP" altLang="ja-JP" sz="1600" dirty="0">
              <a:latin typeface="Meiryo UI" panose="020B0604030504040204" pitchFamily="50" charset="-128"/>
              <a:ea typeface="Meiryo UI" panose="020B0604030504040204" pitchFamily="50" charset="-128"/>
            </a:endParaRPr>
          </a:p>
        </p:txBody>
      </p:sp>
      <p:sp>
        <p:nvSpPr>
          <p:cNvPr id="42" name="AutoShape 380">
            <a:extLst>
              <a:ext uri="{FF2B5EF4-FFF2-40B4-BE49-F238E27FC236}">
                <a16:creationId xmlns:a16="http://schemas.microsoft.com/office/drawing/2014/main" id="{BF6CEA45-78DB-6D26-640C-C281B4462E9B}"/>
              </a:ext>
            </a:extLst>
          </p:cNvPr>
          <p:cNvSpPr>
            <a:spLocks noChangeArrowheads="1"/>
          </p:cNvSpPr>
          <p:nvPr/>
        </p:nvSpPr>
        <p:spPr bwMode="auto">
          <a:xfrm>
            <a:off x="555780" y="1449178"/>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8675598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プロジェクト別工数確認表］メニューで確認します。</a:t>
            </a:r>
            <a:endParaRPr lang="en-US" altLang="ja-JP" sz="16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C398AD5A-D5B5-208E-BB09-C7292BDE1CCE}"/>
              </a:ext>
            </a:extLst>
          </p:cNvPr>
          <p:cNvPicPr>
            <a:picLocks noChangeAspect="1"/>
          </p:cNvPicPr>
          <p:nvPr/>
        </p:nvPicPr>
        <p:blipFill>
          <a:blip r:embed="rId3"/>
          <a:stretch>
            <a:fillRect/>
          </a:stretch>
        </p:blipFill>
        <p:spPr>
          <a:xfrm>
            <a:off x="2219452" y="4011607"/>
            <a:ext cx="4165364" cy="2379079"/>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工数データの合計をプロジェクト別に確認する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69</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600091" y="385962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矢印: 折線 37">
            <a:extLst>
              <a:ext uri="{FF2B5EF4-FFF2-40B4-BE49-F238E27FC236}">
                <a16:creationId xmlns:a16="http://schemas.microsoft.com/office/drawing/2014/main" id="{C66C92AB-9D75-6F7A-3F4F-E92C81DFF902}"/>
              </a:ext>
            </a:extLst>
          </p:cNvPr>
          <p:cNvSpPr/>
          <p:nvPr/>
        </p:nvSpPr>
        <p:spPr>
          <a:xfrm flipV="1">
            <a:off x="6604972" y="529786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6" name="図 15">
            <a:extLst>
              <a:ext uri="{FF2B5EF4-FFF2-40B4-BE49-F238E27FC236}">
                <a16:creationId xmlns:a16="http://schemas.microsoft.com/office/drawing/2014/main" id="{BCAF82CE-AFB3-2D8E-5509-A32B653871EF}"/>
              </a:ext>
            </a:extLst>
          </p:cNvPr>
          <p:cNvPicPr>
            <a:picLocks noChangeAspect="1"/>
          </p:cNvPicPr>
          <p:nvPr/>
        </p:nvPicPr>
        <p:blipFill>
          <a:blip r:embed="rId4"/>
          <a:stretch>
            <a:fillRect/>
          </a:stretch>
        </p:blipFill>
        <p:spPr>
          <a:xfrm>
            <a:off x="518437" y="1181596"/>
            <a:ext cx="1731111" cy="2604361"/>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75587" y="1371384"/>
            <a:ext cx="1573059" cy="357425"/>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1600091" y="3495675"/>
            <a:ext cx="588743" cy="233756"/>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Rectangle 363">
            <a:extLst>
              <a:ext uri="{FF2B5EF4-FFF2-40B4-BE49-F238E27FC236}">
                <a16:creationId xmlns:a16="http://schemas.microsoft.com/office/drawing/2014/main" id="{43A06929-B93E-CDC0-473C-4EA0353E2FC0}"/>
              </a:ext>
            </a:extLst>
          </p:cNvPr>
          <p:cNvSpPr>
            <a:spLocks noChangeArrowheads="1"/>
          </p:cNvSpPr>
          <p:nvPr/>
        </p:nvSpPr>
        <p:spPr bwMode="auto">
          <a:xfrm>
            <a:off x="2271345" y="1411435"/>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72" name="図 71">
            <a:extLst>
              <a:ext uri="{FF2B5EF4-FFF2-40B4-BE49-F238E27FC236}">
                <a16:creationId xmlns:a16="http://schemas.microsoft.com/office/drawing/2014/main" id="{6164FB9D-D34B-045F-8A46-A906CA5078C4}"/>
              </a:ext>
            </a:extLst>
          </p:cNvPr>
          <p:cNvPicPr>
            <a:picLocks noChangeAspect="1"/>
          </p:cNvPicPr>
          <p:nvPr/>
        </p:nvPicPr>
        <p:blipFill>
          <a:blip r:embed="rId5"/>
          <a:stretch>
            <a:fillRect/>
          </a:stretch>
        </p:blipFill>
        <p:spPr>
          <a:xfrm>
            <a:off x="7350372" y="3867376"/>
            <a:ext cx="3665118" cy="2540992"/>
          </a:xfrm>
          <a:prstGeom prst="rect">
            <a:avLst/>
          </a:prstGeom>
        </p:spPr>
      </p:pic>
      <p:sp>
        <p:nvSpPr>
          <p:cNvPr id="70" name="AutoShape 380">
            <a:extLst>
              <a:ext uri="{FF2B5EF4-FFF2-40B4-BE49-F238E27FC236}">
                <a16:creationId xmlns:a16="http://schemas.microsoft.com/office/drawing/2014/main" id="{18EAE533-D58D-66A6-B19E-C6BDD0D198E0}"/>
              </a:ext>
            </a:extLst>
          </p:cNvPr>
          <p:cNvSpPr>
            <a:spLocks noChangeArrowheads="1"/>
          </p:cNvSpPr>
          <p:nvPr/>
        </p:nvSpPr>
        <p:spPr bwMode="auto">
          <a:xfrm>
            <a:off x="9537449" y="4410075"/>
            <a:ext cx="359026" cy="1540922"/>
          </a:xfrm>
          <a:prstGeom prst="roundRect">
            <a:avLst>
              <a:gd name="adj" fmla="val 227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7158489" y="5969389"/>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プロジェクト別の合計時間を確認します。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27107AEC-E838-16F5-58EE-A2224CCC816B}"/>
              </a:ext>
            </a:extLst>
          </p:cNvPr>
          <p:cNvPicPr>
            <a:picLocks noChangeAspect="1"/>
          </p:cNvPicPr>
          <p:nvPr/>
        </p:nvPicPr>
        <p:blipFill>
          <a:blip r:embed="rId6"/>
          <a:stretch>
            <a:fillRect/>
          </a:stretch>
        </p:blipFill>
        <p:spPr>
          <a:xfrm>
            <a:off x="2630643" y="2732670"/>
            <a:ext cx="4527846" cy="2234246"/>
          </a:xfrm>
          <a:prstGeom prst="rect">
            <a:avLst/>
          </a:prstGeom>
        </p:spPr>
      </p:pic>
      <p:sp>
        <p:nvSpPr>
          <p:cNvPr id="34" name="Rectangle 363">
            <a:extLst>
              <a:ext uri="{FF2B5EF4-FFF2-40B4-BE49-F238E27FC236}">
                <a16:creationId xmlns:a16="http://schemas.microsoft.com/office/drawing/2014/main" id="{28DAD554-FA57-07F6-4B8B-EF1423D49641}"/>
              </a:ext>
            </a:extLst>
          </p:cNvPr>
          <p:cNvSpPr>
            <a:spLocks noChangeArrowheads="1"/>
          </p:cNvSpPr>
          <p:nvPr/>
        </p:nvSpPr>
        <p:spPr bwMode="auto">
          <a:xfrm>
            <a:off x="4857081" y="2229377"/>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sp>
        <p:nvSpPr>
          <p:cNvPr id="33" name="AutoShape 380">
            <a:extLst>
              <a:ext uri="{FF2B5EF4-FFF2-40B4-BE49-F238E27FC236}">
                <a16:creationId xmlns:a16="http://schemas.microsoft.com/office/drawing/2014/main" id="{327C3204-FB2D-96C0-A833-FA660451BD84}"/>
              </a:ext>
            </a:extLst>
          </p:cNvPr>
          <p:cNvSpPr>
            <a:spLocks noChangeArrowheads="1"/>
          </p:cNvSpPr>
          <p:nvPr/>
        </p:nvSpPr>
        <p:spPr bwMode="auto">
          <a:xfrm>
            <a:off x="3948252" y="3617057"/>
            <a:ext cx="565156" cy="15670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8" name="直線コネクタ 37">
            <a:extLst>
              <a:ext uri="{FF2B5EF4-FFF2-40B4-BE49-F238E27FC236}">
                <a16:creationId xmlns:a16="http://schemas.microsoft.com/office/drawing/2014/main" id="{2AC2194B-52A4-7A9B-0062-761EE8B1447E}"/>
              </a:ext>
            </a:extLst>
          </p:cNvPr>
          <p:cNvCxnSpPr>
            <a:cxnSpLocks/>
            <a:stCxn id="34" idx="1"/>
            <a:endCxn id="33" idx="3"/>
          </p:cNvCxnSpPr>
          <p:nvPr/>
        </p:nvCxnSpPr>
        <p:spPr>
          <a:xfrm flipH="1">
            <a:off x="4513408" y="2977589"/>
            <a:ext cx="343673" cy="71782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47" name="図 46">
            <a:extLst>
              <a:ext uri="{FF2B5EF4-FFF2-40B4-BE49-F238E27FC236}">
                <a16:creationId xmlns:a16="http://schemas.microsoft.com/office/drawing/2014/main" id="{72D6B33B-9020-750E-B03A-2564A2C4EA57}"/>
              </a:ext>
            </a:extLst>
          </p:cNvPr>
          <p:cNvPicPr>
            <a:picLocks noChangeAspect="1"/>
          </p:cNvPicPr>
          <p:nvPr/>
        </p:nvPicPr>
        <p:blipFill>
          <a:blip r:embed="rId7"/>
          <a:stretch>
            <a:fillRect/>
          </a:stretch>
        </p:blipFill>
        <p:spPr>
          <a:xfrm>
            <a:off x="7926426" y="2356974"/>
            <a:ext cx="1163513" cy="1309730"/>
          </a:xfrm>
          <a:prstGeom prst="rect">
            <a:avLst/>
          </a:prstGeom>
        </p:spPr>
      </p:pic>
    </p:spTree>
    <p:extLst>
      <p:ext uri="{BB962C8B-B14F-4D97-AF65-F5344CB8AC3E}">
        <p14:creationId xmlns:p14="http://schemas.microsoft.com/office/powerpoint/2010/main" val="654890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］はじめに</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当サービスでできること</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はじめての起動</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基本操作</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36F95DAA-D8EB-4942-C72C-1737D0D314A1}"/>
              </a:ext>
            </a:extLst>
          </p:cNvPr>
          <p:cNvSpPr txBox="1">
            <a:spLocks/>
          </p:cNvSpPr>
          <p:nvPr/>
        </p:nvSpPr>
        <p:spPr>
          <a:xfrm>
            <a:off x="542014" y="1003190"/>
            <a:ext cx="10964186" cy="5539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「申請位置が選択されていません」と表示される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2400" dirty="0">
                <a:latin typeface="Meiryo UI" panose="020B0604030504040204" pitchFamily="50" charset="-128"/>
                <a:ea typeface="Meiryo UI" panose="020B0604030504040204" pitchFamily="50" charset="-128"/>
              </a:rPr>
              <a:t>２</a:t>
            </a:r>
            <a:r>
              <a:rPr lang="en-US" altLang="ja-JP" sz="2400" dirty="0">
                <a:latin typeface="Meiryo UI" panose="020B0604030504040204" pitchFamily="50" charset="-128"/>
                <a:ea typeface="Meiryo UI" panose="020B0604030504040204" pitchFamily="50" charset="-128"/>
              </a:rPr>
              <a:t>.Web</a:t>
            </a:r>
            <a:r>
              <a:rPr lang="ja-JP" altLang="en-US" sz="2400" dirty="0">
                <a:latin typeface="Meiryo UI" panose="020B0604030504040204" pitchFamily="50" charset="-128"/>
                <a:ea typeface="Meiryo UI" panose="020B0604030504040204" pitchFamily="50" charset="-128"/>
              </a:rPr>
              <a:t>アプリの画面を英語表記に切り替えたい</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lang="ja-JP" altLang="en-US" sz="24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］こんなときは</a:t>
            </a:r>
            <a:endParaRPr lang="ja-JP" altLang="en-US" sz="22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223183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999" y="2422670"/>
            <a:ext cx="2361822" cy="300595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78" y="1694703"/>
            <a:ext cx="5422358" cy="3733923"/>
          </a:xfrm>
          <a:prstGeom prst="rect">
            <a:avLst/>
          </a:prstGeom>
          <a:ln>
            <a:solidFill>
              <a:srgbClr val="000000"/>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「申請位置が選択されていません」と表示される</a:t>
            </a:r>
          </a:p>
        </p:txBody>
      </p:sp>
      <p:sp>
        <p:nvSpPr>
          <p:cNvPr id="3" name="コンテンツ プレースホルダー 2"/>
          <p:cNvSpPr>
            <a:spLocks noGrp="1"/>
          </p:cNvSpPr>
          <p:nvPr>
            <p:ph idx="1"/>
          </p:nvPr>
        </p:nvSpPr>
        <p:spPr>
          <a:xfrm>
            <a:off x="389614" y="803082"/>
            <a:ext cx="10964186" cy="720172"/>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申請しようとすると「申請位置が選択されていません。」と表示される場合は、</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［ワークフロー選択］ボタンをクリックし、ワークフローおよび申請位置を選択してから申請します。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71</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6445250" y="3136900"/>
            <a:ext cx="1955800" cy="212725"/>
          </a:xfrm>
          <a:prstGeom prst="roundRect">
            <a:avLst>
              <a:gd name="adj" fmla="val 106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2520" y="2422670"/>
            <a:ext cx="2568380" cy="3005956"/>
          </a:xfrm>
          <a:prstGeom prst="rect">
            <a:avLst/>
          </a:prstGeom>
        </p:spPr>
      </p:pic>
      <p:sp>
        <p:nvSpPr>
          <p:cNvPr id="17" name="矢印: 右 29">
            <a:extLst>
              <a:ext uri="{FF2B5EF4-FFF2-40B4-BE49-F238E27FC236}">
                <a16:creationId xmlns:a16="http://schemas.microsoft.com/office/drawing/2014/main" id="{BD4B165A-F407-4527-A70F-59F656335885}"/>
              </a:ext>
            </a:extLst>
          </p:cNvPr>
          <p:cNvSpPr/>
          <p:nvPr/>
        </p:nvSpPr>
        <p:spPr>
          <a:xfrm>
            <a:off x="5859478" y="457235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4910086" y="4631032"/>
            <a:ext cx="795339" cy="2457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右 29">
            <a:extLst>
              <a:ext uri="{FF2B5EF4-FFF2-40B4-BE49-F238E27FC236}">
                <a16:creationId xmlns:a16="http://schemas.microsoft.com/office/drawing/2014/main" id="{BD4B165A-F407-4527-A70F-59F656335885}"/>
              </a:ext>
            </a:extLst>
          </p:cNvPr>
          <p:cNvSpPr/>
          <p:nvPr/>
        </p:nvSpPr>
        <p:spPr>
          <a:xfrm>
            <a:off x="8671999" y="457235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7100888" y="4976813"/>
            <a:ext cx="714375" cy="3048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9988550" y="4955383"/>
            <a:ext cx="779463" cy="3262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9275278" y="3143768"/>
            <a:ext cx="2169009" cy="212725"/>
          </a:xfrm>
          <a:prstGeom prst="roundRect">
            <a:avLst>
              <a:gd name="adj" fmla="val 106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674594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Web</a:t>
            </a:r>
            <a:r>
              <a:rPr lang="ja-JP" altLang="en-US" sz="2800" b="1" dirty="0">
                <a:latin typeface="Meiryo UI" panose="020B0604030504040204" pitchFamily="50" charset="-128"/>
                <a:ea typeface="Meiryo UI" panose="020B0604030504040204" pitchFamily="50" charset="-128"/>
              </a:rPr>
              <a:t>アプリの画面を英語表記に切り替えたい</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72</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1" name="コンテンツ プレースホルダー 2">
            <a:extLst>
              <a:ext uri="{FF2B5EF4-FFF2-40B4-BE49-F238E27FC236}">
                <a16:creationId xmlns:a16="http://schemas.microsoft.com/office/drawing/2014/main" id="{30E11086-F4FB-88C9-1D1B-DB1EEDED00DA}"/>
              </a:ext>
            </a:extLst>
          </p:cNvPr>
          <p:cNvSpPr txBox="1">
            <a:spLocks/>
          </p:cNvSpPr>
          <p:nvPr/>
        </p:nvSpPr>
        <p:spPr>
          <a:xfrm>
            <a:off x="302150" y="776369"/>
            <a:ext cx="10964186" cy="1897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177800" eaLnBrk="0" fontAlgn="base" hangingPunct="0">
              <a:lnSpc>
                <a:spcPct val="100000"/>
              </a:lnSpc>
              <a:spcBef>
                <a:spcPct val="0"/>
              </a:spcBef>
              <a:spcAft>
                <a:spcPct val="0"/>
              </a:spcAft>
              <a:buFont typeface="Arial" panose="020B0604020202020204" pitchFamily="34" charset="0"/>
              <a:buNone/>
            </a:pPr>
            <a:r>
              <a:rPr kumimoji="0" lang="en-US" altLang="ja-JP" sz="1600" dirty="0">
                <a:latin typeface="Meiryo UI" panose="020B0604030504040204" pitchFamily="50" charset="-128"/>
                <a:ea typeface="Meiryo UI" panose="020B0604030504040204" pitchFamily="50" charset="-128"/>
              </a:rPr>
              <a:t>Web</a:t>
            </a:r>
            <a:r>
              <a:rPr kumimoji="0" lang="ja-JP" altLang="en-US" sz="1600" dirty="0">
                <a:latin typeface="Meiryo UI" panose="020B0604030504040204" pitchFamily="50" charset="-128"/>
                <a:ea typeface="Meiryo UI" panose="020B0604030504040204" pitchFamily="50" charset="-128"/>
              </a:rPr>
              <a:t>アプリの画面の項目や選択肢を英語表記に切り替えます。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Font typeface="Arial" panose="020B0604020202020204" pitchFamily="34" charset="0"/>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Font typeface="Arial" panose="020B0604020202020204" pitchFamily="34" charset="0"/>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1.</a:t>
            </a:r>
            <a:r>
              <a:rPr kumimoji="0" lang="ja-JP" altLang="en-US" sz="1600" dirty="0">
                <a:latin typeface="Meiryo UI" panose="020B0604030504040204" pitchFamily="50" charset="-128"/>
                <a:ea typeface="Meiryo UI" panose="020B0604030504040204" pitchFamily="50" charset="-128"/>
              </a:rPr>
              <a:t>　右下に表示された言語を切り替えるウィジェットをクリックし、「</a:t>
            </a:r>
            <a:r>
              <a:rPr kumimoji="0" lang="en-US" altLang="ja-JP" sz="1600" dirty="0">
                <a:latin typeface="Meiryo UI" panose="020B0604030504040204" pitchFamily="50" charset="-128"/>
                <a:ea typeface="Meiryo UI" panose="020B0604030504040204" pitchFamily="50" charset="-128"/>
              </a:rPr>
              <a:t>English</a:t>
            </a:r>
            <a:r>
              <a:rPr kumimoji="0" lang="ja-JP" altLang="en-US" sz="1600" dirty="0">
                <a:latin typeface="Meiryo UI" panose="020B0604030504040204" pitchFamily="50" charset="-128"/>
                <a:ea typeface="Meiryo UI" panose="020B0604030504040204" pitchFamily="50" charset="-128"/>
              </a:rPr>
              <a:t>」を選択します。</a:t>
            </a: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Font typeface="Arial" panose="020B0604020202020204" pitchFamily="34" charset="0"/>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　項目名や選択肢が、自動翻訳機能で英語翻訳されて表示されます。　</a:t>
            </a:r>
            <a:r>
              <a:rPr kumimoji="0" lang="ja-JP" altLang="en-US" sz="20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　</a:t>
            </a:r>
          </a:p>
          <a:p>
            <a:pPr marL="0" indent="177800" eaLnBrk="0" fontAlgn="base" hangingPunct="0">
              <a:lnSpc>
                <a:spcPct val="100000"/>
              </a:lnSpc>
              <a:spcBef>
                <a:spcPct val="0"/>
              </a:spcBef>
              <a:spcAft>
                <a:spcPct val="0"/>
              </a:spcAft>
              <a:buFont typeface="Arial" panose="020B0604020202020204" pitchFamily="34" charset="0"/>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a:t>
            </a: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ja-JP" altLang="en-US" sz="2400" dirty="0">
              <a:latin typeface="Arial" panose="020B0604020202020204" pitchFamily="34" charset="0"/>
            </a:endParaRPr>
          </a:p>
        </p:txBody>
      </p:sp>
      <p:pic>
        <p:nvPicPr>
          <p:cNvPr id="7" name="図 6">
            <a:extLst>
              <a:ext uri="{FF2B5EF4-FFF2-40B4-BE49-F238E27FC236}">
                <a16:creationId xmlns:a16="http://schemas.microsoft.com/office/drawing/2014/main" id="{E4C9D7F6-C78D-F329-50C2-5CA2FA7394D8}"/>
              </a:ext>
            </a:extLst>
          </p:cNvPr>
          <p:cNvPicPr>
            <a:picLocks noChangeAspect="1"/>
          </p:cNvPicPr>
          <p:nvPr/>
        </p:nvPicPr>
        <p:blipFill>
          <a:blip r:embed="rId3"/>
          <a:stretch>
            <a:fillRect/>
          </a:stretch>
        </p:blipFill>
        <p:spPr>
          <a:xfrm>
            <a:off x="560168" y="1898329"/>
            <a:ext cx="5007599" cy="2394071"/>
          </a:xfrm>
          <a:prstGeom prst="rect">
            <a:avLst/>
          </a:prstGeom>
        </p:spPr>
      </p:pic>
      <p:pic>
        <p:nvPicPr>
          <p:cNvPr id="10" name="図 9">
            <a:extLst>
              <a:ext uri="{FF2B5EF4-FFF2-40B4-BE49-F238E27FC236}">
                <a16:creationId xmlns:a16="http://schemas.microsoft.com/office/drawing/2014/main" id="{699D37BC-08A7-933A-2C36-0C3ED1787FF7}"/>
              </a:ext>
            </a:extLst>
          </p:cNvPr>
          <p:cNvPicPr>
            <a:picLocks noChangeAspect="1"/>
          </p:cNvPicPr>
          <p:nvPr/>
        </p:nvPicPr>
        <p:blipFill>
          <a:blip r:embed="rId4"/>
          <a:stretch>
            <a:fillRect/>
          </a:stretch>
        </p:blipFill>
        <p:spPr>
          <a:xfrm>
            <a:off x="560169" y="4367803"/>
            <a:ext cx="5007599" cy="2385510"/>
          </a:xfrm>
          <a:prstGeom prst="rect">
            <a:avLst/>
          </a:prstGeom>
        </p:spPr>
      </p:pic>
      <p:sp>
        <p:nvSpPr>
          <p:cNvPr id="12" name="矢印: 右 29">
            <a:extLst>
              <a:ext uri="{FF2B5EF4-FFF2-40B4-BE49-F238E27FC236}">
                <a16:creationId xmlns:a16="http://schemas.microsoft.com/office/drawing/2014/main" id="{1A0DE7CE-9181-573D-720B-DD1BE7AA44A0}"/>
              </a:ext>
            </a:extLst>
          </p:cNvPr>
          <p:cNvSpPr/>
          <p:nvPr/>
        </p:nvSpPr>
        <p:spPr>
          <a:xfrm rot="5400000">
            <a:off x="2868795" y="40822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476945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当サービスを利用して、パソコンまたはモバイル端末から日々の出退勤を打刻できます。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また、有休、残業、直行・直帰など、勤怠の申請ができます。</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申請を受けた承認者は、当サービスで申請された内容を確認して承認できます。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E0C675C3-5B05-4878-B57B-D184FA375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149" y="1242579"/>
            <a:ext cx="3907930" cy="1877388"/>
          </a:xfrm>
          <a:prstGeom prst="rect">
            <a:avLst/>
          </a:prstGeom>
        </p:spPr>
      </p:pic>
      <p:pic>
        <p:nvPicPr>
          <p:cNvPr id="12" name="図 11">
            <a:extLst>
              <a:ext uri="{FF2B5EF4-FFF2-40B4-BE49-F238E27FC236}">
                <a16:creationId xmlns:a16="http://schemas.microsoft.com/office/drawing/2014/main" id="{1A502E98-C343-450A-BA34-E33171FFD7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586" y="4359266"/>
            <a:ext cx="2633747" cy="1953981"/>
          </a:xfrm>
          <a:prstGeom prst="rect">
            <a:avLst/>
          </a:prstGeom>
          <a:ln w="3175">
            <a:solidFill>
              <a:schemeClr val="tx1"/>
            </a:solidFill>
          </a:ln>
        </p:spPr>
      </p:pic>
      <p:sp>
        <p:nvSpPr>
          <p:cNvPr id="13" name="テキスト ボックス 12">
            <a:extLst>
              <a:ext uri="{FF2B5EF4-FFF2-40B4-BE49-F238E27FC236}">
                <a16:creationId xmlns:a16="http://schemas.microsoft.com/office/drawing/2014/main" id="{023D3B41-A725-4E50-AAC4-14FEB3880984}"/>
              </a:ext>
            </a:extLst>
          </p:cNvPr>
          <p:cNvSpPr txBox="1"/>
          <p:nvPr/>
        </p:nvSpPr>
        <p:spPr>
          <a:xfrm>
            <a:off x="3179481" y="4674623"/>
            <a:ext cx="854637" cy="461665"/>
          </a:xfrm>
          <a:prstGeom prst="rect">
            <a:avLst/>
          </a:prstGeom>
          <a:solidFill>
            <a:schemeClr val="bg1"/>
          </a:solidFill>
          <a:ln w="19050">
            <a:solidFill>
              <a:schemeClr val="tx1"/>
            </a:solidFill>
          </a:ln>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申請</a:t>
            </a:r>
          </a:p>
        </p:txBody>
      </p:sp>
      <p:sp>
        <p:nvSpPr>
          <p:cNvPr id="14" name="矢印: 右 16">
            <a:extLst>
              <a:ext uri="{FF2B5EF4-FFF2-40B4-BE49-F238E27FC236}">
                <a16:creationId xmlns:a16="http://schemas.microsoft.com/office/drawing/2014/main" id="{3A900FBE-6E92-4B7D-86D6-E2FED3D56970}"/>
              </a:ext>
            </a:extLst>
          </p:cNvPr>
          <p:cNvSpPr/>
          <p:nvPr/>
        </p:nvSpPr>
        <p:spPr>
          <a:xfrm>
            <a:off x="3609083" y="5448559"/>
            <a:ext cx="2531533" cy="361038"/>
          </a:xfrm>
          <a:prstGeom prst="rightArrow">
            <a:avLst>
              <a:gd name="adj1" fmla="val 50000"/>
              <a:gd name="adj2" fmla="val 9924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FDA44149-1375-420C-A0AE-9CCF71691A5B}"/>
              </a:ext>
            </a:extLst>
          </p:cNvPr>
          <p:cNvSpPr txBox="1"/>
          <p:nvPr/>
        </p:nvSpPr>
        <p:spPr>
          <a:xfrm>
            <a:off x="9541334" y="4689876"/>
            <a:ext cx="880533" cy="461665"/>
          </a:xfrm>
          <a:prstGeom prst="rect">
            <a:avLst/>
          </a:prstGeom>
          <a:solidFill>
            <a:schemeClr val="bg1"/>
          </a:solidFill>
          <a:ln w="19050">
            <a:solidFill>
              <a:schemeClr val="tx1"/>
            </a:solidFill>
          </a:ln>
        </p:spPr>
        <p:txBody>
          <a:bodyPr wrap="square" rtlCol="0">
            <a:spAutoFit/>
          </a:bodyPr>
          <a:lstStyle/>
          <a:p>
            <a:r>
              <a:rPr lang="ja-JP" altLang="en-US" sz="2400" b="1" dirty="0">
                <a:latin typeface="Meiryo UI" panose="020B0604030504040204" pitchFamily="50" charset="-128"/>
                <a:ea typeface="Meiryo UI" panose="020B0604030504040204" pitchFamily="50" charset="-128"/>
              </a:rPr>
              <a:t>承認</a:t>
            </a:r>
            <a:endParaRPr kumimoji="1" lang="ja-JP" altLang="en-US" sz="2400" b="1" dirty="0">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153F7242-13C1-19D7-068A-AD4FD7D83A14}"/>
              </a:ext>
            </a:extLst>
          </p:cNvPr>
          <p:cNvPicPr>
            <a:picLocks noChangeAspect="1"/>
          </p:cNvPicPr>
          <p:nvPr/>
        </p:nvPicPr>
        <p:blipFill>
          <a:blip r:embed="rId5"/>
          <a:stretch>
            <a:fillRect/>
          </a:stretch>
        </p:blipFill>
        <p:spPr>
          <a:xfrm>
            <a:off x="838200" y="1426485"/>
            <a:ext cx="2776573" cy="1334596"/>
          </a:xfrm>
          <a:prstGeom prst="rect">
            <a:avLst/>
          </a:prstGeom>
        </p:spPr>
      </p:pic>
      <p:pic>
        <p:nvPicPr>
          <p:cNvPr id="25" name="図 24">
            <a:extLst>
              <a:ext uri="{FF2B5EF4-FFF2-40B4-BE49-F238E27FC236}">
                <a16:creationId xmlns:a16="http://schemas.microsoft.com/office/drawing/2014/main" id="{224AC345-9E6A-A260-97A8-976DA7ABECCF}"/>
              </a:ext>
            </a:extLst>
          </p:cNvPr>
          <p:cNvPicPr>
            <a:picLocks noChangeAspect="1"/>
          </p:cNvPicPr>
          <p:nvPr/>
        </p:nvPicPr>
        <p:blipFill>
          <a:blip r:embed="rId6"/>
          <a:stretch>
            <a:fillRect/>
          </a:stretch>
        </p:blipFill>
        <p:spPr>
          <a:xfrm>
            <a:off x="4575862" y="1192622"/>
            <a:ext cx="1089008" cy="2199193"/>
          </a:xfrm>
          <a:prstGeom prst="rect">
            <a:avLst/>
          </a:prstGeom>
        </p:spPr>
      </p:pic>
      <p:pic>
        <p:nvPicPr>
          <p:cNvPr id="15"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6333465" y="4283621"/>
            <a:ext cx="4564156" cy="2105269"/>
          </a:xfrm>
          <a:prstGeom prst="rect">
            <a:avLst/>
          </a:prstGeom>
          <a:noFill/>
          <a:ln w="0">
            <a:solidFill>
              <a:schemeClr val="bg1">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59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 </a:t>
            </a:r>
            <a:r>
              <a:rPr lang="en-US" altLang="ja-JP" sz="2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工数管理オプション </a:t>
            </a:r>
            <a:r>
              <a:rPr lang="en-US" altLang="ja-JP" sz="2200" b="1" dirty="0">
                <a:latin typeface="Meiryo UI" panose="020B0604030504040204" pitchFamily="50" charset="-128"/>
                <a:ea typeface="Meiryo UI" panose="020B0604030504040204" pitchFamily="50" charset="-128"/>
              </a:rPr>
              <a:t>for </a:t>
            </a:r>
            <a:r>
              <a:rPr lang="ja-JP" altLang="en-US" sz="2200" b="1" dirty="0">
                <a:latin typeface="Meiryo UI" panose="020B0604030504040204" pitchFamily="50" charset="-128"/>
                <a:ea typeface="Meiryo UI" panose="020B0604030504040204" pitchFamily="50" charset="-128"/>
              </a:rPr>
              <a:t>奉行</a:t>
            </a:r>
            <a:r>
              <a:rPr lang="en-US" altLang="ja-JP" sz="2200" b="1" dirty="0">
                <a:latin typeface="Meiryo UI" panose="020B0604030504040204" pitchFamily="50" charset="-128"/>
                <a:ea typeface="Meiryo UI" panose="020B0604030504040204" pitchFamily="50" charset="-128"/>
              </a:rPr>
              <a:t>Edge </a:t>
            </a:r>
            <a:r>
              <a:rPr lang="ja-JP" altLang="en-US" sz="2200" b="1" dirty="0">
                <a:latin typeface="Meiryo UI" panose="020B0604030504040204" pitchFamily="50" charset="-128"/>
                <a:ea typeface="Meiryo UI" panose="020B0604030504040204" pitchFamily="50" charset="-128"/>
              </a:rPr>
              <a:t>勤怠管理クラウド</a:t>
            </a:r>
            <a:r>
              <a:rPr lang="en-US" altLang="ja-JP" sz="2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をご利用の場合）</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en-US" altLang="ja-JP" sz="1600" b="0" i="0" u="none" strike="noStrike" dirty="0">
                <a:solidFill>
                  <a:srgbClr val="000000"/>
                </a:solidFill>
                <a:effectLst/>
                <a:latin typeface="Meiryo UI" panose="020B0604030504040204" pitchFamily="50" charset="-128"/>
              </a:rPr>
              <a:t>『</a:t>
            </a:r>
            <a:r>
              <a:rPr lang="ja-JP" altLang="ja-JP" sz="1600" b="0" i="0" u="none" strike="noStrike" dirty="0">
                <a:solidFill>
                  <a:srgbClr val="000000"/>
                </a:solidFill>
                <a:effectLst/>
                <a:ea typeface="Meiryo UI" panose="020B0604030504040204" pitchFamily="50" charset="-128"/>
              </a:rPr>
              <a:t>奉行</a:t>
            </a:r>
            <a:r>
              <a:rPr lang="en-US" altLang="ja-JP" sz="1600" b="0" i="0" u="none" strike="noStrike" dirty="0">
                <a:solidFill>
                  <a:srgbClr val="000000"/>
                </a:solidFill>
                <a:effectLst/>
                <a:latin typeface="Meiryo UI" panose="020B0604030504040204" pitchFamily="50" charset="-128"/>
              </a:rPr>
              <a:t>Edge </a:t>
            </a:r>
            <a:r>
              <a:rPr lang="ja-JP" altLang="ja-JP" sz="1600" b="0" i="0" u="none" strike="noStrike" dirty="0">
                <a:solidFill>
                  <a:srgbClr val="000000"/>
                </a:solidFill>
                <a:effectLst/>
                <a:ea typeface="Meiryo UI" panose="020B0604030504040204" pitchFamily="50" charset="-128"/>
              </a:rPr>
              <a:t>勤怠管理クラウド</a:t>
            </a:r>
            <a:r>
              <a:rPr lang="en-US" altLang="ja-JP" sz="1600" dirty="0">
                <a:solidFill>
                  <a:srgbClr val="000000"/>
                </a:solidFill>
                <a:latin typeface="Meiryo UI" panose="020B0604030504040204" pitchFamily="50" charset="-128"/>
                <a:ea typeface="Meiryo UI" panose="020B0604030504040204" pitchFamily="50" charset="-128"/>
              </a:rPr>
              <a:t>』</a:t>
            </a:r>
            <a:r>
              <a:rPr lang="ja-JP" altLang="ja-JP" sz="1600" b="0" i="0" u="none" strike="noStrike" dirty="0">
                <a:solidFill>
                  <a:srgbClr val="000000"/>
                </a:solidFill>
                <a:effectLst/>
                <a:ea typeface="Meiryo UI" panose="020B0604030504040204" pitchFamily="50" charset="-128"/>
              </a:rPr>
              <a:t>で、</a:t>
            </a:r>
            <a:r>
              <a:rPr lang="ja-JP" altLang="en-US" sz="1600" dirty="0">
                <a:latin typeface="Meiryo UI" panose="020B0604030504040204" pitchFamily="50" charset="-128"/>
                <a:ea typeface="Meiryo UI" panose="020B0604030504040204" pitchFamily="50" charset="-128"/>
              </a:rPr>
              <a:t>パソコンまたはモバイル端末からプロジェクト・タスク別に工数データを入力できます。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上長や拠点長は、工数データが入力できているかを日々確認できます。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pic>
        <p:nvPicPr>
          <p:cNvPr id="38" name="図 37">
            <a:extLst>
              <a:ext uri="{FF2B5EF4-FFF2-40B4-BE49-F238E27FC236}">
                <a16:creationId xmlns:a16="http://schemas.microsoft.com/office/drawing/2014/main" id="{44794460-FC97-AE50-D493-718A3A796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31" y="3265912"/>
            <a:ext cx="6771428" cy="3409524"/>
          </a:xfrm>
          <a:prstGeom prst="rect">
            <a:avLst/>
          </a:prstGeom>
        </p:spPr>
      </p:pic>
      <p:sp>
        <p:nvSpPr>
          <p:cNvPr id="19" name="AutoShape 10">
            <a:extLst>
              <a:ext uri="{FF2B5EF4-FFF2-40B4-BE49-F238E27FC236}">
                <a16:creationId xmlns:a16="http://schemas.microsoft.com/office/drawing/2014/main" id="{8AFEA1B6-5F11-1E7D-E2DD-8A9B8AD0A5B8}"/>
              </a:ext>
            </a:extLst>
          </p:cNvPr>
          <p:cNvSpPr>
            <a:spLocks noChangeShapeType="1"/>
          </p:cNvSpPr>
          <p:nvPr/>
        </p:nvSpPr>
        <p:spPr bwMode="auto">
          <a:xfrm rot="10800000">
            <a:off x="1389399" y="5153544"/>
            <a:ext cx="627018" cy="81319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7" name="グループ化 6">
            <a:extLst>
              <a:ext uri="{FF2B5EF4-FFF2-40B4-BE49-F238E27FC236}">
                <a16:creationId xmlns:a16="http://schemas.microsoft.com/office/drawing/2014/main" id="{712E3C1B-0E1B-D7E5-65D0-3DA8787B356D}"/>
              </a:ext>
            </a:extLst>
          </p:cNvPr>
          <p:cNvGrpSpPr/>
          <p:nvPr/>
        </p:nvGrpSpPr>
        <p:grpSpPr>
          <a:xfrm>
            <a:off x="2016418" y="5634020"/>
            <a:ext cx="3444159" cy="950770"/>
            <a:chOff x="2519043" y="5572321"/>
            <a:chExt cx="3444159" cy="950770"/>
          </a:xfrm>
        </p:grpSpPr>
        <p:sp>
          <p:nvSpPr>
            <p:cNvPr id="17" name="テキスト ボックス 2">
              <a:extLst>
                <a:ext uri="{FF2B5EF4-FFF2-40B4-BE49-F238E27FC236}">
                  <a16:creationId xmlns:a16="http://schemas.microsoft.com/office/drawing/2014/main" id="{AA09A8E2-2272-F908-7B57-5D8552B3779E}"/>
                </a:ext>
              </a:extLst>
            </p:cNvPr>
            <p:cNvSpPr txBox="1">
              <a:spLocks noChangeArrowheads="1"/>
            </p:cNvSpPr>
            <p:nvPr/>
          </p:nvSpPr>
          <p:spPr bwMode="auto">
            <a:xfrm>
              <a:off x="2519043" y="5572321"/>
              <a:ext cx="3444159" cy="95077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以下の場合に　　 が表示されます。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p>
            <a:p>
              <a:pPr lvl="0" eaLnBrk="0" fontAlgn="base" hangingPunct="0">
                <a:spcBef>
                  <a:spcPct val="0"/>
                </a:spcBef>
                <a:spcAft>
                  <a:spcPct val="0"/>
                </a:spcAf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に差異がある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6BD072B1-93F9-950F-4FEE-E65B81264888}"/>
                </a:ext>
              </a:extLst>
            </p:cNvPr>
            <p:cNvPicPr>
              <a:picLocks noChangeAspect="1"/>
            </p:cNvPicPr>
            <p:nvPr/>
          </p:nvPicPr>
          <p:blipFill>
            <a:blip r:embed="rId4"/>
            <a:stretch>
              <a:fillRect/>
            </a:stretch>
          </p:blipFill>
          <p:spPr>
            <a:xfrm>
              <a:off x="3595032" y="5687890"/>
              <a:ext cx="276225" cy="219075"/>
            </a:xfrm>
            <a:prstGeom prst="rect">
              <a:avLst/>
            </a:prstGeom>
          </p:spPr>
        </p:pic>
      </p:grpSp>
      <p:sp>
        <p:nvSpPr>
          <p:cNvPr id="18" name="AutoShape 380">
            <a:extLst>
              <a:ext uri="{FF2B5EF4-FFF2-40B4-BE49-F238E27FC236}">
                <a16:creationId xmlns:a16="http://schemas.microsoft.com/office/drawing/2014/main" id="{49012D04-7992-B87C-53B0-E736AE870B6A}"/>
              </a:ext>
            </a:extLst>
          </p:cNvPr>
          <p:cNvSpPr>
            <a:spLocks noChangeArrowheads="1"/>
          </p:cNvSpPr>
          <p:nvPr/>
        </p:nvSpPr>
        <p:spPr bwMode="auto">
          <a:xfrm>
            <a:off x="1122589" y="3908481"/>
            <a:ext cx="255965" cy="2565341"/>
          </a:xfrm>
          <a:prstGeom prst="roundRect">
            <a:avLst>
              <a:gd name="adj" fmla="val 117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4" name="図 13">
            <a:extLst>
              <a:ext uri="{FF2B5EF4-FFF2-40B4-BE49-F238E27FC236}">
                <a16:creationId xmlns:a16="http://schemas.microsoft.com/office/drawing/2014/main" id="{198EF17C-7FAA-1CEB-E0B6-A072E0C05EB1}"/>
              </a:ext>
            </a:extLst>
          </p:cNvPr>
          <p:cNvPicPr>
            <a:picLocks noChangeAspect="1"/>
          </p:cNvPicPr>
          <p:nvPr/>
        </p:nvPicPr>
        <p:blipFill>
          <a:blip r:embed="rId5"/>
          <a:stretch>
            <a:fillRect/>
          </a:stretch>
        </p:blipFill>
        <p:spPr>
          <a:xfrm>
            <a:off x="524123" y="1146119"/>
            <a:ext cx="6761407" cy="1563121"/>
          </a:xfrm>
          <a:prstGeom prst="rect">
            <a:avLst/>
          </a:prstGeom>
        </p:spPr>
      </p:pic>
    </p:spTree>
    <p:extLst>
      <p:ext uri="{BB962C8B-B14F-4D97-AF65-F5344CB8AC3E}">
        <p14:creationId xmlns:p14="http://schemas.microsoft.com/office/powerpoint/2010/main" val="346185947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35195</TotalTime>
  <Words>15290</Words>
  <Application>Microsoft Office PowerPoint</Application>
  <PresentationFormat>ワイド画面</PresentationFormat>
  <Paragraphs>1914</Paragraphs>
  <Slides>72</Slides>
  <Notes>70</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72</vt:i4>
      </vt:variant>
    </vt:vector>
  </HeadingPairs>
  <TitlesOfParts>
    <vt:vector size="83" baseType="lpstr">
      <vt:lpstr>Meiryo UI</vt:lpstr>
      <vt:lpstr>ＭＳ ゴシック</vt:lpstr>
      <vt:lpstr>Sawarabi Gothic</vt:lpstr>
      <vt:lpstr>メイリオ</vt:lpstr>
      <vt:lpstr>游ゴシック</vt:lpstr>
      <vt:lpstr>游ゴシック Light</vt:lpstr>
      <vt:lpstr>Arial</vt:lpstr>
      <vt:lpstr>Century</vt:lpstr>
      <vt:lpstr>Myriad Pro Cond</vt:lpstr>
      <vt:lpstr>Office テーマ</vt:lpstr>
      <vt:lpstr>デザインの設定</vt:lpstr>
      <vt:lpstr>PowerPoint プレゼンテーション</vt:lpstr>
      <vt:lpstr>改訂内容</vt:lpstr>
      <vt:lpstr>改訂内容</vt:lpstr>
      <vt:lpstr>目次</vt:lpstr>
      <vt:lpstr>目次</vt:lpstr>
      <vt:lpstr>目次</vt:lpstr>
      <vt:lpstr>［1］はじめに</vt:lpstr>
      <vt:lpstr>［1］- 1. 当サービスでできること（1／2） </vt:lpstr>
      <vt:lpstr>［1］- 1. 当サービスでできること（2／2） 　　　　（ 『工数管理オプション for 奉行Edge 勤怠管理クラウド』をご利用の場合）</vt:lpstr>
      <vt:lpstr>［1］- 2. はじめての起動（1／2）</vt:lpstr>
      <vt:lpstr>［1］- 2. はじめての起動（2／2）</vt:lpstr>
      <vt:lpstr>［1］- 3. 基本操作（1／4）</vt:lpstr>
      <vt:lpstr>［1］- 3. 基本操作（2／4）</vt:lpstr>
      <vt:lpstr>［1］- 3. 基本操作（3／4）</vt:lpstr>
      <vt:lpstr>［1］- 3. 基本操作（4／4）</vt:lpstr>
      <vt:lpstr>［2］打刻する</vt:lpstr>
      <vt:lpstr>［2］- 1. パソコンから打刻する</vt:lpstr>
      <vt:lpstr>［2］- 2. モバイル端末から打刻する</vt:lpstr>
      <vt:lpstr>［2］- 3. 勤務を選択してから打刻する</vt:lpstr>
      <vt:lpstr>［3］申請する</vt:lpstr>
      <vt:lpstr>［3］- 1. 申請方法（１／3）</vt:lpstr>
      <vt:lpstr>［3］- 1. 申請方法（2／3）</vt:lpstr>
      <vt:lpstr>［3］- 1. 申請方法（3／3）</vt:lpstr>
      <vt:lpstr>［3］- 2. 申請する（１／12） 　 　　　打刻漏れを申請する</vt:lpstr>
      <vt:lpstr>［3］- 2. 申請する（2／12） 　 　　　有給休暇を申請する</vt:lpstr>
      <vt:lpstr>［3］- 2. 申請する（3／12） 　 　　　残業を申請する</vt:lpstr>
      <vt:lpstr>［3］- 2. 申請する（4／12） 　 　　　直行・直帰を申請する</vt:lpstr>
      <vt:lpstr>［3］- 2. 申請する（5／12） 　 　　　出張を申請する</vt:lpstr>
      <vt:lpstr>［3］- 2. 申請する（6／12） 　 　　　休日出勤を申請する</vt:lpstr>
      <vt:lpstr>［3］- 2. 申請する（7／12） 　 　　　代休・振休を申請する</vt:lpstr>
      <vt:lpstr>［3］- 2. 申請する（8／12） 　 　　　外出を申請する</vt:lpstr>
      <vt:lpstr>［3］- 2. 申請する（9／12） 　 　　　遅延を申請する</vt:lpstr>
      <vt:lpstr>［3］- 2. 申請する（10／12） 　 　　　遅刻・早退を申請する</vt:lpstr>
      <vt:lpstr>［3］- 2. 申請する（11／12） 　 　　　欠勤を申請する</vt:lpstr>
      <vt:lpstr>［3］- 2. 申請する（12／12） 　 　　　勤務スケジュールを申請する</vt:lpstr>
      <vt:lpstr>［3］- 3. 申請を取り下げる（1／2）</vt:lpstr>
      <vt:lpstr>［3］- 3. 申請を取り下げる（2／2）</vt:lpstr>
      <vt:lpstr>［3］- 4. 未打刻や未申請を確認する</vt:lpstr>
      <vt:lpstr>［3］- 5. 勤務データを一括で申請する</vt:lpstr>
      <vt:lpstr>［3］- 6. 勤怠を管理している社員の勤務データを一括で申請する</vt:lpstr>
      <vt:lpstr>［3］- 7.退出時刻とログオフ時刻に差異がある場合に、その理由を申請する</vt:lpstr>
      <vt:lpstr>［4］承認する</vt:lpstr>
      <vt:lpstr>［4］- 1. 申請を承認する</vt:lpstr>
      <vt:lpstr>［4］- 2. 連名式勤務実績申請を承認する</vt:lpstr>
      <vt:lpstr>［4］- 3. 複数の申請を一括で承認する</vt:lpstr>
      <vt:lpstr>［4］- 4. 申請を事後承認する</vt:lpstr>
      <vt:lpstr>［4］- 5. 代理で承認する</vt:lpstr>
      <vt:lpstr>［4］- 6. 申請を閲覧する</vt:lpstr>
      <vt:lpstr>［5］勤務データを確認する</vt:lpstr>
      <vt:lpstr>［5］- 1.勤務データを確認し、修正する</vt:lpstr>
      <vt:lpstr>［5］- 2. 勤怠を管理している社員の勤務データを参照する</vt:lpstr>
      <vt:lpstr>［5］- 3. エラー打刻の状況を確認する・再度取り込む（1／2）</vt:lpstr>
      <vt:lpstr>［5］- 3. エラー打刻の状況を確認する・再度取り込む（2／2）</vt:lpstr>
      <vt:lpstr>［5］- 4. 社員の出退勤の状況を確認する</vt:lpstr>
      <vt:lpstr>［5］- 5. 勤務データを日別・週別・月別に確認する（1／3）</vt:lpstr>
      <vt:lpstr>［5］- 5. 勤務データを日別・週別・月別に確認する（2／3）</vt:lpstr>
      <vt:lpstr>［5］- 5. 勤務データを日別・週別・月別に確認する（3／3）</vt:lpstr>
      <vt:lpstr>［5］- 6. 勤務期間を指定して、勤務データを確認する</vt:lpstr>
      <vt:lpstr>［5］- 7. 勤怠処理月や勤務日を指定して、未打刻の社員を確認する</vt:lpstr>
      <vt:lpstr>［5］- 8. 勤怠処理月や勤務日を指定して、未申請の社員を確認する</vt:lpstr>
      <vt:lpstr>［5］- 9. 現時点の時間外労働状況を確認する</vt:lpstr>
      <vt:lpstr>［5］- 10. 現時点の有休消化状況を確認する</vt:lpstr>
      <vt:lpstr>［6］工数データを入力する 　　（ 『工数管理オプション for 奉行Edge 勤怠管理クラウド』をご利用の場合）</vt:lpstr>
      <vt:lpstr>［6］- 1. プロジェクト・タスク別に工数データを入力する</vt:lpstr>
      <vt:lpstr>［7］工数データを確認する 　　（ 『工数管理オプション for 奉行Edge 勤怠管理クラウド』をご利用の場合）</vt:lpstr>
      <vt:lpstr>［7］- 1. 工数データに誤りや入力漏れがないかを日別に確認する</vt:lpstr>
      <vt:lpstr>［7］- 2. 工数データに誤りや入力漏れがないかを社員別に確認する</vt:lpstr>
      <vt:lpstr>［7］- 3. 未確認や警告の工数データがないかを確認する</vt:lpstr>
      <vt:lpstr>［7］- 4. 工数データの合計をプロジェクト別に確認する</vt:lpstr>
      <vt:lpstr>［8］こんなときは</vt:lpstr>
      <vt:lpstr>［8］- 1. 「申請位置が選択されていません」と表示される</vt:lpstr>
      <vt:lpstr>［8］- 2. Webアプリの画面を英語表記に切り替えたい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中里 有希 (Nakazato Yuki)</cp:lastModifiedBy>
  <cp:revision>135</cp:revision>
  <cp:lastPrinted>2024-10-02T09:11:43Z</cp:lastPrinted>
  <dcterms:created xsi:type="dcterms:W3CDTF">2022-08-02T08:12:52Z</dcterms:created>
  <dcterms:modified xsi:type="dcterms:W3CDTF">2025-03-28T06:59:02Z</dcterms:modified>
</cp:coreProperties>
</file>