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47"/>
  </p:notesMasterIdLst>
  <p:handoutMasterIdLst>
    <p:handoutMasterId r:id="rId48"/>
  </p:handoutMasterIdLst>
  <p:sldIdLst>
    <p:sldId id="319" r:id="rId2"/>
    <p:sldId id="320" r:id="rId3"/>
    <p:sldId id="329" r:id="rId4"/>
    <p:sldId id="291" r:id="rId5"/>
    <p:sldId id="321" r:id="rId6"/>
    <p:sldId id="322" r:id="rId7"/>
    <p:sldId id="276" r:id="rId8"/>
    <p:sldId id="257" r:id="rId9"/>
    <p:sldId id="259" r:id="rId10"/>
    <p:sldId id="301" r:id="rId11"/>
    <p:sldId id="293" r:id="rId12"/>
    <p:sldId id="260" r:id="rId13"/>
    <p:sldId id="303" r:id="rId14"/>
    <p:sldId id="295" r:id="rId15"/>
    <p:sldId id="296" r:id="rId16"/>
    <p:sldId id="262" r:id="rId17"/>
    <p:sldId id="298" r:id="rId18"/>
    <p:sldId id="299" r:id="rId19"/>
    <p:sldId id="263" r:id="rId20"/>
    <p:sldId id="300" r:id="rId21"/>
    <p:sldId id="264" r:id="rId22"/>
    <p:sldId id="265" r:id="rId23"/>
    <p:sldId id="266" r:id="rId24"/>
    <p:sldId id="267" r:id="rId25"/>
    <p:sldId id="272" r:id="rId26"/>
    <p:sldId id="269" r:id="rId27"/>
    <p:sldId id="304" r:id="rId28"/>
    <p:sldId id="324" r:id="rId29"/>
    <p:sldId id="325" r:id="rId30"/>
    <p:sldId id="326" r:id="rId31"/>
    <p:sldId id="330" r:id="rId32"/>
    <p:sldId id="331" r:id="rId33"/>
    <p:sldId id="317" r:id="rId34"/>
    <p:sldId id="279" r:id="rId35"/>
    <p:sldId id="292" r:id="rId36"/>
    <p:sldId id="294" r:id="rId37"/>
    <p:sldId id="281" r:id="rId38"/>
    <p:sldId id="302" r:id="rId39"/>
    <p:sldId id="314" r:id="rId40"/>
    <p:sldId id="315" r:id="rId41"/>
    <p:sldId id="316" r:id="rId42"/>
    <p:sldId id="311" r:id="rId43"/>
    <p:sldId id="312" r:id="rId44"/>
    <p:sldId id="313" r:id="rId45"/>
    <p:sldId id="327" r:id="rId46"/>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4BE"/>
    <a:srgbClr val="6FA8D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8DF107-6C7E-4AA3-A954-5823BD15BC32}" v="35" dt="2025-03-07T03:57:03.109"/>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158" autoAdjust="0"/>
    <p:restoredTop sz="83111" autoAdjust="0"/>
  </p:normalViewPr>
  <p:slideViewPr>
    <p:cSldViewPr snapToGrid="0">
      <p:cViewPr varScale="1">
        <p:scale>
          <a:sx n="86" d="100"/>
          <a:sy n="86" d="100"/>
        </p:scale>
        <p:origin x="120" y="114"/>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2025/3/31</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3/31/2025</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申請者と、承認する上長（承認者）で、利用できるメニューを変更できます。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承認者だけに［承認］メニューを表示できます。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②サービス選択で「奉行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③例えば、「申請者用」「承認者用」などのメニュー権限を用意し、</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利用者または組織ごとに付与します。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各［提出項目］メニューを選択します。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設定］メニューで［</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F6</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使用する場合は、［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F3</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設定］メニューで、「延長・終了」について社員が提出する項目を設定できます。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変更後の育児休業終了（予定）日や休業期間の変更理由など、社員に提出してもらう項目を選択します。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差戻のメールを通知する場合は、通知内容を入力します。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1386911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介護休業期間や介護休業給付金の受取口座など、社員に提出してもらう項目を選択します。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19163057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3B1204-F80F-28FE-32A4-AF1F4EA6A8C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D117492-0369-9F42-3031-172697E8B4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6B33C3B-E22D-D7F8-8D30-38986A3CC6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a:extLst>
              <a:ext uri="{FF2B5EF4-FFF2-40B4-BE49-F238E27FC236}">
                <a16:creationId xmlns:a16="http://schemas.microsoft.com/office/drawing/2014/main" id="{DF52C63A-38F2-BB94-F356-6A75FF102451}"/>
              </a:ext>
            </a:extLst>
          </p:cNvPr>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1466968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設定］メニューで、「介護休業延長・終了」について社員が提出する項目を設定できます。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介護休業手続設定］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1505741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61E4A-EDD3-4F80-BE8C-4942698FC30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BCA0F63-1F6A-182C-47F3-4573D6360AF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949357-08EC-6561-E7A8-54EBCEC5A83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設定］メニューで、「開始連絡」について社員が提出する項目を設定できます。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短時間勤務期間終了（予定）日や始業・終業の時刻など、社員に提出してもらう項目を選択します。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9B94D55-F0CD-76CD-58F1-B65AD70300A9}"/>
              </a:ext>
            </a:extLst>
          </p:cNvPr>
          <p:cNvSpPr>
            <a:spLocks noGrp="1"/>
          </p:cNvSpPr>
          <p:nvPr>
            <p:ph type="sldNum" sz="quarter" idx="5"/>
          </p:nvPr>
        </p:nvSpPr>
        <p:spPr/>
        <p:txBody>
          <a:bodyPr/>
          <a:lstStyle/>
          <a:p>
            <a:fld id="{DF61EA0F-A667-4B49-8422-0062BC55E249}" type="slidenum">
              <a:rPr lang="en-US" altLang="ja-JP" smtClean="0"/>
              <a:pPr/>
              <a:t>30</a:t>
            </a:fld>
            <a:endParaRPr lang="ja-JP" altLang="en-US" dirty="0"/>
          </a:p>
        </p:txBody>
      </p:sp>
    </p:spTree>
    <p:extLst>
      <p:ext uri="{BB962C8B-B14F-4D97-AF65-F5344CB8AC3E}">
        <p14:creationId xmlns:p14="http://schemas.microsoft.com/office/powerpoint/2010/main" val="38733652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6C772C-A958-BC1C-D5E3-E1AB47559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25127BC-3C2E-513D-427C-A57F7797C64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38A925-8903-387F-8FF3-6DAB60BA3AB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設定］メニューで、「時間変更・延長・終了」について社員が提出する項目を設定できます。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短時間勤務手続設定］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C71D3CFE-7E0F-B82C-C08D-B428D8DA6262}"/>
              </a:ext>
            </a:extLst>
          </p:cNvPr>
          <p:cNvSpPr>
            <a:spLocks noGrp="1"/>
          </p:cNvSpPr>
          <p:nvPr>
            <p:ph type="sldNum" sz="quarter" idx="5"/>
          </p:nvPr>
        </p:nvSpPr>
        <p:spPr/>
        <p:txBody>
          <a:bodyPr/>
          <a:lstStyle/>
          <a:p>
            <a:fld id="{DF61EA0F-A667-4B49-8422-0062BC55E249}" type="slidenum">
              <a:rPr lang="en-US" altLang="ja-JP" smtClean="0"/>
              <a:pPr/>
              <a:t>31</a:t>
            </a:fld>
            <a:endParaRPr lang="ja-JP" altLang="en-US" dirty="0"/>
          </a:p>
        </p:txBody>
      </p:sp>
    </p:spTree>
    <p:extLst>
      <p:ext uri="{BB962C8B-B14F-4D97-AF65-F5344CB8AC3E}">
        <p14:creationId xmlns:p14="http://schemas.microsoft.com/office/powerpoint/2010/main" val="16334680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提出項目／書類設定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32</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33</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必要のない場合は、当ページ以降は削除してください。</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35</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6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その他の機能」の内容は、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機能です。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6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その他の機能」のページは削除してください。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108006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err="1">
                <a:solidFill>
                  <a:schemeClr val="tx1"/>
                </a:solidFill>
                <a:effectLst/>
                <a:latin typeface="Meiryo UI" panose="020B0604030504040204" pitchFamily="50" charset="-128"/>
                <a:ea typeface="Meiryo UI" panose="020B0604030504040204" pitchFamily="50" charset="-128"/>
                <a:cs typeface="+mn-cs"/>
              </a:rPr>
              <a:t>だけを</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労務担当者側の［社内通知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お知らせ</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］メニューまたは</a:t>
            </a:r>
            <a:endParaRPr lang="en-US" altLang="ja-JP" sz="1200" dirty="0">
              <a:latin typeface="Meiryo UI" panose="020B0604030504040204" pitchFamily="50" charset="-128"/>
              <a:ea typeface="Meiryo UI" panose="020B0604030504040204" pitchFamily="50" charset="-128"/>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［社内通知 </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アンケート</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］メニューから、社員に対しての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お知らせやアンケートを登録できます。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16913625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もご利用の場合の機能です。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労務管理電子化クラウド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だけをご利用の場合は、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労務担当者側の［社内通知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社内規程</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］メニューから、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社員に対して社内規程文書のファイルを公開できます。</a:t>
            </a:r>
            <a:endParaRPr kumimoji="1" lang="ja-JP"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公開する社員の雇用区分や所属、役職を指定できます。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489526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お客様の会社で不要な申請がある場合は、</a:t>
            </a:r>
            <a:r>
              <a:rPr kumimoji="1" lang="ja-JP" altLang="en-US" dirty="0"/>
              <a:t>必要に応じて、記載を削除してください。</a:t>
            </a:r>
            <a:endParaRPr kumimoji="1" lang="en-US" altLang="ja-JP" dirty="0"/>
          </a:p>
          <a:p>
            <a:endParaRPr kumimoji="1" lang="en-US" altLang="ja-JP" dirty="0"/>
          </a:p>
          <a:p>
            <a:r>
              <a:rPr kumimoji="1" lang="ja-JP" altLang="en-US" dirty="0"/>
              <a:t>また、以下の方法で、お客様独自の申請も追加できます。</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身上異動手続使用設定］メニューを選択します。</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②身上異動</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1~20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を使用します（情報提出）。</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もご利用の場合は、［総務手続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総務手続使用設定］メニューで</a:t>
            </a: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総務</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1~99</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も使用できます（情報提出）。）　　　</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dirty="0"/>
              <a:t>その際は、必要に応じて当マニュアルにも申請の説明を追記してください。</a:t>
            </a:r>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もご利用の場合に利用できます。</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6</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2025/3/31</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file:///C:\40%20MANUAL\MANUAL\OMSS+&#21220;&#24608;&#31649;&#29702;&#12469;&#12540;&#12499;&#12473;\&#24467;&#26989;&#21729;&#26989;&#21209;&#12510;&#12491;&#12517;&#12450;&#12523;\BMP\&#12505;&#12523;&#12510;&#12540;&#12463;.jpg"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16.jpg"/><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3.jpg" TargetMode="External"/><Relationship Id="rId3" Type="http://schemas.openxmlformats.org/officeDocument/2006/relationships/image" Target="../media/image20.jpeg"/><Relationship Id="rId7"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5" Type="http://schemas.openxmlformats.org/officeDocument/2006/relationships/image" Target="../media/image21.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1.jpg"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4.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0.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3478;&#26063;&#36861;&#21152;.jpg" TargetMode="External"/><Relationship Id="rId4" Type="http://schemas.openxmlformats.org/officeDocument/2006/relationships/image" Target="../media/image34.jpe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5388;&#26126;&#26360;&#30330;&#34892;&#20381;&#38972;01.png"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48.jp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6.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50.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57.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58.jpeg"/><Relationship Id="rId7" Type="http://schemas.openxmlformats.org/officeDocument/2006/relationships/image" Target="../media/image60.jpe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59.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2.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黒い背景に白い文字がある&#10;&#10;低い精度で自動的に生成された説明">
            <a:extLst>
              <a:ext uri="{FF2B5EF4-FFF2-40B4-BE49-F238E27FC236}">
                <a16:creationId xmlns:a16="http://schemas.microsoft.com/office/drawing/2014/main" id="{680CD6C7-3682-DB45-AE75-9130535E7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8968" y="1318878"/>
            <a:ext cx="5614620" cy="2162457"/>
          </a:xfrm>
          <a:prstGeom prst="rect">
            <a:avLst/>
          </a:prstGeom>
        </p:spPr>
      </p:pic>
      <p:pic>
        <p:nvPicPr>
          <p:cNvPr id="6" name="図 5">
            <a:extLst>
              <a:ext uri="{FF2B5EF4-FFF2-40B4-BE49-F238E27FC236}">
                <a16:creationId xmlns:a16="http://schemas.microsoft.com/office/drawing/2014/main" id="{180AC119-A8E5-4C02-AABA-5B08C1BFC136}"/>
              </a:ext>
            </a:extLst>
          </p:cNvPr>
          <p:cNvPicPr/>
          <p:nvPr/>
        </p:nvPicPr>
        <p:blipFill>
          <a:blip r:embed="rId4"/>
          <a:stretch>
            <a:fillRect/>
          </a:stretch>
        </p:blipFill>
        <p:spPr>
          <a:xfrm>
            <a:off x="720642" y="448706"/>
            <a:ext cx="1504315" cy="445916"/>
          </a:xfrm>
          <a:prstGeom prst="rect">
            <a:avLst/>
          </a:prstGeom>
        </p:spPr>
      </p:pic>
      <p:sp>
        <p:nvSpPr>
          <p:cNvPr id="2" name="テキスト ボックス 1">
            <a:extLst>
              <a:ext uri="{FF2B5EF4-FFF2-40B4-BE49-F238E27FC236}">
                <a16:creationId xmlns:a16="http://schemas.microsoft.com/office/drawing/2014/main" id="{3BCFAF10-0874-4142-AB97-59B827C2967C}"/>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
        <p:nvSpPr>
          <p:cNvPr id="3" name="テキスト ボックス 2">
            <a:extLst>
              <a:ext uri="{FF2B5EF4-FFF2-40B4-BE49-F238E27FC236}">
                <a16:creationId xmlns:a16="http://schemas.microsoft.com/office/drawing/2014/main" id="{70F10E2B-0735-4750-8CF3-0C5F977EF997}"/>
              </a:ext>
            </a:extLst>
          </p:cNvPr>
          <p:cNvSpPr txBox="1"/>
          <p:nvPr/>
        </p:nvSpPr>
        <p:spPr>
          <a:xfrm>
            <a:off x="9249736"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2025/4/11</a:t>
            </a:r>
            <a:endParaRPr lang="ja-JP"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0544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7B3B45BC-559D-0555-5B65-57E7A08F630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5FC6ED5-A83B-BBF1-5D10-2D6F68C24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CB74534B-7EF9-B41E-50CC-749DDC99E4F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C2578A9-C839-8B2A-32D4-B49139D56DB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グラフィカル ユーザー インターフェイス, テキスト, アプリケーション&#10;&#10;AI によって生成されたコンテンツは間違っている可能性があります。">
            <a:extLst>
              <a:ext uri="{FF2B5EF4-FFF2-40B4-BE49-F238E27FC236}">
                <a16:creationId xmlns:a16="http://schemas.microsoft.com/office/drawing/2014/main" id="{A458369C-557F-E45D-FF8F-47CDA307B4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672" y="1396520"/>
            <a:ext cx="3597099" cy="4963337"/>
          </a:xfrm>
          <a:prstGeom prst="rect">
            <a:avLst/>
          </a:prstGeom>
          <a:ln>
            <a:solidFill>
              <a:schemeClr val="tx1">
                <a:lumMod val="95000"/>
                <a:lumOff val="5000"/>
              </a:schemeClr>
            </a:solidFill>
          </a:ln>
        </p:spPr>
      </p:pic>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6" r:link="rId7" cstate="print">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D359F83-3654-96E1-D8E8-03AF41E63D9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B74DBDE-391B-6F86-21A7-4E088274326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060842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5776" y="1896123"/>
            <a:ext cx="4831429" cy="2320000"/>
          </a:xfrm>
          <a:prstGeom prst="rect">
            <a:avLst/>
          </a:prstGeom>
          <a:ln>
            <a:solidFill>
              <a:schemeClr val="tx1"/>
            </a:solidFill>
          </a:ln>
        </p:spPr>
      </p:pic>
      <p:sp>
        <p:nvSpPr>
          <p:cNvPr id="11"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5"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8" name="図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3563" y="4011084"/>
            <a:ext cx="4805714" cy="2360000"/>
          </a:xfrm>
          <a:prstGeom prst="rect">
            <a:avLst/>
          </a:prstGeom>
          <a:ln>
            <a:solidFill>
              <a:schemeClr val="tx1"/>
            </a:solidFill>
          </a:ln>
        </p:spPr>
      </p:pic>
      <p:sp>
        <p:nvSpPr>
          <p:cNvPr id="16"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7" name="四角形: 角を丸くする 19">
            <a:extLst>
              <a:ext uri="{FF2B5EF4-FFF2-40B4-BE49-F238E27FC236}">
                <a16:creationId xmlns:a16="http://schemas.microsoft.com/office/drawing/2014/main" id="{90909B9A-2D2F-4746-9416-DC7EE40E0E66}"/>
              </a:ext>
            </a:extLst>
          </p:cNvPr>
          <p:cNvSpPr/>
          <p:nvPr/>
        </p:nvSpPr>
        <p:spPr>
          <a:xfrm>
            <a:off x="6028980" y="4376476"/>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8011817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C9F28C9-BFD9-4AFD-8A6B-13B7CCD00F5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303" y="1384718"/>
            <a:ext cx="5480697" cy="2909109"/>
          </a:xfrm>
          <a:prstGeom prst="rect">
            <a:avLst/>
          </a:prstGeom>
          <a:ln>
            <a:solidFill>
              <a:schemeClr val="tx1"/>
            </a:solidFill>
          </a:ln>
        </p:spPr>
      </p:pic>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1297799" y="318521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7D4D9F81-0733-4BCB-AD79-80F7CBC9B3C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638377" y="726032"/>
            <a:ext cx="395086" cy="373137"/>
          </a:xfrm>
          <a:prstGeom prst="rect">
            <a:avLst/>
          </a:prstGeom>
        </p:spPr>
      </p:pic>
      <p:sp>
        <p:nvSpPr>
          <p:cNvPr id="13" name="矢印: 右 12">
            <a:extLst>
              <a:ext uri="{FF2B5EF4-FFF2-40B4-BE49-F238E27FC236}">
                <a16:creationId xmlns:a16="http://schemas.microsoft.com/office/drawing/2014/main" id="{2EA91638-192C-473C-A8CD-0A88D076DFD6}"/>
              </a:ext>
            </a:extLst>
          </p:cNvPr>
          <p:cNvSpPr/>
          <p:nvPr/>
        </p:nvSpPr>
        <p:spPr>
          <a:xfrm>
            <a:off x="1603282" y="313374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152BAC36-E3AE-538D-1E74-41E975FFE35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B7E67CD-2A19-C7F0-F6E3-F9B7087475D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6749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9BAC2090-A972-67B9-5989-B5B59BB88CA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FCC50B93-0339-5BEA-C2C5-E7AF8A7C9B2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1148"/>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4692"/>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EBABF62-6FCB-9313-4293-E1E20CFC4E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070F205-44A8-8526-EC88-B17F4D8BEFB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69949749-FDDC-71CE-9BC6-D1C460978EB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F7609D5-10D5-23DD-2B6C-0868544FBBD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6FF5B0FC-469E-6C91-F5A8-A430C77985B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8058F4CB-EC82-BFEB-1E0F-18E29D9AF72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p:blipFill>
        <p:spPr>
          <a:xfrm>
            <a:off x="767515" y="2095187"/>
            <a:ext cx="4876190" cy="2400815"/>
          </a:xfrm>
          <a:prstGeom prst="rect">
            <a:avLst/>
          </a:prstGeom>
          <a:ln>
            <a:solidFill>
              <a:schemeClr val="tx1"/>
            </a:solidFill>
          </a:ln>
        </p:spPr>
      </p:pic>
      <p:pic>
        <p:nvPicPr>
          <p:cNvPr id="6" name="図 5"/>
          <p:cNvPicPr>
            <a:picLocks noChangeAspect="1"/>
          </p:cNvPicPr>
          <p:nvPr/>
        </p:nvPicPr>
        <p:blipFill>
          <a:blip r:embed="rId4">
            <a:extLst>
              <a:ext uri="{28A0092B-C50C-407E-A947-70E740481C1C}">
                <a14:useLocalDpi xmlns:a14="http://schemas.microsoft.com/office/drawing/2010/main" val="0"/>
              </a:ext>
            </a:extLst>
          </a:blip>
          <a:srcRect/>
          <a:stretch/>
        </p:blipFill>
        <p:spPr>
          <a:xfrm>
            <a:off x="6896191" y="3407697"/>
            <a:ext cx="2714286" cy="927381"/>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フッター プレースホルダー 3">
            <a:extLst>
              <a:ext uri="{FF2B5EF4-FFF2-40B4-BE49-F238E27FC236}">
                <a16:creationId xmlns:a16="http://schemas.microsoft.com/office/drawing/2014/main" id="{EEF8E6D9-94D9-5E55-A1D7-FFEDAE00B33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8FFB5775-1F8A-C945-A87F-D0D7EA262032}"/>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1</a:t>
            </a:fld>
            <a:endParaRPr kumimoji="1" lang="ja-JP" altLang="en-US" sz="1200" b="0" dirty="0">
              <a:latin typeface="Meiryo UI" panose="020B0604030504040204" pitchFamily="50" charset="-128"/>
              <a:ea typeface="Meiryo UI" panose="020B0604030504040204" pitchFamily="50" charset="-128"/>
            </a:endParaRPr>
          </a:p>
        </p:txBody>
      </p:sp>
      <p:sp>
        <p:nvSpPr>
          <p:cNvPr id="14"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5" name="表 14"/>
          <p:cNvGraphicFramePr>
            <a:graphicFrameLocks noGrp="1"/>
          </p:cNvGraphicFramePr>
          <p:nvPr>
            <p:extLst>
              <p:ext uri="{D42A27DB-BD31-4B8C-83A1-F6EECF244321}">
                <p14:modId xmlns:p14="http://schemas.microsoft.com/office/powerpoint/2010/main" val="4129170414"/>
              </p:ext>
            </p:extLst>
          </p:nvPr>
        </p:nvGraphicFramePr>
        <p:xfrm>
          <a:off x="574543" y="706229"/>
          <a:ext cx="10594330" cy="476184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7">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Ver.250331</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90825399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P27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91776402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「短時間勤務（開始の連絡）」を新規追加</a:t>
                      </a:r>
                    </a:p>
                  </a:txBody>
                  <a:tcPr anchor="ctr"/>
                </a:tc>
                <a:extLst>
                  <a:ext uri="{0D108BD9-81ED-4DB2-BD59-A6C34878D82A}">
                    <a16:rowId xmlns:a16="http://schemas.microsoft.com/office/drawing/2014/main" val="287695179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P31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「短時間勤務（時間変更・延長・終了）」を新規追加</a:t>
                      </a:r>
                    </a:p>
                  </a:txBody>
                  <a:tcPr anchor="ctr"/>
                </a:tc>
                <a:extLst>
                  <a:ext uri="{0D108BD9-81ED-4DB2-BD59-A6C34878D82A}">
                    <a16:rowId xmlns:a16="http://schemas.microsoft.com/office/drawing/2014/main" val="3863799266"/>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Ver.241115</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230947556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161342557"/>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Ver.240930</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aseline="-25000"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23652016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P11</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機能追加に伴う画面変更</a:t>
                      </a:r>
                    </a:p>
                  </a:txBody>
                  <a:tcPr anchor="ctr"/>
                </a:tc>
                <a:extLst>
                  <a:ext uri="{0D108BD9-81ED-4DB2-BD59-A6C34878D82A}">
                    <a16:rowId xmlns:a16="http://schemas.microsoft.com/office/drawing/2014/main" val="210592007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P27</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「育児休業（延長・終了）」を新規追加</a:t>
                      </a:r>
                    </a:p>
                  </a:txBody>
                  <a:tcPr anchor="ctr"/>
                </a:tc>
                <a:extLst>
                  <a:ext uri="{0D108BD9-81ED-4DB2-BD59-A6C34878D82A}">
                    <a16:rowId xmlns:a16="http://schemas.microsoft.com/office/drawing/2014/main" val="96865624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「介護休業（介護休業に入る前）」を新規追加</a:t>
                      </a:r>
                    </a:p>
                  </a:txBody>
                  <a:tcPr anchor="ctr"/>
                </a:tc>
                <a:extLst>
                  <a:ext uri="{0D108BD9-81ED-4DB2-BD59-A6C34878D82A}">
                    <a16:rowId xmlns:a16="http://schemas.microsoft.com/office/drawing/2014/main" val="407759203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P29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「介護休業（延長・終了）」を新規追加</a:t>
                      </a:r>
                    </a:p>
                  </a:txBody>
                  <a:tcPr anchor="ctr"/>
                </a:tc>
                <a:extLst>
                  <a:ext uri="{0D108BD9-81ED-4DB2-BD59-A6C34878D82A}">
                    <a16:rowId xmlns:a16="http://schemas.microsoft.com/office/drawing/2014/main" val="290999542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P42</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Web</a:t>
                      </a:r>
                      <a:r>
                        <a:rPr kumimoji="1" lang="ja-JP" altLang="en-US" sz="1800" baseline="-25000" dirty="0">
                          <a:latin typeface="メイリオ" panose="020B0604030504040204" pitchFamily="50" charset="-128"/>
                          <a:ea typeface="メイリオ" panose="020B0604030504040204" pitchFamily="50" charset="-128"/>
                        </a:rPr>
                        <a:t>アプリの各メニューを英語表記に切り替えたい」を新規追加</a:t>
                      </a:r>
                    </a:p>
                  </a:txBody>
                  <a:tcPr anchor="ctr"/>
                </a:tc>
                <a:extLst>
                  <a:ext uri="{0D108BD9-81ED-4DB2-BD59-A6C34878D82A}">
                    <a16:rowId xmlns:a16="http://schemas.microsoft.com/office/drawing/2014/main" val="4007219870"/>
                  </a:ext>
                </a:extLst>
              </a:tr>
            </a:tbl>
          </a:graphicData>
        </a:graphic>
      </p:graphicFrame>
    </p:spTree>
    <p:extLst>
      <p:ext uri="{BB962C8B-B14F-4D97-AF65-F5344CB8AC3E}">
        <p14:creationId xmlns:p14="http://schemas.microsoft.com/office/powerpoint/2010/main" val="20270534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4B839F17-F35C-F880-46A0-5738EAEC577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5879CAD4-9577-E2FE-D661-B89094F14AC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8C2EF66-6EAF-E373-7909-C17C7F2216A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28C1509-2C44-5AD3-1922-26DD8DEF5E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AA131A-45F0-F1D8-7FAC-9575B4C8647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9D3D579-BB26-6417-9861-F72570255F4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5601FBA-3F95-4592-B424-6663AD03CD89}"/>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2174" y="2396636"/>
            <a:ext cx="4316113" cy="3912840"/>
          </a:xfrm>
          <a:prstGeom prst="rect">
            <a:avLst/>
          </a:prstGeom>
          <a:ln>
            <a:solidFill>
              <a:schemeClr val="tx1"/>
            </a:solidFill>
          </a:ln>
        </p:spPr>
      </p:pic>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87B39DE0-6F9B-FABF-8CF4-98C0349E179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77C92FE1-3E92-E6DE-C262-824D6C90A03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111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90F03AF-9361-138B-EC94-9E40B8C5A8C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86A4CA3-67F1-EC98-F875-938AEA5F99F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3EDD7E03-93DA-3511-174D-4962C47A10A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D25284F-8B71-D488-2DCD-FDDBDB96238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752724"/>
            <a:ext cx="5315094" cy="3463927"/>
          </a:xfrm>
          <a:prstGeom prst="rect">
            <a:avLst/>
          </a:prstGeom>
          <a:ln>
            <a:solidFill>
              <a:schemeClr val="tx1"/>
            </a:solidFill>
          </a:ln>
        </p:spPr>
      </p:pic>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78E3A464-59C4-EA71-1B52-830999DA86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6667" y="3194092"/>
            <a:ext cx="4309323" cy="2836688"/>
          </a:xfrm>
          <a:prstGeom prst="rect">
            <a:avLst/>
          </a:prstGeom>
          <a:ln>
            <a:solidFill>
              <a:schemeClr val="tx1">
                <a:lumMod val="95000"/>
                <a:lumOff val="5000"/>
              </a:schemeClr>
            </a:solidFill>
          </a:ln>
        </p:spPr>
      </p:pic>
    </p:spTree>
    <p:extLst>
      <p:ext uri="{BB962C8B-B14F-4D97-AF65-F5344CB8AC3E}">
        <p14:creationId xmlns:p14="http://schemas.microsoft.com/office/powerpoint/2010/main" val="2243198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延長・終了</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C93C5576-2C6E-6A7B-329B-585424C1AAC3}"/>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育休期間を延長または終了する場合は、 ［育児休業（延長・終了）］メニューで休業期間等を申請できます。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DACFA1F7-3734-ABE7-7FBD-5501B56E1708}"/>
              </a:ext>
            </a:extLst>
          </p:cNvPr>
          <p:cNvSpPr txBox="1"/>
          <p:nvPr/>
        </p:nvSpPr>
        <p:spPr>
          <a:xfrm>
            <a:off x="5602311" y="2070158"/>
            <a:ext cx="4566368" cy="2033950"/>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育児休業期間を延長する場合は、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「育児休業期間の延長」を選択します。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育児休業期間を終了する場合は、「育児休業期間の終了」を選択します。</a:t>
            </a:r>
          </a:p>
        </p:txBody>
      </p:sp>
      <p:pic>
        <p:nvPicPr>
          <p:cNvPr id="14" name="図 13"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D3C0B43-A21C-B2B4-9E4E-C753832307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292026"/>
            <a:ext cx="3991738" cy="3943295"/>
          </a:xfrm>
          <a:prstGeom prst="rect">
            <a:avLst/>
          </a:prstGeom>
          <a:ln>
            <a:solidFill>
              <a:schemeClr val="tx1">
                <a:lumMod val="95000"/>
                <a:lumOff val="5000"/>
              </a:schemeClr>
            </a:solidFill>
          </a:ln>
        </p:spPr>
      </p:pic>
      <p:sp>
        <p:nvSpPr>
          <p:cNvPr id="15" name="正方形/長方形 14">
            <a:extLst>
              <a:ext uri="{FF2B5EF4-FFF2-40B4-BE49-F238E27FC236}">
                <a16:creationId xmlns:a16="http://schemas.microsoft.com/office/drawing/2014/main" id="{08823EB7-96CA-ADB4-2616-88F6931EE4FE}"/>
              </a:ext>
            </a:extLst>
          </p:cNvPr>
          <p:cNvSpPr/>
          <p:nvPr/>
        </p:nvSpPr>
        <p:spPr>
          <a:xfrm>
            <a:off x="5053184" y="4718180"/>
            <a:ext cx="5529872" cy="1520147"/>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2000" dirty="0">
                <a:solidFill>
                  <a:schemeClr val="tx1"/>
                </a:solidFill>
                <a:latin typeface="Meiryo UI" panose="020B0604030504040204" pitchFamily="50" charset="-128"/>
                <a:ea typeface="Meiryo UI" panose="020B0604030504040204" pitchFamily="50" charset="-128"/>
              </a:rPr>
              <a:t>【</a:t>
            </a:r>
            <a:r>
              <a:rPr lang="ja-JP" altLang="en-US" sz="2000" dirty="0">
                <a:solidFill>
                  <a:schemeClr val="tx1"/>
                </a:solidFill>
                <a:latin typeface="Meiryo UI" panose="020B0604030504040204" pitchFamily="50" charset="-128"/>
                <a:ea typeface="Meiryo UI" panose="020B0604030504040204" pitchFamily="50" charset="-128"/>
              </a:rPr>
              <a:t>参考</a:t>
            </a:r>
            <a:r>
              <a:rPr lang="en-US" altLang="ja-JP" sz="2000" dirty="0">
                <a:solidFill>
                  <a:schemeClr val="tx1"/>
                </a:solidFill>
                <a:latin typeface="Meiryo UI" panose="020B0604030504040204" pitchFamily="50" charset="-128"/>
                <a:ea typeface="Meiryo UI" panose="020B0604030504040204" pitchFamily="50" charset="-128"/>
              </a:rPr>
              <a:t>】</a:t>
            </a:r>
          </a:p>
          <a:p>
            <a:r>
              <a:rPr lang="ja-JP" altLang="en-US" sz="2000" b="0" i="0" dirty="0">
                <a:solidFill>
                  <a:srgbClr val="333333"/>
                </a:solidFill>
                <a:effectLst/>
                <a:latin typeface="Meiryo UI" panose="020B0604030504040204" pitchFamily="50" charset="-128"/>
                <a:ea typeface="Meiryo UI" panose="020B0604030504040204" pitchFamily="50" charset="-128"/>
              </a:rPr>
              <a:t>保育所等に入所できないため、育児休業を延長する</a:t>
            </a:r>
            <a:endParaRPr lang="en-US" altLang="ja-JP" sz="2000" b="0" i="0" dirty="0">
              <a:solidFill>
                <a:srgbClr val="333333"/>
              </a:solidFill>
              <a:effectLst/>
              <a:latin typeface="Meiryo UI" panose="020B0604030504040204" pitchFamily="50" charset="-128"/>
              <a:ea typeface="Meiryo UI" panose="020B0604030504040204" pitchFamily="50" charset="-128"/>
            </a:endParaRPr>
          </a:p>
          <a:p>
            <a:r>
              <a:rPr lang="ja-JP" altLang="en-US" sz="2000" b="0" i="0" dirty="0">
                <a:solidFill>
                  <a:srgbClr val="333333"/>
                </a:solidFill>
                <a:effectLst/>
                <a:latin typeface="Meiryo UI" panose="020B0604030504040204" pitchFamily="50" charset="-128"/>
                <a:ea typeface="Meiryo UI" panose="020B0604030504040204" pitchFamily="50" charset="-128"/>
              </a:rPr>
              <a:t>場合に提出する「延長事由認定申告書」は、</a:t>
            </a:r>
            <a:endParaRPr lang="en-US" altLang="ja-JP" sz="2000" b="0" i="0" dirty="0">
              <a:solidFill>
                <a:srgbClr val="333333"/>
              </a:solidFill>
              <a:effectLst/>
              <a:latin typeface="Meiryo UI" panose="020B0604030504040204" pitchFamily="50" charset="-128"/>
              <a:ea typeface="Meiryo UI" panose="020B0604030504040204" pitchFamily="50" charset="-128"/>
            </a:endParaRPr>
          </a:p>
          <a:p>
            <a:r>
              <a:rPr lang="ja-JP" altLang="en-US" sz="2000" b="0" i="0" dirty="0">
                <a:solidFill>
                  <a:srgbClr val="333333"/>
                </a:solidFill>
                <a:effectLst/>
                <a:latin typeface="Meiryo UI" panose="020B0604030504040204" pitchFamily="50" charset="-128"/>
                <a:ea typeface="Meiryo UI" panose="020B0604030504040204" pitchFamily="50" charset="-128"/>
              </a:rPr>
              <a:t>入力された内容から自動で作成されます。</a:t>
            </a:r>
            <a:endParaRPr lang="en-US" altLang="ja-JP" sz="2000" dirty="0">
              <a:solidFill>
                <a:schemeClr val="tx1"/>
              </a:solidFill>
              <a:latin typeface="Meiryo UI" panose="020B0604030504040204" pitchFamily="50" charset="-128"/>
              <a:ea typeface="Meiryo UI" panose="020B0604030504040204" pitchFamily="50" charset="-128"/>
            </a:endParaRPr>
          </a:p>
        </p:txBody>
      </p:sp>
      <p:sp>
        <p:nvSpPr>
          <p:cNvPr id="17" name="四角形: 角を丸くする 16">
            <a:extLst>
              <a:ext uri="{FF2B5EF4-FFF2-40B4-BE49-F238E27FC236}">
                <a16:creationId xmlns:a16="http://schemas.microsoft.com/office/drawing/2014/main" id="{CDAC1DA9-1729-69AE-33C5-1F389531ED06}"/>
              </a:ext>
            </a:extLst>
          </p:cNvPr>
          <p:cNvSpPr/>
          <p:nvPr/>
        </p:nvSpPr>
        <p:spPr>
          <a:xfrm>
            <a:off x="615693" y="3998765"/>
            <a:ext cx="3991738" cy="2236556"/>
          </a:xfrm>
          <a:prstGeom prst="roundRect">
            <a:avLst>
              <a:gd name="adj" fmla="val 4087"/>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27614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介護休業（介護休業に入る前）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介護休業する際に、［介護休業］メニューで休業期間等を申請できます。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1085128-D36A-7288-EA4D-E85D6D8ED1D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17C0ACA2-F59C-A33F-00D4-DE30F243ED19}"/>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4C7FDFB6-5876-7F8E-3522-C11CFB412AEF}"/>
              </a:ext>
            </a:extLst>
          </p:cNvPr>
          <p:cNvPicPr>
            <a:picLocks noChangeAspect="1"/>
          </p:cNvPicPr>
          <p:nvPr/>
        </p:nvPicPr>
        <p:blipFill>
          <a:blip r:embed="rId3"/>
          <a:stretch>
            <a:fillRect/>
          </a:stretch>
        </p:blipFill>
        <p:spPr>
          <a:xfrm>
            <a:off x="615693" y="2111332"/>
            <a:ext cx="7717816" cy="3646491"/>
          </a:xfrm>
          <a:prstGeom prst="rect">
            <a:avLst/>
          </a:prstGeom>
          <a:ln>
            <a:solidFill>
              <a:schemeClr val="tx1"/>
            </a:solidFill>
          </a:ln>
        </p:spPr>
      </p:pic>
    </p:spTree>
    <p:extLst>
      <p:ext uri="{BB962C8B-B14F-4D97-AF65-F5344CB8AC3E}">
        <p14:creationId xmlns:p14="http://schemas.microsoft.com/office/powerpoint/2010/main" val="4172437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32B51-C4D2-646F-1FC9-E5470A2B3802}"/>
            </a:ext>
          </a:extLst>
        </p:cNvPr>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3508118E-82B7-2C60-4F04-85B21FE49B25}"/>
              </a:ext>
            </a:extLst>
          </p:cNvPr>
          <p:cNvSpPr txBox="1"/>
          <p:nvPr/>
        </p:nvSpPr>
        <p:spPr>
          <a:xfrm>
            <a:off x="1303039" y="1135117"/>
            <a:ext cx="4124098" cy="398374"/>
          </a:xfrm>
          <a:prstGeom prst="rect">
            <a:avLst/>
          </a:prstGeom>
          <a:noFill/>
        </p:spPr>
        <p:txBody>
          <a:bodyPr wrap="square" tIns="36000" rtlCol="0">
            <a:spAutoFit/>
          </a:bodyPr>
          <a:lstStyle/>
          <a:p>
            <a:pPr algn="l">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4B07EDE2-5CA6-5665-EA45-CE1FC3DAD191}"/>
              </a:ext>
            </a:extLst>
          </p:cNvPr>
          <p:cNvSpPr txBox="1"/>
          <p:nvPr/>
        </p:nvSpPr>
        <p:spPr>
          <a:xfrm>
            <a:off x="6775403" y="3340573"/>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982E0AF4-8BEE-BD1D-D1C7-F421F99FC85F}"/>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2749D4D-7001-3687-DD68-F5E40C2B7FB0}"/>
              </a:ext>
            </a:extLst>
          </p:cNvPr>
          <p:cNvSpPr txBox="1"/>
          <p:nvPr/>
        </p:nvSpPr>
        <p:spPr>
          <a:xfrm>
            <a:off x="6760789" y="1135117"/>
            <a:ext cx="4898940" cy="2558965"/>
          </a:xfrm>
          <a:prstGeom prst="rect">
            <a:avLst/>
          </a:prstGeom>
          <a:noFill/>
        </p:spPr>
        <p:txBody>
          <a:bodyPr wrap="square" tIns="36000" rtlCol="0">
            <a:spAutoFit/>
          </a:bodyPr>
          <a:lstStyle/>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介護休業（延長・終了）</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短時間勤務（時間変更・延長・終了）</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証明書発行依頼</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6EF6104-09E2-C33E-E6F7-725487D5E01E}"/>
              </a:ext>
            </a:extLst>
          </p:cNvPr>
          <p:cNvSpPr txBox="1"/>
          <p:nvPr/>
        </p:nvSpPr>
        <p:spPr>
          <a:xfrm>
            <a:off x="1311519" y="1524391"/>
            <a:ext cx="4132566" cy="398374"/>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965652EB-D2E5-A97F-784E-A708CE01F67E}"/>
              </a:ext>
            </a:extLst>
          </p:cNvPr>
          <p:cNvSpPr txBox="1"/>
          <p:nvPr/>
        </p:nvSpPr>
        <p:spPr>
          <a:xfrm>
            <a:off x="1311519" y="1931134"/>
            <a:ext cx="4132562" cy="398374"/>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A803367D-8A9A-9B60-BECE-1653AF69717D}"/>
              </a:ext>
            </a:extLst>
          </p:cNvPr>
          <p:cNvSpPr txBox="1"/>
          <p:nvPr/>
        </p:nvSpPr>
        <p:spPr>
          <a:xfrm>
            <a:off x="1303045" y="2345039"/>
            <a:ext cx="4124092" cy="4719557"/>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通勤経路変更</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連絡先変更</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振込口座変更</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免許・資格</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結婚</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離婚</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家族異動</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産前産後休業</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育児休業</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育児休業（延長・終了）</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E71883FB-C567-446A-51C5-135E511DFF7D}"/>
              </a:ext>
            </a:extLst>
          </p:cNvPr>
          <p:cNvCxnSpPr>
            <a:cxnSpLocks/>
          </p:cNvCxnSpPr>
          <p:nvPr/>
        </p:nvCxnSpPr>
        <p:spPr>
          <a:xfrm flipH="1">
            <a:off x="6091926" y="1135117"/>
            <a:ext cx="4074" cy="535775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0D6D961B-0EDF-CA0C-52EA-7BCA0AFA1D27}"/>
              </a:ext>
            </a:extLst>
          </p:cNvPr>
          <p:cNvSpPr txBox="1"/>
          <p:nvPr/>
        </p:nvSpPr>
        <p:spPr>
          <a:xfrm>
            <a:off x="6775403" y="3748410"/>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2" name="テキスト ボックス 11">
            <a:extLst>
              <a:ext uri="{FF2B5EF4-FFF2-40B4-BE49-F238E27FC236}">
                <a16:creationId xmlns:a16="http://schemas.microsoft.com/office/drawing/2014/main" id="{70C744E7-61E3-C467-2C8A-800146CEA7AD}"/>
              </a:ext>
            </a:extLst>
          </p:cNvPr>
          <p:cNvSpPr txBox="1"/>
          <p:nvPr/>
        </p:nvSpPr>
        <p:spPr>
          <a:xfrm>
            <a:off x="6782120" y="4204069"/>
            <a:ext cx="4792965" cy="1838768"/>
          </a:xfrm>
          <a:prstGeom prst="rect">
            <a:avLst/>
          </a:prstGeom>
          <a:noFill/>
        </p:spPr>
        <p:txBody>
          <a:bodyPr wrap="square" tIns="36000" rtlCol="0">
            <a:spAutoFit/>
          </a:bodyPr>
          <a:lstStyle/>
          <a:p>
            <a:pPr>
              <a:lnSpc>
                <a:spcPct val="130000"/>
              </a:lnSpc>
            </a:pPr>
            <a:r>
              <a:rPr kumimoji="1" lang="en-US" altLang="ja-JP"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7 - 2</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7 - 3</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Web</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アプリの各メニューを</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英語表記に切り替えたい</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7" name="フッター プレースホルダー 3">
            <a:extLst>
              <a:ext uri="{FF2B5EF4-FFF2-40B4-BE49-F238E27FC236}">
                <a16:creationId xmlns:a16="http://schemas.microsoft.com/office/drawing/2014/main" id="{C208C353-6C07-5849-4AD8-8BAF33A2F2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9" name="スライド番号プレースホルダー 4">
            <a:extLst>
              <a:ext uri="{FF2B5EF4-FFF2-40B4-BE49-F238E27FC236}">
                <a16:creationId xmlns:a16="http://schemas.microsoft.com/office/drawing/2014/main" id="{CA9ECB4A-6BA8-D825-215C-A9E7331830F9}"/>
              </a:ext>
            </a:extLst>
          </p:cNvPr>
          <p:cNvSpPr>
            <a:spLocks noGrp="1"/>
          </p:cNvSpPr>
          <p:nvPr>
            <p:ph type="sldNum" sz="quarter" idx="12"/>
          </p:nvPr>
        </p:nvSpPr>
        <p:spPr>
          <a:xfrm>
            <a:off x="9246705" y="6492875"/>
            <a:ext cx="2743200" cy="365125"/>
          </a:xfrm>
        </p:spPr>
        <p:txBody>
          <a:body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t>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907728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介護休業を延長または終了する際に、 ［介護休業（延長・終了）］メニューで休業終了日を申請できます。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介護休業（延長・終了）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A0359E30-517E-21A5-0323-A96C16A945C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452F97-85F5-671C-5BA0-9A6A8DB1C46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6A178DED-AEC1-8AC2-E575-F7F19038282F}"/>
              </a:ext>
            </a:extLst>
          </p:cNvPr>
          <p:cNvPicPr>
            <a:picLocks noChangeAspect="1"/>
          </p:cNvPicPr>
          <p:nvPr/>
        </p:nvPicPr>
        <p:blipFill>
          <a:blip r:embed="rId3"/>
          <a:stretch>
            <a:fillRect/>
          </a:stretch>
        </p:blipFill>
        <p:spPr>
          <a:xfrm>
            <a:off x="615693" y="2452476"/>
            <a:ext cx="6697858" cy="3352791"/>
          </a:xfrm>
          <a:prstGeom prst="rect">
            <a:avLst/>
          </a:prstGeom>
          <a:ln>
            <a:solidFill>
              <a:schemeClr val="tx1"/>
            </a:solidFill>
          </a:ln>
        </p:spPr>
      </p:pic>
      <p:sp>
        <p:nvSpPr>
          <p:cNvPr id="9" name="テキスト ボックス 8">
            <a:extLst>
              <a:ext uri="{FF2B5EF4-FFF2-40B4-BE49-F238E27FC236}">
                <a16:creationId xmlns:a16="http://schemas.microsoft.com/office/drawing/2014/main" id="{82966B03-CA25-9035-77C1-9E63C09FF222}"/>
              </a:ext>
            </a:extLst>
          </p:cNvPr>
          <p:cNvSpPr txBox="1"/>
          <p:nvPr/>
        </p:nvSpPr>
        <p:spPr>
          <a:xfrm>
            <a:off x="7443883" y="2443439"/>
            <a:ext cx="6094268" cy="1848583"/>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介護休業を終了する場合は、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「介護休業期間の終了」を選択します。</a:t>
            </a:r>
          </a:p>
        </p:txBody>
      </p:sp>
    </p:spTree>
    <p:extLst>
      <p:ext uri="{BB962C8B-B14F-4D97-AF65-F5344CB8AC3E}">
        <p14:creationId xmlns:p14="http://schemas.microsoft.com/office/powerpoint/2010/main" val="25695205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4F06E3-14AA-9A56-328F-C0DC641C4700}"/>
            </a:ext>
          </a:extLst>
        </p:cNvPr>
        <p:cNvGrpSpPr/>
        <p:nvPr/>
      </p:nvGrpSpPr>
      <p:grpSpPr>
        <a:xfrm>
          <a:off x="0" y="0"/>
          <a:ext cx="0" cy="0"/>
          <a:chOff x="0" y="0"/>
          <a:chExt cx="0" cy="0"/>
        </a:xfrm>
      </p:grpSpPr>
      <p:sp>
        <p:nvSpPr>
          <p:cNvPr id="7" name="Rectangle 8">
            <a:extLst>
              <a:ext uri="{FF2B5EF4-FFF2-40B4-BE49-F238E27FC236}">
                <a16:creationId xmlns:a16="http://schemas.microsoft.com/office/drawing/2014/main" id="{6D2CC729-2C33-EF4C-1A62-10A4A6A56DC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短時間勤務（開始の連絡）</a:t>
            </a:r>
            <a:endParaRPr lang="ja-JP" altLang="ja-JP" sz="2800" b="1" dirty="0">
              <a:solidFill>
                <a:schemeClr val="bg1"/>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6444D9FC-0510-BD71-B09E-9ACF7AE4D5F0}"/>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短時間勤務する際に、［短時間勤務］メニューで短時間勤務開始日等を申請できます。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8E7DF3D1-3BD2-224D-A58F-049417ECBF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D631D06-318E-8585-205D-9F07DFE9ECC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pic>
        <p:nvPicPr>
          <p:cNvPr id="4" name="図 3"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8CF65048-A076-A611-DF01-0E6279C1C5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111332"/>
            <a:ext cx="7272713" cy="4286007"/>
          </a:xfrm>
          <a:prstGeom prst="rect">
            <a:avLst/>
          </a:prstGeom>
          <a:ln>
            <a:solidFill>
              <a:schemeClr val="tx1">
                <a:lumMod val="95000"/>
                <a:lumOff val="5000"/>
              </a:schemeClr>
            </a:solidFill>
          </a:ln>
        </p:spPr>
      </p:pic>
    </p:spTree>
    <p:extLst>
      <p:ext uri="{BB962C8B-B14F-4D97-AF65-F5344CB8AC3E}">
        <p14:creationId xmlns:p14="http://schemas.microsoft.com/office/powerpoint/2010/main" val="4080330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086E5F-BE6A-CF54-D021-621C3BD7F373}"/>
            </a:ext>
          </a:extLst>
        </p:cNvPr>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B9C39EF2-B549-A23F-F966-1CB27BA6AC2D}"/>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2000" dirty="0">
                <a:latin typeface="Meiryo UI" panose="020B0604030504040204" pitchFamily="50" charset="-128"/>
                <a:ea typeface="Meiryo UI" panose="020B0604030504040204" pitchFamily="50" charset="-128"/>
              </a:rPr>
              <a:t>始業・終業の時刻を変更</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する際、または期間を延長・終了する際に、 ［短時間勤務（時間変更・延長・終了）］メニューで申請できます。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CD3EBE56-FB0B-4184-4A41-B22E7D58D89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短時間勤務</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（時間変更・延長・終了）</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5ACABA70-80E9-2310-2EAA-231F103728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F51E9E-D228-16F2-3340-11F73E96D45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55D3A047-DEBB-0832-2DC4-6DD0DCE00186}"/>
              </a:ext>
            </a:extLst>
          </p:cNvPr>
          <p:cNvSpPr txBox="1"/>
          <p:nvPr/>
        </p:nvSpPr>
        <p:spPr>
          <a:xfrm>
            <a:off x="6870673" y="2443439"/>
            <a:ext cx="5119232" cy="2928879"/>
          </a:xfrm>
          <a:prstGeom prst="rect">
            <a:avLst/>
          </a:prstGeom>
          <a:noFill/>
        </p:spPr>
        <p:txBody>
          <a:bodyPr wrap="square">
            <a:spAutoFit/>
          </a:bodyPr>
          <a:lstStyle/>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短時間勤務の</a:t>
            </a:r>
            <a:r>
              <a:rPr kumimoji="1" lang="ja-JP" altLang="en-US" sz="1800" dirty="0">
                <a:latin typeface="Meiryo UI" panose="020B0604030504040204" pitchFamily="50" charset="-128"/>
                <a:ea typeface="Meiryo UI" panose="020B0604030504040204" pitchFamily="50" charset="-128"/>
              </a:rPr>
              <a:t>始業・終業の時刻を変更</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「時間の変更」を選択します。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短時間勤務を延長する場合は、</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期間の延長</a:t>
            </a: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」を選択します。</a:t>
            </a: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endParaRPr kumimoji="1" lang="en-US" altLang="ja-JP" sz="18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短時間勤務を終了する場合は、</a:t>
            </a:r>
            <a:endParaRPr kumimoji="1" lang="en-US" altLang="ja-JP"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1800" dirty="0">
                <a:solidFill>
                  <a:schemeClr val="tx1">
                    <a:lumMod val="95000"/>
                    <a:lumOff val="5000"/>
                  </a:schemeClr>
                </a:solidFill>
                <a:latin typeface="Meiryo UI" panose="020B0604030504040204" pitchFamily="34" charset="-128"/>
                <a:ea typeface="Meiryo UI" panose="020B0604030504040204" pitchFamily="34" charset="-128"/>
              </a:rPr>
              <a:t>「期間の終了」を選択します。</a:t>
            </a:r>
          </a:p>
        </p:txBody>
      </p:sp>
      <p:pic>
        <p:nvPicPr>
          <p:cNvPr id="11" name="図 10" descr="グラフィカル ユーザー インターフェイス, テキスト, アプリケーション, メール&#10;&#10;AI によって生成されたコンテンツは間違っている可能性があります。">
            <a:extLst>
              <a:ext uri="{FF2B5EF4-FFF2-40B4-BE49-F238E27FC236}">
                <a16:creationId xmlns:a16="http://schemas.microsoft.com/office/drawing/2014/main" id="{D2AA394B-94AF-612E-7D2D-0FE298C266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337348"/>
            <a:ext cx="5675925" cy="4329613"/>
          </a:xfrm>
          <a:prstGeom prst="rect">
            <a:avLst/>
          </a:prstGeom>
          <a:ln>
            <a:solidFill>
              <a:schemeClr val="tx1">
                <a:lumMod val="95000"/>
                <a:lumOff val="5000"/>
              </a:schemeClr>
            </a:solidFill>
          </a:ln>
        </p:spPr>
      </p:pic>
    </p:spTree>
    <p:extLst>
      <p:ext uri="{BB962C8B-B14F-4D97-AF65-F5344CB8AC3E}">
        <p14:creationId xmlns:p14="http://schemas.microsoft.com/office/powerpoint/2010/main" val="35055428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D87D89B8-B1ED-DD5E-0D40-2F0582B0917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5692" y="2031052"/>
            <a:ext cx="5480306" cy="3980508"/>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B8AA325-2B6C-E340-C12C-4DAC4DD26B84}"/>
              </a:ext>
            </a:extLst>
          </p:cNvPr>
          <p:cNvPicPr>
            <a:picLocks noChangeAspect="1"/>
          </p:cNvPicPr>
          <p:nvPr/>
        </p:nvPicPr>
        <p:blipFill>
          <a:blip r:embed="rId3"/>
          <a:stretch>
            <a:fillRect/>
          </a:stretch>
        </p:blipFill>
        <p:spPr>
          <a:xfrm>
            <a:off x="614265" y="2067557"/>
            <a:ext cx="9196260" cy="3226965"/>
          </a:xfrm>
          <a:prstGeom prst="rect">
            <a:avLst/>
          </a:prstGeom>
          <a:ln>
            <a:solidFill>
              <a:schemeClr val="tx1"/>
            </a:solidFill>
          </a:ln>
        </p:spPr>
      </p:pic>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CB21A8B5-E03B-AEFB-B90F-71D1A4B72E6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CE98B62A-85F8-86CE-E71B-F6C5F5BADA9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971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5</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F97BEF68-4694-FC69-2A26-274F2032B57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2FAEA706-95D2-A9CE-CE89-2268474A6D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33BDBA86-2F5B-9DDC-1F0F-CF832892493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439D89-19AF-A283-BB88-0B214301BF7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4F20DF9E-AA8D-9771-EB04-5D9E63FA96E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705" y="1379396"/>
            <a:ext cx="4476750" cy="2847975"/>
          </a:xfrm>
          <a:prstGeom prst="rect">
            <a:avLst/>
          </a:prstGeom>
          <a:ln>
            <a:solidFill>
              <a:schemeClr val="tx1"/>
            </a:solidFill>
          </a:ln>
        </p:spPr>
      </p:pic>
      <p:sp>
        <p:nvSpPr>
          <p:cNvPr id="9" name="四角形: 角を丸くする 8">
            <a:extLst>
              <a:ext uri="{FF2B5EF4-FFF2-40B4-BE49-F238E27FC236}">
                <a16:creationId xmlns:a16="http://schemas.microsoft.com/office/drawing/2014/main" id="{CD8AF073-5883-37FE-3DDC-6266F83821C2}"/>
              </a:ext>
            </a:extLst>
          </p:cNvPr>
          <p:cNvSpPr/>
          <p:nvPr/>
        </p:nvSpPr>
        <p:spPr>
          <a:xfrm>
            <a:off x="595225" y="2551293"/>
            <a:ext cx="2238979" cy="40186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0" name="四角形: 角を丸くする 9">
            <a:extLst>
              <a:ext uri="{FF2B5EF4-FFF2-40B4-BE49-F238E27FC236}">
                <a16:creationId xmlns:a16="http://schemas.microsoft.com/office/drawing/2014/main" id="{FB2407B2-C87A-B0E5-11AE-577B59E0D807}"/>
              </a:ext>
            </a:extLst>
          </p:cNvPr>
          <p:cNvSpPr/>
          <p:nvPr/>
        </p:nvSpPr>
        <p:spPr>
          <a:xfrm>
            <a:off x="2839733" y="1983947"/>
            <a:ext cx="2252097" cy="27308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31263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BE91D8FA-A4A6-ED8D-6F14-0EBC32928A3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7ABDD888-3172-BE18-3D33-47ABA00AFDC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53FDF1C-F062-99F8-B2FD-C71E9CE782B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BD53F01-D2B1-E02A-CA79-3BCACDC891E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7B3B45BC-559D-0555-5B65-57E7A08F630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5FC6ED5-A83B-BBF1-5D10-2D6F68C2420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5023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で申請できる内容を確認しましょう。</a:t>
            </a:r>
          </a:p>
        </p:txBody>
      </p:sp>
      <p:sp>
        <p:nvSpPr>
          <p:cNvPr id="2" name="フッター プレースホルダー 3">
            <a:extLst>
              <a:ext uri="{FF2B5EF4-FFF2-40B4-BE49-F238E27FC236}">
                <a16:creationId xmlns:a16="http://schemas.microsoft.com/office/drawing/2014/main" id="{C4B3B630-9AC4-1476-02F3-EF524DC6F0C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DA6F45A-8093-3B25-05C3-CE11C0670AB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082B5380-4ABD-6EA1-24EA-EF05954CA8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D4F1BE99-978E-D7CB-4B00-4513B90394B0}"/>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E97454DF-4D39-348D-9715-F626D11C4616}"/>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pic>
        <p:nvPicPr>
          <p:cNvPr id="10" name="図 9">
            <a:extLst>
              <a:ext uri="{FF2B5EF4-FFF2-40B4-BE49-F238E27FC236}">
                <a16:creationId xmlns:a16="http://schemas.microsoft.com/office/drawing/2014/main" id="{34FDC7CE-B968-58FC-37DA-08A7FC1EA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78" y="2049045"/>
            <a:ext cx="4991100" cy="2948940"/>
          </a:xfrm>
          <a:prstGeom prst="rect">
            <a:avLst/>
          </a:prstGeom>
          <a:ln>
            <a:solidFill>
              <a:schemeClr val="tx1"/>
            </a:solidFill>
          </a:ln>
        </p:spPr>
      </p:pic>
      <p:sp>
        <p:nvSpPr>
          <p:cNvPr id="11" name="四角形: 角を丸くする 10">
            <a:extLst>
              <a:ext uri="{FF2B5EF4-FFF2-40B4-BE49-F238E27FC236}">
                <a16:creationId xmlns:a16="http://schemas.microsoft.com/office/drawing/2014/main" id="{A809E83E-DC0D-5392-7BB8-E7D879E37129}"/>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40A7BF89-5A87-BA2C-024A-115D5B5AAC4B}"/>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13">
            <a:extLst>
              <a:ext uri="{FF2B5EF4-FFF2-40B4-BE49-F238E27FC236}">
                <a16:creationId xmlns:a16="http://schemas.microsoft.com/office/drawing/2014/main" id="{0C046F75-9DD7-F5C9-0B0A-DB441A3E1DF8}"/>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6" name="図 15">
            <a:extLst>
              <a:ext uri="{FF2B5EF4-FFF2-40B4-BE49-F238E27FC236}">
                <a16:creationId xmlns:a16="http://schemas.microsoft.com/office/drawing/2014/main" id="{37B8C92A-72AB-7218-EEB5-1B3DE77C1BA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34158649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9314"/>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23792"/>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7 - 1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7</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788879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7</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- 3</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a:t>
            </a:r>
            <a:r>
              <a:rPr lang="en-US" altLang="ja-JP" sz="2000" b="1" dirty="0">
                <a:latin typeface="Meiryo UI" panose="020B0604030504040204" pitchFamily="50" charset="-128"/>
                <a:ea typeface="Meiryo UI" panose="020B0604030504040204" pitchFamily="50" charset="-128"/>
              </a:rPr>
              <a:t>Web</a:t>
            </a:r>
            <a:r>
              <a:rPr lang="ja-JP" altLang="en-US" sz="2000" b="1" dirty="0">
                <a:latin typeface="Meiryo UI" panose="020B0604030504040204" pitchFamily="50" charset="-128"/>
                <a:ea typeface="Meiryo UI" panose="020B0604030504040204" pitchFamily="50" charset="-128"/>
              </a:rPr>
              <a:t>アプリの各メニューを英語表記に切り替えたい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44</a:t>
            </a:fld>
            <a:endParaRPr kumimoji="1" lang="ja-JP" altLang="en-US" sz="1200" b="0" dirty="0">
              <a:latin typeface="Meiryo UI" panose="020B0604030504040204" pitchFamily="50" charset="-128"/>
              <a:ea typeface="Meiryo UI" panose="020B0604030504040204" pitchFamily="50" charset="-128"/>
            </a:endParaRPr>
          </a:p>
        </p:txBody>
      </p:sp>
      <p:sp>
        <p:nvSpPr>
          <p:cNvPr id="15" name="コンテンツ プレースホルダー 2">
            <a:extLst>
              <a:ext uri="{FF2B5EF4-FFF2-40B4-BE49-F238E27FC236}">
                <a16:creationId xmlns:a16="http://schemas.microsoft.com/office/drawing/2014/main" id="{83459A9E-21B0-906E-7DDC-D55877CC9557}"/>
              </a:ext>
            </a:extLst>
          </p:cNvPr>
          <p:cNvSpPr txBox="1">
            <a:spLocks/>
          </p:cNvSpPr>
          <p:nvPr/>
        </p:nvSpPr>
        <p:spPr>
          <a:xfrm>
            <a:off x="435334" y="1336482"/>
            <a:ext cx="10964186" cy="189758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177800" eaLnBrk="0" fontAlgn="base" hangingPunct="0">
              <a:lnSpc>
                <a:spcPct val="100000"/>
              </a:lnSpc>
              <a:spcBef>
                <a:spcPct val="0"/>
              </a:spcBef>
              <a:spcAft>
                <a:spcPct val="0"/>
              </a:spcAft>
              <a:buFont typeface="Arial" panose="020B0604020202020204" pitchFamily="34" charset="0"/>
              <a:buNone/>
            </a:pPr>
            <a:r>
              <a:rPr kumimoji="0" lang="en-US" altLang="ja-JP" sz="2000" dirty="0">
                <a:latin typeface="Meiryo UI" panose="020B0604030504040204" pitchFamily="50" charset="-128"/>
                <a:ea typeface="Meiryo UI" panose="020B0604030504040204" pitchFamily="50" charset="-128"/>
              </a:rPr>
              <a:t>Web</a:t>
            </a:r>
            <a:r>
              <a:rPr kumimoji="0" lang="ja-JP" altLang="en-US" sz="2000" dirty="0">
                <a:latin typeface="Meiryo UI" panose="020B0604030504040204" pitchFamily="50" charset="-128"/>
                <a:ea typeface="Meiryo UI" panose="020B0604030504040204" pitchFamily="50" charset="-128"/>
              </a:rPr>
              <a:t>アプリの各メニューの項目や選択肢、インフォメーションガイドを英語表記に切り替えます。</a:t>
            </a:r>
            <a:endParaRPr kumimoji="0" lang="en-US" altLang="ja-JP" sz="2000" dirty="0">
              <a:latin typeface="Meiryo UI" panose="020B0604030504040204" pitchFamily="50" charset="-128"/>
              <a:ea typeface="Meiryo UI" panose="020B0604030504040204" pitchFamily="50" charset="-128"/>
            </a:endParaRPr>
          </a:p>
          <a:p>
            <a:pPr marL="0" indent="177800" eaLnBrk="0" fontAlgn="base" hangingPunct="0">
              <a:lnSpc>
                <a:spcPct val="100000"/>
              </a:lnSpc>
              <a:spcBef>
                <a:spcPct val="0"/>
              </a:spcBef>
              <a:spcAft>
                <a:spcPct val="0"/>
              </a:spcAft>
              <a:buFont typeface="Arial" panose="020B0604020202020204" pitchFamily="34" charset="0"/>
              <a:buNone/>
            </a:pP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1.</a:t>
            </a:r>
            <a:r>
              <a:rPr kumimoji="0" lang="ja-JP" altLang="en-US" sz="2000" dirty="0">
                <a:latin typeface="Meiryo UI" panose="020B0604030504040204" pitchFamily="50" charset="-128"/>
                <a:ea typeface="Meiryo UI" panose="020B0604030504040204" pitchFamily="50" charset="-128"/>
              </a:rPr>
              <a:t>　右下に表示された言語を切り替えるウィジェットをクリックし、「</a:t>
            </a:r>
            <a:r>
              <a:rPr kumimoji="0" lang="en-US" altLang="ja-JP" sz="2000" dirty="0">
                <a:latin typeface="Meiryo UI" panose="020B0604030504040204" pitchFamily="50" charset="-128"/>
                <a:ea typeface="Meiryo UI" panose="020B0604030504040204" pitchFamily="50" charset="-128"/>
              </a:rPr>
              <a:t>English</a:t>
            </a:r>
            <a:r>
              <a:rPr kumimoji="0" lang="ja-JP" altLang="en-US" sz="2000" dirty="0">
                <a:latin typeface="Meiryo UI" panose="020B0604030504040204" pitchFamily="50" charset="-128"/>
                <a:ea typeface="Meiryo UI" panose="020B0604030504040204" pitchFamily="50" charset="-128"/>
              </a:rPr>
              <a:t>」を選択します。</a:t>
            </a:r>
            <a:endParaRPr kumimoji="0" lang="en-US" altLang="ja-JP" sz="2000" dirty="0">
              <a:latin typeface="Meiryo UI" panose="020B0604030504040204" pitchFamily="50" charset="-128"/>
              <a:ea typeface="Meiryo UI" panose="020B0604030504040204" pitchFamily="50" charset="-128"/>
            </a:endParaRPr>
          </a:p>
          <a:p>
            <a:pPr marL="0" indent="0" eaLnBrk="0" fontAlgn="base" hangingPunct="0">
              <a:lnSpc>
                <a:spcPct val="100000"/>
              </a:lnSpc>
              <a:spcBef>
                <a:spcPct val="0"/>
              </a:spcBef>
              <a:spcAft>
                <a:spcPct val="0"/>
              </a:spcAft>
              <a:buFont typeface="Arial" panose="020B0604020202020204" pitchFamily="34" charset="0"/>
              <a:buNone/>
            </a:pPr>
            <a:r>
              <a:rPr kumimoji="0" lang="ja-JP" altLang="en-US" sz="2000" dirty="0">
                <a:latin typeface="Meiryo UI" panose="020B0604030504040204" pitchFamily="50" charset="-128"/>
                <a:ea typeface="Meiryo UI" panose="020B0604030504040204" pitchFamily="50" charset="-128"/>
              </a:rPr>
              <a:t>　</a:t>
            </a:r>
            <a:r>
              <a:rPr kumimoji="0" lang="en-US" altLang="ja-JP" sz="2000" dirty="0">
                <a:latin typeface="Meiryo UI" panose="020B0604030504040204" pitchFamily="50" charset="-128"/>
                <a:ea typeface="Meiryo UI" panose="020B0604030504040204" pitchFamily="50" charset="-128"/>
              </a:rPr>
              <a:t>2.</a:t>
            </a:r>
            <a:r>
              <a:rPr kumimoji="0" lang="ja-JP" altLang="en-US" sz="2000" dirty="0">
                <a:latin typeface="Meiryo UI" panose="020B0604030504040204" pitchFamily="50" charset="-128"/>
                <a:ea typeface="Meiryo UI" panose="020B0604030504040204" pitchFamily="50" charset="-128"/>
              </a:rPr>
              <a:t>　項目名や選択肢が、自動翻訳機能で英語翻訳されて表示されます。　　</a:t>
            </a:r>
            <a:r>
              <a:rPr kumimoji="0" lang="ja-JP" altLang="en-US" sz="1600" dirty="0">
                <a:latin typeface="Meiryo UI" panose="020B0604030504040204" pitchFamily="50" charset="-128"/>
                <a:ea typeface="Meiryo UI" panose="020B0604030504040204" pitchFamily="50" charset="-128"/>
              </a:rPr>
              <a:t>　</a:t>
            </a:r>
          </a:p>
          <a:p>
            <a:pPr marL="0" indent="177800" eaLnBrk="0" fontAlgn="base" hangingPunct="0">
              <a:lnSpc>
                <a:spcPct val="100000"/>
              </a:lnSpc>
              <a:spcBef>
                <a:spcPct val="0"/>
              </a:spcBef>
              <a:spcAft>
                <a:spcPct val="0"/>
              </a:spcAft>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a:t>
            </a:r>
            <a:r>
              <a:rPr kumimoji="0" lang="ja-JP" altLang="en-US" sz="1400" dirty="0">
                <a:latin typeface="Meiryo UI" panose="020B0604030504040204" pitchFamily="50" charset="-128"/>
                <a:ea typeface="Meiryo UI" panose="020B0604030504040204" pitchFamily="50" charset="-128"/>
              </a:rPr>
              <a:t>　</a:t>
            </a: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en-US" altLang="ja-JP" sz="2400" dirty="0">
              <a:latin typeface="Arial" panose="020B0604020202020204" pitchFamily="34" charset="0"/>
            </a:endParaRPr>
          </a:p>
          <a:p>
            <a:pPr marL="0" indent="533400" eaLnBrk="0" fontAlgn="base" hangingPunct="0">
              <a:lnSpc>
                <a:spcPct val="100000"/>
              </a:lnSpc>
              <a:spcBef>
                <a:spcPct val="0"/>
              </a:spcBef>
              <a:spcAft>
                <a:spcPct val="0"/>
              </a:spcAft>
              <a:buFont typeface="Arial" panose="020B0604020202020204" pitchFamily="34" charset="0"/>
              <a:buNone/>
            </a:pPr>
            <a:endParaRPr kumimoji="0" lang="ja-JP" altLang="en-US" sz="2400" dirty="0">
              <a:latin typeface="Arial" panose="020B0604020202020204" pitchFamily="34" charset="0"/>
            </a:endParaRPr>
          </a:p>
        </p:txBody>
      </p:sp>
      <p:pic>
        <p:nvPicPr>
          <p:cNvPr id="25" name="図 24">
            <a:extLst>
              <a:ext uri="{FF2B5EF4-FFF2-40B4-BE49-F238E27FC236}">
                <a16:creationId xmlns:a16="http://schemas.microsoft.com/office/drawing/2014/main" id="{F5F0DB84-E92C-F16F-3DC1-4EEDD430D7F4}"/>
              </a:ext>
            </a:extLst>
          </p:cNvPr>
          <p:cNvPicPr>
            <a:picLocks noChangeAspect="1"/>
          </p:cNvPicPr>
          <p:nvPr/>
        </p:nvPicPr>
        <p:blipFill>
          <a:blip r:embed="rId3"/>
          <a:stretch>
            <a:fillRect/>
          </a:stretch>
        </p:blipFill>
        <p:spPr>
          <a:xfrm>
            <a:off x="496151" y="2733956"/>
            <a:ext cx="6558823" cy="3584782"/>
          </a:xfrm>
          <a:prstGeom prst="rect">
            <a:avLst/>
          </a:prstGeom>
        </p:spPr>
      </p:pic>
      <p:sp>
        <p:nvSpPr>
          <p:cNvPr id="28" name="正方形/長方形 27">
            <a:extLst>
              <a:ext uri="{FF2B5EF4-FFF2-40B4-BE49-F238E27FC236}">
                <a16:creationId xmlns:a16="http://schemas.microsoft.com/office/drawing/2014/main" id="{13C81F24-E7C1-9A06-5D45-F36DB811015C}"/>
              </a:ext>
            </a:extLst>
          </p:cNvPr>
          <p:cNvSpPr/>
          <p:nvPr/>
        </p:nvSpPr>
        <p:spPr>
          <a:xfrm>
            <a:off x="7387363" y="3372706"/>
            <a:ext cx="4446228" cy="277446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Meiryo UI" panose="020B0604030504040204" pitchFamily="50" charset="-128"/>
                <a:ea typeface="Meiryo UI" panose="020B0604030504040204" pitchFamily="50" charset="-128"/>
              </a:rPr>
              <a:t>【</a:t>
            </a:r>
            <a:r>
              <a:rPr lang="ja-JP" altLang="en-US" sz="1400" dirty="0">
                <a:solidFill>
                  <a:schemeClr val="tx1"/>
                </a:solidFill>
                <a:latin typeface="Meiryo UI" panose="020B0604030504040204" pitchFamily="50" charset="-128"/>
                <a:ea typeface="Meiryo UI" panose="020B0604030504040204" pitchFamily="50" charset="-128"/>
              </a:rPr>
              <a:t>参考</a:t>
            </a:r>
            <a:r>
              <a:rPr lang="en-US" altLang="ja-JP" sz="1400" dirty="0">
                <a:solidFill>
                  <a:schemeClr val="tx1"/>
                </a:solidFill>
                <a:latin typeface="Meiryo UI" panose="020B0604030504040204" pitchFamily="50" charset="-128"/>
                <a:ea typeface="Meiryo UI" panose="020B0604030504040204" pitchFamily="50" charset="-128"/>
              </a:rPr>
              <a:t>】</a:t>
            </a:r>
          </a:p>
          <a:p>
            <a:r>
              <a:rPr lang="ja-JP" altLang="en-US" sz="1400" dirty="0">
                <a:solidFill>
                  <a:schemeClr val="tx1"/>
                </a:solidFill>
                <a:latin typeface="Meiryo UI" panose="020B0604030504040204" pitchFamily="50" charset="-128"/>
                <a:ea typeface="Meiryo UI" panose="020B0604030504040204" pitchFamily="50" charset="-128"/>
              </a:rPr>
              <a:t>インフォメーションガイドも英語で表示されます。 </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i</a:t>
            </a:r>
            <a:r>
              <a:rPr lang="ja-JP" altLang="en-US" sz="1400" dirty="0">
                <a:solidFill>
                  <a:schemeClr val="tx1"/>
                </a:solidFill>
                <a:latin typeface="Meiryo UI" panose="020B0604030504040204" pitchFamily="50" charset="-128"/>
                <a:ea typeface="Meiryo UI" panose="020B0604030504040204" pitchFamily="50" charset="-128"/>
              </a:rPr>
              <a:t>」にマウスのカーソルをあわせて、ご確認ください。</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r>
              <a:rPr lang="ja-JP" altLang="en-US" sz="1400" dirty="0">
                <a:solidFill>
                  <a:schemeClr val="tx1"/>
                </a:solidFill>
                <a:latin typeface="Meiryo UI" panose="020B0604030504040204" pitchFamily="50" charset="-128"/>
                <a:ea typeface="Meiryo UI" panose="020B0604030504040204" pitchFamily="50" charset="-128"/>
              </a:rPr>
              <a:t>　</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latin typeface="Meiryo UI" panose="020B0604030504040204" pitchFamily="50" charset="-128"/>
              <a:ea typeface="Meiryo UI" panose="020B0604030504040204" pitchFamily="50" charset="-128"/>
            </a:endParaRPr>
          </a:p>
        </p:txBody>
      </p:sp>
      <p:pic>
        <p:nvPicPr>
          <p:cNvPr id="32" name="図 31">
            <a:extLst>
              <a:ext uri="{FF2B5EF4-FFF2-40B4-BE49-F238E27FC236}">
                <a16:creationId xmlns:a16="http://schemas.microsoft.com/office/drawing/2014/main" id="{97A82AAB-64D4-3CEA-E79A-B30DF32DAF12}"/>
              </a:ext>
            </a:extLst>
          </p:cNvPr>
          <p:cNvPicPr>
            <a:picLocks noChangeAspect="1"/>
          </p:cNvPicPr>
          <p:nvPr/>
        </p:nvPicPr>
        <p:blipFill>
          <a:blip r:embed="rId4"/>
          <a:stretch>
            <a:fillRect/>
          </a:stretch>
        </p:blipFill>
        <p:spPr>
          <a:xfrm>
            <a:off x="7570573" y="4291093"/>
            <a:ext cx="2443855" cy="1711271"/>
          </a:xfrm>
          <a:prstGeom prst="rect">
            <a:avLst/>
          </a:prstGeom>
        </p:spPr>
      </p:pic>
      <p:sp>
        <p:nvSpPr>
          <p:cNvPr id="3" name="矢印: 右 2">
            <a:extLst>
              <a:ext uri="{FF2B5EF4-FFF2-40B4-BE49-F238E27FC236}">
                <a16:creationId xmlns:a16="http://schemas.microsoft.com/office/drawing/2014/main" id="{C3E14D0E-30D4-AA68-6DA5-0781CB44D191}"/>
              </a:ext>
            </a:extLst>
          </p:cNvPr>
          <p:cNvSpPr/>
          <p:nvPr/>
        </p:nvSpPr>
        <p:spPr>
          <a:xfrm rot="5400000">
            <a:off x="3307015" y="4474609"/>
            <a:ext cx="709244" cy="3138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3830789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3128762168"/>
              </p:ext>
            </p:extLst>
          </p:nvPr>
        </p:nvGraphicFramePr>
        <p:xfrm>
          <a:off x="608249" y="809622"/>
          <a:ext cx="10995247" cy="5731590"/>
        </p:xfrm>
        <a:graphic>
          <a:graphicData uri="http://schemas.openxmlformats.org/drawingml/2006/table">
            <a:tbl>
              <a:tblPr firstRow="1" bandRow="1">
                <a:tableStyleId>{5C22544A-7EE6-4342-B048-85BDC9FD1C3A}</a:tableStyleId>
              </a:tblPr>
              <a:tblGrid>
                <a:gridCol w="2852501">
                  <a:extLst>
                    <a:ext uri="{9D8B030D-6E8A-4147-A177-3AD203B41FA5}">
                      <a16:colId xmlns:a16="http://schemas.microsoft.com/office/drawing/2014/main" val="2764298941"/>
                    </a:ext>
                  </a:extLst>
                </a:gridCol>
                <a:gridCol w="8142746">
                  <a:extLst>
                    <a:ext uri="{9D8B030D-6E8A-4147-A177-3AD203B41FA5}">
                      <a16:colId xmlns:a16="http://schemas.microsoft.com/office/drawing/2014/main" val="2147211549"/>
                    </a:ext>
                  </a:extLst>
                </a:gridCol>
              </a:tblGrid>
              <a:tr h="403250">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97800">
                <a:tc>
                  <a:txBody>
                    <a:bodyPr/>
                    <a:lstStyle/>
                    <a:p>
                      <a:r>
                        <a:rPr kumimoji="1" lang="ja-JP" altLang="en-US" sz="2000" dirty="0">
                          <a:latin typeface="Meiryo UI" panose="020B0604030504040204" pitchFamily="50" charset="-128"/>
                          <a:ea typeface="Meiryo UI" panose="020B0604030504040204" pitchFamily="50" charset="-128"/>
                        </a:rPr>
                        <a:t>住所変更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2000" dirty="0">
                          <a:latin typeface="Meiryo UI" panose="020B0604030504040204" pitchFamily="50" charset="-128"/>
                          <a:ea typeface="Meiryo UI" panose="020B0604030504040204" pitchFamily="50" charset="-128"/>
                        </a:rPr>
                        <a:t>、新しい住所を申請します。</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79996">
                <a:tc>
                  <a:txBody>
                    <a:bodyPr/>
                    <a:lstStyle/>
                    <a:p>
                      <a:r>
                        <a:rPr kumimoji="1" lang="ja-JP" altLang="en-US" sz="2000" dirty="0">
                          <a:latin typeface="Meiryo UI" panose="020B0604030504040204" pitchFamily="50" charset="-128"/>
                          <a:ea typeface="Meiryo UI" panose="020B0604030504040204" pitchFamily="50" charset="-128"/>
                        </a:rPr>
                        <a:t>通勤経路変更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645044">
                <a:tc>
                  <a:txBody>
                    <a:bodyPr/>
                    <a:lstStyle/>
                    <a:p>
                      <a:r>
                        <a:rPr kumimoji="1" lang="ja-JP" altLang="en-US" sz="2000" dirty="0">
                          <a:latin typeface="Meiryo UI" panose="020B0604030504040204" pitchFamily="50" charset="-128"/>
                          <a:ea typeface="Meiryo UI" panose="020B0604030504040204" pitchFamily="50" charset="-128"/>
                        </a:rPr>
                        <a:t>連絡先変更</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645044">
                <a:tc>
                  <a:txBody>
                    <a:bodyPr/>
                    <a:lstStyle/>
                    <a:p>
                      <a:r>
                        <a:rPr kumimoji="1" lang="ja-JP" altLang="en-US" sz="2000" dirty="0">
                          <a:latin typeface="Meiryo UI" panose="020B0604030504040204" pitchFamily="50" charset="-128"/>
                          <a:ea typeface="Meiryo UI" panose="020B0604030504040204" pitchFamily="50" charset="-128"/>
                        </a:rPr>
                        <a:t>振込口座変更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97800">
                <a:tc>
                  <a:txBody>
                    <a:bodyPr/>
                    <a:lstStyle/>
                    <a:p>
                      <a:r>
                        <a:rPr kumimoji="1" lang="ja-JP" altLang="en-US" sz="2000" dirty="0">
                          <a:latin typeface="Meiryo UI" panose="020B0604030504040204" pitchFamily="50" charset="-128"/>
                          <a:ea typeface="Meiryo UI" panose="020B0604030504040204" pitchFamily="50" charset="-128"/>
                        </a:rPr>
                        <a:t>免許・資格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免許や資格を取得した際に申請します。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r h="645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結婚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29107987"/>
                  </a:ext>
                </a:extLst>
              </a:tr>
              <a:tr h="6450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離婚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698224083"/>
                  </a:ext>
                </a:extLst>
              </a:tr>
              <a:tr h="645044">
                <a:tc>
                  <a:txBody>
                    <a:bodyPr/>
                    <a:lstStyle/>
                    <a:p>
                      <a:r>
                        <a:rPr kumimoji="1" lang="ja-JP" altLang="en-US" sz="2000" dirty="0">
                          <a:latin typeface="Meiryo UI" panose="020B0604030504040204" pitchFamily="50" charset="-128"/>
                          <a:ea typeface="Meiryo UI" panose="020B0604030504040204" pitchFamily="50" charset="-128"/>
                        </a:rPr>
                        <a:t>家族異動</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73787471"/>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49" y="292389"/>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2370B5FD-8B81-7684-3898-679BBD094EC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F524227-57B7-46AE-FC7B-DFAECC3645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54307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90351728"/>
              </p:ext>
            </p:extLst>
          </p:nvPr>
        </p:nvGraphicFramePr>
        <p:xfrm>
          <a:off x="607219" y="706958"/>
          <a:ext cx="10986405" cy="5832634"/>
        </p:xfrm>
        <a:graphic>
          <a:graphicData uri="http://schemas.openxmlformats.org/drawingml/2006/table">
            <a:tbl>
              <a:tblPr firstRow="1" bandRow="1">
                <a:tableStyleId>{5C22544A-7EE6-4342-B048-85BDC9FD1C3A}</a:tableStyleId>
              </a:tblPr>
              <a:tblGrid>
                <a:gridCol w="2857227">
                  <a:extLst>
                    <a:ext uri="{9D8B030D-6E8A-4147-A177-3AD203B41FA5}">
                      <a16:colId xmlns:a16="http://schemas.microsoft.com/office/drawing/2014/main" val="2764298941"/>
                    </a:ext>
                  </a:extLst>
                </a:gridCol>
                <a:gridCol w="8129178">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産前産後休業</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産前産後休業する際に申請します。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育児休業する際に申請します。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110609216"/>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育児休業期間を変更する際に申請します。</a:t>
                      </a:r>
                    </a:p>
                  </a:txBody>
                  <a:tcPr anchor="ctr">
                    <a:solidFill>
                      <a:schemeClr val="bg1">
                        <a:lumMod val="95000"/>
                      </a:schemeClr>
                    </a:solidFill>
                  </a:tcPr>
                </a:tc>
                <a:extLst>
                  <a:ext uri="{0D108BD9-81ED-4DB2-BD59-A6C34878D82A}">
                    <a16:rowId xmlns:a16="http://schemas.microsoft.com/office/drawing/2014/main" val="2141639432"/>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介護休業する際に申請します。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介護休業給付金の受取口座なども申請します。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654784">
                <a:tc>
                  <a:txBody>
                    <a:bodyPr/>
                    <a:lstStyle/>
                    <a:p>
                      <a:r>
                        <a:rPr kumimoji="1" lang="ja-JP" altLang="en-US" sz="2000" dirty="0">
                          <a:latin typeface="Meiryo UI" panose="020B0604030504040204" pitchFamily="50" charset="-128"/>
                          <a:ea typeface="Meiryo UI" panose="020B0604030504040204" pitchFamily="50" charset="-128"/>
                        </a:rPr>
                        <a:t>介護休業（延長・終了）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介護休業期間を変更する際に申請します。</a:t>
                      </a:r>
                    </a:p>
                  </a:txBody>
                  <a:tcPr anchor="ctr">
                    <a:solidFill>
                      <a:schemeClr val="bg1">
                        <a:lumMod val="95000"/>
                      </a:schemeClr>
                    </a:solidFill>
                  </a:tcPr>
                </a:tc>
                <a:extLst>
                  <a:ext uri="{0D108BD9-81ED-4DB2-BD59-A6C34878D82A}">
                    <a16:rowId xmlns:a16="http://schemas.microsoft.com/office/drawing/2014/main" val="2738173305"/>
                  </a:ext>
                </a:extLst>
              </a:tr>
              <a:tr h="654784">
                <a:tc>
                  <a:txBody>
                    <a:bodyPr/>
                    <a:lstStyle/>
                    <a:p>
                      <a:r>
                        <a:rPr kumimoji="1" lang="ja-JP" altLang="en-US" sz="2000" dirty="0">
                          <a:latin typeface="Meiryo UI" panose="020B0604030504040204" pitchFamily="50" charset="-128"/>
                          <a:ea typeface="Meiryo UI" panose="020B0604030504040204" pitchFamily="50" charset="-128"/>
                        </a:rPr>
                        <a:t>短時間勤務</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短時間勤務する際に、短時間勤務開始日や短時間事由などを申請します。</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07315221"/>
                  </a:ext>
                </a:extLst>
              </a:tr>
              <a:tr h="65478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短時間勤務（時間変更・延長・終了）</a:t>
                      </a:r>
                    </a:p>
                  </a:txBody>
                  <a:tcPr anchor="c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latin typeface="Meiryo UI" panose="020B0604030504040204" pitchFamily="50" charset="-128"/>
                          <a:ea typeface="Meiryo UI" panose="020B0604030504040204" pitchFamily="50" charset="-128"/>
                        </a:rPr>
                        <a:t>短時間勤務期間や始業・終業の時刻を変更する際に申請します。</a:t>
                      </a:r>
                    </a:p>
                  </a:txBody>
                  <a:tcPr anchor="ctr">
                    <a:solidFill>
                      <a:schemeClr val="bg1">
                        <a:lumMod val="95000"/>
                      </a:schemeClr>
                    </a:solidFill>
                  </a:tcPr>
                </a:tc>
                <a:extLst>
                  <a:ext uri="{0D108BD9-81ED-4DB2-BD59-A6C34878D82A}">
                    <a16:rowId xmlns:a16="http://schemas.microsoft.com/office/drawing/2014/main" val="61708161"/>
                  </a:ext>
                </a:extLst>
              </a:tr>
              <a:tr h="654784">
                <a:tc>
                  <a:txBody>
                    <a:bodyPr/>
                    <a:lstStyle/>
                    <a:p>
                      <a:r>
                        <a:rPr kumimoji="1" lang="ja-JP" altLang="en-US" sz="2000" dirty="0">
                          <a:latin typeface="Meiryo UI" panose="020B0604030504040204" pitchFamily="50" charset="-128"/>
                          <a:ea typeface="Meiryo UI" panose="020B0604030504040204" pitchFamily="50" charset="-128"/>
                        </a:rPr>
                        <a:t>証明書発行依頼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在籍証明書などの各種証明書が必要になった際に発行を依頼します。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3945540981"/>
                  </a:ext>
                </a:extLst>
              </a:tr>
            </a:tbl>
          </a:graphicData>
        </a:graphic>
      </p:graphicFrame>
      <p:sp>
        <p:nvSpPr>
          <p:cNvPr id="2" name="フッター プレースホルダー 3">
            <a:extLst>
              <a:ext uri="{FF2B5EF4-FFF2-40B4-BE49-F238E27FC236}">
                <a16:creationId xmlns:a16="http://schemas.microsoft.com/office/drawing/2014/main" id="{F17E6176-B869-BB26-6101-901915A607A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C80CBA6-29A8-78F8-A390-4FF4C614FE4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0816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7684A980-0CB9-F5BC-EE39-3EBBC703E7E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180417C0-12AA-46A5-245B-DEE839EE91E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6CA131D-C788-D06D-AC41-D19803E11C0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0ED1ACB-5858-5219-CC39-E056C0F5CCA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F4BC0820-9276-D75F-96E9-B33B3AECC1AB}"/>
              </a:ext>
            </a:extLst>
          </p:cNvPr>
          <p:cNvSpPr/>
          <p:nvPr/>
        </p:nvSpPr>
        <p:spPr>
          <a:xfrm>
            <a:off x="5537428"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F9AF69-3FD4-929E-C579-5D3FAB3DC02C}"/>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4E491F12-7248-1FC8-1C23-2F8F922839A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8163</Words>
  <Application>Microsoft Office PowerPoint</Application>
  <PresentationFormat>ワイド画面</PresentationFormat>
  <Paragraphs>881</Paragraphs>
  <Slides>45</Slides>
  <Notes>45</Notes>
  <HiddenSlides>0</HiddenSlides>
  <MMClips>0</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45</vt:i4>
      </vt:variant>
    </vt:vector>
  </HeadingPairs>
  <TitlesOfParts>
    <vt:vector size="52" baseType="lpstr">
      <vt:lpstr>Meiryo UI</vt:lpstr>
      <vt:lpstr>ＭＳ ゴシック</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2025-03-31T04:51:22Z</dcterms:modified>
</cp:coreProperties>
</file>