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52"/>
  </p:notesMasterIdLst>
  <p:handoutMasterIdLst>
    <p:handoutMasterId r:id="rId53"/>
  </p:handoutMasterIdLst>
  <p:sldIdLst>
    <p:sldId id="290" r:id="rId2"/>
    <p:sldId id="319" r:id="rId3"/>
    <p:sldId id="329" r:id="rId4"/>
    <p:sldId id="291" r:id="rId5"/>
    <p:sldId id="330" r:id="rId6"/>
    <p:sldId id="322" r:id="rId7"/>
    <p:sldId id="305" r:id="rId8"/>
    <p:sldId id="276" r:id="rId9"/>
    <p:sldId id="257" r:id="rId10"/>
    <p:sldId id="259" r:id="rId11"/>
    <p:sldId id="301" r:id="rId12"/>
    <p:sldId id="293" r:id="rId13"/>
    <p:sldId id="331" r:id="rId14"/>
    <p:sldId id="303" r:id="rId15"/>
    <p:sldId id="295" r:id="rId16"/>
    <p:sldId id="296" r:id="rId17"/>
    <p:sldId id="262" r:id="rId18"/>
    <p:sldId id="298" r:id="rId19"/>
    <p:sldId id="299" r:id="rId20"/>
    <p:sldId id="263" r:id="rId21"/>
    <p:sldId id="300" r:id="rId22"/>
    <p:sldId id="264" r:id="rId23"/>
    <p:sldId id="265" r:id="rId24"/>
    <p:sldId id="266" r:id="rId25"/>
    <p:sldId id="267" r:id="rId26"/>
    <p:sldId id="272" r:id="rId27"/>
    <p:sldId id="269" r:id="rId28"/>
    <p:sldId id="314" r:id="rId29"/>
    <p:sldId id="334" r:id="rId30"/>
    <p:sldId id="323" r:id="rId31"/>
    <p:sldId id="321" r:id="rId32"/>
    <p:sldId id="332" r:id="rId33"/>
    <p:sldId id="333" r:id="rId34"/>
    <p:sldId id="317" r:id="rId35"/>
    <p:sldId id="279" r:id="rId36"/>
    <p:sldId id="306" r:id="rId37"/>
    <p:sldId id="308" r:id="rId38"/>
    <p:sldId id="310" r:id="rId39"/>
    <p:sldId id="307" r:id="rId40"/>
    <p:sldId id="292" r:id="rId41"/>
    <p:sldId id="294" r:id="rId42"/>
    <p:sldId id="281" r:id="rId43"/>
    <p:sldId id="302" r:id="rId44"/>
    <p:sldId id="315" r:id="rId45"/>
    <p:sldId id="316" r:id="rId46"/>
    <p:sldId id="318" r:id="rId47"/>
    <p:sldId id="311" r:id="rId48"/>
    <p:sldId id="304" r:id="rId49"/>
    <p:sldId id="312" r:id="rId50"/>
    <p:sldId id="327" r:id="rId51"/>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2EFAB-15EC-49E9-B4AB-6295BDC556A9}" v="16" dt="2025-03-21T09:24:27.78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10" autoAdjust="0"/>
    <p:restoredTop sz="82382" autoAdjust="0"/>
  </p:normalViewPr>
  <p:slideViewPr>
    <p:cSldViewPr snapToGrid="0">
      <p:cViewPr>
        <p:scale>
          <a:sx n="75" d="100"/>
          <a:sy n="75" d="100"/>
        </p:scale>
        <p:origin x="2400" y="420"/>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2025/3/31</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3/31/2025</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設定］メニューで、「延長・終了」について社員が提出する項目を設定できます。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変更後の育児休業終了（予定）日や休業期間の変更理由など、社員に提出してもらう項目を選択します。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1386911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B1204-F80F-28FE-32A4-AF1F4EA6A8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D117492-0369-9F42-3031-172697E8B4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B33C3B-E22D-D7F8-8D30-38986A3CC6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F52C63A-38F2-BB94-F356-6A75FF102451}"/>
              </a:ext>
            </a:extLst>
          </p:cNvPr>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1466968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8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8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8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sz="18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1E4A-EDD3-4F80-BE8C-4942698FC3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CA0F63-1F6A-182C-47F3-4573D6360A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949357-08EC-6561-E7A8-54EBCEC5A8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設定］メニューで、「開始連絡」について社員が提出する項目を設定できます。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短時間勤務期間終了（予定）日や始業・終業の時刻など、社員に提出してもらう項目を選択します。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09B94D55-F0CD-76CD-58F1-B65AD70300A9}"/>
              </a:ext>
            </a:extLst>
          </p:cNvPr>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38733652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C772C-A958-BC1C-D5E3-E1AB475590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25127BC-3C2E-513D-427C-A57F7797C64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38A925-8903-387F-8FF3-6DAB60BA3A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設定］メニューで、「時間変更・延長・終了」について社員が提出する項目を設定できます。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71D3CFE-7E0F-B82C-C08D-B428D8DA6262}"/>
              </a:ext>
            </a:extLst>
          </p:cNvPr>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16334680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b="0" i="0" dirty="0">
                <a:solidFill>
                  <a:srgbClr val="333333"/>
                </a:solidFill>
                <a:effectLst/>
                <a:latin typeface="Sawarabi Gothic"/>
              </a:rPr>
              <a:t>明細書照会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40</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41</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42</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43</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44</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45</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②身上異動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を使用します（情報提出）。</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も使用できます（情報提出）。）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489526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2025/3/31</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file:///C:\40%20MANUAL\MANUAL\OMSS+&#21220;&#24608;&#31649;&#29702;&#12469;&#12540;&#12499;&#12473;\&#24467;&#26989;&#21729;&#26989;&#21209;&#12510;&#12491;&#12517;&#12450;&#12523;\BMP\&#12505;&#12523;&#12510;&#12540;&#12463;.jpg"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9.jp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50.jpeg"/><Relationship Id="rId7" Type="http://schemas.openxmlformats.org/officeDocument/2006/relationships/image" Target="../media/image51.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8.xml"/><Relationship Id="rId5" Type="http://schemas.openxmlformats.org/officeDocument/2006/relationships/image" Target="../media/image53.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11.png"/><Relationship Id="rId7" Type="http://schemas.openxmlformats.org/officeDocument/2006/relationships/image" Target="../media/image13.jp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5" Type="http://schemas.openxmlformats.org/officeDocument/2006/relationships/image" Target="../media/image12.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6.jp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9.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57.jpeg"/><Relationship Id="rId7" Type="http://schemas.openxmlformats.org/officeDocument/2006/relationships/image" Target="../media/image59.jpeg"/><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58.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3.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image" Target="../media/image63.jpg"/><Relationship Id="rId5" Type="http://schemas.openxmlformats.org/officeDocument/2006/relationships/image" Target="../media/image62.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8.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6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66.jpeg"/><Relationship Id="rId7" Type="http://schemas.openxmlformats.org/officeDocument/2006/relationships/image" Target="../media/image68.jpeg"/><Relationship Id="rId2" Type="http://schemas.openxmlformats.org/officeDocument/2006/relationships/notesSlide" Target="../notesSlides/notesSlide49.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67.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media/image7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5" Type="http://schemas.openxmlformats.org/officeDocument/2006/relationships/image" Target="../media/image12.jpe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2025/4/11</a:t>
            </a:r>
            <a:endParaRPr lang="ja-JP" altLang="ja-JP" sz="1200" dirty="0">
              <a:latin typeface="Meiryo UI" panose="020B0604030504040204" pitchFamily="50" charset="-128"/>
              <a:ea typeface="Meiryo UI" panose="020B0604030504040204" pitchFamily="50" charset="-128"/>
            </a:endParaRPr>
          </a:p>
        </p:txBody>
      </p:sp>
      <p:pic>
        <p:nvPicPr>
          <p:cNvPr id="4" name="図 3" descr="黒い背景に白い文字がある&#10;&#10;低い精度で自動的に生成された説明">
            <a:extLst>
              <a:ext uri="{FF2B5EF4-FFF2-40B4-BE49-F238E27FC236}">
                <a16:creationId xmlns:a16="http://schemas.microsoft.com/office/drawing/2014/main" id="{EEBEDF9A-11C5-37B7-7D1E-D815EF3B98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8968" y="1318878"/>
            <a:ext cx="5614620" cy="2162457"/>
          </a:xfrm>
          <a:prstGeom prst="rect">
            <a:avLst/>
          </a:prstGeom>
        </p:spPr>
      </p:pic>
      <p:sp>
        <p:nvSpPr>
          <p:cNvPr id="5" name="テキスト ボックス 4">
            <a:extLst>
              <a:ext uri="{FF2B5EF4-FFF2-40B4-BE49-F238E27FC236}">
                <a16:creationId xmlns:a16="http://schemas.microsoft.com/office/drawing/2014/main" id="{07FDDBFF-1CC1-0898-8E76-513AE211E24B}"/>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グラフィカル ユーザー インターフェイス, テキスト, アプリケーション&#10;&#10;AI によって生成されたコンテンツは間違っている可能性があります。">
            <a:extLst>
              <a:ext uri="{FF2B5EF4-FFF2-40B4-BE49-F238E27FC236}">
                <a16:creationId xmlns:a16="http://schemas.microsoft.com/office/drawing/2014/main" id="{A458369C-557F-E45D-FF8F-47CDA307B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672" y="1396520"/>
            <a:ext cx="3597099" cy="4963337"/>
          </a:xfrm>
          <a:prstGeom prst="rect">
            <a:avLst/>
          </a:prstGeom>
          <a:ln>
            <a:solidFill>
              <a:schemeClr val="tx1">
                <a:lumMod val="95000"/>
                <a:lumOff val="5000"/>
              </a:schemeClr>
            </a:solidFill>
          </a:ln>
        </p:spPr>
      </p:pic>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43652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2"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5"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6"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7"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9CEDBB9-B4B5-5797-8493-AA49BF25B9E1}"/>
              </a:ext>
            </a:extLst>
          </p:cNvPr>
          <p:cNvPicPr>
            <a:picLocks noChangeAspect="1"/>
          </p:cNvPicPr>
          <p:nvPr/>
        </p:nvPicPr>
        <p:blipFill>
          <a:blip r:embed="rId3"/>
          <a:stretch>
            <a:fillRect/>
          </a:stretch>
        </p:blipFill>
        <p:spPr>
          <a:xfrm>
            <a:off x="615303" y="1384718"/>
            <a:ext cx="4957722" cy="2767858"/>
          </a:xfrm>
          <a:prstGeom prst="rect">
            <a:avLst/>
          </a:prstGeom>
          <a:ln>
            <a:solidFill>
              <a:schemeClr val="tx1"/>
            </a:solidFill>
          </a:ln>
        </p:spPr>
      </p:pic>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
        <p:nvSpPr>
          <p:cNvPr id="5" name="AutoShape 380">
            <a:extLst>
              <a:ext uri="{FF2B5EF4-FFF2-40B4-BE49-F238E27FC236}">
                <a16:creationId xmlns:a16="http://schemas.microsoft.com/office/drawing/2014/main" id="{ED8279BC-4BEF-BDCC-5526-ACECBAF484C8}"/>
              </a:ext>
            </a:extLst>
          </p:cNvPr>
          <p:cNvSpPr>
            <a:spLocks noChangeArrowheads="1"/>
          </p:cNvSpPr>
          <p:nvPr/>
        </p:nvSpPr>
        <p:spPr bwMode="auto">
          <a:xfrm>
            <a:off x="1233336" y="304103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6" name="矢印: 右 5">
            <a:extLst>
              <a:ext uri="{FF2B5EF4-FFF2-40B4-BE49-F238E27FC236}">
                <a16:creationId xmlns:a16="http://schemas.microsoft.com/office/drawing/2014/main" id="{594404A1-ABF3-B06C-87AF-3D8E9A3393D6}"/>
              </a:ext>
            </a:extLst>
          </p:cNvPr>
          <p:cNvSpPr/>
          <p:nvPr/>
        </p:nvSpPr>
        <p:spPr>
          <a:xfrm>
            <a:off x="1538819" y="298956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a:extLst>
              <a:ext uri="{FF2B5EF4-FFF2-40B4-BE49-F238E27FC236}">
                <a16:creationId xmlns:a16="http://schemas.microsoft.com/office/drawing/2014/main" id="{D410A541-F76E-9A99-D0AB-59F595C6E126}"/>
              </a:ext>
            </a:extLst>
          </p:cNvPr>
          <p:cNvPicPr>
            <a:picLocks noChangeAspect="1"/>
          </p:cNvPicPr>
          <p:nvPr/>
        </p:nvPicPr>
        <p:blipFill>
          <a:blip r:embed="rId6"/>
          <a:stretch>
            <a:fillRect/>
          </a:stretch>
        </p:blipFill>
        <p:spPr>
          <a:xfrm>
            <a:off x="6638377" y="694699"/>
            <a:ext cx="370932" cy="432753"/>
          </a:xfrm>
          <a:prstGeom prst="rect">
            <a:avLst/>
          </a:prstGeom>
        </p:spPr>
      </p:pic>
    </p:spTree>
    <p:extLst>
      <p:ext uri="{BB962C8B-B14F-4D97-AF65-F5344CB8AC3E}">
        <p14:creationId xmlns:p14="http://schemas.microsoft.com/office/powerpoint/2010/main" val="784674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
        <p:nvSpPr>
          <p:cNvPr id="17"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8" name="表 17"/>
          <p:cNvGraphicFramePr>
            <a:graphicFrameLocks noGrp="1"/>
          </p:cNvGraphicFramePr>
          <p:nvPr>
            <p:extLst>
              <p:ext uri="{D42A27DB-BD31-4B8C-83A1-F6EECF244321}">
                <p14:modId xmlns:p14="http://schemas.microsoft.com/office/powerpoint/2010/main" val="1854080667"/>
              </p:ext>
            </p:extLst>
          </p:nvPr>
        </p:nvGraphicFramePr>
        <p:xfrm>
          <a:off x="574543" y="684457"/>
          <a:ext cx="10594328" cy="587436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6313042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15877528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「短時間勤務（開始の連絡）」を新規追加</a:t>
                      </a:r>
                    </a:p>
                  </a:txBody>
                  <a:tcPr anchor="ctr"/>
                </a:tc>
                <a:extLst>
                  <a:ext uri="{0D108BD9-81ED-4DB2-BD59-A6C34878D82A}">
                    <a16:rowId xmlns:a16="http://schemas.microsoft.com/office/drawing/2014/main" val="37459922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「短時間勤務（時間変更・延長・終了）」を新規追加</a:t>
                      </a:r>
                    </a:p>
                  </a:txBody>
                  <a:tcPr anchor="ctr"/>
                </a:tc>
                <a:extLst>
                  <a:ext uri="{0D108BD9-81ED-4DB2-BD59-A6C34878D82A}">
                    <a16:rowId xmlns:a16="http://schemas.microsoft.com/office/drawing/2014/main" val="961484857"/>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Ver.241218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40326586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3733360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53847175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Ver.241115</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1908615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85496557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938600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22095961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「育児休業（延長・終了）」を新規追加</a:t>
                      </a:r>
                    </a:p>
                  </a:txBody>
                  <a:tcPr anchor="ctr"/>
                </a:tc>
                <a:extLst>
                  <a:ext uri="{0D108BD9-81ED-4DB2-BD59-A6C34878D82A}">
                    <a16:rowId xmlns:a16="http://schemas.microsoft.com/office/drawing/2014/main" val="6907860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「介護休業（介護休業に入る前）」を新規追加</a:t>
                      </a:r>
                    </a:p>
                  </a:txBody>
                  <a:tcPr anchor="ctr"/>
                </a:tc>
                <a:extLst>
                  <a:ext uri="{0D108BD9-81ED-4DB2-BD59-A6C34878D82A}">
                    <a16:rowId xmlns:a16="http://schemas.microsoft.com/office/drawing/2014/main" val="7106602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「介護休業（延長・終了）」を新規追加</a:t>
                      </a:r>
                    </a:p>
                  </a:txBody>
                  <a:tcPr anchor="ctr"/>
                </a:tc>
                <a:extLst>
                  <a:ext uri="{0D108BD9-81ED-4DB2-BD59-A6C34878D82A}">
                    <a16:rowId xmlns:a16="http://schemas.microsoft.com/office/drawing/2014/main" val="757401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Web</a:t>
                      </a:r>
                      <a:r>
                        <a:rPr kumimoji="1" lang="ja-JP" altLang="en-US" sz="1800" baseline="-25000" dirty="0">
                          <a:latin typeface="メイリオ" panose="020B0604030504040204" pitchFamily="50" charset="-128"/>
                          <a:ea typeface="メイリオ" panose="020B0604030504040204" pitchFamily="50" charset="-128"/>
                        </a:rPr>
                        <a:t>アプリの各メニューを英語表記に切り替えたい」を新規追加</a:t>
                      </a:r>
                    </a:p>
                  </a:txBody>
                  <a:tcPr anchor="ctr"/>
                </a:tc>
                <a:extLst>
                  <a:ext uri="{0D108BD9-81ED-4DB2-BD59-A6C34878D82A}">
                    <a16:rowId xmlns:a16="http://schemas.microsoft.com/office/drawing/2014/main" val="3213939883"/>
                  </a:ext>
                </a:extLst>
              </a:tr>
            </a:tbl>
          </a:graphicData>
        </a:graphic>
      </p:graphicFrame>
    </p:spTree>
    <p:extLst>
      <p:ext uri="{BB962C8B-B14F-4D97-AF65-F5344CB8AC3E}">
        <p14:creationId xmlns:p14="http://schemas.microsoft.com/office/powerpoint/2010/main" val="4001218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rcRect/>
          <a:stretch/>
        </p:blipFill>
        <p:spPr>
          <a:xfrm>
            <a:off x="736581" y="2095187"/>
            <a:ext cx="4876190" cy="2400815"/>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rcRect/>
          <a:stretch/>
        </p:blipFill>
        <p:spPr>
          <a:xfrm>
            <a:off x="6896191" y="3407697"/>
            <a:ext cx="2714286" cy="927381"/>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D6F256E2-EABB-5685-D446-F9F8DD3508F3}"/>
              </a:ext>
            </a:extLst>
          </p:cNvPr>
          <p:cNvPicPr>
            <a:picLocks noChangeAspect="1"/>
          </p:cNvPicPr>
          <p:nvPr/>
        </p:nvPicPr>
        <p:blipFill>
          <a:blip r:embed="rId4"/>
          <a:stretch>
            <a:fillRect/>
          </a:stretch>
        </p:blipFill>
        <p:spPr>
          <a:xfrm>
            <a:off x="6782174" y="2396635"/>
            <a:ext cx="4794131" cy="3696613"/>
          </a:xfrm>
          <a:prstGeom prst="rect">
            <a:avLst/>
          </a:prstGeom>
          <a:ln>
            <a:solidFill>
              <a:schemeClr val="tx1"/>
            </a:solidFill>
          </a:ln>
        </p:spPr>
      </p:pic>
    </p:spTree>
    <p:extLst>
      <p:ext uri="{BB962C8B-B14F-4D97-AF65-F5344CB8AC3E}">
        <p14:creationId xmlns:p14="http://schemas.microsoft.com/office/powerpoint/2010/main" val="152211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78E3A464-59C4-EA71-1B52-830999DA86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6667" y="3194092"/>
            <a:ext cx="4309323" cy="2836688"/>
          </a:xfrm>
          <a:prstGeom prst="rect">
            <a:avLst/>
          </a:prstGeom>
          <a:ln>
            <a:solidFill>
              <a:schemeClr val="tx1">
                <a:lumMod val="95000"/>
                <a:lumOff val="5000"/>
              </a:schemeClr>
            </a:solidFill>
          </a:ln>
        </p:spPr>
      </p:pic>
    </p:spTree>
    <p:extLst>
      <p:ext uri="{BB962C8B-B14F-4D97-AF65-F5344CB8AC3E}">
        <p14:creationId xmlns:p14="http://schemas.microsoft.com/office/powerpoint/2010/main" val="22431986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延長・終了</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C93C5576-2C6E-6A7B-329B-585424C1AAC3}"/>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育休期間を延長または終了する場合は、 ［育児休業（延長・終了）］メニューで休業期間等を申請できます。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ACFA1F7-3734-ABE7-7FBD-5501B56E1708}"/>
              </a:ext>
            </a:extLst>
          </p:cNvPr>
          <p:cNvSpPr txBox="1"/>
          <p:nvPr/>
        </p:nvSpPr>
        <p:spPr>
          <a:xfrm>
            <a:off x="5602311" y="2070158"/>
            <a:ext cx="4566368" cy="203395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育児休業期間を延長する場合は、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「育児休業期間の延長」を選択します。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育児休業期間を終了する場合は、「育児休業期間の終了」を選択します。</a:t>
            </a:r>
          </a:p>
        </p:txBody>
      </p:sp>
      <p:pic>
        <p:nvPicPr>
          <p:cNvPr id="14" name="図 13" descr="グラフィカル ユーザー インターフェイス, アプリケーション&#10;&#10;AI によって生成されたコンテンツは間違っている可能性があります。">
            <a:extLst>
              <a:ext uri="{FF2B5EF4-FFF2-40B4-BE49-F238E27FC236}">
                <a16:creationId xmlns:a16="http://schemas.microsoft.com/office/drawing/2014/main" id="{1D3C0B43-A21C-B2B4-9E4E-C75383230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292026"/>
            <a:ext cx="3991738" cy="3943295"/>
          </a:xfrm>
          <a:prstGeom prst="rect">
            <a:avLst/>
          </a:prstGeom>
          <a:ln>
            <a:solidFill>
              <a:schemeClr val="tx1">
                <a:lumMod val="95000"/>
                <a:lumOff val="5000"/>
              </a:schemeClr>
            </a:solidFill>
          </a:ln>
        </p:spPr>
      </p:pic>
      <p:sp>
        <p:nvSpPr>
          <p:cNvPr id="15" name="正方形/長方形 14">
            <a:extLst>
              <a:ext uri="{FF2B5EF4-FFF2-40B4-BE49-F238E27FC236}">
                <a16:creationId xmlns:a16="http://schemas.microsoft.com/office/drawing/2014/main" id="{08823EB7-96CA-ADB4-2616-88F6931EE4FE}"/>
              </a:ext>
            </a:extLst>
          </p:cNvPr>
          <p:cNvSpPr/>
          <p:nvPr/>
        </p:nvSpPr>
        <p:spPr>
          <a:xfrm>
            <a:off x="5053184" y="4718180"/>
            <a:ext cx="5529872" cy="152014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dirty="0">
                <a:solidFill>
                  <a:schemeClr val="tx1"/>
                </a:solidFill>
                <a:latin typeface="Meiryo UI" panose="020B0604030504040204" pitchFamily="50" charset="-128"/>
                <a:ea typeface="Meiryo UI" panose="020B0604030504040204" pitchFamily="50" charset="-128"/>
              </a:rPr>
              <a:t>【</a:t>
            </a:r>
            <a:r>
              <a:rPr lang="ja-JP" altLang="en-US" sz="2000" dirty="0">
                <a:solidFill>
                  <a:schemeClr val="tx1"/>
                </a:solidFill>
                <a:latin typeface="Meiryo UI" panose="020B0604030504040204" pitchFamily="50" charset="-128"/>
                <a:ea typeface="Meiryo UI" panose="020B0604030504040204" pitchFamily="50" charset="-128"/>
              </a:rPr>
              <a:t>参考</a:t>
            </a:r>
            <a:r>
              <a:rPr lang="en-US" altLang="ja-JP" sz="2000" dirty="0">
                <a:solidFill>
                  <a:schemeClr val="tx1"/>
                </a:solidFill>
                <a:latin typeface="Meiryo UI" panose="020B0604030504040204" pitchFamily="50" charset="-128"/>
                <a:ea typeface="Meiryo UI" panose="020B0604030504040204" pitchFamily="50" charset="-128"/>
              </a:rPr>
              <a:t>】</a:t>
            </a:r>
          </a:p>
          <a:p>
            <a:r>
              <a:rPr lang="ja-JP" altLang="en-US" sz="2000" b="0" i="0" dirty="0">
                <a:solidFill>
                  <a:srgbClr val="333333"/>
                </a:solidFill>
                <a:effectLst/>
                <a:latin typeface="Meiryo UI" panose="020B0604030504040204" pitchFamily="50" charset="-128"/>
                <a:ea typeface="Meiryo UI" panose="020B0604030504040204" pitchFamily="50" charset="-128"/>
              </a:rPr>
              <a:t>保育所等に入所できないため、育児休業を延長する</a:t>
            </a:r>
            <a:endParaRPr lang="en-US" altLang="ja-JP" sz="2000" b="0" i="0" dirty="0">
              <a:solidFill>
                <a:srgbClr val="333333"/>
              </a:solidFill>
              <a:effectLst/>
              <a:latin typeface="Meiryo UI" panose="020B0604030504040204" pitchFamily="50" charset="-128"/>
              <a:ea typeface="Meiryo UI" panose="020B0604030504040204" pitchFamily="50" charset="-128"/>
            </a:endParaRPr>
          </a:p>
          <a:p>
            <a:r>
              <a:rPr lang="ja-JP" altLang="en-US" sz="2000" b="0" i="0" dirty="0">
                <a:solidFill>
                  <a:srgbClr val="333333"/>
                </a:solidFill>
                <a:effectLst/>
                <a:latin typeface="Meiryo UI" panose="020B0604030504040204" pitchFamily="50" charset="-128"/>
                <a:ea typeface="Meiryo UI" panose="020B0604030504040204" pitchFamily="50" charset="-128"/>
              </a:rPr>
              <a:t>場合に提出する「延長事由認定申告書」は、</a:t>
            </a:r>
            <a:endParaRPr lang="en-US" altLang="ja-JP" sz="2000" b="0" i="0" dirty="0">
              <a:solidFill>
                <a:srgbClr val="333333"/>
              </a:solidFill>
              <a:effectLst/>
              <a:latin typeface="Meiryo UI" panose="020B0604030504040204" pitchFamily="50" charset="-128"/>
              <a:ea typeface="Meiryo UI" panose="020B0604030504040204" pitchFamily="50" charset="-128"/>
            </a:endParaRPr>
          </a:p>
          <a:p>
            <a:r>
              <a:rPr lang="ja-JP" altLang="en-US" sz="2000" b="0" i="0" dirty="0">
                <a:solidFill>
                  <a:srgbClr val="333333"/>
                </a:solidFill>
                <a:effectLst/>
                <a:latin typeface="Meiryo UI" panose="020B0604030504040204" pitchFamily="50" charset="-128"/>
                <a:ea typeface="Meiryo UI" panose="020B0604030504040204" pitchFamily="50" charset="-128"/>
              </a:rPr>
              <a:t>入力された内容から自動で作成されます。</a:t>
            </a:r>
            <a:endParaRPr lang="en-US" altLang="ja-JP" sz="2000" dirty="0">
              <a:solidFill>
                <a:schemeClr val="tx1"/>
              </a:solidFill>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CDAC1DA9-1729-69AE-33C5-1F389531ED06}"/>
              </a:ext>
            </a:extLst>
          </p:cNvPr>
          <p:cNvSpPr/>
          <p:nvPr/>
        </p:nvSpPr>
        <p:spPr>
          <a:xfrm>
            <a:off x="615693" y="3998765"/>
            <a:ext cx="3991738" cy="2236556"/>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59026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32B51-C4D2-646F-1FC9-E5470A2B3802}"/>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508118E-82B7-2C60-4F04-85B21FE49B25}"/>
              </a:ext>
            </a:extLst>
          </p:cNvPr>
          <p:cNvSpPr txBox="1"/>
          <p:nvPr/>
        </p:nvSpPr>
        <p:spPr>
          <a:xfrm>
            <a:off x="1303039" y="1135117"/>
            <a:ext cx="4124098" cy="398374"/>
          </a:xfrm>
          <a:prstGeom prst="rect">
            <a:avLst/>
          </a:prstGeom>
          <a:noFill/>
        </p:spPr>
        <p:txBody>
          <a:bodyPr wrap="square" tIns="36000" rtlCol="0">
            <a:spAutoFit/>
          </a:bodyPr>
          <a:lstStyle/>
          <a:p>
            <a:pPr algn="l">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4B07EDE2-5CA6-5665-EA45-CE1FC3DAD191}"/>
              </a:ext>
            </a:extLst>
          </p:cNvPr>
          <p:cNvSpPr txBox="1"/>
          <p:nvPr/>
        </p:nvSpPr>
        <p:spPr>
          <a:xfrm>
            <a:off x="6775403" y="3340573"/>
            <a:ext cx="4097468" cy="398374"/>
          </a:xfrm>
          <a:prstGeom prst="rect">
            <a:avLst/>
          </a:prstGeom>
          <a:noFill/>
        </p:spPr>
        <p:txBody>
          <a:bodyPr wrap="square" tIns="36000" rtlCol="0">
            <a:spAutoFit/>
          </a:bodyPr>
          <a:lstStyle/>
          <a:p>
            <a:pPr>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982E0AF4-8BEE-BD1D-D1C7-F421F99FC85F}"/>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B2749D4D-7001-3687-DD68-F5E40C2B7FB0}"/>
              </a:ext>
            </a:extLst>
          </p:cNvPr>
          <p:cNvSpPr txBox="1"/>
          <p:nvPr/>
        </p:nvSpPr>
        <p:spPr>
          <a:xfrm>
            <a:off x="6760789" y="1135117"/>
            <a:ext cx="4898940" cy="2198867"/>
          </a:xfrm>
          <a:prstGeom prst="rect">
            <a:avLst/>
          </a:prstGeom>
          <a:noFill/>
        </p:spPr>
        <p:txBody>
          <a:bodyPr wrap="square" tIns="36000" rtlCol="0">
            <a:spAutoFit/>
          </a:bodyPr>
          <a:lstStyle/>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介護休業（延長・終了）</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短時間勤務</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短時間勤務（時間変更・延長・終了）</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6EF6104-09E2-C33E-E6F7-725487D5E01E}"/>
              </a:ext>
            </a:extLst>
          </p:cNvPr>
          <p:cNvSpPr txBox="1"/>
          <p:nvPr/>
        </p:nvSpPr>
        <p:spPr>
          <a:xfrm>
            <a:off x="1311519" y="1524391"/>
            <a:ext cx="4132566" cy="398374"/>
          </a:xfrm>
          <a:prstGeom prst="rect">
            <a:avLst/>
          </a:prstGeom>
          <a:noFill/>
        </p:spPr>
        <p:txBody>
          <a:bodyPr wrap="square" tIns="36000" rtlCol="0">
            <a:spAutoFit/>
          </a:bodyPr>
          <a:lstStyle/>
          <a:p>
            <a:pPr>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965652EB-D2E5-A97F-784E-A708CE01F67E}"/>
              </a:ext>
            </a:extLst>
          </p:cNvPr>
          <p:cNvSpPr txBox="1"/>
          <p:nvPr/>
        </p:nvSpPr>
        <p:spPr>
          <a:xfrm>
            <a:off x="1311519" y="1931134"/>
            <a:ext cx="4132562" cy="398374"/>
          </a:xfrm>
          <a:prstGeom prst="rect">
            <a:avLst/>
          </a:prstGeom>
          <a:noFill/>
        </p:spPr>
        <p:txBody>
          <a:bodyPr wrap="square" tIns="36000" rtlCol="0">
            <a:spAutoFit/>
          </a:bodyPr>
          <a:lstStyle/>
          <a:p>
            <a:pPr>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A803367D-8A9A-9B60-BECE-1653AF69717D}"/>
              </a:ext>
            </a:extLst>
          </p:cNvPr>
          <p:cNvSpPr txBox="1"/>
          <p:nvPr/>
        </p:nvSpPr>
        <p:spPr>
          <a:xfrm>
            <a:off x="1303045" y="2345039"/>
            <a:ext cx="4124092" cy="4719557"/>
          </a:xfrm>
          <a:prstGeom prst="rect">
            <a:avLst/>
          </a:prstGeom>
          <a:noFill/>
        </p:spPr>
        <p:txBody>
          <a:bodyPr wrap="square" tIns="36000" rtlCol="0">
            <a:spAutoFit/>
          </a:bodyPr>
          <a:lstStyle/>
          <a:p>
            <a:pPr>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育児休業（延長・終了）</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E71883FB-C567-446A-51C5-135E511DFF7D}"/>
              </a:ext>
            </a:extLst>
          </p:cNvPr>
          <p:cNvCxnSpPr>
            <a:cxnSpLocks/>
          </p:cNvCxnSpPr>
          <p:nvPr/>
        </p:nvCxnSpPr>
        <p:spPr>
          <a:xfrm flipH="1">
            <a:off x="6091926" y="1135117"/>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0D6D961B-0EDF-CA0C-52EA-7BCA0AFA1D27}"/>
              </a:ext>
            </a:extLst>
          </p:cNvPr>
          <p:cNvSpPr txBox="1"/>
          <p:nvPr/>
        </p:nvSpPr>
        <p:spPr>
          <a:xfrm>
            <a:off x="6760789" y="4205145"/>
            <a:ext cx="4132562" cy="398374"/>
          </a:xfrm>
          <a:prstGeom prst="rect">
            <a:avLst/>
          </a:prstGeom>
          <a:noFill/>
        </p:spPr>
        <p:txBody>
          <a:bodyPr wrap="square" tIns="36000" rtlCol="0">
            <a:spAutoFit/>
          </a:bodyPr>
          <a:lstStyle/>
          <a:p>
            <a:pPr>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70C744E7-61E3-C467-2C8A-800146CEA7AD}"/>
              </a:ext>
            </a:extLst>
          </p:cNvPr>
          <p:cNvSpPr txBox="1"/>
          <p:nvPr/>
        </p:nvSpPr>
        <p:spPr>
          <a:xfrm>
            <a:off x="6782120" y="4637020"/>
            <a:ext cx="4792965" cy="1838768"/>
          </a:xfrm>
          <a:prstGeom prst="rect">
            <a:avLst/>
          </a:prstGeom>
          <a:noFill/>
        </p:spPr>
        <p:txBody>
          <a:bodyPr wrap="square" tIns="36000" rtlCol="0">
            <a:spAutoFit/>
          </a:bodyPr>
          <a:lstStyle/>
          <a:p>
            <a:pPr>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8 - 3</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アプリの各メニューを</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英語表記に切り替えたい</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C208C353-6C07-5849-4AD8-8BAF33A2F2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CA9ECB4A-6BA8-D825-215C-A9E7331830F9}"/>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611B174C-2F37-0CA7-842B-8901C99BB760}"/>
              </a:ext>
            </a:extLst>
          </p:cNvPr>
          <p:cNvSpPr txBox="1"/>
          <p:nvPr/>
        </p:nvSpPr>
        <p:spPr>
          <a:xfrm>
            <a:off x="6775779" y="3769237"/>
            <a:ext cx="4132562" cy="398374"/>
          </a:xfrm>
          <a:prstGeom prst="rect">
            <a:avLst/>
          </a:prstGeom>
          <a:noFill/>
        </p:spPr>
        <p:txBody>
          <a:bodyPr wrap="square" tIns="36000" rtlCol="0">
            <a:spAutoFit/>
          </a:bodyPr>
          <a:lstStyle/>
          <a:p>
            <a:pPr>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0907728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4C7FDFB6-5876-7F8E-3522-C11CFB412AEF}"/>
              </a:ext>
            </a:extLst>
          </p:cNvPr>
          <p:cNvPicPr>
            <a:picLocks noChangeAspect="1"/>
          </p:cNvPicPr>
          <p:nvPr/>
        </p:nvPicPr>
        <p:blipFill>
          <a:blip r:embed="rId3"/>
          <a:stretch>
            <a:fillRect/>
          </a:stretch>
        </p:blipFill>
        <p:spPr>
          <a:xfrm>
            <a:off x="615693" y="2111332"/>
            <a:ext cx="7717816" cy="3646491"/>
          </a:xfrm>
          <a:prstGeom prst="rect">
            <a:avLst/>
          </a:prstGeom>
          <a:ln>
            <a:solidFill>
              <a:schemeClr val="tx1"/>
            </a:solidFill>
          </a:ln>
        </p:spPr>
      </p:pic>
    </p:spTree>
    <p:extLst>
      <p:ext uri="{BB962C8B-B14F-4D97-AF65-F5344CB8AC3E}">
        <p14:creationId xmlns:p14="http://schemas.microsoft.com/office/powerpoint/2010/main" val="417243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A178DED-AEC1-8AC2-E575-F7F19038282F}"/>
              </a:ext>
            </a:extLst>
          </p:cNvPr>
          <p:cNvPicPr>
            <a:picLocks noChangeAspect="1"/>
          </p:cNvPicPr>
          <p:nvPr/>
        </p:nvPicPr>
        <p:blipFill>
          <a:blip r:embed="rId3"/>
          <a:stretch>
            <a:fillRect/>
          </a:stretch>
        </p:blipFill>
        <p:spPr>
          <a:xfrm>
            <a:off x="615693" y="2452476"/>
            <a:ext cx="6697858" cy="3352791"/>
          </a:xfrm>
          <a:prstGeom prst="rect">
            <a:avLst/>
          </a:prstGeom>
          <a:ln>
            <a:solidFill>
              <a:schemeClr val="tx1"/>
            </a:solidFill>
          </a:ln>
        </p:spPr>
      </p:pic>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6094268"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spTree>
    <p:extLst>
      <p:ext uri="{BB962C8B-B14F-4D97-AF65-F5344CB8AC3E}">
        <p14:creationId xmlns:p14="http://schemas.microsoft.com/office/powerpoint/2010/main" val="2569520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F06E3-14AA-9A56-328F-C0DC641C4700}"/>
            </a:ext>
          </a:extLst>
        </p:cNvPr>
        <p:cNvGrpSpPr/>
        <p:nvPr/>
      </p:nvGrpSpPr>
      <p:grpSpPr>
        <a:xfrm>
          <a:off x="0" y="0"/>
          <a:ext cx="0" cy="0"/>
          <a:chOff x="0" y="0"/>
          <a:chExt cx="0" cy="0"/>
        </a:xfrm>
      </p:grpSpPr>
      <p:sp>
        <p:nvSpPr>
          <p:cNvPr id="7" name="Rectangle 8">
            <a:extLst>
              <a:ext uri="{FF2B5EF4-FFF2-40B4-BE49-F238E27FC236}">
                <a16:creationId xmlns:a16="http://schemas.microsoft.com/office/drawing/2014/main" id="{6D2CC729-2C33-EF4C-1A62-10A4A6A56DC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短時間勤務（開始の連絡）</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6444D9FC-0510-BD71-B09E-9ACF7AE4D5F0}"/>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短時間勤務する際に、［短時間勤務］メニューで短時間勤務開始日等を申請できます。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8E7DF3D1-3BD2-224D-A58F-049417ECBF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D631D06-318E-8585-205D-9F07DFE9ECC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8CF65048-A076-A611-DF01-0E6279C1C5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111332"/>
            <a:ext cx="7272713" cy="4286007"/>
          </a:xfrm>
          <a:prstGeom prst="rect">
            <a:avLst/>
          </a:prstGeom>
          <a:ln>
            <a:solidFill>
              <a:schemeClr val="tx1">
                <a:lumMod val="95000"/>
                <a:lumOff val="5000"/>
              </a:schemeClr>
            </a:solidFill>
          </a:ln>
        </p:spPr>
      </p:pic>
    </p:spTree>
    <p:extLst>
      <p:ext uri="{BB962C8B-B14F-4D97-AF65-F5344CB8AC3E}">
        <p14:creationId xmlns:p14="http://schemas.microsoft.com/office/powerpoint/2010/main" val="4080330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86E5F-BE6A-CF54-D021-621C3BD7F37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B9C39EF2-B549-A23F-F966-1CB27BA6AC2D}"/>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2000" dirty="0">
                <a:latin typeface="Meiryo UI" panose="020B0604030504040204" pitchFamily="50" charset="-128"/>
                <a:ea typeface="Meiryo UI" panose="020B0604030504040204" pitchFamily="50" charset="-128"/>
              </a:rPr>
              <a:t>始業・終業の時刻を変更</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する際、または期間を延長・終了する際に、 ［短時間勤務（時間変更・延長・終了）］メニューで申請できます。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CD3EBE56-FB0B-4184-4A41-B22E7D58D89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（時間変更・延長・終了）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5ACABA70-80E9-2310-2EAA-231F103728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F51E9E-D228-16F2-3340-11F73E96D45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55D3A047-DEBB-0832-2DC4-6DD0DCE00186}"/>
              </a:ext>
            </a:extLst>
          </p:cNvPr>
          <p:cNvSpPr txBox="1"/>
          <p:nvPr/>
        </p:nvSpPr>
        <p:spPr>
          <a:xfrm>
            <a:off x="6870673" y="2443439"/>
            <a:ext cx="5119232" cy="2928879"/>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1800" dirty="0">
                <a:latin typeface="Meiryo UI" panose="020B0604030504040204" pitchFamily="50" charset="-128"/>
                <a:ea typeface="Meiryo UI" panose="020B0604030504040204" pitchFamily="50" charset="-128"/>
              </a:rPr>
              <a:t>始業・終業の時刻を変更</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「時間の変更」を選択します。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短時間勤務を終了する場合は、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「期間の終了」を選択します。</a:t>
            </a:r>
          </a:p>
        </p:txBody>
      </p:sp>
      <p:pic>
        <p:nvPicPr>
          <p:cNvPr id="11" name="図 10"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D2AA394B-94AF-612E-7D2D-0FE298C26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337348"/>
            <a:ext cx="5675925" cy="4329613"/>
          </a:xfrm>
          <a:prstGeom prst="rect">
            <a:avLst/>
          </a:prstGeom>
          <a:ln>
            <a:solidFill>
              <a:schemeClr val="tx1">
                <a:lumMod val="95000"/>
                <a:lumOff val="5000"/>
              </a:schemeClr>
            </a:solidFill>
          </a:ln>
        </p:spPr>
      </p:pic>
    </p:spTree>
    <p:extLst>
      <p:ext uri="{BB962C8B-B14F-4D97-AF65-F5344CB8AC3E}">
        <p14:creationId xmlns:p14="http://schemas.microsoft.com/office/powerpoint/2010/main" val="3505542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6577EAAA-06F9-70D5-14AC-783E732DA406}"/>
              </a:ext>
            </a:extLst>
          </p:cNvPr>
          <p:cNvPicPr>
            <a:picLocks noChangeAspect="1"/>
          </p:cNvPicPr>
          <p:nvPr/>
        </p:nvPicPr>
        <p:blipFill>
          <a:blip r:embed="rId3"/>
          <a:stretch>
            <a:fillRect/>
          </a:stretch>
        </p:blipFill>
        <p:spPr>
          <a:xfrm>
            <a:off x="614265" y="2067557"/>
            <a:ext cx="9196260" cy="3226965"/>
          </a:xfrm>
          <a:prstGeom prst="rect">
            <a:avLst/>
          </a:prstGeom>
          <a:ln>
            <a:solidFill>
              <a:schemeClr val="tx1"/>
            </a:solidFill>
          </a:ln>
        </p:spPr>
      </p:pic>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73C3DEA1-EA62-7AEB-7241-733DF38024F0}"/>
              </a:ext>
            </a:extLst>
          </p:cNvPr>
          <p:cNvPicPr>
            <a:picLocks noChangeAspect="1"/>
          </p:cNvPicPr>
          <p:nvPr/>
        </p:nvPicPr>
        <p:blipFill>
          <a:blip r:embed="rId5"/>
          <a:stretch>
            <a:fillRect/>
          </a:stretch>
        </p:blipFill>
        <p:spPr>
          <a:xfrm>
            <a:off x="538480" y="1292927"/>
            <a:ext cx="4428571" cy="3133333"/>
          </a:xfrm>
          <a:prstGeom prst="rect">
            <a:avLst/>
          </a:prstGeom>
        </p:spPr>
      </p:pic>
    </p:spTree>
    <p:extLst>
      <p:ext uri="{BB962C8B-B14F-4D97-AF65-F5344CB8AC3E}">
        <p14:creationId xmlns:p14="http://schemas.microsoft.com/office/powerpoint/2010/main" val="22771937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6159494"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12176"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60837" y="1253927"/>
            <a:ext cx="444043" cy="598942"/>
          </a:xfrm>
          <a:prstGeom prst="rect">
            <a:avLst/>
          </a:prstGeom>
        </p:spPr>
      </p:pic>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70C4FCCE-A34E-E5C9-D4FC-17410056C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646" y="1246982"/>
            <a:ext cx="5144448" cy="2551833"/>
          </a:xfrm>
          <a:prstGeom prst="rect">
            <a:avLst/>
          </a:prstGeom>
        </p:spPr>
      </p:pic>
      <p:sp>
        <p:nvSpPr>
          <p:cNvPr id="13" name="四角形: 角を丸くする 12">
            <a:extLst>
              <a:ext uri="{FF2B5EF4-FFF2-40B4-BE49-F238E27FC236}">
                <a16:creationId xmlns:a16="http://schemas.microsoft.com/office/drawing/2014/main" id="{BADB260B-659E-28A8-3575-CD4D370CE2BD}"/>
              </a:ext>
            </a:extLst>
          </p:cNvPr>
          <p:cNvSpPr/>
          <p:nvPr/>
        </p:nvSpPr>
        <p:spPr>
          <a:xfrm>
            <a:off x="1905000" y="1911468"/>
            <a:ext cx="271463" cy="138418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B0085D24-F349-EF4C-42DB-7F2EDFDFB65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86062" y="741302"/>
            <a:ext cx="504825" cy="333375"/>
          </a:xfrm>
          <a:prstGeom prst="rect">
            <a:avLst/>
          </a:prstGeom>
        </p:spPr>
      </p:pic>
    </p:spTree>
    <p:extLst>
      <p:ext uri="{BB962C8B-B14F-4D97-AF65-F5344CB8AC3E}">
        <p14:creationId xmlns:p14="http://schemas.microsoft.com/office/powerpoint/2010/main" val="1899671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BC498AD-E848-58D6-4D3F-9F3155A671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2BC1529B-9086-69CC-B9F9-3320853A0F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2DFC88A2-F530-3979-B0AE-95AB4F1E62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303" y="1379396"/>
            <a:ext cx="4476750" cy="2847975"/>
          </a:xfrm>
          <a:prstGeom prst="rect">
            <a:avLst/>
          </a:prstGeom>
          <a:ln>
            <a:solidFill>
              <a:schemeClr val="tx1"/>
            </a:solidFill>
          </a:ln>
        </p:spPr>
      </p:pic>
      <p:sp>
        <p:nvSpPr>
          <p:cNvPr id="12" name="四角形: 角を丸くする 20">
            <a:extLst>
              <a:ext uri="{FF2B5EF4-FFF2-40B4-BE49-F238E27FC236}">
                <a16:creationId xmlns:a16="http://schemas.microsoft.com/office/drawing/2014/main" id="{8B01A9BC-C989-344E-FD67-BE935A016E4D}"/>
              </a:ext>
            </a:extLst>
          </p:cNvPr>
          <p:cNvSpPr/>
          <p:nvPr/>
        </p:nvSpPr>
        <p:spPr>
          <a:xfrm>
            <a:off x="585823" y="2551293"/>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5" name="四角形: 角を丸くする 7">
            <a:extLst>
              <a:ext uri="{FF2B5EF4-FFF2-40B4-BE49-F238E27FC236}">
                <a16:creationId xmlns:a16="http://schemas.microsoft.com/office/drawing/2014/main" id="{D5053959-F234-A8AA-8111-EAE006A147A5}"/>
              </a:ext>
            </a:extLst>
          </p:cNvPr>
          <p:cNvSpPr/>
          <p:nvPr/>
        </p:nvSpPr>
        <p:spPr>
          <a:xfrm>
            <a:off x="2830331" y="1983947"/>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44</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F9807A0-06D9-1372-914A-39997E615882}"/>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0DA2052B-4820-AA45-BCB3-1252DB8FDBAE}"/>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10" name="テキスト ボックス 9">
            <a:extLst>
              <a:ext uri="{FF2B5EF4-FFF2-40B4-BE49-F238E27FC236}">
                <a16:creationId xmlns:a16="http://schemas.microsoft.com/office/drawing/2014/main" id="{6DE57F4A-BDAD-1965-B23B-3A589CD045B1}"/>
              </a:ext>
            </a:extLst>
          </p:cNvPr>
          <p:cNvSpPr txBox="1"/>
          <p:nvPr/>
        </p:nvSpPr>
        <p:spPr>
          <a:xfrm>
            <a:off x="10617415" y="3569099"/>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pic>
        <p:nvPicPr>
          <p:cNvPr id="11" name="図 10">
            <a:extLst>
              <a:ext uri="{FF2B5EF4-FFF2-40B4-BE49-F238E27FC236}">
                <a16:creationId xmlns:a16="http://schemas.microsoft.com/office/drawing/2014/main" id="{9563D540-4A9A-E83D-724A-306BBE85A1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13" name="四角形: 角を丸くする 19">
            <a:extLst>
              <a:ext uri="{FF2B5EF4-FFF2-40B4-BE49-F238E27FC236}">
                <a16:creationId xmlns:a16="http://schemas.microsoft.com/office/drawing/2014/main" id="{935F9E7C-FF87-05A4-1093-48C63ED11318}"/>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25">
            <a:extLst>
              <a:ext uri="{FF2B5EF4-FFF2-40B4-BE49-F238E27FC236}">
                <a16:creationId xmlns:a16="http://schemas.microsoft.com/office/drawing/2014/main" id="{7EB1E06A-C93F-FBF2-8945-D498AAC2FD26}"/>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24">
            <a:extLst>
              <a:ext uri="{FF2B5EF4-FFF2-40B4-BE49-F238E27FC236}">
                <a16:creationId xmlns:a16="http://schemas.microsoft.com/office/drawing/2014/main" id="{F182C091-DB34-3709-256B-5A87A16B25F5}"/>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7" name="図 16">
            <a:extLst>
              <a:ext uri="{FF2B5EF4-FFF2-40B4-BE49-F238E27FC236}">
                <a16:creationId xmlns:a16="http://schemas.microsoft.com/office/drawing/2014/main" id="{F698A3F7-DE5F-68A0-DFE5-1A51A3C5E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7723476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45</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nvGraphicFramePr>
        <p:xfrm>
          <a:off x="608249" y="809622"/>
          <a:ext cx="10995247" cy="5731590"/>
        </p:xfrm>
        <a:graphic>
          <a:graphicData uri="http://schemas.openxmlformats.org/drawingml/2006/table">
            <a:tbl>
              <a:tblPr firstRow="1" bandRow="1">
                <a:tableStyleId>{5C22544A-7EE6-4342-B048-85BDC9FD1C3A}</a:tableStyleId>
              </a:tblPr>
              <a:tblGrid>
                <a:gridCol w="2852501">
                  <a:extLst>
                    <a:ext uri="{9D8B030D-6E8A-4147-A177-3AD203B41FA5}">
                      <a16:colId xmlns:a16="http://schemas.microsoft.com/office/drawing/2014/main" val="2764298941"/>
                    </a:ext>
                  </a:extLst>
                </a:gridCol>
                <a:gridCol w="8142746">
                  <a:extLst>
                    <a:ext uri="{9D8B030D-6E8A-4147-A177-3AD203B41FA5}">
                      <a16:colId xmlns:a16="http://schemas.microsoft.com/office/drawing/2014/main" val="2147211549"/>
                    </a:ext>
                  </a:extLst>
                </a:gridCol>
              </a:tblGrid>
              <a:tr h="403250">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97800">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79996">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4504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4504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97800">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r h="645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29107987"/>
                  </a:ext>
                </a:extLst>
              </a:tr>
              <a:tr h="645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698224083"/>
                  </a:ext>
                </a:extLst>
              </a:tr>
              <a:tr h="64504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73787471"/>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49" y="292389"/>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054307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- 3</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Web</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アプリの各メニュー</a:t>
            </a:r>
            <a:r>
              <a:rPr lang="ja-JP" altLang="en-US" sz="2000" b="1" dirty="0">
                <a:latin typeface="Meiryo UI" panose="020B0604030504040204" pitchFamily="50" charset="-128"/>
                <a:ea typeface="Meiryo UI" panose="020B0604030504040204" pitchFamily="50" charset="-128"/>
              </a:rPr>
              <a:t>を英語表記に切り替えたい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49</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83459A9E-21B0-906E-7DDC-D55877CC9557}"/>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2000" dirty="0">
                <a:latin typeface="Meiryo UI" panose="020B0604030504040204" pitchFamily="50" charset="-128"/>
                <a:ea typeface="Meiryo UI" panose="020B0604030504040204" pitchFamily="50" charset="-128"/>
              </a:rPr>
              <a:t>Web</a:t>
            </a:r>
            <a:r>
              <a:rPr kumimoji="0" lang="ja-JP" altLang="en-US" sz="2000" dirty="0">
                <a:latin typeface="Meiryo UI" panose="020B0604030504040204" pitchFamily="50" charset="-128"/>
                <a:ea typeface="Meiryo UI" panose="020B0604030504040204" pitchFamily="50" charset="-128"/>
              </a:rPr>
              <a:t>アプリの各メニューの項目や選択肢、インフォメーションガイドを英語表記に切り替えます。</a:t>
            </a:r>
            <a:endParaRPr kumimoji="0" lang="en-US" altLang="ja-JP" sz="20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1.</a:t>
            </a:r>
            <a:r>
              <a:rPr kumimoji="0" lang="ja-JP" altLang="en-US" sz="20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2000" dirty="0">
                <a:latin typeface="Meiryo UI" panose="020B0604030504040204" pitchFamily="50" charset="-128"/>
                <a:ea typeface="Meiryo UI" panose="020B0604030504040204" pitchFamily="50" charset="-128"/>
              </a:rPr>
              <a:t>English</a:t>
            </a:r>
            <a:r>
              <a:rPr kumimoji="0" lang="ja-JP" altLang="en-US" sz="2000" dirty="0">
                <a:latin typeface="Meiryo UI" panose="020B0604030504040204" pitchFamily="50" charset="-128"/>
                <a:ea typeface="Meiryo UI" panose="020B0604030504040204" pitchFamily="50" charset="-128"/>
              </a:rPr>
              <a:t>」を選択します。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2.</a:t>
            </a:r>
            <a:r>
              <a:rPr kumimoji="0" lang="ja-JP" altLang="en-US" sz="20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25" name="図 24">
            <a:extLst>
              <a:ext uri="{FF2B5EF4-FFF2-40B4-BE49-F238E27FC236}">
                <a16:creationId xmlns:a16="http://schemas.microsoft.com/office/drawing/2014/main" id="{F5F0DB84-E92C-F16F-3DC1-4EEDD430D7F4}"/>
              </a:ext>
            </a:extLst>
          </p:cNvPr>
          <p:cNvPicPr>
            <a:picLocks noChangeAspect="1"/>
          </p:cNvPicPr>
          <p:nvPr/>
        </p:nvPicPr>
        <p:blipFill>
          <a:blip r:embed="rId3"/>
          <a:stretch>
            <a:fillRect/>
          </a:stretch>
        </p:blipFill>
        <p:spPr>
          <a:xfrm>
            <a:off x="459971" y="2683487"/>
            <a:ext cx="6717204" cy="3671347"/>
          </a:xfrm>
          <a:prstGeom prst="rect">
            <a:avLst/>
          </a:prstGeom>
        </p:spPr>
      </p:pic>
      <p:sp>
        <p:nvSpPr>
          <p:cNvPr id="28" name="正方形/長方形 27">
            <a:extLst>
              <a:ext uri="{FF2B5EF4-FFF2-40B4-BE49-F238E27FC236}">
                <a16:creationId xmlns:a16="http://schemas.microsoft.com/office/drawing/2014/main" id="{13C81F24-E7C1-9A06-5D45-F36DB811015C}"/>
              </a:ext>
            </a:extLst>
          </p:cNvPr>
          <p:cNvSpPr/>
          <p:nvPr/>
        </p:nvSpPr>
        <p:spPr>
          <a:xfrm>
            <a:off x="7464918" y="3517523"/>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i</a:t>
            </a:r>
            <a:r>
              <a:rPr lang="ja-JP" altLang="en-US" sz="1400"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97A82AAB-64D4-3CEA-E79A-B30DF32DAF12}"/>
              </a:ext>
            </a:extLst>
          </p:cNvPr>
          <p:cNvPicPr>
            <a:picLocks noChangeAspect="1"/>
          </p:cNvPicPr>
          <p:nvPr/>
        </p:nvPicPr>
        <p:blipFill>
          <a:blip r:embed="rId4"/>
          <a:stretch>
            <a:fillRect/>
          </a:stretch>
        </p:blipFill>
        <p:spPr>
          <a:xfrm>
            <a:off x="7602342" y="4419596"/>
            <a:ext cx="2619563" cy="1834308"/>
          </a:xfrm>
          <a:prstGeom prst="rect">
            <a:avLst/>
          </a:prstGeom>
        </p:spPr>
      </p:pic>
      <p:sp>
        <p:nvSpPr>
          <p:cNvPr id="3" name="矢印: 右 2">
            <a:extLst>
              <a:ext uri="{FF2B5EF4-FFF2-40B4-BE49-F238E27FC236}">
                <a16:creationId xmlns:a16="http://schemas.microsoft.com/office/drawing/2014/main" id="{01DFDCEF-756A-0D00-2B42-B35AC6BF6F2F}"/>
              </a:ext>
            </a:extLst>
          </p:cNvPr>
          <p:cNvSpPr/>
          <p:nvPr/>
        </p:nvSpPr>
        <p:spPr>
          <a:xfrm rot="5400000">
            <a:off x="3307015" y="4474609"/>
            <a:ext cx="709244" cy="3138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383078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nvGraphicFramePr>
        <p:xfrm>
          <a:off x="607219" y="706958"/>
          <a:ext cx="10986405" cy="5832634"/>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育児休業期間を変更する際に申請します。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介護休業する際に申請します。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介護休業期間を変更する際に申請します。</a:t>
                      </a:r>
                    </a:p>
                  </a:txBody>
                  <a:tcPr anchor="ctr">
                    <a:solidFill>
                      <a:schemeClr val="bg1">
                        <a:lumMod val="95000"/>
                      </a:schemeClr>
                    </a:solidFill>
                  </a:tcPr>
                </a:tc>
                <a:extLst>
                  <a:ext uri="{0D108BD9-81ED-4DB2-BD59-A6C34878D82A}">
                    <a16:rowId xmlns:a16="http://schemas.microsoft.com/office/drawing/2014/main" val="2738173305"/>
                  </a:ext>
                </a:extLst>
              </a:tr>
              <a:tr h="654784">
                <a:tc>
                  <a:txBody>
                    <a:bodyPr/>
                    <a:lstStyle/>
                    <a:p>
                      <a:r>
                        <a:rPr kumimoji="1" lang="ja-JP" altLang="en-US" sz="2000" dirty="0">
                          <a:latin typeface="Meiryo UI" panose="020B0604030504040204" pitchFamily="50" charset="-128"/>
                          <a:ea typeface="Meiryo UI" panose="020B0604030504040204" pitchFamily="50" charset="-128"/>
                        </a:rPr>
                        <a:t>短時間勤務</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短時間勤務する際に、短時間勤務開始日や短時間事由などを申請します。</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07315221"/>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短時間勤務（時間変更・延長・終了）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短時間勤務期間や始業・終業の時刻を変更する際に申請します。</a:t>
                      </a:r>
                    </a:p>
                  </a:txBody>
                  <a:tcPr anchor="ctr">
                    <a:solidFill>
                      <a:schemeClr val="bg1">
                        <a:lumMod val="95000"/>
                      </a:schemeClr>
                    </a:solidFill>
                  </a:tcPr>
                </a:tc>
                <a:extLst>
                  <a:ext uri="{0D108BD9-81ED-4DB2-BD59-A6C34878D82A}">
                    <a16:rowId xmlns:a16="http://schemas.microsoft.com/office/drawing/2014/main" val="61708161"/>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3945540981"/>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081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インターネット上から、「給与明細書」「賞与明細書」を</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で参照できます。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6195858"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44678" y="1253927"/>
            <a:ext cx="3664630" cy="5173595"/>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88485"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42E8A7CE-345B-2174-4E32-8374D2879F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702" y="1253927"/>
            <a:ext cx="5144448" cy="2551833"/>
          </a:xfrm>
          <a:prstGeom prst="rect">
            <a:avLst/>
          </a:prstGeom>
        </p:spPr>
      </p:pic>
    </p:spTree>
    <p:extLst>
      <p:ext uri="{BB962C8B-B14F-4D97-AF65-F5344CB8AC3E}">
        <p14:creationId xmlns:p14="http://schemas.microsoft.com/office/powerpoint/2010/main" val="1876908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8475</Words>
  <Application>Microsoft Office PowerPoint</Application>
  <PresentationFormat>ワイド画面</PresentationFormat>
  <Paragraphs>915</Paragraphs>
  <Slides>50</Slides>
  <Notes>50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50</vt:i4>
      </vt:variant>
    </vt:vector>
  </HeadingPairs>
  <TitlesOfParts>
    <vt:vector size="58" baseType="lpstr">
      <vt:lpstr>Meiryo UI</vt:lpstr>
      <vt:lpstr>ＭＳ ゴシック</vt:lpstr>
      <vt:lpstr>Sawarabi Gothic</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2025-03-31T04:50:04Z</dcterms:modified>
</cp:coreProperties>
</file>