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55"/>
  </p:notesMasterIdLst>
  <p:sldIdLst>
    <p:sldId id="314" r:id="rId2"/>
    <p:sldId id="257" r:id="rId3"/>
    <p:sldId id="267" r:id="rId4"/>
    <p:sldId id="316" r:id="rId5"/>
    <p:sldId id="317" r:id="rId6"/>
    <p:sldId id="315" r:id="rId7"/>
    <p:sldId id="259" r:id="rId8"/>
    <p:sldId id="318" r:id="rId9"/>
    <p:sldId id="312" r:id="rId10"/>
    <p:sldId id="313" r:id="rId11"/>
    <p:sldId id="262" r:id="rId12"/>
    <p:sldId id="258" r:id="rId13"/>
    <p:sldId id="268" r:id="rId14"/>
    <p:sldId id="269" r:id="rId15"/>
    <p:sldId id="270" r:id="rId16"/>
    <p:sldId id="272" r:id="rId17"/>
    <p:sldId id="273" r:id="rId18"/>
    <p:sldId id="274" r:id="rId19"/>
    <p:sldId id="276" r:id="rId20"/>
    <p:sldId id="277" r:id="rId21"/>
    <p:sldId id="278" r:id="rId22"/>
    <p:sldId id="279" r:id="rId23"/>
    <p:sldId id="280" r:id="rId24"/>
    <p:sldId id="281" r:id="rId25"/>
    <p:sldId id="282"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407" autoAdjust="0"/>
    <p:restoredTop sz="78455" autoAdjust="0"/>
  </p:normalViewPr>
  <p:slideViewPr>
    <p:cSldViewPr snapToGrid="0">
      <p:cViewPr varScale="1">
        <p:scale>
          <a:sx n="87" d="100"/>
          <a:sy n="87" d="100"/>
        </p:scale>
        <p:origin x="64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71CDCD0C-DC1A-4619-90AC-ED43E08BE5C8}" type="datetimeFigureOut">
              <a:rPr kumimoji="1" lang="ja-JP" altLang="en-US" smtClean="0"/>
              <a:t>2021/12/21</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E77F6B88-11D2-4649-9394-5D5A6FBE2258}" type="slidenum">
              <a:rPr kumimoji="1" lang="ja-JP" altLang="en-US" smtClean="0"/>
              <a:t>‹#›</a:t>
            </a:fld>
            <a:endParaRPr kumimoji="1" lang="ja-JP" altLang="en-US"/>
          </a:p>
        </p:txBody>
      </p:sp>
    </p:spTree>
    <p:extLst>
      <p:ext uri="{BB962C8B-B14F-4D97-AF65-F5344CB8AC3E}">
        <p14:creationId xmlns:p14="http://schemas.microsoft.com/office/powerpoint/2010/main" val="247364295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support.obc.jp/hc/ja/articles/900004373846"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当マニュアルは従業員向けのマニュアルになります。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dirty="0">
                <a:latin typeface="Meiryo UI" panose="020B0604030504040204" pitchFamily="50" charset="-128"/>
                <a:ea typeface="Meiryo UI" panose="020B0604030504040204" pitchFamily="50" charset="-128"/>
              </a:rPr>
              <a:t>必要に応じて、会社の申請ルールなどを追記し、社員に渡してください。</a:t>
            </a:r>
            <a:endParaRPr kumimoji="1" lang="en-US" altLang="ja-JP" dirty="0">
              <a:latin typeface="Meiryo UI" panose="020B0604030504040204" pitchFamily="50" charset="-128"/>
              <a:ea typeface="Meiryo UI" panose="020B0604030504040204" pitchFamily="50" charset="-128"/>
            </a:endParaRPr>
          </a:p>
          <a:p>
            <a:endParaRPr kumimoji="1" lang="ja-JP" altLang="en-US"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1</a:t>
            </a:fld>
            <a:endParaRPr kumimoji="1" lang="ja-JP" altLang="en-US"/>
          </a:p>
        </p:txBody>
      </p:sp>
    </p:spTree>
    <p:extLst>
      <p:ext uri="{BB962C8B-B14F-4D97-AF65-F5344CB8AC3E}">
        <p14:creationId xmlns:p14="http://schemas.microsoft.com/office/powerpoint/2010/main" val="2264554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ダッシュボードのお知らせ欄にお知らせを送るには、それぞれ勤怠管理者側の以下のメニューで設定します。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通知</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未打刻通知</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通知</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36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協定警告通知</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通知</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有休消化警告通知</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それぞれ対象の条件や、内容、タイトル（件名）などを設定します。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10</a:t>
            </a:fld>
            <a:endParaRPr kumimoji="1" lang="ja-JP" altLang="en-US"/>
          </a:p>
        </p:txBody>
      </p:sp>
    </p:spTree>
    <p:extLst>
      <p:ext uri="{BB962C8B-B14F-4D97-AF65-F5344CB8AC3E}">
        <p14:creationId xmlns:p14="http://schemas.microsoft.com/office/powerpoint/2010/main" val="1598619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11</a:t>
            </a:fld>
            <a:endParaRPr kumimoji="1" lang="ja-JP" altLang="en-US" dirty="0"/>
          </a:p>
        </p:txBody>
      </p:sp>
    </p:spTree>
    <p:extLst>
      <p:ext uri="{BB962C8B-B14F-4D97-AF65-F5344CB8AC3E}">
        <p14:creationId xmlns:p14="http://schemas.microsoft.com/office/powerpoint/2010/main" val="19744118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マイタイムレコーダー設定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で以下を設定できます。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・モバイル端末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からの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打刻を許可するか</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・打刻時に位置情報を取得するか</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打刻画面に［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外出</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再入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ボタンを表示させるか</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・打刻する際に勤務体系を選択させるか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部門や役職ごと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設定したい場合は、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F10</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：設定単位］で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pPr fontAlgn="base"/>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例えば、</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外出・再入を利用しない場合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「表示しない」に設定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fontAlgn="base"/>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［マイタイムレコーダー］画面に［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出勤</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退出</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］ボタンだけが</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され</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ます。</a:t>
            </a: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12</a:t>
            </a:fld>
            <a:endParaRPr kumimoji="1" lang="ja-JP" altLang="en-US"/>
          </a:p>
        </p:txBody>
      </p:sp>
    </p:spTree>
    <p:extLst>
      <p:ext uri="{BB962C8B-B14F-4D97-AF65-F5344CB8AC3E}">
        <p14:creationId xmlns:p14="http://schemas.microsoft.com/office/powerpoint/2010/main" val="17763320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モバイル端末で打刻する場合は、あらかじめ</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のモバイル端末に</a:t>
            </a:r>
            <a:r>
              <a:rPr lang="ja-JP"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奉行</a:t>
            </a:r>
            <a:r>
              <a:rPr lang="en-US" altLang="ja-JP" sz="1200" dirty="0">
                <a:latin typeface="Meiryo UI" panose="020B0604030504040204" pitchFamily="50" charset="-128"/>
                <a:ea typeface="Meiryo UI" panose="020B0604030504040204" pitchFamily="50" charset="-128"/>
              </a:rPr>
              <a:t>Edge </a:t>
            </a:r>
            <a:r>
              <a:rPr lang="ja-JP" altLang="ja-JP" sz="1200" dirty="0">
                <a:latin typeface="Meiryo UI" panose="020B0604030504040204" pitchFamily="50" charset="-128"/>
                <a:ea typeface="Meiryo UI" panose="020B0604030504040204" pitchFamily="50" charset="-128"/>
              </a:rPr>
              <a:t>勤怠管理クラウド』</a:t>
            </a:r>
            <a:r>
              <a:rPr lang="ja-JP" altLang="en-US" sz="1200" dirty="0">
                <a:latin typeface="Meiryo UI" panose="020B0604030504040204" pitchFamily="50" charset="-128"/>
                <a:ea typeface="Meiryo UI" panose="020B0604030504040204" pitchFamily="50" charset="-128"/>
              </a:rPr>
              <a:t>のスマホ</a:t>
            </a:r>
            <a:r>
              <a:rPr lang="ja-JP" altLang="ja-JP" sz="1200" dirty="0">
                <a:latin typeface="Meiryo UI" panose="020B0604030504040204" pitchFamily="50" charset="-128"/>
                <a:ea typeface="Meiryo UI" panose="020B0604030504040204" pitchFamily="50" charset="-128"/>
              </a:rPr>
              <a:t>アプリ</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をインストール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しておく</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必要があります。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下記</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ヘルプサイトを確認</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し、社員が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アプリの［スマホアプリについて］メニューからスマホアプリを入手できるようにします。</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u="sng" kern="1200" dirty="0">
                <a:solidFill>
                  <a:schemeClr val="tx1"/>
                </a:solidFill>
                <a:effectLst/>
                <a:latin typeface="Meiryo UI" panose="020B0604030504040204" pitchFamily="50" charset="-128"/>
                <a:ea typeface="Meiryo UI" panose="020B0604030504040204" pitchFamily="50" charset="-128"/>
                <a:cs typeface="+mn-cs"/>
                <a:hlinkClick r:id="rId3"/>
              </a:rPr>
              <a:t>https://support.obc.jp/hc/ja/articles/900004373846</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マイタイムレコーダー設定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］メニューで、「モバイル端末による打刻」および「スマホ</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の利用」を許可します。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（「モバイル端末による打刻」は許可しても、「スマホ</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の利用」は許可しない場合は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社員はモバイル端末の</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ブラウザ</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から</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例えば、営業部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はモバイル端末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から</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の打刻を許可し、開発部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は</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PC</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からの打刻だけ</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許可する場合は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以下のように設定します。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①［</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F10</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：設定単位］</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を押し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設定単位</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「部門別」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を選択</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します。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③</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営業部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に対して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「スマホアプリの利用も許可する」にチェックを付けます。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打刻時の位置情報を「取得する」に設定する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GPS</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で位置情報を取得できます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。これにより</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不正な打刻を防ぐことができます。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また、「モバイル端末だけ取得する」にチェックを付ける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PC</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の位置情報は取得せず、モバイル端末で打刻した</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時だけ</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位置情報を取得します。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タイムカード入力］</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メニューなどで営業部の打刻を確認すると、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打刻</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時刻の右上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緑色</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のマーク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が表示されます。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接続状況が悪い場合は、正確な位置情報を取得できないため、赤色</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のマーク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が表示されます。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13</a:t>
            </a:fld>
            <a:endParaRPr kumimoji="1" lang="ja-JP" altLang="en-US"/>
          </a:p>
        </p:txBody>
      </p:sp>
    </p:spTree>
    <p:extLst>
      <p:ext uri="{BB962C8B-B14F-4D97-AF65-F5344CB8AC3E}">
        <p14:creationId xmlns:p14="http://schemas.microsoft.com/office/powerpoint/2010/main" val="24339446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医療関係の仕事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など、社員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がシフトの入れ替えを自由に変更できる場合は、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マイタイムレコーダー設定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で勤務体系選択を「する」に設定します。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あらかじめ勤務体系をスケジュール登録していて、打刻時に自由に勤務体系を変更</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させ</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る場合などは、勤務体系登録方法</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「上書きする」を選択し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打刻時に選択した勤務体系で上書きすると便利です。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また、シフトが決まっている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とシフトの入れ替えを自由に変更できる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がいる場合は、あらかじめ</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マイタイムレコーダー設定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F10</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：設定単位］</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で、マイタイムレコーダー設定を区分別に設定します。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14</a:t>
            </a:fld>
            <a:endParaRPr kumimoji="1" lang="ja-JP" altLang="en-US"/>
          </a:p>
        </p:txBody>
      </p:sp>
    </p:spTree>
    <p:extLst>
      <p:ext uri="{BB962C8B-B14F-4D97-AF65-F5344CB8AC3E}">
        <p14:creationId xmlns:p14="http://schemas.microsoft.com/office/powerpoint/2010/main" val="42334432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15</a:t>
            </a:fld>
            <a:endParaRPr kumimoji="1" lang="ja-JP" altLang="en-US" dirty="0"/>
          </a:p>
        </p:txBody>
      </p:sp>
    </p:spTree>
    <p:extLst>
      <p:ext uri="{BB962C8B-B14F-4D97-AF65-F5344CB8AC3E}">
        <p14:creationId xmlns:p14="http://schemas.microsoft.com/office/powerpoint/2010/main" val="3839019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運用にあわせて</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以下の内容を設定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○申請の名称を、</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にわかりやすいように変更する</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ページで、申請ごとに名称を変更できます。</a:t>
            </a:r>
          </a:p>
          <a:p>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○どのような場合にその申請を使用するのか、申請の説明を</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表示</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する</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ページで、申請の説明を</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入力</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社員は、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各メニュー欄にマウスのカーソルを合わせた際に説明を確認できます。</a:t>
            </a:r>
          </a:p>
          <a:p>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○必要な項目の申請漏れや添付ファイルの添付漏れを防ぐ</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申請ごとに以下を設定できます。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理由欄や連絡先欄、備考欄や添付欄（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ページで設定）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時刻申請欄や時間数申請欄（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ページで設定）</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各項目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に対して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必須項目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にする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かを設定でき</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るため、</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申請の未入力や添付ファイルの添付漏れによる差戻しを防ぐことができます。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遅延申請の場合は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遅延証明書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が必要なため、添付欄を必須項目にする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休暇申請の場合は有給休暇の日付だけ申請すれば</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よ</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いため、有給休暇の事由の時刻申請欄や時間数申請欄を使用しない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ように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する。</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働き方によって、残業など申請の事由が異なる場合</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申請選択画面の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単位</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ボタンから申請設定に区分を設定すると、申請ごとに部門や役職など区分けした単位で作成できます。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設定できる区分の単位は、以下になります。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全社（設定なし）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部門別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役職別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勤務地別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職種別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職務別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資格等級別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任意項目１～３別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雇用区分別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区分１～５別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勤怠締日区分別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外</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労働清算規則別</a:t>
            </a:r>
          </a:p>
          <a:p>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運用にあわせて</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アプリ基本設定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ページで以下の内容</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も</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○残日数の</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超過する</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申請を許可</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しない</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以下の申請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に対して残日数を超過する場合に、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申請時に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警告を表示して申請を許可しない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ように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公休</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代休、有休、積休、代替休、その他休１～５</a:t>
            </a:r>
          </a:p>
          <a:p>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16</a:t>
            </a:fld>
            <a:endParaRPr kumimoji="1" lang="ja-JP" altLang="en-US"/>
          </a:p>
        </p:txBody>
      </p:sp>
    </p:spTree>
    <p:extLst>
      <p:ext uri="{BB962C8B-B14F-4D97-AF65-F5344CB8AC3E}">
        <p14:creationId xmlns:p14="http://schemas.microsoft.com/office/powerpoint/2010/main" val="31943153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17</a:t>
            </a:fld>
            <a:endParaRPr kumimoji="1" lang="ja-JP" altLang="en-US"/>
          </a:p>
        </p:txBody>
      </p:sp>
    </p:spTree>
    <p:extLst>
      <p:ext uri="{BB962C8B-B14F-4D97-AF65-F5344CB8AC3E}">
        <p14:creationId xmlns:p14="http://schemas.microsoft.com/office/powerpoint/2010/main" val="33205477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未打刻を申請する際に、日付や出勤</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退出</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を間違えて申請するケースがあります。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そういった申請を防ぐために、すでに打刻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されている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に対して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は申請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でき</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ないように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時刻の上書きを「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また、事由ごとに時刻の上書きを許可するかも設定できます。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＜例＞</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「未打刻」の事由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の場合：</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時刻の上書きを「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：許可しない」</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取消</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の場合：</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時刻の上書きを「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：許可する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警告なし</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時刻の上書き</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：許可する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警告あり</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すると、打刻がある日に打刻申請する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警告メッセージ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が表示され</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ますが、そのまま申請できます。</a:t>
            </a: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18</a:t>
            </a:fld>
            <a:endParaRPr kumimoji="1" lang="ja-JP" altLang="en-US"/>
          </a:p>
        </p:txBody>
      </p:sp>
    </p:spTree>
    <p:extLst>
      <p:ext uri="{BB962C8B-B14F-4D97-AF65-F5344CB8AC3E}">
        <p14:creationId xmlns:p14="http://schemas.microsoft.com/office/powerpoint/2010/main" val="23417030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時間有休の申請方法は、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以下の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err="1">
                <a:solidFill>
                  <a:schemeClr val="tx1"/>
                </a:solidFill>
                <a:effectLst/>
                <a:latin typeface="Meiryo UI" panose="020B0604030504040204" pitchFamily="50" charset="-128"/>
                <a:ea typeface="Meiryo UI" panose="020B0604030504040204" pitchFamily="50" charset="-128"/>
                <a:cs typeface="+mn-cs"/>
              </a:rPr>
              <a:t>つの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方法</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があります。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が申請してきた時間有休を反映させる場合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数申請の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登録区分を「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：登録する」に設定します。</a:t>
            </a:r>
          </a:p>
          <a:p>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事由で「</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1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時間有休」「</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2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時間有休」などを用意する場合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休暇</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規程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休暇</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で事由を作成し、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で紐</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付</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けます。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取得時間ごとに事由を作成し、取得時間をそれぞれ設定し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19</a:t>
            </a:fld>
            <a:endParaRPr kumimoji="1" lang="ja-JP" altLang="en-US"/>
          </a:p>
        </p:txBody>
      </p:sp>
    </p:spTree>
    <p:extLst>
      <p:ext uri="{BB962C8B-B14F-4D97-AF65-F5344CB8AC3E}">
        <p14:creationId xmlns:p14="http://schemas.microsoft.com/office/powerpoint/2010/main" val="1258726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お客様の会社で不要な申請がある場合は、</a:t>
            </a:r>
            <a:r>
              <a:rPr kumimoji="1" lang="ja-JP" altLang="en-US" dirty="0">
                <a:latin typeface="Meiryo UI" panose="020B0604030504040204" pitchFamily="50" charset="-128"/>
                <a:ea typeface="Meiryo UI" panose="020B0604030504040204" pitchFamily="50" charset="-128"/>
              </a:rPr>
              <a:t>必要に応じて、目次や</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この後の各ページから記載を削除してください。</a:t>
            </a:r>
            <a:endParaRPr kumimoji="1"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2</a:t>
            </a:fld>
            <a:endParaRPr kumimoji="1" lang="ja-JP" altLang="en-US"/>
          </a:p>
        </p:txBody>
      </p:sp>
    </p:spTree>
    <p:extLst>
      <p:ext uri="{BB962C8B-B14F-4D97-AF65-F5344CB8AC3E}">
        <p14:creationId xmlns:p14="http://schemas.microsoft.com/office/powerpoint/2010/main" val="22464278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残業時間の上限が</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40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時間など決まっている際に、残業時間の累計を確認しながら申請する場合は、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ページで欄外表示設定を以下のように設定します。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・累計残業時間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：表示する」</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・勤怠時間項目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集計する各残業時間項目</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また、</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ページの承認時間登録方法によって、残業時間の計上が変わります。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：上書きする」の場合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lang="ja-JP" altLang="en-US" dirty="0">
                <a:latin typeface="Meiryo UI" panose="020B0604030504040204" pitchFamily="50" charset="-128"/>
                <a:ea typeface="Meiryo UI" panose="020B0604030504040204" pitchFamily="50" charset="-128"/>
              </a:rPr>
              <a:t>　　　当初「 </a:t>
            </a:r>
            <a:r>
              <a:rPr lang="en-US" altLang="ja-JP" dirty="0">
                <a:latin typeface="Meiryo UI" panose="020B0604030504040204" pitchFamily="50" charset="-128"/>
                <a:ea typeface="Meiryo UI" panose="020B0604030504040204" pitchFamily="50" charset="-128"/>
              </a:rPr>
              <a:t>1 </a:t>
            </a:r>
            <a:r>
              <a:rPr lang="ja-JP" altLang="en-US" dirty="0">
                <a:latin typeface="Meiryo UI" panose="020B0604030504040204" pitchFamily="50" charset="-128"/>
                <a:ea typeface="Meiryo UI" panose="020B0604030504040204" pitchFamily="50" charset="-128"/>
              </a:rPr>
              <a:t>時間」の予定で申請して、「 </a:t>
            </a:r>
            <a:r>
              <a:rPr lang="en-US" altLang="ja-JP" dirty="0">
                <a:latin typeface="Meiryo UI" panose="020B0604030504040204" pitchFamily="50" charset="-128"/>
                <a:ea typeface="Meiryo UI" panose="020B0604030504040204" pitchFamily="50" charset="-128"/>
              </a:rPr>
              <a:t>2 </a:t>
            </a:r>
            <a:r>
              <a:rPr lang="ja-JP" altLang="en-US" dirty="0">
                <a:latin typeface="Meiryo UI" panose="020B0604030504040204" pitchFamily="50" charset="-128"/>
                <a:ea typeface="Meiryo UI" panose="020B0604030504040204" pitchFamily="50" charset="-128"/>
              </a:rPr>
              <a:t>時間 </a:t>
            </a:r>
            <a:r>
              <a:rPr lang="en-US" altLang="ja-JP" dirty="0">
                <a:latin typeface="Meiryo UI" panose="020B0604030504040204" pitchFamily="50" charset="-128"/>
                <a:ea typeface="Meiryo UI" panose="020B0604030504040204" pitchFamily="50" charset="-128"/>
              </a:rPr>
              <a:t>30 </a:t>
            </a:r>
            <a:r>
              <a:rPr lang="ja-JP" altLang="en-US" dirty="0">
                <a:latin typeface="Meiryo UI" panose="020B0604030504040204" pitchFamily="50" charset="-128"/>
                <a:ea typeface="Meiryo UI" panose="020B0604030504040204" pitchFamily="50" charset="-128"/>
              </a:rPr>
              <a:t>分」に変更して申請させる場合などに選択します。</a:t>
            </a:r>
            <a:endParaRPr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eiryo UI" panose="020B0604030504040204" pitchFamily="50" charset="-128"/>
                <a:ea typeface="Meiryo UI" panose="020B0604030504040204" pitchFamily="50" charset="-128"/>
              </a:rPr>
              <a:t>　　　承認されると、残業時間が「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30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分</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lang="ja-JP" altLang="en-US" dirty="0">
                <a:latin typeface="Meiryo UI" panose="020B0604030504040204" pitchFamily="50" charset="-128"/>
                <a:ea typeface="Meiryo UI" panose="020B0604030504040204" pitchFamily="50" charset="-128"/>
              </a:rPr>
              <a:t>になります。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加算</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する」の場合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eiryo UI" panose="020B0604030504040204" pitchFamily="50" charset="-128"/>
                <a:ea typeface="Meiryo UI" panose="020B0604030504040204" pitchFamily="50" charset="-128"/>
              </a:rPr>
              <a:t>　　　当初「 </a:t>
            </a:r>
            <a:r>
              <a:rPr lang="en-US" altLang="ja-JP" dirty="0">
                <a:latin typeface="Meiryo UI" panose="020B0604030504040204" pitchFamily="50" charset="-128"/>
                <a:ea typeface="Meiryo UI" panose="020B0604030504040204" pitchFamily="50" charset="-128"/>
              </a:rPr>
              <a:t>1 </a:t>
            </a:r>
            <a:r>
              <a:rPr lang="ja-JP" altLang="en-US" dirty="0">
                <a:latin typeface="Meiryo UI" panose="020B0604030504040204" pitchFamily="50" charset="-128"/>
                <a:ea typeface="Meiryo UI" panose="020B0604030504040204" pitchFamily="50" charset="-128"/>
              </a:rPr>
              <a:t>時間」の予定で申請して、追加で「 </a:t>
            </a:r>
            <a:r>
              <a:rPr lang="en-US" altLang="ja-JP" dirty="0">
                <a:latin typeface="Meiryo UI" panose="020B0604030504040204" pitchFamily="50" charset="-128"/>
                <a:ea typeface="Meiryo UI" panose="020B0604030504040204" pitchFamily="50" charset="-128"/>
              </a:rPr>
              <a:t>2 </a:t>
            </a:r>
            <a:r>
              <a:rPr lang="ja-JP" altLang="en-US" dirty="0">
                <a:latin typeface="Meiryo UI" panose="020B0604030504040204" pitchFamily="50" charset="-128"/>
                <a:ea typeface="Meiryo UI" panose="020B0604030504040204" pitchFamily="50" charset="-128"/>
              </a:rPr>
              <a:t>時間 </a:t>
            </a:r>
            <a:r>
              <a:rPr lang="en-US" altLang="ja-JP" dirty="0">
                <a:latin typeface="Meiryo UI" panose="020B0604030504040204" pitchFamily="50" charset="-128"/>
                <a:ea typeface="Meiryo UI" panose="020B0604030504040204" pitchFamily="50" charset="-128"/>
              </a:rPr>
              <a:t>30 </a:t>
            </a:r>
            <a:r>
              <a:rPr lang="ja-JP" altLang="en-US" dirty="0">
                <a:latin typeface="Meiryo UI" panose="020B0604030504040204" pitchFamily="50" charset="-128"/>
                <a:ea typeface="Meiryo UI" panose="020B0604030504040204" pitchFamily="50" charset="-128"/>
              </a:rPr>
              <a:t>分」に延長申請させる場合などに選択します。</a:t>
            </a:r>
            <a:endParaRPr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eiryo UI" panose="020B0604030504040204" pitchFamily="50" charset="-128"/>
                <a:ea typeface="Meiryo UI" panose="020B0604030504040204" pitchFamily="50" charset="-128"/>
              </a:rPr>
              <a:t>　　　承認されると、残業時間が加算されて「 </a:t>
            </a:r>
            <a:r>
              <a:rPr lang="en-US" altLang="ja-JP" dirty="0">
                <a:latin typeface="Meiryo UI" panose="020B0604030504040204" pitchFamily="50" charset="-128"/>
                <a:ea typeface="Meiryo UI" panose="020B0604030504040204" pitchFamily="50" charset="-128"/>
              </a:rPr>
              <a:t>3 </a:t>
            </a:r>
            <a:r>
              <a:rPr lang="ja-JP" altLang="en-US" dirty="0">
                <a:latin typeface="Meiryo UI" panose="020B0604030504040204" pitchFamily="50" charset="-128"/>
                <a:ea typeface="Meiryo UI" panose="020B0604030504040204" pitchFamily="50" charset="-128"/>
              </a:rPr>
              <a:t>時間 </a:t>
            </a:r>
            <a:r>
              <a:rPr lang="en-US" altLang="ja-JP" dirty="0">
                <a:latin typeface="Meiryo UI" panose="020B0604030504040204" pitchFamily="50" charset="-128"/>
                <a:ea typeface="Meiryo UI" panose="020B0604030504040204" pitchFamily="50" charset="-128"/>
              </a:rPr>
              <a:t>30 </a:t>
            </a:r>
            <a:r>
              <a:rPr lang="ja-JP" altLang="en-US" dirty="0">
                <a:latin typeface="Meiryo UI" panose="020B0604030504040204" pitchFamily="50" charset="-128"/>
                <a:ea typeface="Meiryo UI" panose="020B0604030504040204" pitchFamily="50" charset="-128"/>
              </a:rPr>
              <a:t>分」になります。</a:t>
            </a: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2</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：自動計算された時間に加算する」の場合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例えば、普通残業は申請させずに打刻時刻から自動計算し、早出残業は残業申請させる場合などに選択します。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lang="ja-JP" altLang="en-US" dirty="0">
                <a:latin typeface="Meiryo UI" panose="020B0604030504040204" pitchFamily="50" charset="-128"/>
                <a:ea typeface="Meiryo UI" panose="020B0604030504040204" pitchFamily="50" charset="-128"/>
              </a:rPr>
              <a:t>承認されると、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打刻から自動的に計算された残業時間</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＋申請した</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2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30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分</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」が残業時間になります。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20</a:t>
            </a:fld>
            <a:endParaRPr kumimoji="1" lang="ja-JP" altLang="en-US"/>
          </a:p>
        </p:txBody>
      </p:sp>
    </p:spTree>
    <p:extLst>
      <p:ext uri="{BB962C8B-B14F-4D97-AF65-F5344CB8AC3E}">
        <p14:creationId xmlns:p14="http://schemas.microsoft.com/office/powerpoint/2010/main" val="33139844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勤務体系］メニューの［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その他時間等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みなし時刻を設定しておくと、</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打刻しなくても</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申請が承認されて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直行</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直帰の事由が入ることで、みなし出勤時刻やみなし退出時刻に応じた出勤時間が自動的に計算されます。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：初期表示しない」に設定すると、直行や直帰、出張などの事由が入った場合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だけ</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、みなし時刻が適用されます。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21</a:t>
            </a:fld>
            <a:endParaRPr kumimoji="1" lang="ja-JP" altLang="en-US"/>
          </a:p>
        </p:txBody>
      </p:sp>
    </p:spTree>
    <p:extLst>
      <p:ext uri="{BB962C8B-B14F-4D97-AF65-F5344CB8AC3E}">
        <p14:creationId xmlns:p14="http://schemas.microsoft.com/office/powerpoint/2010/main" val="6408262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勤務体系］メニューの［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その他時間等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みなし時刻を設定しておくと、</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打刻しなくても</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申請が承認されて出張</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の事由が入ることで、みなし出勤時刻やみなし退出時刻に応じた出勤時間が自動的に計算されます。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：初期表示しない」に設定すると、直行や直帰、出張などの事由が入った場合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だけ</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、みなし時刻が適用されます。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22</a:t>
            </a:fld>
            <a:endParaRPr kumimoji="1" lang="ja-JP" altLang="en-US"/>
          </a:p>
        </p:txBody>
      </p:sp>
    </p:spTree>
    <p:extLst>
      <p:ext uri="{BB962C8B-B14F-4D97-AF65-F5344CB8AC3E}">
        <p14:creationId xmlns:p14="http://schemas.microsoft.com/office/powerpoint/2010/main" val="37810846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休日出勤申請では、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ページで、代休・振休申請の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使用区分を「代休欄として使用する」または「振休欄として使用する」に設定する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、代休や振休の事由を一緒に申請できます。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⚠代休機能を使用する場合、精算方法によって勤務体系の作成方法や申請方法が異なります。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①休日出勤残業代を先に全額支給し、代休を取得した場合に代休分を</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100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％減額する精算方法の場合</a:t>
            </a:r>
          </a:p>
          <a:p>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勤務体系 </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勤務体系］メニュー</a:t>
            </a:r>
            <a:endPar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・所定休出残業時間を計上する時間を設定します。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8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時間以上休日出勤した場合に代休を取得できるなどの条件があれば</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「代休取得」で設定します。</a:t>
            </a:r>
          </a:p>
          <a:p>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］メニュー</a:t>
            </a:r>
            <a:endPar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代休・振休申請の使用区分を「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：代休欄として使用する」に設定すると、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出勤</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画面で代休も一緒に申請できます。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②休日出勤残業代の割増分だけを支給し、代休が取得できなかった場合に代休分を</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100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％支給する精算方法の場合</a:t>
            </a: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勤務体系 </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勤務体系］メニュー</a:t>
            </a:r>
            <a:endPar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の休日勤務体系と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代休なし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の休日勤務体系を分けて作成します。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の勤務は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25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％割増分と</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125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％の割増分の時間項目を分けて残業時間項目として作成し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時間項目は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勤怠項目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勤怠時間項目］メニューで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追加</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］メニュー</a:t>
            </a:r>
            <a:endPar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代休なし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の休日勤務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の場合は、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代休欄の使用区分を「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：使用しない」に設定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の休日勤務の場合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、代休欄の使用区分は任意で設定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・休日勤務体系を</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それぞれ</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代休なし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で紐</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付けます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■申請画面</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を申請する場合</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を選択します。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対象日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：休日勤務する日を選択します。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代休申請：代休を取得する日を選択します。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代休消化ありの☑は必ず外さないよう注意して</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くだ</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さい。代休残が発生しなくなってしまいます。</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代休の日付が決まっていない場合は、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代休消化あり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のチェックが付</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けて、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日付</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空白申請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代休なし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を申請する場合</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代休なし</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を選択します。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対象日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：休日勤務する日を選択します。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で代休欄を使用しない設定にする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代休申請欄は表示されません。</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23</a:t>
            </a:fld>
            <a:endParaRPr kumimoji="1" lang="ja-JP" altLang="en-US"/>
          </a:p>
        </p:txBody>
      </p:sp>
    </p:spTree>
    <p:extLst>
      <p:ext uri="{BB962C8B-B14F-4D97-AF65-F5344CB8AC3E}">
        <p14:creationId xmlns:p14="http://schemas.microsoft.com/office/powerpoint/2010/main" val="13372712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振替出勤申請として使用する場合は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勤務体系］メニューで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振替出勤用の勤務体系を作成し</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、振休事由などを設定します。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また、</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申請の名称を</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「休日出勤申請」から変更できます。</a:t>
            </a: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24</a:t>
            </a:fld>
            <a:endParaRPr kumimoji="1" lang="ja-JP" altLang="en-US"/>
          </a:p>
        </p:txBody>
      </p:sp>
    </p:spTree>
    <p:extLst>
      <p:ext uri="{BB962C8B-B14F-4D97-AF65-F5344CB8AC3E}">
        <p14:creationId xmlns:p14="http://schemas.microsoft.com/office/powerpoint/2010/main" val="39225700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25</a:t>
            </a:fld>
            <a:endParaRPr kumimoji="1" lang="ja-JP" altLang="en-US"/>
          </a:p>
        </p:txBody>
      </p:sp>
    </p:spTree>
    <p:extLst>
      <p:ext uri="{BB962C8B-B14F-4D97-AF65-F5344CB8AC3E}">
        <p14:creationId xmlns:p14="http://schemas.microsoft.com/office/powerpoint/2010/main" val="41431074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例えば、</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13</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16</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の外出申請があった場合に、</a:t>
            </a:r>
            <a:r>
              <a:rPr kumimoji="1" lang="ja-JP" altLang="en-US" sz="1200" u="sng"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に打刻をさせず</a:t>
            </a:r>
            <a:r>
              <a:rPr kumimoji="1" lang="ja-JP" altLang="en-US" sz="1200" u="sng"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申請してもらい、申請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された</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外出時刻</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13</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再入時刻</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16:00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打刻として反映させる場合は、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ページで以下のように設定します。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・時刻申請欄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使用区分</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：使用する」</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・時刻申請欄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登録区分</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：登録する」</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rgbClr val="FF0000"/>
                </a:solidFill>
                <a:effectLst/>
                <a:latin typeface="Meiryo UI" panose="020B0604030504040204" pitchFamily="50" charset="-128"/>
                <a:ea typeface="Meiryo UI" panose="020B0604030504040204" pitchFamily="50" charset="-128"/>
                <a:cs typeface="+mn-cs"/>
              </a:rPr>
              <a:t>社員</a:t>
            </a:r>
            <a:r>
              <a:rPr kumimoji="1" lang="ja-JP" altLang="ja-JP" sz="1200" b="1" kern="1200" dirty="0">
                <a:solidFill>
                  <a:srgbClr val="FF0000"/>
                </a:solidFill>
                <a:effectLst/>
                <a:latin typeface="Meiryo UI" panose="020B0604030504040204" pitchFamily="50" charset="-128"/>
                <a:ea typeface="Meiryo UI" panose="020B0604030504040204" pitchFamily="50" charset="-128"/>
                <a:cs typeface="+mn-cs"/>
              </a:rPr>
              <a:t>本人に外出・再入の打刻をさせる場合は「</a:t>
            </a:r>
            <a:r>
              <a:rPr kumimoji="1" lang="en-US" altLang="ja-JP" sz="1200" b="1" kern="1200" dirty="0">
                <a:solidFill>
                  <a:srgbClr val="FF0000"/>
                </a:solidFill>
                <a:effectLst/>
                <a:latin typeface="Meiryo UI" panose="020B0604030504040204" pitchFamily="50" charset="-128"/>
                <a:ea typeface="Meiryo UI" panose="020B0604030504040204" pitchFamily="50" charset="-128"/>
                <a:cs typeface="+mn-cs"/>
              </a:rPr>
              <a:t>0</a:t>
            </a:r>
            <a:r>
              <a:rPr kumimoji="1" lang="ja-JP" altLang="ja-JP" sz="1200" b="1" kern="1200" dirty="0">
                <a:solidFill>
                  <a:srgbClr val="FF0000"/>
                </a:solidFill>
                <a:effectLst/>
                <a:latin typeface="Meiryo UI" panose="020B0604030504040204" pitchFamily="50" charset="-128"/>
                <a:ea typeface="Meiryo UI" panose="020B0604030504040204" pitchFamily="50" charset="-128"/>
                <a:cs typeface="+mn-cs"/>
              </a:rPr>
              <a:t>：登録しない」</a:t>
            </a:r>
            <a:r>
              <a:rPr kumimoji="1" lang="ja-JP" altLang="en-US" sz="1200" b="1" kern="1200" dirty="0">
                <a:solidFill>
                  <a:srgbClr val="FF0000"/>
                </a:solidFill>
                <a:effectLst/>
                <a:latin typeface="Meiryo UI" panose="020B0604030504040204" pitchFamily="50" charset="-128"/>
                <a:ea typeface="Meiryo UI" panose="020B0604030504040204" pitchFamily="50" charset="-128"/>
                <a:cs typeface="+mn-cs"/>
              </a:rPr>
              <a:t>に</a:t>
            </a:r>
            <a:r>
              <a:rPr kumimoji="1" lang="ja-JP" altLang="ja-JP" sz="1200" b="1" kern="1200" dirty="0">
                <a:solidFill>
                  <a:srgbClr val="FF0000"/>
                </a:solidFill>
                <a:effectLst/>
                <a:latin typeface="Meiryo UI" panose="020B0604030504040204" pitchFamily="50" charset="-128"/>
                <a:ea typeface="Meiryo UI" panose="020B0604030504040204" pitchFamily="50" charset="-128"/>
                <a:cs typeface="+mn-cs"/>
              </a:rPr>
              <a:t>設定</a:t>
            </a:r>
            <a:r>
              <a:rPr kumimoji="1" lang="ja-JP" altLang="en-US" sz="1200" b="1" kern="1200" dirty="0">
                <a:solidFill>
                  <a:srgbClr val="FF0000"/>
                </a:solidFill>
                <a:effectLst/>
                <a:latin typeface="Meiryo UI" panose="020B0604030504040204" pitchFamily="50" charset="-128"/>
                <a:ea typeface="Meiryo UI" panose="020B0604030504040204" pitchFamily="50" charset="-128"/>
                <a:cs typeface="+mn-cs"/>
              </a:rPr>
              <a:t>します</a:t>
            </a:r>
            <a:r>
              <a:rPr kumimoji="1" lang="ja-JP" altLang="ja-JP" sz="1200" b="1" kern="1200" dirty="0">
                <a:solidFill>
                  <a:srgbClr val="FF0000"/>
                </a:solidFill>
                <a:effectLst/>
                <a:latin typeface="Meiryo UI" panose="020B0604030504040204" pitchFamily="50" charset="-128"/>
                <a:ea typeface="Meiryo UI" panose="020B0604030504040204" pitchFamily="50" charset="-128"/>
                <a:cs typeface="+mn-cs"/>
              </a:rPr>
              <a:t>。</a:t>
            </a:r>
            <a:endParaRPr kumimoji="1" lang="ja-JP" altLang="ja-JP" sz="1200" kern="1200" dirty="0">
              <a:solidFill>
                <a:srgbClr val="FF0000"/>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・時間数申請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欄の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登録先</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：外出時間に設定</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・承認時間登録方法</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：申請が承認された場合に、申請時間の計算方法を選択します。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26</a:t>
            </a:fld>
            <a:endParaRPr kumimoji="1" lang="ja-JP" altLang="en-US"/>
          </a:p>
        </p:txBody>
      </p:sp>
    </p:spTree>
    <p:extLst>
      <p:ext uri="{BB962C8B-B14F-4D97-AF65-F5344CB8AC3E}">
        <p14:creationId xmlns:p14="http://schemas.microsoft.com/office/powerpoint/2010/main" val="22742374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遅延の申請があった際に、遅延証明書の添付を必須とする場合は、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、「添付欄」を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以下のように設定します。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・使用区分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：使用する」</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・必須区分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：必須」</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画面</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の添付ファイル欄に「必須」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表示されます。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27</a:t>
            </a:fld>
            <a:endParaRPr kumimoji="1" lang="ja-JP" altLang="en-US"/>
          </a:p>
        </p:txBody>
      </p:sp>
    </p:spTree>
    <p:extLst>
      <p:ext uri="{BB962C8B-B14F-4D97-AF65-F5344CB8AC3E}">
        <p14:creationId xmlns:p14="http://schemas.microsoft.com/office/powerpoint/2010/main" val="3936295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例えば</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が遅刻し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た際に、</a:t>
            </a:r>
            <a:r>
              <a:rPr kumimoji="1" lang="ja-JP" altLang="en-US" sz="1200" u="sng" kern="1200" dirty="0">
                <a:solidFill>
                  <a:schemeClr val="tx1"/>
                </a:solidFill>
                <a:effectLst/>
                <a:latin typeface="Meiryo UI" panose="020B0604030504040204" pitchFamily="50" charset="-128"/>
                <a:ea typeface="Meiryo UI" panose="020B0604030504040204" pitchFamily="50" charset="-128"/>
                <a:cs typeface="+mn-cs"/>
              </a:rPr>
              <a:t>出勤</a:t>
            </a:r>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打刻</a:t>
            </a:r>
            <a:r>
              <a:rPr kumimoji="1" lang="ja-JP" altLang="en-US" sz="1200" u="sng" kern="1200" dirty="0">
                <a:solidFill>
                  <a:schemeClr val="tx1"/>
                </a:solidFill>
                <a:effectLst/>
                <a:latin typeface="Meiryo UI" panose="020B0604030504040204" pitchFamily="50" charset="-128"/>
                <a:ea typeface="Meiryo UI" panose="020B0604030504040204" pitchFamily="50" charset="-128"/>
                <a:cs typeface="+mn-cs"/>
              </a:rPr>
              <a:t>をしないで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9</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の遅刻申請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をした場合</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に出勤時刻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を打刻として反映させる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以下のように設定します。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・使用区分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：使用する」</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・登録区分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：登録する」</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本人に遅刻・早退した場合でも打刻させる場合は</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：登録しない」</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・登録先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：出勤時刻」</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28</a:t>
            </a:fld>
            <a:endParaRPr kumimoji="1" lang="ja-JP" altLang="en-US"/>
          </a:p>
        </p:txBody>
      </p:sp>
    </p:spTree>
    <p:extLst>
      <p:ext uri="{BB962C8B-B14F-4D97-AF65-F5344CB8AC3E}">
        <p14:creationId xmlns:p14="http://schemas.microsoft.com/office/powerpoint/2010/main" val="9304754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欠勤が半日単位でも取得できる場合は、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休暇</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規程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休暇</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半日用の事由を作成し、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紐付け</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半日</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単位の取得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：あり」に変更すると、自動的に「午前欠勤」「午後欠勤」の事由が作成されます。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ページで作成した半日欠勤の事由を紐</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付け</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29</a:t>
            </a:fld>
            <a:endParaRPr kumimoji="1" lang="ja-JP" altLang="en-US"/>
          </a:p>
        </p:txBody>
      </p:sp>
    </p:spTree>
    <p:extLst>
      <p:ext uri="{BB962C8B-B14F-4D97-AF65-F5344CB8AC3E}">
        <p14:creationId xmlns:p14="http://schemas.microsoft.com/office/powerpoint/2010/main" val="3323083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3</a:t>
            </a:fld>
            <a:endParaRPr kumimoji="1" lang="ja-JP" altLang="en-US"/>
          </a:p>
        </p:txBody>
      </p:sp>
    </p:spTree>
    <p:extLst>
      <p:ext uri="{BB962C8B-B14F-4D97-AF65-F5344CB8AC3E}">
        <p14:creationId xmlns:p14="http://schemas.microsoft.com/office/powerpoint/2010/main" val="39951466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30</a:t>
            </a:fld>
            <a:endParaRPr kumimoji="1" lang="ja-JP" altLang="en-US"/>
          </a:p>
        </p:txBody>
      </p:sp>
    </p:spTree>
    <p:extLst>
      <p:ext uri="{BB962C8B-B14F-4D97-AF65-F5344CB8AC3E}">
        <p14:creationId xmlns:p14="http://schemas.microsoft.com/office/powerpoint/2010/main" val="17318475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31</a:t>
            </a:fld>
            <a:endParaRPr kumimoji="1" lang="ja-JP" altLang="en-US"/>
          </a:p>
        </p:txBody>
      </p:sp>
    </p:spTree>
    <p:extLst>
      <p:ext uri="{BB962C8B-B14F-4D97-AF65-F5344CB8AC3E}">
        <p14:creationId xmlns:p14="http://schemas.microsoft.com/office/powerpoint/2010/main" val="6980102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決裁済みの申請を</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取り消しさせたい場合は、あらかじめ</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アプリ基本設定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ページで、取消申請を「使用する」に設定します。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ワークフローで取消申請が承認されると、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申請前の内容に戻ります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32</a:t>
            </a:fld>
            <a:endParaRPr kumimoji="1" lang="ja-JP" altLang="en-US"/>
          </a:p>
        </p:txBody>
      </p:sp>
    </p:spTree>
    <p:extLst>
      <p:ext uri="{BB962C8B-B14F-4D97-AF65-F5344CB8AC3E}">
        <p14:creationId xmlns:p14="http://schemas.microsoft.com/office/powerpoint/2010/main" val="42559977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休日出勤の勤務体系が入っているにもかかわらず、打刻がない場合に未打刻とするかは、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勤務実績照会設定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未打刻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未打刻判定方法で設定します。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未打刻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にした</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場合は、</a:t>
            </a:r>
            <a:r>
              <a:rPr lang="ja-JP" altLang="en-US" sz="1200" dirty="0">
                <a:latin typeface="Meiryo UI" panose="020B0604030504040204" pitchFamily="50" charset="-128"/>
                <a:ea typeface="Meiryo UI" panose="020B0604030504040204" pitchFamily="50" charset="-128"/>
              </a:rPr>
              <a:t>［勤務実績</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勤務実績照会］メニュー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で、未打刻の箇所をハイライト（ピンク色）で表示できます。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また、</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自身に有休残日数を確認させたい場合は、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勤務実績照会設定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勤怠日数</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や</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残日数</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表示させたい勤怠日数や休日・休暇残日数を選択します。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33</a:t>
            </a:fld>
            <a:endParaRPr kumimoji="1" lang="ja-JP" altLang="en-US"/>
          </a:p>
        </p:txBody>
      </p:sp>
    </p:spTree>
    <p:extLst>
      <p:ext uri="{BB962C8B-B14F-4D97-AF65-F5344CB8AC3E}">
        <p14:creationId xmlns:p14="http://schemas.microsoft.com/office/powerpoint/2010/main" val="21145736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eiryo UI" panose="020B0604030504040204" pitchFamily="50" charset="-128"/>
                <a:ea typeface="Meiryo UI" panose="020B0604030504040204" pitchFamily="50" charset="-128"/>
              </a:rPr>
              <a:t>［タイムレコーダー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a:t>
            </a:r>
            <a:r>
              <a:rPr lang="ja-JP" altLang="ja-JP" sz="1200" dirty="0">
                <a:latin typeface="Meiryo UI" panose="020B0604030504040204" pitchFamily="50" charset="-128"/>
                <a:ea typeface="Meiryo UI" panose="020B0604030504040204" pitchFamily="50" charset="-128"/>
              </a:rPr>
              <a:t>マイタイムレコーダー</a:t>
            </a:r>
            <a:r>
              <a:rPr lang="ja-JP" altLang="en-US" sz="1200" dirty="0">
                <a:latin typeface="Meiryo UI" panose="020B0604030504040204" pitchFamily="50" charset="-128"/>
                <a:ea typeface="Meiryo UI" panose="020B0604030504040204" pitchFamily="50" charset="-128"/>
              </a:rPr>
              <a:t>］メニュー</a:t>
            </a:r>
            <a:r>
              <a:rPr lang="ja-JP" altLang="ja-JP" sz="1200" dirty="0">
                <a:latin typeface="Meiryo UI" panose="020B0604030504040204" pitchFamily="50" charset="-128"/>
                <a:ea typeface="Meiryo UI" panose="020B0604030504040204" pitchFamily="50" charset="-128"/>
              </a:rPr>
              <a:t>で打刻せずに、会社に出社した際に</a:t>
            </a:r>
            <a:r>
              <a:rPr lang="en-US" altLang="ja-JP" sz="1200" dirty="0">
                <a:latin typeface="Meiryo UI" panose="020B0604030504040204" pitchFamily="50" charset="-128"/>
                <a:ea typeface="Meiryo UI" panose="020B0604030504040204" pitchFamily="50" charset="-128"/>
              </a:rPr>
              <a:t> 1 </a:t>
            </a:r>
            <a:r>
              <a:rPr lang="ja-JP" altLang="ja-JP" sz="1200" dirty="0">
                <a:latin typeface="Meiryo UI" panose="020B0604030504040204" pitchFamily="50" charset="-128"/>
                <a:ea typeface="Meiryo UI" panose="020B0604030504040204" pitchFamily="50" charset="-128"/>
              </a:rPr>
              <a:t>週間</a:t>
            </a:r>
            <a:r>
              <a:rPr lang="ja-JP" altLang="en-US" sz="1200" dirty="0">
                <a:latin typeface="Meiryo UI" panose="020B0604030504040204" pitchFamily="50" charset="-128"/>
                <a:ea typeface="Meiryo UI" panose="020B0604030504040204" pitchFamily="50" charset="-128"/>
              </a:rPr>
              <a:t>分の</a:t>
            </a:r>
            <a:r>
              <a:rPr lang="ja-JP" altLang="ja-JP" sz="1200" dirty="0">
                <a:latin typeface="Meiryo UI" panose="020B0604030504040204" pitchFamily="50" charset="-128"/>
                <a:ea typeface="Meiryo UI" panose="020B0604030504040204" pitchFamily="50" charset="-128"/>
              </a:rPr>
              <a:t>打刻をまとめて申請する場合や、</a:t>
            </a:r>
            <a:br>
              <a:rPr lang="en-US" altLang="ja-JP" sz="1200" dirty="0">
                <a:latin typeface="Meiryo UI" panose="020B0604030504040204" pitchFamily="50" charset="-128"/>
                <a:ea typeface="Meiryo UI" panose="020B0604030504040204" pitchFamily="50" charset="-128"/>
              </a:rPr>
            </a:br>
            <a:r>
              <a:rPr lang="ja-JP" altLang="ja-JP" sz="1200" dirty="0">
                <a:latin typeface="Meiryo UI" panose="020B0604030504040204" pitchFamily="50" charset="-128"/>
                <a:ea typeface="Meiryo UI" panose="020B0604030504040204" pitchFamily="50" charset="-128"/>
              </a:rPr>
              <a:t>未打刻と休暇申請を</a:t>
            </a:r>
            <a:r>
              <a:rPr lang="en-US" altLang="ja-JP" sz="1200" dirty="0">
                <a:latin typeface="Meiryo UI" panose="020B0604030504040204" pitchFamily="50" charset="-128"/>
                <a:ea typeface="Meiryo UI" panose="020B0604030504040204" pitchFamily="50" charset="-128"/>
              </a:rPr>
              <a:t> 1 </a:t>
            </a:r>
            <a:r>
              <a:rPr lang="ja-JP" altLang="ja-JP" sz="1200" dirty="0">
                <a:latin typeface="Meiryo UI" panose="020B0604030504040204" pitchFamily="50" charset="-128"/>
                <a:ea typeface="Meiryo UI" panose="020B0604030504040204" pitchFamily="50" charset="-128"/>
              </a:rPr>
              <a:t>度に申請する場合などは、</a:t>
            </a:r>
            <a:r>
              <a:rPr lang="ja-JP" altLang="en-US" sz="1200" dirty="0">
                <a:latin typeface="Meiryo UI" panose="020B0604030504040204" pitchFamily="50" charset="-128"/>
                <a:ea typeface="Meiryo UI" panose="020B0604030504040204" pitchFamily="50" charset="-128"/>
              </a:rPr>
              <a:t>［申請</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勤務実績申請］メニュー</a:t>
            </a:r>
            <a:r>
              <a:rPr lang="ja-JP" altLang="ja-JP" sz="1200" dirty="0">
                <a:latin typeface="Meiryo UI" panose="020B0604030504040204" pitchFamily="50" charset="-128"/>
                <a:ea typeface="Meiryo UI" panose="020B0604030504040204" pitchFamily="50" charset="-128"/>
              </a:rPr>
              <a:t>で期間を指定して一括で申請</a:t>
            </a:r>
            <a:r>
              <a:rPr lang="ja-JP" altLang="en-US" sz="1200" dirty="0">
                <a:latin typeface="Meiryo UI" panose="020B0604030504040204" pitchFamily="50" charset="-128"/>
                <a:ea typeface="Meiryo UI" panose="020B0604030504040204" pitchFamily="50" charset="-128"/>
              </a:rPr>
              <a:t>し</a:t>
            </a:r>
            <a:r>
              <a:rPr lang="ja-JP" altLang="ja-JP" sz="1200" dirty="0">
                <a:latin typeface="Meiryo UI" panose="020B0604030504040204" pitchFamily="50" charset="-128"/>
                <a:ea typeface="Meiryo UI" panose="020B0604030504040204" pitchFamily="50" charset="-128"/>
              </a:rPr>
              <a:t>ます。</a:t>
            </a:r>
            <a:endParaRPr kumimoji="1" lang="ja-JP" altLang="en-US" sz="1200" dirty="0">
              <a:latin typeface="Meiryo UI" panose="020B0604030504040204" pitchFamily="50" charset="-128"/>
              <a:ea typeface="Meiryo UI" panose="020B0604030504040204" pitchFamily="50" charset="-128"/>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］メニューで以下の設定ができます。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ページ</a:t>
            </a:r>
          </a:p>
          <a:p>
            <a:r>
              <a:rPr lang="ja-JP" altLang="en-US" sz="1200" dirty="0">
                <a:latin typeface="Meiryo UI" panose="020B0604030504040204" pitchFamily="50" charset="-128"/>
                <a:ea typeface="Meiryo UI" panose="020B0604030504040204" pitchFamily="50" charset="-128"/>
              </a:rPr>
              <a:t>　［申請</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勤務実績申請］メニュー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で打刻をまとめて申請する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際に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打刻データの入力漏れがある状態で申請しようとした場合に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警告を表示し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申請を許可しない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ようにできます。これにより、</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打刻の申請漏れを防ぐことができます。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その場合は、未打刻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：警告を表示する・申請を許可しない」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申請項目選択</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ページ</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項目ごとに勤務データに書き込むかを選択できます。</a:t>
            </a:r>
          </a:p>
          <a:p>
            <a:r>
              <a:rPr lang="ja-JP" altLang="en-US" sz="1200"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・［申請</a:t>
            </a:r>
            <a:r>
              <a:rPr lang="en-US" altLang="ja-JP" sz="12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 勤務実績申請］メニュー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で入力し、承認の際に勤務データに書き込む項目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リストから項目を選択し、［入力・書込］ボタンをクリックします。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lang="ja-JP" altLang="en-US" sz="1200" b="1" dirty="0">
                <a:latin typeface="Meiryo UI" panose="020B0604030504040204" pitchFamily="50" charset="-128"/>
                <a:ea typeface="Meiryo UI" panose="020B0604030504040204" pitchFamily="50" charset="-128"/>
              </a:rPr>
              <a:t>［申請</a:t>
            </a:r>
            <a:r>
              <a:rPr lang="en-US" altLang="ja-JP" sz="12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 勤務実績申請］メニュー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で直接入力はさせないが、承認の際に勤務データに書き込む項目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リストから項目を選択し、［参照・書込］ボタンをクリックします。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参照するだけで勤務データに書き込まない項目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リストから項目を選択し、［参照だけ］ボタンをクリックします。</a:t>
            </a: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34</a:t>
            </a:fld>
            <a:endParaRPr kumimoji="1" lang="ja-JP" altLang="en-US"/>
          </a:p>
        </p:txBody>
      </p:sp>
    </p:spTree>
    <p:extLst>
      <p:ext uri="{BB962C8B-B14F-4D97-AF65-F5344CB8AC3E}">
        <p14:creationId xmlns:p14="http://schemas.microsoft.com/office/powerpoint/2010/main" val="516169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］メニューで以下の設定ができます。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ページ</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例えば、</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人ずつに特定の</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PC</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を与えておらず、勤怠管理者が社員の複数日の打刻データをまとめて申請する際</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u="none"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打刻データの入力漏れがある状態で申請し</a:t>
            </a:r>
            <a:r>
              <a:rPr kumimoji="1" lang="ja-JP" altLang="en-US" sz="1200" u="sng" kern="1200" dirty="0">
                <a:solidFill>
                  <a:schemeClr val="tx1"/>
                </a:solidFill>
                <a:effectLst/>
                <a:latin typeface="Meiryo UI" panose="020B0604030504040204" pitchFamily="50" charset="-128"/>
                <a:ea typeface="Meiryo UI" panose="020B0604030504040204" pitchFamily="50" charset="-128"/>
                <a:cs typeface="+mn-cs"/>
              </a:rPr>
              <a:t>ようとした</a:t>
            </a:r>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場合に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、警告を表示し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申請を許可しない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ようにできます。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これにより、</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打刻の申請漏れ（入力漏れ）を防ぐことができます。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その場合は、未打刻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：警告を表示する・申請を許可しない」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申請項目選択</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ページ</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項目ごとに勤務データに書き込むかを選択できます。</a:t>
            </a:r>
          </a:p>
          <a:p>
            <a:r>
              <a:rPr lang="ja-JP" altLang="en-US" sz="1200"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・［申請</a:t>
            </a:r>
            <a:r>
              <a:rPr lang="en-US" altLang="ja-JP" sz="12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 </a:t>
            </a:r>
            <a:r>
              <a:rPr lang="ja-JP" altLang="ja-JP" sz="1200" b="1" dirty="0">
                <a:latin typeface="Meiryo UI" panose="020B0604030504040204" pitchFamily="50" charset="-128"/>
                <a:ea typeface="Meiryo UI" panose="020B0604030504040204" pitchFamily="50" charset="-128"/>
              </a:rPr>
              <a:t>連名式勤務実績申請</a:t>
            </a:r>
            <a:r>
              <a:rPr lang="ja-JP" altLang="en-US" sz="1200" b="1" dirty="0">
                <a:latin typeface="Meiryo UI" panose="020B0604030504040204" pitchFamily="50" charset="-128"/>
                <a:ea typeface="Meiryo UI" panose="020B0604030504040204" pitchFamily="50" charset="-128"/>
              </a:rPr>
              <a:t>］メニュー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で入力し、承認の際に勤務データに書き込む項目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リストから項目を選択し、［入力・書込］ボタンをクリックします。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lang="ja-JP" altLang="en-US" sz="1200" b="1" dirty="0">
                <a:latin typeface="Meiryo UI" panose="020B0604030504040204" pitchFamily="50" charset="-128"/>
                <a:ea typeface="Meiryo UI" panose="020B0604030504040204" pitchFamily="50" charset="-128"/>
              </a:rPr>
              <a:t>［申請</a:t>
            </a:r>
            <a:r>
              <a:rPr lang="en-US" altLang="ja-JP" sz="12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 </a:t>
            </a:r>
            <a:r>
              <a:rPr lang="ja-JP" altLang="ja-JP" sz="1200" b="1" dirty="0">
                <a:latin typeface="Meiryo UI" panose="020B0604030504040204" pitchFamily="50" charset="-128"/>
                <a:ea typeface="Meiryo UI" panose="020B0604030504040204" pitchFamily="50" charset="-128"/>
              </a:rPr>
              <a:t>連名式勤務実績申請</a:t>
            </a:r>
            <a:r>
              <a:rPr lang="ja-JP" altLang="en-US" sz="1200" b="1" dirty="0">
                <a:latin typeface="Meiryo UI" panose="020B0604030504040204" pitchFamily="50" charset="-128"/>
                <a:ea typeface="Meiryo UI" panose="020B0604030504040204" pitchFamily="50" charset="-128"/>
              </a:rPr>
              <a:t>］メニュー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で直接入力はさせないが、承認の際に勤務データに書き込む項目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リストから項目を選択し、［参照・書込］ボタンをクリックします。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参照するだけで勤務データに書き込まない項目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リストから項目を選択し、［参照だけ］ボタンをクリックします。</a:t>
            </a: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35</a:t>
            </a:fld>
            <a:endParaRPr kumimoji="1" lang="ja-JP" altLang="en-US"/>
          </a:p>
        </p:txBody>
      </p:sp>
    </p:spTree>
    <p:extLst>
      <p:ext uri="{BB962C8B-B14F-4D97-AF65-F5344CB8AC3E}">
        <p14:creationId xmlns:p14="http://schemas.microsoft.com/office/powerpoint/2010/main" val="16667826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36</a:t>
            </a:fld>
            <a:endParaRPr kumimoji="1" lang="ja-JP" altLang="en-US" dirty="0"/>
          </a:p>
        </p:txBody>
      </p:sp>
    </p:spTree>
    <p:extLst>
      <p:ext uri="{BB962C8B-B14F-4D97-AF65-F5344CB8AC3E}">
        <p14:creationId xmlns:p14="http://schemas.microsoft.com/office/powerpoint/2010/main" val="19838083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lang="ja-JP" altLang="en-US" sz="1200" dirty="0">
                <a:latin typeface="Meiryo UI" panose="020B0604030504040204" pitchFamily="50" charset="-128"/>
                <a:ea typeface="Meiryo UI" panose="020B0604030504040204" pitchFamily="50" charset="-128"/>
              </a:rPr>
              <a:t>［勤怠</a:t>
            </a:r>
            <a:r>
              <a:rPr lang="en-US" altLang="ja-JP" sz="1200" dirty="0">
                <a:latin typeface="Meiryo UI" panose="020B0604030504040204" pitchFamily="50" charset="-128"/>
                <a:ea typeface="Meiryo UI" panose="020B0604030504040204" pitchFamily="50" charset="-128"/>
              </a:rPr>
              <a:t> ‐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タイムカード入力</a:t>
            </a:r>
            <a:r>
              <a:rPr lang="ja-JP" altLang="en-US" sz="1200" dirty="0">
                <a:latin typeface="Meiryo UI" panose="020B0604030504040204" pitchFamily="50" charset="-128"/>
                <a:ea typeface="Meiryo UI" panose="020B0604030504040204" pitchFamily="50" charset="-128"/>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等で確認すると、承認した申請の内容が反映されます。</a:t>
            </a: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37</a:t>
            </a:fld>
            <a:endParaRPr kumimoji="1" lang="ja-JP" altLang="en-US"/>
          </a:p>
        </p:txBody>
      </p:sp>
    </p:spTree>
    <p:extLst>
      <p:ext uri="{BB962C8B-B14F-4D97-AF65-F5344CB8AC3E}">
        <p14:creationId xmlns:p14="http://schemas.microsoft.com/office/powerpoint/2010/main" val="11964877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申請項目選択</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ページで、項目ごとに勤務データに書き込むかを選択できます。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○［申請</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連名式勤務実績申請</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で入力し、承認の際に勤務データに書き込む項目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リストから項目を選択し、［入力・書込］ボタンをクリックします。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○［申請</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連名式勤務実績申請</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で直接入力はさせないが、承認の際に勤務データに書き込む項目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リストから項目を選択し、［参照・書込］ボタンをクリックします。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参照するだけで勤務データに書き込まない項目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リストから項目を選択し、［参照だけ］ボタンをクリックします。</a:t>
            </a: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38</a:t>
            </a:fld>
            <a:endParaRPr kumimoji="1" lang="ja-JP" altLang="en-US"/>
          </a:p>
        </p:txBody>
      </p:sp>
    </p:spTree>
    <p:extLst>
      <p:ext uri="{BB962C8B-B14F-4D97-AF65-F5344CB8AC3E}">
        <p14:creationId xmlns:p14="http://schemas.microsoft.com/office/powerpoint/2010/main" val="32705238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39</a:t>
            </a:fld>
            <a:endParaRPr kumimoji="1" lang="ja-JP" altLang="en-US"/>
          </a:p>
        </p:txBody>
      </p:sp>
    </p:spTree>
    <p:extLst>
      <p:ext uri="{BB962C8B-B14F-4D97-AF65-F5344CB8AC3E}">
        <p14:creationId xmlns:p14="http://schemas.microsoft.com/office/powerpoint/2010/main" val="1979535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4</a:t>
            </a:fld>
            <a:endParaRPr kumimoji="1" lang="ja-JP" altLang="en-US" dirty="0"/>
          </a:p>
        </p:txBody>
      </p:sp>
    </p:spTree>
    <p:extLst>
      <p:ext uri="{BB962C8B-B14F-4D97-AF65-F5344CB8AC3E}">
        <p14:creationId xmlns:p14="http://schemas.microsoft.com/office/powerpoint/2010/main" val="5576327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dirty="0">
                <a:latin typeface="Meiryo UI" panose="020B0604030504040204" pitchFamily="50" charset="-128"/>
                <a:ea typeface="Meiryo UI" panose="020B0604030504040204" pitchFamily="50" charset="-128"/>
              </a:rPr>
              <a:t>勤怠締日に社員が</a:t>
            </a:r>
            <a:r>
              <a:rPr lang="ja-JP" altLang="en-US" sz="1200" dirty="0">
                <a:latin typeface="Meiryo UI" panose="020B0604030504040204" pitchFamily="50" charset="-128"/>
                <a:ea typeface="Meiryo UI" panose="020B0604030504040204" pitchFamily="50" charset="-128"/>
              </a:rPr>
              <a:t>急きょ</a:t>
            </a:r>
            <a:r>
              <a:rPr lang="ja-JP" altLang="ja-JP" sz="1200" dirty="0">
                <a:latin typeface="Meiryo UI" panose="020B0604030504040204" pitchFamily="50" charset="-128"/>
                <a:ea typeface="Meiryo UI" panose="020B0604030504040204" pitchFamily="50" charset="-128"/>
              </a:rPr>
              <a:t>有給休暇</a:t>
            </a:r>
            <a:r>
              <a:rPr lang="ja-JP" altLang="en-US" sz="1200" dirty="0">
                <a:latin typeface="Meiryo UI" panose="020B0604030504040204" pitchFamily="50" charset="-128"/>
                <a:ea typeface="Meiryo UI" panose="020B0604030504040204" pitchFamily="50" charset="-128"/>
              </a:rPr>
              <a:t>だった</a:t>
            </a:r>
            <a:r>
              <a:rPr lang="ja-JP" altLang="ja-JP" sz="1200" dirty="0">
                <a:latin typeface="Meiryo UI" panose="020B0604030504040204" pitchFamily="50" charset="-128"/>
                <a:ea typeface="Meiryo UI" panose="020B0604030504040204" pitchFamily="50" charset="-128"/>
              </a:rPr>
              <a:t>場合、申請が間に合わ</a:t>
            </a:r>
            <a:r>
              <a:rPr lang="ja-JP" altLang="en-US" sz="1200" dirty="0">
                <a:latin typeface="Meiryo UI" panose="020B0604030504040204" pitchFamily="50" charset="-128"/>
                <a:ea typeface="Meiryo UI" panose="020B0604030504040204" pitchFamily="50" charset="-128"/>
              </a:rPr>
              <a:t>ないため、</a:t>
            </a:r>
            <a:r>
              <a:rPr lang="ja-JP" altLang="ja-JP" sz="1200" dirty="0">
                <a:latin typeface="Meiryo UI" panose="020B0604030504040204" pitchFamily="50" charset="-128"/>
                <a:ea typeface="Meiryo UI" panose="020B0604030504040204" pitchFamily="50" charset="-128"/>
              </a:rPr>
              <a:t>勤怠管理者が</a:t>
            </a:r>
            <a:r>
              <a:rPr lang="ja-JP" altLang="en-US" sz="1200" dirty="0">
                <a:latin typeface="Meiryo UI" panose="020B0604030504040204" pitchFamily="50" charset="-128"/>
                <a:ea typeface="Meiryo UI" panose="020B0604030504040204" pitchFamily="50" charset="-128"/>
              </a:rPr>
              <a:t>［勤怠</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タイムカード入力］メニュー</a:t>
            </a:r>
            <a:r>
              <a:rPr lang="ja-JP" altLang="ja-JP" sz="1200" dirty="0">
                <a:latin typeface="Meiryo UI" panose="020B0604030504040204" pitchFamily="50" charset="-128"/>
                <a:ea typeface="Meiryo UI" panose="020B0604030504040204" pitchFamily="50" charset="-128"/>
              </a:rPr>
              <a:t>などで</a:t>
            </a:r>
            <a:endParaRPr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dirty="0">
                <a:latin typeface="Meiryo UI" panose="020B0604030504040204" pitchFamily="50" charset="-128"/>
                <a:ea typeface="Meiryo UI" panose="020B0604030504040204" pitchFamily="50" charset="-128"/>
              </a:rPr>
              <a:t>有給休暇の事由を直接登録することがあります。</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eiryo UI" panose="020B0604030504040204" pitchFamily="50" charset="-128"/>
                <a:ea typeface="Meiryo UI" panose="020B0604030504040204" pitchFamily="50" charset="-128"/>
              </a:rPr>
              <a:t>そ</a:t>
            </a:r>
            <a:r>
              <a:rPr lang="ja-JP" altLang="ja-JP" sz="1200" dirty="0">
                <a:latin typeface="Meiryo UI" panose="020B0604030504040204" pitchFamily="50" charset="-128"/>
                <a:ea typeface="Meiryo UI" panose="020B0604030504040204" pitchFamily="50" charset="-128"/>
              </a:rPr>
              <a:t>の場合、</a:t>
            </a:r>
            <a:r>
              <a:rPr lang="ja-JP" altLang="en-US" sz="1200" dirty="0">
                <a:latin typeface="Meiryo UI" panose="020B0604030504040204" pitchFamily="50" charset="-128"/>
                <a:ea typeface="Meiryo UI" panose="020B0604030504040204" pitchFamily="50" charset="-128"/>
              </a:rPr>
              <a:t>後日に</a:t>
            </a:r>
            <a:r>
              <a:rPr lang="ja-JP" altLang="ja-JP" sz="1200" dirty="0">
                <a:latin typeface="Meiryo UI" panose="020B0604030504040204" pitchFamily="50" charset="-128"/>
                <a:ea typeface="Meiryo UI" panose="020B0604030504040204" pitchFamily="50" charset="-128"/>
              </a:rPr>
              <a:t>社員</a:t>
            </a:r>
            <a:r>
              <a:rPr lang="ja-JP" altLang="en-US" sz="1200" dirty="0">
                <a:latin typeface="Meiryo UI" panose="020B0604030504040204" pitchFamily="50" charset="-128"/>
                <a:ea typeface="Meiryo UI" panose="020B0604030504040204" pitchFamily="50" charset="-128"/>
              </a:rPr>
              <a:t>が</a:t>
            </a:r>
            <a:r>
              <a:rPr lang="ja-JP" altLang="ja-JP" sz="1200" dirty="0">
                <a:latin typeface="Meiryo UI" panose="020B0604030504040204" pitchFamily="50" charset="-128"/>
                <a:ea typeface="Meiryo UI" panose="020B0604030504040204" pitchFamily="50" charset="-128"/>
              </a:rPr>
              <a:t>有休</a:t>
            </a:r>
            <a:r>
              <a:rPr lang="ja-JP" altLang="en-US" sz="1200" dirty="0">
                <a:latin typeface="Meiryo UI" panose="020B0604030504040204" pitchFamily="50" charset="-128"/>
                <a:ea typeface="Meiryo UI" panose="020B0604030504040204" pitchFamily="50" charset="-128"/>
              </a:rPr>
              <a:t>を</a:t>
            </a:r>
            <a:r>
              <a:rPr lang="ja-JP" altLang="ja-JP" sz="1200" dirty="0">
                <a:latin typeface="Meiryo UI" panose="020B0604030504040204" pitchFamily="50" charset="-128"/>
                <a:ea typeface="Meiryo UI" panose="020B0604030504040204" pitchFamily="50" charset="-128"/>
              </a:rPr>
              <a:t>申請</a:t>
            </a:r>
            <a:r>
              <a:rPr lang="ja-JP" altLang="en-US" sz="1200" dirty="0">
                <a:latin typeface="Meiryo UI" panose="020B0604030504040204" pitchFamily="50" charset="-128"/>
                <a:ea typeface="Meiryo UI" panose="020B0604030504040204" pitchFamily="50" charset="-128"/>
              </a:rPr>
              <a:t>した際に</a:t>
            </a:r>
            <a:r>
              <a:rPr lang="ja-JP" altLang="ja-JP" sz="1200" dirty="0">
                <a:latin typeface="Meiryo UI" panose="020B0604030504040204" pitchFamily="50" charset="-128"/>
                <a:ea typeface="Meiryo UI" panose="020B0604030504040204" pitchFamily="50" charset="-128"/>
              </a:rPr>
              <a:t>、すでに有給休暇の事由が登録されているため、申請内容</a:t>
            </a:r>
            <a:r>
              <a:rPr lang="en-US" altLang="ja-JP" sz="1200" dirty="0">
                <a:latin typeface="Meiryo UI" panose="020B0604030504040204" pitchFamily="50" charset="-128"/>
                <a:ea typeface="Meiryo UI" panose="020B0604030504040204" pitchFamily="50" charset="-128"/>
              </a:rPr>
              <a:t>(</a:t>
            </a:r>
            <a:r>
              <a:rPr lang="ja-JP" altLang="ja-JP" sz="1200" dirty="0">
                <a:latin typeface="Meiryo UI" panose="020B0604030504040204" pitchFamily="50" charset="-128"/>
                <a:ea typeface="Meiryo UI" panose="020B0604030504040204" pitchFamily="50" charset="-128"/>
              </a:rPr>
              <a:t>有給休暇の事由</a:t>
            </a:r>
            <a:r>
              <a:rPr lang="en-US" altLang="ja-JP" sz="1200" dirty="0">
                <a:latin typeface="Meiryo UI" panose="020B0604030504040204" pitchFamily="50" charset="-128"/>
                <a:ea typeface="Meiryo UI" panose="020B0604030504040204" pitchFamily="50" charset="-128"/>
              </a:rPr>
              <a:t>)</a:t>
            </a:r>
            <a:r>
              <a:rPr lang="ja-JP" altLang="ja-JP" sz="1200" dirty="0">
                <a:latin typeface="Meiryo UI" panose="020B0604030504040204" pitchFamily="50" charset="-128"/>
                <a:ea typeface="Meiryo UI" panose="020B0604030504040204" pitchFamily="50" charset="-128"/>
              </a:rPr>
              <a:t>を</a:t>
            </a:r>
            <a:endParaRPr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dirty="0">
                <a:latin typeface="Meiryo UI" panose="020B0604030504040204" pitchFamily="50" charset="-128"/>
                <a:ea typeface="Meiryo UI" panose="020B0604030504040204" pitchFamily="50" charset="-128"/>
              </a:rPr>
              <a:t>タイムカードに登録する必要はありません。</a:t>
            </a:r>
            <a:br>
              <a:rPr lang="en-US" altLang="ja-JP" sz="1200" dirty="0">
                <a:latin typeface="Meiryo UI" panose="020B0604030504040204" pitchFamily="50" charset="-128"/>
                <a:ea typeface="Meiryo UI" panose="020B0604030504040204" pitchFamily="50" charset="-128"/>
              </a:rPr>
            </a:br>
            <a:r>
              <a:rPr lang="ja-JP" altLang="en-US" sz="1200" dirty="0">
                <a:latin typeface="Meiryo UI" panose="020B0604030504040204" pitchFamily="50" charset="-128"/>
                <a:ea typeface="Meiryo UI" panose="020B0604030504040204" pitchFamily="50" charset="-128"/>
              </a:rPr>
              <a:t>承認者には、</a:t>
            </a:r>
            <a:r>
              <a:rPr lang="ja-JP" altLang="ja-JP" sz="1200" dirty="0">
                <a:latin typeface="Meiryo UI" panose="020B0604030504040204" pitchFamily="50" charset="-128"/>
                <a:ea typeface="Meiryo UI" panose="020B0604030504040204" pitchFamily="50" charset="-128"/>
              </a:rPr>
              <a:t>「事後承認（勤務データを修正済のため、申請・承認の実績だけ残す）」にチェックを付けて承認し</a:t>
            </a:r>
            <a:r>
              <a:rPr lang="ja-JP" altLang="en-US" sz="1200" dirty="0">
                <a:latin typeface="Meiryo UI" panose="020B0604030504040204" pitchFamily="50" charset="-128"/>
                <a:ea typeface="Meiryo UI" panose="020B0604030504040204" pitchFamily="50" charset="-128"/>
              </a:rPr>
              <a:t>てもらいます</a:t>
            </a:r>
            <a:r>
              <a:rPr lang="ja-JP" altLang="ja-JP" sz="1200" dirty="0">
                <a:latin typeface="Meiryo UI" panose="020B0604030504040204" pitchFamily="50" charset="-128"/>
                <a:ea typeface="Meiryo UI" panose="020B0604030504040204" pitchFamily="50" charset="-128"/>
              </a:rPr>
              <a:t>。</a:t>
            </a: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事後承認する場合は、あらかじめ</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アプリ基本設定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事後承認を「使用する」に設定します。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40</a:t>
            </a:fld>
            <a:endParaRPr kumimoji="1" lang="ja-JP" altLang="en-US"/>
          </a:p>
        </p:txBody>
      </p:sp>
    </p:spTree>
    <p:extLst>
      <p:ext uri="{BB962C8B-B14F-4D97-AF65-F5344CB8AC3E}">
        <p14:creationId xmlns:p14="http://schemas.microsoft.com/office/powerpoint/2010/main" val="41528378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41</a:t>
            </a:fld>
            <a:endParaRPr kumimoji="1" lang="ja-JP" altLang="en-US"/>
          </a:p>
        </p:txBody>
      </p:sp>
    </p:spTree>
    <p:extLst>
      <p:ext uri="{BB962C8B-B14F-4D97-AF65-F5344CB8AC3E}">
        <p14:creationId xmlns:p14="http://schemas.microsoft.com/office/powerpoint/2010/main" val="6084749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ＭＳ ゴシック" panose="020B0609070205080204" pitchFamily="49" charset="-128"/>
                <a:ea typeface="ＭＳ ゴシック" panose="020B0609070205080204" pitchFamily="49"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承認権限がない担当者でも、</a:t>
            </a:r>
            <a:r>
              <a:rPr lang="ja-JP" altLang="en-US" sz="1200" dirty="0">
                <a:latin typeface="Meiryo UI" panose="020B0604030504040204" pitchFamily="50" charset="-128"/>
                <a:ea typeface="Meiryo UI" panose="020B0604030504040204" pitchFamily="50" charset="-128"/>
              </a:rPr>
              <a:t>［承認</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閲覧］メニュー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で申請中や決裁済みの申請の申請状況を確認できます。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閲覧を許可する場合は、あらかじめ</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勤怠管理者側のメイン</a:t>
            </a:r>
            <a:r>
              <a:rPr lang="ja-JP" altLang="en-US" dirty="0"/>
              <a:t>メニュー右上の［セキュリティ］から、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使用するワークフローに「閲覧」ステップを追加する必要があります。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42</a:t>
            </a:fld>
            <a:endParaRPr kumimoji="1" lang="ja-JP" altLang="en-US"/>
          </a:p>
        </p:txBody>
      </p:sp>
    </p:spTree>
    <p:extLst>
      <p:ext uri="{BB962C8B-B14F-4D97-AF65-F5344CB8AC3E}">
        <p14:creationId xmlns:p14="http://schemas.microsoft.com/office/powerpoint/2010/main" val="12158081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43</a:t>
            </a:fld>
            <a:endParaRPr kumimoji="1" lang="ja-JP" altLang="en-US" dirty="0"/>
          </a:p>
        </p:txBody>
      </p:sp>
    </p:spTree>
    <p:extLst>
      <p:ext uri="{BB962C8B-B14F-4D97-AF65-F5344CB8AC3E}">
        <p14:creationId xmlns:p14="http://schemas.microsoft.com/office/powerpoint/2010/main" val="4817147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44</a:t>
            </a:fld>
            <a:endParaRPr kumimoji="1" lang="ja-JP" altLang="en-US"/>
          </a:p>
        </p:txBody>
      </p:sp>
    </p:spTree>
    <p:extLst>
      <p:ext uri="{BB962C8B-B14F-4D97-AF65-F5344CB8AC3E}">
        <p14:creationId xmlns:p14="http://schemas.microsoft.com/office/powerpoint/2010/main" val="12753501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45</a:t>
            </a:fld>
            <a:endParaRPr kumimoji="1" lang="ja-JP" altLang="en-US"/>
          </a:p>
        </p:txBody>
      </p:sp>
    </p:spTree>
    <p:extLst>
      <p:ext uri="{BB962C8B-B14F-4D97-AF65-F5344CB8AC3E}">
        <p14:creationId xmlns:p14="http://schemas.microsoft.com/office/powerpoint/2010/main" val="16878811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46</a:t>
            </a:fld>
            <a:endParaRPr kumimoji="1" lang="ja-JP" altLang="en-US"/>
          </a:p>
        </p:txBody>
      </p:sp>
    </p:spTree>
    <p:extLst>
      <p:ext uri="{BB962C8B-B14F-4D97-AF65-F5344CB8AC3E}">
        <p14:creationId xmlns:p14="http://schemas.microsoft.com/office/powerpoint/2010/main" val="35474643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47</a:t>
            </a:fld>
            <a:endParaRPr kumimoji="1" lang="ja-JP" altLang="en-US"/>
          </a:p>
        </p:txBody>
      </p:sp>
    </p:spTree>
    <p:extLst>
      <p:ext uri="{BB962C8B-B14F-4D97-AF65-F5344CB8AC3E}">
        <p14:creationId xmlns:p14="http://schemas.microsoft.com/office/powerpoint/2010/main" val="88652969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48</a:t>
            </a:fld>
            <a:endParaRPr kumimoji="1" lang="ja-JP" altLang="en-US"/>
          </a:p>
        </p:txBody>
      </p:sp>
    </p:spTree>
    <p:extLst>
      <p:ext uri="{BB962C8B-B14F-4D97-AF65-F5344CB8AC3E}">
        <p14:creationId xmlns:p14="http://schemas.microsoft.com/office/powerpoint/2010/main" val="156348700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49</a:t>
            </a:fld>
            <a:endParaRPr kumimoji="1" lang="ja-JP" altLang="en-US"/>
          </a:p>
        </p:txBody>
      </p:sp>
    </p:spTree>
    <p:extLst>
      <p:ext uri="{BB962C8B-B14F-4D97-AF65-F5344CB8AC3E}">
        <p14:creationId xmlns:p14="http://schemas.microsoft.com/office/powerpoint/2010/main" val="581169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5</a:t>
            </a:fld>
            <a:endParaRPr lang="ja-JP" altLang="en-US" dirty="0"/>
          </a:p>
        </p:txBody>
      </p:sp>
    </p:spTree>
    <p:extLst>
      <p:ext uri="{BB962C8B-B14F-4D97-AF65-F5344CB8AC3E}">
        <p14:creationId xmlns:p14="http://schemas.microsoft.com/office/powerpoint/2010/main" val="139290073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50</a:t>
            </a:fld>
            <a:endParaRPr kumimoji="1" lang="ja-JP" altLang="en-US"/>
          </a:p>
        </p:txBody>
      </p:sp>
    </p:spTree>
    <p:extLst>
      <p:ext uri="{BB962C8B-B14F-4D97-AF65-F5344CB8AC3E}">
        <p14:creationId xmlns:p14="http://schemas.microsoft.com/office/powerpoint/2010/main" val="24362126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51</a:t>
            </a:fld>
            <a:endParaRPr kumimoji="1" lang="ja-JP" altLang="en-US"/>
          </a:p>
        </p:txBody>
      </p:sp>
    </p:spTree>
    <p:extLst>
      <p:ext uri="{BB962C8B-B14F-4D97-AF65-F5344CB8AC3E}">
        <p14:creationId xmlns:p14="http://schemas.microsoft.com/office/powerpoint/2010/main" val="301118584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52</a:t>
            </a:fld>
            <a:endParaRPr kumimoji="1" lang="ja-JP" altLang="en-US"/>
          </a:p>
        </p:txBody>
      </p:sp>
    </p:spTree>
    <p:extLst>
      <p:ext uri="{BB962C8B-B14F-4D97-AF65-F5344CB8AC3E}">
        <p14:creationId xmlns:p14="http://schemas.microsoft.com/office/powerpoint/2010/main" val="180862345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53</a:t>
            </a:fld>
            <a:endParaRPr kumimoji="1" lang="ja-JP" altLang="en-US"/>
          </a:p>
        </p:txBody>
      </p:sp>
    </p:spTree>
    <p:extLst>
      <p:ext uri="{BB962C8B-B14F-4D97-AF65-F5344CB8AC3E}">
        <p14:creationId xmlns:p14="http://schemas.microsoft.com/office/powerpoint/2010/main" val="3221308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事前準備が完了したら、勤怠管理者側のメイン</a:t>
            </a:r>
            <a:r>
              <a:rPr lang="ja-JP" altLang="en-US" dirty="0"/>
              <a:t>メニュー右上の［セキュリティ］から、</a:t>
            </a:r>
            <a:br>
              <a:rPr lang="en-US" altLang="ja-JP" dirty="0"/>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［利用者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利用者］メニューの</a:t>
            </a:r>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［利用開始通知］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で社員に利用開始通知メールを送信します。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送信する内容を編集できますので、必要に応じて社員への連絡事項なども追記します。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パスワードは</a:t>
            </a:r>
            <a:r>
              <a:rPr kumimoji="1" lang="en-US" altLang="ja-JP" sz="1200" dirty="0">
                <a:solidFill>
                  <a:schemeClr val="tx1">
                    <a:lumMod val="95000"/>
                    <a:lumOff val="5000"/>
                  </a:schemeClr>
                </a:solidFill>
                <a:latin typeface="Meiryo UI" panose="020B0604030504040204" pitchFamily="50" charset="-128"/>
                <a:ea typeface="Meiryo UI" panose="020B0604030504040204" pitchFamily="50" charset="-128"/>
              </a:rPr>
              <a:t>『</a:t>
            </a:r>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奉行</a:t>
            </a:r>
            <a:r>
              <a:rPr kumimoji="1" lang="en-US" altLang="ja-JP" sz="1200" dirty="0">
                <a:solidFill>
                  <a:schemeClr val="tx1">
                    <a:lumMod val="95000"/>
                    <a:lumOff val="5000"/>
                  </a:schemeClr>
                </a:solidFill>
                <a:latin typeface="Meiryo UI" panose="020B0604030504040204" pitchFamily="50" charset="-128"/>
                <a:ea typeface="Meiryo UI" panose="020B0604030504040204" pitchFamily="50" charset="-128"/>
              </a:rPr>
              <a:t>Edge </a:t>
            </a:r>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勤怠管理クラウド</a:t>
            </a:r>
            <a:r>
              <a:rPr kumimoji="1" lang="en-US" altLang="ja-JP" sz="1200" dirty="0">
                <a:solidFill>
                  <a:schemeClr val="tx1">
                    <a:lumMod val="95000"/>
                    <a:lumOff val="5000"/>
                  </a:schemeClr>
                </a:solidFill>
                <a:latin typeface="Meiryo UI" panose="020B0604030504040204" pitchFamily="50" charset="-128"/>
                <a:ea typeface="Meiryo UI" panose="020B0604030504040204" pitchFamily="50" charset="-128"/>
              </a:rPr>
              <a:t>』</a:t>
            </a:r>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側で自動的に発行されます。</a:t>
            </a:r>
            <a:endParaRPr kumimoji="1" lang="en-US" altLang="ja-JP" sz="1200" dirty="0">
              <a:solidFill>
                <a:schemeClr val="tx1">
                  <a:lumMod val="95000"/>
                  <a:lumOff val="5000"/>
                </a:schemeClr>
              </a:solidFill>
              <a:latin typeface="Meiryo UI" panose="020B0604030504040204" pitchFamily="50" charset="-128"/>
              <a:ea typeface="Meiryo UI" panose="020B0604030504040204" pitchFamily="50" charset="-128"/>
            </a:endParaRPr>
          </a:p>
          <a:p>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パスワードを管理者側で決めている場合は、［通知内容確認］画面で「「パスワード」を記載する」の</a:t>
            </a:r>
            <a:endParaRPr kumimoji="1" lang="en-US" altLang="ja-JP" sz="1200" dirty="0">
              <a:solidFill>
                <a:schemeClr val="tx1">
                  <a:lumMod val="95000"/>
                  <a:lumOff val="5000"/>
                </a:schemeClr>
              </a:solidFill>
              <a:latin typeface="Meiryo UI" panose="020B0604030504040204" pitchFamily="50" charset="-128"/>
              <a:ea typeface="Meiryo UI" panose="020B0604030504040204" pitchFamily="50" charset="-128"/>
            </a:endParaRPr>
          </a:p>
          <a:p>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チェックを外して送信してください。</a:t>
            </a:r>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6</a:t>
            </a:fld>
            <a:endParaRPr lang="ja-JP" altLang="en-US" dirty="0"/>
          </a:p>
        </p:txBody>
      </p:sp>
    </p:spTree>
    <p:extLst>
      <p:ext uri="{BB962C8B-B14F-4D97-AF65-F5344CB8AC3E}">
        <p14:creationId xmlns:p14="http://schemas.microsoft.com/office/powerpoint/2010/main" val="775925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7</a:t>
            </a:fld>
            <a:endParaRPr lang="ja-JP" altLang="en-US" dirty="0"/>
          </a:p>
        </p:txBody>
      </p:sp>
    </p:spTree>
    <p:extLst>
      <p:ext uri="{BB962C8B-B14F-4D97-AF65-F5344CB8AC3E}">
        <p14:creationId xmlns:p14="http://schemas.microsoft.com/office/powerpoint/2010/main" val="30092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「パスワードをお忘れですか？」を表示させない（社員にパスワードの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再設定を許可しない）場合は、「管理ポータル」の［ログイン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パスワードポリシー］メニューの「パスワードの再設定」で設定します。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8</a:t>
            </a:fld>
            <a:endParaRPr lang="ja-JP" altLang="en-US" dirty="0"/>
          </a:p>
        </p:txBody>
      </p:sp>
    </p:spTree>
    <p:extLst>
      <p:ext uri="{BB962C8B-B14F-4D97-AF65-F5344CB8AC3E}">
        <p14:creationId xmlns:p14="http://schemas.microsoft.com/office/powerpoint/2010/main" val="17104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アプリ側のメニューについて、例えば、勤怠の打刻・申請だけをする申請者と、勤怠の承認もする上長（承認者）で、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利用できるメニューを変更できます。承認者だけに［承認］や［勤怠］メニューを表示できます。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①勤怠管理者側のメイン</a:t>
            </a:r>
            <a:r>
              <a:rPr lang="ja-JP" altLang="en-US" dirty="0"/>
              <a:t>メニュー右上の［セキュリティ］から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［利用者権限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メニュー権限</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②サービス選択で「奉行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Edge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アプリ］」を選択します。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③例えば、「申請者用」「承認者用」などのメニュー権限を用意し、利用者または組織ごとに付与します。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9</a:t>
            </a:fld>
            <a:endParaRPr kumimoji="1" lang="ja-JP" altLang="en-US"/>
          </a:p>
        </p:txBody>
      </p:sp>
    </p:spTree>
    <p:extLst>
      <p:ext uri="{BB962C8B-B14F-4D97-AF65-F5344CB8AC3E}">
        <p14:creationId xmlns:p14="http://schemas.microsoft.com/office/powerpoint/2010/main" val="2039955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6C9756-63A5-4C62-9218-EBC5362A91A3}"/>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B114C97-0913-4D09-9EF8-224F6B0488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A165E0B3-B8AB-4888-B292-A03FCE57ABBB}"/>
              </a:ext>
            </a:extLst>
          </p:cNvPr>
          <p:cNvSpPr>
            <a:spLocks noGrp="1"/>
          </p:cNvSpPr>
          <p:nvPr>
            <p:ph type="dt" sz="half" idx="10"/>
          </p:nvPr>
        </p:nvSpPr>
        <p:spPr/>
        <p:txBody>
          <a:bodyPr/>
          <a:lstStyle/>
          <a:p>
            <a:fld id="{72826509-12A6-40E0-B723-66DCA737B38C}" type="datetimeFigureOut">
              <a:rPr kumimoji="1" lang="ja-JP" altLang="en-US" smtClean="0"/>
              <a:t>2021/12/21</a:t>
            </a:fld>
            <a:endParaRPr kumimoji="1" lang="ja-JP" altLang="en-US"/>
          </a:p>
        </p:txBody>
      </p:sp>
      <p:sp>
        <p:nvSpPr>
          <p:cNvPr id="5" name="フッター プレースホルダー 4">
            <a:extLst>
              <a:ext uri="{FF2B5EF4-FFF2-40B4-BE49-F238E27FC236}">
                <a16:creationId xmlns:a16="http://schemas.microsoft.com/office/drawing/2014/main" id="{8975DB58-F742-4E90-B1CA-74A41EF9390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B42A55D-F235-448C-819E-42DF6B83460A}"/>
              </a:ext>
            </a:extLst>
          </p:cNvPr>
          <p:cNvSpPr>
            <a:spLocks noGrp="1"/>
          </p:cNvSpPr>
          <p:nvPr>
            <p:ph type="sldNum" sz="quarter" idx="12"/>
          </p:nvPr>
        </p:nvSpPr>
        <p:spPr/>
        <p:txBody>
          <a:bodyPr/>
          <a:lstStyle/>
          <a:p>
            <a:fld id="{A7549671-293B-4CDB-8D33-72C8CFAD39A4}" type="slidenum">
              <a:rPr kumimoji="1" lang="ja-JP" altLang="en-US" smtClean="0"/>
              <a:t>‹#›</a:t>
            </a:fld>
            <a:endParaRPr kumimoji="1" lang="ja-JP" altLang="en-US"/>
          </a:p>
        </p:txBody>
      </p:sp>
    </p:spTree>
    <p:extLst>
      <p:ext uri="{BB962C8B-B14F-4D97-AF65-F5344CB8AC3E}">
        <p14:creationId xmlns:p14="http://schemas.microsoft.com/office/powerpoint/2010/main" val="2192208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8CCCB0-43C5-4958-923F-4060C9E0A6BA}"/>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3E99A69-6E21-4042-BC2F-BE8B7546F2AF}"/>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4AD2D91-D6F7-4CFF-A013-93E2962D693C}"/>
              </a:ext>
            </a:extLst>
          </p:cNvPr>
          <p:cNvSpPr>
            <a:spLocks noGrp="1"/>
          </p:cNvSpPr>
          <p:nvPr>
            <p:ph type="dt" sz="half" idx="10"/>
          </p:nvPr>
        </p:nvSpPr>
        <p:spPr/>
        <p:txBody>
          <a:bodyPr/>
          <a:lstStyle/>
          <a:p>
            <a:fld id="{72826509-12A6-40E0-B723-66DCA737B38C}" type="datetimeFigureOut">
              <a:rPr kumimoji="1" lang="ja-JP" altLang="en-US" smtClean="0"/>
              <a:t>2021/12/21</a:t>
            </a:fld>
            <a:endParaRPr kumimoji="1" lang="ja-JP" altLang="en-US"/>
          </a:p>
        </p:txBody>
      </p:sp>
      <p:sp>
        <p:nvSpPr>
          <p:cNvPr id="5" name="フッター プレースホルダー 4">
            <a:extLst>
              <a:ext uri="{FF2B5EF4-FFF2-40B4-BE49-F238E27FC236}">
                <a16:creationId xmlns:a16="http://schemas.microsoft.com/office/drawing/2014/main" id="{65255371-B121-4BAE-988F-D0AB3857022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2962404-9F43-4B23-9F7E-2A51319C5276}"/>
              </a:ext>
            </a:extLst>
          </p:cNvPr>
          <p:cNvSpPr>
            <a:spLocks noGrp="1"/>
          </p:cNvSpPr>
          <p:nvPr>
            <p:ph type="sldNum" sz="quarter" idx="12"/>
          </p:nvPr>
        </p:nvSpPr>
        <p:spPr/>
        <p:txBody>
          <a:bodyPr/>
          <a:lstStyle/>
          <a:p>
            <a:fld id="{A7549671-293B-4CDB-8D33-72C8CFAD39A4}" type="slidenum">
              <a:rPr kumimoji="1" lang="ja-JP" altLang="en-US" smtClean="0"/>
              <a:t>‹#›</a:t>
            </a:fld>
            <a:endParaRPr kumimoji="1" lang="ja-JP" altLang="en-US"/>
          </a:p>
        </p:txBody>
      </p:sp>
    </p:spTree>
    <p:extLst>
      <p:ext uri="{BB962C8B-B14F-4D97-AF65-F5344CB8AC3E}">
        <p14:creationId xmlns:p14="http://schemas.microsoft.com/office/powerpoint/2010/main" val="228939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1EE2C98E-EB76-40FF-9002-9C7A012D2ED4}"/>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922F699-6219-446D-9090-7577CF882CDA}"/>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535DAF5-1865-4B97-9A1B-63C5D979FE6D}"/>
              </a:ext>
            </a:extLst>
          </p:cNvPr>
          <p:cNvSpPr>
            <a:spLocks noGrp="1"/>
          </p:cNvSpPr>
          <p:nvPr>
            <p:ph type="dt" sz="half" idx="10"/>
          </p:nvPr>
        </p:nvSpPr>
        <p:spPr/>
        <p:txBody>
          <a:bodyPr/>
          <a:lstStyle/>
          <a:p>
            <a:fld id="{72826509-12A6-40E0-B723-66DCA737B38C}" type="datetimeFigureOut">
              <a:rPr kumimoji="1" lang="ja-JP" altLang="en-US" smtClean="0"/>
              <a:t>2021/12/21</a:t>
            </a:fld>
            <a:endParaRPr kumimoji="1" lang="ja-JP" altLang="en-US"/>
          </a:p>
        </p:txBody>
      </p:sp>
      <p:sp>
        <p:nvSpPr>
          <p:cNvPr id="5" name="フッター プレースホルダー 4">
            <a:extLst>
              <a:ext uri="{FF2B5EF4-FFF2-40B4-BE49-F238E27FC236}">
                <a16:creationId xmlns:a16="http://schemas.microsoft.com/office/drawing/2014/main" id="{823380D6-2068-440A-820C-F2FF3AB64E8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9948609-D309-4BD1-8220-9497119639C0}"/>
              </a:ext>
            </a:extLst>
          </p:cNvPr>
          <p:cNvSpPr>
            <a:spLocks noGrp="1"/>
          </p:cNvSpPr>
          <p:nvPr>
            <p:ph type="sldNum" sz="quarter" idx="12"/>
          </p:nvPr>
        </p:nvSpPr>
        <p:spPr/>
        <p:txBody>
          <a:bodyPr/>
          <a:lstStyle/>
          <a:p>
            <a:fld id="{A7549671-293B-4CDB-8D33-72C8CFAD39A4}" type="slidenum">
              <a:rPr kumimoji="1" lang="ja-JP" altLang="en-US" smtClean="0"/>
              <a:t>‹#›</a:t>
            </a:fld>
            <a:endParaRPr kumimoji="1" lang="ja-JP" altLang="en-US"/>
          </a:p>
        </p:txBody>
      </p:sp>
    </p:spTree>
    <p:extLst>
      <p:ext uri="{BB962C8B-B14F-4D97-AF65-F5344CB8AC3E}">
        <p14:creationId xmlns:p14="http://schemas.microsoft.com/office/powerpoint/2010/main" val="21738023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白紙01">
    <p:spTree>
      <p:nvGrpSpPr>
        <p:cNvPr id="1" name=""/>
        <p:cNvGrpSpPr/>
        <p:nvPr/>
      </p:nvGrpSpPr>
      <p:grpSpPr>
        <a:xfrm>
          <a:off x="0" y="0"/>
          <a:ext cx="0" cy="0"/>
          <a:chOff x="0" y="0"/>
          <a:chExt cx="0" cy="0"/>
        </a:xfrm>
      </p:grpSpPr>
      <p:sp>
        <p:nvSpPr>
          <p:cNvPr id="4" name="スライド番号プレースホルダー 5">
            <a:extLst>
              <a:ext uri="{FF2B5EF4-FFF2-40B4-BE49-F238E27FC236}">
                <a16:creationId xmlns:a16="http://schemas.microsoft.com/office/drawing/2014/main" id="{8496F1EA-DD26-4106-BAF8-D225E51CE200}"/>
              </a:ext>
            </a:extLst>
          </p:cNvPr>
          <p:cNvSpPr>
            <a:spLocks noGrp="1"/>
          </p:cNvSpPr>
          <p:nvPr>
            <p:ph type="sldNum" sz="quarter" idx="12"/>
          </p:nvPr>
        </p:nvSpPr>
        <p:spPr>
          <a:xfrm>
            <a:off x="9448800" y="6492875"/>
            <a:ext cx="2743200" cy="365125"/>
          </a:xfrm>
          <a:prstGeom prst="rect">
            <a:avLst/>
          </a:prstGeom>
        </p:spPr>
        <p:txBody>
          <a:bodyPr/>
          <a:lstStyle>
            <a:lvl1pPr algn="r">
              <a:defRPr b="1">
                <a:solidFill>
                  <a:schemeClr val="tx1">
                    <a:lumMod val="65000"/>
                    <a:lumOff val="35000"/>
                  </a:schemeClr>
                </a:solidFill>
                <a:latin typeface="Century Gothic" panose="020B0502020202020204" pitchFamily="34" charset="0"/>
              </a:defRPr>
            </a:lvl1pPr>
          </a:lstStyle>
          <a:p>
            <a:fld id="{5DCD4D6E-08C8-7B4E-8F73-578036F36F67}" type="slidenum">
              <a:rPr kumimoji="1" lang="ja-JP" altLang="en-US"/>
              <a:pPr/>
              <a:t>‹#›</a:t>
            </a:fld>
            <a:endParaRPr kumimoji="1" lang="ja-JP" altLang="en-US" dirty="0"/>
          </a:p>
        </p:txBody>
      </p:sp>
    </p:spTree>
    <p:extLst>
      <p:ext uri="{BB962C8B-B14F-4D97-AF65-F5344CB8AC3E}">
        <p14:creationId xmlns:p14="http://schemas.microsoft.com/office/powerpoint/2010/main" val="4187862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E50EEC-85ED-4E1D-A1FD-21AA7D18D22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1C8F70C-99EE-4CE7-BDBA-7D9EDA033688}"/>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B263AFA-543D-4BDE-A964-38F867738A1A}"/>
              </a:ext>
            </a:extLst>
          </p:cNvPr>
          <p:cNvSpPr>
            <a:spLocks noGrp="1"/>
          </p:cNvSpPr>
          <p:nvPr>
            <p:ph type="dt" sz="half" idx="10"/>
          </p:nvPr>
        </p:nvSpPr>
        <p:spPr/>
        <p:txBody>
          <a:bodyPr/>
          <a:lstStyle/>
          <a:p>
            <a:fld id="{72826509-12A6-40E0-B723-66DCA737B38C}" type="datetimeFigureOut">
              <a:rPr kumimoji="1" lang="ja-JP" altLang="en-US" smtClean="0"/>
              <a:t>2021/12/21</a:t>
            </a:fld>
            <a:endParaRPr kumimoji="1" lang="ja-JP" altLang="en-US"/>
          </a:p>
        </p:txBody>
      </p:sp>
      <p:sp>
        <p:nvSpPr>
          <p:cNvPr id="5" name="フッター プレースホルダー 4">
            <a:extLst>
              <a:ext uri="{FF2B5EF4-FFF2-40B4-BE49-F238E27FC236}">
                <a16:creationId xmlns:a16="http://schemas.microsoft.com/office/drawing/2014/main" id="{1C525063-61E3-44A1-814E-97AF7EAD2C9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5A647F3-48DD-47DF-9DB8-33E5E1264E24}"/>
              </a:ext>
            </a:extLst>
          </p:cNvPr>
          <p:cNvSpPr>
            <a:spLocks noGrp="1"/>
          </p:cNvSpPr>
          <p:nvPr>
            <p:ph type="sldNum" sz="quarter" idx="12"/>
          </p:nvPr>
        </p:nvSpPr>
        <p:spPr/>
        <p:txBody>
          <a:bodyPr/>
          <a:lstStyle/>
          <a:p>
            <a:fld id="{A7549671-293B-4CDB-8D33-72C8CFAD39A4}" type="slidenum">
              <a:rPr kumimoji="1" lang="ja-JP" altLang="en-US" smtClean="0"/>
              <a:t>‹#›</a:t>
            </a:fld>
            <a:endParaRPr kumimoji="1" lang="ja-JP" altLang="en-US"/>
          </a:p>
        </p:txBody>
      </p:sp>
    </p:spTree>
    <p:extLst>
      <p:ext uri="{BB962C8B-B14F-4D97-AF65-F5344CB8AC3E}">
        <p14:creationId xmlns:p14="http://schemas.microsoft.com/office/powerpoint/2010/main" val="2191970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83359C-A39D-4A34-BAE2-D4E752D01011}"/>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F98DF8D-FAF8-44DD-AA24-E8D2426E0B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77B16BEC-2DDC-4FE6-A4E8-C59C5D3A19D2}"/>
              </a:ext>
            </a:extLst>
          </p:cNvPr>
          <p:cNvSpPr>
            <a:spLocks noGrp="1"/>
          </p:cNvSpPr>
          <p:nvPr>
            <p:ph type="dt" sz="half" idx="10"/>
          </p:nvPr>
        </p:nvSpPr>
        <p:spPr/>
        <p:txBody>
          <a:bodyPr/>
          <a:lstStyle/>
          <a:p>
            <a:fld id="{72826509-12A6-40E0-B723-66DCA737B38C}" type="datetimeFigureOut">
              <a:rPr kumimoji="1" lang="ja-JP" altLang="en-US" smtClean="0"/>
              <a:t>2021/12/21</a:t>
            </a:fld>
            <a:endParaRPr kumimoji="1" lang="ja-JP" altLang="en-US"/>
          </a:p>
        </p:txBody>
      </p:sp>
      <p:sp>
        <p:nvSpPr>
          <p:cNvPr id="5" name="フッター プレースホルダー 4">
            <a:extLst>
              <a:ext uri="{FF2B5EF4-FFF2-40B4-BE49-F238E27FC236}">
                <a16:creationId xmlns:a16="http://schemas.microsoft.com/office/drawing/2014/main" id="{3E5A5A00-B8E6-4294-BABC-C8F3811EC48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B502ED4-DAB7-468B-8A7C-D833FB6F1845}"/>
              </a:ext>
            </a:extLst>
          </p:cNvPr>
          <p:cNvSpPr>
            <a:spLocks noGrp="1"/>
          </p:cNvSpPr>
          <p:nvPr>
            <p:ph type="sldNum" sz="quarter" idx="12"/>
          </p:nvPr>
        </p:nvSpPr>
        <p:spPr/>
        <p:txBody>
          <a:bodyPr/>
          <a:lstStyle/>
          <a:p>
            <a:fld id="{A7549671-293B-4CDB-8D33-72C8CFAD39A4}" type="slidenum">
              <a:rPr kumimoji="1" lang="ja-JP" altLang="en-US" smtClean="0"/>
              <a:t>‹#›</a:t>
            </a:fld>
            <a:endParaRPr kumimoji="1" lang="ja-JP" altLang="en-US"/>
          </a:p>
        </p:txBody>
      </p:sp>
    </p:spTree>
    <p:extLst>
      <p:ext uri="{BB962C8B-B14F-4D97-AF65-F5344CB8AC3E}">
        <p14:creationId xmlns:p14="http://schemas.microsoft.com/office/powerpoint/2010/main" val="2920272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940EC4-BBA7-42A7-B6A1-619E20EF928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1165D6F-69B7-4715-8D4A-4D98D2AC0EF9}"/>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CE827216-08A7-484B-BB62-B09936BA20FC}"/>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6BAC631F-1529-4A57-80A7-078A76105D3D}"/>
              </a:ext>
            </a:extLst>
          </p:cNvPr>
          <p:cNvSpPr>
            <a:spLocks noGrp="1"/>
          </p:cNvSpPr>
          <p:nvPr>
            <p:ph type="dt" sz="half" idx="10"/>
          </p:nvPr>
        </p:nvSpPr>
        <p:spPr/>
        <p:txBody>
          <a:bodyPr/>
          <a:lstStyle/>
          <a:p>
            <a:fld id="{72826509-12A6-40E0-B723-66DCA737B38C}" type="datetimeFigureOut">
              <a:rPr kumimoji="1" lang="ja-JP" altLang="en-US" smtClean="0"/>
              <a:t>2021/12/21</a:t>
            </a:fld>
            <a:endParaRPr kumimoji="1" lang="ja-JP" altLang="en-US"/>
          </a:p>
        </p:txBody>
      </p:sp>
      <p:sp>
        <p:nvSpPr>
          <p:cNvPr id="6" name="フッター プレースホルダー 5">
            <a:extLst>
              <a:ext uri="{FF2B5EF4-FFF2-40B4-BE49-F238E27FC236}">
                <a16:creationId xmlns:a16="http://schemas.microsoft.com/office/drawing/2014/main" id="{22DC5B73-D3A2-4F75-8E7E-5DC046F154E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8989818-0881-4411-A16E-859F716607FC}"/>
              </a:ext>
            </a:extLst>
          </p:cNvPr>
          <p:cNvSpPr>
            <a:spLocks noGrp="1"/>
          </p:cNvSpPr>
          <p:nvPr>
            <p:ph type="sldNum" sz="quarter" idx="12"/>
          </p:nvPr>
        </p:nvSpPr>
        <p:spPr/>
        <p:txBody>
          <a:bodyPr/>
          <a:lstStyle/>
          <a:p>
            <a:fld id="{A7549671-293B-4CDB-8D33-72C8CFAD39A4}" type="slidenum">
              <a:rPr kumimoji="1" lang="ja-JP" altLang="en-US" smtClean="0"/>
              <a:t>‹#›</a:t>
            </a:fld>
            <a:endParaRPr kumimoji="1" lang="ja-JP" altLang="en-US"/>
          </a:p>
        </p:txBody>
      </p:sp>
    </p:spTree>
    <p:extLst>
      <p:ext uri="{BB962C8B-B14F-4D97-AF65-F5344CB8AC3E}">
        <p14:creationId xmlns:p14="http://schemas.microsoft.com/office/powerpoint/2010/main" val="1605271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DB1750-8885-45C4-9C2F-7F8964CE486F}"/>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8AF67FA-ED9A-42EB-A5BC-1ADC298D18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54ADCD39-2A2C-466E-8C2F-E63485C73F90}"/>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359A6514-844A-45F8-959C-34528E625C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E2AF7007-FBCE-4A91-9101-6486742AE01E}"/>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779D75EE-1AF5-45EC-A4B8-DD494F2E2FCE}"/>
              </a:ext>
            </a:extLst>
          </p:cNvPr>
          <p:cNvSpPr>
            <a:spLocks noGrp="1"/>
          </p:cNvSpPr>
          <p:nvPr>
            <p:ph type="dt" sz="half" idx="10"/>
          </p:nvPr>
        </p:nvSpPr>
        <p:spPr/>
        <p:txBody>
          <a:bodyPr/>
          <a:lstStyle/>
          <a:p>
            <a:fld id="{72826509-12A6-40E0-B723-66DCA737B38C}" type="datetimeFigureOut">
              <a:rPr kumimoji="1" lang="ja-JP" altLang="en-US" smtClean="0"/>
              <a:t>2021/12/21</a:t>
            </a:fld>
            <a:endParaRPr kumimoji="1" lang="ja-JP" altLang="en-US"/>
          </a:p>
        </p:txBody>
      </p:sp>
      <p:sp>
        <p:nvSpPr>
          <p:cNvPr id="8" name="フッター プレースホルダー 7">
            <a:extLst>
              <a:ext uri="{FF2B5EF4-FFF2-40B4-BE49-F238E27FC236}">
                <a16:creationId xmlns:a16="http://schemas.microsoft.com/office/drawing/2014/main" id="{B76B7BC9-330E-4FDD-ACE0-5D33824FB873}"/>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72B358D6-A5B6-44A3-AE55-29A1BE3FBCEE}"/>
              </a:ext>
            </a:extLst>
          </p:cNvPr>
          <p:cNvSpPr>
            <a:spLocks noGrp="1"/>
          </p:cNvSpPr>
          <p:nvPr>
            <p:ph type="sldNum" sz="quarter" idx="12"/>
          </p:nvPr>
        </p:nvSpPr>
        <p:spPr/>
        <p:txBody>
          <a:bodyPr/>
          <a:lstStyle/>
          <a:p>
            <a:fld id="{A7549671-293B-4CDB-8D33-72C8CFAD39A4}" type="slidenum">
              <a:rPr kumimoji="1" lang="ja-JP" altLang="en-US" smtClean="0"/>
              <a:t>‹#›</a:t>
            </a:fld>
            <a:endParaRPr kumimoji="1" lang="ja-JP" altLang="en-US"/>
          </a:p>
        </p:txBody>
      </p:sp>
    </p:spTree>
    <p:extLst>
      <p:ext uri="{BB962C8B-B14F-4D97-AF65-F5344CB8AC3E}">
        <p14:creationId xmlns:p14="http://schemas.microsoft.com/office/powerpoint/2010/main" val="4207274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FC63CB-B6D6-441E-BE9D-96379A5DC523}"/>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20ADB0D9-3914-459A-92CB-B325313F2719}"/>
              </a:ext>
            </a:extLst>
          </p:cNvPr>
          <p:cNvSpPr>
            <a:spLocks noGrp="1"/>
          </p:cNvSpPr>
          <p:nvPr>
            <p:ph type="dt" sz="half" idx="10"/>
          </p:nvPr>
        </p:nvSpPr>
        <p:spPr/>
        <p:txBody>
          <a:bodyPr/>
          <a:lstStyle/>
          <a:p>
            <a:fld id="{72826509-12A6-40E0-B723-66DCA737B38C}" type="datetimeFigureOut">
              <a:rPr kumimoji="1" lang="ja-JP" altLang="en-US" smtClean="0"/>
              <a:t>2021/12/21</a:t>
            </a:fld>
            <a:endParaRPr kumimoji="1" lang="ja-JP" altLang="en-US"/>
          </a:p>
        </p:txBody>
      </p:sp>
      <p:sp>
        <p:nvSpPr>
          <p:cNvPr id="4" name="フッター プレースホルダー 3">
            <a:extLst>
              <a:ext uri="{FF2B5EF4-FFF2-40B4-BE49-F238E27FC236}">
                <a16:creationId xmlns:a16="http://schemas.microsoft.com/office/drawing/2014/main" id="{2F7314B8-E558-4894-9586-F98758D504FB}"/>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8C2EC962-2234-4817-8395-105F5FF33248}"/>
              </a:ext>
            </a:extLst>
          </p:cNvPr>
          <p:cNvSpPr>
            <a:spLocks noGrp="1"/>
          </p:cNvSpPr>
          <p:nvPr>
            <p:ph type="sldNum" sz="quarter" idx="12"/>
          </p:nvPr>
        </p:nvSpPr>
        <p:spPr/>
        <p:txBody>
          <a:bodyPr/>
          <a:lstStyle/>
          <a:p>
            <a:fld id="{A7549671-293B-4CDB-8D33-72C8CFAD39A4}" type="slidenum">
              <a:rPr kumimoji="1" lang="ja-JP" altLang="en-US" smtClean="0"/>
              <a:t>‹#›</a:t>
            </a:fld>
            <a:endParaRPr kumimoji="1" lang="ja-JP" altLang="en-US"/>
          </a:p>
        </p:txBody>
      </p:sp>
    </p:spTree>
    <p:extLst>
      <p:ext uri="{BB962C8B-B14F-4D97-AF65-F5344CB8AC3E}">
        <p14:creationId xmlns:p14="http://schemas.microsoft.com/office/powerpoint/2010/main" val="143374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5C93F13-AD34-434C-90CE-7237AEDBFB0A}"/>
              </a:ext>
            </a:extLst>
          </p:cNvPr>
          <p:cNvSpPr>
            <a:spLocks noGrp="1"/>
          </p:cNvSpPr>
          <p:nvPr>
            <p:ph type="dt" sz="half" idx="10"/>
          </p:nvPr>
        </p:nvSpPr>
        <p:spPr/>
        <p:txBody>
          <a:bodyPr/>
          <a:lstStyle/>
          <a:p>
            <a:fld id="{72826509-12A6-40E0-B723-66DCA737B38C}" type="datetimeFigureOut">
              <a:rPr kumimoji="1" lang="ja-JP" altLang="en-US" smtClean="0"/>
              <a:t>2021/12/21</a:t>
            </a:fld>
            <a:endParaRPr kumimoji="1" lang="ja-JP" altLang="en-US"/>
          </a:p>
        </p:txBody>
      </p:sp>
      <p:sp>
        <p:nvSpPr>
          <p:cNvPr id="3" name="フッター プレースホルダー 2">
            <a:extLst>
              <a:ext uri="{FF2B5EF4-FFF2-40B4-BE49-F238E27FC236}">
                <a16:creationId xmlns:a16="http://schemas.microsoft.com/office/drawing/2014/main" id="{D5551A53-350F-49AD-BCB5-60C0958A3FF7}"/>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F25CAC0-CC5B-4D13-85C2-5E9A25C90FDD}"/>
              </a:ext>
            </a:extLst>
          </p:cNvPr>
          <p:cNvSpPr>
            <a:spLocks noGrp="1"/>
          </p:cNvSpPr>
          <p:nvPr>
            <p:ph type="sldNum" sz="quarter" idx="12"/>
          </p:nvPr>
        </p:nvSpPr>
        <p:spPr/>
        <p:txBody>
          <a:bodyPr/>
          <a:lstStyle/>
          <a:p>
            <a:fld id="{A7549671-293B-4CDB-8D33-72C8CFAD39A4}" type="slidenum">
              <a:rPr kumimoji="1" lang="ja-JP" altLang="en-US" smtClean="0"/>
              <a:t>‹#›</a:t>
            </a:fld>
            <a:endParaRPr kumimoji="1" lang="ja-JP" altLang="en-US"/>
          </a:p>
        </p:txBody>
      </p:sp>
    </p:spTree>
    <p:extLst>
      <p:ext uri="{BB962C8B-B14F-4D97-AF65-F5344CB8AC3E}">
        <p14:creationId xmlns:p14="http://schemas.microsoft.com/office/powerpoint/2010/main" val="2914625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B866BD-3744-4EDC-BD0A-2C401988D99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D04CE26-45FA-4FD6-8CB5-BDD45458D4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0B9C5B3B-DBEC-49FA-9A29-072DE663CC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5EFF0B8-1334-4283-A29D-21D98D2E4F4A}"/>
              </a:ext>
            </a:extLst>
          </p:cNvPr>
          <p:cNvSpPr>
            <a:spLocks noGrp="1"/>
          </p:cNvSpPr>
          <p:nvPr>
            <p:ph type="dt" sz="half" idx="10"/>
          </p:nvPr>
        </p:nvSpPr>
        <p:spPr/>
        <p:txBody>
          <a:bodyPr/>
          <a:lstStyle/>
          <a:p>
            <a:fld id="{72826509-12A6-40E0-B723-66DCA737B38C}" type="datetimeFigureOut">
              <a:rPr kumimoji="1" lang="ja-JP" altLang="en-US" smtClean="0"/>
              <a:t>2021/12/21</a:t>
            </a:fld>
            <a:endParaRPr kumimoji="1" lang="ja-JP" altLang="en-US"/>
          </a:p>
        </p:txBody>
      </p:sp>
      <p:sp>
        <p:nvSpPr>
          <p:cNvPr id="6" name="フッター プレースホルダー 5">
            <a:extLst>
              <a:ext uri="{FF2B5EF4-FFF2-40B4-BE49-F238E27FC236}">
                <a16:creationId xmlns:a16="http://schemas.microsoft.com/office/drawing/2014/main" id="{1FC718E6-EFC3-49BA-A512-84F3FD850A4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E56B986-C8F3-4BC4-9C34-40FADFE3E88B}"/>
              </a:ext>
            </a:extLst>
          </p:cNvPr>
          <p:cNvSpPr>
            <a:spLocks noGrp="1"/>
          </p:cNvSpPr>
          <p:nvPr>
            <p:ph type="sldNum" sz="quarter" idx="12"/>
          </p:nvPr>
        </p:nvSpPr>
        <p:spPr/>
        <p:txBody>
          <a:bodyPr/>
          <a:lstStyle/>
          <a:p>
            <a:fld id="{A7549671-293B-4CDB-8D33-72C8CFAD39A4}" type="slidenum">
              <a:rPr kumimoji="1" lang="ja-JP" altLang="en-US" smtClean="0"/>
              <a:t>‹#›</a:t>
            </a:fld>
            <a:endParaRPr kumimoji="1" lang="ja-JP" altLang="en-US"/>
          </a:p>
        </p:txBody>
      </p:sp>
    </p:spTree>
    <p:extLst>
      <p:ext uri="{BB962C8B-B14F-4D97-AF65-F5344CB8AC3E}">
        <p14:creationId xmlns:p14="http://schemas.microsoft.com/office/powerpoint/2010/main" val="1300604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B0B5B9-99E6-41E9-B1AD-5C82454F8FD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89BC88E5-7107-4DA7-A6B5-D3CA1DBCB3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840C7A20-FB9D-46E4-9B47-4FBBFC6A99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F0A2B32-2217-47EE-8B5F-CD73FF366A0E}"/>
              </a:ext>
            </a:extLst>
          </p:cNvPr>
          <p:cNvSpPr>
            <a:spLocks noGrp="1"/>
          </p:cNvSpPr>
          <p:nvPr>
            <p:ph type="dt" sz="half" idx="10"/>
          </p:nvPr>
        </p:nvSpPr>
        <p:spPr/>
        <p:txBody>
          <a:bodyPr/>
          <a:lstStyle/>
          <a:p>
            <a:fld id="{72826509-12A6-40E0-B723-66DCA737B38C}" type="datetimeFigureOut">
              <a:rPr kumimoji="1" lang="ja-JP" altLang="en-US" smtClean="0"/>
              <a:t>2021/12/21</a:t>
            </a:fld>
            <a:endParaRPr kumimoji="1" lang="ja-JP" altLang="en-US"/>
          </a:p>
        </p:txBody>
      </p:sp>
      <p:sp>
        <p:nvSpPr>
          <p:cNvPr id="6" name="フッター プレースホルダー 5">
            <a:extLst>
              <a:ext uri="{FF2B5EF4-FFF2-40B4-BE49-F238E27FC236}">
                <a16:creationId xmlns:a16="http://schemas.microsoft.com/office/drawing/2014/main" id="{15F8F719-9CC0-439F-8688-9E0B9C69465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38E6FCE-E0E5-4686-B532-B62C02CF4B48}"/>
              </a:ext>
            </a:extLst>
          </p:cNvPr>
          <p:cNvSpPr>
            <a:spLocks noGrp="1"/>
          </p:cNvSpPr>
          <p:nvPr>
            <p:ph type="sldNum" sz="quarter" idx="12"/>
          </p:nvPr>
        </p:nvSpPr>
        <p:spPr/>
        <p:txBody>
          <a:bodyPr/>
          <a:lstStyle/>
          <a:p>
            <a:fld id="{A7549671-293B-4CDB-8D33-72C8CFAD39A4}" type="slidenum">
              <a:rPr kumimoji="1" lang="ja-JP" altLang="en-US" smtClean="0"/>
              <a:t>‹#›</a:t>
            </a:fld>
            <a:endParaRPr kumimoji="1" lang="ja-JP" altLang="en-US"/>
          </a:p>
        </p:txBody>
      </p:sp>
    </p:spTree>
    <p:extLst>
      <p:ext uri="{BB962C8B-B14F-4D97-AF65-F5344CB8AC3E}">
        <p14:creationId xmlns:p14="http://schemas.microsoft.com/office/powerpoint/2010/main" val="178338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C2F8A868-9B18-442C-A33C-726A5A9A03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8BCF100-0204-4B6E-ADFC-0B9BAA18D8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D2EB4CD-4820-4B48-9C47-D0CA438056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826509-12A6-40E0-B723-66DCA737B38C}" type="datetimeFigureOut">
              <a:rPr kumimoji="1" lang="ja-JP" altLang="en-US" smtClean="0"/>
              <a:t>2021/12/21</a:t>
            </a:fld>
            <a:endParaRPr kumimoji="1" lang="ja-JP" altLang="en-US"/>
          </a:p>
        </p:txBody>
      </p:sp>
      <p:sp>
        <p:nvSpPr>
          <p:cNvPr id="5" name="フッター プレースホルダー 4">
            <a:extLst>
              <a:ext uri="{FF2B5EF4-FFF2-40B4-BE49-F238E27FC236}">
                <a16:creationId xmlns:a16="http://schemas.microsoft.com/office/drawing/2014/main" id="{A56181C7-9FA4-4121-9B6A-0F3CF6DC51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FBCCE5B0-3891-4509-8669-0CA6FC2914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49671-293B-4CDB-8D33-72C8CFAD39A4}" type="slidenum">
              <a:rPr kumimoji="1" lang="ja-JP" altLang="en-US" smtClean="0"/>
              <a:t>‹#›</a:t>
            </a:fld>
            <a:endParaRPr kumimoji="1" lang="ja-JP" altLang="en-US"/>
          </a:p>
        </p:txBody>
      </p:sp>
    </p:spTree>
    <p:extLst>
      <p:ext uri="{BB962C8B-B14F-4D97-AF65-F5344CB8AC3E}">
        <p14:creationId xmlns:p14="http://schemas.microsoft.com/office/powerpoint/2010/main" val="13192636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file:///C:\&#20316;&#26989;&#12501;&#12457;&#12523;&#12480;\2109&#29256;\&#24467;&#26989;&#21729;&#21521;&#12369;&#12510;&#12491;&#12517;&#12450;&#12523;\&#21220;&#24608;&#31649;&#29702;&#12463;&#12521;&#12454;&#12489;\&#26368;&#26032;\BMP2\kintaikanri_cloud_logo_B.png"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file:///C:\&#20316;&#26989;&#12501;&#12457;&#12523;&#12480;\&#24467;&#26989;&#21729;&#21521;&#12369;&#12510;&#12491;&#12517;&#12450;&#12523;\&#26368;&#26032;\BMP\home05.jpg" TargetMode="External"/><Relationship Id="rId3" Type="http://schemas.openxmlformats.org/officeDocument/2006/relationships/image" Target="../media/image18.jpeg"/><Relationship Id="rId7"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file:///C:\40%20MANUAL\MANUAL\OMSS+&#21220;&#24608;&#31649;&#29702;&#12469;&#12540;&#12499;&#12473;\&#24467;&#26989;&#21729;&#26989;&#21209;&#12510;&#12491;&#12517;&#12450;&#12523;\BMP\&#12505;&#12523;&#12510;&#12540;&#12463;.jpg" TargetMode="External"/><Relationship Id="rId5" Type="http://schemas.openxmlformats.org/officeDocument/2006/relationships/image" Target="../media/image19.jpg"/><Relationship Id="rId4" Type="http://schemas.openxmlformats.org/officeDocument/2006/relationships/image" Target="file:///C:\&#20316;&#26989;&#12501;&#12457;&#12523;&#12480;\2109&#29256;\&#24467;&#26989;&#21729;&#21521;&#12369;&#12510;&#12491;&#12517;&#12450;&#12523;\&#21220;&#24608;&#31649;&#29702;&#12463;&#12521;&#12454;&#12489;\&#26368;&#26032;\BMP2\&#12362;&#30693;&#12425;&#12379;.jpg"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file:///C:\40%20MANUAL\MANUAL\OMSS+&#21220;&#24608;&#31649;&#29702;&#12469;&#12540;&#12499;&#12473;\&#24467;&#26989;&#21729;&#26989;&#21209;&#12510;&#12491;&#12517;&#12450;&#12523;\BMP\&#30003;&#35531;&#20214;&#25968;.jp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3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file:///C:\40%20MANUAL\MANUAL\OMSS+&#21220;&#24608;&#31649;&#29702;&#12469;&#12540;&#12499;&#12473;\&#24467;&#26989;&#21729;&#26989;&#21209;&#12510;&#12491;&#12517;&#12450;&#12523;\BMP\&#12360;&#12435;&#12404;&#12388;.jpg" TargetMode="External"/><Relationship Id="rId4" Type="http://schemas.openxmlformats.org/officeDocument/2006/relationships/image" Target="../media/image55.jpg"/></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3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file:///C:\40%20MANUAL\MANUAL\OMSS+&#21220;&#24608;&#31649;&#29702;&#12469;&#12540;&#12499;&#12473;\&#24467;&#26989;&#21729;&#26989;&#21209;&#12510;&#12491;&#12517;&#12450;&#12523;\BMP\&#12505;&#12523;&#12510;&#12540;&#12463;.jpg" TargetMode="External"/><Relationship Id="rId3" Type="http://schemas.openxmlformats.org/officeDocument/2006/relationships/image" Target="../media/image7.png"/><Relationship Id="rId7" Type="http://schemas.openxmlformats.org/officeDocument/2006/relationships/image" Target="../media/image19.jp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file:///C:\40%20MANUAL\MANUAL\OMSS+&#21220;&#24608;&#31649;&#29702;&#12469;&#12540;&#12499;&#12473;\&#24467;&#26989;&#21729;&#26989;&#21209;&#12510;&#12491;&#12517;&#12450;&#12523;&#20316;&#25104;&#25903;&#25588;&#12484;&#12540;&#12523;\BMP\&#25351;.jpg" TargetMode="External"/><Relationship Id="rId5" Type="http://schemas.openxmlformats.org/officeDocument/2006/relationships/image" Target="../media/image61.jpeg"/><Relationship Id="rId4" Type="http://schemas.openxmlformats.org/officeDocument/2006/relationships/image" Target="../media/image60.png"/></Relationships>
</file>

<file path=ppt/slides/_rels/slide3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3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4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71.jpg"/><Relationship Id="rId5" Type="http://schemas.openxmlformats.org/officeDocument/2006/relationships/image" Target="../media/image70.png"/><Relationship Id="rId4" Type="http://schemas.openxmlformats.org/officeDocument/2006/relationships/image" Target="../media/image69.png"/></Relationships>
</file>

<file path=ppt/slides/_rels/slide4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45.xml.rels><?xml version="1.0" encoding="UTF-8" standalone="yes"?>
<Relationships xmlns="http://schemas.openxmlformats.org/package/2006/relationships"><Relationship Id="rId8" Type="http://schemas.openxmlformats.org/officeDocument/2006/relationships/image" Target="file:///C:\40%20MANUAL\MANUAL\OMSS+&#21220;&#24608;&#31649;&#29702;&#12469;&#12540;&#12499;&#12473;\&#24467;&#26989;&#21729;&#26989;&#21209;&#12510;&#12491;&#12517;&#12450;&#12523;\BMP\&#65310;&#12510;&#12540;&#12463;.jpg" TargetMode="External"/><Relationship Id="rId3" Type="http://schemas.openxmlformats.org/officeDocument/2006/relationships/image" Target="../media/image78.png"/><Relationship Id="rId7" Type="http://schemas.openxmlformats.org/officeDocument/2006/relationships/image" Target="../media/image82.jp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4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47.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82.jpg"/><Relationship Id="rId3" Type="http://schemas.openxmlformats.org/officeDocument/2006/relationships/image" Target="../media/image87.png"/><Relationship Id="rId7" Type="http://schemas.openxmlformats.org/officeDocument/2006/relationships/image" Target="../media/image91.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89.png"/><Relationship Id="rId10" Type="http://schemas.openxmlformats.org/officeDocument/2006/relationships/image" Target="../media/image92.png"/><Relationship Id="rId4" Type="http://schemas.openxmlformats.org/officeDocument/2006/relationships/image" Target="../media/image88.png"/><Relationship Id="rId9" Type="http://schemas.openxmlformats.org/officeDocument/2006/relationships/image" Target="file:///C:\40%20MANUAL\MANUAL\OMSS+&#21220;&#24608;&#31649;&#29702;&#12469;&#12540;&#12499;&#12473;\&#24467;&#26989;&#21729;&#26989;&#21209;&#12510;&#12491;&#12517;&#12450;&#12523;\BMP\&#65310;&#12510;&#12540;&#12463;.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93.png"/><Relationship Id="rId7" Type="http://schemas.openxmlformats.org/officeDocument/2006/relationships/image" Target="../media/image97.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s>
</file>

<file path=ppt/slides/_rels/slide51.xml.rels><?xml version="1.0" encoding="UTF-8" standalone="yes"?>
<Relationships xmlns="http://schemas.openxmlformats.org/package/2006/relationships"><Relationship Id="rId8" Type="http://schemas.openxmlformats.org/officeDocument/2006/relationships/image" Target="../media/image82.jpg"/><Relationship Id="rId3" Type="http://schemas.openxmlformats.org/officeDocument/2006/relationships/image" Target="../media/image98.png"/><Relationship Id="rId7" Type="http://schemas.openxmlformats.org/officeDocument/2006/relationships/image" Target="../media/image102.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101.png"/><Relationship Id="rId5" Type="http://schemas.openxmlformats.org/officeDocument/2006/relationships/image" Target="../media/image100.png"/><Relationship Id="rId10" Type="http://schemas.openxmlformats.org/officeDocument/2006/relationships/image" Target="../media/image92.png"/><Relationship Id="rId4" Type="http://schemas.openxmlformats.org/officeDocument/2006/relationships/image" Target="../media/image99.png"/><Relationship Id="rId9" Type="http://schemas.openxmlformats.org/officeDocument/2006/relationships/image" Target="file:///C:\40%20MANUAL\MANUAL\OMSS+&#21220;&#24608;&#31649;&#29702;&#12469;&#12540;&#12499;&#12473;\&#24467;&#26989;&#21729;&#26989;&#21209;&#12510;&#12491;&#12517;&#12450;&#12523;\BMP\&#65310;&#12510;&#12540;&#12463;.jpg" TargetMode="External"/></Relationships>
</file>

<file path=ppt/slides/_rels/slide52.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image" Target="../media/image103.png"/><Relationship Id="rId7" Type="http://schemas.openxmlformats.org/officeDocument/2006/relationships/image" Target="file:///C:\&#20316;&#26989;&#12501;&#12457;&#12523;&#12480;\2109&#29256;\&#24467;&#26989;&#21729;&#21521;&#12369;&#12510;&#12491;&#12517;&#12450;&#12523;\&#21220;&#24608;&#31649;&#29702;&#12463;&#12521;&#12454;&#12489;\&#26368;&#26032;\BMP2\&#21220;&#21209;&#19968;&#35239;&#34920;%20&#22522;&#26412;01.jpg"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105.jpeg"/><Relationship Id="rId5" Type="http://schemas.openxmlformats.org/officeDocument/2006/relationships/image" Target="file:///C:\&#20316;&#26989;&#12501;&#12457;&#12523;&#12480;\2109&#29256;\&#24467;&#26989;&#21729;&#21521;&#12369;&#12510;&#12491;&#12517;&#12450;&#12523;\&#21220;&#24608;&#31649;&#29702;&#12463;&#12521;&#12454;&#12489;\&#26368;&#26032;\BMP2\&#21220;&#21209;&#19968;&#35239;&#34920;%20&#38598;&#35336;&#12497;&#12479;&#12540;&#12531;01.jpg" TargetMode="External"/><Relationship Id="rId4" Type="http://schemas.openxmlformats.org/officeDocument/2006/relationships/image" Target="../media/image104.jpeg"/><Relationship Id="rId9" Type="http://schemas.openxmlformats.org/officeDocument/2006/relationships/image" Target="../media/image107.png"/></Relationships>
</file>

<file path=ppt/slides/_rels/slide53.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109.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file:///C:\&#20316;&#26989;&#12501;&#12457;&#12523;&#12480;\&#24467;&#26989;&#21729;&#21521;&#12369;&#12510;&#12491;&#12517;&#12450;&#12523;\&#21172;&#21209;&#31649;&#29702;&#38651;&#23376;&#21270;&#12463;&#12521;&#12454;&#12489;\&#24467;&#26989;&#21729;&#21521;&#12369;&#12510;&#12491;&#12517;&#12450;&#12523;\BMP\&#12525;&#12464;&#12452;&#12531;.jpg" TargetMode="External"/><Relationship Id="rId5" Type="http://schemas.openxmlformats.org/officeDocument/2006/relationships/image" Target="../media/image9.jpeg"/><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21033;&#29992;&#38283;&#22987;&#36890;&#30693;.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12497;&#12473;&#12527;&#12540;&#12489;&#22793;&#26356;.jp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file:///C:\&#20316;&#26989;&#12501;&#12457;&#12523;&#12480;\&#24467;&#26989;&#21729;&#21521;&#12369;&#12510;&#12491;&#12517;&#12450;&#12523;\&#21172;&#21209;&#31649;&#29702;&#38651;&#23376;&#21270;&#12463;&#12521;&#12454;&#12489;\&#24467;&#26989;&#21729;&#21521;&#12369;&#12510;&#12491;&#12517;&#12450;&#12523;\BMP\&#12497;&#12473;&#12527;&#12540;&#12489;&#12398;&#20877;&#35373;&#23450;.jpg" TargetMode="External"/><Relationship Id="rId5" Type="http://schemas.openxmlformats.org/officeDocument/2006/relationships/image" Target="../media/image11.jpeg"/><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12525;&#12464;&#12452;&#12531;.jpg"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file:///C:\&#20316;&#26989;&#12501;&#12457;&#12523;&#12480;\&#24467;&#26989;&#21729;&#21521;&#12369;&#12510;&#12491;&#12517;&#12450;&#12523;\&#26368;&#26032;\BMP\home03.jpg" TargetMode="External"/><Relationship Id="rId13"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4.jpeg"/><Relationship Id="rId12" Type="http://schemas.openxmlformats.org/officeDocument/2006/relationships/image" Target="file:///C:\&#20316;&#26989;&#12501;&#12457;&#12523;&#12480;\&#24467;&#26989;&#21729;&#21521;&#12369;&#12510;&#12491;&#12517;&#12450;&#12523;\&#26368;&#26032;\BMP\home07.jp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file:///C:\&#20316;&#26989;&#12501;&#12457;&#12523;&#12480;\2109&#29256;\&#24467;&#26989;&#21729;&#21521;&#12369;&#12510;&#12491;&#12517;&#12450;&#12523;\&#21220;&#24608;&#31649;&#29702;&#12463;&#12521;&#12454;&#12489;\&#26368;&#26032;\BMP\home02.jpg" TargetMode="External"/><Relationship Id="rId11" Type="http://schemas.openxmlformats.org/officeDocument/2006/relationships/image" Target="../media/image16.jpeg"/><Relationship Id="rId5" Type="http://schemas.openxmlformats.org/officeDocument/2006/relationships/image" Target="../media/image13.jpeg"/><Relationship Id="rId10" Type="http://schemas.openxmlformats.org/officeDocument/2006/relationships/image" Target="file:///C:\&#20316;&#26989;&#12501;&#12457;&#12523;&#12480;\&#24467;&#26989;&#21729;&#21521;&#12369;&#12510;&#12491;&#12517;&#12450;&#12523;\&#26368;&#26032;\BMP\home04.jpg" TargetMode="External"/><Relationship Id="rId4" Type="http://schemas.openxmlformats.org/officeDocument/2006/relationships/image" Target="file:///C:\&#20316;&#26989;&#12501;&#12457;&#12523;&#12480;\2109&#29256;\&#24467;&#26989;&#21729;&#21521;&#12369;&#12510;&#12491;&#12517;&#12450;&#12523;\&#21220;&#24608;&#31649;&#29702;&#12463;&#12521;&#12454;&#12489;\&#26368;&#26032;\BMP\home01.jpg" TargetMode="External"/><Relationship Id="rId9" Type="http://schemas.openxmlformats.org/officeDocument/2006/relationships/image" Target="../media/image15.jpeg"/><Relationship Id="rId14" Type="http://schemas.openxmlformats.org/officeDocument/2006/relationships/image" Target="file:///C:\&#20316;&#26989;&#12501;&#12457;&#12523;&#12480;\&#24467;&#26989;&#21729;&#21521;&#12369;&#12510;&#12491;&#12517;&#12450;&#12523;\&#26368;&#26032;\BMP\home09.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83EC1745-2C5C-4827-8CC6-DCC625DAA4D9}"/>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3842487" y="551726"/>
            <a:ext cx="4400345" cy="3521765"/>
          </a:xfrm>
          <a:prstGeom prst="rect">
            <a:avLst/>
          </a:prstGeom>
        </p:spPr>
      </p:pic>
      <p:pic>
        <p:nvPicPr>
          <p:cNvPr id="6" name="図 5">
            <a:extLst>
              <a:ext uri="{FF2B5EF4-FFF2-40B4-BE49-F238E27FC236}">
                <a16:creationId xmlns:a16="http://schemas.microsoft.com/office/drawing/2014/main" id="{180AC119-A8E5-4C02-AABA-5B08C1BFC136}"/>
              </a:ext>
            </a:extLst>
          </p:cNvPr>
          <p:cNvPicPr/>
          <p:nvPr/>
        </p:nvPicPr>
        <p:blipFill>
          <a:blip r:embed="rId5"/>
          <a:stretch>
            <a:fillRect/>
          </a:stretch>
        </p:blipFill>
        <p:spPr>
          <a:xfrm>
            <a:off x="720642" y="448706"/>
            <a:ext cx="1504315" cy="445916"/>
          </a:xfrm>
          <a:prstGeom prst="rect">
            <a:avLst/>
          </a:prstGeom>
        </p:spPr>
      </p:pic>
      <p:sp>
        <p:nvSpPr>
          <p:cNvPr id="2" name="テキスト ボックス 1">
            <a:extLst>
              <a:ext uri="{FF2B5EF4-FFF2-40B4-BE49-F238E27FC236}">
                <a16:creationId xmlns:a16="http://schemas.microsoft.com/office/drawing/2014/main" id="{3BCFAF10-0874-4142-AB97-59B827C2967C}"/>
              </a:ext>
            </a:extLst>
          </p:cNvPr>
          <p:cNvSpPr txBox="1"/>
          <p:nvPr/>
        </p:nvSpPr>
        <p:spPr>
          <a:xfrm>
            <a:off x="4551113" y="3247443"/>
            <a:ext cx="3289020" cy="854652"/>
          </a:xfrm>
          <a:prstGeom prst="rect">
            <a:avLst/>
          </a:prstGeom>
          <a:noFill/>
        </p:spPr>
        <p:txBody>
          <a:bodyPr wrap="square" tIns="36000" rtlCol="0">
            <a:spAutoFit/>
          </a:bodyPr>
          <a:lstStyle/>
          <a:p>
            <a:pPr algn="l">
              <a:lnSpc>
                <a:spcPct val="130000"/>
              </a:lnSpc>
            </a:pPr>
            <a:r>
              <a:rPr kumimoji="1" lang="ja-JP" altLang="en-US" sz="4400" b="1" dirty="0">
                <a:solidFill>
                  <a:schemeClr val="tx1">
                    <a:lumMod val="95000"/>
                    <a:lumOff val="5000"/>
                  </a:schemeClr>
                </a:solidFill>
                <a:latin typeface="Meiryo UI" panose="020B0604030504040204" pitchFamily="34" charset="-128"/>
                <a:ea typeface="Meiryo UI" panose="020B0604030504040204" pitchFamily="34" charset="-128"/>
              </a:rPr>
              <a:t>使い方ガイド</a:t>
            </a:r>
          </a:p>
        </p:txBody>
      </p:sp>
      <p:sp>
        <p:nvSpPr>
          <p:cNvPr id="3" name="テキスト ボックス 2">
            <a:extLst>
              <a:ext uri="{FF2B5EF4-FFF2-40B4-BE49-F238E27FC236}">
                <a16:creationId xmlns:a16="http://schemas.microsoft.com/office/drawing/2014/main" id="{70F10E2B-0735-4750-8CF3-0C5F977EF997}"/>
              </a:ext>
            </a:extLst>
          </p:cNvPr>
          <p:cNvSpPr txBox="1"/>
          <p:nvPr/>
        </p:nvSpPr>
        <p:spPr>
          <a:xfrm>
            <a:off x="9105900" y="6180668"/>
            <a:ext cx="2493433" cy="293089"/>
          </a:xfrm>
          <a:prstGeom prst="rect">
            <a:avLst/>
          </a:prstGeom>
          <a:noFill/>
        </p:spPr>
        <p:txBody>
          <a:bodyPr wrap="square" tIns="36000" rtlCol="0">
            <a:spAutoFit/>
          </a:bodyPr>
          <a:lstStyle/>
          <a:p>
            <a:pPr>
              <a:lnSpc>
                <a:spcPct val="130000"/>
              </a:lnSpc>
            </a:pPr>
            <a:r>
              <a:rPr lang="ja-JP" altLang="en-US" sz="1200" dirty="0">
                <a:latin typeface="Meiryo UI" panose="020B0604030504040204" pitchFamily="50" charset="-128"/>
                <a:ea typeface="Meiryo UI" panose="020B0604030504040204" pitchFamily="50" charset="-128"/>
              </a:rPr>
              <a:t>使い方ガイド</a:t>
            </a:r>
            <a:r>
              <a:rPr lang="ja-JP" altLang="ja-JP" sz="1200" dirty="0">
                <a:latin typeface="Meiryo UI" panose="020B0604030504040204" pitchFamily="50" charset="-128"/>
                <a:ea typeface="Meiryo UI" panose="020B0604030504040204" pitchFamily="50" charset="-128"/>
              </a:rPr>
              <a:t>改訂日：</a:t>
            </a:r>
            <a:r>
              <a:rPr lang="en-US" altLang="ja-JP" sz="1200" dirty="0">
                <a:latin typeface="Meiryo UI" panose="020B0604030504040204" pitchFamily="50" charset="-128"/>
                <a:ea typeface="Meiryo UI" panose="020B0604030504040204" pitchFamily="50" charset="-128"/>
              </a:rPr>
              <a:t>2022/01/12</a:t>
            </a:r>
            <a:endParaRPr lang="ja-JP" altLang="ja-JP"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21332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363">
            <a:extLst>
              <a:ext uri="{FF2B5EF4-FFF2-40B4-BE49-F238E27FC236}">
                <a16:creationId xmlns:a16="http://schemas.microsoft.com/office/drawing/2014/main" id="{A5AE60ED-22BC-44DB-8C7B-FB260AF42C28}"/>
              </a:ext>
            </a:extLst>
          </p:cNvPr>
          <p:cNvSpPr>
            <a:spLocks noChangeArrowheads="1"/>
          </p:cNvSpPr>
          <p:nvPr/>
        </p:nvSpPr>
        <p:spPr bwMode="auto">
          <a:xfrm>
            <a:off x="6315559" y="1212363"/>
            <a:ext cx="4911558" cy="1207044"/>
          </a:xfrm>
          <a:prstGeom prst="rect">
            <a:avLst/>
          </a:prstGeom>
          <a:solidFill>
            <a:srgbClr val="FFFFFF"/>
          </a:solidFill>
          <a:ln w="19050">
            <a:noFill/>
            <a:miter lim="800000"/>
            <a:headEnd/>
            <a:tailEnd/>
          </a:ln>
        </p:spPr>
        <p:txBody>
          <a:bodyPr rot="0" vert="horz" wrap="square" lIns="74295" tIns="108000" rIns="74295" bIns="108000" anchor="t" anchorCtr="0" upright="1">
            <a:noAutofit/>
          </a:bodyPr>
          <a:lstStyle/>
          <a:p>
            <a:pPr fontAlgn="base"/>
            <a:r>
              <a:rPr lang="ja-JP" altLang="en-US" sz="16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をクリックすると、申請が否認された場合や、</a:t>
            </a:r>
            <a:endParaRPr lang="en-US" altLang="ja-JP" sz="16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承認依頼などで、通知が来ている件数を確認できます。</a:t>
            </a:r>
            <a:br>
              <a:rPr lang="en-US" altLang="ja-JP" sz="16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br>
            <a:r>
              <a:rPr lang="ja-JP" altLang="en-US" sz="16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各件数欄を</a:t>
            </a:r>
            <a:r>
              <a:rPr lang="ja-JP" altLang="en-US" sz="16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クリックすると、［申請］や［承認］メニューが表示され、</a:t>
            </a:r>
            <a:r>
              <a:rPr lang="ja-JP" altLang="en-US" sz="16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処理できます</a:t>
            </a:r>
            <a:r>
              <a:rPr lang="ja-JP" altLang="en-US" sz="16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en-US" altLang="ja-JP" sz="16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fontAlgn="base">
              <a:spcAft>
                <a:spcPts val="0"/>
              </a:spcAft>
            </a:pP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pic>
        <p:nvPicPr>
          <p:cNvPr id="11" name="図 10">
            <a:extLst>
              <a:ext uri="{FF2B5EF4-FFF2-40B4-BE49-F238E27FC236}">
                <a16:creationId xmlns:a16="http://schemas.microsoft.com/office/drawing/2014/main" id="{BD79A83D-7A62-441F-9583-A47400016629}"/>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1051877" y="2941393"/>
            <a:ext cx="4119387" cy="1678875"/>
          </a:xfrm>
          <a:prstGeom prst="rect">
            <a:avLst/>
          </a:prstGeom>
        </p:spPr>
      </p:pic>
      <p:sp>
        <p:nvSpPr>
          <p:cNvPr id="29" name="テキスト ボックス 28">
            <a:extLst>
              <a:ext uri="{FF2B5EF4-FFF2-40B4-BE49-F238E27FC236}">
                <a16:creationId xmlns:a16="http://schemas.microsoft.com/office/drawing/2014/main" id="{E64B0E50-0AC6-4F57-9E2E-180473573CC3}"/>
              </a:ext>
            </a:extLst>
          </p:cNvPr>
          <p:cNvSpPr txBox="1"/>
          <p:nvPr/>
        </p:nvSpPr>
        <p:spPr>
          <a:xfrm>
            <a:off x="964883" y="1259916"/>
            <a:ext cx="4911558" cy="1569660"/>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ダッシュボードのお知らせ欄には、以下のお知らせが</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送られてきます。</a:t>
            </a:r>
            <a:endParaRPr lang="en-US" altLang="ja-JP" sz="1600" dirty="0">
              <a:latin typeface="Meiryo UI" panose="020B0604030504040204" pitchFamily="50" charset="-128"/>
              <a:ea typeface="Meiryo UI" panose="020B0604030504040204" pitchFamily="50" charset="-128"/>
            </a:endParaRPr>
          </a:p>
          <a:p>
            <a:endParaRPr kumimoji="1"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・未打刻のお知らせ</a:t>
            </a:r>
            <a:endParaRPr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・残業超過のお知らせ</a:t>
            </a:r>
            <a:endParaRPr kumimoji="1"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・年次有給休暇の取得についてのお知らせ</a:t>
            </a:r>
            <a:endParaRPr kumimoji="1" lang="ja-JP" altLang="en-US" sz="1600" dirty="0">
              <a:latin typeface="Meiryo UI" panose="020B0604030504040204" pitchFamily="50" charset="-128"/>
              <a:ea typeface="Meiryo UI" panose="020B0604030504040204" pitchFamily="50" charset="-128"/>
            </a:endParaRPr>
          </a:p>
        </p:txBody>
      </p:sp>
      <p:pic>
        <p:nvPicPr>
          <p:cNvPr id="12" name="ベルマーク.jpg">
            <a:extLst>
              <a:ext uri="{FF2B5EF4-FFF2-40B4-BE49-F238E27FC236}">
                <a16:creationId xmlns:a16="http://schemas.microsoft.com/office/drawing/2014/main" id="{A05EE13C-9B55-4F91-88E3-4257B3C18A10}"/>
              </a:ext>
            </a:extLst>
          </p:cNvPr>
          <p:cNvPicPr/>
          <p:nvPr/>
        </p:nvPicPr>
        <p:blipFill>
          <a:blip r:embed="rId5" r:link="rId6">
            <a:extLst>
              <a:ext uri="{28A0092B-C50C-407E-A947-70E740481C1C}">
                <a14:useLocalDpi xmlns:a14="http://schemas.microsoft.com/office/drawing/2010/main" val="0"/>
              </a:ext>
            </a:extLst>
          </a:blip>
          <a:stretch>
            <a:fillRect/>
          </a:stretch>
        </p:blipFill>
        <p:spPr>
          <a:xfrm>
            <a:off x="6365632" y="1279410"/>
            <a:ext cx="255302" cy="269988"/>
          </a:xfrm>
          <a:prstGeom prst="rect">
            <a:avLst/>
          </a:prstGeom>
        </p:spPr>
      </p:pic>
      <p:pic>
        <p:nvPicPr>
          <p:cNvPr id="3" name="図 2">
            <a:extLst>
              <a:ext uri="{FF2B5EF4-FFF2-40B4-BE49-F238E27FC236}">
                <a16:creationId xmlns:a16="http://schemas.microsoft.com/office/drawing/2014/main" id="{50B27215-77B0-4052-B1BA-C4D62ECC82A8}"/>
              </a:ext>
            </a:extLst>
          </p:cNvPr>
          <p:cNvPicPr>
            <a:picLocks noChangeAspect="1"/>
          </p:cNvPicPr>
          <p:nvPr/>
        </p:nvPicPr>
        <p:blipFill>
          <a:blip r:embed="rId7" r:link="rId8">
            <a:extLst>
              <a:ext uri="{28A0092B-C50C-407E-A947-70E740481C1C}">
                <a14:useLocalDpi xmlns:a14="http://schemas.microsoft.com/office/drawing/2010/main" val="0"/>
              </a:ext>
            </a:extLst>
          </a:blip>
          <a:stretch>
            <a:fillRect/>
          </a:stretch>
        </p:blipFill>
        <p:spPr>
          <a:xfrm>
            <a:off x="6387068" y="2889872"/>
            <a:ext cx="1770811" cy="2246760"/>
          </a:xfrm>
          <a:prstGeom prst="rect">
            <a:avLst/>
          </a:prstGeom>
        </p:spPr>
      </p:pic>
      <p:sp>
        <p:nvSpPr>
          <p:cNvPr id="28"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6563051" y="4304708"/>
            <a:ext cx="1400518" cy="59865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2" name="AutoShape 380">
            <a:extLst>
              <a:ext uri="{FF2B5EF4-FFF2-40B4-BE49-F238E27FC236}">
                <a16:creationId xmlns:a16="http://schemas.microsoft.com/office/drawing/2014/main" id="{A3DBC455-BE75-42B1-BC59-253891CB2BA4}"/>
              </a:ext>
            </a:extLst>
          </p:cNvPr>
          <p:cNvSpPr>
            <a:spLocks noChangeArrowheads="1"/>
          </p:cNvSpPr>
          <p:nvPr/>
        </p:nvSpPr>
        <p:spPr bwMode="auto">
          <a:xfrm>
            <a:off x="7617658" y="2957474"/>
            <a:ext cx="414013" cy="37911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647251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ローチャート: 処理 18">
            <a:extLst>
              <a:ext uri="{FF2B5EF4-FFF2-40B4-BE49-F238E27FC236}">
                <a16:creationId xmlns:a16="http://schemas.microsoft.com/office/drawing/2014/main" id="{C149A678-9BBD-4FAE-8A5D-1E84FE57B6DE}"/>
              </a:ext>
            </a:extLst>
          </p:cNvPr>
          <p:cNvSpPr>
            <a:spLocks noChangeArrowheads="1"/>
          </p:cNvSpPr>
          <p:nvPr/>
        </p:nvSpPr>
        <p:spPr bwMode="auto">
          <a:xfrm>
            <a:off x="640049" y="399276"/>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169988" algn="l"/>
              </a:tabLst>
            </a:pP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1</a:t>
            </a:r>
            <a:r>
              <a:rPr kumimoji="0" lang="ja-JP" altLang="ja-JP" sz="2800" b="1" i="0" u="none" strike="noStrike" cap="none" normalizeH="0" baseline="0" dirty="0" err="1">
                <a:ln>
                  <a:noFill/>
                </a:ln>
                <a:solidFill>
                  <a:srgbClr val="FFFFFF"/>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ja-JP" sz="2800" b="1" i="0" u="none" strike="noStrike" cap="none" normalizeH="0" baseline="0" dirty="0">
                <a:ln>
                  <a:noFill/>
                </a:ln>
                <a:solidFill>
                  <a:srgbClr val="FFFFFF"/>
                </a:solidFill>
                <a:effectLst/>
                <a:latin typeface="Meiryo UI" panose="020B0604030504040204" pitchFamily="50" charset="-128"/>
                <a:ea typeface="Meiryo UI" panose="020B0604030504040204" pitchFamily="50" charset="-128"/>
                <a:cs typeface="Times New Roman" panose="02020603050405020304" pitchFamily="18" charset="0"/>
              </a:rPr>
              <a:t>打刻</a:t>
            </a:r>
            <a:endParaRPr kumimoji="0" lang="ja-JP" altLang="ja-JP"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5" name="AutoShape 357">
            <a:extLst>
              <a:ext uri="{FF2B5EF4-FFF2-40B4-BE49-F238E27FC236}">
                <a16:creationId xmlns:a16="http://schemas.microsoft.com/office/drawing/2014/main" id="{2CDDC117-4A52-4A15-94C6-321312C13430}"/>
              </a:ext>
            </a:extLst>
          </p:cNvPr>
          <p:cNvSpPr>
            <a:spLocks noChangeArrowheads="1"/>
          </p:cNvSpPr>
          <p:nvPr/>
        </p:nvSpPr>
        <p:spPr bwMode="auto">
          <a:xfrm>
            <a:off x="10395559" y="533869"/>
            <a:ext cx="720000" cy="306995"/>
          </a:xfrm>
          <a:prstGeom prst="roundRect">
            <a:avLst>
              <a:gd name="adj" fmla="val 16667"/>
            </a:avLst>
          </a:prstGeom>
          <a:gradFill rotWithShape="0">
            <a:gsLst>
              <a:gs pos="0">
                <a:srgbClr val="F4B083"/>
              </a:gs>
              <a:gs pos="50000">
                <a:srgbClr val="FBE4D5"/>
              </a:gs>
              <a:gs pos="100000">
                <a:srgbClr val="F4B083"/>
              </a:gs>
            </a:gsLst>
            <a:lin ang="18900000" scaled="1"/>
          </a:gradFill>
          <a:ln w="12700">
            <a:solidFill>
              <a:srgbClr val="F4B083"/>
            </a:solidFill>
            <a:round/>
            <a:headEnd/>
            <a:tailEnd/>
          </a:ln>
          <a:effectLst>
            <a:outerShdw dist="28398" dir="3806097" algn="ctr" rotWithShape="0">
              <a:srgbClr val="823B0B">
                <a:alpha val="50000"/>
              </a:srgbClr>
            </a:outerShdw>
          </a:effectLst>
        </p:spPr>
        <p:txBody>
          <a:bodyPr vert="horz" wrap="square" lIns="36000" tIns="36000" rIns="36000" bIns="3600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申請者</a:t>
            </a:r>
            <a:endParaRPr kumimoji="0" lang="ja-JP" altLang="ja-JP" sz="1400" b="0" i="0" u="none" strike="noStrike" cap="none" normalizeH="0" baseline="0" dirty="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id="{245A80F5-4CDA-4BB1-B132-BD60467CA6A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8" name="Rectangle 8">
            <a:extLst>
              <a:ext uri="{FF2B5EF4-FFF2-40B4-BE49-F238E27FC236}">
                <a16:creationId xmlns:a16="http://schemas.microsoft.com/office/drawing/2014/main" id="{FD063F78-9F95-44FB-A9B3-DFC466CAEBD2}"/>
              </a:ext>
            </a:extLst>
          </p:cNvPr>
          <p:cNvSpPr>
            <a:spLocks noChangeArrowheads="1"/>
          </p:cNvSpPr>
          <p:nvPr/>
        </p:nvSpPr>
        <p:spPr bwMode="auto">
          <a:xfrm>
            <a:off x="1368819" y="1285606"/>
            <a:ext cx="8818777"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1 </a:t>
            </a:r>
            <a:r>
              <a:rPr kumimoji="0" lang="en-US" altLang="ja-JP"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1	PC</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から</a:t>
            </a:r>
            <a:r>
              <a:rPr kumimoji="0" lang="ja-JP" altLang="en-US"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打刻する</a:t>
            </a:r>
            <a:endParaRPr kumimoji="0" lang="en-US" altLang="ja-JP"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ts val="600"/>
              </a:spcAft>
              <a:buClrTx/>
              <a:buSzTx/>
              <a:buFontTx/>
              <a:buNone/>
              <a:tabLst/>
            </a:pPr>
            <a:endParaRPr kumimoji="0" lang="ja-JP" altLang="en-US"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600"/>
              </a:spcAft>
              <a:buClrTx/>
              <a:buSzTx/>
              <a:buFontTx/>
              <a:buNone/>
              <a:tabLst/>
            </a:pP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1</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2	</a:t>
            </a:r>
            <a:r>
              <a:rPr kumimoji="0" lang="ja-JP" altLang="en-US"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モバイル端末から打刻する</a:t>
            </a:r>
            <a:endParaRPr kumimoji="0" lang="ja-JP" altLang="en-US"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600"/>
              </a:spcAft>
              <a:buClrTx/>
              <a:buSzTx/>
              <a:buFontTx/>
              <a:buNone/>
              <a:tabLst/>
            </a:pPr>
            <a:endPar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ts val="600"/>
              </a:spcAft>
              <a:buClrTx/>
              <a:buSzTx/>
              <a:buFontTx/>
              <a:buNone/>
              <a:tabLst/>
            </a:pP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1</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3	</a:t>
            </a:r>
            <a:r>
              <a:rPr kumimoji="0" lang="ja-JP" altLang="en-US"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勤務を選択してから打刻する</a:t>
            </a:r>
            <a:endParaRPr kumimoji="0" lang="en-US" altLang="ja-JP"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1204116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2A3343AB-FF39-4836-8F19-9728B81C32D1}"/>
              </a:ext>
            </a:extLst>
          </p:cNvPr>
          <p:cNvPicPr>
            <a:picLocks noChangeAspect="1"/>
          </p:cNvPicPr>
          <p:nvPr/>
        </p:nvPicPr>
        <p:blipFill>
          <a:blip r:embed="rId3"/>
          <a:stretch>
            <a:fillRect/>
          </a:stretch>
        </p:blipFill>
        <p:spPr>
          <a:xfrm>
            <a:off x="1063463" y="1683067"/>
            <a:ext cx="6339620" cy="2848513"/>
          </a:xfrm>
          <a:prstGeom prst="rect">
            <a:avLst/>
          </a:prstGeom>
          <a:ln w="3175">
            <a:solidFill>
              <a:schemeClr val="tx1"/>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695311" y="413333"/>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1 - 1</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PC</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から打刻する</a:t>
            </a:r>
            <a:endParaRPr kumimoji="0" lang="ja-JP" altLang="ja-JP"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64883" y="1283768"/>
            <a:ext cx="10151779"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［タイムレコーダー </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マイタイムレコーダー</a:t>
            </a:r>
            <a:r>
              <a:rPr lang="ja-JP" altLang="en-US" sz="1600" dirty="0">
                <a:latin typeface="Meiryo UI" panose="020B0604030504040204" pitchFamily="50" charset="-128"/>
                <a:ea typeface="Meiryo UI" panose="020B0604030504040204" pitchFamily="50" charset="-128"/>
              </a:rPr>
              <a:t>］メニュー</a:t>
            </a:r>
            <a:endParaRPr kumimoji="1" lang="ja-JP" altLang="en-US" sz="1600" dirty="0">
              <a:latin typeface="Meiryo UI" panose="020B0604030504040204" pitchFamily="50" charset="-128"/>
              <a:ea typeface="Meiryo UI" panose="020B0604030504040204" pitchFamily="50" charset="-128"/>
            </a:endParaRPr>
          </a:p>
        </p:txBody>
      </p:sp>
      <p:sp>
        <p:nvSpPr>
          <p:cNvPr id="19"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2657807" y="3416086"/>
            <a:ext cx="3079603" cy="70697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20" name="図 19">
            <a:extLst>
              <a:ext uri="{FF2B5EF4-FFF2-40B4-BE49-F238E27FC236}">
                <a16:creationId xmlns:a16="http://schemas.microsoft.com/office/drawing/2014/main" id="{A4776E35-9723-4F5A-9D03-78F7C9A3AE78}"/>
              </a:ext>
            </a:extLst>
          </p:cNvPr>
          <p:cNvPicPr>
            <a:picLocks noChangeAspect="1"/>
          </p:cNvPicPr>
          <p:nvPr/>
        </p:nvPicPr>
        <p:blipFill>
          <a:blip r:embed="rId4"/>
          <a:stretch>
            <a:fillRect/>
          </a:stretch>
        </p:blipFill>
        <p:spPr>
          <a:xfrm>
            <a:off x="1062829" y="5121626"/>
            <a:ext cx="2479040" cy="1408430"/>
          </a:xfrm>
          <a:prstGeom prst="rect">
            <a:avLst/>
          </a:prstGeom>
        </p:spPr>
      </p:pic>
      <p:sp>
        <p:nvSpPr>
          <p:cNvPr id="21" name="テキスト ボックス 20">
            <a:extLst>
              <a:ext uri="{FF2B5EF4-FFF2-40B4-BE49-F238E27FC236}">
                <a16:creationId xmlns:a16="http://schemas.microsoft.com/office/drawing/2014/main" id="{C0712191-AD6F-40A3-8848-78A10AD554B1}"/>
              </a:ext>
            </a:extLst>
          </p:cNvPr>
          <p:cNvSpPr txBox="1"/>
          <p:nvPr/>
        </p:nvSpPr>
        <p:spPr>
          <a:xfrm>
            <a:off x="994570" y="4759649"/>
            <a:ext cx="10031708"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クリック</a:t>
            </a:r>
            <a:r>
              <a:rPr lang="ja-JP" altLang="ja-JP" sz="1600" dirty="0">
                <a:latin typeface="Meiryo UI" panose="020B0604030504040204" pitchFamily="50" charset="-128"/>
                <a:ea typeface="Meiryo UI" panose="020B0604030504040204" pitchFamily="50" charset="-128"/>
              </a:rPr>
              <a:t>すると、</a:t>
            </a:r>
            <a:r>
              <a:rPr lang="ja-JP" altLang="en-US" sz="1600" dirty="0">
                <a:latin typeface="Meiryo UI" panose="020B0604030504040204" pitchFamily="50" charset="-128"/>
                <a:ea typeface="Meiryo UI" panose="020B0604030504040204" pitchFamily="50" charset="-128"/>
              </a:rPr>
              <a:t>打刻した</a:t>
            </a:r>
            <a:r>
              <a:rPr lang="ja-JP" altLang="ja-JP" sz="1600" dirty="0">
                <a:latin typeface="Meiryo UI" panose="020B0604030504040204" pitchFamily="50" charset="-128"/>
                <a:ea typeface="Meiryo UI" panose="020B0604030504040204" pitchFamily="50" charset="-128"/>
              </a:rPr>
              <a:t>時刻</a:t>
            </a:r>
            <a:r>
              <a:rPr lang="ja-JP" altLang="en-US" sz="1600" dirty="0">
                <a:latin typeface="Meiryo UI" panose="020B0604030504040204" pitchFamily="50" charset="-128"/>
                <a:ea typeface="Meiryo UI" panose="020B0604030504040204" pitchFamily="50" charset="-128"/>
              </a:rPr>
              <a:t>と打刻内容</a:t>
            </a:r>
            <a:r>
              <a:rPr lang="ja-JP" altLang="ja-JP" sz="1600" dirty="0">
                <a:latin typeface="Meiryo UI" panose="020B0604030504040204" pitchFamily="50" charset="-128"/>
                <a:ea typeface="Meiryo UI" panose="020B0604030504040204" pitchFamily="50" charset="-128"/>
              </a:rPr>
              <a:t>が表示されます。</a:t>
            </a:r>
            <a:endParaRPr kumimoji="1" lang="ja-JP" altLang="en-US" sz="1600" dirty="0">
              <a:latin typeface="Meiryo UI" panose="020B0604030504040204" pitchFamily="50" charset="-128"/>
              <a:ea typeface="Meiryo UI" panose="020B0604030504040204" pitchFamily="50" charset="-128"/>
            </a:endParaRPr>
          </a:p>
        </p:txBody>
      </p:sp>
      <p:sp>
        <p:nvSpPr>
          <p:cNvPr id="11" name="AutoShape 380">
            <a:extLst>
              <a:ext uri="{FF2B5EF4-FFF2-40B4-BE49-F238E27FC236}">
                <a16:creationId xmlns:a16="http://schemas.microsoft.com/office/drawing/2014/main" id="{B9EA14E0-2F65-4DD0-BCA0-09745EF83366}"/>
              </a:ext>
            </a:extLst>
          </p:cNvPr>
          <p:cNvSpPr>
            <a:spLocks noChangeArrowheads="1"/>
          </p:cNvSpPr>
          <p:nvPr/>
        </p:nvSpPr>
        <p:spPr bwMode="auto">
          <a:xfrm>
            <a:off x="1754909" y="5911298"/>
            <a:ext cx="1222725" cy="33988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3" name="直線コネクタ 12">
            <a:extLst>
              <a:ext uri="{FF2B5EF4-FFF2-40B4-BE49-F238E27FC236}">
                <a16:creationId xmlns:a16="http://schemas.microsoft.com/office/drawing/2014/main" id="{7EFA9EED-6DBC-4C74-B02A-8F0E34CE77C0}"/>
              </a:ext>
            </a:extLst>
          </p:cNvPr>
          <p:cNvCxnSpPr>
            <a:cxnSpLocks/>
          </p:cNvCxnSpPr>
          <p:nvPr/>
        </p:nvCxnSpPr>
        <p:spPr>
          <a:xfrm flipH="1">
            <a:off x="5737410" y="3746544"/>
            <a:ext cx="98157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ectangle 363">
            <a:extLst>
              <a:ext uri="{FF2B5EF4-FFF2-40B4-BE49-F238E27FC236}">
                <a16:creationId xmlns:a16="http://schemas.microsoft.com/office/drawing/2014/main" id="{4DD9E068-F42D-4682-A1A2-C96ADA585432}"/>
              </a:ext>
            </a:extLst>
          </p:cNvPr>
          <p:cNvSpPr>
            <a:spLocks noChangeArrowheads="1"/>
          </p:cNvSpPr>
          <p:nvPr/>
        </p:nvSpPr>
        <p:spPr bwMode="auto">
          <a:xfrm>
            <a:off x="6718984" y="3524994"/>
            <a:ext cx="1341283" cy="43740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0"/>
              </a:spcAft>
            </a:pPr>
            <a:r>
              <a:rPr lang="ja-JP"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クリック</a:t>
            </a:r>
            <a:r>
              <a:rPr lang="ja-JP" altLang="en-US"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し</a:t>
            </a:r>
            <a:r>
              <a:rPr lang="ja-JP"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3699419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a:ln>
                  <a:noFill/>
                </a:ln>
                <a:solidFill>
                  <a:schemeClr val="tx1"/>
                </a:solidFill>
                <a:effectLst/>
                <a:latin typeface="Arial" panose="020B0604020202020204" pitchFamily="34" charset="0"/>
              </a:rPr>
            </a:br>
            <a:endParaRPr kumimoji="0" lang="ja-JP" altLang="ja-JP"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695309" y="369788"/>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lang="en-US" altLang="ja-JP" sz="2800" b="1" dirty="0">
                <a:solidFill>
                  <a:schemeClr val="bg1"/>
                </a:solidFill>
                <a:latin typeface="Meiryo UI" panose="020B0604030504040204" pitchFamily="50" charset="-128"/>
                <a:ea typeface="Meiryo UI" panose="020B0604030504040204" pitchFamily="50" charset="-128"/>
              </a:rPr>
              <a:t>1 - 2</a:t>
            </a:r>
            <a:r>
              <a:rPr lang="ja-JP" altLang="ja-JP" sz="2800" b="1" dirty="0">
                <a:solidFill>
                  <a:schemeClr val="bg1"/>
                </a:solidFill>
                <a:latin typeface="Meiryo UI" panose="020B0604030504040204" pitchFamily="50" charset="-128"/>
                <a:ea typeface="Meiryo UI" panose="020B0604030504040204" pitchFamily="50" charset="-128"/>
              </a:rPr>
              <a:t>　モバイル端末</a:t>
            </a:r>
            <a:r>
              <a:rPr lang="ja-JP" altLang="en-US" sz="2800" b="1" dirty="0">
                <a:solidFill>
                  <a:schemeClr val="bg1"/>
                </a:solidFill>
                <a:latin typeface="Meiryo UI" panose="020B0604030504040204" pitchFamily="50" charset="-128"/>
                <a:ea typeface="Meiryo UI" panose="020B0604030504040204" pitchFamily="50" charset="-128"/>
              </a:rPr>
              <a:t>から</a:t>
            </a:r>
            <a:r>
              <a:rPr lang="ja-JP" altLang="ja-JP" sz="2800" b="1" dirty="0">
                <a:solidFill>
                  <a:schemeClr val="bg1"/>
                </a:solidFill>
                <a:latin typeface="Meiryo UI" panose="020B0604030504040204" pitchFamily="50" charset="-128"/>
                <a:ea typeface="Meiryo UI" panose="020B0604030504040204" pitchFamily="50" charset="-128"/>
              </a:rPr>
              <a:t>打刻する</a:t>
            </a:r>
            <a:endParaRPr kumimoji="0" lang="ja-JP" altLang="ja-JP" sz="2800" b="0"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1014987" y="1283768"/>
            <a:ext cx="10151779" cy="584775"/>
          </a:xfrm>
          <a:prstGeom prst="rect">
            <a:avLst/>
          </a:prstGeom>
          <a:noFill/>
        </p:spPr>
        <p:txBody>
          <a:bodyPr wrap="square" rtlCol="0">
            <a:spAutoFit/>
          </a:bodyPr>
          <a:lstStyle/>
          <a:p>
            <a:r>
              <a:rPr lang="ja-JP" altLang="ja-JP" sz="1600" dirty="0">
                <a:latin typeface="Meiryo UI" panose="020B0604030504040204" pitchFamily="50" charset="-128"/>
                <a:ea typeface="Meiryo UI" panose="020B0604030504040204" pitchFamily="50" charset="-128"/>
              </a:rPr>
              <a:t>営業先や出張先でスマートフォンやタブレットな</a:t>
            </a:r>
            <a:r>
              <a:rPr lang="ja-JP" altLang="en-US" sz="1600" dirty="0">
                <a:latin typeface="Meiryo UI" panose="020B0604030504040204" pitchFamily="50" charset="-128"/>
                <a:ea typeface="Meiryo UI" panose="020B0604030504040204" pitchFamily="50" charset="-128"/>
              </a:rPr>
              <a:t>ど</a:t>
            </a:r>
            <a:r>
              <a:rPr lang="ja-JP" altLang="ja-JP" sz="1600" dirty="0">
                <a:latin typeface="Meiryo UI" panose="020B0604030504040204" pitchFamily="50" charset="-128"/>
                <a:ea typeface="Meiryo UI" panose="020B0604030504040204" pitchFamily="50" charset="-128"/>
              </a:rPr>
              <a:t>を使用して打刻する場合は、『</a:t>
            </a:r>
            <a:r>
              <a:rPr lang="ja-JP" altLang="en-US" sz="1600" dirty="0">
                <a:latin typeface="Meiryo UI" panose="020B0604030504040204" pitchFamily="50" charset="-128"/>
                <a:ea typeface="Meiryo UI" panose="020B0604030504040204" pitchFamily="50" charset="-128"/>
              </a:rPr>
              <a:t>奉行</a:t>
            </a:r>
            <a:r>
              <a:rPr lang="en-US" altLang="ja-JP" sz="1600" dirty="0">
                <a:latin typeface="Meiryo UI" panose="020B0604030504040204" pitchFamily="50" charset="-128"/>
                <a:ea typeface="Meiryo UI" panose="020B0604030504040204" pitchFamily="50" charset="-128"/>
              </a:rPr>
              <a:t>Edge </a:t>
            </a:r>
            <a:r>
              <a:rPr lang="ja-JP" altLang="ja-JP" sz="1600" dirty="0">
                <a:latin typeface="Meiryo UI" panose="020B0604030504040204" pitchFamily="50" charset="-128"/>
                <a:ea typeface="Meiryo UI" panose="020B0604030504040204" pitchFamily="50" charset="-128"/>
              </a:rPr>
              <a:t>勤怠管理クラウド』</a:t>
            </a:r>
            <a:r>
              <a:rPr lang="ja-JP" altLang="en-US" sz="1600" dirty="0">
                <a:latin typeface="Meiryo UI" panose="020B0604030504040204" pitchFamily="50" charset="-128"/>
                <a:ea typeface="Meiryo UI" panose="020B0604030504040204" pitchFamily="50" charset="-128"/>
              </a:rPr>
              <a:t>のスマホ</a:t>
            </a:r>
            <a:r>
              <a:rPr lang="ja-JP" altLang="ja-JP" sz="1600" dirty="0">
                <a:latin typeface="Meiryo UI" panose="020B0604030504040204" pitchFamily="50" charset="-128"/>
                <a:ea typeface="Meiryo UI" panose="020B0604030504040204" pitchFamily="50" charset="-128"/>
              </a:rPr>
              <a:t>アプリを利用します。</a:t>
            </a:r>
            <a:endParaRPr kumimoji="1" lang="ja-JP" altLang="en-US" sz="1600" dirty="0">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B38020B5-5AF8-4574-9C75-1F318B44B06E}"/>
              </a:ext>
            </a:extLst>
          </p:cNvPr>
          <p:cNvPicPr>
            <a:picLocks noChangeAspect="1"/>
          </p:cNvPicPr>
          <p:nvPr/>
        </p:nvPicPr>
        <p:blipFill>
          <a:blip r:embed="rId3"/>
          <a:stretch>
            <a:fillRect/>
          </a:stretch>
        </p:blipFill>
        <p:spPr>
          <a:xfrm>
            <a:off x="1077441" y="1982857"/>
            <a:ext cx="2212606" cy="4477273"/>
          </a:xfrm>
          <a:prstGeom prst="rect">
            <a:avLst/>
          </a:prstGeom>
        </p:spPr>
      </p:pic>
      <p:sp>
        <p:nvSpPr>
          <p:cNvPr id="23" name="AutoShape 380">
            <a:extLst>
              <a:ext uri="{FF2B5EF4-FFF2-40B4-BE49-F238E27FC236}">
                <a16:creationId xmlns:a16="http://schemas.microsoft.com/office/drawing/2014/main" id="{25924C8D-8294-4DA5-A4B1-8CF6D804CDC3}"/>
              </a:ext>
            </a:extLst>
          </p:cNvPr>
          <p:cNvSpPr>
            <a:spLocks noChangeArrowheads="1"/>
          </p:cNvSpPr>
          <p:nvPr/>
        </p:nvSpPr>
        <p:spPr bwMode="auto">
          <a:xfrm>
            <a:off x="1246226" y="3568707"/>
            <a:ext cx="1873491" cy="152673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24" name="図 23">
            <a:extLst>
              <a:ext uri="{FF2B5EF4-FFF2-40B4-BE49-F238E27FC236}">
                <a16:creationId xmlns:a16="http://schemas.microsoft.com/office/drawing/2014/main" id="{98BF99C7-BF78-41E0-8063-E3ED8990C0D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46026" y="2561221"/>
            <a:ext cx="2651389" cy="1710177"/>
          </a:xfrm>
          <a:prstGeom prst="rect">
            <a:avLst/>
          </a:prstGeom>
          <a:noFill/>
          <a:ln>
            <a:noFill/>
          </a:ln>
        </p:spPr>
      </p:pic>
      <p:sp>
        <p:nvSpPr>
          <p:cNvPr id="25" name="Rectangle 363">
            <a:extLst>
              <a:ext uri="{FF2B5EF4-FFF2-40B4-BE49-F238E27FC236}">
                <a16:creationId xmlns:a16="http://schemas.microsoft.com/office/drawing/2014/main" id="{E1AF4C79-BF59-4682-A9F6-4D1D43586258}"/>
              </a:ext>
            </a:extLst>
          </p:cNvPr>
          <p:cNvSpPr>
            <a:spLocks noChangeArrowheads="1"/>
          </p:cNvSpPr>
          <p:nvPr/>
        </p:nvSpPr>
        <p:spPr bwMode="auto">
          <a:xfrm>
            <a:off x="5863619" y="1973529"/>
            <a:ext cx="5388581" cy="2568648"/>
          </a:xfrm>
          <a:prstGeom prst="rect">
            <a:avLst/>
          </a:prstGeom>
          <a:noFill/>
          <a:ln w="31750">
            <a:solidFill>
              <a:srgbClr val="000000"/>
            </a:solidFill>
            <a:miter lim="800000"/>
            <a:headEnd/>
            <a:tailEnd/>
          </a:ln>
        </p:spPr>
        <p:txBody>
          <a:bodyPr rot="0" vert="horz" wrap="square" lIns="74295" tIns="144000" rIns="74295" bIns="8890" anchor="t" anchorCtr="0" upright="1">
            <a:noAutofit/>
          </a:bodyPr>
          <a:lstStyle/>
          <a:p>
            <a:pPr marL="72000" fontAlgn="base">
              <a:spcAft>
                <a:spcPts val="0"/>
              </a:spcAft>
            </a:pPr>
            <a:r>
              <a:rPr lang="ja-JP" sz="1600" kern="100" dirty="0">
                <a:effectLst/>
                <a:latin typeface="Meiryo UI" panose="020B0604030504040204" pitchFamily="50" charset="-128"/>
                <a:ea typeface="Meiryo UI" panose="020B0604030504040204" pitchFamily="50" charset="-128"/>
                <a:cs typeface="Times New Roman" panose="02020603050405020304" pitchFamily="18" charset="0"/>
              </a:rPr>
              <a:t>打刻した際に</a:t>
            </a: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、以下の</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メッセージが表示</a:t>
            </a:r>
            <a:r>
              <a:rPr lang="ja-JP" sz="1600" kern="100" dirty="0">
                <a:effectLst/>
                <a:latin typeface="Meiryo UI" panose="020B0604030504040204" pitchFamily="50" charset="-128"/>
                <a:ea typeface="Meiryo UI" panose="020B0604030504040204" pitchFamily="50" charset="-128"/>
                <a:cs typeface="Times New Roman" panose="02020603050405020304" pitchFamily="18" charset="0"/>
              </a:rPr>
              <a:t>された場合は許可し</a:t>
            </a: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ます</a:t>
            </a:r>
            <a:r>
              <a:rPr lang="ja-JP" sz="1600" kern="100" dirty="0">
                <a:effectLst/>
                <a:latin typeface="Meiryo UI" panose="020B0604030504040204" pitchFamily="50" charset="-128"/>
                <a:ea typeface="Meiryo UI" panose="020B0604030504040204" pitchFamily="50" charset="-128"/>
                <a:cs typeface="Times New Roman" panose="02020603050405020304" pitchFamily="18" charset="0"/>
              </a:rPr>
              <a:t>。</a:t>
            </a:r>
          </a:p>
        </p:txBody>
      </p:sp>
      <p:sp>
        <p:nvSpPr>
          <p:cNvPr id="26" name="AutoShape 380">
            <a:extLst>
              <a:ext uri="{FF2B5EF4-FFF2-40B4-BE49-F238E27FC236}">
                <a16:creationId xmlns:a16="http://schemas.microsoft.com/office/drawing/2014/main" id="{01196A82-CEB3-46F7-AEB4-0807754ACD75}"/>
              </a:ext>
            </a:extLst>
          </p:cNvPr>
          <p:cNvSpPr>
            <a:spLocks noChangeArrowheads="1"/>
          </p:cNvSpPr>
          <p:nvPr/>
        </p:nvSpPr>
        <p:spPr bwMode="auto">
          <a:xfrm>
            <a:off x="7463069" y="3648350"/>
            <a:ext cx="807221" cy="40961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9" name="直線コネクタ 18">
            <a:extLst>
              <a:ext uri="{FF2B5EF4-FFF2-40B4-BE49-F238E27FC236}">
                <a16:creationId xmlns:a16="http://schemas.microsoft.com/office/drawing/2014/main" id="{1BB90F48-6AB7-411F-AC73-A3B0F9C4F371}"/>
              </a:ext>
            </a:extLst>
          </p:cNvPr>
          <p:cNvCxnSpPr>
            <a:cxnSpLocks/>
          </p:cNvCxnSpPr>
          <p:nvPr/>
        </p:nvCxnSpPr>
        <p:spPr>
          <a:xfrm flipH="1">
            <a:off x="3124281" y="4332495"/>
            <a:ext cx="670141"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Rectangle 363">
            <a:extLst>
              <a:ext uri="{FF2B5EF4-FFF2-40B4-BE49-F238E27FC236}">
                <a16:creationId xmlns:a16="http://schemas.microsoft.com/office/drawing/2014/main" id="{DE299C4D-DE9C-4A15-B6C3-BF4FD6B25B51}"/>
              </a:ext>
            </a:extLst>
          </p:cNvPr>
          <p:cNvSpPr>
            <a:spLocks noChangeArrowheads="1"/>
          </p:cNvSpPr>
          <p:nvPr/>
        </p:nvSpPr>
        <p:spPr bwMode="auto">
          <a:xfrm>
            <a:off x="3794423" y="4089614"/>
            <a:ext cx="1285578" cy="49084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0"/>
              </a:spcAft>
            </a:pPr>
            <a:r>
              <a:rPr lang="ja-JP"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クリック</a:t>
            </a:r>
            <a:r>
              <a:rPr lang="ja-JP" altLang="en-US"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し</a:t>
            </a:r>
            <a:r>
              <a:rPr lang="ja-JP"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3170725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541FF0EA-B85F-4D7C-89B8-D0A4DAC5A57B}"/>
              </a:ext>
            </a:extLst>
          </p:cNvPr>
          <p:cNvPicPr>
            <a:picLocks noChangeAspect="1"/>
          </p:cNvPicPr>
          <p:nvPr/>
        </p:nvPicPr>
        <p:blipFill>
          <a:blip r:embed="rId3"/>
          <a:stretch>
            <a:fillRect/>
          </a:stretch>
        </p:blipFill>
        <p:spPr>
          <a:xfrm>
            <a:off x="1070967" y="1947721"/>
            <a:ext cx="5141573" cy="3622985"/>
          </a:xfrm>
          <a:prstGeom prst="rect">
            <a:avLst/>
          </a:prstGeom>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669188" y="387206"/>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lang="en-US" altLang="ja-JP" sz="2800" b="1" dirty="0">
                <a:solidFill>
                  <a:schemeClr val="bg1"/>
                </a:solidFill>
                <a:latin typeface="Meiryo UI" panose="020B0604030504040204" pitchFamily="50" charset="-128"/>
                <a:ea typeface="Meiryo UI" panose="020B0604030504040204" pitchFamily="50" charset="-128"/>
              </a:rPr>
              <a:t>1</a:t>
            </a:r>
            <a:r>
              <a:rPr lang="ja-JP" altLang="en-US" sz="2800" b="1" dirty="0">
                <a:solidFill>
                  <a:schemeClr val="bg1"/>
                </a:solidFill>
                <a:latin typeface="Meiryo UI" panose="020B0604030504040204" pitchFamily="50" charset="-128"/>
                <a:ea typeface="Meiryo UI" panose="020B0604030504040204" pitchFamily="50" charset="-128"/>
              </a:rPr>
              <a:t> </a:t>
            </a:r>
            <a:r>
              <a:rPr lang="en-US" altLang="ja-JP" sz="2800" b="1" dirty="0">
                <a:solidFill>
                  <a:schemeClr val="bg1"/>
                </a:solidFill>
                <a:latin typeface="Meiryo UI" panose="020B0604030504040204" pitchFamily="50" charset="-128"/>
                <a:ea typeface="Meiryo UI" panose="020B0604030504040204" pitchFamily="50" charset="-128"/>
              </a:rPr>
              <a:t>- 3</a:t>
            </a:r>
            <a:r>
              <a:rPr lang="ja-JP" altLang="ja-JP" sz="2800" b="1" dirty="0">
                <a:solidFill>
                  <a:schemeClr val="bg1"/>
                </a:solidFill>
                <a:latin typeface="Meiryo UI" panose="020B0604030504040204" pitchFamily="50" charset="-128"/>
                <a:ea typeface="Meiryo UI" panose="020B0604030504040204" pitchFamily="50" charset="-128"/>
              </a:rPr>
              <a:t>　勤務を選択して</a:t>
            </a:r>
            <a:r>
              <a:rPr lang="ja-JP" altLang="en-US" sz="2800" b="1" dirty="0">
                <a:solidFill>
                  <a:schemeClr val="bg1"/>
                </a:solidFill>
                <a:latin typeface="Meiryo UI" panose="020B0604030504040204" pitchFamily="50" charset="-128"/>
                <a:ea typeface="Meiryo UI" panose="020B0604030504040204" pitchFamily="50" charset="-128"/>
              </a:rPr>
              <a:t>から</a:t>
            </a:r>
            <a:r>
              <a:rPr lang="ja-JP" altLang="ja-JP" sz="2800" b="1" dirty="0">
                <a:solidFill>
                  <a:schemeClr val="bg1"/>
                </a:solidFill>
                <a:latin typeface="Meiryo UI" panose="020B0604030504040204" pitchFamily="50" charset="-128"/>
                <a:ea typeface="Meiryo UI" panose="020B0604030504040204" pitchFamily="50" charset="-128"/>
              </a:rPr>
              <a:t>打刻する</a:t>
            </a:r>
            <a:endParaRPr kumimoji="0" lang="ja-JP" altLang="ja-JP" sz="2800" b="0"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93496" y="1283768"/>
            <a:ext cx="10151779" cy="584775"/>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その日に応じて勤務体系が変わる場合は</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［タイムレコーダー </a:t>
            </a:r>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マイタイムレコーダー</a:t>
            </a:r>
            <a:r>
              <a:rPr lang="ja-JP" altLang="en-US" sz="1600" dirty="0">
                <a:latin typeface="Meiryo UI" panose="020B0604030504040204" pitchFamily="50" charset="-128"/>
                <a:ea typeface="Meiryo UI" panose="020B0604030504040204" pitchFamily="50" charset="-128"/>
              </a:rPr>
              <a:t>］メニュー</a:t>
            </a:r>
            <a:r>
              <a:rPr lang="ja-JP" altLang="ja-JP" sz="1600" dirty="0">
                <a:latin typeface="Meiryo UI" panose="020B0604030504040204" pitchFamily="50" charset="-128"/>
                <a:ea typeface="Meiryo UI" panose="020B0604030504040204" pitchFamily="50" charset="-128"/>
              </a:rPr>
              <a:t>で勤務体系を選択して</a:t>
            </a:r>
            <a:r>
              <a:rPr lang="ja-JP" altLang="en-US" sz="1600" dirty="0">
                <a:latin typeface="Meiryo UI" panose="020B0604030504040204" pitchFamily="50" charset="-128"/>
                <a:ea typeface="Meiryo UI" panose="020B0604030504040204" pitchFamily="50" charset="-128"/>
              </a:rPr>
              <a:t>から</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打刻します。</a:t>
            </a:r>
            <a:endParaRPr kumimoji="1" lang="ja-JP" altLang="en-US" sz="1600" dirty="0">
              <a:latin typeface="Meiryo UI" panose="020B0604030504040204" pitchFamily="50" charset="-128"/>
              <a:ea typeface="Meiryo UI" panose="020B0604030504040204" pitchFamily="50" charset="-128"/>
            </a:endParaRPr>
          </a:p>
        </p:txBody>
      </p:sp>
      <p:sp>
        <p:nvSpPr>
          <p:cNvPr id="19"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1426644" y="3646136"/>
            <a:ext cx="967972" cy="51320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 name="Rectangle 4">
            <a:extLst>
              <a:ext uri="{FF2B5EF4-FFF2-40B4-BE49-F238E27FC236}">
                <a16:creationId xmlns:a16="http://schemas.microsoft.com/office/drawing/2014/main" id="{A93F80F9-A063-48E4-A8D8-2B7D90F4A055}"/>
              </a:ext>
            </a:extLst>
          </p:cNvPr>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AutoShape 380">
            <a:extLst>
              <a:ext uri="{FF2B5EF4-FFF2-40B4-BE49-F238E27FC236}">
                <a16:creationId xmlns:a16="http://schemas.microsoft.com/office/drawing/2014/main" id="{472E539C-8DDA-4F13-90F2-35BCBC13159F}"/>
              </a:ext>
            </a:extLst>
          </p:cNvPr>
          <p:cNvSpPr>
            <a:spLocks noChangeArrowheads="1"/>
          </p:cNvSpPr>
          <p:nvPr/>
        </p:nvSpPr>
        <p:spPr bwMode="auto">
          <a:xfrm>
            <a:off x="2103886" y="4273838"/>
            <a:ext cx="3122535" cy="101533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5" name="直線コネクタ 24">
            <a:extLst>
              <a:ext uri="{FF2B5EF4-FFF2-40B4-BE49-F238E27FC236}">
                <a16:creationId xmlns:a16="http://schemas.microsoft.com/office/drawing/2014/main" id="{714D5FFD-712C-456B-AFFB-C0597D9A0415}"/>
              </a:ext>
            </a:extLst>
          </p:cNvPr>
          <p:cNvCxnSpPr>
            <a:cxnSpLocks/>
            <a:endCxn id="19" idx="3"/>
          </p:cNvCxnSpPr>
          <p:nvPr/>
        </p:nvCxnSpPr>
        <p:spPr>
          <a:xfrm flipH="1" flipV="1">
            <a:off x="2394616" y="3902737"/>
            <a:ext cx="429278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0B81CBA0-4705-4249-B9C4-8DE6B5FD6809}"/>
              </a:ext>
            </a:extLst>
          </p:cNvPr>
          <p:cNvCxnSpPr>
            <a:cxnSpLocks/>
            <a:stCxn id="24" idx="1"/>
          </p:cNvCxnSpPr>
          <p:nvPr/>
        </p:nvCxnSpPr>
        <p:spPr>
          <a:xfrm flipH="1" flipV="1">
            <a:off x="5226422" y="4770418"/>
            <a:ext cx="147021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Rectangle 363">
            <a:extLst>
              <a:ext uri="{FF2B5EF4-FFF2-40B4-BE49-F238E27FC236}">
                <a16:creationId xmlns:a16="http://schemas.microsoft.com/office/drawing/2014/main" id="{C203A854-1CB8-4FDE-A0A1-97A5EC200034}"/>
              </a:ext>
            </a:extLst>
          </p:cNvPr>
          <p:cNvSpPr>
            <a:spLocks noChangeArrowheads="1"/>
          </p:cNvSpPr>
          <p:nvPr/>
        </p:nvSpPr>
        <p:spPr bwMode="auto">
          <a:xfrm>
            <a:off x="6696637" y="3674761"/>
            <a:ext cx="4648696" cy="45917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indent="-457200" fontAlgn="base">
              <a:spcAft>
                <a:spcPts val="0"/>
              </a:spcAft>
            </a:pPr>
            <a:r>
              <a:rPr lang="ja-JP" altLang="en-US" sz="1600" dirty="0">
                <a:latin typeface="Meiryo UI" panose="020B0604030504040204" pitchFamily="50" charset="-128"/>
                <a:ea typeface="Meiryo UI" panose="020B0604030504040204" pitchFamily="50" charset="-128"/>
              </a:rPr>
              <a:t>①</a:t>
            </a:r>
            <a:r>
              <a:rPr lang="ja-JP" altLang="ja-JP" sz="1600" dirty="0">
                <a:latin typeface="Meiryo UI" panose="020B0604030504040204" pitchFamily="50" charset="-128"/>
                <a:ea typeface="Meiryo UI" panose="020B0604030504040204" pitchFamily="50" charset="-128"/>
              </a:rPr>
              <a:t>［勤務］ボタンをクリックして、勤務体系を選択します。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4" name="Rectangle 363">
            <a:extLst>
              <a:ext uri="{FF2B5EF4-FFF2-40B4-BE49-F238E27FC236}">
                <a16:creationId xmlns:a16="http://schemas.microsoft.com/office/drawing/2014/main" id="{DF2F3F74-F95B-4617-B383-054733966DEE}"/>
              </a:ext>
            </a:extLst>
          </p:cNvPr>
          <p:cNvSpPr>
            <a:spLocks noChangeArrowheads="1"/>
          </p:cNvSpPr>
          <p:nvPr/>
        </p:nvSpPr>
        <p:spPr bwMode="auto">
          <a:xfrm>
            <a:off x="6696634" y="4576575"/>
            <a:ext cx="1541931" cy="42134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②クリックします。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1643334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ローチャート: 処理 18">
            <a:extLst>
              <a:ext uri="{FF2B5EF4-FFF2-40B4-BE49-F238E27FC236}">
                <a16:creationId xmlns:a16="http://schemas.microsoft.com/office/drawing/2014/main" id="{C149A678-9BBD-4FAE-8A5D-1E84FE57B6DE}"/>
              </a:ext>
            </a:extLst>
          </p:cNvPr>
          <p:cNvSpPr>
            <a:spLocks noChangeArrowheads="1"/>
          </p:cNvSpPr>
          <p:nvPr/>
        </p:nvSpPr>
        <p:spPr bwMode="auto">
          <a:xfrm>
            <a:off x="640047" y="407985"/>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169988" algn="l"/>
              </a:tabLst>
            </a:pP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2</a:t>
            </a:r>
            <a:r>
              <a:rPr kumimoji="0" lang="ja-JP" altLang="ja-JP" sz="2800" b="1" i="0" u="none" strike="noStrike" cap="none" normalizeH="0" baseline="0" dirty="0" err="1">
                <a:ln>
                  <a:noFill/>
                </a:ln>
                <a:solidFill>
                  <a:srgbClr val="FFFFFF"/>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800" b="1" i="0" u="none" strike="noStrike" cap="none" normalizeH="0" baseline="0" dirty="0">
                <a:ln>
                  <a:noFill/>
                </a:ln>
                <a:solidFill>
                  <a:srgbClr val="FFFFFF"/>
                </a:solidFill>
                <a:effectLst/>
                <a:latin typeface="Meiryo UI" panose="020B0604030504040204" pitchFamily="50" charset="-128"/>
                <a:ea typeface="Meiryo UI" panose="020B0604030504040204" pitchFamily="50" charset="-128"/>
                <a:cs typeface="Times New Roman" panose="02020603050405020304" pitchFamily="18" charset="0"/>
              </a:rPr>
              <a:t>申請</a:t>
            </a:r>
            <a:endParaRPr kumimoji="0" lang="ja-JP" altLang="ja-JP"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5" name="AutoShape 357">
            <a:extLst>
              <a:ext uri="{FF2B5EF4-FFF2-40B4-BE49-F238E27FC236}">
                <a16:creationId xmlns:a16="http://schemas.microsoft.com/office/drawing/2014/main" id="{2CDDC117-4A52-4A15-94C6-321312C13430}"/>
              </a:ext>
            </a:extLst>
          </p:cNvPr>
          <p:cNvSpPr>
            <a:spLocks noChangeArrowheads="1"/>
          </p:cNvSpPr>
          <p:nvPr/>
        </p:nvSpPr>
        <p:spPr bwMode="auto">
          <a:xfrm>
            <a:off x="10404268" y="551287"/>
            <a:ext cx="720000" cy="306995"/>
          </a:xfrm>
          <a:prstGeom prst="roundRect">
            <a:avLst>
              <a:gd name="adj" fmla="val 16667"/>
            </a:avLst>
          </a:prstGeom>
          <a:gradFill rotWithShape="0">
            <a:gsLst>
              <a:gs pos="0">
                <a:srgbClr val="F4B083"/>
              </a:gs>
              <a:gs pos="50000">
                <a:srgbClr val="FBE4D5"/>
              </a:gs>
              <a:gs pos="100000">
                <a:srgbClr val="F4B083"/>
              </a:gs>
            </a:gsLst>
            <a:lin ang="18900000" scaled="1"/>
          </a:gradFill>
          <a:ln w="12700">
            <a:solidFill>
              <a:srgbClr val="F4B083"/>
            </a:solidFill>
            <a:round/>
            <a:headEnd/>
            <a:tailEnd/>
          </a:ln>
          <a:effectLst>
            <a:outerShdw dist="28398" dir="3806097" algn="ctr" rotWithShape="0">
              <a:srgbClr val="823B0B">
                <a:alpha val="50000"/>
              </a:srgbClr>
            </a:outerShdw>
          </a:effectLst>
        </p:spPr>
        <p:txBody>
          <a:bodyPr vert="horz" wrap="square" lIns="36000" tIns="36000" rIns="36000" bIns="3600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申請者</a:t>
            </a:r>
            <a:endParaRPr kumimoji="0" lang="ja-JP" altLang="ja-JP" sz="1400" b="0" i="0" u="none" strike="noStrike" cap="none" normalizeH="0" baseline="0" dirty="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id="{245A80F5-4CDA-4BB1-B132-BD60467CA6A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8" name="Rectangle 8">
            <a:extLst>
              <a:ext uri="{FF2B5EF4-FFF2-40B4-BE49-F238E27FC236}">
                <a16:creationId xmlns:a16="http://schemas.microsoft.com/office/drawing/2014/main" id="{FD063F78-9F95-44FB-A9B3-DFC466CAEBD2}"/>
              </a:ext>
            </a:extLst>
          </p:cNvPr>
          <p:cNvSpPr>
            <a:spLocks noChangeArrowheads="1"/>
          </p:cNvSpPr>
          <p:nvPr/>
        </p:nvSpPr>
        <p:spPr bwMode="auto">
          <a:xfrm>
            <a:off x="1387440" y="1040846"/>
            <a:ext cx="8818777" cy="5734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200"/>
              </a:spcAft>
              <a:buClrTx/>
              <a:buSzTx/>
              <a:buFontTx/>
              <a:buNone/>
              <a:tabLst/>
            </a:pP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2 -</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1	</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申請方法</a:t>
            </a:r>
            <a:endParaRPr kumimoji="0" lang="en-US" altLang="ja-JP" sz="20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200"/>
              </a:spcAft>
              <a:buClrTx/>
              <a:buSzTx/>
              <a:buFontTx/>
              <a:buNone/>
              <a:tabLst/>
            </a:pP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2	</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打刻漏れを申請する</a:t>
            </a:r>
            <a:endParaRPr kumimoji="0" lang="en-US" altLang="ja-JP" sz="20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200"/>
              </a:spcAft>
              <a:buClrTx/>
              <a:buSzTx/>
              <a:buFontTx/>
              <a:buNone/>
              <a:tabLst/>
            </a:pP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有給休暇を申請する</a:t>
            </a:r>
            <a:endParaRPr kumimoji="0" lang="en-US" altLang="ja-JP" sz="20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200"/>
              </a:spcAft>
              <a:buClrTx/>
              <a:buSzTx/>
              <a:buFontTx/>
              <a:buNone/>
              <a:tabLst/>
            </a:pP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4</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残業を申請する</a:t>
            </a:r>
            <a:endParaRPr kumimoji="0" lang="en-US" altLang="ja-JP" sz="20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200"/>
              </a:spcAft>
              <a:buClrTx/>
              <a:buSzTx/>
              <a:buFontTx/>
              <a:buNone/>
              <a:tabLst/>
            </a:pP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5</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直行・直帰を申請する</a:t>
            </a:r>
            <a:endParaRPr kumimoji="0" lang="en-US" altLang="ja-JP" sz="20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200"/>
              </a:spcAft>
              <a:buClrTx/>
              <a:buSzTx/>
              <a:buFontTx/>
              <a:buNone/>
              <a:tabLst/>
            </a:pP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- 6</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出張を申請する</a:t>
            </a:r>
            <a:endParaRPr kumimoji="0" lang="en-US" altLang="ja-JP" sz="20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200"/>
              </a:spcAft>
              <a:buClrTx/>
              <a:buSzTx/>
              <a:buFontTx/>
              <a:buNone/>
              <a:tabLst/>
            </a:pP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- 7</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休日出勤を申請する</a:t>
            </a:r>
            <a:endParaRPr kumimoji="0" lang="en-US" altLang="ja-JP" sz="2000" dirty="0">
              <a:latin typeface="Meiryo UI" panose="020B0604030504040204" pitchFamily="50" charset="-128"/>
              <a:ea typeface="Meiryo UI" panose="020B0604030504040204" pitchFamily="50" charset="-128"/>
            </a:endParaRPr>
          </a:p>
          <a:p>
            <a:pPr lvl="0" indent="0">
              <a:spcAft>
                <a:spcPts val="200"/>
              </a:spcAft>
            </a:pP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8</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代休・振休を申請する</a:t>
            </a:r>
            <a:endParaRPr kumimoji="0" lang="en-US" altLang="ja-JP" sz="20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200"/>
              </a:spcAft>
              <a:buClrTx/>
              <a:buSzTx/>
              <a:buFontTx/>
              <a:buNone/>
              <a:tabLst/>
            </a:pP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- 9</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外出を申請する</a:t>
            </a:r>
            <a:endParaRPr kumimoji="0" lang="en-US" altLang="ja-JP" sz="20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200"/>
              </a:spcAft>
              <a:buClrTx/>
              <a:buSzTx/>
              <a:buFontTx/>
              <a:buNone/>
              <a:tabLst/>
            </a:pP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- 10	</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遅延を申請する</a:t>
            </a:r>
            <a:endParaRPr kumimoji="0" lang="en-US" altLang="ja-JP" sz="2000" dirty="0">
              <a:latin typeface="Meiryo UI" panose="020B0604030504040204" pitchFamily="50" charset="-128"/>
              <a:ea typeface="Meiryo UI" panose="020B0604030504040204" pitchFamily="50" charset="-128"/>
            </a:endParaRPr>
          </a:p>
          <a:p>
            <a:pPr indent="0">
              <a:spcAft>
                <a:spcPts val="200"/>
              </a:spcAft>
            </a:pP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- 11	</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遅刻・早退を申請する</a:t>
            </a:r>
            <a:endParaRPr kumimoji="0" lang="en-US" altLang="ja-JP" sz="2000" dirty="0">
              <a:latin typeface="Meiryo UI" panose="020B0604030504040204" pitchFamily="50" charset="-128"/>
              <a:ea typeface="Meiryo UI" panose="020B0604030504040204" pitchFamily="50" charset="-128"/>
            </a:endParaRPr>
          </a:p>
          <a:p>
            <a:pPr indent="0">
              <a:spcAft>
                <a:spcPts val="200"/>
              </a:spcAft>
            </a:pP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- 12	</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欠勤を申請する</a:t>
            </a:r>
            <a:endParaRPr kumimoji="0" lang="en-US" altLang="ja-JP" sz="20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200"/>
              </a:spcAft>
              <a:buClrTx/>
              <a:buSzTx/>
              <a:buFontTx/>
              <a:buNone/>
              <a:tabLst/>
            </a:pP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- 13	</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勤務スケジュールを申請する</a:t>
            </a:r>
            <a:endParaRPr kumimoji="0" lang="en-US" altLang="ja-JP" sz="20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200"/>
              </a:spcAft>
              <a:buClrTx/>
              <a:buSzTx/>
              <a:buFontTx/>
              <a:buNone/>
              <a:tabLst/>
            </a:pP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- 14	</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申請を取り下げる</a:t>
            </a:r>
            <a:endParaRPr kumimoji="0" lang="en-US" altLang="ja-JP" sz="20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200"/>
              </a:spcAft>
              <a:buClrTx/>
              <a:buSzTx/>
              <a:buFontTx/>
              <a:buNone/>
              <a:tabLst/>
            </a:pP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- 15	</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未打刻を確認する</a:t>
            </a:r>
            <a:endParaRPr kumimoji="0" lang="en-US" altLang="ja-JP" sz="20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200"/>
              </a:spcAft>
              <a:buClrTx/>
              <a:buSzTx/>
              <a:buFontTx/>
              <a:buNone/>
              <a:tabLst/>
            </a:pP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2 - 16	</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勤務データを一括で申請する</a:t>
            </a:r>
            <a:endPar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ts val="200"/>
              </a:spcAft>
              <a:buClrTx/>
              <a:buSzTx/>
              <a:buFontTx/>
              <a:buNone/>
              <a:tabLst/>
            </a:pP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- 17	</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勤怠を管理している社員の勤務データを一括で申請する</a:t>
            </a:r>
            <a:endParaRPr kumimoji="0" lang="en-US" altLang="ja-JP"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7" name="AutoShape 438">
            <a:extLst>
              <a:ext uri="{FF2B5EF4-FFF2-40B4-BE49-F238E27FC236}">
                <a16:creationId xmlns:a16="http://schemas.microsoft.com/office/drawing/2014/main" id="{53CE06F7-0535-4E49-8161-BB70850277B7}"/>
              </a:ext>
            </a:extLst>
          </p:cNvPr>
          <p:cNvSpPr>
            <a:spLocks noChangeArrowheads="1"/>
          </p:cNvSpPr>
          <p:nvPr/>
        </p:nvSpPr>
        <p:spPr bwMode="auto">
          <a:xfrm>
            <a:off x="8507766" y="6433879"/>
            <a:ext cx="593725" cy="252413"/>
          </a:xfrm>
          <a:prstGeom prst="roundRect">
            <a:avLst>
              <a:gd name="adj" fmla="val 16667"/>
            </a:avLst>
          </a:prstGeom>
          <a:gradFill rotWithShape="0">
            <a:gsLst>
              <a:gs pos="0">
                <a:srgbClr val="8EAADB"/>
              </a:gs>
              <a:gs pos="50000">
                <a:srgbClr val="D9E2F3"/>
              </a:gs>
              <a:gs pos="100000">
                <a:srgbClr val="8EAADB"/>
              </a:gs>
            </a:gsLst>
            <a:lin ang="18900000" scaled="1"/>
          </a:gradFill>
          <a:ln w="12700">
            <a:solidFill>
              <a:srgbClr val="8EAADB"/>
            </a:solidFill>
            <a:round/>
            <a:headEnd/>
            <a:tailEnd/>
          </a:ln>
          <a:effectLst>
            <a:outerShdw dist="28398" dir="3806097" algn="ctr" rotWithShape="0">
              <a:srgbClr val="1F3763">
                <a:alpha val="50000"/>
              </a:srgbClr>
            </a:outerShdw>
          </a:effectLst>
        </p:spPr>
        <p:txBody>
          <a:bodyPr vert="horz" wrap="square" lIns="36000" tIns="36000" rIns="36000" bIns="3600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承認者</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48899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6A782948-A330-4E57-ADE7-00AA66F59996}"/>
              </a:ext>
            </a:extLst>
          </p:cNvPr>
          <p:cNvPicPr/>
          <p:nvPr/>
        </p:nvPicPr>
        <p:blipFill>
          <a:blip r:embed="rId3"/>
          <a:stretch>
            <a:fillRect/>
          </a:stretch>
        </p:blipFill>
        <p:spPr>
          <a:xfrm>
            <a:off x="1218188" y="2169742"/>
            <a:ext cx="1875790" cy="2678430"/>
          </a:xfrm>
          <a:prstGeom prst="rect">
            <a:avLst/>
          </a:prstGeom>
          <a:ln w="3175">
            <a:solidFill>
              <a:schemeClr val="tx1"/>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686602" y="378497"/>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1</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申請方法</a:t>
            </a:r>
            <a:endParaRPr kumimoji="0" lang="ja-JP" altLang="ja-JP"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1008477" y="1283768"/>
            <a:ext cx="10151779" cy="338554"/>
          </a:xfrm>
          <a:prstGeom prst="rect">
            <a:avLst/>
          </a:prstGeom>
          <a:noFill/>
        </p:spPr>
        <p:txBody>
          <a:bodyPr wrap="square" rtlCol="0">
            <a:spAutoFit/>
          </a:bodyPr>
          <a:lstStyle/>
          <a:p>
            <a:r>
              <a:rPr lang="ja-JP" altLang="ja-JP" sz="1600" dirty="0">
                <a:latin typeface="Meiryo UI" panose="020B0604030504040204" pitchFamily="50" charset="-128"/>
                <a:ea typeface="Meiryo UI" panose="020B0604030504040204" pitchFamily="50" charset="-128"/>
              </a:rPr>
              <a:t>申請方法には、以下の</a:t>
            </a:r>
            <a:r>
              <a:rPr lang="en-US" altLang="ja-JP" sz="1600" dirty="0">
                <a:latin typeface="Meiryo UI" panose="020B0604030504040204" pitchFamily="50" charset="-128"/>
                <a:ea typeface="Meiryo UI" panose="020B0604030504040204" pitchFamily="50" charset="-128"/>
              </a:rPr>
              <a:t> 2 </a:t>
            </a:r>
            <a:r>
              <a:rPr lang="ja-JP" altLang="ja-JP" sz="1600" dirty="0" err="1">
                <a:latin typeface="Meiryo UI" panose="020B0604030504040204" pitchFamily="50" charset="-128"/>
                <a:ea typeface="Meiryo UI" panose="020B0604030504040204" pitchFamily="50" charset="-128"/>
              </a:rPr>
              <a:t>つの</a:t>
            </a:r>
            <a:r>
              <a:rPr lang="ja-JP" altLang="ja-JP" sz="1600" dirty="0">
                <a:latin typeface="Meiryo UI" panose="020B0604030504040204" pitchFamily="50" charset="-128"/>
                <a:ea typeface="Meiryo UI" panose="020B0604030504040204" pitchFamily="50" charset="-128"/>
              </a:rPr>
              <a:t>方法があります。</a:t>
            </a:r>
            <a:endParaRPr kumimoji="1" lang="ja-JP" altLang="en-US" sz="1600" dirty="0">
              <a:latin typeface="Meiryo UI" panose="020B0604030504040204" pitchFamily="50" charset="-128"/>
              <a:ea typeface="Meiryo UI" panose="020B0604030504040204" pitchFamily="50" charset="-128"/>
            </a:endParaRPr>
          </a:p>
        </p:txBody>
      </p:sp>
      <p:sp>
        <p:nvSpPr>
          <p:cNvPr id="19"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2153458" y="2236079"/>
            <a:ext cx="841513" cy="245667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1" name="テキスト ボックス 20">
            <a:extLst>
              <a:ext uri="{FF2B5EF4-FFF2-40B4-BE49-F238E27FC236}">
                <a16:creationId xmlns:a16="http://schemas.microsoft.com/office/drawing/2014/main" id="{C0712191-AD6F-40A3-8848-78A10AD554B1}"/>
              </a:ext>
            </a:extLst>
          </p:cNvPr>
          <p:cNvSpPr txBox="1"/>
          <p:nvPr/>
        </p:nvSpPr>
        <p:spPr>
          <a:xfrm>
            <a:off x="999510" y="1716688"/>
            <a:ext cx="4171641"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a:t>
            </a:r>
            <a:r>
              <a:rPr lang="ja-JP" altLang="ja-JP" sz="1600" b="1" dirty="0">
                <a:latin typeface="Meiryo UI" panose="020B0604030504040204" pitchFamily="50" charset="-128"/>
                <a:ea typeface="Meiryo UI" panose="020B0604030504040204" pitchFamily="50" charset="-128"/>
              </a:rPr>
              <a:t>申請</a:t>
            </a:r>
            <a:r>
              <a:rPr lang="ja-JP" altLang="en-US" sz="1600" b="1" dirty="0">
                <a:latin typeface="Meiryo UI" panose="020B0604030504040204" pitchFamily="50" charset="-128"/>
                <a:ea typeface="Meiryo UI" panose="020B0604030504040204" pitchFamily="50" charset="-128"/>
              </a:rPr>
              <a:t>］</a:t>
            </a:r>
            <a:r>
              <a:rPr lang="ja-JP" altLang="ja-JP" sz="1600" b="1" dirty="0">
                <a:latin typeface="Meiryo UI" panose="020B0604030504040204" pitchFamily="50" charset="-128"/>
                <a:ea typeface="Meiryo UI" panose="020B0604030504040204" pitchFamily="50" charset="-128"/>
              </a:rPr>
              <a:t>メニューの各申請メニューから申請</a:t>
            </a:r>
            <a:endParaRPr kumimoji="1" lang="ja-JP" altLang="en-US" sz="1600" b="1" dirty="0">
              <a:latin typeface="Meiryo UI" panose="020B0604030504040204" pitchFamily="50" charset="-128"/>
              <a:ea typeface="Meiryo UI" panose="020B0604030504040204" pitchFamily="50" charset="-128"/>
            </a:endParaRPr>
          </a:p>
        </p:txBody>
      </p:sp>
      <p:pic>
        <p:nvPicPr>
          <p:cNvPr id="16" name="図 15">
            <a:extLst>
              <a:ext uri="{FF2B5EF4-FFF2-40B4-BE49-F238E27FC236}">
                <a16:creationId xmlns:a16="http://schemas.microsoft.com/office/drawing/2014/main" id="{07B125CC-4B85-49BC-8A3A-44D583810879}"/>
              </a:ext>
            </a:extLst>
          </p:cNvPr>
          <p:cNvPicPr/>
          <p:nvPr/>
        </p:nvPicPr>
        <p:blipFill>
          <a:blip r:embed="rId4"/>
          <a:stretch>
            <a:fillRect/>
          </a:stretch>
        </p:blipFill>
        <p:spPr>
          <a:xfrm>
            <a:off x="3061419" y="3800172"/>
            <a:ext cx="2989580" cy="2230755"/>
          </a:xfrm>
          <a:prstGeom prst="rect">
            <a:avLst/>
          </a:prstGeom>
          <a:ln w="3175">
            <a:solidFill>
              <a:schemeClr val="tx1"/>
            </a:solidFill>
          </a:ln>
        </p:spPr>
      </p:pic>
      <p:pic>
        <p:nvPicPr>
          <p:cNvPr id="22" name="図 21">
            <a:extLst>
              <a:ext uri="{FF2B5EF4-FFF2-40B4-BE49-F238E27FC236}">
                <a16:creationId xmlns:a16="http://schemas.microsoft.com/office/drawing/2014/main" id="{31DCE9C8-58A1-4107-BD09-30049207ADF0}"/>
              </a:ext>
            </a:extLst>
          </p:cNvPr>
          <p:cNvPicPr/>
          <p:nvPr/>
        </p:nvPicPr>
        <p:blipFill>
          <a:blip r:embed="rId5"/>
          <a:stretch>
            <a:fillRect/>
          </a:stretch>
        </p:blipFill>
        <p:spPr>
          <a:xfrm>
            <a:off x="6860928" y="2177297"/>
            <a:ext cx="2001520" cy="636270"/>
          </a:xfrm>
          <a:prstGeom prst="rect">
            <a:avLst/>
          </a:prstGeom>
          <a:ln w="3175">
            <a:solidFill>
              <a:schemeClr val="tx1"/>
            </a:solidFill>
          </a:ln>
        </p:spPr>
      </p:pic>
      <p:pic>
        <p:nvPicPr>
          <p:cNvPr id="23" name="図 22">
            <a:extLst>
              <a:ext uri="{FF2B5EF4-FFF2-40B4-BE49-F238E27FC236}">
                <a16:creationId xmlns:a16="http://schemas.microsoft.com/office/drawing/2014/main" id="{64B16117-71DB-4CEC-B75A-FD56E762192D}"/>
              </a:ext>
            </a:extLst>
          </p:cNvPr>
          <p:cNvPicPr/>
          <p:nvPr/>
        </p:nvPicPr>
        <p:blipFill>
          <a:blip r:embed="rId6"/>
          <a:stretch>
            <a:fillRect/>
          </a:stretch>
        </p:blipFill>
        <p:spPr>
          <a:xfrm>
            <a:off x="7471990" y="4124426"/>
            <a:ext cx="3808127" cy="2230755"/>
          </a:xfrm>
          <a:prstGeom prst="rect">
            <a:avLst/>
          </a:prstGeom>
          <a:ln w="3175">
            <a:solidFill>
              <a:schemeClr val="tx1"/>
            </a:solidFill>
          </a:ln>
        </p:spPr>
      </p:pic>
      <p:sp>
        <p:nvSpPr>
          <p:cNvPr id="24" name="テキスト ボックス 23">
            <a:extLst>
              <a:ext uri="{FF2B5EF4-FFF2-40B4-BE49-F238E27FC236}">
                <a16:creationId xmlns:a16="http://schemas.microsoft.com/office/drawing/2014/main" id="{DB0A3989-CB48-4B70-9019-5841C7298535}"/>
              </a:ext>
            </a:extLst>
          </p:cNvPr>
          <p:cNvSpPr txBox="1"/>
          <p:nvPr/>
        </p:nvSpPr>
        <p:spPr>
          <a:xfrm>
            <a:off x="6598357" y="1709719"/>
            <a:ext cx="4594133"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○［勤務実績 </a:t>
            </a:r>
            <a:r>
              <a:rPr lang="en-US" altLang="ja-JP" sz="1600" dirty="0">
                <a:latin typeface="Meiryo UI" panose="020B0604030504040204" pitchFamily="50" charset="-128"/>
                <a:ea typeface="Meiryo UI" panose="020B0604030504040204" pitchFamily="50" charset="-128"/>
              </a:rPr>
              <a:t>‐ </a:t>
            </a:r>
            <a:r>
              <a:rPr lang="ja-JP" altLang="ja-JP" sz="1600" b="1" dirty="0">
                <a:latin typeface="Meiryo UI" panose="020B0604030504040204" pitchFamily="50" charset="-128"/>
                <a:ea typeface="Meiryo UI" panose="020B0604030504040204" pitchFamily="50" charset="-128"/>
              </a:rPr>
              <a:t>勤務実績照会</a:t>
            </a:r>
            <a:r>
              <a:rPr lang="ja-JP" altLang="en-US" sz="1600" b="1" dirty="0">
                <a:latin typeface="Meiryo UI" panose="020B0604030504040204" pitchFamily="50" charset="-128"/>
                <a:ea typeface="Meiryo UI" panose="020B0604030504040204" pitchFamily="50" charset="-128"/>
              </a:rPr>
              <a:t>］</a:t>
            </a:r>
            <a:r>
              <a:rPr lang="ja-JP" altLang="ja-JP" sz="1600" b="1" dirty="0">
                <a:latin typeface="Meiryo UI" panose="020B0604030504040204" pitchFamily="50" charset="-128"/>
                <a:ea typeface="Meiryo UI" panose="020B0604030504040204" pitchFamily="50" charset="-128"/>
              </a:rPr>
              <a:t>メニューから申請</a:t>
            </a:r>
            <a:endParaRPr kumimoji="1" lang="ja-JP" altLang="en-US" sz="1600" b="1" dirty="0">
              <a:latin typeface="Meiryo UI" panose="020B0604030504040204" pitchFamily="50" charset="-128"/>
              <a:ea typeface="Meiryo UI" panose="020B0604030504040204" pitchFamily="50" charset="-128"/>
            </a:endParaRPr>
          </a:p>
        </p:txBody>
      </p:sp>
      <p:sp>
        <p:nvSpPr>
          <p:cNvPr id="25" name="AutoShape 380">
            <a:extLst>
              <a:ext uri="{FF2B5EF4-FFF2-40B4-BE49-F238E27FC236}">
                <a16:creationId xmlns:a16="http://schemas.microsoft.com/office/drawing/2014/main" id="{8B17D0C6-C1EB-4D2B-A269-21C327271DCE}"/>
              </a:ext>
            </a:extLst>
          </p:cNvPr>
          <p:cNvSpPr>
            <a:spLocks noChangeArrowheads="1"/>
          </p:cNvSpPr>
          <p:nvPr/>
        </p:nvSpPr>
        <p:spPr bwMode="auto">
          <a:xfrm>
            <a:off x="7846460" y="2267976"/>
            <a:ext cx="600995" cy="15719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6" name="AutoShape 380">
            <a:extLst>
              <a:ext uri="{FF2B5EF4-FFF2-40B4-BE49-F238E27FC236}">
                <a16:creationId xmlns:a16="http://schemas.microsoft.com/office/drawing/2014/main" id="{AD7FFE0A-F7BA-4FAD-9A29-5A3F2FFFDB73}"/>
              </a:ext>
            </a:extLst>
          </p:cNvPr>
          <p:cNvSpPr>
            <a:spLocks noChangeArrowheads="1"/>
          </p:cNvSpPr>
          <p:nvPr/>
        </p:nvSpPr>
        <p:spPr bwMode="auto">
          <a:xfrm>
            <a:off x="3061602" y="3928132"/>
            <a:ext cx="2983134" cy="16998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7" name="AutoShape 380">
            <a:extLst>
              <a:ext uri="{FF2B5EF4-FFF2-40B4-BE49-F238E27FC236}">
                <a16:creationId xmlns:a16="http://schemas.microsoft.com/office/drawing/2014/main" id="{5F1F81E1-FD5A-43D9-B1D6-DDD8A62852FE}"/>
              </a:ext>
            </a:extLst>
          </p:cNvPr>
          <p:cNvSpPr>
            <a:spLocks noChangeArrowheads="1"/>
          </p:cNvSpPr>
          <p:nvPr/>
        </p:nvSpPr>
        <p:spPr bwMode="auto">
          <a:xfrm>
            <a:off x="7437129" y="5532795"/>
            <a:ext cx="660006" cy="8803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 name="矢印: 折線 2">
            <a:extLst>
              <a:ext uri="{FF2B5EF4-FFF2-40B4-BE49-F238E27FC236}">
                <a16:creationId xmlns:a16="http://schemas.microsoft.com/office/drawing/2014/main" id="{DC6615AC-6C05-4366-A395-831CBE109FD1}"/>
              </a:ext>
            </a:extLst>
          </p:cNvPr>
          <p:cNvSpPr/>
          <p:nvPr/>
        </p:nvSpPr>
        <p:spPr>
          <a:xfrm flipV="1">
            <a:off x="2458603" y="4777021"/>
            <a:ext cx="635375" cy="629651"/>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31" name="直線コネクタ 30">
            <a:extLst>
              <a:ext uri="{FF2B5EF4-FFF2-40B4-BE49-F238E27FC236}">
                <a16:creationId xmlns:a16="http://schemas.microsoft.com/office/drawing/2014/main" id="{A70A1C74-C769-45B7-80E8-B1AE9DD2FE74}"/>
              </a:ext>
            </a:extLst>
          </p:cNvPr>
          <p:cNvCxnSpPr>
            <a:cxnSpLocks/>
          </p:cNvCxnSpPr>
          <p:nvPr/>
        </p:nvCxnSpPr>
        <p:spPr>
          <a:xfrm flipV="1">
            <a:off x="5893941" y="4098119"/>
            <a:ext cx="0" cy="206076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77C28BE1-03DA-4A35-8320-C9022C27C21F}"/>
              </a:ext>
            </a:extLst>
          </p:cNvPr>
          <p:cNvCxnSpPr>
            <a:cxnSpLocks/>
          </p:cNvCxnSpPr>
          <p:nvPr/>
        </p:nvCxnSpPr>
        <p:spPr>
          <a:xfrm flipV="1">
            <a:off x="7861688" y="3724102"/>
            <a:ext cx="908490" cy="182388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矢印: 右 8">
            <a:extLst>
              <a:ext uri="{FF2B5EF4-FFF2-40B4-BE49-F238E27FC236}">
                <a16:creationId xmlns:a16="http://schemas.microsoft.com/office/drawing/2014/main" id="{B94D580F-C19A-4C44-A117-F18525C1692C}"/>
              </a:ext>
            </a:extLst>
          </p:cNvPr>
          <p:cNvSpPr/>
          <p:nvPr/>
        </p:nvSpPr>
        <p:spPr>
          <a:xfrm rot="5400000">
            <a:off x="7424696" y="3087274"/>
            <a:ext cx="1461910"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 name="AutoShape 380">
            <a:extLst>
              <a:ext uri="{FF2B5EF4-FFF2-40B4-BE49-F238E27FC236}">
                <a16:creationId xmlns:a16="http://schemas.microsoft.com/office/drawing/2014/main" id="{4099700D-92D7-4537-8765-85A5C6331FC1}"/>
              </a:ext>
            </a:extLst>
          </p:cNvPr>
          <p:cNvSpPr>
            <a:spLocks noChangeArrowheads="1"/>
          </p:cNvSpPr>
          <p:nvPr/>
        </p:nvSpPr>
        <p:spPr bwMode="auto">
          <a:xfrm>
            <a:off x="4137652" y="5840428"/>
            <a:ext cx="434434" cy="19232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0" name="Rectangle 363">
            <a:extLst>
              <a:ext uri="{FF2B5EF4-FFF2-40B4-BE49-F238E27FC236}">
                <a16:creationId xmlns:a16="http://schemas.microsoft.com/office/drawing/2014/main" id="{3F1CBA96-56C2-490B-ADA7-F02448BF617E}"/>
              </a:ext>
            </a:extLst>
          </p:cNvPr>
          <p:cNvSpPr>
            <a:spLocks noChangeArrowheads="1"/>
          </p:cNvSpPr>
          <p:nvPr/>
        </p:nvSpPr>
        <p:spPr bwMode="auto">
          <a:xfrm>
            <a:off x="3784601" y="6158887"/>
            <a:ext cx="2260136" cy="46204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0"/>
              </a:spcAft>
            </a:pPr>
            <a:r>
              <a:rPr lang="ja-JP" altLang="ja-JP" sz="1600" dirty="0">
                <a:latin typeface="Meiryo UI" panose="020B0604030504040204" pitchFamily="50" charset="-128"/>
                <a:ea typeface="Meiryo UI" panose="020B0604030504040204" pitchFamily="50" charset="-128"/>
              </a:rPr>
              <a:t>申請状況</a:t>
            </a:r>
            <a:r>
              <a:rPr lang="ja-JP" altLang="en-US" sz="1600" dirty="0">
                <a:latin typeface="Meiryo UI" panose="020B0604030504040204" pitchFamily="50" charset="-128"/>
                <a:ea typeface="Meiryo UI" panose="020B0604030504040204" pitchFamily="50" charset="-128"/>
              </a:rPr>
              <a:t>も</a:t>
            </a:r>
            <a:r>
              <a:rPr lang="ja-JP" altLang="ja-JP" sz="1600" dirty="0">
                <a:latin typeface="Meiryo UI" panose="020B0604030504040204" pitchFamily="50" charset="-128"/>
                <a:ea typeface="Meiryo UI" panose="020B0604030504040204" pitchFamily="50" charset="-128"/>
              </a:rPr>
              <a:t>確認できます。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2" name="Rectangle 363">
            <a:extLst>
              <a:ext uri="{FF2B5EF4-FFF2-40B4-BE49-F238E27FC236}">
                <a16:creationId xmlns:a16="http://schemas.microsoft.com/office/drawing/2014/main" id="{3273DC35-D54B-4DC5-85D0-2EC4C3429D33}"/>
              </a:ext>
            </a:extLst>
          </p:cNvPr>
          <p:cNvSpPr>
            <a:spLocks noChangeArrowheads="1"/>
          </p:cNvSpPr>
          <p:nvPr/>
        </p:nvSpPr>
        <p:spPr bwMode="auto">
          <a:xfrm>
            <a:off x="8447455" y="3276409"/>
            <a:ext cx="2834243" cy="44769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0"/>
              </a:spcAft>
            </a:pPr>
            <a:r>
              <a:rPr lang="ja-JP" altLang="ja-JP" sz="1600" dirty="0">
                <a:latin typeface="Meiryo UI" panose="020B0604030504040204" pitchFamily="50" charset="-128"/>
                <a:ea typeface="Meiryo UI" panose="020B0604030504040204" pitchFamily="50" charset="-128"/>
              </a:rPr>
              <a:t>申請する日の </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をクリックします。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35" name="図 34">
            <a:extLst>
              <a:ext uri="{FF2B5EF4-FFF2-40B4-BE49-F238E27FC236}">
                <a16:creationId xmlns:a16="http://schemas.microsoft.com/office/drawing/2014/main" id="{87D8FAEF-124B-4C90-BCEB-396D4FE0EDC7}"/>
              </a:ext>
            </a:extLst>
          </p:cNvPr>
          <p:cNvPicPr>
            <a:picLocks noChangeAspect="1"/>
          </p:cNvPicPr>
          <p:nvPr/>
        </p:nvPicPr>
        <p:blipFill>
          <a:blip r:embed="rId7"/>
          <a:stretch>
            <a:fillRect/>
          </a:stretch>
        </p:blipFill>
        <p:spPr>
          <a:xfrm>
            <a:off x="9713189" y="3415064"/>
            <a:ext cx="178118" cy="178118"/>
          </a:xfrm>
          <a:prstGeom prst="rect">
            <a:avLst/>
          </a:prstGeom>
          <a:ln w="3175">
            <a:solidFill>
              <a:schemeClr val="tx1"/>
            </a:solidFill>
          </a:ln>
        </p:spPr>
      </p:pic>
      <p:sp>
        <p:nvSpPr>
          <p:cNvPr id="28" name="AutoShape 380">
            <a:extLst>
              <a:ext uri="{FF2B5EF4-FFF2-40B4-BE49-F238E27FC236}">
                <a16:creationId xmlns:a16="http://schemas.microsoft.com/office/drawing/2014/main" id="{F5783DD6-277A-41C7-B8C2-4F15B29886D8}"/>
              </a:ext>
            </a:extLst>
          </p:cNvPr>
          <p:cNvSpPr>
            <a:spLocks noChangeArrowheads="1"/>
          </p:cNvSpPr>
          <p:nvPr/>
        </p:nvSpPr>
        <p:spPr bwMode="auto">
          <a:xfrm>
            <a:off x="1162442" y="2765273"/>
            <a:ext cx="924567" cy="20490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9" name="AutoShape 380">
            <a:extLst>
              <a:ext uri="{FF2B5EF4-FFF2-40B4-BE49-F238E27FC236}">
                <a16:creationId xmlns:a16="http://schemas.microsoft.com/office/drawing/2014/main" id="{544AF317-7B2A-455B-90FB-44268224EE4A}"/>
              </a:ext>
            </a:extLst>
          </p:cNvPr>
          <p:cNvSpPr>
            <a:spLocks noChangeArrowheads="1"/>
          </p:cNvSpPr>
          <p:nvPr/>
        </p:nvSpPr>
        <p:spPr bwMode="auto">
          <a:xfrm>
            <a:off x="6847995" y="2582721"/>
            <a:ext cx="924567" cy="20490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352459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3">
            <a:extLst>
              <a:ext uri="{FF2B5EF4-FFF2-40B4-BE49-F238E27FC236}">
                <a16:creationId xmlns:a16="http://schemas.microsoft.com/office/drawing/2014/main" id="{158880A1-872E-4876-9669-8D6314BD944D}"/>
              </a:ext>
            </a:extLst>
          </p:cNvPr>
          <p:cNvSpPr>
            <a:spLocks noChangeArrowheads="1"/>
          </p:cNvSpPr>
          <p:nvPr/>
        </p:nvSpPr>
        <p:spPr bwMode="auto">
          <a:xfrm>
            <a:off x="7064188" y="2176542"/>
            <a:ext cx="4392706" cy="300228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marL="72000" fontAlgn="base">
              <a:spcBef>
                <a:spcPts val="600"/>
              </a:spcBef>
              <a:spcAft>
                <a:spcPts val="600"/>
              </a:spcAft>
            </a:pPr>
            <a:r>
              <a:rPr lang="ja-JP" altLang="ja-JP" sz="1600" dirty="0">
                <a:latin typeface="Meiryo UI" panose="020B0604030504040204" pitchFamily="50" charset="-128"/>
                <a:ea typeface="Meiryo UI" panose="020B0604030504040204" pitchFamily="50" charset="-128"/>
              </a:rPr>
              <a:t>決裁されると、申請件数の表示が　 </a:t>
            </a:r>
            <a:r>
              <a:rPr lang="ja-JP" altLang="en-US" sz="1600" dirty="0">
                <a:latin typeface="Meiryo UI" panose="020B0604030504040204" pitchFamily="50" charset="-128"/>
                <a:ea typeface="Meiryo UI" panose="020B0604030504040204" pitchFamily="50" charset="-128"/>
              </a:rPr>
              <a:t>  （緑色）に</a:t>
            </a:r>
            <a:r>
              <a:rPr lang="ja-JP" altLang="ja-JP" sz="1600" dirty="0">
                <a:latin typeface="Meiryo UI" panose="020B0604030504040204" pitchFamily="50" charset="-128"/>
                <a:ea typeface="Meiryo UI" panose="020B0604030504040204" pitchFamily="50" charset="-128"/>
              </a:rPr>
              <a:t>変更され、申請内容が反映されます。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1020110" y="1714240"/>
            <a:ext cx="10151779" cy="338554"/>
          </a:xfrm>
          <a:prstGeom prst="rect">
            <a:avLst/>
          </a:prstGeom>
          <a:noFill/>
        </p:spPr>
        <p:txBody>
          <a:bodyPr wrap="square" rtlCol="0">
            <a:spAutoFit/>
          </a:bodyPr>
          <a:lstStyle/>
          <a:p>
            <a:r>
              <a:rPr lang="ja-JP" altLang="ja-JP" sz="1600" dirty="0">
                <a:latin typeface="Meiryo UI" panose="020B0604030504040204" pitchFamily="50" charset="-128"/>
                <a:ea typeface="Meiryo UI" panose="020B0604030504040204" pitchFamily="50" charset="-128"/>
              </a:rPr>
              <a:t>申請すると、</a:t>
            </a:r>
            <a:r>
              <a:rPr lang="ja-JP" altLang="en-US" sz="1600" dirty="0">
                <a:latin typeface="Meiryo UI" panose="020B0604030504040204" pitchFamily="50" charset="-128"/>
                <a:ea typeface="Meiryo UI" panose="020B0604030504040204" pitchFamily="50" charset="-128"/>
              </a:rPr>
              <a:t>申請欄に</a:t>
            </a:r>
            <a:r>
              <a:rPr lang="ja-JP" altLang="ja-JP" sz="1600" dirty="0">
                <a:latin typeface="Meiryo UI" panose="020B0604030504040204" pitchFamily="50" charset="-128"/>
                <a:ea typeface="Meiryo UI" panose="020B0604030504040204" pitchFamily="50" charset="-128"/>
              </a:rPr>
              <a:t>申請件数（　 ）が表示されます。</a:t>
            </a:r>
            <a:endParaRPr kumimoji="1" lang="ja-JP" altLang="en-US" sz="1600" dirty="0">
              <a:latin typeface="Meiryo UI" panose="020B0604030504040204" pitchFamily="50" charset="-128"/>
              <a:ea typeface="Meiryo UI" panose="020B0604030504040204" pitchFamily="50" charset="-128"/>
            </a:endParaRPr>
          </a:p>
        </p:txBody>
      </p:sp>
      <p:pic>
        <p:nvPicPr>
          <p:cNvPr id="28" name="申請件数.jpg">
            <a:extLst>
              <a:ext uri="{FF2B5EF4-FFF2-40B4-BE49-F238E27FC236}">
                <a16:creationId xmlns:a16="http://schemas.microsoft.com/office/drawing/2014/main" id="{D8D50290-1AAB-4347-8B34-650F976BDCEE}"/>
              </a:ext>
            </a:extLst>
          </p:cNvPr>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3906766" y="1783341"/>
            <a:ext cx="180975" cy="209550"/>
          </a:xfrm>
          <a:prstGeom prst="rect">
            <a:avLst/>
          </a:prstGeom>
        </p:spPr>
      </p:pic>
      <p:pic>
        <p:nvPicPr>
          <p:cNvPr id="29" name="図 28">
            <a:extLst>
              <a:ext uri="{FF2B5EF4-FFF2-40B4-BE49-F238E27FC236}">
                <a16:creationId xmlns:a16="http://schemas.microsoft.com/office/drawing/2014/main" id="{E91FB9EB-0428-4CE4-8678-3A2ACCC85BB6}"/>
              </a:ext>
            </a:extLst>
          </p:cNvPr>
          <p:cNvPicPr>
            <a:picLocks noChangeAspect="1"/>
          </p:cNvPicPr>
          <p:nvPr/>
        </p:nvPicPr>
        <p:blipFill>
          <a:blip r:embed="rId5"/>
          <a:stretch>
            <a:fillRect/>
          </a:stretch>
        </p:blipFill>
        <p:spPr>
          <a:xfrm>
            <a:off x="1055361" y="2176543"/>
            <a:ext cx="5646420" cy="3002280"/>
          </a:xfrm>
          <a:prstGeom prst="rect">
            <a:avLst/>
          </a:prstGeom>
          <a:ln w="3175">
            <a:solidFill>
              <a:schemeClr val="tx1"/>
            </a:solidFill>
          </a:ln>
        </p:spPr>
      </p:pic>
      <p:sp>
        <p:nvSpPr>
          <p:cNvPr id="27" name="AutoShape 380">
            <a:extLst>
              <a:ext uri="{FF2B5EF4-FFF2-40B4-BE49-F238E27FC236}">
                <a16:creationId xmlns:a16="http://schemas.microsoft.com/office/drawing/2014/main" id="{5F1F81E1-FD5A-43D9-B1D6-DDD8A62852FE}"/>
              </a:ext>
            </a:extLst>
          </p:cNvPr>
          <p:cNvSpPr>
            <a:spLocks noChangeArrowheads="1"/>
          </p:cNvSpPr>
          <p:nvPr/>
        </p:nvSpPr>
        <p:spPr bwMode="auto">
          <a:xfrm>
            <a:off x="1193138" y="4831558"/>
            <a:ext cx="297702" cy="18241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36" name="図 35" descr="http://www.obcnet.jp/attendance_management/guide/BMP/承認.jpg">
            <a:extLst>
              <a:ext uri="{FF2B5EF4-FFF2-40B4-BE49-F238E27FC236}">
                <a16:creationId xmlns:a16="http://schemas.microsoft.com/office/drawing/2014/main" id="{0A3BF94E-8E77-44AA-AE02-89CC1727AE2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011461" y="2276420"/>
            <a:ext cx="257175" cy="276225"/>
          </a:xfrm>
          <a:prstGeom prst="rect">
            <a:avLst/>
          </a:prstGeom>
          <a:noFill/>
          <a:ln>
            <a:noFill/>
          </a:ln>
        </p:spPr>
      </p:pic>
      <p:pic>
        <p:nvPicPr>
          <p:cNvPr id="34" name="図 33">
            <a:extLst>
              <a:ext uri="{FF2B5EF4-FFF2-40B4-BE49-F238E27FC236}">
                <a16:creationId xmlns:a16="http://schemas.microsoft.com/office/drawing/2014/main" id="{99E007D4-A82B-4747-BED4-AFA4103016CA}"/>
              </a:ext>
            </a:extLst>
          </p:cNvPr>
          <p:cNvPicPr>
            <a:picLocks noChangeAspect="1"/>
          </p:cNvPicPr>
          <p:nvPr/>
        </p:nvPicPr>
        <p:blipFill>
          <a:blip r:embed="rId7"/>
          <a:stretch>
            <a:fillRect/>
          </a:stretch>
        </p:blipFill>
        <p:spPr>
          <a:xfrm>
            <a:off x="7264928" y="2907779"/>
            <a:ext cx="4003707" cy="1026135"/>
          </a:xfrm>
          <a:prstGeom prst="rect">
            <a:avLst/>
          </a:prstGeom>
          <a:ln w="6350">
            <a:solidFill>
              <a:schemeClr val="tx1"/>
            </a:solidFill>
          </a:ln>
        </p:spPr>
      </p:pic>
      <p:sp>
        <p:nvSpPr>
          <p:cNvPr id="12" name="AutoShape 380">
            <a:extLst>
              <a:ext uri="{FF2B5EF4-FFF2-40B4-BE49-F238E27FC236}">
                <a16:creationId xmlns:a16="http://schemas.microsoft.com/office/drawing/2014/main" id="{2E046EBA-E80E-4C90-9A83-E198749BCD37}"/>
              </a:ext>
            </a:extLst>
          </p:cNvPr>
          <p:cNvSpPr>
            <a:spLocks noChangeArrowheads="1"/>
          </p:cNvSpPr>
          <p:nvPr/>
        </p:nvSpPr>
        <p:spPr bwMode="auto">
          <a:xfrm>
            <a:off x="7467600" y="3429862"/>
            <a:ext cx="394449" cy="19935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5757807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695313" y="378497"/>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- 2</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打刻漏れを申請する</a:t>
            </a:r>
            <a:endParaRPr kumimoji="0" lang="ja-JP" altLang="ja-JP"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72615" y="1283768"/>
            <a:ext cx="10151779"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打刻申請］メニュー</a:t>
            </a:r>
            <a:endParaRPr kumimoji="1" lang="ja-JP" altLang="en-US" sz="1600" dirty="0">
              <a:latin typeface="Meiryo UI" panose="020B0604030504040204" pitchFamily="50" charset="-128"/>
              <a:ea typeface="Meiryo UI" panose="020B0604030504040204" pitchFamily="50" charset="-128"/>
            </a:endParaRPr>
          </a:p>
        </p:txBody>
      </p:sp>
      <p:pic>
        <p:nvPicPr>
          <p:cNvPr id="11" name="図 10">
            <a:extLst>
              <a:ext uri="{FF2B5EF4-FFF2-40B4-BE49-F238E27FC236}">
                <a16:creationId xmlns:a16="http://schemas.microsoft.com/office/drawing/2014/main" id="{CFD4116B-C222-4DFC-BE70-754B1DC81BC9}"/>
              </a:ext>
            </a:extLst>
          </p:cNvPr>
          <p:cNvPicPr>
            <a:picLocks noChangeAspect="1"/>
          </p:cNvPicPr>
          <p:nvPr/>
        </p:nvPicPr>
        <p:blipFill>
          <a:blip r:embed="rId3"/>
          <a:stretch>
            <a:fillRect/>
          </a:stretch>
        </p:blipFill>
        <p:spPr>
          <a:xfrm>
            <a:off x="1063448" y="1675438"/>
            <a:ext cx="5488686" cy="4272534"/>
          </a:xfrm>
          <a:prstGeom prst="rect">
            <a:avLst/>
          </a:prstGeom>
          <a:ln w="3175">
            <a:solidFill>
              <a:schemeClr val="tx1"/>
            </a:solidFill>
          </a:ln>
        </p:spPr>
      </p:pic>
      <p:sp>
        <p:nvSpPr>
          <p:cNvPr id="19"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2180158" y="2518833"/>
            <a:ext cx="1665701" cy="102222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2"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3070210" y="5591240"/>
            <a:ext cx="775649" cy="36569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3064227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14003BBD-E3B7-4D89-83D0-165469B1F792}"/>
              </a:ext>
            </a:extLst>
          </p:cNvPr>
          <p:cNvPicPr>
            <a:picLocks noChangeAspect="1"/>
          </p:cNvPicPr>
          <p:nvPr/>
        </p:nvPicPr>
        <p:blipFill>
          <a:blip r:embed="rId3"/>
          <a:stretch>
            <a:fillRect/>
          </a:stretch>
        </p:blipFill>
        <p:spPr>
          <a:xfrm>
            <a:off x="6218859" y="2305588"/>
            <a:ext cx="5003473" cy="3949535"/>
          </a:xfrm>
          <a:prstGeom prst="rect">
            <a:avLst/>
          </a:prstGeom>
          <a:ln w="3175">
            <a:solidFill>
              <a:schemeClr val="tx1"/>
            </a:solidFill>
          </a:ln>
        </p:spPr>
      </p:pic>
      <p:sp>
        <p:nvSpPr>
          <p:cNvPr id="25" name="テキスト ボックス 24">
            <a:extLst>
              <a:ext uri="{FF2B5EF4-FFF2-40B4-BE49-F238E27FC236}">
                <a16:creationId xmlns:a16="http://schemas.microsoft.com/office/drawing/2014/main" id="{4F8C4EA2-5785-4C04-A3AC-7DC33CFD4252}"/>
              </a:ext>
            </a:extLst>
          </p:cNvPr>
          <p:cNvSpPr txBox="1"/>
          <p:nvPr/>
        </p:nvSpPr>
        <p:spPr>
          <a:xfrm>
            <a:off x="972617" y="1283768"/>
            <a:ext cx="10151779"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休暇申請］メニュー</a:t>
            </a:r>
          </a:p>
        </p:txBody>
      </p:sp>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6868051" y="1671825"/>
            <a:ext cx="2282273"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時間有休も申請できます。</a:t>
            </a:r>
          </a:p>
        </p:txBody>
      </p:sp>
      <p:sp>
        <p:nvSpPr>
          <p:cNvPr id="13"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7289816" y="4091247"/>
            <a:ext cx="2637955" cy="20204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0" name="直線コネクタ 19">
            <a:extLst>
              <a:ext uri="{FF2B5EF4-FFF2-40B4-BE49-F238E27FC236}">
                <a16:creationId xmlns:a16="http://schemas.microsoft.com/office/drawing/2014/main" id="{AD2772C2-9574-496B-998C-102164525195}"/>
              </a:ext>
            </a:extLst>
          </p:cNvPr>
          <p:cNvCxnSpPr>
            <a:cxnSpLocks/>
          </p:cNvCxnSpPr>
          <p:nvPr/>
        </p:nvCxnSpPr>
        <p:spPr>
          <a:xfrm flipV="1">
            <a:off x="8613566" y="4289064"/>
            <a:ext cx="0" cy="38390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7670801" y="4664262"/>
            <a:ext cx="3744334" cy="43697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必要に応じて、時刻や時間数を入力します。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2" name="AutoShape 380">
            <a:extLst>
              <a:ext uri="{FF2B5EF4-FFF2-40B4-BE49-F238E27FC236}">
                <a16:creationId xmlns:a16="http://schemas.microsoft.com/office/drawing/2014/main" id="{1404D284-25D3-4E6C-A2A1-AA69D15C686A}"/>
              </a:ext>
            </a:extLst>
          </p:cNvPr>
          <p:cNvSpPr>
            <a:spLocks noChangeArrowheads="1"/>
          </p:cNvSpPr>
          <p:nvPr/>
        </p:nvSpPr>
        <p:spPr bwMode="auto">
          <a:xfrm>
            <a:off x="8673109" y="2914692"/>
            <a:ext cx="2282274" cy="38809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1" name="直線コネクタ 20">
            <a:extLst>
              <a:ext uri="{FF2B5EF4-FFF2-40B4-BE49-F238E27FC236}">
                <a16:creationId xmlns:a16="http://schemas.microsoft.com/office/drawing/2014/main" id="{DE0D2D49-8C31-40FF-B3D0-EFECF202AF32}"/>
              </a:ext>
            </a:extLst>
          </p:cNvPr>
          <p:cNvCxnSpPr>
            <a:cxnSpLocks/>
          </p:cNvCxnSpPr>
          <p:nvPr/>
        </p:nvCxnSpPr>
        <p:spPr>
          <a:xfrm>
            <a:off x="9610343" y="2427013"/>
            <a:ext cx="0" cy="48767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AutoShape 380">
            <a:extLst>
              <a:ext uri="{FF2B5EF4-FFF2-40B4-BE49-F238E27FC236}">
                <a16:creationId xmlns:a16="http://schemas.microsoft.com/office/drawing/2014/main" id="{9BE7D80C-088C-46F0-BDB8-B601363E7D9F}"/>
              </a:ext>
            </a:extLst>
          </p:cNvPr>
          <p:cNvSpPr>
            <a:spLocks noChangeArrowheads="1"/>
          </p:cNvSpPr>
          <p:nvPr/>
        </p:nvSpPr>
        <p:spPr bwMode="auto">
          <a:xfrm>
            <a:off x="8545239" y="3517340"/>
            <a:ext cx="494755" cy="13784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4" name="フローチャート: 処理 18">
            <a:extLst>
              <a:ext uri="{FF2B5EF4-FFF2-40B4-BE49-F238E27FC236}">
                <a16:creationId xmlns:a16="http://schemas.microsoft.com/office/drawing/2014/main" id="{4B7CDA2F-6582-4BE0-AC9B-CBE779F52728}"/>
              </a:ext>
            </a:extLst>
          </p:cNvPr>
          <p:cNvSpPr>
            <a:spLocks noChangeArrowheads="1"/>
          </p:cNvSpPr>
          <p:nvPr/>
        </p:nvSpPr>
        <p:spPr bwMode="auto">
          <a:xfrm>
            <a:off x="695315" y="395915"/>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有給休暇を申請する</a:t>
            </a:r>
            <a:endParaRPr kumimoji="0" lang="ja-JP" altLang="ja-JP"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26" name="図 25">
            <a:extLst>
              <a:ext uri="{FF2B5EF4-FFF2-40B4-BE49-F238E27FC236}">
                <a16:creationId xmlns:a16="http://schemas.microsoft.com/office/drawing/2014/main" id="{3B562F1E-CED6-41A4-B028-4F7F8B175B18}"/>
              </a:ext>
            </a:extLst>
          </p:cNvPr>
          <p:cNvPicPr>
            <a:picLocks noChangeAspect="1"/>
          </p:cNvPicPr>
          <p:nvPr/>
        </p:nvPicPr>
        <p:blipFill>
          <a:blip r:embed="rId4"/>
          <a:stretch>
            <a:fillRect/>
          </a:stretch>
        </p:blipFill>
        <p:spPr>
          <a:xfrm>
            <a:off x="1066185" y="1673280"/>
            <a:ext cx="5003473" cy="3747143"/>
          </a:xfrm>
          <a:prstGeom prst="rect">
            <a:avLst/>
          </a:prstGeom>
          <a:ln w="3175">
            <a:solidFill>
              <a:schemeClr val="tx1"/>
            </a:solidFill>
          </a:ln>
        </p:spPr>
      </p:pic>
      <p:sp>
        <p:nvSpPr>
          <p:cNvPr id="27" name="AutoShape 380">
            <a:extLst>
              <a:ext uri="{FF2B5EF4-FFF2-40B4-BE49-F238E27FC236}">
                <a16:creationId xmlns:a16="http://schemas.microsoft.com/office/drawing/2014/main" id="{AC72F525-CEB9-4030-A838-44CE8AAE5BA2}"/>
              </a:ext>
            </a:extLst>
          </p:cNvPr>
          <p:cNvSpPr>
            <a:spLocks noChangeArrowheads="1"/>
          </p:cNvSpPr>
          <p:nvPr/>
        </p:nvSpPr>
        <p:spPr bwMode="auto">
          <a:xfrm>
            <a:off x="1316617" y="2255015"/>
            <a:ext cx="2190281" cy="38809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8" name="AutoShape 380">
            <a:extLst>
              <a:ext uri="{FF2B5EF4-FFF2-40B4-BE49-F238E27FC236}">
                <a16:creationId xmlns:a16="http://schemas.microsoft.com/office/drawing/2014/main" id="{371CCB5B-A226-4F4D-AA39-3AF1BBA1E07C}"/>
              </a:ext>
            </a:extLst>
          </p:cNvPr>
          <p:cNvSpPr>
            <a:spLocks noChangeArrowheads="1"/>
          </p:cNvSpPr>
          <p:nvPr/>
        </p:nvSpPr>
        <p:spPr bwMode="auto">
          <a:xfrm>
            <a:off x="2157729" y="3233307"/>
            <a:ext cx="1367836" cy="21860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9" name="直線コネクタ 28">
            <a:extLst>
              <a:ext uri="{FF2B5EF4-FFF2-40B4-BE49-F238E27FC236}">
                <a16:creationId xmlns:a16="http://schemas.microsoft.com/office/drawing/2014/main" id="{3CEB0D25-2F18-4BFB-99B1-58BD031EE36F}"/>
              </a:ext>
            </a:extLst>
          </p:cNvPr>
          <p:cNvCxnSpPr>
            <a:cxnSpLocks/>
          </p:cNvCxnSpPr>
          <p:nvPr/>
        </p:nvCxnSpPr>
        <p:spPr>
          <a:xfrm flipH="1">
            <a:off x="3525564" y="2465631"/>
            <a:ext cx="623103"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AutoShape 380">
            <a:extLst>
              <a:ext uri="{FF2B5EF4-FFF2-40B4-BE49-F238E27FC236}">
                <a16:creationId xmlns:a16="http://schemas.microsoft.com/office/drawing/2014/main" id="{A8200B86-648D-41E2-A791-0B81CFE27E83}"/>
              </a:ext>
            </a:extLst>
          </p:cNvPr>
          <p:cNvSpPr>
            <a:spLocks noChangeArrowheads="1"/>
          </p:cNvSpPr>
          <p:nvPr/>
        </p:nvSpPr>
        <p:spPr bwMode="auto">
          <a:xfrm>
            <a:off x="2833180" y="5088836"/>
            <a:ext cx="775649" cy="36569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1" name="Rectangle 363">
            <a:extLst>
              <a:ext uri="{FF2B5EF4-FFF2-40B4-BE49-F238E27FC236}">
                <a16:creationId xmlns:a16="http://schemas.microsoft.com/office/drawing/2014/main" id="{C56A3342-7C07-4227-8CBE-80DDA1FF5034}"/>
              </a:ext>
            </a:extLst>
          </p:cNvPr>
          <p:cNvSpPr>
            <a:spLocks noChangeArrowheads="1"/>
          </p:cNvSpPr>
          <p:nvPr/>
        </p:nvSpPr>
        <p:spPr bwMode="auto">
          <a:xfrm>
            <a:off x="4151982" y="2246548"/>
            <a:ext cx="2477413" cy="44769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0"/>
              </a:spcAft>
            </a:pPr>
            <a:r>
              <a:rPr lang="ja-JP" altLang="ja-JP" sz="1600" dirty="0">
                <a:latin typeface="Meiryo UI" panose="020B0604030504040204" pitchFamily="50" charset="-128"/>
                <a:ea typeface="Meiryo UI" panose="020B0604030504040204" pitchFamily="50" charset="-128"/>
              </a:rPr>
              <a:t>有休残日数を確認できます。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2" name="AutoShape 380">
            <a:extLst>
              <a:ext uri="{FF2B5EF4-FFF2-40B4-BE49-F238E27FC236}">
                <a16:creationId xmlns:a16="http://schemas.microsoft.com/office/drawing/2014/main" id="{F8FE45B9-01D2-44CD-9E9D-F847ACB67BCC}"/>
              </a:ext>
            </a:extLst>
          </p:cNvPr>
          <p:cNvSpPr>
            <a:spLocks noChangeArrowheads="1"/>
          </p:cNvSpPr>
          <p:nvPr/>
        </p:nvSpPr>
        <p:spPr bwMode="auto">
          <a:xfrm>
            <a:off x="8003315" y="5928403"/>
            <a:ext cx="775649" cy="36569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2" name="Rectangle 363">
            <a:extLst>
              <a:ext uri="{FF2B5EF4-FFF2-40B4-BE49-F238E27FC236}">
                <a16:creationId xmlns:a16="http://schemas.microsoft.com/office/drawing/2014/main" id="{E38792CA-D1E3-432E-93F7-05395C082764}"/>
              </a:ext>
            </a:extLst>
          </p:cNvPr>
          <p:cNvSpPr>
            <a:spLocks noChangeArrowheads="1"/>
          </p:cNvSpPr>
          <p:nvPr/>
        </p:nvSpPr>
        <p:spPr bwMode="auto">
          <a:xfrm>
            <a:off x="8937721" y="1996762"/>
            <a:ext cx="2477413" cy="44769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0"/>
              </a:spcAft>
            </a:pPr>
            <a:r>
              <a:rPr lang="ja-JP" altLang="en-US" sz="1600" dirty="0">
                <a:latin typeface="Meiryo UI" panose="020B0604030504040204" pitchFamily="50" charset="-128"/>
                <a:ea typeface="Meiryo UI" panose="020B0604030504040204" pitchFamily="50" charset="-128"/>
              </a:rPr>
              <a:t>時間</a:t>
            </a:r>
            <a:r>
              <a:rPr lang="ja-JP" altLang="ja-JP" sz="1600" dirty="0">
                <a:latin typeface="Meiryo UI" panose="020B0604030504040204" pitchFamily="50" charset="-128"/>
                <a:ea typeface="Meiryo UI" panose="020B0604030504040204" pitchFamily="50" charset="-128"/>
              </a:rPr>
              <a:t>有休残を確認できます。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3495591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437">
            <a:extLst>
              <a:ext uri="{FF2B5EF4-FFF2-40B4-BE49-F238E27FC236}">
                <a16:creationId xmlns:a16="http://schemas.microsoft.com/office/drawing/2014/main" id="{D244DCB7-424C-45D8-ABCD-EE379B3BF192}"/>
              </a:ext>
            </a:extLst>
          </p:cNvPr>
          <p:cNvSpPr>
            <a:spLocks noChangeArrowheads="1"/>
          </p:cNvSpPr>
          <p:nvPr/>
        </p:nvSpPr>
        <p:spPr bwMode="auto">
          <a:xfrm>
            <a:off x="6308544" y="6555182"/>
            <a:ext cx="593725" cy="252412"/>
          </a:xfrm>
          <a:prstGeom prst="roundRect">
            <a:avLst>
              <a:gd name="adj" fmla="val 16667"/>
            </a:avLst>
          </a:prstGeom>
          <a:gradFill rotWithShape="0">
            <a:gsLst>
              <a:gs pos="0">
                <a:srgbClr val="8EAADB"/>
              </a:gs>
              <a:gs pos="50000">
                <a:srgbClr val="D9E2F3"/>
              </a:gs>
              <a:gs pos="100000">
                <a:srgbClr val="8EAADB"/>
              </a:gs>
            </a:gsLst>
            <a:lin ang="18900000" scaled="1"/>
          </a:gradFill>
          <a:ln w="12700">
            <a:solidFill>
              <a:srgbClr val="8EAADB"/>
            </a:solidFill>
            <a:round/>
            <a:headEnd/>
            <a:tailEnd/>
          </a:ln>
          <a:effectLst>
            <a:outerShdw dist="28398" dir="3806097" algn="ctr" rotWithShape="0">
              <a:srgbClr val="1F3763">
                <a:alpha val="50000"/>
              </a:srgbClr>
            </a:outerShdw>
          </a:effectLst>
        </p:spPr>
        <p:txBody>
          <a:bodyPr vert="horz" wrap="square" lIns="36000" tIns="36000" rIns="36000" bIns="3600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承認者</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2" name="Rectangle 6">
            <a:extLst>
              <a:ext uri="{FF2B5EF4-FFF2-40B4-BE49-F238E27FC236}">
                <a16:creationId xmlns:a16="http://schemas.microsoft.com/office/drawing/2014/main" id="{B8D61F98-05C4-4D6A-97F2-C458824D0EAB}"/>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3" name="Rectangle 8">
            <a:extLst>
              <a:ext uri="{FF2B5EF4-FFF2-40B4-BE49-F238E27FC236}">
                <a16:creationId xmlns:a16="http://schemas.microsoft.com/office/drawing/2014/main" id="{D6EDC039-3971-4AA6-B103-5B30FAC63A31}"/>
              </a:ext>
            </a:extLst>
          </p:cNvPr>
          <p:cNvSpPr>
            <a:spLocks noChangeArrowheads="1"/>
          </p:cNvSpPr>
          <p:nvPr/>
        </p:nvSpPr>
        <p:spPr bwMode="auto">
          <a:xfrm>
            <a:off x="1190949" y="2138090"/>
            <a:ext cx="9246141"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1 </a:t>
            </a:r>
            <a: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1	PC</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から</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打刻する</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1 </a:t>
            </a:r>
            <a: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2	</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モバイル端末から打刻する</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1 </a:t>
            </a:r>
            <a: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3	</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勤務を選択してから打刻する</a:t>
            </a:r>
            <a:endPar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4" name="Rectangle 10">
            <a:extLst>
              <a:ext uri="{FF2B5EF4-FFF2-40B4-BE49-F238E27FC236}">
                <a16:creationId xmlns:a16="http://schemas.microsoft.com/office/drawing/2014/main" id="{04E34289-AFAA-4B33-9641-6E18147BCF3D}"/>
              </a:ext>
            </a:extLst>
          </p:cNvPr>
          <p:cNvSpPr>
            <a:spLocks noChangeArrowheads="1"/>
          </p:cNvSpPr>
          <p:nvPr/>
        </p:nvSpPr>
        <p:spPr bwMode="auto">
          <a:xfrm>
            <a:off x="1195301" y="3130767"/>
            <a:ext cx="9323998"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2 </a:t>
            </a:r>
            <a: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- 1</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申請方法</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打刻漏れを申請する</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有給休暇を申請する</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4</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残業</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を申請する</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5</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直行・直帰を申請する</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6</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出張を申請する</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7</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休日出勤を申請する</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- 8</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代休・振休を申請する</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9</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外出</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を申請する</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- 10</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遅延を申請する</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- 11</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遅刻・早退</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を申請する</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- 12</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欠勤を申請する</a:t>
            </a:r>
            <a:endParaRPr kumimoji="0" lang="ja-JP" altLang="en-US" sz="1400" dirty="0">
              <a:latin typeface="Meiryo UI" panose="020B0604030504040204" pitchFamily="50" charset="-128"/>
              <a:ea typeface="Meiryo UI" panose="020B0604030504040204" pitchFamily="50" charset="-128"/>
            </a:endParaRPr>
          </a:p>
          <a:p>
            <a:pPr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- 13</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勤務スケジュールを申請する</a:t>
            </a:r>
            <a:endParaRPr kumimoji="0" lang="ja-JP" altLang="en-US" sz="14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- 14</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申請を取り</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下げる</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- 15</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未打刻を確認する</a:t>
            </a:r>
            <a:endPar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2 - 16</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勤務データを一括で申請する</a:t>
            </a:r>
            <a:endParaRPr kumimoji="0" lang="ja-JP" altLang="en-US"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- 17</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勤怠を管理している社員の勤務データを一括で申請する</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endParaRPr kumimoji="0" lang="ja-JP" altLang="en-US" sz="1400" dirty="0">
              <a:latin typeface="Meiryo UI" panose="020B0604030504040204" pitchFamily="50" charset="-128"/>
              <a:ea typeface="Meiryo UI" panose="020B0604030504040204" pitchFamily="50" charset="-128"/>
            </a:endParaRPr>
          </a:p>
        </p:txBody>
      </p:sp>
      <p:sp>
        <p:nvSpPr>
          <p:cNvPr id="19" name="Rectangle 8">
            <a:extLst>
              <a:ext uri="{FF2B5EF4-FFF2-40B4-BE49-F238E27FC236}">
                <a16:creationId xmlns:a16="http://schemas.microsoft.com/office/drawing/2014/main" id="{1D62C4EE-F96C-4764-9012-614AF5B18611}"/>
              </a:ext>
            </a:extLst>
          </p:cNvPr>
          <p:cNvSpPr>
            <a:spLocks noChangeArrowheads="1"/>
          </p:cNvSpPr>
          <p:nvPr/>
        </p:nvSpPr>
        <p:spPr bwMode="auto">
          <a:xfrm>
            <a:off x="692958" y="1850442"/>
            <a:ext cx="10800000" cy="307777"/>
          </a:xfrm>
          <a:prstGeom prst="rect">
            <a:avLst/>
          </a:prstGeom>
          <a:solidFill>
            <a:schemeClr val="accent5"/>
          </a:solidFill>
          <a:ln w="9525">
            <a:solidFill>
              <a:schemeClr val="accent1">
                <a:lumMod val="75000"/>
              </a:schemeClr>
            </a:solidFill>
            <a:miter lim="800000"/>
            <a:headEnd/>
            <a:tailEnd/>
          </a:ln>
          <a:effectLst/>
          <a:ex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ja-JP" sz="14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1</a:t>
            </a:r>
            <a:r>
              <a:rPr kumimoji="0" lang="ja-JP" altLang="ja-JP" sz="1400" b="1" i="0" u="none" strike="noStrike" cap="none" normalizeH="0" baseline="0" dirty="0" err="1">
                <a:ln>
                  <a:noFill/>
                </a:ln>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ja-JP" sz="14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打刻</a:t>
            </a:r>
            <a:endParaRPr kumimoji="0" lang="ja-JP" altLang="ja-JP" sz="7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
        <p:nvSpPr>
          <p:cNvPr id="8" name="AutoShape 433">
            <a:extLst>
              <a:ext uri="{FF2B5EF4-FFF2-40B4-BE49-F238E27FC236}">
                <a16:creationId xmlns:a16="http://schemas.microsoft.com/office/drawing/2014/main" id="{51565085-70C1-4BE1-A2EF-FDEBC3AC19F7}"/>
              </a:ext>
            </a:extLst>
          </p:cNvPr>
          <p:cNvSpPr>
            <a:spLocks noChangeArrowheads="1"/>
          </p:cNvSpPr>
          <p:nvPr/>
        </p:nvSpPr>
        <p:spPr bwMode="auto">
          <a:xfrm>
            <a:off x="10540563" y="1875542"/>
            <a:ext cx="593725" cy="252413"/>
          </a:xfrm>
          <a:prstGeom prst="roundRect">
            <a:avLst>
              <a:gd name="adj" fmla="val 16667"/>
            </a:avLst>
          </a:prstGeom>
          <a:gradFill rotWithShape="0">
            <a:gsLst>
              <a:gs pos="0">
                <a:srgbClr val="F4B083"/>
              </a:gs>
              <a:gs pos="50000">
                <a:srgbClr val="FBE4D5"/>
              </a:gs>
              <a:gs pos="100000">
                <a:srgbClr val="F4B083"/>
              </a:gs>
            </a:gsLst>
            <a:lin ang="18900000" scaled="1"/>
          </a:gradFill>
          <a:ln w="12700">
            <a:solidFill>
              <a:srgbClr val="F4B083"/>
            </a:solidFill>
            <a:round/>
            <a:headEnd/>
            <a:tailEnd/>
          </a:ln>
          <a:effectLst>
            <a:outerShdw dist="28398" dir="3806097" algn="ctr" rotWithShape="0">
              <a:srgbClr val="823B0B">
                <a:alpha val="50000"/>
              </a:srgbClr>
            </a:outerShdw>
          </a:effectLst>
        </p:spPr>
        <p:txBody>
          <a:bodyPr vert="horz" wrap="square" lIns="36000" tIns="36000" rIns="36000" bIns="3600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申請者</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0" name="Rectangle 8">
            <a:extLst>
              <a:ext uri="{FF2B5EF4-FFF2-40B4-BE49-F238E27FC236}">
                <a16:creationId xmlns:a16="http://schemas.microsoft.com/office/drawing/2014/main" id="{BA04F59E-4530-42CF-896B-A7CFB451F100}"/>
              </a:ext>
            </a:extLst>
          </p:cNvPr>
          <p:cNvSpPr>
            <a:spLocks noChangeArrowheads="1"/>
          </p:cNvSpPr>
          <p:nvPr/>
        </p:nvSpPr>
        <p:spPr bwMode="auto">
          <a:xfrm>
            <a:off x="692303" y="2870180"/>
            <a:ext cx="10800000" cy="307777"/>
          </a:xfrm>
          <a:prstGeom prst="rect">
            <a:avLst/>
          </a:prstGeom>
          <a:solidFill>
            <a:schemeClr val="accent5"/>
          </a:solidFill>
          <a:ln w="9525">
            <a:solidFill>
              <a:schemeClr val="accent1">
                <a:lumMod val="75000"/>
              </a:schemeClr>
            </a:solidFill>
            <a:miter lim="800000"/>
            <a:headEnd/>
            <a:tailEnd/>
          </a:ln>
          <a:effectLst/>
          <a:ex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ja-JP" sz="14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2</a:t>
            </a:r>
            <a:r>
              <a:rPr kumimoji="0" lang="ja-JP" altLang="ja-JP" sz="1400" b="1" i="0" u="none" strike="noStrike" cap="none" normalizeH="0" baseline="0" dirty="0" err="1">
                <a:ln>
                  <a:noFill/>
                </a:ln>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申請</a:t>
            </a:r>
            <a:endParaRPr kumimoji="0" lang="ja-JP" altLang="ja-JP" sz="7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
        <p:nvSpPr>
          <p:cNvPr id="21" name="AutoShape 433">
            <a:extLst>
              <a:ext uri="{FF2B5EF4-FFF2-40B4-BE49-F238E27FC236}">
                <a16:creationId xmlns:a16="http://schemas.microsoft.com/office/drawing/2014/main" id="{BF56774C-692E-4A3B-BB0B-1F9F4C3718C3}"/>
              </a:ext>
            </a:extLst>
          </p:cNvPr>
          <p:cNvSpPr>
            <a:spLocks noChangeArrowheads="1"/>
          </p:cNvSpPr>
          <p:nvPr/>
        </p:nvSpPr>
        <p:spPr bwMode="auto">
          <a:xfrm>
            <a:off x="10540563" y="2897869"/>
            <a:ext cx="593725" cy="252413"/>
          </a:xfrm>
          <a:prstGeom prst="roundRect">
            <a:avLst>
              <a:gd name="adj" fmla="val 16667"/>
            </a:avLst>
          </a:prstGeom>
          <a:gradFill rotWithShape="0">
            <a:gsLst>
              <a:gs pos="0">
                <a:srgbClr val="F4B083"/>
              </a:gs>
              <a:gs pos="50000">
                <a:srgbClr val="FBE4D5"/>
              </a:gs>
              <a:gs pos="100000">
                <a:srgbClr val="F4B083"/>
              </a:gs>
            </a:gsLst>
            <a:lin ang="18900000" scaled="1"/>
          </a:gradFill>
          <a:ln w="12700">
            <a:solidFill>
              <a:srgbClr val="F4B083"/>
            </a:solidFill>
            <a:round/>
            <a:headEnd/>
            <a:tailEnd/>
          </a:ln>
          <a:effectLst>
            <a:outerShdw dist="28398" dir="3806097" algn="ctr" rotWithShape="0">
              <a:srgbClr val="823B0B">
                <a:alpha val="50000"/>
              </a:srgbClr>
            </a:outerShdw>
          </a:effectLst>
        </p:spPr>
        <p:txBody>
          <a:bodyPr vert="horz" wrap="square" lIns="36000" tIns="36000" rIns="36000" bIns="3600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申請者</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5" name="Rectangle 8">
            <a:extLst>
              <a:ext uri="{FF2B5EF4-FFF2-40B4-BE49-F238E27FC236}">
                <a16:creationId xmlns:a16="http://schemas.microsoft.com/office/drawing/2014/main" id="{A8C70ABA-6BDC-43C1-A8C7-C480E0402086}"/>
              </a:ext>
            </a:extLst>
          </p:cNvPr>
          <p:cNvSpPr>
            <a:spLocks noChangeArrowheads="1"/>
          </p:cNvSpPr>
          <p:nvPr/>
        </p:nvSpPr>
        <p:spPr bwMode="auto">
          <a:xfrm>
            <a:off x="701016" y="337553"/>
            <a:ext cx="10800000" cy="307777"/>
          </a:xfrm>
          <a:prstGeom prst="rect">
            <a:avLst/>
          </a:prstGeom>
          <a:solidFill>
            <a:srgbClr val="002060"/>
          </a:solidFill>
          <a:ln w="9525">
            <a:solidFill>
              <a:schemeClr val="accent1">
                <a:lumMod val="75000"/>
              </a:schemeClr>
            </a:solidFill>
            <a:miter lim="800000"/>
            <a:headEnd/>
            <a:tailEnd/>
          </a:ln>
          <a:effectLst/>
          <a:ex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14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目次</a:t>
            </a:r>
            <a:endParaRPr kumimoji="0" lang="ja-JP" altLang="ja-JP" sz="7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
        <p:nvSpPr>
          <p:cNvPr id="11" name="Rectangle 8">
            <a:extLst>
              <a:ext uri="{FF2B5EF4-FFF2-40B4-BE49-F238E27FC236}">
                <a16:creationId xmlns:a16="http://schemas.microsoft.com/office/drawing/2014/main" id="{262817C5-36D3-42A8-A41A-387CA1B98FB5}"/>
              </a:ext>
            </a:extLst>
          </p:cNvPr>
          <p:cNvSpPr>
            <a:spLocks noChangeArrowheads="1"/>
          </p:cNvSpPr>
          <p:nvPr/>
        </p:nvSpPr>
        <p:spPr bwMode="auto">
          <a:xfrm>
            <a:off x="701016" y="766976"/>
            <a:ext cx="10800000" cy="307777"/>
          </a:xfrm>
          <a:prstGeom prst="rect">
            <a:avLst/>
          </a:prstGeom>
          <a:solidFill>
            <a:schemeClr val="accent5"/>
          </a:solidFill>
          <a:ln w="9525">
            <a:solidFill>
              <a:schemeClr val="accent1">
                <a:lumMod val="75000"/>
              </a:schemeClr>
            </a:solidFill>
            <a:miter lim="800000"/>
            <a:headEnd/>
            <a:tailEnd/>
          </a:ln>
          <a:effectLst/>
          <a:ex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14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はじめに</a:t>
            </a:r>
            <a:endParaRPr kumimoji="0" lang="ja-JP" altLang="ja-JP" sz="7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
        <p:nvSpPr>
          <p:cNvPr id="15" name="AutoShape 433">
            <a:extLst>
              <a:ext uri="{FF2B5EF4-FFF2-40B4-BE49-F238E27FC236}">
                <a16:creationId xmlns:a16="http://schemas.microsoft.com/office/drawing/2014/main" id="{7D7FACFB-B669-4EA9-BEDC-D4F8661A2FC3}"/>
              </a:ext>
            </a:extLst>
          </p:cNvPr>
          <p:cNvSpPr>
            <a:spLocks noChangeArrowheads="1"/>
          </p:cNvSpPr>
          <p:nvPr/>
        </p:nvSpPr>
        <p:spPr bwMode="auto">
          <a:xfrm>
            <a:off x="9758207" y="793503"/>
            <a:ext cx="593725" cy="252413"/>
          </a:xfrm>
          <a:prstGeom prst="roundRect">
            <a:avLst>
              <a:gd name="adj" fmla="val 16667"/>
            </a:avLst>
          </a:prstGeom>
          <a:gradFill rotWithShape="0">
            <a:gsLst>
              <a:gs pos="0">
                <a:srgbClr val="F4B083"/>
              </a:gs>
              <a:gs pos="50000">
                <a:srgbClr val="FBE4D5"/>
              </a:gs>
              <a:gs pos="100000">
                <a:srgbClr val="F4B083"/>
              </a:gs>
            </a:gsLst>
            <a:lin ang="18900000" scaled="1"/>
          </a:gradFill>
          <a:ln w="12700">
            <a:solidFill>
              <a:srgbClr val="F4B083"/>
            </a:solidFill>
            <a:round/>
            <a:headEnd/>
            <a:tailEnd/>
          </a:ln>
          <a:effectLst>
            <a:outerShdw dist="28398" dir="3806097" algn="ctr" rotWithShape="0">
              <a:srgbClr val="823B0B">
                <a:alpha val="50000"/>
              </a:srgbClr>
            </a:outerShdw>
          </a:effectLst>
        </p:spPr>
        <p:txBody>
          <a:bodyPr vert="horz" wrap="square" lIns="36000" tIns="36000" rIns="36000" bIns="3600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申請者</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6" name="AutoShape 437">
            <a:extLst>
              <a:ext uri="{FF2B5EF4-FFF2-40B4-BE49-F238E27FC236}">
                <a16:creationId xmlns:a16="http://schemas.microsoft.com/office/drawing/2014/main" id="{9371D204-26BC-4AD1-BD09-EFE33A66B53F}"/>
              </a:ext>
            </a:extLst>
          </p:cNvPr>
          <p:cNvSpPr>
            <a:spLocks noChangeArrowheads="1"/>
          </p:cNvSpPr>
          <p:nvPr/>
        </p:nvSpPr>
        <p:spPr bwMode="auto">
          <a:xfrm>
            <a:off x="10540562" y="793503"/>
            <a:ext cx="593725" cy="252412"/>
          </a:xfrm>
          <a:prstGeom prst="roundRect">
            <a:avLst>
              <a:gd name="adj" fmla="val 16667"/>
            </a:avLst>
          </a:prstGeom>
          <a:gradFill rotWithShape="0">
            <a:gsLst>
              <a:gs pos="0">
                <a:srgbClr val="8EAADB"/>
              </a:gs>
              <a:gs pos="50000">
                <a:srgbClr val="D9E2F3"/>
              </a:gs>
              <a:gs pos="100000">
                <a:srgbClr val="8EAADB"/>
              </a:gs>
            </a:gsLst>
            <a:lin ang="18900000" scaled="1"/>
          </a:gradFill>
          <a:ln w="12700">
            <a:solidFill>
              <a:srgbClr val="8EAADB"/>
            </a:solidFill>
            <a:round/>
            <a:headEnd/>
            <a:tailEnd/>
          </a:ln>
          <a:effectLst>
            <a:outerShdw dist="28398" dir="3806097" algn="ctr" rotWithShape="0">
              <a:srgbClr val="1F3763">
                <a:alpha val="50000"/>
              </a:srgbClr>
            </a:outerShdw>
          </a:effectLst>
        </p:spPr>
        <p:txBody>
          <a:bodyPr vert="horz" wrap="square" lIns="36000" tIns="36000" rIns="36000" bIns="36000" numCol="1" anchor="t" anchorCtr="0" compatLnSpc="1">
            <a:prstTxWarp prst="textNoShape">
              <a:avLst/>
            </a:prstTxWarp>
          </a:bodyPr>
          <a:lstStyle/>
          <a:p>
            <a:pPr lvl="0" algn="ctr" eaLnBrk="0" fontAlgn="base" hangingPunct="0">
              <a:spcBef>
                <a:spcPct val="0"/>
              </a:spcBef>
              <a:spcAft>
                <a:spcPct val="0"/>
              </a:spcAft>
            </a:pPr>
            <a:r>
              <a:rPr kumimoji="0" lang="ja-JP" altLang="ja-JP"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承認者</a:t>
            </a:r>
            <a:r>
              <a:rPr kumimoji="0" lang="ja-JP" altLang="en-US" dirty="0">
                <a:latin typeface="ＭＳ ゴシック" panose="020B0609070205080204" pitchFamily="49" charset="-128"/>
                <a:ea typeface="ＭＳ ゴシック" panose="020B0609070205080204" pitchFamily="49" charset="-128"/>
                <a:cs typeface="Times New Roman" panose="02020603050405020304" pitchFamily="18" charset="0"/>
              </a:rPr>
              <a:t>	</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7" name="Rectangle 8">
            <a:extLst>
              <a:ext uri="{FF2B5EF4-FFF2-40B4-BE49-F238E27FC236}">
                <a16:creationId xmlns:a16="http://schemas.microsoft.com/office/drawing/2014/main" id="{7D3614FB-F417-4ADF-A6CD-52ECF2F81F90}"/>
              </a:ext>
            </a:extLst>
          </p:cNvPr>
          <p:cNvSpPr>
            <a:spLocks noChangeArrowheads="1"/>
          </p:cNvSpPr>
          <p:nvPr/>
        </p:nvSpPr>
        <p:spPr bwMode="auto">
          <a:xfrm>
            <a:off x="1190949" y="1082795"/>
            <a:ext cx="9246141"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当サービスでできること</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はじめての起動</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基本操作</a:t>
            </a:r>
            <a:endPar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40255220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BD93204-E91C-4313-96D3-C2A64896CCD5}"/>
              </a:ext>
            </a:extLst>
          </p:cNvPr>
          <p:cNvPicPr>
            <a:picLocks noChangeAspect="1"/>
          </p:cNvPicPr>
          <p:nvPr/>
        </p:nvPicPr>
        <p:blipFill>
          <a:blip r:embed="rId3"/>
          <a:stretch>
            <a:fillRect/>
          </a:stretch>
        </p:blipFill>
        <p:spPr>
          <a:xfrm>
            <a:off x="1076648" y="1673486"/>
            <a:ext cx="5488687" cy="3989901"/>
          </a:xfrm>
          <a:prstGeom prst="rect">
            <a:avLst/>
          </a:prstGeom>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695309" y="387206"/>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4</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残業を申請する</a:t>
            </a:r>
            <a:endParaRPr kumimoji="0" lang="ja-JP" altLang="ja-JP"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72620" y="1283768"/>
            <a:ext cx="10151779"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残業申請］メニュー</a:t>
            </a:r>
          </a:p>
        </p:txBody>
      </p:sp>
      <p:sp>
        <p:nvSpPr>
          <p:cNvPr id="13"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232588" y="3415281"/>
            <a:ext cx="2393199" cy="46642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0" name="直線コネクタ 19">
            <a:extLst>
              <a:ext uri="{FF2B5EF4-FFF2-40B4-BE49-F238E27FC236}">
                <a16:creationId xmlns:a16="http://schemas.microsoft.com/office/drawing/2014/main" id="{AD2772C2-9574-496B-998C-102164525195}"/>
              </a:ext>
            </a:extLst>
          </p:cNvPr>
          <p:cNvCxnSpPr>
            <a:cxnSpLocks/>
            <a:stCxn id="16" idx="1"/>
          </p:cNvCxnSpPr>
          <p:nvPr/>
        </p:nvCxnSpPr>
        <p:spPr>
          <a:xfrm flipH="1" flipV="1">
            <a:off x="4628172" y="3628683"/>
            <a:ext cx="2909078"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AutoShape 380">
            <a:extLst>
              <a:ext uri="{FF2B5EF4-FFF2-40B4-BE49-F238E27FC236}">
                <a16:creationId xmlns:a16="http://schemas.microsoft.com/office/drawing/2014/main" id="{E75BD6CD-830C-4C2C-A723-4F6D65ED7FBE}"/>
              </a:ext>
            </a:extLst>
          </p:cNvPr>
          <p:cNvSpPr>
            <a:spLocks noChangeArrowheads="1"/>
          </p:cNvSpPr>
          <p:nvPr/>
        </p:nvSpPr>
        <p:spPr bwMode="auto">
          <a:xfrm>
            <a:off x="1365730" y="2351796"/>
            <a:ext cx="4882670" cy="41161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2" name="直線コネクタ 21">
            <a:extLst>
              <a:ext uri="{FF2B5EF4-FFF2-40B4-BE49-F238E27FC236}">
                <a16:creationId xmlns:a16="http://schemas.microsoft.com/office/drawing/2014/main" id="{E6ED5DA9-E24B-4E1C-882A-143F935CBBA3}"/>
              </a:ext>
            </a:extLst>
          </p:cNvPr>
          <p:cNvCxnSpPr>
            <a:cxnSpLocks/>
            <a:stCxn id="21" idx="1"/>
            <a:endCxn id="19" idx="3"/>
          </p:cNvCxnSpPr>
          <p:nvPr/>
        </p:nvCxnSpPr>
        <p:spPr>
          <a:xfrm flipH="1" flipV="1">
            <a:off x="6248400" y="2557602"/>
            <a:ext cx="128885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AutoShape 380">
            <a:extLst>
              <a:ext uri="{FF2B5EF4-FFF2-40B4-BE49-F238E27FC236}">
                <a16:creationId xmlns:a16="http://schemas.microsoft.com/office/drawing/2014/main" id="{6E25C854-A582-4612-9886-E0ADEDB829D9}"/>
              </a:ext>
            </a:extLst>
          </p:cNvPr>
          <p:cNvSpPr>
            <a:spLocks noChangeArrowheads="1"/>
          </p:cNvSpPr>
          <p:nvPr/>
        </p:nvSpPr>
        <p:spPr bwMode="auto">
          <a:xfrm>
            <a:off x="3061245" y="5286432"/>
            <a:ext cx="775649" cy="36569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1" name="Rectangle 363">
            <a:extLst>
              <a:ext uri="{FF2B5EF4-FFF2-40B4-BE49-F238E27FC236}">
                <a16:creationId xmlns:a16="http://schemas.microsoft.com/office/drawing/2014/main" id="{F8A59FEF-B9E1-4AC5-ADBF-79DBCC8AD046}"/>
              </a:ext>
            </a:extLst>
          </p:cNvPr>
          <p:cNvSpPr>
            <a:spLocks noChangeArrowheads="1"/>
          </p:cNvSpPr>
          <p:nvPr/>
        </p:nvSpPr>
        <p:spPr bwMode="auto">
          <a:xfrm>
            <a:off x="7537250" y="2355084"/>
            <a:ext cx="3289020" cy="45079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月の残業時間の累計を確認できます。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6"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7537250" y="3429000"/>
            <a:ext cx="2752308" cy="45079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残業した日や時間を入力します。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3623231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a:extLst>
              <a:ext uri="{FF2B5EF4-FFF2-40B4-BE49-F238E27FC236}">
                <a16:creationId xmlns:a16="http://schemas.microsoft.com/office/drawing/2014/main" id="{9FF0C7B3-489D-4877-BC37-DA76975E652D}"/>
              </a:ext>
            </a:extLst>
          </p:cNvPr>
          <p:cNvPicPr>
            <a:picLocks noChangeAspect="1"/>
          </p:cNvPicPr>
          <p:nvPr/>
        </p:nvPicPr>
        <p:blipFill>
          <a:blip r:embed="rId3"/>
          <a:stretch>
            <a:fillRect/>
          </a:stretch>
        </p:blipFill>
        <p:spPr>
          <a:xfrm>
            <a:off x="1067276" y="1674748"/>
            <a:ext cx="5512689" cy="4112514"/>
          </a:xfrm>
          <a:prstGeom prst="rect">
            <a:avLst/>
          </a:prstGeom>
          <a:ln w="3175">
            <a:solidFill>
              <a:schemeClr val="tx1"/>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686608" y="395915"/>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5</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直行・直帰を申請する</a:t>
            </a:r>
            <a:endParaRPr kumimoji="0" lang="ja-JP" altLang="ja-JP"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72619" y="1283768"/>
            <a:ext cx="10151779"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直行・直帰申請］メニュー</a:t>
            </a:r>
          </a:p>
        </p:txBody>
      </p:sp>
      <p:sp>
        <p:nvSpPr>
          <p:cNvPr id="13"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617865" y="2838364"/>
            <a:ext cx="418491" cy="16387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0" name="直線コネクタ 19">
            <a:extLst>
              <a:ext uri="{FF2B5EF4-FFF2-40B4-BE49-F238E27FC236}">
                <a16:creationId xmlns:a16="http://schemas.microsoft.com/office/drawing/2014/main" id="{AD2772C2-9574-496B-998C-102164525195}"/>
              </a:ext>
            </a:extLst>
          </p:cNvPr>
          <p:cNvCxnSpPr>
            <a:cxnSpLocks/>
            <a:stCxn id="16" idx="1"/>
          </p:cNvCxnSpPr>
          <p:nvPr/>
        </p:nvCxnSpPr>
        <p:spPr>
          <a:xfrm flipH="1" flipV="1">
            <a:off x="3043444" y="2920301"/>
            <a:ext cx="449467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AutoShape 380">
            <a:extLst>
              <a:ext uri="{FF2B5EF4-FFF2-40B4-BE49-F238E27FC236}">
                <a16:creationId xmlns:a16="http://schemas.microsoft.com/office/drawing/2014/main" id="{6E1A1EF4-FB61-4AC7-98D2-B9507A89121E}"/>
              </a:ext>
            </a:extLst>
          </p:cNvPr>
          <p:cNvSpPr>
            <a:spLocks noChangeArrowheads="1"/>
          </p:cNvSpPr>
          <p:nvPr/>
        </p:nvSpPr>
        <p:spPr bwMode="auto">
          <a:xfrm>
            <a:off x="3061245" y="5438828"/>
            <a:ext cx="775649" cy="36569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6"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7538116" y="2629386"/>
            <a:ext cx="3307684" cy="67261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複数日の直行直帰を申請する場合は、</a:t>
            </a:r>
            <a:endParaRPr lang="en-US" altLang="ja-JP" sz="1600" dirty="0">
              <a:latin typeface="Meiryo UI" panose="020B0604030504040204" pitchFamily="50" charset="-128"/>
              <a:ea typeface="Meiryo UI" panose="020B0604030504040204" pitchFamily="50" charset="-128"/>
            </a:endParaRPr>
          </a:p>
          <a:p>
            <a:pPr fontAlgn="base"/>
            <a:r>
              <a:rPr lang="ja-JP" altLang="ja-JP" sz="1600" dirty="0">
                <a:latin typeface="Meiryo UI" panose="020B0604030504040204" pitchFamily="50" charset="-128"/>
                <a:ea typeface="Meiryo UI" panose="020B0604030504040204" pitchFamily="50" charset="-128"/>
              </a:rPr>
              <a:t>「期間」を選択します。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12064400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8EDBED68-B91C-43D1-8D48-A4E59346F22E}"/>
              </a:ext>
            </a:extLst>
          </p:cNvPr>
          <p:cNvPicPr>
            <a:picLocks noChangeAspect="1"/>
          </p:cNvPicPr>
          <p:nvPr/>
        </p:nvPicPr>
        <p:blipFill>
          <a:blip r:embed="rId3"/>
          <a:stretch>
            <a:fillRect/>
          </a:stretch>
        </p:blipFill>
        <p:spPr>
          <a:xfrm>
            <a:off x="1066279" y="1663047"/>
            <a:ext cx="5528691" cy="4092512"/>
          </a:xfrm>
          <a:prstGeom prst="rect">
            <a:avLst/>
          </a:prstGeom>
          <a:ln w="3175">
            <a:solidFill>
              <a:schemeClr val="tx1"/>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695311" y="387206"/>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6</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出張を申請する</a:t>
            </a:r>
            <a:endParaRPr kumimoji="0" lang="ja-JP" altLang="ja-JP"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72615" y="1283768"/>
            <a:ext cx="10151779"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出張申請］メニュー</a:t>
            </a:r>
          </a:p>
        </p:txBody>
      </p:sp>
      <p:sp>
        <p:nvSpPr>
          <p:cNvPr id="13"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618281" y="2811470"/>
            <a:ext cx="418491" cy="16387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0" name="直線コネクタ 19">
            <a:extLst>
              <a:ext uri="{FF2B5EF4-FFF2-40B4-BE49-F238E27FC236}">
                <a16:creationId xmlns:a16="http://schemas.microsoft.com/office/drawing/2014/main" id="{AD2772C2-9574-496B-998C-102164525195}"/>
              </a:ext>
            </a:extLst>
          </p:cNvPr>
          <p:cNvCxnSpPr>
            <a:cxnSpLocks/>
          </p:cNvCxnSpPr>
          <p:nvPr/>
        </p:nvCxnSpPr>
        <p:spPr>
          <a:xfrm flipH="1">
            <a:off x="3043860" y="2881122"/>
            <a:ext cx="449467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AutoShape 380">
            <a:extLst>
              <a:ext uri="{FF2B5EF4-FFF2-40B4-BE49-F238E27FC236}">
                <a16:creationId xmlns:a16="http://schemas.microsoft.com/office/drawing/2014/main" id="{5ACDE0B0-EC2C-42B8-9F60-92E918758052}"/>
              </a:ext>
            </a:extLst>
          </p:cNvPr>
          <p:cNvSpPr>
            <a:spLocks noChangeArrowheads="1"/>
          </p:cNvSpPr>
          <p:nvPr/>
        </p:nvSpPr>
        <p:spPr bwMode="auto">
          <a:xfrm>
            <a:off x="3079175" y="5420896"/>
            <a:ext cx="775649" cy="36569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6"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7547499" y="2517710"/>
            <a:ext cx="2934234" cy="73348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複数日の出張を申請する場合は、</a:t>
            </a:r>
          </a:p>
          <a:p>
            <a:r>
              <a:rPr lang="ja-JP" altLang="ja-JP" sz="1600" dirty="0">
                <a:latin typeface="Meiryo UI" panose="020B0604030504040204" pitchFamily="50" charset="-128"/>
                <a:ea typeface="Meiryo UI" panose="020B0604030504040204" pitchFamily="50" charset="-128"/>
              </a:rPr>
              <a:t>「期間」を選択します。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26340693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a:extLst>
              <a:ext uri="{FF2B5EF4-FFF2-40B4-BE49-F238E27FC236}">
                <a16:creationId xmlns:a16="http://schemas.microsoft.com/office/drawing/2014/main" id="{4EE2EE87-A9B2-4D19-9CE4-019217E4A87E}"/>
              </a:ext>
            </a:extLst>
          </p:cNvPr>
          <p:cNvPicPr>
            <a:picLocks noChangeAspect="1"/>
          </p:cNvPicPr>
          <p:nvPr/>
        </p:nvPicPr>
        <p:blipFill>
          <a:blip r:embed="rId3"/>
          <a:stretch>
            <a:fillRect/>
          </a:stretch>
        </p:blipFill>
        <p:spPr>
          <a:xfrm>
            <a:off x="1071145" y="1666476"/>
            <a:ext cx="5516690" cy="4216527"/>
          </a:xfrm>
          <a:prstGeom prst="rect">
            <a:avLst/>
          </a:prstGeom>
          <a:ln w="3175">
            <a:solidFill>
              <a:schemeClr val="tx1"/>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695317" y="378497"/>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7</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休日出勤を申請する</a:t>
            </a:r>
            <a:endParaRPr kumimoji="0" lang="ja-JP" altLang="ja-JP"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63652" y="1283768"/>
            <a:ext cx="10151779"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休日出勤申請］メニュー</a:t>
            </a:r>
          </a:p>
        </p:txBody>
      </p:sp>
      <p:sp>
        <p:nvSpPr>
          <p:cNvPr id="13"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274282" y="2986082"/>
            <a:ext cx="2306681" cy="48304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0" name="直線コネクタ 19">
            <a:extLst>
              <a:ext uri="{FF2B5EF4-FFF2-40B4-BE49-F238E27FC236}">
                <a16:creationId xmlns:a16="http://schemas.microsoft.com/office/drawing/2014/main" id="{AD2772C2-9574-496B-998C-102164525195}"/>
              </a:ext>
            </a:extLst>
          </p:cNvPr>
          <p:cNvCxnSpPr>
            <a:cxnSpLocks/>
          </p:cNvCxnSpPr>
          <p:nvPr/>
        </p:nvCxnSpPr>
        <p:spPr>
          <a:xfrm flipH="1">
            <a:off x="4580963" y="3213464"/>
            <a:ext cx="2972218"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AutoShape 380">
            <a:extLst>
              <a:ext uri="{FF2B5EF4-FFF2-40B4-BE49-F238E27FC236}">
                <a16:creationId xmlns:a16="http://schemas.microsoft.com/office/drawing/2014/main" id="{FF318F7E-5566-400C-9D26-694CCE476723}"/>
              </a:ext>
            </a:extLst>
          </p:cNvPr>
          <p:cNvSpPr>
            <a:spLocks noChangeArrowheads="1"/>
          </p:cNvSpPr>
          <p:nvPr/>
        </p:nvSpPr>
        <p:spPr bwMode="auto">
          <a:xfrm>
            <a:off x="2274283" y="3480300"/>
            <a:ext cx="2306681" cy="71518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3" name="直線コネクタ 22">
            <a:extLst>
              <a:ext uri="{FF2B5EF4-FFF2-40B4-BE49-F238E27FC236}">
                <a16:creationId xmlns:a16="http://schemas.microsoft.com/office/drawing/2014/main" id="{372FB95C-8A28-41F9-AEE0-DA1FBE588810}"/>
              </a:ext>
            </a:extLst>
          </p:cNvPr>
          <p:cNvCxnSpPr>
            <a:cxnSpLocks/>
          </p:cNvCxnSpPr>
          <p:nvPr/>
        </p:nvCxnSpPr>
        <p:spPr>
          <a:xfrm flipH="1" flipV="1">
            <a:off x="4580963" y="3774491"/>
            <a:ext cx="2980928" cy="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AutoShape 380">
            <a:extLst>
              <a:ext uri="{FF2B5EF4-FFF2-40B4-BE49-F238E27FC236}">
                <a16:creationId xmlns:a16="http://schemas.microsoft.com/office/drawing/2014/main" id="{1A526F58-D380-4B27-87B4-D388A8DEC03E}"/>
              </a:ext>
            </a:extLst>
          </p:cNvPr>
          <p:cNvSpPr>
            <a:spLocks noChangeArrowheads="1"/>
          </p:cNvSpPr>
          <p:nvPr/>
        </p:nvSpPr>
        <p:spPr bwMode="auto">
          <a:xfrm>
            <a:off x="3078161" y="5536422"/>
            <a:ext cx="775649" cy="36569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6"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7553181" y="2981024"/>
            <a:ext cx="3583907" cy="41046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休日出勤する日や時間を入力します。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2"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7553181" y="3582587"/>
            <a:ext cx="3583907" cy="308914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b="1" dirty="0">
                <a:latin typeface="Meiryo UI" panose="020B0604030504040204" pitchFamily="50" charset="-128"/>
                <a:ea typeface="Meiryo UI" panose="020B0604030504040204" pitchFamily="50" charset="-128"/>
              </a:rPr>
              <a:t>○</a:t>
            </a:r>
            <a:r>
              <a:rPr lang="ja-JP" altLang="ja-JP" sz="1600" b="1" dirty="0">
                <a:latin typeface="Meiryo UI" panose="020B0604030504040204" pitchFamily="50" charset="-128"/>
                <a:ea typeface="Meiryo UI" panose="020B0604030504040204" pitchFamily="50" charset="-128"/>
              </a:rPr>
              <a:t>代休を取得する場合</a:t>
            </a:r>
            <a:endParaRPr lang="en-US" altLang="ja-JP" sz="1600" b="1"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代休消化</a:t>
            </a:r>
            <a:r>
              <a:rPr lang="ja-JP" altLang="ja-JP" sz="1600" dirty="0">
                <a:latin typeface="Meiryo UI" panose="020B0604030504040204" pitchFamily="50" charset="-128"/>
                <a:ea typeface="Meiryo UI" panose="020B0604030504040204" pitchFamily="50" charset="-128"/>
              </a:rPr>
              <a:t>あり」</a:t>
            </a:r>
            <a:r>
              <a:rPr lang="ja-JP" altLang="en-US" sz="1600" dirty="0">
                <a:latin typeface="Meiryo UI" panose="020B0604030504040204" pitchFamily="50" charset="-128"/>
                <a:ea typeface="Meiryo UI" panose="020B0604030504040204" pitchFamily="50" charset="-128"/>
              </a:rPr>
              <a:t>にチェックを付けて</a:t>
            </a:r>
            <a:r>
              <a:rPr lang="ja-JP" altLang="ja-JP" sz="1600" dirty="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代休</a:t>
            </a:r>
            <a:r>
              <a:rPr lang="ja-JP" altLang="en-US" sz="1600" dirty="0">
                <a:latin typeface="Meiryo UI" panose="020B0604030504040204" pitchFamily="50" charset="-128"/>
                <a:ea typeface="Meiryo UI" panose="020B0604030504040204" pitchFamily="50" charset="-128"/>
              </a:rPr>
              <a:t>取得</a:t>
            </a:r>
            <a:r>
              <a:rPr lang="ja-JP" altLang="ja-JP" sz="1600" dirty="0">
                <a:latin typeface="Meiryo UI" panose="020B0604030504040204" pitchFamily="50" charset="-128"/>
                <a:ea typeface="Meiryo UI" panose="020B0604030504040204" pitchFamily="50" charset="-128"/>
              </a:rPr>
              <a:t>日を入力します。</a:t>
            </a:r>
          </a:p>
          <a:p>
            <a:pPr fontAlgn="base"/>
            <a:endParaRPr lang="en-US" altLang="ja-JP" sz="1600" dirty="0">
              <a:latin typeface="Meiryo UI" panose="020B0604030504040204" pitchFamily="50" charset="-128"/>
              <a:ea typeface="Meiryo UI" panose="020B0604030504040204" pitchFamily="50" charset="-128"/>
            </a:endParaRPr>
          </a:p>
          <a:p>
            <a:pPr fontAlgn="base"/>
            <a:r>
              <a:rPr lang="ja-JP" altLang="en-US" sz="1600" b="1" dirty="0">
                <a:latin typeface="Meiryo UI" panose="020B0604030504040204" pitchFamily="50" charset="-128"/>
                <a:ea typeface="Meiryo UI" panose="020B0604030504040204" pitchFamily="50" charset="-128"/>
              </a:rPr>
              <a:t>○</a:t>
            </a:r>
            <a:r>
              <a:rPr lang="ja-JP" altLang="ja-JP" sz="1600" b="1" dirty="0">
                <a:latin typeface="Meiryo UI" panose="020B0604030504040204" pitchFamily="50" charset="-128"/>
                <a:ea typeface="Meiryo UI" panose="020B0604030504040204" pitchFamily="50" charset="-128"/>
              </a:rPr>
              <a:t>代休取得日が決まっていない場合</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代休消化</a:t>
            </a:r>
            <a:r>
              <a:rPr lang="ja-JP" altLang="ja-JP" sz="1600" dirty="0">
                <a:latin typeface="Meiryo UI" panose="020B0604030504040204" pitchFamily="50" charset="-128"/>
                <a:ea typeface="Meiryo UI" panose="020B0604030504040204" pitchFamily="50" charset="-128"/>
              </a:rPr>
              <a:t>あり」</a:t>
            </a:r>
            <a:r>
              <a:rPr lang="ja-JP" altLang="en-US" sz="1600" dirty="0">
                <a:latin typeface="Meiryo UI" panose="020B0604030504040204" pitchFamily="50" charset="-128"/>
                <a:ea typeface="Meiryo UI" panose="020B0604030504040204" pitchFamily="50" charset="-128"/>
              </a:rPr>
              <a:t>にチェックを付けて</a:t>
            </a:r>
            <a:r>
              <a:rPr lang="ja-JP" altLang="ja-JP" sz="1600" dirty="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日付は空白で申請します。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後日、代休申請</a:t>
            </a:r>
            <a:r>
              <a:rPr lang="ja-JP" altLang="en-US" sz="1600" dirty="0">
                <a:latin typeface="Meiryo UI" panose="020B0604030504040204" pitchFamily="50" charset="-128"/>
                <a:ea typeface="Meiryo UI" panose="020B0604030504040204" pitchFamily="50" charset="-128"/>
              </a:rPr>
              <a:t>します</a:t>
            </a:r>
            <a:r>
              <a:rPr lang="ja-JP" altLang="ja-JP" sz="1600" dirty="0">
                <a:latin typeface="Meiryo UI" panose="020B0604030504040204" pitchFamily="50" charset="-128"/>
                <a:ea typeface="Meiryo UI" panose="020B0604030504040204" pitchFamily="50" charset="-128"/>
              </a:rPr>
              <a:t>。</a:t>
            </a:r>
          </a:p>
          <a:p>
            <a:pPr fontAlgn="base"/>
            <a:r>
              <a:rPr lang="en-US" altLang="ja-JP" sz="1600" dirty="0">
                <a:latin typeface="Meiryo UI" panose="020B0604030504040204" pitchFamily="50" charset="-128"/>
                <a:ea typeface="Meiryo UI" panose="020B0604030504040204" pitchFamily="50" charset="-128"/>
              </a:rPr>
              <a:t> </a:t>
            </a:r>
            <a:endParaRPr lang="ja-JP" altLang="ja-JP" sz="1600"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a:t>
            </a:r>
            <a:r>
              <a:rPr lang="ja-JP" altLang="ja-JP" sz="1600" b="1" dirty="0">
                <a:latin typeface="Meiryo UI" panose="020B0604030504040204" pitchFamily="50" charset="-128"/>
                <a:ea typeface="Meiryo UI" panose="020B0604030504040204" pitchFamily="50" charset="-128"/>
              </a:rPr>
              <a:t>代休を取得せず、賃金で清算する場合</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代休消化</a:t>
            </a:r>
            <a:r>
              <a:rPr lang="ja-JP" altLang="ja-JP" sz="1600" dirty="0">
                <a:latin typeface="Meiryo UI" panose="020B0604030504040204" pitchFamily="50" charset="-128"/>
                <a:ea typeface="Meiryo UI" panose="020B0604030504040204" pitchFamily="50" charset="-128"/>
              </a:rPr>
              <a:t>あり」のチェックを外して</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申請し</a:t>
            </a:r>
            <a:r>
              <a:rPr lang="ja-JP" altLang="en-US" sz="1600" dirty="0">
                <a:latin typeface="Meiryo UI" panose="020B0604030504040204" pitchFamily="50" charset="-128"/>
                <a:ea typeface="Meiryo UI" panose="020B0604030504040204" pitchFamily="50" charset="-128"/>
              </a:rPr>
              <a:t>ます</a:t>
            </a:r>
            <a:r>
              <a:rPr lang="ja-JP" altLang="ja-JP" sz="1600" dirty="0">
                <a:latin typeface="Meiryo UI" panose="020B0604030504040204" pitchFamily="50" charset="-128"/>
                <a:ea typeface="Meiryo UI" panose="020B0604030504040204" pitchFamily="50" charset="-128"/>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33708527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A8997D72-12A1-4FA4-9A2B-597B4CEDD943}"/>
              </a:ext>
            </a:extLst>
          </p:cNvPr>
          <p:cNvPicPr>
            <a:picLocks noChangeAspect="1"/>
          </p:cNvPicPr>
          <p:nvPr/>
        </p:nvPicPr>
        <p:blipFill>
          <a:blip r:embed="rId3"/>
          <a:stretch>
            <a:fillRect/>
          </a:stretch>
        </p:blipFill>
        <p:spPr>
          <a:xfrm>
            <a:off x="1078346" y="1709828"/>
            <a:ext cx="5504688" cy="2020253"/>
          </a:xfrm>
          <a:prstGeom prst="rect">
            <a:avLst/>
          </a:prstGeom>
          <a:ln w="3175">
            <a:solidFill>
              <a:schemeClr val="tx1"/>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81581" y="1283768"/>
            <a:ext cx="10151779" cy="338554"/>
          </a:xfrm>
          <a:prstGeom prst="rect">
            <a:avLst/>
          </a:prstGeom>
          <a:noFill/>
        </p:spPr>
        <p:txBody>
          <a:bodyPr wrap="square" rtlCol="0">
            <a:spAutoFit/>
          </a:bodyPr>
          <a:lstStyle/>
          <a:p>
            <a:r>
              <a:rPr lang="en-US" altLang="ja-JP" sz="1600" b="1" dirty="0">
                <a:latin typeface="Meiryo UI" panose="020B0604030504040204" pitchFamily="50" charset="-128"/>
                <a:ea typeface="Meiryo UI" panose="020B0604030504040204" pitchFamily="50" charset="-128"/>
              </a:rPr>
              <a:t>【</a:t>
            </a:r>
            <a:r>
              <a:rPr lang="ja-JP" altLang="ja-JP" sz="1600" b="1" dirty="0">
                <a:latin typeface="Meiryo UI" panose="020B0604030504040204" pitchFamily="50" charset="-128"/>
                <a:ea typeface="Meiryo UI" panose="020B0604030504040204" pitchFamily="50" charset="-128"/>
              </a:rPr>
              <a:t>振替出勤を申請する場合</a:t>
            </a:r>
            <a:r>
              <a:rPr lang="en-US" altLang="ja-JP" sz="1600" b="1" dirty="0">
                <a:latin typeface="Meiryo UI" panose="020B0604030504040204" pitchFamily="50" charset="-128"/>
                <a:ea typeface="Meiryo UI" panose="020B0604030504040204" pitchFamily="50" charset="-128"/>
              </a:rPr>
              <a:t>】</a:t>
            </a:r>
            <a:endParaRPr kumimoji="1" lang="ja-JP" altLang="en-US" sz="1600" b="1" dirty="0">
              <a:latin typeface="Meiryo UI" panose="020B0604030504040204" pitchFamily="50" charset="-128"/>
              <a:ea typeface="Meiryo UI" panose="020B0604030504040204" pitchFamily="50" charset="-128"/>
            </a:endParaRPr>
          </a:p>
        </p:txBody>
      </p:sp>
      <p:sp>
        <p:nvSpPr>
          <p:cNvPr id="12"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1400393" y="3366245"/>
            <a:ext cx="2445466" cy="24653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239037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1876E406-E6AC-4803-8FD9-D270620AD7A5}"/>
              </a:ext>
            </a:extLst>
          </p:cNvPr>
          <p:cNvPicPr>
            <a:picLocks noChangeAspect="1"/>
          </p:cNvPicPr>
          <p:nvPr/>
        </p:nvPicPr>
        <p:blipFill>
          <a:blip r:embed="rId3"/>
          <a:stretch>
            <a:fillRect/>
          </a:stretch>
        </p:blipFill>
        <p:spPr>
          <a:xfrm>
            <a:off x="1062637" y="1676549"/>
            <a:ext cx="4563304" cy="3897684"/>
          </a:xfrm>
          <a:prstGeom prst="rect">
            <a:avLst/>
          </a:prstGeom>
          <a:ln w="3175">
            <a:solidFill>
              <a:srgbClr val="000000"/>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695311" y="387206"/>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8</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代休・振休を申請する</a:t>
            </a:r>
            <a:endParaRPr kumimoji="0" lang="ja-JP" altLang="ja-JP"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72618" y="1283768"/>
            <a:ext cx="5792249"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代休申請］メニュー</a:t>
            </a:r>
          </a:p>
        </p:txBody>
      </p:sp>
      <p:sp>
        <p:nvSpPr>
          <p:cNvPr id="13"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055769" y="3083141"/>
            <a:ext cx="1321102" cy="22265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0" name="直線コネクタ 19">
            <a:extLst>
              <a:ext uri="{FF2B5EF4-FFF2-40B4-BE49-F238E27FC236}">
                <a16:creationId xmlns:a16="http://schemas.microsoft.com/office/drawing/2014/main" id="{AD2772C2-9574-496B-998C-102164525195}"/>
              </a:ext>
            </a:extLst>
          </p:cNvPr>
          <p:cNvCxnSpPr>
            <a:cxnSpLocks/>
          </p:cNvCxnSpPr>
          <p:nvPr/>
        </p:nvCxnSpPr>
        <p:spPr>
          <a:xfrm flipH="1">
            <a:off x="3394769" y="3192334"/>
            <a:ext cx="179791"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AutoShape 380">
            <a:extLst>
              <a:ext uri="{FF2B5EF4-FFF2-40B4-BE49-F238E27FC236}">
                <a16:creationId xmlns:a16="http://schemas.microsoft.com/office/drawing/2014/main" id="{C790D0A1-E04C-477A-A15B-94C67B59E64D}"/>
              </a:ext>
            </a:extLst>
          </p:cNvPr>
          <p:cNvSpPr>
            <a:spLocks noChangeArrowheads="1"/>
          </p:cNvSpPr>
          <p:nvPr/>
        </p:nvSpPr>
        <p:spPr bwMode="auto">
          <a:xfrm>
            <a:off x="2692872" y="5305786"/>
            <a:ext cx="683999" cy="26843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25" name="図 24">
            <a:extLst>
              <a:ext uri="{FF2B5EF4-FFF2-40B4-BE49-F238E27FC236}">
                <a16:creationId xmlns:a16="http://schemas.microsoft.com/office/drawing/2014/main" id="{263B2049-21EE-4BAD-8AB3-D4C3851AB21E}"/>
              </a:ext>
            </a:extLst>
          </p:cNvPr>
          <p:cNvPicPr>
            <a:picLocks noChangeAspect="1"/>
          </p:cNvPicPr>
          <p:nvPr/>
        </p:nvPicPr>
        <p:blipFill>
          <a:blip r:embed="rId4"/>
          <a:stretch>
            <a:fillRect/>
          </a:stretch>
        </p:blipFill>
        <p:spPr>
          <a:xfrm>
            <a:off x="6116870" y="1669518"/>
            <a:ext cx="4989361" cy="3896247"/>
          </a:xfrm>
          <a:prstGeom prst="rect">
            <a:avLst/>
          </a:prstGeom>
          <a:ln w="3175">
            <a:solidFill>
              <a:schemeClr val="tx1"/>
            </a:solidFill>
          </a:ln>
        </p:spPr>
      </p:pic>
      <p:sp>
        <p:nvSpPr>
          <p:cNvPr id="26" name="テキスト ボックス 25">
            <a:extLst>
              <a:ext uri="{FF2B5EF4-FFF2-40B4-BE49-F238E27FC236}">
                <a16:creationId xmlns:a16="http://schemas.microsoft.com/office/drawing/2014/main" id="{567CB909-67AF-43BD-AE02-7FE725192990}"/>
              </a:ext>
            </a:extLst>
          </p:cNvPr>
          <p:cNvSpPr txBox="1"/>
          <p:nvPr/>
        </p:nvSpPr>
        <p:spPr>
          <a:xfrm>
            <a:off x="6118172" y="1292235"/>
            <a:ext cx="5301330"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振休申請］メニュー</a:t>
            </a:r>
          </a:p>
        </p:txBody>
      </p:sp>
      <p:sp>
        <p:nvSpPr>
          <p:cNvPr id="28" name="AutoShape 380">
            <a:extLst>
              <a:ext uri="{FF2B5EF4-FFF2-40B4-BE49-F238E27FC236}">
                <a16:creationId xmlns:a16="http://schemas.microsoft.com/office/drawing/2014/main" id="{F328A237-4903-4903-9C0F-3E11A4B55653}"/>
              </a:ext>
            </a:extLst>
          </p:cNvPr>
          <p:cNvSpPr>
            <a:spLocks noChangeArrowheads="1"/>
          </p:cNvSpPr>
          <p:nvPr/>
        </p:nvSpPr>
        <p:spPr bwMode="auto">
          <a:xfrm>
            <a:off x="7209054" y="2856380"/>
            <a:ext cx="1410855" cy="19939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30" name="直線コネクタ 29">
            <a:extLst>
              <a:ext uri="{FF2B5EF4-FFF2-40B4-BE49-F238E27FC236}">
                <a16:creationId xmlns:a16="http://schemas.microsoft.com/office/drawing/2014/main" id="{4B3DBDA6-90E2-4D37-A68D-DB3C439587F5}"/>
              </a:ext>
            </a:extLst>
          </p:cNvPr>
          <p:cNvCxnSpPr>
            <a:cxnSpLocks/>
          </p:cNvCxnSpPr>
          <p:nvPr/>
        </p:nvCxnSpPr>
        <p:spPr>
          <a:xfrm flipH="1" flipV="1">
            <a:off x="8616391" y="2942766"/>
            <a:ext cx="172016"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AutoShape 380">
            <a:extLst>
              <a:ext uri="{FF2B5EF4-FFF2-40B4-BE49-F238E27FC236}">
                <a16:creationId xmlns:a16="http://schemas.microsoft.com/office/drawing/2014/main" id="{FA04E8F4-2F6B-456C-9B8B-A422074A2A69}"/>
              </a:ext>
            </a:extLst>
          </p:cNvPr>
          <p:cNvSpPr>
            <a:spLocks noChangeArrowheads="1"/>
          </p:cNvSpPr>
          <p:nvPr/>
        </p:nvSpPr>
        <p:spPr bwMode="auto">
          <a:xfrm>
            <a:off x="7205077" y="3348260"/>
            <a:ext cx="756231" cy="19938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33" name="直線コネクタ 32">
            <a:extLst>
              <a:ext uri="{FF2B5EF4-FFF2-40B4-BE49-F238E27FC236}">
                <a16:creationId xmlns:a16="http://schemas.microsoft.com/office/drawing/2014/main" id="{D53F1B59-B262-4D80-8007-F8545E6330BB}"/>
              </a:ext>
            </a:extLst>
          </p:cNvPr>
          <p:cNvCxnSpPr>
            <a:cxnSpLocks/>
          </p:cNvCxnSpPr>
          <p:nvPr/>
        </p:nvCxnSpPr>
        <p:spPr>
          <a:xfrm flipH="1">
            <a:off x="7977727" y="3438565"/>
            <a:ext cx="115562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AutoShape 380">
            <a:extLst>
              <a:ext uri="{FF2B5EF4-FFF2-40B4-BE49-F238E27FC236}">
                <a16:creationId xmlns:a16="http://schemas.microsoft.com/office/drawing/2014/main" id="{494782C5-7514-405E-88C1-9B815FE0D3C2}"/>
              </a:ext>
            </a:extLst>
          </p:cNvPr>
          <p:cNvSpPr>
            <a:spLocks noChangeArrowheads="1"/>
          </p:cNvSpPr>
          <p:nvPr/>
        </p:nvSpPr>
        <p:spPr bwMode="auto">
          <a:xfrm>
            <a:off x="7205682" y="3122597"/>
            <a:ext cx="1322396" cy="19938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5" name="AutoShape 380">
            <a:extLst>
              <a:ext uri="{FF2B5EF4-FFF2-40B4-BE49-F238E27FC236}">
                <a16:creationId xmlns:a16="http://schemas.microsoft.com/office/drawing/2014/main" id="{4FB935C4-45D9-4B1F-B993-2A8E669B4CF9}"/>
              </a:ext>
            </a:extLst>
          </p:cNvPr>
          <p:cNvSpPr>
            <a:spLocks noChangeArrowheads="1"/>
          </p:cNvSpPr>
          <p:nvPr/>
        </p:nvSpPr>
        <p:spPr bwMode="auto">
          <a:xfrm>
            <a:off x="7935910" y="5263451"/>
            <a:ext cx="683999" cy="26843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6" name="AutoShape 380">
            <a:extLst>
              <a:ext uri="{FF2B5EF4-FFF2-40B4-BE49-F238E27FC236}">
                <a16:creationId xmlns:a16="http://schemas.microsoft.com/office/drawing/2014/main" id="{B4A1A7E6-2AB1-4044-BF54-BEC294BCA2F8}"/>
              </a:ext>
            </a:extLst>
          </p:cNvPr>
          <p:cNvSpPr>
            <a:spLocks noChangeArrowheads="1"/>
          </p:cNvSpPr>
          <p:nvPr/>
        </p:nvSpPr>
        <p:spPr bwMode="auto">
          <a:xfrm>
            <a:off x="2046008" y="3349600"/>
            <a:ext cx="1322396" cy="19938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7" name="AutoShape 380">
            <a:extLst>
              <a:ext uri="{FF2B5EF4-FFF2-40B4-BE49-F238E27FC236}">
                <a16:creationId xmlns:a16="http://schemas.microsoft.com/office/drawing/2014/main" id="{30D6AD0A-9E55-48D7-AE0E-30F759C04C0C}"/>
              </a:ext>
            </a:extLst>
          </p:cNvPr>
          <p:cNvSpPr>
            <a:spLocks noChangeArrowheads="1"/>
          </p:cNvSpPr>
          <p:nvPr/>
        </p:nvSpPr>
        <p:spPr bwMode="auto">
          <a:xfrm>
            <a:off x="2040182" y="3549282"/>
            <a:ext cx="756231" cy="19938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38" name="直線コネクタ 37">
            <a:extLst>
              <a:ext uri="{FF2B5EF4-FFF2-40B4-BE49-F238E27FC236}">
                <a16:creationId xmlns:a16="http://schemas.microsoft.com/office/drawing/2014/main" id="{724EBF87-B4C0-4E01-AB29-AEB641F7526A}"/>
              </a:ext>
            </a:extLst>
          </p:cNvPr>
          <p:cNvCxnSpPr>
            <a:cxnSpLocks/>
          </p:cNvCxnSpPr>
          <p:nvPr/>
        </p:nvCxnSpPr>
        <p:spPr>
          <a:xfrm flipH="1">
            <a:off x="2812832" y="3639587"/>
            <a:ext cx="115562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CA57FE74-B58F-4228-A73F-BCFEC353565D}"/>
              </a:ext>
            </a:extLst>
          </p:cNvPr>
          <p:cNvCxnSpPr>
            <a:cxnSpLocks/>
          </p:cNvCxnSpPr>
          <p:nvPr/>
        </p:nvCxnSpPr>
        <p:spPr>
          <a:xfrm flipH="1" flipV="1">
            <a:off x="3970748" y="3635338"/>
            <a:ext cx="1" cy="28896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2753085" y="3922378"/>
            <a:ext cx="3617299" cy="94300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休日出勤した日を入力します。</a:t>
            </a:r>
          </a:p>
          <a:p>
            <a:pPr fontAlgn="base"/>
            <a:r>
              <a:rPr lang="ja-JP" altLang="ja-JP" sz="1600" dirty="0">
                <a:latin typeface="Meiryo UI" panose="020B0604030504040204" pitchFamily="50" charset="-128"/>
                <a:ea typeface="Meiryo UI" panose="020B0604030504040204" pitchFamily="50" charset="-128"/>
              </a:rPr>
              <a:t>［休日</a:t>
            </a:r>
            <a:r>
              <a:rPr lang="ja-JP" altLang="en-US" sz="1600" dirty="0">
                <a:latin typeface="Meiryo UI" panose="020B0604030504040204" pitchFamily="50" charset="-128"/>
                <a:ea typeface="Meiryo UI" panose="020B0604030504040204" pitchFamily="50" charset="-128"/>
              </a:rPr>
              <a:t>出勤</a:t>
            </a:r>
            <a:r>
              <a:rPr lang="ja-JP" altLang="ja-JP" sz="1600" dirty="0">
                <a:latin typeface="Meiryo UI" panose="020B0604030504040204" pitchFamily="50" charset="-128"/>
                <a:ea typeface="Meiryo UI" panose="020B0604030504040204" pitchFamily="50" charset="-128"/>
              </a:rPr>
              <a:t>選択］ボタンをクリックすると、</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休日出勤した日を選択できます。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40" name="直線コネクタ 39">
            <a:extLst>
              <a:ext uri="{FF2B5EF4-FFF2-40B4-BE49-F238E27FC236}">
                <a16:creationId xmlns:a16="http://schemas.microsoft.com/office/drawing/2014/main" id="{6C349083-F0D8-404C-B002-6FCDF80960BE}"/>
              </a:ext>
            </a:extLst>
          </p:cNvPr>
          <p:cNvCxnSpPr>
            <a:cxnSpLocks/>
          </p:cNvCxnSpPr>
          <p:nvPr/>
        </p:nvCxnSpPr>
        <p:spPr>
          <a:xfrm flipV="1">
            <a:off x="9133350" y="3417369"/>
            <a:ext cx="1" cy="52276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Rectangle 363">
            <a:extLst>
              <a:ext uri="{FF2B5EF4-FFF2-40B4-BE49-F238E27FC236}">
                <a16:creationId xmlns:a16="http://schemas.microsoft.com/office/drawing/2014/main" id="{D99038FF-D1D4-4B50-B97B-3713B737B62A}"/>
              </a:ext>
            </a:extLst>
          </p:cNvPr>
          <p:cNvSpPr>
            <a:spLocks noChangeArrowheads="1"/>
          </p:cNvSpPr>
          <p:nvPr/>
        </p:nvSpPr>
        <p:spPr bwMode="auto">
          <a:xfrm>
            <a:off x="7874001" y="3940136"/>
            <a:ext cx="3460116" cy="94052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休日出勤した日を入力します。</a:t>
            </a:r>
          </a:p>
          <a:p>
            <a:pPr fontAlgn="base"/>
            <a:r>
              <a:rPr lang="ja-JP" altLang="ja-JP" sz="1600" dirty="0">
                <a:latin typeface="Meiryo UI" panose="020B0604030504040204" pitchFamily="50" charset="-128"/>
                <a:ea typeface="Meiryo UI" panose="020B0604030504040204" pitchFamily="50" charset="-128"/>
              </a:rPr>
              <a:t>［振替出勤選択］ボタンをクリックすると、振替出勤した日を選択できます。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6"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3584649" y="2963054"/>
            <a:ext cx="2785737" cy="43737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代休を取得する日を入力します。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9" name="Rectangle 363">
            <a:extLst>
              <a:ext uri="{FF2B5EF4-FFF2-40B4-BE49-F238E27FC236}">
                <a16:creationId xmlns:a16="http://schemas.microsoft.com/office/drawing/2014/main" id="{FA3846C5-2491-4383-8352-3BC62C0BC65D}"/>
              </a:ext>
            </a:extLst>
          </p:cNvPr>
          <p:cNvSpPr>
            <a:spLocks noChangeArrowheads="1"/>
          </p:cNvSpPr>
          <p:nvPr/>
        </p:nvSpPr>
        <p:spPr bwMode="auto">
          <a:xfrm>
            <a:off x="8746072" y="2737530"/>
            <a:ext cx="2785735" cy="43737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振休を取得する日を入力します。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8064557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C7BBC430-3AD5-47FC-8592-4322CD6E9371}"/>
              </a:ext>
            </a:extLst>
          </p:cNvPr>
          <p:cNvPicPr>
            <a:picLocks noChangeAspect="1"/>
          </p:cNvPicPr>
          <p:nvPr/>
        </p:nvPicPr>
        <p:blipFill>
          <a:blip r:embed="rId3"/>
          <a:stretch>
            <a:fillRect/>
          </a:stretch>
        </p:blipFill>
        <p:spPr>
          <a:xfrm>
            <a:off x="1059705" y="1686101"/>
            <a:ext cx="5484686" cy="3552065"/>
          </a:xfrm>
          <a:prstGeom prst="rect">
            <a:avLst/>
          </a:prstGeom>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704024" y="387206"/>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- 9</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外出を申請する</a:t>
            </a:r>
            <a:endParaRPr kumimoji="0" lang="ja-JP" altLang="ja-JP"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72620" y="1283768"/>
            <a:ext cx="10151779"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外出申請］メニュー</a:t>
            </a:r>
          </a:p>
        </p:txBody>
      </p:sp>
      <p:sp>
        <p:nvSpPr>
          <p:cNvPr id="13"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258478" y="2981811"/>
            <a:ext cx="2305570" cy="51442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0" name="AutoShape 380">
            <a:extLst>
              <a:ext uri="{FF2B5EF4-FFF2-40B4-BE49-F238E27FC236}">
                <a16:creationId xmlns:a16="http://schemas.microsoft.com/office/drawing/2014/main" id="{C3295897-D8B7-4BA2-A556-52314E9FEDAD}"/>
              </a:ext>
            </a:extLst>
          </p:cNvPr>
          <p:cNvSpPr>
            <a:spLocks noChangeArrowheads="1"/>
          </p:cNvSpPr>
          <p:nvPr/>
        </p:nvSpPr>
        <p:spPr bwMode="auto">
          <a:xfrm>
            <a:off x="3049731" y="4877744"/>
            <a:ext cx="744366" cy="34981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5670767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a:extLst>
              <a:ext uri="{FF2B5EF4-FFF2-40B4-BE49-F238E27FC236}">
                <a16:creationId xmlns:a16="http://schemas.microsoft.com/office/drawing/2014/main" id="{84A604DA-BD98-4729-9D03-292DE4C6ACCA}"/>
              </a:ext>
            </a:extLst>
          </p:cNvPr>
          <p:cNvPicPr>
            <a:picLocks noChangeAspect="1"/>
          </p:cNvPicPr>
          <p:nvPr/>
        </p:nvPicPr>
        <p:blipFill>
          <a:blip r:embed="rId3"/>
          <a:stretch>
            <a:fillRect/>
          </a:stretch>
        </p:blipFill>
        <p:spPr>
          <a:xfrm>
            <a:off x="1075660" y="1697255"/>
            <a:ext cx="5516690" cy="4424553"/>
          </a:xfrm>
          <a:prstGeom prst="rect">
            <a:avLst/>
          </a:prstGeom>
          <a:ln w="3175">
            <a:solidFill>
              <a:schemeClr val="tx1"/>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704026" y="387206"/>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- 10</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遅延を申請する</a:t>
            </a:r>
            <a:endParaRPr kumimoji="0" lang="ja-JP" altLang="ja-JP"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72618" y="1283768"/>
            <a:ext cx="10151779"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遅延申請］メニュー</a:t>
            </a:r>
          </a:p>
        </p:txBody>
      </p:sp>
      <p:sp>
        <p:nvSpPr>
          <p:cNvPr id="13"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410352" y="4528287"/>
            <a:ext cx="2928565" cy="34207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0" name="直線コネクタ 19">
            <a:extLst>
              <a:ext uri="{FF2B5EF4-FFF2-40B4-BE49-F238E27FC236}">
                <a16:creationId xmlns:a16="http://schemas.microsoft.com/office/drawing/2014/main" id="{AD2772C2-9574-496B-998C-102164525195}"/>
              </a:ext>
            </a:extLst>
          </p:cNvPr>
          <p:cNvCxnSpPr>
            <a:cxnSpLocks/>
            <a:stCxn id="16" idx="1"/>
          </p:cNvCxnSpPr>
          <p:nvPr/>
        </p:nvCxnSpPr>
        <p:spPr>
          <a:xfrm flipH="1" flipV="1">
            <a:off x="4338917" y="4673388"/>
            <a:ext cx="319835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AutoShape 380">
            <a:extLst>
              <a:ext uri="{FF2B5EF4-FFF2-40B4-BE49-F238E27FC236}">
                <a16:creationId xmlns:a16="http://schemas.microsoft.com/office/drawing/2014/main" id="{174AFFDD-3ABC-4F1A-90C8-C901A1BC07D4}"/>
              </a:ext>
            </a:extLst>
          </p:cNvPr>
          <p:cNvSpPr>
            <a:spLocks noChangeArrowheads="1"/>
          </p:cNvSpPr>
          <p:nvPr/>
        </p:nvSpPr>
        <p:spPr bwMode="auto">
          <a:xfrm>
            <a:off x="3089639" y="5798891"/>
            <a:ext cx="744366" cy="34981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6"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7537267" y="4476381"/>
            <a:ext cx="3244381" cy="48508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発行された遅延証明書を添付します。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25581244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0FCC1066-41C4-4557-A09E-F033DD6B190A}"/>
              </a:ext>
            </a:extLst>
          </p:cNvPr>
          <p:cNvPicPr>
            <a:picLocks noChangeAspect="1"/>
          </p:cNvPicPr>
          <p:nvPr/>
        </p:nvPicPr>
        <p:blipFill>
          <a:blip r:embed="rId3"/>
          <a:stretch>
            <a:fillRect/>
          </a:stretch>
        </p:blipFill>
        <p:spPr>
          <a:xfrm>
            <a:off x="1071067" y="1699353"/>
            <a:ext cx="5512689" cy="4212527"/>
          </a:xfrm>
          <a:prstGeom prst="rect">
            <a:avLst/>
          </a:prstGeom>
          <a:ln w="3175">
            <a:solidFill>
              <a:schemeClr val="tx1"/>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695311" y="378497"/>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- 11</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遅刻・早退を申請する</a:t>
            </a:r>
            <a:endParaRPr kumimoji="0" lang="ja-JP" altLang="ja-JP"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63651" y="1283768"/>
            <a:ext cx="10151779"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遅刻・早退申請］メニュー</a:t>
            </a:r>
          </a:p>
        </p:txBody>
      </p:sp>
      <p:sp>
        <p:nvSpPr>
          <p:cNvPr id="13"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239706" y="2813396"/>
            <a:ext cx="1785447" cy="73662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0" name="AutoShape 380">
            <a:extLst>
              <a:ext uri="{FF2B5EF4-FFF2-40B4-BE49-F238E27FC236}">
                <a16:creationId xmlns:a16="http://schemas.microsoft.com/office/drawing/2014/main" id="{DBA4AC3F-DC54-4820-A27E-82D5AD17109B}"/>
              </a:ext>
            </a:extLst>
          </p:cNvPr>
          <p:cNvSpPr>
            <a:spLocks noChangeArrowheads="1"/>
          </p:cNvSpPr>
          <p:nvPr/>
        </p:nvSpPr>
        <p:spPr bwMode="auto">
          <a:xfrm>
            <a:off x="3090996" y="5587949"/>
            <a:ext cx="744366" cy="34981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8252649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E1117AD8-C4B6-41DF-8829-86053A82656D}"/>
              </a:ext>
            </a:extLst>
          </p:cNvPr>
          <p:cNvPicPr>
            <a:picLocks noChangeAspect="1"/>
          </p:cNvPicPr>
          <p:nvPr/>
        </p:nvPicPr>
        <p:blipFill>
          <a:blip r:embed="rId3"/>
          <a:stretch>
            <a:fillRect/>
          </a:stretch>
        </p:blipFill>
        <p:spPr>
          <a:xfrm>
            <a:off x="1066071" y="1702214"/>
            <a:ext cx="5480685" cy="3708464"/>
          </a:xfrm>
          <a:prstGeom prst="rect">
            <a:avLst/>
          </a:prstGeom>
          <a:ln w="3175">
            <a:solidFill>
              <a:sysClr val="windowText" lastClr="000000"/>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695313" y="378497"/>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- 12</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欠勤を申請する</a:t>
            </a:r>
            <a:endParaRPr kumimoji="0" lang="ja-JP" altLang="ja-JP"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63653" y="1283768"/>
            <a:ext cx="10151779"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欠勤申請］メニュー</a:t>
            </a:r>
          </a:p>
        </p:txBody>
      </p:sp>
      <p:sp>
        <p:nvSpPr>
          <p:cNvPr id="13"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269937" y="3006095"/>
            <a:ext cx="1545441" cy="23912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1" name="AutoShape 380">
            <a:extLst>
              <a:ext uri="{FF2B5EF4-FFF2-40B4-BE49-F238E27FC236}">
                <a16:creationId xmlns:a16="http://schemas.microsoft.com/office/drawing/2014/main" id="{17F24F33-3E3B-4198-9BAF-82DB709086AD}"/>
              </a:ext>
            </a:extLst>
          </p:cNvPr>
          <p:cNvSpPr>
            <a:spLocks noChangeArrowheads="1"/>
          </p:cNvSpPr>
          <p:nvPr/>
        </p:nvSpPr>
        <p:spPr bwMode="auto">
          <a:xfrm>
            <a:off x="3054096" y="5070347"/>
            <a:ext cx="744366" cy="34981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319213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6">
            <a:extLst>
              <a:ext uri="{FF2B5EF4-FFF2-40B4-BE49-F238E27FC236}">
                <a16:creationId xmlns:a16="http://schemas.microsoft.com/office/drawing/2014/main" id="{B8D61F98-05C4-4D6A-97F2-C458824D0EAB}"/>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3" name="Rectangle 8">
            <a:extLst>
              <a:ext uri="{FF2B5EF4-FFF2-40B4-BE49-F238E27FC236}">
                <a16:creationId xmlns:a16="http://schemas.microsoft.com/office/drawing/2014/main" id="{D6EDC039-3971-4AA6-B103-5B30FAC63A31}"/>
              </a:ext>
            </a:extLst>
          </p:cNvPr>
          <p:cNvSpPr>
            <a:spLocks noChangeArrowheads="1"/>
          </p:cNvSpPr>
          <p:nvPr/>
        </p:nvSpPr>
        <p:spPr bwMode="auto">
          <a:xfrm>
            <a:off x="1200171" y="887891"/>
            <a:ext cx="9314761"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3 -</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1	</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申請を承認する</a:t>
            </a:r>
            <a:endParaRPr kumimoji="0" lang="en-US" altLang="ja-JP" sz="14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- 2	</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連名式勤務実績申請を承認する</a:t>
            </a:r>
            <a:endParaRPr kumimoji="0" lang="en-US" altLang="ja-JP" sz="14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複数の申請を一括で承認する</a:t>
            </a:r>
            <a:endParaRPr kumimoji="0" lang="en-US" altLang="ja-JP" sz="14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4</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申請を事後承認する</a:t>
            </a:r>
            <a:endParaRPr kumimoji="0" lang="en-US" altLang="ja-JP" sz="14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- 5</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代理で承認する</a:t>
            </a:r>
            <a:endParaRPr kumimoji="0" lang="en-US" altLang="ja-JP" sz="14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6</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申請を閲覧する</a:t>
            </a:r>
            <a:endParaRPr kumimoji="0" lang="ja-JP" altLang="en-US" sz="1400" dirty="0">
              <a:latin typeface="Meiryo UI" panose="020B0604030504040204" pitchFamily="50" charset="-128"/>
              <a:ea typeface="Meiryo UI" panose="020B0604030504040204" pitchFamily="50" charset="-128"/>
            </a:endParaRPr>
          </a:p>
        </p:txBody>
      </p:sp>
      <p:sp>
        <p:nvSpPr>
          <p:cNvPr id="14" name="Rectangle 10">
            <a:extLst>
              <a:ext uri="{FF2B5EF4-FFF2-40B4-BE49-F238E27FC236}">
                <a16:creationId xmlns:a16="http://schemas.microsoft.com/office/drawing/2014/main" id="{04E34289-AFAA-4B33-9641-6E18147BCF3D}"/>
              </a:ext>
            </a:extLst>
          </p:cNvPr>
          <p:cNvSpPr>
            <a:spLocks noChangeArrowheads="1"/>
          </p:cNvSpPr>
          <p:nvPr/>
        </p:nvSpPr>
        <p:spPr bwMode="auto">
          <a:xfrm>
            <a:off x="1204715" y="2685901"/>
            <a:ext cx="9314760"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4 -</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1</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勤務データを確認し、修正する</a:t>
            </a:r>
            <a:endParaRPr kumimoji="0" lang="en-US" altLang="ja-JP" sz="14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4</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勤怠を管理している社員の勤務データを参照する</a:t>
            </a:r>
            <a:endParaRPr kumimoji="0" lang="en-US" altLang="ja-JP" sz="14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4</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エラー打刻の状況を確認する</a:t>
            </a:r>
            <a:r>
              <a:rPr kumimoji="0" lang="ja-JP" altLang="en-US"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再度取り込む</a:t>
            </a:r>
            <a:endParaRPr kumimoji="0" lang="en-US" altLang="ja-JP" sz="14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4</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4</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社員の出退勤の状況を確認する</a:t>
            </a:r>
            <a:endParaRPr kumimoji="0" lang="en-US" altLang="ja-JP" sz="14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4</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5</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勤務データを日別・週別・月別に確認する</a:t>
            </a:r>
            <a:endParaRPr kumimoji="0" lang="en-US" altLang="ja-JP" sz="14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4</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6</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勤務期間を指定して、勤務データを確認する</a:t>
            </a:r>
            <a:endParaRPr kumimoji="0" lang="en-US" altLang="ja-JP" sz="14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4</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- 7	</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勤怠処理月や勤務日を指定して、未打刻の社員を確認する</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9" name="Rectangle 8">
            <a:extLst>
              <a:ext uri="{FF2B5EF4-FFF2-40B4-BE49-F238E27FC236}">
                <a16:creationId xmlns:a16="http://schemas.microsoft.com/office/drawing/2014/main" id="{1D62C4EE-F96C-4764-9012-614AF5B18611}"/>
              </a:ext>
            </a:extLst>
          </p:cNvPr>
          <p:cNvSpPr>
            <a:spLocks noChangeArrowheads="1"/>
          </p:cNvSpPr>
          <p:nvPr/>
        </p:nvSpPr>
        <p:spPr bwMode="auto">
          <a:xfrm>
            <a:off x="677843" y="560508"/>
            <a:ext cx="10800000" cy="307777"/>
          </a:xfrm>
          <a:prstGeom prst="rect">
            <a:avLst/>
          </a:prstGeom>
          <a:solidFill>
            <a:schemeClr val="accent5"/>
          </a:solidFill>
          <a:ln w="9525">
            <a:solidFill>
              <a:schemeClr val="accent1">
                <a:lumMod val="75000"/>
              </a:schemeClr>
            </a:solidFill>
            <a:miter lim="800000"/>
            <a:headEnd/>
            <a:tailEnd/>
          </a:ln>
          <a:effectLst/>
          <a:ex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ja-JP" sz="14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3</a:t>
            </a:r>
            <a:r>
              <a:rPr kumimoji="0" lang="ja-JP" altLang="ja-JP" sz="1400" b="1" i="0" u="none" strike="noStrike" cap="none" normalizeH="0" baseline="0" dirty="0" err="1">
                <a:ln>
                  <a:noFill/>
                </a:ln>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承認</a:t>
            </a:r>
            <a:endParaRPr kumimoji="0" lang="ja-JP" altLang="ja-JP" sz="7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
        <p:nvSpPr>
          <p:cNvPr id="20" name="Rectangle 8">
            <a:extLst>
              <a:ext uri="{FF2B5EF4-FFF2-40B4-BE49-F238E27FC236}">
                <a16:creationId xmlns:a16="http://schemas.microsoft.com/office/drawing/2014/main" id="{BA04F59E-4530-42CF-896B-A7CFB451F100}"/>
              </a:ext>
            </a:extLst>
          </p:cNvPr>
          <p:cNvSpPr>
            <a:spLocks noChangeArrowheads="1"/>
          </p:cNvSpPr>
          <p:nvPr/>
        </p:nvSpPr>
        <p:spPr bwMode="auto">
          <a:xfrm>
            <a:off x="692809" y="2399214"/>
            <a:ext cx="10800000" cy="307777"/>
          </a:xfrm>
          <a:prstGeom prst="rect">
            <a:avLst/>
          </a:prstGeom>
          <a:solidFill>
            <a:schemeClr val="accent5"/>
          </a:solidFill>
          <a:ln w="9525">
            <a:solidFill>
              <a:schemeClr val="accent1">
                <a:lumMod val="75000"/>
              </a:schemeClr>
            </a:solidFill>
            <a:miter lim="800000"/>
            <a:headEnd/>
            <a:tailEnd/>
          </a:ln>
          <a:effectLst/>
          <a:ex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ja-JP" sz="14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4</a:t>
            </a:r>
            <a:r>
              <a:rPr kumimoji="0" lang="ja-JP" altLang="ja-JP" sz="1400" b="1" i="0" u="none" strike="noStrike" cap="none" normalizeH="0" baseline="0" dirty="0" err="1">
                <a:ln>
                  <a:noFill/>
                </a:ln>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勤務データの確認</a:t>
            </a:r>
            <a:endParaRPr kumimoji="0" lang="ja-JP" altLang="ja-JP" sz="7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
        <p:nvSpPr>
          <p:cNvPr id="10" name="AutoShape 437">
            <a:extLst>
              <a:ext uri="{FF2B5EF4-FFF2-40B4-BE49-F238E27FC236}">
                <a16:creationId xmlns:a16="http://schemas.microsoft.com/office/drawing/2014/main" id="{FF154533-274C-4F49-8CAD-07DFEECD4A59}"/>
              </a:ext>
            </a:extLst>
          </p:cNvPr>
          <p:cNvSpPr>
            <a:spLocks noChangeArrowheads="1"/>
          </p:cNvSpPr>
          <p:nvPr/>
        </p:nvSpPr>
        <p:spPr bwMode="auto">
          <a:xfrm>
            <a:off x="10538660" y="579412"/>
            <a:ext cx="593725" cy="252412"/>
          </a:xfrm>
          <a:prstGeom prst="roundRect">
            <a:avLst>
              <a:gd name="adj" fmla="val 16667"/>
            </a:avLst>
          </a:prstGeom>
          <a:gradFill rotWithShape="0">
            <a:gsLst>
              <a:gs pos="0">
                <a:srgbClr val="8EAADB"/>
              </a:gs>
              <a:gs pos="50000">
                <a:srgbClr val="D9E2F3"/>
              </a:gs>
              <a:gs pos="100000">
                <a:srgbClr val="8EAADB"/>
              </a:gs>
            </a:gsLst>
            <a:lin ang="18900000" scaled="1"/>
          </a:gradFill>
          <a:ln w="12700">
            <a:solidFill>
              <a:srgbClr val="8EAADB"/>
            </a:solidFill>
            <a:round/>
            <a:headEnd/>
            <a:tailEnd/>
          </a:ln>
          <a:effectLst>
            <a:outerShdw dist="28398" dir="3806097" algn="ctr" rotWithShape="0">
              <a:srgbClr val="1F3763">
                <a:alpha val="50000"/>
              </a:srgbClr>
            </a:outerShdw>
          </a:effectLst>
        </p:spPr>
        <p:txBody>
          <a:bodyPr vert="horz" wrap="square" lIns="36000" tIns="36000" rIns="36000" bIns="36000" numCol="1" anchor="t" anchorCtr="0" compatLnSpc="1">
            <a:prstTxWarp prst="textNoShape">
              <a:avLst/>
            </a:prstTxWarp>
          </a:bodyPr>
          <a:lstStyle/>
          <a:p>
            <a:pPr lvl="0" algn="ctr" eaLnBrk="0" fontAlgn="base" hangingPunct="0">
              <a:spcBef>
                <a:spcPct val="0"/>
              </a:spcBef>
              <a:spcAft>
                <a:spcPct val="0"/>
              </a:spcAft>
            </a:pPr>
            <a:r>
              <a:rPr kumimoji="0" lang="ja-JP" altLang="ja-JP"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承認者</a:t>
            </a:r>
            <a:r>
              <a:rPr kumimoji="0" lang="ja-JP" altLang="en-US" dirty="0">
                <a:latin typeface="ＭＳ ゴシック" panose="020B0609070205080204" pitchFamily="49" charset="-128"/>
                <a:ea typeface="ＭＳ ゴシック" panose="020B0609070205080204" pitchFamily="49" charset="-128"/>
                <a:cs typeface="Times New Roman" panose="02020603050405020304" pitchFamily="18" charset="0"/>
              </a:rPr>
              <a:t>	</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1" name="AutoShape 437">
            <a:extLst>
              <a:ext uri="{FF2B5EF4-FFF2-40B4-BE49-F238E27FC236}">
                <a16:creationId xmlns:a16="http://schemas.microsoft.com/office/drawing/2014/main" id="{857B8B5B-931A-449D-BD1F-580C2672F09C}"/>
              </a:ext>
            </a:extLst>
          </p:cNvPr>
          <p:cNvSpPr>
            <a:spLocks noChangeArrowheads="1"/>
          </p:cNvSpPr>
          <p:nvPr/>
        </p:nvSpPr>
        <p:spPr bwMode="auto">
          <a:xfrm>
            <a:off x="10539310" y="2421005"/>
            <a:ext cx="593725" cy="252412"/>
          </a:xfrm>
          <a:prstGeom prst="roundRect">
            <a:avLst>
              <a:gd name="adj" fmla="val 16667"/>
            </a:avLst>
          </a:prstGeom>
          <a:gradFill rotWithShape="0">
            <a:gsLst>
              <a:gs pos="0">
                <a:srgbClr val="8EAADB"/>
              </a:gs>
              <a:gs pos="50000">
                <a:srgbClr val="D9E2F3"/>
              </a:gs>
              <a:gs pos="100000">
                <a:srgbClr val="8EAADB"/>
              </a:gs>
            </a:gsLst>
            <a:lin ang="18900000" scaled="1"/>
          </a:gradFill>
          <a:ln w="12700">
            <a:solidFill>
              <a:srgbClr val="8EAADB"/>
            </a:solidFill>
            <a:round/>
            <a:headEnd/>
            <a:tailEnd/>
          </a:ln>
          <a:effectLst>
            <a:outerShdw dist="28398" dir="3806097" algn="ctr" rotWithShape="0">
              <a:srgbClr val="1F3763">
                <a:alpha val="50000"/>
              </a:srgbClr>
            </a:outerShdw>
          </a:effectLst>
        </p:spPr>
        <p:txBody>
          <a:bodyPr vert="horz" wrap="square" lIns="36000" tIns="36000" rIns="36000" bIns="36000" numCol="1" anchor="t" anchorCtr="0" compatLnSpc="1">
            <a:prstTxWarp prst="textNoShape">
              <a:avLst/>
            </a:prstTxWarp>
          </a:bodyPr>
          <a:lstStyle/>
          <a:p>
            <a:pPr lvl="0" algn="ctr" eaLnBrk="0" fontAlgn="base" hangingPunct="0">
              <a:spcBef>
                <a:spcPct val="0"/>
              </a:spcBef>
              <a:spcAft>
                <a:spcPct val="0"/>
              </a:spcAft>
            </a:pPr>
            <a:r>
              <a:rPr kumimoji="0" lang="ja-JP" altLang="ja-JP"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承認者</a:t>
            </a:r>
            <a:r>
              <a:rPr kumimoji="0" lang="ja-JP" altLang="en-US" dirty="0">
                <a:latin typeface="ＭＳ ゴシック" panose="020B0609070205080204" pitchFamily="49" charset="-128"/>
                <a:ea typeface="ＭＳ ゴシック" panose="020B0609070205080204" pitchFamily="49" charset="-128"/>
                <a:cs typeface="Times New Roman" panose="02020603050405020304" pitchFamily="18" charset="0"/>
              </a:rPr>
              <a:t>	</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92319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a:extLst>
              <a:ext uri="{FF2B5EF4-FFF2-40B4-BE49-F238E27FC236}">
                <a16:creationId xmlns:a16="http://schemas.microsoft.com/office/drawing/2014/main" id="{B175CD12-D073-485E-A171-D78663EE98C8}"/>
              </a:ext>
            </a:extLst>
          </p:cNvPr>
          <p:cNvPicPr>
            <a:picLocks noChangeAspect="1"/>
          </p:cNvPicPr>
          <p:nvPr/>
        </p:nvPicPr>
        <p:blipFill>
          <a:blip r:embed="rId3"/>
          <a:stretch>
            <a:fillRect/>
          </a:stretch>
        </p:blipFill>
        <p:spPr>
          <a:xfrm>
            <a:off x="1072302" y="3779911"/>
            <a:ext cx="4837938" cy="2610993"/>
          </a:xfrm>
          <a:prstGeom prst="rect">
            <a:avLst/>
          </a:prstGeom>
          <a:ln w="3175">
            <a:solidFill>
              <a:schemeClr val="tx1"/>
            </a:solidFill>
          </a:ln>
        </p:spPr>
      </p:pic>
      <p:pic>
        <p:nvPicPr>
          <p:cNvPr id="17" name="図 16">
            <a:extLst>
              <a:ext uri="{FF2B5EF4-FFF2-40B4-BE49-F238E27FC236}">
                <a16:creationId xmlns:a16="http://schemas.microsoft.com/office/drawing/2014/main" id="{2B6712C1-3035-4665-8D7E-0CCAAC0A68CE}"/>
              </a:ext>
            </a:extLst>
          </p:cNvPr>
          <p:cNvPicPr>
            <a:picLocks noChangeAspect="1"/>
          </p:cNvPicPr>
          <p:nvPr/>
        </p:nvPicPr>
        <p:blipFill>
          <a:blip r:embed="rId4"/>
          <a:stretch>
            <a:fillRect/>
          </a:stretch>
        </p:blipFill>
        <p:spPr>
          <a:xfrm>
            <a:off x="1072303" y="2085478"/>
            <a:ext cx="4841697" cy="1463284"/>
          </a:xfrm>
          <a:prstGeom prst="rect">
            <a:avLst/>
          </a:prstGeom>
          <a:ln w="3175">
            <a:solidFill>
              <a:schemeClr val="tx1"/>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704020" y="387206"/>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- 13</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勤務スケジュールを申請する</a:t>
            </a:r>
            <a:endParaRPr kumimoji="0" lang="ja-JP" altLang="ja-JP"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63654" y="1669255"/>
            <a:ext cx="10151779"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勤務スケジュール申請］メニュー</a:t>
            </a:r>
          </a:p>
        </p:txBody>
      </p:sp>
      <p:sp>
        <p:nvSpPr>
          <p:cNvPr id="12"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3183329" y="3240660"/>
            <a:ext cx="706340" cy="29913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3"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288166" y="2746302"/>
            <a:ext cx="2429296" cy="21290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6" name="AutoShape 380">
            <a:extLst>
              <a:ext uri="{FF2B5EF4-FFF2-40B4-BE49-F238E27FC236}">
                <a16:creationId xmlns:a16="http://schemas.microsoft.com/office/drawing/2014/main" id="{715ADE16-5BEC-418F-8300-9707E371C842}"/>
              </a:ext>
            </a:extLst>
          </p:cNvPr>
          <p:cNvSpPr>
            <a:spLocks noChangeArrowheads="1"/>
          </p:cNvSpPr>
          <p:nvPr/>
        </p:nvSpPr>
        <p:spPr bwMode="auto">
          <a:xfrm>
            <a:off x="2768623" y="6161815"/>
            <a:ext cx="521423" cy="23103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7"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1063338" y="4520045"/>
            <a:ext cx="236544" cy="12367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9" name="AutoShape 380">
            <a:extLst>
              <a:ext uri="{FF2B5EF4-FFF2-40B4-BE49-F238E27FC236}">
                <a16:creationId xmlns:a16="http://schemas.microsoft.com/office/drawing/2014/main" id="{ABA65AA0-ED3B-4458-982B-D974439AD064}"/>
              </a:ext>
            </a:extLst>
          </p:cNvPr>
          <p:cNvSpPr>
            <a:spLocks noChangeArrowheads="1"/>
          </p:cNvSpPr>
          <p:nvPr/>
        </p:nvSpPr>
        <p:spPr bwMode="auto">
          <a:xfrm>
            <a:off x="4150532" y="4503186"/>
            <a:ext cx="681443" cy="12367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9" name="テキスト ボックス 18">
            <a:extLst>
              <a:ext uri="{FF2B5EF4-FFF2-40B4-BE49-F238E27FC236}">
                <a16:creationId xmlns:a16="http://schemas.microsoft.com/office/drawing/2014/main" id="{8F30DF41-318B-4DB5-9E21-549EE779BE44}"/>
              </a:ext>
            </a:extLst>
          </p:cNvPr>
          <p:cNvSpPr txBox="1"/>
          <p:nvPr/>
        </p:nvSpPr>
        <p:spPr>
          <a:xfrm>
            <a:off x="999509" y="1285401"/>
            <a:ext cx="10151779" cy="338554"/>
          </a:xfrm>
          <a:prstGeom prst="rect">
            <a:avLst/>
          </a:prstGeom>
          <a:noFill/>
        </p:spPr>
        <p:txBody>
          <a:bodyPr wrap="square" rtlCol="0">
            <a:spAutoFit/>
          </a:bodyPr>
          <a:lstStyle/>
          <a:p>
            <a:r>
              <a:rPr lang="ja-JP" altLang="ja-JP" sz="1600" dirty="0">
                <a:latin typeface="Meiryo UI" panose="020B0604030504040204" pitchFamily="50" charset="-128"/>
                <a:ea typeface="Meiryo UI" panose="020B0604030504040204" pitchFamily="50" charset="-128"/>
              </a:rPr>
              <a:t>勤務の変更などが</a:t>
            </a:r>
            <a:r>
              <a:rPr lang="ja-JP" altLang="en-US" sz="1600" dirty="0">
                <a:latin typeface="Meiryo UI" panose="020B0604030504040204" pitchFamily="50" charset="-128"/>
                <a:ea typeface="Meiryo UI" panose="020B0604030504040204" pitchFamily="50" charset="-128"/>
              </a:rPr>
              <a:t>あ</a:t>
            </a:r>
            <a:r>
              <a:rPr lang="ja-JP" altLang="ja-JP" sz="1600" dirty="0">
                <a:latin typeface="Meiryo UI" panose="020B0604030504040204" pitchFamily="50" charset="-128"/>
                <a:ea typeface="Meiryo UI" panose="020B0604030504040204" pitchFamily="50" charset="-128"/>
              </a:rPr>
              <a:t>った</a:t>
            </a:r>
            <a:r>
              <a:rPr lang="ja-JP" altLang="en-US" sz="1600" dirty="0">
                <a:latin typeface="Meiryo UI" panose="020B0604030504040204" pitchFamily="50" charset="-128"/>
                <a:ea typeface="Meiryo UI" panose="020B0604030504040204" pitchFamily="50" charset="-128"/>
              </a:rPr>
              <a:t>際</a:t>
            </a:r>
            <a:r>
              <a:rPr lang="ja-JP" altLang="ja-JP" sz="1600" dirty="0">
                <a:latin typeface="Meiryo UI" panose="020B0604030504040204" pitchFamily="50" charset="-128"/>
                <a:ea typeface="Meiryo UI" panose="020B0604030504040204" pitchFamily="50" charset="-128"/>
              </a:rPr>
              <a:t>に申請します。</a:t>
            </a:r>
            <a:endParaRPr kumimoji="1" lang="ja-JP" altLang="en-US" sz="1600" dirty="0">
              <a:latin typeface="Meiryo UI" panose="020B0604030504040204" pitchFamily="50" charset="-128"/>
              <a:ea typeface="Meiryo UI" panose="020B0604030504040204" pitchFamily="50" charset="-128"/>
            </a:endParaRPr>
          </a:p>
        </p:txBody>
      </p:sp>
      <p:sp>
        <p:nvSpPr>
          <p:cNvPr id="20" name="AutoShape 380">
            <a:extLst>
              <a:ext uri="{FF2B5EF4-FFF2-40B4-BE49-F238E27FC236}">
                <a16:creationId xmlns:a16="http://schemas.microsoft.com/office/drawing/2014/main" id="{AD03968D-367C-4F60-A136-DA2A1C97B547}"/>
              </a:ext>
            </a:extLst>
          </p:cNvPr>
          <p:cNvSpPr>
            <a:spLocks noChangeArrowheads="1"/>
          </p:cNvSpPr>
          <p:nvPr/>
        </p:nvSpPr>
        <p:spPr bwMode="auto">
          <a:xfrm>
            <a:off x="1061606" y="4889314"/>
            <a:ext cx="236544" cy="12367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1" name="AutoShape 380">
            <a:extLst>
              <a:ext uri="{FF2B5EF4-FFF2-40B4-BE49-F238E27FC236}">
                <a16:creationId xmlns:a16="http://schemas.microsoft.com/office/drawing/2014/main" id="{283B17A7-BC61-46C1-8AE2-B1ED036E2E76}"/>
              </a:ext>
            </a:extLst>
          </p:cNvPr>
          <p:cNvSpPr>
            <a:spLocks noChangeArrowheads="1"/>
          </p:cNvSpPr>
          <p:nvPr/>
        </p:nvSpPr>
        <p:spPr bwMode="auto">
          <a:xfrm>
            <a:off x="4150532" y="4877857"/>
            <a:ext cx="681443" cy="12367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2"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4075328" y="5135863"/>
            <a:ext cx="3587005" cy="75693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勤務を変更する日付にチェックを付け、</a:t>
            </a:r>
          </a:p>
          <a:p>
            <a:r>
              <a:rPr lang="ja-JP" altLang="ja-JP" sz="1600" dirty="0">
                <a:latin typeface="Meiryo UI" panose="020B0604030504040204" pitchFamily="50" charset="-128"/>
                <a:ea typeface="Meiryo UI" panose="020B0604030504040204" pitchFamily="50" charset="-128"/>
              </a:rPr>
              <a:t>変更後の勤務体系を入力して申請します。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1905659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id="{7C230F74-FCBA-4BC3-A8F2-4E9BEC47A9DC}"/>
              </a:ext>
            </a:extLst>
          </p:cNvPr>
          <p:cNvPicPr/>
          <p:nvPr/>
        </p:nvPicPr>
        <p:blipFill>
          <a:blip r:embed="rId3"/>
          <a:stretch>
            <a:fillRect/>
          </a:stretch>
        </p:blipFill>
        <p:spPr>
          <a:xfrm>
            <a:off x="1094768" y="2195383"/>
            <a:ext cx="5763895" cy="2386330"/>
          </a:xfrm>
          <a:prstGeom prst="rect">
            <a:avLst/>
          </a:prstGeom>
          <a:ln w="3175">
            <a:solidFill>
              <a:srgbClr val="000000"/>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704018" y="387206"/>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- 14</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申請を取り下げる</a:t>
            </a:r>
            <a:endParaRPr kumimoji="0" lang="ja-JP" altLang="ja-JP"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72618" y="1283768"/>
            <a:ext cx="10151779"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申請状況］メニューまた</a:t>
            </a:r>
            <a:r>
              <a:rPr lang="ja-JP" altLang="ja-JP" sz="1600" dirty="0">
                <a:latin typeface="Meiryo UI" panose="020B0604030504040204" pitchFamily="50" charset="-128"/>
                <a:ea typeface="Meiryo UI" panose="020B0604030504040204" pitchFamily="50" charset="-128"/>
              </a:rPr>
              <a:t>は</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申請</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メニューの各メニュー</a:t>
            </a:r>
            <a:endParaRPr kumimoji="1" lang="ja-JP" altLang="en-US" sz="1600" dirty="0">
              <a:latin typeface="Meiryo UI" panose="020B0604030504040204" pitchFamily="50" charset="-128"/>
              <a:ea typeface="Meiryo UI" panose="020B0604030504040204" pitchFamily="50" charset="-128"/>
            </a:endParaRPr>
          </a:p>
        </p:txBody>
      </p:sp>
      <p:sp>
        <p:nvSpPr>
          <p:cNvPr id="13"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444236" y="2624370"/>
            <a:ext cx="323970" cy="1610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7"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1135055" y="2484556"/>
            <a:ext cx="416043" cy="1610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9" name="テキスト ボックス 18">
            <a:extLst>
              <a:ext uri="{FF2B5EF4-FFF2-40B4-BE49-F238E27FC236}">
                <a16:creationId xmlns:a16="http://schemas.microsoft.com/office/drawing/2014/main" id="{14A2D0C0-8DC8-4CB3-8288-CD95C99C296E}"/>
              </a:ext>
            </a:extLst>
          </p:cNvPr>
          <p:cNvSpPr txBox="1"/>
          <p:nvPr/>
        </p:nvSpPr>
        <p:spPr>
          <a:xfrm>
            <a:off x="1051423" y="1812288"/>
            <a:ext cx="6810624" cy="338554"/>
          </a:xfrm>
          <a:prstGeom prst="rect">
            <a:avLst/>
          </a:prstGeom>
          <a:noFill/>
        </p:spPr>
        <p:txBody>
          <a:bodyPr wrap="square" rtlCol="0">
            <a:spAutoFit/>
          </a:bodyPr>
          <a:lstStyle/>
          <a:p>
            <a:r>
              <a:rPr lang="ja-JP" altLang="ja-JP" sz="1600" b="1" dirty="0">
                <a:latin typeface="Meiryo UI" panose="020B0604030504040204" pitchFamily="50" charset="-128"/>
                <a:ea typeface="Meiryo UI" panose="020B0604030504040204" pitchFamily="50" charset="-128"/>
              </a:rPr>
              <a:t>＜例＞ </a:t>
            </a:r>
            <a:r>
              <a:rPr lang="ja-JP" altLang="ja-JP" sz="1600" dirty="0">
                <a:latin typeface="Meiryo UI" panose="020B0604030504040204" pitchFamily="50" charset="-128"/>
                <a:ea typeface="Meiryo UI" panose="020B0604030504040204" pitchFamily="50" charset="-128"/>
              </a:rPr>
              <a:t>休暇申請を取り</a:t>
            </a:r>
            <a:r>
              <a:rPr lang="ja-JP" altLang="en-US" sz="1600" dirty="0">
                <a:latin typeface="Meiryo UI" panose="020B0604030504040204" pitchFamily="50" charset="-128"/>
                <a:ea typeface="Meiryo UI" panose="020B0604030504040204" pitchFamily="50" charset="-128"/>
              </a:rPr>
              <a:t>下げる（ ［申請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申請状況］メニューから取り下げる）</a:t>
            </a:r>
            <a:endParaRPr kumimoji="1" lang="ja-JP" altLang="en-US" sz="1600" dirty="0">
              <a:latin typeface="Meiryo UI" panose="020B0604030504040204" pitchFamily="50" charset="-128"/>
              <a:ea typeface="Meiryo UI" panose="020B0604030504040204" pitchFamily="50" charset="-128"/>
            </a:endParaRPr>
          </a:p>
        </p:txBody>
      </p:sp>
      <p:pic>
        <p:nvPicPr>
          <p:cNvPr id="24" name="図 23">
            <a:extLst>
              <a:ext uri="{FF2B5EF4-FFF2-40B4-BE49-F238E27FC236}">
                <a16:creationId xmlns:a16="http://schemas.microsoft.com/office/drawing/2014/main" id="{8B9B43F2-B87E-4E8F-8E28-CFC73B25F45A}"/>
              </a:ext>
            </a:extLst>
          </p:cNvPr>
          <p:cNvPicPr/>
          <p:nvPr/>
        </p:nvPicPr>
        <p:blipFill>
          <a:blip r:embed="rId4"/>
          <a:stretch>
            <a:fillRect/>
          </a:stretch>
        </p:blipFill>
        <p:spPr>
          <a:xfrm>
            <a:off x="6366078" y="3465271"/>
            <a:ext cx="4761865" cy="3293745"/>
          </a:xfrm>
          <a:prstGeom prst="rect">
            <a:avLst/>
          </a:prstGeom>
          <a:ln>
            <a:solidFill>
              <a:srgbClr val="000000"/>
            </a:solidFill>
          </a:ln>
        </p:spPr>
      </p:pic>
      <p:sp>
        <p:nvSpPr>
          <p:cNvPr id="25" name="矢印: 折線 24">
            <a:extLst>
              <a:ext uri="{FF2B5EF4-FFF2-40B4-BE49-F238E27FC236}">
                <a16:creationId xmlns:a16="http://schemas.microsoft.com/office/drawing/2014/main" id="{0354707F-537D-463F-BE01-E64B47F777A2}"/>
              </a:ext>
            </a:extLst>
          </p:cNvPr>
          <p:cNvSpPr/>
          <p:nvPr/>
        </p:nvSpPr>
        <p:spPr>
          <a:xfrm flipV="1">
            <a:off x="5404167" y="4849482"/>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1" name="AutoShape 380">
            <a:extLst>
              <a:ext uri="{FF2B5EF4-FFF2-40B4-BE49-F238E27FC236}">
                <a16:creationId xmlns:a16="http://schemas.microsoft.com/office/drawing/2014/main" id="{8521A983-A44A-4D71-9ACB-9D24F0532BA3}"/>
              </a:ext>
            </a:extLst>
          </p:cNvPr>
          <p:cNvSpPr>
            <a:spLocks noChangeArrowheads="1"/>
          </p:cNvSpPr>
          <p:nvPr/>
        </p:nvSpPr>
        <p:spPr bwMode="auto">
          <a:xfrm>
            <a:off x="8359273" y="6431315"/>
            <a:ext cx="777819" cy="33392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32" name="直線コネクタ 31">
            <a:extLst>
              <a:ext uri="{FF2B5EF4-FFF2-40B4-BE49-F238E27FC236}">
                <a16:creationId xmlns:a16="http://schemas.microsoft.com/office/drawing/2014/main" id="{E028FFB8-91EB-4F77-8AB7-5CDC707CDA7C}"/>
              </a:ext>
            </a:extLst>
          </p:cNvPr>
          <p:cNvCxnSpPr>
            <a:cxnSpLocks/>
            <a:stCxn id="17" idx="1"/>
          </p:cNvCxnSpPr>
          <p:nvPr/>
        </p:nvCxnSpPr>
        <p:spPr>
          <a:xfrm flipH="1" flipV="1">
            <a:off x="2768207" y="2689297"/>
            <a:ext cx="158800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5DEB2BDC-6CA9-421E-84B8-0A52CB32B608}"/>
              </a:ext>
            </a:extLst>
          </p:cNvPr>
          <p:cNvCxnSpPr>
            <a:cxnSpLocks/>
          </p:cNvCxnSpPr>
          <p:nvPr/>
        </p:nvCxnSpPr>
        <p:spPr>
          <a:xfrm flipV="1">
            <a:off x="1198131" y="2659811"/>
            <a:ext cx="0" cy="209135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Rectangle 363">
            <a:extLst>
              <a:ext uri="{FF2B5EF4-FFF2-40B4-BE49-F238E27FC236}">
                <a16:creationId xmlns:a16="http://schemas.microsoft.com/office/drawing/2014/main" id="{1CBF9E4C-DB14-4142-BB4A-E59E24AEC892}"/>
              </a:ext>
            </a:extLst>
          </p:cNvPr>
          <p:cNvSpPr>
            <a:spLocks noChangeArrowheads="1"/>
          </p:cNvSpPr>
          <p:nvPr/>
        </p:nvSpPr>
        <p:spPr bwMode="auto">
          <a:xfrm>
            <a:off x="4356209" y="2485018"/>
            <a:ext cx="2622231" cy="45173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取り</a:t>
            </a:r>
            <a:r>
              <a:rPr lang="ja-JP" altLang="en-US" sz="1600" dirty="0">
                <a:latin typeface="Meiryo UI" panose="020B0604030504040204" pitchFamily="50" charset="-128"/>
                <a:ea typeface="Meiryo UI" panose="020B0604030504040204" pitchFamily="50" charset="-128"/>
              </a:rPr>
              <a:t>下げる</a:t>
            </a:r>
            <a:r>
              <a:rPr lang="ja-JP" altLang="ja-JP" sz="1600" dirty="0">
                <a:latin typeface="Meiryo UI" panose="020B0604030504040204" pitchFamily="50" charset="-128"/>
                <a:ea typeface="Meiryo UI" panose="020B0604030504040204" pitchFamily="50" charset="-128"/>
              </a:rPr>
              <a:t>申請をクリックし</a:t>
            </a:r>
            <a:r>
              <a:rPr lang="ja-JP" altLang="en-US" sz="1600" dirty="0">
                <a:latin typeface="Meiryo UI" panose="020B0604030504040204" pitchFamily="50" charset="-128"/>
                <a:ea typeface="Meiryo UI" panose="020B0604030504040204" pitchFamily="50" charset="-128"/>
              </a:rPr>
              <a:t>ます</a:t>
            </a:r>
            <a:r>
              <a:rPr lang="ja-JP" altLang="ja-JP" sz="1600" dirty="0">
                <a:latin typeface="Meiryo UI" panose="020B0604030504040204" pitchFamily="50" charset="-128"/>
                <a:ea typeface="Meiryo UI" panose="020B0604030504040204" pitchFamily="50" charset="-128"/>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2"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1078351" y="4751168"/>
            <a:ext cx="2494571" cy="77058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600"/>
              </a:spcAft>
            </a:pPr>
            <a:r>
              <a:rPr lang="ja-JP" altLang="ja-JP" sz="1600" dirty="0">
                <a:latin typeface="Meiryo UI" panose="020B0604030504040204" pitchFamily="50" charset="-128"/>
                <a:ea typeface="Meiryo UI" panose="020B0604030504040204" pitchFamily="50" charset="-128"/>
              </a:rPr>
              <a:t>［条件設定］をクリックして</a:t>
            </a:r>
            <a:endParaRPr lang="en-US" altLang="ja-JP" sz="1600" dirty="0">
              <a:latin typeface="Meiryo UI" panose="020B0604030504040204" pitchFamily="50" charset="-128"/>
              <a:ea typeface="Meiryo UI" panose="020B0604030504040204" pitchFamily="50" charset="-128"/>
            </a:endParaRPr>
          </a:p>
          <a:p>
            <a:pPr fontAlgn="base">
              <a:spcAft>
                <a:spcPts val="600"/>
              </a:spcAft>
            </a:pPr>
            <a:r>
              <a:rPr lang="ja-JP" altLang="ja-JP" sz="1600" dirty="0">
                <a:latin typeface="Meiryo UI" panose="020B0604030504040204" pitchFamily="50" charset="-128"/>
                <a:ea typeface="Meiryo UI" panose="020B0604030504040204" pitchFamily="50" charset="-128"/>
              </a:rPr>
              <a:t>絞り込みます。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1" name="テキスト ボックス 20">
            <a:extLst>
              <a:ext uri="{FF2B5EF4-FFF2-40B4-BE49-F238E27FC236}">
                <a16:creationId xmlns:a16="http://schemas.microsoft.com/office/drawing/2014/main" id="{18B5746C-2D60-4B50-A2EA-D9D04CD4CD66}"/>
              </a:ext>
            </a:extLst>
          </p:cNvPr>
          <p:cNvSpPr txBox="1"/>
          <p:nvPr/>
        </p:nvSpPr>
        <p:spPr>
          <a:xfrm>
            <a:off x="828686" y="6043674"/>
            <a:ext cx="5148782" cy="584775"/>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上記の画面に、申請した内容が表示されていない場合は、</a:t>
            </a:r>
            <a:endParaRPr kumimoji="1"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次ページをご確認ください。</a:t>
            </a:r>
            <a:endParaRPr kumimoji="1"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753070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a:extLst>
              <a:ext uri="{FF2B5EF4-FFF2-40B4-BE49-F238E27FC236}">
                <a16:creationId xmlns:a16="http://schemas.microsoft.com/office/drawing/2014/main" id="{C88D9596-169B-4F05-8BE9-A19D000E9CB4}"/>
              </a:ext>
            </a:extLst>
          </p:cNvPr>
          <p:cNvPicPr/>
          <p:nvPr/>
        </p:nvPicPr>
        <p:blipFill>
          <a:blip r:embed="rId3"/>
          <a:stretch>
            <a:fillRect/>
          </a:stretch>
        </p:blipFill>
        <p:spPr>
          <a:xfrm>
            <a:off x="1081266" y="3146733"/>
            <a:ext cx="3258481" cy="840740"/>
          </a:xfrm>
          <a:prstGeom prst="rect">
            <a:avLst/>
          </a:prstGeom>
          <a:ln w="3175">
            <a:solidFill>
              <a:schemeClr val="tx1"/>
            </a:solidFill>
          </a:ln>
        </p:spPr>
      </p:pic>
      <p:pic>
        <p:nvPicPr>
          <p:cNvPr id="28" name="図 27">
            <a:extLst>
              <a:ext uri="{FF2B5EF4-FFF2-40B4-BE49-F238E27FC236}">
                <a16:creationId xmlns:a16="http://schemas.microsoft.com/office/drawing/2014/main" id="{5BEAC0B2-1832-43E1-8D7C-C779433BF53C}"/>
              </a:ext>
            </a:extLst>
          </p:cNvPr>
          <p:cNvPicPr/>
          <p:nvPr/>
        </p:nvPicPr>
        <p:blipFill>
          <a:blip r:embed="rId4"/>
          <a:stretch>
            <a:fillRect/>
          </a:stretch>
        </p:blipFill>
        <p:spPr>
          <a:xfrm>
            <a:off x="6192792" y="2204522"/>
            <a:ext cx="3246755" cy="2301875"/>
          </a:xfrm>
          <a:prstGeom prst="rect">
            <a:avLst/>
          </a:prstGeom>
          <a:ln w="3175">
            <a:solidFill>
              <a:schemeClr val="tx1"/>
            </a:solidFill>
          </a:ln>
        </p:spPr>
      </p:pic>
      <p:pic>
        <p:nvPicPr>
          <p:cNvPr id="26" name="図 25">
            <a:extLst>
              <a:ext uri="{FF2B5EF4-FFF2-40B4-BE49-F238E27FC236}">
                <a16:creationId xmlns:a16="http://schemas.microsoft.com/office/drawing/2014/main" id="{03B5B5EA-B19C-466C-9A49-6ADE393E9026}"/>
              </a:ext>
            </a:extLst>
          </p:cNvPr>
          <p:cNvPicPr/>
          <p:nvPr/>
        </p:nvPicPr>
        <p:blipFill>
          <a:blip r:embed="rId5"/>
          <a:stretch>
            <a:fillRect/>
          </a:stretch>
        </p:blipFill>
        <p:spPr>
          <a:xfrm>
            <a:off x="1081266" y="4470813"/>
            <a:ext cx="3246755" cy="2234789"/>
          </a:xfrm>
          <a:prstGeom prst="rect">
            <a:avLst/>
          </a:prstGeom>
          <a:ln w="6350">
            <a:solidFill>
              <a:schemeClr val="tx1"/>
            </a:solidFill>
          </a:ln>
        </p:spPr>
      </p:pic>
      <p:pic>
        <p:nvPicPr>
          <p:cNvPr id="21" name="図 20">
            <a:extLst>
              <a:ext uri="{FF2B5EF4-FFF2-40B4-BE49-F238E27FC236}">
                <a16:creationId xmlns:a16="http://schemas.microsoft.com/office/drawing/2014/main" id="{EFF308FC-F291-44CA-B897-46B20F8EC403}"/>
              </a:ext>
            </a:extLst>
          </p:cNvPr>
          <p:cNvPicPr/>
          <p:nvPr/>
        </p:nvPicPr>
        <p:blipFill>
          <a:blip r:embed="rId6"/>
          <a:stretch>
            <a:fillRect/>
          </a:stretch>
        </p:blipFill>
        <p:spPr>
          <a:xfrm>
            <a:off x="1081266" y="2231417"/>
            <a:ext cx="3268097" cy="390344"/>
          </a:xfrm>
          <a:prstGeom prst="rect">
            <a:avLst/>
          </a:prstGeom>
          <a:ln w="3175">
            <a:solidFill>
              <a:schemeClr val="tx1"/>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63654" y="1283768"/>
            <a:ext cx="10151779"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申請状況］メニューまた</a:t>
            </a:r>
            <a:r>
              <a:rPr lang="ja-JP" altLang="ja-JP" sz="1600" dirty="0">
                <a:latin typeface="Meiryo UI" panose="020B0604030504040204" pitchFamily="50" charset="-128"/>
                <a:ea typeface="Meiryo UI" panose="020B0604030504040204" pitchFamily="50" charset="-128"/>
              </a:rPr>
              <a:t>は</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申請</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メニューの各メニュー</a:t>
            </a:r>
            <a:endParaRPr lang="ja-JP" altLang="en-US" sz="1600" dirty="0">
              <a:latin typeface="Meiryo UI" panose="020B0604030504040204" pitchFamily="50" charset="-128"/>
              <a:ea typeface="Meiryo UI" panose="020B0604030504040204" pitchFamily="50" charset="-128"/>
            </a:endParaRPr>
          </a:p>
        </p:txBody>
      </p:sp>
      <p:sp>
        <p:nvSpPr>
          <p:cNvPr id="13"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704643" y="6486241"/>
            <a:ext cx="479700" cy="19997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7"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1661720" y="3420477"/>
            <a:ext cx="289468" cy="12815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9" name="テキスト ボックス 18">
            <a:extLst>
              <a:ext uri="{FF2B5EF4-FFF2-40B4-BE49-F238E27FC236}">
                <a16:creationId xmlns:a16="http://schemas.microsoft.com/office/drawing/2014/main" id="{14A2D0C0-8DC8-4CB3-8288-CD95C99C296E}"/>
              </a:ext>
            </a:extLst>
          </p:cNvPr>
          <p:cNvSpPr txBox="1"/>
          <p:nvPr/>
        </p:nvSpPr>
        <p:spPr>
          <a:xfrm>
            <a:off x="1033493" y="1756280"/>
            <a:ext cx="6622366" cy="338554"/>
          </a:xfrm>
          <a:prstGeom prst="rect">
            <a:avLst/>
          </a:prstGeom>
          <a:noFill/>
        </p:spPr>
        <p:txBody>
          <a:bodyPr wrap="square" rtlCol="0">
            <a:spAutoFit/>
          </a:bodyPr>
          <a:lstStyle/>
          <a:p>
            <a:r>
              <a:rPr lang="ja-JP" altLang="ja-JP" sz="1600" b="1" dirty="0">
                <a:latin typeface="Meiryo UI" panose="020B0604030504040204" pitchFamily="50" charset="-128"/>
                <a:ea typeface="Meiryo UI" panose="020B0604030504040204" pitchFamily="50" charset="-128"/>
              </a:rPr>
              <a:t>＜例＞ </a:t>
            </a:r>
            <a:r>
              <a:rPr lang="ja-JP" altLang="ja-JP" sz="1600" dirty="0">
                <a:latin typeface="Meiryo UI" panose="020B0604030504040204" pitchFamily="50" charset="-128"/>
                <a:ea typeface="Meiryo UI" panose="020B0604030504040204" pitchFamily="50" charset="-128"/>
              </a:rPr>
              <a:t>休暇申請を取り消す</a:t>
            </a:r>
            <a:r>
              <a:rPr lang="ja-JP" altLang="en-US" sz="1600" dirty="0">
                <a:latin typeface="Meiryo UI" panose="020B0604030504040204" pitchFamily="50" charset="-128"/>
                <a:ea typeface="Meiryo UI" panose="020B0604030504040204" pitchFamily="50" charset="-128"/>
              </a:rPr>
              <a:t>（ ［申請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休暇申請］メニューから取り消す）</a:t>
            </a:r>
            <a:endParaRPr kumimoji="1" lang="ja-JP" altLang="en-US" sz="1600" dirty="0">
              <a:latin typeface="Meiryo UI" panose="020B0604030504040204" pitchFamily="50" charset="-128"/>
              <a:ea typeface="Meiryo UI" panose="020B0604030504040204" pitchFamily="50" charset="-128"/>
            </a:endParaRPr>
          </a:p>
        </p:txBody>
      </p:sp>
      <p:sp>
        <p:nvSpPr>
          <p:cNvPr id="29" name="矢印: 右 28">
            <a:extLst>
              <a:ext uri="{FF2B5EF4-FFF2-40B4-BE49-F238E27FC236}">
                <a16:creationId xmlns:a16="http://schemas.microsoft.com/office/drawing/2014/main" id="{611463ED-CF89-4E74-9A0D-E2D6A81A2140}"/>
              </a:ext>
            </a:extLst>
          </p:cNvPr>
          <p:cNvSpPr/>
          <p:nvPr/>
        </p:nvSpPr>
        <p:spPr>
          <a:xfrm rot="19906422">
            <a:off x="4467513" y="4238019"/>
            <a:ext cx="1508438"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矢印: 右 29">
            <a:extLst>
              <a:ext uri="{FF2B5EF4-FFF2-40B4-BE49-F238E27FC236}">
                <a16:creationId xmlns:a16="http://schemas.microsoft.com/office/drawing/2014/main" id="{BD4B165A-F407-4527-A70F-59F656335885}"/>
              </a:ext>
            </a:extLst>
          </p:cNvPr>
          <p:cNvSpPr/>
          <p:nvPr/>
        </p:nvSpPr>
        <p:spPr>
          <a:xfrm rot="5400000">
            <a:off x="2492170" y="2695944"/>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 name="AutoShape 380">
            <a:extLst>
              <a:ext uri="{FF2B5EF4-FFF2-40B4-BE49-F238E27FC236}">
                <a16:creationId xmlns:a16="http://schemas.microsoft.com/office/drawing/2014/main" id="{C38E122F-9A14-4057-B36F-AE2D62C034BA}"/>
              </a:ext>
            </a:extLst>
          </p:cNvPr>
          <p:cNvSpPr>
            <a:spLocks noChangeArrowheads="1"/>
          </p:cNvSpPr>
          <p:nvPr/>
        </p:nvSpPr>
        <p:spPr bwMode="auto">
          <a:xfrm>
            <a:off x="7358887" y="4302917"/>
            <a:ext cx="479700" cy="19997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4" name="矢印: 右 33">
            <a:extLst>
              <a:ext uri="{FF2B5EF4-FFF2-40B4-BE49-F238E27FC236}">
                <a16:creationId xmlns:a16="http://schemas.microsoft.com/office/drawing/2014/main" id="{FC3F64CC-40E0-404B-82B2-6AD8726A7119}"/>
              </a:ext>
            </a:extLst>
          </p:cNvPr>
          <p:cNvSpPr/>
          <p:nvPr/>
        </p:nvSpPr>
        <p:spPr>
          <a:xfrm rot="5400000">
            <a:off x="2497402" y="4061656"/>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AutoShape 380">
            <a:extLst>
              <a:ext uri="{FF2B5EF4-FFF2-40B4-BE49-F238E27FC236}">
                <a16:creationId xmlns:a16="http://schemas.microsoft.com/office/drawing/2014/main" id="{115A0411-1F0A-45BE-BE01-855968FFFC02}"/>
              </a:ext>
            </a:extLst>
          </p:cNvPr>
          <p:cNvSpPr>
            <a:spLocks noChangeArrowheads="1"/>
          </p:cNvSpPr>
          <p:nvPr/>
        </p:nvSpPr>
        <p:spPr bwMode="auto">
          <a:xfrm>
            <a:off x="3505161" y="2427400"/>
            <a:ext cx="835735" cy="18589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2" name="テキスト ボックス 21">
            <a:extLst>
              <a:ext uri="{FF2B5EF4-FFF2-40B4-BE49-F238E27FC236}">
                <a16:creationId xmlns:a16="http://schemas.microsoft.com/office/drawing/2014/main" id="{9E44CD78-B8FE-43D1-BC89-FB793733A637}"/>
              </a:ext>
            </a:extLst>
          </p:cNvPr>
          <p:cNvSpPr txBox="1"/>
          <p:nvPr/>
        </p:nvSpPr>
        <p:spPr>
          <a:xfrm>
            <a:off x="1071501" y="637419"/>
            <a:ext cx="9384832" cy="338554"/>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前ページに申請した内容が表示されていない場合は、</a:t>
            </a:r>
            <a:r>
              <a:rPr lang="ja-JP" altLang="en-US" sz="1600" dirty="0">
                <a:latin typeface="Meiryo UI" panose="020B0604030504040204" pitchFamily="50" charset="-128"/>
                <a:ea typeface="Meiryo UI" panose="020B0604030504040204" pitchFamily="50" charset="-128"/>
              </a:rPr>
              <a:t>すでに決裁済みのため、以下の手順で申請を取り消します。</a:t>
            </a:r>
            <a:endParaRPr kumimoji="1"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351370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a:extLst>
              <a:ext uri="{FF2B5EF4-FFF2-40B4-BE49-F238E27FC236}">
                <a16:creationId xmlns:a16="http://schemas.microsoft.com/office/drawing/2014/main" id="{12B735C2-B112-407F-B059-389B0D1AED8A}"/>
              </a:ext>
            </a:extLst>
          </p:cNvPr>
          <p:cNvPicPr>
            <a:picLocks noChangeAspect="1"/>
          </p:cNvPicPr>
          <p:nvPr/>
        </p:nvPicPr>
        <p:blipFill>
          <a:blip r:embed="rId3"/>
          <a:stretch>
            <a:fillRect/>
          </a:stretch>
        </p:blipFill>
        <p:spPr>
          <a:xfrm>
            <a:off x="1054364" y="1717099"/>
            <a:ext cx="7216902" cy="4728591"/>
          </a:xfrm>
          <a:prstGeom prst="rect">
            <a:avLst/>
          </a:prstGeom>
          <a:ln w="3175">
            <a:solidFill>
              <a:schemeClr val="tx1"/>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695311" y="378497"/>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- 15</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未打刻を確認する</a:t>
            </a:r>
            <a:endParaRPr kumimoji="0" lang="ja-JP" altLang="ja-JP"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72617" y="1283768"/>
            <a:ext cx="10151779"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［勤務実績</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勤務実績照会］メニュー</a:t>
            </a:r>
            <a:endParaRPr kumimoji="1" lang="ja-JP" altLang="en-US" sz="1600" dirty="0">
              <a:latin typeface="Meiryo UI" panose="020B0604030504040204" pitchFamily="50" charset="-128"/>
              <a:ea typeface="Meiryo UI" panose="020B0604030504040204" pitchFamily="50" charset="-128"/>
            </a:endParaRPr>
          </a:p>
        </p:txBody>
      </p:sp>
      <p:sp>
        <p:nvSpPr>
          <p:cNvPr id="13"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3792632" y="4422645"/>
            <a:ext cx="530384" cy="15830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7"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6975863" y="2285999"/>
            <a:ext cx="1295399" cy="17609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32" name="直線コネクタ 31">
            <a:extLst>
              <a:ext uri="{FF2B5EF4-FFF2-40B4-BE49-F238E27FC236}">
                <a16:creationId xmlns:a16="http://schemas.microsoft.com/office/drawing/2014/main" id="{E028FFB8-91EB-4F77-8AB7-5CDC707CDA7C}"/>
              </a:ext>
            </a:extLst>
          </p:cNvPr>
          <p:cNvCxnSpPr>
            <a:cxnSpLocks/>
          </p:cNvCxnSpPr>
          <p:nvPr/>
        </p:nvCxnSpPr>
        <p:spPr>
          <a:xfrm flipH="1">
            <a:off x="4335765" y="4503065"/>
            <a:ext cx="1424408"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5DEB2BDC-6CA9-421E-84B8-0A52CB32B608}"/>
              </a:ext>
            </a:extLst>
          </p:cNvPr>
          <p:cNvCxnSpPr>
            <a:cxnSpLocks/>
          </p:cNvCxnSpPr>
          <p:nvPr/>
        </p:nvCxnSpPr>
        <p:spPr>
          <a:xfrm flipV="1">
            <a:off x="7619232" y="2471057"/>
            <a:ext cx="0" cy="152525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5754292" y="3996313"/>
            <a:ext cx="5370104" cy="121914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「未打刻をハイライト表示する」のチェックを</a:t>
            </a:r>
            <a:r>
              <a:rPr lang="ja-JP" altLang="en-US" sz="1600" dirty="0">
                <a:latin typeface="Meiryo UI" panose="020B0604030504040204" pitchFamily="50" charset="-128"/>
                <a:ea typeface="Meiryo UI" panose="020B0604030504040204" pitchFamily="50" charset="-128"/>
              </a:rPr>
              <a:t>付ける</a:t>
            </a:r>
            <a:r>
              <a:rPr lang="ja-JP" altLang="ja-JP" sz="1600" dirty="0">
                <a:latin typeface="Meiryo UI" panose="020B0604030504040204" pitchFamily="50" charset="-128"/>
                <a:ea typeface="Meiryo UI" panose="020B0604030504040204" pitchFamily="50" charset="-128"/>
              </a:rPr>
              <a:t>と、未打刻が</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ピンク色で表示されますので、確認する際に便利です。</a:t>
            </a:r>
            <a:endParaRPr lang="en-US" altLang="ja-JP" sz="1600" dirty="0">
              <a:latin typeface="Meiryo UI" panose="020B0604030504040204" pitchFamily="50" charset="-128"/>
              <a:ea typeface="Meiryo UI" panose="020B0604030504040204" pitchFamily="50" charset="-128"/>
            </a:endParaRPr>
          </a:p>
          <a:p>
            <a:pPr fontAlgn="base"/>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ja-JP" sz="1600" dirty="0">
                <a:latin typeface="Meiryo UI" panose="020B0604030504040204" pitchFamily="50" charset="-128"/>
                <a:ea typeface="Meiryo UI" panose="020B0604030504040204" pitchFamily="50" charset="-128"/>
              </a:rPr>
              <a:t>未打刻があった場合は、未打刻の日</a:t>
            </a:r>
            <a:r>
              <a:rPr lang="ja-JP" altLang="en-US" sz="1600" dirty="0">
                <a:latin typeface="Meiryo UI" panose="020B0604030504040204" pitchFamily="50" charset="-128"/>
                <a:ea typeface="Meiryo UI" panose="020B0604030504040204" pitchFamily="50" charset="-128"/>
              </a:rPr>
              <a:t>の　 から</a:t>
            </a:r>
            <a:r>
              <a:rPr lang="ja-JP" altLang="ja-JP" sz="1600" dirty="0">
                <a:latin typeface="Meiryo UI" panose="020B0604030504040204" pitchFamily="50" charset="-128"/>
                <a:ea typeface="Meiryo UI" panose="020B0604030504040204" pitchFamily="50" charset="-128"/>
              </a:rPr>
              <a:t>打刻申請できます。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28" name="えんぴつ.jpg">
            <a:extLst>
              <a:ext uri="{FF2B5EF4-FFF2-40B4-BE49-F238E27FC236}">
                <a16:creationId xmlns:a16="http://schemas.microsoft.com/office/drawing/2014/main" id="{94880C87-4929-4E7C-AE9D-E6656144D5B1}"/>
              </a:ext>
            </a:extLst>
          </p:cNvPr>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8937428" y="4862415"/>
            <a:ext cx="161925" cy="180975"/>
          </a:xfrm>
          <a:prstGeom prst="rect">
            <a:avLst/>
          </a:prstGeom>
        </p:spPr>
      </p:pic>
    </p:spTree>
    <p:extLst>
      <p:ext uri="{BB962C8B-B14F-4D97-AF65-F5344CB8AC3E}">
        <p14:creationId xmlns:p14="http://schemas.microsoft.com/office/powerpoint/2010/main" val="18487968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38FE038C-F577-46C4-8BAF-1DB0001F014F}"/>
              </a:ext>
            </a:extLst>
          </p:cNvPr>
          <p:cNvPicPr/>
          <p:nvPr/>
        </p:nvPicPr>
        <p:blipFill>
          <a:blip r:embed="rId3"/>
          <a:stretch>
            <a:fillRect/>
          </a:stretch>
        </p:blipFill>
        <p:spPr>
          <a:xfrm>
            <a:off x="6391835" y="2871916"/>
            <a:ext cx="4563110" cy="3207385"/>
          </a:xfrm>
          <a:prstGeom prst="rect">
            <a:avLst/>
          </a:prstGeom>
          <a:ln w="3175">
            <a:solidFill>
              <a:schemeClr val="tx1"/>
            </a:solidFill>
          </a:ln>
        </p:spPr>
      </p:pic>
      <p:pic>
        <p:nvPicPr>
          <p:cNvPr id="16" name="図 15">
            <a:extLst>
              <a:ext uri="{FF2B5EF4-FFF2-40B4-BE49-F238E27FC236}">
                <a16:creationId xmlns:a16="http://schemas.microsoft.com/office/drawing/2014/main" id="{D07EAEEB-97FD-4116-9F24-E4EBBD32D2BA}"/>
              </a:ext>
            </a:extLst>
          </p:cNvPr>
          <p:cNvPicPr/>
          <p:nvPr/>
        </p:nvPicPr>
        <p:blipFill>
          <a:blip r:embed="rId4"/>
          <a:stretch>
            <a:fillRect/>
          </a:stretch>
        </p:blipFill>
        <p:spPr>
          <a:xfrm>
            <a:off x="1286865" y="2903714"/>
            <a:ext cx="3542030" cy="1087755"/>
          </a:xfrm>
          <a:prstGeom prst="rect">
            <a:avLst/>
          </a:prstGeom>
          <a:ln w="3175">
            <a:solidFill>
              <a:schemeClr val="tx1"/>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695309" y="369788"/>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- 16</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勤務データを一括で申請する</a:t>
            </a:r>
            <a:endParaRPr kumimoji="0" lang="ja-JP" altLang="ja-JP"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1019419" y="1731912"/>
            <a:ext cx="10151779" cy="338554"/>
          </a:xfrm>
          <a:prstGeom prst="rect">
            <a:avLst/>
          </a:prstGeom>
          <a:noFill/>
        </p:spPr>
        <p:txBody>
          <a:bodyPr wrap="square" rtlCol="0">
            <a:spAutoFit/>
          </a:bodyPr>
          <a:lstStyle/>
          <a:p>
            <a:pPr>
              <a:spcBef>
                <a:spcPts val="600"/>
              </a:spcBef>
            </a:pPr>
            <a:r>
              <a:rPr lang="ja-JP" altLang="en-US" sz="1600" dirty="0">
                <a:latin typeface="Meiryo UI" panose="020B0604030504040204" pitchFamily="50" charset="-128"/>
                <a:ea typeface="Meiryo UI" panose="020B0604030504040204" pitchFamily="50" charset="-128"/>
              </a:rPr>
              <a:t>＜例＞</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毎週金曜日に、まとめて </a:t>
            </a:r>
            <a:r>
              <a:rPr lang="en-US" altLang="ja-JP" sz="16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週間の打刻や残業を</a:t>
            </a:r>
            <a:r>
              <a:rPr lang="ja-JP" altLang="ja-JP" sz="1600" dirty="0">
                <a:latin typeface="Meiryo UI" panose="020B0604030504040204" pitchFamily="50" charset="-128"/>
                <a:ea typeface="Meiryo UI" panose="020B0604030504040204" pitchFamily="50" charset="-128"/>
              </a:rPr>
              <a:t>申請</a:t>
            </a:r>
            <a:r>
              <a:rPr lang="ja-JP" altLang="en-US" sz="1600" dirty="0">
                <a:latin typeface="Meiryo UI" panose="020B0604030504040204" pitchFamily="50" charset="-128"/>
                <a:ea typeface="Meiryo UI" panose="020B0604030504040204" pitchFamily="50" charset="-128"/>
              </a:rPr>
              <a:t>し</a:t>
            </a:r>
            <a:r>
              <a:rPr lang="ja-JP" altLang="ja-JP" sz="1600" dirty="0">
                <a:latin typeface="Meiryo UI" panose="020B0604030504040204" pitchFamily="50" charset="-128"/>
                <a:ea typeface="Meiryo UI" panose="020B0604030504040204" pitchFamily="50" charset="-128"/>
              </a:rPr>
              <a:t>ます。</a:t>
            </a:r>
            <a:endParaRPr kumimoji="1" lang="ja-JP" altLang="en-US" sz="1600" dirty="0">
              <a:latin typeface="Meiryo UI" panose="020B0604030504040204" pitchFamily="50" charset="-128"/>
              <a:ea typeface="Meiryo UI" panose="020B0604030504040204" pitchFamily="50" charset="-128"/>
            </a:endParaRPr>
          </a:p>
        </p:txBody>
      </p:sp>
      <p:sp>
        <p:nvSpPr>
          <p:cNvPr id="13"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792494" y="3749215"/>
            <a:ext cx="542041" cy="24746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2"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6020449" y="2130192"/>
            <a:ext cx="5485747" cy="836513"/>
          </a:xfrm>
          <a:prstGeom prst="rect">
            <a:avLst/>
          </a:prstGeom>
          <a:noFill/>
          <a:ln w="19050">
            <a:noFill/>
            <a:miter lim="800000"/>
            <a:headEnd/>
            <a:tailEnd/>
          </a:ln>
        </p:spPr>
        <p:txBody>
          <a:bodyPr rot="0" vert="horz" wrap="square" lIns="74295" tIns="108000" rIns="74295" bIns="108000" anchor="t" anchorCtr="0" upright="1">
            <a:noAutofit/>
          </a:bodyPr>
          <a:lstStyle/>
          <a:p>
            <a:pPr lvl="0" fontAlgn="base"/>
            <a:r>
              <a:rPr lang="ja-JP" altLang="en-US" sz="1600" dirty="0">
                <a:latin typeface="Meiryo UI" panose="020B0604030504040204" pitchFamily="50" charset="-128"/>
                <a:ea typeface="Meiryo UI" panose="020B0604030504040204" pitchFamily="50" charset="-128"/>
              </a:rPr>
              <a:t>② </a:t>
            </a:r>
            <a:r>
              <a:rPr lang="ja-JP" altLang="ja-JP" sz="1600" dirty="0">
                <a:latin typeface="Meiryo UI" panose="020B0604030504040204" pitchFamily="50" charset="-128"/>
                <a:ea typeface="Meiryo UI" panose="020B0604030504040204" pitchFamily="50" charset="-128"/>
              </a:rPr>
              <a:t>打刻漏れや有給休暇</a:t>
            </a:r>
            <a:r>
              <a:rPr lang="ja-JP" altLang="en-US" sz="1600" dirty="0">
                <a:latin typeface="Meiryo UI" panose="020B0604030504040204" pitchFamily="50" charset="-128"/>
                <a:ea typeface="Meiryo UI" panose="020B0604030504040204" pitchFamily="50" charset="-128"/>
              </a:rPr>
              <a:t>、残業</a:t>
            </a:r>
            <a:r>
              <a:rPr lang="ja-JP" altLang="ja-JP" sz="1600" dirty="0">
                <a:latin typeface="Meiryo UI" panose="020B0604030504040204" pitchFamily="50" charset="-128"/>
                <a:ea typeface="Meiryo UI" panose="020B0604030504040204" pitchFamily="50" charset="-128"/>
              </a:rPr>
              <a:t>など、申請する内容を入力します。</a:t>
            </a:r>
            <a:endParaRPr lang="en-US" altLang="ja-JP" sz="1600" dirty="0">
              <a:latin typeface="Meiryo UI" panose="020B0604030504040204" pitchFamily="50" charset="-128"/>
              <a:ea typeface="Meiryo UI" panose="020B0604030504040204" pitchFamily="50" charset="-128"/>
            </a:endParaRPr>
          </a:p>
          <a:p>
            <a:pPr fontAlgn="base">
              <a:spcBef>
                <a:spcPts val="600"/>
              </a:spcBef>
            </a:pP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入力した箇所は、背景が緑色に変更されます。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9" name="Rectangle 363">
            <a:extLst>
              <a:ext uri="{FF2B5EF4-FFF2-40B4-BE49-F238E27FC236}">
                <a16:creationId xmlns:a16="http://schemas.microsoft.com/office/drawing/2014/main" id="{6D273DA5-FA74-469E-9AEA-3201CD09B032}"/>
              </a:ext>
            </a:extLst>
          </p:cNvPr>
          <p:cNvSpPr>
            <a:spLocks noChangeArrowheads="1"/>
          </p:cNvSpPr>
          <p:nvPr/>
        </p:nvSpPr>
        <p:spPr bwMode="auto">
          <a:xfrm>
            <a:off x="1062749" y="2146783"/>
            <a:ext cx="3119783" cy="372910"/>
          </a:xfrm>
          <a:prstGeom prst="rect">
            <a:avLst/>
          </a:prstGeom>
          <a:noFill/>
          <a:ln w="19050">
            <a:no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a:t>
            </a:r>
            <a:r>
              <a:rPr lang="ja-JP" altLang="ja-JP" sz="1600" dirty="0">
                <a:latin typeface="Meiryo UI" panose="020B0604030504040204" pitchFamily="50" charset="-128"/>
                <a:ea typeface="Meiryo UI" panose="020B0604030504040204" pitchFamily="50" charset="-128"/>
              </a:rPr>
              <a:t>申請する期間を指定します。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3" name="矢印: 右 22">
            <a:extLst>
              <a:ext uri="{FF2B5EF4-FFF2-40B4-BE49-F238E27FC236}">
                <a16:creationId xmlns:a16="http://schemas.microsoft.com/office/drawing/2014/main" id="{A12D3DF0-3429-4BFA-851F-81C78AE6A0C6}"/>
              </a:ext>
            </a:extLst>
          </p:cNvPr>
          <p:cNvSpPr/>
          <p:nvPr/>
        </p:nvSpPr>
        <p:spPr>
          <a:xfrm>
            <a:off x="5378385" y="3266100"/>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AutoShape 380">
            <a:extLst>
              <a:ext uri="{FF2B5EF4-FFF2-40B4-BE49-F238E27FC236}">
                <a16:creationId xmlns:a16="http://schemas.microsoft.com/office/drawing/2014/main" id="{EA195E93-4F3E-4333-A5D4-361743AA9DAC}"/>
              </a:ext>
            </a:extLst>
          </p:cNvPr>
          <p:cNvSpPr>
            <a:spLocks noChangeArrowheads="1"/>
          </p:cNvSpPr>
          <p:nvPr/>
        </p:nvSpPr>
        <p:spPr bwMode="auto">
          <a:xfrm>
            <a:off x="6598483" y="4351876"/>
            <a:ext cx="289741" cy="18247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5" name="AutoShape 380">
            <a:extLst>
              <a:ext uri="{FF2B5EF4-FFF2-40B4-BE49-F238E27FC236}">
                <a16:creationId xmlns:a16="http://schemas.microsoft.com/office/drawing/2014/main" id="{20DF67C3-07E8-460B-838A-75FA1BCE05D2}"/>
              </a:ext>
            </a:extLst>
          </p:cNvPr>
          <p:cNvSpPr>
            <a:spLocks noChangeArrowheads="1"/>
          </p:cNvSpPr>
          <p:nvPr/>
        </p:nvSpPr>
        <p:spPr bwMode="auto">
          <a:xfrm>
            <a:off x="6602836" y="4756825"/>
            <a:ext cx="289741" cy="18247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6" name="AutoShape 380">
            <a:extLst>
              <a:ext uri="{FF2B5EF4-FFF2-40B4-BE49-F238E27FC236}">
                <a16:creationId xmlns:a16="http://schemas.microsoft.com/office/drawing/2014/main" id="{305C03A1-4BD5-4FEB-AE78-113A689E8EA4}"/>
              </a:ext>
            </a:extLst>
          </p:cNvPr>
          <p:cNvSpPr>
            <a:spLocks noChangeArrowheads="1"/>
          </p:cNvSpPr>
          <p:nvPr/>
        </p:nvSpPr>
        <p:spPr bwMode="auto">
          <a:xfrm>
            <a:off x="9091538" y="4348360"/>
            <a:ext cx="417966" cy="17950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9" name="AutoShape 380">
            <a:extLst>
              <a:ext uri="{FF2B5EF4-FFF2-40B4-BE49-F238E27FC236}">
                <a16:creationId xmlns:a16="http://schemas.microsoft.com/office/drawing/2014/main" id="{1FD7F51A-B39A-4DF9-8A4E-D5461C48CEDC}"/>
              </a:ext>
            </a:extLst>
          </p:cNvPr>
          <p:cNvSpPr>
            <a:spLocks noChangeArrowheads="1"/>
          </p:cNvSpPr>
          <p:nvPr/>
        </p:nvSpPr>
        <p:spPr bwMode="auto">
          <a:xfrm>
            <a:off x="8351059" y="4757599"/>
            <a:ext cx="749187" cy="19256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0" name="AutoShape 380">
            <a:extLst>
              <a:ext uri="{FF2B5EF4-FFF2-40B4-BE49-F238E27FC236}">
                <a16:creationId xmlns:a16="http://schemas.microsoft.com/office/drawing/2014/main" id="{0ADF8EE0-EB0B-46D1-9F45-001FD60BAFC9}"/>
              </a:ext>
            </a:extLst>
          </p:cNvPr>
          <p:cNvSpPr>
            <a:spLocks noChangeArrowheads="1"/>
          </p:cNvSpPr>
          <p:nvPr/>
        </p:nvSpPr>
        <p:spPr bwMode="auto">
          <a:xfrm>
            <a:off x="9879412" y="4757343"/>
            <a:ext cx="749187" cy="19256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31" name="直線コネクタ 30">
            <a:extLst>
              <a:ext uri="{FF2B5EF4-FFF2-40B4-BE49-F238E27FC236}">
                <a16:creationId xmlns:a16="http://schemas.microsoft.com/office/drawing/2014/main" id="{BBAD84EA-7980-4CB2-B5A0-F9F2B2D1BB82}"/>
              </a:ext>
            </a:extLst>
          </p:cNvPr>
          <p:cNvCxnSpPr>
            <a:cxnSpLocks/>
          </p:cNvCxnSpPr>
          <p:nvPr/>
        </p:nvCxnSpPr>
        <p:spPr>
          <a:xfrm flipV="1">
            <a:off x="6265521" y="4443112"/>
            <a:ext cx="0" cy="169667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3DB5286E-15B8-4AE4-899B-DB37C8551FCA}"/>
              </a:ext>
            </a:extLst>
          </p:cNvPr>
          <p:cNvCxnSpPr>
            <a:cxnSpLocks/>
          </p:cNvCxnSpPr>
          <p:nvPr/>
        </p:nvCxnSpPr>
        <p:spPr>
          <a:xfrm>
            <a:off x="6265521" y="4458190"/>
            <a:ext cx="324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CDB2F4DB-F82C-46D8-9B1F-0C0CD8C1C2B1}"/>
              </a:ext>
            </a:extLst>
          </p:cNvPr>
          <p:cNvCxnSpPr>
            <a:cxnSpLocks/>
          </p:cNvCxnSpPr>
          <p:nvPr/>
        </p:nvCxnSpPr>
        <p:spPr>
          <a:xfrm>
            <a:off x="6262957" y="4863343"/>
            <a:ext cx="324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363">
            <a:extLst>
              <a:ext uri="{FF2B5EF4-FFF2-40B4-BE49-F238E27FC236}">
                <a16:creationId xmlns:a16="http://schemas.microsoft.com/office/drawing/2014/main" id="{AA3EEBF5-21AF-4C68-A242-8DBC200F8270}"/>
              </a:ext>
            </a:extLst>
          </p:cNvPr>
          <p:cNvSpPr>
            <a:spLocks noChangeArrowheads="1"/>
          </p:cNvSpPr>
          <p:nvPr/>
        </p:nvSpPr>
        <p:spPr bwMode="auto">
          <a:xfrm>
            <a:off x="5678053" y="6097446"/>
            <a:ext cx="2983347" cy="68124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a:t>
            </a:r>
            <a:r>
              <a:rPr lang="ja-JP" altLang="ja-JP" sz="1600" dirty="0">
                <a:latin typeface="Meiryo UI" panose="020B0604030504040204" pitchFamily="50" charset="-128"/>
                <a:ea typeface="Meiryo UI" panose="020B0604030504040204" pitchFamily="50" charset="-128"/>
              </a:rPr>
              <a:t>申請する日付にチェックを付け、</a:t>
            </a:r>
            <a:br>
              <a:rPr lang="en-US" altLang="ja-JP" sz="1600" dirty="0">
                <a:latin typeface="Meiryo UI" panose="020B0604030504040204" pitchFamily="50" charset="-128"/>
                <a:ea typeface="Meiryo UI" panose="020B0604030504040204" pitchFamily="50" charset="-128"/>
              </a:rPr>
            </a:br>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［申請］ボタンをクリックします。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7" name="AutoShape 380">
            <a:extLst>
              <a:ext uri="{FF2B5EF4-FFF2-40B4-BE49-F238E27FC236}">
                <a16:creationId xmlns:a16="http://schemas.microsoft.com/office/drawing/2014/main" id="{49C89195-62F2-401A-A46B-46C9CDB70AAF}"/>
              </a:ext>
            </a:extLst>
          </p:cNvPr>
          <p:cNvSpPr>
            <a:spLocks noChangeArrowheads="1"/>
          </p:cNvSpPr>
          <p:nvPr/>
        </p:nvSpPr>
        <p:spPr bwMode="auto">
          <a:xfrm>
            <a:off x="7875932" y="5837949"/>
            <a:ext cx="585722" cy="22842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2" name="テキスト ボックス 31">
            <a:extLst>
              <a:ext uri="{FF2B5EF4-FFF2-40B4-BE49-F238E27FC236}">
                <a16:creationId xmlns:a16="http://schemas.microsoft.com/office/drawing/2014/main" id="{72FD4B17-8693-47CE-8022-19AADD61AE24}"/>
              </a:ext>
            </a:extLst>
          </p:cNvPr>
          <p:cNvSpPr txBox="1"/>
          <p:nvPr/>
        </p:nvSpPr>
        <p:spPr>
          <a:xfrm>
            <a:off x="972617" y="1283768"/>
            <a:ext cx="10151779"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勤務実績申請］メニュー</a:t>
            </a:r>
            <a:endParaRPr kumimoji="1"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698723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図 39">
            <a:extLst>
              <a:ext uri="{FF2B5EF4-FFF2-40B4-BE49-F238E27FC236}">
                <a16:creationId xmlns:a16="http://schemas.microsoft.com/office/drawing/2014/main" id="{B1D4E8C8-BC3D-4255-B939-3B7E7F28B9E4}"/>
              </a:ext>
            </a:extLst>
          </p:cNvPr>
          <p:cNvPicPr/>
          <p:nvPr/>
        </p:nvPicPr>
        <p:blipFill>
          <a:blip r:embed="rId3"/>
          <a:stretch>
            <a:fillRect/>
          </a:stretch>
        </p:blipFill>
        <p:spPr>
          <a:xfrm>
            <a:off x="6366594" y="3037110"/>
            <a:ext cx="4415155" cy="3242310"/>
          </a:xfrm>
          <a:prstGeom prst="rect">
            <a:avLst/>
          </a:prstGeom>
          <a:ln w="3175">
            <a:solidFill>
              <a:schemeClr val="tx1"/>
            </a:solidFill>
          </a:ln>
        </p:spPr>
      </p:pic>
      <p:pic>
        <p:nvPicPr>
          <p:cNvPr id="39" name="図 38">
            <a:extLst>
              <a:ext uri="{FF2B5EF4-FFF2-40B4-BE49-F238E27FC236}">
                <a16:creationId xmlns:a16="http://schemas.microsoft.com/office/drawing/2014/main" id="{CA9D3B66-EB60-4C1A-B849-CD65E38F0B4D}"/>
              </a:ext>
            </a:extLst>
          </p:cNvPr>
          <p:cNvPicPr/>
          <p:nvPr/>
        </p:nvPicPr>
        <p:blipFill>
          <a:blip r:embed="rId4"/>
          <a:stretch>
            <a:fillRect/>
          </a:stretch>
        </p:blipFill>
        <p:spPr>
          <a:xfrm>
            <a:off x="1338200" y="3037110"/>
            <a:ext cx="3574415" cy="2290445"/>
          </a:xfrm>
          <a:prstGeom prst="rect">
            <a:avLst/>
          </a:prstGeom>
          <a:ln w="3175">
            <a:solidFill>
              <a:schemeClr val="tx1"/>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696932" y="373634"/>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- 17</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勤怠を管理している社員の勤務データを一括で申請する</a:t>
            </a:r>
            <a:endParaRPr kumimoji="0" lang="ja-JP" altLang="ja-JP"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90548" y="1612391"/>
            <a:ext cx="10151779" cy="584775"/>
          </a:xfrm>
          <a:prstGeom prst="rect">
            <a:avLst/>
          </a:prstGeom>
          <a:noFill/>
        </p:spPr>
        <p:txBody>
          <a:bodyPr wrap="square" rtlCol="0">
            <a:spAutoFit/>
          </a:bodyPr>
          <a:lstStyle/>
          <a:p>
            <a:r>
              <a:rPr lang="ja-JP" altLang="ja-JP" sz="1600" dirty="0">
                <a:latin typeface="Meiryo UI" panose="020B0604030504040204" pitchFamily="50" charset="-128"/>
                <a:ea typeface="Meiryo UI" panose="020B0604030504040204" pitchFamily="50" charset="-128"/>
              </a:rPr>
              <a:t>社員</a:t>
            </a:r>
            <a:r>
              <a:rPr lang="en-US" altLang="ja-JP" sz="1600" dirty="0">
                <a:latin typeface="Meiryo UI" panose="020B0604030504040204" pitchFamily="50" charset="-128"/>
                <a:ea typeface="Meiryo UI" panose="020B0604030504040204" pitchFamily="50" charset="-128"/>
              </a:rPr>
              <a:t> 1 </a:t>
            </a:r>
            <a:r>
              <a:rPr lang="ja-JP" altLang="ja-JP" sz="1600" dirty="0">
                <a:latin typeface="Meiryo UI" panose="020B0604030504040204" pitchFamily="50" charset="-128"/>
                <a:ea typeface="Meiryo UI" panose="020B0604030504040204" pitchFamily="50" charset="-128"/>
              </a:rPr>
              <a:t>人ずつに特定の</a:t>
            </a:r>
            <a:r>
              <a:rPr lang="en-US" altLang="ja-JP" sz="1600" dirty="0">
                <a:latin typeface="Meiryo UI" panose="020B0604030504040204" pitchFamily="50" charset="-128"/>
                <a:ea typeface="Meiryo UI" panose="020B0604030504040204" pitchFamily="50" charset="-128"/>
              </a:rPr>
              <a:t>PC</a:t>
            </a:r>
            <a:r>
              <a:rPr lang="ja-JP" altLang="ja-JP" sz="1600" dirty="0">
                <a:latin typeface="Meiryo UI" panose="020B0604030504040204" pitchFamily="50" charset="-128"/>
                <a:ea typeface="Meiryo UI" panose="020B0604030504040204" pitchFamily="50" charset="-128"/>
              </a:rPr>
              <a:t>を与えていない場合などは、勤怠管理者が</a:t>
            </a: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連名式勤務実績申請</a:t>
            </a:r>
            <a:r>
              <a:rPr lang="ja-JP" altLang="en-US" sz="1600" dirty="0">
                <a:latin typeface="Meiryo UI" panose="020B0604030504040204" pitchFamily="50" charset="-128"/>
                <a:ea typeface="Meiryo UI" panose="020B0604030504040204" pitchFamily="50" charset="-128"/>
              </a:rPr>
              <a:t>］メニュー</a:t>
            </a:r>
            <a:r>
              <a:rPr lang="ja-JP" altLang="ja-JP" sz="1600" dirty="0">
                <a:latin typeface="Meiryo UI" panose="020B0604030504040204" pitchFamily="50" charset="-128"/>
                <a:ea typeface="Meiryo UI" panose="020B0604030504040204" pitchFamily="50" charset="-128"/>
              </a:rPr>
              <a:t>で</a:t>
            </a:r>
            <a:endParaRPr lang="en-US" altLang="ja-JP" sz="1600" dirty="0">
              <a:latin typeface="Meiryo UI" panose="020B0604030504040204" pitchFamily="50" charset="-128"/>
              <a:ea typeface="Meiryo UI" panose="020B0604030504040204" pitchFamily="50" charset="-128"/>
            </a:endParaRPr>
          </a:p>
          <a:p>
            <a:r>
              <a:rPr lang="ja-JP" altLang="ja-JP" sz="1600" dirty="0">
                <a:latin typeface="Meiryo UI" panose="020B0604030504040204" pitchFamily="50" charset="-128"/>
                <a:ea typeface="Meiryo UI" panose="020B0604030504040204" pitchFamily="50" charset="-128"/>
              </a:rPr>
              <a:t>勤怠を管理している社員の勤務データを一括で申請</a:t>
            </a:r>
            <a:r>
              <a:rPr lang="ja-JP" altLang="en-US" sz="1600" dirty="0">
                <a:latin typeface="Meiryo UI" panose="020B0604030504040204" pitchFamily="50" charset="-128"/>
                <a:ea typeface="Meiryo UI" panose="020B0604030504040204" pitchFamily="50" charset="-128"/>
              </a:rPr>
              <a:t>し</a:t>
            </a:r>
            <a:r>
              <a:rPr lang="ja-JP" altLang="ja-JP" sz="1600" dirty="0">
                <a:latin typeface="Meiryo UI" panose="020B0604030504040204" pitchFamily="50" charset="-128"/>
                <a:ea typeface="Meiryo UI" panose="020B0604030504040204" pitchFamily="50" charset="-128"/>
              </a:rPr>
              <a:t>ます。</a:t>
            </a:r>
            <a:endParaRPr kumimoji="1" lang="ja-JP" altLang="en-US" sz="1600" dirty="0">
              <a:latin typeface="Meiryo UI" panose="020B0604030504040204" pitchFamily="50" charset="-128"/>
              <a:ea typeface="Meiryo UI" panose="020B0604030504040204" pitchFamily="50" charset="-128"/>
            </a:endParaRPr>
          </a:p>
        </p:txBody>
      </p:sp>
      <p:sp>
        <p:nvSpPr>
          <p:cNvPr id="13"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845677" y="5093091"/>
            <a:ext cx="542041" cy="24746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2"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5995045" y="2265660"/>
            <a:ext cx="5366420" cy="717884"/>
          </a:xfrm>
          <a:prstGeom prst="rect">
            <a:avLst/>
          </a:prstGeom>
          <a:noFill/>
          <a:ln w="19050">
            <a:noFill/>
            <a:miter lim="800000"/>
            <a:headEnd/>
            <a:tailEnd/>
          </a:ln>
        </p:spPr>
        <p:txBody>
          <a:bodyPr rot="0" vert="horz" wrap="square" lIns="74295" tIns="108000" rIns="74295" bIns="108000" anchor="t" anchorCtr="0" upright="1">
            <a:noAutofit/>
          </a:bodyPr>
          <a:lstStyle/>
          <a:p>
            <a:pPr lvl="0" fontAlgn="base"/>
            <a:r>
              <a:rPr lang="ja-JP" altLang="en-US" sz="1600" dirty="0">
                <a:latin typeface="Meiryo UI" panose="020B0604030504040204" pitchFamily="50" charset="-128"/>
                <a:ea typeface="Meiryo UI" panose="020B0604030504040204" pitchFamily="50" charset="-128"/>
              </a:rPr>
              <a:t>② </a:t>
            </a:r>
            <a:r>
              <a:rPr lang="ja-JP" altLang="ja-JP" sz="1600" dirty="0">
                <a:latin typeface="Meiryo UI" panose="020B0604030504040204" pitchFamily="50" charset="-128"/>
                <a:ea typeface="Meiryo UI" panose="020B0604030504040204" pitchFamily="50" charset="-128"/>
              </a:rPr>
              <a:t>打刻漏れや有給休暇</a:t>
            </a:r>
            <a:r>
              <a:rPr lang="ja-JP" altLang="en-US" sz="1600" dirty="0">
                <a:latin typeface="Meiryo UI" panose="020B0604030504040204" pitchFamily="50" charset="-128"/>
                <a:ea typeface="Meiryo UI" panose="020B0604030504040204" pitchFamily="50" charset="-128"/>
              </a:rPr>
              <a:t>、残業</a:t>
            </a:r>
            <a:r>
              <a:rPr lang="ja-JP" altLang="ja-JP" sz="1600" dirty="0">
                <a:latin typeface="Meiryo UI" panose="020B0604030504040204" pitchFamily="50" charset="-128"/>
                <a:ea typeface="Meiryo UI" panose="020B0604030504040204" pitchFamily="50" charset="-128"/>
              </a:rPr>
              <a:t>など、申請する内容を入力します。</a:t>
            </a:r>
            <a:endParaRPr lang="en-US" altLang="ja-JP" sz="1600" dirty="0">
              <a:latin typeface="Meiryo UI" panose="020B0604030504040204" pitchFamily="50" charset="-128"/>
              <a:ea typeface="Meiryo UI" panose="020B0604030504040204" pitchFamily="50" charset="-128"/>
            </a:endParaRPr>
          </a:p>
          <a:p>
            <a:pPr fontAlgn="base">
              <a:spcBef>
                <a:spcPts val="600"/>
              </a:spcBef>
            </a:pP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入力した箇所は、背景が緑色に変更されます。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9" name="Rectangle 363">
            <a:extLst>
              <a:ext uri="{FF2B5EF4-FFF2-40B4-BE49-F238E27FC236}">
                <a16:creationId xmlns:a16="http://schemas.microsoft.com/office/drawing/2014/main" id="{6D273DA5-FA74-469E-9AEA-3201CD09B032}"/>
              </a:ext>
            </a:extLst>
          </p:cNvPr>
          <p:cNvSpPr>
            <a:spLocks noChangeArrowheads="1"/>
          </p:cNvSpPr>
          <p:nvPr/>
        </p:nvSpPr>
        <p:spPr bwMode="auto">
          <a:xfrm>
            <a:off x="1071715" y="2284417"/>
            <a:ext cx="3894284" cy="372910"/>
          </a:xfrm>
          <a:prstGeom prst="rect">
            <a:avLst/>
          </a:prstGeom>
          <a:noFill/>
          <a:ln w="19050">
            <a:no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a:t>
            </a:r>
            <a:r>
              <a:rPr lang="ja-JP" altLang="ja-JP" sz="1600" dirty="0">
                <a:latin typeface="Meiryo UI" panose="020B0604030504040204" pitchFamily="50" charset="-128"/>
                <a:ea typeface="Meiryo UI" panose="020B0604030504040204" pitchFamily="50" charset="-128"/>
              </a:rPr>
              <a:t>申請する期間や社員の範囲を指定します。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3" name="矢印: 右 22">
            <a:extLst>
              <a:ext uri="{FF2B5EF4-FFF2-40B4-BE49-F238E27FC236}">
                <a16:creationId xmlns:a16="http://schemas.microsoft.com/office/drawing/2014/main" id="{A12D3DF0-3429-4BFA-851F-81C78AE6A0C6}"/>
              </a:ext>
            </a:extLst>
          </p:cNvPr>
          <p:cNvSpPr/>
          <p:nvPr/>
        </p:nvSpPr>
        <p:spPr>
          <a:xfrm>
            <a:off x="5387354" y="4059929"/>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AutoShape 380">
            <a:extLst>
              <a:ext uri="{FF2B5EF4-FFF2-40B4-BE49-F238E27FC236}">
                <a16:creationId xmlns:a16="http://schemas.microsoft.com/office/drawing/2014/main" id="{20DF67C3-07E8-460B-838A-75FA1BCE05D2}"/>
              </a:ext>
            </a:extLst>
          </p:cNvPr>
          <p:cNvSpPr>
            <a:spLocks noChangeArrowheads="1"/>
          </p:cNvSpPr>
          <p:nvPr/>
        </p:nvSpPr>
        <p:spPr bwMode="auto">
          <a:xfrm>
            <a:off x="6333554" y="3832121"/>
            <a:ext cx="228034" cy="149543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6" name="AutoShape 380">
            <a:extLst>
              <a:ext uri="{FF2B5EF4-FFF2-40B4-BE49-F238E27FC236}">
                <a16:creationId xmlns:a16="http://schemas.microsoft.com/office/drawing/2014/main" id="{305C03A1-4BD5-4FEB-AE78-113A689E8EA4}"/>
              </a:ext>
            </a:extLst>
          </p:cNvPr>
          <p:cNvSpPr>
            <a:spLocks noChangeArrowheads="1"/>
          </p:cNvSpPr>
          <p:nvPr/>
        </p:nvSpPr>
        <p:spPr bwMode="auto">
          <a:xfrm>
            <a:off x="8895047" y="4141587"/>
            <a:ext cx="595502" cy="19256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9" name="AutoShape 380">
            <a:extLst>
              <a:ext uri="{FF2B5EF4-FFF2-40B4-BE49-F238E27FC236}">
                <a16:creationId xmlns:a16="http://schemas.microsoft.com/office/drawing/2014/main" id="{1FD7F51A-B39A-4DF9-8A4E-D5461C48CEDC}"/>
              </a:ext>
            </a:extLst>
          </p:cNvPr>
          <p:cNvSpPr>
            <a:spLocks noChangeArrowheads="1"/>
          </p:cNvSpPr>
          <p:nvPr/>
        </p:nvSpPr>
        <p:spPr bwMode="auto">
          <a:xfrm>
            <a:off x="7888047" y="6096442"/>
            <a:ext cx="487805" cy="19256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0" name="AutoShape 380">
            <a:extLst>
              <a:ext uri="{FF2B5EF4-FFF2-40B4-BE49-F238E27FC236}">
                <a16:creationId xmlns:a16="http://schemas.microsoft.com/office/drawing/2014/main" id="{0ADF8EE0-EB0B-46D1-9F45-001FD60BAFC9}"/>
              </a:ext>
            </a:extLst>
          </p:cNvPr>
          <p:cNvSpPr>
            <a:spLocks noChangeArrowheads="1"/>
          </p:cNvSpPr>
          <p:nvPr/>
        </p:nvSpPr>
        <p:spPr bwMode="auto">
          <a:xfrm>
            <a:off x="9546949" y="3898672"/>
            <a:ext cx="744788" cy="148655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3" name="AutoShape 437">
            <a:extLst>
              <a:ext uri="{FF2B5EF4-FFF2-40B4-BE49-F238E27FC236}">
                <a16:creationId xmlns:a16="http://schemas.microsoft.com/office/drawing/2014/main" id="{DC14F25F-000E-41DF-83A4-236BBD050E8F}"/>
              </a:ext>
            </a:extLst>
          </p:cNvPr>
          <p:cNvSpPr>
            <a:spLocks noChangeArrowheads="1"/>
          </p:cNvSpPr>
          <p:nvPr/>
        </p:nvSpPr>
        <p:spPr bwMode="auto">
          <a:xfrm>
            <a:off x="10776932" y="1064605"/>
            <a:ext cx="720000" cy="306995"/>
          </a:xfrm>
          <a:prstGeom prst="roundRect">
            <a:avLst>
              <a:gd name="adj" fmla="val 16667"/>
            </a:avLst>
          </a:prstGeom>
          <a:gradFill rotWithShape="0">
            <a:gsLst>
              <a:gs pos="0">
                <a:srgbClr val="8EAADB"/>
              </a:gs>
              <a:gs pos="50000">
                <a:srgbClr val="D9E2F3"/>
              </a:gs>
              <a:gs pos="100000">
                <a:srgbClr val="8EAADB"/>
              </a:gs>
            </a:gsLst>
            <a:lin ang="18900000" scaled="1"/>
          </a:gradFill>
          <a:ln w="12700">
            <a:solidFill>
              <a:srgbClr val="8EAADB"/>
            </a:solidFill>
            <a:round/>
            <a:headEnd/>
            <a:tailEnd/>
          </a:ln>
          <a:effectLst>
            <a:outerShdw dist="28398" dir="3806097" algn="ctr" rotWithShape="0">
              <a:srgbClr val="1F3763">
                <a:alpha val="50000"/>
              </a:srgbClr>
            </a:outerShdw>
          </a:effectLst>
        </p:spPr>
        <p:txBody>
          <a:bodyPr rot="0" vert="horz" wrap="square" lIns="36000" tIns="36000" rIns="36000" bIns="36000" anchor="t" anchorCtr="0" upright="1">
            <a:noAutofit/>
          </a:bodyPr>
          <a:lstStyle/>
          <a:p>
            <a:pPr algn="ctr">
              <a:spcAft>
                <a:spcPts val="0"/>
              </a:spcAft>
            </a:pPr>
            <a:r>
              <a:rPr lang="ja-JP" sz="1400" b="1" kern="100" dirty="0">
                <a:effectLst/>
                <a:latin typeface="Century" panose="02040604050505020304" pitchFamily="18" charset="0"/>
                <a:ea typeface="ＭＳ ゴシック" panose="020B0609070205080204" pitchFamily="49" charset="-128"/>
                <a:cs typeface="Times New Roman" panose="02020603050405020304" pitchFamily="18" charset="0"/>
              </a:rPr>
              <a:t>承認者</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cxnSp>
        <p:nvCxnSpPr>
          <p:cNvPr id="21" name="直線コネクタ 20">
            <a:extLst>
              <a:ext uri="{FF2B5EF4-FFF2-40B4-BE49-F238E27FC236}">
                <a16:creationId xmlns:a16="http://schemas.microsoft.com/office/drawing/2014/main" id="{1EDF1C6C-76B7-4EB0-97A7-204AE66AD33C}"/>
              </a:ext>
            </a:extLst>
          </p:cNvPr>
          <p:cNvCxnSpPr>
            <a:cxnSpLocks/>
          </p:cNvCxnSpPr>
          <p:nvPr/>
        </p:nvCxnSpPr>
        <p:spPr>
          <a:xfrm flipV="1">
            <a:off x="6453780" y="5327556"/>
            <a:ext cx="0" cy="65956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363">
            <a:extLst>
              <a:ext uri="{FF2B5EF4-FFF2-40B4-BE49-F238E27FC236}">
                <a16:creationId xmlns:a16="http://schemas.microsoft.com/office/drawing/2014/main" id="{AA3EEBF5-21AF-4C68-A242-8DBC200F8270}"/>
              </a:ext>
            </a:extLst>
          </p:cNvPr>
          <p:cNvSpPr>
            <a:spLocks noChangeArrowheads="1"/>
          </p:cNvSpPr>
          <p:nvPr/>
        </p:nvSpPr>
        <p:spPr bwMode="auto">
          <a:xfrm>
            <a:off x="4732875" y="5987123"/>
            <a:ext cx="3007760" cy="67207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a:t>
            </a:r>
            <a:r>
              <a:rPr lang="ja-JP" altLang="ja-JP" sz="1600" dirty="0">
                <a:latin typeface="Meiryo UI" panose="020B0604030504040204" pitchFamily="50" charset="-128"/>
                <a:ea typeface="Meiryo UI" panose="020B0604030504040204" pitchFamily="50" charset="-128"/>
              </a:rPr>
              <a:t>申請する日付にチェックを付け、</a:t>
            </a:r>
            <a:br>
              <a:rPr lang="en-US" altLang="ja-JP" sz="1600" dirty="0">
                <a:latin typeface="Meiryo UI" panose="020B0604030504040204" pitchFamily="50" charset="-128"/>
                <a:ea typeface="Meiryo UI" panose="020B0604030504040204" pitchFamily="50" charset="-128"/>
              </a:rPr>
            </a:br>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［申請］ボタンをクリックします。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10061957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ローチャート: 処理 18">
            <a:extLst>
              <a:ext uri="{FF2B5EF4-FFF2-40B4-BE49-F238E27FC236}">
                <a16:creationId xmlns:a16="http://schemas.microsoft.com/office/drawing/2014/main" id="{C149A678-9BBD-4FAE-8A5D-1E84FE57B6DE}"/>
              </a:ext>
            </a:extLst>
          </p:cNvPr>
          <p:cNvSpPr>
            <a:spLocks noChangeArrowheads="1"/>
          </p:cNvSpPr>
          <p:nvPr/>
        </p:nvSpPr>
        <p:spPr bwMode="auto">
          <a:xfrm>
            <a:off x="640049" y="399276"/>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169988" algn="l"/>
              </a:tabLst>
            </a:pPr>
            <a:r>
              <a:rPr kumimoji="0" lang="en-US" altLang="ja-JP" sz="2800" b="1" i="0" u="none" strike="noStrike" cap="none" normalizeH="0" baseline="0" dirty="0">
                <a:ln>
                  <a:noFill/>
                </a:ln>
                <a:solidFill>
                  <a:srgbClr val="FFFFFF"/>
                </a:solidFill>
                <a:effectLst/>
                <a:latin typeface="Meiryo UI" panose="020B0604030504040204" pitchFamily="50" charset="-128"/>
                <a:ea typeface="Meiryo UI" panose="020B0604030504040204" pitchFamily="50" charset="-128"/>
                <a:cs typeface="Times New Roman" panose="02020603050405020304" pitchFamily="18" charset="0"/>
              </a:rPr>
              <a:t>3</a:t>
            </a:r>
            <a:r>
              <a:rPr kumimoji="0" lang="ja-JP" altLang="ja-JP" sz="2800" b="1" i="0" u="none" strike="noStrike" cap="none" normalizeH="0" baseline="0" dirty="0" err="1">
                <a:ln>
                  <a:noFill/>
                </a:ln>
                <a:solidFill>
                  <a:srgbClr val="FFFFFF"/>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800" b="1" i="0" u="none" strike="noStrike" cap="none" normalizeH="0" baseline="0" dirty="0">
                <a:ln>
                  <a:noFill/>
                </a:ln>
                <a:solidFill>
                  <a:srgbClr val="FFFFFF"/>
                </a:solidFill>
                <a:effectLst/>
                <a:latin typeface="Meiryo UI" panose="020B0604030504040204" pitchFamily="50" charset="-128"/>
                <a:ea typeface="Meiryo UI" panose="020B0604030504040204" pitchFamily="50" charset="-128"/>
                <a:cs typeface="Times New Roman" panose="02020603050405020304" pitchFamily="18" charset="0"/>
              </a:rPr>
              <a:t>承認</a:t>
            </a:r>
            <a:endParaRPr kumimoji="0" lang="ja-JP" altLang="ja-JP"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6" name="Rectangle 3">
            <a:extLst>
              <a:ext uri="{FF2B5EF4-FFF2-40B4-BE49-F238E27FC236}">
                <a16:creationId xmlns:a16="http://schemas.microsoft.com/office/drawing/2014/main" id="{245A80F5-4CDA-4BB1-B132-BD60467CA6A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8" name="Rectangle 8">
            <a:extLst>
              <a:ext uri="{FF2B5EF4-FFF2-40B4-BE49-F238E27FC236}">
                <a16:creationId xmlns:a16="http://schemas.microsoft.com/office/drawing/2014/main" id="{FD063F78-9F95-44FB-A9B3-DFC466CAEBD2}"/>
              </a:ext>
            </a:extLst>
          </p:cNvPr>
          <p:cNvSpPr>
            <a:spLocks noChangeArrowheads="1"/>
          </p:cNvSpPr>
          <p:nvPr/>
        </p:nvSpPr>
        <p:spPr bwMode="auto">
          <a:xfrm>
            <a:off x="1370457" y="1348399"/>
            <a:ext cx="8818777" cy="4570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spcBef>
                <a:spcPct val="0"/>
              </a:spcBef>
              <a:spcAft>
                <a:spcPts val="600"/>
              </a:spcAft>
              <a:buClrTx/>
              <a:buSzTx/>
              <a:buFontTx/>
              <a:buNone/>
              <a:tabLst/>
            </a:pPr>
            <a:r>
              <a:rPr kumimoji="0" lang="en-US" altLang="ja-JP"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1	</a:t>
            </a:r>
            <a:r>
              <a:rPr kumimoji="0" lang="ja-JP" altLang="en-US"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申請を承認する</a:t>
            </a:r>
            <a:endParaRPr kumimoji="0" lang="en-US" altLang="ja-JP"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spcBef>
                <a:spcPct val="0"/>
              </a:spcBef>
              <a:spcAft>
                <a:spcPts val="600"/>
              </a:spcAft>
              <a:buClrTx/>
              <a:buSzTx/>
              <a:buFontTx/>
              <a:buNone/>
              <a:tabLst/>
            </a:pPr>
            <a:endParaRPr kumimoji="0" lang="ja-JP" altLang="en-US"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spcBef>
                <a:spcPct val="0"/>
              </a:spcBef>
              <a:spcAft>
                <a:spcPts val="600"/>
              </a:spcAft>
              <a:buClrTx/>
              <a:buSzTx/>
              <a:buFontTx/>
              <a:buNone/>
              <a:tabLst/>
            </a:pP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2	</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連名式勤務実績申請を承認する</a:t>
            </a:r>
            <a:endParaRPr kumimoji="0" lang="ja-JP" altLang="en-US"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spcBef>
                <a:spcPct val="0"/>
              </a:spcBef>
              <a:spcAft>
                <a:spcPts val="600"/>
              </a:spcAft>
              <a:buClrTx/>
              <a:buSzTx/>
              <a:buFontTx/>
              <a:buNone/>
              <a:tabLst/>
            </a:pPr>
            <a:endParaRPr kumimoji="0" lang="en-US" altLang="ja-JP"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spcBef>
                <a:spcPct val="0"/>
              </a:spcBef>
              <a:spcAft>
                <a:spcPts val="600"/>
              </a:spcAft>
              <a:buClrTx/>
              <a:buSzTx/>
              <a:buFontTx/>
              <a:buNone/>
              <a:tabLst/>
            </a:pPr>
            <a:r>
              <a:rPr kumimoji="0" lang="en-US" altLang="ja-JP"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3	</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複数の申請を一括で承認する</a:t>
            </a:r>
            <a:endParaRPr kumimoji="0" lang="en-US" altLang="ja-JP"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spcBef>
                <a:spcPct val="0"/>
              </a:spcBef>
              <a:spcAft>
                <a:spcPts val="600"/>
              </a:spcAft>
              <a:buClrTx/>
              <a:buSzTx/>
              <a:buFontTx/>
              <a:buNone/>
              <a:tabLst/>
            </a:pPr>
            <a:endPar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spcBef>
                <a:spcPct val="0"/>
              </a:spcBef>
              <a:spcAft>
                <a:spcPts val="600"/>
              </a:spcAft>
              <a:buClrTx/>
              <a:buSzTx/>
              <a:buFontTx/>
              <a:buNone/>
              <a:tabLst/>
            </a:pP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4</a:t>
            </a:r>
            <a:r>
              <a:rPr kumimoji="0" lang="en-US" altLang="ja-JP"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申請を事後承認する</a:t>
            </a:r>
            <a:endParaRPr kumimoji="0" lang="en-US" altLang="ja-JP"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indent="0">
              <a:spcAft>
                <a:spcPts val="600"/>
              </a:spcAft>
            </a:pPr>
            <a:endPar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endParaRPr>
          </a:p>
          <a:p>
            <a:pPr indent="0">
              <a:spcAft>
                <a:spcPts val="600"/>
              </a:spcAft>
            </a:pP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5	</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代理で承認する</a:t>
            </a:r>
            <a:endPar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endParaRPr>
          </a:p>
          <a:p>
            <a:pPr indent="0">
              <a:spcAft>
                <a:spcPts val="600"/>
              </a:spcAft>
            </a:pPr>
            <a:endPar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endParaRPr>
          </a:p>
          <a:p>
            <a:pPr indent="0">
              <a:spcAft>
                <a:spcPts val="600"/>
              </a:spcAft>
            </a:pP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6	</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申請を閲覧する</a:t>
            </a:r>
            <a:endPar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ts val="600"/>
              </a:spcAft>
              <a:buClrTx/>
              <a:buSzTx/>
              <a:buFontTx/>
              <a:buNone/>
              <a:tabLst/>
            </a:pPr>
            <a:endParaRPr kumimoji="0" lang="en-US" altLang="ja-JP"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7" name="AutoShape 437">
            <a:extLst>
              <a:ext uri="{FF2B5EF4-FFF2-40B4-BE49-F238E27FC236}">
                <a16:creationId xmlns:a16="http://schemas.microsoft.com/office/drawing/2014/main" id="{360515CE-8B74-4A54-AC92-38BE8CB42F80}"/>
              </a:ext>
            </a:extLst>
          </p:cNvPr>
          <p:cNvSpPr>
            <a:spLocks noChangeArrowheads="1"/>
          </p:cNvSpPr>
          <p:nvPr/>
        </p:nvSpPr>
        <p:spPr bwMode="auto">
          <a:xfrm>
            <a:off x="10422213" y="549481"/>
            <a:ext cx="720000" cy="306995"/>
          </a:xfrm>
          <a:prstGeom prst="roundRect">
            <a:avLst>
              <a:gd name="adj" fmla="val 16667"/>
            </a:avLst>
          </a:prstGeom>
          <a:gradFill rotWithShape="0">
            <a:gsLst>
              <a:gs pos="0">
                <a:srgbClr val="8EAADB"/>
              </a:gs>
              <a:gs pos="50000">
                <a:srgbClr val="D9E2F3"/>
              </a:gs>
              <a:gs pos="100000">
                <a:srgbClr val="8EAADB"/>
              </a:gs>
            </a:gsLst>
            <a:lin ang="18900000" scaled="1"/>
          </a:gradFill>
          <a:ln w="12700">
            <a:solidFill>
              <a:srgbClr val="8EAADB"/>
            </a:solidFill>
            <a:round/>
            <a:headEnd/>
            <a:tailEnd/>
          </a:ln>
          <a:effectLst>
            <a:outerShdw dist="28398" dir="3806097" algn="ctr" rotWithShape="0">
              <a:srgbClr val="1F3763">
                <a:alpha val="50000"/>
              </a:srgbClr>
            </a:outerShdw>
          </a:effectLst>
        </p:spPr>
        <p:txBody>
          <a:bodyPr rot="0" vert="horz" wrap="square" lIns="36000" tIns="36000" rIns="36000" bIns="36000" anchor="t" anchorCtr="0" upright="1">
            <a:noAutofit/>
          </a:bodyPr>
          <a:lstStyle/>
          <a:p>
            <a:pPr algn="ctr">
              <a:spcAft>
                <a:spcPts val="0"/>
              </a:spcAft>
            </a:pPr>
            <a:r>
              <a:rPr lang="ja-JP" sz="1400" b="1" kern="100" dirty="0">
                <a:effectLst/>
                <a:latin typeface="Century" panose="02040604050505020304" pitchFamily="18" charset="0"/>
                <a:ea typeface="ＭＳ ゴシック" panose="020B0609070205080204" pitchFamily="49" charset="-128"/>
                <a:cs typeface="Times New Roman" panose="02020603050405020304" pitchFamily="18" charset="0"/>
              </a:rPr>
              <a:t>承認者</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6724365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9B62339C-81EF-43B3-80D2-CDF270CD5D54}"/>
              </a:ext>
            </a:extLst>
          </p:cNvPr>
          <p:cNvPicPr/>
          <p:nvPr/>
        </p:nvPicPr>
        <p:blipFill>
          <a:blip r:embed="rId3"/>
          <a:stretch>
            <a:fillRect/>
          </a:stretch>
        </p:blipFill>
        <p:spPr>
          <a:xfrm>
            <a:off x="6369608" y="3360659"/>
            <a:ext cx="4946650" cy="3157855"/>
          </a:xfrm>
          <a:prstGeom prst="rect">
            <a:avLst/>
          </a:prstGeom>
          <a:ln w="3175">
            <a:solidFill>
              <a:schemeClr val="tx1"/>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695311" y="378497"/>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1</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申請を承認する</a:t>
            </a:r>
            <a:endParaRPr kumimoji="0" lang="ja-JP" altLang="ja-JP"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72620" y="1283768"/>
            <a:ext cx="10151779"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［承認</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承認］メニュー</a:t>
            </a:r>
            <a:endParaRPr kumimoji="1" lang="ja-JP" altLang="en-US" sz="1600" dirty="0">
              <a:latin typeface="Meiryo UI" panose="020B0604030504040204" pitchFamily="50" charset="-128"/>
              <a:ea typeface="Meiryo UI" panose="020B0604030504040204" pitchFamily="50" charset="-128"/>
            </a:endParaRPr>
          </a:p>
        </p:txBody>
      </p:sp>
      <p:pic>
        <p:nvPicPr>
          <p:cNvPr id="16" name="図 15">
            <a:extLst>
              <a:ext uri="{FF2B5EF4-FFF2-40B4-BE49-F238E27FC236}">
                <a16:creationId xmlns:a16="http://schemas.microsoft.com/office/drawing/2014/main" id="{E2A7D056-1D59-46B5-BD55-E7040C93FBF6}"/>
              </a:ext>
            </a:extLst>
          </p:cNvPr>
          <p:cNvPicPr>
            <a:picLocks noChangeAspect="1"/>
          </p:cNvPicPr>
          <p:nvPr/>
        </p:nvPicPr>
        <p:blipFill>
          <a:blip r:embed="rId4"/>
          <a:stretch>
            <a:fillRect/>
          </a:stretch>
        </p:blipFill>
        <p:spPr>
          <a:xfrm>
            <a:off x="1134688" y="3396523"/>
            <a:ext cx="4035076" cy="1167575"/>
          </a:xfrm>
          <a:prstGeom prst="rect">
            <a:avLst/>
          </a:prstGeom>
          <a:ln w="3175">
            <a:solidFill>
              <a:schemeClr val="tx1"/>
            </a:solidFill>
          </a:ln>
        </p:spPr>
      </p:pic>
      <p:sp>
        <p:nvSpPr>
          <p:cNvPr id="20" name="AutoShape 380">
            <a:extLst>
              <a:ext uri="{FF2B5EF4-FFF2-40B4-BE49-F238E27FC236}">
                <a16:creationId xmlns:a16="http://schemas.microsoft.com/office/drawing/2014/main" id="{3FCDACEE-D848-4400-B15E-93CD18E09D93}"/>
              </a:ext>
            </a:extLst>
          </p:cNvPr>
          <p:cNvSpPr>
            <a:spLocks noChangeArrowheads="1"/>
          </p:cNvSpPr>
          <p:nvPr/>
        </p:nvSpPr>
        <p:spPr bwMode="auto">
          <a:xfrm>
            <a:off x="1723059" y="4319196"/>
            <a:ext cx="392569" cy="12970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3" name="AutoShape 380">
            <a:extLst>
              <a:ext uri="{FF2B5EF4-FFF2-40B4-BE49-F238E27FC236}">
                <a16:creationId xmlns:a16="http://schemas.microsoft.com/office/drawing/2014/main" id="{481E2357-72BA-4813-BD3E-4117426E007F}"/>
              </a:ext>
            </a:extLst>
          </p:cNvPr>
          <p:cNvSpPr>
            <a:spLocks noChangeArrowheads="1"/>
          </p:cNvSpPr>
          <p:nvPr/>
        </p:nvSpPr>
        <p:spPr bwMode="auto">
          <a:xfrm>
            <a:off x="5005566" y="3362939"/>
            <a:ext cx="163724" cy="19181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4" name="AutoShape 380">
            <a:extLst>
              <a:ext uri="{FF2B5EF4-FFF2-40B4-BE49-F238E27FC236}">
                <a16:creationId xmlns:a16="http://schemas.microsoft.com/office/drawing/2014/main" id="{CFF451CA-F938-4EFC-B677-DB3179B5467E}"/>
              </a:ext>
            </a:extLst>
          </p:cNvPr>
          <p:cNvSpPr>
            <a:spLocks noChangeArrowheads="1"/>
          </p:cNvSpPr>
          <p:nvPr/>
        </p:nvSpPr>
        <p:spPr bwMode="auto">
          <a:xfrm>
            <a:off x="7244759" y="5212560"/>
            <a:ext cx="377294" cy="18430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5" name="AutoShape 380">
            <a:extLst>
              <a:ext uri="{FF2B5EF4-FFF2-40B4-BE49-F238E27FC236}">
                <a16:creationId xmlns:a16="http://schemas.microsoft.com/office/drawing/2014/main" id="{3CEDCC58-3550-47BE-8459-10E9D8D008B1}"/>
              </a:ext>
            </a:extLst>
          </p:cNvPr>
          <p:cNvSpPr>
            <a:spLocks noChangeArrowheads="1"/>
          </p:cNvSpPr>
          <p:nvPr/>
        </p:nvSpPr>
        <p:spPr bwMode="auto">
          <a:xfrm>
            <a:off x="8972999" y="6383161"/>
            <a:ext cx="1004864" cy="15328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6" name="AutoShape 380">
            <a:extLst>
              <a:ext uri="{FF2B5EF4-FFF2-40B4-BE49-F238E27FC236}">
                <a16:creationId xmlns:a16="http://schemas.microsoft.com/office/drawing/2014/main" id="{CA08AC1E-8758-4AA3-B1F1-62D8E72F10F6}"/>
              </a:ext>
            </a:extLst>
          </p:cNvPr>
          <p:cNvSpPr>
            <a:spLocks noChangeArrowheads="1"/>
          </p:cNvSpPr>
          <p:nvPr/>
        </p:nvSpPr>
        <p:spPr bwMode="auto">
          <a:xfrm>
            <a:off x="10911359" y="3347381"/>
            <a:ext cx="428751" cy="19557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1" name="矢印: 右 30">
            <a:extLst>
              <a:ext uri="{FF2B5EF4-FFF2-40B4-BE49-F238E27FC236}">
                <a16:creationId xmlns:a16="http://schemas.microsoft.com/office/drawing/2014/main" id="{9F2CF159-E8EA-4D9B-A70E-60960F1C5FE5}"/>
              </a:ext>
            </a:extLst>
          </p:cNvPr>
          <p:cNvSpPr/>
          <p:nvPr/>
        </p:nvSpPr>
        <p:spPr>
          <a:xfrm>
            <a:off x="5630290" y="3739915"/>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Rectangle 363">
            <a:extLst>
              <a:ext uri="{FF2B5EF4-FFF2-40B4-BE49-F238E27FC236}">
                <a16:creationId xmlns:a16="http://schemas.microsoft.com/office/drawing/2014/main" id="{40AB005D-57E5-4413-AAB7-1ECC4AF58B34}"/>
              </a:ext>
            </a:extLst>
          </p:cNvPr>
          <p:cNvSpPr>
            <a:spLocks noChangeArrowheads="1"/>
          </p:cNvSpPr>
          <p:nvPr/>
        </p:nvSpPr>
        <p:spPr bwMode="auto">
          <a:xfrm>
            <a:off x="7914094" y="5815815"/>
            <a:ext cx="3426015" cy="47491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承認すると、</a:t>
            </a: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の欄に反映されます。</a:t>
            </a:r>
            <a:endParaRPr lang="en-US" altLang="ja-JP" sz="1600" dirty="0">
              <a:latin typeface="Meiryo UI" panose="020B0604030504040204" pitchFamily="50" charset="-128"/>
              <a:ea typeface="Meiryo UI" panose="020B0604030504040204" pitchFamily="50" charset="-128"/>
            </a:endParaRPr>
          </a:p>
        </p:txBody>
      </p:sp>
      <p:pic>
        <p:nvPicPr>
          <p:cNvPr id="38" name="図 37" descr="C:\40 MANUAL\MANUAL\OMSS+勤怠管理サービス\従業員業務マニュアル作成支援ツール\BMP\指.jpg">
            <a:extLst>
              <a:ext uri="{FF2B5EF4-FFF2-40B4-BE49-F238E27FC236}">
                <a16:creationId xmlns:a16="http://schemas.microsoft.com/office/drawing/2014/main" id="{AAA2F55A-A8B2-4AE4-A1E2-47B367D98200}"/>
              </a:ext>
            </a:extLst>
          </p:cNvPr>
          <p:cNvPicPr>
            <a:picLocks noChangeAspect="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8939138" y="5970970"/>
            <a:ext cx="285750" cy="157163"/>
          </a:xfrm>
          <a:prstGeom prst="rect">
            <a:avLst/>
          </a:prstGeom>
          <a:noFill/>
          <a:ln>
            <a:noFill/>
          </a:ln>
        </p:spPr>
      </p:pic>
      <p:cxnSp>
        <p:nvCxnSpPr>
          <p:cNvPr id="39" name="直線コネクタ 38">
            <a:extLst>
              <a:ext uri="{FF2B5EF4-FFF2-40B4-BE49-F238E27FC236}">
                <a16:creationId xmlns:a16="http://schemas.microsoft.com/office/drawing/2014/main" id="{7123F263-9941-4513-ADA7-B02D67DBEEB1}"/>
              </a:ext>
            </a:extLst>
          </p:cNvPr>
          <p:cNvCxnSpPr>
            <a:cxnSpLocks/>
            <a:stCxn id="23" idx="0"/>
          </p:cNvCxnSpPr>
          <p:nvPr/>
        </p:nvCxnSpPr>
        <p:spPr>
          <a:xfrm flipV="1">
            <a:off x="5087428" y="3109066"/>
            <a:ext cx="0" cy="25387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3DD3E1E3-2A3F-42CF-9301-0BFF7BF4AF2D}"/>
              </a:ext>
            </a:extLst>
          </p:cNvPr>
          <p:cNvCxnSpPr>
            <a:cxnSpLocks/>
          </p:cNvCxnSpPr>
          <p:nvPr/>
        </p:nvCxnSpPr>
        <p:spPr>
          <a:xfrm flipV="1">
            <a:off x="11109020" y="3109066"/>
            <a:ext cx="0" cy="22193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6096000" y="1447697"/>
            <a:ext cx="5220259" cy="166803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承認する際に確認したい項目を［条件設定］ボタンから</a:t>
            </a:r>
            <a:endParaRPr lang="en-US" altLang="ja-JP" sz="1600" dirty="0">
              <a:latin typeface="Meiryo UI" panose="020B0604030504040204" pitchFamily="50" charset="-128"/>
              <a:ea typeface="Meiryo UI" panose="020B0604030504040204" pitchFamily="50" charset="-128"/>
            </a:endParaRPr>
          </a:p>
          <a:p>
            <a:pPr fontAlgn="base"/>
            <a:r>
              <a:rPr lang="ja-JP" altLang="ja-JP" sz="1600" dirty="0">
                <a:latin typeface="Meiryo UI" panose="020B0604030504040204" pitchFamily="50" charset="-128"/>
                <a:ea typeface="Meiryo UI" panose="020B0604030504040204" pitchFamily="50" charset="-128"/>
              </a:rPr>
              <a:t>選択できます。</a:t>
            </a:r>
            <a:endParaRPr lang="en-US" altLang="ja-JP" sz="1600" dirty="0">
              <a:latin typeface="Meiryo UI" panose="020B0604030504040204" pitchFamily="50" charset="-128"/>
              <a:ea typeface="Meiryo UI" panose="020B0604030504040204" pitchFamily="50" charset="-128"/>
            </a:endParaRPr>
          </a:p>
          <a:p>
            <a:pPr fontAlgn="base"/>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ja-JP" sz="1600" b="1" dirty="0">
                <a:latin typeface="Meiryo UI" panose="020B0604030504040204" pitchFamily="50" charset="-128"/>
                <a:ea typeface="Meiryo UI" panose="020B0604030504040204" pitchFamily="50" charset="-128"/>
              </a:rPr>
              <a:t>＜例＞</a:t>
            </a:r>
            <a:endParaRPr lang="en-US" altLang="ja-JP" sz="1600" b="1"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残業申請を承認する際に、今月の累計時間を確認して</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から承認する場合は、残業項目を選択します。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4" name="Rectangle 363">
            <a:extLst>
              <a:ext uri="{FF2B5EF4-FFF2-40B4-BE49-F238E27FC236}">
                <a16:creationId xmlns:a16="http://schemas.microsoft.com/office/drawing/2014/main" id="{5A964B0A-7F46-417C-AB2E-5823EE8679E1}"/>
              </a:ext>
            </a:extLst>
          </p:cNvPr>
          <p:cNvSpPr>
            <a:spLocks noChangeArrowheads="1"/>
          </p:cNvSpPr>
          <p:nvPr/>
        </p:nvSpPr>
        <p:spPr bwMode="auto">
          <a:xfrm>
            <a:off x="1144982" y="2477241"/>
            <a:ext cx="4485304" cy="63790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と表示されている場合は、お知らせがありますので、</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をクリックして確認</a:t>
            </a:r>
            <a:r>
              <a:rPr lang="ja-JP" altLang="en-US" sz="1600" dirty="0">
                <a:latin typeface="Meiryo UI" panose="020B0604030504040204" pitchFamily="50" charset="-128"/>
                <a:ea typeface="Meiryo UI" panose="020B0604030504040204" pitchFamily="50" charset="-128"/>
              </a:rPr>
              <a:t>します</a:t>
            </a:r>
            <a:r>
              <a:rPr lang="ja-JP" altLang="ja-JP" sz="1600" dirty="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p:txBody>
      </p:sp>
      <p:pic>
        <p:nvPicPr>
          <p:cNvPr id="35" name="ベルマーク.jpg">
            <a:extLst>
              <a:ext uri="{FF2B5EF4-FFF2-40B4-BE49-F238E27FC236}">
                <a16:creationId xmlns:a16="http://schemas.microsoft.com/office/drawing/2014/main" id="{CCAE0A76-ADB4-4C78-A2E5-48391AF032C4}"/>
              </a:ext>
            </a:extLst>
          </p:cNvPr>
          <p:cNvPicPr/>
          <p:nvPr/>
        </p:nvPicPr>
        <p:blipFill>
          <a:blip r:embed="rId7" r:link="rId8">
            <a:extLst>
              <a:ext uri="{28A0092B-C50C-407E-A947-70E740481C1C}">
                <a14:useLocalDpi xmlns:a14="http://schemas.microsoft.com/office/drawing/2010/main" val="0"/>
              </a:ext>
            </a:extLst>
          </a:blip>
          <a:stretch>
            <a:fillRect/>
          </a:stretch>
        </p:blipFill>
        <p:spPr>
          <a:xfrm>
            <a:off x="1188473" y="2563363"/>
            <a:ext cx="208526" cy="247568"/>
          </a:xfrm>
          <a:prstGeom prst="rect">
            <a:avLst/>
          </a:prstGeom>
        </p:spPr>
      </p:pic>
      <p:pic>
        <p:nvPicPr>
          <p:cNvPr id="27" name="ベルマーク.jpg">
            <a:extLst>
              <a:ext uri="{FF2B5EF4-FFF2-40B4-BE49-F238E27FC236}">
                <a16:creationId xmlns:a16="http://schemas.microsoft.com/office/drawing/2014/main" id="{1262021C-55A2-4689-B096-A27036E54E2D}"/>
              </a:ext>
            </a:extLst>
          </p:cNvPr>
          <p:cNvPicPr/>
          <p:nvPr/>
        </p:nvPicPr>
        <p:blipFill>
          <a:blip r:embed="rId7" r:link="rId8">
            <a:extLst>
              <a:ext uri="{28A0092B-C50C-407E-A947-70E740481C1C}">
                <a14:useLocalDpi xmlns:a14="http://schemas.microsoft.com/office/drawing/2010/main" val="0"/>
              </a:ext>
            </a:extLst>
          </a:blip>
          <a:stretch>
            <a:fillRect/>
          </a:stretch>
        </p:blipFill>
        <p:spPr>
          <a:xfrm>
            <a:off x="1188471" y="2817361"/>
            <a:ext cx="208526" cy="247568"/>
          </a:xfrm>
          <a:prstGeom prst="rect">
            <a:avLst/>
          </a:prstGeom>
        </p:spPr>
      </p:pic>
    </p:spTree>
    <p:extLst>
      <p:ext uri="{BB962C8B-B14F-4D97-AF65-F5344CB8AC3E}">
        <p14:creationId xmlns:p14="http://schemas.microsoft.com/office/powerpoint/2010/main" val="3577473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図 27">
            <a:extLst>
              <a:ext uri="{FF2B5EF4-FFF2-40B4-BE49-F238E27FC236}">
                <a16:creationId xmlns:a16="http://schemas.microsoft.com/office/drawing/2014/main" id="{ED9DCAE3-377A-4BF9-AA25-F03259CE97FF}"/>
              </a:ext>
            </a:extLst>
          </p:cNvPr>
          <p:cNvPicPr>
            <a:picLocks noChangeAspect="1"/>
          </p:cNvPicPr>
          <p:nvPr/>
        </p:nvPicPr>
        <p:blipFill>
          <a:blip r:embed="rId3"/>
          <a:stretch>
            <a:fillRect/>
          </a:stretch>
        </p:blipFill>
        <p:spPr>
          <a:xfrm>
            <a:off x="6992574" y="1790578"/>
            <a:ext cx="3920490" cy="4096512"/>
          </a:xfrm>
          <a:prstGeom prst="rect">
            <a:avLst/>
          </a:prstGeom>
          <a:ln w="6350">
            <a:solidFill>
              <a:srgbClr val="000000"/>
            </a:solidFill>
          </a:ln>
        </p:spPr>
      </p:pic>
      <p:pic>
        <p:nvPicPr>
          <p:cNvPr id="27" name="図 26">
            <a:extLst>
              <a:ext uri="{FF2B5EF4-FFF2-40B4-BE49-F238E27FC236}">
                <a16:creationId xmlns:a16="http://schemas.microsoft.com/office/drawing/2014/main" id="{7C68525F-15CA-49BC-A764-6AC39504351C}"/>
              </a:ext>
            </a:extLst>
          </p:cNvPr>
          <p:cNvPicPr>
            <a:picLocks noChangeAspect="1"/>
          </p:cNvPicPr>
          <p:nvPr/>
        </p:nvPicPr>
        <p:blipFill>
          <a:blip r:embed="rId4"/>
          <a:stretch>
            <a:fillRect/>
          </a:stretch>
        </p:blipFill>
        <p:spPr>
          <a:xfrm>
            <a:off x="1071937" y="1790577"/>
            <a:ext cx="4824984" cy="1420368"/>
          </a:xfrm>
          <a:prstGeom prst="rect">
            <a:avLst/>
          </a:prstGeom>
          <a:ln w="3175">
            <a:solidFill>
              <a:schemeClr val="tx1"/>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695311" y="378497"/>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連名式勤務実績申請を承認する</a:t>
            </a:r>
            <a:endParaRPr kumimoji="0" lang="ja-JP" altLang="ja-JP"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81586" y="1283768"/>
            <a:ext cx="10151779"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［承認</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承認］メニュー</a:t>
            </a:r>
          </a:p>
        </p:txBody>
      </p:sp>
      <p:sp>
        <p:nvSpPr>
          <p:cNvPr id="19" name="AutoShape 380">
            <a:extLst>
              <a:ext uri="{FF2B5EF4-FFF2-40B4-BE49-F238E27FC236}">
                <a16:creationId xmlns:a16="http://schemas.microsoft.com/office/drawing/2014/main" id="{B6FB2C8F-B441-4B4E-8805-3BCE444EF091}"/>
              </a:ext>
            </a:extLst>
          </p:cNvPr>
          <p:cNvSpPr>
            <a:spLocks noChangeArrowheads="1"/>
          </p:cNvSpPr>
          <p:nvPr/>
        </p:nvSpPr>
        <p:spPr bwMode="auto">
          <a:xfrm>
            <a:off x="1073850" y="1984435"/>
            <a:ext cx="145349" cy="51952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0" name="AutoShape 380">
            <a:extLst>
              <a:ext uri="{FF2B5EF4-FFF2-40B4-BE49-F238E27FC236}">
                <a16:creationId xmlns:a16="http://schemas.microsoft.com/office/drawing/2014/main" id="{3FCDACEE-D848-4400-B15E-93CD18E09D93}"/>
              </a:ext>
            </a:extLst>
          </p:cNvPr>
          <p:cNvSpPr>
            <a:spLocks noChangeArrowheads="1"/>
          </p:cNvSpPr>
          <p:nvPr/>
        </p:nvSpPr>
        <p:spPr bwMode="auto">
          <a:xfrm>
            <a:off x="1806848" y="2908373"/>
            <a:ext cx="694305" cy="13066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4" name="AutoShape 380">
            <a:extLst>
              <a:ext uri="{FF2B5EF4-FFF2-40B4-BE49-F238E27FC236}">
                <a16:creationId xmlns:a16="http://schemas.microsoft.com/office/drawing/2014/main" id="{CFF451CA-F938-4EFC-B677-DB3179B5467E}"/>
              </a:ext>
            </a:extLst>
          </p:cNvPr>
          <p:cNvSpPr>
            <a:spLocks noChangeArrowheads="1"/>
          </p:cNvSpPr>
          <p:nvPr/>
        </p:nvSpPr>
        <p:spPr bwMode="auto">
          <a:xfrm>
            <a:off x="8362115" y="5476631"/>
            <a:ext cx="593879" cy="26626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1" name="矢印: 右 30">
            <a:extLst>
              <a:ext uri="{FF2B5EF4-FFF2-40B4-BE49-F238E27FC236}">
                <a16:creationId xmlns:a16="http://schemas.microsoft.com/office/drawing/2014/main" id="{9F2CF159-E8EA-4D9B-A70E-60960F1C5FE5}"/>
              </a:ext>
            </a:extLst>
          </p:cNvPr>
          <p:cNvSpPr/>
          <p:nvPr/>
        </p:nvSpPr>
        <p:spPr>
          <a:xfrm>
            <a:off x="6242106" y="2176695"/>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Rectangle 363">
            <a:extLst>
              <a:ext uri="{FF2B5EF4-FFF2-40B4-BE49-F238E27FC236}">
                <a16:creationId xmlns:a16="http://schemas.microsoft.com/office/drawing/2014/main" id="{1B8EAEAC-0266-4D43-A0FC-343DDE3A352E}"/>
              </a:ext>
            </a:extLst>
          </p:cNvPr>
          <p:cNvSpPr>
            <a:spLocks noChangeArrowheads="1"/>
          </p:cNvSpPr>
          <p:nvPr/>
        </p:nvSpPr>
        <p:spPr bwMode="auto">
          <a:xfrm>
            <a:off x="1075766" y="3453395"/>
            <a:ext cx="4123661" cy="46667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［条件設定］</a:t>
            </a:r>
            <a:r>
              <a:rPr lang="ja-JP" altLang="en-US" sz="1600" dirty="0">
                <a:latin typeface="Meiryo UI" panose="020B0604030504040204" pitchFamily="50" charset="-128"/>
                <a:ea typeface="Meiryo UI" panose="020B0604030504040204" pitchFamily="50" charset="-128"/>
              </a:rPr>
              <a:t>をクリックして</a:t>
            </a:r>
            <a:r>
              <a:rPr lang="ja-JP" altLang="ja-JP" sz="1600" dirty="0">
                <a:latin typeface="Meiryo UI" panose="020B0604030504040204" pitchFamily="50" charset="-128"/>
                <a:ea typeface="Meiryo UI" panose="020B0604030504040204" pitchFamily="50" charset="-128"/>
              </a:rPr>
              <a:t>申請</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絞り込</a:t>
            </a:r>
            <a:r>
              <a:rPr lang="ja-JP" altLang="en-US" sz="1600" dirty="0">
                <a:latin typeface="Meiryo UI" panose="020B0604030504040204" pitchFamily="50" charset="-128"/>
                <a:ea typeface="Meiryo UI" panose="020B0604030504040204" pitchFamily="50" charset="-128"/>
              </a:rPr>
              <a:t>み</a:t>
            </a:r>
            <a:r>
              <a:rPr lang="ja-JP" altLang="ja-JP" sz="1600" dirty="0">
                <a:latin typeface="Meiryo UI" panose="020B0604030504040204" pitchFamily="50" charset="-128"/>
                <a:ea typeface="Meiryo UI" panose="020B0604030504040204" pitchFamily="50" charset="-128"/>
              </a:rPr>
              <a:t>ます。</a:t>
            </a:r>
            <a:endParaRPr lang="en-US" altLang="ja-JP"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475592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図 27">
            <a:extLst>
              <a:ext uri="{FF2B5EF4-FFF2-40B4-BE49-F238E27FC236}">
                <a16:creationId xmlns:a16="http://schemas.microsoft.com/office/drawing/2014/main" id="{386209F0-6B0B-47E2-84CC-C49A64808F97}"/>
              </a:ext>
            </a:extLst>
          </p:cNvPr>
          <p:cNvPicPr/>
          <p:nvPr/>
        </p:nvPicPr>
        <p:blipFill>
          <a:blip r:embed="rId3"/>
          <a:stretch>
            <a:fillRect/>
          </a:stretch>
        </p:blipFill>
        <p:spPr>
          <a:xfrm>
            <a:off x="5587260" y="4031440"/>
            <a:ext cx="5676265" cy="2374900"/>
          </a:xfrm>
          <a:prstGeom prst="rect">
            <a:avLst/>
          </a:prstGeom>
          <a:ln w="3175">
            <a:solidFill>
              <a:schemeClr val="tx1"/>
            </a:solidFill>
          </a:ln>
        </p:spPr>
      </p:pic>
      <p:pic>
        <p:nvPicPr>
          <p:cNvPr id="27" name="図 26">
            <a:extLst>
              <a:ext uri="{FF2B5EF4-FFF2-40B4-BE49-F238E27FC236}">
                <a16:creationId xmlns:a16="http://schemas.microsoft.com/office/drawing/2014/main" id="{DEB32388-9137-405D-807A-E57A3B15CD01}"/>
              </a:ext>
            </a:extLst>
          </p:cNvPr>
          <p:cNvPicPr/>
          <p:nvPr/>
        </p:nvPicPr>
        <p:blipFill>
          <a:blip r:embed="rId4"/>
          <a:stretch>
            <a:fillRect/>
          </a:stretch>
        </p:blipFill>
        <p:spPr>
          <a:xfrm>
            <a:off x="1092450" y="2272329"/>
            <a:ext cx="5493385" cy="1958340"/>
          </a:xfrm>
          <a:prstGeom prst="rect">
            <a:avLst/>
          </a:prstGeom>
          <a:ln w="3175">
            <a:solidFill>
              <a:schemeClr val="tx1"/>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695311" y="378497"/>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複数の申請を一括で承認する</a:t>
            </a:r>
            <a:endParaRPr kumimoji="0" lang="ja-JP" altLang="ja-JP"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72621" y="1283768"/>
            <a:ext cx="10151779"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［承認</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承認］メニュー</a:t>
            </a:r>
          </a:p>
        </p:txBody>
      </p:sp>
      <p:sp>
        <p:nvSpPr>
          <p:cNvPr id="20" name="AutoShape 380">
            <a:extLst>
              <a:ext uri="{FF2B5EF4-FFF2-40B4-BE49-F238E27FC236}">
                <a16:creationId xmlns:a16="http://schemas.microsoft.com/office/drawing/2014/main" id="{3FCDACEE-D848-4400-B15E-93CD18E09D93}"/>
              </a:ext>
            </a:extLst>
          </p:cNvPr>
          <p:cNvSpPr>
            <a:spLocks noChangeArrowheads="1"/>
          </p:cNvSpPr>
          <p:nvPr/>
        </p:nvSpPr>
        <p:spPr bwMode="auto">
          <a:xfrm flipV="1">
            <a:off x="1206236" y="3320832"/>
            <a:ext cx="575680" cy="24933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4" name="AutoShape 380">
            <a:extLst>
              <a:ext uri="{FF2B5EF4-FFF2-40B4-BE49-F238E27FC236}">
                <a16:creationId xmlns:a16="http://schemas.microsoft.com/office/drawing/2014/main" id="{CFF451CA-F938-4EFC-B677-DB3179B5467E}"/>
              </a:ext>
            </a:extLst>
          </p:cNvPr>
          <p:cNvSpPr>
            <a:spLocks noChangeArrowheads="1"/>
          </p:cNvSpPr>
          <p:nvPr/>
        </p:nvSpPr>
        <p:spPr bwMode="auto">
          <a:xfrm>
            <a:off x="6974214" y="4594876"/>
            <a:ext cx="698030" cy="27321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5" name="AutoShape 380">
            <a:extLst>
              <a:ext uri="{FF2B5EF4-FFF2-40B4-BE49-F238E27FC236}">
                <a16:creationId xmlns:a16="http://schemas.microsoft.com/office/drawing/2014/main" id="{3CEDCC58-3550-47BE-8459-10E9D8D008B1}"/>
              </a:ext>
            </a:extLst>
          </p:cNvPr>
          <p:cNvSpPr>
            <a:spLocks noChangeArrowheads="1"/>
          </p:cNvSpPr>
          <p:nvPr/>
        </p:nvSpPr>
        <p:spPr bwMode="auto">
          <a:xfrm>
            <a:off x="5681663" y="5366575"/>
            <a:ext cx="266283" cy="86876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2" name="矢印: 折線 31">
            <a:extLst>
              <a:ext uri="{FF2B5EF4-FFF2-40B4-BE49-F238E27FC236}">
                <a16:creationId xmlns:a16="http://schemas.microsoft.com/office/drawing/2014/main" id="{DABBADC1-D01B-4262-9DB9-1D6A95BE3213}"/>
              </a:ext>
            </a:extLst>
          </p:cNvPr>
          <p:cNvSpPr/>
          <p:nvPr/>
        </p:nvSpPr>
        <p:spPr>
          <a:xfrm flipV="1">
            <a:off x="4977284" y="4328715"/>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3" name="AutoShape 380">
            <a:extLst>
              <a:ext uri="{FF2B5EF4-FFF2-40B4-BE49-F238E27FC236}">
                <a16:creationId xmlns:a16="http://schemas.microsoft.com/office/drawing/2014/main" id="{6BC0AFBC-A513-4A7C-A875-46D26809271C}"/>
              </a:ext>
            </a:extLst>
          </p:cNvPr>
          <p:cNvSpPr>
            <a:spLocks noChangeArrowheads="1"/>
          </p:cNvSpPr>
          <p:nvPr/>
        </p:nvSpPr>
        <p:spPr bwMode="auto">
          <a:xfrm>
            <a:off x="4281377" y="3170887"/>
            <a:ext cx="2202127" cy="100455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42" name="直線コネクタ 41">
            <a:extLst>
              <a:ext uri="{FF2B5EF4-FFF2-40B4-BE49-F238E27FC236}">
                <a16:creationId xmlns:a16="http://schemas.microsoft.com/office/drawing/2014/main" id="{B2D9D8CE-11B6-4020-AFCB-E52FA169D67C}"/>
              </a:ext>
            </a:extLst>
          </p:cNvPr>
          <p:cNvCxnSpPr>
            <a:cxnSpLocks/>
          </p:cNvCxnSpPr>
          <p:nvPr/>
        </p:nvCxnSpPr>
        <p:spPr>
          <a:xfrm flipV="1">
            <a:off x="3937323" y="4175443"/>
            <a:ext cx="431477" cy="34599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43" name="AutoShape 380">
            <a:extLst>
              <a:ext uri="{FF2B5EF4-FFF2-40B4-BE49-F238E27FC236}">
                <a16:creationId xmlns:a16="http://schemas.microsoft.com/office/drawing/2014/main" id="{4372AA6A-A79B-4A34-867D-B47EBF6475D1}"/>
              </a:ext>
            </a:extLst>
          </p:cNvPr>
          <p:cNvSpPr>
            <a:spLocks noChangeArrowheads="1"/>
          </p:cNvSpPr>
          <p:nvPr/>
        </p:nvSpPr>
        <p:spPr bwMode="auto">
          <a:xfrm>
            <a:off x="1126283" y="2564417"/>
            <a:ext cx="425441" cy="1610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44" name="直線コネクタ 43">
            <a:extLst>
              <a:ext uri="{FF2B5EF4-FFF2-40B4-BE49-F238E27FC236}">
                <a16:creationId xmlns:a16="http://schemas.microsoft.com/office/drawing/2014/main" id="{BC638E64-4361-4B4C-B26A-5F260DCE14DB}"/>
              </a:ext>
            </a:extLst>
          </p:cNvPr>
          <p:cNvCxnSpPr>
            <a:cxnSpLocks/>
          </p:cNvCxnSpPr>
          <p:nvPr/>
        </p:nvCxnSpPr>
        <p:spPr>
          <a:xfrm flipV="1">
            <a:off x="1335295" y="2181882"/>
            <a:ext cx="0" cy="37675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1054007" y="4521439"/>
            <a:ext cx="3796277" cy="216722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［項目選択］をクリックし、</a:t>
            </a:r>
            <a:r>
              <a:rPr lang="ja-JP" altLang="ja-JP" sz="1600" u="wavy" dirty="0">
                <a:latin typeface="Meiryo UI" panose="020B0604030504040204" pitchFamily="50" charset="-128"/>
                <a:ea typeface="Meiryo UI" panose="020B0604030504040204" pitchFamily="50" charset="-128"/>
              </a:rPr>
              <a:t>「申請」を選択済項目に設定します。</a:t>
            </a:r>
            <a:endParaRPr lang="ja-JP" altLang="ja-JP" sz="1600" dirty="0">
              <a:latin typeface="Meiryo UI" panose="020B0604030504040204" pitchFamily="50" charset="-128"/>
              <a:ea typeface="Meiryo UI" panose="020B0604030504040204" pitchFamily="50" charset="-128"/>
            </a:endParaRPr>
          </a:p>
          <a:p>
            <a:pPr fontAlgn="base"/>
            <a:endParaRPr lang="en-US" altLang="ja-JP" sz="1600" dirty="0">
              <a:latin typeface="Meiryo UI" panose="020B0604030504040204" pitchFamily="50" charset="-128"/>
              <a:ea typeface="Meiryo UI" panose="020B0604030504040204" pitchFamily="50" charset="-128"/>
            </a:endParaRPr>
          </a:p>
          <a:p>
            <a:pPr fontAlgn="base"/>
            <a:r>
              <a:rPr lang="ja-JP" altLang="ja-JP" sz="1600" dirty="0">
                <a:latin typeface="Meiryo UI" panose="020B0604030504040204" pitchFamily="50" charset="-128"/>
                <a:ea typeface="Meiryo UI" panose="020B0604030504040204" pitchFamily="50" charset="-128"/>
              </a:rPr>
              <a:t>「申請」を選択済項目に設定する</a:t>
            </a:r>
            <a:r>
              <a:rPr lang="ja-JP" altLang="en-US" sz="1600" dirty="0">
                <a:latin typeface="Meiryo UI" panose="020B0604030504040204" pitchFamily="50" charset="-128"/>
                <a:ea typeface="Meiryo UI" panose="020B0604030504040204" pitchFamily="50" charset="-128"/>
              </a:rPr>
              <a:t>と</a:t>
            </a:r>
            <a:r>
              <a:rPr lang="ja-JP" altLang="ja-JP" sz="1600" dirty="0">
                <a:latin typeface="Meiryo UI" panose="020B0604030504040204" pitchFamily="50" charset="-128"/>
                <a:ea typeface="Meiryo UI" panose="020B0604030504040204" pitchFamily="50" charset="-128"/>
              </a:rPr>
              <a:t>、申請を</a:t>
            </a: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1 </a:t>
            </a:r>
            <a:r>
              <a:rPr lang="ja-JP" altLang="ja-JP" sz="1600" dirty="0" err="1">
                <a:latin typeface="Meiryo UI" panose="020B0604030504040204" pitchFamily="50" charset="-128"/>
                <a:ea typeface="Meiryo UI" panose="020B0604030504040204" pitchFamily="50" charset="-128"/>
              </a:rPr>
              <a:t>つずつ</a:t>
            </a:r>
            <a:r>
              <a:rPr lang="ja-JP" altLang="ja-JP" sz="1600" dirty="0">
                <a:latin typeface="Meiryo UI" panose="020B0604030504040204" pitchFamily="50" charset="-128"/>
                <a:ea typeface="Meiryo UI" panose="020B0604030504040204" pitchFamily="50" charset="-128"/>
              </a:rPr>
              <a:t>確認せずに、一覧で内容を確認</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できます。</a:t>
            </a:r>
          </a:p>
          <a:p>
            <a:pPr fontAlgn="base"/>
            <a:r>
              <a:rPr lang="ja-JP" altLang="ja-JP" sz="1600" dirty="0">
                <a:latin typeface="Meiryo UI" panose="020B0604030504040204" pitchFamily="50" charset="-128"/>
                <a:ea typeface="Meiryo UI" panose="020B0604030504040204" pitchFamily="50" charset="-128"/>
              </a:rPr>
              <a:t>他にも一覧で確認したい項目がある場合は</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選択済項目に設定します。</a:t>
            </a:r>
          </a:p>
        </p:txBody>
      </p:sp>
      <p:sp>
        <p:nvSpPr>
          <p:cNvPr id="30" name="Rectangle 363">
            <a:extLst>
              <a:ext uri="{FF2B5EF4-FFF2-40B4-BE49-F238E27FC236}">
                <a16:creationId xmlns:a16="http://schemas.microsoft.com/office/drawing/2014/main" id="{1B8EAEAC-0266-4D43-A0FC-343DDE3A352E}"/>
              </a:ext>
            </a:extLst>
          </p:cNvPr>
          <p:cNvSpPr>
            <a:spLocks noChangeArrowheads="1"/>
          </p:cNvSpPr>
          <p:nvPr/>
        </p:nvSpPr>
        <p:spPr bwMode="auto">
          <a:xfrm>
            <a:off x="7907868" y="4375734"/>
            <a:ext cx="3533786" cy="66758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承認（否認）する申請にチェックを付けて、</a:t>
            </a:r>
          </a:p>
          <a:p>
            <a:r>
              <a:rPr lang="ja-JP" altLang="ja-JP" sz="1600" dirty="0">
                <a:latin typeface="Meiryo UI" panose="020B0604030504040204" pitchFamily="50" charset="-128"/>
                <a:ea typeface="Meiryo UI" panose="020B0604030504040204" pitchFamily="50" charset="-128"/>
              </a:rPr>
              <a:t>［確定］ボタンをクリックします。</a:t>
            </a:r>
            <a:endParaRPr lang="en-US" altLang="ja-JP" sz="1600" dirty="0">
              <a:latin typeface="Meiryo UI" panose="020B0604030504040204" pitchFamily="50" charset="-128"/>
              <a:ea typeface="Meiryo UI" panose="020B0604030504040204" pitchFamily="50" charset="-128"/>
            </a:endParaRPr>
          </a:p>
        </p:txBody>
      </p:sp>
      <p:sp>
        <p:nvSpPr>
          <p:cNvPr id="34" name="Rectangle 363">
            <a:extLst>
              <a:ext uri="{FF2B5EF4-FFF2-40B4-BE49-F238E27FC236}">
                <a16:creationId xmlns:a16="http://schemas.microsoft.com/office/drawing/2014/main" id="{5A964B0A-7F46-417C-AB2E-5823EE8679E1}"/>
              </a:ext>
            </a:extLst>
          </p:cNvPr>
          <p:cNvSpPr>
            <a:spLocks noChangeArrowheads="1"/>
          </p:cNvSpPr>
          <p:nvPr/>
        </p:nvSpPr>
        <p:spPr bwMode="auto">
          <a:xfrm>
            <a:off x="1084726" y="1712460"/>
            <a:ext cx="3622741" cy="46942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［条件設定］から申請</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絞り込みます。</a:t>
            </a:r>
            <a:endParaRPr lang="en-US" altLang="ja-JP"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64867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ローチャート: 処理 18">
            <a:extLst>
              <a:ext uri="{FF2B5EF4-FFF2-40B4-BE49-F238E27FC236}">
                <a16:creationId xmlns:a16="http://schemas.microsoft.com/office/drawing/2014/main" id="{C149A678-9BBD-4FAE-8A5D-1E84FE57B6DE}"/>
              </a:ext>
            </a:extLst>
          </p:cNvPr>
          <p:cNvSpPr>
            <a:spLocks noChangeArrowheads="1"/>
          </p:cNvSpPr>
          <p:nvPr/>
        </p:nvSpPr>
        <p:spPr bwMode="auto">
          <a:xfrm>
            <a:off x="640049" y="407743"/>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169988" algn="l"/>
              </a:tabLst>
            </a:pP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はじめに</a:t>
            </a:r>
            <a:endParaRPr kumimoji="0" lang="ja-JP" altLang="ja-JP"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6" name="Rectangle 3">
            <a:extLst>
              <a:ext uri="{FF2B5EF4-FFF2-40B4-BE49-F238E27FC236}">
                <a16:creationId xmlns:a16="http://schemas.microsoft.com/office/drawing/2014/main" id="{245A80F5-4CDA-4BB1-B132-BD60467CA6A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8" name="Rectangle 8">
            <a:extLst>
              <a:ext uri="{FF2B5EF4-FFF2-40B4-BE49-F238E27FC236}">
                <a16:creationId xmlns:a16="http://schemas.microsoft.com/office/drawing/2014/main" id="{FD063F78-9F95-44FB-A9B3-DFC466CAEBD2}"/>
              </a:ext>
            </a:extLst>
          </p:cNvPr>
          <p:cNvSpPr>
            <a:spLocks noChangeArrowheads="1"/>
          </p:cNvSpPr>
          <p:nvPr/>
        </p:nvSpPr>
        <p:spPr bwMode="auto">
          <a:xfrm>
            <a:off x="1368819" y="1319474"/>
            <a:ext cx="8818777"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en-US"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当サービスでできること</a:t>
            </a:r>
          </a:p>
          <a:p>
            <a:pPr marL="0" marR="0" lvl="0" indent="0" algn="l" defTabSz="914400" rtl="0" eaLnBrk="0" fontAlgn="base" latinLnBrk="0" hangingPunct="0">
              <a:lnSpc>
                <a:spcPct val="100000"/>
              </a:lnSpc>
              <a:spcBef>
                <a:spcPct val="0"/>
              </a:spcBef>
              <a:spcAft>
                <a:spcPts val="600"/>
              </a:spcAft>
              <a:buClrTx/>
              <a:buSzTx/>
              <a:buFontTx/>
              <a:buNone/>
              <a:tabLst/>
            </a:pPr>
            <a:endParaRPr kumimoji="0" lang="en-US" altLang="ja-JP"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en-US"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はじめての起動</a:t>
            </a:r>
            <a:endParaRPr kumimoji="0" lang="ja-JP" altLang="en-US"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600"/>
              </a:spcAft>
              <a:buClrTx/>
              <a:buSzTx/>
              <a:buFontTx/>
              <a:buNone/>
              <a:tabLst/>
            </a:pPr>
            <a:endParaRPr kumimoji="0" lang="en-US" altLang="ja-JP"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en-US"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基本操作</a:t>
            </a:r>
            <a:endParaRPr kumimoji="0" lang="en-US" altLang="ja-JP"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 name="AutoShape 357">
            <a:extLst>
              <a:ext uri="{FF2B5EF4-FFF2-40B4-BE49-F238E27FC236}">
                <a16:creationId xmlns:a16="http://schemas.microsoft.com/office/drawing/2014/main" id="{E267D7B7-49AE-4F0F-A791-7556BCE48F9A}"/>
              </a:ext>
            </a:extLst>
          </p:cNvPr>
          <p:cNvSpPr>
            <a:spLocks noChangeArrowheads="1"/>
          </p:cNvSpPr>
          <p:nvPr/>
        </p:nvSpPr>
        <p:spPr bwMode="auto">
          <a:xfrm>
            <a:off x="9532503" y="549480"/>
            <a:ext cx="720000" cy="306995"/>
          </a:xfrm>
          <a:prstGeom prst="roundRect">
            <a:avLst>
              <a:gd name="adj" fmla="val 16667"/>
            </a:avLst>
          </a:prstGeom>
          <a:gradFill rotWithShape="0">
            <a:gsLst>
              <a:gs pos="0">
                <a:srgbClr val="F4B083"/>
              </a:gs>
              <a:gs pos="50000">
                <a:srgbClr val="FBE4D5"/>
              </a:gs>
              <a:gs pos="100000">
                <a:srgbClr val="F4B083"/>
              </a:gs>
            </a:gsLst>
            <a:lin ang="18900000" scaled="1"/>
          </a:gradFill>
          <a:ln w="12700">
            <a:solidFill>
              <a:srgbClr val="F4B083"/>
            </a:solidFill>
            <a:round/>
            <a:headEnd/>
            <a:tailEnd/>
          </a:ln>
          <a:effectLst>
            <a:outerShdw dist="28398" dir="3806097" algn="ctr" rotWithShape="0">
              <a:srgbClr val="823B0B">
                <a:alpha val="50000"/>
              </a:srgbClr>
            </a:outerShdw>
          </a:effectLst>
        </p:spPr>
        <p:txBody>
          <a:bodyPr vert="horz" wrap="square" lIns="36000" tIns="36000" rIns="36000" bIns="3600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申請者</a:t>
            </a:r>
            <a:endParaRPr kumimoji="0" lang="ja-JP" altLang="ja-JP" sz="1400" b="0" i="0" u="none" strike="noStrike" cap="none" normalizeH="0" baseline="0" dirty="0">
              <a:ln>
                <a:noFill/>
              </a:ln>
              <a:solidFill>
                <a:schemeClr val="tx1"/>
              </a:solidFill>
              <a:effectLst/>
              <a:latin typeface="Arial" panose="020B0604020202020204" pitchFamily="34" charset="0"/>
            </a:endParaRPr>
          </a:p>
        </p:txBody>
      </p:sp>
      <p:sp>
        <p:nvSpPr>
          <p:cNvPr id="11" name="AutoShape 437">
            <a:extLst>
              <a:ext uri="{FF2B5EF4-FFF2-40B4-BE49-F238E27FC236}">
                <a16:creationId xmlns:a16="http://schemas.microsoft.com/office/drawing/2014/main" id="{9E7D1017-C3FA-473A-8B78-1D81BE7A442E}"/>
              </a:ext>
            </a:extLst>
          </p:cNvPr>
          <p:cNvSpPr>
            <a:spLocks noChangeArrowheads="1"/>
          </p:cNvSpPr>
          <p:nvPr/>
        </p:nvSpPr>
        <p:spPr bwMode="auto">
          <a:xfrm>
            <a:off x="10422213" y="549481"/>
            <a:ext cx="720000" cy="306995"/>
          </a:xfrm>
          <a:prstGeom prst="roundRect">
            <a:avLst>
              <a:gd name="adj" fmla="val 16667"/>
            </a:avLst>
          </a:prstGeom>
          <a:gradFill rotWithShape="0">
            <a:gsLst>
              <a:gs pos="0">
                <a:srgbClr val="8EAADB"/>
              </a:gs>
              <a:gs pos="50000">
                <a:srgbClr val="D9E2F3"/>
              </a:gs>
              <a:gs pos="100000">
                <a:srgbClr val="8EAADB"/>
              </a:gs>
            </a:gsLst>
            <a:lin ang="18900000" scaled="1"/>
          </a:gradFill>
          <a:ln w="12700">
            <a:solidFill>
              <a:srgbClr val="8EAADB"/>
            </a:solidFill>
            <a:round/>
            <a:headEnd/>
            <a:tailEnd/>
          </a:ln>
          <a:effectLst>
            <a:outerShdw dist="28398" dir="3806097" algn="ctr" rotWithShape="0">
              <a:srgbClr val="1F3763">
                <a:alpha val="50000"/>
              </a:srgbClr>
            </a:outerShdw>
          </a:effectLst>
        </p:spPr>
        <p:txBody>
          <a:bodyPr rot="0" vert="horz" wrap="square" lIns="36000" tIns="36000" rIns="36000" bIns="36000" anchor="t" anchorCtr="0" upright="1">
            <a:noAutofit/>
          </a:bodyPr>
          <a:lstStyle/>
          <a:p>
            <a:pPr algn="ctr">
              <a:spcAft>
                <a:spcPts val="0"/>
              </a:spcAft>
            </a:pPr>
            <a:r>
              <a:rPr lang="ja-JP" sz="1400" b="1" kern="100" dirty="0">
                <a:effectLst/>
                <a:latin typeface="Century" panose="02040604050505020304" pitchFamily="18" charset="0"/>
                <a:ea typeface="ＭＳ ゴシック" panose="020B0609070205080204" pitchFamily="49" charset="-128"/>
                <a:cs typeface="Times New Roman" panose="02020603050405020304" pitchFamily="18" charset="0"/>
              </a:rPr>
              <a:t>承認者</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34916431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a:extLst>
              <a:ext uri="{FF2B5EF4-FFF2-40B4-BE49-F238E27FC236}">
                <a16:creationId xmlns:a16="http://schemas.microsoft.com/office/drawing/2014/main" id="{24173347-2A64-43A9-9B00-E4D4D36C8B3C}"/>
              </a:ext>
            </a:extLst>
          </p:cNvPr>
          <p:cNvPicPr/>
          <p:nvPr/>
        </p:nvPicPr>
        <p:blipFill>
          <a:blip r:embed="rId3"/>
          <a:stretch>
            <a:fillRect/>
          </a:stretch>
        </p:blipFill>
        <p:spPr>
          <a:xfrm>
            <a:off x="5673558" y="3613896"/>
            <a:ext cx="5603240" cy="2644775"/>
          </a:xfrm>
          <a:prstGeom prst="rect">
            <a:avLst/>
          </a:prstGeom>
          <a:ln w="3175">
            <a:solidFill>
              <a:schemeClr val="tx1"/>
            </a:solidFill>
          </a:ln>
        </p:spPr>
      </p:pic>
      <p:pic>
        <p:nvPicPr>
          <p:cNvPr id="21" name="図 20">
            <a:extLst>
              <a:ext uri="{FF2B5EF4-FFF2-40B4-BE49-F238E27FC236}">
                <a16:creationId xmlns:a16="http://schemas.microsoft.com/office/drawing/2014/main" id="{A1A05C54-87BD-4B6C-A798-9514BA6DA367}"/>
              </a:ext>
            </a:extLst>
          </p:cNvPr>
          <p:cNvPicPr/>
          <p:nvPr/>
        </p:nvPicPr>
        <p:blipFill>
          <a:blip r:embed="rId4"/>
          <a:stretch>
            <a:fillRect/>
          </a:stretch>
        </p:blipFill>
        <p:spPr>
          <a:xfrm>
            <a:off x="1065616" y="2962561"/>
            <a:ext cx="4979035" cy="1303020"/>
          </a:xfrm>
          <a:prstGeom prst="rect">
            <a:avLst/>
          </a:prstGeom>
          <a:ln w="3175">
            <a:solidFill>
              <a:schemeClr val="tx1"/>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695311" y="378497"/>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4</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申請を事後承認する</a:t>
            </a:r>
            <a:endParaRPr kumimoji="0" lang="ja-JP" altLang="ja-JP"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1026408" y="1301698"/>
            <a:ext cx="10151779" cy="830997"/>
          </a:xfrm>
          <a:prstGeom prst="rect">
            <a:avLst/>
          </a:prstGeom>
          <a:noFill/>
        </p:spPr>
        <p:txBody>
          <a:bodyPr wrap="square" rtlCol="0">
            <a:spAutoFit/>
          </a:bodyPr>
          <a:lstStyle/>
          <a:p>
            <a:r>
              <a:rPr lang="ja-JP" altLang="ja-JP" sz="1600" dirty="0">
                <a:latin typeface="Meiryo UI" panose="020B0604030504040204" pitchFamily="50" charset="-128"/>
                <a:ea typeface="Meiryo UI" panose="020B0604030504040204" pitchFamily="50" charset="-128"/>
              </a:rPr>
              <a:t>勤怠締日に社員が</a:t>
            </a:r>
            <a:r>
              <a:rPr lang="ja-JP" altLang="en-US" sz="1600" dirty="0">
                <a:latin typeface="Meiryo UI" panose="020B0604030504040204" pitchFamily="50" charset="-128"/>
                <a:ea typeface="Meiryo UI" panose="020B0604030504040204" pitchFamily="50" charset="-128"/>
              </a:rPr>
              <a:t>急きょ</a:t>
            </a:r>
            <a:r>
              <a:rPr lang="ja-JP" altLang="ja-JP" sz="1600" dirty="0">
                <a:latin typeface="Meiryo UI" panose="020B0604030504040204" pitchFamily="50" charset="-128"/>
                <a:ea typeface="Meiryo UI" panose="020B0604030504040204" pitchFamily="50" charset="-128"/>
              </a:rPr>
              <a:t>有給休暇</a:t>
            </a:r>
            <a:r>
              <a:rPr lang="ja-JP" altLang="en-US" sz="1600" dirty="0">
                <a:latin typeface="Meiryo UI" panose="020B0604030504040204" pitchFamily="50" charset="-128"/>
                <a:ea typeface="Meiryo UI" panose="020B0604030504040204" pitchFamily="50" charset="-128"/>
              </a:rPr>
              <a:t>だった</a:t>
            </a:r>
            <a:r>
              <a:rPr lang="ja-JP" altLang="ja-JP" sz="1600" dirty="0">
                <a:latin typeface="Meiryo UI" panose="020B0604030504040204" pitchFamily="50" charset="-128"/>
                <a:ea typeface="Meiryo UI" panose="020B0604030504040204" pitchFamily="50" charset="-128"/>
              </a:rPr>
              <a:t>場合、勤怠管理者</a:t>
            </a:r>
            <a:r>
              <a:rPr lang="ja-JP" altLang="en-US" sz="1600" dirty="0">
                <a:latin typeface="Meiryo UI" panose="020B0604030504040204" pitchFamily="50" charset="-128"/>
                <a:ea typeface="Meiryo UI" panose="020B0604030504040204" pitchFamily="50" charset="-128"/>
              </a:rPr>
              <a:t>側で処理する場合があります</a:t>
            </a:r>
            <a:r>
              <a:rPr lang="ja-JP" altLang="ja-JP" sz="1600" dirty="0">
                <a:latin typeface="Meiryo UI" panose="020B0604030504040204" pitchFamily="50" charset="-128"/>
                <a:ea typeface="Meiryo UI" panose="020B0604030504040204" pitchFamily="50" charset="-128"/>
              </a:rPr>
              <a:t>。</a:t>
            </a:r>
          </a:p>
          <a:p>
            <a:r>
              <a:rPr lang="ja-JP" altLang="en-US" sz="1600" dirty="0">
                <a:latin typeface="Meiryo UI" panose="020B0604030504040204" pitchFamily="50" charset="-128"/>
                <a:ea typeface="Meiryo UI" panose="020B0604030504040204" pitchFamily="50" charset="-128"/>
              </a:rPr>
              <a:t>そ</a:t>
            </a:r>
            <a:r>
              <a:rPr lang="ja-JP" altLang="ja-JP" sz="1600" dirty="0">
                <a:latin typeface="Meiryo UI" panose="020B0604030504040204" pitchFamily="50" charset="-128"/>
                <a:ea typeface="Meiryo UI" panose="020B0604030504040204" pitchFamily="50" charset="-128"/>
              </a:rPr>
              <a:t>の場合、</a:t>
            </a:r>
            <a:r>
              <a:rPr lang="ja-JP" altLang="en-US" sz="1600" dirty="0">
                <a:latin typeface="Meiryo UI" panose="020B0604030504040204" pitchFamily="50" charset="-128"/>
                <a:ea typeface="Meiryo UI" panose="020B0604030504040204" pitchFamily="50" charset="-128"/>
              </a:rPr>
              <a:t>後日に</a:t>
            </a:r>
            <a:r>
              <a:rPr lang="ja-JP" altLang="ja-JP" sz="1600" dirty="0">
                <a:latin typeface="Meiryo UI" panose="020B0604030504040204" pitchFamily="50" charset="-128"/>
                <a:ea typeface="Meiryo UI" panose="020B0604030504040204" pitchFamily="50" charset="-128"/>
              </a:rPr>
              <a:t>社員</a:t>
            </a:r>
            <a:r>
              <a:rPr lang="ja-JP" altLang="en-US" sz="1600" dirty="0">
                <a:latin typeface="Meiryo UI" panose="020B0604030504040204" pitchFamily="50" charset="-128"/>
                <a:ea typeface="Meiryo UI" panose="020B0604030504040204" pitchFamily="50" charset="-128"/>
              </a:rPr>
              <a:t>が</a:t>
            </a:r>
            <a:r>
              <a:rPr lang="ja-JP" altLang="ja-JP" sz="1600" dirty="0">
                <a:latin typeface="Meiryo UI" panose="020B0604030504040204" pitchFamily="50" charset="-128"/>
                <a:ea typeface="Meiryo UI" panose="020B0604030504040204" pitchFamily="50" charset="-128"/>
              </a:rPr>
              <a:t>有休</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申請</a:t>
            </a:r>
            <a:r>
              <a:rPr lang="ja-JP" altLang="en-US" sz="1600" dirty="0">
                <a:latin typeface="Meiryo UI" panose="020B0604030504040204" pitchFamily="50" charset="-128"/>
                <a:ea typeface="Meiryo UI" panose="020B0604030504040204" pitchFamily="50" charset="-128"/>
              </a:rPr>
              <a:t>した際に</a:t>
            </a:r>
            <a:r>
              <a:rPr lang="ja-JP" altLang="ja-JP" sz="1600" dirty="0">
                <a:latin typeface="Meiryo UI" panose="020B0604030504040204" pitchFamily="50" charset="-128"/>
                <a:ea typeface="Meiryo UI" panose="020B0604030504040204" pitchFamily="50" charset="-128"/>
              </a:rPr>
              <a:t>、「事後承認（勤務データを修正済のため、申請・承認の実績だけ残す）」にチェックを付けて承認します。</a:t>
            </a:r>
            <a:endParaRPr kumimoji="1" lang="ja-JP" altLang="en-US" sz="1600" dirty="0">
              <a:latin typeface="Meiryo UI" panose="020B0604030504040204" pitchFamily="50" charset="-128"/>
              <a:ea typeface="Meiryo UI" panose="020B0604030504040204" pitchFamily="50" charset="-128"/>
            </a:endParaRPr>
          </a:p>
        </p:txBody>
      </p:sp>
      <p:sp>
        <p:nvSpPr>
          <p:cNvPr id="20" name="AutoShape 380">
            <a:extLst>
              <a:ext uri="{FF2B5EF4-FFF2-40B4-BE49-F238E27FC236}">
                <a16:creationId xmlns:a16="http://schemas.microsoft.com/office/drawing/2014/main" id="{3FCDACEE-D848-4400-B15E-93CD18E09D93}"/>
              </a:ext>
            </a:extLst>
          </p:cNvPr>
          <p:cNvSpPr>
            <a:spLocks noChangeArrowheads="1"/>
          </p:cNvSpPr>
          <p:nvPr/>
        </p:nvSpPr>
        <p:spPr bwMode="auto">
          <a:xfrm flipV="1">
            <a:off x="2261357" y="3975824"/>
            <a:ext cx="374263" cy="10987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5" name="AutoShape 380">
            <a:extLst>
              <a:ext uri="{FF2B5EF4-FFF2-40B4-BE49-F238E27FC236}">
                <a16:creationId xmlns:a16="http://schemas.microsoft.com/office/drawing/2014/main" id="{3CEDCC58-3550-47BE-8459-10E9D8D008B1}"/>
              </a:ext>
            </a:extLst>
          </p:cNvPr>
          <p:cNvSpPr>
            <a:spLocks noChangeArrowheads="1"/>
          </p:cNvSpPr>
          <p:nvPr/>
        </p:nvSpPr>
        <p:spPr bwMode="auto">
          <a:xfrm>
            <a:off x="6026331" y="5895839"/>
            <a:ext cx="1645913" cy="13374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2" name="矢印: 折線 31">
            <a:extLst>
              <a:ext uri="{FF2B5EF4-FFF2-40B4-BE49-F238E27FC236}">
                <a16:creationId xmlns:a16="http://schemas.microsoft.com/office/drawing/2014/main" id="{DABBADC1-D01B-4262-9DB9-1D6A95BE3213}"/>
              </a:ext>
            </a:extLst>
          </p:cNvPr>
          <p:cNvSpPr/>
          <p:nvPr/>
        </p:nvSpPr>
        <p:spPr>
          <a:xfrm flipV="1">
            <a:off x="4744030" y="4506911"/>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4" name="Rectangle 363">
            <a:extLst>
              <a:ext uri="{FF2B5EF4-FFF2-40B4-BE49-F238E27FC236}">
                <a16:creationId xmlns:a16="http://schemas.microsoft.com/office/drawing/2014/main" id="{5A964B0A-7F46-417C-AB2E-5823EE8679E1}"/>
              </a:ext>
            </a:extLst>
          </p:cNvPr>
          <p:cNvSpPr>
            <a:spLocks noChangeArrowheads="1"/>
          </p:cNvSpPr>
          <p:nvPr/>
        </p:nvSpPr>
        <p:spPr bwMode="auto">
          <a:xfrm>
            <a:off x="1065616" y="4370346"/>
            <a:ext cx="2541184" cy="45565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承認する申請を</a:t>
            </a:r>
            <a:r>
              <a:rPr lang="ja-JP" altLang="en-US" sz="1600" dirty="0">
                <a:latin typeface="Meiryo UI" panose="020B0604030504040204" pitchFamily="50" charset="-128"/>
                <a:ea typeface="Meiryo UI" panose="020B0604030504040204" pitchFamily="50" charset="-128"/>
              </a:rPr>
              <a:t>選択し</a:t>
            </a:r>
            <a:r>
              <a:rPr lang="ja-JP" altLang="ja-JP" sz="1600" dirty="0">
                <a:latin typeface="Meiryo UI" panose="020B0604030504040204" pitchFamily="50" charset="-128"/>
                <a:ea typeface="Meiryo UI" panose="020B0604030504040204" pitchFamily="50" charset="-128"/>
              </a:rPr>
              <a:t>ます。</a:t>
            </a:r>
            <a:endParaRPr lang="en-US" altLang="ja-JP" sz="1600" dirty="0">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1B8925E7-A186-4CD2-9B69-98C2A589AA52}"/>
              </a:ext>
            </a:extLst>
          </p:cNvPr>
          <p:cNvSpPr txBox="1"/>
          <p:nvPr/>
        </p:nvSpPr>
        <p:spPr>
          <a:xfrm>
            <a:off x="982562" y="2440183"/>
            <a:ext cx="3640237" cy="338554"/>
          </a:xfrm>
          <a:prstGeom prst="rect">
            <a:avLst/>
          </a:prstGeom>
          <a:noFill/>
        </p:spPr>
        <p:txBody>
          <a:bodyPr wrap="square" rtlCol="0">
            <a:spAutoFit/>
          </a:bodyPr>
          <a:lstStyle/>
          <a:p>
            <a:r>
              <a:rPr lang="ja-JP" altLang="ja-JP" sz="1600" b="1" dirty="0">
                <a:latin typeface="Meiryo UI" panose="020B0604030504040204" pitchFamily="50" charset="-128"/>
                <a:ea typeface="Meiryo UI" panose="020B0604030504040204" pitchFamily="50" charset="-128"/>
              </a:rPr>
              <a:t>＜例＞ 休暇申請</a:t>
            </a:r>
            <a:r>
              <a:rPr lang="ja-JP" altLang="en-US" sz="1600" b="1" dirty="0">
                <a:latin typeface="Meiryo UI" panose="020B0604030504040204" pitchFamily="50" charset="-128"/>
                <a:ea typeface="Meiryo UI" panose="020B0604030504040204" pitchFamily="50" charset="-128"/>
              </a:rPr>
              <a:t>を事後承認する</a:t>
            </a:r>
            <a:r>
              <a:rPr lang="ja-JP" altLang="ja-JP" sz="1600" b="1" dirty="0">
                <a:latin typeface="Meiryo UI" panose="020B0604030504040204" pitchFamily="50" charset="-128"/>
                <a:ea typeface="Meiryo UI" panose="020B0604030504040204" pitchFamily="50" charset="-128"/>
              </a:rPr>
              <a:t>場合</a:t>
            </a:r>
            <a:endParaRPr kumimoji="1" lang="ja-JP" altLang="en-US" sz="1600" b="1" dirty="0">
              <a:latin typeface="Meiryo UI" panose="020B0604030504040204" pitchFamily="50" charset="-128"/>
              <a:ea typeface="Meiryo UI" panose="020B0604030504040204" pitchFamily="50" charset="-128"/>
            </a:endParaRPr>
          </a:p>
        </p:txBody>
      </p:sp>
      <p:sp>
        <p:nvSpPr>
          <p:cNvPr id="29" name="AutoShape 380">
            <a:extLst>
              <a:ext uri="{FF2B5EF4-FFF2-40B4-BE49-F238E27FC236}">
                <a16:creationId xmlns:a16="http://schemas.microsoft.com/office/drawing/2014/main" id="{875A0907-6C45-4834-98DD-55F4FBFF5763}"/>
              </a:ext>
            </a:extLst>
          </p:cNvPr>
          <p:cNvSpPr>
            <a:spLocks noChangeArrowheads="1"/>
          </p:cNvSpPr>
          <p:nvPr/>
        </p:nvSpPr>
        <p:spPr bwMode="auto">
          <a:xfrm flipV="1">
            <a:off x="6653051" y="6074283"/>
            <a:ext cx="444893" cy="18438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2"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7898025" y="5376334"/>
            <a:ext cx="3504016" cy="102446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「事後承認（勤務データを修正済のため、申請・承認の実績だけ残す）」にチェックを付け、［承認］ボタンをクリックします。</a:t>
            </a:r>
          </a:p>
        </p:txBody>
      </p:sp>
    </p:spTree>
    <p:extLst>
      <p:ext uri="{BB962C8B-B14F-4D97-AF65-F5344CB8AC3E}">
        <p14:creationId xmlns:p14="http://schemas.microsoft.com/office/powerpoint/2010/main" val="37411968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a:extLst>
              <a:ext uri="{FF2B5EF4-FFF2-40B4-BE49-F238E27FC236}">
                <a16:creationId xmlns:a16="http://schemas.microsoft.com/office/drawing/2014/main" id="{7BE05010-506D-4CA5-B4A3-CB4B5FA912F2}"/>
              </a:ext>
            </a:extLst>
          </p:cNvPr>
          <p:cNvPicPr/>
          <p:nvPr/>
        </p:nvPicPr>
        <p:blipFill>
          <a:blip r:embed="rId3"/>
          <a:stretch>
            <a:fillRect/>
          </a:stretch>
        </p:blipFill>
        <p:spPr>
          <a:xfrm>
            <a:off x="1072306" y="5108721"/>
            <a:ext cx="3698240" cy="1423670"/>
          </a:xfrm>
          <a:prstGeom prst="rect">
            <a:avLst/>
          </a:prstGeom>
          <a:ln w="3175">
            <a:solidFill>
              <a:schemeClr val="tx1"/>
            </a:solidFill>
          </a:ln>
        </p:spPr>
      </p:pic>
      <p:pic>
        <p:nvPicPr>
          <p:cNvPr id="22" name="図 21">
            <a:extLst>
              <a:ext uri="{FF2B5EF4-FFF2-40B4-BE49-F238E27FC236}">
                <a16:creationId xmlns:a16="http://schemas.microsoft.com/office/drawing/2014/main" id="{699F4675-2D6C-4D9A-8A54-781C619DA0C5}"/>
              </a:ext>
            </a:extLst>
          </p:cNvPr>
          <p:cNvPicPr/>
          <p:nvPr/>
        </p:nvPicPr>
        <p:blipFill>
          <a:blip r:embed="rId4"/>
          <a:stretch>
            <a:fillRect/>
          </a:stretch>
        </p:blipFill>
        <p:spPr>
          <a:xfrm>
            <a:off x="1072305" y="3787638"/>
            <a:ext cx="3689531" cy="813965"/>
          </a:xfrm>
          <a:prstGeom prst="rect">
            <a:avLst/>
          </a:prstGeom>
          <a:ln w="3175">
            <a:solidFill>
              <a:schemeClr val="tx1"/>
            </a:solidFill>
          </a:ln>
        </p:spPr>
      </p:pic>
      <p:pic>
        <p:nvPicPr>
          <p:cNvPr id="20" name="図 19">
            <a:extLst>
              <a:ext uri="{FF2B5EF4-FFF2-40B4-BE49-F238E27FC236}">
                <a16:creationId xmlns:a16="http://schemas.microsoft.com/office/drawing/2014/main" id="{A905FED8-55B2-4113-88FA-A41F803324A4}"/>
              </a:ext>
            </a:extLst>
          </p:cNvPr>
          <p:cNvPicPr/>
          <p:nvPr/>
        </p:nvPicPr>
        <p:blipFill>
          <a:blip r:embed="rId5"/>
          <a:stretch>
            <a:fillRect/>
          </a:stretch>
        </p:blipFill>
        <p:spPr>
          <a:xfrm>
            <a:off x="1072306" y="2252523"/>
            <a:ext cx="3689985" cy="991870"/>
          </a:xfrm>
          <a:prstGeom prst="rect">
            <a:avLst/>
          </a:prstGeom>
          <a:ln w="3175">
            <a:solidFill>
              <a:schemeClr val="tx1"/>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704028" y="387206"/>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5</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代理で承認する</a:t>
            </a:r>
            <a:endParaRPr kumimoji="0" lang="ja-JP" altLang="ja-JP"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90547" y="1301698"/>
            <a:ext cx="10151779" cy="338554"/>
          </a:xfrm>
          <a:prstGeom prst="rect">
            <a:avLst/>
          </a:prstGeom>
          <a:noFill/>
        </p:spPr>
        <p:txBody>
          <a:bodyPr wrap="square" rtlCol="0">
            <a:spAutoFit/>
          </a:bodyPr>
          <a:lstStyle/>
          <a:p>
            <a:r>
              <a:rPr lang="ja-JP" altLang="ja-JP" sz="1600" dirty="0">
                <a:latin typeface="Meiryo UI" panose="020B0604030504040204" pitchFamily="50" charset="-128"/>
                <a:ea typeface="Meiryo UI" panose="020B0604030504040204" pitchFamily="50" charset="-128"/>
              </a:rPr>
              <a:t>承認者が出張などで不在の場合に、事前に別の担当者を代理の承認者として設定できます。</a:t>
            </a:r>
            <a:endParaRPr kumimoji="1" lang="ja-JP" altLang="en-US" sz="1600" dirty="0">
              <a:latin typeface="Meiryo UI" panose="020B0604030504040204" pitchFamily="50" charset="-128"/>
              <a:ea typeface="Meiryo UI" panose="020B0604030504040204" pitchFamily="50" charset="-128"/>
            </a:endParaRPr>
          </a:p>
        </p:txBody>
      </p:sp>
      <p:sp>
        <p:nvSpPr>
          <p:cNvPr id="13"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425806" y="6270123"/>
            <a:ext cx="476420" cy="24636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7"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4088714" y="2930794"/>
            <a:ext cx="289468" cy="15086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9" name="テキスト ボックス 18">
            <a:extLst>
              <a:ext uri="{FF2B5EF4-FFF2-40B4-BE49-F238E27FC236}">
                <a16:creationId xmlns:a16="http://schemas.microsoft.com/office/drawing/2014/main" id="{14A2D0C0-8DC8-4CB3-8288-CD95C99C296E}"/>
              </a:ext>
            </a:extLst>
          </p:cNvPr>
          <p:cNvSpPr txBox="1"/>
          <p:nvPr/>
        </p:nvSpPr>
        <p:spPr>
          <a:xfrm>
            <a:off x="988671" y="1779379"/>
            <a:ext cx="6902262" cy="338554"/>
          </a:xfrm>
          <a:prstGeom prst="rect">
            <a:avLst/>
          </a:prstGeom>
          <a:noFill/>
        </p:spPr>
        <p:txBody>
          <a:bodyPr wrap="square" rtlCol="0">
            <a:spAutoFit/>
          </a:bodyPr>
          <a:lstStyle/>
          <a:p>
            <a:r>
              <a:rPr lang="ja-JP" altLang="ja-JP" sz="1600" b="1" dirty="0">
                <a:latin typeface="Meiryo UI" panose="020B0604030504040204" pitchFamily="50" charset="-128"/>
                <a:ea typeface="Meiryo UI" panose="020B0604030504040204" pitchFamily="50" charset="-128"/>
              </a:rPr>
              <a:t>＜例＞ </a:t>
            </a:r>
            <a:r>
              <a:rPr lang="ja-JP" altLang="ja-JP" sz="1600" dirty="0">
                <a:latin typeface="Meiryo UI" panose="020B0604030504040204" pitchFamily="50" charset="-128"/>
                <a:ea typeface="Meiryo UI" panose="020B0604030504040204" pitchFamily="50" charset="-128"/>
              </a:rPr>
              <a:t>承認者である小川さんが出張中、代わりに山田さんを承認者</a:t>
            </a:r>
            <a:r>
              <a:rPr lang="ja-JP" altLang="en-US" sz="1600" dirty="0">
                <a:latin typeface="Meiryo UI" panose="020B0604030504040204" pitchFamily="50" charset="-128"/>
                <a:ea typeface="Meiryo UI" panose="020B0604030504040204" pitchFamily="50" charset="-128"/>
              </a:rPr>
              <a:t>に</a:t>
            </a:r>
            <a:r>
              <a:rPr lang="ja-JP" altLang="ja-JP" sz="1600" dirty="0">
                <a:latin typeface="Meiryo UI" panose="020B0604030504040204" pitchFamily="50" charset="-128"/>
                <a:ea typeface="Meiryo UI" panose="020B0604030504040204" pitchFamily="50" charset="-128"/>
              </a:rPr>
              <a:t>する場合</a:t>
            </a:r>
            <a:endParaRPr kumimoji="1" lang="ja-JP" altLang="en-US" sz="1600" dirty="0">
              <a:latin typeface="Meiryo UI" panose="020B0604030504040204" pitchFamily="50" charset="-128"/>
              <a:ea typeface="Meiryo UI" panose="020B0604030504040204" pitchFamily="50" charset="-128"/>
            </a:endParaRPr>
          </a:p>
        </p:txBody>
      </p:sp>
      <p:sp>
        <p:nvSpPr>
          <p:cNvPr id="30" name="矢印: 右 29">
            <a:extLst>
              <a:ext uri="{FF2B5EF4-FFF2-40B4-BE49-F238E27FC236}">
                <a16:creationId xmlns:a16="http://schemas.microsoft.com/office/drawing/2014/main" id="{BD4B165A-F407-4527-A70F-59F656335885}"/>
              </a:ext>
            </a:extLst>
          </p:cNvPr>
          <p:cNvSpPr/>
          <p:nvPr/>
        </p:nvSpPr>
        <p:spPr>
          <a:xfrm rot="5400000">
            <a:off x="2693369" y="3331232"/>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 name="矢印: 右 33">
            <a:extLst>
              <a:ext uri="{FF2B5EF4-FFF2-40B4-BE49-F238E27FC236}">
                <a16:creationId xmlns:a16="http://schemas.microsoft.com/office/drawing/2014/main" id="{FC3F64CC-40E0-404B-82B2-6AD8726A7119}"/>
              </a:ext>
            </a:extLst>
          </p:cNvPr>
          <p:cNvSpPr/>
          <p:nvPr/>
        </p:nvSpPr>
        <p:spPr>
          <a:xfrm rot="5400000">
            <a:off x="2701124" y="4656705"/>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5401009" y="2420425"/>
            <a:ext cx="5067204" cy="47768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a:t>
            </a:r>
            <a:r>
              <a:rPr lang="ja-JP" altLang="ja-JP" sz="1600" dirty="0">
                <a:latin typeface="Meiryo UI" panose="020B0604030504040204" pitchFamily="50" charset="-128"/>
                <a:ea typeface="Meiryo UI" panose="020B0604030504040204" pitchFamily="50" charset="-128"/>
              </a:rPr>
              <a:t>をクリックし、</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代理設定</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メニューをクリックします。</a:t>
            </a:r>
          </a:p>
        </p:txBody>
      </p:sp>
      <p:sp>
        <p:nvSpPr>
          <p:cNvPr id="31" name="Rectangle 363">
            <a:extLst>
              <a:ext uri="{FF2B5EF4-FFF2-40B4-BE49-F238E27FC236}">
                <a16:creationId xmlns:a16="http://schemas.microsoft.com/office/drawing/2014/main" id="{0AF274BB-BC00-44BE-80DF-0CF77F4CF5EA}"/>
              </a:ext>
            </a:extLst>
          </p:cNvPr>
          <p:cNvSpPr>
            <a:spLocks noChangeArrowheads="1"/>
          </p:cNvSpPr>
          <p:nvPr/>
        </p:nvSpPr>
        <p:spPr bwMode="auto">
          <a:xfrm>
            <a:off x="5392044" y="3762563"/>
            <a:ext cx="5067204" cy="47768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a:t>
            </a:r>
            <a:r>
              <a:rPr lang="ja-JP" altLang="ja-JP" sz="1600" dirty="0">
                <a:latin typeface="Meiryo UI" panose="020B0604030504040204" pitchFamily="50" charset="-128"/>
                <a:ea typeface="Meiryo UI" panose="020B0604030504040204" pitchFamily="50" charset="-128"/>
              </a:rPr>
              <a:t>［新規登録］ボタン</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クリックします。</a:t>
            </a:r>
          </a:p>
        </p:txBody>
      </p:sp>
      <p:sp>
        <p:nvSpPr>
          <p:cNvPr id="32"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5401009" y="5113060"/>
            <a:ext cx="5067205" cy="166027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lvl="0" fontAlgn="base"/>
            <a:r>
              <a:rPr lang="ja-JP" altLang="en-US" sz="1600" dirty="0">
                <a:latin typeface="Meiryo UI" panose="020B0604030504040204" pitchFamily="50" charset="-128"/>
                <a:ea typeface="Meiryo UI" panose="020B0604030504040204" pitchFamily="50" charset="-128"/>
              </a:rPr>
              <a:t>③ </a:t>
            </a:r>
            <a:r>
              <a:rPr lang="ja-JP" altLang="ja-JP" sz="1600" dirty="0">
                <a:latin typeface="Meiryo UI" panose="020B0604030504040204" pitchFamily="50" charset="-128"/>
                <a:ea typeface="Meiryo UI" panose="020B0604030504040204" pitchFamily="50" charset="-128"/>
              </a:rPr>
              <a:t>期間と代理の</a:t>
            </a:r>
            <a:r>
              <a:rPr lang="ja-JP" altLang="en-US" sz="1600" dirty="0">
                <a:latin typeface="Meiryo UI" panose="020B0604030504040204" pitchFamily="50" charset="-128"/>
                <a:ea typeface="Meiryo UI" panose="020B0604030504040204" pitchFamily="50" charset="-128"/>
              </a:rPr>
              <a:t>承認</a:t>
            </a:r>
            <a:r>
              <a:rPr lang="ja-JP" altLang="ja-JP" sz="1600" dirty="0">
                <a:latin typeface="Meiryo UI" panose="020B0604030504040204" pitchFamily="50" charset="-128"/>
                <a:ea typeface="Meiryo UI" panose="020B0604030504040204" pitchFamily="50" charset="-128"/>
              </a:rPr>
              <a:t>者を設定し、［登録］ボタンを</a:t>
            </a:r>
            <a:endParaRPr lang="en-US" altLang="ja-JP" sz="1600" dirty="0">
              <a:latin typeface="Meiryo UI" panose="020B0604030504040204" pitchFamily="50" charset="-128"/>
              <a:ea typeface="Meiryo UI" panose="020B0604030504040204" pitchFamily="50" charset="-128"/>
            </a:endParaRPr>
          </a:p>
          <a:p>
            <a:pPr lvl="0" fontAlgn="base"/>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クリックします。</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設定した期間だけ、代理の承認者が承認できます。</a:t>
            </a:r>
          </a:p>
          <a:p>
            <a:pPr fontAlgn="base"/>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b="1" dirty="0">
                <a:latin typeface="Meiryo UI" panose="020B0604030504040204" pitchFamily="50" charset="-128"/>
                <a:ea typeface="Meiryo UI" panose="020B0604030504040204" pitchFamily="50" charset="-128"/>
              </a:rPr>
              <a:t>＜例＞</a:t>
            </a:r>
            <a:r>
              <a:rPr lang="en-US" altLang="ja-JP" sz="1600" dirty="0">
                <a:latin typeface="Meiryo UI" panose="020B0604030504040204" pitchFamily="50" charset="-128"/>
                <a:ea typeface="Meiryo UI" panose="020B0604030504040204" pitchFamily="50" charset="-128"/>
              </a:rPr>
              <a:t> 3/29</a:t>
            </a: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 4/2</a:t>
            </a:r>
            <a:r>
              <a:rPr lang="ja-JP" altLang="en-US" sz="1600" dirty="0">
                <a:latin typeface="Meiryo UI" panose="020B0604030504040204" pitchFamily="50" charset="-128"/>
                <a:ea typeface="Meiryo UI" panose="020B0604030504040204" pitchFamily="50" charset="-128"/>
              </a:rPr>
              <a:t> に</a:t>
            </a:r>
            <a:r>
              <a:rPr lang="ja-JP" altLang="ja-JP" sz="1600" dirty="0">
                <a:latin typeface="Meiryo UI" panose="020B0604030504040204" pitchFamily="50" charset="-128"/>
                <a:ea typeface="Meiryo UI" panose="020B0604030504040204" pitchFamily="50" charset="-128"/>
              </a:rPr>
              <a:t>小川さんの代わりに山田さんが</a:t>
            </a:r>
            <a:endParaRPr lang="en-US" altLang="ja-JP" sz="1600" dirty="0">
              <a:latin typeface="Meiryo UI" panose="020B0604030504040204" pitchFamily="50" charset="-128"/>
              <a:ea typeface="Meiryo UI" panose="020B0604030504040204" pitchFamily="50" charset="-128"/>
            </a:endParaRPr>
          </a:p>
          <a:p>
            <a:pPr fontAlgn="base"/>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承認できます。</a:t>
            </a:r>
          </a:p>
          <a:p>
            <a:pPr fontAlgn="base"/>
            <a:endParaRPr lang="ja-JP" altLang="ja-JP" sz="1600" dirty="0">
              <a:latin typeface="Meiryo UI" panose="020B0604030504040204" pitchFamily="50" charset="-128"/>
              <a:ea typeface="Meiryo UI" panose="020B0604030504040204" pitchFamily="50" charset="-128"/>
            </a:endParaRPr>
          </a:p>
        </p:txBody>
      </p:sp>
      <p:pic>
        <p:nvPicPr>
          <p:cNvPr id="33" name="図 32">
            <a:extLst>
              <a:ext uri="{FF2B5EF4-FFF2-40B4-BE49-F238E27FC236}">
                <a16:creationId xmlns:a16="http://schemas.microsoft.com/office/drawing/2014/main" id="{E1AF726A-5A75-47DA-8D86-22C8D3F0CBFE}"/>
              </a:ext>
            </a:extLst>
          </p:cNvPr>
          <p:cNvPicPr/>
          <p:nvPr/>
        </p:nvPicPr>
        <p:blipFill>
          <a:blip r:embed="rId6">
            <a:extLst>
              <a:ext uri="{28A0092B-C50C-407E-A947-70E740481C1C}">
                <a14:useLocalDpi xmlns:a14="http://schemas.microsoft.com/office/drawing/2010/main" val="0"/>
              </a:ext>
            </a:extLst>
          </a:blip>
          <a:stretch>
            <a:fillRect/>
          </a:stretch>
        </p:blipFill>
        <p:spPr>
          <a:xfrm>
            <a:off x="5715360" y="2543875"/>
            <a:ext cx="202840" cy="224724"/>
          </a:xfrm>
          <a:prstGeom prst="rect">
            <a:avLst/>
          </a:prstGeom>
        </p:spPr>
      </p:pic>
      <p:sp>
        <p:nvSpPr>
          <p:cNvPr id="36"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1072305" y="3970685"/>
            <a:ext cx="368451" cy="16023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7" name="AutoShape 380">
            <a:extLst>
              <a:ext uri="{FF2B5EF4-FFF2-40B4-BE49-F238E27FC236}">
                <a16:creationId xmlns:a16="http://schemas.microsoft.com/office/drawing/2014/main" id="{6586F65F-40CC-4BEA-89BC-3FB1DC54E7C8}"/>
              </a:ext>
            </a:extLst>
          </p:cNvPr>
          <p:cNvSpPr>
            <a:spLocks noChangeArrowheads="1"/>
          </p:cNvSpPr>
          <p:nvPr/>
        </p:nvSpPr>
        <p:spPr bwMode="auto">
          <a:xfrm>
            <a:off x="4525663" y="2235105"/>
            <a:ext cx="236174" cy="20220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7907904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a:extLst>
              <a:ext uri="{FF2B5EF4-FFF2-40B4-BE49-F238E27FC236}">
                <a16:creationId xmlns:a16="http://schemas.microsoft.com/office/drawing/2014/main" id="{B85CC182-C9EC-41B9-9A3A-5CCD49E4608E}"/>
              </a:ext>
            </a:extLst>
          </p:cNvPr>
          <p:cNvPicPr/>
          <p:nvPr/>
        </p:nvPicPr>
        <p:blipFill>
          <a:blip r:embed="rId3"/>
          <a:stretch>
            <a:fillRect/>
          </a:stretch>
        </p:blipFill>
        <p:spPr>
          <a:xfrm>
            <a:off x="6777698" y="3997496"/>
            <a:ext cx="3474720" cy="2563495"/>
          </a:xfrm>
          <a:prstGeom prst="rect">
            <a:avLst/>
          </a:prstGeom>
          <a:ln w="6350">
            <a:solidFill>
              <a:schemeClr val="tx1"/>
            </a:solidFill>
          </a:ln>
        </p:spPr>
      </p:pic>
      <p:pic>
        <p:nvPicPr>
          <p:cNvPr id="21" name="図 20">
            <a:extLst>
              <a:ext uri="{FF2B5EF4-FFF2-40B4-BE49-F238E27FC236}">
                <a16:creationId xmlns:a16="http://schemas.microsoft.com/office/drawing/2014/main" id="{76895187-9C7B-4C28-AAE9-3DEAEBF2F09E}"/>
              </a:ext>
            </a:extLst>
          </p:cNvPr>
          <p:cNvPicPr/>
          <p:nvPr/>
        </p:nvPicPr>
        <p:blipFill>
          <a:blip r:embed="rId4"/>
          <a:stretch>
            <a:fillRect/>
          </a:stretch>
        </p:blipFill>
        <p:spPr>
          <a:xfrm>
            <a:off x="1063341" y="2455809"/>
            <a:ext cx="5145405" cy="1555750"/>
          </a:xfrm>
          <a:prstGeom prst="rect">
            <a:avLst/>
          </a:prstGeom>
          <a:ln w="3175">
            <a:solidFill>
              <a:schemeClr val="tx1"/>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704028" y="387206"/>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6</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申請を閲覧する</a:t>
            </a:r>
            <a:endParaRPr kumimoji="0" lang="ja-JP" altLang="ja-JP"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63652" y="1301698"/>
            <a:ext cx="10151779"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［承認</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閲覧］メニュー</a:t>
            </a:r>
            <a:endParaRPr kumimoji="1" lang="ja-JP" altLang="en-US" sz="1600" dirty="0">
              <a:latin typeface="Meiryo UI" panose="020B0604030504040204" pitchFamily="50" charset="-128"/>
              <a:ea typeface="Meiryo UI" panose="020B0604030504040204" pitchFamily="50" charset="-128"/>
            </a:endParaRPr>
          </a:p>
        </p:txBody>
      </p:sp>
      <p:sp>
        <p:nvSpPr>
          <p:cNvPr id="27"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2135581" y="3467041"/>
            <a:ext cx="289468" cy="15086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1" name="Rectangle 363">
            <a:extLst>
              <a:ext uri="{FF2B5EF4-FFF2-40B4-BE49-F238E27FC236}">
                <a16:creationId xmlns:a16="http://schemas.microsoft.com/office/drawing/2014/main" id="{0AF274BB-BC00-44BE-80DF-0CF77F4CF5EA}"/>
              </a:ext>
            </a:extLst>
          </p:cNvPr>
          <p:cNvSpPr>
            <a:spLocks noChangeArrowheads="1"/>
          </p:cNvSpPr>
          <p:nvPr/>
        </p:nvSpPr>
        <p:spPr bwMode="auto">
          <a:xfrm>
            <a:off x="1063342" y="4230145"/>
            <a:ext cx="2540470" cy="48578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確認する申請をクリックします。</a:t>
            </a:r>
          </a:p>
        </p:txBody>
      </p:sp>
      <p:sp>
        <p:nvSpPr>
          <p:cNvPr id="32"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4106507" y="2660513"/>
            <a:ext cx="7052763" cy="123661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条件設定の［項目選択］をクリックすると、申請者や申請日時など表示する項目を</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変更できます。</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「申請」を選択済項目に設定する</a:t>
            </a:r>
            <a:r>
              <a:rPr lang="ja-JP" altLang="en-US" sz="1600" dirty="0">
                <a:latin typeface="Meiryo UI" panose="020B0604030504040204" pitchFamily="50" charset="-128"/>
                <a:ea typeface="Meiryo UI" panose="020B0604030504040204" pitchFamily="50" charset="-128"/>
              </a:rPr>
              <a:t>と、</a:t>
            </a:r>
            <a:r>
              <a:rPr lang="ja-JP" altLang="ja-JP" sz="1600" dirty="0">
                <a:latin typeface="Meiryo UI" panose="020B0604030504040204" pitchFamily="50" charset="-128"/>
                <a:ea typeface="Meiryo UI" panose="020B0604030504040204" pitchFamily="50" charset="-128"/>
              </a:rPr>
              <a:t>申請</a:t>
            </a:r>
            <a:r>
              <a:rPr lang="ja-JP" altLang="en-US" sz="1600" dirty="0">
                <a:latin typeface="Meiryo UI" panose="020B0604030504040204" pitchFamily="50" charset="-128"/>
                <a:ea typeface="Meiryo UI" panose="020B0604030504040204" pitchFamily="50" charset="-128"/>
              </a:rPr>
              <a:t>を </a:t>
            </a:r>
            <a:r>
              <a:rPr lang="en-US" altLang="ja-JP" sz="1600" dirty="0">
                <a:latin typeface="Meiryo UI" panose="020B0604030504040204" pitchFamily="50" charset="-128"/>
                <a:ea typeface="Meiryo UI" panose="020B0604030504040204" pitchFamily="50" charset="-128"/>
              </a:rPr>
              <a:t>1 </a:t>
            </a:r>
            <a:r>
              <a:rPr lang="ja-JP" altLang="ja-JP" sz="1600" dirty="0" err="1">
                <a:latin typeface="Meiryo UI" panose="020B0604030504040204" pitchFamily="50" charset="-128"/>
                <a:ea typeface="Meiryo UI" panose="020B0604030504040204" pitchFamily="50" charset="-128"/>
              </a:rPr>
              <a:t>つずつ</a:t>
            </a:r>
            <a:r>
              <a:rPr lang="ja-JP" altLang="ja-JP" sz="1600" dirty="0">
                <a:latin typeface="Meiryo UI" panose="020B0604030504040204" pitchFamily="50" charset="-128"/>
                <a:ea typeface="Meiryo UI" panose="020B0604030504040204" pitchFamily="50" charset="-128"/>
              </a:rPr>
              <a:t>確認せずに、一覧で内容を確認できます。他にも一覧で確認したい項目がある場合は</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選択済項目に設定します。</a:t>
            </a:r>
          </a:p>
          <a:p>
            <a:pPr fontAlgn="base"/>
            <a:endParaRPr lang="ja-JP" altLang="ja-JP" sz="1200" dirty="0">
              <a:latin typeface="ＭＳ ゴシック" panose="020B0609070205080204" pitchFamily="49" charset="-128"/>
              <a:ea typeface="ＭＳ ゴシック" panose="020B0609070205080204" pitchFamily="49" charset="-128"/>
            </a:endParaRPr>
          </a:p>
        </p:txBody>
      </p:sp>
      <p:sp>
        <p:nvSpPr>
          <p:cNvPr id="36"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1777445" y="2648431"/>
            <a:ext cx="342326" cy="123661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6" name="直線コネクタ 25">
            <a:extLst>
              <a:ext uri="{FF2B5EF4-FFF2-40B4-BE49-F238E27FC236}">
                <a16:creationId xmlns:a16="http://schemas.microsoft.com/office/drawing/2014/main" id="{4DBAD436-25F8-451A-B2BF-D8C497F857E2}"/>
              </a:ext>
            </a:extLst>
          </p:cNvPr>
          <p:cNvCxnSpPr>
            <a:cxnSpLocks/>
          </p:cNvCxnSpPr>
          <p:nvPr/>
        </p:nvCxnSpPr>
        <p:spPr>
          <a:xfrm flipV="1">
            <a:off x="1954307" y="2323212"/>
            <a:ext cx="0" cy="32522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6CD547C6-DFA0-446F-9629-45DFDEA1F8F8}"/>
              </a:ext>
            </a:extLst>
          </p:cNvPr>
          <p:cNvCxnSpPr>
            <a:cxnSpLocks/>
          </p:cNvCxnSpPr>
          <p:nvPr/>
        </p:nvCxnSpPr>
        <p:spPr>
          <a:xfrm flipH="1" flipV="1">
            <a:off x="2247562" y="3617906"/>
            <a:ext cx="0" cy="61224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38" name="矢印: 折線 37">
            <a:extLst>
              <a:ext uri="{FF2B5EF4-FFF2-40B4-BE49-F238E27FC236}">
                <a16:creationId xmlns:a16="http://schemas.microsoft.com/office/drawing/2014/main" id="{92D94487-7614-43AD-ADCE-F8F2CFE74422}"/>
              </a:ext>
            </a:extLst>
          </p:cNvPr>
          <p:cNvSpPr/>
          <p:nvPr/>
        </p:nvSpPr>
        <p:spPr>
          <a:xfrm flipV="1">
            <a:off x="5495236" y="4427009"/>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5"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1063341" y="1728422"/>
            <a:ext cx="5145405" cy="64938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申請中</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決裁済</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判別できます。</a:t>
            </a:r>
          </a:p>
          <a:p>
            <a:pPr fontAlgn="base"/>
            <a:r>
              <a:rPr lang="ja-JP" altLang="ja-JP" sz="1600" dirty="0">
                <a:latin typeface="Meiryo UI" panose="020B0604030504040204" pitchFamily="50" charset="-128"/>
                <a:ea typeface="Meiryo UI" panose="020B0604030504040204" pitchFamily="50" charset="-128"/>
              </a:rPr>
              <a:t>条件設定の</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申請名</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や</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絞込条件</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で絞り込みができます。</a:t>
            </a:r>
          </a:p>
          <a:p>
            <a:pPr fontAlgn="base"/>
            <a:endParaRPr lang="ja-JP" altLang="ja-JP" sz="1200" dirty="0"/>
          </a:p>
        </p:txBody>
      </p:sp>
    </p:spTree>
    <p:extLst>
      <p:ext uri="{BB962C8B-B14F-4D97-AF65-F5344CB8AC3E}">
        <p14:creationId xmlns:p14="http://schemas.microsoft.com/office/powerpoint/2010/main" val="1073420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ローチャート: 処理 18">
            <a:extLst>
              <a:ext uri="{FF2B5EF4-FFF2-40B4-BE49-F238E27FC236}">
                <a16:creationId xmlns:a16="http://schemas.microsoft.com/office/drawing/2014/main" id="{C149A678-9BBD-4FAE-8A5D-1E84FE57B6DE}"/>
              </a:ext>
            </a:extLst>
          </p:cNvPr>
          <p:cNvSpPr>
            <a:spLocks noChangeArrowheads="1"/>
          </p:cNvSpPr>
          <p:nvPr/>
        </p:nvSpPr>
        <p:spPr bwMode="auto">
          <a:xfrm>
            <a:off x="640049" y="399276"/>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169988" algn="l"/>
              </a:tabLst>
            </a:pPr>
            <a:r>
              <a:rPr kumimoji="0" lang="en-US" altLang="ja-JP" sz="2800" b="1" i="0" u="none" strike="noStrike" cap="none" normalizeH="0" baseline="0" dirty="0">
                <a:ln>
                  <a:noFill/>
                </a:ln>
                <a:solidFill>
                  <a:srgbClr val="FFFFFF"/>
                </a:solidFill>
                <a:effectLst/>
                <a:latin typeface="Meiryo UI" panose="020B0604030504040204" pitchFamily="50" charset="-128"/>
                <a:ea typeface="Meiryo UI" panose="020B0604030504040204" pitchFamily="50" charset="-128"/>
                <a:cs typeface="Times New Roman" panose="02020603050405020304" pitchFamily="18" charset="0"/>
              </a:rPr>
              <a:t>4</a:t>
            </a:r>
            <a:r>
              <a:rPr kumimoji="0" lang="ja-JP" altLang="ja-JP" sz="2800" b="1" i="0" u="none" strike="noStrike" cap="none" normalizeH="0" baseline="0" dirty="0" err="1">
                <a:ln>
                  <a:noFill/>
                </a:ln>
                <a:solidFill>
                  <a:srgbClr val="FFFFFF"/>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勤務データの確認</a:t>
            </a:r>
            <a:endParaRPr kumimoji="0" lang="ja-JP" altLang="ja-JP"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6" name="Rectangle 3">
            <a:extLst>
              <a:ext uri="{FF2B5EF4-FFF2-40B4-BE49-F238E27FC236}">
                <a16:creationId xmlns:a16="http://schemas.microsoft.com/office/drawing/2014/main" id="{245A80F5-4CDA-4BB1-B132-BD60467CA6A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8" name="Rectangle 8">
            <a:extLst>
              <a:ext uri="{FF2B5EF4-FFF2-40B4-BE49-F238E27FC236}">
                <a16:creationId xmlns:a16="http://schemas.microsoft.com/office/drawing/2014/main" id="{FD063F78-9F95-44FB-A9B3-DFC466CAEBD2}"/>
              </a:ext>
            </a:extLst>
          </p:cNvPr>
          <p:cNvSpPr>
            <a:spLocks noChangeArrowheads="1"/>
          </p:cNvSpPr>
          <p:nvPr/>
        </p:nvSpPr>
        <p:spPr bwMode="auto">
          <a:xfrm>
            <a:off x="1361742" y="1373379"/>
            <a:ext cx="8818777"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0">
              <a:spcAft>
                <a:spcPts val="600"/>
              </a:spcAft>
            </a:pPr>
            <a:r>
              <a:rPr lang="en-US" altLang="ja-JP" sz="2000" dirty="0">
                <a:latin typeface="Meiryo UI" panose="020B0604030504040204" pitchFamily="50" charset="-128"/>
                <a:ea typeface="Meiryo UI" panose="020B0604030504040204" pitchFamily="50" charset="-128"/>
              </a:rPr>
              <a:t>4 - 1	</a:t>
            </a:r>
            <a:r>
              <a:rPr lang="ja-JP" altLang="ja-JP" sz="2000" dirty="0">
                <a:latin typeface="Meiryo UI" panose="020B0604030504040204" pitchFamily="50" charset="-128"/>
                <a:ea typeface="Meiryo UI" panose="020B0604030504040204" pitchFamily="50" charset="-128"/>
              </a:rPr>
              <a:t>勤務データを確認し、修正する</a:t>
            </a:r>
            <a:endParaRPr lang="en-US" altLang="ja-JP" sz="2000" dirty="0">
              <a:latin typeface="Meiryo UI" panose="020B0604030504040204" pitchFamily="50" charset="-128"/>
              <a:ea typeface="Meiryo UI" panose="020B0604030504040204" pitchFamily="50" charset="-128"/>
            </a:endParaRPr>
          </a:p>
          <a:p>
            <a:pPr indent="0">
              <a:spcAft>
                <a:spcPts val="600"/>
              </a:spcAft>
            </a:pPr>
            <a:endParaRPr lang="en-US" altLang="ja-JP" sz="2000" dirty="0">
              <a:latin typeface="Meiryo UI" panose="020B0604030504040204" pitchFamily="50" charset="-128"/>
              <a:ea typeface="Meiryo UI" panose="020B0604030504040204" pitchFamily="50" charset="-128"/>
            </a:endParaRPr>
          </a:p>
          <a:p>
            <a:pPr indent="0">
              <a:spcAft>
                <a:spcPts val="600"/>
              </a:spcAft>
            </a:pPr>
            <a:r>
              <a:rPr lang="en-US" altLang="ja-JP" sz="2000" dirty="0">
                <a:latin typeface="Meiryo UI" panose="020B0604030504040204" pitchFamily="50" charset="-128"/>
                <a:ea typeface="Meiryo UI" panose="020B0604030504040204" pitchFamily="50" charset="-128"/>
              </a:rPr>
              <a:t>4 - 2</a:t>
            </a:r>
            <a:r>
              <a:rPr lang="ja-JP" altLang="ja-JP"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	</a:t>
            </a:r>
            <a:r>
              <a:rPr lang="ja-JP" altLang="ja-JP" sz="2000" dirty="0">
                <a:latin typeface="Meiryo UI" panose="020B0604030504040204" pitchFamily="50" charset="-128"/>
                <a:ea typeface="Meiryo UI" panose="020B0604030504040204" pitchFamily="50" charset="-128"/>
              </a:rPr>
              <a:t>勤怠を管理している社員の勤務データを参照する</a:t>
            </a:r>
            <a:endParaRPr lang="en-US" altLang="ja-JP" sz="2000" dirty="0">
              <a:latin typeface="Meiryo UI" panose="020B0604030504040204" pitchFamily="50" charset="-128"/>
              <a:ea typeface="Meiryo UI" panose="020B0604030504040204" pitchFamily="50" charset="-128"/>
            </a:endParaRPr>
          </a:p>
          <a:p>
            <a:pPr indent="0">
              <a:spcAft>
                <a:spcPts val="600"/>
              </a:spcAft>
            </a:pPr>
            <a:endParaRPr lang="en-US" altLang="ja-JP" sz="2000" dirty="0">
              <a:latin typeface="Meiryo UI" panose="020B0604030504040204" pitchFamily="50" charset="-128"/>
              <a:ea typeface="Meiryo UI" panose="020B0604030504040204" pitchFamily="50" charset="-128"/>
            </a:endParaRPr>
          </a:p>
          <a:p>
            <a:pPr indent="0">
              <a:spcAft>
                <a:spcPts val="600"/>
              </a:spcAft>
            </a:pPr>
            <a:r>
              <a:rPr lang="en-US" altLang="ja-JP" sz="2000" dirty="0">
                <a:latin typeface="Meiryo UI" panose="020B0604030504040204" pitchFamily="50" charset="-128"/>
                <a:ea typeface="Meiryo UI" panose="020B0604030504040204" pitchFamily="50" charset="-128"/>
              </a:rPr>
              <a:t>4 - 3</a:t>
            </a:r>
            <a:r>
              <a:rPr lang="ja-JP" altLang="ja-JP"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	</a:t>
            </a:r>
            <a:r>
              <a:rPr lang="ja-JP" altLang="ja-JP" sz="2000" dirty="0">
                <a:latin typeface="Meiryo UI" panose="020B0604030504040204" pitchFamily="50" charset="-128"/>
                <a:ea typeface="Meiryo UI" panose="020B0604030504040204" pitchFamily="50" charset="-128"/>
              </a:rPr>
              <a:t>エラー打刻</a:t>
            </a:r>
            <a:r>
              <a:rPr lang="ja-JP" altLang="en-US" sz="2000" dirty="0">
                <a:latin typeface="Meiryo UI" panose="020B0604030504040204" pitchFamily="50" charset="-128"/>
                <a:ea typeface="Meiryo UI" panose="020B0604030504040204" pitchFamily="50" charset="-128"/>
              </a:rPr>
              <a:t>の</a:t>
            </a:r>
            <a:r>
              <a:rPr lang="ja-JP" altLang="ja-JP" sz="2000" dirty="0">
                <a:latin typeface="Meiryo UI" panose="020B0604030504040204" pitchFamily="50" charset="-128"/>
                <a:ea typeface="Meiryo UI" panose="020B0604030504040204" pitchFamily="50" charset="-128"/>
              </a:rPr>
              <a:t>状況を確認する</a:t>
            </a:r>
            <a:r>
              <a:rPr lang="ja-JP" altLang="en-US" sz="2000" dirty="0">
                <a:latin typeface="Meiryo UI" panose="020B0604030504040204" pitchFamily="50" charset="-128"/>
                <a:ea typeface="Meiryo UI" panose="020B0604030504040204" pitchFamily="50" charset="-128"/>
              </a:rPr>
              <a:t>・</a:t>
            </a:r>
            <a:r>
              <a:rPr lang="ja-JP" altLang="ja-JP" sz="2000" dirty="0">
                <a:latin typeface="Meiryo UI" panose="020B0604030504040204" pitchFamily="50" charset="-128"/>
                <a:ea typeface="Meiryo UI" panose="020B0604030504040204" pitchFamily="50" charset="-128"/>
              </a:rPr>
              <a:t>再度</a:t>
            </a:r>
            <a:r>
              <a:rPr lang="ja-JP" altLang="en-US" sz="2000" dirty="0">
                <a:latin typeface="Meiryo UI" panose="020B0604030504040204" pitchFamily="50" charset="-128"/>
                <a:ea typeface="Meiryo UI" panose="020B0604030504040204" pitchFamily="50" charset="-128"/>
              </a:rPr>
              <a:t>取り</a:t>
            </a:r>
            <a:r>
              <a:rPr lang="ja-JP" altLang="ja-JP" sz="2000" dirty="0">
                <a:latin typeface="Meiryo UI" panose="020B0604030504040204" pitchFamily="50" charset="-128"/>
                <a:ea typeface="Meiryo UI" panose="020B0604030504040204" pitchFamily="50" charset="-128"/>
              </a:rPr>
              <a:t>込む</a:t>
            </a:r>
            <a:endParaRPr lang="en-US" altLang="ja-JP" sz="2000" dirty="0">
              <a:latin typeface="Meiryo UI" panose="020B0604030504040204" pitchFamily="50" charset="-128"/>
              <a:ea typeface="Meiryo UI" panose="020B0604030504040204" pitchFamily="50" charset="-128"/>
            </a:endParaRPr>
          </a:p>
          <a:p>
            <a:pPr indent="0">
              <a:spcAft>
                <a:spcPts val="600"/>
              </a:spcAft>
            </a:pPr>
            <a:endParaRPr lang="en-US" altLang="ja-JP" sz="2000" dirty="0">
              <a:latin typeface="Meiryo UI" panose="020B0604030504040204" pitchFamily="50" charset="-128"/>
              <a:ea typeface="Meiryo UI" panose="020B0604030504040204" pitchFamily="50" charset="-128"/>
            </a:endParaRPr>
          </a:p>
          <a:p>
            <a:pPr indent="0">
              <a:spcAft>
                <a:spcPts val="600"/>
              </a:spcAft>
            </a:pPr>
            <a:r>
              <a:rPr lang="en-US" altLang="ja-JP" sz="2000" dirty="0">
                <a:latin typeface="Meiryo UI" panose="020B0604030504040204" pitchFamily="50" charset="-128"/>
                <a:ea typeface="Meiryo UI" panose="020B0604030504040204" pitchFamily="50" charset="-128"/>
              </a:rPr>
              <a:t>4 - 4</a:t>
            </a:r>
            <a:r>
              <a:rPr lang="ja-JP" altLang="ja-JP"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	</a:t>
            </a:r>
            <a:r>
              <a:rPr lang="ja-JP" altLang="ja-JP" sz="2000" dirty="0">
                <a:latin typeface="Meiryo UI" panose="020B0604030504040204" pitchFamily="50" charset="-128"/>
                <a:ea typeface="Meiryo UI" panose="020B0604030504040204" pitchFamily="50" charset="-128"/>
              </a:rPr>
              <a:t>社員の出退勤の状況を確認する</a:t>
            </a:r>
            <a:endParaRPr lang="en-US" altLang="ja-JP" sz="2000" dirty="0">
              <a:latin typeface="Meiryo UI" panose="020B0604030504040204" pitchFamily="50" charset="-128"/>
              <a:ea typeface="Meiryo UI" panose="020B0604030504040204" pitchFamily="50" charset="-128"/>
            </a:endParaRPr>
          </a:p>
          <a:p>
            <a:pPr indent="0">
              <a:spcAft>
                <a:spcPts val="600"/>
              </a:spcAft>
            </a:pPr>
            <a:endParaRPr lang="en-US" altLang="ja-JP" sz="2000" dirty="0">
              <a:latin typeface="Meiryo UI" panose="020B0604030504040204" pitchFamily="50" charset="-128"/>
              <a:ea typeface="Meiryo UI" panose="020B0604030504040204" pitchFamily="50" charset="-128"/>
            </a:endParaRPr>
          </a:p>
          <a:p>
            <a:pPr indent="0">
              <a:spcAft>
                <a:spcPts val="600"/>
              </a:spcAft>
            </a:pPr>
            <a:r>
              <a:rPr lang="en-US" altLang="ja-JP" sz="2000" dirty="0">
                <a:latin typeface="Meiryo UI" panose="020B0604030504040204" pitchFamily="50" charset="-128"/>
                <a:ea typeface="Meiryo UI" panose="020B0604030504040204" pitchFamily="50" charset="-128"/>
              </a:rPr>
              <a:t>4 - 5</a:t>
            </a:r>
            <a:r>
              <a:rPr lang="ja-JP" altLang="ja-JP"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	</a:t>
            </a:r>
            <a:r>
              <a:rPr lang="ja-JP" altLang="ja-JP" sz="2000" dirty="0">
                <a:latin typeface="Meiryo UI" panose="020B0604030504040204" pitchFamily="50" charset="-128"/>
                <a:ea typeface="Meiryo UI" panose="020B0604030504040204" pitchFamily="50" charset="-128"/>
              </a:rPr>
              <a:t>勤務データを</a:t>
            </a:r>
            <a:r>
              <a:rPr lang="ja-JP" altLang="en-US" sz="2000" dirty="0">
                <a:latin typeface="Meiryo UI" panose="020B0604030504040204" pitchFamily="50" charset="-128"/>
                <a:ea typeface="Meiryo UI" panose="020B0604030504040204" pitchFamily="50" charset="-128"/>
              </a:rPr>
              <a:t>日別・週別・</a:t>
            </a:r>
            <a:r>
              <a:rPr lang="ja-JP" altLang="ja-JP" sz="2000" dirty="0">
                <a:latin typeface="Meiryo UI" panose="020B0604030504040204" pitchFamily="50" charset="-128"/>
                <a:ea typeface="Meiryo UI" panose="020B0604030504040204" pitchFamily="50" charset="-128"/>
              </a:rPr>
              <a:t>月別に確認する</a:t>
            </a:r>
            <a:endParaRPr lang="en-US" altLang="ja-JP" sz="2000" dirty="0">
              <a:latin typeface="Meiryo UI" panose="020B0604030504040204" pitchFamily="50" charset="-128"/>
              <a:ea typeface="Meiryo UI" panose="020B0604030504040204" pitchFamily="50" charset="-128"/>
            </a:endParaRPr>
          </a:p>
          <a:p>
            <a:pPr indent="0">
              <a:spcAft>
                <a:spcPts val="600"/>
              </a:spcAft>
            </a:pPr>
            <a:endParaRPr lang="en-US" altLang="ja-JP" sz="2000" dirty="0">
              <a:latin typeface="Meiryo UI" panose="020B0604030504040204" pitchFamily="50" charset="-128"/>
              <a:ea typeface="Meiryo UI" panose="020B0604030504040204" pitchFamily="50" charset="-128"/>
            </a:endParaRPr>
          </a:p>
          <a:p>
            <a:pPr indent="0">
              <a:spcAft>
                <a:spcPts val="600"/>
              </a:spcAft>
            </a:pPr>
            <a:r>
              <a:rPr lang="en-US" altLang="ja-JP" sz="2000" dirty="0">
                <a:latin typeface="Meiryo UI" panose="020B0604030504040204" pitchFamily="50" charset="-128"/>
                <a:ea typeface="Meiryo UI" panose="020B0604030504040204" pitchFamily="50" charset="-128"/>
              </a:rPr>
              <a:t>4 - 6</a:t>
            </a:r>
            <a:r>
              <a:rPr lang="ja-JP" altLang="ja-JP"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	</a:t>
            </a:r>
            <a:r>
              <a:rPr lang="ja-JP" altLang="ja-JP" sz="2000" dirty="0">
                <a:latin typeface="Meiryo UI" panose="020B0604030504040204" pitchFamily="50" charset="-128"/>
                <a:ea typeface="Meiryo UI" panose="020B0604030504040204" pitchFamily="50" charset="-128"/>
              </a:rPr>
              <a:t>勤務期間を指定して、勤務データを確認する</a:t>
            </a:r>
            <a:endParaRPr lang="en-US" altLang="ja-JP" sz="2000" dirty="0">
              <a:latin typeface="Meiryo UI" panose="020B0604030504040204" pitchFamily="50" charset="-128"/>
              <a:ea typeface="Meiryo UI" panose="020B0604030504040204" pitchFamily="50" charset="-128"/>
            </a:endParaRPr>
          </a:p>
          <a:p>
            <a:pPr indent="0">
              <a:spcAft>
                <a:spcPts val="600"/>
              </a:spcAft>
            </a:pPr>
            <a:endParaRPr lang="en-US" altLang="ja-JP" sz="2000" dirty="0">
              <a:latin typeface="Meiryo UI" panose="020B0604030504040204" pitchFamily="50" charset="-128"/>
              <a:ea typeface="Meiryo UI" panose="020B0604030504040204" pitchFamily="50" charset="-128"/>
            </a:endParaRPr>
          </a:p>
          <a:p>
            <a:pPr indent="0">
              <a:spcAft>
                <a:spcPts val="600"/>
              </a:spcAft>
            </a:pPr>
            <a:r>
              <a:rPr lang="en-US" altLang="ja-JP" sz="2000" dirty="0">
                <a:latin typeface="Meiryo UI" panose="020B0604030504040204" pitchFamily="50" charset="-128"/>
                <a:ea typeface="Meiryo UI" panose="020B0604030504040204" pitchFamily="50" charset="-128"/>
              </a:rPr>
              <a:t>4 - 7	</a:t>
            </a:r>
            <a:r>
              <a:rPr lang="ja-JP" altLang="ja-JP" sz="2000" dirty="0">
                <a:latin typeface="Meiryo UI" panose="020B0604030504040204" pitchFamily="50" charset="-128"/>
                <a:ea typeface="Meiryo UI" panose="020B0604030504040204" pitchFamily="50" charset="-128"/>
              </a:rPr>
              <a:t>勤怠処理月や勤務日</a:t>
            </a:r>
            <a:r>
              <a:rPr lang="ja-JP" altLang="en-US" sz="2000" dirty="0">
                <a:latin typeface="Meiryo UI" panose="020B0604030504040204" pitchFamily="50" charset="-128"/>
                <a:ea typeface="Meiryo UI" panose="020B0604030504040204" pitchFamily="50" charset="-128"/>
              </a:rPr>
              <a:t>を指定して</a:t>
            </a:r>
            <a:r>
              <a:rPr lang="ja-JP" altLang="ja-JP" sz="2000" dirty="0">
                <a:latin typeface="Meiryo UI" panose="020B0604030504040204" pitchFamily="50" charset="-128"/>
                <a:ea typeface="Meiryo UI" panose="020B0604030504040204" pitchFamily="50" charset="-128"/>
              </a:rPr>
              <a:t>、未打刻</a:t>
            </a:r>
            <a:r>
              <a:rPr lang="ja-JP" altLang="en-US" sz="2000" dirty="0">
                <a:latin typeface="Meiryo UI" panose="020B0604030504040204" pitchFamily="50" charset="-128"/>
                <a:ea typeface="Meiryo UI" panose="020B0604030504040204" pitchFamily="50" charset="-128"/>
              </a:rPr>
              <a:t>の</a:t>
            </a:r>
            <a:r>
              <a:rPr lang="ja-JP" altLang="ja-JP" sz="2000" dirty="0">
                <a:latin typeface="Meiryo UI" panose="020B0604030504040204" pitchFamily="50" charset="-128"/>
                <a:ea typeface="Meiryo UI" panose="020B0604030504040204" pitchFamily="50" charset="-128"/>
              </a:rPr>
              <a:t>社員を確認する</a:t>
            </a:r>
          </a:p>
        </p:txBody>
      </p:sp>
      <p:sp>
        <p:nvSpPr>
          <p:cNvPr id="7" name="AutoShape 437">
            <a:extLst>
              <a:ext uri="{FF2B5EF4-FFF2-40B4-BE49-F238E27FC236}">
                <a16:creationId xmlns:a16="http://schemas.microsoft.com/office/drawing/2014/main" id="{360515CE-8B74-4A54-AC92-38BE8CB42F80}"/>
              </a:ext>
            </a:extLst>
          </p:cNvPr>
          <p:cNvSpPr>
            <a:spLocks noChangeArrowheads="1"/>
          </p:cNvSpPr>
          <p:nvPr/>
        </p:nvSpPr>
        <p:spPr bwMode="auto">
          <a:xfrm>
            <a:off x="10422213" y="549481"/>
            <a:ext cx="720000" cy="306995"/>
          </a:xfrm>
          <a:prstGeom prst="roundRect">
            <a:avLst>
              <a:gd name="adj" fmla="val 16667"/>
            </a:avLst>
          </a:prstGeom>
          <a:gradFill rotWithShape="0">
            <a:gsLst>
              <a:gs pos="0">
                <a:srgbClr val="8EAADB"/>
              </a:gs>
              <a:gs pos="50000">
                <a:srgbClr val="D9E2F3"/>
              </a:gs>
              <a:gs pos="100000">
                <a:srgbClr val="8EAADB"/>
              </a:gs>
            </a:gsLst>
            <a:lin ang="18900000" scaled="1"/>
          </a:gradFill>
          <a:ln w="12700">
            <a:solidFill>
              <a:srgbClr val="8EAADB"/>
            </a:solidFill>
            <a:round/>
            <a:headEnd/>
            <a:tailEnd/>
          </a:ln>
          <a:effectLst>
            <a:outerShdw dist="28398" dir="3806097" algn="ctr" rotWithShape="0">
              <a:srgbClr val="1F3763">
                <a:alpha val="50000"/>
              </a:srgbClr>
            </a:outerShdw>
          </a:effectLst>
        </p:spPr>
        <p:txBody>
          <a:bodyPr rot="0" vert="horz" wrap="square" lIns="36000" tIns="36000" rIns="36000" bIns="36000" anchor="t" anchorCtr="0" upright="1">
            <a:noAutofit/>
          </a:bodyPr>
          <a:lstStyle/>
          <a:p>
            <a:pPr algn="ctr">
              <a:spcAft>
                <a:spcPts val="0"/>
              </a:spcAft>
            </a:pPr>
            <a:r>
              <a:rPr lang="ja-JP" sz="1400" b="1" kern="100" dirty="0">
                <a:effectLst/>
                <a:latin typeface="Century" panose="02040604050505020304" pitchFamily="18" charset="0"/>
                <a:ea typeface="ＭＳ ゴシック" panose="020B0609070205080204" pitchFamily="49" charset="-128"/>
                <a:cs typeface="Times New Roman" panose="02020603050405020304" pitchFamily="18" charset="0"/>
              </a:rPr>
              <a:t>承認者</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37795413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図 27">
            <a:extLst>
              <a:ext uri="{FF2B5EF4-FFF2-40B4-BE49-F238E27FC236}">
                <a16:creationId xmlns:a16="http://schemas.microsoft.com/office/drawing/2014/main" id="{43078BA5-54CA-483C-8E10-D22108DC0486}"/>
              </a:ext>
            </a:extLst>
          </p:cNvPr>
          <p:cNvPicPr>
            <a:picLocks noChangeAspect="1"/>
          </p:cNvPicPr>
          <p:nvPr/>
        </p:nvPicPr>
        <p:blipFill>
          <a:blip r:embed="rId3"/>
          <a:stretch>
            <a:fillRect/>
          </a:stretch>
        </p:blipFill>
        <p:spPr>
          <a:xfrm>
            <a:off x="7413409" y="3756686"/>
            <a:ext cx="3866198" cy="2600516"/>
          </a:xfrm>
          <a:prstGeom prst="rect">
            <a:avLst/>
          </a:prstGeom>
          <a:ln w="3175">
            <a:solidFill>
              <a:schemeClr val="tx1"/>
            </a:solidFill>
          </a:ln>
        </p:spPr>
      </p:pic>
      <p:pic>
        <p:nvPicPr>
          <p:cNvPr id="26" name="図 25">
            <a:extLst>
              <a:ext uri="{FF2B5EF4-FFF2-40B4-BE49-F238E27FC236}">
                <a16:creationId xmlns:a16="http://schemas.microsoft.com/office/drawing/2014/main" id="{412A0A76-ADA6-434A-AE8C-6384392E4E64}"/>
              </a:ext>
            </a:extLst>
          </p:cNvPr>
          <p:cNvPicPr>
            <a:picLocks noChangeAspect="1"/>
          </p:cNvPicPr>
          <p:nvPr/>
        </p:nvPicPr>
        <p:blipFill>
          <a:blip r:embed="rId4"/>
          <a:stretch>
            <a:fillRect/>
          </a:stretch>
        </p:blipFill>
        <p:spPr>
          <a:xfrm>
            <a:off x="3751435" y="3023805"/>
            <a:ext cx="3325749" cy="1629728"/>
          </a:xfrm>
          <a:prstGeom prst="rect">
            <a:avLst/>
          </a:prstGeom>
          <a:ln w="3175">
            <a:solidFill>
              <a:schemeClr val="tx1"/>
            </a:solidFill>
          </a:ln>
        </p:spPr>
      </p:pic>
      <p:pic>
        <p:nvPicPr>
          <p:cNvPr id="23" name="図 22">
            <a:extLst>
              <a:ext uri="{FF2B5EF4-FFF2-40B4-BE49-F238E27FC236}">
                <a16:creationId xmlns:a16="http://schemas.microsoft.com/office/drawing/2014/main" id="{C3171DAE-0E62-4659-A266-DF842059919B}"/>
              </a:ext>
            </a:extLst>
          </p:cNvPr>
          <p:cNvPicPr>
            <a:picLocks noChangeAspect="1"/>
          </p:cNvPicPr>
          <p:nvPr/>
        </p:nvPicPr>
        <p:blipFill>
          <a:blip r:embed="rId5"/>
          <a:stretch>
            <a:fillRect/>
          </a:stretch>
        </p:blipFill>
        <p:spPr>
          <a:xfrm>
            <a:off x="2653512" y="4163191"/>
            <a:ext cx="3836194" cy="1983581"/>
          </a:xfrm>
          <a:prstGeom prst="rect">
            <a:avLst/>
          </a:prstGeom>
          <a:ln w="3175">
            <a:solidFill>
              <a:schemeClr val="tx1"/>
            </a:solidFill>
          </a:ln>
        </p:spPr>
      </p:pic>
      <p:pic>
        <p:nvPicPr>
          <p:cNvPr id="21" name="図 20">
            <a:extLst>
              <a:ext uri="{FF2B5EF4-FFF2-40B4-BE49-F238E27FC236}">
                <a16:creationId xmlns:a16="http://schemas.microsoft.com/office/drawing/2014/main" id="{EBE8B2E7-028E-4B1C-AB46-06335A20B6C9}"/>
              </a:ext>
            </a:extLst>
          </p:cNvPr>
          <p:cNvPicPr>
            <a:picLocks noChangeAspect="1"/>
          </p:cNvPicPr>
          <p:nvPr/>
        </p:nvPicPr>
        <p:blipFill>
          <a:blip r:embed="rId6"/>
          <a:stretch>
            <a:fillRect/>
          </a:stretch>
        </p:blipFill>
        <p:spPr>
          <a:xfrm>
            <a:off x="1064353" y="1997076"/>
            <a:ext cx="1232154" cy="1947672"/>
          </a:xfrm>
          <a:prstGeom prst="rect">
            <a:avLst/>
          </a:prstGeom>
          <a:ln w="3175">
            <a:solidFill>
              <a:schemeClr val="tx1"/>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704028" y="387206"/>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4</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1</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勤務データを確認し、修正する</a:t>
            </a:r>
            <a:endParaRPr kumimoji="0" lang="ja-JP" altLang="ja-JP"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63655" y="1576121"/>
            <a:ext cx="10151779"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タイムカード入力］メニュー／［勤怠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日別勤務データ入力］</a:t>
            </a:r>
            <a:r>
              <a:rPr lang="ja-JP" altLang="ja-JP" sz="1600" dirty="0">
                <a:latin typeface="Meiryo UI" panose="020B0604030504040204" pitchFamily="50" charset="-128"/>
                <a:ea typeface="Meiryo UI" panose="020B0604030504040204" pitchFamily="50" charset="-128"/>
              </a:rPr>
              <a:t>メニュー</a:t>
            </a:r>
            <a:endParaRPr kumimoji="1" lang="ja-JP" altLang="en-US" sz="1600" dirty="0">
              <a:latin typeface="Meiryo UI" panose="020B0604030504040204" pitchFamily="50" charset="-128"/>
              <a:ea typeface="Meiryo UI" panose="020B0604030504040204" pitchFamily="50" charset="-128"/>
            </a:endParaRPr>
          </a:p>
        </p:txBody>
      </p:sp>
      <p:sp>
        <p:nvSpPr>
          <p:cNvPr id="13"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618677" y="4798200"/>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7"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5356070" y="4907015"/>
            <a:ext cx="650793"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5"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505333" y="1977810"/>
            <a:ext cx="6477800" cy="92689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［画面］</a:t>
            </a:r>
            <a:r>
              <a:rPr lang="ja-JP" altLang="en-US" sz="1600" dirty="0">
                <a:latin typeface="Meiryo UI" panose="020B0604030504040204" pitchFamily="50" charset="-128"/>
                <a:ea typeface="Meiryo UI" panose="020B0604030504040204" pitchFamily="50" charset="-128"/>
              </a:rPr>
              <a:t>（または</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sp>
        <p:nvSpPr>
          <p:cNvPr id="31" name="Rectangle 363">
            <a:extLst>
              <a:ext uri="{FF2B5EF4-FFF2-40B4-BE49-F238E27FC236}">
                <a16:creationId xmlns:a16="http://schemas.microsoft.com/office/drawing/2014/main" id="{0AF274BB-BC00-44BE-80DF-0CF77F4CF5EA}"/>
              </a:ext>
            </a:extLst>
          </p:cNvPr>
          <p:cNvSpPr>
            <a:spLocks noChangeArrowheads="1"/>
          </p:cNvSpPr>
          <p:nvPr/>
        </p:nvSpPr>
        <p:spPr bwMode="auto">
          <a:xfrm>
            <a:off x="2488400" y="5922903"/>
            <a:ext cx="4725200" cy="72056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a:t>
            </a:r>
            <a:r>
              <a:rPr lang="ja-JP" altLang="ja-JP" sz="1600" dirty="0">
                <a:latin typeface="Meiryo UI" panose="020B0604030504040204" pitchFamily="50" charset="-128"/>
                <a:ea typeface="Meiryo UI" panose="020B0604030504040204" pitchFamily="50" charset="-128"/>
              </a:rPr>
              <a:t>「</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b="1" dirty="0">
                <a:solidFill>
                  <a:srgbClr val="00B050"/>
                </a:solidFill>
                <a:latin typeface="Meiryo UI" panose="020B0604030504040204" pitchFamily="50" charset="-128"/>
                <a:ea typeface="Meiryo UI" panose="020B0604030504040204" pitchFamily="50" charset="-128"/>
              </a:rPr>
              <a:t>固定位置</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」より上に配置した項目は、画面表示</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した際にスクロールされずに常に表示されます。</a:t>
            </a:r>
          </a:p>
        </p:txBody>
      </p:sp>
      <p:sp>
        <p:nvSpPr>
          <p:cNvPr id="32"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7633619" y="5200185"/>
            <a:ext cx="3762003" cy="144327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a:t>
            </a:r>
            <a:r>
              <a:rPr lang="ja-JP" altLang="ja-JP" sz="1600" dirty="0">
                <a:latin typeface="Meiryo UI" panose="020B0604030504040204" pitchFamily="50" charset="-128"/>
                <a:ea typeface="Meiryo UI" panose="020B0604030504040204" pitchFamily="50" charset="-128"/>
              </a:rPr>
              <a:t>必要に応じて勤務データを修正し、</a:t>
            </a:r>
            <a:endParaRPr lang="en-US" altLang="ja-JP" sz="1600" dirty="0">
              <a:latin typeface="Meiryo UI" panose="020B0604030504040204" pitchFamily="50" charset="-128"/>
              <a:ea typeface="Meiryo UI" panose="020B0604030504040204" pitchFamily="50" charset="-128"/>
            </a:endParaRPr>
          </a:p>
          <a:p>
            <a:pPr fontAlgn="base"/>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［登録］をクリックします。</a:t>
            </a:r>
          </a:p>
          <a:p>
            <a:pPr fontAlgn="base"/>
            <a:r>
              <a:rPr lang="en-US" altLang="ja-JP" sz="1600" dirty="0">
                <a:latin typeface="Meiryo UI" panose="020B0604030504040204" pitchFamily="50" charset="-128"/>
                <a:ea typeface="Meiryo UI" panose="020B0604030504040204" pitchFamily="50" charset="-128"/>
              </a:rPr>
              <a:t> </a:t>
            </a:r>
            <a:endParaRPr lang="ja-JP"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確認欄にチェックを付けると、勤務データが</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ロックされ</a:t>
            </a:r>
            <a:r>
              <a:rPr lang="ja-JP" altLang="en-US" sz="1600" dirty="0">
                <a:latin typeface="Meiryo UI" panose="020B0604030504040204" pitchFamily="50" charset="-128"/>
                <a:ea typeface="Meiryo UI" panose="020B0604030504040204" pitchFamily="50" charset="-128"/>
              </a:rPr>
              <a:t>るため</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誤入力を防げます</a:t>
            </a:r>
            <a:r>
              <a:rPr lang="ja-JP" altLang="ja-JP" sz="1600" dirty="0">
                <a:latin typeface="Meiryo UI" panose="020B0604030504040204" pitchFamily="50" charset="-128"/>
                <a:ea typeface="Meiryo UI" panose="020B0604030504040204" pitchFamily="50" charset="-128"/>
              </a:rPr>
              <a:t>。</a:t>
            </a:r>
          </a:p>
        </p:txBody>
      </p:sp>
      <p:sp>
        <p:nvSpPr>
          <p:cNvPr id="36"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1064354" y="2133705"/>
            <a:ext cx="635375" cy="21321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7" name="AutoShape 380">
            <a:extLst>
              <a:ext uri="{FF2B5EF4-FFF2-40B4-BE49-F238E27FC236}">
                <a16:creationId xmlns:a16="http://schemas.microsoft.com/office/drawing/2014/main" id="{6586F65F-40CC-4BEA-89BC-3FB1DC54E7C8}"/>
              </a:ext>
            </a:extLst>
          </p:cNvPr>
          <p:cNvSpPr>
            <a:spLocks noChangeArrowheads="1"/>
          </p:cNvSpPr>
          <p:nvPr/>
        </p:nvSpPr>
        <p:spPr bwMode="auto">
          <a:xfrm>
            <a:off x="7489410" y="4852350"/>
            <a:ext cx="228145" cy="20732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5" name="矢印: 折線 34">
            <a:extLst>
              <a:ext uri="{FF2B5EF4-FFF2-40B4-BE49-F238E27FC236}">
                <a16:creationId xmlns:a16="http://schemas.microsoft.com/office/drawing/2014/main" id="{1ACC89D8-73C3-48AD-9806-81CFF1D18705}"/>
              </a:ext>
            </a:extLst>
          </p:cNvPr>
          <p:cNvSpPr/>
          <p:nvPr/>
        </p:nvSpPr>
        <p:spPr>
          <a:xfrm flipV="1">
            <a:off x="1613351" y="4139244"/>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8" name="矢印: 折線 37">
            <a:extLst>
              <a:ext uri="{FF2B5EF4-FFF2-40B4-BE49-F238E27FC236}">
                <a16:creationId xmlns:a16="http://schemas.microsoft.com/office/drawing/2014/main" id="{B7770878-5605-4ECA-8397-B890DA581B30}"/>
              </a:ext>
            </a:extLst>
          </p:cNvPr>
          <p:cNvSpPr/>
          <p:nvPr/>
        </p:nvSpPr>
        <p:spPr>
          <a:xfrm flipV="1">
            <a:off x="6662019" y="4894637"/>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0" name="AutoShape 380">
            <a:extLst>
              <a:ext uri="{FF2B5EF4-FFF2-40B4-BE49-F238E27FC236}">
                <a16:creationId xmlns:a16="http://schemas.microsoft.com/office/drawing/2014/main" id="{71B07F92-BF41-4D64-A103-EE822780B6A5}"/>
              </a:ext>
            </a:extLst>
          </p:cNvPr>
          <p:cNvSpPr>
            <a:spLocks noChangeArrowheads="1"/>
          </p:cNvSpPr>
          <p:nvPr/>
        </p:nvSpPr>
        <p:spPr bwMode="auto">
          <a:xfrm>
            <a:off x="3461104" y="5181345"/>
            <a:ext cx="424970" cy="18287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4" name="テキスト ボックス 23">
            <a:extLst>
              <a:ext uri="{FF2B5EF4-FFF2-40B4-BE49-F238E27FC236}">
                <a16:creationId xmlns:a16="http://schemas.microsoft.com/office/drawing/2014/main" id="{358E440D-6681-40FA-B6E3-9247347383A8}"/>
              </a:ext>
            </a:extLst>
          </p:cNvPr>
          <p:cNvSpPr txBox="1"/>
          <p:nvPr/>
        </p:nvSpPr>
        <p:spPr>
          <a:xfrm>
            <a:off x="993346" y="1256510"/>
            <a:ext cx="10151779" cy="338554"/>
          </a:xfrm>
          <a:prstGeom prst="rect">
            <a:avLst/>
          </a:prstGeom>
          <a:noFill/>
        </p:spPr>
        <p:txBody>
          <a:bodyPr wrap="square" rtlCol="0">
            <a:spAutoFit/>
          </a:bodyPr>
          <a:lstStyle/>
          <a:p>
            <a:r>
              <a:rPr lang="ja-JP" altLang="ja-JP" sz="1600" dirty="0">
                <a:latin typeface="Meiryo UI" panose="020B0604030504040204" pitchFamily="50" charset="-128"/>
                <a:ea typeface="Meiryo UI" panose="020B0604030504040204" pitchFamily="50" charset="-128"/>
              </a:rPr>
              <a:t>未打刻や事由の変更があった場合など</a:t>
            </a:r>
            <a:r>
              <a:rPr lang="ja-JP" altLang="en-US" sz="1600" dirty="0">
                <a:latin typeface="Meiryo UI" panose="020B0604030504040204" pitchFamily="50" charset="-128"/>
                <a:ea typeface="Meiryo UI" panose="020B0604030504040204" pitchFamily="50" charset="-128"/>
              </a:rPr>
              <a:t>に</a:t>
            </a:r>
            <a:r>
              <a:rPr lang="ja-JP" altLang="ja-JP" sz="1600" dirty="0">
                <a:latin typeface="Meiryo UI" panose="020B0604030504040204" pitchFamily="50" charset="-128"/>
                <a:ea typeface="Meiryo UI" panose="020B0604030504040204" pitchFamily="50" charset="-128"/>
              </a:rPr>
              <a:t>、時刻や時間</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修正</a:t>
            </a:r>
            <a:r>
              <a:rPr lang="ja-JP" altLang="en-US" sz="1600" dirty="0">
                <a:latin typeface="Meiryo UI" panose="020B0604030504040204" pitchFamily="50" charset="-128"/>
                <a:ea typeface="Meiryo UI" panose="020B0604030504040204" pitchFamily="50" charset="-128"/>
              </a:rPr>
              <a:t>します。また、</a:t>
            </a:r>
            <a:r>
              <a:rPr lang="ja-JP" altLang="ja-JP" sz="1600" dirty="0">
                <a:latin typeface="Meiryo UI" panose="020B0604030504040204" pitchFamily="50" charset="-128"/>
                <a:ea typeface="Meiryo UI" panose="020B0604030504040204" pitchFamily="50" charset="-128"/>
              </a:rPr>
              <a:t>事由や勤務</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追加</a:t>
            </a:r>
            <a:r>
              <a:rPr lang="ja-JP" altLang="en-US" sz="1600" dirty="0">
                <a:latin typeface="Meiryo UI" panose="020B0604030504040204" pitchFamily="50" charset="-128"/>
                <a:ea typeface="Meiryo UI" panose="020B0604030504040204" pitchFamily="50" charset="-128"/>
              </a:rPr>
              <a:t>し</a:t>
            </a:r>
            <a:r>
              <a:rPr lang="ja-JP" altLang="ja-JP" sz="1600" dirty="0">
                <a:latin typeface="Meiryo UI" panose="020B0604030504040204" pitchFamily="50" charset="-128"/>
                <a:ea typeface="Meiryo UI" panose="020B0604030504040204" pitchFamily="50" charset="-128"/>
              </a:rPr>
              <a:t>ます。</a:t>
            </a:r>
            <a:endParaRPr kumimoji="1" lang="ja-JP" altLang="en-US" sz="1600" dirty="0">
              <a:latin typeface="Meiryo UI" panose="020B0604030504040204" pitchFamily="50" charset="-128"/>
              <a:ea typeface="Meiryo UI" panose="020B0604030504040204" pitchFamily="50" charset="-128"/>
            </a:endParaRPr>
          </a:p>
        </p:txBody>
      </p:sp>
      <p:sp>
        <p:nvSpPr>
          <p:cNvPr id="29" name="AutoShape 380">
            <a:extLst>
              <a:ext uri="{FF2B5EF4-FFF2-40B4-BE49-F238E27FC236}">
                <a16:creationId xmlns:a16="http://schemas.microsoft.com/office/drawing/2014/main" id="{7BFF08DF-B11A-4729-91BA-68AF82F19B0C}"/>
              </a:ext>
            </a:extLst>
          </p:cNvPr>
          <p:cNvSpPr>
            <a:spLocks noChangeArrowheads="1"/>
          </p:cNvSpPr>
          <p:nvPr/>
        </p:nvSpPr>
        <p:spPr bwMode="auto">
          <a:xfrm>
            <a:off x="1851319" y="3757655"/>
            <a:ext cx="400970" cy="22084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0" name="AutoShape 380">
            <a:extLst>
              <a:ext uri="{FF2B5EF4-FFF2-40B4-BE49-F238E27FC236}">
                <a16:creationId xmlns:a16="http://schemas.microsoft.com/office/drawing/2014/main" id="{29C83856-F4AE-44EF-A31D-AF4846768FB3}"/>
              </a:ext>
            </a:extLst>
          </p:cNvPr>
          <p:cNvSpPr>
            <a:spLocks noChangeArrowheads="1"/>
          </p:cNvSpPr>
          <p:nvPr/>
        </p:nvSpPr>
        <p:spPr bwMode="auto">
          <a:xfrm>
            <a:off x="9267616" y="3861438"/>
            <a:ext cx="281901" cy="14763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6827941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図 32">
            <a:extLst>
              <a:ext uri="{FF2B5EF4-FFF2-40B4-BE49-F238E27FC236}">
                <a16:creationId xmlns:a16="http://schemas.microsoft.com/office/drawing/2014/main" id="{BD16C8CD-2A22-473D-9000-04B73405FCAF}"/>
              </a:ext>
            </a:extLst>
          </p:cNvPr>
          <p:cNvPicPr>
            <a:picLocks noChangeAspect="1"/>
          </p:cNvPicPr>
          <p:nvPr/>
        </p:nvPicPr>
        <p:blipFill>
          <a:blip r:embed="rId3"/>
          <a:stretch>
            <a:fillRect/>
          </a:stretch>
        </p:blipFill>
        <p:spPr>
          <a:xfrm>
            <a:off x="7421297" y="4056208"/>
            <a:ext cx="3849434" cy="2600516"/>
          </a:xfrm>
          <a:prstGeom prst="rect">
            <a:avLst/>
          </a:prstGeom>
          <a:ln w="3175">
            <a:solidFill>
              <a:schemeClr val="tx1"/>
            </a:solidFill>
          </a:ln>
        </p:spPr>
      </p:pic>
      <p:pic>
        <p:nvPicPr>
          <p:cNvPr id="30" name="図 29">
            <a:extLst>
              <a:ext uri="{FF2B5EF4-FFF2-40B4-BE49-F238E27FC236}">
                <a16:creationId xmlns:a16="http://schemas.microsoft.com/office/drawing/2014/main" id="{908387ED-5D6D-4B3F-838B-BB30F64B6400}"/>
              </a:ext>
            </a:extLst>
          </p:cNvPr>
          <p:cNvPicPr>
            <a:picLocks noChangeAspect="1"/>
          </p:cNvPicPr>
          <p:nvPr/>
        </p:nvPicPr>
        <p:blipFill>
          <a:blip r:embed="rId4"/>
          <a:stretch>
            <a:fillRect/>
          </a:stretch>
        </p:blipFill>
        <p:spPr>
          <a:xfrm>
            <a:off x="3734504" y="2849434"/>
            <a:ext cx="3267742" cy="1610392"/>
          </a:xfrm>
          <a:prstGeom prst="rect">
            <a:avLst/>
          </a:prstGeom>
          <a:ln w="3175">
            <a:solidFill>
              <a:schemeClr val="tx1"/>
            </a:solidFill>
          </a:ln>
        </p:spPr>
      </p:pic>
      <p:pic>
        <p:nvPicPr>
          <p:cNvPr id="29" name="図 28">
            <a:extLst>
              <a:ext uri="{FF2B5EF4-FFF2-40B4-BE49-F238E27FC236}">
                <a16:creationId xmlns:a16="http://schemas.microsoft.com/office/drawing/2014/main" id="{846EB6AD-9794-48D5-8FFE-F6BFE9CC8B01}"/>
              </a:ext>
            </a:extLst>
          </p:cNvPr>
          <p:cNvPicPr>
            <a:picLocks noChangeAspect="1"/>
          </p:cNvPicPr>
          <p:nvPr/>
        </p:nvPicPr>
        <p:blipFill>
          <a:blip r:embed="rId5"/>
          <a:stretch>
            <a:fillRect/>
          </a:stretch>
        </p:blipFill>
        <p:spPr>
          <a:xfrm>
            <a:off x="2665269" y="4163930"/>
            <a:ext cx="3687318" cy="1931670"/>
          </a:xfrm>
          <a:prstGeom prst="rect">
            <a:avLst/>
          </a:prstGeom>
          <a:ln w="3175">
            <a:solidFill>
              <a:schemeClr val="tx1"/>
            </a:solidFill>
          </a:ln>
        </p:spPr>
      </p:pic>
      <p:pic>
        <p:nvPicPr>
          <p:cNvPr id="24" name="図 23">
            <a:extLst>
              <a:ext uri="{FF2B5EF4-FFF2-40B4-BE49-F238E27FC236}">
                <a16:creationId xmlns:a16="http://schemas.microsoft.com/office/drawing/2014/main" id="{9C042F65-C58C-4FE1-9A6F-D08DDF2365C6}"/>
              </a:ext>
            </a:extLst>
          </p:cNvPr>
          <p:cNvPicPr>
            <a:picLocks noChangeAspect="1"/>
          </p:cNvPicPr>
          <p:nvPr/>
        </p:nvPicPr>
        <p:blipFill>
          <a:blip r:embed="rId6"/>
          <a:stretch>
            <a:fillRect/>
          </a:stretch>
        </p:blipFill>
        <p:spPr>
          <a:xfrm>
            <a:off x="1067405" y="1992805"/>
            <a:ext cx="1218438" cy="1965960"/>
          </a:xfrm>
          <a:prstGeom prst="rect">
            <a:avLst/>
          </a:prstGeom>
          <a:noFill/>
          <a:ln w="3175">
            <a:solidFill>
              <a:schemeClr val="tx1"/>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704028" y="387206"/>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4</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勤怠を管理している社員の勤務データを参照する</a:t>
            </a:r>
            <a:endParaRPr kumimoji="0" lang="ja-JP" altLang="ja-JP"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72616" y="1301698"/>
            <a:ext cx="10151779"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タイムカード参照］メニュー</a:t>
            </a:r>
            <a:endParaRPr kumimoji="1" lang="ja-JP" altLang="en-US" sz="1600" dirty="0">
              <a:latin typeface="Meiryo UI" panose="020B0604030504040204" pitchFamily="50" charset="-128"/>
              <a:ea typeface="Meiryo UI" panose="020B0604030504040204" pitchFamily="50" charset="-128"/>
            </a:endParaRPr>
          </a:p>
        </p:txBody>
      </p:sp>
      <p:sp>
        <p:nvSpPr>
          <p:cNvPr id="27"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5242597" y="4887803"/>
            <a:ext cx="650793"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5"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507356" y="1989067"/>
            <a:ext cx="8909581" cy="69450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［画面］ボタンをクリックします。</a:t>
            </a:r>
          </a:p>
          <a:p>
            <a:pPr fontAlgn="base"/>
            <a:endParaRPr lang="ja-JP" altLang="ja-JP" sz="1200" dirty="0"/>
          </a:p>
        </p:txBody>
      </p:sp>
      <p:sp>
        <p:nvSpPr>
          <p:cNvPr id="31" name="Rectangle 363">
            <a:extLst>
              <a:ext uri="{FF2B5EF4-FFF2-40B4-BE49-F238E27FC236}">
                <a16:creationId xmlns:a16="http://schemas.microsoft.com/office/drawing/2014/main" id="{0AF274BB-BC00-44BE-80DF-0CF77F4CF5EA}"/>
              </a:ext>
            </a:extLst>
          </p:cNvPr>
          <p:cNvSpPr>
            <a:spLocks noChangeArrowheads="1"/>
          </p:cNvSpPr>
          <p:nvPr/>
        </p:nvSpPr>
        <p:spPr bwMode="auto">
          <a:xfrm>
            <a:off x="2498890" y="5856762"/>
            <a:ext cx="4767733" cy="67227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a:t>
            </a:r>
            <a:r>
              <a:rPr lang="ja-JP" altLang="ja-JP" sz="1600" dirty="0">
                <a:latin typeface="Meiryo UI" panose="020B0604030504040204" pitchFamily="50" charset="-128"/>
                <a:ea typeface="Meiryo UI" panose="020B0604030504040204" pitchFamily="50" charset="-128"/>
              </a:rPr>
              <a:t>「</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b="1" dirty="0">
                <a:solidFill>
                  <a:srgbClr val="00B050"/>
                </a:solidFill>
                <a:latin typeface="Meiryo UI" panose="020B0604030504040204" pitchFamily="50" charset="-128"/>
                <a:ea typeface="Meiryo UI" panose="020B0604030504040204" pitchFamily="50" charset="-128"/>
              </a:rPr>
              <a:t>固定位置</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」より上に配置した項目は、画面表示</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した際にスクロールされずに常に表示されます。</a:t>
            </a:r>
          </a:p>
        </p:txBody>
      </p:sp>
      <p:sp>
        <p:nvSpPr>
          <p:cNvPr id="32"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8238067" y="5318720"/>
            <a:ext cx="3178871" cy="69450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または　 </a:t>
            </a:r>
            <a:r>
              <a:rPr lang="ja-JP" altLang="ja-JP" sz="1600" dirty="0">
                <a:latin typeface="Meiryo UI" panose="020B0604030504040204" pitchFamily="50" charset="-128"/>
                <a:ea typeface="Meiryo UI" panose="020B0604030504040204" pitchFamily="50" charset="-128"/>
              </a:rPr>
              <a:t>をクリックすると、</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表示する月や社員を変更できます。</a:t>
            </a:r>
          </a:p>
        </p:txBody>
      </p:sp>
      <p:sp>
        <p:nvSpPr>
          <p:cNvPr id="37" name="AutoShape 380">
            <a:extLst>
              <a:ext uri="{FF2B5EF4-FFF2-40B4-BE49-F238E27FC236}">
                <a16:creationId xmlns:a16="http://schemas.microsoft.com/office/drawing/2014/main" id="{6586F65F-40CC-4BEA-89BC-3FB1DC54E7C8}"/>
              </a:ext>
            </a:extLst>
          </p:cNvPr>
          <p:cNvSpPr>
            <a:spLocks noChangeArrowheads="1"/>
          </p:cNvSpPr>
          <p:nvPr/>
        </p:nvSpPr>
        <p:spPr bwMode="auto">
          <a:xfrm>
            <a:off x="7618460" y="4297730"/>
            <a:ext cx="923624" cy="11239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5" name="矢印: 折線 34">
            <a:extLst>
              <a:ext uri="{FF2B5EF4-FFF2-40B4-BE49-F238E27FC236}">
                <a16:creationId xmlns:a16="http://schemas.microsoft.com/office/drawing/2014/main" id="{1ACC89D8-73C3-48AD-9806-81CFF1D18705}"/>
              </a:ext>
            </a:extLst>
          </p:cNvPr>
          <p:cNvSpPr/>
          <p:nvPr/>
        </p:nvSpPr>
        <p:spPr>
          <a:xfrm flipV="1">
            <a:off x="1604908" y="4149659"/>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8" name="矢印: 折線 37">
            <a:extLst>
              <a:ext uri="{FF2B5EF4-FFF2-40B4-BE49-F238E27FC236}">
                <a16:creationId xmlns:a16="http://schemas.microsoft.com/office/drawing/2014/main" id="{B7770878-5605-4ECA-8397-B890DA581B30}"/>
              </a:ext>
            </a:extLst>
          </p:cNvPr>
          <p:cNvSpPr/>
          <p:nvPr/>
        </p:nvSpPr>
        <p:spPr>
          <a:xfrm flipV="1">
            <a:off x="6654824" y="4894768"/>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9" name="AutoShape 380">
            <a:extLst>
              <a:ext uri="{FF2B5EF4-FFF2-40B4-BE49-F238E27FC236}">
                <a16:creationId xmlns:a16="http://schemas.microsoft.com/office/drawing/2014/main" id="{B2B879CF-68D8-4CB8-8918-90F0E4BFB300}"/>
              </a:ext>
            </a:extLst>
          </p:cNvPr>
          <p:cNvSpPr>
            <a:spLocks noChangeArrowheads="1"/>
          </p:cNvSpPr>
          <p:nvPr/>
        </p:nvSpPr>
        <p:spPr bwMode="auto">
          <a:xfrm>
            <a:off x="1842354" y="3761606"/>
            <a:ext cx="400970" cy="22084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0" name="AutoShape 380">
            <a:extLst>
              <a:ext uri="{FF2B5EF4-FFF2-40B4-BE49-F238E27FC236}">
                <a16:creationId xmlns:a16="http://schemas.microsoft.com/office/drawing/2014/main" id="{71B07F92-BF41-4D64-A103-EE822780B6A5}"/>
              </a:ext>
            </a:extLst>
          </p:cNvPr>
          <p:cNvSpPr>
            <a:spLocks noChangeArrowheads="1"/>
          </p:cNvSpPr>
          <p:nvPr/>
        </p:nvSpPr>
        <p:spPr bwMode="auto">
          <a:xfrm>
            <a:off x="3426776" y="5161371"/>
            <a:ext cx="424970" cy="18287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1" name="AutoShape 380">
            <a:extLst>
              <a:ext uri="{FF2B5EF4-FFF2-40B4-BE49-F238E27FC236}">
                <a16:creationId xmlns:a16="http://schemas.microsoft.com/office/drawing/2014/main" id="{D150EC22-8652-418A-BA8A-97AC6F609828}"/>
              </a:ext>
            </a:extLst>
          </p:cNvPr>
          <p:cNvSpPr>
            <a:spLocks noChangeArrowheads="1"/>
          </p:cNvSpPr>
          <p:nvPr/>
        </p:nvSpPr>
        <p:spPr bwMode="auto">
          <a:xfrm>
            <a:off x="2665269" y="4793876"/>
            <a:ext cx="595716" cy="13181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4" name="AutoShape 380">
            <a:extLst>
              <a:ext uri="{FF2B5EF4-FFF2-40B4-BE49-F238E27FC236}">
                <a16:creationId xmlns:a16="http://schemas.microsoft.com/office/drawing/2014/main" id="{B6DBBA8F-1CD2-4106-8CA2-E42B8EBED9BF}"/>
              </a:ext>
            </a:extLst>
          </p:cNvPr>
          <p:cNvSpPr>
            <a:spLocks noChangeArrowheads="1"/>
          </p:cNvSpPr>
          <p:nvPr/>
        </p:nvSpPr>
        <p:spPr bwMode="auto">
          <a:xfrm>
            <a:off x="10437448" y="4294098"/>
            <a:ext cx="772336" cy="11857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42" name="＞マーク.jpg">
            <a:extLst>
              <a:ext uri="{FF2B5EF4-FFF2-40B4-BE49-F238E27FC236}">
                <a16:creationId xmlns:a16="http://schemas.microsoft.com/office/drawing/2014/main" id="{E333F4EF-4CB4-4B74-BD02-0025FFFAE20B}"/>
              </a:ext>
            </a:extLst>
          </p:cNvPr>
          <p:cNvPicPr/>
          <p:nvPr/>
        </p:nvPicPr>
        <p:blipFill>
          <a:blip r:embed="rId7" r:link="rId8">
            <a:extLst>
              <a:ext uri="{28A0092B-C50C-407E-A947-70E740481C1C}">
                <a14:useLocalDpi xmlns:a14="http://schemas.microsoft.com/office/drawing/2010/main" val="0"/>
              </a:ext>
            </a:extLst>
          </a:blip>
          <a:stretch>
            <a:fillRect/>
          </a:stretch>
        </p:blipFill>
        <p:spPr>
          <a:xfrm rot="10800000">
            <a:off x="8544120" y="5471317"/>
            <a:ext cx="153035" cy="153035"/>
          </a:xfrm>
          <a:prstGeom prst="rect">
            <a:avLst/>
          </a:prstGeom>
        </p:spPr>
      </p:pic>
      <p:pic>
        <p:nvPicPr>
          <p:cNvPr id="43" name="＞マーク.jpg">
            <a:extLst>
              <a:ext uri="{FF2B5EF4-FFF2-40B4-BE49-F238E27FC236}">
                <a16:creationId xmlns:a16="http://schemas.microsoft.com/office/drawing/2014/main" id="{A78B6FDE-C3B9-43B2-BA0D-A1F6E18FABB3}"/>
              </a:ext>
            </a:extLst>
          </p:cNvPr>
          <p:cNvPicPr/>
          <p:nvPr/>
        </p:nvPicPr>
        <p:blipFill>
          <a:blip r:embed="rId7" r:link="rId8">
            <a:extLst>
              <a:ext uri="{28A0092B-C50C-407E-A947-70E740481C1C}">
                <a14:useLocalDpi xmlns:a14="http://schemas.microsoft.com/office/drawing/2010/main" val="0"/>
              </a:ext>
            </a:extLst>
          </a:blip>
          <a:stretch>
            <a:fillRect/>
          </a:stretch>
        </p:blipFill>
        <p:spPr>
          <a:xfrm>
            <a:off x="9246694" y="5471317"/>
            <a:ext cx="153035" cy="153035"/>
          </a:xfrm>
          <a:prstGeom prst="rect">
            <a:avLst/>
          </a:prstGeom>
        </p:spPr>
      </p:pic>
      <p:sp>
        <p:nvSpPr>
          <p:cNvPr id="26" name="AutoShape 380">
            <a:extLst>
              <a:ext uri="{FF2B5EF4-FFF2-40B4-BE49-F238E27FC236}">
                <a16:creationId xmlns:a16="http://schemas.microsoft.com/office/drawing/2014/main" id="{B177DAF1-0EE7-498E-8AF4-175CBCDDD6F3}"/>
              </a:ext>
            </a:extLst>
          </p:cNvPr>
          <p:cNvSpPr>
            <a:spLocks noChangeArrowheads="1"/>
          </p:cNvSpPr>
          <p:nvPr/>
        </p:nvSpPr>
        <p:spPr bwMode="auto">
          <a:xfrm>
            <a:off x="1067405" y="2140714"/>
            <a:ext cx="635375" cy="21321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6331339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a:extLst>
              <a:ext uri="{FF2B5EF4-FFF2-40B4-BE49-F238E27FC236}">
                <a16:creationId xmlns:a16="http://schemas.microsoft.com/office/drawing/2014/main" id="{E91287BA-B0B8-4B9C-B054-54F7312F2288}"/>
              </a:ext>
            </a:extLst>
          </p:cNvPr>
          <p:cNvPicPr>
            <a:picLocks noChangeAspect="1"/>
          </p:cNvPicPr>
          <p:nvPr/>
        </p:nvPicPr>
        <p:blipFill>
          <a:blip r:embed="rId3"/>
          <a:stretch>
            <a:fillRect/>
          </a:stretch>
        </p:blipFill>
        <p:spPr>
          <a:xfrm>
            <a:off x="6432760" y="2084517"/>
            <a:ext cx="4935474" cy="903542"/>
          </a:xfrm>
          <a:prstGeom prst="rect">
            <a:avLst/>
          </a:prstGeom>
          <a:ln w="3175">
            <a:solidFill>
              <a:schemeClr val="tx1"/>
            </a:solidFill>
          </a:ln>
        </p:spPr>
      </p:pic>
      <p:pic>
        <p:nvPicPr>
          <p:cNvPr id="17" name="図 16">
            <a:extLst>
              <a:ext uri="{FF2B5EF4-FFF2-40B4-BE49-F238E27FC236}">
                <a16:creationId xmlns:a16="http://schemas.microsoft.com/office/drawing/2014/main" id="{6E89A30F-8811-443D-A526-E6AB566F8FAE}"/>
              </a:ext>
            </a:extLst>
          </p:cNvPr>
          <p:cNvPicPr>
            <a:picLocks noChangeAspect="1"/>
          </p:cNvPicPr>
          <p:nvPr/>
        </p:nvPicPr>
        <p:blipFill>
          <a:blip r:embed="rId4"/>
          <a:stretch>
            <a:fillRect/>
          </a:stretch>
        </p:blipFill>
        <p:spPr>
          <a:xfrm>
            <a:off x="1073782" y="2082664"/>
            <a:ext cx="3665601" cy="1714500"/>
          </a:xfrm>
          <a:prstGeom prst="rect">
            <a:avLst/>
          </a:prstGeom>
          <a:ln w="3175">
            <a:solidFill>
              <a:schemeClr val="tx1"/>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704028" y="387206"/>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4</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エラー打刻の状況を確認する・再度取り込む</a:t>
            </a:r>
            <a:endParaRPr kumimoji="0" lang="ja-JP" altLang="ja-JP"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72616" y="1301698"/>
            <a:ext cx="10151779" cy="338554"/>
          </a:xfrm>
          <a:prstGeom prst="rect">
            <a:avLst/>
          </a:prstGeom>
          <a:noFill/>
        </p:spPr>
        <p:txBody>
          <a:bodyPr wrap="square" rtlCol="0">
            <a:spAutoFit/>
          </a:bodyPr>
          <a:lstStyle/>
          <a:p>
            <a:r>
              <a:rPr lang="ja-JP" altLang="ja-JP" sz="1600" dirty="0">
                <a:latin typeface="Meiryo UI" panose="020B0604030504040204" pitchFamily="50" charset="-128"/>
                <a:ea typeface="Meiryo UI" panose="020B0604030504040204" pitchFamily="50" charset="-128"/>
              </a:rPr>
              <a:t>エラー</a:t>
            </a:r>
            <a:r>
              <a:rPr lang="ja-JP" altLang="en-US" sz="1600" dirty="0">
                <a:latin typeface="Meiryo UI" panose="020B0604030504040204" pitchFamily="50" charset="-128"/>
                <a:ea typeface="Meiryo UI" panose="020B0604030504040204" pitchFamily="50" charset="-128"/>
              </a:rPr>
              <a:t>に</a:t>
            </a:r>
            <a:r>
              <a:rPr lang="ja-JP" altLang="ja-JP" sz="1600" dirty="0">
                <a:latin typeface="Meiryo UI" panose="020B0604030504040204" pitchFamily="50" charset="-128"/>
                <a:ea typeface="Meiryo UI" panose="020B0604030504040204" pitchFamily="50" charset="-128"/>
              </a:rPr>
              <a:t>なった打刻データと</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その原因（エラー内容）を確認します。</a:t>
            </a:r>
            <a:endParaRPr kumimoji="1" lang="ja-JP" altLang="en-US" sz="1600" dirty="0">
              <a:latin typeface="Meiryo UI" panose="020B0604030504040204" pitchFamily="50" charset="-128"/>
              <a:ea typeface="Meiryo UI" panose="020B0604030504040204" pitchFamily="50" charset="-128"/>
            </a:endParaRPr>
          </a:p>
        </p:txBody>
      </p:sp>
      <p:sp>
        <p:nvSpPr>
          <p:cNvPr id="27"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1082491" y="2709029"/>
            <a:ext cx="881802" cy="12522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5"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680770" y="2442816"/>
            <a:ext cx="3129791" cy="141653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処理方法で「エラー打刻を表示する」を選択し</a:t>
            </a:r>
            <a:r>
              <a:rPr lang="ja-JP" altLang="en-US" sz="1600" dirty="0">
                <a:latin typeface="Meiryo UI" panose="020B0604030504040204" pitchFamily="50" charset="-128"/>
                <a:ea typeface="Meiryo UI" panose="020B0604030504040204" pitchFamily="50" charset="-128"/>
              </a:rPr>
              <a:t>ます。</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エラー</a:t>
            </a:r>
            <a:r>
              <a:rPr lang="ja-JP" altLang="ja-JP" sz="1600" dirty="0">
                <a:latin typeface="Meiryo UI" panose="020B0604030504040204" pitchFamily="50" charset="-128"/>
                <a:ea typeface="Meiryo UI" panose="020B0604030504040204" pitchFamily="50" charset="-128"/>
              </a:rPr>
              <a:t>打刻の集計対象や対象期間を設定し、［実行］ボタンをクリック</a:t>
            </a:r>
            <a:endParaRPr lang="en-US" altLang="ja-JP" sz="1600" dirty="0">
              <a:latin typeface="Meiryo UI" panose="020B0604030504040204" pitchFamily="50" charset="-128"/>
              <a:ea typeface="Meiryo UI" panose="020B0604030504040204" pitchFamily="50" charset="-128"/>
            </a:endParaRPr>
          </a:p>
          <a:p>
            <a:pPr fontAlgn="base"/>
            <a:r>
              <a:rPr lang="ja-JP" altLang="ja-JP" sz="1600" dirty="0">
                <a:latin typeface="Meiryo UI" panose="020B0604030504040204" pitchFamily="50" charset="-128"/>
                <a:ea typeface="Meiryo UI" panose="020B0604030504040204" pitchFamily="50" charset="-128"/>
              </a:rPr>
              <a:t>します。</a:t>
            </a:r>
          </a:p>
        </p:txBody>
      </p:sp>
      <p:sp>
        <p:nvSpPr>
          <p:cNvPr id="32"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6432760" y="3104559"/>
            <a:ext cx="5071268" cy="44769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社員や打刻日</a:t>
            </a:r>
            <a:r>
              <a:rPr lang="ja-JP" altLang="en-US" sz="1600" dirty="0">
                <a:latin typeface="Meiryo UI" panose="020B0604030504040204" pitchFamily="50" charset="-128"/>
                <a:ea typeface="Meiryo UI" panose="020B0604030504040204" pitchFamily="50" charset="-128"/>
              </a:rPr>
              <a:t>付</a:t>
            </a:r>
            <a:r>
              <a:rPr lang="ja-JP" altLang="ja-JP" sz="1600" dirty="0">
                <a:latin typeface="Meiryo UI" panose="020B0604030504040204" pitchFamily="50" charset="-128"/>
                <a:ea typeface="Meiryo UI" panose="020B0604030504040204" pitchFamily="50" charset="-128"/>
              </a:rPr>
              <a:t>、打刻時刻、エラーの内容などを確認します。</a:t>
            </a:r>
          </a:p>
        </p:txBody>
      </p:sp>
      <p:sp>
        <p:nvSpPr>
          <p:cNvPr id="20" name="矢印: 右 19">
            <a:extLst>
              <a:ext uri="{FF2B5EF4-FFF2-40B4-BE49-F238E27FC236}">
                <a16:creationId xmlns:a16="http://schemas.microsoft.com/office/drawing/2014/main" id="{1EFFAEA8-065B-42F3-B282-63D5690F9FAE}"/>
              </a:ext>
            </a:extLst>
          </p:cNvPr>
          <p:cNvSpPr/>
          <p:nvPr/>
        </p:nvSpPr>
        <p:spPr>
          <a:xfrm>
            <a:off x="5942177" y="2471135"/>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AutoShape 380">
            <a:extLst>
              <a:ext uri="{FF2B5EF4-FFF2-40B4-BE49-F238E27FC236}">
                <a16:creationId xmlns:a16="http://schemas.microsoft.com/office/drawing/2014/main" id="{01D94FD8-D9FE-404C-9DB3-B4EB36C70EB7}"/>
              </a:ext>
            </a:extLst>
          </p:cNvPr>
          <p:cNvSpPr>
            <a:spLocks noChangeArrowheads="1"/>
          </p:cNvSpPr>
          <p:nvPr/>
        </p:nvSpPr>
        <p:spPr bwMode="auto">
          <a:xfrm>
            <a:off x="1453118" y="3511347"/>
            <a:ext cx="537814" cy="28454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4" name="テキスト ボックス 23">
            <a:extLst>
              <a:ext uri="{FF2B5EF4-FFF2-40B4-BE49-F238E27FC236}">
                <a16:creationId xmlns:a16="http://schemas.microsoft.com/office/drawing/2014/main" id="{2D74B84D-CCA2-46DB-B373-30A06632FD6C}"/>
              </a:ext>
            </a:extLst>
          </p:cNvPr>
          <p:cNvSpPr txBox="1"/>
          <p:nvPr/>
        </p:nvSpPr>
        <p:spPr>
          <a:xfrm>
            <a:off x="961992" y="3969557"/>
            <a:ext cx="3665601" cy="338554"/>
          </a:xfrm>
          <a:prstGeom prst="rect">
            <a:avLst/>
          </a:prstGeom>
          <a:noFill/>
        </p:spPr>
        <p:txBody>
          <a:bodyPr wrap="square" rtlCol="0">
            <a:spAutoFit/>
          </a:bodyPr>
          <a:lstStyle/>
          <a:p>
            <a:r>
              <a:rPr lang="ja-JP" altLang="ja-JP" sz="1600" dirty="0">
                <a:latin typeface="Meiryo UI" panose="020B0604030504040204" pitchFamily="50" charset="-128"/>
                <a:ea typeface="Meiryo UI" panose="020B0604030504040204" pitchFamily="50" charset="-128"/>
              </a:rPr>
              <a:t>エラー打刻の種類は、以下になります。</a:t>
            </a:r>
            <a:endParaRPr kumimoji="1" lang="ja-JP" altLang="en-US" sz="1600" dirty="0">
              <a:latin typeface="Meiryo UI" panose="020B0604030504040204" pitchFamily="50" charset="-128"/>
              <a:ea typeface="Meiryo UI" panose="020B0604030504040204" pitchFamily="50" charset="-128"/>
            </a:endParaRPr>
          </a:p>
        </p:txBody>
      </p:sp>
      <p:graphicFrame>
        <p:nvGraphicFramePr>
          <p:cNvPr id="4" name="表 3">
            <a:extLst>
              <a:ext uri="{FF2B5EF4-FFF2-40B4-BE49-F238E27FC236}">
                <a16:creationId xmlns:a16="http://schemas.microsoft.com/office/drawing/2014/main" id="{1BF57893-8F47-4614-B3E1-02323884D560}"/>
              </a:ext>
            </a:extLst>
          </p:cNvPr>
          <p:cNvGraphicFramePr>
            <a:graphicFrameLocks noGrp="1"/>
          </p:cNvGraphicFramePr>
          <p:nvPr>
            <p:extLst>
              <p:ext uri="{D42A27DB-BD31-4B8C-83A1-F6EECF244321}">
                <p14:modId xmlns:p14="http://schemas.microsoft.com/office/powerpoint/2010/main" val="3109224688"/>
              </p:ext>
            </p:extLst>
          </p:nvPr>
        </p:nvGraphicFramePr>
        <p:xfrm>
          <a:off x="1073783" y="4270252"/>
          <a:ext cx="10308718" cy="2494280"/>
        </p:xfrm>
        <a:graphic>
          <a:graphicData uri="http://schemas.openxmlformats.org/drawingml/2006/table">
            <a:tbl>
              <a:tblPr firstRow="1" bandRow="1">
                <a:tableStyleId>{5C22544A-7EE6-4342-B048-85BDC9FD1C3A}</a:tableStyleId>
              </a:tblPr>
              <a:tblGrid>
                <a:gridCol w="1618617">
                  <a:extLst>
                    <a:ext uri="{9D8B030D-6E8A-4147-A177-3AD203B41FA5}">
                      <a16:colId xmlns:a16="http://schemas.microsoft.com/office/drawing/2014/main" val="2367908292"/>
                    </a:ext>
                  </a:extLst>
                </a:gridCol>
                <a:gridCol w="8690101">
                  <a:extLst>
                    <a:ext uri="{9D8B030D-6E8A-4147-A177-3AD203B41FA5}">
                      <a16:colId xmlns:a16="http://schemas.microsoft.com/office/drawing/2014/main" val="3218837670"/>
                    </a:ext>
                  </a:extLst>
                </a:gridCol>
              </a:tblGrid>
              <a:tr h="370840">
                <a:tc>
                  <a:txBody>
                    <a:bodyPr/>
                    <a:lstStyle/>
                    <a:p>
                      <a:r>
                        <a:rPr kumimoji="1" lang="ja-JP" altLang="en-US" sz="1200" dirty="0">
                          <a:latin typeface="Meiryo UI" panose="020B0604030504040204" pitchFamily="50" charset="-128"/>
                          <a:ea typeface="Meiryo UI" panose="020B0604030504040204" pitchFamily="50" charset="-128"/>
                        </a:rPr>
                        <a:t>エラー内容</a:t>
                      </a:r>
                    </a:p>
                  </a:txBody>
                  <a:tcPr/>
                </a:tc>
                <a:tc>
                  <a:txBody>
                    <a:bodyPr/>
                    <a:lstStyle/>
                    <a:p>
                      <a:r>
                        <a:rPr kumimoji="1" lang="ja-JP" altLang="en-US" sz="1200" dirty="0">
                          <a:latin typeface="Meiryo UI" panose="020B0604030504040204" pitchFamily="50" charset="-128"/>
                          <a:ea typeface="Meiryo UI" panose="020B0604030504040204" pitchFamily="50" charset="-128"/>
                        </a:rPr>
                        <a:t>原因</a:t>
                      </a:r>
                    </a:p>
                  </a:txBody>
                  <a:tcPr/>
                </a:tc>
                <a:extLst>
                  <a:ext uri="{0D108BD9-81ED-4DB2-BD59-A6C34878D82A}">
                    <a16:rowId xmlns:a16="http://schemas.microsoft.com/office/drawing/2014/main" val="3070728922"/>
                  </a:ext>
                </a:extLst>
              </a:tr>
              <a:tr h="370840">
                <a:tc>
                  <a:txBody>
                    <a:bodyPr/>
                    <a:lstStyle/>
                    <a:p>
                      <a:r>
                        <a:rPr kumimoji="1" lang="en-US" altLang="ja-JP" sz="1200" kern="1200" dirty="0">
                          <a:solidFill>
                            <a:schemeClr val="dk1"/>
                          </a:solidFill>
                          <a:effectLst/>
                          <a:latin typeface="Meiryo UI" panose="020B0604030504040204" pitchFamily="50" charset="-128"/>
                          <a:ea typeface="Meiryo UI" panose="020B0604030504040204" pitchFamily="50" charset="-128"/>
                          <a:cs typeface="+mn-cs"/>
                        </a:rPr>
                        <a:t>ID</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未登録</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タイムカードＩＤ番号が未登録の場合</a:t>
                      </a:r>
                      <a:br>
                        <a:rPr kumimoji="1" lang="en-US" altLang="ja-JP" sz="1200" kern="1200" dirty="0">
                          <a:solidFill>
                            <a:schemeClr val="dk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奉行タイムレコーダー</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タイムカードＩＤ番号登録</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メニュー</a:t>
                      </a:r>
                      <a:endParaRPr kumimoji="1" lang="en-US" altLang="ja-JP" sz="1200" kern="1200" dirty="0">
                        <a:solidFill>
                          <a:schemeClr val="dk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社員情報</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メニューの</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勤怠・休日・休暇</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ページ</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84349532"/>
                  </a:ext>
                </a:extLst>
              </a:tr>
              <a:tr h="370840">
                <a:tc>
                  <a:txBody>
                    <a:bodyPr/>
                    <a:lstStyle/>
                    <a:p>
                      <a:pPr algn="just">
                        <a:spcAft>
                          <a:spcPts val="0"/>
                        </a:spcAft>
                      </a:pP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２</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重打刻</a:t>
                      </a:r>
                    </a:p>
                  </a:txBody>
                  <a:tcPr marL="68580" marR="68580" marT="0" marB="0"/>
                </a:tc>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同一日かつ同一種類</a:t>
                      </a: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出勤・退出・外出・再入</a:t>
                      </a: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の打刻データが</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ある</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場合</a:t>
                      </a:r>
                    </a:p>
                  </a:txBody>
                  <a:tcPr marL="68580" marR="68580" marT="0" marB="0"/>
                </a:tc>
                <a:extLst>
                  <a:ext uri="{0D108BD9-81ED-4DB2-BD59-A6C34878D82A}">
                    <a16:rowId xmlns:a16="http://schemas.microsoft.com/office/drawing/2014/main" val="4099156208"/>
                  </a:ext>
                </a:extLst>
              </a:tr>
              <a:tr h="370840">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確認済打刻</a:t>
                      </a:r>
                    </a:p>
                  </a:txBody>
                  <a:tcPr marL="68580" marR="68580" marT="0" marB="0"/>
                </a:tc>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すでに</a:t>
                      </a:r>
                      <a:r>
                        <a:rPr lang="ja-JP" altLang="en-US" sz="1200" dirty="0">
                          <a:latin typeface="Meiryo UI" panose="020B0604030504040204" pitchFamily="50" charset="-128"/>
                          <a:ea typeface="Meiryo UI" panose="020B0604030504040204" pitchFamily="50" charset="-128"/>
                        </a:rPr>
                        <a:t>［勤怠</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タイムカード入力］</a:t>
                      </a:r>
                      <a:r>
                        <a:rPr lang="ja-JP" altLang="ja-JP" sz="1200" dirty="0">
                          <a:latin typeface="Meiryo UI" panose="020B0604030504040204" pitchFamily="50" charset="-128"/>
                          <a:ea typeface="Meiryo UI" panose="020B0604030504040204" pitchFamily="50" charset="-128"/>
                        </a:rPr>
                        <a:t>メニュー</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または</a:t>
                      </a:r>
                      <a:r>
                        <a:rPr lang="ja-JP" altLang="en-US" sz="1200" dirty="0">
                          <a:latin typeface="Meiryo UI" panose="020B0604030504040204" pitchFamily="50" charset="-128"/>
                          <a:ea typeface="Meiryo UI" panose="020B0604030504040204" pitchFamily="50" charset="-128"/>
                        </a:rPr>
                        <a:t>［勤怠</a:t>
                      </a: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 日別勤務データ入力］</a:t>
                      </a:r>
                      <a:r>
                        <a:rPr lang="ja-JP" altLang="ja-JP" sz="1200" dirty="0">
                          <a:latin typeface="Meiryo UI" panose="020B0604030504040204" pitchFamily="50" charset="-128"/>
                          <a:ea typeface="Meiryo UI" panose="020B0604030504040204" pitchFamily="50" charset="-128"/>
                        </a:rPr>
                        <a:t>メニュー</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で、「確認」欄にチェックを付け</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ている場合</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tc>
                <a:extLst>
                  <a:ext uri="{0D108BD9-81ED-4DB2-BD59-A6C34878D82A}">
                    <a16:rowId xmlns:a16="http://schemas.microsoft.com/office/drawing/2014/main" val="254784423"/>
                  </a:ext>
                </a:extLst>
              </a:tr>
              <a:tr h="370840">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勤務回数超過</a:t>
                      </a:r>
                    </a:p>
                  </a:txBody>
                  <a:tcPr marL="68580" marR="68580" marT="0" marB="0"/>
                </a:tc>
                <a:tc>
                  <a:txBody>
                    <a:bodyPr/>
                    <a:lstStyle/>
                    <a:p>
                      <a:pPr algn="just">
                        <a:spcAft>
                          <a:spcPts val="0"/>
                        </a:spcAft>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lang="ja-JP" altLang="en-US" sz="1200" dirty="0">
                          <a:latin typeface="Meiryo UI" panose="020B0604030504040204" pitchFamily="50" charset="-128"/>
                          <a:ea typeface="Meiryo UI" panose="020B0604030504040204" pitchFamily="50" charset="-128"/>
                        </a:rPr>
                        <a:t>［勤務スケジュール </a:t>
                      </a: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勤務スケジュール］</a:t>
                      </a:r>
                      <a:r>
                        <a:rPr lang="ja-JP" altLang="ja-JP" sz="1200" dirty="0">
                          <a:latin typeface="Meiryo UI" panose="020B0604030504040204" pitchFamily="50" charset="-128"/>
                          <a:ea typeface="Meiryo UI" panose="020B0604030504040204" pitchFamily="50" charset="-128"/>
                        </a:rPr>
                        <a:t>メニュー</a:t>
                      </a:r>
                      <a:r>
                        <a:rPr lang="ja-JP" altLang="en-US" sz="1200" dirty="0">
                          <a:latin typeface="Meiryo UI" panose="020B0604030504040204" pitchFamily="50" charset="-128"/>
                          <a:ea typeface="Meiryo UI" panose="020B0604030504040204" pitchFamily="50" charset="-128"/>
                        </a:rPr>
                        <a:t>の</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各メニューで設定</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されている</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勤務回数と、</a:t>
                      </a:r>
                      <a:b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b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タイムレコーダ</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ー</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上で打刻した勤務回数の合計が、</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10 </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回以上の場合</a:t>
                      </a:r>
                    </a:p>
                  </a:txBody>
                  <a:tcPr marL="68580" marR="68580" marT="0" marB="0"/>
                </a:tc>
                <a:extLst>
                  <a:ext uri="{0D108BD9-81ED-4DB2-BD59-A6C34878D82A}">
                    <a16:rowId xmlns:a16="http://schemas.microsoft.com/office/drawing/2014/main" val="3510548512"/>
                  </a:ext>
                </a:extLst>
              </a:tr>
              <a:tr h="370840">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勤務体系利用制限</a:t>
                      </a:r>
                    </a:p>
                  </a:txBody>
                  <a:tcPr marL="68580" marR="68580" marT="0" marB="0"/>
                </a:tc>
                <a:tc>
                  <a:txBody>
                    <a:bodyPr/>
                    <a:lstStyle/>
                    <a:p>
                      <a:pPr algn="just">
                        <a:spcAft>
                          <a:spcPts val="0"/>
                        </a:spcAft>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lang="ja-JP" altLang="en-US" sz="1200" dirty="0">
                          <a:latin typeface="Meiryo UI" panose="020B0604030504040204" pitchFamily="50" charset="-128"/>
                          <a:ea typeface="Meiryo UI" panose="020B0604030504040204" pitchFamily="50" charset="-128"/>
                        </a:rPr>
                        <a:t>［法人情報</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勤務規程 </a:t>
                      </a: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勤務体系 </a:t>
                      </a:r>
                      <a:r>
                        <a:rPr lang="en-US" altLang="ja-JP" sz="1200" dirty="0">
                          <a:latin typeface="Meiryo UI" panose="020B0604030504040204" pitchFamily="50" charset="-128"/>
                          <a:ea typeface="Meiryo UI" panose="020B0604030504040204" pitchFamily="50" charset="-128"/>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部門／区分別勤務体系利用制限</a:t>
                      </a:r>
                      <a:r>
                        <a:rPr lang="ja-JP" altLang="en-US" sz="1200" dirty="0">
                          <a:latin typeface="Meiryo UI" panose="020B0604030504040204" pitchFamily="50" charset="-128"/>
                          <a:ea typeface="Meiryo UI" panose="020B0604030504040204" pitchFamily="50" charset="-128"/>
                        </a:rPr>
                        <a:t>］</a:t>
                      </a:r>
                      <a:r>
                        <a:rPr lang="ja-JP" altLang="ja-JP" sz="1200" dirty="0">
                          <a:latin typeface="Meiryo UI" panose="020B0604030504040204" pitchFamily="50" charset="-128"/>
                          <a:ea typeface="Meiryo UI" panose="020B0604030504040204" pitchFamily="50" charset="-128"/>
                        </a:rPr>
                        <a:t>メニュー</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で利用制限が</a:t>
                      </a:r>
                      <a:b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b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設定されている場合</a:t>
                      </a:r>
                    </a:p>
                  </a:txBody>
                  <a:tcPr marL="68580" marR="68580" marT="0" marB="0"/>
                </a:tc>
                <a:extLst>
                  <a:ext uri="{0D108BD9-81ED-4DB2-BD59-A6C34878D82A}">
                    <a16:rowId xmlns:a16="http://schemas.microsoft.com/office/drawing/2014/main" val="4246795790"/>
                  </a:ext>
                </a:extLst>
              </a:tr>
            </a:tbl>
          </a:graphicData>
        </a:graphic>
      </p:graphicFrame>
      <p:sp>
        <p:nvSpPr>
          <p:cNvPr id="16" name="テキスト ボックス 15">
            <a:extLst>
              <a:ext uri="{FF2B5EF4-FFF2-40B4-BE49-F238E27FC236}">
                <a16:creationId xmlns:a16="http://schemas.microsoft.com/office/drawing/2014/main" id="{0693B4F9-7097-4024-A471-79418289CA0E}"/>
              </a:ext>
            </a:extLst>
          </p:cNvPr>
          <p:cNvSpPr txBox="1"/>
          <p:nvPr/>
        </p:nvSpPr>
        <p:spPr>
          <a:xfrm>
            <a:off x="981579" y="1614467"/>
            <a:ext cx="10151779"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エラー打刻状況］メニュー</a:t>
            </a:r>
            <a:endParaRPr kumimoji="1"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347299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174C1DD4-D828-4FC2-8AAC-96947C1E9F83}"/>
              </a:ext>
            </a:extLst>
          </p:cNvPr>
          <p:cNvPicPr>
            <a:picLocks noChangeAspect="1"/>
          </p:cNvPicPr>
          <p:nvPr/>
        </p:nvPicPr>
        <p:blipFill>
          <a:blip r:embed="rId3"/>
          <a:stretch>
            <a:fillRect/>
          </a:stretch>
        </p:blipFill>
        <p:spPr>
          <a:xfrm>
            <a:off x="1067401" y="3178844"/>
            <a:ext cx="5574030" cy="2807970"/>
          </a:xfrm>
          <a:prstGeom prst="rect">
            <a:avLst/>
          </a:prstGeom>
          <a:ln w="3175">
            <a:solidFill>
              <a:schemeClr val="tx1"/>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90547" y="1301698"/>
            <a:ext cx="10363254" cy="1815882"/>
          </a:xfrm>
          <a:prstGeom prst="rect">
            <a:avLst/>
          </a:prstGeom>
          <a:noFill/>
        </p:spPr>
        <p:txBody>
          <a:bodyPr wrap="square" rtlCol="0">
            <a:spAutoFit/>
          </a:bodyPr>
          <a:lstStyle/>
          <a:p>
            <a:r>
              <a:rPr lang="ja-JP" altLang="ja-JP" sz="1600" dirty="0">
                <a:latin typeface="Meiryo UI" panose="020B0604030504040204" pitchFamily="50" charset="-128"/>
                <a:ea typeface="Meiryo UI" panose="020B0604030504040204" pitchFamily="50" charset="-128"/>
              </a:rPr>
              <a:t>エラー打刻がある場合は、エラー打刻を再度</a:t>
            </a:r>
            <a:r>
              <a:rPr lang="ja-JP" altLang="en-US" sz="1600" dirty="0">
                <a:latin typeface="Meiryo UI" panose="020B0604030504040204" pitchFamily="50" charset="-128"/>
                <a:ea typeface="Meiryo UI" panose="020B0604030504040204" pitchFamily="50" charset="-128"/>
              </a:rPr>
              <a:t>取り</a:t>
            </a:r>
            <a:r>
              <a:rPr lang="ja-JP" altLang="ja-JP" sz="1600" dirty="0">
                <a:latin typeface="Meiryo UI" panose="020B0604030504040204" pitchFamily="50" charset="-128"/>
                <a:ea typeface="Meiryo UI" panose="020B0604030504040204" pitchFamily="50" charset="-128"/>
              </a:rPr>
              <a:t>込む前に、各メニューで修正</a:t>
            </a:r>
            <a:r>
              <a:rPr lang="ja-JP" altLang="en-US" sz="1600" dirty="0">
                <a:latin typeface="Meiryo UI" panose="020B0604030504040204" pitchFamily="50" charset="-128"/>
                <a:ea typeface="Meiryo UI" panose="020B0604030504040204" pitchFamily="50" charset="-128"/>
              </a:rPr>
              <a:t>し</a:t>
            </a:r>
            <a:r>
              <a:rPr lang="ja-JP" altLang="ja-JP" sz="1600" dirty="0">
                <a:latin typeface="Meiryo UI" panose="020B0604030504040204" pitchFamily="50" charset="-128"/>
                <a:ea typeface="Meiryo UI" panose="020B0604030504040204" pitchFamily="50" charset="-128"/>
              </a:rPr>
              <a:t>ます。</a:t>
            </a:r>
            <a:endParaRPr lang="en-US" altLang="ja-JP" sz="1600" dirty="0">
              <a:latin typeface="Meiryo UI" panose="020B0604030504040204" pitchFamily="50" charset="-128"/>
              <a:ea typeface="Meiryo UI" panose="020B0604030504040204" pitchFamily="50" charset="-128"/>
            </a:endParaRPr>
          </a:p>
          <a:p>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修正後、</a:t>
            </a:r>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エラー打刻状況］メニュー</a:t>
            </a:r>
            <a:r>
              <a:rPr lang="ja-JP" altLang="ja-JP" sz="1600" dirty="0">
                <a:latin typeface="Meiryo UI" panose="020B0604030504040204" pitchFamily="50" charset="-128"/>
                <a:ea typeface="Meiryo UI" panose="020B0604030504040204" pitchFamily="50" charset="-128"/>
              </a:rPr>
              <a:t>でエラー打刻を再度</a:t>
            </a:r>
            <a:r>
              <a:rPr lang="ja-JP" altLang="en-US" sz="1600" dirty="0">
                <a:latin typeface="Meiryo UI" panose="020B0604030504040204" pitchFamily="50" charset="-128"/>
                <a:ea typeface="Meiryo UI" panose="020B0604030504040204" pitchFamily="50" charset="-128"/>
              </a:rPr>
              <a:t>取り込み</a:t>
            </a:r>
            <a:r>
              <a:rPr lang="ja-JP" altLang="ja-JP" sz="1600" dirty="0">
                <a:latin typeface="Meiryo UI" panose="020B0604030504040204" pitchFamily="50" charset="-128"/>
                <a:ea typeface="Meiryo UI" panose="020B0604030504040204" pitchFamily="50" charset="-128"/>
              </a:rPr>
              <a:t>ます。</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取り</a:t>
            </a:r>
            <a:r>
              <a:rPr lang="ja-JP" altLang="ja-JP" sz="1600" dirty="0">
                <a:latin typeface="Meiryo UI" panose="020B0604030504040204" pitchFamily="50" charset="-128"/>
                <a:ea typeface="Meiryo UI" panose="020B0604030504040204" pitchFamily="50" charset="-128"/>
              </a:rPr>
              <a:t>込んだ打刻は、</a:t>
            </a:r>
            <a:r>
              <a:rPr lang="ja-JP" altLang="en-US" sz="1600" dirty="0">
                <a:latin typeface="Meiryo UI" panose="020B0604030504040204" pitchFamily="50" charset="-128"/>
                <a:ea typeface="Meiryo UI" panose="020B0604030504040204" pitchFamily="50" charset="-128"/>
              </a:rPr>
              <a:t> ［勤怠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タイムカード入力］</a:t>
            </a:r>
            <a:r>
              <a:rPr lang="ja-JP" altLang="ja-JP" sz="1600" dirty="0">
                <a:latin typeface="Meiryo UI" panose="020B0604030504040204" pitchFamily="50" charset="-128"/>
                <a:ea typeface="Meiryo UI" panose="020B0604030504040204" pitchFamily="50" charset="-128"/>
              </a:rPr>
              <a:t>メニューまたは</a:t>
            </a:r>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日別勤務データ入力］</a:t>
            </a:r>
            <a:r>
              <a:rPr lang="ja-JP" altLang="ja-JP" sz="1600" dirty="0">
                <a:latin typeface="Meiryo UI" panose="020B0604030504040204" pitchFamily="50" charset="-128"/>
                <a:ea typeface="Meiryo UI" panose="020B0604030504040204" pitchFamily="50" charset="-128"/>
              </a:rPr>
              <a:t>メニューに正常な打刻として表示されます。</a:t>
            </a:r>
            <a:endParaRPr lang="en-US" altLang="ja-JP" sz="1600" dirty="0">
              <a:latin typeface="Meiryo UI" panose="020B0604030504040204" pitchFamily="50" charset="-128"/>
              <a:ea typeface="Meiryo UI" panose="020B0604030504040204" pitchFamily="50" charset="-128"/>
            </a:endParaRPr>
          </a:p>
          <a:p>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エラー打刻状況</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画面からエラー打刻がなくなります。</a:t>
            </a:r>
            <a:endParaRPr kumimoji="1" lang="ja-JP" altLang="en-US" sz="1600" dirty="0">
              <a:latin typeface="Meiryo UI" panose="020B0604030504040204" pitchFamily="50" charset="-128"/>
              <a:ea typeface="Meiryo UI" panose="020B0604030504040204" pitchFamily="50" charset="-128"/>
            </a:endParaRPr>
          </a:p>
        </p:txBody>
      </p:sp>
      <p:sp>
        <p:nvSpPr>
          <p:cNvPr id="27"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1085330" y="4303499"/>
            <a:ext cx="1442716" cy="20624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5"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836106" y="4228832"/>
            <a:ext cx="6494161" cy="80036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処理方法で「エラー打刻を再度取り込む」を選択し</a:t>
            </a:r>
            <a:r>
              <a:rPr lang="ja-JP" altLang="en-US" sz="1600" dirty="0">
                <a:latin typeface="Meiryo UI" panose="020B0604030504040204" pitchFamily="50" charset="-128"/>
                <a:ea typeface="Meiryo UI" panose="020B0604030504040204" pitchFamily="50" charset="-128"/>
              </a:rPr>
              <a:t>ます。</a:t>
            </a:r>
            <a:endParaRPr lang="en-US" altLang="ja-JP" sz="1600" dirty="0">
              <a:latin typeface="Meiryo UI" panose="020B0604030504040204" pitchFamily="50" charset="-128"/>
              <a:ea typeface="Meiryo UI" panose="020B0604030504040204" pitchFamily="50" charset="-128"/>
            </a:endParaRPr>
          </a:p>
          <a:p>
            <a:pPr fontAlgn="base">
              <a:spcBef>
                <a:spcPts val="600"/>
              </a:spcBef>
            </a:pPr>
            <a:r>
              <a:rPr lang="ja-JP" altLang="en-US" sz="1600" dirty="0">
                <a:latin typeface="Meiryo UI" panose="020B0604030504040204" pitchFamily="50" charset="-128"/>
                <a:ea typeface="Meiryo UI" panose="020B0604030504040204" pitchFamily="50" charset="-128"/>
              </a:rPr>
              <a:t>エラー</a:t>
            </a:r>
            <a:r>
              <a:rPr lang="ja-JP" altLang="ja-JP" sz="1600" dirty="0">
                <a:latin typeface="Meiryo UI" panose="020B0604030504040204" pitchFamily="50" charset="-128"/>
                <a:ea typeface="Meiryo UI" panose="020B0604030504040204" pitchFamily="50" charset="-128"/>
              </a:rPr>
              <a:t>打刻の集計対象や対象期間を設定し、［実行］ボタンをクリックします。</a:t>
            </a:r>
          </a:p>
        </p:txBody>
      </p:sp>
      <p:sp>
        <p:nvSpPr>
          <p:cNvPr id="22" name="AutoShape 380">
            <a:extLst>
              <a:ext uri="{FF2B5EF4-FFF2-40B4-BE49-F238E27FC236}">
                <a16:creationId xmlns:a16="http://schemas.microsoft.com/office/drawing/2014/main" id="{01D94FD8-D9FE-404C-9DB3-B4EB36C70EB7}"/>
              </a:ext>
            </a:extLst>
          </p:cNvPr>
          <p:cNvSpPr>
            <a:spLocks noChangeArrowheads="1"/>
          </p:cNvSpPr>
          <p:nvPr/>
        </p:nvSpPr>
        <p:spPr bwMode="auto">
          <a:xfrm>
            <a:off x="1576230" y="5371516"/>
            <a:ext cx="887848" cy="39450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9121118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137EEAA9-07FC-4505-AFE3-0E4706E1E5D6}"/>
              </a:ext>
            </a:extLst>
          </p:cNvPr>
          <p:cNvPicPr>
            <a:picLocks noChangeAspect="1"/>
          </p:cNvPicPr>
          <p:nvPr/>
        </p:nvPicPr>
        <p:blipFill>
          <a:blip r:embed="rId3"/>
          <a:stretch>
            <a:fillRect/>
          </a:stretch>
        </p:blipFill>
        <p:spPr>
          <a:xfrm>
            <a:off x="1067397" y="1767989"/>
            <a:ext cx="7352919" cy="4224528"/>
          </a:xfrm>
          <a:prstGeom prst="rect">
            <a:avLst/>
          </a:prstGeom>
          <a:ln w="3175">
            <a:solidFill>
              <a:schemeClr val="tx1"/>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704028" y="387206"/>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4</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4</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社員の出退勤の状況を確認する</a:t>
            </a:r>
            <a:endParaRPr kumimoji="0" lang="ja-JP" altLang="ja-JP"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63652" y="1301698"/>
            <a:ext cx="10151779"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出退勤状況確認］メニュー</a:t>
            </a:r>
          </a:p>
        </p:txBody>
      </p:sp>
      <p:sp>
        <p:nvSpPr>
          <p:cNvPr id="25"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1411625" y="3752634"/>
            <a:ext cx="2728575" cy="71776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集計する条件を設定し、</a:t>
            </a:r>
          </a:p>
          <a:p>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p:txBody>
      </p:sp>
      <p:sp>
        <p:nvSpPr>
          <p:cNvPr id="22" name="AutoShape 380">
            <a:extLst>
              <a:ext uri="{FF2B5EF4-FFF2-40B4-BE49-F238E27FC236}">
                <a16:creationId xmlns:a16="http://schemas.microsoft.com/office/drawing/2014/main" id="{01D94FD8-D9FE-404C-9DB3-B4EB36C70EB7}"/>
              </a:ext>
            </a:extLst>
          </p:cNvPr>
          <p:cNvSpPr>
            <a:spLocks noChangeArrowheads="1"/>
          </p:cNvSpPr>
          <p:nvPr/>
        </p:nvSpPr>
        <p:spPr bwMode="auto">
          <a:xfrm>
            <a:off x="1606798" y="3120290"/>
            <a:ext cx="732990" cy="29974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5285648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図 33">
            <a:extLst>
              <a:ext uri="{FF2B5EF4-FFF2-40B4-BE49-F238E27FC236}">
                <a16:creationId xmlns:a16="http://schemas.microsoft.com/office/drawing/2014/main" id="{C9E70846-D68E-43AB-A21A-31FB416BC358}"/>
              </a:ext>
            </a:extLst>
          </p:cNvPr>
          <p:cNvPicPr>
            <a:picLocks noChangeAspect="1"/>
          </p:cNvPicPr>
          <p:nvPr/>
        </p:nvPicPr>
        <p:blipFill>
          <a:blip r:embed="rId3"/>
          <a:stretch>
            <a:fillRect/>
          </a:stretch>
        </p:blipFill>
        <p:spPr>
          <a:xfrm>
            <a:off x="7373419" y="4113091"/>
            <a:ext cx="4041934" cy="2602611"/>
          </a:xfrm>
          <a:prstGeom prst="rect">
            <a:avLst/>
          </a:prstGeom>
          <a:ln w="3175">
            <a:solidFill>
              <a:schemeClr val="tx1"/>
            </a:solidFill>
          </a:ln>
        </p:spPr>
      </p:pic>
      <p:pic>
        <p:nvPicPr>
          <p:cNvPr id="33" name="図 32">
            <a:extLst>
              <a:ext uri="{FF2B5EF4-FFF2-40B4-BE49-F238E27FC236}">
                <a16:creationId xmlns:a16="http://schemas.microsoft.com/office/drawing/2014/main" id="{CD84AE63-436B-4326-A365-37D8A7D9FB8A}"/>
              </a:ext>
            </a:extLst>
          </p:cNvPr>
          <p:cNvPicPr>
            <a:picLocks noChangeAspect="1"/>
          </p:cNvPicPr>
          <p:nvPr/>
        </p:nvPicPr>
        <p:blipFill>
          <a:blip r:embed="rId4"/>
          <a:stretch>
            <a:fillRect/>
          </a:stretch>
        </p:blipFill>
        <p:spPr>
          <a:xfrm>
            <a:off x="4142396" y="2934039"/>
            <a:ext cx="3284315" cy="933640"/>
          </a:xfrm>
          <a:prstGeom prst="rect">
            <a:avLst/>
          </a:prstGeom>
          <a:ln w="3175">
            <a:solidFill>
              <a:schemeClr val="tx1"/>
            </a:solidFill>
          </a:ln>
        </p:spPr>
      </p:pic>
      <p:pic>
        <p:nvPicPr>
          <p:cNvPr id="30" name="図 29">
            <a:extLst>
              <a:ext uri="{FF2B5EF4-FFF2-40B4-BE49-F238E27FC236}">
                <a16:creationId xmlns:a16="http://schemas.microsoft.com/office/drawing/2014/main" id="{5BE35E5A-F67C-4FA1-8C13-4854FFACE7F2}"/>
              </a:ext>
            </a:extLst>
          </p:cNvPr>
          <p:cNvPicPr>
            <a:picLocks noChangeAspect="1"/>
          </p:cNvPicPr>
          <p:nvPr/>
        </p:nvPicPr>
        <p:blipFill>
          <a:blip r:embed="rId5"/>
          <a:stretch>
            <a:fillRect/>
          </a:stretch>
        </p:blipFill>
        <p:spPr>
          <a:xfrm>
            <a:off x="3282770" y="3544629"/>
            <a:ext cx="3551206" cy="1559814"/>
          </a:xfrm>
          <a:prstGeom prst="rect">
            <a:avLst/>
          </a:prstGeom>
          <a:ln w="3175">
            <a:solidFill>
              <a:schemeClr val="tx1"/>
            </a:solidFill>
          </a:ln>
        </p:spPr>
      </p:pic>
      <p:pic>
        <p:nvPicPr>
          <p:cNvPr id="29" name="図 28">
            <a:extLst>
              <a:ext uri="{FF2B5EF4-FFF2-40B4-BE49-F238E27FC236}">
                <a16:creationId xmlns:a16="http://schemas.microsoft.com/office/drawing/2014/main" id="{1F4C073F-F569-4BDC-94FD-EB0096435284}"/>
              </a:ext>
            </a:extLst>
          </p:cNvPr>
          <p:cNvPicPr>
            <a:picLocks noChangeAspect="1"/>
          </p:cNvPicPr>
          <p:nvPr/>
        </p:nvPicPr>
        <p:blipFill>
          <a:blip r:embed="rId6"/>
          <a:stretch>
            <a:fillRect/>
          </a:stretch>
        </p:blipFill>
        <p:spPr>
          <a:xfrm>
            <a:off x="2684953" y="4249935"/>
            <a:ext cx="3197162" cy="1835087"/>
          </a:xfrm>
          <a:prstGeom prst="rect">
            <a:avLst/>
          </a:prstGeom>
          <a:ln w="3175">
            <a:solidFill>
              <a:schemeClr val="tx1"/>
            </a:solidFill>
          </a:ln>
        </p:spPr>
      </p:pic>
      <p:pic>
        <p:nvPicPr>
          <p:cNvPr id="24" name="図 23">
            <a:extLst>
              <a:ext uri="{FF2B5EF4-FFF2-40B4-BE49-F238E27FC236}">
                <a16:creationId xmlns:a16="http://schemas.microsoft.com/office/drawing/2014/main" id="{F27D328A-EF2E-4BBD-B509-A844A3857F11}"/>
              </a:ext>
            </a:extLst>
          </p:cNvPr>
          <p:cNvPicPr>
            <a:picLocks noChangeAspect="1"/>
          </p:cNvPicPr>
          <p:nvPr/>
        </p:nvPicPr>
        <p:blipFill>
          <a:blip r:embed="rId7"/>
          <a:stretch>
            <a:fillRect/>
          </a:stretch>
        </p:blipFill>
        <p:spPr>
          <a:xfrm>
            <a:off x="1063437" y="1986566"/>
            <a:ext cx="1302639" cy="2028254"/>
          </a:xfrm>
          <a:prstGeom prst="rect">
            <a:avLst/>
          </a:prstGeom>
          <a:ln w="3175">
            <a:solidFill>
              <a:schemeClr val="tx1"/>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704028" y="387206"/>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4</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5</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勤務データを日別・週別・月別に確認する</a:t>
            </a:r>
            <a:endParaRPr kumimoji="0" lang="ja-JP" altLang="ja-JP"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54690" y="1301698"/>
            <a:ext cx="10151779"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就業日報］メニュー</a:t>
            </a:r>
          </a:p>
        </p:txBody>
      </p:sp>
      <p:sp>
        <p:nvSpPr>
          <p:cNvPr id="13"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654218" y="5040631"/>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5"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505723" y="1985488"/>
            <a:ext cx="7832078" cy="89455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クリックします。</a:t>
            </a:r>
          </a:p>
          <a:p>
            <a:pPr fontAlgn="base"/>
            <a:endParaRPr lang="ja-JP" altLang="ja-JP" sz="1200" dirty="0"/>
          </a:p>
        </p:txBody>
      </p:sp>
      <p:sp>
        <p:nvSpPr>
          <p:cNvPr id="31" name="Rectangle 363">
            <a:extLst>
              <a:ext uri="{FF2B5EF4-FFF2-40B4-BE49-F238E27FC236}">
                <a16:creationId xmlns:a16="http://schemas.microsoft.com/office/drawing/2014/main" id="{0AF274BB-BC00-44BE-80DF-0CF77F4CF5EA}"/>
              </a:ext>
            </a:extLst>
          </p:cNvPr>
          <p:cNvSpPr>
            <a:spLocks noChangeArrowheads="1"/>
          </p:cNvSpPr>
          <p:nvPr/>
        </p:nvSpPr>
        <p:spPr bwMode="auto">
          <a:xfrm>
            <a:off x="6154941" y="3379277"/>
            <a:ext cx="4419926" cy="46805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a:t>
            </a:r>
            <a:r>
              <a:rPr lang="ja-JP" altLang="ja-JP" sz="1600" dirty="0">
                <a:latin typeface="Meiryo UI" panose="020B0604030504040204" pitchFamily="50" charset="-128"/>
                <a:ea typeface="Meiryo UI" panose="020B0604030504040204" pitchFamily="50" charset="-128"/>
              </a:rPr>
              <a:t>条件設定より、集計する項目などを選択できます。</a:t>
            </a:r>
          </a:p>
        </p:txBody>
      </p:sp>
      <p:sp>
        <p:nvSpPr>
          <p:cNvPr id="36"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1046995" y="2158697"/>
            <a:ext cx="520851" cy="18994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5"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8" name="矢印: 折線 37">
            <a:extLst>
              <a:ext uri="{FF2B5EF4-FFF2-40B4-BE49-F238E27FC236}">
                <a16:creationId xmlns:a16="http://schemas.microsoft.com/office/drawing/2014/main" id="{B7770878-5605-4ECA-8397-B890DA581B30}"/>
              </a:ext>
            </a:extLst>
          </p:cNvPr>
          <p:cNvSpPr/>
          <p:nvPr/>
        </p:nvSpPr>
        <p:spPr>
          <a:xfrm flipV="1">
            <a:off x="6599489" y="4931412"/>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9" name="AutoShape 380">
            <a:extLst>
              <a:ext uri="{FF2B5EF4-FFF2-40B4-BE49-F238E27FC236}">
                <a16:creationId xmlns:a16="http://schemas.microsoft.com/office/drawing/2014/main" id="{B2B879CF-68D8-4CB8-8918-90F0E4BFB300}"/>
              </a:ext>
            </a:extLst>
          </p:cNvPr>
          <p:cNvSpPr>
            <a:spLocks noChangeArrowheads="1"/>
          </p:cNvSpPr>
          <p:nvPr/>
        </p:nvSpPr>
        <p:spPr bwMode="auto">
          <a:xfrm>
            <a:off x="1901653" y="3792774"/>
            <a:ext cx="432619" cy="21409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2" name="Rectangle 363">
            <a:extLst>
              <a:ext uri="{FF2B5EF4-FFF2-40B4-BE49-F238E27FC236}">
                <a16:creationId xmlns:a16="http://schemas.microsoft.com/office/drawing/2014/main" id="{381EFFC1-2258-4373-A981-46482FDD50EF}"/>
              </a:ext>
            </a:extLst>
          </p:cNvPr>
          <p:cNvSpPr>
            <a:spLocks noChangeArrowheads="1"/>
          </p:cNvSpPr>
          <p:nvPr/>
        </p:nvSpPr>
        <p:spPr bwMode="auto">
          <a:xfrm>
            <a:off x="8406333" y="5318720"/>
            <a:ext cx="2939000" cy="76630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または　 、 　を</a:t>
            </a:r>
            <a:r>
              <a:rPr lang="ja-JP" altLang="ja-JP" sz="1600" dirty="0">
                <a:latin typeface="Meiryo UI" panose="020B0604030504040204" pitchFamily="50" charset="-128"/>
                <a:ea typeface="Meiryo UI" panose="020B0604030504040204" pitchFamily="50" charset="-128"/>
              </a:rPr>
              <a:t>クリックすると、</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表示する</a:t>
            </a:r>
            <a:r>
              <a:rPr lang="ja-JP" altLang="en-US" sz="1600" dirty="0">
                <a:latin typeface="Meiryo UI" panose="020B0604030504040204" pitchFamily="50" charset="-128"/>
                <a:ea typeface="Meiryo UI" panose="020B0604030504040204" pitchFamily="50" charset="-128"/>
              </a:rPr>
              <a:t>日付</a:t>
            </a:r>
            <a:r>
              <a:rPr lang="ja-JP" altLang="ja-JP" sz="1600" dirty="0">
                <a:latin typeface="Meiryo UI" panose="020B0604030504040204" pitchFamily="50" charset="-128"/>
                <a:ea typeface="Meiryo UI" panose="020B0604030504040204" pitchFamily="50" charset="-128"/>
              </a:rPr>
              <a:t>を変更できます。</a:t>
            </a:r>
          </a:p>
        </p:txBody>
      </p:sp>
      <p:sp>
        <p:nvSpPr>
          <p:cNvPr id="43" name="AutoShape 380">
            <a:extLst>
              <a:ext uri="{FF2B5EF4-FFF2-40B4-BE49-F238E27FC236}">
                <a16:creationId xmlns:a16="http://schemas.microsoft.com/office/drawing/2014/main" id="{2A04D0DA-B96F-4390-A245-48FB0E8DD970}"/>
              </a:ext>
            </a:extLst>
          </p:cNvPr>
          <p:cNvSpPr>
            <a:spLocks noChangeArrowheads="1"/>
          </p:cNvSpPr>
          <p:nvPr/>
        </p:nvSpPr>
        <p:spPr bwMode="auto">
          <a:xfrm>
            <a:off x="8892167" y="4221077"/>
            <a:ext cx="1102621" cy="17599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44" name="＞マーク.jpg">
            <a:extLst>
              <a:ext uri="{FF2B5EF4-FFF2-40B4-BE49-F238E27FC236}">
                <a16:creationId xmlns:a16="http://schemas.microsoft.com/office/drawing/2014/main" id="{5B5E927F-542F-4A39-9CB2-8A9F3998F3E1}"/>
              </a:ext>
            </a:extLst>
          </p:cNvPr>
          <p:cNvPicPr/>
          <p:nvPr/>
        </p:nvPicPr>
        <p:blipFill>
          <a:blip r:embed="rId8" r:link="rId9">
            <a:extLst>
              <a:ext uri="{28A0092B-C50C-407E-A947-70E740481C1C}">
                <a14:useLocalDpi xmlns:a14="http://schemas.microsoft.com/office/drawing/2010/main" val="0"/>
              </a:ext>
            </a:extLst>
          </a:blip>
          <a:stretch>
            <a:fillRect/>
          </a:stretch>
        </p:blipFill>
        <p:spPr>
          <a:xfrm rot="10800000">
            <a:off x="8721494" y="5467580"/>
            <a:ext cx="153035" cy="153035"/>
          </a:xfrm>
          <a:prstGeom prst="rect">
            <a:avLst/>
          </a:prstGeom>
        </p:spPr>
      </p:pic>
      <p:pic>
        <p:nvPicPr>
          <p:cNvPr id="45" name="＞マーク.jpg">
            <a:extLst>
              <a:ext uri="{FF2B5EF4-FFF2-40B4-BE49-F238E27FC236}">
                <a16:creationId xmlns:a16="http://schemas.microsoft.com/office/drawing/2014/main" id="{8F513E48-93F1-4280-BFEB-4D351F096606}"/>
              </a:ext>
            </a:extLst>
          </p:cNvPr>
          <p:cNvPicPr/>
          <p:nvPr/>
        </p:nvPicPr>
        <p:blipFill>
          <a:blip r:embed="rId8" r:link="rId9">
            <a:extLst>
              <a:ext uri="{28A0092B-C50C-407E-A947-70E740481C1C}">
                <a14:useLocalDpi xmlns:a14="http://schemas.microsoft.com/office/drawing/2010/main" val="0"/>
              </a:ext>
            </a:extLst>
          </a:blip>
          <a:stretch>
            <a:fillRect/>
          </a:stretch>
        </p:blipFill>
        <p:spPr>
          <a:xfrm>
            <a:off x="9406244" y="5472939"/>
            <a:ext cx="153035" cy="153035"/>
          </a:xfrm>
          <a:prstGeom prst="rect">
            <a:avLst/>
          </a:prstGeom>
        </p:spPr>
      </p:pic>
      <p:sp>
        <p:nvSpPr>
          <p:cNvPr id="46" name="AutoShape 380">
            <a:extLst>
              <a:ext uri="{FF2B5EF4-FFF2-40B4-BE49-F238E27FC236}">
                <a16:creationId xmlns:a16="http://schemas.microsoft.com/office/drawing/2014/main" id="{4343BA3A-6C09-4273-BA93-41CF65432935}"/>
              </a:ext>
            </a:extLst>
          </p:cNvPr>
          <p:cNvSpPr>
            <a:spLocks noChangeArrowheads="1"/>
          </p:cNvSpPr>
          <p:nvPr/>
        </p:nvSpPr>
        <p:spPr bwMode="auto">
          <a:xfrm>
            <a:off x="3258708" y="3836905"/>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7" name="AutoShape 380">
            <a:extLst>
              <a:ext uri="{FF2B5EF4-FFF2-40B4-BE49-F238E27FC236}">
                <a16:creationId xmlns:a16="http://schemas.microsoft.com/office/drawing/2014/main" id="{383EA24D-C19F-4800-91A6-B52CC699443E}"/>
              </a:ext>
            </a:extLst>
          </p:cNvPr>
          <p:cNvSpPr>
            <a:spLocks noChangeArrowheads="1"/>
          </p:cNvSpPr>
          <p:nvPr/>
        </p:nvSpPr>
        <p:spPr bwMode="auto">
          <a:xfrm>
            <a:off x="4119344" y="2977194"/>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48" name="図 47">
            <a:extLst>
              <a:ext uri="{FF2B5EF4-FFF2-40B4-BE49-F238E27FC236}">
                <a16:creationId xmlns:a16="http://schemas.microsoft.com/office/drawing/2014/main" id="{9BA94FC3-5EA8-4D98-B8DB-9C66B519DB51}"/>
              </a:ext>
            </a:extLst>
          </p:cNvPr>
          <p:cNvPicPr/>
          <p:nvPr/>
        </p:nvPicPr>
        <p:blipFill>
          <a:blip r:embed="rId10"/>
          <a:stretch>
            <a:fillRect/>
          </a:stretch>
        </p:blipFill>
        <p:spPr>
          <a:xfrm>
            <a:off x="9696594" y="5439854"/>
            <a:ext cx="217874" cy="215879"/>
          </a:xfrm>
          <a:prstGeom prst="rect">
            <a:avLst/>
          </a:prstGeom>
        </p:spPr>
      </p:pic>
    </p:spTree>
    <p:extLst>
      <p:ext uri="{BB962C8B-B14F-4D97-AF65-F5344CB8AC3E}">
        <p14:creationId xmlns:p14="http://schemas.microsoft.com/office/powerpoint/2010/main" val="2456309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E0C675C3-5B05-4878-B57B-D184FA375A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692" y="1661679"/>
            <a:ext cx="3907930" cy="1877388"/>
          </a:xfrm>
          <a:prstGeom prst="rect">
            <a:avLst/>
          </a:prstGeom>
        </p:spPr>
      </p:pic>
      <p:sp>
        <p:nvSpPr>
          <p:cNvPr id="3" name="スライド番号プレースホルダー 2">
            <a:extLst>
              <a:ext uri="{FF2B5EF4-FFF2-40B4-BE49-F238E27FC236}">
                <a16:creationId xmlns:a16="http://schemas.microsoft.com/office/drawing/2014/main" id="{55688D27-5612-4039-A8B9-FDFD6EB561CC}"/>
              </a:ext>
            </a:extLst>
          </p:cNvPr>
          <p:cNvSpPr>
            <a:spLocks noGrp="1"/>
          </p:cNvSpPr>
          <p:nvPr>
            <p:ph type="sldNum" sz="quarter" idx="12"/>
          </p:nvPr>
        </p:nvSpPr>
        <p:spPr/>
        <p:txBody>
          <a:bodyPr/>
          <a:lstStyle/>
          <a:p>
            <a:fld id="{5DCD4D6E-08C8-7B4E-8F73-578036F36F67}" type="slidenum">
              <a:rPr kumimoji="1" lang="ja-JP" altLang="en-US" smtClean="0"/>
              <a:pPr/>
              <a:t>5</a:t>
            </a:fld>
            <a:endParaRPr kumimoji="1" lang="ja-JP" altLang="en-US" dirty="0"/>
          </a:p>
        </p:txBody>
      </p:sp>
      <p:sp>
        <p:nvSpPr>
          <p:cNvPr id="6" name="テキスト ボックス 5">
            <a:extLst>
              <a:ext uri="{FF2B5EF4-FFF2-40B4-BE49-F238E27FC236}">
                <a16:creationId xmlns:a16="http://schemas.microsoft.com/office/drawing/2014/main" id="{8294A013-AA00-430B-AFC3-4B2355D8BEAE}"/>
              </a:ext>
            </a:extLst>
          </p:cNvPr>
          <p:cNvSpPr txBox="1"/>
          <p:nvPr/>
        </p:nvSpPr>
        <p:spPr>
          <a:xfrm>
            <a:off x="768091" y="3835125"/>
            <a:ext cx="10949775" cy="683388"/>
          </a:xfrm>
          <a:prstGeom prst="rect">
            <a:avLst/>
          </a:prstGeom>
          <a:noFill/>
        </p:spPr>
        <p:txBody>
          <a:bodyPr wrap="square" tIns="36000" rtlCol="0">
            <a:spAutoFit/>
          </a:bodyPr>
          <a:lstStyle/>
          <a:p>
            <a:pPr>
              <a:lnSpc>
                <a:spcPct val="130000"/>
              </a:lnSpc>
            </a:pPr>
            <a:r>
              <a:rPr kumimoji="1" lang="ja-JP" altLang="en-US" sz="1600" dirty="0">
                <a:solidFill>
                  <a:schemeClr val="tx1">
                    <a:lumMod val="95000"/>
                    <a:lumOff val="5000"/>
                  </a:schemeClr>
                </a:solidFill>
                <a:latin typeface="Meiryo UI" panose="020B0604030504040204" pitchFamily="50" charset="-128"/>
                <a:ea typeface="Meiryo UI" panose="020B0604030504040204" pitchFamily="50" charset="-128"/>
              </a:rPr>
              <a:t>また、有休、残業、直行・直帰など、勤怠の申請ができます。</a:t>
            </a:r>
            <a:endParaRPr kumimoji="1"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a:lnSpc>
                <a:spcPct val="130000"/>
              </a:lnSpc>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申請を受けた承認者は、当サービスで申請された内容を確認して承認できます。</a:t>
            </a:r>
            <a:endParaRPr kumimoji="1"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p:txBody>
      </p:sp>
      <p:sp>
        <p:nvSpPr>
          <p:cNvPr id="8" name="フローチャート: 処理 18">
            <a:extLst>
              <a:ext uri="{FF2B5EF4-FFF2-40B4-BE49-F238E27FC236}">
                <a16:creationId xmlns:a16="http://schemas.microsoft.com/office/drawing/2014/main" id="{6FD27F18-03EF-4DB8-842D-9A3E514F2A13}"/>
              </a:ext>
            </a:extLst>
          </p:cNvPr>
          <p:cNvSpPr>
            <a:spLocks noChangeArrowheads="1"/>
          </p:cNvSpPr>
          <p:nvPr/>
        </p:nvSpPr>
        <p:spPr bwMode="auto">
          <a:xfrm>
            <a:off x="695311" y="413333"/>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ja-JP" altLang="en-US" sz="2800" b="1" i="0" u="none" strike="noStrike" cap="none" normalizeH="0" baseline="0" dirty="0">
                <a:ln>
                  <a:noFill/>
                </a:ln>
                <a:solidFill>
                  <a:srgbClr val="FFFFFF"/>
                </a:solidFill>
                <a:effectLst/>
                <a:latin typeface="Meiryo UI" panose="020B0604030504040204" pitchFamily="50" charset="-128"/>
                <a:ea typeface="Meiryo UI" panose="020B0604030504040204" pitchFamily="50" charset="-128"/>
                <a:cs typeface="Times New Roman" panose="02020603050405020304" pitchFamily="18" charset="0"/>
              </a:rPr>
              <a:t>当サービスでできること</a:t>
            </a:r>
            <a:endParaRPr kumimoji="0" lang="ja-JP" altLang="ja-JP"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10" name="図 9">
            <a:extLst>
              <a:ext uri="{FF2B5EF4-FFF2-40B4-BE49-F238E27FC236}">
                <a16:creationId xmlns:a16="http://schemas.microsoft.com/office/drawing/2014/main" id="{623DD30B-9175-4787-872F-43DB6D5B1777}"/>
              </a:ext>
            </a:extLst>
          </p:cNvPr>
          <p:cNvPicPr>
            <a:picLocks noChangeAspect="1"/>
          </p:cNvPicPr>
          <p:nvPr/>
        </p:nvPicPr>
        <p:blipFill>
          <a:blip r:embed="rId4"/>
          <a:stretch>
            <a:fillRect/>
          </a:stretch>
        </p:blipFill>
        <p:spPr>
          <a:xfrm>
            <a:off x="1169442" y="1879663"/>
            <a:ext cx="2803599" cy="1259711"/>
          </a:xfrm>
          <a:prstGeom prst="rect">
            <a:avLst/>
          </a:prstGeom>
          <a:ln w="3175">
            <a:solidFill>
              <a:schemeClr val="tx1"/>
            </a:solidFill>
          </a:ln>
        </p:spPr>
      </p:pic>
      <p:pic>
        <p:nvPicPr>
          <p:cNvPr id="11" name="図 10">
            <a:extLst>
              <a:ext uri="{FF2B5EF4-FFF2-40B4-BE49-F238E27FC236}">
                <a16:creationId xmlns:a16="http://schemas.microsoft.com/office/drawing/2014/main" id="{D03DB0B6-99D6-49FF-80B4-F790C31121DB}"/>
              </a:ext>
            </a:extLst>
          </p:cNvPr>
          <p:cNvPicPr>
            <a:picLocks noChangeAspect="1"/>
          </p:cNvPicPr>
          <p:nvPr/>
        </p:nvPicPr>
        <p:blipFill>
          <a:blip r:embed="rId5"/>
          <a:stretch>
            <a:fillRect/>
          </a:stretch>
        </p:blipFill>
        <p:spPr>
          <a:xfrm>
            <a:off x="4652062" y="1685321"/>
            <a:ext cx="1037435" cy="2099280"/>
          </a:xfrm>
          <a:prstGeom prst="rect">
            <a:avLst/>
          </a:prstGeom>
        </p:spPr>
      </p:pic>
      <p:sp>
        <p:nvSpPr>
          <p:cNvPr id="15" name="テキスト ボックス 14">
            <a:extLst>
              <a:ext uri="{FF2B5EF4-FFF2-40B4-BE49-F238E27FC236}">
                <a16:creationId xmlns:a16="http://schemas.microsoft.com/office/drawing/2014/main" id="{BBD1724B-D463-4EFC-B6A4-C67ECF19B834}"/>
              </a:ext>
            </a:extLst>
          </p:cNvPr>
          <p:cNvSpPr txBox="1"/>
          <p:nvPr/>
        </p:nvSpPr>
        <p:spPr>
          <a:xfrm>
            <a:off x="768092" y="1199234"/>
            <a:ext cx="10949775" cy="363301"/>
          </a:xfrm>
          <a:prstGeom prst="rect">
            <a:avLst/>
          </a:prstGeom>
          <a:noFill/>
        </p:spPr>
        <p:txBody>
          <a:bodyPr wrap="square" tIns="36000" rtlCol="0">
            <a:spAutoFit/>
          </a:bodyPr>
          <a:lstStyle/>
          <a:p>
            <a:pPr>
              <a:lnSpc>
                <a:spcPct val="130000"/>
              </a:lnSpc>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当サービスを利用して、</a:t>
            </a:r>
            <a:r>
              <a:rPr kumimoji="1" lang="en-US" altLang="ja-JP" sz="1600" dirty="0">
                <a:solidFill>
                  <a:schemeClr val="tx1">
                    <a:lumMod val="95000"/>
                    <a:lumOff val="5000"/>
                  </a:schemeClr>
                </a:solidFill>
                <a:latin typeface="Meiryo UI" panose="020B0604030504040204" pitchFamily="50" charset="-128"/>
                <a:ea typeface="Meiryo UI" panose="020B0604030504040204" pitchFamily="50" charset="-128"/>
              </a:rPr>
              <a:t>PC</a:t>
            </a:r>
            <a:r>
              <a:rPr kumimoji="1" lang="ja-JP" altLang="en-US" sz="1600" dirty="0">
                <a:solidFill>
                  <a:schemeClr val="tx1">
                    <a:lumMod val="95000"/>
                    <a:lumOff val="5000"/>
                  </a:schemeClr>
                </a:solidFill>
                <a:latin typeface="Meiryo UI" panose="020B0604030504040204" pitchFamily="50" charset="-128"/>
                <a:ea typeface="Meiryo UI" panose="020B0604030504040204" pitchFamily="50" charset="-128"/>
              </a:rPr>
              <a:t>またはモバイル</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端末から日々の出退勤を打刻できます。</a:t>
            </a:r>
            <a:endParaRPr kumimoji="1"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p:txBody>
      </p:sp>
      <p:pic>
        <p:nvPicPr>
          <p:cNvPr id="16" name="図 15">
            <a:extLst>
              <a:ext uri="{FF2B5EF4-FFF2-40B4-BE49-F238E27FC236}">
                <a16:creationId xmlns:a16="http://schemas.microsoft.com/office/drawing/2014/main" id="{1A502E98-C343-450A-BA34-E33171FFD761}"/>
              </a:ext>
            </a:extLst>
          </p:cNvPr>
          <p:cNvPicPr>
            <a:picLocks noChangeAspect="1"/>
          </p:cNvPicPr>
          <p:nvPr/>
        </p:nvPicPr>
        <p:blipFill>
          <a:blip r:embed="rId6"/>
          <a:stretch>
            <a:fillRect/>
          </a:stretch>
        </p:blipFill>
        <p:spPr>
          <a:xfrm>
            <a:off x="888386" y="4681000"/>
            <a:ext cx="2633747" cy="1972435"/>
          </a:xfrm>
          <a:prstGeom prst="rect">
            <a:avLst/>
          </a:prstGeom>
          <a:ln w="3175">
            <a:solidFill>
              <a:schemeClr val="tx1"/>
            </a:solidFill>
          </a:ln>
        </p:spPr>
      </p:pic>
      <p:sp>
        <p:nvSpPr>
          <p:cNvPr id="17" name="矢印: 右 16">
            <a:extLst>
              <a:ext uri="{FF2B5EF4-FFF2-40B4-BE49-F238E27FC236}">
                <a16:creationId xmlns:a16="http://schemas.microsoft.com/office/drawing/2014/main" id="{3A900FBE-6E92-4B7D-86D6-E2FED3D56970}"/>
              </a:ext>
            </a:extLst>
          </p:cNvPr>
          <p:cNvSpPr/>
          <p:nvPr/>
        </p:nvSpPr>
        <p:spPr>
          <a:xfrm>
            <a:off x="3793067" y="5455562"/>
            <a:ext cx="2531533" cy="361038"/>
          </a:xfrm>
          <a:prstGeom prst="rightArrow">
            <a:avLst>
              <a:gd name="adj1" fmla="val 50000"/>
              <a:gd name="adj2" fmla="val 99247"/>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8" name="図 17">
            <a:extLst>
              <a:ext uri="{FF2B5EF4-FFF2-40B4-BE49-F238E27FC236}">
                <a16:creationId xmlns:a16="http://schemas.microsoft.com/office/drawing/2014/main" id="{94A040D8-0DBA-45E0-9D77-003825C209FB}"/>
              </a:ext>
            </a:extLst>
          </p:cNvPr>
          <p:cNvPicPr/>
          <p:nvPr/>
        </p:nvPicPr>
        <p:blipFill>
          <a:blip r:embed="rId7"/>
          <a:stretch>
            <a:fillRect/>
          </a:stretch>
        </p:blipFill>
        <p:spPr>
          <a:xfrm>
            <a:off x="6477003" y="4541531"/>
            <a:ext cx="3307792" cy="2201074"/>
          </a:xfrm>
          <a:prstGeom prst="rect">
            <a:avLst/>
          </a:prstGeom>
          <a:ln w="3175">
            <a:solidFill>
              <a:schemeClr val="tx1"/>
            </a:solidFill>
          </a:ln>
        </p:spPr>
      </p:pic>
      <p:sp>
        <p:nvSpPr>
          <p:cNvPr id="4" name="テキスト ボックス 3">
            <a:extLst>
              <a:ext uri="{FF2B5EF4-FFF2-40B4-BE49-F238E27FC236}">
                <a16:creationId xmlns:a16="http://schemas.microsoft.com/office/drawing/2014/main" id="{023D3B41-A725-4E50-AAC4-14FEB3880984}"/>
              </a:ext>
            </a:extLst>
          </p:cNvPr>
          <p:cNvSpPr txBox="1"/>
          <p:nvPr/>
        </p:nvSpPr>
        <p:spPr>
          <a:xfrm>
            <a:off x="3420534" y="4873360"/>
            <a:ext cx="880533" cy="461665"/>
          </a:xfrm>
          <a:prstGeom prst="rect">
            <a:avLst/>
          </a:prstGeom>
          <a:solidFill>
            <a:schemeClr val="bg1"/>
          </a:solidFill>
          <a:ln w="19050">
            <a:solidFill>
              <a:schemeClr val="tx1"/>
            </a:solidFill>
          </a:ln>
        </p:spPr>
        <p:txBody>
          <a:bodyPr wrap="square" rtlCol="0">
            <a:spAutoFit/>
          </a:bodyPr>
          <a:lstStyle/>
          <a:p>
            <a:r>
              <a:rPr kumimoji="1" lang="ja-JP" altLang="en-US" sz="2400" b="1" dirty="0">
                <a:latin typeface="Meiryo UI" panose="020B0604030504040204" pitchFamily="50" charset="-128"/>
                <a:ea typeface="Meiryo UI" panose="020B0604030504040204" pitchFamily="50" charset="-128"/>
              </a:rPr>
              <a:t>申請</a:t>
            </a:r>
          </a:p>
        </p:txBody>
      </p:sp>
      <p:sp>
        <p:nvSpPr>
          <p:cNvPr id="19" name="テキスト ボックス 18">
            <a:extLst>
              <a:ext uri="{FF2B5EF4-FFF2-40B4-BE49-F238E27FC236}">
                <a16:creationId xmlns:a16="http://schemas.microsoft.com/office/drawing/2014/main" id="{FDA44149-1375-420C-A0AE-9CCF71691A5B}"/>
              </a:ext>
            </a:extLst>
          </p:cNvPr>
          <p:cNvSpPr txBox="1"/>
          <p:nvPr/>
        </p:nvSpPr>
        <p:spPr>
          <a:xfrm>
            <a:off x="9569712" y="4873359"/>
            <a:ext cx="880533" cy="461665"/>
          </a:xfrm>
          <a:prstGeom prst="rect">
            <a:avLst/>
          </a:prstGeom>
          <a:solidFill>
            <a:schemeClr val="bg1"/>
          </a:solidFill>
          <a:ln w="19050">
            <a:solidFill>
              <a:schemeClr val="tx1"/>
            </a:solidFill>
          </a:ln>
        </p:spPr>
        <p:txBody>
          <a:bodyPr wrap="square" rtlCol="0">
            <a:spAutoFit/>
          </a:bodyPr>
          <a:lstStyle/>
          <a:p>
            <a:r>
              <a:rPr lang="ja-JP" altLang="en-US" sz="2400" b="1" dirty="0">
                <a:latin typeface="Meiryo UI" panose="020B0604030504040204" pitchFamily="50" charset="-128"/>
                <a:ea typeface="Meiryo UI" panose="020B0604030504040204" pitchFamily="50" charset="-128"/>
              </a:rPr>
              <a:t>承認</a:t>
            </a:r>
            <a:endParaRPr kumimoji="1" lang="ja-JP" altLang="en-US" sz="24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312525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図 49">
            <a:extLst>
              <a:ext uri="{FF2B5EF4-FFF2-40B4-BE49-F238E27FC236}">
                <a16:creationId xmlns:a16="http://schemas.microsoft.com/office/drawing/2014/main" id="{802E52EB-F8A9-4E75-AF24-8CBC5085BB60}"/>
              </a:ext>
            </a:extLst>
          </p:cNvPr>
          <p:cNvPicPr/>
          <p:nvPr/>
        </p:nvPicPr>
        <p:blipFill>
          <a:blip r:embed="rId3"/>
          <a:stretch>
            <a:fillRect/>
          </a:stretch>
        </p:blipFill>
        <p:spPr>
          <a:xfrm>
            <a:off x="6949808" y="4735769"/>
            <a:ext cx="4554220" cy="1693545"/>
          </a:xfrm>
          <a:prstGeom prst="rect">
            <a:avLst/>
          </a:prstGeom>
          <a:ln w="3175">
            <a:solidFill>
              <a:schemeClr val="tx1"/>
            </a:solidFill>
          </a:ln>
        </p:spPr>
      </p:pic>
      <p:pic>
        <p:nvPicPr>
          <p:cNvPr id="32" name="図 31">
            <a:extLst>
              <a:ext uri="{FF2B5EF4-FFF2-40B4-BE49-F238E27FC236}">
                <a16:creationId xmlns:a16="http://schemas.microsoft.com/office/drawing/2014/main" id="{4922A984-F1D1-4ED3-ABCB-7451D2B6614D}"/>
              </a:ext>
            </a:extLst>
          </p:cNvPr>
          <p:cNvPicPr>
            <a:picLocks noChangeAspect="1"/>
          </p:cNvPicPr>
          <p:nvPr/>
        </p:nvPicPr>
        <p:blipFill>
          <a:blip r:embed="rId4"/>
          <a:stretch>
            <a:fillRect/>
          </a:stretch>
        </p:blipFill>
        <p:spPr>
          <a:xfrm>
            <a:off x="4028829" y="2991149"/>
            <a:ext cx="2706624" cy="1497330"/>
          </a:xfrm>
          <a:prstGeom prst="rect">
            <a:avLst/>
          </a:prstGeom>
          <a:ln w="3175">
            <a:solidFill>
              <a:schemeClr val="tx1"/>
            </a:solidFill>
          </a:ln>
        </p:spPr>
      </p:pic>
      <p:pic>
        <p:nvPicPr>
          <p:cNvPr id="37" name="図 36">
            <a:extLst>
              <a:ext uri="{FF2B5EF4-FFF2-40B4-BE49-F238E27FC236}">
                <a16:creationId xmlns:a16="http://schemas.microsoft.com/office/drawing/2014/main" id="{5F003FE8-313D-4043-B3C2-4BEA6483E46E}"/>
              </a:ext>
            </a:extLst>
          </p:cNvPr>
          <p:cNvPicPr>
            <a:picLocks noChangeAspect="1"/>
          </p:cNvPicPr>
          <p:nvPr/>
        </p:nvPicPr>
        <p:blipFill>
          <a:blip r:embed="rId5"/>
          <a:stretch>
            <a:fillRect/>
          </a:stretch>
        </p:blipFill>
        <p:spPr>
          <a:xfrm>
            <a:off x="2875552" y="3776943"/>
            <a:ext cx="3682746" cy="1618488"/>
          </a:xfrm>
          <a:prstGeom prst="rect">
            <a:avLst/>
          </a:prstGeom>
          <a:ln w="3175">
            <a:solidFill>
              <a:schemeClr val="tx1"/>
            </a:solidFill>
          </a:ln>
        </p:spPr>
      </p:pic>
      <p:pic>
        <p:nvPicPr>
          <p:cNvPr id="26" name="図 25">
            <a:extLst>
              <a:ext uri="{FF2B5EF4-FFF2-40B4-BE49-F238E27FC236}">
                <a16:creationId xmlns:a16="http://schemas.microsoft.com/office/drawing/2014/main" id="{0A7C6813-E869-4779-BF94-16C26818B404}"/>
              </a:ext>
            </a:extLst>
          </p:cNvPr>
          <p:cNvPicPr/>
          <p:nvPr/>
        </p:nvPicPr>
        <p:blipFill>
          <a:blip r:embed="rId6"/>
          <a:stretch>
            <a:fillRect/>
          </a:stretch>
        </p:blipFill>
        <p:spPr>
          <a:xfrm>
            <a:off x="1065939" y="1997733"/>
            <a:ext cx="1283970" cy="2059940"/>
          </a:xfrm>
          <a:prstGeom prst="rect">
            <a:avLst/>
          </a:prstGeom>
          <a:ln w="3175">
            <a:solidFill>
              <a:schemeClr val="tx1"/>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45723" y="1292733"/>
            <a:ext cx="10151779"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就業週報］メニュー</a:t>
            </a:r>
            <a:endParaRPr kumimoji="1" lang="ja-JP" altLang="en-US" sz="1600" dirty="0">
              <a:latin typeface="Meiryo UI" panose="020B0604030504040204" pitchFamily="50" charset="-128"/>
              <a:ea typeface="Meiryo UI" panose="020B0604030504040204" pitchFamily="50" charset="-128"/>
            </a:endParaRPr>
          </a:p>
        </p:txBody>
      </p:sp>
      <p:sp>
        <p:nvSpPr>
          <p:cNvPr id="13"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5443099" y="4362327"/>
            <a:ext cx="885658"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5"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505446" y="1985627"/>
            <a:ext cx="7798844" cy="91759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クリックします。</a:t>
            </a:r>
          </a:p>
          <a:p>
            <a:pPr fontAlgn="base"/>
            <a:endParaRPr lang="ja-JP" altLang="ja-JP" sz="1200" dirty="0"/>
          </a:p>
        </p:txBody>
      </p:sp>
      <p:sp>
        <p:nvSpPr>
          <p:cNvPr id="36"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1065939" y="2163603"/>
            <a:ext cx="520851" cy="18994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5" name="矢印: 折線 34">
            <a:extLst>
              <a:ext uri="{FF2B5EF4-FFF2-40B4-BE49-F238E27FC236}">
                <a16:creationId xmlns:a16="http://schemas.microsoft.com/office/drawing/2014/main" id="{1ACC89D8-73C3-48AD-9806-81CFF1D18705}"/>
              </a:ext>
            </a:extLst>
          </p:cNvPr>
          <p:cNvSpPr/>
          <p:nvPr/>
        </p:nvSpPr>
        <p:spPr>
          <a:xfrm flipV="1">
            <a:off x="1609119" y="4149539"/>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8" name="矢印: 折線 37">
            <a:extLst>
              <a:ext uri="{FF2B5EF4-FFF2-40B4-BE49-F238E27FC236}">
                <a16:creationId xmlns:a16="http://schemas.microsoft.com/office/drawing/2014/main" id="{B7770878-5605-4ECA-8397-B890DA581B30}"/>
              </a:ext>
            </a:extLst>
          </p:cNvPr>
          <p:cNvSpPr/>
          <p:nvPr/>
        </p:nvSpPr>
        <p:spPr>
          <a:xfrm flipV="1">
            <a:off x="6177595" y="5214698"/>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3" name="AutoShape 380">
            <a:extLst>
              <a:ext uri="{FF2B5EF4-FFF2-40B4-BE49-F238E27FC236}">
                <a16:creationId xmlns:a16="http://schemas.microsoft.com/office/drawing/2014/main" id="{2A04D0DA-B96F-4390-A245-48FB0E8DD970}"/>
              </a:ext>
            </a:extLst>
          </p:cNvPr>
          <p:cNvSpPr>
            <a:spLocks noChangeArrowheads="1"/>
          </p:cNvSpPr>
          <p:nvPr/>
        </p:nvSpPr>
        <p:spPr bwMode="auto">
          <a:xfrm>
            <a:off x="7046931" y="4985696"/>
            <a:ext cx="3257358" cy="13193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7" name="Rectangle 363">
            <a:extLst>
              <a:ext uri="{FF2B5EF4-FFF2-40B4-BE49-F238E27FC236}">
                <a16:creationId xmlns:a16="http://schemas.microsoft.com/office/drawing/2014/main" id="{4B6BD021-53E9-4044-9540-5DE02E625157}"/>
              </a:ext>
            </a:extLst>
          </p:cNvPr>
          <p:cNvSpPr>
            <a:spLocks noChangeArrowheads="1"/>
          </p:cNvSpPr>
          <p:nvPr/>
        </p:nvSpPr>
        <p:spPr bwMode="auto">
          <a:xfrm>
            <a:off x="5385356" y="3414006"/>
            <a:ext cx="5392711" cy="67227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a:t>
            </a:r>
            <a:r>
              <a:rPr lang="ja-JP" altLang="ja-JP" sz="1600" dirty="0">
                <a:latin typeface="Meiryo UI" panose="020B0604030504040204" pitchFamily="50" charset="-128"/>
                <a:ea typeface="Meiryo UI" panose="020B0604030504040204" pitchFamily="50" charset="-128"/>
              </a:rPr>
              <a:t>「</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b="1" dirty="0">
                <a:solidFill>
                  <a:srgbClr val="00B050"/>
                </a:solidFill>
                <a:latin typeface="Meiryo UI" panose="020B0604030504040204" pitchFamily="50" charset="-128"/>
                <a:ea typeface="Meiryo UI" panose="020B0604030504040204" pitchFamily="50" charset="-128"/>
              </a:rPr>
              <a:t>固定位置</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」より上に配置した項目は、画面表示した際に</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スクロールされずに常に表示されます。</a:t>
            </a:r>
          </a:p>
        </p:txBody>
      </p:sp>
      <p:sp>
        <p:nvSpPr>
          <p:cNvPr id="28" name="Rectangle 363">
            <a:extLst>
              <a:ext uri="{FF2B5EF4-FFF2-40B4-BE49-F238E27FC236}">
                <a16:creationId xmlns:a16="http://schemas.microsoft.com/office/drawing/2014/main" id="{F2C4E4AA-CCCC-46A4-B6B3-4C7A4F4577F2}"/>
              </a:ext>
            </a:extLst>
          </p:cNvPr>
          <p:cNvSpPr>
            <a:spLocks noChangeArrowheads="1"/>
          </p:cNvSpPr>
          <p:nvPr/>
        </p:nvSpPr>
        <p:spPr bwMode="auto">
          <a:xfrm>
            <a:off x="8149723" y="4226314"/>
            <a:ext cx="3354305" cy="45720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a:t>
            </a:r>
            <a:r>
              <a:rPr lang="ja-JP" altLang="ja-JP" sz="1600" dirty="0">
                <a:latin typeface="Meiryo UI" panose="020B0604030504040204" pitchFamily="50" charset="-128"/>
                <a:ea typeface="Meiryo UI" panose="020B0604030504040204" pitchFamily="50" charset="-128"/>
              </a:rPr>
              <a:t>表示する週や社員を変更できます。</a:t>
            </a:r>
          </a:p>
        </p:txBody>
      </p:sp>
      <p:sp>
        <p:nvSpPr>
          <p:cNvPr id="40" name="AutoShape 380">
            <a:extLst>
              <a:ext uri="{FF2B5EF4-FFF2-40B4-BE49-F238E27FC236}">
                <a16:creationId xmlns:a16="http://schemas.microsoft.com/office/drawing/2014/main" id="{0B50C7B9-BA95-4452-A12F-D76C8D6E1D06}"/>
              </a:ext>
            </a:extLst>
          </p:cNvPr>
          <p:cNvSpPr>
            <a:spLocks noChangeArrowheads="1"/>
          </p:cNvSpPr>
          <p:nvPr/>
        </p:nvSpPr>
        <p:spPr bwMode="auto">
          <a:xfrm>
            <a:off x="2867602" y="4214903"/>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41" name="図 40">
            <a:extLst>
              <a:ext uri="{FF2B5EF4-FFF2-40B4-BE49-F238E27FC236}">
                <a16:creationId xmlns:a16="http://schemas.microsoft.com/office/drawing/2014/main" id="{EB836CC1-4B96-4397-BEE7-3D5ED13ACD17}"/>
              </a:ext>
            </a:extLst>
          </p:cNvPr>
          <p:cNvPicPr>
            <a:picLocks noChangeAspect="1"/>
          </p:cNvPicPr>
          <p:nvPr/>
        </p:nvPicPr>
        <p:blipFill>
          <a:blip r:embed="rId7"/>
          <a:stretch>
            <a:fillRect/>
          </a:stretch>
        </p:blipFill>
        <p:spPr>
          <a:xfrm>
            <a:off x="2547895" y="4847284"/>
            <a:ext cx="3358134" cy="1364552"/>
          </a:xfrm>
          <a:prstGeom prst="rect">
            <a:avLst/>
          </a:prstGeom>
          <a:ln w="3175">
            <a:solidFill>
              <a:schemeClr val="tx1"/>
            </a:solidFill>
          </a:ln>
        </p:spPr>
      </p:pic>
      <p:sp>
        <p:nvSpPr>
          <p:cNvPr id="24" name="AutoShape 380">
            <a:extLst>
              <a:ext uri="{FF2B5EF4-FFF2-40B4-BE49-F238E27FC236}">
                <a16:creationId xmlns:a16="http://schemas.microsoft.com/office/drawing/2014/main" id="{5D8F8AF8-F453-41EC-BB3E-96D2DB790EB3}"/>
              </a:ext>
            </a:extLst>
          </p:cNvPr>
          <p:cNvSpPr>
            <a:spLocks noChangeArrowheads="1"/>
          </p:cNvSpPr>
          <p:nvPr/>
        </p:nvSpPr>
        <p:spPr bwMode="auto">
          <a:xfrm>
            <a:off x="1854739" y="3869127"/>
            <a:ext cx="495170" cy="18854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6720886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図 32">
            <a:extLst>
              <a:ext uri="{FF2B5EF4-FFF2-40B4-BE49-F238E27FC236}">
                <a16:creationId xmlns:a16="http://schemas.microsoft.com/office/drawing/2014/main" id="{4A45DE13-1E19-495B-8A34-8E3B39DDB69C}"/>
              </a:ext>
            </a:extLst>
          </p:cNvPr>
          <p:cNvPicPr/>
          <p:nvPr/>
        </p:nvPicPr>
        <p:blipFill>
          <a:blip r:embed="rId3"/>
          <a:stretch>
            <a:fillRect/>
          </a:stretch>
        </p:blipFill>
        <p:spPr>
          <a:xfrm>
            <a:off x="6547264" y="3813470"/>
            <a:ext cx="4924425" cy="2834640"/>
          </a:xfrm>
          <a:prstGeom prst="rect">
            <a:avLst/>
          </a:prstGeom>
          <a:ln w="3175">
            <a:solidFill>
              <a:schemeClr val="tx1"/>
            </a:solidFill>
          </a:ln>
        </p:spPr>
      </p:pic>
      <p:pic>
        <p:nvPicPr>
          <p:cNvPr id="29" name="図 28">
            <a:extLst>
              <a:ext uri="{FF2B5EF4-FFF2-40B4-BE49-F238E27FC236}">
                <a16:creationId xmlns:a16="http://schemas.microsoft.com/office/drawing/2014/main" id="{99FAC0E2-8071-455C-B856-870B5D7FEDC3}"/>
              </a:ext>
            </a:extLst>
          </p:cNvPr>
          <p:cNvPicPr>
            <a:picLocks noChangeAspect="1"/>
          </p:cNvPicPr>
          <p:nvPr/>
        </p:nvPicPr>
        <p:blipFill>
          <a:blip r:embed="rId4"/>
          <a:stretch>
            <a:fillRect/>
          </a:stretch>
        </p:blipFill>
        <p:spPr>
          <a:xfrm>
            <a:off x="3528916" y="2891535"/>
            <a:ext cx="2682240" cy="1355789"/>
          </a:xfrm>
          <a:prstGeom prst="rect">
            <a:avLst/>
          </a:prstGeom>
          <a:ln w="3175">
            <a:solidFill>
              <a:schemeClr val="tx1"/>
            </a:solidFill>
          </a:ln>
        </p:spPr>
      </p:pic>
      <p:pic>
        <p:nvPicPr>
          <p:cNvPr id="30" name="図 29">
            <a:extLst>
              <a:ext uri="{FF2B5EF4-FFF2-40B4-BE49-F238E27FC236}">
                <a16:creationId xmlns:a16="http://schemas.microsoft.com/office/drawing/2014/main" id="{FD25DC2E-9AF2-40FA-9061-220B5994D2C5}"/>
              </a:ext>
            </a:extLst>
          </p:cNvPr>
          <p:cNvPicPr>
            <a:picLocks noChangeAspect="1"/>
          </p:cNvPicPr>
          <p:nvPr/>
        </p:nvPicPr>
        <p:blipFill>
          <a:blip r:embed="rId5"/>
          <a:stretch>
            <a:fillRect/>
          </a:stretch>
        </p:blipFill>
        <p:spPr>
          <a:xfrm>
            <a:off x="3081687" y="3589665"/>
            <a:ext cx="3192399" cy="1692212"/>
          </a:xfrm>
          <a:prstGeom prst="rect">
            <a:avLst/>
          </a:prstGeom>
          <a:ln w="3175">
            <a:solidFill>
              <a:schemeClr val="tx1"/>
            </a:solidFill>
          </a:ln>
        </p:spPr>
      </p:pic>
      <p:pic>
        <p:nvPicPr>
          <p:cNvPr id="24" name="図 23">
            <a:extLst>
              <a:ext uri="{FF2B5EF4-FFF2-40B4-BE49-F238E27FC236}">
                <a16:creationId xmlns:a16="http://schemas.microsoft.com/office/drawing/2014/main" id="{995735C0-13D9-4BC1-BAF2-9E7B76C85467}"/>
              </a:ext>
            </a:extLst>
          </p:cNvPr>
          <p:cNvPicPr>
            <a:picLocks noChangeAspect="1"/>
          </p:cNvPicPr>
          <p:nvPr/>
        </p:nvPicPr>
        <p:blipFill>
          <a:blip r:embed="rId6"/>
          <a:stretch>
            <a:fillRect/>
          </a:stretch>
        </p:blipFill>
        <p:spPr>
          <a:xfrm>
            <a:off x="1064922" y="1987474"/>
            <a:ext cx="1312545" cy="2020824"/>
          </a:xfrm>
          <a:prstGeom prst="rect">
            <a:avLst/>
          </a:prstGeom>
          <a:ln w="3175">
            <a:solidFill>
              <a:schemeClr val="tx1"/>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63654" y="1283768"/>
            <a:ext cx="10151779"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就業月報］メニュー</a:t>
            </a:r>
          </a:p>
        </p:txBody>
      </p:sp>
      <p:sp>
        <p:nvSpPr>
          <p:cNvPr id="25"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500970" y="1986723"/>
            <a:ext cx="8970719" cy="71017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sp>
        <p:nvSpPr>
          <p:cNvPr id="36"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1049020" y="2160206"/>
            <a:ext cx="520851" cy="18994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5" name="矢印: 折線 34">
            <a:extLst>
              <a:ext uri="{FF2B5EF4-FFF2-40B4-BE49-F238E27FC236}">
                <a16:creationId xmlns:a16="http://schemas.microsoft.com/office/drawing/2014/main" id="{1ACC89D8-73C3-48AD-9806-81CFF1D18705}"/>
              </a:ext>
            </a:extLst>
          </p:cNvPr>
          <p:cNvSpPr/>
          <p:nvPr/>
        </p:nvSpPr>
        <p:spPr>
          <a:xfrm flipV="1">
            <a:off x="1612009" y="4111427"/>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8" name="矢印: 折線 37">
            <a:extLst>
              <a:ext uri="{FF2B5EF4-FFF2-40B4-BE49-F238E27FC236}">
                <a16:creationId xmlns:a16="http://schemas.microsoft.com/office/drawing/2014/main" id="{B7770878-5605-4ECA-8397-B890DA581B30}"/>
              </a:ext>
            </a:extLst>
          </p:cNvPr>
          <p:cNvSpPr/>
          <p:nvPr/>
        </p:nvSpPr>
        <p:spPr>
          <a:xfrm flipV="1">
            <a:off x="6140901" y="5021742"/>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9" name="AutoShape 380">
            <a:extLst>
              <a:ext uri="{FF2B5EF4-FFF2-40B4-BE49-F238E27FC236}">
                <a16:creationId xmlns:a16="http://schemas.microsoft.com/office/drawing/2014/main" id="{B2B879CF-68D8-4CB8-8918-90F0E4BFB300}"/>
              </a:ext>
            </a:extLst>
          </p:cNvPr>
          <p:cNvSpPr>
            <a:spLocks noChangeArrowheads="1"/>
          </p:cNvSpPr>
          <p:nvPr/>
        </p:nvSpPr>
        <p:spPr bwMode="auto">
          <a:xfrm>
            <a:off x="1878592" y="3813559"/>
            <a:ext cx="490924" cy="17628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31" name="図 30">
            <a:extLst>
              <a:ext uri="{FF2B5EF4-FFF2-40B4-BE49-F238E27FC236}">
                <a16:creationId xmlns:a16="http://schemas.microsoft.com/office/drawing/2014/main" id="{C1F08886-8137-41EB-989C-917D271F154F}"/>
              </a:ext>
            </a:extLst>
          </p:cNvPr>
          <p:cNvPicPr>
            <a:picLocks noChangeAspect="1"/>
          </p:cNvPicPr>
          <p:nvPr/>
        </p:nvPicPr>
        <p:blipFill>
          <a:blip r:embed="rId7"/>
          <a:stretch>
            <a:fillRect/>
          </a:stretch>
        </p:blipFill>
        <p:spPr>
          <a:xfrm>
            <a:off x="2570870" y="4502962"/>
            <a:ext cx="3199638" cy="1857375"/>
          </a:xfrm>
          <a:prstGeom prst="rect">
            <a:avLst/>
          </a:prstGeom>
          <a:ln w="3175">
            <a:solidFill>
              <a:schemeClr val="tx1"/>
            </a:solidFill>
          </a:ln>
        </p:spPr>
      </p:pic>
      <p:sp>
        <p:nvSpPr>
          <p:cNvPr id="49" name="AutoShape 380">
            <a:extLst>
              <a:ext uri="{FF2B5EF4-FFF2-40B4-BE49-F238E27FC236}">
                <a16:creationId xmlns:a16="http://schemas.microsoft.com/office/drawing/2014/main" id="{D5C749CE-1642-47DB-BAE3-9BE87D1851DD}"/>
              </a:ext>
            </a:extLst>
          </p:cNvPr>
          <p:cNvSpPr>
            <a:spLocks noChangeArrowheads="1"/>
          </p:cNvSpPr>
          <p:nvPr/>
        </p:nvSpPr>
        <p:spPr bwMode="auto">
          <a:xfrm>
            <a:off x="2516874" y="5298952"/>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4" name="Rectangle 363">
            <a:extLst>
              <a:ext uri="{FF2B5EF4-FFF2-40B4-BE49-F238E27FC236}">
                <a16:creationId xmlns:a16="http://schemas.microsoft.com/office/drawing/2014/main" id="{E3621189-BB89-4039-BB28-CC0148C5EF3D}"/>
              </a:ext>
            </a:extLst>
          </p:cNvPr>
          <p:cNvSpPr>
            <a:spLocks noChangeArrowheads="1"/>
          </p:cNvSpPr>
          <p:nvPr/>
        </p:nvSpPr>
        <p:spPr bwMode="auto">
          <a:xfrm>
            <a:off x="8168129" y="5111251"/>
            <a:ext cx="2947304" cy="67227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または　 、 　を</a:t>
            </a:r>
            <a:r>
              <a:rPr lang="ja-JP" altLang="ja-JP" sz="1600" dirty="0">
                <a:latin typeface="Meiryo UI" panose="020B0604030504040204" pitchFamily="50" charset="-128"/>
                <a:ea typeface="Meiryo UI" panose="020B0604030504040204" pitchFamily="50" charset="-128"/>
              </a:rPr>
              <a:t>クリックすると、</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表示する</a:t>
            </a:r>
            <a:r>
              <a:rPr lang="ja-JP" altLang="en-US" sz="1600" dirty="0">
                <a:latin typeface="Meiryo UI" panose="020B0604030504040204" pitchFamily="50" charset="-128"/>
                <a:ea typeface="Meiryo UI" panose="020B0604030504040204" pitchFamily="50" charset="-128"/>
              </a:rPr>
              <a:t>月</a:t>
            </a:r>
            <a:r>
              <a:rPr lang="ja-JP" altLang="ja-JP" sz="1600" dirty="0">
                <a:latin typeface="Meiryo UI" panose="020B0604030504040204" pitchFamily="50" charset="-128"/>
                <a:ea typeface="Meiryo UI" panose="020B0604030504040204" pitchFamily="50" charset="-128"/>
              </a:rPr>
              <a:t>を変更できます。</a:t>
            </a:r>
          </a:p>
        </p:txBody>
      </p:sp>
      <p:sp>
        <p:nvSpPr>
          <p:cNvPr id="42" name="AutoShape 380">
            <a:extLst>
              <a:ext uri="{FF2B5EF4-FFF2-40B4-BE49-F238E27FC236}">
                <a16:creationId xmlns:a16="http://schemas.microsoft.com/office/drawing/2014/main" id="{1D016CEE-73DE-41BB-98F9-2A168F27C700}"/>
              </a:ext>
            </a:extLst>
          </p:cNvPr>
          <p:cNvSpPr>
            <a:spLocks noChangeArrowheads="1"/>
          </p:cNvSpPr>
          <p:nvPr/>
        </p:nvSpPr>
        <p:spPr bwMode="auto">
          <a:xfrm>
            <a:off x="8568371" y="3989756"/>
            <a:ext cx="990567" cy="18267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44" name="＞マーク.jpg">
            <a:extLst>
              <a:ext uri="{FF2B5EF4-FFF2-40B4-BE49-F238E27FC236}">
                <a16:creationId xmlns:a16="http://schemas.microsoft.com/office/drawing/2014/main" id="{8914BBB1-1B44-464C-9ED9-C32A7AEF680E}"/>
              </a:ext>
            </a:extLst>
          </p:cNvPr>
          <p:cNvPicPr/>
          <p:nvPr/>
        </p:nvPicPr>
        <p:blipFill>
          <a:blip r:embed="rId8" r:link="rId9">
            <a:extLst>
              <a:ext uri="{28A0092B-C50C-407E-A947-70E740481C1C}">
                <a14:useLocalDpi xmlns:a14="http://schemas.microsoft.com/office/drawing/2010/main" val="0"/>
              </a:ext>
            </a:extLst>
          </a:blip>
          <a:stretch>
            <a:fillRect/>
          </a:stretch>
        </p:blipFill>
        <p:spPr>
          <a:xfrm rot="10800000">
            <a:off x="8465841" y="5260628"/>
            <a:ext cx="153035" cy="153035"/>
          </a:xfrm>
          <a:prstGeom prst="rect">
            <a:avLst/>
          </a:prstGeom>
        </p:spPr>
      </p:pic>
      <p:pic>
        <p:nvPicPr>
          <p:cNvPr id="45" name="＞マーク.jpg">
            <a:extLst>
              <a:ext uri="{FF2B5EF4-FFF2-40B4-BE49-F238E27FC236}">
                <a16:creationId xmlns:a16="http://schemas.microsoft.com/office/drawing/2014/main" id="{D3580594-C0D8-4903-B7EE-06E22FFAA5E9}"/>
              </a:ext>
            </a:extLst>
          </p:cNvPr>
          <p:cNvPicPr/>
          <p:nvPr/>
        </p:nvPicPr>
        <p:blipFill>
          <a:blip r:embed="rId8" r:link="rId9">
            <a:extLst>
              <a:ext uri="{28A0092B-C50C-407E-A947-70E740481C1C}">
                <a14:useLocalDpi xmlns:a14="http://schemas.microsoft.com/office/drawing/2010/main" val="0"/>
              </a:ext>
            </a:extLst>
          </a:blip>
          <a:stretch>
            <a:fillRect/>
          </a:stretch>
        </p:blipFill>
        <p:spPr>
          <a:xfrm>
            <a:off x="9164002" y="5257004"/>
            <a:ext cx="153035" cy="153035"/>
          </a:xfrm>
          <a:prstGeom prst="rect">
            <a:avLst/>
          </a:prstGeom>
        </p:spPr>
      </p:pic>
      <p:pic>
        <p:nvPicPr>
          <p:cNvPr id="47" name="図 46">
            <a:extLst>
              <a:ext uri="{FF2B5EF4-FFF2-40B4-BE49-F238E27FC236}">
                <a16:creationId xmlns:a16="http://schemas.microsoft.com/office/drawing/2014/main" id="{4544EEE5-7A3A-4153-81E8-19EFFD5CD86E}"/>
              </a:ext>
            </a:extLst>
          </p:cNvPr>
          <p:cNvPicPr/>
          <p:nvPr/>
        </p:nvPicPr>
        <p:blipFill>
          <a:blip r:embed="rId10"/>
          <a:stretch>
            <a:fillRect/>
          </a:stretch>
        </p:blipFill>
        <p:spPr>
          <a:xfrm>
            <a:off x="9448607" y="5231158"/>
            <a:ext cx="218052" cy="205829"/>
          </a:xfrm>
          <a:prstGeom prst="rect">
            <a:avLst/>
          </a:prstGeom>
        </p:spPr>
      </p:pic>
      <p:sp>
        <p:nvSpPr>
          <p:cNvPr id="27" name="Rectangle 363">
            <a:extLst>
              <a:ext uri="{FF2B5EF4-FFF2-40B4-BE49-F238E27FC236}">
                <a16:creationId xmlns:a16="http://schemas.microsoft.com/office/drawing/2014/main" id="{4B6BD021-53E9-4044-9540-5DE02E625157}"/>
              </a:ext>
            </a:extLst>
          </p:cNvPr>
          <p:cNvSpPr>
            <a:spLocks noChangeArrowheads="1"/>
          </p:cNvSpPr>
          <p:nvPr/>
        </p:nvSpPr>
        <p:spPr bwMode="auto">
          <a:xfrm>
            <a:off x="2500971" y="5959502"/>
            <a:ext cx="4619496" cy="68860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a:t>
            </a:r>
            <a:r>
              <a:rPr lang="ja-JP" altLang="ja-JP" sz="1600" dirty="0">
                <a:latin typeface="Meiryo UI" panose="020B0604030504040204" pitchFamily="50" charset="-128"/>
                <a:ea typeface="Meiryo UI" panose="020B0604030504040204" pitchFamily="50" charset="-128"/>
              </a:rPr>
              <a:t>区分別</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ページでは、所属や役職など区分ごとに</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集計する場合に、区分けする項目を設定します。</a:t>
            </a:r>
          </a:p>
        </p:txBody>
      </p:sp>
    </p:spTree>
    <p:extLst>
      <p:ext uri="{BB962C8B-B14F-4D97-AF65-F5344CB8AC3E}">
        <p14:creationId xmlns:p14="http://schemas.microsoft.com/office/powerpoint/2010/main" val="7077663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テキスト ボックス 19">
            <a:extLst>
              <a:ext uri="{FF2B5EF4-FFF2-40B4-BE49-F238E27FC236}">
                <a16:creationId xmlns:a16="http://schemas.microsoft.com/office/drawing/2014/main" id="{B602521E-5B3B-4942-BD2F-890A77FBE5F5}"/>
              </a:ext>
            </a:extLst>
          </p:cNvPr>
          <p:cNvSpPr txBox="1"/>
          <p:nvPr/>
        </p:nvSpPr>
        <p:spPr>
          <a:xfrm>
            <a:off x="972618" y="1539890"/>
            <a:ext cx="10151779"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勤務一覧表］メニュー</a:t>
            </a:r>
          </a:p>
        </p:txBody>
      </p:sp>
      <p:pic>
        <p:nvPicPr>
          <p:cNvPr id="28" name="図 27">
            <a:extLst>
              <a:ext uri="{FF2B5EF4-FFF2-40B4-BE49-F238E27FC236}">
                <a16:creationId xmlns:a16="http://schemas.microsoft.com/office/drawing/2014/main" id="{68AA2872-E037-4ED1-BFA0-9186CE2AA400}"/>
              </a:ext>
            </a:extLst>
          </p:cNvPr>
          <p:cNvPicPr>
            <a:picLocks noChangeAspect="1"/>
          </p:cNvPicPr>
          <p:nvPr/>
        </p:nvPicPr>
        <p:blipFill>
          <a:blip r:embed="rId3"/>
          <a:stretch>
            <a:fillRect/>
          </a:stretch>
        </p:blipFill>
        <p:spPr>
          <a:xfrm>
            <a:off x="2996573" y="2816403"/>
            <a:ext cx="3680746" cy="1606201"/>
          </a:xfrm>
          <a:prstGeom prst="rect">
            <a:avLst/>
          </a:prstGeom>
          <a:ln w="3175">
            <a:solidFill>
              <a:srgbClr val="000000"/>
            </a:solidFill>
          </a:ln>
        </p:spPr>
      </p:pic>
      <p:pic>
        <p:nvPicPr>
          <p:cNvPr id="26" name="図 25">
            <a:extLst>
              <a:ext uri="{FF2B5EF4-FFF2-40B4-BE49-F238E27FC236}">
                <a16:creationId xmlns:a16="http://schemas.microsoft.com/office/drawing/2014/main" id="{433258D8-9746-407A-986C-66C57BF47A69}"/>
              </a:ext>
            </a:extLst>
          </p:cNvPr>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1124665" y="2038901"/>
            <a:ext cx="1167212" cy="2000374"/>
          </a:xfrm>
          <a:prstGeom prst="rect">
            <a:avLst/>
          </a:prstGeom>
          <a:ln w="3175">
            <a:solidFill>
              <a:srgbClr val="000000"/>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704028" y="387206"/>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4</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6</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勤務期間を指定して、勤務データを確認する</a:t>
            </a:r>
            <a:endParaRPr kumimoji="0" lang="ja-JP" altLang="ja-JP"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99509" y="1203086"/>
            <a:ext cx="10151779" cy="338554"/>
          </a:xfrm>
          <a:prstGeom prst="rect">
            <a:avLst/>
          </a:prstGeom>
          <a:noFill/>
        </p:spPr>
        <p:txBody>
          <a:bodyPr wrap="square" rtlCol="0">
            <a:spAutoFit/>
          </a:bodyPr>
          <a:lstStyle/>
          <a:p>
            <a:r>
              <a:rPr lang="ja-JP" altLang="ja-JP" sz="1600" dirty="0">
                <a:latin typeface="Meiryo UI" panose="020B0604030504040204" pitchFamily="50" charset="-128"/>
                <a:ea typeface="Meiryo UI" panose="020B0604030504040204" pitchFamily="50" charset="-128"/>
              </a:rPr>
              <a:t>勤怠期間にかかわらず、勤務日を指定して勤務データを確認します。</a:t>
            </a:r>
            <a:r>
              <a:rPr lang="ja-JP" altLang="en-US" sz="1600" dirty="0">
                <a:latin typeface="Meiryo UI" panose="020B0604030504040204" pitchFamily="50" charset="-128"/>
                <a:ea typeface="Meiryo UI" panose="020B0604030504040204" pitchFamily="50" charset="-128"/>
              </a:rPr>
              <a:t>「勤務日別」または「勤務日の合計」を出力できます。</a:t>
            </a:r>
            <a:endParaRPr kumimoji="1" lang="ja-JP" altLang="en-US" sz="1600" dirty="0">
              <a:latin typeface="Meiryo UI" panose="020B0604030504040204" pitchFamily="50" charset="-128"/>
              <a:ea typeface="Meiryo UI" panose="020B0604030504040204" pitchFamily="50" charset="-128"/>
            </a:endParaRPr>
          </a:p>
        </p:txBody>
      </p:sp>
      <p:sp>
        <p:nvSpPr>
          <p:cNvPr id="25"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500807" y="1999206"/>
            <a:ext cx="8900781" cy="65596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sp>
        <p:nvSpPr>
          <p:cNvPr id="36"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1065938" y="2008374"/>
            <a:ext cx="794611" cy="45696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5" name="矢印: 折線 34">
            <a:extLst>
              <a:ext uri="{FF2B5EF4-FFF2-40B4-BE49-F238E27FC236}">
                <a16:creationId xmlns:a16="http://schemas.microsoft.com/office/drawing/2014/main" id="{1ACC89D8-73C3-48AD-9806-81CFF1D18705}"/>
              </a:ext>
            </a:extLst>
          </p:cNvPr>
          <p:cNvSpPr/>
          <p:nvPr/>
        </p:nvSpPr>
        <p:spPr>
          <a:xfrm flipV="1">
            <a:off x="1611427" y="4161996"/>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6" name="AutoShape 380">
            <a:extLst>
              <a:ext uri="{FF2B5EF4-FFF2-40B4-BE49-F238E27FC236}">
                <a16:creationId xmlns:a16="http://schemas.microsoft.com/office/drawing/2014/main" id="{4343BA3A-6C09-4273-BA93-41CF65432935}"/>
              </a:ext>
            </a:extLst>
          </p:cNvPr>
          <p:cNvSpPr>
            <a:spLocks noChangeArrowheads="1"/>
          </p:cNvSpPr>
          <p:nvPr/>
        </p:nvSpPr>
        <p:spPr bwMode="auto">
          <a:xfrm>
            <a:off x="4022748" y="3506525"/>
            <a:ext cx="565156" cy="17492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7" name="Rectangle 363">
            <a:extLst>
              <a:ext uri="{FF2B5EF4-FFF2-40B4-BE49-F238E27FC236}">
                <a16:creationId xmlns:a16="http://schemas.microsoft.com/office/drawing/2014/main" id="{4B6BD021-53E9-4044-9540-5DE02E625157}"/>
              </a:ext>
            </a:extLst>
          </p:cNvPr>
          <p:cNvSpPr>
            <a:spLocks noChangeArrowheads="1"/>
          </p:cNvSpPr>
          <p:nvPr/>
        </p:nvSpPr>
        <p:spPr bwMode="auto">
          <a:xfrm>
            <a:off x="4848626" y="2731572"/>
            <a:ext cx="4346801" cy="149642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勤務日</a:t>
            </a:r>
            <a:r>
              <a:rPr lang="ja-JP" altLang="ja-JP" sz="1600" dirty="0">
                <a:latin typeface="Meiryo UI" panose="020B0604030504040204" pitchFamily="50" charset="-128"/>
                <a:ea typeface="Meiryo UI" panose="020B0604030504040204" pitchFamily="50" charset="-128"/>
              </a:rPr>
              <a:t>初期値］ボタンから</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初期値を設定しておくと、</a:t>
            </a:r>
          </a:p>
          <a:p>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条件を設定せずに集計できます。</a:t>
            </a:r>
          </a:p>
        </p:txBody>
      </p:sp>
      <p:pic>
        <p:nvPicPr>
          <p:cNvPr id="32" name="図 31">
            <a:extLst>
              <a:ext uri="{FF2B5EF4-FFF2-40B4-BE49-F238E27FC236}">
                <a16:creationId xmlns:a16="http://schemas.microsoft.com/office/drawing/2014/main" id="{792AC241-5DD6-481D-9E2C-ECB85EB79F02}"/>
              </a:ext>
            </a:extLst>
          </p:cNvPr>
          <p:cNvPicPr>
            <a:picLocks noChangeAspect="1"/>
          </p:cNvPicPr>
          <p:nvPr/>
        </p:nvPicPr>
        <p:blipFill>
          <a:blip r:embed="rId6" r:link="rId7">
            <a:extLst>
              <a:ext uri="{28A0092B-C50C-407E-A947-70E740481C1C}">
                <a14:useLocalDpi xmlns:a14="http://schemas.microsoft.com/office/drawing/2010/main" val="0"/>
              </a:ext>
            </a:extLst>
          </a:blip>
          <a:stretch>
            <a:fillRect/>
          </a:stretch>
        </p:blipFill>
        <p:spPr>
          <a:xfrm>
            <a:off x="2672258" y="4492805"/>
            <a:ext cx="3664458" cy="1049342"/>
          </a:xfrm>
          <a:prstGeom prst="rect">
            <a:avLst/>
          </a:prstGeom>
          <a:ln w="3175">
            <a:solidFill>
              <a:schemeClr val="tx1"/>
            </a:solidFill>
          </a:ln>
        </p:spPr>
      </p:pic>
      <p:sp>
        <p:nvSpPr>
          <p:cNvPr id="38" name="矢印: 折線 37">
            <a:extLst>
              <a:ext uri="{FF2B5EF4-FFF2-40B4-BE49-F238E27FC236}">
                <a16:creationId xmlns:a16="http://schemas.microsoft.com/office/drawing/2014/main" id="{B7770878-5605-4ECA-8397-B890DA581B30}"/>
              </a:ext>
            </a:extLst>
          </p:cNvPr>
          <p:cNvSpPr/>
          <p:nvPr/>
        </p:nvSpPr>
        <p:spPr>
          <a:xfrm flipV="1">
            <a:off x="6458063" y="5147307"/>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37" name="図 36">
            <a:extLst>
              <a:ext uri="{FF2B5EF4-FFF2-40B4-BE49-F238E27FC236}">
                <a16:creationId xmlns:a16="http://schemas.microsoft.com/office/drawing/2014/main" id="{09A721D5-9176-4452-A8CD-D6D50DBE9914}"/>
              </a:ext>
            </a:extLst>
          </p:cNvPr>
          <p:cNvPicPr/>
          <p:nvPr/>
        </p:nvPicPr>
        <p:blipFill>
          <a:blip r:embed="rId8"/>
          <a:stretch>
            <a:fillRect/>
          </a:stretch>
        </p:blipFill>
        <p:spPr>
          <a:xfrm>
            <a:off x="7183919" y="4356411"/>
            <a:ext cx="4217670" cy="2301875"/>
          </a:xfrm>
          <a:prstGeom prst="rect">
            <a:avLst/>
          </a:prstGeom>
          <a:ln w="3175">
            <a:solidFill>
              <a:schemeClr val="tx1"/>
            </a:solidFill>
          </a:ln>
        </p:spPr>
      </p:pic>
      <p:pic>
        <p:nvPicPr>
          <p:cNvPr id="41" name="図 40">
            <a:extLst>
              <a:ext uri="{FF2B5EF4-FFF2-40B4-BE49-F238E27FC236}">
                <a16:creationId xmlns:a16="http://schemas.microsoft.com/office/drawing/2014/main" id="{25288D28-039A-4BA1-9258-EAA1A4DBF791}"/>
              </a:ext>
            </a:extLst>
          </p:cNvPr>
          <p:cNvPicPr>
            <a:picLocks noChangeAspect="1"/>
          </p:cNvPicPr>
          <p:nvPr/>
        </p:nvPicPr>
        <p:blipFill>
          <a:blip r:embed="rId9"/>
          <a:stretch>
            <a:fillRect/>
          </a:stretch>
        </p:blipFill>
        <p:spPr>
          <a:xfrm>
            <a:off x="7791969" y="2797908"/>
            <a:ext cx="1279286" cy="1381537"/>
          </a:xfrm>
          <a:prstGeom prst="rect">
            <a:avLst/>
          </a:prstGeom>
          <a:ln w="3175">
            <a:solidFill>
              <a:schemeClr val="tx1"/>
            </a:solidFill>
          </a:ln>
        </p:spPr>
      </p:pic>
      <p:cxnSp>
        <p:nvCxnSpPr>
          <p:cNvPr id="43" name="直線コネクタ 42">
            <a:extLst>
              <a:ext uri="{FF2B5EF4-FFF2-40B4-BE49-F238E27FC236}">
                <a16:creationId xmlns:a16="http://schemas.microsoft.com/office/drawing/2014/main" id="{39750057-1956-4D2A-9BF4-615AB2E104A4}"/>
              </a:ext>
            </a:extLst>
          </p:cNvPr>
          <p:cNvCxnSpPr>
            <a:cxnSpLocks/>
          </p:cNvCxnSpPr>
          <p:nvPr/>
        </p:nvCxnSpPr>
        <p:spPr>
          <a:xfrm>
            <a:off x="4604233" y="3604176"/>
            <a:ext cx="252343"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AutoShape 380">
            <a:extLst>
              <a:ext uri="{FF2B5EF4-FFF2-40B4-BE49-F238E27FC236}">
                <a16:creationId xmlns:a16="http://schemas.microsoft.com/office/drawing/2014/main" id="{3D41BC7A-9B91-4121-B4B2-25497780721E}"/>
              </a:ext>
            </a:extLst>
          </p:cNvPr>
          <p:cNvSpPr>
            <a:spLocks noChangeArrowheads="1"/>
          </p:cNvSpPr>
          <p:nvPr/>
        </p:nvSpPr>
        <p:spPr bwMode="auto">
          <a:xfrm>
            <a:off x="1820083" y="3847439"/>
            <a:ext cx="490924" cy="17628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2" name="AutoShape 380">
            <a:extLst>
              <a:ext uri="{FF2B5EF4-FFF2-40B4-BE49-F238E27FC236}">
                <a16:creationId xmlns:a16="http://schemas.microsoft.com/office/drawing/2014/main" id="{3B0B5517-5E8C-413D-A31D-E8DDE3F5AFF6}"/>
              </a:ext>
            </a:extLst>
          </p:cNvPr>
          <p:cNvSpPr>
            <a:spLocks noChangeArrowheads="1"/>
          </p:cNvSpPr>
          <p:nvPr/>
        </p:nvSpPr>
        <p:spPr bwMode="auto">
          <a:xfrm>
            <a:off x="2636914" y="4508720"/>
            <a:ext cx="490924" cy="17628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3" name="AutoShape 380">
            <a:extLst>
              <a:ext uri="{FF2B5EF4-FFF2-40B4-BE49-F238E27FC236}">
                <a16:creationId xmlns:a16="http://schemas.microsoft.com/office/drawing/2014/main" id="{4B9D8523-1F1A-4507-BAF4-C355721115E5}"/>
              </a:ext>
            </a:extLst>
          </p:cNvPr>
          <p:cNvSpPr>
            <a:spLocks noChangeArrowheads="1"/>
          </p:cNvSpPr>
          <p:nvPr/>
        </p:nvSpPr>
        <p:spPr bwMode="auto">
          <a:xfrm>
            <a:off x="4335843" y="4578839"/>
            <a:ext cx="761440" cy="28592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30" name="直線コネクタ 29">
            <a:extLst>
              <a:ext uri="{FF2B5EF4-FFF2-40B4-BE49-F238E27FC236}">
                <a16:creationId xmlns:a16="http://schemas.microsoft.com/office/drawing/2014/main" id="{BA00F3D3-56FF-46E6-B12A-77F5F6F06C60}"/>
              </a:ext>
            </a:extLst>
          </p:cNvPr>
          <p:cNvCxnSpPr>
            <a:cxnSpLocks/>
          </p:cNvCxnSpPr>
          <p:nvPr/>
        </p:nvCxnSpPr>
        <p:spPr>
          <a:xfrm>
            <a:off x="4713011" y="4874176"/>
            <a:ext cx="0" cy="76323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Rectangle 363">
            <a:extLst>
              <a:ext uri="{FF2B5EF4-FFF2-40B4-BE49-F238E27FC236}">
                <a16:creationId xmlns:a16="http://schemas.microsoft.com/office/drawing/2014/main" id="{BC8D4ECD-29EE-4F5A-B60D-6940F507C5A5}"/>
              </a:ext>
            </a:extLst>
          </p:cNvPr>
          <p:cNvSpPr>
            <a:spLocks noChangeArrowheads="1"/>
          </p:cNvSpPr>
          <p:nvPr/>
        </p:nvSpPr>
        <p:spPr bwMode="auto">
          <a:xfrm>
            <a:off x="2996573" y="5624707"/>
            <a:ext cx="3340143" cy="67227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集計形式として、「勤務日別」または</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「勤務日の合計」を選択します。</a:t>
            </a:r>
            <a:endParaRPr lang="ja-JP" altLang="ja-JP"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865564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a:extLst>
              <a:ext uri="{FF2B5EF4-FFF2-40B4-BE49-F238E27FC236}">
                <a16:creationId xmlns:a16="http://schemas.microsoft.com/office/drawing/2014/main" id="{4C7A3BA8-8AF4-4C87-AAF2-205EB7D3D2DC}"/>
              </a:ext>
            </a:extLst>
          </p:cNvPr>
          <p:cNvPicPr>
            <a:picLocks noChangeAspect="1"/>
          </p:cNvPicPr>
          <p:nvPr/>
        </p:nvPicPr>
        <p:blipFill>
          <a:blip r:embed="rId3"/>
          <a:stretch>
            <a:fillRect/>
          </a:stretch>
        </p:blipFill>
        <p:spPr>
          <a:xfrm>
            <a:off x="6525782" y="1764825"/>
            <a:ext cx="4593146" cy="3152585"/>
          </a:xfrm>
          <a:prstGeom prst="rect">
            <a:avLst/>
          </a:prstGeom>
          <a:ln w="3175">
            <a:solidFill>
              <a:schemeClr val="tx1"/>
            </a:solidFill>
          </a:ln>
        </p:spPr>
      </p:pic>
      <p:pic>
        <p:nvPicPr>
          <p:cNvPr id="17" name="図 16">
            <a:extLst>
              <a:ext uri="{FF2B5EF4-FFF2-40B4-BE49-F238E27FC236}">
                <a16:creationId xmlns:a16="http://schemas.microsoft.com/office/drawing/2014/main" id="{E7C3D6A6-E58F-414E-A1F0-3BF3C8D1030C}"/>
              </a:ext>
            </a:extLst>
          </p:cNvPr>
          <p:cNvPicPr>
            <a:picLocks noChangeAspect="1"/>
          </p:cNvPicPr>
          <p:nvPr/>
        </p:nvPicPr>
        <p:blipFill>
          <a:blip r:embed="rId4"/>
          <a:stretch>
            <a:fillRect/>
          </a:stretch>
        </p:blipFill>
        <p:spPr>
          <a:xfrm>
            <a:off x="1073070" y="1764825"/>
            <a:ext cx="4634294" cy="2913793"/>
          </a:xfrm>
          <a:prstGeom prst="rect">
            <a:avLst/>
          </a:prstGeom>
          <a:ln w="3175">
            <a:solidFill>
              <a:schemeClr val="tx1"/>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704028" y="387206"/>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4</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- 7</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2800" b="1" spc="-3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勤怠処理月や勤務日を指定して、未打刻の社員を確認する</a:t>
            </a:r>
            <a:endParaRPr kumimoji="0" lang="ja-JP" altLang="ja-JP" sz="2800" b="0" i="0" u="none" strike="noStrike" cap="none" spc="-30" normalizeH="0" dirty="0">
              <a:ln>
                <a:noFill/>
              </a:ln>
              <a:solidFill>
                <a:schemeClr val="tx1"/>
              </a:solidFill>
              <a:effectLst/>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54688" y="1283768"/>
            <a:ext cx="10151779"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ja-JP" altLang="ja-JP" sz="1600" dirty="0">
                <a:latin typeface="Meiryo UI" panose="020B0604030504040204" pitchFamily="50" charset="-128"/>
                <a:ea typeface="Meiryo UI" panose="020B0604030504040204" pitchFamily="50" charset="-128"/>
              </a:rPr>
              <a:t>未打刻一覧照会</a:t>
            </a:r>
            <a:r>
              <a:rPr lang="ja-JP" altLang="en-US" sz="1600" dirty="0">
                <a:latin typeface="Meiryo UI" panose="020B0604030504040204" pitchFamily="50" charset="-128"/>
                <a:ea typeface="Meiryo UI" panose="020B0604030504040204" pitchFamily="50" charset="-128"/>
              </a:rPr>
              <a:t>］メニュー</a:t>
            </a:r>
            <a:endParaRPr kumimoji="1" lang="ja-JP" altLang="en-US" sz="1600" dirty="0">
              <a:latin typeface="Meiryo UI" panose="020B0604030504040204" pitchFamily="50" charset="-128"/>
              <a:ea typeface="Meiryo UI" panose="020B0604030504040204" pitchFamily="50" charset="-128"/>
            </a:endParaRPr>
          </a:p>
        </p:txBody>
      </p:sp>
      <p:sp>
        <p:nvSpPr>
          <p:cNvPr id="27"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2053875" y="4450126"/>
            <a:ext cx="501068" cy="22020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5"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1073072" y="4861718"/>
            <a:ext cx="4634292" cy="44538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集計する条件を設定し、［集計］ボタンをクリックします。</a:t>
            </a:r>
          </a:p>
          <a:p>
            <a:pPr fontAlgn="base"/>
            <a:endParaRPr lang="ja-JP" altLang="ja-JP" sz="1200" dirty="0"/>
          </a:p>
        </p:txBody>
      </p:sp>
      <p:sp>
        <p:nvSpPr>
          <p:cNvPr id="32"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7459133" y="3429000"/>
            <a:ext cx="4044895" cy="45720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未打刻がある場合は「</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」で表示されます</a:t>
            </a:r>
            <a:r>
              <a:rPr lang="ja-JP" altLang="en-US" sz="1600" dirty="0">
                <a:latin typeface="Meiryo UI" panose="020B0604030504040204" pitchFamily="50" charset="-128"/>
                <a:ea typeface="Meiryo UI" panose="020B0604030504040204" pitchFamily="50" charset="-128"/>
              </a:rPr>
              <a:t>。</a:t>
            </a:r>
            <a:endParaRPr lang="ja-JP" altLang="ja-JP" sz="1600" dirty="0">
              <a:latin typeface="Meiryo UI" panose="020B0604030504040204" pitchFamily="50" charset="-128"/>
              <a:ea typeface="Meiryo UI" panose="020B0604030504040204" pitchFamily="50" charset="-128"/>
            </a:endParaRPr>
          </a:p>
        </p:txBody>
      </p:sp>
      <p:sp>
        <p:nvSpPr>
          <p:cNvPr id="20" name="矢印: 右 19">
            <a:extLst>
              <a:ext uri="{FF2B5EF4-FFF2-40B4-BE49-F238E27FC236}">
                <a16:creationId xmlns:a16="http://schemas.microsoft.com/office/drawing/2014/main" id="{EB67523E-8B20-4A15-9D32-1443CE1822A1}"/>
              </a:ext>
            </a:extLst>
          </p:cNvPr>
          <p:cNvSpPr/>
          <p:nvPr/>
        </p:nvSpPr>
        <p:spPr>
          <a:xfrm>
            <a:off x="5950351" y="2912795"/>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AutoShape 380">
            <a:extLst>
              <a:ext uri="{FF2B5EF4-FFF2-40B4-BE49-F238E27FC236}">
                <a16:creationId xmlns:a16="http://schemas.microsoft.com/office/drawing/2014/main" id="{2207E9B8-5B9D-428A-A530-AFD74DF2CFC3}"/>
              </a:ext>
            </a:extLst>
          </p:cNvPr>
          <p:cNvSpPr>
            <a:spLocks noChangeArrowheads="1"/>
          </p:cNvSpPr>
          <p:nvPr/>
        </p:nvSpPr>
        <p:spPr bwMode="auto">
          <a:xfrm>
            <a:off x="9282622" y="3046915"/>
            <a:ext cx="408010" cy="18519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908290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55688D27-5612-4039-A8B9-FDFD6EB561CC}"/>
              </a:ext>
            </a:extLst>
          </p:cNvPr>
          <p:cNvSpPr>
            <a:spLocks noGrp="1"/>
          </p:cNvSpPr>
          <p:nvPr>
            <p:ph type="sldNum" sz="quarter" idx="12"/>
          </p:nvPr>
        </p:nvSpPr>
        <p:spPr/>
        <p:txBody>
          <a:bodyPr/>
          <a:lstStyle/>
          <a:p>
            <a:fld id="{5DCD4D6E-08C8-7B4E-8F73-578036F36F67}" type="slidenum">
              <a:rPr kumimoji="1" lang="ja-JP" altLang="en-US" smtClean="0"/>
              <a:pPr/>
              <a:t>6</a:t>
            </a:fld>
            <a:endParaRPr kumimoji="1" lang="ja-JP" altLang="en-US" dirty="0"/>
          </a:p>
        </p:txBody>
      </p:sp>
      <p:sp>
        <p:nvSpPr>
          <p:cNvPr id="6" name="テキスト ボックス 5">
            <a:extLst>
              <a:ext uri="{FF2B5EF4-FFF2-40B4-BE49-F238E27FC236}">
                <a16:creationId xmlns:a16="http://schemas.microsoft.com/office/drawing/2014/main" id="{8294A013-AA00-430B-AFC3-4B2355D8BEAE}"/>
              </a:ext>
            </a:extLst>
          </p:cNvPr>
          <p:cNvSpPr txBox="1"/>
          <p:nvPr/>
        </p:nvSpPr>
        <p:spPr>
          <a:xfrm>
            <a:off x="615692" y="1106104"/>
            <a:ext cx="10949775" cy="683388"/>
          </a:xfrm>
          <a:prstGeom prst="rect">
            <a:avLst/>
          </a:prstGeom>
          <a:noFill/>
        </p:spPr>
        <p:txBody>
          <a:bodyPr wrap="square" tIns="36000" rtlCol="0">
            <a:spAutoFit/>
          </a:bodyPr>
          <a:lstStyle/>
          <a:p>
            <a:pPr>
              <a:lnSpc>
                <a:spcPct val="130000"/>
              </a:lnSpc>
            </a:pPr>
            <a:r>
              <a:rPr kumimoji="1" lang="ja-JP" altLang="en-US" sz="1600" dirty="0">
                <a:solidFill>
                  <a:schemeClr val="tx1">
                    <a:lumMod val="95000"/>
                    <a:lumOff val="5000"/>
                  </a:schemeClr>
                </a:solidFill>
                <a:latin typeface="Meiryo UI" panose="020B0604030504040204" pitchFamily="50" charset="-128"/>
                <a:ea typeface="Meiryo UI" panose="020B0604030504040204" pitchFamily="50" charset="-128"/>
              </a:rPr>
              <a:t>差出人「ＯＢＣｉＤ」から利用開始通知メールが送信されますので、記載されている</a:t>
            </a:r>
            <a:r>
              <a:rPr kumimoji="1" lang="en-US" altLang="ja-JP" sz="1600" dirty="0">
                <a:solidFill>
                  <a:schemeClr val="tx1">
                    <a:lumMod val="95000"/>
                    <a:lumOff val="5000"/>
                  </a:schemeClr>
                </a:solidFill>
                <a:latin typeface="Meiryo UI" panose="020B0604030504040204" pitchFamily="50" charset="-128"/>
                <a:ea typeface="Meiryo UI" panose="020B0604030504040204" pitchFamily="50" charset="-128"/>
              </a:rPr>
              <a:t>URL</a:t>
            </a:r>
            <a:r>
              <a:rPr kumimoji="1" lang="ja-JP" altLang="en-US" sz="1600" dirty="0">
                <a:solidFill>
                  <a:schemeClr val="tx1">
                    <a:lumMod val="95000"/>
                    <a:lumOff val="5000"/>
                  </a:schemeClr>
                </a:solidFill>
                <a:latin typeface="Meiryo UI" panose="020B0604030504040204" pitchFamily="50" charset="-128"/>
                <a:ea typeface="Meiryo UI" panose="020B0604030504040204" pitchFamily="50" charset="-128"/>
              </a:rPr>
              <a:t>をクリックします。</a:t>
            </a:r>
            <a:br>
              <a:rPr kumimoji="1" lang="en-US" altLang="ja-JP" sz="1600" dirty="0">
                <a:solidFill>
                  <a:schemeClr val="tx1">
                    <a:lumMod val="95000"/>
                    <a:lumOff val="5000"/>
                  </a:schemeClr>
                </a:solidFill>
                <a:latin typeface="Meiryo UI" panose="020B0604030504040204" pitchFamily="50" charset="-128"/>
                <a:ea typeface="Meiryo UI" panose="020B0604030504040204" pitchFamily="50" charset="-128"/>
              </a:rPr>
            </a:br>
            <a:r>
              <a:rPr kumimoji="1" lang="ja-JP" altLang="en-US" sz="1600" dirty="0">
                <a:solidFill>
                  <a:schemeClr val="tx1">
                    <a:lumMod val="95000"/>
                    <a:lumOff val="5000"/>
                  </a:schemeClr>
                </a:solidFill>
                <a:latin typeface="Meiryo UI" panose="020B0604030504040204" pitchFamily="50" charset="-128"/>
                <a:ea typeface="Meiryo UI" panose="020B0604030504040204" pitchFamily="50" charset="-128"/>
              </a:rPr>
              <a:t>利用開始通知メールに記載されている「</a:t>
            </a:r>
            <a:r>
              <a:rPr kumimoji="1" lang="en-US" altLang="ja-JP" sz="1600" dirty="0" err="1">
                <a:solidFill>
                  <a:schemeClr val="tx1">
                    <a:lumMod val="95000"/>
                    <a:lumOff val="5000"/>
                  </a:schemeClr>
                </a:solidFill>
                <a:latin typeface="Meiryo UI" panose="020B0604030504040204" pitchFamily="50" charset="-128"/>
                <a:ea typeface="Meiryo UI" panose="020B0604030504040204" pitchFamily="50" charset="-128"/>
              </a:rPr>
              <a:t>OBCiD</a:t>
            </a:r>
            <a:r>
              <a:rPr kumimoji="1" lang="ja-JP" altLang="en-US" sz="1600" dirty="0">
                <a:solidFill>
                  <a:schemeClr val="tx1">
                    <a:lumMod val="95000"/>
                    <a:lumOff val="5000"/>
                  </a:schemeClr>
                </a:solidFill>
                <a:latin typeface="Meiryo UI" panose="020B0604030504040204" pitchFamily="50" charset="-128"/>
                <a:ea typeface="Meiryo UI" panose="020B0604030504040204" pitchFamily="50" charset="-128"/>
              </a:rPr>
              <a:t>」と「パスワード」を入力してログインします。</a:t>
            </a:r>
            <a:endParaRPr kumimoji="1"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p:txBody>
      </p:sp>
      <p:pic>
        <p:nvPicPr>
          <p:cNvPr id="13" name="図 12">
            <a:extLst>
              <a:ext uri="{FF2B5EF4-FFF2-40B4-BE49-F238E27FC236}">
                <a16:creationId xmlns:a16="http://schemas.microsoft.com/office/drawing/2014/main" id="{9F7D7717-CFB9-4F69-9FE5-0F4A3FF641C3}"/>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83428" y="1995014"/>
            <a:ext cx="4797450" cy="3937859"/>
          </a:xfrm>
          <a:prstGeom prst="rect">
            <a:avLst/>
          </a:prstGeom>
          <a:ln>
            <a:solidFill>
              <a:schemeClr val="tx1"/>
            </a:solidFill>
          </a:ln>
        </p:spPr>
      </p:pic>
      <p:sp>
        <p:nvSpPr>
          <p:cNvPr id="7" name="四角形: 角を丸くする 6">
            <a:extLst>
              <a:ext uri="{FF2B5EF4-FFF2-40B4-BE49-F238E27FC236}">
                <a16:creationId xmlns:a16="http://schemas.microsoft.com/office/drawing/2014/main" id="{F4470F94-0DFE-4082-9C0D-44DE0B1AC71E}"/>
              </a:ext>
            </a:extLst>
          </p:cNvPr>
          <p:cNvSpPr/>
          <p:nvPr/>
        </p:nvSpPr>
        <p:spPr>
          <a:xfrm>
            <a:off x="725763" y="3467024"/>
            <a:ext cx="3011381" cy="522022"/>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Meiryo UI" panose="020B0604030504040204" pitchFamily="34" charset="-128"/>
              <a:ea typeface="Meiryo UI" panose="020B0604030504040204" pitchFamily="34" charset="-128"/>
            </a:endParaRPr>
          </a:p>
        </p:txBody>
      </p:sp>
      <p:pic>
        <p:nvPicPr>
          <p:cNvPr id="9" name="図 8">
            <a:extLst>
              <a:ext uri="{FF2B5EF4-FFF2-40B4-BE49-F238E27FC236}">
                <a16:creationId xmlns:a16="http://schemas.microsoft.com/office/drawing/2014/main" id="{ADB39A5C-DF4D-4298-972C-9128AEFDAB84}"/>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6778859" y="1993957"/>
            <a:ext cx="4587034" cy="3127322"/>
          </a:xfrm>
          <a:prstGeom prst="rect">
            <a:avLst/>
          </a:prstGeom>
          <a:ln>
            <a:solidFill>
              <a:schemeClr val="tx1"/>
            </a:solidFill>
          </a:ln>
        </p:spPr>
      </p:pic>
      <p:sp>
        <p:nvSpPr>
          <p:cNvPr id="8" name="フローチャート: 処理 18">
            <a:extLst>
              <a:ext uri="{FF2B5EF4-FFF2-40B4-BE49-F238E27FC236}">
                <a16:creationId xmlns:a16="http://schemas.microsoft.com/office/drawing/2014/main" id="{6FD27F18-03EF-4DB8-842D-9A3E514F2A13}"/>
              </a:ext>
            </a:extLst>
          </p:cNvPr>
          <p:cNvSpPr>
            <a:spLocks noChangeArrowheads="1"/>
          </p:cNvSpPr>
          <p:nvPr/>
        </p:nvSpPr>
        <p:spPr bwMode="auto">
          <a:xfrm>
            <a:off x="695311" y="413333"/>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はじめての起動</a:t>
            </a:r>
            <a:endParaRPr kumimoji="0" lang="ja-JP" altLang="ja-JP"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0" name="矢印: 右 9">
            <a:extLst>
              <a:ext uri="{FF2B5EF4-FFF2-40B4-BE49-F238E27FC236}">
                <a16:creationId xmlns:a16="http://schemas.microsoft.com/office/drawing/2014/main" id="{10DBCEAD-A95B-403E-8331-528129DB6370}"/>
              </a:ext>
            </a:extLst>
          </p:cNvPr>
          <p:cNvSpPr/>
          <p:nvPr/>
        </p:nvSpPr>
        <p:spPr>
          <a:xfrm>
            <a:off x="5827674" y="3269097"/>
            <a:ext cx="539260"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四角形: 角を丸くする 10">
            <a:extLst>
              <a:ext uri="{FF2B5EF4-FFF2-40B4-BE49-F238E27FC236}">
                <a16:creationId xmlns:a16="http://schemas.microsoft.com/office/drawing/2014/main" id="{4D0EA561-4794-4BFE-937C-169EE58380EE}"/>
              </a:ext>
            </a:extLst>
          </p:cNvPr>
          <p:cNvSpPr/>
          <p:nvPr/>
        </p:nvSpPr>
        <p:spPr>
          <a:xfrm>
            <a:off x="725763" y="4079667"/>
            <a:ext cx="3011381" cy="644735"/>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3049863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E09E3D5D-6936-4C31-8493-DC0C2BE9F4B9}"/>
              </a:ext>
            </a:extLst>
          </p:cNvPr>
          <p:cNvSpPr>
            <a:spLocks noGrp="1"/>
          </p:cNvSpPr>
          <p:nvPr>
            <p:ph type="sldNum" sz="quarter" idx="12"/>
          </p:nvPr>
        </p:nvSpPr>
        <p:spPr/>
        <p:txBody>
          <a:bodyPr/>
          <a:lstStyle/>
          <a:p>
            <a:fld id="{5DCD4D6E-08C8-7B4E-8F73-578036F36F67}" type="slidenum">
              <a:rPr kumimoji="1" lang="ja-JP" altLang="en-US" smtClean="0"/>
              <a:pPr/>
              <a:t>7</a:t>
            </a:fld>
            <a:endParaRPr kumimoji="1" lang="ja-JP" altLang="en-US"/>
          </a:p>
        </p:txBody>
      </p:sp>
      <p:pic>
        <p:nvPicPr>
          <p:cNvPr id="11" name="図 10">
            <a:extLst>
              <a:ext uri="{FF2B5EF4-FFF2-40B4-BE49-F238E27FC236}">
                <a16:creationId xmlns:a16="http://schemas.microsoft.com/office/drawing/2014/main" id="{D2E8367C-A832-4B37-AAC9-E7D26633E14F}"/>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725959" y="1376290"/>
            <a:ext cx="5479767" cy="3012462"/>
          </a:xfrm>
          <a:prstGeom prst="rect">
            <a:avLst/>
          </a:prstGeom>
          <a:ln>
            <a:solidFill>
              <a:schemeClr val="tx1"/>
            </a:solidFill>
          </a:ln>
        </p:spPr>
      </p:pic>
      <p:sp>
        <p:nvSpPr>
          <p:cNvPr id="12" name="テキスト ボックス 11">
            <a:extLst>
              <a:ext uri="{FF2B5EF4-FFF2-40B4-BE49-F238E27FC236}">
                <a16:creationId xmlns:a16="http://schemas.microsoft.com/office/drawing/2014/main" id="{50AD612D-032D-45F8-A4FA-A5D3049653CA}"/>
              </a:ext>
            </a:extLst>
          </p:cNvPr>
          <p:cNvSpPr txBox="1"/>
          <p:nvPr/>
        </p:nvSpPr>
        <p:spPr>
          <a:xfrm>
            <a:off x="616233" y="694554"/>
            <a:ext cx="10957700" cy="363301"/>
          </a:xfrm>
          <a:prstGeom prst="rect">
            <a:avLst/>
          </a:prstGeom>
          <a:noFill/>
        </p:spPr>
        <p:txBody>
          <a:bodyPr wrap="square" tIns="36000" rtlCol="0">
            <a:spAutoFit/>
          </a:bodyPr>
          <a:lstStyle/>
          <a:p>
            <a:pPr algn="l">
              <a:lnSpc>
                <a:spcPct val="130000"/>
              </a:lnSpc>
            </a:pPr>
            <a:r>
              <a:rPr kumimoji="1" lang="ja-JP" altLang="en-US" sz="1600" dirty="0">
                <a:solidFill>
                  <a:schemeClr val="tx1">
                    <a:lumMod val="95000"/>
                    <a:lumOff val="5000"/>
                  </a:schemeClr>
                </a:solidFill>
                <a:latin typeface="Meiryo UI" panose="020B0604030504040204" pitchFamily="50" charset="-128"/>
                <a:ea typeface="Meiryo UI" panose="020B0604030504040204" pitchFamily="50" charset="-128"/>
              </a:rPr>
              <a:t>ログインした際にパスワードの変更を求められた場合は変更します。</a:t>
            </a:r>
          </a:p>
        </p:txBody>
      </p:sp>
      <p:sp>
        <p:nvSpPr>
          <p:cNvPr id="9" name="テキスト ボックス 8">
            <a:extLst>
              <a:ext uri="{FF2B5EF4-FFF2-40B4-BE49-F238E27FC236}">
                <a16:creationId xmlns:a16="http://schemas.microsoft.com/office/drawing/2014/main" id="{AB072207-6349-4F53-A22C-5671C9EE3CF5}"/>
              </a:ext>
            </a:extLst>
          </p:cNvPr>
          <p:cNvSpPr txBox="1"/>
          <p:nvPr/>
        </p:nvSpPr>
        <p:spPr>
          <a:xfrm>
            <a:off x="616233" y="4809354"/>
            <a:ext cx="10957700" cy="363301"/>
          </a:xfrm>
          <a:prstGeom prst="rect">
            <a:avLst/>
          </a:prstGeom>
          <a:noFill/>
        </p:spPr>
        <p:txBody>
          <a:bodyPr wrap="square" tIns="36000" rtlCol="0">
            <a:spAutoFit/>
          </a:bodyPr>
          <a:lstStyle/>
          <a:p>
            <a:pPr algn="l">
              <a:lnSpc>
                <a:spcPct val="130000"/>
              </a:lnSpc>
            </a:pPr>
            <a:r>
              <a:rPr kumimoji="1" lang="ja-JP" altLang="en-US" sz="1600" dirty="0">
                <a:solidFill>
                  <a:schemeClr val="tx1">
                    <a:lumMod val="95000"/>
                    <a:lumOff val="5000"/>
                  </a:schemeClr>
                </a:solidFill>
                <a:latin typeface="Meiryo UI" panose="020B0604030504040204" pitchFamily="50" charset="-128"/>
                <a:ea typeface="Meiryo UI" panose="020B0604030504040204" pitchFamily="50" charset="-128"/>
              </a:rPr>
              <a:t>次回以降、起動時に新しいパスワードでログインします。</a:t>
            </a:r>
          </a:p>
        </p:txBody>
      </p:sp>
    </p:spTree>
    <p:extLst>
      <p:ext uri="{BB962C8B-B14F-4D97-AF65-F5344CB8AC3E}">
        <p14:creationId xmlns:p14="http://schemas.microsoft.com/office/powerpoint/2010/main" val="3754268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8B36427B-DB32-4B7A-BF64-E4732CF0EDC8}"/>
              </a:ext>
            </a:extLst>
          </p:cNvPr>
          <p:cNvSpPr/>
          <p:nvPr/>
        </p:nvSpPr>
        <p:spPr>
          <a:xfrm>
            <a:off x="6671144" y="1997462"/>
            <a:ext cx="4821061" cy="2831429"/>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3" name="スライド番号プレースホルダー 2">
            <a:extLst>
              <a:ext uri="{FF2B5EF4-FFF2-40B4-BE49-F238E27FC236}">
                <a16:creationId xmlns:a16="http://schemas.microsoft.com/office/drawing/2014/main" id="{E09E3D5D-6936-4C31-8493-DC0C2BE9F4B9}"/>
              </a:ext>
            </a:extLst>
          </p:cNvPr>
          <p:cNvSpPr>
            <a:spLocks noGrp="1"/>
          </p:cNvSpPr>
          <p:nvPr>
            <p:ph type="sldNum" sz="quarter" idx="12"/>
          </p:nvPr>
        </p:nvSpPr>
        <p:spPr/>
        <p:txBody>
          <a:bodyPr/>
          <a:lstStyle/>
          <a:p>
            <a:fld id="{5DCD4D6E-08C8-7B4E-8F73-578036F36F67}" type="slidenum">
              <a:rPr kumimoji="1" lang="ja-JP" altLang="en-US" smtClean="0"/>
              <a:pPr/>
              <a:t>8</a:t>
            </a:fld>
            <a:endParaRPr kumimoji="1" lang="ja-JP" altLang="en-US"/>
          </a:p>
        </p:txBody>
      </p:sp>
      <p:sp>
        <p:nvSpPr>
          <p:cNvPr id="7" name="テキスト ボックス 6">
            <a:extLst>
              <a:ext uri="{FF2B5EF4-FFF2-40B4-BE49-F238E27FC236}">
                <a16:creationId xmlns:a16="http://schemas.microsoft.com/office/drawing/2014/main" id="{B93134C2-7564-4F3A-A731-AA37A36B3201}"/>
              </a:ext>
            </a:extLst>
          </p:cNvPr>
          <p:cNvSpPr txBox="1"/>
          <p:nvPr/>
        </p:nvSpPr>
        <p:spPr>
          <a:xfrm>
            <a:off x="615125" y="1250394"/>
            <a:ext cx="7597542" cy="363301"/>
          </a:xfrm>
          <a:prstGeom prst="rect">
            <a:avLst/>
          </a:prstGeom>
          <a:noFill/>
        </p:spPr>
        <p:txBody>
          <a:bodyPr wrap="square" tIns="36000" rtlCol="0">
            <a:spAutoFit/>
          </a:bodyPr>
          <a:lstStyle/>
          <a:p>
            <a:pPr algn="l">
              <a:lnSpc>
                <a:spcPct val="130000"/>
              </a:lnSpc>
            </a:pPr>
            <a:r>
              <a:rPr kumimoji="1" lang="ja-JP" altLang="en-US" sz="1600" dirty="0">
                <a:solidFill>
                  <a:schemeClr val="tx1">
                    <a:lumMod val="95000"/>
                    <a:lumOff val="5000"/>
                  </a:schemeClr>
                </a:solidFill>
                <a:latin typeface="Meiryo UI" panose="020B0604030504040204" pitchFamily="50" charset="-128"/>
                <a:ea typeface="Meiryo UI" panose="020B0604030504040204" pitchFamily="50" charset="-128"/>
              </a:rPr>
              <a:t>打刻や申請をする際は、当サービスにログインします。「</a:t>
            </a:r>
            <a:r>
              <a:rPr kumimoji="1" lang="en-US" altLang="ja-JP" sz="1600" dirty="0" err="1">
                <a:solidFill>
                  <a:schemeClr val="tx1">
                    <a:lumMod val="95000"/>
                    <a:lumOff val="5000"/>
                  </a:schemeClr>
                </a:solidFill>
                <a:latin typeface="Meiryo UI" panose="020B0604030504040204" pitchFamily="50" charset="-128"/>
                <a:ea typeface="Meiryo UI" panose="020B0604030504040204" pitchFamily="50" charset="-128"/>
              </a:rPr>
              <a:t>OBCiD</a:t>
            </a:r>
            <a:r>
              <a:rPr kumimoji="1" lang="ja-JP" altLang="en-US" sz="1600" dirty="0">
                <a:solidFill>
                  <a:schemeClr val="tx1">
                    <a:lumMod val="95000"/>
                    <a:lumOff val="5000"/>
                  </a:schemeClr>
                </a:solidFill>
                <a:latin typeface="Meiryo UI" panose="020B0604030504040204" pitchFamily="50" charset="-128"/>
                <a:ea typeface="Meiryo UI" panose="020B0604030504040204" pitchFamily="50" charset="-128"/>
              </a:rPr>
              <a:t>」と「パスワード」を入力します。</a:t>
            </a:r>
            <a:endParaRPr kumimoji="1"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FFD63830-6D09-4D87-BE61-B8871B290D46}"/>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99795" y="2000254"/>
            <a:ext cx="5481223" cy="3736957"/>
          </a:xfrm>
          <a:prstGeom prst="rect">
            <a:avLst/>
          </a:prstGeom>
          <a:ln>
            <a:solidFill>
              <a:schemeClr val="tx1"/>
            </a:solidFill>
          </a:ln>
        </p:spPr>
      </p:pic>
      <p:pic>
        <p:nvPicPr>
          <p:cNvPr id="10" name="図 9">
            <a:extLst>
              <a:ext uri="{FF2B5EF4-FFF2-40B4-BE49-F238E27FC236}">
                <a16:creationId xmlns:a16="http://schemas.microsoft.com/office/drawing/2014/main" id="{0A7B60A4-A76B-4AA9-BC84-2F91FEF3DBBC}"/>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6789656" y="2848173"/>
            <a:ext cx="3518681" cy="1755621"/>
          </a:xfrm>
          <a:prstGeom prst="rect">
            <a:avLst/>
          </a:prstGeom>
          <a:ln>
            <a:solidFill>
              <a:schemeClr val="tx1"/>
            </a:solidFill>
          </a:ln>
        </p:spPr>
      </p:pic>
      <p:sp>
        <p:nvSpPr>
          <p:cNvPr id="11" name="テキスト ボックス 10">
            <a:extLst>
              <a:ext uri="{FF2B5EF4-FFF2-40B4-BE49-F238E27FC236}">
                <a16:creationId xmlns:a16="http://schemas.microsoft.com/office/drawing/2014/main" id="{EB36EDBE-F8D3-44B7-AFB3-1A25234B7CE1}"/>
              </a:ext>
            </a:extLst>
          </p:cNvPr>
          <p:cNvSpPr txBox="1"/>
          <p:nvPr/>
        </p:nvSpPr>
        <p:spPr>
          <a:xfrm>
            <a:off x="6789656" y="2005929"/>
            <a:ext cx="4788439" cy="683388"/>
          </a:xfrm>
          <a:prstGeom prst="rect">
            <a:avLst/>
          </a:prstGeom>
          <a:noFill/>
        </p:spPr>
        <p:txBody>
          <a:bodyPr wrap="square" tIns="36000" rtlCol="0">
            <a:spAutoFit/>
          </a:bodyPr>
          <a:lstStyle/>
          <a:p>
            <a:pPr algn="l">
              <a:lnSpc>
                <a:spcPct val="130000"/>
              </a:lnSpc>
            </a:pPr>
            <a:r>
              <a:rPr kumimoji="1" lang="ja-JP" altLang="en-US" sz="1600" dirty="0">
                <a:solidFill>
                  <a:schemeClr val="tx1">
                    <a:lumMod val="95000"/>
                    <a:lumOff val="5000"/>
                  </a:schemeClr>
                </a:solidFill>
                <a:latin typeface="Meiryo UI" panose="020B0604030504040204" pitchFamily="34" charset="-128"/>
                <a:ea typeface="Meiryo UI" panose="020B0604030504040204" pitchFamily="34" charset="-128"/>
              </a:rPr>
              <a:t>パスワードを忘れた場合は、「パスワードをお忘れ</a:t>
            </a:r>
            <a:endParaRPr kumimoji="1" lang="en-US" altLang="ja-JP" sz="1600" dirty="0">
              <a:solidFill>
                <a:schemeClr val="tx1">
                  <a:lumMod val="95000"/>
                  <a:lumOff val="5000"/>
                </a:schemeClr>
              </a:solidFill>
              <a:latin typeface="Meiryo UI" panose="020B0604030504040204" pitchFamily="34" charset="-128"/>
              <a:ea typeface="Meiryo UI" panose="020B0604030504040204" pitchFamily="34" charset="-128"/>
            </a:endParaRPr>
          </a:p>
          <a:p>
            <a:pPr algn="l">
              <a:lnSpc>
                <a:spcPct val="130000"/>
              </a:lnSpc>
            </a:pPr>
            <a:r>
              <a:rPr kumimoji="1" lang="ja-JP" altLang="en-US" sz="1600" dirty="0">
                <a:solidFill>
                  <a:schemeClr val="tx1">
                    <a:lumMod val="95000"/>
                    <a:lumOff val="5000"/>
                  </a:schemeClr>
                </a:solidFill>
                <a:latin typeface="Meiryo UI" panose="020B0604030504040204" pitchFamily="34" charset="-128"/>
                <a:ea typeface="Meiryo UI" panose="020B0604030504040204" pitchFamily="34" charset="-128"/>
              </a:rPr>
              <a:t>ですか？」をクリックし、パスワードを再設定できます。</a:t>
            </a:r>
            <a:endParaRPr kumimoji="1" lang="en-US" altLang="ja-JP" sz="16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8" name="フローチャート: 処理 18">
            <a:extLst>
              <a:ext uri="{FF2B5EF4-FFF2-40B4-BE49-F238E27FC236}">
                <a16:creationId xmlns:a16="http://schemas.microsoft.com/office/drawing/2014/main" id="{969F73AE-B350-425C-85D4-04619370B1B0}"/>
              </a:ext>
            </a:extLst>
          </p:cNvPr>
          <p:cNvSpPr>
            <a:spLocks noChangeArrowheads="1"/>
          </p:cNvSpPr>
          <p:nvPr/>
        </p:nvSpPr>
        <p:spPr bwMode="auto">
          <a:xfrm>
            <a:off x="695311" y="413333"/>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基本操作</a:t>
            </a:r>
            <a:endParaRPr kumimoji="0" lang="ja-JP" altLang="ja-JP"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60295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363">
            <a:extLst>
              <a:ext uri="{FF2B5EF4-FFF2-40B4-BE49-F238E27FC236}">
                <a16:creationId xmlns:a16="http://schemas.microsoft.com/office/drawing/2014/main" id="{1BB6F98E-7B31-46EF-911B-2BA23BBD7A1E}"/>
              </a:ext>
            </a:extLst>
          </p:cNvPr>
          <p:cNvSpPr>
            <a:spLocks noChangeArrowheads="1"/>
          </p:cNvSpPr>
          <p:nvPr/>
        </p:nvSpPr>
        <p:spPr bwMode="auto">
          <a:xfrm>
            <a:off x="1070124" y="4499740"/>
            <a:ext cx="10212642" cy="184966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0"/>
              </a:spcAft>
            </a:pPr>
            <a:r>
              <a:rPr lang="ja-JP" altLang="en-US" sz="14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使用したメニューが「最近使用したメニュー」欄に表示されます</a:t>
            </a:r>
            <a:r>
              <a:rPr lang="ja-JP" sz="14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よく使用するメニューは、ピン留めして常に表示させておくと便利です。</a:t>
            </a:r>
            <a:endParaRPr lang="en-US" altLang="ja-JP" sz="14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fontAlgn="base">
              <a:spcAft>
                <a:spcPts val="0"/>
              </a:spcAft>
            </a:pPr>
            <a:endParaRPr lang="en-US" altLang="ja-JP" sz="1200" kern="1200" dirty="0">
              <a:solidFill>
                <a:srgbClr val="000000"/>
              </a:solidFill>
              <a:effectLst/>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endParaRPr lang="en-US" altLang="ja-JP" sz="12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endParaRPr lang="en-US" altLang="ja-JP" sz="12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endParaRPr lang="en-US" altLang="ja-JP" sz="12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endParaRPr lang="en-US" altLang="ja-JP" sz="12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r>
              <a:rPr lang="ja-JP" altLang="en-US" sz="12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「最近使用したメニュー」欄からもメニューを起動できます。</a:t>
            </a:r>
            <a:endParaRPr lang="en-US" altLang="ja-JP" sz="12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fontAlgn="base">
              <a:spcAft>
                <a:spcPts val="0"/>
              </a:spcAft>
            </a:pP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3" name="テキスト ボックス 2">
            <a:extLst>
              <a:ext uri="{FF2B5EF4-FFF2-40B4-BE49-F238E27FC236}">
                <a16:creationId xmlns:a16="http://schemas.microsoft.com/office/drawing/2014/main" id="{0C73EE1B-A84D-400B-86D2-6E94B1EE7843}"/>
              </a:ext>
            </a:extLst>
          </p:cNvPr>
          <p:cNvSpPr txBox="1"/>
          <p:nvPr/>
        </p:nvSpPr>
        <p:spPr>
          <a:xfrm>
            <a:off x="6104467" y="4924590"/>
            <a:ext cx="2387396" cy="461665"/>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①アイコンにカーソルを当てると　</a:t>
            </a:r>
            <a:r>
              <a:rPr lang="ja-JP" altLang="en-US" sz="1200" dirty="0">
                <a:latin typeface="Meiryo UI" panose="020B0604030504040204" pitchFamily="50" charset="-128"/>
                <a:ea typeface="Meiryo UI" panose="020B0604030504040204" pitchFamily="50" charset="-128"/>
              </a:rPr>
              <a:t>　 が</a:t>
            </a:r>
            <a:br>
              <a:rPr lang="en-US" altLang="ja-JP" sz="1200" dirty="0">
                <a:latin typeface="Meiryo UI" panose="020B0604030504040204" pitchFamily="50" charset="-128"/>
                <a:ea typeface="Meiryo UI" panose="020B0604030504040204" pitchFamily="50" charset="-128"/>
              </a:rPr>
            </a:br>
            <a:r>
              <a:rPr lang="ja-JP" altLang="en-US" sz="1200" dirty="0">
                <a:latin typeface="Meiryo UI" panose="020B0604030504040204" pitchFamily="50" charset="-128"/>
                <a:ea typeface="Meiryo UI" panose="020B0604030504040204" pitchFamily="50" charset="-128"/>
              </a:rPr>
              <a:t>　 表示されますのでクリックします。</a:t>
            </a:r>
            <a:endParaRPr lang="en-US" altLang="ja-JP" sz="1200" dirty="0">
              <a:latin typeface="Meiryo UI" panose="020B0604030504040204" pitchFamily="50" charset="-128"/>
              <a:ea typeface="Meiryo UI" panose="020B0604030504040204" pitchFamily="50" charset="-128"/>
            </a:endParaRPr>
          </a:p>
        </p:txBody>
      </p:sp>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64883" y="962032"/>
            <a:ext cx="10151779"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当サービスの起動時に表示される［ホーム］画面を紹介します。</a:t>
            </a:r>
            <a:endParaRPr kumimoji="1" lang="ja-JP" altLang="en-US" sz="1600"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C0712191-AD6F-40A3-8848-78A10AD554B1}"/>
              </a:ext>
            </a:extLst>
          </p:cNvPr>
          <p:cNvSpPr txBox="1"/>
          <p:nvPr/>
        </p:nvSpPr>
        <p:spPr>
          <a:xfrm>
            <a:off x="1070123" y="1686964"/>
            <a:ext cx="1757743"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 申請者の場合</a:t>
            </a:r>
            <a:endParaRPr kumimoji="1" lang="ja-JP" altLang="en-US" sz="1600" b="1"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A615659F-FAA9-4EA3-A443-3ED7FA92CAA6}"/>
              </a:ext>
            </a:extLst>
          </p:cNvPr>
          <p:cNvSpPr txBox="1"/>
          <p:nvPr/>
        </p:nvSpPr>
        <p:spPr>
          <a:xfrm>
            <a:off x="6523008" y="1686963"/>
            <a:ext cx="1968855"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 承認者の場合</a:t>
            </a:r>
            <a:endParaRPr kumimoji="1" lang="ja-JP" altLang="en-US" sz="1600" b="1" dirty="0">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97B5216C-9432-4E86-B3C4-0C6F27F48014}"/>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1368925" y="2147577"/>
            <a:ext cx="3632528" cy="2102289"/>
          </a:xfrm>
          <a:prstGeom prst="rect">
            <a:avLst/>
          </a:prstGeom>
          <a:ln>
            <a:solidFill>
              <a:schemeClr val="tx1"/>
            </a:solidFill>
          </a:ln>
        </p:spPr>
      </p:pic>
      <p:pic>
        <p:nvPicPr>
          <p:cNvPr id="7" name="図 6">
            <a:extLst>
              <a:ext uri="{FF2B5EF4-FFF2-40B4-BE49-F238E27FC236}">
                <a16:creationId xmlns:a16="http://schemas.microsoft.com/office/drawing/2014/main" id="{0D5F45F5-46B2-4877-83FF-96B42FE43B53}"/>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6825159" y="2147576"/>
            <a:ext cx="3632529" cy="2102290"/>
          </a:xfrm>
          <a:prstGeom prst="rect">
            <a:avLst/>
          </a:prstGeom>
          <a:ln>
            <a:solidFill>
              <a:schemeClr val="tx1"/>
            </a:solidFill>
          </a:ln>
        </p:spPr>
      </p:pic>
      <p:pic>
        <p:nvPicPr>
          <p:cNvPr id="34" name="図 33">
            <a:extLst>
              <a:ext uri="{FF2B5EF4-FFF2-40B4-BE49-F238E27FC236}">
                <a16:creationId xmlns:a16="http://schemas.microsoft.com/office/drawing/2014/main" id="{F2C38638-87D3-427E-8FFD-B7EC32C92ED5}"/>
              </a:ext>
            </a:extLst>
          </p:cNvPr>
          <p:cNvPicPr>
            <a:picLocks noChangeAspect="1"/>
          </p:cNvPicPr>
          <p:nvPr/>
        </p:nvPicPr>
        <p:blipFill>
          <a:blip r:embed="rId7" r:link="rId8">
            <a:extLst>
              <a:ext uri="{28A0092B-C50C-407E-A947-70E740481C1C}">
                <a14:useLocalDpi xmlns:a14="http://schemas.microsoft.com/office/drawing/2010/main" val="0"/>
              </a:ext>
            </a:extLst>
          </a:blip>
          <a:stretch>
            <a:fillRect/>
          </a:stretch>
        </p:blipFill>
        <p:spPr>
          <a:xfrm>
            <a:off x="6334721" y="5425525"/>
            <a:ext cx="1430501" cy="643438"/>
          </a:xfrm>
          <a:prstGeom prst="rect">
            <a:avLst/>
          </a:prstGeom>
        </p:spPr>
      </p:pic>
      <p:pic>
        <p:nvPicPr>
          <p:cNvPr id="36" name="図 35">
            <a:extLst>
              <a:ext uri="{FF2B5EF4-FFF2-40B4-BE49-F238E27FC236}">
                <a16:creationId xmlns:a16="http://schemas.microsoft.com/office/drawing/2014/main" id="{0908B10E-8AE5-4881-B2C2-0C4B1CDD0D53}"/>
              </a:ext>
            </a:extLst>
          </p:cNvPr>
          <p:cNvPicPr>
            <a:picLocks noChangeAspect="1"/>
          </p:cNvPicPr>
          <p:nvPr/>
        </p:nvPicPr>
        <p:blipFill>
          <a:blip r:embed="rId9" r:link="rId10">
            <a:extLst>
              <a:ext uri="{28A0092B-C50C-407E-A947-70E740481C1C}">
                <a14:useLocalDpi xmlns:a14="http://schemas.microsoft.com/office/drawing/2010/main" val="0"/>
              </a:ext>
            </a:extLst>
          </a:blip>
          <a:stretch>
            <a:fillRect/>
          </a:stretch>
        </p:blipFill>
        <p:spPr>
          <a:xfrm>
            <a:off x="9294015" y="5425526"/>
            <a:ext cx="1507150" cy="643437"/>
          </a:xfrm>
          <a:prstGeom prst="rect">
            <a:avLst/>
          </a:prstGeom>
        </p:spPr>
      </p:pic>
      <p:sp>
        <p:nvSpPr>
          <p:cNvPr id="19" name="AutoShape 380">
            <a:extLst>
              <a:ext uri="{FF2B5EF4-FFF2-40B4-BE49-F238E27FC236}">
                <a16:creationId xmlns:a16="http://schemas.microsoft.com/office/drawing/2014/main" id="{E88AE7A5-75C9-476E-B2D3-D03CFDF886C3}"/>
              </a:ext>
            </a:extLst>
          </p:cNvPr>
          <p:cNvSpPr>
            <a:spLocks noChangeArrowheads="1"/>
          </p:cNvSpPr>
          <p:nvPr/>
        </p:nvSpPr>
        <p:spPr bwMode="auto">
          <a:xfrm>
            <a:off x="1368924" y="2378270"/>
            <a:ext cx="583861" cy="24615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0" name="AutoShape 380">
            <a:extLst>
              <a:ext uri="{FF2B5EF4-FFF2-40B4-BE49-F238E27FC236}">
                <a16:creationId xmlns:a16="http://schemas.microsoft.com/office/drawing/2014/main" id="{89A8DD7E-1868-4912-8DDD-11B4A9FC0853}"/>
              </a:ext>
            </a:extLst>
          </p:cNvPr>
          <p:cNvSpPr>
            <a:spLocks noChangeArrowheads="1"/>
          </p:cNvSpPr>
          <p:nvPr/>
        </p:nvSpPr>
        <p:spPr bwMode="auto">
          <a:xfrm>
            <a:off x="6825159" y="2384922"/>
            <a:ext cx="583861" cy="24615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9" name="図 8">
            <a:extLst>
              <a:ext uri="{FF2B5EF4-FFF2-40B4-BE49-F238E27FC236}">
                <a16:creationId xmlns:a16="http://schemas.microsoft.com/office/drawing/2014/main" id="{EA647F6E-A258-4AD7-A0B1-40FC0CFFDA53}"/>
              </a:ext>
            </a:extLst>
          </p:cNvPr>
          <p:cNvPicPr>
            <a:picLocks noChangeAspect="1"/>
          </p:cNvPicPr>
          <p:nvPr/>
        </p:nvPicPr>
        <p:blipFill>
          <a:blip r:embed="rId11" r:link="rId12">
            <a:extLst>
              <a:ext uri="{28A0092B-C50C-407E-A947-70E740481C1C}">
                <a14:useLocalDpi xmlns:a14="http://schemas.microsoft.com/office/drawing/2010/main" val="0"/>
              </a:ext>
            </a:extLst>
          </a:blip>
          <a:stretch>
            <a:fillRect/>
          </a:stretch>
        </p:blipFill>
        <p:spPr>
          <a:xfrm>
            <a:off x="8000798" y="4946142"/>
            <a:ext cx="200025" cy="200025"/>
          </a:xfrm>
          <a:prstGeom prst="rect">
            <a:avLst/>
          </a:prstGeom>
        </p:spPr>
      </p:pic>
      <p:sp>
        <p:nvSpPr>
          <p:cNvPr id="26" name="テキスト ボックス 25">
            <a:extLst>
              <a:ext uri="{FF2B5EF4-FFF2-40B4-BE49-F238E27FC236}">
                <a16:creationId xmlns:a16="http://schemas.microsoft.com/office/drawing/2014/main" id="{7A04D094-E4ED-48D0-AFD4-8A08FC333D54}"/>
              </a:ext>
            </a:extLst>
          </p:cNvPr>
          <p:cNvSpPr txBox="1"/>
          <p:nvPr/>
        </p:nvSpPr>
        <p:spPr>
          <a:xfrm>
            <a:off x="9036492" y="4924590"/>
            <a:ext cx="2139508"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②「ピン留めする」を選択します。</a:t>
            </a:r>
            <a:endParaRPr lang="en-US" altLang="ja-JP" sz="1200" dirty="0">
              <a:latin typeface="Meiryo UI" panose="020B0604030504040204" pitchFamily="50" charset="-128"/>
              <a:ea typeface="Meiryo UI" panose="020B0604030504040204" pitchFamily="50" charset="-128"/>
            </a:endParaRPr>
          </a:p>
        </p:txBody>
      </p:sp>
      <p:sp>
        <p:nvSpPr>
          <p:cNvPr id="28" name="AutoShape 380">
            <a:extLst>
              <a:ext uri="{FF2B5EF4-FFF2-40B4-BE49-F238E27FC236}">
                <a16:creationId xmlns:a16="http://schemas.microsoft.com/office/drawing/2014/main" id="{A88BD168-58A5-4AB3-84FC-D77C1A873069}"/>
              </a:ext>
            </a:extLst>
          </p:cNvPr>
          <p:cNvSpPr>
            <a:spLocks noChangeArrowheads="1"/>
          </p:cNvSpPr>
          <p:nvPr/>
        </p:nvSpPr>
        <p:spPr bwMode="auto">
          <a:xfrm>
            <a:off x="6839548" y="5554534"/>
            <a:ext cx="231704" cy="31816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9" name="AutoShape 380">
            <a:extLst>
              <a:ext uri="{FF2B5EF4-FFF2-40B4-BE49-F238E27FC236}">
                <a16:creationId xmlns:a16="http://schemas.microsoft.com/office/drawing/2014/main" id="{C08C1C2D-7993-4469-B529-9F32C004F539}"/>
              </a:ext>
            </a:extLst>
          </p:cNvPr>
          <p:cNvSpPr>
            <a:spLocks noChangeArrowheads="1"/>
          </p:cNvSpPr>
          <p:nvPr/>
        </p:nvSpPr>
        <p:spPr bwMode="auto">
          <a:xfrm>
            <a:off x="9915835" y="5634487"/>
            <a:ext cx="824136" cy="16036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8" name="図 7">
            <a:extLst>
              <a:ext uri="{FF2B5EF4-FFF2-40B4-BE49-F238E27FC236}">
                <a16:creationId xmlns:a16="http://schemas.microsoft.com/office/drawing/2014/main" id="{B4D409BD-EA88-4C95-AD90-93CD8006FBC7}"/>
              </a:ext>
            </a:extLst>
          </p:cNvPr>
          <p:cNvPicPr>
            <a:picLocks noChangeAspect="1"/>
          </p:cNvPicPr>
          <p:nvPr/>
        </p:nvPicPr>
        <p:blipFill>
          <a:blip r:embed="rId13" r:link="rId14">
            <a:extLst>
              <a:ext uri="{28A0092B-C50C-407E-A947-70E740481C1C}">
                <a14:useLocalDpi xmlns:a14="http://schemas.microsoft.com/office/drawing/2010/main" val="0"/>
              </a:ext>
            </a:extLst>
          </a:blip>
          <a:stretch>
            <a:fillRect/>
          </a:stretch>
        </p:blipFill>
        <p:spPr>
          <a:xfrm>
            <a:off x="1126210" y="4869072"/>
            <a:ext cx="3352800" cy="711200"/>
          </a:xfrm>
          <a:prstGeom prst="rect">
            <a:avLst/>
          </a:prstGeom>
        </p:spPr>
      </p:pic>
      <p:sp>
        <p:nvSpPr>
          <p:cNvPr id="24" name="AutoShape 380">
            <a:extLst>
              <a:ext uri="{FF2B5EF4-FFF2-40B4-BE49-F238E27FC236}">
                <a16:creationId xmlns:a16="http://schemas.microsoft.com/office/drawing/2014/main" id="{A52D76DA-F22E-4A3C-ABA8-48588F1E0583}"/>
              </a:ext>
            </a:extLst>
          </p:cNvPr>
          <p:cNvSpPr>
            <a:spLocks noChangeArrowheads="1"/>
          </p:cNvSpPr>
          <p:nvPr/>
        </p:nvSpPr>
        <p:spPr bwMode="auto">
          <a:xfrm>
            <a:off x="2439694" y="2384922"/>
            <a:ext cx="2561759" cy="171501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5" name="AutoShape 380">
            <a:extLst>
              <a:ext uri="{FF2B5EF4-FFF2-40B4-BE49-F238E27FC236}">
                <a16:creationId xmlns:a16="http://schemas.microsoft.com/office/drawing/2014/main" id="{8EA75261-A5A0-4335-931E-36893FA04A5A}"/>
              </a:ext>
            </a:extLst>
          </p:cNvPr>
          <p:cNvSpPr>
            <a:spLocks noChangeArrowheads="1"/>
          </p:cNvSpPr>
          <p:nvPr/>
        </p:nvSpPr>
        <p:spPr bwMode="auto">
          <a:xfrm>
            <a:off x="7892579" y="2363766"/>
            <a:ext cx="2565109" cy="171501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91765340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9295</Words>
  <PresentationFormat>ワイド画面</PresentationFormat>
  <Paragraphs>812</Paragraphs>
  <Slides>53</Slides>
  <Notes>53</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53</vt:i4>
      </vt:variant>
    </vt:vector>
  </HeadingPairs>
  <TitlesOfParts>
    <vt:vector size="63" baseType="lpstr">
      <vt:lpstr>Meiryo UI</vt:lpstr>
      <vt:lpstr>ＭＳ ゴシック</vt:lpstr>
      <vt:lpstr>ＭＳ 明朝</vt:lpstr>
      <vt:lpstr>游ゴシック</vt:lpstr>
      <vt:lpstr>游ゴシック Light</vt:lpstr>
      <vt:lpstr>Arial</vt:lpstr>
      <vt:lpstr>Century</vt:lpstr>
      <vt:lpstr>Century Gothic</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dcterms:created xsi:type="dcterms:W3CDTF">2021-06-22T07:43:46Z</dcterms:created>
  <dcterms:modified xsi:type="dcterms:W3CDTF">2021-12-21T12:20:31Z</dcterms:modified>
</cp:coreProperties>
</file>