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55"/>
  </p:notesMasterIdLst>
  <p:sldIdLst>
    <p:sldId id="314" r:id="rId2"/>
    <p:sldId id="257" r:id="rId3"/>
    <p:sldId id="267" r:id="rId4"/>
    <p:sldId id="316" r:id="rId5"/>
    <p:sldId id="317" r:id="rId6"/>
    <p:sldId id="315" r:id="rId7"/>
    <p:sldId id="259" r:id="rId8"/>
    <p:sldId id="318" r:id="rId9"/>
    <p:sldId id="312" r:id="rId10"/>
    <p:sldId id="313" r:id="rId11"/>
    <p:sldId id="262" r:id="rId12"/>
    <p:sldId id="258" r:id="rId13"/>
    <p:sldId id="268" r:id="rId14"/>
    <p:sldId id="269" r:id="rId15"/>
    <p:sldId id="270" r:id="rId16"/>
    <p:sldId id="272" r:id="rId17"/>
    <p:sldId id="273" r:id="rId18"/>
    <p:sldId id="274" r:id="rId19"/>
    <p:sldId id="276" r:id="rId20"/>
    <p:sldId id="277" r:id="rId21"/>
    <p:sldId id="278" r:id="rId22"/>
    <p:sldId id="279" r:id="rId23"/>
    <p:sldId id="280" r:id="rId24"/>
    <p:sldId id="281" r:id="rId25"/>
    <p:sldId id="282"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407" autoAdjust="0"/>
    <p:restoredTop sz="78455" autoAdjust="0"/>
  </p:normalViewPr>
  <p:slideViewPr>
    <p:cSldViewPr snapToGrid="0">
      <p:cViewPr varScale="1">
        <p:scale>
          <a:sx n="72" d="100"/>
          <a:sy n="72" d="100"/>
        </p:scale>
        <p:origin x="12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71CDCD0C-DC1A-4619-90AC-ED43E08BE5C8}" type="datetimeFigureOut">
              <a:rPr kumimoji="1" lang="ja-JP" altLang="en-US" smtClean="0"/>
              <a:t>2021/10/1</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E77F6B88-11D2-4649-9394-5D5A6FBE2258}" type="slidenum">
              <a:rPr kumimoji="1" lang="ja-JP" altLang="en-US" smtClean="0"/>
              <a:t>‹#›</a:t>
            </a:fld>
            <a:endParaRPr kumimoji="1" lang="ja-JP" altLang="en-US"/>
          </a:p>
        </p:txBody>
      </p:sp>
    </p:spTree>
    <p:extLst>
      <p:ext uri="{BB962C8B-B14F-4D97-AF65-F5344CB8AC3E}">
        <p14:creationId xmlns:p14="http://schemas.microsoft.com/office/powerpoint/2010/main" val="247364295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support.obc.jp/hc/ja/articles/900004373846"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必要に応じて、会社の申請ルールなどを追記し、社員に渡してください。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ダッシュボードのお知らせ欄にお知らせを送るには、それぞれ勤怠管理者側の以下のメニューで設定します。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未打刻通知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36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協定警告通知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有休消化警告通知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それぞれ対象の条件や、内容、タイトル（件名）などを設定します。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10</a:t>
            </a:fld>
            <a:endParaRPr kumimoji="1" lang="ja-JP" altLang="en-US"/>
          </a:p>
        </p:txBody>
      </p:sp>
    </p:spTree>
    <p:extLst>
      <p:ext uri="{BB962C8B-B14F-4D97-AF65-F5344CB8AC3E}">
        <p14:creationId xmlns:p14="http://schemas.microsoft.com/office/powerpoint/2010/main" val="15986195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11</a:t>
            </a:fld>
            <a:endParaRPr kumimoji="1" lang="ja-JP" altLang="en-US" dirty="0"/>
          </a:p>
        </p:txBody>
      </p:sp>
    </p:spTree>
    <p:extLst>
      <p:ext uri="{BB962C8B-B14F-4D97-AF65-F5344CB8AC3E}">
        <p14:creationId xmlns:p14="http://schemas.microsoft.com/office/powerpoint/2010/main" val="19744118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で以下を設定できます。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打刻を許可するか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・打刻時に位置情報を取得するか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再入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ボタンを表示させるか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・打刻する際に勤務体系を選択させるか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部門や役職ごと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外出・再入を利用しない場合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］ボタンだけが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12</a:t>
            </a:fld>
            <a:endParaRPr kumimoji="1" lang="ja-JP" altLang="en-US"/>
          </a:p>
        </p:txBody>
      </p:sp>
    </p:spTree>
    <p:extLst>
      <p:ext uri="{BB962C8B-B14F-4D97-AF65-F5344CB8AC3E}">
        <p14:creationId xmlns:p14="http://schemas.microsoft.com/office/powerpoint/2010/main" val="17763320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モバイル端末で打刻する場合は、あらかじめ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のモバイル端末に</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奉行</a:t>
            </a:r>
            <a:r>
              <a:rPr lang="en-US" altLang="ja-JP" sz="1200" dirty="0">
                <a:latin typeface="Meiryo UI" panose="020B0604030504040204" pitchFamily="50" charset="-128"/>
                <a:ea typeface="Meiryo UI" panose="020B0604030504040204" pitchFamily="50" charset="-128"/>
              </a:rPr>
              <a:t>Edge </a:t>
            </a:r>
            <a:r>
              <a:rPr lang="ja-JP" altLang="ja-JP" sz="1200" dirty="0">
                <a:latin typeface="Meiryo UI" panose="020B0604030504040204" pitchFamily="50" charset="-128"/>
                <a:ea typeface="Meiryo UI" panose="020B0604030504040204" pitchFamily="50" charset="-128"/>
              </a:rPr>
              <a:t>勤怠管理クラウド』</a:t>
            </a:r>
            <a:r>
              <a:rPr lang="ja-JP" altLang="en-US" sz="1200" dirty="0">
                <a:latin typeface="Meiryo UI" panose="020B0604030504040204" pitchFamily="50" charset="-128"/>
                <a:ea typeface="Meiryo UI" panose="020B0604030504040204" pitchFamily="50" charset="-128"/>
              </a:rPr>
              <a:t>のスマホ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u="sng"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https://support.obc.jp/hc/ja/articles/900004373846</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］メニューで、「モバイル端末による打刻」および「スマホ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の利用」を許可します。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（「モバイル端末による打刻」は許可しても、「スマホ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の利用」は許可しない場合は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社員はモバイル端末の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ブラウザ</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の打刻を許可し、開発部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PC</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からの打刻だけ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を押し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「スマホアプリの利用も許可する」にチェックを付けます。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打刻時の位置情報を「取得する」に設定する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GPS</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で位置情報を取得できます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不正な打刻を防ぐことができます。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また、「モバイル端末だけ取得する」にチェックを付ける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PC</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の位置情報は取得せず、モバイル端末で打刻した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時だけ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位置情報を取得します。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メニューなどで営業部の打刻を確認すると、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時刻の右上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緑色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接続状況が悪い場合は、正確な位置情報を取得できないため、赤色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13</a:t>
            </a:fld>
            <a:endParaRPr kumimoji="1" lang="ja-JP" altLang="en-US"/>
          </a:p>
        </p:txBody>
      </p:sp>
    </p:spTree>
    <p:extLst>
      <p:ext uri="{BB962C8B-B14F-4D97-AF65-F5344CB8AC3E}">
        <p14:creationId xmlns:p14="http://schemas.microsoft.com/office/powerpoint/2010/main" val="24339446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医療関係の仕事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など、社員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がシフトの入れ替えを自由に変更できる場合は、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で勤務体系選択を「する」に設定します。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あらかじめ勤務体系をスケジュール登録していて、打刻時に自由に勤務体系を変更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る場合などは、勤務体系登録方法</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「上書きする」を選択し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打刻時に選択した勤務体系で上書きすると便利です。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また、シフトが決まっている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とシフトの入れ替えを自由に変更できる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がいる場合は、あらかじめ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で、マイタイムレコーダー設定を区分別に設定します。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14</a:t>
            </a:fld>
            <a:endParaRPr kumimoji="1" lang="ja-JP" altLang="en-US"/>
          </a:p>
        </p:txBody>
      </p:sp>
    </p:spTree>
    <p:extLst>
      <p:ext uri="{BB962C8B-B14F-4D97-AF65-F5344CB8AC3E}">
        <p14:creationId xmlns:p14="http://schemas.microsoft.com/office/powerpoint/2010/main" val="42334432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15</a:t>
            </a:fld>
            <a:endParaRPr kumimoji="1" lang="ja-JP" altLang="en-US" dirty="0"/>
          </a:p>
        </p:txBody>
      </p:sp>
    </p:spTree>
    <p:extLst>
      <p:ext uri="{BB962C8B-B14F-4D97-AF65-F5344CB8AC3E}">
        <p14:creationId xmlns:p14="http://schemas.microsoft.com/office/powerpoint/2010/main" val="3839019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以下の内容を設定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○申請の名称を、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にわかりやすいように変更する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ページで、申請ごとに名称を変更できます。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○どのような場合にその申請を使用するのか、申請の説明を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ページで、申請の説明を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社員は、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各メニュー欄にマウスのカーソルを合わせた際に説明を確認できます。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○必要な項目の申請漏れや添付ファイルの添付漏れを防ぐ</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申請ごとに以下を設定できます。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理由欄や連絡先欄、備考欄や添付欄（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時刻申請欄や時間数申請欄（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にする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かを設定でき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るため、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申請の未入力や添付ファイルの添付漏れによる差戻しを防ぐことができます。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遅延申請の場合は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遅延証明書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が必要なため、添付欄を必須項目にする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休暇申請の場合は有給休暇の日付だけ申請すれば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いため、有給休暇の事由の時刻申請欄や時間数申請欄を使用しない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働き方によって、残業など申請の事由が異なる場合</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申請選択画面の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ボタンから申請設定に区分を設定すると、申請ごとに部門や役職など区分けした単位で作成できます。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設定できる区分の単位は、以下になります。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全社（設定なし）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役職別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勤務地別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職種別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職務別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資格等級別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任意項目１～３別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雇用区分別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区分１～５別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勤怠締日区分別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外</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労働清算規則別</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ページで以下の内容</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○残日数の</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超過する</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申請を許可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しない</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以下の申請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に対して残日数を超過する場合に、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申請時に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警告を表示して申請を許可しない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公休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代休、有休、積休、代替休、その他休１～５</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16</a:t>
            </a:fld>
            <a:endParaRPr kumimoji="1" lang="ja-JP" altLang="en-US"/>
          </a:p>
        </p:txBody>
      </p:sp>
    </p:spTree>
    <p:extLst>
      <p:ext uri="{BB962C8B-B14F-4D97-AF65-F5344CB8AC3E}">
        <p14:creationId xmlns:p14="http://schemas.microsoft.com/office/powerpoint/2010/main" val="31943153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17</a:t>
            </a:fld>
            <a:endParaRPr kumimoji="1" lang="ja-JP" altLang="en-US"/>
          </a:p>
        </p:txBody>
      </p:sp>
    </p:spTree>
    <p:extLst>
      <p:ext uri="{BB962C8B-B14F-4D97-AF65-F5344CB8AC3E}">
        <p14:creationId xmlns:p14="http://schemas.microsoft.com/office/powerpoint/2010/main" val="33205477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未打刻を申請する際に、日付や出勤</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を間違えて申請するケースがあります。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そういった申請を防ぐために、すでに打刻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されている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ないように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また、事由ごとに時刻の上書きを許可するかも設定できます。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すると、打刻がある日に打刻申請する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警告メッセージ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ますが、そのまま申請できます。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18</a:t>
            </a:fld>
            <a:endParaRPr kumimoji="1" lang="ja-JP" altLang="en-US"/>
          </a:p>
        </p:txBody>
      </p:sp>
    </p:spTree>
    <p:extLst>
      <p:ext uri="{BB962C8B-B14F-4D97-AF65-F5344CB8AC3E}">
        <p14:creationId xmlns:p14="http://schemas.microsoft.com/office/powerpoint/2010/main" val="23417030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時間有休の申請方法は、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つの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方法</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があります。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が申請してきた時間有休を反映させる場合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数申請の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：登録する」に設定します。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事由で「</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時間有休」などを用意する場合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取得時間ごとに事由を作成し、取得時間をそれぞれ設定し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19</a:t>
            </a:fld>
            <a:endParaRPr kumimoji="1" lang="ja-JP" altLang="en-US"/>
          </a:p>
        </p:txBody>
      </p:sp>
    </p:spTree>
    <p:extLst>
      <p:ext uri="{BB962C8B-B14F-4D97-AF65-F5344CB8AC3E}">
        <p14:creationId xmlns:p14="http://schemas.microsoft.com/office/powerpoint/2010/main" val="1258726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a:t>
            </a:fld>
            <a:endParaRPr kumimoji="1" lang="ja-JP" altLang="en-US"/>
          </a:p>
        </p:txBody>
      </p:sp>
    </p:spTree>
    <p:extLst>
      <p:ext uri="{BB962C8B-B14F-4D97-AF65-F5344CB8AC3E}">
        <p14:creationId xmlns:p14="http://schemas.microsoft.com/office/powerpoint/2010/main" val="22464278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残業時間の上限が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40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時間など決まっている際に、残業時間の累計を確認しながら申請する場合は、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ページで欄外表示設定を以下のように設定します。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・累計残業時間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・勤怠時間項目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集計する各残業時間項目</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ページの承認時間登録方法によって、残業時間の計上が変わります。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：上書きする」の場合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分」に変更して申請させる場合などに選択します。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dirty="0">
                <a:latin typeface="Meiryo UI" panose="020B0604030504040204" pitchFamily="50" charset="-128"/>
                <a:ea typeface="Meiryo UI" panose="020B0604030504040204" pitchFamily="50" charset="-128"/>
              </a:rPr>
              <a:t>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加算</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時間」の予定で申請して、追加で「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分」に延長申請させる場合などに選択します。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承認されると、残業時間が加算されて「 </a:t>
            </a:r>
            <a:r>
              <a:rPr lang="en-US" altLang="ja-JP" dirty="0">
                <a:latin typeface="Meiryo UI" panose="020B0604030504040204" pitchFamily="50" charset="-128"/>
                <a:ea typeface="Meiryo UI" panose="020B0604030504040204" pitchFamily="50" charset="-128"/>
              </a:rPr>
              <a:t>3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分」になります。</a:t>
            </a: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：自動計算された時間に加算する」の場合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例えば、普通残業は申請させずに打刻時刻から自動計算し、早出残業は残業申請させる場合などに選択します。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dirty="0">
                <a:latin typeface="Meiryo UI" panose="020B0604030504040204" pitchFamily="50" charset="-128"/>
                <a:ea typeface="Meiryo UI" panose="020B0604030504040204" pitchFamily="50" charset="-128"/>
              </a:rPr>
              <a:t>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打刻から自動的に計算された残業時間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」が残業時間になります。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20</a:t>
            </a:fld>
            <a:endParaRPr kumimoji="1" lang="ja-JP" altLang="en-US"/>
          </a:p>
        </p:txBody>
      </p:sp>
    </p:spTree>
    <p:extLst>
      <p:ext uri="{BB962C8B-B14F-4D97-AF65-F5344CB8AC3E}">
        <p14:creationId xmlns:p14="http://schemas.microsoft.com/office/powerpoint/2010/main" val="33139844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直帰の事由が入ることで、みなし出勤時刻やみなし退出時刻に応じた出勤時間が自動的に計算されます。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21</a:t>
            </a:fld>
            <a:endParaRPr kumimoji="1" lang="ja-JP" altLang="en-US"/>
          </a:p>
        </p:txBody>
      </p:sp>
    </p:spTree>
    <p:extLst>
      <p:ext uri="{BB962C8B-B14F-4D97-AF65-F5344CB8AC3E}">
        <p14:creationId xmlns:p14="http://schemas.microsoft.com/office/powerpoint/2010/main" val="6408262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申請が承認されて出張</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22</a:t>
            </a:fld>
            <a:endParaRPr kumimoji="1" lang="ja-JP" altLang="en-US"/>
          </a:p>
        </p:txBody>
      </p:sp>
    </p:spTree>
    <p:extLst>
      <p:ext uri="{BB962C8B-B14F-4D97-AF65-F5344CB8AC3E}">
        <p14:creationId xmlns:p14="http://schemas.microsoft.com/office/powerpoint/2010/main" val="37810846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休日出勤申請では、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ページで、代休・振休申請の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使用区分を「代休欄として使用する」または「振休欄として使用する」に設定する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、代休や振休の事由を一緒に申請できます。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⚠代休機能を使用する場合、精算方法によって勤務体系の作成方法や申請方法が異なります。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①休日出勤残業代を先に全額支給し、代休を取得した場合に代休分を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％減額する精算方法の場合</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・所定休出残業時間を計上する時間を設定します。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時間以上休日出勤した場合に代休を取得できるなどの条件があれば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「代休取得」で設定します。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代休・振休申請の使用区分を「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：代休欄として使用する」に設定すると、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画面で代休も一緒に申請できます。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②休日出勤残業代の割増分だけを支給し、代休が取得できなかった場合に代休分を</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％支給する精算方法の場合</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の休日勤務体系を分けて作成します。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の勤務は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％割増分と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％の割増分の時間項目を分けて残業時間項目として作成し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時間項目は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勤怠時間項目］メニューで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追加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の休日勤務の場合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、代休欄の使用区分は任意で設定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・休日勤務体系を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それぞれ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■申請画面</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代休申請：代休を取得する日を選択します。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代休消化ありの☑は必ず外さないよう注意して</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くだ</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さい。代休残が発生しなくなってしまいます。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代休の日付が決まっていない場合は、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代休消化あり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のチェックが付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けて、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日付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空白申請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で代休欄を使用しない設定にする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代休申請欄は表示されません。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23</a:t>
            </a:fld>
            <a:endParaRPr kumimoji="1" lang="ja-JP" altLang="en-US"/>
          </a:p>
        </p:txBody>
      </p:sp>
    </p:spTree>
    <p:extLst>
      <p:ext uri="{BB962C8B-B14F-4D97-AF65-F5344CB8AC3E}">
        <p14:creationId xmlns:p14="http://schemas.microsoft.com/office/powerpoint/2010/main" val="13372712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振替出勤申請として使用する場合は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振替出勤用の勤務体系を作成し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、振休事由などを設定します。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申請の名称を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「休日出勤申請」から変更できます。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24</a:t>
            </a:fld>
            <a:endParaRPr kumimoji="1" lang="ja-JP" altLang="en-US"/>
          </a:p>
        </p:txBody>
      </p:sp>
    </p:spTree>
    <p:extLst>
      <p:ext uri="{BB962C8B-B14F-4D97-AF65-F5344CB8AC3E}">
        <p14:creationId xmlns:p14="http://schemas.microsoft.com/office/powerpoint/2010/main" val="39225700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25</a:t>
            </a:fld>
            <a:endParaRPr kumimoji="1" lang="ja-JP" altLang="en-US"/>
          </a:p>
        </p:txBody>
      </p:sp>
    </p:spTree>
    <p:extLst>
      <p:ext uri="{BB962C8B-B14F-4D97-AF65-F5344CB8AC3E}">
        <p14:creationId xmlns:p14="http://schemas.microsoft.com/office/powerpoint/2010/main" val="41431074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の外出申請があった場合に、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に打刻をさせず</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申請してもらい、申請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再入時刻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打刻として反映させる場合は、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本人に外出・再入の打刻をさせる場合は「</a:t>
            </a:r>
            <a:r>
              <a:rPr kumimoji="1" lang="en-US" altLang="ja-JP" sz="1200" b="1" kern="1200" dirty="0">
                <a:solidFill>
                  <a:srgbClr val="FF0000"/>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rgbClr val="FF0000"/>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・時間数申請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欄の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：外出時間に設定</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・承認時間登録方法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：申請が承認された場合に、申請時間の計算方法を選択します。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26</a:t>
            </a:fld>
            <a:endParaRPr kumimoji="1" lang="ja-JP" altLang="en-US"/>
          </a:p>
        </p:txBody>
      </p:sp>
    </p:spTree>
    <p:extLst>
      <p:ext uri="{BB962C8B-B14F-4D97-AF65-F5344CB8AC3E}">
        <p14:creationId xmlns:p14="http://schemas.microsoft.com/office/powerpoint/2010/main" val="22742374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遅延の申請があった際に、遅延証明書の添付を必須とする場合は、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、「添付欄」を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画面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の添付ファイル欄に「必須」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表示されます。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27</a:t>
            </a:fld>
            <a:endParaRPr kumimoji="1" lang="ja-JP" altLang="en-US"/>
          </a:p>
        </p:txBody>
      </p:sp>
    </p:spTree>
    <p:extLst>
      <p:ext uri="{BB962C8B-B14F-4D97-AF65-F5344CB8AC3E}">
        <p14:creationId xmlns:p14="http://schemas.microsoft.com/office/powerpoint/2010/main" val="3936295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が遅刻し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た際に、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をしないで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の遅刻申請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をした場合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に出勤時刻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を打刻として反映させる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本人に遅刻・早退した場合でも打刻させる場合は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：出勤時刻」</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28</a:t>
            </a:fld>
            <a:endParaRPr kumimoji="1" lang="ja-JP" altLang="en-US"/>
          </a:p>
        </p:txBody>
      </p:sp>
    </p:spTree>
    <p:extLst>
      <p:ext uri="{BB962C8B-B14F-4D97-AF65-F5344CB8AC3E}">
        <p14:creationId xmlns:p14="http://schemas.microsoft.com/office/powerpoint/2010/main" val="9304754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欠勤が半日単位でも取得できる場合は、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半日用の事由を作成し、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紐付け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半日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単位の取得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：あり」に変更すると、自動的に「午前欠勤」「午後欠勤」の事由が作成されます。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ページで作成した半日欠勤の事由を紐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29</a:t>
            </a:fld>
            <a:endParaRPr kumimoji="1" lang="ja-JP" altLang="en-US"/>
          </a:p>
        </p:txBody>
      </p:sp>
    </p:spTree>
    <p:extLst>
      <p:ext uri="{BB962C8B-B14F-4D97-AF65-F5344CB8AC3E}">
        <p14:creationId xmlns:p14="http://schemas.microsoft.com/office/powerpoint/2010/main" val="3323083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a:t>
            </a:fld>
            <a:endParaRPr kumimoji="1" lang="ja-JP" altLang="en-US"/>
          </a:p>
        </p:txBody>
      </p:sp>
    </p:spTree>
    <p:extLst>
      <p:ext uri="{BB962C8B-B14F-4D97-AF65-F5344CB8AC3E}">
        <p14:creationId xmlns:p14="http://schemas.microsoft.com/office/powerpoint/2010/main" val="39951466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30</a:t>
            </a:fld>
            <a:endParaRPr kumimoji="1" lang="ja-JP" altLang="en-US"/>
          </a:p>
        </p:txBody>
      </p:sp>
    </p:spTree>
    <p:extLst>
      <p:ext uri="{BB962C8B-B14F-4D97-AF65-F5344CB8AC3E}">
        <p14:creationId xmlns:p14="http://schemas.microsoft.com/office/powerpoint/2010/main" val="17318475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31</a:t>
            </a:fld>
            <a:endParaRPr kumimoji="1" lang="ja-JP" altLang="en-US"/>
          </a:p>
        </p:txBody>
      </p:sp>
    </p:spTree>
    <p:extLst>
      <p:ext uri="{BB962C8B-B14F-4D97-AF65-F5344CB8AC3E}">
        <p14:creationId xmlns:p14="http://schemas.microsoft.com/office/powerpoint/2010/main" val="6980102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決裁済みの申請を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取り消しさせたい場合は、あらかじめ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ページで、取消申請を「使用する」に設定します。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ワークフローで取消申請が承認されると、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申請前の内容に戻ります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32</a:t>
            </a:fld>
            <a:endParaRPr kumimoji="1" lang="ja-JP" altLang="en-US"/>
          </a:p>
        </p:txBody>
      </p:sp>
    </p:spTree>
    <p:extLst>
      <p:ext uri="{BB962C8B-B14F-4D97-AF65-F5344CB8AC3E}">
        <p14:creationId xmlns:p14="http://schemas.microsoft.com/office/powerpoint/2010/main" val="42559977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休日出勤の勤務体系が入っているにもかかわらず、打刻がない場合に未打刻とするかは、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未打刻判定方法で設定します。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にした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場合は、</a:t>
            </a:r>
            <a:r>
              <a:rPr lang="ja-JP" altLang="en-US" sz="1200" dirty="0">
                <a:latin typeface="Meiryo UI" panose="020B0604030504040204" pitchFamily="50" charset="-128"/>
                <a:ea typeface="Meiryo UI" panose="020B0604030504040204" pitchFamily="50" charset="-128"/>
              </a:rPr>
              <a:t>［勤務実績</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勤務実績照会］メニュー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で、未打刻の箇所をハイライト（ピンク色）で表示できます。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自身に有休残日数を確認させたい場合は、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や</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表示させたい勤怠日数や休日・休暇残日数を選択します。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33</a:t>
            </a:fld>
            <a:endParaRPr kumimoji="1" lang="ja-JP" altLang="en-US"/>
          </a:p>
        </p:txBody>
      </p:sp>
    </p:spTree>
    <p:extLst>
      <p:ext uri="{BB962C8B-B14F-4D97-AF65-F5344CB8AC3E}">
        <p14:creationId xmlns:p14="http://schemas.microsoft.com/office/powerpoint/2010/main" val="21145736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［タイムレコーダー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マイタイムレコーダー</a:t>
            </a:r>
            <a:r>
              <a:rPr lang="ja-JP" altLang="en-US" sz="1200" dirty="0">
                <a:latin typeface="Meiryo UI" panose="020B0604030504040204" pitchFamily="50" charset="-128"/>
                <a:ea typeface="Meiryo UI" panose="020B0604030504040204" pitchFamily="50" charset="-128"/>
              </a:rPr>
              <a:t>］メニュー</a:t>
            </a:r>
            <a:r>
              <a:rPr lang="ja-JP" altLang="ja-JP" sz="1200" dirty="0">
                <a:latin typeface="Meiryo UI" panose="020B0604030504040204" pitchFamily="50" charset="-128"/>
                <a:ea typeface="Meiryo UI" panose="020B0604030504040204" pitchFamily="50" charset="-128"/>
              </a:rPr>
              <a:t>で打刻せずに、会社に出社した際に</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週間</a:t>
            </a:r>
            <a:r>
              <a:rPr lang="ja-JP" altLang="en-US" sz="1200" dirty="0">
                <a:latin typeface="Meiryo UI" panose="020B0604030504040204" pitchFamily="50" charset="-128"/>
                <a:ea typeface="Meiryo UI" panose="020B0604030504040204" pitchFamily="50" charset="-128"/>
              </a:rPr>
              <a:t>分の</a:t>
            </a:r>
            <a:r>
              <a:rPr lang="ja-JP" altLang="ja-JP" sz="1200" dirty="0">
                <a:latin typeface="Meiryo UI" panose="020B0604030504040204" pitchFamily="50" charset="-128"/>
                <a:ea typeface="Meiryo UI" panose="020B0604030504040204" pitchFamily="50" charset="-128"/>
              </a:rPr>
              <a:t>打刻をまとめて申請する場合や、</a:t>
            </a:r>
            <a:br>
              <a:rPr lang="en-US" altLang="ja-JP" sz="1200" dirty="0">
                <a:latin typeface="Meiryo UI" panose="020B0604030504040204" pitchFamily="50" charset="-128"/>
                <a:ea typeface="Meiryo UI" panose="020B0604030504040204" pitchFamily="50" charset="-128"/>
              </a:rPr>
            </a:br>
            <a:r>
              <a:rPr lang="ja-JP" altLang="ja-JP" sz="1200" dirty="0">
                <a:latin typeface="Meiryo UI" panose="020B0604030504040204" pitchFamily="50" charset="-128"/>
                <a:ea typeface="Meiryo UI" panose="020B0604030504040204" pitchFamily="50" charset="-128"/>
              </a:rPr>
              <a:t>未打刻と休暇申請を</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度に申請する場合などは、</a:t>
            </a:r>
            <a:r>
              <a:rPr lang="ja-JP" altLang="en-US" sz="1200" dirty="0">
                <a:latin typeface="Meiryo UI" panose="020B0604030504040204" pitchFamily="50" charset="-128"/>
                <a:ea typeface="Meiryo UI" panose="020B0604030504040204" pitchFamily="50" charset="-128"/>
              </a:rPr>
              <a:t>［申請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lang="ja-JP" altLang="ja-JP" sz="1200" dirty="0">
                <a:latin typeface="Meiryo UI" panose="020B0604030504040204" pitchFamily="50" charset="-128"/>
                <a:ea typeface="Meiryo UI" panose="020B0604030504040204" pitchFamily="50" charset="-128"/>
              </a:rPr>
              <a:t>で期間を指定して一括で申請</a:t>
            </a:r>
            <a:r>
              <a:rPr lang="ja-JP" altLang="en-US" sz="1200" dirty="0">
                <a:latin typeface="Meiryo UI" panose="020B0604030504040204" pitchFamily="50" charset="-128"/>
                <a:ea typeface="Meiryo UI" panose="020B0604030504040204" pitchFamily="50" charset="-128"/>
              </a:rPr>
              <a:t>し</a:t>
            </a:r>
            <a:r>
              <a:rPr lang="ja-JP" altLang="ja-JP" sz="1200" dirty="0">
                <a:latin typeface="Meiryo UI" panose="020B0604030504040204" pitchFamily="50" charset="-128"/>
                <a:ea typeface="Meiryo UI" panose="020B0604030504040204" pitchFamily="50" charset="-128"/>
              </a:rPr>
              <a:t>ます。</a:t>
            </a:r>
            <a:endParaRPr kumimoji="1" lang="ja-JP" altLang="en-US" sz="1200" dirty="0">
              <a:latin typeface="Meiryo UI" panose="020B0604030504040204" pitchFamily="50" charset="-128"/>
              <a:ea typeface="Meiryo UI" panose="020B0604030504040204" pitchFamily="50" charset="-128"/>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lang="ja-JP" altLang="en-US" sz="1200" dirty="0">
                <a:latin typeface="Meiryo UI" panose="020B0604030504040204" pitchFamily="50" charset="-128"/>
                <a:ea typeface="Meiryo UI" panose="020B0604030504040204" pitchFamily="50" charset="-128"/>
              </a:rPr>
              <a:t>　［申請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で打刻をまとめて申請する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際に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打刻データの入力漏れがある状態で申請しようとした場合に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34</a:t>
            </a:fld>
            <a:endParaRPr kumimoji="1" lang="ja-JP" altLang="en-US"/>
          </a:p>
        </p:txBody>
      </p:sp>
    </p:spTree>
    <p:extLst>
      <p:ext uri="{BB962C8B-B14F-4D97-AF65-F5344CB8AC3E}">
        <p14:creationId xmlns:p14="http://schemas.microsoft.com/office/powerpoint/2010/main" val="516169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人ずつに特定の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PC</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を与えておらず、勤怠管理者が社員の複数日の打刻データをまとめて申請する際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u="none"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ようとした</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打刻の申請漏れ（入力漏れ）を防ぐことができます。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35</a:t>
            </a:fld>
            <a:endParaRPr kumimoji="1" lang="ja-JP" altLang="en-US"/>
          </a:p>
        </p:txBody>
      </p:sp>
    </p:spTree>
    <p:extLst>
      <p:ext uri="{BB962C8B-B14F-4D97-AF65-F5344CB8AC3E}">
        <p14:creationId xmlns:p14="http://schemas.microsoft.com/office/powerpoint/2010/main" val="16667826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36</a:t>
            </a:fld>
            <a:endParaRPr kumimoji="1" lang="ja-JP" altLang="en-US" dirty="0"/>
          </a:p>
        </p:txBody>
      </p:sp>
    </p:spTree>
    <p:extLst>
      <p:ext uri="{BB962C8B-B14F-4D97-AF65-F5344CB8AC3E}">
        <p14:creationId xmlns:p14="http://schemas.microsoft.com/office/powerpoint/2010/main" val="19838083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lang="ja-JP" altLang="en-US" sz="1200" dirty="0">
                <a:latin typeface="Meiryo UI" panose="020B0604030504040204" pitchFamily="50" charset="-128"/>
                <a:ea typeface="Meiryo UI" panose="020B0604030504040204" pitchFamily="50" charset="-128"/>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等で確認すると、承認した申請の内容が反映されます。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37</a:t>
            </a:fld>
            <a:endParaRPr kumimoji="1" lang="ja-JP" altLang="en-US"/>
          </a:p>
        </p:txBody>
      </p:sp>
    </p:spTree>
    <p:extLst>
      <p:ext uri="{BB962C8B-B14F-4D97-AF65-F5344CB8AC3E}">
        <p14:creationId xmlns:p14="http://schemas.microsoft.com/office/powerpoint/2010/main" val="11964877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ページで、項目ごとに勤務データに書き込むかを選択できます。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38</a:t>
            </a:fld>
            <a:endParaRPr kumimoji="1" lang="ja-JP" altLang="en-US"/>
          </a:p>
        </p:txBody>
      </p:sp>
    </p:spTree>
    <p:extLst>
      <p:ext uri="{BB962C8B-B14F-4D97-AF65-F5344CB8AC3E}">
        <p14:creationId xmlns:p14="http://schemas.microsoft.com/office/powerpoint/2010/main" val="32705238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39</a:t>
            </a:fld>
            <a:endParaRPr kumimoji="1" lang="ja-JP" altLang="en-US"/>
          </a:p>
        </p:txBody>
      </p:sp>
    </p:spTree>
    <p:extLst>
      <p:ext uri="{BB962C8B-B14F-4D97-AF65-F5344CB8AC3E}">
        <p14:creationId xmlns:p14="http://schemas.microsoft.com/office/powerpoint/2010/main" val="1979535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a:t>
            </a:fld>
            <a:endParaRPr kumimoji="1" lang="ja-JP" altLang="en-US" dirty="0"/>
          </a:p>
        </p:txBody>
      </p:sp>
    </p:spTree>
    <p:extLst>
      <p:ext uri="{BB962C8B-B14F-4D97-AF65-F5344CB8AC3E}">
        <p14:creationId xmlns:p14="http://schemas.microsoft.com/office/powerpoint/2010/main" val="5576327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勤怠締日に社員が</a:t>
            </a:r>
            <a:r>
              <a:rPr lang="ja-JP" altLang="en-US" sz="1200" dirty="0">
                <a:latin typeface="Meiryo UI" panose="020B0604030504040204" pitchFamily="50" charset="-128"/>
                <a:ea typeface="Meiryo UI" panose="020B0604030504040204" pitchFamily="50" charset="-128"/>
              </a:rPr>
              <a:t>急きょ</a:t>
            </a:r>
            <a:r>
              <a:rPr lang="ja-JP" altLang="ja-JP" sz="1200" dirty="0">
                <a:latin typeface="Meiryo UI" panose="020B0604030504040204" pitchFamily="50" charset="-128"/>
                <a:ea typeface="Meiryo UI" panose="020B0604030504040204" pitchFamily="50" charset="-128"/>
              </a:rPr>
              <a:t>有給休暇</a:t>
            </a:r>
            <a:r>
              <a:rPr lang="ja-JP" altLang="en-US" sz="1200" dirty="0">
                <a:latin typeface="Meiryo UI" panose="020B0604030504040204" pitchFamily="50" charset="-128"/>
                <a:ea typeface="Meiryo UI" panose="020B0604030504040204" pitchFamily="50" charset="-128"/>
              </a:rPr>
              <a:t>だった</a:t>
            </a:r>
            <a:r>
              <a:rPr lang="ja-JP" altLang="ja-JP" sz="1200" dirty="0">
                <a:latin typeface="Meiryo UI" panose="020B0604030504040204" pitchFamily="50" charset="-128"/>
                <a:ea typeface="Meiryo UI" panose="020B0604030504040204" pitchFamily="50" charset="-128"/>
              </a:rPr>
              <a:t>場合、申請が間に合わ</a:t>
            </a:r>
            <a:r>
              <a:rPr lang="ja-JP" altLang="en-US" sz="1200" dirty="0">
                <a:latin typeface="Meiryo UI" panose="020B0604030504040204" pitchFamily="50" charset="-128"/>
                <a:ea typeface="Meiryo UI" panose="020B0604030504040204" pitchFamily="50" charset="-128"/>
              </a:rPr>
              <a:t>ないため、</a:t>
            </a:r>
            <a:r>
              <a:rPr lang="ja-JP" altLang="ja-JP" sz="1200" dirty="0">
                <a:latin typeface="Meiryo UI" panose="020B0604030504040204" pitchFamily="50" charset="-128"/>
                <a:ea typeface="Meiryo UI" panose="020B0604030504040204" pitchFamily="50" charset="-128"/>
              </a:rPr>
              <a:t>勤怠管理者が</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タイムカード入力］メニュー</a:t>
            </a:r>
            <a:r>
              <a:rPr lang="ja-JP" altLang="ja-JP" sz="1200" dirty="0">
                <a:latin typeface="Meiryo UI" panose="020B0604030504040204" pitchFamily="50" charset="-128"/>
                <a:ea typeface="Meiryo UI" panose="020B0604030504040204" pitchFamily="50" charset="-128"/>
              </a:rPr>
              <a:t>などで</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有給休暇の事由を直接登録することがあります。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そ</a:t>
            </a:r>
            <a:r>
              <a:rPr lang="ja-JP" altLang="ja-JP" sz="1200" dirty="0">
                <a:latin typeface="Meiryo UI" panose="020B0604030504040204" pitchFamily="50" charset="-128"/>
                <a:ea typeface="Meiryo UI" panose="020B0604030504040204" pitchFamily="50" charset="-128"/>
              </a:rPr>
              <a:t>の場合、</a:t>
            </a:r>
            <a:r>
              <a:rPr lang="ja-JP" altLang="en-US" sz="1200" dirty="0">
                <a:latin typeface="Meiryo UI" panose="020B0604030504040204" pitchFamily="50" charset="-128"/>
                <a:ea typeface="Meiryo UI" panose="020B0604030504040204" pitchFamily="50" charset="-128"/>
              </a:rPr>
              <a:t>後日に</a:t>
            </a:r>
            <a:r>
              <a:rPr lang="ja-JP" altLang="ja-JP" sz="1200" dirty="0">
                <a:latin typeface="Meiryo UI" panose="020B0604030504040204" pitchFamily="50" charset="-128"/>
                <a:ea typeface="Meiryo UI" panose="020B0604030504040204" pitchFamily="50" charset="-128"/>
              </a:rPr>
              <a:t>社員</a:t>
            </a:r>
            <a:r>
              <a:rPr lang="ja-JP" altLang="en-US" sz="1200" dirty="0">
                <a:latin typeface="Meiryo UI" panose="020B0604030504040204" pitchFamily="50" charset="-128"/>
                <a:ea typeface="Meiryo UI" panose="020B0604030504040204" pitchFamily="50" charset="-128"/>
              </a:rPr>
              <a:t>が</a:t>
            </a:r>
            <a:r>
              <a:rPr lang="ja-JP" altLang="ja-JP" sz="1200" dirty="0">
                <a:latin typeface="Meiryo UI" panose="020B0604030504040204" pitchFamily="50" charset="-128"/>
                <a:ea typeface="Meiryo UI" panose="020B0604030504040204" pitchFamily="50" charset="-128"/>
              </a:rPr>
              <a:t>有休</a:t>
            </a:r>
            <a:r>
              <a:rPr lang="ja-JP" altLang="en-US" sz="1200" dirty="0">
                <a:latin typeface="Meiryo UI" panose="020B0604030504040204" pitchFamily="50" charset="-128"/>
                <a:ea typeface="Meiryo UI" panose="020B0604030504040204" pitchFamily="50" charset="-128"/>
              </a:rPr>
              <a:t>を</a:t>
            </a:r>
            <a:r>
              <a:rPr lang="ja-JP" altLang="ja-JP" sz="1200" dirty="0">
                <a:latin typeface="Meiryo UI" panose="020B0604030504040204" pitchFamily="50" charset="-128"/>
                <a:ea typeface="Meiryo UI" panose="020B0604030504040204" pitchFamily="50" charset="-128"/>
              </a:rPr>
              <a:t>申請</a:t>
            </a:r>
            <a:r>
              <a:rPr lang="ja-JP" altLang="en-US" sz="1200" dirty="0">
                <a:latin typeface="Meiryo UI" panose="020B0604030504040204" pitchFamily="50" charset="-128"/>
                <a:ea typeface="Meiryo UI" panose="020B0604030504040204" pitchFamily="50" charset="-128"/>
              </a:rPr>
              <a:t>した際に</a:t>
            </a:r>
            <a:r>
              <a:rPr lang="ja-JP" altLang="ja-JP" sz="1200" dirty="0">
                <a:latin typeface="Meiryo UI" panose="020B0604030504040204" pitchFamily="50" charset="-128"/>
                <a:ea typeface="Meiryo UI" panose="020B0604030504040204" pitchFamily="50" charset="-128"/>
              </a:rPr>
              <a:t>、すでに有給休暇の事由が登録されているため、申請内容</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有給休暇の事由</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を</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タイムカードに登録する必要はありません。</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承認者には、</a:t>
            </a:r>
            <a:r>
              <a:rPr lang="ja-JP" altLang="ja-JP" sz="12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a:t>
            </a:r>
            <a:r>
              <a:rPr lang="ja-JP" altLang="en-US" sz="1200" dirty="0">
                <a:latin typeface="Meiryo UI" panose="020B0604030504040204" pitchFamily="50" charset="-128"/>
                <a:ea typeface="Meiryo UI" panose="020B0604030504040204" pitchFamily="50" charset="-128"/>
              </a:rPr>
              <a:t>てもらいます</a:t>
            </a:r>
            <a:r>
              <a:rPr lang="ja-JP" altLang="ja-JP" sz="1200" dirty="0">
                <a:latin typeface="Meiryo UI" panose="020B0604030504040204" pitchFamily="50" charset="-128"/>
                <a:ea typeface="Meiryo UI" panose="020B0604030504040204" pitchFamily="50" charset="-128"/>
              </a:rPr>
              <a:t>。</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事後承認を「使用する」に設定します。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40</a:t>
            </a:fld>
            <a:endParaRPr kumimoji="1" lang="ja-JP" altLang="en-US"/>
          </a:p>
        </p:txBody>
      </p:sp>
    </p:spTree>
    <p:extLst>
      <p:ext uri="{BB962C8B-B14F-4D97-AF65-F5344CB8AC3E}">
        <p14:creationId xmlns:p14="http://schemas.microsoft.com/office/powerpoint/2010/main" val="41528378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41</a:t>
            </a:fld>
            <a:endParaRPr kumimoji="1" lang="ja-JP" altLang="en-US"/>
          </a:p>
        </p:txBody>
      </p:sp>
    </p:spTree>
    <p:extLst>
      <p:ext uri="{BB962C8B-B14F-4D97-AF65-F5344CB8AC3E}">
        <p14:creationId xmlns:p14="http://schemas.microsoft.com/office/powerpoint/2010/main" val="6084749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承認権限がない担当者でも、</a:t>
            </a:r>
            <a:r>
              <a:rPr lang="ja-JP" altLang="en-US" sz="1200" dirty="0">
                <a:latin typeface="Meiryo UI" panose="020B0604030504040204" pitchFamily="50" charset="-128"/>
                <a:ea typeface="Meiryo UI" panose="020B0604030504040204" pitchFamily="50" charset="-128"/>
              </a:rPr>
              <a:t>［承認</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閲覧］メニュー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で申請中や決裁済みの申請の申請状況を確認できます。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閲覧を許可する場合は、あらかじめ「管理ポータル」の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から、使用するワークフローに</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「閲覧」ステップを追加する必要があります。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42</a:t>
            </a:fld>
            <a:endParaRPr kumimoji="1" lang="ja-JP" altLang="en-US"/>
          </a:p>
        </p:txBody>
      </p:sp>
    </p:spTree>
    <p:extLst>
      <p:ext uri="{BB962C8B-B14F-4D97-AF65-F5344CB8AC3E}">
        <p14:creationId xmlns:p14="http://schemas.microsoft.com/office/powerpoint/2010/main" val="12158081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43</a:t>
            </a:fld>
            <a:endParaRPr kumimoji="1" lang="ja-JP" altLang="en-US" dirty="0"/>
          </a:p>
        </p:txBody>
      </p:sp>
    </p:spTree>
    <p:extLst>
      <p:ext uri="{BB962C8B-B14F-4D97-AF65-F5344CB8AC3E}">
        <p14:creationId xmlns:p14="http://schemas.microsoft.com/office/powerpoint/2010/main" val="4817147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44</a:t>
            </a:fld>
            <a:endParaRPr kumimoji="1" lang="ja-JP" altLang="en-US"/>
          </a:p>
        </p:txBody>
      </p:sp>
    </p:spTree>
    <p:extLst>
      <p:ext uri="{BB962C8B-B14F-4D97-AF65-F5344CB8AC3E}">
        <p14:creationId xmlns:p14="http://schemas.microsoft.com/office/powerpoint/2010/main" val="12753501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45</a:t>
            </a:fld>
            <a:endParaRPr kumimoji="1" lang="ja-JP" altLang="en-US"/>
          </a:p>
        </p:txBody>
      </p:sp>
    </p:spTree>
    <p:extLst>
      <p:ext uri="{BB962C8B-B14F-4D97-AF65-F5344CB8AC3E}">
        <p14:creationId xmlns:p14="http://schemas.microsoft.com/office/powerpoint/2010/main" val="168788111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46</a:t>
            </a:fld>
            <a:endParaRPr kumimoji="1" lang="ja-JP" altLang="en-US"/>
          </a:p>
        </p:txBody>
      </p:sp>
    </p:spTree>
    <p:extLst>
      <p:ext uri="{BB962C8B-B14F-4D97-AF65-F5344CB8AC3E}">
        <p14:creationId xmlns:p14="http://schemas.microsoft.com/office/powerpoint/2010/main" val="35474643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47</a:t>
            </a:fld>
            <a:endParaRPr kumimoji="1" lang="ja-JP" altLang="en-US"/>
          </a:p>
        </p:txBody>
      </p:sp>
    </p:spTree>
    <p:extLst>
      <p:ext uri="{BB962C8B-B14F-4D97-AF65-F5344CB8AC3E}">
        <p14:creationId xmlns:p14="http://schemas.microsoft.com/office/powerpoint/2010/main" val="8865296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48</a:t>
            </a:fld>
            <a:endParaRPr kumimoji="1" lang="ja-JP" altLang="en-US"/>
          </a:p>
        </p:txBody>
      </p:sp>
    </p:spTree>
    <p:extLst>
      <p:ext uri="{BB962C8B-B14F-4D97-AF65-F5344CB8AC3E}">
        <p14:creationId xmlns:p14="http://schemas.microsoft.com/office/powerpoint/2010/main" val="15634870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49</a:t>
            </a:fld>
            <a:endParaRPr kumimoji="1" lang="ja-JP" altLang="en-US"/>
          </a:p>
        </p:txBody>
      </p:sp>
    </p:spTree>
    <p:extLst>
      <p:ext uri="{BB962C8B-B14F-4D97-AF65-F5344CB8AC3E}">
        <p14:creationId xmlns:p14="http://schemas.microsoft.com/office/powerpoint/2010/main" val="581169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139290073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50</a:t>
            </a:fld>
            <a:endParaRPr kumimoji="1" lang="ja-JP" altLang="en-US"/>
          </a:p>
        </p:txBody>
      </p:sp>
    </p:spTree>
    <p:extLst>
      <p:ext uri="{BB962C8B-B14F-4D97-AF65-F5344CB8AC3E}">
        <p14:creationId xmlns:p14="http://schemas.microsoft.com/office/powerpoint/2010/main" val="243621266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51</a:t>
            </a:fld>
            <a:endParaRPr kumimoji="1" lang="ja-JP" altLang="en-US"/>
          </a:p>
        </p:txBody>
      </p:sp>
    </p:spTree>
    <p:extLst>
      <p:ext uri="{BB962C8B-B14F-4D97-AF65-F5344CB8AC3E}">
        <p14:creationId xmlns:p14="http://schemas.microsoft.com/office/powerpoint/2010/main" val="30111858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52</a:t>
            </a:fld>
            <a:endParaRPr kumimoji="1" lang="ja-JP" altLang="en-US"/>
          </a:p>
        </p:txBody>
      </p:sp>
    </p:spTree>
    <p:extLst>
      <p:ext uri="{BB962C8B-B14F-4D97-AF65-F5344CB8AC3E}">
        <p14:creationId xmlns:p14="http://schemas.microsoft.com/office/powerpoint/2010/main" val="180862345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53</a:t>
            </a:fld>
            <a:endParaRPr kumimoji="1" lang="ja-JP" altLang="en-US"/>
          </a:p>
        </p:txBody>
      </p:sp>
    </p:spTree>
    <p:extLst>
      <p:ext uri="{BB962C8B-B14F-4D97-AF65-F5344CB8AC3E}">
        <p14:creationId xmlns:p14="http://schemas.microsoft.com/office/powerpoint/2010/main" val="3221308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事前準備が完了したら、「管理ポータル」の［利用者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パスワードは</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奉行</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Edge </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勤怠管理クラウド</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側で自動的に発行されます。</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パスワードを管理者側で決めている場合は、［通知内容確認］画面で「「パスワード」を記載する」の</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チェックを外して送信してください。</a:t>
            </a:r>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6</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アプリ側のメニューについて、例えば、勤怠の打刻・申請だけをする申請者と、勤怠の承認もする上長（承認者）で、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利用できるメニューを変更できます。承認者だけに［承認］や［勤怠］メニューを表示できます。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①「管理ポータル」の［セキュリティ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9</a:t>
            </a:fld>
            <a:endParaRPr kumimoji="1" lang="ja-JP" altLang="en-US"/>
          </a:p>
        </p:txBody>
      </p:sp>
    </p:spTree>
    <p:extLst>
      <p:ext uri="{BB962C8B-B14F-4D97-AF65-F5344CB8AC3E}">
        <p14:creationId xmlns:p14="http://schemas.microsoft.com/office/powerpoint/2010/main" val="20399556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2021/10/1</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2192208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E8CCCB0-43C5-4958-923F-4060C9E0A6BA}"/>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3E99A69-6E21-4042-BC2F-BE8B7546F2A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4AD2D91-D6F7-4CFF-A013-93E2962D693C}"/>
              </a:ext>
            </a:extLst>
          </p:cNvPr>
          <p:cNvSpPr>
            <a:spLocks noGrp="1"/>
          </p:cNvSpPr>
          <p:nvPr>
            <p:ph type="dt" sz="half" idx="10"/>
          </p:nvPr>
        </p:nvSpPr>
        <p:spPr/>
        <p:txBody>
          <a:bodyPr/>
          <a:lstStyle/>
          <a:p>
            <a:fld id="{72826509-12A6-40E0-B723-66DCA737B38C}" type="datetimeFigureOut">
              <a:rPr kumimoji="1" lang="ja-JP" altLang="en-US" smtClean="0"/>
              <a:t>2021/10/1</a:t>
            </a:fld>
            <a:endParaRPr kumimoji="1" lang="ja-JP" altLang="en-US"/>
          </a:p>
        </p:txBody>
      </p:sp>
      <p:sp>
        <p:nvSpPr>
          <p:cNvPr id="5" name="フッター プレースホルダー 4">
            <a:extLst>
              <a:ext uri="{FF2B5EF4-FFF2-40B4-BE49-F238E27FC236}">
                <a16:creationId xmlns:a16="http://schemas.microsoft.com/office/drawing/2014/main" id="{65255371-B121-4BAE-988F-D0AB3857022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2962404-9F43-4B23-9F7E-2A51319C5276}"/>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228939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1EE2C98E-EB76-40FF-9002-9C7A012D2ED4}"/>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922F699-6219-446D-9090-7577CF882CDA}"/>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535DAF5-1865-4B97-9A1B-63C5D979FE6D}"/>
              </a:ext>
            </a:extLst>
          </p:cNvPr>
          <p:cNvSpPr>
            <a:spLocks noGrp="1"/>
          </p:cNvSpPr>
          <p:nvPr>
            <p:ph type="dt" sz="half" idx="10"/>
          </p:nvPr>
        </p:nvSpPr>
        <p:spPr/>
        <p:txBody>
          <a:bodyPr/>
          <a:lstStyle/>
          <a:p>
            <a:fld id="{72826509-12A6-40E0-B723-66DCA737B38C}" type="datetimeFigureOut">
              <a:rPr kumimoji="1" lang="ja-JP" altLang="en-US" smtClean="0"/>
              <a:t>2021/10/1</a:t>
            </a:fld>
            <a:endParaRPr kumimoji="1" lang="ja-JP" altLang="en-US"/>
          </a:p>
        </p:txBody>
      </p:sp>
      <p:sp>
        <p:nvSpPr>
          <p:cNvPr id="5" name="フッター プレースホルダー 4">
            <a:extLst>
              <a:ext uri="{FF2B5EF4-FFF2-40B4-BE49-F238E27FC236}">
                <a16:creationId xmlns:a16="http://schemas.microsoft.com/office/drawing/2014/main" id="{823380D6-2068-440A-820C-F2FF3AB64E8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9948609-D309-4BD1-8220-9497119639C0}"/>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21738023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4187862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E50EEC-85ED-4E1D-A1FD-21AA7D18D22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1C8F70C-99EE-4CE7-BDBA-7D9EDA033688}"/>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B263AFA-543D-4BDE-A964-38F867738A1A}"/>
              </a:ext>
            </a:extLst>
          </p:cNvPr>
          <p:cNvSpPr>
            <a:spLocks noGrp="1"/>
          </p:cNvSpPr>
          <p:nvPr>
            <p:ph type="dt" sz="half" idx="10"/>
          </p:nvPr>
        </p:nvSpPr>
        <p:spPr/>
        <p:txBody>
          <a:bodyPr/>
          <a:lstStyle/>
          <a:p>
            <a:fld id="{72826509-12A6-40E0-B723-66DCA737B38C}" type="datetimeFigureOut">
              <a:rPr kumimoji="1" lang="ja-JP" altLang="en-US" smtClean="0"/>
              <a:t>2021/10/1</a:t>
            </a:fld>
            <a:endParaRPr kumimoji="1" lang="ja-JP" altLang="en-US"/>
          </a:p>
        </p:txBody>
      </p:sp>
      <p:sp>
        <p:nvSpPr>
          <p:cNvPr id="5" name="フッター プレースホルダー 4">
            <a:extLst>
              <a:ext uri="{FF2B5EF4-FFF2-40B4-BE49-F238E27FC236}">
                <a16:creationId xmlns:a16="http://schemas.microsoft.com/office/drawing/2014/main" id="{1C525063-61E3-44A1-814E-97AF7EAD2C9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5A647F3-48DD-47DF-9DB8-33E5E1264E24}"/>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2191970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783359C-A39D-4A34-BAE2-D4E752D01011}"/>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F98DF8D-FAF8-44DD-AA24-E8D2426E0B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77B16BEC-2DDC-4FE6-A4E8-C59C5D3A19D2}"/>
              </a:ext>
            </a:extLst>
          </p:cNvPr>
          <p:cNvSpPr>
            <a:spLocks noGrp="1"/>
          </p:cNvSpPr>
          <p:nvPr>
            <p:ph type="dt" sz="half" idx="10"/>
          </p:nvPr>
        </p:nvSpPr>
        <p:spPr/>
        <p:txBody>
          <a:bodyPr/>
          <a:lstStyle/>
          <a:p>
            <a:fld id="{72826509-12A6-40E0-B723-66DCA737B38C}" type="datetimeFigureOut">
              <a:rPr kumimoji="1" lang="ja-JP" altLang="en-US" smtClean="0"/>
              <a:t>2021/10/1</a:t>
            </a:fld>
            <a:endParaRPr kumimoji="1" lang="ja-JP" altLang="en-US"/>
          </a:p>
        </p:txBody>
      </p:sp>
      <p:sp>
        <p:nvSpPr>
          <p:cNvPr id="5" name="フッター プレースホルダー 4">
            <a:extLst>
              <a:ext uri="{FF2B5EF4-FFF2-40B4-BE49-F238E27FC236}">
                <a16:creationId xmlns:a16="http://schemas.microsoft.com/office/drawing/2014/main" id="{3E5A5A00-B8E6-4294-BABC-C8F3811EC48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B502ED4-DAB7-468B-8A7C-D833FB6F1845}"/>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2920272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C940EC4-BBA7-42A7-B6A1-619E20EF928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1165D6F-69B7-4715-8D4A-4D98D2AC0EF9}"/>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CE827216-08A7-484B-BB62-B09936BA20FC}"/>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BAC631F-1529-4A57-80A7-078A76105D3D}"/>
              </a:ext>
            </a:extLst>
          </p:cNvPr>
          <p:cNvSpPr>
            <a:spLocks noGrp="1"/>
          </p:cNvSpPr>
          <p:nvPr>
            <p:ph type="dt" sz="half" idx="10"/>
          </p:nvPr>
        </p:nvSpPr>
        <p:spPr/>
        <p:txBody>
          <a:bodyPr/>
          <a:lstStyle/>
          <a:p>
            <a:fld id="{72826509-12A6-40E0-B723-66DCA737B38C}" type="datetimeFigureOut">
              <a:rPr kumimoji="1" lang="ja-JP" altLang="en-US" smtClean="0"/>
              <a:t>2021/10/1</a:t>
            </a:fld>
            <a:endParaRPr kumimoji="1" lang="ja-JP" altLang="en-US"/>
          </a:p>
        </p:txBody>
      </p:sp>
      <p:sp>
        <p:nvSpPr>
          <p:cNvPr id="6" name="フッター プレースホルダー 5">
            <a:extLst>
              <a:ext uri="{FF2B5EF4-FFF2-40B4-BE49-F238E27FC236}">
                <a16:creationId xmlns:a16="http://schemas.microsoft.com/office/drawing/2014/main" id="{22DC5B73-D3A2-4F75-8E7E-5DC046F154E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8989818-0881-4411-A16E-859F716607FC}"/>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1605271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8DB1750-8885-45C4-9C2F-7F8964CE486F}"/>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8AF67FA-ED9A-42EB-A5BC-1ADC298D18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54ADCD39-2A2C-466E-8C2F-E63485C73F90}"/>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359A6514-844A-45F8-959C-34528E625C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E2AF7007-FBCE-4A91-9101-6486742AE01E}"/>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79D75EE-1AF5-45EC-A4B8-DD494F2E2FCE}"/>
              </a:ext>
            </a:extLst>
          </p:cNvPr>
          <p:cNvSpPr>
            <a:spLocks noGrp="1"/>
          </p:cNvSpPr>
          <p:nvPr>
            <p:ph type="dt" sz="half" idx="10"/>
          </p:nvPr>
        </p:nvSpPr>
        <p:spPr/>
        <p:txBody>
          <a:bodyPr/>
          <a:lstStyle/>
          <a:p>
            <a:fld id="{72826509-12A6-40E0-B723-66DCA737B38C}" type="datetimeFigureOut">
              <a:rPr kumimoji="1" lang="ja-JP" altLang="en-US" smtClean="0"/>
              <a:t>2021/10/1</a:t>
            </a:fld>
            <a:endParaRPr kumimoji="1" lang="ja-JP" altLang="en-US"/>
          </a:p>
        </p:txBody>
      </p:sp>
      <p:sp>
        <p:nvSpPr>
          <p:cNvPr id="8" name="フッター プレースホルダー 7">
            <a:extLst>
              <a:ext uri="{FF2B5EF4-FFF2-40B4-BE49-F238E27FC236}">
                <a16:creationId xmlns:a16="http://schemas.microsoft.com/office/drawing/2014/main" id="{B76B7BC9-330E-4FDD-ACE0-5D33824FB873}"/>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2B358D6-A5B6-44A3-AE55-29A1BE3FBCEE}"/>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4207274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FC63CB-B6D6-441E-BE9D-96379A5DC523}"/>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20ADB0D9-3914-459A-92CB-B325313F2719}"/>
              </a:ext>
            </a:extLst>
          </p:cNvPr>
          <p:cNvSpPr>
            <a:spLocks noGrp="1"/>
          </p:cNvSpPr>
          <p:nvPr>
            <p:ph type="dt" sz="half" idx="10"/>
          </p:nvPr>
        </p:nvSpPr>
        <p:spPr/>
        <p:txBody>
          <a:bodyPr/>
          <a:lstStyle/>
          <a:p>
            <a:fld id="{72826509-12A6-40E0-B723-66DCA737B38C}" type="datetimeFigureOut">
              <a:rPr kumimoji="1" lang="ja-JP" altLang="en-US" smtClean="0"/>
              <a:t>2021/10/1</a:t>
            </a:fld>
            <a:endParaRPr kumimoji="1" lang="ja-JP" altLang="en-US"/>
          </a:p>
        </p:txBody>
      </p:sp>
      <p:sp>
        <p:nvSpPr>
          <p:cNvPr id="4" name="フッター プレースホルダー 3">
            <a:extLst>
              <a:ext uri="{FF2B5EF4-FFF2-40B4-BE49-F238E27FC236}">
                <a16:creationId xmlns:a16="http://schemas.microsoft.com/office/drawing/2014/main" id="{2F7314B8-E558-4894-9586-F98758D504FB}"/>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8C2EC962-2234-4817-8395-105F5FF33248}"/>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143374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B5C93F13-AD34-434C-90CE-7237AEDBFB0A}"/>
              </a:ext>
            </a:extLst>
          </p:cNvPr>
          <p:cNvSpPr>
            <a:spLocks noGrp="1"/>
          </p:cNvSpPr>
          <p:nvPr>
            <p:ph type="dt" sz="half" idx="10"/>
          </p:nvPr>
        </p:nvSpPr>
        <p:spPr/>
        <p:txBody>
          <a:bodyPr/>
          <a:lstStyle/>
          <a:p>
            <a:fld id="{72826509-12A6-40E0-B723-66DCA737B38C}" type="datetimeFigureOut">
              <a:rPr kumimoji="1" lang="ja-JP" altLang="en-US" smtClean="0"/>
              <a:t>2021/10/1</a:t>
            </a:fld>
            <a:endParaRPr kumimoji="1" lang="ja-JP" altLang="en-US"/>
          </a:p>
        </p:txBody>
      </p:sp>
      <p:sp>
        <p:nvSpPr>
          <p:cNvPr id="3" name="フッター プレースホルダー 2">
            <a:extLst>
              <a:ext uri="{FF2B5EF4-FFF2-40B4-BE49-F238E27FC236}">
                <a16:creationId xmlns:a16="http://schemas.microsoft.com/office/drawing/2014/main" id="{D5551A53-350F-49AD-BCB5-60C0958A3FF7}"/>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F25CAC0-CC5B-4D13-85C2-5E9A25C90FDD}"/>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2914625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FB866BD-3744-4EDC-BD0A-2C401988D99E}"/>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D04CE26-45FA-4FD6-8CB5-BDD45458D4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0B9C5B3B-DBEC-49FA-9A29-072DE663CC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5EFF0B8-1334-4283-A29D-21D98D2E4F4A}"/>
              </a:ext>
            </a:extLst>
          </p:cNvPr>
          <p:cNvSpPr>
            <a:spLocks noGrp="1"/>
          </p:cNvSpPr>
          <p:nvPr>
            <p:ph type="dt" sz="half" idx="10"/>
          </p:nvPr>
        </p:nvSpPr>
        <p:spPr/>
        <p:txBody>
          <a:bodyPr/>
          <a:lstStyle/>
          <a:p>
            <a:fld id="{72826509-12A6-40E0-B723-66DCA737B38C}" type="datetimeFigureOut">
              <a:rPr kumimoji="1" lang="ja-JP" altLang="en-US" smtClean="0"/>
              <a:t>2021/10/1</a:t>
            </a:fld>
            <a:endParaRPr kumimoji="1" lang="ja-JP" altLang="en-US"/>
          </a:p>
        </p:txBody>
      </p:sp>
      <p:sp>
        <p:nvSpPr>
          <p:cNvPr id="6" name="フッター プレースホルダー 5">
            <a:extLst>
              <a:ext uri="{FF2B5EF4-FFF2-40B4-BE49-F238E27FC236}">
                <a16:creationId xmlns:a16="http://schemas.microsoft.com/office/drawing/2014/main" id="{1FC718E6-EFC3-49BA-A512-84F3FD850A4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E56B986-C8F3-4BC4-9C34-40FADFE3E88B}"/>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1300604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7B0B5B9-99E6-41E9-B1AD-5C82454F8FD8}"/>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89BC88E5-7107-4DA7-A6B5-D3CA1DBCB3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840C7A20-FB9D-46E4-9B47-4FBBFC6A99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F0A2B32-2217-47EE-8B5F-CD73FF366A0E}"/>
              </a:ext>
            </a:extLst>
          </p:cNvPr>
          <p:cNvSpPr>
            <a:spLocks noGrp="1"/>
          </p:cNvSpPr>
          <p:nvPr>
            <p:ph type="dt" sz="half" idx="10"/>
          </p:nvPr>
        </p:nvSpPr>
        <p:spPr/>
        <p:txBody>
          <a:bodyPr/>
          <a:lstStyle/>
          <a:p>
            <a:fld id="{72826509-12A6-40E0-B723-66DCA737B38C}" type="datetimeFigureOut">
              <a:rPr kumimoji="1" lang="ja-JP" altLang="en-US" smtClean="0"/>
              <a:t>2021/10/1</a:t>
            </a:fld>
            <a:endParaRPr kumimoji="1" lang="ja-JP" altLang="en-US"/>
          </a:p>
        </p:txBody>
      </p:sp>
      <p:sp>
        <p:nvSpPr>
          <p:cNvPr id="6" name="フッター プレースホルダー 5">
            <a:extLst>
              <a:ext uri="{FF2B5EF4-FFF2-40B4-BE49-F238E27FC236}">
                <a16:creationId xmlns:a16="http://schemas.microsoft.com/office/drawing/2014/main" id="{15F8F719-9CC0-439F-8688-9E0B9C69465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38E6FCE-E0E5-4686-B532-B62C02CF4B48}"/>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178338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C2F8A868-9B18-442C-A33C-726A5A9A03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8BCF100-0204-4B6E-ADFC-0B9BAA18D8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D2EB4CD-4820-4B48-9C47-D0CA438056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826509-12A6-40E0-B723-66DCA737B38C}" type="datetimeFigureOut">
              <a:rPr kumimoji="1" lang="ja-JP" altLang="en-US" smtClean="0"/>
              <a:t>2021/10/1</a:t>
            </a:fld>
            <a:endParaRPr kumimoji="1" lang="ja-JP" altLang="en-US"/>
          </a:p>
        </p:txBody>
      </p:sp>
      <p:sp>
        <p:nvSpPr>
          <p:cNvPr id="5" name="フッター プレースホルダー 4">
            <a:extLst>
              <a:ext uri="{FF2B5EF4-FFF2-40B4-BE49-F238E27FC236}">
                <a16:creationId xmlns:a16="http://schemas.microsoft.com/office/drawing/2014/main" id="{A56181C7-9FA4-4121-9B6A-0F3CF6DC51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FBCCE5B0-3891-4509-8669-0CA6FC2914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1319263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file:///C:\&#20316;&#26989;&#12501;&#12457;&#12523;&#12480;\2109&#29256;\&#24467;&#26989;&#21729;&#21521;&#12369;&#12510;&#12491;&#12517;&#12450;&#12523;\&#21220;&#24608;&#31649;&#29702;&#12463;&#12521;&#12454;&#12489;\&#26368;&#26032;\BMP2\kintaikanri_cloud_logo_B.png"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5.jpg" TargetMode="External"/><Relationship Id="rId3" Type="http://schemas.openxmlformats.org/officeDocument/2006/relationships/image" Target="../media/image18.jpeg"/><Relationship Id="rId7"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9.jpg"/><Relationship Id="rId4" Type="http://schemas.openxmlformats.org/officeDocument/2006/relationships/image" Target="file:///C:\&#20316;&#26989;&#12501;&#12457;&#12523;&#12480;\2109&#29256;\&#24467;&#26989;&#21729;&#21521;&#12369;&#12510;&#12491;&#12517;&#12450;&#12523;\&#21220;&#24608;&#31649;&#29702;&#12463;&#12521;&#12454;&#12489;\&#26368;&#26032;\BMP2\&#12362;&#30693;&#12425;&#12379;.jp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9.jpg"/><Relationship Id="rId7"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file:///C:\40%20MANUAL\MANUAL\OMSS+&#21220;&#24608;&#31649;&#29702;&#12469;&#12540;&#12499;&#12473;\&#24467;&#26989;&#21729;&#26989;&#21209;&#12510;&#12491;&#12517;&#12450;&#12523;\BMP\&#30003;&#35531;&#20214;&#25968;.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file:///C:\40%20MANUAL\MANUAL\OMSS+&#21220;&#24608;&#31649;&#29702;&#12469;&#12540;&#12499;&#12473;\&#24467;&#26989;&#21729;&#26989;&#21209;&#12510;&#12491;&#12517;&#12450;&#12523;\BMP\&#12360;&#12435;&#12404;&#12388;.jpg" TargetMode="External"/><Relationship Id="rId4" Type="http://schemas.openxmlformats.org/officeDocument/2006/relationships/image" Target="../media/image55.jpg"/></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BMP\&#12505;&#12523;&#12510;&#12540;&#12463;.jpg" TargetMode="External"/><Relationship Id="rId3" Type="http://schemas.openxmlformats.org/officeDocument/2006/relationships/image" Target="../media/image7.png"/><Relationship Id="rId7" Type="http://schemas.openxmlformats.org/officeDocument/2006/relationships/image" Target="../media/image19.jp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file:///C:\40%20MANUAL\MANUAL\OMSS+&#21220;&#24608;&#31649;&#29702;&#12469;&#12540;&#12499;&#12473;\&#24467;&#26989;&#21729;&#26989;&#21209;&#12510;&#12491;&#12517;&#12450;&#12523;&#20316;&#25104;&#25903;&#25588;&#12484;&#12540;&#12523;\BMP\&#25351;.jpg" TargetMode="External"/><Relationship Id="rId5" Type="http://schemas.openxmlformats.org/officeDocument/2006/relationships/image" Target="../media/image61.jpeg"/><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3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4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71.jpg"/><Relationship Id="rId5" Type="http://schemas.openxmlformats.org/officeDocument/2006/relationships/image" Target="../media/image70.png"/><Relationship Id="rId4" Type="http://schemas.openxmlformats.org/officeDocument/2006/relationships/image" Target="../media/image69.png"/></Relationships>
</file>

<file path=ppt/slides/_rels/slide4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45.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BMP\&#65310;&#12510;&#12540;&#12463;.jpg" TargetMode="External"/><Relationship Id="rId3" Type="http://schemas.openxmlformats.org/officeDocument/2006/relationships/image" Target="../media/image78.png"/><Relationship Id="rId7" Type="http://schemas.openxmlformats.org/officeDocument/2006/relationships/image" Target="../media/image82.jp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4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4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82.jpg"/><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10" Type="http://schemas.openxmlformats.org/officeDocument/2006/relationships/image" Target="../media/image92.png"/><Relationship Id="rId4" Type="http://schemas.openxmlformats.org/officeDocument/2006/relationships/image" Target="../media/image88.png"/><Relationship Id="rId9" Type="http://schemas.openxmlformats.org/officeDocument/2006/relationships/image" Target="file:///C:\40%20MANUAL\MANUAL\OMSS+&#21220;&#24608;&#31649;&#29702;&#12469;&#12540;&#12499;&#12473;\&#24467;&#26989;&#21729;&#26989;&#21209;&#12510;&#12491;&#12517;&#12450;&#12523;\BMP\&#65310;&#12510;&#12540;&#12463;.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51.xml.rels><?xml version="1.0" encoding="UTF-8" standalone="yes"?>
<Relationships xmlns="http://schemas.openxmlformats.org/package/2006/relationships"><Relationship Id="rId8" Type="http://schemas.openxmlformats.org/officeDocument/2006/relationships/image" Target="../media/image82.jpg"/><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0.png"/><Relationship Id="rId10" Type="http://schemas.openxmlformats.org/officeDocument/2006/relationships/image" Target="../media/image92.png"/><Relationship Id="rId4" Type="http://schemas.openxmlformats.org/officeDocument/2006/relationships/image" Target="../media/image99.png"/><Relationship Id="rId9" Type="http://schemas.openxmlformats.org/officeDocument/2006/relationships/image" Target="file:///C:\40%20MANUAL\MANUAL\OMSS+&#21220;&#24608;&#31649;&#29702;&#12469;&#12540;&#12499;&#12473;\&#24467;&#26989;&#21729;&#26989;&#21209;&#12510;&#12491;&#12517;&#12450;&#12523;\BMP\&#65310;&#12510;&#12540;&#12463;.jpg" TargetMode="External"/></Relationships>
</file>

<file path=ppt/slides/_rels/slide52.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3.png"/><Relationship Id="rId7" Type="http://schemas.openxmlformats.org/officeDocument/2006/relationships/image" Target="file:///C:\&#20316;&#26989;&#12501;&#12457;&#12523;&#12480;\2109&#29256;\&#24467;&#26989;&#21729;&#21521;&#12369;&#12510;&#12491;&#12517;&#12450;&#12523;\&#21220;&#24608;&#31649;&#29702;&#12463;&#12521;&#12454;&#12489;\&#26368;&#26032;\BMP2\&#21220;&#21209;&#19968;&#35239;&#34920;%20&#22522;&#26412;01.jpg"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05.jpeg"/><Relationship Id="rId5" Type="http://schemas.openxmlformats.org/officeDocument/2006/relationships/image" Target="file:///C:\&#20316;&#26989;&#12501;&#12457;&#12523;&#12480;\2109&#29256;\&#24467;&#26989;&#21729;&#21521;&#12369;&#12510;&#12491;&#12517;&#12450;&#12523;\&#21220;&#24608;&#31649;&#29702;&#12463;&#12521;&#12454;&#12489;\&#26368;&#26032;\BMP2\&#21220;&#21209;&#19968;&#35239;&#34920;%20&#38598;&#35336;&#12497;&#12479;&#12540;&#12531;01.jpg" TargetMode="External"/><Relationship Id="rId4" Type="http://schemas.openxmlformats.org/officeDocument/2006/relationships/image" Target="../media/image104.jpeg"/><Relationship Id="rId9" Type="http://schemas.openxmlformats.org/officeDocument/2006/relationships/image" Target="../media/image107.png"/></Relationships>
</file>

<file path=ppt/slides/_rels/slide5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109.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9.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12398;&#20877;&#35373;&#23450;.jpg" TargetMode="External"/><Relationship Id="rId5" Type="http://schemas.openxmlformats.org/officeDocument/2006/relationships/image" Target="../media/image11.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3.jpg" TargetMode="External"/><Relationship Id="rId13"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4.jpeg"/><Relationship Id="rId12" Type="http://schemas.openxmlformats.org/officeDocument/2006/relationships/image" Target="file:///C:\&#20316;&#26989;&#12501;&#12457;&#12523;&#12480;\&#24467;&#26989;&#21729;&#21521;&#12369;&#12510;&#12491;&#12517;&#12450;&#12523;\&#26368;&#26032;\BMP\home07.jp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file:///C:\&#20316;&#26989;&#12501;&#12457;&#12523;&#12480;\2109&#29256;\&#24467;&#26989;&#21729;&#21521;&#12369;&#12510;&#12491;&#12517;&#12450;&#12523;\&#21220;&#24608;&#31649;&#29702;&#12463;&#12521;&#12454;&#12489;\&#26368;&#26032;\BMP\home02.jpg" TargetMode="External"/><Relationship Id="rId11" Type="http://schemas.openxmlformats.org/officeDocument/2006/relationships/image" Target="../media/image16.jpeg"/><Relationship Id="rId5" Type="http://schemas.openxmlformats.org/officeDocument/2006/relationships/image" Target="../media/image13.jpeg"/><Relationship Id="rId10" Type="http://schemas.openxmlformats.org/officeDocument/2006/relationships/image" Target="file:///C:\&#20316;&#26989;&#12501;&#12457;&#12523;&#12480;\&#24467;&#26989;&#21729;&#21521;&#12369;&#12510;&#12491;&#12517;&#12450;&#12523;\&#26368;&#26032;\BMP\home04.jpg" TargetMode="External"/><Relationship Id="rId4" Type="http://schemas.openxmlformats.org/officeDocument/2006/relationships/image" Target="file:///C:\&#20316;&#26989;&#12501;&#12457;&#12523;&#12480;\2109&#29256;\&#24467;&#26989;&#21729;&#21521;&#12369;&#12510;&#12491;&#12517;&#12450;&#12523;\&#21220;&#24608;&#31649;&#29702;&#12463;&#12521;&#12454;&#12489;\&#26368;&#26032;\BMP\home01.jpg" TargetMode="External"/><Relationship Id="rId9" Type="http://schemas.openxmlformats.org/officeDocument/2006/relationships/image" Target="../media/image15.jpeg"/><Relationship Id="rId14" Type="http://schemas.openxmlformats.org/officeDocument/2006/relationships/image" Target="file:///C:\&#20316;&#26989;&#12501;&#12457;&#12523;&#12480;\&#24467;&#26989;&#21729;&#21521;&#12369;&#12510;&#12491;&#12517;&#12450;&#12523;\&#26368;&#26032;\BMP\home09.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83EC1745-2C5C-4827-8CC6-DCC625DAA4D9}"/>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3842487" y="551726"/>
            <a:ext cx="4400345" cy="3521765"/>
          </a:xfrm>
          <a:prstGeom prst="rect">
            <a:avLst/>
          </a:prstGeom>
        </p:spPr>
      </p:pic>
      <p:pic>
        <p:nvPicPr>
          <p:cNvPr id="6" name="図 5">
            <a:extLst>
              <a:ext uri="{FF2B5EF4-FFF2-40B4-BE49-F238E27FC236}">
                <a16:creationId xmlns:a16="http://schemas.microsoft.com/office/drawing/2014/main" id="{180AC119-A8E5-4C02-AABA-5B08C1BFC136}"/>
              </a:ext>
            </a:extLst>
          </p:cNvPr>
          <p:cNvPicPr/>
          <p:nvPr/>
        </p:nvPicPr>
        <p:blipFill>
          <a:blip r:embed="rId5"/>
          <a:stretch>
            <a:fillRect/>
          </a:stretch>
        </p:blipFill>
        <p:spPr>
          <a:xfrm>
            <a:off x="720642" y="448706"/>
            <a:ext cx="1504315" cy="445916"/>
          </a:xfrm>
          <a:prstGeom prst="rect">
            <a:avLst/>
          </a:prstGeom>
        </p:spPr>
      </p:pic>
      <p:sp>
        <p:nvSpPr>
          <p:cNvPr id="2" name="テキスト ボックス 1">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
        <p:nvSpPr>
          <p:cNvPr id="3" name="テキスト ボックス 2">
            <a:extLst>
              <a:ext uri="{FF2B5EF4-FFF2-40B4-BE49-F238E27FC236}">
                <a16:creationId xmlns:a16="http://schemas.microsoft.com/office/drawing/2014/main" id="{70F10E2B-0735-4750-8CF3-0C5F977EF997}"/>
              </a:ext>
            </a:extLst>
          </p:cNvPr>
          <p:cNvSpPr txBox="1"/>
          <p:nvPr/>
        </p:nvSpPr>
        <p:spPr>
          <a:xfrm>
            <a:off x="9105900"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2021/10/08</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21332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363">
            <a:extLst>
              <a:ext uri="{FF2B5EF4-FFF2-40B4-BE49-F238E27FC236}">
                <a16:creationId xmlns:a16="http://schemas.microsoft.com/office/drawing/2014/main" id="{A5AE60ED-22BC-44DB-8C7B-FB260AF42C28}"/>
              </a:ext>
            </a:extLst>
          </p:cNvPr>
          <p:cNvSpPr>
            <a:spLocks noChangeArrowheads="1"/>
          </p:cNvSpPr>
          <p:nvPr/>
        </p:nvSpPr>
        <p:spPr bwMode="auto">
          <a:xfrm>
            <a:off x="6315559" y="1212363"/>
            <a:ext cx="4911558" cy="1207044"/>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をクリックすると、申請が否認された場合や、</a:t>
            </a:r>
            <a:endParaRPr lang="en-US" altLang="ja-JP" sz="16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承認依頼などで、通知が来ている件数を確認できます。</a:t>
            </a:r>
            <a:br>
              <a:rPr lang="en-US" altLang="ja-JP" sz="16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16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各件数欄を</a:t>
            </a:r>
            <a:r>
              <a:rPr lang="ja-JP" altLang="en-US" sz="16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クリックすると、［申請］や［承認］メニューが表示され、</a:t>
            </a:r>
            <a:r>
              <a:rPr lang="ja-JP" altLang="en-US" sz="16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処理できます</a:t>
            </a:r>
            <a:r>
              <a:rPr lang="ja-JP" altLang="en-US" sz="16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pic>
        <p:nvPicPr>
          <p:cNvPr id="11" name="図 10">
            <a:extLst>
              <a:ext uri="{FF2B5EF4-FFF2-40B4-BE49-F238E27FC236}">
                <a16:creationId xmlns:a16="http://schemas.microsoft.com/office/drawing/2014/main" id="{BD79A83D-7A62-441F-9583-A47400016629}"/>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1051877" y="2941393"/>
            <a:ext cx="4119387" cy="1678875"/>
          </a:xfrm>
          <a:prstGeom prst="rect">
            <a:avLst/>
          </a:prstGeom>
        </p:spPr>
      </p:pic>
      <p:sp>
        <p:nvSpPr>
          <p:cNvPr id="29" name="テキスト ボックス 28">
            <a:extLst>
              <a:ext uri="{FF2B5EF4-FFF2-40B4-BE49-F238E27FC236}">
                <a16:creationId xmlns:a16="http://schemas.microsoft.com/office/drawing/2014/main" id="{E64B0E50-0AC6-4F57-9E2E-180473573CC3}"/>
              </a:ext>
            </a:extLst>
          </p:cNvPr>
          <p:cNvSpPr txBox="1"/>
          <p:nvPr/>
        </p:nvSpPr>
        <p:spPr>
          <a:xfrm>
            <a:off x="964883" y="1259916"/>
            <a:ext cx="4911558" cy="1569660"/>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ダッシュボードのお知らせ欄には、以下のお知らせが</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送られてきます。</a:t>
            </a:r>
            <a:endParaRPr lang="en-US" altLang="ja-JP" sz="1600" dirty="0">
              <a:latin typeface="Meiryo UI" panose="020B0604030504040204" pitchFamily="50" charset="-128"/>
              <a:ea typeface="Meiryo UI" panose="020B0604030504040204" pitchFamily="50" charset="-128"/>
            </a:endParaRPr>
          </a:p>
          <a:p>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・未打刻のお知らせ</a:t>
            </a:r>
            <a:endParaRPr lang="en-US" altLang="ja-JP" sz="1600"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・残業超過のお知らせ</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・年次有給休暇の取得についてのお知らせ</a:t>
            </a:r>
            <a:endParaRPr kumimoji="1" lang="ja-JP" altLang="en-US" sz="1600" dirty="0">
              <a:latin typeface="Meiryo UI" panose="020B0604030504040204" pitchFamily="50" charset="-128"/>
              <a:ea typeface="Meiryo UI" panose="020B0604030504040204" pitchFamily="50" charset="-128"/>
            </a:endParaRPr>
          </a:p>
        </p:txBody>
      </p:sp>
      <p:pic>
        <p:nvPicPr>
          <p:cNvPr id="12" name="ベルマーク.jpg">
            <a:extLst>
              <a:ext uri="{FF2B5EF4-FFF2-40B4-BE49-F238E27FC236}">
                <a16:creationId xmlns:a16="http://schemas.microsoft.com/office/drawing/2014/main" id="{A05EE13C-9B55-4F91-88E3-4257B3C18A1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6365632" y="1279410"/>
            <a:ext cx="255302" cy="269988"/>
          </a:xfrm>
          <a:prstGeom prst="rect">
            <a:avLst/>
          </a:prstGeom>
        </p:spPr>
      </p:pic>
      <p:pic>
        <p:nvPicPr>
          <p:cNvPr id="3" name="図 2">
            <a:extLst>
              <a:ext uri="{FF2B5EF4-FFF2-40B4-BE49-F238E27FC236}">
                <a16:creationId xmlns:a16="http://schemas.microsoft.com/office/drawing/2014/main" id="{50B27215-77B0-4052-B1BA-C4D62ECC82A8}"/>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387068" y="2889872"/>
            <a:ext cx="1770811" cy="2246760"/>
          </a:xfrm>
          <a:prstGeom prst="rect">
            <a:avLst/>
          </a:prstGeom>
        </p:spPr>
      </p:pic>
      <p:sp>
        <p:nvSpPr>
          <p:cNvPr id="28"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563051" y="4304708"/>
            <a:ext cx="1400518" cy="5986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AutoShape 380">
            <a:extLst>
              <a:ext uri="{FF2B5EF4-FFF2-40B4-BE49-F238E27FC236}">
                <a16:creationId xmlns:a16="http://schemas.microsoft.com/office/drawing/2014/main" id="{A3DBC455-BE75-42B1-BC59-253891CB2BA4}"/>
              </a:ext>
            </a:extLst>
          </p:cNvPr>
          <p:cNvSpPr>
            <a:spLocks noChangeArrowheads="1"/>
          </p:cNvSpPr>
          <p:nvPr/>
        </p:nvSpPr>
        <p:spPr bwMode="auto">
          <a:xfrm>
            <a:off x="7617658" y="2957474"/>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47251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ローチャート: 処理 18">
            <a:extLst>
              <a:ext uri="{FF2B5EF4-FFF2-40B4-BE49-F238E27FC236}">
                <a16:creationId xmlns:a16="http://schemas.microsoft.com/office/drawing/2014/main" id="{C149A678-9BBD-4FAE-8A5D-1E84FE57B6DE}"/>
              </a:ext>
            </a:extLst>
          </p:cNvPr>
          <p:cNvSpPr>
            <a:spLocks noChangeArrowheads="1"/>
          </p:cNvSpPr>
          <p:nvPr/>
        </p:nvSpPr>
        <p:spPr bwMode="auto">
          <a:xfrm>
            <a:off x="640049" y="39927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169988" algn="l"/>
              </a:tabLst>
            </a:pP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kumimoji="0" lang="ja-JP" altLang="ja-JP" sz="2800" b="1" i="0" u="none" strike="noStrike" cap="none" normalizeH="0" baseline="0" dirty="0" err="1">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ja-JP" sz="280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打刻</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5" name="AutoShape 357">
            <a:extLst>
              <a:ext uri="{FF2B5EF4-FFF2-40B4-BE49-F238E27FC236}">
                <a16:creationId xmlns:a16="http://schemas.microsoft.com/office/drawing/2014/main" id="{2CDDC117-4A52-4A15-94C6-321312C13430}"/>
              </a:ext>
            </a:extLst>
          </p:cNvPr>
          <p:cNvSpPr>
            <a:spLocks noChangeArrowheads="1"/>
          </p:cNvSpPr>
          <p:nvPr/>
        </p:nvSpPr>
        <p:spPr bwMode="auto">
          <a:xfrm>
            <a:off x="10395559" y="533869"/>
            <a:ext cx="720000" cy="306995"/>
          </a:xfrm>
          <a:prstGeom prst="roundRect">
            <a:avLst>
              <a:gd name="adj" fmla="val 16667"/>
            </a:avLst>
          </a:prstGeom>
          <a:gradFill rotWithShape="0">
            <a:gsLst>
              <a:gs pos="0">
                <a:srgbClr val="F4B083"/>
              </a:gs>
              <a:gs pos="50000">
                <a:srgbClr val="FBE4D5"/>
              </a:gs>
              <a:gs pos="100000">
                <a:srgbClr val="F4B083"/>
              </a:gs>
            </a:gsLst>
            <a:lin ang="189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申請者</a:t>
            </a: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6" name="Rectangle 3">
            <a:extLst>
              <a:ext uri="{FF2B5EF4-FFF2-40B4-BE49-F238E27FC236}">
                <a16:creationId xmlns:a16="http://schemas.microsoft.com/office/drawing/2014/main" id="{245A80F5-4CDA-4BB1-B132-BD60467CA6A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Rectangle 8">
            <a:extLst>
              <a:ext uri="{FF2B5EF4-FFF2-40B4-BE49-F238E27FC236}">
                <a16:creationId xmlns:a16="http://schemas.microsoft.com/office/drawing/2014/main" id="{FD063F78-9F95-44FB-A9B3-DFC466CAEBD2}"/>
              </a:ext>
            </a:extLst>
          </p:cNvPr>
          <p:cNvSpPr>
            <a:spLocks noChangeArrowheads="1"/>
          </p:cNvSpPr>
          <p:nvPr/>
        </p:nvSpPr>
        <p:spPr bwMode="auto">
          <a:xfrm>
            <a:off x="1368819" y="1285606"/>
            <a:ext cx="8818777"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1 </a:t>
            </a: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1	PC</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から</a:t>
            </a: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打刻する</a:t>
            </a: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600"/>
              </a:spcAft>
              <a:buClrTx/>
              <a:buSzTx/>
              <a:buFontTx/>
              <a:buNone/>
              <a:tabLst/>
            </a:pPr>
            <a:endPar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1</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	</a:t>
            </a: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モバイル端末から打刻する</a:t>
            </a:r>
            <a:endPar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600"/>
              </a:spcAft>
              <a:buClrTx/>
              <a:buSzTx/>
              <a:buFontTx/>
              <a:buNone/>
              <a:tabLst/>
            </a:pPr>
            <a:endPar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1</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3	</a:t>
            </a: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勤務を選択してから打刻する</a:t>
            </a: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1204116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2A3343AB-FF39-4836-8F19-9728B81C32D1}"/>
              </a:ext>
            </a:extLst>
          </p:cNvPr>
          <p:cNvPicPr>
            <a:picLocks noChangeAspect="1"/>
          </p:cNvPicPr>
          <p:nvPr/>
        </p:nvPicPr>
        <p:blipFill>
          <a:blip r:embed="rId3"/>
          <a:stretch>
            <a:fillRect/>
          </a:stretch>
        </p:blipFill>
        <p:spPr>
          <a:xfrm>
            <a:off x="1063463" y="1683067"/>
            <a:ext cx="6339620" cy="2848513"/>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413333"/>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1 - 1</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PC</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から打刻する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4883"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［タイムレコーダー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マイタイムレコーダー</a:t>
            </a:r>
            <a:r>
              <a:rPr lang="ja-JP" altLang="en-US" sz="1600" dirty="0">
                <a:latin typeface="Meiryo UI" panose="020B0604030504040204" pitchFamily="50" charset="-128"/>
                <a:ea typeface="Meiryo UI" panose="020B0604030504040204" pitchFamily="50" charset="-128"/>
              </a:rPr>
              <a:t>］メニュー</a:t>
            </a:r>
            <a:endParaRPr kumimoji="1" lang="ja-JP" altLang="en-US" sz="1600" dirty="0">
              <a:latin typeface="Meiryo UI" panose="020B0604030504040204" pitchFamily="50" charset="-128"/>
              <a:ea typeface="Meiryo UI" panose="020B0604030504040204" pitchFamily="50" charset="-128"/>
            </a:endParaRPr>
          </a:p>
        </p:txBody>
      </p:sp>
      <p:sp>
        <p:nvSpPr>
          <p:cNvPr id="19"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2657807" y="3416086"/>
            <a:ext cx="3079603" cy="706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0" name="図 19">
            <a:extLst>
              <a:ext uri="{FF2B5EF4-FFF2-40B4-BE49-F238E27FC236}">
                <a16:creationId xmlns:a16="http://schemas.microsoft.com/office/drawing/2014/main" id="{A4776E35-9723-4F5A-9D03-78F7C9A3AE78}"/>
              </a:ext>
            </a:extLst>
          </p:cNvPr>
          <p:cNvPicPr>
            <a:picLocks noChangeAspect="1"/>
          </p:cNvPicPr>
          <p:nvPr/>
        </p:nvPicPr>
        <p:blipFill>
          <a:blip r:embed="rId4"/>
          <a:stretch>
            <a:fillRect/>
          </a:stretch>
        </p:blipFill>
        <p:spPr>
          <a:xfrm>
            <a:off x="1062829" y="5121626"/>
            <a:ext cx="2479040" cy="1408430"/>
          </a:xfrm>
          <a:prstGeom prst="rect">
            <a:avLst/>
          </a:prstGeom>
        </p:spPr>
      </p:pic>
      <p:sp>
        <p:nvSpPr>
          <p:cNvPr id="21" name="テキスト ボックス 20">
            <a:extLst>
              <a:ext uri="{FF2B5EF4-FFF2-40B4-BE49-F238E27FC236}">
                <a16:creationId xmlns:a16="http://schemas.microsoft.com/office/drawing/2014/main" id="{C0712191-AD6F-40A3-8848-78A10AD554B1}"/>
              </a:ext>
            </a:extLst>
          </p:cNvPr>
          <p:cNvSpPr txBox="1"/>
          <p:nvPr/>
        </p:nvSpPr>
        <p:spPr>
          <a:xfrm>
            <a:off x="994570" y="4759649"/>
            <a:ext cx="10031708"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クリック</a:t>
            </a:r>
            <a:r>
              <a:rPr lang="ja-JP" altLang="ja-JP" sz="1600" dirty="0">
                <a:latin typeface="Meiryo UI" panose="020B0604030504040204" pitchFamily="50" charset="-128"/>
                <a:ea typeface="Meiryo UI" panose="020B0604030504040204" pitchFamily="50" charset="-128"/>
              </a:rPr>
              <a:t>すると、</a:t>
            </a:r>
            <a:r>
              <a:rPr lang="ja-JP" altLang="en-US" sz="1600" dirty="0">
                <a:latin typeface="Meiryo UI" panose="020B0604030504040204" pitchFamily="50" charset="-128"/>
                <a:ea typeface="Meiryo UI" panose="020B0604030504040204" pitchFamily="50" charset="-128"/>
              </a:rPr>
              <a:t>打刻した</a:t>
            </a:r>
            <a:r>
              <a:rPr lang="ja-JP" altLang="ja-JP" sz="1600" dirty="0">
                <a:latin typeface="Meiryo UI" panose="020B0604030504040204" pitchFamily="50" charset="-128"/>
                <a:ea typeface="Meiryo UI" panose="020B0604030504040204" pitchFamily="50" charset="-128"/>
              </a:rPr>
              <a:t>時刻</a:t>
            </a:r>
            <a:r>
              <a:rPr lang="ja-JP" altLang="en-US" sz="1600" dirty="0">
                <a:latin typeface="Meiryo UI" panose="020B0604030504040204" pitchFamily="50" charset="-128"/>
                <a:ea typeface="Meiryo UI" panose="020B0604030504040204" pitchFamily="50" charset="-128"/>
              </a:rPr>
              <a:t>と打刻内容</a:t>
            </a:r>
            <a:r>
              <a:rPr lang="ja-JP" altLang="ja-JP" sz="1600" dirty="0">
                <a:latin typeface="Meiryo UI" panose="020B0604030504040204" pitchFamily="50" charset="-128"/>
                <a:ea typeface="Meiryo UI" panose="020B0604030504040204" pitchFamily="50" charset="-128"/>
              </a:rPr>
              <a:t>が表示されます。</a:t>
            </a:r>
            <a:endParaRPr kumimoji="1" lang="ja-JP" altLang="en-US" sz="1600" dirty="0">
              <a:latin typeface="Meiryo UI" panose="020B0604030504040204" pitchFamily="50" charset="-128"/>
              <a:ea typeface="Meiryo UI" panose="020B0604030504040204" pitchFamily="50" charset="-128"/>
            </a:endParaRPr>
          </a:p>
        </p:txBody>
      </p:sp>
      <p:sp>
        <p:nvSpPr>
          <p:cNvPr id="11" name="AutoShape 380">
            <a:extLst>
              <a:ext uri="{FF2B5EF4-FFF2-40B4-BE49-F238E27FC236}">
                <a16:creationId xmlns:a16="http://schemas.microsoft.com/office/drawing/2014/main" id="{B9EA14E0-2F65-4DD0-BCA0-09745EF83366}"/>
              </a:ext>
            </a:extLst>
          </p:cNvPr>
          <p:cNvSpPr>
            <a:spLocks noChangeArrowheads="1"/>
          </p:cNvSpPr>
          <p:nvPr/>
        </p:nvSpPr>
        <p:spPr bwMode="auto">
          <a:xfrm>
            <a:off x="1754909" y="5911298"/>
            <a:ext cx="1222725" cy="3398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3" name="直線コネクタ 12">
            <a:extLst>
              <a:ext uri="{FF2B5EF4-FFF2-40B4-BE49-F238E27FC236}">
                <a16:creationId xmlns:a16="http://schemas.microsoft.com/office/drawing/2014/main" id="{7EFA9EED-6DBC-4C74-B02A-8F0E34CE77C0}"/>
              </a:ext>
            </a:extLst>
          </p:cNvPr>
          <p:cNvCxnSpPr>
            <a:cxnSpLocks/>
          </p:cNvCxnSpPr>
          <p:nvPr/>
        </p:nvCxnSpPr>
        <p:spPr>
          <a:xfrm flipH="1">
            <a:off x="5737410" y="3746544"/>
            <a:ext cx="9815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6718984" y="3524994"/>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6994192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a:ln>
                  <a:noFill/>
                </a:ln>
                <a:solidFill>
                  <a:schemeClr val="tx1"/>
                </a:solidFill>
                <a:effectLst/>
                <a:latin typeface="Arial" panose="020B0604020202020204" pitchFamily="34" charset="0"/>
              </a:rPr>
            </a:br>
            <a:endParaRPr kumimoji="0" lang="ja-JP" altLang="ja-JP"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09" y="369788"/>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lang="en-US" altLang="ja-JP" sz="2800" b="1" dirty="0">
                <a:solidFill>
                  <a:schemeClr val="bg1"/>
                </a:solidFill>
                <a:latin typeface="Meiryo UI" panose="020B0604030504040204" pitchFamily="50" charset="-128"/>
                <a:ea typeface="Meiryo UI" panose="020B0604030504040204" pitchFamily="50" charset="-128"/>
              </a:rPr>
              <a:t>1 - 2</a:t>
            </a:r>
            <a:r>
              <a:rPr lang="ja-JP" altLang="ja-JP" sz="2800" b="1" dirty="0">
                <a:solidFill>
                  <a:schemeClr val="bg1"/>
                </a:solidFill>
                <a:latin typeface="Meiryo UI" panose="020B0604030504040204" pitchFamily="50" charset="-128"/>
                <a:ea typeface="Meiryo UI" panose="020B0604030504040204" pitchFamily="50" charset="-128"/>
              </a:rPr>
              <a:t>　モバイル端末</a:t>
            </a:r>
            <a:r>
              <a:rPr lang="ja-JP" altLang="en-US" sz="2800" b="1" dirty="0">
                <a:solidFill>
                  <a:schemeClr val="bg1"/>
                </a:solidFill>
                <a:latin typeface="Meiryo UI" panose="020B0604030504040204" pitchFamily="50" charset="-128"/>
                <a:ea typeface="Meiryo UI" panose="020B0604030504040204" pitchFamily="50" charset="-128"/>
              </a:rPr>
              <a:t>から</a:t>
            </a:r>
            <a:r>
              <a:rPr lang="ja-JP" altLang="ja-JP" sz="2800" b="1" dirty="0">
                <a:solidFill>
                  <a:schemeClr val="bg1"/>
                </a:solidFill>
                <a:latin typeface="Meiryo UI" panose="020B0604030504040204" pitchFamily="50" charset="-128"/>
                <a:ea typeface="Meiryo UI" panose="020B0604030504040204" pitchFamily="50" charset="-128"/>
              </a:rPr>
              <a:t>打刻する</a:t>
            </a:r>
            <a:endParaRPr kumimoji="0" lang="ja-JP" altLang="ja-JP" sz="2800" b="0"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1014987" y="1283768"/>
            <a:ext cx="10151779" cy="584775"/>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営業先や出張先でスマートフォンやタブレットな</a:t>
            </a:r>
            <a:r>
              <a:rPr lang="ja-JP" altLang="en-US" sz="1600" dirty="0">
                <a:latin typeface="Meiryo UI" panose="020B0604030504040204" pitchFamily="50" charset="-128"/>
                <a:ea typeface="Meiryo UI" panose="020B0604030504040204" pitchFamily="50" charset="-128"/>
              </a:rPr>
              <a:t>ど</a:t>
            </a:r>
            <a:r>
              <a:rPr lang="ja-JP" altLang="ja-JP" sz="1600" dirty="0">
                <a:latin typeface="Meiryo UI" panose="020B0604030504040204" pitchFamily="50" charset="-128"/>
                <a:ea typeface="Meiryo UI" panose="020B0604030504040204" pitchFamily="50" charset="-128"/>
              </a:rPr>
              <a:t>を使用して打刻する場合は、『</a:t>
            </a:r>
            <a:r>
              <a:rPr lang="ja-JP" altLang="en-US" sz="1600" dirty="0">
                <a:latin typeface="Meiryo UI" panose="020B0604030504040204" pitchFamily="50" charset="-128"/>
                <a:ea typeface="Meiryo UI" panose="020B0604030504040204" pitchFamily="50" charset="-128"/>
              </a:rPr>
              <a:t>奉行</a:t>
            </a:r>
            <a:r>
              <a:rPr lang="en-US" altLang="ja-JP" sz="1600" dirty="0">
                <a:latin typeface="Meiryo UI" panose="020B0604030504040204" pitchFamily="50" charset="-128"/>
                <a:ea typeface="Meiryo UI" panose="020B0604030504040204" pitchFamily="50" charset="-128"/>
              </a:rPr>
              <a:t>Edge </a:t>
            </a:r>
            <a:r>
              <a:rPr lang="ja-JP" altLang="ja-JP" sz="1600" dirty="0">
                <a:latin typeface="Meiryo UI" panose="020B0604030504040204" pitchFamily="50" charset="-128"/>
                <a:ea typeface="Meiryo UI" panose="020B0604030504040204" pitchFamily="50" charset="-128"/>
              </a:rPr>
              <a:t>勤怠管理クラウド』</a:t>
            </a:r>
            <a:r>
              <a:rPr lang="ja-JP" altLang="en-US" sz="1600" dirty="0">
                <a:latin typeface="Meiryo UI" panose="020B0604030504040204" pitchFamily="50" charset="-128"/>
                <a:ea typeface="Meiryo UI" panose="020B0604030504040204" pitchFamily="50" charset="-128"/>
              </a:rPr>
              <a:t>のスマホ</a:t>
            </a:r>
            <a:r>
              <a:rPr lang="ja-JP" altLang="ja-JP" sz="1600" dirty="0">
                <a:latin typeface="Meiryo UI" panose="020B0604030504040204" pitchFamily="50" charset="-128"/>
                <a:ea typeface="Meiryo UI" panose="020B0604030504040204" pitchFamily="50" charset="-128"/>
              </a:rPr>
              <a:t>アプリを利用します。</a:t>
            </a:r>
            <a:endParaRPr kumimoji="1" lang="ja-JP" altLang="en-US" sz="1600" dirty="0">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B38020B5-5AF8-4574-9C75-1F318B44B06E}"/>
              </a:ext>
            </a:extLst>
          </p:cNvPr>
          <p:cNvPicPr>
            <a:picLocks noChangeAspect="1"/>
          </p:cNvPicPr>
          <p:nvPr/>
        </p:nvPicPr>
        <p:blipFill>
          <a:blip r:embed="rId3"/>
          <a:stretch>
            <a:fillRect/>
          </a:stretch>
        </p:blipFill>
        <p:spPr>
          <a:xfrm>
            <a:off x="1077441" y="1982857"/>
            <a:ext cx="2212606" cy="4477273"/>
          </a:xfrm>
          <a:prstGeom prst="rect">
            <a:avLst/>
          </a:prstGeom>
        </p:spPr>
      </p:pic>
      <p:sp>
        <p:nvSpPr>
          <p:cNvPr id="23" name="AutoShape 380">
            <a:extLst>
              <a:ext uri="{FF2B5EF4-FFF2-40B4-BE49-F238E27FC236}">
                <a16:creationId xmlns:a16="http://schemas.microsoft.com/office/drawing/2014/main" id="{25924C8D-8294-4DA5-A4B1-8CF6D804CDC3}"/>
              </a:ext>
            </a:extLst>
          </p:cNvPr>
          <p:cNvSpPr>
            <a:spLocks noChangeArrowheads="1"/>
          </p:cNvSpPr>
          <p:nvPr/>
        </p:nvSpPr>
        <p:spPr bwMode="auto">
          <a:xfrm>
            <a:off x="1246226" y="3568707"/>
            <a:ext cx="1873491" cy="1526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98BF99C7-BF78-41E0-8063-E3ED8990C0D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46026" y="2561221"/>
            <a:ext cx="2651389" cy="1710177"/>
          </a:xfrm>
          <a:prstGeom prst="rect">
            <a:avLst/>
          </a:prstGeom>
          <a:noFill/>
          <a:ln>
            <a:noFill/>
          </a:ln>
        </p:spPr>
      </p:pic>
      <p:sp>
        <p:nvSpPr>
          <p:cNvPr id="25" name="Rectangle 363">
            <a:extLst>
              <a:ext uri="{FF2B5EF4-FFF2-40B4-BE49-F238E27FC236}">
                <a16:creationId xmlns:a16="http://schemas.microsoft.com/office/drawing/2014/main" id="{E1AF4C79-BF59-4682-A9F6-4D1D43586258}"/>
              </a:ext>
            </a:extLst>
          </p:cNvPr>
          <p:cNvSpPr>
            <a:spLocks noChangeArrowheads="1"/>
          </p:cNvSpPr>
          <p:nvPr/>
        </p:nvSpPr>
        <p:spPr bwMode="auto">
          <a:xfrm>
            <a:off x="5863619" y="1973529"/>
            <a:ext cx="5388581" cy="2568648"/>
          </a:xfrm>
          <a:prstGeom prst="rect">
            <a:avLst/>
          </a:prstGeom>
          <a:noFill/>
          <a:ln w="31750">
            <a:solidFill>
              <a:srgbClr val="000000"/>
            </a:solidFill>
            <a:miter lim="800000"/>
            <a:headEnd/>
            <a:tailEnd/>
          </a:ln>
        </p:spPr>
        <p:txBody>
          <a:bodyPr rot="0" vert="horz" wrap="square" lIns="74295" tIns="144000" rIns="74295" bIns="8890" anchor="t" anchorCtr="0" upright="1">
            <a:noAutofit/>
          </a:bodyPr>
          <a:lstStyle/>
          <a:p>
            <a:pPr marL="72000" fontAlgn="base">
              <a:spcAft>
                <a:spcPts val="0"/>
              </a:spcAft>
            </a:pP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打刻した際に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メッセージが表示</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された場合は許可し</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ます</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p>
        </p:txBody>
      </p:sp>
      <p:sp>
        <p:nvSpPr>
          <p:cNvPr id="26" name="AutoShape 380">
            <a:extLst>
              <a:ext uri="{FF2B5EF4-FFF2-40B4-BE49-F238E27FC236}">
                <a16:creationId xmlns:a16="http://schemas.microsoft.com/office/drawing/2014/main" id="{01196A82-CEB3-46F7-AEB4-0807754ACD75}"/>
              </a:ext>
            </a:extLst>
          </p:cNvPr>
          <p:cNvSpPr>
            <a:spLocks noChangeArrowheads="1"/>
          </p:cNvSpPr>
          <p:nvPr/>
        </p:nvSpPr>
        <p:spPr bwMode="auto">
          <a:xfrm>
            <a:off x="7463069" y="3648350"/>
            <a:ext cx="807221" cy="4096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1BB90F48-6AB7-411F-AC73-A3B0F9C4F371}"/>
              </a:ext>
            </a:extLst>
          </p:cNvPr>
          <p:cNvCxnSpPr>
            <a:cxnSpLocks/>
          </p:cNvCxnSpPr>
          <p:nvPr/>
        </p:nvCxnSpPr>
        <p:spPr>
          <a:xfrm flipH="1">
            <a:off x="3124281" y="4332495"/>
            <a:ext cx="67014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Rectangle 363">
            <a:extLst>
              <a:ext uri="{FF2B5EF4-FFF2-40B4-BE49-F238E27FC236}">
                <a16:creationId xmlns:a16="http://schemas.microsoft.com/office/drawing/2014/main" id="{DE299C4D-DE9C-4A15-B6C3-BF4FD6B25B51}"/>
              </a:ext>
            </a:extLst>
          </p:cNvPr>
          <p:cNvSpPr>
            <a:spLocks noChangeArrowheads="1"/>
          </p:cNvSpPr>
          <p:nvPr/>
        </p:nvSpPr>
        <p:spPr bwMode="auto">
          <a:xfrm>
            <a:off x="3794423" y="4089614"/>
            <a:ext cx="1285578" cy="49084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170725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541FF0EA-B85F-4D7C-89B8-D0A4DAC5A57B}"/>
              </a:ext>
            </a:extLst>
          </p:cNvPr>
          <p:cNvPicPr>
            <a:picLocks noChangeAspect="1"/>
          </p:cNvPicPr>
          <p:nvPr/>
        </p:nvPicPr>
        <p:blipFill>
          <a:blip r:embed="rId3"/>
          <a:stretch>
            <a:fillRect/>
          </a:stretch>
        </p:blipFill>
        <p:spPr>
          <a:xfrm>
            <a:off x="1070967" y="1947721"/>
            <a:ext cx="5141573" cy="3622985"/>
          </a:xfrm>
          <a:prstGeom prst="rect">
            <a:avLst/>
          </a:prstGeom>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6918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lang="en-US" altLang="ja-JP" sz="2800" b="1" dirty="0">
                <a:solidFill>
                  <a:schemeClr val="bg1"/>
                </a:solidFill>
                <a:latin typeface="Meiryo UI" panose="020B0604030504040204" pitchFamily="50" charset="-128"/>
                <a:ea typeface="Meiryo UI" panose="020B0604030504040204" pitchFamily="50" charset="-128"/>
              </a:rPr>
              <a:t>1</a:t>
            </a:r>
            <a:r>
              <a:rPr lang="ja-JP" altLang="en-US" sz="2800" b="1" dirty="0">
                <a:solidFill>
                  <a:schemeClr val="bg1"/>
                </a:solidFill>
                <a:latin typeface="Meiryo UI" panose="020B0604030504040204" pitchFamily="50" charset="-128"/>
                <a:ea typeface="Meiryo UI" panose="020B0604030504040204" pitchFamily="50" charset="-128"/>
              </a:rPr>
              <a:t> </a:t>
            </a:r>
            <a:r>
              <a:rPr lang="en-US" altLang="ja-JP" sz="2800" b="1" dirty="0">
                <a:solidFill>
                  <a:schemeClr val="bg1"/>
                </a:solidFill>
                <a:latin typeface="Meiryo UI" panose="020B0604030504040204" pitchFamily="50" charset="-128"/>
                <a:ea typeface="Meiryo UI" panose="020B0604030504040204" pitchFamily="50" charset="-128"/>
              </a:rPr>
              <a:t>- 3</a:t>
            </a:r>
            <a:r>
              <a:rPr lang="ja-JP" altLang="ja-JP" sz="2800" b="1" dirty="0">
                <a:solidFill>
                  <a:schemeClr val="bg1"/>
                </a:solidFill>
                <a:latin typeface="Meiryo UI" panose="020B0604030504040204" pitchFamily="50" charset="-128"/>
                <a:ea typeface="Meiryo UI" panose="020B0604030504040204" pitchFamily="50" charset="-128"/>
              </a:rPr>
              <a:t>　勤務を選択して</a:t>
            </a:r>
            <a:r>
              <a:rPr lang="ja-JP" altLang="en-US" sz="2800" b="1" dirty="0">
                <a:solidFill>
                  <a:schemeClr val="bg1"/>
                </a:solidFill>
                <a:latin typeface="Meiryo UI" panose="020B0604030504040204" pitchFamily="50" charset="-128"/>
                <a:ea typeface="Meiryo UI" panose="020B0604030504040204" pitchFamily="50" charset="-128"/>
              </a:rPr>
              <a:t>から</a:t>
            </a:r>
            <a:r>
              <a:rPr lang="ja-JP" altLang="ja-JP" sz="2800" b="1" dirty="0">
                <a:solidFill>
                  <a:schemeClr val="bg1"/>
                </a:solidFill>
                <a:latin typeface="Meiryo UI" panose="020B0604030504040204" pitchFamily="50" charset="-128"/>
                <a:ea typeface="Meiryo UI" panose="020B0604030504040204" pitchFamily="50" charset="-128"/>
              </a:rPr>
              <a:t>打刻する</a:t>
            </a:r>
            <a:endParaRPr kumimoji="0" lang="ja-JP" altLang="ja-JP" sz="2800" b="0"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93496" y="1283768"/>
            <a:ext cx="10151779" cy="584775"/>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その日に応じて勤務体系が変わる場合は</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［タイムレコーダー </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マイタイムレコーダー</a:t>
            </a:r>
            <a:r>
              <a:rPr lang="ja-JP" altLang="en-US" sz="1600" dirty="0">
                <a:latin typeface="Meiryo UI" panose="020B0604030504040204" pitchFamily="50" charset="-128"/>
                <a:ea typeface="Meiryo UI" panose="020B0604030504040204" pitchFamily="50" charset="-128"/>
              </a:rPr>
              <a:t>］メニュー</a:t>
            </a:r>
            <a:r>
              <a:rPr lang="ja-JP" altLang="ja-JP" sz="1600" dirty="0">
                <a:latin typeface="Meiryo UI" panose="020B0604030504040204" pitchFamily="50" charset="-128"/>
                <a:ea typeface="Meiryo UI" panose="020B0604030504040204" pitchFamily="50" charset="-128"/>
              </a:rPr>
              <a:t>で勤務体系を選択して</a:t>
            </a:r>
            <a:r>
              <a:rPr lang="ja-JP" altLang="en-US" sz="1600" dirty="0">
                <a:latin typeface="Meiryo UI" panose="020B0604030504040204" pitchFamily="50" charset="-128"/>
                <a:ea typeface="Meiryo UI" panose="020B0604030504040204" pitchFamily="50" charset="-128"/>
              </a:rPr>
              <a:t>から</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打刻します。</a:t>
            </a:r>
            <a:endParaRPr kumimoji="1" lang="ja-JP" altLang="en-US" sz="1600" dirty="0">
              <a:latin typeface="Meiryo UI" panose="020B0604030504040204" pitchFamily="50" charset="-128"/>
              <a:ea typeface="Meiryo UI" panose="020B0604030504040204" pitchFamily="50" charset="-128"/>
            </a:endParaRPr>
          </a:p>
        </p:txBody>
      </p:sp>
      <p:sp>
        <p:nvSpPr>
          <p:cNvPr id="19"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426644" y="3646136"/>
            <a:ext cx="967972" cy="5132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 name="Rectangle 4">
            <a:extLst>
              <a:ext uri="{FF2B5EF4-FFF2-40B4-BE49-F238E27FC236}">
                <a16:creationId xmlns:a16="http://schemas.microsoft.com/office/drawing/2014/main" id="{A93F80F9-A063-48E4-A8D8-2B7D90F4A055}"/>
              </a:ext>
            </a:extLst>
          </p:cNvPr>
          <p:cNvSpPr>
            <a:spLocks noChangeArrowheads="1"/>
          </p:cNvSpPr>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2103886" y="4273838"/>
            <a:ext cx="3122535" cy="10153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714D5FFD-712C-456B-AFFB-C0597D9A0415}"/>
              </a:ext>
            </a:extLst>
          </p:cNvPr>
          <p:cNvCxnSpPr>
            <a:cxnSpLocks/>
            <a:endCxn id="19" idx="3"/>
          </p:cNvCxnSpPr>
          <p:nvPr/>
        </p:nvCxnSpPr>
        <p:spPr>
          <a:xfrm flipH="1" flipV="1">
            <a:off x="2394616" y="3902737"/>
            <a:ext cx="429278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0B81CBA0-4705-4249-B9C4-8DE6B5FD6809}"/>
              </a:ext>
            </a:extLst>
          </p:cNvPr>
          <p:cNvCxnSpPr>
            <a:cxnSpLocks/>
            <a:stCxn id="24" idx="1"/>
          </p:cNvCxnSpPr>
          <p:nvPr/>
        </p:nvCxnSpPr>
        <p:spPr>
          <a:xfrm flipH="1" flipV="1">
            <a:off x="5226422" y="4770418"/>
            <a:ext cx="147021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C203A854-1CB8-4FDE-A0A1-97A5EC200034}"/>
              </a:ext>
            </a:extLst>
          </p:cNvPr>
          <p:cNvSpPr>
            <a:spLocks noChangeArrowheads="1"/>
          </p:cNvSpPr>
          <p:nvPr/>
        </p:nvSpPr>
        <p:spPr bwMode="auto">
          <a:xfrm>
            <a:off x="6696637" y="3674761"/>
            <a:ext cx="4648696" cy="4591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indent="-457200" fontAlgn="base">
              <a:spcAft>
                <a:spcPts val="0"/>
              </a:spcAft>
            </a:pPr>
            <a:r>
              <a:rPr lang="ja-JP" altLang="en-US" sz="1600" dirty="0">
                <a:latin typeface="Meiryo UI" panose="020B0604030504040204" pitchFamily="50" charset="-128"/>
                <a:ea typeface="Meiryo UI" panose="020B0604030504040204" pitchFamily="50" charset="-128"/>
              </a:rPr>
              <a:t>①</a:t>
            </a:r>
            <a:r>
              <a:rPr lang="ja-JP" altLang="ja-JP" sz="1600" dirty="0">
                <a:latin typeface="Meiryo UI" panose="020B0604030504040204" pitchFamily="50" charset="-128"/>
                <a:ea typeface="Meiryo UI" panose="020B0604030504040204" pitchFamily="50" charset="-128"/>
              </a:rPr>
              <a:t>［勤務］ボタンをクリックして、勤務体系を選択します。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Rectangle 363">
            <a:extLst>
              <a:ext uri="{FF2B5EF4-FFF2-40B4-BE49-F238E27FC236}">
                <a16:creationId xmlns:a16="http://schemas.microsoft.com/office/drawing/2014/main" id="{DF2F3F74-F95B-4617-B383-054733966DEE}"/>
              </a:ext>
            </a:extLst>
          </p:cNvPr>
          <p:cNvSpPr>
            <a:spLocks noChangeArrowheads="1"/>
          </p:cNvSpPr>
          <p:nvPr/>
        </p:nvSpPr>
        <p:spPr bwMode="auto">
          <a:xfrm>
            <a:off x="6696634" y="4576575"/>
            <a:ext cx="1541931" cy="42134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16433343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ローチャート: 処理 18">
            <a:extLst>
              <a:ext uri="{FF2B5EF4-FFF2-40B4-BE49-F238E27FC236}">
                <a16:creationId xmlns:a16="http://schemas.microsoft.com/office/drawing/2014/main" id="{C149A678-9BBD-4FAE-8A5D-1E84FE57B6DE}"/>
              </a:ext>
            </a:extLst>
          </p:cNvPr>
          <p:cNvSpPr>
            <a:spLocks noChangeArrowheads="1"/>
          </p:cNvSpPr>
          <p:nvPr/>
        </p:nvSpPr>
        <p:spPr bwMode="auto">
          <a:xfrm>
            <a:off x="640047" y="407985"/>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169988" algn="l"/>
              </a:tabLst>
            </a:pP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ja-JP" sz="2800" b="1" i="0" u="none" strike="noStrike" cap="none" normalizeH="0" baseline="0" dirty="0" err="1">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申請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5" name="AutoShape 357">
            <a:extLst>
              <a:ext uri="{FF2B5EF4-FFF2-40B4-BE49-F238E27FC236}">
                <a16:creationId xmlns:a16="http://schemas.microsoft.com/office/drawing/2014/main" id="{2CDDC117-4A52-4A15-94C6-321312C13430}"/>
              </a:ext>
            </a:extLst>
          </p:cNvPr>
          <p:cNvSpPr>
            <a:spLocks noChangeArrowheads="1"/>
          </p:cNvSpPr>
          <p:nvPr/>
        </p:nvSpPr>
        <p:spPr bwMode="auto">
          <a:xfrm>
            <a:off x="10404268" y="551287"/>
            <a:ext cx="720000" cy="306995"/>
          </a:xfrm>
          <a:prstGeom prst="roundRect">
            <a:avLst>
              <a:gd name="adj" fmla="val 16667"/>
            </a:avLst>
          </a:prstGeom>
          <a:gradFill rotWithShape="0">
            <a:gsLst>
              <a:gs pos="0">
                <a:srgbClr val="F4B083"/>
              </a:gs>
              <a:gs pos="50000">
                <a:srgbClr val="FBE4D5"/>
              </a:gs>
              <a:gs pos="100000">
                <a:srgbClr val="F4B083"/>
              </a:gs>
            </a:gsLst>
            <a:lin ang="189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申請者</a:t>
            </a: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6" name="Rectangle 3">
            <a:extLst>
              <a:ext uri="{FF2B5EF4-FFF2-40B4-BE49-F238E27FC236}">
                <a16:creationId xmlns:a16="http://schemas.microsoft.com/office/drawing/2014/main" id="{245A80F5-4CDA-4BB1-B132-BD60467CA6A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Rectangle 8">
            <a:extLst>
              <a:ext uri="{FF2B5EF4-FFF2-40B4-BE49-F238E27FC236}">
                <a16:creationId xmlns:a16="http://schemas.microsoft.com/office/drawing/2014/main" id="{FD063F78-9F95-44FB-A9B3-DFC466CAEBD2}"/>
              </a:ext>
            </a:extLst>
          </p:cNvPr>
          <p:cNvSpPr>
            <a:spLocks noChangeArrowheads="1"/>
          </p:cNvSpPr>
          <p:nvPr/>
        </p:nvSpPr>
        <p:spPr bwMode="auto">
          <a:xfrm>
            <a:off x="1387440" y="1040846"/>
            <a:ext cx="8818777" cy="5734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1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申請方法</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打刻漏れを申請する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有給休暇を申請する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残業を申請する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5</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直行・直帰を申請する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- 6</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出張を申請する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- 7</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休日出勤を申請する</a:t>
            </a:r>
            <a:endParaRPr kumimoji="0" lang="en-US" altLang="ja-JP" sz="2000" dirty="0">
              <a:latin typeface="Meiryo UI" panose="020B0604030504040204" pitchFamily="50" charset="-128"/>
              <a:ea typeface="Meiryo UI" panose="020B0604030504040204" pitchFamily="50" charset="-128"/>
            </a:endParaRPr>
          </a:p>
          <a:p>
            <a:pPr lvl="0" indent="0">
              <a:spcAft>
                <a:spcPts val="200"/>
              </a:spcAf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8</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代休・振休を申請する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- 9</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外出を申請する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- 10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遅延を申請する</a:t>
            </a:r>
            <a:endParaRPr kumimoji="0" lang="en-US" altLang="ja-JP" sz="2000" dirty="0">
              <a:latin typeface="Meiryo UI" panose="020B0604030504040204" pitchFamily="50" charset="-128"/>
              <a:ea typeface="Meiryo UI" panose="020B0604030504040204" pitchFamily="50" charset="-128"/>
            </a:endParaRPr>
          </a:p>
          <a:p>
            <a:pPr indent="0">
              <a:spcAft>
                <a:spcPts val="200"/>
              </a:spcAf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- 11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遅刻・早退を申請する</a:t>
            </a:r>
            <a:endParaRPr kumimoji="0" lang="en-US" altLang="ja-JP" sz="2000" dirty="0">
              <a:latin typeface="Meiryo UI" panose="020B0604030504040204" pitchFamily="50" charset="-128"/>
              <a:ea typeface="Meiryo UI" panose="020B0604030504040204" pitchFamily="50" charset="-128"/>
            </a:endParaRPr>
          </a:p>
          <a:p>
            <a:pPr indent="0">
              <a:spcAft>
                <a:spcPts val="200"/>
              </a:spcAf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- 12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欠勤を申請する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- 13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勤務スケジュールを申請する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- 14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申請を取り下げる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- 15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未打刻を確認する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2 - 16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勤務データを一括で申請する</a:t>
            </a:r>
            <a:endPar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- 17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勤怠を管理している社員の勤務データを一括で申請する</a:t>
            </a: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7" name="AutoShape 438">
            <a:extLst>
              <a:ext uri="{FF2B5EF4-FFF2-40B4-BE49-F238E27FC236}">
                <a16:creationId xmlns:a16="http://schemas.microsoft.com/office/drawing/2014/main" id="{53CE06F7-0535-4E49-8161-BB70850277B7}"/>
              </a:ext>
            </a:extLst>
          </p:cNvPr>
          <p:cNvSpPr>
            <a:spLocks noChangeArrowheads="1"/>
          </p:cNvSpPr>
          <p:nvPr/>
        </p:nvSpPr>
        <p:spPr bwMode="auto">
          <a:xfrm>
            <a:off x="8507766" y="6433879"/>
            <a:ext cx="593725" cy="252413"/>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承認者</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48899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6A782948-A330-4E57-ADE7-00AA66F59996}"/>
              </a:ext>
            </a:extLst>
          </p:cNvPr>
          <p:cNvPicPr/>
          <p:nvPr/>
        </p:nvPicPr>
        <p:blipFill>
          <a:blip r:embed="rId3"/>
          <a:stretch>
            <a:fillRect/>
          </a:stretch>
        </p:blipFill>
        <p:spPr>
          <a:xfrm>
            <a:off x="1218188" y="2169742"/>
            <a:ext cx="1875790" cy="267843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86602"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申請方法</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1008477" y="1283768"/>
            <a:ext cx="10151779" cy="338554"/>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申請方法には、以下の</a:t>
            </a:r>
            <a:r>
              <a:rPr lang="en-US" altLang="ja-JP" sz="1600" dirty="0">
                <a:latin typeface="Meiryo UI" panose="020B0604030504040204" pitchFamily="50" charset="-128"/>
                <a:ea typeface="Meiryo UI" panose="020B0604030504040204" pitchFamily="50" charset="-128"/>
              </a:rPr>
              <a:t> 2 </a:t>
            </a:r>
            <a:r>
              <a:rPr lang="ja-JP" altLang="ja-JP" sz="1600" dirty="0" err="1">
                <a:latin typeface="Meiryo UI" panose="020B0604030504040204" pitchFamily="50" charset="-128"/>
                <a:ea typeface="Meiryo UI" panose="020B0604030504040204" pitchFamily="50" charset="-128"/>
              </a:rPr>
              <a:t>つの</a:t>
            </a:r>
            <a:r>
              <a:rPr lang="ja-JP" altLang="ja-JP" sz="1600" dirty="0">
                <a:latin typeface="Meiryo UI" panose="020B0604030504040204" pitchFamily="50" charset="-128"/>
                <a:ea typeface="Meiryo UI" panose="020B0604030504040204" pitchFamily="50" charset="-128"/>
              </a:rPr>
              <a:t>方法があります。</a:t>
            </a:r>
            <a:endParaRPr kumimoji="1" lang="ja-JP" altLang="en-US" sz="1600" dirty="0">
              <a:latin typeface="Meiryo UI" panose="020B0604030504040204" pitchFamily="50" charset="-128"/>
              <a:ea typeface="Meiryo UI" panose="020B0604030504040204" pitchFamily="50" charset="-128"/>
            </a:endParaRPr>
          </a:p>
        </p:txBody>
      </p:sp>
      <p:sp>
        <p:nvSpPr>
          <p:cNvPr id="19"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2153458" y="2236079"/>
            <a:ext cx="841513" cy="24566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テキスト ボックス 20">
            <a:extLst>
              <a:ext uri="{FF2B5EF4-FFF2-40B4-BE49-F238E27FC236}">
                <a16:creationId xmlns:a16="http://schemas.microsoft.com/office/drawing/2014/main" id="{C0712191-AD6F-40A3-8848-78A10AD554B1}"/>
              </a:ext>
            </a:extLst>
          </p:cNvPr>
          <p:cNvSpPr txBox="1"/>
          <p:nvPr/>
        </p:nvSpPr>
        <p:spPr>
          <a:xfrm>
            <a:off x="999510" y="1716688"/>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メニューの各申請メニューから申請</a:t>
            </a:r>
            <a:endParaRPr kumimoji="1" lang="ja-JP" altLang="en-US" sz="1600" b="1"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07B125CC-4B85-49BC-8A3A-44D583810879}"/>
              </a:ext>
            </a:extLst>
          </p:cNvPr>
          <p:cNvPicPr/>
          <p:nvPr/>
        </p:nvPicPr>
        <p:blipFill>
          <a:blip r:embed="rId4"/>
          <a:stretch>
            <a:fillRect/>
          </a:stretch>
        </p:blipFill>
        <p:spPr>
          <a:xfrm>
            <a:off x="3061419" y="3800172"/>
            <a:ext cx="2989580" cy="2230755"/>
          </a:xfrm>
          <a:prstGeom prst="rect">
            <a:avLst/>
          </a:prstGeom>
          <a:ln w="3175">
            <a:solidFill>
              <a:schemeClr val="tx1"/>
            </a:solidFill>
          </a:ln>
        </p:spPr>
      </p:pic>
      <p:pic>
        <p:nvPicPr>
          <p:cNvPr id="22" name="図 21">
            <a:extLst>
              <a:ext uri="{FF2B5EF4-FFF2-40B4-BE49-F238E27FC236}">
                <a16:creationId xmlns:a16="http://schemas.microsoft.com/office/drawing/2014/main" id="{31DCE9C8-58A1-4107-BD09-30049207ADF0}"/>
              </a:ext>
            </a:extLst>
          </p:cNvPr>
          <p:cNvPicPr/>
          <p:nvPr/>
        </p:nvPicPr>
        <p:blipFill>
          <a:blip r:embed="rId5"/>
          <a:stretch>
            <a:fillRect/>
          </a:stretch>
        </p:blipFill>
        <p:spPr>
          <a:xfrm>
            <a:off x="6860928" y="2177297"/>
            <a:ext cx="2001520" cy="636270"/>
          </a:xfrm>
          <a:prstGeom prst="rect">
            <a:avLst/>
          </a:prstGeom>
          <a:ln w="3175">
            <a:solidFill>
              <a:schemeClr val="tx1"/>
            </a:solidFill>
          </a:ln>
        </p:spPr>
      </p:pic>
      <p:pic>
        <p:nvPicPr>
          <p:cNvPr id="23" name="図 22">
            <a:extLst>
              <a:ext uri="{FF2B5EF4-FFF2-40B4-BE49-F238E27FC236}">
                <a16:creationId xmlns:a16="http://schemas.microsoft.com/office/drawing/2014/main" id="{64B16117-71DB-4CEC-B75A-FD56E762192D}"/>
              </a:ext>
            </a:extLst>
          </p:cNvPr>
          <p:cNvPicPr/>
          <p:nvPr/>
        </p:nvPicPr>
        <p:blipFill>
          <a:blip r:embed="rId6"/>
          <a:stretch>
            <a:fillRect/>
          </a:stretch>
        </p:blipFill>
        <p:spPr>
          <a:xfrm>
            <a:off x="7471990" y="4124426"/>
            <a:ext cx="3808127" cy="2230755"/>
          </a:xfrm>
          <a:prstGeom prst="rect">
            <a:avLst/>
          </a:prstGeom>
          <a:ln w="3175">
            <a:solidFill>
              <a:schemeClr val="tx1"/>
            </a:solidFill>
          </a:ln>
        </p:spPr>
      </p:pic>
      <p:sp>
        <p:nvSpPr>
          <p:cNvPr id="24" name="テキスト ボックス 23">
            <a:extLst>
              <a:ext uri="{FF2B5EF4-FFF2-40B4-BE49-F238E27FC236}">
                <a16:creationId xmlns:a16="http://schemas.microsoft.com/office/drawing/2014/main" id="{DB0A3989-CB48-4B70-9019-5841C7298535}"/>
              </a:ext>
            </a:extLst>
          </p:cNvPr>
          <p:cNvSpPr txBox="1"/>
          <p:nvPr/>
        </p:nvSpPr>
        <p:spPr>
          <a:xfrm>
            <a:off x="6598357" y="1709719"/>
            <a:ext cx="459413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勤務実績照会</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メニューから申請</a:t>
            </a:r>
            <a:endParaRPr kumimoji="1" lang="ja-JP" altLang="en-US" sz="1600" b="1" dirty="0">
              <a:latin typeface="Meiryo UI" panose="020B0604030504040204" pitchFamily="50" charset="-128"/>
              <a:ea typeface="Meiryo UI" panose="020B0604030504040204" pitchFamily="50" charset="-128"/>
            </a:endParaRPr>
          </a:p>
        </p:txBody>
      </p:sp>
      <p:sp>
        <p:nvSpPr>
          <p:cNvPr id="25" name="AutoShape 380">
            <a:extLst>
              <a:ext uri="{FF2B5EF4-FFF2-40B4-BE49-F238E27FC236}">
                <a16:creationId xmlns:a16="http://schemas.microsoft.com/office/drawing/2014/main" id="{8B17D0C6-C1EB-4D2B-A269-21C327271DCE}"/>
              </a:ext>
            </a:extLst>
          </p:cNvPr>
          <p:cNvSpPr>
            <a:spLocks noChangeArrowheads="1"/>
          </p:cNvSpPr>
          <p:nvPr/>
        </p:nvSpPr>
        <p:spPr bwMode="auto">
          <a:xfrm>
            <a:off x="7846460" y="2267976"/>
            <a:ext cx="600995" cy="1571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AD7FFE0A-F7BA-4FAD-9A29-5A3F2FFFDB73}"/>
              </a:ext>
            </a:extLst>
          </p:cNvPr>
          <p:cNvSpPr>
            <a:spLocks noChangeArrowheads="1"/>
          </p:cNvSpPr>
          <p:nvPr/>
        </p:nvSpPr>
        <p:spPr bwMode="auto">
          <a:xfrm>
            <a:off x="3061602" y="3928132"/>
            <a:ext cx="2983134" cy="1699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7437129" y="5532795"/>
            <a:ext cx="660006" cy="880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 name="矢印: 折線 2">
            <a:extLst>
              <a:ext uri="{FF2B5EF4-FFF2-40B4-BE49-F238E27FC236}">
                <a16:creationId xmlns:a16="http://schemas.microsoft.com/office/drawing/2014/main" id="{DC6615AC-6C05-4366-A395-831CBE109FD1}"/>
              </a:ext>
            </a:extLst>
          </p:cNvPr>
          <p:cNvSpPr/>
          <p:nvPr/>
        </p:nvSpPr>
        <p:spPr>
          <a:xfrm flipV="1">
            <a:off x="2458603" y="4777021"/>
            <a:ext cx="635375" cy="629651"/>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cxnSp>
        <p:nvCxnSpPr>
          <p:cNvPr id="31" name="直線コネクタ 30">
            <a:extLst>
              <a:ext uri="{FF2B5EF4-FFF2-40B4-BE49-F238E27FC236}">
                <a16:creationId xmlns:a16="http://schemas.microsoft.com/office/drawing/2014/main" id="{A70A1C74-C769-45B7-80E8-B1AE9DD2FE74}"/>
              </a:ext>
            </a:extLst>
          </p:cNvPr>
          <p:cNvCxnSpPr>
            <a:cxnSpLocks/>
          </p:cNvCxnSpPr>
          <p:nvPr/>
        </p:nvCxnSpPr>
        <p:spPr>
          <a:xfrm flipV="1">
            <a:off x="5893941" y="4098119"/>
            <a:ext cx="0" cy="20607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77C28BE1-03DA-4A35-8320-C9022C27C21F}"/>
              </a:ext>
            </a:extLst>
          </p:cNvPr>
          <p:cNvCxnSpPr>
            <a:cxnSpLocks/>
          </p:cNvCxnSpPr>
          <p:nvPr/>
        </p:nvCxnSpPr>
        <p:spPr>
          <a:xfrm flipV="1">
            <a:off x="7861688" y="3724102"/>
            <a:ext cx="908490" cy="182388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矢印: 右 8">
            <a:extLst>
              <a:ext uri="{FF2B5EF4-FFF2-40B4-BE49-F238E27FC236}">
                <a16:creationId xmlns:a16="http://schemas.microsoft.com/office/drawing/2014/main" id="{B94D580F-C19A-4C44-A117-F18525C1692C}"/>
              </a:ext>
            </a:extLst>
          </p:cNvPr>
          <p:cNvSpPr/>
          <p:nvPr/>
        </p:nvSpPr>
        <p:spPr>
          <a:xfrm rot="5400000">
            <a:off x="7424696" y="3087274"/>
            <a:ext cx="1461910"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6" name="AutoShape 380">
            <a:extLst>
              <a:ext uri="{FF2B5EF4-FFF2-40B4-BE49-F238E27FC236}">
                <a16:creationId xmlns:a16="http://schemas.microsoft.com/office/drawing/2014/main" id="{4099700D-92D7-4537-8765-85A5C6331FC1}"/>
              </a:ext>
            </a:extLst>
          </p:cNvPr>
          <p:cNvSpPr>
            <a:spLocks noChangeArrowheads="1"/>
          </p:cNvSpPr>
          <p:nvPr/>
        </p:nvSpPr>
        <p:spPr bwMode="auto">
          <a:xfrm>
            <a:off x="4137652" y="5840428"/>
            <a:ext cx="434434" cy="1923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3F1CBA96-56C2-490B-ADA7-F02448BF617E}"/>
              </a:ext>
            </a:extLst>
          </p:cNvPr>
          <p:cNvSpPr>
            <a:spLocks noChangeArrowheads="1"/>
          </p:cNvSpPr>
          <p:nvPr/>
        </p:nvSpPr>
        <p:spPr bwMode="auto">
          <a:xfrm>
            <a:off x="3784601" y="6158887"/>
            <a:ext cx="2260136" cy="4620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申請状況</a:t>
            </a:r>
            <a:r>
              <a:rPr lang="ja-JP" altLang="en-US" sz="1600" dirty="0">
                <a:latin typeface="Meiryo UI" panose="020B0604030504040204" pitchFamily="50" charset="-128"/>
                <a:ea typeface="Meiryo UI" panose="020B0604030504040204" pitchFamily="50" charset="-128"/>
              </a:rPr>
              <a:t>も</a:t>
            </a:r>
            <a:r>
              <a:rPr lang="ja-JP" altLang="ja-JP" sz="1600" dirty="0">
                <a:latin typeface="Meiryo UI" panose="020B0604030504040204" pitchFamily="50" charset="-128"/>
                <a:ea typeface="Meiryo UI" panose="020B0604030504040204" pitchFamily="50" charset="-128"/>
              </a:rPr>
              <a:t>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2" name="Rectangle 363">
            <a:extLst>
              <a:ext uri="{FF2B5EF4-FFF2-40B4-BE49-F238E27FC236}">
                <a16:creationId xmlns:a16="http://schemas.microsoft.com/office/drawing/2014/main" id="{3273DC35-D54B-4DC5-85D0-2EC4C3429D33}"/>
              </a:ext>
            </a:extLst>
          </p:cNvPr>
          <p:cNvSpPr>
            <a:spLocks noChangeArrowheads="1"/>
          </p:cNvSpPr>
          <p:nvPr/>
        </p:nvSpPr>
        <p:spPr bwMode="auto">
          <a:xfrm>
            <a:off x="8447455" y="3276409"/>
            <a:ext cx="2834243" cy="44769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申請する日の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5" name="図 34">
            <a:extLst>
              <a:ext uri="{FF2B5EF4-FFF2-40B4-BE49-F238E27FC236}">
                <a16:creationId xmlns:a16="http://schemas.microsoft.com/office/drawing/2014/main" id="{87D8FAEF-124B-4C90-BCEB-396D4FE0EDC7}"/>
              </a:ext>
            </a:extLst>
          </p:cNvPr>
          <p:cNvPicPr>
            <a:picLocks noChangeAspect="1"/>
          </p:cNvPicPr>
          <p:nvPr/>
        </p:nvPicPr>
        <p:blipFill>
          <a:blip r:embed="rId7"/>
          <a:stretch>
            <a:fillRect/>
          </a:stretch>
        </p:blipFill>
        <p:spPr>
          <a:xfrm>
            <a:off x="9713189" y="3415064"/>
            <a:ext cx="178118" cy="178118"/>
          </a:xfrm>
          <a:prstGeom prst="rect">
            <a:avLst/>
          </a:prstGeom>
          <a:ln w="3175">
            <a:solidFill>
              <a:schemeClr val="tx1"/>
            </a:solidFill>
          </a:ln>
        </p:spPr>
      </p:pic>
      <p:sp>
        <p:nvSpPr>
          <p:cNvPr id="28"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1162442" y="2765273"/>
            <a:ext cx="924567" cy="2049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544AF317-7B2A-455B-90FB-44268224EE4A}"/>
              </a:ext>
            </a:extLst>
          </p:cNvPr>
          <p:cNvSpPr>
            <a:spLocks noChangeArrowheads="1"/>
          </p:cNvSpPr>
          <p:nvPr/>
        </p:nvSpPr>
        <p:spPr bwMode="auto">
          <a:xfrm>
            <a:off x="6847995" y="2582721"/>
            <a:ext cx="924567" cy="2049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352459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3">
            <a:extLst>
              <a:ext uri="{FF2B5EF4-FFF2-40B4-BE49-F238E27FC236}">
                <a16:creationId xmlns:a16="http://schemas.microsoft.com/office/drawing/2014/main" id="{158880A1-872E-4876-9669-8D6314BD944D}"/>
              </a:ext>
            </a:extLst>
          </p:cNvPr>
          <p:cNvSpPr>
            <a:spLocks noChangeArrowheads="1"/>
          </p:cNvSpPr>
          <p:nvPr/>
        </p:nvSpPr>
        <p:spPr bwMode="auto">
          <a:xfrm>
            <a:off x="7064188" y="2176542"/>
            <a:ext cx="4392706" cy="30022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marL="72000" fontAlgn="base">
              <a:spcBef>
                <a:spcPts val="600"/>
              </a:spcBef>
              <a:spcAft>
                <a:spcPts val="600"/>
              </a:spcAft>
            </a:pPr>
            <a:r>
              <a:rPr lang="ja-JP" altLang="ja-JP" sz="1600" dirty="0">
                <a:latin typeface="Meiryo UI" panose="020B0604030504040204" pitchFamily="50" charset="-128"/>
                <a:ea typeface="Meiryo UI" panose="020B0604030504040204" pitchFamily="50" charset="-128"/>
              </a:rPr>
              <a:t>決裁されると、申請件数の表示が　 </a:t>
            </a:r>
            <a:r>
              <a:rPr lang="ja-JP" altLang="en-US" sz="1600" dirty="0">
                <a:latin typeface="Meiryo UI" panose="020B0604030504040204" pitchFamily="50" charset="-128"/>
                <a:ea typeface="Meiryo UI" panose="020B0604030504040204" pitchFamily="50" charset="-128"/>
              </a:rPr>
              <a:t>  （緑色）に</a:t>
            </a:r>
            <a:r>
              <a:rPr lang="ja-JP" altLang="ja-JP" sz="1600" dirty="0">
                <a:latin typeface="Meiryo UI" panose="020B0604030504040204" pitchFamily="50" charset="-128"/>
                <a:ea typeface="Meiryo UI" panose="020B0604030504040204" pitchFamily="50" charset="-128"/>
              </a:rPr>
              <a:t>変更され、申請内容が反映されます。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1020110" y="1714240"/>
            <a:ext cx="10151779" cy="338554"/>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申請すると、</a:t>
            </a:r>
            <a:r>
              <a:rPr lang="ja-JP" altLang="en-US" sz="1600" dirty="0">
                <a:latin typeface="Meiryo UI" panose="020B0604030504040204" pitchFamily="50" charset="-128"/>
                <a:ea typeface="Meiryo UI" panose="020B0604030504040204" pitchFamily="50" charset="-128"/>
              </a:rPr>
              <a:t>申請欄に</a:t>
            </a:r>
            <a:r>
              <a:rPr lang="ja-JP" altLang="ja-JP" sz="1600" dirty="0">
                <a:latin typeface="Meiryo UI" panose="020B0604030504040204" pitchFamily="50" charset="-128"/>
                <a:ea typeface="Meiryo UI" panose="020B0604030504040204" pitchFamily="50" charset="-128"/>
              </a:rPr>
              <a:t>申請件数（　 ）が表示されます。</a:t>
            </a:r>
            <a:endParaRPr kumimoji="1" lang="ja-JP" altLang="en-US" sz="1600" dirty="0">
              <a:latin typeface="Meiryo UI" panose="020B0604030504040204" pitchFamily="50" charset="-128"/>
              <a:ea typeface="Meiryo UI" panose="020B0604030504040204" pitchFamily="50" charset="-128"/>
            </a:endParaRPr>
          </a:p>
        </p:txBody>
      </p:sp>
      <p:pic>
        <p:nvPicPr>
          <p:cNvPr id="28" name="申請件数.jpg">
            <a:extLst>
              <a:ext uri="{FF2B5EF4-FFF2-40B4-BE49-F238E27FC236}">
                <a16:creationId xmlns:a16="http://schemas.microsoft.com/office/drawing/2014/main" id="{D8D50290-1AAB-4347-8B34-650F976BDCEE}"/>
              </a:ext>
            </a:extLst>
          </p:cNvPr>
          <p:cNvPicPr>
            <a:picLocks/>
          </p:cNvPicPr>
          <p:nvPr/>
        </p:nvPicPr>
        <p:blipFill>
          <a:blip r:embed="rId3" r:link="rId4">
            <a:extLst>
              <a:ext uri="{28A0092B-C50C-407E-A947-70E740481C1C}">
                <a14:useLocalDpi xmlns:a14="http://schemas.microsoft.com/office/drawing/2010/main" val="0"/>
              </a:ext>
            </a:extLst>
          </a:blip>
          <a:stretch>
            <a:fillRect/>
          </a:stretch>
        </p:blipFill>
        <p:spPr>
          <a:xfrm>
            <a:off x="3906766" y="1783341"/>
            <a:ext cx="180975" cy="209550"/>
          </a:xfrm>
          <a:prstGeom prst="rect">
            <a:avLst/>
          </a:prstGeom>
        </p:spPr>
      </p:pic>
      <p:pic>
        <p:nvPicPr>
          <p:cNvPr id="29" name="図 28">
            <a:extLst>
              <a:ext uri="{FF2B5EF4-FFF2-40B4-BE49-F238E27FC236}">
                <a16:creationId xmlns:a16="http://schemas.microsoft.com/office/drawing/2014/main" id="{E91FB9EB-0428-4CE4-8678-3A2ACCC85BB6}"/>
              </a:ext>
            </a:extLst>
          </p:cNvPr>
          <p:cNvPicPr>
            <a:picLocks noChangeAspect="1"/>
          </p:cNvPicPr>
          <p:nvPr/>
        </p:nvPicPr>
        <p:blipFill>
          <a:blip r:embed="rId5"/>
          <a:stretch>
            <a:fillRect/>
          </a:stretch>
        </p:blipFill>
        <p:spPr>
          <a:xfrm>
            <a:off x="1055361" y="2176543"/>
            <a:ext cx="5646420" cy="3002280"/>
          </a:xfrm>
          <a:prstGeom prst="rect">
            <a:avLst/>
          </a:prstGeom>
          <a:ln w="3175">
            <a:solidFill>
              <a:schemeClr val="tx1"/>
            </a:solidFill>
          </a:ln>
        </p:spPr>
      </p:pic>
      <p:sp>
        <p:nvSpPr>
          <p:cNvPr id="27"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1193138" y="4831558"/>
            <a:ext cx="297702" cy="182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6" name="図 35" descr="http://www.obcnet.jp/attendance_management/guide/BMP/承認.jpg">
            <a:extLst>
              <a:ext uri="{FF2B5EF4-FFF2-40B4-BE49-F238E27FC236}">
                <a16:creationId xmlns:a16="http://schemas.microsoft.com/office/drawing/2014/main" id="{0A3BF94E-8E77-44AA-AE02-89CC1727AE2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011461" y="2276420"/>
            <a:ext cx="257175" cy="276225"/>
          </a:xfrm>
          <a:prstGeom prst="rect">
            <a:avLst/>
          </a:prstGeom>
          <a:noFill/>
          <a:ln>
            <a:noFill/>
          </a:ln>
        </p:spPr>
      </p:pic>
      <p:pic>
        <p:nvPicPr>
          <p:cNvPr id="34" name="図 33">
            <a:extLst>
              <a:ext uri="{FF2B5EF4-FFF2-40B4-BE49-F238E27FC236}">
                <a16:creationId xmlns:a16="http://schemas.microsoft.com/office/drawing/2014/main" id="{99E007D4-A82B-4747-BED4-AFA4103016CA}"/>
              </a:ext>
            </a:extLst>
          </p:cNvPr>
          <p:cNvPicPr>
            <a:picLocks noChangeAspect="1"/>
          </p:cNvPicPr>
          <p:nvPr/>
        </p:nvPicPr>
        <p:blipFill>
          <a:blip r:embed="rId7"/>
          <a:stretch>
            <a:fillRect/>
          </a:stretch>
        </p:blipFill>
        <p:spPr>
          <a:xfrm>
            <a:off x="7264928" y="2907779"/>
            <a:ext cx="4003707" cy="1026135"/>
          </a:xfrm>
          <a:prstGeom prst="rect">
            <a:avLst/>
          </a:prstGeom>
          <a:ln w="6350">
            <a:solidFill>
              <a:schemeClr val="tx1"/>
            </a:solidFill>
          </a:ln>
        </p:spPr>
      </p:pic>
      <p:sp>
        <p:nvSpPr>
          <p:cNvPr id="12" name="AutoShape 380">
            <a:extLst>
              <a:ext uri="{FF2B5EF4-FFF2-40B4-BE49-F238E27FC236}">
                <a16:creationId xmlns:a16="http://schemas.microsoft.com/office/drawing/2014/main" id="{2E046EBA-E80E-4C90-9A83-E198749BCD37}"/>
              </a:ext>
            </a:extLst>
          </p:cNvPr>
          <p:cNvSpPr>
            <a:spLocks noChangeArrowheads="1"/>
          </p:cNvSpPr>
          <p:nvPr/>
        </p:nvSpPr>
        <p:spPr bwMode="auto">
          <a:xfrm>
            <a:off x="7467600" y="3429862"/>
            <a:ext cx="394449" cy="19935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5757807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3"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打刻漏れを申請する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5"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打刻申請］メニュー</a:t>
            </a:r>
            <a:endParaRPr kumimoji="1" lang="ja-JP" altLang="en-US"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FD4116B-C222-4DFC-BE70-754B1DC81BC9}"/>
              </a:ext>
            </a:extLst>
          </p:cNvPr>
          <p:cNvPicPr>
            <a:picLocks noChangeAspect="1"/>
          </p:cNvPicPr>
          <p:nvPr/>
        </p:nvPicPr>
        <p:blipFill>
          <a:blip r:embed="rId3"/>
          <a:stretch>
            <a:fillRect/>
          </a:stretch>
        </p:blipFill>
        <p:spPr>
          <a:xfrm>
            <a:off x="1063448" y="1675438"/>
            <a:ext cx="5488686" cy="4272534"/>
          </a:xfrm>
          <a:prstGeom prst="rect">
            <a:avLst/>
          </a:prstGeom>
          <a:ln w="3175">
            <a:solidFill>
              <a:schemeClr val="tx1"/>
            </a:solidFill>
          </a:ln>
        </p:spPr>
      </p:pic>
      <p:sp>
        <p:nvSpPr>
          <p:cNvPr id="19"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2180158" y="2518833"/>
            <a:ext cx="1665701" cy="10222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070210" y="5591240"/>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06422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14003BBD-E3B7-4D89-83D0-165469B1F792}"/>
              </a:ext>
            </a:extLst>
          </p:cNvPr>
          <p:cNvPicPr>
            <a:picLocks noChangeAspect="1"/>
          </p:cNvPicPr>
          <p:nvPr/>
        </p:nvPicPr>
        <p:blipFill>
          <a:blip r:embed="rId3"/>
          <a:stretch>
            <a:fillRect/>
          </a:stretch>
        </p:blipFill>
        <p:spPr>
          <a:xfrm>
            <a:off x="6218859" y="2305588"/>
            <a:ext cx="5003473" cy="3949535"/>
          </a:xfrm>
          <a:prstGeom prst="rect">
            <a:avLst/>
          </a:prstGeom>
          <a:ln w="3175">
            <a:solidFill>
              <a:schemeClr val="tx1"/>
            </a:solidFill>
          </a:ln>
        </p:spPr>
      </p:pic>
      <p:sp>
        <p:nvSpPr>
          <p:cNvPr id="25" name="テキスト ボックス 24">
            <a:extLst>
              <a:ext uri="{FF2B5EF4-FFF2-40B4-BE49-F238E27FC236}">
                <a16:creationId xmlns:a16="http://schemas.microsoft.com/office/drawing/2014/main" id="{4F8C4EA2-5785-4C04-A3AC-7DC33CFD4252}"/>
              </a:ext>
            </a:extLst>
          </p:cNvPr>
          <p:cNvSpPr txBox="1"/>
          <p:nvPr/>
        </p:nvSpPr>
        <p:spPr>
          <a:xfrm>
            <a:off x="972617"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a:t>
            </a:r>
          </a:p>
        </p:txBody>
      </p:sp>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6868051" y="1671825"/>
            <a:ext cx="228227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時間有休も申請できます。</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7289816" y="4091247"/>
            <a:ext cx="2637955" cy="20204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p:cNvCxnSpPr>
          <p:nvPr/>
        </p:nvCxnSpPr>
        <p:spPr>
          <a:xfrm flipV="1">
            <a:off x="8613566" y="4289064"/>
            <a:ext cx="0" cy="38390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670801" y="4664262"/>
            <a:ext cx="3744334" cy="4369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必要に応じて、時刻や時間数を入力します。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AutoShape 380">
            <a:extLst>
              <a:ext uri="{FF2B5EF4-FFF2-40B4-BE49-F238E27FC236}">
                <a16:creationId xmlns:a16="http://schemas.microsoft.com/office/drawing/2014/main" id="{1404D284-25D3-4E6C-A2A1-AA69D15C686A}"/>
              </a:ext>
            </a:extLst>
          </p:cNvPr>
          <p:cNvSpPr>
            <a:spLocks noChangeArrowheads="1"/>
          </p:cNvSpPr>
          <p:nvPr/>
        </p:nvSpPr>
        <p:spPr bwMode="auto">
          <a:xfrm>
            <a:off x="8673109" y="2914692"/>
            <a:ext cx="2282274"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DE0D2D49-8C31-40FF-B3D0-EFECF202AF32}"/>
              </a:ext>
            </a:extLst>
          </p:cNvPr>
          <p:cNvCxnSpPr>
            <a:cxnSpLocks/>
          </p:cNvCxnSpPr>
          <p:nvPr/>
        </p:nvCxnSpPr>
        <p:spPr>
          <a:xfrm>
            <a:off x="9610343" y="2427013"/>
            <a:ext cx="0" cy="48767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AutoShape 380">
            <a:extLst>
              <a:ext uri="{FF2B5EF4-FFF2-40B4-BE49-F238E27FC236}">
                <a16:creationId xmlns:a16="http://schemas.microsoft.com/office/drawing/2014/main" id="{9BE7D80C-088C-46F0-BDB8-B601363E7D9F}"/>
              </a:ext>
            </a:extLst>
          </p:cNvPr>
          <p:cNvSpPr>
            <a:spLocks noChangeArrowheads="1"/>
          </p:cNvSpPr>
          <p:nvPr/>
        </p:nvSpPr>
        <p:spPr bwMode="auto">
          <a:xfrm>
            <a:off x="8545239" y="3517340"/>
            <a:ext cx="494755" cy="13784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フローチャート: 処理 18">
            <a:extLst>
              <a:ext uri="{FF2B5EF4-FFF2-40B4-BE49-F238E27FC236}">
                <a16:creationId xmlns:a16="http://schemas.microsoft.com/office/drawing/2014/main" id="{4B7CDA2F-6582-4BE0-AC9B-CBE779F52728}"/>
              </a:ext>
            </a:extLst>
          </p:cNvPr>
          <p:cNvSpPr>
            <a:spLocks noChangeArrowheads="1"/>
          </p:cNvSpPr>
          <p:nvPr/>
        </p:nvSpPr>
        <p:spPr bwMode="auto">
          <a:xfrm>
            <a:off x="695315" y="395915"/>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有給休暇を申請する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26" name="図 25">
            <a:extLst>
              <a:ext uri="{FF2B5EF4-FFF2-40B4-BE49-F238E27FC236}">
                <a16:creationId xmlns:a16="http://schemas.microsoft.com/office/drawing/2014/main" id="{3B562F1E-CED6-41A4-B028-4F7F8B175B18}"/>
              </a:ext>
            </a:extLst>
          </p:cNvPr>
          <p:cNvPicPr>
            <a:picLocks noChangeAspect="1"/>
          </p:cNvPicPr>
          <p:nvPr/>
        </p:nvPicPr>
        <p:blipFill>
          <a:blip r:embed="rId4"/>
          <a:stretch>
            <a:fillRect/>
          </a:stretch>
        </p:blipFill>
        <p:spPr>
          <a:xfrm>
            <a:off x="1066185" y="1673280"/>
            <a:ext cx="5003473" cy="3747143"/>
          </a:xfrm>
          <a:prstGeom prst="rect">
            <a:avLst/>
          </a:prstGeom>
          <a:ln w="3175">
            <a:solidFill>
              <a:schemeClr val="tx1"/>
            </a:solidFill>
          </a:ln>
        </p:spPr>
      </p:pic>
      <p:sp>
        <p:nvSpPr>
          <p:cNvPr id="27" name="AutoShape 380">
            <a:extLst>
              <a:ext uri="{FF2B5EF4-FFF2-40B4-BE49-F238E27FC236}">
                <a16:creationId xmlns:a16="http://schemas.microsoft.com/office/drawing/2014/main" id="{AC72F525-CEB9-4030-A838-44CE8AAE5BA2}"/>
              </a:ext>
            </a:extLst>
          </p:cNvPr>
          <p:cNvSpPr>
            <a:spLocks noChangeArrowheads="1"/>
          </p:cNvSpPr>
          <p:nvPr/>
        </p:nvSpPr>
        <p:spPr bwMode="auto">
          <a:xfrm>
            <a:off x="1316617" y="2255015"/>
            <a:ext cx="2190281"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371CCB5B-A226-4F4D-AA39-3AF1BBA1E07C}"/>
              </a:ext>
            </a:extLst>
          </p:cNvPr>
          <p:cNvSpPr>
            <a:spLocks noChangeArrowheads="1"/>
          </p:cNvSpPr>
          <p:nvPr/>
        </p:nvSpPr>
        <p:spPr bwMode="auto">
          <a:xfrm>
            <a:off x="2157729" y="3233307"/>
            <a:ext cx="1367836" cy="2186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9" name="直線コネクタ 28">
            <a:extLst>
              <a:ext uri="{FF2B5EF4-FFF2-40B4-BE49-F238E27FC236}">
                <a16:creationId xmlns:a16="http://schemas.microsoft.com/office/drawing/2014/main" id="{3CEB0D25-2F18-4BFB-99B1-58BD031EE36F}"/>
              </a:ext>
            </a:extLst>
          </p:cNvPr>
          <p:cNvCxnSpPr>
            <a:cxnSpLocks/>
          </p:cNvCxnSpPr>
          <p:nvPr/>
        </p:nvCxnSpPr>
        <p:spPr>
          <a:xfrm flipH="1">
            <a:off x="3525564" y="2465631"/>
            <a:ext cx="6231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AutoShape 380">
            <a:extLst>
              <a:ext uri="{FF2B5EF4-FFF2-40B4-BE49-F238E27FC236}">
                <a16:creationId xmlns:a16="http://schemas.microsoft.com/office/drawing/2014/main" id="{A8200B86-648D-41E2-A791-0B81CFE27E83}"/>
              </a:ext>
            </a:extLst>
          </p:cNvPr>
          <p:cNvSpPr>
            <a:spLocks noChangeArrowheads="1"/>
          </p:cNvSpPr>
          <p:nvPr/>
        </p:nvSpPr>
        <p:spPr bwMode="auto">
          <a:xfrm>
            <a:off x="2833180" y="5088836"/>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C56A3342-7C07-4227-8CBE-80DDA1FF5034}"/>
              </a:ext>
            </a:extLst>
          </p:cNvPr>
          <p:cNvSpPr>
            <a:spLocks noChangeArrowheads="1"/>
          </p:cNvSpPr>
          <p:nvPr/>
        </p:nvSpPr>
        <p:spPr bwMode="auto">
          <a:xfrm>
            <a:off x="4151982" y="2246548"/>
            <a:ext cx="2477413" cy="44769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有休残日数を確認できます。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2" name="AutoShape 380">
            <a:extLst>
              <a:ext uri="{FF2B5EF4-FFF2-40B4-BE49-F238E27FC236}">
                <a16:creationId xmlns:a16="http://schemas.microsoft.com/office/drawing/2014/main" id="{F8FE45B9-01D2-44CD-9E9D-F847ACB67BCC}"/>
              </a:ext>
            </a:extLst>
          </p:cNvPr>
          <p:cNvSpPr>
            <a:spLocks noChangeArrowheads="1"/>
          </p:cNvSpPr>
          <p:nvPr/>
        </p:nvSpPr>
        <p:spPr bwMode="auto">
          <a:xfrm>
            <a:off x="8003315" y="5928403"/>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E38792CA-D1E3-432E-93F7-05395C082764}"/>
              </a:ext>
            </a:extLst>
          </p:cNvPr>
          <p:cNvSpPr>
            <a:spLocks noChangeArrowheads="1"/>
          </p:cNvSpPr>
          <p:nvPr/>
        </p:nvSpPr>
        <p:spPr bwMode="auto">
          <a:xfrm>
            <a:off x="8937721" y="1996762"/>
            <a:ext cx="2477413" cy="44769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600" dirty="0">
                <a:latin typeface="Meiryo UI" panose="020B0604030504040204" pitchFamily="50" charset="-128"/>
                <a:ea typeface="Meiryo UI" panose="020B0604030504040204" pitchFamily="50" charset="-128"/>
              </a:rPr>
              <a:t>時間</a:t>
            </a:r>
            <a:r>
              <a:rPr lang="ja-JP" altLang="ja-JP" sz="1600" dirty="0">
                <a:latin typeface="Meiryo UI" panose="020B0604030504040204" pitchFamily="50" charset="-128"/>
                <a:ea typeface="Meiryo UI" panose="020B0604030504040204" pitchFamily="50" charset="-128"/>
              </a:rPr>
              <a:t>有休残を確認できます。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495591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37">
            <a:extLst>
              <a:ext uri="{FF2B5EF4-FFF2-40B4-BE49-F238E27FC236}">
                <a16:creationId xmlns:a16="http://schemas.microsoft.com/office/drawing/2014/main" id="{D244DCB7-424C-45D8-ABCD-EE379B3BF192}"/>
              </a:ext>
            </a:extLst>
          </p:cNvPr>
          <p:cNvSpPr>
            <a:spLocks noChangeArrowheads="1"/>
          </p:cNvSpPr>
          <p:nvPr/>
        </p:nvSpPr>
        <p:spPr bwMode="auto">
          <a:xfrm>
            <a:off x="6308544" y="6555182"/>
            <a:ext cx="593725" cy="252412"/>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承認者</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2" name="Rectangle 6">
            <a:extLst>
              <a:ext uri="{FF2B5EF4-FFF2-40B4-BE49-F238E27FC236}">
                <a16:creationId xmlns:a16="http://schemas.microsoft.com/office/drawing/2014/main" id="{B8D61F98-05C4-4D6A-97F2-C458824D0EAB}"/>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8">
            <a:extLst>
              <a:ext uri="{FF2B5EF4-FFF2-40B4-BE49-F238E27FC236}">
                <a16:creationId xmlns:a16="http://schemas.microsoft.com/office/drawing/2014/main" id="{D6EDC039-3971-4AA6-B103-5B30FAC63A31}"/>
              </a:ext>
            </a:extLst>
          </p:cNvPr>
          <p:cNvSpPr>
            <a:spLocks noChangeArrowheads="1"/>
          </p:cNvSpPr>
          <p:nvPr/>
        </p:nvSpPr>
        <p:spPr bwMode="auto">
          <a:xfrm>
            <a:off x="1190949" y="2138090"/>
            <a:ext cx="9246141"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1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1	PC</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から</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打刻する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1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	</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モバイル端末から打刻する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1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	</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勤務を選択してから打刻する</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4" name="Rectangle 10">
            <a:extLst>
              <a:ext uri="{FF2B5EF4-FFF2-40B4-BE49-F238E27FC236}">
                <a16:creationId xmlns:a16="http://schemas.microsoft.com/office/drawing/2014/main" id="{04E34289-AFAA-4B33-9641-6E18147BCF3D}"/>
              </a:ext>
            </a:extLst>
          </p:cNvPr>
          <p:cNvSpPr>
            <a:spLocks noChangeArrowheads="1"/>
          </p:cNvSpPr>
          <p:nvPr/>
        </p:nvSpPr>
        <p:spPr bwMode="auto">
          <a:xfrm>
            <a:off x="1195301" y="3130767"/>
            <a:ext cx="9323998"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- 1</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申請方法</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打刻漏れを申請する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有給休暇を申請する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残業</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5</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直行・直帰を申請する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出張を申請する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7</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休日出勤を申請する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- 8</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代休・振休を申請する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9</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外出</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- 10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遅延を申請する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- 11</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遅刻・早退</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- 12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欠勤を申請する</a:t>
            </a:r>
            <a:endParaRPr kumimoji="0" lang="ja-JP" altLang="en-US" sz="1400" dirty="0">
              <a:latin typeface="Meiryo UI" panose="020B0604030504040204" pitchFamily="50" charset="-128"/>
              <a:ea typeface="Meiryo UI" panose="020B0604030504040204" pitchFamily="50" charset="-128"/>
            </a:endParaRPr>
          </a:p>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- 13</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勤務スケジュールを申請する</a:t>
            </a:r>
            <a:endParaRPr kumimoji="0" lang="ja-JP" altLang="en-US"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- 14</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申請を取り</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下げる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- 15</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未打刻を確認する</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2 - 16</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勤務データを一括で申請する</a:t>
            </a:r>
            <a:endParaRPr kumimoji="0" lang="ja-JP" altLang="en-US"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- 17</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勤怠を管理している社員の勤務データを一括で申請する</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endParaRPr>
          </a:p>
        </p:txBody>
      </p:sp>
      <p:sp>
        <p:nvSpPr>
          <p:cNvPr id="19" name="Rectangle 8">
            <a:extLst>
              <a:ext uri="{FF2B5EF4-FFF2-40B4-BE49-F238E27FC236}">
                <a16:creationId xmlns:a16="http://schemas.microsoft.com/office/drawing/2014/main" id="{1D62C4EE-F96C-4764-9012-614AF5B18611}"/>
              </a:ext>
            </a:extLst>
          </p:cNvPr>
          <p:cNvSpPr>
            <a:spLocks noChangeArrowheads="1"/>
          </p:cNvSpPr>
          <p:nvPr/>
        </p:nvSpPr>
        <p:spPr bwMode="auto">
          <a:xfrm>
            <a:off x="692958" y="1850442"/>
            <a:ext cx="10800000" cy="307777"/>
          </a:xfrm>
          <a:prstGeom prst="rect">
            <a:avLst/>
          </a:prstGeom>
          <a:solidFill>
            <a:schemeClr val="accent5"/>
          </a:solidFill>
          <a:ln w="9525">
            <a:solidFill>
              <a:schemeClr val="accent1">
                <a:lumMod val="75000"/>
              </a:schemeClr>
            </a:solidFill>
            <a:miter lim="800000"/>
            <a:headEnd/>
            <a:tailEnd/>
          </a:ln>
          <a:effectLs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ja-JP" sz="14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1</a:t>
            </a:r>
            <a:r>
              <a:rPr kumimoji="0" lang="ja-JP" altLang="ja-JP" sz="1400" b="1" i="0" u="none" strike="noStrike" cap="none" normalizeH="0" baseline="0" dirty="0" err="1">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ja-JP"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打刻</a:t>
            </a:r>
            <a:endParaRPr kumimoji="0" lang="ja-JP" altLang="ja-JP" sz="7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8" name="AutoShape 433">
            <a:extLst>
              <a:ext uri="{FF2B5EF4-FFF2-40B4-BE49-F238E27FC236}">
                <a16:creationId xmlns:a16="http://schemas.microsoft.com/office/drawing/2014/main" id="{51565085-70C1-4BE1-A2EF-FDEBC3AC19F7}"/>
              </a:ext>
            </a:extLst>
          </p:cNvPr>
          <p:cNvSpPr>
            <a:spLocks noChangeArrowheads="1"/>
          </p:cNvSpPr>
          <p:nvPr/>
        </p:nvSpPr>
        <p:spPr bwMode="auto">
          <a:xfrm>
            <a:off x="10540563" y="1875542"/>
            <a:ext cx="593725" cy="252413"/>
          </a:xfrm>
          <a:prstGeom prst="roundRect">
            <a:avLst>
              <a:gd name="adj" fmla="val 16667"/>
            </a:avLst>
          </a:prstGeom>
          <a:gradFill rotWithShape="0">
            <a:gsLst>
              <a:gs pos="0">
                <a:srgbClr val="F4B083"/>
              </a:gs>
              <a:gs pos="50000">
                <a:srgbClr val="FBE4D5"/>
              </a:gs>
              <a:gs pos="100000">
                <a:srgbClr val="F4B083"/>
              </a:gs>
            </a:gsLst>
            <a:lin ang="189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申請者</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0" name="Rectangle 8">
            <a:extLst>
              <a:ext uri="{FF2B5EF4-FFF2-40B4-BE49-F238E27FC236}">
                <a16:creationId xmlns:a16="http://schemas.microsoft.com/office/drawing/2014/main" id="{BA04F59E-4530-42CF-896B-A7CFB451F100}"/>
              </a:ext>
            </a:extLst>
          </p:cNvPr>
          <p:cNvSpPr>
            <a:spLocks noChangeArrowheads="1"/>
          </p:cNvSpPr>
          <p:nvPr/>
        </p:nvSpPr>
        <p:spPr bwMode="auto">
          <a:xfrm>
            <a:off x="692303" y="2870180"/>
            <a:ext cx="10800000" cy="307777"/>
          </a:xfrm>
          <a:prstGeom prst="rect">
            <a:avLst/>
          </a:prstGeom>
          <a:solidFill>
            <a:schemeClr val="accent5"/>
          </a:solidFill>
          <a:ln w="9525">
            <a:solidFill>
              <a:schemeClr val="accent1">
                <a:lumMod val="75000"/>
              </a:schemeClr>
            </a:solidFill>
            <a:miter lim="800000"/>
            <a:headEnd/>
            <a:tailEnd/>
          </a:ln>
          <a:effectLs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ja-JP"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2</a:t>
            </a:r>
            <a:r>
              <a:rPr kumimoji="0" lang="ja-JP" altLang="ja-JP" sz="1400" b="1" i="0" u="none" strike="noStrike" cap="none" normalizeH="0" baseline="0" dirty="0" err="1">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申請</a:t>
            </a:r>
            <a:endParaRPr kumimoji="0" lang="ja-JP" altLang="ja-JP" sz="7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1" name="AutoShape 433">
            <a:extLst>
              <a:ext uri="{FF2B5EF4-FFF2-40B4-BE49-F238E27FC236}">
                <a16:creationId xmlns:a16="http://schemas.microsoft.com/office/drawing/2014/main" id="{BF56774C-692E-4A3B-BB0B-1F9F4C3718C3}"/>
              </a:ext>
            </a:extLst>
          </p:cNvPr>
          <p:cNvSpPr>
            <a:spLocks noChangeArrowheads="1"/>
          </p:cNvSpPr>
          <p:nvPr/>
        </p:nvSpPr>
        <p:spPr bwMode="auto">
          <a:xfrm>
            <a:off x="10540563" y="2897869"/>
            <a:ext cx="593725" cy="252413"/>
          </a:xfrm>
          <a:prstGeom prst="roundRect">
            <a:avLst>
              <a:gd name="adj" fmla="val 16667"/>
            </a:avLst>
          </a:prstGeom>
          <a:gradFill rotWithShape="0">
            <a:gsLst>
              <a:gs pos="0">
                <a:srgbClr val="F4B083"/>
              </a:gs>
              <a:gs pos="50000">
                <a:srgbClr val="FBE4D5"/>
              </a:gs>
              <a:gs pos="100000">
                <a:srgbClr val="F4B083"/>
              </a:gs>
            </a:gsLst>
            <a:lin ang="189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申請者</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5" name="Rectangle 8">
            <a:extLst>
              <a:ext uri="{FF2B5EF4-FFF2-40B4-BE49-F238E27FC236}">
                <a16:creationId xmlns:a16="http://schemas.microsoft.com/office/drawing/2014/main" id="{A8C70ABA-6BDC-43C1-A8C7-C480E0402086}"/>
              </a:ext>
            </a:extLst>
          </p:cNvPr>
          <p:cNvSpPr>
            <a:spLocks noChangeArrowheads="1"/>
          </p:cNvSpPr>
          <p:nvPr/>
        </p:nvSpPr>
        <p:spPr bwMode="auto">
          <a:xfrm>
            <a:off x="701016" y="337553"/>
            <a:ext cx="10800000" cy="307777"/>
          </a:xfrm>
          <a:prstGeom prst="rect">
            <a:avLst/>
          </a:prstGeom>
          <a:solidFill>
            <a:srgbClr val="002060"/>
          </a:solidFill>
          <a:ln w="9525">
            <a:solidFill>
              <a:schemeClr val="accent1">
                <a:lumMod val="75000"/>
              </a:schemeClr>
            </a:solidFill>
            <a:miter lim="800000"/>
            <a:headEnd/>
            <a:tailEnd/>
          </a:ln>
          <a:effectLs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14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7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1" name="Rectangle 8">
            <a:extLst>
              <a:ext uri="{FF2B5EF4-FFF2-40B4-BE49-F238E27FC236}">
                <a16:creationId xmlns:a16="http://schemas.microsoft.com/office/drawing/2014/main" id="{262817C5-36D3-42A8-A41A-387CA1B98FB5}"/>
              </a:ext>
            </a:extLst>
          </p:cNvPr>
          <p:cNvSpPr>
            <a:spLocks noChangeArrowheads="1"/>
          </p:cNvSpPr>
          <p:nvPr/>
        </p:nvSpPr>
        <p:spPr bwMode="auto">
          <a:xfrm>
            <a:off x="701016" y="766976"/>
            <a:ext cx="10800000" cy="307777"/>
          </a:xfrm>
          <a:prstGeom prst="rect">
            <a:avLst/>
          </a:prstGeom>
          <a:solidFill>
            <a:schemeClr val="accent5"/>
          </a:solidFill>
          <a:ln w="9525">
            <a:solidFill>
              <a:schemeClr val="accent1">
                <a:lumMod val="75000"/>
              </a:schemeClr>
            </a:solidFill>
            <a:miter lim="800000"/>
            <a:headEnd/>
            <a:tailEnd/>
          </a:ln>
          <a:effectLs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はじめに</a:t>
            </a:r>
            <a:endParaRPr kumimoji="0" lang="ja-JP" altLang="ja-JP" sz="7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5" name="AutoShape 433">
            <a:extLst>
              <a:ext uri="{FF2B5EF4-FFF2-40B4-BE49-F238E27FC236}">
                <a16:creationId xmlns:a16="http://schemas.microsoft.com/office/drawing/2014/main" id="{7D7FACFB-B669-4EA9-BEDC-D4F8661A2FC3}"/>
              </a:ext>
            </a:extLst>
          </p:cNvPr>
          <p:cNvSpPr>
            <a:spLocks noChangeArrowheads="1"/>
          </p:cNvSpPr>
          <p:nvPr/>
        </p:nvSpPr>
        <p:spPr bwMode="auto">
          <a:xfrm>
            <a:off x="9758207" y="793503"/>
            <a:ext cx="593725" cy="252413"/>
          </a:xfrm>
          <a:prstGeom prst="roundRect">
            <a:avLst>
              <a:gd name="adj" fmla="val 16667"/>
            </a:avLst>
          </a:prstGeom>
          <a:gradFill rotWithShape="0">
            <a:gsLst>
              <a:gs pos="0">
                <a:srgbClr val="F4B083"/>
              </a:gs>
              <a:gs pos="50000">
                <a:srgbClr val="FBE4D5"/>
              </a:gs>
              <a:gs pos="100000">
                <a:srgbClr val="F4B083"/>
              </a:gs>
            </a:gsLst>
            <a:lin ang="189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申請者</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6" name="AutoShape 437">
            <a:extLst>
              <a:ext uri="{FF2B5EF4-FFF2-40B4-BE49-F238E27FC236}">
                <a16:creationId xmlns:a16="http://schemas.microsoft.com/office/drawing/2014/main" id="{9371D204-26BC-4AD1-BD09-EFE33A66B53F}"/>
              </a:ext>
            </a:extLst>
          </p:cNvPr>
          <p:cNvSpPr>
            <a:spLocks noChangeArrowheads="1"/>
          </p:cNvSpPr>
          <p:nvPr/>
        </p:nvSpPr>
        <p:spPr bwMode="auto">
          <a:xfrm>
            <a:off x="10540562" y="793503"/>
            <a:ext cx="593725" cy="252412"/>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vert="horz" wrap="square" lIns="36000" tIns="36000" rIns="36000" bIns="36000" numCol="1" anchor="t" anchorCtr="0" compatLnSpc="1">
            <a:prstTxWarp prst="textNoShape">
              <a:avLst/>
            </a:prstTxWarp>
          </a:bodyPr>
          <a:lstStyle/>
          <a:p>
            <a:pPr lvl="0" algn="ctr" eaLnBrk="0" fontAlgn="base" hangingPunct="0">
              <a:spcBef>
                <a:spcPct val="0"/>
              </a:spcBef>
              <a:spcAft>
                <a:spcPct val="0"/>
              </a:spcAf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承認者</a:t>
            </a:r>
            <a:r>
              <a:rPr kumimoji="0" lang="ja-JP" altLang="en-US" dirty="0">
                <a:latin typeface="ＭＳ ゴシック" panose="020B0609070205080204" pitchFamily="49" charset="-128"/>
                <a:ea typeface="ＭＳ ゴシック" panose="020B0609070205080204" pitchFamily="49" charset="-128"/>
                <a:cs typeface="Times New Roman" panose="02020603050405020304" pitchFamily="18" charset="0"/>
              </a:rPr>
              <a:t>	</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7" name="Rectangle 8">
            <a:extLst>
              <a:ext uri="{FF2B5EF4-FFF2-40B4-BE49-F238E27FC236}">
                <a16:creationId xmlns:a16="http://schemas.microsoft.com/office/drawing/2014/main" id="{7D3614FB-F417-4ADF-A6CD-52ECF2F81F90}"/>
              </a:ext>
            </a:extLst>
          </p:cNvPr>
          <p:cNvSpPr>
            <a:spLocks noChangeArrowheads="1"/>
          </p:cNvSpPr>
          <p:nvPr/>
        </p:nvSpPr>
        <p:spPr bwMode="auto">
          <a:xfrm>
            <a:off x="1190949" y="1082795"/>
            <a:ext cx="9246141"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当サービスでできること</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はじめての起動</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基本操作</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40255220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8BD93204-E91C-4313-96D3-C2A64896CCD5}"/>
              </a:ext>
            </a:extLst>
          </p:cNvPr>
          <p:cNvPicPr>
            <a:picLocks noChangeAspect="1"/>
          </p:cNvPicPr>
          <p:nvPr/>
        </p:nvPicPr>
        <p:blipFill>
          <a:blip r:embed="rId3"/>
          <a:stretch>
            <a:fillRect/>
          </a:stretch>
        </p:blipFill>
        <p:spPr>
          <a:xfrm>
            <a:off x="1076648" y="1673486"/>
            <a:ext cx="5488687" cy="3989901"/>
          </a:xfrm>
          <a:prstGeom prst="rect">
            <a:avLst/>
          </a:prstGeom>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09"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残業を申請する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20"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残業申請］メニュー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32588" y="3415281"/>
            <a:ext cx="2393199" cy="4664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a:stCxn id="16" idx="1"/>
          </p:cNvCxnSpPr>
          <p:nvPr/>
        </p:nvCxnSpPr>
        <p:spPr>
          <a:xfrm flipH="1" flipV="1">
            <a:off x="4628172" y="3628683"/>
            <a:ext cx="290907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AutoShape 380">
            <a:extLst>
              <a:ext uri="{FF2B5EF4-FFF2-40B4-BE49-F238E27FC236}">
                <a16:creationId xmlns:a16="http://schemas.microsoft.com/office/drawing/2014/main" id="{E75BD6CD-830C-4C2C-A723-4F6D65ED7FBE}"/>
              </a:ext>
            </a:extLst>
          </p:cNvPr>
          <p:cNvSpPr>
            <a:spLocks noChangeArrowheads="1"/>
          </p:cNvSpPr>
          <p:nvPr/>
        </p:nvSpPr>
        <p:spPr bwMode="auto">
          <a:xfrm>
            <a:off x="1365730" y="2351796"/>
            <a:ext cx="4882670" cy="4116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2" name="直線コネクタ 21">
            <a:extLst>
              <a:ext uri="{FF2B5EF4-FFF2-40B4-BE49-F238E27FC236}">
                <a16:creationId xmlns:a16="http://schemas.microsoft.com/office/drawing/2014/main" id="{E6ED5DA9-E24B-4E1C-882A-143F935CBBA3}"/>
              </a:ext>
            </a:extLst>
          </p:cNvPr>
          <p:cNvCxnSpPr>
            <a:cxnSpLocks/>
            <a:stCxn id="21" idx="1"/>
            <a:endCxn id="19" idx="3"/>
          </p:cNvCxnSpPr>
          <p:nvPr/>
        </p:nvCxnSpPr>
        <p:spPr>
          <a:xfrm flipH="1" flipV="1">
            <a:off x="6248400" y="2557602"/>
            <a:ext cx="12888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AutoShape 380">
            <a:extLst>
              <a:ext uri="{FF2B5EF4-FFF2-40B4-BE49-F238E27FC236}">
                <a16:creationId xmlns:a16="http://schemas.microsoft.com/office/drawing/2014/main" id="{6E25C854-A582-4612-9886-E0ADEDB829D9}"/>
              </a:ext>
            </a:extLst>
          </p:cNvPr>
          <p:cNvSpPr>
            <a:spLocks noChangeArrowheads="1"/>
          </p:cNvSpPr>
          <p:nvPr/>
        </p:nvSpPr>
        <p:spPr bwMode="auto">
          <a:xfrm>
            <a:off x="3061245" y="5286432"/>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Rectangle 363">
            <a:extLst>
              <a:ext uri="{FF2B5EF4-FFF2-40B4-BE49-F238E27FC236}">
                <a16:creationId xmlns:a16="http://schemas.microsoft.com/office/drawing/2014/main" id="{F8A59FEF-B9E1-4AC5-ADBF-79DBCC8AD046}"/>
              </a:ext>
            </a:extLst>
          </p:cNvPr>
          <p:cNvSpPr>
            <a:spLocks noChangeArrowheads="1"/>
          </p:cNvSpPr>
          <p:nvPr/>
        </p:nvSpPr>
        <p:spPr bwMode="auto">
          <a:xfrm>
            <a:off x="7537250" y="2355084"/>
            <a:ext cx="3289020" cy="45079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月の残業時間の累計を確認できます。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537250" y="3429000"/>
            <a:ext cx="2752308" cy="45079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残業した日や時間を入力します。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6232314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9FF0C7B3-489D-4877-BC37-DA76975E652D}"/>
              </a:ext>
            </a:extLst>
          </p:cNvPr>
          <p:cNvPicPr>
            <a:picLocks noChangeAspect="1"/>
          </p:cNvPicPr>
          <p:nvPr/>
        </p:nvPicPr>
        <p:blipFill>
          <a:blip r:embed="rId3"/>
          <a:stretch>
            <a:fillRect/>
          </a:stretch>
        </p:blipFill>
        <p:spPr>
          <a:xfrm>
            <a:off x="1067276" y="1674748"/>
            <a:ext cx="5512689" cy="4112514"/>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86608" y="395915"/>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5</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直行・直帰を申請する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9"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直行・直帰申請］メニュー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17865" y="2838364"/>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a:stCxn id="16" idx="1"/>
          </p:cNvCxnSpPr>
          <p:nvPr/>
        </p:nvCxnSpPr>
        <p:spPr>
          <a:xfrm flipH="1" flipV="1">
            <a:off x="3043444" y="2920301"/>
            <a:ext cx="449467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AutoShape 380">
            <a:extLst>
              <a:ext uri="{FF2B5EF4-FFF2-40B4-BE49-F238E27FC236}">
                <a16:creationId xmlns:a16="http://schemas.microsoft.com/office/drawing/2014/main" id="{6E1A1EF4-FB61-4AC7-98D2-B9507A89121E}"/>
              </a:ext>
            </a:extLst>
          </p:cNvPr>
          <p:cNvSpPr>
            <a:spLocks noChangeArrowheads="1"/>
          </p:cNvSpPr>
          <p:nvPr/>
        </p:nvSpPr>
        <p:spPr bwMode="auto">
          <a:xfrm>
            <a:off x="3061245" y="5438828"/>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538116" y="2629386"/>
            <a:ext cx="3307684" cy="67261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複数日の直行直帰を申請する場合は、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1206440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8EDBED68-B91C-43D1-8D48-A4E59346F22E}"/>
              </a:ext>
            </a:extLst>
          </p:cNvPr>
          <p:cNvPicPr>
            <a:picLocks noChangeAspect="1"/>
          </p:cNvPicPr>
          <p:nvPr/>
        </p:nvPicPr>
        <p:blipFill>
          <a:blip r:embed="rId3"/>
          <a:stretch>
            <a:fillRect/>
          </a:stretch>
        </p:blipFill>
        <p:spPr>
          <a:xfrm>
            <a:off x="1066279" y="1663047"/>
            <a:ext cx="5528691" cy="4092512"/>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出張を申請する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5"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出張申請］メニュー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18281" y="2811470"/>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p:cNvCxnSpPr>
          <p:nvPr/>
        </p:nvCxnSpPr>
        <p:spPr>
          <a:xfrm flipH="1">
            <a:off x="3043860" y="2881122"/>
            <a:ext cx="44946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3079175" y="5420896"/>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547499" y="2517710"/>
            <a:ext cx="2934234" cy="7334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複数日の出張を申請する場合は、</a:t>
            </a:r>
          </a:p>
          <a:p>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6340693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4EE2EE87-A9B2-4D19-9CE4-019217E4A87E}"/>
              </a:ext>
            </a:extLst>
          </p:cNvPr>
          <p:cNvPicPr>
            <a:picLocks noChangeAspect="1"/>
          </p:cNvPicPr>
          <p:nvPr/>
        </p:nvPicPr>
        <p:blipFill>
          <a:blip r:embed="rId3"/>
          <a:stretch>
            <a:fillRect/>
          </a:stretch>
        </p:blipFill>
        <p:spPr>
          <a:xfrm>
            <a:off x="1071145" y="1666476"/>
            <a:ext cx="5516690" cy="4216527"/>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7"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休日出勤を申請する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2"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休日出勤申請］メニュー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74282" y="2986082"/>
            <a:ext cx="2306681" cy="4830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p:cNvCxnSpPr>
          <p:nvPr/>
        </p:nvCxnSpPr>
        <p:spPr>
          <a:xfrm flipH="1">
            <a:off x="4580963" y="3213464"/>
            <a:ext cx="297221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AutoShape 380">
            <a:extLst>
              <a:ext uri="{FF2B5EF4-FFF2-40B4-BE49-F238E27FC236}">
                <a16:creationId xmlns:a16="http://schemas.microsoft.com/office/drawing/2014/main" id="{FF318F7E-5566-400C-9D26-694CCE476723}"/>
              </a:ext>
            </a:extLst>
          </p:cNvPr>
          <p:cNvSpPr>
            <a:spLocks noChangeArrowheads="1"/>
          </p:cNvSpPr>
          <p:nvPr/>
        </p:nvSpPr>
        <p:spPr bwMode="auto">
          <a:xfrm>
            <a:off x="2274283" y="3480300"/>
            <a:ext cx="2306681" cy="7151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3" name="直線コネクタ 22">
            <a:extLst>
              <a:ext uri="{FF2B5EF4-FFF2-40B4-BE49-F238E27FC236}">
                <a16:creationId xmlns:a16="http://schemas.microsoft.com/office/drawing/2014/main" id="{372FB95C-8A28-41F9-AEE0-DA1FBE588810}"/>
              </a:ext>
            </a:extLst>
          </p:cNvPr>
          <p:cNvCxnSpPr>
            <a:cxnSpLocks/>
          </p:cNvCxnSpPr>
          <p:nvPr/>
        </p:nvCxnSpPr>
        <p:spPr>
          <a:xfrm flipH="1" flipV="1">
            <a:off x="4580963" y="3774491"/>
            <a:ext cx="2980928" cy="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AutoShape 380">
            <a:extLst>
              <a:ext uri="{FF2B5EF4-FFF2-40B4-BE49-F238E27FC236}">
                <a16:creationId xmlns:a16="http://schemas.microsoft.com/office/drawing/2014/main" id="{1A526F58-D380-4B27-87B4-D388A8DEC03E}"/>
              </a:ext>
            </a:extLst>
          </p:cNvPr>
          <p:cNvSpPr>
            <a:spLocks noChangeArrowheads="1"/>
          </p:cNvSpPr>
          <p:nvPr/>
        </p:nvSpPr>
        <p:spPr bwMode="auto">
          <a:xfrm>
            <a:off x="3078161" y="5536422"/>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553181" y="2981024"/>
            <a:ext cx="3583907" cy="4104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休日出勤する日や時間を入力します。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553181" y="3582587"/>
            <a:ext cx="3583907" cy="30891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代休を取得する場合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代休消化</a:t>
            </a:r>
            <a:r>
              <a:rPr lang="ja-JP" altLang="ja-JP" sz="1600" dirty="0">
                <a:latin typeface="Meiryo UI" panose="020B0604030504040204" pitchFamily="50" charset="-128"/>
                <a:ea typeface="Meiryo UI" panose="020B0604030504040204" pitchFamily="50" charset="-128"/>
              </a:rPr>
              <a:t>あり」</a:t>
            </a:r>
            <a:r>
              <a:rPr lang="ja-JP" altLang="en-US" sz="1600" dirty="0">
                <a:latin typeface="Meiryo UI" panose="020B0604030504040204" pitchFamily="50" charset="-128"/>
                <a:ea typeface="Meiryo UI" panose="020B0604030504040204" pitchFamily="50" charset="-128"/>
              </a:rPr>
              <a:t>にチェックを付けて</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代休</a:t>
            </a:r>
            <a:r>
              <a:rPr lang="ja-JP" altLang="en-US" sz="1600" dirty="0">
                <a:latin typeface="Meiryo UI" panose="020B0604030504040204" pitchFamily="50" charset="-128"/>
                <a:ea typeface="Meiryo UI" panose="020B0604030504040204" pitchFamily="50" charset="-128"/>
              </a:rPr>
              <a:t>取得</a:t>
            </a:r>
            <a:r>
              <a:rPr lang="ja-JP" altLang="ja-JP" sz="1600" dirty="0">
                <a:latin typeface="Meiryo UI" panose="020B0604030504040204" pitchFamily="50" charset="-128"/>
                <a:ea typeface="Meiryo UI" panose="020B0604030504040204" pitchFamily="50" charset="-128"/>
              </a:rPr>
              <a:t>日を入力します。</a:t>
            </a: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代休取得日が決まっていない場合</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代休消化</a:t>
            </a:r>
            <a:r>
              <a:rPr lang="ja-JP" altLang="ja-JP" sz="1600" dirty="0">
                <a:latin typeface="Meiryo UI" panose="020B0604030504040204" pitchFamily="50" charset="-128"/>
                <a:ea typeface="Meiryo UI" panose="020B0604030504040204" pitchFamily="50" charset="-128"/>
              </a:rPr>
              <a:t>あり」</a:t>
            </a:r>
            <a:r>
              <a:rPr lang="ja-JP" altLang="en-US" sz="1600" dirty="0">
                <a:latin typeface="Meiryo UI" panose="020B0604030504040204" pitchFamily="50" charset="-128"/>
                <a:ea typeface="Meiryo UI" panose="020B0604030504040204" pitchFamily="50" charset="-128"/>
              </a:rPr>
              <a:t>にチェックを付けて</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日付は空白で申請します。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後日、代休申請</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a:p>
            <a:pPr fontAlgn="base"/>
            <a:r>
              <a:rPr lang="en-US" altLang="ja-JP" sz="1600" dirty="0">
                <a:latin typeface="Meiryo UI" panose="020B0604030504040204" pitchFamily="50" charset="-128"/>
                <a:ea typeface="Meiryo UI" panose="020B0604030504040204" pitchFamily="50" charset="-128"/>
              </a:rPr>
              <a:t> </a:t>
            </a:r>
            <a:endParaRPr lang="ja-JP" altLang="ja-JP" sz="1600" dirty="0">
              <a:latin typeface="Meiryo UI" panose="020B0604030504040204" pitchFamily="50" charset="-128"/>
              <a:ea typeface="Meiryo UI" panose="020B0604030504040204" pitchFamily="50" charset="-128"/>
            </a:endParaRPr>
          </a:p>
          <a:p>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代休を取得せず、賃金で清算する場合</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代休消化</a:t>
            </a:r>
            <a:r>
              <a:rPr lang="ja-JP" altLang="ja-JP" sz="1600" dirty="0">
                <a:latin typeface="Meiryo UI" panose="020B0604030504040204" pitchFamily="50" charset="-128"/>
                <a:ea typeface="Meiryo UI" panose="020B0604030504040204" pitchFamily="50" charset="-128"/>
              </a:rPr>
              <a:t>あり」のチェックを外して</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申請し</a:t>
            </a:r>
            <a:r>
              <a:rPr lang="ja-JP" altLang="en-US" sz="1600" dirty="0">
                <a:latin typeface="Meiryo UI" panose="020B0604030504040204" pitchFamily="50" charset="-128"/>
                <a:ea typeface="Meiryo UI" panose="020B0604030504040204" pitchFamily="50" charset="-128"/>
              </a:rPr>
              <a:t>ます</a:t>
            </a:r>
            <a:r>
              <a:rPr lang="ja-JP" altLang="ja-JP" sz="1600" dirty="0">
                <a:latin typeface="Meiryo UI" panose="020B0604030504040204" pitchFamily="50" charset="-128"/>
                <a:ea typeface="Meiryo UI" panose="020B0604030504040204" pitchFamily="50" charset="-128"/>
              </a:rPr>
              <a:t>。</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3708527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A8997D72-12A1-4FA4-9A2B-597B4CEDD943}"/>
              </a:ext>
            </a:extLst>
          </p:cNvPr>
          <p:cNvPicPr>
            <a:picLocks noChangeAspect="1"/>
          </p:cNvPicPr>
          <p:nvPr/>
        </p:nvPicPr>
        <p:blipFill>
          <a:blip r:embed="rId3"/>
          <a:stretch>
            <a:fillRect/>
          </a:stretch>
        </p:blipFill>
        <p:spPr>
          <a:xfrm>
            <a:off x="1078346" y="1709828"/>
            <a:ext cx="5504688" cy="2020253"/>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81581" y="1283768"/>
            <a:ext cx="10151779" cy="338554"/>
          </a:xfrm>
          <a:prstGeom prst="rect">
            <a:avLst/>
          </a:prstGeom>
          <a:noFill/>
        </p:spPr>
        <p:txBody>
          <a:bodyPr wrap="square" rtlCol="0">
            <a:spAutoFit/>
          </a:bodyPr>
          <a:lstStyle/>
          <a:p>
            <a:r>
              <a:rPr lang="en-US" altLang="ja-JP"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振替出勤を申請する場合</a:t>
            </a:r>
            <a:r>
              <a:rPr lang="en-US" altLang="ja-JP" sz="1600" b="1" dirty="0">
                <a:latin typeface="Meiryo UI" panose="020B0604030504040204" pitchFamily="50" charset="-128"/>
                <a:ea typeface="Meiryo UI" panose="020B0604030504040204" pitchFamily="50" charset="-128"/>
              </a:rPr>
              <a:t>】</a:t>
            </a:r>
            <a:endParaRPr kumimoji="1" lang="ja-JP" altLang="en-US" sz="1600" b="1" dirty="0">
              <a:latin typeface="Meiryo UI" panose="020B0604030504040204" pitchFamily="50" charset="-128"/>
              <a:ea typeface="Meiryo UI" panose="020B0604030504040204" pitchFamily="50" charset="-128"/>
            </a:endParaRPr>
          </a:p>
        </p:txBody>
      </p:sp>
      <p:sp>
        <p:nvSpPr>
          <p:cNvPr id="1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1400393" y="3366245"/>
            <a:ext cx="2445466" cy="24653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239037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1876E406-E6AC-4803-8FD9-D270620AD7A5}"/>
              </a:ext>
            </a:extLst>
          </p:cNvPr>
          <p:cNvPicPr>
            <a:picLocks noChangeAspect="1"/>
          </p:cNvPicPr>
          <p:nvPr/>
        </p:nvPicPr>
        <p:blipFill>
          <a:blip r:embed="rId3"/>
          <a:stretch>
            <a:fillRect/>
          </a:stretch>
        </p:blipFill>
        <p:spPr>
          <a:xfrm>
            <a:off x="1062637" y="1676549"/>
            <a:ext cx="4563304" cy="3897684"/>
          </a:xfrm>
          <a:prstGeom prst="rect">
            <a:avLst/>
          </a:prstGeom>
          <a:ln w="3175">
            <a:solidFill>
              <a:srgbClr val="000000"/>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8</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代休・振休を申請する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8" y="1283768"/>
            <a:ext cx="579224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代休申請］メニュー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055769" y="3083141"/>
            <a:ext cx="1321102" cy="22265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p:cNvCxnSpPr>
          <p:nvPr/>
        </p:nvCxnSpPr>
        <p:spPr>
          <a:xfrm flipH="1">
            <a:off x="3394769" y="3192334"/>
            <a:ext cx="17979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AutoShape 380">
            <a:extLst>
              <a:ext uri="{FF2B5EF4-FFF2-40B4-BE49-F238E27FC236}">
                <a16:creationId xmlns:a16="http://schemas.microsoft.com/office/drawing/2014/main" id="{C790D0A1-E04C-477A-A15B-94C67B59E64D}"/>
              </a:ext>
            </a:extLst>
          </p:cNvPr>
          <p:cNvSpPr>
            <a:spLocks noChangeArrowheads="1"/>
          </p:cNvSpPr>
          <p:nvPr/>
        </p:nvSpPr>
        <p:spPr bwMode="auto">
          <a:xfrm>
            <a:off x="2692872" y="5305786"/>
            <a:ext cx="683999"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5" name="図 24">
            <a:extLst>
              <a:ext uri="{FF2B5EF4-FFF2-40B4-BE49-F238E27FC236}">
                <a16:creationId xmlns:a16="http://schemas.microsoft.com/office/drawing/2014/main" id="{263B2049-21EE-4BAD-8AB3-D4C3851AB21E}"/>
              </a:ext>
            </a:extLst>
          </p:cNvPr>
          <p:cNvPicPr>
            <a:picLocks noChangeAspect="1"/>
          </p:cNvPicPr>
          <p:nvPr/>
        </p:nvPicPr>
        <p:blipFill>
          <a:blip r:embed="rId4"/>
          <a:stretch>
            <a:fillRect/>
          </a:stretch>
        </p:blipFill>
        <p:spPr>
          <a:xfrm>
            <a:off x="6116870" y="1669518"/>
            <a:ext cx="4989361" cy="3896247"/>
          </a:xfrm>
          <a:prstGeom prst="rect">
            <a:avLst/>
          </a:prstGeom>
          <a:ln w="3175">
            <a:solidFill>
              <a:schemeClr val="tx1"/>
            </a:solidFill>
          </a:ln>
        </p:spPr>
      </p:pic>
      <p:sp>
        <p:nvSpPr>
          <p:cNvPr id="26" name="テキスト ボックス 25">
            <a:extLst>
              <a:ext uri="{FF2B5EF4-FFF2-40B4-BE49-F238E27FC236}">
                <a16:creationId xmlns:a16="http://schemas.microsoft.com/office/drawing/2014/main" id="{567CB909-67AF-43BD-AE02-7FE725192990}"/>
              </a:ext>
            </a:extLst>
          </p:cNvPr>
          <p:cNvSpPr txBox="1"/>
          <p:nvPr/>
        </p:nvSpPr>
        <p:spPr>
          <a:xfrm>
            <a:off x="6118172" y="1292235"/>
            <a:ext cx="5301330"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振休申請］メニュー</a:t>
            </a:r>
          </a:p>
        </p:txBody>
      </p:sp>
      <p:sp>
        <p:nvSpPr>
          <p:cNvPr id="28" name="AutoShape 380">
            <a:extLst>
              <a:ext uri="{FF2B5EF4-FFF2-40B4-BE49-F238E27FC236}">
                <a16:creationId xmlns:a16="http://schemas.microsoft.com/office/drawing/2014/main" id="{F328A237-4903-4903-9C0F-3E11A4B55653}"/>
              </a:ext>
            </a:extLst>
          </p:cNvPr>
          <p:cNvSpPr>
            <a:spLocks noChangeArrowheads="1"/>
          </p:cNvSpPr>
          <p:nvPr/>
        </p:nvSpPr>
        <p:spPr bwMode="auto">
          <a:xfrm>
            <a:off x="7209054" y="2856380"/>
            <a:ext cx="1410855" cy="1993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0" name="直線コネクタ 29">
            <a:extLst>
              <a:ext uri="{FF2B5EF4-FFF2-40B4-BE49-F238E27FC236}">
                <a16:creationId xmlns:a16="http://schemas.microsoft.com/office/drawing/2014/main" id="{4B3DBDA6-90E2-4D37-A68D-DB3C439587F5}"/>
              </a:ext>
            </a:extLst>
          </p:cNvPr>
          <p:cNvCxnSpPr>
            <a:cxnSpLocks/>
          </p:cNvCxnSpPr>
          <p:nvPr/>
        </p:nvCxnSpPr>
        <p:spPr>
          <a:xfrm flipH="1" flipV="1">
            <a:off x="8616391" y="2942766"/>
            <a:ext cx="17201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1" name="AutoShape 380">
            <a:extLst>
              <a:ext uri="{FF2B5EF4-FFF2-40B4-BE49-F238E27FC236}">
                <a16:creationId xmlns:a16="http://schemas.microsoft.com/office/drawing/2014/main" id="{FA04E8F4-2F6B-456C-9B8B-A422074A2A69}"/>
              </a:ext>
            </a:extLst>
          </p:cNvPr>
          <p:cNvSpPr>
            <a:spLocks noChangeArrowheads="1"/>
          </p:cNvSpPr>
          <p:nvPr/>
        </p:nvSpPr>
        <p:spPr bwMode="auto">
          <a:xfrm>
            <a:off x="7205077" y="3348260"/>
            <a:ext cx="756231" cy="19938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3" name="直線コネクタ 32">
            <a:extLst>
              <a:ext uri="{FF2B5EF4-FFF2-40B4-BE49-F238E27FC236}">
                <a16:creationId xmlns:a16="http://schemas.microsoft.com/office/drawing/2014/main" id="{D53F1B59-B262-4D80-8007-F8545E6330BB}"/>
              </a:ext>
            </a:extLst>
          </p:cNvPr>
          <p:cNvCxnSpPr>
            <a:cxnSpLocks/>
          </p:cNvCxnSpPr>
          <p:nvPr/>
        </p:nvCxnSpPr>
        <p:spPr>
          <a:xfrm flipH="1">
            <a:off x="7977727" y="3438565"/>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4" name="AutoShape 380">
            <a:extLst>
              <a:ext uri="{FF2B5EF4-FFF2-40B4-BE49-F238E27FC236}">
                <a16:creationId xmlns:a16="http://schemas.microsoft.com/office/drawing/2014/main" id="{494782C5-7514-405E-88C1-9B815FE0D3C2}"/>
              </a:ext>
            </a:extLst>
          </p:cNvPr>
          <p:cNvSpPr>
            <a:spLocks noChangeArrowheads="1"/>
          </p:cNvSpPr>
          <p:nvPr/>
        </p:nvSpPr>
        <p:spPr bwMode="auto">
          <a:xfrm>
            <a:off x="7205682" y="3122597"/>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7935910" y="5263451"/>
            <a:ext cx="683999"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6" name="AutoShape 380">
            <a:extLst>
              <a:ext uri="{FF2B5EF4-FFF2-40B4-BE49-F238E27FC236}">
                <a16:creationId xmlns:a16="http://schemas.microsoft.com/office/drawing/2014/main" id="{B4A1A7E6-2AB1-4044-BF54-BEC294BCA2F8}"/>
              </a:ext>
            </a:extLst>
          </p:cNvPr>
          <p:cNvSpPr>
            <a:spLocks noChangeArrowheads="1"/>
          </p:cNvSpPr>
          <p:nvPr/>
        </p:nvSpPr>
        <p:spPr bwMode="auto">
          <a:xfrm>
            <a:off x="2046008" y="3349600"/>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30D6AD0A-9E55-48D7-AE0E-30F759C04C0C}"/>
              </a:ext>
            </a:extLst>
          </p:cNvPr>
          <p:cNvSpPr>
            <a:spLocks noChangeArrowheads="1"/>
          </p:cNvSpPr>
          <p:nvPr/>
        </p:nvSpPr>
        <p:spPr bwMode="auto">
          <a:xfrm>
            <a:off x="2040182" y="3549282"/>
            <a:ext cx="756231" cy="19938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8" name="直線コネクタ 37">
            <a:extLst>
              <a:ext uri="{FF2B5EF4-FFF2-40B4-BE49-F238E27FC236}">
                <a16:creationId xmlns:a16="http://schemas.microsoft.com/office/drawing/2014/main" id="{724EBF87-B4C0-4E01-AB29-AEB641F7526A}"/>
              </a:ext>
            </a:extLst>
          </p:cNvPr>
          <p:cNvCxnSpPr>
            <a:cxnSpLocks/>
          </p:cNvCxnSpPr>
          <p:nvPr/>
        </p:nvCxnSpPr>
        <p:spPr>
          <a:xfrm flipH="1">
            <a:off x="2812832" y="3639587"/>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CA57FE74-B58F-4228-A73F-BCFEC353565D}"/>
              </a:ext>
            </a:extLst>
          </p:cNvPr>
          <p:cNvCxnSpPr>
            <a:cxnSpLocks/>
          </p:cNvCxnSpPr>
          <p:nvPr/>
        </p:nvCxnSpPr>
        <p:spPr>
          <a:xfrm flipH="1" flipV="1">
            <a:off x="3970748" y="3635338"/>
            <a:ext cx="1" cy="28896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2753085" y="3922378"/>
            <a:ext cx="3617299" cy="9430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［休日</a:t>
            </a:r>
            <a:r>
              <a:rPr lang="ja-JP" altLang="en-US" sz="1600" dirty="0">
                <a:latin typeface="Meiryo UI" panose="020B0604030504040204" pitchFamily="50" charset="-128"/>
                <a:ea typeface="Meiryo UI" panose="020B0604030504040204" pitchFamily="50" charset="-128"/>
              </a:rPr>
              <a:t>出勤</a:t>
            </a:r>
            <a:r>
              <a:rPr lang="ja-JP" altLang="ja-JP" sz="1600" dirty="0">
                <a:latin typeface="Meiryo UI" panose="020B0604030504040204" pitchFamily="50" charset="-128"/>
                <a:ea typeface="Meiryo UI" panose="020B0604030504040204" pitchFamily="50" charset="-128"/>
              </a:rPr>
              <a:t>選択］ボタンをクリックすると、</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休日出勤した日を選択できます。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40" name="直線コネクタ 39">
            <a:extLst>
              <a:ext uri="{FF2B5EF4-FFF2-40B4-BE49-F238E27FC236}">
                <a16:creationId xmlns:a16="http://schemas.microsoft.com/office/drawing/2014/main" id="{6C349083-F0D8-404C-B002-6FCDF80960BE}"/>
              </a:ext>
            </a:extLst>
          </p:cNvPr>
          <p:cNvCxnSpPr>
            <a:cxnSpLocks/>
          </p:cNvCxnSpPr>
          <p:nvPr/>
        </p:nvCxnSpPr>
        <p:spPr>
          <a:xfrm flipV="1">
            <a:off x="9133350" y="3417369"/>
            <a:ext cx="1" cy="5227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2" name="Rectangle 363">
            <a:extLst>
              <a:ext uri="{FF2B5EF4-FFF2-40B4-BE49-F238E27FC236}">
                <a16:creationId xmlns:a16="http://schemas.microsoft.com/office/drawing/2014/main" id="{D99038FF-D1D4-4B50-B97B-3713B737B62A}"/>
              </a:ext>
            </a:extLst>
          </p:cNvPr>
          <p:cNvSpPr>
            <a:spLocks noChangeArrowheads="1"/>
          </p:cNvSpPr>
          <p:nvPr/>
        </p:nvSpPr>
        <p:spPr bwMode="auto">
          <a:xfrm>
            <a:off x="7874001" y="3940136"/>
            <a:ext cx="3460116" cy="94052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［振替出勤選択］ボタンをクリックすると、振替出勤した日を選択できます。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3584649" y="2963054"/>
            <a:ext cx="2785737" cy="4373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代休を取得する日を入力します。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9" name="Rectangle 363">
            <a:extLst>
              <a:ext uri="{FF2B5EF4-FFF2-40B4-BE49-F238E27FC236}">
                <a16:creationId xmlns:a16="http://schemas.microsoft.com/office/drawing/2014/main" id="{FA3846C5-2491-4383-8352-3BC62C0BC65D}"/>
              </a:ext>
            </a:extLst>
          </p:cNvPr>
          <p:cNvSpPr>
            <a:spLocks noChangeArrowheads="1"/>
          </p:cNvSpPr>
          <p:nvPr/>
        </p:nvSpPr>
        <p:spPr bwMode="auto">
          <a:xfrm>
            <a:off x="8746072" y="2737530"/>
            <a:ext cx="2785735" cy="43737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振休を取得する日を入力します。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8064557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7BBC430-3AD5-47FC-8592-4322CD6E9371}"/>
              </a:ext>
            </a:extLst>
          </p:cNvPr>
          <p:cNvPicPr>
            <a:picLocks noChangeAspect="1"/>
          </p:cNvPicPr>
          <p:nvPr/>
        </p:nvPicPr>
        <p:blipFill>
          <a:blip r:embed="rId3"/>
          <a:stretch>
            <a:fillRect/>
          </a:stretch>
        </p:blipFill>
        <p:spPr>
          <a:xfrm>
            <a:off x="1059705" y="1686101"/>
            <a:ext cx="5484686" cy="3552065"/>
          </a:xfrm>
          <a:prstGeom prst="rect">
            <a:avLst/>
          </a:prstGeom>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4"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- 9</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外出を申請する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20"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外出申請］メニュー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58478" y="2981811"/>
            <a:ext cx="2305570" cy="51442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C3295897-D8B7-4BA2-A556-52314E9FEDAD}"/>
              </a:ext>
            </a:extLst>
          </p:cNvPr>
          <p:cNvSpPr>
            <a:spLocks noChangeArrowheads="1"/>
          </p:cNvSpPr>
          <p:nvPr/>
        </p:nvSpPr>
        <p:spPr bwMode="auto">
          <a:xfrm>
            <a:off x="3049731" y="4877744"/>
            <a:ext cx="744366" cy="3498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5670767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84A604DA-BD98-4729-9D03-292DE4C6ACCA}"/>
              </a:ext>
            </a:extLst>
          </p:cNvPr>
          <p:cNvPicPr>
            <a:picLocks noChangeAspect="1"/>
          </p:cNvPicPr>
          <p:nvPr/>
        </p:nvPicPr>
        <p:blipFill>
          <a:blip r:embed="rId3"/>
          <a:stretch>
            <a:fillRect/>
          </a:stretch>
        </p:blipFill>
        <p:spPr>
          <a:xfrm>
            <a:off x="1075660" y="1697255"/>
            <a:ext cx="5516690" cy="4424553"/>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6"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- 10</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遅延を申請する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8"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遅延申請］メニュー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410352" y="4528287"/>
            <a:ext cx="2928565" cy="3420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a:stCxn id="16" idx="1"/>
          </p:cNvCxnSpPr>
          <p:nvPr/>
        </p:nvCxnSpPr>
        <p:spPr>
          <a:xfrm flipH="1" flipV="1">
            <a:off x="4338917" y="4673388"/>
            <a:ext cx="31983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AutoShape 380">
            <a:extLst>
              <a:ext uri="{FF2B5EF4-FFF2-40B4-BE49-F238E27FC236}">
                <a16:creationId xmlns:a16="http://schemas.microsoft.com/office/drawing/2014/main" id="{174AFFDD-3ABC-4F1A-90C8-C901A1BC07D4}"/>
              </a:ext>
            </a:extLst>
          </p:cNvPr>
          <p:cNvSpPr>
            <a:spLocks noChangeArrowheads="1"/>
          </p:cNvSpPr>
          <p:nvPr/>
        </p:nvSpPr>
        <p:spPr bwMode="auto">
          <a:xfrm>
            <a:off x="3089639" y="5798891"/>
            <a:ext cx="744366" cy="3498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537267" y="4476381"/>
            <a:ext cx="3244381" cy="4850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発行された遅延証明書を添付します。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5581244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0FCC1066-41C4-4557-A09E-F033DD6B190A}"/>
              </a:ext>
            </a:extLst>
          </p:cNvPr>
          <p:cNvPicPr>
            <a:picLocks noChangeAspect="1"/>
          </p:cNvPicPr>
          <p:nvPr/>
        </p:nvPicPr>
        <p:blipFill>
          <a:blip r:embed="rId3"/>
          <a:stretch>
            <a:fillRect/>
          </a:stretch>
        </p:blipFill>
        <p:spPr>
          <a:xfrm>
            <a:off x="1071067" y="1699353"/>
            <a:ext cx="5512689" cy="4212527"/>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- 11</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遅刻・早退を申請する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1"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遅刻・早退申請］メニュー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39706" y="2813396"/>
            <a:ext cx="1785447" cy="7366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DBA4AC3F-DC54-4820-A27E-82D5AD17109B}"/>
              </a:ext>
            </a:extLst>
          </p:cNvPr>
          <p:cNvSpPr>
            <a:spLocks noChangeArrowheads="1"/>
          </p:cNvSpPr>
          <p:nvPr/>
        </p:nvSpPr>
        <p:spPr bwMode="auto">
          <a:xfrm>
            <a:off x="3090996" y="5587949"/>
            <a:ext cx="744366" cy="3498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8252649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E1117AD8-C4B6-41DF-8829-86053A82656D}"/>
              </a:ext>
            </a:extLst>
          </p:cNvPr>
          <p:cNvPicPr>
            <a:picLocks noChangeAspect="1"/>
          </p:cNvPicPr>
          <p:nvPr/>
        </p:nvPicPr>
        <p:blipFill>
          <a:blip r:embed="rId3"/>
          <a:stretch>
            <a:fillRect/>
          </a:stretch>
        </p:blipFill>
        <p:spPr>
          <a:xfrm>
            <a:off x="1066071" y="1702214"/>
            <a:ext cx="5480685" cy="3708464"/>
          </a:xfrm>
          <a:prstGeom prst="rect">
            <a:avLst/>
          </a:prstGeom>
          <a:ln w="3175">
            <a:solidFill>
              <a:sysClr val="windowText" lastClr="000000"/>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3"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- 12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欠勤を申請する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3"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欠勤申請］メニュー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69937" y="3006095"/>
            <a:ext cx="1545441" cy="2391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17F24F33-3E3B-4198-9BAF-82DB709086AD}"/>
              </a:ext>
            </a:extLst>
          </p:cNvPr>
          <p:cNvSpPr>
            <a:spLocks noChangeArrowheads="1"/>
          </p:cNvSpPr>
          <p:nvPr/>
        </p:nvSpPr>
        <p:spPr bwMode="auto">
          <a:xfrm>
            <a:off x="3054096" y="5070347"/>
            <a:ext cx="744366" cy="3498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19213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id="{B8D61F98-05C4-4D6A-97F2-C458824D0EAB}"/>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8">
            <a:extLst>
              <a:ext uri="{FF2B5EF4-FFF2-40B4-BE49-F238E27FC236}">
                <a16:creationId xmlns:a16="http://schemas.microsoft.com/office/drawing/2014/main" id="{D6EDC039-3971-4AA6-B103-5B30FAC63A31}"/>
              </a:ext>
            </a:extLst>
          </p:cNvPr>
          <p:cNvSpPr>
            <a:spLocks noChangeArrowheads="1"/>
          </p:cNvSpPr>
          <p:nvPr/>
        </p:nvSpPr>
        <p:spPr bwMode="auto">
          <a:xfrm>
            <a:off x="1200171" y="887891"/>
            <a:ext cx="9314761"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1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申請を承認する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- 2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連名式勤務実績申請を承認する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複数の申請を一括で承認する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申請を事後承認する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- 5</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代理で承認する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申請を閲覧する</a:t>
            </a:r>
            <a:endParaRPr kumimoji="0" lang="ja-JP" altLang="en-US" sz="1400" dirty="0">
              <a:latin typeface="Meiryo UI" panose="020B0604030504040204" pitchFamily="50" charset="-128"/>
              <a:ea typeface="Meiryo UI" panose="020B0604030504040204" pitchFamily="50" charset="-128"/>
            </a:endParaRPr>
          </a:p>
        </p:txBody>
      </p:sp>
      <p:sp>
        <p:nvSpPr>
          <p:cNvPr id="14" name="Rectangle 10">
            <a:extLst>
              <a:ext uri="{FF2B5EF4-FFF2-40B4-BE49-F238E27FC236}">
                <a16:creationId xmlns:a16="http://schemas.microsoft.com/office/drawing/2014/main" id="{04E34289-AFAA-4B33-9641-6E18147BCF3D}"/>
              </a:ext>
            </a:extLst>
          </p:cNvPr>
          <p:cNvSpPr>
            <a:spLocks noChangeArrowheads="1"/>
          </p:cNvSpPr>
          <p:nvPr/>
        </p:nvSpPr>
        <p:spPr bwMode="auto">
          <a:xfrm>
            <a:off x="1204715" y="2685901"/>
            <a:ext cx="9314760"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1</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勤務データを確認し、修正する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勤怠を管理している社員の勤務データを参照する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エラー打刻の状況を確認する</a:t>
            </a:r>
            <a:r>
              <a:rPr kumimoji="0" lang="ja-JP" altLang="en-US"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社員の出退勤の状況を確認する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5</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勤務データを日別・週別・月別に確認する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勤務期間を指定して、勤務データを確認する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- 7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9" name="Rectangle 8">
            <a:extLst>
              <a:ext uri="{FF2B5EF4-FFF2-40B4-BE49-F238E27FC236}">
                <a16:creationId xmlns:a16="http://schemas.microsoft.com/office/drawing/2014/main" id="{1D62C4EE-F96C-4764-9012-614AF5B18611}"/>
              </a:ext>
            </a:extLst>
          </p:cNvPr>
          <p:cNvSpPr>
            <a:spLocks noChangeArrowheads="1"/>
          </p:cNvSpPr>
          <p:nvPr/>
        </p:nvSpPr>
        <p:spPr bwMode="auto">
          <a:xfrm>
            <a:off x="677843" y="560508"/>
            <a:ext cx="10800000" cy="307777"/>
          </a:xfrm>
          <a:prstGeom prst="rect">
            <a:avLst/>
          </a:prstGeom>
          <a:solidFill>
            <a:schemeClr val="accent5"/>
          </a:solidFill>
          <a:ln w="9525">
            <a:solidFill>
              <a:schemeClr val="accent1">
                <a:lumMod val="75000"/>
              </a:schemeClr>
            </a:solidFill>
            <a:miter lim="800000"/>
            <a:headEnd/>
            <a:tailEnd/>
          </a:ln>
          <a:effectLs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ja-JP"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3</a:t>
            </a:r>
            <a:r>
              <a:rPr kumimoji="0" lang="ja-JP" altLang="ja-JP" sz="1400" b="1" i="0" u="none" strike="noStrike" cap="none" normalizeH="0" baseline="0" dirty="0" err="1">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承認</a:t>
            </a:r>
            <a:endParaRPr kumimoji="0" lang="ja-JP" altLang="ja-JP" sz="7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0" name="Rectangle 8">
            <a:extLst>
              <a:ext uri="{FF2B5EF4-FFF2-40B4-BE49-F238E27FC236}">
                <a16:creationId xmlns:a16="http://schemas.microsoft.com/office/drawing/2014/main" id="{BA04F59E-4530-42CF-896B-A7CFB451F100}"/>
              </a:ext>
            </a:extLst>
          </p:cNvPr>
          <p:cNvSpPr>
            <a:spLocks noChangeArrowheads="1"/>
          </p:cNvSpPr>
          <p:nvPr/>
        </p:nvSpPr>
        <p:spPr bwMode="auto">
          <a:xfrm>
            <a:off x="692809" y="2399214"/>
            <a:ext cx="10800000" cy="307777"/>
          </a:xfrm>
          <a:prstGeom prst="rect">
            <a:avLst/>
          </a:prstGeom>
          <a:solidFill>
            <a:schemeClr val="accent5"/>
          </a:solidFill>
          <a:ln w="9525">
            <a:solidFill>
              <a:schemeClr val="accent1">
                <a:lumMod val="75000"/>
              </a:schemeClr>
            </a:solidFill>
            <a:miter lim="800000"/>
            <a:headEnd/>
            <a:tailEnd/>
          </a:ln>
          <a:effectLs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ja-JP" sz="14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ja-JP" sz="1400" b="1" i="0" u="none" strike="noStrike" cap="none" normalizeH="0" baseline="0" dirty="0" err="1">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勤務データの確認</a:t>
            </a:r>
            <a:endParaRPr kumimoji="0" lang="ja-JP" altLang="ja-JP" sz="7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0" name="AutoShape 437">
            <a:extLst>
              <a:ext uri="{FF2B5EF4-FFF2-40B4-BE49-F238E27FC236}">
                <a16:creationId xmlns:a16="http://schemas.microsoft.com/office/drawing/2014/main" id="{FF154533-274C-4F49-8CAD-07DFEECD4A59}"/>
              </a:ext>
            </a:extLst>
          </p:cNvPr>
          <p:cNvSpPr>
            <a:spLocks noChangeArrowheads="1"/>
          </p:cNvSpPr>
          <p:nvPr/>
        </p:nvSpPr>
        <p:spPr bwMode="auto">
          <a:xfrm>
            <a:off x="10538660" y="579412"/>
            <a:ext cx="593725" cy="252412"/>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vert="horz" wrap="square" lIns="36000" tIns="36000" rIns="36000" bIns="36000" numCol="1" anchor="t" anchorCtr="0" compatLnSpc="1">
            <a:prstTxWarp prst="textNoShape">
              <a:avLst/>
            </a:prstTxWarp>
          </a:bodyPr>
          <a:lstStyle/>
          <a:p>
            <a:pPr lvl="0" algn="ctr" eaLnBrk="0" fontAlgn="base" hangingPunct="0">
              <a:spcBef>
                <a:spcPct val="0"/>
              </a:spcBef>
              <a:spcAft>
                <a:spcPct val="0"/>
              </a:spcAf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承認者</a:t>
            </a:r>
            <a:r>
              <a:rPr kumimoji="0" lang="ja-JP" altLang="en-US" dirty="0">
                <a:latin typeface="ＭＳ ゴシック" panose="020B0609070205080204" pitchFamily="49" charset="-128"/>
                <a:ea typeface="ＭＳ ゴシック" panose="020B0609070205080204" pitchFamily="49" charset="-128"/>
                <a:cs typeface="Times New Roman" panose="02020603050405020304" pitchFamily="18" charset="0"/>
              </a:rPr>
              <a:t>	</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1" name="AutoShape 437">
            <a:extLst>
              <a:ext uri="{FF2B5EF4-FFF2-40B4-BE49-F238E27FC236}">
                <a16:creationId xmlns:a16="http://schemas.microsoft.com/office/drawing/2014/main" id="{857B8B5B-931A-449D-BD1F-580C2672F09C}"/>
              </a:ext>
            </a:extLst>
          </p:cNvPr>
          <p:cNvSpPr>
            <a:spLocks noChangeArrowheads="1"/>
          </p:cNvSpPr>
          <p:nvPr/>
        </p:nvSpPr>
        <p:spPr bwMode="auto">
          <a:xfrm>
            <a:off x="10539310" y="2421005"/>
            <a:ext cx="593725" cy="252412"/>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vert="horz" wrap="square" lIns="36000" tIns="36000" rIns="36000" bIns="36000" numCol="1" anchor="t" anchorCtr="0" compatLnSpc="1">
            <a:prstTxWarp prst="textNoShape">
              <a:avLst/>
            </a:prstTxWarp>
          </a:bodyPr>
          <a:lstStyle/>
          <a:p>
            <a:pPr lvl="0" algn="ctr" eaLnBrk="0" fontAlgn="base" hangingPunct="0">
              <a:spcBef>
                <a:spcPct val="0"/>
              </a:spcBef>
              <a:spcAft>
                <a:spcPct val="0"/>
              </a:spcAf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承認者</a:t>
            </a:r>
            <a:r>
              <a:rPr kumimoji="0" lang="ja-JP" altLang="en-US" dirty="0">
                <a:latin typeface="ＭＳ ゴシック" panose="020B0609070205080204" pitchFamily="49" charset="-128"/>
                <a:ea typeface="ＭＳ ゴシック" panose="020B0609070205080204" pitchFamily="49" charset="-128"/>
                <a:cs typeface="Times New Roman" panose="02020603050405020304" pitchFamily="18" charset="0"/>
              </a:rPr>
              <a:t>	</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9231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B175CD12-D073-485E-A171-D78663EE98C8}"/>
              </a:ext>
            </a:extLst>
          </p:cNvPr>
          <p:cNvPicPr>
            <a:picLocks noChangeAspect="1"/>
          </p:cNvPicPr>
          <p:nvPr/>
        </p:nvPicPr>
        <p:blipFill>
          <a:blip r:embed="rId3"/>
          <a:stretch>
            <a:fillRect/>
          </a:stretch>
        </p:blipFill>
        <p:spPr>
          <a:xfrm>
            <a:off x="1072302" y="3779911"/>
            <a:ext cx="4837938" cy="2610993"/>
          </a:xfrm>
          <a:prstGeom prst="rect">
            <a:avLst/>
          </a:prstGeom>
          <a:ln w="3175">
            <a:solidFill>
              <a:schemeClr val="tx1"/>
            </a:solidFill>
          </a:ln>
        </p:spPr>
      </p:pic>
      <p:pic>
        <p:nvPicPr>
          <p:cNvPr id="17" name="図 16">
            <a:extLst>
              <a:ext uri="{FF2B5EF4-FFF2-40B4-BE49-F238E27FC236}">
                <a16:creationId xmlns:a16="http://schemas.microsoft.com/office/drawing/2014/main" id="{2B6712C1-3035-4665-8D7E-0CCAAC0A68CE}"/>
              </a:ext>
            </a:extLst>
          </p:cNvPr>
          <p:cNvPicPr>
            <a:picLocks noChangeAspect="1"/>
          </p:cNvPicPr>
          <p:nvPr/>
        </p:nvPicPr>
        <p:blipFill>
          <a:blip r:embed="rId4"/>
          <a:stretch>
            <a:fillRect/>
          </a:stretch>
        </p:blipFill>
        <p:spPr>
          <a:xfrm>
            <a:off x="1072303" y="2085478"/>
            <a:ext cx="4841697" cy="1463284"/>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0"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- 13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勤務スケジュールを申請する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4" y="1669255"/>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勤務スケジュール申請］メニュー</a:t>
            </a:r>
          </a:p>
        </p:txBody>
      </p:sp>
      <p:sp>
        <p:nvSpPr>
          <p:cNvPr id="1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183329" y="3240660"/>
            <a:ext cx="706340" cy="2991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88166" y="2746302"/>
            <a:ext cx="2429296" cy="21290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715ADE16-5BEC-418F-8300-9707E371C842}"/>
              </a:ext>
            </a:extLst>
          </p:cNvPr>
          <p:cNvSpPr>
            <a:spLocks noChangeArrowheads="1"/>
          </p:cNvSpPr>
          <p:nvPr/>
        </p:nvSpPr>
        <p:spPr bwMode="auto">
          <a:xfrm>
            <a:off x="2768623" y="6161815"/>
            <a:ext cx="521423" cy="2310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063338" y="4520045"/>
            <a:ext cx="236544" cy="1236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ABA65AA0-ED3B-4458-982B-D974439AD064}"/>
              </a:ext>
            </a:extLst>
          </p:cNvPr>
          <p:cNvSpPr>
            <a:spLocks noChangeArrowheads="1"/>
          </p:cNvSpPr>
          <p:nvPr/>
        </p:nvSpPr>
        <p:spPr bwMode="auto">
          <a:xfrm>
            <a:off x="4150532" y="4503186"/>
            <a:ext cx="681443" cy="1236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8F30DF41-318B-4DB5-9E21-549EE779BE44}"/>
              </a:ext>
            </a:extLst>
          </p:cNvPr>
          <p:cNvSpPr txBox="1"/>
          <p:nvPr/>
        </p:nvSpPr>
        <p:spPr>
          <a:xfrm>
            <a:off x="999509" y="1285401"/>
            <a:ext cx="10151779" cy="338554"/>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勤務の変更などが</a:t>
            </a:r>
            <a:r>
              <a:rPr lang="ja-JP" altLang="en-US" sz="1600" dirty="0">
                <a:latin typeface="Meiryo UI" panose="020B0604030504040204" pitchFamily="50" charset="-128"/>
                <a:ea typeface="Meiryo UI" panose="020B0604030504040204" pitchFamily="50" charset="-128"/>
              </a:rPr>
              <a:t>あ</a:t>
            </a:r>
            <a:r>
              <a:rPr lang="ja-JP" altLang="ja-JP" sz="1600" dirty="0">
                <a:latin typeface="Meiryo UI" panose="020B0604030504040204" pitchFamily="50" charset="-128"/>
                <a:ea typeface="Meiryo UI" panose="020B0604030504040204" pitchFamily="50" charset="-128"/>
              </a:rPr>
              <a:t>った</a:t>
            </a:r>
            <a:r>
              <a:rPr lang="ja-JP" altLang="en-US" sz="1600" dirty="0">
                <a:latin typeface="Meiryo UI" panose="020B0604030504040204" pitchFamily="50" charset="-128"/>
                <a:ea typeface="Meiryo UI" panose="020B0604030504040204" pitchFamily="50" charset="-128"/>
              </a:rPr>
              <a:t>際</a:t>
            </a:r>
            <a:r>
              <a:rPr lang="ja-JP" altLang="ja-JP" sz="1600" dirty="0">
                <a:latin typeface="Meiryo UI" panose="020B0604030504040204" pitchFamily="50" charset="-128"/>
                <a:ea typeface="Meiryo UI" panose="020B0604030504040204" pitchFamily="50" charset="-128"/>
              </a:rPr>
              <a:t>に申請します。</a:t>
            </a:r>
            <a:endParaRPr kumimoji="1" lang="ja-JP" altLang="en-US" sz="1600" dirty="0">
              <a:latin typeface="Meiryo UI" panose="020B0604030504040204" pitchFamily="50" charset="-128"/>
              <a:ea typeface="Meiryo UI" panose="020B0604030504040204" pitchFamily="50" charset="-128"/>
            </a:endParaRPr>
          </a:p>
        </p:txBody>
      </p:sp>
      <p:sp>
        <p:nvSpPr>
          <p:cNvPr id="20" name="AutoShape 380">
            <a:extLst>
              <a:ext uri="{FF2B5EF4-FFF2-40B4-BE49-F238E27FC236}">
                <a16:creationId xmlns:a16="http://schemas.microsoft.com/office/drawing/2014/main" id="{AD03968D-367C-4F60-A136-DA2A1C97B547}"/>
              </a:ext>
            </a:extLst>
          </p:cNvPr>
          <p:cNvSpPr>
            <a:spLocks noChangeArrowheads="1"/>
          </p:cNvSpPr>
          <p:nvPr/>
        </p:nvSpPr>
        <p:spPr bwMode="auto">
          <a:xfrm>
            <a:off x="1061606" y="4889314"/>
            <a:ext cx="236544" cy="1236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283B17A7-BC61-46C1-8AE2-B1ED036E2E76}"/>
              </a:ext>
            </a:extLst>
          </p:cNvPr>
          <p:cNvSpPr>
            <a:spLocks noChangeArrowheads="1"/>
          </p:cNvSpPr>
          <p:nvPr/>
        </p:nvSpPr>
        <p:spPr bwMode="auto">
          <a:xfrm>
            <a:off x="4150532" y="4877857"/>
            <a:ext cx="681443" cy="1236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4075328" y="5135863"/>
            <a:ext cx="3587005" cy="75693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勤務を変更する日付にチェックを付け、</a:t>
            </a:r>
          </a:p>
          <a:p>
            <a:r>
              <a:rPr lang="ja-JP" altLang="ja-JP" sz="1600" dirty="0">
                <a:latin typeface="Meiryo UI" panose="020B0604030504040204" pitchFamily="50" charset="-128"/>
                <a:ea typeface="Meiryo UI" panose="020B0604030504040204" pitchFamily="50" charset="-128"/>
              </a:rPr>
              <a:t>変更後の勤務体系を入力して申請します。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1905659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図 19">
            <a:extLst>
              <a:ext uri="{FF2B5EF4-FFF2-40B4-BE49-F238E27FC236}">
                <a16:creationId xmlns:a16="http://schemas.microsoft.com/office/drawing/2014/main" id="{7C230F74-FCBA-4BC3-A8F2-4E9BEC47A9DC}"/>
              </a:ext>
            </a:extLst>
          </p:cNvPr>
          <p:cNvPicPr/>
          <p:nvPr/>
        </p:nvPicPr>
        <p:blipFill>
          <a:blip r:embed="rId3"/>
          <a:stretch>
            <a:fillRect/>
          </a:stretch>
        </p:blipFill>
        <p:spPr>
          <a:xfrm>
            <a:off x="1094768" y="2195383"/>
            <a:ext cx="5763895" cy="2386330"/>
          </a:xfrm>
          <a:prstGeom prst="rect">
            <a:avLst/>
          </a:prstGeom>
          <a:ln w="3175">
            <a:solidFill>
              <a:srgbClr val="000000"/>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1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- 14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申請を取り下げる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8"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endParaRPr kumimoji="1" lang="ja-JP" altLang="en-US" sz="1600" dirty="0">
              <a:latin typeface="Meiryo UI" panose="020B0604030504040204" pitchFamily="50" charset="-128"/>
              <a:ea typeface="Meiryo UI" panose="020B0604030504040204" pitchFamily="50"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444236" y="2624370"/>
            <a:ext cx="323970"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135055" y="2484556"/>
            <a:ext cx="416043"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4A2D0C0-8DC8-4CB3-8288-CD95C99C296E}"/>
              </a:ext>
            </a:extLst>
          </p:cNvPr>
          <p:cNvSpPr txBox="1"/>
          <p:nvPr/>
        </p:nvSpPr>
        <p:spPr>
          <a:xfrm>
            <a:off x="1051423" y="1812288"/>
            <a:ext cx="6810624" cy="338554"/>
          </a:xfrm>
          <a:prstGeom prst="rect">
            <a:avLst/>
          </a:prstGeom>
          <a:noFill/>
        </p:spPr>
        <p:txBody>
          <a:bodyPr wrap="square" rtlCol="0">
            <a:spAutoFit/>
          </a:bodyPr>
          <a:lstStyle/>
          <a:p>
            <a:r>
              <a:rPr lang="ja-JP" altLang="ja-JP" sz="1600" b="1" dirty="0">
                <a:latin typeface="Meiryo UI" panose="020B0604030504040204" pitchFamily="50" charset="-128"/>
                <a:ea typeface="Meiryo UI" panose="020B0604030504040204" pitchFamily="50" charset="-128"/>
              </a:rPr>
              <a:t>＜例＞ </a:t>
            </a:r>
            <a:r>
              <a:rPr lang="ja-JP" altLang="ja-JP" sz="1600" dirty="0">
                <a:latin typeface="Meiryo UI" panose="020B0604030504040204" pitchFamily="50" charset="-128"/>
                <a:ea typeface="Meiryo UI" panose="020B0604030504040204" pitchFamily="50" charset="-128"/>
              </a:rPr>
              <a:t>休暇申請を取り</a:t>
            </a:r>
            <a:r>
              <a:rPr lang="ja-JP" altLang="en-US" sz="1600" dirty="0">
                <a:latin typeface="Meiryo UI" panose="020B0604030504040204" pitchFamily="50" charset="-128"/>
                <a:ea typeface="Meiryo UI" panose="020B0604030504040204" pitchFamily="50" charset="-128"/>
              </a:rPr>
              <a:t>下げる（ ［申請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申請状況］メニューから取り下げる）</a:t>
            </a:r>
            <a:endParaRPr kumimoji="1" lang="ja-JP" altLang="en-US" sz="1600" dirty="0">
              <a:latin typeface="Meiryo UI" panose="020B0604030504040204" pitchFamily="50" charset="-128"/>
              <a:ea typeface="Meiryo UI" panose="020B0604030504040204" pitchFamily="50" charset="-128"/>
            </a:endParaRPr>
          </a:p>
        </p:txBody>
      </p:sp>
      <p:pic>
        <p:nvPicPr>
          <p:cNvPr id="24" name="図 23">
            <a:extLst>
              <a:ext uri="{FF2B5EF4-FFF2-40B4-BE49-F238E27FC236}">
                <a16:creationId xmlns:a16="http://schemas.microsoft.com/office/drawing/2014/main" id="{8B9B43F2-B87E-4E8F-8E28-CFC73B25F45A}"/>
              </a:ext>
            </a:extLst>
          </p:cNvPr>
          <p:cNvPicPr/>
          <p:nvPr/>
        </p:nvPicPr>
        <p:blipFill>
          <a:blip r:embed="rId4"/>
          <a:stretch>
            <a:fillRect/>
          </a:stretch>
        </p:blipFill>
        <p:spPr>
          <a:xfrm>
            <a:off x="6366078" y="3465271"/>
            <a:ext cx="4761865" cy="3293745"/>
          </a:xfrm>
          <a:prstGeom prst="rect">
            <a:avLst/>
          </a:prstGeom>
          <a:ln>
            <a:solidFill>
              <a:srgbClr val="000000"/>
            </a:solidFill>
          </a:ln>
        </p:spPr>
      </p:pic>
      <p:sp>
        <p:nvSpPr>
          <p:cNvPr id="25" name="矢印: 折線 24">
            <a:extLst>
              <a:ext uri="{FF2B5EF4-FFF2-40B4-BE49-F238E27FC236}">
                <a16:creationId xmlns:a16="http://schemas.microsoft.com/office/drawing/2014/main" id="{0354707F-537D-463F-BE01-E64B47F777A2}"/>
              </a:ext>
            </a:extLst>
          </p:cNvPr>
          <p:cNvSpPr/>
          <p:nvPr/>
        </p:nvSpPr>
        <p:spPr>
          <a:xfrm flipV="1">
            <a:off x="5404167" y="484948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AutoShape 380">
            <a:extLst>
              <a:ext uri="{FF2B5EF4-FFF2-40B4-BE49-F238E27FC236}">
                <a16:creationId xmlns:a16="http://schemas.microsoft.com/office/drawing/2014/main" id="{8521A983-A44A-4D71-9ACB-9D24F0532BA3}"/>
              </a:ext>
            </a:extLst>
          </p:cNvPr>
          <p:cNvSpPr>
            <a:spLocks noChangeArrowheads="1"/>
          </p:cNvSpPr>
          <p:nvPr/>
        </p:nvSpPr>
        <p:spPr bwMode="auto">
          <a:xfrm>
            <a:off x="8359273" y="6431315"/>
            <a:ext cx="777819" cy="3339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2" name="直線コネクタ 31">
            <a:extLst>
              <a:ext uri="{FF2B5EF4-FFF2-40B4-BE49-F238E27FC236}">
                <a16:creationId xmlns:a16="http://schemas.microsoft.com/office/drawing/2014/main" id="{E028FFB8-91EB-4F77-8AB7-5CDC707CDA7C}"/>
              </a:ext>
            </a:extLst>
          </p:cNvPr>
          <p:cNvCxnSpPr>
            <a:cxnSpLocks/>
            <a:stCxn id="17" idx="1"/>
          </p:cNvCxnSpPr>
          <p:nvPr/>
        </p:nvCxnSpPr>
        <p:spPr>
          <a:xfrm flipH="1" flipV="1">
            <a:off x="2768207" y="2689297"/>
            <a:ext cx="158800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5DEB2BDC-6CA9-421E-84B8-0A52CB32B608}"/>
              </a:ext>
            </a:extLst>
          </p:cNvPr>
          <p:cNvCxnSpPr>
            <a:cxnSpLocks/>
          </p:cNvCxnSpPr>
          <p:nvPr/>
        </p:nvCxnSpPr>
        <p:spPr>
          <a:xfrm flipV="1">
            <a:off x="1198131" y="2659811"/>
            <a:ext cx="0" cy="209135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Rectangle 363">
            <a:extLst>
              <a:ext uri="{FF2B5EF4-FFF2-40B4-BE49-F238E27FC236}">
                <a16:creationId xmlns:a16="http://schemas.microsoft.com/office/drawing/2014/main" id="{1CBF9E4C-DB14-4142-BB4A-E59E24AEC892}"/>
              </a:ext>
            </a:extLst>
          </p:cNvPr>
          <p:cNvSpPr>
            <a:spLocks noChangeArrowheads="1"/>
          </p:cNvSpPr>
          <p:nvPr/>
        </p:nvSpPr>
        <p:spPr bwMode="auto">
          <a:xfrm>
            <a:off x="4356209" y="2485018"/>
            <a:ext cx="2622231" cy="45173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取り</a:t>
            </a:r>
            <a:r>
              <a:rPr lang="ja-JP" altLang="en-US" sz="1600" dirty="0">
                <a:latin typeface="Meiryo UI" panose="020B0604030504040204" pitchFamily="50" charset="-128"/>
                <a:ea typeface="Meiryo UI" panose="020B0604030504040204" pitchFamily="50" charset="-128"/>
              </a:rPr>
              <a:t>下げる</a:t>
            </a:r>
            <a:r>
              <a:rPr lang="ja-JP" altLang="ja-JP" sz="1600" dirty="0">
                <a:latin typeface="Meiryo UI" panose="020B0604030504040204" pitchFamily="50" charset="-128"/>
                <a:ea typeface="Meiryo UI" panose="020B0604030504040204" pitchFamily="50" charset="-128"/>
              </a:rPr>
              <a:t>申請をクリックし</a:t>
            </a:r>
            <a:r>
              <a:rPr lang="ja-JP" altLang="en-US" sz="1600" dirty="0">
                <a:latin typeface="Meiryo UI" panose="020B0604030504040204" pitchFamily="50" charset="-128"/>
                <a:ea typeface="Meiryo UI" panose="020B0604030504040204" pitchFamily="50" charset="-128"/>
              </a:rPr>
              <a:t>ます</a:t>
            </a:r>
            <a:r>
              <a:rPr lang="ja-JP" altLang="ja-JP" sz="1600" dirty="0">
                <a:latin typeface="Meiryo UI" panose="020B0604030504040204" pitchFamily="50" charset="-128"/>
                <a:ea typeface="Meiryo UI" panose="020B0604030504040204" pitchFamily="50" charset="-128"/>
              </a:rPr>
              <a:t>。</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1078351" y="4751168"/>
            <a:ext cx="2494571" cy="77058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600"/>
              </a:spcAft>
            </a:pPr>
            <a:r>
              <a:rPr lang="ja-JP" altLang="ja-JP" sz="1600" dirty="0">
                <a:latin typeface="Meiryo UI" panose="020B0604030504040204" pitchFamily="50" charset="-128"/>
                <a:ea typeface="Meiryo UI" panose="020B0604030504040204" pitchFamily="50" charset="-128"/>
              </a:rPr>
              <a:t>［条件設定］をクリックして</a:t>
            </a:r>
            <a:endParaRPr lang="en-US" altLang="ja-JP" sz="1600" dirty="0">
              <a:latin typeface="Meiryo UI" panose="020B0604030504040204" pitchFamily="50" charset="-128"/>
              <a:ea typeface="Meiryo UI" panose="020B0604030504040204" pitchFamily="50" charset="-128"/>
            </a:endParaRPr>
          </a:p>
          <a:p>
            <a:pPr fontAlgn="base">
              <a:spcAft>
                <a:spcPts val="600"/>
              </a:spcAft>
            </a:pPr>
            <a:r>
              <a:rPr lang="ja-JP" altLang="ja-JP" sz="1600" dirty="0">
                <a:latin typeface="Meiryo UI" panose="020B0604030504040204" pitchFamily="50" charset="-128"/>
                <a:ea typeface="Meiryo UI" panose="020B0604030504040204" pitchFamily="50" charset="-128"/>
              </a:rPr>
              <a:t>絞り込みます。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1" name="テキスト ボックス 20">
            <a:extLst>
              <a:ext uri="{FF2B5EF4-FFF2-40B4-BE49-F238E27FC236}">
                <a16:creationId xmlns:a16="http://schemas.microsoft.com/office/drawing/2014/main" id="{18B5746C-2D60-4B50-A2EA-D9D04CD4CD66}"/>
              </a:ext>
            </a:extLst>
          </p:cNvPr>
          <p:cNvSpPr txBox="1"/>
          <p:nvPr/>
        </p:nvSpPr>
        <p:spPr>
          <a:xfrm>
            <a:off x="828686" y="6043674"/>
            <a:ext cx="5148782" cy="584775"/>
          </a:xfrm>
          <a:prstGeom prst="rect">
            <a:avLst/>
          </a:prstGeom>
          <a:noFill/>
        </p:spPr>
        <p:txBody>
          <a:bodyPr wrap="square" rtlCol="0">
            <a:spAutoFit/>
          </a:bodyPr>
          <a:lstStyle/>
          <a:p>
            <a:r>
              <a:rPr kumimoji="1" lang="ja-JP" altLang="en-US" sz="1600" dirty="0">
                <a:latin typeface="Meiryo UI" panose="020B0604030504040204" pitchFamily="50" charset="-128"/>
                <a:ea typeface="Meiryo UI" panose="020B0604030504040204" pitchFamily="50" charset="-128"/>
              </a:rPr>
              <a:t>上記の画面に、申請した内容が表示されていない場合は、</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次ページをご確認ください。</a:t>
            </a:r>
            <a:endParaRPr kumimoji="1" lang="ja-JP" altLang="en-US"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9753070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a:extLst>
              <a:ext uri="{FF2B5EF4-FFF2-40B4-BE49-F238E27FC236}">
                <a16:creationId xmlns:a16="http://schemas.microsoft.com/office/drawing/2014/main" id="{C88D9596-169B-4F05-8BE9-A19D000E9CB4}"/>
              </a:ext>
            </a:extLst>
          </p:cNvPr>
          <p:cNvPicPr/>
          <p:nvPr/>
        </p:nvPicPr>
        <p:blipFill>
          <a:blip r:embed="rId3"/>
          <a:stretch>
            <a:fillRect/>
          </a:stretch>
        </p:blipFill>
        <p:spPr>
          <a:xfrm>
            <a:off x="1081266" y="3146733"/>
            <a:ext cx="3258481" cy="840740"/>
          </a:xfrm>
          <a:prstGeom prst="rect">
            <a:avLst/>
          </a:prstGeom>
          <a:ln w="3175">
            <a:solidFill>
              <a:schemeClr val="tx1"/>
            </a:solidFill>
          </a:ln>
        </p:spPr>
      </p:pic>
      <p:pic>
        <p:nvPicPr>
          <p:cNvPr id="28" name="図 27">
            <a:extLst>
              <a:ext uri="{FF2B5EF4-FFF2-40B4-BE49-F238E27FC236}">
                <a16:creationId xmlns:a16="http://schemas.microsoft.com/office/drawing/2014/main" id="{5BEAC0B2-1832-43E1-8D7C-C779433BF53C}"/>
              </a:ext>
            </a:extLst>
          </p:cNvPr>
          <p:cNvPicPr/>
          <p:nvPr/>
        </p:nvPicPr>
        <p:blipFill>
          <a:blip r:embed="rId4"/>
          <a:stretch>
            <a:fillRect/>
          </a:stretch>
        </p:blipFill>
        <p:spPr>
          <a:xfrm>
            <a:off x="6192792" y="2204522"/>
            <a:ext cx="3246755" cy="2301875"/>
          </a:xfrm>
          <a:prstGeom prst="rect">
            <a:avLst/>
          </a:prstGeom>
          <a:ln w="3175">
            <a:solidFill>
              <a:schemeClr val="tx1"/>
            </a:solidFill>
          </a:ln>
        </p:spPr>
      </p:pic>
      <p:pic>
        <p:nvPicPr>
          <p:cNvPr id="26" name="図 25">
            <a:extLst>
              <a:ext uri="{FF2B5EF4-FFF2-40B4-BE49-F238E27FC236}">
                <a16:creationId xmlns:a16="http://schemas.microsoft.com/office/drawing/2014/main" id="{03B5B5EA-B19C-466C-9A49-6ADE393E9026}"/>
              </a:ext>
            </a:extLst>
          </p:cNvPr>
          <p:cNvPicPr/>
          <p:nvPr/>
        </p:nvPicPr>
        <p:blipFill>
          <a:blip r:embed="rId5"/>
          <a:stretch>
            <a:fillRect/>
          </a:stretch>
        </p:blipFill>
        <p:spPr>
          <a:xfrm>
            <a:off x="1081266" y="4470813"/>
            <a:ext cx="3246755" cy="2234789"/>
          </a:xfrm>
          <a:prstGeom prst="rect">
            <a:avLst/>
          </a:prstGeom>
          <a:ln w="6350">
            <a:solidFill>
              <a:schemeClr val="tx1"/>
            </a:solidFill>
          </a:ln>
        </p:spPr>
      </p:pic>
      <p:pic>
        <p:nvPicPr>
          <p:cNvPr id="21" name="図 20">
            <a:extLst>
              <a:ext uri="{FF2B5EF4-FFF2-40B4-BE49-F238E27FC236}">
                <a16:creationId xmlns:a16="http://schemas.microsoft.com/office/drawing/2014/main" id="{EFF308FC-F291-44CA-B897-46B20F8EC403}"/>
              </a:ext>
            </a:extLst>
          </p:cNvPr>
          <p:cNvPicPr/>
          <p:nvPr/>
        </p:nvPicPr>
        <p:blipFill>
          <a:blip r:embed="rId6"/>
          <a:stretch>
            <a:fillRect/>
          </a:stretch>
        </p:blipFill>
        <p:spPr>
          <a:xfrm>
            <a:off x="1081266" y="2231417"/>
            <a:ext cx="3268097" cy="390344"/>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4"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endParaRPr lang="ja-JP" altLang="en-US" sz="1600" dirty="0">
              <a:latin typeface="Meiryo UI" panose="020B0604030504040204" pitchFamily="50" charset="-128"/>
              <a:ea typeface="Meiryo UI" panose="020B0604030504040204" pitchFamily="50"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04643" y="6486241"/>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661720" y="3420477"/>
            <a:ext cx="289468" cy="1281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4A2D0C0-8DC8-4CB3-8288-CD95C99C296E}"/>
              </a:ext>
            </a:extLst>
          </p:cNvPr>
          <p:cNvSpPr txBox="1"/>
          <p:nvPr/>
        </p:nvSpPr>
        <p:spPr>
          <a:xfrm>
            <a:off x="1033493" y="1756280"/>
            <a:ext cx="6622366" cy="338554"/>
          </a:xfrm>
          <a:prstGeom prst="rect">
            <a:avLst/>
          </a:prstGeom>
          <a:noFill/>
        </p:spPr>
        <p:txBody>
          <a:bodyPr wrap="square" rtlCol="0">
            <a:spAutoFit/>
          </a:bodyPr>
          <a:lstStyle/>
          <a:p>
            <a:r>
              <a:rPr lang="ja-JP" altLang="ja-JP" sz="1600" b="1" dirty="0">
                <a:latin typeface="Meiryo UI" panose="020B0604030504040204" pitchFamily="50" charset="-128"/>
                <a:ea typeface="Meiryo UI" panose="020B0604030504040204" pitchFamily="50" charset="-128"/>
              </a:rPr>
              <a:t>＜例＞ </a:t>
            </a:r>
            <a:r>
              <a:rPr lang="ja-JP" altLang="ja-JP" sz="1600" dirty="0">
                <a:latin typeface="Meiryo UI" panose="020B0604030504040204" pitchFamily="50" charset="-128"/>
                <a:ea typeface="Meiryo UI" panose="020B0604030504040204" pitchFamily="50" charset="-128"/>
              </a:rPr>
              <a:t>休暇申請を取り消す</a:t>
            </a:r>
            <a:r>
              <a:rPr lang="ja-JP" altLang="en-US" sz="1600" dirty="0">
                <a:latin typeface="Meiryo UI" panose="020B0604030504040204" pitchFamily="50" charset="-128"/>
                <a:ea typeface="Meiryo UI" panose="020B0604030504040204" pitchFamily="50" charset="-128"/>
              </a:rPr>
              <a:t>（ ［申請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休暇申請］メニューから取り消す）</a:t>
            </a:r>
            <a:endParaRPr kumimoji="1" lang="ja-JP" altLang="en-US" sz="1600" dirty="0">
              <a:latin typeface="Meiryo UI" panose="020B0604030504040204" pitchFamily="50" charset="-128"/>
              <a:ea typeface="Meiryo UI" panose="020B0604030504040204" pitchFamily="50" charset="-128"/>
            </a:endParaRPr>
          </a:p>
        </p:txBody>
      </p:sp>
      <p:sp>
        <p:nvSpPr>
          <p:cNvPr id="29" name="矢印: 右 28">
            <a:extLst>
              <a:ext uri="{FF2B5EF4-FFF2-40B4-BE49-F238E27FC236}">
                <a16:creationId xmlns:a16="http://schemas.microsoft.com/office/drawing/2014/main" id="{611463ED-CF89-4E74-9A0D-E2D6A81A2140}"/>
              </a:ext>
            </a:extLst>
          </p:cNvPr>
          <p:cNvSpPr/>
          <p:nvPr/>
        </p:nvSpPr>
        <p:spPr>
          <a:xfrm rot="19906422">
            <a:off x="4467513" y="4238019"/>
            <a:ext cx="1508438"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矢印: 右 29">
            <a:extLst>
              <a:ext uri="{FF2B5EF4-FFF2-40B4-BE49-F238E27FC236}">
                <a16:creationId xmlns:a16="http://schemas.microsoft.com/office/drawing/2014/main" id="{BD4B165A-F407-4527-A70F-59F656335885}"/>
              </a:ext>
            </a:extLst>
          </p:cNvPr>
          <p:cNvSpPr/>
          <p:nvPr/>
        </p:nvSpPr>
        <p:spPr>
          <a:xfrm rot="5400000">
            <a:off x="2492170" y="269594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AutoShape 380">
            <a:extLst>
              <a:ext uri="{FF2B5EF4-FFF2-40B4-BE49-F238E27FC236}">
                <a16:creationId xmlns:a16="http://schemas.microsoft.com/office/drawing/2014/main" id="{C38E122F-9A14-4057-B36F-AE2D62C034BA}"/>
              </a:ext>
            </a:extLst>
          </p:cNvPr>
          <p:cNvSpPr>
            <a:spLocks noChangeArrowheads="1"/>
          </p:cNvSpPr>
          <p:nvPr/>
        </p:nvSpPr>
        <p:spPr bwMode="auto">
          <a:xfrm>
            <a:off x="7358887" y="4302917"/>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矢印: 右 33">
            <a:extLst>
              <a:ext uri="{FF2B5EF4-FFF2-40B4-BE49-F238E27FC236}">
                <a16:creationId xmlns:a16="http://schemas.microsoft.com/office/drawing/2014/main" id="{FC3F64CC-40E0-404B-82B2-6AD8726A7119}"/>
              </a:ext>
            </a:extLst>
          </p:cNvPr>
          <p:cNvSpPr/>
          <p:nvPr/>
        </p:nvSpPr>
        <p:spPr>
          <a:xfrm rot="5400000">
            <a:off x="2497402" y="4061656"/>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AutoShape 380">
            <a:extLst>
              <a:ext uri="{FF2B5EF4-FFF2-40B4-BE49-F238E27FC236}">
                <a16:creationId xmlns:a16="http://schemas.microsoft.com/office/drawing/2014/main" id="{115A0411-1F0A-45BE-BE01-855968FFFC02}"/>
              </a:ext>
            </a:extLst>
          </p:cNvPr>
          <p:cNvSpPr>
            <a:spLocks noChangeArrowheads="1"/>
          </p:cNvSpPr>
          <p:nvPr/>
        </p:nvSpPr>
        <p:spPr bwMode="auto">
          <a:xfrm>
            <a:off x="3505161" y="2427400"/>
            <a:ext cx="835735" cy="1858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テキスト ボックス 21">
            <a:extLst>
              <a:ext uri="{FF2B5EF4-FFF2-40B4-BE49-F238E27FC236}">
                <a16:creationId xmlns:a16="http://schemas.microsoft.com/office/drawing/2014/main" id="{9E44CD78-B8FE-43D1-BC89-FB793733A637}"/>
              </a:ext>
            </a:extLst>
          </p:cNvPr>
          <p:cNvSpPr txBox="1"/>
          <p:nvPr/>
        </p:nvSpPr>
        <p:spPr>
          <a:xfrm>
            <a:off x="1071501" y="637419"/>
            <a:ext cx="9384832" cy="338554"/>
          </a:xfrm>
          <a:prstGeom prst="rect">
            <a:avLst/>
          </a:prstGeom>
          <a:noFill/>
        </p:spPr>
        <p:txBody>
          <a:bodyPr wrap="square" rtlCol="0">
            <a:spAutoFit/>
          </a:bodyPr>
          <a:lstStyle/>
          <a:p>
            <a:r>
              <a:rPr kumimoji="1" lang="ja-JP" altLang="en-US" sz="1600" dirty="0">
                <a:latin typeface="Meiryo UI" panose="020B0604030504040204" pitchFamily="50" charset="-128"/>
                <a:ea typeface="Meiryo UI" panose="020B0604030504040204" pitchFamily="50" charset="-128"/>
              </a:rPr>
              <a:t>前ページに申請した内容が表示されていない場合は、</a:t>
            </a:r>
            <a:r>
              <a:rPr lang="ja-JP" altLang="en-US" sz="1600" dirty="0">
                <a:latin typeface="Meiryo UI" panose="020B0604030504040204" pitchFamily="50" charset="-128"/>
                <a:ea typeface="Meiryo UI" panose="020B0604030504040204" pitchFamily="50" charset="-128"/>
              </a:rPr>
              <a:t>すでに決裁済みのため、以下の手順で申請を取り消します。</a:t>
            </a:r>
            <a:endParaRPr kumimoji="1" lang="ja-JP" altLang="en-US"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351370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図 20">
            <a:extLst>
              <a:ext uri="{FF2B5EF4-FFF2-40B4-BE49-F238E27FC236}">
                <a16:creationId xmlns:a16="http://schemas.microsoft.com/office/drawing/2014/main" id="{12B735C2-B112-407F-B059-389B0D1AED8A}"/>
              </a:ext>
            </a:extLst>
          </p:cNvPr>
          <p:cNvPicPr>
            <a:picLocks noChangeAspect="1"/>
          </p:cNvPicPr>
          <p:nvPr/>
        </p:nvPicPr>
        <p:blipFill>
          <a:blip r:embed="rId3"/>
          <a:stretch>
            <a:fillRect/>
          </a:stretch>
        </p:blipFill>
        <p:spPr>
          <a:xfrm>
            <a:off x="1054364" y="1717099"/>
            <a:ext cx="7216902" cy="4728591"/>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- 15</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未打刻を確認する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7"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［勤務実績</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勤務実績照会］メニュー</a:t>
            </a:r>
            <a:endParaRPr kumimoji="1" lang="ja-JP" altLang="en-US" sz="1600" dirty="0">
              <a:latin typeface="Meiryo UI" panose="020B0604030504040204" pitchFamily="50" charset="-128"/>
              <a:ea typeface="Meiryo UI" panose="020B0604030504040204" pitchFamily="50"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3792632" y="4422645"/>
            <a:ext cx="530384" cy="15830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6975863" y="2285999"/>
            <a:ext cx="1295399" cy="1760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2" name="直線コネクタ 31">
            <a:extLst>
              <a:ext uri="{FF2B5EF4-FFF2-40B4-BE49-F238E27FC236}">
                <a16:creationId xmlns:a16="http://schemas.microsoft.com/office/drawing/2014/main" id="{E028FFB8-91EB-4F77-8AB7-5CDC707CDA7C}"/>
              </a:ext>
            </a:extLst>
          </p:cNvPr>
          <p:cNvCxnSpPr>
            <a:cxnSpLocks/>
          </p:cNvCxnSpPr>
          <p:nvPr/>
        </p:nvCxnSpPr>
        <p:spPr>
          <a:xfrm flipH="1">
            <a:off x="4335765" y="4503065"/>
            <a:ext cx="142440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5DEB2BDC-6CA9-421E-84B8-0A52CB32B608}"/>
              </a:ext>
            </a:extLst>
          </p:cNvPr>
          <p:cNvCxnSpPr>
            <a:cxnSpLocks/>
          </p:cNvCxnSpPr>
          <p:nvPr/>
        </p:nvCxnSpPr>
        <p:spPr>
          <a:xfrm flipV="1">
            <a:off x="7619232" y="2471057"/>
            <a:ext cx="0" cy="152525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754292" y="3996313"/>
            <a:ext cx="5370104" cy="12191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「未打刻をハイライト表示する」のチェックを</a:t>
            </a:r>
            <a:r>
              <a:rPr lang="ja-JP" altLang="en-US" sz="1600" dirty="0">
                <a:latin typeface="Meiryo UI" panose="020B0604030504040204" pitchFamily="50" charset="-128"/>
                <a:ea typeface="Meiryo UI" panose="020B0604030504040204" pitchFamily="50" charset="-128"/>
              </a:rPr>
              <a:t>付ける</a:t>
            </a:r>
            <a:r>
              <a:rPr lang="ja-JP" altLang="ja-JP" sz="1600" dirty="0">
                <a:latin typeface="Meiryo UI" panose="020B0604030504040204" pitchFamily="50" charset="-128"/>
                <a:ea typeface="Meiryo UI" panose="020B0604030504040204" pitchFamily="50" charset="-128"/>
              </a:rPr>
              <a:t>と、未打刻が</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ピンク色で表示されますので、確認する際に便利です。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dirty="0">
                <a:latin typeface="Meiryo UI" panose="020B0604030504040204" pitchFamily="50" charset="-128"/>
                <a:ea typeface="Meiryo UI" panose="020B0604030504040204" pitchFamily="50" charset="-128"/>
              </a:rPr>
              <a:t>未打刻があった場合は、未打刻の日</a:t>
            </a:r>
            <a:r>
              <a:rPr lang="ja-JP" altLang="en-US" sz="1600" dirty="0">
                <a:latin typeface="Meiryo UI" panose="020B0604030504040204" pitchFamily="50" charset="-128"/>
                <a:ea typeface="Meiryo UI" panose="020B0604030504040204" pitchFamily="50" charset="-128"/>
              </a:rPr>
              <a:t>の　 から</a:t>
            </a:r>
            <a:r>
              <a:rPr lang="ja-JP" altLang="ja-JP" sz="1600" dirty="0">
                <a:latin typeface="Meiryo UI" panose="020B0604030504040204" pitchFamily="50" charset="-128"/>
                <a:ea typeface="Meiryo UI" panose="020B0604030504040204" pitchFamily="50" charset="-128"/>
              </a:rPr>
              <a:t>打刻申請できます。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8" name="えんぴつ.jpg">
            <a:extLst>
              <a:ext uri="{FF2B5EF4-FFF2-40B4-BE49-F238E27FC236}">
                <a16:creationId xmlns:a16="http://schemas.microsoft.com/office/drawing/2014/main" id="{94880C87-4929-4E7C-AE9D-E6656144D5B1}"/>
              </a:ext>
            </a:extLst>
          </p:cNvPr>
          <p:cNvPicPr>
            <a:picLocks noChangeAspect="1"/>
          </p:cNvPicPr>
          <p:nvPr/>
        </p:nvPicPr>
        <p:blipFill>
          <a:blip r:embed="rId4" r:link="rId5">
            <a:extLst>
              <a:ext uri="{28A0092B-C50C-407E-A947-70E740481C1C}">
                <a14:useLocalDpi xmlns:a14="http://schemas.microsoft.com/office/drawing/2010/main" val="0"/>
              </a:ext>
            </a:extLst>
          </a:blip>
          <a:stretch>
            <a:fillRect/>
          </a:stretch>
        </p:blipFill>
        <p:spPr>
          <a:xfrm>
            <a:off x="8937428" y="4862415"/>
            <a:ext cx="161925" cy="180975"/>
          </a:xfrm>
          <a:prstGeom prst="rect">
            <a:avLst/>
          </a:prstGeom>
        </p:spPr>
      </p:pic>
    </p:spTree>
    <p:extLst>
      <p:ext uri="{BB962C8B-B14F-4D97-AF65-F5344CB8AC3E}">
        <p14:creationId xmlns:p14="http://schemas.microsoft.com/office/powerpoint/2010/main" val="18487968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38FE038C-F577-46C4-8BAF-1DB0001F014F}"/>
              </a:ext>
            </a:extLst>
          </p:cNvPr>
          <p:cNvPicPr/>
          <p:nvPr/>
        </p:nvPicPr>
        <p:blipFill>
          <a:blip r:embed="rId3"/>
          <a:stretch>
            <a:fillRect/>
          </a:stretch>
        </p:blipFill>
        <p:spPr>
          <a:xfrm>
            <a:off x="6391835" y="2871916"/>
            <a:ext cx="4563110" cy="3207385"/>
          </a:xfrm>
          <a:prstGeom prst="rect">
            <a:avLst/>
          </a:prstGeom>
          <a:ln w="3175">
            <a:solidFill>
              <a:schemeClr val="tx1"/>
            </a:solidFill>
          </a:ln>
        </p:spPr>
      </p:pic>
      <p:pic>
        <p:nvPicPr>
          <p:cNvPr id="16" name="図 15">
            <a:extLst>
              <a:ext uri="{FF2B5EF4-FFF2-40B4-BE49-F238E27FC236}">
                <a16:creationId xmlns:a16="http://schemas.microsoft.com/office/drawing/2014/main" id="{D07EAEEB-97FD-4116-9F24-E4EBBD32D2BA}"/>
              </a:ext>
            </a:extLst>
          </p:cNvPr>
          <p:cNvPicPr/>
          <p:nvPr/>
        </p:nvPicPr>
        <p:blipFill>
          <a:blip r:embed="rId4"/>
          <a:stretch>
            <a:fillRect/>
          </a:stretch>
        </p:blipFill>
        <p:spPr>
          <a:xfrm>
            <a:off x="1286865" y="2903714"/>
            <a:ext cx="3542030" cy="1087755"/>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09" y="369788"/>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- 16</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勤務データを一括で申請する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1019419" y="1731912"/>
            <a:ext cx="10151779" cy="338554"/>
          </a:xfrm>
          <a:prstGeom prst="rect">
            <a:avLst/>
          </a:prstGeom>
          <a:noFill/>
        </p:spPr>
        <p:txBody>
          <a:bodyPr wrap="square" rtlCol="0">
            <a:spAutoFit/>
          </a:bodyPr>
          <a:lstStyle/>
          <a:p>
            <a:pPr>
              <a:spcBef>
                <a:spcPts val="600"/>
              </a:spcBef>
            </a:pPr>
            <a:r>
              <a:rPr lang="ja-JP" altLang="en-US" sz="1600"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毎週金曜日に、まとめて </a:t>
            </a: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週間の打刻や残業を</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kumimoji="1" lang="ja-JP" altLang="en-US" sz="1600" dirty="0">
              <a:latin typeface="Meiryo UI" panose="020B0604030504040204" pitchFamily="50" charset="-128"/>
              <a:ea typeface="Meiryo UI" panose="020B0604030504040204" pitchFamily="50"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92494" y="3749215"/>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020449" y="2130192"/>
            <a:ext cx="5485747" cy="836513"/>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9"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1062749" y="2146783"/>
            <a:ext cx="3119783"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3" name="矢印: 右 22">
            <a:extLst>
              <a:ext uri="{FF2B5EF4-FFF2-40B4-BE49-F238E27FC236}">
                <a16:creationId xmlns:a16="http://schemas.microsoft.com/office/drawing/2014/main" id="{A12D3DF0-3429-4BFA-851F-81C78AE6A0C6}"/>
              </a:ext>
            </a:extLst>
          </p:cNvPr>
          <p:cNvSpPr/>
          <p:nvPr/>
        </p:nvSpPr>
        <p:spPr>
          <a:xfrm>
            <a:off x="5378385" y="3266100"/>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AutoShape 380">
            <a:extLst>
              <a:ext uri="{FF2B5EF4-FFF2-40B4-BE49-F238E27FC236}">
                <a16:creationId xmlns:a16="http://schemas.microsoft.com/office/drawing/2014/main" id="{EA195E93-4F3E-4333-A5D4-361743AA9DAC}"/>
              </a:ext>
            </a:extLst>
          </p:cNvPr>
          <p:cNvSpPr>
            <a:spLocks noChangeArrowheads="1"/>
          </p:cNvSpPr>
          <p:nvPr/>
        </p:nvSpPr>
        <p:spPr bwMode="auto">
          <a:xfrm>
            <a:off x="6598483" y="4351876"/>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6602836" y="4756825"/>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9091538" y="4348360"/>
            <a:ext cx="417966" cy="1795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8351059" y="4757599"/>
            <a:ext cx="749187"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879412" y="4757343"/>
            <a:ext cx="749187"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1" name="直線コネクタ 30">
            <a:extLst>
              <a:ext uri="{FF2B5EF4-FFF2-40B4-BE49-F238E27FC236}">
                <a16:creationId xmlns:a16="http://schemas.microsoft.com/office/drawing/2014/main" id="{BBAD84EA-7980-4CB2-B5A0-F9F2B2D1BB82}"/>
              </a:ext>
            </a:extLst>
          </p:cNvPr>
          <p:cNvCxnSpPr>
            <a:cxnSpLocks/>
          </p:cNvCxnSpPr>
          <p:nvPr/>
        </p:nvCxnSpPr>
        <p:spPr>
          <a:xfrm flipV="1">
            <a:off x="6265521" y="4443112"/>
            <a:ext cx="0" cy="169667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3DB5286E-15B8-4AE4-899B-DB37C8551FCA}"/>
              </a:ext>
            </a:extLst>
          </p:cNvPr>
          <p:cNvCxnSpPr>
            <a:cxnSpLocks/>
          </p:cNvCxnSpPr>
          <p:nvPr/>
        </p:nvCxnSpPr>
        <p:spPr>
          <a:xfrm>
            <a:off x="6265521" y="4458190"/>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CDB2F4DB-F82C-46D8-9B1F-0C0CD8C1C2B1}"/>
              </a:ext>
            </a:extLst>
          </p:cNvPr>
          <p:cNvCxnSpPr>
            <a:cxnSpLocks/>
          </p:cNvCxnSpPr>
          <p:nvPr/>
        </p:nvCxnSpPr>
        <p:spPr>
          <a:xfrm>
            <a:off x="6262957" y="4863343"/>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5678053" y="6097446"/>
            <a:ext cx="2983347" cy="6812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7" name="AutoShape 380">
            <a:extLst>
              <a:ext uri="{FF2B5EF4-FFF2-40B4-BE49-F238E27FC236}">
                <a16:creationId xmlns:a16="http://schemas.microsoft.com/office/drawing/2014/main" id="{49C89195-62F2-401A-A46B-46C9CDB70AAF}"/>
              </a:ext>
            </a:extLst>
          </p:cNvPr>
          <p:cNvSpPr>
            <a:spLocks noChangeArrowheads="1"/>
          </p:cNvSpPr>
          <p:nvPr/>
        </p:nvSpPr>
        <p:spPr bwMode="auto">
          <a:xfrm>
            <a:off x="7875932" y="5837949"/>
            <a:ext cx="585722" cy="2284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テキスト ボックス 31">
            <a:extLst>
              <a:ext uri="{FF2B5EF4-FFF2-40B4-BE49-F238E27FC236}">
                <a16:creationId xmlns:a16="http://schemas.microsoft.com/office/drawing/2014/main" id="{72FD4B17-8693-47CE-8022-19AADD61AE24}"/>
              </a:ext>
            </a:extLst>
          </p:cNvPr>
          <p:cNvSpPr txBox="1"/>
          <p:nvPr/>
        </p:nvSpPr>
        <p:spPr>
          <a:xfrm>
            <a:off x="972617"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a:t>
            </a:r>
            <a:endParaRPr kumimoji="1" lang="ja-JP" altLang="en-US"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698723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図 39">
            <a:extLst>
              <a:ext uri="{FF2B5EF4-FFF2-40B4-BE49-F238E27FC236}">
                <a16:creationId xmlns:a16="http://schemas.microsoft.com/office/drawing/2014/main" id="{B1D4E8C8-BC3D-4255-B939-3B7E7F28B9E4}"/>
              </a:ext>
            </a:extLst>
          </p:cNvPr>
          <p:cNvPicPr/>
          <p:nvPr/>
        </p:nvPicPr>
        <p:blipFill>
          <a:blip r:embed="rId3"/>
          <a:stretch>
            <a:fillRect/>
          </a:stretch>
        </p:blipFill>
        <p:spPr>
          <a:xfrm>
            <a:off x="6366594" y="3037110"/>
            <a:ext cx="4415155" cy="3242310"/>
          </a:xfrm>
          <a:prstGeom prst="rect">
            <a:avLst/>
          </a:prstGeom>
          <a:ln w="3175">
            <a:solidFill>
              <a:schemeClr val="tx1"/>
            </a:solidFill>
          </a:ln>
        </p:spPr>
      </p:pic>
      <p:pic>
        <p:nvPicPr>
          <p:cNvPr id="39" name="図 38">
            <a:extLst>
              <a:ext uri="{FF2B5EF4-FFF2-40B4-BE49-F238E27FC236}">
                <a16:creationId xmlns:a16="http://schemas.microsoft.com/office/drawing/2014/main" id="{CA9D3B66-EB60-4C1A-B849-CD65E38F0B4D}"/>
              </a:ext>
            </a:extLst>
          </p:cNvPr>
          <p:cNvPicPr/>
          <p:nvPr/>
        </p:nvPicPr>
        <p:blipFill>
          <a:blip r:embed="rId4"/>
          <a:stretch>
            <a:fillRect/>
          </a:stretch>
        </p:blipFill>
        <p:spPr>
          <a:xfrm>
            <a:off x="1338200" y="3037110"/>
            <a:ext cx="3574415" cy="2290445"/>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6932" y="373634"/>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- 17</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勤怠を管理している社員の勤務データを一括で申請する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90548" y="1612391"/>
            <a:ext cx="10151779" cy="584775"/>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社員</a:t>
            </a:r>
            <a:r>
              <a:rPr lang="en-US" altLang="ja-JP" sz="1600" dirty="0">
                <a:latin typeface="Meiryo UI" panose="020B0604030504040204" pitchFamily="50" charset="-128"/>
                <a:ea typeface="Meiryo UI" panose="020B0604030504040204" pitchFamily="50" charset="-128"/>
              </a:rPr>
              <a:t> 1 </a:t>
            </a:r>
            <a:r>
              <a:rPr lang="ja-JP" altLang="ja-JP" sz="1600" dirty="0">
                <a:latin typeface="Meiryo UI" panose="020B0604030504040204" pitchFamily="50" charset="-128"/>
                <a:ea typeface="Meiryo UI" panose="020B0604030504040204" pitchFamily="50" charset="-128"/>
              </a:rPr>
              <a:t>人ずつに特定の</a:t>
            </a:r>
            <a:r>
              <a:rPr lang="en-US" altLang="ja-JP" sz="1600" dirty="0">
                <a:latin typeface="Meiryo UI" panose="020B0604030504040204" pitchFamily="50" charset="-128"/>
                <a:ea typeface="Meiryo UI" panose="020B0604030504040204" pitchFamily="50" charset="-128"/>
              </a:rPr>
              <a:t>PC</a:t>
            </a:r>
            <a:r>
              <a:rPr lang="ja-JP" altLang="ja-JP" sz="1600" dirty="0">
                <a:latin typeface="Meiryo UI" panose="020B0604030504040204" pitchFamily="50" charset="-128"/>
                <a:ea typeface="Meiryo UI" panose="020B0604030504040204" pitchFamily="50" charset="-128"/>
              </a:rPr>
              <a:t>を与えていない場合などは、勤怠管理者が</a:t>
            </a: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連名式勤務実績申請</a:t>
            </a:r>
            <a:r>
              <a:rPr lang="ja-JP" altLang="en-US" sz="1600" dirty="0">
                <a:latin typeface="Meiryo UI" panose="020B0604030504040204" pitchFamily="50" charset="-128"/>
                <a:ea typeface="Meiryo UI" panose="020B0604030504040204" pitchFamily="50" charset="-128"/>
              </a:rPr>
              <a:t>］メニュー</a:t>
            </a:r>
            <a:r>
              <a:rPr lang="ja-JP" altLang="ja-JP" sz="1600" dirty="0">
                <a:latin typeface="Meiryo UI" panose="020B0604030504040204" pitchFamily="50" charset="-128"/>
                <a:ea typeface="Meiryo UI" panose="020B0604030504040204" pitchFamily="50" charset="-128"/>
              </a:rPr>
              <a:t>で</a:t>
            </a:r>
            <a:endParaRPr lang="en-US" altLang="ja-JP" sz="1600" dirty="0">
              <a:latin typeface="Meiryo UI" panose="020B0604030504040204" pitchFamily="50" charset="-128"/>
              <a:ea typeface="Meiryo UI" panose="020B0604030504040204" pitchFamily="50" charset="-128"/>
            </a:endParaRPr>
          </a:p>
          <a:p>
            <a:r>
              <a:rPr lang="ja-JP" altLang="ja-JP" sz="1600" dirty="0">
                <a:latin typeface="Meiryo UI" panose="020B0604030504040204" pitchFamily="50" charset="-128"/>
                <a:ea typeface="Meiryo UI" panose="020B0604030504040204" pitchFamily="50" charset="-128"/>
              </a:rPr>
              <a:t>勤怠を管理している社員の勤務データを一括で申請</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kumimoji="1" lang="ja-JP" altLang="en-US" sz="1600" dirty="0">
              <a:latin typeface="Meiryo UI" panose="020B0604030504040204" pitchFamily="50" charset="-128"/>
              <a:ea typeface="Meiryo UI" panose="020B0604030504040204" pitchFamily="50"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845677" y="5093091"/>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995045" y="2265660"/>
            <a:ext cx="5366420" cy="717884"/>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9"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1071715" y="2284417"/>
            <a:ext cx="3894284"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申請する期間や社員の範囲を指定します。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3" name="矢印: 右 22">
            <a:extLst>
              <a:ext uri="{FF2B5EF4-FFF2-40B4-BE49-F238E27FC236}">
                <a16:creationId xmlns:a16="http://schemas.microsoft.com/office/drawing/2014/main" id="{A12D3DF0-3429-4BFA-851F-81C78AE6A0C6}"/>
              </a:ext>
            </a:extLst>
          </p:cNvPr>
          <p:cNvSpPr/>
          <p:nvPr/>
        </p:nvSpPr>
        <p:spPr>
          <a:xfrm>
            <a:off x="5387354" y="4059929"/>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6333554" y="3832121"/>
            <a:ext cx="228034" cy="14954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895047" y="4141587"/>
            <a:ext cx="595502"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888047" y="6096442"/>
            <a:ext cx="487805"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546949" y="3898672"/>
            <a:ext cx="744788" cy="14865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AutoShape 437">
            <a:extLst>
              <a:ext uri="{FF2B5EF4-FFF2-40B4-BE49-F238E27FC236}">
                <a16:creationId xmlns:a16="http://schemas.microsoft.com/office/drawing/2014/main" id="{DC14F25F-000E-41DF-83A4-236BBD050E8F}"/>
              </a:ext>
            </a:extLst>
          </p:cNvPr>
          <p:cNvSpPr>
            <a:spLocks noChangeArrowheads="1"/>
          </p:cNvSpPr>
          <p:nvPr/>
        </p:nvSpPr>
        <p:spPr bwMode="auto">
          <a:xfrm>
            <a:off x="10776932" y="1064605"/>
            <a:ext cx="720000" cy="306995"/>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rot="0" vert="horz" wrap="square" lIns="36000" tIns="36000" rIns="36000" bIns="36000" anchor="t" anchorCtr="0" upright="1">
            <a:noAutofit/>
          </a:bodyPr>
          <a:lstStyle/>
          <a:p>
            <a:pPr algn="ctr">
              <a:spcAft>
                <a:spcPts val="0"/>
              </a:spcAft>
            </a:pPr>
            <a:r>
              <a:rPr lang="ja-JP" sz="1400" b="1" kern="100" dirty="0">
                <a:effectLst/>
                <a:latin typeface="Century" panose="02040604050505020304" pitchFamily="18" charset="0"/>
                <a:ea typeface="ＭＳ ゴシック" panose="020B0609070205080204" pitchFamily="49" charset="-128"/>
                <a:cs typeface="Times New Roman" panose="02020603050405020304" pitchFamily="18" charset="0"/>
              </a:rPr>
              <a:t>承認者</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cxnSp>
        <p:nvCxnSpPr>
          <p:cNvPr id="21" name="直線コネクタ 20">
            <a:extLst>
              <a:ext uri="{FF2B5EF4-FFF2-40B4-BE49-F238E27FC236}">
                <a16:creationId xmlns:a16="http://schemas.microsoft.com/office/drawing/2014/main" id="{1EDF1C6C-76B7-4EB0-97A7-204AE66AD33C}"/>
              </a:ext>
            </a:extLst>
          </p:cNvPr>
          <p:cNvCxnSpPr>
            <a:cxnSpLocks/>
          </p:cNvCxnSpPr>
          <p:nvPr/>
        </p:nvCxnSpPr>
        <p:spPr>
          <a:xfrm flipV="1">
            <a:off x="6453780" y="5327556"/>
            <a:ext cx="0" cy="6595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4732875" y="5987123"/>
            <a:ext cx="3007760" cy="6720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10061957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ローチャート: 処理 18">
            <a:extLst>
              <a:ext uri="{FF2B5EF4-FFF2-40B4-BE49-F238E27FC236}">
                <a16:creationId xmlns:a16="http://schemas.microsoft.com/office/drawing/2014/main" id="{C149A678-9BBD-4FAE-8A5D-1E84FE57B6DE}"/>
              </a:ext>
            </a:extLst>
          </p:cNvPr>
          <p:cNvSpPr>
            <a:spLocks noChangeArrowheads="1"/>
          </p:cNvSpPr>
          <p:nvPr/>
        </p:nvSpPr>
        <p:spPr bwMode="auto">
          <a:xfrm>
            <a:off x="640049" y="39927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169988" algn="l"/>
              </a:tabLst>
            </a:pPr>
            <a:r>
              <a:rPr kumimoji="0" lang="en-US" altLang="ja-JP" sz="280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3</a:t>
            </a:r>
            <a:r>
              <a:rPr kumimoji="0" lang="ja-JP" altLang="ja-JP" sz="2800" b="1" i="0" u="none" strike="noStrike" cap="none" normalizeH="0" baseline="0" dirty="0" err="1">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承認</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6" name="Rectangle 3">
            <a:extLst>
              <a:ext uri="{FF2B5EF4-FFF2-40B4-BE49-F238E27FC236}">
                <a16:creationId xmlns:a16="http://schemas.microsoft.com/office/drawing/2014/main" id="{245A80F5-4CDA-4BB1-B132-BD60467CA6A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Rectangle 8">
            <a:extLst>
              <a:ext uri="{FF2B5EF4-FFF2-40B4-BE49-F238E27FC236}">
                <a16:creationId xmlns:a16="http://schemas.microsoft.com/office/drawing/2014/main" id="{FD063F78-9F95-44FB-A9B3-DFC466CAEBD2}"/>
              </a:ext>
            </a:extLst>
          </p:cNvPr>
          <p:cNvSpPr>
            <a:spLocks noChangeArrowheads="1"/>
          </p:cNvSpPr>
          <p:nvPr/>
        </p:nvSpPr>
        <p:spPr bwMode="auto">
          <a:xfrm>
            <a:off x="1370457" y="1348399"/>
            <a:ext cx="8818777" cy="4570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spcBef>
                <a:spcPct val="0"/>
              </a:spcBef>
              <a:spcAft>
                <a:spcPts val="600"/>
              </a:spcAft>
              <a:buClrTx/>
              <a:buSzTx/>
              <a:buFontTx/>
              <a:buNone/>
              <a:tabLst/>
            </a:pP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1	</a:t>
            </a: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申請を承認する</a:t>
            </a: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spcBef>
                <a:spcPct val="0"/>
              </a:spcBef>
              <a:spcAft>
                <a:spcPts val="600"/>
              </a:spcAft>
              <a:buClrTx/>
              <a:buSzTx/>
              <a:buFontTx/>
              <a:buNone/>
              <a:tabLst/>
            </a:pPr>
            <a:endPar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spcBef>
                <a:spcPct val="0"/>
              </a:spcBef>
              <a:spcAft>
                <a:spcPts val="6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連名式勤務実績申請を承認する</a:t>
            </a:r>
            <a:endPar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spcBef>
                <a:spcPct val="0"/>
              </a:spcBef>
              <a:spcAft>
                <a:spcPts val="600"/>
              </a:spcAft>
              <a:buClrTx/>
              <a:buSzTx/>
              <a:buFontTx/>
              <a:buNone/>
              <a:tabLst/>
            </a:pP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spcBef>
                <a:spcPct val="0"/>
              </a:spcBef>
              <a:spcAft>
                <a:spcPts val="600"/>
              </a:spcAft>
              <a:buClrTx/>
              <a:buSzTx/>
              <a:buFontTx/>
              <a:buNone/>
              <a:tabLst/>
            </a:pP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3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複数の申請を一括で承認する</a:t>
            </a: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spcBef>
                <a:spcPct val="0"/>
              </a:spcBef>
              <a:spcAft>
                <a:spcPts val="600"/>
              </a:spcAft>
              <a:buClrTx/>
              <a:buSzTx/>
              <a:buFontTx/>
              <a:buNone/>
              <a:tabLst/>
            </a:pPr>
            <a:endPar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spcBef>
                <a:spcPct val="0"/>
              </a:spcBef>
              <a:spcAft>
                <a:spcPts val="6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4</a:t>
            </a: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申請を事後承認する</a:t>
            </a: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indent="0">
              <a:spcAft>
                <a:spcPts val="600"/>
              </a:spcAft>
            </a:pPr>
            <a:endPar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endParaRPr>
          </a:p>
          <a:p>
            <a:pPr indent="0">
              <a:spcAft>
                <a:spcPts val="600"/>
              </a:spcAf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5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代理で承認する</a:t>
            </a:r>
            <a:endPar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endParaRPr>
          </a:p>
          <a:p>
            <a:pPr indent="0">
              <a:spcAft>
                <a:spcPts val="600"/>
              </a:spcAft>
            </a:pPr>
            <a:endPar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endParaRPr>
          </a:p>
          <a:p>
            <a:pPr indent="0">
              <a:spcAft>
                <a:spcPts val="600"/>
              </a:spcAf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6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申請を閲覧する</a:t>
            </a:r>
            <a:endPar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600"/>
              </a:spcAft>
              <a:buClrTx/>
              <a:buSzTx/>
              <a:buFontTx/>
              <a:buNone/>
              <a:tabLst/>
            </a:pPr>
            <a:endParaRPr kumimoji="0" lang="en-US" altLang="ja-JP"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7" name="AutoShape 437">
            <a:extLst>
              <a:ext uri="{FF2B5EF4-FFF2-40B4-BE49-F238E27FC236}">
                <a16:creationId xmlns:a16="http://schemas.microsoft.com/office/drawing/2014/main" id="{360515CE-8B74-4A54-AC92-38BE8CB42F80}"/>
              </a:ext>
            </a:extLst>
          </p:cNvPr>
          <p:cNvSpPr>
            <a:spLocks noChangeArrowheads="1"/>
          </p:cNvSpPr>
          <p:nvPr/>
        </p:nvSpPr>
        <p:spPr bwMode="auto">
          <a:xfrm>
            <a:off x="10422213" y="549481"/>
            <a:ext cx="720000" cy="306995"/>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rot="0" vert="horz" wrap="square" lIns="36000" tIns="36000" rIns="36000" bIns="36000" anchor="t" anchorCtr="0" upright="1">
            <a:noAutofit/>
          </a:bodyPr>
          <a:lstStyle/>
          <a:p>
            <a:pPr algn="ctr">
              <a:spcAft>
                <a:spcPts val="0"/>
              </a:spcAft>
            </a:pPr>
            <a:r>
              <a:rPr lang="ja-JP" sz="1400" b="1" kern="100" dirty="0">
                <a:effectLst/>
                <a:latin typeface="Century" panose="02040604050505020304" pitchFamily="18" charset="0"/>
                <a:ea typeface="ＭＳ ゴシック" panose="020B0609070205080204" pitchFamily="49" charset="-128"/>
                <a:cs typeface="Times New Roman" panose="02020603050405020304" pitchFamily="18" charset="0"/>
              </a:rPr>
              <a:t>承認者</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6724365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9B62339C-81EF-43B3-80D2-CDF270CD5D54}"/>
              </a:ext>
            </a:extLst>
          </p:cNvPr>
          <p:cNvPicPr/>
          <p:nvPr/>
        </p:nvPicPr>
        <p:blipFill>
          <a:blip r:embed="rId3"/>
          <a:stretch>
            <a:fillRect/>
          </a:stretch>
        </p:blipFill>
        <p:spPr>
          <a:xfrm>
            <a:off x="6369608" y="3360659"/>
            <a:ext cx="4946650" cy="3157855"/>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申請を承認する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20"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a:t>
            </a:r>
            <a:endParaRPr kumimoji="1" lang="ja-JP" altLang="en-US" sz="1600"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E2A7D056-1D59-46B5-BD55-E7040C93FBF6}"/>
              </a:ext>
            </a:extLst>
          </p:cNvPr>
          <p:cNvPicPr>
            <a:picLocks noChangeAspect="1"/>
          </p:cNvPicPr>
          <p:nvPr/>
        </p:nvPicPr>
        <p:blipFill>
          <a:blip r:embed="rId4"/>
          <a:stretch>
            <a:fillRect/>
          </a:stretch>
        </p:blipFill>
        <p:spPr>
          <a:xfrm>
            <a:off x="1134688" y="3396523"/>
            <a:ext cx="4035076" cy="1167575"/>
          </a:xfrm>
          <a:prstGeom prst="rect">
            <a:avLst/>
          </a:prstGeom>
          <a:ln w="3175">
            <a:solidFill>
              <a:schemeClr val="tx1"/>
            </a:solidFill>
          </a:ln>
        </p:spPr>
      </p:pic>
      <p:sp>
        <p:nvSpPr>
          <p:cNvPr id="20"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723059" y="4319196"/>
            <a:ext cx="392569" cy="12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481E2357-72BA-4813-BD3E-4117426E007F}"/>
              </a:ext>
            </a:extLst>
          </p:cNvPr>
          <p:cNvSpPr>
            <a:spLocks noChangeArrowheads="1"/>
          </p:cNvSpPr>
          <p:nvPr/>
        </p:nvSpPr>
        <p:spPr bwMode="auto">
          <a:xfrm>
            <a:off x="5005566" y="3362939"/>
            <a:ext cx="163724" cy="19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7244759" y="5212560"/>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8972999" y="6383161"/>
            <a:ext cx="1004864" cy="153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CA08AC1E-8758-4AA3-B1F1-62D8E72F10F6}"/>
              </a:ext>
            </a:extLst>
          </p:cNvPr>
          <p:cNvSpPr>
            <a:spLocks noChangeArrowheads="1"/>
          </p:cNvSpPr>
          <p:nvPr/>
        </p:nvSpPr>
        <p:spPr bwMode="auto">
          <a:xfrm>
            <a:off x="10911359" y="3347381"/>
            <a:ext cx="428751" cy="195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右 30">
            <a:extLst>
              <a:ext uri="{FF2B5EF4-FFF2-40B4-BE49-F238E27FC236}">
                <a16:creationId xmlns:a16="http://schemas.microsoft.com/office/drawing/2014/main" id="{9F2CF159-E8EA-4D9B-A70E-60960F1C5FE5}"/>
              </a:ext>
            </a:extLst>
          </p:cNvPr>
          <p:cNvSpPr/>
          <p:nvPr/>
        </p:nvSpPr>
        <p:spPr>
          <a:xfrm>
            <a:off x="5630290" y="373991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7" name="Rectangle 363">
            <a:extLst>
              <a:ext uri="{FF2B5EF4-FFF2-40B4-BE49-F238E27FC236}">
                <a16:creationId xmlns:a16="http://schemas.microsoft.com/office/drawing/2014/main" id="{40AB005D-57E5-4413-AAB7-1ECC4AF58B34}"/>
              </a:ext>
            </a:extLst>
          </p:cNvPr>
          <p:cNvSpPr>
            <a:spLocks noChangeArrowheads="1"/>
          </p:cNvSpPr>
          <p:nvPr/>
        </p:nvSpPr>
        <p:spPr bwMode="auto">
          <a:xfrm>
            <a:off x="7914094" y="5815815"/>
            <a:ext cx="3426015" cy="47491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承認すると、</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の欄に反映されます。</a:t>
            </a:r>
            <a:endParaRPr lang="en-US" altLang="ja-JP" sz="1600" dirty="0">
              <a:latin typeface="Meiryo UI" panose="020B0604030504040204" pitchFamily="50" charset="-128"/>
              <a:ea typeface="Meiryo UI" panose="020B0604030504040204" pitchFamily="50" charset="-128"/>
            </a:endParaRPr>
          </a:p>
        </p:txBody>
      </p:sp>
      <p:pic>
        <p:nvPicPr>
          <p:cNvPr id="38" name="図 37" descr="C:\40 MANUAL\MANUAL\OMSS+勤怠管理サービス\従業員業務マニュアル作成支援ツール\BMP\指.jpg">
            <a:extLst>
              <a:ext uri="{FF2B5EF4-FFF2-40B4-BE49-F238E27FC236}">
                <a16:creationId xmlns:a16="http://schemas.microsoft.com/office/drawing/2014/main" id="{AAA2F55A-A8B2-4AE4-A1E2-47B367D98200}"/>
              </a:ext>
            </a:extLst>
          </p:cNvPr>
          <p:cNvPicPr>
            <a:picLocks noChangeAspect="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8939138" y="5970970"/>
            <a:ext cx="285750" cy="157163"/>
          </a:xfrm>
          <a:prstGeom prst="rect">
            <a:avLst/>
          </a:prstGeom>
          <a:noFill/>
          <a:ln>
            <a:noFill/>
          </a:ln>
        </p:spPr>
      </p:pic>
      <p:cxnSp>
        <p:nvCxnSpPr>
          <p:cNvPr id="39" name="直線コネクタ 38">
            <a:extLst>
              <a:ext uri="{FF2B5EF4-FFF2-40B4-BE49-F238E27FC236}">
                <a16:creationId xmlns:a16="http://schemas.microsoft.com/office/drawing/2014/main" id="{7123F263-9941-4513-ADA7-B02D67DBEEB1}"/>
              </a:ext>
            </a:extLst>
          </p:cNvPr>
          <p:cNvCxnSpPr>
            <a:cxnSpLocks/>
            <a:stCxn id="23" idx="0"/>
          </p:cNvCxnSpPr>
          <p:nvPr/>
        </p:nvCxnSpPr>
        <p:spPr>
          <a:xfrm flipV="1">
            <a:off x="5087428" y="3109066"/>
            <a:ext cx="0" cy="25387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3DD3E1E3-2A3F-42CF-9301-0BFF7BF4AF2D}"/>
              </a:ext>
            </a:extLst>
          </p:cNvPr>
          <p:cNvCxnSpPr>
            <a:cxnSpLocks/>
          </p:cNvCxnSpPr>
          <p:nvPr/>
        </p:nvCxnSpPr>
        <p:spPr>
          <a:xfrm flipV="1">
            <a:off x="11109020" y="3109066"/>
            <a:ext cx="0" cy="22193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096000" y="1447697"/>
            <a:ext cx="5220259" cy="16680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承認する際に確認したい項目を［条件設定］ボタンから</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選択できます。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残業申請を承認する際に、今月の累計時間を確認して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から承認する場合は、残業項目を選択します。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4"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1144982" y="2477241"/>
            <a:ext cx="4485304" cy="6379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と表示されている場合は、お知らせがありますので、</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をクリックして確認</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p:txBody>
      </p:sp>
      <p:pic>
        <p:nvPicPr>
          <p:cNvPr id="35" name="ベルマーク.jpg">
            <a:extLst>
              <a:ext uri="{FF2B5EF4-FFF2-40B4-BE49-F238E27FC236}">
                <a16:creationId xmlns:a16="http://schemas.microsoft.com/office/drawing/2014/main" id="{CCAE0A76-ADB4-4C78-A2E5-48391AF032C4}"/>
              </a:ext>
            </a:extLst>
          </p:cNvPr>
          <p:cNvPicPr/>
          <p:nvPr/>
        </p:nvPicPr>
        <p:blipFill>
          <a:blip r:embed="rId7" r:link="rId8">
            <a:extLst>
              <a:ext uri="{28A0092B-C50C-407E-A947-70E740481C1C}">
                <a14:useLocalDpi xmlns:a14="http://schemas.microsoft.com/office/drawing/2010/main" val="0"/>
              </a:ext>
            </a:extLst>
          </a:blip>
          <a:stretch>
            <a:fillRect/>
          </a:stretch>
        </p:blipFill>
        <p:spPr>
          <a:xfrm>
            <a:off x="1188473" y="2563363"/>
            <a:ext cx="208526" cy="247568"/>
          </a:xfrm>
          <a:prstGeom prst="rect">
            <a:avLst/>
          </a:prstGeom>
        </p:spPr>
      </p:pic>
      <p:pic>
        <p:nvPicPr>
          <p:cNvPr id="27" name="ベルマーク.jpg">
            <a:extLst>
              <a:ext uri="{FF2B5EF4-FFF2-40B4-BE49-F238E27FC236}">
                <a16:creationId xmlns:a16="http://schemas.microsoft.com/office/drawing/2014/main" id="{1262021C-55A2-4689-B096-A27036E54E2D}"/>
              </a:ext>
            </a:extLst>
          </p:cNvPr>
          <p:cNvPicPr/>
          <p:nvPr/>
        </p:nvPicPr>
        <p:blipFill>
          <a:blip r:embed="rId7" r:link="rId8">
            <a:extLst>
              <a:ext uri="{28A0092B-C50C-407E-A947-70E740481C1C}">
                <a14:useLocalDpi xmlns:a14="http://schemas.microsoft.com/office/drawing/2010/main" val="0"/>
              </a:ext>
            </a:extLst>
          </a:blip>
          <a:stretch>
            <a:fillRect/>
          </a:stretch>
        </p:blipFill>
        <p:spPr>
          <a:xfrm>
            <a:off x="1188471" y="2817361"/>
            <a:ext cx="208526" cy="247568"/>
          </a:xfrm>
          <a:prstGeom prst="rect">
            <a:avLst/>
          </a:prstGeom>
        </p:spPr>
      </p:pic>
    </p:spTree>
    <p:extLst>
      <p:ext uri="{BB962C8B-B14F-4D97-AF65-F5344CB8AC3E}">
        <p14:creationId xmlns:p14="http://schemas.microsoft.com/office/powerpoint/2010/main" val="3577473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図 27">
            <a:extLst>
              <a:ext uri="{FF2B5EF4-FFF2-40B4-BE49-F238E27FC236}">
                <a16:creationId xmlns:a16="http://schemas.microsoft.com/office/drawing/2014/main" id="{ED9DCAE3-377A-4BF9-AA25-F03259CE97FF}"/>
              </a:ext>
            </a:extLst>
          </p:cNvPr>
          <p:cNvPicPr>
            <a:picLocks noChangeAspect="1"/>
          </p:cNvPicPr>
          <p:nvPr/>
        </p:nvPicPr>
        <p:blipFill>
          <a:blip r:embed="rId3"/>
          <a:stretch>
            <a:fillRect/>
          </a:stretch>
        </p:blipFill>
        <p:spPr>
          <a:xfrm>
            <a:off x="6992574" y="1790578"/>
            <a:ext cx="3920490" cy="4096512"/>
          </a:xfrm>
          <a:prstGeom prst="rect">
            <a:avLst/>
          </a:prstGeom>
          <a:ln w="6350">
            <a:solidFill>
              <a:srgbClr val="000000"/>
            </a:solidFill>
          </a:ln>
        </p:spPr>
      </p:pic>
      <p:pic>
        <p:nvPicPr>
          <p:cNvPr id="27" name="図 26">
            <a:extLst>
              <a:ext uri="{FF2B5EF4-FFF2-40B4-BE49-F238E27FC236}">
                <a16:creationId xmlns:a16="http://schemas.microsoft.com/office/drawing/2014/main" id="{7C68525F-15CA-49BC-A764-6AC39504351C}"/>
              </a:ext>
            </a:extLst>
          </p:cNvPr>
          <p:cNvPicPr>
            <a:picLocks noChangeAspect="1"/>
          </p:cNvPicPr>
          <p:nvPr/>
        </p:nvPicPr>
        <p:blipFill>
          <a:blip r:embed="rId4"/>
          <a:stretch>
            <a:fillRect/>
          </a:stretch>
        </p:blipFill>
        <p:spPr>
          <a:xfrm>
            <a:off x="1071937" y="1790577"/>
            <a:ext cx="4824984" cy="1420368"/>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連名式勤務実績申請を承認する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81586"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a:t>
            </a:r>
          </a:p>
        </p:txBody>
      </p:sp>
      <p:sp>
        <p:nvSpPr>
          <p:cNvPr id="19" name="AutoShape 380">
            <a:extLst>
              <a:ext uri="{FF2B5EF4-FFF2-40B4-BE49-F238E27FC236}">
                <a16:creationId xmlns:a16="http://schemas.microsoft.com/office/drawing/2014/main" id="{B6FB2C8F-B441-4B4E-8805-3BCE444EF091}"/>
              </a:ext>
            </a:extLst>
          </p:cNvPr>
          <p:cNvSpPr>
            <a:spLocks noChangeArrowheads="1"/>
          </p:cNvSpPr>
          <p:nvPr/>
        </p:nvSpPr>
        <p:spPr bwMode="auto">
          <a:xfrm>
            <a:off x="1073850" y="1984435"/>
            <a:ext cx="145349" cy="519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806848" y="2908373"/>
            <a:ext cx="694305" cy="130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8362115" y="5476631"/>
            <a:ext cx="593879" cy="2662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右 30">
            <a:extLst>
              <a:ext uri="{FF2B5EF4-FFF2-40B4-BE49-F238E27FC236}">
                <a16:creationId xmlns:a16="http://schemas.microsoft.com/office/drawing/2014/main" id="{9F2CF159-E8EA-4D9B-A70E-60960F1C5FE5}"/>
              </a:ext>
            </a:extLst>
          </p:cNvPr>
          <p:cNvSpPr/>
          <p:nvPr/>
        </p:nvSpPr>
        <p:spPr>
          <a:xfrm>
            <a:off x="6242106" y="21766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1075766" y="3453395"/>
            <a:ext cx="4123661" cy="46667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a:t>
            </a:r>
            <a:r>
              <a:rPr lang="ja-JP" altLang="en-US" sz="1600" dirty="0">
                <a:latin typeface="Meiryo UI" panose="020B0604030504040204" pitchFamily="50" charset="-128"/>
                <a:ea typeface="Meiryo UI" panose="020B0604030504040204" pitchFamily="50" charset="-128"/>
              </a:rPr>
              <a:t>をクリックして</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a:t>
            </a:r>
            <a:r>
              <a:rPr lang="ja-JP" altLang="en-US" sz="1600" dirty="0">
                <a:latin typeface="Meiryo UI" panose="020B0604030504040204" pitchFamily="50" charset="-128"/>
                <a:ea typeface="Meiryo UI" panose="020B0604030504040204" pitchFamily="50" charset="-128"/>
              </a:rPr>
              <a:t>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475592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図 27">
            <a:extLst>
              <a:ext uri="{FF2B5EF4-FFF2-40B4-BE49-F238E27FC236}">
                <a16:creationId xmlns:a16="http://schemas.microsoft.com/office/drawing/2014/main" id="{386209F0-6B0B-47E2-84CC-C49A64808F97}"/>
              </a:ext>
            </a:extLst>
          </p:cNvPr>
          <p:cNvPicPr/>
          <p:nvPr/>
        </p:nvPicPr>
        <p:blipFill>
          <a:blip r:embed="rId3"/>
          <a:stretch>
            <a:fillRect/>
          </a:stretch>
        </p:blipFill>
        <p:spPr>
          <a:xfrm>
            <a:off x="5587260" y="4031440"/>
            <a:ext cx="5676265" cy="2374900"/>
          </a:xfrm>
          <a:prstGeom prst="rect">
            <a:avLst/>
          </a:prstGeom>
          <a:ln w="3175">
            <a:solidFill>
              <a:schemeClr val="tx1"/>
            </a:solidFill>
          </a:ln>
        </p:spPr>
      </p:pic>
      <p:pic>
        <p:nvPicPr>
          <p:cNvPr id="27" name="図 26">
            <a:extLst>
              <a:ext uri="{FF2B5EF4-FFF2-40B4-BE49-F238E27FC236}">
                <a16:creationId xmlns:a16="http://schemas.microsoft.com/office/drawing/2014/main" id="{DEB32388-9137-405D-807A-E57A3B15CD01}"/>
              </a:ext>
            </a:extLst>
          </p:cNvPr>
          <p:cNvPicPr/>
          <p:nvPr/>
        </p:nvPicPr>
        <p:blipFill>
          <a:blip r:embed="rId4"/>
          <a:stretch>
            <a:fillRect/>
          </a:stretch>
        </p:blipFill>
        <p:spPr>
          <a:xfrm>
            <a:off x="1092450" y="2272329"/>
            <a:ext cx="5493385" cy="195834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複数の申請を一括で承認する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21"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a:t>
            </a:r>
          </a:p>
        </p:txBody>
      </p:sp>
      <p:sp>
        <p:nvSpPr>
          <p:cNvPr id="2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1206236" y="3320832"/>
            <a:ext cx="575680" cy="2493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6974214" y="4594876"/>
            <a:ext cx="698030" cy="27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5681663" y="5366575"/>
            <a:ext cx="266283" cy="8687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矢印: 折線 31">
            <a:extLst>
              <a:ext uri="{FF2B5EF4-FFF2-40B4-BE49-F238E27FC236}">
                <a16:creationId xmlns:a16="http://schemas.microsoft.com/office/drawing/2014/main" id="{DABBADC1-D01B-4262-9DB9-1D6A95BE3213}"/>
              </a:ext>
            </a:extLst>
          </p:cNvPr>
          <p:cNvSpPr/>
          <p:nvPr/>
        </p:nvSpPr>
        <p:spPr>
          <a:xfrm flipV="1">
            <a:off x="4977284" y="4328715"/>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3" name="AutoShape 380">
            <a:extLst>
              <a:ext uri="{FF2B5EF4-FFF2-40B4-BE49-F238E27FC236}">
                <a16:creationId xmlns:a16="http://schemas.microsoft.com/office/drawing/2014/main" id="{6BC0AFBC-A513-4A7C-A875-46D26809271C}"/>
              </a:ext>
            </a:extLst>
          </p:cNvPr>
          <p:cNvSpPr>
            <a:spLocks noChangeArrowheads="1"/>
          </p:cNvSpPr>
          <p:nvPr/>
        </p:nvSpPr>
        <p:spPr bwMode="auto">
          <a:xfrm>
            <a:off x="4281377" y="3170887"/>
            <a:ext cx="2202127" cy="100455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2" name="直線コネクタ 41">
            <a:extLst>
              <a:ext uri="{FF2B5EF4-FFF2-40B4-BE49-F238E27FC236}">
                <a16:creationId xmlns:a16="http://schemas.microsoft.com/office/drawing/2014/main" id="{B2D9D8CE-11B6-4020-AFCB-E52FA169D67C}"/>
              </a:ext>
            </a:extLst>
          </p:cNvPr>
          <p:cNvCxnSpPr>
            <a:cxnSpLocks/>
          </p:cNvCxnSpPr>
          <p:nvPr/>
        </p:nvCxnSpPr>
        <p:spPr>
          <a:xfrm flipV="1">
            <a:off x="3937323" y="4175443"/>
            <a:ext cx="431477" cy="34599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AutoShape 380">
            <a:extLst>
              <a:ext uri="{FF2B5EF4-FFF2-40B4-BE49-F238E27FC236}">
                <a16:creationId xmlns:a16="http://schemas.microsoft.com/office/drawing/2014/main" id="{4372AA6A-A79B-4A34-867D-B47EBF6475D1}"/>
              </a:ext>
            </a:extLst>
          </p:cNvPr>
          <p:cNvSpPr>
            <a:spLocks noChangeArrowheads="1"/>
          </p:cNvSpPr>
          <p:nvPr/>
        </p:nvSpPr>
        <p:spPr bwMode="auto">
          <a:xfrm>
            <a:off x="1126283" y="2564417"/>
            <a:ext cx="425441"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4" name="直線コネクタ 43">
            <a:extLst>
              <a:ext uri="{FF2B5EF4-FFF2-40B4-BE49-F238E27FC236}">
                <a16:creationId xmlns:a16="http://schemas.microsoft.com/office/drawing/2014/main" id="{BC638E64-4361-4B4C-B26A-5F260DCE14DB}"/>
              </a:ext>
            </a:extLst>
          </p:cNvPr>
          <p:cNvCxnSpPr>
            <a:cxnSpLocks/>
          </p:cNvCxnSpPr>
          <p:nvPr/>
        </p:nvCxnSpPr>
        <p:spPr>
          <a:xfrm flipV="1">
            <a:off x="1335295" y="2181882"/>
            <a:ext cx="0" cy="37675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1054007" y="4521439"/>
            <a:ext cx="3796277" cy="216722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［項目選択］をクリックし、</a:t>
            </a:r>
            <a:r>
              <a:rPr lang="ja-JP" altLang="ja-JP" sz="1600" u="wavy" dirty="0">
                <a:latin typeface="Meiryo UI" panose="020B0604030504040204" pitchFamily="50" charset="-128"/>
                <a:ea typeface="Meiryo UI" panose="020B0604030504040204" pitchFamily="50" charset="-128"/>
              </a:rPr>
              <a:t>「申請」を選択済項目に設定します。</a:t>
            </a:r>
            <a:endParaRPr lang="ja-JP"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、申請を</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できます。</a:t>
            </a:r>
          </a:p>
          <a:p>
            <a:pPr fontAlgn="base"/>
            <a:r>
              <a:rPr lang="ja-JP" altLang="ja-JP" sz="1600" dirty="0">
                <a:latin typeface="Meiryo UI" panose="020B0604030504040204" pitchFamily="50" charset="-128"/>
                <a:ea typeface="Meiryo UI" panose="020B0604030504040204" pitchFamily="50" charset="-128"/>
              </a:rPr>
              <a:t>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p:txBody>
      </p:sp>
      <p:sp>
        <p:nvSpPr>
          <p:cNvPr id="30"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7907868" y="4375734"/>
            <a:ext cx="3533786" cy="66758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承認（否認）する申請にチェックを付けて、</a:t>
            </a:r>
          </a:p>
          <a:p>
            <a:r>
              <a:rPr lang="ja-JP" altLang="ja-JP" sz="1600" dirty="0">
                <a:latin typeface="Meiryo UI" panose="020B0604030504040204" pitchFamily="50" charset="-128"/>
                <a:ea typeface="Meiryo UI" panose="020B0604030504040204" pitchFamily="50" charset="-128"/>
              </a:rPr>
              <a:t>［確定］ボタンをクリックします。</a:t>
            </a:r>
            <a:endParaRPr lang="en-US" altLang="ja-JP" sz="1600" dirty="0">
              <a:latin typeface="Meiryo UI" panose="020B0604030504040204" pitchFamily="50" charset="-128"/>
              <a:ea typeface="Meiryo UI" panose="020B0604030504040204" pitchFamily="50" charset="-128"/>
            </a:endParaRPr>
          </a:p>
        </p:txBody>
      </p:sp>
      <p:sp>
        <p:nvSpPr>
          <p:cNvPr id="34"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1084726" y="1712460"/>
            <a:ext cx="3622741" cy="46942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［条件設定］から申請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絞り込みます。</a:t>
            </a:r>
            <a:endParaRPr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4867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ローチャート: 処理 18">
            <a:extLst>
              <a:ext uri="{FF2B5EF4-FFF2-40B4-BE49-F238E27FC236}">
                <a16:creationId xmlns:a16="http://schemas.microsoft.com/office/drawing/2014/main" id="{C149A678-9BBD-4FAE-8A5D-1E84FE57B6DE}"/>
              </a:ext>
            </a:extLst>
          </p:cNvPr>
          <p:cNvSpPr>
            <a:spLocks noChangeArrowheads="1"/>
          </p:cNvSpPr>
          <p:nvPr/>
        </p:nvSpPr>
        <p:spPr bwMode="auto">
          <a:xfrm>
            <a:off x="640049" y="407743"/>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169988" algn="l"/>
              </a:tabLst>
            </a:pP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はじめに</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6" name="Rectangle 3">
            <a:extLst>
              <a:ext uri="{FF2B5EF4-FFF2-40B4-BE49-F238E27FC236}">
                <a16:creationId xmlns:a16="http://schemas.microsoft.com/office/drawing/2014/main" id="{245A80F5-4CDA-4BB1-B132-BD60467CA6A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Rectangle 8">
            <a:extLst>
              <a:ext uri="{FF2B5EF4-FFF2-40B4-BE49-F238E27FC236}">
                <a16:creationId xmlns:a16="http://schemas.microsoft.com/office/drawing/2014/main" id="{FD063F78-9F95-44FB-A9B3-DFC466CAEBD2}"/>
              </a:ext>
            </a:extLst>
          </p:cNvPr>
          <p:cNvSpPr>
            <a:spLocks noChangeArrowheads="1"/>
          </p:cNvSpPr>
          <p:nvPr/>
        </p:nvSpPr>
        <p:spPr bwMode="auto">
          <a:xfrm>
            <a:off x="1368819" y="1319474"/>
            <a:ext cx="8818777"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ts val="600"/>
              </a:spcAft>
              <a:buClrTx/>
              <a:buSzTx/>
              <a:buFontTx/>
              <a:buNone/>
              <a:tabLst/>
            </a:pP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当サービスでできること</a:t>
            </a:r>
          </a:p>
          <a:p>
            <a:pPr marL="0" marR="0" lvl="0" indent="0" algn="l" defTabSz="914400" rtl="0" eaLnBrk="0" fontAlgn="base" latinLnBrk="0" hangingPunct="0">
              <a:lnSpc>
                <a:spcPct val="100000"/>
              </a:lnSpc>
              <a:spcBef>
                <a:spcPct val="0"/>
              </a:spcBef>
              <a:spcAft>
                <a:spcPts val="600"/>
              </a:spcAft>
              <a:buClrTx/>
              <a:buSzTx/>
              <a:buFontTx/>
              <a:buNone/>
              <a:tabLst/>
            </a:pP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600"/>
              </a:spcAft>
              <a:buClrTx/>
              <a:buSzTx/>
              <a:buFontTx/>
              <a:buNone/>
              <a:tabLst/>
            </a:pP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はじめての起動</a:t>
            </a:r>
            <a:endPar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600"/>
              </a:spcAft>
              <a:buClrTx/>
              <a:buSzTx/>
              <a:buFontTx/>
              <a:buNone/>
              <a:tabLst/>
            </a:pP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600"/>
              </a:spcAft>
              <a:buClrTx/>
              <a:buSzTx/>
              <a:buFontTx/>
              <a:buNone/>
              <a:tabLst/>
            </a:pP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基本操作</a:t>
            </a: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57">
            <a:extLst>
              <a:ext uri="{FF2B5EF4-FFF2-40B4-BE49-F238E27FC236}">
                <a16:creationId xmlns:a16="http://schemas.microsoft.com/office/drawing/2014/main" id="{E267D7B7-49AE-4F0F-A791-7556BCE48F9A}"/>
              </a:ext>
            </a:extLst>
          </p:cNvPr>
          <p:cNvSpPr>
            <a:spLocks noChangeArrowheads="1"/>
          </p:cNvSpPr>
          <p:nvPr/>
        </p:nvSpPr>
        <p:spPr bwMode="auto">
          <a:xfrm>
            <a:off x="9532503" y="549480"/>
            <a:ext cx="720000" cy="306995"/>
          </a:xfrm>
          <a:prstGeom prst="roundRect">
            <a:avLst>
              <a:gd name="adj" fmla="val 16667"/>
            </a:avLst>
          </a:prstGeom>
          <a:gradFill rotWithShape="0">
            <a:gsLst>
              <a:gs pos="0">
                <a:srgbClr val="F4B083"/>
              </a:gs>
              <a:gs pos="50000">
                <a:srgbClr val="FBE4D5"/>
              </a:gs>
              <a:gs pos="100000">
                <a:srgbClr val="F4B083"/>
              </a:gs>
            </a:gsLst>
            <a:lin ang="189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申請者</a:t>
            </a: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11" name="AutoShape 437">
            <a:extLst>
              <a:ext uri="{FF2B5EF4-FFF2-40B4-BE49-F238E27FC236}">
                <a16:creationId xmlns:a16="http://schemas.microsoft.com/office/drawing/2014/main" id="{9E7D1017-C3FA-473A-8B78-1D81BE7A442E}"/>
              </a:ext>
            </a:extLst>
          </p:cNvPr>
          <p:cNvSpPr>
            <a:spLocks noChangeArrowheads="1"/>
          </p:cNvSpPr>
          <p:nvPr/>
        </p:nvSpPr>
        <p:spPr bwMode="auto">
          <a:xfrm>
            <a:off x="10422213" y="549481"/>
            <a:ext cx="720000" cy="306995"/>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rot="0" vert="horz" wrap="square" lIns="36000" tIns="36000" rIns="36000" bIns="36000" anchor="t" anchorCtr="0" upright="1">
            <a:noAutofit/>
          </a:bodyPr>
          <a:lstStyle/>
          <a:p>
            <a:pPr algn="ctr">
              <a:spcAft>
                <a:spcPts val="0"/>
              </a:spcAft>
            </a:pPr>
            <a:r>
              <a:rPr lang="ja-JP" sz="1400" b="1" kern="100" dirty="0">
                <a:effectLst/>
                <a:latin typeface="Century" panose="02040604050505020304" pitchFamily="18" charset="0"/>
                <a:ea typeface="ＭＳ ゴシック" panose="020B0609070205080204" pitchFamily="49" charset="-128"/>
                <a:cs typeface="Times New Roman" panose="02020603050405020304" pitchFamily="18" charset="0"/>
              </a:rPr>
              <a:t>承認者</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34916431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a:extLst>
              <a:ext uri="{FF2B5EF4-FFF2-40B4-BE49-F238E27FC236}">
                <a16:creationId xmlns:a16="http://schemas.microsoft.com/office/drawing/2014/main" id="{24173347-2A64-43A9-9B00-E4D4D36C8B3C}"/>
              </a:ext>
            </a:extLst>
          </p:cNvPr>
          <p:cNvPicPr/>
          <p:nvPr/>
        </p:nvPicPr>
        <p:blipFill>
          <a:blip r:embed="rId3"/>
          <a:stretch>
            <a:fillRect/>
          </a:stretch>
        </p:blipFill>
        <p:spPr>
          <a:xfrm>
            <a:off x="5673558" y="3613896"/>
            <a:ext cx="5603240" cy="2644775"/>
          </a:xfrm>
          <a:prstGeom prst="rect">
            <a:avLst/>
          </a:prstGeom>
          <a:ln w="3175">
            <a:solidFill>
              <a:schemeClr val="tx1"/>
            </a:solidFill>
          </a:ln>
        </p:spPr>
      </p:pic>
      <p:pic>
        <p:nvPicPr>
          <p:cNvPr id="21" name="図 20">
            <a:extLst>
              <a:ext uri="{FF2B5EF4-FFF2-40B4-BE49-F238E27FC236}">
                <a16:creationId xmlns:a16="http://schemas.microsoft.com/office/drawing/2014/main" id="{A1A05C54-87BD-4B6C-A798-9514BA6DA367}"/>
              </a:ext>
            </a:extLst>
          </p:cNvPr>
          <p:cNvPicPr/>
          <p:nvPr/>
        </p:nvPicPr>
        <p:blipFill>
          <a:blip r:embed="rId4"/>
          <a:stretch>
            <a:fillRect/>
          </a:stretch>
        </p:blipFill>
        <p:spPr>
          <a:xfrm>
            <a:off x="1065616" y="2962561"/>
            <a:ext cx="4979035" cy="130302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申請を事後承認する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1026408" y="1301698"/>
            <a:ext cx="10151779" cy="830997"/>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勤怠締日に社員が</a:t>
            </a:r>
            <a:r>
              <a:rPr lang="ja-JP" altLang="en-US" sz="1600" dirty="0">
                <a:latin typeface="Meiryo UI" panose="020B0604030504040204" pitchFamily="50" charset="-128"/>
                <a:ea typeface="Meiryo UI" panose="020B0604030504040204" pitchFamily="50" charset="-128"/>
              </a:rPr>
              <a:t>急きょ</a:t>
            </a:r>
            <a:r>
              <a:rPr lang="ja-JP" altLang="ja-JP" sz="1600" dirty="0">
                <a:latin typeface="Meiryo UI" panose="020B0604030504040204" pitchFamily="50" charset="-128"/>
                <a:ea typeface="Meiryo UI" panose="020B0604030504040204" pitchFamily="50" charset="-128"/>
              </a:rPr>
              <a:t>有給休暇</a:t>
            </a:r>
            <a:r>
              <a:rPr lang="ja-JP" altLang="en-US" sz="1600" dirty="0">
                <a:latin typeface="Meiryo UI" panose="020B0604030504040204" pitchFamily="50" charset="-128"/>
                <a:ea typeface="Meiryo UI" panose="020B0604030504040204" pitchFamily="50" charset="-128"/>
              </a:rPr>
              <a:t>だった</a:t>
            </a:r>
            <a:r>
              <a:rPr lang="ja-JP" altLang="ja-JP" sz="1600" dirty="0">
                <a:latin typeface="Meiryo UI" panose="020B0604030504040204" pitchFamily="50" charset="-128"/>
                <a:ea typeface="Meiryo UI" panose="020B0604030504040204" pitchFamily="50" charset="-128"/>
              </a:rPr>
              <a:t>場合、勤怠管理者</a:t>
            </a:r>
            <a:r>
              <a:rPr lang="ja-JP" altLang="en-US" sz="1600" dirty="0">
                <a:latin typeface="Meiryo UI" panose="020B0604030504040204" pitchFamily="50" charset="-128"/>
                <a:ea typeface="Meiryo UI" panose="020B0604030504040204" pitchFamily="50" charset="-128"/>
              </a:rPr>
              <a:t>側で処理する場合があります</a:t>
            </a:r>
            <a:r>
              <a:rPr lang="ja-JP" altLang="ja-JP" sz="1600" dirty="0">
                <a:latin typeface="Meiryo UI" panose="020B0604030504040204" pitchFamily="50" charset="-128"/>
                <a:ea typeface="Meiryo UI" panose="020B0604030504040204" pitchFamily="50" charset="-128"/>
              </a:rPr>
              <a:t>。</a:t>
            </a:r>
          </a:p>
          <a:p>
            <a:r>
              <a:rPr lang="ja-JP" altLang="en-US" sz="1600" dirty="0">
                <a:latin typeface="Meiryo UI" panose="020B0604030504040204" pitchFamily="50" charset="-128"/>
                <a:ea typeface="Meiryo UI" panose="020B0604030504040204" pitchFamily="50" charset="-128"/>
              </a:rPr>
              <a:t>そ</a:t>
            </a:r>
            <a:r>
              <a:rPr lang="ja-JP" altLang="ja-JP" sz="1600" dirty="0">
                <a:latin typeface="Meiryo UI" panose="020B0604030504040204" pitchFamily="50" charset="-128"/>
                <a:ea typeface="Meiryo UI" panose="020B0604030504040204" pitchFamily="50" charset="-128"/>
              </a:rPr>
              <a:t>の場合、</a:t>
            </a:r>
            <a:r>
              <a:rPr lang="ja-JP" altLang="en-US" sz="1600" dirty="0">
                <a:latin typeface="Meiryo UI" panose="020B0604030504040204" pitchFamily="50" charset="-128"/>
                <a:ea typeface="Meiryo UI" panose="020B0604030504040204" pitchFamily="50" charset="-128"/>
              </a:rPr>
              <a:t>後日に</a:t>
            </a:r>
            <a:r>
              <a:rPr lang="ja-JP" altLang="ja-JP" sz="1600" dirty="0">
                <a:latin typeface="Meiryo UI" panose="020B0604030504040204" pitchFamily="50" charset="-128"/>
                <a:ea typeface="Meiryo UI" panose="020B0604030504040204" pitchFamily="50" charset="-128"/>
              </a:rPr>
              <a:t>社員</a:t>
            </a:r>
            <a:r>
              <a:rPr lang="ja-JP" altLang="en-US" sz="1600" dirty="0">
                <a:latin typeface="Meiryo UI" panose="020B0604030504040204" pitchFamily="50" charset="-128"/>
                <a:ea typeface="Meiryo UI" panose="020B0604030504040204" pitchFamily="50" charset="-128"/>
              </a:rPr>
              <a:t>が</a:t>
            </a:r>
            <a:r>
              <a:rPr lang="ja-JP" altLang="ja-JP" sz="1600" dirty="0">
                <a:latin typeface="Meiryo UI" panose="020B0604030504040204" pitchFamily="50" charset="-128"/>
                <a:ea typeface="Meiryo UI" panose="020B0604030504040204" pitchFamily="50" charset="-128"/>
              </a:rPr>
              <a:t>有休</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した際に</a:t>
            </a: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、「事後承認（勤務データを修正済のため、申請・承認の実績だけ残す）」にチェックを付けて承認します。</a:t>
            </a:r>
            <a:endParaRPr kumimoji="1" lang="ja-JP" altLang="en-US" sz="1600" dirty="0">
              <a:latin typeface="Meiryo UI" panose="020B0604030504040204" pitchFamily="50" charset="-128"/>
              <a:ea typeface="Meiryo UI" panose="020B0604030504040204" pitchFamily="50" charset="-128"/>
            </a:endParaRPr>
          </a:p>
        </p:txBody>
      </p:sp>
      <p:sp>
        <p:nvSpPr>
          <p:cNvPr id="2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2261357" y="3975824"/>
            <a:ext cx="374263" cy="109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6026331" y="5895839"/>
            <a:ext cx="1645913" cy="1337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矢印: 折線 31">
            <a:extLst>
              <a:ext uri="{FF2B5EF4-FFF2-40B4-BE49-F238E27FC236}">
                <a16:creationId xmlns:a16="http://schemas.microsoft.com/office/drawing/2014/main" id="{DABBADC1-D01B-4262-9DB9-1D6A95BE3213}"/>
              </a:ext>
            </a:extLst>
          </p:cNvPr>
          <p:cNvSpPr/>
          <p:nvPr/>
        </p:nvSpPr>
        <p:spPr>
          <a:xfrm flipV="1">
            <a:off x="4744030" y="4506911"/>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1065616" y="4370346"/>
            <a:ext cx="2541184" cy="45565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承認する申請を</a:t>
            </a:r>
            <a:r>
              <a:rPr lang="ja-JP" altLang="en-US" sz="1600" dirty="0">
                <a:latin typeface="Meiryo UI" panose="020B0604030504040204" pitchFamily="50" charset="-128"/>
                <a:ea typeface="Meiryo UI" panose="020B0604030504040204" pitchFamily="50" charset="-128"/>
              </a:rPr>
              <a:t>選択し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p:txBody>
      </p:sp>
      <p:sp>
        <p:nvSpPr>
          <p:cNvPr id="26" name="テキスト ボックス 25">
            <a:extLst>
              <a:ext uri="{FF2B5EF4-FFF2-40B4-BE49-F238E27FC236}">
                <a16:creationId xmlns:a16="http://schemas.microsoft.com/office/drawing/2014/main" id="{1B8925E7-A186-4CD2-9B69-98C2A589AA52}"/>
              </a:ext>
            </a:extLst>
          </p:cNvPr>
          <p:cNvSpPr txBox="1"/>
          <p:nvPr/>
        </p:nvSpPr>
        <p:spPr>
          <a:xfrm>
            <a:off x="982562" y="2440183"/>
            <a:ext cx="3640237" cy="338554"/>
          </a:xfrm>
          <a:prstGeom prst="rect">
            <a:avLst/>
          </a:prstGeom>
          <a:noFill/>
        </p:spPr>
        <p:txBody>
          <a:bodyPr wrap="square" rtlCol="0">
            <a:spAutoFit/>
          </a:bodyPr>
          <a:lstStyle/>
          <a:p>
            <a:r>
              <a:rPr lang="ja-JP" altLang="ja-JP" sz="1600" b="1" dirty="0">
                <a:latin typeface="Meiryo UI" panose="020B0604030504040204" pitchFamily="50" charset="-128"/>
                <a:ea typeface="Meiryo UI" panose="020B0604030504040204" pitchFamily="50" charset="-128"/>
              </a:rPr>
              <a:t>＜例＞ 休暇申請</a:t>
            </a:r>
            <a:r>
              <a:rPr lang="ja-JP" altLang="en-US" sz="1600" b="1" dirty="0">
                <a:latin typeface="Meiryo UI" panose="020B0604030504040204" pitchFamily="50" charset="-128"/>
                <a:ea typeface="Meiryo UI" panose="020B0604030504040204" pitchFamily="50" charset="-128"/>
              </a:rPr>
              <a:t>を事後承認する</a:t>
            </a:r>
            <a:r>
              <a:rPr lang="ja-JP" altLang="ja-JP" sz="1600" b="1" dirty="0">
                <a:latin typeface="Meiryo UI" panose="020B0604030504040204" pitchFamily="50" charset="-128"/>
                <a:ea typeface="Meiryo UI" panose="020B0604030504040204" pitchFamily="50" charset="-128"/>
              </a:rPr>
              <a:t>場合</a:t>
            </a:r>
            <a:endParaRPr kumimoji="1" lang="ja-JP" altLang="en-US" sz="1600" b="1" dirty="0">
              <a:latin typeface="Meiryo UI" panose="020B0604030504040204" pitchFamily="50" charset="-128"/>
              <a:ea typeface="Meiryo UI" panose="020B0604030504040204" pitchFamily="50" charset="-128"/>
            </a:endParaRPr>
          </a:p>
        </p:txBody>
      </p:sp>
      <p:sp>
        <p:nvSpPr>
          <p:cNvPr id="29" name="AutoShape 380">
            <a:extLst>
              <a:ext uri="{FF2B5EF4-FFF2-40B4-BE49-F238E27FC236}">
                <a16:creationId xmlns:a16="http://schemas.microsoft.com/office/drawing/2014/main" id="{875A0907-6C45-4834-98DD-55F4FBFF5763}"/>
              </a:ext>
            </a:extLst>
          </p:cNvPr>
          <p:cNvSpPr>
            <a:spLocks noChangeArrowheads="1"/>
          </p:cNvSpPr>
          <p:nvPr/>
        </p:nvSpPr>
        <p:spPr bwMode="auto">
          <a:xfrm flipV="1">
            <a:off x="6653051" y="6074283"/>
            <a:ext cx="444893" cy="18438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898025" y="5376334"/>
            <a:ext cx="3504016" cy="10244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「事後承認（勤務データを修正済のため、申請・承認の実績だけ残す）」にチェックを付け、［承認］ボタンをクリックします。</a:t>
            </a:r>
          </a:p>
        </p:txBody>
      </p:sp>
    </p:spTree>
    <p:extLst>
      <p:ext uri="{BB962C8B-B14F-4D97-AF65-F5344CB8AC3E}">
        <p14:creationId xmlns:p14="http://schemas.microsoft.com/office/powerpoint/2010/main" val="37411968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図 23">
            <a:extLst>
              <a:ext uri="{FF2B5EF4-FFF2-40B4-BE49-F238E27FC236}">
                <a16:creationId xmlns:a16="http://schemas.microsoft.com/office/drawing/2014/main" id="{7BE05010-506D-4CA5-B4A3-CB4B5FA912F2}"/>
              </a:ext>
            </a:extLst>
          </p:cNvPr>
          <p:cNvPicPr/>
          <p:nvPr/>
        </p:nvPicPr>
        <p:blipFill>
          <a:blip r:embed="rId3"/>
          <a:stretch>
            <a:fillRect/>
          </a:stretch>
        </p:blipFill>
        <p:spPr>
          <a:xfrm>
            <a:off x="1072306" y="5108721"/>
            <a:ext cx="3698240" cy="1423670"/>
          </a:xfrm>
          <a:prstGeom prst="rect">
            <a:avLst/>
          </a:prstGeom>
          <a:ln w="3175">
            <a:solidFill>
              <a:schemeClr val="tx1"/>
            </a:solidFill>
          </a:ln>
        </p:spPr>
      </p:pic>
      <p:pic>
        <p:nvPicPr>
          <p:cNvPr id="22" name="図 21">
            <a:extLst>
              <a:ext uri="{FF2B5EF4-FFF2-40B4-BE49-F238E27FC236}">
                <a16:creationId xmlns:a16="http://schemas.microsoft.com/office/drawing/2014/main" id="{699F4675-2D6C-4D9A-8A54-781C619DA0C5}"/>
              </a:ext>
            </a:extLst>
          </p:cNvPr>
          <p:cNvPicPr/>
          <p:nvPr/>
        </p:nvPicPr>
        <p:blipFill>
          <a:blip r:embed="rId4"/>
          <a:stretch>
            <a:fillRect/>
          </a:stretch>
        </p:blipFill>
        <p:spPr>
          <a:xfrm>
            <a:off x="1072305" y="3787638"/>
            <a:ext cx="3689531" cy="813965"/>
          </a:xfrm>
          <a:prstGeom prst="rect">
            <a:avLst/>
          </a:prstGeom>
          <a:ln w="3175">
            <a:solidFill>
              <a:schemeClr val="tx1"/>
            </a:solidFill>
          </a:ln>
        </p:spPr>
      </p:pic>
      <p:pic>
        <p:nvPicPr>
          <p:cNvPr id="20" name="図 19">
            <a:extLst>
              <a:ext uri="{FF2B5EF4-FFF2-40B4-BE49-F238E27FC236}">
                <a16:creationId xmlns:a16="http://schemas.microsoft.com/office/drawing/2014/main" id="{A905FED8-55B2-4113-88FA-A41F803324A4}"/>
              </a:ext>
            </a:extLst>
          </p:cNvPr>
          <p:cNvPicPr/>
          <p:nvPr/>
        </p:nvPicPr>
        <p:blipFill>
          <a:blip r:embed="rId5"/>
          <a:stretch>
            <a:fillRect/>
          </a:stretch>
        </p:blipFill>
        <p:spPr>
          <a:xfrm>
            <a:off x="1072306" y="2252523"/>
            <a:ext cx="3689985" cy="99187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5</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代理で承認する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90547" y="1301698"/>
            <a:ext cx="10151779" cy="338554"/>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承認者が出張などで不在の場合に、事前に別の担当者を代理の承認者として設定できます。</a:t>
            </a:r>
            <a:endParaRPr kumimoji="1" lang="ja-JP" altLang="en-US" sz="1600" dirty="0">
              <a:latin typeface="Meiryo UI" panose="020B0604030504040204" pitchFamily="50" charset="-128"/>
              <a:ea typeface="Meiryo UI" panose="020B0604030504040204" pitchFamily="50"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425806" y="6270123"/>
            <a:ext cx="476420" cy="2463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088714" y="2930794"/>
            <a:ext cx="289468" cy="1508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4A2D0C0-8DC8-4CB3-8288-CD95C99C296E}"/>
              </a:ext>
            </a:extLst>
          </p:cNvPr>
          <p:cNvSpPr txBox="1"/>
          <p:nvPr/>
        </p:nvSpPr>
        <p:spPr>
          <a:xfrm>
            <a:off x="988671" y="1779379"/>
            <a:ext cx="6902262" cy="338554"/>
          </a:xfrm>
          <a:prstGeom prst="rect">
            <a:avLst/>
          </a:prstGeom>
          <a:noFill/>
        </p:spPr>
        <p:txBody>
          <a:bodyPr wrap="square" rtlCol="0">
            <a:spAutoFit/>
          </a:bodyPr>
          <a:lstStyle/>
          <a:p>
            <a:r>
              <a:rPr lang="ja-JP" altLang="ja-JP" sz="1600" b="1" dirty="0">
                <a:latin typeface="Meiryo UI" panose="020B0604030504040204" pitchFamily="50" charset="-128"/>
                <a:ea typeface="Meiryo UI" panose="020B0604030504040204" pitchFamily="50" charset="-128"/>
              </a:rPr>
              <a:t>＜例＞ </a:t>
            </a:r>
            <a:r>
              <a:rPr lang="ja-JP" altLang="ja-JP" sz="1600" dirty="0">
                <a:latin typeface="Meiryo UI" panose="020B0604030504040204" pitchFamily="50" charset="-128"/>
                <a:ea typeface="Meiryo UI" panose="020B0604030504040204" pitchFamily="50" charset="-128"/>
              </a:rPr>
              <a:t>承認者である小川さんが出張中、代わりに山田さんを承認者</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する場合</a:t>
            </a:r>
            <a:endParaRPr kumimoji="1" lang="ja-JP" altLang="en-US" sz="1600" dirty="0">
              <a:latin typeface="Meiryo UI" panose="020B0604030504040204" pitchFamily="50" charset="-128"/>
              <a:ea typeface="Meiryo UI" panose="020B0604030504040204" pitchFamily="50" charset="-128"/>
            </a:endParaRPr>
          </a:p>
        </p:txBody>
      </p:sp>
      <p:sp>
        <p:nvSpPr>
          <p:cNvPr id="30" name="矢印: 右 29">
            <a:extLst>
              <a:ext uri="{FF2B5EF4-FFF2-40B4-BE49-F238E27FC236}">
                <a16:creationId xmlns:a16="http://schemas.microsoft.com/office/drawing/2014/main" id="{BD4B165A-F407-4527-A70F-59F656335885}"/>
              </a:ext>
            </a:extLst>
          </p:cNvPr>
          <p:cNvSpPr/>
          <p:nvPr/>
        </p:nvSpPr>
        <p:spPr>
          <a:xfrm rot="5400000">
            <a:off x="2693369" y="3331232"/>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4" name="矢印: 右 33">
            <a:extLst>
              <a:ext uri="{FF2B5EF4-FFF2-40B4-BE49-F238E27FC236}">
                <a16:creationId xmlns:a16="http://schemas.microsoft.com/office/drawing/2014/main" id="{FC3F64CC-40E0-404B-82B2-6AD8726A7119}"/>
              </a:ext>
            </a:extLst>
          </p:cNvPr>
          <p:cNvSpPr/>
          <p:nvPr/>
        </p:nvSpPr>
        <p:spPr>
          <a:xfrm rot="5400000">
            <a:off x="2701124" y="465670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401009" y="2420425"/>
            <a:ext cx="5067204" cy="4776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代理設定</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メニューをクリックします。</a:t>
            </a:r>
          </a:p>
        </p:txBody>
      </p:sp>
      <p:sp>
        <p:nvSpPr>
          <p:cNvPr id="3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392044" y="3762563"/>
            <a:ext cx="5067204" cy="4776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［新規登録］ボタン</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クリックします。</a:t>
            </a:r>
          </a:p>
        </p:txBody>
      </p:sp>
      <p:sp>
        <p:nvSpPr>
          <p:cNvPr id="3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401009" y="5113060"/>
            <a:ext cx="5067205" cy="16602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期間と代理の</a:t>
            </a:r>
            <a:r>
              <a:rPr lang="ja-JP" altLang="en-US" sz="1600" dirty="0">
                <a:latin typeface="Meiryo UI" panose="020B0604030504040204" pitchFamily="50" charset="-128"/>
                <a:ea typeface="Meiryo UI" panose="020B0604030504040204" pitchFamily="50" charset="-128"/>
              </a:rPr>
              <a:t>承認</a:t>
            </a:r>
            <a:r>
              <a:rPr lang="ja-JP" altLang="ja-JP" sz="1600" dirty="0">
                <a:latin typeface="Meiryo UI" panose="020B0604030504040204" pitchFamily="50" charset="-128"/>
                <a:ea typeface="Meiryo UI" panose="020B0604030504040204" pitchFamily="50" charset="-128"/>
              </a:rPr>
              <a:t>者を設定し、［登録］ボタンを</a:t>
            </a:r>
            <a:endParaRPr lang="en-US" altLang="ja-JP" sz="1600" dirty="0">
              <a:latin typeface="Meiryo UI" panose="020B0604030504040204" pitchFamily="50" charset="-128"/>
              <a:ea typeface="Meiryo UI" panose="020B0604030504040204" pitchFamily="50" charset="-128"/>
            </a:endParaRPr>
          </a:p>
          <a:p>
            <a:pPr lvl="0"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設定した期間だけ、代理の承認者が承認できます。</a:t>
            </a: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 3/29</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4/2</a:t>
            </a:r>
            <a:r>
              <a:rPr lang="ja-JP" altLang="en-US" sz="1600" dirty="0">
                <a:latin typeface="Meiryo UI" panose="020B0604030504040204" pitchFamily="50" charset="-128"/>
                <a:ea typeface="Meiryo UI" panose="020B0604030504040204" pitchFamily="50" charset="-128"/>
              </a:rPr>
              <a:t> に</a:t>
            </a:r>
            <a:r>
              <a:rPr lang="ja-JP" altLang="ja-JP" sz="1600" dirty="0">
                <a:latin typeface="Meiryo UI" panose="020B0604030504040204" pitchFamily="50" charset="-128"/>
                <a:ea typeface="Meiryo UI" panose="020B0604030504040204" pitchFamily="50" charset="-128"/>
              </a:rPr>
              <a:t>小川さんの代わりに山田さんが</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承認できます。</a:t>
            </a:r>
          </a:p>
          <a:p>
            <a:pPr fontAlgn="base"/>
            <a:endParaRPr lang="ja-JP" altLang="ja-JP" sz="1600" dirty="0">
              <a:latin typeface="Meiryo UI" panose="020B0604030504040204" pitchFamily="50" charset="-128"/>
              <a:ea typeface="Meiryo UI" panose="020B0604030504040204" pitchFamily="50" charset="-128"/>
            </a:endParaRPr>
          </a:p>
        </p:txBody>
      </p:sp>
      <p:pic>
        <p:nvPicPr>
          <p:cNvPr id="33" name="図 32">
            <a:extLst>
              <a:ext uri="{FF2B5EF4-FFF2-40B4-BE49-F238E27FC236}">
                <a16:creationId xmlns:a16="http://schemas.microsoft.com/office/drawing/2014/main" id="{E1AF726A-5A75-47DA-8D86-22C8D3F0CBFE}"/>
              </a:ext>
            </a:extLst>
          </p:cNvPr>
          <p:cNvPicPr/>
          <p:nvPr/>
        </p:nvPicPr>
        <p:blipFill>
          <a:blip r:embed="rId6">
            <a:extLst>
              <a:ext uri="{28A0092B-C50C-407E-A947-70E740481C1C}">
                <a14:useLocalDpi xmlns:a14="http://schemas.microsoft.com/office/drawing/2010/main" val="0"/>
              </a:ext>
            </a:extLst>
          </a:blip>
          <a:stretch>
            <a:fillRect/>
          </a:stretch>
        </p:blipFill>
        <p:spPr>
          <a:xfrm>
            <a:off x="5715360" y="2543875"/>
            <a:ext cx="202840" cy="224724"/>
          </a:xfrm>
          <a:prstGeom prst="rect">
            <a:avLst/>
          </a:prstGeom>
        </p:spPr>
      </p:pic>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72305" y="3970685"/>
            <a:ext cx="368451"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525663" y="2235105"/>
            <a:ext cx="236174" cy="2022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7907904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a:extLst>
              <a:ext uri="{FF2B5EF4-FFF2-40B4-BE49-F238E27FC236}">
                <a16:creationId xmlns:a16="http://schemas.microsoft.com/office/drawing/2014/main" id="{B85CC182-C9EC-41B9-9A3A-5CCD49E4608E}"/>
              </a:ext>
            </a:extLst>
          </p:cNvPr>
          <p:cNvPicPr/>
          <p:nvPr/>
        </p:nvPicPr>
        <p:blipFill>
          <a:blip r:embed="rId3"/>
          <a:stretch>
            <a:fillRect/>
          </a:stretch>
        </p:blipFill>
        <p:spPr>
          <a:xfrm>
            <a:off x="6777698" y="3997496"/>
            <a:ext cx="3474720" cy="2563495"/>
          </a:xfrm>
          <a:prstGeom prst="rect">
            <a:avLst/>
          </a:prstGeom>
          <a:ln w="6350">
            <a:solidFill>
              <a:schemeClr val="tx1"/>
            </a:solidFill>
          </a:ln>
        </p:spPr>
      </p:pic>
      <p:pic>
        <p:nvPicPr>
          <p:cNvPr id="21" name="図 20">
            <a:extLst>
              <a:ext uri="{FF2B5EF4-FFF2-40B4-BE49-F238E27FC236}">
                <a16:creationId xmlns:a16="http://schemas.microsoft.com/office/drawing/2014/main" id="{76895187-9C7B-4C28-AAE9-3DEAEBF2F09E}"/>
              </a:ext>
            </a:extLst>
          </p:cNvPr>
          <p:cNvPicPr/>
          <p:nvPr/>
        </p:nvPicPr>
        <p:blipFill>
          <a:blip r:embed="rId4"/>
          <a:stretch>
            <a:fillRect/>
          </a:stretch>
        </p:blipFill>
        <p:spPr>
          <a:xfrm>
            <a:off x="1063341" y="2455809"/>
            <a:ext cx="5145405" cy="155575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申請を閲覧する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2" y="130169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閲覧］メニュー</a:t>
            </a:r>
            <a:endParaRPr kumimoji="1" lang="ja-JP" altLang="en-US" sz="1600" dirty="0">
              <a:latin typeface="Meiryo UI" panose="020B0604030504040204" pitchFamily="50" charset="-128"/>
              <a:ea typeface="Meiryo UI" panose="020B0604030504040204" pitchFamily="50" charset="-128"/>
            </a:endParaRPr>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2135581" y="3467041"/>
            <a:ext cx="289468" cy="1508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1063342" y="4230145"/>
            <a:ext cx="2540470" cy="48578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確認する申請をクリックします。</a:t>
            </a:r>
          </a:p>
        </p:txBody>
      </p:sp>
      <p:sp>
        <p:nvSpPr>
          <p:cNvPr id="3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4106507" y="2660513"/>
            <a:ext cx="7052763" cy="123661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条件設定の［項目選択］をクリックすると、申請者や申請日時など表示する項目を</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変更できます。</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確認せずに、一覧で内容を確認できます。他にも一覧で確認したい項目がある場合は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a:p>
            <a:pPr fontAlgn="base"/>
            <a:endParaRPr lang="ja-JP" altLang="ja-JP" sz="1200" dirty="0">
              <a:latin typeface="ＭＳ ゴシック" panose="020B0609070205080204" pitchFamily="49" charset="-128"/>
              <a:ea typeface="ＭＳ ゴシック" panose="020B0609070205080204" pitchFamily="49" charset="-128"/>
            </a:endParaRPr>
          </a:p>
        </p:txBody>
      </p:sp>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777445" y="2648431"/>
            <a:ext cx="342326" cy="12366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4DBAD436-25F8-451A-B2BF-D8C497F857E2}"/>
              </a:ext>
            </a:extLst>
          </p:cNvPr>
          <p:cNvCxnSpPr>
            <a:cxnSpLocks/>
          </p:cNvCxnSpPr>
          <p:nvPr/>
        </p:nvCxnSpPr>
        <p:spPr>
          <a:xfrm flipV="1">
            <a:off x="1954307" y="2323212"/>
            <a:ext cx="0" cy="32522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6CD547C6-DFA0-446F-9629-45DFDEA1F8F8}"/>
              </a:ext>
            </a:extLst>
          </p:cNvPr>
          <p:cNvCxnSpPr>
            <a:cxnSpLocks/>
          </p:cNvCxnSpPr>
          <p:nvPr/>
        </p:nvCxnSpPr>
        <p:spPr>
          <a:xfrm flipH="1" flipV="1">
            <a:off x="2247562" y="3617906"/>
            <a:ext cx="0" cy="61224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8" name="矢印: 折線 37">
            <a:extLst>
              <a:ext uri="{FF2B5EF4-FFF2-40B4-BE49-F238E27FC236}">
                <a16:creationId xmlns:a16="http://schemas.microsoft.com/office/drawing/2014/main" id="{92D94487-7614-43AD-ADCE-F8F2CFE74422}"/>
              </a:ext>
            </a:extLst>
          </p:cNvPr>
          <p:cNvSpPr/>
          <p:nvPr/>
        </p:nvSpPr>
        <p:spPr>
          <a:xfrm flipV="1">
            <a:off x="5495236" y="442700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063341" y="1728422"/>
            <a:ext cx="5145405" cy="64938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申請中</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決裁済</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判別できます。</a:t>
            </a:r>
          </a:p>
          <a:p>
            <a:pPr fontAlgn="base"/>
            <a:r>
              <a:rPr lang="ja-JP" altLang="ja-JP" sz="1600" dirty="0">
                <a:latin typeface="Meiryo UI" panose="020B0604030504040204" pitchFamily="50" charset="-128"/>
                <a:ea typeface="Meiryo UI" panose="020B0604030504040204" pitchFamily="50" charset="-128"/>
              </a:rPr>
              <a:t>条件設定の</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申請名</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や</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絞込条件</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で絞り込みができます。</a:t>
            </a:r>
          </a:p>
          <a:p>
            <a:pPr fontAlgn="base"/>
            <a:endParaRPr lang="ja-JP" altLang="ja-JP" sz="1200" dirty="0"/>
          </a:p>
        </p:txBody>
      </p:sp>
    </p:spTree>
    <p:extLst>
      <p:ext uri="{BB962C8B-B14F-4D97-AF65-F5344CB8AC3E}">
        <p14:creationId xmlns:p14="http://schemas.microsoft.com/office/powerpoint/2010/main" val="1073420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ローチャート: 処理 18">
            <a:extLst>
              <a:ext uri="{FF2B5EF4-FFF2-40B4-BE49-F238E27FC236}">
                <a16:creationId xmlns:a16="http://schemas.microsoft.com/office/drawing/2014/main" id="{C149A678-9BBD-4FAE-8A5D-1E84FE57B6DE}"/>
              </a:ext>
            </a:extLst>
          </p:cNvPr>
          <p:cNvSpPr>
            <a:spLocks noChangeArrowheads="1"/>
          </p:cNvSpPr>
          <p:nvPr/>
        </p:nvSpPr>
        <p:spPr bwMode="auto">
          <a:xfrm>
            <a:off x="640049" y="39927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169988" algn="l"/>
              </a:tabLst>
            </a:pPr>
            <a:r>
              <a:rPr kumimoji="0" lang="en-US" altLang="ja-JP" sz="280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4</a:t>
            </a:r>
            <a:r>
              <a:rPr kumimoji="0" lang="ja-JP" altLang="ja-JP" sz="2800" b="1" i="0" u="none" strike="noStrike" cap="none" normalizeH="0" baseline="0" dirty="0" err="1">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勤務データの確認</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6" name="Rectangle 3">
            <a:extLst>
              <a:ext uri="{FF2B5EF4-FFF2-40B4-BE49-F238E27FC236}">
                <a16:creationId xmlns:a16="http://schemas.microsoft.com/office/drawing/2014/main" id="{245A80F5-4CDA-4BB1-B132-BD60467CA6A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Rectangle 8">
            <a:extLst>
              <a:ext uri="{FF2B5EF4-FFF2-40B4-BE49-F238E27FC236}">
                <a16:creationId xmlns:a16="http://schemas.microsoft.com/office/drawing/2014/main" id="{FD063F78-9F95-44FB-A9B3-DFC466CAEBD2}"/>
              </a:ext>
            </a:extLst>
          </p:cNvPr>
          <p:cNvSpPr>
            <a:spLocks noChangeArrowheads="1"/>
          </p:cNvSpPr>
          <p:nvPr/>
        </p:nvSpPr>
        <p:spPr bwMode="auto">
          <a:xfrm>
            <a:off x="1361742" y="1373379"/>
            <a:ext cx="8818777"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spcAft>
                <a:spcPts val="600"/>
              </a:spcAft>
            </a:pPr>
            <a:r>
              <a:rPr lang="en-US" altLang="ja-JP" sz="2000" dirty="0">
                <a:latin typeface="Meiryo UI" panose="020B0604030504040204" pitchFamily="50" charset="-128"/>
                <a:ea typeface="Meiryo UI" panose="020B0604030504040204" pitchFamily="50" charset="-128"/>
              </a:rPr>
              <a:t>4 - 1	</a:t>
            </a:r>
            <a:r>
              <a:rPr lang="ja-JP" altLang="ja-JP" sz="2000" dirty="0">
                <a:latin typeface="Meiryo UI" panose="020B0604030504040204" pitchFamily="50" charset="-128"/>
                <a:ea typeface="Meiryo UI" panose="020B0604030504040204" pitchFamily="50" charset="-128"/>
              </a:rPr>
              <a:t>勤務データを確認し、修正する</a:t>
            </a:r>
            <a:endParaRPr lang="en-US" altLang="ja-JP" sz="2000" dirty="0">
              <a:latin typeface="Meiryo UI" panose="020B0604030504040204" pitchFamily="50" charset="-128"/>
              <a:ea typeface="Meiryo UI" panose="020B0604030504040204" pitchFamily="50" charset="-128"/>
            </a:endParaRPr>
          </a:p>
          <a:p>
            <a:pPr indent="0">
              <a:spcAft>
                <a:spcPts val="600"/>
              </a:spcAft>
            </a:pPr>
            <a:endParaRPr lang="en-US" altLang="ja-JP" sz="2000" dirty="0">
              <a:latin typeface="Meiryo UI" panose="020B0604030504040204" pitchFamily="50" charset="-128"/>
              <a:ea typeface="Meiryo UI" panose="020B0604030504040204" pitchFamily="50" charset="-128"/>
            </a:endParaRPr>
          </a:p>
          <a:p>
            <a:pPr indent="0">
              <a:spcAft>
                <a:spcPts val="600"/>
              </a:spcAft>
            </a:pPr>
            <a:r>
              <a:rPr lang="en-US" altLang="ja-JP" sz="2000" dirty="0">
                <a:latin typeface="Meiryo UI" panose="020B0604030504040204" pitchFamily="50" charset="-128"/>
                <a:ea typeface="Meiryo UI" panose="020B0604030504040204" pitchFamily="50" charset="-128"/>
              </a:rPr>
              <a:t>4 - 2</a:t>
            </a:r>
            <a:r>
              <a:rPr lang="ja-JP" altLang="ja-JP"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勤怠を管理している社員の勤務データを参照する</a:t>
            </a:r>
            <a:endParaRPr lang="en-US" altLang="ja-JP" sz="2000" dirty="0">
              <a:latin typeface="Meiryo UI" panose="020B0604030504040204" pitchFamily="50" charset="-128"/>
              <a:ea typeface="Meiryo UI" panose="020B0604030504040204" pitchFamily="50" charset="-128"/>
            </a:endParaRPr>
          </a:p>
          <a:p>
            <a:pPr indent="0">
              <a:spcAft>
                <a:spcPts val="600"/>
              </a:spcAft>
            </a:pPr>
            <a:endParaRPr lang="en-US" altLang="ja-JP" sz="2000" dirty="0">
              <a:latin typeface="Meiryo UI" panose="020B0604030504040204" pitchFamily="50" charset="-128"/>
              <a:ea typeface="Meiryo UI" panose="020B0604030504040204" pitchFamily="50" charset="-128"/>
            </a:endParaRPr>
          </a:p>
          <a:p>
            <a:pPr indent="0">
              <a:spcAft>
                <a:spcPts val="600"/>
              </a:spcAft>
            </a:pPr>
            <a:r>
              <a:rPr lang="en-US" altLang="ja-JP" sz="2000" dirty="0">
                <a:latin typeface="Meiryo UI" panose="020B0604030504040204" pitchFamily="50" charset="-128"/>
                <a:ea typeface="Meiryo UI" panose="020B0604030504040204" pitchFamily="50" charset="-128"/>
              </a:rPr>
              <a:t>4 - 3</a:t>
            </a:r>
            <a:r>
              <a:rPr lang="ja-JP" altLang="ja-JP"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エラー打刻</a:t>
            </a:r>
            <a:r>
              <a:rPr lang="ja-JP" altLang="en-US" sz="2000" dirty="0">
                <a:latin typeface="Meiryo UI" panose="020B0604030504040204" pitchFamily="50" charset="-128"/>
                <a:ea typeface="Meiryo UI" panose="020B0604030504040204" pitchFamily="50" charset="-128"/>
              </a:rPr>
              <a:t>の</a:t>
            </a:r>
            <a:r>
              <a:rPr lang="ja-JP" altLang="ja-JP" sz="2000" dirty="0">
                <a:latin typeface="Meiryo UI" panose="020B0604030504040204" pitchFamily="50" charset="-128"/>
                <a:ea typeface="Meiryo UI" panose="020B0604030504040204" pitchFamily="50" charset="-128"/>
              </a:rPr>
              <a:t>状況を確認する</a:t>
            </a:r>
            <a:r>
              <a:rPr lang="ja-JP" altLang="en-US" sz="2000" dirty="0">
                <a:latin typeface="Meiryo UI" panose="020B0604030504040204" pitchFamily="50" charset="-128"/>
                <a:ea typeface="Meiryo UI" panose="020B0604030504040204" pitchFamily="50" charset="-128"/>
              </a:rPr>
              <a:t>・</a:t>
            </a:r>
            <a:r>
              <a:rPr lang="ja-JP" altLang="ja-JP" sz="2000" dirty="0">
                <a:latin typeface="Meiryo UI" panose="020B0604030504040204" pitchFamily="50" charset="-128"/>
                <a:ea typeface="Meiryo UI" panose="020B0604030504040204" pitchFamily="50" charset="-128"/>
              </a:rPr>
              <a:t>再度</a:t>
            </a:r>
            <a:r>
              <a:rPr lang="ja-JP" altLang="en-US" sz="2000" dirty="0">
                <a:latin typeface="Meiryo UI" panose="020B0604030504040204" pitchFamily="50" charset="-128"/>
                <a:ea typeface="Meiryo UI" panose="020B0604030504040204" pitchFamily="50" charset="-128"/>
              </a:rPr>
              <a:t>取り</a:t>
            </a:r>
            <a:r>
              <a:rPr lang="ja-JP" altLang="ja-JP" sz="2000" dirty="0">
                <a:latin typeface="Meiryo UI" panose="020B0604030504040204" pitchFamily="50" charset="-128"/>
                <a:ea typeface="Meiryo UI" panose="020B0604030504040204" pitchFamily="50" charset="-128"/>
              </a:rPr>
              <a:t>込む</a:t>
            </a:r>
            <a:endParaRPr lang="en-US" altLang="ja-JP" sz="2000" dirty="0">
              <a:latin typeface="Meiryo UI" panose="020B0604030504040204" pitchFamily="50" charset="-128"/>
              <a:ea typeface="Meiryo UI" panose="020B0604030504040204" pitchFamily="50" charset="-128"/>
            </a:endParaRPr>
          </a:p>
          <a:p>
            <a:pPr indent="0">
              <a:spcAft>
                <a:spcPts val="600"/>
              </a:spcAft>
            </a:pPr>
            <a:endParaRPr lang="en-US" altLang="ja-JP" sz="2000" dirty="0">
              <a:latin typeface="Meiryo UI" panose="020B0604030504040204" pitchFamily="50" charset="-128"/>
              <a:ea typeface="Meiryo UI" panose="020B0604030504040204" pitchFamily="50" charset="-128"/>
            </a:endParaRPr>
          </a:p>
          <a:p>
            <a:pPr indent="0">
              <a:spcAft>
                <a:spcPts val="600"/>
              </a:spcAft>
            </a:pPr>
            <a:r>
              <a:rPr lang="en-US" altLang="ja-JP" sz="2000" dirty="0">
                <a:latin typeface="Meiryo UI" panose="020B0604030504040204" pitchFamily="50" charset="-128"/>
                <a:ea typeface="Meiryo UI" panose="020B0604030504040204" pitchFamily="50" charset="-128"/>
              </a:rPr>
              <a:t>4 - 4</a:t>
            </a:r>
            <a:r>
              <a:rPr lang="ja-JP" altLang="ja-JP"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社員の出退勤の状況を確認する</a:t>
            </a:r>
            <a:endParaRPr lang="en-US" altLang="ja-JP" sz="2000" dirty="0">
              <a:latin typeface="Meiryo UI" panose="020B0604030504040204" pitchFamily="50" charset="-128"/>
              <a:ea typeface="Meiryo UI" panose="020B0604030504040204" pitchFamily="50" charset="-128"/>
            </a:endParaRPr>
          </a:p>
          <a:p>
            <a:pPr indent="0">
              <a:spcAft>
                <a:spcPts val="600"/>
              </a:spcAft>
            </a:pPr>
            <a:endParaRPr lang="en-US" altLang="ja-JP" sz="2000" dirty="0">
              <a:latin typeface="Meiryo UI" panose="020B0604030504040204" pitchFamily="50" charset="-128"/>
              <a:ea typeface="Meiryo UI" panose="020B0604030504040204" pitchFamily="50" charset="-128"/>
            </a:endParaRPr>
          </a:p>
          <a:p>
            <a:pPr indent="0">
              <a:spcAft>
                <a:spcPts val="600"/>
              </a:spcAft>
            </a:pPr>
            <a:r>
              <a:rPr lang="en-US" altLang="ja-JP" sz="2000" dirty="0">
                <a:latin typeface="Meiryo UI" panose="020B0604030504040204" pitchFamily="50" charset="-128"/>
                <a:ea typeface="Meiryo UI" panose="020B0604030504040204" pitchFamily="50" charset="-128"/>
              </a:rPr>
              <a:t>4 - 5</a:t>
            </a:r>
            <a:r>
              <a:rPr lang="ja-JP" altLang="ja-JP"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勤務データを</a:t>
            </a:r>
            <a:r>
              <a:rPr lang="ja-JP" altLang="en-US" sz="2000" dirty="0">
                <a:latin typeface="Meiryo UI" panose="020B0604030504040204" pitchFamily="50" charset="-128"/>
                <a:ea typeface="Meiryo UI" panose="020B0604030504040204" pitchFamily="50" charset="-128"/>
              </a:rPr>
              <a:t>日別・週別・</a:t>
            </a:r>
            <a:r>
              <a:rPr lang="ja-JP" altLang="ja-JP" sz="2000" dirty="0">
                <a:latin typeface="Meiryo UI" panose="020B0604030504040204" pitchFamily="50" charset="-128"/>
                <a:ea typeface="Meiryo UI" panose="020B0604030504040204" pitchFamily="50" charset="-128"/>
              </a:rPr>
              <a:t>月別に確認する</a:t>
            </a:r>
            <a:endParaRPr lang="en-US" altLang="ja-JP" sz="2000" dirty="0">
              <a:latin typeface="Meiryo UI" panose="020B0604030504040204" pitchFamily="50" charset="-128"/>
              <a:ea typeface="Meiryo UI" panose="020B0604030504040204" pitchFamily="50" charset="-128"/>
            </a:endParaRPr>
          </a:p>
          <a:p>
            <a:pPr indent="0">
              <a:spcAft>
                <a:spcPts val="600"/>
              </a:spcAft>
            </a:pPr>
            <a:endParaRPr lang="en-US" altLang="ja-JP" sz="2000" dirty="0">
              <a:latin typeface="Meiryo UI" panose="020B0604030504040204" pitchFamily="50" charset="-128"/>
              <a:ea typeface="Meiryo UI" panose="020B0604030504040204" pitchFamily="50" charset="-128"/>
            </a:endParaRPr>
          </a:p>
          <a:p>
            <a:pPr indent="0">
              <a:spcAft>
                <a:spcPts val="600"/>
              </a:spcAft>
            </a:pPr>
            <a:r>
              <a:rPr lang="en-US" altLang="ja-JP" sz="2000" dirty="0">
                <a:latin typeface="Meiryo UI" panose="020B0604030504040204" pitchFamily="50" charset="-128"/>
                <a:ea typeface="Meiryo UI" panose="020B0604030504040204" pitchFamily="50" charset="-128"/>
              </a:rPr>
              <a:t>4 - 6</a:t>
            </a:r>
            <a:r>
              <a:rPr lang="ja-JP" altLang="ja-JP"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勤務期間を指定して、勤務データを確認する</a:t>
            </a:r>
            <a:endParaRPr lang="en-US" altLang="ja-JP" sz="2000" dirty="0">
              <a:latin typeface="Meiryo UI" panose="020B0604030504040204" pitchFamily="50" charset="-128"/>
              <a:ea typeface="Meiryo UI" panose="020B0604030504040204" pitchFamily="50" charset="-128"/>
            </a:endParaRPr>
          </a:p>
          <a:p>
            <a:pPr indent="0">
              <a:spcAft>
                <a:spcPts val="600"/>
              </a:spcAft>
            </a:pPr>
            <a:endParaRPr lang="en-US" altLang="ja-JP" sz="2000" dirty="0">
              <a:latin typeface="Meiryo UI" panose="020B0604030504040204" pitchFamily="50" charset="-128"/>
              <a:ea typeface="Meiryo UI" panose="020B0604030504040204" pitchFamily="50" charset="-128"/>
            </a:endParaRPr>
          </a:p>
          <a:p>
            <a:pPr indent="0">
              <a:spcAft>
                <a:spcPts val="600"/>
              </a:spcAft>
            </a:pPr>
            <a:r>
              <a:rPr lang="en-US" altLang="ja-JP" sz="2000" dirty="0">
                <a:latin typeface="Meiryo UI" panose="020B0604030504040204" pitchFamily="50" charset="-128"/>
                <a:ea typeface="Meiryo UI" panose="020B0604030504040204" pitchFamily="50" charset="-128"/>
              </a:rPr>
              <a:t>4 - 7	</a:t>
            </a:r>
            <a:r>
              <a:rPr lang="ja-JP" altLang="ja-JP" sz="2000" dirty="0">
                <a:latin typeface="Meiryo UI" panose="020B0604030504040204" pitchFamily="50" charset="-128"/>
                <a:ea typeface="Meiryo UI" panose="020B0604030504040204" pitchFamily="50" charset="-128"/>
              </a:rPr>
              <a:t>勤怠処理月や勤務日</a:t>
            </a:r>
            <a:r>
              <a:rPr lang="ja-JP" altLang="en-US" sz="2000" dirty="0">
                <a:latin typeface="Meiryo UI" panose="020B0604030504040204" pitchFamily="50" charset="-128"/>
                <a:ea typeface="Meiryo UI" panose="020B0604030504040204" pitchFamily="50" charset="-128"/>
              </a:rPr>
              <a:t>を指定して</a:t>
            </a:r>
            <a:r>
              <a:rPr lang="ja-JP" altLang="ja-JP" sz="2000" dirty="0">
                <a:latin typeface="Meiryo UI" panose="020B0604030504040204" pitchFamily="50" charset="-128"/>
                <a:ea typeface="Meiryo UI" panose="020B0604030504040204" pitchFamily="50" charset="-128"/>
              </a:rPr>
              <a:t>、未打刻</a:t>
            </a:r>
            <a:r>
              <a:rPr lang="ja-JP" altLang="en-US" sz="2000" dirty="0">
                <a:latin typeface="Meiryo UI" panose="020B0604030504040204" pitchFamily="50" charset="-128"/>
                <a:ea typeface="Meiryo UI" panose="020B0604030504040204" pitchFamily="50" charset="-128"/>
              </a:rPr>
              <a:t>の</a:t>
            </a:r>
            <a:r>
              <a:rPr lang="ja-JP" altLang="ja-JP" sz="2000" dirty="0">
                <a:latin typeface="Meiryo UI" panose="020B0604030504040204" pitchFamily="50" charset="-128"/>
                <a:ea typeface="Meiryo UI" panose="020B0604030504040204" pitchFamily="50" charset="-128"/>
              </a:rPr>
              <a:t>社員を確認する</a:t>
            </a:r>
          </a:p>
        </p:txBody>
      </p:sp>
      <p:sp>
        <p:nvSpPr>
          <p:cNvPr id="7" name="AutoShape 437">
            <a:extLst>
              <a:ext uri="{FF2B5EF4-FFF2-40B4-BE49-F238E27FC236}">
                <a16:creationId xmlns:a16="http://schemas.microsoft.com/office/drawing/2014/main" id="{360515CE-8B74-4A54-AC92-38BE8CB42F80}"/>
              </a:ext>
            </a:extLst>
          </p:cNvPr>
          <p:cNvSpPr>
            <a:spLocks noChangeArrowheads="1"/>
          </p:cNvSpPr>
          <p:nvPr/>
        </p:nvSpPr>
        <p:spPr bwMode="auto">
          <a:xfrm>
            <a:off x="10422213" y="549481"/>
            <a:ext cx="720000" cy="306995"/>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rot="0" vert="horz" wrap="square" lIns="36000" tIns="36000" rIns="36000" bIns="36000" anchor="t" anchorCtr="0" upright="1">
            <a:noAutofit/>
          </a:bodyPr>
          <a:lstStyle/>
          <a:p>
            <a:pPr algn="ctr">
              <a:spcAft>
                <a:spcPts val="0"/>
              </a:spcAft>
            </a:pPr>
            <a:r>
              <a:rPr lang="ja-JP" sz="1400" b="1" kern="100" dirty="0">
                <a:effectLst/>
                <a:latin typeface="Century" panose="02040604050505020304" pitchFamily="18" charset="0"/>
                <a:ea typeface="ＭＳ ゴシック" panose="020B0609070205080204" pitchFamily="49" charset="-128"/>
                <a:cs typeface="Times New Roman" panose="02020603050405020304" pitchFamily="18" charset="0"/>
              </a:rPr>
              <a:t>承認者</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37795413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図 27">
            <a:extLst>
              <a:ext uri="{FF2B5EF4-FFF2-40B4-BE49-F238E27FC236}">
                <a16:creationId xmlns:a16="http://schemas.microsoft.com/office/drawing/2014/main" id="{43078BA5-54CA-483C-8E10-D22108DC0486}"/>
              </a:ext>
            </a:extLst>
          </p:cNvPr>
          <p:cNvPicPr>
            <a:picLocks noChangeAspect="1"/>
          </p:cNvPicPr>
          <p:nvPr/>
        </p:nvPicPr>
        <p:blipFill>
          <a:blip r:embed="rId3"/>
          <a:stretch>
            <a:fillRect/>
          </a:stretch>
        </p:blipFill>
        <p:spPr>
          <a:xfrm>
            <a:off x="7413409" y="3756686"/>
            <a:ext cx="3866198" cy="2600516"/>
          </a:xfrm>
          <a:prstGeom prst="rect">
            <a:avLst/>
          </a:prstGeom>
          <a:ln w="3175">
            <a:solidFill>
              <a:schemeClr val="tx1"/>
            </a:solidFill>
          </a:ln>
        </p:spPr>
      </p:pic>
      <p:pic>
        <p:nvPicPr>
          <p:cNvPr id="26" name="図 25">
            <a:extLst>
              <a:ext uri="{FF2B5EF4-FFF2-40B4-BE49-F238E27FC236}">
                <a16:creationId xmlns:a16="http://schemas.microsoft.com/office/drawing/2014/main" id="{412A0A76-ADA6-434A-AE8C-6384392E4E64}"/>
              </a:ext>
            </a:extLst>
          </p:cNvPr>
          <p:cNvPicPr>
            <a:picLocks noChangeAspect="1"/>
          </p:cNvPicPr>
          <p:nvPr/>
        </p:nvPicPr>
        <p:blipFill>
          <a:blip r:embed="rId4"/>
          <a:stretch>
            <a:fillRect/>
          </a:stretch>
        </p:blipFill>
        <p:spPr>
          <a:xfrm>
            <a:off x="3751435" y="3023805"/>
            <a:ext cx="3325749" cy="1629728"/>
          </a:xfrm>
          <a:prstGeom prst="rect">
            <a:avLst/>
          </a:prstGeom>
          <a:ln w="3175">
            <a:solidFill>
              <a:schemeClr val="tx1"/>
            </a:solidFill>
          </a:ln>
        </p:spPr>
      </p:pic>
      <p:pic>
        <p:nvPicPr>
          <p:cNvPr id="23" name="図 22">
            <a:extLst>
              <a:ext uri="{FF2B5EF4-FFF2-40B4-BE49-F238E27FC236}">
                <a16:creationId xmlns:a16="http://schemas.microsoft.com/office/drawing/2014/main" id="{C3171DAE-0E62-4659-A266-DF842059919B}"/>
              </a:ext>
            </a:extLst>
          </p:cNvPr>
          <p:cNvPicPr>
            <a:picLocks noChangeAspect="1"/>
          </p:cNvPicPr>
          <p:nvPr/>
        </p:nvPicPr>
        <p:blipFill>
          <a:blip r:embed="rId5"/>
          <a:stretch>
            <a:fillRect/>
          </a:stretch>
        </p:blipFill>
        <p:spPr>
          <a:xfrm>
            <a:off x="2653512" y="4163191"/>
            <a:ext cx="3836194" cy="1983581"/>
          </a:xfrm>
          <a:prstGeom prst="rect">
            <a:avLst/>
          </a:prstGeom>
          <a:ln w="3175">
            <a:solidFill>
              <a:schemeClr val="tx1"/>
            </a:solidFill>
          </a:ln>
        </p:spPr>
      </p:pic>
      <p:pic>
        <p:nvPicPr>
          <p:cNvPr id="21" name="図 20">
            <a:extLst>
              <a:ext uri="{FF2B5EF4-FFF2-40B4-BE49-F238E27FC236}">
                <a16:creationId xmlns:a16="http://schemas.microsoft.com/office/drawing/2014/main" id="{EBE8B2E7-028E-4B1C-AB46-06335A20B6C9}"/>
              </a:ext>
            </a:extLst>
          </p:cNvPr>
          <p:cNvPicPr>
            <a:picLocks noChangeAspect="1"/>
          </p:cNvPicPr>
          <p:nvPr/>
        </p:nvPicPr>
        <p:blipFill>
          <a:blip r:embed="rId6"/>
          <a:stretch>
            <a:fillRect/>
          </a:stretch>
        </p:blipFill>
        <p:spPr>
          <a:xfrm>
            <a:off x="1064353" y="1997076"/>
            <a:ext cx="1232154" cy="1947672"/>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勤務データを確認し、修正する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5" y="1576121"/>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タイムカード入力］メニュー／［勤怠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a:t>
            </a:r>
            <a:endParaRPr kumimoji="1" lang="ja-JP" altLang="en-US" sz="1600" dirty="0">
              <a:latin typeface="Meiryo UI" panose="020B0604030504040204" pitchFamily="50" charset="-128"/>
              <a:ea typeface="Meiryo UI" panose="020B0604030504040204" pitchFamily="50"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18677" y="4798200"/>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356070" y="4907015"/>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333" y="1977810"/>
            <a:ext cx="6477800" cy="92689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［画面］</a:t>
            </a:r>
            <a:r>
              <a:rPr lang="ja-JP" altLang="en-US" sz="1600" dirty="0">
                <a:latin typeface="Meiryo UI" panose="020B0604030504040204" pitchFamily="50" charset="-128"/>
                <a:ea typeface="Meiryo UI" panose="020B0604030504040204" pitchFamily="50" charset="-128"/>
              </a:rPr>
              <a:t>（または</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3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2488400" y="5922903"/>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3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633619" y="5200185"/>
            <a:ext cx="3762003" cy="14432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a:t>
            </a:r>
            <a:r>
              <a:rPr lang="ja-JP" altLang="ja-JP" sz="1600" dirty="0">
                <a:latin typeface="Meiryo UI" panose="020B0604030504040204" pitchFamily="50" charset="-128"/>
                <a:ea typeface="Meiryo UI" panose="020B0604030504040204" pitchFamily="50" charset="-128"/>
              </a:rPr>
              <a:t>必要に応じて勤務データを修正し、</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［登録］をクリックします。</a:t>
            </a:r>
          </a:p>
          <a:p>
            <a:pPr fontAlgn="base"/>
            <a:r>
              <a:rPr lang="en-US" altLang="ja-JP" sz="1600" dirty="0">
                <a:latin typeface="Meiryo UI" panose="020B0604030504040204" pitchFamily="50" charset="-128"/>
                <a:ea typeface="Meiryo UI" panose="020B0604030504040204" pitchFamily="50" charset="-128"/>
              </a:rPr>
              <a:t> </a:t>
            </a:r>
            <a:endParaRPr lang="ja-JP"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確認欄にチェックを付けると、勤務データが</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ロックされ</a:t>
            </a:r>
            <a:r>
              <a:rPr lang="ja-JP" altLang="en-US" sz="1600" dirty="0">
                <a:latin typeface="Meiryo UI" panose="020B0604030504040204" pitchFamily="50" charset="-128"/>
                <a:ea typeface="Meiryo UI" panose="020B0604030504040204" pitchFamily="50" charset="-128"/>
              </a:rPr>
              <a:t>るため</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誤入力を防げます</a:t>
            </a:r>
            <a:r>
              <a:rPr lang="ja-JP" altLang="ja-JP" sz="1600" dirty="0">
                <a:latin typeface="Meiryo UI" panose="020B0604030504040204" pitchFamily="50" charset="-128"/>
                <a:ea typeface="Meiryo UI" panose="020B0604030504040204" pitchFamily="50" charset="-128"/>
              </a:rPr>
              <a:t>。</a:t>
            </a:r>
          </a:p>
        </p:txBody>
      </p:sp>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64354" y="2133705"/>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489410" y="4852350"/>
            <a:ext cx="228145" cy="20732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矢印: 折線 34">
            <a:extLst>
              <a:ext uri="{FF2B5EF4-FFF2-40B4-BE49-F238E27FC236}">
                <a16:creationId xmlns:a16="http://schemas.microsoft.com/office/drawing/2014/main" id="{1ACC89D8-73C3-48AD-9806-81CFF1D18705}"/>
              </a:ext>
            </a:extLst>
          </p:cNvPr>
          <p:cNvSpPr/>
          <p:nvPr/>
        </p:nvSpPr>
        <p:spPr>
          <a:xfrm flipV="1">
            <a:off x="1613351" y="413924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8" name="矢印: 折線 37">
            <a:extLst>
              <a:ext uri="{FF2B5EF4-FFF2-40B4-BE49-F238E27FC236}">
                <a16:creationId xmlns:a16="http://schemas.microsoft.com/office/drawing/2014/main" id="{B7770878-5605-4ECA-8397-B890DA581B30}"/>
              </a:ext>
            </a:extLst>
          </p:cNvPr>
          <p:cNvSpPr/>
          <p:nvPr/>
        </p:nvSpPr>
        <p:spPr>
          <a:xfrm flipV="1">
            <a:off x="6662019" y="489463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0"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3461104" y="5181345"/>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テキスト ボックス 23">
            <a:extLst>
              <a:ext uri="{FF2B5EF4-FFF2-40B4-BE49-F238E27FC236}">
                <a16:creationId xmlns:a16="http://schemas.microsoft.com/office/drawing/2014/main" id="{358E440D-6681-40FA-B6E3-9247347383A8}"/>
              </a:ext>
            </a:extLst>
          </p:cNvPr>
          <p:cNvSpPr txBox="1"/>
          <p:nvPr/>
        </p:nvSpPr>
        <p:spPr>
          <a:xfrm>
            <a:off x="993346" y="1256510"/>
            <a:ext cx="10151779" cy="338554"/>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未打刻や事由の変更があった場合など</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、時刻や時間</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修正</a:t>
            </a:r>
            <a:r>
              <a:rPr lang="ja-JP" altLang="en-US" sz="1600" dirty="0">
                <a:latin typeface="Meiryo UI" panose="020B0604030504040204" pitchFamily="50" charset="-128"/>
                <a:ea typeface="Meiryo UI" panose="020B0604030504040204" pitchFamily="50" charset="-128"/>
              </a:rPr>
              <a:t>します。また、</a:t>
            </a:r>
            <a:r>
              <a:rPr lang="ja-JP" altLang="ja-JP" sz="1600" dirty="0">
                <a:latin typeface="Meiryo UI" panose="020B0604030504040204" pitchFamily="50" charset="-128"/>
                <a:ea typeface="Meiryo UI" panose="020B0604030504040204" pitchFamily="50" charset="-128"/>
              </a:rPr>
              <a:t>事由や勤務</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追加</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kumimoji="1" lang="ja-JP" altLang="en-US" sz="1600" dirty="0">
              <a:latin typeface="Meiryo UI" panose="020B0604030504040204" pitchFamily="50" charset="-128"/>
              <a:ea typeface="Meiryo UI" panose="020B0604030504040204" pitchFamily="50" charset="-128"/>
            </a:endParaRPr>
          </a:p>
        </p:txBody>
      </p:sp>
      <p:sp>
        <p:nvSpPr>
          <p:cNvPr id="29" name="AutoShape 380">
            <a:extLst>
              <a:ext uri="{FF2B5EF4-FFF2-40B4-BE49-F238E27FC236}">
                <a16:creationId xmlns:a16="http://schemas.microsoft.com/office/drawing/2014/main" id="{7BFF08DF-B11A-4729-91BA-68AF82F19B0C}"/>
              </a:ext>
            </a:extLst>
          </p:cNvPr>
          <p:cNvSpPr>
            <a:spLocks noChangeArrowheads="1"/>
          </p:cNvSpPr>
          <p:nvPr/>
        </p:nvSpPr>
        <p:spPr bwMode="auto">
          <a:xfrm>
            <a:off x="1851319" y="3757655"/>
            <a:ext cx="400970" cy="22084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29C83856-F4AE-44EF-A31D-AF4846768FB3}"/>
              </a:ext>
            </a:extLst>
          </p:cNvPr>
          <p:cNvSpPr>
            <a:spLocks noChangeArrowheads="1"/>
          </p:cNvSpPr>
          <p:nvPr/>
        </p:nvSpPr>
        <p:spPr bwMode="auto">
          <a:xfrm>
            <a:off x="9267616" y="3861438"/>
            <a:ext cx="281901" cy="1476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6827941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図 32">
            <a:extLst>
              <a:ext uri="{FF2B5EF4-FFF2-40B4-BE49-F238E27FC236}">
                <a16:creationId xmlns:a16="http://schemas.microsoft.com/office/drawing/2014/main" id="{BD16C8CD-2A22-473D-9000-04B73405FCAF}"/>
              </a:ext>
            </a:extLst>
          </p:cNvPr>
          <p:cNvPicPr>
            <a:picLocks noChangeAspect="1"/>
          </p:cNvPicPr>
          <p:nvPr/>
        </p:nvPicPr>
        <p:blipFill>
          <a:blip r:embed="rId3"/>
          <a:stretch>
            <a:fillRect/>
          </a:stretch>
        </p:blipFill>
        <p:spPr>
          <a:xfrm>
            <a:off x="7421297" y="4056208"/>
            <a:ext cx="3849434" cy="2600516"/>
          </a:xfrm>
          <a:prstGeom prst="rect">
            <a:avLst/>
          </a:prstGeom>
          <a:ln w="3175">
            <a:solidFill>
              <a:schemeClr val="tx1"/>
            </a:solidFill>
          </a:ln>
        </p:spPr>
      </p:pic>
      <p:pic>
        <p:nvPicPr>
          <p:cNvPr id="30" name="図 29">
            <a:extLst>
              <a:ext uri="{FF2B5EF4-FFF2-40B4-BE49-F238E27FC236}">
                <a16:creationId xmlns:a16="http://schemas.microsoft.com/office/drawing/2014/main" id="{908387ED-5D6D-4B3F-838B-BB30F64B6400}"/>
              </a:ext>
            </a:extLst>
          </p:cNvPr>
          <p:cNvPicPr>
            <a:picLocks noChangeAspect="1"/>
          </p:cNvPicPr>
          <p:nvPr/>
        </p:nvPicPr>
        <p:blipFill>
          <a:blip r:embed="rId4"/>
          <a:stretch>
            <a:fillRect/>
          </a:stretch>
        </p:blipFill>
        <p:spPr>
          <a:xfrm>
            <a:off x="3734504" y="2849434"/>
            <a:ext cx="3267742" cy="1610392"/>
          </a:xfrm>
          <a:prstGeom prst="rect">
            <a:avLst/>
          </a:prstGeom>
          <a:ln w="3175">
            <a:solidFill>
              <a:schemeClr val="tx1"/>
            </a:solidFill>
          </a:ln>
        </p:spPr>
      </p:pic>
      <p:pic>
        <p:nvPicPr>
          <p:cNvPr id="29" name="図 28">
            <a:extLst>
              <a:ext uri="{FF2B5EF4-FFF2-40B4-BE49-F238E27FC236}">
                <a16:creationId xmlns:a16="http://schemas.microsoft.com/office/drawing/2014/main" id="{846EB6AD-9794-48D5-8FFE-F6BFE9CC8B01}"/>
              </a:ext>
            </a:extLst>
          </p:cNvPr>
          <p:cNvPicPr>
            <a:picLocks noChangeAspect="1"/>
          </p:cNvPicPr>
          <p:nvPr/>
        </p:nvPicPr>
        <p:blipFill>
          <a:blip r:embed="rId5"/>
          <a:stretch>
            <a:fillRect/>
          </a:stretch>
        </p:blipFill>
        <p:spPr>
          <a:xfrm>
            <a:off x="2665269" y="4163930"/>
            <a:ext cx="3687318" cy="1931670"/>
          </a:xfrm>
          <a:prstGeom prst="rect">
            <a:avLst/>
          </a:prstGeom>
          <a:ln w="3175">
            <a:solidFill>
              <a:schemeClr val="tx1"/>
            </a:solidFill>
          </a:ln>
        </p:spPr>
      </p:pic>
      <p:pic>
        <p:nvPicPr>
          <p:cNvPr id="24" name="図 23">
            <a:extLst>
              <a:ext uri="{FF2B5EF4-FFF2-40B4-BE49-F238E27FC236}">
                <a16:creationId xmlns:a16="http://schemas.microsoft.com/office/drawing/2014/main" id="{9C042F65-C58C-4FE1-9A6F-D08DDF2365C6}"/>
              </a:ext>
            </a:extLst>
          </p:cNvPr>
          <p:cNvPicPr>
            <a:picLocks noChangeAspect="1"/>
          </p:cNvPicPr>
          <p:nvPr/>
        </p:nvPicPr>
        <p:blipFill>
          <a:blip r:embed="rId6"/>
          <a:stretch>
            <a:fillRect/>
          </a:stretch>
        </p:blipFill>
        <p:spPr>
          <a:xfrm>
            <a:off x="1067405" y="1992805"/>
            <a:ext cx="1218438" cy="1965960"/>
          </a:xfrm>
          <a:prstGeom prst="rect">
            <a:avLst/>
          </a:prstGeom>
          <a:noFill/>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勤怠を管理している社員の勤務データを参照する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6" y="130169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タイムカード参照］メニュー</a:t>
            </a:r>
            <a:endParaRPr kumimoji="1" lang="ja-JP" altLang="en-US" sz="1600" dirty="0">
              <a:latin typeface="Meiryo UI" panose="020B0604030504040204" pitchFamily="50" charset="-128"/>
              <a:ea typeface="Meiryo UI" panose="020B0604030504040204" pitchFamily="50" charset="-128"/>
            </a:endParaRPr>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242597" y="4887803"/>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7356" y="1989067"/>
            <a:ext cx="890958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［画面］ボタンをクリックします。</a:t>
            </a:r>
          </a:p>
          <a:p>
            <a:pPr fontAlgn="base"/>
            <a:endParaRPr lang="ja-JP" altLang="ja-JP" sz="1200" dirty="0"/>
          </a:p>
        </p:txBody>
      </p:sp>
      <p:sp>
        <p:nvSpPr>
          <p:cNvPr id="3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2498890" y="5856762"/>
            <a:ext cx="476773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3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8238067" y="5318720"/>
            <a:ext cx="317887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a:t>
            </a:r>
            <a:r>
              <a:rPr lang="ja-JP" altLang="ja-JP" sz="1600" dirty="0">
                <a:latin typeface="Meiryo UI" panose="020B0604030504040204" pitchFamily="50" charset="-128"/>
                <a:ea typeface="Meiryo UI" panose="020B0604030504040204" pitchFamily="50" charset="-128"/>
              </a:rPr>
              <a:t>をクリックすると、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表示する月や社員を変更できます。</a:t>
            </a:r>
          </a:p>
        </p:txBody>
      </p:sp>
      <p:sp>
        <p:nvSpPr>
          <p:cNvPr id="37"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618460" y="4297730"/>
            <a:ext cx="923624" cy="11239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矢印: 折線 34">
            <a:extLst>
              <a:ext uri="{FF2B5EF4-FFF2-40B4-BE49-F238E27FC236}">
                <a16:creationId xmlns:a16="http://schemas.microsoft.com/office/drawing/2014/main" id="{1ACC89D8-73C3-48AD-9806-81CFF1D18705}"/>
              </a:ext>
            </a:extLst>
          </p:cNvPr>
          <p:cNvSpPr/>
          <p:nvPr/>
        </p:nvSpPr>
        <p:spPr>
          <a:xfrm flipV="1">
            <a:off x="1604908" y="414965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8" name="矢印: 折線 37">
            <a:extLst>
              <a:ext uri="{FF2B5EF4-FFF2-40B4-BE49-F238E27FC236}">
                <a16:creationId xmlns:a16="http://schemas.microsoft.com/office/drawing/2014/main" id="{B7770878-5605-4ECA-8397-B890DA581B30}"/>
              </a:ext>
            </a:extLst>
          </p:cNvPr>
          <p:cNvSpPr/>
          <p:nvPr/>
        </p:nvSpPr>
        <p:spPr>
          <a:xfrm flipV="1">
            <a:off x="6654824" y="489476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9" name="AutoShape 380">
            <a:extLst>
              <a:ext uri="{FF2B5EF4-FFF2-40B4-BE49-F238E27FC236}">
                <a16:creationId xmlns:a16="http://schemas.microsoft.com/office/drawing/2014/main" id="{B2B879CF-68D8-4CB8-8918-90F0E4BFB300}"/>
              </a:ext>
            </a:extLst>
          </p:cNvPr>
          <p:cNvSpPr>
            <a:spLocks noChangeArrowheads="1"/>
          </p:cNvSpPr>
          <p:nvPr/>
        </p:nvSpPr>
        <p:spPr bwMode="auto">
          <a:xfrm>
            <a:off x="1842354" y="3761606"/>
            <a:ext cx="400970" cy="22084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3426776" y="5161371"/>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1" name="AutoShape 380">
            <a:extLst>
              <a:ext uri="{FF2B5EF4-FFF2-40B4-BE49-F238E27FC236}">
                <a16:creationId xmlns:a16="http://schemas.microsoft.com/office/drawing/2014/main" id="{D150EC22-8652-418A-BA8A-97AC6F609828}"/>
              </a:ext>
            </a:extLst>
          </p:cNvPr>
          <p:cNvSpPr>
            <a:spLocks noChangeArrowheads="1"/>
          </p:cNvSpPr>
          <p:nvPr/>
        </p:nvSpPr>
        <p:spPr bwMode="auto">
          <a:xfrm>
            <a:off x="2665269" y="4793876"/>
            <a:ext cx="595716" cy="13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B6DBBA8F-1CD2-4106-8CA2-E42B8EBED9BF}"/>
              </a:ext>
            </a:extLst>
          </p:cNvPr>
          <p:cNvSpPr>
            <a:spLocks noChangeArrowheads="1"/>
          </p:cNvSpPr>
          <p:nvPr/>
        </p:nvSpPr>
        <p:spPr bwMode="auto">
          <a:xfrm>
            <a:off x="10437448" y="4294098"/>
            <a:ext cx="772336" cy="1185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2" name="＞マーク.jpg">
            <a:extLst>
              <a:ext uri="{FF2B5EF4-FFF2-40B4-BE49-F238E27FC236}">
                <a16:creationId xmlns:a16="http://schemas.microsoft.com/office/drawing/2014/main" id="{E333F4EF-4CB4-4B74-BD02-0025FFFAE20B}"/>
              </a:ext>
            </a:extLst>
          </p:cNvPr>
          <p:cNvPicPr/>
          <p:nvPr/>
        </p:nvPicPr>
        <p:blipFill>
          <a:blip r:embed="rId7" r:link="rId8">
            <a:extLst>
              <a:ext uri="{28A0092B-C50C-407E-A947-70E740481C1C}">
                <a14:useLocalDpi xmlns:a14="http://schemas.microsoft.com/office/drawing/2010/main" val="0"/>
              </a:ext>
            </a:extLst>
          </a:blip>
          <a:stretch>
            <a:fillRect/>
          </a:stretch>
        </p:blipFill>
        <p:spPr>
          <a:xfrm rot="10800000">
            <a:off x="8544120" y="5471317"/>
            <a:ext cx="153035" cy="153035"/>
          </a:xfrm>
          <a:prstGeom prst="rect">
            <a:avLst/>
          </a:prstGeom>
        </p:spPr>
      </p:pic>
      <p:pic>
        <p:nvPicPr>
          <p:cNvPr id="43" name="＞マーク.jpg">
            <a:extLst>
              <a:ext uri="{FF2B5EF4-FFF2-40B4-BE49-F238E27FC236}">
                <a16:creationId xmlns:a16="http://schemas.microsoft.com/office/drawing/2014/main" id="{A78B6FDE-C3B9-43B2-BA0D-A1F6E18FABB3}"/>
              </a:ext>
            </a:extLst>
          </p:cNvPr>
          <p:cNvPicPr/>
          <p:nvPr/>
        </p:nvPicPr>
        <p:blipFill>
          <a:blip r:embed="rId7" r:link="rId8">
            <a:extLst>
              <a:ext uri="{28A0092B-C50C-407E-A947-70E740481C1C}">
                <a14:useLocalDpi xmlns:a14="http://schemas.microsoft.com/office/drawing/2010/main" val="0"/>
              </a:ext>
            </a:extLst>
          </a:blip>
          <a:stretch>
            <a:fillRect/>
          </a:stretch>
        </p:blipFill>
        <p:spPr>
          <a:xfrm>
            <a:off x="9246694" y="5471317"/>
            <a:ext cx="153035" cy="153035"/>
          </a:xfrm>
          <a:prstGeom prst="rect">
            <a:avLst/>
          </a:prstGeom>
        </p:spPr>
      </p:pic>
      <p:sp>
        <p:nvSpPr>
          <p:cNvPr id="26" name="AutoShape 380">
            <a:extLst>
              <a:ext uri="{FF2B5EF4-FFF2-40B4-BE49-F238E27FC236}">
                <a16:creationId xmlns:a16="http://schemas.microsoft.com/office/drawing/2014/main" id="{B177DAF1-0EE7-498E-8AF4-175CBCDDD6F3}"/>
              </a:ext>
            </a:extLst>
          </p:cNvPr>
          <p:cNvSpPr>
            <a:spLocks noChangeArrowheads="1"/>
          </p:cNvSpPr>
          <p:nvPr/>
        </p:nvSpPr>
        <p:spPr bwMode="auto">
          <a:xfrm>
            <a:off x="1067405" y="2140714"/>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331339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E91287BA-B0B8-4B9C-B054-54F7312F2288}"/>
              </a:ext>
            </a:extLst>
          </p:cNvPr>
          <p:cNvPicPr>
            <a:picLocks noChangeAspect="1"/>
          </p:cNvPicPr>
          <p:nvPr/>
        </p:nvPicPr>
        <p:blipFill>
          <a:blip r:embed="rId3"/>
          <a:stretch>
            <a:fillRect/>
          </a:stretch>
        </p:blipFill>
        <p:spPr>
          <a:xfrm>
            <a:off x="6432760" y="2084517"/>
            <a:ext cx="4935474" cy="903542"/>
          </a:xfrm>
          <a:prstGeom prst="rect">
            <a:avLst/>
          </a:prstGeom>
          <a:ln w="3175">
            <a:solidFill>
              <a:schemeClr val="tx1"/>
            </a:solidFill>
          </a:ln>
        </p:spPr>
      </p:pic>
      <p:pic>
        <p:nvPicPr>
          <p:cNvPr id="17" name="図 16">
            <a:extLst>
              <a:ext uri="{FF2B5EF4-FFF2-40B4-BE49-F238E27FC236}">
                <a16:creationId xmlns:a16="http://schemas.microsoft.com/office/drawing/2014/main" id="{6E89A30F-8811-443D-A526-E6AB566F8FAE}"/>
              </a:ext>
            </a:extLst>
          </p:cNvPr>
          <p:cNvPicPr>
            <a:picLocks noChangeAspect="1"/>
          </p:cNvPicPr>
          <p:nvPr/>
        </p:nvPicPr>
        <p:blipFill>
          <a:blip r:embed="rId4"/>
          <a:stretch>
            <a:fillRect/>
          </a:stretch>
        </p:blipFill>
        <p:spPr>
          <a:xfrm>
            <a:off x="1073782" y="2082664"/>
            <a:ext cx="3665601" cy="171450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エラー打刻の状況を確認する・再度取り込む</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6" y="1301698"/>
            <a:ext cx="10151779" cy="338554"/>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エラー</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なった打刻データと</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その原因（エラー内容）を確認します。</a:t>
            </a:r>
            <a:endParaRPr kumimoji="1" lang="ja-JP" altLang="en-US" sz="1600" dirty="0">
              <a:latin typeface="Meiryo UI" panose="020B0604030504040204" pitchFamily="50" charset="-128"/>
              <a:ea typeface="Meiryo UI" panose="020B0604030504040204" pitchFamily="50" charset="-128"/>
            </a:endParaRPr>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082491" y="2709029"/>
            <a:ext cx="881802" cy="1252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680770" y="2442816"/>
            <a:ext cx="3129791" cy="141653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処理方法で「エラー打刻を表示する」を選択し</a:t>
            </a:r>
            <a:r>
              <a:rPr lang="ja-JP" altLang="en-US" sz="1600" dirty="0">
                <a:latin typeface="Meiryo UI" panose="020B0604030504040204" pitchFamily="50" charset="-128"/>
                <a:ea typeface="Meiryo UI" panose="020B0604030504040204" pitchFamily="50" charset="-128"/>
              </a:rPr>
              <a:t>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します。</a:t>
            </a:r>
          </a:p>
        </p:txBody>
      </p:sp>
      <p:sp>
        <p:nvSpPr>
          <p:cNvPr id="3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432760" y="3104559"/>
            <a:ext cx="5071268" cy="4476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社員や打刻日</a:t>
            </a:r>
            <a:r>
              <a:rPr lang="ja-JP" altLang="en-US" sz="1600" dirty="0">
                <a:latin typeface="Meiryo UI" panose="020B0604030504040204" pitchFamily="50" charset="-128"/>
                <a:ea typeface="Meiryo UI" panose="020B0604030504040204" pitchFamily="50" charset="-128"/>
              </a:rPr>
              <a:t>付</a:t>
            </a:r>
            <a:r>
              <a:rPr lang="ja-JP" altLang="ja-JP" sz="1600" dirty="0">
                <a:latin typeface="Meiryo UI" panose="020B0604030504040204" pitchFamily="50" charset="-128"/>
                <a:ea typeface="Meiryo UI" panose="020B0604030504040204" pitchFamily="50" charset="-128"/>
              </a:rPr>
              <a:t>、打刻時刻、エラーの内容などを確認します。</a:t>
            </a:r>
          </a:p>
        </p:txBody>
      </p:sp>
      <p:sp>
        <p:nvSpPr>
          <p:cNvPr id="20" name="矢印: 右 19">
            <a:extLst>
              <a:ext uri="{FF2B5EF4-FFF2-40B4-BE49-F238E27FC236}">
                <a16:creationId xmlns:a16="http://schemas.microsoft.com/office/drawing/2014/main" id="{1EFFAEA8-065B-42F3-B282-63D5690F9FAE}"/>
              </a:ext>
            </a:extLst>
          </p:cNvPr>
          <p:cNvSpPr/>
          <p:nvPr/>
        </p:nvSpPr>
        <p:spPr>
          <a:xfrm>
            <a:off x="5942177" y="247113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453118" y="3511347"/>
            <a:ext cx="537814" cy="28454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テキスト ボックス 23">
            <a:extLst>
              <a:ext uri="{FF2B5EF4-FFF2-40B4-BE49-F238E27FC236}">
                <a16:creationId xmlns:a16="http://schemas.microsoft.com/office/drawing/2014/main" id="{2D74B84D-CCA2-46DB-B373-30A06632FD6C}"/>
              </a:ext>
            </a:extLst>
          </p:cNvPr>
          <p:cNvSpPr txBox="1"/>
          <p:nvPr/>
        </p:nvSpPr>
        <p:spPr>
          <a:xfrm>
            <a:off x="961992" y="3969557"/>
            <a:ext cx="3665601" cy="338554"/>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エラー打刻の種類は、以下になります。</a:t>
            </a:r>
            <a:endParaRPr kumimoji="1" lang="ja-JP" altLang="en-US" sz="1600" dirty="0">
              <a:latin typeface="Meiryo UI" panose="020B0604030504040204" pitchFamily="50" charset="-128"/>
              <a:ea typeface="Meiryo UI" panose="020B0604030504040204" pitchFamily="50" charset="-128"/>
            </a:endParaRPr>
          </a:p>
        </p:txBody>
      </p:sp>
      <p:graphicFrame>
        <p:nvGraphicFramePr>
          <p:cNvPr id="4" name="表 3">
            <a:extLst>
              <a:ext uri="{FF2B5EF4-FFF2-40B4-BE49-F238E27FC236}">
                <a16:creationId xmlns:a16="http://schemas.microsoft.com/office/drawing/2014/main" id="{1BF57893-8F47-4614-B3E1-02323884D560}"/>
              </a:ext>
            </a:extLst>
          </p:cNvPr>
          <p:cNvGraphicFramePr>
            <a:graphicFrameLocks noGrp="1"/>
          </p:cNvGraphicFramePr>
          <p:nvPr>
            <p:extLst>
              <p:ext uri="{D42A27DB-BD31-4B8C-83A1-F6EECF244321}">
                <p14:modId xmlns:p14="http://schemas.microsoft.com/office/powerpoint/2010/main" val="3109224688"/>
              </p:ext>
            </p:extLst>
          </p:nvPr>
        </p:nvGraphicFramePr>
        <p:xfrm>
          <a:off x="1073783" y="4270252"/>
          <a:ext cx="10308718" cy="2494280"/>
        </p:xfrm>
        <a:graphic>
          <a:graphicData uri="http://schemas.openxmlformats.org/drawingml/2006/table">
            <a:tbl>
              <a:tblPr firstRow="1" bandRow="1">
                <a:tableStyleId>{5C22544A-7EE6-4342-B048-85BDC9FD1C3A}</a:tableStyleId>
              </a:tblPr>
              <a:tblGrid>
                <a:gridCol w="1618617">
                  <a:extLst>
                    <a:ext uri="{9D8B030D-6E8A-4147-A177-3AD203B41FA5}">
                      <a16:colId xmlns:a16="http://schemas.microsoft.com/office/drawing/2014/main" val="2367908292"/>
                    </a:ext>
                  </a:extLst>
                </a:gridCol>
                <a:gridCol w="8690101">
                  <a:extLst>
                    <a:ext uri="{9D8B030D-6E8A-4147-A177-3AD203B41FA5}">
                      <a16:colId xmlns:a16="http://schemas.microsoft.com/office/drawing/2014/main" val="3218837670"/>
                    </a:ext>
                  </a:extLst>
                </a:gridCol>
              </a:tblGrid>
              <a:tr h="370840">
                <a:tc>
                  <a:txBody>
                    <a:bodyPr/>
                    <a:lstStyle/>
                    <a:p>
                      <a:r>
                        <a:rPr kumimoji="1" lang="ja-JP" altLang="en-US" sz="1200" dirty="0">
                          <a:latin typeface="Meiryo UI" panose="020B0604030504040204" pitchFamily="50" charset="-128"/>
                          <a:ea typeface="Meiryo UI" panose="020B0604030504040204" pitchFamily="50" charset="-128"/>
                        </a:rPr>
                        <a:t>エラー内容</a:t>
                      </a:r>
                    </a:p>
                  </a:txBody>
                  <a:tcPr/>
                </a:tc>
                <a:tc>
                  <a:txBody>
                    <a:bodyPr/>
                    <a:lstStyle/>
                    <a:p>
                      <a:r>
                        <a:rPr kumimoji="1" lang="ja-JP" altLang="en-US" sz="1200" dirty="0">
                          <a:latin typeface="Meiryo UI" panose="020B0604030504040204" pitchFamily="50" charset="-128"/>
                          <a:ea typeface="Meiryo UI" panose="020B0604030504040204" pitchFamily="50" charset="-128"/>
                        </a:rPr>
                        <a:t>原因</a:t>
                      </a:r>
                    </a:p>
                  </a:txBody>
                  <a:tcPr/>
                </a:tc>
                <a:extLst>
                  <a:ext uri="{0D108BD9-81ED-4DB2-BD59-A6C34878D82A}">
                    <a16:rowId xmlns:a16="http://schemas.microsoft.com/office/drawing/2014/main" val="3070728922"/>
                  </a:ext>
                </a:extLst>
              </a:tr>
              <a:tr h="370840">
                <a:tc>
                  <a:txBody>
                    <a:bodyPr/>
                    <a:lstStyle/>
                    <a:p>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ID</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未登録</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タイムカードＩＤ番号が未登録の場合</a:t>
                      </a:r>
                      <a:b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奉行タイムレコーダー</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タイムカードＩＤ番号登録</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dk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社員情報</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勤怠・休日・休暇</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ページ</a:t>
                      </a:r>
                      <a:endParaRPr kumimoji="1" lang="ja-JP" altLang="en-US"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84349532"/>
                  </a:ext>
                </a:extLst>
              </a:tr>
              <a:tr h="370840">
                <a:tc>
                  <a:txBody>
                    <a:bodyPr/>
                    <a:lstStyle/>
                    <a:p>
                      <a:pPr algn="just">
                        <a:spcAft>
                          <a:spcPts val="0"/>
                        </a:spcAft>
                      </a:pP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２</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重打刻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同一日かつ同一種類</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出勤・退出・外出・再入</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の打刻データが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ある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場合</a:t>
                      </a:r>
                    </a:p>
                  </a:txBody>
                  <a:tcPr marL="68580" marR="68580" marT="0" marB="0"/>
                </a:tc>
                <a:extLst>
                  <a:ext uri="{0D108BD9-81ED-4DB2-BD59-A6C34878D82A}">
                    <a16:rowId xmlns:a16="http://schemas.microsoft.com/office/drawing/2014/main" val="4099156208"/>
                  </a:ext>
                </a:extLst>
              </a:tr>
              <a:tr h="370840">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確認済打刻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すでに</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または</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日別勤務データ入力］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で、「確認」欄にチェックを付け</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ている場合</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54784423"/>
                  </a:ext>
                </a:extLst>
              </a:tr>
              <a:tr h="370840">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勤務回数超過</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［勤務スケジュール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勤務スケジュール］</a:t>
                      </a:r>
                      <a:r>
                        <a:rPr lang="ja-JP" altLang="ja-JP" sz="1200" dirty="0">
                          <a:latin typeface="Meiryo UI" panose="020B0604030504040204" pitchFamily="50" charset="-128"/>
                          <a:ea typeface="Meiryo UI" panose="020B0604030504040204" pitchFamily="50" charset="-128"/>
                        </a:rPr>
                        <a:t>メニュー</a:t>
                      </a:r>
                      <a:r>
                        <a:rPr lang="ja-JP" altLang="en-US" sz="1200" dirty="0">
                          <a:latin typeface="Meiryo UI" panose="020B0604030504040204" pitchFamily="50" charset="-128"/>
                          <a:ea typeface="Meiryo UI" panose="020B0604030504040204" pitchFamily="50" charset="-128"/>
                        </a:rPr>
                        <a:t>の</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各メニューで設定</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されている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勤務回数と、</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タイムレコーダ</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上で打刻した勤務回数の合計が、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10 </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回以上の場合</a:t>
                      </a:r>
                    </a:p>
                  </a:txBody>
                  <a:tcPr marL="68580" marR="68580" marT="0" marB="0"/>
                </a:tc>
                <a:extLst>
                  <a:ext uri="{0D108BD9-81ED-4DB2-BD59-A6C34878D82A}">
                    <a16:rowId xmlns:a16="http://schemas.microsoft.com/office/drawing/2014/main" val="3510548512"/>
                  </a:ext>
                </a:extLst>
              </a:tr>
              <a:tr h="370840">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勤務体系利用制限</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［法人情報</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勤務規程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勤務体系 </a:t>
                      </a:r>
                      <a:r>
                        <a:rPr lang="en-US" altLang="ja-JP" sz="1200" dirty="0">
                          <a:latin typeface="Meiryo UI" panose="020B0604030504040204" pitchFamily="50" charset="-128"/>
                          <a:ea typeface="Meiryo UI" panose="020B0604030504040204" pitchFamily="50" charset="-128"/>
                        </a:rPr>
                        <a:t>‐ </a:t>
                      </a:r>
                      <a:r>
                        <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部門／区分別勤務体系利用制限</a:t>
                      </a:r>
                      <a:r>
                        <a:rPr lang="ja-JP" altLang="en-US"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で利用制限が</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設定されている場合</a:t>
                      </a:r>
                    </a:p>
                  </a:txBody>
                  <a:tcPr marL="68580" marR="68580" marT="0" marB="0"/>
                </a:tc>
                <a:extLst>
                  <a:ext uri="{0D108BD9-81ED-4DB2-BD59-A6C34878D82A}">
                    <a16:rowId xmlns:a16="http://schemas.microsoft.com/office/drawing/2014/main" val="4246795790"/>
                  </a:ext>
                </a:extLst>
              </a:tr>
            </a:tbl>
          </a:graphicData>
        </a:graphic>
      </p:graphicFrame>
      <p:sp>
        <p:nvSpPr>
          <p:cNvPr id="16" name="テキスト ボックス 15">
            <a:extLst>
              <a:ext uri="{FF2B5EF4-FFF2-40B4-BE49-F238E27FC236}">
                <a16:creationId xmlns:a16="http://schemas.microsoft.com/office/drawing/2014/main" id="{0693B4F9-7097-4024-A471-79418289CA0E}"/>
              </a:ext>
            </a:extLst>
          </p:cNvPr>
          <p:cNvSpPr txBox="1"/>
          <p:nvPr/>
        </p:nvSpPr>
        <p:spPr>
          <a:xfrm>
            <a:off x="981579" y="1614467"/>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a:t>
            </a:r>
            <a:endParaRPr kumimoji="1" lang="ja-JP" altLang="en-US"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347299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a:extLst>
              <a:ext uri="{FF2B5EF4-FFF2-40B4-BE49-F238E27FC236}">
                <a16:creationId xmlns:a16="http://schemas.microsoft.com/office/drawing/2014/main" id="{174C1DD4-D828-4FC2-8AAC-96947C1E9F83}"/>
              </a:ext>
            </a:extLst>
          </p:cNvPr>
          <p:cNvPicPr>
            <a:picLocks noChangeAspect="1"/>
          </p:cNvPicPr>
          <p:nvPr/>
        </p:nvPicPr>
        <p:blipFill>
          <a:blip r:embed="rId3"/>
          <a:stretch>
            <a:fillRect/>
          </a:stretch>
        </p:blipFill>
        <p:spPr>
          <a:xfrm>
            <a:off x="1067401" y="3178844"/>
            <a:ext cx="5574030" cy="280797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90547" y="1301698"/>
            <a:ext cx="10363254" cy="1815882"/>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エラー打刻がある場合は、エラー打刻を再度</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込む前に、各メニューで修正</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修正後、</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a:t>
            </a:r>
            <a:r>
              <a:rPr lang="ja-JP" altLang="ja-JP" sz="1600" dirty="0">
                <a:latin typeface="Meiryo UI" panose="020B0604030504040204" pitchFamily="50" charset="-128"/>
                <a:ea typeface="Meiryo UI" panose="020B0604030504040204" pitchFamily="50" charset="-128"/>
              </a:rPr>
              <a:t>でエラー打刻を再度</a:t>
            </a:r>
            <a:r>
              <a:rPr lang="ja-JP" altLang="en-US" sz="1600" dirty="0">
                <a:latin typeface="Meiryo UI" panose="020B0604030504040204" pitchFamily="50" charset="-128"/>
                <a:ea typeface="Meiryo UI" panose="020B0604030504040204" pitchFamily="50" charset="-128"/>
              </a:rPr>
              <a:t>取り込み</a:t>
            </a:r>
            <a:r>
              <a:rPr lang="ja-JP" altLang="ja-JP" sz="1600" dirty="0">
                <a:latin typeface="Meiryo UI" panose="020B0604030504040204" pitchFamily="50" charset="-128"/>
                <a:ea typeface="Meiryo UI" panose="020B0604030504040204" pitchFamily="50" charset="-128"/>
              </a:rPr>
              <a:t>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込んだ打刻は、</a:t>
            </a:r>
            <a:r>
              <a:rPr lang="ja-JP" altLang="en-US" sz="1600" dirty="0">
                <a:latin typeface="Meiryo UI" panose="020B0604030504040204" pitchFamily="50" charset="-128"/>
                <a:ea typeface="Meiryo UI" panose="020B0604030504040204" pitchFamily="50" charset="-128"/>
              </a:rPr>
              <a:t> ［勤怠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a:t>
            </a:r>
            <a:r>
              <a:rPr lang="ja-JP" altLang="ja-JP" sz="1600" dirty="0">
                <a:latin typeface="Meiryo UI" panose="020B0604030504040204" pitchFamily="50" charset="-128"/>
                <a:ea typeface="Meiryo UI" panose="020B0604030504040204" pitchFamily="50" charset="-128"/>
              </a:rPr>
              <a:t>メニューまたは</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メニューに正常な打刻として表示されます。</a:t>
            </a:r>
            <a:endParaRPr lang="en-US" altLang="ja-JP" sz="1600" dirty="0">
              <a:latin typeface="Meiryo UI" panose="020B0604030504040204" pitchFamily="50" charset="-128"/>
              <a:ea typeface="Meiryo UI" panose="020B0604030504040204" pitchFamily="50" charset="-128"/>
            </a:endParaRPr>
          </a:p>
          <a:p>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エラー打刻状況</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画面からエラー打刻がなくなります。</a:t>
            </a:r>
            <a:endParaRPr kumimoji="1" lang="ja-JP" altLang="en-US" sz="1600" dirty="0">
              <a:latin typeface="Meiryo UI" panose="020B0604030504040204" pitchFamily="50" charset="-128"/>
              <a:ea typeface="Meiryo UI" panose="020B0604030504040204" pitchFamily="50" charset="-128"/>
            </a:endParaRPr>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085330" y="4303499"/>
            <a:ext cx="1442716" cy="20624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836106" y="4228832"/>
            <a:ext cx="6494161" cy="8003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処理方法で「エラー打刻を再度取り込む」を選択し</a:t>
            </a:r>
            <a:r>
              <a:rPr lang="ja-JP" altLang="en-US"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打刻の集計対象や対象期間を設定し、［実行］ボタンをクリックします。</a:t>
            </a:r>
          </a:p>
        </p:txBody>
      </p:sp>
      <p:sp>
        <p:nvSpPr>
          <p:cNvPr id="2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576230" y="5371516"/>
            <a:ext cx="887848" cy="3945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9121118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137EEAA9-07FC-4505-AFE3-0E4706E1E5D6}"/>
              </a:ext>
            </a:extLst>
          </p:cNvPr>
          <p:cNvPicPr>
            <a:picLocks noChangeAspect="1"/>
          </p:cNvPicPr>
          <p:nvPr/>
        </p:nvPicPr>
        <p:blipFill>
          <a:blip r:embed="rId3"/>
          <a:stretch>
            <a:fillRect/>
          </a:stretch>
        </p:blipFill>
        <p:spPr>
          <a:xfrm>
            <a:off x="1067397" y="1767989"/>
            <a:ext cx="7352919" cy="4224528"/>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社員の出退勤の状況を確認する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2" y="130169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出退勤状況確認］メニュー</a:t>
            </a:r>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411625" y="3752634"/>
            <a:ext cx="2728575" cy="7177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a:t>
            </a:r>
          </a:p>
          <a:p>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p:txBody>
      </p:sp>
      <p:sp>
        <p:nvSpPr>
          <p:cNvPr id="2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606798" y="3120290"/>
            <a:ext cx="732990" cy="29974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5285648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図 33">
            <a:extLst>
              <a:ext uri="{FF2B5EF4-FFF2-40B4-BE49-F238E27FC236}">
                <a16:creationId xmlns:a16="http://schemas.microsoft.com/office/drawing/2014/main" id="{C9E70846-D68E-43AB-A21A-31FB416BC358}"/>
              </a:ext>
            </a:extLst>
          </p:cNvPr>
          <p:cNvPicPr>
            <a:picLocks noChangeAspect="1"/>
          </p:cNvPicPr>
          <p:nvPr/>
        </p:nvPicPr>
        <p:blipFill>
          <a:blip r:embed="rId3"/>
          <a:stretch>
            <a:fillRect/>
          </a:stretch>
        </p:blipFill>
        <p:spPr>
          <a:xfrm>
            <a:off x="7373419" y="4113091"/>
            <a:ext cx="4041934" cy="2602611"/>
          </a:xfrm>
          <a:prstGeom prst="rect">
            <a:avLst/>
          </a:prstGeom>
          <a:ln w="3175">
            <a:solidFill>
              <a:schemeClr val="tx1"/>
            </a:solidFill>
          </a:ln>
        </p:spPr>
      </p:pic>
      <p:pic>
        <p:nvPicPr>
          <p:cNvPr id="33" name="図 32">
            <a:extLst>
              <a:ext uri="{FF2B5EF4-FFF2-40B4-BE49-F238E27FC236}">
                <a16:creationId xmlns:a16="http://schemas.microsoft.com/office/drawing/2014/main" id="{CD84AE63-436B-4326-A365-37D8A7D9FB8A}"/>
              </a:ext>
            </a:extLst>
          </p:cNvPr>
          <p:cNvPicPr>
            <a:picLocks noChangeAspect="1"/>
          </p:cNvPicPr>
          <p:nvPr/>
        </p:nvPicPr>
        <p:blipFill>
          <a:blip r:embed="rId4"/>
          <a:stretch>
            <a:fillRect/>
          </a:stretch>
        </p:blipFill>
        <p:spPr>
          <a:xfrm>
            <a:off x="4142396" y="2934039"/>
            <a:ext cx="3284315" cy="933640"/>
          </a:xfrm>
          <a:prstGeom prst="rect">
            <a:avLst/>
          </a:prstGeom>
          <a:ln w="3175">
            <a:solidFill>
              <a:schemeClr val="tx1"/>
            </a:solidFill>
          </a:ln>
        </p:spPr>
      </p:pic>
      <p:pic>
        <p:nvPicPr>
          <p:cNvPr id="30" name="図 29">
            <a:extLst>
              <a:ext uri="{FF2B5EF4-FFF2-40B4-BE49-F238E27FC236}">
                <a16:creationId xmlns:a16="http://schemas.microsoft.com/office/drawing/2014/main" id="{5BE35E5A-F67C-4FA1-8C13-4854FFACE7F2}"/>
              </a:ext>
            </a:extLst>
          </p:cNvPr>
          <p:cNvPicPr>
            <a:picLocks noChangeAspect="1"/>
          </p:cNvPicPr>
          <p:nvPr/>
        </p:nvPicPr>
        <p:blipFill>
          <a:blip r:embed="rId5"/>
          <a:stretch>
            <a:fillRect/>
          </a:stretch>
        </p:blipFill>
        <p:spPr>
          <a:xfrm>
            <a:off x="3282770" y="3544629"/>
            <a:ext cx="3551206" cy="1559814"/>
          </a:xfrm>
          <a:prstGeom prst="rect">
            <a:avLst/>
          </a:prstGeom>
          <a:ln w="3175">
            <a:solidFill>
              <a:schemeClr val="tx1"/>
            </a:solidFill>
          </a:ln>
        </p:spPr>
      </p:pic>
      <p:pic>
        <p:nvPicPr>
          <p:cNvPr id="29" name="図 28">
            <a:extLst>
              <a:ext uri="{FF2B5EF4-FFF2-40B4-BE49-F238E27FC236}">
                <a16:creationId xmlns:a16="http://schemas.microsoft.com/office/drawing/2014/main" id="{1F4C073F-F569-4BDC-94FD-EB0096435284}"/>
              </a:ext>
            </a:extLst>
          </p:cNvPr>
          <p:cNvPicPr>
            <a:picLocks noChangeAspect="1"/>
          </p:cNvPicPr>
          <p:nvPr/>
        </p:nvPicPr>
        <p:blipFill>
          <a:blip r:embed="rId6"/>
          <a:stretch>
            <a:fillRect/>
          </a:stretch>
        </p:blipFill>
        <p:spPr>
          <a:xfrm>
            <a:off x="2684953" y="4249935"/>
            <a:ext cx="3197162" cy="1835087"/>
          </a:xfrm>
          <a:prstGeom prst="rect">
            <a:avLst/>
          </a:prstGeom>
          <a:ln w="3175">
            <a:solidFill>
              <a:schemeClr val="tx1"/>
            </a:solidFill>
          </a:ln>
        </p:spPr>
      </p:pic>
      <p:pic>
        <p:nvPicPr>
          <p:cNvPr id="24" name="図 23">
            <a:extLst>
              <a:ext uri="{FF2B5EF4-FFF2-40B4-BE49-F238E27FC236}">
                <a16:creationId xmlns:a16="http://schemas.microsoft.com/office/drawing/2014/main" id="{F27D328A-EF2E-4BBD-B509-A844A3857F11}"/>
              </a:ext>
            </a:extLst>
          </p:cNvPr>
          <p:cNvPicPr>
            <a:picLocks noChangeAspect="1"/>
          </p:cNvPicPr>
          <p:nvPr/>
        </p:nvPicPr>
        <p:blipFill>
          <a:blip r:embed="rId7"/>
          <a:stretch>
            <a:fillRect/>
          </a:stretch>
        </p:blipFill>
        <p:spPr>
          <a:xfrm>
            <a:off x="1063437" y="1986566"/>
            <a:ext cx="1302639" cy="2028254"/>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5</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勤務データを日別・週別・月別に確認する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54690" y="130169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就業日報］メニュー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4218" y="5040631"/>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723" y="1985488"/>
            <a:ext cx="7832078" cy="89455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sp>
        <p:nvSpPr>
          <p:cNvPr id="3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6154941" y="3379277"/>
            <a:ext cx="441992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条件設定より、集計する項目などを選択できます。</a:t>
            </a:r>
          </a:p>
        </p:txBody>
      </p:sp>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46995" y="2158697"/>
            <a:ext cx="520851" cy="1899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8" name="矢印: 折線 37">
            <a:extLst>
              <a:ext uri="{FF2B5EF4-FFF2-40B4-BE49-F238E27FC236}">
                <a16:creationId xmlns:a16="http://schemas.microsoft.com/office/drawing/2014/main" id="{B7770878-5605-4ECA-8397-B890DA581B30}"/>
              </a:ext>
            </a:extLst>
          </p:cNvPr>
          <p:cNvSpPr/>
          <p:nvPr/>
        </p:nvSpPr>
        <p:spPr>
          <a:xfrm flipV="1">
            <a:off x="6599489" y="493141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9" name="AutoShape 380">
            <a:extLst>
              <a:ext uri="{FF2B5EF4-FFF2-40B4-BE49-F238E27FC236}">
                <a16:creationId xmlns:a16="http://schemas.microsoft.com/office/drawing/2014/main" id="{B2B879CF-68D8-4CB8-8918-90F0E4BFB300}"/>
              </a:ext>
            </a:extLst>
          </p:cNvPr>
          <p:cNvSpPr>
            <a:spLocks noChangeArrowheads="1"/>
          </p:cNvSpPr>
          <p:nvPr/>
        </p:nvSpPr>
        <p:spPr bwMode="auto">
          <a:xfrm>
            <a:off x="1901653" y="3792774"/>
            <a:ext cx="432619" cy="2140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2" name="Rectangle 363">
            <a:extLst>
              <a:ext uri="{FF2B5EF4-FFF2-40B4-BE49-F238E27FC236}">
                <a16:creationId xmlns:a16="http://schemas.microsoft.com/office/drawing/2014/main" id="{381EFFC1-2258-4373-A981-46482FDD50EF}"/>
              </a:ext>
            </a:extLst>
          </p:cNvPr>
          <p:cNvSpPr>
            <a:spLocks noChangeArrowheads="1"/>
          </p:cNvSpPr>
          <p:nvPr/>
        </p:nvSpPr>
        <p:spPr bwMode="auto">
          <a:xfrm>
            <a:off x="8406333" y="5318720"/>
            <a:ext cx="2939000"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日付</a:t>
            </a:r>
            <a:r>
              <a:rPr lang="ja-JP" altLang="ja-JP" sz="1600" dirty="0">
                <a:latin typeface="Meiryo UI" panose="020B0604030504040204" pitchFamily="50" charset="-128"/>
                <a:ea typeface="Meiryo UI" panose="020B0604030504040204" pitchFamily="50" charset="-128"/>
              </a:rPr>
              <a:t>を変更できます。</a:t>
            </a:r>
          </a:p>
        </p:txBody>
      </p:sp>
      <p:sp>
        <p:nvSpPr>
          <p:cNvPr id="43"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8892167" y="4221077"/>
            <a:ext cx="1102621" cy="1759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4" name="＞マーク.jpg">
            <a:extLst>
              <a:ext uri="{FF2B5EF4-FFF2-40B4-BE49-F238E27FC236}">
                <a16:creationId xmlns:a16="http://schemas.microsoft.com/office/drawing/2014/main" id="{5B5E927F-542F-4A39-9CB2-8A9F3998F3E1}"/>
              </a:ext>
            </a:extLst>
          </p:cNvPr>
          <p:cNvPicPr/>
          <p:nvPr/>
        </p:nvPicPr>
        <p:blipFill>
          <a:blip r:embed="rId8" r:link="rId9">
            <a:extLst>
              <a:ext uri="{28A0092B-C50C-407E-A947-70E740481C1C}">
                <a14:useLocalDpi xmlns:a14="http://schemas.microsoft.com/office/drawing/2010/main" val="0"/>
              </a:ext>
            </a:extLst>
          </a:blip>
          <a:stretch>
            <a:fillRect/>
          </a:stretch>
        </p:blipFill>
        <p:spPr>
          <a:xfrm rot="10800000">
            <a:off x="8721494" y="5467580"/>
            <a:ext cx="153035" cy="153035"/>
          </a:xfrm>
          <a:prstGeom prst="rect">
            <a:avLst/>
          </a:prstGeom>
        </p:spPr>
      </p:pic>
      <p:pic>
        <p:nvPicPr>
          <p:cNvPr id="45" name="＞マーク.jpg">
            <a:extLst>
              <a:ext uri="{FF2B5EF4-FFF2-40B4-BE49-F238E27FC236}">
                <a16:creationId xmlns:a16="http://schemas.microsoft.com/office/drawing/2014/main" id="{8F513E48-93F1-4280-BFEB-4D351F096606}"/>
              </a:ext>
            </a:extLst>
          </p:cNvPr>
          <p:cNvPicPr/>
          <p:nvPr/>
        </p:nvPicPr>
        <p:blipFill>
          <a:blip r:embed="rId8" r:link="rId9">
            <a:extLst>
              <a:ext uri="{28A0092B-C50C-407E-A947-70E740481C1C}">
                <a14:useLocalDpi xmlns:a14="http://schemas.microsoft.com/office/drawing/2010/main" val="0"/>
              </a:ext>
            </a:extLst>
          </a:blip>
          <a:stretch>
            <a:fillRect/>
          </a:stretch>
        </p:blipFill>
        <p:spPr>
          <a:xfrm>
            <a:off x="9406244" y="5472939"/>
            <a:ext cx="153035" cy="153035"/>
          </a:xfrm>
          <a:prstGeom prst="rect">
            <a:avLst/>
          </a:prstGeom>
        </p:spPr>
      </p:pic>
      <p:sp>
        <p:nvSpPr>
          <p:cNvPr id="46"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258708" y="3836905"/>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7" name="AutoShape 380">
            <a:extLst>
              <a:ext uri="{FF2B5EF4-FFF2-40B4-BE49-F238E27FC236}">
                <a16:creationId xmlns:a16="http://schemas.microsoft.com/office/drawing/2014/main" id="{383EA24D-C19F-4800-91A6-B52CC699443E}"/>
              </a:ext>
            </a:extLst>
          </p:cNvPr>
          <p:cNvSpPr>
            <a:spLocks noChangeArrowheads="1"/>
          </p:cNvSpPr>
          <p:nvPr/>
        </p:nvSpPr>
        <p:spPr bwMode="auto">
          <a:xfrm>
            <a:off x="4119344" y="2977194"/>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8" name="図 47">
            <a:extLst>
              <a:ext uri="{FF2B5EF4-FFF2-40B4-BE49-F238E27FC236}">
                <a16:creationId xmlns:a16="http://schemas.microsoft.com/office/drawing/2014/main" id="{9BA94FC3-5EA8-4D98-B8DB-9C66B519DB51}"/>
              </a:ext>
            </a:extLst>
          </p:cNvPr>
          <p:cNvPicPr/>
          <p:nvPr/>
        </p:nvPicPr>
        <p:blipFill>
          <a:blip r:embed="rId10"/>
          <a:stretch>
            <a:fillRect/>
          </a:stretch>
        </p:blipFill>
        <p:spPr>
          <a:xfrm>
            <a:off x="9696594" y="5439854"/>
            <a:ext cx="217874" cy="215879"/>
          </a:xfrm>
          <a:prstGeom prst="rect">
            <a:avLst/>
          </a:prstGeom>
        </p:spPr>
      </p:pic>
    </p:spTree>
    <p:extLst>
      <p:ext uri="{BB962C8B-B14F-4D97-AF65-F5344CB8AC3E}">
        <p14:creationId xmlns:p14="http://schemas.microsoft.com/office/powerpoint/2010/main" val="2456309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E0C675C3-5B05-4878-B57B-D184FA375A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2" y="1661679"/>
            <a:ext cx="3907930" cy="1877388"/>
          </a:xfrm>
          <a:prstGeom prst="rect">
            <a:avLst/>
          </a:prstGeom>
        </p:spPr>
      </p:pic>
      <p:sp>
        <p:nvSpPr>
          <p:cNvPr id="3" name="スライド番号プレースホルダー 2">
            <a:extLst>
              <a:ext uri="{FF2B5EF4-FFF2-40B4-BE49-F238E27FC236}">
                <a16:creationId xmlns:a16="http://schemas.microsoft.com/office/drawing/2014/main" id="{55688D27-5612-4039-A8B9-FDFD6EB561CC}"/>
              </a:ext>
            </a:extLst>
          </p:cNvPr>
          <p:cNvSpPr>
            <a:spLocks noGrp="1"/>
          </p:cNvSpPr>
          <p:nvPr>
            <p:ph type="sldNum" sz="quarter" idx="12"/>
          </p:nvPr>
        </p:nvSpPr>
        <p:spPr/>
        <p:txBody>
          <a:bodyPr/>
          <a:lstStyle/>
          <a:p>
            <a:fld id="{5DCD4D6E-08C8-7B4E-8F73-578036F36F67}" type="slidenum">
              <a:rPr kumimoji="1" lang="ja-JP" altLang="en-US" smtClean="0"/>
              <a:pPr/>
              <a:t>5</a:t>
            </a:fld>
            <a:endParaRPr kumimoji="1" lang="ja-JP" altLang="en-US" dirty="0"/>
          </a:p>
        </p:txBody>
      </p:sp>
      <p:sp>
        <p:nvSpPr>
          <p:cNvPr id="6" name="テキスト ボックス 5">
            <a:extLst>
              <a:ext uri="{FF2B5EF4-FFF2-40B4-BE49-F238E27FC236}">
                <a16:creationId xmlns:a16="http://schemas.microsoft.com/office/drawing/2014/main" id="{8294A013-AA00-430B-AFC3-4B2355D8BEAE}"/>
              </a:ext>
            </a:extLst>
          </p:cNvPr>
          <p:cNvSpPr txBox="1"/>
          <p:nvPr/>
        </p:nvSpPr>
        <p:spPr>
          <a:xfrm>
            <a:off x="768091" y="3835125"/>
            <a:ext cx="10949775" cy="683388"/>
          </a:xfrm>
          <a:prstGeom prst="rect">
            <a:avLst/>
          </a:prstGeom>
          <a:noFill/>
        </p:spPr>
        <p:txBody>
          <a:bodyPr wrap="square" tIns="36000" rtlCol="0">
            <a:spAutoFit/>
          </a:bodyPr>
          <a:lstStyle/>
          <a:p>
            <a:pPr>
              <a:lnSpc>
                <a:spcPct val="130000"/>
              </a:lnSpc>
            </a:pP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また、有休、残業、直行・直帰など、勤怠の申請ができます。</a:t>
            </a:r>
            <a:endPar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a:lnSpc>
                <a:spcPct val="130000"/>
              </a:lnSpc>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申請を受けた承認者は、当サービスで申請された内容を確認して承認できます。</a:t>
            </a:r>
            <a:endPar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p:txBody>
      </p:sp>
      <p:sp>
        <p:nvSpPr>
          <p:cNvPr id="8" name="フローチャート: 処理 18">
            <a:extLst>
              <a:ext uri="{FF2B5EF4-FFF2-40B4-BE49-F238E27FC236}">
                <a16:creationId xmlns:a16="http://schemas.microsoft.com/office/drawing/2014/main" id="{6FD27F18-03EF-4DB8-842D-9A3E514F2A13}"/>
              </a:ext>
            </a:extLst>
          </p:cNvPr>
          <p:cNvSpPr>
            <a:spLocks noChangeArrowheads="1"/>
          </p:cNvSpPr>
          <p:nvPr/>
        </p:nvSpPr>
        <p:spPr bwMode="auto">
          <a:xfrm>
            <a:off x="695311" y="413333"/>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ja-JP" altLang="en-US" sz="280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当サービスでできること</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623DD30B-9175-4787-872F-43DB6D5B1777}"/>
              </a:ext>
            </a:extLst>
          </p:cNvPr>
          <p:cNvPicPr>
            <a:picLocks noChangeAspect="1"/>
          </p:cNvPicPr>
          <p:nvPr/>
        </p:nvPicPr>
        <p:blipFill>
          <a:blip r:embed="rId4"/>
          <a:stretch>
            <a:fillRect/>
          </a:stretch>
        </p:blipFill>
        <p:spPr>
          <a:xfrm>
            <a:off x="1169442" y="1879663"/>
            <a:ext cx="2803599" cy="1259711"/>
          </a:xfrm>
          <a:prstGeom prst="rect">
            <a:avLst/>
          </a:prstGeom>
          <a:ln w="3175">
            <a:solidFill>
              <a:schemeClr val="tx1"/>
            </a:solidFill>
          </a:ln>
        </p:spPr>
      </p:pic>
      <p:pic>
        <p:nvPicPr>
          <p:cNvPr id="11" name="図 10">
            <a:extLst>
              <a:ext uri="{FF2B5EF4-FFF2-40B4-BE49-F238E27FC236}">
                <a16:creationId xmlns:a16="http://schemas.microsoft.com/office/drawing/2014/main" id="{D03DB0B6-99D6-49FF-80B4-F790C31121DB}"/>
              </a:ext>
            </a:extLst>
          </p:cNvPr>
          <p:cNvPicPr>
            <a:picLocks noChangeAspect="1"/>
          </p:cNvPicPr>
          <p:nvPr/>
        </p:nvPicPr>
        <p:blipFill>
          <a:blip r:embed="rId5"/>
          <a:stretch>
            <a:fillRect/>
          </a:stretch>
        </p:blipFill>
        <p:spPr>
          <a:xfrm>
            <a:off x="4652062" y="1685321"/>
            <a:ext cx="1037435" cy="2099280"/>
          </a:xfrm>
          <a:prstGeom prst="rect">
            <a:avLst/>
          </a:prstGeom>
        </p:spPr>
      </p:pic>
      <p:sp>
        <p:nvSpPr>
          <p:cNvPr id="15" name="テキスト ボックス 14">
            <a:extLst>
              <a:ext uri="{FF2B5EF4-FFF2-40B4-BE49-F238E27FC236}">
                <a16:creationId xmlns:a16="http://schemas.microsoft.com/office/drawing/2014/main" id="{BBD1724B-D463-4EFC-B6A4-C67ECF19B834}"/>
              </a:ext>
            </a:extLst>
          </p:cNvPr>
          <p:cNvSpPr txBox="1"/>
          <p:nvPr/>
        </p:nvSpPr>
        <p:spPr>
          <a:xfrm>
            <a:off x="768092" y="1199234"/>
            <a:ext cx="10949775" cy="363301"/>
          </a:xfrm>
          <a:prstGeom prst="rect">
            <a:avLst/>
          </a:prstGeom>
          <a:noFill/>
        </p:spPr>
        <p:txBody>
          <a:bodyPr wrap="square" tIns="36000" rtlCol="0">
            <a:spAutoFit/>
          </a:bodyPr>
          <a:lstStyle/>
          <a:p>
            <a:pPr>
              <a:lnSpc>
                <a:spcPct val="130000"/>
              </a:lnSpc>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当サービスを利用して、</a:t>
            </a:r>
            <a:r>
              <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rPr>
              <a:t>PC</a:t>
            </a: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またはモバイル</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端末から日々の出退勤を打刻できます。</a:t>
            </a:r>
            <a:endPar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1A502E98-C343-450A-BA34-E33171FFD761}"/>
              </a:ext>
            </a:extLst>
          </p:cNvPr>
          <p:cNvPicPr>
            <a:picLocks noChangeAspect="1"/>
          </p:cNvPicPr>
          <p:nvPr/>
        </p:nvPicPr>
        <p:blipFill>
          <a:blip r:embed="rId6"/>
          <a:stretch>
            <a:fillRect/>
          </a:stretch>
        </p:blipFill>
        <p:spPr>
          <a:xfrm>
            <a:off x="888386" y="4681000"/>
            <a:ext cx="2633747" cy="1972435"/>
          </a:xfrm>
          <a:prstGeom prst="rect">
            <a:avLst/>
          </a:prstGeom>
          <a:ln w="3175">
            <a:solidFill>
              <a:schemeClr val="tx1"/>
            </a:solidFill>
          </a:ln>
        </p:spPr>
      </p:pic>
      <p:sp>
        <p:nvSpPr>
          <p:cNvPr id="17" name="矢印: 右 16">
            <a:extLst>
              <a:ext uri="{FF2B5EF4-FFF2-40B4-BE49-F238E27FC236}">
                <a16:creationId xmlns:a16="http://schemas.microsoft.com/office/drawing/2014/main" id="{3A900FBE-6E92-4B7D-86D6-E2FED3D56970}"/>
              </a:ext>
            </a:extLst>
          </p:cNvPr>
          <p:cNvSpPr/>
          <p:nvPr/>
        </p:nvSpPr>
        <p:spPr>
          <a:xfrm>
            <a:off x="3793067" y="5455562"/>
            <a:ext cx="2531533" cy="361038"/>
          </a:xfrm>
          <a:prstGeom prst="rightArrow">
            <a:avLst>
              <a:gd name="adj1" fmla="val 50000"/>
              <a:gd name="adj2" fmla="val 9924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8" name="図 17">
            <a:extLst>
              <a:ext uri="{FF2B5EF4-FFF2-40B4-BE49-F238E27FC236}">
                <a16:creationId xmlns:a16="http://schemas.microsoft.com/office/drawing/2014/main" id="{94A040D8-0DBA-45E0-9D77-003825C209FB}"/>
              </a:ext>
            </a:extLst>
          </p:cNvPr>
          <p:cNvPicPr/>
          <p:nvPr/>
        </p:nvPicPr>
        <p:blipFill>
          <a:blip r:embed="rId7"/>
          <a:stretch>
            <a:fillRect/>
          </a:stretch>
        </p:blipFill>
        <p:spPr>
          <a:xfrm>
            <a:off x="6477003" y="4541531"/>
            <a:ext cx="3307792" cy="2201074"/>
          </a:xfrm>
          <a:prstGeom prst="rect">
            <a:avLst/>
          </a:prstGeom>
          <a:ln w="3175">
            <a:solidFill>
              <a:schemeClr val="tx1"/>
            </a:solidFill>
          </a:ln>
        </p:spPr>
      </p:pic>
      <p:sp>
        <p:nvSpPr>
          <p:cNvPr id="4" name="テキスト ボックス 3">
            <a:extLst>
              <a:ext uri="{FF2B5EF4-FFF2-40B4-BE49-F238E27FC236}">
                <a16:creationId xmlns:a16="http://schemas.microsoft.com/office/drawing/2014/main" id="{023D3B41-A725-4E50-AAC4-14FEB3880984}"/>
              </a:ext>
            </a:extLst>
          </p:cNvPr>
          <p:cNvSpPr txBox="1"/>
          <p:nvPr/>
        </p:nvSpPr>
        <p:spPr>
          <a:xfrm>
            <a:off x="3420534" y="4873360"/>
            <a:ext cx="880533" cy="461665"/>
          </a:xfrm>
          <a:prstGeom prst="rect">
            <a:avLst/>
          </a:prstGeom>
          <a:solidFill>
            <a:schemeClr val="bg1"/>
          </a:solidFill>
          <a:ln w="19050">
            <a:solidFill>
              <a:schemeClr val="tx1"/>
            </a:solidFill>
          </a:ln>
        </p:spPr>
        <p:txBody>
          <a:bodyPr wrap="square" rtlCol="0">
            <a:spAutoFit/>
          </a:bodyPr>
          <a:lstStyle/>
          <a:p>
            <a:r>
              <a:rPr kumimoji="1" lang="ja-JP" altLang="en-US" sz="2400" b="1" dirty="0">
                <a:latin typeface="Meiryo UI" panose="020B0604030504040204" pitchFamily="50" charset="-128"/>
                <a:ea typeface="Meiryo UI" panose="020B0604030504040204" pitchFamily="50" charset="-128"/>
              </a:rPr>
              <a:t>申請</a:t>
            </a:r>
          </a:p>
        </p:txBody>
      </p:sp>
      <p:sp>
        <p:nvSpPr>
          <p:cNvPr id="19" name="テキスト ボックス 18">
            <a:extLst>
              <a:ext uri="{FF2B5EF4-FFF2-40B4-BE49-F238E27FC236}">
                <a16:creationId xmlns:a16="http://schemas.microsoft.com/office/drawing/2014/main" id="{FDA44149-1375-420C-A0AE-9CCF71691A5B}"/>
              </a:ext>
            </a:extLst>
          </p:cNvPr>
          <p:cNvSpPr txBox="1"/>
          <p:nvPr/>
        </p:nvSpPr>
        <p:spPr>
          <a:xfrm>
            <a:off x="9569712" y="4873359"/>
            <a:ext cx="880533" cy="461665"/>
          </a:xfrm>
          <a:prstGeom prst="rect">
            <a:avLst/>
          </a:prstGeom>
          <a:solidFill>
            <a:schemeClr val="bg1"/>
          </a:solidFill>
          <a:ln w="19050">
            <a:solidFill>
              <a:schemeClr val="tx1"/>
            </a:solidFill>
          </a:ln>
        </p:spPr>
        <p:txBody>
          <a:bodyPr wrap="square" rtlCol="0">
            <a:spAutoFit/>
          </a:bodyPr>
          <a:lstStyle/>
          <a:p>
            <a:r>
              <a:rPr lang="ja-JP" altLang="en-US" sz="2400" b="1" dirty="0">
                <a:latin typeface="Meiryo UI" panose="020B0604030504040204" pitchFamily="50" charset="-128"/>
                <a:ea typeface="Meiryo UI" panose="020B0604030504040204" pitchFamily="50" charset="-128"/>
              </a:rPr>
              <a:t>承認</a:t>
            </a:r>
            <a:endParaRPr kumimoji="1" lang="ja-JP" altLang="en-US" sz="2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312525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図 49">
            <a:extLst>
              <a:ext uri="{FF2B5EF4-FFF2-40B4-BE49-F238E27FC236}">
                <a16:creationId xmlns:a16="http://schemas.microsoft.com/office/drawing/2014/main" id="{802E52EB-F8A9-4E75-AF24-8CBC5085BB60}"/>
              </a:ext>
            </a:extLst>
          </p:cNvPr>
          <p:cNvPicPr/>
          <p:nvPr/>
        </p:nvPicPr>
        <p:blipFill>
          <a:blip r:embed="rId3"/>
          <a:stretch>
            <a:fillRect/>
          </a:stretch>
        </p:blipFill>
        <p:spPr>
          <a:xfrm>
            <a:off x="6949808" y="4735769"/>
            <a:ext cx="4554220" cy="1693545"/>
          </a:xfrm>
          <a:prstGeom prst="rect">
            <a:avLst/>
          </a:prstGeom>
          <a:ln w="3175">
            <a:solidFill>
              <a:schemeClr val="tx1"/>
            </a:solidFill>
          </a:ln>
        </p:spPr>
      </p:pic>
      <p:pic>
        <p:nvPicPr>
          <p:cNvPr id="32" name="図 31">
            <a:extLst>
              <a:ext uri="{FF2B5EF4-FFF2-40B4-BE49-F238E27FC236}">
                <a16:creationId xmlns:a16="http://schemas.microsoft.com/office/drawing/2014/main" id="{4922A984-F1D1-4ED3-ABCB-7451D2B6614D}"/>
              </a:ext>
            </a:extLst>
          </p:cNvPr>
          <p:cNvPicPr>
            <a:picLocks noChangeAspect="1"/>
          </p:cNvPicPr>
          <p:nvPr/>
        </p:nvPicPr>
        <p:blipFill>
          <a:blip r:embed="rId4"/>
          <a:stretch>
            <a:fillRect/>
          </a:stretch>
        </p:blipFill>
        <p:spPr>
          <a:xfrm>
            <a:off x="4028829" y="2991149"/>
            <a:ext cx="2706624" cy="1497330"/>
          </a:xfrm>
          <a:prstGeom prst="rect">
            <a:avLst/>
          </a:prstGeom>
          <a:ln w="3175">
            <a:solidFill>
              <a:schemeClr val="tx1"/>
            </a:solidFill>
          </a:ln>
        </p:spPr>
      </p:pic>
      <p:pic>
        <p:nvPicPr>
          <p:cNvPr id="37" name="図 36">
            <a:extLst>
              <a:ext uri="{FF2B5EF4-FFF2-40B4-BE49-F238E27FC236}">
                <a16:creationId xmlns:a16="http://schemas.microsoft.com/office/drawing/2014/main" id="{5F003FE8-313D-4043-B3C2-4BEA6483E46E}"/>
              </a:ext>
            </a:extLst>
          </p:cNvPr>
          <p:cNvPicPr>
            <a:picLocks noChangeAspect="1"/>
          </p:cNvPicPr>
          <p:nvPr/>
        </p:nvPicPr>
        <p:blipFill>
          <a:blip r:embed="rId5"/>
          <a:stretch>
            <a:fillRect/>
          </a:stretch>
        </p:blipFill>
        <p:spPr>
          <a:xfrm>
            <a:off x="2875552" y="3776943"/>
            <a:ext cx="3682746" cy="1618488"/>
          </a:xfrm>
          <a:prstGeom prst="rect">
            <a:avLst/>
          </a:prstGeom>
          <a:ln w="3175">
            <a:solidFill>
              <a:schemeClr val="tx1"/>
            </a:solidFill>
          </a:ln>
        </p:spPr>
      </p:pic>
      <p:pic>
        <p:nvPicPr>
          <p:cNvPr id="26" name="図 25">
            <a:extLst>
              <a:ext uri="{FF2B5EF4-FFF2-40B4-BE49-F238E27FC236}">
                <a16:creationId xmlns:a16="http://schemas.microsoft.com/office/drawing/2014/main" id="{0A7C6813-E869-4779-BF94-16C26818B404}"/>
              </a:ext>
            </a:extLst>
          </p:cNvPr>
          <p:cNvPicPr/>
          <p:nvPr/>
        </p:nvPicPr>
        <p:blipFill>
          <a:blip r:embed="rId6"/>
          <a:stretch>
            <a:fillRect/>
          </a:stretch>
        </p:blipFill>
        <p:spPr>
          <a:xfrm>
            <a:off x="1065939" y="1997733"/>
            <a:ext cx="1283970" cy="205994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45723" y="1292733"/>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就業週報］メニュー</a:t>
            </a:r>
            <a:endParaRPr kumimoji="1" lang="ja-JP" altLang="en-US" sz="1600" dirty="0">
              <a:latin typeface="Meiryo UI" panose="020B0604030504040204" pitchFamily="50" charset="-128"/>
              <a:ea typeface="Meiryo UI" panose="020B0604030504040204" pitchFamily="50"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5443099" y="4362327"/>
            <a:ext cx="885658"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446" y="1985627"/>
            <a:ext cx="7798844" cy="9175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65939" y="2163603"/>
            <a:ext cx="520851" cy="1899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矢印: 折線 34">
            <a:extLst>
              <a:ext uri="{FF2B5EF4-FFF2-40B4-BE49-F238E27FC236}">
                <a16:creationId xmlns:a16="http://schemas.microsoft.com/office/drawing/2014/main" id="{1ACC89D8-73C3-48AD-9806-81CFF1D18705}"/>
              </a:ext>
            </a:extLst>
          </p:cNvPr>
          <p:cNvSpPr/>
          <p:nvPr/>
        </p:nvSpPr>
        <p:spPr>
          <a:xfrm flipV="1">
            <a:off x="1609119" y="414953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8" name="矢印: 折線 37">
            <a:extLst>
              <a:ext uri="{FF2B5EF4-FFF2-40B4-BE49-F238E27FC236}">
                <a16:creationId xmlns:a16="http://schemas.microsoft.com/office/drawing/2014/main" id="{B7770878-5605-4ECA-8397-B890DA581B30}"/>
              </a:ext>
            </a:extLst>
          </p:cNvPr>
          <p:cNvSpPr/>
          <p:nvPr/>
        </p:nvSpPr>
        <p:spPr>
          <a:xfrm flipV="1">
            <a:off x="6177595" y="52146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3"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7046931" y="4985696"/>
            <a:ext cx="3257358" cy="13193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5385356" y="3414006"/>
            <a:ext cx="5392711"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」より上に配置した項目は、画面表示した際に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スクロールされずに常に表示されます。</a:t>
            </a:r>
          </a:p>
        </p:txBody>
      </p:sp>
      <p:sp>
        <p:nvSpPr>
          <p:cNvPr id="28" name="Rectangle 363">
            <a:extLst>
              <a:ext uri="{FF2B5EF4-FFF2-40B4-BE49-F238E27FC236}">
                <a16:creationId xmlns:a16="http://schemas.microsoft.com/office/drawing/2014/main" id="{F2C4E4AA-CCCC-46A4-B6B3-4C7A4F4577F2}"/>
              </a:ext>
            </a:extLst>
          </p:cNvPr>
          <p:cNvSpPr>
            <a:spLocks noChangeArrowheads="1"/>
          </p:cNvSpPr>
          <p:nvPr/>
        </p:nvSpPr>
        <p:spPr bwMode="auto">
          <a:xfrm>
            <a:off x="8149723" y="4226314"/>
            <a:ext cx="335430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a:t>
            </a:r>
            <a:r>
              <a:rPr lang="ja-JP" altLang="ja-JP" sz="1600" dirty="0">
                <a:latin typeface="Meiryo UI" panose="020B0604030504040204" pitchFamily="50" charset="-128"/>
                <a:ea typeface="Meiryo UI" panose="020B0604030504040204" pitchFamily="50" charset="-128"/>
              </a:rPr>
              <a:t>表示する週や社員を変更できます。</a:t>
            </a:r>
          </a:p>
        </p:txBody>
      </p:sp>
      <p:sp>
        <p:nvSpPr>
          <p:cNvPr id="40" name="AutoShape 380">
            <a:extLst>
              <a:ext uri="{FF2B5EF4-FFF2-40B4-BE49-F238E27FC236}">
                <a16:creationId xmlns:a16="http://schemas.microsoft.com/office/drawing/2014/main" id="{0B50C7B9-BA95-4452-A12F-D76C8D6E1D06}"/>
              </a:ext>
            </a:extLst>
          </p:cNvPr>
          <p:cNvSpPr>
            <a:spLocks noChangeArrowheads="1"/>
          </p:cNvSpPr>
          <p:nvPr/>
        </p:nvSpPr>
        <p:spPr bwMode="auto">
          <a:xfrm>
            <a:off x="2867602" y="4214903"/>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1" name="図 40">
            <a:extLst>
              <a:ext uri="{FF2B5EF4-FFF2-40B4-BE49-F238E27FC236}">
                <a16:creationId xmlns:a16="http://schemas.microsoft.com/office/drawing/2014/main" id="{EB836CC1-4B96-4397-BEE7-3D5ED13ACD17}"/>
              </a:ext>
            </a:extLst>
          </p:cNvPr>
          <p:cNvPicPr>
            <a:picLocks noChangeAspect="1"/>
          </p:cNvPicPr>
          <p:nvPr/>
        </p:nvPicPr>
        <p:blipFill>
          <a:blip r:embed="rId7"/>
          <a:stretch>
            <a:fillRect/>
          </a:stretch>
        </p:blipFill>
        <p:spPr>
          <a:xfrm>
            <a:off x="2547895" y="4847284"/>
            <a:ext cx="3358134" cy="1364552"/>
          </a:xfrm>
          <a:prstGeom prst="rect">
            <a:avLst/>
          </a:prstGeom>
          <a:ln w="3175">
            <a:solidFill>
              <a:schemeClr val="tx1"/>
            </a:solidFill>
          </a:ln>
        </p:spPr>
      </p:pic>
      <p:sp>
        <p:nvSpPr>
          <p:cNvPr id="24" name="AutoShape 380">
            <a:extLst>
              <a:ext uri="{FF2B5EF4-FFF2-40B4-BE49-F238E27FC236}">
                <a16:creationId xmlns:a16="http://schemas.microsoft.com/office/drawing/2014/main" id="{5D8F8AF8-F453-41EC-BB3E-96D2DB790EB3}"/>
              </a:ext>
            </a:extLst>
          </p:cNvPr>
          <p:cNvSpPr>
            <a:spLocks noChangeArrowheads="1"/>
          </p:cNvSpPr>
          <p:nvPr/>
        </p:nvSpPr>
        <p:spPr bwMode="auto">
          <a:xfrm>
            <a:off x="1854739" y="3869127"/>
            <a:ext cx="495170" cy="18854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720886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図 32">
            <a:extLst>
              <a:ext uri="{FF2B5EF4-FFF2-40B4-BE49-F238E27FC236}">
                <a16:creationId xmlns:a16="http://schemas.microsoft.com/office/drawing/2014/main" id="{4A45DE13-1E19-495B-8A34-8E3B39DDB69C}"/>
              </a:ext>
            </a:extLst>
          </p:cNvPr>
          <p:cNvPicPr/>
          <p:nvPr/>
        </p:nvPicPr>
        <p:blipFill>
          <a:blip r:embed="rId3"/>
          <a:stretch>
            <a:fillRect/>
          </a:stretch>
        </p:blipFill>
        <p:spPr>
          <a:xfrm>
            <a:off x="6547264" y="3813470"/>
            <a:ext cx="4924425" cy="2834640"/>
          </a:xfrm>
          <a:prstGeom prst="rect">
            <a:avLst/>
          </a:prstGeom>
          <a:ln w="3175">
            <a:solidFill>
              <a:schemeClr val="tx1"/>
            </a:solidFill>
          </a:ln>
        </p:spPr>
      </p:pic>
      <p:pic>
        <p:nvPicPr>
          <p:cNvPr id="29" name="図 28">
            <a:extLst>
              <a:ext uri="{FF2B5EF4-FFF2-40B4-BE49-F238E27FC236}">
                <a16:creationId xmlns:a16="http://schemas.microsoft.com/office/drawing/2014/main" id="{99FAC0E2-8071-455C-B856-870B5D7FEDC3}"/>
              </a:ext>
            </a:extLst>
          </p:cNvPr>
          <p:cNvPicPr>
            <a:picLocks noChangeAspect="1"/>
          </p:cNvPicPr>
          <p:nvPr/>
        </p:nvPicPr>
        <p:blipFill>
          <a:blip r:embed="rId4"/>
          <a:stretch>
            <a:fillRect/>
          </a:stretch>
        </p:blipFill>
        <p:spPr>
          <a:xfrm>
            <a:off x="3528916" y="2891535"/>
            <a:ext cx="2682240" cy="1355789"/>
          </a:xfrm>
          <a:prstGeom prst="rect">
            <a:avLst/>
          </a:prstGeom>
          <a:ln w="3175">
            <a:solidFill>
              <a:schemeClr val="tx1"/>
            </a:solidFill>
          </a:ln>
        </p:spPr>
      </p:pic>
      <p:pic>
        <p:nvPicPr>
          <p:cNvPr id="30" name="図 29">
            <a:extLst>
              <a:ext uri="{FF2B5EF4-FFF2-40B4-BE49-F238E27FC236}">
                <a16:creationId xmlns:a16="http://schemas.microsoft.com/office/drawing/2014/main" id="{FD25DC2E-9AF2-40FA-9061-220B5994D2C5}"/>
              </a:ext>
            </a:extLst>
          </p:cNvPr>
          <p:cNvPicPr>
            <a:picLocks noChangeAspect="1"/>
          </p:cNvPicPr>
          <p:nvPr/>
        </p:nvPicPr>
        <p:blipFill>
          <a:blip r:embed="rId5"/>
          <a:stretch>
            <a:fillRect/>
          </a:stretch>
        </p:blipFill>
        <p:spPr>
          <a:xfrm>
            <a:off x="3081687" y="3589665"/>
            <a:ext cx="3192399" cy="1692212"/>
          </a:xfrm>
          <a:prstGeom prst="rect">
            <a:avLst/>
          </a:prstGeom>
          <a:ln w="3175">
            <a:solidFill>
              <a:schemeClr val="tx1"/>
            </a:solidFill>
          </a:ln>
        </p:spPr>
      </p:pic>
      <p:pic>
        <p:nvPicPr>
          <p:cNvPr id="24" name="図 23">
            <a:extLst>
              <a:ext uri="{FF2B5EF4-FFF2-40B4-BE49-F238E27FC236}">
                <a16:creationId xmlns:a16="http://schemas.microsoft.com/office/drawing/2014/main" id="{995735C0-13D9-4BC1-BAF2-9E7B76C85467}"/>
              </a:ext>
            </a:extLst>
          </p:cNvPr>
          <p:cNvPicPr>
            <a:picLocks noChangeAspect="1"/>
          </p:cNvPicPr>
          <p:nvPr/>
        </p:nvPicPr>
        <p:blipFill>
          <a:blip r:embed="rId6"/>
          <a:stretch>
            <a:fillRect/>
          </a:stretch>
        </p:blipFill>
        <p:spPr>
          <a:xfrm>
            <a:off x="1064922" y="1987474"/>
            <a:ext cx="1312545" cy="2020824"/>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4"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a:t>
            </a:r>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970" y="1986723"/>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49020" y="2160206"/>
            <a:ext cx="520851" cy="1899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矢印: 折線 34">
            <a:extLst>
              <a:ext uri="{FF2B5EF4-FFF2-40B4-BE49-F238E27FC236}">
                <a16:creationId xmlns:a16="http://schemas.microsoft.com/office/drawing/2014/main" id="{1ACC89D8-73C3-48AD-9806-81CFF1D18705}"/>
              </a:ext>
            </a:extLst>
          </p:cNvPr>
          <p:cNvSpPr/>
          <p:nvPr/>
        </p:nvSpPr>
        <p:spPr>
          <a:xfrm flipV="1">
            <a:off x="1612009" y="411142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8" name="矢印: 折線 37">
            <a:extLst>
              <a:ext uri="{FF2B5EF4-FFF2-40B4-BE49-F238E27FC236}">
                <a16:creationId xmlns:a16="http://schemas.microsoft.com/office/drawing/2014/main" id="{B7770878-5605-4ECA-8397-B890DA581B30}"/>
              </a:ext>
            </a:extLst>
          </p:cNvPr>
          <p:cNvSpPr/>
          <p:nvPr/>
        </p:nvSpPr>
        <p:spPr>
          <a:xfrm flipV="1">
            <a:off x="6140901" y="502174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9" name="AutoShape 380">
            <a:extLst>
              <a:ext uri="{FF2B5EF4-FFF2-40B4-BE49-F238E27FC236}">
                <a16:creationId xmlns:a16="http://schemas.microsoft.com/office/drawing/2014/main" id="{B2B879CF-68D8-4CB8-8918-90F0E4BFB300}"/>
              </a:ext>
            </a:extLst>
          </p:cNvPr>
          <p:cNvSpPr>
            <a:spLocks noChangeArrowheads="1"/>
          </p:cNvSpPr>
          <p:nvPr/>
        </p:nvSpPr>
        <p:spPr bwMode="auto">
          <a:xfrm>
            <a:off x="1878592" y="3813559"/>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1" name="図 30">
            <a:extLst>
              <a:ext uri="{FF2B5EF4-FFF2-40B4-BE49-F238E27FC236}">
                <a16:creationId xmlns:a16="http://schemas.microsoft.com/office/drawing/2014/main" id="{C1F08886-8137-41EB-989C-917D271F154F}"/>
              </a:ext>
            </a:extLst>
          </p:cNvPr>
          <p:cNvPicPr>
            <a:picLocks noChangeAspect="1"/>
          </p:cNvPicPr>
          <p:nvPr/>
        </p:nvPicPr>
        <p:blipFill>
          <a:blip r:embed="rId7"/>
          <a:stretch>
            <a:fillRect/>
          </a:stretch>
        </p:blipFill>
        <p:spPr>
          <a:xfrm>
            <a:off x="2570870" y="4502962"/>
            <a:ext cx="3199638" cy="1857375"/>
          </a:xfrm>
          <a:prstGeom prst="rect">
            <a:avLst/>
          </a:prstGeom>
          <a:ln w="3175">
            <a:solidFill>
              <a:schemeClr val="tx1"/>
            </a:solidFill>
          </a:ln>
        </p:spPr>
      </p:pic>
      <p:sp>
        <p:nvSpPr>
          <p:cNvPr id="49" name="AutoShape 380">
            <a:extLst>
              <a:ext uri="{FF2B5EF4-FFF2-40B4-BE49-F238E27FC236}">
                <a16:creationId xmlns:a16="http://schemas.microsoft.com/office/drawing/2014/main" id="{D5C749CE-1642-47DB-BAE3-9BE87D1851DD}"/>
              </a:ext>
            </a:extLst>
          </p:cNvPr>
          <p:cNvSpPr>
            <a:spLocks noChangeArrowheads="1"/>
          </p:cNvSpPr>
          <p:nvPr/>
        </p:nvSpPr>
        <p:spPr bwMode="auto">
          <a:xfrm>
            <a:off x="2516874" y="5298952"/>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Rectangle 363">
            <a:extLst>
              <a:ext uri="{FF2B5EF4-FFF2-40B4-BE49-F238E27FC236}">
                <a16:creationId xmlns:a16="http://schemas.microsoft.com/office/drawing/2014/main" id="{E3621189-BB89-4039-BB28-CC0148C5EF3D}"/>
              </a:ext>
            </a:extLst>
          </p:cNvPr>
          <p:cNvSpPr>
            <a:spLocks noChangeArrowheads="1"/>
          </p:cNvSpPr>
          <p:nvPr/>
        </p:nvSpPr>
        <p:spPr bwMode="auto">
          <a:xfrm>
            <a:off x="8168129" y="5111251"/>
            <a:ext cx="2947304"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月</a:t>
            </a:r>
            <a:r>
              <a:rPr lang="ja-JP" altLang="ja-JP" sz="1600" dirty="0">
                <a:latin typeface="Meiryo UI" panose="020B0604030504040204" pitchFamily="50" charset="-128"/>
                <a:ea typeface="Meiryo UI" panose="020B0604030504040204" pitchFamily="50" charset="-128"/>
              </a:rPr>
              <a:t>を変更できます。</a:t>
            </a:r>
          </a:p>
        </p:txBody>
      </p:sp>
      <p:sp>
        <p:nvSpPr>
          <p:cNvPr id="42" name="AutoShape 380">
            <a:extLst>
              <a:ext uri="{FF2B5EF4-FFF2-40B4-BE49-F238E27FC236}">
                <a16:creationId xmlns:a16="http://schemas.microsoft.com/office/drawing/2014/main" id="{1D016CEE-73DE-41BB-98F9-2A168F27C700}"/>
              </a:ext>
            </a:extLst>
          </p:cNvPr>
          <p:cNvSpPr>
            <a:spLocks noChangeArrowheads="1"/>
          </p:cNvSpPr>
          <p:nvPr/>
        </p:nvSpPr>
        <p:spPr bwMode="auto">
          <a:xfrm>
            <a:off x="8568371" y="3989756"/>
            <a:ext cx="990567" cy="1826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4" name="＞マーク.jpg">
            <a:extLst>
              <a:ext uri="{FF2B5EF4-FFF2-40B4-BE49-F238E27FC236}">
                <a16:creationId xmlns:a16="http://schemas.microsoft.com/office/drawing/2014/main" id="{8914BBB1-1B44-464C-9ED9-C32A7AEF680E}"/>
              </a:ext>
            </a:extLst>
          </p:cNvPr>
          <p:cNvPicPr/>
          <p:nvPr/>
        </p:nvPicPr>
        <p:blipFill>
          <a:blip r:embed="rId8" r:link="rId9">
            <a:extLst>
              <a:ext uri="{28A0092B-C50C-407E-A947-70E740481C1C}">
                <a14:useLocalDpi xmlns:a14="http://schemas.microsoft.com/office/drawing/2010/main" val="0"/>
              </a:ext>
            </a:extLst>
          </a:blip>
          <a:stretch>
            <a:fillRect/>
          </a:stretch>
        </p:blipFill>
        <p:spPr>
          <a:xfrm rot="10800000">
            <a:off x="8465841" y="5260628"/>
            <a:ext cx="153035" cy="153035"/>
          </a:xfrm>
          <a:prstGeom prst="rect">
            <a:avLst/>
          </a:prstGeom>
        </p:spPr>
      </p:pic>
      <p:pic>
        <p:nvPicPr>
          <p:cNvPr id="45" name="＞マーク.jpg">
            <a:extLst>
              <a:ext uri="{FF2B5EF4-FFF2-40B4-BE49-F238E27FC236}">
                <a16:creationId xmlns:a16="http://schemas.microsoft.com/office/drawing/2014/main" id="{D3580594-C0D8-4903-B7EE-06E22FFAA5E9}"/>
              </a:ext>
            </a:extLst>
          </p:cNvPr>
          <p:cNvPicPr/>
          <p:nvPr/>
        </p:nvPicPr>
        <p:blipFill>
          <a:blip r:embed="rId8" r:link="rId9">
            <a:extLst>
              <a:ext uri="{28A0092B-C50C-407E-A947-70E740481C1C}">
                <a14:useLocalDpi xmlns:a14="http://schemas.microsoft.com/office/drawing/2010/main" val="0"/>
              </a:ext>
            </a:extLst>
          </a:blip>
          <a:stretch>
            <a:fillRect/>
          </a:stretch>
        </p:blipFill>
        <p:spPr>
          <a:xfrm>
            <a:off x="9164002" y="5257004"/>
            <a:ext cx="153035" cy="153035"/>
          </a:xfrm>
          <a:prstGeom prst="rect">
            <a:avLst/>
          </a:prstGeom>
        </p:spPr>
      </p:pic>
      <p:pic>
        <p:nvPicPr>
          <p:cNvPr id="47" name="図 46">
            <a:extLst>
              <a:ext uri="{FF2B5EF4-FFF2-40B4-BE49-F238E27FC236}">
                <a16:creationId xmlns:a16="http://schemas.microsoft.com/office/drawing/2014/main" id="{4544EEE5-7A3A-4153-81E8-19EFFD5CD86E}"/>
              </a:ext>
            </a:extLst>
          </p:cNvPr>
          <p:cNvPicPr/>
          <p:nvPr/>
        </p:nvPicPr>
        <p:blipFill>
          <a:blip r:embed="rId10"/>
          <a:stretch>
            <a:fillRect/>
          </a:stretch>
        </p:blipFill>
        <p:spPr>
          <a:xfrm>
            <a:off x="9448607" y="5231158"/>
            <a:ext cx="218052" cy="205829"/>
          </a:xfrm>
          <a:prstGeom prst="rect">
            <a:avLst/>
          </a:prstGeom>
        </p:spPr>
      </p:pic>
      <p:sp>
        <p:nvSpPr>
          <p:cNvPr id="27"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2500971" y="5959502"/>
            <a:ext cx="4619496" cy="68860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区分別</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ページでは、所属や役職など区分ごとに</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集計する場合に、区分けする項目を設定します。</a:t>
            </a:r>
          </a:p>
        </p:txBody>
      </p:sp>
    </p:spTree>
    <p:extLst>
      <p:ext uri="{BB962C8B-B14F-4D97-AF65-F5344CB8AC3E}">
        <p14:creationId xmlns:p14="http://schemas.microsoft.com/office/powerpoint/2010/main" val="7077663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テキスト ボックス 19">
            <a:extLst>
              <a:ext uri="{FF2B5EF4-FFF2-40B4-BE49-F238E27FC236}">
                <a16:creationId xmlns:a16="http://schemas.microsoft.com/office/drawing/2014/main" id="{B602521E-5B3B-4942-BD2F-890A77FBE5F5}"/>
              </a:ext>
            </a:extLst>
          </p:cNvPr>
          <p:cNvSpPr txBox="1"/>
          <p:nvPr/>
        </p:nvSpPr>
        <p:spPr>
          <a:xfrm>
            <a:off x="972618" y="1539890"/>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勤務一覧表］メニュー</a:t>
            </a:r>
          </a:p>
        </p:txBody>
      </p:sp>
      <p:pic>
        <p:nvPicPr>
          <p:cNvPr id="28" name="図 27">
            <a:extLst>
              <a:ext uri="{FF2B5EF4-FFF2-40B4-BE49-F238E27FC236}">
                <a16:creationId xmlns:a16="http://schemas.microsoft.com/office/drawing/2014/main" id="{68AA2872-E037-4ED1-BFA0-9186CE2AA400}"/>
              </a:ext>
            </a:extLst>
          </p:cNvPr>
          <p:cNvPicPr>
            <a:picLocks noChangeAspect="1"/>
          </p:cNvPicPr>
          <p:nvPr/>
        </p:nvPicPr>
        <p:blipFill>
          <a:blip r:embed="rId3"/>
          <a:stretch>
            <a:fillRect/>
          </a:stretch>
        </p:blipFill>
        <p:spPr>
          <a:xfrm>
            <a:off x="2996573" y="2816403"/>
            <a:ext cx="3680746" cy="1606201"/>
          </a:xfrm>
          <a:prstGeom prst="rect">
            <a:avLst/>
          </a:prstGeom>
          <a:ln w="3175">
            <a:solidFill>
              <a:srgbClr val="000000"/>
            </a:solidFill>
          </a:ln>
        </p:spPr>
      </p:pic>
      <p:pic>
        <p:nvPicPr>
          <p:cNvPr id="26" name="図 25">
            <a:extLst>
              <a:ext uri="{FF2B5EF4-FFF2-40B4-BE49-F238E27FC236}">
                <a16:creationId xmlns:a16="http://schemas.microsoft.com/office/drawing/2014/main" id="{433258D8-9746-407A-986C-66C57BF47A69}"/>
              </a:ext>
            </a:extLst>
          </p:cNvPr>
          <p:cNvPicPr>
            <a:picLocks noChangeAspect="1"/>
          </p:cNvPicPr>
          <p:nvPr/>
        </p:nvPicPr>
        <p:blipFill>
          <a:blip r:embed="rId4" r:link="rId5">
            <a:extLst>
              <a:ext uri="{28A0092B-C50C-407E-A947-70E740481C1C}">
                <a14:useLocalDpi xmlns:a14="http://schemas.microsoft.com/office/drawing/2010/main" val="0"/>
              </a:ext>
            </a:extLst>
          </a:blip>
          <a:stretch>
            <a:fillRect/>
          </a:stretch>
        </p:blipFill>
        <p:spPr>
          <a:xfrm>
            <a:off x="1124665" y="2038901"/>
            <a:ext cx="1167212" cy="2000374"/>
          </a:xfrm>
          <a:prstGeom prst="rect">
            <a:avLst/>
          </a:prstGeom>
          <a:ln w="3175">
            <a:solidFill>
              <a:srgbClr val="000000"/>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勤務期間を指定して、勤務データを確認する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99509" y="1203086"/>
            <a:ext cx="10151779" cy="338554"/>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勤怠期間にかかわらず、勤務日を指定して勤務データを確認します。</a:t>
            </a:r>
            <a:r>
              <a:rPr lang="ja-JP" altLang="en-US" sz="1600" dirty="0">
                <a:latin typeface="Meiryo UI" panose="020B0604030504040204" pitchFamily="50" charset="-128"/>
                <a:ea typeface="Meiryo UI" panose="020B0604030504040204" pitchFamily="50" charset="-128"/>
              </a:rPr>
              <a:t>「勤務日別」または「勤務日の合計」を出力できます。</a:t>
            </a:r>
            <a:endParaRPr kumimoji="1" lang="ja-JP" altLang="en-US" sz="1600" dirty="0">
              <a:latin typeface="Meiryo UI" panose="020B0604030504040204" pitchFamily="50" charset="-128"/>
              <a:ea typeface="Meiryo UI" panose="020B0604030504040204" pitchFamily="50" charset="-128"/>
            </a:endParaRPr>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65938" y="2008374"/>
            <a:ext cx="794611" cy="45696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矢印: 折線 34">
            <a:extLst>
              <a:ext uri="{FF2B5EF4-FFF2-40B4-BE49-F238E27FC236}">
                <a16:creationId xmlns:a16="http://schemas.microsoft.com/office/drawing/2014/main" id="{1ACC89D8-73C3-48AD-9806-81CFF1D18705}"/>
              </a:ext>
            </a:extLst>
          </p:cNvPr>
          <p:cNvSpPr/>
          <p:nvPr/>
        </p:nvSpPr>
        <p:spPr>
          <a:xfrm flipV="1">
            <a:off x="1611427" y="4161996"/>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6"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4848626" y="2731572"/>
            <a:ext cx="4346801"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pic>
        <p:nvPicPr>
          <p:cNvPr id="32" name="図 31">
            <a:extLst>
              <a:ext uri="{FF2B5EF4-FFF2-40B4-BE49-F238E27FC236}">
                <a16:creationId xmlns:a16="http://schemas.microsoft.com/office/drawing/2014/main" id="{792AC241-5DD6-481D-9E2C-ECB85EB79F02}"/>
              </a:ext>
            </a:extLst>
          </p:cNvPr>
          <p:cNvPicPr>
            <a:picLocks noChangeAspect="1"/>
          </p:cNvPicPr>
          <p:nvPr/>
        </p:nvPicPr>
        <p:blipFill>
          <a:blip r:embed="rId6" r:link="rId7">
            <a:extLst>
              <a:ext uri="{28A0092B-C50C-407E-A947-70E740481C1C}">
                <a14:useLocalDpi xmlns:a14="http://schemas.microsoft.com/office/drawing/2010/main" val="0"/>
              </a:ext>
            </a:extLst>
          </a:blip>
          <a:stretch>
            <a:fillRect/>
          </a:stretch>
        </p:blipFill>
        <p:spPr>
          <a:xfrm>
            <a:off x="2672258" y="4492805"/>
            <a:ext cx="3664458" cy="1049342"/>
          </a:xfrm>
          <a:prstGeom prst="rect">
            <a:avLst/>
          </a:prstGeom>
          <a:ln w="3175">
            <a:solidFill>
              <a:schemeClr val="tx1"/>
            </a:solidFill>
          </a:ln>
        </p:spPr>
      </p:pic>
      <p:sp>
        <p:nvSpPr>
          <p:cNvPr id="38" name="矢印: 折線 37">
            <a:extLst>
              <a:ext uri="{FF2B5EF4-FFF2-40B4-BE49-F238E27FC236}">
                <a16:creationId xmlns:a16="http://schemas.microsoft.com/office/drawing/2014/main" id="{B7770878-5605-4ECA-8397-B890DA581B30}"/>
              </a:ext>
            </a:extLst>
          </p:cNvPr>
          <p:cNvSpPr/>
          <p:nvPr/>
        </p:nvSpPr>
        <p:spPr>
          <a:xfrm flipV="1">
            <a:off x="645806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37" name="図 36">
            <a:extLst>
              <a:ext uri="{FF2B5EF4-FFF2-40B4-BE49-F238E27FC236}">
                <a16:creationId xmlns:a16="http://schemas.microsoft.com/office/drawing/2014/main" id="{09A721D5-9176-4452-A8CD-D6D50DBE9914}"/>
              </a:ext>
            </a:extLst>
          </p:cNvPr>
          <p:cNvPicPr/>
          <p:nvPr/>
        </p:nvPicPr>
        <p:blipFill>
          <a:blip r:embed="rId8"/>
          <a:stretch>
            <a:fillRect/>
          </a:stretch>
        </p:blipFill>
        <p:spPr>
          <a:xfrm>
            <a:off x="7183919" y="4356411"/>
            <a:ext cx="4217670" cy="2301875"/>
          </a:xfrm>
          <a:prstGeom prst="rect">
            <a:avLst/>
          </a:prstGeom>
          <a:ln w="3175">
            <a:solidFill>
              <a:schemeClr val="tx1"/>
            </a:solidFill>
          </a:ln>
        </p:spPr>
      </p:pic>
      <p:pic>
        <p:nvPicPr>
          <p:cNvPr id="41" name="図 40">
            <a:extLst>
              <a:ext uri="{FF2B5EF4-FFF2-40B4-BE49-F238E27FC236}">
                <a16:creationId xmlns:a16="http://schemas.microsoft.com/office/drawing/2014/main" id="{25288D28-039A-4BA1-9258-EAA1A4DBF791}"/>
              </a:ext>
            </a:extLst>
          </p:cNvPr>
          <p:cNvPicPr>
            <a:picLocks noChangeAspect="1"/>
          </p:cNvPicPr>
          <p:nvPr/>
        </p:nvPicPr>
        <p:blipFill>
          <a:blip r:embed="rId9"/>
          <a:stretch>
            <a:fillRect/>
          </a:stretch>
        </p:blipFill>
        <p:spPr>
          <a:xfrm>
            <a:off x="7791969" y="2797908"/>
            <a:ext cx="1279286" cy="1381537"/>
          </a:xfrm>
          <a:prstGeom prst="rect">
            <a:avLst/>
          </a:prstGeom>
          <a:ln w="3175">
            <a:solidFill>
              <a:schemeClr val="tx1"/>
            </a:solidFill>
          </a:ln>
        </p:spPr>
      </p:pic>
      <p:cxnSp>
        <p:nvCxnSpPr>
          <p:cNvPr id="43" name="直線コネクタ 42">
            <a:extLst>
              <a:ext uri="{FF2B5EF4-FFF2-40B4-BE49-F238E27FC236}">
                <a16:creationId xmlns:a16="http://schemas.microsoft.com/office/drawing/2014/main" id="{39750057-1956-4D2A-9BF4-615AB2E104A4}"/>
              </a:ext>
            </a:extLst>
          </p:cNvPr>
          <p:cNvCxnSpPr>
            <a:cxnSpLocks/>
          </p:cNvCxnSpPr>
          <p:nvPr/>
        </p:nvCxnSpPr>
        <p:spPr>
          <a:xfrm>
            <a:off x="4604233" y="3604176"/>
            <a:ext cx="25234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AutoShape 380">
            <a:extLst>
              <a:ext uri="{FF2B5EF4-FFF2-40B4-BE49-F238E27FC236}">
                <a16:creationId xmlns:a16="http://schemas.microsoft.com/office/drawing/2014/main" id="{3D41BC7A-9B91-4121-B4B2-25497780721E}"/>
              </a:ext>
            </a:extLst>
          </p:cNvPr>
          <p:cNvSpPr>
            <a:spLocks noChangeArrowheads="1"/>
          </p:cNvSpPr>
          <p:nvPr/>
        </p:nvSpPr>
        <p:spPr bwMode="auto">
          <a:xfrm>
            <a:off x="1820083" y="3847439"/>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AutoShape 380">
            <a:extLst>
              <a:ext uri="{FF2B5EF4-FFF2-40B4-BE49-F238E27FC236}">
                <a16:creationId xmlns:a16="http://schemas.microsoft.com/office/drawing/2014/main" id="{3B0B5517-5E8C-413D-A31D-E8DDE3F5AFF6}"/>
              </a:ext>
            </a:extLst>
          </p:cNvPr>
          <p:cNvSpPr>
            <a:spLocks noChangeArrowheads="1"/>
          </p:cNvSpPr>
          <p:nvPr/>
        </p:nvSpPr>
        <p:spPr bwMode="auto">
          <a:xfrm>
            <a:off x="2636914" y="4508720"/>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4B9D8523-1F1A-4507-BAF4-C355721115E5}"/>
              </a:ext>
            </a:extLst>
          </p:cNvPr>
          <p:cNvSpPr>
            <a:spLocks noChangeArrowheads="1"/>
          </p:cNvSpPr>
          <p:nvPr/>
        </p:nvSpPr>
        <p:spPr bwMode="auto">
          <a:xfrm>
            <a:off x="4335843" y="4578839"/>
            <a:ext cx="761440" cy="28592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0" name="直線コネクタ 29">
            <a:extLst>
              <a:ext uri="{FF2B5EF4-FFF2-40B4-BE49-F238E27FC236}">
                <a16:creationId xmlns:a16="http://schemas.microsoft.com/office/drawing/2014/main" id="{BA00F3D3-56FF-46E6-B12A-77F5F6F06C60}"/>
              </a:ext>
            </a:extLst>
          </p:cNvPr>
          <p:cNvCxnSpPr>
            <a:cxnSpLocks/>
          </p:cNvCxnSpPr>
          <p:nvPr/>
        </p:nvCxnSpPr>
        <p:spPr>
          <a:xfrm>
            <a:off x="4713011" y="4874176"/>
            <a:ext cx="0" cy="76323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Rectangle 363">
            <a:extLst>
              <a:ext uri="{FF2B5EF4-FFF2-40B4-BE49-F238E27FC236}">
                <a16:creationId xmlns:a16="http://schemas.microsoft.com/office/drawing/2014/main" id="{BC8D4ECD-29EE-4F5A-B60D-6940F507C5A5}"/>
              </a:ext>
            </a:extLst>
          </p:cNvPr>
          <p:cNvSpPr>
            <a:spLocks noChangeArrowheads="1"/>
          </p:cNvSpPr>
          <p:nvPr/>
        </p:nvSpPr>
        <p:spPr bwMode="auto">
          <a:xfrm>
            <a:off x="2996573" y="5624707"/>
            <a:ext cx="334014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集計形式として、「勤務日別」または</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「勤務日の合計」を選択します。</a:t>
            </a:r>
            <a:endParaRPr lang="ja-JP"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865564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4C7A3BA8-8AF4-4C87-AAF2-205EB7D3D2DC}"/>
              </a:ext>
            </a:extLst>
          </p:cNvPr>
          <p:cNvPicPr>
            <a:picLocks noChangeAspect="1"/>
          </p:cNvPicPr>
          <p:nvPr/>
        </p:nvPicPr>
        <p:blipFill>
          <a:blip r:embed="rId3"/>
          <a:stretch>
            <a:fillRect/>
          </a:stretch>
        </p:blipFill>
        <p:spPr>
          <a:xfrm>
            <a:off x="6525782" y="1764825"/>
            <a:ext cx="4593146" cy="3152585"/>
          </a:xfrm>
          <a:prstGeom prst="rect">
            <a:avLst/>
          </a:prstGeom>
          <a:ln w="3175">
            <a:solidFill>
              <a:schemeClr val="tx1"/>
            </a:solidFill>
          </a:ln>
        </p:spPr>
      </p:pic>
      <p:pic>
        <p:nvPicPr>
          <p:cNvPr id="17" name="図 16">
            <a:extLst>
              <a:ext uri="{FF2B5EF4-FFF2-40B4-BE49-F238E27FC236}">
                <a16:creationId xmlns:a16="http://schemas.microsoft.com/office/drawing/2014/main" id="{E7C3D6A6-E58F-414E-A1F0-3BF3C8D1030C}"/>
              </a:ext>
            </a:extLst>
          </p:cNvPr>
          <p:cNvPicPr>
            <a:picLocks noChangeAspect="1"/>
          </p:cNvPicPr>
          <p:nvPr/>
        </p:nvPicPr>
        <p:blipFill>
          <a:blip r:embed="rId4"/>
          <a:stretch>
            <a:fillRect/>
          </a:stretch>
        </p:blipFill>
        <p:spPr>
          <a:xfrm>
            <a:off x="1073070" y="1764825"/>
            <a:ext cx="4634294" cy="2913793"/>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- 7</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2800" b="1" spc="-3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ja-JP" altLang="ja-JP" sz="2800" b="0" i="0" u="none" strike="noStrike" cap="none" spc="-30" normalizeH="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54688"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ja-JP" sz="1600" dirty="0">
                <a:latin typeface="Meiryo UI" panose="020B0604030504040204" pitchFamily="50" charset="-128"/>
                <a:ea typeface="Meiryo UI" panose="020B0604030504040204" pitchFamily="50" charset="-128"/>
              </a:rPr>
              <a:t>未打刻一覧照会</a:t>
            </a:r>
            <a:r>
              <a:rPr lang="ja-JP" altLang="en-US" sz="1600" dirty="0">
                <a:latin typeface="Meiryo UI" panose="020B0604030504040204" pitchFamily="50" charset="-128"/>
                <a:ea typeface="Meiryo UI" panose="020B0604030504040204" pitchFamily="50" charset="-128"/>
              </a:rPr>
              <a:t>］メニュー</a:t>
            </a:r>
            <a:endParaRPr kumimoji="1" lang="ja-JP" altLang="en-US" sz="1600" dirty="0">
              <a:latin typeface="Meiryo UI" panose="020B0604030504040204" pitchFamily="50" charset="-128"/>
              <a:ea typeface="Meiryo UI" panose="020B0604030504040204" pitchFamily="50" charset="-128"/>
            </a:endParaRPr>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2053875" y="4450126"/>
            <a:ext cx="501068" cy="2202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073072" y="4861718"/>
            <a:ext cx="4634292" cy="44538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集計する条件を設定し、［集計］ボタンをクリックします。</a:t>
            </a:r>
          </a:p>
          <a:p>
            <a:pPr fontAlgn="base"/>
            <a:endParaRPr lang="ja-JP" altLang="ja-JP" sz="1200" dirty="0"/>
          </a:p>
        </p:txBody>
      </p:sp>
      <p:sp>
        <p:nvSpPr>
          <p:cNvPr id="3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459133" y="3429000"/>
            <a:ext cx="404489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未打刻がある場合は「</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」で表示されます</a:t>
            </a:r>
            <a:r>
              <a:rPr lang="ja-JP" altLang="en-US" sz="1600" dirty="0">
                <a:latin typeface="Meiryo UI" panose="020B0604030504040204" pitchFamily="50" charset="-128"/>
                <a:ea typeface="Meiryo UI" panose="020B0604030504040204" pitchFamily="50" charset="-128"/>
              </a:rPr>
              <a:t>。</a:t>
            </a:r>
            <a:endParaRPr lang="ja-JP" altLang="ja-JP" sz="1600" dirty="0">
              <a:latin typeface="Meiryo UI" panose="020B0604030504040204" pitchFamily="50" charset="-128"/>
              <a:ea typeface="Meiryo UI" panose="020B0604030504040204" pitchFamily="50" charset="-128"/>
            </a:endParaRPr>
          </a:p>
        </p:txBody>
      </p:sp>
      <p:sp>
        <p:nvSpPr>
          <p:cNvPr id="20" name="矢印: 右 19">
            <a:extLst>
              <a:ext uri="{FF2B5EF4-FFF2-40B4-BE49-F238E27FC236}">
                <a16:creationId xmlns:a16="http://schemas.microsoft.com/office/drawing/2014/main" id="{EB67523E-8B20-4A15-9D32-1443CE1822A1}"/>
              </a:ext>
            </a:extLst>
          </p:cNvPr>
          <p:cNvSpPr/>
          <p:nvPr/>
        </p:nvSpPr>
        <p:spPr>
          <a:xfrm>
            <a:off x="5950351" y="29127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2" name="AutoShape 380">
            <a:extLst>
              <a:ext uri="{FF2B5EF4-FFF2-40B4-BE49-F238E27FC236}">
                <a16:creationId xmlns:a16="http://schemas.microsoft.com/office/drawing/2014/main" id="{2207E9B8-5B9D-428A-A530-AFD74DF2CFC3}"/>
              </a:ext>
            </a:extLst>
          </p:cNvPr>
          <p:cNvSpPr>
            <a:spLocks noChangeArrowheads="1"/>
          </p:cNvSpPr>
          <p:nvPr/>
        </p:nvSpPr>
        <p:spPr bwMode="auto">
          <a:xfrm>
            <a:off x="9282622" y="3046915"/>
            <a:ext cx="408010" cy="18519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908290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55688D27-5612-4039-A8B9-FDFD6EB561CC}"/>
              </a:ext>
            </a:extLst>
          </p:cNvPr>
          <p:cNvSpPr>
            <a:spLocks noGrp="1"/>
          </p:cNvSpPr>
          <p:nvPr>
            <p:ph type="sldNum" sz="quarter" idx="12"/>
          </p:nvPr>
        </p:nvSpPr>
        <p:spPr/>
        <p:txBody>
          <a:bodyPr/>
          <a:lstStyle/>
          <a:p>
            <a:fld id="{5DCD4D6E-08C8-7B4E-8F73-578036F36F67}" type="slidenum">
              <a:rPr kumimoji="1" lang="ja-JP" altLang="en-US" smtClean="0"/>
              <a:pPr/>
              <a:t>6</a:t>
            </a:fld>
            <a:endParaRPr kumimoji="1" lang="ja-JP" altLang="en-US" dirty="0"/>
          </a:p>
        </p:txBody>
      </p:sp>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1106104"/>
            <a:ext cx="10949775" cy="683388"/>
          </a:xfrm>
          <a:prstGeom prst="rect">
            <a:avLst/>
          </a:prstGeom>
          <a:noFill/>
        </p:spPr>
        <p:txBody>
          <a:bodyPr wrap="square" tIns="36000" rtlCol="0">
            <a:spAutoFit/>
          </a:bodyPr>
          <a:lstStyle/>
          <a:p>
            <a:pPr>
              <a:lnSpc>
                <a:spcPct val="130000"/>
              </a:lnSpc>
            </a:pP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差出人「ＯＢＣｉＤ」から利用開始通知メールが送信されますので、記載されている</a:t>
            </a:r>
            <a:r>
              <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rPr>
              <a:t>URL</a:t>
            </a: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をクリックします。</a:t>
            </a:r>
            <a:br>
              <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利用開始通知メールに記載されている「</a:t>
            </a:r>
            <a:r>
              <a:rPr kumimoji="1" lang="en-US" altLang="ja-JP" sz="1600" dirty="0" err="1">
                <a:solidFill>
                  <a:schemeClr val="tx1">
                    <a:lumMod val="95000"/>
                    <a:lumOff val="5000"/>
                  </a:schemeClr>
                </a:solidFill>
                <a:latin typeface="Meiryo UI" panose="020B0604030504040204" pitchFamily="50" charset="-128"/>
                <a:ea typeface="Meiryo UI" panose="020B0604030504040204" pitchFamily="50" charset="-128"/>
              </a:rPr>
              <a:t>OBCiD</a:t>
            </a: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」と「パスワード」を入力してログインします。</a:t>
            </a:r>
            <a:endPar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83428" y="1995014"/>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725763" y="3467024"/>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993957"/>
            <a:ext cx="4587034" cy="3127322"/>
          </a:xfrm>
          <a:prstGeom prst="rect">
            <a:avLst/>
          </a:prstGeom>
          <a:ln>
            <a:solidFill>
              <a:schemeClr val="tx1"/>
            </a:solidFill>
          </a:ln>
        </p:spPr>
      </p:pic>
      <p:sp>
        <p:nvSpPr>
          <p:cNvPr id="8" name="フローチャート: 処理 18">
            <a:extLst>
              <a:ext uri="{FF2B5EF4-FFF2-40B4-BE49-F238E27FC236}">
                <a16:creationId xmlns:a16="http://schemas.microsoft.com/office/drawing/2014/main" id="{6FD27F18-03EF-4DB8-842D-9A3E514F2A13}"/>
              </a:ext>
            </a:extLst>
          </p:cNvPr>
          <p:cNvSpPr>
            <a:spLocks noChangeArrowheads="1"/>
          </p:cNvSpPr>
          <p:nvPr/>
        </p:nvSpPr>
        <p:spPr bwMode="auto">
          <a:xfrm>
            <a:off x="695311" y="413333"/>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はじめての起動</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0" name="矢印: 右 9">
            <a:extLst>
              <a:ext uri="{FF2B5EF4-FFF2-40B4-BE49-F238E27FC236}">
                <a16:creationId xmlns:a16="http://schemas.microsoft.com/office/drawing/2014/main" id="{10DBCEAD-A95B-403E-8331-528129DB6370}"/>
              </a:ext>
            </a:extLst>
          </p:cNvPr>
          <p:cNvSpPr/>
          <p:nvPr/>
        </p:nvSpPr>
        <p:spPr>
          <a:xfrm>
            <a:off x="5827674" y="3269097"/>
            <a:ext cx="539260"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四角形: 角を丸くする 10">
            <a:extLst>
              <a:ext uri="{FF2B5EF4-FFF2-40B4-BE49-F238E27FC236}">
                <a16:creationId xmlns:a16="http://schemas.microsoft.com/office/drawing/2014/main" id="{4D0EA561-4794-4BFE-937C-169EE58380EE}"/>
              </a:ext>
            </a:extLst>
          </p:cNvPr>
          <p:cNvSpPr/>
          <p:nvPr/>
        </p:nvSpPr>
        <p:spPr>
          <a:xfrm>
            <a:off x="725763" y="4079667"/>
            <a:ext cx="3011381" cy="6447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049863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E09E3D5D-6936-4C31-8493-DC0C2BE9F4B9}"/>
              </a:ext>
            </a:extLst>
          </p:cNvPr>
          <p:cNvSpPr>
            <a:spLocks noGrp="1"/>
          </p:cNvSpPr>
          <p:nvPr>
            <p:ph type="sldNum" sz="quarter" idx="12"/>
          </p:nvPr>
        </p:nvSpPr>
        <p:spPr/>
        <p:txBody>
          <a:bodyPr/>
          <a:lstStyle/>
          <a:p>
            <a:fld id="{5DCD4D6E-08C8-7B4E-8F73-578036F36F67}" type="slidenum">
              <a:rPr kumimoji="1" lang="ja-JP" altLang="en-US" smtClean="0"/>
              <a:pPr/>
              <a:t>7</a:t>
            </a:fld>
            <a:endParaRPr kumimoji="1" lang="ja-JP" altLang="en-US"/>
          </a:p>
        </p:txBody>
      </p:sp>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725959"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363301"/>
          </a:xfrm>
          <a:prstGeom prst="rect">
            <a:avLst/>
          </a:prstGeom>
          <a:noFill/>
        </p:spPr>
        <p:txBody>
          <a:bodyPr wrap="square" tIns="36000" rtlCol="0">
            <a:spAutoFit/>
          </a:bodyPr>
          <a:lstStyle/>
          <a:p>
            <a:pPr algn="l">
              <a:lnSpc>
                <a:spcPct val="130000"/>
              </a:lnSpc>
            </a:pP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363301"/>
          </a:xfrm>
          <a:prstGeom prst="rect">
            <a:avLst/>
          </a:prstGeom>
          <a:noFill/>
        </p:spPr>
        <p:txBody>
          <a:bodyPr wrap="square" tIns="36000" rtlCol="0">
            <a:spAutoFit/>
          </a:bodyPr>
          <a:lstStyle/>
          <a:p>
            <a:pPr algn="l">
              <a:lnSpc>
                <a:spcPct val="130000"/>
              </a:lnSpc>
            </a:pP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次回以降、起動時に新しいパスワードでログインします。</a:t>
            </a:r>
          </a:p>
        </p:txBody>
      </p:sp>
    </p:spTree>
    <p:extLst>
      <p:ext uri="{BB962C8B-B14F-4D97-AF65-F5344CB8AC3E}">
        <p14:creationId xmlns:p14="http://schemas.microsoft.com/office/powerpoint/2010/main" val="3754268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8B36427B-DB32-4B7A-BF64-E4732CF0EDC8}"/>
              </a:ext>
            </a:extLst>
          </p:cNvPr>
          <p:cNvSpPr/>
          <p:nvPr/>
        </p:nvSpPr>
        <p:spPr>
          <a:xfrm>
            <a:off x="6671144" y="1997462"/>
            <a:ext cx="4821061" cy="2831429"/>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3" name="スライド番号プレースホルダー 2">
            <a:extLst>
              <a:ext uri="{FF2B5EF4-FFF2-40B4-BE49-F238E27FC236}">
                <a16:creationId xmlns:a16="http://schemas.microsoft.com/office/drawing/2014/main" id="{E09E3D5D-6936-4C31-8493-DC0C2BE9F4B9}"/>
              </a:ext>
            </a:extLst>
          </p:cNvPr>
          <p:cNvSpPr>
            <a:spLocks noGrp="1"/>
          </p:cNvSpPr>
          <p:nvPr>
            <p:ph type="sldNum" sz="quarter" idx="12"/>
          </p:nvPr>
        </p:nvSpPr>
        <p:spPr/>
        <p:txBody>
          <a:bodyPr/>
          <a:lstStyle/>
          <a:p>
            <a:fld id="{5DCD4D6E-08C8-7B4E-8F73-578036F36F67}" type="slidenum">
              <a:rPr kumimoji="1" lang="ja-JP" altLang="en-US" smtClean="0"/>
              <a:pPr/>
              <a:t>8</a:t>
            </a:fld>
            <a:endParaRPr kumimoji="1" lang="ja-JP" altLang="en-US"/>
          </a:p>
        </p:txBody>
      </p:sp>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1250394"/>
            <a:ext cx="7597542" cy="363301"/>
          </a:xfrm>
          <a:prstGeom prst="rect">
            <a:avLst/>
          </a:prstGeom>
          <a:noFill/>
        </p:spPr>
        <p:txBody>
          <a:bodyPr wrap="square" tIns="36000" rtlCol="0">
            <a:spAutoFit/>
          </a:bodyPr>
          <a:lstStyle/>
          <a:p>
            <a:pPr algn="l">
              <a:lnSpc>
                <a:spcPct val="130000"/>
              </a:lnSpc>
            </a:pP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打刻や申請をする際は、当サービスにログインします。「</a:t>
            </a:r>
            <a:r>
              <a:rPr kumimoji="1" lang="en-US" altLang="ja-JP" sz="1600" dirty="0" err="1">
                <a:solidFill>
                  <a:schemeClr val="tx1">
                    <a:lumMod val="95000"/>
                    <a:lumOff val="5000"/>
                  </a:schemeClr>
                </a:solidFill>
                <a:latin typeface="Meiryo UI" panose="020B0604030504040204" pitchFamily="50" charset="-128"/>
                <a:ea typeface="Meiryo UI" panose="020B0604030504040204" pitchFamily="50" charset="-128"/>
              </a:rPr>
              <a:t>OBCiD</a:t>
            </a: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」と「パスワード」を入力します。</a:t>
            </a:r>
            <a:endPar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99795" y="2000254"/>
            <a:ext cx="5481223" cy="3736957"/>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89656" y="2848173"/>
            <a:ext cx="3518681" cy="1755621"/>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789656" y="2005929"/>
            <a:ext cx="4788439" cy="683388"/>
          </a:xfrm>
          <a:prstGeom prst="rect">
            <a:avLst/>
          </a:prstGeom>
          <a:noFill/>
        </p:spPr>
        <p:txBody>
          <a:bodyPr wrap="square" tIns="36000" rtlCol="0">
            <a:spAutoFit/>
          </a:bodyPr>
          <a:lstStyle/>
          <a:p>
            <a:pPr algn="l">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パスワードを忘れた場合は、「パスワードをお忘れ</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ですか？」をクリックし、パスワードを再設定できます。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フローチャート: 処理 18">
            <a:extLst>
              <a:ext uri="{FF2B5EF4-FFF2-40B4-BE49-F238E27FC236}">
                <a16:creationId xmlns:a16="http://schemas.microsoft.com/office/drawing/2014/main" id="{969F73AE-B350-425C-85D4-04619370B1B0}"/>
              </a:ext>
            </a:extLst>
          </p:cNvPr>
          <p:cNvSpPr>
            <a:spLocks noChangeArrowheads="1"/>
          </p:cNvSpPr>
          <p:nvPr/>
        </p:nvSpPr>
        <p:spPr bwMode="auto">
          <a:xfrm>
            <a:off x="695311" y="413333"/>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基本操作</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363">
            <a:extLst>
              <a:ext uri="{FF2B5EF4-FFF2-40B4-BE49-F238E27FC236}">
                <a16:creationId xmlns:a16="http://schemas.microsoft.com/office/drawing/2014/main" id="{1BB6F98E-7B31-46EF-911B-2BA23BBD7A1E}"/>
              </a:ext>
            </a:extLst>
          </p:cNvPr>
          <p:cNvSpPr>
            <a:spLocks noChangeArrowheads="1"/>
          </p:cNvSpPr>
          <p:nvPr/>
        </p:nvSpPr>
        <p:spPr bwMode="auto">
          <a:xfrm>
            <a:off x="1070124" y="4499740"/>
            <a:ext cx="10212642" cy="18496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使用したメニューが「最近使用したメニュー」欄に表示されます</a:t>
            </a:r>
            <a:r>
              <a:rPr 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よく使用するメニューは、ピン留めして常に表示させておくと便利です。</a:t>
            </a:r>
            <a:endParaRPr lang="en-US" alt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en-US" alt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「最近使用したメニュー」欄からもメニューを起動できます。</a:t>
            </a:r>
            <a:endParaRPr lang="en-US" altLang="ja-JP" sz="12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3" name="テキスト ボックス 2">
            <a:extLst>
              <a:ext uri="{FF2B5EF4-FFF2-40B4-BE49-F238E27FC236}">
                <a16:creationId xmlns:a16="http://schemas.microsoft.com/office/drawing/2014/main" id="{0C73EE1B-A84D-400B-86D2-6E94B1EE7843}"/>
              </a:ext>
            </a:extLst>
          </p:cNvPr>
          <p:cNvSpPr txBox="1"/>
          <p:nvPr/>
        </p:nvSpPr>
        <p:spPr>
          <a:xfrm>
            <a:off x="6104467" y="4924590"/>
            <a:ext cx="238739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①アイコンにカーソルを当てると　</a:t>
            </a:r>
            <a:r>
              <a:rPr lang="ja-JP" altLang="en-US" sz="1200" dirty="0">
                <a:latin typeface="Meiryo UI" panose="020B0604030504040204" pitchFamily="50" charset="-128"/>
                <a:ea typeface="Meiryo UI" panose="020B0604030504040204" pitchFamily="50" charset="-128"/>
              </a:rPr>
              <a:t>　 が</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表示されますのでクリックします。</a:t>
            </a:r>
            <a:endParaRPr lang="en-US" altLang="ja-JP" sz="1200" dirty="0">
              <a:latin typeface="Meiryo UI" panose="020B0604030504040204" pitchFamily="50" charset="-128"/>
              <a:ea typeface="Meiryo UI" panose="020B0604030504040204" pitchFamily="50" charset="-128"/>
            </a:endParaRPr>
          </a:p>
        </p:txBody>
      </p:sp>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4883" y="962032"/>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当サービスの起動時に表示される［ホーム］画面を紹介します。</a:t>
            </a:r>
            <a:endParaRPr kumimoji="1" lang="ja-JP" altLang="en-US" sz="1600" dirty="0">
              <a:latin typeface="Meiryo UI" panose="020B0604030504040204" pitchFamily="50" charset="-128"/>
              <a:ea typeface="Meiryo UI" panose="020B0604030504040204" pitchFamily="50" charset="-128"/>
            </a:endParaRPr>
          </a:p>
        </p:txBody>
      </p:sp>
      <p:sp>
        <p:nvSpPr>
          <p:cNvPr id="21" name="テキスト ボックス 20">
            <a:extLst>
              <a:ext uri="{FF2B5EF4-FFF2-40B4-BE49-F238E27FC236}">
                <a16:creationId xmlns:a16="http://schemas.microsoft.com/office/drawing/2014/main" id="{C0712191-AD6F-40A3-8848-78A10AD554B1}"/>
              </a:ext>
            </a:extLst>
          </p:cNvPr>
          <p:cNvSpPr txBox="1"/>
          <p:nvPr/>
        </p:nvSpPr>
        <p:spPr>
          <a:xfrm>
            <a:off x="1070123" y="1686964"/>
            <a:ext cx="175774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申請者の場合</a:t>
            </a:r>
            <a:endParaRPr kumimoji="1" lang="ja-JP" altLang="en-US" sz="1600" b="1" dirty="0">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A615659F-FAA9-4EA3-A443-3ED7FA92CAA6}"/>
              </a:ext>
            </a:extLst>
          </p:cNvPr>
          <p:cNvSpPr txBox="1"/>
          <p:nvPr/>
        </p:nvSpPr>
        <p:spPr>
          <a:xfrm>
            <a:off x="6523008" y="1686963"/>
            <a:ext cx="1968855"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承認者の場合</a:t>
            </a:r>
            <a:endParaRPr kumimoji="1" lang="ja-JP" altLang="en-US" sz="1600" b="1" dirty="0">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7B5216C-9432-4E86-B3C4-0C6F27F48014}"/>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1368925" y="2147577"/>
            <a:ext cx="3632528" cy="2102289"/>
          </a:xfrm>
          <a:prstGeom prst="rect">
            <a:avLst/>
          </a:prstGeom>
          <a:ln>
            <a:solidFill>
              <a:schemeClr val="tx1"/>
            </a:solidFill>
          </a:ln>
        </p:spPr>
      </p:pic>
      <p:pic>
        <p:nvPicPr>
          <p:cNvPr id="7" name="図 6">
            <a:extLst>
              <a:ext uri="{FF2B5EF4-FFF2-40B4-BE49-F238E27FC236}">
                <a16:creationId xmlns:a16="http://schemas.microsoft.com/office/drawing/2014/main" id="{0D5F45F5-46B2-4877-83FF-96B42FE43B53}"/>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825159" y="2147576"/>
            <a:ext cx="3632529" cy="2102290"/>
          </a:xfrm>
          <a:prstGeom prst="rect">
            <a:avLst/>
          </a:prstGeom>
          <a:ln>
            <a:solidFill>
              <a:schemeClr val="tx1"/>
            </a:solidFill>
          </a:ln>
        </p:spPr>
      </p:pic>
      <p:pic>
        <p:nvPicPr>
          <p:cNvPr id="34" name="図 33">
            <a:extLst>
              <a:ext uri="{FF2B5EF4-FFF2-40B4-BE49-F238E27FC236}">
                <a16:creationId xmlns:a16="http://schemas.microsoft.com/office/drawing/2014/main" id="{F2C38638-87D3-427E-8FFD-B7EC32C92ED5}"/>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334721" y="5425525"/>
            <a:ext cx="1430501" cy="643438"/>
          </a:xfrm>
          <a:prstGeom prst="rect">
            <a:avLst/>
          </a:prstGeom>
        </p:spPr>
      </p:pic>
      <p:pic>
        <p:nvPicPr>
          <p:cNvPr id="36" name="図 35">
            <a:extLst>
              <a:ext uri="{FF2B5EF4-FFF2-40B4-BE49-F238E27FC236}">
                <a16:creationId xmlns:a16="http://schemas.microsoft.com/office/drawing/2014/main" id="{0908B10E-8AE5-4881-B2C2-0C4B1CDD0D53}"/>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9294015" y="5425526"/>
            <a:ext cx="1507150" cy="643437"/>
          </a:xfrm>
          <a:prstGeom prst="rect">
            <a:avLst/>
          </a:prstGeom>
        </p:spPr>
      </p:pic>
      <p:sp>
        <p:nvSpPr>
          <p:cNvPr id="19"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1368924" y="2378270"/>
            <a:ext cx="583861"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89A8DD7E-1868-4912-8DDD-11B4A9FC0853}"/>
              </a:ext>
            </a:extLst>
          </p:cNvPr>
          <p:cNvSpPr>
            <a:spLocks noChangeArrowheads="1"/>
          </p:cNvSpPr>
          <p:nvPr/>
        </p:nvSpPr>
        <p:spPr bwMode="auto">
          <a:xfrm>
            <a:off x="6825159" y="2384922"/>
            <a:ext cx="583861"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a:extLst>
              <a:ext uri="{FF2B5EF4-FFF2-40B4-BE49-F238E27FC236}">
                <a16:creationId xmlns:a16="http://schemas.microsoft.com/office/drawing/2014/main" id="{EA647F6E-A258-4AD7-A0B1-40FC0CFFDA53}"/>
              </a:ext>
            </a:extLst>
          </p:cNvPr>
          <p:cNvPicPr>
            <a:picLocks noChangeAspect="1"/>
          </p:cNvPicPr>
          <p:nvPr/>
        </p:nvPicPr>
        <p:blipFill>
          <a:blip r:embed="rId11" r:link="rId12">
            <a:extLst>
              <a:ext uri="{28A0092B-C50C-407E-A947-70E740481C1C}">
                <a14:useLocalDpi xmlns:a14="http://schemas.microsoft.com/office/drawing/2010/main" val="0"/>
              </a:ext>
            </a:extLst>
          </a:blip>
          <a:stretch>
            <a:fillRect/>
          </a:stretch>
        </p:blipFill>
        <p:spPr>
          <a:xfrm>
            <a:off x="8000798" y="4946142"/>
            <a:ext cx="200025" cy="200025"/>
          </a:xfrm>
          <a:prstGeom prst="rect">
            <a:avLst/>
          </a:prstGeom>
        </p:spPr>
      </p:pic>
      <p:sp>
        <p:nvSpPr>
          <p:cNvPr id="26" name="テキスト ボックス 25">
            <a:extLst>
              <a:ext uri="{FF2B5EF4-FFF2-40B4-BE49-F238E27FC236}">
                <a16:creationId xmlns:a16="http://schemas.microsoft.com/office/drawing/2014/main" id="{7A04D094-E4ED-48D0-AFD4-8A08FC333D54}"/>
              </a:ext>
            </a:extLst>
          </p:cNvPr>
          <p:cNvSpPr txBox="1"/>
          <p:nvPr/>
        </p:nvSpPr>
        <p:spPr>
          <a:xfrm>
            <a:off x="9036492" y="4924590"/>
            <a:ext cx="213950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②「ピン留めする」を選択します。</a:t>
            </a:r>
            <a:endParaRPr lang="en-US" altLang="ja-JP" sz="1200" dirty="0">
              <a:latin typeface="Meiryo UI" panose="020B0604030504040204" pitchFamily="50" charset="-128"/>
              <a:ea typeface="Meiryo UI" panose="020B0604030504040204" pitchFamily="50" charset="-128"/>
            </a:endParaRPr>
          </a:p>
        </p:txBody>
      </p:sp>
      <p:sp>
        <p:nvSpPr>
          <p:cNvPr id="28" name="AutoShape 380">
            <a:extLst>
              <a:ext uri="{FF2B5EF4-FFF2-40B4-BE49-F238E27FC236}">
                <a16:creationId xmlns:a16="http://schemas.microsoft.com/office/drawing/2014/main" id="{A88BD168-58A5-4AB3-84FC-D77C1A873069}"/>
              </a:ext>
            </a:extLst>
          </p:cNvPr>
          <p:cNvSpPr>
            <a:spLocks noChangeArrowheads="1"/>
          </p:cNvSpPr>
          <p:nvPr/>
        </p:nvSpPr>
        <p:spPr bwMode="auto">
          <a:xfrm>
            <a:off x="6839548" y="5554534"/>
            <a:ext cx="231704" cy="31816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C08C1C2D-7993-4469-B529-9F32C004F539}"/>
              </a:ext>
            </a:extLst>
          </p:cNvPr>
          <p:cNvSpPr>
            <a:spLocks noChangeArrowheads="1"/>
          </p:cNvSpPr>
          <p:nvPr/>
        </p:nvSpPr>
        <p:spPr bwMode="auto">
          <a:xfrm>
            <a:off x="9915835" y="5634487"/>
            <a:ext cx="824136" cy="1603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8" name="図 7">
            <a:extLst>
              <a:ext uri="{FF2B5EF4-FFF2-40B4-BE49-F238E27FC236}">
                <a16:creationId xmlns:a16="http://schemas.microsoft.com/office/drawing/2014/main" id="{B4D409BD-EA88-4C95-AD90-93CD8006FBC7}"/>
              </a:ext>
            </a:extLst>
          </p:cNvPr>
          <p:cNvPicPr>
            <a:picLocks noChangeAspect="1"/>
          </p:cNvPicPr>
          <p:nvPr/>
        </p:nvPicPr>
        <p:blipFill>
          <a:blip r:embed="rId13" r:link="rId14">
            <a:extLst>
              <a:ext uri="{28A0092B-C50C-407E-A947-70E740481C1C}">
                <a14:useLocalDpi xmlns:a14="http://schemas.microsoft.com/office/drawing/2010/main" val="0"/>
              </a:ext>
            </a:extLst>
          </a:blip>
          <a:stretch>
            <a:fillRect/>
          </a:stretch>
        </p:blipFill>
        <p:spPr>
          <a:xfrm>
            <a:off x="1126210" y="4869072"/>
            <a:ext cx="3352800" cy="711200"/>
          </a:xfrm>
          <a:prstGeom prst="rect">
            <a:avLst/>
          </a:prstGeom>
        </p:spPr>
      </p:pic>
      <p:sp>
        <p:nvSpPr>
          <p:cNvPr id="24"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2439694" y="2384922"/>
            <a:ext cx="2561759" cy="17150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8EA75261-A5A0-4335-931E-36893FA04A5A}"/>
              </a:ext>
            </a:extLst>
          </p:cNvPr>
          <p:cNvSpPr>
            <a:spLocks noChangeArrowheads="1"/>
          </p:cNvSpPr>
          <p:nvPr/>
        </p:nvSpPr>
        <p:spPr bwMode="auto">
          <a:xfrm>
            <a:off x="7892579" y="2363766"/>
            <a:ext cx="2565109" cy="17150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91765340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9280</Words>
  <Application>Microsoft Office PowerPoint</Application>
  <PresentationFormat>ワイド画面</PresentationFormat>
  <Paragraphs>813</Paragraphs>
  <Slides>53</Slides>
  <Notes>53</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53</vt:i4>
      </vt:variant>
    </vt:vector>
  </HeadingPairs>
  <TitlesOfParts>
    <vt:vector size="63" baseType="lpstr">
      <vt:lpstr>Meiryo UI</vt:lpstr>
      <vt:lpstr>ＭＳ ゴシック</vt:lpstr>
      <vt:lpstr>ＭＳ 明朝</vt:lpstr>
      <vt:lpstr>游ゴシック</vt:lpstr>
      <vt:lpstr>游ゴシック Light</vt:lpstr>
      <vt:lpstr>Arial</vt:lpstr>
      <vt:lpstr>Century</vt:lpstr>
      <vt:lpstr>Century Gothic</vt:lpstr>
      <vt:lpstr>Times New Roman</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2021-06-22T07:43:46Z</dcterms:created>
  <dcterms:modified xsi:type="dcterms:W3CDTF">2021-10-01T03:51:20Z</dcterms:modified>
</cp:coreProperties>
</file>