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>
  <p:sldMasterIdLst>
    <p:sldMasterId id="2147483752" r:id="rId1"/>
  </p:sldMasterIdLst>
  <p:notesMasterIdLst>
    <p:notesMasterId r:id="rId32"/>
  </p:notesMasterIdLst>
  <p:handoutMasterIdLst>
    <p:handoutMasterId r:id="rId33"/>
  </p:handoutMasterIdLst>
  <p:sldIdLst>
    <p:sldId id="290" r:id="rId2"/>
    <p:sldId id="286" r:id="rId3"/>
    <p:sldId id="291" r:id="rId4"/>
    <p:sldId id="270" r:id="rId5"/>
    <p:sldId id="297" r:id="rId6"/>
    <p:sldId id="276" r:id="rId7"/>
    <p:sldId id="257" r:id="rId8"/>
    <p:sldId id="259" r:id="rId9"/>
    <p:sldId id="301" r:id="rId10"/>
    <p:sldId id="293" r:id="rId11"/>
    <p:sldId id="260" r:id="rId12"/>
    <p:sldId id="303" r:id="rId13"/>
    <p:sldId id="295" r:id="rId14"/>
    <p:sldId id="296" r:id="rId15"/>
    <p:sldId id="262" r:id="rId16"/>
    <p:sldId id="298" r:id="rId17"/>
    <p:sldId id="299" r:id="rId18"/>
    <p:sldId id="263" r:id="rId19"/>
    <p:sldId id="300" r:id="rId20"/>
    <p:sldId id="264" r:id="rId21"/>
    <p:sldId id="265" r:id="rId22"/>
    <p:sldId id="266" r:id="rId23"/>
    <p:sldId id="267" r:id="rId24"/>
    <p:sldId id="272" r:id="rId25"/>
    <p:sldId id="269" r:id="rId26"/>
    <p:sldId id="279" r:id="rId27"/>
    <p:sldId id="292" r:id="rId28"/>
    <p:sldId id="294" r:id="rId29"/>
    <p:sldId id="281" r:id="rId30"/>
    <p:sldId id="302" r:id="rId31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作成者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A8DE"/>
    <a:srgbClr val="0074BE"/>
    <a:srgbClr val="1A4587"/>
    <a:srgbClr val="E16664"/>
    <a:srgbClr val="92C57D"/>
    <a:srgbClr val="00B0F0"/>
    <a:srgbClr val="FFFFFF"/>
    <a:srgbClr val="0F76BB"/>
    <a:srgbClr val="309DD1"/>
    <a:srgbClr val="1A45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F85EA6-5618-455F-8982-066B87F85091}" v="1797" dt="2021-07-06T02:27:35.6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46" autoAdjust="0"/>
    <p:restoredTop sz="78455" autoAdjust="0"/>
  </p:normalViewPr>
  <p:slideViewPr>
    <p:cSldViewPr snapToGrid="0">
      <p:cViewPr varScale="1">
        <p:scale>
          <a:sx n="75" d="100"/>
          <a:sy n="75" d="100"/>
        </p:scale>
        <p:origin x="1100" y="48"/>
      </p:cViewPr>
      <p:guideLst>
        <p:guide orient="horz" pos="2115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-1356"/>
    </p:cViewPr>
  </p:sorterViewPr>
  <p:notesViewPr>
    <p:cSldViewPr snapToGrid="0">
      <p:cViewPr>
        <p:scale>
          <a:sx n="1" d="2"/>
          <a:sy n="1" d="2"/>
        </p:scale>
        <p:origin x="1812" y="5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FF254631-ADBA-4409-9D0C-326BE72735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490F9C8-7CEE-4599-8ED6-BC439CB1CC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8B441-18A9-48B6-9AF6-69E3744A0028}" type="datetimeFigureOut">
              <a:rPr kumimoji="1" lang="ja-JP" altLang="en-US" smtClean="0"/>
              <a:t>2021/9/30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70A2180-794E-496C-9029-84516ACCB4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78C5447-6AFF-4DAC-89DB-28158F4735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43F92-9D9C-4CA6-8D97-DC454FF34D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0529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18831" cy="495029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5" y="1"/>
            <a:ext cx="2918831" cy="495029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fld id="{EC13577B-6902-467D-A26C-08A0DD5E4E03}" type="datetimeFigureOut">
              <a:rPr lang="en-US" altLang="ja-JP" smtClean="0"/>
              <a:pPr/>
              <a:t>9/30/2021</a:t>
            </a:fld>
            <a:endParaRPr lang="ja-JP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0" y="249238"/>
            <a:ext cx="6732588" cy="37877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5"/>
            <a:ext cx="5388610" cy="3884861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371286"/>
            <a:ext cx="2918831" cy="49502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1" cy="49502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fld id="{DF61EA0F-A667-4B49-8422-0062BC55E249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当マニュアルは従業員向けのマニュアルになります。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r>
              <a:rPr kumimoji="1" lang="ja-JP" altLang="en-US" dirty="0"/>
              <a:t>必要に応じて、会社の申請ルールなどを追記し、社員に渡してください。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F6B88-11D2-4649-9394-5D5A6FBE2258}" type="slidenum">
              <a:rPr kumimoji="1" lang="ja-JP" altLang="en-US" smtClean="0"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4554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「パスワードをお忘れですか？」を表示させない（社員にパスワードの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再設定を許可しない）場合は、「管理ポータル」の［ログイン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パスワードポリシー］メニューの「パスワードの再設定」で設定します。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104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申請者と、承認する上長（承認者）で、利用できるメニューを変更できます。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承認者だけに［承認］メニューを表示できます。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①「管理ポータル」の［セキュリティ </a:t>
            </a:r>
            <a:r>
              <a:rPr lang="en-US" altLang="ja-JP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‐</a:t>
            </a:r>
            <a:r>
              <a:rPr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メニュー権限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］メニューを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　 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②サービス選択で「奉行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Edge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労務管理電子化クラウド［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Web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アプリ］」を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　 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③例えば、「申請者用」「承認者用」などのメニュー権限を用意し、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　 利用者または組織ごとに付与します。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endParaRPr kumimoji="1" lang="ja-JP" altLang="ja-JP" sz="1200" kern="1200" dirty="0"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695624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「お知らせ」および「アンケート」機能は、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『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総務人事奉行クラウド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』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ご利用の場合の機能です。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『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奉行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Edge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労務管理電子化クラウド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』</a:t>
            </a:r>
            <a:r>
              <a:rPr kumimoji="1" lang="ja-JP" altLang="en-US" sz="1200" kern="1200" dirty="0" err="1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だけを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ご利用の場合は、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当ページは削除してください。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労務担当者側の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［総務手続 </a:t>
            </a:r>
            <a:r>
              <a:rPr lang="en-US" altLang="ja-JP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‐</a:t>
            </a:r>
            <a:r>
              <a:rPr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お知らせ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］メニューまたは</a:t>
            </a:r>
            <a:endParaRPr lang="en-US" altLang="ja-JP" sz="1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［総務手続 </a:t>
            </a:r>
            <a:r>
              <a:rPr lang="en-US" altLang="ja-JP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‐</a:t>
            </a:r>
            <a:r>
              <a:rPr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アンケート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］メニューから、社員に対しての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お知らせやアンケートを登録できます。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96335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（ｉ）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が表示されていない項目も、任意の説明を追加で表示できます。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必要に応じて、会社の申請ルールなどを表示できます。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＜設定手順＞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①労務担当者側の［労務手続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手続設定］の各メニューで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　　［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F6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：提出設定］を押します。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②［提出設定］画面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から「社員が提出する項目を設定する」を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　　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クリックします。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③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［手続設定 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- 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提出項目］画面で、各項目に対して表示する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　　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説明を設定します。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509806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388510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労務担当者側の［労務手続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住所変更手続設定］メニューで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［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F6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：提出設定］を押し、［提出設定］画面で以下の内容を設定できます。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○社員が提出する項目の選択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新しい住所、通勤経路、緊急連絡先など、社員に提出してもらう項目を選択します。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項目ごとに「表示する名称」「必須の有無」「社員向けの項目説明」を設定します。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○ワークフローの承認・閲覧機能を利用するか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使用する場合は、「管理ポータル」の［ワークフロー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 ワークフロー］メニューで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承認・閲覧経路を設定します。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○担当者への通知の有無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通知する場合は、通知する担当者を選択します。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○提出内容に不備があった際の差戻メール文書（ワークフローの承認・閲覧機能を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利用しない場合）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差戻メールを通知する場合は、通知内容を入力します。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249867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労務担当者側の［労務手続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通勤経路変更手続設定］メニューで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［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F6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：提出設定］を押し、［提出設定］画面で以下の内容を設定できます。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○社員が提出する項目の選択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新しい通勤経路や交通費など、社員に提出してもらう項目を選択します。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項目ごとに「表示する名称」「必須の有無」「社員向けの項目説明」を設定します。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○ワークフローの承認・閲覧機能を利用するか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使用する場合は、「管理ポータル」の［ワークフロー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 ワークフロー］メニューで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承認・閲覧経路を設定します。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○担当者への通知の有無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通知する場合は、通知する担当者を選択します。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○提出内容に不備があった際の差戻メール文書（ワークフローの承認・閲覧機能を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利用しない場合）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差戻メールを通知する場合は、通知内容を入力します。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519353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労務担当者側の［労務手続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連絡先変更手続設定］メニューで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［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F6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：提出設定］を押し、［提出設定］画面で以下の内容を設定できます。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○社員が提出する項目の選択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新しい連絡先など、社員に提出してもらう項目を選択します。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項目ごとに「表示する名称」「必須の有無」「社員向けの項目説明」を設定します。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○ワークフローの承認・閲覧機能を利用するか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使用する場合は、「管理ポータル」の［ワークフロー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 ワークフロー］メニューで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承認・閲覧経路を設定します。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○担当者への通知の有無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通知する場合は、通知する担当者を選択します。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○提出内容に不備があった際の差戻メール文書（ワークフローの承認・閲覧機能を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利用しない場合）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差戻メールを通知する場合は、通知内容を入力します。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984387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労務担当者側の［労務手続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振込口座変更手続設定］メニューで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［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F6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：提出設定］を押し、［提出設定］画面で以下の内容を設定できます。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○社員が提出する項目の選択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新しい振込先口座など、社員に提出してもらう項目を選択します。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項目ごとに「表示する名称」「必須の有無」「社員向けの項目説明」を設定します。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○ワークフローの承認・閲覧機能を利用するか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使用する場合は、「管理ポータル」の［ワークフロー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 ワークフロー］メニューで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承認・閲覧経路を設定します。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○担当者への通知の有無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通知する場合は、通知する担当者を選択します。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○提出内容に不備があった際のメール文書（ワークフローの承認・閲覧機能を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利用しない場合）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差戻メールを通知する場合は、通知内容を入力します。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917797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労務担当者側の［労務手続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免許・資格手続設定］メニューで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［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F6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：提出設定］を押し、［提出設定］画面で以下の内容を設定できます。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○社員が提出する項目の選択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取得した免許・資格の情報など、社員に提出してもらう項目を選択します。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項目ごとに「表示する名称」「必須の有無」「社員向けの項目説明」を設定します。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○ワークフローの承認・閲覧機能を利用するか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使用する場合は、「管理ポータル」の［ワークフロー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 ワークフロー］メニューで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承認・閲覧経路を設定します。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○担当者への通知の有無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通知する場合は、通知する担当者を選択します。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○提出内容に不備があった際の差戻メール文書（ワークフローの承認・閲覧機能を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利用しない場合）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差戻メールを通知する場合は、通知内容を入力します。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7675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お客様の会社で承認者が不要な場合や、不要な申請がある場合は、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r>
              <a:rPr kumimoji="1" lang="ja-JP" altLang="en-US" dirty="0"/>
              <a:t>必要に応じて、目次や、この後の各ページから記載を削除してください。</a:t>
            </a:r>
            <a:endParaRPr kumimoji="1" lang="en-US" altLang="ja-JP" dirty="0"/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601024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労務担当者側の［労務手続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結婚手続設定］メニューで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［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F6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：提出設定］を押し、［提出設定］画面で以下の内容を設定できます。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○社員が提出する項目の選択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婚姻年月日や職場氏名、配偶者の情報など、社員に提出してもらう項目を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項目ごとに「表示する名称」「必須の有無」「社員向けの項目説明」を設定します。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○ワークフローの承認・閲覧機能を利用するか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使用する場合は、「管理ポータル」の［ワークフロー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 ワークフロー］メニューで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承認・閲覧経路を設定します。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○担当者への通知の有無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通知する場合は、通知する担当者を選択します。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○提出内容に不備があった際の差戻メール文書（ワークフローの承認・閲覧機能を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利用しない場合）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差戻メールを通知する場合は、通知内容を入力します。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220772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労務担当者側の［労務手続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離婚手続設定］メニューで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［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F6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：提出設定］を押し、［提出設定］画面で以下の内容を設定できます。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○社員が提出する項目の選択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離婚年月日や離婚後の氏名、家族から外す人など、社員に提出してもらう項目を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項目ごとに「表示する名称」「必須の有無」「社員向けの項目説明」を設定します。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○ワークフローの承認・閲覧機能を利用するか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使用する場合は、「管理ポータル」の［ワークフロー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 ワークフロー］メニューで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承認・閲覧経路を設定します。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○担当者への通知の有無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通知する場合は、通知する担当者を選択します。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○提出内容に不備があった際の差戻メール文書（ワークフローの承認・閲覧機能を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利用しない場合）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差戻メールを通知する場合は、通知内容を入力します。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20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656035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労務担当者側の［労務手続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家族異動手続設定］メニューで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［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F6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：提出設定］を押し、［提出設定］画面で以下の内容を設定できます。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○社員が提出する項目の選択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扶養に入る日や配偶者の収入など、社員に提出してもらう項目を選択します。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項目ごとに「表示する名称」「必須の有無」「社員向けの項目説明」を設定します。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○ワークフローの承認・閲覧機能を利用するか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使用する場合は、「管理ポータル」の［ワークフロー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 ワークフロー］メニューで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承認・閲覧経路を設定します。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○担当者への通知の有無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通知する場合は、通知する担当者を選択します。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○提出内容に不備があった際の差戻メール文書（ワークフローの承認・閲覧機能を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利用しない場合）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差戻メールを通知する場合は、通知内容を入力します。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また、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『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奉行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Edge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マイナンバークラウド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』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をご利用の場合は、［法人情報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‐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サービス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連携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‐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マイナンバークラウド］メニューで連携することで、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『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奉行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Edge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マイナンバー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クラウド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』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で管理している「個人番号」を利用できます。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21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749513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労務担当者側の［労務手続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産前産後休業手続設定］メニューで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［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F6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：提出設定］を押し、［提出設定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‐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休業連絡］画面で以下の内容を設定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できます。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○社員が提出する項目の選択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出産予定日や産前産後休業の期間など、社員に提出してもらう項目を選択します。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項目ごとに「表示する名称」「必須の有無」「社員向けの項目説明」を設定します。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○ワークフローの承認・閲覧機能を利用するか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使用する場合は、「管理ポータル」の［ワークフロー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 ワークフロー］メニューで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承認・閲覧経路を設定します。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○担当者への通知の有無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通知する場合は、通知する担当者を選択します。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○提出内容に不備があった際の差戻メール文書（ワークフローの承認・閲覧機能を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利用しない場合）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差戻メールを通知する場合は、通知内容を入力します。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22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230589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労務担当者側の［労務手続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産前産後休業手続設定］メニューで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［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F6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：提出設定］を押し、［提出設定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‐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出産報告］画面で以下の内容を設定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できます。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○社員が提出する項目の選択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出産日や子どもの氏名など、社員に提出してもらう項目を選択します。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項目ごとに「表示する名称」「必須の有無」「社員向けの項目説明」を設定します。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○担当者への通知の有無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通知する場合は、通知する担当者を選択します。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</a:t>
            </a:r>
            <a:r>
              <a:rPr kumimoji="1" lang="zh-TW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連絡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・</a:t>
            </a:r>
            <a:r>
              <a:rPr kumimoji="1" lang="zh-TW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催促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・</a:t>
            </a:r>
            <a:r>
              <a:rPr kumimoji="1" lang="zh-TW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差戻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する際のメール文書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</a:t>
            </a:r>
            <a:r>
              <a:rPr kumimoji="1" lang="zh-TW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連絡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や</a:t>
            </a:r>
            <a:r>
              <a:rPr kumimoji="1" lang="zh-TW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催促</a:t>
            </a:r>
            <a:r>
              <a:rPr kumimoji="1" lang="ja-JP" altLang="en-US" sz="1200" kern="1200" dirty="0" err="1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、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または</a:t>
            </a:r>
            <a:r>
              <a:rPr kumimoji="1" lang="zh-TW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差戻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のメールを通知する場合は、通知内容を入力します。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23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047180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労務担当者側の［労務手続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育児休業手続設定］メニューで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［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F6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：提出設定］を押し、［提出設定］画面で以下の内容を設定できます。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○社員が提出する項目の選択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育児休業期間や育児休業給付金の受取口座など、社員に提出してもらう項目を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項目ごとに「表示する名称」「必須の有無」「社員向けの項目説明」を設定します。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○ワークフローの承認・閲覧機能を利用するか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使用する場合は、「管理ポータル」の［ワークフロー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 ワークフロー］メニューで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承認・閲覧経路を設定します。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○担当者への通知の有無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通知する場合は、通知する担当者を選択します。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○提出内容に不備があった際の差戻メール文書（ワークフローの承認・閲覧機能を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利用しない場合）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差戻メールを通知する場合は、通知内容を入力します。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24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388605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25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28769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従業員の中に、別途「承認者」を設けてワークフローで運用することもできます。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必要のない場合は、当ページ以降は削除してください。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ワークフローで運用する場合は、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「管理ポータル」でワークフローを設定します。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また、労務担当者側の［労務手続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]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の各メニューで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［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F6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：提出設定］を押し、［提出設定］画面で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「ワークフローの承認・閲覧機能を利用する」にチェックを付けます。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26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854372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27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881296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28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51969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172417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29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3613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お客様の会社で不要な申請がある場合は、</a:t>
            </a:r>
            <a:r>
              <a:rPr kumimoji="1" lang="ja-JP" altLang="en-US" dirty="0"/>
              <a:t>必要に応じて、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記載を削除してください。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49909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648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53517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労務手続き開始の準備が完了したら、「管理ポータル」の［利用者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利用者］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メニューの</a:t>
            </a:r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［利用開始通知］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から、社員に利用開始通知メールを送信します。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送信する内容を編集できますので、必要に応じて社員への連絡事項なども追記します。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パスワードは</a:t>
            </a:r>
            <a:r>
              <a:rPr kumimoji="1" lang="en-US" altLang="ja-JP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『</a:t>
            </a:r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奉行</a:t>
            </a:r>
            <a:r>
              <a:rPr kumimoji="1" lang="en-US" altLang="ja-JP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Edge </a:t>
            </a:r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労務管理電子化クラウド</a:t>
            </a:r>
            <a:r>
              <a:rPr kumimoji="1" lang="en-US" altLang="ja-JP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』</a:t>
            </a:r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側で自動的に発行されます。</a:t>
            </a:r>
            <a:endParaRPr kumimoji="1" lang="en-US" altLang="ja-JP" sz="12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パスワードを管理者側で決めている場合は、［通知内容確認］画面で</a:t>
            </a:r>
            <a:endParaRPr kumimoji="1" lang="en-US" altLang="ja-JP" sz="12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「「パスワード」を記載する」のチェックを外して送信してください。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5925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092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96548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5">
            <a:extLst>
              <a:ext uri="{FF2B5EF4-FFF2-40B4-BE49-F238E27FC236}">
                <a16:creationId xmlns:a16="http://schemas.microsoft.com/office/drawing/2014/main" id="{68864C75-294A-4743-8B45-AE91F3905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/>
              <a:pPr/>
              <a:t>‹#›</a:t>
            </a:fld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04D15FD-8F8B-45EA-9380-29EC2DD3EF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A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 descr="光 が含まれている画像&#10;&#10;自動的に生成された説明">
            <a:extLst>
              <a:ext uri="{FF2B5EF4-FFF2-40B4-BE49-F238E27FC236}">
                <a16:creationId xmlns:a16="http://schemas.microsoft.com/office/drawing/2014/main" id="{4385394D-DC8D-4C6A-B74B-42AFD03FD7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56507"/>
            <a:ext cx="12192000" cy="500665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7D60472-E7B5-43A8-9369-5AB073280E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38" y="273333"/>
            <a:ext cx="1243807" cy="497522"/>
          </a:xfrm>
          <a:prstGeom prst="rect">
            <a:avLst/>
          </a:prstGeom>
        </p:spPr>
      </p:pic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C2BBE921-C5FC-4D8C-B2F5-6FF9DE9DEE79}"/>
              </a:ext>
            </a:extLst>
          </p:cNvPr>
          <p:cNvSpPr txBox="1">
            <a:spLocks/>
          </p:cNvSpPr>
          <p:nvPr userDrawn="1"/>
        </p:nvSpPr>
        <p:spPr>
          <a:xfrm>
            <a:off x="9013997" y="6560500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560F80E-DAD3-42E0-97AD-5168AFA2FE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455" y="-164934"/>
            <a:ext cx="3792022" cy="1275944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108E05D-4330-4C6B-AB3D-399942D5C1FD}"/>
              </a:ext>
            </a:extLst>
          </p:cNvPr>
          <p:cNvSpPr txBox="1"/>
          <p:nvPr userDrawn="1"/>
        </p:nvSpPr>
        <p:spPr>
          <a:xfrm>
            <a:off x="526215" y="1907084"/>
            <a:ext cx="4423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Digital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Transformation </a:t>
            </a:r>
            <a:r>
              <a:rPr kumimoji="1" lang="en-US" altLang="ja-JP" sz="2000" dirty="0">
                <a:solidFill>
                  <a:prstClr val="white"/>
                </a:solidFill>
                <a:latin typeface="Century Gothic" panose="020B0502020202020204" pitchFamily="34" charset="0"/>
                <a:ea typeface="游ゴシック" panose="020B0400000000000000" pitchFamily="50" charset="-128"/>
              </a:rPr>
              <a:t>Of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Business</a:t>
            </a:r>
            <a:endParaRPr kumimoji="0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タイトル 10">
            <a:extLst>
              <a:ext uri="{FF2B5EF4-FFF2-40B4-BE49-F238E27FC236}">
                <a16:creationId xmlns:a16="http://schemas.microsoft.com/office/drawing/2014/main" id="{690905F5-43DB-4E4C-8CC1-5B2BEABA0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215" y="3238619"/>
            <a:ext cx="11217052" cy="745885"/>
          </a:xfrm>
          <a:prstGeom prst="rect">
            <a:avLst/>
          </a:prstGeom>
        </p:spPr>
        <p:txBody>
          <a:bodyPr anchor="ctr"/>
          <a:lstStyle>
            <a:lvl1pPr>
              <a:defRPr sz="44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7AF64BFE-3291-4679-A273-249A9CFD6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5463" y="2573338"/>
            <a:ext cx="6544204" cy="660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438574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白紙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5">
            <a:extLst>
              <a:ext uri="{FF2B5EF4-FFF2-40B4-BE49-F238E27FC236}">
                <a16:creationId xmlns:a16="http://schemas.microsoft.com/office/drawing/2014/main" id="{68864C75-294A-4743-8B45-AE91F3905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/>
              <a:pPr/>
              <a:t>‹#›</a:t>
            </a:fld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04D15FD-8F8B-45EA-9380-29EC2DD3EF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A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 descr="光 が含まれている画像&#10;&#10;自動的に生成された説明">
            <a:extLst>
              <a:ext uri="{FF2B5EF4-FFF2-40B4-BE49-F238E27FC236}">
                <a16:creationId xmlns:a16="http://schemas.microsoft.com/office/drawing/2014/main" id="{4385394D-DC8D-4C6A-B74B-42AFD03FD7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56507"/>
            <a:ext cx="12192000" cy="500665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7D60472-E7B5-43A8-9369-5AB073280E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38" y="273333"/>
            <a:ext cx="1243807" cy="497522"/>
          </a:xfrm>
          <a:prstGeom prst="rect">
            <a:avLst/>
          </a:prstGeom>
        </p:spPr>
      </p:pic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C2BBE921-C5FC-4D8C-B2F5-6FF9DE9DEE79}"/>
              </a:ext>
            </a:extLst>
          </p:cNvPr>
          <p:cNvSpPr txBox="1">
            <a:spLocks/>
          </p:cNvSpPr>
          <p:nvPr userDrawn="1"/>
        </p:nvSpPr>
        <p:spPr>
          <a:xfrm>
            <a:off x="9013997" y="6560500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108E05D-4330-4C6B-AB3D-399942D5C1FD}"/>
              </a:ext>
            </a:extLst>
          </p:cNvPr>
          <p:cNvSpPr txBox="1"/>
          <p:nvPr userDrawn="1"/>
        </p:nvSpPr>
        <p:spPr>
          <a:xfrm>
            <a:off x="526215" y="1907084"/>
            <a:ext cx="4423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Digital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Transformation </a:t>
            </a:r>
            <a:r>
              <a:rPr kumimoji="1" lang="en-US" altLang="ja-JP" sz="2000" dirty="0">
                <a:solidFill>
                  <a:prstClr val="white"/>
                </a:solidFill>
                <a:latin typeface="Century Gothic" panose="020B0502020202020204" pitchFamily="34" charset="0"/>
                <a:ea typeface="游ゴシック" panose="020B0400000000000000" pitchFamily="50" charset="-128"/>
              </a:rPr>
              <a:t>Of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Business</a:t>
            </a:r>
            <a:endParaRPr kumimoji="0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タイトル 10">
            <a:extLst>
              <a:ext uri="{FF2B5EF4-FFF2-40B4-BE49-F238E27FC236}">
                <a16:creationId xmlns:a16="http://schemas.microsoft.com/office/drawing/2014/main" id="{690905F5-43DB-4E4C-8CC1-5B2BEABA0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215" y="3238619"/>
            <a:ext cx="11217052" cy="745885"/>
          </a:xfrm>
          <a:prstGeom prst="rect">
            <a:avLst/>
          </a:prstGeom>
        </p:spPr>
        <p:txBody>
          <a:bodyPr anchor="ctr"/>
          <a:lstStyle>
            <a:lvl1pPr>
              <a:defRPr sz="44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7AF64BFE-3291-4679-A273-249A9CFD6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5463" y="2573338"/>
            <a:ext cx="6544204" cy="660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pic>
        <p:nvPicPr>
          <p:cNvPr id="12" name="図 11" descr="光 が含まれている画像&#10;&#10;自動的に生成された説明">
            <a:extLst>
              <a:ext uri="{FF2B5EF4-FFF2-40B4-BE49-F238E27FC236}">
                <a16:creationId xmlns:a16="http://schemas.microsoft.com/office/drawing/2014/main" id="{6CA3702C-D515-42F3-8D4A-01D9863659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"/>
          <a:stretch/>
        </p:blipFill>
        <p:spPr>
          <a:xfrm rot="10800000">
            <a:off x="6096000" y="-5165"/>
            <a:ext cx="6112934" cy="359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004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白紙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5">
            <a:extLst>
              <a:ext uri="{FF2B5EF4-FFF2-40B4-BE49-F238E27FC236}">
                <a16:creationId xmlns:a16="http://schemas.microsoft.com/office/drawing/2014/main" id="{68864C75-294A-4743-8B45-AE91F3905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/>
              <a:pPr/>
              <a:t>‹#›</a:t>
            </a:fld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04D15FD-8F8B-45EA-9380-29EC2DD3EF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A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 descr="光 が含まれている画像&#10;&#10;自動的に生成された説明">
            <a:extLst>
              <a:ext uri="{FF2B5EF4-FFF2-40B4-BE49-F238E27FC236}">
                <a16:creationId xmlns:a16="http://schemas.microsoft.com/office/drawing/2014/main" id="{4385394D-DC8D-4C6A-B74B-42AFD03FD7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56507"/>
            <a:ext cx="12192000" cy="5006657"/>
          </a:xfrm>
          <a:prstGeom prst="rect">
            <a:avLst/>
          </a:prstGeom>
        </p:spPr>
      </p:pic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C2BBE921-C5FC-4D8C-B2F5-6FF9DE9DEE79}"/>
              </a:ext>
            </a:extLst>
          </p:cNvPr>
          <p:cNvSpPr txBox="1">
            <a:spLocks/>
          </p:cNvSpPr>
          <p:nvPr userDrawn="1"/>
        </p:nvSpPr>
        <p:spPr>
          <a:xfrm>
            <a:off x="9013997" y="6560500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108E05D-4330-4C6B-AB3D-399942D5C1FD}"/>
              </a:ext>
            </a:extLst>
          </p:cNvPr>
          <p:cNvSpPr txBox="1"/>
          <p:nvPr userDrawn="1"/>
        </p:nvSpPr>
        <p:spPr>
          <a:xfrm>
            <a:off x="526215" y="1907084"/>
            <a:ext cx="4423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Digital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Transformation </a:t>
            </a:r>
            <a:r>
              <a:rPr kumimoji="1" lang="en-US" altLang="ja-JP" sz="2000" dirty="0">
                <a:solidFill>
                  <a:prstClr val="white"/>
                </a:solidFill>
                <a:latin typeface="Century Gothic" panose="020B0502020202020204" pitchFamily="34" charset="0"/>
                <a:ea typeface="游ゴシック" panose="020B0400000000000000" pitchFamily="50" charset="-128"/>
              </a:rPr>
              <a:t>Of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Business</a:t>
            </a:r>
            <a:endParaRPr kumimoji="0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タイトル 10">
            <a:extLst>
              <a:ext uri="{FF2B5EF4-FFF2-40B4-BE49-F238E27FC236}">
                <a16:creationId xmlns:a16="http://schemas.microsoft.com/office/drawing/2014/main" id="{690905F5-43DB-4E4C-8CC1-5B2BEABA0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215" y="3238619"/>
            <a:ext cx="11217052" cy="745885"/>
          </a:xfrm>
          <a:prstGeom prst="rect">
            <a:avLst/>
          </a:prstGeom>
        </p:spPr>
        <p:txBody>
          <a:bodyPr anchor="ctr"/>
          <a:lstStyle>
            <a:lvl1pPr>
              <a:defRPr sz="44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7AF64BFE-3291-4679-A273-249A9CFD6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5463" y="2573338"/>
            <a:ext cx="6544204" cy="660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0A03FA1-328B-48BF-8F1E-B7FCE303E9CF}"/>
              </a:ext>
            </a:extLst>
          </p:cNvPr>
          <p:cNvSpPr/>
          <p:nvPr userDrawn="1"/>
        </p:nvSpPr>
        <p:spPr>
          <a:xfrm>
            <a:off x="0" y="0"/>
            <a:ext cx="12192000" cy="770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690D32FE-E425-4249-94EF-DD89C82942BD}"/>
              </a:ext>
            </a:extLst>
          </p:cNvPr>
          <p:cNvCxnSpPr/>
          <p:nvPr userDrawn="1"/>
        </p:nvCxnSpPr>
        <p:spPr>
          <a:xfrm>
            <a:off x="0" y="897467"/>
            <a:ext cx="1219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19538052-4023-4E07-9636-A70EEEEE5C36}"/>
              </a:ext>
            </a:extLst>
          </p:cNvPr>
          <p:cNvCxnSpPr/>
          <p:nvPr userDrawn="1"/>
        </p:nvCxnSpPr>
        <p:spPr>
          <a:xfrm>
            <a:off x="0" y="838199"/>
            <a:ext cx="1219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直角三角形 14">
            <a:extLst>
              <a:ext uri="{FF2B5EF4-FFF2-40B4-BE49-F238E27FC236}">
                <a16:creationId xmlns:a16="http://schemas.microsoft.com/office/drawing/2014/main" id="{6866C25B-6AA5-41B9-82D1-6435170263CA}"/>
              </a:ext>
            </a:extLst>
          </p:cNvPr>
          <p:cNvSpPr/>
          <p:nvPr userDrawn="1"/>
        </p:nvSpPr>
        <p:spPr>
          <a:xfrm flipV="1">
            <a:off x="8085667" y="0"/>
            <a:ext cx="523260" cy="833018"/>
          </a:xfrm>
          <a:prstGeom prst="rtTriangle">
            <a:avLst/>
          </a:prstGeom>
          <a:solidFill>
            <a:srgbClr val="00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5106F6F-3143-4956-841F-E733BACE3380}"/>
              </a:ext>
            </a:extLst>
          </p:cNvPr>
          <p:cNvSpPr/>
          <p:nvPr userDrawn="1"/>
        </p:nvSpPr>
        <p:spPr>
          <a:xfrm>
            <a:off x="1" y="0"/>
            <a:ext cx="8085666" cy="812800"/>
          </a:xfrm>
          <a:prstGeom prst="rect">
            <a:avLst/>
          </a:prstGeom>
          <a:solidFill>
            <a:srgbClr val="00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C67C66D1-D03B-45A3-A265-94121DDACD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38" y="273333"/>
            <a:ext cx="1243807" cy="49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026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詳細ペー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07FE253-D5E2-42E7-B008-69D9BC1AAFFE}"/>
              </a:ext>
            </a:extLst>
          </p:cNvPr>
          <p:cNvSpPr/>
          <p:nvPr userDrawn="1"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rgbClr val="00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9CCD9FA-4469-1544-91AB-6D8BAD0411A3}"/>
              </a:ext>
            </a:extLst>
          </p:cNvPr>
          <p:cNvSpPr/>
          <p:nvPr userDrawn="1"/>
        </p:nvSpPr>
        <p:spPr>
          <a:xfrm>
            <a:off x="0" y="0"/>
            <a:ext cx="12192000" cy="792478"/>
          </a:xfrm>
          <a:prstGeom prst="rect">
            <a:avLst/>
          </a:prstGeom>
          <a:solidFill>
            <a:srgbClr val="00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4" name="直角三角形 13">
            <a:extLst>
              <a:ext uri="{FF2B5EF4-FFF2-40B4-BE49-F238E27FC236}">
                <a16:creationId xmlns:a16="http://schemas.microsoft.com/office/drawing/2014/main" id="{C9079283-BAEC-BA40-AB53-35EE0FFC0ADC}"/>
              </a:ext>
            </a:extLst>
          </p:cNvPr>
          <p:cNvSpPr/>
          <p:nvPr userDrawn="1"/>
        </p:nvSpPr>
        <p:spPr>
          <a:xfrm flipH="1" flipV="1">
            <a:off x="0" y="792478"/>
            <a:ext cx="106019" cy="132522"/>
          </a:xfrm>
          <a:prstGeom prst="rtTriangle">
            <a:avLst/>
          </a:prstGeom>
          <a:solidFill>
            <a:srgbClr val="1A4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1" name="直角三角形 20">
            <a:extLst>
              <a:ext uri="{FF2B5EF4-FFF2-40B4-BE49-F238E27FC236}">
                <a16:creationId xmlns:a16="http://schemas.microsoft.com/office/drawing/2014/main" id="{143F93D6-9B5C-8443-9984-78DF8A55B592}"/>
              </a:ext>
            </a:extLst>
          </p:cNvPr>
          <p:cNvSpPr/>
          <p:nvPr userDrawn="1"/>
        </p:nvSpPr>
        <p:spPr>
          <a:xfrm flipV="1">
            <a:off x="12085981" y="792478"/>
            <a:ext cx="106019" cy="132522"/>
          </a:xfrm>
          <a:prstGeom prst="rtTriangle">
            <a:avLst/>
          </a:prstGeom>
          <a:solidFill>
            <a:srgbClr val="1A4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7" name="フッター プレースホルダー 4">
            <a:extLst>
              <a:ext uri="{FF2B5EF4-FFF2-40B4-BE49-F238E27FC236}">
                <a16:creationId xmlns:a16="http://schemas.microsoft.com/office/drawing/2014/main" id="{165ECC97-42A4-AB44-844C-AA9F6733D877}"/>
              </a:ext>
            </a:extLst>
          </p:cNvPr>
          <p:cNvSpPr txBox="1">
            <a:spLocks/>
          </p:cNvSpPr>
          <p:nvPr userDrawn="1"/>
        </p:nvSpPr>
        <p:spPr>
          <a:xfrm>
            <a:off x="4649932" y="6607235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16" name="タイトル 4">
            <a:extLst>
              <a:ext uri="{FF2B5EF4-FFF2-40B4-BE49-F238E27FC236}">
                <a16:creationId xmlns:a16="http://schemas.microsoft.com/office/drawing/2014/main" id="{07A3CA64-24FA-194A-83C8-A2B5FF295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038" y="183873"/>
            <a:ext cx="9874370" cy="480131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2800" b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3" name="スライド番号プレースホルダー 5">
            <a:extLst>
              <a:ext uri="{FF2B5EF4-FFF2-40B4-BE49-F238E27FC236}">
                <a16:creationId xmlns:a16="http://schemas.microsoft.com/office/drawing/2014/main" id="{5EB46E2B-4C02-C343-88CB-EB221087A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1925" y="649719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DB3E2DE9-F096-45D6-BC59-36747FE8E8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613" y="-60531"/>
            <a:ext cx="2718182" cy="91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543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 カラ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C9012FB-57BC-0D47-A85D-13FAD25D46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b="-4"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031F687-C154-A344-B6EA-C409AFFD73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0E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フッター プレースホルダー 4">
            <a:extLst>
              <a:ext uri="{FF2B5EF4-FFF2-40B4-BE49-F238E27FC236}">
                <a16:creationId xmlns:a16="http://schemas.microsoft.com/office/drawing/2014/main" id="{F734B94F-61DB-884E-9944-AA8264ABFDCB}"/>
              </a:ext>
            </a:extLst>
          </p:cNvPr>
          <p:cNvSpPr txBox="1">
            <a:spLocks/>
          </p:cNvSpPr>
          <p:nvPr userDrawn="1"/>
        </p:nvSpPr>
        <p:spPr>
          <a:xfrm>
            <a:off x="4649932" y="6572860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6" name="タイトル 4">
            <a:extLst>
              <a:ext uri="{FF2B5EF4-FFF2-40B4-BE49-F238E27FC236}">
                <a16:creationId xmlns:a16="http://schemas.microsoft.com/office/drawing/2014/main" id="{AFE3AE89-0EF6-2D44-AE69-9138A1EA7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15" y="450071"/>
            <a:ext cx="9874370" cy="535531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ctr">
              <a:defRPr sz="3200" b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27797482-42CD-470F-891F-CAF21FBDC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1925" y="649719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447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 モノク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C9012FB-57BC-0D47-A85D-13FAD25D46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b="-4"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7" name="フッター プレースホルダー 4">
            <a:extLst>
              <a:ext uri="{FF2B5EF4-FFF2-40B4-BE49-F238E27FC236}">
                <a16:creationId xmlns:a16="http://schemas.microsoft.com/office/drawing/2014/main" id="{E128FF5F-8CE5-AF45-97F7-B1F78AB5E774}"/>
              </a:ext>
            </a:extLst>
          </p:cNvPr>
          <p:cNvSpPr txBox="1">
            <a:spLocks/>
          </p:cNvSpPr>
          <p:nvPr userDrawn="1"/>
        </p:nvSpPr>
        <p:spPr>
          <a:xfrm>
            <a:off x="4649932" y="6572860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4" name="タイトル 4">
            <a:extLst>
              <a:ext uri="{FF2B5EF4-FFF2-40B4-BE49-F238E27FC236}">
                <a16:creationId xmlns:a16="http://schemas.microsoft.com/office/drawing/2014/main" id="{33BFEDB8-725E-374C-96F4-F68DE0DAB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15" y="450071"/>
            <a:ext cx="9874370" cy="535531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ctr">
              <a:defRPr sz="3200" b="1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AFFB51B-502B-4C48-8646-B2FD6965E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1925" y="649719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50650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黒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9DC5DF1-2982-C443-ABE3-D718CD03FA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2C01B87-EB1C-ED41-8D1B-1AF07CC1517A}"/>
              </a:ext>
            </a:extLst>
          </p:cNvPr>
          <p:cNvSpPr txBox="1">
            <a:spLocks/>
          </p:cNvSpPr>
          <p:nvPr userDrawn="1"/>
        </p:nvSpPr>
        <p:spPr>
          <a:xfrm>
            <a:off x="4649932" y="6615724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4" name="タイトル 4">
            <a:extLst>
              <a:ext uri="{FF2B5EF4-FFF2-40B4-BE49-F238E27FC236}">
                <a16:creationId xmlns:a16="http://schemas.microsoft.com/office/drawing/2014/main" id="{A1E1A288-57E5-4FB4-8E8E-82D5B00FE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15" y="363811"/>
            <a:ext cx="9874370" cy="590931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ctr">
              <a:defRPr sz="3600" b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F08A5F12-2121-4E0F-BF5F-8F9E9C549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1925" y="649719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86161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白紙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8496F1EA-DD26-4106-BAF8-D225E51CE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12473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6C9756-63A5-4C62-9218-EBC5362A9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B114C97-0913-4D09-9EF8-224F6B0488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65E0B3-B8AB-4888-B292-A03FCE57A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26509-12A6-40E0-B723-66DCA737B38C}" type="datetimeFigureOut">
              <a:rPr kumimoji="1" lang="ja-JP" altLang="en-US" smtClean="0"/>
              <a:t>2021/9/30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975DB58-F742-4E90-B1CA-74A41EF93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B42A55D-F235-448C-819E-42DF6B834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9671-293B-4CDB-8D33-72C8CFAD39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76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266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861" r:id="rId2"/>
    <p:sldLayoutId id="2147483862" r:id="rId3"/>
    <p:sldLayoutId id="2147483826" r:id="rId4"/>
    <p:sldLayoutId id="2147483857" r:id="rId5"/>
    <p:sldLayoutId id="2147483858" r:id="rId6"/>
    <p:sldLayoutId id="2147483859" r:id="rId7"/>
    <p:sldLayoutId id="2147483860" r:id="rId8"/>
    <p:sldLayoutId id="2147483863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&#20316;&#26989;&#12501;&#12457;&#12523;&#12480;\&#24467;&#26989;&#21729;&#21521;&#12369;&#12510;&#12491;&#12517;&#12450;&#12523;\&#21172;&#21209;&#31649;&#29702;&#38651;&#23376;&#21270;&#12463;&#12521;&#12454;&#12489;\&#24467;&#26989;&#21729;&#21521;&#12369;&#12510;&#12491;&#12517;&#12450;&#12523;\BMP\&#12497;&#12473;&#12527;&#12540;&#12489;&#12398;&#20877;&#35373;&#23450;.jpg" TargetMode="External"/><Relationship Id="rId5" Type="http://schemas.openxmlformats.org/officeDocument/2006/relationships/image" Target="../media/image14.jpeg"/><Relationship Id="rId4" Type="http://schemas.openxmlformats.org/officeDocument/2006/relationships/image" Target="file:///C:\&#20316;&#26989;&#12501;&#12457;&#12523;&#12480;\&#24467;&#26989;&#21729;&#21521;&#12369;&#12510;&#12491;&#12517;&#12450;&#12523;\&#21172;&#21209;&#31649;&#29702;&#38651;&#23376;&#21270;&#12463;&#12521;&#12454;&#12489;\&#24467;&#26989;&#21729;&#21521;&#12369;&#12510;&#12491;&#12517;&#12450;&#12523;\BMP\&#12525;&#12464;&#12452;&#12531;.jpg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file:///C:\40%20MANUAL\MANUAL\OMSS+&#21220;&#24608;&#31649;&#29702;&#12469;&#12540;&#12499;&#12473;\&#24467;&#26989;&#21729;&#26989;&#21209;&#12510;&#12491;&#12517;&#12450;&#12523;\BMP\&#12505;&#12523;&#12510;&#12540;&#12463;.jpg" TargetMode="External"/><Relationship Id="rId3" Type="http://schemas.openxmlformats.org/officeDocument/2006/relationships/image" Target="../media/image15.jpe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&#20316;&#26989;&#12501;&#12457;&#12523;&#12480;\&#24467;&#26989;&#21729;&#21521;&#12369;&#12510;&#12491;&#12517;&#12450;&#12523;\&#21172;&#21209;&#31649;&#29702;&#38651;&#23376;&#21270;&#12463;&#12521;&#12454;&#12489;\&#24467;&#26989;&#21729;&#21521;&#12369;&#12510;&#12491;&#12517;&#12450;&#12523;\BMP\&#21542;&#35469;&#20214;&#25968;.jpg" TargetMode="External"/><Relationship Id="rId5" Type="http://schemas.openxmlformats.org/officeDocument/2006/relationships/image" Target="../media/image16.jpeg"/><Relationship Id="rId4" Type="http://schemas.openxmlformats.org/officeDocument/2006/relationships/image" Target="file:///C:\&#20316;&#26989;&#12501;&#12457;&#12523;&#12480;\2109&#29256;\&#24467;&#26989;&#21729;&#21521;&#12369;&#12510;&#12491;&#12517;&#12450;&#12523;\&#21172;&#21209;&#31649;&#29702;&#38651;&#23376;&#21270;&#12463;&#12521;&#12454;&#12489;\&#24467;&#26989;&#21729;&#21521;&#12369;&#12510;&#12491;&#12517;&#12450;&#12523;\BMP2\&#30003;&#35531;&#12513;&#12491;&#12517;&#12540;.jpg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file:///C:\&#20316;&#26989;&#12501;&#12457;&#12523;&#12480;\2109&#29256;\&#24467;&#26989;&#21729;&#21521;&#12369;&#12510;&#12491;&#12517;&#12450;&#12523;\&#21172;&#21209;&#31649;&#29702;&#38651;&#23376;&#21270;&#12463;&#12521;&#12454;&#12489;\&#24467;&#26989;&#21729;&#21521;&#12369;&#12510;&#12491;&#12517;&#12450;&#12523;\BMP2\&#12450;&#12531;&#12465;&#12540;&#12488;.jpg" TargetMode="External"/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&#20316;&#26989;&#12501;&#12457;&#12523;&#12480;\2109&#29256;\&#24467;&#26989;&#21729;&#21521;&#12369;&#12510;&#12491;&#12517;&#12450;&#12523;\&#21172;&#21209;&#31649;&#29702;&#38651;&#23376;&#21270;&#12463;&#12521;&#12454;&#12489;\&#24467;&#26989;&#21729;&#21521;&#12369;&#12510;&#12491;&#12517;&#12450;&#12523;\BMP2\&#12362;&#30693;&#12425;&#12379;.jpg" TargetMode="External"/><Relationship Id="rId5" Type="http://schemas.openxmlformats.org/officeDocument/2006/relationships/image" Target="../media/image19.jpeg"/><Relationship Id="rId4" Type="http://schemas.openxmlformats.org/officeDocument/2006/relationships/image" Target="file:///C:\&#20316;&#26989;&#12501;&#12457;&#12523;&#12480;\2109&#29256;\&#24467;&#26989;&#21729;&#21521;&#12369;&#12510;&#12491;&#12517;&#12450;&#12523;\&#21172;&#21209;&#31649;&#29702;&#38651;&#23376;&#21270;&#12463;&#12521;&#12454;&#12489;\&#24467;&#26989;&#21729;&#21521;&#12369;&#12510;&#12491;&#12517;&#12450;&#12523;\BMP2\&#12480;&#12483;&#12471;&#12517;&#12508;&#12540;&#12488;.jpg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file:///C:\&#20316;&#26989;&#12501;&#12457;&#12523;&#12480;\&#24467;&#26989;&#21729;&#21521;&#12369;&#12510;&#12491;&#12517;&#12450;&#12523;\&#21172;&#21209;&#31649;&#29702;&#38651;&#23376;&#21270;&#12463;&#12521;&#12454;&#12489;\&#24467;&#26989;&#21729;&#21521;&#12369;&#12510;&#12491;&#12517;&#12450;&#12523;\BMP\&#12452;&#12531;&#12501;&#12457;&#12513;&#12540;&#12471;&#12519;&#12531;&#12460;&#12452;&#12489;03.jpg" TargetMode="External"/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&#20316;&#26989;&#12501;&#12457;&#12523;&#12480;\&#24467;&#26989;&#21729;&#21521;&#12369;&#12510;&#12491;&#12517;&#12450;&#12523;\&#21172;&#21209;&#31649;&#29702;&#38651;&#23376;&#21270;&#12463;&#12521;&#12454;&#12489;\&#24467;&#26989;&#21729;&#21521;&#12369;&#12510;&#12491;&#12517;&#12450;&#12523;\BMP\&#12452;&#12531;&#12501;&#12457;&#12513;&#12540;&#12471;&#12519;&#12531;&#12460;&#12452;&#12489;02.jpg" TargetMode="External"/><Relationship Id="rId5" Type="http://schemas.openxmlformats.org/officeDocument/2006/relationships/image" Target="../media/image22.jpeg"/><Relationship Id="rId4" Type="http://schemas.openxmlformats.org/officeDocument/2006/relationships/image" Target="file:///C:\&#20316;&#26989;&#12501;&#12457;&#12523;&#12480;\&#24467;&#26989;&#21729;&#21521;&#12369;&#12510;&#12491;&#12517;&#12450;&#12523;\&#21172;&#21209;&#31649;&#29702;&#38651;&#23376;&#21270;&#12463;&#12521;&#12454;&#12489;\&#24467;&#26989;&#21729;&#21521;&#12369;&#12510;&#12491;&#12517;&#12450;&#12523;\BMP\&#12452;&#12531;&#12501;&#12457;&#12513;&#12540;&#12471;&#12519;&#12531;&#12460;&#12452;&#12489;01.jp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&#20316;&#26989;&#12501;&#12457;&#12523;&#12480;\2109&#29256;\&#24467;&#26989;&#21729;&#21521;&#12369;&#12510;&#12491;&#12517;&#12450;&#12523;\&#21172;&#21209;&#31649;&#29702;&#38651;&#23376;&#21270;&#12463;&#12521;&#12454;&#12489;\&#24467;&#26989;&#21729;&#21521;&#12369;&#12510;&#12491;&#12517;&#12450;&#12523;\BMP2\&#20303;&#25152;&#22793;&#26356;01.jpg" TargetMode="External"/><Relationship Id="rId5" Type="http://schemas.openxmlformats.org/officeDocument/2006/relationships/image" Target="../media/image25.jpeg"/><Relationship Id="rId4" Type="http://schemas.openxmlformats.org/officeDocument/2006/relationships/image" Target="file:///C:\&#20316;&#26989;&#12501;&#12457;&#12523;&#12480;\2109&#29256;\&#24467;&#26989;&#21729;&#21521;&#12369;&#12510;&#12491;&#12517;&#12450;&#12523;\&#21172;&#21209;&#31649;&#29702;&#38651;&#23376;&#21270;&#12463;&#12521;&#12454;&#12489;\&#24467;&#26989;&#21729;&#21521;&#12369;&#12510;&#12491;&#12517;&#12450;&#12523;\BMP2\&#20303;&#25152;&#22793;&#26356;02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file:///C:\&#20316;&#26989;&#12501;&#12457;&#12523;&#12480;\2109&#29256;\&#24467;&#26989;&#21729;&#21521;&#12369;&#12510;&#12491;&#12517;&#12450;&#12523;\&#21172;&#21209;&#31649;&#29702;&#38651;&#23376;&#21270;&#12463;&#12521;&#12454;&#12489;\&#24467;&#26989;&#21729;&#21521;&#12369;&#12510;&#12491;&#12517;&#12450;&#12523;\BMP2\&#36890;&#21220;&#32076;&#36335;&#22793;&#26356;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file:///C:\&#20316;&#26989;&#12501;&#12457;&#12523;&#12480;\2109&#29256;\&#24467;&#26989;&#21729;&#21521;&#12369;&#12510;&#12491;&#12517;&#12450;&#12523;\&#21172;&#21209;&#31649;&#29702;&#38651;&#23376;&#21270;&#12463;&#12521;&#12454;&#12489;\&#24467;&#26989;&#21729;&#21521;&#12369;&#12510;&#12491;&#12517;&#12450;&#12523;\BMP2\&#36899;&#32097;&#20808;&#22793;&#26356;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&#20316;&#26989;&#12501;&#12457;&#12523;&#12480;\&#24467;&#26989;&#21729;&#21521;&#12369;&#12510;&#12491;&#12517;&#12450;&#12523;\&#21172;&#21209;&#31649;&#29702;&#38651;&#23376;&#21270;&#12463;&#12521;&#12454;&#12489;\&#24467;&#26989;&#21729;&#21521;&#12369;&#12510;&#12491;&#12517;&#12450;&#12523;\BMP\&#25391;&#36796;&#21475;&#24231;&#22793;&#26356;02.jpg" TargetMode="External"/><Relationship Id="rId5" Type="http://schemas.openxmlformats.org/officeDocument/2006/relationships/image" Target="../media/image29.jpeg"/><Relationship Id="rId4" Type="http://schemas.openxmlformats.org/officeDocument/2006/relationships/image" Target="file:///C:\&#20316;&#26989;&#12501;&#12457;&#12523;&#12480;\2109&#29256;\&#24467;&#26989;&#21729;&#21521;&#12369;&#12510;&#12491;&#12517;&#12450;&#12523;\&#21172;&#21209;&#31649;&#29702;&#38651;&#23376;&#21270;&#12463;&#12521;&#12454;&#12489;\&#24467;&#26989;&#21729;&#21521;&#12369;&#12510;&#12491;&#12517;&#12450;&#12523;\BMP2\&#25391;&#36796;&#21475;&#24231;&#22793;&#26356;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&#20316;&#26989;&#12501;&#12457;&#12523;&#12480;\2109&#29256;\&#24467;&#26989;&#21729;&#21521;&#12369;&#12510;&#12491;&#12517;&#12450;&#12523;\&#21172;&#21209;&#31649;&#29702;&#38651;&#23376;&#21270;&#12463;&#12521;&#12454;&#12489;\&#24467;&#26989;&#21729;&#21521;&#12369;&#12510;&#12491;&#12517;&#12450;&#12523;\BMP2\&#20813;&#35377;&#26356;&#26032;.jpg" TargetMode="External"/><Relationship Id="rId5" Type="http://schemas.openxmlformats.org/officeDocument/2006/relationships/image" Target="../media/image31.jpeg"/><Relationship Id="rId4" Type="http://schemas.openxmlformats.org/officeDocument/2006/relationships/image" Target="file:///C:\&#20316;&#26989;&#12501;&#12457;&#12523;&#12480;\2109&#29256;\&#24467;&#26989;&#21729;&#21521;&#12369;&#12510;&#12491;&#12517;&#12450;&#12523;\&#21172;&#21209;&#31649;&#29702;&#38651;&#23376;&#21270;&#12463;&#12521;&#12454;&#12489;\&#24467;&#26989;&#21729;&#21521;&#12369;&#12510;&#12491;&#12517;&#12450;&#12523;\BMP2\&#20813;&#35377;&#12539;&#36039;&#26684;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file:///C:\&#20316;&#26989;&#12501;&#12457;&#12523;&#12480;\&#24467;&#26989;&#21729;&#21521;&#12369;&#12510;&#12491;&#12517;&#12450;&#12523;\&#21172;&#21209;&#31649;&#29702;&#38651;&#23376;&#21270;&#12463;&#12521;&#12454;&#12489;\&#24467;&#26989;&#21729;&#21521;&#12369;&#12510;&#12491;&#12517;&#12450;&#12523;\BMP\&#32080;&#23130;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file:///C:\&#20316;&#26989;&#12501;&#12457;&#12523;&#12480;\&#24467;&#26989;&#21729;&#21521;&#12369;&#12510;&#12491;&#12517;&#12450;&#12523;\&#21172;&#21209;&#31649;&#29702;&#38651;&#23376;&#21270;&#12463;&#12521;&#12454;&#12489;\&#24467;&#26989;&#21729;&#21521;&#12369;&#12510;&#12491;&#12517;&#12450;&#12523;\BMP\&#38626;&#23130;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5" Type="http://schemas.openxmlformats.org/officeDocument/2006/relationships/image" Target="file:///C:\&#20316;&#26989;&#12501;&#12457;&#12523;&#12480;\&#24467;&#26989;&#21729;&#21521;&#12369;&#12510;&#12491;&#12517;&#12450;&#12523;\&#21172;&#21209;&#31649;&#29702;&#38651;&#23376;&#21270;&#12463;&#12521;&#12454;&#12489;\&#24467;&#26989;&#21729;&#21521;&#12369;&#12510;&#12491;&#12517;&#12450;&#12523;\BMP\&#23478;&#26063;&#36861;&#21152;.jpg" TargetMode="Externa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file:///C:\&#20316;&#26989;&#12501;&#12457;&#12523;&#12480;\&#24467;&#26989;&#21729;&#21521;&#12369;&#12510;&#12491;&#12517;&#12450;&#12523;\&#21172;&#21209;&#31649;&#29702;&#38651;&#23376;&#21270;&#12463;&#12521;&#12454;&#12489;\&#24467;&#26989;&#21729;&#21521;&#12369;&#12510;&#12491;&#12517;&#12450;&#12523;\BMP\&#29987;&#21069;&#29987;&#24460;01.jp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file:///C:\&#20316;&#26989;&#12501;&#12457;&#12523;&#12480;\&#24467;&#26989;&#21729;&#21521;&#12369;&#12510;&#12491;&#12517;&#12450;&#12523;\&#21172;&#21209;&#31649;&#29702;&#38651;&#23376;&#21270;&#12463;&#12521;&#12454;&#12489;\&#24467;&#26989;&#21729;&#21521;&#12369;&#12510;&#12491;&#12517;&#12450;&#12523;\BMP\&#29987;&#21069;&#29987;&#24460;02.jp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4" Type="http://schemas.openxmlformats.org/officeDocument/2006/relationships/image" Target="file:///C:\&#20316;&#26989;&#12501;&#12457;&#12523;&#12480;\&#24467;&#26989;&#21729;&#21521;&#12369;&#12510;&#12491;&#12517;&#12450;&#12523;\&#21172;&#21209;&#31649;&#29702;&#38651;&#23376;&#21270;&#12463;&#12521;&#12454;&#12489;\&#24467;&#26989;&#21729;&#21521;&#12369;&#12510;&#12491;&#12517;&#12450;&#12523;\BMP\&#32946;&#20816;&#20241;&#26989;.jp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4" Type="http://schemas.openxmlformats.org/officeDocument/2006/relationships/image" Target="file:///C:\&#20316;&#26989;&#12501;&#12457;&#12523;&#12480;\2109&#29256;\&#24467;&#26989;&#21729;&#21521;&#12369;&#12510;&#12491;&#12517;&#12450;&#12523;\&#21172;&#21209;&#31649;&#29702;&#38651;&#23376;&#21270;&#12463;&#12521;&#12454;&#12489;\&#24467;&#26989;&#21729;&#21521;&#12369;&#12510;&#12491;&#12517;&#12450;&#12523;\BMP2\&#30003;&#35531;&#29366;&#27841;.jpg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file:///C:\40%20MANUAL\MANUAL\OMSS+&#21220;&#24608;&#31649;&#29702;&#12469;&#12540;&#12499;&#12473;\&#24467;&#26989;&#21729;&#26989;&#21209;&#12510;&#12491;&#12517;&#12450;&#12523;\BMP\&#12505;&#12523;&#12510;&#12540;&#12463;.jpg" TargetMode="External"/><Relationship Id="rId3" Type="http://schemas.openxmlformats.org/officeDocument/2006/relationships/image" Target="../media/image40.jpe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&#20316;&#26989;&#12501;&#12457;&#12523;&#12480;\&#24467;&#26989;&#21729;&#21521;&#12369;&#12510;&#12491;&#12517;&#12450;&#12523;\&#21172;&#21209;&#31649;&#29702;&#38651;&#23376;&#21270;&#12463;&#12521;&#12454;&#12489;\&#24467;&#26989;&#21729;&#21521;&#12369;&#12510;&#12491;&#12517;&#12450;&#12523;\BMP\&#26410;&#25215;&#35469;&#20214;&#25968;.jpg" TargetMode="External"/><Relationship Id="rId5" Type="http://schemas.openxmlformats.org/officeDocument/2006/relationships/image" Target="../media/image41.jpeg"/><Relationship Id="rId4" Type="http://schemas.openxmlformats.org/officeDocument/2006/relationships/image" Target="file:///C:\&#20316;&#26989;&#12501;&#12457;&#12523;&#12480;\&#24467;&#26989;&#21729;&#21521;&#12369;&#12510;&#12491;&#12517;&#12450;&#12523;\&#21172;&#21209;&#31649;&#29702;&#38651;&#23376;&#21270;&#12463;&#12521;&#12454;&#12489;\&#24467;&#26989;&#21729;&#21521;&#12369;&#12510;&#12491;&#12517;&#12450;&#12523;\BMP\&#25215;&#35469;&#12513;&#12491;&#12517;&#12540;.jpg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file:///C:\&#20316;&#26989;&#12501;&#12457;&#12523;&#12480;\2109&#29256;\&#24467;&#26989;&#21729;&#21521;&#12369;&#12510;&#12491;&#12517;&#12450;&#12523;\&#21172;&#21209;&#31649;&#29702;&#38651;&#23376;&#21270;&#12463;&#12521;&#12454;&#12489;\&#24467;&#26989;&#21729;&#21521;&#12369;&#12510;&#12491;&#12517;&#12450;&#12523;\BMP2\&#25215;&#35469;01.jpg" TargetMode="External"/><Relationship Id="rId3" Type="http://schemas.openxmlformats.org/officeDocument/2006/relationships/image" Target="../media/image42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&#20316;&#26989;&#12501;&#12457;&#12523;&#12480;\2109&#29256;\&#24467;&#26989;&#21729;&#21521;&#12369;&#12510;&#12491;&#12517;&#12450;&#12523;\&#21172;&#21209;&#31649;&#29702;&#38651;&#23376;&#21270;&#12463;&#12521;&#12454;&#12489;\&#24467;&#26989;&#21729;&#21521;&#12369;&#12510;&#12491;&#12517;&#12450;&#12523;\BMP2\&#25215;&#35469;&#19968;&#35239;.jpg" TargetMode="External"/><Relationship Id="rId5" Type="http://schemas.openxmlformats.org/officeDocument/2006/relationships/image" Target="../media/image43.jpeg"/><Relationship Id="rId4" Type="http://schemas.openxmlformats.org/officeDocument/2006/relationships/image" Target="file:///C:\&#20316;&#26989;&#12501;&#12457;&#12523;&#12480;\2109&#29256;\&#24467;&#26989;&#21729;&#21521;&#12369;&#12510;&#12491;&#12517;&#12450;&#12523;\&#21172;&#21209;&#31649;&#29702;&#38651;&#23376;&#21270;&#12463;&#12521;&#12454;&#12489;\&#24467;&#26989;&#21729;&#21521;&#12369;&#12510;&#12491;&#12517;&#12450;&#12523;\BMP2\&#25215;&#35469;02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4" Type="http://schemas.openxmlformats.org/officeDocument/2006/relationships/image" Target="file:///C:\&#20316;&#26989;&#12501;&#12457;&#12523;&#12480;\2109&#29256;\&#24467;&#26989;&#21729;&#21521;&#12369;&#12510;&#12491;&#12517;&#12450;&#12523;\&#21172;&#21209;&#31649;&#29702;&#38651;&#23376;&#21270;&#12463;&#12521;&#12454;&#12489;\&#24467;&#26989;&#21729;&#21521;&#12369;&#12510;&#12491;&#12517;&#12450;&#12523;\BMP2\&#25215;&#35469;&#19968;&#25324;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&#20316;&#26989;&#12501;&#12457;&#12523;&#12480;\&#24467;&#26989;&#21729;&#21521;&#12369;&#12510;&#12491;&#12517;&#12450;&#12523;\&#21172;&#21209;&#31649;&#29702;&#38651;&#23376;&#21270;&#12463;&#12521;&#12454;&#12489;\&#24467;&#26989;&#21729;&#21521;&#12369;&#12510;&#12491;&#12517;&#12450;&#12523;\BMP\&#12525;&#12464;&#12452;&#12531;.jpg" TargetMode="External"/><Relationship Id="rId5" Type="http://schemas.openxmlformats.org/officeDocument/2006/relationships/image" Target="../media/image12.jpeg"/><Relationship Id="rId4" Type="http://schemas.openxmlformats.org/officeDocument/2006/relationships/image" Target="file:///C:\&#20316;&#26989;&#12501;&#12457;&#12523;&#12480;\&#24467;&#26989;&#21729;&#21521;&#12369;&#12510;&#12491;&#12517;&#12450;&#12523;\&#21172;&#21209;&#31649;&#29702;&#38651;&#23376;&#21270;&#12463;&#12521;&#12454;&#12489;\&#24467;&#26989;&#21729;&#21521;&#12369;&#12510;&#12491;&#12517;&#12450;&#12523;\BMP\&#21033;&#29992;&#38283;&#22987;&#36890;&#30693;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file:///C:\&#20316;&#26989;&#12501;&#12457;&#12523;&#12480;\&#24467;&#26989;&#21729;&#21521;&#12369;&#12510;&#12491;&#12517;&#12450;&#12523;\&#21172;&#21209;&#31649;&#29702;&#38651;&#23376;&#21270;&#12463;&#12521;&#12454;&#12489;\&#24467;&#26989;&#21729;&#21521;&#12369;&#12510;&#12491;&#12517;&#12450;&#12523;\BMP\&#12497;&#12473;&#12527;&#12540;&#12489;&#22793;&#26356;.jp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180AC119-A8E5-4C02-AABA-5B08C1BFC13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20642" y="448706"/>
            <a:ext cx="1504315" cy="44591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C60FD8F-894E-4217-8016-700BD4D15A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335" y="551726"/>
            <a:ext cx="4780054" cy="3478408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BCFAF10-0874-4142-AB97-59B827C2967C}"/>
              </a:ext>
            </a:extLst>
          </p:cNvPr>
          <p:cNvSpPr txBox="1"/>
          <p:nvPr/>
        </p:nvSpPr>
        <p:spPr>
          <a:xfrm>
            <a:off x="4551113" y="3247443"/>
            <a:ext cx="3289020" cy="85465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使い方ガイド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0F10E2B-0735-4750-8CF3-0C5F977EF997}"/>
              </a:ext>
            </a:extLst>
          </p:cNvPr>
          <p:cNvSpPr txBox="1"/>
          <p:nvPr/>
        </p:nvSpPr>
        <p:spPr>
          <a:xfrm>
            <a:off x="9105900" y="6180668"/>
            <a:ext cx="2493433" cy="293089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使い方ガイド</a:t>
            </a:r>
            <a:r>
              <a:rPr lang="ja-JP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改訂日：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2021/10/08</a:t>
            </a:r>
            <a:endParaRPr lang="ja-JP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9297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B36427B-DB32-4B7A-BF64-E4732CF0EDC8}"/>
              </a:ext>
            </a:extLst>
          </p:cNvPr>
          <p:cNvSpPr/>
          <p:nvPr/>
        </p:nvSpPr>
        <p:spPr>
          <a:xfrm>
            <a:off x="6671144" y="1379395"/>
            <a:ext cx="4904949" cy="342120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09E3D5D-6936-4C31-8493-DC0C2BE9F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93134C2-7564-4F3A-A731-AA37A36B3201}"/>
              </a:ext>
            </a:extLst>
          </p:cNvPr>
          <p:cNvSpPr txBox="1"/>
          <p:nvPr/>
        </p:nvSpPr>
        <p:spPr>
          <a:xfrm>
            <a:off x="615125" y="691595"/>
            <a:ext cx="663495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</a:t>
            </a:r>
            <a:r>
              <a:rPr kumimoji="1" lang="en-US" altLang="ja-JP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OBCiD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」と「パスワード」を入力してログインします。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FD63830-6D09-4D87-BE61-B8871B290D46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25" y="1382184"/>
            <a:ext cx="5481223" cy="37369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0A7B60A4-A76B-4AA9-BC84-2F91FEF3DBBC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656" y="2755044"/>
            <a:ext cx="3518681" cy="17556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B36EDBE-F8D3-44B7-AFB3-1A25234B7CE1}"/>
              </a:ext>
            </a:extLst>
          </p:cNvPr>
          <p:cNvSpPr txBox="1"/>
          <p:nvPr/>
        </p:nvSpPr>
        <p:spPr>
          <a:xfrm>
            <a:off x="6789656" y="1379395"/>
            <a:ext cx="4788439" cy="123373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パスワードを忘れた場合は、「パスワードを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お忘れですか？」をクリックし、パスワードを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再設定できます。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0295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2245676-4F9A-4940-A712-E8D5703EBE1A}"/>
              </a:ext>
            </a:extLst>
          </p:cNvPr>
          <p:cNvSpPr/>
          <p:nvPr/>
        </p:nvSpPr>
        <p:spPr>
          <a:xfrm>
            <a:off x="6671144" y="1384718"/>
            <a:ext cx="4904949" cy="3657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2C6991E-6C97-4097-B2B2-9B12758E6F52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07" y="1384718"/>
            <a:ext cx="3668035" cy="3657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D0FFBD6C-739E-4A31-A909-6AD6563DFB31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433" y="2536402"/>
            <a:ext cx="1828873" cy="2046096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922C297-32F2-4C83-9588-5C32F47A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3C625AF-29A1-4116-874B-80A53F5D5DF9}"/>
              </a:ext>
            </a:extLst>
          </p:cNvPr>
          <p:cNvSpPr txBox="1"/>
          <p:nvPr/>
        </p:nvSpPr>
        <p:spPr>
          <a:xfrm>
            <a:off x="614404" y="694536"/>
            <a:ext cx="5675077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［申請］メニューで各種申請を選択して申請します。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9B5FA96E-B1FA-49A1-A3FC-F87F1E42F782}"/>
              </a:ext>
            </a:extLst>
          </p:cNvPr>
          <p:cNvSpPr/>
          <p:nvPr/>
        </p:nvSpPr>
        <p:spPr>
          <a:xfrm>
            <a:off x="2420526" y="1601474"/>
            <a:ext cx="1863416" cy="3440844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3" name="Rectangle 363">
            <a:extLst>
              <a:ext uri="{FF2B5EF4-FFF2-40B4-BE49-F238E27FC236}">
                <a16:creationId xmlns:a16="http://schemas.microsoft.com/office/drawing/2014/main" id="{B3330AD1-B4EF-4D26-AFC3-02A393082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8433" y="1396520"/>
            <a:ext cx="4788264" cy="113256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rot="0" vert="horz" wrap="square" lIns="74295" tIns="108000" rIns="74295" bIns="108000" anchor="t" anchorCtr="0" upright="1">
            <a:noAutofit/>
          </a:bodyPr>
          <a:lstStyle/>
          <a:p>
            <a:pPr fontAlgn="base"/>
            <a:r>
              <a:rPr lang="ja-JP" altLang="en-US" sz="2000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また、申請が否認された場合に、メニュー画面右上の　  から確認できます。件数欄を</a:t>
            </a:r>
            <a:r>
              <a:rPr lang="ja-JP" altLang="en-US" sz="2000" kern="100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クリックすると、［申請］メニューが表示され</a:t>
            </a:r>
            <a:r>
              <a:rPr lang="ja-JP" altLang="en-US" sz="2000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ます</a:t>
            </a:r>
            <a:r>
              <a:rPr lang="ja-JP" altLang="en-US" sz="2000" kern="100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。</a:t>
            </a:r>
            <a:endParaRPr lang="en-US" altLang="ja-JP" sz="2000" kern="1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14" name="ベルマーク.jpg">
            <a:extLst>
              <a:ext uri="{FF2B5EF4-FFF2-40B4-BE49-F238E27FC236}">
                <a16:creationId xmlns:a16="http://schemas.microsoft.com/office/drawing/2014/main" id="{71352FB1-C0FD-4323-8594-1C7FECC8C19F}"/>
              </a:ext>
            </a:extLst>
          </p:cNvPr>
          <p:cNvPicPr/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186" y="1805129"/>
            <a:ext cx="287307" cy="315348"/>
          </a:xfrm>
          <a:prstGeom prst="rect">
            <a:avLst/>
          </a:prstGeom>
        </p:spPr>
      </p:pic>
      <p:sp>
        <p:nvSpPr>
          <p:cNvPr id="16" name="AutoShape 380">
            <a:extLst>
              <a:ext uri="{FF2B5EF4-FFF2-40B4-BE49-F238E27FC236}">
                <a16:creationId xmlns:a16="http://schemas.microsoft.com/office/drawing/2014/main" id="{BB5CB137-E956-4DAD-BAE0-738861D97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8628" y="4004985"/>
            <a:ext cx="1431168" cy="324685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/>
          </a:p>
        </p:txBody>
      </p:sp>
      <p:sp>
        <p:nvSpPr>
          <p:cNvPr id="17" name="AutoShape 380">
            <a:extLst>
              <a:ext uri="{FF2B5EF4-FFF2-40B4-BE49-F238E27FC236}">
                <a16:creationId xmlns:a16="http://schemas.microsoft.com/office/drawing/2014/main" id="{E8D1D699-2433-4133-9F55-77F6BFF77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0859" y="2623991"/>
            <a:ext cx="407882" cy="382270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/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02A6F533-E929-4886-A1AD-B266015B7C22}"/>
              </a:ext>
            </a:extLst>
          </p:cNvPr>
          <p:cNvSpPr/>
          <p:nvPr/>
        </p:nvSpPr>
        <p:spPr>
          <a:xfrm>
            <a:off x="615303" y="1810279"/>
            <a:ext cx="1413000" cy="338958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6084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4467B6B-B822-4F29-ABCD-28A65D111DB2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" y="1385647"/>
            <a:ext cx="4788264" cy="3211439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922C297-32F2-4C83-9588-5C32F47A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3C625AF-29A1-4116-874B-80A53F5D5DF9}"/>
              </a:ext>
            </a:extLst>
          </p:cNvPr>
          <p:cNvSpPr txBox="1"/>
          <p:nvPr/>
        </p:nvSpPr>
        <p:spPr>
          <a:xfrm>
            <a:off x="614404" y="694536"/>
            <a:ext cx="10953761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ダッシュボードの「お知らせ」から、「お知らせ」や「アンケート」を確認します。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90909B9A-2D2F-4746-9416-DC7EE40E0E66}"/>
              </a:ext>
            </a:extLst>
          </p:cNvPr>
          <p:cNvSpPr/>
          <p:nvPr/>
        </p:nvSpPr>
        <p:spPr>
          <a:xfrm>
            <a:off x="712158" y="3629275"/>
            <a:ext cx="4534545" cy="967812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2326CDA3-ED2B-40F6-AE32-ED2EBE05E809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604" y="1811778"/>
            <a:ext cx="3844850" cy="22436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E14AC4EC-4763-4BAE-9CC8-B48ACBB8DB93}"/>
              </a:ext>
            </a:extLst>
          </p:cNvPr>
          <p:cNvPicPr>
            <a:picLocks noChangeAspect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938" y="2104050"/>
            <a:ext cx="3417391" cy="40679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BB520E7-8648-4DB5-A67B-5A3525B462AB}"/>
              </a:ext>
            </a:extLst>
          </p:cNvPr>
          <p:cNvSpPr txBox="1"/>
          <p:nvPr/>
        </p:nvSpPr>
        <p:spPr>
          <a:xfrm>
            <a:off x="5776726" y="1385647"/>
            <a:ext cx="1003177" cy="398374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お知らせ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4D047A3-A88A-48FA-B9F1-BB4BD54F1085}"/>
              </a:ext>
            </a:extLst>
          </p:cNvPr>
          <p:cNvSpPr txBox="1"/>
          <p:nvPr/>
        </p:nvSpPr>
        <p:spPr>
          <a:xfrm>
            <a:off x="7013361" y="5784731"/>
            <a:ext cx="1127463" cy="398374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アンケート</a:t>
            </a:r>
          </a:p>
        </p:txBody>
      </p:sp>
      <p:sp>
        <p:nvSpPr>
          <p:cNvPr id="25" name="矢印: 右 24">
            <a:extLst>
              <a:ext uri="{FF2B5EF4-FFF2-40B4-BE49-F238E27FC236}">
                <a16:creationId xmlns:a16="http://schemas.microsoft.com/office/drawing/2014/main" id="{68D39F42-B527-424C-9ED5-34928C6C9239}"/>
              </a:ext>
            </a:extLst>
          </p:cNvPr>
          <p:cNvSpPr/>
          <p:nvPr/>
        </p:nvSpPr>
        <p:spPr>
          <a:xfrm rot="674747">
            <a:off x="4667093" y="4181036"/>
            <a:ext cx="3555803" cy="309499"/>
          </a:xfrm>
          <a:prstGeom prst="rightArrow">
            <a:avLst>
              <a:gd name="adj1" fmla="val 50000"/>
              <a:gd name="adj2" fmla="val 123254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6" name="矢印: 右 25">
            <a:extLst>
              <a:ext uri="{FF2B5EF4-FFF2-40B4-BE49-F238E27FC236}">
                <a16:creationId xmlns:a16="http://schemas.microsoft.com/office/drawing/2014/main" id="{357FEEEC-5099-4CE7-83DD-2D7B641D316E}"/>
              </a:ext>
            </a:extLst>
          </p:cNvPr>
          <p:cNvSpPr/>
          <p:nvPr/>
        </p:nvSpPr>
        <p:spPr>
          <a:xfrm rot="20412529">
            <a:off x="4673491" y="3398400"/>
            <a:ext cx="1168002" cy="325014"/>
          </a:xfrm>
          <a:prstGeom prst="rightArrow">
            <a:avLst>
              <a:gd name="adj1" fmla="val 50000"/>
              <a:gd name="adj2" fmla="val 123254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1181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922C297-32F2-4C83-9588-5C32F47A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7C9F28C9-BFD9-4AFD-8A6B-13B7CCD00F51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03" y="1384718"/>
            <a:ext cx="5480697" cy="29091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AutoShape 380">
            <a:extLst>
              <a:ext uri="{FF2B5EF4-FFF2-40B4-BE49-F238E27FC236}">
                <a16:creationId xmlns:a16="http://schemas.microsoft.com/office/drawing/2014/main" id="{E8D1D699-2433-4133-9F55-77F6BFF77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7799" y="3185217"/>
            <a:ext cx="219851" cy="212033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9BECD8A6-3A2F-4F47-B8CC-B1AC832C78BD}"/>
              </a:ext>
            </a:extLst>
          </p:cNvPr>
          <p:cNvPicPr>
            <a:picLocks noChangeAspect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557" y="1370639"/>
            <a:ext cx="4775139" cy="43599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52324C4-D428-40CF-B197-DA42D6D9D2E2}"/>
              </a:ext>
            </a:extLst>
          </p:cNvPr>
          <p:cNvSpPr txBox="1"/>
          <p:nvPr/>
        </p:nvSpPr>
        <p:spPr>
          <a:xfrm>
            <a:off x="615303" y="694699"/>
            <a:ext cx="1141178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申請の際に入力する項目でわからない内容があった場合は、  　をクリックすると、その項目の説明が表示されます。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7D4D9F81-0733-4BCB-AD79-80F7CBC9B3C2}"/>
              </a:ext>
            </a:extLst>
          </p:cNvPr>
          <p:cNvPicPr>
            <a:picLocks noChangeAspect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377" y="726032"/>
            <a:ext cx="395086" cy="373137"/>
          </a:xfrm>
          <a:prstGeom prst="rect">
            <a:avLst/>
          </a:prstGeom>
        </p:spPr>
      </p:pic>
      <p:sp>
        <p:nvSpPr>
          <p:cNvPr id="13" name="矢印: 右 12">
            <a:extLst>
              <a:ext uri="{FF2B5EF4-FFF2-40B4-BE49-F238E27FC236}">
                <a16:creationId xmlns:a16="http://schemas.microsoft.com/office/drawing/2014/main" id="{2EA91638-192C-473C-A8CD-0A88D076DFD6}"/>
              </a:ext>
            </a:extLst>
          </p:cNvPr>
          <p:cNvSpPr/>
          <p:nvPr/>
        </p:nvSpPr>
        <p:spPr>
          <a:xfrm>
            <a:off x="1603282" y="3133743"/>
            <a:ext cx="5139006" cy="322774"/>
          </a:xfrm>
          <a:prstGeom prst="rightArrow">
            <a:avLst>
              <a:gd name="adj1" fmla="val 50000"/>
              <a:gd name="adj2" fmla="val 123254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4674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B07A1E5-B032-42D2-8E4B-AD6BD978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13</a:t>
            </a:fld>
            <a:endParaRPr kumimoji="1" lang="ja-JP" altLang="en-US" dirty="0"/>
          </a:p>
        </p:txBody>
      </p:sp>
      <p:sp>
        <p:nvSpPr>
          <p:cNvPr id="5" name="Rectangle 446">
            <a:extLst>
              <a:ext uri="{FF2B5EF4-FFF2-40B4-BE49-F238E27FC236}">
                <a16:creationId xmlns:a16="http://schemas.microsoft.com/office/drawing/2014/main" id="{89C3EB88-59E7-4757-A5F5-52BF087D0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231" y="1383254"/>
            <a:ext cx="10960818" cy="2045746"/>
          </a:xfrm>
          <a:prstGeom prst="rect">
            <a:avLst/>
          </a:prstGeom>
          <a:solidFill>
            <a:srgbClr val="00B0F0"/>
          </a:solidFill>
          <a:ln w="9525" cmpd="sng" algn="ctr">
            <a:solidFill>
              <a:srgbClr val="00B0F0"/>
            </a:solidFill>
            <a:miter lim="800000"/>
            <a:headEnd/>
            <a:tailEnd/>
          </a:ln>
          <a:effectLst/>
          <a:extLst/>
        </p:spPr>
        <p:txBody>
          <a:bodyPr rot="0" vert="horz" wrap="square" lIns="74295" tIns="37800" rIns="74295" bIns="37800" rtlCol="0" anchor="ctr" anchorCtr="0" upright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ts val="4800"/>
              </a:lnSpc>
            </a:pPr>
            <a:r>
              <a:rPr lang="en-US" altLang="ja-JP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4</a:t>
            </a:r>
            <a:r>
              <a:rPr lang="ja-JP" altLang="en-US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各種申請</a:t>
            </a:r>
            <a:endParaRPr lang="ja-JP" sz="48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B130E02-C9DF-4569-980B-C5184CFA1FBA}"/>
              </a:ext>
            </a:extLst>
          </p:cNvPr>
          <p:cNvSpPr txBox="1"/>
          <p:nvPr/>
        </p:nvSpPr>
        <p:spPr>
          <a:xfrm>
            <a:off x="614476" y="4125774"/>
            <a:ext cx="1097550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各種申請画面を確認しましょう。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4101493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922C297-32F2-4C83-9588-5C32F47A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2B7E36D-DB6C-48E8-9E30-BC32CF3CCFE8}"/>
              </a:ext>
            </a:extLst>
          </p:cNvPr>
          <p:cNvSpPr txBox="1"/>
          <p:nvPr/>
        </p:nvSpPr>
        <p:spPr>
          <a:xfrm>
            <a:off x="615693" y="1377855"/>
            <a:ext cx="10960614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引っ越した際などに、［住所変更］メニューで新しい住所を申請します。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3BB7D965-479B-4205-91F8-E14D44B6C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93" y="424160"/>
            <a:ext cx="10962042" cy="523220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住所変更</a:t>
            </a:r>
            <a:endParaRPr kumimoji="0" lang="ja-JP" altLang="ja-JP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5899A66-B4AE-45D8-8BFC-D9E3CC0B76A4}"/>
              </a:ext>
            </a:extLst>
          </p:cNvPr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432" y="2995532"/>
            <a:ext cx="3942898" cy="35881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F510B06-EC76-46DC-964A-5C267A6D92A7}"/>
              </a:ext>
            </a:extLst>
          </p:cNvPr>
          <p:cNvSpPr txBox="1"/>
          <p:nvPr/>
        </p:nvSpPr>
        <p:spPr>
          <a:xfrm>
            <a:off x="6787432" y="2069076"/>
            <a:ext cx="4788875" cy="83362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通勤経路が変わる場合は、新しい通勤経路もあわせて申請してください。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BCF65F2-D9F3-4F1C-986A-BA13EAE193CF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2" y="2069076"/>
            <a:ext cx="5466659" cy="40040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11981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922C297-32F2-4C83-9588-5C32F47A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2B7E36D-DB6C-48E8-9E30-BC32CF3CCFE8}"/>
              </a:ext>
            </a:extLst>
          </p:cNvPr>
          <p:cNvSpPr txBox="1"/>
          <p:nvPr/>
        </p:nvSpPr>
        <p:spPr>
          <a:xfrm>
            <a:off x="606950" y="1377051"/>
            <a:ext cx="1097078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勤務地が変更された際などに、［通勤経路変更］メニューで新しい通勤経路を申請します。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3BB7D965-479B-4205-91F8-E14D44B6C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93" y="424160"/>
            <a:ext cx="10962042" cy="523220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通勤経路変更</a:t>
            </a:r>
            <a:endParaRPr kumimoji="0" lang="ja-JP" altLang="ja-JP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8236977-12A9-4E81-AC24-A21B5EBB42E0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64" y="2062852"/>
            <a:ext cx="4792536" cy="45057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47239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922C297-32F2-4C83-9588-5C32F47A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2B7E36D-DB6C-48E8-9E30-BC32CF3CCFE8}"/>
              </a:ext>
            </a:extLst>
          </p:cNvPr>
          <p:cNvSpPr txBox="1"/>
          <p:nvPr/>
        </p:nvSpPr>
        <p:spPr>
          <a:xfrm>
            <a:off x="614265" y="1377053"/>
            <a:ext cx="10962042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緊急連絡先を変更した際などに、［連絡先変更］メニューで新しい通勤経路を申請します。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3BB7D965-479B-4205-91F8-E14D44B6C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93" y="424160"/>
            <a:ext cx="10962042" cy="523220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連絡先</a:t>
            </a:r>
            <a:r>
              <a:rPr kumimoji="0"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変更</a:t>
            </a:r>
            <a:endParaRPr kumimoji="0" lang="ja-JP" altLang="ja-JP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1337182-1518-403B-B87E-29F705A05FD6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61" y="2062580"/>
            <a:ext cx="4088599" cy="452823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1941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F60D8FE-4A5E-492F-AA04-2DB16F72D463}"/>
              </a:ext>
            </a:extLst>
          </p:cNvPr>
          <p:cNvSpPr/>
          <p:nvPr/>
        </p:nvSpPr>
        <p:spPr>
          <a:xfrm>
            <a:off x="6671564" y="2065864"/>
            <a:ext cx="4904949" cy="274320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922C297-32F2-4C83-9588-5C32F47A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2B7E36D-DB6C-48E8-9E30-BC32CF3CCFE8}"/>
              </a:ext>
            </a:extLst>
          </p:cNvPr>
          <p:cNvSpPr txBox="1"/>
          <p:nvPr/>
        </p:nvSpPr>
        <p:spPr>
          <a:xfrm>
            <a:off x="615693" y="1377872"/>
            <a:ext cx="1096082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給与や賞与の振込先口座を変更する際に、［振込口座変更］メニューで新しい口座を申請します。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84FBEA32-399C-4F0F-B627-75E2E7C3F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93" y="424160"/>
            <a:ext cx="10962042" cy="523220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振込口座変更</a:t>
            </a:r>
            <a:endParaRPr kumimoji="0" lang="ja-JP" altLang="ja-JP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E0B9910-7E2A-4FCB-9325-39E59C22CB64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61" y="2065864"/>
            <a:ext cx="5281049" cy="36684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CD65862-1E89-41BC-931C-3CF0FBD7321A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972" y="3429000"/>
            <a:ext cx="3886200" cy="11049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CE3F1A0-91BA-4617-8FDA-A3FAD8E19462}"/>
              </a:ext>
            </a:extLst>
          </p:cNvPr>
          <p:cNvSpPr txBox="1"/>
          <p:nvPr/>
        </p:nvSpPr>
        <p:spPr>
          <a:xfrm>
            <a:off x="6778972" y="2061864"/>
            <a:ext cx="4797541" cy="123373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銀行コードや支店コードがわからない場合は、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先に銀行名・支店名を入力すると、コードも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含めて検索できます。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3946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922C297-32F2-4C83-9588-5C32F47A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2B7E36D-DB6C-48E8-9E30-BC32CF3CCFE8}"/>
              </a:ext>
            </a:extLst>
          </p:cNvPr>
          <p:cNvSpPr txBox="1"/>
          <p:nvPr/>
        </p:nvSpPr>
        <p:spPr>
          <a:xfrm>
            <a:off x="622852" y="1377049"/>
            <a:ext cx="10946296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免許や資格を取得した際などに、［免許・資格］メニューで取得した免許や資格の内容を申請します。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3BB7D965-479B-4205-91F8-E14D44B6C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93" y="424160"/>
            <a:ext cx="10962042" cy="523220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免許・資格の取得</a:t>
            </a:r>
            <a:endParaRPr kumimoji="0" lang="ja-JP" altLang="ja-JP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F22E7CF-8B24-425C-A17A-24C968D10F68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52" y="2062851"/>
            <a:ext cx="5474285" cy="43334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6492840-889E-4003-830F-373EB4F80249}"/>
              </a:ext>
            </a:extLst>
          </p:cNvPr>
          <p:cNvPicPr>
            <a:picLocks noChangeAspect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939" y="3047340"/>
            <a:ext cx="4796135" cy="1437198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15A4993-7268-4072-9E72-C33A2EE3307C}"/>
              </a:ext>
            </a:extLst>
          </p:cNvPr>
          <p:cNvSpPr txBox="1"/>
          <p:nvPr/>
        </p:nvSpPr>
        <p:spPr>
          <a:xfrm>
            <a:off x="6787432" y="2069076"/>
            <a:ext cx="4788875" cy="83362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すでに取得している免許・資格の更新の際は、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「免許・資格の更新」を選択します。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6FD3EDDB-D3BB-41BE-9889-729532BD53ED}"/>
              </a:ext>
            </a:extLst>
          </p:cNvPr>
          <p:cNvSpPr/>
          <p:nvPr/>
        </p:nvSpPr>
        <p:spPr>
          <a:xfrm>
            <a:off x="8002409" y="3601481"/>
            <a:ext cx="1221104" cy="278755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9052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87BB1D7-B828-44BC-9C0C-DC641834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035B94C-BFAD-4845-8B95-6B0EBB33B182}"/>
              </a:ext>
            </a:extLst>
          </p:cNvPr>
          <p:cNvSpPr txBox="1"/>
          <p:nvPr/>
        </p:nvSpPr>
        <p:spPr>
          <a:xfrm>
            <a:off x="1303035" y="1376236"/>
            <a:ext cx="4124098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当サービスでできること</a:t>
            </a:r>
            <a:endParaRPr kumimoji="1"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4C59437-A0C2-4BC7-ACCD-19F07C54D985}"/>
              </a:ext>
            </a:extLst>
          </p:cNvPr>
          <p:cNvSpPr txBox="1"/>
          <p:nvPr/>
        </p:nvSpPr>
        <p:spPr>
          <a:xfrm>
            <a:off x="6791493" y="4119208"/>
            <a:ext cx="4097468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承認者の操作</a:t>
            </a:r>
            <a:endParaRPr kumimoji="1"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215DDB-3AC1-4692-8B1C-1CC2F5788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767" y="424160"/>
            <a:ext cx="10966318" cy="52322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目次</a:t>
            </a:r>
            <a:endParaRPr kumimoji="0" lang="ja-JP" altLang="ja-JP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D95E96F-945F-470D-8029-2D5FB51E638A}"/>
              </a:ext>
            </a:extLst>
          </p:cNvPr>
          <p:cNvSpPr txBox="1"/>
          <p:nvPr/>
        </p:nvSpPr>
        <p:spPr>
          <a:xfrm>
            <a:off x="6790265" y="1376004"/>
            <a:ext cx="4097468" cy="2434059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marL="360000" lvl="1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結婚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360000" lvl="1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離婚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360000" lvl="1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家族異動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360000" lvl="1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産前産後休業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360000" lvl="1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育児休業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360000" lvl="1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申請状況の確認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187D900-39B3-4CBD-B25E-2C334229ACFA}"/>
              </a:ext>
            </a:extLst>
          </p:cNvPr>
          <p:cNvSpPr txBox="1"/>
          <p:nvPr/>
        </p:nvSpPr>
        <p:spPr>
          <a:xfrm>
            <a:off x="1294568" y="2069015"/>
            <a:ext cx="4132566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はじめての起動</a:t>
            </a:r>
            <a:endParaRPr kumimoji="1"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6275646-57E8-4F34-9425-5B71B0D6CCC4}"/>
              </a:ext>
            </a:extLst>
          </p:cNvPr>
          <p:cNvSpPr txBox="1"/>
          <p:nvPr/>
        </p:nvSpPr>
        <p:spPr>
          <a:xfrm>
            <a:off x="1294567" y="2752864"/>
            <a:ext cx="4132562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申請の基本操作</a:t>
            </a:r>
            <a:endParaRPr kumimoji="1"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DEC6D24-5E68-46C1-9E67-E2FCDE4A209A}"/>
              </a:ext>
            </a:extLst>
          </p:cNvPr>
          <p:cNvSpPr txBox="1"/>
          <p:nvPr/>
        </p:nvSpPr>
        <p:spPr>
          <a:xfrm>
            <a:off x="1303034" y="3440746"/>
            <a:ext cx="4124092" cy="2434059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各種申請</a:t>
            </a:r>
            <a:endParaRPr kumimoji="1"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360000" lvl="1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住所変更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360000" lvl="1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通勤経路変更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360000" lvl="1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連絡先変更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360000" lvl="1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振込口座変更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360000" lvl="1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免許・資格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B7541C0A-00BF-46E5-A358-B0C3E6952A38}"/>
              </a:ext>
            </a:extLst>
          </p:cNvPr>
          <p:cNvCxnSpPr/>
          <p:nvPr/>
        </p:nvCxnSpPr>
        <p:spPr>
          <a:xfrm>
            <a:off x="6091926" y="1376004"/>
            <a:ext cx="0" cy="48300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780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922C297-32F2-4C83-9588-5C32F47A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2B7E36D-DB6C-48E8-9E30-BC32CF3CCFE8}"/>
              </a:ext>
            </a:extLst>
          </p:cNvPr>
          <p:cNvSpPr txBox="1"/>
          <p:nvPr/>
        </p:nvSpPr>
        <p:spPr>
          <a:xfrm>
            <a:off x="6790728" y="2067561"/>
            <a:ext cx="4779692" cy="83362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氏名が変わる場合は、婚姻後氏名で</a:t>
            </a:r>
            <a:b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「変更あり」を選択します。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06CBD28D-76A7-4E84-9686-C37B0EB87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378" y="426768"/>
            <a:ext cx="10962042" cy="523220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結婚</a:t>
            </a:r>
            <a:endParaRPr kumimoji="0" lang="ja-JP" altLang="ja-JP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3A30075-6DC6-4CCB-96F8-0C1BEBB3F08B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45" y="2067561"/>
            <a:ext cx="5480306" cy="35511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03D2D43B-B545-42C0-8AAC-8F9B03E17CF5}"/>
              </a:ext>
            </a:extLst>
          </p:cNvPr>
          <p:cNvSpPr/>
          <p:nvPr/>
        </p:nvSpPr>
        <p:spPr>
          <a:xfrm>
            <a:off x="1617511" y="3320032"/>
            <a:ext cx="1000149" cy="313335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4654549-CD0D-4D18-93D6-9E92A4289872}"/>
              </a:ext>
            </a:extLst>
          </p:cNvPr>
          <p:cNvSpPr txBox="1"/>
          <p:nvPr/>
        </p:nvSpPr>
        <p:spPr>
          <a:xfrm>
            <a:off x="618528" y="1385220"/>
            <a:ext cx="10951891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結婚した際に、［結婚］メニューで申請します。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8762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922C297-32F2-4C83-9588-5C32F47A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2B7E36D-DB6C-48E8-9E30-BC32CF3CCFE8}"/>
              </a:ext>
            </a:extLst>
          </p:cNvPr>
          <p:cNvSpPr txBox="1"/>
          <p:nvPr/>
        </p:nvSpPr>
        <p:spPr>
          <a:xfrm>
            <a:off x="6790728" y="2062824"/>
            <a:ext cx="4785579" cy="83362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氏名が変わる場合は、離婚後氏名で</a:t>
            </a:r>
            <a:b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「変更あり」を選択します。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D6023BEC-C347-4D35-B7D1-885EEA9D4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93" y="429421"/>
            <a:ext cx="10962042" cy="523220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離婚</a:t>
            </a:r>
            <a:endParaRPr kumimoji="0" lang="ja-JP" altLang="ja-JP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40407C3-9E29-4537-A2C6-1FBA9163084F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4" y="2066378"/>
            <a:ext cx="5480306" cy="37405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12F83CF3-174B-40BF-992A-BBF2E1876680}"/>
              </a:ext>
            </a:extLst>
          </p:cNvPr>
          <p:cNvSpPr/>
          <p:nvPr/>
        </p:nvSpPr>
        <p:spPr>
          <a:xfrm>
            <a:off x="1638241" y="4868876"/>
            <a:ext cx="985173" cy="333358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DD7FD9B-8FD5-4863-9CCF-572FEA9761E7}"/>
              </a:ext>
            </a:extLst>
          </p:cNvPr>
          <p:cNvSpPr txBox="1"/>
          <p:nvPr/>
        </p:nvSpPr>
        <p:spPr>
          <a:xfrm>
            <a:off x="618527" y="1377024"/>
            <a:ext cx="1095778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離婚した際に、［離婚］メニューで申請します。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76977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CA6C46ED-FCC9-4268-AF9C-74E20C1092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44" t="17768" r="4210" b="9684"/>
          <a:stretch/>
        </p:blipFill>
        <p:spPr>
          <a:xfrm>
            <a:off x="615694" y="2320613"/>
            <a:ext cx="4227953" cy="2639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922C297-32F2-4C83-9588-5C32F47A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2B7E36D-DB6C-48E8-9E30-BC32CF3CCFE8}"/>
              </a:ext>
            </a:extLst>
          </p:cNvPr>
          <p:cNvSpPr txBox="1"/>
          <p:nvPr/>
        </p:nvSpPr>
        <p:spPr>
          <a:xfrm>
            <a:off x="615692" y="1379617"/>
            <a:ext cx="10960613" cy="83362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家族に変動があった際に、［家族異動］メニューで変動内容を申請します。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該当する提出内容を選択して申請します。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82174FD-A377-4DF1-AE2F-7BB57801CD82}"/>
              </a:ext>
            </a:extLst>
          </p:cNvPr>
          <p:cNvSpPr/>
          <p:nvPr/>
        </p:nvSpPr>
        <p:spPr>
          <a:xfrm>
            <a:off x="923247" y="3940981"/>
            <a:ext cx="4785666" cy="282282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1600" b="1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＜「扶養家族追加」を選択するケース＞</a:t>
            </a:r>
            <a:endParaRPr kumimoji="1" lang="en-US" altLang="ja-JP" sz="1600" b="1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・子供が生まれた</a:t>
            </a:r>
            <a:endParaRPr kumimoji="1" lang="en-US" altLang="ja-JP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・配偶者が離職、両親が定年退職した　など・・・</a:t>
            </a:r>
            <a:endParaRPr kumimoji="1" lang="en-US" altLang="ja-JP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br>
              <a:rPr kumimoji="1" lang="en-US" altLang="ja-JP" sz="1600" b="1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kumimoji="1" lang="ja-JP" altLang="en-US" sz="1600" b="1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＜「扶養家族除外」を選択するケース＞</a:t>
            </a:r>
            <a:endParaRPr kumimoji="1" lang="en-US" altLang="ja-JP" sz="1600" b="1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・子供が就職した</a:t>
            </a:r>
            <a:endParaRPr kumimoji="1" lang="en-US" altLang="ja-JP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・配偶者の収入が増加した　など・・・</a:t>
            </a:r>
            <a:endParaRPr kumimoji="1" lang="en-US" altLang="ja-JP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ja-JP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kumimoji="1" lang="ja-JP" altLang="en-US" sz="1600" b="1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＜「家族情報変更」を選択するケース＞</a:t>
            </a:r>
            <a:endParaRPr kumimoji="1" lang="en-US" altLang="ja-JP" sz="1600" b="1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・家族の住所に変更があった</a:t>
            </a:r>
            <a:endParaRPr kumimoji="1" lang="en-US" altLang="ja-JP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・家族の</a:t>
            </a:r>
            <a:r>
              <a:rPr kumimoji="1" lang="ja-JP" altLang="en-US" sz="1600" dirty="0" err="1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障がい</a:t>
            </a:r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者の該当状況に変更があった　など・・・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1785FE8B-41CD-4289-B0BA-722E8B180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93" y="424160"/>
            <a:ext cx="10962042" cy="523220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家族の異動</a:t>
            </a:r>
            <a:endParaRPr kumimoji="0" lang="ja-JP" altLang="ja-JP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5601FBA-3F95-4592-B424-6663AD03CD89}"/>
              </a:ext>
            </a:extLst>
          </p:cNvPr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174" y="2396636"/>
            <a:ext cx="4316113" cy="39128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B362998-B469-45CE-A3B8-796802B7073C}"/>
              </a:ext>
            </a:extLst>
          </p:cNvPr>
          <p:cNvSpPr txBox="1"/>
          <p:nvPr/>
        </p:nvSpPr>
        <p:spPr>
          <a:xfrm>
            <a:off x="6686293" y="2030755"/>
            <a:ext cx="2169840" cy="328226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扶養家族追加の場合</a:t>
            </a:r>
          </a:p>
        </p:txBody>
      </p:sp>
    </p:spTree>
    <p:extLst>
      <p:ext uri="{BB962C8B-B14F-4D97-AF65-F5344CB8AC3E}">
        <p14:creationId xmlns:p14="http://schemas.microsoft.com/office/powerpoint/2010/main" val="1522111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922C297-32F2-4C83-9588-5C32F47A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F67F4BD-F474-46FF-A506-3462BAF5F194}"/>
              </a:ext>
            </a:extLst>
          </p:cNvPr>
          <p:cNvSpPr txBox="1"/>
          <p:nvPr/>
        </p:nvSpPr>
        <p:spPr>
          <a:xfrm>
            <a:off x="6785258" y="2063495"/>
            <a:ext cx="4791049" cy="83362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出産予定日を入力すると、法律で定められた開始日・終了日が表示されます。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8029C0E3-5BA7-41F7-8A7F-264A1A6A2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93" y="424160"/>
            <a:ext cx="10962042" cy="523220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産前産後休業①（産休に入る前）</a:t>
            </a:r>
            <a:endParaRPr kumimoji="0" lang="ja-JP" altLang="ja-JP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8B6C533-B56A-4A05-90E1-0DCCC5137ABD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2" y="2065235"/>
            <a:ext cx="5480307" cy="32461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DBA34CC8-107D-4E53-87E6-215B68613C55}"/>
              </a:ext>
            </a:extLst>
          </p:cNvPr>
          <p:cNvSpPr/>
          <p:nvPr/>
        </p:nvSpPr>
        <p:spPr>
          <a:xfrm>
            <a:off x="697929" y="3017726"/>
            <a:ext cx="2731072" cy="535290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FBB40F4-9258-4AA0-9867-F4EA60DCA0FF}"/>
              </a:ext>
            </a:extLst>
          </p:cNvPr>
          <p:cNvSpPr txBox="1"/>
          <p:nvPr/>
        </p:nvSpPr>
        <p:spPr>
          <a:xfrm>
            <a:off x="615694" y="1378305"/>
            <a:ext cx="10960613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産前産後休業する際に、［産前産後休業］メニューで休業期間等を申請します。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23585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922C297-32F2-4C83-9588-5C32F47A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23</a:t>
            </a:fld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F67F4BD-F474-46FF-A506-3462BAF5F194}"/>
              </a:ext>
            </a:extLst>
          </p:cNvPr>
          <p:cNvSpPr txBox="1"/>
          <p:nvPr/>
        </p:nvSpPr>
        <p:spPr>
          <a:xfrm>
            <a:off x="615693" y="1379746"/>
            <a:ext cx="10960614" cy="83362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担当者から「出産後に必要な申請や書類等の連絡」より送信されたメールに掲載されている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URL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にアクセス</a:t>
            </a:r>
            <a:b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して報告します。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D5D3D26D-B294-4436-95D4-EDF179BCE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93" y="424160"/>
            <a:ext cx="10962042" cy="523220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産前産後休業②（出産の報告）</a:t>
            </a:r>
            <a:endParaRPr kumimoji="0" lang="ja-JP" altLang="ja-JP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7F2DD82-91CD-402C-BE9C-7CF0F42BA866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3" y="2353063"/>
            <a:ext cx="5480307" cy="3694695"/>
          </a:xfrm>
          <a:prstGeom prst="rect">
            <a:avLst/>
          </a:prstGeom>
        </p:spPr>
      </p:pic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0EC51CFE-C8A2-4D6D-BAA0-7741B4C2A627}"/>
              </a:ext>
            </a:extLst>
          </p:cNvPr>
          <p:cNvSpPr/>
          <p:nvPr/>
        </p:nvSpPr>
        <p:spPr>
          <a:xfrm>
            <a:off x="669171" y="4685338"/>
            <a:ext cx="5307348" cy="708710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50441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AA7EFD8-F6C2-4B66-B9AE-7AD7F2D7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24</a:t>
            </a:fld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7A1A561-8A7E-49CD-9CE0-EA3BAD576BD0}"/>
              </a:ext>
            </a:extLst>
          </p:cNvPr>
          <p:cNvSpPr txBox="1"/>
          <p:nvPr/>
        </p:nvSpPr>
        <p:spPr>
          <a:xfrm>
            <a:off x="6790302" y="2069240"/>
            <a:ext cx="4786005" cy="2434059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産前産後休業から続けて育休に入る場合は、「産前産後休業から続けて取得」を選択</a:t>
            </a:r>
            <a:b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男性が育児休業を取得する場合は、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「育児休業だけ取得」を選択します。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D94B402A-902D-45CB-A2B2-DE767DA5A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93" y="431475"/>
            <a:ext cx="10962042" cy="523220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育児休業</a:t>
            </a:r>
            <a:endParaRPr kumimoji="0" lang="ja-JP" altLang="ja-JP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BD3432D-0A9B-4188-8AC5-0E5AE024E93C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3" y="2065562"/>
            <a:ext cx="5480307" cy="34239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31049488-3315-4567-A8AD-AC9B87EF8A0C}"/>
              </a:ext>
            </a:extLst>
          </p:cNvPr>
          <p:cNvSpPr/>
          <p:nvPr/>
        </p:nvSpPr>
        <p:spPr>
          <a:xfrm>
            <a:off x="711989" y="2553433"/>
            <a:ext cx="3186445" cy="433046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CAD2E38-DB37-47ED-81D8-80C30AFD3B49}"/>
              </a:ext>
            </a:extLst>
          </p:cNvPr>
          <p:cNvSpPr txBox="1"/>
          <p:nvPr/>
        </p:nvSpPr>
        <p:spPr>
          <a:xfrm>
            <a:off x="618852" y="1383441"/>
            <a:ext cx="1095745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育児休業する際に、［育児休業］メニューで休業期間等を申請できます。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31986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AA7EFD8-F6C2-4B66-B9AE-7AD7F2D7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25</a:t>
            </a:fld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7A1A561-8A7E-49CD-9CE0-EA3BAD576BD0}"/>
              </a:ext>
            </a:extLst>
          </p:cNvPr>
          <p:cNvSpPr txBox="1"/>
          <p:nvPr/>
        </p:nvSpPr>
        <p:spPr>
          <a:xfrm>
            <a:off x="614266" y="1380067"/>
            <a:ext cx="10962042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申請した内容について、［申請状況］メニューで状況を確認できます。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210FBA78-2E88-4B57-80AE-2B2C33AEC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93" y="431475"/>
            <a:ext cx="10962042" cy="523220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申請状況の確認</a:t>
            </a:r>
            <a:endParaRPr kumimoji="0" lang="ja-JP" altLang="ja-JP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E1EE4D1-5151-4D7D-A780-90404C52148D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65" y="2067559"/>
            <a:ext cx="6162019" cy="30848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479715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B07A1E5-B032-42D2-8E4B-AD6BD978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26</a:t>
            </a:fld>
            <a:endParaRPr kumimoji="1" lang="ja-JP" altLang="en-US" dirty="0"/>
          </a:p>
        </p:txBody>
      </p:sp>
      <p:sp>
        <p:nvSpPr>
          <p:cNvPr id="5" name="Rectangle 446">
            <a:extLst>
              <a:ext uri="{FF2B5EF4-FFF2-40B4-BE49-F238E27FC236}">
                <a16:creationId xmlns:a16="http://schemas.microsoft.com/office/drawing/2014/main" id="{89C3EB88-59E7-4757-A5F5-52BF087D0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231" y="1375939"/>
            <a:ext cx="10960818" cy="2053061"/>
          </a:xfrm>
          <a:prstGeom prst="rect">
            <a:avLst/>
          </a:prstGeom>
          <a:solidFill>
            <a:srgbClr val="00B0F0"/>
          </a:solidFill>
          <a:ln w="9525" cmpd="sng" algn="ctr">
            <a:solidFill>
              <a:srgbClr val="00B0F0"/>
            </a:solidFill>
            <a:miter lim="800000"/>
            <a:headEnd/>
            <a:tailEnd/>
          </a:ln>
          <a:effectLst/>
          <a:extLst/>
        </p:spPr>
        <p:txBody>
          <a:bodyPr rot="0" vert="horz" wrap="square" lIns="74295" tIns="37800" rIns="74295" bIns="37800" rtlCol="0" anchor="ctr" anchorCtr="0" upright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ts val="4800"/>
              </a:lnSpc>
            </a:pPr>
            <a:r>
              <a:rPr lang="en-US" altLang="ja-JP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4</a:t>
            </a:r>
            <a:r>
              <a:rPr lang="ja-JP" altLang="en-US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承認者の操作</a:t>
            </a:r>
            <a:endParaRPr lang="ja-JP" sz="48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1288D4-DB4F-4368-8E45-F7E4AAE7C772}"/>
              </a:ext>
            </a:extLst>
          </p:cNvPr>
          <p:cNvSpPr txBox="1"/>
          <p:nvPr/>
        </p:nvSpPr>
        <p:spPr>
          <a:xfrm>
            <a:off x="4014848" y="2784921"/>
            <a:ext cx="4396076" cy="398374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（承認者以外は、本章は必要ありません。）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2804D4B-684F-4213-B64C-9BF00A10E045}"/>
              </a:ext>
            </a:extLst>
          </p:cNvPr>
          <p:cNvSpPr txBox="1"/>
          <p:nvPr/>
        </p:nvSpPr>
        <p:spPr>
          <a:xfrm>
            <a:off x="598549" y="4125778"/>
            <a:ext cx="1097550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承認者は、申請内容を確認して承認します。</a:t>
            </a:r>
          </a:p>
        </p:txBody>
      </p:sp>
    </p:spTree>
    <p:extLst>
      <p:ext uri="{BB962C8B-B14F-4D97-AF65-F5344CB8AC3E}">
        <p14:creationId xmlns:p14="http://schemas.microsoft.com/office/powerpoint/2010/main" val="8104444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F66D8DE-8A5C-4464-96F9-A7D4F8C1798C}"/>
              </a:ext>
            </a:extLst>
          </p:cNvPr>
          <p:cNvSpPr/>
          <p:nvPr/>
        </p:nvSpPr>
        <p:spPr>
          <a:xfrm>
            <a:off x="6671144" y="1379396"/>
            <a:ext cx="4904949" cy="38699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15C09C9-D351-4C41-8377-39011A6BB97F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20" y="1368370"/>
            <a:ext cx="5498764" cy="29179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B19F4C7F-4BC1-4276-B535-766BA0231F5F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170" y="2934951"/>
            <a:ext cx="1902097" cy="2128017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922C297-32F2-4C83-9588-5C32F47A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3C625AF-29A1-4116-874B-80A53F5D5DF9}"/>
              </a:ext>
            </a:extLst>
          </p:cNvPr>
          <p:cNvSpPr txBox="1"/>
          <p:nvPr/>
        </p:nvSpPr>
        <p:spPr>
          <a:xfrm>
            <a:off x="624705" y="706795"/>
            <a:ext cx="751371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申請された内容を、［承認 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- 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承認］メニューで承認します。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9B5FA96E-B1FA-49A1-A3FC-F87F1E42F782}"/>
              </a:ext>
            </a:extLst>
          </p:cNvPr>
          <p:cNvSpPr/>
          <p:nvPr/>
        </p:nvSpPr>
        <p:spPr>
          <a:xfrm>
            <a:off x="2024906" y="1839897"/>
            <a:ext cx="1498687" cy="224804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3" name="Rectangle 363">
            <a:extLst>
              <a:ext uri="{FF2B5EF4-FFF2-40B4-BE49-F238E27FC236}">
                <a16:creationId xmlns:a16="http://schemas.microsoft.com/office/drawing/2014/main" id="{B3330AD1-B4EF-4D26-AFC3-02A393082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8433" y="1446897"/>
            <a:ext cx="4788264" cy="140914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rot="0" vert="horz" wrap="square" lIns="74295" tIns="108000" rIns="74295" bIns="108000" anchor="t" anchorCtr="0" upright="1">
            <a:noAutofit/>
          </a:bodyPr>
          <a:lstStyle/>
          <a:p>
            <a:pPr fontAlgn="base"/>
            <a:r>
              <a:rPr lang="ja-JP" altLang="en-US" sz="2000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メニュー画面右上の　  から、未承認の件数を確認できます。</a:t>
            </a:r>
            <a:br>
              <a:rPr lang="en-US" altLang="ja-JP" sz="2000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</a:br>
            <a:r>
              <a:rPr lang="ja-JP" altLang="en-US" sz="2000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件数を</a:t>
            </a:r>
            <a:r>
              <a:rPr lang="ja-JP" altLang="en-US" sz="2000" kern="100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クリックすると、［承認］メニューが表示され、未承認の申請を確認・承認でき</a:t>
            </a:r>
            <a:r>
              <a:rPr lang="ja-JP" altLang="en-US" sz="2000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ます</a:t>
            </a:r>
            <a:r>
              <a:rPr lang="ja-JP" altLang="en-US" sz="2000" kern="100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。</a:t>
            </a:r>
            <a:endParaRPr lang="en-US" altLang="ja-JP" sz="2000" kern="1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18" name="ベルマーク.jpg">
            <a:extLst>
              <a:ext uri="{FF2B5EF4-FFF2-40B4-BE49-F238E27FC236}">
                <a16:creationId xmlns:a16="http://schemas.microsoft.com/office/drawing/2014/main" id="{516750F1-0DBD-4294-9574-BB04622A5DA0}"/>
              </a:ext>
            </a:extLst>
          </p:cNvPr>
          <p:cNvPicPr/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245" y="1541483"/>
            <a:ext cx="287307" cy="315348"/>
          </a:xfrm>
          <a:prstGeom prst="rect">
            <a:avLst/>
          </a:prstGeom>
        </p:spPr>
      </p:pic>
      <p:sp>
        <p:nvSpPr>
          <p:cNvPr id="19" name="AutoShape 380">
            <a:extLst>
              <a:ext uri="{FF2B5EF4-FFF2-40B4-BE49-F238E27FC236}">
                <a16:creationId xmlns:a16="http://schemas.microsoft.com/office/drawing/2014/main" id="{6ED1D563-6315-4675-9863-E22CB28EB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6526" y="4454630"/>
            <a:ext cx="1501105" cy="360000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/>
          </a:p>
        </p:txBody>
      </p:sp>
      <p:sp>
        <p:nvSpPr>
          <p:cNvPr id="20" name="AutoShape 380">
            <a:extLst>
              <a:ext uri="{FF2B5EF4-FFF2-40B4-BE49-F238E27FC236}">
                <a16:creationId xmlns:a16="http://schemas.microsoft.com/office/drawing/2014/main" id="{C9C5D8D9-4F56-48A9-A5FE-7F77F4862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8415" y="3044376"/>
            <a:ext cx="414013" cy="379113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/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01B005A7-7E45-422C-9FCE-5A0E683C888D}"/>
              </a:ext>
            </a:extLst>
          </p:cNvPr>
          <p:cNvSpPr/>
          <p:nvPr/>
        </p:nvSpPr>
        <p:spPr>
          <a:xfrm>
            <a:off x="599538" y="2285418"/>
            <a:ext cx="1425368" cy="338958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12632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130B581C-A4C1-4EC7-8A77-AC87C0D05593}"/>
              </a:ext>
            </a:extLst>
          </p:cNvPr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375" y="4247876"/>
            <a:ext cx="4171693" cy="1533011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4F5A8CCB-520D-4CC1-A63D-776629C95336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74" y="1386840"/>
            <a:ext cx="4798100" cy="36042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CA059E6-CAD7-4BF3-89D5-7C8E09E58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28</a:t>
            </a:fld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514FB23-F297-4D1D-A331-46501AD9171C}"/>
              </a:ext>
            </a:extLst>
          </p:cNvPr>
          <p:cNvSpPr txBox="1"/>
          <p:nvPr/>
        </p:nvSpPr>
        <p:spPr>
          <a:xfrm>
            <a:off x="601134" y="702731"/>
            <a:ext cx="10975174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申請名を選択すると、内容を確認でき、承認・否認ができます。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3385731F-2273-4A89-9924-31C9C9945E0B}"/>
              </a:ext>
            </a:extLst>
          </p:cNvPr>
          <p:cNvSpPr/>
          <p:nvPr/>
        </p:nvSpPr>
        <p:spPr>
          <a:xfrm>
            <a:off x="1744127" y="3438183"/>
            <a:ext cx="709513" cy="329742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16048CB2-3978-4736-9C72-12FB6A601473}"/>
              </a:ext>
            </a:extLst>
          </p:cNvPr>
          <p:cNvSpPr/>
          <p:nvPr/>
        </p:nvSpPr>
        <p:spPr>
          <a:xfrm>
            <a:off x="5494019" y="3405142"/>
            <a:ext cx="1251355" cy="337044"/>
          </a:xfrm>
          <a:prstGeom prst="rightArrow">
            <a:avLst>
              <a:gd name="adj1" fmla="val 50000"/>
              <a:gd name="adj2" fmla="val 124910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D92EDDF2-FDD8-4BFF-8021-DAA8347D4898}"/>
              </a:ext>
            </a:extLst>
          </p:cNvPr>
          <p:cNvSpPr/>
          <p:nvPr/>
        </p:nvSpPr>
        <p:spPr>
          <a:xfrm>
            <a:off x="8206740" y="5396523"/>
            <a:ext cx="649831" cy="303237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75A0EA3F-83E1-4E66-861A-BA7AD3371CBE}"/>
              </a:ext>
            </a:extLst>
          </p:cNvPr>
          <p:cNvPicPr>
            <a:picLocks noChangeAspect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996" y="1380874"/>
            <a:ext cx="4148832" cy="280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247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B07A1E5-B032-42D2-8E4B-AD6BD978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  <p:sp>
        <p:nvSpPr>
          <p:cNvPr id="5" name="Rectangle 446">
            <a:extLst>
              <a:ext uri="{FF2B5EF4-FFF2-40B4-BE49-F238E27FC236}">
                <a16:creationId xmlns:a16="http://schemas.microsoft.com/office/drawing/2014/main" id="{89C3EB88-59E7-4757-A5F5-52BF087D0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231" y="1383254"/>
            <a:ext cx="10960818" cy="2045746"/>
          </a:xfrm>
          <a:prstGeom prst="rect">
            <a:avLst/>
          </a:prstGeom>
          <a:solidFill>
            <a:srgbClr val="00B0F0"/>
          </a:solidFill>
          <a:ln w="9525" cmpd="sng" algn="ctr">
            <a:solidFill>
              <a:srgbClr val="00B0F0"/>
            </a:solidFill>
            <a:miter lim="800000"/>
            <a:headEnd/>
            <a:tailEnd/>
          </a:ln>
          <a:effectLst/>
          <a:extLst/>
        </p:spPr>
        <p:txBody>
          <a:bodyPr rot="0" vert="horz" wrap="square" lIns="74295" tIns="37800" rIns="74295" bIns="37800" rtlCol="0" anchor="ctr" anchorCtr="0" upright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ts val="4800"/>
              </a:lnSpc>
            </a:pPr>
            <a:r>
              <a:rPr lang="en-US" altLang="ja-JP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1</a:t>
            </a:r>
            <a:r>
              <a:rPr lang="ja-JP" altLang="en-US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当サービスでできること</a:t>
            </a:r>
            <a:endParaRPr lang="ja-JP" sz="48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8C82194-65A2-4720-A3BB-1B79A29AE4F1}"/>
              </a:ext>
            </a:extLst>
          </p:cNvPr>
          <p:cNvSpPr txBox="1"/>
          <p:nvPr/>
        </p:nvSpPr>
        <p:spPr>
          <a:xfrm>
            <a:off x="614476" y="4125774"/>
            <a:ext cx="1097550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はじめに、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『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奉行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Edge 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労務管理電子化クラウド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』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で申請できる内容を確認しましょう。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30761370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CA93A231-56F5-4010-8FE2-B5080C2EA04A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33" y="1386840"/>
            <a:ext cx="4805257" cy="36067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CA059E6-CAD7-4BF3-89D5-7C8E09E58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29</a:t>
            </a:fld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514FB23-F297-4D1D-A331-46501AD9171C}"/>
              </a:ext>
            </a:extLst>
          </p:cNvPr>
          <p:cNvSpPr txBox="1"/>
          <p:nvPr/>
        </p:nvSpPr>
        <p:spPr>
          <a:xfrm>
            <a:off x="617533" y="694429"/>
            <a:ext cx="10990267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一覧画面で「承認」「否認」にチェックを付けて［確定］ボタンをクリックすると、一括で承認・否認できます。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EAB9EC35-BBDD-4ACF-B7A2-CEB2CE51EB65}"/>
              </a:ext>
            </a:extLst>
          </p:cNvPr>
          <p:cNvSpPr/>
          <p:nvPr/>
        </p:nvSpPr>
        <p:spPr>
          <a:xfrm>
            <a:off x="676298" y="3076022"/>
            <a:ext cx="1080940" cy="1701718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E4EBA2AA-4B34-443D-9EBF-D8E1B5659EB2}"/>
              </a:ext>
            </a:extLst>
          </p:cNvPr>
          <p:cNvSpPr/>
          <p:nvPr/>
        </p:nvSpPr>
        <p:spPr>
          <a:xfrm>
            <a:off x="2793794" y="2289773"/>
            <a:ext cx="1046686" cy="413339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6561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738A76C-D8BB-4E55-B8C6-BDAF8CAB7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098CD192-D3D3-4892-B0AF-CF7A455E96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294415"/>
              </p:ext>
            </p:extLst>
          </p:nvPr>
        </p:nvGraphicFramePr>
        <p:xfrm>
          <a:off x="602235" y="1369158"/>
          <a:ext cx="10995247" cy="3822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0811">
                  <a:extLst>
                    <a:ext uri="{9D8B030D-6E8A-4147-A177-3AD203B41FA5}">
                      <a16:colId xmlns:a16="http://schemas.microsoft.com/office/drawing/2014/main" val="2764298941"/>
                    </a:ext>
                  </a:extLst>
                </a:gridCol>
                <a:gridCol w="8254436">
                  <a:extLst>
                    <a:ext uri="{9D8B030D-6E8A-4147-A177-3AD203B41FA5}">
                      <a16:colId xmlns:a16="http://schemas.microsoft.com/office/drawing/2014/main" val="2147211549"/>
                    </a:ext>
                  </a:extLst>
                </a:gridCol>
              </a:tblGrid>
              <a:tr h="40933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申請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説明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899390"/>
                  </a:ext>
                </a:extLst>
              </a:tr>
              <a:tr h="654784"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住所変更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引っ越した際に</a:t>
                      </a:r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、新しい住所を申請します。</a:t>
                      </a:r>
                      <a:br>
                        <a:rPr kumimoji="1" lang="en-US" altLang="ja-JP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また、通勤経路も変更された際は、新しい交通手段なども申請します。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9187710"/>
                  </a:ext>
                </a:extLst>
              </a:tr>
              <a:tr h="654784"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通勤経路変更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勤務地や定期代が変更された際など、住所は変更せずに通勤経路だけ変更する際に申請します。</a:t>
                      </a:r>
                      <a:endParaRPr kumimoji="1" lang="ja-JP" altLang="en-US" sz="2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763676"/>
                  </a:ext>
                </a:extLst>
              </a:tr>
              <a:tr h="654784"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連絡先変更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緊急連絡先や帰省先を変更した際に申請します。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213150"/>
                  </a:ext>
                </a:extLst>
              </a:tr>
              <a:tr h="654784"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振込口座変更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給与や賞与の振込先口座を変更する際に申請します。</a:t>
                      </a:r>
                      <a:endParaRPr kumimoji="1" lang="ja-JP" altLang="en-US" sz="2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449964"/>
                  </a:ext>
                </a:extLst>
              </a:tr>
              <a:tr h="654784"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免許・資格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免許や資格を取得した際に申請します。</a:t>
                      </a:r>
                      <a:endParaRPr kumimoji="1" lang="en-US" altLang="ja-JP" sz="2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また、有効期限などを更新した際にも申請します。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973959"/>
                  </a:ext>
                </a:extLst>
              </a:tr>
            </a:tbl>
          </a:graphicData>
        </a:graphic>
      </p:graphicFrame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C7D34D7-25F6-491A-9951-77D8546D3FDB}"/>
              </a:ext>
            </a:extLst>
          </p:cNvPr>
          <p:cNvSpPr txBox="1"/>
          <p:nvPr/>
        </p:nvSpPr>
        <p:spPr>
          <a:xfrm>
            <a:off x="608250" y="696525"/>
            <a:ext cx="1097550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以下の申請ができます。</a:t>
            </a:r>
          </a:p>
        </p:txBody>
      </p:sp>
    </p:spTree>
    <p:extLst>
      <p:ext uri="{BB962C8B-B14F-4D97-AF65-F5344CB8AC3E}">
        <p14:creationId xmlns:p14="http://schemas.microsoft.com/office/powerpoint/2010/main" val="3187216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738A76C-D8BB-4E55-B8C6-BDAF8CAB7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098CD192-D3D3-4892-B0AF-CF7A455E96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925974"/>
              </p:ext>
            </p:extLst>
          </p:nvPr>
        </p:nvGraphicFramePr>
        <p:xfrm>
          <a:off x="598376" y="1358863"/>
          <a:ext cx="10995247" cy="3775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3496">
                  <a:extLst>
                    <a:ext uri="{9D8B030D-6E8A-4147-A177-3AD203B41FA5}">
                      <a16:colId xmlns:a16="http://schemas.microsoft.com/office/drawing/2014/main" val="2764298941"/>
                    </a:ext>
                  </a:extLst>
                </a:gridCol>
                <a:gridCol w="8261751">
                  <a:extLst>
                    <a:ext uri="{9D8B030D-6E8A-4147-A177-3AD203B41FA5}">
                      <a16:colId xmlns:a16="http://schemas.microsoft.com/office/drawing/2014/main" val="2147211549"/>
                    </a:ext>
                  </a:extLst>
                </a:gridCol>
              </a:tblGrid>
              <a:tr h="40933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申請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説明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899390"/>
                  </a:ext>
                </a:extLst>
              </a:tr>
              <a:tr h="654784"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結婚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結婚した際に配偶者の情報などを申請します。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941438"/>
                  </a:ext>
                </a:extLst>
              </a:tr>
              <a:tr h="654784"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離婚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離婚した際に申請します。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350476"/>
                  </a:ext>
                </a:extLst>
              </a:tr>
              <a:tr h="654784"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家族異動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家族に変動があった際に申請します。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09216"/>
                  </a:ext>
                </a:extLst>
              </a:tr>
              <a:tr h="654784"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産前産後休業</a:t>
                      </a:r>
                      <a:endParaRPr kumimoji="1" lang="en-US" altLang="ja-JP" sz="2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産前産後休業する際に申請します。</a:t>
                      </a:r>
                      <a:endParaRPr kumimoji="1" lang="en-US" altLang="ja-JP" sz="2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また、出産した際に子どもの情報も申請します。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639432"/>
                  </a:ext>
                </a:extLst>
              </a:tr>
              <a:tr h="654784"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育児休業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育児休業する際に申請します。</a:t>
                      </a:r>
                      <a:endParaRPr kumimoji="1" lang="en-US" altLang="ja-JP" sz="2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育児休業給付金の受取口座なども申請します。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84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016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B07A1E5-B032-42D2-8E4B-AD6BD978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  <p:sp>
        <p:nvSpPr>
          <p:cNvPr id="5" name="Rectangle 446">
            <a:extLst>
              <a:ext uri="{FF2B5EF4-FFF2-40B4-BE49-F238E27FC236}">
                <a16:creationId xmlns:a16="http://schemas.microsoft.com/office/drawing/2014/main" id="{89C3EB88-59E7-4757-A5F5-52BF087D0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476" y="1381101"/>
            <a:ext cx="10965485" cy="2047899"/>
          </a:xfrm>
          <a:prstGeom prst="rect">
            <a:avLst/>
          </a:prstGeom>
          <a:solidFill>
            <a:srgbClr val="00B0F0"/>
          </a:solidFill>
          <a:ln w="9525" cmpd="sng" algn="ctr">
            <a:solidFill>
              <a:srgbClr val="00B0F0"/>
            </a:solidFill>
            <a:miter lim="800000"/>
            <a:headEnd/>
            <a:tailEnd/>
          </a:ln>
          <a:effectLst/>
          <a:extLst/>
        </p:spPr>
        <p:txBody>
          <a:bodyPr rot="0" vert="horz" wrap="square" lIns="74295" tIns="37800" rIns="74295" bIns="37800" rtlCol="0" anchor="ctr" anchorCtr="0" upright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ts val="4800"/>
              </a:lnSpc>
            </a:pPr>
            <a:r>
              <a:rPr lang="en-US" altLang="ja-JP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en-US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はじめての起動</a:t>
            </a:r>
            <a:endParaRPr lang="ja-JP" sz="48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10B1F59-C70B-40CD-9444-47D532C95454}"/>
              </a:ext>
            </a:extLst>
          </p:cNvPr>
          <p:cNvSpPr txBox="1"/>
          <p:nvPr/>
        </p:nvSpPr>
        <p:spPr>
          <a:xfrm>
            <a:off x="614476" y="4125774"/>
            <a:ext cx="1097550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『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奉行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Edge 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労務管理電子化クラウド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』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を起動してみましょう。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3827107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5688D27-5612-4039-A8B9-FDFD6EB56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294A013-AA00-430B-AFC3-4B2355D8BEAE}"/>
              </a:ext>
            </a:extLst>
          </p:cNvPr>
          <p:cNvSpPr txBox="1"/>
          <p:nvPr/>
        </p:nvSpPr>
        <p:spPr>
          <a:xfrm>
            <a:off x="615692" y="691234"/>
            <a:ext cx="10949775" cy="83362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差出人「ＯＢＣｉＤ」から利用開始通知メールが送信されますので、記載されている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URL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をクリックします。</a:t>
            </a:r>
            <a:b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利用開始通知メールに記載されている「</a:t>
            </a:r>
            <a:r>
              <a:rPr kumimoji="1" lang="en-US" altLang="ja-JP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OBCiD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」と「パスワード」を入力してログインします。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9F7D7717-CFB9-4F69-9FE5-0F4A3FF641C3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2" y="1698678"/>
            <a:ext cx="4797450" cy="39378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F4470F94-0DFE-4082-9C0D-44DE0B1AC71E}"/>
              </a:ext>
            </a:extLst>
          </p:cNvPr>
          <p:cNvSpPr/>
          <p:nvPr/>
        </p:nvSpPr>
        <p:spPr>
          <a:xfrm>
            <a:off x="667470" y="3215562"/>
            <a:ext cx="3011381" cy="522022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ADB39A5C-DF4D-4298-972C-9128AEFDAB84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859" y="1697621"/>
            <a:ext cx="4587034" cy="31273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矢印: 右 1">
            <a:extLst>
              <a:ext uri="{FF2B5EF4-FFF2-40B4-BE49-F238E27FC236}">
                <a16:creationId xmlns:a16="http://schemas.microsoft.com/office/drawing/2014/main" id="{05C99F55-2B8C-449D-B0D5-4DC64AFA7671}"/>
              </a:ext>
            </a:extLst>
          </p:cNvPr>
          <p:cNvSpPr/>
          <p:nvPr/>
        </p:nvSpPr>
        <p:spPr>
          <a:xfrm>
            <a:off x="5539740" y="3479084"/>
            <a:ext cx="1158240" cy="343281"/>
          </a:xfrm>
          <a:prstGeom prst="rightArrow">
            <a:avLst>
              <a:gd name="adj1" fmla="val 50000"/>
              <a:gd name="adj2" fmla="val 11640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5E1B94EE-9E19-44AC-B9F8-ADD400686968}"/>
              </a:ext>
            </a:extLst>
          </p:cNvPr>
          <p:cNvSpPr/>
          <p:nvPr/>
        </p:nvSpPr>
        <p:spPr>
          <a:xfrm>
            <a:off x="667469" y="3780680"/>
            <a:ext cx="3011381" cy="646539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9863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09E3D5D-6936-4C31-8493-DC0C2BE9F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D2E8367C-A832-4B37-AAC9-E7D26633E14F}"/>
              </a:ext>
            </a:extLst>
          </p:cNvPr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32" y="1376290"/>
            <a:ext cx="5479767" cy="30124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0AD612D-032D-45F8-A4FA-A5D3049653CA}"/>
              </a:ext>
            </a:extLst>
          </p:cNvPr>
          <p:cNvSpPr txBox="1"/>
          <p:nvPr/>
        </p:nvSpPr>
        <p:spPr>
          <a:xfrm>
            <a:off x="616233" y="694554"/>
            <a:ext cx="1095770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ログインした際にパスワードの変更を求められた場合は変更します。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B072207-6349-4F53-A22C-5671C9EE3CF5}"/>
              </a:ext>
            </a:extLst>
          </p:cNvPr>
          <p:cNvSpPr txBox="1"/>
          <p:nvPr/>
        </p:nvSpPr>
        <p:spPr>
          <a:xfrm>
            <a:off x="616233" y="4809354"/>
            <a:ext cx="1095770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次回以降、起動時に新しいパスワードでログインします。</a:t>
            </a:r>
          </a:p>
        </p:txBody>
      </p:sp>
    </p:spTree>
    <p:extLst>
      <p:ext uri="{BB962C8B-B14F-4D97-AF65-F5344CB8AC3E}">
        <p14:creationId xmlns:p14="http://schemas.microsoft.com/office/powerpoint/2010/main" val="3754268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B07A1E5-B032-42D2-8E4B-AD6BD978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8</a:t>
            </a:fld>
            <a:endParaRPr kumimoji="1" lang="ja-JP" altLang="en-US" dirty="0"/>
          </a:p>
        </p:txBody>
      </p:sp>
      <p:sp>
        <p:nvSpPr>
          <p:cNvPr id="5" name="Rectangle 446">
            <a:extLst>
              <a:ext uri="{FF2B5EF4-FFF2-40B4-BE49-F238E27FC236}">
                <a16:creationId xmlns:a16="http://schemas.microsoft.com/office/drawing/2014/main" id="{89C3EB88-59E7-4757-A5F5-52BF087D0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231" y="1383254"/>
            <a:ext cx="10960818" cy="2045746"/>
          </a:xfrm>
          <a:prstGeom prst="rect">
            <a:avLst/>
          </a:prstGeom>
          <a:solidFill>
            <a:srgbClr val="00B0F0"/>
          </a:solidFill>
          <a:ln w="9525" cmpd="sng" algn="ctr">
            <a:solidFill>
              <a:srgbClr val="00B0F0"/>
            </a:solidFill>
            <a:miter lim="800000"/>
            <a:headEnd/>
            <a:tailEnd/>
          </a:ln>
          <a:effectLst/>
          <a:extLst/>
        </p:spPr>
        <p:txBody>
          <a:bodyPr rot="0" vert="horz" wrap="square" lIns="74295" tIns="37800" rIns="74295" bIns="37800" rtlCol="0" anchor="ctr" anchorCtr="0" upright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ts val="4800"/>
              </a:lnSpc>
            </a:pPr>
            <a:r>
              <a:rPr lang="en-US" altLang="ja-JP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3</a:t>
            </a:r>
            <a:r>
              <a:rPr lang="ja-JP" altLang="en-US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申請の基本操作</a:t>
            </a:r>
            <a:endParaRPr lang="ja-JP" sz="48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8C82194-65A2-4720-A3BB-1B79A29AE4F1}"/>
              </a:ext>
            </a:extLst>
          </p:cNvPr>
          <p:cNvSpPr txBox="1"/>
          <p:nvPr/>
        </p:nvSpPr>
        <p:spPr>
          <a:xfrm>
            <a:off x="614476" y="4125774"/>
            <a:ext cx="1097550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続いて、申請の際の基本的な使い方を確認しましょう。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596502343"/>
      </p:ext>
    </p:extLst>
  </p:cSld>
  <p:clrMapOvr>
    <a:masterClrMapping/>
  </p:clrMapOvr>
</p:sld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A0E8"/>
        </a:solidFill>
        <a:ln>
          <a:noFill/>
        </a:ln>
      </a:spPr>
      <a:bodyPr rtlCol="0" anchor="ctr"/>
      <a:lstStyle>
        <a:defPPr algn="ctr">
          <a:defRPr kumimoji="1" sz="1600">
            <a:latin typeface="Meiryo UI" panose="020B0604030504040204" pitchFamily="34" charset="-128"/>
            <a:ea typeface="Meiryo UI" panose="020B0604030504040204" pitchFamily="34" charset="-128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tIns="36000" rtlCol="0">
        <a:spAutoFit/>
      </a:bodyPr>
      <a:lstStyle>
        <a:defPPr algn="l">
          <a:lnSpc>
            <a:spcPct val="130000"/>
          </a:lnSpc>
          <a:defRPr kumimoji="1" dirty="0">
            <a:solidFill>
              <a:schemeClr val="tx1">
                <a:lumMod val="95000"/>
                <a:lumOff val="5000"/>
              </a:schemeClr>
            </a:solidFill>
            <a:latin typeface="Meiryo UI" panose="020B0604030504040204" pitchFamily="34" charset="-128"/>
            <a:ea typeface="Meiryo UI" panose="020B0604030504040204" pitchFamily="34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4277</Words>
  <Application>Microsoft Office PowerPoint</Application>
  <PresentationFormat>ワイド画面</PresentationFormat>
  <Paragraphs>436</Paragraphs>
  <Slides>30</Slides>
  <Notes>30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39" baseType="lpstr">
      <vt:lpstr>Meiryo UI</vt:lpstr>
      <vt:lpstr>ＭＳ ゴシック</vt:lpstr>
      <vt:lpstr>游ゴシック</vt:lpstr>
      <vt:lpstr>游ゴシック Light</vt:lpstr>
      <vt:lpstr>Arial</vt:lpstr>
      <vt:lpstr>Century Gothic</vt:lpstr>
      <vt:lpstr>Segoe UI</vt:lpstr>
      <vt:lpstr>Times New Roman</vt:lpstr>
      <vt:lpstr>デザインの設定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2021-09-30T04:32:45Z</dcterms:created>
  <dcterms:modified xsi:type="dcterms:W3CDTF">2021-09-30T04:33:46Z</dcterms:modified>
</cp:coreProperties>
</file>