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56" r:id="rId2"/>
    <p:sldId id="257" r:id="rId3"/>
    <p:sldId id="267" r:id="rId4"/>
    <p:sldId id="312" r:id="rId5"/>
    <p:sldId id="313" r:id="rId6"/>
    <p:sldId id="262" r:id="rId7"/>
    <p:sldId id="258" r:id="rId8"/>
    <p:sldId id="268"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7" autoAdjust="0"/>
    <p:restoredTop sz="78455" autoAdjust="0"/>
  </p:normalViewPr>
  <p:slideViewPr>
    <p:cSldViewPr snapToGrid="0">
      <p:cViewPr varScale="1">
        <p:scale>
          <a:sx n="87" d="100"/>
          <a:sy n="87"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1CDCD0C-DC1A-4619-90AC-ED43E08BE5C8}" type="datetimeFigureOut">
              <a:rPr kumimoji="1" lang="ja-JP" altLang="en-US" smtClean="0"/>
              <a:t>2021/6/22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77F6B88-11D2-4649-9394-5D5A6FBE2258}" type="slidenum">
              <a:rPr kumimoji="1" lang="ja-JP" altLang="en-US" smtClean="0"/>
              <a:t>‹#›</a:t>
            </a:fld>
            <a:endParaRPr kumimoji="1" lang="ja-JP" altLang="en-US"/>
          </a:p>
        </p:txBody>
      </p:sp>
    </p:spTree>
    <p:extLst>
      <p:ext uri="{BB962C8B-B14F-4D97-AF65-F5344CB8AC3E}">
        <p14:creationId xmlns:p14="http://schemas.microsoft.com/office/powerpoint/2010/main" val="24736429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10</a:t>
            </a:fld>
            <a:endParaRPr kumimoji="1" lang="ja-JP" altLang="en-US" dirty="0"/>
          </a:p>
        </p:txBody>
      </p:sp>
    </p:spTree>
    <p:extLst>
      <p:ext uri="{BB962C8B-B14F-4D97-AF65-F5344CB8AC3E}">
        <p14:creationId xmlns:p14="http://schemas.microsoft.com/office/powerpoint/2010/main" val="383901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運用にあわせて</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以下の内容を設定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○申請の名称を、</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にわかりやすいように変更する</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ページで、申請ごとに名称を変更できます。</a:t>
            </a:r>
          </a:p>
          <a:p>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○どのような場合にその申請を使用するのか、申請の説明を</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表示</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する</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ページで、申請の説明を</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入力</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各メニュー欄にマウスのカーソルを合わせた際に説明を確認できます。</a:t>
            </a:r>
          </a:p>
          <a:p>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○必要な項目の申請漏れや添付ファイルの添付漏れを防ぐ</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申請ごとに以下を設定できます。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理由欄や連絡先欄、備考欄や添付欄（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ページで設定）</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時刻申請欄や時間数申請欄（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ページで設定）</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各項目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に対して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必須項目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にする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かを設定でき</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るため、</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申請の未入力や添付ファイルの添付漏れによる差戻しを防ぐことができます。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遅延申請の場合は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遅延証明書</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が必要なため、添付欄を必須項目にする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2</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休暇申請の場合は有給休暇の日付だけ申請すれば</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よ</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いため、有給休暇の事由の時刻申請欄や時間数申請欄を使用しない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ように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する。</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働き方によって、残業など申請の事由が異なる場合</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申請選択画面の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単位</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設定できる区分の単位は、以下になります。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全社（設定なし）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部門別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役職別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勤務地別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職種別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職務別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資格等級別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任意項目１～３別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雇用区分別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区分１～５別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勤怠締日区分別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外</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労働清算規則別</a:t>
            </a:r>
          </a:p>
          <a:p>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運用にあわせて</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アプリ基本設定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ページで以下の内容</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も</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○残日数の</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超過する</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申請を許可</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しない</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以下の申請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に対して残日数を超過する場合に、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申請時に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警告を表示して申請を許可しない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ように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公休</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代休、有休、積休、代替休、その他休１～５</a:t>
            </a:r>
          </a:p>
          <a:p>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11</a:t>
            </a:fld>
            <a:endParaRPr kumimoji="1" lang="ja-JP" altLang="en-US"/>
          </a:p>
        </p:txBody>
      </p:sp>
    </p:spTree>
    <p:extLst>
      <p:ext uri="{BB962C8B-B14F-4D97-AF65-F5344CB8AC3E}">
        <p14:creationId xmlns:p14="http://schemas.microsoft.com/office/powerpoint/2010/main" val="319431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12</a:t>
            </a:fld>
            <a:endParaRPr kumimoji="1" lang="ja-JP" altLang="en-US"/>
          </a:p>
        </p:txBody>
      </p:sp>
    </p:spTree>
    <p:extLst>
      <p:ext uri="{BB962C8B-B14F-4D97-AF65-F5344CB8AC3E}">
        <p14:creationId xmlns:p14="http://schemas.microsoft.com/office/powerpoint/2010/main" val="332054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未打刻を申請する際に、日付や出勤</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退出</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を間違えて申請するケースがあります。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そういった申請を防ぐために、すでに打刻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されている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に対して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は申請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でき</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ないように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時刻の上書きを「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に設定します。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また、事由ごとに時刻の上書きを許可するかも設定できます。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＜例＞</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「未打刻」の事由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の場合：</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時刻の上書きを「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：許可しない」</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取消</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の場合：</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時刻の上書きを「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2</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：許可する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警告なし</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時刻の上書き</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：許可する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警告あり</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すると、打刻がある日に打刻申請する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警告メッセージ</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が表示され</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ますが、そのまま申請できます。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13</a:t>
            </a:fld>
            <a:endParaRPr kumimoji="1" lang="ja-JP" altLang="en-US"/>
          </a:p>
        </p:txBody>
      </p:sp>
    </p:spTree>
    <p:extLst>
      <p:ext uri="{BB962C8B-B14F-4D97-AF65-F5344CB8AC3E}">
        <p14:creationId xmlns:p14="http://schemas.microsoft.com/office/powerpoint/2010/main" val="2341703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14</a:t>
            </a:fld>
            <a:endParaRPr kumimoji="1" lang="ja-JP" altLang="en-US"/>
          </a:p>
        </p:txBody>
      </p:sp>
    </p:spTree>
    <p:extLst>
      <p:ext uri="{BB962C8B-B14F-4D97-AF65-F5344CB8AC3E}">
        <p14:creationId xmlns:p14="http://schemas.microsoft.com/office/powerpoint/2010/main" val="102018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時間有休の申請方法は、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以下の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2</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err="1">
                <a:solidFill>
                  <a:schemeClr val="tx1"/>
                </a:solidFill>
                <a:effectLst/>
                <a:latin typeface="ＭＳ ゴシック" panose="020B0609070205080204" pitchFamily="49" charset="-128"/>
                <a:ea typeface="ＭＳ ゴシック" panose="020B0609070205080204" pitchFamily="49" charset="-128"/>
                <a:cs typeface="+mn-cs"/>
              </a:rPr>
              <a:t>つの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方法</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があります。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が申請してきた時間有休を反映させる場合</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数申請の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登録区分を「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：登録する」に設定します。</a:t>
            </a: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事由で「</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1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時間有休」「</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2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時間有休」などを用意する場合</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休暇</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規程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休暇</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で事由を作成し、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で紐</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付</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けます。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取得時間ごとに事由を作成し、取得時間をそれぞれ設定し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15</a:t>
            </a:fld>
            <a:endParaRPr kumimoji="1" lang="ja-JP" altLang="en-US"/>
          </a:p>
        </p:txBody>
      </p:sp>
    </p:spTree>
    <p:extLst>
      <p:ext uri="{BB962C8B-B14F-4D97-AF65-F5344CB8AC3E}">
        <p14:creationId xmlns:p14="http://schemas.microsoft.com/office/powerpoint/2010/main" val="1258726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残業時間の上限が</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40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時間など決まっている際に、残業時間の累計を確認しながら申請する場合は、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ページで欄外表示設定を以下のように設定します。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・累計残業時間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：表示する」</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・勤怠時間項目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集計する各残業時間項目</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また、</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ページの承認時間登録方法によって、残業時間の計上が変わります。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：上書きする」の場合</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lang="ja-JP" altLang="en-US" dirty="0">
                <a:latin typeface="ＭＳ ゴシック" panose="020B0609070205080204" pitchFamily="49" charset="-128"/>
                <a:ea typeface="ＭＳ ゴシック" panose="020B0609070205080204" pitchFamily="49" charset="-128"/>
              </a:rPr>
              <a:t>　　　当初「 </a:t>
            </a:r>
            <a:r>
              <a:rPr lang="en-US" altLang="ja-JP" dirty="0">
                <a:latin typeface="ＭＳ ゴシック" panose="020B0609070205080204" pitchFamily="49" charset="-128"/>
                <a:ea typeface="ＭＳ ゴシック" panose="020B0609070205080204" pitchFamily="49" charset="-128"/>
              </a:rPr>
              <a:t>1 </a:t>
            </a:r>
            <a:r>
              <a:rPr lang="ja-JP" altLang="en-US" dirty="0">
                <a:latin typeface="ＭＳ ゴシック" panose="020B0609070205080204" pitchFamily="49" charset="-128"/>
                <a:ea typeface="ＭＳ ゴシック" panose="020B0609070205080204" pitchFamily="49" charset="-128"/>
              </a:rPr>
              <a:t>時間」の予定で申請して、「 </a:t>
            </a:r>
            <a:r>
              <a:rPr lang="en-US" altLang="ja-JP" dirty="0">
                <a:latin typeface="ＭＳ ゴシック" panose="020B0609070205080204" pitchFamily="49" charset="-128"/>
                <a:ea typeface="ＭＳ ゴシック" panose="020B0609070205080204" pitchFamily="49" charset="-128"/>
              </a:rPr>
              <a:t>2 </a:t>
            </a:r>
            <a:r>
              <a:rPr lang="ja-JP" altLang="en-US" dirty="0">
                <a:latin typeface="ＭＳ ゴシック" panose="020B0609070205080204" pitchFamily="49" charset="-128"/>
                <a:ea typeface="ＭＳ ゴシック" panose="020B0609070205080204" pitchFamily="49" charset="-128"/>
              </a:rPr>
              <a:t>時間 </a:t>
            </a:r>
            <a:r>
              <a:rPr lang="en-US" altLang="ja-JP" dirty="0">
                <a:latin typeface="ＭＳ ゴシック" panose="020B0609070205080204" pitchFamily="49" charset="-128"/>
                <a:ea typeface="ＭＳ ゴシック" panose="020B0609070205080204" pitchFamily="49" charset="-128"/>
              </a:rPr>
              <a:t>30 </a:t>
            </a:r>
            <a:r>
              <a:rPr lang="ja-JP" altLang="en-US" dirty="0">
                <a:latin typeface="ＭＳ ゴシック" panose="020B0609070205080204" pitchFamily="49" charset="-128"/>
                <a:ea typeface="ＭＳ ゴシック" panose="020B0609070205080204" pitchFamily="49" charset="-128"/>
              </a:rPr>
              <a:t>分」に変更して申請させる場合などに選択します。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承認されると、残業時間が「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2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30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分</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lang="ja-JP" altLang="en-US" dirty="0">
                <a:latin typeface="ＭＳ ゴシック" panose="020B0609070205080204" pitchFamily="49" charset="-128"/>
                <a:ea typeface="ＭＳ ゴシック" panose="020B0609070205080204" pitchFamily="49"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加算</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する」の場合</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当初「 </a:t>
            </a:r>
            <a:r>
              <a:rPr lang="en-US" altLang="ja-JP" dirty="0">
                <a:latin typeface="ＭＳ ゴシック" panose="020B0609070205080204" pitchFamily="49" charset="-128"/>
                <a:ea typeface="ＭＳ ゴシック" panose="020B0609070205080204" pitchFamily="49" charset="-128"/>
              </a:rPr>
              <a:t>1 </a:t>
            </a:r>
            <a:r>
              <a:rPr lang="ja-JP" altLang="en-US" dirty="0">
                <a:latin typeface="ＭＳ ゴシック" panose="020B0609070205080204" pitchFamily="49" charset="-128"/>
                <a:ea typeface="ＭＳ ゴシック" panose="020B0609070205080204" pitchFamily="49" charset="-128"/>
              </a:rPr>
              <a:t>時間」の予定で申請して、追加で「 </a:t>
            </a:r>
            <a:r>
              <a:rPr lang="en-US" altLang="ja-JP" dirty="0">
                <a:latin typeface="ＭＳ ゴシック" panose="020B0609070205080204" pitchFamily="49" charset="-128"/>
                <a:ea typeface="ＭＳ ゴシック" panose="020B0609070205080204" pitchFamily="49" charset="-128"/>
              </a:rPr>
              <a:t>2 </a:t>
            </a:r>
            <a:r>
              <a:rPr lang="ja-JP" altLang="en-US" dirty="0">
                <a:latin typeface="ＭＳ ゴシック" panose="020B0609070205080204" pitchFamily="49" charset="-128"/>
                <a:ea typeface="ＭＳ ゴシック" panose="020B0609070205080204" pitchFamily="49" charset="-128"/>
              </a:rPr>
              <a:t>時間 </a:t>
            </a:r>
            <a:r>
              <a:rPr lang="en-US" altLang="ja-JP" dirty="0">
                <a:latin typeface="ＭＳ ゴシック" panose="020B0609070205080204" pitchFamily="49" charset="-128"/>
                <a:ea typeface="ＭＳ ゴシック" panose="020B0609070205080204" pitchFamily="49" charset="-128"/>
              </a:rPr>
              <a:t>30 </a:t>
            </a:r>
            <a:r>
              <a:rPr lang="ja-JP" altLang="en-US" dirty="0">
                <a:latin typeface="ＭＳ ゴシック" panose="020B0609070205080204" pitchFamily="49" charset="-128"/>
                <a:ea typeface="ＭＳ ゴシック" panose="020B0609070205080204" pitchFamily="49" charset="-128"/>
              </a:rPr>
              <a:t>分」に延長申請させる場合などに選択します。</a:t>
            </a:r>
            <a:endParaRPr lang="en-US" altLang="ja-JP"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ＭＳ ゴシック" panose="020B0609070205080204" pitchFamily="49" charset="-128"/>
                <a:ea typeface="ＭＳ ゴシック" panose="020B0609070205080204" pitchFamily="49" charset="-128"/>
              </a:rPr>
              <a:t>　　　承認されると、残業時間が加算されて「 </a:t>
            </a:r>
            <a:r>
              <a:rPr lang="en-US" altLang="ja-JP" dirty="0">
                <a:latin typeface="ＭＳ ゴシック" panose="020B0609070205080204" pitchFamily="49" charset="-128"/>
                <a:ea typeface="ＭＳ ゴシック" panose="020B0609070205080204" pitchFamily="49" charset="-128"/>
              </a:rPr>
              <a:t>3 </a:t>
            </a:r>
            <a:r>
              <a:rPr lang="ja-JP" altLang="en-US" dirty="0">
                <a:latin typeface="ＭＳ ゴシック" panose="020B0609070205080204" pitchFamily="49" charset="-128"/>
                <a:ea typeface="ＭＳ ゴシック" panose="020B0609070205080204" pitchFamily="49" charset="-128"/>
              </a:rPr>
              <a:t>時間 </a:t>
            </a:r>
            <a:r>
              <a:rPr lang="en-US" altLang="ja-JP" dirty="0">
                <a:latin typeface="ＭＳ ゴシック" panose="020B0609070205080204" pitchFamily="49" charset="-128"/>
                <a:ea typeface="ＭＳ ゴシック" panose="020B0609070205080204" pitchFamily="49" charset="-128"/>
              </a:rPr>
              <a:t>30 </a:t>
            </a:r>
            <a:r>
              <a:rPr lang="ja-JP" altLang="en-US" dirty="0">
                <a:latin typeface="ＭＳ ゴシック" panose="020B0609070205080204" pitchFamily="49" charset="-128"/>
                <a:ea typeface="ＭＳ ゴシック" panose="020B0609070205080204" pitchFamily="49" charset="-128"/>
              </a:rPr>
              <a:t>分」になります。</a:t>
            </a: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2</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：自動計算された時間に加算する」の場合</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lang="ja-JP" altLang="en-US" dirty="0">
                <a:latin typeface="ＭＳ ゴシック" panose="020B0609070205080204" pitchFamily="49" charset="-128"/>
                <a:ea typeface="ＭＳ ゴシック" panose="020B0609070205080204" pitchFamily="49" charset="-128"/>
              </a:rPr>
              <a:t>承認されると、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打刻から自動的に計算された残業時間</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＋申請した</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2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30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分</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」が残業時間になります。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16</a:t>
            </a:fld>
            <a:endParaRPr kumimoji="1" lang="ja-JP" altLang="en-US"/>
          </a:p>
        </p:txBody>
      </p:sp>
    </p:spTree>
    <p:extLst>
      <p:ext uri="{BB962C8B-B14F-4D97-AF65-F5344CB8AC3E}">
        <p14:creationId xmlns:p14="http://schemas.microsoft.com/office/powerpoint/2010/main" val="331398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勤務体系］メニューの［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その他時間等</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みなし時刻を設定しておくと、</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打刻しなくても</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申請が承認されて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直行</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：初期表示しない」に設定すると、直行や直帰、出張などの事由が入った場合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だけ</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、みなし時刻が適用されます。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17</a:t>
            </a:fld>
            <a:endParaRPr kumimoji="1" lang="ja-JP" altLang="en-US"/>
          </a:p>
        </p:txBody>
      </p:sp>
    </p:spTree>
    <p:extLst>
      <p:ext uri="{BB962C8B-B14F-4D97-AF65-F5344CB8AC3E}">
        <p14:creationId xmlns:p14="http://schemas.microsoft.com/office/powerpoint/2010/main" val="64082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勤務体系］メニューの［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その他時間等</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みなし時刻を設定しておくと、</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打刻しなくても</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申請が承認されて出張</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：初期表示しない」に設定すると、直行や直帰、出張などの事由が入った場合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だけ</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、みなし時刻が適用されます。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18</a:t>
            </a:fld>
            <a:endParaRPr kumimoji="1" lang="ja-JP" altLang="en-US"/>
          </a:p>
        </p:txBody>
      </p:sp>
    </p:spTree>
    <p:extLst>
      <p:ext uri="{BB962C8B-B14F-4D97-AF65-F5344CB8AC3E}">
        <p14:creationId xmlns:p14="http://schemas.microsoft.com/office/powerpoint/2010/main" val="3781084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休日出勤申請では、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ページで、代休・振休申請の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使用区分を「代休欄として使用する」または「振休欄として使用する」に設定する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、代休や振休の事由を一緒に申請できます。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⚠代休機能を使用する場合、精算方法によって勤務体系の作成方法や申請方法が異なります。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①休日出勤残業代を先に全額支給し、代休を取得した場合に代休分を</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100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％減額する精算方法の場合</a:t>
            </a: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勤務体系 </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勤務体系］メニュー</a:t>
            </a:r>
            <a:endPar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・所定休出残業時間を計上する時間を設定します。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8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時間以上休日出勤した場合に代休を取得できるなどの条件があれば</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「代休取得」で設定します。</a:t>
            </a: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endPar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代休・振休申請の使用区分を「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：代休欄として使用する」に設定すると、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出勤</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画面で代休も一緒に申請できます。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100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％支給する精算方法の場合</a:t>
            </a: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勤務体系 </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勤務体系］メニュー</a:t>
            </a:r>
            <a:endPar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の休日勤務体系と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代休なし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の休日勤務体系を分けて作成します。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の勤務は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25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％割増分と</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125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％の割増分の時間項目を分けて残業時間項目として作成し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時間項目は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勤怠項目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勤怠時間項目］メニューで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追加</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endPar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代休なし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の休日勤務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の場合は、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代休欄の使用区分を「</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：使用しない」に設定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の休日勤務の場合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、代休欄の使用区分は任意で設定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・休日勤務体系を</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それぞれ</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代休なし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で紐</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付けます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■申請画面</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を申請する場合</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代休あり</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を選択します。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対象日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：休日勤務する日を選択します。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代休申請：代休を取得する日を選択します。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代休消化ありの☑は必ず外さないよう注意して</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くだ</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さい。代休残が発生しなくなってしまいます。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代休の日付が決まっていない場合は、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代休消化あり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のチェックが付</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けて、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日付</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空白申請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代休なし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を申請する場合</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代休なし</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を選択します。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対象日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：休日勤務する日を選択します。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で代休欄を使用しない設定にする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代休申請欄は表示されません。</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19</a:t>
            </a:fld>
            <a:endParaRPr kumimoji="1" lang="ja-JP" altLang="en-US"/>
          </a:p>
        </p:txBody>
      </p:sp>
    </p:spTree>
    <p:extLst>
      <p:ext uri="{BB962C8B-B14F-4D97-AF65-F5344CB8AC3E}">
        <p14:creationId xmlns:p14="http://schemas.microsoft.com/office/powerpoint/2010/main" val="133727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a:t>
            </a:fld>
            <a:endParaRPr kumimoji="1" lang="ja-JP" altLang="en-US"/>
          </a:p>
        </p:txBody>
      </p:sp>
    </p:spTree>
    <p:extLst>
      <p:ext uri="{BB962C8B-B14F-4D97-AF65-F5344CB8AC3E}">
        <p14:creationId xmlns:p14="http://schemas.microsoft.com/office/powerpoint/2010/main" val="2246427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振替出勤申請として使用する場合は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勤務規程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勤務体系］メニューで</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振替出勤用の勤務体系を作成し</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、振休事由などを設定します。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また、</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申請の名称を</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「休日出勤申請」から変更できます。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20</a:t>
            </a:fld>
            <a:endParaRPr kumimoji="1" lang="ja-JP" altLang="en-US"/>
          </a:p>
        </p:txBody>
      </p:sp>
    </p:spTree>
    <p:extLst>
      <p:ext uri="{BB962C8B-B14F-4D97-AF65-F5344CB8AC3E}">
        <p14:creationId xmlns:p14="http://schemas.microsoft.com/office/powerpoint/2010/main" val="392257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21</a:t>
            </a:fld>
            <a:endParaRPr kumimoji="1" lang="ja-JP" altLang="en-US"/>
          </a:p>
        </p:txBody>
      </p:sp>
    </p:spTree>
    <p:extLst>
      <p:ext uri="{BB962C8B-B14F-4D97-AF65-F5344CB8AC3E}">
        <p14:creationId xmlns:p14="http://schemas.microsoft.com/office/powerpoint/2010/main" val="414310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22</a:t>
            </a:fld>
            <a:endParaRPr kumimoji="1" lang="ja-JP" altLang="en-US"/>
          </a:p>
        </p:txBody>
      </p:sp>
    </p:spTree>
    <p:extLst>
      <p:ext uri="{BB962C8B-B14F-4D97-AF65-F5344CB8AC3E}">
        <p14:creationId xmlns:p14="http://schemas.microsoft.com/office/powerpoint/2010/main" val="1810985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例えば、</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13</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16</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の外出申請があった場合に、</a:t>
            </a:r>
            <a:r>
              <a:rPr kumimoji="1" lang="ja-JP" altLang="en-US" sz="1200" u="sng"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に打刻をさせず</a:t>
            </a:r>
            <a:r>
              <a:rPr kumimoji="1" lang="ja-JP" altLang="en-US" sz="1200" u="sng"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申請してもらい、申請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された</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外出時刻</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13</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再入時刻</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16:00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打刻として反映させる場合は、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ページで以下のように設定します。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・時刻申請欄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使用区分</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：使用する」</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・時刻申請欄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登録区分</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：登録する」</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rgbClr val="FF0000"/>
                </a:solidFill>
                <a:effectLst/>
                <a:latin typeface="ＭＳ ゴシック" panose="020B0609070205080204" pitchFamily="49" charset="-128"/>
                <a:ea typeface="ＭＳ ゴシック" panose="020B0609070205080204" pitchFamily="49" charset="-128"/>
                <a:cs typeface="+mn-cs"/>
              </a:rPr>
              <a:t>社員</a:t>
            </a:r>
            <a:r>
              <a:rPr kumimoji="1" lang="ja-JP" altLang="ja-JP" sz="1200" b="1" kern="1200" dirty="0">
                <a:solidFill>
                  <a:srgbClr val="FF0000"/>
                </a:solidFill>
                <a:effectLst/>
                <a:latin typeface="ＭＳ ゴシック" panose="020B0609070205080204" pitchFamily="49" charset="-128"/>
                <a:ea typeface="ＭＳ ゴシック" panose="020B0609070205080204" pitchFamily="49" charset="-128"/>
                <a:cs typeface="+mn-cs"/>
              </a:rPr>
              <a:t>本人に外出・再入の打刻をさせる場合は「</a:t>
            </a:r>
            <a:r>
              <a:rPr kumimoji="1" lang="en-US" altLang="ja-JP" sz="1200" b="1" kern="1200" dirty="0">
                <a:solidFill>
                  <a:srgbClr val="FF0000"/>
                </a:solidFill>
                <a:effectLst/>
                <a:latin typeface="ＭＳ ゴシック" panose="020B0609070205080204" pitchFamily="49" charset="-128"/>
                <a:ea typeface="ＭＳ ゴシック" panose="020B0609070205080204" pitchFamily="49" charset="-128"/>
                <a:cs typeface="+mn-cs"/>
              </a:rPr>
              <a:t>0</a:t>
            </a:r>
            <a:r>
              <a:rPr kumimoji="1" lang="ja-JP" altLang="ja-JP" sz="1200" b="1" kern="1200" dirty="0">
                <a:solidFill>
                  <a:srgbClr val="FF0000"/>
                </a:solidFill>
                <a:effectLst/>
                <a:latin typeface="ＭＳ ゴシック" panose="020B0609070205080204" pitchFamily="49" charset="-128"/>
                <a:ea typeface="ＭＳ ゴシック" panose="020B0609070205080204" pitchFamily="49" charset="-128"/>
                <a:cs typeface="+mn-cs"/>
              </a:rPr>
              <a:t>：登録しない」</a:t>
            </a:r>
            <a:r>
              <a:rPr kumimoji="1" lang="ja-JP" altLang="en-US" sz="1200" b="1" kern="1200" dirty="0">
                <a:solidFill>
                  <a:srgbClr val="FF0000"/>
                </a:solidFill>
                <a:effectLst/>
                <a:latin typeface="ＭＳ ゴシック" panose="020B0609070205080204" pitchFamily="49" charset="-128"/>
                <a:ea typeface="ＭＳ ゴシック" panose="020B0609070205080204" pitchFamily="49" charset="-128"/>
                <a:cs typeface="+mn-cs"/>
              </a:rPr>
              <a:t>に</a:t>
            </a:r>
            <a:r>
              <a:rPr kumimoji="1" lang="ja-JP" altLang="ja-JP" sz="1200" b="1" kern="1200" dirty="0">
                <a:solidFill>
                  <a:srgbClr val="FF0000"/>
                </a:solidFill>
                <a:effectLst/>
                <a:latin typeface="ＭＳ ゴシック" panose="020B0609070205080204" pitchFamily="49" charset="-128"/>
                <a:ea typeface="ＭＳ ゴシック" panose="020B0609070205080204" pitchFamily="49" charset="-128"/>
                <a:cs typeface="+mn-cs"/>
              </a:rPr>
              <a:t>設定</a:t>
            </a:r>
            <a:r>
              <a:rPr kumimoji="1" lang="ja-JP" altLang="en-US" sz="1200" b="1" kern="1200" dirty="0">
                <a:solidFill>
                  <a:srgbClr val="FF0000"/>
                </a:solidFill>
                <a:effectLst/>
                <a:latin typeface="ＭＳ ゴシック" panose="020B0609070205080204" pitchFamily="49" charset="-128"/>
                <a:ea typeface="ＭＳ ゴシック" panose="020B0609070205080204" pitchFamily="49" charset="-128"/>
                <a:cs typeface="+mn-cs"/>
              </a:rPr>
              <a:t>します</a:t>
            </a:r>
            <a:r>
              <a:rPr kumimoji="1" lang="ja-JP" altLang="ja-JP" sz="1200" b="1" kern="1200" dirty="0">
                <a:solidFill>
                  <a:srgbClr val="FF0000"/>
                </a:solidFill>
                <a:effectLst/>
                <a:latin typeface="ＭＳ ゴシック" panose="020B0609070205080204" pitchFamily="49" charset="-128"/>
                <a:ea typeface="ＭＳ ゴシック" panose="020B0609070205080204" pitchFamily="49" charset="-128"/>
                <a:cs typeface="+mn-cs"/>
              </a:rPr>
              <a:t>。</a:t>
            </a:r>
            <a:endParaRPr kumimoji="1" lang="ja-JP" altLang="ja-JP" sz="1200" kern="1200" dirty="0">
              <a:solidFill>
                <a:srgbClr val="FF0000"/>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・時間数申請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欄の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登録先</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：外出時間に設定</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・承認時間登録方法</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：申請が承認された場合に、申請時間の計算方法を選択します。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23</a:t>
            </a:fld>
            <a:endParaRPr kumimoji="1" lang="ja-JP" altLang="en-US"/>
          </a:p>
        </p:txBody>
      </p:sp>
    </p:spTree>
    <p:extLst>
      <p:ext uri="{BB962C8B-B14F-4D97-AF65-F5344CB8AC3E}">
        <p14:creationId xmlns:p14="http://schemas.microsoft.com/office/powerpoint/2010/main" val="227423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遅延の申請があった際に、遅延証明書の添付を必須とする場合は、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、「添付欄」を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以下のように設定します。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・使用区分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：使用する」</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・必須区分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：必須」</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画面</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の添付ファイル欄に「必須」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表示されます。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24</a:t>
            </a:fld>
            <a:endParaRPr kumimoji="1" lang="ja-JP" altLang="en-US"/>
          </a:p>
        </p:txBody>
      </p:sp>
    </p:spTree>
    <p:extLst>
      <p:ext uri="{BB962C8B-B14F-4D97-AF65-F5344CB8AC3E}">
        <p14:creationId xmlns:p14="http://schemas.microsoft.com/office/powerpoint/2010/main" val="393629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例えば</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が遅刻し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た際に、</a:t>
            </a:r>
            <a:r>
              <a:rPr kumimoji="1" lang="ja-JP" altLang="en-US" sz="1200" u="sng" kern="1200" dirty="0">
                <a:solidFill>
                  <a:schemeClr val="tx1"/>
                </a:solidFill>
                <a:effectLst/>
                <a:latin typeface="ＭＳ ゴシック" panose="020B0609070205080204" pitchFamily="49" charset="-128"/>
                <a:ea typeface="ＭＳ ゴシック" panose="020B0609070205080204" pitchFamily="49" charset="-128"/>
                <a:cs typeface="+mn-cs"/>
              </a:rPr>
              <a:t>出勤</a:t>
            </a:r>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打刻</a:t>
            </a:r>
            <a:r>
              <a:rPr kumimoji="1" lang="ja-JP" altLang="en-US" sz="1200" u="sng" kern="1200" dirty="0">
                <a:solidFill>
                  <a:schemeClr val="tx1"/>
                </a:solidFill>
                <a:effectLst/>
                <a:latin typeface="ＭＳ ゴシック" panose="020B0609070205080204" pitchFamily="49" charset="-128"/>
                <a:ea typeface="ＭＳ ゴシック" panose="020B0609070205080204" pitchFamily="49" charset="-128"/>
                <a:cs typeface="+mn-cs"/>
              </a:rPr>
              <a:t>をしないで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9</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10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の遅刻申請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をした場合</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に出勤時刻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00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を打刻として反映させる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以下のように設定します。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・使用区分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：使用する」</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・登録区分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：登録する」</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本人に遅刻・早退した場合でも打刻させる場合は</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：登録しない」</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・登録先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：出勤時刻」</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25</a:t>
            </a:fld>
            <a:endParaRPr kumimoji="1" lang="ja-JP" altLang="en-US"/>
          </a:p>
        </p:txBody>
      </p:sp>
    </p:spTree>
    <p:extLst>
      <p:ext uri="{BB962C8B-B14F-4D97-AF65-F5344CB8AC3E}">
        <p14:creationId xmlns:p14="http://schemas.microsoft.com/office/powerpoint/2010/main" val="930475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欠勤が半日単位でも取得できる場合は、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休暇</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規程</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休暇</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半日用の事由を作成し、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紐付け</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半日</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単位の取得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：あり」に変更すると、自動的に「午前欠勤」「午後欠勤」の事由が作成されます。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申請事由</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ページで作成した半日欠勤の事由を紐</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付け</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26</a:t>
            </a:fld>
            <a:endParaRPr kumimoji="1" lang="ja-JP" altLang="en-US"/>
          </a:p>
        </p:txBody>
      </p:sp>
    </p:spTree>
    <p:extLst>
      <p:ext uri="{BB962C8B-B14F-4D97-AF65-F5344CB8AC3E}">
        <p14:creationId xmlns:p14="http://schemas.microsoft.com/office/powerpoint/2010/main" val="3323083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27</a:t>
            </a:fld>
            <a:endParaRPr kumimoji="1" lang="ja-JP" altLang="en-US"/>
          </a:p>
        </p:txBody>
      </p:sp>
    </p:spTree>
    <p:extLst>
      <p:ext uri="{BB962C8B-B14F-4D97-AF65-F5344CB8AC3E}">
        <p14:creationId xmlns:p14="http://schemas.microsoft.com/office/powerpoint/2010/main" val="1731847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28</a:t>
            </a:fld>
            <a:endParaRPr kumimoji="1" lang="ja-JP" altLang="en-US"/>
          </a:p>
        </p:txBody>
      </p:sp>
    </p:spTree>
    <p:extLst>
      <p:ext uri="{BB962C8B-B14F-4D97-AF65-F5344CB8AC3E}">
        <p14:creationId xmlns:p14="http://schemas.microsoft.com/office/powerpoint/2010/main" val="698010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決裁済みの申請を</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取り消しさせたい場合は、あらかじめ</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アプリ基本設定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ページで、取消申請を「使用する」に設定します。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ワークフローで取消申請が承認されると、はじめの申請で登録された勤務データが削除されます。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29</a:t>
            </a:fld>
            <a:endParaRPr kumimoji="1" lang="ja-JP" altLang="en-US"/>
          </a:p>
        </p:txBody>
      </p:sp>
    </p:spTree>
    <p:extLst>
      <p:ext uri="{BB962C8B-B14F-4D97-AF65-F5344CB8AC3E}">
        <p14:creationId xmlns:p14="http://schemas.microsoft.com/office/powerpoint/2010/main" val="425599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a:t>
            </a:fld>
            <a:endParaRPr kumimoji="1" lang="ja-JP" altLang="en-US"/>
          </a:p>
        </p:txBody>
      </p:sp>
    </p:spTree>
    <p:extLst>
      <p:ext uri="{BB962C8B-B14F-4D97-AF65-F5344CB8AC3E}">
        <p14:creationId xmlns:p14="http://schemas.microsoft.com/office/powerpoint/2010/main" val="3995146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勤務実績照会設定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未打刻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未打刻判定方法で設定します。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未打刻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にした</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場合は、</a:t>
            </a:r>
            <a:r>
              <a:rPr lang="ja-JP" altLang="en-US" sz="1200" dirty="0">
                <a:latin typeface="ＭＳ ゴシック" panose="020B0609070205080204" pitchFamily="49" charset="-128"/>
                <a:ea typeface="ＭＳ ゴシック" panose="020B0609070205080204" pitchFamily="49" charset="-128"/>
              </a:rPr>
              <a:t>［勤務実績</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勤務実績照会］メニュー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で、未打刻の箇所をハイライト（ピンク色）で表示できます。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また、</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自身に有休残日数を確認させたい場合は、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勤務実績照会設定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勤怠日数</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］ページ</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や</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残日数</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表示させたい勤怠日数や休日・休暇残日数を選択します。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30</a:t>
            </a:fld>
            <a:endParaRPr kumimoji="1" lang="ja-JP" altLang="en-US"/>
          </a:p>
        </p:txBody>
      </p:sp>
    </p:spTree>
    <p:extLst>
      <p:ext uri="{BB962C8B-B14F-4D97-AF65-F5344CB8AC3E}">
        <p14:creationId xmlns:p14="http://schemas.microsoft.com/office/powerpoint/2010/main" val="2114573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［タイムレコーダー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マイタイムレコーダー</a:t>
            </a:r>
            <a:r>
              <a:rPr lang="ja-JP" altLang="en-US" sz="1200" dirty="0">
                <a:latin typeface="ＭＳ ゴシック" panose="020B0609070205080204" pitchFamily="49" charset="-128"/>
                <a:ea typeface="ＭＳ ゴシック" panose="020B0609070205080204" pitchFamily="49" charset="-128"/>
              </a:rPr>
              <a:t>］メニュー</a:t>
            </a:r>
            <a:r>
              <a:rPr lang="ja-JP" altLang="ja-JP" sz="1200" dirty="0">
                <a:latin typeface="ＭＳ ゴシック" panose="020B0609070205080204" pitchFamily="49" charset="-128"/>
                <a:ea typeface="ＭＳ ゴシック" panose="020B0609070205080204" pitchFamily="49" charset="-128"/>
              </a:rPr>
              <a:t>で打刻せずに、会社に出社した際に</a:t>
            </a:r>
            <a:r>
              <a:rPr lang="en-US" altLang="ja-JP" sz="1200" dirty="0">
                <a:latin typeface="ＭＳ ゴシック" panose="020B0609070205080204" pitchFamily="49" charset="-128"/>
                <a:ea typeface="ＭＳ ゴシック" panose="020B0609070205080204" pitchFamily="49" charset="-128"/>
              </a:rPr>
              <a:t> 1 </a:t>
            </a:r>
            <a:r>
              <a:rPr lang="ja-JP" altLang="ja-JP" sz="1200" dirty="0">
                <a:latin typeface="ＭＳ ゴシック" panose="020B0609070205080204" pitchFamily="49" charset="-128"/>
                <a:ea typeface="ＭＳ ゴシック" panose="020B0609070205080204" pitchFamily="49" charset="-128"/>
              </a:rPr>
              <a:t>週間</a:t>
            </a:r>
            <a:r>
              <a:rPr lang="ja-JP" altLang="en-US" sz="1200" dirty="0">
                <a:latin typeface="ＭＳ ゴシック" panose="020B0609070205080204" pitchFamily="49" charset="-128"/>
                <a:ea typeface="ＭＳ ゴシック" panose="020B0609070205080204" pitchFamily="49" charset="-128"/>
              </a:rPr>
              <a:t>分の</a:t>
            </a:r>
            <a:r>
              <a:rPr lang="ja-JP" altLang="ja-JP" sz="1200" dirty="0">
                <a:latin typeface="ＭＳ ゴシック" panose="020B0609070205080204" pitchFamily="49" charset="-128"/>
                <a:ea typeface="ＭＳ ゴシック" panose="020B0609070205080204" pitchFamily="49" charset="-128"/>
              </a:rPr>
              <a:t>打刻をまとめて申請する場合や、</a:t>
            </a:r>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未打刻と休暇申請を</a:t>
            </a:r>
            <a:r>
              <a:rPr lang="en-US" altLang="ja-JP" sz="1200" dirty="0">
                <a:latin typeface="ＭＳ ゴシック" panose="020B0609070205080204" pitchFamily="49" charset="-128"/>
                <a:ea typeface="ＭＳ ゴシック" panose="020B0609070205080204" pitchFamily="49" charset="-128"/>
              </a:rPr>
              <a:t> 1 </a:t>
            </a:r>
            <a:r>
              <a:rPr lang="ja-JP" altLang="ja-JP" sz="1200" dirty="0">
                <a:latin typeface="ＭＳ ゴシック" panose="020B0609070205080204" pitchFamily="49" charset="-128"/>
                <a:ea typeface="ＭＳ ゴシック" panose="020B0609070205080204" pitchFamily="49" charset="-128"/>
              </a:rPr>
              <a:t>度に申請する場合などは、</a:t>
            </a:r>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勤務実績申請］メニュー</a:t>
            </a:r>
            <a:r>
              <a:rPr lang="ja-JP" altLang="ja-JP" sz="1200" dirty="0">
                <a:latin typeface="ＭＳ ゴシック" panose="020B0609070205080204" pitchFamily="49" charset="-128"/>
                <a:ea typeface="ＭＳ ゴシック" panose="020B0609070205080204" pitchFamily="49" charset="-128"/>
              </a:rPr>
              <a:t>で期間を指定して一括で申請</a:t>
            </a:r>
            <a:r>
              <a:rPr lang="ja-JP" altLang="en-US" sz="1200" dirty="0">
                <a:latin typeface="ＭＳ ゴシック" panose="020B0609070205080204" pitchFamily="49" charset="-128"/>
                <a:ea typeface="ＭＳ ゴシック" panose="020B0609070205080204" pitchFamily="49" charset="-128"/>
              </a:rPr>
              <a:t>し</a:t>
            </a:r>
            <a:r>
              <a:rPr lang="ja-JP" altLang="ja-JP" sz="1200" dirty="0">
                <a:latin typeface="ＭＳ ゴシック" panose="020B0609070205080204" pitchFamily="49" charset="-128"/>
                <a:ea typeface="ＭＳ ゴシック" panose="020B0609070205080204" pitchFamily="49" charset="-128"/>
              </a:rPr>
              <a:t>ます。</a:t>
            </a:r>
            <a:endParaRPr kumimoji="1" lang="ja-JP" altLang="en-US" sz="1200" dirty="0">
              <a:latin typeface="ＭＳ ゴシック" panose="020B0609070205080204" pitchFamily="49" charset="-128"/>
              <a:ea typeface="ＭＳ ゴシック" panose="020B0609070205080204" pitchFamily="49" charset="-128"/>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］メニューで以下の設定ができます。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ページ</a:t>
            </a:r>
          </a:p>
          <a:p>
            <a:r>
              <a:rPr lang="ja-JP" altLang="en-US" sz="1200" dirty="0">
                <a:latin typeface="ＭＳ ゴシック" panose="020B0609070205080204" pitchFamily="49" charset="-128"/>
                <a:ea typeface="ＭＳ ゴシック" panose="020B0609070205080204" pitchFamily="49" charset="-128"/>
              </a:rPr>
              <a:t>　［申請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勤務実績申請］メニュー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で打刻をまとめて申請する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際に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打刻データの入力漏れがある状態で申請しようとした場合に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警告を表示し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申請を許可しない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ようにできます。これにより、</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打刻の申請漏れを防ぐことができます。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その場合は、未打刻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：警告を表示する・申請を許可しない」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申請項目選択</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ページ</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項目ごとに勤務データに書き込むかを選択できます。</a:t>
            </a:r>
          </a:p>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・［申請</a:t>
            </a:r>
            <a:r>
              <a:rPr lang="en-US" altLang="ja-JP" sz="1200" b="1"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勤務実績申請］メニュー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で入力し、承認の際に勤務データに書き込む項目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リストから項目を選択し、［入力・書込］ボタンをクリックします。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lang="ja-JP" altLang="en-US" sz="1200" b="1" dirty="0">
                <a:latin typeface="ＭＳ ゴシック" panose="020B0609070205080204" pitchFamily="49" charset="-128"/>
                <a:ea typeface="ＭＳ ゴシック" panose="020B0609070205080204" pitchFamily="49" charset="-128"/>
              </a:rPr>
              <a:t>［申請</a:t>
            </a:r>
            <a:r>
              <a:rPr lang="en-US" altLang="ja-JP" sz="1200" b="1"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勤務実績申請］メニュー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で直接入力はさせないが、承認の際に勤務データに書き込む項目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リストから項目を選択し、［参照・書込］ボタンをクリックします。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参照するだけで勤務データに書き込まない項目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31</a:t>
            </a:fld>
            <a:endParaRPr kumimoji="1" lang="ja-JP" altLang="en-US"/>
          </a:p>
        </p:txBody>
      </p:sp>
    </p:spTree>
    <p:extLst>
      <p:ext uri="{BB962C8B-B14F-4D97-AF65-F5344CB8AC3E}">
        <p14:creationId xmlns:p14="http://schemas.microsoft.com/office/powerpoint/2010/main" val="51616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］メニューで以下の設定ができます。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基本</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ページ</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例えば、</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1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人ずつに特定の</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PC</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を与えておらず、勤怠管理者が社員の複数日の打刻データをまとめて申請する際</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u="none"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打刻データの入力漏れがある状態で申請し</a:t>
            </a:r>
            <a:r>
              <a:rPr kumimoji="1" lang="ja-JP" altLang="en-US" sz="1200" u="sng" kern="1200" dirty="0">
                <a:solidFill>
                  <a:schemeClr val="tx1"/>
                </a:solidFill>
                <a:effectLst/>
                <a:latin typeface="ＭＳ ゴシック" panose="020B0609070205080204" pitchFamily="49" charset="-128"/>
                <a:ea typeface="ＭＳ ゴシック" panose="020B0609070205080204" pitchFamily="49" charset="-128"/>
                <a:cs typeface="+mn-cs"/>
              </a:rPr>
              <a:t>ようとした</a:t>
            </a:r>
            <a:r>
              <a:rPr kumimoji="1" lang="ja-JP"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rPr>
              <a:t>場合に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、警告を表示し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申請を許可しない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ようにできます。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これにより、</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打刻の申請漏れ（入力漏れ）を防ぐことができます。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その場合は、未打刻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0</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：警告を表示する・申請を許可しない」</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申請項目選択</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ページ</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項目ごとに勤務データに書き込むかを選択できます。</a:t>
            </a:r>
          </a:p>
          <a:p>
            <a:r>
              <a:rPr lang="ja-JP" altLang="en-US" sz="1200"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・［申請</a:t>
            </a:r>
            <a:r>
              <a:rPr lang="en-US" altLang="ja-JP" sz="1200" b="1"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a:t>
            </a:r>
            <a:r>
              <a:rPr lang="ja-JP" altLang="ja-JP" sz="1200" b="1" dirty="0">
                <a:latin typeface="ＭＳ ゴシック" panose="020B0609070205080204" pitchFamily="49" charset="-128"/>
                <a:ea typeface="ＭＳ ゴシック" panose="020B0609070205080204" pitchFamily="49" charset="-128"/>
              </a:rPr>
              <a:t>連名式勤務実績申請</a:t>
            </a:r>
            <a:r>
              <a:rPr lang="ja-JP" altLang="en-US" sz="1200" b="1" dirty="0">
                <a:latin typeface="ＭＳ ゴシック" panose="020B0609070205080204" pitchFamily="49" charset="-128"/>
                <a:ea typeface="ＭＳ ゴシック" panose="020B0609070205080204" pitchFamily="49" charset="-128"/>
              </a:rPr>
              <a:t>］メニュー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で入力し、承認の際に勤務データに書き込む項目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リストから項目を選択し、［入力・書込］ボタンをクリックします。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lang="ja-JP" altLang="en-US" sz="1200" b="1" dirty="0">
                <a:latin typeface="ＭＳ ゴシック" panose="020B0609070205080204" pitchFamily="49" charset="-128"/>
                <a:ea typeface="ＭＳ ゴシック" panose="020B0609070205080204" pitchFamily="49" charset="-128"/>
              </a:rPr>
              <a:t>［申請</a:t>
            </a:r>
            <a:r>
              <a:rPr lang="en-US" altLang="ja-JP" sz="1200" b="1" dirty="0">
                <a:latin typeface="ＭＳ ゴシック" panose="020B0609070205080204" pitchFamily="49" charset="-128"/>
                <a:ea typeface="ＭＳ ゴシック" panose="020B0609070205080204" pitchFamily="49" charset="-128"/>
              </a:rPr>
              <a:t> ‐</a:t>
            </a:r>
            <a:r>
              <a:rPr lang="ja-JP" altLang="en-US" sz="1200" b="1" dirty="0">
                <a:latin typeface="ＭＳ ゴシック" panose="020B0609070205080204" pitchFamily="49" charset="-128"/>
                <a:ea typeface="ＭＳ ゴシック" panose="020B0609070205080204" pitchFamily="49" charset="-128"/>
              </a:rPr>
              <a:t> </a:t>
            </a:r>
            <a:r>
              <a:rPr lang="ja-JP" altLang="ja-JP" sz="1200" b="1" dirty="0">
                <a:latin typeface="ＭＳ ゴシック" panose="020B0609070205080204" pitchFamily="49" charset="-128"/>
                <a:ea typeface="ＭＳ ゴシック" panose="020B0609070205080204" pitchFamily="49" charset="-128"/>
              </a:rPr>
              <a:t>連名式勤務実績申請</a:t>
            </a:r>
            <a:r>
              <a:rPr lang="ja-JP" altLang="en-US" sz="1200" b="1" dirty="0">
                <a:latin typeface="ＭＳ ゴシック" panose="020B0609070205080204" pitchFamily="49" charset="-128"/>
                <a:ea typeface="ＭＳ ゴシック" panose="020B0609070205080204" pitchFamily="49" charset="-128"/>
              </a:rPr>
              <a:t>］メニュー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で直接入力はさせないが、承認の際に勤務データに書き込む項目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リストから項目を選択し、［参照・書込］ボタンをクリックします。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参照するだけで勤務データに書き込まない項目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32</a:t>
            </a:fld>
            <a:endParaRPr kumimoji="1" lang="ja-JP" altLang="en-US"/>
          </a:p>
        </p:txBody>
      </p:sp>
    </p:spTree>
    <p:extLst>
      <p:ext uri="{BB962C8B-B14F-4D97-AF65-F5344CB8AC3E}">
        <p14:creationId xmlns:p14="http://schemas.microsoft.com/office/powerpoint/2010/main" val="1666782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33</a:t>
            </a:fld>
            <a:endParaRPr kumimoji="1" lang="ja-JP" altLang="en-US" dirty="0"/>
          </a:p>
        </p:txBody>
      </p:sp>
    </p:spTree>
    <p:extLst>
      <p:ext uri="{BB962C8B-B14F-4D97-AF65-F5344CB8AC3E}">
        <p14:creationId xmlns:p14="http://schemas.microsoft.com/office/powerpoint/2010/main" val="1983808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タイムカード入力</a:t>
            </a:r>
            <a:r>
              <a:rPr lang="ja-JP" altLang="en-US" sz="1200" dirty="0">
                <a:latin typeface="ＭＳ ゴシック" panose="020B0609070205080204" pitchFamily="49" charset="-128"/>
                <a:ea typeface="ＭＳ ゴシック" panose="020B0609070205080204" pitchFamily="49" charset="-128"/>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等で確認すると、承認した申請の内容が反映されます。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34</a:t>
            </a:fld>
            <a:endParaRPr kumimoji="1" lang="ja-JP" altLang="en-US"/>
          </a:p>
        </p:txBody>
      </p:sp>
    </p:spTree>
    <p:extLst>
      <p:ext uri="{BB962C8B-B14F-4D97-AF65-F5344CB8AC3E}">
        <p14:creationId xmlns:p14="http://schemas.microsoft.com/office/powerpoint/2010/main" val="1196487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申請</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申請項目選択</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ページで、項目ごとに勤務データに書き込むかを選択できます。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連名式勤務実績申請</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で入力し、承認の際に勤務データに書き込む項目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リストから項目を選択し、［入力・書込］ボタンをクリックします。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連名式勤務実績申請</a:t>
            </a: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で直接入力はさせないが、承認の際に勤務データに書き込む項目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リストから項目を選択し、［参照・書込］ボタンをクリックします。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b="1"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b="1" kern="1200" dirty="0">
                <a:solidFill>
                  <a:schemeClr val="tx1"/>
                </a:solidFill>
                <a:effectLst/>
                <a:latin typeface="ＭＳ ゴシック" panose="020B0609070205080204" pitchFamily="49" charset="-128"/>
                <a:ea typeface="ＭＳ ゴシック" panose="020B0609070205080204" pitchFamily="49" charset="-128"/>
                <a:cs typeface="+mn-cs"/>
              </a:rPr>
              <a:t>参照するだけで勤務データに書き込まない項目</a:t>
            </a:r>
            <a:endParaRPr kumimoji="1" lang="en-US" altLang="ja-JP" sz="1200" b="1"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選択項目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リストから項目を選択し、［参照だけ］ボタンをクリックします。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35</a:t>
            </a:fld>
            <a:endParaRPr kumimoji="1" lang="ja-JP" altLang="en-US"/>
          </a:p>
        </p:txBody>
      </p:sp>
    </p:spTree>
    <p:extLst>
      <p:ext uri="{BB962C8B-B14F-4D97-AF65-F5344CB8AC3E}">
        <p14:creationId xmlns:p14="http://schemas.microsoft.com/office/powerpoint/2010/main" val="3270523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36</a:t>
            </a:fld>
            <a:endParaRPr kumimoji="1" lang="ja-JP" altLang="en-US"/>
          </a:p>
        </p:txBody>
      </p:sp>
    </p:spTree>
    <p:extLst>
      <p:ext uri="{BB962C8B-B14F-4D97-AF65-F5344CB8AC3E}">
        <p14:creationId xmlns:p14="http://schemas.microsoft.com/office/powerpoint/2010/main" val="1979535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ＭＳ ゴシック" panose="020B0609070205080204" pitchFamily="49" charset="-128"/>
                <a:ea typeface="ＭＳ ゴシック" panose="020B0609070205080204" pitchFamily="49" charset="-128"/>
              </a:rPr>
              <a:t>勤怠締日に社員が</a:t>
            </a:r>
            <a:r>
              <a:rPr lang="ja-JP" altLang="en-US" sz="1200" dirty="0">
                <a:latin typeface="ＭＳ ゴシック" panose="020B0609070205080204" pitchFamily="49" charset="-128"/>
                <a:ea typeface="ＭＳ ゴシック" panose="020B0609070205080204" pitchFamily="49" charset="-128"/>
              </a:rPr>
              <a:t>急きょ</a:t>
            </a:r>
            <a:r>
              <a:rPr lang="ja-JP" altLang="ja-JP" sz="1200" dirty="0">
                <a:latin typeface="ＭＳ ゴシック" panose="020B0609070205080204" pitchFamily="49" charset="-128"/>
                <a:ea typeface="ＭＳ ゴシック" panose="020B0609070205080204" pitchFamily="49" charset="-128"/>
              </a:rPr>
              <a:t>有給休暇</a:t>
            </a:r>
            <a:r>
              <a:rPr lang="ja-JP" altLang="en-US" sz="1200" dirty="0">
                <a:latin typeface="ＭＳ ゴシック" panose="020B0609070205080204" pitchFamily="49" charset="-128"/>
                <a:ea typeface="ＭＳ ゴシック" panose="020B0609070205080204" pitchFamily="49" charset="-128"/>
              </a:rPr>
              <a:t>だった</a:t>
            </a:r>
            <a:r>
              <a:rPr lang="ja-JP" altLang="ja-JP" sz="1200" dirty="0">
                <a:latin typeface="ＭＳ ゴシック" panose="020B0609070205080204" pitchFamily="49" charset="-128"/>
                <a:ea typeface="ＭＳ ゴシック" panose="020B0609070205080204" pitchFamily="49" charset="-128"/>
              </a:rPr>
              <a:t>場合、申請が間に合わ</a:t>
            </a:r>
            <a:r>
              <a:rPr lang="ja-JP" altLang="en-US" sz="1200" dirty="0">
                <a:latin typeface="ＭＳ ゴシック" panose="020B0609070205080204" pitchFamily="49" charset="-128"/>
                <a:ea typeface="ＭＳ ゴシック" panose="020B0609070205080204" pitchFamily="49" charset="-128"/>
              </a:rPr>
              <a:t>ないため、</a:t>
            </a:r>
            <a:r>
              <a:rPr lang="ja-JP" altLang="ja-JP" sz="1200" dirty="0">
                <a:latin typeface="ＭＳ ゴシック" panose="020B0609070205080204" pitchFamily="49" charset="-128"/>
                <a:ea typeface="ＭＳ ゴシック" panose="020B0609070205080204" pitchFamily="49" charset="-128"/>
              </a:rPr>
              <a:t>勤怠管理者が</a:t>
            </a: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タイムカード入力］メニュー</a:t>
            </a:r>
            <a:r>
              <a:rPr lang="ja-JP" altLang="ja-JP" sz="1200" dirty="0">
                <a:latin typeface="ＭＳ ゴシック" panose="020B0609070205080204" pitchFamily="49" charset="-128"/>
                <a:ea typeface="ＭＳ ゴシック" panose="020B0609070205080204" pitchFamily="49" charset="-128"/>
              </a:rPr>
              <a:t>などで</a:t>
            </a:r>
            <a:endParaRPr lang="en-US" altLang="ja-JP" sz="12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ＭＳ ゴシック" panose="020B0609070205080204" pitchFamily="49" charset="-128"/>
                <a:ea typeface="ＭＳ ゴシック" panose="020B0609070205080204" pitchFamily="49"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そ</a:t>
            </a:r>
            <a:r>
              <a:rPr lang="ja-JP" altLang="ja-JP" sz="1200" dirty="0">
                <a:latin typeface="ＭＳ ゴシック" panose="020B0609070205080204" pitchFamily="49" charset="-128"/>
                <a:ea typeface="ＭＳ ゴシック" panose="020B0609070205080204" pitchFamily="49" charset="-128"/>
              </a:rPr>
              <a:t>の場合、</a:t>
            </a:r>
            <a:r>
              <a:rPr lang="ja-JP" altLang="en-US" sz="1200" dirty="0">
                <a:latin typeface="ＭＳ ゴシック" panose="020B0609070205080204" pitchFamily="49" charset="-128"/>
                <a:ea typeface="ＭＳ ゴシック" panose="020B0609070205080204" pitchFamily="49" charset="-128"/>
              </a:rPr>
              <a:t>後日に</a:t>
            </a:r>
            <a:r>
              <a:rPr lang="ja-JP" altLang="ja-JP" sz="1200" dirty="0">
                <a:latin typeface="ＭＳ ゴシック" panose="020B0609070205080204" pitchFamily="49" charset="-128"/>
                <a:ea typeface="ＭＳ ゴシック" panose="020B0609070205080204" pitchFamily="49" charset="-128"/>
              </a:rPr>
              <a:t>社員</a:t>
            </a:r>
            <a:r>
              <a:rPr lang="ja-JP" altLang="en-US" sz="1200" dirty="0">
                <a:latin typeface="ＭＳ ゴシック" panose="020B0609070205080204" pitchFamily="49" charset="-128"/>
                <a:ea typeface="ＭＳ ゴシック" panose="020B0609070205080204" pitchFamily="49" charset="-128"/>
              </a:rPr>
              <a:t>が</a:t>
            </a:r>
            <a:r>
              <a:rPr lang="ja-JP" altLang="ja-JP" sz="1200" dirty="0">
                <a:latin typeface="ＭＳ ゴシック" panose="020B0609070205080204" pitchFamily="49" charset="-128"/>
                <a:ea typeface="ＭＳ ゴシック" panose="020B0609070205080204" pitchFamily="49" charset="-128"/>
              </a:rPr>
              <a:t>有休</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した際に</a:t>
            </a:r>
            <a:r>
              <a:rPr lang="ja-JP" altLang="ja-JP" sz="1200" dirty="0">
                <a:latin typeface="ＭＳ ゴシック" panose="020B0609070205080204" pitchFamily="49" charset="-128"/>
                <a:ea typeface="ＭＳ ゴシック" panose="020B0609070205080204" pitchFamily="49" charset="-128"/>
              </a:rPr>
              <a:t>、すでに有給休暇の事由が登録されているため、申請内容</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有給休暇の事由</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を</a:t>
            </a:r>
            <a:endParaRPr lang="en-US" altLang="ja-JP" sz="1200" dirty="0">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ＭＳ ゴシック" panose="020B0609070205080204" pitchFamily="49" charset="-128"/>
                <a:ea typeface="ＭＳ ゴシック" panose="020B0609070205080204" pitchFamily="49" charset="-128"/>
              </a:rPr>
              <a:t>タイムカードに登録する必要はありません。</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承認者には、</a:t>
            </a:r>
            <a:r>
              <a:rPr lang="ja-JP" altLang="ja-JP" sz="1200" dirty="0">
                <a:latin typeface="ＭＳ ゴシック" panose="020B0609070205080204" pitchFamily="49" charset="-128"/>
                <a:ea typeface="ＭＳ ゴシック" panose="020B0609070205080204" pitchFamily="49" charset="-128"/>
              </a:rPr>
              <a:t>「事後承認（勤務データを修正済のため、申請・承認の実績だけ残す）」にチェックを付けて承認し</a:t>
            </a:r>
            <a:r>
              <a:rPr lang="ja-JP" altLang="en-US" sz="1200" dirty="0">
                <a:latin typeface="ＭＳ ゴシック" panose="020B0609070205080204" pitchFamily="49" charset="-128"/>
                <a:ea typeface="ＭＳ ゴシック" panose="020B0609070205080204" pitchFamily="49" charset="-128"/>
              </a:rPr>
              <a:t>てもらいます</a:t>
            </a:r>
            <a:r>
              <a:rPr lang="ja-JP" altLang="ja-JP" sz="1200" dirty="0">
                <a:latin typeface="ＭＳ ゴシック" panose="020B0609070205080204" pitchFamily="49" charset="-128"/>
                <a:ea typeface="ＭＳ ゴシック" panose="020B0609070205080204" pitchFamily="49" charset="-128"/>
              </a:rPr>
              <a:t>。</a:t>
            </a: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事後承認する場合は、あらかじめ</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アプリ基本設定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申請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ページで、</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事後承認を「使用する」に設定します。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37</a:t>
            </a:fld>
            <a:endParaRPr kumimoji="1" lang="ja-JP" altLang="en-US"/>
          </a:p>
        </p:txBody>
      </p:sp>
    </p:spTree>
    <p:extLst>
      <p:ext uri="{BB962C8B-B14F-4D97-AF65-F5344CB8AC3E}">
        <p14:creationId xmlns:p14="http://schemas.microsoft.com/office/powerpoint/2010/main" val="4152837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38</a:t>
            </a:fld>
            <a:endParaRPr kumimoji="1" lang="ja-JP" altLang="en-US"/>
          </a:p>
        </p:txBody>
      </p:sp>
    </p:spTree>
    <p:extLst>
      <p:ext uri="{BB962C8B-B14F-4D97-AF65-F5344CB8AC3E}">
        <p14:creationId xmlns:p14="http://schemas.microsoft.com/office/powerpoint/2010/main" val="608474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承認権限がない担当者でも、</a:t>
            </a:r>
            <a:r>
              <a:rPr lang="ja-JP" altLang="en-US" sz="1200" dirty="0">
                <a:latin typeface="ＭＳ ゴシック" panose="020B0609070205080204" pitchFamily="49" charset="-128"/>
                <a:ea typeface="ＭＳ ゴシック" panose="020B0609070205080204" pitchFamily="49" charset="-128"/>
              </a:rPr>
              <a:t>［承認</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閲覧］メニュー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で申請中や決裁済みの申請の申請状況を確認できます。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閲覧を許可する場合は、あらかじめ「管理ポータル」の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［ワークフロー</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ワークフロー］メニュー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から、使用するワークフローに</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「閲覧」ステップを追加する必要があります。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39</a:t>
            </a:fld>
            <a:endParaRPr kumimoji="1" lang="ja-JP" altLang="en-US"/>
          </a:p>
        </p:txBody>
      </p:sp>
    </p:spTree>
    <p:extLst>
      <p:ext uri="{BB962C8B-B14F-4D97-AF65-F5344CB8AC3E}">
        <p14:creationId xmlns:p14="http://schemas.microsoft.com/office/powerpoint/2010/main" val="121580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アプリ側のメニューについて、例えば、勤怠の打刻・申請だけをする申請者と、勤怠の承認もする上長（承認者）で、</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利用できるメニューを変更できます。承認者だけに［承認］や［勤怠］メニューを表示できます。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①「管理ポータル」の［セキュリティ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メニュー権限</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］メニューを選択します。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②サービス選択で「奉行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Edge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アプリ］」を選択します。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a:t>
            </a:fld>
            <a:endParaRPr kumimoji="1" lang="ja-JP" altLang="en-US"/>
          </a:p>
        </p:txBody>
      </p:sp>
    </p:spTree>
    <p:extLst>
      <p:ext uri="{BB962C8B-B14F-4D97-AF65-F5344CB8AC3E}">
        <p14:creationId xmlns:p14="http://schemas.microsoft.com/office/powerpoint/2010/main" val="2039955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40</a:t>
            </a:fld>
            <a:endParaRPr kumimoji="1" lang="ja-JP" altLang="en-US" dirty="0"/>
          </a:p>
        </p:txBody>
      </p:sp>
    </p:spTree>
    <p:extLst>
      <p:ext uri="{BB962C8B-B14F-4D97-AF65-F5344CB8AC3E}">
        <p14:creationId xmlns:p14="http://schemas.microsoft.com/office/powerpoint/2010/main" val="481714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41</a:t>
            </a:fld>
            <a:endParaRPr kumimoji="1" lang="ja-JP" altLang="en-US"/>
          </a:p>
        </p:txBody>
      </p:sp>
    </p:spTree>
    <p:extLst>
      <p:ext uri="{BB962C8B-B14F-4D97-AF65-F5344CB8AC3E}">
        <p14:creationId xmlns:p14="http://schemas.microsoft.com/office/powerpoint/2010/main" val="1275350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42</a:t>
            </a:fld>
            <a:endParaRPr kumimoji="1" lang="ja-JP" altLang="en-US"/>
          </a:p>
        </p:txBody>
      </p:sp>
    </p:spTree>
    <p:extLst>
      <p:ext uri="{BB962C8B-B14F-4D97-AF65-F5344CB8AC3E}">
        <p14:creationId xmlns:p14="http://schemas.microsoft.com/office/powerpoint/2010/main" val="1687881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43</a:t>
            </a:fld>
            <a:endParaRPr kumimoji="1" lang="ja-JP" altLang="en-US"/>
          </a:p>
        </p:txBody>
      </p:sp>
    </p:spTree>
    <p:extLst>
      <p:ext uri="{BB962C8B-B14F-4D97-AF65-F5344CB8AC3E}">
        <p14:creationId xmlns:p14="http://schemas.microsoft.com/office/powerpoint/2010/main" val="3547464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44</a:t>
            </a:fld>
            <a:endParaRPr kumimoji="1" lang="ja-JP" altLang="en-US"/>
          </a:p>
        </p:txBody>
      </p:sp>
    </p:spTree>
    <p:extLst>
      <p:ext uri="{BB962C8B-B14F-4D97-AF65-F5344CB8AC3E}">
        <p14:creationId xmlns:p14="http://schemas.microsoft.com/office/powerpoint/2010/main" val="886529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45</a:t>
            </a:fld>
            <a:endParaRPr kumimoji="1" lang="ja-JP" altLang="en-US"/>
          </a:p>
        </p:txBody>
      </p:sp>
    </p:spTree>
    <p:extLst>
      <p:ext uri="{BB962C8B-B14F-4D97-AF65-F5344CB8AC3E}">
        <p14:creationId xmlns:p14="http://schemas.microsoft.com/office/powerpoint/2010/main" val="1563487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46</a:t>
            </a:fld>
            <a:endParaRPr kumimoji="1" lang="ja-JP" altLang="en-US"/>
          </a:p>
        </p:txBody>
      </p:sp>
    </p:spTree>
    <p:extLst>
      <p:ext uri="{BB962C8B-B14F-4D97-AF65-F5344CB8AC3E}">
        <p14:creationId xmlns:p14="http://schemas.microsoft.com/office/powerpoint/2010/main" val="581169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47</a:t>
            </a:fld>
            <a:endParaRPr kumimoji="1" lang="ja-JP" altLang="en-US"/>
          </a:p>
        </p:txBody>
      </p:sp>
    </p:spTree>
    <p:extLst>
      <p:ext uri="{BB962C8B-B14F-4D97-AF65-F5344CB8AC3E}">
        <p14:creationId xmlns:p14="http://schemas.microsoft.com/office/powerpoint/2010/main" val="2436212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48</a:t>
            </a:fld>
            <a:endParaRPr kumimoji="1" lang="ja-JP" altLang="en-US"/>
          </a:p>
        </p:txBody>
      </p:sp>
    </p:spTree>
    <p:extLst>
      <p:ext uri="{BB962C8B-B14F-4D97-AF65-F5344CB8AC3E}">
        <p14:creationId xmlns:p14="http://schemas.microsoft.com/office/powerpoint/2010/main" val="3011185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49</a:t>
            </a:fld>
            <a:endParaRPr kumimoji="1" lang="ja-JP" altLang="en-US"/>
          </a:p>
        </p:txBody>
      </p:sp>
    </p:spTree>
    <p:extLst>
      <p:ext uri="{BB962C8B-B14F-4D97-AF65-F5344CB8AC3E}">
        <p14:creationId xmlns:p14="http://schemas.microsoft.com/office/powerpoint/2010/main" val="180862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ダッシュボードの通知欄に通知を送るには、それぞれ勤怠管理者側の以下のメニューで設定します。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通知</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未打刻通知</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通知</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36</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協定警告通知</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通知</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有休消化警告通知</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それぞれ通知対象の条件や、通知内容、タイトル（件名）などを設定します。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a:t>
            </a:fld>
            <a:endParaRPr kumimoji="1" lang="ja-JP" altLang="en-US"/>
          </a:p>
        </p:txBody>
      </p:sp>
    </p:spTree>
    <p:extLst>
      <p:ext uri="{BB962C8B-B14F-4D97-AF65-F5344CB8AC3E}">
        <p14:creationId xmlns:p14="http://schemas.microsoft.com/office/powerpoint/2010/main" val="1598619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50</a:t>
            </a:fld>
            <a:endParaRPr kumimoji="1" lang="ja-JP" altLang="en-US"/>
          </a:p>
        </p:txBody>
      </p:sp>
    </p:spTree>
    <p:extLst>
      <p:ext uri="{BB962C8B-B14F-4D97-AF65-F5344CB8AC3E}">
        <p14:creationId xmlns:p14="http://schemas.microsoft.com/office/powerpoint/2010/main" val="322130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6</a:t>
            </a:fld>
            <a:endParaRPr kumimoji="1" lang="ja-JP" altLang="en-US" dirty="0"/>
          </a:p>
        </p:txBody>
      </p:sp>
    </p:spTree>
    <p:extLst>
      <p:ext uri="{BB962C8B-B14F-4D97-AF65-F5344CB8AC3E}">
        <p14:creationId xmlns:p14="http://schemas.microsoft.com/office/powerpoint/2010/main" val="1974411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マイタイムレコーダー設定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で以下を設定できます。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・モバイル端末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からの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打刻を許可するか</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・打刻時に位置情報を取得するか</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打刻画面に［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外出</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再入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ボタンを表示させるか</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部門や役職ごと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設定したい場合は、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F10</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：設定単位］で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fontAlgn="base"/>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例えば、</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外出・再入を利用しない場合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「表示しない」に設定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fontAlgn="base"/>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［マイタイムレコーダー］画面に［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出勤</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退出</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］ボタンだけが</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表示</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され</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7</a:t>
            </a:fld>
            <a:endParaRPr kumimoji="1" lang="ja-JP" altLang="en-US"/>
          </a:p>
        </p:txBody>
      </p:sp>
    </p:spTree>
    <p:extLst>
      <p:ext uri="{BB962C8B-B14F-4D97-AF65-F5344CB8AC3E}">
        <p14:creationId xmlns:p14="http://schemas.microsoft.com/office/powerpoint/2010/main" val="177633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モバイル端末で打刻する場合は、あらかじめ</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のモバイル端末に</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奉行</a:t>
            </a:r>
            <a:r>
              <a:rPr lang="en-US" altLang="ja-JP" sz="1200" dirty="0">
                <a:latin typeface="ＭＳ ゴシック" panose="020B0609070205080204" pitchFamily="49" charset="-128"/>
                <a:ea typeface="ＭＳ ゴシック" panose="020B0609070205080204" pitchFamily="49" charset="-128"/>
              </a:rPr>
              <a:t>Edge </a:t>
            </a:r>
            <a:r>
              <a:rPr lang="ja-JP" altLang="ja-JP" sz="1200" dirty="0">
                <a:latin typeface="ＭＳ ゴシック" panose="020B0609070205080204" pitchFamily="49" charset="-128"/>
                <a:ea typeface="ＭＳ ゴシック" panose="020B0609070205080204" pitchFamily="49" charset="-128"/>
              </a:rPr>
              <a:t>勤怠管理クラウド』</a:t>
            </a:r>
            <a:r>
              <a:rPr lang="ja-JP" altLang="en-US" sz="1200" dirty="0">
                <a:latin typeface="ＭＳ ゴシック" panose="020B0609070205080204" pitchFamily="49" charset="-128"/>
                <a:ea typeface="ＭＳ ゴシック" panose="020B0609070205080204" pitchFamily="49" charset="-128"/>
              </a:rPr>
              <a:t>のスマホ</a:t>
            </a:r>
            <a:r>
              <a:rPr lang="ja-JP" altLang="ja-JP" sz="1200" dirty="0">
                <a:latin typeface="ＭＳ ゴシック" panose="020B0609070205080204" pitchFamily="49" charset="-128"/>
                <a:ea typeface="ＭＳ ゴシック" panose="020B0609070205080204" pitchFamily="49" charset="-128"/>
              </a:rPr>
              <a:t>アプリ</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をインストール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しておく</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必要があります。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下記</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ヘルプサイトを確認</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し、社員が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u="sng" kern="1200" dirty="0">
                <a:solidFill>
                  <a:schemeClr val="tx1"/>
                </a:solidFill>
                <a:effectLst/>
                <a:latin typeface="ＭＳ ゴシック" panose="020B0609070205080204" pitchFamily="49" charset="-128"/>
                <a:ea typeface="ＭＳ ゴシック" panose="020B0609070205080204" pitchFamily="49" charset="-128"/>
                <a:cs typeface="+mn-cs"/>
                <a:hlinkClick r:id="rId3"/>
              </a:rPr>
              <a:t>https://support.obc.jp/hc/ja/articles/900004373846</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また、勤怠管理者側の［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マイタイムレコーダー設定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］メニューで、「モバイル端末による打刻」および「スマホ</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の利用」を許可します。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（「モバイル端末による打刻」は許可しても、「スマホ</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の利用」は許可しない場合は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社員はモバイル端末の</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ブラウザ</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から</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例えば、営業部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はモバイル端末</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から</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の打刻を許可し、開発部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は</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PC</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からの打刻だけ</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許可する場合は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以下のように設定します。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①［</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F10</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：設定単位］</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を押し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設定単位</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「部門別」</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を選択</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します。</a:t>
            </a: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③</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営業部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に対して</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「スマホアプリの利用も許可する」にチェックを付けます。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打刻時の位置情報を「取得する」に設定する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GPS</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で位置情報を取得できます</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。これにより</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不正な打刻を防ぐことができます。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また、「モバイル端末だけ取得する」にチェックを付ける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と</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PC</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の位置情報は取得せず、モバイル端末で打刻した</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時だけ</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位置情報を取得します。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タイムカード入力］</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メニューなどで営業部の打刻を確認すると、</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打刻</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時刻の右上</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に</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緑色</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のマーク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が表示されます。</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接続状況が悪い場合は、正確な位置情報を取得できないため、赤色</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のマーク</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が表示されます。</a:t>
            </a:r>
          </a:p>
          <a:p>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8</a:t>
            </a:fld>
            <a:endParaRPr kumimoji="1" lang="ja-JP" altLang="en-US"/>
          </a:p>
        </p:txBody>
      </p:sp>
    </p:spTree>
    <p:extLst>
      <p:ext uri="{BB962C8B-B14F-4D97-AF65-F5344CB8AC3E}">
        <p14:creationId xmlns:p14="http://schemas.microsoft.com/office/powerpoint/2010/main" val="243394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勤怠管理者の方へ</a:t>
            </a:r>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endParaRPr kumimoji="1" lang="ja-JP" altLang="ja-JP" sz="1200" u="none" kern="1200" dirty="0">
              <a:solidFill>
                <a:srgbClr val="0070C0"/>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医療関係の仕事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など、社員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がシフトの入れ替えを自由に変更できる場合は、</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マイタイムレコーダー設定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で勤務体系選択を「する」に設定します。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あらかじめ勤務体系をスケジュール登録していて、打刻時に自由に勤務体系を変更</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させ</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る場合などは、勤務体系登録方法</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で</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「上書きする」を選択し</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打刻時に選択した勤務体系で上書きすると便利です。</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また、シフトが決まっている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とシフトの入れ替えを自由に変更できる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がいる場合は、あらかじめ</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法人情報</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Web</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アプリ</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 </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マイタイムレコーダー設定</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F10</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：設定単位］</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で、マイタイムレコーダー設定を区分別に設定します。</a:t>
            </a: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 </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9</a:t>
            </a:fld>
            <a:endParaRPr kumimoji="1" lang="ja-JP" altLang="en-US"/>
          </a:p>
        </p:txBody>
      </p:sp>
    </p:spTree>
    <p:extLst>
      <p:ext uri="{BB962C8B-B14F-4D97-AF65-F5344CB8AC3E}">
        <p14:creationId xmlns:p14="http://schemas.microsoft.com/office/powerpoint/2010/main" val="423344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220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CCCB0-43C5-4958-923F-4060C9E0A6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E99A69-6E21-4042-BC2F-BE8B7546F2A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D2D91-D6F7-4CFF-A013-93E2962D693C}"/>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65255371-B121-4BAE-988F-D0AB385702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2962404-9F43-4B23-9F7E-2A51319C5276}"/>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2893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EE2C98E-EB76-40FF-9002-9C7A012D2ED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922F699-6219-446D-9090-7577CF882CD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35DAF5-1865-4B97-9A1B-63C5D979FE6D}"/>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823380D6-2068-440A-820C-F2FF3AB64E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948609-D309-4BD1-8220-9497119639C0}"/>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738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50EEC-85ED-4E1D-A1FD-21AA7D18D2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C8F70C-99EE-4CE7-BDBA-7D9EDA03368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B263AFA-543D-4BDE-A964-38F867738A1A}"/>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1C525063-61E3-44A1-814E-97AF7EAD2C9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5A647F3-48DD-47DF-9DB8-33E5E1264E24}"/>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19197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83359C-A39D-4A34-BAE2-D4E752D010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98DF8D-FAF8-44DD-AA24-E8D2426E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B16BEC-2DDC-4FE6-A4E8-C59C5D3A19D2}"/>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3E5A5A00-B8E6-4294-BABC-C8F3811EC4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502ED4-DAB7-468B-8A7C-D833FB6F1845}"/>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20272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940EC4-BBA7-42A7-B6A1-619E20EF92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165D6F-69B7-4715-8D4A-4D98D2AC0EF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E827216-08A7-484B-BB62-B09936BA20F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AC631F-1529-4A57-80A7-078A76105D3D}"/>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6" name="フッター プレースホルダー 5">
            <a:extLst>
              <a:ext uri="{FF2B5EF4-FFF2-40B4-BE49-F238E27FC236}">
                <a16:creationId xmlns:a16="http://schemas.microsoft.com/office/drawing/2014/main" id="{22DC5B73-D3A2-4F75-8E7E-5DC046F154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989818-0881-4411-A16E-859F716607FC}"/>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6052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B1750-8885-45C4-9C2F-7F8964CE486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AF67FA-ED9A-42EB-A5BC-1ADC298D18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ADCD39-2A2C-466E-8C2F-E63485C73F9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59A6514-844A-45F8-959C-34528E625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2AF7007-FBCE-4A91-9101-6486742AE01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79D75EE-1AF5-45EC-A4B8-DD494F2E2FCE}"/>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8" name="フッター プレースホルダー 7">
            <a:extLst>
              <a:ext uri="{FF2B5EF4-FFF2-40B4-BE49-F238E27FC236}">
                <a16:creationId xmlns:a16="http://schemas.microsoft.com/office/drawing/2014/main" id="{B76B7BC9-330E-4FDD-ACE0-5D33824FB8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2B358D6-A5B6-44A3-AE55-29A1BE3FBCEE}"/>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420727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FC63CB-B6D6-441E-BE9D-96379A5DC52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ADB0D9-3914-459A-92CB-B325313F2719}"/>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4" name="フッター プレースホルダー 3">
            <a:extLst>
              <a:ext uri="{FF2B5EF4-FFF2-40B4-BE49-F238E27FC236}">
                <a16:creationId xmlns:a16="http://schemas.microsoft.com/office/drawing/2014/main" id="{2F7314B8-E558-4894-9586-F98758D504F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C2EC962-2234-4817-8395-105F5FF332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4337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C93F13-AD34-434C-90CE-7237AEDBFB0A}"/>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3" name="フッター プレースホルダー 2">
            <a:extLst>
              <a:ext uri="{FF2B5EF4-FFF2-40B4-BE49-F238E27FC236}">
                <a16:creationId xmlns:a16="http://schemas.microsoft.com/office/drawing/2014/main" id="{D5551A53-350F-49AD-BCB5-60C0958A3FF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25CAC0-CC5B-4D13-85C2-5E9A25C90FDD}"/>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291462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866BD-3744-4EDC-BD0A-2C401988D9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04CE26-45FA-4FD6-8CB5-BDD45458D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B9C5B3B-DBEC-49FA-9A29-072DE663C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EFF0B8-1334-4283-A29D-21D98D2E4F4A}"/>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6" name="フッター プレースホルダー 5">
            <a:extLst>
              <a:ext uri="{FF2B5EF4-FFF2-40B4-BE49-F238E27FC236}">
                <a16:creationId xmlns:a16="http://schemas.microsoft.com/office/drawing/2014/main" id="{1FC718E6-EFC3-49BA-A512-84F3FD850A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56B986-C8F3-4BC4-9C34-40FADFE3E88B}"/>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0060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0B5B9-99E6-41E9-B1AD-5C82454F8F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9BC88E5-7107-4DA7-A6B5-D3CA1DBCB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0C7A20-FB9D-46E4-9B47-4FBBFC6A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F0A2B32-2217-47EE-8B5F-CD73FF366A0E}"/>
              </a:ext>
            </a:extLst>
          </p:cNvPr>
          <p:cNvSpPr>
            <a:spLocks noGrp="1"/>
          </p:cNvSpPr>
          <p:nvPr>
            <p:ph type="dt" sz="half" idx="10"/>
          </p:nvPr>
        </p:nvSpPr>
        <p:spPr/>
        <p:txBody>
          <a:bodyPr/>
          <a:lstStyle/>
          <a:p>
            <a:fld id="{72826509-12A6-40E0-B723-66DCA737B38C}" type="datetimeFigureOut">
              <a:rPr kumimoji="1" lang="ja-JP" altLang="en-US" smtClean="0"/>
              <a:t>2021/6/22</a:t>
            </a:fld>
            <a:endParaRPr kumimoji="1" lang="ja-JP" altLang="en-US"/>
          </a:p>
        </p:txBody>
      </p:sp>
      <p:sp>
        <p:nvSpPr>
          <p:cNvPr id="6" name="フッター プレースホルダー 5">
            <a:extLst>
              <a:ext uri="{FF2B5EF4-FFF2-40B4-BE49-F238E27FC236}">
                <a16:creationId xmlns:a16="http://schemas.microsoft.com/office/drawing/2014/main" id="{15F8F719-9CC0-439F-8688-9E0B9C6946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6FCE-E0E5-4686-B532-B62C02CF4B48}"/>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7833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2F8A868-9B18-442C-A33C-726A5A9A0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BCF100-0204-4B6E-ADFC-0B9BAA18D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2EB4CD-4820-4B48-9C47-D0CA43805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26509-12A6-40E0-B723-66DCA737B38C}" type="datetimeFigureOut">
              <a:rPr kumimoji="1" lang="ja-JP" altLang="en-US" smtClean="0"/>
              <a:t>2021/6/22</a:t>
            </a:fld>
            <a:endParaRPr kumimoji="1" lang="ja-JP" altLang="en-US"/>
          </a:p>
        </p:txBody>
      </p:sp>
      <p:sp>
        <p:nvSpPr>
          <p:cNvPr id="5" name="フッター プレースホルダー 4">
            <a:extLst>
              <a:ext uri="{FF2B5EF4-FFF2-40B4-BE49-F238E27FC236}">
                <a16:creationId xmlns:a16="http://schemas.microsoft.com/office/drawing/2014/main" id="{A56181C7-9FA4-4121-9B6A-0F3CF6DC5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BCCE5B0-3891-4509-8669-0CA6FC2914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1319263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file:///C:\40%20MANUAL\MANUAL\OMSS+&#21220;&#24608;&#31649;&#29702;&#12469;&#12540;&#12499;&#12473;\&#24467;&#26989;&#21729;&#26989;&#21209;&#12510;&#12491;&#12517;&#12450;&#12523;\BMP\&#30003;&#35531;&#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file:///C:\40%20MANUAL\MANUAL\OMSS+&#21220;&#24608;&#31649;&#29702;&#12469;&#12540;&#12499;&#12473;\&#24467;&#26989;&#21729;&#26989;&#21209;&#12510;&#12491;&#12517;&#12450;&#12523;\BMP\&#12360;&#12435;&#12404;&#12388;.jpg" TargetMode="External"/><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54.png"/><Relationship Id="rId7"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20316;&#25104;&#25903;&#25588;&#12484;&#12540;&#12523;\BMP\&#25351;.jpg" TargetMode="External"/><Relationship Id="rId5" Type="http://schemas.openxmlformats.org/officeDocument/2006/relationships/image" Target="../media/image56.jpe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6.jpg"/><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file:///C:\&#20316;&#26989;&#12501;&#12457;&#12523;&#12480;\&#24467;&#26989;&#21729;&#21521;&#12369;&#12510;&#12491;&#12517;&#12450;&#12523;\&#26368;&#26032;\BMP\home07.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2.jpg" TargetMode="External"/><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1.jpg" TargetMode="External"/><Relationship Id="rId9" Type="http://schemas.openxmlformats.org/officeDocument/2006/relationships/image" Target="../media/image6.jpeg"/><Relationship Id="rId14" Type="http://schemas.openxmlformats.org/officeDocument/2006/relationships/image" Target="file:///C:\&#20316;&#26989;&#12501;&#12457;&#12523;&#12480;\&#24467;&#26989;&#21729;&#21521;&#12369;&#12510;&#12491;&#12517;&#12450;&#12523;\&#26368;&#26032;\BMP\home09.jp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65310;&#12510;&#12540;&#12463;.jpg" TargetMode="External"/><Relationship Id="rId3" Type="http://schemas.openxmlformats.org/officeDocument/2006/relationships/image" Target="../media/image73.png"/><Relationship Id="rId7" Type="http://schemas.openxmlformats.org/officeDocument/2006/relationships/image" Target="../media/image77.jp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87.png"/><Relationship Id="rId4" Type="http://schemas.openxmlformats.org/officeDocument/2006/relationships/image" Target="../media/image83.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87.png"/><Relationship Id="rId4" Type="http://schemas.openxmlformats.org/officeDocument/2006/relationships/image" Target="../media/image94.png"/><Relationship Id="rId9" Type="http://schemas.openxmlformats.org/officeDocument/2006/relationships/image" Target="file:///C:\40%20MANUAL\MANUAL\OMSS+&#21220;&#24608;&#31649;&#29702;&#12469;&#12540;&#12499;&#12473;\&#24467;&#26989;&#21729;&#26989;&#21209;&#12510;&#12491;&#12517;&#12450;&#12523;\BMP\&#65310;&#12510;&#12540;&#12463;.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5.jpg" TargetMode="External"/><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0.jpg"/><Relationship Id="rId4" Type="http://schemas.openxmlformats.org/officeDocument/2006/relationships/image" Target="file:///C:\&#20316;&#26989;&#12501;&#12457;&#12523;&#12480;\&#24467;&#26989;&#21729;&#21521;&#12369;&#12510;&#12491;&#12517;&#12450;&#12523;\&#26368;&#26032;\BMP\home08.jpg"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928443C0-DFB2-4367-998A-3B85746045D5}"/>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9313335" y="852720"/>
            <a:ext cx="2303780" cy="337820"/>
          </a:xfrm>
          <a:prstGeom prst="rect">
            <a:avLst/>
          </a:prstGeom>
          <a:ln>
            <a:noFill/>
          </a:ln>
          <a:extLst>
            <a:ext uri="{53640926-AAD7-44D8-BBD7-CCE9431645EC}">
              <a14:shadowObscured xmlns:a14="http://schemas.microsoft.com/office/drawing/2010/main"/>
            </a:ext>
          </a:extLst>
        </p:spPr>
      </p:pic>
      <p:sp>
        <p:nvSpPr>
          <p:cNvPr id="9" name="Rectangle 446">
            <a:extLst>
              <a:ext uri="{FF2B5EF4-FFF2-40B4-BE49-F238E27FC236}">
                <a16:creationId xmlns:a16="http://schemas.microsoft.com/office/drawing/2014/main" id="{F5B40C33-EF9F-4A16-8CAB-2A9C84A4EF2B}"/>
              </a:ext>
            </a:extLst>
          </p:cNvPr>
          <p:cNvSpPr txBox="1">
            <a:spLocks noChangeArrowheads="1"/>
          </p:cNvSpPr>
          <p:nvPr/>
        </p:nvSpPr>
        <p:spPr bwMode="auto">
          <a:xfrm>
            <a:off x="748901" y="1320991"/>
            <a:ext cx="10800000" cy="2520000"/>
          </a:xfrm>
          <a:prstGeom prst="rect">
            <a:avLst/>
          </a:prstGeom>
          <a:solidFill>
            <a:schemeClr val="accent5"/>
          </a:solidFill>
          <a:ln w="127000" cmpd="dbl" algn="ctr">
            <a:solidFill>
              <a:schemeClr val="accent5"/>
            </a:solidFill>
            <a:miter lim="800000"/>
            <a:headEnd/>
            <a:tailEnd/>
          </a:ln>
          <a:effectLst/>
          <a:ex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2800"/>
              </a:lnSpc>
            </a:pPr>
            <a:r>
              <a:rPr lang="ja-JP" altLang="en-US" sz="2800" b="1" kern="100" dirty="0">
                <a:solidFill>
                  <a:srgbClr val="FFFFFF"/>
                </a:solidFill>
                <a:latin typeface="Century" panose="02040604050505020304" pitchFamily="18" charset="0"/>
                <a:ea typeface="ＭＳ ゴシック" panose="020B0609070205080204" pitchFamily="49" charset="-128"/>
                <a:cs typeface="Times New Roman" panose="02020603050405020304" pitchFamily="18" charset="0"/>
              </a:rPr>
              <a:t>勤怠申請・承認</a:t>
            </a:r>
            <a:r>
              <a:rPr lang="ja-JP" sz="2800" b="1" kern="100" dirty="0">
                <a:solidFill>
                  <a:srgbClr val="FFFFFF"/>
                </a:solidFill>
                <a:latin typeface="Century" panose="02040604050505020304" pitchFamily="18" charset="0"/>
                <a:ea typeface="ＭＳ ゴシック" panose="020B0609070205080204" pitchFamily="49" charset="-128"/>
                <a:cs typeface="Times New Roman" panose="02020603050405020304" pitchFamily="18" charset="0"/>
              </a:rPr>
              <a:t>マニュアル</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18C0AE5E-F622-444A-92FF-DBA861A6B3EC}"/>
              </a:ext>
            </a:extLst>
          </p:cNvPr>
          <p:cNvSpPr txBox="1"/>
          <p:nvPr/>
        </p:nvSpPr>
        <p:spPr>
          <a:xfrm>
            <a:off x="10601438" y="6386170"/>
            <a:ext cx="1015677" cy="277978"/>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2021/07/05</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7" y="40798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ja-JP" sz="2800" b="1" i="0" u="none" strike="noStrike" cap="none" normalizeH="0" baseline="0" dirty="0" err="1">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404268" y="551287"/>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87440" y="1283263"/>
            <a:ext cx="8818777" cy="550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申請方法</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打刻漏れを申請する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有給休暇を申請する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時間有給休暇を申請する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残業を申請する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直行・直帰を申請する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- 7</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出張を申請する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- 8</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休日出勤を申請する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代休を申請する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- 10</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振休を申請する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- 11</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外出を申請する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遅延を申請する</a:t>
            </a:r>
            <a:endParaRPr kumimoji="0" lang="en-US" altLang="ja-JP" sz="800" dirty="0">
              <a:latin typeface="ＭＳ ゴシック" panose="020B0609070205080204" pitchFamily="49" charset="-128"/>
              <a:ea typeface="ＭＳ ゴシック" panose="020B0609070205080204" pitchFamily="49" charset="-128"/>
            </a:endParaRPr>
          </a:p>
          <a:p>
            <a:pPr indent="0">
              <a:spcAft>
                <a:spcPts val="200"/>
              </a:spcAf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遅刻・早退を申請する</a:t>
            </a:r>
            <a:endParaRPr kumimoji="0" lang="en-US" altLang="ja-JP" sz="800" dirty="0">
              <a:latin typeface="ＭＳ ゴシック" panose="020B0609070205080204" pitchFamily="49" charset="-128"/>
              <a:ea typeface="ＭＳ ゴシック" panose="020B0609070205080204" pitchFamily="49" charset="-128"/>
            </a:endParaRPr>
          </a:p>
          <a:p>
            <a:pPr indent="0">
              <a:spcAft>
                <a:spcPts val="200"/>
              </a:spcAf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- 14</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欠勤を申請する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- 15</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勤務スケジュールを申請する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- 16</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申請済みの申請を取り下げる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- 17</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決裁済みの申請を取り消す</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- 18</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未打刻を確認する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2 - 19</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勤務データを一括で申請する</a:t>
            </a:r>
            <a:endPar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2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- 20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勤怠を管理している社員の勤務データを一括で申請する</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8">
            <a:extLst>
              <a:ext uri="{FF2B5EF4-FFF2-40B4-BE49-F238E27FC236}">
                <a16:creationId xmlns:a16="http://schemas.microsoft.com/office/drawing/2014/main" id="{53CE06F7-0535-4E49-8161-BB70850277B7}"/>
              </a:ext>
            </a:extLst>
          </p:cNvPr>
          <p:cNvSpPr>
            <a:spLocks noChangeArrowheads="1"/>
          </p:cNvSpPr>
          <p:nvPr/>
        </p:nvSpPr>
        <p:spPr bwMode="auto">
          <a:xfrm>
            <a:off x="7686499" y="6450015"/>
            <a:ext cx="593725" cy="252413"/>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88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A782948-A330-4E57-ADE7-00AA66F59996}"/>
              </a:ext>
            </a:extLst>
          </p:cNvPr>
          <p:cNvPicPr/>
          <p:nvPr/>
        </p:nvPicPr>
        <p:blipFill>
          <a:blip r:embed="rId3"/>
          <a:stretch>
            <a:fillRect/>
          </a:stretch>
        </p:blipFill>
        <p:spPr>
          <a:xfrm>
            <a:off x="1218188" y="2169742"/>
            <a:ext cx="1875790" cy="267843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2"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申請方法</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08477" y="1283768"/>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申請方法には、以下の</a:t>
            </a:r>
            <a:r>
              <a:rPr lang="en-US" altLang="ja-JP" sz="1200" dirty="0">
                <a:latin typeface="ＭＳ ゴシック" panose="020B0609070205080204" pitchFamily="49" charset="-128"/>
                <a:ea typeface="ＭＳ ゴシック" panose="020B0609070205080204" pitchFamily="49" charset="-128"/>
              </a:rPr>
              <a:t> 2 </a:t>
            </a:r>
            <a:r>
              <a:rPr lang="ja-JP" altLang="ja-JP" sz="1200" dirty="0" err="1">
                <a:latin typeface="ＭＳ ゴシック" panose="020B0609070205080204" pitchFamily="49" charset="-128"/>
                <a:ea typeface="ＭＳ ゴシック" panose="020B0609070205080204" pitchFamily="49" charset="-128"/>
              </a:rPr>
              <a:t>つの</a:t>
            </a:r>
            <a:r>
              <a:rPr lang="ja-JP" altLang="ja-JP" sz="1200" dirty="0">
                <a:latin typeface="ＭＳ ゴシック" panose="020B0609070205080204" pitchFamily="49" charset="-128"/>
                <a:ea typeface="ＭＳ ゴシック" panose="020B0609070205080204" pitchFamily="49" charset="-128"/>
              </a:rPr>
              <a:t>方法があります。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53458" y="2236079"/>
            <a:ext cx="841513" cy="2456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999510" y="1716688"/>
            <a:ext cx="4171641" cy="276999"/>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申請</a:t>
            </a:r>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メニューの各申請メニューから申請</a:t>
            </a:r>
            <a:endParaRPr kumimoji="1" lang="ja-JP" altLang="en-US" sz="1200" b="1"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07B125CC-4B85-49BC-8A3A-44D583810879}"/>
              </a:ext>
            </a:extLst>
          </p:cNvPr>
          <p:cNvPicPr/>
          <p:nvPr/>
        </p:nvPicPr>
        <p:blipFill>
          <a:blip r:embed="rId4"/>
          <a:stretch>
            <a:fillRect/>
          </a:stretch>
        </p:blipFill>
        <p:spPr>
          <a:xfrm>
            <a:off x="3061419" y="3800172"/>
            <a:ext cx="2989580" cy="2230755"/>
          </a:xfrm>
          <a:prstGeom prst="rect">
            <a:avLst/>
          </a:prstGeom>
          <a:ln w="3175">
            <a:solidFill>
              <a:schemeClr val="tx1"/>
            </a:solidFill>
          </a:ln>
        </p:spPr>
      </p:pic>
      <p:pic>
        <p:nvPicPr>
          <p:cNvPr id="22" name="図 21">
            <a:extLst>
              <a:ext uri="{FF2B5EF4-FFF2-40B4-BE49-F238E27FC236}">
                <a16:creationId xmlns:a16="http://schemas.microsoft.com/office/drawing/2014/main" id="{31DCE9C8-58A1-4107-BD09-30049207ADF0}"/>
              </a:ext>
            </a:extLst>
          </p:cNvPr>
          <p:cNvPicPr/>
          <p:nvPr/>
        </p:nvPicPr>
        <p:blipFill>
          <a:blip r:embed="rId5"/>
          <a:stretch>
            <a:fillRect/>
          </a:stretch>
        </p:blipFill>
        <p:spPr>
          <a:xfrm>
            <a:off x="6860928" y="2177297"/>
            <a:ext cx="2001520" cy="636270"/>
          </a:xfrm>
          <a:prstGeom prst="rect">
            <a:avLst/>
          </a:prstGeom>
          <a:ln w="3175">
            <a:solidFill>
              <a:schemeClr val="tx1"/>
            </a:solidFill>
          </a:ln>
        </p:spPr>
      </p:pic>
      <p:pic>
        <p:nvPicPr>
          <p:cNvPr id="23" name="図 22">
            <a:extLst>
              <a:ext uri="{FF2B5EF4-FFF2-40B4-BE49-F238E27FC236}">
                <a16:creationId xmlns:a16="http://schemas.microsoft.com/office/drawing/2014/main" id="{64B16117-71DB-4CEC-B75A-FD56E762192D}"/>
              </a:ext>
            </a:extLst>
          </p:cNvPr>
          <p:cNvPicPr/>
          <p:nvPr/>
        </p:nvPicPr>
        <p:blipFill>
          <a:blip r:embed="rId6"/>
          <a:stretch>
            <a:fillRect/>
          </a:stretch>
        </p:blipFill>
        <p:spPr>
          <a:xfrm>
            <a:off x="7471990" y="4124426"/>
            <a:ext cx="3808127" cy="2230755"/>
          </a:xfrm>
          <a:prstGeom prst="rect">
            <a:avLst/>
          </a:prstGeom>
          <a:ln w="3175">
            <a:solidFill>
              <a:schemeClr val="tx1"/>
            </a:solidFill>
          </a:ln>
        </p:spPr>
      </p:pic>
      <p:sp>
        <p:nvSpPr>
          <p:cNvPr id="24" name="テキスト ボックス 23">
            <a:extLst>
              <a:ext uri="{FF2B5EF4-FFF2-40B4-BE49-F238E27FC236}">
                <a16:creationId xmlns:a16="http://schemas.microsoft.com/office/drawing/2014/main" id="{DB0A3989-CB48-4B70-9019-5841C7298535}"/>
              </a:ext>
            </a:extLst>
          </p:cNvPr>
          <p:cNvSpPr txBox="1"/>
          <p:nvPr/>
        </p:nvSpPr>
        <p:spPr>
          <a:xfrm>
            <a:off x="6598357" y="1709719"/>
            <a:ext cx="4171641" cy="276999"/>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○［勤務実績 </a:t>
            </a:r>
            <a:r>
              <a:rPr lang="en-US" altLang="ja-JP" sz="1200" dirty="0">
                <a:latin typeface="ＭＳ ゴシック" panose="020B0609070205080204" pitchFamily="49" charset="-128"/>
                <a:ea typeface="ＭＳ ゴシック" panose="020B0609070205080204" pitchFamily="49" charset="-128"/>
              </a:rPr>
              <a:t>‐ </a:t>
            </a:r>
            <a:r>
              <a:rPr lang="ja-JP" altLang="ja-JP" sz="1200" b="1" dirty="0">
                <a:latin typeface="ＭＳ ゴシック" panose="020B0609070205080204" pitchFamily="49" charset="-128"/>
                <a:ea typeface="ＭＳ ゴシック" panose="020B0609070205080204" pitchFamily="49" charset="-128"/>
              </a:rPr>
              <a:t>勤務実績照会</a:t>
            </a:r>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メニューから申請</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25"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846460" y="2267976"/>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3061602" y="3928132"/>
            <a:ext cx="2983134" cy="1699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7437129" y="5532795"/>
            <a:ext cx="660006" cy="880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 name="矢印: 折線 2">
            <a:extLst>
              <a:ext uri="{FF2B5EF4-FFF2-40B4-BE49-F238E27FC236}">
                <a16:creationId xmlns:a16="http://schemas.microsoft.com/office/drawing/2014/main" id="{DC6615AC-6C05-4366-A395-831CBE109FD1}"/>
              </a:ext>
            </a:extLst>
          </p:cNvPr>
          <p:cNvSpPr/>
          <p:nvPr/>
        </p:nvSpPr>
        <p:spPr>
          <a:xfrm flipV="1">
            <a:off x="2458603" y="4777021"/>
            <a:ext cx="635375" cy="629651"/>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1" name="直線コネクタ 30">
            <a:extLst>
              <a:ext uri="{FF2B5EF4-FFF2-40B4-BE49-F238E27FC236}">
                <a16:creationId xmlns:a16="http://schemas.microsoft.com/office/drawing/2014/main" id="{A70A1C74-C769-45B7-80E8-B1AE9DD2FE74}"/>
              </a:ext>
            </a:extLst>
          </p:cNvPr>
          <p:cNvCxnSpPr>
            <a:cxnSpLocks/>
          </p:cNvCxnSpPr>
          <p:nvPr/>
        </p:nvCxnSpPr>
        <p:spPr>
          <a:xfrm flipV="1">
            <a:off x="5893941" y="4098119"/>
            <a:ext cx="0" cy="20607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77C28BE1-03DA-4A35-8320-C9022C27C21F}"/>
              </a:ext>
            </a:extLst>
          </p:cNvPr>
          <p:cNvCxnSpPr>
            <a:cxnSpLocks/>
          </p:cNvCxnSpPr>
          <p:nvPr/>
        </p:nvCxnSpPr>
        <p:spPr>
          <a:xfrm flipV="1">
            <a:off x="7861688" y="3724102"/>
            <a:ext cx="908490" cy="182388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矢印: 右 8">
            <a:extLst>
              <a:ext uri="{FF2B5EF4-FFF2-40B4-BE49-F238E27FC236}">
                <a16:creationId xmlns:a16="http://schemas.microsoft.com/office/drawing/2014/main" id="{B94D580F-C19A-4C44-A117-F18525C1692C}"/>
              </a:ext>
            </a:extLst>
          </p:cNvPr>
          <p:cNvSpPr/>
          <p:nvPr/>
        </p:nvSpPr>
        <p:spPr>
          <a:xfrm rot="5400000">
            <a:off x="7424696" y="3087274"/>
            <a:ext cx="1461910"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AutoShape 380">
            <a:extLst>
              <a:ext uri="{FF2B5EF4-FFF2-40B4-BE49-F238E27FC236}">
                <a16:creationId xmlns:a16="http://schemas.microsoft.com/office/drawing/2014/main" id="{4099700D-92D7-4537-8765-85A5C6331FC1}"/>
              </a:ext>
            </a:extLst>
          </p:cNvPr>
          <p:cNvSpPr>
            <a:spLocks noChangeArrowheads="1"/>
          </p:cNvSpPr>
          <p:nvPr/>
        </p:nvSpPr>
        <p:spPr bwMode="auto">
          <a:xfrm>
            <a:off x="4137652" y="5840428"/>
            <a:ext cx="434434" cy="1923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4040221" y="6158887"/>
            <a:ext cx="2004515" cy="4299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200" dirty="0">
                <a:latin typeface="ＭＳ ゴシック" panose="020B0609070205080204" pitchFamily="49" charset="-128"/>
                <a:ea typeface="ＭＳ ゴシック" panose="020B0609070205080204" pitchFamily="49" charset="-128"/>
              </a:rPr>
              <a:t>申請状況</a:t>
            </a:r>
            <a:r>
              <a:rPr lang="ja-JP" altLang="en-US" sz="1200" dirty="0">
                <a:latin typeface="ＭＳ ゴシック" panose="020B0609070205080204" pitchFamily="49" charset="-128"/>
                <a:ea typeface="ＭＳ ゴシック" panose="020B0609070205080204" pitchFamily="49" charset="-128"/>
              </a:rPr>
              <a:t>も</a:t>
            </a:r>
            <a:r>
              <a:rPr lang="ja-JP" altLang="ja-JP" sz="1200" dirty="0">
                <a:latin typeface="ＭＳ ゴシック" panose="020B0609070205080204" pitchFamily="49" charset="-128"/>
                <a:ea typeface="ＭＳ ゴシック" panose="020B0609070205080204" pitchFamily="49" charset="-128"/>
              </a:rPr>
              <a:t>確認できます。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2" name="Rectangle 363">
            <a:extLst>
              <a:ext uri="{FF2B5EF4-FFF2-40B4-BE49-F238E27FC236}">
                <a16:creationId xmlns:a16="http://schemas.microsoft.com/office/drawing/2014/main" id="{3273DC35-D54B-4DC5-85D0-2EC4C3429D33}"/>
              </a:ext>
            </a:extLst>
          </p:cNvPr>
          <p:cNvSpPr>
            <a:spLocks noChangeArrowheads="1"/>
          </p:cNvSpPr>
          <p:nvPr/>
        </p:nvSpPr>
        <p:spPr bwMode="auto">
          <a:xfrm>
            <a:off x="8532061" y="3276409"/>
            <a:ext cx="2749637"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200" dirty="0">
                <a:latin typeface="ＭＳ ゴシック" panose="020B0609070205080204" pitchFamily="49" charset="-128"/>
                <a:ea typeface="ＭＳ ゴシック" panose="020B0609070205080204" pitchFamily="49" charset="-128"/>
              </a:rPr>
              <a:t>申請する日の </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をクリックします。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35" name="図 34">
            <a:extLst>
              <a:ext uri="{FF2B5EF4-FFF2-40B4-BE49-F238E27FC236}">
                <a16:creationId xmlns:a16="http://schemas.microsoft.com/office/drawing/2014/main" id="{87D8FAEF-124B-4C90-BCEB-396D4FE0EDC7}"/>
              </a:ext>
            </a:extLst>
          </p:cNvPr>
          <p:cNvPicPr>
            <a:picLocks noChangeAspect="1"/>
          </p:cNvPicPr>
          <p:nvPr/>
        </p:nvPicPr>
        <p:blipFill>
          <a:blip r:embed="rId7"/>
          <a:stretch>
            <a:fillRect/>
          </a:stretch>
        </p:blipFill>
        <p:spPr>
          <a:xfrm>
            <a:off x="9628523" y="3398130"/>
            <a:ext cx="178118" cy="178118"/>
          </a:xfrm>
          <a:prstGeom prst="rect">
            <a:avLst/>
          </a:prstGeom>
          <a:ln w="3175">
            <a:solidFill>
              <a:schemeClr val="tx1"/>
            </a:solidFill>
          </a:ln>
        </p:spPr>
      </p:pic>
      <p:sp>
        <p:nvSpPr>
          <p:cNvPr id="28"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1162442" y="2765273"/>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847995" y="2582721"/>
            <a:ext cx="924567" cy="2049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5245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3">
            <a:extLst>
              <a:ext uri="{FF2B5EF4-FFF2-40B4-BE49-F238E27FC236}">
                <a16:creationId xmlns:a16="http://schemas.microsoft.com/office/drawing/2014/main" id="{158880A1-872E-4876-9669-8D6314BD944D}"/>
              </a:ext>
            </a:extLst>
          </p:cNvPr>
          <p:cNvSpPr>
            <a:spLocks noChangeArrowheads="1"/>
          </p:cNvSpPr>
          <p:nvPr/>
        </p:nvSpPr>
        <p:spPr bwMode="auto">
          <a:xfrm>
            <a:off x="7064188" y="2176542"/>
            <a:ext cx="4392706" cy="30022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72000" fontAlgn="base">
              <a:spcBef>
                <a:spcPts val="600"/>
              </a:spcBef>
              <a:spcAft>
                <a:spcPts val="600"/>
              </a:spcAft>
            </a:pPr>
            <a:r>
              <a:rPr lang="ja-JP" altLang="ja-JP" sz="1200" dirty="0">
                <a:latin typeface="ＭＳ ゴシック" panose="020B0609070205080204" pitchFamily="49" charset="-128"/>
                <a:ea typeface="ＭＳ ゴシック" panose="020B0609070205080204" pitchFamily="49" charset="-128"/>
              </a:rPr>
              <a:t>決裁されると、申請件数の表示が　 </a:t>
            </a:r>
            <a:r>
              <a:rPr lang="ja-JP" altLang="en-US" sz="1200" dirty="0">
                <a:latin typeface="ＭＳ ゴシック" panose="020B0609070205080204" pitchFamily="49" charset="-128"/>
                <a:ea typeface="ＭＳ ゴシック" panose="020B0609070205080204" pitchFamily="49" charset="-128"/>
              </a:rPr>
              <a:t>  （緑色）に</a:t>
            </a:r>
            <a:r>
              <a:rPr lang="ja-JP" altLang="ja-JP" sz="1200" dirty="0">
                <a:latin typeface="ＭＳ ゴシック" panose="020B0609070205080204" pitchFamily="49" charset="-128"/>
                <a:ea typeface="ＭＳ ゴシック" panose="020B0609070205080204" pitchFamily="49" charset="-128"/>
              </a:rPr>
              <a:t>変更され、</a:t>
            </a:r>
            <a:endParaRPr lang="en-US" altLang="ja-JP" sz="1200" dirty="0">
              <a:latin typeface="ＭＳ ゴシック" panose="020B0609070205080204" pitchFamily="49" charset="-128"/>
              <a:ea typeface="ＭＳ ゴシック" panose="020B0609070205080204" pitchFamily="49" charset="-128"/>
            </a:endParaRPr>
          </a:p>
          <a:p>
            <a:pPr marL="72000" fontAlgn="base"/>
            <a:r>
              <a:rPr lang="ja-JP" altLang="ja-JP" sz="1200" dirty="0">
                <a:latin typeface="ＭＳ ゴシック" panose="020B0609070205080204" pitchFamily="49" charset="-128"/>
                <a:ea typeface="ＭＳ ゴシック" panose="020B0609070205080204" pitchFamily="49" charset="-128"/>
              </a:rPr>
              <a:t>申請内容が反映されます。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0110" y="1714240"/>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申請すると、</a:t>
            </a:r>
            <a:r>
              <a:rPr lang="ja-JP" altLang="en-US" sz="1200" dirty="0">
                <a:latin typeface="ＭＳ ゴシック" panose="020B0609070205080204" pitchFamily="49" charset="-128"/>
                <a:ea typeface="ＭＳ ゴシック" panose="020B0609070205080204" pitchFamily="49" charset="-128"/>
              </a:rPr>
              <a:t>申請欄に</a:t>
            </a:r>
            <a:r>
              <a:rPr lang="ja-JP" altLang="ja-JP" sz="1200" dirty="0">
                <a:latin typeface="ＭＳ ゴシック" panose="020B0609070205080204" pitchFamily="49" charset="-128"/>
                <a:ea typeface="ＭＳ ゴシック" panose="020B0609070205080204" pitchFamily="49" charset="-128"/>
              </a:rPr>
              <a:t>申請件数（　 ）が表示されます。</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28" name="申請件数.jpg">
            <a:extLst>
              <a:ext uri="{FF2B5EF4-FFF2-40B4-BE49-F238E27FC236}">
                <a16:creationId xmlns:a16="http://schemas.microsoft.com/office/drawing/2014/main" id="{D8D50290-1AAB-4347-8B34-650F976BDCEE}"/>
              </a:ext>
            </a:extLst>
          </p:cNvPr>
          <p:cNvPicPr>
            <a:picLocks/>
          </p:cNvPicPr>
          <p:nvPr/>
        </p:nvPicPr>
        <p:blipFill>
          <a:blip r:embed="rId3" r:link="rId4">
            <a:extLst>
              <a:ext uri="{28A0092B-C50C-407E-A947-70E740481C1C}">
                <a14:useLocalDpi xmlns:a14="http://schemas.microsoft.com/office/drawing/2010/main" val="0"/>
              </a:ext>
            </a:extLst>
          </a:blip>
          <a:stretch>
            <a:fillRect/>
          </a:stretch>
        </p:blipFill>
        <p:spPr>
          <a:xfrm>
            <a:off x="3424157" y="1749473"/>
            <a:ext cx="180975" cy="209550"/>
          </a:xfrm>
          <a:prstGeom prst="rect">
            <a:avLst/>
          </a:prstGeom>
        </p:spPr>
      </p:pic>
      <p:pic>
        <p:nvPicPr>
          <p:cNvPr id="29" name="図 28">
            <a:extLst>
              <a:ext uri="{FF2B5EF4-FFF2-40B4-BE49-F238E27FC236}">
                <a16:creationId xmlns:a16="http://schemas.microsoft.com/office/drawing/2014/main" id="{E91FB9EB-0428-4CE4-8678-3A2ACCC85BB6}"/>
              </a:ext>
            </a:extLst>
          </p:cNvPr>
          <p:cNvPicPr>
            <a:picLocks noChangeAspect="1"/>
          </p:cNvPicPr>
          <p:nvPr/>
        </p:nvPicPr>
        <p:blipFill>
          <a:blip r:embed="rId5"/>
          <a:stretch>
            <a:fillRect/>
          </a:stretch>
        </p:blipFill>
        <p:spPr>
          <a:xfrm>
            <a:off x="1055361" y="2176543"/>
            <a:ext cx="5646420" cy="3002280"/>
          </a:xfrm>
          <a:prstGeom prst="rect">
            <a:avLst/>
          </a:prstGeom>
          <a:ln w="3175">
            <a:solidFill>
              <a:schemeClr val="tx1"/>
            </a:solidFill>
          </a:ln>
        </p:spPr>
      </p:pic>
      <p:sp>
        <p:nvSpPr>
          <p:cNvPr id="27"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1193138" y="4831558"/>
            <a:ext cx="297702" cy="182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6" name="図 35" descr="http://www.obcnet.jp/attendance_management/guide/BMP/承認.jpg">
            <a:extLst>
              <a:ext uri="{FF2B5EF4-FFF2-40B4-BE49-F238E27FC236}">
                <a16:creationId xmlns:a16="http://schemas.microsoft.com/office/drawing/2014/main" id="{0A3BF94E-8E77-44AA-AE02-89CC1727AE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613528" y="2259486"/>
            <a:ext cx="257175" cy="276225"/>
          </a:xfrm>
          <a:prstGeom prst="rect">
            <a:avLst/>
          </a:prstGeom>
          <a:noFill/>
          <a:ln>
            <a:noFill/>
          </a:ln>
        </p:spPr>
      </p:pic>
      <p:pic>
        <p:nvPicPr>
          <p:cNvPr id="34" name="図 33">
            <a:extLst>
              <a:ext uri="{FF2B5EF4-FFF2-40B4-BE49-F238E27FC236}">
                <a16:creationId xmlns:a16="http://schemas.microsoft.com/office/drawing/2014/main" id="{99E007D4-A82B-4747-BED4-AFA4103016CA}"/>
              </a:ext>
            </a:extLst>
          </p:cNvPr>
          <p:cNvPicPr>
            <a:picLocks noChangeAspect="1"/>
          </p:cNvPicPr>
          <p:nvPr/>
        </p:nvPicPr>
        <p:blipFill>
          <a:blip r:embed="rId7"/>
          <a:stretch>
            <a:fillRect/>
          </a:stretch>
        </p:blipFill>
        <p:spPr>
          <a:xfrm>
            <a:off x="7264928" y="2882378"/>
            <a:ext cx="4003707" cy="1026135"/>
          </a:xfrm>
          <a:prstGeom prst="rect">
            <a:avLst/>
          </a:prstGeom>
          <a:ln w="6350">
            <a:solidFill>
              <a:schemeClr val="tx1"/>
            </a:solidFill>
          </a:ln>
        </p:spPr>
      </p:pic>
      <p:sp>
        <p:nvSpPr>
          <p:cNvPr id="12" name="AutoShape 380">
            <a:extLst>
              <a:ext uri="{FF2B5EF4-FFF2-40B4-BE49-F238E27FC236}">
                <a16:creationId xmlns:a16="http://schemas.microsoft.com/office/drawing/2014/main" id="{2E046EBA-E80E-4C90-9A83-E198749BCD37}"/>
              </a:ext>
            </a:extLst>
          </p:cNvPr>
          <p:cNvSpPr>
            <a:spLocks noChangeArrowheads="1"/>
          </p:cNvSpPr>
          <p:nvPr/>
        </p:nvSpPr>
        <p:spPr bwMode="auto">
          <a:xfrm>
            <a:off x="7467600" y="3404461"/>
            <a:ext cx="394449" cy="19935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7578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打刻漏れを申請する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打刻申請］メニュー</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11" name="図 10">
            <a:extLst>
              <a:ext uri="{FF2B5EF4-FFF2-40B4-BE49-F238E27FC236}">
                <a16:creationId xmlns:a16="http://schemas.microsoft.com/office/drawing/2014/main" id="{CFD4116B-C222-4DFC-BE70-754B1DC81BC9}"/>
              </a:ext>
            </a:extLst>
          </p:cNvPr>
          <p:cNvPicPr>
            <a:picLocks noChangeAspect="1"/>
          </p:cNvPicPr>
          <p:nvPr/>
        </p:nvPicPr>
        <p:blipFill>
          <a:blip r:embed="rId3"/>
          <a:stretch>
            <a:fillRect/>
          </a:stretch>
        </p:blipFill>
        <p:spPr>
          <a:xfrm>
            <a:off x="1063448" y="1675438"/>
            <a:ext cx="5488686" cy="4272534"/>
          </a:xfrm>
          <a:prstGeom prst="rect">
            <a:avLst/>
          </a:prstGeom>
          <a:ln w="3175">
            <a:solidFill>
              <a:schemeClr val="tx1"/>
            </a:solidFill>
          </a:ln>
        </p:spPr>
      </p:pic>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180158" y="25188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070210" y="5591240"/>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06422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C9122B0-7F04-4E5E-98F5-DB1AC107AED6}"/>
              </a:ext>
            </a:extLst>
          </p:cNvPr>
          <p:cNvPicPr>
            <a:picLocks noChangeAspect="1"/>
          </p:cNvPicPr>
          <p:nvPr/>
        </p:nvPicPr>
        <p:blipFill>
          <a:blip r:embed="rId3"/>
          <a:stretch>
            <a:fillRect/>
          </a:stretch>
        </p:blipFill>
        <p:spPr>
          <a:xfrm>
            <a:off x="1066185" y="1673280"/>
            <a:ext cx="5496687" cy="411651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5"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有給休暇を申請する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7"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休暇申請］メニュー</a:t>
            </a: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316617" y="2339685"/>
            <a:ext cx="4958678"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67794" y="3402105"/>
            <a:ext cx="1551169" cy="21067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flipV="1">
            <a:off x="6287284" y="2547881"/>
            <a:ext cx="125515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A187DD01-54E9-42D2-945D-F694B0880AFA}"/>
              </a:ext>
            </a:extLst>
          </p:cNvPr>
          <p:cNvSpPr>
            <a:spLocks noChangeArrowheads="1"/>
          </p:cNvSpPr>
          <p:nvPr/>
        </p:nvSpPr>
        <p:spPr bwMode="auto">
          <a:xfrm>
            <a:off x="3052280" y="543883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8705" y="2328798"/>
            <a:ext cx="222735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200" dirty="0">
                <a:latin typeface="ＭＳ ゴシック" panose="020B0609070205080204" pitchFamily="49" charset="-128"/>
                <a:ea typeface="ＭＳ ゴシック" panose="020B0609070205080204" pitchFamily="49" charset="-128"/>
              </a:rPr>
              <a:t>有休残日数を確認できます。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9201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4003BBD-E3B7-4D89-83D0-165469B1F792}"/>
              </a:ext>
            </a:extLst>
          </p:cNvPr>
          <p:cNvPicPr>
            <a:picLocks noChangeAspect="1"/>
          </p:cNvPicPr>
          <p:nvPr/>
        </p:nvPicPr>
        <p:blipFill>
          <a:blip r:embed="rId3"/>
          <a:stretch>
            <a:fillRect/>
          </a:stretch>
        </p:blipFill>
        <p:spPr>
          <a:xfrm>
            <a:off x="1065752" y="1668729"/>
            <a:ext cx="5488686" cy="433254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0"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時間有給休暇を申請する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休暇申請］メニュー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57092" y="3627570"/>
            <a:ext cx="2978295" cy="2093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flipV="1">
            <a:off x="5235343" y="3735154"/>
            <a:ext cx="231740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BB1A86E5-DE52-4D27-BE61-1076AD1AC871}"/>
              </a:ext>
            </a:extLst>
          </p:cNvPr>
          <p:cNvSpPr>
            <a:spLocks noChangeArrowheads="1"/>
          </p:cNvSpPr>
          <p:nvPr/>
        </p:nvSpPr>
        <p:spPr bwMode="auto">
          <a:xfrm>
            <a:off x="3061245" y="5653989"/>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2442" y="3513742"/>
            <a:ext cx="3321127"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必要に応じて、時刻や時間数を入力します。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3722451" y="2339685"/>
            <a:ext cx="255284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DE0D2D49-8C31-40FF-B3D0-EFECF202AF32}"/>
              </a:ext>
            </a:extLst>
          </p:cNvPr>
          <p:cNvCxnSpPr>
            <a:cxnSpLocks/>
          </p:cNvCxnSpPr>
          <p:nvPr/>
        </p:nvCxnSpPr>
        <p:spPr>
          <a:xfrm flipH="1" flipV="1">
            <a:off x="6287284" y="2547881"/>
            <a:ext cx="125515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7548705" y="2328798"/>
            <a:ext cx="2227353" cy="4476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200" dirty="0">
                <a:latin typeface="ＭＳ ゴシック" panose="020B0609070205080204" pitchFamily="49" charset="-128"/>
                <a:ea typeface="ＭＳ ゴシック" panose="020B0609070205080204" pitchFamily="49" charset="-128"/>
              </a:rPr>
              <a:t>時間</a:t>
            </a:r>
            <a:r>
              <a:rPr lang="ja-JP" altLang="ja-JP" sz="1200" dirty="0">
                <a:latin typeface="ＭＳ ゴシック" panose="020B0609070205080204" pitchFamily="49" charset="-128"/>
                <a:ea typeface="ＭＳ ゴシック" panose="020B0609070205080204" pitchFamily="49" charset="-128"/>
              </a:rPr>
              <a:t>有休残を確認できます。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49559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D93204-E91C-4313-96D3-C2A64896CCD5}"/>
              </a:ext>
            </a:extLst>
          </p:cNvPr>
          <p:cNvPicPr>
            <a:picLocks noChangeAspect="1"/>
          </p:cNvPicPr>
          <p:nvPr/>
        </p:nvPicPr>
        <p:blipFill>
          <a:blip r:embed="rId3"/>
          <a:stretch>
            <a:fillRect/>
          </a:stretch>
        </p:blipFill>
        <p:spPr>
          <a:xfrm>
            <a:off x="1076648" y="1673486"/>
            <a:ext cx="5488687" cy="3989901"/>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残業を申請する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残業申請］メニュー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2588" y="3415281"/>
            <a:ext cx="2393199" cy="4664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a:off x="4628172" y="3628682"/>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1365730" y="2351796"/>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2" name="直線コネクタ 21">
            <a:extLst>
              <a:ext uri="{FF2B5EF4-FFF2-40B4-BE49-F238E27FC236}">
                <a16:creationId xmlns:a16="http://schemas.microsoft.com/office/drawing/2014/main" id="{E6ED5DA9-E24B-4E1C-882A-143F935CBBA3}"/>
              </a:ext>
            </a:extLst>
          </p:cNvPr>
          <p:cNvCxnSpPr>
            <a:cxnSpLocks/>
            <a:stCxn id="21" idx="1"/>
            <a:endCxn id="19" idx="3"/>
          </p:cNvCxnSpPr>
          <p:nvPr/>
        </p:nvCxnSpPr>
        <p:spPr>
          <a:xfrm flipH="1">
            <a:off x="6248400" y="2554767"/>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3061245" y="528643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7537250" y="2355085"/>
            <a:ext cx="2762554" cy="3993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月の残業時間の累計を確認できます。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50" y="3429000"/>
            <a:ext cx="2752308" cy="3993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残業した日や時間を入力します。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2323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9FF0C7B3-489D-4877-BC37-DA76975E652D}"/>
              </a:ext>
            </a:extLst>
          </p:cNvPr>
          <p:cNvPicPr>
            <a:picLocks noChangeAspect="1"/>
          </p:cNvPicPr>
          <p:nvPr/>
        </p:nvPicPr>
        <p:blipFill>
          <a:blip r:embed="rId3"/>
          <a:stretch>
            <a:fillRect/>
          </a:stretch>
        </p:blipFill>
        <p:spPr>
          <a:xfrm>
            <a:off x="1067276" y="1674748"/>
            <a:ext cx="5512689" cy="411251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86608" y="395915"/>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直行・直帰を申請する</a:t>
            </a:r>
            <a:endParaRPr kumimoji="0" lang="ja-JP" altLang="ja-JP" sz="2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9"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直行・直帰申請］メニュー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7865" y="2838364"/>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flipV="1">
            <a:off x="3043444" y="2920300"/>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3061245" y="543882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8116" y="2629387"/>
            <a:ext cx="2749409" cy="5893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複数日の直行直帰を申請する場合は、</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ja-JP" sz="1200" dirty="0">
                <a:latin typeface="ＭＳ ゴシック" panose="020B0609070205080204" pitchFamily="49" charset="-128"/>
                <a:ea typeface="ＭＳ ゴシック" panose="020B0609070205080204" pitchFamily="49" charset="-128"/>
              </a:rPr>
              <a:t>「期間」を選択します。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20644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EDBED68-B91C-43D1-8D48-A4E59346F22E}"/>
              </a:ext>
            </a:extLst>
          </p:cNvPr>
          <p:cNvPicPr>
            <a:picLocks noChangeAspect="1"/>
          </p:cNvPicPr>
          <p:nvPr/>
        </p:nvPicPr>
        <p:blipFill>
          <a:blip r:embed="rId3"/>
          <a:stretch>
            <a:fillRect/>
          </a:stretch>
        </p:blipFill>
        <p:spPr>
          <a:xfrm>
            <a:off x="1066279" y="1663047"/>
            <a:ext cx="5528691" cy="409251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7</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出張を申請する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出張申請］メニュー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281" y="281147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043860" y="2881122"/>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3079175" y="5420896"/>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47499" y="2568513"/>
            <a:ext cx="2529667" cy="5893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複数日の出張を申請する場合は、</a:t>
            </a:r>
          </a:p>
          <a:p>
            <a:r>
              <a:rPr lang="ja-JP" altLang="ja-JP" sz="1200" dirty="0">
                <a:latin typeface="ＭＳ ゴシック" panose="020B0609070205080204" pitchFamily="49" charset="-128"/>
                <a:ea typeface="ＭＳ ゴシック" panose="020B0609070205080204" pitchFamily="49" charset="-128"/>
              </a:rPr>
              <a:t>「期間」を選択します。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3406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EE2EE87-A9B2-4D19-9CE4-019217E4A87E}"/>
              </a:ext>
            </a:extLst>
          </p:cNvPr>
          <p:cNvPicPr>
            <a:picLocks noChangeAspect="1"/>
          </p:cNvPicPr>
          <p:nvPr/>
        </p:nvPicPr>
        <p:blipFill>
          <a:blip r:embed="rId3"/>
          <a:stretch>
            <a:fillRect/>
          </a:stretch>
        </p:blipFill>
        <p:spPr>
          <a:xfrm>
            <a:off x="1071145" y="1666476"/>
            <a:ext cx="5516690" cy="4216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7"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休日出勤を申請する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休日出勤申請］メニュー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74282" y="2986082"/>
            <a:ext cx="2306681" cy="4830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4580963" y="3213464"/>
            <a:ext cx="297221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274283" y="3480300"/>
            <a:ext cx="2306681" cy="7151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flipV="1">
            <a:off x="4580963" y="3774491"/>
            <a:ext cx="2980928"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A526F58-D380-4B27-87B4-D388A8DEC03E}"/>
              </a:ext>
            </a:extLst>
          </p:cNvPr>
          <p:cNvSpPr>
            <a:spLocks noChangeArrowheads="1"/>
          </p:cNvSpPr>
          <p:nvPr/>
        </p:nvSpPr>
        <p:spPr bwMode="auto">
          <a:xfrm>
            <a:off x="3078161" y="5536422"/>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53181" y="2981024"/>
            <a:ext cx="3583907"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休日出勤する日や時間を入力します。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53181" y="3582587"/>
            <a:ext cx="3583907" cy="24583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代休を取得する場合</a:t>
            </a:r>
            <a:endParaRPr lang="en-US" altLang="ja-JP" sz="1200" b="1"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代休消化</a:t>
            </a:r>
            <a:r>
              <a:rPr lang="ja-JP" altLang="ja-JP" sz="1200" dirty="0">
                <a:latin typeface="ＭＳ ゴシック" panose="020B0609070205080204" pitchFamily="49" charset="-128"/>
                <a:ea typeface="ＭＳ ゴシック" panose="020B0609070205080204" pitchFamily="49" charset="-128"/>
              </a:rPr>
              <a:t>あり」</a:t>
            </a:r>
            <a:r>
              <a:rPr lang="ja-JP" altLang="en-US" sz="1200" dirty="0">
                <a:latin typeface="ＭＳ ゴシック" panose="020B0609070205080204" pitchFamily="49" charset="-128"/>
                <a:ea typeface="ＭＳ ゴシック" panose="020B0609070205080204" pitchFamily="49" charset="-128"/>
              </a:rPr>
              <a:t>にチェックを付けて</a:t>
            </a:r>
            <a:r>
              <a:rPr lang="ja-JP" altLang="ja-JP"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代休</a:t>
            </a:r>
            <a:r>
              <a:rPr lang="ja-JP" altLang="en-US" sz="1200" dirty="0">
                <a:latin typeface="ＭＳ ゴシック" panose="020B0609070205080204" pitchFamily="49" charset="-128"/>
                <a:ea typeface="ＭＳ ゴシック" panose="020B0609070205080204" pitchFamily="49" charset="-128"/>
              </a:rPr>
              <a:t>取得</a:t>
            </a:r>
            <a:r>
              <a:rPr lang="ja-JP" altLang="ja-JP" sz="1200" dirty="0">
                <a:latin typeface="ＭＳ ゴシック" panose="020B0609070205080204" pitchFamily="49" charset="-128"/>
                <a:ea typeface="ＭＳ ゴシック" panose="020B0609070205080204" pitchFamily="49" charset="-128"/>
              </a:rPr>
              <a:t>日を入力します。</a:t>
            </a:r>
          </a:p>
          <a:p>
            <a:pPr fontAlgn="base"/>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代休取得日が決まっていない場合</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代休消化</a:t>
            </a:r>
            <a:r>
              <a:rPr lang="ja-JP" altLang="ja-JP" sz="1200" dirty="0">
                <a:latin typeface="ＭＳ ゴシック" panose="020B0609070205080204" pitchFamily="49" charset="-128"/>
                <a:ea typeface="ＭＳ ゴシック" panose="020B0609070205080204" pitchFamily="49" charset="-128"/>
              </a:rPr>
              <a:t>あり」</a:t>
            </a:r>
            <a:r>
              <a:rPr lang="ja-JP" altLang="en-US" sz="1200" dirty="0">
                <a:latin typeface="ＭＳ ゴシック" panose="020B0609070205080204" pitchFamily="49" charset="-128"/>
                <a:ea typeface="ＭＳ ゴシック" panose="020B0609070205080204" pitchFamily="49" charset="-128"/>
              </a:rPr>
              <a:t>にチェックを付けて</a:t>
            </a:r>
            <a:r>
              <a:rPr lang="ja-JP" altLang="ja-JP"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日付は空白で申請します。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後日、代休申請</a:t>
            </a:r>
            <a:r>
              <a:rPr lang="ja-JP" altLang="en-US" sz="1200" dirty="0">
                <a:latin typeface="ＭＳ ゴシック" panose="020B0609070205080204" pitchFamily="49" charset="-128"/>
                <a:ea typeface="ＭＳ ゴシック" panose="020B0609070205080204" pitchFamily="49" charset="-128"/>
              </a:rPr>
              <a:t>します</a:t>
            </a:r>
            <a:r>
              <a:rPr lang="ja-JP" altLang="ja-JP" sz="1200" dirty="0">
                <a:latin typeface="ＭＳ ゴシック" panose="020B0609070205080204" pitchFamily="49" charset="-128"/>
                <a:ea typeface="ＭＳ ゴシック" panose="020B0609070205080204" pitchFamily="49" charset="-128"/>
              </a:rPr>
              <a:t>。</a:t>
            </a:r>
          </a:p>
          <a:p>
            <a:pPr fontAlgn="base"/>
            <a:r>
              <a:rPr lang="en-US" altLang="ja-JP" sz="1200" dirty="0">
                <a:latin typeface="ＭＳ ゴシック" panose="020B0609070205080204" pitchFamily="49" charset="-128"/>
                <a:ea typeface="ＭＳ ゴシック" panose="020B0609070205080204" pitchFamily="49" charset="-128"/>
              </a:rPr>
              <a:t> </a:t>
            </a:r>
            <a:endParaRPr lang="ja-JP" altLang="ja-JP" sz="1200" dirty="0">
              <a:latin typeface="ＭＳ ゴシック" panose="020B0609070205080204" pitchFamily="49" charset="-128"/>
              <a:ea typeface="ＭＳ ゴシック" panose="020B0609070205080204" pitchFamily="49" charset="-128"/>
            </a:endParaRPr>
          </a:p>
          <a:p>
            <a:r>
              <a:rPr lang="ja-JP" altLang="en-US"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代休を取得せず、賃金で清算する場合</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代休消化</a:t>
            </a:r>
            <a:r>
              <a:rPr lang="ja-JP" altLang="ja-JP" sz="1200" dirty="0">
                <a:latin typeface="ＭＳ ゴシック" panose="020B0609070205080204" pitchFamily="49" charset="-128"/>
                <a:ea typeface="ＭＳ ゴシック" panose="020B0609070205080204" pitchFamily="49" charset="-128"/>
              </a:rPr>
              <a:t>あり」のチェックを外して</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申請し</a:t>
            </a:r>
            <a:r>
              <a:rPr lang="ja-JP" altLang="en-US" sz="1200" dirty="0">
                <a:latin typeface="ＭＳ ゴシック" panose="020B0609070205080204" pitchFamily="49" charset="-128"/>
                <a:ea typeface="ＭＳ ゴシック" panose="020B0609070205080204" pitchFamily="49" charset="-128"/>
              </a:rPr>
              <a:t>ます</a:t>
            </a:r>
            <a:r>
              <a:rPr lang="ja-JP" altLang="ja-JP" sz="1200" dirty="0">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37085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437">
            <a:extLst>
              <a:ext uri="{FF2B5EF4-FFF2-40B4-BE49-F238E27FC236}">
                <a16:creationId xmlns:a16="http://schemas.microsoft.com/office/drawing/2014/main" id="{D244DCB7-424C-45D8-ABCD-EE379B3BF192}"/>
              </a:ext>
            </a:extLst>
          </p:cNvPr>
          <p:cNvSpPr>
            <a:spLocks noChangeArrowheads="1"/>
          </p:cNvSpPr>
          <p:nvPr/>
        </p:nvSpPr>
        <p:spPr bwMode="auto">
          <a:xfrm>
            <a:off x="6264653" y="6384246"/>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190949" y="1752458"/>
            <a:ext cx="9246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	PC</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から</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打刻する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モバイル端末から打刻する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	</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勤務を選択してから打刻する</a:t>
            </a:r>
            <a:endPar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195301" y="2897460"/>
            <a:ext cx="9323998" cy="389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申請方法</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打刻漏れを申請する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有給休暇を申請する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時間有給休暇を申請する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残業</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直行・直帰を申請する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7</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出張を申請する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休日出勤を申請する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代休を申請する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- 10</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振休</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- 11</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外出</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- 12</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遅延を申請する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- 13</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遅刻・早退</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を申請する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- 14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欠勤を申請する</a:t>
            </a:r>
            <a:endParaRPr kumimoji="0" lang="ja-JP" altLang="en-US" sz="1200" dirty="0">
              <a:latin typeface="ＭＳ ゴシック" panose="020B0609070205080204" pitchFamily="49" charset="-128"/>
              <a:ea typeface="ＭＳ ゴシック" panose="020B0609070205080204" pitchFamily="49" charset="-128"/>
            </a:endParaRPr>
          </a:p>
          <a:p>
            <a:pPr eaLnBrk="0" fontAlgn="base" hangingPunct="0">
              <a:spcBef>
                <a:spcPct val="0"/>
              </a:spcBef>
              <a:spcAft>
                <a:spcPct val="0"/>
              </a:spcAf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- 15</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勤務スケジュールを申請する</a:t>
            </a:r>
            <a:endParaRPr kumimoji="0" lang="ja-JP" altLang="en-US" sz="12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- 16</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申請済みの申請を取り</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下げる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- 17</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決裁済みの申請を取り消す</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- 18</a:t>
            </a:r>
            <a:r>
              <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未打刻を確認する</a:t>
            </a:r>
            <a:endParaRPr kumimoji="0"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lvl="0" eaLnBrk="0" fontAlgn="base" hangingPunct="0">
              <a:spcBef>
                <a:spcPct val="0"/>
              </a:spcBef>
              <a:spcAft>
                <a:spcPct val="0"/>
              </a:spcAf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2 - 19</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勤務データを一括で申請する</a:t>
            </a:r>
            <a:endParaRPr kumimoji="0" lang="ja-JP" altLang="en-US" sz="1200" dirty="0">
              <a:latin typeface="ＭＳ ゴシック" panose="020B0609070205080204" pitchFamily="49" charset="-128"/>
              <a:ea typeface="ＭＳ ゴシック" panose="020B0609070205080204" pitchFamily="49" charset="-128"/>
            </a:endParaRPr>
          </a:p>
          <a:p>
            <a:pPr lvl="0" eaLnBrk="0" fontAlgn="base" hangingPunct="0">
              <a:spcBef>
                <a:spcPct val="0"/>
              </a:spcBef>
              <a:spcAft>
                <a:spcPct val="0"/>
              </a:spcAf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- 20</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勤怠を管理している社員の勤務データを一括で申請する</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lvl="0" eaLnBrk="0" fontAlgn="base" hangingPunct="0">
              <a:spcBef>
                <a:spcPct val="0"/>
              </a:spcBef>
              <a:spcAft>
                <a:spcPct val="0"/>
              </a:spcAft>
            </a:pPr>
            <a:endParaRPr kumimoji="0" lang="ja-JP" altLang="en-US" sz="700" dirty="0"/>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92958" y="1367842"/>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ja-JP" sz="1400" b="1" i="0" u="none" strike="noStrike" cap="none" normalizeH="0" baseline="0" dirty="0" err="1">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打刻</a:t>
            </a:r>
            <a:endParaRPr kumimoji="0" lang="ja-JP" altLang="ja-JP" sz="700" b="1" i="0" u="none" strike="noStrike" cap="none" normalizeH="0" baseline="0" dirty="0">
              <a:ln>
                <a:noFill/>
              </a:ln>
              <a:solidFill>
                <a:schemeClr val="bg1"/>
              </a:solidFill>
              <a:effectLst/>
            </a:endParaRPr>
          </a:p>
        </p:txBody>
      </p:sp>
      <p:sp>
        <p:nvSpPr>
          <p:cNvPr id="8" name="AutoShape 433">
            <a:extLst>
              <a:ext uri="{FF2B5EF4-FFF2-40B4-BE49-F238E27FC236}">
                <a16:creationId xmlns:a16="http://schemas.microsoft.com/office/drawing/2014/main" id="{51565085-70C1-4BE1-A2EF-FDEBC3AC19F7}"/>
              </a:ext>
            </a:extLst>
          </p:cNvPr>
          <p:cNvSpPr>
            <a:spLocks noChangeArrowheads="1"/>
          </p:cNvSpPr>
          <p:nvPr/>
        </p:nvSpPr>
        <p:spPr bwMode="auto">
          <a:xfrm>
            <a:off x="10540563" y="1392942"/>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303" y="2489187"/>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ja-JP" sz="1400" b="1" i="0" u="none" strike="noStrike" cap="none" normalizeH="0" baseline="0" dirty="0" err="1">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a:t>
            </a:r>
            <a:endParaRPr kumimoji="0" lang="ja-JP" altLang="ja-JP" sz="700" b="1" i="0" u="none" strike="noStrike" cap="none" normalizeH="0" baseline="0" dirty="0">
              <a:ln>
                <a:noFill/>
              </a:ln>
              <a:solidFill>
                <a:schemeClr val="bg1"/>
              </a:solidFill>
              <a:effectLst/>
            </a:endParaRPr>
          </a:p>
        </p:txBody>
      </p:sp>
      <p:sp>
        <p:nvSpPr>
          <p:cNvPr id="21" name="AutoShape 433">
            <a:extLst>
              <a:ext uri="{FF2B5EF4-FFF2-40B4-BE49-F238E27FC236}">
                <a16:creationId xmlns:a16="http://schemas.microsoft.com/office/drawing/2014/main" id="{BF56774C-692E-4A3B-BB0B-1F9F4C3718C3}"/>
              </a:ext>
            </a:extLst>
          </p:cNvPr>
          <p:cNvSpPr>
            <a:spLocks noChangeArrowheads="1"/>
          </p:cNvSpPr>
          <p:nvPr/>
        </p:nvSpPr>
        <p:spPr bwMode="auto">
          <a:xfrm>
            <a:off x="10540563" y="2516868"/>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Rectangle 8">
            <a:extLst>
              <a:ext uri="{FF2B5EF4-FFF2-40B4-BE49-F238E27FC236}">
                <a16:creationId xmlns:a16="http://schemas.microsoft.com/office/drawing/2014/main" id="{A8C70ABA-6BDC-43C1-A8C7-C480E0402086}"/>
              </a:ext>
            </a:extLst>
          </p:cNvPr>
          <p:cNvSpPr>
            <a:spLocks noChangeArrowheads="1"/>
          </p:cNvSpPr>
          <p:nvPr/>
        </p:nvSpPr>
        <p:spPr bwMode="auto">
          <a:xfrm>
            <a:off x="701016" y="329442"/>
            <a:ext cx="10800000" cy="324000"/>
          </a:xfrm>
          <a:prstGeom prst="rect">
            <a:avLst/>
          </a:prstGeom>
          <a:solidFill>
            <a:srgbClr val="002060"/>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目次</a:t>
            </a:r>
            <a:endParaRPr kumimoji="0" lang="ja-JP" altLang="ja-JP" sz="700" b="1" i="0" u="none" strike="noStrike" cap="none" normalizeH="0" baseline="0" dirty="0">
              <a:ln>
                <a:noFill/>
              </a:ln>
              <a:solidFill>
                <a:schemeClr val="bg1"/>
              </a:solidFill>
              <a:effectLst/>
            </a:endParaRPr>
          </a:p>
        </p:txBody>
      </p:sp>
      <p:sp>
        <p:nvSpPr>
          <p:cNvPr id="11" name="Rectangle 8">
            <a:extLst>
              <a:ext uri="{FF2B5EF4-FFF2-40B4-BE49-F238E27FC236}">
                <a16:creationId xmlns:a16="http://schemas.microsoft.com/office/drawing/2014/main" id="{262817C5-36D3-42A8-A41A-387CA1B98FB5}"/>
              </a:ext>
            </a:extLst>
          </p:cNvPr>
          <p:cNvSpPr>
            <a:spLocks noChangeArrowheads="1"/>
          </p:cNvSpPr>
          <p:nvPr/>
        </p:nvSpPr>
        <p:spPr bwMode="auto">
          <a:xfrm>
            <a:off x="701016" y="851646"/>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はじめに</a:t>
            </a:r>
            <a:endParaRPr kumimoji="0" lang="ja-JP" altLang="ja-JP" sz="700" b="1" i="0" u="none" strike="noStrike" cap="none" normalizeH="0" baseline="0" dirty="0">
              <a:ln>
                <a:noFill/>
              </a:ln>
              <a:solidFill>
                <a:schemeClr val="bg1"/>
              </a:solidFill>
              <a:effectLst/>
            </a:endParaRPr>
          </a:p>
        </p:txBody>
      </p:sp>
      <p:sp>
        <p:nvSpPr>
          <p:cNvPr id="15" name="AutoShape 433">
            <a:extLst>
              <a:ext uri="{FF2B5EF4-FFF2-40B4-BE49-F238E27FC236}">
                <a16:creationId xmlns:a16="http://schemas.microsoft.com/office/drawing/2014/main" id="{7D7FACFB-B669-4EA9-BEDC-D4F8661A2FC3}"/>
              </a:ext>
            </a:extLst>
          </p:cNvPr>
          <p:cNvSpPr>
            <a:spLocks noChangeArrowheads="1"/>
          </p:cNvSpPr>
          <p:nvPr/>
        </p:nvSpPr>
        <p:spPr bwMode="auto">
          <a:xfrm>
            <a:off x="9758207" y="878173"/>
            <a:ext cx="593725" cy="252413"/>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 name="AutoShape 437">
            <a:extLst>
              <a:ext uri="{FF2B5EF4-FFF2-40B4-BE49-F238E27FC236}">
                <a16:creationId xmlns:a16="http://schemas.microsoft.com/office/drawing/2014/main" id="{9371D204-26BC-4AD1-BD09-EFE33A66B53F}"/>
              </a:ext>
            </a:extLst>
          </p:cNvPr>
          <p:cNvSpPr>
            <a:spLocks noChangeArrowheads="1"/>
          </p:cNvSpPr>
          <p:nvPr/>
        </p:nvSpPr>
        <p:spPr bwMode="auto">
          <a:xfrm>
            <a:off x="10540562" y="878173"/>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552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8997D72-12A1-4FA4-9A2B-597B4CEDD943}"/>
              </a:ext>
            </a:extLst>
          </p:cNvPr>
          <p:cNvPicPr>
            <a:picLocks noChangeAspect="1"/>
          </p:cNvPicPr>
          <p:nvPr/>
        </p:nvPicPr>
        <p:blipFill>
          <a:blip r:embed="rId3"/>
          <a:stretch>
            <a:fillRect/>
          </a:stretch>
        </p:blipFill>
        <p:spPr>
          <a:xfrm>
            <a:off x="1078346" y="1709828"/>
            <a:ext cx="5504688" cy="20202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1" y="1283768"/>
            <a:ext cx="10151779" cy="276999"/>
          </a:xfrm>
          <a:prstGeom prst="rect">
            <a:avLst/>
          </a:prstGeom>
          <a:noFill/>
        </p:spPr>
        <p:txBody>
          <a:bodyPr wrap="square" rtlCol="0">
            <a:spAutoFit/>
          </a:bodyPr>
          <a:lstStyle/>
          <a:p>
            <a:r>
              <a:rPr lang="en-US" altLang="ja-JP" sz="1200" b="1" dirty="0">
                <a:latin typeface="ＭＳ ゴシック" panose="020B0609070205080204" pitchFamily="49" charset="-128"/>
                <a:ea typeface="ＭＳ ゴシック" panose="020B0609070205080204" pitchFamily="49" charset="-128"/>
              </a:rPr>
              <a:t>【</a:t>
            </a:r>
            <a:r>
              <a:rPr lang="ja-JP" altLang="ja-JP" sz="1200" b="1" dirty="0">
                <a:latin typeface="ＭＳ ゴシック" panose="020B0609070205080204" pitchFamily="49" charset="-128"/>
                <a:ea typeface="ＭＳ ゴシック" panose="020B0609070205080204" pitchFamily="49" charset="-128"/>
              </a:rPr>
              <a:t>振替出勤を申請する場合</a:t>
            </a:r>
            <a:r>
              <a:rPr lang="en-US" altLang="ja-JP" sz="1200" b="1" dirty="0">
                <a:latin typeface="ＭＳ ゴシック" panose="020B0609070205080204" pitchFamily="49" charset="-128"/>
                <a:ea typeface="ＭＳ ゴシック" panose="020B0609070205080204" pitchFamily="49" charset="-128"/>
              </a:rPr>
              <a:t>】</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1400393" y="3366245"/>
            <a:ext cx="2445466" cy="24653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23903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76E406-E6AC-4803-8FD9-D270620AD7A5}"/>
              </a:ext>
            </a:extLst>
          </p:cNvPr>
          <p:cNvPicPr>
            <a:picLocks noChangeAspect="1"/>
          </p:cNvPicPr>
          <p:nvPr/>
        </p:nvPicPr>
        <p:blipFill>
          <a:blip r:embed="rId3"/>
          <a:stretch>
            <a:fillRect/>
          </a:stretch>
        </p:blipFill>
        <p:spPr>
          <a:xfrm>
            <a:off x="1062636" y="1676548"/>
            <a:ext cx="5512689" cy="4708589"/>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代休を申請する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代休申請］メニュー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08139" y="3404663"/>
            <a:ext cx="1466002" cy="216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774141" y="3522322"/>
            <a:ext cx="378549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350873" y="3955433"/>
            <a:ext cx="684000" cy="216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a:off x="3026421" y="4055051"/>
            <a:ext cx="454689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532D434F-1761-47E1-9AB2-345B937DCDF1}"/>
              </a:ext>
            </a:extLst>
          </p:cNvPr>
          <p:cNvSpPr>
            <a:spLocks noChangeArrowheads="1"/>
          </p:cNvSpPr>
          <p:nvPr/>
        </p:nvSpPr>
        <p:spPr bwMode="auto">
          <a:xfrm>
            <a:off x="2348480" y="3714305"/>
            <a:ext cx="1279151" cy="216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C790D0A1-E04C-477A-A15B-94C67B59E64D}"/>
              </a:ext>
            </a:extLst>
          </p:cNvPr>
          <p:cNvSpPr>
            <a:spLocks noChangeArrowheads="1"/>
          </p:cNvSpPr>
          <p:nvPr/>
        </p:nvSpPr>
        <p:spPr bwMode="auto">
          <a:xfrm>
            <a:off x="3061261" y="6048828"/>
            <a:ext cx="77564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59637" y="3911416"/>
            <a:ext cx="3252981" cy="802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休日出勤した日を入力します。</a:t>
            </a:r>
          </a:p>
          <a:p>
            <a:pPr fontAlgn="base"/>
            <a:r>
              <a:rPr lang="ja-JP" altLang="ja-JP" sz="1200" dirty="0">
                <a:latin typeface="ＭＳ ゴシック" panose="020B0609070205080204" pitchFamily="49" charset="-128"/>
                <a:ea typeface="ＭＳ ゴシック" panose="020B0609070205080204" pitchFamily="49" charset="-128"/>
              </a:rPr>
              <a:t>［休日</a:t>
            </a:r>
            <a:r>
              <a:rPr lang="ja-JP" altLang="en-US" sz="1200" dirty="0">
                <a:latin typeface="ＭＳ ゴシック" panose="020B0609070205080204" pitchFamily="49" charset="-128"/>
                <a:ea typeface="ＭＳ ゴシック" panose="020B0609070205080204" pitchFamily="49" charset="-128"/>
              </a:rPr>
              <a:t>出勤</a:t>
            </a:r>
            <a:r>
              <a:rPr lang="ja-JP" altLang="ja-JP" sz="1200" dirty="0">
                <a:latin typeface="ＭＳ ゴシック" panose="020B0609070205080204" pitchFamily="49" charset="-128"/>
                <a:ea typeface="ＭＳ ゴシック" panose="020B0609070205080204" pitchFamily="49" charset="-128"/>
              </a:rPr>
              <a:t>選択］ボタンをクリックすると、</a:t>
            </a:r>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休日出勤した日を選択できます。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59637" y="3304823"/>
            <a:ext cx="3266656"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代休を取得する日を入力します。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80645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D6CBF8F5-CF3C-4F0F-9DA6-E430DD133FB8}"/>
              </a:ext>
            </a:extLst>
          </p:cNvPr>
          <p:cNvPicPr>
            <a:picLocks noChangeAspect="1"/>
          </p:cNvPicPr>
          <p:nvPr/>
        </p:nvPicPr>
        <p:blipFill>
          <a:blip r:embed="rId3"/>
          <a:stretch>
            <a:fillRect/>
          </a:stretch>
        </p:blipFill>
        <p:spPr>
          <a:xfrm>
            <a:off x="1064450" y="1677985"/>
            <a:ext cx="5532692" cy="43205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17"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- 10</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振休を申請する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5"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振休申請］メニュー</a:t>
            </a: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092528" y="5648711"/>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09033" y="3000318"/>
            <a:ext cx="1644401" cy="1993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1205" y="2845607"/>
            <a:ext cx="3266656" cy="4104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振休を取得する日を入力します。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0" name="直線コネクタ 19">
            <a:extLst>
              <a:ext uri="{FF2B5EF4-FFF2-40B4-BE49-F238E27FC236}">
                <a16:creationId xmlns:a16="http://schemas.microsoft.com/office/drawing/2014/main" id="{AD2772C2-9574-496B-998C-102164525195}"/>
              </a:ext>
            </a:extLst>
          </p:cNvPr>
          <p:cNvCxnSpPr>
            <a:cxnSpLocks/>
          </p:cNvCxnSpPr>
          <p:nvPr/>
        </p:nvCxnSpPr>
        <p:spPr>
          <a:xfrm flipH="1">
            <a:off x="3953434" y="3086701"/>
            <a:ext cx="357777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2313526" y="3534529"/>
            <a:ext cx="756231" cy="23960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531205" y="3405493"/>
            <a:ext cx="3252981" cy="802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休日出勤した日を入力します。</a:t>
            </a:r>
          </a:p>
          <a:p>
            <a:pPr fontAlgn="base"/>
            <a:r>
              <a:rPr lang="ja-JP" altLang="ja-JP" sz="1200" dirty="0">
                <a:latin typeface="ＭＳ ゴシック" panose="020B0609070205080204" pitchFamily="49" charset="-128"/>
                <a:ea typeface="ＭＳ ゴシック" panose="020B0609070205080204" pitchFamily="49" charset="-128"/>
              </a:rPr>
              <a:t>［振替出勤選択］ボタンをクリックすると、振替出勤した日を選択できます。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3" name="直線コネクタ 22">
            <a:extLst>
              <a:ext uri="{FF2B5EF4-FFF2-40B4-BE49-F238E27FC236}">
                <a16:creationId xmlns:a16="http://schemas.microsoft.com/office/drawing/2014/main" id="{372FB95C-8A28-41F9-AEE0-DA1FBE588810}"/>
              </a:ext>
            </a:extLst>
          </p:cNvPr>
          <p:cNvCxnSpPr>
            <a:cxnSpLocks/>
          </p:cNvCxnSpPr>
          <p:nvPr/>
        </p:nvCxnSpPr>
        <p:spPr>
          <a:xfrm flipH="1">
            <a:off x="3077709" y="3641769"/>
            <a:ext cx="445349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532D434F-1761-47E1-9AB2-345B937DCDF1}"/>
              </a:ext>
            </a:extLst>
          </p:cNvPr>
          <p:cNvSpPr>
            <a:spLocks noChangeArrowheads="1"/>
          </p:cNvSpPr>
          <p:nvPr/>
        </p:nvSpPr>
        <p:spPr bwMode="auto">
          <a:xfrm>
            <a:off x="2313526" y="3305796"/>
            <a:ext cx="1314862" cy="1993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4137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7BBC430-3AD5-47FC-8592-4322CD6E9371}"/>
              </a:ext>
            </a:extLst>
          </p:cNvPr>
          <p:cNvPicPr>
            <a:picLocks noChangeAspect="1"/>
          </p:cNvPicPr>
          <p:nvPr/>
        </p:nvPicPr>
        <p:blipFill>
          <a:blip r:embed="rId3"/>
          <a:stretch>
            <a:fillRect/>
          </a:stretch>
        </p:blipFill>
        <p:spPr>
          <a:xfrm>
            <a:off x="1059705" y="1686101"/>
            <a:ext cx="5484686" cy="355206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4"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- 11</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外出を申請する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外出申請］メニュー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58478" y="2981811"/>
            <a:ext cx="2305570" cy="51442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3049731" y="4877744"/>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567076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4A604DA-BD98-4729-9D03-292DE4C6ACCA}"/>
              </a:ext>
            </a:extLst>
          </p:cNvPr>
          <p:cNvPicPr>
            <a:picLocks noChangeAspect="1"/>
          </p:cNvPicPr>
          <p:nvPr/>
        </p:nvPicPr>
        <p:blipFill>
          <a:blip r:embed="rId3"/>
          <a:stretch>
            <a:fillRect/>
          </a:stretch>
        </p:blipFill>
        <p:spPr>
          <a:xfrm>
            <a:off x="1075660" y="1697255"/>
            <a:ext cx="5516690" cy="442455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6"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遅延を申請する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遅延申請］メニュー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10352" y="4528287"/>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AD2772C2-9574-496B-998C-102164525195}"/>
              </a:ext>
            </a:extLst>
          </p:cNvPr>
          <p:cNvCxnSpPr>
            <a:cxnSpLocks/>
            <a:stCxn id="16" idx="1"/>
          </p:cNvCxnSpPr>
          <p:nvPr/>
        </p:nvCxnSpPr>
        <p:spPr>
          <a:xfrm flipH="1">
            <a:off x="4338917" y="4673388"/>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utoShape 380">
            <a:extLst>
              <a:ext uri="{FF2B5EF4-FFF2-40B4-BE49-F238E27FC236}">
                <a16:creationId xmlns:a16="http://schemas.microsoft.com/office/drawing/2014/main" id="{174AFFDD-3ABC-4F1A-90C8-C901A1BC07D4}"/>
              </a:ext>
            </a:extLst>
          </p:cNvPr>
          <p:cNvSpPr>
            <a:spLocks noChangeArrowheads="1"/>
          </p:cNvSpPr>
          <p:nvPr/>
        </p:nvSpPr>
        <p:spPr bwMode="auto">
          <a:xfrm>
            <a:off x="3089639" y="5798891"/>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537267" y="4476381"/>
            <a:ext cx="2783431" cy="39401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発行された遅延証明書を添付します。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558124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FCC1066-41C4-4557-A09E-F033DD6B190A}"/>
              </a:ext>
            </a:extLst>
          </p:cNvPr>
          <p:cNvPicPr>
            <a:picLocks noChangeAspect="1"/>
          </p:cNvPicPr>
          <p:nvPr/>
        </p:nvPicPr>
        <p:blipFill>
          <a:blip r:embed="rId3"/>
          <a:stretch>
            <a:fillRect/>
          </a:stretch>
        </p:blipFill>
        <p:spPr>
          <a:xfrm>
            <a:off x="1071067" y="1699353"/>
            <a:ext cx="5512689" cy="4212527"/>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遅刻・早退を申請する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1"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遅刻・早退申請］メニュー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39706" y="281339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3090996" y="5587949"/>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82526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1117AD8-C4B6-41DF-8829-86053A82656D}"/>
              </a:ext>
            </a:extLst>
          </p:cNvPr>
          <p:cNvPicPr>
            <a:picLocks noChangeAspect="1"/>
          </p:cNvPicPr>
          <p:nvPr/>
        </p:nvPicPr>
        <p:blipFill>
          <a:blip r:embed="rId3"/>
          <a:stretch>
            <a:fillRect/>
          </a:stretch>
        </p:blipFill>
        <p:spPr>
          <a:xfrm>
            <a:off x="1066071" y="1702214"/>
            <a:ext cx="5480685" cy="3708464"/>
          </a:xfrm>
          <a:prstGeom prst="rect">
            <a:avLst/>
          </a:prstGeom>
          <a:ln w="3175">
            <a:solidFill>
              <a:sysClr val="windowText" lastClr="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3"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欠勤を申請する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3"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欠勤申請］メニュー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69937" y="3006095"/>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3054096" y="5061880"/>
            <a:ext cx="744366" cy="3498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19213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B175CD12-D073-485E-A171-D78663EE98C8}"/>
              </a:ext>
            </a:extLst>
          </p:cNvPr>
          <p:cNvPicPr>
            <a:picLocks noChangeAspect="1"/>
          </p:cNvPicPr>
          <p:nvPr/>
        </p:nvPicPr>
        <p:blipFill>
          <a:blip r:embed="rId3"/>
          <a:stretch>
            <a:fillRect/>
          </a:stretch>
        </p:blipFill>
        <p:spPr>
          <a:xfrm>
            <a:off x="1072302" y="3779911"/>
            <a:ext cx="4837938" cy="2610993"/>
          </a:xfrm>
          <a:prstGeom prst="rect">
            <a:avLst/>
          </a:prstGeom>
          <a:ln w="3175">
            <a:solidFill>
              <a:schemeClr val="tx1"/>
            </a:solidFill>
          </a:ln>
        </p:spPr>
      </p:pic>
      <p:pic>
        <p:nvPicPr>
          <p:cNvPr id="17" name="図 16">
            <a:extLst>
              <a:ext uri="{FF2B5EF4-FFF2-40B4-BE49-F238E27FC236}">
                <a16:creationId xmlns:a16="http://schemas.microsoft.com/office/drawing/2014/main" id="{2B6712C1-3035-4665-8D7E-0CCAAC0A68CE}"/>
              </a:ext>
            </a:extLst>
          </p:cNvPr>
          <p:cNvPicPr>
            <a:picLocks noChangeAspect="1"/>
          </p:cNvPicPr>
          <p:nvPr/>
        </p:nvPicPr>
        <p:blipFill>
          <a:blip r:embed="rId4"/>
          <a:stretch>
            <a:fillRect/>
          </a:stretch>
        </p:blipFill>
        <p:spPr>
          <a:xfrm>
            <a:off x="1072303" y="2026209"/>
            <a:ext cx="4841697" cy="146328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0"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- 15</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勤務スケジュールを申請する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669255"/>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勤務スケジュール申請］メニュー</a:t>
            </a:r>
          </a:p>
        </p:txBody>
      </p:sp>
      <p:sp>
        <p:nvSpPr>
          <p:cNvPr id="1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183329" y="3181391"/>
            <a:ext cx="706340"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88166" y="2687033"/>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715ADE16-5BEC-418F-8300-9707E371C842}"/>
              </a:ext>
            </a:extLst>
          </p:cNvPr>
          <p:cNvSpPr>
            <a:spLocks noChangeArrowheads="1"/>
          </p:cNvSpPr>
          <p:nvPr/>
        </p:nvSpPr>
        <p:spPr bwMode="auto">
          <a:xfrm>
            <a:off x="2768623" y="6161815"/>
            <a:ext cx="521423" cy="2310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63338" y="4520045"/>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ABA65AA0-ED3B-4458-982B-D974439AD064}"/>
              </a:ext>
            </a:extLst>
          </p:cNvPr>
          <p:cNvSpPr>
            <a:spLocks noChangeArrowheads="1"/>
          </p:cNvSpPr>
          <p:nvPr/>
        </p:nvSpPr>
        <p:spPr bwMode="auto">
          <a:xfrm>
            <a:off x="4150532" y="4503186"/>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8F30DF41-318B-4DB5-9E21-549EE779BE44}"/>
              </a:ext>
            </a:extLst>
          </p:cNvPr>
          <p:cNvSpPr txBox="1"/>
          <p:nvPr/>
        </p:nvSpPr>
        <p:spPr>
          <a:xfrm>
            <a:off x="999509" y="1285401"/>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勤務の変更などが</a:t>
            </a:r>
            <a:r>
              <a:rPr lang="ja-JP" altLang="en-US" sz="1200" dirty="0">
                <a:latin typeface="ＭＳ ゴシック" panose="020B0609070205080204" pitchFamily="49" charset="-128"/>
                <a:ea typeface="ＭＳ ゴシック" panose="020B0609070205080204" pitchFamily="49" charset="-128"/>
              </a:rPr>
              <a:t>あ</a:t>
            </a:r>
            <a:r>
              <a:rPr lang="ja-JP" altLang="ja-JP" sz="1200" dirty="0">
                <a:latin typeface="ＭＳ ゴシック" panose="020B0609070205080204" pitchFamily="49" charset="-128"/>
                <a:ea typeface="ＭＳ ゴシック" panose="020B0609070205080204" pitchFamily="49" charset="-128"/>
              </a:rPr>
              <a:t>った</a:t>
            </a:r>
            <a:r>
              <a:rPr lang="ja-JP" altLang="en-US" sz="1200" dirty="0">
                <a:latin typeface="ＭＳ ゴシック" panose="020B0609070205080204" pitchFamily="49" charset="-128"/>
                <a:ea typeface="ＭＳ ゴシック" panose="020B0609070205080204" pitchFamily="49" charset="-128"/>
              </a:rPr>
              <a:t>際</a:t>
            </a:r>
            <a:r>
              <a:rPr lang="ja-JP" altLang="ja-JP" sz="1200" dirty="0">
                <a:latin typeface="ＭＳ ゴシック" panose="020B0609070205080204" pitchFamily="49" charset="-128"/>
                <a:ea typeface="ＭＳ ゴシック" panose="020B0609070205080204" pitchFamily="49" charset="-128"/>
              </a:rPr>
              <a:t>に申請します。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0" name="AutoShape 380">
            <a:extLst>
              <a:ext uri="{FF2B5EF4-FFF2-40B4-BE49-F238E27FC236}">
                <a16:creationId xmlns:a16="http://schemas.microsoft.com/office/drawing/2014/main" id="{AD03968D-367C-4F60-A136-DA2A1C97B547}"/>
              </a:ext>
            </a:extLst>
          </p:cNvPr>
          <p:cNvSpPr>
            <a:spLocks noChangeArrowheads="1"/>
          </p:cNvSpPr>
          <p:nvPr/>
        </p:nvSpPr>
        <p:spPr bwMode="auto">
          <a:xfrm>
            <a:off x="1061606" y="4889314"/>
            <a:ext cx="236544"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283B17A7-BC61-46C1-8AE2-B1ED036E2E76}"/>
              </a:ext>
            </a:extLst>
          </p:cNvPr>
          <p:cNvSpPr>
            <a:spLocks noChangeArrowheads="1"/>
          </p:cNvSpPr>
          <p:nvPr/>
        </p:nvSpPr>
        <p:spPr bwMode="auto">
          <a:xfrm>
            <a:off x="4150532" y="4877857"/>
            <a:ext cx="681443" cy="1236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075328" y="5101995"/>
            <a:ext cx="3252981" cy="6075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勤務を変更する日付にチェックを付け、</a:t>
            </a:r>
          </a:p>
          <a:p>
            <a:r>
              <a:rPr lang="ja-JP" altLang="ja-JP" sz="1200" dirty="0">
                <a:latin typeface="ＭＳ ゴシック" panose="020B0609070205080204" pitchFamily="49" charset="-128"/>
                <a:ea typeface="ＭＳ ゴシック" panose="020B0609070205080204" pitchFamily="49" charset="-128"/>
              </a:rPr>
              <a:t>変更後の勤務体系を入力して申請します。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9056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7C230F74-FCBA-4BC3-A8F2-4E9BEC47A9DC}"/>
              </a:ext>
            </a:extLst>
          </p:cNvPr>
          <p:cNvPicPr/>
          <p:nvPr/>
        </p:nvPicPr>
        <p:blipFill>
          <a:blip r:embed="rId3"/>
          <a:stretch>
            <a:fillRect/>
          </a:stretch>
        </p:blipFill>
        <p:spPr>
          <a:xfrm>
            <a:off x="1094768" y="2195383"/>
            <a:ext cx="5763895" cy="2386330"/>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1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- 16</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申請済みの申請を取り下げる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8"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申請状況］メニューまた</a:t>
            </a:r>
            <a:r>
              <a:rPr lang="ja-JP" altLang="ja-JP" sz="1200" dirty="0">
                <a:latin typeface="ＭＳ ゴシック" panose="020B0609070205080204" pitchFamily="49" charset="-128"/>
                <a:ea typeface="ＭＳ ゴシック" panose="020B0609070205080204" pitchFamily="49" charset="-128"/>
              </a:rPr>
              <a:t>は</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メニューの各メニュー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44236" y="2624370"/>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135055" y="2484556"/>
            <a:ext cx="416043"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51423" y="1812288"/>
            <a:ext cx="6810624" cy="276999"/>
          </a:xfrm>
          <a:prstGeom prst="rect">
            <a:avLst/>
          </a:prstGeom>
          <a:noFill/>
        </p:spPr>
        <p:txBody>
          <a:bodyPr wrap="square" rtlCol="0">
            <a:spAutoFit/>
          </a:bodyPr>
          <a:lstStyle/>
          <a:p>
            <a:r>
              <a:rPr lang="ja-JP" altLang="ja-JP" sz="1200" b="1" dirty="0">
                <a:latin typeface="ＭＳ ゴシック" panose="020B0609070205080204" pitchFamily="49" charset="-128"/>
                <a:ea typeface="ＭＳ ゴシック" panose="020B0609070205080204" pitchFamily="49" charset="-128"/>
              </a:rPr>
              <a:t>＜例＞ </a:t>
            </a:r>
            <a:r>
              <a:rPr lang="ja-JP" altLang="ja-JP" sz="1200" dirty="0">
                <a:latin typeface="ＭＳ ゴシック" panose="020B0609070205080204" pitchFamily="49" charset="-128"/>
                <a:ea typeface="ＭＳ ゴシック" panose="020B0609070205080204" pitchFamily="49" charset="-128"/>
              </a:rPr>
              <a:t>休暇申請を取り</a:t>
            </a:r>
            <a:r>
              <a:rPr lang="ja-JP" altLang="en-US" sz="1200" dirty="0">
                <a:latin typeface="ＭＳ ゴシック" panose="020B0609070205080204" pitchFamily="49" charset="-128"/>
                <a:ea typeface="ＭＳ ゴシック" panose="020B0609070205080204" pitchFamily="49" charset="-128"/>
              </a:rPr>
              <a:t>下げる（ ［申請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申請状況］メニューから取り下げる）</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24" name="図 23">
            <a:extLst>
              <a:ext uri="{FF2B5EF4-FFF2-40B4-BE49-F238E27FC236}">
                <a16:creationId xmlns:a16="http://schemas.microsoft.com/office/drawing/2014/main" id="{8B9B43F2-B87E-4E8F-8E28-CFC73B25F45A}"/>
              </a:ext>
            </a:extLst>
          </p:cNvPr>
          <p:cNvPicPr/>
          <p:nvPr/>
        </p:nvPicPr>
        <p:blipFill>
          <a:blip r:embed="rId4"/>
          <a:stretch>
            <a:fillRect/>
          </a:stretch>
        </p:blipFill>
        <p:spPr>
          <a:xfrm>
            <a:off x="6366078" y="3465271"/>
            <a:ext cx="4761865" cy="3293745"/>
          </a:xfrm>
          <a:prstGeom prst="rect">
            <a:avLst/>
          </a:prstGeom>
        </p:spPr>
      </p:pic>
      <p:sp>
        <p:nvSpPr>
          <p:cNvPr id="25" name="矢印: 折線 24">
            <a:extLst>
              <a:ext uri="{FF2B5EF4-FFF2-40B4-BE49-F238E27FC236}">
                <a16:creationId xmlns:a16="http://schemas.microsoft.com/office/drawing/2014/main" id="{0354707F-537D-463F-BE01-E64B47F777A2}"/>
              </a:ext>
            </a:extLst>
          </p:cNvPr>
          <p:cNvSpPr/>
          <p:nvPr/>
        </p:nvSpPr>
        <p:spPr>
          <a:xfrm flipV="1">
            <a:off x="5404167" y="484948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8359273" y="6431315"/>
            <a:ext cx="777819" cy="3339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a:stCxn id="17" idx="1"/>
          </p:cNvCxnSpPr>
          <p:nvPr/>
        </p:nvCxnSpPr>
        <p:spPr>
          <a:xfrm flipH="1">
            <a:off x="2768207" y="2689297"/>
            <a:ext cx="158800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1198131" y="2659811"/>
            <a:ext cx="0" cy="20913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1CBF9E4C-DB14-4142-BB4A-E59E24AEC892}"/>
              </a:ext>
            </a:extLst>
          </p:cNvPr>
          <p:cNvSpPr>
            <a:spLocks noChangeArrowheads="1"/>
          </p:cNvSpPr>
          <p:nvPr/>
        </p:nvSpPr>
        <p:spPr bwMode="auto">
          <a:xfrm>
            <a:off x="4356209" y="2485018"/>
            <a:ext cx="2622231" cy="40855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取り</a:t>
            </a:r>
            <a:r>
              <a:rPr lang="ja-JP" altLang="en-US" sz="1200" dirty="0">
                <a:latin typeface="ＭＳ ゴシック" panose="020B0609070205080204" pitchFamily="49" charset="-128"/>
                <a:ea typeface="ＭＳ ゴシック" panose="020B0609070205080204" pitchFamily="49" charset="-128"/>
              </a:rPr>
              <a:t>下げる</a:t>
            </a:r>
            <a:r>
              <a:rPr lang="ja-JP" altLang="ja-JP" sz="1200" dirty="0">
                <a:latin typeface="ＭＳ ゴシック" panose="020B0609070205080204" pitchFamily="49" charset="-128"/>
                <a:ea typeface="ＭＳ ゴシック" panose="020B0609070205080204" pitchFamily="49" charset="-128"/>
              </a:rPr>
              <a:t>申請をクリックし</a:t>
            </a:r>
            <a:r>
              <a:rPr lang="ja-JP" altLang="en-US" sz="1200" dirty="0">
                <a:latin typeface="ＭＳ ゴシック" panose="020B0609070205080204" pitchFamily="49" charset="-128"/>
                <a:ea typeface="ＭＳ ゴシック" panose="020B0609070205080204" pitchFamily="49" charset="-128"/>
              </a:rPr>
              <a:t>ます</a:t>
            </a:r>
            <a:r>
              <a:rPr lang="ja-JP" altLang="ja-JP" sz="1200" dirty="0">
                <a:latin typeface="ＭＳ ゴシック" panose="020B0609070205080204" pitchFamily="49" charset="-128"/>
                <a:ea typeface="ＭＳ ゴシック" panose="020B0609070205080204" pitchFamily="49" charset="-128"/>
              </a:rPr>
              <a:t>。</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78352" y="4751168"/>
            <a:ext cx="2157908" cy="67226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ja-JP" altLang="ja-JP" sz="1200" dirty="0">
                <a:latin typeface="ＭＳ ゴシック" panose="020B0609070205080204" pitchFamily="49" charset="-128"/>
                <a:ea typeface="ＭＳ ゴシック" panose="020B0609070205080204" pitchFamily="49" charset="-128"/>
              </a:rPr>
              <a:t>［条件設定］をクリックして</a:t>
            </a:r>
            <a:endParaRPr lang="en-US" altLang="ja-JP" sz="1200" dirty="0">
              <a:latin typeface="ＭＳ ゴシック" panose="020B0609070205080204" pitchFamily="49" charset="-128"/>
              <a:ea typeface="ＭＳ ゴシック" panose="020B0609070205080204" pitchFamily="49" charset="-128"/>
            </a:endParaRPr>
          </a:p>
          <a:p>
            <a:pPr fontAlgn="base">
              <a:spcAft>
                <a:spcPts val="600"/>
              </a:spcAft>
            </a:pPr>
            <a:r>
              <a:rPr lang="ja-JP" altLang="ja-JP" sz="1200" dirty="0">
                <a:latin typeface="ＭＳ ゴシック" panose="020B0609070205080204" pitchFamily="49" charset="-128"/>
                <a:ea typeface="ＭＳ ゴシック" panose="020B0609070205080204" pitchFamily="49" charset="-128"/>
              </a:rPr>
              <a:t>絞り込みます。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975307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C88D9596-169B-4F05-8BE9-A19D000E9CB4}"/>
              </a:ext>
            </a:extLst>
          </p:cNvPr>
          <p:cNvPicPr/>
          <p:nvPr/>
        </p:nvPicPr>
        <p:blipFill>
          <a:blip r:embed="rId3"/>
          <a:stretch>
            <a:fillRect/>
          </a:stretch>
        </p:blipFill>
        <p:spPr>
          <a:xfrm>
            <a:off x="1081266" y="3146733"/>
            <a:ext cx="3258481" cy="840740"/>
          </a:xfrm>
          <a:prstGeom prst="rect">
            <a:avLst/>
          </a:prstGeom>
          <a:ln w="3175">
            <a:solidFill>
              <a:schemeClr val="tx1"/>
            </a:solidFill>
          </a:ln>
        </p:spPr>
      </p:pic>
      <p:pic>
        <p:nvPicPr>
          <p:cNvPr id="28" name="図 27">
            <a:extLst>
              <a:ext uri="{FF2B5EF4-FFF2-40B4-BE49-F238E27FC236}">
                <a16:creationId xmlns:a16="http://schemas.microsoft.com/office/drawing/2014/main" id="{5BEAC0B2-1832-43E1-8D7C-C779433BF53C}"/>
              </a:ext>
            </a:extLst>
          </p:cNvPr>
          <p:cNvPicPr/>
          <p:nvPr/>
        </p:nvPicPr>
        <p:blipFill>
          <a:blip r:embed="rId4"/>
          <a:stretch>
            <a:fillRect/>
          </a:stretch>
        </p:blipFill>
        <p:spPr>
          <a:xfrm>
            <a:off x="6192792" y="2204522"/>
            <a:ext cx="3246755" cy="2301875"/>
          </a:xfrm>
          <a:prstGeom prst="rect">
            <a:avLst/>
          </a:prstGeom>
          <a:ln w="3175">
            <a:solidFill>
              <a:schemeClr val="tx1"/>
            </a:solidFill>
          </a:ln>
        </p:spPr>
      </p:pic>
      <p:pic>
        <p:nvPicPr>
          <p:cNvPr id="26" name="図 25">
            <a:extLst>
              <a:ext uri="{FF2B5EF4-FFF2-40B4-BE49-F238E27FC236}">
                <a16:creationId xmlns:a16="http://schemas.microsoft.com/office/drawing/2014/main" id="{03B5B5EA-B19C-466C-9A49-6ADE393E9026}"/>
              </a:ext>
            </a:extLst>
          </p:cNvPr>
          <p:cNvPicPr/>
          <p:nvPr/>
        </p:nvPicPr>
        <p:blipFill>
          <a:blip r:embed="rId5"/>
          <a:stretch>
            <a:fillRect/>
          </a:stretch>
        </p:blipFill>
        <p:spPr>
          <a:xfrm>
            <a:off x="1081266" y="4470813"/>
            <a:ext cx="3246755" cy="2234789"/>
          </a:xfrm>
          <a:prstGeom prst="rect">
            <a:avLst/>
          </a:prstGeom>
          <a:ln w="6350">
            <a:solidFill>
              <a:schemeClr val="tx1"/>
            </a:solidFill>
          </a:ln>
        </p:spPr>
      </p:pic>
      <p:pic>
        <p:nvPicPr>
          <p:cNvPr id="21" name="図 20">
            <a:extLst>
              <a:ext uri="{FF2B5EF4-FFF2-40B4-BE49-F238E27FC236}">
                <a16:creationId xmlns:a16="http://schemas.microsoft.com/office/drawing/2014/main" id="{EFF308FC-F291-44CA-B897-46B20F8EC403}"/>
              </a:ext>
            </a:extLst>
          </p:cNvPr>
          <p:cNvPicPr/>
          <p:nvPr/>
        </p:nvPicPr>
        <p:blipFill>
          <a:blip r:embed="rId6"/>
          <a:stretch>
            <a:fillRect/>
          </a:stretch>
        </p:blipFill>
        <p:spPr>
          <a:xfrm>
            <a:off x="1081266" y="2231417"/>
            <a:ext cx="3268097" cy="39034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- 17</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決裁済みの申請を取り消す</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申請状況］メニューまた</a:t>
            </a:r>
            <a:r>
              <a:rPr lang="ja-JP" altLang="ja-JP" sz="1200" dirty="0">
                <a:latin typeface="ＭＳ ゴシック" panose="020B0609070205080204" pitchFamily="49" charset="-128"/>
                <a:ea typeface="ＭＳ ゴシック" panose="020B0609070205080204" pitchFamily="49" charset="-128"/>
              </a:rPr>
              <a:t>は</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メニューの各メニュー</a:t>
            </a:r>
            <a:endParaRPr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04643" y="6486241"/>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661720" y="3420477"/>
            <a:ext cx="289468" cy="1281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1033493" y="1798615"/>
            <a:ext cx="6622366" cy="276999"/>
          </a:xfrm>
          <a:prstGeom prst="rect">
            <a:avLst/>
          </a:prstGeom>
          <a:noFill/>
        </p:spPr>
        <p:txBody>
          <a:bodyPr wrap="square" rtlCol="0">
            <a:spAutoFit/>
          </a:bodyPr>
          <a:lstStyle/>
          <a:p>
            <a:r>
              <a:rPr lang="ja-JP" altLang="ja-JP" sz="1200" b="1" dirty="0">
                <a:latin typeface="ＭＳ ゴシック" panose="020B0609070205080204" pitchFamily="49" charset="-128"/>
                <a:ea typeface="ＭＳ ゴシック" panose="020B0609070205080204" pitchFamily="49" charset="-128"/>
              </a:rPr>
              <a:t>＜例＞ </a:t>
            </a:r>
            <a:r>
              <a:rPr lang="ja-JP" altLang="ja-JP" sz="1200" dirty="0">
                <a:latin typeface="ＭＳ ゴシック" panose="020B0609070205080204" pitchFamily="49" charset="-128"/>
                <a:ea typeface="ＭＳ ゴシック" panose="020B0609070205080204" pitchFamily="49" charset="-128"/>
              </a:rPr>
              <a:t>休暇申請を取り消す</a:t>
            </a:r>
            <a:r>
              <a:rPr lang="ja-JP" altLang="en-US" sz="1200" dirty="0">
                <a:latin typeface="ＭＳ ゴシック" panose="020B0609070205080204" pitchFamily="49" charset="-128"/>
                <a:ea typeface="ＭＳ ゴシック" panose="020B0609070205080204" pitchFamily="49" charset="-128"/>
              </a:rPr>
              <a:t>（ ［申請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休暇申請］メニューから取り消す）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9" name="矢印: 右 28">
            <a:extLst>
              <a:ext uri="{FF2B5EF4-FFF2-40B4-BE49-F238E27FC236}">
                <a16:creationId xmlns:a16="http://schemas.microsoft.com/office/drawing/2014/main" id="{611463ED-CF89-4E74-9A0D-E2D6A81A2140}"/>
              </a:ext>
            </a:extLst>
          </p:cNvPr>
          <p:cNvSpPr/>
          <p:nvPr/>
        </p:nvSpPr>
        <p:spPr>
          <a:xfrm rot="19906422">
            <a:off x="4467513" y="4238019"/>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492170" y="269594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58887" y="4302917"/>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497402" y="4061656"/>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05161" y="2427400"/>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93513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B8D61F98-05C4-4D6A-97F2-C458824D0EA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8">
            <a:extLst>
              <a:ext uri="{FF2B5EF4-FFF2-40B4-BE49-F238E27FC236}">
                <a16:creationId xmlns:a16="http://schemas.microsoft.com/office/drawing/2014/main" id="{D6EDC039-3971-4AA6-B103-5B30FAC63A31}"/>
              </a:ext>
            </a:extLst>
          </p:cNvPr>
          <p:cNvSpPr>
            <a:spLocks noChangeArrowheads="1"/>
          </p:cNvSpPr>
          <p:nvPr/>
        </p:nvSpPr>
        <p:spPr bwMode="auto">
          <a:xfrm>
            <a:off x="1200171" y="980224"/>
            <a:ext cx="93147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申請を承認する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- 2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連名式勤務実績申請を承認する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複数の申請を一括で承認する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申請を事後承認する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- 5</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代理で承認する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申請を閲覧する</a:t>
            </a:r>
            <a:endParaRPr kumimoji="0" lang="ja-JP" altLang="en-US" sz="800" dirty="0">
              <a:latin typeface="ＭＳ ゴシック" panose="020B0609070205080204" pitchFamily="49" charset="-128"/>
              <a:ea typeface="ＭＳ ゴシック" panose="020B0609070205080204" pitchFamily="49" charset="-128"/>
            </a:endParaRPr>
          </a:p>
        </p:txBody>
      </p:sp>
      <p:sp>
        <p:nvSpPr>
          <p:cNvPr id="14" name="Rectangle 10">
            <a:extLst>
              <a:ext uri="{FF2B5EF4-FFF2-40B4-BE49-F238E27FC236}">
                <a16:creationId xmlns:a16="http://schemas.microsoft.com/office/drawing/2014/main" id="{04E34289-AFAA-4B33-9641-6E18147BCF3D}"/>
              </a:ext>
            </a:extLst>
          </p:cNvPr>
          <p:cNvSpPr>
            <a:spLocks noChangeArrowheads="1"/>
          </p:cNvSpPr>
          <p:nvPr/>
        </p:nvSpPr>
        <p:spPr bwMode="auto">
          <a:xfrm>
            <a:off x="1204715" y="2874764"/>
            <a:ext cx="93147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勤務データを確認し、修正する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勤怠を管理している社員の勤務データを参照する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エラー打刻の状況を確認する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エラー打刻を再度取り込む</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社員の出退勤の状況を確認する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- 6</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特定の日の勤務データを確認する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4 - 7</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勤務データを週別に確認する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勤務データを月別に確認する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勤務期間を指定して、勤務データを確認する</a:t>
            </a:r>
            <a:endParaRPr kumimoji="0" lang="en-US" altLang="ja-JP" sz="800" dirty="0">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- 10	</a:t>
            </a:r>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勤怠処理月や勤務日を指定して、未打刻の社員を確認する</a:t>
            </a:r>
            <a:endParaRPr kumimoji="0"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9" name="Rectangle 8">
            <a:extLst>
              <a:ext uri="{FF2B5EF4-FFF2-40B4-BE49-F238E27FC236}">
                <a16:creationId xmlns:a16="http://schemas.microsoft.com/office/drawing/2014/main" id="{1D62C4EE-F96C-4764-9012-614AF5B18611}"/>
              </a:ext>
            </a:extLst>
          </p:cNvPr>
          <p:cNvSpPr>
            <a:spLocks noChangeArrowheads="1"/>
          </p:cNvSpPr>
          <p:nvPr/>
        </p:nvSpPr>
        <p:spPr bwMode="auto">
          <a:xfrm>
            <a:off x="677843" y="560508"/>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ja-JP" sz="1400" b="1" i="0" u="none" strike="noStrike" cap="none" normalizeH="0" baseline="0" dirty="0" err="1">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a:t>
            </a:r>
            <a:endParaRPr kumimoji="0" lang="ja-JP" altLang="ja-JP" sz="700" b="1" i="0" u="none" strike="noStrike" cap="none" normalizeH="0" baseline="0" dirty="0">
              <a:ln>
                <a:noFill/>
              </a:ln>
              <a:solidFill>
                <a:schemeClr val="bg1"/>
              </a:solidFill>
              <a:effectLst/>
            </a:endParaRPr>
          </a:p>
        </p:txBody>
      </p:sp>
      <p:sp>
        <p:nvSpPr>
          <p:cNvPr id="20" name="Rectangle 8">
            <a:extLst>
              <a:ext uri="{FF2B5EF4-FFF2-40B4-BE49-F238E27FC236}">
                <a16:creationId xmlns:a16="http://schemas.microsoft.com/office/drawing/2014/main" id="{BA04F59E-4530-42CF-896B-A7CFB451F100}"/>
              </a:ext>
            </a:extLst>
          </p:cNvPr>
          <p:cNvSpPr>
            <a:spLocks noChangeArrowheads="1"/>
          </p:cNvSpPr>
          <p:nvPr/>
        </p:nvSpPr>
        <p:spPr bwMode="auto">
          <a:xfrm>
            <a:off x="692809" y="2399214"/>
            <a:ext cx="10800000" cy="307777"/>
          </a:xfrm>
          <a:prstGeom prst="rect">
            <a:avLst/>
          </a:prstGeom>
          <a:solidFill>
            <a:schemeClr val="accent5"/>
          </a:solidFill>
          <a:ln w="9525">
            <a:solidFill>
              <a:schemeClr val="accent1">
                <a:lumMod val="75000"/>
              </a:schemeClr>
            </a:solidFill>
            <a:miter lim="800000"/>
            <a:headEnd/>
            <a:tailEnd/>
          </a:ln>
          <a:effectLs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1400"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ja-JP" sz="1400" b="1" i="0" u="none" strike="noStrike" cap="none" normalizeH="0" baseline="0" dirty="0" err="1">
                <a:ln>
                  <a:noFill/>
                </a:ln>
                <a:solidFill>
                  <a:schemeClr val="bg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b="1"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勤務データの確認</a:t>
            </a:r>
            <a:endParaRPr kumimoji="0" lang="ja-JP" altLang="ja-JP" sz="700" b="1" i="0" u="none" strike="noStrike" cap="none" normalizeH="0" baseline="0" dirty="0">
              <a:ln>
                <a:noFill/>
              </a:ln>
              <a:solidFill>
                <a:schemeClr val="bg1"/>
              </a:solidFill>
              <a:effectLst/>
            </a:endParaRPr>
          </a:p>
        </p:txBody>
      </p:sp>
      <p:sp>
        <p:nvSpPr>
          <p:cNvPr id="10" name="AutoShape 437">
            <a:extLst>
              <a:ext uri="{FF2B5EF4-FFF2-40B4-BE49-F238E27FC236}">
                <a16:creationId xmlns:a16="http://schemas.microsoft.com/office/drawing/2014/main" id="{FF154533-274C-4F49-8CAD-07DFEECD4A59}"/>
              </a:ext>
            </a:extLst>
          </p:cNvPr>
          <p:cNvSpPr>
            <a:spLocks noChangeArrowheads="1"/>
          </p:cNvSpPr>
          <p:nvPr/>
        </p:nvSpPr>
        <p:spPr bwMode="auto">
          <a:xfrm>
            <a:off x="10538660" y="579412"/>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1" name="AutoShape 437">
            <a:extLst>
              <a:ext uri="{FF2B5EF4-FFF2-40B4-BE49-F238E27FC236}">
                <a16:creationId xmlns:a16="http://schemas.microsoft.com/office/drawing/2014/main" id="{857B8B5B-931A-449D-BD1F-580C2672F09C}"/>
              </a:ext>
            </a:extLst>
          </p:cNvPr>
          <p:cNvSpPr>
            <a:spLocks noChangeArrowheads="1"/>
          </p:cNvSpPr>
          <p:nvPr/>
        </p:nvSpPr>
        <p:spPr bwMode="auto">
          <a:xfrm>
            <a:off x="10539310" y="2421005"/>
            <a:ext cx="593725" cy="252412"/>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vert="horz" wrap="square" lIns="36000" tIns="36000" rIns="36000" bIns="36000" numCol="1" anchor="t" anchorCtr="0" compatLnSpc="1">
            <a:prstTxWarp prst="textNoShape">
              <a:avLst/>
            </a:prstTxWarp>
          </a:bodyPr>
          <a:lstStyle/>
          <a:p>
            <a:pPr lvl="0" algn="ctr" eaLnBrk="0" fontAlgn="base" hangingPunct="0">
              <a:spcBef>
                <a:spcPct val="0"/>
              </a:spcBef>
              <a:spcAft>
                <a:spcPct val="0"/>
              </a:spcAft>
            </a:pPr>
            <a:r>
              <a:rPr kumimoji="0" lang="ja-JP"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承認者</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231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12B735C2-B112-407F-B059-389B0D1AED8A}"/>
              </a:ext>
            </a:extLst>
          </p:cNvPr>
          <p:cNvPicPr>
            <a:picLocks noChangeAspect="1"/>
          </p:cNvPicPr>
          <p:nvPr/>
        </p:nvPicPr>
        <p:blipFill>
          <a:blip r:embed="rId3"/>
          <a:stretch>
            <a:fillRect/>
          </a:stretch>
        </p:blipFill>
        <p:spPr>
          <a:xfrm>
            <a:off x="1054364" y="1717099"/>
            <a:ext cx="7216902" cy="4728591"/>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- 18</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未打刻を確認する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7"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［勤務実績</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勤務実績照会］メニュー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92632" y="4422645"/>
            <a:ext cx="530384" cy="1583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975863" y="2285999"/>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2" name="直線コネクタ 31">
            <a:extLst>
              <a:ext uri="{FF2B5EF4-FFF2-40B4-BE49-F238E27FC236}">
                <a16:creationId xmlns:a16="http://schemas.microsoft.com/office/drawing/2014/main" id="{E028FFB8-91EB-4F77-8AB7-5CDC707CDA7C}"/>
              </a:ext>
            </a:extLst>
          </p:cNvPr>
          <p:cNvCxnSpPr>
            <a:cxnSpLocks/>
          </p:cNvCxnSpPr>
          <p:nvPr/>
        </p:nvCxnSpPr>
        <p:spPr>
          <a:xfrm flipH="1">
            <a:off x="4335765" y="4503065"/>
            <a:ext cx="142440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DEB2BDC-6CA9-421E-84B8-0A52CB32B608}"/>
              </a:ext>
            </a:extLst>
          </p:cNvPr>
          <p:cNvCxnSpPr>
            <a:cxnSpLocks/>
          </p:cNvCxnSpPr>
          <p:nvPr/>
        </p:nvCxnSpPr>
        <p:spPr>
          <a:xfrm flipV="1">
            <a:off x="7619232" y="2471057"/>
            <a:ext cx="0" cy="15252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754292" y="3996314"/>
            <a:ext cx="4790229" cy="1013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「未打刻をハイライト表示する」のチェックを</a:t>
            </a:r>
            <a:r>
              <a:rPr lang="ja-JP" altLang="en-US" sz="1200" dirty="0">
                <a:latin typeface="ＭＳ ゴシック" panose="020B0609070205080204" pitchFamily="49" charset="-128"/>
                <a:ea typeface="ＭＳ ゴシック" panose="020B0609070205080204" pitchFamily="49" charset="-128"/>
              </a:rPr>
              <a:t>付ける</a:t>
            </a:r>
            <a:r>
              <a:rPr lang="ja-JP" altLang="ja-JP" sz="1200" dirty="0">
                <a:latin typeface="ＭＳ ゴシック" panose="020B0609070205080204" pitchFamily="49" charset="-128"/>
                <a:ea typeface="ＭＳ ゴシック" panose="020B0609070205080204" pitchFamily="49" charset="-128"/>
              </a:rPr>
              <a:t>と、未打刻がピンク色で表示されますので、確認する際に便利です。</a:t>
            </a:r>
            <a:endParaRPr lang="en-US" altLang="ja-JP" sz="1200" dirty="0">
              <a:latin typeface="ＭＳ ゴシック" panose="020B0609070205080204" pitchFamily="49" charset="-128"/>
              <a:ea typeface="ＭＳ ゴシック" panose="020B0609070205080204" pitchFamily="49" charset="-128"/>
            </a:endParaRPr>
          </a:p>
          <a:p>
            <a:pPr fontAlgn="base"/>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fontAlgn="base"/>
            <a:r>
              <a:rPr lang="ja-JP" altLang="ja-JP" sz="1200" dirty="0">
                <a:latin typeface="ＭＳ ゴシック" panose="020B0609070205080204" pitchFamily="49" charset="-128"/>
                <a:ea typeface="ＭＳ ゴシック" panose="020B0609070205080204" pitchFamily="49" charset="-128"/>
              </a:rPr>
              <a:t>未打刻があった場合は、未打刻の日</a:t>
            </a:r>
            <a:r>
              <a:rPr lang="ja-JP" altLang="en-US" sz="1200" dirty="0">
                <a:latin typeface="ＭＳ ゴシック" panose="020B0609070205080204" pitchFamily="49" charset="-128"/>
                <a:ea typeface="ＭＳ ゴシック" panose="020B0609070205080204" pitchFamily="49" charset="-128"/>
              </a:rPr>
              <a:t>の　 から</a:t>
            </a:r>
            <a:r>
              <a:rPr lang="ja-JP" altLang="ja-JP" sz="1200" dirty="0">
                <a:latin typeface="ＭＳ ゴシック" panose="020B0609070205080204" pitchFamily="49" charset="-128"/>
                <a:ea typeface="ＭＳ ゴシック" panose="020B0609070205080204" pitchFamily="49" charset="-128"/>
              </a:rPr>
              <a:t>打刻申請できます。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8" name="えんぴつ.jpg">
            <a:extLst>
              <a:ext uri="{FF2B5EF4-FFF2-40B4-BE49-F238E27FC236}">
                <a16:creationId xmlns:a16="http://schemas.microsoft.com/office/drawing/2014/main" id="{94880C87-4929-4E7C-AE9D-E6656144D5B1}"/>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454829" y="4650748"/>
            <a:ext cx="161925" cy="180975"/>
          </a:xfrm>
          <a:prstGeom prst="rect">
            <a:avLst/>
          </a:prstGeom>
        </p:spPr>
      </p:pic>
    </p:spTree>
    <p:extLst>
      <p:ext uri="{BB962C8B-B14F-4D97-AF65-F5344CB8AC3E}">
        <p14:creationId xmlns:p14="http://schemas.microsoft.com/office/powerpoint/2010/main" val="1848796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38FE038C-F577-46C4-8BAF-1DB0001F014F}"/>
              </a:ext>
            </a:extLst>
          </p:cNvPr>
          <p:cNvPicPr/>
          <p:nvPr/>
        </p:nvPicPr>
        <p:blipFill>
          <a:blip r:embed="rId3"/>
          <a:stretch>
            <a:fillRect/>
          </a:stretch>
        </p:blipFill>
        <p:spPr>
          <a:xfrm>
            <a:off x="6391835" y="2871916"/>
            <a:ext cx="4563110" cy="3207385"/>
          </a:xfrm>
          <a:prstGeom prst="rect">
            <a:avLst/>
          </a:prstGeom>
          <a:ln w="3175">
            <a:solidFill>
              <a:schemeClr val="tx1"/>
            </a:solidFill>
          </a:ln>
        </p:spPr>
      </p:pic>
      <p:pic>
        <p:nvPicPr>
          <p:cNvPr id="16" name="図 15">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1286865" y="2903714"/>
            <a:ext cx="3542030" cy="10877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- 19</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勤務データを一括で申請する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9419" y="1731912"/>
            <a:ext cx="10151779" cy="276999"/>
          </a:xfrm>
          <a:prstGeom prst="rect">
            <a:avLst/>
          </a:prstGeom>
          <a:noFill/>
        </p:spPr>
        <p:txBody>
          <a:bodyPr wrap="square" rtlCol="0">
            <a:spAutoFit/>
          </a:bodyPr>
          <a:lstStyle/>
          <a:p>
            <a:pPr>
              <a:spcBef>
                <a:spcPts val="600"/>
              </a:spcBef>
            </a:pPr>
            <a:r>
              <a:rPr lang="ja-JP" altLang="en-US" sz="1200" dirty="0">
                <a:latin typeface="ＭＳ ゴシック" panose="020B0609070205080204" pitchFamily="49" charset="-128"/>
                <a:ea typeface="ＭＳ ゴシック" panose="020B0609070205080204" pitchFamily="49" charset="-128"/>
              </a:rPr>
              <a:t>＜例＞</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毎週金曜日に、まとめて </a:t>
            </a:r>
            <a:r>
              <a:rPr lang="en-US" altLang="ja-JP" sz="1200" dirty="0">
                <a:latin typeface="ＭＳ ゴシック" panose="020B0609070205080204" pitchFamily="49" charset="-128"/>
                <a:ea typeface="ＭＳ ゴシック" panose="020B0609070205080204" pitchFamily="49" charset="-128"/>
              </a:rPr>
              <a:t>1 </a:t>
            </a:r>
            <a:r>
              <a:rPr lang="ja-JP" altLang="en-US" sz="1200" dirty="0">
                <a:latin typeface="ＭＳ ゴシック" panose="020B0609070205080204" pitchFamily="49" charset="-128"/>
                <a:ea typeface="ＭＳ ゴシック" panose="020B0609070205080204" pitchFamily="49" charset="-128"/>
              </a:rPr>
              <a:t>週間の打刻や残業を</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し</a:t>
            </a:r>
            <a:r>
              <a:rPr lang="ja-JP" altLang="ja-JP" sz="1200" dirty="0">
                <a:latin typeface="ＭＳ ゴシック" panose="020B0609070205080204" pitchFamily="49" charset="-128"/>
                <a:ea typeface="ＭＳ ゴシック" panose="020B0609070205080204" pitchFamily="49" charset="-128"/>
              </a:rPr>
              <a:t>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92494" y="374921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130516" y="2155594"/>
            <a:ext cx="4608815" cy="602010"/>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200" dirty="0">
                <a:latin typeface="ＭＳ ゴシック" panose="020B0609070205080204" pitchFamily="49" charset="-128"/>
                <a:ea typeface="ＭＳ ゴシック" panose="020B0609070205080204" pitchFamily="49" charset="-128"/>
              </a:rPr>
              <a:t>② </a:t>
            </a:r>
            <a:r>
              <a:rPr lang="ja-JP" altLang="ja-JP" sz="1200" dirty="0">
                <a:latin typeface="ＭＳ ゴシック" panose="020B0609070205080204" pitchFamily="49" charset="-128"/>
                <a:ea typeface="ＭＳ ゴシック" panose="020B0609070205080204" pitchFamily="49" charset="-128"/>
              </a:rPr>
              <a:t>打刻漏れや有給休暇</a:t>
            </a:r>
            <a:r>
              <a:rPr lang="ja-JP" altLang="en-US" sz="1200" dirty="0">
                <a:latin typeface="ＭＳ ゴシック" panose="020B0609070205080204" pitchFamily="49" charset="-128"/>
                <a:ea typeface="ＭＳ ゴシック" panose="020B0609070205080204" pitchFamily="49" charset="-128"/>
              </a:rPr>
              <a:t>、残業</a:t>
            </a:r>
            <a:r>
              <a:rPr lang="ja-JP" altLang="ja-JP" sz="1200" dirty="0">
                <a:latin typeface="ＭＳ ゴシック" panose="020B0609070205080204" pitchFamily="49" charset="-128"/>
                <a:ea typeface="ＭＳ ゴシック" panose="020B0609070205080204" pitchFamily="49" charset="-128"/>
              </a:rPr>
              <a:t>など、申請する内容を入力します。</a:t>
            </a:r>
            <a:endParaRPr lang="en-US" altLang="ja-JP" sz="1200" dirty="0">
              <a:latin typeface="ＭＳ ゴシック" panose="020B0609070205080204" pitchFamily="49" charset="-128"/>
              <a:ea typeface="ＭＳ ゴシック" panose="020B0609070205080204" pitchFamily="49" charset="-128"/>
            </a:endParaRPr>
          </a:p>
          <a:p>
            <a:pPr fontAlgn="base">
              <a:spcBef>
                <a:spcPts val="600"/>
              </a:spcBef>
            </a:pP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入力した箇所は、背景が緑色に変更されます。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62750" y="2189118"/>
            <a:ext cx="2420256"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 </a:t>
            </a:r>
            <a:r>
              <a:rPr lang="ja-JP" altLang="ja-JP" sz="1200" dirty="0">
                <a:latin typeface="ＭＳ ゴシック" panose="020B0609070205080204" pitchFamily="49" charset="-128"/>
                <a:ea typeface="ＭＳ ゴシック" panose="020B0609070205080204" pitchFamily="49" charset="-128"/>
              </a:rPr>
              <a:t>申請する期間を指定します。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78385" y="326610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6598483" y="4351876"/>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602836" y="4756825"/>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9091538" y="4348360"/>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8351059" y="4757599"/>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879412" y="4757343"/>
            <a:ext cx="749187"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1" name="直線コネクタ 30">
            <a:extLst>
              <a:ext uri="{FF2B5EF4-FFF2-40B4-BE49-F238E27FC236}">
                <a16:creationId xmlns:a16="http://schemas.microsoft.com/office/drawing/2014/main" id="{BBAD84EA-7980-4CB2-B5A0-F9F2B2D1BB82}"/>
              </a:ext>
            </a:extLst>
          </p:cNvPr>
          <p:cNvCxnSpPr>
            <a:cxnSpLocks/>
          </p:cNvCxnSpPr>
          <p:nvPr/>
        </p:nvCxnSpPr>
        <p:spPr>
          <a:xfrm flipV="1">
            <a:off x="6265521" y="4443112"/>
            <a:ext cx="0" cy="16966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DB5286E-15B8-4AE4-899B-DB37C8551FCA}"/>
              </a:ext>
            </a:extLst>
          </p:cNvPr>
          <p:cNvCxnSpPr>
            <a:cxnSpLocks/>
          </p:cNvCxnSpPr>
          <p:nvPr/>
        </p:nvCxnSpPr>
        <p:spPr>
          <a:xfrm>
            <a:off x="6265521" y="4458190"/>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DB2F4DB-F82C-46D8-9B1F-0C0CD8C1C2B1}"/>
              </a:ext>
            </a:extLst>
          </p:cNvPr>
          <p:cNvCxnSpPr>
            <a:cxnSpLocks/>
          </p:cNvCxnSpPr>
          <p:nvPr/>
        </p:nvCxnSpPr>
        <p:spPr>
          <a:xfrm>
            <a:off x="6262957" y="4863343"/>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678053" y="6139782"/>
            <a:ext cx="2774635" cy="6020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 </a:t>
            </a:r>
            <a:r>
              <a:rPr lang="ja-JP" altLang="ja-JP" sz="1200" dirty="0">
                <a:latin typeface="ＭＳ ゴシック" panose="020B0609070205080204" pitchFamily="49" charset="-128"/>
                <a:ea typeface="ＭＳ ゴシック" panose="020B0609070205080204" pitchFamily="49" charset="-128"/>
              </a:rPr>
              <a:t>申請する日付にチェックを付け、</a:t>
            </a:r>
            <a:br>
              <a:rPr lang="en-US" altLang="ja-JP"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［申請］ボタンをクリックします。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AutoShape 380">
            <a:extLst>
              <a:ext uri="{FF2B5EF4-FFF2-40B4-BE49-F238E27FC236}">
                <a16:creationId xmlns:a16="http://schemas.microsoft.com/office/drawing/2014/main" id="{49C89195-62F2-401A-A46B-46C9CDB70AAF}"/>
              </a:ext>
            </a:extLst>
          </p:cNvPr>
          <p:cNvSpPr>
            <a:spLocks noChangeArrowheads="1"/>
          </p:cNvSpPr>
          <p:nvPr/>
        </p:nvSpPr>
        <p:spPr bwMode="auto">
          <a:xfrm>
            <a:off x="7875932" y="5846416"/>
            <a:ext cx="585722" cy="2284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テキスト ボックス 31">
            <a:extLst>
              <a:ext uri="{FF2B5EF4-FFF2-40B4-BE49-F238E27FC236}">
                <a16:creationId xmlns:a16="http://schemas.microsoft.com/office/drawing/2014/main" id="{72FD4B17-8693-47CE-8022-19AADD61AE24}"/>
              </a:ext>
            </a:extLst>
          </p:cNvPr>
          <p:cNvSpPr txBox="1"/>
          <p:nvPr/>
        </p:nvSpPr>
        <p:spPr>
          <a:xfrm>
            <a:off x="972617"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勤務実績申請］メニュー</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6987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B1D4E8C8-BC3D-4255-B939-3B7E7F28B9E4}"/>
              </a:ext>
            </a:extLst>
          </p:cNvPr>
          <p:cNvPicPr/>
          <p:nvPr/>
        </p:nvPicPr>
        <p:blipFill>
          <a:blip r:embed="rId3"/>
          <a:stretch>
            <a:fillRect/>
          </a:stretch>
        </p:blipFill>
        <p:spPr>
          <a:xfrm>
            <a:off x="6366594" y="3037110"/>
            <a:ext cx="4415155" cy="3242310"/>
          </a:xfrm>
          <a:prstGeom prst="rect">
            <a:avLst/>
          </a:prstGeom>
          <a:ln w="3175">
            <a:solidFill>
              <a:schemeClr val="tx1"/>
            </a:solidFill>
          </a:ln>
        </p:spPr>
      </p:pic>
      <p:pic>
        <p:nvPicPr>
          <p:cNvPr id="39" name="図 38">
            <a:extLst>
              <a:ext uri="{FF2B5EF4-FFF2-40B4-BE49-F238E27FC236}">
                <a16:creationId xmlns:a16="http://schemas.microsoft.com/office/drawing/2014/main" id="{CA9D3B66-EB60-4C1A-B849-CD65E38F0B4D}"/>
              </a:ext>
            </a:extLst>
          </p:cNvPr>
          <p:cNvPicPr/>
          <p:nvPr/>
        </p:nvPicPr>
        <p:blipFill>
          <a:blip r:embed="rId4"/>
          <a:stretch>
            <a:fillRect/>
          </a:stretch>
        </p:blipFill>
        <p:spPr>
          <a:xfrm>
            <a:off x="1338200" y="3037110"/>
            <a:ext cx="3574415" cy="229044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6932" y="373634"/>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- 20</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勤怠を管理している社員の勤務データを一括で申請する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8" y="1612391"/>
            <a:ext cx="10151779" cy="461665"/>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社員</a:t>
            </a:r>
            <a:r>
              <a:rPr lang="en-US" altLang="ja-JP" sz="1200" dirty="0">
                <a:latin typeface="ＭＳ ゴシック" panose="020B0609070205080204" pitchFamily="49" charset="-128"/>
                <a:ea typeface="ＭＳ ゴシック" panose="020B0609070205080204" pitchFamily="49" charset="-128"/>
              </a:rPr>
              <a:t> 1 </a:t>
            </a:r>
            <a:r>
              <a:rPr lang="ja-JP" altLang="ja-JP" sz="1200" dirty="0">
                <a:latin typeface="ＭＳ ゴシック" panose="020B0609070205080204" pitchFamily="49" charset="-128"/>
                <a:ea typeface="ＭＳ ゴシック" panose="020B0609070205080204" pitchFamily="49" charset="-128"/>
              </a:rPr>
              <a:t>人ずつに特定の</a:t>
            </a:r>
            <a:r>
              <a:rPr lang="en-US" altLang="ja-JP" sz="1200" dirty="0">
                <a:latin typeface="ＭＳ ゴシック" panose="020B0609070205080204" pitchFamily="49" charset="-128"/>
                <a:ea typeface="ＭＳ ゴシック" panose="020B0609070205080204" pitchFamily="49" charset="-128"/>
              </a:rPr>
              <a:t>PC</a:t>
            </a:r>
            <a:r>
              <a:rPr lang="ja-JP" altLang="ja-JP" sz="1200" dirty="0">
                <a:latin typeface="ＭＳ ゴシック" panose="020B0609070205080204" pitchFamily="49" charset="-128"/>
                <a:ea typeface="ＭＳ ゴシック" panose="020B0609070205080204" pitchFamily="49" charset="-128"/>
              </a:rPr>
              <a:t>を与えていない場合などは、勤怠管理者が</a:t>
            </a:r>
            <a:r>
              <a:rPr lang="ja-JP" altLang="en-US" sz="1200" dirty="0">
                <a:latin typeface="ＭＳ ゴシック" panose="020B0609070205080204" pitchFamily="49" charset="-128"/>
                <a:ea typeface="ＭＳ ゴシック" panose="020B0609070205080204" pitchFamily="49" charset="-128"/>
              </a:rPr>
              <a:t>［申請</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連名式勤務実績申請</a:t>
            </a:r>
            <a:r>
              <a:rPr lang="ja-JP" altLang="en-US" sz="1200" dirty="0">
                <a:latin typeface="ＭＳ ゴシック" panose="020B0609070205080204" pitchFamily="49" charset="-128"/>
                <a:ea typeface="ＭＳ ゴシック" panose="020B0609070205080204" pitchFamily="49" charset="-128"/>
              </a:rPr>
              <a:t>］メニュー</a:t>
            </a:r>
            <a:r>
              <a:rPr lang="ja-JP" altLang="ja-JP" sz="1200" dirty="0">
                <a:latin typeface="ＭＳ ゴシック" panose="020B0609070205080204" pitchFamily="49" charset="-128"/>
                <a:ea typeface="ＭＳ ゴシック" panose="020B0609070205080204" pitchFamily="49" charset="-128"/>
              </a:rPr>
              <a:t>で勤怠を管理している社員の</a:t>
            </a:r>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勤務データを一括で申請</a:t>
            </a:r>
            <a:r>
              <a:rPr lang="ja-JP" altLang="en-US" sz="1200" dirty="0">
                <a:latin typeface="ＭＳ ゴシック" panose="020B0609070205080204" pitchFamily="49" charset="-128"/>
                <a:ea typeface="ＭＳ ゴシック" panose="020B0609070205080204" pitchFamily="49" charset="-128"/>
              </a:rPr>
              <a:t>し</a:t>
            </a:r>
            <a:r>
              <a:rPr lang="ja-JP" altLang="ja-JP" sz="1200" dirty="0">
                <a:latin typeface="ＭＳ ゴシック" panose="020B0609070205080204" pitchFamily="49" charset="-128"/>
                <a:ea typeface="ＭＳ ゴシック" panose="020B0609070205080204" pitchFamily="49" charset="-128"/>
              </a:rPr>
              <a:t>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845677" y="5093091"/>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130512" y="2307995"/>
            <a:ext cx="4646420" cy="546198"/>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200" dirty="0">
                <a:latin typeface="ＭＳ ゴシック" panose="020B0609070205080204" pitchFamily="49" charset="-128"/>
                <a:ea typeface="ＭＳ ゴシック" panose="020B0609070205080204" pitchFamily="49" charset="-128"/>
              </a:rPr>
              <a:t>② </a:t>
            </a:r>
            <a:r>
              <a:rPr lang="ja-JP" altLang="ja-JP" sz="1200" dirty="0">
                <a:latin typeface="ＭＳ ゴシック" panose="020B0609070205080204" pitchFamily="49" charset="-128"/>
                <a:ea typeface="ＭＳ ゴシック" panose="020B0609070205080204" pitchFamily="49" charset="-128"/>
              </a:rPr>
              <a:t>打刻漏れや有給休暇</a:t>
            </a:r>
            <a:r>
              <a:rPr lang="ja-JP" altLang="en-US" sz="1200" dirty="0">
                <a:latin typeface="ＭＳ ゴシック" panose="020B0609070205080204" pitchFamily="49" charset="-128"/>
                <a:ea typeface="ＭＳ ゴシック" panose="020B0609070205080204" pitchFamily="49" charset="-128"/>
              </a:rPr>
              <a:t>、残業</a:t>
            </a:r>
            <a:r>
              <a:rPr lang="ja-JP" altLang="ja-JP" sz="1200" dirty="0">
                <a:latin typeface="ＭＳ ゴシック" panose="020B0609070205080204" pitchFamily="49" charset="-128"/>
                <a:ea typeface="ＭＳ ゴシック" panose="020B0609070205080204" pitchFamily="49" charset="-128"/>
              </a:rPr>
              <a:t>など、申請する内容を入力します。</a:t>
            </a:r>
            <a:endParaRPr lang="en-US" altLang="ja-JP" sz="1200" dirty="0">
              <a:latin typeface="ＭＳ ゴシック" panose="020B0609070205080204" pitchFamily="49" charset="-128"/>
              <a:ea typeface="ＭＳ ゴシック" panose="020B0609070205080204" pitchFamily="49" charset="-128"/>
            </a:endParaRPr>
          </a:p>
          <a:p>
            <a:pPr fontAlgn="base">
              <a:spcBef>
                <a:spcPts val="600"/>
              </a:spcBef>
            </a:pP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入力した箇所は、背景が緑色に変更されます。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1071715" y="2352153"/>
            <a:ext cx="3574415"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 </a:t>
            </a:r>
            <a:r>
              <a:rPr lang="ja-JP" altLang="ja-JP" sz="1200" dirty="0">
                <a:latin typeface="ＭＳ ゴシック" panose="020B0609070205080204" pitchFamily="49" charset="-128"/>
                <a:ea typeface="ＭＳ ゴシック" panose="020B0609070205080204" pitchFamily="49" charset="-128"/>
              </a:rPr>
              <a:t>申請する期間や社員の範囲を指定します。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矢印: 右 22">
            <a:extLst>
              <a:ext uri="{FF2B5EF4-FFF2-40B4-BE49-F238E27FC236}">
                <a16:creationId xmlns:a16="http://schemas.microsoft.com/office/drawing/2014/main" id="{A12D3DF0-3429-4BFA-851F-81C78AE6A0C6}"/>
              </a:ext>
            </a:extLst>
          </p:cNvPr>
          <p:cNvSpPr/>
          <p:nvPr/>
        </p:nvSpPr>
        <p:spPr>
          <a:xfrm>
            <a:off x="5387354" y="4059929"/>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6333554" y="3832121"/>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895047" y="4141587"/>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888047" y="6096442"/>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546949" y="3898672"/>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437">
            <a:extLst>
              <a:ext uri="{FF2B5EF4-FFF2-40B4-BE49-F238E27FC236}">
                <a16:creationId xmlns:a16="http://schemas.microsoft.com/office/drawing/2014/main" id="{DC14F25F-000E-41DF-83A4-236BBD050E8F}"/>
              </a:ext>
            </a:extLst>
          </p:cNvPr>
          <p:cNvSpPr>
            <a:spLocks noChangeArrowheads="1"/>
          </p:cNvSpPr>
          <p:nvPr/>
        </p:nvSpPr>
        <p:spPr bwMode="auto">
          <a:xfrm>
            <a:off x="10776932" y="1064605"/>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1EDF1C6C-76B7-4EB0-97A7-204AE66AD33C}"/>
              </a:ext>
            </a:extLst>
          </p:cNvPr>
          <p:cNvCxnSpPr>
            <a:cxnSpLocks/>
          </p:cNvCxnSpPr>
          <p:nvPr/>
        </p:nvCxnSpPr>
        <p:spPr>
          <a:xfrm flipV="1">
            <a:off x="6453780" y="5327556"/>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4965999" y="5987124"/>
            <a:ext cx="2774635" cy="6020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 </a:t>
            </a:r>
            <a:r>
              <a:rPr lang="ja-JP" altLang="ja-JP" sz="1200" dirty="0">
                <a:latin typeface="ＭＳ ゴシック" panose="020B0609070205080204" pitchFamily="49" charset="-128"/>
                <a:ea typeface="ＭＳ ゴシック" panose="020B0609070205080204" pitchFamily="49" charset="-128"/>
              </a:rPr>
              <a:t>申請する日付にチェックを付け、</a:t>
            </a:r>
            <a:br>
              <a:rPr lang="en-US" altLang="ja-JP" sz="1200" dirty="0">
                <a:latin typeface="ＭＳ ゴシック" panose="020B0609070205080204" pitchFamily="49" charset="-128"/>
                <a:ea typeface="ＭＳ ゴシック" panose="020B0609070205080204" pitchFamily="49" charset="-128"/>
              </a:rPr>
            </a:b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［申請］ボタンをクリックします。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006195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ja-JP" sz="2800" b="1" i="0" u="none" strike="noStrike" cap="none" normalizeH="0" baseline="0" dirty="0" err="1">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承認</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70457" y="1284133"/>
            <a:ext cx="8818777"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申請を承認する</a:t>
            </a:r>
            <a:endPar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spcBef>
                <a:spcPct val="0"/>
              </a:spcBef>
              <a:spcAft>
                <a:spcPts val="6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連名式勤務実績申請を承認する</a:t>
            </a:r>
            <a:endPar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spcBef>
                <a:spcPct val="0"/>
              </a:spcBef>
              <a:spcAft>
                <a:spcPts val="600"/>
              </a:spcAft>
              <a:buClrTx/>
              <a:buSzTx/>
              <a:buFontTx/>
              <a:buNone/>
              <a:tabLst/>
            </a:pP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複数の申請を一括で承認する</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spcBef>
                <a:spcPct val="0"/>
              </a:spcBef>
              <a:spcAft>
                <a:spcPts val="6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申請を事後承認する</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spcAft>
                <a:spcPts val="600"/>
              </a:spcAf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5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代理で承認する</a:t>
            </a:r>
            <a:endPar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indent="0">
              <a:spcAft>
                <a:spcPts val="600"/>
              </a:spcAf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6	</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申請を閲覧する</a:t>
            </a:r>
            <a:endPar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67243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B62339C-81EF-43B3-80D2-CDF270CD5D54}"/>
              </a:ext>
            </a:extLst>
          </p:cNvPr>
          <p:cNvPicPr/>
          <p:nvPr/>
        </p:nvPicPr>
        <p:blipFill>
          <a:blip r:embed="rId3"/>
          <a:stretch>
            <a:fillRect/>
          </a:stretch>
        </p:blipFill>
        <p:spPr>
          <a:xfrm>
            <a:off x="6369608" y="3360659"/>
            <a:ext cx="4946650" cy="3157855"/>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申請を承認する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0"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［承認</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承認］メニュー</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E2A7D056-1D59-46B5-BD55-E7040C93FBF6}"/>
              </a:ext>
            </a:extLst>
          </p:cNvPr>
          <p:cNvPicPr>
            <a:picLocks noChangeAspect="1"/>
          </p:cNvPicPr>
          <p:nvPr/>
        </p:nvPicPr>
        <p:blipFill>
          <a:blip r:embed="rId4"/>
          <a:stretch>
            <a:fillRect/>
          </a:stretch>
        </p:blipFill>
        <p:spPr>
          <a:xfrm>
            <a:off x="1134688" y="3396523"/>
            <a:ext cx="4035076" cy="1167575"/>
          </a:xfrm>
          <a:prstGeom prst="rect">
            <a:avLst/>
          </a:prstGeom>
          <a:ln w="3175">
            <a:solidFill>
              <a:schemeClr val="tx1"/>
            </a:solidFill>
          </a:ln>
        </p:spPr>
      </p:pic>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723059" y="4319196"/>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005566" y="3362939"/>
            <a:ext cx="163724"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7244759" y="521256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8972999" y="6383161"/>
            <a:ext cx="1004864" cy="153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10911359" y="3347381"/>
            <a:ext cx="428751" cy="195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5630290" y="373991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7914095" y="5815815"/>
            <a:ext cx="2997264" cy="3842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承認すると、</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の欄に反映されます。</a:t>
            </a:r>
            <a:endParaRPr lang="en-US" altLang="ja-JP" sz="1200" dirty="0">
              <a:latin typeface="ＭＳ ゴシック" panose="020B0609070205080204" pitchFamily="49" charset="-128"/>
              <a:ea typeface="ＭＳ ゴシック" panose="020B0609070205080204" pitchFamily="49" charset="-128"/>
            </a:endParaRPr>
          </a:p>
        </p:txBody>
      </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871404" y="5928635"/>
            <a:ext cx="285750" cy="157163"/>
          </a:xfrm>
          <a:prstGeom prst="rect">
            <a:avLst/>
          </a:prstGeom>
          <a:noFill/>
          <a:ln>
            <a:noFill/>
          </a:ln>
        </p:spPr>
      </p:pic>
      <p:cxnSp>
        <p:nvCxnSpPr>
          <p:cNvPr id="39" name="直線コネクタ 38">
            <a:extLst>
              <a:ext uri="{FF2B5EF4-FFF2-40B4-BE49-F238E27FC236}">
                <a16:creationId xmlns:a16="http://schemas.microsoft.com/office/drawing/2014/main" id="{7123F263-9941-4513-ADA7-B02D67DBEEB1}"/>
              </a:ext>
            </a:extLst>
          </p:cNvPr>
          <p:cNvCxnSpPr>
            <a:cxnSpLocks/>
            <a:stCxn id="23" idx="0"/>
          </p:cNvCxnSpPr>
          <p:nvPr/>
        </p:nvCxnSpPr>
        <p:spPr>
          <a:xfrm flipV="1">
            <a:off x="5087428" y="3109066"/>
            <a:ext cx="0" cy="25387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D3E1E3-2A3F-42CF-9301-0BFF7BF4AF2D}"/>
              </a:ext>
            </a:extLst>
          </p:cNvPr>
          <p:cNvCxnSpPr>
            <a:cxnSpLocks/>
          </p:cNvCxnSpPr>
          <p:nvPr/>
        </p:nvCxnSpPr>
        <p:spPr>
          <a:xfrm flipV="1">
            <a:off x="11109020" y="3109066"/>
            <a:ext cx="0" cy="22193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369609" y="2006244"/>
            <a:ext cx="4946650" cy="11038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承認する際に確認したい項目を［条件設定］ボタンから選択できます。</a:t>
            </a:r>
            <a:endParaRPr lang="en-US" altLang="ja-JP" sz="1200" dirty="0">
              <a:latin typeface="ＭＳ ゴシック" panose="020B0609070205080204" pitchFamily="49" charset="-128"/>
              <a:ea typeface="ＭＳ ゴシック" panose="020B0609070205080204" pitchFamily="49" charset="-128"/>
            </a:endParaRPr>
          </a:p>
          <a:p>
            <a:pPr fontAlgn="base"/>
            <a:endPar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fontAlgn="base"/>
            <a:r>
              <a:rPr lang="ja-JP" altLang="ja-JP" sz="1200" b="1" dirty="0">
                <a:latin typeface="ＭＳ ゴシック" panose="020B0609070205080204" pitchFamily="49" charset="-128"/>
                <a:ea typeface="ＭＳ ゴシック" panose="020B0609070205080204" pitchFamily="49" charset="-128"/>
              </a:rPr>
              <a:t>＜例＞</a:t>
            </a:r>
            <a:endParaRPr lang="en-US" altLang="ja-JP" sz="1200" b="1"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残業申請を承認する際に、今月の累計時間を確認してから承認する</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場合は、残業項目を選択します。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144982" y="2518775"/>
            <a:ext cx="4106905" cy="5963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と表示されている場合は、お知らせがありますので、</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をクリックして確認</a:t>
            </a:r>
            <a:r>
              <a:rPr lang="ja-JP" altLang="en-US" sz="1200" dirty="0">
                <a:latin typeface="ＭＳ ゴシック" panose="020B0609070205080204" pitchFamily="49" charset="-128"/>
                <a:ea typeface="ＭＳ ゴシック" panose="020B0609070205080204" pitchFamily="49" charset="-128"/>
              </a:rPr>
              <a:t>します</a:t>
            </a:r>
            <a:r>
              <a:rPr lang="ja-JP" altLang="ja-JP" sz="1200" dirty="0">
                <a:latin typeface="ＭＳ ゴシック" panose="020B0609070205080204" pitchFamily="49" charset="-128"/>
                <a:ea typeface="ＭＳ ゴシック" panose="020B0609070205080204" pitchFamily="49" charset="-128"/>
              </a:rPr>
              <a:t>。</a:t>
            </a:r>
            <a:endParaRPr lang="en-US" altLang="ja-JP" sz="1200" dirty="0">
              <a:latin typeface="ＭＳ ゴシック" panose="020B0609070205080204" pitchFamily="49" charset="-128"/>
              <a:ea typeface="ＭＳ ゴシック" panose="020B0609070205080204" pitchFamily="49" charset="-128"/>
            </a:endParaRPr>
          </a:p>
        </p:txBody>
      </p:sp>
      <p:pic>
        <p:nvPicPr>
          <p:cNvPr id="35" name="ベルマーク.jpg">
            <a:extLst>
              <a:ext uri="{FF2B5EF4-FFF2-40B4-BE49-F238E27FC236}">
                <a16:creationId xmlns:a16="http://schemas.microsoft.com/office/drawing/2014/main" id="{CCAE0A76-ADB4-4C78-A2E5-48391AF032C4}"/>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213874" y="2614165"/>
            <a:ext cx="195580" cy="190500"/>
          </a:xfrm>
          <a:prstGeom prst="rect">
            <a:avLst/>
          </a:prstGeom>
        </p:spPr>
      </p:pic>
      <p:pic>
        <p:nvPicPr>
          <p:cNvPr id="36" name="ベルマーク.jpg">
            <a:extLst>
              <a:ext uri="{FF2B5EF4-FFF2-40B4-BE49-F238E27FC236}">
                <a16:creationId xmlns:a16="http://schemas.microsoft.com/office/drawing/2014/main" id="{73537EB2-EB47-4F64-83E5-5A2327C38E49}"/>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1214558" y="2814277"/>
            <a:ext cx="195580" cy="190500"/>
          </a:xfrm>
          <a:prstGeom prst="rect">
            <a:avLst/>
          </a:prstGeom>
        </p:spPr>
      </p:pic>
    </p:spTree>
    <p:extLst>
      <p:ext uri="{BB962C8B-B14F-4D97-AF65-F5344CB8AC3E}">
        <p14:creationId xmlns:p14="http://schemas.microsoft.com/office/powerpoint/2010/main" val="357747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D9DCAE3-377A-4BF9-AA25-F03259CE97FF}"/>
              </a:ext>
            </a:extLst>
          </p:cNvPr>
          <p:cNvPicPr>
            <a:picLocks noChangeAspect="1"/>
          </p:cNvPicPr>
          <p:nvPr/>
        </p:nvPicPr>
        <p:blipFill>
          <a:blip r:embed="rId3"/>
          <a:stretch>
            <a:fillRect/>
          </a:stretch>
        </p:blipFill>
        <p:spPr>
          <a:xfrm>
            <a:off x="6992574" y="1790578"/>
            <a:ext cx="3920490" cy="4096512"/>
          </a:xfrm>
          <a:prstGeom prst="rect">
            <a:avLst/>
          </a:prstGeom>
          <a:ln w="6350">
            <a:solidFill>
              <a:srgbClr val="000000"/>
            </a:solidFill>
          </a:ln>
        </p:spPr>
      </p:pic>
      <p:pic>
        <p:nvPicPr>
          <p:cNvPr id="27" name="図 26">
            <a:extLst>
              <a:ext uri="{FF2B5EF4-FFF2-40B4-BE49-F238E27FC236}">
                <a16:creationId xmlns:a16="http://schemas.microsoft.com/office/drawing/2014/main" id="{7C68525F-15CA-49BC-A764-6AC39504351C}"/>
              </a:ext>
            </a:extLst>
          </p:cNvPr>
          <p:cNvPicPr>
            <a:picLocks noChangeAspect="1"/>
          </p:cNvPicPr>
          <p:nvPr/>
        </p:nvPicPr>
        <p:blipFill>
          <a:blip r:embed="rId4"/>
          <a:stretch>
            <a:fillRect/>
          </a:stretch>
        </p:blipFill>
        <p:spPr>
          <a:xfrm>
            <a:off x="1071937" y="1790577"/>
            <a:ext cx="4824984" cy="142036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連名式勤務実績申請を承認する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81586"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［承認</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承認］メニュー</a:t>
            </a:r>
          </a:p>
        </p:txBody>
      </p:sp>
      <p:sp>
        <p:nvSpPr>
          <p:cNvPr id="19"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3648633" cy="4372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［条件設定］</a:t>
            </a:r>
            <a:r>
              <a:rPr lang="ja-JP" altLang="en-US" sz="1200" dirty="0">
                <a:latin typeface="ＭＳ ゴシック" panose="020B0609070205080204" pitchFamily="49" charset="-128"/>
                <a:ea typeface="ＭＳ ゴシック" panose="020B0609070205080204" pitchFamily="49" charset="-128"/>
              </a:rPr>
              <a:t>をクリックして</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絞り込</a:t>
            </a:r>
            <a:r>
              <a:rPr lang="ja-JP" altLang="en-US" sz="1200" dirty="0">
                <a:latin typeface="ＭＳ ゴシック" panose="020B0609070205080204" pitchFamily="49" charset="-128"/>
                <a:ea typeface="ＭＳ ゴシック" panose="020B0609070205080204" pitchFamily="49" charset="-128"/>
              </a:rPr>
              <a:t>み</a:t>
            </a:r>
            <a:r>
              <a:rPr lang="ja-JP" altLang="ja-JP" sz="1200" dirty="0">
                <a:latin typeface="ＭＳ ゴシック" panose="020B0609070205080204" pitchFamily="49" charset="-128"/>
                <a:ea typeface="ＭＳ ゴシック" panose="020B0609070205080204" pitchFamily="49" charset="-128"/>
              </a:rPr>
              <a:t>ます。</a:t>
            </a:r>
            <a:endParaRPr lang="en-US" altLang="ja-JP"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47559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386209F0-6B0B-47E2-84CC-C49A64808F97}"/>
              </a:ext>
            </a:extLst>
          </p:cNvPr>
          <p:cNvPicPr/>
          <p:nvPr/>
        </p:nvPicPr>
        <p:blipFill>
          <a:blip r:embed="rId3"/>
          <a:stretch>
            <a:fillRect/>
          </a:stretch>
        </p:blipFill>
        <p:spPr>
          <a:xfrm>
            <a:off x="5587260" y="4031440"/>
            <a:ext cx="5676265" cy="2374900"/>
          </a:xfrm>
          <a:prstGeom prst="rect">
            <a:avLst/>
          </a:prstGeom>
          <a:ln w="3175">
            <a:solidFill>
              <a:schemeClr val="tx1"/>
            </a:solidFill>
          </a:ln>
        </p:spPr>
      </p:pic>
      <p:pic>
        <p:nvPicPr>
          <p:cNvPr id="27" name="図 26">
            <a:extLst>
              <a:ext uri="{FF2B5EF4-FFF2-40B4-BE49-F238E27FC236}">
                <a16:creationId xmlns:a16="http://schemas.microsoft.com/office/drawing/2014/main" id="{DEB32388-9137-405D-807A-E57A3B15CD01}"/>
              </a:ext>
            </a:extLst>
          </p:cNvPr>
          <p:cNvPicPr/>
          <p:nvPr/>
        </p:nvPicPr>
        <p:blipFill>
          <a:blip r:embed="rId4"/>
          <a:stretch>
            <a:fillRect/>
          </a:stretch>
        </p:blipFill>
        <p:spPr>
          <a:xfrm>
            <a:off x="1092450" y="2213060"/>
            <a:ext cx="5493385" cy="19583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複数の申請を一括で承認する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21"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［承認</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承認］メニュー</a:t>
            </a: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206236" y="326156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6974214" y="4594876"/>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5681663" y="5366575"/>
            <a:ext cx="266283" cy="8687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799482" y="4371050"/>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AutoShape 380">
            <a:extLst>
              <a:ext uri="{FF2B5EF4-FFF2-40B4-BE49-F238E27FC236}">
                <a16:creationId xmlns:a16="http://schemas.microsoft.com/office/drawing/2014/main" id="{6BC0AFBC-A513-4A7C-A875-46D26809271C}"/>
              </a:ext>
            </a:extLst>
          </p:cNvPr>
          <p:cNvSpPr>
            <a:spLocks noChangeArrowheads="1"/>
          </p:cNvSpPr>
          <p:nvPr/>
        </p:nvSpPr>
        <p:spPr bwMode="auto">
          <a:xfrm>
            <a:off x="4281377" y="3111618"/>
            <a:ext cx="2202127" cy="100455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2" name="直線コネクタ 41">
            <a:extLst>
              <a:ext uri="{FF2B5EF4-FFF2-40B4-BE49-F238E27FC236}">
                <a16:creationId xmlns:a16="http://schemas.microsoft.com/office/drawing/2014/main" id="{B2D9D8CE-11B6-4020-AFCB-E52FA169D67C}"/>
              </a:ext>
            </a:extLst>
          </p:cNvPr>
          <p:cNvCxnSpPr>
            <a:cxnSpLocks/>
          </p:cNvCxnSpPr>
          <p:nvPr/>
        </p:nvCxnSpPr>
        <p:spPr>
          <a:xfrm flipV="1">
            <a:off x="3937323" y="4116174"/>
            <a:ext cx="562824" cy="40526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1126283" y="2505148"/>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4" name="直線コネクタ 43">
            <a:extLst>
              <a:ext uri="{FF2B5EF4-FFF2-40B4-BE49-F238E27FC236}">
                <a16:creationId xmlns:a16="http://schemas.microsoft.com/office/drawing/2014/main" id="{BC638E64-4361-4B4C-B26A-5F260DCE14DB}"/>
              </a:ext>
            </a:extLst>
          </p:cNvPr>
          <p:cNvCxnSpPr>
            <a:cxnSpLocks/>
          </p:cNvCxnSpPr>
          <p:nvPr/>
        </p:nvCxnSpPr>
        <p:spPr>
          <a:xfrm flipV="1">
            <a:off x="1335295" y="2160061"/>
            <a:ext cx="0" cy="3393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1054008" y="4521439"/>
            <a:ext cx="3517992" cy="14221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［項目選択］をクリックし、</a:t>
            </a:r>
            <a:r>
              <a:rPr lang="ja-JP" altLang="ja-JP" sz="1200" u="wavy" dirty="0">
                <a:latin typeface="ＭＳ ゴシック" panose="020B0609070205080204" pitchFamily="49" charset="-128"/>
                <a:ea typeface="ＭＳ ゴシック" panose="020B0609070205080204" pitchFamily="49" charset="-128"/>
              </a:rPr>
              <a:t>「申請」を選択済</a:t>
            </a:r>
            <a:br>
              <a:rPr lang="en-US" altLang="ja-JP" sz="1200" u="wavy" dirty="0">
                <a:latin typeface="ＭＳ ゴシック" panose="020B0609070205080204" pitchFamily="49" charset="-128"/>
                <a:ea typeface="ＭＳ ゴシック" panose="020B0609070205080204" pitchFamily="49" charset="-128"/>
              </a:rPr>
            </a:br>
            <a:r>
              <a:rPr lang="ja-JP" altLang="ja-JP" sz="1200" u="wavy" dirty="0">
                <a:latin typeface="ＭＳ ゴシック" panose="020B0609070205080204" pitchFamily="49" charset="-128"/>
                <a:ea typeface="ＭＳ ゴシック" panose="020B0609070205080204" pitchFamily="49" charset="-128"/>
              </a:rPr>
              <a:t>項目に設定します。</a:t>
            </a:r>
            <a:endParaRPr lang="ja-JP" altLang="ja-JP" sz="1200" dirty="0">
              <a:latin typeface="ＭＳ ゴシック" panose="020B0609070205080204" pitchFamily="49" charset="-128"/>
              <a:ea typeface="ＭＳ ゴシック" panose="020B0609070205080204" pitchFamily="49" charset="-128"/>
            </a:endParaRPr>
          </a:p>
          <a:p>
            <a:pPr fontAlgn="base"/>
            <a:endParaRPr lang="en-US" altLang="ja-JP" sz="1200" dirty="0">
              <a:latin typeface="ＭＳ ゴシック" panose="020B0609070205080204" pitchFamily="49" charset="-128"/>
              <a:ea typeface="ＭＳ ゴシック" panose="020B0609070205080204" pitchFamily="49" charset="-128"/>
            </a:endParaRPr>
          </a:p>
          <a:p>
            <a:pPr fontAlgn="base"/>
            <a:r>
              <a:rPr lang="ja-JP" altLang="ja-JP" sz="1050" dirty="0">
                <a:latin typeface="ＭＳ ゴシック" panose="020B0609070205080204" pitchFamily="49" charset="-128"/>
                <a:ea typeface="ＭＳ ゴシック" panose="020B0609070205080204" pitchFamily="49" charset="-128"/>
              </a:rPr>
              <a:t>「申請」を選択済項目に設定する</a:t>
            </a:r>
            <a:r>
              <a:rPr lang="ja-JP" altLang="en-US" sz="1050" dirty="0">
                <a:latin typeface="ＭＳ ゴシック" panose="020B0609070205080204" pitchFamily="49" charset="-128"/>
                <a:ea typeface="ＭＳ ゴシック" panose="020B0609070205080204" pitchFamily="49" charset="-128"/>
              </a:rPr>
              <a:t>と</a:t>
            </a:r>
            <a:r>
              <a:rPr lang="ja-JP" altLang="ja-JP" sz="1050" dirty="0">
                <a:latin typeface="ＭＳ ゴシック" panose="020B0609070205080204" pitchFamily="49" charset="-128"/>
                <a:ea typeface="ＭＳ ゴシック" panose="020B0609070205080204" pitchFamily="49" charset="-128"/>
              </a:rPr>
              <a:t>、申請を</a:t>
            </a:r>
            <a:r>
              <a:rPr lang="ja-JP" altLang="en-US" sz="1050" dirty="0">
                <a:latin typeface="ＭＳ ゴシック" panose="020B0609070205080204" pitchFamily="49" charset="-128"/>
                <a:ea typeface="ＭＳ ゴシック" panose="020B0609070205080204" pitchFamily="49" charset="-128"/>
              </a:rPr>
              <a:t> </a:t>
            </a:r>
            <a:r>
              <a:rPr lang="en-US" altLang="ja-JP" sz="1050" dirty="0">
                <a:latin typeface="ＭＳ ゴシック" panose="020B0609070205080204" pitchFamily="49" charset="-128"/>
                <a:ea typeface="ＭＳ ゴシック" panose="020B0609070205080204" pitchFamily="49" charset="-128"/>
              </a:rPr>
              <a:t>1 </a:t>
            </a:r>
            <a:r>
              <a:rPr lang="ja-JP" altLang="ja-JP" sz="1050" dirty="0" err="1">
                <a:latin typeface="ＭＳ ゴシック" panose="020B0609070205080204" pitchFamily="49" charset="-128"/>
                <a:ea typeface="ＭＳ ゴシック" panose="020B0609070205080204" pitchFamily="49" charset="-128"/>
              </a:rPr>
              <a:t>つずつ</a:t>
            </a:r>
            <a:r>
              <a:rPr lang="ja-JP" altLang="ja-JP" sz="1050" dirty="0">
                <a:latin typeface="ＭＳ ゴシック" panose="020B0609070205080204" pitchFamily="49" charset="-128"/>
                <a:ea typeface="ＭＳ ゴシック" panose="020B0609070205080204" pitchFamily="49" charset="-128"/>
              </a:rPr>
              <a:t>確認せずに、一覧で内容を確認できます。</a:t>
            </a:r>
          </a:p>
          <a:p>
            <a:pPr fontAlgn="base"/>
            <a:r>
              <a:rPr lang="ja-JP" altLang="ja-JP" sz="1050" dirty="0">
                <a:latin typeface="ＭＳ ゴシック" panose="020B0609070205080204" pitchFamily="49" charset="-128"/>
                <a:ea typeface="ＭＳ ゴシック" panose="020B0609070205080204" pitchFamily="49" charset="-128"/>
              </a:rPr>
              <a:t>他にも一覧で確認したい項目がある場合は</a:t>
            </a:r>
            <a:r>
              <a:rPr lang="ja-JP" altLang="en-US" sz="1050" dirty="0">
                <a:latin typeface="ＭＳ ゴシック" panose="020B0609070205080204" pitchFamily="49" charset="-128"/>
                <a:ea typeface="ＭＳ ゴシック" panose="020B0609070205080204" pitchFamily="49" charset="-128"/>
              </a:rPr>
              <a:t>、</a:t>
            </a:r>
            <a:r>
              <a:rPr lang="ja-JP" altLang="ja-JP" sz="1050" dirty="0">
                <a:latin typeface="ＭＳ ゴシック" panose="020B0609070205080204" pitchFamily="49" charset="-128"/>
                <a:ea typeface="ＭＳ ゴシック" panose="020B0609070205080204" pitchFamily="49" charset="-128"/>
              </a:rPr>
              <a:t>選択済項目に設定します。</a:t>
            </a:r>
          </a:p>
        </p:txBody>
      </p:sp>
      <p:sp>
        <p:nvSpPr>
          <p:cNvPr id="30"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8028992" y="4375735"/>
            <a:ext cx="3412661" cy="60517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承認（否認）する申請にチェックを付けて、</a:t>
            </a:r>
          </a:p>
          <a:p>
            <a:r>
              <a:rPr lang="ja-JP" altLang="ja-JP" sz="1200" dirty="0">
                <a:latin typeface="ＭＳ ゴシック" panose="020B0609070205080204" pitchFamily="49" charset="-128"/>
                <a:ea typeface="ＭＳ ゴシック" panose="020B0609070205080204" pitchFamily="49" charset="-128"/>
              </a:rPr>
              <a:t>［確定］ボタンをクリックします。</a:t>
            </a:r>
            <a:endParaRPr lang="en-US" altLang="ja-JP" sz="1200" dirty="0">
              <a:latin typeface="ＭＳ ゴシック" panose="020B0609070205080204" pitchFamily="49" charset="-128"/>
              <a:ea typeface="ＭＳ ゴシック" panose="020B0609070205080204" pitchFamily="49" charset="-128"/>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84726" y="1754795"/>
            <a:ext cx="3196651" cy="4052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［条件設定］から申請</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絞り込みます。</a:t>
            </a:r>
            <a:endParaRPr lang="en-US" altLang="ja-JP"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4867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4173347-2A64-43A9-9B00-E4D4D36C8B3C}"/>
              </a:ext>
            </a:extLst>
          </p:cNvPr>
          <p:cNvPicPr/>
          <p:nvPr/>
        </p:nvPicPr>
        <p:blipFill>
          <a:blip r:embed="rId3"/>
          <a:stretch>
            <a:fillRect/>
          </a:stretch>
        </p:blipFill>
        <p:spPr>
          <a:xfrm>
            <a:off x="5673558" y="3613896"/>
            <a:ext cx="5603240" cy="2644775"/>
          </a:xfrm>
          <a:prstGeom prst="rect">
            <a:avLst/>
          </a:prstGeom>
          <a:ln w="3175">
            <a:solidFill>
              <a:schemeClr val="tx1"/>
            </a:solidFill>
          </a:ln>
        </p:spPr>
      </p:pic>
      <p:pic>
        <p:nvPicPr>
          <p:cNvPr id="21" name="図 20">
            <a:extLst>
              <a:ext uri="{FF2B5EF4-FFF2-40B4-BE49-F238E27FC236}">
                <a16:creationId xmlns:a16="http://schemas.microsoft.com/office/drawing/2014/main" id="{A1A05C54-87BD-4B6C-A798-9514BA6DA367}"/>
              </a:ext>
            </a:extLst>
          </p:cNvPr>
          <p:cNvPicPr/>
          <p:nvPr/>
        </p:nvPicPr>
        <p:blipFill>
          <a:blip r:embed="rId4"/>
          <a:stretch>
            <a:fillRect/>
          </a:stretch>
        </p:blipFill>
        <p:spPr>
          <a:xfrm>
            <a:off x="1065616" y="2962561"/>
            <a:ext cx="4979035" cy="130302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378497"/>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申請を事後承認する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26408" y="1301698"/>
            <a:ext cx="10151779" cy="646331"/>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勤怠締日に社員が</a:t>
            </a:r>
            <a:r>
              <a:rPr lang="ja-JP" altLang="en-US" sz="1200" dirty="0">
                <a:latin typeface="ＭＳ ゴシック" panose="020B0609070205080204" pitchFamily="49" charset="-128"/>
                <a:ea typeface="ＭＳ ゴシック" panose="020B0609070205080204" pitchFamily="49" charset="-128"/>
              </a:rPr>
              <a:t>急きょ</a:t>
            </a:r>
            <a:r>
              <a:rPr lang="ja-JP" altLang="ja-JP" sz="1200" dirty="0">
                <a:latin typeface="ＭＳ ゴシック" panose="020B0609070205080204" pitchFamily="49" charset="-128"/>
                <a:ea typeface="ＭＳ ゴシック" panose="020B0609070205080204" pitchFamily="49" charset="-128"/>
              </a:rPr>
              <a:t>有給休暇</a:t>
            </a:r>
            <a:r>
              <a:rPr lang="ja-JP" altLang="en-US" sz="1200" dirty="0">
                <a:latin typeface="ＭＳ ゴシック" panose="020B0609070205080204" pitchFamily="49" charset="-128"/>
                <a:ea typeface="ＭＳ ゴシック" panose="020B0609070205080204" pitchFamily="49" charset="-128"/>
              </a:rPr>
              <a:t>だった</a:t>
            </a:r>
            <a:r>
              <a:rPr lang="ja-JP" altLang="ja-JP" sz="1200" dirty="0">
                <a:latin typeface="ＭＳ ゴシック" panose="020B0609070205080204" pitchFamily="49" charset="-128"/>
                <a:ea typeface="ＭＳ ゴシック" panose="020B0609070205080204" pitchFamily="49" charset="-128"/>
              </a:rPr>
              <a:t>場合、勤怠管理者</a:t>
            </a:r>
            <a:r>
              <a:rPr lang="ja-JP" altLang="en-US" sz="1200" dirty="0">
                <a:latin typeface="ＭＳ ゴシック" panose="020B0609070205080204" pitchFamily="49" charset="-128"/>
                <a:ea typeface="ＭＳ ゴシック" panose="020B0609070205080204" pitchFamily="49" charset="-128"/>
              </a:rPr>
              <a:t>側で処理する場合があります</a:t>
            </a:r>
            <a:r>
              <a:rPr lang="ja-JP" altLang="ja-JP" sz="1200" dirty="0">
                <a:latin typeface="ＭＳ ゴシック" panose="020B0609070205080204" pitchFamily="49" charset="-128"/>
                <a:ea typeface="ＭＳ ゴシック" panose="020B0609070205080204" pitchFamily="49" charset="-128"/>
              </a:rPr>
              <a:t>。</a:t>
            </a:r>
          </a:p>
          <a:p>
            <a:r>
              <a:rPr lang="ja-JP" altLang="en-US" sz="1200" dirty="0">
                <a:latin typeface="ＭＳ ゴシック" panose="020B0609070205080204" pitchFamily="49" charset="-128"/>
                <a:ea typeface="ＭＳ ゴシック" panose="020B0609070205080204" pitchFamily="49" charset="-128"/>
              </a:rPr>
              <a:t>そ</a:t>
            </a:r>
            <a:r>
              <a:rPr lang="ja-JP" altLang="ja-JP" sz="1200" dirty="0">
                <a:latin typeface="ＭＳ ゴシック" panose="020B0609070205080204" pitchFamily="49" charset="-128"/>
                <a:ea typeface="ＭＳ ゴシック" panose="020B0609070205080204" pitchFamily="49" charset="-128"/>
              </a:rPr>
              <a:t>の場合、</a:t>
            </a:r>
            <a:r>
              <a:rPr lang="ja-JP" altLang="en-US" sz="1200" dirty="0">
                <a:latin typeface="ＭＳ ゴシック" panose="020B0609070205080204" pitchFamily="49" charset="-128"/>
                <a:ea typeface="ＭＳ ゴシック" panose="020B0609070205080204" pitchFamily="49" charset="-128"/>
              </a:rPr>
              <a:t>後日に</a:t>
            </a:r>
            <a:r>
              <a:rPr lang="ja-JP" altLang="ja-JP" sz="1200" dirty="0">
                <a:latin typeface="ＭＳ ゴシック" panose="020B0609070205080204" pitchFamily="49" charset="-128"/>
                <a:ea typeface="ＭＳ ゴシック" panose="020B0609070205080204" pitchFamily="49" charset="-128"/>
              </a:rPr>
              <a:t>社員</a:t>
            </a:r>
            <a:r>
              <a:rPr lang="ja-JP" altLang="en-US" sz="1200" dirty="0">
                <a:latin typeface="ＭＳ ゴシック" panose="020B0609070205080204" pitchFamily="49" charset="-128"/>
                <a:ea typeface="ＭＳ ゴシック" panose="020B0609070205080204" pitchFamily="49" charset="-128"/>
              </a:rPr>
              <a:t>が</a:t>
            </a:r>
            <a:r>
              <a:rPr lang="ja-JP" altLang="ja-JP" sz="1200" dirty="0">
                <a:latin typeface="ＭＳ ゴシック" panose="020B0609070205080204" pitchFamily="49" charset="-128"/>
                <a:ea typeface="ＭＳ ゴシック" panose="020B0609070205080204" pitchFamily="49" charset="-128"/>
              </a:rPr>
              <a:t>有休</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した際に</a:t>
            </a:r>
            <a:r>
              <a:rPr lang="ja-JP" altLang="ja-JP" sz="1200" dirty="0">
                <a:latin typeface="ＭＳ ゴシック" panose="020B0609070205080204" pitchFamily="49" charset="-128"/>
                <a:ea typeface="ＭＳ ゴシック" panose="020B0609070205080204" pitchFamily="49" charset="-128"/>
              </a:rPr>
              <a:t>、「事後承認（勤務データを修正済のため、申請・承認の実績だけ残す）」にチェックを付けて</a:t>
            </a:r>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承認します。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61357" y="3975824"/>
            <a:ext cx="374263" cy="109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6026331" y="5895839"/>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矢印: 折線 31">
            <a:extLst>
              <a:ext uri="{FF2B5EF4-FFF2-40B4-BE49-F238E27FC236}">
                <a16:creationId xmlns:a16="http://schemas.microsoft.com/office/drawing/2014/main" id="{DABBADC1-D01B-4262-9DB9-1D6A95BE3213}"/>
              </a:ext>
            </a:extLst>
          </p:cNvPr>
          <p:cNvSpPr/>
          <p:nvPr/>
        </p:nvSpPr>
        <p:spPr>
          <a:xfrm flipV="1">
            <a:off x="4744030" y="450691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1065616" y="4370347"/>
            <a:ext cx="2261000" cy="4052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承認する申請を</a:t>
            </a:r>
            <a:r>
              <a:rPr lang="ja-JP" altLang="en-US" sz="1200" dirty="0">
                <a:latin typeface="ＭＳ ゴシック" panose="020B0609070205080204" pitchFamily="49" charset="-128"/>
                <a:ea typeface="ＭＳ ゴシック" panose="020B0609070205080204" pitchFamily="49" charset="-128"/>
              </a:rPr>
              <a:t>選択し</a:t>
            </a:r>
            <a:r>
              <a:rPr lang="ja-JP" altLang="ja-JP" sz="1200" dirty="0">
                <a:latin typeface="ＭＳ ゴシック" panose="020B0609070205080204" pitchFamily="49" charset="-128"/>
                <a:ea typeface="ＭＳ ゴシック" panose="020B0609070205080204" pitchFamily="49" charset="-128"/>
              </a:rPr>
              <a:t>ます。</a:t>
            </a:r>
            <a:endParaRPr lang="en-US" altLang="ja-JP" sz="1200" dirty="0">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1B8925E7-A186-4CD2-9B69-98C2A589AA52}"/>
              </a:ext>
            </a:extLst>
          </p:cNvPr>
          <p:cNvSpPr txBox="1"/>
          <p:nvPr/>
        </p:nvSpPr>
        <p:spPr>
          <a:xfrm>
            <a:off x="982563" y="2440183"/>
            <a:ext cx="2999582" cy="276999"/>
          </a:xfrm>
          <a:prstGeom prst="rect">
            <a:avLst/>
          </a:prstGeom>
          <a:noFill/>
        </p:spPr>
        <p:txBody>
          <a:bodyPr wrap="square" rtlCol="0">
            <a:spAutoFit/>
          </a:bodyPr>
          <a:lstStyle/>
          <a:p>
            <a:r>
              <a:rPr lang="ja-JP" altLang="ja-JP" sz="1200" b="1" dirty="0">
                <a:latin typeface="ＭＳ ゴシック" panose="020B0609070205080204" pitchFamily="49" charset="-128"/>
                <a:ea typeface="ＭＳ ゴシック" panose="020B0609070205080204" pitchFamily="49" charset="-128"/>
              </a:rPr>
              <a:t>＜例＞ 休暇申請</a:t>
            </a:r>
            <a:r>
              <a:rPr lang="ja-JP" altLang="en-US" sz="1200" b="1" dirty="0">
                <a:latin typeface="ＭＳ ゴシック" panose="020B0609070205080204" pitchFamily="49" charset="-128"/>
                <a:ea typeface="ＭＳ ゴシック" panose="020B0609070205080204" pitchFamily="49" charset="-128"/>
              </a:rPr>
              <a:t>を事後承認する</a:t>
            </a:r>
            <a:r>
              <a:rPr lang="ja-JP" altLang="ja-JP" sz="1200" b="1" dirty="0">
                <a:latin typeface="ＭＳ ゴシック" panose="020B0609070205080204" pitchFamily="49" charset="-128"/>
                <a:ea typeface="ＭＳ ゴシック" panose="020B0609070205080204" pitchFamily="49" charset="-128"/>
              </a:rPr>
              <a:t>場合</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29"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6653051" y="6074283"/>
            <a:ext cx="444893"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898025" y="5695210"/>
            <a:ext cx="3504016" cy="74570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「事後承認（勤務データを修正済のため、申請・承認の実績だけ残す）」にチェックを付け、</a:t>
            </a:r>
          </a:p>
          <a:p>
            <a:r>
              <a:rPr lang="ja-JP" altLang="ja-JP" sz="1200" dirty="0">
                <a:latin typeface="ＭＳ ゴシック" panose="020B0609070205080204" pitchFamily="49" charset="-128"/>
                <a:ea typeface="ＭＳ ゴシック" panose="020B0609070205080204" pitchFamily="49" charset="-128"/>
              </a:rPr>
              <a:t>［承認］ボタンをクリックします。</a:t>
            </a:r>
          </a:p>
        </p:txBody>
      </p:sp>
    </p:spTree>
    <p:extLst>
      <p:ext uri="{BB962C8B-B14F-4D97-AF65-F5344CB8AC3E}">
        <p14:creationId xmlns:p14="http://schemas.microsoft.com/office/powerpoint/2010/main" val="3741196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BE05010-506D-4CA5-B4A3-CB4B5FA912F2}"/>
              </a:ext>
            </a:extLst>
          </p:cNvPr>
          <p:cNvPicPr/>
          <p:nvPr/>
        </p:nvPicPr>
        <p:blipFill>
          <a:blip r:embed="rId3"/>
          <a:stretch>
            <a:fillRect/>
          </a:stretch>
        </p:blipFill>
        <p:spPr>
          <a:xfrm>
            <a:off x="1072306" y="5108721"/>
            <a:ext cx="3698240" cy="1423670"/>
          </a:xfrm>
          <a:prstGeom prst="rect">
            <a:avLst/>
          </a:prstGeom>
          <a:ln w="3175">
            <a:solidFill>
              <a:schemeClr val="tx1"/>
            </a:solidFill>
          </a:ln>
        </p:spPr>
      </p:pic>
      <p:pic>
        <p:nvPicPr>
          <p:cNvPr id="22" name="図 21">
            <a:extLst>
              <a:ext uri="{FF2B5EF4-FFF2-40B4-BE49-F238E27FC236}">
                <a16:creationId xmlns:a16="http://schemas.microsoft.com/office/drawing/2014/main" id="{699F4675-2D6C-4D9A-8A54-781C619DA0C5}"/>
              </a:ext>
            </a:extLst>
          </p:cNvPr>
          <p:cNvPicPr/>
          <p:nvPr/>
        </p:nvPicPr>
        <p:blipFill>
          <a:blip r:embed="rId4"/>
          <a:stretch>
            <a:fillRect/>
          </a:stretch>
        </p:blipFill>
        <p:spPr>
          <a:xfrm>
            <a:off x="1072305" y="3787638"/>
            <a:ext cx="3689531" cy="813965"/>
          </a:xfrm>
          <a:prstGeom prst="rect">
            <a:avLst/>
          </a:prstGeom>
          <a:ln w="3175">
            <a:solidFill>
              <a:schemeClr val="tx1"/>
            </a:solidFill>
          </a:ln>
        </p:spPr>
      </p:pic>
      <p:pic>
        <p:nvPicPr>
          <p:cNvPr id="20" name="図 19">
            <a:extLst>
              <a:ext uri="{FF2B5EF4-FFF2-40B4-BE49-F238E27FC236}">
                <a16:creationId xmlns:a16="http://schemas.microsoft.com/office/drawing/2014/main" id="{A905FED8-55B2-4113-88FA-A41F803324A4}"/>
              </a:ext>
            </a:extLst>
          </p:cNvPr>
          <p:cNvPicPr/>
          <p:nvPr/>
        </p:nvPicPr>
        <p:blipFill>
          <a:blip r:embed="rId5"/>
          <a:stretch>
            <a:fillRect/>
          </a:stretch>
        </p:blipFill>
        <p:spPr>
          <a:xfrm>
            <a:off x="1072306" y="2252523"/>
            <a:ext cx="3689985" cy="9918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代理で承認する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7" y="1301698"/>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承認者が出張などで不在の場合に、事前に別の担当者を代理の承認者として設定できます。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425806" y="6270123"/>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088714" y="2930794"/>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4A2D0C0-8DC8-4CB3-8288-CD95C99C296E}"/>
              </a:ext>
            </a:extLst>
          </p:cNvPr>
          <p:cNvSpPr txBox="1"/>
          <p:nvPr/>
        </p:nvSpPr>
        <p:spPr>
          <a:xfrm>
            <a:off x="988671" y="1798617"/>
            <a:ext cx="5643162" cy="276999"/>
          </a:xfrm>
          <a:prstGeom prst="rect">
            <a:avLst/>
          </a:prstGeom>
          <a:noFill/>
        </p:spPr>
        <p:txBody>
          <a:bodyPr wrap="square" rtlCol="0">
            <a:spAutoFit/>
          </a:bodyPr>
          <a:lstStyle/>
          <a:p>
            <a:r>
              <a:rPr lang="ja-JP" altLang="ja-JP" sz="1200" b="1" dirty="0">
                <a:latin typeface="ＭＳ ゴシック" panose="020B0609070205080204" pitchFamily="49" charset="-128"/>
                <a:ea typeface="ＭＳ ゴシック" panose="020B0609070205080204" pitchFamily="49" charset="-128"/>
              </a:rPr>
              <a:t>＜例＞ </a:t>
            </a:r>
            <a:r>
              <a:rPr lang="ja-JP" altLang="ja-JP" sz="1200" dirty="0">
                <a:latin typeface="ＭＳ ゴシック" panose="020B0609070205080204" pitchFamily="49" charset="-128"/>
                <a:ea typeface="ＭＳ ゴシック" panose="020B0609070205080204" pitchFamily="49" charset="-128"/>
              </a:rPr>
              <a:t>承認者である小川さんが出張中、代わりに山田さんを承認者</a:t>
            </a:r>
            <a:r>
              <a:rPr lang="ja-JP" altLang="en-US" sz="1200" dirty="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する場合</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30" name="矢印: 右 29">
            <a:extLst>
              <a:ext uri="{FF2B5EF4-FFF2-40B4-BE49-F238E27FC236}">
                <a16:creationId xmlns:a16="http://schemas.microsoft.com/office/drawing/2014/main" id="{BD4B165A-F407-4527-A70F-59F656335885}"/>
              </a:ext>
            </a:extLst>
          </p:cNvPr>
          <p:cNvSpPr/>
          <p:nvPr/>
        </p:nvSpPr>
        <p:spPr>
          <a:xfrm rot="5400000">
            <a:off x="2693369" y="3331232"/>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矢印: 右 33">
            <a:extLst>
              <a:ext uri="{FF2B5EF4-FFF2-40B4-BE49-F238E27FC236}">
                <a16:creationId xmlns:a16="http://schemas.microsoft.com/office/drawing/2014/main" id="{FC3F64CC-40E0-404B-82B2-6AD8726A7119}"/>
              </a:ext>
            </a:extLst>
          </p:cNvPr>
          <p:cNvSpPr/>
          <p:nvPr/>
        </p:nvSpPr>
        <p:spPr>
          <a:xfrm rot="5400000">
            <a:off x="2701124" y="465670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01009" y="2420425"/>
            <a:ext cx="5067204" cy="3948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　　</a:t>
            </a:r>
            <a:r>
              <a:rPr lang="ja-JP" altLang="ja-JP" sz="1200" dirty="0">
                <a:latin typeface="ＭＳ ゴシック" panose="020B0609070205080204" pitchFamily="49" charset="-128"/>
                <a:ea typeface="ＭＳ ゴシック" panose="020B0609070205080204" pitchFamily="49" charset="-128"/>
              </a:rPr>
              <a:t>をクリックし、</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代理設定</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メニューをクリックします。</a:t>
            </a:r>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392044" y="3762563"/>
            <a:ext cx="5067204" cy="39487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［新規登録］ボタン</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01009" y="5113060"/>
            <a:ext cx="5067205" cy="9739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200" dirty="0">
                <a:latin typeface="ＭＳ ゴシック" panose="020B0609070205080204" pitchFamily="49" charset="-128"/>
                <a:ea typeface="ＭＳ ゴシック" panose="020B0609070205080204" pitchFamily="49" charset="-128"/>
              </a:rPr>
              <a:t>③ </a:t>
            </a:r>
            <a:r>
              <a:rPr lang="ja-JP" altLang="ja-JP" sz="1200" dirty="0">
                <a:latin typeface="ＭＳ ゴシック" panose="020B0609070205080204" pitchFamily="49" charset="-128"/>
                <a:ea typeface="ＭＳ ゴシック" panose="020B0609070205080204" pitchFamily="49" charset="-128"/>
              </a:rPr>
              <a:t>期間と代理の</a:t>
            </a:r>
            <a:r>
              <a:rPr lang="ja-JP" altLang="en-US" sz="1200" dirty="0">
                <a:latin typeface="ＭＳ ゴシック" panose="020B0609070205080204" pitchFamily="49" charset="-128"/>
                <a:ea typeface="ＭＳ ゴシック" panose="020B0609070205080204" pitchFamily="49" charset="-128"/>
              </a:rPr>
              <a:t>承認</a:t>
            </a:r>
            <a:r>
              <a:rPr lang="ja-JP" altLang="ja-JP" sz="1200" dirty="0">
                <a:latin typeface="ＭＳ ゴシック" panose="020B0609070205080204" pitchFamily="49" charset="-128"/>
                <a:ea typeface="ＭＳ ゴシック" panose="020B0609070205080204" pitchFamily="49" charset="-128"/>
              </a:rPr>
              <a:t>者を設定し、［登録］ボタンをクリックします。</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設定した期間だけ、代理の承認者が承認できます。</a:t>
            </a:r>
          </a:p>
          <a:p>
            <a:pPr fontAlgn="base"/>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b="1" dirty="0">
                <a:latin typeface="ＭＳ ゴシック" panose="020B0609070205080204" pitchFamily="49" charset="-128"/>
                <a:ea typeface="ＭＳ ゴシック" panose="020B0609070205080204" pitchFamily="49" charset="-128"/>
              </a:rPr>
              <a:t>＜例＞</a:t>
            </a:r>
            <a:r>
              <a:rPr lang="en-US" altLang="ja-JP" sz="1200" dirty="0">
                <a:latin typeface="ＭＳ ゴシック" panose="020B0609070205080204" pitchFamily="49" charset="-128"/>
                <a:ea typeface="ＭＳ ゴシック" panose="020B0609070205080204" pitchFamily="49" charset="-128"/>
              </a:rPr>
              <a:t> 3/29</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 4/2</a:t>
            </a:r>
            <a:r>
              <a:rPr lang="ja-JP" altLang="en-US" sz="1200" dirty="0">
                <a:latin typeface="ＭＳ ゴシック" panose="020B0609070205080204" pitchFamily="49" charset="-128"/>
                <a:ea typeface="ＭＳ ゴシック" panose="020B0609070205080204" pitchFamily="49" charset="-128"/>
              </a:rPr>
              <a:t> に</a:t>
            </a:r>
            <a:r>
              <a:rPr lang="ja-JP" altLang="ja-JP" sz="1200" dirty="0">
                <a:latin typeface="ＭＳ ゴシック" panose="020B0609070205080204" pitchFamily="49" charset="-128"/>
                <a:ea typeface="ＭＳ ゴシック" panose="020B0609070205080204" pitchFamily="49" charset="-128"/>
              </a:rPr>
              <a:t>小川さんの代わりに山田さんが承認できます。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33" name="図 32">
            <a:extLst>
              <a:ext uri="{FF2B5EF4-FFF2-40B4-BE49-F238E27FC236}">
                <a16:creationId xmlns:a16="http://schemas.microsoft.com/office/drawing/2014/main" id="{E1AF726A-5A75-47DA-8D86-22C8D3F0CBFE}"/>
              </a:ext>
            </a:extLst>
          </p:cNvPr>
          <p:cNvPicPr/>
          <p:nvPr/>
        </p:nvPicPr>
        <p:blipFill>
          <a:blip r:embed="rId6">
            <a:extLst>
              <a:ext uri="{28A0092B-C50C-407E-A947-70E740481C1C}">
                <a14:useLocalDpi xmlns:a14="http://schemas.microsoft.com/office/drawing/2010/main" val="0"/>
              </a:ext>
            </a:extLst>
          </a:blip>
          <a:stretch>
            <a:fillRect/>
          </a:stretch>
        </p:blipFill>
        <p:spPr>
          <a:xfrm>
            <a:off x="5706893" y="2535408"/>
            <a:ext cx="204470" cy="204470"/>
          </a:xfrm>
          <a:prstGeom prst="rect">
            <a:avLst/>
          </a:prstGeom>
        </p:spPr>
      </p:pic>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72305" y="39706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525663" y="2235105"/>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79079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85CC182-C9EC-41B9-9A3A-5CCD49E4608E}"/>
              </a:ext>
            </a:extLst>
          </p:cNvPr>
          <p:cNvPicPr/>
          <p:nvPr/>
        </p:nvPicPr>
        <p:blipFill>
          <a:blip r:embed="rId3"/>
          <a:stretch>
            <a:fillRect/>
          </a:stretch>
        </p:blipFill>
        <p:spPr>
          <a:xfrm>
            <a:off x="6777698" y="3997496"/>
            <a:ext cx="3474720" cy="2563495"/>
          </a:xfrm>
          <a:prstGeom prst="rect">
            <a:avLst/>
          </a:prstGeom>
          <a:ln w="6350">
            <a:solidFill>
              <a:schemeClr val="tx1"/>
            </a:solidFill>
          </a:ln>
        </p:spPr>
      </p:pic>
      <p:pic>
        <p:nvPicPr>
          <p:cNvPr id="21" name="図 20">
            <a:extLst>
              <a:ext uri="{FF2B5EF4-FFF2-40B4-BE49-F238E27FC236}">
                <a16:creationId xmlns:a16="http://schemas.microsoft.com/office/drawing/2014/main" id="{76895187-9C7B-4C28-AAE9-3DEAEBF2F09E}"/>
              </a:ext>
            </a:extLst>
          </p:cNvPr>
          <p:cNvPicPr/>
          <p:nvPr/>
        </p:nvPicPr>
        <p:blipFill>
          <a:blip r:embed="rId4"/>
          <a:stretch>
            <a:fillRect/>
          </a:stretch>
        </p:blipFill>
        <p:spPr>
          <a:xfrm>
            <a:off x="1063341" y="2455809"/>
            <a:ext cx="5145405" cy="155575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申請を閲覧する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［承認</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閲覧］メニュー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135581" y="3467041"/>
            <a:ext cx="289468" cy="1508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63341" y="1728423"/>
            <a:ext cx="4091845" cy="6013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申請中</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決裁済</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判別できます。</a:t>
            </a:r>
          </a:p>
          <a:p>
            <a:pPr fontAlgn="base"/>
            <a:r>
              <a:rPr lang="ja-JP" altLang="ja-JP" sz="1200" dirty="0">
                <a:latin typeface="ＭＳ ゴシック" panose="020B0609070205080204" pitchFamily="49" charset="-128"/>
                <a:ea typeface="ＭＳ ゴシック" panose="020B0609070205080204" pitchFamily="49" charset="-128"/>
              </a:rPr>
              <a:t>条件設定の</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申請名</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や</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絞込条件</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で絞り込みができます。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1063342" y="4230145"/>
            <a:ext cx="2540470" cy="3989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確認する申請をクリックします。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4106507" y="2745183"/>
            <a:ext cx="7052763" cy="9816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条件設定の［項目選択］をクリックすると、申請者や申請日時など表示する項目を変更できます。</a:t>
            </a:r>
          </a:p>
          <a:p>
            <a:pPr fontAlgn="base"/>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「申請」を選択済項目に設定する</a:t>
            </a:r>
            <a:r>
              <a:rPr lang="ja-JP" altLang="en-US" sz="1200" dirty="0">
                <a:latin typeface="ＭＳ ゴシック" panose="020B0609070205080204" pitchFamily="49" charset="-128"/>
                <a:ea typeface="ＭＳ ゴシック" panose="020B0609070205080204" pitchFamily="49" charset="-128"/>
              </a:rPr>
              <a:t>と、</a:t>
            </a:r>
            <a:r>
              <a:rPr lang="ja-JP" altLang="ja-JP" sz="1200" dirty="0">
                <a:latin typeface="ＭＳ ゴシック" panose="020B0609070205080204" pitchFamily="49" charset="-128"/>
                <a:ea typeface="ＭＳ ゴシック" panose="020B0609070205080204" pitchFamily="49" charset="-128"/>
              </a:rPr>
              <a:t>申請</a:t>
            </a:r>
            <a:r>
              <a:rPr lang="ja-JP" altLang="en-US" sz="1200" dirty="0">
                <a:latin typeface="ＭＳ ゴシック" panose="020B0609070205080204" pitchFamily="49" charset="-128"/>
                <a:ea typeface="ＭＳ ゴシック" panose="020B0609070205080204" pitchFamily="49" charset="-128"/>
              </a:rPr>
              <a:t>を </a:t>
            </a:r>
            <a:r>
              <a:rPr lang="en-US" altLang="ja-JP" sz="1200" dirty="0">
                <a:latin typeface="ＭＳ ゴシック" panose="020B0609070205080204" pitchFamily="49" charset="-128"/>
                <a:ea typeface="ＭＳ ゴシック" panose="020B0609070205080204" pitchFamily="49" charset="-128"/>
              </a:rPr>
              <a:t>1 </a:t>
            </a:r>
            <a:r>
              <a:rPr lang="ja-JP" altLang="ja-JP" sz="1200" dirty="0" err="1">
                <a:latin typeface="ＭＳ ゴシック" panose="020B0609070205080204" pitchFamily="49" charset="-128"/>
                <a:ea typeface="ＭＳ ゴシック" panose="020B0609070205080204" pitchFamily="49" charset="-128"/>
              </a:rPr>
              <a:t>つずつ</a:t>
            </a:r>
            <a:r>
              <a:rPr lang="ja-JP" altLang="ja-JP" sz="1200" dirty="0">
                <a:latin typeface="ＭＳ ゴシック" panose="020B0609070205080204" pitchFamily="49" charset="-128"/>
                <a:ea typeface="ＭＳ ゴシック" panose="020B0609070205080204" pitchFamily="49" charset="-128"/>
              </a:rPr>
              <a:t>確認せずに、一覧で内容を確認できます。</a:t>
            </a:r>
          </a:p>
          <a:p>
            <a:pPr fontAlgn="base"/>
            <a:r>
              <a:rPr lang="ja-JP" altLang="ja-JP" sz="1200" dirty="0">
                <a:latin typeface="ＭＳ ゴシック" panose="020B0609070205080204" pitchFamily="49" charset="-128"/>
                <a:ea typeface="ＭＳ ゴシック" panose="020B0609070205080204" pitchFamily="49" charset="-128"/>
              </a:rPr>
              <a:t>他にも一覧で確認したい項目がある場合は</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777445" y="2648431"/>
            <a:ext cx="342326" cy="12366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4DBAD436-25F8-451A-B2BF-D8C497F857E2}"/>
              </a:ext>
            </a:extLst>
          </p:cNvPr>
          <p:cNvCxnSpPr>
            <a:cxnSpLocks/>
          </p:cNvCxnSpPr>
          <p:nvPr/>
        </p:nvCxnSpPr>
        <p:spPr>
          <a:xfrm flipV="1">
            <a:off x="1954307" y="2323212"/>
            <a:ext cx="0" cy="3252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CD547C6-DFA0-446F-9629-45DFDEA1F8F8}"/>
              </a:ext>
            </a:extLst>
          </p:cNvPr>
          <p:cNvCxnSpPr>
            <a:cxnSpLocks/>
          </p:cNvCxnSpPr>
          <p:nvPr/>
        </p:nvCxnSpPr>
        <p:spPr>
          <a:xfrm flipH="1" flipV="1">
            <a:off x="2247562" y="3617906"/>
            <a:ext cx="0" cy="6122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矢印: 折線 37">
            <a:extLst>
              <a:ext uri="{FF2B5EF4-FFF2-40B4-BE49-F238E27FC236}">
                <a16:creationId xmlns:a16="http://schemas.microsoft.com/office/drawing/2014/main" id="{92D94487-7614-43AD-ADCE-F8F2CFE74422}"/>
              </a:ext>
            </a:extLst>
          </p:cNvPr>
          <p:cNvSpPr/>
          <p:nvPr/>
        </p:nvSpPr>
        <p:spPr>
          <a:xfrm flipV="1">
            <a:off x="5495236" y="442700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734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1070124" y="4821476"/>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使用したメニューが「最近使用したメニュー」欄に表示されます</a:t>
            </a:r>
            <a:r>
              <a:rPr 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　　　</a:t>
            </a:r>
            <a:r>
              <a:rPr lang="ja-JP" altLang="en-US"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よく使用するメニューは、ピン留めして常に表示させておくと便利です。</a:t>
            </a: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はじめに</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当サービスの起動時に表示される［ホーム］画面を紹介します。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C0712191-AD6F-40A3-8848-78A10AD554B1}"/>
              </a:ext>
            </a:extLst>
          </p:cNvPr>
          <p:cNvSpPr txBox="1"/>
          <p:nvPr/>
        </p:nvSpPr>
        <p:spPr>
          <a:xfrm>
            <a:off x="1070124" y="2008700"/>
            <a:ext cx="1369570" cy="276999"/>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 申請者の場合</a:t>
            </a:r>
            <a:endParaRPr kumimoji="1" lang="ja-JP" altLang="en-US" sz="1200" b="1" dirty="0">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A615659F-FAA9-4EA3-A443-3ED7FA92CAA6}"/>
              </a:ext>
            </a:extLst>
          </p:cNvPr>
          <p:cNvSpPr txBox="1"/>
          <p:nvPr/>
        </p:nvSpPr>
        <p:spPr>
          <a:xfrm>
            <a:off x="6523009" y="2008699"/>
            <a:ext cx="1369570" cy="276999"/>
          </a:xfrm>
          <a:prstGeom prst="rect">
            <a:avLst/>
          </a:prstGeom>
          <a:noFill/>
        </p:spPr>
        <p:txBody>
          <a:bodyPr wrap="square" rtlCol="0">
            <a:spAutoFit/>
          </a:bodyPr>
          <a:lstStyle/>
          <a:p>
            <a:r>
              <a:rPr lang="ja-JP" altLang="en-US" sz="1200" b="1" dirty="0">
                <a:latin typeface="ＭＳ ゴシック" panose="020B0609070205080204" pitchFamily="49" charset="-128"/>
                <a:ea typeface="ＭＳ ゴシック" panose="020B0609070205080204" pitchFamily="49" charset="-128"/>
              </a:rPr>
              <a:t>○ 承認者の場合</a:t>
            </a:r>
            <a:endParaRPr kumimoji="1" lang="ja-JP" altLang="en-US" sz="1200" b="1"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97B5216C-9432-4E86-B3C4-0C6F27F4801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68925" y="2469313"/>
            <a:ext cx="3632528" cy="2102290"/>
          </a:xfrm>
          <a:prstGeom prst="rect">
            <a:avLst/>
          </a:prstGeom>
          <a:ln>
            <a:solidFill>
              <a:schemeClr val="tx1"/>
            </a:solidFill>
          </a:ln>
        </p:spPr>
      </p:pic>
      <p:pic>
        <p:nvPicPr>
          <p:cNvPr id="7" name="図 6">
            <a:extLst>
              <a:ext uri="{FF2B5EF4-FFF2-40B4-BE49-F238E27FC236}">
                <a16:creationId xmlns:a16="http://schemas.microsoft.com/office/drawing/2014/main" id="{0D5F45F5-46B2-4877-83FF-96B42FE43B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25159" y="2469312"/>
            <a:ext cx="3632529" cy="2102291"/>
          </a:xfrm>
          <a:prstGeom prst="rect">
            <a:avLst/>
          </a:prstGeom>
          <a:ln>
            <a:solidFill>
              <a:schemeClr val="tx1"/>
            </a:solidFill>
          </a:ln>
        </p:spPr>
      </p:pic>
      <p:pic>
        <p:nvPicPr>
          <p:cNvPr id="34" name="図 33">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34721" y="5747261"/>
            <a:ext cx="1430501" cy="643438"/>
          </a:xfrm>
          <a:prstGeom prst="rect">
            <a:avLst/>
          </a:prstGeom>
        </p:spPr>
      </p:pic>
      <p:pic>
        <p:nvPicPr>
          <p:cNvPr id="36" name="図 35">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294015" y="5747262"/>
            <a:ext cx="1507150" cy="643437"/>
          </a:xfrm>
          <a:prstGeom prst="rect">
            <a:avLst/>
          </a:prstGeom>
        </p:spPr>
      </p:pic>
      <p:sp>
        <p:nvSpPr>
          <p:cNvPr id="19"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368924" y="2700006"/>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89A8DD7E-1868-4912-8DDD-11B4A9FC0853}"/>
              </a:ext>
            </a:extLst>
          </p:cNvPr>
          <p:cNvSpPr>
            <a:spLocks noChangeArrowheads="1"/>
          </p:cNvSpPr>
          <p:nvPr/>
        </p:nvSpPr>
        <p:spPr bwMode="auto">
          <a:xfrm>
            <a:off x="6825159" y="2706658"/>
            <a:ext cx="583861"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 name="テキスト ボックス 2">
            <a:extLst>
              <a:ext uri="{FF2B5EF4-FFF2-40B4-BE49-F238E27FC236}">
                <a16:creationId xmlns:a16="http://schemas.microsoft.com/office/drawing/2014/main" id="{0C73EE1B-A84D-400B-86D2-6E94B1EE7843}"/>
              </a:ext>
            </a:extLst>
          </p:cNvPr>
          <p:cNvSpPr txBox="1"/>
          <p:nvPr/>
        </p:nvSpPr>
        <p:spPr>
          <a:xfrm>
            <a:off x="6096000" y="5254790"/>
            <a:ext cx="3173752" cy="461665"/>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①アイコンにカーソルを当てると</a:t>
            </a:r>
            <a:r>
              <a:rPr lang="ja-JP" altLang="en-US" sz="1200" dirty="0">
                <a:latin typeface="ＭＳ ゴシック" panose="020B0609070205080204" pitchFamily="49" charset="-128"/>
                <a:ea typeface="ＭＳ ゴシック" panose="020B0609070205080204" pitchFamily="49" charset="-128"/>
              </a:rPr>
              <a:t>　 が</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表示されますのでクリックします。</a:t>
            </a:r>
            <a:endParaRPr lang="en-US" altLang="ja-JP" sz="1200" dirty="0">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EA647F6E-A258-4AD7-A0B1-40FC0CFFDA53}"/>
              </a:ext>
            </a:extLst>
          </p:cNvPr>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8491864" y="5285597"/>
            <a:ext cx="200025" cy="200025"/>
          </a:xfrm>
          <a:prstGeom prst="rect">
            <a:avLst/>
          </a:prstGeom>
        </p:spPr>
      </p:pic>
      <p:sp>
        <p:nvSpPr>
          <p:cNvPr id="26" name="テキスト ボックス 25">
            <a:extLst>
              <a:ext uri="{FF2B5EF4-FFF2-40B4-BE49-F238E27FC236}">
                <a16:creationId xmlns:a16="http://schemas.microsoft.com/office/drawing/2014/main" id="{7A04D094-E4ED-48D0-AFD4-8A08FC333D54}"/>
              </a:ext>
            </a:extLst>
          </p:cNvPr>
          <p:cNvSpPr txBox="1"/>
          <p:nvPr/>
        </p:nvSpPr>
        <p:spPr>
          <a:xfrm>
            <a:off x="9028025" y="5254790"/>
            <a:ext cx="1867234" cy="461665"/>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②「ピン留めする」を</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選択します。</a:t>
            </a:r>
            <a:endParaRPr lang="en-US" altLang="ja-JP" sz="1200" dirty="0">
              <a:latin typeface="ＭＳ ゴシック" panose="020B0609070205080204" pitchFamily="49" charset="-128"/>
              <a:ea typeface="ＭＳ ゴシック" panose="020B0609070205080204" pitchFamily="49" charset="-128"/>
            </a:endParaRPr>
          </a:p>
        </p:txBody>
      </p:sp>
      <p:sp>
        <p:nvSpPr>
          <p:cNvPr id="28"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839548" y="5876270"/>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9915835" y="5956223"/>
            <a:ext cx="824136"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a:extLst>
              <a:ext uri="{FF2B5EF4-FFF2-40B4-BE49-F238E27FC236}">
                <a16:creationId xmlns:a16="http://schemas.microsoft.com/office/drawing/2014/main" id="{B4D409BD-EA88-4C95-AD90-93CD8006FBC7}"/>
              </a:ext>
            </a:extLst>
          </p:cNvPr>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1126210" y="5190808"/>
            <a:ext cx="3352800" cy="711200"/>
          </a:xfrm>
          <a:prstGeom prst="rect">
            <a:avLst/>
          </a:prstGeom>
        </p:spPr>
      </p:pic>
      <p:sp>
        <p:nvSpPr>
          <p:cNvPr id="22" name="AutoShape 357">
            <a:extLst>
              <a:ext uri="{FF2B5EF4-FFF2-40B4-BE49-F238E27FC236}">
                <a16:creationId xmlns:a16="http://schemas.microsoft.com/office/drawing/2014/main" id="{6B571797-3595-4D1A-9B32-390FCB621B6F}"/>
              </a:ext>
            </a:extLst>
          </p:cNvPr>
          <p:cNvSpPr>
            <a:spLocks noChangeArrowheads="1"/>
          </p:cNvSpPr>
          <p:nvPr/>
        </p:nvSpPr>
        <p:spPr bwMode="auto">
          <a:xfrm>
            <a:off x="9532503" y="549480"/>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3" name="AutoShape 437">
            <a:extLst>
              <a:ext uri="{FF2B5EF4-FFF2-40B4-BE49-F238E27FC236}">
                <a16:creationId xmlns:a16="http://schemas.microsoft.com/office/drawing/2014/main" id="{71867583-6897-4D6D-92A9-3DCF28C0BC2D}"/>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439694" y="2706658"/>
            <a:ext cx="2625174"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8EA75261-A5A0-4335-931E-36893FA04A5A}"/>
              </a:ext>
            </a:extLst>
          </p:cNvPr>
          <p:cNvSpPr>
            <a:spLocks noChangeArrowheads="1"/>
          </p:cNvSpPr>
          <p:nvPr/>
        </p:nvSpPr>
        <p:spPr bwMode="auto">
          <a:xfrm>
            <a:off x="7899064" y="2691590"/>
            <a:ext cx="2625174" cy="17150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7653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ja-JP" sz="2800" b="1" i="0" u="none" strike="noStrike" cap="none" normalizeH="0" baseline="0" dirty="0" err="1">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勤務データの確認</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1742" y="1283853"/>
            <a:ext cx="88187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spcAft>
                <a:spcPts val="600"/>
              </a:spcAft>
            </a:pPr>
            <a:r>
              <a:rPr lang="en-US" altLang="ja-JP" sz="1600" dirty="0">
                <a:latin typeface="ＭＳ ゴシック" panose="020B0609070205080204" pitchFamily="49" charset="-128"/>
                <a:ea typeface="ＭＳ ゴシック" panose="020B0609070205080204" pitchFamily="49" charset="-128"/>
              </a:rPr>
              <a:t>4 - 1	</a:t>
            </a:r>
            <a:r>
              <a:rPr lang="ja-JP" altLang="ja-JP" sz="1600" dirty="0">
                <a:latin typeface="ＭＳ ゴシック" panose="020B0609070205080204" pitchFamily="49" charset="-128"/>
                <a:ea typeface="ＭＳ ゴシック" panose="020B0609070205080204" pitchFamily="49" charset="-128"/>
              </a:rPr>
              <a:t>勤務データを確認し、修正する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4 - 2</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勤怠を管理している社員の勤務データを参照する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4 - 3</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エラー打刻</a:t>
            </a:r>
            <a:r>
              <a:rPr lang="ja-JP" altLang="en-US" sz="1600" dirty="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状況を確認する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4 - 4</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エラー打刻を再度</a:t>
            </a:r>
            <a:r>
              <a:rPr lang="ja-JP" altLang="en-US" sz="1600" dirty="0">
                <a:latin typeface="ＭＳ ゴシック" panose="020B0609070205080204" pitchFamily="49" charset="-128"/>
                <a:ea typeface="ＭＳ ゴシック" panose="020B0609070205080204" pitchFamily="49" charset="-128"/>
              </a:rPr>
              <a:t>取り</a:t>
            </a:r>
            <a:r>
              <a:rPr lang="ja-JP" altLang="ja-JP" sz="1600" dirty="0">
                <a:latin typeface="ＭＳ ゴシック" panose="020B0609070205080204" pitchFamily="49" charset="-128"/>
                <a:ea typeface="ＭＳ ゴシック" panose="020B0609070205080204" pitchFamily="49" charset="-128"/>
              </a:rPr>
              <a:t>込む</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4 - 5</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社員の出退勤の状況を確認する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4 - 6</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特定</a:t>
            </a:r>
            <a:r>
              <a:rPr lang="ja-JP" altLang="en-US" sz="1600" dirty="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日の勤務データを確認する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4 - 7</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勤務データを週別に確認する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4 - 8</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勤務データを月別に確認する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4 - 9</a:t>
            </a:r>
            <a:r>
              <a:rPr lang="ja-JP" altLang="ja-JP" sz="1600" dirty="0">
                <a:latin typeface="ＭＳ ゴシック" panose="020B0609070205080204" pitchFamily="49" charset="-128"/>
                <a:ea typeface="ＭＳ ゴシック" panose="020B0609070205080204" pitchFamily="49" charset="-128"/>
              </a:rPr>
              <a:t>　</a:t>
            </a:r>
            <a:r>
              <a:rPr lang="en-US" altLang="ja-JP" sz="1600" dirty="0">
                <a:latin typeface="ＭＳ ゴシック" panose="020B0609070205080204" pitchFamily="49" charset="-128"/>
                <a:ea typeface="ＭＳ ゴシック" panose="020B0609070205080204" pitchFamily="49" charset="-128"/>
              </a:rPr>
              <a:t>	</a:t>
            </a:r>
            <a:r>
              <a:rPr lang="ja-JP" altLang="ja-JP" sz="1600" dirty="0">
                <a:latin typeface="ＭＳ ゴシック" panose="020B0609070205080204" pitchFamily="49" charset="-128"/>
                <a:ea typeface="ＭＳ ゴシック" panose="020B0609070205080204" pitchFamily="49" charset="-128"/>
              </a:rPr>
              <a:t>勤務期間を指定して、勤務データを確認する</a:t>
            </a:r>
            <a:endParaRPr lang="en-US" altLang="ja-JP" sz="1600" dirty="0">
              <a:latin typeface="ＭＳ ゴシック" panose="020B0609070205080204" pitchFamily="49" charset="-128"/>
              <a:ea typeface="ＭＳ ゴシック" panose="020B0609070205080204" pitchFamily="49" charset="-128"/>
            </a:endParaRPr>
          </a:p>
          <a:p>
            <a:pPr indent="0">
              <a:spcAft>
                <a:spcPts val="600"/>
              </a:spcAft>
            </a:pPr>
            <a:r>
              <a:rPr lang="en-US" altLang="ja-JP" sz="1600" dirty="0">
                <a:latin typeface="ＭＳ ゴシック" panose="020B0609070205080204" pitchFamily="49" charset="-128"/>
                <a:ea typeface="ＭＳ ゴシック" panose="020B0609070205080204" pitchFamily="49" charset="-128"/>
              </a:rPr>
              <a:t>4 - 10	</a:t>
            </a:r>
            <a:r>
              <a:rPr lang="ja-JP" altLang="ja-JP" sz="1600" dirty="0">
                <a:latin typeface="ＭＳ ゴシック" panose="020B0609070205080204" pitchFamily="49" charset="-128"/>
                <a:ea typeface="ＭＳ ゴシック" panose="020B0609070205080204" pitchFamily="49" charset="-128"/>
              </a:rPr>
              <a:t>勤怠処理月や勤務日</a:t>
            </a:r>
            <a:r>
              <a:rPr lang="ja-JP" altLang="en-US" sz="1600" dirty="0">
                <a:latin typeface="ＭＳ ゴシック" panose="020B0609070205080204" pitchFamily="49" charset="-128"/>
                <a:ea typeface="ＭＳ ゴシック" panose="020B0609070205080204" pitchFamily="49" charset="-128"/>
              </a:rPr>
              <a:t>を指定して</a:t>
            </a:r>
            <a:r>
              <a:rPr lang="ja-JP" altLang="ja-JP" sz="1600" dirty="0">
                <a:latin typeface="ＭＳ ゴシック" panose="020B0609070205080204" pitchFamily="49" charset="-128"/>
                <a:ea typeface="ＭＳ ゴシック" panose="020B0609070205080204" pitchFamily="49" charset="-128"/>
              </a:rPr>
              <a:t>、未打刻</a:t>
            </a:r>
            <a:r>
              <a:rPr lang="ja-JP" altLang="en-US" sz="1600" dirty="0">
                <a:latin typeface="ＭＳ ゴシック" panose="020B0609070205080204" pitchFamily="49" charset="-128"/>
                <a:ea typeface="ＭＳ ゴシック" panose="020B0609070205080204" pitchFamily="49" charset="-128"/>
              </a:rPr>
              <a:t>の</a:t>
            </a:r>
            <a:r>
              <a:rPr lang="ja-JP" altLang="ja-JP" sz="1600" dirty="0">
                <a:latin typeface="ＭＳ ゴシック" panose="020B0609070205080204" pitchFamily="49" charset="-128"/>
                <a:ea typeface="ＭＳ ゴシック" panose="020B0609070205080204" pitchFamily="49" charset="-128"/>
              </a:rPr>
              <a:t>社員を確認する</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AutoShape 437">
            <a:extLst>
              <a:ext uri="{FF2B5EF4-FFF2-40B4-BE49-F238E27FC236}">
                <a16:creationId xmlns:a16="http://schemas.microsoft.com/office/drawing/2014/main" id="{360515CE-8B74-4A54-AC92-38BE8CB42F80}"/>
              </a:ext>
            </a:extLst>
          </p:cNvPr>
          <p:cNvSpPr>
            <a:spLocks noChangeArrowheads="1"/>
          </p:cNvSpPr>
          <p:nvPr/>
        </p:nvSpPr>
        <p:spPr bwMode="auto">
          <a:xfrm>
            <a:off x="10422213" y="549481"/>
            <a:ext cx="720000" cy="306995"/>
          </a:xfrm>
          <a:prstGeom prst="roundRect">
            <a:avLst>
              <a:gd name="adj" fmla="val 16667"/>
            </a:avLst>
          </a:prstGeom>
          <a:gradFill rotWithShape="0">
            <a:gsLst>
              <a:gs pos="0">
                <a:srgbClr val="8EAADB"/>
              </a:gs>
              <a:gs pos="50000">
                <a:srgbClr val="D9E2F3"/>
              </a:gs>
              <a:gs pos="100000">
                <a:srgbClr val="8EAADB"/>
              </a:gs>
            </a:gsLst>
            <a:lin ang="18900000" scaled="1"/>
          </a:gradFill>
          <a:ln w="12700">
            <a:solidFill>
              <a:srgbClr val="8EAADB"/>
            </a:solidFill>
            <a:round/>
            <a:headEnd/>
            <a:tailEnd/>
          </a:ln>
          <a:effectLst>
            <a:outerShdw dist="28398" dir="3806097" algn="ctr" rotWithShape="0">
              <a:srgbClr val="1F3763">
                <a:alpha val="50000"/>
              </a:srgbClr>
            </a:outerShdw>
          </a:effectLst>
        </p:spPr>
        <p:txBody>
          <a:bodyPr rot="0" vert="horz" wrap="square" lIns="36000" tIns="36000" rIns="36000" bIns="36000" anchor="t" anchorCtr="0" upright="1">
            <a:noAutofit/>
          </a:bodyPr>
          <a:lstStyle/>
          <a:p>
            <a:pPr algn="ctr">
              <a:spcAft>
                <a:spcPts val="0"/>
              </a:spcAft>
            </a:pPr>
            <a:r>
              <a:rPr lang="ja-JP" sz="1400" b="1" kern="100" dirty="0">
                <a:effectLst/>
                <a:latin typeface="Century" panose="02040604050505020304" pitchFamily="18" charset="0"/>
                <a:ea typeface="ＭＳ ゴシック" panose="020B0609070205080204" pitchFamily="49" charset="-128"/>
                <a:cs typeface="Times New Roman" panose="02020603050405020304" pitchFamily="18" charset="0"/>
              </a:rPr>
              <a:t>承認者</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79541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43078BA5-54CA-483C-8E10-D22108DC0486}"/>
              </a:ext>
            </a:extLst>
          </p:cNvPr>
          <p:cNvPicPr>
            <a:picLocks noChangeAspect="1"/>
          </p:cNvPicPr>
          <p:nvPr/>
        </p:nvPicPr>
        <p:blipFill>
          <a:blip r:embed="rId3"/>
          <a:stretch>
            <a:fillRect/>
          </a:stretch>
        </p:blipFill>
        <p:spPr>
          <a:xfrm>
            <a:off x="7413409" y="3756686"/>
            <a:ext cx="3866198" cy="2600516"/>
          </a:xfrm>
          <a:prstGeom prst="rect">
            <a:avLst/>
          </a:prstGeom>
          <a:ln w="3175">
            <a:solidFill>
              <a:schemeClr val="tx1"/>
            </a:solidFill>
          </a:ln>
        </p:spPr>
      </p:pic>
      <p:pic>
        <p:nvPicPr>
          <p:cNvPr id="26" name="図 25">
            <a:extLst>
              <a:ext uri="{FF2B5EF4-FFF2-40B4-BE49-F238E27FC236}">
                <a16:creationId xmlns:a16="http://schemas.microsoft.com/office/drawing/2014/main" id="{412A0A76-ADA6-434A-AE8C-6384392E4E64}"/>
              </a:ext>
            </a:extLst>
          </p:cNvPr>
          <p:cNvPicPr>
            <a:picLocks noChangeAspect="1"/>
          </p:cNvPicPr>
          <p:nvPr/>
        </p:nvPicPr>
        <p:blipFill>
          <a:blip r:embed="rId4"/>
          <a:stretch>
            <a:fillRect/>
          </a:stretch>
        </p:blipFill>
        <p:spPr>
          <a:xfrm>
            <a:off x="3751435" y="2913735"/>
            <a:ext cx="3325749" cy="1629728"/>
          </a:xfrm>
          <a:prstGeom prst="rect">
            <a:avLst/>
          </a:prstGeom>
          <a:ln w="3175">
            <a:solidFill>
              <a:schemeClr val="tx1"/>
            </a:solidFill>
          </a:ln>
        </p:spPr>
      </p:pic>
      <p:pic>
        <p:nvPicPr>
          <p:cNvPr id="23" name="図 22">
            <a:extLst>
              <a:ext uri="{FF2B5EF4-FFF2-40B4-BE49-F238E27FC236}">
                <a16:creationId xmlns:a16="http://schemas.microsoft.com/office/drawing/2014/main" id="{C3171DAE-0E62-4659-A266-DF842059919B}"/>
              </a:ext>
            </a:extLst>
          </p:cNvPr>
          <p:cNvPicPr>
            <a:picLocks noChangeAspect="1"/>
          </p:cNvPicPr>
          <p:nvPr/>
        </p:nvPicPr>
        <p:blipFill>
          <a:blip r:embed="rId5"/>
          <a:stretch>
            <a:fillRect/>
          </a:stretch>
        </p:blipFill>
        <p:spPr>
          <a:xfrm>
            <a:off x="2653512" y="4163191"/>
            <a:ext cx="3836194" cy="1983581"/>
          </a:xfrm>
          <a:prstGeom prst="rect">
            <a:avLst/>
          </a:prstGeom>
          <a:ln w="3175">
            <a:solidFill>
              <a:schemeClr val="tx1"/>
            </a:solidFill>
          </a:ln>
        </p:spPr>
      </p:pic>
      <p:pic>
        <p:nvPicPr>
          <p:cNvPr id="21" name="図 20">
            <a:extLst>
              <a:ext uri="{FF2B5EF4-FFF2-40B4-BE49-F238E27FC236}">
                <a16:creationId xmlns:a16="http://schemas.microsoft.com/office/drawing/2014/main" id="{EBE8B2E7-028E-4B1C-AB46-06335A20B6C9}"/>
              </a:ext>
            </a:extLst>
          </p:cNvPr>
          <p:cNvPicPr>
            <a:picLocks noChangeAspect="1"/>
          </p:cNvPicPr>
          <p:nvPr/>
        </p:nvPicPr>
        <p:blipFill>
          <a:blip r:embed="rId6"/>
          <a:stretch>
            <a:fillRect/>
          </a:stretch>
        </p:blipFill>
        <p:spPr>
          <a:xfrm>
            <a:off x="1064353" y="1997076"/>
            <a:ext cx="1232154" cy="1947672"/>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勤務データを確認し、修正する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5" y="1516852"/>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タイムカード入力］メニュー／［勤怠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日別勤務データ入力］</a:t>
            </a:r>
            <a:r>
              <a:rPr lang="ja-JP" altLang="ja-JP" sz="1200" dirty="0">
                <a:latin typeface="ＭＳ ゴシック" panose="020B0609070205080204" pitchFamily="49" charset="-128"/>
                <a:ea typeface="ＭＳ ゴシック" panose="020B0609070205080204" pitchFamily="49" charset="-128"/>
              </a:rPr>
              <a:t>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18677" y="479820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56070" y="4907015"/>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333" y="1994745"/>
            <a:ext cx="8167320" cy="7644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［画面］</a:t>
            </a:r>
            <a:r>
              <a:rPr lang="ja-JP" altLang="en-US" sz="1200" dirty="0">
                <a:latin typeface="ＭＳ ゴシック" panose="020B0609070205080204" pitchFamily="49" charset="-128"/>
                <a:ea typeface="ＭＳ ゴシック" panose="020B0609070205080204" pitchFamily="49" charset="-128"/>
              </a:rPr>
              <a:t>（または</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ボタンを</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505333" y="5922903"/>
            <a:ext cx="4609011" cy="5525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b="1" dirty="0">
                <a:solidFill>
                  <a:srgbClr val="00B050"/>
                </a:solidFill>
                <a:latin typeface="ＭＳ ゴシック" panose="020B0609070205080204" pitchFamily="49" charset="-128"/>
                <a:ea typeface="ＭＳ ゴシック" panose="020B0609070205080204" pitchFamily="49" charset="-128"/>
              </a:rPr>
              <a:t>固定位置</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」より上に配置した項目は、画面表示した際に</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633619" y="5318719"/>
            <a:ext cx="3762003" cy="11520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a:t>
            </a:r>
            <a:r>
              <a:rPr lang="ja-JP" altLang="ja-JP" sz="1200" dirty="0">
                <a:latin typeface="ＭＳ ゴシック" panose="020B0609070205080204" pitchFamily="49" charset="-128"/>
                <a:ea typeface="ＭＳ ゴシック" panose="020B0609070205080204" pitchFamily="49" charset="-128"/>
              </a:rPr>
              <a:t>必要に応じて勤務データを修正し、［登録］を</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クリックします。</a:t>
            </a:r>
          </a:p>
          <a:p>
            <a:pPr fontAlgn="base"/>
            <a:r>
              <a:rPr lang="en-US" altLang="ja-JP" sz="1200" dirty="0">
                <a:latin typeface="ＭＳ ゴシック" panose="020B0609070205080204" pitchFamily="49" charset="-128"/>
                <a:ea typeface="ＭＳ ゴシック" panose="020B0609070205080204" pitchFamily="49" charset="-128"/>
              </a:rPr>
              <a:t> </a:t>
            </a:r>
            <a:endParaRPr lang="ja-JP"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確認欄にチェックを付けると、勤務データが</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ロックされ</a:t>
            </a:r>
            <a:r>
              <a:rPr lang="ja-JP" altLang="en-US" sz="1200" dirty="0">
                <a:latin typeface="ＭＳ ゴシック" panose="020B0609070205080204" pitchFamily="49" charset="-128"/>
                <a:ea typeface="ＭＳ ゴシック" panose="020B0609070205080204" pitchFamily="49" charset="-128"/>
              </a:rPr>
              <a:t>るため</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誤入力を防げます</a:t>
            </a:r>
            <a:r>
              <a:rPr lang="ja-JP" altLang="ja-JP" sz="1200" dirty="0">
                <a:latin typeface="ＭＳ ゴシック" panose="020B0609070205080204" pitchFamily="49" charset="-128"/>
                <a:ea typeface="ＭＳ ゴシック" panose="020B0609070205080204" pitchFamily="49" charset="-128"/>
              </a:rPr>
              <a:t>。</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4354" y="2133705"/>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489410" y="4852350"/>
            <a:ext cx="228145" cy="20732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3351" y="413924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62019" y="489463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61104" y="5181345"/>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358E440D-6681-40FA-B6E3-9247347383A8}"/>
              </a:ext>
            </a:extLst>
          </p:cNvPr>
          <p:cNvSpPr txBox="1"/>
          <p:nvPr/>
        </p:nvSpPr>
        <p:spPr>
          <a:xfrm>
            <a:off x="993346" y="1256510"/>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未打刻や事由の変更があった場合など</a:t>
            </a:r>
            <a:r>
              <a:rPr lang="ja-JP" altLang="en-US" sz="1200" dirty="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、時刻や時間</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修正</a:t>
            </a:r>
            <a:r>
              <a:rPr lang="ja-JP" altLang="en-US" sz="1200" dirty="0">
                <a:latin typeface="ＭＳ ゴシック" panose="020B0609070205080204" pitchFamily="49" charset="-128"/>
                <a:ea typeface="ＭＳ ゴシック" panose="020B0609070205080204" pitchFamily="49" charset="-128"/>
              </a:rPr>
              <a:t>します。また、</a:t>
            </a:r>
            <a:r>
              <a:rPr lang="ja-JP" altLang="ja-JP" sz="1200" dirty="0">
                <a:latin typeface="ＭＳ ゴシック" panose="020B0609070205080204" pitchFamily="49" charset="-128"/>
                <a:ea typeface="ＭＳ ゴシック" panose="020B0609070205080204" pitchFamily="49" charset="-128"/>
              </a:rPr>
              <a:t>事由や勤務</a:t>
            </a:r>
            <a:r>
              <a:rPr lang="ja-JP" altLang="en-US" sz="1200" dirty="0">
                <a:latin typeface="ＭＳ ゴシック" panose="020B0609070205080204" pitchFamily="49" charset="-128"/>
                <a:ea typeface="ＭＳ ゴシック" panose="020B0609070205080204" pitchFamily="49" charset="-128"/>
              </a:rPr>
              <a:t>を</a:t>
            </a:r>
            <a:r>
              <a:rPr lang="ja-JP" altLang="ja-JP" sz="1200" dirty="0">
                <a:latin typeface="ＭＳ ゴシック" panose="020B0609070205080204" pitchFamily="49" charset="-128"/>
                <a:ea typeface="ＭＳ ゴシック" panose="020B0609070205080204" pitchFamily="49" charset="-128"/>
              </a:rPr>
              <a:t>追加</a:t>
            </a:r>
            <a:r>
              <a:rPr lang="ja-JP" altLang="en-US" sz="1200" dirty="0">
                <a:latin typeface="ＭＳ ゴシック" panose="020B0609070205080204" pitchFamily="49" charset="-128"/>
                <a:ea typeface="ＭＳ ゴシック" panose="020B0609070205080204" pitchFamily="49" charset="-128"/>
              </a:rPr>
              <a:t>し</a:t>
            </a:r>
            <a:r>
              <a:rPr lang="ja-JP" altLang="ja-JP" sz="1200" dirty="0">
                <a:latin typeface="ＭＳ ゴシック" panose="020B0609070205080204" pitchFamily="49" charset="-128"/>
                <a:ea typeface="ＭＳ ゴシック" panose="020B0609070205080204" pitchFamily="49" charset="-128"/>
              </a:rPr>
              <a:t>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9"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851319" y="3757655"/>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29C83856-F4AE-44EF-A31D-AF4846768FB3}"/>
              </a:ext>
            </a:extLst>
          </p:cNvPr>
          <p:cNvSpPr>
            <a:spLocks noChangeArrowheads="1"/>
          </p:cNvSpPr>
          <p:nvPr/>
        </p:nvSpPr>
        <p:spPr bwMode="auto">
          <a:xfrm>
            <a:off x="9267616" y="3861438"/>
            <a:ext cx="281901" cy="1476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682794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BD16C8CD-2A22-473D-9000-04B73405FCAF}"/>
              </a:ext>
            </a:extLst>
          </p:cNvPr>
          <p:cNvPicPr>
            <a:picLocks noChangeAspect="1"/>
          </p:cNvPicPr>
          <p:nvPr/>
        </p:nvPicPr>
        <p:blipFill>
          <a:blip r:embed="rId3"/>
          <a:stretch>
            <a:fillRect/>
          </a:stretch>
        </p:blipFill>
        <p:spPr>
          <a:xfrm>
            <a:off x="7421297" y="4056208"/>
            <a:ext cx="3849434" cy="2600516"/>
          </a:xfrm>
          <a:prstGeom prst="rect">
            <a:avLst/>
          </a:prstGeom>
          <a:ln w="3175">
            <a:solidFill>
              <a:schemeClr val="tx1"/>
            </a:solidFill>
          </a:ln>
        </p:spPr>
      </p:pic>
      <p:pic>
        <p:nvPicPr>
          <p:cNvPr id="30" name="図 29">
            <a:extLst>
              <a:ext uri="{FF2B5EF4-FFF2-40B4-BE49-F238E27FC236}">
                <a16:creationId xmlns:a16="http://schemas.microsoft.com/office/drawing/2014/main" id="{908387ED-5D6D-4B3F-838B-BB30F64B6400}"/>
              </a:ext>
            </a:extLst>
          </p:cNvPr>
          <p:cNvPicPr>
            <a:picLocks noChangeAspect="1"/>
          </p:cNvPicPr>
          <p:nvPr/>
        </p:nvPicPr>
        <p:blipFill>
          <a:blip r:embed="rId4"/>
          <a:stretch>
            <a:fillRect/>
          </a:stretch>
        </p:blipFill>
        <p:spPr>
          <a:xfrm>
            <a:off x="3734504" y="2849434"/>
            <a:ext cx="3267742" cy="1610392"/>
          </a:xfrm>
          <a:prstGeom prst="rect">
            <a:avLst/>
          </a:prstGeom>
          <a:ln w="3175">
            <a:solidFill>
              <a:schemeClr val="tx1"/>
            </a:solidFill>
          </a:ln>
        </p:spPr>
      </p:pic>
      <p:pic>
        <p:nvPicPr>
          <p:cNvPr id="29" name="図 28">
            <a:extLst>
              <a:ext uri="{FF2B5EF4-FFF2-40B4-BE49-F238E27FC236}">
                <a16:creationId xmlns:a16="http://schemas.microsoft.com/office/drawing/2014/main" id="{846EB6AD-9794-48D5-8FFE-F6BFE9CC8B01}"/>
              </a:ext>
            </a:extLst>
          </p:cNvPr>
          <p:cNvPicPr>
            <a:picLocks noChangeAspect="1"/>
          </p:cNvPicPr>
          <p:nvPr/>
        </p:nvPicPr>
        <p:blipFill>
          <a:blip r:embed="rId5"/>
          <a:stretch>
            <a:fillRect/>
          </a:stretch>
        </p:blipFill>
        <p:spPr>
          <a:xfrm>
            <a:off x="2665269" y="4163930"/>
            <a:ext cx="3687318" cy="1931670"/>
          </a:xfrm>
          <a:prstGeom prst="rect">
            <a:avLst/>
          </a:prstGeom>
          <a:ln w="3175">
            <a:solidFill>
              <a:schemeClr val="tx1"/>
            </a:solidFill>
          </a:ln>
        </p:spPr>
      </p:pic>
      <p:pic>
        <p:nvPicPr>
          <p:cNvPr id="24" name="図 23">
            <a:extLst>
              <a:ext uri="{FF2B5EF4-FFF2-40B4-BE49-F238E27FC236}">
                <a16:creationId xmlns:a16="http://schemas.microsoft.com/office/drawing/2014/main" id="{9C042F65-C58C-4FE1-9A6F-D08DDF2365C6}"/>
              </a:ext>
            </a:extLst>
          </p:cNvPr>
          <p:cNvPicPr>
            <a:picLocks noChangeAspect="1"/>
          </p:cNvPicPr>
          <p:nvPr/>
        </p:nvPicPr>
        <p:blipFill>
          <a:blip r:embed="rId6"/>
          <a:stretch>
            <a:fillRect/>
          </a:stretch>
        </p:blipFill>
        <p:spPr>
          <a:xfrm>
            <a:off x="1067405" y="1992805"/>
            <a:ext cx="1218438" cy="1965960"/>
          </a:xfrm>
          <a:prstGeom prst="rect">
            <a:avLst/>
          </a:prstGeom>
          <a:noFill/>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勤怠を管理している社員の勤務データを参照する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タイムカード参照］メニュー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242597" y="4887803"/>
            <a:ext cx="650793"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7357" y="1989067"/>
            <a:ext cx="7930091" cy="6046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［画面］ボタンをクリックします。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2507357" y="5848295"/>
            <a:ext cx="4609011" cy="5525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b="1" dirty="0">
                <a:solidFill>
                  <a:srgbClr val="00B050"/>
                </a:solidFill>
                <a:latin typeface="ＭＳ ゴシック" panose="020B0609070205080204" pitchFamily="49" charset="-128"/>
                <a:ea typeface="ＭＳ ゴシック" panose="020B0609070205080204" pitchFamily="49" charset="-128"/>
              </a:rPr>
              <a:t>固定位置</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」より上に配置した項目は、画面表示した際に</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スクロールされずに常に表示されます。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8577944" y="5318720"/>
            <a:ext cx="2838994" cy="6120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　 または　 </a:t>
            </a:r>
            <a:r>
              <a:rPr lang="ja-JP" altLang="ja-JP" sz="1200" dirty="0">
                <a:latin typeface="ＭＳ ゴシック" panose="020B0609070205080204" pitchFamily="49" charset="-128"/>
                <a:ea typeface="ＭＳ ゴシック" panose="020B0609070205080204" pitchFamily="49" charset="-128"/>
              </a:rPr>
              <a:t>をクリックすると、</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表示する月や社員を変更できます。</a:t>
            </a:r>
          </a:p>
        </p:txBody>
      </p:sp>
      <p:sp>
        <p:nvSpPr>
          <p:cNvPr id="37"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618460" y="4297730"/>
            <a:ext cx="923624" cy="11239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4908" y="414965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654824" y="489476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42354" y="3761606"/>
            <a:ext cx="400970" cy="22084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3426776" y="5161371"/>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AutoShape 380">
            <a:extLst>
              <a:ext uri="{FF2B5EF4-FFF2-40B4-BE49-F238E27FC236}">
                <a16:creationId xmlns:a16="http://schemas.microsoft.com/office/drawing/2014/main" id="{D150EC22-8652-418A-BA8A-97AC6F609828}"/>
              </a:ext>
            </a:extLst>
          </p:cNvPr>
          <p:cNvSpPr>
            <a:spLocks noChangeArrowheads="1"/>
          </p:cNvSpPr>
          <p:nvPr/>
        </p:nvSpPr>
        <p:spPr bwMode="auto">
          <a:xfrm>
            <a:off x="2665269" y="4793876"/>
            <a:ext cx="595716" cy="13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B6DBBA8F-1CD2-4106-8CA2-E42B8EBED9BF}"/>
              </a:ext>
            </a:extLst>
          </p:cNvPr>
          <p:cNvSpPr>
            <a:spLocks noChangeArrowheads="1"/>
          </p:cNvSpPr>
          <p:nvPr/>
        </p:nvSpPr>
        <p:spPr bwMode="auto">
          <a:xfrm>
            <a:off x="10437448" y="4294098"/>
            <a:ext cx="772336" cy="1185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2" name="＞マーク.jpg">
            <a:extLst>
              <a:ext uri="{FF2B5EF4-FFF2-40B4-BE49-F238E27FC236}">
                <a16:creationId xmlns:a16="http://schemas.microsoft.com/office/drawing/2014/main" id="{E333F4EF-4CB4-4B74-BD02-0025FFFAE20B}"/>
              </a:ext>
            </a:extLst>
          </p:cNvPr>
          <p:cNvPicPr/>
          <p:nvPr/>
        </p:nvPicPr>
        <p:blipFill>
          <a:blip r:embed="rId7" r:link="rId8">
            <a:extLst>
              <a:ext uri="{28A0092B-C50C-407E-A947-70E740481C1C}">
                <a14:useLocalDpi xmlns:a14="http://schemas.microsoft.com/office/drawing/2010/main" val="0"/>
              </a:ext>
            </a:extLst>
          </a:blip>
          <a:stretch>
            <a:fillRect/>
          </a:stretch>
        </p:blipFill>
        <p:spPr>
          <a:xfrm rot="10800000">
            <a:off x="8865853" y="5435491"/>
            <a:ext cx="153035" cy="153035"/>
          </a:xfrm>
          <a:prstGeom prst="rect">
            <a:avLst/>
          </a:prstGeom>
        </p:spPr>
      </p:pic>
      <p:pic>
        <p:nvPicPr>
          <p:cNvPr id="43" name="＞マーク.jpg">
            <a:extLst>
              <a:ext uri="{FF2B5EF4-FFF2-40B4-BE49-F238E27FC236}">
                <a16:creationId xmlns:a16="http://schemas.microsoft.com/office/drawing/2014/main" id="{A78B6FDE-C3B9-43B2-BA0D-A1F6E18FABB3}"/>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9514244" y="5431867"/>
            <a:ext cx="153035" cy="153035"/>
          </a:xfrm>
          <a:prstGeom prst="rect">
            <a:avLst/>
          </a:prstGeom>
        </p:spPr>
      </p:pic>
      <p:sp>
        <p:nvSpPr>
          <p:cNvPr id="26" name="AutoShape 380">
            <a:extLst>
              <a:ext uri="{FF2B5EF4-FFF2-40B4-BE49-F238E27FC236}">
                <a16:creationId xmlns:a16="http://schemas.microsoft.com/office/drawing/2014/main" id="{B177DAF1-0EE7-498E-8AF4-175CBCDDD6F3}"/>
              </a:ext>
            </a:extLst>
          </p:cNvPr>
          <p:cNvSpPr>
            <a:spLocks noChangeArrowheads="1"/>
          </p:cNvSpPr>
          <p:nvPr/>
        </p:nvSpPr>
        <p:spPr bwMode="auto">
          <a:xfrm>
            <a:off x="1067405" y="2140714"/>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33133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91287BA-B0B8-4B9C-B054-54F7312F2288}"/>
              </a:ext>
            </a:extLst>
          </p:cNvPr>
          <p:cNvPicPr>
            <a:picLocks noChangeAspect="1"/>
          </p:cNvPicPr>
          <p:nvPr/>
        </p:nvPicPr>
        <p:blipFill>
          <a:blip r:embed="rId3"/>
          <a:stretch>
            <a:fillRect/>
          </a:stretch>
        </p:blipFill>
        <p:spPr>
          <a:xfrm>
            <a:off x="6432760" y="2084517"/>
            <a:ext cx="4935474" cy="903542"/>
          </a:xfrm>
          <a:prstGeom prst="rect">
            <a:avLst/>
          </a:prstGeom>
          <a:ln w="3175">
            <a:solidFill>
              <a:schemeClr val="tx1"/>
            </a:solidFill>
          </a:ln>
        </p:spPr>
      </p:pic>
      <p:pic>
        <p:nvPicPr>
          <p:cNvPr id="17" name="図 16">
            <a:extLst>
              <a:ext uri="{FF2B5EF4-FFF2-40B4-BE49-F238E27FC236}">
                <a16:creationId xmlns:a16="http://schemas.microsoft.com/office/drawing/2014/main" id="{6E89A30F-8811-443D-A526-E6AB566F8FAE}"/>
              </a:ext>
            </a:extLst>
          </p:cNvPr>
          <p:cNvPicPr>
            <a:picLocks noChangeAspect="1"/>
          </p:cNvPicPr>
          <p:nvPr/>
        </p:nvPicPr>
        <p:blipFill>
          <a:blip r:embed="rId4"/>
          <a:stretch>
            <a:fillRect/>
          </a:stretch>
        </p:blipFill>
        <p:spPr>
          <a:xfrm>
            <a:off x="1073782" y="2082664"/>
            <a:ext cx="3665601" cy="171450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エラー打刻の状況を確認する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72616" y="1301698"/>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エラー</a:t>
            </a:r>
            <a:r>
              <a:rPr lang="ja-JP" altLang="en-US" sz="1200" dirty="0">
                <a:latin typeface="ＭＳ ゴシック" panose="020B0609070205080204" pitchFamily="49" charset="-128"/>
                <a:ea typeface="ＭＳ ゴシック" panose="020B0609070205080204" pitchFamily="49" charset="-128"/>
              </a:rPr>
              <a:t>に</a:t>
            </a:r>
            <a:r>
              <a:rPr lang="ja-JP" altLang="ja-JP" sz="1200" dirty="0">
                <a:latin typeface="ＭＳ ゴシック" panose="020B0609070205080204" pitchFamily="49" charset="-128"/>
                <a:ea typeface="ＭＳ ゴシック" panose="020B0609070205080204" pitchFamily="49" charset="-128"/>
              </a:rPr>
              <a:t>なった打刻データと</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その原因（エラー内容）を確認します。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2491" y="2709029"/>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680770" y="2493618"/>
            <a:ext cx="3129791" cy="9331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処理方法で「エラー打刻を表示する」を</a:t>
            </a:r>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選択し</a:t>
            </a:r>
            <a:r>
              <a:rPr lang="ja-JP" altLang="en-US" sz="1200" dirty="0">
                <a:latin typeface="ＭＳ ゴシック" panose="020B0609070205080204" pitchFamily="49" charset="-128"/>
                <a:ea typeface="ＭＳ ゴシック" panose="020B0609070205080204" pitchFamily="49" charset="-128"/>
              </a:rPr>
              <a:t>ます。</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エラー</a:t>
            </a:r>
            <a:r>
              <a:rPr lang="ja-JP" altLang="ja-JP" sz="1200" dirty="0">
                <a:latin typeface="ＭＳ ゴシック" panose="020B0609070205080204" pitchFamily="49" charset="-128"/>
                <a:ea typeface="ＭＳ ゴシック" panose="020B0609070205080204" pitchFamily="49" charset="-128"/>
              </a:rPr>
              <a:t>打刻の集計対象や対象期間を設定し、［実行］ボタンをクリックします。</a:t>
            </a:r>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432760" y="3104559"/>
            <a:ext cx="4626610"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社員や打刻日</a:t>
            </a:r>
            <a:r>
              <a:rPr lang="ja-JP" altLang="en-US" sz="1200" dirty="0">
                <a:latin typeface="ＭＳ ゴシック" panose="020B0609070205080204" pitchFamily="49" charset="-128"/>
                <a:ea typeface="ＭＳ ゴシック" panose="020B0609070205080204" pitchFamily="49" charset="-128"/>
              </a:rPr>
              <a:t>付</a:t>
            </a:r>
            <a:r>
              <a:rPr lang="ja-JP" altLang="ja-JP" sz="1200" dirty="0">
                <a:latin typeface="ＭＳ ゴシック" panose="020B0609070205080204" pitchFamily="49" charset="-128"/>
                <a:ea typeface="ＭＳ ゴシック" panose="020B0609070205080204" pitchFamily="49" charset="-128"/>
              </a:rPr>
              <a:t>、打刻時刻、エラーの内容などを確認します。</a:t>
            </a:r>
          </a:p>
        </p:txBody>
      </p:sp>
      <p:sp>
        <p:nvSpPr>
          <p:cNvPr id="20" name="矢印: 右 19">
            <a:extLst>
              <a:ext uri="{FF2B5EF4-FFF2-40B4-BE49-F238E27FC236}">
                <a16:creationId xmlns:a16="http://schemas.microsoft.com/office/drawing/2014/main" id="{1EFFAEA8-065B-42F3-B282-63D5690F9FAE}"/>
              </a:ext>
            </a:extLst>
          </p:cNvPr>
          <p:cNvSpPr/>
          <p:nvPr/>
        </p:nvSpPr>
        <p:spPr>
          <a:xfrm>
            <a:off x="5942177" y="247113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453118" y="3511347"/>
            <a:ext cx="537814" cy="2845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テキスト ボックス 23">
            <a:extLst>
              <a:ext uri="{FF2B5EF4-FFF2-40B4-BE49-F238E27FC236}">
                <a16:creationId xmlns:a16="http://schemas.microsoft.com/office/drawing/2014/main" id="{2D74B84D-CCA2-46DB-B373-30A06632FD6C}"/>
              </a:ext>
            </a:extLst>
          </p:cNvPr>
          <p:cNvSpPr txBox="1"/>
          <p:nvPr/>
        </p:nvSpPr>
        <p:spPr>
          <a:xfrm>
            <a:off x="961992" y="3994958"/>
            <a:ext cx="3085071" cy="275294"/>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エラー打刻の種類は、以下になります。</a:t>
            </a:r>
            <a:endParaRPr kumimoji="1" lang="ja-JP" altLang="en-US" sz="1200" dirty="0">
              <a:latin typeface="ＭＳ ゴシック" panose="020B0609070205080204" pitchFamily="49" charset="-128"/>
              <a:ea typeface="ＭＳ ゴシック" panose="020B0609070205080204" pitchFamily="49" charset="-128"/>
            </a:endParaRPr>
          </a:p>
        </p:txBody>
      </p:sp>
      <p:graphicFrame>
        <p:nvGraphicFramePr>
          <p:cNvPr id="4" name="表 3">
            <a:extLst>
              <a:ext uri="{FF2B5EF4-FFF2-40B4-BE49-F238E27FC236}">
                <a16:creationId xmlns:a16="http://schemas.microsoft.com/office/drawing/2014/main" id="{1BF57893-8F47-4614-B3E1-02323884D560}"/>
              </a:ext>
            </a:extLst>
          </p:cNvPr>
          <p:cNvGraphicFramePr>
            <a:graphicFrameLocks noGrp="1"/>
          </p:cNvGraphicFramePr>
          <p:nvPr>
            <p:extLst>
              <p:ext uri="{D42A27DB-BD31-4B8C-83A1-F6EECF244321}">
                <p14:modId xmlns:p14="http://schemas.microsoft.com/office/powerpoint/2010/main" val="321916889"/>
              </p:ext>
            </p:extLst>
          </p:nvPr>
        </p:nvGraphicFramePr>
        <p:xfrm>
          <a:off x="1073783" y="4270252"/>
          <a:ext cx="10308718" cy="2494280"/>
        </p:xfrm>
        <a:graphic>
          <a:graphicData uri="http://schemas.openxmlformats.org/drawingml/2006/table">
            <a:tbl>
              <a:tblPr firstRow="1" bandRow="1">
                <a:tableStyleId>{5C22544A-7EE6-4342-B048-85BDC9FD1C3A}</a:tableStyleId>
              </a:tblPr>
              <a:tblGrid>
                <a:gridCol w="1980174">
                  <a:extLst>
                    <a:ext uri="{9D8B030D-6E8A-4147-A177-3AD203B41FA5}">
                      <a16:colId xmlns:a16="http://schemas.microsoft.com/office/drawing/2014/main" val="2367908292"/>
                    </a:ext>
                  </a:extLst>
                </a:gridCol>
                <a:gridCol w="8328544">
                  <a:extLst>
                    <a:ext uri="{9D8B030D-6E8A-4147-A177-3AD203B41FA5}">
                      <a16:colId xmlns:a16="http://schemas.microsoft.com/office/drawing/2014/main" val="3218837670"/>
                    </a:ext>
                  </a:extLst>
                </a:gridCol>
              </a:tblGrid>
              <a:tr h="370840">
                <a:tc>
                  <a:txBody>
                    <a:bodyPr/>
                    <a:lstStyle/>
                    <a:p>
                      <a:r>
                        <a:rPr kumimoji="1" lang="ja-JP" altLang="en-US" sz="1200" dirty="0">
                          <a:latin typeface="ＭＳ ゴシック" panose="020B0609070205080204" pitchFamily="49" charset="-128"/>
                          <a:ea typeface="ＭＳ ゴシック" panose="020B0609070205080204" pitchFamily="49" charset="-128"/>
                        </a:rPr>
                        <a:t>エラー内容</a:t>
                      </a:r>
                    </a:p>
                  </a:txBody>
                  <a:tcPr/>
                </a:tc>
                <a:tc>
                  <a:txBody>
                    <a:bodyPr/>
                    <a:lstStyle/>
                    <a:p>
                      <a:r>
                        <a:rPr kumimoji="1" lang="ja-JP" altLang="en-US" sz="1200" dirty="0">
                          <a:latin typeface="ＭＳ ゴシック" panose="020B0609070205080204" pitchFamily="49" charset="-128"/>
                          <a:ea typeface="ＭＳ ゴシック" panose="020B0609070205080204" pitchFamily="49" charset="-128"/>
                        </a:rPr>
                        <a:t>原因</a:t>
                      </a:r>
                    </a:p>
                  </a:txBody>
                  <a:tcPr/>
                </a:tc>
                <a:extLst>
                  <a:ext uri="{0D108BD9-81ED-4DB2-BD59-A6C34878D82A}">
                    <a16:rowId xmlns:a16="http://schemas.microsoft.com/office/drawing/2014/main" val="3070728922"/>
                  </a:ext>
                </a:extLst>
              </a:tr>
              <a:tr h="370840">
                <a:tc>
                  <a:txBody>
                    <a:bodyPr/>
                    <a:lstStyle/>
                    <a:p>
                      <a:r>
                        <a:rPr kumimoji="1" lang="en-US"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ID</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未登録</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タイムカードＩＤ番号が未登録の場合</a:t>
                      </a:r>
                      <a:br>
                        <a:rPr kumimoji="1" lang="en-US"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奉行タイムレコーダー</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の</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タイムカードＩＤ番号登録</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メニュー</a:t>
                      </a:r>
                      <a:endParaRPr kumimoji="1" lang="en-US" altLang="ja-JP" sz="1200" kern="1200" dirty="0">
                        <a:solidFill>
                          <a:schemeClr val="dk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の［</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社員情報</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メニューの</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勤怠・休日・休暇</a:t>
                      </a:r>
                      <a:r>
                        <a:rPr kumimoji="1" lang="ja-JP" altLang="en-US" sz="1200" kern="1200" dirty="0">
                          <a:solidFill>
                            <a:schemeClr val="dk1"/>
                          </a:solidFill>
                          <a:effectLst/>
                          <a:latin typeface="ＭＳ ゴシック" panose="020B0609070205080204" pitchFamily="49" charset="-128"/>
                          <a:ea typeface="ＭＳ ゴシック" panose="020B0609070205080204" pitchFamily="49" charset="-128"/>
                          <a:cs typeface="+mn-cs"/>
                        </a:rPr>
                        <a:t>］</a:t>
                      </a:r>
                      <a:r>
                        <a:rPr kumimoji="1" lang="ja-JP" altLang="ja-JP" sz="1200" kern="1200" dirty="0">
                          <a:solidFill>
                            <a:schemeClr val="dk1"/>
                          </a:solidFill>
                          <a:effectLst/>
                          <a:latin typeface="ＭＳ ゴシック" panose="020B0609070205080204" pitchFamily="49" charset="-128"/>
                          <a:ea typeface="ＭＳ ゴシック" panose="020B0609070205080204" pitchFamily="49" charset="-128"/>
                          <a:cs typeface="+mn-cs"/>
                        </a:rPr>
                        <a:t>ページ</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4349532"/>
                  </a:ext>
                </a:extLst>
              </a:tr>
              <a:tr h="370840">
                <a:tc>
                  <a:txBody>
                    <a:bodyPr/>
                    <a:lstStyle/>
                    <a:p>
                      <a:pPr algn="just">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同一日かつ同一種類</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出勤・退出・外出・再入</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の打刻データが</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ある</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場合</a:t>
                      </a:r>
                    </a:p>
                  </a:txBody>
                  <a:tcPr marL="68580" marR="68580" marT="0" marB="0"/>
                </a:tc>
                <a:extLst>
                  <a:ext uri="{0D108BD9-81ED-4DB2-BD59-A6C34878D82A}">
                    <a16:rowId xmlns:a16="http://schemas.microsoft.com/office/drawing/2014/main" val="4099156208"/>
                  </a:ext>
                </a:extLst>
              </a:tr>
              <a:tr h="370840">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すでに</a:t>
                      </a: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タイムカード入力］</a:t>
                      </a:r>
                      <a:r>
                        <a:rPr lang="ja-JP" altLang="ja-JP" sz="1200" dirty="0">
                          <a:latin typeface="ＭＳ ゴシック" panose="020B0609070205080204" pitchFamily="49" charset="-128"/>
                          <a:ea typeface="ＭＳ ゴシック" panose="020B0609070205080204" pitchFamily="49" charset="-128"/>
                        </a:rPr>
                        <a:t>メニュー</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または</a:t>
                      </a: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 日別勤務データ入力］</a:t>
                      </a:r>
                      <a:r>
                        <a:rPr lang="ja-JP" altLang="ja-JP" sz="1200" dirty="0">
                          <a:latin typeface="ＭＳ ゴシック" panose="020B0609070205080204" pitchFamily="49" charset="-128"/>
                          <a:ea typeface="ＭＳ ゴシック" panose="020B0609070205080204" pitchFamily="49" charset="-128"/>
                        </a:rPr>
                        <a:t>メニュー</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で、「確認」欄にチェックを付け</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ている場合</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4784423"/>
                  </a:ext>
                </a:extLst>
              </a:tr>
              <a:tr h="370840">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勤務回数超過</a:t>
                      </a:r>
                    </a:p>
                  </a:txBody>
                  <a:tcPr marL="68580" marR="68580" marT="0" marB="0"/>
                </a:tc>
                <a:tc>
                  <a:txBody>
                    <a:bodyPr/>
                    <a:lstStyle/>
                    <a:p>
                      <a:pPr algn="just">
                        <a:spcAft>
                          <a:spcPts val="0"/>
                        </a:spcAft>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lang="ja-JP" altLang="en-US" sz="1200" dirty="0">
                          <a:latin typeface="ＭＳ ゴシック" panose="020B0609070205080204" pitchFamily="49" charset="-128"/>
                          <a:ea typeface="ＭＳ ゴシック" panose="020B0609070205080204" pitchFamily="49" charset="-128"/>
                        </a:rPr>
                        <a:t>［勤務スケジュール </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勤務スケジュール］</a:t>
                      </a:r>
                      <a:r>
                        <a:rPr lang="ja-JP" altLang="ja-JP" sz="1200" dirty="0">
                          <a:latin typeface="ＭＳ ゴシック" panose="020B0609070205080204" pitchFamily="49" charset="-128"/>
                          <a:ea typeface="ＭＳ ゴシック" panose="020B0609070205080204" pitchFamily="49" charset="-128"/>
                        </a:rPr>
                        <a:t>メニュー</a:t>
                      </a:r>
                      <a:r>
                        <a:rPr lang="ja-JP" altLang="en-US" sz="1200" dirty="0">
                          <a:latin typeface="ＭＳ ゴシック" panose="020B0609070205080204" pitchFamily="49" charset="-128"/>
                          <a:ea typeface="ＭＳ ゴシック" panose="020B0609070205080204" pitchFamily="49" charset="-128"/>
                        </a:rPr>
                        <a:t>の</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各メニューで設定</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されている</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勤務回数と、</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タイムレコーダ</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ー</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上で打刻した勤務回数の合計が、</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10 </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3510548512"/>
                  </a:ext>
                </a:extLst>
              </a:tr>
              <a:tr h="370840">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勤務体系利用制限</a:t>
                      </a:r>
                    </a:p>
                  </a:txBody>
                  <a:tcPr marL="68580" marR="68580" marT="0" marB="0"/>
                </a:tc>
                <a:tc>
                  <a:txBody>
                    <a:bodyPr/>
                    <a:lstStyle/>
                    <a:p>
                      <a:pPr algn="just">
                        <a:spcAft>
                          <a:spcPts val="0"/>
                        </a:spcAft>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勤怠管理者側の</a:t>
                      </a:r>
                      <a:r>
                        <a:rPr lang="ja-JP" altLang="en-US" sz="1200" dirty="0">
                          <a:latin typeface="ＭＳ ゴシック" panose="020B0609070205080204" pitchFamily="49" charset="-128"/>
                          <a:ea typeface="ＭＳ ゴシック" panose="020B0609070205080204" pitchFamily="49" charset="-128"/>
                        </a:rPr>
                        <a:t>［法人情報</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勤務規程 </a:t>
                      </a:r>
                      <a:r>
                        <a:rPr lang="en-US" altLang="ja-JP" sz="1200" dirty="0">
                          <a:latin typeface="ＭＳ ゴシック" panose="020B0609070205080204" pitchFamily="49" charset="-128"/>
                          <a:ea typeface="ＭＳ ゴシック" panose="020B0609070205080204" pitchFamily="49" charset="-128"/>
                        </a:rPr>
                        <a:t>‐ </a:t>
                      </a:r>
                      <a:r>
                        <a:rPr lang="ja-JP" altLang="en-US" sz="1200" dirty="0">
                          <a:latin typeface="ＭＳ ゴシック" panose="020B0609070205080204" pitchFamily="49" charset="-128"/>
                          <a:ea typeface="ＭＳ ゴシック" panose="020B0609070205080204" pitchFamily="49" charset="-128"/>
                        </a:rPr>
                        <a:t>勤務体系 </a:t>
                      </a:r>
                      <a:r>
                        <a:rPr lang="en-US" altLang="ja-JP" sz="1200" dirty="0">
                          <a:latin typeface="ＭＳ ゴシック" panose="020B0609070205080204" pitchFamily="49" charset="-128"/>
                          <a:ea typeface="ＭＳ ゴシック" panose="020B0609070205080204" pitchFamily="49" charset="-128"/>
                        </a:rPr>
                        <a:t>‐ </a:t>
                      </a:r>
                      <a:r>
                        <a:rPr lang="ja-JP"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部門／区分別勤務体系利用制限</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メニュー</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で利用制限が</a:t>
                      </a:r>
                      <a:br>
                        <a:rPr lang="en-US" alt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b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設定されている場合</a:t>
                      </a:r>
                    </a:p>
                  </a:txBody>
                  <a:tcPr marL="68580" marR="68580" marT="0" marB="0"/>
                </a:tc>
                <a:extLst>
                  <a:ext uri="{0D108BD9-81ED-4DB2-BD59-A6C34878D82A}">
                    <a16:rowId xmlns:a16="http://schemas.microsoft.com/office/drawing/2014/main" val="4246795790"/>
                  </a:ext>
                </a:extLst>
              </a:tr>
            </a:tbl>
          </a:graphicData>
        </a:graphic>
      </p:graphicFrame>
      <p:sp>
        <p:nvSpPr>
          <p:cNvPr id="16" name="テキスト ボックス 15">
            <a:extLst>
              <a:ext uri="{FF2B5EF4-FFF2-40B4-BE49-F238E27FC236}">
                <a16:creationId xmlns:a16="http://schemas.microsoft.com/office/drawing/2014/main" id="{0693B4F9-7097-4024-A471-79418289CA0E}"/>
              </a:ext>
            </a:extLst>
          </p:cNvPr>
          <p:cNvSpPr txBox="1"/>
          <p:nvPr/>
        </p:nvSpPr>
        <p:spPr>
          <a:xfrm>
            <a:off x="981579" y="1597533"/>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エラー打刻状況］メニュー</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4729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74C1DD4-D828-4FC2-8AAC-96947C1E9F83}"/>
              </a:ext>
            </a:extLst>
          </p:cNvPr>
          <p:cNvPicPr>
            <a:picLocks noChangeAspect="1"/>
          </p:cNvPicPr>
          <p:nvPr/>
        </p:nvPicPr>
        <p:blipFill>
          <a:blip r:embed="rId3"/>
          <a:stretch>
            <a:fillRect/>
          </a:stretch>
        </p:blipFill>
        <p:spPr>
          <a:xfrm>
            <a:off x="1067401" y="2882512"/>
            <a:ext cx="5574030" cy="280797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エラー打刻を再度取り込む</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0546" y="1301698"/>
            <a:ext cx="10151779" cy="120032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エラー打刻がある場合は、エラー打刻を再度</a:t>
            </a:r>
            <a:r>
              <a:rPr lang="ja-JP" altLang="en-US" sz="1200" dirty="0">
                <a:latin typeface="ＭＳ ゴシック" panose="020B0609070205080204" pitchFamily="49" charset="-128"/>
                <a:ea typeface="ＭＳ ゴシック" panose="020B0609070205080204" pitchFamily="49" charset="-128"/>
              </a:rPr>
              <a:t>取り</a:t>
            </a:r>
            <a:r>
              <a:rPr lang="ja-JP" altLang="ja-JP" sz="1200" dirty="0">
                <a:latin typeface="ＭＳ ゴシック" panose="020B0609070205080204" pitchFamily="49" charset="-128"/>
                <a:ea typeface="ＭＳ ゴシック" panose="020B0609070205080204" pitchFamily="49" charset="-128"/>
              </a:rPr>
              <a:t>込む前に、各メニューで修正</a:t>
            </a:r>
            <a:r>
              <a:rPr lang="ja-JP" altLang="en-US" sz="1200" dirty="0">
                <a:latin typeface="ＭＳ ゴシック" panose="020B0609070205080204" pitchFamily="49" charset="-128"/>
                <a:ea typeface="ＭＳ ゴシック" panose="020B0609070205080204" pitchFamily="49" charset="-128"/>
              </a:rPr>
              <a:t>し</a:t>
            </a:r>
            <a:r>
              <a:rPr lang="ja-JP" altLang="ja-JP" sz="1200" dirty="0">
                <a:latin typeface="ＭＳ ゴシック" panose="020B0609070205080204" pitchFamily="49" charset="-128"/>
                <a:ea typeface="ＭＳ ゴシック" panose="020B0609070205080204" pitchFamily="49" charset="-128"/>
              </a:rPr>
              <a:t>ます。（「</a:t>
            </a:r>
            <a:r>
              <a:rPr lang="en-US" altLang="ja-JP" sz="1200" dirty="0">
                <a:latin typeface="ＭＳ ゴシック" panose="020B0609070205080204" pitchFamily="49" charset="-128"/>
                <a:ea typeface="ＭＳ ゴシック" panose="020B0609070205080204" pitchFamily="49" charset="-128"/>
              </a:rPr>
              <a:t>4 - 3</a:t>
            </a:r>
            <a:r>
              <a:rPr lang="ja-JP" altLang="ja-JP" sz="1200" dirty="0">
                <a:latin typeface="ＭＳ ゴシック" panose="020B0609070205080204" pitchFamily="49" charset="-128"/>
                <a:ea typeface="ＭＳ ゴシック" panose="020B0609070205080204" pitchFamily="49" charset="-128"/>
              </a:rPr>
              <a:t>　エラー打刻</a:t>
            </a:r>
            <a:r>
              <a:rPr lang="ja-JP" altLang="en-US" sz="1200" dirty="0">
                <a:latin typeface="ＭＳ ゴシック" panose="020B0609070205080204" pitchFamily="49" charset="-128"/>
                <a:ea typeface="ＭＳ ゴシック" panose="020B0609070205080204" pitchFamily="49" charset="-128"/>
              </a:rPr>
              <a:t>の</a:t>
            </a:r>
            <a:r>
              <a:rPr lang="ja-JP" altLang="ja-JP" sz="1200" dirty="0">
                <a:latin typeface="ＭＳ ゴシック" panose="020B0609070205080204" pitchFamily="49" charset="-128"/>
                <a:ea typeface="ＭＳ ゴシック" panose="020B0609070205080204" pitchFamily="49" charset="-128"/>
              </a:rPr>
              <a:t>状況を確認する」参照）</a:t>
            </a:r>
          </a:p>
          <a:p>
            <a:br>
              <a:rPr lang="en-US" altLang="ja-JP" sz="1200" dirty="0">
                <a:latin typeface="ＭＳ ゴシック" panose="020B0609070205080204" pitchFamily="49" charset="-128"/>
                <a:ea typeface="ＭＳ ゴシック" panose="020B0609070205080204" pitchFamily="49" charset="-128"/>
              </a:rPr>
            </a:br>
            <a:r>
              <a:rPr lang="ja-JP" altLang="ja-JP" sz="1200" dirty="0">
                <a:latin typeface="ＭＳ ゴシック" panose="020B0609070205080204" pitchFamily="49" charset="-128"/>
                <a:ea typeface="ＭＳ ゴシック" panose="020B0609070205080204" pitchFamily="49" charset="-128"/>
              </a:rPr>
              <a:t>修正後、</a:t>
            </a: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エラー打刻状況］メニュー</a:t>
            </a:r>
            <a:r>
              <a:rPr lang="ja-JP" altLang="ja-JP" sz="1200" dirty="0">
                <a:latin typeface="ＭＳ ゴシック" panose="020B0609070205080204" pitchFamily="49" charset="-128"/>
                <a:ea typeface="ＭＳ ゴシック" panose="020B0609070205080204" pitchFamily="49" charset="-128"/>
              </a:rPr>
              <a:t>でエラー打刻を再度</a:t>
            </a:r>
            <a:r>
              <a:rPr lang="ja-JP" altLang="en-US" sz="1200" dirty="0">
                <a:latin typeface="ＭＳ ゴシック" panose="020B0609070205080204" pitchFamily="49" charset="-128"/>
                <a:ea typeface="ＭＳ ゴシック" panose="020B0609070205080204" pitchFamily="49" charset="-128"/>
              </a:rPr>
              <a:t>取り込み</a:t>
            </a:r>
            <a:r>
              <a:rPr lang="ja-JP" altLang="ja-JP" sz="1200" dirty="0">
                <a:latin typeface="ＭＳ ゴシック" panose="020B0609070205080204" pitchFamily="49" charset="-128"/>
                <a:ea typeface="ＭＳ ゴシック" panose="020B0609070205080204" pitchFamily="49" charset="-128"/>
              </a:rPr>
              <a:t>ます。</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取り</a:t>
            </a:r>
            <a:r>
              <a:rPr lang="ja-JP" altLang="ja-JP" sz="1200" dirty="0">
                <a:latin typeface="ＭＳ ゴシック" panose="020B0609070205080204" pitchFamily="49" charset="-128"/>
                <a:ea typeface="ＭＳ ゴシック" panose="020B0609070205080204" pitchFamily="49" charset="-128"/>
              </a:rPr>
              <a:t>込んだ打刻は、</a:t>
            </a:r>
            <a:r>
              <a:rPr lang="ja-JP" altLang="en-US" sz="1200" dirty="0">
                <a:latin typeface="ＭＳ ゴシック" panose="020B0609070205080204" pitchFamily="49" charset="-128"/>
                <a:ea typeface="ＭＳ ゴシック" panose="020B0609070205080204" pitchFamily="49" charset="-128"/>
              </a:rPr>
              <a:t> ［勤怠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タイムカード入力］</a:t>
            </a:r>
            <a:r>
              <a:rPr lang="ja-JP" altLang="ja-JP" sz="1200" dirty="0">
                <a:latin typeface="ＭＳ ゴシック" panose="020B0609070205080204" pitchFamily="49" charset="-128"/>
                <a:ea typeface="ＭＳ ゴシック" panose="020B0609070205080204" pitchFamily="49" charset="-128"/>
              </a:rPr>
              <a:t>メニューまたは</a:t>
            </a:r>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日別勤務データ入力］</a:t>
            </a:r>
            <a:r>
              <a:rPr lang="ja-JP" altLang="ja-JP" sz="1200" dirty="0">
                <a:latin typeface="ＭＳ ゴシック" panose="020B0609070205080204" pitchFamily="49" charset="-128"/>
                <a:ea typeface="ＭＳ ゴシック" panose="020B0609070205080204" pitchFamily="49" charset="-128"/>
              </a:rPr>
              <a:t>メニューに正常な打刻として表示されます。</a:t>
            </a:r>
            <a:endParaRPr lang="en-US" altLang="ja-JP" sz="1200" dirty="0">
              <a:latin typeface="ＭＳ ゴシック" panose="020B0609070205080204" pitchFamily="49" charset="-128"/>
              <a:ea typeface="ＭＳ ゴシック" panose="020B0609070205080204" pitchFamily="49" charset="-128"/>
            </a:endParaRPr>
          </a:p>
          <a:p>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エラー打刻状況</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画面からエラー打刻がなくなります。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085330" y="4007167"/>
            <a:ext cx="1442716" cy="20624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36106" y="3932500"/>
            <a:ext cx="5642875" cy="70799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処理方法で「エラー打刻を再度取り込む」を選択し</a:t>
            </a:r>
            <a:r>
              <a:rPr lang="ja-JP" altLang="en-US" sz="1200" dirty="0">
                <a:latin typeface="ＭＳ ゴシック" panose="020B0609070205080204" pitchFamily="49" charset="-128"/>
                <a:ea typeface="ＭＳ ゴシック" panose="020B0609070205080204" pitchFamily="49" charset="-128"/>
              </a:rPr>
              <a:t>ます。</a:t>
            </a:r>
            <a:endParaRPr lang="en-US" altLang="ja-JP" sz="1200" dirty="0">
              <a:latin typeface="ＭＳ ゴシック" panose="020B0609070205080204" pitchFamily="49" charset="-128"/>
              <a:ea typeface="ＭＳ ゴシック" panose="020B0609070205080204" pitchFamily="49" charset="-128"/>
            </a:endParaRPr>
          </a:p>
          <a:p>
            <a:pPr fontAlgn="base">
              <a:spcBef>
                <a:spcPts val="600"/>
              </a:spcBef>
            </a:pPr>
            <a:r>
              <a:rPr lang="ja-JP" altLang="en-US" sz="1200" dirty="0">
                <a:latin typeface="ＭＳ ゴシック" panose="020B0609070205080204" pitchFamily="49" charset="-128"/>
                <a:ea typeface="ＭＳ ゴシック" panose="020B0609070205080204" pitchFamily="49" charset="-128"/>
              </a:rPr>
              <a:t>エラー</a:t>
            </a:r>
            <a:r>
              <a:rPr lang="ja-JP" altLang="ja-JP" sz="1200" dirty="0">
                <a:latin typeface="ＭＳ ゴシック" panose="020B0609070205080204" pitchFamily="49" charset="-128"/>
                <a:ea typeface="ＭＳ ゴシック" panose="020B0609070205080204" pitchFamily="49" charset="-128"/>
              </a:rPr>
              <a:t>打刻の集計対象や対象期間を設定し、［実行］ボタンをクリックします。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576230" y="5075184"/>
            <a:ext cx="887848" cy="3945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12111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37EEAA9-07FC-4505-AFE3-0E4706E1E5D6}"/>
              </a:ext>
            </a:extLst>
          </p:cNvPr>
          <p:cNvPicPr>
            <a:picLocks noChangeAspect="1"/>
          </p:cNvPicPr>
          <p:nvPr/>
        </p:nvPicPr>
        <p:blipFill>
          <a:blip r:embed="rId3"/>
          <a:stretch>
            <a:fillRect/>
          </a:stretch>
        </p:blipFill>
        <p:spPr>
          <a:xfrm>
            <a:off x="1067397" y="1767989"/>
            <a:ext cx="7352919" cy="4224528"/>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社員の出退勤の状況を確認する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2" y="130169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［勤怠</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出退勤状況確認］メニュー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411625" y="3752634"/>
            <a:ext cx="2632737" cy="59012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集計する条件を設定し、</a:t>
            </a:r>
          </a:p>
          <a:p>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］ボタンをクリックします。</a:t>
            </a:r>
          </a:p>
        </p:txBody>
      </p:sp>
      <p:sp>
        <p:nvSpPr>
          <p:cNvPr id="2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606798" y="3120290"/>
            <a:ext cx="732990" cy="2997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528564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E70846-D68E-43AB-A21A-31FB416BC358}"/>
              </a:ext>
            </a:extLst>
          </p:cNvPr>
          <p:cNvPicPr>
            <a:picLocks noChangeAspect="1"/>
          </p:cNvPicPr>
          <p:nvPr/>
        </p:nvPicPr>
        <p:blipFill>
          <a:blip r:embed="rId3"/>
          <a:stretch>
            <a:fillRect/>
          </a:stretch>
        </p:blipFill>
        <p:spPr>
          <a:xfrm>
            <a:off x="7373419" y="4113091"/>
            <a:ext cx="4041934" cy="2602611"/>
          </a:xfrm>
          <a:prstGeom prst="rect">
            <a:avLst/>
          </a:prstGeom>
          <a:ln w="3175">
            <a:solidFill>
              <a:schemeClr val="tx1"/>
            </a:solidFill>
          </a:ln>
        </p:spPr>
      </p:pic>
      <p:pic>
        <p:nvPicPr>
          <p:cNvPr id="33" name="図 32">
            <a:extLst>
              <a:ext uri="{FF2B5EF4-FFF2-40B4-BE49-F238E27FC236}">
                <a16:creationId xmlns:a16="http://schemas.microsoft.com/office/drawing/2014/main" id="{CD84AE63-436B-4326-A365-37D8A7D9FB8A}"/>
              </a:ext>
            </a:extLst>
          </p:cNvPr>
          <p:cNvPicPr>
            <a:picLocks noChangeAspect="1"/>
          </p:cNvPicPr>
          <p:nvPr/>
        </p:nvPicPr>
        <p:blipFill>
          <a:blip r:embed="rId4"/>
          <a:stretch>
            <a:fillRect/>
          </a:stretch>
        </p:blipFill>
        <p:spPr>
          <a:xfrm>
            <a:off x="4142396" y="2934039"/>
            <a:ext cx="3284315" cy="933640"/>
          </a:xfrm>
          <a:prstGeom prst="rect">
            <a:avLst/>
          </a:prstGeom>
          <a:ln w="3175">
            <a:solidFill>
              <a:schemeClr val="tx1"/>
            </a:solidFill>
          </a:ln>
        </p:spPr>
      </p:pic>
      <p:pic>
        <p:nvPicPr>
          <p:cNvPr id="30" name="図 29">
            <a:extLst>
              <a:ext uri="{FF2B5EF4-FFF2-40B4-BE49-F238E27FC236}">
                <a16:creationId xmlns:a16="http://schemas.microsoft.com/office/drawing/2014/main" id="{5BE35E5A-F67C-4FA1-8C13-4854FFACE7F2}"/>
              </a:ext>
            </a:extLst>
          </p:cNvPr>
          <p:cNvPicPr>
            <a:picLocks noChangeAspect="1"/>
          </p:cNvPicPr>
          <p:nvPr/>
        </p:nvPicPr>
        <p:blipFill>
          <a:blip r:embed="rId5"/>
          <a:stretch>
            <a:fillRect/>
          </a:stretch>
        </p:blipFill>
        <p:spPr>
          <a:xfrm>
            <a:off x="3282770" y="3544629"/>
            <a:ext cx="3551206" cy="1559814"/>
          </a:xfrm>
          <a:prstGeom prst="rect">
            <a:avLst/>
          </a:prstGeom>
          <a:ln w="3175">
            <a:solidFill>
              <a:schemeClr val="tx1"/>
            </a:solidFill>
          </a:ln>
        </p:spPr>
      </p:pic>
      <p:pic>
        <p:nvPicPr>
          <p:cNvPr id="29" name="図 28">
            <a:extLst>
              <a:ext uri="{FF2B5EF4-FFF2-40B4-BE49-F238E27FC236}">
                <a16:creationId xmlns:a16="http://schemas.microsoft.com/office/drawing/2014/main" id="{1F4C073F-F569-4BDC-94FD-EB0096435284}"/>
              </a:ext>
            </a:extLst>
          </p:cNvPr>
          <p:cNvPicPr>
            <a:picLocks noChangeAspect="1"/>
          </p:cNvPicPr>
          <p:nvPr/>
        </p:nvPicPr>
        <p:blipFill>
          <a:blip r:embed="rId6"/>
          <a:stretch>
            <a:fillRect/>
          </a:stretch>
        </p:blipFill>
        <p:spPr>
          <a:xfrm>
            <a:off x="2684953" y="4249935"/>
            <a:ext cx="3197162" cy="1835087"/>
          </a:xfrm>
          <a:prstGeom prst="rect">
            <a:avLst/>
          </a:prstGeom>
          <a:ln w="3175">
            <a:solidFill>
              <a:schemeClr val="tx1"/>
            </a:solidFill>
          </a:ln>
        </p:spPr>
      </p:pic>
      <p:pic>
        <p:nvPicPr>
          <p:cNvPr id="24" name="図 23">
            <a:extLst>
              <a:ext uri="{FF2B5EF4-FFF2-40B4-BE49-F238E27FC236}">
                <a16:creationId xmlns:a16="http://schemas.microsoft.com/office/drawing/2014/main" id="{F27D328A-EF2E-4BBD-B509-A844A3857F11}"/>
              </a:ext>
            </a:extLst>
          </p:cNvPr>
          <p:cNvPicPr>
            <a:picLocks noChangeAspect="1"/>
          </p:cNvPicPr>
          <p:nvPr/>
        </p:nvPicPr>
        <p:blipFill>
          <a:blip r:embed="rId7"/>
          <a:stretch>
            <a:fillRect/>
          </a:stretch>
        </p:blipFill>
        <p:spPr>
          <a:xfrm>
            <a:off x="1063437" y="1986566"/>
            <a:ext cx="1302639" cy="202825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特定の日の勤務データを確認する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90" y="130169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［管理資料</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就業日報］メニュー</a:t>
            </a: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2" y="1985488"/>
            <a:ext cx="7918437" cy="6046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］ボタンをクリックします。</a:t>
            </a:r>
          </a:p>
          <a:p>
            <a:pPr fontAlgn="base"/>
            <a:endParaRPr lang="ja-JP" altLang="ja-JP" sz="1200" dirty="0"/>
          </a:p>
        </p:txBody>
      </p:sp>
      <p:sp>
        <p:nvSpPr>
          <p:cNvPr id="3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2" y="3379277"/>
            <a:ext cx="3839846" cy="4360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条件設定より、集計する項目などを選択できます。</a:t>
            </a:r>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6995" y="2158697"/>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901653" y="3792774"/>
            <a:ext cx="432619" cy="2140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3" y="5318720"/>
            <a:ext cx="2870465" cy="5507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　 または　 、　を</a:t>
            </a:r>
            <a:r>
              <a:rPr lang="ja-JP" altLang="ja-JP" sz="1200" dirty="0">
                <a:latin typeface="ＭＳ ゴシック" panose="020B0609070205080204" pitchFamily="49" charset="-128"/>
                <a:ea typeface="ＭＳ ゴシック" panose="020B0609070205080204" pitchFamily="49" charset="-128"/>
              </a:rPr>
              <a:t>クリックすると、</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表示する</a:t>
            </a:r>
            <a:r>
              <a:rPr lang="ja-JP" altLang="en-US" sz="1200" dirty="0">
                <a:latin typeface="ＭＳ ゴシック" panose="020B0609070205080204" pitchFamily="49" charset="-128"/>
                <a:ea typeface="ＭＳ ゴシック" panose="020B0609070205080204" pitchFamily="49" charset="-128"/>
              </a:rPr>
              <a:t>日付</a:t>
            </a:r>
            <a:r>
              <a:rPr lang="ja-JP" altLang="ja-JP" sz="1200" dirty="0">
                <a:latin typeface="ＭＳ ゴシック" panose="020B0609070205080204" pitchFamily="49" charset="-128"/>
                <a:ea typeface="ＭＳ ゴシック" panose="020B0609070205080204" pitchFamily="49" charset="-128"/>
              </a:rPr>
              <a:t>を変更できます。</a:t>
            </a: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8892167" y="4221077"/>
            <a:ext cx="1102621" cy="1759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5B5E927F-542F-4A39-9CB2-8A9F3998F3E1}"/>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662226" y="5450646"/>
            <a:ext cx="153035" cy="153035"/>
          </a:xfrm>
          <a:prstGeom prst="rect">
            <a:avLst/>
          </a:prstGeom>
        </p:spPr>
      </p:pic>
      <p:pic>
        <p:nvPicPr>
          <p:cNvPr id="45" name="＞マーク.jpg">
            <a:extLst>
              <a:ext uri="{FF2B5EF4-FFF2-40B4-BE49-F238E27FC236}">
                <a16:creationId xmlns:a16="http://schemas.microsoft.com/office/drawing/2014/main" id="{8F513E48-93F1-4280-BFEB-4D351F096606}"/>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355442" y="5439071"/>
            <a:ext cx="153035" cy="153035"/>
          </a:xfrm>
          <a:prstGeom prst="rect">
            <a:avLst/>
          </a:prstGeom>
        </p:spPr>
      </p:pic>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19344" y="29771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8" name="図 47">
            <a:extLst>
              <a:ext uri="{FF2B5EF4-FFF2-40B4-BE49-F238E27FC236}">
                <a16:creationId xmlns:a16="http://schemas.microsoft.com/office/drawing/2014/main" id="{9BA94FC3-5EA8-4D98-B8DB-9C66B519DB51}"/>
              </a:ext>
            </a:extLst>
          </p:cNvPr>
          <p:cNvPicPr/>
          <p:nvPr/>
        </p:nvPicPr>
        <p:blipFill>
          <a:blip r:embed="rId10"/>
          <a:stretch>
            <a:fillRect/>
          </a:stretch>
        </p:blipFill>
        <p:spPr>
          <a:xfrm>
            <a:off x="9654259" y="5431387"/>
            <a:ext cx="158750" cy="174625"/>
          </a:xfrm>
          <a:prstGeom prst="rect">
            <a:avLst/>
          </a:prstGeom>
        </p:spPr>
      </p:pic>
    </p:spTree>
    <p:extLst>
      <p:ext uri="{BB962C8B-B14F-4D97-AF65-F5344CB8AC3E}">
        <p14:creationId xmlns:p14="http://schemas.microsoft.com/office/powerpoint/2010/main" val="2456309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802E52EB-F8A9-4E75-AF24-8CBC5085BB60}"/>
              </a:ext>
            </a:extLst>
          </p:cNvPr>
          <p:cNvPicPr/>
          <p:nvPr/>
        </p:nvPicPr>
        <p:blipFill>
          <a:blip r:embed="rId3"/>
          <a:stretch>
            <a:fillRect/>
          </a:stretch>
        </p:blipFill>
        <p:spPr>
          <a:xfrm>
            <a:off x="6949808" y="4735769"/>
            <a:ext cx="4554220" cy="1693545"/>
          </a:xfrm>
          <a:prstGeom prst="rect">
            <a:avLst/>
          </a:prstGeom>
          <a:ln w="3175">
            <a:solidFill>
              <a:schemeClr val="tx1"/>
            </a:solidFill>
          </a:ln>
        </p:spPr>
      </p:pic>
      <p:pic>
        <p:nvPicPr>
          <p:cNvPr id="32" name="図 31">
            <a:extLst>
              <a:ext uri="{FF2B5EF4-FFF2-40B4-BE49-F238E27FC236}">
                <a16:creationId xmlns:a16="http://schemas.microsoft.com/office/drawing/2014/main" id="{4922A984-F1D1-4ED3-ABCB-7451D2B6614D}"/>
              </a:ext>
            </a:extLst>
          </p:cNvPr>
          <p:cNvPicPr>
            <a:picLocks noChangeAspect="1"/>
          </p:cNvPicPr>
          <p:nvPr/>
        </p:nvPicPr>
        <p:blipFill>
          <a:blip r:embed="rId4"/>
          <a:stretch>
            <a:fillRect/>
          </a:stretch>
        </p:blipFill>
        <p:spPr>
          <a:xfrm>
            <a:off x="4028829" y="2771014"/>
            <a:ext cx="2706624" cy="1497330"/>
          </a:xfrm>
          <a:prstGeom prst="rect">
            <a:avLst/>
          </a:prstGeom>
          <a:ln w="3175">
            <a:solidFill>
              <a:schemeClr val="tx1"/>
            </a:solidFill>
          </a:ln>
        </p:spPr>
      </p:pic>
      <p:pic>
        <p:nvPicPr>
          <p:cNvPr id="37" name="図 36">
            <a:extLst>
              <a:ext uri="{FF2B5EF4-FFF2-40B4-BE49-F238E27FC236}">
                <a16:creationId xmlns:a16="http://schemas.microsoft.com/office/drawing/2014/main" id="{5F003FE8-313D-4043-B3C2-4BEA6483E46E}"/>
              </a:ext>
            </a:extLst>
          </p:cNvPr>
          <p:cNvPicPr>
            <a:picLocks noChangeAspect="1"/>
          </p:cNvPicPr>
          <p:nvPr/>
        </p:nvPicPr>
        <p:blipFill>
          <a:blip r:embed="rId5"/>
          <a:stretch>
            <a:fillRect/>
          </a:stretch>
        </p:blipFill>
        <p:spPr>
          <a:xfrm>
            <a:off x="2875552" y="3776943"/>
            <a:ext cx="3682746" cy="1618488"/>
          </a:xfrm>
          <a:prstGeom prst="rect">
            <a:avLst/>
          </a:prstGeom>
          <a:ln w="3175">
            <a:solidFill>
              <a:schemeClr val="tx1"/>
            </a:solidFill>
          </a:ln>
        </p:spPr>
      </p:pic>
      <p:pic>
        <p:nvPicPr>
          <p:cNvPr id="26" name="図 25">
            <a:extLst>
              <a:ext uri="{FF2B5EF4-FFF2-40B4-BE49-F238E27FC236}">
                <a16:creationId xmlns:a16="http://schemas.microsoft.com/office/drawing/2014/main" id="{0A7C6813-E869-4779-BF94-16C26818B404}"/>
              </a:ext>
            </a:extLst>
          </p:cNvPr>
          <p:cNvPicPr/>
          <p:nvPr/>
        </p:nvPicPr>
        <p:blipFill>
          <a:blip r:embed="rId6"/>
          <a:stretch>
            <a:fillRect/>
          </a:stretch>
        </p:blipFill>
        <p:spPr>
          <a:xfrm>
            <a:off x="1065939" y="1997733"/>
            <a:ext cx="1283970" cy="2059940"/>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7</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勤務データを週別に確認する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45723" y="1292733"/>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［管理資料</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就業週報］メニュー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443099" y="4362327"/>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445" y="1985627"/>
            <a:ext cx="7918715" cy="6046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9" y="2163603"/>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09119" y="414953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46931" y="4985696"/>
            <a:ext cx="3257358" cy="13193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47874"/>
            <a:ext cx="4609011" cy="5819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b="1" dirty="0">
                <a:solidFill>
                  <a:srgbClr val="00B050"/>
                </a:solidFill>
                <a:latin typeface="ＭＳ ゴシック" panose="020B0609070205080204" pitchFamily="49" charset="-128"/>
                <a:ea typeface="ＭＳ ゴシック" panose="020B0609070205080204" pitchFamily="49" charset="-128"/>
              </a:rPr>
              <a:t>固定位置</a:t>
            </a:r>
            <a:r>
              <a:rPr lang="en-US" altLang="ja-JP" sz="1200" b="1" dirty="0">
                <a:solidFill>
                  <a:srgbClr val="00B050"/>
                </a:solidFill>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」より上に配置した項目は、画面表示した際に</a:t>
            </a:r>
            <a:br>
              <a:rPr lang="en-US" altLang="ja-JP" sz="120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スクロールされずに常に表示されます。</a:t>
            </a:r>
          </a:p>
        </p:txBody>
      </p:sp>
      <p:sp>
        <p:nvSpPr>
          <p:cNvPr id="28"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762337" y="4292374"/>
            <a:ext cx="2741691" cy="3911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a:t>
            </a:r>
            <a:r>
              <a:rPr lang="ja-JP" altLang="ja-JP" sz="1200" dirty="0">
                <a:latin typeface="ＭＳ ゴシック" panose="020B0609070205080204" pitchFamily="49" charset="-128"/>
                <a:ea typeface="ＭＳ ゴシック" panose="020B0609070205080204" pitchFamily="49" charset="-128"/>
              </a:rPr>
              <a:t>表示する週や社員を変更できます。</a:t>
            </a:r>
          </a:p>
        </p:txBody>
      </p:sp>
      <p:sp>
        <p:nvSpPr>
          <p:cNvPr id="40" name="AutoShape 380">
            <a:extLst>
              <a:ext uri="{FF2B5EF4-FFF2-40B4-BE49-F238E27FC236}">
                <a16:creationId xmlns:a16="http://schemas.microsoft.com/office/drawing/2014/main" id="{0B50C7B9-BA95-4452-A12F-D76C8D6E1D06}"/>
              </a:ext>
            </a:extLst>
          </p:cNvPr>
          <p:cNvSpPr>
            <a:spLocks noChangeArrowheads="1"/>
          </p:cNvSpPr>
          <p:nvPr/>
        </p:nvSpPr>
        <p:spPr bwMode="auto">
          <a:xfrm>
            <a:off x="2867602" y="4214903"/>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1" name="図 40">
            <a:extLst>
              <a:ext uri="{FF2B5EF4-FFF2-40B4-BE49-F238E27FC236}">
                <a16:creationId xmlns:a16="http://schemas.microsoft.com/office/drawing/2014/main" id="{EB836CC1-4B96-4397-BEE7-3D5ED13ACD17}"/>
              </a:ext>
            </a:extLst>
          </p:cNvPr>
          <p:cNvPicPr>
            <a:picLocks noChangeAspect="1"/>
          </p:cNvPicPr>
          <p:nvPr/>
        </p:nvPicPr>
        <p:blipFill>
          <a:blip r:embed="rId7"/>
          <a:stretch>
            <a:fillRect/>
          </a:stretch>
        </p:blipFill>
        <p:spPr>
          <a:xfrm>
            <a:off x="2547895" y="4847284"/>
            <a:ext cx="3358134" cy="1364552"/>
          </a:xfrm>
          <a:prstGeom prst="rect">
            <a:avLst/>
          </a:prstGeom>
          <a:ln w="3175">
            <a:solidFill>
              <a:schemeClr val="tx1"/>
            </a:solidFill>
          </a:ln>
        </p:spPr>
      </p:pic>
      <p:sp>
        <p:nvSpPr>
          <p:cNvPr id="24" name="AutoShape 380">
            <a:extLst>
              <a:ext uri="{FF2B5EF4-FFF2-40B4-BE49-F238E27FC236}">
                <a16:creationId xmlns:a16="http://schemas.microsoft.com/office/drawing/2014/main" id="{5D8F8AF8-F453-41EC-BB3E-96D2DB790EB3}"/>
              </a:ext>
            </a:extLst>
          </p:cNvPr>
          <p:cNvSpPr>
            <a:spLocks noChangeArrowheads="1"/>
          </p:cNvSpPr>
          <p:nvPr/>
        </p:nvSpPr>
        <p:spPr bwMode="auto">
          <a:xfrm>
            <a:off x="1854739" y="3869127"/>
            <a:ext cx="495170" cy="18854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720886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A45DE13-1E19-495B-8A34-8E3B39DDB69C}"/>
              </a:ext>
            </a:extLst>
          </p:cNvPr>
          <p:cNvPicPr/>
          <p:nvPr/>
        </p:nvPicPr>
        <p:blipFill>
          <a:blip r:embed="rId3"/>
          <a:stretch>
            <a:fillRect/>
          </a:stretch>
        </p:blipFill>
        <p:spPr>
          <a:xfrm>
            <a:off x="6547264" y="3813470"/>
            <a:ext cx="4924425" cy="2834640"/>
          </a:xfrm>
          <a:prstGeom prst="rect">
            <a:avLst/>
          </a:prstGeom>
          <a:ln w="3175">
            <a:solidFill>
              <a:schemeClr val="tx1"/>
            </a:solidFill>
          </a:ln>
        </p:spPr>
      </p:pic>
      <p:pic>
        <p:nvPicPr>
          <p:cNvPr id="29" name="図 28">
            <a:extLst>
              <a:ext uri="{FF2B5EF4-FFF2-40B4-BE49-F238E27FC236}">
                <a16:creationId xmlns:a16="http://schemas.microsoft.com/office/drawing/2014/main" id="{99FAC0E2-8071-455C-B856-870B5D7FEDC3}"/>
              </a:ext>
            </a:extLst>
          </p:cNvPr>
          <p:cNvPicPr>
            <a:picLocks noChangeAspect="1"/>
          </p:cNvPicPr>
          <p:nvPr/>
        </p:nvPicPr>
        <p:blipFill>
          <a:blip r:embed="rId4"/>
          <a:stretch>
            <a:fillRect/>
          </a:stretch>
        </p:blipFill>
        <p:spPr>
          <a:xfrm>
            <a:off x="3528916" y="2891535"/>
            <a:ext cx="2682240" cy="1355789"/>
          </a:xfrm>
          <a:prstGeom prst="rect">
            <a:avLst/>
          </a:prstGeom>
          <a:ln w="3175">
            <a:solidFill>
              <a:schemeClr val="tx1"/>
            </a:solidFill>
          </a:ln>
        </p:spPr>
      </p:pic>
      <p:pic>
        <p:nvPicPr>
          <p:cNvPr id="30" name="図 29">
            <a:extLst>
              <a:ext uri="{FF2B5EF4-FFF2-40B4-BE49-F238E27FC236}">
                <a16:creationId xmlns:a16="http://schemas.microsoft.com/office/drawing/2014/main" id="{FD25DC2E-9AF2-40FA-9061-220B5994D2C5}"/>
              </a:ext>
            </a:extLst>
          </p:cNvPr>
          <p:cNvPicPr>
            <a:picLocks noChangeAspect="1"/>
          </p:cNvPicPr>
          <p:nvPr/>
        </p:nvPicPr>
        <p:blipFill>
          <a:blip r:embed="rId5"/>
          <a:stretch>
            <a:fillRect/>
          </a:stretch>
        </p:blipFill>
        <p:spPr>
          <a:xfrm>
            <a:off x="3081687" y="3589665"/>
            <a:ext cx="3192399" cy="1692212"/>
          </a:xfrm>
          <a:prstGeom prst="rect">
            <a:avLst/>
          </a:prstGeom>
          <a:ln w="3175">
            <a:solidFill>
              <a:schemeClr val="tx1"/>
            </a:solidFill>
          </a:ln>
        </p:spPr>
      </p:pic>
      <p:pic>
        <p:nvPicPr>
          <p:cNvPr id="24" name="図 23">
            <a:extLst>
              <a:ext uri="{FF2B5EF4-FFF2-40B4-BE49-F238E27FC236}">
                <a16:creationId xmlns:a16="http://schemas.microsoft.com/office/drawing/2014/main" id="{995735C0-13D9-4BC1-BAF2-9E7B76C85467}"/>
              </a:ext>
            </a:extLst>
          </p:cNvPr>
          <p:cNvPicPr>
            <a:picLocks noChangeAspect="1"/>
          </p:cNvPicPr>
          <p:nvPr/>
        </p:nvPicPr>
        <p:blipFill>
          <a:blip r:embed="rId6"/>
          <a:stretch>
            <a:fillRect/>
          </a:stretch>
        </p:blipFill>
        <p:spPr>
          <a:xfrm>
            <a:off x="1064922" y="1987474"/>
            <a:ext cx="1312545" cy="2020824"/>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勤務データを月別に確認する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3654"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［管理資料</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就業月報］メニュー</a:t>
            </a: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1" y="1986724"/>
            <a:ext cx="7915237" cy="6046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49020" y="2160206"/>
            <a:ext cx="520851" cy="1899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2009" y="411142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AutoShape 380">
            <a:extLst>
              <a:ext uri="{FF2B5EF4-FFF2-40B4-BE49-F238E27FC236}">
                <a16:creationId xmlns:a16="http://schemas.microsoft.com/office/drawing/2014/main" id="{B2B879CF-68D8-4CB8-8918-90F0E4BFB300}"/>
              </a:ext>
            </a:extLst>
          </p:cNvPr>
          <p:cNvSpPr>
            <a:spLocks noChangeArrowheads="1"/>
          </p:cNvSpPr>
          <p:nvPr/>
        </p:nvSpPr>
        <p:spPr bwMode="auto">
          <a:xfrm>
            <a:off x="1878592" y="381990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1" name="図 30">
            <a:extLst>
              <a:ext uri="{FF2B5EF4-FFF2-40B4-BE49-F238E27FC236}">
                <a16:creationId xmlns:a16="http://schemas.microsoft.com/office/drawing/2014/main" id="{C1F08886-8137-41EB-989C-917D271F154F}"/>
              </a:ext>
            </a:extLst>
          </p:cNvPr>
          <p:cNvPicPr>
            <a:picLocks noChangeAspect="1"/>
          </p:cNvPicPr>
          <p:nvPr/>
        </p:nvPicPr>
        <p:blipFill>
          <a:blip r:embed="rId7"/>
          <a:stretch>
            <a:fillRect/>
          </a:stretch>
        </p:blipFill>
        <p:spPr>
          <a:xfrm>
            <a:off x="2570870" y="4502962"/>
            <a:ext cx="3199638" cy="1857375"/>
          </a:xfrm>
          <a:prstGeom prst="rect">
            <a:avLst/>
          </a:prstGeom>
          <a:ln w="3175">
            <a:solidFill>
              <a:schemeClr val="tx1"/>
            </a:solidFill>
          </a:ln>
        </p:spPr>
      </p:pic>
      <p:sp>
        <p:nvSpPr>
          <p:cNvPr id="49"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516874" y="5298952"/>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Rectangle 363">
            <a:extLst>
              <a:ext uri="{FF2B5EF4-FFF2-40B4-BE49-F238E27FC236}">
                <a16:creationId xmlns:a16="http://schemas.microsoft.com/office/drawing/2014/main" id="{E3621189-BB89-4039-BB28-CC0148C5EF3D}"/>
              </a:ext>
            </a:extLst>
          </p:cNvPr>
          <p:cNvSpPr>
            <a:spLocks noChangeArrowheads="1"/>
          </p:cNvSpPr>
          <p:nvPr/>
        </p:nvSpPr>
        <p:spPr bwMode="auto">
          <a:xfrm>
            <a:off x="8168129" y="5111251"/>
            <a:ext cx="2870465" cy="6440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③　 または　 、　を</a:t>
            </a:r>
            <a:r>
              <a:rPr lang="ja-JP" altLang="ja-JP" sz="1200" dirty="0">
                <a:latin typeface="ＭＳ ゴシック" panose="020B0609070205080204" pitchFamily="49" charset="-128"/>
                <a:ea typeface="ＭＳ ゴシック" panose="020B0609070205080204" pitchFamily="49" charset="-128"/>
              </a:rPr>
              <a:t>クリックすると、</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表示する</a:t>
            </a:r>
            <a:r>
              <a:rPr lang="ja-JP" altLang="en-US" sz="1200" dirty="0">
                <a:latin typeface="ＭＳ ゴシック" panose="020B0609070205080204" pitchFamily="49" charset="-128"/>
                <a:ea typeface="ＭＳ ゴシック" panose="020B0609070205080204" pitchFamily="49" charset="-128"/>
              </a:rPr>
              <a:t>月</a:t>
            </a:r>
            <a:r>
              <a:rPr lang="ja-JP" altLang="ja-JP" sz="1200" dirty="0">
                <a:latin typeface="ＭＳ ゴシック" panose="020B0609070205080204" pitchFamily="49" charset="-128"/>
                <a:ea typeface="ＭＳ ゴシック" panose="020B0609070205080204" pitchFamily="49" charset="-128"/>
              </a:rPr>
              <a:t>を変更できます。</a:t>
            </a:r>
          </a:p>
        </p:txBody>
      </p:sp>
      <p:sp>
        <p:nvSpPr>
          <p:cNvPr id="42"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568371" y="3989756"/>
            <a:ext cx="990567" cy="1826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4" name="＞マーク.jpg">
            <a:extLst>
              <a:ext uri="{FF2B5EF4-FFF2-40B4-BE49-F238E27FC236}">
                <a16:creationId xmlns:a16="http://schemas.microsoft.com/office/drawing/2014/main" id="{8914BBB1-1B44-464C-9ED9-C32A7AEF680E}"/>
              </a:ext>
            </a:extLst>
          </p:cNvPr>
          <p:cNvPicPr/>
          <p:nvPr/>
        </p:nvPicPr>
        <p:blipFill>
          <a:blip r:embed="rId8" r:link="rId9">
            <a:extLst>
              <a:ext uri="{28A0092B-C50C-407E-A947-70E740481C1C}">
                <a14:useLocalDpi xmlns:a14="http://schemas.microsoft.com/office/drawing/2010/main" val="0"/>
              </a:ext>
            </a:extLst>
          </a:blip>
          <a:stretch>
            <a:fillRect/>
          </a:stretch>
        </p:blipFill>
        <p:spPr>
          <a:xfrm rot="10800000">
            <a:off x="8431973" y="5235227"/>
            <a:ext cx="153035" cy="153035"/>
          </a:xfrm>
          <a:prstGeom prst="rect">
            <a:avLst/>
          </a:prstGeom>
        </p:spPr>
      </p:pic>
      <p:pic>
        <p:nvPicPr>
          <p:cNvPr id="45" name="＞マーク.jpg">
            <a:extLst>
              <a:ext uri="{FF2B5EF4-FFF2-40B4-BE49-F238E27FC236}">
                <a16:creationId xmlns:a16="http://schemas.microsoft.com/office/drawing/2014/main" id="{D3580594-C0D8-4903-B7EE-06E22FFAA5E9}"/>
              </a:ext>
            </a:extLst>
          </p:cNvPr>
          <p:cNvPicPr/>
          <p:nvPr/>
        </p:nvPicPr>
        <p:blipFill>
          <a:blip r:embed="rId8" r:link="rId9">
            <a:extLst>
              <a:ext uri="{28A0092B-C50C-407E-A947-70E740481C1C}">
                <a14:useLocalDpi xmlns:a14="http://schemas.microsoft.com/office/drawing/2010/main" val="0"/>
              </a:ext>
            </a:extLst>
          </a:blip>
          <a:stretch>
            <a:fillRect/>
          </a:stretch>
        </p:blipFill>
        <p:spPr>
          <a:xfrm>
            <a:off x="9096266" y="5231603"/>
            <a:ext cx="153035" cy="153035"/>
          </a:xfrm>
          <a:prstGeom prst="rect">
            <a:avLst/>
          </a:prstGeom>
        </p:spPr>
      </p:pic>
      <p:pic>
        <p:nvPicPr>
          <p:cNvPr id="47" name="図 46">
            <a:extLst>
              <a:ext uri="{FF2B5EF4-FFF2-40B4-BE49-F238E27FC236}">
                <a16:creationId xmlns:a16="http://schemas.microsoft.com/office/drawing/2014/main" id="{4544EEE5-7A3A-4153-81E8-19EFFD5CD86E}"/>
              </a:ext>
            </a:extLst>
          </p:cNvPr>
          <p:cNvPicPr/>
          <p:nvPr/>
        </p:nvPicPr>
        <p:blipFill>
          <a:blip r:embed="rId10"/>
          <a:stretch>
            <a:fillRect/>
          </a:stretch>
        </p:blipFill>
        <p:spPr>
          <a:xfrm>
            <a:off x="9423206" y="5222692"/>
            <a:ext cx="158750" cy="174625"/>
          </a:xfrm>
          <a:prstGeom prst="rect">
            <a:avLst/>
          </a:prstGeom>
        </p:spPr>
      </p:pic>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3920523" cy="58387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区分別</a:t>
            </a:r>
            <a:r>
              <a:rPr lang="ja-JP" altLang="en-US"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ページでは、所属や役職など区分ごとに</a:t>
            </a:r>
            <a:endParaRPr lang="en-US" altLang="ja-JP" sz="1200" dirty="0">
              <a:latin typeface="ＭＳ ゴシック" panose="020B0609070205080204" pitchFamily="49" charset="-128"/>
              <a:ea typeface="ＭＳ ゴシック" panose="020B0609070205080204" pitchFamily="49" charset="-128"/>
            </a:endParaRP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集計する場合に、区分けする項目を設定します。</a:t>
            </a:r>
          </a:p>
        </p:txBody>
      </p:sp>
    </p:spTree>
    <p:extLst>
      <p:ext uri="{BB962C8B-B14F-4D97-AF65-F5344CB8AC3E}">
        <p14:creationId xmlns:p14="http://schemas.microsoft.com/office/powerpoint/2010/main" val="707766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B602521E-5B3B-4942-BD2F-890A77FBE5F5}"/>
              </a:ext>
            </a:extLst>
          </p:cNvPr>
          <p:cNvSpPr txBox="1"/>
          <p:nvPr/>
        </p:nvSpPr>
        <p:spPr>
          <a:xfrm>
            <a:off x="972618" y="1472154"/>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［管理資料</a:t>
            </a:r>
            <a:r>
              <a:rPr lang="en-US" altLang="ja-JP" sz="1200" dirty="0">
                <a:latin typeface="ＭＳ ゴシック" panose="020B0609070205080204" pitchFamily="49" charset="-128"/>
                <a:ea typeface="ＭＳ ゴシック" panose="020B0609070205080204" pitchFamily="49" charset="-128"/>
              </a:rPr>
              <a:t> ‐ </a:t>
            </a:r>
            <a:r>
              <a:rPr lang="ja-JP" altLang="en-US" sz="1200" dirty="0">
                <a:latin typeface="ＭＳ ゴシック" panose="020B0609070205080204" pitchFamily="49" charset="-128"/>
                <a:ea typeface="ＭＳ ゴシック" panose="020B0609070205080204" pitchFamily="49" charset="-128"/>
              </a:rPr>
              <a:t>勤務一覧表］メニュー</a:t>
            </a:r>
          </a:p>
        </p:txBody>
      </p:sp>
      <p:pic>
        <p:nvPicPr>
          <p:cNvPr id="28" name="図 27">
            <a:extLst>
              <a:ext uri="{FF2B5EF4-FFF2-40B4-BE49-F238E27FC236}">
                <a16:creationId xmlns:a16="http://schemas.microsoft.com/office/drawing/2014/main" id="{68AA2872-E037-4ED1-BFA0-9186CE2AA400}"/>
              </a:ext>
            </a:extLst>
          </p:cNvPr>
          <p:cNvPicPr>
            <a:picLocks noChangeAspect="1"/>
          </p:cNvPicPr>
          <p:nvPr/>
        </p:nvPicPr>
        <p:blipFill>
          <a:blip r:embed="rId3"/>
          <a:stretch>
            <a:fillRect/>
          </a:stretch>
        </p:blipFill>
        <p:spPr>
          <a:xfrm>
            <a:off x="2996573" y="2816403"/>
            <a:ext cx="3680746" cy="1606201"/>
          </a:xfrm>
          <a:prstGeom prst="rect">
            <a:avLst/>
          </a:prstGeom>
          <a:ln w="3175">
            <a:solidFill>
              <a:srgbClr val="000000"/>
            </a:solidFill>
          </a:ln>
        </p:spPr>
      </p:pic>
      <p:pic>
        <p:nvPicPr>
          <p:cNvPr id="26" name="図 25">
            <a:extLst>
              <a:ext uri="{FF2B5EF4-FFF2-40B4-BE49-F238E27FC236}">
                <a16:creationId xmlns:a16="http://schemas.microsoft.com/office/drawing/2014/main" id="{433258D8-9746-407A-986C-66C57BF47A69}"/>
              </a:ext>
            </a:extLst>
          </p:cNvPr>
          <p:cNvPicPr>
            <a:picLocks noChangeAspect="1"/>
          </p:cNvPicPr>
          <p:nvPr/>
        </p:nvPicPr>
        <p:blipFill>
          <a:blip r:embed="rId4"/>
          <a:stretch>
            <a:fillRect/>
          </a:stretch>
        </p:blipFill>
        <p:spPr>
          <a:xfrm>
            <a:off x="1063288" y="1996122"/>
            <a:ext cx="1225296" cy="1975104"/>
          </a:xfrm>
          <a:prstGeom prst="rect">
            <a:avLst/>
          </a:prstGeom>
          <a:ln w="3175">
            <a:solidFill>
              <a:srgbClr val="000000"/>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勤務期間を指定して、勤務データを確認する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9509" y="1203086"/>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勤怠期間にかかわらず、勤務日を指定して勤務データを確認します。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8" y="1999207"/>
            <a:ext cx="7923352" cy="6046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①集計</a:t>
            </a:r>
            <a:r>
              <a:rPr lang="ja-JP" altLang="ja-JP" sz="1200" dirty="0">
                <a:latin typeface="ＭＳ ゴシック" panose="020B0609070205080204" pitchFamily="49" charset="-128"/>
                <a:ea typeface="ＭＳ ゴシック" panose="020B0609070205080204" pitchFamily="49" charset="-128"/>
              </a:rPr>
              <a:t>パターンを作成する場合は、［新規］ボタンをクリックします。</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すでに作成済みの</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パターンを使用する場合は、</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パターンを選択し</a:t>
            </a:r>
            <a:r>
              <a:rPr lang="ja-JP" altLang="en-US" sz="1200" dirty="0">
                <a:latin typeface="ＭＳ ゴシック" panose="020B0609070205080204" pitchFamily="49" charset="-128"/>
                <a:ea typeface="ＭＳ ゴシック" panose="020B0609070205080204" pitchFamily="49" charset="-128"/>
              </a:rPr>
              <a:t>て</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集計</a:t>
            </a:r>
            <a:r>
              <a:rPr lang="ja-JP" altLang="ja-JP" sz="1200" dirty="0">
                <a:latin typeface="ＭＳ ゴシック" panose="020B0609070205080204" pitchFamily="49" charset="-128"/>
                <a:ea typeface="ＭＳ ゴシック" panose="020B0609070205080204" pitchFamily="49" charset="-128"/>
              </a:rPr>
              <a:t>］ボタンをクリックします。</a:t>
            </a:r>
          </a:p>
          <a:p>
            <a:pPr fontAlgn="base"/>
            <a:endParaRPr lang="ja-JP" altLang="ja-JP" sz="1200" dirty="0"/>
          </a:p>
        </p:txBody>
      </p:sp>
      <p:sp>
        <p:nvSpPr>
          <p:cNvPr id="3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065939" y="2133123"/>
            <a:ext cx="545488" cy="23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矢印: 折線 34">
            <a:extLst>
              <a:ext uri="{FF2B5EF4-FFF2-40B4-BE49-F238E27FC236}">
                <a16:creationId xmlns:a16="http://schemas.microsoft.com/office/drawing/2014/main" id="{1ACC89D8-73C3-48AD-9806-81CFF1D18705}"/>
              </a:ext>
            </a:extLst>
          </p:cNvPr>
          <p:cNvSpPr/>
          <p:nvPr/>
        </p:nvSpPr>
        <p:spPr>
          <a:xfrm flipV="1">
            <a:off x="1611427" y="4161996"/>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48626" y="2706171"/>
            <a:ext cx="4032982"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勤務日</a:t>
            </a:r>
            <a:r>
              <a:rPr lang="ja-JP" altLang="ja-JP" sz="1200" dirty="0">
                <a:latin typeface="ＭＳ ゴシック" panose="020B0609070205080204" pitchFamily="49" charset="-128"/>
                <a:ea typeface="ＭＳ ゴシック" panose="020B0609070205080204" pitchFamily="49" charset="-128"/>
              </a:rPr>
              <a:t>初期値］ボタンから</a:t>
            </a:r>
          </a:p>
          <a:p>
            <a:pPr fontAlgn="base"/>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初期値を設定しておくと、</a:t>
            </a:r>
          </a:p>
          <a:p>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条件を設定せずに集計できます。</a:t>
            </a:r>
          </a:p>
        </p:txBody>
      </p:sp>
      <p:pic>
        <p:nvPicPr>
          <p:cNvPr id="32" name="図 31">
            <a:extLst>
              <a:ext uri="{FF2B5EF4-FFF2-40B4-BE49-F238E27FC236}">
                <a16:creationId xmlns:a16="http://schemas.microsoft.com/office/drawing/2014/main" id="{792AC241-5DD6-481D-9E2C-ECB85EB79F02}"/>
              </a:ext>
            </a:extLst>
          </p:cNvPr>
          <p:cNvPicPr>
            <a:picLocks noChangeAspect="1"/>
          </p:cNvPicPr>
          <p:nvPr/>
        </p:nvPicPr>
        <p:blipFill>
          <a:blip r:embed="rId5"/>
          <a:stretch>
            <a:fillRect/>
          </a:stretch>
        </p:blipFill>
        <p:spPr>
          <a:xfrm>
            <a:off x="2500808" y="4202598"/>
            <a:ext cx="3664458" cy="1931670"/>
          </a:xfrm>
          <a:prstGeom prst="rect">
            <a:avLst/>
          </a:prstGeom>
          <a:ln w="3175">
            <a:solidFill>
              <a:schemeClr val="tx1"/>
            </a:solidFill>
          </a:ln>
        </p:spPr>
      </p:pic>
      <p:sp>
        <p:nvSpPr>
          <p:cNvPr id="38" name="矢印: 折線 37">
            <a:extLst>
              <a:ext uri="{FF2B5EF4-FFF2-40B4-BE49-F238E27FC236}">
                <a16:creationId xmlns:a16="http://schemas.microsoft.com/office/drawing/2014/main" id="{B7770878-5605-4ECA-8397-B890DA581B30}"/>
              </a:ext>
            </a:extLst>
          </p:cNvPr>
          <p:cNvSpPr/>
          <p:nvPr/>
        </p:nvSpPr>
        <p:spPr>
          <a:xfrm flipV="1">
            <a:off x="645806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図 36">
            <a:extLst>
              <a:ext uri="{FF2B5EF4-FFF2-40B4-BE49-F238E27FC236}">
                <a16:creationId xmlns:a16="http://schemas.microsoft.com/office/drawing/2014/main" id="{09A721D5-9176-4452-A8CD-D6D50DBE9914}"/>
              </a:ext>
            </a:extLst>
          </p:cNvPr>
          <p:cNvPicPr/>
          <p:nvPr/>
        </p:nvPicPr>
        <p:blipFill>
          <a:blip r:embed="rId6"/>
          <a:stretch>
            <a:fillRect/>
          </a:stretch>
        </p:blipFill>
        <p:spPr>
          <a:xfrm>
            <a:off x="7183919" y="4356411"/>
            <a:ext cx="4217670" cy="2301875"/>
          </a:xfrm>
          <a:prstGeom prst="rect">
            <a:avLst/>
          </a:prstGeom>
          <a:ln w="3175">
            <a:solidFill>
              <a:schemeClr val="tx1"/>
            </a:solidFill>
          </a:ln>
        </p:spPr>
      </p:pic>
      <p:pic>
        <p:nvPicPr>
          <p:cNvPr id="41" name="図 40">
            <a:extLst>
              <a:ext uri="{FF2B5EF4-FFF2-40B4-BE49-F238E27FC236}">
                <a16:creationId xmlns:a16="http://schemas.microsoft.com/office/drawing/2014/main" id="{25288D28-039A-4BA1-9258-EAA1A4DBF791}"/>
              </a:ext>
            </a:extLst>
          </p:cNvPr>
          <p:cNvPicPr>
            <a:picLocks noChangeAspect="1"/>
          </p:cNvPicPr>
          <p:nvPr/>
        </p:nvPicPr>
        <p:blipFill>
          <a:blip r:embed="rId7"/>
          <a:stretch>
            <a:fillRect/>
          </a:stretch>
        </p:blipFill>
        <p:spPr>
          <a:xfrm>
            <a:off x="7419440" y="2772507"/>
            <a:ext cx="1279286" cy="1381537"/>
          </a:xfrm>
          <a:prstGeom prst="rect">
            <a:avLst/>
          </a:prstGeom>
          <a:ln w="3175">
            <a:solidFill>
              <a:schemeClr val="tx1"/>
            </a:solidFill>
          </a:ln>
        </p:spPr>
      </p:pic>
      <p:cxnSp>
        <p:nvCxnSpPr>
          <p:cNvPr id="43" name="直線コネクタ 42">
            <a:extLst>
              <a:ext uri="{FF2B5EF4-FFF2-40B4-BE49-F238E27FC236}">
                <a16:creationId xmlns:a16="http://schemas.microsoft.com/office/drawing/2014/main" id="{39750057-1956-4D2A-9BF4-615AB2E104A4}"/>
              </a:ext>
            </a:extLst>
          </p:cNvPr>
          <p:cNvCxnSpPr>
            <a:cxnSpLocks/>
          </p:cNvCxnSpPr>
          <p:nvPr/>
        </p:nvCxnSpPr>
        <p:spPr>
          <a:xfrm>
            <a:off x="4604233" y="3604176"/>
            <a:ext cx="25234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utoShape 380">
            <a:extLst>
              <a:ext uri="{FF2B5EF4-FFF2-40B4-BE49-F238E27FC236}">
                <a16:creationId xmlns:a16="http://schemas.microsoft.com/office/drawing/2014/main" id="{3D41BC7A-9B91-4121-B4B2-25497780721E}"/>
              </a:ext>
            </a:extLst>
          </p:cNvPr>
          <p:cNvSpPr>
            <a:spLocks noChangeArrowheads="1"/>
          </p:cNvSpPr>
          <p:nvPr/>
        </p:nvSpPr>
        <p:spPr bwMode="auto">
          <a:xfrm>
            <a:off x="1814981" y="3780439"/>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58655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363">
            <a:extLst>
              <a:ext uri="{FF2B5EF4-FFF2-40B4-BE49-F238E27FC236}">
                <a16:creationId xmlns:a16="http://schemas.microsoft.com/office/drawing/2014/main" id="{A5AE60ED-22BC-44DB-8C7B-FB260AF42C28}"/>
              </a:ext>
            </a:extLst>
          </p:cNvPr>
          <p:cNvSpPr>
            <a:spLocks noChangeArrowheads="1"/>
          </p:cNvSpPr>
          <p:nvPr/>
        </p:nvSpPr>
        <p:spPr bwMode="auto">
          <a:xfrm>
            <a:off x="6315559" y="1212362"/>
            <a:ext cx="4911558" cy="361946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　 をクリックすると、申請が否認された場合や、承認依頼などで、通知が来ている件数を確認できます。</a:t>
            </a:r>
            <a:br>
              <a:rPr lang="en-US" altLang="ja-JP"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br>
            <a:r>
              <a:rPr lang="ja-JP" altLang="en-US"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各件数欄を</a:t>
            </a:r>
            <a:r>
              <a:rPr lang="ja-JP" altLang="en-US" sz="12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クリックすると、［申請］や［承認］メニューが表示され、</a:t>
            </a:r>
            <a:endParaRPr lang="en-US" altLang="ja-JP" sz="12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r>
              <a:rPr lang="ja-JP" altLang="en-US"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処理できます</a:t>
            </a:r>
            <a:r>
              <a:rPr lang="ja-JP" altLang="en-US" sz="1200" kern="1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a:t>
            </a:r>
            <a:endParaRPr lang="en-US" altLang="ja-JP" sz="1200"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pic>
        <p:nvPicPr>
          <p:cNvPr id="11" name="図 10">
            <a:extLst>
              <a:ext uri="{FF2B5EF4-FFF2-40B4-BE49-F238E27FC236}">
                <a16:creationId xmlns:a16="http://schemas.microsoft.com/office/drawing/2014/main" id="{BD79A83D-7A62-441F-9583-A47400016629}"/>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051877" y="2553956"/>
            <a:ext cx="4119387" cy="1827213"/>
          </a:xfrm>
          <a:prstGeom prst="rect">
            <a:avLst/>
          </a:prstGeom>
        </p:spPr>
      </p:pic>
      <p:sp>
        <p:nvSpPr>
          <p:cNvPr id="29" name="テキスト ボックス 28">
            <a:extLst>
              <a:ext uri="{FF2B5EF4-FFF2-40B4-BE49-F238E27FC236}">
                <a16:creationId xmlns:a16="http://schemas.microsoft.com/office/drawing/2014/main" id="{E64B0E50-0AC6-4F57-9E2E-180473573CC3}"/>
              </a:ext>
            </a:extLst>
          </p:cNvPr>
          <p:cNvSpPr txBox="1"/>
          <p:nvPr/>
        </p:nvSpPr>
        <p:spPr>
          <a:xfrm>
            <a:off x="964883" y="1259916"/>
            <a:ext cx="4521517" cy="1015663"/>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ダッシュボードの通知欄には、以下の通知が送られてきます。</a:t>
            </a:r>
            <a:endParaRPr lang="en-US" altLang="ja-JP" sz="1200" dirty="0">
              <a:latin typeface="ＭＳ ゴシック" panose="020B0609070205080204" pitchFamily="49" charset="-128"/>
              <a:ea typeface="ＭＳ ゴシック" panose="020B0609070205080204" pitchFamily="49" charset="-128"/>
            </a:endParaRPr>
          </a:p>
          <a:p>
            <a:endParaRPr kumimoji="1"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・未打刻のお知らせ</a:t>
            </a:r>
            <a:endParaRPr lang="en-US" altLang="ja-JP" sz="1200" dirty="0">
              <a:latin typeface="ＭＳ ゴシック" panose="020B0609070205080204" pitchFamily="49" charset="-128"/>
              <a:ea typeface="ＭＳ ゴシック" panose="020B0609070205080204" pitchFamily="49" charset="-128"/>
            </a:endParaRPr>
          </a:p>
          <a:p>
            <a:r>
              <a:rPr kumimoji="1" lang="ja-JP" altLang="en-US" sz="1200" dirty="0">
                <a:latin typeface="ＭＳ ゴシック" panose="020B0609070205080204" pitchFamily="49" charset="-128"/>
                <a:ea typeface="ＭＳ ゴシック" panose="020B0609070205080204" pitchFamily="49" charset="-128"/>
              </a:rPr>
              <a:t>・残業超過のお知らせ</a:t>
            </a:r>
            <a:endParaRPr kumimoji="1"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・年次有給休暇の取得についてのお知らせ</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12" name="ベルマーク.jpg">
            <a:extLst>
              <a:ext uri="{FF2B5EF4-FFF2-40B4-BE49-F238E27FC236}">
                <a16:creationId xmlns:a16="http://schemas.microsoft.com/office/drawing/2014/main" id="{A05EE13C-9B55-4F91-88E3-4257B3C18A10}"/>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6374098" y="1321746"/>
            <a:ext cx="195580" cy="190500"/>
          </a:xfrm>
          <a:prstGeom prst="rect">
            <a:avLst/>
          </a:prstGeom>
        </p:spPr>
      </p:pic>
      <p:pic>
        <p:nvPicPr>
          <p:cNvPr id="3" name="図 2">
            <a:extLst>
              <a:ext uri="{FF2B5EF4-FFF2-40B4-BE49-F238E27FC236}">
                <a16:creationId xmlns:a16="http://schemas.microsoft.com/office/drawing/2014/main" id="{50B27215-77B0-4052-B1BA-C4D62ECC82A8}"/>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387068" y="2585071"/>
            <a:ext cx="1770811" cy="2246760"/>
          </a:xfrm>
          <a:prstGeom prst="rect">
            <a:avLst/>
          </a:prstGeom>
        </p:spPr>
      </p:pic>
      <p:sp>
        <p:nvSpPr>
          <p:cNvPr id="28"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563051" y="3999907"/>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7617658" y="2652673"/>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472515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4C7A3BA8-8AF4-4C87-AAF2-205EB7D3D2DC}"/>
              </a:ext>
            </a:extLst>
          </p:cNvPr>
          <p:cNvPicPr>
            <a:picLocks noChangeAspect="1"/>
          </p:cNvPicPr>
          <p:nvPr/>
        </p:nvPicPr>
        <p:blipFill>
          <a:blip r:embed="rId3"/>
          <a:stretch>
            <a:fillRect/>
          </a:stretch>
        </p:blipFill>
        <p:spPr>
          <a:xfrm>
            <a:off x="6525782" y="1764825"/>
            <a:ext cx="4593146" cy="3152585"/>
          </a:xfrm>
          <a:prstGeom prst="rect">
            <a:avLst/>
          </a:prstGeom>
          <a:ln w="3175">
            <a:solidFill>
              <a:schemeClr val="tx1"/>
            </a:solidFill>
          </a:ln>
        </p:spPr>
      </p:pic>
      <p:pic>
        <p:nvPicPr>
          <p:cNvPr id="17" name="図 16">
            <a:extLst>
              <a:ext uri="{FF2B5EF4-FFF2-40B4-BE49-F238E27FC236}">
                <a16:creationId xmlns:a16="http://schemas.microsoft.com/office/drawing/2014/main" id="{E7C3D6A6-E58F-414E-A1F0-3BF3C8D1030C}"/>
              </a:ext>
            </a:extLst>
          </p:cNvPr>
          <p:cNvPicPr>
            <a:picLocks noChangeAspect="1"/>
          </p:cNvPicPr>
          <p:nvPr/>
        </p:nvPicPr>
        <p:blipFill>
          <a:blip r:embed="rId4"/>
          <a:stretch>
            <a:fillRect/>
          </a:stretch>
        </p:blipFill>
        <p:spPr>
          <a:xfrm>
            <a:off x="1073070" y="1764825"/>
            <a:ext cx="4634294" cy="291379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70402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- 10</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ja-JP" altLang="en-US" sz="2800" b="1" spc="-3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勤怠処理月や勤務日を指定して、未打刻の社員を確認する</a:t>
            </a:r>
            <a:endParaRPr kumimoji="0" lang="ja-JP" altLang="ja-JP" sz="2800" b="0" i="0" u="none" strike="noStrike" cap="none" spc="-30" normalizeH="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54688"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［管理資料</a:t>
            </a:r>
            <a:r>
              <a:rPr lang="en-US" altLang="ja-JP" sz="1200" dirty="0">
                <a:latin typeface="ＭＳ ゴシック" panose="020B0609070205080204" pitchFamily="49" charset="-128"/>
                <a:ea typeface="ＭＳ ゴシック" panose="020B0609070205080204" pitchFamily="49" charset="-128"/>
              </a:rPr>
              <a:t> ‐ </a:t>
            </a:r>
            <a:r>
              <a:rPr lang="ja-JP" altLang="ja-JP" sz="1200" dirty="0">
                <a:latin typeface="ＭＳ ゴシック" panose="020B0609070205080204" pitchFamily="49" charset="-128"/>
                <a:ea typeface="ＭＳ ゴシック" panose="020B0609070205080204" pitchFamily="49" charset="-128"/>
              </a:rPr>
              <a:t>未打刻一覧照会</a:t>
            </a:r>
            <a:r>
              <a:rPr lang="ja-JP" altLang="en-US" sz="1200" dirty="0">
                <a:latin typeface="ＭＳ ゴシック" panose="020B0609070205080204" pitchFamily="49" charset="-128"/>
                <a:ea typeface="ＭＳ ゴシック" panose="020B0609070205080204" pitchFamily="49" charset="-128"/>
              </a:rPr>
              <a:t>］メニュー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2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2053875" y="4450126"/>
            <a:ext cx="501068" cy="2202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073072" y="4861718"/>
            <a:ext cx="4396633" cy="44538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集計する条件を設定し、［集計］ボタンをクリックします。</a:t>
            </a:r>
          </a:p>
          <a:p>
            <a:pPr fontAlgn="base"/>
            <a:endParaRPr lang="ja-JP" altLang="ja-JP" sz="1200" dirty="0"/>
          </a:p>
        </p:txBody>
      </p:sp>
      <p:sp>
        <p:nvSpPr>
          <p:cNvPr id="3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8014962" y="3429000"/>
            <a:ext cx="3489066"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200" dirty="0">
                <a:latin typeface="ＭＳ ゴシック" panose="020B0609070205080204" pitchFamily="49" charset="-128"/>
                <a:ea typeface="ＭＳ ゴシック" panose="020B0609070205080204" pitchFamily="49" charset="-128"/>
              </a:rPr>
              <a:t>未打刻がある場合は「</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a:t>
            </a:r>
            <a:r>
              <a:rPr lang="ja-JP" altLang="ja-JP" sz="1200" dirty="0">
                <a:latin typeface="ＭＳ ゴシック" panose="020B0609070205080204" pitchFamily="49" charset="-128"/>
                <a:ea typeface="ＭＳ ゴシック" panose="020B0609070205080204" pitchFamily="49" charset="-128"/>
              </a:rPr>
              <a:t>」で表示されます</a:t>
            </a:r>
            <a:r>
              <a:rPr lang="ja-JP" altLang="en-US" sz="1200" dirty="0">
                <a:latin typeface="ＭＳ ゴシック" panose="020B0609070205080204" pitchFamily="49" charset="-128"/>
                <a:ea typeface="ＭＳ ゴシック" panose="020B0609070205080204" pitchFamily="49" charset="-128"/>
              </a:rPr>
              <a:t>。</a:t>
            </a:r>
            <a:endParaRPr lang="ja-JP" altLang="ja-JP" sz="1200" dirty="0">
              <a:latin typeface="ＭＳ ゴシック" panose="020B0609070205080204" pitchFamily="49" charset="-128"/>
              <a:ea typeface="ＭＳ ゴシック" panose="020B0609070205080204" pitchFamily="49" charset="-128"/>
            </a:endParaRPr>
          </a:p>
        </p:txBody>
      </p:sp>
      <p:sp>
        <p:nvSpPr>
          <p:cNvPr id="20" name="矢印: 右 19">
            <a:extLst>
              <a:ext uri="{FF2B5EF4-FFF2-40B4-BE49-F238E27FC236}">
                <a16:creationId xmlns:a16="http://schemas.microsoft.com/office/drawing/2014/main" id="{EB67523E-8B20-4A15-9D32-1443CE1822A1}"/>
              </a:ext>
            </a:extLst>
          </p:cNvPr>
          <p:cNvSpPr/>
          <p:nvPr/>
        </p:nvSpPr>
        <p:spPr>
          <a:xfrm>
            <a:off x="5950351" y="29127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AutoShape 380">
            <a:extLst>
              <a:ext uri="{FF2B5EF4-FFF2-40B4-BE49-F238E27FC236}">
                <a16:creationId xmlns:a16="http://schemas.microsoft.com/office/drawing/2014/main" id="{2207E9B8-5B9D-428A-A530-AFD74DF2CFC3}"/>
              </a:ext>
            </a:extLst>
          </p:cNvPr>
          <p:cNvSpPr>
            <a:spLocks noChangeArrowheads="1"/>
          </p:cNvSpPr>
          <p:nvPr/>
        </p:nvSpPr>
        <p:spPr bwMode="auto">
          <a:xfrm>
            <a:off x="9282622" y="3046915"/>
            <a:ext cx="408010" cy="18519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908290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処理 18">
            <a:extLst>
              <a:ext uri="{FF2B5EF4-FFF2-40B4-BE49-F238E27FC236}">
                <a16:creationId xmlns:a16="http://schemas.microsoft.com/office/drawing/2014/main" id="{C149A678-9BBD-4FAE-8A5D-1E84FE57B6DE}"/>
              </a:ext>
            </a:extLst>
          </p:cNvPr>
          <p:cNvSpPr>
            <a:spLocks noChangeArrowheads="1"/>
          </p:cNvSpPr>
          <p:nvPr/>
        </p:nvSpPr>
        <p:spPr bwMode="auto">
          <a:xfrm>
            <a:off x="640049" y="39927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9988" algn="l"/>
              </a:tabLst>
            </a:pP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ja-JP" sz="2800" b="1" i="0" u="none" strike="noStrike" cap="none" normalizeH="0" baseline="0" dirty="0" err="1">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ja-JP" sz="28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打刻</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5" name="AutoShape 357">
            <a:extLst>
              <a:ext uri="{FF2B5EF4-FFF2-40B4-BE49-F238E27FC236}">
                <a16:creationId xmlns:a16="http://schemas.microsoft.com/office/drawing/2014/main" id="{2CDDC117-4A52-4A15-94C6-321312C13430}"/>
              </a:ext>
            </a:extLst>
          </p:cNvPr>
          <p:cNvSpPr>
            <a:spLocks noChangeArrowheads="1"/>
          </p:cNvSpPr>
          <p:nvPr/>
        </p:nvSpPr>
        <p:spPr bwMode="auto">
          <a:xfrm>
            <a:off x="10395559" y="533869"/>
            <a:ext cx="720000" cy="306995"/>
          </a:xfrm>
          <a:prstGeom prst="roundRect">
            <a:avLst>
              <a:gd name="adj" fmla="val 16667"/>
            </a:avLst>
          </a:prstGeom>
          <a:gradFill rotWithShape="0">
            <a:gsLst>
              <a:gs pos="0">
                <a:srgbClr val="F4B083"/>
              </a:gs>
              <a:gs pos="50000">
                <a:srgbClr val="FBE4D5"/>
              </a:gs>
              <a:gs pos="100000">
                <a:srgbClr val="F4B083"/>
              </a:gs>
            </a:gsLst>
            <a:lin ang="18900000" scaled="1"/>
          </a:gradFill>
          <a:ln w="12700">
            <a:solidFill>
              <a:srgbClr val="F4B083"/>
            </a:solidFill>
            <a:round/>
            <a:headEnd/>
            <a:tailEnd/>
          </a:ln>
          <a:effectLst>
            <a:outerShdw dist="28398" dir="3806097" algn="ctr" rotWithShape="0">
              <a:srgbClr val="823B0B">
                <a:alpha val="50000"/>
              </a:srgbClr>
            </a:outerShdw>
          </a:effectLst>
        </p:spPr>
        <p:txBody>
          <a:bodyPr vert="horz" wrap="square" lIns="36000" tIns="36000" rIns="36000" bIns="3600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申請者</a:t>
            </a: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245A80F5-4CDA-4BB1-B132-BD60467CA6A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Rectangle 8">
            <a:extLst>
              <a:ext uri="{FF2B5EF4-FFF2-40B4-BE49-F238E27FC236}">
                <a16:creationId xmlns:a16="http://schemas.microsoft.com/office/drawing/2014/main" id="{FD063F78-9F95-44FB-A9B3-DFC466CAEBD2}"/>
              </a:ext>
            </a:extLst>
          </p:cNvPr>
          <p:cNvSpPr>
            <a:spLocks noChangeArrowheads="1"/>
          </p:cNvSpPr>
          <p:nvPr/>
        </p:nvSpPr>
        <p:spPr bwMode="auto">
          <a:xfrm>
            <a:off x="1368819" y="1288526"/>
            <a:ext cx="8818777"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	PC</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から</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打刻する</a:t>
            </a:r>
            <a:endPar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2	</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モバイル端末から打刻する</a:t>
            </a:r>
            <a:endPar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6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600" dirty="0">
                <a:latin typeface="ＭＳ ゴシック" panose="020B0609070205080204" pitchFamily="49" charset="-128"/>
                <a:ea typeface="ＭＳ ゴシック" panose="020B0609070205080204" pitchFamily="49" charset="-128"/>
                <a:cs typeface="Times New Roman" panose="02020603050405020304" pitchFamily="18" charset="0"/>
              </a:rPr>
              <a:t>3	</a:t>
            </a:r>
            <a:r>
              <a:rPr kumimoji="0"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勤務を選択してから打刻する</a:t>
            </a:r>
            <a:endParaRPr kumimoji="0"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20411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2A3343AB-FF39-4836-8F19-9728B81C32D1}"/>
              </a:ext>
            </a:extLst>
          </p:cNvPr>
          <p:cNvPicPr>
            <a:picLocks noChangeAspect="1"/>
          </p:cNvPicPr>
          <p:nvPr/>
        </p:nvPicPr>
        <p:blipFill>
          <a:blip r:embed="rId3"/>
          <a:stretch>
            <a:fillRect/>
          </a:stretch>
        </p:blipFill>
        <p:spPr>
          <a:xfrm>
            <a:off x="1063463" y="1632265"/>
            <a:ext cx="6339620" cy="2848513"/>
          </a:xfrm>
          <a:prstGeom prst="rect">
            <a:avLst/>
          </a:prstGeom>
          <a:ln w="3175">
            <a:solidFill>
              <a:schemeClr val="tx1"/>
            </a:solidFill>
          </a:ln>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11" y="413333"/>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1 - 1</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PC</a:t>
            </a:r>
            <a:r>
              <a:rPr kumimoji="0" lang="ja-JP" altLang="en-US" sz="2800" b="1"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から打刻する</a:t>
            </a:r>
            <a:endParaRPr kumimoji="0" lang="ja-JP" altLang="ja-JP" sz="2800" b="0" i="0" u="none" strike="noStrike" cap="none" normalizeH="0" baseline="0" dirty="0">
              <a:ln>
                <a:noFill/>
              </a:ln>
              <a:solidFill>
                <a:schemeClr val="tx1"/>
              </a:solidFill>
              <a:effectLst/>
              <a:latin typeface="Arial" panose="020B0604020202020204" pitchFamily="34" charset="0"/>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64883"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［タイムレコーダー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マイタイムレコーダー</a:t>
            </a:r>
            <a:r>
              <a:rPr lang="ja-JP" altLang="en-US" sz="1200" dirty="0">
                <a:latin typeface="ＭＳ ゴシック" panose="020B0609070205080204" pitchFamily="49" charset="-128"/>
                <a:ea typeface="ＭＳ ゴシック" panose="020B0609070205080204" pitchFamily="49" charset="-128"/>
              </a:rPr>
              <a:t>］メニュー</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2657807" y="3365284"/>
            <a:ext cx="3079603" cy="706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0" name="図 19">
            <a:extLst>
              <a:ext uri="{FF2B5EF4-FFF2-40B4-BE49-F238E27FC236}">
                <a16:creationId xmlns:a16="http://schemas.microsoft.com/office/drawing/2014/main" id="{A4776E35-9723-4F5A-9D03-78F7C9A3AE78}"/>
              </a:ext>
            </a:extLst>
          </p:cNvPr>
          <p:cNvPicPr>
            <a:picLocks noChangeAspect="1"/>
          </p:cNvPicPr>
          <p:nvPr/>
        </p:nvPicPr>
        <p:blipFill>
          <a:blip r:embed="rId4"/>
          <a:stretch>
            <a:fillRect/>
          </a:stretch>
        </p:blipFill>
        <p:spPr>
          <a:xfrm>
            <a:off x="1062829" y="5070824"/>
            <a:ext cx="2479040" cy="1408430"/>
          </a:xfrm>
          <a:prstGeom prst="rect">
            <a:avLst/>
          </a:prstGeom>
        </p:spPr>
      </p:pic>
      <p:sp>
        <p:nvSpPr>
          <p:cNvPr id="21" name="テキスト ボックス 20">
            <a:extLst>
              <a:ext uri="{FF2B5EF4-FFF2-40B4-BE49-F238E27FC236}">
                <a16:creationId xmlns:a16="http://schemas.microsoft.com/office/drawing/2014/main" id="{C0712191-AD6F-40A3-8848-78A10AD554B1}"/>
              </a:ext>
            </a:extLst>
          </p:cNvPr>
          <p:cNvSpPr txBox="1"/>
          <p:nvPr/>
        </p:nvSpPr>
        <p:spPr>
          <a:xfrm>
            <a:off x="994570" y="4759649"/>
            <a:ext cx="10031708"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クリック</a:t>
            </a:r>
            <a:r>
              <a:rPr lang="ja-JP" altLang="ja-JP" sz="1200" dirty="0">
                <a:latin typeface="ＭＳ ゴシック" panose="020B0609070205080204" pitchFamily="49" charset="-128"/>
                <a:ea typeface="ＭＳ ゴシック" panose="020B0609070205080204" pitchFamily="49" charset="-128"/>
              </a:rPr>
              <a:t>すると、</a:t>
            </a:r>
            <a:r>
              <a:rPr lang="ja-JP" altLang="en-US" sz="1200" dirty="0">
                <a:latin typeface="ＭＳ ゴシック" panose="020B0609070205080204" pitchFamily="49" charset="-128"/>
                <a:ea typeface="ＭＳ ゴシック" panose="020B0609070205080204" pitchFamily="49" charset="-128"/>
              </a:rPr>
              <a:t>打刻した</a:t>
            </a:r>
            <a:r>
              <a:rPr lang="ja-JP" altLang="ja-JP" sz="1200" dirty="0">
                <a:latin typeface="ＭＳ ゴシック" panose="020B0609070205080204" pitchFamily="49" charset="-128"/>
                <a:ea typeface="ＭＳ ゴシック" panose="020B0609070205080204" pitchFamily="49" charset="-128"/>
              </a:rPr>
              <a:t>時刻</a:t>
            </a:r>
            <a:r>
              <a:rPr lang="ja-JP" altLang="en-US" sz="1200" dirty="0">
                <a:latin typeface="ＭＳ ゴシック" panose="020B0609070205080204" pitchFamily="49" charset="-128"/>
                <a:ea typeface="ＭＳ ゴシック" panose="020B0609070205080204" pitchFamily="49" charset="-128"/>
              </a:rPr>
              <a:t>と打刻内容</a:t>
            </a:r>
            <a:r>
              <a:rPr lang="ja-JP" altLang="ja-JP" sz="1200" dirty="0">
                <a:latin typeface="ＭＳ ゴシック" panose="020B0609070205080204" pitchFamily="49" charset="-128"/>
                <a:ea typeface="ＭＳ ゴシック" panose="020B0609070205080204" pitchFamily="49" charset="-128"/>
              </a:rPr>
              <a:t>が表示されます。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1"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754909" y="5860496"/>
            <a:ext cx="1222725" cy="3398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EFA9EED-6DBC-4C74-B02A-8F0E34CE77C0}"/>
              </a:ext>
            </a:extLst>
          </p:cNvPr>
          <p:cNvCxnSpPr>
            <a:cxnSpLocks/>
          </p:cNvCxnSpPr>
          <p:nvPr/>
        </p:nvCxnSpPr>
        <p:spPr>
          <a:xfrm flipH="1">
            <a:off x="5737410" y="3695742"/>
            <a:ext cx="9815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6718984" y="3499593"/>
            <a:ext cx="1365337" cy="4102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クリック</a:t>
            </a:r>
            <a:r>
              <a:rPr lang="ja-JP" altLang="en-US"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し</a:t>
            </a:r>
            <a:r>
              <a:rPr 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ます。</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99419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95309" y="369788"/>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ＭＳ ゴシック" panose="020B0609070205080204" pitchFamily="49" charset="-128"/>
                <a:ea typeface="ＭＳ ゴシック" panose="020B0609070205080204" pitchFamily="49" charset="-128"/>
              </a:rPr>
              <a:t>1 - 2</a:t>
            </a:r>
            <a:r>
              <a:rPr lang="ja-JP" altLang="ja-JP" sz="2800" b="1" dirty="0">
                <a:solidFill>
                  <a:schemeClr val="bg1"/>
                </a:solidFill>
                <a:latin typeface="ＭＳ ゴシック" panose="020B0609070205080204" pitchFamily="49" charset="-128"/>
                <a:ea typeface="ＭＳ ゴシック" panose="020B0609070205080204" pitchFamily="49" charset="-128"/>
              </a:rPr>
              <a:t>　モバイル端末</a:t>
            </a:r>
            <a:r>
              <a:rPr lang="ja-JP" altLang="en-US" sz="2800" b="1" dirty="0">
                <a:solidFill>
                  <a:schemeClr val="bg1"/>
                </a:solidFill>
                <a:latin typeface="ＭＳ ゴシック" panose="020B0609070205080204" pitchFamily="49" charset="-128"/>
                <a:ea typeface="ＭＳ ゴシック" panose="020B0609070205080204" pitchFamily="49" charset="-128"/>
              </a:rPr>
              <a:t>から</a:t>
            </a:r>
            <a:r>
              <a:rPr lang="ja-JP" altLang="ja-JP" sz="2800" b="1" dirty="0">
                <a:solidFill>
                  <a:schemeClr val="bg1"/>
                </a:solidFill>
                <a:latin typeface="ＭＳ ゴシック" panose="020B0609070205080204" pitchFamily="49" charset="-128"/>
                <a:ea typeface="ＭＳ ゴシック" panose="020B0609070205080204" pitchFamily="49" charset="-128"/>
              </a:rPr>
              <a:t>打刻する</a:t>
            </a:r>
            <a:endParaRPr kumimoji="0" lang="ja-JP" altLang="ja-JP" sz="28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1014987" y="1283768"/>
            <a:ext cx="10151779" cy="276999"/>
          </a:xfrm>
          <a:prstGeom prst="rect">
            <a:avLst/>
          </a:prstGeom>
          <a:noFill/>
        </p:spPr>
        <p:txBody>
          <a:bodyPr wrap="square" rtlCol="0">
            <a:spAutoFit/>
          </a:bodyPr>
          <a:lstStyle/>
          <a:p>
            <a:r>
              <a:rPr lang="ja-JP" altLang="ja-JP" sz="1200" dirty="0">
                <a:latin typeface="ＭＳ ゴシック" panose="020B0609070205080204" pitchFamily="49" charset="-128"/>
                <a:ea typeface="ＭＳ ゴシック" panose="020B0609070205080204" pitchFamily="49" charset="-128"/>
              </a:rPr>
              <a:t>営業先や出張先でスマートフォンやタブレットな</a:t>
            </a:r>
            <a:r>
              <a:rPr lang="ja-JP" altLang="en-US" sz="1200" dirty="0">
                <a:latin typeface="ＭＳ ゴシック" panose="020B0609070205080204" pitchFamily="49" charset="-128"/>
                <a:ea typeface="ＭＳ ゴシック" panose="020B0609070205080204" pitchFamily="49" charset="-128"/>
              </a:rPr>
              <a:t>ど</a:t>
            </a:r>
            <a:r>
              <a:rPr lang="ja-JP" altLang="ja-JP" sz="1200" dirty="0">
                <a:latin typeface="ＭＳ ゴシック" panose="020B0609070205080204" pitchFamily="49" charset="-128"/>
                <a:ea typeface="ＭＳ ゴシック" panose="020B0609070205080204" pitchFamily="49" charset="-128"/>
              </a:rPr>
              <a:t>を使用して打刻する場合は、『</a:t>
            </a:r>
            <a:r>
              <a:rPr lang="ja-JP" altLang="en-US" sz="1200" dirty="0">
                <a:latin typeface="ＭＳ ゴシック" panose="020B0609070205080204" pitchFamily="49" charset="-128"/>
                <a:ea typeface="ＭＳ ゴシック" panose="020B0609070205080204" pitchFamily="49" charset="-128"/>
              </a:rPr>
              <a:t>奉行</a:t>
            </a:r>
            <a:r>
              <a:rPr lang="en-US" altLang="ja-JP" sz="1200" dirty="0">
                <a:latin typeface="ＭＳ ゴシック" panose="020B0609070205080204" pitchFamily="49" charset="-128"/>
                <a:ea typeface="ＭＳ ゴシック" panose="020B0609070205080204" pitchFamily="49" charset="-128"/>
              </a:rPr>
              <a:t>Edge </a:t>
            </a:r>
            <a:r>
              <a:rPr lang="ja-JP" altLang="ja-JP" sz="1200" dirty="0">
                <a:latin typeface="ＭＳ ゴシック" panose="020B0609070205080204" pitchFamily="49" charset="-128"/>
                <a:ea typeface="ＭＳ ゴシック" panose="020B0609070205080204" pitchFamily="49" charset="-128"/>
              </a:rPr>
              <a:t>勤怠管理クラウド』</a:t>
            </a:r>
            <a:r>
              <a:rPr lang="ja-JP" altLang="en-US" sz="1200" dirty="0">
                <a:latin typeface="ＭＳ ゴシック" panose="020B0609070205080204" pitchFamily="49" charset="-128"/>
                <a:ea typeface="ＭＳ ゴシック" panose="020B0609070205080204" pitchFamily="49" charset="-128"/>
              </a:rPr>
              <a:t>のスマホ</a:t>
            </a:r>
            <a:r>
              <a:rPr lang="ja-JP" altLang="ja-JP" sz="1200" dirty="0">
                <a:latin typeface="ＭＳ ゴシック" panose="020B0609070205080204" pitchFamily="49" charset="-128"/>
                <a:ea typeface="ＭＳ ゴシック" panose="020B0609070205080204" pitchFamily="49" charset="-128"/>
              </a:rPr>
              <a:t>アプリを利用します。</a:t>
            </a:r>
            <a:endParaRPr kumimoji="1" lang="ja-JP" altLang="en-US" sz="1200" dirty="0">
              <a:latin typeface="ＭＳ ゴシック" panose="020B0609070205080204" pitchFamily="49" charset="-128"/>
              <a:ea typeface="ＭＳ ゴシック" panose="020B0609070205080204" pitchFamily="49" charset="-128"/>
            </a:endParaRPr>
          </a:p>
        </p:txBody>
      </p:sp>
      <p:pic>
        <p:nvPicPr>
          <p:cNvPr id="4" name="図 3">
            <a:extLst>
              <a:ext uri="{FF2B5EF4-FFF2-40B4-BE49-F238E27FC236}">
                <a16:creationId xmlns:a16="http://schemas.microsoft.com/office/drawing/2014/main" id="{B38020B5-5AF8-4574-9C75-1F318B44B06E}"/>
              </a:ext>
            </a:extLst>
          </p:cNvPr>
          <p:cNvPicPr>
            <a:picLocks noChangeAspect="1"/>
          </p:cNvPicPr>
          <p:nvPr/>
        </p:nvPicPr>
        <p:blipFill>
          <a:blip r:embed="rId3"/>
          <a:stretch>
            <a:fillRect/>
          </a:stretch>
        </p:blipFill>
        <p:spPr>
          <a:xfrm>
            <a:off x="1077441" y="1737319"/>
            <a:ext cx="2212606" cy="4477273"/>
          </a:xfrm>
          <a:prstGeom prst="rect">
            <a:avLst/>
          </a:prstGeom>
        </p:spPr>
      </p:pic>
      <p:sp>
        <p:nvSpPr>
          <p:cNvPr id="23" name="AutoShape 380">
            <a:extLst>
              <a:ext uri="{FF2B5EF4-FFF2-40B4-BE49-F238E27FC236}">
                <a16:creationId xmlns:a16="http://schemas.microsoft.com/office/drawing/2014/main" id="{25924C8D-8294-4DA5-A4B1-8CF6D804CDC3}"/>
              </a:ext>
            </a:extLst>
          </p:cNvPr>
          <p:cNvSpPr>
            <a:spLocks noChangeArrowheads="1"/>
          </p:cNvSpPr>
          <p:nvPr/>
        </p:nvSpPr>
        <p:spPr bwMode="auto">
          <a:xfrm>
            <a:off x="1246226" y="3323169"/>
            <a:ext cx="1873491" cy="152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98BF99C7-BF78-41E0-8063-E3ED8990C0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026" y="2247954"/>
            <a:ext cx="2651389" cy="1710177"/>
          </a:xfrm>
          <a:prstGeom prst="rect">
            <a:avLst/>
          </a:prstGeom>
          <a:noFill/>
          <a:ln>
            <a:noFill/>
          </a:ln>
        </p:spPr>
      </p:pic>
      <p:sp>
        <p:nvSpPr>
          <p:cNvPr id="25"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863619" y="1761862"/>
            <a:ext cx="4885063" cy="2415690"/>
          </a:xfrm>
          <a:prstGeom prst="rect">
            <a:avLst/>
          </a:prstGeom>
          <a:noFill/>
          <a:ln w="31750">
            <a:solidFill>
              <a:srgbClr val="000000"/>
            </a:solidFill>
            <a:miter lim="800000"/>
            <a:headEnd/>
            <a:tailEnd/>
          </a:ln>
        </p:spPr>
        <p:txBody>
          <a:bodyPr rot="0" vert="horz" wrap="square" lIns="74295" tIns="144000" rIns="74295" bIns="8890" anchor="t" anchorCtr="0" upright="1">
            <a:noAutofit/>
          </a:bodyPr>
          <a:lstStyle/>
          <a:p>
            <a:pPr marL="72000" fontAlgn="base">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打刻した際に</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、以下の</a:t>
            </a:r>
            <a:r>
              <a:rPr lang="ja-JP" altLang="en-US" sz="1200" kern="100" dirty="0">
                <a:latin typeface="ＭＳ ゴシック" panose="020B0609070205080204" pitchFamily="49" charset="-128"/>
                <a:ea typeface="ＭＳ ゴシック" panose="020B0609070205080204" pitchFamily="49" charset="-128"/>
                <a:cs typeface="Times New Roman" panose="02020603050405020304" pitchFamily="18" charset="0"/>
              </a:rPr>
              <a:t>メッセージが表示</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された場合は許可し</a:t>
            </a:r>
            <a:r>
              <a:rPr lang="ja-JP" alt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ます</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p>
        </p:txBody>
      </p:sp>
      <p:sp>
        <p:nvSpPr>
          <p:cNvPr id="26" name="AutoShape 380">
            <a:extLst>
              <a:ext uri="{FF2B5EF4-FFF2-40B4-BE49-F238E27FC236}">
                <a16:creationId xmlns:a16="http://schemas.microsoft.com/office/drawing/2014/main" id="{01196A82-CEB3-46F7-AEB4-0807754ACD75}"/>
              </a:ext>
            </a:extLst>
          </p:cNvPr>
          <p:cNvSpPr>
            <a:spLocks noChangeArrowheads="1"/>
          </p:cNvSpPr>
          <p:nvPr/>
        </p:nvSpPr>
        <p:spPr bwMode="auto">
          <a:xfrm>
            <a:off x="7463069" y="3335083"/>
            <a:ext cx="807221" cy="4096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1BB90F48-6AB7-411F-AC73-A3B0F9C4F371}"/>
              </a:ext>
            </a:extLst>
          </p:cNvPr>
          <p:cNvCxnSpPr>
            <a:cxnSpLocks/>
          </p:cNvCxnSpPr>
          <p:nvPr/>
        </p:nvCxnSpPr>
        <p:spPr>
          <a:xfrm flipH="1">
            <a:off x="3124281" y="4086957"/>
            <a:ext cx="67014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363">
            <a:extLst>
              <a:ext uri="{FF2B5EF4-FFF2-40B4-BE49-F238E27FC236}">
                <a16:creationId xmlns:a16="http://schemas.microsoft.com/office/drawing/2014/main" id="{DE299C4D-DE9C-4A15-B6C3-BF4FD6B25B51}"/>
              </a:ext>
            </a:extLst>
          </p:cNvPr>
          <p:cNvSpPr>
            <a:spLocks noChangeArrowheads="1"/>
          </p:cNvSpPr>
          <p:nvPr/>
        </p:nvSpPr>
        <p:spPr bwMode="auto">
          <a:xfrm>
            <a:off x="3794422" y="3886411"/>
            <a:ext cx="1365337" cy="4102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クリック</a:t>
            </a:r>
            <a:r>
              <a:rPr lang="ja-JP" altLang="en-US"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し</a:t>
            </a:r>
            <a:r>
              <a:rPr 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rPr>
              <a:t>ます。</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7072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41FF0EA-B85F-4D7C-89B8-D0A4DAC5A57B}"/>
              </a:ext>
            </a:extLst>
          </p:cNvPr>
          <p:cNvPicPr>
            <a:picLocks noChangeAspect="1"/>
          </p:cNvPicPr>
          <p:nvPr/>
        </p:nvPicPr>
        <p:blipFill>
          <a:blip r:embed="rId3"/>
          <a:stretch>
            <a:fillRect/>
          </a:stretch>
        </p:blipFill>
        <p:spPr>
          <a:xfrm>
            <a:off x="1070967" y="1947721"/>
            <a:ext cx="5141573" cy="3622985"/>
          </a:xfrm>
          <a:prstGeom prst="rect">
            <a:avLst/>
          </a:prstGeom>
        </p:spPr>
      </p:pic>
      <p:sp>
        <p:nvSpPr>
          <p:cNvPr id="6" name="Rectangle 12">
            <a:extLst>
              <a:ext uri="{FF2B5EF4-FFF2-40B4-BE49-F238E27FC236}">
                <a16:creationId xmlns:a16="http://schemas.microsoft.com/office/drawing/2014/main" id="{5DBACBA3-A87E-4566-B4F9-6916A3C1862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4">
            <a:extLst>
              <a:ext uri="{FF2B5EF4-FFF2-40B4-BE49-F238E27FC236}">
                <a16:creationId xmlns:a16="http://schemas.microsoft.com/office/drawing/2014/main" id="{AFED996A-C312-4237-95BC-5B19454687C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dirty="0">
                <a:ln>
                  <a:noFill/>
                </a:ln>
                <a:solidFill>
                  <a:schemeClr val="tx1"/>
                </a:solidFill>
                <a:effectLst/>
                <a:latin typeface="Arial" panose="020B0604020202020204" pitchFamily="34" charset="0"/>
              </a:rPr>
            </a:br>
            <a:endParaRPr kumimoji="0" lang="ja-JP" altLang="ja-JP"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FF181D86-7D22-4F1F-90B4-3AE384D44063}"/>
              </a:ext>
            </a:extLst>
          </p:cNvPr>
          <p:cNvSpPr>
            <a:spLocks noChangeArrowheads="1"/>
          </p:cNvSpPr>
          <p:nvPr/>
        </p:nvSpPr>
        <p:spPr bwMode="auto">
          <a:xfrm>
            <a:off x="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フローチャート: 処理 18">
            <a:extLst>
              <a:ext uri="{FF2B5EF4-FFF2-40B4-BE49-F238E27FC236}">
                <a16:creationId xmlns:a16="http://schemas.microsoft.com/office/drawing/2014/main" id="{360A1C47-A092-40E4-87A9-C4644AA2708A}"/>
              </a:ext>
            </a:extLst>
          </p:cNvPr>
          <p:cNvSpPr>
            <a:spLocks noChangeArrowheads="1"/>
          </p:cNvSpPr>
          <p:nvPr/>
        </p:nvSpPr>
        <p:spPr bwMode="auto">
          <a:xfrm>
            <a:off x="669188" y="387206"/>
            <a:ext cx="10800000" cy="612000"/>
          </a:xfrm>
          <a:prstGeom prst="flowChartProcess">
            <a:avLst/>
          </a:prstGeom>
          <a:solidFill>
            <a:schemeClr val="accent5"/>
          </a:solidFill>
          <a:ln w="12700">
            <a:solidFill>
              <a:schemeClr val="accent5"/>
            </a:solidFill>
            <a:miter lim="800000"/>
            <a:headEnd/>
            <a:tailEnd/>
          </a:ln>
          <a:effectLst/>
        </p:spPr>
        <p:txBody>
          <a:bodyPr vert="horz" wrap="square" lIns="74295" tIns="8890" rIns="74295" bIns="8890" numCol="1" anchor="ctr" anchorCtr="0" compatLnSpc="1">
            <a:prstTxWarp prst="textNoShape">
              <a:avLst/>
            </a:prstTxWarp>
          </a:bodyPr>
          <a:lstStyle>
            <a:lvl1pPr eaLnBrk="0" fontAlgn="base" hangingPunct="0">
              <a:spcBef>
                <a:spcPct val="0"/>
              </a:spcBef>
              <a:spcAft>
                <a:spcPct val="0"/>
              </a:spcAft>
              <a:tabLst>
                <a:tab pos="1169988" algn="l"/>
              </a:tabLst>
              <a:defRPr>
                <a:solidFill>
                  <a:schemeClr val="tx1"/>
                </a:solidFill>
                <a:latin typeface="Arial" panose="020B0604020202020204" pitchFamily="34" charset="0"/>
              </a:defRPr>
            </a:lvl1pPr>
            <a:lvl2pPr eaLnBrk="0" fontAlgn="base" hangingPunct="0">
              <a:spcBef>
                <a:spcPct val="0"/>
              </a:spcBef>
              <a:spcAft>
                <a:spcPct val="0"/>
              </a:spcAft>
              <a:tabLst>
                <a:tab pos="1169988" algn="l"/>
              </a:tabLst>
              <a:defRPr>
                <a:solidFill>
                  <a:schemeClr val="tx1"/>
                </a:solidFill>
                <a:latin typeface="Arial" panose="020B0604020202020204" pitchFamily="34" charset="0"/>
              </a:defRPr>
            </a:lvl2pPr>
            <a:lvl3pPr eaLnBrk="0" fontAlgn="base" hangingPunct="0">
              <a:spcBef>
                <a:spcPct val="0"/>
              </a:spcBef>
              <a:spcAft>
                <a:spcPct val="0"/>
              </a:spcAft>
              <a:tabLst>
                <a:tab pos="1169988" algn="l"/>
              </a:tabLst>
              <a:defRPr>
                <a:solidFill>
                  <a:schemeClr val="tx1"/>
                </a:solidFill>
                <a:latin typeface="Arial" panose="020B0604020202020204" pitchFamily="34" charset="0"/>
              </a:defRPr>
            </a:lvl3pPr>
            <a:lvl4pPr eaLnBrk="0" fontAlgn="base" hangingPunct="0">
              <a:spcBef>
                <a:spcPct val="0"/>
              </a:spcBef>
              <a:spcAft>
                <a:spcPct val="0"/>
              </a:spcAft>
              <a:tabLst>
                <a:tab pos="1169988" algn="l"/>
              </a:tabLst>
              <a:defRPr>
                <a:solidFill>
                  <a:schemeClr val="tx1"/>
                </a:solidFill>
                <a:latin typeface="Arial" panose="020B0604020202020204" pitchFamily="34" charset="0"/>
              </a:defRPr>
            </a:lvl4pPr>
            <a:lvl5pPr eaLnBrk="0" fontAlgn="base" hangingPunct="0">
              <a:spcBef>
                <a:spcPct val="0"/>
              </a:spcBef>
              <a:spcAft>
                <a:spcPct val="0"/>
              </a:spcAft>
              <a:tabLst>
                <a:tab pos="1169988" algn="l"/>
              </a:tabLst>
              <a:defRPr>
                <a:solidFill>
                  <a:schemeClr val="tx1"/>
                </a:solidFill>
                <a:latin typeface="Arial" panose="020B0604020202020204" pitchFamily="34" charset="0"/>
              </a:defRPr>
            </a:lvl5pPr>
            <a:lvl6pPr eaLnBrk="0" fontAlgn="base" hangingPunct="0">
              <a:spcBef>
                <a:spcPct val="0"/>
              </a:spcBef>
              <a:spcAft>
                <a:spcPct val="0"/>
              </a:spcAft>
              <a:tabLst>
                <a:tab pos="1169988" algn="l"/>
              </a:tabLst>
              <a:defRPr>
                <a:solidFill>
                  <a:schemeClr val="tx1"/>
                </a:solidFill>
                <a:latin typeface="Arial" panose="020B0604020202020204" pitchFamily="34" charset="0"/>
              </a:defRPr>
            </a:lvl6pPr>
            <a:lvl7pPr eaLnBrk="0" fontAlgn="base" hangingPunct="0">
              <a:spcBef>
                <a:spcPct val="0"/>
              </a:spcBef>
              <a:spcAft>
                <a:spcPct val="0"/>
              </a:spcAft>
              <a:tabLst>
                <a:tab pos="1169988" algn="l"/>
              </a:tabLst>
              <a:defRPr>
                <a:solidFill>
                  <a:schemeClr val="tx1"/>
                </a:solidFill>
                <a:latin typeface="Arial" panose="020B0604020202020204" pitchFamily="34" charset="0"/>
              </a:defRPr>
            </a:lvl7pPr>
            <a:lvl8pPr eaLnBrk="0" fontAlgn="base" hangingPunct="0">
              <a:spcBef>
                <a:spcPct val="0"/>
              </a:spcBef>
              <a:spcAft>
                <a:spcPct val="0"/>
              </a:spcAft>
              <a:tabLst>
                <a:tab pos="1169988" algn="l"/>
              </a:tabLst>
              <a:defRPr>
                <a:solidFill>
                  <a:schemeClr val="tx1"/>
                </a:solidFill>
                <a:latin typeface="Arial" panose="020B0604020202020204" pitchFamily="34" charset="0"/>
              </a:defRPr>
            </a:lvl8pPr>
            <a:lvl9pPr eaLnBrk="0" fontAlgn="base" hangingPunct="0">
              <a:spcBef>
                <a:spcPct val="0"/>
              </a:spcBef>
              <a:spcAft>
                <a:spcPct val="0"/>
              </a:spcAft>
              <a:tabLst>
                <a:tab pos="1169988" algn="l"/>
              </a:tabLst>
              <a:defRPr>
                <a:solidFill>
                  <a:schemeClr val="tx1"/>
                </a:solidFill>
                <a:latin typeface="Arial" panose="020B0604020202020204" pitchFamily="34" charset="0"/>
              </a:defRPr>
            </a:lvl9pPr>
          </a:lstStyle>
          <a:p>
            <a:pPr lvl="0"/>
            <a:r>
              <a:rPr lang="en-US" altLang="ja-JP" sz="2800" b="1" dirty="0">
                <a:solidFill>
                  <a:schemeClr val="bg1"/>
                </a:solidFill>
                <a:latin typeface="ＭＳ ゴシック" panose="020B0609070205080204" pitchFamily="49" charset="-128"/>
                <a:ea typeface="ＭＳ ゴシック" panose="020B0609070205080204" pitchFamily="49" charset="-128"/>
              </a:rPr>
              <a:t>1</a:t>
            </a:r>
            <a:r>
              <a:rPr lang="ja-JP" altLang="en-US" sz="2800" b="1" dirty="0">
                <a:solidFill>
                  <a:schemeClr val="bg1"/>
                </a:solidFill>
                <a:latin typeface="ＭＳ ゴシック" panose="020B0609070205080204" pitchFamily="49" charset="-128"/>
                <a:ea typeface="ＭＳ ゴシック" panose="020B0609070205080204" pitchFamily="49" charset="-128"/>
              </a:rPr>
              <a:t> </a:t>
            </a:r>
            <a:r>
              <a:rPr lang="en-US" altLang="ja-JP" sz="2800" b="1" dirty="0">
                <a:solidFill>
                  <a:schemeClr val="bg1"/>
                </a:solidFill>
                <a:latin typeface="ＭＳ ゴシック" panose="020B0609070205080204" pitchFamily="49" charset="-128"/>
                <a:ea typeface="ＭＳ ゴシック" panose="020B0609070205080204" pitchFamily="49" charset="-128"/>
              </a:rPr>
              <a:t>- 3</a:t>
            </a:r>
            <a:r>
              <a:rPr lang="ja-JP" altLang="ja-JP" sz="2800" b="1" dirty="0">
                <a:solidFill>
                  <a:schemeClr val="bg1"/>
                </a:solidFill>
                <a:latin typeface="ＭＳ ゴシック" panose="020B0609070205080204" pitchFamily="49" charset="-128"/>
                <a:ea typeface="ＭＳ ゴシック" panose="020B0609070205080204" pitchFamily="49" charset="-128"/>
              </a:rPr>
              <a:t>　勤務を選択して</a:t>
            </a:r>
            <a:r>
              <a:rPr lang="ja-JP" altLang="en-US" sz="2800" b="1" dirty="0">
                <a:solidFill>
                  <a:schemeClr val="bg1"/>
                </a:solidFill>
                <a:latin typeface="ＭＳ ゴシック" panose="020B0609070205080204" pitchFamily="49" charset="-128"/>
                <a:ea typeface="ＭＳ ゴシック" panose="020B0609070205080204" pitchFamily="49" charset="-128"/>
              </a:rPr>
              <a:t>から</a:t>
            </a:r>
            <a:r>
              <a:rPr lang="ja-JP" altLang="ja-JP" sz="2800" b="1" dirty="0">
                <a:solidFill>
                  <a:schemeClr val="bg1"/>
                </a:solidFill>
                <a:latin typeface="ＭＳ ゴシック" panose="020B0609070205080204" pitchFamily="49" charset="-128"/>
                <a:ea typeface="ＭＳ ゴシック" panose="020B0609070205080204" pitchFamily="49" charset="-128"/>
              </a:rPr>
              <a:t>打刻する</a:t>
            </a:r>
            <a:endParaRPr kumimoji="0" lang="ja-JP" altLang="ja-JP" sz="2800" b="0" i="0" u="none" strike="noStrike" cap="none" normalizeH="0" baseline="0" dirty="0">
              <a:ln>
                <a:noFill/>
              </a:ln>
              <a:solidFill>
                <a:schemeClr val="bg1"/>
              </a:solidFill>
              <a:effectLst/>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F6D95D52-B713-4756-9AA9-345C204FAD03}"/>
              </a:ext>
            </a:extLst>
          </p:cNvPr>
          <p:cNvSpPr txBox="1"/>
          <p:nvPr/>
        </p:nvSpPr>
        <p:spPr>
          <a:xfrm>
            <a:off x="993496" y="1283768"/>
            <a:ext cx="10151779" cy="276999"/>
          </a:xfrm>
          <a:prstGeom prst="rect">
            <a:avLst/>
          </a:prstGeom>
          <a:noFill/>
        </p:spPr>
        <p:txBody>
          <a:bodyPr wrap="square" rtlCol="0">
            <a:spAutoFit/>
          </a:bodyPr>
          <a:lstStyle/>
          <a:p>
            <a:r>
              <a:rPr lang="ja-JP" altLang="en-US" sz="1200" dirty="0">
                <a:latin typeface="ＭＳ ゴシック" panose="020B0609070205080204" pitchFamily="49" charset="-128"/>
                <a:ea typeface="ＭＳ ゴシック" panose="020B0609070205080204" pitchFamily="49" charset="-128"/>
              </a:rPr>
              <a:t>その日に応じて勤務体系が変わる場合は</a:t>
            </a:r>
            <a:r>
              <a:rPr lang="ja-JP"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［タイムレコーダー </a:t>
            </a:r>
            <a:r>
              <a:rPr lang="en-US" altLang="ja-JP" sz="1200" dirty="0">
                <a:latin typeface="ＭＳ ゴシック" panose="020B0609070205080204" pitchFamily="49" charset="-128"/>
                <a:ea typeface="ＭＳ ゴシック" panose="020B0609070205080204" pitchFamily="49" charset="-128"/>
              </a:rPr>
              <a:t>‐ </a:t>
            </a:r>
            <a:r>
              <a:rPr lang="ja-JP" altLang="ja-JP" sz="1200" dirty="0">
                <a:latin typeface="ＭＳ ゴシック" panose="020B0609070205080204" pitchFamily="49" charset="-128"/>
                <a:ea typeface="ＭＳ ゴシック" panose="020B0609070205080204" pitchFamily="49" charset="-128"/>
              </a:rPr>
              <a:t>マイタイムレコーダー</a:t>
            </a:r>
            <a:r>
              <a:rPr lang="ja-JP" altLang="en-US" sz="1200" dirty="0">
                <a:latin typeface="ＭＳ ゴシック" panose="020B0609070205080204" pitchFamily="49" charset="-128"/>
                <a:ea typeface="ＭＳ ゴシック" panose="020B0609070205080204" pitchFamily="49" charset="-128"/>
              </a:rPr>
              <a:t>］メニュー</a:t>
            </a:r>
            <a:r>
              <a:rPr lang="ja-JP" altLang="ja-JP" sz="1200" dirty="0">
                <a:latin typeface="ＭＳ ゴシック" panose="020B0609070205080204" pitchFamily="49" charset="-128"/>
                <a:ea typeface="ＭＳ ゴシック" panose="020B0609070205080204" pitchFamily="49" charset="-128"/>
              </a:rPr>
              <a:t>で勤務体系を選択して</a:t>
            </a:r>
            <a:r>
              <a:rPr lang="ja-JP" altLang="en-US" sz="1200" dirty="0">
                <a:latin typeface="ＭＳ ゴシック" panose="020B0609070205080204" pitchFamily="49" charset="-128"/>
                <a:ea typeface="ＭＳ ゴシック" panose="020B0609070205080204" pitchFamily="49" charset="-128"/>
              </a:rPr>
              <a:t>から</a:t>
            </a:r>
            <a:r>
              <a:rPr lang="ja-JP" altLang="ja-JP" sz="1200" dirty="0">
                <a:latin typeface="ＭＳ ゴシック" panose="020B0609070205080204" pitchFamily="49" charset="-128"/>
                <a:ea typeface="ＭＳ ゴシック" panose="020B0609070205080204" pitchFamily="49" charset="-128"/>
              </a:rPr>
              <a:t>打刻します。</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9"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426644" y="3646136"/>
            <a:ext cx="967972" cy="5132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 name="Rectangle 4">
            <a:extLst>
              <a:ext uri="{FF2B5EF4-FFF2-40B4-BE49-F238E27FC236}">
                <a16:creationId xmlns:a16="http://schemas.microsoft.com/office/drawing/2014/main" id="{A93F80F9-A063-48E4-A8D8-2B7D90F4A055}"/>
              </a:ext>
            </a:extLst>
          </p:cNvPr>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2103886" y="4273838"/>
            <a:ext cx="3122535" cy="1015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endCxn id="19" idx="3"/>
          </p:cNvCxnSpPr>
          <p:nvPr/>
        </p:nvCxnSpPr>
        <p:spPr>
          <a:xfrm flipH="1" flipV="1">
            <a:off x="2394616" y="3902737"/>
            <a:ext cx="429278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24" idx="1"/>
          </p:cNvCxnSpPr>
          <p:nvPr/>
        </p:nvCxnSpPr>
        <p:spPr>
          <a:xfrm flipH="1">
            <a:off x="5226422" y="4761951"/>
            <a:ext cx="14702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696637" y="3700162"/>
            <a:ext cx="4365494" cy="387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200" dirty="0">
                <a:latin typeface="ＭＳ ゴシック" panose="020B0609070205080204" pitchFamily="49" charset="-128"/>
                <a:ea typeface="ＭＳ ゴシック" panose="020B0609070205080204" pitchFamily="49" charset="-128"/>
              </a:rPr>
              <a:t>①</a:t>
            </a:r>
            <a:r>
              <a:rPr lang="ja-JP" altLang="ja-JP" sz="1200" dirty="0">
                <a:latin typeface="ＭＳ ゴシック" panose="020B0609070205080204" pitchFamily="49" charset="-128"/>
                <a:ea typeface="ＭＳ ゴシック" panose="020B0609070205080204" pitchFamily="49" charset="-128"/>
              </a:rPr>
              <a:t>［勤務］ボタンをクリックして、勤務体系を選択します。</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4"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696634" y="4568109"/>
            <a:ext cx="1541931" cy="38768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200" dirty="0">
                <a:latin typeface="ＭＳ ゴシック" panose="020B0609070205080204" pitchFamily="49" charset="-128"/>
                <a:ea typeface="ＭＳ ゴシック" panose="020B0609070205080204" pitchFamily="49" charset="-128"/>
              </a:rPr>
              <a:t>②クリックします。</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433343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8904</Words>
  <PresentationFormat>ワイド画面</PresentationFormat>
  <Paragraphs>764</Paragraphs>
  <Slides>50</Slides>
  <Notes>50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50</vt:i4>
      </vt:variant>
    </vt:vector>
  </HeadingPairs>
  <TitlesOfParts>
    <vt:vector size="58" baseType="lpstr">
      <vt:lpstr>ＭＳ ゴシック</vt:lpstr>
      <vt:lpstr>ＭＳ 明朝</vt:lpstr>
      <vt:lpstr>游ゴシック</vt:lpstr>
      <vt:lpstr>游ゴシック Light</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2021-06-22T07:43:46Z</dcterms:created>
  <dcterms:modified xsi:type="dcterms:W3CDTF">2021-06-22T07:44:20Z</dcterms:modified>
</cp:coreProperties>
</file>