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1"/>
  </p:notesMasterIdLst>
  <p:sldIdLst>
    <p:sldId id="256" r:id="rId5"/>
    <p:sldId id="350" r:id="rId6"/>
    <p:sldId id="311" r:id="rId7"/>
    <p:sldId id="351" r:id="rId8"/>
    <p:sldId id="321" r:id="rId9"/>
    <p:sldId id="322" r:id="rId10"/>
    <p:sldId id="312" r:id="rId11"/>
    <p:sldId id="355" r:id="rId12"/>
    <p:sldId id="356" r:id="rId13"/>
    <p:sldId id="265" r:id="rId14"/>
    <p:sldId id="317" r:id="rId15"/>
    <p:sldId id="323" r:id="rId16"/>
    <p:sldId id="334" r:id="rId17"/>
    <p:sldId id="335" r:id="rId18"/>
    <p:sldId id="267" r:id="rId19"/>
    <p:sldId id="336" r:id="rId20"/>
    <p:sldId id="324" r:id="rId21"/>
    <p:sldId id="325" r:id="rId22"/>
    <p:sldId id="326" r:id="rId23"/>
    <p:sldId id="318" r:id="rId24"/>
    <p:sldId id="332" r:id="rId25"/>
    <p:sldId id="308" r:id="rId26"/>
    <p:sldId id="344" r:id="rId27"/>
    <p:sldId id="319" r:id="rId28"/>
    <p:sldId id="329" r:id="rId29"/>
    <p:sldId id="348" r:id="rId30"/>
    <p:sldId id="354" r:id="rId31"/>
    <p:sldId id="337" r:id="rId32"/>
    <p:sldId id="338" r:id="rId33"/>
    <p:sldId id="340" r:id="rId34"/>
    <p:sldId id="341" r:id="rId35"/>
    <p:sldId id="353" r:id="rId36"/>
    <p:sldId id="343" r:id="rId37"/>
    <p:sldId id="347" r:id="rId38"/>
    <p:sldId id="346" r:id="rId39"/>
    <p:sldId id="349" r:id="rId4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212"/>
    <a:srgbClr val="190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autoAdjust="0"/>
    <p:restoredTop sz="95515" autoAdjust="0"/>
  </p:normalViewPr>
  <p:slideViewPr>
    <p:cSldViewPr snapToGrid="0">
      <p:cViewPr varScale="1">
        <p:scale>
          <a:sx n="105" d="100"/>
          <a:sy n="105" d="100"/>
        </p:scale>
        <p:origin x="1002" y="11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272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30"/>
          </a:xfrm>
          <a:prstGeom prst="rect">
            <a:avLst/>
          </a:prstGeom>
        </p:spPr>
        <p:txBody>
          <a:bodyPr vert="horz" lIns="94849" tIns="47425" rIns="94849" bIns="47425"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15374" y="0"/>
            <a:ext cx="2918830" cy="495030"/>
          </a:xfrm>
          <a:prstGeom prst="rect">
            <a:avLst/>
          </a:prstGeom>
        </p:spPr>
        <p:txBody>
          <a:bodyPr vert="horz" lIns="94849" tIns="47425" rIns="94849" bIns="47425" rtlCol="0"/>
          <a:lstStyle>
            <a:lvl1pPr algn="r">
              <a:defRPr sz="1300"/>
            </a:lvl1pPr>
          </a:lstStyle>
          <a:p>
            <a:fld id="{DEF7A864-4B20-4867-B816-FE5A2F2012B8}" type="datetimeFigureOut">
              <a:rPr kumimoji="1" lang="ja-JP" altLang="en-US" smtClean="0"/>
              <a:t>2024/11/13</a:t>
            </a:fld>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4849" tIns="47425" rIns="94849" bIns="47425"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4849" tIns="47425" rIns="94849" bIns="474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0" cy="495028"/>
          </a:xfrm>
          <a:prstGeom prst="rect">
            <a:avLst/>
          </a:prstGeom>
        </p:spPr>
        <p:txBody>
          <a:bodyPr vert="horz" lIns="94849" tIns="47425" rIns="94849" bIns="47425"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15374" y="9371288"/>
            <a:ext cx="2918830" cy="495028"/>
          </a:xfrm>
          <a:prstGeom prst="rect">
            <a:avLst/>
          </a:prstGeom>
        </p:spPr>
        <p:txBody>
          <a:bodyPr vert="horz" lIns="94849" tIns="47425" rIns="94849" bIns="47425" rtlCol="0" anchor="b"/>
          <a:lstStyle>
            <a:lvl1pPr algn="r">
              <a:defRPr sz="1300"/>
            </a:lvl1pPr>
          </a:lstStyle>
          <a:p>
            <a:fld id="{525A94C9-95EF-4B82-91FA-295C52B8E8CA}" type="slidenum">
              <a:rPr kumimoji="1" lang="ja-JP" altLang="en-US" smtClean="0"/>
              <a:t>‹#›</a:t>
            </a:fld>
            <a:endParaRPr kumimoji="1" lang="ja-JP" altLang="en-US" dirty="0"/>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dirty="0"/>
          </a:p>
        </p:txBody>
      </p:sp>
    </p:spTree>
    <p:extLst>
      <p:ext uri="{BB962C8B-B14F-4D97-AF65-F5344CB8AC3E}">
        <p14:creationId xmlns:p14="http://schemas.microsoft.com/office/powerpoint/2010/main" val="56834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dirty="0"/>
          </a:p>
        </p:txBody>
      </p:sp>
    </p:spTree>
    <p:extLst>
      <p:ext uri="{BB962C8B-B14F-4D97-AF65-F5344CB8AC3E}">
        <p14:creationId xmlns:p14="http://schemas.microsoft.com/office/powerpoint/2010/main" val="115043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dirty="0"/>
          </a:p>
        </p:txBody>
      </p:sp>
    </p:spTree>
    <p:extLst>
      <p:ext uri="{BB962C8B-B14F-4D97-AF65-F5344CB8AC3E}">
        <p14:creationId xmlns:p14="http://schemas.microsoft.com/office/powerpoint/2010/main" val="54683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dirty="0"/>
          </a:p>
        </p:txBody>
      </p:sp>
    </p:spTree>
    <p:extLst>
      <p:ext uri="{BB962C8B-B14F-4D97-AF65-F5344CB8AC3E}">
        <p14:creationId xmlns:p14="http://schemas.microsoft.com/office/powerpoint/2010/main" val="47106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dirty="0"/>
          </a:p>
        </p:txBody>
      </p:sp>
    </p:spTree>
    <p:extLst>
      <p:ext uri="{BB962C8B-B14F-4D97-AF65-F5344CB8AC3E}">
        <p14:creationId xmlns:p14="http://schemas.microsoft.com/office/powerpoint/2010/main" val="92267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dirty="0"/>
          </a:p>
        </p:txBody>
      </p:sp>
    </p:spTree>
    <p:extLst>
      <p:ext uri="{BB962C8B-B14F-4D97-AF65-F5344CB8AC3E}">
        <p14:creationId xmlns:p14="http://schemas.microsoft.com/office/powerpoint/2010/main" val="311243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19</a:t>
            </a:fld>
            <a:endParaRPr kumimoji="1" lang="ja-JP" altLang="en-US" dirty="0"/>
          </a:p>
        </p:txBody>
      </p:sp>
    </p:spTree>
    <p:extLst>
      <p:ext uri="{BB962C8B-B14F-4D97-AF65-F5344CB8AC3E}">
        <p14:creationId xmlns:p14="http://schemas.microsoft.com/office/powerpoint/2010/main" val="119280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dirty="0"/>
          </a:p>
        </p:txBody>
      </p:sp>
    </p:spTree>
    <p:extLst>
      <p:ext uri="{BB962C8B-B14F-4D97-AF65-F5344CB8AC3E}">
        <p14:creationId xmlns:p14="http://schemas.microsoft.com/office/powerpoint/2010/main" val="171490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dirty="0"/>
          </a:p>
        </p:txBody>
      </p:sp>
    </p:spTree>
    <p:extLst>
      <p:ext uri="{BB962C8B-B14F-4D97-AF65-F5344CB8AC3E}">
        <p14:creationId xmlns:p14="http://schemas.microsoft.com/office/powerpoint/2010/main" val="405058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dirty="0"/>
          </a:p>
        </p:txBody>
      </p:sp>
    </p:spTree>
    <p:extLst>
      <p:ext uri="{BB962C8B-B14F-4D97-AF65-F5344CB8AC3E}">
        <p14:creationId xmlns:p14="http://schemas.microsoft.com/office/powerpoint/2010/main" val="18714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dirty="0"/>
          </a:p>
        </p:txBody>
      </p:sp>
    </p:spTree>
    <p:extLst>
      <p:ext uri="{BB962C8B-B14F-4D97-AF65-F5344CB8AC3E}">
        <p14:creationId xmlns:p14="http://schemas.microsoft.com/office/powerpoint/2010/main" val="352925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30</a:t>
            </a:fld>
            <a:endParaRPr kumimoji="1" lang="ja-JP" altLang="en-US" dirty="0"/>
          </a:p>
        </p:txBody>
      </p:sp>
    </p:spTree>
    <p:extLst>
      <p:ext uri="{BB962C8B-B14F-4D97-AF65-F5344CB8AC3E}">
        <p14:creationId xmlns:p14="http://schemas.microsoft.com/office/powerpoint/2010/main" val="306829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2024/11/13</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2024/11/13</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2024/11/13</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2024/11/13</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2024/11/13</a:t>
            </a:fld>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2024/11/13</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2024/11/13</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a:t>©OBIC BUSINESS CONSULTANTS CO., LTD.</a:t>
            </a:r>
            <a:endParaRPr kumimoji="1" lang="ja-JP" altLang="en-US" dirty="0"/>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dirty="0"/>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2024/11/13</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©OBIC BUSINESS CONSULTANTS CO., LTD.</a:t>
            </a:r>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dirty="0"/>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2024/11/13</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dirty="0"/>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075881CF-49A1-6905-FFCB-0343CF4AE976}"/>
              </a:ext>
            </a:extLst>
          </p:cNvPr>
          <p:cNvGrpSpPr/>
          <p:nvPr/>
        </p:nvGrpSpPr>
        <p:grpSpPr>
          <a:xfrm>
            <a:off x="3634631" y="1483634"/>
            <a:ext cx="5121937" cy="2624811"/>
            <a:chOff x="3634631" y="1483634"/>
            <a:chExt cx="5121937" cy="2624811"/>
          </a:xfrm>
        </p:grpSpPr>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5379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2" name="図 11" descr="ロゴ&#10;&#10;自動的に生成された説明">
              <a:extLst>
                <a:ext uri="{FF2B5EF4-FFF2-40B4-BE49-F238E27FC236}">
                  <a16:creationId xmlns:a16="http://schemas.microsoft.com/office/drawing/2014/main" id="{3EFCB4ED-1183-97F8-254E-B97C6FD0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631" y="1483634"/>
              <a:ext cx="5121937" cy="1968885"/>
            </a:xfrm>
            <a:prstGeom prst="rect">
              <a:avLst/>
            </a:prstGeom>
          </p:spPr>
        </p:pic>
      </p:gr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556923" y="858439"/>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［証憑アップロード］メニューの各メニューから、請求書や領収書、その他の証憑をアップロードします。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48" y="1318541"/>
            <a:ext cx="6976400" cy="1993257"/>
          </a:xfrm>
          <a:prstGeom prst="rect">
            <a:avLst/>
          </a:prstGeom>
          <a:ln>
            <a:solidFill>
              <a:schemeClr val="tx1"/>
            </a:solidFill>
          </a:ln>
        </p:spPr>
      </p:pic>
      <p:sp>
        <p:nvSpPr>
          <p:cNvPr id="7"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52173" y="2107110"/>
            <a:ext cx="1488550" cy="3503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8"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140723" y="2049902"/>
            <a:ext cx="1488550" cy="74092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9" name="テキスト ボックス 2"/>
          <p:cNvSpPr txBox="1">
            <a:spLocks noChangeArrowheads="1"/>
          </p:cNvSpPr>
          <p:nvPr/>
        </p:nvSpPr>
        <p:spPr bwMode="auto">
          <a:xfrm>
            <a:off x="661699" y="3956050"/>
            <a:ext cx="7260330" cy="885825"/>
          </a:xfrm>
          <a:prstGeom prst="rect">
            <a:avLst/>
          </a:prstGeom>
          <a:solidFill>
            <a:srgbClr val="FFFFFF"/>
          </a:solidFill>
          <a:ln w="9525">
            <a:solidFill>
              <a:srgbClr val="000000"/>
            </a:solidFill>
            <a:miter lim="800000"/>
            <a:headEnd/>
            <a:tailEnd/>
          </a:ln>
        </p:spPr>
        <p:txBody>
          <a:bodyPr vert="horz" wrap="square" lIns="180000" tIns="72000" rIns="180000" bIns="72000" numCol="1" anchor="ctr" anchorCtr="0" compatLnSpc="1">
            <a:prstTxWarp prst="textNoShape">
              <a:avLst/>
            </a:prstTxWarp>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前準備</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あらかじめ、提出する請求書や領収書を、当サービスで参照できるフォルダに保存しておいてください。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アップロードできるファイルは、</a:t>
            </a:r>
            <a:r>
              <a:rPr lang="en-US" altLang="ja-JP" sz="1400" dirty="0">
                <a:latin typeface="Meiryo UI" panose="020B0604030504040204" pitchFamily="50" charset="-128"/>
                <a:ea typeface="Meiryo UI" panose="020B0604030504040204" pitchFamily="50" charset="-128"/>
              </a:rPr>
              <a:t>PDF</a:t>
            </a:r>
            <a:r>
              <a:rPr lang="ja-JP" altLang="en-US" sz="1400" dirty="0">
                <a:latin typeface="Meiryo UI" panose="020B0604030504040204" pitchFamily="50" charset="-128"/>
                <a:ea typeface="Meiryo UI" panose="020B0604030504040204" pitchFamily="50" charset="-128"/>
              </a:rPr>
              <a:t>ファイルや画像ファイルです。</a:t>
            </a:r>
            <a:endParaRPr lang="en-US" altLang="ja-JP" sz="1400" dirty="0">
              <a:latin typeface="Meiryo UI" panose="020B0604030504040204" pitchFamily="50" charset="-128"/>
              <a:ea typeface="Meiryo UI" panose="020B0604030504040204" pitchFamily="50" charset="-128"/>
            </a:endParaRPr>
          </a:p>
        </p:txBody>
      </p:sp>
      <p:sp>
        <p:nvSpPr>
          <p:cNvPr id="12" name="角丸四角形 11"/>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87050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8" name="コンテンツ プレースホルダー 2"/>
          <p:cNvSpPr txBox="1">
            <a:spLocks/>
          </p:cNvSpPr>
          <p:nvPr/>
        </p:nvSpPr>
        <p:spPr>
          <a:xfrm>
            <a:off x="389614" y="8507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ja-JP" sz="1600" b="1" dirty="0">
                <a:latin typeface="Meiryo UI" panose="020B0604030504040204" pitchFamily="50" charset="-128"/>
                <a:ea typeface="Meiryo UI" panose="020B0604030504040204" pitchFamily="50" charset="-128"/>
              </a:rPr>
              <a:t>＜例＞ </a:t>
            </a:r>
            <a:r>
              <a:rPr lang="ja-JP" altLang="en-US" sz="1600" b="1" dirty="0">
                <a:latin typeface="Meiryo UI" panose="020B0604030504040204" pitchFamily="50" charset="-128"/>
                <a:ea typeface="Meiryo UI" panose="020B0604030504040204" pitchFamily="50" charset="-128"/>
              </a:rPr>
              <a:t>請求書をアップロードする</a:t>
            </a:r>
            <a:endParaRPr lang="en-US" altLang="ja-JP" sz="1600" b="1"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［証憑アップロード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請求書］メニューを選択します。</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提出する請求書ファイルを選択します。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複数ファイルを同時に指定して、一度にアップロードできます。</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ja-JP" altLang="en-US" sz="200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227" y="1555468"/>
            <a:ext cx="6766850" cy="1933386"/>
          </a:xfrm>
          <a:prstGeom prst="rect">
            <a:avLst/>
          </a:prstGeom>
          <a:ln>
            <a:solidFill>
              <a:schemeClr val="tx1"/>
            </a:solidFill>
          </a:ln>
        </p:spPr>
      </p:pic>
      <p:sp>
        <p:nvSpPr>
          <p:cNvPr id="1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765272" y="2336416"/>
            <a:ext cx="1429288" cy="3153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5"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192862" y="2241109"/>
            <a:ext cx="1441878" cy="2549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513" y="3679874"/>
            <a:ext cx="4769787" cy="2775231"/>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603" y="4879284"/>
            <a:ext cx="4195341" cy="1585827"/>
          </a:xfrm>
          <a:prstGeom prst="rect">
            <a:avLst/>
          </a:prstGeom>
          <a:ln>
            <a:solidFill>
              <a:schemeClr val="tx1"/>
            </a:solidFill>
          </a:ln>
        </p:spPr>
      </p:pic>
      <p:sp>
        <p:nvSpPr>
          <p:cNvPr id="16"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564083" y="5592340"/>
            <a:ext cx="2238798" cy="519123"/>
          </a:xfrm>
          <a:prstGeom prst="roundRect">
            <a:avLst>
              <a:gd name="adj" fmla="val 90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21" name="図 20">
            <a:extLst>
              <a:ext uri="{FF2B5EF4-FFF2-40B4-BE49-F238E27FC236}">
                <a16:creationId xmlns:a16="http://schemas.microsoft.com/office/drawing/2014/main" id="{C76B641E-7A55-BB58-B689-83F7A6902C3E}"/>
              </a:ext>
            </a:extLst>
          </p:cNvPr>
          <p:cNvPicPr>
            <a:picLocks noChangeAspect="1"/>
          </p:cNvPicPr>
          <p:nvPr/>
        </p:nvPicPr>
        <p:blipFill rotWithShape="1">
          <a:blip r:embed="rId5"/>
          <a:srcRect r="44010"/>
          <a:stretch/>
        </p:blipFill>
        <p:spPr>
          <a:xfrm rot="7770528">
            <a:off x="7623415" y="4701849"/>
            <a:ext cx="1747336" cy="1079555"/>
          </a:xfrm>
          <a:prstGeom prst="rect">
            <a:avLst/>
          </a:prstGeom>
        </p:spPr>
      </p:pic>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11440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自動的に読み取られた日付・金額・取引先などの証憑項目を確認します。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証憑項目の内容に間違いがないかを確認し、未入力項目があれば証憑を見ながら入力します。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確認が終わったら、［申請］ボタンをクリックして申請します。</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48" y="1852598"/>
            <a:ext cx="7944045" cy="3526408"/>
          </a:xfrm>
          <a:prstGeom prst="rect">
            <a:avLst/>
          </a:prstGeom>
          <a:ln>
            <a:solidFill>
              <a:schemeClr val="tx1"/>
            </a:solidFill>
          </a:ln>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4889160" y="2346805"/>
            <a:ext cx="3727011" cy="2862517"/>
          </a:xfrm>
          <a:prstGeom prst="roundRect">
            <a:avLst>
              <a:gd name="adj" fmla="val 29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5" name="AutoShape 10"/>
          <p:cNvSpPr>
            <a:spLocks noChangeShapeType="1"/>
          </p:cNvSpPr>
          <p:nvPr/>
        </p:nvSpPr>
        <p:spPr bwMode="auto">
          <a:xfrm rot="10800000" flipH="1" flipV="1">
            <a:off x="8616172" y="3906864"/>
            <a:ext cx="482822" cy="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8814646" y="3065420"/>
            <a:ext cx="3138041" cy="169358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34" charset="-128"/>
                <a:ea typeface="Meiryo UI" panose="020B0604030504040204" pitchFamily="34" charset="-128"/>
              </a:rPr>
              <a:t>「警告マーク」や「候補あり」マークが</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表示されている場合は、</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正しく読み取れていない可能性があります。内容を確認して、正しい情報を入力して</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ください。</a:t>
            </a:r>
          </a:p>
          <a:p>
            <a:pPr lvl="0" eaLnBrk="0" fontAlgn="base" hangingPunct="0">
              <a:spcBef>
                <a:spcPct val="0"/>
              </a:spcBef>
              <a:spcAft>
                <a:spcPct val="0"/>
              </a:spcAft>
            </a:pP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351DD5-C04D-37F3-F417-8AC05F1E04C0}"/>
              </a:ext>
            </a:extLst>
          </p:cNvPr>
          <p:cNvPicPr>
            <a:picLocks noChangeAspect="1"/>
          </p:cNvPicPr>
          <p:nvPr/>
        </p:nvPicPr>
        <p:blipFill rotWithShape="1">
          <a:blip r:embed="rId3"/>
          <a:srcRect l="86947" t="41441" r="3418" b="53323"/>
          <a:stretch/>
        </p:blipFill>
        <p:spPr>
          <a:xfrm>
            <a:off x="9671873" y="4262213"/>
            <a:ext cx="1163847" cy="404813"/>
          </a:xfrm>
          <a:prstGeom prst="rect">
            <a:avLst/>
          </a:prstGeom>
          <a:ln>
            <a:noFill/>
          </a:ln>
        </p:spPr>
      </p:pic>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311" y="4262850"/>
            <a:ext cx="777025" cy="342571"/>
          </a:xfrm>
          <a:prstGeom prst="rect">
            <a:avLst/>
          </a:prstGeom>
        </p:spPr>
      </p:pic>
      <p:sp>
        <p:nvSpPr>
          <p:cNvPr id="29"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998468" y="2100647"/>
            <a:ext cx="627817" cy="252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4" name="角丸四角形 2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89422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アップロードした証憑を確認する</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［証憑アップロード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アップロード状況］メニューを選択します。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アップロードした証憑の処理状況などを確認できます。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34" y="1812797"/>
            <a:ext cx="8479204" cy="1927396"/>
          </a:xfrm>
          <a:prstGeom prst="rect">
            <a:avLst/>
          </a:prstGeom>
          <a:ln>
            <a:solidFill>
              <a:schemeClr val="tx1"/>
            </a:solidFill>
          </a:ln>
        </p:spPr>
      </p:pic>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061099" y="2415540"/>
            <a:ext cx="1152761" cy="952501"/>
          </a:xfrm>
          <a:prstGeom prst="roundRect">
            <a:avLst>
              <a:gd name="adj" fmla="val 110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8" name="AutoShape 10"/>
          <p:cNvSpPr>
            <a:spLocks noChangeShapeType="1"/>
          </p:cNvSpPr>
          <p:nvPr/>
        </p:nvSpPr>
        <p:spPr bwMode="auto">
          <a:xfrm rot="10800000" flipH="1" flipV="1">
            <a:off x="3637476" y="3368041"/>
            <a:ext cx="0" cy="617754"/>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527634" y="4868780"/>
            <a:ext cx="9027846" cy="128459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承認機能をご利用の場合は、「未承認」「承認済」「否認」の状況が</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承認者からコメントなどがある場合は、メッセージ欄に表示されます。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50B27215-77B0-4052-B1BA-C4D62ECC8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645" y="4912662"/>
            <a:ext cx="4004949" cy="1196828"/>
          </a:xfrm>
          <a:prstGeom prst="rect">
            <a:avLst/>
          </a:prstGeom>
          <a:ln>
            <a:solidFill>
              <a:schemeClr val="tx1"/>
            </a:solidFill>
          </a:ln>
        </p:spPr>
      </p:pic>
      <p:sp>
        <p:nvSpPr>
          <p:cNvPr id="19" name="テキスト ボックス 2"/>
          <p:cNvSpPr txBox="1">
            <a:spLocks noChangeArrowheads="1"/>
          </p:cNvSpPr>
          <p:nvPr/>
        </p:nvSpPr>
        <p:spPr bwMode="auto">
          <a:xfrm>
            <a:off x="2380689" y="3657600"/>
            <a:ext cx="5056431" cy="44196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証憑種類をクリックすると、請求書や領収書を確認・修正できます。</a:t>
            </a:r>
          </a:p>
        </p:txBody>
      </p:sp>
      <p:sp>
        <p:nvSpPr>
          <p:cNvPr id="13" name="角丸四角形 12"/>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93102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50577" y="881462"/>
            <a:ext cx="10964186" cy="5740317"/>
          </a:xfrm>
        </p:spPr>
        <p:txBody>
          <a:bodyPr>
            <a:normAutofit/>
          </a:bodyPr>
          <a:lstStyle/>
          <a:p>
            <a:pPr marL="0" indent="0" algn="just">
              <a:lnSpc>
                <a:spcPts val="1200"/>
              </a:lnSpc>
              <a:spcAft>
                <a:spcPts val="0"/>
              </a:spcAft>
              <a:buNone/>
            </a:pP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［承認 </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 承認］メニューを選択します。</a:t>
            </a: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buNone/>
            </a:pPr>
            <a:r>
              <a:rPr kumimoji="0"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証憑収集アプリ（</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アプリ・スマホアプリ）からアップロードされた証憑が表示されます。</a:t>
            </a:r>
            <a:endParaRPr lang="en-US" altLang="ja-JP" sz="1600" dirty="0">
              <a:latin typeface="Meiryo UI" panose="020B0604030504040204" pitchFamily="50" charset="-128"/>
              <a:ea typeface="Meiryo UI" panose="020B0604030504040204" pitchFamily="50" charset="-128"/>
            </a:endParaRPr>
          </a:p>
          <a:p>
            <a:pPr marL="0" indent="0" algn="just">
              <a:lnSpc>
                <a:spcPts val="1200"/>
              </a:lnSpc>
              <a:buNone/>
            </a:pPr>
            <a:r>
              <a:rPr kumimoji="0" lang="ja-JP" altLang="en-US" sz="1600" dirty="0">
                <a:latin typeface="Meiryo UI" panose="020B0604030504040204" pitchFamily="50" charset="-128"/>
                <a:ea typeface="Meiryo UI" panose="020B0604030504040204" pitchFamily="50" charset="-128"/>
              </a:rPr>
              <a:t>　　確認する証憑種類をクリックします。</a:t>
            </a:r>
            <a:endParaRPr kumimoji="0" lang="en-US" altLang="ja-JP" sz="16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r>
              <a:rPr kumimoji="0" lang="ja-JP" altLang="en-US" sz="1700" dirty="0">
                <a:latin typeface="Meiryo UI" panose="020B0604030504040204" pitchFamily="50" charset="-128"/>
                <a:ea typeface="Meiryo UI" panose="020B0604030504040204" pitchFamily="50" charset="-128"/>
              </a:rPr>
              <a:t>　</a:t>
            </a:r>
            <a:endParaRPr kumimoji="0" lang="en-US" altLang="ja-JP" sz="17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41" y="1231864"/>
            <a:ext cx="6766850" cy="1710440"/>
          </a:xfrm>
          <a:prstGeom prst="rect">
            <a:avLst/>
          </a:prstGeom>
          <a:ln>
            <a:solidFill>
              <a:schemeClr val="tx1"/>
            </a:solidFill>
          </a:ln>
        </p:spPr>
      </p:pic>
      <p:sp>
        <p:nvSpPr>
          <p:cNvPr id="21"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867946" y="2303294"/>
            <a:ext cx="1429288" cy="3153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2295536" y="1927952"/>
            <a:ext cx="1441878" cy="2549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AutoShape 10"/>
          <p:cNvSpPr>
            <a:spLocks noChangeShapeType="1"/>
          </p:cNvSpPr>
          <p:nvPr/>
        </p:nvSpPr>
        <p:spPr bwMode="auto">
          <a:xfrm rot="10800000" flipH="1" flipV="1">
            <a:off x="6469644" y="1513271"/>
            <a:ext cx="0" cy="61775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326010" y="1269113"/>
            <a:ext cx="287269" cy="244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テキスト ボックス 2"/>
          <p:cNvSpPr txBox="1">
            <a:spLocks noChangeArrowheads="1"/>
          </p:cNvSpPr>
          <p:nvPr/>
        </p:nvSpPr>
        <p:spPr bwMode="auto">
          <a:xfrm>
            <a:off x="5271599" y="1708519"/>
            <a:ext cx="5920080" cy="117988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をクリックすると、未承認の件数を確認できます。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（通知がある場合はオレンジ色で表示されます。）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未承認件数をクリックすると、［承認］メニューが表示され、</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未承認の証憑を確認・承認できます。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4" name="図 23">
            <a:extLst>
              <a:ext uri="{FF2B5EF4-FFF2-40B4-BE49-F238E27FC236}">
                <a16:creationId xmlns:a16="http://schemas.microsoft.com/office/drawing/2014/main" id="{B19F4C7F-4BC1-4276-B535-766BA0231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446" y="1290209"/>
            <a:ext cx="1522400" cy="1514749"/>
          </a:xfrm>
          <a:prstGeom prst="rect">
            <a:avLst/>
          </a:prstGeom>
          <a:ln>
            <a:solidFill>
              <a:schemeClr val="tx1"/>
            </a:solidFill>
          </a:ln>
        </p:spPr>
      </p:pic>
      <p:sp>
        <p:nvSpPr>
          <p:cNvPr id="25"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9821302" y="2348060"/>
            <a:ext cx="1053298" cy="242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6"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10623661" y="1368542"/>
            <a:ext cx="287269" cy="244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407" y="1768184"/>
            <a:ext cx="238027" cy="22315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187" y="4001836"/>
            <a:ext cx="6766850" cy="1910334"/>
          </a:xfrm>
          <a:prstGeom prst="rect">
            <a:avLst/>
          </a:prstGeom>
          <a:ln>
            <a:solidFill>
              <a:schemeClr val="tx1"/>
            </a:solidFill>
          </a:ln>
        </p:spPr>
      </p:pic>
      <p:sp>
        <p:nvSpPr>
          <p:cNvPr id="2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2934342" y="5202060"/>
            <a:ext cx="715702" cy="1382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角丸四角形 2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11430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50577" y="881462"/>
            <a:ext cx="10964186" cy="5740317"/>
          </a:xfrm>
        </p:spPr>
        <p:txBody>
          <a:bodyPr>
            <a:normAutofit/>
          </a:bodyPr>
          <a:lstStyle/>
          <a:p>
            <a:pPr marL="0" indent="0" algn="just">
              <a:lnSpc>
                <a:spcPts val="1200"/>
              </a:lnSpc>
              <a:spcAft>
                <a:spcPts val="0"/>
              </a:spcAft>
              <a:buNone/>
            </a:pPr>
            <a:r>
              <a:rPr kumimoji="0" lang="en-US" altLang="ja-JP" sz="1600" dirty="0">
                <a:latin typeface="Meiryo UI" panose="020B0604030504040204" pitchFamily="50" charset="-128"/>
                <a:ea typeface="Meiryo UI" panose="020B0604030504040204" pitchFamily="50" charset="-128"/>
              </a:rPr>
              <a:t>3. </a:t>
            </a:r>
            <a:r>
              <a:rPr kumimoji="0" lang="ja-JP" altLang="en-US" sz="1600" dirty="0">
                <a:latin typeface="Meiryo UI" panose="020B0604030504040204" pitchFamily="50" charset="-128"/>
                <a:ea typeface="Meiryo UI" panose="020B0604030504040204" pitchFamily="50" charset="-128"/>
              </a:rPr>
              <a:t>画面上の請求書／領収書を見ながら、内容を確認し、承認（または否認）します。</a:t>
            </a:r>
          </a:p>
          <a:p>
            <a:pPr marL="0" indent="0" algn="just">
              <a:lnSpc>
                <a:spcPts val="1200"/>
              </a:lnSpc>
              <a:spcAft>
                <a:spcPts val="0"/>
              </a:spcAft>
              <a:buNone/>
            </a:pPr>
            <a:r>
              <a:rPr kumimoji="0" lang="ja-JP" altLang="en-US" sz="1700" dirty="0">
                <a:latin typeface="Meiryo UI" panose="020B0604030504040204" pitchFamily="50" charset="-128"/>
                <a:ea typeface="Meiryo UI" panose="020B0604030504040204" pitchFamily="50" charset="-128"/>
              </a:rPr>
              <a:t>　　</a:t>
            </a: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a:p>
            <a:pPr marL="0" indent="0" algn="just">
              <a:lnSpc>
                <a:spcPts val="1200"/>
              </a:lnSpc>
              <a:spcAft>
                <a:spcPts val="0"/>
              </a:spcAft>
              <a:buNone/>
            </a:pPr>
            <a:endParaRPr kumimoji="0" lang="en-US" altLang="ja-JP" sz="17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34" y="1179922"/>
            <a:ext cx="6673213" cy="4574908"/>
          </a:xfrm>
          <a:prstGeom prst="rect">
            <a:avLst/>
          </a:prstGeom>
          <a:ln w="3175">
            <a:solidFill>
              <a:schemeClr val="tx1"/>
            </a:solidFill>
          </a:ln>
        </p:spPr>
      </p:pic>
      <p:sp>
        <p:nvSpPr>
          <p:cNvPr id="2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442383" y="1424557"/>
            <a:ext cx="1099843" cy="218849"/>
          </a:xfrm>
          <a:prstGeom prst="roundRect">
            <a:avLst>
              <a:gd name="adj" fmla="val 290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929119" y="5143140"/>
            <a:ext cx="3348222" cy="223622"/>
          </a:xfrm>
          <a:prstGeom prst="roundRect">
            <a:avLst>
              <a:gd name="adj" fmla="val 110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3" name="AutoShape 10"/>
          <p:cNvSpPr>
            <a:spLocks noChangeShapeType="1"/>
          </p:cNvSpPr>
          <p:nvPr/>
        </p:nvSpPr>
        <p:spPr bwMode="auto">
          <a:xfrm rot="5400000" flipH="1" flipV="1">
            <a:off x="7859649" y="1217555"/>
            <a:ext cx="0" cy="617754"/>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AutoShape 10"/>
          <p:cNvSpPr>
            <a:spLocks noChangeShapeType="1"/>
          </p:cNvSpPr>
          <p:nvPr/>
        </p:nvSpPr>
        <p:spPr bwMode="auto">
          <a:xfrm rot="5400000" flipH="1" flipV="1">
            <a:off x="6089129" y="3342459"/>
            <a:ext cx="2644540" cy="97100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テキスト ボックス 2"/>
          <p:cNvSpPr txBox="1">
            <a:spLocks noChangeArrowheads="1"/>
          </p:cNvSpPr>
          <p:nvPr/>
        </p:nvSpPr>
        <p:spPr bwMode="auto">
          <a:xfrm>
            <a:off x="7781473" y="1414449"/>
            <a:ext cx="3994409" cy="141628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問題がなければ［承認］ボタンをクリックします。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証憑が不明瞭な場合や証憑項目に不備がある場合は「新規メッセージ」に否認する理由を入力し、［否認］ボタンをクリックします。</a:t>
            </a:r>
          </a:p>
        </p:txBody>
      </p:sp>
      <p:sp>
        <p:nvSpPr>
          <p:cNvPr id="25" name="角丸四角形 24"/>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14700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7"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承認の代理設定をする</a:t>
            </a:r>
          </a:p>
        </p:txBody>
      </p:sp>
      <p:sp>
        <p:nvSpPr>
          <p:cNvPr id="58" name="コンテンツ プレースホルダー 2"/>
          <p:cNvSpPr txBox="1">
            <a:spLocks/>
          </p:cNvSpPr>
          <p:nvPr/>
        </p:nvSpPr>
        <p:spPr>
          <a:xfrm>
            <a:off x="302150" y="854178"/>
            <a:ext cx="10964186" cy="5737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r>
              <a:rPr lang="ja-JP" altLang="ja-JP" sz="1600" b="1" dirty="0">
                <a:latin typeface="Meiryo UI" panose="020B0604030504040204" pitchFamily="50" charset="-128"/>
                <a:ea typeface="Meiryo UI" panose="020B0604030504040204" pitchFamily="50" charset="-128"/>
              </a:rPr>
              <a:t>＜例＞ 承認者である</a:t>
            </a:r>
            <a:r>
              <a:rPr lang="ja-JP" altLang="en-US" sz="1600" b="1" dirty="0">
                <a:latin typeface="Meiryo UI" panose="020B0604030504040204" pitchFamily="50" charset="-128"/>
                <a:ea typeface="Meiryo UI" panose="020B0604030504040204" pitchFamily="50" charset="-128"/>
              </a:rPr>
              <a:t>川谷</a:t>
            </a:r>
            <a:r>
              <a:rPr lang="ja-JP" altLang="ja-JP" sz="1600" b="1" dirty="0">
                <a:latin typeface="Meiryo UI" panose="020B0604030504040204" pitchFamily="50" charset="-128"/>
                <a:ea typeface="Meiryo UI" panose="020B0604030504040204" pitchFamily="50" charset="-128"/>
              </a:rPr>
              <a:t>さんが出張中、代わりに</a:t>
            </a:r>
            <a:r>
              <a:rPr lang="ja-JP" altLang="en-US" sz="1600" b="1" dirty="0">
                <a:latin typeface="Meiryo UI" panose="020B0604030504040204" pitchFamily="50" charset="-128"/>
                <a:ea typeface="Meiryo UI" panose="020B0604030504040204" pitchFamily="50" charset="-128"/>
              </a:rPr>
              <a:t>小川</a:t>
            </a:r>
            <a:r>
              <a:rPr lang="ja-JP" altLang="ja-JP" sz="1600" b="1" dirty="0">
                <a:latin typeface="Meiryo UI" panose="020B0604030504040204" pitchFamily="50" charset="-128"/>
                <a:ea typeface="Meiryo UI" panose="020B0604030504040204" pitchFamily="50" charset="-128"/>
              </a:rPr>
              <a:t>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ja-JP" altLang="en-US" sz="1600" dirty="0">
              <a:latin typeface="Meiryo UI" panose="020B0604030504040204" pitchFamily="50" charset="-128"/>
              <a:ea typeface="Meiryo UI" panose="020B0604030504040204" pitchFamily="50" charset="-128"/>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1400" dirty="0">
              <a:latin typeface="Meiryo UI" panose="020B0604030504040204" pitchFamily="50" charset="-128"/>
              <a:ea typeface="Meiryo UI" panose="020B0604030504040204" pitchFamily="50" charset="-128"/>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sp>
        <p:nvSpPr>
          <p:cNvPr id="59" name="矢印: 右 29">
            <a:extLst>
              <a:ext uri="{FF2B5EF4-FFF2-40B4-BE49-F238E27FC236}">
                <a16:creationId xmlns:a16="http://schemas.microsoft.com/office/drawing/2014/main" id="{BD4B165A-F407-4527-A70F-59F656335885}"/>
              </a:ext>
            </a:extLst>
          </p:cNvPr>
          <p:cNvSpPr/>
          <p:nvPr/>
        </p:nvSpPr>
        <p:spPr>
          <a:xfrm rot="5400000">
            <a:off x="2971102" y="312544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0" name="図 59">
            <a:extLst>
              <a:ext uri="{FF2B5EF4-FFF2-40B4-BE49-F238E27FC236}">
                <a16:creationId xmlns:a16="http://schemas.microsoft.com/office/drawing/2014/main" id="{699F4675-2D6C-4D9A-8A54-781C619DA0C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96559" y="3631536"/>
            <a:ext cx="3733388" cy="771654"/>
          </a:xfrm>
          <a:prstGeom prst="rect">
            <a:avLst/>
          </a:prstGeom>
          <a:ln w="3175">
            <a:solidFill>
              <a:schemeClr val="tx1"/>
            </a:solidFill>
          </a:ln>
        </p:spPr>
      </p:pic>
      <p:sp>
        <p:nvSpPr>
          <p:cNvPr id="61" name="矢印: 右 33">
            <a:extLst>
              <a:ext uri="{FF2B5EF4-FFF2-40B4-BE49-F238E27FC236}">
                <a16:creationId xmlns:a16="http://schemas.microsoft.com/office/drawing/2014/main" id="{FC3F64CC-40E0-404B-82B2-6AD8726A7119}"/>
              </a:ext>
            </a:extLst>
          </p:cNvPr>
          <p:cNvSpPr/>
          <p:nvPr/>
        </p:nvSpPr>
        <p:spPr>
          <a:xfrm rot="5400000">
            <a:off x="2971101" y="45616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2" name="図 61">
            <a:extLst>
              <a:ext uri="{FF2B5EF4-FFF2-40B4-BE49-F238E27FC236}">
                <a16:creationId xmlns:a16="http://schemas.microsoft.com/office/drawing/2014/main" id="{7BE05010-506D-4CA5-B4A3-CB4B5FA912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96560" y="5048700"/>
            <a:ext cx="3733388" cy="1441303"/>
          </a:xfrm>
          <a:prstGeom prst="rect">
            <a:avLst/>
          </a:prstGeom>
          <a:ln w="3175">
            <a:solidFill>
              <a:schemeClr val="tx1"/>
            </a:solidFill>
          </a:ln>
        </p:spPr>
      </p:pic>
      <p:sp>
        <p:nvSpPr>
          <p:cNvPr id="6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4218538"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dirty="0">
                <a:latin typeface="Meiryo UI" panose="020B0604030504040204" pitchFamily="50" charset="-128"/>
                <a:ea typeface="Meiryo UI" panose="020B0604030504040204" pitchFamily="50" charset="-128"/>
              </a:rPr>
              <a:t>①　　 </a:t>
            </a:r>
            <a:r>
              <a:rPr lang="ja-JP" altLang="ja-JP" sz="1400" dirty="0">
                <a:latin typeface="Meiryo UI" panose="020B0604030504040204" pitchFamily="50" charset="-128"/>
                <a:ea typeface="Meiryo UI" panose="020B0604030504040204" pitchFamily="50" charset="-128"/>
              </a:rPr>
              <a:t>をクリックし、</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代理設定</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メニューを</a:t>
            </a:r>
            <a:r>
              <a:rPr lang="ja-JP" altLang="en-US" sz="1400" dirty="0">
                <a:latin typeface="Meiryo UI" panose="020B0604030504040204" pitchFamily="50" charset="-128"/>
                <a:ea typeface="Meiryo UI" panose="020B0604030504040204" pitchFamily="50" charset="-128"/>
              </a:rPr>
              <a:t>選択</a:t>
            </a:r>
            <a:r>
              <a:rPr lang="ja-JP" altLang="ja-JP" sz="1400" dirty="0">
                <a:latin typeface="Meiryo UI" panose="020B0604030504040204" pitchFamily="50" charset="-128"/>
                <a:ea typeface="Meiryo UI" panose="020B0604030504040204" pitchFamily="50" charset="-128"/>
              </a:rPr>
              <a:t>します。</a:t>
            </a:r>
          </a:p>
        </p:txBody>
      </p:sp>
      <p:sp>
        <p:nvSpPr>
          <p:cNvPr id="6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4218538"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dirty="0">
                <a:latin typeface="Meiryo UI" panose="020B0604030504040204" pitchFamily="50" charset="-128"/>
                <a:ea typeface="Meiryo UI" panose="020B0604030504040204" pitchFamily="50" charset="-128"/>
              </a:rPr>
              <a:t>②</a:t>
            </a:r>
            <a:r>
              <a:rPr lang="ja-JP" altLang="ja-JP" sz="1400" dirty="0">
                <a:latin typeface="Meiryo UI" panose="020B0604030504040204" pitchFamily="50" charset="-128"/>
                <a:ea typeface="Meiryo UI" panose="020B0604030504040204" pitchFamily="50" charset="-128"/>
              </a:rPr>
              <a:t>［新規登録］ボタン</a:t>
            </a:r>
            <a:r>
              <a:rPr lang="ja-JP" altLang="en-US" sz="1400" dirty="0">
                <a:latin typeface="Meiryo UI" panose="020B0604030504040204" pitchFamily="50" charset="-128"/>
                <a:ea typeface="Meiryo UI" panose="020B0604030504040204" pitchFamily="50" charset="-128"/>
              </a:rPr>
              <a:t>を</a:t>
            </a:r>
            <a:r>
              <a:rPr lang="ja-JP" altLang="ja-JP" sz="1400" dirty="0">
                <a:latin typeface="Meiryo UI" panose="020B0604030504040204" pitchFamily="50" charset="-128"/>
                <a:ea typeface="Meiryo UI" panose="020B0604030504040204" pitchFamily="50" charset="-128"/>
              </a:rPr>
              <a:t>クリックします。</a:t>
            </a:r>
          </a:p>
        </p:txBody>
      </p:sp>
      <p:sp>
        <p:nvSpPr>
          <p:cNvPr id="6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90" y="4839399"/>
            <a:ext cx="4218538"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400" dirty="0">
                <a:latin typeface="Meiryo UI" panose="020B0604030504040204" pitchFamily="50" charset="-128"/>
                <a:ea typeface="Meiryo UI" panose="020B0604030504040204" pitchFamily="50" charset="-128"/>
              </a:rPr>
              <a:t>③ </a:t>
            </a:r>
            <a:r>
              <a:rPr lang="ja-JP" altLang="ja-JP" sz="1400" dirty="0">
                <a:latin typeface="Meiryo UI" panose="020B0604030504040204" pitchFamily="50" charset="-128"/>
                <a:ea typeface="Meiryo UI" panose="020B0604030504040204" pitchFamily="50" charset="-128"/>
              </a:rPr>
              <a:t>期間と代理の</a:t>
            </a:r>
            <a:r>
              <a:rPr lang="ja-JP" altLang="en-US" sz="1400" dirty="0">
                <a:latin typeface="Meiryo UI" panose="020B0604030504040204" pitchFamily="50" charset="-128"/>
                <a:ea typeface="Meiryo UI" panose="020B0604030504040204" pitchFamily="50" charset="-128"/>
              </a:rPr>
              <a:t>承認</a:t>
            </a:r>
            <a:r>
              <a:rPr lang="ja-JP" altLang="ja-JP" sz="1400" dirty="0">
                <a:latin typeface="Meiryo UI" panose="020B0604030504040204" pitchFamily="50" charset="-128"/>
                <a:ea typeface="Meiryo UI" panose="020B0604030504040204" pitchFamily="50" charset="-128"/>
              </a:rPr>
              <a:t>者を設定し、［登録］ボタンを</a:t>
            </a:r>
            <a:endParaRPr lang="en-US" altLang="ja-JP" sz="1400" dirty="0">
              <a:latin typeface="Meiryo UI" panose="020B0604030504040204" pitchFamily="50" charset="-128"/>
              <a:ea typeface="Meiryo UI" panose="020B0604030504040204" pitchFamily="50" charset="-128"/>
            </a:endParaRPr>
          </a:p>
          <a:p>
            <a:pPr lvl="0" fontAlgn="base"/>
            <a:r>
              <a:rPr lang="en-US" altLang="ja-JP"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クリックします。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b="1" dirty="0">
                <a:latin typeface="Meiryo UI" panose="020B0604030504040204" pitchFamily="50" charset="-128"/>
                <a:ea typeface="Meiryo UI" panose="020B0604030504040204" pitchFamily="50" charset="-128"/>
              </a:rPr>
              <a:t>＜例＞</a:t>
            </a:r>
            <a:r>
              <a:rPr lang="en-US" altLang="ja-JP" sz="1400" dirty="0">
                <a:latin typeface="Meiryo UI" panose="020B0604030504040204" pitchFamily="50" charset="-128"/>
                <a:ea typeface="Meiryo UI" panose="020B0604030504040204" pitchFamily="50" charset="-128"/>
              </a:rPr>
              <a: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 4/5</a:t>
            </a:r>
            <a:r>
              <a:rPr lang="ja-JP" altLang="en-US" sz="1400" dirty="0">
                <a:latin typeface="Meiryo UI" panose="020B0604030504040204" pitchFamily="50" charset="-128"/>
                <a:ea typeface="Meiryo UI" panose="020B0604030504040204" pitchFamily="50" charset="-128"/>
              </a:rPr>
              <a:t> に、川谷</a:t>
            </a:r>
            <a:r>
              <a:rPr lang="ja-JP" altLang="ja-JP" sz="1400" dirty="0">
                <a:latin typeface="Meiryo UI" panose="020B0604030504040204" pitchFamily="50" charset="-128"/>
                <a:ea typeface="Meiryo UI" panose="020B0604030504040204" pitchFamily="50" charset="-128"/>
              </a:rPr>
              <a:t>さんの代わりに</a:t>
            </a:r>
            <a:r>
              <a:rPr lang="ja-JP" altLang="en-US" sz="1400" dirty="0">
                <a:latin typeface="Meiryo UI" panose="020B0604030504040204" pitchFamily="50" charset="-128"/>
                <a:ea typeface="Meiryo UI" panose="020B0604030504040204" pitchFamily="50" charset="-128"/>
              </a:rPr>
              <a:t>小川</a:t>
            </a:r>
            <a:r>
              <a:rPr lang="ja-JP" altLang="ja-JP" sz="1400" dirty="0">
                <a:latin typeface="Meiryo UI" panose="020B0604030504040204" pitchFamily="50" charset="-128"/>
                <a:ea typeface="Meiryo UI" panose="020B0604030504040204" pitchFamily="50" charset="-128"/>
              </a:rPr>
              <a:t>さんが</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a16="http://schemas.microsoft.com/office/drawing/2014/main" id="{E1AF726A-5A75-47DA-8D86-22C8D3F0CBFE}"/>
              </a:ext>
            </a:extLst>
          </p:cNvPr>
          <p:cNvPicPr/>
          <p:nvPr/>
        </p:nvPicPr>
        <p:blipFill>
          <a:blip r:embed="rId4">
            <a:extLst>
              <a:ext uri="{28A0092B-C50C-407E-A947-70E740481C1C}">
                <a14:useLocalDpi xmlns:a14="http://schemas.microsoft.com/office/drawing/2010/main" val="0"/>
              </a:ext>
            </a:extLst>
          </a:blip>
          <a:stretch>
            <a:fillRect/>
          </a:stretch>
        </p:blipFill>
        <p:spPr>
          <a:xfrm>
            <a:off x="5741090" y="2391198"/>
            <a:ext cx="202840" cy="224724"/>
          </a:xfrm>
          <a:prstGeom prst="rect">
            <a:avLst/>
          </a:prstGeom>
        </p:spPr>
      </p:pic>
      <p:sp>
        <p:nvSpPr>
          <p:cNvPr id="67"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72744" y="3780186"/>
            <a:ext cx="436994"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6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24140" y="6235560"/>
            <a:ext cx="537028" cy="2081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9" name="図 68">
            <a:extLst>
              <a:ext uri="{FF2B5EF4-FFF2-40B4-BE49-F238E27FC236}">
                <a16:creationId xmlns:a16="http://schemas.microsoft.com/office/drawing/2014/main" id="{30F3FA05-679E-ED4C-10B4-4992743643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0298" y="1769184"/>
            <a:ext cx="3709649" cy="1239148"/>
          </a:xfrm>
          <a:prstGeom prst="rect">
            <a:avLst/>
          </a:prstGeom>
          <a:ln>
            <a:solidFill>
              <a:schemeClr val="tx1"/>
            </a:solidFill>
          </a:ln>
        </p:spPr>
      </p:pic>
      <p:sp>
        <p:nvSpPr>
          <p:cNvPr id="70"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307503" y="2595224"/>
            <a:ext cx="650260"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1"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810126" y="1767460"/>
            <a:ext cx="183881" cy="1899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6" name="角丸四角形 2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421094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PC</a:t>
            </a:r>
            <a:r>
              <a:rPr lang="ja-JP" altLang="en-US" sz="2800" b="1" dirty="0">
                <a:latin typeface="Meiryo UI" panose="020B0604030504040204" pitchFamily="50" charset="-128"/>
                <a:ea typeface="Meiryo UI" panose="020B0604030504040204" pitchFamily="50" charset="-128"/>
              </a:rPr>
              <a:t>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PC</a:t>
            </a:r>
            <a:r>
              <a:rPr lang="ja-JP" altLang="en-US" sz="2400" dirty="0">
                <a:latin typeface="Meiryo UI" panose="020B0604030504040204" pitchFamily="50" charset="-128"/>
                <a:ea typeface="Meiryo UI" panose="020B0604030504040204" pitchFamily="50" charset="-128"/>
              </a:rPr>
              <a:t>アプリをインストールする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PC</a:t>
            </a:r>
            <a:r>
              <a:rPr lang="ja-JP" altLang="en-US" sz="2400" dirty="0">
                <a:latin typeface="Meiryo UI" panose="020B0604030504040204" pitchFamily="50" charset="-128"/>
                <a:ea typeface="Meiryo UI" panose="020B0604030504040204" pitchFamily="50" charset="-128"/>
              </a:rPr>
              <a:t>アプリを起動する</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承認する（拠点長（承認者）の処理）</a:t>
            </a: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1565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98843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利用開始通知のメールを確認し、記載されている「ダウンロードＵＲＬ」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62139" y="4212551"/>
            <a:ext cx="3309230" cy="2256148"/>
          </a:xfrm>
          <a:prstGeom prst="rect">
            <a:avLst/>
          </a:prstGeom>
          <a:ln>
            <a:solidFill>
              <a:schemeClr val="tx1"/>
            </a:solidFill>
          </a:ln>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91" y="1249456"/>
            <a:ext cx="2374881" cy="2476043"/>
          </a:xfrm>
          <a:prstGeom prst="rect">
            <a:avLst/>
          </a:prstGeom>
          <a:ln>
            <a:solidFill>
              <a:schemeClr val="tx1"/>
            </a:solidFill>
          </a:ln>
        </p:spPr>
      </p:pic>
      <p:grpSp>
        <p:nvGrpSpPr>
          <p:cNvPr id="13" name="グループ化 12"/>
          <p:cNvGrpSpPr/>
          <p:nvPr/>
        </p:nvGrpSpPr>
        <p:grpSpPr>
          <a:xfrm>
            <a:off x="941189" y="2153122"/>
            <a:ext cx="2150927" cy="830710"/>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21" name="角丸四角形 20"/>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16" name="テキスト ボックス 2"/>
          <p:cNvSpPr txBox="1">
            <a:spLocks noChangeArrowheads="1"/>
          </p:cNvSpPr>
          <p:nvPr/>
        </p:nvSpPr>
        <p:spPr bwMode="auto">
          <a:xfrm>
            <a:off x="4819621" y="4369963"/>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0994" y="4427713"/>
            <a:ext cx="2844888" cy="1941323"/>
          </a:xfrm>
          <a:prstGeom prst="rect">
            <a:avLst/>
          </a:prstGeom>
          <a:ln>
            <a:solidFill>
              <a:srgbClr val="000000"/>
            </a:solidFill>
          </a:ln>
        </p:spPr>
      </p:pic>
    </p:spTree>
    <p:extLst>
      <p:ext uri="{BB962C8B-B14F-4D97-AF65-F5344CB8AC3E}">
        <p14:creationId xmlns:p14="http://schemas.microsoft.com/office/powerpoint/2010/main" val="317551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［奉行クラウド ダウンロード］画面が表示されます。「証憑収集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勘定奉行クラウド」をクリックします。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［ダウンロード］をクリックし、</a:t>
            </a:r>
            <a:r>
              <a:rPr lang="en-US" altLang="ja-JP" sz="1600" dirty="0">
                <a:latin typeface="Meiryo UI" panose="020B0604030504040204" pitchFamily="50" charset="-128"/>
                <a:ea typeface="Meiryo UI" panose="020B0604030504040204" pitchFamily="50" charset="-128"/>
              </a:rPr>
              <a:t>Setup.zip</a:t>
            </a:r>
            <a:r>
              <a:rPr lang="ja-JP" altLang="en-US" sz="1600" dirty="0">
                <a:latin typeface="Meiryo UI" panose="020B0604030504040204" pitchFamily="50" charset="-128"/>
                <a:ea typeface="Meiryo UI" panose="020B0604030504040204" pitchFamily="50" charset="-128"/>
              </a:rPr>
              <a:t>の「ファイルを開く」をクリックします。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12" y="1179520"/>
            <a:ext cx="5399005" cy="2043809"/>
          </a:xfrm>
          <a:prstGeom prst="rect">
            <a:avLst/>
          </a:prstGeom>
          <a:ln>
            <a:solidFill>
              <a:schemeClr val="tx1"/>
            </a:solidFill>
          </a:ln>
        </p:spPr>
      </p:pic>
      <p:sp>
        <p:nvSpPr>
          <p:cNvPr id="1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947231" y="2219379"/>
            <a:ext cx="2832263" cy="28955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rcRect/>
          <a:stretch/>
        </p:blipFill>
        <p:spPr>
          <a:xfrm>
            <a:off x="858213" y="4011067"/>
            <a:ext cx="5399002" cy="2367738"/>
          </a:xfrm>
          <a:prstGeom prst="rect">
            <a:avLst/>
          </a:prstGeom>
          <a:ln>
            <a:solidFill>
              <a:schemeClr val="tx1"/>
            </a:solidFill>
          </a:ln>
        </p:spPr>
      </p:pic>
      <p:sp>
        <p:nvSpPr>
          <p:cNvPr id="1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523691" y="5132474"/>
            <a:ext cx="2078537" cy="6121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7" name="右矢印 16"/>
          <p:cNvSpPr/>
          <p:nvPr/>
        </p:nvSpPr>
        <p:spPr>
          <a:xfrm rot="16200000">
            <a:off x="3255234" y="4617277"/>
            <a:ext cx="511936"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856783" y="4330781"/>
            <a:ext cx="1336388" cy="2802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4" name="角丸四角形 1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391239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目次</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］はじめに</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当サービスでできること</a:t>
            </a: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Web</a:t>
            </a:r>
            <a:r>
              <a:rPr lang="ja-JP" altLang="en-US" sz="1600" dirty="0">
                <a:latin typeface="Meiryo UI" panose="020B0604030504040204" pitchFamily="50" charset="-128"/>
                <a:ea typeface="Meiryo UI" panose="020B0604030504040204" pitchFamily="50" charset="-128"/>
              </a:rPr>
              <a:t>アプリにログインする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アップロードした証憑を確認する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承認の代理設定をする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9291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PC</a:t>
            </a:r>
            <a:r>
              <a:rPr lang="ja-JP" altLang="en-US" sz="2800" b="1" dirty="0">
                <a:latin typeface="Meiryo UI" panose="020B0604030504040204" pitchFamily="50" charset="-128"/>
                <a:ea typeface="Meiryo UI" panose="020B0604030504040204" pitchFamily="50" charset="-128"/>
              </a:rPr>
              <a:t>アプリをインストールする（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3" y="850790"/>
            <a:ext cx="11600291"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Setup.exe</a:t>
            </a:r>
            <a:r>
              <a:rPr lang="ja-JP" altLang="en-US" sz="1600" dirty="0">
                <a:latin typeface="Meiryo UI" panose="020B0604030504040204" pitchFamily="50" charset="-128"/>
                <a:ea typeface="Meiryo UI" panose="020B0604030504040204" pitchFamily="50" charset="-128"/>
              </a:rPr>
              <a:t>」をダブルクリックします。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 「ＯＢＣｉＤ」と</a:t>
            </a:r>
            <a:r>
              <a:rPr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「パスワード」</a:t>
            </a:r>
            <a:r>
              <a:rPr lang="ja-JP" altLang="en-US" sz="1600" dirty="0">
                <a:latin typeface="Meiryo UI" panose="020B0604030504040204" pitchFamily="50" charset="-128"/>
                <a:ea typeface="Meiryo UI" panose="020B0604030504040204" pitchFamily="50" charset="-128"/>
              </a:rPr>
              <a:t>を入力して、［</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］ボタンをクリックします。続いて、インストールが始まります。</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9B6BD706-1EEF-F2C4-E2BB-A382DDAA93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164" y="1208803"/>
            <a:ext cx="4785985" cy="1685206"/>
          </a:xfrm>
          <a:prstGeom prst="rect">
            <a:avLst/>
          </a:prstGeom>
          <a:ln>
            <a:solidFill>
              <a:schemeClr val="tx1"/>
            </a:solidFill>
          </a:ln>
        </p:spPr>
      </p:pic>
      <p:pic>
        <p:nvPicPr>
          <p:cNvPr id="16" name="図 15">
            <a:extLst>
              <a:ext uri="{FF2B5EF4-FFF2-40B4-BE49-F238E27FC236}">
                <a16:creationId xmlns:a16="http://schemas.microsoft.com/office/drawing/2014/main" id="{2D00A54A-4D69-9B9B-43FA-7E25C2F56720}"/>
              </a:ext>
            </a:extLst>
          </p:cNvPr>
          <p:cNvPicPr>
            <a:picLocks noChangeAspect="1"/>
          </p:cNvPicPr>
          <p:nvPr/>
        </p:nvPicPr>
        <p:blipFill>
          <a:blip r:embed="rId3"/>
          <a:stretch>
            <a:fillRect/>
          </a:stretch>
        </p:blipFill>
        <p:spPr>
          <a:xfrm>
            <a:off x="4317806" y="3917149"/>
            <a:ext cx="2578914" cy="1755094"/>
          </a:xfrm>
          <a:prstGeom prst="rect">
            <a:avLst/>
          </a:prstGeom>
          <a:ln>
            <a:solidFill>
              <a:schemeClr val="tx1"/>
            </a:solidFill>
          </a:ln>
        </p:spPr>
      </p:pic>
      <p:pic>
        <p:nvPicPr>
          <p:cNvPr id="17" name="図 16">
            <a:extLst>
              <a:ext uri="{FF2B5EF4-FFF2-40B4-BE49-F238E27FC236}">
                <a16:creationId xmlns:a16="http://schemas.microsoft.com/office/drawing/2014/main" id="{B3179041-7C9E-2D04-7E8E-BDEF52021858}"/>
              </a:ext>
            </a:extLst>
          </p:cNvPr>
          <p:cNvPicPr>
            <a:picLocks noChangeAspect="1"/>
          </p:cNvPicPr>
          <p:nvPr/>
        </p:nvPicPr>
        <p:blipFill>
          <a:blip r:embed="rId4"/>
          <a:stretch>
            <a:fillRect/>
          </a:stretch>
        </p:blipFill>
        <p:spPr>
          <a:xfrm>
            <a:off x="7820225" y="3873144"/>
            <a:ext cx="2833533" cy="1897164"/>
          </a:xfrm>
          <a:prstGeom prst="rect">
            <a:avLst/>
          </a:prstGeom>
          <a:ln>
            <a:solidFill>
              <a:schemeClr val="tx1"/>
            </a:solidFill>
          </a:ln>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559150" y="2280924"/>
            <a:ext cx="2670074" cy="2432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2" name="テキスト ボックス 21">
            <a:extLst>
              <a:ext uri="{FF2B5EF4-FFF2-40B4-BE49-F238E27FC236}">
                <a16:creationId xmlns:a16="http://schemas.microsoft.com/office/drawing/2014/main" id="{382A8772-0168-7016-FE4A-CCAAF3A3D1A8}"/>
              </a:ext>
            </a:extLst>
          </p:cNvPr>
          <p:cNvSpPr txBox="1"/>
          <p:nvPr/>
        </p:nvSpPr>
        <p:spPr>
          <a:xfrm>
            <a:off x="4199369" y="5765893"/>
            <a:ext cx="2925332" cy="328226"/>
          </a:xfrm>
          <a:prstGeom prst="rect">
            <a:avLst/>
          </a:prstGeom>
          <a:noFill/>
        </p:spPr>
        <p:txBody>
          <a:bodyPr wrap="square" tIns="36000" rtlCol="0">
            <a:spAutoFit/>
          </a:bodyPr>
          <a:lstStyle/>
          <a:p>
            <a:pPr>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インストールは </a:t>
            </a:r>
            <a:r>
              <a:rPr kumimoji="1" lang="en-US" altLang="ja-JP" sz="1400"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分程度で完了します。</a:t>
            </a:r>
            <a:endParaRPr kumimoji="1"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64" y="3620383"/>
            <a:ext cx="2577200" cy="2064608"/>
          </a:xfrm>
          <a:prstGeom prst="rect">
            <a:avLst/>
          </a:prstGeom>
        </p:spPr>
      </p:pic>
      <p:sp>
        <p:nvSpPr>
          <p:cNvPr id="25" name="テキスト ボックス 2"/>
          <p:cNvSpPr txBox="1">
            <a:spLocks noChangeArrowheads="1"/>
          </p:cNvSpPr>
          <p:nvPr/>
        </p:nvSpPr>
        <p:spPr bwMode="auto">
          <a:xfrm>
            <a:off x="6529268" y="1178215"/>
            <a:ext cx="4932709" cy="18061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この画面が表示された場合は、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「はい」をクリックします。</a:t>
            </a: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図 17" descr="グラフィカル ユーザー インターフェイス が含まれている画像&#10;&#10;自動的に生成された説明">
            <a:extLst>
              <a:ext uri="{FF2B5EF4-FFF2-40B4-BE49-F238E27FC236}">
                <a16:creationId xmlns:a16="http://schemas.microsoft.com/office/drawing/2014/main" id="{47E82031-FEB7-353A-674A-B13CAF19EA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622" y="1239483"/>
            <a:ext cx="2351930" cy="1623846"/>
          </a:xfrm>
          <a:prstGeom prst="rect">
            <a:avLst/>
          </a:prstGeom>
          <a:ln>
            <a:solidFill>
              <a:schemeClr val="tx1"/>
            </a:solidFill>
          </a:ln>
        </p:spPr>
      </p:pic>
      <p:sp>
        <p:nvSpPr>
          <p:cNvPr id="2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089100" y="2556277"/>
            <a:ext cx="1095542" cy="2195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0" name="右矢印 19"/>
          <p:cNvSpPr/>
          <p:nvPr/>
        </p:nvSpPr>
        <p:spPr>
          <a:xfrm>
            <a:off x="3536011" y="4525945"/>
            <a:ext cx="609600"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593958" y="5330120"/>
            <a:ext cx="768242" cy="2324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4" name="右矢印 23"/>
          <p:cNvSpPr/>
          <p:nvPr/>
        </p:nvSpPr>
        <p:spPr>
          <a:xfrm>
            <a:off x="7096945" y="4552975"/>
            <a:ext cx="609600"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7762627" y="5768201"/>
            <a:ext cx="3908901" cy="338041"/>
          </a:xfrm>
          <a:prstGeom prst="rect">
            <a:avLst/>
          </a:prstGeom>
        </p:spPr>
        <p:txBody>
          <a:bodyPr wrap="square">
            <a:spAutoFit/>
          </a:bodyPr>
          <a:lstStyle/>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OK</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］ボタンをクリックすると、サービスが起動します。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739284" y="5371020"/>
            <a:ext cx="880965" cy="27537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角丸四角形 2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39030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PC</a:t>
            </a:r>
            <a:r>
              <a:rPr lang="ja-JP" altLang="en-US" sz="2800" b="1" dirty="0">
                <a:latin typeface="Meiryo UI" panose="020B0604030504040204" pitchFamily="50" charset="-128"/>
                <a:ea typeface="Meiryo UI" panose="020B0604030504040204" pitchFamily="50" charset="-128"/>
              </a:rPr>
              <a:t>アプリを起動する</a:t>
            </a:r>
          </a:p>
        </p:txBody>
      </p:sp>
      <p:sp>
        <p:nvSpPr>
          <p:cNvPr id="3" name="コンテンツ プレースホルダー 2"/>
          <p:cNvSpPr>
            <a:spLocks noGrp="1"/>
          </p:cNvSpPr>
          <p:nvPr>
            <p:ph idx="1"/>
          </p:nvPr>
        </p:nvSpPr>
        <p:spPr>
          <a:xfrm>
            <a:off x="389614" y="936515"/>
            <a:ext cx="11386268" cy="5642085"/>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回目以降の起動は、デスクトップの「証憑収集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勘定奉行クラウド」アイコンから起動します。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1.</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勘定奉行クラウド」アイコンをダブルクリックします。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「ＯＢＣｉＤ」と「パスワード」を入力し、当サービスにログインします。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PC</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アプリが起動します。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40" y="2184996"/>
            <a:ext cx="1285917" cy="857278"/>
          </a:xfrm>
          <a:prstGeom prst="rect">
            <a:avLst/>
          </a:prstGeom>
          <a:ln>
            <a:solidFill>
              <a:schemeClr val="tx1"/>
            </a:solidFill>
          </a:ln>
        </p:spPr>
      </p:pic>
      <p:pic>
        <p:nvPicPr>
          <p:cNvPr id="23" name="図 22">
            <a:extLst>
              <a:ext uri="{FF2B5EF4-FFF2-40B4-BE49-F238E27FC236}">
                <a16:creationId xmlns:a16="http://schemas.microsoft.com/office/drawing/2014/main" id="{36922BD0-6CB7-9412-7D10-82466DB60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501" y="1860130"/>
            <a:ext cx="2127586" cy="1798980"/>
          </a:xfrm>
          <a:prstGeom prst="rect">
            <a:avLst/>
          </a:prstGeom>
          <a:ln>
            <a:solidFill>
              <a:schemeClr val="tx1"/>
            </a:solidFill>
          </a:ln>
        </p:spPr>
      </p:pic>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788989" y="3374117"/>
            <a:ext cx="621085" cy="1882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4" name="右矢印 33"/>
          <p:cNvSpPr/>
          <p:nvPr/>
        </p:nvSpPr>
        <p:spPr>
          <a:xfrm>
            <a:off x="2374278" y="2469811"/>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a:extLst>
              <a:ext uri="{FF2B5EF4-FFF2-40B4-BE49-F238E27FC236}">
                <a16:creationId xmlns:a16="http://schemas.microsoft.com/office/drawing/2014/main" id="{F52CE9EC-5533-A5CF-3A69-FA2607D7CDB2}"/>
              </a:ext>
            </a:extLst>
          </p:cNvPr>
          <p:cNvPicPr>
            <a:picLocks noChangeAspect="1"/>
          </p:cNvPicPr>
          <p:nvPr/>
        </p:nvPicPr>
        <p:blipFill>
          <a:blip r:embed="rId5"/>
          <a:stretch>
            <a:fillRect/>
          </a:stretch>
        </p:blipFill>
        <p:spPr>
          <a:xfrm>
            <a:off x="755087" y="4098872"/>
            <a:ext cx="4254053" cy="2493388"/>
          </a:xfrm>
          <a:prstGeom prst="rect">
            <a:avLst/>
          </a:prstGeom>
          <a:ln>
            <a:solidFill>
              <a:schemeClr val="tx1"/>
            </a:solidFill>
          </a:ln>
        </p:spPr>
      </p:pic>
      <p:sp>
        <p:nvSpPr>
          <p:cNvPr id="18" name="角丸四角形 17"/>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7" name="テキスト ボックス 2">
            <a:extLst>
              <a:ext uri="{FF2B5EF4-FFF2-40B4-BE49-F238E27FC236}">
                <a16:creationId xmlns:a16="http://schemas.microsoft.com/office/drawing/2014/main" id="{4AE495C9-6A3B-D4D2-B87A-9954D180A7BD}"/>
              </a:ext>
            </a:extLst>
          </p:cNvPr>
          <p:cNvSpPr txBox="1">
            <a:spLocks noChangeArrowheads="1"/>
          </p:cNvSpPr>
          <p:nvPr/>
        </p:nvSpPr>
        <p:spPr bwMode="auto">
          <a:xfrm>
            <a:off x="6359187" y="1377748"/>
            <a:ext cx="5612188" cy="51429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PC</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アプリは、［スタート］からも起動できます。</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［スタート］をクリックして、「証憑収集 </a:t>
            </a:r>
            <a: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t>for </a:t>
            </a: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勘定奉行クラウド」をクリックします。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　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4554" y="4938957"/>
            <a:ext cx="2657070" cy="1344165"/>
          </a:xfrm>
          <a:prstGeom prst="rect">
            <a:avLst/>
          </a:prstGeom>
          <a:ln w="6350">
            <a:solidFill>
              <a:srgbClr val="000000"/>
            </a:solidFill>
          </a:ln>
        </p:spPr>
      </p:pic>
      <p:pic>
        <p:nvPicPr>
          <p:cNvPr id="9" name="図 8">
            <a:extLst>
              <a:ext uri="{FF2B5EF4-FFF2-40B4-BE49-F238E27FC236}">
                <a16:creationId xmlns:a16="http://schemas.microsoft.com/office/drawing/2014/main" id="{36922BD0-6CB7-9412-7D10-82466DB60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764" y="4518145"/>
            <a:ext cx="2127586" cy="1798980"/>
          </a:xfrm>
          <a:prstGeom prst="rect">
            <a:avLst/>
          </a:prstGeom>
          <a:ln>
            <a:solidFill>
              <a:schemeClr val="tx1"/>
            </a:solidFill>
          </a:ln>
        </p:spPr>
      </p:pic>
      <p:sp>
        <p:nvSpPr>
          <p:cNvPr id="1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181905" y="5853434"/>
            <a:ext cx="1176640" cy="1651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右矢印 32"/>
          <p:cNvSpPr/>
          <p:nvPr/>
        </p:nvSpPr>
        <p:spPr>
          <a:xfrm>
            <a:off x="11464247" y="5438584"/>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descr="コンピューターの画面のスクリーンショット&#10;&#10;自動的に生成された説明">
            <a:extLst>
              <a:ext uri="{FF2B5EF4-FFF2-40B4-BE49-F238E27FC236}">
                <a16:creationId xmlns:a16="http://schemas.microsoft.com/office/drawing/2014/main" id="{715D09F9-9765-BBFB-9605-D8BAA69E3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6134" y="2279180"/>
            <a:ext cx="1666344" cy="1492135"/>
          </a:xfrm>
          <a:prstGeom prst="rect">
            <a:avLst/>
          </a:prstGeom>
        </p:spPr>
      </p:pic>
    </p:spTree>
    <p:extLst>
      <p:ext uri="{BB962C8B-B14F-4D97-AF65-F5344CB8AC3E}">
        <p14:creationId xmlns:p14="http://schemas.microsoft.com/office/powerpoint/2010/main" val="3406481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858671"/>
            <a:ext cx="10964186" cy="562846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請求書や領収書などの</a:t>
            </a:r>
            <a:r>
              <a:rPr lang="en-US" altLang="ja-JP" sz="1600" dirty="0">
                <a:latin typeface="Meiryo UI" panose="020B0604030504040204" pitchFamily="50" charset="-128"/>
                <a:ea typeface="Meiryo UI" panose="020B0604030504040204" pitchFamily="50" charset="-128"/>
              </a:rPr>
              <a:t>PDF</a:t>
            </a:r>
            <a:r>
              <a:rPr lang="ja-JP" altLang="en-US" sz="1600" dirty="0">
                <a:latin typeface="Meiryo UI" panose="020B0604030504040204" pitchFamily="50" charset="-128"/>
                <a:ea typeface="Meiryo UI" panose="020B0604030504040204" pitchFamily="50" charset="-128"/>
              </a:rPr>
              <a:t>ファイル・画像ファイルをアップロードします。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 請求書をアップロードする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ダッシュボード「証憑のアップロード」カードの「請求書」をクリックします。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アップロードする請求書をドラッグ＆ドロップします。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F52CE9EC-5533-A5CF-3A69-FA2607D7C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43" y="1904961"/>
            <a:ext cx="4810017" cy="1767940"/>
          </a:xfrm>
          <a:prstGeom prst="rect">
            <a:avLst/>
          </a:prstGeom>
          <a:ln>
            <a:solidFill>
              <a:schemeClr val="tx1"/>
            </a:solidFill>
          </a:ln>
        </p:spPr>
      </p:pic>
      <p:sp>
        <p:nvSpPr>
          <p:cNvPr id="1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24978" y="2939396"/>
            <a:ext cx="1088925" cy="4277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2" name="図 11">
            <a:extLst>
              <a:ext uri="{FF2B5EF4-FFF2-40B4-BE49-F238E27FC236}">
                <a16:creationId xmlns:a16="http://schemas.microsoft.com/office/drawing/2014/main" id="{98BB64EE-D870-1070-93F2-D7FFA64963F7}"/>
              </a:ext>
            </a:extLst>
          </p:cNvPr>
          <p:cNvPicPr>
            <a:picLocks noChangeAspect="1"/>
          </p:cNvPicPr>
          <p:nvPr/>
        </p:nvPicPr>
        <p:blipFill>
          <a:blip r:embed="rId4"/>
          <a:stretch>
            <a:fillRect/>
          </a:stretch>
        </p:blipFill>
        <p:spPr>
          <a:xfrm>
            <a:off x="754743" y="4182265"/>
            <a:ext cx="3832497" cy="2490300"/>
          </a:xfrm>
          <a:prstGeom prst="rect">
            <a:avLst/>
          </a:prstGeom>
          <a:ln>
            <a:solidFill>
              <a:schemeClr val="tx1"/>
            </a:solidFill>
          </a:ln>
        </p:spPr>
      </p:pic>
      <p:pic>
        <p:nvPicPr>
          <p:cNvPr id="13" name="図 12">
            <a:extLst>
              <a:ext uri="{FF2B5EF4-FFF2-40B4-BE49-F238E27FC236}">
                <a16:creationId xmlns:a16="http://schemas.microsoft.com/office/drawing/2014/main" id="{79160F54-4732-4AF6-9A76-0F9697AEB4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453" y="4282947"/>
            <a:ext cx="2939137" cy="2015546"/>
          </a:xfrm>
          <a:prstGeom prst="rect">
            <a:avLst/>
          </a:prstGeom>
          <a:ln>
            <a:solidFill>
              <a:schemeClr val="tx1"/>
            </a:solidFill>
          </a:ln>
        </p:spPr>
      </p:pic>
      <p:sp>
        <p:nvSpPr>
          <p:cNvPr id="15"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4320530" y="4850945"/>
            <a:ext cx="2642081" cy="181484"/>
          </a:xfrm>
          <a:prstGeom prst="roundRect">
            <a:avLst>
              <a:gd name="adj" fmla="val 125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16" name="図 15">
            <a:extLst>
              <a:ext uri="{FF2B5EF4-FFF2-40B4-BE49-F238E27FC236}">
                <a16:creationId xmlns:a16="http://schemas.microsoft.com/office/drawing/2014/main" id="{C76B641E-7A55-BB58-B689-83F7A6902C3E}"/>
              </a:ext>
            </a:extLst>
          </p:cNvPr>
          <p:cNvPicPr>
            <a:picLocks noChangeAspect="1"/>
          </p:cNvPicPr>
          <p:nvPr/>
        </p:nvPicPr>
        <p:blipFill rotWithShape="1">
          <a:blip r:embed="rId6"/>
          <a:srcRect r="44010"/>
          <a:stretch/>
        </p:blipFill>
        <p:spPr>
          <a:xfrm rot="1276658" flipV="1">
            <a:off x="2953309" y="4647584"/>
            <a:ext cx="1260857" cy="802940"/>
          </a:xfrm>
          <a:prstGeom prst="rect">
            <a:avLst/>
          </a:prstGeom>
        </p:spPr>
      </p:pic>
      <p:sp>
        <p:nvSpPr>
          <p:cNvPr id="14" name="テキスト ボックス 2"/>
          <p:cNvSpPr txBox="1">
            <a:spLocks noChangeArrowheads="1"/>
          </p:cNvSpPr>
          <p:nvPr/>
        </p:nvSpPr>
        <p:spPr bwMode="auto">
          <a:xfrm>
            <a:off x="7253309" y="5520872"/>
            <a:ext cx="4281466" cy="77762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1400" dirty="0">
                <a:latin typeface="Meiryo UI" panose="020B0604030504040204" pitchFamily="34" charset="-128"/>
                <a:ea typeface="Meiryo UI" panose="020B0604030504040204" pitchFamily="34" charset="-128"/>
              </a:rPr>
              <a:t>複数の請求書を選択し、同時にドラッグ＆ドロップすることもできます。</a:t>
            </a:r>
          </a:p>
        </p:txBody>
      </p:sp>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368631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9" name="コンテンツ プレースホルダー 2"/>
          <p:cNvSpPr>
            <a:spLocks noGrp="1"/>
          </p:cNvSpPr>
          <p:nvPr>
            <p:ph idx="1"/>
          </p:nvPr>
        </p:nvSpPr>
        <p:spPr>
          <a:xfrm>
            <a:off x="389614" y="850790"/>
            <a:ext cx="11647916" cy="5539186"/>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自動的に読み取られた日付・金額・取引先などの証憑項目を確認します。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証憑項目の内容に間違いがないかを確認し、未入力項目があれば画面に表示されている請求書を見ながら入力します。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確認が終わったら、［アップロード］ボタンをクリック、または［</a:t>
            </a:r>
            <a:r>
              <a:rPr lang="en-US" altLang="ja-JP" sz="1600" dirty="0">
                <a:latin typeface="Meiryo UI" panose="020B0604030504040204" pitchFamily="50" charset="-128"/>
                <a:ea typeface="Meiryo UI" panose="020B0604030504040204" pitchFamily="50" charset="-128"/>
              </a:rPr>
              <a:t>F12</a:t>
            </a:r>
            <a:r>
              <a:rPr lang="ja-JP" altLang="en-US" sz="1600" dirty="0">
                <a:latin typeface="Meiryo UI" panose="020B0604030504040204" pitchFamily="50" charset="-128"/>
                <a:ea typeface="Meiryo UI" panose="020B0604030504040204" pitchFamily="50" charset="-128"/>
              </a:rPr>
              <a:t>：アップロード］を押します。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58593E9A-A583-9354-073F-D9D492B2D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24" y="1695944"/>
            <a:ext cx="6488852" cy="4552238"/>
          </a:xfrm>
          <a:prstGeom prst="rect">
            <a:avLst/>
          </a:prstGeom>
          <a:ln>
            <a:solidFill>
              <a:schemeClr val="tx1"/>
            </a:solidFill>
          </a:ln>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4895378" y="2435756"/>
            <a:ext cx="2224764" cy="2673543"/>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7" name="AutoShape 10"/>
          <p:cNvSpPr>
            <a:spLocks noChangeShapeType="1"/>
          </p:cNvSpPr>
          <p:nvPr/>
        </p:nvSpPr>
        <p:spPr bwMode="auto">
          <a:xfrm rot="10800000" flipV="1">
            <a:off x="7137898" y="2765043"/>
            <a:ext cx="248754" cy="5733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7368896" y="2307487"/>
            <a:ext cx="4474415" cy="115236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lang="ja-JP" altLang="en-US" sz="1400" dirty="0">
                <a:latin typeface="Meiryo UI" panose="020B0604030504040204" pitchFamily="34" charset="-128"/>
                <a:ea typeface="Meiryo UI" panose="020B0604030504040204" pitchFamily="34" charset="-128"/>
              </a:rPr>
              <a:t>「警告マーク」や「候補あり」マークは、正しく読み取れていない</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可能性があります。</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必ず確認して、正しい情報を入力してください。</a:t>
            </a:r>
          </a:p>
        </p:txBody>
      </p:sp>
      <p:pic>
        <p:nvPicPr>
          <p:cNvPr id="25" name="図 24">
            <a:extLst>
              <a:ext uri="{FF2B5EF4-FFF2-40B4-BE49-F238E27FC236}">
                <a16:creationId xmlns:a16="http://schemas.microsoft.com/office/drawing/2014/main" id="{54351DD5-C04D-37F3-F417-8AC05F1E04C0}"/>
              </a:ext>
            </a:extLst>
          </p:cNvPr>
          <p:cNvPicPr>
            <a:picLocks noChangeAspect="1"/>
          </p:cNvPicPr>
          <p:nvPr/>
        </p:nvPicPr>
        <p:blipFill rotWithShape="1">
          <a:blip r:embed="rId4"/>
          <a:srcRect l="86947" t="41441" r="3418" b="53323"/>
          <a:stretch/>
        </p:blipFill>
        <p:spPr>
          <a:xfrm>
            <a:off x="8395811" y="3050776"/>
            <a:ext cx="1121445" cy="386071"/>
          </a:xfrm>
          <a:prstGeom prst="rect">
            <a:avLst/>
          </a:prstGeom>
          <a:ln>
            <a:noFill/>
          </a:ln>
        </p:spPr>
      </p:pic>
      <p:pic>
        <p:nvPicPr>
          <p:cNvPr id="26" name="図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077" y="3050776"/>
            <a:ext cx="759569" cy="331448"/>
          </a:xfrm>
          <a:prstGeom prst="rect">
            <a:avLst/>
          </a:prstGeom>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512945" y="5634238"/>
            <a:ext cx="668906" cy="1917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692361" y="5871015"/>
            <a:ext cx="585530" cy="2610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4" name="テキスト ボックス 2"/>
          <p:cNvSpPr txBox="1">
            <a:spLocks noChangeArrowheads="1"/>
          </p:cNvSpPr>
          <p:nvPr/>
        </p:nvSpPr>
        <p:spPr bwMode="auto">
          <a:xfrm>
            <a:off x="7361268" y="4199207"/>
            <a:ext cx="4502256" cy="20478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1400" dirty="0">
                <a:latin typeface="Meiryo UI" panose="020B0604030504040204" pitchFamily="34" charset="-128"/>
                <a:ea typeface="Meiryo UI" panose="020B0604030504040204" pitchFamily="34" charset="-128"/>
              </a:rPr>
              <a:t>ドラッグ＆ドロップした請求書のファイルは、</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画面左側に一覧で表示されます。</a:t>
            </a:r>
            <a:br>
              <a:rPr lang="en-US" altLang="ja-JP" sz="1400" dirty="0">
                <a:latin typeface="Meiryo UI" panose="020B0604030504040204" pitchFamily="34" charset="-128"/>
                <a:ea typeface="Meiryo UI" panose="020B0604030504040204" pitchFamily="34" charset="-128"/>
              </a:rPr>
            </a:b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ファイルが複数ある場合は、確認する請求書</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をクリックして切り替えて、証憑項目の内容を</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確認してください。</a:t>
            </a:r>
            <a:endParaRPr lang="en-US" altLang="ja-JP" sz="1400" dirty="0">
              <a:latin typeface="Meiryo UI" panose="020B0604030504040204" pitchFamily="34" charset="-128"/>
              <a:ea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rPr>
              <a:t>確認が終わったら、［一括アップロード］</a:t>
            </a:r>
            <a:endParaRPr lang="en-US" altLang="ja-JP" sz="1400" dirty="0">
              <a:latin typeface="Meiryo UI" panose="020B0604030504040204" pitchFamily="34" charset="-128"/>
              <a:ea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rPr>
              <a:t>ボタンをクリックして、一度に申請できます。</a:t>
            </a:r>
          </a:p>
        </p:txBody>
      </p:sp>
      <p:pic>
        <p:nvPicPr>
          <p:cNvPr id="35" name="図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2860" y="4290432"/>
            <a:ext cx="1268348" cy="1706504"/>
          </a:xfrm>
          <a:prstGeom prst="rect">
            <a:avLst/>
          </a:prstGeom>
          <a:ln>
            <a:solidFill>
              <a:schemeClr val="tx1"/>
            </a:solidFill>
          </a:ln>
        </p:spPr>
      </p:pic>
      <p:sp>
        <p:nvSpPr>
          <p:cNvPr id="3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608245" y="5797597"/>
            <a:ext cx="745871" cy="196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7"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0605006" y="4688129"/>
            <a:ext cx="1155358" cy="534293"/>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8" name="AutoShape 10"/>
          <p:cNvSpPr>
            <a:spLocks noChangeShapeType="1"/>
          </p:cNvSpPr>
          <p:nvPr/>
        </p:nvSpPr>
        <p:spPr bwMode="auto">
          <a:xfrm rot="10800000" flipV="1">
            <a:off x="6224563" y="5711785"/>
            <a:ext cx="288381" cy="191775"/>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10"/>
          <p:cNvSpPr>
            <a:spLocks noChangeShapeType="1"/>
          </p:cNvSpPr>
          <p:nvPr/>
        </p:nvSpPr>
        <p:spPr bwMode="auto">
          <a:xfrm rot="10800000">
            <a:off x="6251201" y="5928912"/>
            <a:ext cx="456734" cy="45719"/>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角丸四角形 2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2" name="テキスト ボックス 2"/>
          <p:cNvSpPr txBox="1">
            <a:spLocks noChangeArrowheads="1"/>
          </p:cNvSpPr>
          <p:nvPr/>
        </p:nvSpPr>
        <p:spPr bwMode="auto">
          <a:xfrm>
            <a:off x="3424136" y="5563526"/>
            <a:ext cx="2825051" cy="78072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r>
              <a:rPr lang="ja-JP" altLang="en-US" sz="1400" dirty="0">
                <a:latin typeface="Meiryo UI" panose="020B0604030504040204" pitchFamily="34" charset="-128"/>
                <a:ea typeface="Meiryo UI" panose="020B0604030504040204" pitchFamily="34" charset="-128"/>
              </a:rPr>
              <a:t>確認が終わったら、</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［アップロード］ボタンをクリック、または［</a:t>
            </a:r>
            <a:r>
              <a:rPr lang="en-US" altLang="ja-JP" sz="1400" dirty="0">
                <a:latin typeface="Meiryo UI" panose="020B0604030504040204" pitchFamily="34" charset="-128"/>
                <a:ea typeface="Meiryo UI" panose="020B0604030504040204" pitchFamily="34" charset="-128"/>
              </a:rPr>
              <a:t>F12</a:t>
            </a:r>
            <a:r>
              <a:rPr lang="ja-JP" altLang="en-US" sz="1400" dirty="0">
                <a:latin typeface="Meiryo UI" panose="020B0604030504040204" pitchFamily="34" charset="-128"/>
                <a:ea typeface="Meiryo UI" panose="020B0604030504040204" pitchFamily="34" charset="-128"/>
              </a:rPr>
              <a:t>：アップロード］を押します。</a:t>
            </a:r>
            <a:br>
              <a:rPr lang="en-US" altLang="ja-JP" sz="1400" dirty="0">
                <a:latin typeface="Meiryo UI" panose="020B0604030504040204" pitchFamily="34" charset="-128"/>
                <a:ea typeface="Meiryo UI" panose="020B0604030504040204" pitchFamily="34" charset="-128"/>
              </a:rPr>
            </a:br>
            <a:endParaRPr lang="ja-JP" altLang="en-US" sz="14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62735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solidFill>
                  <a:schemeClr val="tx1">
                    <a:lumMod val="95000"/>
                    <a:lumOff val="5000"/>
                  </a:schemeClr>
                </a:solidFill>
                <a:latin typeface="Meiryo UI" panose="020B0604030504040204" pitchFamily="34" charset="-128"/>
                <a:ea typeface="Meiryo UI" panose="020B0604030504040204" pitchFamily="34" charset="-128"/>
              </a:rPr>
              <a:t>4.</a:t>
            </a:r>
            <a:r>
              <a:rPr lang="ja-JP" altLang="en-US" sz="1600" dirty="0">
                <a:solidFill>
                  <a:schemeClr val="tx1">
                    <a:lumMod val="95000"/>
                    <a:lumOff val="5000"/>
                  </a:schemeClr>
                </a:solidFill>
                <a:latin typeface="Meiryo UI" panose="020B0604030504040204" pitchFamily="34" charset="-128"/>
                <a:ea typeface="Meiryo UI" panose="020B0604030504040204" pitchFamily="34" charset="-128"/>
              </a:rPr>
              <a:t> 処理状態が「アップロード済」になったら完了です。</a:t>
            </a: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45E1CDFE-09E4-E228-E447-9462ABF3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4" y="1317476"/>
            <a:ext cx="3478444" cy="2730742"/>
          </a:xfrm>
          <a:prstGeom prst="rect">
            <a:avLst/>
          </a:prstGeom>
          <a:ln>
            <a:solidFill>
              <a:schemeClr val="tx1"/>
            </a:solidFill>
          </a:ln>
        </p:spPr>
      </p:pic>
      <p:sp>
        <p:nvSpPr>
          <p:cNvPr id="1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132810" y="2677957"/>
            <a:ext cx="695990" cy="1895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9" name="角丸四角形 8"/>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92130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9"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ダッシュボード「証憑承認」カードの「未承認件数」をクリックします。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証憑収集アプリ（</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アプリ・スマホアプリ）からアップロードされた証憑の件数が表示されます。</a:t>
            </a:r>
            <a:endParaRPr lang="en-US" altLang="ja-JP" sz="1600" dirty="0">
              <a:latin typeface="Meiryo UI" panose="020B0604030504040204" pitchFamily="50" charset="-128"/>
              <a:ea typeface="Meiryo UI" panose="020B0604030504040204" pitchFamily="50" charset="-128"/>
            </a:endParaRPr>
          </a:p>
          <a:p>
            <a:pPr marL="0" indent="0">
              <a:lnSpc>
                <a:spcPct val="130000"/>
              </a:lnSpc>
              <a:buNone/>
            </a:pPr>
            <a:endParaRPr lang="ja-JP" altLang="en-US" sz="2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22" y="1755384"/>
            <a:ext cx="5882645" cy="3732781"/>
          </a:xfrm>
          <a:prstGeom prst="rect">
            <a:avLst/>
          </a:prstGeom>
          <a:ln>
            <a:solidFill>
              <a:schemeClr val="tx1"/>
            </a:solidFill>
          </a:ln>
        </p:spPr>
      </p:pic>
      <p:sp>
        <p:nvSpPr>
          <p:cNvPr id="14"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828800" y="4440042"/>
            <a:ext cx="524295" cy="206789"/>
          </a:xfrm>
          <a:prstGeom prst="roundRect">
            <a:avLst>
              <a:gd name="adj" fmla="val 224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0" name="角丸四角形 9"/>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 name="フッター プレースホルダー 3">
            <a:extLst>
              <a:ext uri="{FF2B5EF4-FFF2-40B4-BE49-F238E27FC236}">
                <a16:creationId xmlns:a16="http://schemas.microsoft.com/office/drawing/2014/main" id="{FEAECDCA-05C4-1739-1ED6-7A6D674F80A9}"/>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171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画面上の証憑を見ながら、内容を確認し、承認（または否認）します。</a:t>
            </a:r>
          </a:p>
          <a:p>
            <a:pPr marL="0" indent="0">
              <a:lnSpc>
                <a:spcPct val="130000"/>
              </a:lnSpc>
              <a:buNone/>
            </a:pPr>
            <a:endParaRPr lang="en-US" altLang="ja-JP" sz="1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23" y="1431782"/>
            <a:ext cx="8330514" cy="4973897"/>
          </a:xfrm>
          <a:prstGeom prst="rect">
            <a:avLst/>
          </a:prstGeom>
          <a:ln>
            <a:solidFill>
              <a:schemeClr val="tx1"/>
            </a:solidFill>
          </a:ln>
        </p:spPr>
      </p:pic>
      <p:sp>
        <p:nvSpPr>
          <p:cNvPr id="14" name="AutoShape 10"/>
          <p:cNvSpPr>
            <a:spLocks noChangeShapeType="1"/>
          </p:cNvSpPr>
          <p:nvPr/>
        </p:nvSpPr>
        <p:spPr bwMode="auto">
          <a:xfrm rot="10800000" flipH="1" flipV="1">
            <a:off x="1808454" y="2347229"/>
            <a:ext cx="0" cy="1101683"/>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 name="テキスト ボックス 2"/>
          <p:cNvSpPr txBox="1">
            <a:spLocks noChangeArrowheads="1"/>
          </p:cNvSpPr>
          <p:nvPr/>
        </p:nvSpPr>
        <p:spPr bwMode="auto">
          <a:xfrm>
            <a:off x="812805" y="3309854"/>
            <a:ext cx="2533709" cy="37091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① 確認する証憑をクリックします。</a:t>
            </a:r>
          </a:p>
        </p:txBody>
      </p:sp>
      <p:sp>
        <p:nvSpPr>
          <p:cNvPr id="15" name="AutoShape 10"/>
          <p:cNvSpPr>
            <a:spLocks noChangeShapeType="1"/>
          </p:cNvSpPr>
          <p:nvPr/>
        </p:nvSpPr>
        <p:spPr bwMode="auto">
          <a:xfrm rot="10800000" flipV="1">
            <a:off x="5562600" y="1553553"/>
            <a:ext cx="1177564" cy="356625"/>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63599" y="2191159"/>
            <a:ext cx="2736485" cy="156768"/>
          </a:xfrm>
          <a:prstGeom prst="roundRect">
            <a:avLst>
              <a:gd name="adj" fmla="val 3431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7"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36043" y="1861948"/>
            <a:ext cx="2236170" cy="2377725"/>
          </a:xfrm>
          <a:prstGeom prst="roundRect">
            <a:avLst>
              <a:gd name="adj" fmla="val 503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3658749" y="1910178"/>
            <a:ext cx="3081416" cy="4017382"/>
          </a:xfrm>
          <a:prstGeom prst="roundRect">
            <a:avLst>
              <a:gd name="adj" fmla="val 20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93668" y="5734962"/>
            <a:ext cx="1218458" cy="176722"/>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1" name="AutoShape 10"/>
          <p:cNvSpPr>
            <a:spLocks noChangeShapeType="1"/>
          </p:cNvSpPr>
          <p:nvPr/>
        </p:nvSpPr>
        <p:spPr bwMode="auto">
          <a:xfrm rot="10800000" flipH="1" flipV="1">
            <a:off x="6791119" y="1553552"/>
            <a:ext cx="625681" cy="308396"/>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988802" y="1285199"/>
            <a:ext cx="3725639" cy="39921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②アップロードされた証憑と証憑項目を確認します。</a:t>
            </a:r>
          </a:p>
        </p:txBody>
      </p:sp>
      <p:sp>
        <p:nvSpPr>
          <p:cNvPr id="23" name="AutoShape 10"/>
          <p:cNvSpPr>
            <a:spLocks noChangeShapeType="1"/>
          </p:cNvSpPr>
          <p:nvPr/>
        </p:nvSpPr>
        <p:spPr bwMode="auto">
          <a:xfrm rot="10800000" flipV="1">
            <a:off x="8116011" y="5810626"/>
            <a:ext cx="1181502" cy="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 name="テキスト ボックス 2"/>
          <p:cNvSpPr txBox="1">
            <a:spLocks noChangeArrowheads="1"/>
          </p:cNvSpPr>
          <p:nvPr/>
        </p:nvSpPr>
        <p:spPr bwMode="auto">
          <a:xfrm>
            <a:off x="8960049" y="4614926"/>
            <a:ext cx="2933979" cy="177887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a:lnSpc>
                <a:spcPct val="130000"/>
              </a:lnSpc>
            </a:pPr>
            <a:r>
              <a:rPr lang="ja-JP" altLang="en-US" sz="1400" dirty="0">
                <a:latin typeface="Meiryo UI" panose="020B0604030504040204" pitchFamily="50" charset="-128"/>
                <a:ea typeface="Meiryo UI" panose="020B0604030504040204" pitchFamily="50" charset="-128"/>
              </a:rPr>
              <a:t>③問題がなければ［承認］ボタンを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クリックします。 </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　 証憑が不明瞭な場合や証憑項目に</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不備がある場合は、否認する理由を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「メッセージ」欄に入力して、［否認］</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ボタンをクリックします。</a:t>
            </a:r>
          </a:p>
        </p:txBody>
      </p:sp>
      <p:sp>
        <p:nvSpPr>
          <p:cNvPr id="24" name="角丸四角形 23"/>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2" name="フッター プレースホルダー 3">
            <a:extLst>
              <a:ext uri="{FF2B5EF4-FFF2-40B4-BE49-F238E27FC236}">
                <a16:creationId xmlns:a16="http://schemas.microsoft.com/office/drawing/2014/main" id="{16A4E6D8-E91B-FF46-9A6F-279F8B80B04D}"/>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2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995159" y="5320023"/>
            <a:ext cx="1920241" cy="242577"/>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Tree>
    <p:extLst>
      <p:ext uri="{BB962C8B-B14F-4D97-AF65-F5344CB8AC3E}">
        <p14:creationId xmlns:p14="http://schemas.microsoft.com/office/powerpoint/2010/main" val="2999677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389614" y="850790"/>
            <a:ext cx="10964186" cy="5539186"/>
          </a:xfrm>
        </p:spPr>
        <p:txBody>
          <a:bodyPr>
            <a:normAutofit/>
          </a:bodyPr>
          <a:lstStyle/>
          <a:p>
            <a:pPr marL="0" indent="0">
              <a:lnSpc>
                <a:spcPct val="130000"/>
              </a:lnSpc>
              <a:buNone/>
            </a:pP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［実行］ボタンをクリック、または［</a:t>
            </a:r>
            <a:r>
              <a:rPr lang="en-US" altLang="ja-JP" sz="1600" dirty="0">
                <a:latin typeface="Meiryo UI" panose="020B0604030504040204" pitchFamily="50" charset="-128"/>
                <a:ea typeface="Meiryo UI" panose="020B0604030504040204" pitchFamily="50" charset="-128"/>
              </a:rPr>
              <a:t>F2</a:t>
            </a:r>
            <a:r>
              <a:rPr lang="ja-JP" altLang="en-US" sz="1600" dirty="0">
                <a:latin typeface="Meiryo UI" panose="020B0604030504040204" pitchFamily="50" charset="-128"/>
                <a:ea typeface="Meiryo UI" panose="020B0604030504040204" pitchFamily="50" charset="-128"/>
              </a:rPr>
              <a:t>：実行］を押します。</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26" y="1382953"/>
            <a:ext cx="7774466" cy="4641898"/>
          </a:xfrm>
          <a:prstGeom prst="rect">
            <a:avLst/>
          </a:prstGeom>
          <a:ln>
            <a:solidFill>
              <a:schemeClr val="tx1"/>
            </a:solidFill>
          </a:ln>
        </p:spPr>
      </p:pic>
      <p:sp>
        <p:nvSpPr>
          <p:cNvPr id="9" name="角丸四角形 8"/>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アプリ</a:t>
            </a:r>
          </a:p>
        </p:txBody>
      </p:sp>
      <p:sp>
        <p:nvSpPr>
          <p:cNvPr id="11"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866885" y="5360701"/>
            <a:ext cx="585998" cy="224210"/>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433616" y="5623560"/>
            <a:ext cx="705902" cy="304800"/>
          </a:xfrm>
          <a:prstGeom prst="roundRect">
            <a:avLst>
              <a:gd name="adj" fmla="val 2201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 name="フッター プレースホルダー 3">
            <a:extLst>
              <a:ext uri="{FF2B5EF4-FFF2-40B4-BE49-F238E27FC236}">
                <a16:creationId xmlns:a16="http://schemas.microsoft.com/office/drawing/2014/main" id="{EF473790-568F-9402-6B29-7159BE0F45CF}"/>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8953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］スマホアプリを利用する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スマホアプリをインストールする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スマホアプリにログインする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 承認する（拠点長（承認者）の処理）</a:t>
            </a: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471355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スマホアプリをインストールする（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98843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利用開始通知のメールを確認し、記載されている「ダウンロードＵＲＬ」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62139" y="4212551"/>
            <a:ext cx="3309230" cy="2256148"/>
          </a:xfrm>
          <a:prstGeom prst="rect">
            <a:avLst/>
          </a:prstGeom>
          <a:ln>
            <a:solidFill>
              <a:schemeClr val="tx1"/>
            </a:solidFill>
          </a:ln>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91" y="1249456"/>
            <a:ext cx="2374881" cy="2476043"/>
          </a:xfrm>
          <a:prstGeom prst="rect">
            <a:avLst/>
          </a:prstGeom>
          <a:ln>
            <a:solidFill>
              <a:schemeClr val="tx1"/>
            </a:solidFill>
          </a:ln>
        </p:spPr>
      </p:pic>
      <p:grpSp>
        <p:nvGrpSpPr>
          <p:cNvPr id="13" name="グループ化 12"/>
          <p:cNvGrpSpPr/>
          <p:nvPr/>
        </p:nvGrpSpPr>
        <p:grpSpPr>
          <a:xfrm>
            <a:off x="941189" y="2153122"/>
            <a:ext cx="2150927" cy="830710"/>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17" name="テキスト ボックス 2"/>
          <p:cNvSpPr txBox="1">
            <a:spLocks noChangeArrowheads="1"/>
          </p:cNvSpPr>
          <p:nvPr/>
        </p:nvSpPr>
        <p:spPr bwMode="auto">
          <a:xfrm>
            <a:off x="4819621" y="4369963"/>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0994" y="4427713"/>
            <a:ext cx="2844888" cy="1941323"/>
          </a:xfrm>
          <a:prstGeom prst="rect">
            <a:avLst/>
          </a:prstGeom>
          <a:ln>
            <a:solidFill>
              <a:schemeClr val="tx1"/>
            </a:solidFill>
          </a:ln>
        </p:spPr>
      </p:pic>
      <p:sp>
        <p:nvSpPr>
          <p:cNvPr id="19" name="角丸四角形 18"/>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80447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目次</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PC</a:t>
            </a:r>
            <a:r>
              <a:rPr lang="ja-JP" altLang="en-US" sz="1600" dirty="0">
                <a:latin typeface="Meiryo UI" panose="020B0604030504040204" pitchFamily="50" charset="-128"/>
                <a:ea typeface="Meiryo UI" panose="020B0604030504040204" pitchFamily="50" charset="-128"/>
              </a:rPr>
              <a:t>アプリをインストールする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PC</a:t>
            </a:r>
            <a:r>
              <a:rPr lang="ja-JP" altLang="en-US" sz="1600" dirty="0">
                <a:latin typeface="Meiryo UI" panose="020B0604030504040204" pitchFamily="50" charset="-128"/>
                <a:ea typeface="Meiryo UI" panose="020B0604030504040204" pitchFamily="50" charset="-128"/>
              </a:rPr>
              <a:t>アプリにログインする　　</a:t>
            </a: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］スマホアプリを利用する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スマホアプリをインストールする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スマホアプリにログインする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証憑をアップロードする</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承認する（拠点長（承認者）の処理）</a:t>
            </a: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 スマホアプリをインストールする（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証憑収集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for</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勘定奉行クラウド</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スマホアプリ」画面が表示されます。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手順に沿ってスマホアプリをインストールします。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0342F126-61DC-4729-A8BD-647257E7E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89" y="1566728"/>
            <a:ext cx="4118896" cy="4916280"/>
          </a:xfrm>
          <a:prstGeom prst="rect">
            <a:avLst/>
          </a:prstGeom>
          <a:ln>
            <a:solidFill>
              <a:schemeClr val="tx1">
                <a:lumMod val="65000"/>
                <a:lumOff val="35000"/>
              </a:schemeClr>
            </a:solidFill>
          </a:ln>
        </p:spPr>
      </p:pic>
      <p:sp>
        <p:nvSpPr>
          <p:cNvPr id="20" name="AutoShape 10"/>
          <p:cNvSpPr>
            <a:spLocks noChangeShapeType="1"/>
          </p:cNvSpPr>
          <p:nvPr/>
        </p:nvSpPr>
        <p:spPr bwMode="auto">
          <a:xfrm rot="5400000" flipH="1" flipV="1">
            <a:off x="3773469" y="3964027"/>
            <a:ext cx="0" cy="2629678"/>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 name="テキスト ボックス 2"/>
          <p:cNvSpPr txBox="1">
            <a:spLocks noChangeArrowheads="1"/>
          </p:cNvSpPr>
          <p:nvPr/>
        </p:nvSpPr>
        <p:spPr bwMode="auto">
          <a:xfrm>
            <a:off x="5088309" y="4894342"/>
            <a:ext cx="4837087" cy="73364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34" charset="-128"/>
                <a:ea typeface="Meiryo UI" panose="020B0604030504040204" pitchFamily="34" charset="-128"/>
              </a:rPr>
              <a:t>インストールしたスマホアプリを起動し、企業識別</a:t>
            </a:r>
            <a:r>
              <a:rPr lang="en-US" altLang="ja-JP" sz="1400" dirty="0">
                <a:latin typeface="Meiryo UI" panose="020B0604030504040204" pitchFamily="34" charset="-128"/>
                <a:ea typeface="Meiryo UI" panose="020B0604030504040204" pitchFamily="34" charset="-128"/>
              </a:rPr>
              <a:t>ID</a:t>
            </a:r>
            <a:r>
              <a:rPr lang="ja-JP" altLang="en-US" sz="1400" dirty="0">
                <a:latin typeface="Meiryo UI" panose="020B0604030504040204" pitchFamily="34" charset="-128"/>
                <a:ea typeface="Meiryo UI" panose="020B0604030504040204" pitchFamily="34" charset="-128"/>
              </a:rPr>
              <a:t>を入力します。</a:t>
            </a:r>
            <a:endParaRPr lang="en-US" altLang="ja-JP" sz="1400" dirty="0">
              <a:latin typeface="Meiryo UI" panose="020B0604030504040204" pitchFamily="34" charset="-128"/>
              <a:ea typeface="Meiryo UI" panose="020B0604030504040204" pitchFamily="34" charset="-128"/>
            </a:endParaRPr>
          </a:p>
          <a:p>
            <a:pPr lvl="0" eaLnBrk="0" fontAlgn="base" hangingPunct="0">
              <a:spcBef>
                <a:spcPct val="0"/>
              </a:spcBef>
              <a:spcAft>
                <a:spcPct val="0"/>
              </a:spcAft>
            </a:pPr>
            <a:r>
              <a:rPr lang="en-US" altLang="ja-JP" sz="1400" dirty="0">
                <a:latin typeface="Meiryo UI" panose="020B0604030504040204" pitchFamily="34" charset="-128"/>
                <a:ea typeface="Meiryo UI" panose="020B0604030504040204" pitchFamily="34" charset="-128"/>
              </a:rPr>
              <a:t>PC</a:t>
            </a:r>
            <a:r>
              <a:rPr lang="ja-JP" altLang="en-US" sz="1400" dirty="0">
                <a:latin typeface="Meiryo UI" panose="020B0604030504040204" pitchFamily="34" charset="-128"/>
                <a:ea typeface="Meiryo UI" panose="020B0604030504040204" pitchFamily="34" charset="-128"/>
              </a:rPr>
              <a:t>画面に表示された</a:t>
            </a:r>
            <a:r>
              <a:rPr lang="en-US" altLang="ja-JP" sz="1400" dirty="0">
                <a:latin typeface="Meiryo UI" panose="020B0604030504040204" pitchFamily="34" charset="-128"/>
                <a:ea typeface="Meiryo UI" panose="020B0604030504040204" pitchFamily="34" charset="-128"/>
              </a:rPr>
              <a:t>QR</a:t>
            </a:r>
            <a:r>
              <a:rPr lang="ja-JP" altLang="en-US" sz="1400" dirty="0">
                <a:latin typeface="Meiryo UI" panose="020B0604030504040204" pitchFamily="34" charset="-128"/>
                <a:ea typeface="Meiryo UI" panose="020B0604030504040204" pitchFamily="34" charset="-128"/>
              </a:rPr>
              <a:t>コードを読み取るか手入力してください。</a:t>
            </a:r>
            <a:endParaRPr lang="en-US" altLang="ja-JP" sz="1400" dirty="0">
              <a:latin typeface="Meiryo UI" panose="020B0604030504040204" pitchFamily="34" charset="-128"/>
              <a:ea typeface="Meiryo UI" panose="020B0604030504040204" pitchFamily="34" charset="-128"/>
            </a:endParaRPr>
          </a:p>
        </p:txBody>
      </p:sp>
      <p:sp>
        <p:nvSpPr>
          <p:cNvPr id="22"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269574" y="4393339"/>
            <a:ext cx="1189057" cy="1757207"/>
          </a:xfrm>
          <a:prstGeom prst="roundRect">
            <a:avLst>
              <a:gd name="adj" fmla="val 666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3" name="AutoShape 10"/>
          <p:cNvSpPr>
            <a:spLocks noChangeShapeType="1"/>
          </p:cNvSpPr>
          <p:nvPr/>
        </p:nvSpPr>
        <p:spPr bwMode="auto">
          <a:xfrm rot="5400000" flipV="1">
            <a:off x="4821188" y="2648999"/>
            <a:ext cx="0" cy="90000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5107784" y="2477018"/>
            <a:ext cx="6142195" cy="112239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『App Store』</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または</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『Google Play』</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からスマートフォンにアプリをインストールします。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endParaRPr>
          </a:p>
          <a:p>
            <a:pPr eaLnBrk="0" fontAlgn="base" hangingPunct="0">
              <a:spcBef>
                <a:spcPct val="0"/>
              </a:spcBef>
              <a:spcAft>
                <a:spcPct val="0"/>
              </a:spcAft>
            </a:pPr>
            <a:endParaRPr lang="en-US" altLang="ja-JP" sz="1400" dirty="0">
              <a:latin typeface="Meiryo UI" panose="020B0604030504040204" pitchFamily="34" charset="-128"/>
              <a:ea typeface="Meiryo UI" panose="020B0604030504040204" pitchFamily="34" charset="-128"/>
            </a:endParaRPr>
          </a:p>
          <a:p>
            <a:pPr eaLnBrk="0" fontAlgn="base" hangingPunct="0">
              <a:spcBef>
                <a:spcPct val="0"/>
              </a:spcBef>
              <a:spcAft>
                <a:spcPct val="0"/>
              </a:spcAft>
            </a:pP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『App Store』</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または</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rPr>
              <a:t>『Google Play』</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rPr>
              <a:t>で「</a:t>
            </a:r>
            <a:r>
              <a:rPr lang="ja-JP" altLang="en-US" sz="1400" dirty="0">
                <a:latin typeface="Meiryo UI" panose="020B0604030504040204" pitchFamily="34" charset="-128"/>
                <a:ea typeface="Meiryo UI" panose="020B0604030504040204" pitchFamily="34" charset="-128"/>
              </a:rPr>
              <a:t>証憑収集アップロード」と検索しても　</a:t>
            </a:r>
            <a:br>
              <a:rPr lang="en-US" altLang="ja-JP" sz="1400" dirty="0">
                <a:latin typeface="Meiryo UI" panose="020B0604030504040204" pitchFamily="34" charset="-128"/>
                <a:ea typeface="Meiryo UI" panose="020B0604030504040204" pitchFamily="34" charset="-128"/>
              </a:rPr>
            </a:br>
            <a:r>
              <a:rPr lang="ja-JP" altLang="en-US" sz="1400" dirty="0">
                <a:latin typeface="Meiryo UI" panose="020B0604030504040204" pitchFamily="34" charset="-128"/>
                <a:ea typeface="Meiryo UI" panose="020B0604030504040204" pitchFamily="34" charset="-128"/>
              </a:rPr>
              <a:t>インストールできます。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5"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234783" y="2582291"/>
            <a:ext cx="3124033" cy="1378657"/>
          </a:xfrm>
          <a:prstGeom prst="roundRect">
            <a:avLst>
              <a:gd name="adj" fmla="val 666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6" name="角丸四角形 15"/>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753880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ja-JP" altLang="en-US" sz="2800" b="1" dirty="0">
                <a:latin typeface="Meiryo UI" panose="020B0604030504040204" pitchFamily="50" charset="-128"/>
                <a:ea typeface="Meiryo UI" panose="020B0604030504040204" pitchFamily="50" charset="-128"/>
              </a:rPr>
              <a:t> スマホアプリにログインする</a:t>
            </a:r>
          </a:p>
        </p:txBody>
      </p:sp>
      <p:sp>
        <p:nvSpPr>
          <p:cNvPr id="3" name="コンテンツ プレースホルダー 2"/>
          <p:cNvSpPr>
            <a:spLocks noGrp="1"/>
          </p:cNvSpPr>
          <p:nvPr>
            <p:ph idx="1"/>
          </p:nvPr>
        </p:nvSpPr>
        <p:spPr>
          <a:xfrm>
            <a:off x="389612" y="850789"/>
            <a:ext cx="6182637" cy="828603"/>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「奉行証憑アップロード」アイコンをタップし、スマホアプリを起動します。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ログイン画面で、「ＯＢＣｉＤ」と「パスワード」を入力してログインします。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28" name="図 2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B728156-58F6-4EEF-A584-C4259B8D95D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163510" y="1775741"/>
            <a:ext cx="2151717" cy="3627068"/>
          </a:xfrm>
          <a:prstGeom prst="rect">
            <a:avLst/>
          </a:prstGeom>
          <a:ln w="6350">
            <a:solidFill>
              <a:schemeClr val="tx1"/>
            </a:solidFill>
          </a:ln>
        </p:spPr>
      </p:pic>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2344446" y="3311040"/>
            <a:ext cx="1752785" cy="273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nvGrpSpPr>
          <p:cNvPr id="6" name="グループ化 5"/>
          <p:cNvGrpSpPr/>
          <p:nvPr/>
        </p:nvGrpSpPr>
        <p:grpSpPr>
          <a:xfrm>
            <a:off x="6309007" y="2679663"/>
            <a:ext cx="5504975" cy="2784906"/>
            <a:chOff x="9183351" y="1741725"/>
            <a:chExt cx="5636006" cy="2769020"/>
          </a:xfrm>
        </p:grpSpPr>
        <p:sp>
          <p:nvSpPr>
            <p:cNvPr id="30" name="テキスト ボックス 2"/>
            <p:cNvSpPr txBox="1">
              <a:spLocks noChangeArrowheads="1"/>
            </p:cNvSpPr>
            <p:nvPr/>
          </p:nvSpPr>
          <p:spPr bwMode="auto">
            <a:xfrm>
              <a:off x="9183351" y="1741725"/>
              <a:ext cx="5636006" cy="27690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616" y="3034209"/>
              <a:ext cx="2657070" cy="1344165"/>
            </a:xfrm>
            <a:prstGeom prst="rect">
              <a:avLst/>
            </a:prstGeom>
            <a:ln w="6350">
              <a:solidFill>
                <a:srgbClr val="000000"/>
              </a:solidFill>
            </a:ln>
          </p:spPr>
        </p:pic>
        <p:sp>
          <p:nvSpPr>
            <p:cNvPr id="32" name="右矢印 31"/>
            <p:cNvSpPr/>
            <p:nvPr/>
          </p:nvSpPr>
          <p:spPr>
            <a:xfrm>
              <a:off x="11437887" y="3646356"/>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1B728156-58F6-4EEF-A584-C4259B8D9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5747" y="2640802"/>
              <a:ext cx="1807166" cy="1721111"/>
            </a:xfrm>
            <a:prstGeom prst="rect">
              <a:avLst/>
            </a:prstGeom>
            <a:ln w="6350">
              <a:solidFill>
                <a:schemeClr val="tx1"/>
              </a:solidFill>
            </a:ln>
          </p:spPr>
        </p:pic>
        <p:sp>
          <p:nvSpPr>
            <p:cNvPr id="1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713641" y="3876301"/>
              <a:ext cx="1054152" cy="1806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52" y="2812165"/>
            <a:ext cx="918788" cy="1001970"/>
          </a:xfrm>
          <a:prstGeom prst="rect">
            <a:avLst/>
          </a:prstGeom>
        </p:spPr>
      </p:pic>
      <p:sp>
        <p:nvSpPr>
          <p:cNvPr id="24" name="右矢印 23"/>
          <p:cNvSpPr/>
          <p:nvPr/>
        </p:nvSpPr>
        <p:spPr>
          <a:xfrm>
            <a:off x="1731933" y="3192644"/>
            <a:ext cx="348289" cy="391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AutoShape 10"/>
          <p:cNvSpPr>
            <a:spLocks noChangeShapeType="1"/>
          </p:cNvSpPr>
          <p:nvPr/>
        </p:nvSpPr>
        <p:spPr bwMode="auto">
          <a:xfrm rot="5400000" flipV="1">
            <a:off x="4547232" y="3005881"/>
            <a:ext cx="0" cy="900000"/>
          </a:xfrm>
          <a:prstGeom prst="straightConnector1">
            <a:avLst/>
          </a:prstGeom>
          <a:noFill/>
          <a:ln w="3175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496164" y="3009603"/>
            <a:ext cx="1511693" cy="92267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「ＯＢＣｉＤ」と</a:t>
            </a:r>
            <a:br>
              <a:rPr lang="en-US" altLang="ja-JP" sz="1400" dirty="0">
                <a:latin typeface="Meiryo UI" panose="020B0604030504040204" pitchFamily="50" charset="-128"/>
                <a:ea typeface="Meiryo UI" panose="020B0604030504040204" pitchFamily="50"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a:t>
            </a:r>
            <a:r>
              <a:rPr lang="ja-JP" altLang="en-US" sz="1400" dirty="0">
                <a:latin typeface="Meiryo UI" panose="020B0604030504040204" pitchFamily="50" charset="-128"/>
                <a:ea typeface="Meiryo UI" panose="020B0604030504040204" pitchFamily="50" charset="-128"/>
              </a:rPr>
              <a:t>入力</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します。 </a:t>
            </a:r>
            <a:endParaRPr lang="ja-JP" altLang="en-US" sz="1400" dirty="0"/>
          </a:p>
        </p:txBody>
      </p:sp>
      <p:sp>
        <p:nvSpPr>
          <p:cNvPr id="20" name="角丸四角形 19"/>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337287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22" y="1928431"/>
            <a:ext cx="2088072" cy="4573687"/>
          </a:xfrm>
          <a:prstGeom prst="rect">
            <a:avLst/>
          </a:prstGeom>
          <a:ln>
            <a:solidFill>
              <a:schemeClr val="tx1"/>
            </a:solidFill>
          </a:ln>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931" y="1890331"/>
            <a:ext cx="2100795" cy="4573689"/>
          </a:xfrm>
          <a:prstGeom prst="rect">
            <a:avLst/>
          </a:prstGeom>
          <a:ln>
            <a:solidFill>
              <a:schemeClr val="tx1"/>
            </a:solidFill>
          </a:ln>
        </p:spPr>
      </p:pic>
      <p:sp>
        <p:nvSpPr>
          <p:cNvPr id="35" name="正方形/長方形 34"/>
          <p:cNvSpPr/>
          <p:nvPr/>
        </p:nvSpPr>
        <p:spPr>
          <a:xfrm>
            <a:off x="5114222" y="1498490"/>
            <a:ext cx="2218877" cy="338554"/>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］をタップします。</a:t>
            </a:r>
            <a:endParaRPr lang="en-US" altLang="ja-JP" sz="1600" dirty="0">
              <a:latin typeface="Meiryo UI" panose="020B0604030504040204" pitchFamily="50" charset="-128"/>
              <a:ea typeface="Meiryo UI" panose="020B0604030504040204" pitchFamily="50" charset="-128"/>
            </a:endParaRPr>
          </a:p>
        </p:txBody>
      </p:sp>
      <p:sp>
        <p:nvSpPr>
          <p:cNvPr id="36" name="正方形/長方形 35"/>
          <p:cNvSpPr/>
          <p:nvPr/>
        </p:nvSpPr>
        <p:spPr>
          <a:xfrm>
            <a:off x="371995" y="1503209"/>
            <a:ext cx="4221027" cy="584775"/>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スマホアプリを起動し、証憑種類を選択します。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3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090235" y="5672432"/>
            <a:ext cx="372351" cy="3390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0220" y="2259933"/>
            <a:ext cx="2088073" cy="2699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角丸四角形 11"/>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3" name="正方形/長方形 2"/>
          <p:cNvSpPr/>
          <p:nvPr/>
        </p:nvSpPr>
        <p:spPr>
          <a:xfrm>
            <a:off x="397399" y="825701"/>
            <a:ext cx="6788085"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請求書や領収書などの</a:t>
            </a:r>
            <a:r>
              <a:rPr lang="en-US" altLang="ja-JP" dirty="0">
                <a:latin typeface="Meiryo UI" panose="020B0604030504040204" pitchFamily="50" charset="-128"/>
                <a:ea typeface="Meiryo UI" panose="020B0604030504040204" pitchFamily="50" charset="-128"/>
              </a:rPr>
              <a:t>PDF</a:t>
            </a:r>
            <a:r>
              <a:rPr lang="ja-JP" altLang="en-US" dirty="0">
                <a:latin typeface="Meiryo UI" panose="020B0604030504040204" pitchFamily="50" charset="-128"/>
                <a:ea typeface="Meiryo UI" panose="020B0604030504040204" pitchFamily="50" charset="-128"/>
              </a:rPr>
              <a:t>ファイル・画像ファイルをアップロードします。</a:t>
            </a:r>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＜例＞ 請求書をアップロードする</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4600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35" y="2073608"/>
            <a:ext cx="2134523" cy="4311456"/>
          </a:xfrm>
          <a:prstGeom prst="rect">
            <a:avLst/>
          </a:prstGeom>
          <a:ln>
            <a:solidFill>
              <a:schemeClr val="tx1"/>
            </a:solidFill>
          </a:ln>
        </p:spPr>
      </p:pic>
      <p:sp>
        <p:nvSpPr>
          <p:cNvPr id="28" name="正方形/長方形 27"/>
          <p:cNvSpPr/>
          <p:nvPr/>
        </p:nvSpPr>
        <p:spPr>
          <a:xfrm>
            <a:off x="494484" y="853871"/>
            <a:ext cx="4458516"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アップロードする請求書を選択・撮影します。</a:t>
            </a:r>
            <a:endParaRPr lang="en-US" altLang="ja-JP" sz="1600" dirty="0">
              <a:latin typeface="Meiryo UI" panose="020B0604030504040204" pitchFamily="50" charset="-128"/>
              <a:ea typeface="Meiryo UI" panose="020B0604030504040204" pitchFamily="50" charset="-128"/>
            </a:endParaRPr>
          </a:p>
        </p:txBody>
      </p:sp>
      <p:sp>
        <p:nvSpPr>
          <p:cNvPr id="32" name="正方形/長方形 31"/>
          <p:cNvSpPr/>
          <p:nvPr/>
        </p:nvSpPr>
        <p:spPr>
          <a:xfrm>
            <a:off x="741914" y="1280560"/>
            <a:ext cx="3525286" cy="954107"/>
          </a:xfrm>
          <a:prstGeom prst="rect">
            <a:avLst/>
          </a:prstGeom>
        </p:spPr>
        <p:txBody>
          <a:bodyPr wrap="square">
            <a:spAutoFit/>
          </a:bodyPr>
          <a:lstStyle/>
          <a:p>
            <a:r>
              <a:rPr lang="ja-JP" altLang="en-US" sz="1400" dirty="0">
                <a:solidFill>
                  <a:srgbClr val="333333"/>
                </a:solidFill>
                <a:latin typeface="Meiryo UI" panose="020B0604030504040204" pitchFamily="50" charset="-128"/>
                <a:ea typeface="Meiryo UI" panose="020B0604030504040204" pitchFamily="50" charset="-128"/>
              </a:rPr>
              <a:t>■ 撮影済の画像をアップロードする場合</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en-US" sz="1400" dirty="0">
                <a:solidFill>
                  <a:srgbClr val="333333"/>
                </a:solidFill>
                <a:latin typeface="Meiryo UI" panose="020B0604030504040204" pitchFamily="50" charset="-128"/>
                <a:ea typeface="Meiryo UI" panose="020B0604030504040204" pitchFamily="50" charset="-128"/>
              </a:rPr>
              <a:t>［ライブラリを表示］をタップして、</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アップロードする画像を選択します。</a:t>
            </a:r>
            <a:endParaRPr lang="en-US" altLang="ja-JP" sz="1400" dirty="0">
              <a:solidFill>
                <a:srgbClr val="333333"/>
              </a:solidFill>
              <a:latin typeface="Meiryo UI" panose="020B0604030504040204" pitchFamily="50" charset="-128"/>
              <a:ea typeface="Meiryo UI" panose="020B0604030504040204" pitchFamily="50" charset="-128"/>
            </a:endParaRPr>
          </a:p>
          <a:p>
            <a:endParaRPr lang="ja-JP" altLang="en-US" sz="1400" dirty="0"/>
          </a:p>
        </p:txBody>
      </p:sp>
      <p:sp>
        <p:nvSpPr>
          <p:cNvPr id="33"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1143987" y="2444061"/>
            <a:ext cx="955386" cy="742750"/>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5" name="正方形/長方形 34"/>
          <p:cNvSpPr/>
          <p:nvPr/>
        </p:nvSpPr>
        <p:spPr>
          <a:xfrm>
            <a:off x="4476750" y="1260797"/>
            <a:ext cx="3371850" cy="738664"/>
          </a:xfrm>
          <a:prstGeom prst="rect">
            <a:avLst/>
          </a:prstGeom>
        </p:spPr>
        <p:txBody>
          <a:bodyPr wrap="square">
            <a:spAutoFit/>
          </a:bodyPr>
          <a:lstStyle/>
          <a:p>
            <a:r>
              <a:rPr lang="ja-JP" altLang="en-US" sz="1400" dirty="0">
                <a:solidFill>
                  <a:srgbClr val="333333"/>
                </a:solidFill>
                <a:latin typeface="Meiryo UI" panose="020B0604030504040204" pitchFamily="50" charset="-128"/>
                <a:ea typeface="Meiryo UI" panose="020B0604030504040204" pitchFamily="50" charset="-128"/>
              </a:rPr>
              <a:t>■ 請求書を</a:t>
            </a:r>
            <a:r>
              <a:rPr lang="ja-JP" altLang="en-US" sz="1400" dirty="0">
                <a:latin typeface="Meiryo UI" panose="020B0604030504040204" pitchFamily="50" charset="-128"/>
                <a:ea typeface="Meiryo UI" panose="020B0604030504040204" pitchFamily="50" charset="-128"/>
              </a:rPr>
              <a:t>撮影する場合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①［カメラを起動］をタップします。</a:t>
            </a:r>
          </a:p>
          <a:p>
            <a:endParaRPr lang="ja-JP" altLang="en-US" sz="1400" dirty="0"/>
          </a:p>
        </p:txBody>
      </p: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478" y="2011259"/>
            <a:ext cx="2134524" cy="4311456"/>
          </a:xfrm>
          <a:prstGeom prst="rect">
            <a:avLst/>
          </a:prstGeom>
          <a:ln>
            <a:solidFill>
              <a:schemeClr val="tx1"/>
            </a:solidFill>
          </a:ln>
        </p:spPr>
      </p:pic>
      <p:sp>
        <p:nvSpPr>
          <p:cNvPr id="3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5959516" y="2389175"/>
            <a:ext cx="955386" cy="742750"/>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42" name="図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0967" y="2016422"/>
            <a:ext cx="2036017" cy="4301255"/>
          </a:xfrm>
          <a:prstGeom prst="rect">
            <a:avLst/>
          </a:prstGeom>
          <a:ln>
            <a:solidFill>
              <a:schemeClr val="tx1"/>
            </a:solidFill>
          </a:ln>
        </p:spPr>
      </p:pic>
      <p:sp>
        <p:nvSpPr>
          <p:cNvPr id="44" name="正方形/長方形 43"/>
          <p:cNvSpPr/>
          <p:nvPr/>
        </p:nvSpPr>
        <p:spPr>
          <a:xfrm>
            <a:off x="7576529" y="1472044"/>
            <a:ext cx="304384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②カメラが起動するので請求書を撮影し、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保存します。</a:t>
            </a:r>
          </a:p>
        </p:txBody>
      </p:sp>
      <p:sp>
        <p:nvSpPr>
          <p:cNvPr id="45" name="右矢印 44"/>
          <p:cNvSpPr/>
          <p:nvPr/>
        </p:nvSpPr>
        <p:spPr>
          <a:xfrm>
            <a:off x="7189941" y="3879483"/>
            <a:ext cx="533842" cy="491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8898025" y="5601756"/>
            <a:ext cx="558389" cy="332319"/>
          </a:xfrm>
          <a:prstGeom prst="roundRect">
            <a:avLst>
              <a:gd name="adj" fmla="val 1538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48" name="テキスト ボックス 2"/>
          <p:cNvSpPr txBox="1">
            <a:spLocks noChangeArrowheads="1"/>
          </p:cNvSpPr>
          <p:nvPr/>
        </p:nvSpPr>
        <p:spPr bwMode="auto">
          <a:xfrm>
            <a:off x="9986339" y="5192211"/>
            <a:ext cx="1867609" cy="111822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en-US" altLang="ja-JP" sz="1400" dirty="0">
                <a:solidFill>
                  <a:srgbClr val="333333"/>
                </a:solidFill>
                <a:latin typeface="Meiryo UI" panose="020B0604030504040204" pitchFamily="50" charset="-128"/>
                <a:ea typeface="Meiryo UI" panose="020B0604030504040204" pitchFamily="50" charset="-128"/>
              </a:rPr>
              <a:t>【</a:t>
            </a:r>
            <a:r>
              <a:rPr lang="ja-JP" altLang="en-US" sz="1400" dirty="0">
                <a:solidFill>
                  <a:srgbClr val="333333"/>
                </a:solidFill>
                <a:latin typeface="Meiryo UI" panose="020B0604030504040204" pitchFamily="50" charset="-128"/>
                <a:ea typeface="Meiryo UI" panose="020B0604030504040204" pitchFamily="50" charset="-128"/>
              </a:rPr>
              <a:t>参考</a:t>
            </a:r>
            <a:r>
              <a:rPr lang="en-US" altLang="ja-JP" sz="1400" dirty="0">
                <a:solidFill>
                  <a:srgbClr val="333333"/>
                </a:solidFill>
                <a:latin typeface="Meiryo UI" panose="020B0604030504040204" pitchFamily="50" charset="-128"/>
                <a:ea typeface="Meiryo UI" panose="020B0604030504040204" pitchFamily="50" charset="-128"/>
              </a:rPr>
              <a:t>】</a:t>
            </a:r>
          </a:p>
          <a:p>
            <a:pPr eaLnBrk="0" fontAlgn="base"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ボタンの名称など、カメラの機能はスマートフォンによって異なります。</a:t>
            </a:r>
            <a:endParaRPr lang="ja-JP" altLang="en-US" sz="1400" dirty="0">
              <a:latin typeface="Meiryo UI" panose="020B0604030504040204" pitchFamily="50" charset="-128"/>
              <a:ea typeface="Meiryo UI" panose="020B0604030504040204" pitchFamily="50" charset="-128"/>
            </a:endParaRPr>
          </a:p>
        </p:txBody>
      </p:sp>
      <p:sp>
        <p:nvSpPr>
          <p:cNvPr id="18" name="角丸四角形 17"/>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233116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証憑をアップロードする（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26" y="1380921"/>
            <a:ext cx="2256694" cy="4296479"/>
          </a:xfrm>
          <a:prstGeom prst="rect">
            <a:avLst/>
          </a:prstGeom>
          <a:ln>
            <a:solidFill>
              <a:schemeClr val="tx1"/>
            </a:solidFill>
          </a:ln>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486" y="1347853"/>
            <a:ext cx="2249099" cy="4312013"/>
          </a:xfrm>
          <a:prstGeom prst="rect">
            <a:avLst/>
          </a:prstGeom>
          <a:ln>
            <a:solidFill>
              <a:schemeClr val="tx1"/>
            </a:solidFill>
          </a:ln>
        </p:spPr>
      </p:pic>
      <p:sp>
        <p:nvSpPr>
          <p:cNvPr id="15" name="正方形/長方形 14"/>
          <p:cNvSpPr/>
          <p:nvPr/>
        </p:nvSpPr>
        <p:spPr>
          <a:xfrm>
            <a:off x="618309" y="853871"/>
            <a:ext cx="4458516"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各項目を入力します。</a:t>
            </a:r>
            <a:endParaRPr lang="en-US" altLang="ja-JP" sz="1600" dirty="0">
              <a:latin typeface="Meiryo UI" panose="020B0604030504040204" pitchFamily="50" charset="-128"/>
              <a:ea typeface="Meiryo UI" panose="020B0604030504040204" pitchFamily="50" charset="-128"/>
            </a:endParaRPr>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57226" y="2579391"/>
            <a:ext cx="2256694" cy="3098009"/>
          </a:xfrm>
          <a:prstGeom prst="roundRect">
            <a:avLst>
              <a:gd name="adj" fmla="val 821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28" name="正方形/長方形 27"/>
          <p:cNvSpPr/>
          <p:nvPr/>
        </p:nvSpPr>
        <p:spPr>
          <a:xfrm>
            <a:off x="5075996" y="851867"/>
            <a:ext cx="4925254"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［アップロード］をタップして、請求書をアップロードします。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5437790" y="5328522"/>
            <a:ext cx="2334609" cy="384516"/>
          </a:xfrm>
          <a:prstGeom prst="roundRect">
            <a:avLst>
              <a:gd name="adj" fmla="val 821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30" name="テキスト ボックス 2"/>
          <p:cNvSpPr txBox="1">
            <a:spLocks noChangeArrowheads="1"/>
          </p:cNvSpPr>
          <p:nvPr/>
        </p:nvSpPr>
        <p:spPr bwMode="auto">
          <a:xfrm>
            <a:off x="842926" y="5718561"/>
            <a:ext cx="3078625" cy="773029"/>
          </a:xfrm>
          <a:prstGeom prst="rect">
            <a:avLst/>
          </a:prstGeom>
          <a:solidFill>
            <a:srgbClr val="FFFFFF"/>
          </a:solidFill>
          <a:ln w="9525">
            <a:no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過去に入力した内容を選択する場合は、</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をタップします。</a:t>
            </a:r>
          </a:p>
        </p:txBody>
      </p:sp>
      <p:pic>
        <p:nvPicPr>
          <p:cNvPr id="31" name="図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842" y="6128078"/>
            <a:ext cx="190476" cy="200000"/>
          </a:xfrm>
          <a:prstGeom prst="rect">
            <a:avLst/>
          </a:prstGeom>
        </p:spPr>
      </p:pic>
      <p:sp>
        <p:nvSpPr>
          <p:cNvPr id="17" name="角丸四角形 16"/>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Tree>
    <p:extLst>
      <p:ext uri="{BB962C8B-B14F-4D97-AF65-F5344CB8AC3E}">
        <p14:creationId xmlns:p14="http://schemas.microsoft.com/office/powerpoint/2010/main" val="977737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93" y="1572683"/>
            <a:ext cx="2287042" cy="4305019"/>
          </a:xfrm>
          <a:prstGeom prst="rect">
            <a:avLst/>
          </a:prstGeom>
          <a:ln>
            <a:solidFill>
              <a:schemeClr val="tx1"/>
            </a:solidFill>
          </a:ln>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661" y="1572683"/>
            <a:ext cx="2273143" cy="4293714"/>
          </a:xfrm>
          <a:prstGeom prst="rect">
            <a:avLst/>
          </a:prstGeom>
          <a:ln>
            <a:solidFill>
              <a:schemeClr val="tx1"/>
            </a:solidFill>
          </a:ln>
        </p:spPr>
      </p:pic>
      <p:sp>
        <p:nvSpPr>
          <p:cNvPr id="12" name="正方形/長方形 11"/>
          <p:cNvSpPr/>
          <p:nvPr/>
        </p:nvSpPr>
        <p:spPr>
          <a:xfrm>
            <a:off x="5685055" y="884575"/>
            <a:ext cx="4992470"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承認待ちの証憑が一覧で表示されるので、</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承認／否認する証憑をタップします。</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370591" y="879122"/>
            <a:ext cx="460145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「承認待ちの証憑が〇件あります」をタップします。</a:t>
            </a:r>
            <a:endParaRPr lang="en-US" altLang="ja-JP" sz="1600" dirty="0">
              <a:latin typeface="Meiryo UI" panose="020B0604030504040204" pitchFamily="50" charset="-128"/>
              <a:ea typeface="Meiryo UI" panose="020B0604030504040204" pitchFamily="50" charset="-128"/>
            </a:endParaRPr>
          </a:p>
        </p:txBody>
      </p:sp>
      <p:sp>
        <p:nvSpPr>
          <p:cNvPr id="14" name="テキスト ボックス 2"/>
          <p:cNvSpPr txBox="1">
            <a:spLocks noChangeArrowheads="1"/>
          </p:cNvSpPr>
          <p:nvPr/>
        </p:nvSpPr>
        <p:spPr bwMode="auto">
          <a:xfrm>
            <a:off x="706683" y="4958499"/>
            <a:ext cx="3331917" cy="1275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スマホアプリで承認できるのは、スマホアプリからアップロードされた証憑だけです。</a:t>
            </a:r>
            <a:endParaRPr lang="en-US" altLang="ja-JP"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br>
              <a:rPr lang="en-US" altLang="ja-JP" sz="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a:t>
            </a:r>
            <a:r>
              <a:rPr lang="en-US" altLang="ja-JP" sz="1400" dirty="0">
                <a:latin typeface="Meiryo UI" panose="020B0604030504040204" pitchFamily="50" charset="-128"/>
                <a:ea typeface="Meiryo UI" panose="020B0604030504040204" pitchFamily="50" charset="-128"/>
              </a:rPr>
              <a:t>PC</a:t>
            </a:r>
            <a:r>
              <a:rPr lang="ja-JP" altLang="en-US" sz="1400" dirty="0">
                <a:latin typeface="Meiryo UI" panose="020B0604030504040204" pitchFamily="50" charset="-128"/>
                <a:ea typeface="Meiryo UI" panose="020B0604030504040204" pitchFamily="50" charset="-128"/>
              </a:rPr>
              <a:t>アプリからアップロードした証憑は、スマホアプリで承認できません。</a:t>
            </a:r>
          </a:p>
        </p:txBody>
      </p:sp>
      <p:sp>
        <p:nvSpPr>
          <p:cNvPr id="15" name="角丸四角形 14"/>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2" name="フッター プレースホルダー 3">
            <a:extLst>
              <a:ext uri="{FF2B5EF4-FFF2-40B4-BE49-F238E27FC236}">
                <a16:creationId xmlns:a16="http://schemas.microsoft.com/office/drawing/2014/main" id="{5974DF26-33F7-2386-3D0D-056A3B2408BA}"/>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1927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9248400" y="6494400"/>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64050" y="104687"/>
            <a:ext cx="11473732" cy="59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 承認する（拠点長（承認者）の処理）（</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49" y="1387145"/>
            <a:ext cx="2260320" cy="4305019"/>
          </a:xfrm>
          <a:prstGeom prst="rect">
            <a:avLst/>
          </a:prstGeom>
          <a:ln>
            <a:solidFill>
              <a:schemeClr val="tx1"/>
            </a:solidFill>
          </a:ln>
        </p:spPr>
      </p:pic>
      <p:sp>
        <p:nvSpPr>
          <p:cNvPr id="13" name="正方形/長方形 12"/>
          <p:cNvSpPr/>
          <p:nvPr/>
        </p:nvSpPr>
        <p:spPr>
          <a:xfrm>
            <a:off x="5920624" y="855508"/>
            <a:ext cx="545981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問題がなければ［承認］をタップします。</a:t>
            </a:r>
          </a:p>
        </p:txBody>
      </p:sp>
      <p:sp>
        <p:nvSpPr>
          <p:cNvPr id="9" name="正方形/長方形 8"/>
          <p:cNvSpPr/>
          <p:nvPr/>
        </p:nvSpPr>
        <p:spPr>
          <a:xfrm>
            <a:off x="458260" y="850790"/>
            <a:ext cx="2997937" cy="338554"/>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証憑と証憑項目を確認します。</a:t>
            </a:r>
            <a:endParaRPr lang="en-US" altLang="ja-JP" sz="16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78" y="1387145"/>
            <a:ext cx="2273143" cy="4278856"/>
          </a:xfrm>
          <a:prstGeom prst="rect">
            <a:avLst/>
          </a:prstGeom>
          <a:ln>
            <a:solidFill>
              <a:schemeClr val="tx1"/>
            </a:solidFill>
          </a:ln>
        </p:spPr>
      </p:pic>
      <p:grpSp>
        <p:nvGrpSpPr>
          <p:cNvPr id="12" name="グループ化 11"/>
          <p:cNvGrpSpPr/>
          <p:nvPr/>
        </p:nvGrpSpPr>
        <p:grpSpPr>
          <a:xfrm>
            <a:off x="3277431" y="3105714"/>
            <a:ext cx="2350960" cy="2584872"/>
            <a:chOff x="9973506" y="2544908"/>
            <a:chExt cx="2350960" cy="2584872"/>
          </a:xfrm>
        </p:grpSpPr>
        <p:sp>
          <p:nvSpPr>
            <p:cNvPr id="14" name="テキスト ボックス 2"/>
            <p:cNvSpPr txBox="1">
              <a:spLocks noChangeArrowheads="1"/>
            </p:cNvSpPr>
            <p:nvPr/>
          </p:nvSpPr>
          <p:spPr bwMode="auto">
            <a:xfrm>
              <a:off x="9973506" y="2544908"/>
              <a:ext cx="2350960" cy="258487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en-US" altLang="ja-JP" sz="1400" dirty="0">
                  <a:solidFill>
                    <a:srgbClr val="333333"/>
                  </a:solidFill>
                  <a:latin typeface="Meiryo UI" panose="020B0604030504040204" pitchFamily="50" charset="-128"/>
                  <a:ea typeface="Meiryo UI" panose="020B0604030504040204" pitchFamily="50" charset="-128"/>
                </a:rPr>
                <a:t>【</a:t>
              </a:r>
              <a:r>
                <a:rPr lang="ja-JP" altLang="en-US" sz="1400" dirty="0">
                  <a:solidFill>
                    <a:srgbClr val="333333"/>
                  </a:solidFill>
                  <a:latin typeface="Meiryo UI" panose="020B0604030504040204" pitchFamily="50" charset="-128"/>
                  <a:ea typeface="Meiryo UI" panose="020B0604030504040204" pitchFamily="50" charset="-128"/>
                </a:rPr>
                <a:t>参考</a:t>
              </a:r>
              <a:r>
                <a:rPr lang="en-US" altLang="ja-JP" sz="1400" dirty="0">
                  <a:solidFill>
                    <a:srgbClr val="333333"/>
                  </a:solidFill>
                  <a:latin typeface="Meiryo UI" panose="020B0604030504040204" pitchFamily="50" charset="-128"/>
                  <a:ea typeface="Meiryo UI" panose="020B0604030504040204" pitchFamily="50" charset="-128"/>
                </a:rPr>
                <a:t>】</a:t>
              </a: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・画像部分で</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ピンチイン／アウトすると、</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　証憑を拡大／縮小できます。</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・証憑部分で    や    をタップ</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すると、前／次の証憑が表示</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　されます。</a:t>
              </a: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endParaRPr lang="en-US" altLang="ja-JP" sz="1400" dirty="0">
                <a:solidFill>
                  <a:srgbClr val="333333"/>
                </a:solidFill>
                <a:latin typeface="Meiryo UI" panose="020B0604030504040204" pitchFamily="50" charset="-128"/>
                <a:ea typeface="Meiryo UI" panose="020B0604030504040204" pitchFamily="50" charset="-128"/>
              </a:endParaRPr>
            </a:p>
            <a:p>
              <a:pPr eaLnBrk="0" fontAlgn="t" hangingPunct="0">
                <a:spcBef>
                  <a:spcPct val="0"/>
                </a:spcBef>
                <a:spcAft>
                  <a:spcPct val="0"/>
                </a:spcAft>
              </a:pPr>
              <a:r>
                <a:rPr lang="ja-JP" altLang="en-US" sz="1400" dirty="0">
                  <a:solidFill>
                    <a:srgbClr val="333333"/>
                  </a:solidFill>
                  <a:latin typeface="Meiryo UI" panose="020B0604030504040204" pitchFamily="50" charset="-128"/>
                  <a:ea typeface="Meiryo UI" panose="020B0604030504040204" pitchFamily="50" charset="-128"/>
                </a:rPr>
                <a:t>・証憑項目部分を、上下に</a:t>
              </a:r>
              <a:br>
                <a:rPr lang="en-US" altLang="ja-JP" sz="1400" dirty="0">
                  <a:solidFill>
                    <a:srgbClr val="333333"/>
                  </a:solidFill>
                  <a:latin typeface="Meiryo UI" panose="020B0604030504040204" pitchFamily="50" charset="-128"/>
                  <a:ea typeface="Meiryo UI" panose="020B0604030504040204" pitchFamily="50" charset="-128"/>
                </a:rPr>
              </a:br>
              <a:r>
                <a:rPr lang="ja-JP" altLang="en-US" sz="1400" dirty="0">
                  <a:solidFill>
                    <a:srgbClr val="333333"/>
                  </a:solidFill>
                  <a:latin typeface="Meiryo UI" panose="020B0604030504040204" pitchFamily="50" charset="-128"/>
                  <a:ea typeface="Meiryo UI" panose="020B0604030504040204" pitchFamily="50" charset="-128"/>
                </a:rPr>
                <a:t>　スクロールできます。</a:t>
              </a:r>
              <a:endParaRPr lang="ja-JP" altLang="en-US" sz="14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6252" y="3698692"/>
              <a:ext cx="188572" cy="188572"/>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5467" y="3707265"/>
              <a:ext cx="171429" cy="171429"/>
            </a:xfrm>
            <a:prstGeom prst="rect">
              <a:avLst/>
            </a:prstGeom>
          </p:spPr>
        </p:pic>
      </p:grpSp>
      <p:sp>
        <p:nvSpPr>
          <p:cNvPr id="22" name="角丸四角形 21"/>
          <p:cNvSpPr/>
          <p:nvPr/>
        </p:nvSpPr>
        <p:spPr>
          <a:xfrm>
            <a:off x="10391775" y="227492"/>
            <a:ext cx="1645755"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スマホアプリ</a:t>
            </a:r>
          </a:p>
        </p:txBody>
      </p:sp>
      <p:sp>
        <p:nvSpPr>
          <p:cNvPr id="2" name="フッター プレースホルダー 3">
            <a:extLst>
              <a:ext uri="{FF2B5EF4-FFF2-40B4-BE49-F238E27FC236}">
                <a16:creationId xmlns:a16="http://schemas.microsoft.com/office/drawing/2014/main" id="{CB2137EC-54F0-E0D9-C3FA-5538792B9C5C}"/>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C845455-BC41-7780-37A8-CF8E38A7A049}"/>
              </a:ext>
            </a:extLst>
          </p:cNvPr>
          <p:cNvSpPr/>
          <p:nvPr/>
        </p:nvSpPr>
        <p:spPr>
          <a:xfrm>
            <a:off x="6201406" y="5676095"/>
            <a:ext cx="4895219"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証憑が不鮮明な場合や証憑項目に不備がある場合は、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［否認］をタップし、コメント（否認する理由）を入力して［</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］ボタンをタップします。</a:t>
            </a:r>
          </a:p>
        </p:txBody>
      </p:sp>
    </p:spTree>
    <p:extLst>
      <p:ext uri="{BB962C8B-B14F-4D97-AF65-F5344CB8AC3E}">
        <p14:creationId xmlns:p14="http://schemas.microsoft.com/office/powerpoint/2010/main" val="239581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113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- 1.</a:t>
            </a:r>
            <a:r>
              <a:rPr lang="ja-JP" altLang="en-US" sz="2800" b="1" dirty="0">
                <a:latin typeface="Meiryo UI" panose="020B0604030504040204" pitchFamily="50" charset="-128"/>
                <a:ea typeface="Meiryo UI" panose="020B0604030504040204" pitchFamily="50" charset="-128"/>
              </a:rPr>
              <a:t> 当サービスでできること</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今まで紙で提出していた請求書や領収書などの証憑を、当サービスにアップロードし、提出できます。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いつでも、どこからでも提出が可能です。また、アップロードするので、原本（紙）の提出が不要になります。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従業員から証憑を提出する手段として、証憑収集アプリ（</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アプリ・スマホアプリ）を用意しています。</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300" dirty="0">
              <a:latin typeface="Meiryo UI" panose="020B0604030504040204" pitchFamily="50" charset="-128"/>
              <a:ea typeface="Meiryo UI" panose="020B0604030504040204" pitchFamily="50" charset="-128"/>
            </a:endParaRPr>
          </a:p>
          <a:p>
            <a:pPr marL="0" indent="0">
              <a:buNone/>
            </a:pPr>
            <a:endParaRPr lang="en-US" altLang="ja-JP" sz="3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　　：</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ブラウザを利用して証憑をアップロードできます。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セットアップの必要はなく、パソコンやスマートフォンでご利用いただけます。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PC</a:t>
            </a:r>
            <a:r>
              <a:rPr lang="ja-JP" altLang="en-US" sz="2000" dirty="0">
                <a:latin typeface="Meiryo UI" panose="020B0604030504040204" pitchFamily="50" charset="-128"/>
                <a:ea typeface="Meiryo UI" panose="020B0604030504040204" pitchFamily="50" charset="-128"/>
              </a:rPr>
              <a:t>アプリ　　　： パソコンにセットアップして、アプリから証憑をアップロードします。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スマホアプリ　 ： スマートフォンにセットアップして、アプリから証憑をアップロードします。</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9423077" y="4108616"/>
            <a:ext cx="1544285" cy="2301585"/>
            <a:chOff x="9423077" y="4108616"/>
            <a:chExt cx="1544285" cy="2301585"/>
          </a:xfrm>
        </p:grpSpPr>
        <p:pic>
          <p:nvPicPr>
            <p:cNvPr id="13" name="図 12">
              <a:extLst>
                <a:ext uri="{FF2B5EF4-FFF2-40B4-BE49-F238E27FC236}">
                  <a16:creationId xmlns:a16="http://schemas.microsoft.com/office/drawing/2014/main" id="{9C514201-BF21-41AA-81C8-3D4C4BE17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0042" y="4497709"/>
              <a:ext cx="1181484" cy="1829820"/>
            </a:xfrm>
            <a:prstGeom prst="rect">
              <a:avLst/>
            </a:prstGeom>
          </p:spPr>
        </p:pic>
        <p:pic>
          <p:nvPicPr>
            <p:cNvPr id="14" name="図 13">
              <a:extLst>
                <a:ext uri="{FF2B5EF4-FFF2-40B4-BE49-F238E27FC236}">
                  <a16:creationId xmlns:a16="http://schemas.microsoft.com/office/drawing/2014/main" id="{B01B1312-1E24-4E38-B1CA-BD008CBD80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423077" y="4108616"/>
              <a:ext cx="1544285" cy="2301585"/>
            </a:xfrm>
            <a:prstGeom prst="rect">
              <a:avLst/>
            </a:prstGeom>
          </p:spPr>
        </p:pic>
      </p:grpSp>
      <p:grpSp>
        <p:nvGrpSpPr>
          <p:cNvPr id="6" name="グループ化 5"/>
          <p:cNvGrpSpPr/>
          <p:nvPr/>
        </p:nvGrpSpPr>
        <p:grpSpPr>
          <a:xfrm>
            <a:off x="5014129" y="4161626"/>
            <a:ext cx="3308136" cy="2436822"/>
            <a:chOff x="3767264" y="3502424"/>
            <a:chExt cx="4180952" cy="3428571"/>
          </a:xfrm>
        </p:grpSpPr>
        <p:pic>
          <p:nvPicPr>
            <p:cNvPr id="12" name="図 11">
              <a:extLst>
                <a:ext uri="{FF2B5EF4-FFF2-40B4-BE49-F238E27FC236}">
                  <a16:creationId xmlns:a16="http://schemas.microsoft.com/office/drawing/2014/main" id="{7ECF1ED2-E33F-F66F-0577-D74D34BDAF5D}"/>
                </a:ext>
              </a:extLst>
            </p:cNvPr>
            <p:cNvPicPr>
              <a:picLocks noChangeAspect="1"/>
            </p:cNvPicPr>
            <p:nvPr/>
          </p:nvPicPr>
          <p:blipFill>
            <a:blip r:embed="rId4"/>
            <a:stretch>
              <a:fillRect/>
            </a:stretch>
          </p:blipFill>
          <p:spPr>
            <a:xfrm>
              <a:off x="3959647" y="3707730"/>
              <a:ext cx="3796185" cy="2148844"/>
            </a:xfrm>
            <a:prstGeom prst="rect">
              <a:avLst/>
            </a:prstGeom>
          </p:spPr>
        </p:pic>
        <p:pic>
          <p:nvPicPr>
            <p:cNvPr id="26" name="図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264" y="3502424"/>
              <a:ext cx="4180952" cy="3428571"/>
            </a:xfrm>
            <a:prstGeom prst="rect">
              <a:avLst/>
            </a:prstGeom>
          </p:spPr>
        </p:pic>
      </p:grpSp>
      <p:pic>
        <p:nvPicPr>
          <p:cNvPr id="16" name="図 15">
            <a:extLst>
              <a:ext uri="{FF2B5EF4-FFF2-40B4-BE49-F238E27FC236}">
                <a16:creationId xmlns:a16="http://schemas.microsoft.com/office/drawing/2014/main" id="{7ECF1ED2-E33F-F66F-0577-D74D34BDAF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936" y="4307544"/>
            <a:ext cx="3019814" cy="1570303"/>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832" y="4161626"/>
            <a:ext cx="3308136" cy="2436822"/>
          </a:xfrm>
          <a:prstGeom prst="rect">
            <a:avLst/>
          </a:prstGeom>
        </p:spPr>
      </p:pic>
    </p:spTree>
    <p:extLst>
      <p:ext uri="{BB962C8B-B14F-4D97-AF65-F5344CB8AC3E}">
        <p14:creationId xmlns:p14="http://schemas.microsoft.com/office/powerpoint/2010/main" val="49842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Web</a:t>
            </a:r>
            <a:r>
              <a:rPr lang="ja-JP" altLang="en-US" sz="2800" b="1" dirty="0">
                <a:latin typeface="Meiryo UI" panose="020B0604030504040204" pitchFamily="50" charset="-128"/>
                <a:ea typeface="Meiryo UI" panose="020B0604030504040204" pitchFamily="50" charset="-128"/>
              </a:rPr>
              <a:t>アプリを利用する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018787"/>
          </a:xfrm>
        </p:spPr>
        <p:txBody>
          <a:bodyPr>
            <a:no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アプリにログインする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証憑をアップロードする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アップロードした証憑を確認する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ja-JP" altLang="en-US"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承認する（拠点長（承認者）の処理）</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承認の代理設定をする</a:t>
            </a: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45018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1.</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利用開始通知のメールを確認し、記載されている「ログインＵＲＬ」</a:t>
            </a:r>
            <a:r>
              <a:rPr lang="ja-JP" altLang="en-US" sz="1600" dirty="0">
                <a:latin typeface="Meiryo UI" panose="020B0604030504040204" pitchFamily="50" charset="-128"/>
                <a:ea typeface="Meiryo UI" panose="020B0604030504040204" pitchFamily="50" charset="-128"/>
              </a:rPr>
              <a:t>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57" y="1323887"/>
            <a:ext cx="2789950" cy="2812181"/>
          </a:xfrm>
          <a:prstGeom prst="rect">
            <a:avLst/>
          </a:prstGeom>
          <a:ln w="9525">
            <a:solidFill>
              <a:schemeClr val="tx1"/>
            </a:solidFill>
          </a:ln>
        </p:spPr>
      </p:pic>
      <p:grpSp>
        <p:nvGrpSpPr>
          <p:cNvPr id="13" name="グループ化 12"/>
          <p:cNvGrpSpPr/>
          <p:nvPr/>
        </p:nvGrpSpPr>
        <p:grpSpPr>
          <a:xfrm>
            <a:off x="962455" y="2323243"/>
            <a:ext cx="2354904" cy="972851"/>
            <a:chOff x="897627" y="2153122"/>
            <a:chExt cx="1795383" cy="742477"/>
          </a:xfrm>
        </p:grpSpPr>
        <p:sp>
          <p:nvSpPr>
            <p:cNvPr id="14"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5"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
        <p:nvSpPr>
          <p:cNvPr id="16" name="テキスト ボックス 2"/>
          <p:cNvSpPr txBox="1">
            <a:spLocks noChangeArrowheads="1"/>
          </p:cNvSpPr>
          <p:nvPr/>
        </p:nvSpPr>
        <p:spPr bwMode="auto">
          <a:xfrm>
            <a:off x="4460398" y="2366445"/>
            <a:ext cx="5183224" cy="838668"/>
          </a:xfrm>
          <a:prstGeom prst="rect">
            <a:avLst/>
          </a:prstGeom>
          <a:solidFill>
            <a:srgbClr val="FFFFFF"/>
          </a:solidFill>
          <a:ln w="9525">
            <a:solidFill>
              <a:srgbClr val="000000"/>
            </a:solidFill>
            <a:miter lim="800000"/>
            <a:headEnd/>
            <a:tailEnd/>
          </a:ln>
        </p:spPr>
        <p:txBody>
          <a:bodyPr vert="horz" wrap="square" lIns="180000" tIns="72000" rIns="180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参考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回目以降もこのログインＵＲＬから</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アプリを起動するので、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ご利用のブラウザで、ログインＵＲＬをブックマークしておくと便利です。</a:t>
            </a:r>
          </a:p>
          <a:p>
            <a:endParaRPr lang="ja-JP" altLang="en-US" sz="1400" dirty="0"/>
          </a:p>
        </p:txBody>
      </p:sp>
      <p:sp>
        <p:nvSpPr>
          <p:cNvPr id="17" name="角丸四角形 16"/>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253430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C838D75-07AA-FC6C-D6B4-E6941C31B396}"/>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7" name="コンテンツ プレースホルダー 2">
            <a:extLst>
              <a:ext uri="{FF2B5EF4-FFF2-40B4-BE49-F238E27FC236}">
                <a16:creationId xmlns:a16="http://schemas.microsoft.com/office/drawing/2014/main" id="{FB9A33E6-10B8-19B7-99DC-4508709A4E9A}"/>
              </a:ext>
            </a:extLst>
          </p:cNvPr>
          <p:cNvSpPr>
            <a:spLocks noGrp="1"/>
          </p:cNvSpPr>
          <p:nvPr>
            <p:ph idx="1"/>
          </p:nvPr>
        </p:nvSpPr>
        <p:spPr>
          <a:xfrm>
            <a:off x="389614" y="862283"/>
            <a:ext cx="11386268" cy="5630592"/>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手順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の利用開始通知メールに記載されている「ＯＢＣｉＤ」と「パスワード」を入力し、ログインします。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8" name="フッター プレースホルダー 3">
            <a:extLst>
              <a:ext uri="{FF2B5EF4-FFF2-40B4-BE49-F238E27FC236}">
                <a16:creationId xmlns:a16="http://schemas.microsoft.com/office/drawing/2014/main" id="{1B841F7D-E674-CD32-C3FE-A7CC7F4F4E79}"/>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スライド番号プレースホルダー 4">
            <a:extLst>
              <a:ext uri="{FF2B5EF4-FFF2-40B4-BE49-F238E27FC236}">
                <a16:creationId xmlns:a16="http://schemas.microsoft.com/office/drawing/2014/main" id="{1D60EB20-1798-E52F-E95C-800F7738F1C5}"/>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E9014210-B3DA-8B99-4C2D-CFF3C9A05869}"/>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905083" y="1233734"/>
            <a:ext cx="3106050" cy="2117625"/>
          </a:xfrm>
          <a:prstGeom prst="rect">
            <a:avLst/>
          </a:prstGeom>
          <a:ln>
            <a:solidFill>
              <a:schemeClr val="tx1"/>
            </a:solidFill>
          </a:ln>
        </p:spPr>
      </p:pic>
      <p:sp>
        <p:nvSpPr>
          <p:cNvPr id="11" name="テキスト ボックス 2">
            <a:extLst>
              <a:ext uri="{FF2B5EF4-FFF2-40B4-BE49-F238E27FC236}">
                <a16:creationId xmlns:a16="http://schemas.microsoft.com/office/drawing/2014/main" id="{F159EB8E-8BB6-FFD4-95CB-1F61A0BB0E28}"/>
              </a:ext>
            </a:extLst>
          </p:cNvPr>
          <p:cNvSpPr txBox="1">
            <a:spLocks noChangeArrowheads="1"/>
          </p:cNvSpPr>
          <p:nvPr/>
        </p:nvSpPr>
        <p:spPr bwMode="auto">
          <a:xfrm>
            <a:off x="905082" y="4407337"/>
            <a:ext cx="10649339" cy="172041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a:t>
            </a:r>
            <a:br>
              <a:rPr lang="en-US" altLang="ja-JP" sz="1400" dirty="0">
                <a:solidFill>
                  <a:schemeClr val="tx1">
                    <a:lumMod val="95000"/>
                    <a:lumOff val="5000"/>
                  </a:schemeClr>
                </a:solidFill>
                <a:latin typeface="Meiryo UI" panose="020B0604030504040204" pitchFamily="34" charset="-128"/>
                <a:ea typeface="Meiryo UI" panose="020B0604030504040204" pitchFamily="34" charset="-128"/>
              </a:rPr>
            </a:b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「パスワードをお忘れですか？」 をクリックし、</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FFD87F83-F372-6C8A-B2AA-B099067AA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413" y="4498781"/>
            <a:ext cx="3148555" cy="1525081"/>
          </a:xfrm>
          <a:prstGeom prst="rect">
            <a:avLst/>
          </a:prstGeom>
          <a:ln>
            <a:solidFill>
              <a:schemeClr val="tx1"/>
            </a:solidFill>
          </a:ln>
        </p:spPr>
      </p:pic>
      <p:pic>
        <p:nvPicPr>
          <p:cNvPr id="13" name="図 12">
            <a:extLst>
              <a:ext uri="{FF2B5EF4-FFF2-40B4-BE49-F238E27FC236}">
                <a16:creationId xmlns:a16="http://schemas.microsoft.com/office/drawing/2014/main" id="{142FD509-E0F6-3A18-A499-0DBBFB99EA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1656" y="4531928"/>
            <a:ext cx="1923661" cy="1471035"/>
          </a:xfrm>
          <a:prstGeom prst="rect">
            <a:avLst/>
          </a:prstGeom>
          <a:ln>
            <a:solidFill>
              <a:schemeClr val="tx1"/>
            </a:solidFill>
          </a:ln>
        </p:spPr>
      </p:pic>
      <p:sp>
        <p:nvSpPr>
          <p:cNvPr id="14" name="AutoShape 380">
            <a:extLst>
              <a:ext uri="{FF2B5EF4-FFF2-40B4-BE49-F238E27FC236}">
                <a16:creationId xmlns:a16="http://schemas.microsoft.com/office/drawing/2014/main" id="{5A03308E-7441-8930-1F1C-EC4BEF29E1EE}"/>
              </a:ext>
            </a:extLst>
          </p:cNvPr>
          <p:cNvSpPr>
            <a:spLocks noChangeArrowheads="1"/>
          </p:cNvSpPr>
          <p:nvPr/>
        </p:nvSpPr>
        <p:spPr bwMode="auto">
          <a:xfrm>
            <a:off x="4961682" y="5530073"/>
            <a:ext cx="847196" cy="1951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5" name="右矢印 24">
            <a:extLst>
              <a:ext uri="{FF2B5EF4-FFF2-40B4-BE49-F238E27FC236}">
                <a16:creationId xmlns:a16="http://schemas.microsoft.com/office/drawing/2014/main" id="{419F61E2-3295-83A9-8991-9DC4F9036FC7}"/>
              </a:ext>
            </a:extLst>
          </p:cNvPr>
          <p:cNvSpPr/>
          <p:nvPr/>
        </p:nvSpPr>
        <p:spPr>
          <a:xfrm>
            <a:off x="6982589" y="4992566"/>
            <a:ext cx="559294" cy="537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2">
            <a:extLst>
              <a:ext uri="{FF2B5EF4-FFF2-40B4-BE49-F238E27FC236}">
                <a16:creationId xmlns:a16="http://schemas.microsoft.com/office/drawing/2014/main" id="{195A65EA-F120-F303-B231-FCFEC51EDDA5}"/>
              </a:ext>
            </a:extLst>
          </p:cNvPr>
          <p:cNvSpPr txBox="1">
            <a:spLocks noChangeArrowheads="1"/>
          </p:cNvSpPr>
          <p:nvPr/>
        </p:nvSpPr>
        <p:spPr bwMode="auto">
          <a:xfrm>
            <a:off x="4540938" y="1226621"/>
            <a:ext cx="7013484" cy="204835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latin typeface="Meiryo UI" panose="020B0604030504040204" pitchFamily="50" charset="-128"/>
                <a:ea typeface="Meiryo UI" panose="020B0604030504040204" pitchFamily="50" charset="-128"/>
              </a:rPr>
              <a:t>ログインした際にパスワードの変更を求められた場合は</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新しいパスワードに変更します。</a:t>
            </a:r>
            <a:endParaRPr lang="en-US" altLang="ja-JP" sz="1400" dirty="0">
              <a:latin typeface="Meiryo UI" panose="020B0604030504040204" pitchFamily="50" charset="-128"/>
              <a:ea typeface="Meiryo UI" panose="020B0604030504040204" pitchFamily="50" charset="-128"/>
            </a:endParaRPr>
          </a:p>
          <a:p>
            <a:pPr>
              <a:lnSpc>
                <a:spcPct val="130000"/>
              </a:lnSpc>
            </a:pPr>
            <a:r>
              <a:rPr lang="ja-JP" altLang="en-US" sz="1400" dirty="0">
                <a:latin typeface="Meiryo UI" panose="020B0604030504040204" pitchFamily="50" charset="-128"/>
                <a:ea typeface="Meiryo UI" panose="020B0604030504040204" pitchFamily="50" charset="-128"/>
              </a:rPr>
              <a:t>次回以降、起動時に新しいパスワードでログインします。</a:t>
            </a:r>
            <a:endParaRPr lang="en-US" altLang="ja-JP" sz="1400" dirty="0">
              <a:latin typeface="Meiryo UI" panose="020B0604030504040204" pitchFamily="50" charset="-128"/>
              <a:ea typeface="Meiryo UI" panose="020B0604030504040204" pitchFamily="50" charset="-128"/>
            </a:endParaRPr>
          </a:p>
          <a:p>
            <a:pPr>
              <a:lnSpc>
                <a:spcPct val="130000"/>
              </a:lnSpc>
            </a:pP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7" name="図 16">
            <a:extLst>
              <a:ext uri="{FF2B5EF4-FFF2-40B4-BE49-F238E27FC236}">
                <a16:creationId xmlns:a16="http://schemas.microsoft.com/office/drawing/2014/main" id="{FBE6333D-CA24-69F9-1A5A-3057BDAAD8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7680" y="1318814"/>
            <a:ext cx="2692629" cy="1837423"/>
          </a:xfrm>
          <a:prstGeom prst="rect">
            <a:avLst/>
          </a:prstGeom>
          <a:ln w="3175">
            <a:solidFill>
              <a:schemeClr val="tx1"/>
            </a:solidFill>
          </a:ln>
        </p:spPr>
      </p:pic>
      <p:sp>
        <p:nvSpPr>
          <p:cNvPr id="18" name="角丸四角形 19">
            <a:extLst>
              <a:ext uri="{FF2B5EF4-FFF2-40B4-BE49-F238E27FC236}">
                <a16:creationId xmlns:a16="http://schemas.microsoft.com/office/drawing/2014/main" id="{B47B42A2-D15F-8313-18F6-4F5BF09981CD}"/>
              </a:ext>
            </a:extLst>
          </p:cNvPr>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74384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A382C85-EE2B-D9D3-DB2D-B851FD5B8C14}"/>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Web</a:t>
            </a:r>
            <a:r>
              <a:rPr lang="ja-JP" altLang="en-US" sz="2800" b="1" dirty="0">
                <a:latin typeface="Meiryo UI" panose="020B0604030504040204" pitchFamily="50" charset="-128"/>
                <a:ea typeface="Meiryo UI" panose="020B0604030504040204" pitchFamily="50" charset="-128"/>
              </a:rPr>
              <a:t>アプリにログインする（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7" name="コンテンツ プレースホルダー 2">
            <a:extLst>
              <a:ext uri="{FF2B5EF4-FFF2-40B4-BE49-F238E27FC236}">
                <a16:creationId xmlns:a16="http://schemas.microsoft.com/office/drawing/2014/main" id="{A9E640CF-A890-6D7C-D7F0-CBB89B14480F}"/>
              </a:ext>
            </a:extLst>
          </p:cNvPr>
          <p:cNvSpPr>
            <a:spLocks noGrp="1"/>
          </p:cNvSpPr>
          <p:nvPr>
            <p:ph idx="1"/>
          </p:nvPr>
        </p:nvSpPr>
        <p:spPr>
          <a:xfrm>
            <a:off x="389614" y="862283"/>
            <a:ext cx="11386268" cy="3235948"/>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アプリの［ホーム］画面が表示されます。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8" name="フッター プレースホルダー 3">
            <a:extLst>
              <a:ext uri="{FF2B5EF4-FFF2-40B4-BE49-F238E27FC236}">
                <a16:creationId xmlns:a16="http://schemas.microsoft.com/office/drawing/2014/main" id="{E1B69208-FE0E-A3C9-9695-E780F614C08D}"/>
              </a:ext>
            </a:extLst>
          </p:cNvPr>
          <p:cNvSpPr>
            <a:spLocks noGrp="1"/>
          </p:cNvSpPr>
          <p:nvPr>
            <p:ph type="ftr" sz="quarter" idx="11"/>
          </p:nvPr>
        </p:nvSpPr>
        <p:spPr>
          <a:xfrm>
            <a:off x="7498800" y="6494400"/>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スライド番号プレースホルダー 4">
            <a:extLst>
              <a:ext uri="{FF2B5EF4-FFF2-40B4-BE49-F238E27FC236}">
                <a16:creationId xmlns:a16="http://schemas.microsoft.com/office/drawing/2014/main" id="{1C0821C9-EC02-A4B6-B81D-E05F7A4DB179}"/>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EB4AB3D-F692-47A5-73E5-C9B128978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83" y="1319653"/>
            <a:ext cx="5047003" cy="2265070"/>
          </a:xfrm>
          <a:prstGeom prst="rect">
            <a:avLst/>
          </a:prstGeom>
          <a:ln w="9525">
            <a:solidFill>
              <a:schemeClr val="tx1"/>
            </a:solidFill>
          </a:ln>
        </p:spPr>
      </p:pic>
      <p:sp>
        <p:nvSpPr>
          <p:cNvPr id="11" name="AutoShape 380">
            <a:extLst>
              <a:ext uri="{FF2B5EF4-FFF2-40B4-BE49-F238E27FC236}">
                <a16:creationId xmlns:a16="http://schemas.microsoft.com/office/drawing/2014/main" id="{28748CE6-B751-BE7B-30D1-44F16129A1C0}"/>
              </a:ext>
            </a:extLst>
          </p:cNvPr>
          <p:cNvSpPr>
            <a:spLocks noChangeArrowheads="1"/>
          </p:cNvSpPr>
          <p:nvPr/>
        </p:nvSpPr>
        <p:spPr bwMode="auto">
          <a:xfrm>
            <a:off x="854806" y="2030732"/>
            <a:ext cx="711833"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2" name="角丸四角形 9">
            <a:extLst>
              <a:ext uri="{FF2B5EF4-FFF2-40B4-BE49-F238E27FC236}">
                <a16:creationId xmlns:a16="http://schemas.microsoft.com/office/drawing/2014/main" id="{7A93A78E-08CB-D98D-5E6C-0868EE6B1F79}"/>
              </a:ext>
            </a:extLst>
          </p:cNvPr>
          <p:cNvSpPr/>
          <p:nvPr/>
        </p:nvSpPr>
        <p:spPr>
          <a:xfrm>
            <a:off x="10532580" y="227492"/>
            <a:ext cx="1504950" cy="47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アプリ</a:t>
            </a:r>
          </a:p>
        </p:txBody>
      </p:sp>
    </p:spTree>
    <p:extLst>
      <p:ext uri="{BB962C8B-B14F-4D97-AF65-F5344CB8AC3E}">
        <p14:creationId xmlns:p14="http://schemas.microsoft.com/office/powerpoint/2010/main" val="13153995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25400">
          <a:solidFill>
            <a:srgbClr val="FF0000"/>
          </a:solidFill>
          <a:round/>
          <a:headEnd type="none" w="lg" len="lg"/>
          <a:tailEnd type="none" w="lg" len="lg"/>
        </a:ln>
        <a:extLst>
          <a:ext uri="{909E8E84-426E-40DD-AFC4-6F175D3DCCD1}">
            <a14:hiddenFill xmlns:a14="http://schemas.microsoft.com/office/drawing/2010/main">
              <a:noFill/>
            </a14:hiddenFill>
          </a:ext>
        </a:extLst>
      </a:spPr>
      <a:bodyPr vert="horz" wrap="square" lIns="91440" tIns="45720" rIns="91440" bIns="45720" numCol="1" anchor="t" anchorCtr="0" compatLnSpc="1">
        <a:prstTxWarp prst="textNoShape">
          <a:avLst/>
        </a:prstTxWarp>
      </a:bodyPr>
      <a:lstStyle>
        <a:defPPr>
          <a:defRPr dirty="0"/>
        </a:defPPr>
      </a:lstStyle>
    </a:spDef>
    <a:txDef>
      <a:spPr bwMode="auto">
        <a:solidFill>
          <a:srgbClr val="FFFFFF"/>
        </a:solidFill>
        <a:ln w="9525">
          <a:solidFill>
            <a:srgbClr val="000000"/>
          </a:solidFill>
          <a:miter lim="800000"/>
          <a:headEnd/>
          <a:tailEnd/>
        </a:ln>
      </a:spPr>
      <a:bodyPr vert="horz" wrap="square" lIns="72000" tIns="72000" rIns="72000" bIns="72000" numCol="1" anchor="t" anchorCtr="0" compatLnSpc="1">
        <a:prstTxWarp prst="textNoShape">
          <a:avLst/>
        </a:prstTxWarp>
      </a:bodyPr>
      <a:lstStyle>
        <a:defPPr>
          <a:defRPr sz="1400" dirty="0">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0" ma:contentTypeDescription="新しいドキュメントを作成します。" ma:contentTypeScope="" ma:versionID="ecb28dfec9fd5320e20f25acf2304f60">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b07ed602d166b014ef68e28666b972b7"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8D998-4AE8-4E76-8D91-A463BD9C32DC}">
  <ds:schemaRefs>
    <ds:schemaRef ds:uri="http://schemas.microsoft.com/sharepoint/v3/contenttype/forms"/>
  </ds:schemaRefs>
</ds:datastoreItem>
</file>

<file path=customXml/itemProps2.xml><?xml version="1.0" encoding="utf-8"?>
<ds:datastoreItem xmlns:ds="http://schemas.openxmlformats.org/officeDocument/2006/customXml" ds:itemID="{18142666-8B54-4DB7-9846-371AFEE2E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12994</TotalTime>
  <Words>3425</Words>
  <Application>Microsoft Office PowerPoint</Application>
  <PresentationFormat>ワイド画面</PresentationFormat>
  <Paragraphs>560</Paragraphs>
  <Slides>36</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36</vt:i4>
      </vt:variant>
    </vt:vector>
  </HeadingPairs>
  <TitlesOfParts>
    <vt:vector size="42" baseType="lpstr">
      <vt:lpstr>Meiryo UI</vt:lpstr>
      <vt:lpstr>游ゴシック</vt:lpstr>
      <vt:lpstr>游ゴシック Light</vt:lpstr>
      <vt:lpstr>Arial</vt:lpstr>
      <vt:lpstr>Office テーマ</vt:lpstr>
      <vt:lpstr>デザインの設定</vt:lpstr>
      <vt:lpstr>PowerPoint プレゼンテーション</vt:lpstr>
      <vt:lpstr>目次</vt:lpstr>
      <vt:lpstr>目次</vt:lpstr>
      <vt:lpstr>［1］はじめに</vt:lpstr>
      <vt:lpstr>［1］ - 1. 当サービスでできること</vt:lpstr>
      <vt:lpstr>［2］Webアプリを利用する</vt:lpstr>
      <vt:lpstr>［2］- 1. Webアプリにログインする（1／3）</vt:lpstr>
      <vt:lpstr>［2］- 1. Webアプリにログインする（2／3）</vt:lpstr>
      <vt:lpstr>［2］- 1. Webアプリにログインする（3／3）</vt:lpstr>
      <vt:lpstr>［2］- 2. 証憑をアップロードする（1／3）</vt:lpstr>
      <vt:lpstr>［2］- 2. 証憑をアップロードする（2／3）</vt:lpstr>
      <vt:lpstr>［2］- 2. 証憑をアップロードする（3／3） </vt:lpstr>
      <vt:lpstr>［2］- 3. アップロードした証憑を確認する</vt:lpstr>
      <vt:lpstr>［2］- 4. 承認する（拠点長（承認者）の処理）（1／2）</vt:lpstr>
      <vt:lpstr>［2］- 4. 承認する（拠点長（承認者）の処理）（2／2）</vt:lpstr>
      <vt:lpstr>［2］- 5. 承認の代理設定をする</vt:lpstr>
      <vt:lpstr>［3］PCアプリを利用する</vt:lpstr>
      <vt:lpstr>［3］- 1. PCアプリをインストールする（1／3）</vt:lpstr>
      <vt:lpstr>［3］- 1. PCアプリをインストールする（2／3） </vt:lpstr>
      <vt:lpstr>［3］- 1. PCアプリをインストールする（3／3）</vt:lpstr>
      <vt:lpstr>［3］- 2. PCアプリを起動する</vt:lpstr>
      <vt:lpstr>［3］- 3. 証憑をアップロードする（1／3）</vt:lpstr>
      <vt:lpstr>［3］- 3. 証憑をアップロードする（2／3）</vt:lpstr>
      <vt:lpstr>［3］- 3. 証憑をアップロードする（3／3）</vt:lpstr>
      <vt:lpstr>PowerPoint プレゼンテーション</vt:lpstr>
      <vt:lpstr>PowerPoint プレゼンテーション</vt:lpstr>
      <vt:lpstr>PowerPoint プレゼンテーション</vt:lpstr>
      <vt:lpstr>［4］スマホアプリを利用する</vt:lpstr>
      <vt:lpstr>［4］- 1. スマホアプリをインストールする（1／2）</vt:lpstr>
      <vt:lpstr>［4］- 1. スマホアプリをインストールする（2／2）</vt:lpstr>
      <vt:lpstr>［4］- 2. スマホアプリにログインする</vt:lpstr>
      <vt:lpstr>［4］- 2. 証憑をアップロードする（1／3）</vt:lpstr>
      <vt:lpstr>［4］- 2. 証憑をアップロードする（2／3）</vt:lpstr>
      <vt:lpstr>［4］- 2. 証憑をアップロードする（3／3）</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濵﨑 綾子 (Hamasaki Ayako)</dc:creator>
  <cp:lastModifiedBy>濵﨑 綾子 (Hamasaki Ayako)</cp:lastModifiedBy>
  <cp:revision>14</cp:revision>
  <cp:lastPrinted>2024-11-13T01:48:24Z</cp:lastPrinted>
  <dcterms:created xsi:type="dcterms:W3CDTF">2022-08-02T08:12:52Z</dcterms:created>
  <dcterms:modified xsi:type="dcterms:W3CDTF">2024-11-13T08:16:42Z</dcterms:modified>
</cp:coreProperties>
</file>