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50"/>
  </p:notesMasterIdLst>
  <p:handoutMasterIdLst>
    <p:handoutMasterId r:id="rId51"/>
  </p:handoutMasterIdLst>
  <p:sldIdLst>
    <p:sldId id="290" r:id="rId2"/>
    <p:sldId id="319" r:id="rId3"/>
    <p:sldId id="286" r:id="rId4"/>
    <p:sldId id="291" r:id="rId5"/>
    <p:sldId id="270" r:id="rId6"/>
    <p:sldId id="297" r:id="rId7"/>
    <p:sldId id="305" r:id="rId8"/>
    <p:sldId id="276" r:id="rId9"/>
    <p:sldId id="257" r:id="rId10"/>
    <p:sldId id="259" r:id="rId11"/>
    <p:sldId id="301" r:id="rId12"/>
    <p:sldId id="293" r:id="rId13"/>
    <p:sldId id="260"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313" r:id="rId28"/>
    <p:sldId id="314" r:id="rId29"/>
    <p:sldId id="324" r:id="rId30"/>
    <p:sldId id="323" r:id="rId31"/>
    <p:sldId id="321" r:id="rId32"/>
    <p:sldId id="317" r:id="rId33"/>
    <p:sldId id="279" r:id="rId34"/>
    <p:sldId id="306" r:id="rId35"/>
    <p:sldId id="308" r:id="rId36"/>
    <p:sldId id="310" r:id="rId37"/>
    <p:sldId id="307" r:id="rId38"/>
    <p:sldId id="292" r:id="rId39"/>
    <p:sldId id="294" r:id="rId40"/>
    <p:sldId id="281" r:id="rId41"/>
    <p:sldId id="302" r:id="rId42"/>
    <p:sldId id="315" r:id="rId43"/>
    <p:sldId id="316" r:id="rId44"/>
    <p:sldId id="318" r:id="rId45"/>
    <p:sldId id="311" r:id="rId46"/>
    <p:sldId id="304" r:id="rId47"/>
    <p:sldId id="312" r:id="rId48"/>
    <p:sldId id="327" r:id="rId4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82382" autoAdjust="0"/>
  </p:normalViewPr>
  <p:slideViewPr>
    <p:cSldViewPr snapToGrid="0">
      <p:cViewPr varScale="1">
        <p:scale>
          <a:sx n="91" d="100"/>
          <a:sy n="91" d="100"/>
        </p:scale>
        <p:origin x="1800" y="84"/>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2024/11/11</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11/11/2024</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申請者と、承認する上長（承認者）で、利用できるメニューを変更できます。</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承認者だけに［承認］メニューを表示できます。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②サービス選択で「奉行</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Edge </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労務管理電子化クラウド」を</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選択します。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③例えば、「申請者用」「承認者用」などのメニュー権限を用意し、</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利用者または組織ごとに付与します。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［提出項目］</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endPar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8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41</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42</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43</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労務担当者の方へ</a:t>
            </a:r>
            <a:r>
              <a:rPr kumimoji="1" lang="en-US" altLang="ja-JP" dirty="0"/>
              <a:t>】</a:t>
            </a:r>
          </a:p>
          <a:p>
            <a:endParaRPr kumimoji="1" lang="en-US" altLang="ja-JP" dirty="0"/>
          </a:p>
          <a:p>
            <a:r>
              <a:rPr kumimoji="1" lang="ja-JP" altLang="en-US" dirty="0"/>
              <a:t>お客様の会社で不要な申請がある場合は、必要に応じて、記載を削除してください。</a:t>
            </a:r>
          </a:p>
          <a:p>
            <a:endParaRPr kumimoji="1" lang="ja-JP" altLang="en-US" dirty="0"/>
          </a:p>
          <a:p>
            <a:r>
              <a:rPr kumimoji="1" lang="ja-JP" altLang="en-US" dirty="0"/>
              <a:t>また、以下の方法で、お客様独自の申請も追加できます。</a:t>
            </a:r>
          </a:p>
          <a:p>
            <a:r>
              <a:rPr kumimoji="1" lang="ja-JP" altLang="en-US" dirty="0"/>
              <a:t>＜設定手順＞</a:t>
            </a:r>
          </a:p>
          <a:p>
            <a:r>
              <a:rPr kumimoji="1" lang="ja-JP" altLang="en-US" dirty="0"/>
              <a:t>　 ①［身上異動手続 </a:t>
            </a:r>
            <a:r>
              <a:rPr kumimoji="1" lang="en-US" altLang="ja-JP" dirty="0"/>
              <a:t>‐ </a:t>
            </a:r>
            <a:r>
              <a:rPr kumimoji="1" lang="ja-JP" altLang="en-US" dirty="0"/>
              <a:t>手続設定 </a:t>
            </a:r>
            <a:r>
              <a:rPr kumimoji="1" lang="en-US" altLang="ja-JP" dirty="0"/>
              <a:t>‐ </a:t>
            </a:r>
            <a:r>
              <a:rPr kumimoji="1" lang="ja-JP" altLang="en-US" dirty="0"/>
              <a:t>身上異動手続使用設定］メニューを選択します。</a:t>
            </a:r>
          </a:p>
          <a:p>
            <a:r>
              <a:rPr kumimoji="1" lang="ja-JP" altLang="en-US" dirty="0"/>
              <a:t>　 ②身上異動</a:t>
            </a:r>
            <a:r>
              <a:rPr kumimoji="1" lang="en-US" altLang="ja-JP" dirty="0"/>
              <a:t>1~20</a:t>
            </a:r>
            <a:r>
              <a:rPr kumimoji="1" lang="ja-JP" altLang="en-US" dirty="0"/>
              <a:t>を使用します</a:t>
            </a:r>
            <a:r>
              <a:rPr kumimoji="1" lang="zh-TW" altLang="en-US" dirty="0"/>
              <a:t>（情報提出）</a:t>
            </a:r>
            <a:r>
              <a:rPr kumimoji="1" lang="ja-JP" altLang="en-US" dirty="0"/>
              <a:t>。</a:t>
            </a:r>
          </a:p>
          <a:p>
            <a:r>
              <a:rPr kumimoji="1" lang="ja-JP" altLang="en-US" dirty="0"/>
              <a:t>　 （同様に［総務手続 </a:t>
            </a:r>
            <a:r>
              <a:rPr kumimoji="1" lang="en-US" altLang="ja-JP" dirty="0"/>
              <a:t>‐ </a:t>
            </a:r>
            <a:r>
              <a:rPr kumimoji="1" lang="ja-JP" altLang="en-US" dirty="0"/>
              <a:t>手続設定 </a:t>
            </a:r>
            <a:r>
              <a:rPr kumimoji="1" lang="en-US" altLang="ja-JP" dirty="0"/>
              <a:t>‐ </a:t>
            </a:r>
            <a:r>
              <a:rPr kumimoji="1" lang="ja-JP" altLang="en-US" dirty="0"/>
              <a:t>総務手続使用設定］メニューで</a:t>
            </a:r>
          </a:p>
          <a:p>
            <a:r>
              <a:rPr kumimoji="1" lang="ja-JP" altLang="en-US" dirty="0"/>
              <a:t>　 総務</a:t>
            </a:r>
            <a:r>
              <a:rPr kumimoji="1" lang="en-US" altLang="ja-JP" dirty="0"/>
              <a:t>1~99</a:t>
            </a:r>
            <a:r>
              <a:rPr kumimoji="1" lang="ja-JP" altLang="en-US" dirty="0"/>
              <a:t>も使用できます</a:t>
            </a:r>
            <a:r>
              <a:rPr kumimoji="1" lang="zh-TW" altLang="en-US" dirty="0"/>
              <a:t>（情報提出）</a:t>
            </a:r>
            <a:r>
              <a:rPr kumimoji="1" lang="ja-JP" altLang="en-US" dirty="0"/>
              <a:t>。）</a:t>
            </a:r>
          </a:p>
          <a:p>
            <a:endParaRPr kumimoji="1" lang="ja-JP" altLang="en-US" dirty="0"/>
          </a:p>
          <a:p>
            <a:r>
              <a:rPr kumimoji="1" lang="ja-JP" altLang="en-US" dirty="0"/>
              <a:t>その際は、必要に応じて当マニュアルにも申請の説明を追記してください。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2024/11/11</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4.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29366;&#27841;.jp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48.jpeg"/><Relationship Id="rId7"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52.jpeg"/><Relationship Id="rId7"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 Id="rId5" Type="http://schemas.openxmlformats.org/officeDocument/2006/relationships/image" Target="../media/image11.png"/><Relationship Id="rId10"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80;&#12454;&#12531;&#12525;&#12540;&#12489;&#12508;&#12479;&#12531;.jpg" TargetMode="External"/><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6.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3.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4.jpeg"/><Relationship Id="rId7" Type="http://schemas.openxmlformats.org/officeDocument/2006/relationships/image" Target="../media/image66.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5" Type="http://schemas.openxmlformats.org/officeDocument/2006/relationships/image" Target="../media/image12.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a:latin typeface="Meiryo UI" panose="020B0604030504040204" pitchFamily="50" charset="-128"/>
                <a:ea typeface="Meiryo UI" panose="020B0604030504040204" pitchFamily="50" charset="-128"/>
              </a:rPr>
              <a:t>2024/11/22</a:t>
            </a:r>
            <a:endParaRPr lang="ja-JP" altLang="ja-JP" sz="1200" dirty="0">
              <a:latin typeface="Meiryo UI" panose="020B0604030504040204" pitchFamily="50" charset="-128"/>
              <a:ea typeface="Meiryo UI" panose="020B0604030504040204" pitchFamily="50" charset="-128"/>
            </a:endParaRPr>
          </a:p>
        </p:txBody>
      </p:sp>
      <p:pic>
        <p:nvPicPr>
          <p:cNvPr id="4" name="図 3" descr="黒い背景に白い文字がある&#10;&#10;低い精度で自動的に生成された説明">
            <a:extLst>
              <a:ext uri="{FF2B5EF4-FFF2-40B4-BE49-F238E27FC236}">
                <a16:creationId xmlns:a16="http://schemas.microsoft.com/office/drawing/2014/main" id="{EEBEDF9A-11C5-37B7-7D1E-D815EF3B98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sp>
        <p:nvSpPr>
          <p:cNvPr id="5" name="テキスト ボックス 4">
            <a:extLst>
              <a:ext uri="{FF2B5EF4-FFF2-40B4-BE49-F238E27FC236}">
                <a16:creationId xmlns:a16="http://schemas.microsoft.com/office/drawing/2014/main" id="{07FDDBFF-1CC1-0898-8E76-513AE211E24B}"/>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CD18FF45-3BC6-EAE9-8FBA-433D5DE0DF1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59397955-A8D0-CEB2-49E7-A1E72074BD4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sp>
        <p:nvSpPr>
          <p:cNvPr id="5" name="四角形: 角を丸くする 20">
            <a:extLst>
              <a:ext uri="{FF2B5EF4-FFF2-40B4-BE49-F238E27FC236}">
                <a16:creationId xmlns:a16="http://schemas.microsoft.com/office/drawing/2014/main" id="{A8E77C06-593F-4B60-EA30-A4D8EF77FAAC}"/>
              </a:ext>
            </a:extLst>
          </p:cNvPr>
          <p:cNvSpPr/>
          <p:nvPr/>
        </p:nvSpPr>
        <p:spPr>
          <a:xfrm>
            <a:off x="761967" y="1998521"/>
            <a:ext cx="1751149" cy="3389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B1EEC2FA-9A72-1DC4-1458-5DD14E3EFC96}"/>
              </a:ext>
            </a:extLst>
          </p:cNvPr>
          <p:cNvPicPr>
            <a:picLocks noChangeAspect="1"/>
          </p:cNvPicPr>
          <p:nvPr/>
        </p:nvPicPr>
        <p:blipFill>
          <a:blip r:embed="rId7"/>
          <a:stretch>
            <a:fillRect/>
          </a:stretch>
        </p:blipFill>
        <p:spPr>
          <a:xfrm>
            <a:off x="758284" y="1384718"/>
            <a:ext cx="3589020" cy="5155138"/>
          </a:xfrm>
          <a:prstGeom prst="rect">
            <a:avLst/>
          </a:prstGeom>
        </p:spPr>
      </p:pic>
    </p:spTree>
    <p:extLst>
      <p:ext uri="{BB962C8B-B14F-4D97-AF65-F5344CB8AC3E}">
        <p14:creationId xmlns:p14="http://schemas.microsoft.com/office/powerpoint/2010/main" val="110608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extLst>
              <p:ext uri="{D42A27DB-BD31-4B8C-83A1-F6EECF244321}">
                <p14:modId xmlns:p14="http://schemas.microsoft.com/office/powerpoint/2010/main" val="856442573"/>
              </p:ext>
            </p:extLst>
          </p:nvPr>
        </p:nvGraphicFramePr>
        <p:xfrm>
          <a:off x="574543" y="706229"/>
          <a:ext cx="10594328" cy="410652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Ver.241115</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1908615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85496557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493860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22095961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「育児休業（延長・終了）」を新規追加</a:t>
                      </a:r>
                    </a:p>
                  </a:txBody>
                  <a:tcPr anchor="ctr"/>
                </a:tc>
                <a:extLst>
                  <a:ext uri="{0D108BD9-81ED-4DB2-BD59-A6C34878D82A}">
                    <a16:rowId xmlns:a16="http://schemas.microsoft.com/office/drawing/2014/main" val="6907860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「介護休業（介護休業に入る前）」を新規追加</a:t>
                      </a:r>
                    </a:p>
                  </a:txBody>
                  <a:tcPr anchor="ctr"/>
                </a:tc>
                <a:extLst>
                  <a:ext uri="{0D108BD9-81ED-4DB2-BD59-A6C34878D82A}">
                    <a16:rowId xmlns:a16="http://schemas.microsoft.com/office/drawing/2014/main" val="7106602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「介護休業（延長・終了）」を新規追加</a:t>
                      </a:r>
                    </a:p>
                  </a:txBody>
                  <a:tcPr anchor="ctr"/>
                </a:tc>
                <a:extLst>
                  <a:ext uri="{0D108BD9-81ED-4DB2-BD59-A6C34878D82A}">
                    <a16:rowId xmlns:a16="http://schemas.microsoft.com/office/drawing/2014/main" val="7574019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Web</a:t>
                      </a:r>
                      <a:r>
                        <a:rPr kumimoji="1" lang="ja-JP" altLang="en-US" sz="1800" baseline="-25000" dirty="0">
                          <a:latin typeface="メイリオ" panose="020B0604030504040204" pitchFamily="50" charset="-128"/>
                          <a:ea typeface="メイリオ" panose="020B0604030504040204" pitchFamily="50" charset="-128"/>
                        </a:rPr>
                        <a:t>アプリの各メニューを英語表記に切り替えたい」を新規追加</a:t>
                      </a:r>
                    </a:p>
                  </a:txBody>
                  <a:tcPr anchor="ctr"/>
                </a:tc>
                <a:extLst>
                  <a:ext uri="{0D108BD9-81ED-4DB2-BD59-A6C34878D82A}">
                    <a16:rowId xmlns:a16="http://schemas.microsoft.com/office/drawing/2014/main" val="321393988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Ver.231226</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700055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661427405"/>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rcRect/>
          <a:stretch/>
        </p:blipFill>
        <p:spPr>
          <a:xfrm>
            <a:off x="736581" y="2095187"/>
            <a:ext cx="4876190" cy="2400815"/>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6BD3432D-0A9B-4188-8AC5-0E5AE024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61" y="3194092"/>
            <a:ext cx="3524763" cy="2836688"/>
          </a:xfrm>
          <a:prstGeom prst="rect">
            <a:avLst/>
          </a:prstGeom>
          <a:ln>
            <a:solidFill>
              <a:schemeClr val="tx1"/>
            </a:solidFill>
          </a:ln>
        </p:spPr>
      </p:pic>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D227085-F22A-3E2C-B619-EB07C100B84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79C85F7-07E6-B3E3-E05D-08DE821634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788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673492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pic>
        <p:nvPicPr>
          <p:cNvPr id="16" name="図 15">
            <a:extLst>
              <a:ext uri="{FF2B5EF4-FFF2-40B4-BE49-F238E27FC236}">
                <a16:creationId xmlns:a16="http://schemas.microsoft.com/office/drawing/2014/main" id="{FE849EC0-DE4F-B29B-D23C-BF6B6C072FC7}"/>
              </a:ext>
            </a:extLst>
          </p:cNvPr>
          <p:cNvPicPr>
            <a:picLocks noChangeAspect="1"/>
          </p:cNvPicPr>
          <p:nvPr/>
        </p:nvPicPr>
        <p:blipFill>
          <a:blip r:embed="rId3"/>
          <a:stretch>
            <a:fillRect/>
          </a:stretch>
        </p:blipFill>
        <p:spPr>
          <a:xfrm>
            <a:off x="615692" y="2252233"/>
            <a:ext cx="4023231" cy="4423203"/>
          </a:xfrm>
          <a:prstGeom prst="rect">
            <a:avLst/>
          </a:prstGeom>
        </p:spPr>
      </p:pic>
      <p:sp>
        <p:nvSpPr>
          <p:cNvPr id="8" name="四角形: 角を丸くする 7">
            <a:extLst>
              <a:ext uri="{FF2B5EF4-FFF2-40B4-BE49-F238E27FC236}">
                <a16:creationId xmlns:a16="http://schemas.microsoft.com/office/drawing/2014/main" id="{9C8BF074-768C-90E9-D4BB-85BE8D8EA03A}"/>
              </a:ext>
            </a:extLst>
          </p:cNvPr>
          <p:cNvSpPr/>
          <p:nvPr/>
        </p:nvSpPr>
        <p:spPr>
          <a:xfrm>
            <a:off x="693420" y="2832100"/>
            <a:ext cx="2799080" cy="4191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35B94C-BFAD-4845-8B95-6B0EBB33B182}"/>
              </a:ext>
            </a:extLst>
          </p:cNvPr>
          <p:cNvSpPr txBox="1"/>
          <p:nvPr/>
        </p:nvSpPr>
        <p:spPr>
          <a:xfrm>
            <a:off x="1304267" y="1004250"/>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74C59437-A0C2-4BC7-ACCD-19F07C54D985}"/>
              </a:ext>
            </a:extLst>
          </p:cNvPr>
          <p:cNvSpPr txBox="1"/>
          <p:nvPr/>
        </p:nvSpPr>
        <p:spPr>
          <a:xfrm>
            <a:off x="6790265" y="3721323"/>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D95E96F-945F-470D-8029-2D5FB51E638A}"/>
              </a:ext>
            </a:extLst>
          </p:cNvPr>
          <p:cNvSpPr txBox="1"/>
          <p:nvPr/>
        </p:nvSpPr>
        <p:spPr>
          <a:xfrm>
            <a:off x="6790265" y="969730"/>
            <a:ext cx="4097468" cy="2434059"/>
          </a:xfrm>
          <a:prstGeom prst="rect">
            <a:avLst/>
          </a:prstGeom>
          <a:noFill/>
        </p:spPr>
        <p:txBody>
          <a:bodyPr wrap="square" tIns="36000" rtlCol="0">
            <a:spAutoFit/>
          </a:bodyPr>
          <a:lstStyle/>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育児休業（延長・終了）</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介護休業（延長・終了）</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5800" y="1553193"/>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5799" y="2124028"/>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DEC6D24-5E68-46C1-9E67-E2FCDE4A209A}"/>
              </a:ext>
            </a:extLst>
          </p:cNvPr>
          <p:cNvSpPr txBox="1"/>
          <p:nvPr/>
        </p:nvSpPr>
        <p:spPr>
          <a:xfrm>
            <a:off x="1304267" y="2694863"/>
            <a:ext cx="4124092" cy="4034497"/>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a:cxnSpLocks/>
          </p:cNvCxnSpPr>
          <p:nvPr/>
        </p:nvCxnSpPr>
        <p:spPr>
          <a:xfrm>
            <a:off x="6091926" y="1376004"/>
            <a:ext cx="0" cy="511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7A8D8F-5A65-4E92-A1D6-93F3026CCE43}"/>
              </a:ext>
            </a:extLst>
          </p:cNvPr>
          <p:cNvSpPr txBox="1"/>
          <p:nvPr/>
        </p:nvSpPr>
        <p:spPr>
          <a:xfrm>
            <a:off x="6790265" y="3303249"/>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6C994BAB-5FCE-46D9-8B84-E6BFE2882FDD}"/>
              </a:ext>
            </a:extLst>
          </p:cNvPr>
          <p:cNvSpPr txBox="1"/>
          <p:nvPr/>
        </p:nvSpPr>
        <p:spPr>
          <a:xfrm>
            <a:off x="6790265" y="4520278"/>
            <a:ext cx="4792965" cy="2434059"/>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8 - 3</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英語表記に切り替えたい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A997B04-D5B3-9474-66EA-59307EAB7B82}"/>
              </a:ext>
            </a:extLst>
          </p:cNvPr>
          <p:cNvSpPr txBox="1"/>
          <p:nvPr/>
        </p:nvSpPr>
        <p:spPr>
          <a:xfrm>
            <a:off x="6790265" y="4115700"/>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78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4C7FDFB6-5876-7F8E-3522-C11CFB412AEF}"/>
              </a:ext>
            </a:extLst>
          </p:cNvPr>
          <p:cNvPicPr>
            <a:picLocks noChangeAspect="1"/>
          </p:cNvPicPr>
          <p:nvPr/>
        </p:nvPicPr>
        <p:blipFill>
          <a:blip r:embed="rId3"/>
          <a:stretch>
            <a:fillRect/>
          </a:stretch>
        </p:blipFill>
        <p:spPr>
          <a:xfrm>
            <a:off x="615693" y="2111332"/>
            <a:ext cx="7717816" cy="3646491"/>
          </a:xfrm>
          <a:prstGeom prst="rect">
            <a:avLst/>
          </a:prstGeom>
          <a:ln>
            <a:solidFill>
              <a:schemeClr val="tx1"/>
            </a:solidFill>
          </a:ln>
        </p:spPr>
      </p:pic>
    </p:spTree>
    <p:extLst>
      <p:ext uri="{BB962C8B-B14F-4D97-AF65-F5344CB8AC3E}">
        <p14:creationId xmlns:p14="http://schemas.microsoft.com/office/powerpoint/2010/main" val="41724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A178DED-AEC1-8AC2-E575-F7F19038282F}"/>
              </a:ext>
            </a:extLst>
          </p:cNvPr>
          <p:cNvPicPr>
            <a:picLocks noChangeAspect="1"/>
          </p:cNvPicPr>
          <p:nvPr/>
        </p:nvPicPr>
        <p:blipFill>
          <a:blip r:embed="rId3"/>
          <a:stretch>
            <a:fillRect/>
          </a:stretch>
        </p:blipFill>
        <p:spPr>
          <a:xfrm>
            <a:off x="615693" y="2452476"/>
            <a:ext cx="6697858" cy="3352791"/>
          </a:xfrm>
          <a:prstGeom prst="rect">
            <a:avLst/>
          </a:prstGeom>
          <a:ln>
            <a:solidFill>
              <a:schemeClr val="tx1"/>
            </a:solidFill>
          </a:ln>
        </p:spPr>
      </p:pic>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6094268"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spTree>
    <p:extLst>
      <p:ext uri="{BB962C8B-B14F-4D97-AF65-F5344CB8AC3E}">
        <p14:creationId xmlns:p14="http://schemas.microsoft.com/office/powerpoint/2010/main" val="2569520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38E9E31-8F82-E3A1-98C9-37DE83F660DD}"/>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265" y="2067559"/>
            <a:ext cx="6162019" cy="3084884"/>
          </a:xfrm>
          <a:prstGeom prst="rect">
            <a:avLst/>
          </a:prstGeom>
          <a:ln>
            <a:solidFill>
              <a:schemeClr val="tx1"/>
            </a:solidFill>
          </a:ln>
        </p:spPr>
      </p:pic>
    </p:spTree>
    <p:extLst>
      <p:ext uri="{BB962C8B-B14F-4D97-AF65-F5344CB8AC3E}">
        <p14:creationId xmlns:p14="http://schemas.microsoft.com/office/powerpoint/2010/main" val="4047971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3C3DEA1-EA62-7AEB-7241-733DF38024F0}"/>
              </a:ext>
            </a:extLst>
          </p:cNvPr>
          <p:cNvPicPr>
            <a:picLocks noChangeAspect="1"/>
          </p:cNvPicPr>
          <p:nvPr/>
        </p:nvPicPr>
        <p:blipFill>
          <a:blip r:embed="rId5"/>
          <a:stretch>
            <a:fillRect/>
          </a:stretch>
        </p:blipFill>
        <p:spPr>
          <a:xfrm>
            <a:off x="538480" y="1292927"/>
            <a:ext cx="4428571" cy="3133333"/>
          </a:xfrm>
          <a:prstGeom prst="rect">
            <a:avLst/>
          </a:prstGeom>
        </p:spPr>
      </p:pic>
    </p:spTree>
    <p:extLst>
      <p:ext uri="{BB962C8B-B14F-4D97-AF65-F5344CB8AC3E}">
        <p14:creationId xmlns:p14="http://schemas.microsoft.com/office/powerpoint/2010/main" val="227719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549899"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7" name="図 6">
            <a:extLst>
              <a:ext uri="{FF2B5EF4-FFF2-40B4-BE49-F238E27FC236}">
                <a16:creationId xmlns:a16="http://schemas.microsoft.com/office/drawing/2014/main" id="{A2014420-CC53-419A-BCE6-01E10EB09E02}"/>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21989" y="698549"/>
            <a:ext cx="419251" cy="419251"/>
          </a:xfrm>
          <a:prstGeom prst="rect">
            <a:avLst/>
          </a:prstGeom>
        </p:spPr>
      </p:pic>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144621"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93282" y="1253927"/>
            <a:ext cx="444043" cy="598942"/>
          </a:xfrm>
          <a:prstGeom prst="rect">
            <a:avLst/>
          </a:prstGeom>
        </p:spPr>
      </p:pic>
      <p:pic>
        <p:nvPicPr>
          <p:cNvPr id="9" name="図 8">
            <a:extLst>
              <a:ext uri="{FF2B5EF4-FFF2-40B4-BE49-F238E27FC236}">
                <a16:creationId xmlns:a16="http://schemas.microsoft.com/office/drawing/2014/main" id="{852E68BB-E44B-4D53-B78D-E40B0B0994F9}"/>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4646" y="1253928"/>
            <a:ext cx="4574125" cy="2566914"/>
          </a:xfrm>
          <a:prstGeom prst="rect">
            <a:avLst/>
          </a:prstGeom>
        </p:spPr>
      </p:pic>
      <p:sp>
        <p:nvSpPr>
          <p:cNvPr id="8" name="四角形: 角を丸くする 7">
            <a:extLst>
              <a:ext uri="{FF2B5EF4-FFF2-40B4-BE49-F238E27FC236}">
                <a16:creationId xmlns:a16="http://schemas.microsoft.com/office/drawing/2014/main" id="{3FB6C669-5AEA-49D6-B43D-68D4C1D22AA1}"/>
              </a:ext>
            </a:extLst>
          </p:cNvPr>
          <p:cNvSpPr/>
          <p:nvPr/>
        </p:nvSpPr>
        <p:spPr>
          <a:xfrm>
            <a:off x="909195" y="2092260"/>
            <a:ext cx="727899" cy="156831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9671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2DFC88A2-F530-3979-B0AE-95AB4F1E6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3" y="1379396"/>
            <a:ext cx="4476750" cy="2847975"/>
          </a:xfrm>
          <a:prstGeom prst="rect">
            <a:avLst/>
          </a:prstGeom>
          <a:ln>
            <a:solidFill>
              <a:schemeClr val="tx1"/>
            </a:solidFill>
          </a:ln>
        </p:spPr>
      </p:pic>
      <p:sp>
        <p:nvSpPr>
          <p:cNvPr id="12" name="四角形: 角を丸くする 20">
            <a:extLst>
              <a:ext uri="{FF2B5EF4-FFF2-40B4-BE49-F238E27FC236}">
                <a16:creationId xmlns:a16="http://schemas.microsoft.com/office/drawing/2014/main" id="{8B01A9BC-C989-344E-FD67-BE935A016E4D}"/>
              </a:ext>
            </a:extLst>
          </p:cNvPr>
          <p:cNvSpPr/>
          <p:nvPr/>
        </p:nvSpPr>
        <p:spPr>
          <a:xfrm>
            <a:off x="585823"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四角形: 角を丸くする 7">
            <a:extLst>
              <a:ext uri="{FF2B5EF4-FFF2-40B4-BE49-F238E27FC236}">
                <a16:creationId xmlns:a16="http://schemas.microsoft.com/office/drawing/2014/main" id="{D5053959-F234-A8AA-8111-EAE006A147A5}"/>
              </a:ext>
            </a:extLst>
          </p:cNvPr>
          <p:cNvSpPr/>
          <p:nvPr/>
        </p:nvSpPr>
        <p:spPr>
          <a:xfrm>
            <a:off x="2830331"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pic>
        <p:nvPicPr>
          <p:cNvPr id="11" name="図 10">
            <a:extLst>
              <a:ext uri="{FF2B5EF4-FFF2-40B4-BE49-F238E27FC236}">
                <a16:creationId xmlns:a16="http://schemas.microsoft.com/office/drawing/2014/main" id="{9563D540-4A9A-E83D-724A-306BBE85A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Web</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アプリの各メニュー</a:t>
            </a:r>
            <a:r>
              <a:rPr lang="ja-JP" altLang="en-US" sz="2000" b="1" dirty="0">
                <a:latin typeface="Meiryo UI" panose="020B0604030504040204" pitchFamily="50" charset="-128"/>
                <a:ea typeface="Meiryo UI" panose="020B0604030504040204" pitchFamily="50" charset="-128"/>
              </a:rPr>
              <a:t>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47</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59971" y="2683487"/>
            <a:ext cx="6717204" cy="3671347"/>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464918" y="3517523"/>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602342" y="4419596"/>
            <a:ext cx="2619563" cy="1834308"/>
          </a:xfrm>
          <a:prstGeom prst="rect">
            <a:avLst/>
          </a:prstGeom>
        </p:spPr>
      </p:pic>
      <p:sp>
        <p:nvSpPr>
          <p:cNvPr id="3" name="矢印: 右 2">
            <a:extLst>
              <a:ext uri="{FF2B5EF4-FFF2-40B4-BE49-F238E27FC236}">
                <a16:creationId xmlns:a16="http://schemas.microsoft.com/office/drawing/2014/main" id="{01DFDCEF-756A-0D00-2B42-B35AC6BF6F2F}"/>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4156989657"/>
              </p:ext>
            </p:extLst>
          </p:nvPr>
        </p:nvGraphicFramePr>
        <p:xfrm>
          <a:off x="602235" y="1009394"/>
          <a:ext cx="10718228" cy="5131594"/>
        </p:xfrm>
        <a:graphic>
          <a:graphicData uri="http://schemas.openxmlformats.org/drawingml/2006/table">
            <a:tbl>
              <a:tblPr firstRow="1" bandRow="1">
                <a:tableStyleId>{5C22544A-7EE6-4342-B048-85BDC9FD1C3A}</a:tableStyleId>
              </a:tblPr>
              <a:tblGrid>
                <a:gridCol w="3024885">
                  <a:extLst>
                    <a:ext uri="{9D8B030D-6E8A-4147-A177-3AD203B41FA5}">
                      <a16:colId xmlns:a16="http://schemas.microsoft.com/office/drawing/2014/main" val="2764298941"/>
                    </a:ext>
                  </a:extLst>
                </a:gridCol>
                <a:gridCol w="7693343">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54784">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5478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5478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54784">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654784">
                <a:tc>
                  <a:txBody>
                    <a:bodyPr/>
                    <a:lstStyle/>
                    <a:p>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87828985"/>
                  </a:ext>
                </a:extLst>
              </a:tr>
              <a:tr h="654784">
                <a:tc>
                  <a:txBody>
                    <a:bodyPr/>
                    <a:lstStyle/>
                    <a:p>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1168824053"/>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2235" y="389732"/>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B39E48B0-DE59-6ED3-12E6-FC246AB5C77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3B8DC71D-96FA-C30B-7395-DE5822A5F5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21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4047105908"/>
              </p:ext>
            </p:extLst>
          </p:nvPr>
        </p:nvGraphicFramePr>
        <p:xfrm>
          <a:off x="598376" y="1014089"/>
          <a:ext cx="10724468" cy="5131594"/>
        </p:xfrm>
        <a:graphic>
          <a:graphicData uri="http://schemas.openxmlformats.org/drawingml/2006/table">
            <a:tbl>
              <a:tblPr firstRow="1" bandRow="1">
                <a:tableStyleId>{5C22544A-7EE6-4342-B048-85BDC9FD1C3A}</a:tableStyleId>
              </a:tblPr>
              <a:tblGrid>
                <a:gridCol w="3029244">
                  <a:extLst>
                    <a:ext uri="{9D8B030D-6E8A-4147-A177-3AD203B41FA5}">
                      <a16:colId xmlns:a16="http://schemas.microsoft.com/office/drawing/2014/main" val="2764298941"/>
                    </a:ext>
                  </a:extLst>
                </a:gridCol>
                <a:gridCol w="7695224">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3321941438"/>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4172418797"/>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307202515"/>
                  </a:ext>
                </a:extLst>
              </a:tr>
            </a:tbl>
          </a:graphicData>
        </a:graphic>
      </p:graphicFrame>
      <p:sp>
        <p:nvSpPr>
          <p:cNvPr id="2" name="フッター プレースホルダー 3">
            <a:extLst>
              <a:ext uri="{FF2B5EF4-FFF2-40B4-BE49-F238E27FC236}">
                <a16:creationId xmlns:a16="http://schemas.microsoft.com/office/drawing/2014/main" id="{A92D2A98-D8F0-70C0-3FE5-5782206F882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DAFE9E6-D633-7C51-099D-AAB5C3DE640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1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617796"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040485" y="1253927"/>
            <a:ext cx="3664630" cy="5173595"/>
          </a:xfrm>
          <a:prstGeom prst="rect">
            <a:avLst/>
          </a:prstGeom>
        </p:spPr>
      </p:pic>
      <p:pic>
        <p:nvPicPr>
          <p:cNvPr id="8" name="図 7">
            <a:extLst>
              <a:ext uri="{FF2B5EF4-FFF2-40B4-BE49-F238E27FC236}">
                <a16:creationId xmlns:a16="http://schemas.microsoft.com/office/drawing/2014/main" id="{1B756DAB-7723-4C20-BAE8-7C6A9A0A489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42702" y="1258268"/>
            <a:ext cx="4742870" cy="2661611"/>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584292"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7688</Words>
  <Application>Microsoft Office PowerPoint</Application>
  <PresentationFormat>ワイド画面</PresentationFormat>
  <Paragraphs>831</Paragraphs>
  <Slides>48</Slides>
  <Notes>48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48</vt:i4>
      </vt:variant>
    </vt:vector>
  </HeadingPairs>
  <TitlesOfParts>
    <vt:vector size="56"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2024-11-11T07:25:07Z</dcterms:modified>
</cp:coreProperties>
</file>