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90" r:id="rId4"/>
  </p:sldMasterIdLst>
  <p:notesMasterIdLst>
    <p:notesMasterId r:id="rId46"/>
  </p:notesMasterIdLst>
  <p:sldIdLst>
    <p:sldId id="256" r:id="rId5"/>
    <p:sldId id="312" r:id="rId6"/>
    <p:sldId id="311" r:id="rId7"/>
    <p:sldId id="259" r:id="rId8"/>
    <p:sldId id="260" r:id="rId9"/>
    <p:sldId id="303" r:id="rId10"/>
    <p:sldId id="265" r:id="rId11"/>
    <p:sldId id="308" r:id="rId12"/>
    <p:sldId id="267" r:id="rId13"/>
    <p:sldId id="297" r:id="rId14"/>
    <p:sldId id="298" r:id="rId15"/>
    <p:sldId id="299" r:id="rId16"/>
    <p:sldId id="300" r:id="rId17"/>
    <p:sldId id="301" r:id="rId18"/>
    <p:sldId id="302" r:id="rId19"/>
    <p:sldId id="304" r:id="rId20"/>
    <p:sldId id="276" r:id="rId21"/>
    <p:sldId id="289" r:id="rId22"/>
    <p:sldId id="291" r:id="rId23"/>
    <p:sldId id="290" r:id="rId24"/>
    <p:sldId id="314" r:id="rId25"/>
    <p:sldId id="310" r:id="rId26"/>
    <p:sldId id="315" r:id="rId27"/>
    <p:sldId id="316" r:id="rId28"/>
    <p:sldId id="321" r:id="rId29"/>
    <p:sldId id="319" r:id="rId30"/>
    <p:sldId id="320" r:id="rId31"/>
    <p:sldId id="317" r:id="rId32"/>
    <p:sldId id="280" r:id="rId33"/>
    <p:sldId id="281" r:id="rId34"/>
    <p:sldId id="282" r:id="rId35"/>
    <p:sldId id="305" r:id="rId36"/>
    <p:sldId id="306" r:id="rId37"/>
    <p:sldId id="307" r:id="rId38"/>
    <p:sldId id="292" r:id="rId39"/>
    <p:sldId id="296" r:id="rId40"/>
    <p:sldId id="287" r:id="rId41"/>
    <p:sldId id="294" r:id="rId42"/>
    <p:sldId id="288" r:id="rId43"/>
    <p:sldId id="309" r:id="rId44"/>
    <p:sldId id="313" r:id="rId4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71" autoAdjust="0"/>
    <p:restoredTop sz="96723" autoAdjust="0"/>
  </p:normalViewPr>
  <p:slideViewPr>
    <p:cSldViewPr snapToGrid="0">
      <p:cViewPr varScale="1">
        <p:scale>
          <a:sx n="106" d="100"/>
          <a:sy n="106" d="100"/>
        </p:scale>
        <p:origin x="1164" y="108"/>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25" tIns="45712" rIns="91425" bIns="45712" rtlCol="0"/>
          <a:lstStyle>
            <a:lvl1pPr algn="r">
              <a:defRPr sz="1200"/>
            </a:lvl1pPr>
          </a:lstStyle>
          <a:p>
            <a:fld id="{DEF7A864-4B20-4867-B816-FE5A2F2012B8}" type="datetimeFigureOut">
              <a:rPr kumimoji="1" lang="ja-JP" altLang="en-US" smtClean="0"/>
              <a:t>2024/10/16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25" tIns="45712" rIns="91425"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8"/>
            <a:ext cx="2918831" cy="495028"/>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8"/>
            <a:ext cx="2918831" cy="495028"/>
          </a:xfrm>
          <a:prstGeom prst="rect">
            <a:avLst/>
          </a:prstGeom>
        </p:spPr>
        <p:txBody>
          <a:bodyPr vert="horz" lIns="91425" tIns="45712" rIns="91425" bIns="45712"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dirty="0"/>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dirty="0"/>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350160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27491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38456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2024/10/16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2024/10/16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2024/10/16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2024/10/16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2024/10/16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2024/10/16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2024/10/16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2024/10/16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2024/10/16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2024/10/16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2024/10/16</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2024/10/16</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2024/10/16</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2024/10/16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2024/10/16</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2024/10/16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2024/10/16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10" name="図 9">
            <a:extLst>
              <a:ext uri="{FF2B5EF4-FFF2-40B4-BE49-F238E27FC236}">
                <a16:creationId xmlns:a16="http://schemas.microsoft.com/office/drawing/2014/main" id="{58519307-2CA8-7639-A9F0-9FA80141FAEE}"/>
              </a:ext>
            </a:extLst>
          </p:cNvPr>
          <p:cNvPicPr>
            <a:picLocks noChangeAspect="1"/>
          </p:cNvPicPr>
          <p:nvPr/>
        </p:nvPicPr>
        <p:blipFill>
          <a:blip r:embed="rId2"/>
          <a:stretch>
            <a:fillRect/>
          </a:stretch>
        </p:blipFill>
        <p:spPr>
          <a:xfrm>
            <a:off x="4008678" y="1758186"/>
            <a:ext cx="4373889" cy="1563627"/>
          </a:xfrm>
          <a:prstGeom prst="rect">
            <a:avLst/>
          </a:prstGeom>
        </p:spPr>
      </p:pic>
      <p:sp>
        <p:nvSpPr>
          <p:cNvPr id="6" name="テキスト ボックス 5">
            <a:extLst>
              <a:ext uri="{FF2B5EF4-FFF2-40B4-BE49-F238E27FC236}">
                <a16:creationId xmlns:a16="http://schemas.microsoft.com/office/drawing/2014/main" id="{9C0955AB-3E4A-436B-B68D-72E54F00E63E}"/>
              </a:ext>
            </a:extLst>
          </p:cNvPr>
          <p:cNvSpPr txBox="1"/>
          <p:nvPr/>
        </p:nvSpPr>
        <p:spPr>
          <a:xfrm>
            <a:off x="9252104"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2024/10/11</a:t>
            </a:r>
            <a:endParaRPr lang="ja-JP" altLang="ja-JP" sz="12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213F7B83-E4F8-4077-ADE5-7B5A178E1EAF}"/>
              </a:ext>
            </a:extLst>
          </p:cNvPr>
          <p:cNvPicPr/>
          <p:nvPr/>
        </p:nvPicPr>
        <p:blipFill>
          <a:blip r:embed="rId3"/>
          <a:stretch>
            <a:fillRect/>
          </a:stretch>
        </p:blipFill>
        <p:spPr>
          <a:xfrm>
            <a:off x="720642" y="448706"/>
            <a:ext cx="1504315" cy="445916"/>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11033"/>
            <a:ext cx="10964186" cy="595383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60" y="1132380"/>
            <a:ext cx="3574317" cy="5388150"/>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（１／６）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92" name="テキスト ボックス 2"/>
          <p:cNvSpPr txBox="1">
            <a:spLocks noChangeArrowheads="1"/>
          </p:cNvSpPr>
          <p:nvPr/>
        </p:nvSpPr>
        <p:spPr bwMode="auto">
          <a:xfrm>
            <a:off x="4602203" y="1756058"/>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pic>
        <p:nvPicPr>
          <p:cNvPr id="93" name="Picture 3" descr="04_扶養基礎_2_障がい者情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2379" y="2324021"/>
            <a:ext cx="2900362" cy="91440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AutoShape 9">
            <a:extLst>
              <a:ext uri="{FF2B5EF4-FFF2-40B4-BE49-F238E27FC236}">
                <a16:creationId xmlns:a16="http://schemas.microsoft.com/office/drawing/2014/main" id="{70CC7B47-D3F6-E938-731D-D2E5B8BC62F1}"/>
              </a:ext>
            </a:extLst>
          </p:cNvPr>
          <p:cNvSpPr>
            <a:spLocks noChangeArrowheads="1"/>
          </p:cNvSpPr>
          <p:nvPr/>
        </p:nvSpPr>
        <p:spPr bwMode="auto">
          <a:xfrm>
            <a:off x="785562" y="4352050"/>
            <a:ext cx="2957668" cy="228380"/>
          </a:xfrm>
          <a:prstGeom prst="roundRect">
            <a:avLst>
              <a:gd name="adj" fmla="val 17639"/>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AutoShape 10">
            <a:extLst>
              <a:ext uri="{FF2B5EF4-FFF2-40B4-BE49-F238E27FC236}">
                <a16:creationId xmlns:a16="http://schemas.microsoft.com/office/drawing/2014/main" id="{74924648-AD9E-91FC-F24A-C017A81EBD19}"/>
              </a:ext>
            </a:extLst>
          </p:cNvPr>
          <p:cNvSpPr>
            <a:spLocks noChangeShapeType="1"/>
          </p:cNvSpPr>
          <p:nvPr/>
        </p:nvSpPr>
        <p:spPr bwMode="auto">
          <a:xfrm rot="10800000" flipV="1">
            <a:off x="2870339" y="2517790"/>
            <a:ext cx="1733979" cy="182918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77857" y="5355168"/>
            <a:ext cx="3357050" cy="370057"/>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V="1">
            <a:off x="4134906" y="5167258"/>
            <a:ext cx="928160" cy="382108"/>
          </a:xfrm>
          <a:prstGeom prst="bentConnector3">
            <a:avLst>
              <a:gd name="adj1" fmla="val 52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角丸四角形 79">
            <a:extLst>
              <a:ext uri="{FF2B5EF4-FFF2-40B4-BE49-F238E27FC236}">
                <a16:creationId xmlns:a16="http://schemas.microsoft.com/office/drawing/2014/main" id="{F3D63872-A12F-DB5B-43DF-1AED5F2F2D4A}"/>
              </a:ext>
            </a:extLst>
          </p:cNvPr>
          <p:cNvSpPr>
            <a:spLocks noChangeArrowheads="1"/>
          </p:cNvSpPr>
          <p:nvPr/>
        </p:nvSpPr>
        <p:spPr bwMode="auto">
          <a:xfrm>
            <a:off x="2536646" y="6276589"/>
            <a:ext cx="589231" cy="23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8" name="直線コネクタ 17">
            <a:extLst>
              <a:ext uri="{FF2B5EF4-FFF2-40B4-BE49-F238E27FC236}">
                <a16:creationId xmlns:a16="http://schemas.microsoft.com/office/drawing/2014/main" id="{73E3F312-A49F-CAB2-6B7A-C07417F6FAB9}"/>
              </a:ext>
            </a:extLst>
          </p:cNvPr>
          <p:cNvCxnSpPr>
            <a:stCxn id="16" idx="3"/>
          </p:cNvCxnSpPr>
          <p:nvPr/>
        </p:nvCxnSpPr>
        <p:spPr>
          <a:xfrm flipV="1">
            <a:off x="3125877" y="6379301"/>
            <a:ext cx="1544070" cy="159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68332" y="6036100"/>
            <a:ext cx="3357050" cy="156349"/>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0" name="Text Box 2"/>
          <p:cNvSpPr txBox="1">
            <a:spLocks noChangeArrowheads="1"/>
          </p:cNvSpPr>
          <p:nvPr/>
        </p:nvSpPr>
        <p:spPr bwMode="auto">
          <a:xfrm>
            <a:off x="4603271" y="6185714"/>
            <a:ext cx="4407378" cy="38530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3"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H="1">
            <a:off x="3868651" y="5894085"/>
            <a:ext cx="791770" cy="129010"/>
          </a:xfrm>
          <a:prstGeom prst="bentConnector3">
            <a:avLst>
              <a:gd name="adj1" fmla="val -517"/>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Text Box 2"/>
          <p:cNvSpPr txBox="1">
            <a:spLocks noChangeArrowheads="1"/>
          </p:cNvSpPr>
          <p:nvPr/>
        </p:nvSpPr>
        <p:spPr bwMode="auto">
          <a:xfrm>
            <a:off x="4592051" y="5711770"/>
            <a:ext cx="4409073" cy="35733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本人が定額減税の対象になるかが自動的に表示されます。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4" name="Text Box 4"/>
          <p:cNvSpPr txBox="1">
            <a:spLocks noChangeArrowheads="1"/>
          </p:cNvSpPr>
          <p:nvPr/>
        </p:nvSpPr>
        <p:spPr bwMode="auto">
          <a:xfrm>
            <a:off x="4604287" y="3992034"/>
            <a:ext cx="7587713" cy="124119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当年の所得情報を入力します。</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入力した金額をもとに、合計所得金額の見積額や基礎控除額が自動的に計算されます。なお、</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収入金額が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850 </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 </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・カーソルが入らない場合は、管理者側で所得情報を管理しているため修正は不要です。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・休職している場合等で、令和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月以降に給与等の収入がない場合は、チェックを付けます。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5720" y="855603"/>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722" y="1171576"/>
            <a:ext cx="4240059" cy="5424856"/>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9" name="AutoShape 8">
            <a:extLst>
              <a:ext uri="{FF2B5EF4-FFF2-40B4-BE49-F238E27FC236}">
                <a16:creationId xmlns:a16="http://schemas.microsoft.com/office/drawing/2014/main" id="{AE80D5EE-CB95-223B-E9A1-5DC784089B3B}"/>
              </a:ext>
            </a:extLst>
          </p:cNvPr>
          <p:cNvSpPr>
            <a:spLocks noChangeArrowheads="1"/>
          </p:cNvSpPr>
          <p:nvPr/>
        </p:nvSpPr>
        <p:spPr bwMode="auto">
          <a:xfrm>
            <a:off x="1478817" y="2085632"/>
            <a:ext cx="645493" cy="16641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DD304C19-672D-F7EA-FEC4-CA42B57D8A61}"/>
              </a:ext>
            </a:extLst>
          </p:cNvPr>
          <p:cNvSpPr>
            <a:spLocks noChangeShapeType="1"/>
          </p:cNvSpPr>
          <p:nvPr/>
        </p:nvSpPr>
        <p:spPr bwMode="auto">
          <a:xfrm rot="16200000" flipH="1" flipV="1">
            <a:off x="3514756" y="-93495"/>
            <a:ext cx="566786" cy="3776550"/>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9">
            <a:extLst>
              <a:ext uri="{FF2B5EF4-FFF2-40B4-BE49-F238E27FC236}">
                <a16:creationId xmlns:a16="http://schemas.microsoft.com/office/drawing/2014/main" id="{BE32301C-A801-0C0B-87C0-9E6D2571F4B1}"/>
              </a:ext>
            </a:extLst>
          </p:cNvPr>
          <p:cNvSpPr>
            <a:spLocks noChangeArrowheads="1"/>
          </p:cNvSpPr>
          <p:nvPr/>
        </p:nvSpPr>
        <p:spPr bwMode="auto">
          <a:xfrm>
            <a:off x="989913" y="5400681"/>
            <a:ext cx="3551073" cy="262845"/>
          </a:xfrm>
          <a:prstGeom prst="roundRect">
            <a:avLst>
              <a:gd name="adj" fmla="val 1280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552172" y="4876800"/>
            <a:ext cx="1639078" cy="664182"/>
          </a:xfrm>
          <a:prstGeom prst="bentConnector3">
            <a:avLst>
              <a:gd name="adj1" fmla="val -483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1">
            <a:extLst>
              <a:ext uri="{FF2B5EF4-FFF2-40B4-BE49-F238E27FC236}">
                <a16:creationId xmlns:a16="http://schemas.microsoft.com/office/drawing/2014/main" id="{1983F026-9B29-C507-81D2-8A0FDB21C867}"/>
              </a:ext>
            </a:extLst>
          </p:cNvPr>
          <p:cNvSpPr>
            <a:spLocks noChangeArrowheads="1"/>
          </p:cNvSpPr>
          <p:nvPr/>
        </p:nvSpPr>
        <p:spPr bwMode="auto">
          <a:xfrm>
            <a:off x="3028217" y="6305989"/>
            <a:ext cx="707976"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直線矢印コネクタ 80">
            <a:extLst>
              <a:ext uri="{FF2B5EF4-FFF2-40B4-BE49-F238E27FC236}">
                <a16:creationId xmlns:a16="http://schemas.microsoft.com/office/drawing/2014/main" id="{5549B0D2-2BE1-AA91-353B-F2C33945177B}"/>
              </a:ext>
            </a:extLst>
          </p:cNvPr>
          <p:cNvSpPr>
            <a:spLocks noChangeShapeType="1"/>
          </p:cNvSpPr>
          <p:nvPr/>
        </p:nvSpPr>
        <p:spPr bwMode="auto">
          <a:xfrm rot="10800000" flipV="1">
            <a:off x="3750333" y="6350700"/>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テキスト ボックス 2">
            <a:extLst>
              <a:ext uri="{FF2B5EF4-FFF2-40B4-BE49-F238E27FC236}">
                <a16:creationId xmlns:a16="http://schemas.microsoft.com/office/drawing/2014/main" id="{CE61DA5E-4A64-9822-95F6-4AD21AE73E7B}"/>
              </a:ext>
            </a:extLst>
          </p:cNvPr>
          <p:cNvSpPr txBox="1">
            <a:spLocks noChangeArrowheads="1"/>
          </p:cNvSpPr>
          <p:nvPr/>
        </p:nvSpPr>
        <p:spPr bwMode="auto">
          <a:xfrm>
            <a:off x="5371710" y="3968840"/>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6" name="Text Box 2">
            <a:extLst>
              <a:ext uri="{FF2B5EF4-FFF2-40B4-BE49-F238E27FC236}">
                <a16:creationId xmlns:a16="http://schemas.microsoft.com/office/drawing/2014/main" id="{6CC7091A-FFD1-0C88-A820-6BE2CA6E6120}"/>
              </a:ext>
            </a:extLst>
          </p:cNvPr>
          <p:cNvSpPr txBox="1">
            <a:spLocks noChangeArrowheads="1"/>
          </p:cNvSpPr>
          <p:nvPr/>
        </p:nvSpPr>
        <p:spPr bwMode="auto">
          <a:xfrm>
            <a:off x="5371709" y="6154920"/>
            <a:ext cx="4532899"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381077" y="1361327"/>
            <a:ext cx="2412924"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20" name="AutoShape 8">
            <a:extLst>
              <a:ext uri="{FF2B5EF4-FFF2-40B4-BE49-F238E27FC236}">
                <a16:creationId xmlns:a16="http://schemas.microsoft.com/office/drawing/2014/main" id="{AE80D5EE-CB95-223B-E9A1-5DC784089B3B}"/>
              </a:ext>
            </a:extLst>
          </p:cNvPr>
          <p:cNvSpPr>
            <a:spLocks noChangeArrowheads="1"/>
          </p:cNvSpPr>
          <p:nvPr/>
        </p:nvSpPr>
        <p:spPr bwMode="auto">
          <a:xfrm>
            <a:off x="973992" y="2247556"/>
            <a:ext cx="3959958" cy="40039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933950" y="2376224"/>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381077" y="2087356"/>
            <a:ext cx="4396969" cy="75819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配偶者に係る定額減税の適用を受ける場合は、「申告する」を選択します。配偶者が</a:t>
            </a:r>
            <a:r>
              <a:rPr kumimoji="0" lang="ja-JP" altLang="en-US" sz="1400" dirty="0">
                <a:latin typeface="Meiryo UI" panose="020B0604030504040204" pitchFamily="50" charset="-128"/>
                <a:ea typeface="Meiryo UI" panose="020B0604030504040204" pitchFamily="50" charset="-128"/>
              </a:rPr>
              <a:t>定額減税の適用を受けられない</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場合は、この画面は表示されません。</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5" name="AutoShape 12">
            <a:extLst>
              <a:ext uri="{FF2B5EF4-FFF2-40B4-BE49-F238E27FC236}">
                <a16:creationId xmlns:a16="http://schemas.microsoft.com/office/drawing/2014/main" id="{C0B16FBF-37F2-3291-B629-4F025E435930}"/>
              </a:ext>
            </a:extLst>
          </p:cNvPr>
          <p:cNvSpPr>
            <a:spLocks noChangeArrowheads="1"/>
          </p:cNvSpPr>
          <p:nvPr/>
        </p:nvSpPr>
        <p:spPr bwMode="auto">
          <a:xfrm>
            <a:off x="999048" y="6017956"/>
            <a:ext cx="3541938" cy="180842"/>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H="1">
            <a:off x="3897225" y="5874607"/>
            <a:ext cx="1518557" cy="145309"/>
          </a:xfrm>
          <a:prstGeom prst="bentConnector3">
            <a:avLst>
              <a:gd name="adj1" fmla="val -517"/>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Text Box 2"/>
          <p:cNvSpPr txBox="1">
            <a:spLocks noChangeArrowheads="1"/>
          </p:cNvSpPr>
          <p:nvPr/>
        </p:nvSpPr>
        <p:spPr bwMode="auto">
          <a:xfrm>
            <a:off x="5371710" y="5712228"/>
            <a:ext cx="4532899" cy="35733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配偶者が定額減税の対象になるかが自動的に表示されます。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前々スライドの画面「扶養親族の有無」、または「他の所得者が控除を受ける扶養親族の有無」で「あり」を選択した場合は、</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扶養親族情報</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」画面に進みます。</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92" name="Text Box 33"/>
          <p:cNvSpPr txBox="1">
            <a:spLocks noChangeArrowheads="1"/>
          </p:cNvSpPr>
          <p:nvPr/>
        </p:nvSpPr>
        <p:spPr bwMode="auto">
          <a:xfrm>
            <a:off x="7515970" y="3439045"/>
            <a:ext cx="3232868" cy="292851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070" y="4389236"/>
            <a:ext cx="2050978" cy="1885371"/>
          </a:xfrm>
          <a:prstGeom prst="rect">
            <a:avLst/>
          </a:prstGeom>
          <a:ln>
            <a:solidFill>
              <a:schemeClr val="bg1">
                <a:lumMod val="85000"/>
              </a:schemeClr>
            </a:solidFill>
          </a:ln>
        </p:spPr>
      </p:pic>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081" y="1455998"/>
            <a:ext cx="3641815" cy="5228846"/>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a:extLst>
              <a:ext uri="{FF2B5EF4-FFF2-40B4-BE49-F238E27FC236}">
                <a16:creationId xmlns:a16="http://schemas.microsoft.com/office/drawing/2014/main" id="{83A53D69-81C0-5C1F-1A09-03A74D95FCAC}"/>
              </a:ext>
            </a:extLst>
          </p:cNvPr>
          <p:cNvSpPr>
            <a:spLocks noChangeArrowheads="1"/>
          </p:cNvSpPr>
          <p:nvPr/>
        </p:nvSpPr>
        <p:spPr bwMode="auto">
          <a:xfrm>
            <a:off x="1150576" y="2389099"/>
            <a:ext cx="419080" cy="1491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0">
            <a:extLst>
              <a:ext uri="{FF2B5EF4-FFF2-40B4-BE49-F238E27FC236}">
                <a16:creationId xmlns:a16="http://schemas.microsoft.com/office/drawing/2014/main" id="{716CE9A4-613D-FA62-C592-5850CF761911}"/>
              </a:ext>
            </a:extLst>
          </p:cNvPr>
          <p:cNvSpPr>
            <a:spLocks noChangeShapeType="1"/>
          </p:cNvSpPr>
          <p:nvPr/>
        </p:nvSpPr>
        <p:spPr bwMode="auto">
          <a:xfrm rot="10800000" flipV="1">
            <a:off x="1569655" y="2193235"/>
            <a:ext cx="3146953" cy="27865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E7202FF8-67A8-BB9F-BF58-44CB49999C63}"/>
              </a:ext>
            </a:extLst>
          </p:cNvPr>
          <p:cNvCxnSpPr>
            <a:cxnSpLocks noChangeShapeType="1"/>
            <a:endCxn id="11" idx="3"/>
          </p:cNvCxnSpPr>
          <p:nvPr/>
        </p:nvCxnSpPr>
        <p:spPr bwMode="auto">
          <a:xfrm rot="10800000" flipV="1">
            <a:off x="2501738" y="4313253"/>
            <a:ext cx="2512162" cy="1954008"/>
          </a:xfrm>
          <a:prstGeom prst="bentConnector3">
            <a:avLst>
              <a:gd name="adj1" fmla="val 6153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角丸四角形 79">
            <a:extLst>
              <a:ext uri="{FF2B5EF4-FFF2-40B4-BE49-F238E27FC236}">
                <a16:creationId xmlns:a16="http://schemas.microsoft.com/office/drawing/2014/main" id="{7E4B396D-461F-5E8E-F5F0-61AE0650B150}"/>
              </a:ext>
            </a:extLst>
          </p:cNvPr>
          <p:cNvSpPr>
            <a:spLocks noChangeArrowheads="1"/>
          </p:cNvSpPr>
          <p:nvPr/>
        </p:nvSpPr>
        <p:spPr bwMode="auto">
          <a:xfrm>
            <a:off x="1771187" y="6198407"/>
            <a:ext cx="730551" cy="1377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角丸四角形 79">
            <a:extLst>
              <a:ext uri="{FF2B5EF4-FFF2-40B4-BE49-F238E27FC236}">
                <a16:creationId xmlns:a16="http://schemas.microsoft.com/office/drawing/2014/main" id="{118138F1-E25C-19E3-FBD1-3F814A4553F7}"/>
              </a:ext>
            </a:extLst>
          </p:cNvPr>
          <p:cNvSpPr>
            <a:spLocks noChangeArrowheads="1"/>
          </p:cNvSpPr>
          <p:nvPr/>
        </p:nvSpPr>
        <p:spPr bwMode="auto">
          <a:xfrm>
            <a:off x="2513485" y="6427130"/>
            <a:ext cx="593431" cy="2437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3" name="AutoShape 10">
            <a:extLst>
              <a:ext uri="{FF2B5EF4-FFF2-40B4-BE49-F238E27FC236}">
                <a16:creationId xmlns:a16="http://schemas.microsoft.com/office/drawing/2014/main" id="{FCDF688B-5066-35E2-3F26-3F2183E166D0}"/>
              </a:ext>
            </a:extLst>
          </p:cNvPr>
          <p:cNvSpPr>
            <a:spLocks noChangeShapeType="1"/>
          </p:cNvSpPr>
          <p:nvPr/>
        </p:nvSpPr>
        <p:spPr bwMode="auto">
          <a:xfrm rot="10800000" flipV="1">
            <a:off x="3106917" y="5408083"/>
            <a:ext cx="4429632" cy="113784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Text Box 33">
            <a:extLst>
              <a:ext uri="{FF2B5EF4-FFF2-40B4-BE49-F238E27FC236}">
                <a16:creationId xmlns:a16="http://schemas.microsoft.com/office/drawing/2014/main" id="{38EE3F92-E214-59FE-38E4-D91F1760A600}"/>
              </a:ext>
            </a:extLst>
          </p:cNvPr>
          <p:cNvSpPr txBox="1">
            <a:spLocks noChangeArrowheads="1"/>
          </p:cNvSpPr>
          <p:nvPr/>
        </p:nvSpPr>
        <p:spPr bwMode="auto">
          <a:xfrm>
            <a:off x="3871991" y="3563509"/>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該当する場合は、要件の内容が表示され、年末調整の際に確定した収入をもとに控除額が計算されます。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5" name="テキスト ボックス 2">
            <a:extLst>
              <a:ext uri="{FF2B5EF4-FFF2-40B4-BE49-F238E27FC236}">
                <a16:creationId xmlns:a16="http://schemas.microsoft.com/office/drawing/2014/main" id="{C05935F8-1C5B-CD2A-2E68-60ACA56C704F}"/>
              </a:ext>
            </a:extLst>
          </p:cNvPr>
          <p:cNvSpPr txBox="1">
            <a:spLocks noChangeArrowheads="1"/>
          </p:cNvSpPr>
          <p:nvPr/>
        </p:nvSpPr>
        <p:spPr bwMode="auto">
          <a:xfrm>
            <a:off x="4716612" y="1911628"/>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角丸四角形 79">
            <a:extLst>
              <a:ext uri="{FF2B5EF4-FFF2-40B4-BE49-F238E27FC236}">
                <a16:creationId xmlns:a16="http://schemas.microsoft.com/office/drawing/2014/main" id="{AAEF35A1-3A79-502D-A0EF-7614A986B762}"/>
              </a:ext>
            </a:extLst>
          </p:cNvPr>
          <p:cNvSpPr>
            <a:spLocks noChangeArrowheads="1"/>
          </p:cNvSpPr>
          <p:nvPr/>
        </p:nvSpPr>
        <p:spPr bwMode="auto">
          <a:xfrm>
            <a:off x="8789477" y="5956300"/>
            <a:ext cx="745048" cy="2421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833" y="1202180"/>
            <a:ext cx="4162633" cy="4318016"/>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AutoShape 3">
            <a:extLst>
              <a:ext uri="{FF2B5EF4-FFF2-40B4-BE49-F238E27FC236}">
                <a16:creationId xmlns:a16="http://schemas.microsoft.com/office/drawing/2014/main" id="{A7D9C660-CDC5-AEBE-5C2C-A5080421453C}"/>
              </a:ext>
            </a:extLst>
          </p:cNvPr>
          <p:cNvSpPr>
            <a:spLocks noChangeArrowheads="1"/>
          </p:cNvSpPr>
          <p:nvPr/>
        </p:nvSpPr>
        <p:spPr bwMode="auto">
          <a:xfrm>
            <a:off x="659181" y="1857375"/>
            <a:ext cx="550494" cy="18876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a:extLst>
              <a:ext uri="{FF2B5EF4-FFF2-40B4-BE49-F238E27FC236}">
                <a16:creationId xmlns:a16="http://schemas.microsoft.com/office/drawing/2014/main" id="{D8883C2E-4C88-9090-845F-1EB17CA89E9E}"/>
              </a:ext>
            </a:extLst>
          </p:cNvPr>
          <p:cNvSpPr>
            <a:spLocks noChangeArrowheads="1"/>
          </p:cNvSpPr>
          <p:nvPr/>
        </p:nvSpPr>
        <p:spPr bwMode="auto">
          <a:xfrm>
            <a:off x="1941759" y="2307785"/>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A2F95DA0-610C-8382-41BA-32D548192381}"/>
              </a:ext>
            </a:extLst>
          </p:cNvPr>
          <p:cNvSpPr>
            <a:spLocks noChangeShapeType="1"/>
          </p:cNvSpPr>
          <p:nvPr/>
        </p:nvSpPr>
        <p:spPr bwMode="auto">
          <a:xfrm rot="10800000" flipV="1">
            <a:off x="2870446" y="2371414"/>
            <a:ext cx="88980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6AD548C2-AB07-F98E-BC82-C6A1F06A4791}"/>
              </a:ext>
            </a:extLst>
          </p:cNvPr>
          <p:cNvSpPr>
            <a:spLocks noChangeArrowheads="1"/>
          </p:cNvSpPr>
          <p:nvPr/>
        </p:nvSpPr>
        <p:spPr bwMode="auto">
          <a:xfrm>
            <a:off x="2749507" y="5219447"/>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直線矢印コネクタ 80">
            <a:extLst>
              <a:ext uri="{FF2B5EF4-FFF2-40B4-BE49-F238E27FC236}">
                <a16:creationId xmlns:a16="http://schemas.microsoft.com/office/drawing/2014/main" id="{C8EA66A2-925F-0844-B70C-CBAE4916FDEE}"/>
              </a:ext>
            </a:extLst>
          </p:cNvPr>
          <p:cNvSpPr>
            <a:spLocks noChangeShapeType="1"/>
          </p:cNvSpPr>
          <p:nvPr/>
        </p:nvSpPr>
        <p:spPr bwMode="auto">
          <a:xfrm rot="10800000">
            <a:off x="3442771" y="5339221"/>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a:extLst>
              <a:ext uri="{FF2B5EF4-FFF2-40B4-BE49-F238E27FC236}">
                <a16:creationId xmlns:a16="http://schemas.microsoft.com/office/drawing/2014/main" id="{B3B97B6C-C310-DB61-A477-2A46282DC3B6}"/>
              </a:ext>
            </a:extLst>
          </p:cNvPr>
          <p:cNvSpPr txBox="1">
            <a:spLocks noChangeArrowheads="1"/>
          </p:cNvSpPr>
          <p:nvPr/>
        </p:nvSpPr>
        <p:spPr bwMode="auto">
          <a:xfrm>
            <a:off x="3750729" y="5149906"/>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18484057-2FFE-986A-7B8A-00170D2975FE}"/>
              </a:ext>
            </a:extLst>
          </p:cNvPr>
          <p:cNvSpPr txBox="1">
            <a:spLocks noChangeArrowheads="1"/>
          </p:cNvSpPr>
          <p:nvPr/>
        </p:nvSpPr>
        <p:spPr bwMode="auto">
          <a:xfrm>
            <a:off x="3708647" y="211063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905981"/>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84" y="1298652"/>
            <a:ext cx="4241941" cy="4463973"/>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a:extLst>
              <a:ext uri="{FF2B5EF4-FFF2-40B4-BE49-F238E27FC236}">
                <a16:creationId xmlns:a16="http://schemas.microsoft.com/office/drawing/2014/main" id="{CD426E2D-0045-299B-D5CB-DB9270A4F254}"/>
              </a:ext>
            </a:extLst>
          </p:cNvPr>
          <p:cNvSpPr>
            <a:spLocks noChangeArrowheads="1"/>
          </p:cNvSpPr>
          <p:nvPr/>
        </p:nvSpPr>
        <p:spPr bwMode="auto">
          <a:xfrm>
            <a:off x="2728565" y="5411174"/>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80">
            <a:extLst>
              <a:ext uri="{FF2B5EF4-FFF2-40B4-BE49-F238E27FC236}">
                <a16:creationId xmlns:a16="http://schemas.microsoft.com/office/drawing/2014/main" id="{28F3B592-71BF-15FC-7FDD-D6E7E1A32069}"/>
              </a:ext>
            </a:extLst>
          </p:cNvPr>
          <p:cNvSpPr>
            <a:spLocks noChangeShapeType="1"/>
          </p:cNvSpPr>
          <p:nvPr/>
        </p:nvSpPr>
        <p:spPr bwMode="auto">
          <a:xfrm rot="10800000">
            <a:off x="3444845" y="5555635"/>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Text Box 2">
            <a:extLst>
              <a:ext uri="{FF2B5EF4-FFF2-40B4-BE49-F238E27FC236}">
                <a16:creationId xmlns:a16="http://schemas.microsoft.com/office/drawing/2014/main" id="{F1499FEF-208A-023C-BAA0-EEDE3DDB0EE3}"/>
              </a:ext>
            </a:extLst>
          </p:cNvPr>
          <p:cNvSpPr txBox="1">
            <a:spLocks noChangeArrowheads="1"/>
          </p:cNvSpPr>
          <p:nvPr/>
        </p:nvSpPr>
        <p:spPr bwMode="auto">
          <a:xfrm>
            <a:off x="4202369" y="5361755"/>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7527" y="890588"/>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204" y="1249332"/>
            <a:ext cx="3991061" cy="5014716"/>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角丸四角形 79">
            <a:extLst>
              <a:ext uri="{FF2B5EF4-FFF2-40B4-BE49-F238E27FC236}">
                <a16:creationId xmlns:a16="http://schemas.microsoft.com/office/drawing/2014/main" id="{A011A8FB-6AD8-B65F-5E22-EB9F39E8F020}"/>
              </a:ext>
            </a:extLst>
          </p:cNvPr>
          <p:cNvSpPr>
            <a:spLocks noChangeArrowheads="1"/>
          </p:cNvSpPr>
          <p:nvPr/>
        </p:nvSpPr>
        <p:spPr bwMode="auto">
          <a:xfrm>
            <a:off x="2657894" y="4830918"/>
            <a:ext cx="650456"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角丸四角形 79">
            <a:extLst>
              <a:ext uri="{FF2B5EF4-FFF2-40B4-BE49-F238E27FC236}">
                <a16:creationId xmlns:a16="http://schemas.microsoft.com/office/drawing/2014/main" id="{D3E7B532-6367-ECDB-9883-5DAD362E0BEC}"/>
              </a:ext>
            </a:extLst>
          </p:cNvPr>
          <p:cNvSpPr>
            <a:spLocks noChangeArrowheads="1"/>
          </p:cNvSpPr>
          <p:nvPr/>
        </p:nvSpPr>
        <p:spPr bwMode="auto">
          <a:xfrm>
            <a:off x="2229053" y="5795834"/>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80">
            <a:extLst>
              <a:ext uri="{FF2B5EF4-FFF2-40B4-BE49-F238E27FC236}">
                <a16:creationId xmlns:a16="http://schemas.microsoft.com/office/drawing/2014/main" id="{474A7A53-5A23-98DF-CFB6-CCDD701E5A05}"/>
              </a:ext>
            </a:extLst>
          </p:cNvPr>
          <p:cNvSpPr>
            <a:spLocks noChangeShapeType="1"/>
          </p:cNvSpPr>
          <p:nvPr/>
        </p:nvSpPr>
        <p:spPr bwMode="auto">
          <a:xfrm rot="10800000" flipV="1">
            <a:off x="2992321" y="5596445"/>
            <a:ext cx="1054288" cy="29713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2">
            <a:extLst>
              <a:ext uri="{FF2B5EF4-FFF2-40B4-BE49-F238E27FC236}">
                <a16:creationId xmlns:a16="http://schemas.microsoft.com/office/drawing/2014/main" id="{43B83AAA-D0FB-3650-88D1-78A27D8BFC33}"/>
              </a:ext>
            </a:extLst>
          </p:cNvPr>
          <p:cNvSpPr txBox="1">
            <a:spLocks noChangeArrowheads="1"/>
          </p:cNvSpPr>
          <p:nvPr/>
        </p:nvSpPr>
        <p:spPr bwMode="auto">
          <a:xfrm>
            <a:off x="3968843" y="5397082"/>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467" y="1585079"/>
            <a:ext cx="4236509" cy="3513512"/>
          </a:xfrm>
          <a:prstGeom prst="rect">
            <a:avLst/>
          </a:prstGeom>
          <a:ln>
            <a:solidFill>
              <a:schemeClr val="bg1">
                <a:lumMod val="85000"/>
              </a:schemeClr>
            </a:solidFill>
          </a:ln>
        </p:spPr>
      </p:pic>
      <p:pic>
        <p:nvPicPr>
          <p:cNvPr id="6148" name="Picture 4" descr="05_保険料控除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a:xfrm>
            <a:off x="363904" y="885060"/>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45766" y="1462901"/>
            <a:ext cx="581210" cy="416699"/>
          </a:xfrm>
          <a:prstGeom prst="roundRect">
            <a:avLst>
              <a:gd name="adj" fmla="val 13603"/>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2" name="テキスト ボックス 2"/>
          <p:cNvSpPr txBox="1">
            <a:spLocks noChangeArrowheads="1"/>
          </p:cNvSpPr>
          <p:nvPr/>
        </p:nvSpPr>
        <p:spPr bwMode="auto">
          <a:xfrm>
            <a:off x="8948409" y="2332084"/>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4" r:link="rId5" cstate="print">
            <a:extLst>
              <a:ext uri="{28A0092B-C50C-407E-A947-70E740481C1C}">
                <a14:useLocalDpi xmlns:a14="http://schemas.microsoft.com/office/drawing/2010/main"/>
              </a:ext>
            </a:extLst>
          </a:blip>
          <a:srcRect t="17545" b="54768"/>
          <a:stretch>
            <a:fillRect/>
          </a:stretch>
        </p:blipFill>
        <p:spPr bwMode="auto">
          <a:xfrm>
            <a:off x="9023945" y="3040706"/>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3477213"/>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300503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9327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4" name="角丸四角形 79"/>
          <p:cNvSpPr>
            <a:spLocks noChangeArrowheads="1"/>
          </p:cNvSpPr>
          <p:nvPr/>
        </p:nvSpPr>
        <p:spPr bwMode="auto">
          <a:xfrm>
            <a:off x="5680602" y="4905511"/>
            <a:ext cx="1005947" cy="17804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AutoShape 24"/>
          <p:cNvSpPr>
            <a:spLocks noChangeArrowheads="1"/>
          </p:cNvSpPr>
          <p:nvPr/>
        </p:nvSpPr>
        <p:spPr bwMode="auto">
          <a:xfrm>
            <a:off x="7378368" y="1855358"/>
            <a:ext cx="484520" cy="16553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直線矢印コネクタ 80"/>
          <p:cNvSpPr>
            <a:spLocks noChangeShapeType="1"/>
          </p:cNvSpPr>
          <p:nvPr/>
        </p:nvSpPr>
        <p:spPr bwMode="auto">
          <a:xfrm rot="10800000">
            <a:off x="6686549" y="4987991"/>
            <a:ext cx="244854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矢印コネクタ 80"/>
          <p:cNvCxnSpPr>
            <a:cxnSpLocks noChangeShapeType="1"/>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43" name="テキスト ボックス 2"/>
          <p:cNvSpPr txBox="1">
            <a:spLocks noChangeArrowheads="1"/>
          </p:cNvSpPr>
          <p:nvPr/>
        </p:nvSpPr>
        <p:spPr bwMode="auto">
          <a:xfrm>
            <a:off x="8948410" y="479743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883510"/>
            <a:ext cx="792163" cy="21858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45453" y="359194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12456" y="1448737"/>
            <a:ext cx="754557" cy="4470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8" name="直線矢印コネクタ 80"/>
          <p:cNvSpPr>
            <a:spLocks noChangeShapeType="1"/>
          </p:cNvSpPr>
          <p:nvPr/>
        </p:nvSpPr>
        <p:spPr bwMode="auto">
          <a:xfrm rot="10800000">
            <a:off x="3088525" y="3994337"/>
            <a:ext cx="1583558"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913" y="1122363"/>
            <a:ext cx="4012744" cy="5085458"/>
          </a:xfrm>
          <a:prstGeom prst="rect">
            <a:avLst/>
          </a:prstGeom>
          <a:ln>
            <a:solidFill>
              <a:schemeClr val="bg1">
                <a:lumMod val="85000"/>
              </a:schemeClr>
            </a:solidFill>
          </a:ln>
        </p:spPr>
      </p:pic>
      <p:sp>
        <p:nvSpPr>
          <p:cNvPr id="18" name="テキスト ボックス 2"/>
          <p:cNvSpPr txBox="1">
            <a:spLocks noChangeArrowheads="1"/>
          </p:cNvSpPr>
          <p:nvPr/>
        </p:nvSpPr>
        <p:spPr bwMode="auto">
          <a:xfrm>
            <a:off x="5029720" y="1341162"/>
            <a:ext cx="4434174" cy="4587198"/>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4400" y="2095024"/>
            <a:ext cx="2823090" cy="3745485"/>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6" name="図 5"/>
          <p:cNvPicPr>
            <a:picLocks noChangeAspect="1"/>
          </p:cNvPicPr>
          <p:nvPr/>
        </p:nvPicPr>
        <p:blipFill>
          <a:blip r:embed="rId4"/>
          <a:stretch>
            <a:fillRect/>
          </a:stretch>
        </p:blipFill>
        <p:spPr>
          <a:xfrm>
            <a:off x="665138" y="6303569"/>
            <a:ext cx="3997325" cy="375699"/>
          </a:xfrm>
          <a:prstGeom prst="rect">
            <a:avLst/>
          </a:prstGeom>
        </p:spPr>
      </p:pic>
      <p:pic>
        <p:nvPicPr>
          <p:cNvPr id="8" name="図 7"/>
          <p:cNvPicPr>
            <a:picLocks noChangeAspect="1"/>
          </p:cNvPicPr>
          <p:nvPr/>
        </p:nvPicPr>
        <p:blipFill>
          <a:blip r:embed="rId5"/>
          <a:stretch>
            <a:fillRect/>
          </a:stretch>
        </p:blipFill>
        <p:spPr>
          <a:xfrm>
            <a:off x="640862" y="6263371"/>
            <a:ext cx="4066051" cy="93759"/>
          </a:xfrm>
          <a:prstGeom prst="rect">
            <a:avLst/>
          </a:prstGeom>
        </p:spPr>
      </p:pic>
      <p:sp>
        <p:nvSpPr>
          <p:cNvPr id="19" name="角丸四角形 79">
            <a:extLst>
              <a:ext uri="{FF2B5EF4-FFF2-40B4-BE49-F238E27FC236}">
                <a16:creationId xmlns:a16="http://schemas.microsoft.com/office/drawing/2014/main" id="{C59ACA2F-D138-F7A5-3CAC-AE23EA65F48E}"/>
              </a:ext>
            </a:extLst>
          </p:cNvPr>
          <p:cNvSpPr>
            <a:spLocks noChangeArrowheads="1"/>
          </p:cNvSpPr>
          <p:nvPr/>
        </p:nvSpPr>
        <p:spPr bwMode="auto">
          <a:xfrm>
            <a:off x="4366118" y="2283038"/>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直線矢印コネクタ 80">
            <a:extLst>
              <a:ext uri="{FF2B5EF4-FFF2-40B4-BE49-F238E27FC236}">
                <a16:creationId xmlns:a16="http://schemas.microsoft.com/office/drawing/2014/main" id="{F91BCAEF-E023-9634-16CB-8EAA2AD56600}"/>
              </a:ext>
            </a:extLst>
          </p:cNvPr>
          <p:cNvSpPr>
            <a:spLocks noChangeShapeType="1"/>
          </p:cNvSpPr>
          <p:nvPr/>
        </p:nvSpPr>
        <p:spPr bwMode="auto">
          <a:xfrm rot="10800000" flipV="1">
            <a:off x="4590348" y="2286000"/>
            <a:ext cx="457902" cy="9609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角丸四角形 79">
            <a:extLst>
              <a:ext uri="{FF2B5EF4-FFF2-40B4-BE49-F238E27FC236}">
                <a16:creationId xmlns:a16="http://schemas.microsoft.com/office/drawing/2014/main" id="{CED1842D-A0E2-8802-8D84-2DFDD1BC54C9}"/>
              </a:ext>
            </a:extLst>
          </p:cNvPr>
          <p:cNvSpPr>
            <a:spLocks noChangeArrowheads="1"/>
          </p:cNvSpPr>
          <p:nvPr/>
        </p:nvSpPr>
        <p:spPr bwMode="auto">
          <a:xfrm>
            <a:off x="2708875" y="6423538"/>
            <a:ext cx="659014" cy="2603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a:extLst>
              <a:ext uri="{FF2B5EF4-FFF2-40B4-BE49-F238E27FC236}">
                <a16:creationId xmlns:a16="http://schemas.microsoft.com/office/drawing/2014/main" id="{7AB9BAE0-63CB-2781-C488-50739DB0A686}"/>
              </a:ext>
            </a:extLst>
          </p:cNvPr>
          <p:cNvSpPr>
            <a:spLocks noChangeArrowheads="1"/>
          </p:cNvSpPr>
          <p:nvPr/>
        </p:nvSpPr>
        <p:spPr bwMode="auto">
          <a:xfrm>
            <a:off x="6965797" y="5643755"/>
            <a:ext cx="561086" cy="18542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cxnSp>
        <p:nvCxnSpPr>
          <p:cNvPr id="4104" name="AutoShape 8"/>
          <p:cNvCxnSpPr>
            <a:cxnSpLocks noChangeShapeType="1"/>
          </p:cNvCxnSpPr>
          <p:nvPr/>
        </p:nvCxnSpPr>
        <p:spPr bwMode="auto">
          <a:xfrm rot="10800000">
            <a:off x="3165793" y="321501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32230" y="311818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49805" y="310865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9"/>
          <p:cNvSpPr>
            <a:spLocks noChangeArrowheads="1"/>
          </p:cNvSpPr>
          <p:nvPr/>
        </p:nvSpPr>
        <p:spPr bwMode="auto">
          <a:xfrm>
            <a:off x="3314383" y="174848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4107" name="Picture 11" descr="27_台紙_メール"/>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338" y="4975503"/>
            <a:ext cx="2293688" cy="1617475"/>
          </a:xfrm>
          <a:prstGeom prst="rect">
            <a:avLst/>
          </a:prstGeom>
        </p:spPr>
      </p:pic>
      <p:sp>
        <p:nvSpPr>
          <p:cNvPr id="19" name="テキスト ボックス 2"/>
          <p:cNvSpPr txBox="1">
            <a:spLocks noChangeArrowheads="1"/>
          </p:cNvSpPr>
          <p:nvPr/>
        </p:nvSpPr>
        <p:spPr bwMode="auto">
          <a:xfrm>
            <a:off x="2192610" y="5857644"/>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cxnSp>
        <p:nvCxnSpPr>
          <p:cNvPr id="23" name="直線矢印コネクタ 9"/>
          <p:cNvCxnSpPr>
            <a:cxnSpLocks noChangeShapeType="1"/>
          </p:cNvCxnSpPr>
          <p:nvPr/>
        </p:nvCxnSpPr>
        <p:spPr bwMode="auto">
          <a:xfrm rot="5400000" flipH="1" flipV="1">
            <a:off x="215929" y="394079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23855198"/>
              </p:ext>
            </p:extLst>
          </p:nvPr>
        </p:nvGraphicFramePr>
        <p:xfrm>
          <a:off x="574542" y="904585"/>
          <a:ext cx="10594330" cy="400492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6">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Ver.241011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1083117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P10</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P16</a:t>
                      </a:r>
                      <a:r>
                        <a:rPr kumimoji="1" lang="ja-JP" altLang="en-US" sz="1200" b="0" dirty="0">
                          <a:latin typeface="メイリオ" panose="020B0604030504040204" pitchFamily="50" charset="-128"/>
                          <a:ea typeface="メイリオ" panose="020B0604030504040204" pitchFamily="50" charset="-128"/>
                        </a:rPr>
                        <a:t>・</a:t>
                      </a:r>
                      <a:endParaRPr kumimoji="1" lang="en-US" altLang="ja-JP" sz="1200" b="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P21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P22</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P37</a:t>
                      </a:r>
                      <a:br>
                        <a:rPr kumimoji="1" lang="en-US" altLang="ja-JP" sz="1200" b="0" dirty="0">
                          <a:latin typeface="メイリオ" panose="020B0604030504040204" pitchFamily="50" charset="-128"/>
                          <a:ea typeface="メイリオ" panose="020B0604030504040204" pitchFamily="50" charset="-128"/>
                        </a:rPr>
                      </a:br>
                      <a:r>
                        <a:rPr kumimoji="1" lang="en-US" altLang="ja-JP" sz="1200" b="0" dirty="0">
                          <a:latin typeface="メイリオ" panose="020B0604030504040204" pitchFamily="50" charset="-128"/>
                          <a:ea typeface="メイリオ" panose="020B0604030504040204" pitchFamily="50" charset="-128"/>
                        </a:rPr>
                        <a:t>P38</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定額減税・保険料控除申告書からの続柄の削除に伴い画像の変更</a:t>
                      </a:r>
                    </a:p>
                  </a:txBody>
                  <a:tcPr anchor="ctr"/>
                </a:tc>
                <a:extLst>
                  <a:ext uri="{0D108BD9-81ED-4DB2-BD59-A6C34878D82A}">
                    <a16:rowId xmlns:a16="http://schemas.microsoft.com/office/drawing/2014/main" val="19006730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P23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P25</a:t>
                      </a:r>
                      <a:endParaRPr kumimoji="1" lang="ja-JP" altLang="en-US" sz="12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住宅ローン控除改正に伴い、居住開始年月日が令和 </a:t>
                      </a:r>
                      <a:r>
                        <a:rPr kumimoji="1" lang="en-US" altLang="ja-JP" sz="1200" baseline="0" dirty="0">
                          <a:latin typeface="メイリオ" panose="020B0604030504040204" pitchFamily="50" charset="-128"/>
                          <a:ea typeface="メイリオ" panose="020B0604030504040204" pitchFamily="50" charset="-128"/>
                        </a:rPr>
                        <a:t>5</a:t>
                      </a:r>
                      <a:r>
                        <a:rPr kumimoji="1" lang="ja-JP" altLang="en-US" sz="1200" baseline="0" dirty="0">
                          <a:latin typeface="メイリオ" panose="020B0604030504040204" pitchFamily="50" charset="-128"/>
                          <a:ea typeface="メイリオ" panose="020B0604030504040204" pitchFamily="50" charset="-128"/>
                        </a:rPr>
                        <a:t>年 </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月 </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日以降の場合の入力方法を新規追加</a:t>
                      </a:r>
                      <a:endParaRPr kumimoji="1" lang="ja-JP" altLang="en-US" sz="1200" dirty="0"/>
                    </a:p>
                  </a:txBody>
                  <a:tcPr anchor="ctr"/>
                </a:tc>
                <a:extLst>
                  <a:ext uri="{0D108BD9-81ED-4DB2-BD59-A6C34878D82A}">
                    <a16:rowId xmlns:a16="http://schemas.microsoft.com/office/drawing/2014/main" val="361263301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Ver.240712</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6584298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P10</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P12</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P14</a:t>
                      </a:r>
                      <a:r>
                        <a:rPr kumimoji="1" lang="ja-JP" altLang="en-US" sz="1200" b="0" dirty="0">
                          <a:latin typeface="メイリオ" panose="020B0604030504040204" pitchFamily="50" charset="-128"/>
                          <a:ea typeface="メイリオ" panose="020B0604030504040204" pitchFamily="50" charset="-128"/>
                        </a:rPr>
                        <a:t>・</a:t>
                      </a:r>
                      <a:endParaRPr kumimoji="1" lang="en-US" altLang="ja-JP" sz="1200" b="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P18</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P37</a:t>
                      </a: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386288156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Ver.230928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dirty="0"/>
                    </a:p>
                  </a:txBody>
                  <a:tcPr anchor="ctr"/>
                </a:tc>
                <a:extLst>
                  <a:ext uri="{0D108BD9-81ED-4DB2-BD59-A6C34878D82A}">
                    <a16:rowId xmlns:a16="http://schemas.microsoft.com/office/drawing/2014/main" val="34961446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P12</a:t>
                      </a: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41855887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P23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P25</a:t>
                      </a:r>
                      <a:endParaRPr kumimoji="1" lang="ja-JP" altLang="en-US" sz="12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住宅ローン控除改正に伴い、居住開始年月日が令和 </a:t>
                      </a:r>
                      <a:r>
                        <a:rPr kumimoji="1" lang="en-US" altLang="ja-JP" sz="1200" baseline="0" dirty="0">
                          <a:latin typeface="メイリオ" panose="020B0604030504040204" pitchFamily="50" charset="-128"/>
                          <a:ea typeface="メイリオ" panose="020B0604030504040204" pitchFamily="50" charset="-128"/>
                        </a:rPr>
                        <a:t>4</a:t>
                      </a:r>
                      <a:r>
                        <a:rPr kumimoji="1" lang="ja-JP" altLang="en-US" sz="1200" baseline="0" dirty="0">
                          <a:latin typeface="メイリオ" panose="020B0604030504040204" pitchFamily="50" charset="-128"/>
                          <a:ea typeface="メイリオ" panose="020B0604030504040204" pitchFamily="50" charset="-128"/>
                        </a:rPr>
                        <a:t>年 </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月 </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日以降の場合の入力方法を新規追加</a:t>
                      </a:r>
                      <a:endParaRPr kumimoji="1" lang="ja-JP" altLang="en-US" sz="1200" dirty="0"/>
                    </a:p>
                  </a:txBody>
                  <a:tcPr anchor="ctr"/>
                </a:tc>
                <a:extLst>
                  <a:ext uri="{0D108BD9-81ED-4DB2-BD59-A6C34878D82A}">
                    <a16:rowId xmlns:a16="http://schemas.microsoft.com/office/drawing/2014/main" val="30554790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P33</a:t>
                      </a:r>
                      <a:endParaRPr kumimoji="1" lang="ja-JP" altLang="en-US" sz="1200" b="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dirty="0">
                          <a:latin typeface="メイリオ" panose="020B0604030504040204" pitchFamily="50" charset="-128"/>
                          <a:ea typeface="メイリオ" panose="020B0604030504040204" pitchFamily="50" charset="-128"/>
                        </a:rPr>
                        <a:t>電子データで提出できる控除証明書を追加（社会保険料控除証明書、小規模企業共済等掛金控除証明書）</a:t>
                      </a:r>
                    </a:p>
                  </a:txBody>
                  <a:tcPr anchor="ctr"/>
                </a:tc>
                <a:extLst>
                  <a:ext uri="{0D108BD9-81ED-4DB2-BD59-A6C34878D82A}">
                    <a16:rowId xmlns:a16="http://schemas.microsoft.com/office/drawing/2014/main" val="2320146896"/>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 前職の源泉徴収票情報を入力する手順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7. </a:t>
            </a:r>
            <a:r>
              <a:rPr lang="ja-JP" altLang="en-US" sz="2400" dirty="0">
                <a:latin typeface="Meiryo UI" panose="020B0604030504040204" pitchFamily="50" charset="-128"/>
                <a:ea typeface="Meiryo UI" panose="020B0604030504040204" pitchFamily="50" charset="-128"/>
              </a:rPr>
              <a:t>申告書入力画面を英語表記に切り替える手順</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図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917" y="1245881"/>
            <a:ext cx="3338767" cy="2768977"/>
          </a:xfrm>
          <a:prstGeom prst="rect">
            <a:avLst/>
          </a:prstGeom>
        </p:spPr>
      </p:pic>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027" y="1270922"/>
            <a:ext cx="3278509" cy="2792682"/>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6" r:link="rId7">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sp>
        <p:nvSpPr>
          <p:cNvPr id="50" name="AutoShape 64"/>
          <p:cNvSpPr>
            <a:spLocks noChangeArrowheads="1"/>
          </p:cNvSpPr>
          <p:nvPr/>
        </p:nvSpPr>
        <p:spPr bwMode="auto">
          <a:xfrm>
            <a:off x="673412" y="1932596"/>
            <a:ext cx="2930528"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AutoShape 65"/>
          <p:cNvSpPr>
            <a:spLocks noChangeArrowheads="1"/>
          </p:cNvSpPr>
          <p:nvPr/>
        </p:nvSpPr>
        <p:spPr bwMode="auto">
          <a:xfrm>
            <a:off x="687705" y="2808448"/>
            <a:ext cx="2912746" cy="16220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9" name="AutoShape 66"/>
          <p:cNvSpPr>
            <a:spLocks noChangeArrowheads="1"/>
          </p:cNvSpPr>
          <p:nvPr/>
        </p:nvSpPr>
        <p:spPr bwMode="auto">
          <a:xfrm>
            <a:off x="1661633" y="1469040"/>
            <a:ext cx="710092"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0"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62" name="AutoShape 71"/>
          <p:cNvCxnSpPr>
            <a:cxnSpLocks noChangeShapeType="1"/>
          </p:cNvCxnSpPr>
          <p:nvPr/>
        </p:nvCxnSpPr>
        <p:spPr bwMode="auto">
          <a:xfrm flipV="1">
            <a:off x="3578052" y="1645531"/>
            <a:ext cx="436074" cy="1027786"/>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72"/>
          <p:cNvCxnSpPr>
            <a:cxnSpLocks noChangeShapeType="1"/>
            <a:stCxn id="58" idx="3"/>
          </p:cNvCxnSpPr>
          <p:nvPr/>
        </p:nvCxnSpPr>
        <p:spPr bwMode="auto">
          <a:xfrm>
            <a:off x="3600451" y="2889552"/>
            <a:ext cx="1543182" cy="66457"/>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64" name="AutoShape 73"/>
          <p:cNvCxnSpPr>
            <a:cxnSpLocks noChangeShapeType="1"/>
            <a:stCxn id="50" idx="3"/>
          </p:cNvCxnSpPr>
          <p:nvPr/>
        </p:nvCxnSpPr>
        <p:spPr bwMode="auto">
          <a:xfrm flipV="1">
            <a:off x="3603940" y="2023353"/>
            <a:ext cx="1068205" cy="33862"/>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6" name="角丸四角形 79"/>
          <p:cNvSpPr>
            <a:spLocks noChangeArrowheads="1"/>
          </p:cNvSpPr>
          <p:nvPr/>
        </p:nvSpPr>
        <p:spPr bwMode="auto">
          <a:xfrm>
            <a:off x="687704" y="2673317"/>
            <a:ext cx="2896078" cy="115732"/>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7" name="角丸四角形 79"/>
          <p:cNvSpPr>
            <a:spLocks noChangeArrowheads="1"/>
          </p:cNvSpPr>
          <p:nvPr/>
        </p:nvSpPr>
        <p:spPr bwMode="auto">
          <a:xfrm>
            <a:off x="6398711" y="2714443"/>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8" name="AutoShape 76"/>
          <p:cNvSpPr>
            <a:spLocks noChangeArrowheads="1"/>
          </p:cNvSpPr>
          <p:nvPr/>
        </p:nvSpPr>
        <p:spPr bwMode="auto">
          <a:xfrm>
            <a:off x="6399506" y="1969906"/>
            <a:ext cx="3001866" cy="21906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9" name="AutoShape 77"/>
          <p:cNvSpPr>
            <a:spLocks noChangeArrowheads="1"/>
          </p:cNvSpPr>
          <p:nvPr/>
        </p:nvSpPr>
        <p:spPr bwMode="auto">
          <a:xfrm>
            <a:off x="6400298" y="2830329"/>
            <a:ext cx="2952750" cy="18742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0" name="AutoShape 78"/>
          <p:cNvSpPr>
            <a:spLocks noChangeArrowheads="1"/>
          </p:cNvSpPr>
          <p:nvPr/>
        </p:nvSpPr>
        <p:spPr bwMode="auto">
          <a:xfrm>
            <a:off x="7367089" y="147698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71" name="AutoShape 80"/>
          <p:cNvCxnSpPr>
            <a:cxnSpLocks noChangeShapeType="1"/>
            <a:stCxn id="69" idx="3"/>
          </p:cNvCxnSpPr>
          <p:nvPr/>
        </p:nvCxnSpPr>
        <p:spPr bwMode="auto">
          <a:xfrm flipV="1">
            <a:off x="9353048" y="2919987"/>
            <a:ext cx="1523817" cy="405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72" name="AutoShape 82"/>
          <p:cNvCxnSpPr>
            <a:cxnSpLocks noChangeShapeType="1"/>
          </p:cNvCxnSpPr>
          <p:nvPr/>
        </p:nvCxnSpPr>
        <p:spPr bwMode="auto">
          <a:xfrm flipV="1">
            <a:off x="9228554" y="1626968"/>
            <a:ext cx="487851" cy="108747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AutoShape 84"/>
          <p:cNvCxnSpPr>
            <a:cxnSpLocks noChangeShapeType="1"/>
          </p:cNvCxnSpPr>
          <p:nvPr/>
        </p:nvCxnSpPr>
        <p:spPr bwMode="auto">
          <a:xfrm flipV="1">
            <a:off x="9405255" y="202542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70458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8559" y="1191569"/>
            <a:ext cx="3067239" cy="5376871"/>
          </a:xfrm>
          <a:prstGeom prst="rect">
            <a:avLst/>
          </a:prstGeom>
        </p:spPr>
      </p:pic>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652" y="1220911"/>
            <a:ext cx="3103233" cy="2477606"/>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25" name="Picture 9" descr="W:\TC\MANUAL\奉行Edge 年末調整申告書クラウド\利用ガイド（提出者向け）\Links\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6" name="Picture 87" descr="W:\TC\MANUAL\奉行Edge 年末調整申告書クラウド\利用ガイド（提出者向け）\Links\介護保険料_控除証明書.jpg"/>
          <p:cNvPicPr>
            <a:picLocks noChangeAspect="1" noChangeArrowheads="1"/>
          </p:cNvPicPr>
          <p:nvPr/>
        </p:nvPicPr>
        <p:blipFill>
          <a:blip r:embed="rId6" r:link="rId7">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7" name="角丸四角形 79"/>
          <p:cNvSpPr>
            <a:spLocks noChangeArrowheads="1"/>
          </p:cNvSpPr>
          <p:nvPr/>
        </p:nvSpPr>
        <p:spPr bwMode="auto">
          <a:xfrm>
            <a:off x="717053" y="1818804"/>
            <a:ext cx="2935288" cy="231094"/>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AutoShape 89"/>
          <p:cNvSpPr>
            <a:spLocks noChangeArrowheads="1"/>
          </p:cNvSpPr>
          <p:nvPr/>
        </p:nvSpPr>
        <p:spPr bwMode="auto">
          <a:xfrm>
            <a:off x="720228" y="2505396"/>
            <a:ext cx="2916238" cy="17985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0" name="AutoShape 91"/>
          <p:cNvCxnSpPr>
            <a:cxnSpLocks noChangeShapeType="1"/>
            <a:stCxn id="38" idx="3"/>
          </p:cNvCxnSpPr>
          <p:nvPr/>
        </p:nvCxnSpPr>
        <p:spPr bwMode="auto">
          <a:xfrm>
            <a:off x="3636466" y="2595326"/>
            <a:ext cx="1544559" cy="39461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41" name="AutoShape 93"/>
          <p:cNvCxnSpPr>
            <a:cxnSpLocks noChangeShapeType="1"/>
            <a:stCxn id="37" idx="3"/>
          </p:cNvCxnSpPr>
          <p:nvPr/>
        </p:nvCxnSpPr>
        <p:spPr bwMode="auto">
          <a:xfrm>
            <a:off x="3652341" y="1934351"/>
            <a:ext cx="1025446" cy="4197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角丸四角形 79"/>
          <p:cNvSpPr>
            <a:spLocks noChangeArrowheads="1"/>
          </p:cNvSpPr>
          <p:nvPr/>
        </p:nvSpPr>
        <p:spPr bwMode="auto">
          <a:xfrm>
            <a:off x="6225762" y="1935592"/>
            <a:ext cx="2916238" cy="23904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7" name="AutoShape 4"/>
          <p:cNvSpPr>
            <a:spLocks noChangeArrowheads="1"/>
          </p:cNvSpPr>
          <p:nvPr/>
        </p:nvSpPr>
        <p:spPr bwMode="auto">
          <a:xfrm>
            <a:off x="6233701" y="2624565"/>
            <a:ext cx="2914650" cy="1765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5"/>
          <p:cNvSpPr>
            <a:spLocks noChangeArrowheads="1"/>
          </p:cNvSpPr>
          <p:nvPr/>
        </p:nvSpPr>
        <p:spPr bwMode="auto">
          <a:xfrm>
            <a:off x="6233702" y="5334430"/>
            <a:ext cx="2908302" cy="1699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6"/>
          <p:cNvSpPr>
            <a:spLocks noChangeArrowheads="1"/>
          </p:cNvSpPr>
          <p:nvPr/>
        </p:nvSpPr>
        <p:spPr bwMode="auto">
          <a:xfrm>
            <a:off x="6236876" y="4749439"/>
            <a:ext cx="2897803" cy="229756"/>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0" name="AutoShape 7"/>
          <p:cNvSpPr>
            <a:spLocks noChangeArrowheads="1"/>
          </p:cNvSpPr>
          <p:nvPr/>
        </p:nvSpPr>
        <p:spPr bwMode="auto">
          <a:xfrm>
            <a:off x="7133810" y="1395048"/>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1" name="AutoShape 8"/>
          <p:cNvSpPr>
            <a:spLocks noChangeArrowheads="1"/>
          </p:cNvSpPr>
          <p:nvPr/>
        </p:nvSpPr>
        <p:spPr bwMode="auto">
          <a:xfrm>
            <a:off x="7133816" y="4198576"/>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2" name="AutoShape 10"/>
          <p:cNvCxnSpPr>
            <a:cxnSpLocks noChangeShapeType="1"/>
            <a:endCxn id="19" idx="1"/>
          </p:cNvCxnSpPr>
          <p:nvPr/>
        </p:nvCxnSpPr>
        <p:spPr bwMode="auto">
          <a:xfrm flipV="1">
            <a:off x="9147740" y="2512776"/>
            <a:ext cx="1195014" cy="218648"/>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53" name="AutoShape 12"/>
          <p:cNvCxnSpPr>
            <a:cxnSpLocks noChangeShapeType="1"/>
            <a:stCxn id="46" idx="3"/>
            <a:endCxn id="11" idx="1"/>
          </p:cNvCxnSpPr>
          <p:nvPr/>
        </p:nvCxnSpPr>
        <p:spPr bwMode="auto">
          <a:xfrm>
            <a:off x="9142000" y="2055112"/>
            <a:ext cx="1191229" cy="283039"/>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14"/>
          <p:cNvCxnSpPr>
            <a:cxnSpLocks noChangeShapeType="1"/>
            <a:endCxn id="11" idx="1"/>
          </p:cNvCxnSpPr>
          <p:nvPr/>
        </p:nvCxnSpPr>
        <p:spPr bwMode="auto">
          <a:xfrm flipV="1">
            <a:off x="9082088" y="2338151"/>
            <a:ext cx="1251141" cy="240822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15"/>
          <p:cNvCxnSpPr>
            <a:cxnSpLocks noChangeShapeType="1"/>
          </p:cNvCxnSpPr>
          <p:nvPr/>
        </p:nvCxnSpPr>
        <p:spPr bwMode="auto">
          <a:xfrm flipV="1">
            <a:off x="9101138" y="2511188"/>
            <a:ext cx="1232091" cy="2820179"/>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2"/>
          <p:cNvSpPr txBox="1">
            <a:spLocks noChangeArrowheads="1"/>
          </p:cNvSpPr>
          <p:nvPr/>
        </p:nvSpPr>
        <p:spPr bwMode="auto">
          <a:xfrm>
            <a:off x="7317641" y="2203718"/>
            <a:ext cx="4093309" cy="292073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pic>
        <p:nvPicPr>
          <p:cNvPr id="30" name="図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893" y="2962814"/>
            <a:ext cx="3172660" cy="2038927"/>
          </a:xfrm>
          <a:prstGeom prst="rect">
            <a:avLst/>
          </a:prstGeom>
          <a:ln>
            <a:solidFill>
              <a:schemeClr val="bg1">
                <a:lumMod val="85000"/>
              </a:schemeClr>
            </a:solidFill>
          </a:ln>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52" name="図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06" y="1635119"/>
            <a:ext cx="3864738" cy="4759568"/>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 </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年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月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8" name="テキスト ボックス 2"/>
          <p:cNvSpPr txBox="1">
            <a:spLocks noChangeArrowheads="1"/>
          </p:cNvSpPr>
          <p:nvPr/>
        </p:nvSpPr>
        <p:spPr bwMode="auto">
          <a:xfrm>
            <a:off x="4766622" y="3282058"/>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31" name="Text Box 2"/>
          <p:cNvSpPr txBox="1">
            <a:spLocks noChangeArrowheads="1"/>
          </p:cNvSpPr>
          <p:nvPr/>
        </p:nvSpPr>
        <p:spPr bwMode="auto">
          <a:xfrm>
            <a:off x="4851534" y="539862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2"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586702" y="1815670"/>
            <a:ext cx="755793" cy="413455"/>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3"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284384" y="2946634"/>
            <a:ext cx="165100" cy="11039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8"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flipV="1">
            <a:off x="2459093" y="2771477"/>
            <a:ext cx="4858547" cy="20230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922496" y="3481462"/>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42" name="直線矢印コネクタ 80">
            <a:extLst>
              <a:ext uri="{FF2B5EF4-FFF2-40B4-BE49-F238E27FC236}">
                <a16:creationId xmlns:a16="http://schemas.microsoft.com/office/drawing/2014/main" id="{6804AF7F-8D47-00E4-2783-D725E90DF98D}"/>
              </a:ext>
            </a:extLst>
          </p:cNvPr>
          <p:cNvCxnSpPr>
            <a:cxnSpLocks noChangeShapeType="1"/>
            <a:endCxn id="39" idx="3"/>
          </p:cNvCxnSpPr>
          <p:nvPr/>
        </p:nvCxnSpPr>
        <p:spPr bwMode="auto">
          <a:xfrm rot="10800000" flipV="1">
            <a:off x="2995696" y="3475600"/>
            <a:ext cx="1770927" cy="77300"/>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3"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82943" y="3630199"/>
            <a:ext cx="3761898" cy="1799051"/>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44"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3361545" y="5939831"/>
            <a:ext cx="1780823" cy="287138"/>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372925" y="2975037"/>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19" name="直線コネクタ 18"/>
          <p:cNvCxnSpPr/>
          <p:nvPr/>
        </p:nvCxnSpPr>
        <p:spPr>
          <a:xfrm>
            <a:off x="3883540" y="3552290"/>
            <a:ext cx="0" cy="714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662687" y="6090788"/>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66796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1" name="図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97" y="1149344"/>
            <a:ext cx="4369276" cy="5293213"/>
          </a:xfrm>
          <a:prstGeom prst="rect">
            <a:avLst/>
          </a:prstGeom>
          <a:ln>
            <a:solidFill>
              <a:schemeClr val="bg1">
                <a:lumMod val="85000"/>
              </a:schemeClr>
            </a:solidFill>
          </a:ln>
        </p:spPr>
      </p:pic>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635250" y="1353205"/>
            <a:ext cx="821850" cy="45900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030537" y="5789694"/>
            <a:ext cx="1748632"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745582" y="6146518"/>
            <a:ext cx="704378"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758532" y="5638993"/>
            <a:ext cx="423488" cy="16348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47576" y="6173759"/>
            <a:ext cx="1733364" cy="13230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タイトル 1"/>
          <p:cNvSpPr txBox="1">
            <a:spLocks/>
          </p:cNvSpPr>
          <p:nvPr/>
        </p:nvSpPr>
        <p:spPr>
          <a:xfrm>
            <a:off x="288528" y="114350"/>
            <a:ext cx="11687755" cy="596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a:t>
            </a:r>
            <a:r>
              <a:rPr lang="en-US" altLang="ja-JP" sz="2400" b="1" dirty="0">
                <a:latin typeface="Meiryo UI" panose="020B0604030504040204" pitchFamily="50" charset="-128"/>
                <a:ea typeface="Meiryo UI" panose="020B0604030504040204" pitchFamily="50" charset="-128"/>
              </a:rPr>
              <a:t> 5</a:t>
            </a:r>
            <a:r>
              <a:rPr lang="ja-JP" altLang="en-US" sz="2400" b="1" dirty="0">
                <a:latin typeface="Meiryo UI" panose="020B0604030504040204" pitchFamily="50" charset="-128"/>
                <a:ea typeface="Meiryo UI" panose="020B0604030504040204" pitchFamily="50" charset="-128"/>
              </a:rPr>
              <a:t>年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月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17" name="テキスト ボックス 2"/>
          <p:cNvSpPr txBox="1">
            <a:spLocks noChangeArrowheads="1"/>
          </p:cNvSpPr>
          <p:nvPr/>
        </p:nvSpPr>
        <p:spPr bwMode="auto">
          <a:xfrm>
            <a:off x="5180941" y="4985273"/>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171416"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1538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 </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年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月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219326" y="1443025"/>
            <a:ext cx="904874"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245752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6" name="テキスト ボックス 2"/>
          <p:cNvSpPr txBox="1">
            <a:spLocks noChangeArrowheads="1"/>
          </p:cNvSpPr>
          <p:nvPr/>
        </p:nvSpPr>
        <p:spPr bwMode="auto">
          <a:xfrm>
            <a:off x="4766622" y="3282058"/>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8"/>
            <a:ext cx="3929439" cy="269269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「給与所得者の住宅借入金等特別控除申告書」が表示され、転記する項目を確認できます。</a:t>
            </a:r>
          </a:p>
        </p:txBody>
      </p:sp>
      <p:sp>
        <p:nvSpPr>
          <p:cNvPr id="34" name="Text Box 2"/>
          <p:cNvSpPr txBox="1">
            <a:spLocks noChangeArrowheads="1"/>
          </p:cNvSpPr>
          <p:nvPr/>
        </p:nvSpPr>
        <p:spPr bwMode="auto">
          <a:xfrm>
            <a:off x="4794384" y="566532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9BB40D2-416B-3567-E42B-C1C7509C89A5}"/>
              </a:ext>
            </a:extLst>
          </p:cNvPr>
          <p:cNvPicPr>
            <a:picLocks noChangeAspect="1"/>
          </p:cNvPicPr>
          <p:nvPr/>
        </p:nvPicPr>
        <p:blipFill>
          <a:blip r:embed="rId2"/>
          <a:stretch>
            <a:fillRect/>
          </a:stretch>
        </p:blipFill>
        <p:spPr>
          <a:xfrm>
            <a:off x="687618" y="1452550"/>
            <a:ext cx="3932587" cy="5217414"/>
          </a:xfrm>
          <a:prstGeom prst="rect">
            <a:avLst/>
          </a:prstGeom>
          <a:ln>
            <a:solidFill>
              <a:schemeClr val="bg1">
                <a:lumMod val="85000"/>
              </a:schemeClr>
            </a:solidFill>
          </a:ln>
        </p:spPr>
      </p:pic>
      <p:sp>
        <p:nvSpPr>
          <p:cNvPr id="9"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616961" y="1674520"/>
            <a:ext cx="705661" cy="423525"/>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1"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275597" y="2766615"/>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flipV="1">
            <a:off x="2480257" y="2757481"/>
            <a:ext cx="4801228" cy="6949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922496" y="3348112"/>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29" name="直線矢印コネクタ 80">
            <a:extLst>
              <a:ext uri="{FF2B5EF4-FFF2-40B4-BE49-F238E27FC236}">
                <a16:creationId xmlns:a16="http://schemas.microsoft.com/office/drawing/2014/main" id="{6804AF7F-8D47-00E4-2783-D725E90DF98D}"/>
              </a:ext>
            </a:extLst>
          </p:cNvPr>
          <p:cNvCxnSpPr>
            <a:cxnSpLocks noChangeShapeType="1"/>
            <a:endCxn id="18" idx="3"/>
          </p:cNvCxnSpPr>
          <p:nvPr/>
        </p:nvCxnSpPr>
        <p:spPr bwMode="auto">
          <a:xfrm rot="10800000">
            <a:off x="2995695" y="3419551"/>
            <a:ext cx="1761874" cy="116245"/>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0"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82943" y="3630199"/>
            <a:ext cx="3761898" cy="2009806"/>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5"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3380596" y="6206531"/>
            <a:ext cx="1761772" cy="284849"/>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681738" y="6348142"/>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37" name="直線矢印コネクタ 80">
            <a:extLst>
              <a:ext uri="{FF2B5EF4-FFF2-40B4-BE49-F238E27FC236}">
                <a16:creationId xmlns:a16="http://schemas.microsoft.com/office/drawing/2014/main" id="{F9E11D39-95E8-15B7-CEB4-F6041F4C75AF}"/>
              </a:ext>
            </a:extLst>
          </p:cNvPr>
          <p:cNvCxnSpPr>
            <a:cxnSpLocks noChangeShapeType="1"/>
          </p:cNvCxnSpPr>
          <p:nvPr/>
        </p:nvCxnSpPr>
        <p:spPr bwMode="auto">
          <a:xfrm rot="10800000" flipV="1">
            <a:off x="2719382" y="3535786"/>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40" name="図 39">
            <a:extLst>
              <a:ext uri="{FF2B5EF4-FFF2-40B4-BE49-F238E27FC236}">
                <a16:creationId xmlns:a16="http://schemas.microsoft.com/office/drawing/2014/main" id="{D54A2ECF-9FA3-E678-E8B9-5BC8F7B6425C}"/>
              </a:ext>
            </a:extLst>
          </p:cNvPr>
          <p:cNvPicPr>
            <a:picLocks noChangeAspect="1"/>
          </p:cNvPicPr>
          <p:nvPr/>
        </p:nvPicPr>
        <p:blipFill>
          <a:blip r:embed="rId3"/>
          <a:stretch>
            <a:fillRect/>
          </a:stretch>
        </p:blipFill>
        <p:spPr>
          <a:xfrm>
            <a:off x="7388343" y="2883777"/>
            <a:ext cx="3162360" cy="1757322"/>
          </a:xfrm>
          <a:prstGeom prst="rect">
            <a:avLst/>
          </a:prstGeom>
          <a:ln>
            <a:solidFill>
              <a:schemeClr val="bg1">
                <a:lumMod val="85000"/>
              </a:schemeClr>
            </a:solidFill>
          </a:ln>
        </p:spPr>
      </p:pic>
      <p:sp>
        <p:nvSpPr>
          <p:cNvPr id="41"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010009" y="2868174"/>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181236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9" name="図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46" y="1193988"/>
            <a:ext cx="4343507" cy="5264467"/>
          </a:xfrm>
          <a:prstGeom prst="rect">
            <a:avLst/>
          </a:prstGeom>
          <a:ln>
            <a:solidFill>
              <a:schemeClr val="bg1">
                <a:lumMod val="85000"/>
              </a:schemeClr>
            </a:solidFill>
          </a:ln>
        </p:spPr>
      </p:pic>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676525" y="1365443"/>
            <a:ext cx="744538" cy="51098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038476" y="5777789"/>
            <a:ext cx="1720058" cy="27508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762572" y="6136994"/>
            <a:ext cx="695003"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758532" y="5643755"/>
            <a:ext cx="423488" cy="16348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47576" y="6173759"/>
            <a:ext cx="1733364" cy="13230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タイトル 1"/>
          <p:cNvSpPr txBox="1">
            <a:spLocks/>
          </p:cNvSpPr>
          <p:nvPr/>
        </p:nvSpPr>
        <p:spPr>
          <a:xfrm>
            <a:off x="288528" y="114350"/>
            <a:ext cx="11687755" cy="596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17" name="テキスト ボックス 2"/>
          <p:cNvSpPr txBox="1">
            <a:spLocks noChangeArrowheads="1"/>
          </p:cNvSpPr>
          <p:nvPr/>
        </p:nvSpPr>
        <p:spPr bwMode="auto">
          <a:xfrm>
            <a:off x="5180941" y="4985273"/>
            <a:ext cx="275338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内容を入力すると、住宅借入金等</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特別控除額が自動で計算されます。</a:t>
            </a:r>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171416"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388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219324" y="1443025"/>
            <a:ext cx="904875"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060852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34" y="1500174"/>
            <a:ext cx="4106809" cy="4538676"/>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角丸四角形 79"/>
          <p:cNvSpPr>
            <a:spLocks noChangeArrowheads="1"/>
          </p:cNvSpPr>
          <p:nvPr/>
        </p:nvSpPr>
        <p:spPr bwMode="auto">
          <a:xfrm>
            <a:off x="2662226" y="1683573"/>
            <a:ext cx="760778" cy="42939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0" name="角丸四角形 79"/>
          <p:cNvSpPr>
            <a:spLocks noChangeArrowheads="1"/>
          </p:cNvSpPr>
          <p:nvPr/>
        </p:nvSpPr>
        <p:spPr bwMode="auto">
          <a:xfrm>
            <a:off x="2420449" y="275756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10"/>
          <p:cNvSpPr>
            <a:spLocks noChangeArrowheads="1"/>
          </p:cNvSpPr>
          <p:nvPr/>
        </p:nvSpPr>
        <p:spPr bwMode="auto">
          <a:xfrm>
            <a:off x="782942" y="3720731"/>
            <a:ext cx="3872877" cy="161925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AutoShape 11"/>
          <p:cNvSpPr>
            <a:spLocks noChangeArrowheads="1"/>
          </p:cNvSpPr>
          <p:nvPr/>
        </p:nvSpPr>
        <p:spPr bwMode="auto">
          <a:xfrm>
            <a:off x="1967761" y="3447695"/>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テキスト ボックス 2"/>
          <p:cNvSpPr txBox="1">
            <a:spLocks noChangeArrowheads="1"/>
          </p:cNvSpPr>
          <p:nvPr/>
        </p:nvSpPr>
        <p:spPr bwMode="auto">
          <a:xfrm>
            <a:off x="4766622" y="33544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7" y="2051319"/>
            <a:ext cx="4219022"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（特定増改築等）住宅借入金等特別控除申告書」が</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6343" y="2790049"/>
            <a:ext cx="2890837" cy="162718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5" name="角丸四角形 79"/>
          <p:cNvSpPr>
            <a:spLocks noChangeArrowheads="1"/>
          </p:cNvSpPr>
          <p:nvPr/>
        </p:nvSpPr>
        <p:spPr bwMode="auto">
          <a:xfrm>
            <a:off x="8729356" y="2859121"/>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8" name="角丸四角形 79"/>
          <p:cNvSpPr>
            <a:spLocks noChangeArrowheads="1"/>
          </p:cNvSpPr>
          <p:nvPr/>
        </p:nvSpPr>
        <p:spPr bwMode="auto">
          <a:xfrm>
            <a:off x="2736528" y="5758735"/>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31" name="直線矢印コネクタ 80"/>
          <p:cNvCxnSpPr>
            <a:cxnSpLocks noChangeShapeType="1"/>
            <a:stCxn id="26" idx="1"/>
            <a:endCxn id="24" idx="3"/>
          </p:cNvCxnSpPr>
          <p:nvPr/>
        </p:nvCxnSpPr>
        <p:spPr bwMode="auto">
          <a:xfrm rot="10800000">
            <a:off x="3040960" y="3519134"/>
            <a:ext cx="1725662" cy="11624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719382" y="3635373"/>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579195" y="2757482"/>
            <a:ext cx="4702290" cy="5042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直線矢印コネクタ 80"/>
          <p:cNvSpPr>
            <a:spLocks noChangeShapeType="1"/>
          </p:cNvSpPr>
          <p:nvPr/>
        </p:nvSpPr>
        <p:spPr bwMode="auto">
          <a:xfrm rot="10800000">
            <a:off x="3432528" y="5884504"/>
            <a:ext cx="2351652" cy="29685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Text Box 2"/>
          <p:cNvSpPr txBox="1">
            <a:spLocks noChangeArrowheads="1"/>
          </p:cNvSpPr>
          <p:nvPr/>
        </p:nvSpPr>
        <p:spPr bwMode="auto">
          <a:xfrm>
            <a:off x="4972187" y="606293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endParaRPr lang="en-US" altLang="ja-JP" sz="2000" dirty="0">
              <a:latin typeface="Meiryo UI" panose="020B0604030504040204" pitchFamily="50" charset="-128"/>
              <a:ea typeface="Meiryo UI" panose="020B0604030504040204" pitchFamily="50" charset="-128"/>
            </a:endParaRPr>
          </a:p>
          <a:p>
            <a:pPr marL="0" indent="0">
              <a:spcBef>
                <a:spcPts val="0"/>
              </a:spcBef>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 前職の源泉徴収票情報を入力する手順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rPr>
              <a:t> 申告書入力画面を英語表記に切り替える手順</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日」以降の場合（</a:t>
            </a:r>
            <a:r>
              <a:rPr lang="en-US" altLang="ja-JP" sz="2200" b="1" dirty="0">
                <a:latin typeface="Meiryo UI" panose="020B0604030504040204" pitchFamily="50" charset="-128"/>
                <a:ea typeface="Meiryo UI" panose="020B0604030504040204" pitchFamily="50" charset="-128"/>
              </a:rPr>
              <a:t>2</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746375" y="5883976"/>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990849" y="5550094"/>
            <a:ext cx="1697039"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直線矢印コネクタ 80"/>
          <p:cNvSpPr>
            <a:spLocks noChangeShapeType="1"/>
          </p:cNvSpPr>
          <p:nvPr/>
        </p:nvSpPr>
        <p:spPr bwMode="auto">
          <a:xfrm rot="10800000">
            <a:off x="3443287" y="603234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4" name="テキスト ボックス 2"/>
          <p:cNvSpPr txBox="1">
            <a:spLocks noChangeArrowheads="1"/>
          </p:cNvSpPr>
          <p:nvPr/>
        </p:nvSpPr>
        <p:spPr bwMode="auto">
          <a:xfrm>
            <a:off x="5180941" y="4985273"/>
            <a:ext cx="275338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内容を入力すると、住宅借入金等</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特別控除額が自動で計算されます。</a:t>
            </a:r>
          </a:p>
        </p:txBody>
      </p:sp>
    </p:spTree>
    <p:extLst>
      <p:ext uri="{BB962C8B-B14F-4D97-AF65-F5344CB8AC3E}">
        <p14:creationId xmlns:p14="http://schemas.microsoft.com/office/powerpoint/2010/main" val="1342604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日」以降の場合（</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66503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08" y="1480951"/>
            <a:ext cx="4316247" cy="3963340"/>
          </a:xfrm>
          <a:prstGeom prst="rect">
            <a:avLst/>
          </a:prstGeom>
          <a:ln>
            <a:solidFill>
              <a:schemeClr val="tx1"/>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角丸四角形 79"/>
          <p:cNvSpPr>
            <a:spLocks noChangeArrowheads="1"/>
          </p:cNvSpPr>
          <p:nvPr/>
        </p:nvSpPr>
        <p:spPr bwMode="auto">
          <a:xfrm>
            <a:off x="2745226" y="1684967"/>
            <a:ext cx="775813" cy="444373"/>
          </a:xfrm>
          <a:prstGeom prst="roundRect">
            <a:avLst>
              <a:gd name="adj" fmla="val 1420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1968178" y="3953980"/>
            <a:ext cx="2411413" cy="903167"/>
          </a:xfrm>
          <a:prstGeom prst="roundRect">
            <a:avLst>
              <a:gd name="adj" fmla="val 995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011801" y="3644166"/>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角丸四角形 79"/>
          <p:cNvSpPr>
            <a:spLocks noChangeArrowheads="1"/>
          </p:cNvSpPr>
          <p:nvPr/>
        </p:nvSpPr>
        <p:spPr bwMode="auto">
          <a:xfrm>
            <a:off x="2486516" y="2897195"/>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0" name="テキスト ボックス 2"/>
          <p:cNvSpPr txBox="1">
            <a:spLocks noChangeArrowheads="1"/>
          </p:cNvSpPr>
          <p:nvPr/>
        </p:nvSpPr>
        <p:spPr bwMode="auto">
          <a:xfrm>
            <a:off x="7254946" y="2401378"/>
            <a:ext cx="4184580"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（特定増改築等）住宅借入金等特別控除申告書」が</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pic>
        <p:nvPicPr>
          <p:cNvPr id="23"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5" name="直線矢印コネクタ 80"/>
          <p:cNvSpPr>
            <a:spLocks noChangeShapeType="1"/>
          </p:cNvSpPr>
          <p:nvPr/>
        </p:nvSpPr>
        <p:spPr bwMode="auto">
          <a:xfrm rot="10800000">
            <a:off x="2651615" y="2950492"/>
            <a:ext cx="460332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26" name="直線矢印コネクタ 80"/>
          <p:cNvCxnSpPr>
            <a:cxnSpLocks noChangeShapeType="1"/>
          </p:cNvCxnSpPr>
          <p:nvPr/>
        </p:nvCxnSpPr>
        <p:spPr bwMode="auto">
          <a:xfrm rot="16200000" flipV="1">
            <a:off x="4332805" y="2437470"/>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p:cNvCxnSpPr>
          <p:nvPr/>
        </p:nvCxnSpPr>
        <p:spPr bwMode="auto">
          <a:xfrm rot="10800000" flipV="1">
            <a:off x="4388290" y="4342113"/>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833686" y="5108695"/>
            <a:ext cx="714339"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9" name="直線矢印コネクタ 80"/>
          <p:cNvSpPr>
            <a:spLocks noChangeShapeType="1"/>
          </p:cNvSpPr>
          <p:nvPr/>
        </p:nvSpPr>
        <p:spPr bwMode="auto">
          <a:xfrm rot="10800000">
            <a:off x="3545741" y="5251510"/>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Text Box 2"/>
          <p:cNvSpPr txBox="1">
            <a:spLocks noChangeArrowheads="1"/>
          </p:cNvSpPr>
          <p:nvPr/>
        </p:nvSpPr>
        <p:spPr bwMode="auto">
          <a:xfrm>
            <a:off x="4637738" y="5069227"/>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テキスト ボックス 2"/>
          <p:cNvSpPr txBox="1">
            <a:spLocks noChangeArrowheads="1"/>
          </p:cNvSpPr>
          <p:nvPr/>
        </p:nvSpPr>
        <p:spPr bwMode="auto">
          <a:xfrm>
            <a:off x="4585032" y="3910407"/>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Tree>
    <p:extLst>
      <p:ext uri="{BB962C8B-B14F-4D97-AF65-F5344CB8AC3E}">
        <p14:creationId xmlns:p14="http://schemas.microsoft.com/office/powerpoint/2010/main" val="2694595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64063"/>
            <a:ext cx="3490945" cy="551959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414059" y="6000171"/>
            <a:ext cx="596899" cy="23791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2352674" y="1398142"/>
            <a:ext cx="641351" cy="389353"/>
          </a:xfrm>
          <a:prstGeom prst="roundRect">
            <a:avLst>
              <a:gd name="adj" fmla="val 1537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654300" y="5693936"/>
            <a:ext cx="1419225" cy="2428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テキスト ボックス 2"/>
          <p:cNvSpPr txBox="1">
            <a:spLocks noChangeArrowheads="1"/>
          </p:cNvSpPr>
          <p:nvPr/>
        </p:nvSpPr>
        <p:spPr bwMode="auto">
          <a:xfrm>
            <a:off x="4632709" y="5029542"/>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073042" y="5556686"/>
            <a:ext cx="559667" cy="25111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直線矢印コネクタ 80"/>
          <p:cNvSpPr>
            <a:spLocks noChangeShapeType="1"/>
          </p:cNvSpPr>
          <p:nvPr/>
        </p:nvSpPr>
        <p:spPr bwMode="auto">
          <a:xfrm rot="10800000">
            <a:off x="3025775" y="6116801"/>
            <a:ext cx="1663217" cy="4571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Text Box 2"/>
          <p:cNvSpPr txBox="1">
            <a:spLocks noChangeArrowheads="1"/>
          </p:cNvSpPr>
          <p:nvPr/>
        </p:nvSpPr>
        <p:spPr bwMode="auto">
          <a:xfrm>
            <a:off x="3647552" y="5981125"/>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302014" y="5038720"/>
            <a:ext cx="757237" cy="21370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1921012" y="3156626"/>
            <a:ext cx="2268538" cy="1474787"/>
          </a:xfrm>
          <a:prstGeom prst="roundRect">
            <a:avLst>
              <a:gd name="adj" fmla="val 545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733814" y="4753277"/>
            <a:ext cx="666611" cy="25437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82002"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9251" y="5157787"/>
            <a:ext cx="1014942" cy="13682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AutoShape 3"/>
          <p:cNvSpPr>
            <a:spLocks noChangeArrowheads="1"/>
          </p:cNvSpPr>
          <p:nvPr/>
        </p:nvSpPr>
        <p:spPr bwMode="auto">
          <a:xfrm>
            <a:off x="2252662" y="1429662"/>
            <a:ext cx="871537" cy="431800"/>
          </a:xfrm>
          <a:prstGeom prst="roundRect">
            <a:avLst>
              <a:gd name="adj" fmla="val 1825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053940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050775" y="3969714"/>
            <a:ext cx="600985"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160992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1733852177"/>
              </p:ext>
            </p:extLst>
          </p:nvPr>
        </p:nvGraphicFramePr>
        <p:xfrm>
          <a:off x="530419" y="2174581"/>
          <a:ext cx="10087886" cy="33913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社会保険料控除証明書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国民年金保険、国民年金基金掛金</a:t>
                      </a:r>
                    </a:p>
                  </a:txBody>
                  <a:tcPr anchor="ctr"/>
                </a:tc>
                <a:extLst>
                  <a:ext uri="{0D108BD9-81ED-4DB2-BD59-A6C34878D82A}">
                    <a16:rowId xmlns:a16="http://schemas.microsoft.com/office/drawing/2014/main" val="121315763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小規模企業共済等掛金証明書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中小機構の小規模共済掛金、個人型確定拠出年金（</a:t>
                      </a:r>
                      <a:r>
                        <a:rPr kumimoji="1" lang="en-US" altLang="ja-JP" sz="1400" dirty="0" err="1">
                          <a:solidFill>
                            <a:schemeClr val="tx1">
                              <a:lumMod val="95000"/>
                              <a:lumOff val="5000"/>
                            </a:schemeClr>
                          </a:solidFill>
                          <a:latin typeface="メイリオ" panose="020B0604030504040204" pitchFamily="50" charset="-128"/>
                          <a:ea typeface="メイリオ" panose="020B0604030504040204" pitchFamily="50" charset="-128"/>
                        </a:rPr>
                        <a:t>iDeco</a:t>
                      </a: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a:t>
                      </a:r>
                    </a:p>
                  </a:txBody>
                  <a:tcPr anchor="ctr"/>
                </a:tc>
                <a:extLst>
                  <a:ext uri="{0D108BD9-81ED-4DB2-BD59-A6C34878D82A}">
                    <a16:rowId xmlns:a16="http://schemas.microsoft.com/office/drawing/2014/main" val="4216559593"/>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年以降に住宅を取得した場合（居住開始年月日が令和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年以降に住宅を取得した場合（居住開始年月日が令和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a:cxnSpLocks/>
          </p:cNvCxnSpPr>
          <p:nvPr/>
        </p:nvCxnSpPr>
        <p:spPr>
          <a:xfrm>
            <a:off x="3108962"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5616697"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6718E2C2-1388-ACE6-90D6-3A77DADBCA17}"/>
              </a:ext>
            </a:extLst>
          </p:cNvPr>
          <p:cNvCxnSpPr/>
          <p:nvPr/>
        </p:nvCxnSpPr>
        <p:spPr>
          <a:xfrm flipV="1">
            <a:off x="530419" y="3849319"/>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396" y="4193593"/>
            <a:ext cx="3438481" cy="2023071"/>
          </a:xfrm>
          <a:prstGeom prst="rect">
            <a:avLst/>
          </a:prstGeom>
          <a:ln>
            <a:solidFill>
              <a:schemeClr val="bg1">
                <a:lumMod val="85000"/>
              </a:schemeClr>
            </a:solidFill>
          </a:ln>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5" name="図 24">
            <a:extLst>
              <a:ext uri="{FF2B5EF4-FFF2-40B4-BE49-F238E27FC236}">
                <a16:creationId xmlns:a16="http://schemas.microsoft.com/office/drawing/2014/main" id="{3B3C168D-F43F-415A-B89E-44B6ACED188E}"/>
              </a:ext>
            </a:extLst>
          </p:cNvPr>
          <p:cNvPicPr>
            <a:picLocks noChangeAspect="1"/>
          </p:cNvPicPr>
          <p:nvPr/>
        </p:nvPicPr>
        <p:blipFill>
          <a:blip r:embed="rId3"/>
          <a:stretch>
            <a:fillRect/>
          </a:stretch>
        </p:blipFill>
        <p:spPr>
          <a:xfrm>
            <a:off x="656821" y="1147128"/>
            <a:ext cx="2411048" cy="4238973"/>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角丸四角形 79"/>
          <p:cNvSpPr>
            <a:spLocks noChangeArrowheads="1"/>
          </p:cNvSpPr>
          <p:nvPr/>
        </p:nvSpPr>
        <p:spPr bwMode="auto">
          <a:xfrm>
            <a:off x="754028" y="3580799"/>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08415" y="38957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cxnSp>
        <p:nvCxnSpPr>
          <p:cNvPr id="19" name="直線矢印コネクタ 80"/>
          <p:cNvCxnSpPr>
            <a:cxnSpLocks noChangeShapeType="1"/>
          </p:cNvCxnSpPr>
          <p:nvPr/>
        </p:nvCxnSpPr>
        <p:spPr bwMode="auto">
          <a:xfrm rot="16200000" flipV="1">
            <a:off x="1494879" y="3490825"/>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444458" y="2053814"/>
            <a:ext cx="760413" cy="16395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36123" y="2362164"/>
            <a:ext cx="276812" cy="10932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endCxn id="20" idx="3"/>
          </p:cNvCxnSpPr>
          <p:nvPr/>
        </p:nvCxnSpPr>
        <p:spPr bwMode="auto">
          <a:xfrm rot="16200000" flipV="1">
            <a:off x="5021108" y="2319557"/>
            <a:ext cx="658633" cy="29110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2" name="角丸四角形 3"/>
          <p:cNvSpPr>
            <a:spLocks noChangeArrowheads="1"/>
          </p:cNvSpPr>
          <p:nvPr/>
        </p:nvSpPr>
        <p:spPr bwMode="auto">
          <a:xfrm>
            <a:off x="8257582" y="4745355"/>
            <a:ext cx="2296118" cy="1444541"/>
          </a:xfrm>
          <a:prstGeom prst="roundRect">
            <a:avLst>
              <a:gd name="adj" fmla="val 867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角丸四角形 79"/>
          <p:cNvSpPr>
            <a:spLocks noChangeArrowheads="1"/>
          </p:cNvSpPr>
          <p:nvPr/>
        </p:nvSpPr>
        <p:spPr bwMode="auto">
          <a:xfrm>
            <a:off x="1632604" y="5204435"/>
            <a:ext cx="448608" cy="18166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032136" y="5107719"/>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Tree>
    <p:extLst>
      <p:ext uri="{BB962C8B-B14F-4D97-AF65-F5344CB8AC3E}">
        <p14:creationId xmlns:p14="http://schemas.microsoft.com/office/powerpoint/2010/main" val="2863840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8879" y="4253412"/>
            <a:ext cx="2806513" cy="1804965"/>
          </a:xfrm>
          <a:prstGeom prst="rect">
            <a:avLst/>
          </a:prstGeom>
          <a:ln>
            <a:solidFill>
              <a:schemeClr val="bg1">
                <a:lumMod val="85000"/>
              </a:schemeClr>
            </a:solidFill>
          </a:ln>
        </p:spPr>
      </p:pic>
      <p:pic>
        <p:nvPicPr>
          <p:cNvPr id="33" name="図 32">
            <a:extLst>
              <a:ext uri="{FF2B5EF4-FFF2-40B4-BE49-F238E27FC236}">
                <a16:creationId xmlns:a16="http://schemas.microsoft.com/office/drawing/2014/main" id="{39DADE48-E7CB-4738-9D9B-E2CE24E19955}"/>
              </a:ext>
            </a:extLst>
          </p:cNvPr>
          <p:cNvPicPr>
            <a:picLocks noChangeAspect="1"/>
          </p:cNvPicPr>
          <p:nvPr/>
        </p:nvPicPr>
        <p:blipFill>
          <a:blip r:embed="rId4"/>
          <a:stretch>
            <a:fillRect/>
          </a:stretch>
        </p:blipFill>
        <p:spPr>
          <a:xfrm>
            <a:off x="664315" y="1384494"/>
            <a:ext cx="2483740" cy="4398354"/>
          </a:xfrm>
          <a:prstGeom prst="rect">
            <a:avLst/>
          </a:prstGeom>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角丸四角形 79"/>
          <p:cNvSpPr>
            <a:spLocks noChangeArrowheads="1"/>
          </p:cNvSpPr>
          <p:nvPr/>
        </p:nvSpPr>
        <p:spPr bwMode="auto">
          <a:xfrm>
            <a:off x="791353" y="39326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86748" y="41761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74328" y="38038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13395" y="2613723"/>
            <a:ext cx="540796" cy="23548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79"/>
          <p:cNvSpPr>
            <a:spLocks noChangeArrowheads="1"/>
          </p:cNvSpPr>
          <p:nvPr/>
        </p:nvSpPr>
        <p:spPr bwMode="auto">
          <a:xfrm>
            <a:off x="9900459" y="3188266"/>
            <a:ext cx="615182" cy="2421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3"/>
          <p:cNvSpPr>
            <a:spLocks noChangeArrowheads="1"/>
          </p:cNvSpPr>
          <p:nvPr/>
        </p:nvSpPr>
        <p:spPr bwMode="auto">
          <a:xfrm>
            <a:off x="8695114" y="4734993"/>
            <a:ext cx="1591886" cy="1361483"/>
          </a:xfrm>
          <a:prstGeom prst="roundRect">
            <a:avLst>
              <a:gd name="adj" fmla="val 838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675343" y="5587986"/>
            <a:ext cx="469342" cy="17253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34943" y="4291788"/>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Tree>
    <p:extLst>
      <p:ext uri="{BB962C8B-B14F-4D97-AF65-F5344CB8AC3E}">
        <p14:creationId xmlns:p14="http://schemas.microsoft.com/office/powerpoint/2010/main" val="405228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3422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40116"/>
            <a:ext cx="339725" cy="135103"/>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57747"/>
            <a:ext cx="2805113" cy="1325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82248" y="3093930"/>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67985"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91" y="1250244"/>
            <a:ext cx="3788209" cy="5382257"/>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前職の源泉徴収票情報を入力する手順</a:t>
            </a: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3" name="コンテンツ プレースホルダー 2"/>
          <p:cNvSpPr>
            <a:spLocks noGrp="1"/>
          </p:cNvSpPr>
          <p:nvPr>
            <p:ph idx="1"/>
          </p:nvPr>
        </p:nvSpPr>
        <p:spPr>
          <a:xfrm>
            <a:off x="531446" y="937790"/>
            <a:ext cx="8637954" cy="40337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前職の源泉徴収票を提出していない場合は、他の申告書と一緒に提出してください。</a:t>
            </a:r>
            <a:endParaRPr lang="ja-JP" altLang="en-US" sz="2000" dirty="0">
              <a:latin typeface="Meiryo UI" panose="020B0604030504040204" pitchFamily="50" charset="-128"/>
              <a:ea typeface="Meiryo UI" panose="020B0604030504040204" pitchFamily="50" charset="-128"/>
            </a:endParaRPr>
          </a:p>
        </p:txBody>
      </p:sp>
      <p:sp>
        <p:nvSpPr>
          <p:cNvPr id="8" name="AutoShape 11">
            <a:extLst>
              <a:ext uri="{FF2B5EF4-FFF2-40B4-BE49-F238E27FC236}">
                <a16:creationId xmlns:a16="http://schemas.microsoft.com/office/drawing/2014/main" id="{6B5037A8-B1AA-A77C-1A64-D30B0E275F95}"/>
              </a:ext>
            </a:extLst>
          </p:cNvPr>
          <p:cNvSpPr>
            <a:spLocks noChangeArrowheads="1"/>
          </p:cNvSpPr>
          <p:nvPr/>
        </p:nvSpPr>
        <p:spPr bwMode="auto">
          <a:xfrm>
            <a:off x="1305499" y="1408792"/>
            <a:ext cx="705334" cy="414000"/>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1">
            <a:extLst>
              <a:ext uri="{FF2B5EF4-FFF2-40B4-BE49-F238E27FC236}">
                <a16:creationId xmlns:a16="http://schemas.microsoft.com/office/drawing/2014/main" id="{295C0C51-4701-C207-34A0-76708A4255E3}"/>
              </a:ext>
            </a:extLst>
          </p:cNvPr>
          <p:cNvSpPr>
            <a:spLocks noChangeArrowheads="1"/>
          </p:cNvSpPr>
          <p:nvPr/>
        </p:nvSpPr>
        <p:spPr bwMode="auto">
          <a:xfrm>
            <a:off x="2236260" y="5562764"/>
            <a:ext cx="435503" cy="127443"/>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281E4C26-B16E-E8FC-5D08-FFD750D7DB74}"/>
              </a:ext>
            </a:extLst>
          </p:cNvPr>
          <p:cNvCxnSpPr>
            <a:cxnSpLocks noChangeShapeType="1"/>
          </p:cNvCxnSpPr>
          <p:nvPr/>
        </p:nvCxnSpPr>
        <p:spPr bwMode="auto">
          <a:xfrm rot="10800000" flipV="1">
            <a:off x="2671763" y="4250024"/>
            <a:ext cx="3671941" cy="13764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テキスト ボックス 2">
            <a:extLst>
              <a:ext uri="{FF2B5EF4-FFF2-40B4-BE49-F238E27FC236}">
                <a16:creationId xmlns:a16="http://schemas.microsoft.com/office/drawing/2014/main" id="{1E8860E9-6D4B-311D-519C-44966B498E9C}"/>
              </a:ext>
            </a:extLst>
          </p:cNvPr>
          <p:cNvSpPr txBox="1">
            <a:spLocks noChangeArrowheads="1"/>
          </p:cNvSpPr>
          <p:nvPr/>
        </p:nvSpPr>
        <p:spPr bwMode="auto">
          <a:xfrm>
            <a:off x="4969334" y="2684612"/>
            <a:ext cx="4596205" cy="35263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前勤務先の源泉徴収票の有無で「あり」を選択すると、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支払金額や源泉徴収税額などの情報を入力できます。　</a:t>
            </a:r>
          </a:p>
        </p:txBody>
      </p:sp>
      <p:pic>
        <p:nvPicPr>
          <p:cNvPr id="25" name="図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633" y="3263729"/>
            <a:ext cx="4120050" cy="2701462"/>
          </a:xfrm>
          <a:prstGeom prst="rect">
            <a:avLst/>
          </a:prstGeom>
          <a:ln>
            <a:solidFill>
              <a:schemeClr val="bg1">
                <a:lumMod val="85000"/>
              </a:schemeClr>
            </a:solidFill>
          </a:ln>
        </p:spPr>
      </p:pic>
      <p:sp>
        <p:nvSpPr>
          <p:cNvPr id="19" name="AutoShape 11">
            <a:extLst>
              <a:ext uri="{FF2B5EF4-FFF2-40B4-BE49-F238E27FC236}">
                <a16:creationId xmlns:a16="http://schemas.microsoft.com/office/drawing/2014/main" id="{3F580071-F9FD-AE59-6C63-458D9CDC5FB3}"/>
              </a:ext>
            </a:extLst>
          </p:cNvPr>
          <p:cNvSpPr>
            <a:spLocks noChangeArrowheads="1"/>
          </p:cNvSpPr>
          <p:nvPr/>
        </p:nvSpPr>
        <p:spPr bwMode="auto">
          <a:xfrm>
            <a:off x="5092700" y="3240912"/>
            <a:ext cx="4162508" cy="2733804"/>
          </a:xfrm>
          <a:prstGeom prst="roundRect">
            <a:avLst>
              <a:gd name="adj" fmla="val 4269"/>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260302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申告書入力画面を英語表記に切り替える手順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189758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申告書入力画面の項目や選択肢、インフォメーションガイドを英語表記に切り替えます。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17" y="2319012"/>
            <a:ext cx="5230129" cy="1800201"/>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17" y="4293324"/>
            <a:ext cx="5230129" cy="1957036"/>
          </a:xfrm>
          <a:prstGeom prst="rect">
            <a:avLst/>
          </a:prstGeom>
        </p:spPr>
      </p:pic>
      <p:sp>
        <p:nvSpPr>
          <p:cNvPr id="26" name="右矢印 25"/>
          <p:cNvSpPr/>
          <p:nvPr/>
        </p:nvSpPr>
        <p:spPr>
          <a:xfrm rot="5400000">
            <a:off x="3263935" y="4087222"/>
            <a:ext cx="570131"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736862" y="3391877"/>
            <a:ext cx="4446228" cy="27744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・インフォメーションガイドも英語で表示されます。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「？」にマウスのカーソルをあわせて、ご確認ください。</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・ヘルプや提出用の台紙は、英語表記になりません。</a:t>
            </a:r>
            <a:endParaRPr lang="en-US" altLang="ja-JP" sz="1400" dirty="0">
              <a:solidFill>
                <a:schemeClr val="tx1"/>
              </a:solid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5"/>
          <a:stretch>
            <a:fillRect/>
          </a:stretch>
        </p:blipFill>
        <p:spPr>
          <a:xfrm>
            <a:off x="6997980" y="4297184"/>
            <a:ext cx="3495238" cy="1209524"/>
          </a:xfrm>
          <a:prstGeom prst="rect">
            <a:avLst/>
          </a:prstGeom>
        </p:spPr>
      </p:pic>
    </p:spTree>
    <p:extLst>
      <p:ext uri="{BB962C8B-B14F-4D97-AF65-F5344CB8AC3E}">
        <p14:creationId xmlns:p14="http://schemas.microsoft.com/office/powerpoint/2010/main" val="167360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1216135873"/>
              </p:ext>
            </p:extLst>
          </p:nvPr>
        </p:nvGraphicFramePr>
        <p:xfrm>
          <a:off x="672628" y="1295168"/>
          <a:ext cx="10995249" cy="47266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給与所得者の基礎控除申告書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a:t>
                      </a:r>
                      <a:r>
                        <a:rPr kumimoji="1" lang="ja-JP" altLang="en-US" sz="1150" dirty="0">
                          <a:latin typeface="メイリオ" panose="020B0604030504040204" pitchFamily="50" charset="-128"/>
                          <a:ea typeface="メイリオ" panose="020B0604030504040204" pitchFamily="50" charset="-128"/>
                        </a:rPr>
                        <a:t>年末調整に係る定額減税のための</a:t>
                      </a:r>
                      <a:r>
                        <a:rPr kumimoji="1" lang="zh-TW" altLang="en-US" sz="1150" dirty="0">
                          <a:latin typeface="メイリオ" panose="020B0604030504040204" pitchFamily="50" charset="-128"/>
                          <a:ea typeface="メイリオ" panose="020B0604030504040204" pitchFamily="50" charset="-128"/>
                        </a:rPr>
                        <a:t>申告書</a:t>
                      </a:r>
                      <a:br>
                        <a:rPr kumimoji="1" lang="en-US" altLang="ja-JP" sz="115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 </a:t>
                      </a:r>
                      <a:r>
                        <a:rPr kumimoji="1" lang="en-US" altLang="ja-JP" sz="1400" dirty="0">
                          <a:latin typeface="メイリオ" panose="020B0604030504040204" pitchFamily="50" charset="-128"/>
                          <a:ea typeface="メイリオ" panose="020B0604030504040204" pitchFamily="50" charset="-128"/>
                        </a:rPr>
                        <a:t>2,500 </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給与所得者の</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配偶者控除等申告書</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兼 年末調整に係る定額</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減税のための申告書</a:t>
                      </a:r>
                      <a:endParaRPr kumimoji="1" lang="ja-JP" altLang="en-US" sz="12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配偶者控除または配偶者特別控除や、配偶者に係る定額減税の適用を</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 </a:t>
                      </a:r>
                      <a:r>
                        <a:rPr kumimoji="1" lang="en-US" altLang="ja-JP" sz="1400" dirty="0">
                          <a:latin typeface="メイリオ" panose="020B0604030504040204" pitchFamily="50" charset="-128"/>
                          <a:ea typeface="メイリオ" panose="020B0604030504040204" pitchFamily="50" charset="-128"/>
                        </a:rPr>
                        <a:t>850 </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0" cy="4726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3795225" y="2889093"/>
            <a:ext cx="0" cy="18704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A20155E-E2C0-4921-8237-995DF65BD6C0}"/>
              </a:ext>
            </a:extLst>
          </p:cNvPr>
          <p:cNvPicPr>
            <a:picLocks noChangeAspect="1"/>
          </p:cNvPicPr>
          <p:nvPr/>
        </p:nvPicPr>
        <p:blipFill>
          <a:blip r:embed="rId3"/>
          <a:stretch>
            <a:fillRect/>
          </a:stretch>
        </p:blipFill>
        <p:spPr>
          <a:xfrm>
            <a:off x="838200" y="4490740"/>
            <a:ext cx="4051741" cy="2005698"/>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5038880"/>
            <a:ext cx="1250950" cy="2921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337675"/>
            <a:ext cx="681066" cy="29209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11664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91FABA0-9E42-CD74-E459-9441F4FF6356}"/>
              </a:ext>
            </a:extLst>
          </p:cNvPr>
          <p:cNvPicPr>
            <a:picLocks noChangeAspect="1"/>
          </p:cNvPicPr>
          <p:nvPr/>
        </p:nvPicPr>
        <p:blipFill>
          <a:blip r:embed="rId5"/>
          <a:stretch>
            <a:fillRect/>
          </a:stretch>
        </p:blipFill>
        <p:spPr>
          <a:xfrm>
            <a:off x="854869" y="4554684"/>
            <a:ext cx="1301499" cy="134112"/>
          </a:xfrm>
          <a:prstGeom prst="rect">
            <a:avLst/>
          </a:prstGeom>
        </p:spPr>
      </p:pic>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1"/>
            <a:ext cx="10964186" cy="5684049"/>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217" y="1167693"/>
            <a:ext cx="3743435" cy="4507022"/>
          </a:xfrm>
          <a:prstGeom prst="rect">
            <a:avLst/>
          </a:prstGeom>
          <a:ln>
            <a:solidFill>
              <a:schemeClr val="bg1">
                <a:lumMod val="85000"/>
              </a:schemeClr>
            </a:solidFill>
          </a:ln>
        </p:spPr>
      </p:pic>
      <p:pic>
        <p:nvPicPr>
          <p:cNvPr id="23" name="図 22">
            <a:extLst>
              <a:ext uri="{FF2B5EF4-FFF2-40B4-BE49-F238E27FC236}">
                <a16:creationId xmlns:a16="http://schemas.microsoft.com/office/drawing/2014/main" id="{ED8FDCE5-E345-49F9-B083-8F87073601C8}"/>
              </a:ext>
            </a:extLst>
          </p:cNvPr>
          <p:cNvPicPr>
            <a:picLocks noChangeAspect="1"/>
          </p:cNvPicPr>
          <p:nvPr/>
        </p:nvPicPr>
        <p:blipFill>
          <a:blip r:embed="rId3"/>
          <a:stretch>
            <a:fillRect/>
          </a:stretch>
        </p:blipFill>
        <p:spPr>
          <a:xfrm>
            <a:off x="744742" y="5885149"/>
            <a:ext cx="3743435" cy="504820"/>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07107" y="2211529"/>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93685" y="6097992"/>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815046" y="3421204"/>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72202" y="5907393"/>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4"/>
          <a:stretch>
            <a:fillRect/>
          </a:stretch>
        </p:blipFill>
        <p:spPr>
          <a:xfrm>
            <a:off x="723899" y="5726562"/>
            <a:ext cx="3708767" cy="128949"/>
          </a:xfrm>
          <a:prstGeom prst="rect">
            <a:avLst/>
          </a:prstGeom>
        </p:spPr>
      </p:pic>
      <p:sp>
        <p:nvSpPr>
          <p:cNvPr id="24"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13456" y="1773827"/>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6"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36592" y="682550"/>
            <a:ext cx="399712" cy="3744913"/>
          </a:xfrm>
          <a:prstGeom prst="bentConnector3">
            <a:avLst>
              <a:gd name="adj1" fmla="val 24512"/>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7"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59293" y="3344270"/>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3"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46152" y="2437706"/>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4"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2033682" y="5855511"/>
            <a:ext cx="2565697" cy="12072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5"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603770" y="5549550"/>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D8A907975CBC9419DBA3E204D5C0648" ma:contentTypeVersion="14" ma:contentTypeDescription="新しいドキュメントを作成します。" ma:contentTypeScope="" ma:versionID="ddbe00abd8cc0113e15a66c31f2184bf">
  <xsd:schema xmlns:xsd="http://www.w3.org/2001/XMLSchema" xmlns:xs="http://www.w3.org/2001/XMLSchema" xmlns:p="http://schemas.microsoft.com/office/2006/metadata/properties" xmlns:ns2="f9844eac-a977-4b14-882c-1032c1d42539" xmlns:ns3="b55c66cd-a793-40dd-8b60-f9a7160c9cf7" targetNamespace="http://schemas.microsoft.com/office/2006/metadata/properties" ma:root="true" ma:fieldsID="2bd0f9bdf95bca79d217d559527a1d45" ns2:_="" ns3:_="">
    <xsd:import namespace="f9844eac-a977-4b14-882c-1032c1d42539"/>
    <xsd:import namespace="b55c66cd-a793-40dd-8b60-f9a7160c9c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4eac-a977-4b14-882c-1032c1d42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c000cf01-911a-478e-909e-28f0bcc6e9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c66cd-a793-40dd-8b60-f9a7160c9cf7"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82fd6bb9-31f3-4b00-92c1-cd9b52eee2dc}" ma:internalName="TaxCatchAll" ma:showField="CatchAllData" ma:web="b55c66cd-a793-40dd-8b60-f9a7160c9c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6441CF-938B-4DC8-A500-69498190B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44eac-a977-4b14-882c-1032c1d42539"/>
    <ds:schemaRef ds:uri="b55c66cd-a793-40dd-8b60-f9a7160c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C61C12-6FD2-4CC0-967B-67C4C3B42D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9800</TotalTime>
  <Words>6051</Words>
  <Application>Microsoft Office PowerPoint</Application>
  <PresentationFormat>ワイド画面</PresentationFormat>
  <Paragraphs>578</Paragraphs>
  <Slides>41</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2</vt:i4>
      </vt:variant>
      <vt:variant>
        <vt:lpstr>スライド タイトル</vt:lpstr>
      </vt:variant>
      <vt:variant>
        <vt:i4>41</vt:i4>
      </vt:variant>
    </vt:vector>
  </HeadingPairs>
  <TitlesOfParts>
    <vt:vector size="48" baseType="lpstr">
      <vt:lpstr>Meiryo UI</vt:lpstr>
      <vt:lpstr>メイリオ</vt:lpstr>
      <vt:lpstr>游ゴシック</vt:lpstr>
      <vt:lpstr>游ゴシック Light</vt:lpstr>
      <vt:lpstr>Arial</vt:lpstr>
      <vt:lpstr>Office テーマ</vt:lpstr>
      <vt:lpstr>デザインの設定</vt:lpstr>
      <vt:lpstr>PowerPoint プレゼンテーション</vt:lpstr>
      <vt:lpstr>改訂内容</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居住開始年月日が「令和 5年 1月 1日」以降の場合（1／3）</vt:lpstr>
      <vt:lpstr>PowerPoint プレゼンテーション</vt:lpstr>
      <vt:lpstr>［3］- 2. 給与所得者の（特定増改築等）住宅借入金等特別控除申告書を提出する 　　      　居住開始年月日が「令和 5年 1月 1日」以降の場合（3／3）</vt:lpstr>
      <vt:lpstr>［3］- 2. 給与所得者の（特定増改築等）住宅借入金等特別控除申告書を提出する 　　 　　 　居住開始年月日が「令和 4年 1月 1日～令和 4年12月31日」の場合（1／3）</vt:lpstr>
      <vt:lpstr>PowerPoint プレゼンテーション</vt:lpstr>
      <vt:lpstr>［3］- 2. 給与所得者の（特定増改築等）住宅借入金等特別控除申告書を提出する 　　      　居住開始年月日が「令和 4年 1月 1日～令和 4年12月31日」の場合（3／3）</vt:lpstr>
      <vt:lpstr>［3］- 2. 給与所得者の（特定増改築等）住宅借入金等特別控除申告書を提出する 　　 　　 　居住開始年月日が「平成31年 1月 1日～令和 3年12月31日」の場合（1／3）</vt:lpstr>
      <vt:lpstr>［3］- 2. 給与所得者の（特定増改築等）住宅借入金等特別控除申告書を提出する 　　      　居住開始年月日が「平成31年 1月 1日～令和 3年12月31日」以降の場合（2／3）</vt:lpstr>
      <vt:lpstr>［3］- 2. 給与所得者の（特定増改築等）住宅借入金等特別控除申告書を提出する 　　      　居住開始年月日が「平成31年 1月 1日～令和 3年12月31日」以降の場合（3／3）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lpstr>［3］- 6. 前職の源泉徴収票情報を入力する手順</vt:lpstr>
      <vt:lpstr>［3］- 7. 申告書入力画面を英語表記に切り替える手順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下畑 衣里 (Shimohata Eri)</cp:lastModifiedBy>
  <cp:revision>4</cp:revision>
  <cp:lastPrinted>2024-09-19T04:27:10Z</cp:lastPrinted>
  <dcterms:created xsi:type="dcterms:W3CDTF">2022-08-02T08:12:52Z</dcterms:created>
  <dcterms:modified xsi:type="dcterms:W3CDTF">2024-10-16T01:34:44Z</dcterms:modified>
</cp:coreProperties>
</file>