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6"/>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21" r:id="rId29"/>
    <p:sldId id="319" r:id="rId30"/>
    <p:sldId id="320" r:id="rId31"/>
    <p:sldId id="317" r:id="rId32"/>
    <p:sldId id="280" r:id="rId33"/>
    <p:sldId id="281" r:id="rId34"/>
    <p:sldId id="282" r:id="rId35"/>
    <p:sldId id="305" r:id="rId36"/>
    <p:sldId id="306" r:id="rId37"/>
    <p:sldId id="307" r:id="rId38"/>
    <p:sldId id="292" r:id="rId39"/>
    <p:sldId id="296" r:id="rId40"/>
    <p:sldId id="287" r:id="rId41"/>
    <p:sldId id="294" r:id="rId42"/>
    <p:sldId id="288" r:id="rId43"/>
    <p:sldId id="309" r:id="rId44"/>
    <p:sldId id="313" r:id="rId45"/>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71" autoAdjust="0"/>
    <p:restoredTop sz="96723" autoAdjust="0"/>
  </p:normalViewPr>
  <p:slideViewPr>
    <p:cSldViewPr snapToGrid="0">
      <p:cViewPr varScale="1">
        <p:scale>
          <a:sx n="106" d="100"/>
          <a:sy n="106" d="100"/>
        </p:scale>
        <p:origin x="1164" y="108"/>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1" cy="495029"/>
          </a:xfrm>
          <a:prstGeom prst="rect">
            <a:avLst/>
          </a:prstGeom>
        </p:spPr>
        <p:txBody>
          <a:bodyPr vert="horz" lIns="91425" tIns="45712" rIns="91425"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1425" tIns="45712" rIns="91425" bIns="45712" rtlCol="0"/>
          <a:lstStyle>
            <a:lvl1pPr algn="r">
              <a:defRPr sz="1200"/>
            </a:lvl1pPr>
          </a:lstStyle>
          <a:p>
            <a:fld id="{DEF7A864-4B20-4867-B816-FE5A2F2012B8}" type="datetimeFigureOut">
              <a:rPr kumimoji="1" lang="ja-JP" altLang="en-US" smtClean="0"/>
              <a:t>2024/10/16</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25" tIns="45712" rIns="91425" bIns="45712"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25" tIns="45712" rIns="91425"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8"/>
            <a:ext cx="2918831" cy="495028"/>
          </a:xfrm>
          <a:prstGeom prst="rect">
            <a:avLst/>
          </a:prstGeom>
        </p:spPr>
        <p:txBody>
          <a:bodyPr vert="horz" lIns="91425" tIns="45712" rIns="91425"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8"/>
            <a:ext cx="2918831" cy="495028"/>
          </a:xfrm>
          <a:prstGeom prst="rect">
            <a:avLst/>
          </a:prstGeom>
        </p:spPr>
        <p:txBody>
          <a:bodyPr vert="horz" lIns="91425" tIns="45712" rIns="91425" bIns="45712"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dirty="0"/>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dirty="0"/>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2024/10/16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2024/10/16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2024/10/16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2024/10/16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2024/10/16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2024/10/16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2024/10/16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2024/10/16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2024/10/16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10" name="図 9">
            <a:extLst>
              <a:ext uri="{FF2B5EF4-FFF2-40B4-BE49-F238E27FC236}">
                <a16:creationId xmlns:a16="http://schemas.microsoft.com/office/drawing/2014/main" id="{58519307-2CA8-7639-A9F0-9FA80141FAEE}"/>
              </a:ext>
            </a:extLst>
          </p:cNvPr>
          <p:cNvPicPr>
            <a:picLocks noChangeAspect="1"/>
          </p:cNvPicPr>
          <p:nvPr/>
        </p:nvPicPr>
        <p:blipFill>
          <a:blip r:embed="rId2"/>
          <a:stretch>
            <a:fillRect/>
          </a:stretch>
        </p:blipFill>
        <p:spPr>
          <a:xfrm>
            <a:off x="4008678" y="1758186"/>
            <a:ext cx="4373889" cy="1563627"/>
          </a:xfrm>
          <a:prstGeom prst="rect">
            <a:avLst/>
          </a:prstGeom>
        </p:spPr>
      </p:pic>
      <p:sp>
        <p:nvSpPr>
          <p:cNvPr id="6" name="テキスト ボックス 5">
            <a:extLst>
              <a:ext uri="{FF2B5EF4-FFF2-40B4-BE49-F238E27FC236}">
                <a16:creationId xmlns:a16="http://schemas.microsoft.com/office/drawing/2014/main" id="{9C0955AB-3E4A-436B-B68D-72E54F00E63E}"/>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2024/10/11</a:t>
            </a:r>
            <a:endParaRPr lang="ja-JP" altLang="ja-JP" sz="12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213F7B83-E4F8-4077-ADE5-7B5A178E1EAF}"/>
              </a:ext>
            </a:extLst>
          </p:cNvPr>
          <p:cNvPicPr/>
          <p:nvPr/>
        </p:nvPicPr>
        <p:blipFill>
          <a:blip r:embed="rId3"/>
          <a:stretch>
            <a:fillRect/>
          </a:stretch>
        </p:blipFill>
        <p:spPr>
          <a:xfrm>
            <a:off x="720642" y="448706"/>
            <a:ext cx="1504315" cy="445916"/>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95383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6" name="図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3160" y="1132380"/>
            <a:ext cx="3574317" cy="5388150"/>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92" name="テキスト ボックス 2"/>
          <p:cNvSpPr txBox="1">
            <a:spLocks noChangeArrowheads="1"/>
          </p:cNvSpPr>
          <p:nvPr/>
        </p:nvSpPr>
        <p:spPr bwMode="auto">
          <a:xfrm>
            <a:off x="4602203" y="1756058"/>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93" name="Picture 3" descr="04_扶養基礎_2_障がい者情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2379" y="2324021"/>
            <a:ext cx="2900362" cy="914400"/>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85562" y="4352050"/>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870339" y="2517790"/>
            <a:ext cx="1733979" cy="182918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77857" y="5355168"/>
            <a:ext cx="3357050" cy="370057"/>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4134906" y="5167258"/>
            <a:ext cx="928160" cy="382108"/>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536646" y="6276589"/>
            <a:ext cx="589231" cy="23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stCxn id="16" idx="3"/>
          </p:cNvCxnSpPr>
          <p:nvPr/>
        </p:nvCxnSpPr>
        <p:spPr>
          <a:xfrm flipV="1">
            <a:off x="3125877" y="6379301"/>
            <a:ext cx="1544070" cy="159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68332" y="6036100"/>
            <a:ext cx="3357050" cy="156349"/>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0" name="Text Box 2"/>
          <p:cNvSpPr txBox="1">
            <a:spLocks noChangeArrowheads="1"/>
          </p:cNvSpPr>
          <p:nvPr/>
        </p:nvSpPr>
        <p:spPr bwMode="auto">
          <a:xfrm>
            <a:off x="4603271" y="6185714"/>
            <a:ext cx="4407378" cy="38530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3"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H="1">
            <a:off x="3868651" y="5894085"/>
            <a:ext cx="791770" cy="129010"/>
          </a:xfrm>
          <a:prstGeom prst="bentConnector3">
            <a:avLst>
              <a:gd name="adj1" fmla="val -517"/>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Text Box 2"/>
          <p:cNvSpPr txBox="1">
            <a:spLocks noChangeArrowheads="1"/>
          </p:cNvSpPr>
          <p:nvPr/>
        </p:nvSpPr>
        <p:spPr bwMode="auto">
          <a:xfrm>
            <a:off x="4592051" y="5711770"/>
            <a:ext cx="4409073" cy="35733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本人が定額減税の対象になるかが自動的に表示されます。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4" name="Text Box 4"/>
          <p:cNvSpPr txBox="1">
            <a:spLocks noChangeArrowheads="1"/>
          </p:cNvSpPr>
          <p:nvPr/>
        </p:nvSpPr>
        <p:spPr bwMode="auto">
          <a:xfrm>
            <a:off x="4604287" y="3992034"/>
            <a:ext cx="7587713" cy="124119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入力した金額をもとに、合計所得金額の見積額や基礎控除額が自動的に計算されます。なお、</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850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・休職している場合等で、令和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月以降に給与等の収入がない場合は、チェックを付けます。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45720" y="855603"/>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 name="図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722" y="1171576"/>
            <a:ext cx="4240059" cy="542485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478817" y="2085632"/>
            <a:ext cx="645493" cy="16641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514756" y="-93495"/>
            <a:ext cx="566786" cy="3776550"/>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989913" y="5400681"/>
            <a:ext cx="3551073" cy="262845"/>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552172" y="4876800"/>
            <a:ext cx="1639078" cy="664182"/>
          </a:xfrm>
          <a:prstGeom prst="bentConnector3">
            <a:avLst>
              <a:gd name="adj1" fmla="val -483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3028217" y="6305989"/>
            <a:ext cx="707976"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750333" y="6350700"/>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371710" y="3968840"/>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5371709" y="6154920"/>
            <a:ext cx="4532899"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381077" y="1361327"/>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20" name="AutoShape 8">
            <a:extLst>
              <a:ext uri="{FF2B5EF4-FFF2-40B4-BE49-F238E27FC236}">
                <a16:creationId xmlns:a16="http://schemas.microsoft.com/office/drawing/2014/main" id="{AE80D5EE-CB95-223B-E9A1-5DC784089B3B}"/>
              </a:ext>
            </a:extLst>
          </p:cNvPr>
          <p:cNvSpPr>
            <a:spLocks noChangeArrowheads="1"/>
          </p:cNvSpPr>
          <p:nvPr/>
        </p:nvSpPr>
        <p:spPr bwMode="auto">
          <a:xfrm>
            <a:off x="973992" y="2247556"/>
            <a:ext cx="3959958" cy="40039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933950" y="2376224"/>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381077" y="2087356"/>
            <a:ext cx="4396969" cy="75819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配偶者に係る定額減税の適用を受ける場合は、「申告する」を選択します。配偶者が</a:t>
            </a:r>
            <a:r>
              <a:rPr kumimoji="0" lang="ja-JP" altLang="en-US" sz="1400" dirty="0">
                <a:latin typeface="Meiryo UI" panose="020B0604030504040204" pitchFamily="50" charset="-128"/>
                <a:ea typeface="Meiryo UI" panose="020B0604030504040204" pitchFamily="50" charset="-128"/>
              </a:rPr>
              <a:t>定額減税の適用を受けられない</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場合は、この画面は表示されません。</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5" name="AutoShape 12">
            <a:extLst>
              <a:ext uri="{FF2B5EF4-FFF2-40B4-BE49-F238E27FC236}">
                <a16:creationId xmlns:a16="http://schemas.microsoft.com/office/drawing/2014/main" id="{C0B16FBF-37F2-3291-B629-4F025E435930}"/>
              </a:ext>
            </a:extLst>
          </p:cNvPr>
          <p:cNvSpPr>
            <a:spLocks noChangeArrowheads="1"/>
          </p:cNvSpPr>
          <p:nvPr/>
        </p:nvSpPr>
        <p:spPr bwMode="auto">
          <a:xfrm>
            <a:off x="999048" y="6017956"/>
            <a:ext cx="3541938" cy="180842"/>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H="1">
            <a:off x="3897225" y="5874607"/>
            <a:ext cx="1518557" cy="145309"/>
          </a:xfrm>
          <a:prstGeom prst="bentConnector3">
            <a:avLst>
              <a:gd name="adj1" fmla="val -517"/>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Text Box 2"/>
          <p:cNvSpPr txBox="1">
            <a:spLocks noChangeArrowheads="1"/>
          </p:cNvSpPr>
          <p:nvPr/>
        </p:nvSpPr>
        <p:spPr bwMode="auto">
          <a:xfrm>
            <a:off x="5371710" y="5712228"/>
            <a:ext cx="4532899" cy="35733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配偶者が定額減税の対象になるかが自動的に表示されます。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92" name="Text Box 33"/>
          <p:cNvSpPr txBox="1">
            <a:spLocks noChangeArrowheads="1"/>
          </p:cNvSpPr>
          <p:nvPr/>
        </p:nvSpPr>
        <p:spPr bwMode="auto">
          <a:xfrm>
            <a:off x="7515970" y="3439045"/>
            <a:ext cx="3232868" cy="292851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4" name="図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070" y="4389236"/>
            <a:ext cx="2050978" cy="1885371"/>
          </a:xfrm>
          <a:prstGeom prst="rect">
            <a:avLst/>
          </a:prstGeom>
          <a:ln>
            <a:solidFill>
              <a:schemeClr val="bg1">
                <a:lumMod val="85000"/>
              </a:schemeClr>
            </a:solidFill>
          </a:ln>
        </p:spPr>
      </p:pic>
      <p:pic>
        <p:nvPicPr>
          <p:cNvPr id="23" name="図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081" y="1455998"/>
            <a:ext cx="3641815" cy="522884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50576" y="2389099"/>
            <a:ext cx="419080"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569655" y="2193235"/>
            <a:ext cx="3146953" cy="27865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10800000" flipV="1">
            <a:off x="2501738" y="4313253"/>
            <a:ext cx="2512162" cy="1954008"/>
          </a:xfrm>
          <a:prstGeom prst="bentConnector3">
            <a:avLst>
              <a:gd name="adj1" fmla="val 6153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1771187" y="6198407"/>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513485" y="6427130"/>
            <a:ext cx="593431" cy="2437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3106917" y="5408083"/>
            <a:ext cx="4429632" cy="113784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71991" y="3563509"/>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16612" y="1911628"/>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789477" y="5956300"/>
            <a:ext cx="745048" cy="2421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833" y="1202180"/>
            <a:ext cx="4162633" cy="431801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659181" y="1857375"/>
            <a:ext cx="550494" cy="18876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1941759" y="2307785"/>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2870446" y="2371414"/>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2749507" y="5219447"/>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442771" y="5339221"/>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3750729" y="5149906"/>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3708647" y="211063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905981"/>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184" y="1298652"/>
            <a:ext cx="4241941" cy="4463973"/>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2728565" y="5411174"/>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444845" y="5555635"/>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202369" y="5361755"/>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47527" y="890588"/>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 name="図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204" y="1249332"/>
            <a:ext cx="3991061" cy="501471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657894" y="4830918"/>
            <a:ext cx="650456"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229053" y="5795834"/>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2992321" y="5596445"/>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3968843" y="5397082"/>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1467" y="1585079"/>
            <a:ext cx="4236509" cy="3513512"/>
          </a:xfrm>
          <a:prstGeom prst="rect">
            <a:avLst/>
          </a:prstGeom>
          <a:ln>
            <a:solidFill>
              <a:schemeClr val="bg1">
                <a:lumMod val="85000"/>
              </a:schemeClr>
            </a:solidFill>
          </a:ln>
        </p:spPr>
      </p:pic>
      <p:pic>
        <p:nvPicPr>
          <p:cNvPr id="6148" name="Picture 4" descr="05_保険料控除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 name="コンテンツ プレースホルダー 2"/>
          <p:cNvSpPr>
            <a:spLocks noGrp="1"/>
          </p:cNvSpPr>
          <p:nvPr>
            <p:ph idx="1"/>
          </p:nvPr>
        </p:nvSpPr>
        <p:spPr>
          <a:xfrm>
            <a:off x="363904" y="885060"/>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45766" y="1462901"/>
            <a:ext cx="581210" cy="416699"/>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52" name="テキスト ボックス 2"/>
          <p:cNvSpPr txBox="1">
            <a:spLocks noChangeArrowheads="1"/>
          </p:cNvSpPr>
          <p:nvPr/>
        </p:nvSpPr>
        <p:spPr bwMode="auto">
          <a:xfrm>
            <a:off x="8948409" y="2332084"/>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4" r:link="rId5" cstate="print">
            <a:extLst>
              <a:ext uri="{28A0092B-C50C-407E-A947-70E740481C1C}">
                <a14:useLocalDpi xmlns:a14="http://schemas.microsoft.com/office/drawing/2010/main"/>
              </a:ext>
            </a:extLst>
          </a:blip>
          <a:srcRect t="17545" b="54768"/>
          <a:stretch>
            <a:fillRect/>
          </a:stretch>
        </p:blipFill>
        <p:spPr bwMode="auto">
          <a:xfrm>
            <a:off x="9023945" y="3040706"/>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3477213"/>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300503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9327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4" name="角丸四角形 79"/>
          <p:cNvSpPr>
            <a:spLocks noChangeArrowheads="1"/>
          </p:cNvSpPr>
          <p:nvPr/>
        </p:nvSpPr>
        <p:spPr bwMode="auto">
          <a:xfrm>
            <a:off x="5680602" y="4905511"/>
            <a:ext cx="1005947" cy="17804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7378368" y="1855358"/>
            <a:ext cx="484520" cy="16553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686549" y="4987991"/>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7" name="直線矢印コネクタ 80"/>
          <p:cNvCxnSpPr>
            <a:cxnSpLocks noChangeShapeType="1"/>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43" name="テキスト ボックス 2"/>
          <p:cNvSpPr txBox="1">
            <a:spLocks noChangeArrowheads="1"/>
          </p:cNvSpPr>
          <p:nvPr/>
        </p:nvSpPr>
        <p:spPr bwMode="auto">
          <a:xfrm>
            <a:off x="8948410" y="479743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883510"/>
            <a:ext cx="792163"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9194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12456" y="1448737"/>
            <a:ext cx="754557" cy="4470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088525" y="3994337"/>
            <a:ext cx="1583558"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8" name="図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913" y="1122363"/>
            <a:ext cx="4012744" cy="5085458"/>
          </a:xfrm>
          <a:prstGeom prst="rect">
            <a:avLst/>
          </a:prstGeom>
          <a:ln>
            <a:solidFill>
              <a:schemeClr val="bg1">
                <a:lumMod val="85000"/>
              </a:schemeClr>
            </a:solidFill>
          </a:ln>
        </p:spPr>
      </p:pic>
      <p:sp>
        <p:nvSpPr>
          <p:cNvPr id="18" name="テキスト ボックス 2"/>
          <p:cNvSpPr txBox="1">
            <a:spLocks noChangeArrowheads="1"/>
          </p:cNvSpPr>
          <p:nvPr/>
        </p:nvSpPr>
        <p:spPr bwMode="auto">
          <a:xfrm>
            <a:off x="5029720" y="1341162"/>
            <a:ext cx="4434174" cy="4587198"/>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27" name="図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4400" y="2095024"/>
            <a:ext cx="2823090" cy="3745485"/>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6" name="図 5"/>
          <p:cNvPicPr>
            <a:picLocks noChangeAspect="1"/>
          </p:cNvPicPr>
          <p:nvPr/>
        </p:nvPicPr>
        <p:blipFill>
          <a:blip r:embed="rId4"/>
          <a:stretch>
            <a:fillRect/>
          </a:stretch>
        </p:blipFill>
        <p:spPr>
          <a:xfrm>
            <a:off x="665138" y="6303569"/>
            <a:ext cx="3997325" cy="375699"/>
          </a:xfrm>
          <a:prstGeom prst="rect">
            <a:avLst/>
          </a:prstGeom>
        </p:spPr>
      </p:pic>
      <p:pic>
        <p:nvPicPr>
          <p:cNvPr id="8" name="図 7"/>
          <p:cNvPicPr>
            <a:picLocks noChangeAspect="1"/>
          </p:cNvPicPr>
          <p:nvPr/>
        </p:nvPicPr>
        <p:blipFill>
          <a:blip r:embed="rId5"/>
          <a:stretch>
            <a:fillRect/>
          </a:stretch>
        </p:blipFill>
        <p:spPr>
          <a:xfrm>
            <a:off x="640862" y="6263371"/>
            <a:ext cx="4066051" cy="93759"/>
          </a:xfrm>
          <a:prstGeom prst="rect">
            <a:avLst/>
          </a:prstGeom>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366118" y="2283038"/>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590348" y="2286000"/>
            <a:ext cx="457902" cy="9609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708875" y="6423538"/>
            <a:ext cx="659014" cy="2603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965797" y="5643755"/>
            <a:ext cx="561086" cy="1854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cxnSp>
        <p:nvCxnSpPr>
          <p:cNvPr id="4104" name="AutoShape 8"/>
          <p:cNvCxnSpPr>
            <a:cxnSpLocks noChangeShapeType="1"/>
          </p:cNvCxnSpPr>
          <p:nvPr/>
        </p:nvCxnSpPr>
        <p:spPr bwMode="auto">
          <a:xfrm rot="10800000">
            <a:off x="3165793" y="321501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32230" y="311818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49805" y="310865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314383" y="174848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338" y="4975503"/>
            <a:ext cx="2293688" cy="1617475"/>
          </a:xfrm>
          <a:prstGeom prst="rect">
            <a:avLst/>
          </a:prstGeom>
        </p:spPr>
      </p:pic>
      <p:sp>
        <p:nvSpPr>
          <p:cNvPr id="19" name="テキスト ボックス 2"/>
          <p:cNvSpPr txBox="1">
            <a:spLocks noChangeArrowheads="1"/>
          </p:cNvSpPr>
          <p:nvPr/>
        </p:nvSpPr>
        <p:spPr bwMode="auto">
          <a:xfrm>
            <a:off x="2192610" y="5857644"/>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p:cNvCxnSpPr>
          <p:nvPr/>
        </p:nvCxnSpPr>
        <p:spPr bwMode="auto">
          <a:xfrm rot="5400000" flipH="1" flipV="1">
            <a:off x="215929" y="394079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23855198"/>
              </p:ext>
            </p:extLst>
          </p:nvPr>
        </p:nvGraphicFramePr>
        <p:xfrm>
          <a:off x="574542" y="904585"/>
          <a:ext cx="10594330" cy="40049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Ver.241011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1083117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P16</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P21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P22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br>
                        <a:rPr kumimoji="1" lang="en-US" altLang="ja-JP" sz="1200" b="0" dirty="0">
                          <a:latin typeface="メイリオ" panose="020B0604030504040204" pitchFamily="50" charset="-128"/>
                          <a:ea typeface="メイリオ" panose="020B0604030504040204" pitchFamily="50" charset="-128"/>
                        </a:rPr>
                      </a:br>
                      <a:r>
                        <a:rPr kumimoji="1" lang="en-US" altLang="ja-JP" sz="1200" b="0" dirty="0">
                          <a:latin typeface="メイリオ" panose="020B0604030504040204" pitchFamily="50" charset="-128"/>
                          <a:ea typeface="メイリオ" panose="020B0604030504040204" pitchFamily="50" charset="-128"/>
                        </a:rPr>
                        <a:t>P38</a:t>
                      </a:r>
                    </a:p>
                  </a:txBody>
                  <a:tcPr anchor="ctr"/>
                </a:tc>
                <a:tc>
                  <a:txBody>
                    <a:bodyPr/>
                    <a:lstStyle/>
                    <a:p>
                      <a:r>
                        <a:rPr kumimoji="1" lang="ja-JP" altLang="en-US" sz="1200" dirty="0">
                          <a:latin typeface="Meiryo UI" panose="020B0604030504040204" pitchFamily="50" charset="-128"/>
                          <a:ea typeface="Meiryo UI" panose="020B0604030504040204" pitchFamily="50" charset="-128"/>
                        </a:rPr>
                        <a:t>定額減税・保険料控除申告書からの続柄の削除に伴い画像の変更</a:t>
                      </a:r>
                    </a:p>
                  </a:txBody>
                  <a:tcPr anchor="ctr"/>
                </a:tc>
                <a:extLst>
                  <a:ext uri="{0D108BD9-81ED-4DB2-BD59-A6C34878D82A}">
                    <a16:rowId xmlns:a16="http://schemas.microsoft.com/office/drawing/2014/main" val="19006730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 </a:t>
                      </a:r>
                      <a:r>
                        <a:rPr kumimoji="1" lang="en-US" altLang="ja-JP" sz="1200" baseline="0" dirty="0">
                          <a:latin typeface="メイリオ" panose="020B0604030504040204" pitchFamily="50" charset="-128"/>
                          <a:ea typeface="メイリオ" panose="020B0604030504040204" pitchFamily="50" charset="-128"/>
                        </a:rPr>
                        <a:t>5</a:t>
                      </a:r>
                      <a:r>
                        <a:rPr kumimoji="1" lang="ja-JP" altLang="en-US" sz="1200" baseline="0" dirty="0">
                          <a:latin typeface="メイリオ" panose="020B0604030504040204" pitchFamily="50" charset="-128"/>
                          <a:ea typeface="メイリオ" panose="020B0604030504040204" pitchFamily="50" charset="-128"/>
                        </a:rPr>
                        <a:t>年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月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日以降の場合の入力方法を新規追加</a:t>
                      </a:r>
                      <a:endParaRPr kumimoji="1" lang="ja-JP" altLang="en-US" sz="1200" dirty="0"/>
                    </a:p>
                  </a:txBody>
                  <a:tcPr anchor="ctr"/>
                </a:tc>
                <a:extLst>
                  <a:ext uri="{0D108BD9-81ED-4DB2-BD59-A6C34878D82A}">
                    <a16:rowId xmlns:a16="http://schemas.microsoft.com/office/drawing/2014/main" val="361263301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Ver.240712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6584298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P14</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6288156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nchor="ctr"/>
                </a:tc>
                <a:extLst>
                  <a:ext uri="{0D108BD9-81ED-4DB2-BD59-A6C34878D82A}">
                    <a16:rowId xmlns:a16="http://schemas.microsoft.com/office/drawing/2014/main" val="34961446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4185588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 </a:t>
                      </a:r>
                      <a:r>
                        <a:rPr kumimoji="1" lang="en-US" altLang="ja-JP" sz="1200" baseline="0" dirty="0">
                          <a:latin typeface="メイリオ" panose="020B0604030504040204" pitchFamily="50" charset="-128"/>
                          <a:ea typeface="メイリオ" panose="020B0604030504040204" pitchFamily="50" charset="-128"/>
                        </a:rPr>
                        <a:t>4</a:t>
                      </a:r>
                      <a:r>
                        <a:rPr kumimoji="1" lang="ja-JP" altLang="en-US" sz="1200" baseline="0" dirty="0">
                          <a:latin typeface="メイリオ" panose="020B0604030504040204" pitchFamily="50" charset="-128"/>
                          <a:ea typeface="メイリオ" panose="020B0604030504040204" pitchFamily="50" charset="-128"/>
                        </a:rPr>
                        <a:t>年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月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日以降の場合の入力方法を新規追加</a:t>
                      </a:r>
                      <a:endParaRPr kumimoji="1" lang="ja-JP" altLang="en-US" sz="1200" dirty="0"/>
                    </a:p>
                  </a:txBody>
                  <a:tcPr anchor="ctr"/>
                </a:tc>
                <a:extLst>
                  <a:ext uri="{0D108BD9-81ED-4DB2-BD59-A6C34878D82A}">
                    <a16:rowId xmlns:a16="http://schemas.microsoft.com/office/drawing/2014/main" val="30554790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P33</a:t>
                      </a:r>
                      <a:endParaRPr kumimoji="1" lang="ja-JP" altLang="en-US"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dirty="0">
                          <a:latin typeface="メイリオ" panose="020B0604030504040204" pitchFamily="50" charset="-128"/>
                          <a:ea typeface="メイリオ" panose="020B0604030504040204" pitchFamily="50" charset="-128"/>
                        </a:rPr>
                        <a:t>電子データで提出できる控除証明書を追加（社会保険料控除証明書、小規模企業共済等掛金控除証明書）</a:t>
                      </a:r>
                    </a:p>
                  </a:txBody>
                  <a:tcPr anchor="ctr"/>
                </a:tc>
                <a:extLst>
                  <a:ext uri="{0D108BD9-81ED-4DB2-BD59-A6C34878D82A}">
                    <a16:rowId xmlns:a16="http://schemas.microsoft.com/office/drawing/2014/main" val="2320146896"/>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図 7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917" y="1245881"/>
            <a:ext cx="3338767" cy="2768977"/>
          </a:xfrm>
          <a:prstGeom prst="rect">
            <a:avLst/>
          </a:prstGeom>
        </p:spPr>
      </p:pic>
      <p:pic>
        <p:nvPicPr>
          <p:cNvPr id="48" name="図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7027" y="1270922"/>
            <a:ext cx="3278509" cy="2792682"/>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
        <p:nvSpPr>
          <p:cNvPr id="50" name="AutoShape 64"/>
          <p:cNvSpPr>
            <a:spLocks noChangeArrowheads="1"/>
          </p:cNvSpPr>
          <p:nvPr/>
        </p:nvSpPr>
        <p:spPr bwMode="auto">
          <a:xfrm>
            <a:off x="673412" y="1932596"/>
            <a:ext cx="2930528"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65"/>
          <p:cNvSpPr>
            <a:spLocks noChangeArrowheads="1"/>
          </p:cNvSpPr>
          <p:nvPr/>
        </p:nvSpPr>
        <p:spPr bwMode="auto">
          <a:xfrm>
            <a:off x="687705" y="2808448"/>
            <a:ext cx="2912746" cy="1622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61633" y="1469040"/>
            <a:ext cx="710092"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578052" y="1645531"/>
            <a:ext cx="436074" cy="1027786"/>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p:cNvCxnSpPr>
          <p:nvPr/>
        </p:nvCxnSpPr>
        <p:spPr bwMode="auto">
          <a:xfrm>
            <a:off x="3600451" y="2889552"/>
            <a:ext cx="1543182" cy="664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a:stCxn id="50" idx="3"/>
          </p:cNvCxnSpPr>
          <p:nvPr/>
        </p:nvCxnSpPr>
        <p:spPr bwMode="auto">
          <a:xfrm flipV="1">
            <a:off x="3603940" y="2023353"/>
            <a:ext cx="1068205" cy="3386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687704" y="2673317"/>
            <a:ext cx="2896078" cy="115732"/>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7" name="角丸四角形 79"/>
          <p:cNvSpPr>
            <a:spLocks noChangeArrowheads="1"/>
          </p:cNvSpPr>
          <p:nvPr/>
        </p:nvSpPr>
        <p:spPr bwMode="auto">
          <a:xfrm>
            <a:off x="6398711" y="2714443"/>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399506" y="1969906"/>
            <a:ext cx="3001866"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00298" y="2830329"/>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67089" y="147698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p:cNvCxnSpPr>
          <p:nvPr/>
        </p:nvCxnSpPr>
        <p:spPr bwMode="auto">
          <a:xfrm flipV="1">
            <a:off x="9353048" y="2919987"/>
            <a:ext cx="1523817" cy="405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228554" y="1626968"/>
            <a:ext cx="487851" cy="108747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p:cNvCxnSpPr>
          <p:nvPr/>
        </p:nvCxnSpPr>
        <p:spPr bwMode="auto">
          <a:xfrm flipV="1">
            <a:off x="9405255" y="202542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8559" y="1191569"/>
            <a:ext cx="3067239" cy="5376871"/>
          </a:xfrm>
          <a:prstGeom prst="rect">
            <a:avLst/>
          </a:prstGeom>
        </p:spPr>
      </p:pic>
      <p:pic>
        <p:nvPicPr>
          <p:cNvPr id="35" name="図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652" y="1220911"/>
            <a:ext cx="3103233" cy="2477606"/>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7" name="角丸四角形 79"/>
          <p:cNvSpPr>
            <a:spLocks noChangeArrowheads="1"/>
          </p:cNvSpPr>
          <p:nvPr/>
        </p:nvSpPr>
        <p:spPr bwMode="auto">
          <a:xfrm>
            <a:off x="717053" y="1818804"/>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720228" y="2505396"/>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636466" y="2595326"/>
            <a:ext cx="1544559" cy="39461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a:stCxn id="37" idx="3"/>
          </p:cNvCxnSpPr>
          <p:nvPr/>
        </p:nvCxnSpPr>
        <p:spPr bwMode="auto">
          <a:xfrm>
            <a:off x="3652341" y="1934351"/>
            <a:ext cx="1025446" cy="4197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6" name="角丸四角形 79"/>
          <p:cNvSpPr>
            <a:spLocks noChangeArrowheads="1"/>
          </p:cNvSpPr>
          <p:nvPr/>
        </p:nvSpPr>
        <p:spPr bwMode="auto">
          <a:xfrm>
            <a:off x="6225762" y="1935592"/>
            <a:ext cx="2916238" cy="23904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233701" y="2624565"/>
            <a:ext cx="2914650"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233702" y="5334430"/>
            <a:ext cx="2908302"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236876" y="4749439"/>
            <a:ext cx="2897803" cy="229756"/>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133810" y="1395048"/>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133816" y="41985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147740" y="251277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142000" y="2055112"/>
            <a:ext cx="1191229" cy="283039"/>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082088" y="2338151"/>
            <a:ext cx="1251141" cy="240822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p:cNvCxnSpPr>
          <p:nvPr/>
        </p:nvCxnSpPr>
        <p:spPr bwMode="auto">
          <a:xfrm flipV="1">
            <a:off x="9101138" y="2511188"/>
            <a:ext cx="1232091" cy="282017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テキスト ボックス 2"/>
          <p:cNvSpPr txBox="1">
            <a:spLocks noChangeArrowheads="1"/>
          </p:cNvSpPr>
          <p:nvPr/>
        </p:nvSpPr>
        <p:spPr bwMode="auto">
          <a:xfrm>
            <a:off x="7317641" y="2203718"/>
            <a:ext cx="4093309" cy="292073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30" name="図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7893" y="2962814"/>
            <a:ext cx="3172660" cy="2038927"/>
          </a:xfrm>
          <a:prstGeom prst="rect">
            <a:avLst/>
          </a:prstGeom>
          <a:ln>
            <a:solidFill>
              <a:schemeClr val="bg1">
                <a:lumMod val="85000"/>
              </a:schemeClr>
            </a:solidFill>
          </a:ln>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52" name="図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106" y="1635119"/>
            <a:ext cx="3864738" cy="4759568"/>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8"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31" name="Text Box 2"/>
          <p:cNvSpPr txBox="1">
            <a:spLocks noChangeArrowheads="1"/>
          </p:cNvSpPr>
          <p:nvPr/>
        </p:nvSpPr>
        <p:spPr bwMode="auto">
          <a:xfrm>
            <a:off x="4851534" y="53986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2"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586702" y="1815670"/>
            <a:ext cx="755793" cy="41345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3"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84384" y="2946634"/>
            <a:ext cx="165100" cy="11039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8"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59093" y="2771477"/>
            <a:ext cx="4858547" cy="20230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9"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48146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42" name="直線矢印コネクタ 80">
            <a:extLst>
              <a:ext uri="{FF2B5EF4-FFF2-40B4-BE49-F238E27FC236}">
                <a16:creationId xmlns:a16="http://schemas.microsoft.com/office/drawing/2014/main" id="{6804AF7F-8D47-00E4-2783-D725E90DF98D}"/>
              </a:ext>
            </a:extLst>
          </p:cNvPr>
          <p:cNvCxnSpPr>
            <a:cxnSpLocks noChangeShapeType="1"/>
            <a:endCxn id="39" idx="3"/>
          </p:cNvCxnSpPr>
          <p:nvPr/>
        </p:nvCxnSpPr>
        <p:spPr bwMode="auto">
          <a:xfrm rot="10800000" flipV="1">
            <a:off x="2995696" y="3475600"/>
            <a:ext cx="1770927" cy="77300"/>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3"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1799051"/>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44"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61545" y="5939831"/>
            <a:ext cx="1780823" cy="287138"/>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49"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372925" y="2975037"/>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19" name="直線コネクタ 18"/>
          <p:cNvCxnSpPr/>
          <p:nvPr/>
        </p:nvCxnSpPr>
        <p:spPr>
          <a:xfrm>
            <a:off x="3883540" y="3552290"/>
            <a:ext cx="0" cy="7143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62687" y="6090788"/>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1" name="図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397" y="1149344"/>
            <a:ext cx="4369276" cy="5293213"/>
          </a:xfrm>
          <a:prstGeom prst="rect">
            <a:avLst/>
          </a:prstGeom>
          <a:ln>
            <a:solidFill>
              <a:schemeClr val="bg1">
                <a:lumMod val="85000"/>
              </a:schemeClr>
            </a:solidFill>
          </a:ln>
        </p:spPr>
      </p:pic>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35250" y="1353205"/>
            <a:ext cx="821850" cy="4590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30537" y="5789694"/>
            <a:ext cx="1748632"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45582" y="6146518"/>
            <a:ext cx="704378"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58532" y="5638993"/>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47576" y="6173759"/>
            <a:ext cx="1733364"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a:t>
            </a:r>
            <a:r>
              <a:rPr lang="en-US" altLang="ja-JP" sz="2400" b="1" dirty="0">
                <a:latin typeface="Meiryo UI" panose="020B0604030504040204" pitchFamily="50" charset="-128"/>
                <a:ea typeface="Meiryo UI" panose="020B0604030504040204" pitchFamily="50" charset="-128"/>
              </a:rPr>
              <a:t> 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180941" y="4985273"/>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219326" y="1443025"/>
            <a:ext cx="904874"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2457524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6"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8"/>
            <a:ext cx="3929439"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sp>
        <p:nvSpPr>
          <p:cNvPr id="34" name="Text Box 2"/>
          <p:cNvSpPr txBox="1">
            <a:spLocks noChangeArrowheads="1"/>
          </p:cNvSpPr>
          <p:nvPr/>
        </p:nvSpPr>
        <p:spPr bwMode="auto">
          <a:xfrm>
            <a:off x="4794384" y="56653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9BB40D2-416B-3567-E42B-C1C7509C89A5}"/>
              </a:ext>
            </a:extLst>
          </p:cNvPr>
          <p:cNvPicPr>
            <a:picLocks noChangeAspect="1"/>
          </p:cNvPicPr>
          <p:nvPr/>
        </p:nvPicPr>
        <p:blipFill>
          <a:blip r:embed="rId2"/>
          <a:stretch>
            <a:fillRect/>
          </a:stretch>
        </p:blipFill>
        <p:spPr>
          <a:xfrm>
            <a:off x="687618" y="1452550"/>
            <a:ext cx="3932587" cy="5217414"/>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616961" y="1674520"/>
            <a:ext cx="705661" cy="42352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75597" y="276661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80257" y="2757481"/>
            <a:ext cx="4801228" cy="6949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34811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995695" y="3419551"/>
            <a:ext cx="1761874" cy="116245"/>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2009806"/>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80596" y="6206531"/>
            <a:ext cx="1761772" cy="28484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81738" y="6348142"/>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p:cNvCxnSpPr>
          <p:nvPr/>
        </p:nvCxnSpPr>
        <p:spPr bwMode="auto">
          <a:xfrm rot="10800000" flipV="1">
            <a:off x="2719382" y="3535786"/>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40" name="図 39">
            <a:extLst>
              <a:ext uri="{FF2B5EF4-FFF2-40B4-BE49-F238E27FC236}">
                <a16:creationId xmlns:a16="http://schemas.microsoft.com/office/drawing/2014/main" id="{D54A2ECF-9FA3-E678-E8B9-5BC8F7B6425C}"/>
              </a:ext>
            </a:extLst>
          </p:cNvPr>
          <p:cNvPicPr>
            <a:picLocks noChangeAspect="1"/>
          </p:cNvPicPr>
          <p:nvPr/>
        </p:nvPicPr>
        <p:blipFill>
          <a:blip r:embed="rId3"/>
          <a:stretch>
            <a:fillRect/>
          </a:stretch>
        </p:blipFill>
        <p:spPr>
          <a:xfrm>
            <a:off x="7388343" y="2883777"/>
            <a:ext cx="3162360" cy="1757322"/>
          </a:xfrm>
          <a:prstGeom prst="rect">
            <a:avLst/>
          </a:prstGeom>
          <a:ln>
            <a:solidFill>
              <a:schemeClr val="bg1">
                <a:lumMod val="85000"/>
              </a:schemeClr>
            </a:solidFill>
          </a:ln>
        </p:spPr>
      </p:pic>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010009" y="2868174"/>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181236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9" name="図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446" y="1193988"/>
            <a:ext cx="4343507" cy="5264467"/>
          </a:xfrm>
          <a:prstGeom prst="rect">
            <a:avLst/>
          </a:prstGeom>
          <a:ln>
            <a:solidFill>
              <a:schemeClr val="bg1">
                <a:lumMod val="85000"/>
              </a:schemeClr>
            </a:solidFill>
          </a:ln>
        </p:spPr>
      </p:pic>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76525" y="1365443"/>
            <a:ext cx="744538" cy="51098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38476" y="5777789"/>
            <a:ext cx="1720058" cy="27508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62572" y="6136994"/>
            <a:ext cx="695003"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58532" y="5643755"/>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47576" y="6173759"/>
            <a:ext cx="1733364"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180941"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3886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219324" y="1443025"/>
            <a:ext cx="90487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60852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6234" y="1500174"/>
            <a:ext cx="4106809" cy="4538676"/>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7" y="2051319"/>
            <a:ext cx="4219022"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8" name="角丸四角形 79"/>
          <p:cNvSpPr>
            <a:spLocks noChangeArrowheads="1"/>
          </p:cNvSpPr>
          <p:nvPr/>
        </p:nvSpPr>
        <p:spPr bwMode="auto">
          <a:xfrm>
            <a:off x="2736528" y="5758735"/>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2" name="直線矢印コネクタ 80"/>
          <p:cNvSpPr>
            <a:spLocks noChangeShapeType="1"/>
          </p:cNvSpPr>
          <p:nvPr/>
        </p:nvSpPr>
        <p:spPr bwMode="auto">
          <a:xfrm rot="10800000">
            <a:off x="3432528" y="588450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4" name="Text Box 2"/>
          <p:cNvSpPr txBox="1">
            <a:spLocks noChangeArrowheads="1"/>
          </p:cNvSpPr>
          <p:nvPr/>
        </p:nvSpPr>
        <p:spPr bwMode="auto">
          <a:xfrm>
            <a:off x="4972187" y="606293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日」以降の場合（</a:t>
            </a:r>
            <a:r>
              <a:rPr lang="en-US" altLang="ja-JP" sz="2200" b="1" dirty="0">
                <a:latin typeface="Meiryo UI" panose="020B0604030504040204" pitchFamily="50" charset="-128"/>
                <a:ea typeface="Meiryo UI" panose="020B0604030504040204" pitchFamily="50" charset="-128"/>
              </a:rPr>
              <a:t>2</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46375" y="588397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990849" y="555009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3443287" y="603234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4" name="テキスト ボックス 2"/>
          <p:cNvSpPr txBox="1">
            <a:spLocks noChangeArrowheads="1"/>
          </p:cNvSpPr>
          <p:nvPr/>
        </p:nvSpPr>
        <p:spPr bwMode="auto">
          <a:xfrm>
            <a:off x="5180941"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Tree>
    <p:extLst>
      <p:ext uri="{BB962C8B-B14F-4D97-AF65-F5344CB8AC3E}">
        <p14:creationId xmlns:p14="http://schemas.microsoft.com/office/powerpoint/2010/main" val="1342604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日」以降の場合（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66503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108" y="1480951"/>
            <a:ext cx="4316247" cy="3963340"/>
          </a:xfrm>
          <a:prstGeom prst="rect">
            <a:avLst/>
          </a:prstGeom>
          <a:ln>
            <a:solidFill>
              <a:schemeClr val="tx1"/>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745226" y="1684967"/>
            <a:ext cx="775813" cy="444373"/>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68178" y="3953980"/>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011801" y="3644166"/>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角丸四角形 79"/>
          <p:cNvSpPr>
            <a:spLocks noChangeArrowheads="1"/>
          </p:cNvSpPr>
          <p:nvPr/>
        </p:nvSpPr>
        <p:spPr bwMode="auto">
          <a:xfrm>
            <a:off x="2486516" y="289719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テキスト ボックス 2"/>
          <p:cNvSpPr txBox="1">
            <a:spLocks noChangeArrowheads="1"/>
          </p:cNvSpPr>
          <p:nvPr/>
        </p:nvSpPr>
        <p:spPr bwMode="auto">
          <a:xfrm>
            <a:off x="7254946" y="2401378"/>
            <a:ext cx="4184580"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23"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5" name="直線矢印コネクタ 80"/>
          <p:cNvSpPr>
            <a:spLocks noChangeShapeType="1"/>
          </p:cNvSpPr>
          <p:nvPr/>
        </p:nvSpPr>
        <p:spPr bwMode="auto">
          <a:xfrm rot="10800000">
            <a:off x="2651615" y="2950492"/>
            <a:ext cx="460332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cxnSp>
        <p:nvCxnSpPr>
          <p:cNvPr id="26" name="直線矢印コネクタ 80"/>
          <p:cNvCxnSpPr>
            <a:cxnSpLocks noChangeShapeType="1"/>
          </p:cNvCxnSpPr>
          <p:nvPr/>
        </p:nvCxnSpPr>
        <p:spPr bwMode="auto">
          <a:xfrm rot="16200000" flipV="1">
            <a:off x="4332805" y="2437470"/>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388290" y="4342113"/>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33686" y="5108695"/>
            <a:ext cx="714339"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9" name="直線矢印コネクタ 80"/>
          <p:cNvSpPr>
            <a:spLocks noChangeShapeType="1"/>
          </p:cNvSpPr>
          <p:nvPr/>
        </p:nvSpPr>
        <p:spPr bwMode="auto">
          <a:xfrm rot="10800000">
            <a:off x="3545741" y="5251510"/>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0" name="Text Box 2"/>
          <p:cNvSpPr txBox="1">
            <a:spLocks noChangeArrowheads="1"/>
          </p:cNvSpPr>
          <p:nvPr/>
        </p:nvSpPr>
        <p:spPr bwMode="auto">
          <a:xfrm>
            <a:off x="4637738" y="5069227"/>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585032" y="3910407"/>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Tree>
    <p:extLst>
      <p:ext uri="{BB962C8B-B14F-4D97-AF65-F5344CB8AC3E}">
        <p14:creationId xmlns:p14="http://schemas.microsoft.com/office/powerpoint/2010/main" val="2694595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64063"/>
            <a:ext cx="3490945" cy="5519594"/>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414059" y="6000171"/>
            <a:ext cx="596899" cy="23791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352674" y="1398142"/>
            <a:ext cx="641351"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654300" y="5693936"/>
            <a:ext cx="1419225" cy="2428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テキスト ボックス 2"/>
          <p:cNvSpPr txBox="1">
            <a:spLocks noChangeArrowheads="1"/>
          </p:cNvSpPr>
          <p:nvPr/>
        </p:nvSpPr>
        <p:spPr bwMode="auto">
          <a:xfrm>
            <a:off x="4632709" y="5029542"/>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073042" y="5556686"/>
            <a:ext cx="559667" cy="25111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3025775" y="6116801"/>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647552" y="5981125"/>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302014" y="5038720"/>
            <a:ext cx="75723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21012" y="3156626"/>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33814" y="4753277"/>
            <a:ext cx="666611" cy="25437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82002"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9251" y="5157787"/>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6" name="AutoShape 3"/>
          <p:cNvSpPr>
            <a:spLocks noChangeArrowheads="1"/>
          </p:cNvSpPr>
          <p:nvPr/>
        </p:nvSpPr>
        <p:spPr bwMode="auto">
          <a:xfrm>
            <a:off x="2252662" y="1429662"/>
            <a:ext cx="871537" cy="431800"/>
          </a:xfrm>
          <a:prstGeom prst="roundRect">
            <a:avLst>
              <a:gd name="adj" fmla="val 1825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53940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050775" y="3969714"/>
            <a:ext cx="60098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160992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733852177"/>
              </p:ext>
            </p:extLst>
          </p:nvPr>
        </p:nvGraphicFramePr>
        <p:xfrm>
          <a:off x="530419" y="2174581"/>
          <a:ext cx="10087886" cy="33913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a:off x="5616697"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図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396" y="4193593"/>
            <a:ext cx="3438481" cy="2023071"/>
          </a:xfrm>
          <a:prstGeom prst="rect">
            <a:avLst/>
          </a:prstGeom>
          <a:ln>
            <a:solidFill>
              <a:schemeClr val="bg1">
                <a:lumMod val="85000"/>
              </a:schemeClr>
            </a:solidFill>
          </a:ln>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3"/>
          <a:stretch>
            <a:fillRect/>
          </a:stretch>
        </p:blipFill>
        <p:spPr>
          <a:xfrm>
            <a:off x="656821" y="1147128"/>
            <a:ext cx="2411048" cy="4238973"/>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54028" y="3580799"/>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cxnSp>
        <p:nvCxnSpPr>
          <p:cNvPr id="19" name="直線矢印コネクタ 80"/>
          <p:cNvCxnSpPr>
            <a:cxnSpLocks noChangeShapeType="1"/>
          </p:cNvCxnSpPr>
          <p:nvPr/>
        </p:nvCxnSpPr>
        <p:spPr bwMode="auto">
          <a:xfrm rot="16200000" flipV="1">
            <a:off x="1494879" y="3490825"/>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44458" y="2053814"/>
            <a:ext cx="760413" cy="16395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36123" y="2362164"/>
            <a:ext cx="276812" cy="1093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21108" y="2319557"/>
            <a:ext cx="658633" cy="29110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2" name="角丸四角形 3"/>
          <p:cNvSpPr>
            <a:spLocks noChangeArrowheads="1"/>
          </p:cNvSpPr>
          <p:nvPr/>
        </p:nvSpPr>
        <p:spPr bwMode="auto">
          <a:xfrm>
            <a:off x="8257582" y="4745355"/>
            <a:ext cx="2296118" cy="1444541"/>
          </a:xfrm>
          <a:prstGeom prst="roundRect">
            <a:avLst>
              <a:gd name="adj" fmla="val 867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角丸四角形 79"/>
          <p:cNvSpPr>
            <a:spLocks noChangeArrowheads="1"/>
          </p:cNvSpPr>
          <p:nvPr/>
        </p:nvSpPr>
        <p:spPr bwMode="auto">
          <a:xfrm>
            <a:off x="1632604" y="5204435"/>
            <a:ext cx="448608" cy="18166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032136" y="5107719"/>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Tree>
    <p:extLst>
      <p:ext uri="{BB962C8B-B14F-4D97-AF65-F5344CB8AC3E}">
        <p14:creationId xmlns:p14="http://schemas.microsoft.com/office/powerpoint/2010/main" val="2863840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8879" y="4253412"/>
            <a:ext cx="2806513" cy="1804965"/>
          </a:xfrm>
          <a:prstGeom prst="rect">
            <a:avLst/>
          </a:prstGeom>
          <a:ln>
            <a:solidFill>
              <a:schemeClr val="bg1">
                <a:lumMod val="85000"/>
              </a:schemeClr>
            </a:solidFill>
          </a:ln>
        </p:spPr>
      </p:pic>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4"/>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13395" y="2613723"/>
            <a:ext cx="540796" cy="23548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79"/>
          <p:cNvSpPr>
            <a:spLocks noChangeArrowheads="1"/>
          </p:cNvSpPr>
          <p:nvPr/>
        </p:nvSpPr>
        <p:spPr bwMode="auto">
          <a:xfrm>
            <a:off x="99004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3"/>
          <p:cNvSpPr>
            <a:spLocks noChangeArrowheads="1"/>
          </p:cNvSpPr>
          <p:nvPr/>
        </p:nvSpPr>
        <p:spPr bwMode="auto">
          <a:xfrm>
            <a:off x="8695114" y="4734993"/>
            <a:ext cx="1591886" cy="1361483"/>
          </a:xfrm>
          <a:prstGeom prst="roundRect">
            <a:avLst>
              <a:gd name="adj" fmla="val 838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75343" y="5587986"/>
            <a:ext cx="469342" cy="1725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34943" y="4291788"/>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Tree>
    <p:extLst>
      <p:ext uri="{BB962C8B-B14F-4D97-AF65-F5344CB8AC3E}">
        <p14:creationId xmlns:p14="http://schemas.microsoft.com/office/powerpoint/2010/main" val="405228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57747"/>
            <a:ext cx="2805113" cy="1325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82248" y="3093930"/>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67985"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391" y="1250244"/>
            <a:ext cx="3788209" cy="5382257"/>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3" name="コンテンツ プレースホルダー 2"/>
          <p:cNvSpPr>
            <a:spLocks noGrp="1"/>
          </p:cNvSpPr>
          <p:nvPr>
            <p:ph idx="1"/>
          </p:nvPr>
        </p:nvSpPr>
        <p:spPr>
          <a:xfrm>
            <a:off x="531446" y="937790"/>
            <a:ext cx="8637954" cy="40337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lang="ja-JP" altLang="en-US" sz="2000" dirty="0">
              <a:latin typeface="Meiryo UI" panose="020B0604030504040204" pitchFamily="50" charset="-128"/>
              <a:ea typeface="Meiryo UI" panose="020B0604030504040204" pitchFamily="50" charset="-128"/>
            </a:endParaRPr>
          </a:p>
        </p:txBody>
      </p:sp>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305499" y="1408792"/>
            <a:ext cx="705334" cy="414000"/>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236260" y="5562764"/>
            <a:ext cx="435503"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281E4C26-B16E-E8FC-5D08-FFD750D7DB74}"/>
              </a:ext>
            </a:extLst>
          </p:cNvPr>
          <p:cNvCxnSpPr>
            <a:cxnSpLocks noChangeShapeType="1"/>
          </p:cNvCxnSpPr>
          <p:nvPr/>
        </p:nvCxnSpPr>
        <p:spPr bwMode="auto">
          <a:xfrm rot="10800000" flipV="1">
            <a:off x="2671763" y="4250024"/>
            <a:ext cx="3671941" cy="13764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4969334" y="2684612"/>
            <a:ext cx="4596205" cy="35263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25" name="図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633" y="3263729"/>
            <a:ext cx="4120050" cy="2701462"/>
          </a:xfrm>
          <a:prstGeom prst="rect">
            <a:avLst/>
          </a:prstGeom>
          <a:ln>
            <a:solidFill>
              <a:schemeClr val="bg1">
                <a:lumMod val="85000"/>
              </a:schemeClr>
            </a:solidFill>
          </a:ln>
        </p:spPr>
      </p:pic>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092700" y="3240912"/>
            <a:ext cx="4162508" cy="2733804"/>
          </a:xfrm>
          <a:prstGeom prst="roundRect">
            <a:avLst>
              <a:gd name="adj" fmla="val 426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260302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17" y="2319012"/>
            <a:ext cx="5230129" cy="1800201"/>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17" y="4293324"/>
            <a:ext cx="5230129" cy="1957036"/>
          </a:xfrm>
          <a:prstGeom prst="rect">
            <a:avLst/>
          </a:prstGeom>
        </p:spPr>
      </p:pic>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2" y="3391877"/>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20" name="図 19"/>
          <p:cNvPicPr>
            <a:picLocks noChangeAspect="1"/>
          </p:cNvPicPr>
          <p:nvPr/>
        </p:nvPicPr>
        <p:blipFill>
          <a:blip r:embed="rId5"/>
          <a:stretch>
            <a:fillRect/>
          </a:stretch>
        </p:blipFill>
        <p:spPr>
          <a:xfrm>
            <a:off x="6997980" y="4297184"/>
            <a:ext cx="3495238" cy="1209524"/>
          </a:xfrm>
          <a:prstGeom prst="rect">
            <a:avLst/>
          </a:prstGeom>
        </p:spPr>
      </p:pic>
    </p:spTree>
    <p:extLst>
      <p:ext uri="{BB962C8B-B14F-4D97-AF65-F5344CB8AC3E}">
        <p14:creationId xmlns:p14="http://schemas.microsoft.com/office/powerpoint/2010/main" val="167360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216135873"/>
              </p:ext>
            </p:extLst>
          </p:nvPr>
        </p:nvGraphicFramePr>
        <p:xfrm>
          <a:off x="672628" y="1295168"/>
          <a:ext cx="10995249" cy="47266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a:t>
                      </a:r>
                      <a:r>
                        <a:rPr kumimoji="1" lang="ja-JP" altLang="en-US" sz="1150" dirty="0">
                          <a:latin typeface="メイリオ" panose="020B0604030504040204" pitchFamily="50" charset="-128"/>
                          <a:ea typeface="メイリオ" panose="020B0604030504040204" pitchFamily="50" charset="-128"/>
                        </a:rPr>
                        <a:t>年末調整に係る定額減税のための</a:t>
                      </a:r>
                      <a:r>
                        <a:rPr kumimoji="1" lang="zh-TW" altLang="en-US" sz="1150" dirty="0">
                          <a:latin typeface="メイリオ" panose="020B0604030504040204" pitchFamily="50" charset="-128"/>
                          <a:ea typeface="メイリオ" panose="020B0604030504040204" pitchFamily="50" charset="-128"/>
                        </a:rPr>
                        <a:t>申告書</a:t>
                      </a:r>
                      <a:br>
                        <a:rPr kumimoji="1" lang="en-US" altLang="ja-JP" sz="115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 </a:t>
                      </a:r>
                      <a:r>
                        <a:rPr kumimoji="1" lang="en-US" altLang="ja-JP" sz="1400" dirty="0">
                          <a:latin typeface="メイリオ" panose="020B0604030504040204" pitchFamily="50" charset="-128"/>
                          <a:ea typeface="メイリオ" panose="020B0604030504040204" pitchFamily="50" charset="-128"/>
                        </a:rPr>
                        <a:t>2,500 </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給与所得者の</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配偶者控除等申告書</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兼 年末調整に係る定額</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減税のための申告書</a:t>
                      </a:r>
                      <a:endParaRPr kumimoji="1" lang="ja-JP" altLang="en-US" sz="12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配偶者控除または配偶者特別控除や、配偶者に係る定額減税の適用を</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 </a:t>
                      </a:r>
                      <a:r>
                        <a:rPr kumimoji="1" lang="en-US" altLang="ja-JP" sz="1400" dirty="0">
                          <a:latin typeface="メイリオ" panose="020B0604030504040204" pitchFamily="50" charset="-128"/>
                          <a:ea typeface="メイリオ" panose="020B0604030504040204" pitchFamily="50" charset="-128"/>
                        </a:rPr>
                        <a:t>850 </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0" cy="47266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H="1">
            <a:off x="3795225" y="2889093"/>
            <a:ext cx="0" cy="187047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49074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503888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33767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11664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91FABA0-9E42-CD74-E459-9441F4FF6356}"/>
              </a:ext>
            </a:extLst>
          </p:cNvPr>
          <p:cNvPicPr>
            <a:picLocks noChangeAspect="1"/>
          </p:cNvPicPr>
          <p:nvPr/>
        </p:nvPicPr>
        <p:blipFill>
          <a:blip r:embed="rId5"/>
          <a:stretch>
            <a:fillRect/>
          </a:stretch>
        </p:blipFill>
        <p:spPr>
          <a:xfrm>
            <a:off x="854869" y="4554684"/>
            <a:ext cx="1301499" cy="134112"/>
          </a:xfrm>
          <a:prstGeom prst="rect">
            <a:avLst/>
          </a:prstGeom>
        </p:spPr>
      </p:pic>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1"/>
            <a:ext cx="10964186" cy="5684049"/>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8" name="図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217" y="1167693"/>
            <a:ext cx="3743435" cy="4507022"/>
          </a:xfrm>
          <a:prstGeom prst="rect">
            <a:avLst/>
          </a:prstGeom>
          <a:ln>
            <a:solidFill>
              <a:schemeClr val="bg1">
                <a:lumMod val="85000"/>
              </a:schemeClr>
            </a:solidFill>
          </a:ln>
        </p:spPr>
      </p:pic>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5885149"/>
            <a:ext cx="3743435" cy="504820"/>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07107" y="2211529"/>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93685" y="60979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15046" y="3421204"/>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59073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723899" y="5726562"/>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13456" y="1773827"/>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36592" y="682550"/>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59293" y="3344270"/>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46152" y="2437706"/>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33682" y="5855511"/>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603770" y="5549550"/>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C61C12-6FD2-4CC0-967B-67C4C3B42D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9800</TotalTime>
  <Words>6051</Words>
  <Application>Microsoft Office PowerPoint</Application>
  <PresentationFormat>ワイド画面</PresentationFormat>
  <Paragraphs>578</Paragraphs>
  <Slides>41</Slides>
  <Notes>9</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41</vt:i4>
      </vt:variant>
    </vt:vector>
  </HeadingPairs>
  <TitlesOfParts>
    <vt:vector size="48"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 5年 1月 1日」以降の場合（1／3）</vt:lpstr>
      <vt:lpstr>PowerPoint プレゼンテーション</vt:lpstr>
      <vt:lpstr>［3］- 2. 給与所得者の（特定増改築等）住宅借入金等特別控除申告書を提出する 　　      　居住開始年月日が「令和 5年 1月 1日」以降の場合（3／3）</vt:lpstr>
      <vt:lpstr>［3］- 2. 給与所得者の（特定増改築等）住宅借入金等特別控除申告書を提出する 　　 　　 　居住開始年月日が「令和 4年 1月 1日～令和 4年12月31日」の場合（1／3）</vt:lpstr>
      <vt:lpstr>PowerPoint プレゼンテーション</vt:lpstr>
      <vt:lpstr>［3］- 2. 給与所得者の（特定増改築等）住宅借入金等特別控除申告書を提出する 　　      　居住開始年月日が「令和 4年 1月 1日～令和 4年12月31日」の場合（3／3）</vt:lpstr>
      <vt:lpstr>［3］- 2. 給与所得者の（特定増改築等）住宅借入金等特別控除申告書を提出する 　　 　　 　居住開始年月日が「平成31年 1月 1日～令和 3年12月31日」の場合（1／3）</vt:lpstr>
      <vt:lpstr>［3］- 2. 給与所得者の（特定増改築等）住宅借入金等特別控除申告書を提出する 　　      　居住開始年月日が「平成31年 1月 1日～令和 3年12月31日」以降の場合（2／3）</vt:lpstr>
      <vt:lpstr>［3］- 2. 給与所得者の（特定増改築等）住宅借入金等特別控除申告書を提出する 　　      　居住開始年月日が「平成31年 1月 1日～令和 3年12月31日」以降の場合（3／3）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下畑 衣里 (Shimohata Eri)</cp:lastModifiedBy>
  <cp:revision>4</cp:revision>
  <cp:lastPrinted>2024-09-19T04:27:10Z</cp:lastPrinted>
  <dcterms:created xsi:type="dcterms:W3CDTF">2022-08-02T08:12:52Z</dcterms:created>
  <dcterms:modified xsi:type="dcterms:W3CDTF">2024-10-16T01:34:44Z</dcterms:modified>
</cp:coreProperties>
</file>