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50"/>
  </p:notesMasterIdLst>
  <p:handoutMasterIdLst>
    <p:handoutMasterId r:id="rId51"/>
  </p:handoutMasterIdLst>
  <p:sldIdLst>
    <p:sldId id="290" r:id="rId2"/>
    <p:sldId id="319" r:id="rId3"/>
    <p:sldId id="286" r:id="rId4"/>
    <p:sldId id="291" r:id="rId5"/>
    <p:sldId id="270" r:id="rId6"/>
    <p:sldId id="297" r:id="rId7"/>
    <p:sldId id="305" r:id="rId8"/>
    <p:sldId id="276" r:id="rId9"/>
    <p:sldId id="257" r:id="rId10"/>
    <p:sldId id="259" r:id="rId11"/>
    <p:sldId id="301" r:id="rId12"/>
    <p:sldId id="293" r:id="rId13"/>
    <p:sldId id="260" r:id="rId14"/>
    <p:sldId id="303" r:id="rId15"/>
    <p:sldId id="295" r:id="rId16"/>
    <p:sldId id="296" r:id="rId17"/>
    <p:sldId id="262" r:id="rId18"/>
    <p:sldId id="298" r:id="rId19"/>
    <p:sldId id="299" r:id="rId20"/>
    <p:sldId id="263" r:id="rId21"/>
    <p:sldId id="300" r:id="rId22"/>
    <p:sldId id="264" r:id="rId23"/>
    <p:sldId id="265" r:id="rId24"/>
    <p:sldId id="266" r:id="rId25"/>
    <p:sldId id="267" r:id="rId26"/>
    <p:sldId id="272" r:id="rId27"/>
    <p:sldId id="313" r:id="rId28"/>
    <p:sldId id="314" r:id="rId29"/>
    <p:sldId id="324" r:id="rId30"/>
    <p:sldId id="323" r:id="rId31"/>
    <p:sldId id="321" r:id="rId32"/>
    <p:sldId id="317" r:id="rId33"/>
    <p:sldId id="279" r:id="rId34"/>
    <p:sldId id="306" r:id="rId35"/>
    <p:sldId id="308" r:id="rId36"/>
    <p:sldId id="310" r:id="rId37"/>
    <p:sldId id="307" r:id="rId38"/>
    <p:sldId id="292" r:id="rId39"/>
    <p:sldId id="294" r:id="rId40"/>
    <p:sldId id="281" r:id="rId41"/>
    <p:sldId id="302" r:id="rId42"/>
    <p:sldId id="315" r:id="rId43"/>
    <p:sldId id="316" r:id="rId44"/>
    <p:sldId id="318" r:id="rId45"/>
    <p:sldId id="311" r:id="rId46"/>
    <p:sldId id="304" r:id="rId47"/>
    <p:sldId id="312" r:id="rId48"/>
    <p:sldId id="327" r:id="rId49"/>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82382" autoAdjust="0"/>
  </p:normalViewPr>
  <p:slideViewPr>
    <p:cSldViewPr snapToGrid="0">
      <p:cViewPr varScale="1">
        <p:scale>
          <a:sx n="91" d="100"/>
          <a:sy n="91" d="100"/>
        </p:scale>
        <p:origin x="1800" y="84"/>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2024/10/4</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10/4/2024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8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8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労務担当者の方へ</a:t>
            </a:r>
            <a:r>
              <a:rPr kumimoji="1" lang="en-US" altLang="ja-JP" dirty="0"/>
              <a:t>】</a:t>
            </a:r>
          </a:p>
          <a:p>
            <a:endParaRPr kumimoji="1" lang="en-US" altLang="ja-JP" dirty="0"/>
          </a:p>
          <a:p>
            <a:r>
              <a:rPr kumimoji="1" lang="ja-JP" altLang="en-US" dirty="0"/>
              <a:t>お客様の会社で不要な申請がある場合は、必要に応じて、記載を削除してください。</a:t>
            </a:r>
          </a:p>
          <a:p>
            <a:endParaRPr kumimoji="1" lang="ja-JP" altLang="en-US" dirty="0"/>
          </a:p>
          <a:p>
            <a:r>
              <a:rPr kumimoji="1" lang="ja-JP" altLang="en-US" dirty="0"/>
              <a:t>また、以下の方法で、お客様独自の申請も追加できます。</a:t>
            </a:r>
          </a:p>
          <a:p>
            <a:r>
              <a:rPr kumimoji="1" lang="ja-JP" altLang="en-US" dirty="0"/>
              <a:t>＜設定手順＞</a:t>
            </a:r>
          </a:p>
          <a:p>
            <a:r>
              <a:rPr kumimoji="1" lang="ja-JP" altLang="en-US" dirty="0"/>
              <a:t>　 ①［身上異動手続 </a:t>
            </a:r>
            <a:r>
              <a:rPr kumimoji="1" lang="en-US" altLang="ja-JP" dirty="0"/>
              <a:t>‐ </a:t>
            </a:r>
            <a:r>
              <a:rPr kumimoji="1" lang="ja-JP" altLang="en-US" dirty="0"/>
              <a:t>手続設定 </a:t>
            </a:r>
            <a:r>
              <a:rPr kumimoji="1" lang="en-US" altLang="ja-JP" dirty="0"/>
              <a:t>‐ </a:t>
            </a:r>
            <a:r>
              <a:rPr kumimoji="1" lang="ja-JP" altLang="en-US" dirty="0"/>
              <a:t>身上異動手続使用設定］メニューを選択します。</a:t>
            </a:r>
          </a:p>
          <a:p>
            <a:r>
              <a:rPr kumimoji="1" lang="ja-JP" altLang="en-US" dirty="0"/>
              <a:t>　 ②身上異動</a:t>
            </a:r>
            <a:r>
              <a:rPr kumimoji="1" lang="en-US" altLang="ja-JP" dirty="0"/>
              <a:t>1~20</a:t>
            </a:r>
            <a:r>
              <a:rPr kumimoji="1" lang="ja-JP" altLang="en-US" dirty="0"/>
              <a:t>を使用します</a:t>
            </a:r>
            <a:r>
              <a:rPr kumimoji="1" lang="zh-TW" altLang="en-US" dirty="0"/>
              <a:t>（情報提出）</a:t>
            </a:r>
            <a:r>
              <a:rPr kumimoji="1" lang="ja-JP" altLang="en-US" dirty="0"/>
              <a:t>。</a:t>
            </a:r>
          </a:p>
          <a:p>
            <a:r>
              <a:rPr kumimoji="1" lang="ja-JP" altLang="en-US" dirty="0"/>
              <a:t>　 （同様に［総務手続 </a:t>
            </a:r>
            <a:r>
              <a:rPr kumimoji="1" lang="en-US" altLang="ja-JP" dirty="0"/>
              <a:t>‐ </a:t>
            </a:r>
            <a:r>
              <a:rPr kumimoji="1" lang="ja-JP" altLang="en-US" dirty="0"/>
              <a:t>手続設定 </a:t>
            </a:r>
            <a:r>
              <a:rPr kumimoji="1" lang="en-US" altLang="ja-JP" dirty="0"/>
              <a:t>‐ </a:t>
            </a:r>
            <a:r>
              <a:rPr kumimoji="1" lang="ja-JP" altLang="en-US" dirty="0"/>
              <a:t>総務手続使用設定］メニューで</a:t>
            </a:r>
          </a:p>
          <a:p>
            <a:r>
              <a:rPr kumimoji="1" lang="ja-JP" altLang="en-US" dirty="0"/>
              <a:t>　 総務</a:t>
            </a:r>
            <a:r>
              <a:rPr kumimoji="1" lang="en-US" altLang="ja-JP" dirty="0"/>
              <a:t>1~99</a:t>
            </a:r>
            <a:r>
              <a:rPr kumimoji="1" lang="ja-JP" altLang="en-US" dirty="0"/>
              <a:t>も使用できます</a:t>
            </a:r>
            <a:r>
              <a:rPr kumimoji="1" lang="zh-TW" altLang="en-US" dirty="0"/>
              <a:t>（情報提出）</a:t>
            </a:r>
            <a:r>
              <a:rPr kumimoji="1" lang="ja-JP" altLang="en-US" dirty="0"/>
              <a:t>。）</a:t>
            </a:r>
          </a:p>
          <a:p>
            <a:endParaRPr kumimoji="1" lang="ja-JP" altLang="en-US" dirty="0"/>
          </a:p>
          <a:p>
            <a:r>
              <a:rPr kumimoji="1" lang="ja-JP" altLang="en-US" dirty="0"/>
              <a:t>その際は、必要に応じて当マニュアルにも申請の説明を追記してください。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2024/10/4</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8.jpeg"/><Relationship Id="rId7"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51.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52.jpeg"/><Relationship Id="rId7"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4.jp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5.jpeg"/><Relationship Id="rId7" Type="http://schemas.openxmlformats.org/officeDocument/2006/relationships/image" Target="../media/image57.jpe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6.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3.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4.jpeg"/><Relationship Id="rId7" Type="http://schemas.openxmlformats.org/officeDocument/2006/relationships/image" Target="../media/image66.jpe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2024/10/11</a:t>
            </a:r>
            <a:endParaRPr lang="ja-JP" altLang="ja-JP" sz="1200" dirty="0">
              <a:latin typeface="Meiryo UI" panose="020B0604030504040204" pitchFamily="50" charset="-128"/>
              <a:ea typeface="Meiryo UI" panose="020B0604030504040204" pitchFamily="50" charset="-128"/>
            </a:endParaRPr>
          </a:p>
        </p:txBody>
      </p:sp>
      <p:pic>
        <p:nvPicPr>
          <p:cNvPr id="4" name="図 3" descr="黒い背景に白い文字がある&#10;&#10;低い精度で自動的に生成された説明">
            <a:extLst>
              <a:ext uri="{FF2B5EF4-FFF2-40B4-BE49-F238E27FC236}">
                <a16:creationId xmlns:a16="http://schemas.microsoft.com/office/drawing/2014/main" id="{EEBEDF9A-11C5-37B7-7D1E-D815EF3B9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sp>
        <p:nvSpPr>
          <p:cNvPr id="5" name="テキスト ボックス 4">
            <a:extLst>
              <a:ext uri="{FF2B5EF4-FFF2-40B4-BE49-F238E27FC236}">
                <a16:creationId xmlns:a16="http://schemas.microsoft.com/office/drawing/2014/main" id="{07FDDBFF-1CC1-0898-8E76-513AE211E24B}"/>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
        <p:nvSpPr>
          <p:cNvPr id="5" name="四角形: 角を丸くする 20">
            <a:extLst>
              <a:ext uri="{FF2B5EF4-FFF2-40B4-BE49-F238E27FC236}">
                <a16:creationId xmlns:a16="http://schemas.microsoft.com/office/drawing/2014/main" id="{A8E77C06-593F-4B60-EA30-A4D8EF77FAAC}"/>
              </a:ext>
            </a:extLst>
          </p:cNvPr>
          <p:cNvSpPr/>
          <p:nvPr/>
        </p:nvSpPr>
        <p:spPr>
          <a:xfrm>
            <a:off x="761967" y="1998521"/>
            <a:ext cx="1751149"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B1EEC2FA-9A72-1DC4-1458-5DD14E3EFC96}"/>
              </a:ext>
            </a:extLst>
          </p:cNvPr>
          <p:cNvPicPr>
            <a:picLocks noChangeAspect="1"/>
          </p:cNvPicPr>
          <p:nvPr/>
        </p:nvPicPr>
        <p:blipFill>
          <a:blip r:embed="rId7"/>
          <a:stretch>
            <a:fillRect/>
          </a:stretch>
        </p:blipFill>
        <p:spPr>
          <a:xfrm>
            <a:off x="758284" y="1384718"/>
            <a:ext cx="3589020" cy="5155138"/>
          </a:xfrm>
          <a:prstGeom prst="rect">
            <a:avLst/>
          </a:prstGeom>
        </p:spPr>
      </p:pic>
    </p:spTree>
    <p:extLst>
      <p:ext uri="{BB962C8B-B14F-4D97-AF65-F5344CB8AC3E}">
        <p14:creationId xmlns:p14="http://schemas.microsoft.com/office/powerpoint/2010/main" val="110608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extLst>
              <p:ext uri="{D42A27DB-BD31-4B8C-83A1-F6EECF244321}">
                <p14:modId xmlns:p14="http://schemas.microsoft.com/office/powerpoint/2010/main" val="217236978"/>
              </p:ext>
            </p:extLst>
          </p:nvPr>
        </p:nvGraphicFramePr>
        <p:xfrm>
          <a:off x="574543" y="706229"/>
          <a:ext cx="10594328" cy="336484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938600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22095961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「育児休業（延長・終了）」を新規追加</a:t>
                      </a:r>
                    </a:p>
                  </a:txBody>
                  <a:tcPr anchor="ctr"/>
                </a:tc>
                <a:extLst>
                  <a:ext uri="{0D108BD9-81ED-4DB2-BD59-A6C34878D82A}">
                    <a16:rowId xmlns:a16="http://schemas.microsoft.com/office/drawing/2014/main" val="6907860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「介護休業（介護休業に入る前）」を新規追加</a:t>
                      </a:r>
                    </a:p>
                  </a:txBody>
                  <a:tcPr anchor="ctr"/>
                </a:tc>
                <a:extLst>
                  <a:ext uri="{0D108BD9-81ED-4DB2-BD59-A6C34878D82A}">
                    <a16:rowId xmlns:a16="http://schemas.microsoft.com/office/drawing/2014/main" val="7106602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「介護休業（延長・終了）」を新規追加</a:t>
                      </a:r>
                    </a:p>
                  </a:txBody>
                  <a:tcPr anchor="ctr"/>
                </a:tc>
                <a:extLst>
                  <a:ext uri="{0D108BD9-81ED-4DB2-BD59-A6C34878D82A}">
                    <a16:rowId xmlns:a16="http://schemas.microsoft.com/office/drawing/2014/main" val="757401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アプリの各メニューを英語表記に切り替えたい」を新規追加</a:t>
                      </a:r>
                    </a:p>
                  </a:txBody>
                  <a:tcPr anchor="ctr"/>
                </a:tc>
                <a:extLst>
                  <a:ext uri="{0D108BD9-81ED-4DB2-BD59-A6C34878D82A}">
                    <a16:rowId xmlns:a16="http://schemas.microsoft.com/office/drawing/2014/main" val="321393988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673492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pic>
        <p:nvPicPr>
          <p:cNvPr id="16" name="図 15">
            <a:extLst>
              <a:ext uri="{FF2B5EF4-FFF2-40B4-BE49-F238E27FC236}">
                <a16:creationId xmlns:a16="http://schemas.microsoft.com/office/drawing/2014/main" id="{FE849EC0-DE4F-B29B-D23C-BF6B6C072FC7}"/>
              </a:ext>
            </a:extLst>
          </p:cNvPr>
          <p:cNvPicPr>
            <a:picLocks noChangeAspect="1"/>
          </p:cNvPicPr>
          <p:nvPr/>
        </p:nvPicPr>
        <p:blipFill>
          <a:blip r:embed="rId3"/>
          <a:stretch>
            <a:fillRect/>
          </a:stretch>
        </p:blipFill>
        <p:spPr>
          <a:xfrm>
            <a:off x="615692" y="2252233"/>
            <a:ext cx="4023231" cy="4423203"/>
          </a:xfrm>
          <a:prstGeom prst="rect">
            <a:avLst/>
          </a:prstGeom>
        </p:spPr>
      </p:pic>
      <p:sp>
        <p:nvSpPr>
          <p:cNvPr id="8" name="四角形: 角を丸くする 7">
            <a:extLst>
              <a:ext uri="{FF2B5EF4-FFF2-40B4-BE49-F238E27FC236}">
                <a16:creationId xmlns:a16="http://schemas.microsoft.com/office/drawing/2014/main" id="{9C8BF074-768C-90E9-D4BB-85BE8D8EA03A}"/>
              </a:ext>
            </a:extLst>
          </p:cNvPr>
          <p:cNvSpPr/>
          <p:nvPr/>
        </p:nvSpPr>
        <p:spPr>
          <a:xfrm>
            <a:off x="693420" y="2832100"/>
            <a:ext cx="2799080" cy="4191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4267" y="1004250"/>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0265" y="3721323"/>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969730"/>
            <a:ext cx="4097468" cy="2434059"/>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5800" y="1553193"/>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5799" y="212402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4267" y="2694863"/>
            <a:ext cx="4124092" cy="4034497"/>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790265" y="3303249"/>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790265" y="4520278"/>
            <a:ext cx="4792965" cy="2434059"/>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8 - 3</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英語表記に切り替えたい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790265" y="4115700"/>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73C3DEA1-EA62-7AEB-7241-733DF38024F0}"/>
              </a:ext>
            </a:extLst>
          </p:cNvPr>
          <p:cNvPicPr>
            <a:picLocks noChangeAspect="1"/>
          </p:cNvPicPr>
          <p:nvPr/>
        </p:nvPicPr>
        <p:blipFill>
          <a:blip r:embed="rId5"/>
          <a:stretch>
            <a:fillRect/>
          </a:stretch>
        </p:blipFill>
        <p:spPr>
          <a:xfrm>
            <a:off x="538480" y="1292927"/>
            <a:ext cx="4428571" cy="3133333"/>
          </a:xfrm>
          <a:prstGeom prst="rect">
            <a:avLst/>
          </a:prstGeom>
        </p:spPr>
      </p:pic>
    </p:spTree>
    <p:extLst>
      <p:ext uri="{BB962C8B-B14F-4D97-AF65-F5344CB8AC3E}">
        <p14:creationId xmlns:p14="http://schemas.microsoft.com/office/powerpoint/2010/main" val="2277193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2DFC88A2-F530-3979-B0AE-95AB4F1E62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03" y="1379396"/>
            <a:ext cx="4476750" cy="2847975"/>
          </a:xfrm>
          <a:prstGeom prst="rect">
            <a:avLst/>
          </a:prstGeom>
          <a:ln>
            <a:solidFill>
              <a:schemeClr val="tx1"/>
            </a:solidFill>
          </a:ln>
        </p:spPr>
      </p:pic>
      <p:sp>
        <p:nvSpPr>
          <p:cNvPr id="12" name="四角形: 角を丸くする 20">
            <a:extLst>
              <a:ext uri="{FF2B5EF4-FFF2-40B4-BE49-F238E27FC236}">
                <a16:creationId xmlns:a16="http://schemas.microsoft.com/office/drawing/2014/main" id="{8B01A9BC-C989-344E-FD67-BE935A016E4D}"/>
              </a:ext>
            </a:extLst>
          </p:cNvPr>
          <p:cNvSpPr/>
          <p:nvPr/>
        </p:nvSpPr>
        <p:spPr>
          <a:xfrm>
            <a:off x="585823"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四角形: 角を丸くする 7">
            <a:extLst>
              <a:ext uri="{FF2B5EF4-FFF2-40B4-BE49-F238E27FC236}">
                <a16:creationId xmlns:a16="http://schemas.microsoft.com/office/drawing/2014/main" id="{D5053959-F234-A8AA-8111-EAE006A147A5}"/>
              </a:ext>
            </a:extLst>
          </p:cNvPr>
          <p:cNvSpPr/>
          <p:nvPr/>
        </p:nvSpPr>
        <p:spPr>
          <a:xfrm>
            <a:off x="2830331"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pic>
        <p:nvPicPr>
          <p:cNvPr id="11" name="図 10">
            <a:extLst>
              <a:ext uri="{FF2B5EF4-FFF2-40B4-BE49-F238E27FC236}">
                <a16:creationId xmlns:a16="http://schemas.microsoft.com/office/drawing/2014/main" id="{9563D540-4A9A-E83D-724A-306BBE85A1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Web</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アプリの各メニュー</a:t>
            </a:r>
            <a:r>
              <a:rPr lang="ja-JP" altLang="en-US" sz="2000" b="1" dirty="0">
                <a:latin typeface="Meiryo UI" panose="020B0604030504040204" pitchFamily="50" charset="-128"/>
                <a:ea typeface="Meiryo UI" panose="020B0604030504040204" pitchFamily="50" charset="-128"/>
              </a:rPr>
              <a:t>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59971" y="2683487"/>
            <a:ext cx="6717204" cy="3671347"/>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464918" y="3517523"/>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602342" y="4419596"/>
            <a:ext cx="2619563" cy="1834308"/>
          </a:xfrm>
          <a:prstGeom prst="rect">
            <a:avLst/>
          </a:prstGeom>
        </p:spPr>
      </p:pic>
      <p:sp>
        <p:nvSpPr>
          <p:cNvPr id="3" name="矢印: 右 2">
            <a:extLst>
              <a:ext uri="{FF2B5EF4-FFF2-40B4-BE49-F238E27FC236}">
                <a16:creationId xmlns:a16="http://schemas.microsoft.com/office/drawing/2014/main" id="{01DFDCEF-756A-0D00-2B42-B35AC6BF6F2F}"/>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156989657"/>
              </p:ext>
            </p:extLst>
          </p:nvPr>
        </p:nvGraphicFramePr>
        <p:xfrm>
          <a:off x="602235" y="1009394"/>
          <a:ext cx="10718228" cy="5131594"/>
        </p:xfrm>
        <a:graphic>
          <a:graphicData uri="http://schemas.openxmlformats.org/drawingml/2006/table">
            <a:tbl>
              <a:tblPr firstRow="1" bandRow="1">
                <a:tableStyleId>{5C22544A-7EE6-4342-B048-85BDC9FD1C3A}</a:tableStyleId>
              </a:tblPr>
              <a:tblGrid>
                <a:gridCol w="3024885">
                  <a:extLst>
                    <a:ext uri="{9D8B030D-6E8A-4147-A177-3AD203B41FA5}">
                      <a16:colId xmlns:a16="http://schemas.microsoft.com/office/drawing/2014/main" val="2764298941"/>
                    </a:ext>
                  </a:extLst>
                </a:gridCol>
                <a:gridCol w="7693343">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87828985"/>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1168824053"/>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2235" y="389732"/>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047105908"/>
              </p:ext>
            </p:extLst>
          </p:nvPr>
        </p:nvGraphicFramePr>
        <p:xfrm>
          <a:off x="598376" y="1014089"/>
          <a:ext cx="10724468" cy="5131594"/>
        </p:xfrm>
        <a:graphic>
          <a:graphicData uri="http://schemas.openxmlformats.org/drawingml/2006/table">
            <a:tbl>
              <a:tblPr firstRow="1" bandRow="1">
                <a:tableStyleId>{5C22544A-7EE6-4342-B048-85BDC9FD1C3A}</a:tableStyleId>
              </a:tblPr>
              <a:tblGrid>
                <a:gridCol w="3029244">
                  <a:extLst>
                    <a:ext uri="{9D8B030D-6E8A-4147-A177-3AD203B41FA5}">
                      <a16:colId xmlns:a16="http://schemas.microsoft.com/office/drawing/2014/main" val="2764298941"/>
                    </a:ext>
                  </a:extLst>
                </a:gridCol>
                <a:gridCol w="7695224">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4172418797"/>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7678</Words>
  <Application>Microsoft Office PowerPoint</Application>
  <PresentationFormat>ワイド画面</PresentationFormat>
  <Paragraphs>828</Paragraphs>
  <Slides>48</Slides>
  <Notes>48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48</vt:i4>
      </vt:variant>
    </vt:vector>
  </HeadingPairs>
  <TitlesOfParts>
    <vt:vector size="56"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2024-10-04T10:59:05Z</dcterms:modified>
</cp:coreProperties>
</file>