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5"/>
  </p:notesMasterIdLst>
  <p:handoutMasterIdLst>
    <p:handoutMasterId r:id="rId46"/>
  </p:handoutMasterIdLst>
  <p:sldIdLst>
    <p:sldId id="319" r:id="rId2"/>
    <p:sldId id="320" r:id="rId3"/>
    <p:sldId id="318" r:id="rId4"/>
    <p:sldId id="291" r:id="rId5"/>
    <p:sldId id="321" r:id="rId6"/>
    <p:sldId id="322" r:id="rId7"/>
    <p:sldId id="276" r:id="rId8"/>
    <p:sldId id="257" r:id="rId9"/>
    <p:sldId id="259" r:id="rId10"/>
    <p:sldId id="301" r:id="rId11"/>
    <p:sldId id="293" r:id="rId12"/>
    <p:sldId id="260" r:id="rId13"/>
    <p:sldId id="303" r:id="rId14"/>
    <p:sldId id="295" r:id="rId15"/>
    <p:sldId id="296" r:id="rId16"/>
    <p:sldId id="262" r:id="rId17"/>
    <p:sldId id="298" r:id="rId18"/>
    <p:sldId id="299" r:id="rId19"/>
    <p:sldId id="263" r:id="rId20"/>
    <p:sldId id="300" r:id="rId21"/>
    <p:sldId id="264" r:id="rId22"/>
    <p:sldId id="265" r:id="rId23"/>
    <p:sldId id="266" r:id="rId24"/>
    <p:sldId id="267" r:id="rId25"/>
    <p:sldId id="272" r:id="rId26"/>
    <p:sldId id="269" r:id="rId27"/>
    <p:sldId id="304" r:id="rId28"/>
    <p:sldId id="324" r:id="rId29"/>
    <p:sldId id="325" r:id="rId30"/>
    <p:sldId id="326" r:id="rId31"/>
    <p:sldId id="317" r:id="rId32"/>
    <p:sldId id="279" r:id="rId33"/>
    <p:sldId id="292" r:id="rId34"/>
    <p:sldId id="294" r:id="rId35"/>
    <p:sldId id="281" r:id="rId36"/>
    <p:sldId id="302" r:id="rId37"/>
    <p:sldId id="314" r:id="rId38"/>
    <p:sldId id="315" r:id="rId39"/>
    <p:sldId id="316" r:id="rId40"/>
    <p:sldId id="311" r:id="rId41"/>
    <p:sldId id="312" r:id="rId42"/>
    <p:sldId id="313" r:id="rId43"/>
    <p:sldId id="327" r:id="rId4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E"/>
    <a:srgbClr val="6FA8D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85EA6-5618-455F-8982-066B87F85091}" v="1797" dt="2021-07-06T02:27:35.6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83111" autoAdjust="0"/>
  </p:normalViewPr>
  <p:slideViewPr>
    <p:cSldViewPr snapToGrid="0">
      <p:cViewPr varScale="1">
        <p:scale>
          <a:sx n="92" d="100"/>
          <a:sy n="92" d="100"/>
        </p:scale>
        <p:origin x="1764" y="78"/>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2024/10/4</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10/4/2024</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申請者と、承認する上長（承認者）で、利用できるメニューを変更できます。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承認者だけに［承認］メニューを表示できます。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各［提出項目］メニューを選択します。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提出項目／書類設定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設定］メニューで［</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F6</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労務担当者の方へ</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F3</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労務担当者の方へ</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F3</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労務担当者の方へ</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F3</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設定］メニューで、「延長・終了」について社員が提出する項目を設定できます。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変更後の育児休業終了（予定）日や休業期間の変更理由など、社員に提出してもらう項目を選択します。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差戻のメールを通知する場合は、通知内容を入力します。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1386911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介護休業期間や介護休業給付金の受取口座など、社員に提出してもらう項目を選択します。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191630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2197905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設定］メニューで、「介護休業延長・終了」について社員が提出する項目を設定できます。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29</a:t>
            </a:fld>
            <a:endParaRPr lang="ja-JP" altLang="en-US" dirty="0"/>
          </a:p>
        </p:txBody>
      </p:sp>
    </p:spTree>
    <p:extLst>
      <p:ext uri="{BB962C8B-B14F-4D97-AF65-F5344CB8AC3E}">
        <p14:creationId xmlns:p14="http://schemas.microsoft.com/office/powerpoint/2010/main" val="150574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提出項目／書類設定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30</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31</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必要のない場合は、当ページ以降は削除してください。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ワークフローで運用する場合は、労務担当者側の［労務手続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「承認フロー」を「</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1</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：使用する」に設定します。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：ワークフロー作成］を押すと、［ワークフロー］メニューでワークフローを作成・確認できます。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32</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35</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その他の機能」の内容は、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機能です。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36</a:t>
            </a:fld>
            <a:endParaRPr lang="ja-JP" altLang="en-US" dirty="0"/>
          </a:p>
        </p:txBody>
      </p:sp>
    </p:spTree>
    <p:extLst>
      <p:ext uri="{BB962C8B-B14F-4D97-AF65-F5344CB8AC3E}">
        <p14:creationId xmlns:p14="http://schemas.microsoft.com/office/powerpoint/2010/main" val="108006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だけを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お知らせ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］メニューまたは</a:t>
            </a:r>
            <a:endParaRPr lang="en-US" altLang="ja-JP" sz="1200"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［社内通知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アンケート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］メニューから、社員に対しての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お知らせやアンケートを登録できます。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37</a:t>
            </a:fld>
            <a:endParaRPr lang="ja-JP" altLang="en-US" dirty="0"/>
          </a:p>
        </p:txBody>
      </p:sp>
    </p:spTree>
    <p:extLst>
      <p:ext uri="{BB962C8B-B14F-4D97-AF65-F5344CB8AC3E}">
        <p14:creationId xmlns:p14="http://schemas.microsoft.com/office/powerpoint/2010/main" val="1691362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社内規程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社員に対して社内規程文書のファイルを公開できます。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公開する社員の雇用区分や所属、役職を指定できます。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38</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48952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t>必要に応じて、記載を削除してください。</a:t>
            </a:r>
            <a:endParaRPr kumimoji="1" lang="en-US" altLang="ja-JP" dirty="0"/>
          </a:p>
          <a:p>
            <a:endParaRPr kumimoji="1" lang="en-US" altLang="ja-JP" dirty="0"/>
          </a:p>
          <a:p>
            <a:r>
              <a:rPr kumimoji="1" lang="ja-JP" altLang="en-US" dirty="0"/>
              <a:t>また、以下の方法で、お客様独自の申請も追加できます。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身上異動手続使用設定］メニューを選択します。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②身上異動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を使用します（情報提出）。</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もご利用の場合は、［総務手続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総務手続使用設定］メニューで</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総務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1~99</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も使用できます（情報提出）。）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dirty="0"/>
              <a:t>その際は、必要に応じて当マニュアルにも申請の説明を追記してください。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もご利用の場合に利用できます。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2024/10/4</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5.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4.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0.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6.jp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5.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48.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55.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56.jpeg"/><Relationship Id="rId7"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57.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黒い背景に白い文字がある&#10;&#10;低い精度で自動的に生成された説明">
            <a:extLst>
              <a:ext uri="{FF2B5EF4-FFF2-40B4-BE49-F238E27FC236}">
                <a16:creationId xmlns:a16="http://schemas.microsoft.com/office/drawing/2014/main" id="{680CD6C7-3682-DB45-AE75-9130535E7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968" y="1318878"/>
            <a:ext cx="5614620" cy="2162457"/>
          </a:xfrm>
          <a:prstGeom prst="rect">
            <a:avLst/>
          </a:prstGeom>
        </p:spPr>
      </p:pic>
      <p:pic>
        <p:nvPicPr>
          <p:cNvPr id="6" name="図 5">
            <a:extLst>
              <a:ext uri="{FF2B5EF4-FFF2-40B4-BE49-F238E27FC236}">
                <a16:creationId xmlns:a16="http://schemas.microsoft.com/office/drawing/2014/main" id="{180AC119-A8E5-4C02-AABA-5B08C1BFC136}"/>
              </a:ext>
            </a:extLst>
          </p:cNvPr>
          <p:cNvPicPr/>
          <p:nvPr/>
        </p:nvPicPr>
        <p:blipFill>
          <a:blip r:embed="rId4"/>
          <a:stretch>
            <a:fillRect/>
          </a:stretch>
        </p:blipFill>
        <p:spPr>
          <a:xfrm>
            <a:off x="720642" y="448706"/>
            <a:ext cx="1504315" cy="445916"/>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2024/10/11</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054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74534B-7EF9-B41E-50CC-749DDC99E4F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C2578A9-C839-8B2A-32D4-B49139D56DB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5" r:link="rId6" cstate="print">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ED359F83-3654-96E1-D8E8-03AF41E63D9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B74DBDE-391B-6F86-21A7-4E088274326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2A6C07F-2D26-022F-C0C2-F12D60CA4A21}"/>
              </a:ext>
            </a:extLst>
          </p:cNvPr>
          <p:cNvSpPr/>
          <p:nvPr/>
        </p:nvSpPr>
        <p:spPr>
          <a:xfrm>
            <a:off x="765672" y="1988660"/>
            <a:ext cx="1723621"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D14D3985-1D17-CD4C-6D99-5DA964082CEB}"/>
              </a:ext>
            </a:extLst>
          </p:cNvPr>
          <p:cNvPicPr>
            <a:picLocks noChangeAspect="1"/>
          </p:cNvPicPr>
          <p:nvPr/>
        </p:nvPicPr>
        <p:blipFill>
          <a:blip r:embed="rId7"/>
          <a:stretch>
            <a:fillRect/>
          </a:stretch>
        </p:blipFill>
        <p:spPr>
          <a:xfrm>
            <a:off x="744207" y="1384718"/>
            <a:ext cx="3142857" cy="4514286"/>
          </a:xfrm>
          <a:prstGeom prst="rect">
            <a:avLst/>
          </a:prstGeom>
        </p:spPr>
      </p:pic>
    </p:spTree>
    <p:extLst>
      <p:ext uri="{BB962C8B-B14F-4D97-AF65-F5344CB8AC3E}">
        <p14:creationId xmlns:p14="http://schemas.microsoft.com/office/powerpoint/2010/main" val="110608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76" y="1896123"/>
            <a:ext cx="4831429" cy="2320000"/>
          </a:xfrm>
          <a:prstGeom prst="rect">
            <a:avLst/>
          </a:prstGeom>
          <a:ln>
            <a:solidFill>
              <a:schemeClr val="tx1"/>
            </a:solidFill>
          </a:ln>
        </p:spPr>
      </p:pic>
      <p:sp>
        <p:nvSpPr>
          <p:cNvPr id="11" name="矢印: 右 10">
            <a:extLst>
              <a:ext uri="{FF2B5EF4-FFF2-40B4-BE49-F238E27FC236}">
                <a16:creationId xmlns:a16="http://schemas.microsoft.com/office/drawing/2014/main" id="{E1EFEA60-4494-96E7-F952-A1E51295D7F1}"/>
              </a:ext>
            </a:extLst>
          </p:cNvPr>
          <p:cNvSpPr/>
          <p:nvPr/>
        </p:nvSpPr>
        <p:spPr>
          <a:xfrm rot="1717568">
            <a:off x="3662334" y="2467901"/>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5" name="四角形: 角を丸くする 20">
            <a:extLst>
              <a:ext uri="{FF2B5EF4-FFF2-40B4-BE49-F238E27FC236}">
                <a16:creationId xmlns:a16="http://schemas.microsoft.com/office/drawing/2014/main" id="{02A6F533-E929-4886-A1AD-B266015B7C22}"/>
              </a:ext>
            </a:extLst>
          </p:cNvPr>
          <p:cNvSpPr/>
          <p:nvPr/>
        </p:nvSpPr>
        <p:spPr>
          <a:xfrm>
            <a:off x="1152477" y="1814234"/>
            <a:ext cx="2379994" cy="42162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265800" y="3235022"/>
            <a:ext cx="663411" cy="14769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563" y="4011084"/>
            <a:ext cx="4805714" cy="2360000"/>
          </a:xfrm>
          <a:prstGeom prst="rect">
            <a:avLst/>
          </a:prstGeom>
          <a:ln>
            <a:solidFill>
              <a:schemeClr val="tx1"/>
            </a:solidFill>
          </a:ln>
        </p:spPr>
      </p:pic>
      <p:sp>
        <p:nvSpPr>
          <p:cNvPr id="16" name="矢印: 右 10">
            <a:extLst>
              <a:ext uri="{FF2B5EF4-FFF2-40B4-BE49-F238E27FC236}">
                <a16:creationId xmlns:a16="http://schemas.microsoft.com/office/drawing/2014/main" id="{E1EFEA60-4494-96E7-F952-A1E51295D7F1}"/>
              </a:ext>
            </a:extLst>
          </p:cNvPr>
          <p:cNvSpPr/>
          <p:nvPr/>
        </p:nvSpPr>
        <p:spPr>
          <a:xfrm rot="16200000" flipH="1">
            <a:off x="7146820" y="3623996"/>
            <a:ext cx="900000" cy="511200"/>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7" name="四角形: 角を丸くする 19">
            <a:extLst>
              <a:ext uri="{FF2B5EF4-FFF2-40B4-BE49-F238E27FC236}">
                <a16:creationId xmlns:a16="http://schemas.microsoft.com/office/drawing/2014/main" id="{90909B9A-2D2F-4746-9416-DC7EE40E0E66}"/>
              </a:ext>
            </a:extLst>
          </p:cNvPr>
          <p:cNvSpPr/>
          <p:nvPr/>
        </p:nvSpPr>
        <p:spPr>
          <a:xfrm>
            <a:off x="6028980" y="4376476"/>
            <a:ext cx="2448270" cy="195460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0118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152BAC36-E3AE-538D-1E74-41E975FFE35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B7E67CD-2A19-C7F0-F6E3-F9B7087475D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9BAC2090-A972-67B9-5989-B5B59BB88CA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FCC50B93-0339-5BEA-C2C5-E7AF8A7C9B2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1148"/>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4692"/>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EBABF62-6FCB-9313-4293-E1E20CFC4E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70F205-44A8-8526-EC88-B17F4D8BEFB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69949749-FDDC-71CE-9BC6-D1C460978EB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F7609D5-10D5-23DD-2B6C-0868544FBBD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F60D8FE-4A5E-492F-AA04-2DB16F72D463}"/>
              </a:ext>
            </a:extLst>
          </p:cNvPr>
          <p:cNvSpPr/>
          <p:nvPr/>
        </p:nvSpPr>
        <p:spPr>
          <a:xfrm>
            <a:off x="6671564" y="2065864"/>
            <a:ext cx="4904949" cy="310621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6FF5B0FC-469E-6C91-F5A8-A430C77985B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058F4CB-EC82-BFEB-1E0F-18E29D9AF72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1" y="2061864"/>
            <a:ext cx="4876190" cy="3619048"/>
          </a:xfrm>
          <a:prstGeom prst="rect">
            <a:avLst/>
          </a:prstGeom>
          <a:ln>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72" y="3437465"/>
            <a:ext cx="2714286" cy="1571429"/>
          </a:xfrm>
          <a:prstGeom prst="rect">
            <a:avLst/>
          </a:prstGeom>
          <a:ln>
            <a:solidFill>
              <a:schemeClr val="tx1"/>
            </a:solidFill>
          </a:ln>
        </p:spPr>
      </p:pic>
    </p:spTree>
    <p:extLst>
      <p:ext uri="{BB962C8B-B14F-4D97-AF65-F5344CB8AC3E}">
        <p14:creationId xmlns:p14="http://schemas.microsoft.com/office/powerpoint/2010/main" val="274394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1</a:t>
            </a:fld>
            <a:endParaRPr kumimoji="1" lang="ja-JP" altLang="en-US" sz="1200" b="0" dirty="0">
              <a:latin typeface="Meiryo UI" panose="020B0604030504040204" pitchFamily="50" charset="-128"/>
              <a:ea typeface="Meiryo UI" panose="020B0604030504040204" pitchFamily="50" charset="-128"/>
            </a:endParaRPr>
          </a:p>
        </p:txBody>
      </p:sp>
      <p:sp>
        <p:nvSpPr>
          <p:cNvPr id="14" name="タイトル 1"/>
          <p:cNvSpPr txBox="1">
            <a:spLocks/>
          </p:cNvSpPr>
          <p:nvPr/>
        </p:nvSpPr>
        <p:spPr>
          <a:xfrm>
            <a:off x="302150" y="104687"/>
            <a:ext cx="11473732" cy="59698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改訂内容</a:t>
            </a:r>
          </a:p>
        </p:txBody>
      </p:sp>
      <p:graphicFrame>
        <p:nvGraphicFramePr>
          <p:cNvPr id="15" name="表 14"/>
          <p:cNvGraphicFramePr>
            <a:graphicFrameLocks noGrp="1"/>
          </p:cNvGraphicFramePr>
          <p:nvPr>
            <p:extLst>
              <p:ext uri="{D42A27DB-BD31-4B8C-83A1-F6EECF244321}">
                <p14:modId xmlns:p14="http://schemas.microsoft.com/office/powerpoint/2010/main" val="385274754"/>
              </p:ext>
            </p:extLst>
          </p:nvPr>
        </p:nvGraphicFramePr>
        <p:xfrm>
          <a:off x="574543" y="706229"/>
          <a:ext cx="10594329" cy="3278484"/>
        </p:xfrm>
        <a:graphic>
          <a:graphicData uri="http://schemas.openxmlformats.org/drawingml/2006/table">
            <a:tbl>
              <a:tblPr firstRow="1" bandRow="1">
                <a:tableStyleId>{5940675A-B579-460E-94D1-54222C63F5DA}</a:tableStyleId>
              </a:tblPr>
              <a:tblGrid>
                <a:gridCol w="1568293">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Ver.240930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65201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a:latin typeface="メイリオ" panose="020B0604030504040204" pitchFamily="50" charset="-128"/>
                          <a:ea typeface="メイリオ" panose="020B0604030504040204" pitchFamily="50" charset="-128"/>
                        </a:rPr>
                        <a:t>P11</a:t>
                      </a:r>
                      <a:endParaRPr kumimoji="1" lang="en-US" altLang="ja-JP" sz="1800" baseline="-250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21059200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「育児休業（延長・終了）」を新規追加</a:t>
                      </a:r>
                    </a:p>
                  </a:txBody>
                  <a:tcPr anchor="ctr"/>
                </a:tc>
                <a:extLst>
                  <a:ext uri="{0D108BD9-81ED-4DB2-BD59-A6C34878D82A}">
                    <a16:rowId xmlns:a16="http://schemas.microsoft.com/office/drawing/2014/main" val="9686562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「介護休業（介護休業に入る前）」を新規追加</a:t>
                      </a:r>
                    </a:p>
                  </a:txBody>
                  <a:tcPr anchor="ctr"/>
                </a:tc>
                <a:extLst>
                  <a:ext uri="{0D108BD9-81ED-4DB2-BD59-A6C34878D82A}">
                    <a16:rowId xmlns:a16="http://schemas.microsoft.com/office/drawing/2014/main" val="40775920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「介護休業（延長・終了）」を新規追加</a:t>
                      </a:r>
                    </a:p>
                  </a:txBody>
                  <a:tcPr anchor="ctr"/>
                </a:tc>
                <a:extLst>
                  <a:ext uri="{0D108BD9-81ED-4DB2-BD59-A6C34878D82A}">
                    <a16:rowId xmlns:a16="http://schemas.microsoft.com/office/drawing/2014/main" val="29099954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Web</a:t>
                      </a:r>
                      <a:r>
                        <a:rPr kumimoji="1" lang="ja-JP" altLang="en-US" sz="1800" baseline="-25000" dirty="0">
                          <a:latin typeface="メイリオ" panose="020B0604030504040204" pitchFamily="50" charset="-128"/>
                          <a:ea typeface="メイリオ" panose="020B0604030504040204" pitchFamily="50" charset="-128"/>
                        </a:rPr>
                        <a:t>アプリの各メニューを英語表記に切り替えたい」を新規追加</a:t>
                      </a:r>
                    </a:p>
                  </a:txBody>
                  <a:tcPr anchor="ctr"/>
                </a:tc>
                <a:extLst>
                  <a:ext uri="{0D108BD9-81ED-4DB2-BD59-A6C34878D82A}">
                    <a16:rowId xmlns:a16="http://schemas.microsoft.com/office/drawing/2014/main" val="4007219870"/>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Ver.231226</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700055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661427405"/>
                  </a:ext>
                </a:extLst>
              </a:tr>
            </a:tbl>
          </a:graphicData>
        </a:graphic>
      </p:graphicFrame>
    </p:spTree>
    <p:extLst>
      <p:ext uri="{BB962C8B-B14F-4D97-AF65-F5344CB8AC3E}">
        <p14:creationId xmlns:p14="http://schemas.microsoft.com/office/powerpoint/2010/main" val="2027053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4B839F17-F35C-F880-46A0-5738EAEC577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5879CAD4-9577-E2FE-D661-B89094F14AC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8C2EF66-6EAF-E373-7909-C17C7F2216A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28C1509-2C44-5AD3-1922-26DD8DEF5E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AA131A-45F0-F1D8-7FAC-9575B4C864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9D3D579-BB26-6417-9861-F72570255F4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87B39DE0-6F9B-FABF-8CF4-98C0349E179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77C92FE1-3E92-E6DE-C262-824D6C90A03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90F03AF-9361-138B-EC94-9E40B8C5A8C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86A4CA3-67F1-EC98-F875-938AEA5F99F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EDD7E03-93DA-3511-174D-4962C47A10A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D25284F-8B71-D488-2DCD-FDDBDB96238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3198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延長・終了</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93C5576-2C6E-6A7B-329B-585424C1AAC3}"/>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育休期間を延長または終了する場合は、 ［育児休業（延長・終了）］メニューで休業期間等を申請できます。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DACFA1F7-3734-ABE7-7FBD-5501B56E1708}"/>
              </a:ext>
            </a:extLst>
          </p:cNvPr>
          <p:cNvSpPr txBox="1"/>
          <p:nvPr/>
        </p:nvSpPr>
        <p:spPr>
          <a:xfrm>
            <a:off x="6734921" y="2070158"/>
            <a:ext cx="4566368" cy="2033950"/>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育児休業期間を延長する場合は、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「育児休業期間の延長」を選択します。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育児休業期間を終了する場合は、「育児休業期間の終了」を選択します。</a:t>
            </a:r>
          </a:p>
        </p:txBody>
      </p:sp>
      <p:pic>
        <p:nvPicPr>
          <p:cNvPr id="16" name="図 15">
            <a:extLst>
              <a:ext uri="{FF2B5EF4-FFF2-40B4-BE49-F238E27FC236}">
                <a16:creationId xmlns:a16="http://schemas.microsoft.com/office/drawing/2014/main" id="{FE849EC0-DE4F-B29B-D23C-BF6B6C072FC7}"/>
              </a:ext>
            </a:extLst>
          </p:cNvPr>
          <p:cNvPicPr>
            <a:picLocks noChangeAspect="1"/>
          </p:cNvPicPr>
          <p:nvPr/>
        </p:nvPicPr>
        <p:blipFill>
          <a:blip r:embed="rId3"/>
          <a:stretch>
            <a:fillRect/>
          </a:stretch>
        </p:blipFill>
        <p:spPr>
          <a:xfrm>
            <a:off x="615692" y="2252233"/>
            <a:ext cx="4023231" cy="4423203"/>
          </a:xfrm>
          <a:prstGeom prst="rect">
            <a:avLst/>
          </a:prstGeom>
        </p:spPr>
      </p:pic>
      <p:sp>
        <p:nvSpPr>
          <p:cNvPr id="8" name="四角形: 角を丸くする 7">
            <a:extLst>
              <a:ext uri="{FF2B5EF4-FFF2-40B4-BE49-F238E27FC236}">
                <a16:creationId xmlns:a16="http://schemas.microsoft.com/office/drawing/2014/main" id="{9C8BF074-768C-90E9-D4BB-85BE8D8EA03A}"/>
              </a:ext>
            </a:extLst>
          </p:cNvPr>
          <p:cNvSpPr/>
          <p:nvPr/>
        </p:nvSpPr>
        <p:spPr>
          <a:xfrm>
            <a:off x="693420" y="2832100"/>
            <a:ext cx="2799080"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27614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介護休業（介護休業に入る前）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介護休業する際に、［介護休業］メニューで休業期間等を申請できます。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4C7FDFB6-5876-7F8E-3522-C11CFB412AEF}"/>
              </a:ext>
            </a:extLst>
          </p:cNvPr>
          <p:cNvPicPr>
            <a:picLocks noChangeAspect="1"/>
          </p:cNvPicPr>
          <p:nvPr/>
        </p:nvPicPr>
        <p:blipFill>
          <a:blip r:embed="rId3"/>
          <a:stretch>
            <a:fillRect/>
          </a:stretch>
        </p:blipFill>
        <p:spPr>
          <a:xfrm>
            <a:off x="615693" y="2111332"/>
            <a:ext cx="7717816" cy="3646491"/>
          </a:xfrm>
          <a:prstGeom prst="rect">
            <a:avLst/>
          </a:prstGeom>
          <a:ln>
            <a:solidFill>
              <a:schemeClr val="tx1"/>
            </a:solidFill>
          </a:ln>
        </p:spPr>
      </p:pic>
    </p:spTree>
    <p:extLst>
      <p:ext uri="{BB962C8B-B14F-4D97-AF65-F5344CB8AC3E}">
        <p14:creationId xmlns:p14="http://schemas.microsoft.com/office/powerpoint/2010/main" val="41724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9" y="1135117"/>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75403" y="3569176"/>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60789" y="1135117"/>
            <a:ext cx="4097468" cy="2434059"/>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育児休業（延長・終了）</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介護休業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介護休業（延長・終了）</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311519" y="1600592"/>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311519" y="206176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45" y="2519212"/>
            <a:ext cx="4124092" cy="4034497"/>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flipH="1">
            <a:off x="6091926" y="1135117"/>
            <a:ext cx="4074" cy="53577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FB3DBE6-D0E2-B103-9205-C8BA12FDD99E}"/>
              </a:ext>
            </a:extLst>
          </p:cNvPr>
          <p:cNvSpPr txBox="1"/>
          <p:nvPr/>
        </p:nvSpPr>
        <p:spPr>
          <a:xfrm>
            <a:off x="6775403" y="405321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6260DF68-93AE-8B4F-87EB-FED192658508}"/>
              </a:ext>
            </a:extLst>
          </p:cNvPr>
          <p:cNvSpPr txBox="1"/>
          <p:nvPr/>
        </p:nvSpPr>
        <p:spPr>
          <a:xfrm>
            <a:off x="6782120" y="4519759"/>
            <a:ext cx="4792965" cy="2033950"/>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7 - 3</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Web</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アプリの各メニューを</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英語表記に切り替えたい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17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介護休業を延長または終了する際に、 ［介護休業（延長・終了）］メニューで休業終了日を申請できます。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介護休業（延長・終了）</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A178DED-AEC1-8AC2-E575-F7F19038282F}"/>
              </a:ext>
            </a:extLst>
          </p:cNvPr>
          <p:cNvPicPr>
            <a:picLocks noChangeAspect="1"/>
          </p:cNvPicPr>
          <p:nvPr/>
        </p:nvPicPr>
        <p:blipFill>
          <a:blip r:embed="rId3"/>
          <a:stretch>
            <a:fillRect/>
          </a:stretch>
        </p:blipFill>
        <p:spPr>
          <a:xfrm>
            <a:off x="615693" y="2452476"/>
            <a:ext cx="6697858" cy="3352791"/>
          </a:xfrm>
          <a:prstGeom prst="rect">
            <a:avLst/>
          </a:prstGeom>
          <a:ln>
            <a:solidFill>
              <a:schemeClr val="tx1"/>
            </a:solidFill>
          </a:ln>
        </p:spPr>
      </p:pic>
      <p:sp>
        <p:nvSpPr>
          <p:cNvPr id="9" name="テキスト ボックス 8">
            <a:extLst>
              <a:ext uri="{FF2B5EF4-FFF2-40B4-BE49-F238E27FC236}">
                <a16:creationId xmlns:a16="http://schemas.microsoft.com/office/drawing/2014/main" id="{82966B03-CA25-9035-77C1-9E63C09FF222}"/>
              </a:ext>
            </a:extLst>
          </p:cNvPr>
          <p:cNvSpPr txBox="1"/>
          <p:nvPr/>
        </p:nvSpPr>
        <p:spPr>
          <a:xfrm>
            <a:off x="7443883" y="2443439"/>
            <a:ext cx="6094268" cy="1848583"/>
          </a:xfrm>
          <a:prstGeom prst="rect">
            <a:avLst/>
          </a:prstGeom>
          <a:noFill/>
        </p:spPr>
        <p:txBody>
          <a:bodyPr wrap="square">
            <a:spAutoFit/>
          </a:bodyPr>
          <a:lstStyle/>
          <a:p>
            <a:pPr>
              <a:lnSpc>
                <a:spcPct val="130000"/>
              </a:lnSpc>
            </a:pP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介護休業を延長する場合は、</a:t>
            </a:r>
            <a:endParaRPr kumimoji="1" lang="en-US" altLang="ja-JP" sz="18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介護休業期間の延長</a:t>
            </a: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」を選択します。</a:t>
            </a:r>
            <a:endParaRPr kumimoji="1" lang="en-US" altLang="ja-JP" sz="18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kumimoji="1" lang="en-US" altLang="ja-JP" sz="18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介護休業を終了する場合は、</a:t>
            </a:r>
            <a:endParaRPr kumimoji="1" lang="en-US" altLang="ja-JP"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「介護休業期間の終了」を選択します。</a:t>
            </a:r>
          </a:p>
        </p:txBody>
      </p:sp>
    </p:spTree>
    <p:extLst>
      <p:ext uri="{BB962C8B-B14F-4D97-AF65-F5344CB8AC3E}">
        <p14:creationId xmlns:p14="http://schemas.microsoft.com/office/powerpoint/2010/main" val="2569520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E1EE4D1-5151-4D7D-A780-90404C52148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21A8B5-E03B-AEFB-B90F-71D1A4B72E6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CE98B62A-85F8-86CE-E71B-F6C5F5BADA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971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F97BEF68-4694-FC69-2A26-274F2032B5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2FAEA706-95D2-A9CE-CE89-2268474A6D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33BDBA86-2F5B-9DDC-1F0F-CF832892493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439D89-19AF-A283-BB88-0B214301BF7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4F20DF9E-AA8D-9771-EB04-5D9E63FA96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705" y="1379396"/>
            <a:ext cx="4476750" cy="2847975"/>
          </a:xfrm>
          <a:prstGeom prst="rect">
            <a:avLst/>
          </a:prstGeom>
          <a:ln>
            <a:solidFill>
              <a:schemeClr val="tx1"/>
            </a:solidFill>
          </a:ln>
        </p:spPr>
      </p:pic>
      <p:sp>
        <p:nvSpPr>
          <p:cNvPr id="9" name="四角形: 角を丸くする 8">
            <a:extLst>
              <a:ext uri="{FF2B5EF4-FFF2-40B4-BE49-F238E27FC236}">
                <a16:creationId xmlns:a16="http://schemas.microsoft.com/office/drawing/2014/main" id="{CD8AF073-5883-37FE-3DDC-6266F83821C2}"/>
              </a:ext>
            </a:extLst>
          </p:cNvPr>
          <p:cNvSpPr/>
          <p:nvPr/>
        </p:nvSpPr>
        <p:spPr>
          <a:xfrm>
            <a:off x="595225" y="2551293"/>
            <a:ext cx="2238979" cy="40186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0" name="四角形: 角を丸くする 9">
            <a:extLst>
              <a:ext uri="{FF2B5EF4-FFF2-40B4-BE49-F238E27FC236}">
                <a16:creationId xmlns:a16="http://schemas.microsoft.com/office/drawing/2014/main" id="{FB2407B2-C87A-B0E5-11AE-577B59E0D807}"/>
              </a:ext>
            </a:extLst>
          </p:cNvPr>
          <p:cNvSpPr/>
          <p:nvPr/>
        </p:nvSpPr>
        <p:spPr>
          <a:xfrm>
            <a:off x="2839733" y="1983947"/>
            <a:ext cx="2252097" cy="27308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831263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BE91D8FA-A4A6-ED8D-6F14-0EBC32928A3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ABDD888-3172-BE18-3D33-47ABA00AFDC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53FDF1C-F062-99F8-B2FD-C71E9CE782B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BD53F01-D2B1-E02A-CA79-3BCACDC891E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5023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082B5380-4ABD-6EA1-24EA-EF05954CA8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D4F1BE99-978E-D7CB-4B00-4513B90394B0}"/>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5862606" y="2293195"/>
            <a:ext cx="3417391" cy="4067967"/>
          </a:xfrm>
          <a:prstGeom prst="rect">
            <a:avLst/>
          </a:prstGeom>
          <a:ln>
            <a:solidFill>
              <a:schemeClr val="tx1"/>
            </a:solidFill>
          </a:ln>
        </p:spPr>
      </p:pic>
      <p:sp>
        <p:nvSpPr>
          <p:cNvPr id="8" name="テキスト ボックス 7">
            <a:extLst>
              <a:ext uri="{FF2B5EF4-FFF2-40B4-BE49-F238E27FC236}">
                <a16:creationId xmlns:a16="http://schemas.microsoft.com/office/drawing/2014/main" id="{E97454DF-4D39-348D-9715-F626D11C4616}"/>
              </a:ext>
            </a:extLst>
          </p:cNvPr>
          <p:cNvSpPr txBox="1"/>
          <p:nvPr/>
        </p:nvSpPr>
        <p:spPr>
          <a:xfrm>
            <a:off x="5776726" y="1889078"/>
            <a:ext cx="1682853" cy="442617"/>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pic>
        <p:nvPicPr>
          <p:cNvPr id="10" name="図 9">
            <a:extLst>
              <a:ext uri="{FF2B5EF4-FFF2-40B4-BE49-F238E27FC236}">
                <a16:creationId xmlns:a16="http://schemas.microsoft.com/office/drawing/2014/main" id="{34FDC7CE-B968-58FC-37DA-08A7FC1EA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78" y="2049045"/>
            <a:ext cx="4991100" cy="2948940"/>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A809E83E-DC0D-5392-7BB8-E7D879E37129}"/>
              </a:ext>
            </a:extLst>
          </p:cNvPr>
          <p:cNvSpPr/>
          <p:nvPr/>
        </p:nvSpPr>
        <p:spPr>
          <a:xfrm>
            <a:off x="740400" y="3588814"/>
            <a:ext cx="4563120" cy="108906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40A7BF89-5A87-BA2C-024A-115D5B5AAC4B}"/>
              </a:ext>
            </a:extLst>
          </p:cNvPr>
          <p:cNvSpPr/>
          <p:nvPr/>
        </p:nvSpPr>
        <p:spPr>
          <a:xfrm rot="20412529">
            <a:off x="4908183" y="3303257"/>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矢印: 右 13">
            <a:extLst>
              <a:ext uri="{FF2B5EF4-FFF2-40B4-BE49-F238E27FC236}">
                <a16:creationId xmlns:a16="http://schemas.microsoft.com/office/drawing/2014/main" id="{0C046F75-9DD7-F5C9-0B0A-DB441A3E1DF8}"/>
              </a:ext>
            </a:extLst>
          </p:cNvPr>
          <p:cNvSpPr/>
          <p:nvPr/>
        </p:nvSpPr>
        <p:spPr>
          <a:xfrm rot="674747">
            <a:off x="4909669" y="4127965"/>
            <a:ext cx="3552508"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6" name="図 15">
            <a:extLst>
              <a:ext uri="{FF2B5EF4-FFF2-40B4-BE49-F238E27FC236}">
                <a16:creationId xmlns:a16="http://schemas.microsoft.com/office/drawing/2014/main" id="{37B8C92A-72AB-7218-EEB5-1B3DE77C1B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733" y="3991033"/>
            <a:ext cx="3095625" cy="2305050"/>
          </a:xfrm>
          <a:prstGeom prst="rect">
            <a:avLst/>
          </a:prstGeom>
          <a:ln>
            <a:solidFill>
              <a:schemeClr val="tx1"/>
            </a:solidFill>
          </a:ln>
        </p:spPr>
      </p:pic>
    </p:spTree>
    <p:extLst>
      <p:ext uri="{BB962C8B-B14F-4D97-AF65-F5344CB8AC3E}">
        <p14:creationId xmlns:p14="http://schemas.microsoft.com/office/powerpoint/2010/main" val="3415864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9314"/>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23792"/>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38</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で申請できる内容を確認しましょう。</a:t>
            </a:r>
          </a:p>
        </p:txBody>
      </p:sp>
      <p:sp>
        <p:nvSpPr>
          <p:cNvPr id="2" name="フッター プレースホルダー 3">
            <a:extLst>
              <a:ext uri="{FF2B5EF4-FFF2-40B4-BE49-F238E27FC236}">
                <a16:creationId xmlns:a16="http://schemas.microsoft.com/office/drawing/2014/main" id="{C4B3B630-9AC4-1476-02F3-EF524DC6F0C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DA6F45A-8093-3B25-05C3-CE11C0670AB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7 - 1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7</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788879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7</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- 3</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a:t>
            </a:r>
            <a:r>
              <a:rPr lang="en-US" altLang="ja-JP" sz="2000" b="1" dirty="0">
                <a:latin typeface="Meiryo UI" panose="020B0604030504040204" pitchFamily="50" charset="-128"/>
                <a:ea typeface="Meiryo UI" panose="020B0604030504040204" pitchFamily="50" charset="-128"/>
              </a:rPr>
              <a:t>Web</a:t>
            </a:r>
            <a:r>
              <a:rPr lang="ja-JP" altLang="en-US" sz="2000" b="1" dirty="0">
                <a:latin typeface="Meiryo UI" panose="020B0604030504040204" pitchFamily="50" charset="-128"/>
                <a:ea typeface="Meiryo UI" panose="020B0604030504040204" pitchFamily="50" charset="-128"/>
              </a:rPr>
              <a:t>アプリの各メニューを英語表記に切り替えたい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42</a:t>
            </a:fld>
            <a:endParaRPr kumimoji="1" lang="ja-JP" altLang="en-US" sz="1200" b="0" dirty="0">
              <a:latin typeface="Meiryo UI" panose="020B0604030504040204" pitchFamily="50" charset="-128"/>
              <a:ea typeface="Meiryo UI" panose="020B0604030504040204" pitchFamily="50" charset="-128"/>
            </a:endParaRPr>
          </a:p>
        </p:txBody>
      </p:sp>
      <p:sp>
        <p:nvSpPr>
          <p:cNvPr id="15" name="コンテンツ プレースホルダー 2">
            <a:extLst>
              <a:ext uri="{FF2B5EF4-FFF2-40B4-BE49-F238E27FC236}">
                <a16:creationId xmlns:a16="http://schemas.microsoft.com/office/drawing/2014/main" id="{83459A9E-21B0-906E-7DDC-D55877CC9557}"/>
              </a:ext>
            </a:extLst>
          </p:cNvPr>
          <p:cNvSpPr txBox="1">
            <a:spLocks/>
          </p:cNvSpPr>
          <p:nvPr/>
        </p:nvSpPr>
        <p:spPr>
          <a:xfrm>
            <a:off x="435334" y="1336482"/>
            <a:ext cx="10964186" cy="1897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Font typeface="Arial" panose="020B0604020202020204" pitchFamily="34" charset="0"/>
              <a:buNone/>
            </a:pPr>
            <a:r>
              <a:rPr kumimoji="0" lang="en-US" altLang="ja-JP" sz="2000" dirty="0">
                <a:latin typeface="Meiryo UI" panose="020B0604030504040204" pitchFamily="50" charset="-128"/>
                <a:ea typeface="Meiryo UI" panose="020B0604030504040204" pitchFamily="50" charset="-128"/>
              </a:rPr>
              <a:t>Web</a:t>
            </a:r>
            <a:r>
              <a:rPr kumimoji="0" lang="ja-JP" altLang="en-US" sz="2000" dirty="0">
                <a:latin typeface="Meiryo UI" panose="020B0604030504040204" pitchFamily="50" charset="-128"/>
                <a:ea typeface="Meiryo UI" panose="020B0604030504040204" pitchFamily="50" charset="-128"/>
              </a:rPr>
              <a:t>アプリの各メニューの項目や選択肢、インフォメーションガイドを英語表記に切り替えます。</a:t>
            </a:r>
            <a:endParaRPr kumimoji="0" lang="en-US" altLang="ja-JP" sz="20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20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2000" dirty="0">
                <a:latin typeface="Meiryo UI" panose="020B0604030504040204" pitchFamily="50" charset="-128"/>
                <a:ea typeface="Meiryo UI" panose="020B0604030504040204" pitchFamily="50" charset="-128"/>
              </a:rPr>
              <a:t>　</a:t>
            </a:r>
            <a:r>
              <a:rPr kumimoji="0" lang="en-US" altLang="ja-JP" sz="2000" dirty="0">
                <a:latin typeface="Meiryo UI" panose="020B0604030504040204" pitchFamily="50" charset="-128"/>
                <a:ea typeface="Meiryo UI" panose="020B0604030504040204" pitchFamily="50" charset="-128"/>
              </a:rPr>
              <a:t>1.</a:t>
            </a:r>
            <a:r>
              <a:rPr kumimoji="0" lang="ja-JP" altLang="en-US" sz="20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2000" dirty="0">
                <a:latin typeface="Meiryo UI" panose="020B0604030504040204" pitchFamily="50" charset="-128"/>
                <a:ea typeface="Meiryo UI" panose="020B0604030504040204" pitchFamily="50" charset="-128"/>
              </a:rPr>
              <a:t>English</a:t>
            </a:r>
            <a:r>
              <a:rPr kumimoji="0" lang="ja-JP" altLang="en-US" sz="2000" dirty="0">
                <a:latin typeface="Meiryo UI" panose="020B0604030504040204" pitchFamily="50" charset="-128"/>
                <a:ea typeface="Meiryo UI" panose="020B0604030504040204" pitchFamily="50" charset="-128"/>
              </a:rPr>
              <a:t>」を選択します。</a:t>
            </a:r>
            <a:endParaRPr kumimoji="0" lang="en-US" altLang="ja-JP" sz="20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2000" dirty="0">
                <a:latin typeface="Meiryo UI" panose="020B0604030504040204" pitchFamily="50" charset="-128"/>
                <a:ea typeface="Meiryo UI" panose="020B0604030504040204" pitchFamily="50" charset="-128"/>
              </a:rPr>
              <a:t>　</a:t>
            </a:r>
            <a:r>
              <a:rPr kumimoji="0" lang="en-US" altLang="ja-JP" sz="2000" dirty="0">
                <a:latin typeface="Meiryo UI" panose="020B0604030504040204" pitchFamily="50" charset="-128"/>
                <a:ea typeface="Meiryo UI" panose="020B0604030504040204" pitchFamily="50" charset="-128"/>
              </a:rPr>
              <a:t>2.</a:t>
            </a:r>
            <a:r>
              <a:rPr kumimoji="0" lang="ja-JP" altLang="en-US" sz="2000" dirty="0">
                <a:latin typeface="Meiryo UI" panose="020B0604030504040204" pitchFamily="50" charset="-128"/>
                <a:ea typeface="Meiryo UI" panose="020B0604030504040204" pitchFamily="50" charset="-128"/>
              </a:rPr>
              <a:t>　項目名や選択肢が、自動翻訳機能で英語翻訳されて表示されます。　　</a:t>
            </a: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pic>
        <p:nvPicPr>
          <p:cNvPr id="25" name="図 24">
            <a:extLst>
              <a:ext uri="{FF2B5EF4-FFF2-40B4-BE49-F238E27FC236}">
                <a16:creationId xmlns:a16="http://schemas.microsoft.com/office/drawing/2014/main" id="{F5F0DB84-E92C-F16F-3DC1-4EEDD430D7F4}"/>
              </a:ext>
            </a:extLst>
          </p:cNvPr>
          <p:cNvPicPr>
            <a:picLocks noChangeAspect="1"/>
          </p:cNvPicPr>
          <p:nvPr/>
        </p:nvPicPr>
        <p:blipFill>
          <a:blip r:embed="rId3"/>
          <a:stretch>
            <a:fillRect/>
          </a:stretch>
        </p:blipFill>
        <p:spPr>
          <a:xfrm>
            <a:off x="496151" y="2733956"/>
            <a:ext cx="6558823" cy="3584782"/>
          </a:xfrm>
          <a:prstGeom prst="rect">
            <a:avLst/>
          </a:prstGeom>
        </p:spPr>
      </p:pic>
      <p:sp>
        <p:nvSpPr>
          <p:cNvPr id="28" name="正方形/長方形 27">
            <a:extLst>
              <a:ext uri="{FF2B5EF4-FFF2-40B4-BE49-F238E27FC236}">
                <a16:creationId xmlns:a16="http://schemas.microsoft.com/office/drawing/2014/main" id="{13C81F24-E7C1-9A06-5D45-F36DB811015C}"/>
              </a:ext>
            </a:extLst>
          </p:cNvPr>
          <p:cNvSpPr/>
          <p:nvPr/>
        </p:nvSpPr>
        <p:spPr>
          <a:xfrm>
            <a:off x="7387363" y="3372706"/>
            <a:ext cx="4446228"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i</a:t>
            </a:r>
            <a:r>
              <a:rPr lang="ja-JP" altLang="en-US" sz="1400" dirty="0">
                <a:solidFill>
                  <a:schemeClr val="tx1"/>
                </a:solidFill>
                <a:latin typeface="Meiryo UI" panose="020B0604030504040204" pitchFamily="50" charset="-128"/>
                <a:ea typeface="Meiryo UI" panose="020B0604030504040204" pitchFamily="50" charset="-128"/>
              </a:rPr>
              <a:t>」にマウスのカーソルをあわせて、ご確認ください。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97A82AAB-64D4-3CEA-E79A-B30DF32DAF12}"/>
              </a:ext>
            </a:extLst>
          </p:cNvPr>
          <p:cNvPicPr>
            <a:picLocks noChangeAspect="1"/>
          </p:cNvPicPr>
          <p:nvPr/>
        </p:nvPicPr>
        <p:blipFill>
          <a:blip r:embed="rId4"/>
          <a:stretch>
            <a:fillRect/>
          </a:stretch>
        </p:blipFill>
        <p:spPr>
          <a:xfrm>
            <a:off x="7570573" y="4291093"/>
            <a:ext cx="2443855" cy="1711271"/>
          </a:xfrm>
          <a:prstGeom prst="rect">
            <a:avLst/>
          </a:prstGeom>
        </p:spPr>
      </p:pic>
      <p:sp>
        <p:nvSpPr>
          <p:cNvPr id="3" name="矢印: 右 2">
            <a:extLst>
              <a:ext uri="{FF2B5EF4-FFF2-40B4-BE49-F238E27FC236}">
                <a16:creationId xmlns:a16="http://schemas.microsoft.com/office/drawing/2014/main" id="{C3E14D0E-30D4-AA68-6DA5-0781CB44D191}"/>
              </a:ext>
            </a:extLst>
          </p:cNvPr>
          <p:cNvSpPr/>
          <p:nvPr/>
        </p:nvSpPr>
        <p:spPr>
          <a:xfrm rot="5400000">
            <a:off x="3307015" y="4474609"/>
            <a:ext cx="709244" cy="3138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38307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4231237998"/>
              </p:ext>
            </p:extLst>
          </p:nvPr>
        </p:nvGraphicFramePr>
        <p:xfrm>
          <a:off x="608249" y="1038224"/>
          <a:ext cx="10995247" cy="5086546"/>
        </p:xfrm>
        <a:graphic>
          <a:graphicData uri="http://schemas.openxmlformats.org/drawingml/2006/table">
            <a:tbl>
              <a:tblPr firstRow="1" bandRow="1">
                <a:tableStyleId>{5C22544A-7EE6-4342-B048-85BDC9FD1C3A}</a:tableStyleId>
              </a:tblPr>
              <a:tblGrid>
                <a:gridCol w="2852501">
                  <a:extLst>
                    <a:ext uri="{9D8B030D-6E8A-4147-A177-3AD203B41FA5}">
                      <a16:colId xmlns:a16="http://schemas.microsoft.com/office/drawing/2014/main" val="2764298941"/>
                    </a:ext>
                  </a:extLst>
                </a:gridCol>
                <a:gridCol w="8142746">
                  <a:extLst>
                    <a:ext uri="{9D8B030D-6E8A-4147-A177-3AD203B41FA5}">
                      <a16:colId xmlns:a16="http://schemas.microsoft.com/office/drawing/2014/main" val="2147211549"/>
                    </a:ext>
                  </a:extLst>
                </a:gridCol>
              </a:tblGrid>
              <a:tr h="403250">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97800">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79996">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4504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4504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97800">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r h="645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29107987"/>
                  </a:ext>
                </a:extLst>
              </a:tr>
              <a:tr h="645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698224083"/>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49" y="365126"/>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2370B5FD-8B81-7684-3898-679BBD094EC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F524227-57B7-46AE-FC7B-DFAECC3645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543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1850787275"/>
              </p:ext>
            </p:extLst>
          </p:nvPr>
        </p:nvGraphicFramePr>
        <p:xfrm>
          <a:off x="607219" y="1029079"/>
          <a:ext cx="10986405" cy="5171993"/>
        </p:xfrm>
        <a:graphic>
          <a:graphicData uri="http://schemas.openxmlformats.org/drawingml/2006/table">
            <a:tbl>
              <a:tblPr firstRow="1" bandRow="1">
                <a:tableStyleId>{5C22544A-7EE6-4342-B048-85BDC9FD1C3A}</a:tableStyleId>
              </a:tblPr>
              <a:tblGrid>
                <a:gridCol w="2857227">
                  <a:extLst>
                    <a:ext uri="{9D8B030D-6E8A-4147-A177-3AD203B41FA5}">
                      <a16:colId xmlns:a16="http://schemas.microsoft.com/office/drawing/2014/main" val="2764298941"/>
                    </a:ext>
                  </a:extLst>
                </a:gridCol>
                <a:gridCol w="8129178">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95183">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育児休業（延長・終了）</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rPr>
                        <a:t>育児休業期間を変更する際に申請します。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介護休業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介護休業する際に申請します。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介護休業給付金の受取口座なども申請します。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介護休業（延長・終了）</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rPr>
                        <a:t>介護休業期間を変更する際に申請します。</a:t>
                      </a:r>
                    </a:p>
                  </a:txBody>
                  <a:tcPr anchor="ctr">
                    <a:solidFill>
                      <a:schemeClr val="bg1">
                        <a:lumMod val="95000"/>
                      </a:schemeClr>
                    </a:solidFill>
                  </a:tcPr>
                </a:tc>
                <a:extLst>
                  <a:ext uri="{0D108BD9-81ED-4DB2-BD59-A6C34878D82A}">
                    <a16:rowId xmlns:a16="http://schemas.microsoft.com/office/drawing/2014/main" val="2738173305"/>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3945540981"/>
                  </a:ext>
                </a:extLst>
              </a:tr>
            </a:tbl>
          </a:graphicData>
        </a:graphic>
      </p:graphicFrame>
      <p:sp>
        <p:nvSpPr>
          <p:cNvPr id="2" name="フッター プレースホルダー 3">
            <a:extLst>
              <a:ext uri="{FF2B5EF4-FFF2-40B4-BE49-F238E27FC236}">
                <a16:creationId xmlns:a16="http://schemas.microsoft.com/office/drawing/2014/main" id="{F17E6176-B869-BB26-6101-901915A607A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80CBA6-29A8-78F8-A390-4FF4C614FE4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08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7684A980-0CB9-F5BC-EE39-3EBBC703E7E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180417C0-12AA-46A5-245B-DEE839EE91E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6CA131D-C788-D06D-AC41-D19803E11C0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ED1ACB-5858-5219-CC39-E056C0F5CC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F4BC0820-9276-D75F-96E9-B33B3AECC1AB}"/>
              </a:ext>
            </a:extLst>
          </p:cNvPr>
          <p:cNvSpPr/>
          <p:nvPr/>
        </p:nvSpPr>
        <p:spPr>
          <a:xfrm>
            <a:off x="5537428"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F9AF69-3FD4-929E-C579-5D3FAB3DC02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E491F12-7248-1FC8-1C23-2F8F922839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7419</Words>
  <Application>Microsoft Office PowerPoint</Application>
  <PresentationFormat>ワイド画面</PresentationFormat>
  <Paragraphs>804</Paragraphs>
  <Slides>43</Slides>
  <Notes>43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43</vt:i4>
      </vt:variant>
    </vt:vector>
  </HeadingPairs>
  <TitlesOfParts>
    <vt:vector size="50" baseType="lpstr">
      <vt:lpstr>Meiryo UI</vt:lpstr>
      <vt:lpstr>ＭＳ ゴシック</vt:lpstr>
      <vt:lpstr>メイリオ</vt:lpstr>
      <vt:lpstr>游ゴシック</vt:lpstr>
      <vt:lpstr>Arial</vt:lpstr>
      <vt:lpstr>Century Gothic</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2024-10-04T10:37:53Z</dcterms:modified>
</cp:coreProperties>
</file>