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723" autoAdjust="0"/>
  </p:normalViewPr>
  <p:slideViewPr>
    <p:cSldViewPr snapToGrid="0">
      <p:cViewPr varScale="1">
        <p:scale>
          <a:sx n="128" d="100"/>
          <a:sy n="128" d="100"/>
        </p:scale>
        <p:origin x="324" y="120"/>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2024/10/7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2024/10/7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2024/10/7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2024/10/7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2024/10/7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2024/10/7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2024/10/7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
        <p:nvSpPr>
          <p:cNvPr id="6" name="テキスト ボックス 5">
            <a:extLst>
              <a:ext uri="{FF2B5EF4-FFF2-40B4-BE49-F238E27FC236}">
                <a16:creationId xmlns:a16="http://schemas.microsoft.com/office/drawing/2014/main" id="{9C0955AB-3E4A-436B-B68D-72E54F00E63E}"/>
              </a:ext>
            </a:extLst>
          </p:cNvPr>
          <p:cNvSpPr txBox="1"/>
          <p:nvPr/>
        </p:nvSpPr>
        <p:spPr>
          <a:xfrm>
            <a:off x="9252104" y="6180668"/>
            <a:ext cx="2493433" cy="293089"/>
          </a:xfrm>
          <a:prstGeom prst="rect">
            <a:avLst/>
          </a:prstGeom>
          <a:noFill/>
        </p:spPr>
        <p:txBody>
          <a:bodyPr wrap="square" tIns="36000" rtlCol="0">
            <a:spAutoFit/>
          </a:bodyPr>
          <a:lstStyle/>
          <a:p>
            <a:pPr>
              <a:lnSpc>
                <a:spcPct val="130000"/>
              </a:lnSpc>
            </a:pPr>
            <a:r>
              <a:rPr lang="ja-JP" altLang="en-US" sz="1200" dirty="0">
                <a:latin typeface="Meiryo UI" panose="020B0604030504040204" pitchFamily="50" charset="-128"/>
                <a:ea typeface="Meiryo UI" panose="020B0604030504040204" pitchFamily="50" charset="-128"/>
              </a:rPr>
              <a:t>使い方ガイド</a:t>
            </a:r>
            <a:r>
              <a:rPr lang="ja-JP" altLang="ja-JP" sz="1200" dirty="0">
                <a:latin typeface="Meiryo UI" panose="020B0604030504040204" pitchFamily="50" charset="-128"/>
                <a:ea typeface="Meiryo UI" panose="020B0604030504040204" pitchFamily="50" charset="-128"/>
              </a:rPr>
              <a:t>改訂日：</a:t>
            </a:r>
            <a:r>
              <a:rPr lang="en-US" altLang="ja-JP" sz="1200" dirty="0">
                <a:latin typeface="Meiryo UI" panose="020B0604030504040204" pitchFamily="50" charset="-128"/>
                <a:ea typeface="Meiryo UI" panose="020B0604030504040204" pitchFamily="50" charset="-128"/>
              </a:rPr>
              <a:t>2024/10/11</a:t>
            </a:r>
            <a:endParaRPr lang="ja-JP" altLang="ja-JP" sz="120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213F7B83-E4F8-4077-ADE5-7B5A178E1EAF}"/>
              </a:ext>
            </a:extLst>
          </p:cNvPr>
          <p:cNvPicPr/>
          <p:nvPr/>
        </p:nvPicPr>
        <p:blipFill>
          <a:blip r:embed="rId3"/>
          <a:stretch>
            <a:fillRect/>
          </a:stretch>
        </p:blipFill>
        <p:spPr>
          <a:xfrm>
            <a:off x="720642" y="448706"/>
            <a:ext cx="1504315" cy="445916"/>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60" y="1132380"/>
            <a:ext cx="3574317" cy="5388150"/>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379" y="2324021"/>
            <a:ext cx="2900362" cy="9144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85562" y="4352050"/>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70339" y="2517790"/>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77857" y="5355168"/>
            <a:ext cx="3357050" cy="37005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34906" y="5167258"/>
            <a:ext cx="928160" cy="382108"/>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36646" y="6276589"/>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125877" y="6379301"/>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68332" y="6036100"/>
            <a:ext cx="3357050" cy="156349"/>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68651" y="5894085"/>
            <a:ext cx="791770" cy="129010"/>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Text Box 2"/>
          <p:cNvSpPr txBox="1">
            <a:spLocks noChangeArrowheads="1"/>
          </p:cNvSpPr>
          <p:nvPr/>
        </p:nvSpPr>
        <p:spPr bwMode="auto">
          <a:xfrm>
            <a:off x="4592051" y="5711770"/>
            <a:ext cx="4409073"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本人が定額減税の対象になるかが自動的に表示されます。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7" y="3992034"/>
            <a:ext cx="7587713" cy="124119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850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 </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・休職している場合等で、令和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 </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月以降に給与等の収入がない場合は、チェックを付けます。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722" y="1171576"/>
            <a:ext cx="4240059" cy="542485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478817" y="2085632"/>
            <a:ext cx="645493" cy="16641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14756" y="-93495"/>
            <a:ext cx="566786" cy="3776550"/>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989913" y="5400681"/>
            <a:ext cx="3551073" cy="262845"/>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552172" y="4876800"/>
            <a:ext cx="1639078" cy="664182"/>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3028217" y="6305989"/>
            <a:ext cx="707976"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750333" y="6350700"/>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371710" y="396884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371709" y="6154920"/>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136132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973992" y="2247556"/>
            <a:ext cx="3959958" cy="40039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933950" y="2376224"/>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2087356"/>
            <a:ext cx="4396969"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配偶者に係る定額減税の適用を受ける場合は、「申告する」を選択します。配偶者が</a:t>
            </a:r>
            <a:r>
              <a:rPr kumimoji="0" lang="ja-JP" altLang="en-US" sz="1400" dirty="0">
                <a:latin typeface="Meiryo UI" panose="020B0604030504040204" pitchFamily="50" charset="-128"/>
                <a:ea typeface="Meiryo UI" panose="020B0604030504040204" pitchFamily="50" charset="-128"/>
              </a:rPr>
              <a:t>定額減税の適用を受けられない</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AutoShape 12">
            <a:extLst>
              <a:ext uri="{FF2B5EF4-FFF2-40B4-BE49-F238E27FC236}">
                <a16:creationId xmlns:a16="http://schemas.microsoft.com/office/drawing/2014/main" id="{C0B16FBF-37F2-3291-B629-4F025E435930}"/>
              </a:ext>
            </a:extLst>
          </p:cNvPr>
          <p:cNvSpPr>
            <a:spLocks noChangeArrowheads="1"/>
          </p:cNvSpPr>
          <p:nvPr/>
        </p:nvSpPr>
        <p:spPr bwMode="auto">
          <a:xfrm>
            <a:off x="999048" y="6017956"/>
            <a:ext cx="3541938" cy="180842"/>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97225" y="5874607"/>
            <a:ext cx="1518557" cy="145309"/>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Text Box 2"/>
          <p:cNvSpPr txBox="1">
            <a:spLocks noChangeArrowheads="1"/>
          </p:cNvSpPr>
          <p:nvPr/>
        </p:nvSpPr>
        <p:spPr bwMode="auto">
          <a:xfrm>
            <a:off x="5371710" y="5712228"/>
            <a:ext cx="4532899"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配偶者が定額減税の対象になるかが自動的に表示されます。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br>
              <a:rPr kumimoji="0" lang="en-US" altLang="ja-JP" sz="1600" dirty="0">
                <a:latin typeface="Meiryo UI" panose="020B0604030504040204" pitchFamily="50" charset="-128"/>
                <a:ea typeface="Meiryo UI" panose="020B0604030504040204" pitchFamily="50" charset="-128"/>
              </a:rPr>
            </a:b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Text Box 33"/>
          <p:cNvSpPr txBox="1">
            <a:spLocks noChangeArrowheads="1"/>
          </p:cNvSpPr>
          <p:nvPr/>
        </p:nvSpPr>
        <p:spPr bwMode="auto">
          <a:xfrm>
            <a:off x="7515970" y="343904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070" y="4389236"/>
            <a:ext cx="2050978" cy="1885371"/>
          </a:xfrm>
          <a:prstGeom prst="rect">
            <a:avLst/>
          </a:prstGeom>
          <a:ln>
            <a:solidFill>
              <a:schemeClr val="bg1">
                <a:lumMod val="85000"/>
              </a:schemeClr>
            </a:solidFill>
          </a:ln>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081" y="1455998"/>
            <a:ext cx="3641815" cy="522884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0576" y="2389099"/>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69655" y="2193235"/>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01738" y="4313253"/>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71187" y="6198407"/>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13485" y="6427130"/>
            <a:ext cx="593431" cy="2437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06917" y="5408083"/>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563509"/>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833" y="1202180"/>
            <a:ext cx="4162633" cy="43180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7375"/>
            <a:ext cx="550494"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41759" y="230778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70446" y="237141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49507" y="5219447"/>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42771" y="5339221"/>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50729" y="5149906"/>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708647" y="21106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84" y="1298652"/>
            <a:ext cx="4241941" cy="4463973"/>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28565" y="5411174"/>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44845" y="5555635"/>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02369" y="5361755"/>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7527"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04" y="1249332"/>
            <a:ext cx="3991061" cy="50147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95834"/>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9644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9708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467" y="1585079"/>
            <a:ext cx="4236509" cy="3513512"/>
          </a:xfrm>
          <a:prstGeom prst="rect">
            <a:avLst/>
          </a:prstGeom>
          <a:ln>
            <a:solidFill>
              <a:schemeClr val="bg1">
                <a:lumMod val="85000"/>
              </a:schemeClr>
            </a:solidFill>
          </a:ln>
        </p:spPr>
      </p:pic>
      <p:pic>
        <p:nvPicPr>
          <p:cNvPr id="6148" name="Picture 4" descr="05_保険料控除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4"/>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4" r:link="rId5" cstate="print">
            <a:extLst>
              <a:ext uri="{28A0092B-C50C-407E-A947-70E740481C1C}">
                <a14:useLocalDpi xmlns:a14="http://schemas.microsoft.com/office/drawing/2010/main"/>
              </a:ext>
            </a:extLst>
          </a:blip>
          <a:srcRect t="17545" b="54768"/>
          <a:stretch>
            <a:fillRect/>
          </a:stretch>
        </p:blipFill>
        <p:spPr bwMode="auto">
          <a:xfrm>
            <a:off x="9023945" y="3040706"/>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3477213"/>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00503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9327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905511"/>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799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9743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12456" y="1448737"/>
            <a:ext cx="754557"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13" y="1122363"/>
            <a:ext cx="4012744" cy="5085458"/>
          </a:xfrm>
          <a:prstGeom prst="rect">
            <a:avLst/>
          </a:prstGeom>
          <a:ln>
            <a:solidFill>
              <a:schemeClr val="bg1">
                <a:lumMod val="85000"/>
              </a:schemeClr>
            </a:solidFill>
          </a:ln>
        </p:spPr>
      </p:pic>
      <p:sp>
        <p:nvSpPr>
          <p:cNvPr id="18" name="テキスト ボックス 2"/>
          <p:cNvSpPr txBox="1">
            <a:spLocks noChangeArrowheads="1"/>
          </p:cNvSpPr>
          <p:nvPr/>
        </p:nvSpPr>
        <p:spPr bwMode="auto">
          <a:xfrm>
            <a:off x="5029720"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400" y="2095024"/>
            <a:ext cx="2823090" cy="3745485"/>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p:cNvPicPr>
            <a:picLocks noChangeAspect="1"/>
          </p:cNvPicPr>
          <p:nvPr/>
        </p:nvPicPr>
        <p:blipFill>
          <a:blip r:embed="rId4"/>
          <a:stretch>
            <a:fillRect/>
          </a:stretch>
        </p:blipFill>
        <p:spPr>
          <a:xfrm>
            <a:off x="665138" y="6303569"/>
            <a:ext cx="3997325" cy="375699"/>
          </a:xfrm>
          <a:prstGeom prst="rect">
            <a:avLst/>
          </a:prstGeom>
        </p:spPr>
      </p:pic>
      <p:pic>
        <p:nvPicPr>
          <p:cNvPr id="8" name="図 7"/>
          <p:cNvPicPr>
            <a:picLocks noChangeAspect="1"/>
          </p:cNvPicPr>
          <p:nvPr/>
        </p:nvPicPr>
        <p:blipFill>
          <a:blip r:embed="rId5"/>
          <a:stretch>
            <a:fillRect/>
          </a:stretch>
        </p:blipFill>
        <p:spPr>
          <a:xfrm>
            <a:off x="640862" y="62633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66118" y="2283038"/>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90348" y="2286000"/>
            <a:ext cx="457902" cy="9609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235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65797" y="5643755"/>
            <a:ext cx="561086" cy="1854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23855198"/>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P16</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P21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P22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br>
                        <a:rPr kumimoji="1" lang="en-US" altLang="ja-JP" sz="1200" b="0" dirty="0">
                          <a:latin typeface="メイリオ" panose="020B0604030504040204" pitchFamily="50" charset="-128"/>
                          <a:ea typeface="メイリオ" panose="020B0604030504040204" pitchFamily="50" charset="-128"/>
                        </a:rPr>
                      </a:br>
                      <a:r>
                        <a:rPr kumimoji="1" lang="en-US" altLang="ja-JP" sz="1200" b="0" dirty="0">
                          <a:latin typeface="メイリオ" panose="020B0604030504040204" pitchFamily="50" charset="-128"/>
                          <a:ea typeface="メイリオ" panose="020B0604030504040204" pitchFamily="50" charset="-128"/>
                        </a:rPr>
                        <a:t>P38</a:t>
                      </a:r>
                    </a:p>
                  </a:txBody>
                  <a:tcPr anchor="ctr"/>
                </a:tc>
                <a:tc>
                  <a:txBody>
                    <a:bodyPr/>
                    <a:lstStyle/>
                    <a:p>
                      <a:r>
                        <a:rPr kumimoji="1" lang="ja-JP" altLang="en-US" sz="1200" dirty="0">
                          <a:latin typeface="Meiryo UI" panose="020B0604030504040204" pitchFamily="50" charset="-128"/>
                          <a:ea typeface="Meiryo UI" panose="020B0604030504040204" pitchFamily="50" charset="-128"/>
                        </a:rPr>
                        <a:t>定額減税・保険料控除申告書からの続柄の削除に伴い画像の変更</a:t>
                      </a: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5</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P14</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 </a:t>
                      </a:r>
                      <a:r>
                        <a:rPr kumimoji="1" lang="en-US" altLang="ja-JP" sz="1200" baseline="0" dirty="0">
                          <a:latin typeface="メイリオ" panose="020B0604030504040204" pitchFamily="50" charset="-128"/>
                          <a:ea typeface="メイリオ" panose="020B0604030504040204" pitchFamily="50" charset="-128"/>
                        </a:rPr>
                        <a:t>4</a:t>
                      </a:r>
                      <a:r>
                        <a:rPr kumimoji="1" lang="ja-JP" altLang="en-US" sz="1200" baseline="0" dirty="0">
                          <a:latin typeface="メイリオ" panose="020B0604030504040204" pitchFamily="50" charset="-128"/>
                          <a:ea typeface="メイリオ" panose="020B0604030504040204" pitchFamily="50" charset="-128"/>
                        </a:rPr>
                        <a:t>年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月 </a:t>
                      </a:r>
                      <a:r>
                        <a:rPr kumimoji="1" lang="en-US" altLang="ja-JP" sz="1200" baseline="0" dirty="0">
                          <a:latin typeface="メイリオ" panose="020B0604030504040204" pitchFamily="50" charset="-128"/>
                          <a:ea typeface="メイリオ" panose="020B0604030504040204" pitchFamily="50" charset="-128"/>
                        </a:rPr>
                        <a:t>1</a:t>
                      </a:r>
                      <a:r>
                        <a:rPr kumimoji="1" lang="ja-JP" altLang="en-US" sz="1200" baseline="0" dirty="0">
                          <a:latin typeface="メイリオ" panose="020B0604030504040204" pitchFamily="50" charset="-128"/>
                          <a:ea typeface="メイリオ" panose="020B0604030504040204" pitchFamily="50" charset="-128"/>
                        </a:rPr>
                        <a:t>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17" y="1245881"/>
            <a:ext cx="3338767" cy="2768977"/>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27" y="1270922"/>
            <a:ext cx="3278509" cy="2792682"/>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193259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687705" y="2808448"/>
            <a:ext cx="2912746"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61633" y="146904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00451" y="2889552"/>
            <a:ext cx="1543182"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p:cNvCxnSpPr>
          <p:nvPr/>
        </p:nvCxnSpPr>
        <p:spPr bwMode="auto">
          <a:xfrm flipV="1">
            <a:off x="3603940" y="2023353"/>
            <a:ext cx="1068205" cy="3386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87704" y="2673317"/>
            <a:ext cx="2896078" cy="115732"/>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714443"/>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1969906"/>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830329"/>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353048" y="2919987"/>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626968"/>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559" y="1191569"/>
            <a:ext cx="3067239" cy="5376871"/>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52" y="1220911"/>
            <a:ext cx="3103233" cy="2477606"/>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717053" y="1818804"/>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505396"/>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95326"/>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p:cNvCxnSpPr>
          <p:nvPr/>
        </p:nvCxnSpPr>
        <p:spPr bwMode="auto">
          <a:xfrm>
            <a:off x="3652341" y="1934351"/>
            <a:ext cx="1025446" cy="4197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225762" y="1935592"/>
            <a:ext cx="2916238"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24565"/>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34430"/>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749439"/>
            <a:ext cx="2897803" cy="229756"/>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55112"/>
            <a:ext cx="1191229" cy="28303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082088" y="233815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01138" y="2511188"/>
            <a:ext cx="1232091" cy="282017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2"/>
          <p:cNvSpPr txBox="1">
            <a:spLocks noChangeArrowheads="1"/>
          </p:cNvSpPr>
          <p:nvPr/>
        </p:nvSpPr>
        <p:spPr bwMode="auto">
          <a:xfrm>
            <a:off x="73176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893" y="2962814"/>
            <a:ext cx="3172660" cy="2038927"/>
          </a:xfrm>
          <a:prstGeom prst="rect">
            <a:avLst/>
          </a:prstGeom>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06" y="1635119"/>
            <a:ext cx="3864738" cy="4759568"/>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515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586702" y="1815670"/>
            <a:ext cx="755793" cy="41345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84384" y="2946634"/>
            <a:ext cx="165100"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59093" y="2771477"/>
            <a:ext cx="4858547" cy="20230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48146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endCxn id="39" idx="3"/>
          </p:cNvCxnSpPr>
          <p:nvPr/>
        </p:nvCxnSpPr>
        <p:spPr bwMode="auto">
          <a:xfrm rot="10800000" flipV="1">
            <a:off x="2995696" y="3475600"/>
            <a:ext cx="1770927" cy="77300"/>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1799051"/>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61545" y="5939831"/>
            <a:ext cx="1780823" cy="287138"/>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72925" y="2975037"/>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p:nvPr/>
        </p:nvCxnSpPr>
        <p:spPr>
          <a:xfrm>
            <a:off x="3883540" y="3552290"/>
            <a:ext cx="0" cy="714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62687" y="6090788"/>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1" name="図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97" y="1149344"/>
            <a:ext cx="4369276" cy="5293213"/>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35250" y="1353205"/>
            <a:ext cx="821850" cy="4590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0537" y="5789694"/>
            <a:ext cx="1748632"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45582" y="6146518"/>
            <a:ext cx="704378"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38993"/>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a:t>
            </a:r>
            <a:r>
              <a:rPr lang="en-US" altLang="ja-JP" sz="2400" b="1" dirty="0">
                <a:latin typeface="Meiryo UI" panose="020B0604030504040204" pitchFamily="50" charset="-128"/>
                <a:ea typeface="Meiryo UI" panose="020B0604030504040204" pitchFamily="50" charset="-128"/>
              </a:rPr>
              <a:t> 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180941"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居住開始年月日が「令和 </a:t>
            </a:r>
            <a:r>
              <a:rPr lang="en-US" altLang="ja-JP" sz="2400" b="1" dirty="0">
                <a:latin typeface="Meiryo UI" panose="020B0604030504040204" pitchFamily="50" charset="-128"/>
                <a:ea typeface="Meiryo UI" panose="020B0604030504040204" pitchFamily="50" charset="-128"/>
              </a:rPr>
              <a:t>5</a:t>
            </a:r>
            <a:r>
              <a:rPr lang="ja-JP" altLang="en-US" sz="2400" b="1" dirty="0">
                <a:latin typeface="Meiryo UI" panose="020B0604030504040204" pitchFamily="50" charset="-128"/>
                <a:ea typeface="Meiryo UI" panose="020B0604030504040204" pitchFamily="50" charset="-128"/>
              </a:rPr>
              <a:t>年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月 </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日」以降の場合（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6" y="1443025"/>
            <a:ext cx="904874"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79438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chemeClr val="bg1">
                <a:lumMod val="85000"/>
              </a:schemeClr>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46" y="1193988"/>
            <a:ext cx="4343507" cy="5264467"/>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76525" y="1365443"/>
            <a:ext cx="744538" cy="510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8476" y="5777789"/>
            <a:ext cx="1720058" cy="27508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62572" y="6136994"/>
            <a:ext cx="695003"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43755"/>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17"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4</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4" y="1443025"/>
            <a:ext cx="90487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34" y="1500174"/>
            <a:ext cx="4106809" cy="4538676"/>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日」の場合（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7" y="20513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736528" y="575873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a:off x="3432528" y="588450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972187" y="606293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br>
              <a:rPr lang="en-US" altLang="ja-JP" sz="20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内容を入力すると、住宅借入金等</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特別控除額が自動で計算されます。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月 </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日～令和 </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08" y="1480951"/>
            <a:ext cx="4316247" cy="3963340"/>
          </a:xfrm>
          <a:prstGeom prst="rect">
            <a:avLst/>
          </a:prstGeom>
          <a:ln>
            <a:solidFill>
              <a:schemeClr val="tx1"/>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5226" y="168496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68178" y="3953980"/>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11801" y="3644166"/>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486516" y="289719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54946" y="240137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表示され、転記する項目を確認できます。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5" name="直線矢印コネクタ 80"/>
          <p:cNvSpPr>
            <a:spLocks noChangeShapeType="1"/>
          </p:cNvSpPr>
          <p:nvPr/>
        </p:nvSpPr>
        <p:spPr bwMode="auto">
          <a:xfrm rot="10800000">
            <a:off x="2651615" y="2950492"/>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p:cNvCxnSpPr>
          <p:nvPr/>
        </p:nvCxnSpPr>
        <p:spPr bwMode="auto">
          <a:xfrm rot="16200000" flipV="1">
            <a:off x="4332805" y="2437470"/>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342113"/>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33686" y="5108695"/>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545741" y="525151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37738" y="5069227"/>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91040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64063"/>
            <a:ext cx="3490945" cy="551959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414059" y="6000171"/>
            <a:ext cx="596899"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352674" y="1398142"/>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654300" y="5693936"/>
            <a:ext cx="1419225" cy="2428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632709" y="5029542"/>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073042" y="5556686"/>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025775" y="6116801"/>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647552" y="5981125"/>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73385217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年以降に住宅を取得した場合（居住開始年月日が令和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396" y="4193593"/>
            <a:ext cx="3438481" cy="2023071"/>
          </a:xfrm>
          <a:prstGeom prst="rect">
            <a:avLst/>
          </a:prstGeom>
          <a:ln>
            <a:solidFill>
              <a:schemeClr val="bg1">
                <a:lumMod val="85000"/>
              </a:schemeClr>
            </a:solidFill>
          </a:ln>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3"/>
          <a:stretch>
            <a:fillRect/>
          </a:stretch>
        </p:blipFill>
        <p:spPr>
          <a:xfrm>
            <a:off x="656821" y="1147128"/>
            <a:ext cx="2411048" cy="4238973"/>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57582" y="4745355"/>
            <a:ext cx="2296118" cy="1444541"/>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879" y="4253412"/>
            <a:ext cx="2806513" cy="1804965"/>
          </a:xfrm>
          <a:prstGeom prst="rect">
            <a:avLst/>
          </a:prstGeom>
          <a:ln>
            <a:solidFill>
              <a:schemeClr val="bg1">
                <a:lumMod val="85000"/>
              </a:schemeClr>
            </a:solidFill>
          </a:ln>
        </p:spPr>
      </p:pic>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4"/>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695114" y="4734993"/>
            <a:ext cx="1591886" cy="1361483"/>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57747"/>
            <a:ext cx="2805113" cy="1325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91" y="1250244"/>
            <a:ext cx="3788209" cy="5382257"/>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05499" y="1408792"/>
            <a:ext cx="705334"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36260" y="5562764"/>
            <a:ext cx="43550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671763" y="4250024"/>
            <a:ext cx="3671941" cy="13764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69334" y="2684612"/>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633" y="3263729"/>
            <a:ext cx="4120050" cy="2701462"/>
          </a:xfrm>
          <a:prstGeom prst="rect">
            <a:avLst/>
          </a:prstGeom>
          <a:ln>
            <a:solidFill>
              <a:schemeClr val="bg1">
                <a:lumMod val="85000"/>
              </a:schemeClr>
            </a:solidFill>
          </a:ln>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092700" y="3240912"/>
            <a:ext cx="4162508" cy="2733804"/>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216135873"/>
              </p:ext>
            </p:extLst>
          </p:nvPr>
        </p:nvGraphicFramePr>
        <p:xfrm>
          <a:off x="672628" y="1295168"/>
          <a:ext cx="10995249" cy="47266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 </a:t>
                      </a:r>
                      <a:r>
                        <a:rPr kumimoji="1" lang="en-US" altLang="ja-JP" sz="1400" dirty="0">
                          <a:latin typeface="メイリオ" panose="020B0604030504040204" pitchFamily="50" charset="-128"/>
                          <a:ea typeface="メイリオ" panose="020B0604030504040204" pitchFamily="50" charset="-128"/>
                        </a:rPr>
                        <a:t>1</a:t>
                      </a:r>
                      <a:r>
                        <a:rPr kumimoji="1" lang="ja-JP" altLang="en-US" sz="1400" dirty="0">
                          <a:latin typeface="メイリオ" panose="020B0604030504040204" pitchFamily="50" charset="-128"/>
                          <a:ea typeface="メイリオ" panose="020B0604030504040204" pitchFamily="50" charset="-128"/>
                        </a:rPr>
                        <a:t>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給与所得者の配偶者控除等申告書</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ja-JP" altLang="en-US" sz="1150" dirty="0">
                          <a:latin typeface="メイリオ" panose="020B0604030504040204" pitchFamily="50" charset="-128"/>
                          <a:ea typeface="メイリオ" panose="020B0604030504040204" pitchFamily="50" charset="-128"/>
                        </a:rPr>
                        <a:t>年末調整に係る定額減税のための</a:t>
                      </a:r>
                      <a:r>
                        <a:rPr kumimoji="1" lang="zh-TW" altLang="en-US" sz="1150" dirty="0">
                          <a:latin typeface="メイリオ" panose="020B0604030504040204" pitchFamily="50" charset="-128"/>
                          <a:ea typeface="メイリオ" panose="020B0604030504040204" pitchFamily="50" charset="-128"/>
                        </a:rPr>
                        <a:t>申告書</a:t>
                      </a:r>
                      <a:br>
                        <a:rPr kumimoji="1" lang="en-US" altLang="ja-JP" sz="115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 </a:t>
                      </a:r>
                      <a:r>
                        <a:rPr kumimoji="1" lang="en-US" altLang="ja-JP" sz="1400" dirty="0">
                          <a:latin typeface="メイリオ" panose="020B0604030504040204" pitchFamily="50" charset="-128"/>
                          <a:ea typeface="メイリオ" panose="020B0604030504040204" pitchFamily="50" charset="-128"/>
                        </a:rPr>
                        <a:t>2,500 </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配偶者控除等申告書</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兼 年末調整に係る定額</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減税のための申告書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配偶者控除または配偶者特別控除や、配偶者に係る定額減税の適用を</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受ける場合に提出する申告書です。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 </a:t>
                      </a:r>
                      <a:r>
                        <a:rPr kumimoji="1" lang="en-US" altLang="ja-JP" sz="1400" dirty="0">
                          <a:latin typeface="メイリオ" panose="020B0604030504040204" pitchFamily="50" charset="-128"/>
                          <a:ea typeface="メイリオ" panose="020B0604030504040204" pitchFamily="50" charset="-128"/>
                        </a:rPr>
                        <a:t>850 </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0" cy="47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br>
              <a:rPr lang="en-US" altLang="ja-JP" sz="2400" dirty="0">
                <a:latin typeface="Meiryo UI" panose="020B0604030504040204" pitchFamily="50" charset="-128"/>
                <a:ea typeface="Meiryo UI" panose="020B0604030504040204" pitchFamily="50" charset="-128"/>
              </a:rPr>
            </a:b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br>
              <a:rPr lang="en-US" altLang="ja-JP" sz="2400" dirty="0">
                <a:latin typeface="Meiryo UI" panose="020B0604030504040204" pitchFamily="50" charset="-128"/>
                <a:ea typeface="Meiryo UI" panose="020B0604030504040204" pitchFamily="50" charset="-128"/>
              </a:rPr>
            </a:b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49074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br>
              <a:rPr lang="en-US" altLang="ja-JP" sz="1600" dirty="0">
                <a:latin typeface="Meiryo UI" panose="020B0604030504040204" pitchFamily="50" charset="-128"/>
                <a:ea typeface="Meiryo UI" panose="020B0604030504040204" pitchFamily="50" charset="-128"/>
              </a:rPr>
            </a:b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503888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33767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11664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55468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1"/>
            <a:ext cx="10964186" cy="5684049"/>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7" y="1167693"/>
            <a:ext cx="3743435" cy="4507022"/>
          </a:xfrm>
          <a:prstGeom prst="rect">
            <a:avLst/>
          </a:prstGeom>
          <a:ln>
            <a:solidFill>
              <a:schemeClr val="bg1">
                <a:lumMod val="85000"/>
              </a:schemeClr>
            </a:solidFill>
          </a:ln>
        </p:spPr>
      </p:pic>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5885149"/>
            <a:ext cx="3743435" cy="504820"/>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7" y="2211529"/>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3685" y="60979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15046" y="3421204"/>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59073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723899" y="57265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13456" y="1773827"/>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36592" y="682550"/>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59293" y="3344270"/>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46152" y="2437706"/>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33682" y="58555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603770" y="55495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9796</TotalTime>
  <Words>6218</Words>
  <PresentationFormat>ワイド画面</PresentationFormat>
  <Paragraphs>578</Paragraphs>
  <Slides>41</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41</vt:i4>
      </vt:variant>
    </vt:vector>
  </HeadingPairs>
  <TitlesOfParts>
    <vt:vector size="49"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 5年 1月 1日」以降の場合（1／3）</vt:lpstr>
      <vt:lpstr>PowerPoint プレゼンテーション</vt:lpstr>
      <vt:lpstr>［3］- 2. 給与所得者の（特定増改築等）住宅借入金等特別控除申告書を提出する 　　      　居住開始年月日が「令和 5年 1月 1日」以降の場合（3／3）</vt:lpstr>
      <vt:lpstr>［3］- 2. 給与所得者の（特定増改築等）住宅借入金等特別控除申告書を提出する 　　 　　 　居住開始年月日が「令和 4年 1月 1日～令和 4年12月31日」の場合（1／3）</vt:lpstr>
      <vt:lpstr>PowerPoint プレゼンテーション</vt:lpstr>
      <vt:lpstr>［3］- 2. 給与所得者の（特定増改築等）住宅借入金等特別控除申告書を提出する 　　      　居住開始年月日が「令和 4年 1月 1日～令和 4年12月31日」の場合（3／3）</vt:lpstr>
      <vt:lpstr>［3］- 2. 給与所得者の（特定増改築等）住宅借入金等特別控除申告書を提出する 　　 　　 　居住開始年月日が「平成31年 1月 1日～令和 3年12月31日」の場合（1／3）</vt:lpstr>
      <vt:lpstr>［3］- 2. 給与所得者の（特定増改築等）住宅借入金等特別控除申告書を提出する 　　      　居住開始年月日が「平成31年 1月 1日～令和 3年12月31日」以降の場合（2／3）</vt:lpstr>
      <vt:lpstr>［3］- 2. 給与所得者の（特定増改築等）住宅借入金等特別控除申告書を提出する 　　      　居住開始年月日が「平成31年 1月 1日～令和 3年12月31日」以降の場合（3／3）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2024-09-19T04:27:10Z</cp:lastPrinted>
  <dcterms:created xsi:type="dcterms:W3CDTF">2022-08-02T08:12:52Z</dcterms:created>
  <dcterms:modified xsi:type="dcterms:W3CDTF">2024-10-07T04:22:39Z</dcterms:modified>
</cp:coreProperties>
</file>