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>
  <p:sldMasterIdLst>
    <p:sldMasterId id="2147483752" r:id="rId1"/>
  </p:sldMasterIdLst>
  <p:notesMasterIdLst>
    <p:notesMasterId r:id="rId16"/>
  </p:notesMasterIdLst>
  <p:handoutMasterIdLst>
    <p:handoutMasterId r:id="rId17"/>
  </p:handoutMasterIdLst>
  <p:sldIdLst>
    <p:sldId id="290" r:id="rId2"/>
    <p:sldId id="286" r:id="rId3"/>
    <p:sldId id="291" r:id="rId4"/>
    <p:sldId id="305" r:id="rId5"/>
    <p:sldId id="276" r:id="rId6"/>
    <p:sldId id="257" r:id="rId7"/>
    <p:sldId id="259" r:id="rId8"/>
    <p:sldId id="309" r:id="rId9"/>
    <p:sldId id="301" r:id="rId10"/>
    <p:sldId id="306" r:id="rId11"/>
    <p:sldId id="307" r:id="rId12"/>
    <p:sldId id="292" r:id="rId13"/>
    <p:sldId id="304" r:id="rId14"/>
    <p:sldId id="308" r:id="rId15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作成者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A8DE"/>
    <a:srgbClr val="0074BE"/>
    <a:srgbClr val="1A4587"/>
    <a:srgbClr val="E16664"/>
    <a:srgbClr val="92C57D"/>
    <a:srgbClr val="00B0F0"/>
    <a:srgbClr val="FFFFFF"/>
    <a:srgbClr val="0F76BB"/>
    <a:srgbClr val="309DD1"/>
    <a:srgbClr val="1A45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07" autoAdjust="0"/>
    <p:restoredTop sz="78455" autoAdjust="0"/>
  </p:normalViewPr>
  <p:slideViewPr>
    <p:cSldViewPr snapToGrid="0">
      <p:cViewPr varScale="1">
        <p:scale>
          <a:sx n="97" d="100"/>
          <a:sy n="97" d="100"/>
        </p:scale>
        <p:origin x="1602" y="84"/>
      </p:cViewPr>
      <p:guideLst>
        <p:guide orient="horz" pos="2115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-1356"/>
    </p:cViewPr>
  </p:sorterViewPr>
  <p:notesViewPr>
    <p:cSldViewPr snapToGrid="0">
      <p:cViewPr>
        <p:scale>
          <a:sx n="1" d="2"/>
          <a:sy n="1" d="2"/>
        </p:scale>
        <p:origin x="1812" y="5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FF254631-ADBA-4409-9D0C-326BE72735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490F9C8-7CEE-4599-8ED6-BC439CB1CC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8B441-18A9-48B6-9AF6-69E3744A0028}" type="datetimeFigureOut">
              <a:rPr kumimoji="1" lang="ja-JP" altLang="en-US" smtClean="0"/>
              <a:t>2024/7/18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70A2180-794E-496C-9029-84516ACCB4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78C5447-6AFF-4DAC-89DB-28158F4735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43F92-9D9C-4CA6-8D97-DC454FF34D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0529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18831" cy="495029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5" y="1"/>
            <a:ext cx="2918831" cy="495029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fld id="{EC13577B-6902-467D-A26C-08A0DD5E4E03}" type="datetimeFigureOut">
              <a:rPr lang="en-US" altLang="ja-JP" smtClean="0"/>
              <a:pPr/>
              <a:t>7/18/2024</a:t>
            </a:fld>
            <a:endParaRPr lang="ja-JP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0" y="249238"/>
            <a:ext cx="6732588" cy="37877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5"/>
            <a:ext cx="5388610" cy="3884861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371286"/>
            <a:ext cx="2918831" cy="49502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1" cy="49502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fld id="{DF61EA0F-A667-4B49-8422-0062BC55E249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当マニュアルは、明細書・通知書を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Web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で公開した際の従業員向けのマニュアルになります。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r>
              <a:rPr kumimoji="1" lang="ja-JP" altLang="en-US" dirty="0"/>
              <a:t>必要に応じて加工し、従業員に渡してください。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当サービスでメール配信だけを利用する場合は、当マニュアルは不要です。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F6B88-11D2-4649-9394-5D5A6FBE2258}" type="slidenum">
              <a:rPr kumimoji="1" lang="ja-JP" altLang="en-US" smtClean="0"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4554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明細書・通知書を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Web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で公開した際に、社員にメールやビジネスチャットで公開した旨を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通知できます。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『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給与奉行クラウド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』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の［給与明細電子化クラウド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明細書公開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明細書公開設定］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メニューで件名や本文を設定します。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その際に差込項目から、</a:t>
            </a:r>
            <a:r>
              <a:rPr lang="ja-JP" altLang="en-US" dirty="0"/>
              <a:t>「社員番号」や「氏名」など社員ごとに異なる情報も記載できます。</a:t>
            </a:r>
            <a:endParaRPr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メールの本文に「ログイン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URL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」を入れておくと、上記のように社員はメールからスムーズに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ログイン画面を開けます。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また、明細書・通知書をスケジュール公開する際は、明細書・通知書ごとに公開通知を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「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：する」に設定します。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公開した際に社員に通知しない場合は、上記のページを削除してください。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734648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『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給与奉行クラウド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』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で登録済みの過去の明細書も公開したい場合は、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『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給与奉行クラウド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』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の［給与明細電子化クラウド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明細書公開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明細書即時公開］メニューから過去月（回）を指定して公開できます。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522675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854372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ログイン画面に「パスワードをお忘れですか？」を表示させない（社員に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パスワードの再設定を許可しない）場合は、「管理ポータル」の［ログイン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パスワードポリシー］メニューの「パスワードの再設定」で設定します。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739192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84731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60102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17241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『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給与奉行クラウド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』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の［社員情報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社員情報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社員情報］メニューの</a:t>
            </a:r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［明細書］ページ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で、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社員ごとに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Web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照会する明細書・通知書を設定します。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また、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『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給与奉行クラウド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』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の［給与明細電子化クラウド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明細書公開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明細書公開設定］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メニューで、明細書・通知書ごとに公開スケジュールなどを設定します。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6798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53517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公開準備が完了したら、「管理ポータル」の［利用者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利用者］メニューの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［利用開始通知］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から、社員に利用開始通知メールを送信します。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送信する内容を編集できますので、必要に応じて社員への連絡事項なども追記します。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パスワードは</a:t>
            </a:r>
            <a:r>
              <a:rPr kumimoji="1" lang="en-US" altLang="ja-JP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『</a:t>
            </a:r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奉行</a:t>
            </a:r>
            <a:r>
              <a:rPr kumimoji="1" lang="en-US" altLang="ja-JP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Edge </a:t>
            </a:r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給与明細電子化クラウド</a:t>
            </a:r>
            <a:r>
              <a:rPr kumimoji="1" lang="en-US" altLang="ja-JP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』</a:t>
            </a:r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側で自動的に発行されます。</a:t>
            </a:r>
            <a:endParaRPr kumimoji="1" lang="en-US" altLang="ja-JP" sz="12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パスワードを管理者側で決めている場合は、［通知内容確認］画面で</a:t>
            </a:r>
            <a:endParaRPr kumimoji="1" lang="en-US" altLang="ja-JP" sz="12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kumimoji="1" lang="ja-JP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「「パスワード」を記載する」のチェックを外して送信してください。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5925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092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【</a:t>
            </a:r>
            <a:r>
              <a:rPr kumimoji="1" lang="ja-JP" altLang="en-US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給与担当者</a:t>
            </a:r>
            <a:r>
              <a:rPr kumimoji="1" lang="ja-JP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の方へ</a:t>
            </a:r>
            <a:r>
              <a:rPr kumimoji="1" lang="en-US" altLang="ja-JP" sz="1200" b="1" u="none" kern="1200" dirty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】</a:t>
            </a:r>
            <a:endParaRPr kumimoji="1" lang="ja-JP" altLang="ja-JP" sz="1200" u="none" kern="120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『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給与奉行クラウド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』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の［社員情報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社員情報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社員情報］メニューの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［明細書］ページで、電子交付同意が「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0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：なし」の社員は、電子交付の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同意を求める画面が表示されます。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社員が「電子交付に同意する」にチェックを付けると、電子交付同意が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「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：あり」に変更されます。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b="0" i="0" kern="1200" dirty="0">
                <a:solidFill>
                  <a:schemeClr val="tx1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t>事前に紙などで社員から同意をもらっている場合は、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［社員情報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社員情報 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- 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社員情報］メニューの［明細書］ページで、電子交付同意を</a:t>
            </a:r>
            <a:b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b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「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</a:t>
            </a:r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：あり」に設定しておくと、</a:t>
            </a:r>
            <a:r>
              <a:rPr kumimoji="1" lang="ja-JP" altLang="en-US" sz="1200" b="0" i="0" kern="1200" dirty="0">
                <a:solidFill>
                  <a:schemeClr val="tx1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+mn-cs"/>
              </a:rPr>
              <a:t>上記画面は表示されません。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12655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altLang="ja-JP" smtClean="0"/>
              <a:pPr/>
              <a:t>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96548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5">
            <a:extLst>
              <a:ext uri="{FF2B5EF4-FFF2-40B4-BE49-F238E27FC236}">
                <a16:creationId xmlns:a16="http://schemas.microsoft.com/office/drawing/2014/main" id="{68864C75-294A-4743-8B45-AE91F3905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/>
              <a:pPr/>
              <a:t>‹#›</a:t>
            </a:fld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04D15FD-8F8B-45EA-9380-29EC2DD3EF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A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 descr="光 が含まれている画像&#10;&#10;自動的に生成された説明">
            <a:extLst>
              <a:ext uri="{FF2B5EF4-FFF2-40B4-BE49-F238E27FC236}">
                <a16:creationId xmlns:a16="http://schemas.microsoft.com/office/drawing/2014/main" id="{4385394D-DC8D-4C6A-B74B-42AFD03FD7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56507"/>
            <a:ext cx="12192000" cy="500665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7D60472-E7B5-43A8-9369-5AB073280E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38" y="273333"/>
            <a:ext cx="1243807" cy="497522"/>
          </a:xfrm>
          <a:prstGeom prst="rect">
            <a:avLst/>
          </a:prstGeom>
        </p:spPr>
      </p:pic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C2BBE921-C5FC-4D8C-B2F5-6FF9DE9DEE79}"/>
              </a:ext>
            </a:extLst>
          </p:cNvPr>
          <p:cNvSpPr txBox="1">
            <a:spLocks/>
          </p:cNvSpPr>
          <p:nvPr userDrawn="1"/>
        </p:nvSpPr>
        <p:spPr>
          <a:xfrm>
            <a:off x="9013997" y="6560500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560F80E-DAD3-42E0-97AD-5168AFA2FE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455" y="-164934"/>
            <a:ext cx="3792022" cy="1275944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108E05D-4330-4C6B-AB3D-399942D5C1FD}"/>
              </a:ext>
            </a:extLst>
          </p:cNvPr>
          <p:cNvSpPr txBox="1"/>
          <p:nvPr userDrawn="1"/>
        </p:nvSpPr>
        <p:spPr>
          <a:xfrm>
            <a:off x="526215" y="1907084"/>
            <a:ext cx="4423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Digital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Transformation </a:t>
            </a:r>
            <a:r>
              <a:rPr kumimoji="1" lang="en-US" altLang="ja-JP" sz="2000" dirty="0">
                <a:solidFill>
                  <a:prstClr val="white"/>
                </a:solidFill>
                <a:latin typeface="Century Gothic" panose="020B0502020202020204" pitchFamily="34" charset="0"/>
                <a:ea typeface="游ゴシック" panose="020B0400000000000000" pitchFamily="50" charset="-128"/>
              </a:rPr>
              <a:t>Of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Business</a:t>
            </a:r>
            <a:endParaRPr kumimoji="0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タイトル 10">
            <a:extLst>
              <a:ext uri="{FF2B5EF4-FFF2-40B4-BE49-F238E27FC236}">
                <a16:creationId xmlns:a16="http://schemas.microsoft.com/office/drawing/2014/main" id="{690905F5-43DB-4E4C-8CC1-5B2BEABA0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215" y="3238619"/>
            <a:ext cx="11217052" cy="745885"/>
          </a:xfrm>
          <a:prstGeom prst="rect">
            <a:avLst/>
          </a:prstGeom>
        </p:spPr>
        <p:txBody>
          <a:bodyPr anchor="ctr"/>
          <a:lstStyle>
            <a:lvl1pPr>
              <a:defRPr sz="44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7AF64BFE-3291-4679-A273-249A9CFD6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5463" y="2573338"/>
            <a:ext cx="6544204" cy="660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438574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白紙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5">
            <a:extLst>
              <a:ext uri="{FF2B5EF4-FFF2-40B4-BE49-F238E27FC236}">
                <a16:creationId xmlns:a16="http://schemas.microsoft.com/office/drawing/2014/main" id="{68864C75-294A-4743-8B45-AE91F3905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/>
              <a:pPr/>
              <a:t>‹#›</a:t>
            </a:fld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04D15FD-8F8B-45EA-9380-29EC2DD3EF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A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 descr="光 が含まれている画像&#10;&#10;自動的に生成された説明">
            <a:extLst>
              <a:ext uri="{FF2B5EF4-FFF2-40B4-BE49-F238E27FC236}">
                <a16:creationId xmlns:a16="http://schemas.microsoft.com/office/drawing/2014/main" id="{4385394D-DC8D-4C6A-B74B-42AFD03FD7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56507"/>
            <a:ext cx="12192000" cy="500665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7D60472-E7B5-43A8-9369-5AB073280E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38" y="273333"/>
            <a:ext cx="1243807" cy="497522"/>
          </a:xfrm>
          <a:prstGeom prst="rect">
            <a:avLst/>
          </a:prstGeom>
        </p:spPr>
      </p:pic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C2BBE921-C5FC-4D8C-B2F5-6FF9DE9DEE79}"/>
              </a:ext>
            </a:extLst>
          </p:cNvPr>
          <p:cNvSpPr txBox="1">
            <a:spLocks/>
          </p:cNvSpPr>
          <p:nvPr userDrawn="1"/>
        </p:nvSpPr>
        <p:spPr>
          <a:xfrm>
            <a:off x="9013997" y="6560500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108E05D-4330-4C6B-AB3D-399942D5C1FD}"/>
              </a:ext>
            </a:extLst>
          </p:cNvPr>
          <p:cNvSpPr txBox="1"/>
          <p:nvPr userDrawn="1"/>
        </p:nvSpPr>
        <p:spPr>
          <a:xfrm>
            <a:off x="526215" y="1907084"/>
            <a:ext cx="4423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Digital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Transformation </a:t>
            </a:r>
            <a:r>
              <a:rPr kumimoji="1" lang="en-US" altLang="ja-JP" sz="2000" dirty="0">
                <a:solidFill>
                  <a:prstClr val="white"/>
                </a:solidFill>
                <a:latin typeface="Century Gothic" panose="020B0502020202020204" pitchFamily="34" charset="0"/>
                <a:ea typeface="游ゴシック" panose="020B0400000000000000" pitchFamily="50" charset="-128"/>
              </a:rPr>
              <a:t>Of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Business</a:t>
            </a:r>
            <a:endParaRPr kumimoji="0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タイトル 10">
            <a:extLst>
              <a:ext uri="{FF2B5EF4-FFF2-40B4-BE49-F238E27FC236}">
                <a16:creationId xmlns:a16="http://schemas.microsoft.com/office/drawing/2014/main" id="{690905F5-43DB-4E4C-8CC1-5B2BEABA0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215" y="3238619"/>
            <a:ext cx="11217052" cy="745885"/>
          </a:xfrm>
          <a:prstGeom prst="rect">
            <a:avLst/>
          </a:prstGeom>
        </p:spPr>
        <p:txBody>
          <a:bodyPr anchor="ctr"/>
          <a:lstStyle>
            <a:lvl1pPr>
              <a:defRPr sz="44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7AF64BFE-3291-4679-A273-249A9CFD6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5463" y="2573338"/>
            <a:ext cx="6544204" cy="660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pic>
        <p:nvPicPr>
          <p:cNvPr id="12" name="図 11" descr="光 が含まれている画像&#10;&#10;自動的に生成された説明">
            <a:extLst>
              <a:ext uri="{FF2B5EF4-FFF2-40B4-BE49-F238E27FC236}">
                <a16:creationId xmlns:a16="http://schemas.microsoft.com/office/drawing/2014/main" id="{6CA3702C-D515-42F3-8D4A-01D9863659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"/>
          <a:stretch/>
        </p:blipFill>
        <p:spPr>
          <a:xfrm rot="10800000">
            <a:off x="6096000" y="-5165"/>
            <a:ext cx="6112934" cy="359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004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白紙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5">
            <a:extLst>
              <a:ext uri="{FF2B5EF4-FFF2-40B4-BE49-F238E27FC236}">
                <a16:creationId xmlns:a16="http://schemas.microsoft.com/office/drawing/2014/main" id="{68864C75-294A-4743-8B45-AE91F3905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/>
              <a:pPr/>
              <a:t>‹#›</a:t>
            </a:fld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04D15FD-8F8B-45EA-9380-29EC2DD3EF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A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 descr="光 が含まれている画像&#10;&#10;自動的に生成された説明">
            <a:extLst>
              <a:ext uri="{FF2B5EF4-FFF2-40B4-BE49-F238E27FC236}">
                <a16:creationId xmlns:a16="http://schemas.microsoft.com/office/drawing/2014/main" id="{4385394D-DC8D-4C6A-B74B-42AFD03FD7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56507"/>
            <a:ext cx="12192000" cy="5006657"/>
          </a:xfrm>
          <a:prstGeom prst="rect">
            <a:avLst/>
          </a:prstGeom>
        </p:spPr>
      </p:pic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C2BBE921-C5FC-4D8C-B2F5-6FF9DE9DEE79}"/>
              </a:ext>
            </a:extLst>
          </p:cNvPr>
          <p:cNvSpPr txBox="1">
            <a:spLocks/>
          </p:cNvSpPr>
          <p:nvPr userDrawn="1"/>
        </p:nvSpPr>
        <p:spPr>
          <a:xfrm>
            <a:off x="9013997" y="6560500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effectLst>
                  <a:glow rad="127000">
                    <a:schemeClr val="bg1"/>
                  </a:glow>
                </a:effectLst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108E05D-4330-4C6B-AB3D-399942D5C1FD}"/>
              </a:ext>
            </a:extLst>
          </p:cNvPr>
          <p:cNvSpPr txBox="1"/>
          <p:nvPr userDrawn="1"/>
        </p:nvSpPr>
        <p:spPr>
          <a:xfrm>
            <a:off x="526215" y="1907084"/>
            <a:ext cx="4423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Digital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Transformation </a:t>
            </a:r>
            <a:r>
              <a:rPr kumimoji="1" lang="en-US" altLang="ja-JP" sz="2000" dirty="0">
                <a:solidFill>
                  <a:prstClr val="white"/>
                </a:solidFill>
                <a:latin typeface="Century Gothic" panose="020B0502020202020204" pitchFamily="34" charset="0"/>
                <a:ea typeface="游ゴシック" panose="020B0400000000000000" pitchFamily="50" charset="-128"/>
              </a:rPr>
              <a:t>Of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游ゴシック" panose="020B0400000000000000" pitchFamily="50" charset="-128"/>
                <a:cs typeface="+mn-cs"/>
              </a:rPr>
              <a:t> Business</a:t>
            </a:r>
            <a:endParaRPr kumimoji="0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タイトル 10">
            <a:extLst>
              <a:ext uri="{FF2B5EF4-FFF2-40B4-BE49-F238E27FC236}">
                <a16:creationId xmlns:a16="http://schemas.microsoft.com/office/drawing/2014/main" id="{690905F5-43DB-4E4C-8CC1-5B2BEABA0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215" y="3238619"/>
            <a:ext cx="11217052" cy="745885"/>
          </a:xfrm>
          <a:prstGeom prst="rect">
            <a:avLst/>
          </a:prstGeom>
        </p:spPr>
        <p:txBody>
          <a:bodyPr anchor="ctr"/>
          <a:lstStyle>
            <a:lvl1pPr>
              <a:defRPr sz="44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7AF64BFE-3291-4679-A273-249A9CFD6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5463" y="2573338"/>
            <a:ext cx="6544204" cy="660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0A03FA1-328B-48BF-8F1E-B7FCE303E9CF}"/>
              </a:ext>
            </a:extLst>
          </p:cNvPr>
          <p:cNvSpPr/>
          <p:nvPr userDrawn="1"/>
        </p:nvSpPr>
        <p:spPr>
          <a:xfrm>
            <a:off x="0" y="0"/>
            <a:ext cx="12192000" cy="770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690D32FE-E425-4249-94EF-DD89C82942BD}"/>
              </a:ext>
            </a:extLst>
          </p:cNvPr>
          <p:cNvCxnSpPr/>
          <p:nvPr userDrawn="1"/>
        </p:nvCxnSpPr>
        <p:spPr>
          <a:xfrm>
            <a:off x="0" y="897467"/>
            <a:ext cx="1219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19538052-4023-4E07-9636-A70EEEEE5C36}"/>
              </a:ext>
            </a:extLst>
          </p:cNvPr>
          <p:cNvCxnSpPr/>
          <p:nvPr userDrawn="1"/>
        </p:nvCxnSpPr>
        <p:spPr>
          <a:xfrm>
            <a:off x="0" y="838199"/>
            <a:ext cx="12192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直角三角形 14">
            <a:extLst>
              <a:ext uri="{FF2B5EF4-FFF2-40B4-BE49-F238E27FC236}">
                <a16:creationId xmlns:a16="http://schemas.microsoft.com/office/drawing/2014/main" id="{6866C25B-6AA5-41B9-82D1-6435170263CA}"/>
              </a:ext>
            </a:extLst>
          </p:cNvPr>
          <p:cNvSpPr/>
          <p:nvPr userDrawn="1"/>
        </p:nvSpPr>
        <p:spPr>
          <a:xfrm flipV="1">
            <a:off x="8085667" y="0"/>
            <a:ext cx="523260" cy="833018"/>
          </a:xfrm>
          <a:prstGeom prst="rtTriangle">
            <a:avLst/>
          </a:prstGeom>
          <a:solidFill>
            <a:srgbClr val="00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5106F6F-3143-4956-841F-E733BACE3380}"/>
              </a:ext>
            </a:extLst>
          </p:cNvPr>
          <p:cNvSpPr/>
          <p:nvPr userDrawn="1"/>
        </p:nvSpPr>
        <p:spPr>
          <a:xfrm>
            <a:off x="1" y="0"/>
            <a:ext cx="8085666" cy="812800"/>
          </a:xfrm>
          <a:prstGeom prst="rect">
            <a:avLst/>
          </a:prstGeom>
          <a:solidFill>
            <a:srgbClr val="00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C67C66D1-D03B-45A3-A265-94121DDACD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38" y="273333"/>
            <a:ext cx="1243807" cy="49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026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詳細ペー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07FE253-D5E2-42E7-B008-69D9BC1AAFFE}"/>
              </a:ext>
            </a:extLst>
          </p:cNvPr>
          <p:cNvSpPr/>
          <p:nvPr userDrawn="1"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rgbClr val="00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9CCD9FA-4469-1544-91AB-6D8BAD0411A3}"/>
              </a:ext>
            </a:extLst>
          </p:cNvPr>
          <p:cNvSpPr/>
          <p:nvPr userDrawn="1"/>
        </p:nvSpPr>
        <p:spPr>
          <a:xfrm>
            <a:off x="0" y="0"/>
            <a:ext cx="12192000" cy="792478"/>
          </a:xfrm>
          <a:prstGeom prst="rect">
            <a:avLst/>
          </a:prstGeom>
          <a:solidFill>
            <a:srgbClr val="00A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4" name="直角三角形 13">
            <a:extLst>
              <a:ext uri="{FF2B5EF4-FFF2-40B4-BE49-F238E27FC236}">
                <a16:creationId xmlns:a16="http://schemas.microsoft.com/office/drawing/2014/main" id="{C9079283-BAEC-BA40-AB53-35EE0FFC0ADC}"/>
              </a:ext>
            </a:extLst>
          </p:cNvPr>
          <p:cNvSpPr/>
          <p:nvPr userDrawn="1"/>
        </p:nvSpPr>
        <p:spPr>
          <a:xfrm flipH="1" flipV="1">
            <a:off x="0" y="792478"/>
            <a:ext cx="106019" cy="132522"/>
          </a:xfrm>
          <a:prstGeom prst="rtTriangle">
            <a:avLst/>
          </a:prstGeom>
          <a:solidFill>
            <a:srgbClr val="1A4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1" name="直角三角形 20">
            <a:extLst>
              <a:ext uri="{FF2B5EF4-FFF2-40B4-BE49-F238E27FC236}">
                <a16:creationId xmlns:a16="http://schemas.microsoft.com/office/drawing/2014/main" id="{143F93D6-9B5C-8443-9984-78DF8A55B592}"/>
              </a:ext>
            </a:extLst>
          </p:cNvPr>
          <p:cNvSpPr/>
          <p:nvPr userDrawn="1"/>
        </p:nvSpPr>
        <p:spPr>
          <a:xfrm flipV="1">
            <a:off x="12085981" y="792478"/>
            <a:ext cx="106019" cy="132522"/>
          </a:xfrm>
          <a:prstGeom prst="rtTriangle">
            <a:avLst/>
          </a:prstGeom>
          <a:solidFill>
            <a:srgbClr val="1A4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7" name="フッター プレースホルダー 4">
            <a:extLst>
              <a:ext uri="{FF2B5EF4-FFF2-40B4-BE49-F238E27FC236}">
                <a16:creationId xmlns:a16="http://schemas.microsoft.com/office/drawing/2014/main" id="{165ECC97-42A4-AB44-844C-AA9F6733D877}"/>
              </a:ext>
            </a:extLst>
          </p:cNvPr>
          <p:cNvSpPr txBox="1">
            <a:spLocks/>
          </p:cNvSpPr>
          <p:nvPr userDrawn="1"/>
        </p:nvSpPr>
        <p:spPr>
          <a:xfrm>
            <a:off x="4649932" y="6607235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16" name="タイトル 4">
            <a:extLst>
              <a:ext uri="{FF2B5EF4-FFF2-40B4-BE49-F238E27FC236}">
                <a16:creationId xmlns:a16="http://schemas.microsoft.com/office/drawing/2014/main" id="{07A3CA64-24FA-194A-83C8-A2B5FF295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038" y="183873"/>
            <a:ext cx="9874370" cy="480131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defRPr sz="2800" b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3" name="スライド番号プレースホルダー 5">
            <a:extLst>
              <a:ext uri="{FF2B5EF4-FFF2-40B4-BE49-F238E27FC236}">
                <a16:creationId xmlns:a16="http://schemas.microsoft.com/office/drawing/2014/main" id="{5EB46E2B-4C02-C343-88CB-EB221087A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1925" y="649719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DB3E2DE9-F096-45D6-BC59-36747FE8E8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613" y="-60531"/>
            <a:ext cx="2718182" cy="91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543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 カラ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C9012FB-57BC-0D47-A85D-13FAD25D46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b="-4"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031F687-C154-A344-B6EA-C409AFFD73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0E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フッター プレースホルダー 4">
            <a:extLst>
              <a:ext uri="{FF2B5EF4-FFF2-40B4-BE49-F238E27FC236}">
                <a16:creationId xmlns:a16="http://schemas.microsoft.com/office/drawing/2014/main" id="{F734B94F-61DB-884E-9944-AA8264ABFDCB}"/>
              </a:ext>
            </a:extLst>
          </p:cNvPr>
          <p:cNvSpPr txBox="1">
            <a:spLocks/>
          </p:cNvSpPr>
          <p:nvPr userDrawn="1"/>
        </p:nvSpPr>
        <p:spPr>
          <a:xfrm>
            <a:off x="4649932" y="6572860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6" name="タイトル 4">
            <a:extLst>
              <a:ext uri="{FF2B5EF4-FFF2-40B4-BE49-F238E27FC236}">
                <a16:creationId xmlns:a16="http://schemas.microsoft.com/office/drawing/2014/main" id="{AFE3AE89-0EF6-2D44-AE69-9138A1EA7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15" y="450071"/>
            <a:ext cx="9874370" cy="535531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ctr">
              <a:defRPr sz="3200" b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27797482-42CD-470F-891F-CAF21FBDC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1925" y="649719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447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 モノク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C9012FB-57BC-0D47-A85D-13FAD25D46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b="-4"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7" name="フッター プレースホルダー 4">
            <a:extLst>
              <a:ext uri="{FF2B5EF4-FFF2-40B4-BE49-F238E27FC236}">
                <a16:creationId xmlns:a16="http://schemas.microsoft.com/office/drawing/2014/main" id="{E128FF5F-8CE5-AF45-97F7-B1F78AB5E774}"/>
              </a:ext>
            </a:extLst>
          </p:cNvPr>
          <p:cNvSpPr txBox="1">
            <a:spLocks/>
          </p:cNvSpPr>
          <p:nvPr userDrawn="1"/>
        </p:nvSpPr>
        <p:spPr>
          <a:xfrm>
            <a:off x="4649932" y="6572860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4" name="タイトル 4">
            <a:extLst>
              <a:ext uri="{FF2B5EF4-FFF2-40B4-BE49-F238E27FC236}">
                <a16:creationId xmlns:a16="http://schemas.microsoft.com/office/drawing/2014/main" id="{33BFEDB8-725E-374C-96F4-F68DE0DAB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15" y="450071"/>
            <a:ext cx="9874370" cy="535531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ctr">
              <a:defRPr sz="3200" b="1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AFFB51B-502B-4C48-8646-B2FD6965E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1925" y="649719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50650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黒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9DC5DF1-2982-C443-ABE3-D718CD03FA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2C01B87-EB1C-ED41-8D1B-1AF07CC1517A}"/>
              </a:ext>
            </a:extLst>
          </p:cNvPr>
          <p:cNvSpPr txBox="1">
            <a:spLocks/>
          </p:cNvSpPr>
          <p:nvPr userDrawn="1"/>
        </p:nvSpPr>
        <p:spPr>
          <a:xfrm>
            <a:off x="4649932" y="6615724"/>
            <a:ext cx="2892138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202</a:t>
            </a:r>
            <a:r>
              <a:rPr lang="en-US" altLang="ja-JP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1</a:t>
            </a:r>
            <a:r>
              <a:rPr lang="en-US" sz="700" b="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Segoe UI" panose="020B0802040204020203" pitchFamily="34" charset="0"/>
              </a:rPr>
              <a:t>　©OBIC BUSINESS CONSULTANTS All rights Reserved.</a:t>
            </a:r>
          </a:p>
        </p:txBody>
      </p:sp>
      <p:sp>
        <p:nvSpPr>
          <p:cNvPr id="4" name="タイトル 4">
            <a:extLst>
              <a:ext uri="{FF2B5EF4-FFF2-40B4-BE49-F238E27FC236}">
                <a16:creationId xmlns:a16="http://schemas.microsoft.com/office/drawing/2014/main" id="{A1E1A288-57E5-4FB4-8E8E-82D5B00FE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15" y="363811"/>
            <a:ext cx="9874370" cy="590931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ctr">
              <a:defRPr sz="3600" b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F08A5F12-2121-4E0F-BF5F-8F9E9C549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1925" y="649719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86161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白紙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8496F1EA-DD26-4106-BAF8-D225E51CE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DCD4D6E-08C8-7B4E-8F73-578036F36F67}" type="slidenum">
              <a:rPr kumimoji="1" lang="ja-JP" altLang="en-US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12473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6C9756-63A5-4C62-9218-EBC5362A9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B114C97-0913-4D09-9EF8-224F6B0488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65E0B3-B8AB-4888-B292-A03FCE57A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26509-12A6-40E0-B723-66DCA737B38C}" type="datetimeFigureOut">
              <a:rPr kumimoji="1" lang="ja-JP" altLang="en-US" smtClean="0"/>
              <a:t>2024/7/18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975DB58-F742-4E90-B1CA-74A41EF93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B42A55D-F235-448C-819E-42DF6B834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9671-293B-4CDB-8D33-72C8CFAD39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76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266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861" r:id="rId2"/>
    <p:sldLayoutId id="2147483862" r:id="rId3"/>
    <p:sldLayoutId id="2147483826" r:id="rId4"/>
    <p:sldLayoutId id="2147483857" r:id="rId5"/>
    <p:sldLayoutId id="2147483858" r:id="rId6"/>
    <p:sldLayoutId id="2147483859" r:id="rId7"/>
    <p:sldLayoutId id="2147483860" r:id="rId8"/>
    <p:sldLayoutId id="2147483863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513;&#12540;&#12523;.jpg" TargetMode="External"/><Relationship Id="rId3" Type="http://schemas.openxmlformats.org/officeDocument/2006/relationships/image" Target="../media/image19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525;&#12464;&#12452;&#12531;.jpg" TargetMode="External"/><Relationship Id="rId5" Type="http://schemas.openxmlformats.org/officeDocument/2006/relationships/image" Target="../media/image15.jpeg"/><Relationship Id="rId4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25903;&#32102;&#12513;&#12540;&#12523;.jpg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PDF.jpg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32102;&#19982;&#26126;&#32048;&#26360;.jpg" TargetMode="External"/><Relationship Id="rId5" Type="http://schemas.openxmlformats.org/officeDocument/2006/relationships/image" Target="../media/image12.jpeg"/><Relationship Id="rId10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480;&#12454;&#12531;&#12525;&#12540;&#12489;&#12508;&#12479;&#12531;.jpg" TargetMode="External"/><Relationship Id="rId4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26126;&#32048;&#26360;&#19968;&#35239;.jpg" TargetMode="External"/><Relationship Id="rId9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497;&#12473;&#12527;&#12540;&#12489;&#12398;&#20877;&#35373;&#23450;.jpg" TargetMode="External"/><Relationship Id="rId5" Type="http://schemas.openxmlformats.org/officeDocument/2006/relationships/image" Target="../media/image21.jpeg"/><Relationship Id="rId4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525;&#12464;&#12452;&#12531;.jpg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518;&#12540;&#12470;&#12540;&#12450;&#12452;&#12467;&#12531;.jpg" TargetMode="External"/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497;&#12473;&#12527;&#12540;&#12489;&#22793;&#26356;02.jpg" TargetMode="External"/><Relationship Id="rId5" Type="http://schemas.openxmlformats.org/officeDocument/2006/relationships/image" Target="../media/image23.jpeg"/><Relationship Id="rId4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20491;&#20154;&#35373;&#23450;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PDF.jpg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32102;&#19982;&#26126;&#32048;&#26360;.jpg" TargetMode="External"/><Relationship Id="rId5" Type="http://schemas.openxmlformats.org/officeDocument/2006/relationships/image" Target="../media/image12.jpeg"/><Relationship Id="rId4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26126;&#32048;&#26360;&#19968;&#35239;.j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513;&#12540;&#12523;.jpg" TargetMode="External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525;&#12464;&#12452;&#12531;.jpg" TargetMode="External"/><Relationship Id="rId5" Type="http://schemas.openxmlformats.org/officeDocument/2006/relationships/image" Target="../media/image15.jpeg"/><Relationship Id="rId4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21033;&#29992;&#38283;&#22987;&#36890;&#30693;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file:///C:\TFS\&#12504;&#12523;&#12503;&#12475;&#12531;&#12479;&#12540;&#28155;&#20184;&#12501;&#12449;&#12452;&#12523;\&#22857;&#34892;Edge%20&#32102;&#19982;&#26126;&#32048;&#38651;&#23376;&#21270;&#12463;&#12521;&#12454;&#12489;\&#24467;&#26989;&#21729;&#21521;&#12369;&#12510;&#12491;&#12517;&#12450;&#12523;%20&#12486;&#12531;&#12503;&#12524;&#12540;&#12488;\BMP\&#12497;&#12473;&#12527;&#12540;&#12489;&#22793;&#26356;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file:///C:\TFS\&#12504;&#12523;&#12503;&#12475;&#12531;&#12479;&#12540;&#28155;&#20184;&#12501;&#12449;&#12452;&#12523;\&#32102;&#19982;&#22857;&#34892;&#12463;&#12521;&#12454;&#12489;\&#24467;&#26989;&#21729;&#21521;&#12369;&#12510;&#12491;&#12517;&#12450;&#12523;%20&#12486;&#12531;&#12503;&#12524;&#12540;&#12488;\BMP\&#38651;&#23376;&#20132;&#20184;&#21516;&#24847;.jp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黒い背景と白い文字&#10;&#10;自動的に生成された説明">
            <a:extLst>
              <a:ext uri="{FF2B5EF4-FFF2-40B4-BE49-F238E27FC236}">
                <a16:creationId xmlns:a16="http://schemas.microsoft.com/office/drawing/2014/main" id="{046B1A05-4E4F-7AFE-79C0-747F15B217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766" y="1232225"/>
            <a:ext cx="6113713" cy="235468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80AC119-A8E5-4C02-AABA-5B08C1BFC13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20642" y="448706"/>
            <a:ext cx="1504315" cy="445916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BCFAF10-0874-4142-AB97-59B827C2967C}"/>
              </a:ext>
            </a:extLst>
          </p:cNvPr>
          <p:cNvSpPr txBox="1"/>
          <p:nvPr/>
        </p:nvSpPr>
        <p:spPr>
          <a:xfrm>
            <a:off x="4551113" y="3247443"/>
            <a:ext cx="3289020" cy="85465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使い方ガイド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0F10E2B-0735-4750-8CF3-0C5F977EF997}"/>
              </a:ext>
            </a:extLst>
          </p:cNvPr>
          <p:cNvSpPr txBox="1"/>
          <p:nvPr/>
        </p:nvSpPr>
        <p:spPr>
          <a:xfrm>
            <a:off x="9105900" y="6180668"/>
            <a:ext cx="2493433" cy="293089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使い方ガイド</a:t>
            </a:r>
            <a:r>
              <a:rPr lang="ja-JP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改訂日：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2022/01/12</a:t>
            </a:r>
            <a:endParaRPr lang="ja-JP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9297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5688D27-5612-4039-A8B9-FDFD6EB56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9</a:t>
            </a:fld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294A013-AA00-430B-AFC3-4B2355D8BEAE}"/>
              </a:ext>
            </a:extLst>
          </p:cNvPr>
          <p:cNvSpPr txBox="1"/>
          <p:nvPr/>
        </p:nvSpPr>
        <p:spPr>
          <a:xfrm>
            <a:off x="615692" y="691234"/>
            <a:ext cx="10949775" cy="83362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明細書や通知書が公開された際に、差出人「ＯＢＣｉＤ」からメールが送信されますので、</a:t>
            </a:r>
            <a:b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記載されている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URL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をクリックしてログインします。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9F7D7717-CFB9-4F69-9FE5-0F4A3FF641C3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25" y="1742570"/>
            <a:ext cx="3786816" cy="39378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DB39A5C-DF4D-4298-972C-9128AEFDAB84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04" y="1742570"/>
            <a:ext cx="4587033" cy="31273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26DAB27E-1C2B-48E7-BF68-7BEACFCFC6EE}"/>
              </a:ext>
            </a:extLst>
          </p:cNvPr>
          <p:cNvSpPr/>
          <p:nvPr/>
        </p:nvSpPr>
        <p:spPr>
          <a:xfrm>
            <a:off x="821089" y="3876402"/>
            <a:ext cx="3099858" cy="461512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AF5D1668-D701-4451-BDCE-542AC3EB6F72}"/>
              </a:ext>
            </a:extLst>
          </p:cNvPr>
          <p:cNvSpPr/>
          <p:nvPr/>
        </p:nvSpPr>
        <p:spPr>
          <a:xfrm>
            <a:off x="5100827" y="3172714"/>
            <a:ext cx="1158240" cy="512571"/>
          </a:xfrm>
          <a:prstGeom prst="rightArrow">
            <a:avLst>
              <a:gd name="adj1" fmla="val 50000"/>
              <a:gd name="adj2" fmla="val 83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E412A51-9CF8-43FE-92F3-ADE237E38B54}"/>
              </a:ext>
            </a:extLst>
          </p:cNvPr>
          <p:cNvPicPr>
            <a:picLocks noChangeAspect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70" y="1581548"/>
            <a:ext cx="3937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737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5688D27-5612-4039-A8B9-FDFD6EB56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10</a:t>
            </a:fld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294A013-AA00-430B-AFC3-4B2355D8BEAE}"/>
              </a:ext>
            </a:extLst>
          </p:cNvPr>
          <p:cNvSpPr txBox="1"/>
          <p:nvPr/>
        </p:nvSpPr>
        <p:spPr>
          <a:xfrm>
            <a:off x="615692" y="691234"/>
            <a:ext cx="1094977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参照したい明細書または通知書の　　  マークをクリックします。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9F7D7717-CFB9-4F69-9FE5-0F4A3FF641C3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2" y="1368694"/>
            <a:ext cx="4797449" cy="22820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DB39A5C-DF4D-4298-972C-9128AEFDAB84}"/>
              </a:ext>
            </a:extLst>
          </p:cNvPr>
          <p:cNvPicPr>
            <a:picLocks noChangeAspect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860" y="1368694"/>
            <a:ext cx="4425160" cy="31273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矢印: 右 1">
            <a:extLst>
              <a:ext uri="{FF2B5EF4-FFF2-40B4-BE49-F238E27FC236}">
                <a16:creationId xmlns:a16="http://schemas.microsoft.com/office/drawing/2014/main" id="{05C99F55-2B8C-449D-B0D5-4DC64AFA7671}"/>
              </a:ext>
            </a:extLst>
          </p:cNvPr>
          <p:cNvSpPr/>
          <p:nvPr/>
        </p:nvSpPr>
        <p:spPr>
          <a:xfrm>
            <a:off x="5539739" y="2589074"/>
            <a:ext cx="1158240" cy="512571"/>
          </a:xfrm>
          <a:prstGeom prst="rightArrow">
            <a:avLst>
              <a:gd name="adj1" fmla="val 50000"/>
              <a:gd name="adj2" fmla="val 83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7EF761E-141E-4181-8191-F7CB6FBF22EF}"/>
              </a:ext>
            </a:extLst>
          </p:cNvPr>
          <p:cNvPicPr>
            <a:picLocks noChangeAspect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958" y="1253927"/>
            <a:ext cx="444043" cy="598942"/>
          </a:xfrm>
          <a:prstGeom prst="rect">
            <a:avLst/>
          </a:prstGeom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3FB6C669-5AEA-49D6-B43D-68D4C1D22AA1}"/>
              </a:ext>
            </a:extLst>
          </p:cNvPr>
          <p:cNvSpPr/>
          <p:nvPr/>
        </p:nvSpPr>
        <p:spPr>
          <a:xfrm>
            <a:off x="959370" y="1987686"/>
            <a:ext cx="752388" cy="1574815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2014420-CC53-419A-BCE6-01E10EB09E02}"/>
              </a:ext>
            </a:extLst>
          </p:cNvPr>
          <p:cNvPicPr>
            <a:picLocks noChangeAspect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589" y="698549"/>
            <a:ext cx="419251" cy="419251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5BE09D6-8E7A-4BBF-BFC5-96FB90FDCBC4}"/>
              </a:ext>
            </a:extLst>
          </p:cNvPr>
          <p:cNvSpPr txBox="1"/>
          <p:nvPr/>
        </p:nvSpPr>
        <p:spPr>
          <a:xfrm>
            <a:off x="615692" y="4803006"/>
            <a:ext cx="1094977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PDF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ファイルをダウンロードできます。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9671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B07A1E5-B032-42D2-8E4B-AD6BD978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11</a:t>
            </a:fld>
            <a:endParaRPr kumimoji="1" lang="ja-JP" altLang="en-US" dirty="0"/>
          </a:p>
        </p:txBody>
      </p:sp>
      <p:sp>
        <p:nvSpPr>
          <p:cNvPr id="5" name="Rectangle 446">
            <a:extLst>
              <a:ext uri="{FF2B5EF4-FFF2-40B4-BE49-F238E27FC236}">
                <a16:creationId xmlns:a16="http://schemas.microsoft.com/office/drawing/2014/main" id="{89C3EB88-59E7-4757-A5F5-52BF087D0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231" y="1375939"/>
            <a:ext cx="10960818" cy="2053061"/>
          </a:xfrm>
          <a:prstGeom prst="rect">
            <a:avLst/>
          </a:prstGeom>
          <a:solidFill>
            <a:srgbClr val="00B0F0"/>
          </a:solidFill>
          <a:ln w="9525" cmpd="sng" algn="ctr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rot="0" vert="horz" wrap="square" lIns="74295" tIns="37800" rIns="74295" bIns="37800" rtlCol="0" anchor="ctr" anchorCtr="0" upright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ts val="4800"/>
              </a:lnSpc>
            </a:pPr>
            <a:r>
              <a:rPr lang="en-US" altLang="ja-JP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4</a:t>
            </a:r>
            <a:r>
              <a:rPr lang="ja-JP" altLang="en-US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こんなときは</a:t>
            </a:r>
            <a:endParaRPr lang="ja-JP" sz="48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444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09E3D5D-6936-4C31-8493-DC0C2BE9F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93134C2-7564-4F3A-A731-AA37A36B3201}"/>
              </a:ext>
            </a:extLst>
          </p:cNvPr>
          <p:cNvSpPr txBox="1"/>
          <p:nvPr/>
        </p:nvSpPr>
        <p:spPr>
          <a:xfrm>
            <a:off x="615125" y="691595"/>
            <a:ext cx="411002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4 - 1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　パスワードを忘れた</a:t>
            </a:r>
            <a:endParaRPr kumimoji="1"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FD63830-6D09-4D87-BE61-B8871B290D46}"/>
              </a:ext>
            </a:extLst>
          </p:cNvPr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25" y="2060100"/>
            <a:ext cx="4110025" cy="28021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0A7B60A4-A76B-4AA9-BC84-2F91FEF3DBBC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844" y="2060100"/>
            <a:ext cx="4110774" cy="20510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B36EDBE-F8D3-44B7-AFB3-1A25234B7CE1}"/>
              </a:ext>
            </a:extLst>
          </p:cNvPr>
          <p:cNvSpPr txBox="1"/>
          <p:nvPr/>
        </p:nvSpPr>
        <p:spPr>
          <a:xfrm>
            <a:off x="622945" y="1379396"/>
            <a:ext cx="7445721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ログイン画面の「パスワードをお忘れですか？」をクリックします。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DF7B2A07-A370-4A2A-B2CF-38181A5D26F7}"/>
              </a:ext>
            </a:extLst>
          </p:cNvPr>
          <p:cNvSpPr/>
          <p:nvPr/>
        </p:nvSpPr>
        <p:spPr>
          <a:xfrm>
            <a:off x="5213891" y="2829335"/>
            <a:ext cx="1158240" cy="512571"/>
          </a:xfrm>
          <a:prstGeom prst="rightArrow">
            <a:avLst>
              <a:gd name="adj1" fmla="val 50000"/>
              <a:gd name="adj2" fmla="val 83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471C0F21-E36C-4511-BC32-C2C0ADB7D15E}"/>
              </a:ext>
            </a:extLst>
          </p:cNvPr>
          <p:cNvSpPr/>
          <p:nvPr/>
        </p:nvSpPr>
        <p:spPr>
          <a:xfrm>
            <a:off x="1947010" y="3845747"/>
            <a:ext cx="1447242" cy="338548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93A5194-DEA9-4CB2-8487-364986FED170}"/>
              </a:ext>
            </a:extLst>
          </p:cNvPr>
          <p:cNvSpPr txBox="1"/>
          <p:nvPr/>
        </p:nvSpPr>
        <p:spPr>
          <a:xfrm>
            <a:off x="622944" y="5185995"/>
            <a:ext cx="10971648" cy="123373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</a:t>
            </a:r>
            <a:r>
              <a:rPr kumimoji="1" lang="en-US" altLang="ja-JP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OBCiD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」と「メールアドレス」を入力し、［送信］ボタンをクリックします。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「パスワードを再設定してください」という件名のメールが届きますので、記載されている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URL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からパスワードを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再設定します。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4757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09E3D5D-6936-4C31-8493-DC0C2BE9F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93134C2-7564-4F3A-A731-AA37A36B3201}"/>
              </a:ext>
            </a:extLst>
          </p:cNvPr>
          <p:cNvSpPr txBox="1"/>
          <p:nvPr/>
        </p:nvSpPr>
        <p:spPr>
          <a:xfrm>
            <a:off x="615125" y="691595"/>
            <a:ext cx="411002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4 - 2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　パスワードを変更したい</a:t>
            </a:r>
            <a:endParaRPr kumimoji="1"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FD63830-6D09-4D87-BE61-B8871B290D46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25" y="2060099"/>
            <a:ext cx="4110025" cy="35272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0A7B60A4-A76B-4AA9-BC84-2F91FEF3DBBC}"/>
              </a:ext>
            </a:extLst>
          </p:cNvPr>
          <p:cNvPicPr>
            <a:picLocks noChangeAspect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578" y="2067197"/>
            <a:ext cx="4067793" cy="31704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B36EDBE-F8D3-44B7-AFB3-1A25234B7CE1}"/>
              </a:ext>
            </a:extLst>
          </p:cNvPr>
          <p:cNvSpPr txBox="1"/>
          <p:nvPr/>
        </p:nvSpPr>
        <p:spPr>
          <a:xfrm>
            <a:off x="622945" y="1379396"/>
            <a:ext cx="7445721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画面右上の　　　マークから「パスワード変更」をクリックします。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DF7B2A07-A370-4A2A-B2CF-38181A5D26F7}"/>
              </a:ext>
            </a:extLst>
          </p:cNvPr>
          <p:cNvSpPr/>
          <p:nvPr/>
        </p:nvSpPr>
        <p:spPr>
          <a:xfrm>
            <a:off x="5213891" y="2829335"/>
            <a:ext cx="1158240" cy="512571"/>
          </a:xfrm>
          <a:prstGeom prst="rightArrow">
            <a:avLst>
              <a:gd name="adj1" fmla="val 50000"/>
              <a:gd name="adj2" fmla="val 83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471C0F21-E36C-4511-BC32-C2C0ADB7D15E}"/>
              </a:ext>
            </a:extLst>
          </p:cNvPr>
          <p:cNvSpPr/>
          <p:nvPr/>
        </p:nvSpPr>
        <p:spPr>
          <a:xfrm>
            <a:off x="4002584" y="2187898"/>
            <a:ext cx="532840" cy="511411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93A5194-DEA9-4CB2-8487-364986FED170}"/>
              </a:ext>
            </a:extLst>
          </p:cNvPr>
          <p:cNvSpPr txBox="1"/>
          <p:nvPr/>
        </p:nvSpPr>
        <p:spPr>
          <a:xfrm>
            <a:off x="622944" y="5763895"/>
            <a:ext cx="10971648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新しいパスワードに変更します。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3779E40-C388-4918-A09F-A26DF0DA98F2}"/>
              </a:ext>
            </a:extLst>
          </p:cNvPr>
          <p:cNvPicPr>
            <a:picLocks noChangeAspect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32" y="1379614"/>
            <a:ext cx="402299" cy="402299"/>
          </a:xfrm>
          <a:prstGeom prst="rect">
            <a:avLst/>
          </a:prstGeom>
        </p:spPr>
      </p:pic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FC854295-FF43-4F22-91C0-E257E3951DE2}"/>
              </a:ext>
            </a:extLst>
          </p:cNvPr>
          <p:cNvSpPr/>
          <p:nvPr/>
        </p:nvSpPr>
        <p:spPr>
          <a:xfrm>
            <a:off x="2121410" y="4059936"/>
            <a:ext cx="2465220" cy="358445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8346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87BB1D7-B828-44BC-9C0C-DC641834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035B94C-BFAD-4845-8B95-6B0EBB33B182}"/>
              </a:ext>
            </a:extLst>
          </p:cNvPr>
          <p:cNvSpPr txBox="1"/>
          <p:nvPr/>
        </p:nvSpPr>
        <p:spPr>
          <a:xfrm>
            <a:off x="1303035" y="1376236"/>
            <a:ext cx="4124098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当サービスでできること</a:t>
            </a:r>
            <a:endParaRPr kumimoji="1"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215DDB-3AC1-4692-8B1C-1CC2F5788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767" y="424160"/>
            <a:ext cx="10966318" cy="52322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目次</a:t>
            </a:r>
            <a:endParaRPr kumimoji="0" lang="ja-JP" altLang="ja-JP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DEC6D24-5E68-46C1-9E67-E2FCDE4A209A}"/>
              </a:ext>
            </a:extLst>
          </p:cNvPr>
          <p:cNvSpPr txBox="1"/>
          <p:nvPr/>
        </p:nvSpPr>
        <p:spPr>
          <a:xfrm>
            <a:off x="1303035" y="2065488"/>
            <a:ext cx="4124092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はじめての起動</a:t>
            </a:r>
            <a:endParaRPr kumimoji="1"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F818205-1933-4829-8083-347FDCA1CDFE}"/>
              </a:ext>
            </a:extLst>
          </p:cNvPr>
          <p:cNvSpPr txBox="1"/>
          <p:nvPr/>
        </p:nvSpPr>
        <p:spPr>
          <a:xfrm>
            <a:off x="1303035" y="2748685"/>
            <a:ext cx="4124092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明細書等の確認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35885F8-7F82-4FE3-897B-66A4CE3B33FB}"/>
              </a:ext>
            </a:extLst>
          </p:cNvPr>
          <p:cNvSpPr txBox="1"/>
          <p:nvPr/>
        </p:nvSpPr>
        <p:spPr>
          <a:xfrm>
            <a:off x="1303034" y="3436520"/>
            <a:ext cx="4792965" cy="123373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kumimoji="1"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こんなときは</a:t>
            </a:r>
          </a:p>
          <a:p>
            <a:pPr marL="360000" lvl="1">
              <a:lnSpc>
                <a:spcPct val="130000"/>
              </a:lnSpc>
            </a:pP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- 1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　パスワードを忘れた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360000" lvl="1">
              <a:lnSpc>
                <a:spcPct val="130000"/>
              </a:lnSpc>
            </a:pP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4 - 2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　パスワードを変更したい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6780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B07A1E5-B032-42D2-8E4B-AD6BD978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  <p:sp>
        <p:nvSpPr>
          <p:cNvPr id="5" name="Rectangle 446">
            <a:extLst>
              <a:ext uri="{FF2B5EF4-FFF2-40B4-BE49-F238E27FC236}">
                <a16:creationId xmlns:a16="http://schemas.microsoft.com/office/drawing/2014/main" id="{89C3EB88-59E7-4757-A5F5-52BF087D0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231" y="1383254"/>
            <a:ext cx="10960818" cy="2045746"/>
          </a:xfrm>
          <a:prstGeom prst="rect">
            <a:avLst/>
          </a:prstGeom>
          <a:solidFill>
            <a:srgbClr val="00B0F0"/>
          </a:solidFill>
          <a:ln w="9525" cmpd="sng" algn="ctr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rot="0" vert="horz" wrap="square" lIns="74295" tIns="37800" rIns="74295" bIns="37800" rtlCol="0" anchor="ctr" anchorCtr="0" upright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ts val="4800"/>
              </a:lnSpc>
            </a:pPr>
            <a:r>
              <a:rPr lang="en-US" altLang="ja-JP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1</a:t>
            </a:r>
            <a:r>
              <a:rPr lang="ja-JP" altLang="en-US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当サービスでできること</a:t>
            </a:r>
            <a:endParaRPr lang="ja-JP" sz="48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8C82194-65A2-4720-A3BB-1B79A29AE4F1}"/>
              </a:ext>
            </a:extLst>
          </p:cNvPr>
          <p:cNvSpPr txBox="1"/>
          <p:nvPr/>
        </p:nvSpPr>
        <p:spPr>
          <a:xfrm>
            <a:off x="614476" y="4125774"/>
            <a:ext cx="1097550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はじめに、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『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奉行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Edge 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給与明細電子化クラウド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』</a:t>
            </a:r>
            <a:r>
              <a:rPr kumimoji="1" lang="ja-JP" alt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で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できることを確認しましょう。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3076137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5688D27-5612-4039-A8B9-FDFD6EB56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3</a:t>
            </a:fld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294A013-AA00-430B-AFC3-4B2355D8BEAE}"/>
              </a:ext>
            </a:extLst>
          </p:cNvPr>
          <p:cNvSpPr txBox="1"/>
          <p:nvPr/>
        </p:nvSpPr>
        <p:spPr>
          <a:xfrm>
            <a:off x="615692" y="691234"/>
            <a:ext cx="1094977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インターネット上から、「給与明細書」や「源泉徴収票」などを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PDF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で参照できます。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9F7D7717-CFB9-4F69-9FE5-0F4A3FF641C3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2" y="1368694"/>
            <a:ext cx="4797449" cy="22820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DB39A5C-DF4D-4298-972C-9128AEFDAB84}"/>
              </a:ext>
            </a:extLst>
          </p:cNvPr>
          <p:cNvPicPr>
            <a:picLocks noChangeAspect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860" y="1368694"/>
            <a:ext cx="4425160" cy="31273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矢印: 右 1">
            <a:extLst>
              <a:ext uri="{FF2B5EF4-FFF2-40B4-BE49-F238E27FC236}">
                <a16:creationId xmlns:a16="http://schemas.microsoft.com/office/drawing/2014/main" id="{05C99F55-2B8C-449D-B0D5-4DC64AFA7671}"/>
              </a:ext>
            </a:extLst>
          </p:cNvPr>
          <p:cNvSpPr/>
          <p:nvPr/>
        </p:nvSpPr>
        <p:spPr>
          <a:xfrm>
            <a:off x="5539739" y="2589074"/>
            <a:ext cx="1158240" cy="512571"/>
          </a:xfrm>
          <a:prstGeom prst="rightArrow">
            <a:avLst>
              <a:gd name="adj1" fmla="val 50000"/>
              <a:gd name="adj2" fmla="val 83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7EF761E-141E-4181-8191-F7CB6FBF22EF}"/>
              </a:ext>
            </a:extLst>
          </p:cNvPr>
          <p:cNvPicPr>
            <a:picLocks noChangeAspect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958" y="1253927"/>
            <a:ext cx="444043" cy="59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08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B07A1E5-B032-42D2-8E4B-AD6BD978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  <p:sp>
        <p:nvSpPr>
          <p:cNvPr id="5" name="Rectangle 446">
            <a:extLst>
              <a:ext uri="{FF2B5EF4-FFF2-40B4-BE49-F238E27FC236}">
                <a16:creationId xmlns:a16="http://schemas.microsoft.com/office/drawing/2014/main" id="{89C3EB88-59E7-4757-A5F5-52BF087D0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476" y="1381101"/>
            <a:ext cx="10965485" cy="2047899"/>
          </a:xfrm>
          <a:prstGeom prst="rect">
            <a:avLst/>
          </a:prstGeom>
          <a:solidFill>
            <a:srgbClr val="00B0F0"/>
          </a:solidFill>
          <a:ln w="9525" cmpd="sng" algn="ctr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rot="0" vert="horz" wrap="square" lIns="74295" tIns="37800" rIns="74295" bIns="37800" rtlCol="0" anchor="ctr" anchorCtr="0" upright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ts val="4800"/>
              </a:lnSpc>
            </a:pPr>
            <a:r>
              <a:rPr lang="en-US" altLang="ja-JP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en-US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はじめての起動</a:t>
            </a:r>
            <a:endParaRPr lang="ja-JP" sz="48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10B1F59-C70B-40CD-9444-47D532C95454}"/>
              </a:ext>
            </a:extLst>
          </p:cNvPr>
          <p:cNvSpPr txBox="1"/>
          <p:nvPr/>
        </p:nvSpPr>
        <p:spPr>
          <a:xfrm>
            <a:off x="614476" y="4125774"/>
            <a:ext cx="1097550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『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奉行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Edge 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給与明細電子化クラウド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』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を起動してみましょう。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3827107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5688D27-5612-4039-A8B9-FDFD6EB56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294A013-AA00-430B-AFC3-4B2355D8BEAE}"/>
              </a:ext>
            </a:extLst>
          </p:cNvPr>
          <p:cNvSpPr txBox="1"/>
          <p:nvPr/>
        </p:nvSpPr>
        <p:spPr>
          <a:xfrm>
            <a:off x="615692" y="691234"/>
            <a:ext cx="10949775" cy="83362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差出人「ＯＢＣｉＤ」から利用開始通知メールが送信されますので、記載されている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URL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をクリックします。</a:t>
            </a:r>
            <a:b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利用開始通知メールに記載されている「</a:t>
            </a:r>
            <a:r>
              <a:rPr kumimoji="1" lang="en-US" altLang="ja-JP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OBCiD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」と「パスワード」を入力してログインします。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9F7D7717-CFB9-4F69-9FE5-0F4A3FF641C3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17" y="1698677"/>
            <a:ext cx="4676882" cy="38388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F4470F94-0DFE-4082-9C0D-44DE0B1AC71E}"/>
              </a:ext>
            </a:extLst>
          </p:cNvPr>
          <p:cNvSpPr/>
          <p:nvPr/>
        </p:nvSpPr>
        <p:spPr>
          <a:xfrm>
            <a:off x="667470" y="3178987"/>
            <a:ext cx="3011381" cy="506298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ADB39A5C-DF4D-4298-972C-9128AEFDAB84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859" y="1697621"/>
            <a:ext cx="4587033" cy="31273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5E1B94EE-9E19-44AC-B9F8-ADD400686968}"/>
              </a:ext>
            </a:extLst>
          </p:cNvPr>
          <p:cNvSpPr/>
          <p:nvPr/>
        </p:nvSpPr>
        <p:spPr>
          <a:xfrm>
            <a:off x="667469" y="3744105"/>
            <a:ext cx="3011381" cy="608439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F6D1E0BE-D33A-47B7-8CC0-6BB7521448DF}"/>
              </a:ext>
            </a:extLst>
          </p:cNvPr>
          <p:cNvSpPr/>
          <p:nvPr/>
        </p:nvSpPr>
        <p:spPr>
          <a:xfrm>
            <a:off x="5511459" y="3172714"/>
            <a:ext cx="1158240" cy="512571"/>
          </a:xfrm>
          <a:prstGeom prst="rightArrow">
            <a:avLst>
              <a:gd name="adj1" fmla="val 50000"/>
              <a:gd name="adj2" fmla="val 8357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2A0AB96-FE73-482D-9580-1AF57250D8A2}"/>
              </a:ext>
            </a:extLst>
          </p:cNvPr>
          <p:cNvSpPr txBox="1"/>
          <p:nvPr/>
        </p:nvSpPr>
        <p:spPr>
          <a:xfrm>
            <a:off x="615691" y="5810359"/>
            <a:ext cx="10949775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ログイン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URL</a:t>
            </a: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は、ブラウザの「お気に入り」または「リーディング リスト」に追加しておくとよいでしょう。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D0FDE44-2B28-4E19-A755-F45CD17889B7}"/>
              </a:ext>
            </a:extLst>
          </p:cNvPr>
          <p:cNvPicPr>
            <a:picLocks noChangeAspect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00" y="1574233"/>
            <a:ext cx="3937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863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09E3D5D-6936-4C31-8493-DC0C2BE9F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D2E8367C-A832-4B37-AAC9-E7D26633E14F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32" y="1376290"/>
            <a:ext cx="5479767" cy="30124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0AD612D-032D-45F8-A4FA-A5D3049653CA}"/>
              </a:ext>
            </a:extLst>
          </p:cNvPr>
          <p:cNvSpPr txBox="1"/>
          <p:nvPr/>
        </p:nvSpPr>
        <p:spPr>
          <a:xfrm>
            <a:off x="616233" y="694554"/>
            <a:ext cx="1095770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ログインした際に、パスワードの変更を求められた場合は変更します。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B072207-6349-4F53-A22C-5671C9EE3CF5}"/>
              </a:ext>
            </a:extLst>
          </p:cNvPr>
          <p:cNvSpPr txBox="1"/>
          <p:nvPr/>
        </p:nvSpPr>
        <p:spPr>
          <a:xfrm>
            <a:off x="616233" y="4809354"/>
            <a:ext cx="10957700" cy="43351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次回以降、起動時に新しいパスワードでログインします。</a:t>
            </a:r>
          </a:p>
        </p:txBody>
      </p:sp>
    </p:spTree>
    <p:extLst>
      <p:ext uri="{BB962C8B-B14F-4D97-AF65-F5344CB8AC3E}">
        <p14:creationId xmlns:p14="http://schemas.microsoft.com/office/powerpoint/2010/main" val="3754268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09E3D5D-6936-4C31-8493-DC0C2BE9F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D2E8367C-A832-4B37-AAC9-E7D26633E14F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33" y="1746808"/>
            <a:ext cx="6166009" cy="19985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0AD612D-032D-45F8-A4FA-A5D3049653CA}"/>
              </a:ext>
            </a:extLst>
          </p:cNvPr>
          <p:cNvSpPr txBox="1"/>
          <p:nvPr/>
        </p:nvSpPr>
        <p:spPr>
          <a:xfrm>
            <a:off x="550398" y="694554"/>
            <a:ext cx="10957700" cy="83362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以下の給与明細書等の電子交付同意が表示された場合は、「電子交付に同意する」にチェックを付け、［明細書照会］ボタンをクリックします。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90824A36-D22D-4903-9474-58419D0786A9}"/>
              </a:ext>
            </a:extLst>
          </p:cNvPr>
          <p:cNvSpPr/>
          <p:nvPr/>
        </p:nvSpPr>
        <p:spPr>
          <a:xfrm>
            <a:off x="1099067" y="2759238"/>
            <a:ext cx="1073548" cy="196103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7142BDC8-DB2D-4A62-ADD1-268FD365DFAE}"/>
              </a:ext>
            </a:extLst>
          </p:cNvPr>
          <p:cNvSpPr/>
          <p:nvPr/>
        </p:nvSpPr>
        <p:spPr>
          <a:xfrm>
            <a:off x="3270462" y="3232897"/>
            <a:ext cx="855311" cy="373497"/>
          </a:xfrm>
          <a:prstGeom prst="roundRect">
            <a:avLst>
              <a:gd name="adj" fmla="val 6875"/>
            </a:avLst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658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B07A1E5-B032-42D2-8E4B-AD6BD978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D4D6E-08C8-7B4E-8F73-578036F36F67}" type="slidenum">
              <a:rPr kumimoji="1" lang="ja-JP" altLang="en-US" smtClean="0"/>
              <a:pPr/>
              <a:t>8</a:t>
            </a:fld>
            <a:endParaRPr kumimoji="1" lang="ja-JP" altLang="en-US" dirty="0"/>
          </a:p>
        </p:txBody>
      </p:sp>
      <p:sp>
        <p:nvSpPr>
          <p:cNvPr id="5" name="Rectangle 446">
            <a:extLst>
              <a:ext uri="{FF2B5EF4-FFF2-40B4-BE49-F238E27FC236}">
                <a16:creationId xmlns:a16="http://schemas.microsoft.com/office/drawing/2014/main" id="{89C3EB88-59E7-4757-A5F5-52BF087D0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231" y="1383254"/>
            <a:ext cx="10960818" cy="2045746"/>
          </a:xfrm>
          <a:prstGeom prst="rect">
            <a:avLst/>
          </a:prstGeom>
          <a:solidFill>
            <a:srgbClr val="00B0F0"/>
          </a:solidFill>
          <a:ln w="9525" cmpd="sng" algn="ctr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rot="0" vert="horz" wrap="square" lIns="74295" tIns="37800" rIns="74295" bIns="37800" rtlCol="0" anchor="ctr" anchorCtr="0" upright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>
              <a:lnSpc>
                <a:spcPts val="4800"/>
              </a:lnSpc>
            </a:pPr>
            <a:r>
              <a:rPr lang="en-US" altLang="ja-JP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3</a:t>
            </a:r>
            <a:r>
              <a:rPr lang="ja-JP" altLang="en-US" sz="4800" b="1" kern="1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基本操作</a:t>
            </a:r>
            <a:endParaRPr lang="ja-JP" sz="48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8C82194-65A2-4720-A3BB-1B79A29AE4F1}"/>
              </a:ext>
            </a:extLst>
          </p:cNvPr>
          <p:cNvSpPr txBox="1"/>
          <p:nvPr/>
        </p:nvSpPr>
        <p:spPr>
          <a:xfrm>
            <a:off x="614476" y="4125774"/>
            <a:ext cx="10975500" cy="833621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続いて、基本的な使い方を確認しましょう。</a:t>
            </a:r>
            <a:endParaRPr kumimoji="1"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l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以下、給与明細書で説明していますが、他の明細書・通知書も同様の手順になります。</a:t>
            </a:r>
          </a:p>
        </p:txBody>
      </p:sp>
    </p:spTree>
    <p:extLst>
      <p:ext uri="{BB962C8B-B14F-4D97-AF65-F5344CB8AC3E}">
        <p14:creationId xmlns:p14="http://schemas.microsoft.com/office/powerpoint/2010/main" val="596502343"/>
      </p:ext>
    </p:extLst>
  </p:cSld>
  <p:clrMapOvr>
    <a:masterClrMapping/>
  </p:clrMapOvr>
</p:sld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A0E8"/>
        </a:solidFill>
        <a:ln>
          <a:noFill/>
        </a:ln>
      </a:spPr>
      <a:bodyPr rtlCol="0" anchor="ctr"/>
      <a:lstStyle>
        <a:defPPr algn="ctr">
          <a:defRPr kumimoji="1" sz="1600">
            <a:latin typeface="Meiryo UI" panose="020B0604030504040204" pitchFamily="34" charset="-128"/>
            <a:ea typeface="Meiryo UI" panose="020B0604030504040204" pitchFamily="34" charset="-128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tIns="36000" rtlCol="0">
        <a:spAutoFit/>
      </a:bodyPr>
      <a:lstStyle>
        <a:defPPr algn="l">
          <a:lnSpc>
            <a:spcPct val="130000"/>
          </a:lnSpc>
          <a:defRPr kumimoji="1" dirty="0">
            <a:solidFill>
              <a:schemeClr val="tx1">
                <a:lumMod val="95000"/>
                <a:lumOff val="5000"/>
              </a:schemeClr>
            </a:solidFill>
            <a:latin typeface="Meiryo UI" panose="020B0604030504040204" pitchFamily="34" charset="-128"/>
            <a:ea typeface="Meiryo UI" panose="020B0604030504040204" pitchFamily="34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1091</Words>
  <Application>Microsoft Office PowerPoint</Application>
  <PresentationFormat>ワイド画面</PresentationFormat>
  <Paragraphs>113</Paragraphs>
  <Slides>14</Slides>
  <Notes>14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9" baseType="lpstr">
      <vt:lpstr>Meiryo UI</vt:lpstr>
      <vt:lpstr>游ゴシック</vt:lpstr>
      <vt:lpstr>Arial</vt:lpstr>
      <vt:lpstr>Century Gothic</vt:lpstr>
      <vt:lpstr>デザインの設定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2021-09-30T04:32:45Z</dcterms:created>
  <dcterms:modified xsi:type="dcterms:W3CDTF">2024-07-18T07:47:50Z</dcterms:modified>
</cp:coreProperties>
</file>