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6"/>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21" r:id="rId29"/>
    <p:sldId id="319" r:id="rId30"/>
    <p:sldId id="320" r:id="rId31"/>
    <p:sldId id="317" r:id="rId32"/>
    <p:sldId id="280" r:id="rId33"/>
    <p:sldId id="281" r:id="rId34"/>
    <p:sldId id="282" r:id="rId35"/>
    <p:sldId id="305" r:id="rId36"/>
    <p:sldId id="306" r:id="rId37"/>
    <p:sldId id="307" r:id="rId38"/>
    <p:sldId id="292" r:id="rId39"/>
    <p:sldId id="296" r:id="rId40"/>
    <p:sldId id="287" r:id="rId41"/>
    <p:sldId id="294" r:id="rId42"/>
    <p:sldId id="288" r:id="rId43"/>
    <p:sldId id="309" r:id="rId44"/>
    <p:sldId id="313" r:id="rId4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1" autoAdjust="0"/>
    <p:restoredTop sz="96723" autoAdjust="0"/>
  </p:normalViewPr>
  <p:slideViewPr>
    <p:cSldViewPr snapToGrid="0">
      <p:cViewPr varScale="1">
        <p:scale>
          <a:sx n="122" d="100"/>
          <a:sy n="122" d="100"/>
        </p:scale>
        <p:origin x="528" y="114"/>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25" tIns="45712" rIns="91425"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25" tIns="45712" rIns="91425" bIns="45712" rtlCol="0"/>
          <a:lstStyle>
            <a:lvl1pPr algn="r">
              <a:defRPr sz="1200"/>
            </a:lvl1pPr>
          </a:lstStyle>
          <a:p>
            <a:fld id="{DEF7A864-4B20-4867-B816-FE5A2F2012B8}" type="datetimeFigureOut">
              <a:rPr kumimoji="1" lang="ja-JP" altLang="en-US" smtClean="0"/>
              <a:t>2024/9/27</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25" tIns="45712" rIns="91425" bIns="45712" rtlCol="0" anchor="ctr"/>
          <a:lstStyle/>
          <a:p>
            <a:endParaRPr lang="ja-JP" altLang="en-US"/>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25" tIns="45712" rIns="91425"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8"/>
            <a:ext cx="2918831" cy="495028"/>
          </a:xfrm>
          <a:prstGeom prst="rect">
            <a:avLst/>
          </a:prstGeom>
        </p:spPr>
        <p:txBody>
          <a:bodyPr vert="horz" lIns="91425" tIns="45712" rIns="91425"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8"/>
            <a:ext cx="2918831" cy="495028"/>
          </a:xfrm>
          <a:prstGeom prst="rect">
            <a:avLst/>
          </a:prstGeom>
        </p:spPr>
        <p:txBody>
          <a:bodyPr vert="horz" lIns="91425" tIns="45712" rIns="91425" bIns="45712"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dirty="0"/>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dirty="0"/>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2024/9/27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2024/9/27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2024/9/27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2024/9/27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2024/9/27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2024/9/27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10" name="図 9">
            <a:extLst>
              <a:ext uri="{FF2B5EF4-FFF2-40B4-BE49-F238E27FC236}">
                <a16:creationId xmlns:a16="http://schemas.microsoft.com/office/drawing/2014/main" id="{58519307-2CA8-7639-A9F0-9FA80141FAEE}"/>
              </a:ext>
            </a:extLst>
          </p:cNvPr>
          <p:cNvPicPr>
            <a:picLocks noChangeAspect="1"/>
          </p:cNvPicPr>
          <p:nvPr/>
        </p:nvPicPr>
        <p:blipFill>
          <a:blip r:embed="rId2"/>
          <a:stretch>
            <a:fillRect/>
          </a:stretch>
        </p:blipFill>
        <p:spPr>
          <a:xfrm>
            <a:off x="4008678" y="1758186"/>
            <a:ext cx="4373889" cy="1563627"/>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95383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160" y="1132380"/>
            <a:ext cx="3574317" cy="5388150"/>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602203" y="1756058"/>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379" y="2324021"/>
            <a:ext cx="2900362" cy="91440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85562" y="4352050"/>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70339" y="2517790"/>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77857" y="5355168"/>
            <a:ext cx="3357050" cy="370057"/>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134906" y="5167258"/>
            <a:ext cx="928160" cy="382108"/>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36646" y="6276589"/>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125877" y="6379301"/>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68332" y="6036100"/>
            <a:ext cx="3357050" cy="156349"/>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0" name="Text Box 2"/>
          <p:cNvSpPr txBox="1">
            <a:spLocks noChangeArrowheads="1"/>
          </p:cNvSpPr>
          <p:nvPr/>
        </p:nvSpPr>
        <p:spPr bwMode="auto">
          <a:xfrm>
            <a:off x="4603271" y="6185714"/>
            <a:ext cx="4407378" cy="38530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68651" y="5894085"/>
            <a:ext cx="791770" cy="129010"/>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Text Box 2"/>
          <p:cNvSpPr txBox="1">
            <a:spLocks noChangeArrowheads="1"/>
          </p:cNvSpPr>
          <p:nvPr/>
        </p:nvSpPr>
        <p:spPr bwMode="auto">
          <a:xfrm>
            <a:off x="4592051" y="5711770"/>
            <a:ext cx="4409073"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本人が定額減税の対象になるかが自動的に表示されます</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4" name="Text Box 4"/>
          <p:cNvSpPr txBox="1">
            <a:spLocks noChangeArrowheads="1"/>
          </p:cNvSpPr>
          <p:nvPr/>
        </p:nvSpPr>
        <p:spPr bwMode="auto">
          <a:xfrm>
            <a:off x="4604287" y="3992034"/>
            <a:ext cx="7428359" cy="124119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r>
              <a:rPr kumimoji="0"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a:t>
            </a:r>
            <a:endParaRPr kumimoji="0" lang="en-US" altLang="ja-JP" sz="1400" dirty="0" smtClean="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・休職している場合等で、令和</a:t>
            </a:r>
            <a: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a:t>
            </a:r>
            <a:r>
              <a:rPr kumimoji="0" lang="en-US" altLang="ja-JP"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月以降に給与等の収入がない場合は、チェックを付けます。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722" y="1171576"/>
            <a:ext cx="4240059" cy="542485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478817" y="2085632"/>
            <a:ext cx="645493" cy="16641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514756" y="-93495"/>
            <a:ext cx="566786" cy="3776550"/>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989913" y="5400681"/>
            <a:ext cx="3551073" cy="262845"/>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552172" y="4876800"/>
            <a:ext cx="1639078" cy="664182"/>
          </a:xfrm>
          <a:prstGeom prst="bentConnector3">
            <a:avLst>
              <a:gd name="adj1" fmla="val -483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3028217" y="6305989"/>
            <a:ext cx="707976"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750333" y="6350700"/>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371710" y="3968840"/>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371709" y="6154920"/>
            <a:ext cx="4532899"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81077" y="1361327"/>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20" name="AutoShape 8">
            <a:extLst>
              <a:ext uri="{FF2B5EF4-FFF2-40B4-BE49-F238E27FC236}">
                <a16:creationId xmlns:a16="http://schemas.microsoft.com/office/drawing/2014/main" id="{AE80D5EE-CB95-223B-E9A1-5DC784089B3B}"/>
              </a:ext>
            </a:extLst>
          </p:cNvPr>
          <p:cNvSpPr>
            <a:spLocks noChangeArrowheads="1"/>
          </p:cNvSpPr>
          <p:nvPr/>
        </p:nvSpPr>
        <p:spPr bwMode="auto">
          <a:xfrm>
            <a:off x="973992" y="2247556"/>
            <a:ext cx="3959958" cy="40039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933950" y="2376224"/>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81077" y="2087356"/>
            <a:ext cx="4396969" cy="75819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rPr>
              <a:t>配偶者に係る定額減税の適用を受ける場合は、「申告する」を選択します。配偶者が</a:t>
            </a:r>
            <a:r>
              <a:rPr kumimoji="0" lang="ja-JP" altLang="en-US" sz="1400" dirty="0" smtClean="0">
                <a:latin typeface="Meiryo UI" panose="020B0604030504040204" pitchFamily="50" charset="-128"/>
                <a:ea typeface="Meiryo UI" panose="020B0604030504040204" pitchFamily="50" charset="-128"/>
              </a:rPr>
              <a:t>定額減税の適用を受けられない</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場合は、この画面は表示されません。</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5" name="AutoShape 12">
            <a:extLst>
              <a:ext uri="{FF2B5EF4-FFF2-40B4-BE49-F238E27FC236}">
                <a16:creationId xmlns:a16="http://schemas.microsoft.com/office/drawing/2014/main" id="{C0B16FBF-37F2-3291-B629-4F025E435930}"/>
              </a:ext>
            </a:extLst>
          </p:cNvPr>
          <p:cNvSpPr>
            <a:spLocks noChangeArrowheads="1"/>
          </p:cNvSpPr>
          <p:nvPr/>
        </p:nvSpPr>
        <p:spPr bwMode="auto">
          <a:xfrm>
            <a:off x="999048" y="6017956"/>
            <a:ext cx="3541938" cy="180842"/>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H="1">
            <a:off x="3897225" y="5874607"/>
            <a:ext cx="1518557" cy="145309"/>
          </a:xfrm>
          <a:prstGeom prst="bentConnector3">
            <a:avLst>
              <a:gd name="adj1" fmla="val -517"/>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Text Box 2"/>
          <p:cNvSpPr txBox="1">
            <a:spLocks noChangeArrowheads="1"/>
          </p:cNvSpPr>
          <p:nvPr/>
        </p:nvSpPr>
        <p:spPr bwMode="auto">
          <a:xfrm>
            <a:off x="5371710" y="5712228"/>
            <a:ext cx="4532899" cy="35733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smtClean="0">
                <a:latin typeface="Meiryo UI" panose="020B0604030504040204" pitchFamily="50" charset="-128"/>
                <a:ea typeface="Meiryo UI" panose="020B0604030504040204" pitchFamily="50" charset="-128"/>
                <a:cs typeface="Times New Roman" panose="02020603050405020304" pitchFamily="18" charset="0"/>
              </a:rPr>
              <a:t>配偶者が定額減税の対象になるかが自動的に表示されます</a:t>
            </a: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92" name="Text Box 33"/>
          <p:cNvSpPr txBox="1">
            <a:spLocks noChangeArrowheads="1"/>
          </p:cNvSpPr>
          <p:nvPr/>
        </p:nvSpPr>
        <p:spPr bwMode="auto">
          <a:xfrm>
            <a:off x="7515970" y="3439045"/>
            <a:ext cx="3232868" cy="292851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4" name="図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070" y="4389236"/>
            <a:ext cx="2050978" cy="1885371"/>
          </a:xfrm>
          <a:prstGeom prst="rect">
            <a:avLst/>
          </a:prstGeom>
          <a:ln>
            <a:solidFill>
              <a:schemeClr val="bg1">
                <a:lumMod val="85000"/>
              </a:schemeClr>
            </a:solidFill>
          </a:ln>
        </p:spPr>
      </p:pic>
      <p:pic>
        <p:nvPicPr>
          <p:cNvPr id="23" name="図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081" y="1455998"/>
            <a:ext cx="3641815" cy="522884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0576" y="2389099"/>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69655" y="2193235"/>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501738" y="4313253"/>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71187" y="6198407"/>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13485" y="6427130"/>
            <a:ext cx="593431" cy="2437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106917" y="5408083"/>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71991" y="3563509"/>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745048" cy="2421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833" y="1202180"/>
            <a:ext cx="4162633" cy="431801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7375"/>
            <a:ext cx="550494" cy="18876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41759" y="230778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70446" y="237141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49507" y="5219447"/>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42771" y="5339221"/>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50729" y="5149906"/>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708647" y="211063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184" y="1298652"/>
            <a:ext cx="4241941" cy="4463973"/>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28565" y="5411174"/>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44845" y="5555635"/>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02369" y="5361755"/>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 name="図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204" y="1249332"/>
            <a:ext cx="3991061" cy="501471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95834"/>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9644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9708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1467" y="1585079"/>
            <a:ext cx="4236509" cy="3513512"/>
          </a:xfrm>
          <a:prstGeom prst="rect">
            <a:avLst/>
          </a:prstGeom>
          <a:ln>
            <a:solidFill>
              <a:schemeClr val="bg1">
                <a:lumMod val="85000"/>
              </a:schemeClr>
            </a:solidFill>
          </a:ln>
        </p:spPr>
      </p:pic>
      <p:pic>
        <p:nvPicPr>
          <p:cNvPr id="6148" name="Picture 4" descr="05_保険料控除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52" name="テキスト ボックス 2"/>
          <p:cNvSpPr txBox="1">
            <a:spLocks noChangeArrowheads="1"/>
          </p:cNvSpPr>
          <p:nvPr/>
        </p:nvSpPr>
        <p:spPr bwMode="auto">
          <a:xfrm>
            <a:off x="8948409" y="2332084"/>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4" r:link="rId5" cstate="print">
            <a:extLst>
              <a:ext uri="{28A0092B-C50C-407E-A947-70E740481C1C}">
                <a14:useLocalDpi xmlns:a14="http://schemas.microsoft.com/office/drawing/2010/main"/>
              </a:ext>
            </a:extLst>
          </a:blip>
          <a:srcRect t="17545" b="54768"/>
          <a:stretch>
            <a:fillRect/>
          </a:stretch>
        </p:blipFill>
        <p:spPr bwMode="auto">
          <a:xfrm>
            <a:off x="9023945" y="3040706"/>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3477213"/>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300503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9327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4" name="角丸四角形 79"/>
          <p:cNvSpPr>
            <a:spLocks noChangeArrowheads="1"/>
          </p:cNvSpPr>
          <p:nvPr/>
        </p:nvSpPr>
        <p:spPr bwMode="auto">
          <a:xfrm>
            <a:off x="5680602" y="4905511"/>
            <a:ext cx="1005947" cy="17804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7378368" y="1855358"/>
            <a:ext cx="484520" cy="16553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686549" y="4987991"/>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43" name="テキスト ボックス 2"/>
          <p:cNvSpPr txBox="1">
            <a:spLocks noChangeArrowheads="1"/>
          </p:cNvSpPr>
          <p:nvPr/>
        </p:nvSpPr>
        <p:spPr bwMode="auto">
          <a:xfrm>
            <a:off x="8948410" y="479743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12456" y="1448737"/>
            <a:ext cx="754557" cy="4470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913" y="1122363"/>
            <a:ext cx="4012744" cy="5085458"/>
          </a:xfrm>
          <a:prstGeom prst="rect">
            <a:avLst/>
          </a:prstGeom>
          <a:ln>
            <a:solidFill>
              <a:schemeClr val="bg1">
                <a:lumMod val="85000"/>
              </a:schemeClr>
            </a:solidFill>
          </a:ln>
        </p:spPr>
      </p:pic>
      <p:sp>
        <p:nvSpPr>
          <p:cNvPr id="18" name="テキスト ボックス 2"/>
          <p:cNvSpPr txBox="1">
            <a:spLocks noChangeArrowheads="1"/>
          </p:cNvSpPr>
          <p:nvPr/>
        </p:nvSpPr>
        <p:spPr bwMode="auto">
          <a:xfrm>
            <a:off x="5029720"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27" name="図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4400" y="2095024"/>
            <a:ext cx="2823090" cy="3745485"/>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6" name="図 5"/>
          <p:cNvPicPr>
            <a:picLocks noChangeAspect="1"/>
          </p:cNvPicPr>
          <p:nvPr/>
        </p:nvPicPr>
        <p:blipFill>
          <a:blip r:embed="rId4"/>
          <a:stretch>
            <a:fillRect/>
          </a:stretch>
        </p:blipFill>
        <p:spPr>
          <a:xfrm>
            <a:off x="665138" y="6303569"/>
            <a:ext cx="3997325" cy="375699"/>
          </a:xfrm>
          <a:prstGeom prst="rect">
            <a:avLst/>
          </a:prstGeom>
        </p:spPr>
      </p:pic>
      <p:pic>
        <p:nvPicPr>
          <p:cNvPr id="8" name="図 7"/>
          <p:cNvPicPr>
            <a:picLocks noChangeAspect="1"/>
          </p:cNvPicPr>
          <p:nvPr/>
        </p:nvPicPr>
        <p:blipFill>
          <a:blip r:embed="rId5"/>
          <a:stretch>
            <a:fillRect/>
          </a:stretch>
        </p:blipFill>
        <p:spPr>
          <a:xfrm>
            <a:off x="640862" y="6263371"/>
            <a:ext cx="4066051" cy="93759"/>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366118" y="2283038"/>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590348" y="2286000"/>
            <a:ext cx="457902" cy="9609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235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65797" y="5643755"/>
            <a:ext cx="561086" cy="1854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068168802"/>
              </p:ext>
            </p:extLst>
          </p:nvPr>
        </p:nvGraphicFramePr>
        <p:xfrm>
          <a:off x="574542" y="904585"/>
          <a:ext cx="10594330" cy="40049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smtClean="0">
                          <a:latin typeface="メイリオ" panose="020B0604030504040204" pitchFamily="50" charset="-128"/>
                          <a:ea typeface="メイリオ" panose="020B0604030504040204" pitchFamily="50" charset="-128"/>
                        </a:rPr>
                        <a:t>Ver.241011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08311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smtClean="0">
                          <a:latin typeface="メイリオ" panose="020B0604030504040204" pitchFamily="50" charset="-128"/>
                          <a:ea typeface="メイリオ" panose="020B0604030504040204" pitchFamily="50" charset="-128"/>
                        </a:rPr>
                        <a:t>P10</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P11</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P16</a:t>
                      </a:r>
                      <a:r>
                        <a:rPr kumimoji="1" lang="ja-JP" altLang="en-US" sz="1200" b="0" dirty="0" smtClean="0">
                          <a:latin typeface="メイリオ" panose="020B0604030504040204" pitchFamily="50" charset="-128"/>
                          <a:ea typeface="メイリオ" panose="020B0604030504040204" pitchFamily="50" charset="-128"/>
                        </a:rPr>
                        <a:t>・</a:t>
                      </a:r>
                      <a:endParaRPr kumimoji="1" lang="en-US" altLang="ja-JP" sz="1200" b="0" dirty="0" smtClean="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smtClean="0">
                          <a:latin typeface="メイリオ" panose="020B0604030504040204" pitchFamily="50" charset="-128"/>
                          <a:ea typeface="メイリオ" panose="020B0604030504040204" pitchFamily="50" charset="-128"/>
                        </a:rPr>
                        <a:t>P21</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P22</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P37</a:t>
                      </a:r>
                      <a:br>
                        <a:rPr kumimoji="1" lang="en-US" altLang="ja-JP" sz="1200" b="0" dirty="0" smtClean="0">
                          <a:latin typeface="メイリオ" panose="020B0604030504040204" pitchFamily="50" charset="-128"/>
                          <a:ea typeface="メイリオ" panose="020B0604030504040204" pitchFamily="50" charset="-128"/>
                        </a:rPr>
                      </a:br>
                      <a:r>
                        <a:rPr kumimoji="1" lang="en-US" altLang="ja-JP" sz="1200" b="0" dirty="0" smtClean="0">
                          <a:latin typeface="メイリオ" panose="020B0604030504040204" pitchFamily="50" charset="-128"/>
                          <a:ea typeface="メイリオ" panose="020B0604030504040204" pitchFamily="50" charset="-128"/>
                        </a:rPr>
                        <a:t>P38</a:t>
                      </a:r>
                      <a:endParaRPr kumimoji="1" lang="en-US" altLang="ja-JP"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smtClean="0">
                          <a:latin typeface="Meiryo UI" panose="020B0604030504040204" pitchFamily="50" charset="-128"/>
                          <a:ea typeface="Meiryo UI" panose="020B0604030504040204" pitchFamily="50" charset="-128"/>
                        </a:rPr>
                        <a:t>定額減税・保険料控除申告書からの続柄の削除に伴い画像の変更</a:t>
                      </a: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9006730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smtClean="0">
                          <a:latin typeface="メイリオ" panose="020B0604030504040204" pitchFamily="50" charset="-128"/>
                          <a:ea typeface="メイリオ" panose="020B0604030504040204" pitchFamily="50" charset="-128"/>
                        </a:rPr>
                        <a:t>P23</a:t>
                      </a:r>
                      <a:r>
                        <a:rPr kumimoji="1" lang="ja-JP" altLang="en-US" sz="1200" baseline="0" dirty="0" smtClean="0">
                          <a:latin typeface="メイリオ" panose="020B0604030504040204" pitchFamily="50" charset="-128"/>
                          <a:ea typeface="メイリオ" panose="020B0604030504040204" pitchFamily="50" charset="-128"/>
                        </a:rPr>
                        <a:t>～</a:t>
                      </a:r>
                      <a:r>
                        <a:rPr kumimoji="1" lang="en-US" altLang="ja-JP" sz="1200" baseline="0" dirty="0" smtClean="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smtClean="0">
                          <a:latin typeface="メイリオ" panose="020B0604030504040204" pitchFamily="50" charset="-128"/>
                          <a:ea typeface="メイリオ" panose="020B0604030504040204" pitchFamily="50" charset="-128"/>
                        </a:rPr>
                        <a:t>住宅ローン控除改正に伴い、居住開始年月日が令和５年１月１日以降の場合の入力方法を新規追加</a:t>
                      </a:r>
                      <a:endParaRPr kumimoji="1" lang="ja-JP" altLang="en-US" sz="1200" dirty="0"/>
                    </a:p>
                  </a:txBody>
                  <a:tcPr anchor="ctr"/>
                </a:tc>
                <a:extLst>
                  <a:ext uri="{0D108BD9-81ED-4DB2-BD59-A6C34878D82A}">
                    <a16:rowId xmlns:a16="http://schemas.microsoft.com/office/drawing/2014/main" val="361263301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Ver.240712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584298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P10</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P14</a:t>
                      </a:r>
                      <a:r>
                        <a:rPr kumimoji="1" lang="ja-JP" altLang="en-US" sz="1200" b="0" dirty="0">
                          <a:latin typeface="メイリオ" panose="020B0604030504040204" pitchFamily="50" charset="-128"/>
                          <a:ea typeface="メイリオ" panose="020B0604030504040204" pitchFamily="50" charset="-128"/>
                        </a:rPr>
                        <a:t>・</a:t>
                      </a:r>
                      <a:endParaRPr kumimoji="1" lang="en-US" altLang="ja-JP" sz="1200" b="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P18</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P37</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628815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住宅ローン控除改正に伴い、居住開始年月日が令和４年１月１日以降の場合の入力方法を新規追加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図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0917" y="1245881"/>
            <a:ext cx="3338767" cy="2768977"/>
          </a:xfrm>
          <a:prstGeom prst="rect">
            <a:avLst/>
          </a:prstGeom>
        </p:spPr>
      </p:pic>
      <p:pic>
        <p:nvPicPr>
          <p:cNvPr id="48" name="図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027" y="1270922"/>
            <a:ext cx="3278509" cy="2792682"/>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
        <p:nvSpPr>
          <p:cNvPr id="50" name="AutoShape 64"/>
          <p:cNvSpPr>
            <a:spLocks noChangeArrowheads="1"/>
          </p:cNvSpPr>
          <p:nvPr/>
        </p:nvSpPr>
        <p:spPr bwMode="auto">
          <a:xfrm>
            <a:off x="673412" y="1932596"/>
            <a:ext cx="2930528"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687705" y="2808448"/>
            <a:ext cx="2912746"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61633" y="1469040"/>
            <a:ext cx="710092"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578052" y="1645531"/>
            <a:ext cx="436074" cy="1027786"/>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00451" y="2889552"/>
            <a:ext cx="1543182"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a:stCxn id="50" idx="3"/>
          </p:cNvCxnSpPr>
          <p:nvPr/>
        </p:nvCxnSpPr>
        <p:spPr bwMode="auto">
          <a:xfrm flipV="1">
            <a:off x="3603940" y="2023353"/>
            <a:ext cx="1068205" cy="3386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687704" y="2673317"/>
            <a:ext cx="2896078" cy="115732"/>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7" name="角丸四角形 79"/>
          <p:cNvSpPr>
            <a:spLocks noChangeArrowheads="1"/>
          </p:cNvSpPr>
          <p:nvPr/>
        </p:nvSpPr>
        <p:spPr bwMode="auto">
          <a:xfrm>
            <a:off x="6398711" y="2714443"/>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399506" y="1969906"/>
            <a:ext cx="3001866"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00298" y="2830329"/>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353048" y="2919987"/>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228554" y="1626968"/>
            <a:ext cx="487851" cy="108747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8559" y="1191569"/>
            <a:ext cx="3067239" cy="5376871"/>
          </a:xfrm>
          <a:prstGeom prst="rect">
            <a:avLst/>
          </a:prstGeom>
        </p:spPr>
      </p:pic>
      <p:pic>
        <p:nvPicPr>
          <p:cNvPr id="35" name="図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652" y="1220911"/>
            <a:ext cx="3103233" cy="2477606"/>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7" name="角丸四角形 79"/>
          <p:cNvSpPr>
            <a:spLocks noChangeArrowheads="1"/>
          </p:cNvSpPr>
          <p:nvPr/>
        </p:nvSpPr>
        <p:spPr bwMode="auto">
          <a:xfrm>
            <a:off x="717053" y="1818804"/>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505396"/>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95326"/>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a:stCxn id="37" idx="3"/>
          </p:cNvCxnSpPr>
          <p:nvPr/>
        </p:nvCxnSpPr>
        <p:spPr bwMode="auto">
          <a:xfrm>
            <a:off x="3652341" y="1934351"/>
            <a:ext cx="1025446" cy="4197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角丸四角形 79"/>
          <p:cNvSpPr>
            <a:spLocks noChangeArrowheads="1"/>
          </p:cNvSpPr>
          <p:nvPr/>
        </p:nvSpPr>
        <p:spPr bwMode="auto">
          <a:xfrm>
            <a:off x="6225762" y="1935592"/>
            <a:ext cx="2916238" cy="23904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24565"/>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34430"/>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749439"/>
            <a:ext cx="2897803" cy="229756"/>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55112"/>
            <a:ext cx="1191229" cy="283039"/>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082088" y="2338151"/>
            <a:ext cx="1251141" cy="240822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01138" y="2511188"/>
            <a:ext cx="1232091" cy="282017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テキスト ボックス 2"/>
          <p:cNvSpPr txBox="1">
            <a:spLocks noChangeArrowheads="1"/>
          </p:cNvSpPr>
          <p:nvPr/>
        </p:nvSpPr>
        <p:spPr bwMode="auto">
          <a:xfrm>
            <a:off x="7317641" y="2203718"/>
            <a:ext cx="4093309" cy="292073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a:t>
            </a:r>
            <a:r>
              <a:rPr kumimoji="0" lang="ja-JP" altLang="en-US" sz="1400" dirty="0" smtClean="0">
                <a:latin typeface="Meiryo UI" panose="020B0604030504040204" pitchFamily="50" charset="-128"/>
                <a:ea typeface="Meiryo UI" panose="020B0604030504040204" pitchFamily="50" charset="-128"/>
              </a:rPr>
              <a:t>が</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表示</a:t>
            </a:r>
            <a:r>
              <a:rPr kumimoji="0" lang="ja-JP" altLang="en-US" sz="1400" dirty="0">
                <a:latin typeface="Meiryo UI" panose="020B0604030504040204" pitchFamily="50" charset="-128"/>
                <a:ea typeface="Meiryo UI" panose="020B0604030504040204" pitchFamily="50" charset="-128"/>
              </a:rPr>
              <a:t>され、転記する項目を確認できます。</a:t>
            </a:r>
          </a:p>
        </p:txBody>
      </p:sp>
      <p:pic>
        <p:nvPicPr>
          <p:cNvPr id="30" name="図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7893" y="2962814"/>
            <a:ext cx="3172660" cy="2038927"/>
          </a:xfrm>
          <a:prstGeom prst="rect">
            <a:avLst/>
          </a:prstGeom>
          <a:ln>
            <a:solidFill>
              <a:schemeClr val="bg1">
                <a:lumMod val="8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52" name="図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106" y="1635119"/>
            <a:ext cx="3864738" cy="4759568"/>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a:t>
            </a:r>
            <a:r>
              <a:rPr lang="ja-JP" altLang="en-US" sz="2400" b="1" dirty="0" smtClean="0">
                <a:latin typeface="Meiryo UI" panose="020B0604030504040204" pitchFamily="50" charset="-128"/>
                <a:ea typeface="Meiryo UI" panose="020B0604030504040204" pitchFamily="50" charset="-128"/>
              </a:rPr>
              <a:t>令和５年１月１日</a:t>
            </a:r>
            <a:r>
              <a:rPr lang="ja-JP" altLang="en-US" sz="2400" b="1" dirty="0">
                <a:latin typeface="Meiryo UI" panose="020B0604030504040204" pitchFamily="50" charset="-128"/>
                <a:ea typeface="Meiryo UI" panose="020B0604030504040204" pitchFamily="50" charset="-128"/>
              </a:rPr>
              <a:t>」以降の場合</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1</a:t>
            </a:r>
            <a:r>
              <a:rPr lang="ja-JP" altLang="en-US" sz="2400" b="1" dirty="0" smtClean="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8"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31" name="Text Box 2"/>
          <p:cNvSpPr txBox="1">
            <a:spLocks noChangeArrowheads="1"/>
          </p:cNvSpPr>
          <p:nvPr/>
        </p:nvSpPr>
        <p:spPr bwMode="auto">
          <a:xfrm>
            <a:off x="4851534" y="53986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2"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586702" y="1815670"/>
            <a:ext cx="755793" cy="41345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3"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84384" y="2946634"/>
            <a:ext cx="165100" cy="11039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8"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59093" y="2771477"/>
            <a:ext cx="4858547" cy="20230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9"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48146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42" name="直線矢印コネクタ 80">
            <a:extLst>
              <a:ext uri="{FF2B5EF4-FFF2-40B4-BE49-F238E27FC236}">
                <a16:creationId xmlns:a16="http://schemas.microsoft.com/office/drawing/2014/main" id="{6804AF7F-8D47-00E4-2783-D725E90DF98D}"/>
              </a:ext>
            </a:extLst>
          </p:cNvPr>
          <p:cNvCxnSpPr>
            <a:cxnSpLocks noChangeShapeType="1"/>
            <a:endCxn id="39" idx="3"/>
          </p:cNvCxnSpPr>
          <p:nvPr/>
        </p:nvCxnSpPr>
        <p:spPr bwMode="auto">
          <a:xfrm rot="10800000" flipV="1">
            <a:off x="2995696" y="3475600"/>
            <a:ext cx="1770927" cy="77300"/>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3"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1799051"/>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44"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61545" y="5939831"/>
            <a:ext cx="1780823" cy="287138"/>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49"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372925" y="2975037"/>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19" name="直線コネクタ 18"/>
          <p:cNvCxnSpPr/>
          <p:nvPr/>
        </p:nvCxnSpPr>
        <p:spPr>
          <a:xfrm>
            <a:off x="3883540" y="3552290"/>
            <a:ext cx="0" cy="7143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62687" y="6090788"/>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1" name="図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397" y="1149344"/>
            <a:ext cx="4369276" cy="5293213"/>
          </a:xfrm>
          <a:prstGeom prst="rect">
            <a:avLst/>
          </a:prstGeom>
          <a:ln>
            <a:solidFill>
              <a:schemeClr val="bg1">
                <a:lumMod val="85000"/>
              </a:schemeClr>
            </a:solidFill>
          </a:ln>
        </p:spPr>
      </p:pic>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35250" y="1353205"/>
            <a:ext cx="821850" cy="4590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30537" y="5789694"/>
            <a:ext cx="1748632"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45582" y="6146518"/>
            <a:ext cx="704378"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58532" y="5638993"/>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7576" y="6173759"/>
            <a:ext cx="1733364"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- 2.</a:t>
            </a:r>
            <a:r>
              <a:rPr lang="en-US" altLang="ja-JP" sz="2400"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smtClean="0">
                <a:latin typeface="Meiryo UI" panose="020B0604030504040204" pitchFamily="50" charset="-128"/>
                <a:ea typeface="Meiryo UI" panose="020B0604030504040204" pitchFamily="50" charset="-128"/>
              </a:rPr>
            </a:br>
            <a:r>
              <a:rPr lang="ja-JP" altLang="en-US" sz="2400" b="1" dirty="0" smtClean="0">
                <a:latin typeface="Meiryo UI" panose="020B0604030504040204" pitchFamily="50" charset="-128"/>
                <a:ea typeface="Meiryo UI" panose="020B0604030504040204" pitchFamily="50" charset="-128"/>
              </a:rPr>
              <a:t>　　 　　 　居住開始年月日が「令和５年１月１日」以降の場合（</a:t>
            </a:r>
            <a:r>
              <a:rPr lang="en-US" altLang="ja-JP" sz="2400" b="1" dirty="0" smtClean="0">
                <a:latin typeface="Meiryo UI" panose="020B0604030504040204" pitchFamily="50" charset="-128"/>
                <a:ea typeface="Meiryo UI" panose="020B0604030504040204" pitchFamily="50" charset="-128"/>
              </a:rPr>
              <a:t>2</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endParaRPr lang="ja-JP" altLang="en-US" sz="2400" b="1" dirty="0">
              <a:latin typeface="Meiryo UI" panose="020B0604030504040204" pitchFamily="50" charset="-128"/>
              <a:ea typeface="Meiryo UI" panose="020B0604030504040204" pitchFamily="50" charset="-128"/>
            </a:endParaRPr>
          </a:p>
        </p:txBody>
      </p:sp>
      <p:sp>
        <p:nvSpPr>
          <p:cNvPr id="17" name="テキスト ボックス 2"/>
          <p:cNvSpPr txBox="1">
            <a:spLocks noChangeArrowheads="1"/>
          </p:cNvSpPr>
          <p:nvPr/>
        </p:nvSpPr>
        <p:spPr bwMode="auto">
          <a:xfrm>
            <a:off x="5180941" y="4985273"/>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a:t>
            </a:r>
            <a:r>
              <a:rPr lang="ja-JP" altLang="en-US" sz="2400" b="1" dirty="0" smtClean="0">
                <a:latin typeface="Meiryo UI" panose="020B0604030504040204" pitchFamily="50" charset="-128"/>
                <a:ea typeface="Meiryo UI" panose="020B0604030504040204" pitchFamily="50" charset="-128"/>
              </a:rPr>
              <a:t>令和５年１月１日」以降の</a:t>
            </a:r>
            <a:r>
              <a:rPr lang="ja-JP" altLang="en-US" sz="2400" b="1" dirty="0">
                <a:latin typeface="Meiryo UI" panose="020B0604030504040204" pitchFamily="50" charset="-128"/>
                <a:ea typeface="Meiryo UI" panose="020B0604030504040204" pitchFamily="50" charset="-128"/>
              </a:rPr>
              <a:t>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219326" y="1443025"/>
            <a:ext cx="904874"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2457524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居住開始年月日が「令和４年１月</a:t>
            </a:r>
            <a:r>
              <a:rPr lang="ja-JP" altLang="en-US" sz="2200" b="1" dirty="0" smtClean="0">
                <a:latin typeface="Meiryo UI" panose="020B0604030504040204" pitchFamily="50" charset="-128"/>
                <a:ea typeface="Meiryo UI" panose="020B0604030504040204" pitchFamily="50" charset="-128"/>
              </a:rPr>
              <a:t>１日～令和４年</a:t>
            </a:r>
            <a:r>
              <a:rPr lang="en-US" altLang="ja-JP" sz="2200" b="1" dirty="0" smtClean="0">
                <a:latin typeface="Meiryo UI" panose="020B0604030504040204" pitchFamily="50" charset="-128"/>
                <a:ea typeface="Meiryo UI" panose="020B0604030504040204" pitchFamily="50" charset="-128"/>
              </a:rPr>
              <a:t>12</a:t>
            </a:r>
            <a:r>
              <a:rPr lang="ja-JP" altLang="en-US" sz="2200" b="1" dirty="0" smtClean="0">
                <a:latin typeface="Meiryo UI" panose="020B0604030504040204" pitchFamily="50" charset="-128"/>
                <a:ea typeface="Meiryo UI" panose="020B0604030504040204" pitchFamily="50" charset="-128"/>
              </a:rPr>
              <a:t>月</a:t>
            </a:r>
            <a:r>
              <a:rPr lang="en-US" altLang="ja-JP" sz="2200" b="1" dirty="0" smtClean="0">
                <a:latin typeface="Meiryo UI" panose="020B0604030504040204" pitchFamily="50" charset="-128"/>
                <a:ea typeface="Meiryo UI" panose="020B0604030504040204" pitchFamily="50" charset="-128"/>
              </a:rPr>
              <a:t>31</a:t>
            </a:r>
            <a:r>
              <a:rPr lang="ja-JP" altLang="en-US" sz="2200" b="1" dirty="0" smtClean="0">
                <a:latin typeface="Meiryo UI" panose="020B0604030504040204" pitchFamily="50" charset="-128"/>
                <a:ea typeface="Meiryo UI" panose="020B0604030504040204" pitchFamily="50" charset="-128"/>
              </a:rPr>
              <a:t>日」の</a:t>
            </a:r>
            <a:r>
              <a:rPr lang="ja-JP" altLang="en-US" sz="2200" b="1" dirty="0">
                <a:latin typeface="Meiryo UI" panose="020B0604030504040204" pitchFamily="50" charset="-128"/>
                <a:ea typeface="Meiryo UI" panose="020B0604030504040204" pitchFamily="50" charset="-128"/>
              </a:rPr>
              <a:t>場合</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3929439"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794384" y="566532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chemeClr val="bg1">
                <a:lumMod val="85000"/>
              </a:schemeClr>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81236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9" name="図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46" y="1193988"/>
            <a:ext cx="4343507" cy="5264467"/>
          </a:xfrm>
          <a:prstGeom prst="rect">
            <a:avLst/>
          </a:prstGeom>
          <a:ln>
            <a:solidFill>
              <a:schemeClr val="bg1">
                <a:lumMod val="85000"/>
              </a:schemeClr>
            </a:solidFill>
          </a:ln>
        </p:spPr>
      </p:pic>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76525" y="1365443"/>
            <a:ext cx="744538" cy="51098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38476" y="5777789"/>
            <a:ext cx="1720058" cy="27508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62572" y="6136994"/>
            <a:ext cx="695003"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58532" y="5643755"/>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47576" y="6173759"/>
            <a:ext cx="1733364"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5" name="タイトル 1"/>
          <p:cNvSpPr txBox="1">
            <a:spLocks/>
          </p:cNvSpPr>
          <p:nvPr/>
        </p:nvSpPr>
        <p:spPr>
          <a:xfrm>
            <a:off x="288528" y="114350"/>
            <a:ext cx="11687755" cy="59698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- 2.</a:t>
            </a:r>
            <a:r>
              <a:rPr lang="en-US" altLang="ja-JP" sz="2400" dirty="0" smtClean="0">
                <a:latin typeface="Meiryo UI" panose="020B0604030504040204" pitchFamily="50" charset="-128"/>
                <a:ea typeface="Meiryo UI" panose="020B0604030504040204" pitchFamily="50" charset="-128"/>
              </a:rPr>
              <a:t> </a:t>
            </a:r>
            <a:r>
              <a:rPr lang="ja-JP" altLang="en-US" sz="2400" b="1" dirty="0" smtClean="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smtClean="0">
                <a:latin typeface="Meiryo UI" panose="020B0604030504040204" pitchFamily="50" charset="-128"/>
                <a:ea typeface="Meiryo UI" panose="020B0604030504040204" pitchFamily="50" charset="-128"/>
              </a:rPr>
            </a:br>
            <a:r>
              <a:rPr lang="ja-JP" altLang="en-US" sz="2400" b="1" dirty="0" smtClean="0">
                <a:latin typeface="Meiryo UI" panose="020B0604030504040204" pitchFamily="50" charset="-128"/>
                <a:ea typeface="Meiryo UI" panose="020B0604030504040204" pitchFamily="50" charset="-128"/>
              </a:rPr>
              <a:t>　　 　　 　</a:t>
            </a:r>
            <a:r>
              <a:rPr lang="ja-JP" altLang="en-US" sz="2200" b="1" dirty="0" smtClean="0">
                <a:latin typeface="Meiryo UI" panose="020B0604030504040204" pitchFamily="50" charset="-128"/>
                <a:ea typeface="Meiryo UI" panose="020B0604030504040204" pitchFamily="50" charset="-128"/>
              </a:rPr>
              <a:t>居住開始年月日が「令和４年１月１日～令和４年</a:t>
            </a:r>
            <a:r>
              <a:rPr lang="en-US" altLang="ja-JP" sz="2200" b="1" dirty="0" smtClean="0">
                <a:latin typeface="Meiryo UI" panose="020B0604030504040204" pitchFamily="50" charset="-128"/>
                <a:ea typeface="Meiryo UI" panose="020B0604030504040204" pitchFamily="50" charset="-128"/>
              </a:rPr>
              <a:t>12</a:t>
            </a:r>
            <a:r>
              <a:rPr lang="ja-JP" altLang="en-US" sz="2200" b="1" dirty="0" smtClean="0">
                <a:latin typeface="Meiryo UI" panose="020B0604030504040204" pitchFamily="50" charset="-128"/>
                <a:ea typeface="Meiryo UI" panose="020B0604030504040204" pitchFamily="50" charset="-128"/>
              </a:rPr>
              <a:t>月</a:t>
            </a:r>
            <a:r>
              <a:rPr lang="en-US" altLang="ja-JP" sz="2200" b="1" dirty="0" smtClean="0">
                <a:latin typeface="Meiryo UI" panose="020B0604030504040204" pitchFamily="50" charset="-128"/>
                <a:ea typeface="Meiryo UI" panose="020B0604030504040204" pitchFamily="50" charset="-128"/>
              </a:rPr>
              <a:t>31</a:t>
            </a:r>
            <a:r>
              <a:rPr lang="ja-JP" altLang="en-US" sz="2200" b="1" dirty="0" smtClean="0">
                <a:latin typeface="Meiryo UI" panose="020B0604030504040204" pitchFamily="50" charset="-128"/>
                <a:ea typeface="Meiryo UI" panose="020B0604030504040204" pitchFamily="50" charset="-128"/>
              </a:rPr>
              <a:t>日」の場合</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2</a:t>
            </a:r>
            <a:r>
              <a:rPr lang="ja-JP" altLang="en-US" sz="2400" b="1" dirty="0" smtClean="0">
                <a:latin typeface="Meiryo UI" panose="020B0604030504040204" pitchFamily="50" charset="-128"/>
                <a:ea typeface="Meiryo UI" panose="020B0604030504040204" pitchFamily="50" charset="-128"/>
              </a:rPr>
              <a:t>／</a:t>
            </a:r>
            <a:r>
              <a:rPr lang="en-US" altLang="ja-JP" sz="2400" b="1" dirty="0" smtClean="0">
                <a:latin typeface="Meiryo UI" panose="020B0604030504040204" pitchFamily="50" charset="-128"/>
                <a:ea typeface="Meiryo UI" panose="020B0604030504040204" pitchFamily="50" charset="-128"/>
              </a:rPr>
              <a:t>3</a:t>
            </a:r>
            <a:r>
              <a:rPr lang="ja-JP" altLang="en-US" sz="2400" b="1" dirty="0" smtClean="0">
                <a:latin typeface="Meiryo UI" panose="020B0604030504040204" pitchFamily="50" charset="-128"/>
                <a:ea typeface="Meiryo UI" panose="020B0604030504040204" pitchFamily="50" charset="-128"/>
              </a:rPr>
              <a:t>）</a:t>
            </a:r>
            <a:endParaRPr lang="ja-JP" altLang="en-US" sz="2400" b="1" dirty="0">
              <a:latin typeface="Meiryo UI" panose="020B0604030504040204" pitchFamily="50" charset="-128"/>
              <a:ea typeface="Meiryo UI" panose="020B0604030504040204" pitchFamily="50" charset="-128"/>
            </a:endParaRPr>
          </a:p>
        </p:txBody>
      </p:sp>
      <p:sp>
        <p:nvSpPr>
          <p:cNvPr id="17"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a:t>
            </a:r>
            <a:r>
              <a:rPr kumimoji="0" lang="ja-JP" altLang="en-US" sz="1400" dirty="0" smtClean="0">
                <a:latin typeface="Meiryo UI" panose="020B0604030504040204" pitchFamily="50" charset="-128"/>
                <a:ea typeface="Meiryo UI" panose="020B0604030504040204" pitchFamily="50" charset="-128"/>
              </a:rPr>
              <a:t>の</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内容</a:t>
            </a:r>
            <a:r>
              <a:rPr kumimoji="0" lang="ja-JP" altLang="en-US" sz="1400" dirty="0">
                <a:latin typeface="Meiryo UI" panose="020B0604030504040204" pitchFamily="50" charset="-128"/>
                <a:ea typeface="Meiryo UI" panose="020B0604030504040204" pitchFamily="50" charset="-128"/>
              </a:rPr>
              <a:t>を入力すると、住宅借入金</a:t>
            </a:r>
            <a:r>
              <a:rPr kumimoji="0" lang="ja-JP" altLang="en-US" sz="1400" dirty="0" smtClean="0">
                <a:latin typeface="Meiryo UI" panose="020B0604030504040204" pitchFamily="50" charset="-128"/>
                <a:ea typeface="Meiryo UI" panose="020B0604030504040204" pitchFamily="50" charset="-128"/>
              </a:rPr>
              <a:t>等</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特別</a:t>
            </a:r>
            <a:r>
              <a:rPr kumimoji="0" lang="ja-JP" altLang="en-US" sz="1400" dirty="0">
                <a:latin typeface="Meiryo UI" panose="020B0604030504040204" pitchFamily="50" charset="-128"/>
                <a:ea typeface="Meiryo UI" panose="020B0604030504040204" pitchFamily="50" charset="-128"/>
              </a:rPr>
              <a:t>控除額が自動で計算されます。</a:t>
            </a:r>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3886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居住開始年月日が「令和４年１月</a:t>
            </a:r>
            <a:r>
              <a:rPr lang="ja-JP" altLang="en-US" sz="2200" b="1" dirty="0" smtClean="0">
                <a:latin typeface="Meiryo UI" panose="020B0604030504040204" pitchFamily="50" charset="-128"/>
                <a:ea typeface="Meiryo UI" panose="020B0604030504040204" pitchFamily="50" charset="-128"/>
              </a:rPr>
              <a:t>１日～令和４年</a:t>
            </a:r>
            <a:r>
              <a:rPr lang="en-US" altLang="ja-JP" sz="2200" b="1" dirty="0" smtClean="0">
                <a:latin typeface="Meiryo UI" panose="020B0604030504040204" pitchFamily="50" charset="-128"/>
                <a:ea typeface="Meiryo UI" panose="020B0604030504040204" pitchFamily="50" charset="-128"/>
              </a:rPr>
              <a:t>12</a:t>
            </a:r>
            <a:r>
              <a:rPr lang="ja-JP" altLang="en-US" sz="2200" b="1" dirty="0" smtClean="0">
                <a:latin typeface="Meiryo UI" panose="020B0604030504040204" pitchFamily="50" charset="-128"/>
                <a:ea typeface="Meiryo UI" panose="020B0604030504040204" pitchFamily="50" charset="-128"/>
              </a:rPr>
              <a:t>月</a:t>
            </a:r>
            <a:r>
              <a:rPr lang="en-US" altLang="ja-JP" sz="2200" b="1" dirty="0" smtClean="0">
                <a:latin typeface="Meiryo UI" panose="020B0604030504040204" pitchFamily="50" charset="-128"/>
                <a:ea typeface="Meiryo UI" panose="020B0604030504040204" pitchFamily="50" charset="-128"/>
              </a:rPr>
              <a:t>31</a:t>
            </a:r>
            <a:r>
              <a:rPr lang="ja-JP" altLang="en-US" sz="2200" b="1" dirty="0" smtClean="0">
                <a:latin typeface="Meiryo UI" panose="020B0604030504040204" pitchFamily="50" charset="-128"/>
                <a:ea typeface="Meiryo UI" panose="020B0604030504040204" pitchFamily="50" charset="-128"/>
              </a:rPr>
              <a:t>日」の</a:t>
            </a:r>
            <a:r>
              <a:rPr lang="ja-JP" altLang="en-US" sz="2200" b="1" dirty="0">
                <a:latin typeface="Meiryo UI" panose="020B0604030504040204" pitchFamily="50" charset="-128"/>
                <a:ea typeface="Meiryo UI" panose="020B0604030504040204" pitchFamily="50" charset="-128"/>
              </a:rPr>
              <a:t>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219324" y="1443025"/>
            <a:ext cx="90487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60852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9" name="図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234" y="1500174"/>
            <a:ext cx="4106809" cy="4538676"/>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年１月</a:t>
            </a:r>
            <a:r>
              <a:rPr lang="ja-JP" altLang="en-US" sz="2200" b="1" dirty="0" smtClean="0">
                <a:latin typeface="Meiryo UI" panose="020B0604030504040204" pitchFamily="50" charset="-128"/>
                <a:ea typeface="Meiryo UI" panose="020B0604030504040204" pitchFamily="50" charset="-128"/>
              </a:rPr>
              <a:t>１日～令和３年</a:t>
            </a:r>
            <a:r>
              <a:rPr lang="en-US" altLang="ja-JP" sz="2200" b="1" dirty="0" smtClean="0">
                <a:latin typeface="Meiryo UI" panose="020B0604030504040204" pitchFamily="50" charset="-128"/>
                <a:ea typeface="Meiryo UI" panose="020B0604030504040204" pitchFamily="50" charset="-128"/>
              </a:rPr>
              <a:t>12</a:t>
            </a:r>
            <a:r>
              <a:rPr lang="ja-JP" altLang="en-US" sz="2200" b="1" dirty="0" smtClean="0">
                <a:latin typeface="Meiryo UI" panose="020B0604030504040204" pitchFamily="50" charset="-128"/>
                <a:ea typeface="Meiryo UI" panose="020B0604030504040204" pitchFamily="50" charset="-128"/>
              </a:rPr>
              <a:t>月</a:t>
            </a:r>
            <a:r>
              <a:rPr lang="en-US" altLang="ja-JP" sz="2200" b="1" dirty="0" smtClean="0">
                <a:latin typeface="Meiryo UI" panose="020B0604030504040204" pitchFamily="50" charset="-128"/>
                <a:ea typeface="Meiryo UI" panose="020B0604030504040204" pitchFamily="50" charset="-128"/>
              </a:rPr>
              <a:t>31</a:t>
            </a:r>
            <a:r>
              <a:rPr lang="ja-JP" altLang="en-US" sz="2200" b="1" dirty="0" smtClean="0">
                <a:latin typeface="Meiryo UI" panose="020B0604030504040204" pitchFamily="50" charset="-128"/>
                <a:ea typeface="Meiryo UI" panose="020B0604030504040204" pitchFamily="50" charset="-128"/>
              </a:rPr>
              <a:t>日」の</a:t>
            </a:r>
            <a:r>
              <a:rPr lang="ja-JP" altLang="en-US" sz="2200" b="1" dirty="0">
                <a:latin typeface="Meiryo UI" panose="020B0604030504040204" pitchFamily="50" charset="-128"/>
                <a:ea typeface="Meiryo UI" panose="020B0604030504040204" pitchFamily="50" charset="-128"/>
              </a:rPr>
              <a:t>場合（</a:t>
            </a:r>
            <a:r>
              <a:rPr lang="en-US" altLang="ja-JP" sz="2200" b="1" dirty="0">
                <a:latin typeface="Meiryo UI" panose="020B0604030504040204" pitchFamily="50" charset="-128"/>
                <a:ea typeface="Meiryo UI" panose="020B0604030504040204" pitchFamily="50" charset="-128"/>
              </a:rPr>
              <a:t>1</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7" y="2051319"/>
            <a:ext cx="4219022"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r>
              <a:rPr kumimoji="0" lang="ja-JP" altLang="en-US" sz="1400" dirty="0" smtClean="0">
                <a:latin typeface="Meiryo UI" panose="020B0604030504040204" pitchFamily="50" charset="-128"/>
                <a:ea typeface="Meiryo UI" panose="020B0604030504040204" pitchFamily="50" charset="-128"/>
              </a:rPr>
              <a:t>」が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表示</a:t>
            </a:r>
            <a:r>
              <a:rPr kumimoji="0" lang="ja-JP" altLang="en-US" sz="1400" dirty="0">
                <a:latin typeface="Meiryo UI" panose="020B0604030504040204" pitchFamily="50" charset="-128"/>
                <a:ea typeface="Meiryo UI" panose="020B0604030504040204" pitchFamily="50" charset="-128"/>
              </a:rPr>
              <a:t>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8" name="角丸四角形 79"/>
          <p:cNvSpPr>
            <a:spLocks noChangeArrowheads="1"/>
          </p:cNvSpPr>
          <p:nvPr/>
        </p:nvSpPr>
        <p:spPr bwMode="auto">
          <a:xfrm>
            <a:off x="2736528" y="575873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2" name="直線矢印コネクタ 80"/>
          <p:cNvSpPr>
            <a:spLocks noChangeShapeType="1"/>
          </p:cNvSpPr>
          <p:nvPr/>
        </p:nvSpPr>
        <p:spPr bwMode="auto">
          <a:xfrm rot="10800000">
            <a:off x="3432528" y="588450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4" name="Text Box 2"/>
          <p:cNvSpPr txBox="1">
            <a:spLocks noChangeArrowheads="1"/>
          </p:cNvSpPr>
          <p:nvPr/>
        </p:nvSpPr>
        <p:spPr bwMode="auto">
          <a:xfrm>
            <a:off x="4972187" y="606293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年１月１日～令和３年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日」以降の場合（</a:t>
            </a:r>
            <a:r>
              <a:rPr lang="en-US" altLang="ja-JP" sz="2200" b="1" dirty="0">
                <a:latin typeface="Meiryo UI" panose="020B0604030504040204" pitchFamily="50" charset="-128"/>
                <a:ea typeface="Meiryo UI" panose="020B0604030504040204" pitchFamily="50" charset="-128"/>
              </a:rPr>
              <a:t>2</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テキスト ボックス 2"/>
          <p:cNvSpPr txBox="1">
            <a:spLocks noChangeArrowheads="1"/>
          </p:cNvSpPr>
          <p:nvPr/>
        </p:nvSpPr>
        <p:spPr bwMode="auto">
          <a:xfrm>
            <a:off x="5180941" y="4985273"/>
            <a:ext cx="275338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a:t>
            </a:r>
            <a:r>
              <a:rPr kumimoji="0" lang="ja-JP" altLang="en-US" sz="1400" dirty="0" smtClean="0">
                <a:latin typeface="Meiryo UI" panose="020B0604030504040204" pitchFamily="50" charset="-128"/>
                <a:ea typeface="Meiryo UI" panose="020B0604030504040204" pitchFamily="50" charset="-128"/>
              </a:rPr>
              <a:t>の</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内容</a:t>
            </a:r>
            <a:r>
              <a:rPr kumimoji="0" lang="ja-JP" altLang="en-US" sz="1400" dirty="0">
                <a:latin typeface="Meiryo UI" panose="020B0604030504040204" pitchFamily="50" charset="-128"/>
                <a:ea typeface="Meiryo UI" panose="020B0604030504040204" pitchFamily="50" charset="-128"/>
              </a:rPr>
              <a:t>を入力すると、住宅借入金</a:t>
            </a:r>
            <a:r>
              <a:rPr kumimoji="0" lang="ja-JP" altLang="en-US" sz="1400" dirty="0" smtClean="0">
                <a:latin typeface="Meiryo UI" panose="020B0604030504040204" pitchFamily="50" charset="-128"/>
                <a:ea typeface="Meiryo UI" panose="020B0604030504040204" pitchFamily="50" charset="-128"/>
              </a:rPr>
              <a:t>等</a:t>
            </a:r>
            <a:r>
              <a:rPr kumimoji="0" lang="en-US" altLang="ja-JP" sz="1400" dirty="0" smtClean="0">
                <a:latin typeface="Meiryo UI" panose="020B0604030504040204" pitchFamily="50" charset="-128"/>
                <a:ea typeface="Meiryo UI" panose="020B0604030504040204" pitchFamily="50" charset="-128"/>
              </a:rPr>
              <a:t/>
            </a:r>
            <a:br>
              <a:rPr kumimoji="0" lang="en-US" altLang="ja-JP" sz="1400" dirty="0" smtClean="0">
                <a:latin typeface="Meiryo UI" panose="020B0604030504040204" pitchFamily="50" charset="-128"/>
                <a:ea typeface="Meiryo UI" panose="020B0604030504040204" pitchFamily="50" charset="-128"/>
              </a:rPr>
            </a:br>
            <a:r>
              <a:rPr kumimoji="0" lang="ja-JP" altLang="en-US" sz="1400" dirty="0" smtClean="0">
                <a:latin typeface="Meiryo UI" panose="020B0604030504040204" pitchFamily="50" charset="-128"/>
                <a:ea typeface="Meiryo UI" panose="020B0604030504040204" pitchFamily="50" charset="-128"/>
              </a:rPr>
              <a:t>特別</a:t>
            </a:r>
            <a:r>
              <a:rPr kumimoji="0" lang="ja-JP" altLang="en-US" sz="1400" dirty="0">
                <a:latin typeface="Meiryo UI" panose="020B0604030504040204" pitchFamily="50" charset="-128"/>
                <a:ea typeface="Meiryo UI" panose="020B0604030504040204" pitchFamily="50" charset="-128"/>
              </a:rPr>
              <a:t>控除額が自動で計算されます。</a:t>
            </a:r>
          </a:p>
        </p:txBody>
      </p:sp>
    </p:spTree>
    <p:extLst>
      <p:ext uri="{BB962C8B-B14F-4D97-AF65-F5344CB8AC3E}">
        <p14:creationId xmlns:p14="http://schemas.microsoft.com/office/powerpoint/2010/main" val="1342604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居住開始年月日が「平成</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年１月１日～令和３年</a:t>
            </a:r>
            <a:r>
              <a:rPr lang="en-US" altLang="ja-JP" sz="2200" b="1" dirty="0">
                <a:latin typeface="Meiryo UI" panose="020B0604030504040204" pitchFamily="50" charset="-128"/>
                <a:ea typeface="Meiryo UI" panose="020B0604030504040204" pitchFamily="50" charset="-128"/>
              </a:rPr>
              <a:t>12</a:t>
            </a:r>
            <a:r>
              <a:rPr lang="ja-JP" altLang="en-US" sz="2200" b="1" dirty="0">
                <a:latin typeface="Meiryo UI" panose="020B0604030504040204" pitchFamily="50" charset="-128"/>
                <a:ea typeface="Meiryo UI" panose="020B0604030504040204" pitchFamily="50" charset="-128"/>
              </a:rPr>
              <a:t>月</a:t>
            </a:r>
            <a:r>
              <a:rPr lang="en-US" altLang="ja-JP" sz="2200" b="1" dirty="0">
                <a:latin typeface="Meiryo UI" panose="020B0604030504040204" pitchFamily="50" charset="-128"/>
                <a:ea typeface="Meiryo UI" panose="020B0604030504040204" pitchFamily="50" charset="-128"/>
              </a:rPr>
              <a:t>31</a:t>
            </a:r>
            <a:r>
              <a:rPr lang="ja-JP" altLang="en-US" sz="2200" b="1" dirty="0">
                <a:latin typeface="Meiryo UI" panose="020B0604030504040204" pitchFamily="50" charset="-128"/>
                <a:ea typeface="Meiryo UI" panose="020B0604030504040204" pitchFamily="50" charset="-128"/>
              </a:rPr>
              <a:t>日」以降の場合（</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r>
              <a:rPr lang="en-US" altLang="ja-JP" sz="2200" b="1" dirty="0">
                <a:latin typeface="Meiryo UI" panose="020B0604030504040204" pitchFamily="50" charset="-128"/>
                <a:ea typeface="Meiryo UI" panose="020B0604030504040204" pitchFamily="50" charset="-128"/>
              </a:rPr>
              <a:t>3</a:t>
            </a:r>
            <a:r>
              <a:rPr lang="ja-JP" altLang="en-US" sz="22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6650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108" y="1480951"/>
            <a:ext cx="4316247" cy="3963340"/>
          </a:xfrm>
          <a:prstGeom prst="rect">
            <a:avLst/>
          </a:prstGeom>
          <a:ln>
            <a:solidFill>
              <a:schemeClr val="tx1"/>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6" name="角丸四角形 79"/>
          <p:cNvSpPr>
            <a:spLocks noChangeArrowheads="1"/>
          </p:cNvSpPr>
          <p:nvPr/>
        </p:nvSpPr>
        <p:spPr bwMode="auto">
          <a:xfrm>
            <a:off x="2745226" y="1684967"/>
            <a:ext cx="775813" cy="444373"/>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68178" y="3953980"/>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011801" y="3644166"/>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8" name="角丸四角形 79"/>
          <p:cNvSpPr>
            <a:spLocks noChangeArrowheads="1"/>
          </p:cNvSpPr>
          <p:nvPr/>
        </p:nvSpPr>
        <p:spPr bwMode="auto">
          <a:xfrm>
            <a:off x="2486516" y="289719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0" name="テキスト ボックス 2"/>
          <p:cNvSpPr txBox="1">
            <a:spLocks noChangeArrowheads="1"/>
          </p:cNvSpPr>
          <p:nvPr/>
        </p:nvSpPr>
        <p:spPr bwMode="auto">
          <a:xfrm>
            <a:off x="7254946" y="2401378"/>
            <a:ext cx="4184580"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r>
              <a:rPr kumimoji="0" lang="ja-JP" altLang="en-US" sz="1400" dirty="0" smtClean="0">
                <a:latin typeface="Meiryo UI" panose="020B0604030504040204" pitchFamily="50" charset="-128"/>
                <a:ea typeface="Meiryo UI" panose="020B0604030504040204" pitchFamily="50" charset="-128"/>
              </a:rPr>
              <a:t>」が</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smtClean="0">
                <a:latin typeface="Meiryo UI" panose="020B0604030504040204" pitchFamily="50" charset="-128"/>
                <a:ea typeface="Meiryo UI" panose="020B0604030504040204" pitchFamily="50" charset="-128"/>
              </a:rPr>
              <a:t>表示</a:t>
            </a:r>
            <a:r>
              <a:rPr kumimoji="0" lang="ja-JP" altLang="en-US" sz="1400" dirty="0">
                <a:latin typeface="Meiryo UI" panose="020B0604030504040204" pitchFamily="50" charset="-128"/>
                <a:ea typeface="Meiryo UI" panose="020B0604030504040204" pitchFamily="50" charset="-128"/>
              </a:rPr>
              <a:t>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5" name="直線矢印コネクタ 80"/>
          <p:cNvSpPr>
            <a:spLocks noChangeShapeType="1"/>
          </p:cNvSpPr>
          <p:nvPr/>
        </p:nvSpPr>
        <p:spPr bwMode="auto">
          <a:xfrm rot="10800000">
            <a:off x="2651615" y="2950492"/>
            <a:ext cx="460332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cxnSp>
        <p:nvCxnSpPr>
          <p:cNvPr id="26" name="直線矢印コネクタ 80"/>
          <p:cNvCxnSpPr>
            <a:cxnSpLocks noChangeShapeType="1"/>
          </p:cNvCxnSpPr>
          <p:nvPr/>
        </p:nvCxnSpPr>
        <p:spPr bwMode="auto">
          <a:xfrm rot="16200000" flipV="1">
            <a:off x="4332805" y="2437470"/>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342113"/>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33686" y="5108695"/>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29" name="直線矢印コネクタ 80"/>
          <p:cNvSpPr>
            <a:spLocks noChangeShapeType="1"/>
          </p:cNvSpPr>
          <p:nvPr/>
        </p:nvSpPr>
        <p:spPr bwMode="auto">
          <a:xfrm rot="10800000">
            <a:off x="3545741" y="5251510"/>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30" name="Text Box 2"/>
          <p:cNvSpPr txBox="1">
            <a:spLocks noChangeArrowheads="1"/>
          </p:cNvSpPr>
          <p:nvPr/>
        </p:nvSpPr>
        <p:spPr bwMode="auto">
          <a:xfrm>
            <a:off x="4637738" y="5069227"/>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910407"/>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3053940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dirty="0"/>
          </a:p>
        </p:txBody>
      </p:sp>
    </p:spTree>
    <p:extLst>
      <p:ext uri="{BB962C8B-B14F-4D97-AF65-F5344CB8AC3E}">
        <p14:creationId xmlns:p14="http://schemas.microsoft.com/office/powerpoint/2010/main" val="160992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64871606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396" y="4193593"/>
            <a:ext cx="3438481" cy="2023071"/>
          </a:xfrm>
          <a:prstGeom prst="rect">
            <a:avLst/>
          </a:prstGeom>
          <a:ln>
            <a:solidFill>
              <a:schemeClr val="bg1">
                <a:lumMod val="85000"/>
              </a:schemeClr>
            </a:solidFill>
          </a:ln>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3"/>
          <a:stretch>
            <a:fillRect/>
          </a:stretch>
        </p:blipFill>
        <p:spPr>
          <a:xfrm>
            <a:off x="656821" y="1147128"/>
            <a:ext cx="2411048" cy="4238973"/>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42" name="角丸四角形 3"/>
          <p:cNvSpPr>
            <a:spLocks noChangeArrowheads="1"/>
          </p:cNvSpPr>
          <p:nvPr/>
        </p:nvSpPr>
        <p:spPr bwMode="auto">
          <a:xfrm>
            <a:off x="8257582" y="4745355"/>
            <a:ext cx="2296118" cy="1444541"/>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032136" y="5107719"/>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Tree>
    <p:extLst>
      <p:ext uri="{BB962C8B-B14F-4D97-AF65-F5344CB8AC3E}">
        <p14:creationId xmlns:p14="http://schemas.microsoft.com/office/powerpoint/2010/main" val="28638400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88879" y="4253412"/>
            <a:ext cx="2806513" cy="1804965"/>
          </a:xfrm>
          <a:prstGeom prst="rect">
            <a:avLst/>
          </a:prstGeom>
          <a:ln>
            <a:solidFill>
              <a:schemeClr val="bg1">
                <a:lumMod val="85000"/>
              </a:schemeClr>
            </a:solidFill>
          </a:ln>
        </p:spPr>
      </p:pic>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4"/>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3"/>
          <p:cNvSpPr>
            <a:spLocks noChangeArrowheads="1"/>
          </p:cNvSpPr>
          <p:nvPr/>
        </p:nvSpPr>
        <p:spPr bwMode="auto">
          <a:xfrm>
            <a:off x="8695114" y="4734993"/>
            <a:ext cx="1591886" cy="1361483"/>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34943" y="4291788"/>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Tree>
    <p:extLst>
      <p:ext uri="{BB962C8B-B14F-4D97-AF65-F5344CB8AC3E}">
        <p14:creationId xmlns:p14="http://schemas.microsoft.com/office/powerpoint/2010/main" val="405228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391" y="1250244"/>
            <a:ext cx="3788209" cy="5382257"/>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305499" y="1408792"/>
            <a:ext cx="705334"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236260" y="5562764"/>
            <a:ext cx="435503"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671763" y="4250024"/>
            <a:ext cx="3671941" cy="13764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4969334" y="2684612"/>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25" name="図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633" y="3263729"/>
            <a:ext cx="4120050" cy="2701462"/>
          </a:xfrm>
          <a:prstGeom prst="rect">
            <a:avLst/>
          </a:prstGeom>
          <a:ln>
            <a:solidFill>
              <a:schemeClr val="bg1">
                <a:lumMod val="85000"/>
              </a:schemeClr>
            </a:solidFill>
          </a:ln>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092700" y="3240912"/>
            <a:ext cx="4162508" cy="2733804"/>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r>
              <a:rPr lang="en-US" altLang="ja-JP" sz="1400" dirty="0">
                <a:solidFill>
                  <a:schemeClr val="tx1"/>
                </a:solidFill>
                <a:latin typeface="Meiryo UI" panose="020B0604030504040204" pitchFamily="50" charset="-128"/>
                <a:ea typeface="Meiryo UI" panose="020B0604030504040204" pitchFamily="50" charset="-128"/>
              </a:rPr>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1350410343"/>
              </p:ext>
            </p:extLst>
          </p:nvPr>
        </p:nvGraphicFramePr>
        <p:xfrm>
          <a:off x="672628" y="1295168"/>
          <a:ext cx="10995249" cy="47266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給与所得者の基礎控除申告書 </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a:t>
                      </a:r>
                      <a:r>
                        <a:rPr kumimoji="1" lang="ja-JP" altLang="en-US" sz="1400" dirty="0" smtClean="0">
                          <a:latin typeface="メイリオ" panose="020B0604030504040204" pitchFamily="50" charset="-128"/>
                          <a:ea typeface="メイリオ" panose="020B0604030504040204" pitchFamily="50" charset="-128"/>
                        </a:rPr>
                        <a:t>申告書</a:t>
                      </a:r>
                      <a:r>
                        <a:rPr kumimoji="1" lang="en-US" altLang="ja-JP" sz="1400" dirty="0" smtClean="0">
                          <a:latin typeface="メイリオ" panose="020B0604030504040204" pitchFamily="50" charset="-128"/>
                          <a:ea typeface="メイリオ" panose="020B0604030504040204" pitchFamily="50" charset="-128"/>
                        </a:rPr>
                        <a:t/>
                      </a:r>
                      <a:br>
                        <a:rPr kumimoji="1" lang="en-US" altLang="ja-JP" sz="140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兼 </a:t>
                      </a:r>
                      <a:r>
                        <a:rPr kumimoji="1" lang="ja-JP" altLang="en-US" sz="1150" dirty="0" smtClean="0">
                          <a:latin typeface="メイリオ" panose="020B0604030504040204" pitchFamily="50" charset="-128"/>
                          <a:ea typeface="メイリオ" panose="020B0604030504040204" pitchFamily="50" charset="-128"/>
                        </a:rPr>
                        <a:t>年末調整に係る定額減税のための</a:t>
                      </a:r>
                      <a:r>
                        <a:rPr kumimoji="1" lang="zh-TW" altLang="en-US" sz="1150" dirty="0" smtClean="0">
                          <a:latin typeface="メイリオ" panose="020B0604030504040204" pitchFamily="50" charset="-128"/>
                          <a:ea typeface="メイリオ" panose="020B0604030504040204" pitchFamily="50" charset="-128"/>
                        </a:rPr>
                        <a:t>申告書</a:t>
                      </a:r>
                      <a:r>
                        <a:rPr kumimoji="1" lang="en-US" altLang="ja-JP" sz="1150" dirty="0" smtClean="0">
                          <a:latin typeface="メイリオ" panose="020B0604030504040204" pitchFamily="50" charset="-128"/>
                          <a:ea typeface="メイリオ" panose="020B0604030504040204" pitchFamily="50" charset="-128"/>
                        </a:rPr>
                        <a:t/>
                      </a:r>
                      <a:br>
                        <a:rPr kumimoji="1" lang="en-US" altLang="ja-JP" sz="115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rPr>
                        <a:t>給与所得者の</a:t>
                      </a:r>
                      <a:r>
                        <a:rPr kumimoji="1" lang="en-US" altLang="ja-JP" sz="1200" dirty="0">
                          <a:latin typeface="メイリオ" panose="020B0604030504040204" pitchFamily="50" charset="-128"/>
                          <a:ea typeface="メイリオ" panose="020B0604030504040204" pitchFamily="50" charset="-128"/>
                        </a:rPr>
                        <a:t/>
                      </a:r>
                      <a:br>
                        <a:rPr kumimoji="1" lang="en-US" altLang="ja-JP" sz="1200" dirty="0">
                          <a:latin typeface="メイリオ" panose="020B0604030504040204" pitchFamily="50" charset="-128"/>
                          <a:ea typeface="メイリオ" panose="020B0604030504040204" pitchFamily="50" charset="-128"/>
                        </a:rPr>
                      </a:br>
                      <a:r>
                        <a:rPr kumimoji="1" lang="ja-JP" altLang="en-US" sz="1200" dirty="0">
                          <a:latin typeface="メイリオ" panose="020B0604030504040204" pitchFamily="50" charset="-128"/>
                          <a:ea typeface="メイリオ" panose="020B0604030504040204" pitchFamily="50" charset="-128"/>
                        </a:rPr>
                        <a:t>配偶者控除等</a:t>
                      </a:r>
                      <a:r>
                        <a:rPr kumimoji="1" lang="ja-JP" altLang="en-US" sz="1200" dirty="0" smtClean="0">
                          <a:latin typeface="メイリオ" panose="020B0604030504040204" pitchFamily="50" charset="-128"/>
                          <a:ea typeface="メイリオ" panose="020B0604030504040204" pitchFamily="50" charset="-128"/>
                        </a:rPr>
                        <a:t>申告書</a:t>
                      </a:r>
                      <a:r>
                        <a:rPr kumimoji="1" lang="en-US" altLang="ja-JP" sz="1200" dirty="0" smtClean="0">
                          <a:latin typeface="メイリオ" panose="020B0604030504040204" pitchFamily="50" charset="-128"/>
                          <a:ea typeface="メイリオ" panose="020B0604030504040204" pitchFamily="50" charset="-128"/>
                        </a:rPr>
                        <a:t/>
                      </a:r>
                      <a:br>
                        <a:rPr kumimoji="1" lang="en-US" altLang="ja-JP" sz="1200" dirty="0" smtClean="0">
                          <a:latin typeface="メイリオ" panose="020B0604030504040204" pitchFamily="50" charset="-128"/>
                          <a:ea typeface="メイリオ" panose="020B0604030504040204" pitchFamily="50" charset="-128"/>
                        </a:rPr>
                      </a:br>
                      <a:r>
                        <a:rPr kumimoji="1" lang="ja-JP" altLang="en-US" sz="1200" dirty="0" smtClean="0">
                          <a:latin typeface="メイリオ" panose="020B0604030504040204" pitchFamily="50" charset="-128"/>
                          <a:ea typeface="メイリオ" panose="020B0604030504040204" pitchFamily="50" charset="-128"/>
                        </a:rPr>
                        <a:t>兼 年末調整に係る定額</a:t>
                      </a:r>
                      <a:r>
                        <a:rPr kumimoji="1" lang="en-US" altLang="ja-JP" sz="1200" dirty="0" smtClean="0">
                          <a:latin typeface="メイリオ" panose="020B0604030504040204" pitchFamily="50" charset="-128"/>
                          <a:ea typeface="メイリオ" panose="020B0604030504040204" pitchFamily="50" charset="-128"/>
                        </a:rPr>
                        <a:t/>
                      </a:r>
                      <a:br>
                        <a:rPr kumimoji="1" lang="en-US" altLang="ja-JP" sz="1200" dirty="0" smtClean="0">
                          <a:latin typeface="メイリオ" panose="020B0604030504040204" pitchFamily="50" charset="-128"/>
                          <a:ea typeface="メイリオ" panose="020B0604030504040204" pitchFamily="50" charset="-128"/>
                        </a:rPr>
                      </a:br>
                      <a:r>
                        <a:rPr kumimoji="1" lang="ja-JP" altLang="en-US" sz="1200" dirty="0" smtClean="0">
                          <a:latin typeface="メイリオ" panose="020B0604030504040204" pitchFamily="50" charset="-128"/>
                          <a:ea typeface="メイリオ" panose="020B0604030504040204" pitchFamily="50" charset="-128"/>
                        </a:rPr>
                        <a:t>減税のための申告書</a:t>
                      </a:r>
                      <a:endParaRPr kumimoji="1" lang="ja-JP" altLang="en-US" sz="12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a:t>
                      </a:r>
                      <a:r>
                        <a:rPr kumimoji="1" lang="ja-JP" altLang="en-US" sz="1400" dirty="0" smtClean="0">
                          <a:latin typeface="メイリオ" panose="020B0604030504040204" pitchFamily="50" charset="-128"/>
                          <a:ea typeface="メイリオ" panose="020B0604030504040204" pitchFamily="50" charset="-128"/>
                        </a:rPr>
                        <a:t>控除または配偶者</a:t>
                      </a:r>
                      <a:r>
                        <a:rPr kumimoji="1" lang="ja-JP" altLang="en-US" sz="1400" dirty="0">
                          <a:latin typeface="メイリオ" panose="020B0604030504040204" pitchFamily="50" charset="-128"/>
                          <a:ea typeface="メイリオ" panose="020B0604030504040204" pitchFamily="50" charset="-128"/>
                        </a:rPr>
                        <a:t>特別</a:t>
                      </a:r>
                      <a:r>
                        <a:rPr kumimoji="1" lang="ja-JP" altLang="en-US" sz="1400" dirty="0" smtClean="0">
                          <a:latin typeface="メイリオ" panose="020B0604030504040204" pitchFamily="50" charset="-128"/>
                          <a:ea typeface="メイリオ" panose="020B0604030504040204" pitchFamily="50" charset="-128"/>
                        </a:rPr>
                        <a:t>控除や、配偶者に係る定額減税の適用を</a:t>
                      </a:r>
                      <a:r>
                        <a:rPr kumimoji="1" lang="en-US" altLang="ja-JP" sz="1400" dirty="0" smtClean="0">
                          <a:latin typeface="メイリオ" panose="020B0604030504040204" pitchFamily="50" charset="-128"/>
                          <a:ea typeface="メイリオ" panose="020B0604030504040204" pitchFamily="50" charset="-128"/>
                        </a:rPr>
                        <a:t/>
                      </a:r>
                      <a:br>
                        <a:rPr kumimoji="1" lang="en-US" altLang="ja-JP" sz="1400" dirty="0" smtClean="0">
                          <a:latin typeface="メイリオ" panose="020B0604030504040204" pitchFamily="50" charset="-128"/>
                          <a:ea typeface="メイリオ" panose="020B0604030504040204" pitchFamily="50" charset="-128"/>
                        </a:rPr>
                      </a:br>
                      <a:r>
                        <a:rPr kumimoji="1" lang="ja-JP" altLang="en-US" sz="1400" dirty="0" smtClean="0">
                          <a:latin typeface="メイリオ" panose="020B0604030504040204" pitchFamily="50" charset="-128"/>
                          <a:ea typeface="メイリオ" panose="020B0604030504040204" pitchFamily="50" charset="-128"/>
                        </a:rPr>
                        <a:t>受ける</a:t>
                      </a:r>
                      <a:r>
                        <a:rPr kumimoji="1" lang="ja-JP" altLang="en-US" sz="1400" dirty="0">
                          <a:latin typeface="メイリオ" panose="020B0604030504040204" pitchFamily="50" charset="-128"/>
                          <a:ea typeface="メイリオ" panose="020B0604030504040204" pitchFamily="50" charset="-128"/>
                        </a:rPr>
                        <a:t>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0" cy="47266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H="1">
            <a:off x="3795225" y="2889093"/>
            <a:ext cx="0" cy="187047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91FABA0-9E42-CD74-E459-9441F4FF6356}"/>
              </a:ext>
            </a:extLst>
          </p:cNvPr>
          <p:cNvPicPr>
            <a:picLocks noChangeAspect="1"/>
          </p:cNvPicPr>
          <p:nvPr/>
        </p:nvPicPr>
        <p:blipFill>
          <a:blip r:embed="rId5"/>
          <a:stretch>
            <a:fillRect/>
          </a:stretch>
        </p:blipFill>
        <p:spPr>
          <a:xfrm>
            <a:off x="854869" y="4449754"/>
            <a:ext cx="1301499" cy="134112"/>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1"/>
            <a:ext cx="10964186" cy="5684049"/>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8" name="図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217" y="1167693"/>
            <a:ext cx="3743435" cy="4507022"/>
          </a:xfrm>
          <a:prstGeom prst="rect">
            <a:avLst/>
          </a:prstGeom>
          <a:ln>
            <a:solidFill>
              <a:schemeClr val="bg1">
                <a:lumMod val="85000"/>
              </a:schemeClr>
            </a:solidFill>
          </a:ln>
        </p:spPr>
      </p:pic>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5885149"/>
            <a:ext cx="3743435" cy="504820"/>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7" y="2211529"/>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3685" y="60979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15046" y="3421204"/>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59073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723899" y="57265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13456" y="1773827"/>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36592" y="682550"/>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59293" y="3344270"/>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46152" y="2437706"/>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33682" y="58555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603770" y="55495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9782</TotalTime>
  <Words>6161</Words>
  <Application>Microsoft Office PowerPoint</Application>
  <PresentationFormat>ワイド画面</PresentationFormat>
  <Paragraphs>577</Paragraphs>
  <Slides>41</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41</vt:i4>
      </vt:variant>
    </vt:vector>
  </HeadingPairs>
  <TitlesOfParts>
    <vt:vector size="49"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居住開始年月日が「令和５年１月１日」以降の場合（1／3）</vt:lpstr>
      <vt:lpstr>PowerPoint プレゼンテーション</vt:lpstr>
      <vt:lpstr>［3］- 2. 給与所得者の（特定増改築等）住宅借入金等特別控除申告書を提出する 　　      　居住開始年月日が「令和５年１月１日」以降の場合（3／3）</vt:lpstr>
      <vt:lpstr>［3］- 2. 給与所得者の（特定増改築等）住宅借入金等特別控除申告書を提出する 　　 　　 　居住開始年月日が「令和４年１月１日～令和４年12月31日」の場合（1／3）</vt:lpstr>
      <vt:lpstr>PowerPoint プレゼンテーション</vt:lpstr>
      <vt:lpstr>［3］- 2. 給与所得者の（特定増改築等）住宅借入金等特別控除申告書を提出する 　　      　居住開始年月日が「令和４年１月１日～令和４年12月31日」の場合（3／3）</vt:lpstr>
      <vt:lpstr>［3］- 2. 給与所得者の（特定増改築等）住宅借入金等特別控除申告書を提出する 　　 　　 　居住開始年月日が「平成31年１月１日～令和３年12月31日」の場合（1／3）</vt:lpstr>
      <vt:lpstr>［3］- 2. 給与所得者の（特定増改築等）住宅借入金等特別控除申告書を提出する 　　      　居住開始年月日が「平成31年１月１日～令和３年12月31日」以降の場合（2／3）</vt:lpstr>
      <vt:lpstr>［3］- 2. 給与所得者の（特定増改築等）住宅借入金等特別控除申告書を提出する 　　      　居住開始年月日が「平成31年１月１日～令和３年12月31日」以降の場合（3／3）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南里 ひろみ (Minamisato Hiromi)</cp:lastModifiedBy>
  <cp:revision>145</cp:revision>
  <cp:lastPrinted>2024-09-19T04:27:10Z</cp:lastPrinted>
  <dcterms:created xsi:type="dcterms:W3CDTF">2022-08-02T08:12:52Z</dcterms:created>
  <dcterms:modified xsi:type="dcterms:W3CDTF">2024-09-27T04:35:12Z</dcterms:modified>
</cp:coreProperties>
</file>