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3"/>
    <p:sldMasterId id="2147483690" r:id="rId4"/>
  </p:sldMasterIdLst>
  <p:notesMasterIdLst>
    <p:notesMasterId r:id="rId46"/>
  </p:notesMasterIdLst>
  <p:sldIdLst>
    <p:sldId id="256" r:id="rId5"/>
    <p:sldId id="312" r:id="rId6"/>
    <p:sldId id="311" r:id="rId7"/>
    <p:sldId id="259" r:id="rId8"/>
    <p:sldId id="260" r:id="rId9"/>
    <p:sldId id="303" r:id="rId10"/>
    <p:sldId id="265" r:id="rId11"/>
    <p:sldId id="308" r:id="rId12"/>
    <p:sldId id="267" r:id="rId13"/>
    <p:sldId id="297" r:id="rId14"/>
    <p:sldId id="298" r:id="rId15"/>
    <p:sldId id="299" r:id="rId16"/>
    <p:sldId id="300" r:id="rId17"/>
    <p:sldId id="301" r:id="rId18"/>
    <p:sldId id="302" r:id="rId19"/>
    <p:sldId id="304" r:id="rId20"/>
    <p:sldId id="276" r:id="rId21"/>
    <p:sldId id="289" r:id="rId22"/>
    <p:sldId id="291" r:id="rId23"/>
    <p:sldId id="290" r:id="rId24"/>
    <p:sldId id="314" r:id="rId25"/>
    <p:sldId id="310" r:id="rId26"/>
    <p:sldId id="315" r:id="rId27"/>
    <p:sldId id="316" r:id="rId28"/>
    <p:sldId id="321" r:id="rId29"/>
    <p:sldId id="319" r:id="rId30"/>
    <p:sldId id="320" r:id="rId31"/>
    <p:sldId id="317" r:id="rId32"/>
    <p:sldId id="280" r:id="rId33"/>
    <p:sldId id="281" r:id="rId34"/>
    <p:sldId id="282" r:id="rId35"/>
    <p:sldId id="305" r:id="rId36"/>
    <p:sldId id="306" r:id="rId37"/>
    <p:sldId id="307" r:id="rId38"/>
    <p:sldId id="292" r:id="rId39"/>
    <p:sldId id="296" r:id="rId40"/>
    <p:sldId id="287" r:id="rId41"/>
    <p:sldId id="294" r:id="rId42"/>
    <p:sldId id="288" r:id="rId43"/>
    <p:sldId id="309" r:id="rId44"/>
    <p:sldId id="313" r:id="rId45"/>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テーマ スタイル 2 - アクセント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C083E6E3-FA7D-4D7B-A595-EF9225AFEA82}" styleName="淡色スタイル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71" autoAdjust="0"/>
    <p:restoredTop sz="96723" autoAdjust="0"/>
  </p:normalViewPr>
  <p:slideViewPr>
    <p:cSldViewPr snapToGrid="0">
      <p:cViewPr varScale="1">
        <p:scale>
          <a:sx n="122" d="100"/>
          <a:sy n="122" d="100"/>
        </p:scale>
        <p:origin x="528" y="114"/>
      </p:cViewPr>
      <p:guideLst/>
    </p:cSldViewPr>
  </p:slideViewPr>
  <p:notesTextViewPr>
    <p:cViewPr>
      <p:scale>
        <a:sx n="1" d="1"/>
        <a:sy n="1" d="1"/>
      </p:scale>
      <p:origin x="0" y="0"/>
    </p:cViewPr>
  </p:notesTextViewPr>
  <p:sorterViewPr>
    <p:cViewPr>
      <p:scale>
        <a:sx n="100" d="100"/>
        <a:sy n="100" d="100"/>
      </p:scale>
      <p:origin x="0" y="-343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18831" cy="495029"/>
          </a:xfrm>
          <a:prstGeom prst="rect">
            <a:avLst/>
          </a:prstGeom>
        </p:spPr>
        <p:txBody>
          <a:bodyPr vert="horz" lIns="91425" tIns="45712" rIns="91425" bIns="4571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1"/>
            <a:ext cx="2918831" cy="495029"/>
          </a:xfrm>
          <a:prstGeom prst="rect">
            <a:avLst/>
          </a:prstGeom>
        </p:spPr>
        <p:txBody>
          <a:bodyPr vert="horz" lIns="91425" tIns="45712" rIns="91425" bIns="45712" rtlCol="0"/>
          <a:lstStyle>
            <a:lvl1pPr algn="r">
              <a:defRPr sz="1200"/>
            </a:lvl1pPr>
          </a:lstStyle>
          <a:p>
            <a:fld id="{DEF7A864-4B20-4867-B816-FE5A2F2012B8}" type="datetimeFigureOut">
              <a:rPr kumimoji="1" lang="ja-JP" altLang="en-US" smtClean="0"/>
              <a:t>2024/9/27</a:t>
            </a:fld>
            <a:endParaRPr kumimoji="1" lang="ja-JP" altLang="en-US"/>
          </a:p>
        </p:txBody>
      </p:sp>
      <p:sp>
        <p:nvSpPr>
          <p:cNvPr id="4" name="スライド イメージ プレースホルダー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25" tIns="45712" rIns="91425" bIns="45712" rtlCol="0" anchor="ctr"/>
          <a:lstStyle/>
          <a:p>
            <a:endParaRPr lang="ja-JP" altLang="en-US"/>
          </a:p>
        </p:txBody>
      </p:sp>
      <p:sp>
        <p:nvSpPr>
          <p:cNvPr id="5" name="ノート プレースホルダー 4"/>
          <p:cNvSpPr>
            <a:spLocks noGrp="1"/>
          </p:cNvSpPr>
          <p:nvPr>
            <p:ph type="body" sz="quarter" idx="3"/>
          </p:nvPr>
        </p:nvSpPr>
        <p:spPr>
          <a:xfrm>
            <a:off x="673577" y="4748164"/>
            <a:ext cx="5388610" cy="3884861"/>
          </a:xfrm>
          <a:prstGeom prst="rect">
            <a:avLst/>
          </a:prstGeom>
        </p:spPr>
        <p:txBody>
          <a:bodyPr vert="horz" lIns="91425" tIns="45712" rIns="91425" bIns="4571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371288"/>
            <a:ext cx="2918831" cy="495028"/>
          </a:xfrm>
          <a:prstGeom prst="rect">
            <a:avLst/>
          </a:prstGeom>
        </p:spPr>
        <p:txBody>
          <a:bodyPr vert="horz" lIns="91425" tIns="45712" rIns="91425" bIns="4571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8"/>
            <a:ext cx="2918831" cy="495028"/>
          </a:xfrm>
          <a:prstGeom prst="rect">
            <a:avLst/>
          </a:prstGeom>
        </p:spPr>
        <p:txBody>
          <a:bodyPr vert="horz" lIns="91425" tIns="45712" rIns="91425" bIns="45712" rtlCol="0" anchor="b"/>
          <a:lstStyle>
            <a:lvl1pPr algn="r">
              <a:defRPr sz="1200"/>
            </a:lvl1pPr>
          </a:lstStyle>
          <a:p>
            <a:fld id="{525A94C9-95EF-4B82-91FA-295C52B8E8CA}" type="slidenum">
              <a:rPr kumimoji="1" lang="ja-JP" altLang="en-US" smtClean="0"/>
              <a:t>‹#›</a:t>
            </a:fld>
            <a:endParaRPr kumimoji="1" lang="ja-JP" altLang="en-US"/>
          </a:p>
        </p:txBody>
      </p:sp>
    </p:spTree>
    <p:extLst>
      <p:ext uri="{BB962C8B-B14F-4D97-AF65-F5344CB8AC3E}">
        <p14:creationId xmlns:p14="http://schemas.microsoft.com/office/powerpoint/2010/main" val="339775003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a:t>
            </a:fld>
            <a:endParaRPr kumimoji="1" lang="ja-JP" altLang="en-US" dirty="0"/>
          </a:p>
        </p:txBody>
      </p:sp>
    </p:spTree>
    <p:extLst>
      <p:ext uri="{BB962C8B-B14F-4D97-AF65-F5344CB8AC3E}">
        <p14:creationId xmlns:p14="http://schemas.microsoft.com/office/powerpoint/2010/main" val="2963183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a:t>
            </a:fld>
            <a:endParaRPr kumimoji="1" lang="ja-JP" altLang="en-US" dirty="0"/>
          </a:p>
        </p:txBody>
      </p:sp>
    </p:spTree>
    <p:extLst>
      <p:ext uri="{BB962C8B-B14F-4D97-AF65-F5344CB8AC3E}">
        <p14:creationId xmlns:p14="http://schemas.microsoft.com/office/powerpoint/2010/main" val="680659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8</a:t>
            </a:fld>
            <a:endParaRPr kumimoji="1" lang="ja-JP" altLang="en-US"/>
          </a:p>
        </p:txBody>
      </p:sp>
    </p:spTree>
    <p:extLst>
      <p:ext uri="{BB962C8B-B14F-4D97-AF65-F5344CB8AC3E}">
        <p14:creationId xmlns:p14="http://schemas.microsoft.com/office/powerpoint/2010/main" val="4050584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11</a:t>
            </a:fld>
            <a:endParaRPr kumimoji="1" lang="ja-JP" altLang="en-US"/>
          </a:p>
        </p:txBody>
      </p:sp>
    </p:spTree>
    <p:extLst>
      <p:ext uri="{BB962C8B-B14F-4D97-AF65-F5344CB8AC3E}">
        <p14:creationId xmlns:p14="http://schemas.microsoft.com/office/powerpoint/2010/main" val="2254547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12</a:t>
            </a:fld>
            <a:endParaRPr kumimoji="1" lang="ja-JP" altLang="en-US"/>
          </a:p>
        </p:txBody>
      </p:sp>
    </p:spTree>
    <p:extLst>
      <p:ext uri="{BB962C8B-B14F-4D97-AF65-F5344CB8AC3E}">
        <p14:creationId xmlns:p14="http://schemas.microsoft.com/office/powerpoint/2010/main" val="3501605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20</a:t>
            </a:fld>
            <a:endParaRPr kumimoji="1" lang="ja-JP" altLang="en-US"/>
          </a:p>
        </p:txBody>
      </p:sp>
    </p:spTree>
    <p:extLst>
      <p:ext uri="{BB962C8B-B14F-4D97-AF65-F5344CB8AC3E}">
        <p14:creationId xmlns:p14="http://schemas.microsoft.com/office/powerpoint/2010/main" val="27491423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38</a:t>
            </a:fld>
            <a:endParaRPr kumimoji="1" lang="ja-JP" altLang="en-US"/>
          </a:p>
        </p:txBody>
      </p:sp>
    </p:spTree>
    <p:extLst>
      <p:ext uri="{BB962C8B-B14F-4D97-AF65-F5344CB8AC3E}">
        <p14:creationId xmlns:p14="http://schemas.microsoft.com/office/powerpoint/2010/main" val="1733247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39</a:t>
            </a:fld>
            <a:endParaRPr kumimoji="1" lang="ja-JP" altLang="en-US"/>
          </a:p>
        </p:txBody>
      </p:sp>
    </p:spTree>
    <p:extLst>
      <p:ext uri="{BB962C8B-B14F-4D97-AF65-F5344CB8AC3E}">
        <p14:creationId xmlns:p14="http://schemas.microsoft.com/office/powerpoint/2010/main" val="3288738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25A94C9-95EF-4B82-91FA-295C52B8E8CA}" type="slidenum">
              <a:rPr kumimoji="1" lang="ja-JP" altLang="en-US" smtClean="0"/>
              <a:t>41</a:t>
            </a:fld>
            <a:endParaRPr kumimoji="1" lang="ja-JP" altLang="en-US"/>
          </a:p>
        </p:txBody>
      </p:sp>
    </p:spTree>
    <p:extLst>
      <p:ext uri="{BB962C8B-B14F-4D97-AF65-F5344CB8AC3E}">
        <p14:creationId xmlns:p14="http://schemas.microsoft.com/office/powerpoint/2010/main" val="384565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4F2B272-A47F-40C8-9BBC-DA39B19CBD25}" type="datetime1">
              <a:rPr kumimoji="1" lang="ja-JP" altLang="en-US" smtClean="0"/>
              <a:t>2024/9/27</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2036273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5663EF9-740B-4251-A138-D646B145AFD3}" type="datetime1">
              <a:rPr kumimoji="1" lang="ja-JP" altLang="en-US" smtClean="0"/>
              <a:t>2024/9/27</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4111683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87FFCEB4-3724-4E93-9952-0B4C16DA7B42}" type="datetime1">
              <a:rPr kumimoji="1" lang="ja-JP" altLang="en-US" smtClean="0"/>
              <a:t>2024/9/27</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26191518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2024/9/27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7118009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2024/9/27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441134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2024/9/27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42085292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2024/9/27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386709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1A58E6C-2F7A-409C-B426-22DE88755250}" type="datetimeFigureOut">
              <a:rPr kumimoji="1" lang="ja-JP" altLang="en-US" smtClean="0"/>
              <a:t>2024/9/27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9265025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1A58E6C-2F7A-409C-B426-22DE88755250}" type="datetimeFigureOut">
              <a:rPr kumimoji="1" lang="ja-JP" altLang="en-US" smtClean="0"/>
              <a:t>2024/9/27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40466655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1A58E6C-2F7A-409C-B426-22DE88755250}" type="datetimeFigureOut">
              <a:rPr kumimoji="1" lang="ja-JP" altLang="en-US" smtClean="0"/>
              <a:t>2024/9/27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815651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2024/9/27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106831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B289506C-AF15-4628-B90C-42E2D4575B6C}" type="datetime1">
              <a:rPr kumimoji="1" lang="ja-JP" altLang="en-US" smtClean="0"/>
              <a:t>2024/9/27</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5997500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1A58E6C-2F7A-409C-B426-22DE88755250}" type="datetimeFigureOut">
              <a:rPr kumimoji="1" lang="ja-JP" altLang="en-US" smtClean="0"/>
              <a:t>2024/9/27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9058761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2024/9/27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1745315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1A58E6C-2F7A-409C-B426-22DE88755250}" type="datetimeFigureOut">
              <a:rPr kumimoji="1" lang="ja-JP" altLang="en-US" smtClean="0"/>
              <a:t>2024/9/27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4099744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F7410624-DD65-45BD-BDCF-3903E6C52288}" type="datetime1">
              <a:rPr kumimoji="1" lang="ja-JP" altLang="en-US" smtClean="0"/>
              <a:t>2024/9/27</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3013616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F169C10E-677A-48D2-ADAA-87E37C948117}" type="datetime1">
              <a:rPr kumimoji="1" lang="ja-JP" altLang="en-US" smtClean="0"/>
              <a:t>2024/9/27</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©OBIC BUSINESS CONSULTANTS CO., LTD.</a:t>
            </a:r>
            <a:endParaRPr kumimoji="1" lang="ja-JP" altLang="en-US"/>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11549319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E8C7F365-6DBB-4CF4-9CF3-82BEEFF24819}" type="datetime1">
              <a:rPr kumimoji="1" lang="ja-JP" altLang="en-US" smtClean="0"/>
              <a:t>2024/9/27</a:t>
            </a:fld>
            <a:endParaRPr kumimoji="1" lang="ja-JP" altLang="en-US"/>
          </a:p>
        </p:txBody>
      </p:sp>
      <p:sp>
        <p:nvSpPr>
          <p:cNvPr id="8" name="フッター プレースホルダー 7"/>
          <p:cNvSpPr>
            <a:spLocks noGrp="1"/>
          </p:cNvSpPr>
          <p:nvPr>
            <p:ph type="ftr" sz="quarter" idx="11"/>
          </p:nvPr>
        </p:nvSpPr>
        <p:spPr/>
        <p:txBody>
          <a:bodyPr/>
          <a:lstStyle/>
          <a:p>
            <a:r>
              <a:rPr kumimoji="1" lang="en-US" altLang="ja-JP"/>
              <a:t>©OBIC BUSINESS CONSULTANTS CO., LTD.</a:t>
            </a:r>
            <a:endParaRPr kumimoji="1" lang="ja-JP" altLang="en-US"/>
          </a:p>
        </p:txBody>
      </p:sp>
      <p:sp>
        <p:nvSpPr>
          <p:cNvPr id="9" name="スライド番号プレースホルダー 8"/>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4221040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FF4DEEF-1C3D-4B6B-AD35-975A7D22ACB1}" type="datetime1">
              <a:rPr kumimoji="1" lang="ja-JP" altLang="en-US" smtClean="0"/>
              <a:t>2024/9/27</a:t>
            </a:fld>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a:t>©OBIC BUSINESS CONSULTANTS CO., LTD.</a:t>
            </a:r>
            <a:endParaRPr kumimoji="1" lang="ja-JP" altLang="en-US"/>
          </a:p>
        </p:txBody>
      </p:sp>
      <p:sp>
        <p:nvSpPr>
          <p:cNvPr id="5" name="スライド番号プレースホルダー 4"/>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3066000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B85DBD1B-A3DA-4622-A2AE-ABF1CF21703A}" type="datetime1">
              <a:rPr kumimoji="1" lang="ja-JP" altLang="en-US" smtClean="0"/>
              <a:t>2024/9/27</a:t>
            </a:fld>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a:t>©OBIC BUSINESS CONSULTANTS CO., LTD.</a:t>
            </a:r>
            <a:endParaRPr kumimoji="1" lang="ja-JP" altLang="en-US"/>
          </a:p>
        </p:txBody>
      </p:sp>
      <p:sp>
        <p:nvSpPr>
          <p:cNvPr id="4" name="スライド番号プレースホルダー 3"/>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101919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F7CD30C-7E3C-41E7-84A9-44F2B3CF32AB}" type="datetime1">
              <a:rPr kumimoji="1" lang="ja-JP" altLang="en-US" smtClean="0"/>
              <a:t>2024/9/27</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©OBIC BUSINESS CONSULTANTS CO., LTD.</a:t>
            </a:r>
            <a:endParaRPr kumimoji="1" lang="ja-JP" altLang="en-US"/>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833055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E8F4D289-78E4-43D3-B38F-7B24A0207C68}" type="datetime1">
              <a:rPr kumimoji="1" lang="ja-JP" altLang="en-US" smtClean="0"/>
              <a:t>2024/9/27</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©OBIC BUSINESS CONSULTANTS CO., LTD.</a:t>
            </a:r>
            <a:endParaRPr kumimoji="1" lang="ja-JP" altLang="en-US"/>
          </a:p>
        </p:txBody>
      </p:sp>
      <p:sp>
        <p:nvSpPr>
          <p:cNvPr id="7" name="スライド番号プレースホルダー 6"/>
          <p:cNvSpPr>
            <a:spLocks noGrp="1"/>
          </p:cNvSpPr>
          <p:nvPr>
            <p:ph type="sldNum" sz="quarter" idx="12"/>
          </p:nvPr>
        </p:nvSpPr>
        <p:spPr/>
        <p:txBody>
          <a:bodyPr/>
          <a:lstStyle/>
          <a:p>
            <a:fld id="{E68443C8-5A69-406B-B82B-0F39BD7A8AD7}" type="slidenum">
              <a:rPr kumimoji="1" lang="ja-JP" altLang="en-US" smtClean="0"/>
              <a:t>‹#›</a:t>
            </a:fld>
            <a:endParaRPr kumimoji="1" lang="ja-JP" altLang="en-US"/>
          </a:p>
        </p:txBody>
      </p:sp>
    </p:spTree>
    <p:extLst>
      <p:ext uri="{BB962C8B-B14F-4D97-AF65-F5344CB8AC3E}">
        <p14:creationId xmlns:p14="http://schemas.microsoft.com/office/powerpoint/2010/main" val="806656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7A42BD-0B5E-4B26-822D-C39D3390BB21}" type="datetime1">
              <a:rPr kumimoji="1" lang="ja-JP" altLang="en-US" smtClean="0"/>
              <a:t>2024/9/27</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kumimoji="1" lang="en-US" altLang="ja-JP"/>
              <a:t>©OBIC BUSINESS CONSULTANTS CO., LTD.</a:t>
            </a:r>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8443C8-5A69-406B-B82B-0F39BD7A8AD7}" type="slidenum">
              <a:rPr kumimoji="1" lang="ja-JP" altLang="en-US" smtClean="0"/>
              <a:t>‹#›</a:t>
            </a:fld>
            <a:endParaRPr kumimoji="1" lang="ja-JP" altLang="en-US"/>
          </a:p>
        </p:txBody>
      </p:sp>
      <p:cxnSp>
        <p:nvCxnSpPr>
          <p:cNvPr id="7" name="Straight Connector 11">
            <a:extLst>
              <a:ext uri="{FF2B5EF4-FFF2-40B4-BE49-F238E27FC236}">
                <a16:creationId xmlns:a16="http://schemas.microsoft.com/office/drawing/2014/main" id="{9C28844F-169A-5A93-261B-A87EE9A0DBEE}"/>
              </a:ext>
            </a:extLst>
          </p:cNvPr>
          <p:cNvCxnSpPr/>
          <p:nvPr userDrawn="1"/>
        </p:nvCxnSpPr>
        <p:spPr>
          <a:xfrm flipV="1">
            <a:off x="263611" y="749397"/>
            <a:ext cx="11817553" cy="8484"/>
          </a:xfrm>
          <a:prstGeom prst="line">
            <a:avLst/>
          </a:prstGeom>
          <a:ln w="25400">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587952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A58E6C-2F7A-409C-B426-22DE88755250}" type="datetimeFigureOut">
              <a:rPr kumimoji="1" lang="ja-JP" altLang="en-US" smtClean="0"/>
              <a:t>2024/9/27</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4DD759-C3DB-4F27-8899-AA5601CFF9B3}" type="slidenum">
              <a:rPr kumimoji="1" lang="ja-JP" altLang="en-US" smtClean="0"/>
              <a:t>‹#›</a:t>
            </a:fld>
            <a:endParaRPr kumimoji="1" lang="ja-JP" altLang="en-US"/>
          </a:p>
        </p:txBody>
      </p:sp>
    </p:spTree>
    <p:extLst>
      <p:ext uri="{BB962C8B-B14F-4D97-AF65-F5344CB8AC3E}">
        <p14:creationId xmlns:p14="http://schemas.microsoft.com/office/powerpoint/2010/main" val="2146501239"/>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file:///C:\40%20MANUAL\MANUAL\&#22857;&#34892;Edge%20&#24180;&#26411;&#35519;&#25972;&#30003;&#21578;&#26360;&#12463;&#12521;&#12454;&#12489;\&#21033;&#29992;&#12460;&#12452;&#12489;&#65288;&#25552;&#20986;&#32773;&#21521;&#12369;&#65289;\Links\05_&#20445;&#38522;&#26009;&#25511;&#38500;_2_&#21069;&#24180;&#21021;&#26399;&#34920;&#31034;.jpg" TargetMode="Externa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file:///C:\40%20MANUAL\MANUAL\&#22857;&#34892;Edge%20&#24180;&#26411;&#35519;&#25972;&#30003;&#21578;&#26360;&#12463;&#12521;&#12454;&#12489;\&#21033;&#29992;&#12460;&#12452;&#12489;&#65288;&#25552;&#20986;&#32773;&#21521;&#12369;&#65289;\Links\&#12467;&#12531;&#12486;&#12531;&#12484;&#38598;_6_&#25552;&#20986;&#23436;&#20102;01.jpg" TargetMode="External"/><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file:///W:\TC\MANUAL\&#22857;&#34892;Edge%20&#24180;&#26411;&#35519;&#25972;&#30003;&#21578;&#26360;&#12463;&#12521;&#12454;&#12489;\&#21033;&#29992;&#12460;&#12452;&#12489;&#65288;&#25552;&#20986;&#32773;&#21521;&#12369;&#65289;\Links\&#26087;&#29983;&#21629;&#20445;&#38522;&#26009;_&#25511;&#38500;&#35388;&#26126;&#26360;.jpg" TargetMode="External"/><Relationship Id="rId2" Type="http://schemas.openxmlformats.org/officeDocument/2006/relationships/image" Target="../media/image26.pn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file:///W:\TC\MANUAL\&#22857;&#34892;Edge%20&#24180;&#26411;&#35519;&#25972;&#30003;&#21578;&#26360;&#12463;&#12521;&#12454;&#12489;\&#21033;&#29992;&#12460;&#12452;&#12489;&#65288;&#25552;&#20986;&#32773;&#21521;&#12369;&#65289;\Links\&#26032;&#29983;&#21629;&#20445;&#38522;&#26009;_&#25511;&#38500;&#35388;&#26126;&#26360;.jpg" TargetMode="External"/><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file:///W:\TC\MANUAL\&#22857;&#34892;Edge%20&#24180;&#26411;&#35519;&#25972;&#30003;&#21578;&#26360;&#12463;&#12521;&#12454;&#12489;\&#21033;&#29992;&#12460;&#12452;&#12489;&#65288;&#25552;&#20986;&#32773;&#21521;&#12369;&#65289;\Links\&#20171;&#35703;&#20445;&#38522;&#26009;_&#25511;&#38500;&#35388;&#26126;&#26360;.jpg" TargetMode="External"/><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file:///W:\TC\MANUAL\&#22857;&#34892;Edge%20&#24180;&#26411;&#35519;&#25972;&#30003;&#21578;&#26360;&#12463;&#12521;&#12454;&#12489;\&#21033;&#29992;&#12460;&#12452;&#12489;&#65288;&#25552;&#20986;&#32773;&#21521;&#12369;&#65289;\Links\&#25511;&#38500;&#35388;&#26126;&#26360;.jpg" TargetMode="External"/><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file:///C:\40%20MANUAL\MANUAL\&#22857;&#34892;Edge%20&#24180;&#26411;&#35519;&#25972;&#30003;&#21578;&#26360;&#12463;&#12521;&#12454;&#12489;\&#21033;&#29992;&#12460;&#12452;&#12489;&#65288;&#25552;&#20986;&#32773;&#21521;&#12369;&#65289;\Links\10_&#35388;&#26126;&#26360;&#39006;_1.jpg" TargetMode="External"/><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9.jpeg"/><Relationship Id="rId4" Type="http://schemas.openxmlformats.org/officeDocument/2006/relationships/image" Target="../media/image48.jpeg"/></Relationships>
</file>

<file path=ppt/slides/_rels/slide38.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png"/></Relationships>
</file>

<file path=ppt/slides/_rels/slide3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6.jpeg"/><Relationship Id="rId4" Type="http://schemas.openxmlformats.org/officeDocument/2006/relationships/image" Target="file:///W:\TC\00_V&#65286;i\Manual\&#24180;&#26411;&#35519;&#25972;&#30003;&#21578;&#26360;&#12469;&#12540;&#12499;&#12473;\&#21033;&#29992;&#12460;&#12452;&#12489;&#65288;&#35413;&#20385;&#29256;%20&#25552;&#20986;&#32773;&#29992;&#65289;\Links\28_&#30011;&#20687;&#28155;&#20184;_01.jp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1.png"/><Relationship Id="rId4" Type="http://schemas.openxmlformats.org/officeDocument/2006/relationships/image" Target="../media/image60.png"/></Relationships>
</file>

<file path=ppt/slides/_rels/slide5.xml.rels><?xml version="1.0" encoding="UTF-8" standalone="yes"?>
<Relationships xmlns="http://schemas.openxmlformats.org/package/2006/relationships"><Relationship Id="rId3" Type="http://schemas.openxmlformats.org/officeDocument/2006/relationships/hyperlink" Target="https://www.au.com/support/service/mobile/trouble/mail/email/filter/detail/domain/" TargetMode="External"/><Relationship Id="rId2" Type="http://schemas.openxmlformats.org/officeDocument/2006/relationships/hyperlink" Target="https://www.nttdocomo.co.jp/info/spam_mail/domain/" TargetMode="External"/><Relationship Id="rId1" Type="http://schemas.openxmlformats.org/officeDocument/2006/relationships/slideLayout" Target="../slideLayouts/slideLayout2.xml"/><Relationship Id="rId5" Type="http://schemas.openxmlformats.org/officeDocument/2006/relationships/hyperlink" Target="https://mobile.rakuten.co.jp/support/rakuten_mail/" TargetMode="External"/><Relationship Id="rId4" Type="http://schemas.openxmlformats.org/officeDocument/2006/relationships/hyperlink" Target="https://www.softbank.jp/mobile/support/antispam/settings/whiteblack/"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ッター プレースホルダー 4"/>
          <p:cNvSpPr>
            <a:spLocks noGrp="1"/>
          </p:cNvSpPr>
          <p:nvPr>
            <p:ph type="ftr" sz="quarter" idx="11"/>
          </p:nvPr>
        </p:nvSpPr>
        <p:spPr>
          <a:xfrm>
            <a:off x="7497417" y="6492875"/>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9" name="テキスト ボックス 8">
            <a:extLst>
              <a:ext uri="{FF2B5EF4-FFF2-40B4-BE49-F238E27FC236}">
                <a16:creationId xmlns:a16="http://schemas.microsoft.com/office/drawing/2014/main" id="{3BCFAF10-0874-4142-AB97-59B827C2967C}"/>
              </a:ext>
            </a:extLst>
          </p:cNvPr>
          <p:cNvSpPr txBox="1"/>
          <p:nvPr/>
        </p:nvSpPr>
        <p:spPr>
          <a:xfrm>
            <a:off x="4551113" y="3247443"/>
            <a:ext cx="3289020" cy="854652"/>
          </a:xfrm>
          <a:prstGeom prst="rect">
            <a:avLst/>
          </a:prstGeom>
          <a:noFill/>
        </p:spPr>
        <p:txBody>
          <a:bodyPr wrap="square" tIns="36000" rtlCol="0">
            <a:spAutoFit/>
          </a:bodyPr>
          <a:lstStyle/>
          <a:p>
            <a:pPr algn="l">
              <a:lnSpc>
                <a:spcPct val="130000"/>
              </a:lnSpc>
            </a:pPr>
            <a:r>
              <a:rPr kumimoji="1" lang="ja-JP" altLang="en-US" sz="4400" b="1" dirty="0">
                <a:solidFill>
                  <a:schemeClr val="tx1">
                    <a:lumMod val="95000"/>
                    <a:lumOff val="5000"/>
                  </a:schemeClr>
                </a:solidFill>
                <a:latin typeface="Meiryo UI" panose="020B0604030504040204" pitchFamily="34" charset="-128"/>
                <a:ea typeface="Meiryo UI" panose="020B0604030504040204" pitchFamily="34" charset="-128"/>
              </a:rPr>
              <a:t>使い方ガイド</a:t>
            </a:r>
          </a:p>
        </p:txBody>
      </p:sp>
      <p:pic>
        <p:nvPicPr>
          <p:cNvPr id="10" name="図 9">
            <a:extLst>
              <a:ext uri="{FF2B5EF4-FFF2-40B4-BE49-F238E27FC236}">
                <a16:creationId xmlns:a16="http://schemas.microsoft.com/office/drawing/2014/main" id="{58519307-2CA8-7639-A9F0-9FA80141FAEE}"/>
              </a:ext>
            </a:extLst>
          </p:cNvPr>
          <p:cNvPicPr>
            <a:picLocks noChangeAspect="1"/>
          </p:cNvPicPr>
          <p:nvPr/>
        </p:nvPicPr>
        <p:blipFill>
          <a:blip r:embed="rId2"/>
          <a:stretch>
            <a:fillRect/>
          </a:stretch>
        </p:blipFill>
        <p:spPr>
          <a:xfrm>
            <a:off x="4008678" y="1758186"/>
            <a:ext cx="4373889" cy="1563627"/>
          </a:xfrm>
          <a:prstGeom prst="rect">
            <a:avLst/>
          </a:prstGeom>
        </p:spPr>
      </p:pic>
    </p:spTree>
    <p:extLst>
      <p:ext uri="{BB962C8B-B14F-4D97-AF65-F5344CB8AC3E}">
        <p14:creationId xmlns:p14="http://schemas.microsoft.com/office/powerpoint/2010/main" val="27293958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9614" y="811033"/>
            <a:ext cx="10964186" cy="5953833"/>
          </a:xfrm>
        </p:spPr>
        <p:txBody>
          <a:bodyPr>
            <a:normAutofit/>
          </a:bodyPr>
          <a:lstStyle/>
          <a:p>
            <a:pPr marL="0" lvl="0" indent="177800" eaLnBrk="0" fontAlgn="base" hangingPunct="0">
              <a:lnSpc>
                <a:spcPct val="100000"/>
              </a:lnSpc>
              <a:spcBef>
                <a:spcPct val="0"/>
              </a:spcBef>
              <a:spcAft>
                <a:spcPct val="0"/>
              </a:spcAft>
              <a:buNone/>
            </a:pP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当年分の本人情報の入力からはじめます。表示内容に変更がある場合は、修正します。</a:t>
            </a: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26" name="図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160" y="1132380"/>
            <a:ext cx="3574317" cy="5388150"/>
          </a:xfrm>
          <a:prstGeom prst="rect">
            <a:avLst/>
          </a:prstGeom>
          <a:ln>
            <a:solidFill>
              <a:schemeClr val="bg1">
                <a:lumMod val="85000"/>
              </a:schemeClr>
            </a:solidFill>
          </a:ln>
        </p:spPr>
      </p:pic>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r>
              <a:rPr lang="en-US" altLang="ja-JP" sz="2800" b="1" dirty="0">
                <a:latin typeface="Meiryo UI" panose="020B0604030504040204" pitchFamily="50" charset="-128"/>
                <a:ea typeface="Meiryo UI" panose="020B0604030504040204" pitchFamily="50" charset="-128"/>
              </a:rPr>
              <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給与所得者の扶養控除等（異動）申告書 （１／６）</a:t>
            </a:r>
          </a:p>
        </p:txBody>
      </p:sp>
      <p:sp>
        <p:nvSpPr>
          <p:cNvPr id="4" name="フッター プレースホルダー 3"/>
          <p:cNvSpPr>
            <a:spLocks noGrp="1"/>
          </p:cNvSpPr>
          <p:nvPr>
            <p:ph type="ftr" sz="quarter" idx="11"/>
          </p:nvPr>
        </p:nvSpPr>
        <p:spPr>
          <a:xfrm>
            <a:off x="7553077" y="6490285"/>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10</a:t>
            </a:fld>
            <a:endParaRPr kumimoji="1" lang="ja-JP" altLang="en-US" dirty="0">
              <a:latin typeface="Meiryo UI" panose="020B0604030504040204" pitchFamily="50" charset="-128"/>
              <a:ea typeface="Meiryo UI" panose="020B0604030504040204" pitchFamily="50" charset="-128"/>
            </a:endParaRPr>
          </a:p>
        </p:txBody>
      </p:sp>
      <p:sp>
        <p:nvSpPr>
          <p:cNvPr id="92" name="テキスト ボックス 2"/>
          <p:cNvSpPr txBox="1">
            <a:spLocks noChangeArrowheads="1"/>
          </p:cNvSpPr>
          <p:nvPr/>
        </p:nvSpPr>
        <p:spPr bwMode="auto">
          <a:xfrm>
            <a:off x="4602203" y="1756058"/>
            <a:ext cx="3299736" cy="1563131"/>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選択を変更すると、必要に応じて入力項目が表示されます。</a:t>
            </a:r>
          </a:p>
        </p:txBody>
      </p:sp>
      <p:pic>
        <p:nvPicPr>
          <p:cNvPr id="93" name="Picture 3" descr="04_扶養基礎_2_障がい者情報"/>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2379" y="2324021"/>
            <a:ext cx="2900362" cy="914400"/>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10" name="AutoShape 9">
            <a:extLst>
              <a:ext uri="{FF2B5EF4-FFF2-40B4-BE49-F238E27FC236}">
                <a16:creationId xmlns:a16="http://schemas.microsoft.com/office/drawing/2014/main" id="{70CC7B47-D3F6-E938-731D-D2E5B8BC62F1}"/>
              </a:ext>
            </a:extLst>
          </p:cNvPr>
          <p:cNvSpPr>
            <a:spLocks noChangeArrowheads="1"/>
          </p:cNvSpPr>
          <p:nvPr/>
        </p:nvSpPr>
        <p:spPr bwMode="auto">
          <a:xfrm>
            <a:off x="785562" y="4352050"/>
            <a:ext cx="2957668" cy="228380"/>
          </a:xfrm>
          <a:prstGeom prst="roundRect">
            <a:avLst>
              <a:gd name="adj" fmla="val 17639"/>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2" name="AutoShape 10">
            <a:extLst>
              <a:ext uri="{FF2B5EF4-FFF2-40B4-BE49-F238E27FC236}">
                <a16:creationId xmlns:a16="http://schemas.microsoft.com/office/drawing/2014/main" id="{74924648-AD9E-91FC-F24A-C017A81EBD19}"/>
              </a:ext>
            </a:extLst>
          </p:cNvPr>
          <p:cNvSpPr>
            <a:spLocks noChangeShapeType="1"/>
          </p:cNvSpPr>
          <p:nvPr/>
        </p:nvSpPr>
        <p:spPr bwMode="auto">
          <a:xfrm rot="10800000" flipV="1">
            <a:off x="2870339" y="2517790"/>
            <a:ext cx="1733979" cy="1829180"/>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AutoShape 12">
            <a:extLst>
              <a:ext uri="{FF2B5EF4-FFF2-40B4-BE49-F238E27FC236}">
                <a16:creationId xmlns:a16="http://schemas.microsoft.com/office/drawing/2014/main" id="{C0B16FBF-37F2-3291-B629-4F025E435930}"/>
              </a:ext>
            </a:extLst>
          </p:cNvPr>
          <p:cNvSpPr>
            <a:spLocks noChangeArrowheads="1"/>
          </p:cNvSpPr>
          <p:nvPr/>
        </p:nvSpPr>
        <p:spPr bwMode="auto">
          <a:xfrm>
            <a:off x="777857" y="5355168"/>
            <a:ext cx="3357050" cy="370057"/>
          </a:xfrm>
          <a:prstGeom prst="roundRect">
            <a:avLst>
              <a:gd name="adj" fmla="val 14228"/>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4" name="AutoShape 11">
            <a:extLst>
              <a:ext uri="{FF2B5EF4-FFF2-40B4-BE49-F238E27FC236}">
                <a16:creationId xmlns:a16="http://schemas.microsoft.com/office/drawing/2014/main" id="{723B1685-602A-0B92-33C6-BB2446CB89D4}"/>
              </a:ext>
            </a:extLst>
          </p:cNvPr>
          <p:cNvSpPr>
            <a:spLocks noChangeShapeType="1"/>
          </p:cNvSpPr>
          <p:nvPr/>
        </p:nvSpPr>
        <p:spPr bwMode="auto">
          <a:xfrm rot="10800000" flipV="1">
            <a:off x="4134906" y="5167258"/>
            <a:ext cx="928160" cy="382108"/>
          </a:xfrm>
          <a:prstGeom prst="bentConnector3">
            <a:avLst>
              <a:gd name="adj1" fmla="val 525"/>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角丸四角形 79">
            <a:extLst>
              <a:ext uri="{FF2B5EF4-FFF2-40B4-BE49-F238E27FC236}">
                <a16:creationId xmlns:a16="http://schemas.microsoft.com/office/drawing/2014/main" id="{F3D63872-A12F-DB5B-43DF-1AED5F2F2D4A}"/>
              </a:ext>
            </a:extLst>
          </p:cNvPr>
          <p:cNvSpPr>
            <a:spLocks noChangeArrowheads="1"/>
          </p:cNvSpPr>
          <p:nvPr/>
        </p:nvSpPr>
        <p:spPr bwMode="auto">
          <a:xfrm>
            <a:off x="2536646" y="6276589"/>
            <a:ext cx="589231" cy="237281"/>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18" name="直線コネクタ 17">
            <a:extLst>
              <a:ext uri="{FF2B5EF4-FFF2-40B4-BE49-F238E27FC236}">
                <a16:creationId xmlns:a16="http://schemas.microsoft.com/office/drawing/2014/main" id="{73E3F312-A49F-CAB2-6B7A-C07417F6FAB9}"/>
              </a:ext>
            </a:extLst>
          </p:cNvPr>
          <p:cNvCxnSpPr>
            <a:stCxn id="16" idx="3"/>
          </p:cNvCxnSpPr>
          <p:nvPr/>
        </p:nvCxnSpPr>
        <p:spPr>
          <a:xfrm flipV="1">
            <a:off x="3125877" y="6379301"/>
            <a:ext cx="1544070" cy="15929"/>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AutoShape 12">
            <a:extLst>
              <a:ext uri="{FF2B5EF4-FFF2-40B4-BE49-F238E27FC236}">
                <a16:creationId xmlns:a16="http://schemas.microsoft.com/office/drawing/2014/main" id="{C0B16FBF-37F2-3291-B629-4F025E435930}"/>
              </a:ext>
            </a:extLst>
          </p:cNvPr>
          <p:cNvSpPr>
            <a:spLocks noChangeArrowheads="1"/>
          </p:cNvSpPr>
          <p:nvPr/>
        </p:nvSpPr>
        <p:spPr bwMode="auto">
          <a:xfrm>
            <a:off x="768332" y="6036100"/>
            <a:ext cx="3357050" cy="156349"/>
          </a:xfrm>
          <a:prstGeom prst="roundRect">
            <a:avLst>
              <a:gd name="adj" fmla="val 14228"/>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0" name="Text Box 2"/>
          <p:cNvSpPr txBox="1">
            <a:spLocks noChangeArrowheads="1"/>
          </p:cNvSpPr>
          <p:nvPr/>
        </p:nvSpPr>
        <p:spPr bwMode="auto">
          <a:xfrm>
            <a:off x="4603271" y="6185714"/>
            <a:ext cx="4407378" cy="385306"/>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a:t>
            </a:r>
            <a:r>
              <a:rPr lang="ja-JP" altLang="en-US" sz="1400" dirty="0" smtClean="0">
                <a:latin typeface="Meiryo UI" panose="020B0604030504040204" pitchFamily="50" charset="-128"/>
                <a:ea typeface="Meiryo UI" panose="020B0604030504040204" pitchFamily="50" charset="-128"/>
                <a:cs typeface="Times New Roman" panose="02020603050405020304" pitchFamily="18" charset="0"/>
              </a:rPr>
              <a:t>、［</a:t>
            </a: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3" name="AutoShape 11">
            <a:extLst>
              <a:ext uri="{FF2B5EF4-FFF2-40B4-BE49-F238E27FC236}">
                <a16:creationId xmlns:a16="http://schemas.microsoft.com/office/drawing/2014/main" id="{723B1685-602A-0B92-33C6-BB2446CB89D4}"/>
              </a:ext>
            </a:extLst>
          </p:cNvPr>
          <p:cNvSpPr>
            <a:spLocks noChangeShapeType="1"/>
          </p:cNvSpPr>
          <p:nvPr/>
        </p:nvSpPr>
        <p:spPr bwMode="auto">
          <a:xfrm rot="10800000" flipH="1">
            <a:off x="3868651" y="5894085"/>
            <a:ext cx="791770" cy="129010"/>
          </a:xfrm>
          <a:prstGeom prst="bentConnector3">
            <a:avLst>
              <a:gd name="adj1" fmla="val -517"/>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1" name="Text Box 2"/>
          <p:cNvSpPr txBox="1">
            <a:spLocks noChangeArrowheads="1"/>
          </p:cNvSpPr>
          <p:nvPr/>
        </p:nvSpPr>
        <p:spPr bwMode="auto">
          <a:xfrm>
            <a:off x="4592051" y="5711770"/>
            <a:ext cx="4409073" cy="35733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smtClean="0">
                <a:latin typeface="Meiryo UI" panose="020B0604030504040204" pitchFamily="50" charset="-128"/>
                <a:ea typeface="Meiryo UI" panose="020B0604030504040204" pitchFamily="50" charset="-128"/>
                <a:cs typeface="Times New Roman" panose="02020603050405020304" pitchFamily="18" charset="0"/>
              </a:rPr>
              <a:t>本人が定額減税の対象になるかが自動的に表示されます</a:t>
            </a: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94" name="Text Box 4"/>
          <p:cNvSpPr txBox="1">
            <a:spLocks noChangeArrowheads="1"/>
          </p:cNvSpPr>
          <p:nvPr/>
        </p:nvSpPr>
        <p:spPr bwMode="auto">
          <a:xfrm>
            <a:off x="4604287" y="3992034"/>
            <a:ext cx="7428359" cy="1241191"/>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a:t>
            </a: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当年の所得情報を入力します。</a:t>
            </a:r>
            <a: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r>
            <a:b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入力した金額をもとに、合計所得金額の見積額や基礎控除額が自動的に計算されます。なお、</a:t>
            </a:r>
            <a: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r>
            <a:b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t>
            </a: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収入金額が</a:t>
            </a:r>
            <a: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850</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万円前後の見込みになる場合は、</a:t>
            </a:r>
            <a: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850</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万円を超えた金額で入力しておいてください。</a:t>
            </a:r>
            <a:endPar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・カーソルが入らない場合は、管理者側で所得情報を管理しているため修正は不要です</a:t>
            </a:r>
            <a:r>
              <a:rPr kumimoji="0" lang="ja-JP" altLang="en-US" sz="1400" dirty="0" smtClean="0">
                <a:latin typeface="Meiryo UI" panose="020B0604030504040204" pitchFamily="50" charset="-128"/>
                <a:ea typeface="Meiryo UI" panose="020B0604030504040204" pitchFamily="50" charset="-128"/>
                <a:cs typeface="Times New Roman" panose="02020603050405020304" pitchFamily="18" charset="0"/>
              </a:rPr>
              <a:t>。</a:t>
            </a:r>
            <a:endParaRPr kumimoji="0" lang="en-US" altLang="ja-JP" sz="1400" dirty="0" smtClean="0">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・休職している場合等で、令和</a:t>
            </a:r>
            <a:r>
              <a:rPr kumimoji="0"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6</a:t>
            </a:r>
            <a:r>
              <a:rPr kumimoji="0"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a:t>
            </a:r>
            <a:r>
              <a:rPr kumimoji="0" lang="en-US" altLang="ja-JP"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6</a:t>
            </a:r>
            <a:r>
              <a:rPr kumimoji="0"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月以降に給与等の収入がない場合は、チェックを付けます。</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628604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45720" y="855603"/>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前スライドの画面「配偶者の有無」で「あり」を選択した場合は、「配偶者情報」画面に進みます。</a:t>
            </a: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18" name="図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0722" y="1171576"/>
            <a:ext cx="4240059" cy="5424856"/>
          </a:xfrm>
          <a:prstGeom prst="rect">
            <a:avLst/>
          </a:prstGeom>
          <a:ln>
            <a:solidFill>
              <a:schemeClr val="bg1">
                <a:lumMod val="85000"/>
              </a:schemeClr>
            </a:solidFill>
          </a:ln>
        </p:spPr>
      </p:pic>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r>
              <a:rPr lang="en-US" altLang="ja-JP" sz="2800" b="1" dirty="0">
                <a:latin typeface="Meiryo UI" panose="020B0604030504040204" pitchFamily="50" charset="-128"/>
                <a:ea typeface="Meiryo UI" panose="020B0604030504040204" pitchFamily="50" charset="-128"/>
              </a:rPr>
              <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給与所得者の扶養控除等（異動）申告書 （</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／６）</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11</a:t>
            </a:fld>
            <a:endParaRPr kumimoji="1" lang="ja-JP" altLang="en-US" dirty="0">
              <a:latin typeface="Meiryo UI" panose="020B0604030504040204" pitchFamily="50" charset="-128"/>
              <a:ea typeface="Meiryo UI" panose="020B0604030504040204" pitchFamily="50" charset="-128"/>
            </a:endParaRPr>
          </a:p>
        </p:txBody>
      </p:sp>
      <p:sp>
        <p:nvSpPr>
          <p:cNvPr id="9" name="AutoShape 8">
            <a:extLst>
              <a:ext uri="{FF2B5EF4-FFF2-40B4-BE49-F238E27FC236}">
                <a16:creationId xmlns:a16="http://schemas.microsoft.com/office/drawing/2014/main" id="{AE80D5EE-CB95-223B-E9A1-5DC784089B3B}"/>
              </a:ext>
            </a:extLst>
          </p:cNvPr>
          <p:cNvSpPr>
            <a:spLocks noChangeArrowheads="1"/>
          </p:cNvSpPr>
          <p:nvPr/>
        </p:nvSpPr>
        <p:spPr bwMode="auto">
          <a:xfrm>
            <a:off x="1478817" y="2085632"/>
            <a:ext cx="645493" cy="166419"/>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0" name="直線矢印コネクタ 80">
            <a:extLst>
              <a:ext uri="{FF2B5EF4-FFF2-40B4-BE49-F238E27FC236}">
                <a16:creationId xmlns:a16="http://schemas.microsoft.com/office/drawing/2014/main" id="{DD304C19-672D-F7EA-FEC4-CA42B57D8A61}"/>
              </a:ext>
            </a:extLst>
          </p:cNvPr>
          <p:cNvSpPr>
            <a:spLocks noChangeShapeType="1"/>
          </p:cNvSpPr>
          <p:nvPr/>
        </p:nvSpPr>
        <p:spPr bwMode="auto">
          <a:xfrm rot="16200000" flipH="1" flipV="1">
            <a:off x="3514756" y="-93495"/>
            <a:ext cx="566786" cy="3776550"/>
          </a:xfrm>
          <a:prstGeom prst="bentConnector3">
            <a:avLst>
              <a:gd name="adj1" fmla="val 49954"/>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AutoShape 9">
            <a:extLst>
              <a:ext uri="{FF2B5EF4-FFF2-40B4-BE49-F238E27FC236}">
                <a16:creationId xmlns:a16="http://schemas.microsoft.com/office/drawing/2014/main" id="{BE32301C-A801-0C0B-87C0-9E6D2571F4B1}"/>
              </a:ext>
            </a:extLst>
          </p:cNvPr>
          <p:cNvSpPr>
            <a:spLocks noChangeArrowheads="1"/>
          </p:cNvSpPr>
          <p:nvPr/>
        </p:nvSpPr>
        <p:spPr bwMode="auto">
          <a:xfrm>
            <a:off x="989913" y="5400681"/>
            <a:ext cx="3551073" cy="262845"/>
          </a:xfrm>
          <a:prstGeom prst="roundRect">
            <a:avLst>
              <a:gd name="adj" fmla="val 1280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2" name="直線矢印コネクタ 80">
            <a:extLst>
              <a:ext uri="{FF2B5EF4-FFF2-40B4-BE49-F238E27FC236}">
                <a16:creationId xmlns:a16="http://schemas.microsoft.com/office/drawing/2014/main" id="{E32014F8-E7D3-1375-F3CF-A36F68BBCE1A}"/>
              </a:ext>
            </a:extLst>
          </p:cNvPr>
          <p:cNvSpPr>
            <a:spLocks noChangeShapeType="1"/>
          </p:cNvSpPr>
          <p:nvPr/>
        </p:nvSpPr>
        <p:spPr bwMode="auto">
          <a:xfrm rot="10800000" flipV="1">
            <a:off x="4552172" y="4876800"/>
            <a:ext cx="1639078" cy="664182"/>
          </a:xfrm>
          <a:prstGeom prst="bentConnector3">
            <a:avLst>
              <a:gd name="adj1" fmla="val -4830"/>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3" name="AutoShape 11">
            <a:extLst>
              <a:ext uri="{FF2B5EF4-FFF2-40B4-BE49-F238E27FC236}">
                <a16:creationId xmlns:a16="http://schemas.microsoft.com/office/drawing/2014/main" id="{1983F026-9B29-C507-81D2-8A0FDB21C867}"/>
              </a:ext>
            </a:extLst>
          </p:cNvPr>
          <p:cNvSpPr>
            <a:spLocks noChangeArrowheads="1"/>
          </p:cNvSpPr>
          <p:nvPr/>
        </p:nvSpPr>
        <p:spPr bwMode="auto">
          <a:xfrm>
            <a:off x="3028217" y="6305989"/>
            <a:ext cx="707976" cy="252413"/>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4" name="直線矢印コネクタ 80">
            <a:extLst>
              <a:ext uri="{FF2B5EF4-FFF2-40B4-BE49-F238E27FC236}">
                <a16:creationId xmlns:a16="http://schemas.microsoft.com/office/drawing/2014/main" id="{5549B0D2-2BE1-AA91-353B-F2C33945177B}"/>
              </a:ext>
            </a:extLst>
          </p:cNvPr>
          <p:cNvSpPr>
            <a:spLocks noChangeShapeType="1"/>
          </p:cNvSpPr>
          <p:nvPr/>
        </p:nvSpPr>
        <p:spPr bwMode="auto">
          <a:xfrm rot="10800000" flipV="1">
            <a:off x="3750333" y="6350700"/>
            <a:ext cx="2082362" cy="67560"/>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テキスト ボックス 2">
            <a:extLst>
              <a:ext uri="{FF2B5EF4-FFF2-40B4-BE49-F238E27FC236}">
                <a16:creationId xmlns:a16="http://schemas.microsoft.com/office/drawing/2014/main" id="{CE61DA5E-4A64-9822-95F6-4AD21AE73E7B}"/>
              </a:ext>
            </a:extLst>
          </p:cNvPr>
          <p:cNvSpPr txBox="1">
            <a:spLocks noChangeArrowheads="1"/>
          </p:cNvSpPr>
          <p:nvPr/>
        </p:nvSpPr>
        <p:spPr bwMode="auto">
          <a:xfrm>
            <a:off x="5371710" y="3968840"/>
            <a:ext cx="4406336" cy="121920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前画面で入力した本人の所得情報と当画面で</a:t>
            </a:r>
            <a:b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入力した配偶者の所得情報をもとに、配偶者控除額</a:t>
            </a:r>
            <a:b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または配偶者特別控除額が自動的に計算されます。</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昨年、配偶者控除等申告書を提出している場合は、</a:t>
            </a:r>
            <a:b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収入金額の入力欄の下に昨年の収入金額が表示されます。</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400" b="0" i="0" u="none" strike="noStrike" cap="none" normalizeH="0" baseline="0" dirty="0">
              <a:ln>
                <a:noFill/>
              </a:ln>
              <a:solidFill>
                <a:schemeClr val="tx1"/>
              </a:solidFill>
              <a:effectLst/>
              <a:latin typeface="Arial" panose="020B0604020202020204" pitchFamily="34" charset="0"/>
            </a:endParaRPr>
          </a:p>
        </p:txBody>
      </p:sp>
      <p:sp>
        <p:nvSpPr>
          <p:cNvPr id="16" name="Text Box 2">
            <a:extLst>
              <a:ext uri="{FF2B5EF4-FFF2-40B4-BE49-F238E27FC236}">
                <a16:creationId xmlns:a16="http://schemas.microsoft.com/office/drawing/2014/main" id="{6CC7091A-FFD1-0C88-A820-6BE2CA6E6120}"/>
              </a:ext>
            </a:extLst>
          </p:cNvPr>
          <p:cNvSpPr txBox="1">
            <a:spLocks noChangeArrowheads="1"/>
          </p:cNvSpPr>
          <p:nvPr/>
        </p:nvSpPr>
        <p:spPr bwMode="auto">
          <a:xfrm>
            <a:off x="5371709" y="6154920"/>
            <a:ext cx="4532899" cy="357869"/>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7" name="テキスト ボックス 2">
            <a:extLst>
              <a:ext uri="{FF2B5EF4-FFF2-40B4-BE49-F238E27FC236}">
                <a16:creationId xmlns:a16="http://schemas.microsoft.com/office/drawing/2014/main" id="{D9DC3F23-E257-D456-3F65-403BCF1118A0}"/>
              </a:ext>
            </a:extLst>
          </p:cNvPr>
          <p:cNvSpPr txBox="1">
            <a:spLocks noChangeArrowheads="1"/>
          </p:cNvSpPr>
          <p:nvPr/>
        </p:nvSpPr>
        <p:spPr bwMode="auto">
          <a:xfrm>
            <a:off x="5381077" y="1361327"/>
            <a:ext cx="2412924" cy="57626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源泉控除対象配偶者の場合</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に</a:t>
            </a: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表示されます。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400" b="0" i="0" u="none" strike="noStrike" cap="none" normalizeH="0" baseline="0" dirty="0">
              <a:ln>
                <a:noFill/>
              </a:ln>
              <a:solidFill>
                <a:schemeClr val="tx1"/>
              </a:solidFill>
              <a:effectLst/>
              <a:latin typeface="Arial" panose="020B0604020202020204" pitchFamily="34" charset="0"/>
            </a:endParaRPr>
          </a:p>
        </p:txBody>
      </p:sp>
      <p:sp>
        <p:nvSpPr>
          <p:cNvPr id="20" name="AutoShape 8">
            <a:extLst>
              <a:ext uri="{FF2B5EF4-FFF2-40B4-BE49-F238E27FC236}">
                <a16:creationId xmlns:a16="http://schemas.microsoft.com/office/drawing/2014/main" id="{AE80D5EE-CB95-223B-E9A1-5DC784089B3B}"/>
              </a:ext>
            </a:extLst>
          </p:cNvPr>
          <p:cNvSpPr>
            <a:spLocks noChangeArrowheads="1"/>
          </p:cNvSpPr>
          <p:nvPr/>
        </p:nvSpPr>
        <p:spPr bwMode="auto">
          <a:xfrm>
            <a:off x="973992" y="2247556"/>
            <a:ext cx="3959958" cy="400393"/>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2" name="直線矢印コネクタ 80">
            <a:extLst>
              <a:ext uri="{FF2B5EF4-FFF2-40B4-BE49-F238E27FC236}">
                <a16:creationId xmlns:a16="http://schemas.microsoft.com/office/drawing/2014/main" id="{E32014F8-E7D3-1375-F3CF-A36F68BBCE1A}"/>
              </a:ext>
            </a:extLst>
          </p:cNvPr>
          <p:cNvSpPr>
            <a:spLocks noChangeShapeType="1"/>
          </p:cNvSpPr>
          <p:nvPr/>
        </p:nvSpPr>
        <p:spPr bwMode="auto">
          <a:xfrm rot="10800000" flipV="1">
            <a:off x="4933950" y="2376224"/>
            <a:ext cx="2082362" cy="67560"/>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9" name="テキスト ボックス 2">
            <a:extLst>
              <a:ext uri="{FF2B5EF4-FFF2-40B4-BE49-F238E27FC236}">
                <a16:creationId xmlns:a16="http://schemas.microsoft.com/office/drawing/2014/main" id="{D9DC3F23-E257-D456-3F65-403BCF1118A0}"/>
              </a:ext>
            </a:extLst>
          </p:cNvPr>
          <p:cNvSpPr txBox="1">
            <a:spLocks noChangeArrowheads="1"/>
          </p:cNvSpPr>
          <p:nvPr/>
        </p:nvSpPr>
        <p:spPr bwMode="auto">
          <a:xfrm>
            <a:off x="5381077" y="2087356"/>
            <a:ext cx="4396969" cy="758194"/>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rPr>
              <a:t>配偶者に係る定額減税の適用を受ける場合は、「申告する」を選択します。配偶者が</a:t>
            </a:r>
            <a:r>
              <a:rPr kumimoji="0" lang="ja-JP" altLang="en-US" sz="1400" dirty="0" smtClean="0">
                <a:latin typeface="Meiryo UI" panose="020B0604030504040204" pitchFamily="50" charset="-128"/>
                <a:ea typeface="Meiryo UI" panose="020B0604030504040204" pitchFamily="50" charset="-128"/>
              </a:rPr>
              <a:t>定額減税の適用を受けられない</a:t>
            </a:r>
            <a:r>
              <a:rPr kumimoji="0" lang="en-US" altLang="ja-JP" sz="1400" dirty="0" smtClean="0">
                <a:latin typeface="Meiryo UI" panose="020B0604030504040204" pitchFamily="50" charset="-128"/>
                <a:ea typeface="Meiryo UI" panose="020B0604030504040204" pitchFamily="50" charset="-128"/>
              </a:rPr>
              <a:t/>
            </a:r>
            <a:br>
              <a:rPr kumimoji="0" lang="en-US" altLang="ja-JP" sz="1400" dirty="0" smtClean="0">
                <a:latin typeface="Meiryo UI" panose="020B0604030504040204" pitchFamily="50" charset="-128"/>
                <a:ea typeface="Meiryo UI" panose="020B0604030504040204" pitchFamily="50" charset="-128"/>
              </a:rPr>
            </a:br>
            <a:r>
              <a:rPr kumimoji="0" lang="ja-JP" altLang="en-US" sz="1400" dirty="0" smtClean="0">
                <a:latin typeface="Meiryo UI" panose="020B0604030504040204" pitchFamily="50" charset="-128"/>
                <a:ea typeface="Meiryo UI" panose="020B0604030504040204" pitchFamily="50" charset="-128"/>
              </a:rPr>
              <a:t>場合は、この画面は表示されません。</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5" name="AutoShape 12">
            <a:extLst>
              <a:ext uri="{FF2B5EF4-FFF2-40B4-BE49-F238E27FC236}">
                <a16:creationId xmlns:a16="http://schemas.microsoft.com/office/drawing/2014/main" id="{C0B16FBF-37F2-3291-B629-4F025E435930}"/>
              </a:ext>
            </a:extLst>
          </p:cNvPr>
          <p:cNvSpPr>
            <a:spLocks noChangeArrowheads="1"/>
          </p:cNvSpPr>
          <p:nvPr/>
        </p:nvSpPr>
        <p:spPr bwMode="auto">
          <a:xfrm>
            <a:off x="999048" y="6017956"/>
            <a:ext cx="3541938" cy="180842"/>
          </a:xfrm>
          <a:prstGeom prst="roundRect">
            <a:avLst>
              <a:gd name="adj" fmla="val 14228"/>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6" name="AutoShape 11">
            <a:extLst>
              <a:ext uri="{FF2B5EF4-FFF2-40B4-BE49-F238E27FC236}">
                <a16:creationId xmlns:a16="http://schemas.microsoft.com/office/drawing/2014/main" id="{723B1685-602A-0B92-33C6-BB2446CB89D4}"/>
              </a:ext>
            </a:extLst>
          </p:cNvPr>
          <p:cNvSpPr>
            <a:spLocks noChangeShapeType="1"/>
          </p:cNvSpPr>
          <p:nvPr/>
        </p:nvSpPr>
        <p:spPr bwMode="auto">
          <a:xfrm rot="10800000" flipH="1">
            <a:off x="3897225" y="5874607"/>
            <a:ext cx="1518557" cy="145309"/>
          </a:xfrm>
          <a:prstGeom prst="bentConnector3">
            <a:avLst>
              <a:gd name="adj1" fmla="val -517"/>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4" name="Text Box 2"/>
          <p:cNvSpPr txBox="1">
            <a:spLocks noChangeArrowheads="1"/>
          </p:cNvSpPr>
          <p:nvPr/>
        </p:nvSpPr>
        <p:spPr bwMode="auto">
          <a:xfrm>
            <a:off x="5371710" y="5712228"/>
            <a:ext cx="4532899" cy="35733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smtClean="0">
                <a:latin typeface="Meiryo UI" panose="020B0604030504040204" pitchFamily="50" charset="-128"/>
                <a:ea typeface="Meiryo UI" panose="020B0604030504040204" pitchFamily="50" charset="-128"/>
                <a:cs typeface="Times New Roman" panose="02020603050405020304" pitchFamily="18" charset="0"/>
              </a:rPr>
              <a:t>配偶者が定額減税の対象になるかが自動的に表示されます</a:t>
            </a: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82553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前々スライドの画面「扶養親族の有無」、または「他の所得者が控除を受ける扶養親族の有無」で「あり」を選択した場合は、</a:t>
            </a:r>
            <a:endParaRPr kumimoji="0" lang="en-US" altLang="ja-JP"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a:t>
            </a:r>
            <a:r>
              <a:rPr kumimoji="0" lang="ja-JP" altLang="en-US" sz="1600" dirty="0">
                <a:latin typeface="Meiryo UI" panose="020B0604030504040204" pitchFamily="50" charset="-128"/>
                <a:ea typeface="Meiryo UI" panose="020B0604030504040204" pitchFamily="50" charset="-128"/>
              </a:rPr>
              <a:t>扶養親族情報</a:t>
            </a:r>
            <a:r>
              <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rPr>
              <a:t>」画面に進みます。</a:t>
            </a:r>
            <a:r>
              <a:rPr kumimoji="0" lang="en-US" altLang="ja-JP" sz="1600" dirty="0">
                <a:latin typeface="Meiryo UI" panose="020B0604030504040204" pitchFamily="50" charset="-128"/>
                <a:ea typeface="Meiryo UI" panose="020B0604030504040204" pitchFamily="50" charset="-128"/>
              </a:rPr>
              <a:t/>
            </a:r>
            <a:br>
              <a:rPr kumimoji="0" lang="en-US" altLang="ja-JP" sz="1600" dirty="0">
                <a:latin typeface="Meiryo UI" panose="020B0604030504040204" pitchFamily="50" charset="-128"/>
                <a:ea typeface="Meiryo UI" panose="020B0604030504040204" pitchFamily="50" charset="-128"/>
              </a:rPr>
            </a:br>
            <a:r>
              <a:rPr kumimoji="0" lang="en-US" altLang="ja-JP" sz="1600" dirty="0">
                <a:latin typeface="Meiryo UI" panose="020B0604030504040204" pitchFamily="50" charset="-128"/>
                <a:ea typeface="Meiryo UI" panose="020B0604030504040204" pitchFamily="50" charset="-128"/>
              </a:rPr>
              <a:t/>
            </a:r>
            <a:br>
              <a:rPr kumimoji="0" lang="en-US" altLang="ja-JP" sz="1600" dirty="0">
                <a:latin typeface="Meiryo UI" panose="020B0604030504040204" pitchFamily="50" charset="-128"/>
                <a:ea typeface="Meiryo UI" panose="020B0604030504040204" pitchFamily="50" charset="-128"/>
              </a:rPr>
            </a:b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92" name="Text Box 33"/>
          <p:cNvSpPr txBox="1">
            <a:spLocks noChangeArrowheads="1"/>
          </p:cNvSpPr>
          <p:nvPr/>
        </p:nvSpPr>
        <p:spPr bwMode="auto">
          <a:xfrm>
            <a:off x="7515970" y="3439045"/>
            <a:ext cx="3232868" cy="292851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表示される画面にしたがって各項目の</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当年のデータの入力が終わると、</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翌年の「扶養控除等（異動）申告書」</a:t>
            </a:r>
            <a:endPar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データの入力画面へ進みます。</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endParaRPr>
          </a:p>
        </p:txBody>
      </p:sp>
      <p:pic>
        <p:nvPicPr>
          <p:cNvPr id="24" name="図 2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9070" y="4389236"/>
            <a:ext cx="2050978" cy="1885371"/>
          </a:xfrm>
          <a:prstGeom prst="rect">
            <a:avLst/>
          </a:prstGeom>
          <a:ln>
            <a:solidFill>
              <a:schemeClr val="bg1">
                <a:lumMod val="85000"/>
              </a:schemeClr>
            </a:solidFill>
          </a:ln>
        </p:spPr>
      </p:pic>
      <p:pic>
        <p:nvPicPr>
          <p:cNvPr id="23" name="図 2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6081" y="1455998"/>
            <a:ext cx="3641815" cy="5228846"/>
          </a:xfrm>
          <a:prstGeom prst="rect">
            <a:avLst/>
          </a:prstGeom>
          <a:ln>
            <a:solidFill>
              <a:schemeClr val="bg1">
                <a:lumMod val="85000"/>
              </a:schemeClr>
            </a:solidFill>
          </a:ln>
        </p:spPr>
      </p:pic>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a:t>
            </a:r>
            <a:r>
              <a:rPr lang="ja-JP" altLang="en-US"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申告書データを登録する</a:t>
            </a:r>
            <a:r>
              <a:rPr lang="en-US" altLang="ja-JP" sz="2800" b="1" dirty="0">
                <a:latin typeface="Meiryo UI" panose="020B0604030504040204" pitchFamily="50" charset="-128"/>
                <a:ea typeface="Meiryo UI" panose="020B0604030504040204" pitchFamily="50" charset="-128"/>
              </a:rPr>
              <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給与所得者の扶養控除等（異動）申告書 （</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／６）</a:t>
            </a:r>
          </a:p>
        </p:txBody>
      </p:sp>
      <p:sp>
        <p:nvSpPr>
          <p:cNvPr id="4" name="フッター プレースホルダー 3"/>
          <p:cNvSpPr>
            <a:spLocks noGrp="1"/>
          </p:cNvSpPr>
          <p:nvPr>
            <p:ph type="ftr" sz="quarter" idx="11"/>
          </p:nvPr>
        </p:nvSpPr>
        <p:spPr>
          <a:xfrm>
            <a:off x="7553077" y="6506469"/>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12</a:t>
            </a:fld>
            <a:endParaRPr kumimoji="1" lang="ja-JP" altLang="en-US" dirty="0">
              <a:latin typeface="Meiryo UI" panose="020B0604030504040204" pitchFamily="50" charset="-128"/>
              <a:ea typeface="Meiryo UI" panose="020B0604030504040204" pitchFamily="50" charset="-128"/>
            </a:endParaRPr>
          </a:p>
        </p:txBody>
      </p:sp>
      <p:sp>
        <p:nvSpPr>
          <p:cNvPr id="33" name="Rectangle 34"/>
          <p:cNvSpPr>
            <a:spLocks noChangeArrowheads="1"/>
          </p:cNvSpPr>
          <p:nvPr/>
        </p:nvSpPr>
        <p:spPr bwMode="auto">
          <a:xfrm>
            <a:off x="38961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5" name="Rectangle 38"/>
          <p:cNvSpPr>
            <a:spLocks noChangeArrowheads="1"/>
          </p:cNvSpPr>
          <p:nvPr/>
        </p:nvSpPr>
        <p:spPr bwMode="auto">
          <a:xfrm>
            <a:off x="212316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8" name="角丸四角形 79">
            <a:extLst>
              <a:ext uri="{FF2B5EF4-FFF2-40B4-BE49-F238E27FC236}">
                <a16:creationId xmlns:a16="http://schemas.microsoft.com/office/drawing/2014/main" id="{83A53D69-81C0-5C1F-1A09-03A74D95FCAC}"/>
              </a:ext>
            </a:extLst>
          </p:cNvPr>
          <p:cNvSpPr>
            <a:spLocks noChangeArrowheads="1"/>
          </p:cNvSpPr>
          <p:nvPr/>
        </p:nvSpPr>
        <p:spPr bwMode="auto">
          <a:xfrm>
            <a:off x="1150576" y="2389099"/>
            <a:ext cx="419080" cy="149148"/>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 name="AutoShape 10">
            <a:extLst>
              <a:ext uri="{FF2B5EF4-FFF2-40B4-BE49-F238E27FC236}">
                <a16:creationId xmlns:a16="http://schemas.microsoft.com/office/drawing/2014/main" id="{716CE9A4-613D-FA62-C592-5850CF761911}"/>
              </a:ext>
            </a:extLst>
          </p:cNvPr>
          <p:cNvSpPr>
            <a:spLocks noChangeShapeType="1"/>
          </p:cNvSpPr>
          <p:nvPr/>
        </p:nvSpPr>
        <p:spPr bwMode="auto">
          <a:xfrm rot="10800000" flipV="1">
            <a:off x="1569655" y="2193235"/>
            <a:ext cx="3146953" cy="27865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10" name="直線矢印コネクタ 80">
            <a:extLst>
              <a:ext uri="{FF2B5EF4-FFF2-40B4-BE49-F238E27FC236}">
                <a16:creationId xmlns:a16="http://schemas.microsoft.com/office/drawing/2014/main" id="{E7202FF8-67A8-BB9F-BF58-44CB49999C63}"/>
              </a:ext>
            </a:extLst>
          </p:cNvPr>
          <p:cNvCxnSpPr>
            <a:cxnSpLocks noChangeShapeType="1"/>
            <a:endCxn id="11" idx="3"/>
          </p:cNvCxnSpPr>
          <p:nvPr/>
        </p:nvCxnSpPr>
        <p:spPr bwMode="auto">
          <a:xfrm rot="10800000" flipV="1">
            <a:off x="2501738" y="4313253"/>
            <a:ext cx="2512162" cy="1954008"/>
          </a:xfrm>
          <a:prstGeom prst="bentConnector3">
            <a:avLst>
              <a:gd name="adj1" fmla="val 61532"/>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11" name="角丸四角形 79">
            <a:extLst>
              <a:ext uri="{FF2B5EF4-FFF2-40B4-BE49-F238E27FC236}">
                <a16:creationId xmlns:a16="http://schemas.microsoft.com/office/drawing/2014/main" id="{7E4B396D-461F-5E8E-F5F0-61AE0650B150}"/>
              </a:ext>
            </a:extLst>
          </p:cNvPr>
          <p:cNvSpPr>
            <a:spLocks noChangeArrowheads="1"/>
          </p:cNvSpPr>
          <p:nvPr/>
        </p:nvSpPr>
        <p:spPr bwMode="auto">
          <a:xfrm>
            <a:off x="1771187" y="6198407"/>
            <a:ext cx="730551" cy="137707"/>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2" name="角丸四角形 79">
            <a:extLst>
              <a:ext uri="{FF2B5EF4-FFF2-40B4-BE49-F238E27FC236}">
                <a16:creationId xmlns:a16="http://schemas.microsoft.com/office/drawing/2014/main" id="{118138F1-E25C-19E3-FBD1-3F814A4553F7}"/>
              </a:ext>
            </a:extLst>
          </p:cNvPr>
          <p:cNvSpPr>
            <a:spLocks noChangeArrowheads="1"/>
          </p:cNvSpPr>
          <p:nvPr/>
        </p:nvSpPr>
        <p:spPr bwMode="auto">
          <a:xfrm>
            <a:off x="2513485" y="6427130"/>
            <a:ext cx="593431" cy="243788"/>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3" name="AutoShape 10">
            <a:extLst>
              <a:ext uri="{FF2B5EF4-FFF2-40B4-BE49-F238E27FC236}">
                <a16:creationId xmlns:a16="http://schemas.microsoft.com/office/drawing/2014/main" id="{FCDF688B-5066-35E2-3F26-3F2183E166D0}"/>
              </a:ext>
            </a:extLst>
          </p:cNvPr>
          <p:cNvSpPr>
            <a:spLocks noChangeShapeType="1"/>
          </p:cNvSpPr>
          <p:nvPr/>
        </p:nvSpPr>
        <p:spPr bwMode="auto">
          <a:xfrm rot="10800000" flipV="1">
            <a:off x="3106917" y="5408083"/>
            <a:ext cx="4429632" cy="1137848"/>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4" name="Text Box 33">
            <a:extLst>
              <a:ext uri="{FF2B5EF4-FFF2-40B4-BE49-F238E27FC236}">
                <a16:creationId xmlns:a16="http://schemas.microsoft.com/office/drawing/2014/main" id="{38EE3F92-E214-59FE-38E4-D91F1760A600}"/>
              </a:ext>
            </a:extLst>
          </p:cNvPr>
          <p:cNvSpPr txBox="1">
            <a:spLocks noChangeArrowheads="1"/>
          </p:cNvSpPr>
          <p:nvPr/>
        </p:nvSpPr>
        <p:spPr bwMode="auto">
          <a:xfrm>
            <a:off x="3871991" y="3563509"/>
            <a:ext cx="3578353" cy="1491641"/>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本人の収入金額および家族の情報をもとに、</a:t>
            </a:r>
            <a:endParaRPr kumimoji="0" lang="en-US"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所得金額調整控除の要件に該当するかが</a:t>
            </a:r>
            <a:endParaRPr kumimoji="0" lang="en-US"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自動判定されます。</a:t>
            </a:r>
            <a:endParaRPr kumimoji="0" lang="en-US"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該当する場合は、要件の内容が表示され、年末調整の際に確定した収入をもとに控除額が計算されます。</a:t>
            </a:r>
            <a:endPar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endParaRPr>
          </a:p>
        </p:txBody>
      </p:sp>
      <p:sp>
        <p:nvSpPr>
          <p:cNvPr id="15" name="テキスト ボックス 2">
            <a:extLst>
              <a:ext uri="{FF2B5EF4-FFF2-40B4-BE49-F238E27FC236}">
                <a16:creationId xmlns:a16="http://schemas.microsoft.com/office/drawing/2014/main" id="{C05935F8-1C5B-CD2A-2E68-60ACA56C704F}"/>
              </a:ext>
            </a:extLst>
          </p:cNvPr>
          <p:cNvSpPr txBox="1">
            <a:spLocks noChangeArrowheads="1"/>
          </p:cNvSpPr>
          <p:nvPr/>
        </p:nvSpPr>
        <p:spPr bwMode="auto">
          <a:xfrm>
            <a:off x="4716612" y="1911628"/>
            <a:ext cx="1935191" cy="599824"/>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年齢に応じて、</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自動的に</a:t>
            </a:r>
            <a:endPar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判定されます。</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1" name="角丸四角形 79">
            <a:extLst>
              <a:ext uri="{FF2B5EF4-FFF2-40B4-BE49-F238E27FC236}">
                <a16:creationId xmlns:a16="http://schemas.microsoft.com/office/drawing/2014/main" id="{AAEF35A1-3A79-502D-A0EF-7614A986B762}"/>
              </a:ext>
            </a:extLst>
          </p:cNvPr>
          <p:cNvSpPr>
            <a:spLocks noChangeArrowheads="1"/>
          </p:cNvSpPr>
          <p:nvPr/>
        </p:nvSpPr>
        <p:spPr bwMode="auto">
          <a:xfrm>
            <a:off x="8789477" y="5956300"/>
            <a:ext cx="745048" cy="242107"/>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3149140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翌年のデータとして、当年用に入力した内容が初期表示されます。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9833" y="1202180"/>
            <a:ext cx="4162633" cy="4318016"/>
          </a:xfrm>
          <a:prstGeom prst="rect">
            <a:avLst/>
          </a:prstGeom>
          <a:ln>
            <a:solidFill>
              <a:schemeClr val="bg1">
                <a:lumMod val="85000"/>
              </a:schemeClr>
            </a:solidFill>
          </a:ln>
        </p:spPr>
      </p:pic>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r>
              <a:rPr lang="en-US" altLang="ja-JP" sz="2800" b="1" dirty="0">
                <a:latin typeface="Meiryo UI" panose="020B0604030504040204" pitchFamily="50" charset="-128"/>
                <a:ea typeface="Meiryo UI" panose="020B0604030504040204" pitchFamily="50" charset="-128"/>
              </a:rPr>
              <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給与所得者の扶養控除等（異動）申告書 （</a:t>
            </a:r>
            <a:r>
              <a:rPr lang="en-US" altLang="ja-JP" sz="2800" b="1" dirty="0">
                <a:latin typeface="Meiryo UI" panose="020B0604030504040204" pitchFamily="50" charset="-128"/>
                <a:ea typeface="Meiryo UI" panose="020B0604030504040204" pitchFamily="50" charset="-128"/>
              </a:rPr>
              <a:t>4</a:t>
            </a:r>
            <a:r>
              <a:rPr lang="ja-JP" altLang="en-US" sz="2800" b="1" dirty="0">
                <a:latin typeface="Meiryo UI" panose="020B0604030504040204" pitchFamily="50" charset="-128"/>
                <a:ea typeface="Meiryo UI" panose="020B0604030504040204" pitchFamily="50" charset="-128"/>
              </a:rPr>
              <a:t>／６）</a:t>
            </a:r>
          </a:p>
        </p:txBody>
      </p:sp>
      <p:sp>
        <p:nvSpPr>
          <p:cNvPr id="4" name="フッター プレースホルダー 3"/>
          <p:cNvSpPr>
            <a:spLocks noGrp="1"/>
          </p:cNvSpPr>
          <p:nvPr>
            <p:ph type="ftr" sz="quarter" idx="11"/>
          </p:nvPr>
        </p:nvSpPr>
        <p:spPr>
          <a:xfrm>
            <a:off x="7553077" y="6490285"/>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13</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8" name="AutoShape 3">
            <a:extLst>
              <a:ext uri="{FF2B5EF4-FFF2-40B4-BE49-F238E27FC236}">
                <a16:creationId xmlns:a16="http://schemas.microsoft.com/office/drawing/2014/main" id="{A7D9C660-CDC5-AEBE-5C2C-A5080421453C}"/>
              </a:ext>
            </a:extLst>
          </p:cNvPr>
          <p:cNvSpPr>
            <a:spLocks noChangeArrowheads="1"/>
          </p:cNvSpPr>
          <p:nvPr/>
        </p:nvSpPr>
        <p:spPr bwMode="auto">
          <a:xfrm>
            <a:off x="659181" y="1857375"/>
            <a:ext cx="550494" cy="188765"/>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 name="AutoShape 6">
            <a:extLst>
              <a:ext uri="{FF2B5EF4-FFF2-40B4-BE49-F238E27FC236}">
                <a16:creationId xmlns:a16="http://schemas.microsoft.com/office/drawing/2014/main" id="{D8883C2E-4C88-9090-845F-1EB17CA89E9E}"/>
              </a:ext>
            </a:extLst>
          </p:cNvPr>
          <p:cNvSpPr>
            <a:spLocks noChangeArrowheads="1"/>
          </p:cNvSpPr>
          <p:nvPr/>
        </p:nvSpPr>
        <p:spPr bwMode="auto">
          <a:xfrm>
            <a:off x="1941759" y="2307785"/>
            <a:ext cx="919163" cy="161925"/>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0" name="直線矢印コネクタ 80">
            <a:extLst>
              <a:ext uri="{FF2B5EF4-FFF2-40B4-BE49-F238E27FC236}">
                <a16:creationId xmlns:a16="http://schemas.microsoft.com/office/drawing/2014/main" id="{A2F95DA0-610C-8382-41BA-32D548192381}"/>
              </a:ext>
            </a:extLst>
          </p:cNvPr>
          <p:cNvSpPr>
            <a:spLocks noChangeShapeType="1"/>
          </p:cNvSpPr>
          <p:nvPr/>
        </p:nvSpPr>
        <p:spPr bwMode="auto">
          <a:xfrm rot="10800000" flipV="1">
            <a:off x="2870446" y="2371414"/>
            <a:ext cx="889807"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1" name="角丸四角形 79">
            <a:extLst>
              <a:ext uri="{FF2B5EF4-FFF2-40B4-BE49-F238E27FC236}">
                <a16:creationId xmlns:a16="http://schemas.microsoft.com/office/drawing/2014/main" id="{6AD548C2-AB07-F98E-BC82-C6A1F06A4791}"/>
              </a:ext>
            </a:extLst>
          </p:cNvPr>
          <p:cNvSpPr>
            <a:spLocks noChangeArrowheads="1"/>
          </p:cNvSpPr>
          <p:nvPr/>
        </p:nvSpPr>
        <p:spPr bwMode="auto">
          <a:xfrm>
            <a:off x="2749507" y="5219447"/>
            <a:ext cx="684212" cy="277813"/>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5" name="直線矢印コネクタ 80">
            <a:extLst>
              <a:ext uri="{FF2B5EF4-FFF2-40B4-BE49-F238E27FC236}">
                <a16:creationId xmlns:a16="http://schemas.microsoft.com/office/drawing/2014/main" id="{C8EA66A2-925F-0844-B70C-CBAE4916FDEE}"/>
              </a:ext>
            </a:extLst>
          </p:cNvPr>
          <p:cNvSpPr>
            <a:spLocks noChangeShapeType="1"/>
          </p:cNvSpPr>
          <p:nvPr/>
        </p:nvSpPr>
        <p:spPr bwMode="auto">
          <a:xfrm rot="10800000">
            <a:off x="3442771" y="5339221"/>
            <a:ext cx="1521691" cy="176145"/>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6" name="Text Box 2">
            <a:extLst>
              <a:ext uri="{FF2B5EF4-FFF2-40B4-BE49-F238E27FC236}">
                <a16:creationId xmlns:a16="http://schemas.microsoft.com/office/drawing/2014/main" id="{B3B97B6C-C310-DB61-A477-2A46282DC3B6}"/>
              </a:ext>
            </a:extLst>
          </p:cNvPr>
          <p:cNvSpPr txBox="1">
            <a:spLocks noChangeArrowheads="1"/>
          </p:cNvSpPr>
          <p:nvPr/>
        </p:nvSpPr>
        <p:spPr bwMode="auto">
          <a:xfrm>
            <a:off x="3750729" y="5149906"/>
            <a:ext cx="4156277" cy="40607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7" name="テキスト ボックス 2">
            <a:extLst>
              <a:ext uri="{FF2B5EF4-FFF2-40B4-BE49-F238E27FC236}">
                <a16:creationId xmlns:a16="http://schemas.microsoft.com/office/drawing/2014/main" id="{18484057-2FFE-986A-7B8A-00170D2975FE}"/>
              </a:ext>
            </a:extLst>
          </p:cNvPr>
          <p:cNvSpPr txBox="1">
            <a:spLocks noChangeArrowheads="1"/>
          </p:cNvSpPr>
          <p:nvPr/>
        </p:nvSpPr>
        <p:spPr bwMode="auto">
          <a:xfrm>
            <a:off x="3708647" y="2110633"/>
            <a:ext cx="3434780" cy="664639"/>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本人情報は、翌年から変更になる項目がある</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場合だけ、「変更あり」を選択して修正します。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256506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02150" y="905981"/>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翌年のデータとして、当年用に入力した内容が初期表示されます。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8184" y="1298652"/>
            <a:ext cx="4241941" cy="4463973"/>
          </a:xfrm>
          <a:prstGeom prst="rect">
            <a:avLst/>
          </a:prstGeom>
          <a:ln>
            <a:solidFill>
              <a:schemeClr val="bg1">
                <a:lumMod val="85000"/>
              </a:schemeClr>
            </a:solidFill>
          </a:ln>
        </p:spPr>
      </p:pic>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r>
              <a:rPr lang="en-US" altLang="ja-JP" sz="2800" b="1" dirty="0">
                <a:latin typeface="Meiryo UI" panose="020B0604030504040204" pitchFamily="50" charset="-128"/>
                <a:ea typeface="Meiryo UI" panose="020B0604030504040204" pitchFamily="50" charset="-128"/>
              </a:rPr>
              <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給与所得者の扶養控除等（異動）申告書 （</a:t>
            </a:r>
            <a:r>
              <a:rPr lang="en-US" altLang="ja-JP" sz="2800" b="1" dirty="0">
                <a:latin typeface="Meiryo UI" panose="020B0604030504040204" pitchFamily="50" charset="-128"/>
                <a:ea typeface="Meiryo UI" panose="020B0604030504040204" pitchFamily="50" charset="-128"/>
              </a:rPr>
              <a:t>5</a:t>
            </a:r>
            <a:r>
              <a:rPr lang="ja-JP" altLang="en-US" sz="2800" b="1" dirty="0">
                <a:latin typeface="Meiryo UI" panose="020B0604030504040204" pitchFamily="50" charset="-128"/>
                <a:ea typeface="Meiryo UI" panose="020B0604030504040204" pitchFamily="50" charset="-128"/>
              </a:rPr>
              <a:t>／６）</a:t>
            </a:r>
          </a:p>
        </p:txBody>
      </p:sp>
      <p:sp>
        <p:nvSpPr>
          <p:cNvPr id="4" name="フッター プレースホルダー 3"/>
          <p:cNvSpPr>
            <a:spLocks noGrp="1"/>
          </p:cNvSpPr>
          <p:nvPr>
            <p:ph type="ftr" sz="quarter" idx="11"/>
          </p:nvPr>
        </p:nvSpPr>
        <p:spPr>
          <a:xfrm>
            <a:off x="7553077" y="6482193"/>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14</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8" name="角丸四角形 79">
            <a:extLst>
              <a:ext uri="{FF2B5EF4-FFF2-40B4-BE49-F238E27FC236}">
                <a16:creationId xmlns:a16="http://schemas.microsoft.com/office/drawing/2014/main" id="{CD426E2D-0045-299B-D5CB-DB9270A4F254}"/>
              </a:ext>
            </a:extLst>
          </p:cNvPr>
          <p:cNvSpPr>
            <a:spLocks noChangeArrowheads="1"/>
          </p:cNvSpPr>
          <p:nvPr/>
        </p:nvSpPr>
        <p:spPr bwMode="auto">
          <a:xfrm>
            <a:off x="2728565" y="5411174"/>
            <a:ext cx="716280" cy="288925"/>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 name="直線矢印コネクタ 80">
            <a:extLst>
              <a:ext uri="{FF2B5EF4-FFF2-40B4-BE49-F238E27FC236}">
                <a16:creationId xmlns:a16="http://schemas.microsoft.com/office/drawing/2014/main" id="{28F3B592-71BF-15FC-7FDD-D6E7E1A32069}"/>
              </a:ext>
            </a:extLst>
          </p:cNvPr>
          <p:cNvSpPr>
            <a:spLocks noChangeShapeType="1"/>
          </p:cNvSpPr>
          <p:nvPr/>
        </p:nvSpPr>
        <p:spPr bwMode="auto">
          <a:xfrm rot="10800000">
            <a:off x="3444845" y="5555635"/>
            <a:ext cx="1393225" cy="109535"/>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 name="Text Box 2">
            <a:extLst>
              <a:ext uri="{FF2B5EF4-FFF2-40B4-BE49-F238E27FC236}">
                <a16:creationId xmlns:a16="http://schemas.microsoft.com/office/drawing/2014/main" id="{F1499FEF-208A-023C-BAA0-EEDE3DDB0EE3}"/>
              </a:ext>
            </a:extLst>
          </p:cNvPr>
          <p:cNvSpPr txBox="1">
            <a:spLocks noChangeArrowheads="1"/>
          </p:cNvSpPr>
          <p:nvPr/>
        </p:nvSpPr>
        <p:spPr bwMode="auto">
          <a:xfrm>
            <a:off x="4202369" y="5361755"/>
            <a:ext cx="3714950" cy="387759"/>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確認が終わったら、［次へ］ボタンをクリックします。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913116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9952" y="890588"/>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当ページで翌年の「扶養控除等（異動）申告書」データの入力は完了です。</a:t>
            </a:r>
            <a:endParaRPr kumimoji="0" lang="ja-JP" altLang="en-US" sz="16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ja-JP" altLang="en-US" sz="1400" i="0" u="none" strike="noStrike" cap="none" normalizeH="0" baseline="0" dirty="0">
              <a:ln>
                <a:noFill/>
              </a:ln>
              <a:effectLst/>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18" name="図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5204" y="1249332"/>
            <a:ext cx="3991061" cy="5014716"/>
          </a:xfrm>
          <a:prstGeom prst="rect">
            <a:avLst/>
          </a:prstGeom>
          <a:ln>
            <a:solidFill>
              <a:schemeClr val="bg1">
                <a:lumMod val="85000"/>
              </a:schemeClr>
            </a:solidFill>
          </a:ln>
        </p:spPr>
      </p:pic>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r>
              <a:rPr lang="en-US" altLang="ja-JP" sz="2800" b="1" dirty="0">
                <a:latin typeface="Meiryo UI" panose="020B0604030504040204" pitchFamily="50" charset="-128"/>
                <a:ea typeface="Meiryo UI" panose="020B0604030504040204" pitchFamily="50" charset="-128"/>
              </a:rPr>
              <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給与所得者の扶養控除等（異動）申告書 （</a:t>
            </a:r>
            <a:r>
              <a:rPr lang="en-US" altLang="ja-JP" sz="2800" b="1" dirty="0">
                <a:latin typeface="Meiryo UI" panose="020B0604030504040204" pitchFamily="50" charset="-128"/>
                <a:ea typeface="Meiryo UI" panose="020B0604030504040204" pitchFamily="50" charset="-128"/>
              </a:rPr>
              <a:t>6</a:t>
            </a:r>
            <a:r>
              <a:rPr lang="ja-JP" altLang="en-US" sz="2800" b="1" dirty="0">
                <a:latin typeface="Meiryo UI" panose="020B0604030504040204" pitchFamily="50" charset="-128"/>
                <a:ea typeface="Meiryo UI" panose="020B0604030504040204" pitchFamily="50" charset="-128"/>
              </a:rPr>
              <a:t>／６）</a:t>
            </a:r>
          </a:p>
        </p:txBody>
      </p:sp>
      <p:sp>
        <p:nvSpPr>
          <p:cNvPr id="4" name="フッター プレースホルダー 3"/>
          <p:cNvSpPr>
            <a:spLocks noGrp="1"/>
          </p:cNvSpPr>
          <p:nvPr>
            <p:ph type="ftr" sz="quarter" idx="11"/>
          </p:nvPr>
        </p:nvSpPr>
        <p:spPr>
          <a:xfrm>
            <a:off x="7553077" y="648205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15</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9" name="角丸四角形 79">
            <a:extLst>
              <a:ext uri="{FF2B5EF4-FFF2-40B4-BE49-F238E27FC236}">
                <a16:creationId xmlns:a16="http://schemas.microsoft.com/office/drawing/2014/main" id="{A011A8FB-6AD8-B65F-5E22-EB9F39E8F020}"/>
              </a:ext>
            </a:extLst>
          </p:cNvPr>
          <p:cNvSpPr>
            <a:spLocks noChangeArrowheads="1"/>
          </p:cNvSpPr>
          <p:nvPr/>
        </p:nvSpPr>
        <p:spPr bwMode="auto">
          <a:xfrm>
            <a:off x="2657894" y="4830918"/>
            <a:ext cx="650456" cy="261322"/>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0" name="角丸四角形 79">
            <a:extLst>
              <a:ext uri="{FF2B5EF4-FFF2-40B4-BE49-F238E27FC236}">
                <a16:creationId xmlns:a16="http://schemas.microsoft.com/office/drawing/2014/main" id="{D3E7B532-6367-ECDB-9883-5DAD362E0BEC}"/>
              </a:ext>
            </a:extLst>
          </p:cNvPr>
          <p:cNvSpPr>
            <a:spLocks noChangeArrowheads="1"/>
          </p:cNvSpPr>
          <p:nvPr/>
        </p:nvSpPr>
        <p:spPr bwMode="auto">
          <a:xfrm>
            <a:off x="2229053" y="5795834"/>
            <a:ext cx="755649" cy="217281"/>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1" name="直線矢印コネクタ 80">
            <a:extLst>
              <a:ext uri="{FF2B5EF4-FFF2-40B4-BE49-F238E27FC236}">
                <a16:creationId xmlns:a16="http://schemas.microsoft.com/office/drawing/2014/main" id="{474A7A53-5A23-98DF-CFB6-CCDD701E5A05}"/>
              </a:ext>
            </a:extLst>
          </p:cNvPr>
          <p:cNvSpPr>
            <a:spLocks noChangeShapeType="1"/>
          </p:cNvSpPr>
          <p:nvPr/>
        </p:nvSpPr>
        <p:spPr bwMode="auto">
          <a:xfrm rot="10800000" flipV="1">
            <a:off x="2992321" y="5596445"/>
            <a:ext cx="1054288" cy="29713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7" name="テキスト ボックス 2">
            <a:extLst>
              <a:ext uri="{FF2B5EF4-FFF2-40B4-BE49-F238E27FC236}">
                <a16:creationId xmlns:a16="http://schemas.microsoft.com/office/drawing/2014/main" id="{43B83AAA-D0FB-3650-88D1-78A27D8BFC33}"/>
              </a:ext>
            </a:extLst>
          </p:cNvPr>
          <p:cNvSpPr txBox="1">
            <a:spLocks noChangeArrowheads="1"/>
          </p:cNvSpPr>
          <p:nvPr/>
        </p:nvSpPr>
        <p:spPr bwMode="auto">
          <a:xfrm>
            <a:off x="3968843" y="5397082"/>
            <a:ext cx="5265663" cy="37375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［内容を保存する］ボタンをクリック後、</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p>
        </p:txBody>
      </p:sp>
    </p:spTree>
    <p:extLst>
      <p:ext uri="{BB962C8B-B14F-4D97-AF65-F5344CB8AC3E}">
        <p14:creationId xmlns:p14="http://schemas.microsoft.com/office/powerpoint/2010/main" val="1660383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1467" y="1585079"/>
            <a:ext cx="4236509" cy="3513512"/>
          </a:xfrm>
          <a:prstGeom prst="rect">
            <a:avLst/>
          </a:prstGeom>
          <a:ln>
            <a:solidFill>
              <a:schemeClr val="bg1">
                <a:lumMod val="85000"/>
              </a:schemeClr>
            </a:solidFill>
          </a:ln>
        </p:spPr>
      </p:pic>
      <p:pic>
        <p:nvPicPr>
          <p:cNvPr id="6148" name="Picture 4" descr="05_保険料控除_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2380" y="1241339"/>
            <a:ext cx="3438973" cy="2665842"/>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3" name="コンテンツ プレースホルダー 2"/>
          <p:cNvSpPr>
            <a:spLocks noGrp="1"/>
          </p:cNvSpPr>
          <p:nvPr>
            <p:ph idx="1"/>
          </p:nvPr>
        </p:nvSpPr>
        <p:spPr>
          <a:xfrm>
            <a:off x="363904" y="885060"/>
            <a:ext cx="10964186" cy="378838"/>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cs typeface="Times New Roman" panose="02020603050405020304" pitchFamily="18" charset="0"/>
              </a:rPr>
              <a:t>支払った保険料等を含めて、前年に入力した情報が初期表示されます。今年度はじめて申告する場合は入力します。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98377"/>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16</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 name="角丸四角形 79"/>
          <p:cNvSpPr>
            <a:spLocks noChangeArrowheads="1"/>
          </p:cNvSpPr>
          <p:nvPr/>
        </p:nvSpPr>
        <p:spPr bwMode="auto">
          <a:xfrm>
            <a:off x="1764819" y="2221130"/>
            <a:ext cx="747793" cy="169068"/>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 name="AutoShape 4"/>
          <p:cNvSpPr>
            <a:spLocks noChangeArrowheads="1"/>
          </p:cNvSpPr>
          <p:nvPr/>
        </p:nvSpPr>
        <p:spPr bwMode="auto">
          <a:xfrm>
            <a:off x="2433326" y="3255135"/>
            <a:ext cx="564316" cy="216648"/>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 name="AutoShape 2"/>
          <p:cNvSpPr>
            <a:spLocks noChangeArrowheads="1"/>
          </p:cNvSpPr>
          <p:nvPr/>
        </p:nvSpPr>
        <p:spPr bwMode="auto">
          <a:xfrm>
            <a:off x="1845766" y="1462901"/>
            <a:ext cx="581210" cy="416699"/>
          </a:xfrm>
          <a:prstGeom prst="roundRect">
            <a:avLst>
              <a:gd name="adj" fmla="val 13603"/>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0" name="テキスト ボックス 2"/>
          <p:cNvSpPr txBox="1">
            <a:spLocks noChangeArrowheads="1"/>
          </p:cNvSpPr>
          <p:nvPr/>
        </p:nvSpPr>
        <p:spPr bwMode="auto">
          <a:xfrm>
            <a:off x="2833658" y="2474061"/>
            <a:ext cx="2723489" cy="526324"/>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控除対象となる項目</a:t>
            </a: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で</a:t>
            </a: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「あり」を選択すると、入力欄が表示されます。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52" name="テキスト ボックス 2"/>
          <p:cNvSpPr txBox="1">
            <a:spLocks noChangeArrowheads="1"/>
          </p:cNvSpPr>
          <p:nvPr/>
        </p:nvSpPr>
        <p:spPr bwMode="auto">
          <a:xfrm>
            <a:off x="8948409" y="2332084"/>
            <a:ext cx="3041495" cy="155515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p>
          <a:p>
            <a:pPr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解約した場合など、当年申告しない場合は、「</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」をクリックして明細を削除します。</a:t>
            </a:r>
          </a:p>
          <a:p>
            <a:pPr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
            </a:r>
            <a:b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br>
            <a:endPar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endParaRPr>
          </a:p>
        </p:txBody>
      </p:sp>
      <p:pic>
        <p:nvPicPr>
          <p:cNvPr id="6169" name="Picture 25" descr="C:\40 MANUAL\MANUAL\奉行Edge 年末調整申告書クラウド\利用ガイド（提出者向け）\Links\05_保険料控除_2_前年初期表示.jpg"/>
          <p:cNvPicPr>
            <a:picLocks noChangeAspect="1" noChangeArrowheads="1"/>
          </p:cNvPicPr>
          <p:nvPr/>
        </p:nvPicPr>
        <p:blipFill rotWithShape="1">
          <a:blip r:embed="rId4" r:link="rId5" cstate="print">
            <a:extLst>
              <a:ext uri="{28A0092B-C50C-407E-A947-70E740481C1C}">
                <a14:useLocalDpi xmlns:a14="http://schemas.microsoft.com/office/drawing/2010/main"/>
              </a:ext>
            </a:extLst>
          </a:blip>
          <a:srcRect t="17545" b="54768"/>
          <a:stretch>
            <a:fillRect/>
          </a:stretch>
        </p:blipFill>
        <p:spPr bwMode="auto">
          <a:xfrm>
            <a:off x="9023945" y="3040706"/>
            <a:ext cx="2865437" cy="835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角丸四角形 79"/>
          <p:cNvSpPr>
            <a:spLocks noChangeArrowheads="1"/>
          </p:cNvSpPr>
          <p:nvPr/>
        </p:nvSpPr>
        <p:spPr bwMode="auto">
          <a:xfrm>
            <a:off x="11676192" y="3477213"/>
            <a:ext cx="174625" cy="173037"/>
          </a:xfrm>
          <a:prstGeom prst="roundRect">
            <a:avLst>
              <a:gd name="adj" fmla="val 3625"/>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0" name="タイトル 1"/>
          <p:cNvSpPr txBox="1">
            <a:spLocks/>
          </p:cNvSpPr>
          <p:nvPr/>
        </p:nvSpPr>
        <p:spPr>
          <a:xfrm>
            <a:off x="302149" y="56655"/>
            <a:ext cx="11473732" cy="69318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r>
              <a:rPr lang="en-US" altLang="ja-JP" sz="2800" b="1" dirty="0">
                <a:latin typeface="Meiryo UI" panose="020B0604030504040204" pitchFamily="50" charset="-128"/>
                <a:ea typeface="Meiryo UI" panose="020B0604030504040204" pitchFamily="50" charset="-128"/>
              </a:rPr>
              <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給与所得者の保険料控除申告書（</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2" name="直線矢印コネクタ 80"/>
          <p:cNvSpPr>
            <a:spLocks noChangeShapeType="1"/>
          </p:cNvSpPr>
          <p:nvPr/>
        </p:nvSpPr>
        <p:spPr bwMode="auto">
          <a:xfrm rot="10800000">
            <a:off x="3005035" y="3370131"/>
            <a:ext cx="1055764" cy="771447"/>
          </a:xfrm>
          <a:prstGeom prst="bentConnector3">
            <a:avLst>
              <a:gd name="adj1" fmla="val 65540"/>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33" name="Text Box 2"/>
          <p:cNvSpPr txBox="1">
            <a:spLocks noChangeArrowheads="1"/>
          </p:cNvSpPr>
          <p:nvPr/>
        </p:nvSpPr>
        <p:spPr bwMode="auto">
          <a:xfrm>
            <a:off x="2093274" y="3966457"/>
            <a:ext cx="2408956" cy="53434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a:t>
            </a:r>
            <a:endParaRPr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34" name="角丸四角形 79"/>
          <p:cNvSpPr>
            <a:spLocks noChangeArrowheads="1"/>
          </p:cNvSpPr>
          <p:nvPr/>
        </p:nvSpPr>
        <p:spPr bwMode="auto">
          <a:xfrm>
            <a:off x="5680602" y="4905511"/>
            <a:ext cx="1005947" cy="178047"/>
          </a:xfrm>
          <a:prstGeom prst="roundRect">
            <a:avLst>
              <a:gd name="adj" fmla="val 3625"/>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5" name="AutoShape 24"/>
          <p:cNvSpPr>
            <a:spLocks noChangeArrowheads="1"/>
          </p:cNvSpPr>
          <p:nvPr/>
        </p:nvSpPr>
        <p:spPr bwMode="auto">
          <a:xfrm>
            <a:off x="7378368" y="1855358"/>
            <a:ext cx="484520" cy="16553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6" name="直線矢印コネクタ 80"/>
          <p:cNvSpPr>
            <a:spLocks noChangeShapeType="1"/>
          </p:cNvSpPr>
          <p:nvPr/>
        </p:nvSpPr>
        <p:spPr bwMode="auto">
          <a:xfrm rot="10800000">
            <a:off x="6686549" y="4987991"/>
            <a:ext cx="2448549"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cxnSp>
        <p:nvCxnSpPr>
          <p:cNvPr id="37" name="直線矢印コネクタ 80"/>
          <p:cNvCxnSpPr>
            <a:cxnSpLocks noChangeShapeType="1"/>
          </p:cNvCxnSpPr>
          <p:nvPr/>
        </p:nvCxnSpPr>
        <p:spPr bwMode="auto">
          <a:xfrm rot="10800000">
            <a:off x="2512613" y="2305665"/>
            <a:ext cx="3201903" cy="109685"/>
          </a:xfrm>
          <a:prstGeom prst="bentConnector3">
            <a:avLst>
              <a:gd name="adj1" fmla="val 50000"/>
            </a:avLst>
          </a:prstGeom>
          <a:noFill/>
          <a:ln w="25400" algn="ctr">
            <a:solidFill>
              <a:srgbClr val="FF0000"/>
            </a:solidFill>
            <a:miter lim="800000"/>
            <a:headEnd type="triangle" w="lg" len="lg"/>
            <a:tailEnd type="none" w="lg" len="lg"/>
          </a:ln>
          <a:extLst>
            <a:ext uri="{909E8E84-426E-40DD-AFC4-6F175D3DCCD1}">
              <a14:hiddenFill xmlns:a14="http://schemas.microsoft.com/office/drawing/2010/main">
                <a:noFill/>
              </a14:hiddenFill>
            </a:ext>
          </a:extLst>
        </p:spPr>
      </p:cxnSp>
      <p:sp>
        <p:nvSpPr>
          <p:cNvPr id="43" name="テキスト ボックス 2"/>
          <p:cNvSpPr txBox="1">
            <a:spLocks noChangeArrowheads="1"/>
          </p:cNvSpPr>
          <p:nvPr/>
        </p:nvSpPr>
        <p:spPr bwMode="auto">
          <a:xfrm>
            <a:off x="8948410" y="4797433"/>
            <a:ext cx="3041494" cy="472883"/>
          </a:xfrm>
          <a:prstGeom prst="rect">
            <a:avLst/>
          </a:prstGeom>
          <a:solidFill>
            <a:srgbClr val="FFFFFF"/>
          </a:solidFill>
          <a:ln w="9525">
            <a:solidFill>
              <a:srgbClr val="000000"/>
            </a:solidFill>
            <a:miter lim="800000"/>
            <a:headEnd/>
            <a:tailEnd/>
          </a:ln>
        </p:spPr>
        <p:txBody>
          <a:bodyPr vert="horz" wrap="square" lIns="72000" tIns="72000" rIns="72000" bIns="72000" numCol="1" anchor="ctr" anchorCtr="0" compatLnSpc="1">
            <a:prstTxWarp prst="textNoShape">
              <a:avLst/>
            </a:prstTxWarp>
          </a:bodyPr>
          <a:lstStyle/>
          <a:p>
            <a:pPr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複数の控除がある場合は、「＋」ボタンをクリックして入力してください。</a:t>
            </a:r>
          </a:p>
        </p:txBody>
      </p:sp>
    </p:spTree>
    <p:extLst>
      <p:ext uri="{BB962C8B-B14F-4D97-AF65-F5344CB8AC3E}">
        <p14:creationId xmlns:p14="http://schemas.microsoft.com/office/powerpoint/2010/main" val="1506752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申告書データを登録する</a:t>
            </a:r>
            <a:r>
              <a:rPr lang="en-US" altLang="ja-JP" sz="2800" b="1" dirty="0">
                <a:latin typeface="Meiryo UI" panose="020B0604030504040204" pitchFamily="50" charset="-128"/>
                <a:ea typeface="Meiryo UI" panose="020B0604030504040204" pitchFamily="50" charset="-128"/>
              </a:rPr>
              <a:t/>
            </a:r>
            <a:br>
              <a:rPr lang="en-US" altLang="ja-JP" sz="2800" b="1" dirty="0">
                <a:latin typeface="Meiryo UI" panose="020B0604030504040204" pitchFamily="50" charset="-128"/>
                <a:ea typeface="Meiryo UI" panose="020B0604030504040204" pitchFamily="50" charset="-128"/>
              </a:rPr>
            </a:b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　 　給与所得者の保険料控除申告書（</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当ページで「給与所得者の保険料控除申告書」の入力は完了です。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69261" y="650222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17</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7169" name="Picture 1" descr="05_保険料控除_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36885" y="1177643"/>
            <a:ext cx="4114800" cy="3209925"/>
          </a:xfrm>
          <a:prstGeom prst="rect">
            <a:avLst/>
          </a:prstGeom>
          <a:noFill/>
          <a:ln>
            <a:solidFill>
              <a:schemeClr val="bg1">
                <a:lumMod val="85000"/>
              </a:schemeClr>
            </a:solidFill>
          </a:ln>
          <a:extLst>
            <a:ext uri="{909E8E84-426E-40DD-AFC4-6F175D3DCCD1}">
              <a14:hiddenFill xmlns:a14="http://schemas.microsoft.com/office/drawing/2010/main">
                <a:solidFill>
                  <a:srgbClr val="FFFFFF"/>
                </a:solidFill>
              </a14:hiddenFill>
            </a:ext>
          </a:extLst>
        </p:spPr>
      </p:pic>
      <p:sp>
        <p:nvSpPr>
          <p:cNvPr id="7" name="角丸四角形 79"/>
          <p:cNvSpPr>
            <a:spLocks noChangeArrowheads="1"/>
          </p:cNvSpPr>
          <p:nvPr/>
        </p:nvSpPr>
        <p:spPr bwMode="auto">
          <a:xfrm>
            <a:off x="2301746" y="3883510"/>
            <a:ext cx="792163" cy="218589"/>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0" name="AutoShape 4"/>
          <p:cNvSpPr>
            <a:spLocks noChangeArrowheads="1"/>
          </p:cNvSpPr>
          <p:nvPr/>
        </p:nvSpPr>
        <p:spPr bwMode="auto">
          <a:xfrm>
            <a:off x="2745453" y="3591948"/>
            <a:ext cx="684213" cy="265112"/>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1" name="AutoShape 2"/>
          <p:cNvSpPr>
            <a:spLocks noChangeArrowheads="1"/>
          </p:cNvSpPr>
          <p:nvPr/>
        </p:nvSpPr>
        <p:spPr bwMode="auto">
          <a:xfrm>
            <a:off x="2012456" y="1448737"/>
            <a:ext cx="754557" cy="447013"/>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7" name="Rectangle 5"/>
          <p:cNvSpPr>
            <a:spLocks noChangeArrowheads="1"/>
          </p:cNvSpPr>
          <p:nvPr/>
        </p:nvSpPr>
        <p:spPr bwMode="auto">
          <a:xfrm>
            <a:off x="806817" y="72044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8" name="Rectangle 6"/>
          <p:cNvSpPr>
            <a:spLocks noChangeArrowheads="1"/>
          </p:cNvSpPr>
          <p:nvPr/>
        </p:nvSpPr>
        <p:spPr bwMode="auto">
          <a:xfrm>
            <a:off x="1029067" y="117764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8" name="直線矢印コネクタ 80"/>
          <p:cNvSpPr>
            <a:spLocks noChangeShapeType="1"/>
          </p:cNvSpPr>
          <p:nvPr/>
        </p:nvSpPr>
        <p:spPr bwMode="auto">
          <a:xfrm rot="10800000">
            <a:off x="3088525" y="3994337"/>
            <a:ext cx="1583558"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3" name="テキスト ボックス 2"/>
          <p:cNvSpPr txBox="1">
            <a:spLocks noChangeArrowheads="1"/>
          </p:cNvSpPr>
          <p:nvPr/>
        </p:nvSpPr>
        <p:spPr bwMode="auto">
          <a:xfrm>
            <a:off x="3825629" y="4311039"/>
            <a:ext cx="4565336" cy="937156"/>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参考</a:t>
            </a:r>
            <a:r>
              <a:rPr kumimoji="0" lang="en-US" altLang="ja-JP" sz="1400" dirty="0">
                <a:latin typeface="Meiryo UI" panose="020B0604030504040204" pitchFamily="50" charset="-128"/>
                <a:ea typeface="Meiryo UI" panose="020B0604030504040204" pitchFamily="50" charset="-128"/>
                <a:cs typeface="Times New Roman" panose="02020603050405020304" pitchFamily="18" charset="0"/>
              </a:rPr>
              <a:t>】</a:t>
            </a:r>
          </a:p>
          <a:p>
            <a:pPr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住宅ローン控除を受ける方は、続いて</a:t>
            </a:r>
            <a:r>
              <a:rPr kumimoji="0" lang="ja-JP" altLang="en-US" sz="1400" b="1" dirty="0">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1400" b="1" dirty="0">
                <a:latin typeface="Meiryo UI" panose="020B0604030504040204" pitchFamily="50" charset="-128"/>
                <a:ea typeface="Meiryo UI" panose="020B0604030504040204" pitchFamily="50" charset="-128"/>
                <a:cs typeface="Times New Roman" panose="02020603050405020304" pitchFamily="18" charset="0"/>
              </a:rPr>
              <a:t>3</a:t>
            </a:r>
            <a:r>
              <a:rPr kumimoji="0" lang="ja-JP" altLang="en-US" sz="1400" b="1" dirty="0">
                <a:latin typeface="Meiryo UI" panose="020B0604030504040204" pitchFamily="50" charset="-128"/>
                <a:ea typeface="Meiryo UI" panose="020B0604030504040204" pitchFamily="50" charset="-128"/>
                <a:cs typeface="Times New Roman" panose="02020603050405020304" pitchFamily="18" charset="0"/>
              </a:rPr>
              <a:t>］</a:t>
            </a:r>
            <a:r>
              <a:rPr kumimoji="0" lang="en-US" altLang="ja-JP" sz="1400" b="1" dirty="0">
                <a:latin typeface="Meiryo UI" panose="020B0604030504040204" pitchFamily="50" charset="-128"/>
                <a:ea typeface="Meiryo UI" panose="020B0604030504040204" pitchFamily="50" charset="-128"/>
                <a:cs typeface="Times New Roman" panose="02020603050405020304" pitchFamily="18" charset="0"/>
              </a:rPr>
              <a:t>- 2. </a:t>
            </a:r>
            <a:r>
              <a:rPr kumimoji="0" lang="ja-JP" altLang="en-US" sz="1400" b="1" dirty="0">
                <a:latin typeface="Meiryo UI" panose="020B0604030504040204" pitchFamily="50" charset="-128"/>
                <a:ea typeface="Meiryo UI" panose="020B0604030504040204" pitchFamily="50" charset="-128"/>
                <a:cs typeface="Times New Roman" panose="02020603050405020304" pitchFamily="18" charset="0"/>
              </a:rPr>
              <a:t>給与所得者の（特定増改築等）住宅借入金等特別控除申告書を提出する </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の画面が表示されます。</a:t>
            </a:r>
          </a:p>
          <a:p>
            <a:pPr lvl="0" eaLnBrk="0" fontAlgn="base" hangingPunct="0">
              <a:spcBef>
                <a:spcPct val="0"/>
              </a:spcBef>
              <a:spcAft>
                <a:spcPct val="0"/>
              </a:spcAft>
            </a:pPr>
            <a:endPar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endParaRPr>
          </a:p>
        </p:txBody>
      </p:sp>
      <p:sp>
        <p:nvSpPr>
          <p:cNvPr id="24" name="テキスト ボックス 2"/>
          <p:cNvSpPr txBox="1">
            <a:spLocks noChangeArrowheads="1"/>
          </p:cNvSpPr>
          <p:nvPr/>
        </p:nvSpPr>
        <p:spPr bwMode="auto">
          <a:xfrm>
            <a:off x="3825628" y="3836330"/>
            <a:ext cx="5203111" cy="40745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［内容を保存する］ボタンをクリック後、</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p>
        </p:txBody>
      </p:sp>
    </p:spTree>
    <p:extLst>
      <p:ext uri="{BB962C8B-B14F-4D97-AF65-F5344CB8AC3E}">
        <p14:creationId xmlns:p14="http://schemas.microsoft.com/office/powerpoint/2010/main" val="3584741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コンテンツ プレースホルダー 2"/>
          <p:cNvSpPr>
            <a:spLocks noGrp="1"/>
          </p:cNvSpPr>
          <p:nvPr>
            <p:ph idx="1"/>
          </p:nvPr>
        </p:nvSpPr>
        <p:spPr>
          <a:xfrm>
            <a:off x="389614" y="803082"/>
            <a:ext cx="10964186" cy="5586894"/>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入力が完了したら、続いて登録内容を確認します。確認が完了したら、［提出］ボタンをクリックします。  </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28" name="図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9913" y="1122363"/>
            <a:ext cx="4012744" cy="5085458"/>
          </a:xfrm>
          <a:prstGeom prst="rect">
            <a:avLst/>
          </a:prstGeom>
          <a:ln>
            <a:solidFill>
              <a:schemeClr val="bg1">
                <a:lumMod val="85000"/>
              </a:schemeClr>
            </a:solidFill>
          </a:ln>
        </p:spPr>
      </p:pic>
      <p:sp>
        <p:nvSpPr>
          <p:cNvPr id="18" name="テキスト ボックス 2"/>
          <p:cNvSpPr txBox="1">
            <a:spLocks noChangeArrowheads="1"/>
          </p:cNvSpPr>
          <p:nvPr/>
        </p:nvSpPr>
        <p:spPr bwMode="auto">
          <a:xfrm>
            <a:off x="5029720" y="1341162"/>
            <a:ext cx="4434174" cy="4587198"/>
          </a:xfrm>
          <a:prstGeom prst="rect">
            <a:avLst/>
          </a:prstGeom>
          <a:no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確認した結果、修正する項目がある場合は、修正アイコンを</a:t>
            </a:r>
            <a:endParaRPr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クリックします。入力画面が表示されるので、内容を修正し、</a:t>
            </a:r>
            <a:r>
              <a:rPr lang="en-US" altLang="ja-JP" sz="1400" dirty="0">
                <a:latin typeface="Meiryo UI" panose="020B0604030504040204" pitchFamily="50" charset="-128"/>
                <a:ea typeface="Meiryo UI" panose="020B0604030504040204" pitchFamily="50" charset="-128"/>
              </a:rPr>
              <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［保存して内容確認へ］ボタンをクリックします。</a:t>
            </a:r>
          </a:p>
        </p:txBody>
      </p:sp>
      <p:pic>
        <p:nvPicPr>
          <p:cNvPr id="27" name="図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4400" y="2095024"/>
            <a:ext cx="2823090" cy="3745485"/>
          </a:xfrm>
          <a:prstGeom prst="rect">
            <a:avLst/>
          </a:prstGeom>
          <a:ln>
            <a:solidFill>
              <a:schemeClr val="bg1">
                <a:lumMod val="85000"/>
              </a:schemeClr>
            </a:solidFill>
          </a:ln>
        </p:spPr>
      </p:pic>
      <p:sp>
        <p:nvSpPr>
          <p:cNvPr id="2" name="タイトル 1"/>
          <p:cNvSpPr>
            <a:spLocks noGrp="1"/>
          </p:cNvSpPr>
          <p:nvPr>
            <p:ph type="title"/>
          </p:nvPr>
        </p:nvSpPr>
        <p:spPr>
          <a:xfrm>
            <a:off x="302149" y="104687"/>
            <a:ext cx="11687755"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- 4. </a:t>
            </a:r>
            <a:r>
              <a:rPr lang="ja-JP" altLang="en-US" sz="2800" b="1" dirty="0">
                <a:latin typeface="Meiryo UI" panose="020B0604030504040204" pitchFamily="50" charset="-128"/>
                <a:ea typeface="Meiryo UI" panose="020B0604030504040204" pitchFamily="50" charset="-128"/>
              </a:rPr>
              <a:t>登録内容を確認して提出する</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18</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6" name="図 5"/>
          <p:cNvPicPr>
            <a:picLocks noChangeAspect="1"/>
          </p:cNvPicPr>
          <p:nvPr/>
        </p:nvPicPr>
        <p:blipFill>
          <a:blip r:embed="rId4"/>
          <a:stretch>
            <a:fillRect/>
          </a:stretch>
        </p:blipFill>
        <p:spPr>
          <a:xfrm>
            <a:off x="665138" y="6303569"/>
            <a:ext cx="3997325" cy="375699"/>
          </a:xfrm>
          <a:prstGeom prst="rect">
            <a:avLst/>
          </a:prstGeom>
        </p:spPr>
      </p:pic>
      <p:pic>
        <p:nvPicPr>
          <p:cNvPr id="8" name="図 7"/>
          <p:cNvPicPr>
            <a:picLocks noChangeAspect="1"/>
          </p:cNvPicPr>
          <p:nvPr/>
        </p:nvPicPr>
        <p:blipFill>
          <a:blip r:embed="rId5"/>
          <a:stretch>
            <a:fillRect/>
          </a:stretch>
        </p:blipFill>
        <p:spPr>
          <a:xfrm>
            <a:off x="640862" y="6263371"/>
            <a:ext cx="4066051" cy="93759"/>
          </a:xfrm>
          <a:prstGeom prst="rect">
            <a:avLst/>
          </a:prstGeom>
        </p:spPr>
      </p:pic>
      <p:sp>
        <p:nvSpPr>
          <p:cNvPr id="19" name="角丸四角形 79">
            <a:extLst>
              <a:ext uri="{FF2B5EF4-FFF2-40B4-BE49-F238E27FC236}">
                <a16:creationId xmlns:a16="http://schemas.microsoft.com/office/drawing/2014/main" id="{C59ACA2F-D138-F7A5-3CAC-AE23EA65F48E}"/>
              </a:ext>
            </a:extLst>
          </p:cNvPr>
          <p:cNvSpPr>
            <a:spLocks noChangeArrowheads="1"/>
          </p:cNvSpPr>
          <p:nvPr/>
        </p:nvSpPr>
        <p:spPr bwMode="auto">
          <a:xfrm>
            <a:off x="4366118" y="2283038"/>
            <a:ext cx="228600" cy="2159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0" name="直線矢印コネクタ 80">
            <a:extLst>
              <a:ext uri="{FF2B5EF4-FFF2-40B4-BE49-F238E27FC236}">
                <a16:creationId xmlns:a16="http://schemas.microsoft.com/office/drawing/2014/main" id="{F91BCAEF-E023-9634-16CB-8EAA2AD56600}"/>
              </a:ext>
            </a:extLst>
          </p:cNvPr>
          <p:cNvSpPr>
            <a:spLocks noChangeShapeType="1"/>
          </p:cNvSpPr>
          <p:nvPr/>
        </p:nvSpPr>
        <p:spPr bwMode="auto">
          <a:xfrm rot="10800000" flipV="1">
            <a:off x="4590348" y="2286000"/>
            <a:ext cx="457902" cy="96097"/>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26" name="角丸四角形 79">
            <a:extLst>
              <a:ext uri="{FF2B5EF4-FFF2-40B4-BE49-F238E27FC236}">
                <a16:creationId xmlns:a16="http://schemas.microsoft.com/office/drawing/2014/main" id="{CED1842D-A0E2-8802-8D84-2DFDD1BC54C9}"/>
              </a:ext>
            </a:extLst>
          </p:cNvPr>
          <p:cNvSpPr>
            <a:spLocks noChangeArrowheads="1"/>
          </p:cNvSpPr>
          <p:nvPr/>
        </p:nvSpPr>
        <p:spPr bwMode="auto">
          <a:xfrm>
            <a:off x="2708875" y="6423538"/>
            <a:ext cx="659014" cy="2603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0" name="角丸四角形 79">
            <a:extLst>
              <a:ext uri="{FF2B5EF4-FFF2-40B4-BE49-F238E27FC236}">
                <a16:creationId xmlns:a16="http://schemas.microsoft.com/office/drawing/2014/main" id="{7AB9BAE0-63CB-2781-C488-50739DB0A686}"/>
              </a:ext>
            </a:extLst>
          </p:cNvPr>
          <p:cNvSpPr>
            <a:spLocks noChangeArrowheads="1"/>
          </p:cNvSpPr>
          <p:nvPr/>
        </p:nvSpPr>
        <p:spPr bwMode="auto">
          <a:xfrm>
            <a:off x="6965797" y="5643755"/>
            <a:ext cx="561086" cy="185429"/>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6342740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C:\40 MANUAL\MANUAL\奉行Edge 年末調整申告書クラウド\利用ガイド（提出者向け）\Links\コンテンツ集_6_提出完了01.jpg"/>
          <p:cNvPicPr>
            <a:picLocks noChangeAspect="1" noChangeArrowheads="1"/>
          </p:cNvPicPr>
          <p:nvPr/>
        </p:nvPicPr>
        <p:blipFill>
          <a:blip r:embed="rId2" r:link="rId3" cstate="print">
            <a:extLst>
              <a:ext uri="{28A0092B-C50C-407E-A947-70E740481C1C}">
                <a14:useLocalDpi xmlns:a14="http://schemas.microsoft.com/office/drawing/2010/main"/>
              </a:ext>
            </a:extLst>
          </a:blip>
          <a:srcRect/>
          <a:stretch>
            <a:fillRect/>
          </a:stretch>
        </p:blipFill>
        <p:spPr bwMode="auto">
          <a:xfrm>
            <a:off x="515620" y="1564283"/>
            <a:ext cx="3468688"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104" name="AutoShape 8"/>
          <p:cNvCxnSpPr>
            <a:cxnSpLocks noChangeShapeType="1"/>
          </p:cNvCxnSpPr>
          <p:nvPr/>
        </p:nvCxnSpPr>
        <p:spPr bwMode="auto">
          <a:xfrm rot="10800000">
            <a:off x="3165793" y="3215019"/>
            <a:ext cx="1435100" cy="0"/>
          </a:xfrm>
          <a:prstGeom prst="bentConnector3">
            <a:avLst>
              <a:gd name="adj1" fmla="val 49977"/>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21" name="テキスト ボックス 2"/>
          <p:cNvSpPr txBox="1">
            <a:spLocks noChangeArrowheads="1"/>
          </p:cNvSpPr>
          <p:nvPr/>
        </p:nvSpPr>
        <p:spPr bwMode="auto">
          <a:xfrm>
            <a:off x="4132740" y="2675356"/>
            <a:ext cx="3420338" cy="288612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スマートフォンなどで台紙の印刷ができない場合は、プリンターなどに印刷できる</a:t>
            </a:r>
            <a:r>
              <a:rPr kumimoji="0" lang="en-US" altLang="ja-JP" sz="1400" dirty="0">
                <a:latin typeface="Meiryo UI" panose="020B0604030504040204" pitchFamily="50" charset="-128"/>
                <a:ea typeface="Meiryo UI" panose="020B0604030504040204" pitchFamily="50" charset="-128"/>
              </a:rPr>
              <a:t>PC</a:t>
            </a:r>
            <a:r>
              <a:rPr kumimoji="0" lang="ja-JP" altLang="en-US" sz="1400" dirty="0">
                <a:latin typeface="Meiryo UI" panose="020B0604030504040204" pitchFamily="50" charset="-128"/>
                <a:ea typeface="Meiryo UI" panose="020B0604030504040204" pitchFamily="50" charset="-128"/>
              </a:rPr>
              <a:t>宛にメールを送信し、添付の台紙を印刷します。</a:t>
            </a:r>
          </a:p>
        </p:txBody>
      </p:sp>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a:t>
            </a:r>
            <a:r>
              <a:rPr lang="ja-JP" altLang="en-US" sz="2800" b="1" dirty="0">
                <a:latin typeface="Meiryo UI" panose="020B0604030504040204" pitchFamily="50" charset="-128"/>
                <a:ea typeface="Meiryo UI" panose="020B0604030504040204" pitchFamily="50" charset="-128"/>
              </a:rPr>
              <a:t> 台紙を印刷して、証明書類を貼って提出する</a:t>
            </a:r>
          </a:p>
        </p:txBody>
      </p:sp>
      <p:sp>
        <p:nvSpPr>
          <p:cNvPr id="3" name="コンテンツ プレースホルダー 2"/>
          <p:cNvSpPr>
            <a:spLocks noGrp="1"/>
          </p:cNvSpPr>
          <p:nvPr>
            <p:ph idx="1"/>
          </p:nvPr>
        </p:nvSpPr>
        <p:spPr>
          <a:xfrm>
            <a:off x="389614" y="850790"/>
            <a:ext cx="10964186" cy="1325141"/>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証明書類の原本を提出する必要がある場合は、提出用の台紙を印刷します。</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印刷した台紙に証明書類を貼りつけて、郵送等で提出します。提出作業が完了したら、［ログアウト］をクリックして</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当サービスを終了します。提出が完了すると、当サービスより提出が完了した旨のメールが届きます。</a:t>
            </a: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endParaRPr lang="ja-JP" altLang="en-US"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19</a:t>
            </a:fld>
            <a:endParaRPr kumimoji="1" lang="ja-JP" altLang="en-US" dirty="0">
              <a:latin typeface="Meiryo UI" panose="020B0604030504040204" pitchFamily="50" charset="-128"/>
              <a:ea typeface="Meiryo UI" panose="020B0604030504040204" pitchFamily="50" charset="-128"/>
            </a:endParaRPr>
          </a:p>
        </p:txBody>
      </p:sp>
      <p:sp>
        <p:nvSpPr>
          <p:cNvPr id="8" name="角丸四角形 79"/>
          <p:cNvSpPr>
            <a:spLocks noChangeArrowheads="1"/>
          </p:cNvSpPr>
          <p:nvPr/>
        </p:nvSpPr>
        <p:spPr bwMode="auto">
          <a:xfrm>
            <a:off x="1332230" y="3118182"/>
            <a:ext cx="914400" cy="20002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 name="AutoShape 6"/>
          <p:cNvSpPr>
            <a:spLocks noChangeArrowheads="1"/>
          </p:cNvSpPr>
          <p:nvPr/>
        </p:nvSpPr>
        <p:spPr bwMode="auto">
          <a:xfrm>
            <a:off x="2249805" y="3108657"/>
            <a:ext cx="917575" cy="21431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0" name="AutoShape 9"/>
          <p:cNvSpPr>
            <a:spLocks noChangeArrowheads="1"/>
          </p:cNvSpPr>
          <p:nvPr/>
        </p:nvSpPr>
        <p:spPr bwMode="auto">
          <a:xfrm>
            <a:off x="3314383" y="1748487"/>
            <a:ext cx="657225" cy="382587"/>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pic>
        <p:nvPicPr>
          <p:cNvPr id="4107" name="Picture 11" descr="27_台紙_メール"/>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341120" y="3431051"/>
            <a:ext cx="2479675"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正方形/長方形 16"/>
          <p:cNvSpPr/>
          <p:nvPr/>
        </p:nvSpPr>
        <p:spPr>
          <a:xfrm>
            <a:off x="7866864" y="2664662"/>
            <a:ext cx="3650042" cy="288612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参考</a:t>
            </a:r>
            <a:r>
              <a:rPr lang="en-US" altLang="ja-JP" sz="1400" dirty="0">
                <a:solidFill>
                  <a:schemeClr val="tx1"/>
                </a:solidFill>
                <a:latin typeface="Meiryo UI" panose="020B0604030504040204" pitchFamily="50" charset="-128"/>
                <a:ea typeface="Meiryo UI" panose="020B0604030504040204" pitchFamily="50" charset="-128"/>
              </a:rPr>
              <a:t>】</a:t>
            </a:r>
          </a:p>
          <a:p>
            <a:r>
              <a:rPr lang="ja-JP" altLang="en-US" sz="1400" dirty="0">
                <a:solidFill>
                  <a:schemeClr val="tx1"/>
                </a:solidFill>
                <a:latin typeface="Meiryo UI" panose="020B0604030504040204" pitchFamily="50" charset="-128"/>
                <a:ea typeface="Meiryo UI" panose="020B0604030504040204" pitchFamily="50" charset="-128"/>
              </a:rPr>
              <a:t>マイナポータル連携、および電子データで提出された控除証明書等については、原本を提出する必要はありません。</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ただし、提出が必要な証明書類が複数ある場合は、電子データで提出していない証明書類の原本を提出する必要があります。</a:t>
            </a:r>
          </a:p>
          <a:p>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例</a:t>
            </a:r>
            <a:r>
              <a:rPr lang="en-US" altLang="ja-JP" sz="1200" dirty="0">
                <a:solidFill>
                  <a:schemeClr val="tx1"/>
                </a:solidFill>
                <a:latin typeface="Meiryo UI" panose="020B0604030504040204" pitchFamily="50" charset="-128"/>
                <a:ea typeface="Meiryo UI" panose="020B0604030504040204" pitchFamily="50" charset="-128"/>
              </a:rPr>
              <a:t>】</a:t>
            </a:r>
            <a:br>
              <a:rPr lang="en-US" altLang="ja-JP" sz="1200" dirty="0">
                <a:solidFill>
                  <a:schemeClr val="tx1"/>
                </a:solidFill>
                <a:latin typeface="Meiryo UI" panose="020B0604030504040204" pitchFamily="50" charset="-128"/>
                <a:ea typeface="Meiryo UI" panose="020B0604030504040204" pitchFamily="50" charset="-128"/>
              </a:rPr>
            </a:br>
            <a:r>
              <a:rPr lang="ja-JP" altLang="en-US" sz="1200" dirty="0">
                <a:solidFill>
                  <a:schemeClr val="tx1"/>
                </a:solidFill>
                <a:latin typeface="Meiryo UI" panose="020B0604030504040204" pitchFamily="50" charset="-128"/>
                <a:ea typeface="Meiryo UI" panose="020B0604030504040204" pitchFamily="50" charset="-128"/>
              </a:rPr>
              <a:t>住宅借入金等特別控除申告書において、住宅借入金等特別控除証明書は電子データで提出、年末残高証明書を電子データで提出していない場合は、年末残高証明書の原本を台紙に貼りつけて郵送等で提出する。</a:t>
            </a:r>
          </a:p>
        </p:txBody>
      </p:sp>
      <p:pic>
        <p:nvPicPr>
          <p:cNvPr id="6" name="図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1338" y="4975503"/>
            <a:ext cx="2293688" cy="1617475"/>
          </a:xfrm>
          <a:prstGeom prst="rect">
            <a:avLst/>
          </a:prstGeom>
        </p:spPr>
      </p:pic>
      <p:sp>
        <p:nvSpPr>
          <p:cNvPr id="19" name="テキスト ボックス 2"/>
          <p:cNvSpPr txBox="1">
            <a:spLocks noChangeArrowheads="1"/>
          </p:cNvSpPr>
          <p:nvPr/>
        </p:nvSpPr>
        <p:spPr bwMode="auto">
          <a:xfrm>
            <a:off x="2192610" y="5857644"/>
            <a:ext cx="1791698" cy="635231"/>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台紙をダウンロードして印刷します。</a:t>
            </a:r>
          </a:p>
        </p:txBody>
      </p:sp>
      <p:cxnSp>
        <p:nvCxnSpPr>
          <p:cNvPr id="23" name="直線矢印コネクタ 9"/>
          <p:cNvCxnSpPr>
            <a:cxnSpLocks noChangeShapeType="1"/>
          </p:cNvCxnSpPr>
          <p:nvPr/>
        </p:nvCxnSpPr>
        <p:spPr bwMode="auto">
          <a:xfrm rot="5400000" flipH="1" flipV="1">
            <a:off x="215929" y="3940796"/>
            <a:ext cx="1838902" cy="393700"/>
          </a:xfrm>
          <a:prstGeom prst="bentConnector2">
            <a:avLst/>
          </a:prstGeom>
          <a:noFill/>
          <a:ln w="25400" algn="ctr">
            <a:solidFill>
              <a:srgbClr val="FF0000"/>
            </a:solidFill>
            <a:miter lim="800000"/>
            <a:headEnd type="triangle" w="lg" len="lg"/>
            <a:tailEnd type="none" w="lg" len="lg"/>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143583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改訂内容</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a:t>
            </a:fld>
            <a:endParaRPr kumimoji="1" lang="ja-JP" altLang="en-US" dirty="0">
              <a:latin typeface="Meiryo UI" panose="020B0604030504040204" pitchFamily="50" charset="-128"/>
              <a:ea typeface="Meiryo UI" panose="020B0604030504040204" pitchFamily="50" charset="-128"/>
            </a:endParaRPr>
          </a:p>
        </p:txBody>
      </p:sp>
      <p:graphicFrame>
        <p:nvGraphicFramePr>
          <p:cNvPr id="9" name="表 8"/>
          <p:cNvGraphicFramePr>
            <a:graphicFrameLocks noGrp="1"/>
          </p:cNvGraphicFramePr>
          <p:nvPr>
            <p:extLst>
              <p:ext uri="{D42A27DB-BD31-4B8C-83A1-F6EECF244321}">
                <p14:modId xmlns:p14="http://schemas.microsoft.com/office/powerpoint/2010/main" val="1068168802"/>
              </p:ext>
            </p:extLst>
          </p:nvPr>
        </p:nvGraphicFramePr>
        <p:xfrm>
          <a:off x="574542" y="904585"/>
          <a:ext cx="10594330" cy="4004924"/>
        </p:xfrm>
        <a:graphic>
          <a:graphicData uri="http://schemas.openxmlformats.org/drawingml/2006/table">
            <a:tbl>
              <a:tblPr firstRow="1" bandRow="1">
                <a:tableStyleId>{5940675A-B579-460E-94D1-54222C63F5DA}</a:tableStyleId>
              </a:tblPr>
              <a:tblGrid>
                <a:gridCol w="1568294">
                  <a:extLst>
                    <a:ext uri="{9D8B030D-6E8A-4147-A177-3AD203B41FA5}">
                      <a16:colId xmlns:a16="http://schemas.microsoft.com/office/drawing/2014/main" val="2494357905"/>
                    </a:ext>
                  </a:extLst>
                </a:gridCol>
                <a:gridCol w="9026036">
                  <a:extLst>
                    <a:ext uri="{9D8B030D-6E8A-4147-A177-3AD203B41FA5}">
                      <a16:colId xmlns:a16="http://schemas.microsoft.com/office/drawing/2014/main" val="3057286179"/>
                    </a:ext>
                  </a:extLst>
                </a:gridCol>
              </a:tblGrid>
              <a:tr h="311764">
                <a:tc>
                  <a:txBody>
                    <a:bodyPr/>
                    <a:lstStyle/>
                    <a:p>
                      <a:r>
                        <a:rPr kumimoji="1" lang="ja-JP" altLang="en-US" sz="1400" b="1" dirty="0">
                          <a:solidFill>
                            <a:schemeClr val="bg1"/>
                          </a:solidFill>
                          <a:latin typeface="メイリオ" panose="020B0604030504040204" pitchFamily="50" charset="-128"/>
                          <a:ea typeface="メイリオ" panose="020B0604030504040204" pitchFamily="50" charset="-128"/>
                        </a:rPr>
                        <a:t>ページ</a:t>
                      </a:r>
                    </a:p>
                  </a:txBody>
                  <a:tcPr anchor="ctr">
                    <a:solidFill>
                      <a:srgbClr val="0070C0"/>
                    </a:solidFill>
                  </a:tcPr>
                </a:tc>
                <a:tc>
                  <a:txBody>
                    <a:bodyPr/>
                    <a:lstStyle/>
                    <a:p>
                      <a:r>
                        <a:rPr kumimoji="1" lang="ja-JP" altLang="en-US" sz="1400" b="1" dirty="0">
                          <a:solidFill>
                            <a:schemeClr val="bg1"/>
                          </a:solidFill>
                          <a:latin typeface="メイリオ" panose="020B0604030504040204" pitchFamily="50" charset="-128"/>
                          <a:ea typeface="メイリオ" panose="020B0604030504040204" pitchFamily="50" charset="-128"/>
                        </a:rPr>
                        <a:t>変更内容</a:t>
                      </a:r>
                    </a:p>
                  </a:txBody>
                  <a:tcPr anchor="ctr">
                    <a:solidFill>
                      <a:srgbClr val="0070C0"/>
                    </a:solidFill>
                  </a:tcPr>
                </a:tc>
                <a:extLst>
                  <a:ext uri="{0D108BD9-81ED-4DB2-BD59-A6C34878D82A}">
                    <a16:rowId xmlns:a16="http://schemas.microsoft.com/office/drawing/2014/main" val="2562717433"/>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dirty="0" smtClean="0">
                          <a:latin typeface="メイリオ" panose="020B0604030504040204" pitchFamily="50" charset="-128"/>
                          <a:ea typeface="メイリオ" panose="020B0604030504040204" pitchFamily="50" charset="-128"/>
                        </a:rPr>
                        <a:t>Ver.241011</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extLst>
                  <a:ext uri="{0D108BD9-81ED-4DB2-BD59-A6C34878D82A}">
                    <a16:rowId xmlns:a16="http://schemas.microsoft.com/office/drawing/2014/main" val="310831176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latin typeface="メイリオ" panose="020B0604030504040204" pitchFamily="50" charset="-128"/>
                          <a:ea typeface="メイリオ" panose="020B0604030504040204" pitchFamily="50" charset="-128"/>
                        </a:rPr>
                        <a:t>P10</a:t>
                      </a:r>
                      <a:r>
                        <a:rPr kumimoji="1" lang="ja-JP" altLang="en-US" sz="1200" b="0" dirty="0" smtClean="0">
                          <a:latin typeface="メイリオ" panose="020B0604030504040204" pitchFamily="50" charset="-128"/>
                          <a:ea typeface="メイリオ" panose="020B0604030504040204" pitchFamily="50" charset="-128"/>
                        </a:rPr>
                        <a:t>～</a:t>
                      </a:r>
                      <a:r>
                        <a:rPr kumimoji="1" lang="en-US" altLang="ja-JP" sz="1200" b="0" dirty="0" smtClean="0">
                          <a:latin typeface="メイリオ" panose="020B0604030504040204" pitchFamily="50" charset="-128"/>
                          <a:ea typeface="メイリオ" panose="020B0604030504040204" pitchFamily="50" charset="-128"/>
                        </a:rPr>
                        <a:t>P11</a:t>
                      </a:r>
                      <a:r>
                        <a:rPr kumimoji="1" lang="ja-JP" altLang="en-US" sz="1200" b="0" dirty="0" smtClean="0">
                          <a:latin typeface="メイリオ" panose="020B0604030504040204" pitchFamily="50" charset="-128"/>
                          <a:ea typeface="メイリオ" panose="020B0604030504040204" pitchFamily="50" charset="-128"/>
                        </a:rPr>
                        <a:t>・</a:t>
                      </a:r>
                      <a:r>
                        <a:rPr kumimoji="1" lang="en-US" altLang="ja-JP" sz="1200" b="0" dirty="0" smtClean="0">
                          <a:latin typeface="メイリオ" panose="020B0604030504040204" pitchFamily="50" charset="-128"/>
                          <a:ea typeface="メイリオ" panose="020B0604030504040204" pitchFamily="50" charset="-128"/>
                        </a:rPr>
                        <a:t>P16</a:t>
                      </a:r>
                      <a:r>
                        <a:rPr kumimoji="1" lang="ja-JP" altLang="en-US" sz="1200" b="0" dirty="0" smtClean="0">
                          <a:latin typeface="メイリオ" panose="020B0604030504040204" pitchFamily="50" charset="-128"/>
                          <a:ea typeface="メイリオ" panose="020B0604030504040204" pitchFamily="50" charset="-128"/>
                        </a:rPr>
                        <a:t>・</a:t>
                      </a:r>
                      <a:endParaRPr kumimoji="1" lang="en-US" altLang="ja-JP" sz="1200" b="0" dirty="0" smtClean="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dirty="0" smtClean="0">
                          <a:latin typeface="メイリオ" panose="020B0604030504040204" pitchFamily="50" charset="-128"/>
                          <a:ea typeface="メイリオ" panose="020B0604030504040204" pitchFamily="50" charset="-128"/>
                        </a:rPr>
                        <a:t>P21</a:t>
                      </a:r>
                      <a:r>
                        <a:rPr kumimoji="1" lang="ja-JP" altLang="en-US" sz="1200" b="0" dirty="0" smtClean="0">
                          <a:latin typeface="メイリオ" panose="020B0604030504040204" pitchFamily="50" charset="-128"/>
                          <a:ea typeface="メイリオ" panose="020B0604030504040204" pitchFamily="50" charset="-128"/>
                        </a:rPr>
                        <a:t>・</a:t>
                      </a:r>
                      <a:r>
                        <a:rPr kumimoji="1" lang="en-US" altLang="ja-JP" sz="1200" b="0" dirty="0" smtClean="0">
                          <a:latin typeface="メイリオ" panose="020B0604030504040204" pitchFamily="50" charset="-128"/>
                          <a:ea typeface="メイリオ" panose="020B0604030504040204" pitchFamily="50" charset="-128"/>
                        </a:rPr>
                        <a:t>P22</a:t>
                      </a:r>
                      <a:r>
                        <a:rPr kumimoji="1" lang="ja-JP" altLang="en-US" sz="1200" b="0" dirty="0" smtClean="0">
                          <a:latin typeface="メイリオ" panose="020B0604030504040204" pitchFamily="50" charset="-128"/>
                          <a:ea typeface="メイリオ" panose="020B0604030504040204" pitchFamily="50" charset="-128"/>
                        </a:rPr>
                        <a:t>・</a:t>
                      </a:r>
                      <a:r>
                        <a:rPr kumimoji="1" lang="en-US" altLang="ja-JP" sz="1200" b="0" dirty="0" smtClean="0">
                          <a:latin typeface="メイリオ" panose="020B0604030504040204" pitchFamily="50" charset="-128"/>
                          <a:ea typeface="メイリオ" panose="020B0604030504040204" pitchFamily="50" charset="-128"/>
                        </a:rPr>
                        <a:t>P37</a:t>
                      </a:r>
                      <a:br>
                        <a:rPr kumimoji="1" lang="en-US" altLang="ja-JP" sz="1200" b="0" dirty="0" smtClean="0">
                          <a:latin typeface="メイリオ" panose="020B0604030504040204" pitchFamily="50" charset="-128"/>
                          <a:ea typeface="メイリオ" panose="020B0604030504040204" pitchFamily="50" charset="-128"/>
                        </a:rPr>
                      </a:br>
                      <a:r>
                        <a:rPr kumimoji="1" lang="en-US" altLang="ja-JP" sz="1200" b="0" dirty="0" smtClean="0">
                          <a:latin typeface="メイリオ" panose="020B0604030504040204" pitchFamily="50" charset="-128"/>
                          <a:ea typeface="メイリオ" panose="020B0604030504040204" pitchFamily="50" charset="-128"/>
                        </a:rPr>
                        <a:t>P38</a:t>
                      </a:r>
                      <a:endParaRPr kumimoji="1" lang="en-US" altLang="ja-JP" sz="1200" b="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200" dirty="0" smtClean="0">
                          <a:latin typeface="Meiryo UI" panose="020B0604030504040204" pitchFamily="50" charset="-128"/>
                          <a:ea typeface="Meiryo UI" panose="020B0604030504040204" pitchFamily="50" charset="-128"/>
                        </a:rPr>
                        <a:t>定額減税・保険料控除申告書からの続柄の削除に伴い画像の変更</a:t>
                      </a:r>
                      <a:endParaRPr kumimoji="1" lang="ja-JP" altLang="en-US" sz="120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190067302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aseline="0" dirty="0" smtClean="0">
                          <a:latin typeface="メイリオ" panose="020B0604030504040204" pitchFamily="50" charset="-128"/>
                          <a:ea typeface="メイリオ" panose="020B0604030504040204" pitchFamily="50" charset="-128"/>
                        </a:rPr>
                        <a:t>P23</a:t>
                      </a:r>
                      <a:r>
                        <a:rPr kumimoji="1" lang="ja-JP" altLang="en-US" sz="1200" baseline="0" dirty="0" smtClean="0">
                          <a:latin typeface="メイリオ" panose="020B0604030504040204" pitchFamily="50" charset="-128"/>
                          <a:ea typeface="メイリオ" panose="020B0604030504040204" pitchFamily="50" charset="-128"/>
                        </a:rPr>
                        <a:t>～</a:t>
                      </a:r>
                      <a:r>
                        <a:rPr kumimoji="1" lang="en-US" altLang="ja-JP" sz="1200" baseline="0" dirty="0" smtClean="0">
                          <a:latin typeface="メイリオ" panose="020B0604030504040204" pitchFamily="50" charset="-128"/>
                          <a:ea typeface="メイリオ" panose="020B0604030504040204" pitchFamily="50" charset="-128"/>
                        </a:rPr>
                        <a:t>P25</a:t>
                      </a:r>
                      <a:endParaRPr kumimoji="1" lang="ja-JP" altLang="en-US" sz="1200" b="1"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200" baseline="0" dirty="0" smtClean="0">
                          <a:latin typeface="メイリオ" panose="020B0604030504040204" pitchFamily="50" charset="-128"/>
                          <a:ea typeface="メイリオ" panose="020B0604030504040204" pitchFamily="50" charset="-128"/>
                        </a:rPr>
                        <a:t>住宅ローン控除改正に伴い、居住開始年月日が令和５年１月１日以降の場合の入力方法を新規追加</a:t>
                      </a:r>
                      <a:endParaRPr kumimoji="1" lang="ja-JP" altLang="en-US" sz="1200" dirty="0"/>
                    </a:p>
                  </a:txBody>
                  <a:tcPr anchor="ctr"/>
                </a:tc>
                <a:extLst>
                  <a:ext uri="{0D108BD9-81ED-4DB2-BD59-A6C34878D82A}">
                    <a16:rowId xmlns:a16="http://schemas.microsoft.com/office/drawing/2014/main" val="3612633013"/>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dirty="0">
                          <a:latin typeface="メイリオ" panose="020B0604030504040204" pitchFamily="50" charset="-128"/>
                          <a:ea typeface="メイリオ" panose="020B0604030504040204" pitchFamily="50" charset="-128"/>
                        </a:rPr>
                        <a:t>Ver.240712</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extLst>
                  <a:ext uri="{0D108BD9-81ED-4DB2-BD59-A6C34878D82A}">
                    <a16:rowId xmlns:a16="http://schemas.microsoft.com/office/drawing/2014/main" val="265842985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dirty="0">
                          <a:latin typeface="メイリオ" panose="020B0604030504040204" pitchFamily="50" charset="-128"/>
                          <a:ea typeface="メイリオ" panose="020B0604030504040204" pitchFamily="50" charset="-128"/>
                        </a:rPr>
                        <a:t>P10</a:t>
                      </a:r>
                      <a:r>
                        <a:rPr kumimoji="1" lang="ja-JP" altLang="en-US" sz="1200" b="0" dirty="0">
                          <a:latin typeface="メイリオ" panose="020B0604030504040204" pitchFamily="50" charset="-128"/>
                          <a:ea typeface="メイリオ" panose="020B0604030504040204" pitchFamily="50" charset="-128"/>
                        </a:rPr>
                        <a:t>～</a:t>
                      </a:r>
                      <a:r>
                        <a:rPr kumimoji="1" lang="en-US" altLang="ja-JP" sz="1200" b="0" dirty="0">
                          <a:latin typeface="メイリオ" panose="020B0604030504040204" pitchFamily="50" charset="-128"/>
                          <a:ea typeface="メイリオ" panose="020B0604030504040204" pitchFamily="50" charset="-128"/>
                        </a:rPr>
                        <a:t>P12</a:t>
                      </a:r>
                      <a:r>
                        <a:rPr kumimoji="1" lang="ja-JP" altLang="en-US" sz="1200" b="0" dirty="0">
                          <a:latin typeface="メイリオ" panose="020B0604030504040204" pitchFamily="50" charset="-128"/>
                          <a:ea typeface="メイリオ" panose="020B0604030504040204" pitchFamily="50" charset="-128"/>
                        </a:rPr>
                        <a:t>・</a:t>
                      </a:r>
                      <a:r>
                        <a:rPr kumimoji="1" lang="en-US" altLang="ja-JP" sz="1200" b="0" dirty="0">
                          <a:latin typeface="メイリオ" panose="020B0604030504040204" pitchFamily="50" charset="-128"/>
                          <a:ea typeface="メイリオ" panose="020B0604030504040204" pitchFamily="50" charset="-128"/>
                        </a:rPr>
                        <a:t>P14</a:t>
                      </a:r>
                      <a:r>
                        <a:rPr kumimoji="1" lang="ja-JP" altLang="en-US" sz="1200" b="0" dirty="0">
                          <a:latin typeface="メイリオ" panose="020B0604030504040204" pitchFamily="50" charset="-128"/>
                          <a:ea typeface="メイリオ" panose="020B0604030504040204" pitchFamily="50" charset="-128"/>
                        </a:rPr>
                        <a:t>・</a:t>
                      </a:r>
                      <a:endParaRPr kumimoji="1" lang="en-US" altLang="ja-JP" sz="1200" b="0" dirty="0">
                        <a:latin typeface="メイリオ" panose="020B0604030504040204" pitchFamily="50" charset="-128"/>
                        <a:ea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dirty="0">
                          <a:latin typeface="メイリオ" panose="020B0604030504040204" pitchFamily="50" charset="-128"/>
                          <a:ea typeface="メイリオ" panose="020B0604030504040204" pitchFamily="50" charset="-128"/>
                        </a:rPr>
                        <a:t>P18</a:t>
                      </a:r>
                      <a:r>
                        <a:rPr kumimoji="1" lang="ja-JP" altLang="en-US" sz="1200" b="0" dirty="0">
                          <a:latin typeface="メイリオ" panose="020B0604030504040204" pitchFamily="50" charset="-128"/>
                          <a:ea typeface="メイリオ" panose="020B0604030504040204" pitchFamily="50" charset="-128"/>
                        </a:rPr>
                        <a:t>・</a:t>
                      </a:r>
                      <a:r>
                        <a:rPr kumimoji="1" lang="en-US" altLang="ja-JP" sz="1200" b="0" dirty="0">
                          <a:latin typeface="メイリオ" panose="020B0604030504040204" pitchFamily="50" charset="-128"/>
                          <a:ea typeface="メイリオ" panose="020B0604030504040204" pitchFamily="50" charset="-128"/>
                        </a:rPr>
                        <a:t>P37</a:t>
                      </a:r>
                    </a:p>
                  </a:txBody>
                  <a:tcPr anchor="ctr"/>
                </a:tc>
                <a:tc>
                  <a:txBody>
                    <a:bodyPr/>
                    <a:lstStyle/>
                    <a:p>
                      <a:r>
                        <a:rPr kumimoji="1" lang="ja-JP" altLang="en-US" sz="1200" baseline="0" dirty="0">
                          <a:latin typeface="メイリオ" panose="020B0604030504040204" pitchFamily="50" charset="-128"/>
                          <a:ea typeface="メイリオ" panose="020B0604030504040204" pitchFamily="50" charset="-128"/>
                        </a:rPr>
                        <a:t>機能追加に伴う画像の変更</a:t>
                      </a:r>
                      <a:endParaRPr kumimoji="1" lang="ja-JP" altLang="en-US" sz="1200" dirty="0"/>
                    </a:p>
                  </a:txBody>
                  <a:tcPr anchor="ctr"/>
                </a:tc>
                <a:extLst>
                  <a:ext uri="{0D108BD9-81ED-4DB2-BD59-A6C34878D82A}">
                    <a16:rowId xmlns:a16="http://schemas.microsoft.com/office/drawing/2014/main" val="3862881569"/>
                  </a:ext>
                </a:extLst>
              </a:tr>
              <a:tr h="37084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dirty="0">
                          <a:latin typeface="メイリオ" panose="020B0604030504040204" pitchFamily="50" charset="-128"/>
                          <a:ea typeface="メイリオ" panose="020B0604030504040204" pitchFamily="50" charset="-128"/>
                        </a:rPr>
                        <a:t>Ver.230928</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dirty="0"/>
                    </a:p>
                  </a:txBody>
                  <a:tcPr anchor="ctr"/>
                </a:tc>
                <a:extLst>
                  <a:ext uri="{0D108BD9-81ED-4DB2-BD59-A6C34878D82A}">
                    <a16:rowId xmlns:a16="http://schemas.microsoft.com/office/drawing/2014/main" val="349614469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dirty="0">
                          <a:latin typeface="メイリオ" panose="020B0604030504040204" pitchFamily="50" charset="-128"/>
                          <a:ea typeface="メイリオ" panose="020B0604030504040204" pitchFamily="50" charset="-128"/>
                        </a:rPr>
                        <a:t>P11</a:t>
                      </a:r>
                      <a:r>
                        <a:rPr kumimoji="1" lang="ja-JP" altLang="en-US" sz="1200" b="0" dirty="0">
                          <a:latin typeface="メイリオ" panose="020B0604030504040204" pitchFamily="50" charset="-128"/>
                          <a:ea typeface="メイリオ" panose="020B0604030504040204" pitchFamily="50" charset="-128"/>
                        </a:rPr>
                        <a:t>・</a:t>
                      </a:r>
                      <a:r>
                        <a:rPr kumimoji="1" lang="en-US" altLang="ja-JP" sz="1200" b="0" dirty="0">
                          <a:latin typeface="メイリオ" panose="020B0604030504040204" pitchFamily="50" charset="-128"/>
                          <a:ea typeface="メイリオ" panose="020B0604030504040204" pitchFamily="50" charset="-128"/>
                        </a:rPr>
                        <a:t>P12</a:t>
                      </a:r>
                    </a:p>
                  </a:txBody>
                  <a:tcPr anchor="ctr"/>
                </a:tc>
                <a:tc>
                  <a:txBody>
                    <a:bodyPr/>
                    <a:lstStyle/>
                    <a:p>
                      <a:r>
                        <a:rPr kumimoji="1" lang="ja-JP" altLang="en-US" sz="1200" baseline="0" dirty="0">
                          <a:latin typeface="メイリオ" panose="020B0604030504040204" pitchFamily="50" charset="-128"/>
                          <a:ea typeface="メイリオ" panose="020B0604030504040204" pitchFamily="50" charset="-128"/>
                        </a:rPr>
                        <a:t>機能追加に伴う画像の変更</a:t>
                      </a:r>
                      <a:endParaRPr kumimoji="1" lang="ja-JP" altLang="en-US" sz="1200" dirty="0"/>
                    </a:p>
                  </a:txBody>
                  <a:tcPr anchor="ctr"/>
                </a:tc>
                <a:extLst>
                  <a:ext uri="{0D108BD9-81ED-4DB2-BD59-A6C34878D82A}">
                    <a16:rowId xmlns:a16="http://schemas.microsoft.com/office/drawing/2014/main" val="4185588789"/>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aseline="0" dirty="0">
                          <a:latin typeface="メイリオ" panose="020B0604030504040204" pitchFamily="50" charset="-128"/>
                          <a:ea typeface="メイリオ" panose="020B0604030504040204" pitchFamily="50" charset="-128"/>
                        </a:rPr>
                        <a:t>P23</a:t>
                      </a:r>
                      <a:r>
                        <a:rPr kumimoji="1" lang="ja-JP" altLang="en-US" sz="1200" baseline="0" dirty="0">
                          <a:latin typeface="メイリオ" panose="020B0604030504040204" pitchFamily="50" charset="-128"/>
                          <a:ea typeface="メイリオ" panose="020B0604030504040204" pitchFamily="50" charset="-128"/>
                        </a:rPr>
                        <a:t>～</a:t>
                      </a:r>
                      <a:r>
                        <a:rPr kumimoji="1" lang="en-US" altLang="ja-JP" sz="1200" baseline="0" dirty="0">
                          <a:latin typeface="メイリオ" panose="020B0604030504040204" pitchFamily="50" charset="-128"/>
                          <a:ea typeface="メイリオ" panose="020B0604030504040204" pitchFamily="50" charset="-128"/>
                        </a:rPr>
                        <a:t>P25</a:t>
                      </a:r>
                      <a:endParaRPr kumimoji="1" lang="ja-JP" altLang="en-US" sz="1200" b="1"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200" baseline="0" dirty="0">
                          <a:latin typeface="メイリオ" panose="020B0604030504040204" pitchFamily="50" charset="-128"/>
                          <a:ea typeface="メイリオ" panose="020B0604030504040204" pitchFamily="50" charset="-128"/>
                        </a:rPr>
                        <a:t>住宅ローン控除改正に伴い、居住開始年月日が令和４年１月１日以降の場合の入力方法を新規追加</a:t>
                      </a:r>
                      <a:endParaRPr kumimoji="1" lang="ja-JP" altLang="en-US" sz="1200" dirty="0"/>
                    </a:p>
                  </a:txBody>
                  <a:tcPr anchor="ctr"/>
                </a:tc>
                <a:extLst>
                  <a:ext uri="{0D108BD9-81ED-4DB2-BD59-A6C34878D82A}">
                    <a16:rowId xmlns:a16="http://schemas.microsoft.com/office/drawing/2014/main" val="305547903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dirty="0">
                          <a:latin typeface="メイリオ" panose="020B0604030504040204" pitchFamily="50" charset="-128"/>
                          <a:ea typeface="メイリオ" panose="020B0604030504040204" pitchFamily="50" charset="-128"/>
                        </a:rPr>
                        <a:t>P33</a:t>
                      </a:r>
                      <a:endParaRPr kumimoji="1" lang="ja-JP" altLang="en-US" sz="1200" b="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200" dirty="0">
                          <a:latin typeface="メイリオ" panose="020B0604030504040204" pitchFamily="50" charset="-128"/>
                          <a:ea typeface="メイリオ" panose="020B0604030504040204" pitchFamily="50" charset="-128"/>
                        </a:rPr>
                        <a:t>電子データで提出できる控除証明書を追加（社会保険料控除証明書、小規模企業共済等掛金控除証明書）</a:t>
                      </a:r>
                    </a:p>
                  </a:txBody>
                  <a:tcPr anchor="ctr"/>
                </a:tc>
                <a:extLst>
                  <a:ext uri="{0D108BD9-81ED-4DB2-BD59-A6C34878D82A}">
                    <a16:rowId xmlns:a16="http://schemas.microsoft.com/office/drawing/2014/main" val="2320146896"/>
                  </a:ext>
                </a:extLst>
              </a:tr>
            </a:tbl>
          </a:graphicData>
        </a:graphic>
      </p:graphicFrame>
    </p:spTree>
    <p:extLst>
      <p:ext uri="{BB962C8B-B14F-4D97-AF65-F5344CB8AC3E}">
        <p14:creationId xmlns:p14="http://schemas.microsoft.com/office/powerpoint/2010/main" val="11904686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］こんなときは</a:t>
            </a:r>
          </a:p>
        </p:txBody>
      </p:sp>
      <p:sp>
        <p:nvSpPr>
          <p:cNvPr id="3" name="コンテンツ プレースホルダー 2"/>
          <p:cNvSpPr>
            <a:spLocks noGrp="1"/>
          </p:cNvSpPr>
          <p:nvPr>
            <p:ph idx="1"/>
          </p:nvPr>
        </p:nvSpPr>
        <p:spPr>
          <a:xfrm>
            <a:off x="389614" y="850790"/>
            <a:ext cx="10964186" cy="5539186"/>
          </a:xfrm>
        </p:spPr>
        <p:txBody>
          <a:bodyPr>
            <a:normAutofit lnSpcReduction="10000"/>
          </a:bodyPr>
          <a:lstStyle/>
          <a:p>
            <a:pPr marL="0" indent="0">
              <a:buNone/>
            </a:pPr>
            <a:r>
              <a:rPr lang="en-US" altLang="ja-JP" sz="2400" dirty="0">
                <a:latin typeface="Meiryo UI" panose="020B0604030504040204" pitchFamily="50" charset="-128"/>
                <a:ea typeface="Meiryo UI" panose="020B0604030504040204" pitchFamily="50" charset="-128"/>
              </a:rPr>
              <a:t>1.</a:t>
            </a:r>
            <a:r>
              <a:rPr lang="ja-JP" altLang="en-US" sz="2400" dirty="0">
                <a:latin typeface="Meiryo UI" panose="020B0604030504040204" pitchFamily="50" charset="-128"/>
                <a:ea typeface="Meiryo UI" panose="020B0604030504040204" pitchFamily="50" charset="-128"/>
              </a:rPr>
              <a:t> 保険料控除の記入例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2. </a:t>
            </a:r>
            <a:r>
              <a:rPr lang="ja-JP" altLang="en-US" sz="2400" dirty="0">
                <a:latin typeface="Meiryo UI" panose="020B0604030504040204" pitchFamily="50" charset="-128"/>
                <a:ea typeface="Meiryo UI" panose="020B0604030504040204" pitchFamily="50" charset="-128"/>
              </a:rPr>
              <a:t>給与所得者の（特定増改築等）住宅借入金等特別控除申告書を提出する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3. </a:t>
            </a:r>
            <a:r>
              <a:rPr lang="ja-JP" altLang="en-US" sz="2400" dirty="0">
                <a:latin typeface="Meiryo UI" panose="020B0604030504040204" pitchFamily="50" charset="-128"/>
                <a:ea typeface="Meiryo UI" panose="020B0604030504040204" pitchFamily="50" charset="-128"/>
              </a:rPr>
              <a:t>申告書を提出した後に、誤りに気付いた場合の手順</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4. </a:t>
            </a:r>
            <a:r>
              <a:rPr lang="ja-JP" altLang="en-US" sz="2400" dirty="0">
                <a:latin typeface="Meiryo UI" panose="020B0604030504040204" pitchFamily="50" charset="-128"/>
                <a:ea typeface="Meiryo UI" panose="020B0604030504040204" pitchFamily="50" charset="-128"/>
              </a:rPr>
              <a:t>控除証明書等を電子データで添付する場合の手順</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5. </a:t>
            </a:r>
            <a:r>
              <a:rPr lang="ja-JP" altLang="en-US" sz="2400" dirty="0">
                <a:latin typeface="Meiryo UI" panose="020B0604030504040204" pitchFamily="50" charset="-128"/>
                <a:ea typeface="Meiryo UI" panose="020B0604030504040204" pitchFamily="50" charset="-128"/>
              </a:rPr>
              <a:t>控除証明書等を画像で添付する場合の手順</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6.</a:t>
            </a:r>
            <a:r>
              <a:rPr lang="ja-JP" altLang="en-US" sz="2400" dirty="0">
                <a:latin typeface="Meiryo UI" panose="020B0604030504040204" pitchFamily="50" charset="-128"/>
                <a:ea typeface="Meiryo UI" panose="020B0604030504040204" pitchFamily="50" charset="-128"/>
              </a:rPr>
              <a:t> 前職の源泉徴収票情報を入力する手順</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7. </a:t>
            </a:r>
            <a:r>
              <a:rPr lang="ja-JP" altLang="en-US" sz="2400" dirty="0">
                <a:latin typeface="Meiryo UI" panose="020B0604030504040204" pitchFamily="50" charset="-128"/>
                <a:ea typeface="Meiryo UI" panose="020B0604030504040204" pitchFamily="50" charset="-128"/>
              </a:rPr>
              <a:t>申告書入力画面を英語表記に切り替える手順</a:t>
            </a:r>
            <a:endParaRPr lang="en-US" altLang="ja-JP"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20</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858795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図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0917" y="1245881"/>
            <a:ext cx="3338767" cy="2768977"/>
          </a:xfrm>
          <a:prstGeom prst="rect">
            <a:avLst/>
          </a:prstGeom>
        </p:spPr>
      </p:pic>
      <p:pic>
        <p:nvPicPr>
          <p:cNvPr id="48" name="図 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17027" y="1270922"/>
            <a:ext cx="3278509" cy="2792682"/>
          </a:xfrm>
          <a:prstGeom prst="rect">
            <a:avLst/>
          </a:prstGeom>
        </p:spPr>
      </p:pic>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保険料控除の記入例 </a:t>
            </a:r>
            <a:r>
              <a:rPr lang="en-US" altLang="ja-JP" sz="2800" b="1" dirty="0">
                <a:latin typeface="Meiryo UI" panose="020B0604030504040204" pitchFamily="50" charset="-128"/>
                <a:ea typeface="Meiryo UI" panose="020B0604030504040204" pitchFamily="50" charset="-128"/>
              </a:rPr>
              <a:t>1 ~ 2 </a:t>
            </a:r>
            <a:endParaRPr lang="ja-JP" altLang="en-US" sz="2800" b="1"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4230" y="650571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21</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7" name="Rectangle 5"/>
          <p:cNvSpPr>
            <a:spLocks noChangeArrowheads="1"/>
          </p:cNvSpPr>
          <p:nvPr/>
        </p:nvSpPr>
        <p:spPr bwMode="auto">
          <a:xfrm>
            <a:off x="806817" y="72044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8" name="Rectangle 6"/>
          <p:cNvSpPr>
            <a:spLocks noChangeArrowheads="1"/>
          </p:cNvSpPr>
          <p:nvPr/>
        </p:nvSpPr>
        <p:spPr bwMode="auto">
          <a:xfrm>
            <a:off x="1029067" y="117764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8259" name="Picture 67" descr="W:\TC\MANUAL\奉行Edge 年末調整申告書クラウド\利用ガイド（提出者向け）\Links\新生命保険料_控除証明書.jpg"/>
          <p:cNvPicPr>
            <a:picLocks noChangeAspect="1" noChangeArrowheads="1"/>
          </p:cNvPicPr>
          <p:nvPr/>
        </p:nvPicPr>
        <p:blipFill>
          <a:blip r:embed="rId4" r:link="rId5">
            <a:extLst>
              <a:ext uri="{28A0092B-C50C-407E-A947-70E740481C1C}">
                <a14:useLocalDpi xmlns:a14="http://schemas.microsoft.com/office/drawing/2010/main"/>
              </a:ext>
            </a:extLst>
          </a:blip>
          <a:srcRect/>
          <a:stretch>
            <a:fillRect/>
          </a:stretch>
        </p:blipFill>
        <p:spPr bwMode="auto">
          <a:xfrm>
            <a:off x="3887615" y="1290859"/>
            <a:ext cx="2178050"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角丸四角形 79"/>
          <p:cNvSpPr>
            <a:spLocks noChangeArrowheads="1"/>
          </p:cNvSpPr>
          <p:nvPr/>
        </p:nvSpPr>
        <p:spPr bwMode="auto">
          <a:xfrm>
            <a:off x="3928401" y="1513764"/>
            <a:ext cx="973138" cy="131763"/>
          </a:xfrm>
          <a:prstGeom prst="roundRect">
            <a:avLst>
              <a:gd name="adj" fmla="val 25972"/>
            </a:avLst>
          </a:prstGeom>
          <a:noFill/>
          <a:ln w="254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7" name="テキスト ボックス 2"/>
          <p:cNvSpPr txBox="1">
            <a:spLocks noChangeArrowheads="1"/>
          </p:cNvSpPr>
          <p:nvPr/>
        </p:nvSpPr>
        <p:spPr bwMode="auto">
          <a:xfrm>
            <a:off x="622771" y="871025"/>
            <a:ext cx="4278767" cy="346558"/>
          </a:xfrm>
          <a:prstGeom prst="rect">
            <a:avLst/>
          </a:prstGeom>
          <a:noFill/>
          <a:ln w="9525">
            <a:no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ja-JP" sz="1600" dirty="0">
                <a:latin typeface="Meiryo UI" panose="020B0604030504040204" pitchFamily="50" charset="-128"/>
                <a:ea typeface="Meiryo UI" panose="020B0604030504040204" pitchFamily="50" charset="-128"/>
              </a:rPr>
              <a:t>例１：一般の生命保険料（新）の控除証明書</a:t>
            </a:r>
            <a:endParaRPr kumimoji="0" lang="ja-JP" altLang="en-US" sz="1600" dirty="0">
              <a:latin typeface="Meiryo UI" panose="020B0604030504040204" pitchFamily="50" charset="-128"/>
              <a:ea typeface="Meiryo UI" panose="020B0604030504040204" pitchFamily="50" charset="-128"/>
            </a:endParaRPr>
          </a:p>
        </p:txBody>
      </p:sp>
      <p:sp>
        <p:nvSpPr>
          <p:cNvPr id="100" name="テキスト ボックス 2"/>
          <p:cNvSpPr txBox="1">
            <a:spLocks noChangeArrowheads="1"/>
          </p:cNvSpPr>
          <p:nvPr/>
        </p:nvSpPr>
        <p:spPr bwMode="auto">
          <a:xfrm>
            <a:off x="6345654" y="849858"/>
            <a:ext cx="4588364" cy="346558"/>
          </a:xfrm>
          <a:prstGeom prst="rect">
            <a:avLst/>
          </a:prstGeom>
          <a:noFill/>
          <a:ln w="9525">
            <a:no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ja-JP" sz="1600" dirty="0">
                <a:latin typeface="Meiryo UI" panose="020B0604030504040204" pitchFamily="50" charset="-128"/>
                <a:ea typeface="Meiryo UI" panose="020B0604030504040204" pitchFamily="50" charset="-128"/>
              </a:rPr>
              <a:t>例</a:t>
            </a:r>
            <a:r>
              <a:rPr lang="en-US" altLang="ja-JP" sz="1600" dirty="0">
                <a:latin typeface="Meiryo UI" panose="020B0604030504040204" pitchFamily="50" charset="-128"/>
                <a:ea typeface="Meiryo UI" panose="020B0604030504040204" pitchFamily="50" charset="-128"/>
              </a:rPr>
              <a:t>2</a:t>
            </a:r>
            <a:r>
              <a:rPr lang="ja-JP"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一般の生命保険料（旧）の控除証明書</a:t>
            </a:r>
            <a:endParaRPr kumimoji="0" lang="ja-JP" altLang="en-US" sz="1600" dirty="0">
              <a:latin typeface="Meiryo UI" panose="020B0604030504040204" pitchFamily="50" charset="-128"/>
              <a:ea typeface="Meiryo UI" panose="020B0604030504040204" pitchFamily="50" charset="-128"/>
            </a:endParaRPr>
          </a:p>
        </p:txBody>
      </p:sp>
      <p:pic>
        <p:nvPicPr>
          <p:cNvPr id="8271" name="Picture 79" descr="W:\TC\MANUAL\奉行Edge 年末調整申告書クラウド\利用ガイド（提出者向け）\Links\旧生命保険料_控除証明書.jpg"/>
          <p:cNvPicPr>
            <a:picLocks noChangeAspect="1" noChangeArrowheads="1"/>
          </p:cNvPicPr>
          <p:nvPr/>
        </p:nvPicPr>
        <p:blipFill>
          <a:blip r:embed="rId6" r:link="rId7">
            <a:extLst>
              <a:ext uri="{28A0092B-C50C-407E-A947-70E740481C1C}">
                <a14:useLocalDpi xmlns:a14="http://schemas.microsoft.com/office/drawing/2010/main"/>
              </a:ext>
            </a:extLst>
          </a:blip>
          <a:srcRect/>
          <a:stretch>
            <a:fillRect/>
          </a:stretch>
        </p:blipFill>
        <p:spPr bwMode="auto">
          <a:xfrm>
            <a:off x="9599419" y="1278820"/>
            <a:ext cx="2176463"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角丸四角形 79"/>
          <p:cNvSpPr>
            <a:spLocks noChangeArrowheads="1"/>
          </p:cNvSpPr>
          <p:nvPr/>
        </p:nvSpPr>
        <p:spPr bwMode="auto">
          <a:xfrm>
            <a:off x="9654493" y="1509491"/>
            <a:ext cx="933450" cy="115887"/>
          </a:xfrm>
          <a:prstGeom prst="roundRect">
            <a:avLst>
              <a:gd name="adj" fmla="val 25972"/>
            </a:avLst>
          </a:prstGeom>
          <a:noFill/>
          <a:ln w="254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6" name="AutoShape 83"/>
          <p:cNvSpPr>
            <a:spLocks noChangeArrowheads="1"/>
          </p:cNvSpPr>
          <p:nvPr/>
        </p:nvSpPr>
        <p:spPr bwMode="auto">
          <a:xfrm>
            <a:off x="10416493" y="1944466"/>
            <a:ext cx="1244600" cy="200025"/>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7" name="AutoShape 85"/>
          <p:cNvSpPr>
            <a:spLocks noChangeArrowheads="1"/>
          </p:cNvSpPr>
          <p:nvPr/>
        </p:nvSpPr>
        <p:spPr bwMode="auto">
          <a:xfrm>
            <a:off x="10937193" y="2741391"/>
            <a:ext cx="731837" cy="192087"/>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1" name="テキスト ボックス 2"/>
          <p:cNvSpPr txBox="1">
            <a:spLocks noChangeArrowheads="1"/>
          </p:cNvSpPr>
          <p:nvPr/>
        </p:nvSpPr>
        <p:spPr bwMode="auto">
          <a:xfrm>
            <a:off x="687825" y="4380077"/>
            <a:ext cx="5711804" cy="1835672"/>
          </a:xfrm>
          <a:prstGeom prst="rect">
            <a:avLst/>
          </a:prstGeom>
          <a:no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・「証明額」ではなく、「申告額」を入力します。</a:t>
            </a:r>
            <a:r>
              <a:rPr lang="en-US" altLang="ja-JP" sz="1400" dirty="0">
                <a:latin typeface="Meiryo UI" panose="020B0604030504040204" pitchFamily="50" charset="-128"/>
                <a:ea typeface="Meiryo UI" panose="020B0604030504040204" pitchFamily="50" charset="-128"/>
              </a:rPr>
              <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・適用制度の新・旧を正しく選択します。</a:t>
            </a: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・年間の申告額を入力します。年の途中月の保険料証明額を入力しないよう</a:t>
            </a:r>
            <a:r>
              <a:rPr lang="en-US" altLang="ja-JP" sz="1400" dirty="0">
                <a:latin typeface="Meiryo UI" panose="020B0604030504040204" pitchFamily="50" charset="-128"/>
                <a:ea typeface="Meiryo UI" panose="020B0604030504040204" pitchFamily="50" charset="-128"/>
              </a:rPr>
              <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ご注意ください。</a:t>
            </a:r>
            <a:r>
              <a:rPr lang="en-US" altLang="ja-JP" sz="1400" dirty="0">
                <a:latin typeface="Meiryo UI" panose="020B0604030504040204" pitchFamily="50" charset="-128"/>
                <a:ea typeface="Meiryo UI" panose="020B0604030504040204" pitchFamily="50" charset="-128"/>
              </a:rPr>
              <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1</a:t>
            </a:r>
            <a:r>
              <a:rPr lang="ja-JP" altLang="en-US" sz="1400" dirty="0">
                <a:latin typeface="Meiryo UI" panose="020B0604030504040204" pitchFamily="50" charset="-128"/>
                <a:ea typeface="Meiryo UI" panose="020B0604030504040204" pitchFamily="50" charset="-128"/>
              </a:rPr>
              <a:t>ヶ月分の支払金額しか記載がない場合（簡保の場合）で、</a:t>
            </a:r>
            <a:r>
              <a:rPr lang="en-US" altLang="ja-JP" sz="1400" dirty="0">
                <a:latin typeface="Meiryo UI" panose="020B0604030504040204" pitchFamily="50" charset="-128"/>
                <a:ea typeface="Meiryo UI" panose="020B0604030504040204" pitchFamily="50" charset="-128"/>
              </a:rPr>
              <a:t>12</a:t>
            </a:r>
            <a:r>
              <a:rPr lang="ja-JP" altLang="en-US" sz="1400" dirty="0">
                <a:latin typeface="Meiryo UI" panose="020B0604030504040204" pitchFamily="50" charset="-128"/>
                <a:ea typeface="Meiryo UI" panose="020B0604030504040204" pitchFamily="50" charset="-128"/>
              </a:rPr>
              <a:t>月まで</a:t>
            </a:r>
            <a:r>
              <a:rPr lang="en-US" altLang="ja-JP" sz="1400" dirty="0">
                <a:latin typeface="Meiryo UI" panose="020B0604030504040204" pitchFamily="50" charset="-128"/>
                <a:ea typeface="Meiryo UI" panose="020B0604030504040204" pitchFamily="50" charset="-128"/>
              </a:rPr>
              <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継続して払込がある場合には、年間合計金額を計算してください。 </a:t>
            </a: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　その際、配当金や分配金（予定の場合も含む）がある場合は、その金額を</a:t>
            </a:r>
            <a:r>
              <a:rPr lang="en-US" altLang="ja-JP" sz="1400" dirty="0">
                <a:latin typeface="Meiryo UI" panose="020B0604030504040204" pitchFamily="50" charset="-128"/>
                <a:ea typeface="Meiryo UI" panose="020B0604030504040204" pitchFamily="50" charset="-128"/>
              </a:rPr>
              <a:t/>
            </a:r>
            <a:br>
              <a:rPr lang="en-US" altLang="ja-JP"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差し引いて入力してください。</a:t>
            </a:r>
          </a:p>
        </p:txBody>
      </p:sp>
      <p:sp>
        <p:nvSpPr>
          <p:cNvPr id="50" name="AutoShape 64"/>
          <p:cNvSpPr>
            <a:spLocks noChangeArrowheads="1"/>
          </p:cNvSpPr>
          <p:nvPr/>
        </p:nvSpPr>
        <p:spPr bwMode="auto">
          <a:xfrm>
            <a:off x="673412" y="1932596"/>
            <a:ext cx="2930528" cy="249237"/>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8" name="AutoShape 65"/>
          <p:cNvSpPr>
            <a:spLocks noChangeArrowheads="1"/>
          </p:cNvSpPr>
          <p:nvPr/>
        </p:nvSpPr>
        <p:spPr bwMode="auto">
          <a:xfrm>
            <a:off x="687705" y="2808448"/>
            <a:ext cx="2912746" cy="162208"/>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9" name="AutoShape 66"/>
          <p:cNvSpPr>
            <a:spLocks noChangeArrowheads="1"/>
          </p:cNvSpPr>
          <p:nvPr/>
        </p:nvSpPr>
        <p:spPr bwMode="auto">
          <a:xfrm>
            <a:off x="1661633" y="1469040"/>
            <a:ext cx="710092" cy="14287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60" name="AutoShape 69"/>
          <p:cNvSpPr>
            <a:spLocks noChangeArrowheads="1"/>
          </p:cNvSpPr>
          <p:nvPr/>
        </p:nvSpPr>
        <p:spPr bwMode="auto">
          <a:xfrm>
            <a:off x="4677701" y="1948739"/>
            <a:ext cx="1244600" cy="200025"/>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61" name="AutoShape 70"/>
          <p:cNvSpPr>
            <a:spLocks noChangeArrowheads="1"/>
          </p:cNvSpPr>
          <p:nvPr/>
        </p:nvSpPr>
        <p:spPr bwMode="auto">
          <a:xfrm>
            <a:off x="5188876" y="2752014"/>
            <a:ext cx="760413" cy="198438"/>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62" name="AutoShape 71"/>
          <p:cNvCxnSpPr>
            <a:cxnSpLocks noChangeShapeType="1"/>
          </p:cNvCxnSpPr>
          <p:nvPr/>
        </p:nvCxnSpPr>
        <p:spPr bwMode="auto">
          <a:xfrm flipV="1">
            <a:off x="3578052" y="1645531"/>
            <a:ext cx="436074" cy="1027786"/>
          </a:xfrm>
          <a:prstGeom prst="straightConnector1">
            <a:avLst/>
          </a:prstGeom>
          <a:noFill/>
          <a:ln w="19050">
            <a:solidFill>
              <a:srgbClr val="00B05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63" name="AutoShape 72"/>
          <p:cNvCxnSpPr>
            <a:cxnSpLocks noChangeShapeType="1"/>
            <a:stCxn id="58" idx="3"/>
          </p:cNvCxnSpPr>
          <p:nvPr/>
        </p:nvCxnSpPr>
        <p:spPr bwMode="auto">
          <a:xfrm>
            <a:off x="3600451" y="2889552"/>
            <a:ext cx="1543182" cy="66457"/>
          </a:xfrm>
          <a:prstGeom prst="straightConnector1">
            <a:avLst/>
          </a:prstGeom>
          <a:noFill/>
          <a:ln w="19050">
            <a:solidFill>
              <a:srgbClr val="FF0000"/>
            </a:solidFill>
            <a:round/>
            <a:headEnd type="triangle" w="lg" len="lg"/>
            <a:tailEnd/>
          </a:ln>
          <a:extLst>
            <a:ext uri="{909E8E84-426E-40DD-AFC4-6F175D3DCCD1}">
              <a14:hiddenFill xmlns:a14="http://schemas.microsoft.com/office/drawing/2010/main">
                <a:noFill/>
              </a14:hiddenFill>
            </a:ext>
          </a:extLst>
        </p:spPr>
      </p:cxnSp>
      <p:cxnSp>
        <p:nvCxnSpPr>
          <p:cNvPr id="64" name="AutoShape 73"/>
          <p:cNvCxnSpPr>
            <a:cxnSpLocks noChangeShapeType="1"/>
            <a:stCxn id="50" idx="3"/>
          </p:cNvCxnSpPr>
          <p:nvPr/>
        </p:nvCxnSpPr>
        <p:spPr bwMode="auto">
          <a:xfrm flipV="1">
            <a:off x="3603940" y="2023353"/>
            <a:ext cx="1068205" cy="33862"/>
          </a:xfrm>
          <a:prstGeom prst="straightConnector1">
            <a:avLst/>
          </a:prstGeom>
          <a:noFill/>
          <a:ln w="19050">
            <a:solidFill>
              <a:srgbClr val="00B0F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66" name="角丸四角形 79"/>
          <p:cNvSpPr>
            <a:spLocks noChangeArrowheads="1"/>
          </p:cNvSpPr>
          <p:nvPr/>
        </p:nvSpPr>
        <p:spPr bwMode="auto">
          <a:xfrm>
            <a:off x="687704" y="2673317"/>
            <a:ext cx="2896078" cy="115732"/>
          </a:xfrm>
          <a:prstGeom prst="roundRect">
            <a:avLst>
              <a:gd name="adj" fmla="val 25972"/>
            </a:avLst>
          </a:prstGeom>
          <a:noFill/>
          <a:ln w="254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67" name="角丸四角形 79"/>
          <p:cNvSpPr>
            <a:spLocks noChangeArrowheads="1"/>
          </p:cNvSpPr>
          <p:nvPr/>
        </p:nvSpPr>
        <p:spPr bwMode="auto">
          <a:xfrm>
            <a:off x="6398711" y="2714443"/>
            <a:ext cx="2952750" cy="101600"/>
          </a:xfrm>
          <a:prstGeom prst="roundRect">
            <a:avLst>
              <a:gd name="adj" fmla="val 25972"/>
            </a:avLst>
          </a:prstGeom>
          <a:noFill/>
          <a:ln w="25400" algn="ctr">
            <a:solidFill>
              <a:srgbClr val="00B05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68" name="AutoShape 76"/>
          <p:cNvSpPr>
            <a:spLocks noChangeArrowheads="1"/>
          </p:cNvSpPr>
          <p:nvPr/>
        </p:nvSpPr>
        <p:spPr bwMode="auto">
          <a:xfrm>
            <a:off x="6399506" y="1969906"/>
            <a:ext cx="3001866" cy="219068"/>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69" name="AutoShape 77"/>
          <p:cNvSpPr>
            <a:spLocks noChangeArrowheads="1"/>
          </p:cNvSpPr>
          <p:nvPr/>
        </p:nvSpPr>
        <p:spPr bwMode="auto">
          <a:xfrm>
            <a:off x="6400298" y="2830329"/>
            <a:ext cx="2952750" cy="187421"/>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70" name="AutoShape 78"/>
          <p:cNvSpPr>
            <a:spLocks noChangeArrowheads="1"/>
          </p:cNvSpPr>
          <p:nvPr/>
        </p:nvSpPr>
        <p:spPr bwMode="auto">
          <a:xfrm>
            <a:off x="7367089" y="1476984"/>
            <a:ext cx="684212" cy="144463"/>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71" name="AutoShape 80"/>
          <p:cNvCxnSpPr>
            <a:cxnSpLocks noChangeShapeType="1"/>
            <a:stCxn id="69" idx="3"/>
          </p:cNvCxnSpPr>
          <p:nvPr/>
        </p:nvCxnSpPr>
        <p:spPr bwMode="auto">
          <a:xfrm flipV="1">
            <a:off x="9353048" y="2919987"/>
            <a:ext cx="1523817" cy="4053"/>
          </a:xfrm>
          <a:prstGeom prst="straightConnector1">
            <a:avLst/>
          </a:prstGeom>
          <a:noFill/>
          <a:ln w="19050">
            <a:solidFill>
              <a:srgbClr val="FF0000"/>
            </a:solidFill>
            <a:round/>
            <a:headEnd type="triangle" w="lg" len="lg"/>
            <a:tailEnd/>
          </a:ln>
          <a:extLst>
            <a:ext uri="{909E8E84-426E-40DD-AFC4-6F175D3DCCD1}">
              <a14:hiddenFill xmlns:a14="http://schemas.microsoft.com/office/drawing/2010/main">
                <a:noFill/>
              </a14:hiddenFill>
            </a:ext>
          </a:extLst>
        </p:spPr>
      </p:cxnSp>
      <p:cxnSp>
        <p:nvCxnSpPr>
          <p:cNvPr id="72" name="AutoShape 82"/>
          <p:cNvCxnSpPr>
            <a:cxnSpLocks noChangeShapeType="1"/>
          </p:cNvCxnSpPr>
          <p:nvPr/>
        </p:nvCxnSpPr>
        <p:spPr bwMode="auto">
          <a:xfrm flipV="1">
            <a:off x="9228554" y="1626968"/>
            <a:ext cx="487851" cy="1087475"/>
          </a:xfrm>
          <a:prstGeom prst="straightConnector1">
            <a:avLst/>
          </a:prstGeom>
          <a:noFill/>
          <a:ln w="19050">
            <a:solidFill>
              <a:srgbClr val="00B05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73" name="AutoShape 84"/>
          <p:cNvCxnSpPr>
            <a:cxnSpLocks noChangeShapeType="1"/>
          </p:cNvCxnSpPr>
          <p:nvPr/>
        </p:nvCxnSpPr>
        <p:spPr bwMode="auto">
          <a:xfrm flipV="1">
            <a:off x="9405255" y="2025428"/>
            <a:ext cx="1022350" cy="36513"/>
          </a:xfrm>
          <a:prstGeom prst="straightConnector1">
            <a:avLst/>
          </a:prstGeom>
          <a:noFill/>
          <a:ln w="19050">
            <a:solidFill>
              <a:srgbClr val="00B0F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Tree>
    <p:extLst>
      <p:ext uri="{BB962C8B-B14F-4D97-AF65-F5344CB8AC3E}">
        <p14:creationId xmlns:p14="http://schemas.microsoft.com/office/powerpoint/2010/main" val="17045851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図 4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8559" y="1191569"/>
            <a:ext cx="3067239" cy="5376871"/>
          </a:xfrm>
          <a:prstGeom prst="rect">
            <a:avLst/>
          </a:prstGeom>
        </p:spPr>
      </p:pic>
      <p:pic>
        <p:nvPicPr>
          <p:cNvPr id="35" name="図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8652" y="1220911"/>
            <a:ext cx="3103233" cy="2477606"/>
          </a:xfrm>
          <a:prstGeom prst="rect">
            <a:avLst/>
          </a:prstGeom>
        </p:spPr>
      </p:pic>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 </a:t>
            </a:r>
            <a:r>
              <a:rPr lang="ja-JP" altLang="en-US" sz="2800" b="1" dirty="0">
                <a:latin typeface="Meiryo UI" panose="020B0604030504040204" pitchFamily="50" charset="-128"/>
                <a:ea typeface="Meiryo UI" panose="020B0604030504040204" pitchFamily="50" charset="-128"/>
              </a:rPr>
              <a:t>保険料控除の記入例 </a:t>
            </a:r>
            <a:r>
              <a:rPr lang="en-US" altLang="ja-JP" sz="2800" b="1" dirty="0">
                <a:latin typeface="Meiryo UI" panose="020B0604030504040204" pitchFamily="50" charset="-128"/>
                <a:ea typeface="Meiryo UI" panose="020B0604030504040204" pitchFamily="50" charset="-128"/>
              </a:rPr>
              <a:t>3 ~ 4</a:t>
            </a:r>
            <a:endParaRPr lang="ja-JP" altLang="en-US" sz="2800" b="1"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1169" y="6495938"/>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22</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7" name="Rectangle 5"/>
          <p:cNvSpPr>
            <a:spLocks noChangeArrowheads="1"/>
          </p:cNvSpPr>
          <p:nvPr/>
        </p:nvSpPr>
        <p:spPr bwMode="auto">
          <a:xfrm>
            <a:off x="806817" y="72044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97" name="テキスト ボックス 2"/>
          <p:cNvSpPr txBox="1">
            <a:spLocks noChangeArrowheads="1"/>
          </p:cNvSpPr>
          <p:nvPr/>
        </p:nvSpPr>
        <p:spPr bwMode="auto">
          <a:xfrm>
            <a:off x="6058659" y="831361"/>
            <a:ext cx="6106689" cy="346558"/>
          </a:xfrm>
          <a:prstGeom prst="rect">
            <a:avLst/>
          </a:prstGeom>
          <a:noFill/>
          <a:ln w="9525">
            <a:no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600" dirty="0">
                <a:latin typeface="Meiryo UI" panose="020B0604030504040204" pitchFamily="50" charset="-128"/>
                <a:ea typeface="Meiryo UI" panose="020B0604030504040204" pitchFamily="50" charset="-128"/>
              </a:rPr>
              <a:t>例４：一般の生命保険料（新）兼　介護医療保険料の控除証明書</a:t>
            </a:r>
            <a:endParaRPr kumimoji="0" lang="ja-JP" altLang="en-US" sz="1600" dirty="0">
              <a:latin typeface="Meiryo UI" panose="020B0604030504040204" pitchFamily="50" charset="-128"/>
              <a:ea typeface="Meiryo UI" panose="020B0604030504040204" pitchFamily="50" charset="-128"/>
            </a:endParaRPr>
          </a:p>
        </p:txBody>
      </p:sp>
      <p:pic>
        <p:nvPicPr>
          <p:cNvPr id="9225" name="Picture 9" descr="W:\TC\MANUAL\奉行Edge 年末調整申告書クラウド\利用ガイド（提出者向け）\Links\控除証明書.jpg"/>
          <p:cNvPicPr>
            <a:picLocks noChangeAspect="1" noChangeArrowheads="1"/>
          </p:cNvPicPr>
          <p:nvPr/>
        </p:nvPicPr>
        <p:blipFill>
          <a:blip r:embed="rId4" r:link="rId5">
            <a:extLst>
              <a:ext uri="{28A0092B-C50C-407E-A947-70E740481C1C}">
                <a14:useLocalDpi xmlns:a14="http://schemas.microsoft.com/office/drawing/2010/main"/>
              </a:ext>
            </a:extLst>
          </a:blip>
          <a:srcRect/>
          <a:stretch>
            <a:fillRect/>
          </a:stretch>
        </p:blipFill>
        <p:spPr bwMode="auto">
          <a:xfrm>
            <a:off x="9371980" y="1345821"/>
            <a:ext cx="2178050" cy="168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角丸四角形 79"/>
          <p:cNvSpPr>
            <a:spLocks noChangeArrowheads="1"/>
          </p:cNvSpPr>
          <p:nvPr/>
        </p:nvSpPr>
        <p:spPr bwMode="auto">
          <a:xfrm>
            <a:off x="10333229" y="2251632"/>
            <a:ext cx="865188" cy="173037"/>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9" name="AutoShape 13"/>
          <p:cNvSpPr>
            <a:spLocks noChangeArrowheads="1"/>
          </p:cNvSpPr>
          <p:nvPr/>
        </p:nvSpPr>
        <p:spPr bwMode="auto">
          <a:xfrm>
            <a:off x="10342754" y="2432607"/>
            <a:ext cx="855663" cy="160337"/>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4" name="テキスト ボックス 2"/>
          <p:cNvSpPr txBox="1">
            <a:spLocks noChangeArrowheads="1"/>
          </p:cNvSpPr>
          <p:nvPr/>
        </p:nvSpPr>
        <p:spPr bwMode="auto">
          <a:xfrm>
            <a:off x="597155" y="845778"/>
            <a:ext cx="3896604" cy="346558"/>
          </a:xfrm>
          <a:prstGeom prst="rect">
            <a:avLst/>
          </a:prstGeom>
          <a:noFill/>
          <a:ln w="9525">
            <a:no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600" dirty="0">
                <a:latin typeface="Meiryo UI" panose="020B0604030504040204" pitchFamily="50" charset="-128"/>
                <a:ea typeface="Meiryo UI" panose="020B0604030504040204" pitchFamily="50" charset="-128"/>
              </a:rPr>
              <a:t>例３：介護医療保険料の控除証明書</a:t>
            </a:r>
            <a:endParaRPr kumimoji="0" lang="ja-JP" altLang="en-US" sz="1600" dirty="0">
              <a:latin typeface="Meiryo UI" panose="020B0604030504040204" pitchFamily="50" charset="-128"/>
              <a:ea typeface="Meiryo UI" panose="020B0604030504040204" pitchFamily="50" charset="-128"/>
            </a:endParaRPr>
          </a:p>
        </p:txBody>
      </p:sp>
      <p:pic>
        <p:nvPicPr>
          <p:cNvPr id="26" name="Picture 87" descr="W:\TC\MANUAL\奉行Edge 年末調整申告書クラウド\利用ガイド（提出者向け）\Links\介護保険料_控除証明書.jpg"/>
          <p:cNvPicPr>
            <a:picLocks noChangeAspect="1" noChangeArrowheads="1"/>
          </p:cNvPicPr>
          <p:nvPr/>
        </p:nvPicPr>
        <p:blipFill>
          <a:blip r:embed="rId6" r:link="rId7">
            <a:extLst>
              <a:ext uri="{28A0092B-C50C-407E-A947-70E740481C1C}">
                <a14:useLocalDpi xmlns:a14="http://schemas.microsoft.com/office/drawing/2010/main"/>
              </a:ext>
            </a:extLst>
          </a:blip>
          <a:srcRect/>
          <a:stretch>
            <a:fillRect/>
          </a:stretch>
        </p:blipFill>
        <p:spPr bwMode="auto">
          <a:xfrm>
            <a:off x="3847871" y="1223605"/>
            <a:ext cx="2176463" cy="224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角丸四角形 79"/>
          <p:cNvSpPr>
            <a:spLocks noChangeArrowheads="1"/>
          </p:cNvSpPr>
          <p:nvPr/>
        </p:nvSpPr>
        <p:spPr bwMode="auto">
          <a:xfrm>
            <a:off x="4677787" y="1885834"/>
            <a:ext cx="1244600" cy="198438"/>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3" name="AutoShape 94"/>
          <p:cNvSpPr>
            <a:spLocks noChangeArrowheads="1"/>
          </p:cNvSpPr>
          <p:nvPr/>
        </p:nvSpPr>
        <p:spPr bwMode="auto">
          <a:xfrm>
            <a:off x="5192137" y="2866909"/>
            <a:ext cx="730250" cy="192088"/>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7" name="角丸四角形 79"/>
          <p:cNvSpPr>
            <a:spLocks noChangeArrowheads="1"/>
          </p:cNvSpPr>
          <p:nvPr/>
        </p:nvSpPr>
        <p:spPr bwMode="auto">
          <a:xfrm>
            <a:off x="717053" y="1818804"/>
            <a:ext cx="2935288" cy="231094"/>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8" name="AutoShape 89"/>
          <p:cNvSpPr>
            <a:spLocks noChangeArrowheads="1"/>
          </p:cNvSpPr>
          <p:nvPr/>
        </p:nvSpPr>
        <p:spPr bwMode="auto">
          <a:xfrm>
            <a:off x="720228" y="2505396"/>
            <a:ext cx="2916238" cy="179859"/>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9" name="AutoShape 90"/>
          <p:cNvSpPr>
            <a:spLocks noChangeArrowheads="1"/>
          </p:cNvSpPr>
          <p:nvPr/>
        </p:nvSpPr>
        <p:spPr bwMode="auto">
          <a:xfrm>
            <a:off x="1612403" y="1360017"/>
            <a:ext cx="684213" cy="144463"/>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40" name="AutoShape 91"/>
          <p:cNvCxnSpPr>
            <a:cxnSpLocks noChangeShapeType="1"/>
            <a:stCxn id="38" idx="3"/>
          </p:cNvCxnSpPr>
          <p:nvPr/>
        </p:nvCxnSpPr>
        <p:spPr bwMode="auto">
          <a:xfrm>
            <a:off x="3636466" y="2595326"/>
            <a:ext cx="1544559" cy="394613"/>
          </a:xfrm>
          <a:prstGeom prst="straightConnector1">
            <a:avLst/>
          </a:prstGeom>
          <a:noFill/>
          <a:ln w="19050">
            <a:solidFill>
              <a:srgbClr val="FF0000"/>
            </a:solidFill>
            <a:round/>
            <a:headEnd type="triangle" w="lg" len="lg"/>
            <a:tailEnd/>
          </a:ln>
          <a:extLst>
            <a:ext uri="{909E8E84-426E-40DD-AFC4-6F175D3DCCD1}">
              <a14:hiddenFill xmlns:a14="http://schemas.microsoft.com/office/drawing/2010/main">
                <a:noFill/>
              </a14:hiddenFill>
            </a:ext>
          </a:extLst>
        </p:spPr>
      </p:cxnSp>
      <p:cxnSp>
        <p:nvCxnSpPr>
          <p:cNvPr id="41" name="AutoShape 93"/>
          <p:cNvCxnSpPr>
            <a:cxnSpLocks noChangeShapeType="1"/>
            <a:stCxn id="37" idx="3"/>
          </p:cNvCxnSpPr>
          <p:nvPr/>
        </p:nvCxnSpPr>
        <p:spPr bwMode="auto">
          <a:xfrm>
            <a:off x="3652341" y="1934351"/>
            <a:ext cx="1025446" cy="41973"/>
          </a:xfrm>
          <a:prstGeom prst="straightConnector1">
            <a:avLst/>
          </a:prstGeom>
          <a:noFill/>
          <a:ln w="19050">
            <a:solidFill>
              <a:srgbClr val="00B0F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sp>
        <p:nvSpPr>
          <p:cNvPr id="46" name="角丸四角形 79"/>
          <p:cNvSpPr>
            <a:spLocks noChangeArrowheads="1"/>
          </p:cNvSpPr>
          <p:nvPr/>
        </p:nvSpPr>
        <p:spPr bwMode="auto">
          <a:xfrm>
            <a:off x="6225762" y="1935592"/>
            <a:ext cx="2916238" cy="239040"/>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7" name="AutoShape 4"/>
          <p:cNvSpPr>
            <a:spLocks noChangeArrowheads="1"/>
          </p:cNvSpPr>
          <p:nvPr/>
        </p:nvSpPr>
        <p:spPr bwMode="auto">
          <a:xfrm>
            <a:off x="6233701" y="2624565"/>
            <a:ext cx="2914650" cy="17657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8" name="AutoShape 5"/>
          <p:cNvSpPr>
            <a:spLocks noChangeArrowheads="1"/>
          </p:cNvSpPr>
          <p:nvPr/>
        </p:nvSpPr>
        <p:spPr bwMode="auto">
          <a:xfrm>
            <a:off x="6233702" y="5334430"/>
            <a:ext cx="2908302" cy="169974"/>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49" name="AutoShape 6"/>
          <p:cNvSpPr>
            <a:spLocks noChangeArrowheads="1"/>
          </p:cNvSpPr>
          <p:nvPr/>
        </p:nvSpPr>
        <p:spPr bwMode="auto">
          <a:xfrm>
            <a:off x="6236876" y="4749439"/>
            <a:ext cx="2897803" cy="229756"/>
          </a:xfrm>
          <a:prstGeom prst="roundRect">
            <a:avLst>
              <a:gd name="adj" fmla="val 25972"/>
            </a:avLst>
          </a:prstGeom>
          <a:noFill/>
          <a:ln w="25400" algn="ctr">
            <a:solidFill>
              <a:srgbClr val="00B0F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0" name="AutoShape 7"/>
          <p:cNvSpPr>
            <a:spLocks noChangeArrowheads="1"/>
          </p:cNvSpPr>
          <p:nvPr/>
        </p:nvSpPr>
        <p:spPr bwMode="auto">
          <a:xfrm>
            <a:off x="7133810" y="1395048"/>
            <a:ext cx="684212" cy="144463"/>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1" name="AutoShape 8"/>
          <p:cNvSpPr>
            <a:spLocks noChangeArrowheads="1"/>
          </p:cNvSpPr>
          <p:nvPr/>
        </p:nvSpPr>
        <p:spPr bwMode="auto">
          <a:xfrm>
            <a:off x="7133816" y="4198576"/>
            <a:ext cx="684212" cy="14446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52" name="AutoShape 10"/>
          <p:cNvCxnSpPr>
            <a:cxnSpLocks noChangeShapeType="1"/>
            <a:endCxn id="19" idx="1"/>
          </p:cNvCxnSpPr>
          <p:nvPr/>
        </p:nvCxnSpPr>
        <p:spPr bwMode="auto">
          <a:xfrm flipV="1">
            <a:off x="9147740" y="2512776"/>
            <a:ext cx="1195014" cy="218648"/>
          </a:xfrm>
          <a:prstGeom prst="straightConnector1">
            <a:avLst/>
          </a:prstGeom>
          <a:noFill/>
          <a:ln w="19050">
            <a:solidFill>
              <a:srgbClr val="FF0000"/>
            </a:solidFill>
            <a:round/>
            <a:headEnd type="triangle" w="lg" len="lg"/>
            <a:tailEnd/>
          </a:ln>
          <a:extLst>
            <a:ext uri="{909E8E84-426E-40DD-AFC4-6F175D3DCCD1}">
              <a14:hiddenFill xmlns:a14="http://schemas.microsoft.com/office/drawing/2010/main">
                <a:noFill/>
              </a14:hiddenFill>
            </a:ext>
          </a:extLst>
        </p:spPr>
      </p:cxnSp>
      <p:cxnSp>
        <p:nvCxnSpPr>
          <p:cNvPr id="53" name="AutoShape 12"/>
          <p:cNvCxnSpPr>
            <a:cxnSpLocks noChangeShapeType="1"/>
            <a:stCxn id="46" idx="3"/>
            <a:endCxn id="11" idx="1"/>
          </p:cNvCxnSpPr>
          <p:nvPr/>
        </p:nvCxnSpPr>
        <p:spPr bwMode="auto">
          <a:xfrm>
            <a:off x="9142000" y="2055112"/>
            <a:ext cx="1191229" cy="283039"/>
          </a:xfrm>
          <a:prstGeom prst="straightConnector1">
            <a:avLst/>
          </a:prstGeom>
          <a:noFill/>
          <a:ln w="19050">
            <a:solidFill>
              <a:srgbClr val="00B0F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4" name="AutoShape 14"/>
          <p:cNvCxnSpPr>
            <a:cxnSpLocks noChangeShapeType="1"/>
            <a:endCxn id="11" idx="1"/>
          </p:cNvCxnSpPr>
          <p:nvPr/>
        </p:nvCxnSpPr>
        <p:spPr bwMode="auto">
          <a:xfrm flipV="1">
            <a:off x="9082088" y="2338151"/>
            <a:ext cx="1251141" cy="2408225"/>
          </a:xfrm>
          <a:prstGeom prst="straightConnector1">
            <a:avLst/>
          </a:prstGeom>
          <a:noFill/>
          <a:ln w="19050">
            <a:solidFill>
              <a:srgbClr val="00B0F0"/>
            </a:solidFill>
            <a:round/>
            <a:headEnd type="triangl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55" name="AutoShape 15"/>
          <p:cNvCxnSpPr>
            <a:cxnSpLocks noChangeShapeType="1"/>
          </p:cNvCxnSpPr>
          <p:nvPr/>
        </p:nvCxnSpPr>
        <p:spPr bwMode="auto">
          <a:xfrm flipV="1">
            <a:off x="9101138" y="2511188"/>
            <a:ext cx="1232091" cy="2820179"/>
          </a:xfrm>
          <a:prstGeom prst="straightConnector1">
            <a:avLst/>
          </a:prstGeom>
          <a:noFill/>
          <a:ln w="19050">
            <a:solidFill>
              <a:srgbClr val="FF0000"/>
            </a:solidFill>
            <a:round/>
            <a:headEnd type="triangle" w="lg" len="lg"/>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0733745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テキスト ボックス 2"/>
          <p:cNvSpPr txBox="1">
            <a:spLocks noChangeArrowheads="1"/>
          </p:cNvSpPr>
          <p:nvPr/>
        </p:nvSpPr>
        <p:spPr bwMode="auto">
          <a:xfrm>
            <a:off x="7317641" y="2203718"/>
            <a:ext cx="4093309" cy="292073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赤い点線にカーソルをあわせると、</a:t>
            </a:r>
            <a:r>
              <a:rPr kumimoji="0" lang="en-US" altLang="ja-JP" sz="1400" dirty="0">
                <a:latin typeface="Meiryo UI" panose="020B0604030504040204" pitchFamily="50" charset="-128"/>
                <a:ea typeface="Meiryo UI" panose="020B0604030504040204" pitchFamily="50" charset="-128"/>
              </a:rPr>
              <a:t/>
            </a:r>
            <a:br>
              <a:rPr kumimoji="0" lang="en-US" altLang="ja-JP" sz="1400" dirty="0">
                <a:latin typeface="Meiryo UI" panose="020B0604030504040204" pitchFamily="50" charset="-128"/>
                <a:ea typeface="Meiryo UI" panose="020B0604030504040204" pitchFamily="50" charset="-128"/>
              </a:rPr>
            </a:br>
            <a:r>
              <a:rPr kumimoji="0" lang="ja-JP" altLang="en-US" sz="1400" dirty="0">
                <a:latin typeface="Meiryo UI" panose="020B0604030504040204" pitchFamily="50" charset="-128"/>
                <a:ea typeface="Meiryo UI" panose="020B0604030504040204" pitchFamily="50" charset="-128"/>
              </a:rPr>
              <a:t>「給与所得者の住宅借入金等特別控除申告書」</a:t>
            </a:r>
            <a:r>
              <a:rPr kumimoji="0" lang="ja-JP" altLang="en-US" sz="1400" dirty="0" smtClean="0">
                <a:latin typeface="Meiryo UI" panose="020B0604030504040204" pitchFamily="50" charset="-128"/>
                <a:ea typeface="Meiryo UI" panose="020B0604030504040204" pitchFamily="50" charset="-128"/>
              </a:rPr>
              <a:t>が</a:t>
            </a:r>
            <a:r>
              <a:rPr kumimoji="0" lang="en-US" altLang="ja-JP" sz="1400" dirty="0" smtClean="0">
                <a:latin typeface="Meiryo UI" panose="020B0604030504040204" pitchFamily="50" charset="-128"/>
                <a:ea typeface="Meiryo UI" panose="020B0604030504040204" pitchFamily="50" charset="-128"/>
              </a:rPr>
              <a:t/>
            </a:r>
            <a:br>
              <a:rPr kumimoji="0" lang="en-US" altLang="ja-JP" sz="1400" dirty="0" smtClean="0">
                <a:latin typeface="Meiryo UI" panose="020B0604030504040204" pitchFamily="50" charset="-128"/>
                <a:ea typeface="Meiryo UI" panose="020B0604030504040204" pitchFamily="50" charset="-128"/>
              </a:rPr>
            </a:br>
            <a:r>
              <a:rPr kumimoji="0" lang="ja-JP" altLang="en-US" sz="1400" dirty="0" smtClean="0">
                <a:latin typeface="Meiryo UI" panose="020B0604030504040204" pitchFamily="50" charset="-128"/>
                <a:ea typeface="Meiryo UI" panose="020B0604030504040204" pitchFamily="50" charset="-128"/>
              </a:rPr>
              <a:t>表示</a:t>
            </a:r>
            <a:r>
              <a:rPr kumimoji="0" lang="ja-JP" altLang="en-US" sz="1400" dirty="0">
                <a:latin typeface="Meiryo UI" panose="020B0604030504040204" pitchFamily="50" charset="-128"/>
                <a:ea typeface="Meiryo UI" panose="020B0604030504040204" pitchFamily="50" charset="-128"/>
              </a:rPr>
              <a:t>され、転記する項目を確認できます。</a:t>
            </a:r>
          </a:p>
        </p:txBody>
      </p:sp>
      <p:pic>
        <p:nvPicPr>
          <p:cNvPr id="30" name="図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7893" y="2962814"/>
            <a:ext cx="3172660" cy="2038927"/>
          </a:xfrm>
          <a:prstGeom prst="rect">
            <a:avLst/>
          </a:prstGeom>
          <a:ln>
            <a:solidFill>
              <a:schemeClr val="bg1">
                <a:lumMod val="85000"/>
              </a:schemeClr>
            </a:solidFill>
          </a:ln>
        </p:spPr>
      </p:pic>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「年末調整のための住宅借入金等特別控除証明書」「年末残高証明書」を書面でお持ちの場合は、</a:t>
            </a:r>
            <a:r>
              <a:rPr kumimoji="0" lang="en-US" altLang="ja-JP" sz="1600" dirty="0">
                <a:latin typeface="Meiryo UI" panose="020B0604030504040204" pitchFamily="50" charset="-128"/>
                <a:ea typeface="Meiryo UI" panose="020B0604030504040204" pitchFamily="50" charset="-128"/>
              </a:rPr>
              <a:t/>
            </a:r>
            <a:br>
              <a:rPr kumimoji="0" lang="en-US" altLang="ja-JP" sz="1600" dirty="0">
                <a:latin typeface="Meiryo UI" panose="020B0604030504040204" pitchFamily="50" charset="-128"/>
                <a:ea typeface="Meiryo UI" panose="020B0604030504040204" pitchFamily="50" charset="-128"/>
              </a:rPr>
            </a:br>
            <a:r>
              <a:rPr kumimoji="0" lang="en-US" altLang="ja-JP" sz="1600" dirty="0">
                <a:latin typeface="Meiryo UI" panose="020B0604030504040204" pitchFamily="50" charset="-128"/>
                <a:ea typeface="Meiryo UI" panose="020B0604030504040204" pitchFamily="50" charset="-128"/>
              </a:rPr>
              <a:t>  </a:t>
            </a:r>
            <a:r>
              <a:rPr kumimoji="0" lang="ja-JP" altLang="en-US" sz="1600" dirty="0">
                <a:latin typeface="Meiryo UI" panose="020B0604030504040204" pitchFamily="50" charset="-128"/>
                <a:ea typeface="Meiryo UI" panose="020B0604030504040204" pitchFamily="50" charset="-128"/>
              </a:rPr>
              <a:t>それをもとに金額等を入力します。 </a:t>
            </a:r>
            <a:r>
              <a:rPr kumimoji="0" lang="en-US" altLang="ja-JP" sz="1600" dirty="0">
                <a:latin typeface="Meiryo UI" panose="020B0604030504040204" pitchFamily="50" charset="-128"/>
                <a:ea typeface="Meiryo UI" panose="020B0604030504040204" pitchFamily="50" charset="-128"/>
              </a:rPr>
              <a:t>2 - 3. </a:t>
            </a:r>
            <a:r>
              <a:rPr kumimoji="0" lang="ja-JP" altLang="en-US" sz="1600" dirty="0">
                <a:latin typeface="Meiryo UI" panose="020B0604030504040204" pitchFamily="50" charset="-128"/>
                <a:ea typeface="Meiryo UI" panose="020B0604030504040204" pitchFamily="50" charset="-128"/>
              </a:rPr>
              <a:t>申告書データを登録するに続いて以下の画面が表示されます。</a:t>
            </a:r>
            <a:br>
              <a:rPr kumimoji="0" lang="ja-JP" altLang="en-US" sz="1600" dirty="0">
                <a:latin typeface="Meiryo UI" panose="020B0604030504040204" pitchFamily="50" charset="-128"/>
                <a:ea typeface="Meiryo UI" panose="020B0604030504040204" pitchFamily="50" charset="-128"/>
              </a:rPr>
            </a:br>
            <a:endParaRPr kumimoji="0"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52" name="図 5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8106" y="1635119"/>
            <a:ext cx="3864738" cy="4759568"/>
          </a:xfrm>
          <a:prstGeom prst="rect">
            <a:avLst/>
          </a:prstGeom>
          <a:ln>
            <a:solidFill>
              <a:schemeClr val="bg1">
                <a:lumMod val="85000"/>
              </a:schemeClr>
            </a:solidFill>
          </a:ln>
        </p:spPr>
      </p:pic>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a:t>
            </a:r>
            <a:r>
              <a:rPr lang="en-US" altLang="ja-JP" sz="2400"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ja-JP" altLang="en-US"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居住開始年月日が「</a:t>
            </a:r>
            <a:r>
              <a:rPr lang="ja-JP" altLang="en-US" sz="2400" b="1" dirty="0" smtClean="0">
                <a:latin typeface="Meiryo UI" panose="020B0604030504040204" pitchFamily="50" charset="-128"/>
                <a:ea typeface="Meiryo UI" panose="020B0604030504040204" pitchFamily="50" charset="-128"/>
              </a:rPr>
              <a:t>令和５年１月１日</a:t>
            </a:r>
            <a:r>
              <a:rPr lang="ja-JP" altLang="en-US" sz="2400" b="1" dirty="0">
                <a:latin typeface="Meiryo UI" panose="020B0604030504040204" pitchFamily="50" charset="-128"/>
                <a:ea typeface="Meiryo UI" panose="020B0604030504040204" pitchFamily="50" charset="-128"/>
              </a:rPr>
              <a:t>」以降の場合</a:t>
            </a:r>
            <a:r>
              <a:rPr lang="ja-JP" altLang="en-US" sz="2400" b="1" dirty="0" smtClean="0">
                <a:latin typeface="Meiryo UI" panose="020B0604030504040204" pitchFamily="50" charset="-128"/>
                <a:ea typeface="Meiryo UI" panose="020B0604030504040204" pitchFamily="50" charset="-128"/>
              </a:rPr>
              <a:t>（</a:t>
            </a:r>
            <a:r>
              <a:rPr lang="en-US" altLang="ja-JP" sz="2400" b="1" dirty="0" smtClean="0">
                <a:latin typeface="Meiryo UI" panose="020B0604030504040204" pitchFamily="50" charset="-128"/>
                <a:ea typeface="Meiryo UI" panose="020B0604030504040204" pitchFamily="50" charset="-128"/>
              </a:rPr>
              <a:t>1</a:t>
            </a:r>
            <a:r>
              <a:rPr lang="ja-JP" altLang="en-US" sz="2400" b="1" dirty="0" smtClean="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23</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8" name="テキスト ボックス 2"/>
          <p:cNvSpPr txBox="1">
            <a:spLocks noChangeArrowheads="1"/>
          </p:cNvSpPr>
          <p:nvPr/>
        </p:nvSpPr>
        <p:spPr bwMode="auto">
          <a:xfrm>
            <a:off x="4766622" y="3282058"/>
            <a:ext cx="2475304" cy="561784"/>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住宅借入金等特別控除証明書</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をもとに入力します。</a:t>
            </a:r>
          </a:p>
        </p:txBody>
      </p:sp>
      <p:sp>
        <p:nvSpPr>
          <p:cNvPr id="31" name="Text Box 2"/>
          <p:cNvSpPr txBox="1">
            <a:spLocks noChangeArrowheads="1"/>
          </p:cNvSpPr>
          <p:nvPr/>
        </p:nvSpPr>
        <p:spPr bwMode="auto">
          <a:xfrm>
            <a:off x="4851534" y="5398625"/>
            <a:ext cx="2408956" cy="53434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a:t>
            </a:r>
            <a:endParaRPr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32" name="角丸四角形 79">
            <a:extLst>
              <a:ext uri="{FF2B5EF4-FFF2-40B4-BE49-F238E27FC236}">
                <a16:creationId xmlns:a16="http://schemas.microsoft.com/office/drawing/2014/main" id="{2D9F002C-AB19-7BD7-6718-72D8A9D34D29}"/>
              </a:ext>
            </a:extLst>
          </p:cNvPr>
          <p:cNvSpPr>
            <a:spLocks noChangeArrowheads="1"/>
          </p:cNvSpPr>
          <p:nvPr/>
        </p:nvSpPr>
        <p:spPr bwMode="auto">
          <a:xfrm>
            <a:off x="2586702" y="1815670"/>
            <a:ext cx="755793" cy="413455"/>
          </a:xfrm>
          <a:prstGeom prst="roundRect">
            <a:avLst>
              <a:gd name="adj" fmla="val 1532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33" name="角丸四角形 79">
            <a:extLst>
              <a:ext uri="{FF2B5EF4-FFF2-40B4-BE49-F238E27FC236}">
                <a16:creationId xmlns:a16="http://schemas.microsoft.com/office/drawing/2014/main" id="{41A90C46-2D80-265B-BBC8-F4E72D60C24B}"/>
              </a:ext>
            </a:extLst>
          </p:cNvPr>
          <p:cNvSpPr>
            <a:spLocks noChangeArrowheads="1"/>
          </p:cNvSpPr>
          <p:nvPr/>
        </p:nvSpPr>
        <p:spPr bwMode="auto">
          <a:xfrm>
            <a:off x="2284384" y="2946634"/>
            <a:ext cx="165100" cy="110391"/>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38" name="直線矢印コネクタ 80">
            <a:extLst>
              <a:ext uri="{FF2B5EF4-FFF2-40B4-BE49-F238E27FC236}">
                <a16:creationId xmlns:a16="http://schemas.microsoft.com/office/drawing/2014/main" id="{0CEA4D44-7549-DB99-5E54-28D0C64DE4F8}"/>
              </a:ext>
            </a:extLst>
          </p:cNvPr>
          <p:cNvSpPr>
            <a:spLocks noChangeShapeType="1"/>
          </p:cNvSpPr>
          <p:nvPr/>
        </p:nvSpPr>
        <p:spPr bwMode="auto">
          <a:xfrm rot="10800000" flipV="1">
            <a:off x="2459093" y="2771477"/>
            <a:ext cx="4858547" cy="202301"/>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9" name="AutoShape 11">
            <a:extLst>
              <a:ext uri="{FF2B5EF4-FFF2-40B4-BE49-F238E27FC236}">
                <a16:creationId xmlns:a16="http://schemas.microsoft.com/office/drawing/2014/main" id="{F8AFEF47-0DCA-0905-1074-BF997271B16E}"/>
              </a:ext>
            </a:extLst>
          </p:cNvPr>
          <p:cNvSpPr>
            <a:spLocks noChangeArrowheads="1"/>
          </p:cNvSpPr>
          <p:nvPr/>
        </p:nvSpPr>
        <p:spPr bwMode="auto">
          <a:xfrm>
            <a:off x="1922496" y="3481462"/>
            <a:ext cx="1073199" cy="14287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cxnSp>
        <p:nvCxnSpPr>
          <p:cNvPr id="42" name="直線矢印コネクタ 80">
            <a:extLst>
              <a:ext uri="{FF2B5EF4-FFF2-40B4-BE49-F238E27FC236}">
                <a16:creationId xmlns:a16="http://schemas.microsoft.com/office/drawing/2014/main" id="{6804AF7F-8D47-00E4-2783-D725E90DF98D}"/>
              </a:ext>
            </a:extLst>
          </p:cNvPr>
          <p:cNvCxnSpPr>
            <a:cxnSpLocks noChangeShapeType="1"/>
            <a:endCxn id="39" idx="3"/>
          </p:cNvCxnSpPr>
          <p:nvPr/>
        </p:nvCxnSpPr>
        <p:spPr bwMode="auto">
          <a:xfrm rot="10800000" flipV="1">
            <a:off x="2995696" y="3475600"/>
            <a:ext cx="1770927" cy="77300"/>
          </a:xfrm>
          <a:prstGeom prst="bentConnector3">
            <a:avLst>
              <a:gd name="adj1" fmla="val 50000"/>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43" name="AutoShape 10">
            <a:extLst>
              <a:ext uri="{FF2B5EF4-FFF2-40B4-BE49-F238E27FC236}">
                <a16:creationId xmlns:a16="http://schemas.microsoft.com/office/drawing/2014/main" id="{827BC3DC-05E6-93D7-EA7A-C539362947BF}"/>
              </a:ext>
            </a:extLst>
          </p:cNvPr>
          <p:cNvSpPr>
            <a:spLocks noChangeArrowheads="1"/>
          </p:cNvSpPr>
          <p:nvPr/>
        </p:nvSpPr>
        <p:spPr bwMode="auto">
          <a:xfrm>
            <a:off x="782943" y="3630199"/>
            <a:ext cx="3761898" cy="1799051"/>
          </a:xfrm>
          <a:prstGeom prst="roundRect">
            <a:avLst>
              <a:gd name="adj" fmla="val 391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44" name="直線矢印コネクタ 80">
            <a:extLst>
              <a:ext uri="{FF2B5EF4-FFF2-40B4-BE49-F238E27FC236}">
                <a16:creationId xmlns:a16="http://schemas.microsoft.com/office/drawing/2014/main" id="{A29E2923-6BE1-3551-5E3A-B03736D20880}"/>
              </a:ext>
            </a:extLst>
          </p:cNvPr>
          <p:cNvSpPr>
            <a:spLocks noChangeShapeType="1"/>
          </p:cNvSpPr>
          <p:nvPr/>
        </p:nvSpPr>
        <p:spPr bwMode="auto">
          <a:xfrm rot="10800000" flipV="1">
            <a:off x="3361545" y="5939831"/>
            <a:ext cx="1780823" cy="287138"/>
          </a:xfrm>
          <a:prstGeom prst="bentConnector3">
            <a:avLst>
              <a:gd name="adj1" fmla="val -135"/>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49" name="角丸四角形 79">
            <a:extLst>
              <a:ext uri="{FF2B5EF4-FFF2-40B4-BE49-F238E27FC236}">
                <a16:creationId xmlns:a16="http://schemas.microsoft.com/office/drawing/2014/main" id="{48C7E060-A843-9581-6E4D-0F80435D3E6C}"/>
              </a:ext>
            </a:extLst>
          </p:cNvPr>
          <p:cNvSpPr>
            <a:spLocks noChangeArrowheads="1"/>
          </p:cNvSpPr>
          <p:nvPr/>
        </p:nvSpPr>
        <p:spPr bwMode="auto">
          <a:xfrm>
            <a:off x="9372925" y="2975037"/>
            <a:ext cx="231775" cy="15716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cxnSp>
        <p:nvCxnSpPr>
          <p:cNvPr id="19" name="直線コネクタ 18"/>
          <p:cNvCxnSpPr/>
          <p:nvPr/>
        </p:nvCxnSpPr>
        <p:spPr>
          <a:xfrm>
            <a:off x="3883540" y="3552290"/>
            <a:ext cx="0" cy="7143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51" name="角丸四角形 79">
            <a:extLst>
              <a:ext uri="{FF2B5EF4-FFF2-40B4-BE49-F238E27FC236}">
                <a16:creationId xmlns:a16="http://schemas.microsoft.com/office/drawing/2014/main" id="{F8842EF8-4B34-83A8-80D1-01DF135FB787}"/>
              </a:ext>
            </a:extLst>
          </p:cNvPr>
          <p:cNvSpPr>
            <a:spLocks noChangeArrowheads="1"/>
          </p:cNvSpPr>
          <p:nvPr/>
        </p:nvSpPr>
        <p:spPr bwMode="auto">
          <a:xfrm>
            <a:off x="2662687" y="6090788"/>
            <a:ext cx="698858" cy="284849"/>
          </a:xfrm>
          <a:prstGeom prst="roundRect">
            <a:avLst>
              <a:gd name="adj" fmla="val 21031"/>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Tree>
    <p:extLst>
      <p:ext uri="{BB962C8B-B14F-4D97-AF65-F5344CB8AC3E}">
        <p14:creationId xmlns:p14="http://schemas.microsoft.com/office/powerpoint/2010/main" val="36679604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「給与所得者の住宅借入金等特別控除申告書」の金額を入力します。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31" name="図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397" y="1149344"/>
            <a:ext cx="4369276" cy="5293213"/>
          </a:xfrm>
          <a:prstGeom prst="rect">
            <a:avLst/>
          </a:prstGeom>
          <a:ln>
            <a:solidFill>
              <a:schemeClr val="bg1">
                <a:lumMod val="85000"/>
              </a:schemeClr>
            </a:solidFill>
          </a:ln>
        </p:spPr>
      </p:pic>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24</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1" name="AutoShape 3">
            <a:extLst>
              <a:ext uri="{FF2B5EF4-FFF2-40B4-BE49-F238E27FC236}">
                <a16:creationId xmlns:a16="http://schemas.microsoft.com/office/drawing/2014/main" id="{69F5FB92-8CAD-EE1F-8D84-231EA8D89E5D}"/>
              </a:ext>
            </a:extLst>
          </p:cNvPr>
          <p:cNvSpPr>
            <a:spLocks noChangeArrowheads="1"/>
          </p:cNvSpPr>
          <p:nvPr/>
        </p:nvSpPr>
        <p:spPr bwMode="auto">
          <a:xfrm>
            <a:off x="2635250" y="1353205"/>
            <a:ext cx="821850" cy="459001"/>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23" name="AutoShape 4">
            <a:extLst>
              <a:ext uri="{FF2B5EF4-FFF2-40B4-BE49-F238E27FC236}">
                <a16:creationId xmlns:a16="http://schemas.microsoft.com/office/drawing/2014/main" id="{A2B14EB1-7549-FB21-E12C-0FD7CBE35778}"/>
              </a:ext>
            </a:extLst>
          </p:cNvPr>
          <p:cNvSpPr>
            <a:spLocks noChangeArrowheads="1"/>
          </p:cNvSpPr>
          <p:nvPr/>
        </p:nvSpPr>
        <p:spPr bwMode="auto">
          <a:xfrm>
            <a:off x="3030537" y="5789694"/>
            <a:ext cx="1748632" cy="25241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24" name="角丸四角形 79">
            <a:extLst>
              <a:ext uri="{FF2B5EF4-FFF2-40B4-BE49-F238E27FC236}">
                <a16:creationId xmlns:a16="http://schemas.microsoft.com/office/drawing/2014/main" id="{C3EA4496-3D7B-D330-54BC-70A7B3E08FAA}"/>
              </a:ext>
            </a:extLst>
          </p:cNvPr>
          <p:cNvSpPr>
            <a:spLocks noChangeArrowheads="1"/>
          </p:cNvSpPr>
          <p:nvPr/>
        </p:nvSpPr>
        <p:spPr bwMode="auto">
          <a:xfrm>
            <a:off x="2745582" y="6146518"/>
            <a:ext cx="704378" cy="28892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26" name="直線矢印コネクタ 80">
            <a:extLst>
              <a:ext uri="{FF2B5EF4-FFF2-40B4-BE49-F238E27FC236}">
                <a16:creationId xmlns:a16="http://schemas.microsoft.com/office/drawing/2014/main" id="{D9BF4C0C-A23B-5699-9B47-59B7D11B94C2}"/>
              </a:ext>
            </a:extLst>
          </p:cNvPr>
          <p:cNvSpPr>
            <a:spLocks noChangeShapeType="1"/>
          </p:cNvSpPr>
          <p:nvPr/>
        </p:nvSpPr>
        <p:spPr bwMode="auto">
          <a:xfrm rot="10800000" flipV="1">
            <a:off x="4758532" y="5638993"/>
            <a:ext cx="423488" cy="163481"/>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8" name="直線矢印コネクタ 80">
            <a:extLst>
              <a:ext uri="{FF2B5EF4-FFF2-40B4-BE49-F238E27FC236}">
                <a16:creationId xmlns:a16="http://schemas.microsoft.com/office/drawing/2014/main" id="{5F2B9402-A46A-D5A6-A960-DF1F9F8EDD1F}"/>
              </a:ext>
            </a:extLst>
          </p:cNvPr>
          <p:cNvSpPr>
            <a:spLocks noChangeShapeType="1"/>
          </p:cNvSpPr>
          <p:nvPr/>
        </p:nvSpPr>
        <p:spPr bwMode="auto">
          <a:xfrm rot="10800000" flipV="1">
            <a:off x="3447576" y="6173759"/>
            <a:ext cx="1733364" cy="132302"/>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5" name="タイトル 1"/>
          <p:cNvSpPr txBox="1">
            <a:spLocks/>
          </p:cNvSpPr>
          <p:nvPr/>
        </p:nvSpPr>
        <p:spPr>
          <a:xfrm>
            <a:off x="288528" y="114350"/>
            <a:ext cx="11687755" cy="5969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smtClean="0">
                <a:latin typeface="Meiryo UI" panose="020B0604030504040204" pitchFamily="50" charset="-128"/>
                <a:ea typeface="Meiryo UI" panose="020B0604030504040204" pitchFamily="50" charset="-128"/>
              </a:rPr>
              <a:t>［</a:t>
            </a:r>
            <a:r>
              <a:rPr lang="en-US" altLang="ja-JP" sz="2400" b="1" dirty="0" smtClean="0">
                <a:latin typeface="Meiryo UI" panose="020B0604030504040204" pitchFamily="50" charset="-128"/>
                <a:ea typeface="Meiryo UI" panose="020B0604030504040204" pitchFamily="50" charset="-128"/>
              </a:rPr>
              <a:t>3</a:t>
            </a:r>
            <a:r>
              <a:rPr lang="ja-JP" altLang="en-US" sz="2400" b="1" dirty="0" smtClean="0">
                <a:latin typeface="Meiryo UI" panose="020B0604030504040204" pitchFamily="50" charset="-128"/>
                <a:ea typeface="Meiryo UI" panose="020B0604030504040204" pitchFamily="50" charset="-128"/>
              </a:rPr>
              <a:t>］</a:t>
            </a:r>
            <a:r>
              <a:rPr lang="en-US" altLang="ja-JP" sz="2400" b="1" dirty="0" smtClean="0">
                <a:latin typeface="Meiryo UI" panose="020B0604030504040204" pitchFamily="50" charset="-128"/>
                <a:ea typeface="Meiryo UI" panose="020B0604030504040204" pitchFamily="50" charset="-128"/>
              </a:rPr>
              <a:t>- 2.</a:t>
            </a:r>
            <a:r>
              <a:rPr lang="en-US" altLang="ja-JP" sz="2400" dirty="0" smtClean="0">
                <a:latin typeface="Meiryo UI" panose="020B0604030504040204" pitchFamily="50" charset="-128"/>
                <a:ea typeface="Meiryo UI" panose="020B0604030504040204" pitchFamily="50" charset="-128"/>
              </a:rPr>
              <a:t> </a:t>
            </a:r>
            <a:r>
              <a:rPr lang="ja-JP" altLang="en-US" sz="2400" b="1" dirty="0" smtClean="0">
                <a:latin typeface="Meiryo UI" panose="020B0604030504040204" pitchFamily="50" charset="-128"/>
                <a:ea typeface="Meiryo UI" panose="020B0604030504040204" pitchFamily="50" charset="-128"/>
              </a:rPr>
              <a:t>給与所得者の（特定増改築等）住宅借入金等特別控除申告書を提出する</a:t>
            </a:r>
            <a:br>
              <a:rPr lang="ja-JP" altLang="en-US" sz="2400" b="1" dirty="0" smtClean="0">
                <a:latin typeface="Meiryo UI" panose="020B0604030504040204" pitchFamily="50" charset="-128"/>
                <a:ea typeface="Meiryo UI" panose="020B0604030504040204" pitchFamily="50" charset="-128"/>
              </a:rPr>
            </a:br>
            <a:r>
              <a:rPr lang="ja-JP" altLang="en-US" sz="2400" b="1" dirty="0" smtClean="0">
                <a:latin typeface="Meiryo UI" panose="020B0604030504040204" pitchFamily="50" charset="-128"/>
                <a:ea typeface="Meiryo UI" panose="020B0604030504040204" pitchFamily="50" charset="-128"/>
              </a:rPr>
              <a:t>　　 　　 　居住開始年月日が「令和５年１月１日」以降の場合（</a:t>
            </a:r>
            <a:r>
              <a:rPr lang="en-US" altLang="ja-JP" sz="2400" b="1" dirty="0" smtClean="0">
                <a:latin typeface="Meiryo UI" panose="020B0604030504040204" pitchFamily="50" charset="-128"/>
                <a:ea typeface="Meiryo UI" panose="020B0604030504040204" pitchFamily="50" charset="-128"/>
              </a:rPr>
              <a:t>2</a:t>
            </a:r>
            <a:r>
              <a:rPr lang="ja-JP" altLang="en-US" sz="2400" b="1" dirty="0" smtClean="0">
                <a:latin typeface="Meiryo UI" panose="020B0604030504040204" pitchFamily="50" charset="-128"/>
                <a:ea typeface="Meiryo UI" panose="020B0604030504040204" pitchFamily="50" charset="-128"/>
              </a:rPr>
              <a:t>／</a:t>
            </a:r>
            <a:r>
              <a:rPr lang="en-US" altLang="ja-JP" sz="2400" b="1" dirty="0" smtClean="0">
                <a:latin typeface="Meiryo UI" panose="020B0604030504040204" pitchFamily="50" charset="-128"/>
                <a:ea typeface="Meiryo UI" panose="020B0604030504040204" pitchFamily="50" charset="-128"/>
              </a:rPr>
              <a:t>3</a:t>
            </a:r>
            <a:r>
              <a:rPr lang="ja-JP" altLang="en-US" sz="2400" b="1" dirty="0" smtClean="0">
                <a:latin typeface="Meiryo UI" panose="020B0604030504040204" pitchFamily="50" charset="-128"/>
                <a:ea typeface="Meiryo UI" panose="020B0604030504040204" pitchFamily="50" charset="-128"/>
              </a:rPr>
              <a:t>）</a:t>
            </a:r>
            <a:endParaRPr lang="ja-JP" altLang="en-US" sz="2400" b="1" dirty="0">
              <a:latin typeface="Meiryo UI" panose="020B0604030504040204" pitchFamily="50" charset="-128"/>
              <a:ea typeface="Meiryo UI" panose="020B0604030504040204" pitchFamily="50" charset="-128"/>
            </a:endParaRPr>
          </a:p>
        </p:txBody>
      </p:sp>
      <p:sp>
        <p:nvSpPr>
          <p:cNvPr id="17" name="テキスト ボックス 2"/>
          <p:cNvSpPr txBox="1">
            <a:spLocks noChangeArrowheads="1"/>
          </p:cNvSpPr>
          <p:nvPr/>
        </p:nvSpPr>
        <p:spPr bwMode="auto">
          <a:xfrm>
            <a:off x="5180941" y="4985273"/>
            <a:ext cx="2880934" cy="80042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住宅借入金等特別控除申告書の内容を入力すると、住宅借入金等特別控除額が自動で計算されます。</a:t>
            </a:r>
          </a:p>
        </p:txBody>
      </p:sp>
      <p:sp>
        <p:nvSpPr>
          <p:cNvPr id="27" name="Text Box 2">
            <a:extLst>
              <a:ext uri="{FF2B5EF4-FFF2-40B4-BE49-F238E27FC236}">
                <a16:creationId xmlns:a16="http://schemas.microsoft.com/office/drawing/2014/main" id="{047996A1-F6D8-E565-A6A5-BD92B5D16BFA}"/>
              </a:ext>
            </a:extLst>
          </p:cNvPr>
          <p:cNvSpPr txBox="1">
            <a:spLocks noChangeArrowheads="1"/>
          </p:cNvSpPr>
          <p:nvPr/>
        </p:nvSpPr>
        <p:spPr bwMode="auto">
          <a:xfrm>
            <a:off x="5171416" y="5952048"/>
            <a:ext cx="4169328" cy="36353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115383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r>
              <a:rPr lang="en-US" altLang="ja-JP" sz="2400" b="1" dirty="0">
                <a:latin typeface="Meiryo UI" panose="020B0604030504040204" pitchFamily="50" charset="-128"/>
                <a:ea typeface="Meiryo UI" panose="020B0604030504040204" pitchFamily="50" charset="-128"/>
              </a:rPr>
              <a:t/>
            </a:r>
            <a:br>
              <a:rPr lang="en-US" altLang="ja-JP"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居住開始年月日が「</a:t>
            </a:r>
            <a:r>
              <a:rPr lang="ja-JP" altLang="en-US" sz="2400" b="1" dirty="0" smtClean="0">
                <a:latin typeface="Meiryo UI" panose="020B0604030504040204" pitchFamily="50" charset="-128"/>
                <a:ea typeface="Meiryo UI" panose="020B0604030504040204" pitchFamily="50" charset="-128"/>
              </a:rPr>
              <a:t>令和５年１月１日」以降の</a:t>
            </a:r>
            <a:r>
              <a:rPr lang="ja-JP" altLang="en-US" sz="2400" b="1" dirty="0">
                <a:latin typeface="Meiryo UI" panose="020B0604030504040204" pitchFamily="50" charset="-128"/>
                <a:ea typeface="Meiryo UI" panose="020B0604030504040204" pitchFamily="50" charset="-128"/>
              </a:rPr>
              <a:t>場合（</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当ページで「給与所得者の（特定増改築等）住宅借入金等特別控除申告書」の入力は完了です。</a:t>
            </a: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25</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pic>
        <p:nvPicPr>
          <p:cNvPr id="13314" name="Picture 2" descr="07_住宅控除_3"/>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40862" y="1158869"/>
            <a:ext cx="4081463" cy="4411663"/>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10" name="角丸四角形 79"/>
          <p:cNvSpPr>
            <a:spLocks noChangeArrowheads="1"/>
          </p:cNvSpPr>
          <p:nvPr/>
        </p:nvSpPr>
        <p:spPr bwMode="auto">
          <a:xfrm>
            <a:off x="2296054" y="5028485"/>
            <a:ext cx="757237" cy="2159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17" name="AutoShape 8"/>
          <p:cNvSpPr>
            <a:spLocks noChangeArrowheads="1"/>
          </p:cNvSpPr>
          <p:nvPr/>
        </p:nvSpPr>
        <p:spPr bwMode="auto">
          <a:xfrm>
            <a:off x="1910291" y="3158410"/>
            <a:ext cx="2268538" cy="1474788"/>
          </a:xfrm>
          <a:prstGeom prst="roundRect">
            <a:avLst>
              <a:gd name="adj" fmla="val 1094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18" name="AutoShape 9"/>
          <p:cNvSpPr>
            <a:spLocks noChangeArrowheads="1"/>
          </p:cNvSpPr>
          <p:nvPr/>
        </p:nvSpPr>
        <p:spPr bwMode="auto">
          <a:xfrm>
            <a:off x="2718329" y="4730035"/>
            <a:ext cx="684212" cy="28892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24" name="テキスト ボックス 2"/>
          <p:cNvSpPr txBox="1">
            <a:spLocks noChangeArrowheads="1"/>
          </p:cNvSpPr>
          <p:nvPr/>
        </p:nvSpPr>
        <p:spPr bwMode="auto">
          <a:xfrm>
            <a:off x="4840641" y="3227471"/>
            <a:ext cx="4406065" cy="1450898"/>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・添付書類の欄が表示されている場合は、借入等を行った</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 金融機関等が発行した「住宅取得資金に係る借入金の年 </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 </a:t>
            </a:r>
            <a:r>
              <a:rPr kumimoji="0" lang="ja-JP" altLang="en-US" sz="1400" dirty="0">
                <a:latin typeface="Meiryo UI" panose="020B0604030504040204" pitchFamily="50" charset="-128"/>
                <a:ea typeface="Meiryo UI" panose="020B0604030504040204" pitchFamily="50" charset="-128"/>
              </a:rPr>
              <a:t>末残高証明書」の画像を添付します。</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3</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- 4. </a:t>
            </a:r>
            <a:r>
              <a:rPr lang="ja-JP" altLang="en-US" sz="1400" b="1" dirty="0">
                <a:latin typeface="Meiryo UI" panose="020B0604030504040204" pitchFamily="50" charset="-128"/>
                <a:ea typeface="Meiryo UI" panose="020B0604030504040204" pitchFamily="50" charset="-128"/>
              </a:rPr>
              <a:t>除証明書等を電子データで添付する場合の手順</a:t>
            </a:r>
            <a:r>
              <a:rPr kumimoji="0" lang="ja-JP" altLang="en-US" sz="1400" dirty="0">
                <a:latin typeface="Meiryo UI" panose="020B0604030504040204" pitchFamily="50" charset="-128"/>
                <a:ea typeface="Meiryo UI" panose="020B0604030504040204" pitchFamily="50" charset="-128"/>
              </a:rPr>
              <a:t>をご参照ください。</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・電子データで提出している年末残高等証明書については、 </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  </a:t>
            </a:r>
            <a:r>
              <a:rPr kumimoji="0" lang="ja-JP" altLang="en-US" sz="1400" dirty="0">
                <a:latin typeface="Meiryo UI" panose="020B0604030504040204" pitchFamily="50" charset="-128"/>
                <a:ea typeface="Meiryo UI" panose="020B0604030504040204" pitchFamily="50" charset="-128"/>
              </a:rPr>
              <a:t>画像を添付する必要はありません。</a:t>
            </a:r>
          </a:p>
        </p:txBody>
      </p:sp>
      <p:sp>
        <p:nvSpPr>
          <p:cNvPr id="26" name="直線矢印コネクタ 80"/>
          <p:cNvSpPr>
            <a:spLocks noChangeShapeType="1"/>
          </p:cNvSpPr>
          <p:nvPr/>
        </p:nvSpPr>
        <p:spPr bwMode="auto">
          <a:xfrm rot="10800000">
            <a:off x="4191528" y="3858924"/>
            <a:ext cx="649113"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7" name="テキスト ボックス 2"/>
          <p:cNvSpPr txBox="1">
            <a:spLocks noChangeArrowheads="1"/>
          </p:cNvSpPr>
          <p:nvPr/>
        </p:nvSpPr>
        <p:spPr bwMode="auto">
          <a:xfrm>
            <a:off x="4074192" y="5124449"/>
            <a:ext cx="5157504" cy="37375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［内容を保存する］ボタンをクリック後、</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p>
        </p:txBody>
      </p:sp>
      <p:sp>
        <p:nvSpPr>
          <p:cNvPr id="28" name="直線矢印コネクタ 80"/>
          <p:cNvSpPr>
            <a:spLocks noChangeShapeType="1"/>
          </p:cNvSpPr>
          <p:nvPr/>
        </p:nvSpPr>
        <p:spPr bwMode="auto">
          <a:xfrm rot="10800000">
            <a:off x="3053291" y="5220416"/>
            <a:ext cx="1020902" cy="79636"/>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9" name="AutoShape 3"/>
          <p:cNvSpPr>
            <a:spLocks noChangeArrowheads="1"/>
          </p:cNvSpPr>
          <p:nvPr/>
        </p:nvSpPr>
        <p:spPr bwMode="auto">
          <a:xfrm>
            <a:off x="2219326" y="1443025"/>
            <a:ext cx="904874" cy="4318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Tree>
    <p:extLst>
      <p:ext uri="{BB962C8B-B14F-4D97-AF65-F5344CB8AC3E}">
        <p14:creationId xmlns:p14="http://schemas.microsoft.com/office/powerpoint/2010/main" val="24575244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「年末調整のための住宅借入金等特別控除証明書」「年末残高証明書」を書面でお持ちの場合は、</a:t>
            </a:r>
            <a:r>
              <a:rPr kumimoji="0" lang="en-US" altLang="ja-JP" sz="1600" dirty="0">
                <a:latin typeface="Meiryo UI" panose="020B0604030504040204" pitchFamily="50" charset="-128"/>
                <a:ea typeface="Meiryo UI" panose="020B0604030504040204" pitchFamily="50" charset="-128"/>
              </a:rPr>
              <a:t/>
            </a:r>
            <a:br>
              <a:rPr kumimoji="0" lang="en-US" altLang="ja-JP" sz="1600" dirty="0">
                <a:latin typeface="Meiryo UI" panose="020B0604030504040204" pitchFamily="50" charset="-128"/>
                <a:ea typeface="Meiryo UI" panose="020B0604030504040204" pitchFamily="50" charset="-128"/>
              </a:rPr>
            </a:br>
            <a:r>
              <a:rPr kumimoji="0" lang="en-US" altLang="ja-JP" sz="1600" dirty="0">
                <a:latin typeface="Meiryo UI" panose="020B0604030504040204" pitchFamily="50" charset="-128"/>
                <a:ea typeface="Meiryo UI" panose="020B0604030504040204" pitchFamily="50" charset="-128"/>
              </a:rPr>
              <a:t>  </a:t>
            </a:r>
            <a:r>
              <a:rPr kumimoji="0" lang="ja-JP" altLang="en-US" sz="1600" dirty="0">
                <a:latin typeface="Meiryo UI" panose="020B0604030504040204" pitchFamily="50" charset="-128"/>
                <a:ea typeface="Meiryo UI" panose="020B0604030504040204" pitchFamily="50" charset="-128"/>
              </a:rPr>
              <a:t>それをもとに金額等を入力します。 </a:t>
            </a:r>
            <a:r>
              <a:rPr kumimoji="0" lang="en-US" altLang="ja-JP" sz="1600" dirty="0">
                <a:latin typeface="Meiryo UI" panose="020B0604030504040204" pitchFamily="50" charset="-128"/>
                <a:ea typeface="Meiryo UI" panose="020B0604030504040204" pitchFamily="50" charset="-128"/>
              </a:rPr>
              <a:t>2 - 3. </a:t>
            </a:r>
            <a:r>
              <a:rPr kumimoji="0" lang="ja-JP" altLang="en-US" sz="1600" dirty="0">
                <a:latin typeface="Meiryo UI" panose="020B0604030504040204" pitchFamily="50" charset="-128"/>
                <a:ea typeface="Meiryo UI" panose="020B0604030504040204" pitchFamily="50" charset="-128"/>
              </a:rPr>
              <a:t>申告書データを登録するに続いて以下の画面が表示されます。</a:t>
            </a:r>
            <a:br>
              <a:rPr kumimoji="0" lang="ja-JP" altLang="en-US" sz="1600" dirty="0">
                <a:latin typeface="Meiryo UI" panose="020B0604030504040204" pitchFamily="50" charset="-128"/>
                <a:ea typeface="Meiryo UI" panose="020B0604030504040204" pitchFamily="50" charset="-128"/>
              </a:rPr>
            </a:br>
            <a:endParaRPr kumimoji="0"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a:t>
            </a:r>
            <a:r>
              <a:rPr lang="en-US" altLang="ja-JP" sz="2400"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ja-JP" altLang="en-US"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a:t>
            </a:r>
            <a:r>
              <a:rPr lang="ja-JP" altLang="en-US" sz="2200" b="1" dirty="0">
                <a:latin typeface="Meiryo UI" panose="020B0604030504040204" pitchFamily="50" charset="-128"/>
                <a:ea typeface="Meiryo UI" panose="020B0604030504040204" pitchFamily="50" charset="-128"/>
              </a:rPr>
              <a:t>居住開始年月日が「令和４年１月</a:t>
            </a:r>
            <a:r>
              <a:rPr lang="ja-JP" altLang="en-US" sz="2200" b="1" dirty="0" smtClean="0">
                <a:latin typeface="Meiryo UI" panose="020B0604030504040204" pitchFamily="50" charset="-128"/>
                <a:ea typeface="Meiryo UI" panose="020B0604030504040204" pitchFamily="50" charset="-128"/>
              </a:rPr>
              <a:t>１日～令和４年</a:t>
            </a:r>
            <a:r>
              <a:rPr lang="en-US" altLang="ja-JP" sz="2200" b="1" dirty="0" smtClean="0">
                <a:latin typeface="Meiryo UI" panose="020B0604030504040204" pitchFamily="50" charset="-128"/>
                <a:ea typeface="Meiryo UI" panose="020B0604030504040204" pitchFamily="50" charset="-128"/>
              </a:rPr>
              <a:t>12</a:t>
            </a:r>
            <a:r>
              <a:rPr lang="ja-JP" altLang="en-US" sz="2200" b="1" dirty="0" smtClean="0">
                <a:latin typeface="Meiryo UI" panose="020B0604030504040204" pitchFamily="50" charset="-128"/>
                <a:ea typeface="Meiryo UI" panose="020B0604030504040204" pitchFamily="50" charset="-128"/>
              </a:rPr>
              <a:t>月</a:t>
            </a:r>
            <a:r>
              <a:rPr lang="en-US" altLang="ja-JP" sz="2200" b="1" dirty="0" smtClean="0">
                <a:latin typeface="Meiryo UI" panose="020B0604030504040204" pitchFamily="50" charset="-128"/>
                <a:ea typeface="Meiryo UI" panose="020B0604030504040204" pitchFamily="50" charset="-128"/>
              </a:rPr>
              <a:t>31</a:t>
            </a:r>
            <a:r>
              <a:rPr lang="ja-JP" altLang="en-US" sz="2200" b="1" dirty="0" smtClean="0">
                <a:latin typeface="Meiryo UI" panose="020B0604030504040204" pitchFamily="50" charset="-128"/>
                <a:ea typeface="Meiryo UI" panose="020B0604030504040204" pitchFamily="50" charset="-128"/>
              </a:rPr>
              <a:t>日」の</a:t>
            </a:r>
            <a:r>
              <a:rPr lang="ja-JP" altLang="en-US" sz="2200" b="1" dirty="0">
                <a:latin typeface="Meiryo UI" panose="020B0604030504040204" pitchFamily="50" charset="-128"/>
                <a:ea typeface="Meiryo UI" panose="020B0604030504040204" pitchFamily="50" charset="-128"/>
              </a:rPr>
              <a:t>場合</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1</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26</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6" name="テキスト ボックス 2"/>
          <p:cNvSpPr txBox="1">
            <a:spLocks noChangeArrowheads="1"/>
          </p:cNvSpPr>
          <p:nvPr/>
        </p:nvSpPr>
        <p:spPr bwMode="auto">
          <a:xfrm>
            <a:off x="4766622" y="3282058"/>
            <a:ext cx="2475304" cy="561784"/>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住宅借入金等特別控除証明書</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をもとに入力します。</a:t>
            </a:r>
          </a:p>
        </p:txBody>
      </p:sp>
      <p:sp>
        <p:nvSpPr>
          <p:cNvPr id="27" name="テキスト ボックス 2"/>
          <p:cNvSpPr txBox="1">
            <a:spLocks noChangeArrowheads="1"/>
          </p:cNvSpPr>
          <p:nvPr/>
        </p:nvSpPr>
        <p:spPr bwMode="auto">
          <a:xfrm>
            <a:off x="7281486" y="2051318"/>
            <a:ext cx="3929439" cy="2692693"/>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赤い点線にカーソルをあわせると、</a:t>
            </a:r>
            <a:r>
              <a:rPr kumimoji="0" lang="en-US" altLang="ja-JP" sz="1400" dirty="0">
                <a:latin typeface="Meiryo UI" panose="020B0604030504040204" pitchFamily="50" charset="-128"/>
                <a:ea typeface="Meiryo UI" panose="020B0604030504040204" pitchFamily="50" charset="-128"/>
              </a:rPr>
              <a:t/>
            </a:r>
            <a:br>
              <a:rPr kumimoji="0" lang="en-US" altLang="ja-JP" sz="1400" dirty="0">
                <a:latin typeface="Meiryo UI" panose="020B0604030504040204" pitchFamily="50" charset="-128"/>
                <a:ea typeface="Meiryo UI" panose="020B0604030504040204" pitchFamily="50" charset="-128"/>
              </a:rPr>
            </a:br>
            <a:r>
              <a:rPr kumimoji="0" lang="ja-JP" altLang="en-US" sz="1400" dirty="0">
                <a:latin typeface="Meiryo UI" panose="020B0604030504040204" pitchFamily="50" charset="-128"/>
                <a:ea typeface="Meiryo UI" panose="020B0604030504040204" pitchFamily="50" charset="-128"/>
              </a:rPr>
              <a:t>「給与所得者の住宅借入金等特別控除申告書」が表示され、転記する項目を確認できます。</a:t>
            </a:r>
          </a:p>
        </p:txBody>
      </p:sp>
      <p:sp>
        <p:nvSpPr>
          <p:cNvPr id="34" name="Text Box 2"/>
          <p:cNvSpPr txBox="1">
            <a:spLocks noChangeArrowheads="1"/>
          </p:cNvSpPr>
          <p:nvPr/>
        </p:nvSpPr>
        <p:spPr bwMode="auto">
          <a:xfrm>
            <a:off x="4794384" y="5665325"/>
            <a:ext cx="2408956" cy="53434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a:t>
            </a:r>
            <a:endParaRPr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7" name="図 6">
            <a:extLst>
              <a:ext uri="{FF2B5EF4-FFF2-40B4-BE49-F238E27FC236}">
                <a16:creationId xmlns:a16="http://schemas.microsoft.com/office/drawing/2014/main" id="{59BB40D2-416B-3567-E42B-C1C7509C89A5}"/>
              </a:ext>
            </a:extLst>
          </p:cNvPr>
          <p:cNvPicPr>
            <a:picLocks noChangeAspect="1"/>
          </p:cNvPicPr>
          <p:nvPr/>
        </p:nvPicPr>
        <p:blipFill>
          <a:blip r:embed="rId2"/>
          <a:stretch>
            <a:fillRect/>
          </a:stretch>
        </p:blipFill>
        <p:spPr>
          <a:xfrm>
            <a:off x="687618" y="1452550"/>
            <a:ext cx="3932587" cy="5217414"/>
          </a:xfrm>
          <a:prstGeom prst="rect">
            <a:avLst/>
          </a:prstGeom>
          <a:ln>
            <a:solidFill>
              <a:schemeClr val="bg1">
                <a:lumMod val="85000"/>
              </a:schemeClr>
            </a:solidFill>
          </a:ln>
        </p:spPr>
      </p:pic>
      <p:sp>
        <p:nvSpPr>
          <p:cNvPr id="9" name="角丸四角形 79">
            <a:extLst>
              <a:ext uri="{FF2B5EF4-FFF2-40B4-BE49-F238E27FC236}">
                <a16:creationId xmlns:a16="http://schemas.microsoft.com/office/drawing/2014/main" id="{2D9F002C-AB19-7BD7-6718-72D8A9D34D29}"/>
              </a:ext>
            </a:extLst>
          </p:cNvPr>
          <p:cNvSpPr>
            <a:spLocks noChangeArrowheads="1"/>
          </p:cNvSpPr>
          <p:nvPr/>
        </p:nvSpPr>
        <p:spPr bwMode="auto">
          <a:xfrm>
            <a:off x="2616961" y="1674520"/>
            <a:ext cx="705661" cy="423525"/>
          </a:xfrm>
          <a:prstGeom prst="roundRect">
            <a:avLst>
              <a:gd name="adj" fmla="val 1532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11" name="角丸四角形 79">
            <a:extLst>
              <a:ext uri="{FF2B5EF4-FFF2-40B4-BE49-F238E27FC236}">
                <a16:creationId xmlns:a16="http://schemas.microsoft.com/office/drawing/2014/main" id="{41A90C46-2D80-265B-BBC8-F4E72D60C24B}"/>
              </a:ext>
            </a:extLst>
          </p:cNvPr>
          <p:cNvSpPr>
            <a:spLocks noChangeArrowheads="1"/>
          </p:cNvSpPr>
          <p:nvPr/>
        </p:nvSpPr>
        <p:spPr bwMode="auto">
          <a:xfrm>
            <a:off x="2275597" y="2766615"/>
            <a:ext cx="165100" cy="14287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17" name="直線矢印コネクタ 80">
            <a:extLst>
              <a:ext uri="{FF2B5EF4-FFF2-40B4-BE49-F238E27FC236}">
                <a16:creationId xmlns:a16="http://schemas.microsoft.com/office/drawing/2014/main" id="{0CEA4D44-7549-DB99-5E54-28D0C64DE4F8}"/>
              </a:ext>
            </a:extLst>
          </p:cNvPr>
          <p:cNvSpPr>
            <a:spLocks noChangeShapeType="1"/>
          </p:cNvSpPr>
          <p:nvPr/>
        </p:nvSpPr>
        <p:spPr bwMode="auto">
          <a:xfrm rot="10800000" flipV="1">
            <a:off x="2480257" y="2757481"/>
            <a:ext cx="4801228" cy="69491"/>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8" name="AutoShape 11">
            <a:extLst>
              <a:ext uri="{FF2B5EF4-FFF2-40B4-BE49-F238E27FC236}">
                <a16:creationId xmlns:a16="http://schemas.microsoft.com/office/drawing/2014/main" id="{F8AFEF47-0DCA-0905-1074-BF997271B16E}"/>
              </a:ext>
            </a:extLst>
          </p:cNvPr>
          <p:cNvSpPr>
            <a:spLocks noChangeArrowheads="1"/>
          </p:cNvSpPr>
          <p:nvPr/>
        </p:nvSpPr>
        <p:spPr bwMode="auto">
          <a:xfrm>
            <a:off x="1922496" y="3348112"/>
            <a:ext cx="1073199" cy="14287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cxnSp>
        <p:nvCxnSpPr>
          <p:cNvPr id="29" name="直線矢印コネクタ 80">
            <a:extLst>
              <a:ext uri="{FF2B5EF4-FFF2-40B4-BE49-F238E27FC236}">
                <a16:creationId xmlns:a16="http://schemas.microsoft.com/office/drawing/2014/main" id="{6804AF7F-8D47-00E4-2783-D725E90DF98D}"/>
              </a:ext>
            </a:extLst>
          </p:cNvPr>
          <p:cNvCxnSpPr>
            <a:cxnSpLocks noChangeShapeType="1"/>
            <a:endCxn id="18" idx="3"/>
          </p:cNvCxnSpPr>
          <p:nvPr/>
        </p:nvCxnSpPr>
        <p:spPr bwMode="auto">
          <a:xfrm rot="10800000">
            <a:off x="2995695" y="3419551"/>
            <a:ext cx="1761874" cy="116245"/>
          </a:xfrm>
          <a:prstGeom prst="bentConnector3">
            <a:avLst>
              <a:gd name="adj1" fmla="val 50000"/>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30" name="AutoShape 10">
            <a:extLst>
              <a:ext uri="{FF2B5EF4-FFF2-40B4-BE49-F238E27FC236}">
                <a16:creationId xmlns:a16="http://schemas.microsoft.com/office/drawing/2014/main" id="{827BC3DC-05E6-93D7-EA7A-C539362947BF}"/>
              </a:ext>
            </a:extLst>
          </p:cNvPr>
          <p:cNvSpPr>
            <a:spLocks noChangeArrowheads="1"/>
          </p:cNvSpPr>
          <p:nvPr/>
        </p:nvSpPr>
        <p:spPr bwMode="auto">
          <a:xfrm>
            <a:off x="782943" y="3630199"/>
            <a:ext cx="3761898" cy="2009806"/>
          </a:xfrm>
          <a:prstGeom prst="roundRect">
            <a:avLst>
              <a:gd name="adj" fmla="val 391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35" name="直線矢印コネクタ 80">
            <a:extLst>
              <a:ext uri="{FF2B5EF4-FFF2-40B4-BE49-F238E27FC236}">
                <a16:creationId xmlns:a16="http://schemas.microsoft.com/office/drawing/2014/main" id="{A29E2923-6BE1-3551-5E3A-B03736D20880}"/>
              </a:ext>
            </a:extLst>
          </p:cNvPr>
          <p:cNvSpPr>
            <a:spLocks noChangeShapeType="1"/>
          </p:cNvSpPr>
          <p:nvPr/>
        </p:nvSpPr>
        <p:spPr bwMode="auto">
          <a:xfrm rot="10800000" flipV="1">
            <a:off x="3380596" y="6206531"/>
            <a:ext cx="1761772" cy="284849"/>
          </a:xfrm>
          <a:prstGeom prst="bentConnector3">
            <a:avLst>
              <a:gd name="adj1" fmla="val -135"/>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6" name="角丸四角形 79">
            <a:extLst>
              <a:ext uri="{FF2B5EF4-FFF2-40B4-BE49-F238E27FC236}">
                <a16:creationId xmlns:a16="http://schemas.microsoft.com/office/drawing/2014/main" id="{F8842EF8-4B34-83A8-80D1-01DF135FB787}"/>
              </a:ext>
            </a:extLst>
          </p:cNvPr>
          <p:cNvSpPr>
            <a:spLocks noChangeArrowheads="1"/>
          </p:cNvSpPr>
          <p:nvPr/>
        </p:nvSpPr>
        <p:spPr bwMode="auto">
          <a:xfrm>
            <a:off x="2681738" y="6348142"/>
            <a:ext cx="698858" cy="284849"/>
          </a:xfrm>
          <a:prstGeom prst="roundRect">
            <a:avLst>
              <a:gd name="adj" fmla="val 21031"/>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cxnSp>
        <p:nvCxnSpPr>
          <p:cNvPr id="37" name="直線矢印コネクタ 80">
            <a:extLst>
              <a:ext uri="{FF2B5EF4-FFF2-40B4-BE49-F238E27FC236}">
                <a16:creationId xmlns:a16="http://schemas.microsoft.com/office/drawing/2014/main" id="{F9E11D39-95E8-15B7-CEB4-F6041F4C75AF}"/>
              </a:ext>
            </a:extLst>
          </p:cNvPr>
          <p:cNvCxnSpPr>
            <a:cxnSpLocks noChangeShapeType="1"/>
          </p:cNvCxnSpPr>
          <p:nvPr/>
        </p:nvCxnSpPr>
        <p:spPr bwMode="auto">
          <a:xfrm rot="10800000" flipV="1">
            <a:off x="2719382" y="3535786"/>
            <a:ext cx="2047241" cy="85357"/>
          </a:xfrm>
          <a:prstGeom prst="bentConnector2">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pic>
        <p:nvPicPr>
          <p:cNvPr id="40" name="図 39">
            <a:extLst>
              <a:ext uri="{FF2B5EF4-FFF2-40B4-BE49-F238E27FC236}">
                <a16:creationId xmlns:a16="http://schemas.microsoft.com/office/drawing/2014/main" id="{D54A2ECF-9FA3-E678-E8B9-5BC8F7B6425C}"/>
              </a:ext>
            </a:extLst>
          </p:cNvPr>
          <p:cNvPicPr>
            <a:picLocks noChangeAspect="1"/>
          </p:cNvPicPr>
          <p:nvPr/>
        </p:nvPicPr>
        <p:blipFill>
          <a:blip r:embed="rId3"/>
          <a:stretch>
            <a:fillRect/>
          </a:stretch>
        </p:blipFill>
        <p:spPr>
          <a:xfrm>
            <a:off x="7388343" y="2883777"/>
            <a:ext cx="3162360" cy="1757322"/>
          </a:xfrm>
          <a:prstGeom prst="rect">
            <a:avLst/>
          </a:prstGeom>
          <a:ln>
            <a:solidFill>
              <a:schemeClr val="bg1">
                <a:lumMod val="85000"/>
              </a:schemeClr>
            </a:solidFill>
          </a:ln>
        </p:spPr>
      </p:pic>
      <p:sp>
        <p:nvSpPr>
          <p:cNvPr id="41" name="角丸四角形 79">
            <a:extLst>
              <a:ext uri="{FF2B5EF4-FFF2-40B4-BE49-F238E27FC236}">
                <a16:creationId xmlns:a16="http://schemas.microsoft.com/office/drawing/2014/main" id="{48C7E060-A843-9581-6E4D-0F80435D3E6C}"/>
              </a:ext>
            </a:extLst>
          </p:cNvPr>
          <p:cNvSpPr>
            <a:spLocks noChangeArrowheads="1"/>
          </p:cNvSpPr>
          <p:nvPr/>
        </p:nvSpPr>
        <p:spPr bwMode="auto">
          <a:xfrm>
            <a:off x="9010009" y="2868174"/>
            <a:ext cx="231775" cy="15716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Tree>
    <p:extLst>
      <p:ext uri="{BB962C8B-B14F-4D97-AF65-F5344CB8AC3E}">
        <p14:creationId xmlns:p14="http://schemas.microsoft.com/office/powerpoint/2010/main" val="1812367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「給与所得者の住宅借入金等特別控除申告書」の金額を入力します。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29" name="図 2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1446" y="1193988"/>
            <a:ext cx="4343507" cy="5264467"/>
          </a:xfrm>
          <a:prstGeom prst="rect">
            <a:avLst/>
          </a:prstGeom>
          <a:ln>
            <a:solidFill>
              <a:schemeClr val="bg1">
                <a:lumMod val="85000"/>
              </a:schemeClr>
            </a:solidFill>
          </a:ln>
        </p:spPr>
      </p:pic>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27</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1" name="AutoShape 3">
            <a:extLst>
              <a:ext uri="{FF2B5EF4-FFF2-40B4-BE49-F238E27FC236}">
                <a16:creationId xmlns:a16="http://schemas.microsoft.com/office/drawing/2014/main" id="{69F5FB92-8CAD-EE1F-8D84-231EA8D89E5D}"/>
              </a:ext>
            </a:extLst>
          </p:cNvPr>
          <p:cNvSpPr>
            <a:spLocks noChangeArrowheads="1"/>
          </p:cNvSpPr>
          <p:nvPr/>
        </p:nvSpPr>
        <p:spPr bwMode="auto">
          <a:xfrm>
            <a:off x="2676525" y="1365443"/>
            <a:ext cx="744538" cy="510981"/>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23" name="AutoShape 4">
            <a:extLst>
              <a:ext uri="{FF2B5EF4-FFF2-40B4-BE49-F238E27FC236}">
                <a16:creationId xmlns:a16="http://schemas.microsoft.com/office/drawing/2014/main" id="{A2B14EB1-7549-FB21-E12C-0FD7CBE35778}"/>
              </a:ext>
            </a:extLst>
          </p:cNvPr>
          <p:cNvSpPr>
            <a:spLocks noChangeArrowheads="1"/>
          </p:cNvSpPr>
          <p:nvPr/>
        </p:nvSpPr>
        <p:spPr bwMode="auto">
          <a:xfrm>
            <a:off x="3038476" y="5777789"/>
            <a:ext cx="1720058" cy="27508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24" name="角丸四角形 79">
            <a:extLst>
              <a:ext uri="{FF2B5EF4-FFF2-40B4-BE49-F238E27FC236}">
                <a16:creationId xmlns:a16="http://schemas.microsoft.com/office/drawing/2014/main" id="{C3EA4496-3D7B-D330-54BC-70A7B3E08FAA}"/>
              </a:ext>
            </a:extLst>
          </p:cNvPr>
          <p:cNvSpPr>
            <a:spLocks noChangeArrowheads="1"/>
          </p:cNvSpPr>
          <p:nvPr/>
        </p:nvSpPr>
        <p:spPr bwMode="auto">
          <a:xfrm>
            <a:off x="2762572" y="6136994"/>
            <a:ext cx="695003" cy="28892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26" name="直線矢印コネクタ 80">
            <a:extLst>
              <a:ext uri="{FF2B5EF4-FFF2-40B4-BE49-F238E27FC236}">
                <a16:creationId xmlns:a16="http://schemas.microsoft.com/office/drawing/2014/main" id="{D9BF4C0C-A23B-5699-9B47-59B7D11B94C2}"/>
              </a:ext>
            </a:extLst>
          </p:cNvPr>
          <p:cNvSpPr>
            <a:spLocks noChangeShapeType="1"/>
          </p:cNvSpPr>
          <p:nvPr/>
        </p:nvSpPr>
        <p:spPr bwMode="auto">
          <a:xfrm rot="10800000" flipV="1">
            <a:off x="4758532" y="5643755"/>
            <a:ext cx="423488" cy="163481"/>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8" name="直線矢印コネクタ 80">
            <a:extLst>
              <a:ext uri="{FF2B5EF4-FFF2-40B4-BE49-F238E27FC236}">
                <a16:creationId xmlns:a16="http://schemas.microsoft.com/office/drawing/2014/main" id="{5F2B9402-A46A-D5A6-A960-DF1F9F8EDD1F}"/>
              </a:ext>
            </a:extLst>
          </p:cNvPr>
          <p:cNvSpPr>
            <a:spLocks noChangeShapeType="1"/>
          </p:cNvSpPr>
          <p:nvPr/>
        </p:nvSpPr>
        <p:spPr bwMode="auto">
          <a:xfrm rot="10800000" flipV="1">
            <a:off x="3447576" y="6173759"/>
            <a:ext cx="1733364" cy="132302"/>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5" name="タイトル 1"/>
          <p:cNvSpPr txBox="1">
            <a:spLocks/>
          </p:cNvSpPr>
          <p:nvPr/>
        </p:nvSpPr>
        <p:spPr>
          <a:xfrm>
            <a:off x="288528" y="114350"/>
            <a:ext cx="11687755" cy="59698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smtClean="0">
                <a:latin typeface="Meiryo UI" panose="020B0604030504040204" pitchFamily="50" charset="-128"/>
                <a:ea typeface="Meiryo UI" panose="020B0604030504040204" pitchFamily="50" charset="-128"/>
              </a:rPr>
              <a:t>［</a:t>
            </a:r>
            <a:r>
              <a:rPr lang="en-US" altLang="ja-JP" sz="2400" b="1" dirty="0" smtClean="0">
                <a:latin typeface="Meiryo UI" panose="020B0604030504040204" pitchFamily="50" charset="-128"/>
                <a:ea typeface="Meiryo UI" panose="020B0604030504040204" pitchFamily="50" charset="-128"/>
              </a:rPr>
              <a:t>3</a:t>
            </a:r>
            <a:r>
              <a:rPr lang="ja-JP" altLang="en-US" sz="2400" b="1" dirty="0" smtClean="0">
                <a:latin typeface="Meiryo UI" panose="020B0604030504040204" pitchFamily="50" charset="-128"/>
                <a:ea typeface="Meiryo UI" panose="020B0604030504040204" pitchFamily="50" charset="-128"/>
              </a:rPr>
              <a:t>］</a:t>
            </a:r>
            <a:r>
              <a:rPr lang="en-US" altLang="ja-JP" sz="2400" b="1" dirty="0" smtClean="0">
                <a:latin typeface="Meiryo UI" panose="020B0604030504040204" pitchFamily="50" charset="-128"/>
                <a:ea typeface="Meiryo UI" panose="020B0604030504040204" pitchFamily="50" charset="-128"/>
              </a:rPr>
              <a:t>- 2.</a:t>
            </a:r>
            <a:r>
              <a:rPr lang="en-US" altLang="ja-JP" sz="2400" dirty="0" smtClean="0">
                <a:latin typeface="Meiryo UI" panose="020B0604030504040204" pitchFamily="50" charset="-128"/>
                <a:ea typeface="Meiryo UI" panose="020B0604030504040204" pitchFamily="50" charset="-128"/>
              </a:rPr>
              <a:t> </a:t>
            </a:r>
            <a:r>
              <a:rPr lang="ja-JP" altLang="en-US" sz="2400" b="1" dirty="0" smtClean="0">
                <a:latin typeface="Meiryo UI" panose="020B0604030504040204" pitchFamily="50" charset="-128"/>
                <a:ea typeface="Meiryo UI" panose="020B0604030504040204" pitchFamily="50" charset="-128"/>
              </a:rPr>
              <a:t>給与所得者の（特定増改築等）住宅借入金等特別控除申告書を提出する</a:t>
            </a:r>
            <a:br>
              <a:rPr lang="ja-JP" altLang="en-US" sz="2400" b="1" dirty="0" smtClean="0">
                <a:latin typeface="Meiryo UI" panose="020B0604030504040204" pitchFamily="50" charset="-128"/>
                <a:ea typeface="Meiryo UI" panose="020B0604030504040204" pitchFamily="50" charset="-128"/>
              </a:rPr>
            </a:br>
            <a:r>
              <a:rPr lang="ja-JP" altLang="en-US" sz="2400" b="1" dirty="0" smtClean="0">
                <a:latin typeface="Meiryo UI" panose="020B0604030504040204" pitchFamily="50" charset="-128"/>
                <a:ea typeface="Meiryo UI" panose="020B0604030504040204" pitchFamily="50" charset="-128"/>
              </a:rPr>
              <a:t>　　 　　 　</a:t>
            </a:r>
            <a:r>
              <a:rPr lang="ja-JP" altLang="en-US" sz="2200" b="1" dirty="0" smtClean="0">
                <a:latin typeface="Meiryo UI" panose="020B0604030504040204" pitchFamily="50" charset="-128"/>
                <a:ea typeface="Meiryo UI" panose="020B0604030504040204" pitchFamily="50" charset="-128"/>
              </a:rPr>
              <a:t>居住開始年月日が「令和４年１月１日～令和４年</a:t>
            </a:r>
            <a:r>
              <a:rPr lang="en-US" altLang="ja-JP" sz="2200" b="1" dirty="0" smtClean="0">
                <a:latin typeface="Meiryo UI" panose="020B0604030504040204" pitchFamily="50" charset="-128"/>
                <a:ea typeface="Meiryo UI" panose="020B0604030504040204" pitchFamily="50" charset="-128"/>
              </a:rPr>
              <a:t>12</a:t>
            </a:r>
            <a:r>
              <a:rPr lang="ja-JP" altLang="en-US" sz="2200" b="1" dirty="0" smtClean="0">
                <a:latin typeface="Meiryo UI" panose="020B0604030504040204" pitchFamily="50" charset="-128"/>
                <a:ea typeface="Meiryo UI" panose="020B0604030504040204" pitchFamily="50" charset="-128"/>
              </a:rPr>
              <a:t>月</a:t>
            </a:r>
            <a:r>
              <a:rPr lang="en-US" altLang="ja-JP" sz="2200" b="1" dirty="0" smtClean="0">
                <a:latin typeface="Meiryo UI" panose="020B0604030504040204" pitchFamily="50" charset="-128"/>
                <a:ea typeface="Meiryo UI" panose="020B0604030504040204" pitchFamily="50" charset="-128"/>
              </a:rPr>
              <a:t>31</a:t>
            </a:r>
            <a:r>
              <a:rPr lang="ja-JP" altLang="en-US" sz="2200" b="1" dirty="0" smtClean="0">
                <a:latin typeface="Meiryo UI" panose="020B0604030504040204" pitchFamily="50" charset="-128"/>
                <a:ea typeface="Meiryo UI" panose="020B0604030504040204" pitchFamily="50" charset="-128"/>
              </a:rPr>
              <a:t>日」の場合</a:t>
            </a:r>
            <a:r>
              <a:rPr lang="ja-JP" altLang="en-US" sz="2400" b="1" dirty="0" smtClean="0">
                <a:latin typeface="Meiryo UI" panose="020B0604030504040204" pitchFamily="50" charset="-128"/>
                <a:ea typeface="Meiryo UI" panose="020B0604030504040204" pitchFamily="50" charset="-128"/>
              </a:rPr>
              <a:t>（</a:t>
            </a:r>
            <a:r>
              <a:rPr lang="en-US" altLang="ja-JP" sz="2400" b="1" dirty="0" smtClean="0">
                <a:latin typeface="Meiryo UI" panose="020B0604030504040204" pitchFamily="50" charset="-128"/>
                <a:ea typeface="Meiryo UI" panose="020B0604030504040204" pitchFamily="50" charset="-128"/>
              </a:rPr>
              <a:t>2</a:t>
            </a:r>
            <a:r>
              <a:rPr lang="ja-JP" altLang="en-US" sz="2400" b="1" dirty="0" smtClean="0">
                <a:latin typeface="Meiryo UI" panose="020B0604030504040204" pitchFamily="50" charset="-128"/>
                <a:ea typeface="Meiryo UI" panose="020B0604030504040204" pitchFamily="50" charset="-128"/>
              </a:rPr>
              <a:t>／</a:t>
            </a:r>
            <a:r>
              <a:rPr lang="en-US" altLang="ja-JP" sz="2400" b="1" dirty="0" smtClean="0">
                <a:latin typeface="Meiryo UI" panose="020B0604030504040204" pitchFamily="50" charset="-128"/>
                <a:ea typeface="Meiryo UI" panose="020B0604030504040204" pitchFamily="50" charset="-128"/>
              </a:rPr>
              <a:t>3</a:t>
            </a:r>
            <a:r>
              <a:rPr lang="ja-JP" altLang="en-US" sz="2400" b="1" dirty="0" smtClean="0">
                <a:latin typeface="Meiryo UI" panose="020B0604030504040204" pitchFamily="50" charset="-128"/>
                <a:ea typeface="Meiryo UI" panose="020B0604030504040204" pitchFamily="50" charset="-128"/>
              </a:rPr>
              <a:t>）</a:t>
            </a:r>
            <a:endParaRPr lang="ja-JP" altLang="en-US" sz="2400" b="1" dirty="0">
              <a:latin typeface="Meiryo UI" panose="020B0604030504040204" pitchFamily="50" charset="-128"/>
              <a:ea typeface="Meiryo UI" panose="020B0604030504040204" pitchFamily="50" charset="-128"/>
            </a:endParaRPr>
          </a:p>
        </p:txBody>
      </p:sp>
      <p:sp>
        <p:nvSpPr>
          <p:cNvPr id="17" name="テキスト ボックス 2"/>
          <p:cNvSpPr txBox="1">
            <a:spLocks noChangeArrowheads="1"/>
          </p:cNvSpPr>
          <p:nvPr/>
        </p:nvSpPr>
        <p:spPr bwMode="auto">
          <a:xfrm>
            <a:off x="5180941" y="4985273"/>
            <a:ext cx="2753384" cy="80042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住宅借入金等特別控除申告書</a:t>
            </a:r>
            <a:r>
              <a:rPr kumimoji="0" lang="ja-JP" altLang="en-US" sz="1400" dirty="0" smtClean="0">
                <a:latin typeface="Meiryo UI" panose="020B0604030504040204" pitchFamily="50" charset="-128"/>
                <a:ea typeface="Meiryo UI" panose="020B0604030504040204" pitchFamily="50" charset="-128"/>
              </a:rPr>
              <a:t>の</a:t>
            </a:r>
            <a:r>
              <a:rPr kumimoji="0" lang="en-US" altLang="ja-JP" sz="1400" dirty="0" smtClean="0">
                <a:latin typeface="Meiryo UI" panose="020B0604030504040204" pitchFamily="50" charset="-128"/>
                <a:ea typeface="Meiryo UI" panose="020B0604030504040204" pitchFamily="50" charset="-128"/>
              </a:rPr>
              <a:t/>
            </a:r>
            <a:br>
              <a:rPr kumimoji="0" lang="en-US" altLang="ja-JP" sz="1400" dirty="0" smtClean="0">
                <a:latin typeface="Meiryo UI" panose="020B0604030504040204" pitchFamily="50" charset="-128"/>
                <a:ea typeface="Meiryo UI" panose="020B0604030504040204" pitchFamily="50" charset="-128"/>
              </a:rPr>
            </a:br>
            <a:r>
              <a:rPr kumimoji="0" lang="ja-JP" altLang="en-US" sz="1400" dirty="0" smtClean="0">
                <a:latin typeface="Meiryo UI" panose="020B0604030504040204" pitchFamily="50" charset="-128"/>
                <a:ea typeface="Meiryo UI" panose="020B0604030504040204" pitchFamily="50" charset="-128"/>
              </a:rPr>
              <a:t>内容</a:t>
            </a:r>
            <a:r>
              <a:rPr kumimoji="0" lang="ja-JP" altLang="en-US" sz="1400" dirty="0">
                <a:latin typeface="Meiryo UI" panose="020B0604030504040204" pitchFamily="50" charset="-128"/>
                <a:ea typeface="Meiryo UI" panose="020B0604030504040204" pitchFamily="50" charset="-128"/>
              </a:rPr>
              <a:t>を入力すると、住宅借入金</a:t>
            </a:r>
            <a:r>
              <a:rPr kumimoji="0" lang="ja-JP" altLang="en-US" sz="1400" dirty="0" smtClean="0">
                <a:latin typeface="Meiryo UI" panose="020B0604030504040204" pitchFamily="50" charset="-128"/>
                <a:ea typeface="Meiryo UI" panose="020B0604030504040204" pitchFamily="50" charset="-128"/>
              </a:rPr>
              <a:t>等</a:t>
            </a:r>
            <a:r>
              <a:rPr kumimoji="0" lang="en-US" altLang="ja-JP" sz="1400" dirty="0" smtClean="0">
                <a:latin typeface="Meiryo UI" panose="020B0604030504040204" pitchFamily="50" charset="-128"/>
                <a:ea typeface="Meiryo UI" panose="020B0604030504040204" pitchFamily="50" charset="-128"/>
              </a:rPr>
              <a:t/>
            </a:r>
            <a:br>
              <a:rPr kumimoji="0" lang="en-US" altLang="ja-JP" sz="1400" dirty="0" smtClean="0">
                <a:latin typeface="Meiryo UI" panose="020B0604030504040204" pitchFamily="50" charset="-128"/>
                <a:ea typeface="Meiryo UI" panose="020B0604030504040204" pitchFamily="50" charset="-128"/>
              </a:rPr>
            </a:br>
            <a:r>
              <a:rPr kumimoji="0" lang="ja-JP" altLang="en-US" sz="1400" dirty="0" smtClean="0">
                <a:latin typeface="Meiryo UI" panose="020B0604030504040204" pitchFamily="50" charset="-128"/>
                <a:ea typeface="Meiryo UI" panose="020B0604030504040204" pitchFamily="50" charset="-128"/>
              </a:rPr>
              <a:t>特別</a:t>
            </a:r>
            <a:r>
              <a:rPr kumimoji="0" lang="ja-JP" altLang="en-US" sz="1400" dirty="0">
                <a:latin typeface="Meiryo UI" panose="020B0604030504040204" pitchFamily="50" charset="-128"/>
                <a:ea typeface="Meiryo UI" panose="020B0604030504040204" pitchFamily="50" charset="-128"/>
              </a:rPr>
              <a:t>控除額が自動で計算されます。</a:t>
            </a:r>
          </a:p>
        </p:txBody>
      </p:sp>
      <p:sp>
        <p:nvSpPr>
          <p:cNvPr id="27" name="Text Box 2">
            <a:extLst>
              <a:ext uri="{FF2B5EF4-FFF2-40B4-BE49-F238E27FC236}">
                <a16:creationId xmlns:a16="http://schemas.microsoft.com/office/drawing/2014/main" id="{047996A1-F6D8-E565-A6A5-BD92B5D16BFA}"/>
              </a:ext>
            </a:extLst>
          </p:cNvPr>
          <p:cNvSpPr txBox="1">
            <a:spLocks noChangeArrowheads="1"/>
          </p:cNvSpPr>
          <p:nvPr/>
        </p:nvSpPr>
        <p:spPr bwMode="auto">
          <a:xfrm>
            <a:off x="5171416" y="5952048"/>
            <a:ext cx="4169328" cy="36353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138869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r>
              <a:rPr lang="en-US" altLang="ja-JP" sz="2400" b="1" dirty="0">
                <a:latin typeface="Meiryo UI" panose="020B0604030504040204" pitchFamily="50" charset="-128"/>
                <a:ea typeface="Meiryo UI" panose="020B0604030504040204" pitchFamily="50" charset="-128"/>
              </a:rPr>
              <a:t/>
            </a:r>
            <a:br>
              <a:rPr lang="en-US" altLang="ja-JP"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a:t>
            </a:r>
            <a:r>
              <a:rPr lang="ja-JP" altLang="en-US" sz="2200" b="1" dirty="0">
                <a:latin typeface="Meiryo UI" panose="020B0604030504040204" pitchFamily="50" charset="-128"/>
                <a:ea typeface="Meiryo UI" panose="020B0604030504040204" pitchFamily="50" charset="-128"/>
              </a:rPr>
              <a:t>居住開始年月日が「令和４年１月</a:t>
            </a:r>
            <a:r>
              <a:rPr lang="ja-JP" altLang="en-US" sz="2200" b="1" dirty="0" smtClean="0">
                <a:latin typeface="Meiryo UI" panose="020B0604030504040204" pitchFamily="50" charset="-128"/>
                <a:ea typeface="Meiryo UI" panose="020B0604030504040204" pitchFamily="50" charset="-128"/>
              </a:rPr>
              <a:t>１日～令和４年</a:t>
            </a:r>
            <a:r>
              <a:rPr lang="en-US" altLang="ja-JP" sz="2200" b="1" dirty="0" smtClean="0">
                <a:latin typeface="Meiryo UI" panose="020B0604030504040204" pitchFamily="50" charset="-128"/>
                <a:ea typeface="Meiryo UI" panose="020B0604030504040204" pitchFamily="50" charset="-128"/>
              </a:rPr>
              <a:t>12</a:t>
            </a:r>
            <a:r>
              <a:rPr lang="ja-JP" altLang="en-US" sz="2200" b="1" dirty="0" smtClean="0">
                <a:latin typeface="Meiryo UI" panose="020B0604030504040204" pitchFamily="50" charset="-128"/>
                <a:ea typeface="Meiryo UI" panose="020B0604030504040204" pitchFamily="50" charset="-128"/>
              </a:rPr>
              <a:t>月</a:t>
            </a:r>
            <a:r>
              <a:rPr lang="en-US" altLang="ja-JP" sz="2200" b="1" dirty="0" smtClean="0">
                <a:latin typeface="Meiryo UI" panose="020B0604030504040204" pitchFamily="50" charset="-128"/>
                <a:ea typeface="Meiryo UI" panose="020B0604030504040204" pitchFamily="50" charset="-128"/>
              </a:rPr>
              <a:t>31</a:t>
            </a:r>
            <a:r>
              <a:rPr lang="ja-JP" altLang="en-US" sz="2200" b="1" dirty="0" smtClean="0">
                <a:latin typeface="Meiryo UI" panose="020B0604030504040204" pitchFamily="50" charset="-128"/>
                <a:ea typeface="Meiryo UI" panose="020B0604030504040204" pitchFamily="50" charset="-128"/>
              </a:rPr>
              <a:t>日」の</a:t>
            </a:r>
            <a:r>
              <a:rPr lang="ja-JP" altLang="en-US" sz="2200" b="1" dirty="0">
                <a:latin typeface="Meiryo UI" panose="020B0604030504040204" pitchFamily="50" charset="-128"/>
                <a:ea typeface="Meiryo UI" panose="020B0604030504040204" pitchFamily="50" charset="-128"/>
              </a:rPr>
              <a:t>場合（</a:t>
            </a:r>
            <a:r>
              <a:rPr lang="en-US" altLang="ja-JP" sz="2200" b="1" dirty="0">
                <a:latin typeface="Meiryo UI" panose="020B0604030504040204" pitchFamily="50" charset="-128"/>
                <a:ea typeface="Meiryo UI" panose="020B0604030504040204" pitchFamily="50" charset="-128"/>
              </a:rPr>
              <a:t>3</a:t>
            </a:r>
            <a:r>
              <a:rPr lang="ja-JP" altLang="en-US" sz="2200" b="1" dirty="0">
                <a:latin typeface="Meiryo UI" panose="020B0604030504040204" pitchFamily="50" charset="-128"/>
                <a:ea typeface="Meiryo UI" panose="020B0604030504040204" pitchFamily="50" charset="-128"/>
              </a:rPr>
              <a:t>／</a:t>
            </a:r>
            <a:r>
              <a:rPr lang="en-US" altLang="ja-JP" sz="2200" b="1" dirty="0">
                <a:latin typeface="Meiryo UI" panose="020B0604030504040204" pitchFamily="50" charset="-128"/>
                <a:ea typeface="Meiryo UI" panose="020B0604030504040204" pitchFamily="50" charset="-128"/>
              </a:rPr>
              <a:t>3</a:t>
            </a:r>
            <a:r>
              <a:rPr lang="ja-JP" altLang="en-US" sz="22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当ページで「給与所得者の（特定増改築等）住宅借入金等特別控除申告書」の入力は完了です。</a:t>
            </a: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28</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pic>
        <p:nvPicPr>
          <p:cNvPr id="13314" name="Picture 2" descr="07_住宅控除_3"/>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40862" y="1158869"/>
            <a:ext cx="4081463" cy="4411663"/>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10" name="角丸四角形 79"/>
          <p:cNvSpPr>
            <a:spLocks noChangeArrowheads="1"/>
          </p:cNvSpPr>
          <p:nvPr/>
        </p:nvSpPr>
        <p:spPr bwMode="auto">
          <a:xfrm>
            <a:off x="2296054" y="5028485"/>
            <a:ext cx="757237" cy="2159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17" name="AutoShape 8"/>
          <p:cNvSpPr>
            <a:spLocks noChangeArrowheads="1"/>
          </p:cNvSpPr>
          <p:nvPr/>
        </p:nvSpPr>
        <p:spPr bwMode="auto">
          <a:xfrm>
            <a:off x="1910291" y="3158410"/>
            <a:ext cx="2268538" cy="1474788"/>
          </a:xfrm>
          <a:prstGeom prst="roundRect">
            <a:avLst>
              <a:gd name="adj" fmla="val 1094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18" name="AutoShape 9"/>
          <p:cNvSpPr>
            <a:spLocks noChangeArrowheads="1"/>
          </p:cNvSpPr>
          <p:nvPr/>
        </p:nvSpPr>
        <p:spPr bwMode="auto">
          <a:xfrm>
            <a:off x="2718329" y="4730035"/>
            <a:ext cx="684212" cy="28892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24" name="テキスト ボックス 2"/>
          <p:cNvSpPr txBox="1">
            <a:spLocks noChangeArrowheads="1"/>
          </p:cNvSpPr>
          <p:nvPr/>
        </p:nvSpPr>
        <p:spPr bwMode="auto">
          <a:xfrm>
            <a:off x="4840641" y="3227471"/>
            <a:ext cx="4406065" cy="1450898"/>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・添付書類の欄が表示されている場合は、借入等を行った</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 金融機関等が発行した「住宅取得資金に係る借入金の年 </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 </a:t>
            </a:r>
            <a:r>
              <a:rPr kumimoji="0" lang="ja-JP" altLang="en-US" sz="1400" dirty="0">
                <a:latin typeface="Meiryo UI" panose="020B0604030504040204" pitchFamily="50" charset="-128"/>
                <a:ea typeface="Meiryo UI" panose="020B0604030504040204" pitchFamily="50" charset="-128"/>
              </a:rPr>
              <a:t>末残高証明書」の画像を添付します。</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3</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- 4. </a:t>
            </a:r>
            <a:r>
              <a:rPr lang="ja-JP" altLang="en-US" sz="1400" b="1" dirty="0">
                <a:latin typeface="Meiryo UI" panose="020B0604030504040204" pitchFamily="50" charset="-128"/>
                <a:ea typeface="Meiryo UI" panose="020B0604030504040204" pitchFamily="50" charset="-128"/>
              </a:rPr>
              <a:t>除証明書等を電子データで添付する場合の手順</a:t>
            </a:r>
            <a:r>
              <a:rPr kumimoji="0" lang="ja-JP" altLang="en-US" sz="1400" dirty="0">
                <a:latin typeface="Meiryo UI" panose="020B0604030504040204" pitchFamily="50" charset="-128"/>
                <a:ea typeface="Meiryo UI" panose="020B0604030504040204" pitchFamily="50" charset="-128"/>
              </a:rPr>
              <a:t>をご参照ください。</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・電子データで提出している年末残高等証明書については、 </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  </a:t>
            </a:r>
            <a:r>
              <a:rPr kumimoji="0" lang="ja-JP" altLang="en-US" sz="1400" dirty="0">
                <a:latin typeface="Meiryo UI" panose="020B0604030504040204" pitchFamily="50" charset="-128"/>
                <a:ea typeface="Meiryo UI" panose="020B0604030504040204" pitchFamily="50" charset="-128"/>
              </a:rPr>
              <a:t>画像を添付する必要はありません。</a:t>
            </a:r>
          </a:p>
        </p:txBody>
      </p:sp>
      <p:sp>
        <p:nvSpPr>
          <p:cNvPr id="26" name="直線矢印コネクタ 80"/>
          <p:cNvSpPr>
            <a:spLocks noChangeShapeType="1"/>
          </p:cNvSpPr>
          <p:nvPr/>
        </p:nvSpPr>
        <p:spPr bwMode="auto">
          <a:xfrm rot="10800000">
            <a:off x="4191528" y="3858924"/>
            <a:ext cx="649113"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7" name="テキスト ボックス 2"/>
          <p:cNvSpPr txBox="1">
            <a:spLocks noChangeArrowheads="1"/>
          </p:cNvSpPr>
          <p:nvPr/>
        </p:nvSpPr>
        <p:spPr bwMode="auto">
          <a:xfrm>
            <a:off x="4074192" y="5124449"/>
            <a:ext cx="5157504" cy="37375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［内容を保存する］ボタンをクリック後、</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p>
        </p:txBody>
      </p:sp>
      <p:sp>
        <p:nvSpPr>
          <p:cNvPr id="28" name="直線矢印コネクタ 80"/>
          <p:cNvSpPr>
            <a:spLocks noChangeShapeType="1"/>
          </p:cNvSpPr>
          <p:nvPr/>
        </p:nvSpPr>
        <p:spPr bwMode="auto">
          <a:xfrm rot="10800000">
            <a:off x="3053291" y="5220416"/>
            <a:ext cx="1020902" cy="79636"/>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9" name="AutoShape 3"/>
          <p:cNvSpPr>
            <a:spLocks noChangeArrowheads="1"/>
          </p:cNvSpPr>
          <p:nvPr/>
        </p:nvSpPr>
        <p:spPr bwMode="auto">
          <a:xfrm>
            <a:off x="2219324" y="1443025"/>
            <a:ext cx="904875" cy="4318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Tree>
    <p:extLst>
      <p:ext uri="{BB962C8B-B14F-4D97-AF65-F5344CB8AC3E}">
        <p14:creationId xmlns:p14="http://schemas.microsoft.com/office/powerpoint/2010/main" val="30608523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「年末調整のための（特定増改築等）住宅借入金等特別控除証明書」「年末残高証明書」を書面でお持ちの場合は、</a:t>
            </a:r>
            <a:r>
              <a:rPr kumimoji="0" lang="en-US" altLang="ja-JP" sz="1600" dirty="0">
                <a:latin typeface="Meiryo UI" panose="020B0604030504040204" pitchFamily="50" charset="-128"/>
                <a:ea typeface="Meiryo UI" panose="020B0604030504040204" pitchFamily="50" charset="-128"/>
              </a:rPr>
              <a:t/>
            </a:r>
            <a:br>
              <a:rPr kumimoji="0" lang="en-US" altLang="ja-JP" sz="1600" dirty="0">
                <a:latin typeface="Meiryo UI" panose="020B0604030504040204" pitchFamily="50" charset="-128"/>
                <a:ea typeface="Meiryo UI" panose="020B0604030504040204" pitchFamily="50" charset="-128"/>
              </a:rPr>
            </a:br>
            <a:r>
              <a:rPr kumimoji="0" lang="en-US" altLang="ja-JP" sz="1600" dirty="0">
                <a:latin typeface="Meiryo UI" panose="020B0604030504040204" pitchFamily="50" charset="-128"/>
                <a:ea typeface="Meiryo UI" panose="020B0604030504040204" pitchFamily="50" charset="-128"/>
              </a:rPr>
              <a:t>  </a:t>
            </a:r>
            <a:r>
              <a:rPr kumimoji="0" lang="ja-JP" altLang="en-US" sz="1600" dirty="0">
                <a:latin typeface="Meiryo UI" panose="020B0604030504040204" pitchFamily="50" charset="-128"/>
                <a:ea typeface="Meiryo UI" panose="020B0604030504040204" pitchFamily="50" charset="-128"/>
              </a:rPr>
              <a:t>それをもとに金額等を入力します。 </a:t>
            </a:r>
            <a:r>
              <a:rPr kumimoji="0" lang="en-US" altLang="ja-JP" sz="1600" dirty="0">
                <a:latin typeface="Meiryo UI" panose="020B0604030504040204" pitchFamily="50" charset="-128"/>
                <a:ea typeface="Meiryo UI" panose="020B0604030504040204" pitchFamily="50" charset="-128"/>
              </a:rPr>
              <a:t>2 - 3. </a:t>
            </a:r>
            <a:r>
              <a:rPr kumimoji="0" lang="ja-JP" altLang="en-US" sz="1600" dirty="0">
                <a:latin typeface="Meiryo UI" panose="020B0604030504040204" pitchFamily="50" charset="-128"/>
                <a:ea typeface="Meiryo UI" panose="020B0604030504040204" pitchFamily="50" charset="-128"/>
              </a:rPr>
              <a:t>申告書データを登録するに続いて以下の画面が表示されます。</a:t>
            </a:r>
            <a:br>
              <a:rPr kumimoji="0" lang="ja-JP" altLang="en-US" sz="1600" dirty="0">
                <a:latin typeface="Meiryo UI" panose="020B0604030504040204" pitchFamily="50" charset="-128"/>
                <a:ea typeface="Meiryo UI" panose="020B0604030504040204" pitchFamily="50" charset="-128"/>
              </a:rPr>
            </a:br>
            <a:endParaRPr kumimoji="0"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29" name="図 2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6234" y="1500174"/>
            <a:ext cx="4106809" cy="4538676"/>
          </a:xfrm>
          <a:prstGeom prst="rect">
            <a:avLst/>
          </a:prstGeom>
          <a:ln>
            <a:solidFill>
              <a:schemeClr val="bg1">
                <a:lumMod val="85000"/>
              </a:schemeClr>
            </a:solidFill>
          </a:ln>
        </p:spPr>
      </p:pic>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a:t>
            </a:r>
            <a:r>
              <a:rPr lang="en-US" altLang="ja-JP" sz="2400"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ja-JP" altLang="en-US"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a:t>
            </a:r>
            <a:r>
              <a:rPr lang="ja-JP" altLang="en-US" sz="2200" b="1" dirty="0">
                <a:latin typeface="Meiryo UI" panose="020B0604030504040204" pitchFamily="50" charset="-128"/>
                <a:ea typeface="Meiryo UI" panose="020B0604030504040204" pitchFamily="50" charset="-128"/>
              </a:rPr>
              <a:t>居住開始年月日が「平成</a:t>
            </a:r>
            <a:r>
              <a:rPr lang="en-US" altLang="ja-JP" sz="2200" b="1" dirty="0">
                <a:latin typeface="Meiryo UI" panose="020B0604030504040204" pitchFamily="50" charset="-128"/>
                <a:ea typeface="Meiryo UI" panose="020B0604030504040204" pitchFamily="50" charset="-128"/>
              </a:rPr>
              <a:t>31</a:t>
            </a:r>
            <a:r>
              <a:rPr lang="ja-JP" altLang="en-US" sz="2200" b="1" dirty="0">
                <a:latin typeface="Meiryo UI" panose="020B0604030504040204" pitchFamily="50" charset="-128"/>
                <a:ea typeface="Meiryo UI" panose="020B0604030504040204" pitchFamily="50" charset="-128"/>
              </a:rPr>
              <a:t>年１月</a:t>
            </a:r>
            <a:r>
              <a:rPr lang="ja-JP" altLang="en-US" sz="2200" b="1" dirty="0" smtClean="0">
                <a:latin typeface="Meiryo UI" panose="020B0604030504040204" pitchFamily="50" charset="-128"/>
                <a:ea typeface="Meiryo UI" panose="020B0604030504040204" pitchFamily="50" charset="-128"/>
              </a:rPr>
              <a:t>１日～令和３年</a:t>
            </a:r>
            <a:r>
              <a:rPr lang="en-US" altLang="ja-JP" sz="2200" b="1" dirty="0" smtClean="0">
                <a:latin typeface="Meiryo UI" panose="020B0604030504040204" pitchFamily="50" charset="-128"/>
                <a:ea typeface="Meiryo UI" panose="020B0604030504040204" pitchFamily="50" charset="-128"/>
              </a:rPr>
              <a:t>12</a:t>
            </a:r>
            <a:r>
              <a:rPr lang="ja-JP" altLang="en-US" sz="2200" b="1" dirty="0" smtClean="0">
                <a:latin typeface="Meiryo UI" panose="020B0604030504040204" pitchFamily="50" charset="-128"/>
                <a:ea typeface="Meiryo UI" panose="020B0604030504040204" pitchFamily="50" charset="-128"/>
              </a:rPr>
              <a:t>月</a:t>
            </a:r>
            <a:r>
              <a:rPr lang="en-US" altLang="ja-JP" sz="2200" b="1" dirty="0" smtClean="0">
                <a:latin typeface="Meiryo UI" panose="020B0604030504040204" pitchFamily="50" charset="-128"/>
                <a:ea typeface="Meiryo UI" panose="020B0604030504040204" pitchFamily="50" charset="-128"/>
              </a:rPr>
              <a:t>31</a:t>
            </a:r>
            <a:r>
              <a:rPr lang="ja-JP" altLang="en-US" sz="2200" b="1" dirty="0" smtClean="0">
                <a:latin typeface="Meiryo UI" panose="020B0604030504040204" pitchFamily="50" charset="-128"/>
                <a:ea typeface="Meiryo UI" panose="020B0604030504040204" pitchFamily="50" charset="-128"/>
              </a:rPr>
              <a:t>日」の</a:t>
            </a:r>
            <a:r>
              <a:rPr lang="ja-JP" altLang="en-US" sz="2200" b="1" dirty="0">
                <a:latin typeface="Meiryo UI" panose="020B0604030504040204" pitchFamily="50" charset="-128"/>
                <a:ea typeface="Meiryo UI" panose="020B0604030504040204" pitchFamily="50" charset="-128"/>
              </a:rPr>
              <a:t>場合（</a:t>
            </a:r>
            <a:r>
              <a:rPr lang="en-US" altLang="ja-JP" sz="2200" b="1" dirty="0">
                <a:latin typeface="Meiryo UI" panose="020B0604030504040204" pitchFamily="50" charset="-128"/>
                <a:ea typeface="Meiryo UI" panose="020B0604030504040204" pitchFamily="50" charset="-128"/>
              </a:rPr>
              <a:t>1</a:t>
            </a:r>
            <a:r>
              <a:rPr lang="ja-JP" altLang="en-US" sz="2200" b="1" dirty="0">
                <a:latin typeface="Meiryo UI" panose="020B0604030504040204" pitchFamily="50" charset="-128"/>
                <a:ea typeface="Meiryo UI" panose="020B0604030504040204" pitchFamily="50" charset="-128"/>
              </a:rPr>
              <a:t>／</a:t>
            </a:r>
            <a:r>
              <a:rPr lang="en-US" altLang="ja-JP" sz="2200" b="1" dirty="0">
                <a:latin typeface="Meiryo UI" panose="020B0604030504040204" pitchFamily="50" charset="-128"/>
                <a:ea typeface="Meiryo UI" panose="020B0604030504040204" pitchFamily="50" charset="-128"/>
              </a:rPr>
              <a:t>3</a:t>
            </a:r>
            <a:r>
              <a:rPr lang="ja-JP" altLang="en-US" sz="22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29</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8" name="角丸四角形 79"/>
          <p:cNvSpPr>
            <a:spLocks noChangeArrowheads="1"/>
          </p:cNvSpPr>
          <p:nvPr/>
        </p:nvSpPr>
        <p:spPr bwMode="auto">
          <a:xfrm>
            <a:off x="2662226" y="1683573"/>
            <a:ext cx="760778" cy="429390"/>
          </a:xfrm>
          <a:prstGeom prst="roundRect">
            <a:avLst>
              <a:gd name="adj" fmla="val 1532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20" name="角丸四角形 79"/>
          <p:cNvSpPr>
            <a:spLocks noChangeArrowheads="1"/>
          </p:cNvSpPr>
          <p:nvPr/>
        </p:nvSpPr>
        <p:spPr bwMode="auto">
          <a:xfrm>
            <a:off x="2420449" y="2757562"/>
            <a:ext cx="165100" cy="14287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23" name="AutoShape 10"/>
          <p:cNvSpPr>
            <a:spLocks noChangeArrowheads="1"/>
          </p:cNvSpPr>
          <p:nvPr/>
        </p:nvSpPr>
        <p:spPr bwMode="auto">
          <a:xfrm>
            <a:off x="782942" y="3720731"/>
            <a:ext cx="3872877" cy="1619250"/>
          </a:xfrm>
          <a:prstGeom prst="roundRect">
            <a:avLst>
              <a:gd name="adj" fmla="val 391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24" name="AutoShape 11"/>
          <p:cNvSpPr>
            <a:spLocks noChangeArrowheads="1"/>
          </p:cNvSpPr>
          <p:nvPr/>
        </p:nvSpPr>
        <p:spPr bwMode="auto">
          <a:xfrm>
            <a:off x="1967761" y="3447695"/>
            <a:ext cx="1073199" cy="14287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26" name="テキスト ボックス 2"/>
          <p:cNvSpPr txBox="1">
            <a:spLocks noChangeArrowheads="1"/>
          </p:cNvSpPr>
          <p:nvPr/>
        </p:nvSpPr>
        <p:spPr bwMode="auto">
          <a:xfrm>
            <a:off x="4766622" y="3354482"/>
            <a:ext cx="2475304" cy="561784"/>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住宅借入金等特別控除証明書</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をもとに入力します。</a:t>
            </a:r>
          </a:p>
        </p:txBody>
      </p:sp>
      <p:sp>
        <p:nvSpPr>
          <p:cNvPr id="27" name="テキスト ボックス 2"/>
          <p:cNvSpPr txBox="1">
            <a:spLocks noChangeArrowheads="1"/>
          </p:cNvSpPr>
          <p:nvPr/>
        </p:nvSpPr>
        <p:spPr bwMode="auto">
          <a:xfrm>
            <a:off x="7281487" y="2051319"/>
            <a:ext cx="4219022" cy="255955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赤い点線にカーソルをあわせると、「給与所得者の</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（特定増改築等）住宅借入金等特別控除申告書</a:t>
            </a:r>
            <a:r>
              <a:rPr kumimoji="0" lang="ja-JP" altLang="en-US" sz="1400" dirty="0" smtClean="0">
                <a:latin typeface="Meiryo UI" panose="020B0604030504040204" pitchFamily="50" charset="-128"/>
                <a:ea typeface="Meiryo UI" panose="020B0604030504040204" pitchFamily="50" charset="-128"/>
              </a:rPr>
              <a:t>」が</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smtClean="0">
                <a:latin typeface="Meiryo UI" panose="020B0604030504040204" pitchFamily="50" charset="-128"/>
                <a:ea typeface="Meiryo UI" panose="020B0604030504040204" pitchFamily="50" charset="-128"/>
              </a:rPr>
              <a:t>表示</a:t>
            </a:r>
            <a:r>
              <a:rPr kumimoji="0" lang="ja-JP" altLang="en-US" sz="1400" dirty="0">
                <a:latin typeface="Meiryo UI" panose="020B0604030504040204" pitchFamily="50" charset="-128"/>
                <a:ea typeface="Meiryo UI" panose="020B0604030504040204" pitchFamily="50" charset="-128"/>
              </a:rPr>
              <a:t>され、転記する項目を確認できます。</a:t>
            </a:r>
          </a:p>
        </p:txBody>
      </p:sp>
      <p:pic>
        <p:nvPicPr>
          <p:cNvPr id="5132" name="Picture 12" descr="07_住宅控除_1_赤い線"/>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386343" y="2790049"/>
            <a:ext cx="2890837" cy="1627187"/>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25" name="角丸四角形 79"/>
          <p:cNvSpPr>
            <a:spLocks noChangeArrowheads="1"/>
          </p:cNvSpPr>
          <p:nvPr/>
        </p:nvSpPr>
        <p:spPr bwMode="auto">
          <a:xfrm>
            <a:off x="8729356" y="2859121"/>
            <a:ext cx="231775" cy="15716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28" name="角丸四角形 79"/>
          <p:cNvSpPr>
            <a:spLocks noChangeArrowheads="1"/>
          </p:cNvSpPr>
          <p:nvPr/>
        </p:nvSpPr>
        <p:spPr bwMode="auto">
          <a:xfrm>
            <a:off x="2736528" y="5758735"/>
            <a:ext cx="698858" cy="284849"/>
          </a:xfrm>
          <a:prstGeom prst="roundRect">
            <a:avLst>
              <a:gd name="adj" fmla="val 21031"/>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cxnSp>
        <p:nvCxnSpPr>
          <p:cNvPr id="31" name="直線矢印コネクタ 80"/>
          <p:cNvCxnSpPr>
            <a:cxnSpLocks noChangeShapeType="1"/>
            <a:stCxn id="26" idx="1"/>
            <a:endCxn id="24" idx="3"/>
          </p:cNvCxnSpPr>
          <p:nvPr/>
        </p:nvCxnSpPr>
        <p:spPr bwMode="auto">
          <a:xfrm rot="10800000">
            <a:off x="3040960" y="3519134"/>
            <a:ext cx="1725662" cy="116241"/>
          </a:xfrm>
          <a:prstGeom prst="bentConnector3">
            <a:avLst>
              <a:gd name="adj1" fmla="val 50000"/>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cxnSp>
        <p:nvCxnSpPr>
          <p:cNvPr id="33" name="直線矢印コネクタ 80"/>
          <p:cNvCxnSpPr>
            <a:cxnSpLocks noChangeShapeType="1"/>
            <a:stCxn id="26" idx="1"/>
            <a:endCxn id="23" idx="0"/>
          </p:cNvCxnSpPr>
          <p:nvPr/>
        </p:nvCxnSpPr>
        <p:spPr bwMode="auto">
          <a:xfrm rot="10800000" flipV="1">
            <a:off x="2719382" y="3635373"/>
            <a:ext cx="2047241" cy="85357"/>
          </a:xfrm>
          <a:prstGeom prst="bentConnector2">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48" name="直線矢印コネクタ 80"/>
          <p:cNvSpPr>
            <a:spLocks noChangeShapeType="1"/>
          </p:cNvSpPr>
          <p:nvPr/>
        </p:nvSpPr>
        <p:spPr bwMode="auto">
          <a:xfrm rot="10800000" flipV="1">
            <a:off x="2579195" y="2757482"/>
            <a:ext cx="4702290" cy="50422"/>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2" name="直線矢印コネクタ 80"/>
          <p:cNvSpPr>
            <a:spLocks noChangeShapeType="1"/>
          </p:cNvSpPr>
          <p:nvPr/>
        </p:nvSpPr>
        <p:spPr bwMode="auto">
          <a:xfrm rot="10800000">
            <a:off x="3432528" y="5884504"/>
            <a:ext cx="2351652" cy="296859"/>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4" name="Text Box 2"/>
          <p:cNvSpPr txBox="1">
            <a:spLocks noChangeArrowheads="1"/>
          </p:cNvSpPr>
          <p:nvPr/>
        </p:nvSpPr>
        <p:spPr bwMode="auto">
          <a:xfrm>
            <a:off x="4972187" y="6062931"/>
            <a:ext cx="2408956" cy="53434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a:t>
            </a:r>
            <a:endParaRPr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78211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年末調整申告書を提出するまでの流れ</a:t>
            </a:r>
            <a:endParaRPr kumimoji="1" lang="ja-JP" altLang="en-US" sz="2800" b="1" dirty="0">
              <a:latin typeface="Meiryo UI" panose="020B0604030504040204" pitchFamily="50" charset="-128"/>
              <a:ea typeface="Meiryo UI" panose="020B0604030504040204" pitchFamily="50" charset="-128"/>
            </a:endParaRPr>
          </a:p>
        </p:txBody>
      </p:sp>
      <p:sp>
        <p:nvSpPr>
          <p:cNvPr id="3" name="コンテンツ プレースホルダー 2"/>
          <p:cNvSpPr>
            <a:spLocks noGrp="1"/>
          </p:cNvSpPr>
          <p:nvPr>
            <p:ph idx="1"/>
          </p:nvPr>
        </p:nvSpPr>
        <p:spPr>
          <a:xfrm>
            <a:off x="413261" y="850790"/>
            <a:ext cx="11654913" cy="5829620"/>
          </a:xfrm>
        </p:spPr>
        <p:txBody>
          <a:bodyPr>
            <a:noAutofit/>
          </a:bodyPr>
          <a:lstStyle/>
          <a:p>
            <a:pPr marL="0" indent="0">
              <a:buNone/>
            </a:pP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1</a:t>
            </a:r>
            <a:r>
              <a:rPr lang="ja-JP" altLang="en-US" sz="2000" dirty="0">
                <a:latin typeface="Meiryo UI" panose="020B0604030504040204" pitchFamily="50" charset="-128"/>
                <a:ea typeface="Meiryo UI" panose="020B0604030504040204" pitchFamily="50" charset="-128"/>
              </a:rPr>
              <a:t>］前準備</a:t>
            </a:r>
            <a:r>
              <a:rPr kumimoji="1" lang="en-US" altLang="ja-JP" sz="2000" dirty="0">
                <a:latin typeface="Meiryo UI" panose="020B0604030504040204" pitchFamily="50" charset="-128"/>
                <a:ea typeface="Meiryo UI" panose="020B0604030504040204" pitchFamily="50" charset="-128"/>
              </a:rPr>
              <a:t/>
            </a:r>
            <a:br>
              <a:rPr kumimoji="1" lang="en-US" altLang="ja-JP" sz="2000" dirty="0">
                <a:latin typeface="Meiryo UI" panose="020B0604030504040204" pitchFamily="50" charset="-128"/>
                <a:ea typeface="Meiryo UI" panose="020B0604030504040204" pitchFamily="50" charset="-128"/>
              </a:rPr>
            </a:br>
            <a:r>
              <a:rPr kumimoji="1" lang="en-US" altLang="ja-JP" sz="2000" dirty="0">
                <a:latin typeface="Meiryo UI" panose="020B0604030504040204" pitchFamily="50" charset="-128"/>
                <a:ea typeface="Meiryo UI" panose="020B0604030504040204" pitchFamily="50" charset="-128"/>
              </a:rPr>
              <a:t> </a:t>
            </a:r>
            <a:r>
              <a:rPr kumimoji="1" lang="ja-JP" altLang="en-US" sz="2000" dirty="0">
                <a:latin typeface="Meiryo UI" panose="020B0604030504040204" pitchFamily="50" charset="-128"/>
                <a:ea typeface="Meiryo UI" panose="020B0604030504040204" pitchFamily="50" charset="-128"/>
              </a:rPr>
              <a:t>　　　 </a:t>
            </a:r>
            <a:r>
              <a:rPr kumimoji="1" lang="en-US" altLang="ja-JP" sz="2000" dirty="0">
                <a:latin typeface="Meiryo UI" panose="020B0604030504040204" pitchFamily="50" charset="-128"/>
                <a:ea typeface="Meiryo UI" panose="020B0604030504040204" pitchFamily="50" charset="-128"/>
              </a:rPr>
              <a:t>1. </a:t>
            </a:r>
            <a:r>
              <a:rPr lang="ja-JP" altLang="en-US" sz="2000" dirty="0">
                <a:latin typeface="Meiryo UI" panose="020B0604030504040204" pitchFamily="50" charset="-128"/>
                <a:ea typeface="Meiryo UI" panose="020B0604030504040204" pitchFamily="50" charset="-128"/>
              </a:rPr>
              <a:t>メールが届くための設定を確認する</a:t>
            </a: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2. </a:t>
            </a:r>
            <a:r>
              <a:rPr lang="ja-JP" altLang="en-US" sz="2000" dirty="0">
                <a:latin typeface="Meiryo UI" panose="020B0604030504040204" pitchFamily="50" charset="-128"/>
                <a:ea typeface="Meiryo UI" panose="020B0604030504040204" pitchFamily="50" charset="-128"/>
              </a:rPr>
              <a:t>当サービスで提出する申告書を確認する</a:t>
            </a:r>
            <a:endParaRPr lang="en-US" altLang="ja-JP" sz="2000" dirty="0">
              <a:latin typeface="Meiryo UI" panose="020B0604030504040204" pitchFamily="50" charset="-128"/>
              <a:ea typeface="Meiryo UI" panose="020B0604030504040204" pitchFamily="50" charset="-128"/>
            </a:endParaRPr>
          </a:p>
          <a:p>
            <a:pPr marL="0" indent="0">
              <a:spcBef>
                <a:spcPts val="0"/>
              </a:spcBef>
              <a:buNone/>
            </a:pP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2</a:t>
            </a:r>
            <a:r>
              <a:rPr lang="ja-JP" altLang="en-US" sz="2000" dirty="0">
                <a:latin typeface="Meiryo UI" panose="020B0604030504040204" pitchFamily="50" charset="-128"/>
                <a:ea typeface="Meiryo UI" panose="020B0604030504040204" pitchFamily="50" charset="-128"/>
              </a:rPr>
              <a:t>］申告書提出の流れ</a:t>
            </a: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1. </a:t>
            </a:r>
            <a:r>
              <a:rPr lang="ja-JP" altLang="en-US" sz="2000" dirty="0">
                <a:latin typeface="Meiryo UI" panose="020B0604030504040204" pitchFamily="50" charset="-128"/>
                <a:ea typeface="Meiryo UI" panose="020B0604030504040204" pitchFamily="50" charset="-128"/>
              </a:rPr>
              <a:t>当サービスにログインする </a:t>
            </a: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2. </a:t>
            </a:r>
            <a:r>
              <a:rPr lang="ja-JP" altLang="en-US" sz="2000" dirty="0">
                <a:latin typeface="Meiryo UI" panose="020B0604030504040204" pitchFamily="50" charset="-128"/>
                <a:ea typeface="Meiryo UI" panose="020B0604030504040204" pitchFamily="50" charset="-128"/>
              </a:rPr>
              <a:t>提出する申告書を選択する</a:t>
            </a: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3. </a:t>
            </a:r>
            <a:r>
              <a:rPr lang="ja-JP" altLang="en-US" sz="2000" dirty="0">
                <a:latin typeface="Meiryo UI" panose="020B0604030504040204" pitchFamily="50" charset="-128"/>
                <a:ea typeface="Meiryo UI" panose="020B0604030504040204" pitchFamily="50" charset="-128"/>
              </a:rPr>
              <a:t>申告書データを登録する </a:t>
            </a: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給与所得者の扶養控除等（異動）申告書 等</a:t>
            </a: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給与所得者の保険料控除申告書</a:t>
            </a: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4. </a:t>
            </a:r>
            <a:r>
              <a:rPr lang="ja-JP" altLang="en-US" sz="2000" dirty="0">
                <a:latin typeface="Meiryo UI" panose="020B0604030504040204" pitchFamily="50" charset="-128"/>
                <a:ea typeface="Meiryo UI" panose="020B0604030504040204" pitchFamily="50" charset="-128"/>
              </a:rPr>
              <a:t>登録内容を確認して提出する</a:t>
            </a: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5. </a:t>
            </a:r>
            <a:r>
              <a:rPr lang="ja-JP" altLang="en-US" sz="2000" dirty="0">
                <a:latin typeface="Meiryo UI" panose="020B0604030504040204" pitchFamily="50" charset="-128"/>
                <a:ea typeface="Meiryo UI" panose="020B0604030504040204" pitchFamily="50" charset="-128"/>
              </a:rPr>
              <a:t>台紙を印刷して、証明書類を貼って提出する</a:t>
            </a: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a:t>
            </a:r>
            <a:r>
              <a:rPr lang="en-US" altLang="ja-JP" sz="2000" dirty="0">
                <a:latin typeface="Meiryo UI" panose="020B0604030504040204" pitchFamily="50" charset="-128"/>
                <a:ea typeface="Meiryo UI" panose="020B0604030504040204" pitchFamily="50" charset="-128"/>
              </a:rPr>
              <a:t>3</a:t>
            </a:r>
            <a:r>
              <a:rPr lang="ja-JP" altLang="en-US" sz="2000" dirty="0">
                <a:latin typeface="Meiryo UI" panose="020B0604030504040204" pitchFamily="50" charset="-128"/>
                <a:ea typeface="Meiryo UI" panose="020B0604030504040204" pitchFamily="50" charset="-128"/>
              </a:rPr>
              <a:t>］こんなときは</a:t>
            </a: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t>
            </a: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1. </a:t>
            </a:r>
            <a:r>
              <a:rPr lang="ja-JP" altLang="en-US" sz="2000" dirty="0">
                <a:latin typeface="Meiryo UI" panose="020B0604030504040204" pitchFamily="50" charset="-128"/>
                <a:ea typeface="Meiryo UI" panose="020B0604030504040204" pitchFamily="50" charset="-128"/>
              </a:rPr>
              <a:t>保険料控除の記入例</a:t>
            </a: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2. </a:t>
            </a:r>
            <a:r>
              <a:rPr lang="ja-JP" altLang="en-US" sz="2000" dirty="0">
                <a:latin typeface="Meiryo UI" panose="020B0604030504040204" pitchFamily="50" charset="-128"/>
                <a:ea typeface="Meiryo UI" panose="020B0604030504040204" pitchFamily="50" charset="-128"/>
              </a:rPr>
              <a:t>給与所得者の（特定増改築等）住宅借入金等特別控除申告書を提出する</a:t>
            </a: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3. </a:t>
            </a:r>
            <a:r>
              <a:rPr lang="ja-JP" altLang="en-US" sz="2000" dirty="0">
                <a:latin typeface="Meiryo UI" panose="020B0604030504040204" pitchFamily="50" charset="-128"/>
                <a:ea typeface="Meiryo UI" panose="020B0604030504040204" pitchFamily="50" charset="-128"/>
              </a:rPr>
              <a:t>申告書を提出した後に、誤りに気付いた場合の手順</a:t>
            </a: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4. </a:t>
            </a:r>
            <a:r>
              <a:rPr lang="ja-JP" altLang="en-US" sz="2000" dirty="0">
                <a:latin typeface="Meiryo UI" panose="020B0604030504040204" pitchFamily="50" charset="-128"/>
                <a:ea typeface="Meiryo UI" panose="020B0604030504040204" pitchFamily="50" charset="-128"/>
              </a:rPr>
              <a:t>控除証明書等を電子データで添付する場合の手順</a:t>
            </a: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5. </a:t>
            </a:r>
            <a:r>
              <a:rPr lang="ja-JP" altLang="en-US" sz="2000" dirty="0">
                <a:latin typeface="Meiryo UI" panose="020B0604030504040204" pitchFamily="50" charset="-128"/>
                <a:ea typeface="Meiryo UI" panose="020B0604030504040204" pitchFamily="50" charset="-128"/>
              </a:rPr>
              <a:t>控除証明書等を画像で添付する場合の手順</a:t>
            </a: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6.</a:t>
            </a:r>
            <a:r>
              <a:rPr lang="ja-JP" altLang="en-US" sz="2000" dirty="0">
                <a:latin typeface="Meiryo UI" panose="020B0604030504040204" pitchFamily="50" charset="-128"/>
                <a:ea typeface="Meiryo UI" panose="020B0604030504040204" pitchFamily="50" charset="-128"/>
              </a:rPr>
              <a:t> 前職の源泉徴収票情報を入力する手順</a:t>
            </a: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ja-JP" altLang="en-US" sz="2000" dirty="0">
                <a:latin typeface="Meiryo UI" panose="020B0604030504040204" pitchFamily="50" charset="-128"/>
                <a:ea typeface="Meiryo UI" panose="020B0604030504040204" pitchFamily="50" charset="-128"/>
              </a:rPr>
              <a:t>　　　　</a:t>
            </a:r>
            <a:r>
              <a:rPr lang="en-US" altLang="ja-JP" sz="2000" dirty="0">
                <a:latin typeface="Meiryo UI" panose="020B0604030504040204" pitchFamily="50" charset="-128"/>
                <a:ea typeface="Meiryo UI" panose="020B0604030504040204" pitchFamily="50" charset="-128"/>
              </a:rPr>
              <a:t>7.</a:t>
            </a:r>
            <a:r>
              <a:rPr lang="ja-JP" altLang="en-US" sz="2000" dirty="0">
                <a:latin typeface="Meiryo UI" panose="020B0604030504040204" pitchFamily="50" charset="-128"/>
                <a:ea typeface="Meiryo UI" panose="020B0604030504040204" pitchFamily="50" charset="-128"/>
              </a:rPr>
              <a:t> 申告書入力画面を英語表記に切り替える手順</a:t>
            </a:r>
          </a:p>
          <a:p>
            <a:pPr marL="0" indent="0">
              <a:buNone/>
            </a:pPr>
            <a:endParaRPr lang="ja-JP" altLang="en-US"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026395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a:t>
            </a:r>
            <a:r>
              <a:rPr lang="en-US" altLang="ja-JP" sz="2400"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ja-JP" altLang="en-US"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a:t>
            </a:r>
            <a:r>
              <a:rPr lang="ja-JP" altLang="en-US" sz="2200" b="1" dirty="0">
                <a:latin typeface="Meiryo UI" panose="020B0604030504040204" pitchFamily="50" charset="-128"/>
                <a:ea typeface="Meiryo UI" panose="020B0604030504040204" pitchFamily="50" charset="-128"/>
              </a:rPr>
              <a:t>居住開始年月日が「平成</a:t>
            </a:r>
            <a:r>
              <a:rPr lang="en-US" altLang="ja-JP" sz="2200" b="1" dirty="0">
                <a:latin typeface="Meiryo UI" panose="020B0604030504040204" pitchFamily="50" charset="-128"/>
                <a:ea typeface="Meiryo UI" panose="020B0604030504040204" pitchFamily="50" charset="-128"/>
              </a:rPr>
              <a:t>31</a:t>
            </a:r>
            <a:r>
              <a:rPr lang="ja-JP" altLang="en-US" sz="2200" b="1" dirty="0">
                <a:latin typeface="Meiryo UI" panose="020B0604030504040204" pitchFamily="50" charset="-128"/>
                <a:ea typeface="Meiryo UI" panose="020B0604030504040204" pitchFamily="50" charset="-128"/>
              </a:rPr>
              <a:t>年１月１日～令和３年</a:t>
            </a:r>
            <a:r>
              <a:rPr lang="en-US" altLang="ja-JP" sz="2200" b="1" dirty="0">
                <a:latin typeface="Meiryo UI" panose="020B0604030504040204" pitchFamily="50" charset="-128"/>
                <a:ea typeface="Meiryo UI" panose="020B0604030504040204" pitchFamily="50" charset="-128"/>
              </a:rPr>
              <a:t>12</a:t>
            </a:r>
            <a:r>
              <a:rPr lang="ja-JP" altLang="en-US" sz="2200" b="1" dirty="0">
                <a:latin typeface="Meiryo UI" panose="020B0604030504040204" pitchFamily="50" charset="-128"/>
                <a:ea typeface="Meiryo UI" panose="020B0604030504040204" pitchFamily="50" charset="-128"/>
              </a:rPr>
              <a:t>月</a:t>
            </a:r>
            <a:r>
              <a:rPr lang="en-US" altLang="ja-JP" sz="2200" b="1" dirty="0">
                <a:latin typeface="Meiryo UI" panose="020B0604030504040204" pitchFamily="50" charset="-128"/>
                <a:ea typeface="Meiryo UI" panose="020B0604030504040204" pitchFamily="50" charset="-128"/>
              </a:rPr>
              <a:t>31</a:t>
            </a:r>
            <a:r>
              <a:rPr lang="ja-JP" altLang="en-US" sz="2200" b="1" dirty="0">
                <a:latin typeface="Meiryo UI" panose="020B0604030504040204" pitchFamily="50" charset="-128"/>
                <a:ea typeface="Meiryo UI" panose="020B0604030504040204" pitchFamily="50" charset="-128"/>
              </a:rPr>
              <a:t>日」以降の場合（</a:t>
            </a:r>
            <a:r>
              <a:rPr lang="en-US" altLang="ja-JP" sz="2200" b="1" dirty="0">
                <a:latin typeface="Meiryo UI" panose="020B0604030504040204" pitchFamily="50" charset="-128"/>
                <a:ea typeface="Meiryo UI" panose="020B0604030504040204" pitchFamily="50" charset="-128"/>
              </a:rPr>
              <a:t>2</a:t>
            </a:r>
            <a:r>
              <a:rPr lang="ja-JP" altLang="en-US" sz="2200" b="1" dirty="0">
                <a:latin typeface="Meiryo UI" panose="020B0604030504040204" pitchFamily="50" charset="-128"/>
                <a:ea typeface="Meiryo UI" panose="020B0604030504040204" pitchFamily="50" charset="-128"/>
              </a:rPr>
              <a:t>／</a:t>
            </a:r>
            <a:r>
              <a:rPr lang="en-US" altLang="ja-JP" sz="2200" b="1" dirty="0">
                <a:latin typeface="Meiryo UI" panose="020B0604030504040204" pitchFamily="50" charset="-128"/>
                <a:ea typeface="Meiryo UI" panose="020B0604030504040204" pitchFamily="50" charset="-128"/>
              </a:rPr>
              <a:t>3</a:t>
            </a:r>
            <a:r>
              <a:rPr lang="ja-JP" altLang="en-US" sz="22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「給与所得者の（特定増改築等）住宅借入金等特別控除申告書」の金額を入力します。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30</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pic>
        <p:nvPicPr>
          <p:cNvPr id="12290" name="Picture 2" descr="07_住宅控除_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40862" y="1093788"/>
            <a:ext cx="4110038" cy="5599112"/>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6" name="角丸四角形 79"/>
          <p:cNvSpPr>
            <a:spLocks noChangeArrowheads="1"/>
          </p:cNvSpPr>
          <p:nvPr/>
        </p:nvSpPr>
        <p:spPr bwMode="auto">
          <a:xfrm>
            <a:off x="2746375" y="5883976"/>
            <a:ext cx="682625" cy="28892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7" name="AutoShape 3"/>
          <p:cNvSpPr>
            <a:spLocks noChangeArrowheads="1"/>
          </p:cNvSpPr>
          <p:nvPr/>
        </p:nvSpPr>
        <p:spPr bwMode="auto">
          <a:xfrm>
            <a:off x="2692400" y="1384494"/>
            <a:ext cx="719138" cy="4318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8" name="AutoShape 4"/>
          <p:cNvSpPr>
            <a:spLocks noChangeArrowheads="1"/>
          </p:cNvSpPr>
          <p:nvPr/>
        </p:nvSpPr>
        <p:spPr bwMode="auto">
          <a:xfrm>
            <a:off x="2990849" y="5550094"/>
            <a:ext cx="1697039" cy="25241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18" name="直線矢印コネクタ 80"/>
          <p:cNvSpPr>
            <a:spLocks noChangeShapeType="1"/>
          </p:cNvSpPr>
          <p:nvPr/>
        </p:nvSpPr>
        <p:spPr bwMode="auto">
          <a:xfrm rot="10800000" flipV="1">
            <a:off x="4687887" y="5643756"/>
            <a:ext cx="484609"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9" name="直線矢印コネクタ 80"/>
          <p:cNvSpPr>
            <a:spLocks noChangeShapeType="1"/>
          </p:cNvSpPr>
          <p:nvPr/>
        </p:nvSpPr>
        <p:spPr bwMode="auto">
          <a:xfrm rot="10800000">
            <a:off x="3443287" y="6032343"/>
            <a:ext cx="1339363" cy="155926"/>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0" name="Text Box 2"/>
          <p:cNvSpPr txBox="1">
            <a:spLocks noChangeArrowheads="1"/>
          </p:cNvSpPr>
          <p:nvPr/>
        </p:nvSpPr>
        <p:spPr bwMode="auto">
          <a:xfrm>
            <a:off x="3883022" y="5882677"/>
            <a:ext cx="4169328" cy="36353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24" name="テキスト ボックス 2"/>
          <p:cNvSpPr txBox="1">
            <a:spLocks noChangeArrowheads="1"/>
          </p:cNvSpPr>
          <p:nvPr/>
        </p:nvSpPr>
        <p:spPr bwMode="auto">
          <a:xfrm>
            <a:off x="5180941" y="4985273"/>
            <a:ext cx="2753384" cy="80042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住宅借入金等特別控除申告書</a:t>
            </a:r>
            <a:r>
              <a:rPr kumimoji="0" lang="ja-JP" altLang="en-US" sz="1400" dirty="0" smtClean="0">
                <a:latin typeface="Meiryo UI" panose="020B0604030504040204" pitchFamily="50" charset="-128"/>
                <a:ea typeface="Meiryo UI" panose="020B0604030504040204" pitchFamily="50" charset="-128"/>
              </a:rPr>
              <a:t>の</a:t>
            </a:r>
            <a:r>
              <a:rPr kumimoji="0" lang="en-US" altLang="ja-JP" sz="1400" dirty="0" smtClean="0">
                <a:latin typeface="Meiryo UI" panose="020B0604030504040204" pitchFamily="50" charset="-128"/>
                <a:ea typeface="Meiryo UI" panose="020B0604030504040204" pitchFamily="50" charset="-128"/>
              </a:rPr>
              <a:t/>
            </a:r>
            <a:br>
              <a:rPr kumimoji="0" lang="en-US" altLang="ja-JP" sz="1400" dirty="0" smtClean="0">
                <a:latin typeface="Meiryo UI" panose="020B0604030504040204" pitchFamily="50" charset="-128"/>
                <a:ea typeface="Meiryo UI" panose="020B0604030504040204" pitchFamily="50" charset="-128"/>
              </a:rPr>
            </a:br>
            <a:r>
              <a:rPr kumimoji="0" lang="ja-JP" altLang="en-US" sz="1400" dirty="0" smtClean="0">
                <a:latin typeface="Meiryo UI" panose="020B0604030504040204" pitchFamily="50" charset="-128"/>
                <a:ea typeface="Meiryo UI" panose="020B0604030504040204" pitchFamily="50" charset="-128"/>
              </a:rPr>
              <a:t>内容</a:t>
            </a:r>
            <a:r>
              <a:rPr kumimoji="0" lang="ja-JP" altLang="en-US" sz="1400" dirty="0">
                <a:latin typeface="Meiryo UI" panose="020B0604030504040204" pitchFamily="50" charset="-128"/>
                <a:ea typeface="Meiryo UI" panose="020B0604030504040204" pitchFamily="50" charset="-128"/>
              </a:rPr>
              <a:t>を入力すると、住宅借入金</a:t>
            </a:r>
            <a:r>
              <a:rPr kumimoji="0" lang="ja-JP" altLang="en-US" sz="1400" dirty="0" smtClean="0">
                <a:latin typeface="Meiryo UI" panose="020B0604030504040204" pitchFamily="50" charset="-128"/>
                <a:ea typeface="Meiryo UI" panose="020B0604030504040204" pitchFamily="50" charset="-128"/>
              </a:rPr>
              <a:t>等</a:t>
            </a:r>
            <a:r>
              <a:rPr kumimoji="0" lang="en-US" altLang="ja-JP" sz="1400" dirty="0" smtClean="0">
                <a:latin typeface="Meiryo UI" panose="020B0604030504040204" pitchFamily="50" charset="-128"/>
                <a:ea typeface="Meiryo UI" panose="020B0604030504040204" pitchFamily="50" charset="-128"/>
              </a:rPr>
              <a:t/>
            </a:r>
            <a:br>
              <a:rPr kumimoji="0" lang="en-US" altLang="ja-JP" sz="1400" dirty="0" smtClean="0">
                <a:latin typeface="Meiryo UI" panose="020B0604030504040204" pitchFamily="50" charset="-128"/>
                <a:ea typeface="Meiryo UI" panose="020B0604030504040204" pitchFamily="50" charset="-128"/>
              </a:rPr>
            </a:br>
            <a:r>
              <a:rPr kumimoji="0" lang="ja-JP" altLang="en-US" sz="1400" dirty="0" smtClean="0">
                <a:latin typeface="Meiryo UI" panose="020B0604030504040204" pitchFamily="50" charset="-128"/>
                <a:ea typeface="Meiryo UI" panose="020B0604030504040204" pitchFamily="50" charset="-128"/>
              </a:rPr>
              <a:t>特別</a:t>
            </a:r>
            <a:r>
              <a:rPr kumimoji="0" lang="ja-JP" altLang="en-US" sz="1400" dirty="0">
                <a:latin typeface="Meiryo UI" panose="020B0604030504040204" pitchFamily="50" charset="-128"/>
                <a:ea typeface="Meiryo UI" panose="020B0604030504040204" pitchFamily="50" charset="-128"/>
              </a:rPr>
              <a:t>控除額が自動で計算されます。</a:t>
            </a:r>
          </a:p>
        </p:txBody>
      </p:sp>
    </p:spTree>
    <p:extLst>
      <p:ext uri="{BB962C8B-B14F-4D97-AF65-F5344CB8AC3E}">
        <p14:creationId xmlns:p14="http://schemas.microsoft.com/office/powerpoint/2010/main" val="13426048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r>
              <a:rPr lang="en-US" altLang="ja-JP" sz="2400" b="1" dirty="0">
                <a:latin typeface="Meiryo UI" panose="020B0604030504040204" pitchFamily="50" charset="-128"/>
                <a:ea typeface="Meiryo UI" panose="020B0604030504040204" pitchFamily="50" charset="-128"/>
              </a:rPr>
              <a:t/>
            </a:r>
            <a:br>
              <a:rPr lang="en-US" altLang="ja-JP"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a:t>
            </a:r>
            <a:r>
              <a:rPr lang="ja-JP" altLang="en-US" sz="2200" b="1" dirty="0">
                <a:latin typeface="Meiryo UI" panose="020B0604030504040204" pitchFamily="50" charset="-128"/>
                <a:ea typeface="Meiryo UI" panose="020B0604030504040204" pitchFamily="50" charset="-128"/>
              </a:rPr>
              <a:t>居住開始年月日が「平成</a:t>
            </a:r>
            <a:r>
              <a:rPr lang="en-US" altLang="ja-JP" sz="2200" b="1" dirty="0">
                <a:latin typeface="Meiryo UI" panose="020B0604030504040204" pitchFamily="50" charset="-128"/>
                <a:ea typeface="Meiryo UI" panose="020B0604030504040204" pitchFamily="50" charset="-128"/>
              </a:rPr>
              <a:t>31</a:t>
            </a:r>
            <a:r>
              <a:rPr lang="ja-JP" altLang="en-US" sz="2200" b="1" dirty="0">
                <a:latin typeface="Meiryo UI" panose="020B0604030504040204" pitchFamily="50" charset="-128"/>
                <a:ea typeface="Meiryo UI" panose="020B0604030504040204" pitchFamily="50" charset="-128"/>
              </a:rPr>
              <a:t>年１月１日～令和３年</a:t>
            </a:r>
            <a:r>
              <a:rPr lang="en-US" altLang="ja-JP" sz="2200" b="1" dirty="0">
                <a:latin typeface="Meiryo UI" panose="020B0604030504040204" pitchFamily="50" charset="-128"/>
                <a:ea typeface="Meiryo UI" panose="020B0604030504040204" pitchFamily="50" charset="-128"/>
              </a:rPr>
              <a:t>12</a:t>
            </a:r>
            <a:r>
              <a:rPr lang="ja-JP" altLang="en-US" sz="2200" b="1" dirty="0">
                <a:latin typeface="Meiryo UI" panose="020B0604030504040204" pitchFamily="50" charset="-128"/>
                <a:ea typeface="Meiryo UI" panose="020B0604030504040204" pitchFamily="50" charset="-128"/>
              </a:rPr>
              <a:t>月</a:t>
            </a:r>
            <a:r>
              <a:rPr lang="en-US" altLang="ja-JP" sz="2200" b="1" dirty="0">
                <a:latin typeface="Meiryo UI" panose="020B0604030504040204" pitchFamily="50" charset="-128"/>
                <a:ea typeface="Meiryo UI" panose="020B0604030504040204" pitchFamily="50" charset="-128"/>
              </a:rPr>
              <a:t>31</a:t>
            </a:r>
            <a:r>
              <a:rPr lang="ja-JP" altLang="en-US" sz="2200" b="1" dirty="0">
                <a:latin typeface="Meiryo UI" panose="020B0604030504040204" pitchFamily="50" charset="-128"/>
                <a:ea typeface="Meiryo UI" panose="020B0604030504040204" pitchFamily="50" charset="-128"/>
              </a:rPr>
              <a:t>日」以降の場合（</a:t>
            </a:r>
            <a:r>
              <a:rPr lang="en-US" altLang="ja-JP" sz="2200" b="1" dirty="0">
                <a:latin typeface="Meiryo UI" panose="020B0604030504040204" pitchFamily="50" charset="-128"/>
                <a:ea typeface="Meiryo UI" panose="020B0604030504040204" pitchFamily="50" charset="-128"/>
              </a:rPr>
              <a:t>3</a:t>
            </a:r>
            <a:r>
              <a:rPr lang="ja-JP" altLang="en-US" sz="2200" b="1" dirty="0">
                <a:latin typeface="Meiryo UI" panose="020B0604030504040204" pitchFamily="50" charset="-128"/>
                <a:ea typeface="Meiryo UI" panose="020B0604030504040204" pitchFamily="50" charset="-128"/>
              </a:rPr>
              <a:t>／</a:t>
            </a:r>
            <a:r>
              <a:rPr lang="en-US" altLang="ja-JP" sz="2200" b="1" dirty="0">
                <a:latin typeface="Meiryo UI" panose="020B0604030504040204" pitchFamily="50" charset="-128"/>
                <a:ea typeface="Meiryo UI" panose="020B0604030504040204" pitchFamily="50" charset="-128"/>
              </a:rPr>
              <a:t>3</a:t>
            </a:r>
            <a:r>
              <a:rPr lang="ja-JP" altLang="en-US" sz="22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当ページで「給与所得者の（特定増改築等）住宅借入金等特別控除申告書」の入力は完了です。</a:t>
            </a: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31</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pic>
        <p:nvPicPr>
          <p:cNvPr id="13314" name="Picture 2" descr="07_住宅控除_3"/>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40862" y="1158869"/>
            <a:ext cx="4081463" cy="4411663"/>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10" name="角丸四角形 79"/>
          <p:cNvSpPr>
            <a:spLocks noChangeArrowheads="1"/>
          </p:cNvSpPr>
          <p:nvPr/>
        </p:nvSpPr>
        <p:spPr bwMode="auto">
          <a:xfrm>
            <a:off x="2296054" y="5028485"/>
            <a:ext cx="757237" cy="2159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17" name="AutoShape 8"/>
          <p:cNvSpPr>
            <a:spLocks noChangeArrowheads="1"/>
          </p:cNvSpPr>
          <p:nvPr/>
        </p:nvSpPr>
        <p:spPr bwMode="auto">
          <a:xfrm>
            <a:off x="1910291" y="3158410"/>
            <a:ext cx="2268538" cy="1474788"/>
          </a:xfrm>
          <a:prstGeom prst="roundRect">
            <a:avLst>
              <a:gd name="adj" fmla="val 1094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18" name="AutoShape 9"/>
          <p:cNvSpPr>
            <a:spLocks noChangeArrowheads="1"/>
          </p:cNvSpPr>
          <p:nvPr/>
        </p:nvSpPr>
        <p:spPr bwMode="auto">
          <a:xfrm>
            <a:off x="2718329" y="4730035"/>
            <a:ext cx="684212" cy="28892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24" name="テキスト ボックス 2"/>
          <p:cNvSpPr txBox="1">
            <a:spLocks noChangeArrowheads="1"/>
          </p:cNvSpPr>
          <p:nvPr/>
        </p:nvSpPr>
        <p:spPr bwMode="auto">
          <a:xfrm>
            <a:off x="4840641" y="3227471"/>
            <a:ext cx="4406065" cy="1450898"/>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・添付書類の欄が表示されている場合は、借入等を行った</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 金融機関等が発行した「住宅取得資金に係る借入金の年 </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 </a:t>
            </a:r>
            <a:r>
              <a:rPr kumimoji="0" lang="ja-JP" altLang="en-US" sz="1400" dirty="0">
                <a:latin typeface="Meiryo UI" panose="020B0604030504040204" pitchFamily="50" charset="-128"/>
                <a:ea typeface="Meiryo UI" panose="020B0604030504040204" pitchFamily="50" charset="-128"/>
              </a:rPr>
              <a:t>末残高証明書」の画像を添付します。</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3</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- 4. </a:t>
            </a:r>
            <a:r>
              <a:rPr lang="ja-JP" altLang="en-US" sz="1400" b="1" dirty="0">
                <a:latin typeface="Meiryo UI" panose="020B0604030504040204" pitchFamily="50" charset="-128"/>
                <a:ea typeface="Meiryo UI" panose="020B0604030504040204" pitchFamily="50" charset="-128"/>
              </a:rPr>
              <a:t>除証明書等を電子データで添付する場合の手順</a:t>
            </a:r>
            <a:r>
              <a:rPr kumimoji="0" lang="ja-JP" altLang="en-US" sz="1400" dirty="0">
                <a:latin typeface="Meiryo UI" panose="020B0604030504040204" pitchFamily="50" charset="-128"/>
                <a:ea typeface="Meiryo UI" panose="020B0604030504040204" pitchFamily="50" charset="-128"/>
              </a:rPr>
              <a:t>をご参照ください。</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・電子データで提出している年末残高等証明書については、 </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  </a:t>
            </a:r>
            <a:r>
              <a:rPr kumimoji="0" lang="ja-JP" altLang="en-US" sz="1400" dirty="0">
                <a:latin typeface="Meiryo UI" panose="020B0604030504040204" pitchFamily="50" charset="-128"/>
                <a:ea typeface="Meiryo UI" panose="020B0604030504040204" pitchFamily="50" charset="-128"/>
              </a:rPr>
              <a:t>画像を添付する必要はありません。</a:t>
            </a:r>
          </a:p>
        </p:txBody>
      </p:sp>
      <p:sp>
        <p:nvSpPr>
          <p:cNvPr id="26" name="直線矢印コネクタ 80"/>
          <p:cNvSpPr>
            <a:spLocks noChangeShapeType="1"/>
          </p:cNvSpPr>
          <p:nvPr/>
        </p:nvSpPr>
        <p:spPr bwMode="auto">
          <a:xfrm rot="10800000">
            <a:off x="4191528" y="3858924"/>
            <a:ext cx="649113"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7" name="テキスト ボックス 2"/>
          <p:cNvSpPr txBox="1">
            <a:spLocks noChangeArrowheads="1"/>
          </p:cNvSpPr>
          <p:nvPr/>
        </p:nvSpPr>
        <p:spPr bwMode="auto">
          <a:xfrm>
            <a:off x="4074192" y="5124449"/>
            <a:ext cx="5157504" cy="37375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［内容を保存する］ボタンをクリック後、</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p>
        </p:txBody>
      </p:sp>
      <p:sp>
        <p:nvSpPr>
          <p:cNvPr id="28" name="直線矢印コネクタ 80"/>
          <p:cNvSpPr>
            <a:spLocks noChangeShapeType="1"/>
          </p:cNvSpPr>
          <p:nvPr/>
        </p:nvSpPr>
        <p:spPr bwMode="auto">
          <a:xfrm rot="10800000">
            <a:off x="3053291" y="5220416"/>
            <a:ext cx="1020902" cy="79636"/>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9" name="AutoShape 3"/>
          <p:cNvSpPr>
            <a:spLocks noChangeArrowheads="1"/>
          </p:cNvSpPr>
          <p:nvPr/>
        </p:nvSpPr>
        <p:spPr bwMode="auto">
          <a:xfrm>
            <a:off x="2315103" y="1452550"/>
            <a:ext cx="719138" cy="4318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Tree>
    <p:extLst>
      <p:ext uri="{BB962C8B-B14F-4D97-AF65-F5344CB8AC3E}">
        <p14:creationId xmlns:p14="http://schemas.microsoft.com/office/powerpoint/2010/main" val="3665039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「年末調整のための（特定増改築等）住宅借入金等特別控除証明書」「年末残高証明書」を書面でお持ちの場合は、</a:t>
            </a:r>
            <a:endParaRPr kumimoji="0" lang="en-US" altLang="ja-JP" sz="1600" dirty="0">
              <a:latin typeface="Meiryo UI" panose="020B0604030504040204" pitchFamily="50" charset="-128"/>
              <a:ea typeface="Meiryo UI" panose="020B0604030504040204" pitchFamily="50" charset="-128"/>
            </a:endParaRPr>
          </a:p>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それをもとに金額等を入力します。</a:t>
            </a:r>
            <a:r>
              <a:rPr kumimoji="0" lang="en-US" altLang="ja-JP" sz="1600" dirty="0">
                <a:latin typeface="Meiryo UI" panose="020B0604030504040204" pitchFamily="50" charset="-128"/>
                <a:ea typeface="Meiryo UI" panose="020B0604030504040204" pitchFamily="50" charset="-128"/>
              </a:rPr>
              <a:t>2 - 3. </a:t>
            </a:r>
            <a:r>
              <a:rPr kumimoji="0" lang="ja-JP" altLang="en-US" sz="1600" dirty="0">
                <a:latin typeface="Meiryo UI" panose="020B0604030504040204" pitchFamily="50" charset="-128"/>
                <a:ea typeface="Meiryo UI" panose="020B0604030504040204" pitchFamily="50" charset="-128"/>
              </a:rPr>
              <a:t>申告書データを登録するに続いて以下の画面が表示されます。</a:t>
            </a: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32" name="図 3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108" y="1480951"/>
            <a:ext cx="4316247" cy="3963340"/>
          </a:xfrm>
          <a:prstGeom prst="rect">
            <a:avLst/>
          </a:prstGeom>
          <a:ln>
            <a:solidFill>
              <a:schemeClr val="tx1"/>
            </a:solidFill>
          </a:ln>
        </p:spPr>
      </p:pic>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ja-JP" altLang="en-US" sz="2400" b="1" dirty="0">
                <a:latin typeface="Meiryo UI" panose="020B0604030504040204" pitchFamily="50" charset="-128"/>
                <a:ea typeface="Meiryo UI" panose="020B0604030504040204" pitchFamily="50" charset="-128"/>
              </a:rPr>
            </a:br>
            <a:r>
              <a:rPr lang="en-US" altLang="ja-JP" sz="2400" b="1"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　　　　 　居住開始年月日が「平成</a:t>
            </a:r>
            <a:r>
              <a:rPr lang="en-US" altLang="ja-JP" sz="2400" b="1" dirty="0">
                <a:latin typeface="Meiryo UI" panose="020B0604030504040204" pitchFamily="50" charset="-128"/>
                <a:ea typeface="Meiryo UI" panose="020B0604030504040204" pitchFamily="50" charset="-128"/>
              </a:rPr>
              <a:t>30</a:t>
            </a:r>
            <a:r>
              <a:rPr lang="ja-JP" altLang="en-US" sz="2400" b="1" dirty="0">
                <a:latin typeface="Meiryo UI" panose="020B0604030504040204" pitchFamily="50" charset="-128"/>
                <a:ea typeface="Meiryo UI" panose="020B0604030504040204" pitchFamily="50" charset="-128"/>
              </a:rPr>
              <a:t>年</a:t>
            </a:r>
            <a:r>
              <a:rPr lang="en-US" altLang="ja-JP" sz="2400" b="1" dirty="0">
                <a:latin typeface="Meiryo UI" panose="020B0604030504040204" pitchFamily="50" charset="-128"/>
                <a:ea typeface="Meiryo UI" panose="020B0604030504040204" pitchFamily="50" charset="-128"/>
              </a:rPr>
              <a:t>12</a:t>
            </a:r>
            <a:r>
              <a:rPr lang="ja-JP" altLang="en-US" sz="2400" b="1" dirty="0">
                <a:latin typeface="Meiryo UI" panose="020B0604030504040204" pitchFamily="50" charset="-128"/>
                <a:ea typeface="Meiryo UI" panose="020B0604030504040204" pitchFamily="50" charset="-128"/>
              </a:rPr>
              <a:t>月</a:t>
            </a:r>
            <a:r>
              <a:rPr lang="en-US" altLang="ja-JP" sz="2400" b="1" dirty="0">
                <a:latin typeface="Meiryo UI" panose="020B0604030504040204" pitchFamily="50" charset="-128"/>
                <a:ea typeface="Meiryo UI" panose="020B0604030504040204" pitchFamily="50" charset="-128"/>
              </a:rPr>
              <a:t>31</a:t>
            </a:r>
            <a:r>
              <a:rPr lang="ja-JP" altLang="en-US" sz="2400" b="1" dirty="0">
                <a:latin typeface="Meiryo UI" panose="020B0604030504040204" pitchFamily="50" charset="-128"/>
                <a:ea typeface="Meiryo UI" panose="020B0604030504040204" pitchFamily="50" charset="-128"/>
              </a:rPr>
              <a:t>日」以前の場合（</a:t>
            </a:r>
            <a:r>
              <a:rPr lang="en-US" altLang="ja-JP" sz="2400" b="1" dirty="0">
                <a:latin typeface="Meiryo UI" panose="020B0604030504040204" pitchFamily="50" charset="-128"/>
                <a:ea typeface="Meiryo UI" panose="020B0604030504040204" pitchFamily="50" charset="-128"/>
              </a:rPr>
              <a:t>1</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32</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6" name="角丸四角形 79"/>
          <p:cNvSpPr>
            <a:spLocks noChangeArrowheads="1"/>
          </p:cNvSpPr>
          <p:nvPr/>
        </p:nvSpPr>
        <p:spPr bwMode="auto">
          <a:xfrm>
            <a:off x="2745226" y="1684967"/>
            <a:ext cx="775813" cy="444373"/>
          </a:xfrm>
          <a:prstGeom prst="roundRect">
            <a:avLst>
              <a:gd name="adj" fmla="val 1420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7" name="AutoShape 3"/>
          <p:cNvSpPr>
            <a:spLocks noChangeArrowheads="1"/>
          </p:cNvSpPr>
          <p:nvPr/>
        </p:nvSpPr>
        <p:spPr bwMode="auto">
          <a:xfrm>
            <a:off x="1968178" y="3953980"/>
            <a:ext cx="2411413" cy="903167"/>
          </a:xfrm>
          <a:prstGeom prst="roundRect">
            <a:avLst>
              <a:gd name="adj" fmla="val 9956"/>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8" name="AutoShape 4"/>
          <p:cNvSpPr>
            <a:spLocks noChangeArrowheads="1"/>
          </p:cNvSpPr>
          <p:nvPr/>
        </p:nvSpPr>
        <p:spPr bwMode="auto">
          <a:xfrm>
            <a:off x="2011801" y="3644166"/>
            <a:ext cx="1006475" cy="144463"/>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18" name="角丸四角形 79"/>
          <p:cNvSpPr>
            <a:spLocks noChangeArrowheads="1"/>
          </p:cNvSpPr>
          <p:nvPr/>
        </p:nvSpPr>
        <p:spPr bwMode="auto">
          <a:xfrm>
            <a:off x="2486516" y="2897195"/>
            <a:ext cx="165100" cy="14287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20" name="テキスト ボックス 2"/>
          <p:cNvSpPr txBox="1">
            <a:spLocks noChangeArrowheads="1"/>
          </p:cNvSpPr>
          <p:nvPr/>
        </p:nvSpPr>
        <p:spPr bwMode="auto">
          <a:xfrm>
            <a:off x="7254946" y="2401378"/>
            <a:ext cx="4184580" cy="255955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赤い点線にカーソルをあわせると、「給与所得者の</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（特定増改築等）住宅借入金等特別控除申告書</a:t>
            </a:r>
            <a:r>
              <a:rPr kumimoji="0" lang="ja-JP" altLang="en-US" sz="1400" dirty="0" smtClean="0">
                <a:latin typeface="Meiryo UI" panose="020B0604030504040204" pitchFamily="50" charset="-128"/>
                <a:ea typeface="Meiryo UI" panose="020B0604030504040204" pitchFamily="50" charset="-128"/>
              </a:rPr>
              <a:t>」が</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smtClean="0">
                <a:latin typeface="Meiryo UI" panose="020B0604030504040204" pitchFamily="50" charset="-128"/>
                <a:ea typeface="Meiryo UI" panose="020B0604030504040204" pitchFamily="50" charset="-128"/>
              </a:rPr>
              <a:t>表示</a:t>
            </a:r>
            <a:r>
              <a:rPr kumimoji="0" lang="ja-JP" altLang="en-US" sz="1400" dirty="0">
                <a:latin typeface="Meiryo UI" panose="020B0604030504040204" pitchFamily="50" charset="-128"/>
                <a:ea typeface="Meiryo UI" panose="020B0604030504040204" pitchFamily="50" charset="-128"/>
              </a:rPr>
              <a:t>され、転記する項目を確認できます。</a:t>
            </a:r>
          </a:p>
        </p:txBody>
      </p:sp>
      <p:pic>
        <p:nvPicPr>
          <p:cNvPr id="23" name="Picture 12" descr="07_住宅控除_1_赤い線"/>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359802" y="3140108"/>
            <a:ext cx="2890837" cy="1627187"/>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24" name="角丸四角形 79"/>
          <p:cNvSpPr>
            <a:spLocks noChangeArrowheads="1"/>
          </p:cNvSpPr>
          <p:nvPr/>
        </p:nvSpPr>
        <p:spPr bwMode="auto">
          <a:xfrm>
            <a:off x="8702815" y="3209180"/>
            <a:ext cx="231775" cy="15716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25" name="直線矢印コネクタ 80"/>
          <p:cNvSpPr>
            <a:spLocks noChangeShapeType="1"/>
          </p:cNvSpPr>
          <p:nvPr/>
        </p:nvSpPr>
        <p:spPr bwMode="auto">
          <a:xfrm rot="10800000">
            <a:off x="2651615" y="2950492"/>
            <a:ext cx="4603329"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cxnSp>
        <p:nvCxnSpPr>
          <p:cNvPr id="26" name="直線矢印コネクタ 80"/>
          <p:cNvCxnSpPr>
            <a:cxnSpLocks noChangeShapeType="1"/>
          </p:cNvCxnSpPr>
          <p:nvPr/>
        </p:nvCxnSpPr>
        <p:spPr bwMode="auto">
          <a:xfrm rot="16200000" flipV="1">
            <a:off x="4332805" y="2437470"/>
            <a:ext cx="158408" cy="2787466"/>
          </a:xfrm>
          <a:prstGeom prst="bentConnector2">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cxnSp>
        <p:nvCxnSpPr>
          <p:cNvPr id="27" name="直線矢印コネクタ 80"/>
          <p:cNvCxnSpPr>
            <a:cxnSpLocks noChangeShapeType="1"/>
          </p:cNvCxnSpPr>
          <p:nvPr/>
        </p:nvCxnSpPr>
        <p:spPr bwMode="auto">
          <a:xfrm rot="10800000" flipV="1">
            <a:off x="4388290" y="4342113"/>
            <a:ext cx="228492" cy="561"/>
          </a:xfrm>
          <a:prstGeom prst="bentConnector3">
            <a:avLst>
              <a:gd name="adj1" fmla="val 50000"/>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28" name="角丸四角形 79"/>
          <p:cNvSpPr>
            <a:spLocks noChangeArrowheads="1"/>
          </p:cNvSpPr>
          <p:nvPr/>
        </p:nvSpPr>
        <p:spPr bwMode="auto">
          <a:xfrm>
            <a:off x="2833686" y="5108695"/>
            <a:ext cx="714339" cy="28892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29" name="直線矢印コネクタ 80"/>
          <p:cNvSpPr>
            <a:spLocks noChangeShapeType="1"/>
          </p:cNvSpPr>
          <p:nvPr/>
        </p:nvSpPr>
        <p:spPr bwMode="auto">
          <a:xfrm rot="10800000">
            <a:off x="3545741" y="5251510"/>
            <a:ext cx="1386325" cy="185798"/>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30" name="Text Box 2"/>
          <p:cNvSpPr txBox="1">
            <a:spLocks noChangeArrowheads="1"/>
          </p:cNvSpPr>
          <p:nvPr/>
        </p:nvSpPr>
        <p:spPr bwMode="auto">
          <a:xfrm>
            <a:off x="4637738" y="5069227"/>
            <a:ext cx="2441420" cy="53434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a:t>
            </a:r>
            <a:endParaRPr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31" name="テキスト ボックス 2"/>
          <p:cNvSpPr txBox="1">
            <a:spLocks noChangeArrowheads="1"/>
          </p:cNvSpPr>
          <p:nvPr/>
        </p:nvSpPr>
        <p:spPr bwMode="auto">
          <a:xfrm>
            <a:off x="4585032" y="3910407"/>
            <a:ext cx="2441420" cy="768165"/>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居住開始年月日を入力すると、</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必要な項目だけが表示される</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ようになります。</a:t>
            </a:r>
          </a:p>
        </p:txBody>
      </p:sp>
    </p:spTree>
    <p:extLst>
      <p:ext uri="{BB962C8B-B14F-4D97-AF65-F5344CB8AC3E}">
        <p14:creationId xmlns:p14="http://schemas.microsoft.com/office/powerpoint/2010/main" val="26945952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a:t>
            </a:r>
            <a:r>
              <a:rPr lang="en-US" altLang="ja-JP" sz="2400"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r>
              <a:rPr lang="en-US" altLang="ja-JP" sz="2400" b="1" dirty="0">
                <a:latin typeface="Meiryo UI" panose="020B0604030504040204" pitchFamily="50" charset="-128"/>
                <a:ea typeface="Meiryo UI" panose="020B0604030504040204" pitchFamily="50" charset="-128"/>
              </a:rPr>
              <a:t/>
            </a:r>
            <a:br>
              <a:rPr lang="en-US" altLang="ja-JP"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居住開始年月日が「平成</a:t>
            </a:r>
            <a:r>
              <a:rPr lang="en-US" altLang="ja-JP" sz="2400" b="1" dirty="0">
                <a:latin typeface="Meiryo UI" panose="020B0604030504040204" pitchFamily="50" charset="-128"/>
                <a:ea typeface="Meiryo UI" panose="020B0604030504040204" pitchFamily="50" charset="-128"/>
              </a:rPr>
              <a:t>30</a:t>
            </a:r>
            <a:r>
              <a:rPr lang="ja-JP" altLang="en-US" sz="2400" b="1" dirty="0">
                <a:latin typeface="Meiryo UI" panose="020B0604030504040204" pitchFamily="50" charset="-128"/>
                <a:ea typeface="Meiryo UI" panose="020B0604030504040204" pitchFamily="50" charset="-128"/>
              </a:rPr>
              <a:t>年</a:t>
            </a:r>
            <a:r>
              <a:rPr lang="en-US" altLang="ja-JP" sz="2400" b="1" dirty="0">
                <a:latin typeface="Meiryo UI" panose="020B0604030504040204" pitchFamily="50" charset="-128"/>
                <a:ea typeface="Meiryo UI" panose="020B0604030504040204" pitchFamily="50" charset="-128"/>
              </a:rPr>
              <a:t>12</a:t>
            </a:r>
            <a:r>
              <a:rPr lang="ja-JP" altLang="en-US" sz="2400" b="1" dirty="0">
                <a:latin typeface="Meiryo UI" panose="020B0604030504040204" pitchFamily="50" charset="-128"/>
                <a:ea typeface="Meiryo UI" panose="020B0604030504040204" pitchFamily="50" charset="-128"/>
              </a:rPr>
              <a:t>月</a:t>
            </a:r>
            <a:r>
              <a:rPr lang="en-US" altLang="ja-JP" sz="2400" b="1" dirty="0">
                <a:latin typeface="Meiryo UI" panose="020B0604030504040204" pitchFamily="50" charset="-128"/>
                <a:ea typeface="Meiryo UI" panose="020B0604030504040204" pitchFamily="50" charset="-128"/>
              </a:rPr>
              <a:t>31</a:t>
            </a:r>
            <a:r>
              <a:rPr lang="ja-JP" altLang="en-US" sz="2400" b="1" dirty="0">
                <a:latin typeface="Meiryo UI" panose="020B0604030504040204" pitchFamily="50" charset="-128"/>
                <a:ea typeface="Meiryo UI" panose="020B0604030504040204" pitchFamily="50" charset="-128"/>
              </a:rPr>
              <a:t>日」以前の場合（</a:t>
            </a:r>
            <a:r>
              <a:rPr lang="en-US" altLang="ja-JP" sz="2400" b="1" dirty="0">
                <a:latin typeface="Meiryo UI" panose="020B0604030504040204" pitchFamily="50" charset="-128"/>
                <a:ea typeface="Meiryo UI" panose="020B0604030504040204" pitchFamily="50" charset="-128"/>
              </a:rPr>
              <a:t>2</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lv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「給与所得者の（特定増改築等）住宅借入金等特別控除申告書」の金額を入力します。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33</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pic>
        <p:nvPicPr>
          <p:cNvPr id="15362" name="Picture 2" descr="07_住宅控除_2旧"/>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40862" y="1081618"/>
            <a:ext cx="3641480" cy="5757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角丸四角形 79"/>
          <p:cNvSpPr>
            <a:spLocks noChangeArrowheads="1"/>
          </p:cNvSpPr>
          <p:nvPr/>
        </p:nvSpPr>
        <p:spPr bwMode="auto">
          <a:xfrm>
            <a:off x="2501901" y="6134314"/>
            <a:ext cx="615950" cy="237911"/>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7" name="AutoShape 3"/>
          <p:cNvSpPr>
            <a:spLocks noChangeArrowheads="1"/>
          </p:cNvSpPr>
          <p:nvPr/>
        </p:nvSpPr>
        <p:spPr bwMode="auto">
          <a:xfrm>
            <a:off x="2441574" y="1341097"/>
            <a:ext cx="641351" cy="389353"/>
          </a:xfrm>
          <a:prstGeom prst="roundRect">
            <a:avLst>
              <a:gd name="adj" fmla="val 15371"/>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8" name="AutoShape 4"/>
          <p:cNvSpPr>
            <a:spLocks noChangeArrowheads="1"/>
          </p:cNvSpPr>
          <p:nvPr/>
        </p:nvSpPr>
        <p:spPr bwMode="auto">
          <a:xfrm>
            <a:off x="2740024" y="5805757"/>
            <a:ext cx="1483411" cy="252412"/>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17" name="テキスト ボックス 2"/>
          <p:cNvSpPr txBox="1">
            <a:spLocks noChangeArrowheads="1"/>
          </p:cNvSpPr>
          <p:nvPr/>
        </p:nvSpPr>
        <p:spPr bwMode="auto">
          <a:xfrm>
            <a:off x="4781070" y="5124450"/>
            <a:ext cx="3133485" cy="888369"/>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住宅借入金等特別控除申告書の内容を入力すると、住宅借入金等特別控除額が自動で計算されます。</a:t>
            </a:r>
          </a:p>
        </p:txBody>
      </p:sp>
      <p:sp>
        <p:nvSpPr>
          <p:cNvPr id="18" name="直線矢印コネクタ 80"/>
          <p:cNvSpPr>
            <a:spLocks noChangeShapeType="1"/>
          </p:cNvSpPr>
          <p:nvPr/>
        </p:nvSpPr>
        <p:spPr bwMode="auto">
          <a:xfrm rot="10800000" flipV="1">
            <a:off x="4221401" y="5581651"/>
            <a:ext cx="559667" cy="251116"/>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19" name="直線矢印コネクタ 80"/>
          <p:cNvSpPr>
            <a:spLocks noChangeShapeType="1"/>
          </p:cNvSpPr>
          <p:nvPr/>
        </p:nvSpPr>
        <p:spPr bwMode="auto">
          <a:xfrm rot="10800000">
            <a:off x="3117850" y="6254750"/>
            <a:ext cx="1663217" cy="45719"/>
          </a:xfrm>
          <a:prstGeom prst="bentConnector3">
            <a:avLst>
              <a:gd name="adj1" fmla="val -3458"/>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0" name="Text Box 2"/>
          <p:cNvSpPr txBox="1">
            <a:spLocks noChangeArrowheads="1"/>
          </p:cNvSpPr>
          <p:nvPr/>
        </p:nvSpPr>
        <p:spPr bwMode="auto">
          <a:xfrm>
            <a:off x="3812386" y="6125803"/>
            <a:ext cx="4118642" cy="34563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入力・確認が終わったら、［次へ］ボタンをクリックします。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202874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- 2.</a:t>
            </a:r>
            <a:r>
              <a:rPr lang="en-US" altLang="ja-JP" sz="2400"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給与所得者の（特定増改築等）住宅借入金等特別控除申告書を提出する</a:t>
            </a:r>
            <a:br>
              <a:rPr lang="ja-JP" altLang="en-US" sz="2400" b="1" dirty="0">
                <a:latin typeface="Meiryo UI" panose="020B0604030504040204" pitchFamily="50" charset="-128"/>
                <a:ea typeface="Meiryo UI" panose="020B0604030504040204" pitchFamily="50" charset="-128"/>
              </a:rPr>
            </a:br>
            <a:r>
              <a:rPr lang="en-US" altLang="ja-JP" sz="2400" b="1"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　　     　居住開始年月日が「平成</a:t>
            </a:r>
            <a:r>
              <a:rPr lang="en-US" altLang="ja-JP" sz="2400" b="1" dirty="0">
                <a:latin typeface="Meiryo UI" panose="020B0604030504040204" pitchFamily="50" charset="-128"/>
                <a:ea typeface="Meiryo UI" panose="020B0604030504040204" pitchFamily="50" charset="-128"/>
              </a:rPr>
              <a:t>30</a:t>
            </a:r>
            <a:r>
              <a:rPr lang="ja-JP" altLang="en-US" sz="2400" b="1" dirty="0">
                <a:latin typeface="Meiryo UI" panose="020B0604030504040204" pitchFamily="50" charset="-128"/>
                <a:ea typeface="Meiryo UI" panose="020B0604030504040204" pitchFamily="50" charset="-128"/>
              </a:rPr>
              <a:t>年</a:t>
            </a:r>
            <a:r>
              <a:rPr lang="en-US" altLang="ja-JP" sz="2400" b="1" dirty="0">
                <a:latin typeface="Meiryo UI" panose="020B0604030504040204" pitchFamily="50" charset="-128"/>
                <a:ea typeface="Meiryo UI" panose="020B0604030504040204" pitchFamily="50" charset="-128"/>
              </a:rPr>
              <a:t>12</a:t>
            </a:r>
            <a:r>
              <a:rPr lang="ja-JP" altLang="en-US" sz="2400" b="1" dirty="0">
                <a:latin typeface="Meiryo UI" panose="020B0604030504040204" pitchFamily="50" charset="-128"/>
                <a:ea typeface="Meiryo UI" panose="020B0604030504040204" pitchFamily="50" charset="-128"/>
              </a:rPr>
              <a:t>月</a:t>
            </a:r>
            <a:r>
              <a:rPr lang="en-US" altLang="ja-JP" sz="2400" b="1" dirty="0">
                <a:latin typeface="Meiryo UI" panose="020B0604030504040204" pitchFamily="50" charset="-128"/>
                <a:ea typeface="Meiryo UI" panose="020B0604030504040204" pitchFamily="50" charset="-128"/>
              </a:rPr>
              <a:t>31</a:t>
            </a:r>
            <a:r>
              <a:rPr lang="ja-JP" altLang="en-US" sz="2400" b="1" dirty="0">
                <a:latin typeface="Meiryo UI" panose="020B0604030504040204" pitchFamily="50" charset="-128"/>
                <a:ea typeface="Meiryo UI" panose="020B0604030504040204" pitchFamily="50" charset="-128"/>
              </a:rPr>
              <a:t>日」以前の場合（</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当ページで「給与所得者の（特定増改築等）住宅借入金等特別控除申告書」の入力は完了です。</a:t>
            </a: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34</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pic>
        <p:nvPicPr>
          <p:cNvPr id="16386" name="Picture 2" descr="07_住宅控除_3"/>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40862" y="1158869"/>
            <a:ext cx="4081463" cy="4411663"/>
          </a:xfrm>
          <a:prstGeom prst="rect">
            <a:avLst/>
          </a:prstGeom>
          <a:noFill/>
          <a:ln w="9525">
            <a:solidFill>
              <a:schemeClr val="bg1">
                <a:lumMod val="85000"/>
              </a:schemeClr>
            </a:solidFill>
            <a:miter lim="800000"/>
            <a:headEnd/>
            <a:tailEnd/>
          </a:ln>
          <a:extLst>
            <a:ext uri="{909E8E84-426E-40DD-AFC4-6F175D3DCCD1}">
              <a14:hiddenFill xmlns:a14="http://schemas.microsoft.com/office/drawing/2010/main">
                <a:solidFill>
                  <a:srgbClr val="FFFFFF"/>
                </a:solidFill>
              </a14:hiddenFill>
            </a:ext>
          </a:extLst>
        </p:spPr>
      </p:pic>
      <p:sp>
        <p:nvSpPr>
          <p:cNvPr id="6" name="角丸四角形 79"/>
          <p:cNvSpPr>
            <a:spLocks noChangeArrowheads="1"/>
          </p:cNvSpPr>
          <p:nvPr/>
        </p:nvSpPr>
        <p:spPr bwMode="auto">
          <a:xfrm>
            <a:off x="2302014" y="5038720"/>
            <a:ext cx="757237" cy="213703"/>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7" name="AutoShape 3"/>
          <p:cNvSpPr>
            <a:spLocks noChangeArrowheads="1"/>
          </p:cNvSpPr>
          <p:nvPr/>
        </p:nvSpPr>
        <p:spPr bwMode="auto">
          <a:xfrm>
            <a:off x="1921012" y="3156626"/>
            <a:ext cx="2268538" cy="1474787"/>
          </a:xfrm>
          <a:prstGeom prst="roundRect">
            <a:avLst>
              <a:gd name="adj" fmla="val 545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8" name="AutoShape 4"/>
          <p:cNvSpPr>
            <a:spLocks noChangeArrowheads="1"/>
          </p:cNvSpPr>
          <p:nvPr/>
        </p:nvSpPr>
        <p:spPr bwMode="auto">
          <a:xfrm>
            <a:off x="2733814" y="4753277"/>
            <a:ext cx="666611" cy="254373"/>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
        <p:nvSpPr>
          <p:cNvPr id="19" name="テキスト ボックス 2"/>
          <p:cNvSpPr txBox="1">
            <a:spLocks noChangeArrowheads="1"/>
          </p:cNvSpPr>
          <p:nvPr/>
        </p:nvSpPr>
        <p:spPr bwMode="auto">
          <a:xfrm>
            <a:off x="4840641" y="3531292"/>
            <a:ext cx="4406065" cy="102634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添付書類の欄が表示されている場合は、借入等を行った</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金融機関等が発行した「住宅取得資金に係る借入金の年 </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末残高証明書」の画像を添付します。</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3</a:t>
            </a:r>
            <a:r>
              <a:rPr lang="ja-JP" altLang="en-US" sz="1400" b="1" dirty="0">
                <a:latin typeface="Meiryo UI" panose="020B0604030504040204" pitchFamily="50" charset="-128"/>
                <a:ea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rPr>
              <a:t>- 5. </a:t>
            </a:r>
            <a:r>
              <a:rPr lang="ja-JP" altLang="en-US" sz="1400" b="1" dirty="0">
                <a:latin typeface="Meiryo UI" panose="020B0604030504040204" pitchFamily="50" charset="-128"/>
                <a:ea typeface="Meiryo UI" panose="020B0604030504040204" pitchFamily="50" charset="-128"/>
              </a:rPr>
              <a:t>控除証明書等を画像で添付する場合の手順</a:t>
            </a:r>
            <a:r>
              <a:rPr kumimoji="0" lang="ja-JP" altLang="en-US" sz="1400" dirty="0">
                <a:latin typeface="Meiryo UI" panose="020B0604030504040204" pitchFamily="50" charset="-128"/>
                <a:ea typeface="Meiryo UI" panose="020B0604030504040204" pitchFamily="50" charset="-128"/>
              </a:rPr>
              <a:t>をご参照ください。</a:t>
            </a:r>
          </a:p>
        </p:txBody>
      </p:sp>
      <p:sp>
        <p:nvSpPr>
          <p:cNvPr id="23" name="直線矢印コネクタ 80"/>
          <p:cNvSpPr>
            <a:spLocks noChangeShapeType="1"/>
          </p:cNvSpPr>
          <p:nvPr/>
        </p:nvSpPr>
        <p:spPr bwMode="auto">
          <a:xfrm rot="10800000">
            <a:off x="4182002" y="3858924"/>
            <a:ext cx="649113" cy="45719"/>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4" name="テキスト ボックス 2"/>
          <p:cNvSpPr txBox="1">
            <a:spLocks noChangeArrowheads="1"/>
          </p:cNvSpPr>
          <p:nvPr/>
        </p:nvSpPr>
        <p:spPr bwMode="auto">
          <a:xfrm>
            <a:off x="4074192" y="5124449"/>
            <a:ext cx="5157504" cy="37375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［内容を保存する］ボタンをクリック後、</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［次へ］ボタンをクリックします。</a:t>
            </a:r>
          </a:p>
        </p:txBody>
      </p:sp>
      <p:sp>
        <p:nvSpPr>
          <p:cNvPr id="25" name="直線矢印コネクタ 80"/>
          <p:cNvSpPr>
            <a:spLocks noChangeShapeType="1"/>
          </p:cNvSpPr>
          <p:nvPr/>
        </p:nvSpPr>
        <p:spPr bwMode="auto">
          <a:xfrm rot="10800000">
            <a:off x="3059251" y="5157787"/>
            <a:ext cx="1014942" cy="136827"/>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dirty="0"/>
          </a:p>
        </p:txBody>
      </p:sp>
      <p:sp>
        <p:nvSpPr>
          <p:cNvPr id="26" name="AutoShape 3"/>
          <p:cNvSpPr>
            <a:spLocks noChangeArrowheads="1"/>
          </p:cNvSpPr>
          <p:nvPr/>
        </p:nvSpPr>
        <p:spPr bwMode="auto">
          <a:xfrm>
            <a:off x="2252662" y="1429662"/>
            <a:ext cx="871537" cy="431800"/>
          </a:xfrm>
          <a:prstGeom prst="roundRect">
            <a:avLst>
              <a:gd name="adj" fmla="val 1825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Tree>
    <p:extLst>
      <p:ext uri="{BB962C8B-B14F-4D97-AF65-F5344CB8AC3E}">
        <p14:creationId xmlns:p14="http://schemas.microsoft.com/office/powerpoint/2010/main" val="30539401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- 3. </a:t>
            </a:r>
            <a:r>
              <a:rPr lang="ja-JP" altLang="en-US" sz="2800" b="1" dirty="0">
                <a:latin typeface="Meiryo UI" panose="020B0604030504040204" pitchFamily="50" charset="-128"/>
                <a:ea typeface="Meiryo UI" panose="020B0604030504040204" pitchFamily="50" charset="-128"/>
              </a:rPr>
              <a:t>申告書を提出した後に、誤りに気付いた場合の手順</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［取り下げ］ボタンをクリックして、修正します。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ja-JP" altLang="en-US" sz="1600" dirty="0">
              <a:latin typeface="Meiryo UI" panose="020B0604030504040204" pitchFamily="50" charset="-128"/>
              <a:ea typeface="Meiryo UI" panose="020B0604030504040204" pitchFamily="50" charset="-128"/>
            </a:endParaRPr>
          </a:p>
          <a:p>
            <a:pPr marL="0" indent="0">
              <a:buNone/>
            </a:pP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ただし、提出した申告書をすでに管理者が確認済みの場合、取り下げはできません。</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この場合は、管理者に連絡して申告書の差し戻しを依頼します。</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en-US" altLang="ja-JP" sz="1600" dirty="0">
                <a:latin typeface="Meiryo UI" panose="020B0604030504040204" pitchFamily="50" charset="-128"/>
                <a:ea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rPr>
              <a:t>差戻通知のメールが届いたら、メールのリンクをクリックして当サービスにログインし、</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申告書を訂正して再度提出します。</a:t>
            </a:r>
          </a:p>
          <a:p>
            <a:pPr marL="0" indent="0">
              <a:buNone/>
            </a:pPr>
            <a:r>
              <a:rPr lang="ja-JP" altLang="en-US" sz="1600" dirty="0">
                <a:latin typeface="Meiryo UI" panose="020B0604030504040204" pitchFamily="50" charset="-128"/>
                <a:ea typeface="Meiryo UI" panose="020B0604030504040204" pitchFamily="50" charset="-128"/>
              </a:rPr>
              <a:t> </a:t>
            </a:r>
          </a:p>
          <a:p>
            <a:pPr marL="0" indent="0">
              <a:buNone/>
            </a:pPr>
            <a:endParaRPr lang="ja-JP" altLang="en-US"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35</a:t>
            </a:fld>
            <a:endParaRPr kumimoji="1" lang="ja-JP" altLang="en-US" dirty="0">
              <a:latin typeface="Meiryo UI" panose="020B0604030504040204" pitchFamily="50" charset="-128"/>
              <a:ea typeface="Meiryo UI" panose="020B0604030504040204" pitchFamily="50" charset="-128"/>
            </a:endParaRPr>
          </a:p>
        </p:txBody>
      </p:sp>
      <p:pic>
        <p:nvPicPr>
          <p:cNvPr id="6" name="Picture 2" descr="C:\40 MANUAL\MANUAL\奉行Edge 年末調整申告書クラウド\利用ガイド（提出者向け）\Links\10_証明書類_1.jpg"/>
          <p:cNvPicPr>
            <a:picLocks noChangeAspect="1" noChangeArrowheads="1"/>
          </p:cNvPicPr>
          <p:nvPr/>
        </p:nvPicPr>
        <p:blipFill>
          <a:blip r:embed="rId2" r:link="rId3" cstate="print">
            <a:extLst>
              <a:ext uri="{28A0092B-C50C-407E-A947-70E740481C1C}">
                <a14:useLocalDpi xmlns:a14="http://schemas.microsoft.com/office/drawing/2010/main"/>
              </a:ext>
            </a:extLst>
          </a:blip>
          <a:srcRect/>
          <a:stretch>
            <a:fillRect/>
          </a:stretch>
        </p:blipFill>
        <p:spPr bwMode="auto">
          <a:xfrm>
            <a:off x="620645" y="1203325"/>
            <a:ext cx="3468688"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角丸四角形 79"/>
          <p:cNvSpPr>
            <a:spLocks noChangeArrowheads="1"/>
          </p:cNvSpPr>
          <p:nvPr/>
        </p:nvSpPr>
        <p:spPr bwMode="auto">
          <a:xfrm>
            <a:off x="2050775" y="3969714"/>
            <a:ext cx="600985" cy="2159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dirty="0"/>
          </a:p>
        </p:txBody>
      </p:sp>
    </p:spTree>
    <p:extLst>
      <p:ext uri="{BB962C8B-B14F-4D97-AF65-F5344CB8AC3E}">
        <p14:creationId xmlns:p14="http://schemas.microsoft.com/office/powerpoint/2010/main" val="1609921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- 4. </a:t>
            </a:r>
            <a:r>
              <a:rPr lang="ja-JP" altLang="en-US" sz="2800" b="1" dirty="0">
                <a:latin typeface="Meiryo UI" panose="020B0604030504040204" pitchFamily="50" charset="-128"/>
                <a:ea typeface="Meiryo UI" panose="020B0604030504040204" pitchFamily="50" charset="-128"/>
              </a:rPr>
              <a:t>控除証明書等を電子データで添付する場合の手順</a:t>
            </a:r>
          </a:p>
        </p:txBody>
      </p:sp>
      <p:sp>
        <p:nvSpPr>
          <p:cNvPr id="3" name="コンテンツ プレースホルダー 2"/>
          <p:cNvSpPr>
            <a:spLocks noGrp="1"/>
          </p:cNvSpPr>
          <p:nvPr>
            <p:ph idx="1"/>
          </p:nvPr>
        </p:nvSpPr>
        <p:spPr>
          <a:xfrm>
            <a:off x="389614" y="803082"/>
            <a:ext cx="10964186" cy="5586894"/>
          </a:xfrm>
        </p:spPr>
        <p:txBody>
          <a:bodyPr>
            <a:normAutofit/>
          </a:bodyPr>
          <a:lstStyle/>
          <a:p>
            <a:pPr marL="0" indent="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控除証明書等を電子データで取得して添付する方法は以下の</a:t>
            </a:r>
            <a:r>
              <a:rPr kumimoji="0" lang="en-US" altLang="ja-JP" sz="1600" dirty="0">
                <a:latin typeface="Meiryo UI" panose="020B0604030504040204" pitchFamily="50" charset="-128"/>
                <a:ea typeface="Meiryo UI" panose="020B0604030504040204" pitchFamily="50" charset="-128"/>
              </a:rPr>
              <a:t>2</a:t>
            </a:r>
            <a:r>
              <a:rPr kumimoji="0" lang="ja-JP" altLang="en-US" sz="1600" dirty="0">
                <a:latin typeface="Meiryo UI" panose="020B0604030504040204" pitchFamily="50" charset="-128"/>
                <a:ea typeface="Meiryo UI" panose="020B0604030504040204" pitchFamily="50" charset="-128"/>
              </a:rPr>
              <a:t>通りあります。</a:t>
            </a:r>
          </a:p>
          <a:p>
            <a:pPr marL="0" indent="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　①保険会社等から取得した電子データを添付</a:t>
            </a:r>
          </a:p>
          <a:p>
            <a:pPr marL="0" indent="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　②</a:t>
            </a:r>
            <a:r>
              <a:rPr kumimoji="0" lang="en-US" altLang="ja-JP" sz="1600" dirty="0">
                <a:latin typeface="Meiryo UI" panose="020B0604030504040204" pitchFamily="50" charset="-128"/>
                <a:ea typeface="Meiryo UI" panose="020B0604030504040204" pitchFamily="50" charset="-128"/>
              </a:rPr>
              <a:t>『</a:t>
            </a:r>
            <a:r>
              <a:rPr kumimoji="0" lang="ja-JP" altLang="en-US" sz="1600" dirty="0">
                <a:latin typeface="Meiryo UI" panose="020B0604030504040204" pitchFamily="50" charset="-128"/>
                <a:ea typeface="Meiryo UI" panose="020B0604030504040204" pitchFamily="50" charset="-128"/>
              </a:rPr>
              <a:t>マイナポータル</a:t>
            </a:r>
            <a:r>
              <a:rPr kumimoji="0" lang="en-US" altLang="ja-JP" sz="1600" dirty="0">
                <a:latin typeface="Meiryo UI" panose="020B0604030504040204" pitchFamily="50" charset="-128"/>
                <a:ea typeface="Meiryo UI" panose="020B0604030504040204" pitchFamily="50" charset="-128"/>
              </a:rPr>
              <a:t>』</a:t>
            </a:r>
            <a:r>
              <a:rPr kumimoji="0" lang="ja-JP" altLang="en-US" sz="1600" dirty="0">
                <a:latin typeface="Meiryo UI" panose="020B0604030504040204" pitchFamily="50" charset="-128"/>
                <a:ea typeface="Meiryo UI" panose="020B0604030504040204" pitchFamily="50" charset="-128"/>
              </a:rPr>
              <a:t>から取得して添付</a:t>
            </a:r>
          </a:p>
          <a:p>
            <a:pPr marL="0" indent="177800" eaLnBrk="0" fontAlgn="base" hangingPunct="0">
              <a:lnSpc>
                <a:spcPct val="100000"/>
              </a:lnSpc>
              <a:spcBef>
                <a:spcPct val="0"/>
              </a:spcBef>
              <a:spcAft>
                <a:spcPct val="0"/>
              </a:spcAft>
              <a:buNone/>
            </a:pPr>
            <a:r>
              <a:rPr kumimoji="0" lang="en-US" altLang="ja-JP" sz="1600" dirty="0">
                <a:latin typeface="Meiryo UI" panose="020B0604030504040204" pitchFamily="50" charset="-128"/>
                <a:ea typeface="Meiryo UI" panose="020B0604030504040204" pitchFamily="50" charset="-128"/>
              </a:rPr>
              <a:t/>
            </a:r>
            <a:br>
              <a:rPr kumimoji="0" lang="en-US" altLang="ja-JP" sz="1600" dirty="0">
                <a:latin typeface="Meiryo UI" panose="020B0604030504040204" pitchFamily="50" charset="-128"/>
                <a:ea typeface="Meiryo UI" panose="020B0604030504040204" pitchFamily="50" charset="-128"/>
              </a:rPr>
            </a:br>
            <a:r>
              <a:rPr kumimoji="0" lang="ja-JP" altLang="en-US" sz="1600" dirty="0">
                <a:latin typeface="Meiryo UI" panose="020B0604030504040204" pitchFamily="50" charset="-128"/>
                <a:ea typeface="Meiryo UI" panose="020B0604030504040204" pitchFamily="50" charset="-128"/>
              </a:rPr>
              <a:t>電子データで提出できる控除証明書等は以下です。</a:t>
            </a: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kumimoji="0" lang="en-US" altLang="ja-JP" sz="1600" dirty="0">
                <a:latin typeface="Meiryo UI" panose="020B0604030504040204" pitchFamily="50" charset="-128"/>
                <a:ea typeface="Meiryo UI" panose="020B0604030504040204" pitchFamily="50" charset="-128"/>
              </a:rPr>
              <a:t/>
            </a:r>
            <a:br>
              <a:rPr kumimoji="0" lang="en-US" altLang="ja-JP" sz="1600" dirty="0">
                <a:latin typeface="Meiryo UI" panose="020B0604030504040204" pitchFamily="50" charset="-128"/>
                <a:ea typeface="Meiryo UI" panose="020B0604030504040204" pitchFamily="50" charset="-128"/>
              </a:rPr>
            </a:br>
            <a:r>
              <a:rPr kumimoji="0" lang="ja-JP" altLang="en-US" sz="1600" dirty="0">
                <a:latin typeface="Meiryo UI" panose="020B0604030504040204" pitchFamily="50" charset="-128"/>
                <a:ea typeface="Meiryo UI" panose="020B0604030504040204" pitchFamily="50" charset="-128"/>
              </a:rPr>
              <a:t>　</a:t>
            </a: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36</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graphicFrame>
        <p:nvGraphicFramePr>
          <p:cNvPr id="17" name="表 16">
            <a:extLst>
              <a:ext uri="{FF2B5EF4-FFF2-40B4-BE49-F238E27FC236}">
                <a16:creationId xmlns:a16="http://schemas.microsoft.com/office/drawing/2014/main" id="{098CD192-D3D3-4892-B0AF-CF7A455E9601}"/>
              </a:ext>
            </a:extLst>
          </p:cNvPr>
          <p:cNvGraphicFramePr>
            <a:graphicFrameLocks noGrp="1"/>
          </p:cNvGraphicFramePr>
          <p:nvPr>
            <p:extLst>
              <p:ext uri="{D42A27DB-BD31-4B8C-83A1-F6EECF244321}">
                <p14:modId xmlns:p14="http://schemas.microsoft.com/office/powerpoint/2010/main" val="3648716067"/>
              </p:ext>
            </p:extLst>
          </p:nvPr>
        </p:nvGraphicFramePr>
        <p:xfrm>
          <a:off x="530419" y="2174581"/>
          <a:ext cx="10087886" cy="3391353"/>
        </p:xfrm>
        <a:graphic>
          <a:graphicData uri="http://schemas.openxmlformats.org/drawingml/2006/table">
            <a:tbl>
              <a:tblPr firstRow="1" bandRow="1">
                <a:tableStyleId>{5A111915-BE36-4E01-A7E5-04B1672EAD32}</a:tableStyleId>
              </a:tblPr>
              <a:tblGrid>
                <a:gridCol w="2582186">
                  <a:extLst>
                    <a:ext uri="{9D8B030D-6E8A-4147-A177-3AD203B41FA5}">
                      <a16:colId xmlns:a16="http://schemas.microsoft.com/office/drawing/2014/main" val="2764298941"/>
                    </a:ext>
                  </a:extLst>
                </a:gridCol>
                <a:gridCol w="2524125">
                  <a:extLst>
                    <a:ext uri="{9D8B030D-6E8A-4147-A177-3AD203B41FA5}">
                      <a16:colId xmlns:a16="http://schemas.microsoft.com/office/drawing/2014/main" val="2147211549"/>
                    </a:ext>
                  </a:extLst>
                </a:gridCol>
                <a:gridCol w="4981575">
                  <a:extLst>
                    <a:ext uri="{9D8B030D-6E8A-4147-A177-3AD203B41FA5}">
                      <a16:colId xmlns:a16="http://schemas.microsoft.com/office/drawing/2014/main" val="840295438"/>
                    </a:ext>
                  </a:extLst>
                </a:gridCol>
              </a:tblGrid>
              <a:tr h="462253">
                <a:tc>
                  <a:txBody>
                    <a:bodyPr/>
                    <a:lstStyle/>
                    <a:p>
                      <a:pPr algn="l"/>
                      <a:r>
                        <a:rPr kumimoji="1" lang="ja-JP" altLang="en-US" sz="1400" dirty="0">
                          <a:latin typeface="メイリオ" panose="020B0604030504040204" pitchFamily="50" charset="-128"/>
                          <a:ea typeface="メイリオ" panose="020B0604030504040204" pitchFamily="50" charset="-128"/>
                        </a:rPr>
                        <a:t>提出する申告書</a:t>
                      </a:r>
                    </a:p>
                  </a:txBody>
                  <a:tcPr anchor="ctr"/>
                </a:tc>
                <a:tc>
                  <a:txBody>
                    <a:bodyPr/>
                    <a:lstStyle/>
                    <a:p>
                      <a:pPr algn="l"/>
                      <a:r>
                        <a:rPr kumimoji="1" lang="ja-JP" altLang="en-US" sz="1400" dirty="0">
                          <a:latin typeface="メイリオ" panose="020B0604030504040204" pitchFamily="50" charset="-128"/>
                          <a:ea typeface="メイリオ" panose="020B0604030504040204" pitchFamily="50" charset="-128"/>
                        </a:rPr>
                        <a:t>控除証明書等</a:t>
                      </a:r>
                    </a:p>
                  </a:txBody>
                  <a:tcPr anchor="ctr"/>
                </a:tc>
                <a:tc>
                  <a:txBody>
                    <a:bodyPr/>
                    <a:lstStyle/>
                    <a:p>
                      <a:r>
                        <a:rPr kumimoji="1" lang="ja-JP" altLang="en-US" sz="1400" dirty="0">
                          <a:latin typeface="メイリオ" panose="020B0604030504040204" pitchFamily="50" charset="-128"/>
                          <a:ea typeface="メイリオ" panose="020B0604030504040204" pitchFamily="50" charset="-128"/>
                        </a:rPr>
                        <a:t>補足</a:t>
                      </a:r>
                    </a:p>
                  </a:txBody>
                  <a:tcPr anchor="ctr"/>
                </a:tc>
                <a:extLst>
                  <a:ext uri="{0D108BD9-81ED-4DB2-BD59-A6C34878D82A}">
                    <a16:rowId xmlns:a16="http://schemas.microsoft.com/office/drawing/2014/main" val="1208899390"/>
                  </a:ext>
                </a:extLst>
              </a:tr>
              <a:tr h="301025">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保険料控除申告書</a:t>
                      </a:r>
                    </a:p>
                  </a:txBody>
                  <a:tcPr anchor="ctr"/>
                </a:tc>
                <a:tc>
                  <a:txBody>
                    <a:bodyPr/>
                    <a:lstStyle/>
                    <a:p>
                      <a:r>
                        <a:rPr kumimoji="1" lang="ja-JP" altLang="en-US" sz="1400" dirty="0">
                          <a:latin typeface="メイリオ" panose="020B0604030504040204" pitchFamily="50" charset="-128"/>
                          <a:ea typeface="メイリオ" panose="020B0604030504040204" pitchFamily="50" charset="-128"/>
                        </a:rPr>
                        <a:t>生命保険料控除証明書</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618763676"/>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地震保険料控除証明書</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136946484"/>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rPr>
                        <a:t>社会保険料控除証明書</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rPr>
                        <a:t>国民年金保険、国民年金基金掛金</a:t>
                      </a:r>
                    </a:p>
                  </a:txBody>
                  <a:tcPr anchor="ctr"/>
                </a:tc>
                <a:extLst>
                  <a:ext uri="{0D108BD9-81ED-4DB2-BD59-A6C34878D82A}">
                    <a16:rowId xmlns:a16="http://schemas.microsoft.com/office/drawing/2014/main" val="1213157637"/>
                  </a:ext>
                </a:extLst>
              </a:tr>
              <a:tr h="0">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rPr>
                        <a:t>小規模企業共済等掛金証明書</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rPr>
                        <a:t>中小機構の小規模共済掛金、個人型確定拠出年金（</a:t>
                      </a:r>
                      <a:r>
                        <a:rPr kumimoji="1" lang="en-US" altLang="ja-JP" sz="1400" dirty="0" err="1">
                          <a:solidFill>
                            <a:schemeClr val="tx1">
                              <a:lumMod val="95000"/>
                              <a:lumOff val="5000"/>
                            </a:schemeClr>
                          </a:solidFill>
                          <a:latin typeface="メイリオ" panose="020B0604030504040204" pitchFamily="50" charset="-128"/>
                          <a:ea typeface="メイリオ" panose="020B0604030504040204" pitchFamily="50" charset="-128"/>
                        </a:rPr>
                        <a:t>iDeco</a:t>
                      </a:r>
                      <a:r>
                        <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rPr>
                        <a:t>）</a:t>
                      </a:r>
                    </a:p>
                  </a:txBody>
                  <a:tcPr anchor="ctr"/>
                </a:tc>
                <a:extLst>
                  <a:ext uri="{0D108BD9-81ED-4DB2-BD59-A6C34878D82A}">
                    <a16:rowId xmlns:a16="http://schemas.microsoft.com/office/drawing/2014/main" val="4216559593"/>
                  </a:ext>
                </a:extLst>
              </a:tr>
              <a:tr h="834425">
                <a:tc rowSpan="2">
                  <a:txBody>
                    <a:bodyPr/>
                    <a:lstStyle/>
                    <a:p>
                      <a:r>
                        <a:rPr kumimoji="1" lang="zh-TW" altLang="en-US" sz="1400" dirty="0">
                          <a:latin typeface="メイリオ" panose="020B0604030504040204" pitchFamily="50" charset="-128"/>
                          <a:ea typeface="メイリオ" panose="020B0604030504040204" pitchFamily="50" charset="-128"/>
                        </a:rPr>
                        <a:t>住宅借入金等特別控除申告書</a:t>
                      </a: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r>
                        <a:rPr kumimoji="1" lang="zh-TW" altLang="en-US" sz="1400" dirty="0">
                          <a:latin typeface="メイリオ" panose="020B0604030504040204" pitchFamily="50" charset="-128"/>
                          <a:ea typeface="メイリオ" panose="020B0604030504040204" pitchFamily="50" charset="-128"/>
                        </a:rPr>
                        <a:t>住宅借入金等特別控除証明書</a:t>
                      </a: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400" dirty="0">
                          <a:latin typeface="メイリオ" panose="020B0604030504040204" pitchFamily="50" charset="-128"/>
                          <a:ea typeface="メイリオ" panose="020B0604030504040204" pitchFamily="50" charset="-128"/>
                        </a:rPr>
                        <a:t>令和１年以降に住宅を取得した場合（居住開始年月日が令和１年以降の場合）で、居住開始年分の確定申告書を提出する際に翌年分以降の住宅借入金等特別控除証明書について、電子データでの交付を希望した場合だけ電子データで提出できます。</a:t>
                      </a:r>
                    </a:p>
                  </a:txBody>
                  <a:tcPr anchor="ctr"/>
                </a:tc>
                <a:extLst>
                  <a:ext uri="{0D108BD9-81ED-4DB2-BD59-A6C34878D82A}">
                    <a16:rowId xmlns:a16="http://schemas.microsoft.com/office/drawing/2014/main" val="3717213150"/>
                  </a:ext>
                </a:extLst>
              </a:tr>
              <a:tr h="551660">
                <a:tc vMerge="1">
                  <a:txBody>
                    <a:bodyPr/>
                    <a:lstStyle/>
                    <a:p>
                      <a:endParaRPr kumimoji="1" lang="ja-JP" altLang="en-US"/>
                    </a:p>
                  </a:txBody>
                  <a:tcPr/>
                </a:tc>
                <a:tc>
                  <a:txBody>
                    <a:bodyPr/>
                    <a:lstStyle/>
                    <a:p>
                      <a:r>
                        <a:rPr kumimoji="1" lang="zh-TW" altLang="en-US" sz="1400" dirty="0">
                          <a:latin typeface="メイリオ" panose="020B0604030504040204" pitchFamily="50" charset="-128"/>
                          <a:ea typeface="メイリオ" panose="020B0604030504040204" pitchFamily="50" charset="-128"/>
                        </a:rPr>
                        <a:t>年末残高証明書</a:t>
                      </a:r>
                      <a:endParaRPr kumimoji="1" lang="ja-JP" altLang="en-US" sz="140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400" dirty="0">
                          <a:latin typeface="メイリオ" panose="020B0604030504040204" pitchFamily="50" charset="-128"/>
                          <a:ea typeface="メイリオ" panose="020B0604030504040204" pitchFamily="50" charset="-128"/>
                        </a:rPr>
                        <a:t>令和１年以降に住宅を取得した場合（居住開始年月日が令和１年以降の場合）だけ電子データで提出できます。</a:t>
                      </a:r>
                    </a:p>
                  </a:txBody>
                  <a:tcPr anchor="ctr"/>
                </a:tc>
                <a:extLst>
                  <a:ext uri="{0D108BD9-81ED-4DB2-BD59-A6C34878D82A}">
                    <a16:rowId xmlns:a16="http://schemas.microsoft.com/office/drawing/2014/main" val="832708129"/>
                  </a:ext>
                </a:extLst>
              </a:tr>
            </a:tbl>
          </a:graphicData>
        </a:graphic>
      </p:graphicFrame>
      <p:cxnSp>
        <p:nvCxnSpPr>
          <p:cNvPr id="7" name="直線コネクタ 6"/>
          <p:cNvCxnSpPr>
            <a:cxnSpLocks/>
          </p:cNvCxnSpPr>
          <p:nvPr/>
        </p:nvCxnSpPr>
        <p:spPr>
          <a:xfrm>
            <a:off x="3108962" y="2174581"/>
            <a:ext cx="0" cy="339135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線コネクタ 17"/>
          <p:cNvCxnSpPr>
            <a:cxnSpLocks/>
          </p:cNvCxnSpPr>
          <p:nvPr/>
        </p:nvCxnSpPr>
        <p:spPr>
          <a:xfrm>
            <a:off x="5616697" y="2174581"/>
            <a:ext cx="0" cy="3391353"/>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6718E2C2-1388-ACE6-90D6-3A77DADBCA17}"/>
              </a:ext>
            </a:extLst>
          </p:cNvPr>
          <p:cNvCxnSpPr/>
          <p:nvPr/>
        </p:nvCxnSpPr>
        <p:spPr>
          <a:xfrm flipV="1">
            <a:off x="530419" y="3849319"/>
            <a:ext cx="2578543" cy="1693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1913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図 3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9396" y="4193593"/>
            <a:ext cx="3438481" cy="2023071"/>
          </a:xfrm>
          <a:prstGeom prst="rect">
            <a:avLst/>
          </a:prstGeom>
          <a:ln>
            <a:solidFill>
              <a:schemeClr val="bg1">
                <a:lumMod val="85000"/>
              </a:schemeClr>
            </a:solidFill>
          </a:ln>
        </p:spPr>
      </p:pic>
      <p:sp>
        <p:nvSpPr>
          <p:cNvPr id="17" name="コンテンツ プレースホルダー 2"/>
          <p:cNvSpPr>
            <a:spLocks noGrp="1"/>
          </p:cNvSpPr>
          <p:nvPr>
            <p:ph idx="1"/>
          </p:nvPr>
        </p:nvSpPr>
        <p:spPr>
          <a:xfrm>
            <a:off x="389614" y="803082"/>
            <a:ext cx="10964186" cy="5586894"/>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保険会社等のホームページから控除証明書等の電子データを取得している場合の添付手順です。</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25" name="図 24">
            <a:extLst>
              <a:ext uri="{FF2B5EF4-FFF2-40B4-BE49-F238E27FC236}">
                <a16:creationId xmlns:a16="http://schemas.microsoft.com/office/drawing/2014/main" id="{3B3C168D-F43F-415A-B89E-44B6ACED188E}"/>
              </a:ext>
            </a:extLst>
          </p:cNvPr>
          <p:cNvPicPr>
            <a:picLocks noChangeAspect="1"/>
          </p:cNvPicPr>
          <p:nvPr/>
        </p:nvPicPr>
        <p:blipFill>
          <a:blip r:embed="rId3"/>
          <a:stretch>
            <a:fillRect/>
          </a:stretch>
        </p:blipFill>
        <p:spPr>
          <a:xfrm>
            <a:off x="656821" y="1147128"/>
            <a:ext cx="2411048" cy="4238973"/>
          </a:xfrm>
          <a:prstGeom prst="rect">
            <a:avLst/>
          </a:prstGeom>
        </p:spPr>
      </p:pic>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- 4. </a:t>
            </a:r>
            <a:r>
              <a:rPr lang="ja-JP" altLang="en-US" sz="2400" b="1" dirty="0">
                <a:latin typeface="Meiryo UI" panose="020B0604030504040204" pitchFamily="50" charset="-128"/>
                <a:ea typeface="Meiryo UI" panose="020B0604030504040204" pitchFamily="50" charset="-128"/>
              </a:rPr>
              <a:t>控除証明書等を電子データで添付する場合の手順</a:t>
            </a:r>
            <a:r>
              <a:rPr lang="en-US" altLang="ja-JP" sz="2400" b="1" dirty="0">
                <a:latin typeface="Meiryo UI" panose="020B0604030504040204" pitchFamily="50" charset="-128"/>
                <a:ea typeface="Meiryo UI" panose="020B0604030504040204" pitchFamily="50" charset="-128"/>
              </a:rPr>
              <a:t/>
            </a:r>
            <a:br>
              <a:rPr lang="en-US" altLang="ja-JP"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①保険会社等から取得した電子データを添付</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37</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 name="角丸四角形 79"/>
          <p:cNvSpPr>
            <a:spLocks noChangeArrowheads="1"/>
          </p:cNvSpPr>
          <p:nvPr/>
        </p:nvSpPr>
        <p:spPr bwMode="auto">
          <a:xfrm>
            <a:off x="754028" y="3580799"/>
            <a:ext cx="611187" cy="10795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8" name="テキスト ボックス 2"/>
          <p:cNvSpPr txBox="1">
            <a:spLocks noChangeArrowheads="1"/>
          </p:cNvSpPr>
          <p:nvPr/>
        </p:nvSpPr>
        <p:spPr bwMode="auto">
          <a:xfrm>
            <a:off x="708415" y="3895725"/>
            <a:ext cx="2387488" cy="747705"/>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と連携する」の</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チェックは外して［次へ］ボタンをクリックします。</a:t>
            </a:r>
          </a:p>
        </p:txBody>
      </p:sp>
      <p:pic>
        <p:nvPicPr>
          <p:cNvPr id="1028" name="Picture 4" descr="12_電子控除証明書_2"/>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436196" y="1128027"/>
            <a:ext cx="3233052" cy="2030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直線矢印コネクタ 80"/>
          <p:cNvCxnSpPr>
            <a:cxnSpLocks noChangeShapeType="1"/>
          </p:cNvCxnSpPr>
          <p:nvPr/>
        </p:nvCxnSpPr>
        <p:spPr bwMode="auto">
          <a:xfrm rot="16200000" flipV="1">
            <a:off x="1494879" y="3490825"/>
            <a:ext cx="270475" cy="544087"/>
          </a:xfrm>
          <a:prstGeom prst="bentConnector2">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10" name="右矢印 9"/>
          <p:cNvSpPr/>
          <p:nvPr/>
        </p:nvSpPr>
        <p:spPr>
          <a:xfrm>
            <a:off x="3125379" y="2278964"/>
            <a:ext cx="310817"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79"/>
          <p:cNvSpPr>
            <a:spLocks noChangeArrowheads="1"/>
          </p:cNvSpPr>
          <p:nvPr/>
        </p:nvSpPr>
        <p:spPr bwMode="auto">
          <a:xfrm>
            <a:off x="4477711" y="1296638"/>
            <a:ext cx="647700" cy="4318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0" name="AutoShape 6"/>
          <p:cNvSpPr>
            <a:spLocks noChangeArrowheads="1"/>
          </p:cNvSpPr>
          <p:nvPr/>
        </p:nvSpPr>
        <p:spPr bwMode="auto">
          <a:xfrm>
            <a:off x="4444458" y="2053814"/>
            <a:ext cx="760413" cy="163957"/>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23" name="AutoShape 7"/>
          <p:cNvSpPr>
            <a:spLocks noChangeArrowheads="1"/>
          </p:cNvSpPr>
          <p:nvPr/>
        </p:nvSpPr>
        <p:spPr bwMode="auto">
          <a:xfrm>
            <a:off x="4936123" y="2362164"/>
            <a:ext cx="276812" cy="109329"/>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31" name="直線矢印コネクタ 80"/>
          <p:cNvCxnSpPr>
            <a:cxnSpLocks noChangeShapeType="1"/>
            <a:endCxn id="20" idx="3"/>
          </p:cNvCxnSpPr>
          <p:nvPr/>
        </p:nvCxnSpPr>
        <p:spPr bwMode="auto">
          <a:xfrm rot="16200000" flipV="1">
            <a:off x="5021108" y="2319557"/>
            <a:ext cx="658633" cy="291106"/>
          </a:xfrm>
          <a:prstGeom prst="bentConnector2">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cxnSp>
        <p:nvCxnSpPr>
          <p:cNvPr id="1027" name="直線矢印コネクタ 80"/>
          <p:cNvCxnSpPr>
            <a:cxnSpLocks noChangeShapeType="1"/>
            <a:stCxn id="30" idx="0"/>
          </p:cNvCxnSpPr>
          <p:nvPr/>
        </p:nvCxnSpPr>
        <p:spPr bwMode="auto">
          <a:xfrm flipV="1">
            <a:off x="5104691" y="2496059"/>
            <a:ext cx="1671" cy="238302"/>
          </a:xfrm>
          <a:prstGeom prst="straightConnector1">
            <a:avLst/>
          </a:prstGeom>
          <a:noFill/>
          <a:ln w="25400" algn="ctr">
            <a:solidFill>
              <a:srgbClr val="FF0000"/>
            </a:solidFill>
            <a:round/>
            <a:headEnd type="none" w="lg" len="lg"/>
            <a:tailEnd type="none" w="lg" len="lg"/>
          </a:ln>
          <a:extLst>
            <a:ext uri="{909E8E84-426E-40DD-AFC4-6F175D3DCCD1}">
              <a14:hiddenFill xmlns:a14="http://schemas.microsoft.com/office/drawing/2010/main">
                <a:noFill/>
              </a14:hiddenFill>
            </a:ext>
          </a:extLst>
        </p:spPr>
      </p:cxnSp>
      <p:sp>
        <p:nvSpPr>
          <p:cNvPr id="30" name="テキスト ボックス 2"/>
          <p:cNvSpPr txBox="1">
            <a:spLocks noChangeArrowheads="1"/>
          </p:cNvSpPr>
          <p:nvPr/>
        </p:nvSpPr>
        <p:spPr bwMode="auto">
          <a:xfrm>
            <a:off x="3758248" y="2734361"/>
            <a:ext cx="2692886" cy="1611136"/>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控除対象となる項目で「あり」を</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選択し、控除証明書の電子データの［参照］ボタンをクリックします。</a:t>
            </a: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例</a:t>
            </a:r>
            <a:r>
              <a:rPr kumimoji="0" lang="en-US" altLang="ja-JP" sz="1400" dirty="0">
                <a:latin typeface="Meiryo UI" panose="020B0604030504040204" pitchFamily="50" charset="-128"/>
                <a:ea typeface="Meiryo UI" panose="020B0604030504040204" pitchFamily="50" charset="-128"/>
              </a:rPr>
              <a:t>】</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画面は、一般の生命保険料の控除証明書（電子データ）を添付する場合です。</a:t>
            </a:r>
          </a:p>
        </p:txBody>
      </p:sp>
      <p:pic>
        <p:nvPicPr>
          <p:cNvPr id="1037" name="Picture 11" descr="12_電子控除証明書_3"/>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902817" y="1298581"/>
            <a:ext cx="2657475"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右矢印 46"/>
          <p:cNvSpPr/>
          <p:nvPr/>
        </p:nvSpPr>
        <p:spPr>
          <a:xfrm>
            <a:off x="6645602" y="2247115"/>
            <a:ext cx="310817"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2"/>
          <p:cNvSpPr txBox="1">
            <a:spLocks noChangeArrowheads="1"/>
          </p:cNvSpPr>
          <p:nvPr/>
        </p:nvSpPr>
        <p:spPr bwMode="auto">
          <a:xfrm>
            <a:off x="6892807" y="2988234"/>
            <a:ext cx="2692886" cy="1061318"/>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控除証明書の電子データが保存</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されている場所から添付したい</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ファイルを選択し、［開く］ボタン</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をクリックします。</a:t>
            </a:r>
          </a:p>
        </p:txBody>
      </p:sp>
      <p:sp>
        <p:nvSpPr>
          <p:cNvPr id="1038" name="角丸四角形 79"/>
          <p:cNvSpPr>
            <a:spLocks noChangeArrowheads="1"/>
          </p:cNvSpPr>
          <p:nvPr/>
        </p:nvSpPr>
        <p:spPr bwMode="auto">
          <a:xfrm>
            <a:off x="8847065" y="2835166"/>
            <a:ext cx="323850" cy="10795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2" name="矢印: 折線 37">
            <a:extLst>
              <a:ext uri="{FF2B5EF4-FFF2-40B4-BE49-F238E27FC236}">
                <a16:creationId xmlns:a16="http://schemas.microsoft.com/office/drawing/2014/main" id="{B7770878-5605-4ECA-8397-B890DA581B30}"/>
              </a:ext>
            </a:extLst>
          </p:cNvPr>
          <p:cNvSpPr/>
          <p:nvPr/>
        </p:nvSpPr>
        <p:spPr>
          <a:xfrm rot="16200000" flipH="1" flipV="1">
            <a:off x="8986857" y="2942235"/>
            <a:ext cx="1926098" cy="712314"/>
          </a:xfrm>
          <a:prstGeom prst="bentArrow">
            <a:avLst>
              <a:gd name="adj1" fmla="val 25000"/>
              <a:gd name="adj2" fmla="val 24350"/>
              <a:gd name="adj3" fmla="val 25000"/>
              <a:gd name="adj4" fmla="val 43750"/>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42" name="角丸四角形 3"/>
          <p:cNvSpPr>
            <a:spLocks noChangeArrowheads="1"/>
          </p:cNvSpPr>
          <p:nvPr/>
        </p:nvSpPr>
        <p:spPr bwMode="auto">
          <a:xfrm>
            <a:off x="8257582" y="4745355"/>
            <a:ext cx="2296118" cy="1444541"/>
          </a:xfrm>
          <a:prstGeom prst="roundRect">
            <a:avLst>
              <a:gd name="adj" fmla="val 8675"/>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3" name="角丸四角形 79"/>
          <p:cNvSpPr>
            <a:spLocks noChangeArrowheads="1"/>
          </p:cNvSpPr>
          <p:nvPr/>
        </p:nvSpPr>
        <p:spPr bwMode="auto">
          <a:xfrm>
            <a:off x="1632604" y="5204435"/>
            <a:ext cx="448608" cy="181666"/>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55" name="テキスト ボックス 2"/>
          <p:cNvSpPr txBox="1">
            <a:spLocks noChangeArrowheads="1"/>
          </p:cNvSpPr>
          <p:nvPr/>
        </p:nvSpPr>
        <p:spPr bwMode="auto">
          <a:xfrm>
            <a:off x="10032136" y="5107719"/>
            <a:ext cx="1662493" cy="73340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添付した控除証明書</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の内容が、自動的に</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反映されます。</a:t>
            </a:r>
          </a:p>
        </p:txBody>
      </p:sp>
    </p:spTree>
    <p:extLst>
      <p:ext uri="{BB962C8B-B14F-4D97-AF65-F5344CB8AC3E}">
        <p14:creationId xmlns:p14="http://schemas.microsoft.com/office/powerpoint/2010/main" val="28638400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図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88879" y="4253412"/>
            <a:ext cx="2806513" cy="1804965"/>
          </a:xfrm>
          <a:prstGeom prst="rect">
            <a:avLst/>
          </a:prstGeom>
          <a:ln>
            <a:solidFill>
              <a:schemeClr val="bg1">
                <a:lumMod val="85000"/>
              </a:schemeClr>
            </a:solidFill>
          </a:ln>
        </p:spPr>
      </p:pic>
      <p:pic>
        <p:nvPicPr>
          <p:cNvPr id="33" name="図 32">
            <a:extLst>
              <a:ext uri="{FF2B5EF4-FFF2-40B4-BE49-F238E27FC236}">
                <a16:creationId xmlns:a16="http://schemas.microsoft.com/office/drawing/2014/main" id="{39DADE48-E7CB-4738-9D9B-E2CE24E19955}"/>
              </a:ext>
            </a:extLst>
          </p:cNvPr>
          <p:cNvPicPr>
            <a:picLocks noChangeAspect="1"/>
          </p:cNvPicPr>
          <p:nvPr/>
        </p:nvPicPr>
        <p:blipFill>
          <a:blip r:embed="rId4"/>
          <a:stretch>
            <a:fillRect/>
          </a:stretch>
        </p:blipFill>
        <p:spPr>
          <a:xfrm>
            <a:off x="664315" y="1384494"/>
            <a:ext cx="2483740" cy="4398354"/>
          </a:xfrm>
          <a:prstGeom prst="rect">
            <a:avLst/>
          </a:prstGeom>
        </p:spPr>
      </p:pic>
      <p:sp>
        <p:nvSpPr>
          <p:cNvPr id="17" name="コンテンツ プレースホルダー 2"/>
          <p:cNvSpPr>
            <a:spLocks noGrp="1"/>
          </p:cNvSpPr>
          <p:nvPr>
            <p:ph idx="1"/>
          </p:nvPr>
        </p:nvSpPr>
        <p:spPr>
          <a:xfrm>
            <a:off x="389614" y="803082"/>
            <a:ext cx="10964186" cy="4454718"/>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マイナンバーカードをお持ちの場合で、</a:t>
            </a:r>
            <a:r>
              <a:rPr kumimoji="0" lang="en-US" altLang="ja-JP" sz="1600" dirty="0">
                <a:latin typeface="Meiryo UI" panose="020B0604030504040204" pitchFamily="50" charset="-128"/>
                <a:ea typeface="Meiryo UI" panose="020B0604030504040204" pitchFamily="50" charset="-128"/>
              </a:rPr>
              <a:t>『</a:t>
            </a:r>
            <a:r>
              <a:rPr kumimoji="0" lang="ja-JP" altLang="en-US" sz="1600" dirty="0">
                <a:latin typeface="Meiryo UI" panose="020B0604030504040204" pitchFamily="50" charset="-128"/>
                <a:ea typeface="Meiryo UI" panose="020B0604030504040204" pitchFamily="50" charset="-128"/>
              </a:rPr>
              <a:t>マイナポータル</a:t>
            </a:r>
            <a:r>
              <a:rPr kumimoji="0" lang="en-US" altLang="ja-JP" sz="1600" dirty="0">
                <a:latin typeface="Meiryo UI" panose="020B0604030504040204" pitchFamily="50" charset="-128"/>
                <a:ea typeface="Meiryo UI" panose="020B0604030504040204" pitchFamily="50" charset="-128"/>
              </a:rPr>
              <a:t>』</a:t>
            </a:r>
            <a:r>
              <a:rPr kumimoji="0" lang="ja-JP" altLang="en-US" sz="1600" dirty="0">
                <a:latin typeface="Meiryo UI" panose="020B0604030504040204" pitchFamily="50" charset="-128"/>
                <a:ea typeface="Meiryo UI" panose="020B0604030504040204" pitchFamily="50" charset="-128"/>
              </a:rPr>
              <a:t>に控除証明書等の電子データを転送するための手続きを行っている場合の</a:t>
            </a: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添付手順です。</a:t>
            </a:r>
            <a:endParaRPr kumimoji="0" lang="en-US" altLang="ja-JP" sz="2400" dirty="0">
              <a:latin typeface="Arial" panose="020B0604020202020204" pitchFamily="34" charset="0"/>
            </a:endParaRPr>
          </a:p>
          <a:p>
            <a:pPr marL="0" indent="177800" eaLnBrk="0" fontAlgn="base" hangingPunct="0">
              <a:lnSpc>
                <a:spcPct val="100000"/>
              </a:lnSpc>
              <a:spcBef>
                <a:spcPct val="0"/>
              </a:spcBef>
              <a:spcAft>
                <a:spcPct val="0"/>
              </a:spcAft>
              <a:buNone/>
            </a:pPr>
            <a:endParaRPr kumimoji="0"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sp>
        <p:nvSpPr>
          <p:cNvPr id="28" name="矢印: 折線 37">
            <a:extLst>
              <a:ext uri="{FF2B5EF4-FFF2-40B4-BE49-F238E27FC236}">
                <a16:creationId xmlns:a16="http://schemas.microsoft.com/office/drawing/2014/main" id="{B7770878-5605-4ECA-8397-B890DA581B30}"/>
              </a:ext>
            </a:extLst>
          </p:cNvPr>
          <p:cNvSpPr/>
          <p:nvPr/>
        </p:nvSpPr>
        <p:spPr>
          <a:xfrm rot="16200000" flipH="1" flipV="1">
            <a:off x="9827446" y="2933184"/>
            <a:ext cx="1926098" cy="712314"/>
          </a:xfrm>
          <a:prstGeom prst="bentArrow">
            <a:avLst>
              <a:gd name="adj1" fmla="val 25000"/>
              <a:gd name="adj2" fmla="val 24350"/>
              <a:gd name="adj3" fmla="val 25000"/>
              <a:gd name="adj4" fmla="val 43750"/>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 name="タイトル 1"/>
          <p:cNvSpPr>
            <a:spLocks noGrp="1"/>
          </p:cNvSpPr>
          <p:nvPr>
            <p:ph type="title"/>
          </p:nvPr>
        </p:nvSpPr>
        <p:spPr>
          <a:xfrm>
            <a:off x="302149" y="104687"/>
            <a:ext cx="11687755" cy="596982"/>
          </a:xfrm>
        </p:spPr>
        <p:txBody>
          <a:bodyPr>
            <a:noAutofit/>
          </a:bodyPr>
          <a:lstStyle/>
          <a:p>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3</a:t>
            </a:r>
            <a:r>
              <a:rPr lang="ja-JP" altLang="en-US" sz="2400" b="1" dirty="0">
                <a:latin typeface="Meiryo UI" panose="020B0604030504040204" pitchFamily="50" charset="-128"/>
                <a:ea typeface="Meiryo UI" panose="020B0604030504040204" pitchFamily="50" charset="-128"/>
              </a:rPr>
              <a:t>］</a:t>
            </a:r>
            <a:r>
              <a:rPr lang="en-US" altLang="ja-JP" sz="2400" b="1" dirty="0">
                <a:latin typeface="Meiryo UI" panose="020B0604030504040204" pitchFamily="50" charset="-128"/>
                <a:ea typeface="Meiryo UI" panose="020B0604030504040204" pitchFamily="50" charset="-128"/>
              </a:rPr>
              <a:t>- 4. </a:t>
            </a:r>
            <a:r>
              <a:rPr lang="ja-JP" altLang="en-US" sz="2400" b="1" dirty="0">
                <a:latin typeface="Meiryo UI" panose="020B0604030504040204" pitchFamily="50" charset="-128"/>
                <a:ea typeface="Meiryo UI" panose="020B0604030504040204" pitchFamily="50" charset="-128"/>
              </a:rPr>
              <a:t>控除証明書等を電子データで添付する場合の手順</a:t>
            </a:r>
            <a:r>
              <a:rPr lang="en-US" altLang="ja-JP" sz="2400" b="1" dirty="0">
                <a:latin typeface="Meiryo UI" panose="020B0604030504040204" pitchFamily="50" charset="-128"/>
                <a:ea typeface="Meiryo UI" panose="020B0604030504040204" pitchFamily="50" charset="-128"/>
              </a:rPr>
              <a:t/>
            </a:r>
            <a:br>
              <a:rPr lang="en-US" altLang="ja-JP" sz="2400" b="1" dirty="0">
                <a:latin typeface="Meiryo UI" panose="020B0604030504040204" pitchFamily="50" charset="-128"/>
                <a:ea typeface="Meiryo UI" panose="020B0604030504040204" pitchFamily="50" charset="-128"/>
              </a:rPr>
            </a:br>
            <a:r>
              <a:rPr lang="ja-JP" altLang="en-US" sz="2400" b="1" dirty="0">
                <a:latin typeface="Meiryo UI" panose="020B0604030504040204" pitchFamily="50" charset="-128"/>
                <a:ea typeface="Meiryo UI" panose="020B0604030504040204" pitchFamily="50" charset="-128"/>
              </a:rPr>
              <a:t>　　　</a:t>
            </a:r>
            <a:r>
              <a:rPr lang="en-US" altLang="ja-JP" sz="2400" b="1"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　②</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マイナポータル</a:t>
            </a:r>
            <a:r>
              <a:rPr lang="en-US" altLang="ja-JP" sz="2400" b="1" dirty="0">
                <a:latin typeface="Meiryo UI" panose="020B0604030504040204" pitchFamily="50" charset="-128"/>
                <a:ea typeface="Meiryo UI" panose="020B0604030504040204" pitchFamily="50" charset="-128"/>
              </a:rPr>
              <a:t>』</a:t>
            </a:r>
            <a:r>
              <a:rPr lang="ja-JP" altLang="en-US" sz="2400" b="1" dirty="0">
                <a:latin typeface="Meiryo UI" panose="020B0604030504040204" pitchFamily="50" charset="-128"/>
                <a:ea typeface="Meiryo UI" panose="020B0604030504040204" pitchFamily="50" charset="-128"/>
              </a:rPr>
              <a:t>から取得して添付</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38</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8" name="角丸四角形 79"/>
          <p:cNvSpPr>
            <a:spLocks noChangeArrowheads="1"/>
          </p:cNvSpPr>
          <p:nvPr/>
        </p:nvSpPr>
        <p:spPr bwMode="auto">
          <a:xfrm>
            <a:off x="791353" y="3932625"/>
            <a:ext cx="611187" cy="86074"/>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9" name="テキスト ボックス 2"/>
          <p:cNvSpPr txBox="1">
            <a:spLocks noChangeArrowheads="1"/>
          </p:cNvSpPr>
          <p:nvPr/>
        </p:nvSpPr>
        <p:spPr bwMode="auto">
          <a:xfrm>
            <a:off x="786748" y="4176174"/>
            <a:ext cx="2387488" cy="747705"/>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と連携する」の</a:t>
            </a:r>
            <a:endParaRPr kumimoji="0" lang="en-US" altLang="ja-JP" sz="1400" dirty="0">
              <a:latin typeface="Meiryo UI" panose="020B0604030504040204" pitchFamily="50" charset="-128"/>
              <a:ea typeface="Meiryo UI" panose="020B0604030504040204" pitchFamily="50" charset="-128"/>
            </a:endParaRP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チェックを付けて［次へ］ボタンをクリックします。</a:t>
            </a:r>
          </a:p>
        </p:txBody>
      </p:sp>
      <p:cxnSp>
        <p:nvCxnSpPr>
          <p:cNvPr id="20" name="直線矢印コネクタ 80"/>
          <p:cNvCxnSpPr>
            <a:cxnSpLocks noChangeShapeType="1"/>
            <a:endCxn id="18" idx="3"/>
          </p:cNvCxnSpPr>
          <p:nvPr/>
        </p:nvCxnSpPr>
        <p:spPr bwMode="auto">
          <a:xfrm rot="16200000" flipV="1">
            <a:off x="1574328" y="3803874"/>
            <a:ext cx="200512" cy="544087"/>
          </a:xfrm>
          <a:prstGeom prst="bentConnector2">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pic>
        <p:nvPicPr>
          <p:cNvPr id="2050" name="Picture 2" descr="11_マイナ_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511986" y="1836297"/>
            <a:ext cx="1704975" cy="1046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右矢印 20"/>
          <p:cNvSpPr/>
          <p:nvPr/>
        </p:nvSpPr>
        <p:spPr>
          <a:xfrm>
            <a:off x="3252072" y="2278964"/>
            <a:ext cx="310817"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角丸四角形 79"/>
          <p:cNvSpPr>
            <a:spLocks noChangeArrowheads="1"/>
          </p:cNvSpPr>
          <p:nvPr/>
        </p:nvSpPr>
        <p:spPr bwMode="auto">
          <a:xfrm>
            <a:off x="4113395" y="2613723"/>
            <a:ext cx="540796" cy="235484"/>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pic>
        <p:nvPicPr>
          <p:cNvPr id="2052" name="Picture 4" descr="11_マイナ_4"/>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5476820" y="1798035"/>
            <a:ext cx="3052763" cy="1455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右矢印 22"/>
          <p:cNvSpPr/>
          <p:nvPr/>
        </p:nvSpPr>
        <p:spPr>
          <a:xfrm>
            <a:off x="5233739" y="2278963"/>
            <a:ext cx="310817"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
          <p:cNvSpPr txBox="1">
            <a:spLocks noChangeArrowheads="1"/>
          </p:cNvSpPr>
          <p:nvPr/>
        </p:nvSpPr>
        <p:spPr bwMode="auto">
          <a:xfrm>
            <a:off x="5416299" y="3155146"/>
            <a:ext cx="3277305" cy="1025402"/>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国税庁の</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の画面が表示されます。画面にしたがって操作を進めてください。</a:t>
            </a:r>
          </a:p>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側の操作については、</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国税庁のホームページをご参照ください。</a:t>
            </a:r>
            <a:r>
              <a:rPr kumimoji="0" lang="en-US" altLang="ja-JP" sz="1400" dirty="0">
                <a:latin typeface="Meiryo UI" panose="020B0604030504040204" pitchFamily="50" charset="-128"/>
                <a:ea typeface="Meiryo UI" panose="020B0604030504040204" pitchFamily="50" charset="-128"/>
              </a:rPr>
              <a:t/>
            </a:r>
            <a:br>
              <a:rPr kumimoji="0" lang="en-US" altLang="ja-JP" sz="1400" dirty="0">
                <a:latin typeface="Meiryo UI" panose="020B0604030504040204" pitchFamily="50" charset="-128"/>
                <a:ea typeface="Meiryo UI" panose="020B0604030504040204" pitchFamily="50" charset="-128"/>
              </a:rPr>
            </a:br>
            <a:endParaRPr kumimoji="0" lang="ja-JP" altLang="en-US" sz="1400" dirty="0">
              <a:latin typeface="Meiryo UI" panose="020B0604030504040204" pitchFamily="50" charset="-128"/>
              <a:ea typeface="Meiryo UI" panose="020B0604030504040204" pitchFamily="50" charset="-128"/>
            </a:endParaRPr>
          </a:p>
        </p:txBody>
      </p:sp>
      <p:sp>
        <p:nvSpPr>
          <p:cNvPr id="26" name="テキスト ボックス 2"/>
          <p:cNvSpPr txBox="1">
            <a:spLocks noChangeArrowheads="1"/>
          </p:cNvSpPr>
          <p:nvPr/>
        </p:nvSpPr>
        <p:spPr bwMode="auto">
          <a:xfrm>
            <a:off x="3456818" y="4265665"/>
            <a:ext cx="5023677" cy="1899229"/>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参考</a:t>
            </a:r>
            <a:r>
              <a:rPr kumimoji="0" lang="en-US" altLang="ja-JP" sz="1400" dirty="0">
                <a:latin typeface="Meiryo UI" panose="020B0604030504040204" pitchFamily="50" charset="-128"/>
                <a:ea typeface="Meiryo UI" panose="020B0604030504040204" pitchFamily="50" charset="-128"/>
              </a:rPr>
              <a:t>】</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・マイナポータル等連携プラットフォームとは、国税庁が提供する</a:t>
            </a:r>
            <a:r>
              <a:rPr kumimoji="0" lang="en-US" altLang="ja-JP" sz="1400" dirty="0">
                <a:latin typeface="Meiryo UI" panose="020B0604030504040204" pitchFamily="50" charset="-128"/>
                <a:ea typeface="Meiryo UI" panose="020B0604030504040204" pitchFamily="50" charset="-128"/>
              </a:rPr>
              <a:t>API</a:t>
            </a:r>
            <a:r>
              <a:rPr kumimoji="0" lang="ja-JP" altLang="en-US" sz="1400" dirty="0">
                <a:latin typeface="Meiryo UI" panose="020B0604030504040204" pitchFamily="50" charset="-128"/>
                <a:ea typeface="Meiryo UI" panose="020B0604030504040204" pitchFamily="50" charset="-128"/>
              </a:rPr>
              <a:t>で、</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のサービスを通じて、保険会社等からの控除証明書等の情報を取得することができます。</a:t>
            </a:r>
          </a:p>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・当サービスが提供する</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との連携機能は、マイナポータル等連携プラットフォーム</a:t>
            </a:r>
            <a:r>
              <a:rPr kumimoji="0" lang="en-US" altLang="ja-JP" sz="1400" dirty="0">
                <a:latin typeface="Meiryo UI" panose="020B0604030504040204" pitchFamily="50" charset="-128"/>
                <a:ea typeface="Meiryo UI" panose="020B0604030504040204" pitchFamily="50" charset="-128"/>
              </a:rPr>
              <a:t>API</a:t>
            </a:r>
            <a:r>
              <a:rPr kumimoji="0" lang="ja-JP" altLang="en-US" sz="1400" dirty="0">
                <a:latin typeface="Meiryo UI" panose="020B0604030504040204" pitchFamily="50" charset="-128"/>
                <a:ea typeface="Meiryo UI" panose="020B0604030504040204" pitchFamily="50" charset="-128"/>
              </a:rPr>
              <a:t>を利用して取得した控除証明書等の情報をもとに作成していますが、国税庁は当サービスが提供する内容を保証するものではありません。</a:t>
            </a:r>
          </a:p>
          <a:p>
            <a:pPr lvl="0" eaLnBrk="0" fontAlgn="base" hangingPunct="0">
              <a:spcBef>
                <a:spcPct val="0"/>
              </a:spcBef>
              <a:spcAft>
                <a:spcPct val="0"/>
              </a:spcAft>
            </a:pPr>
            <a:endParaRPr kumimoji="0" lang="ja-JP" altLang="en-US" sz="1400" dirty="0">
              <a:latin typeface="Meiryo UI" panose="020B0604030504040204" pitchFamily="50" charset="-128"/>
              <a:ea typeface="Meiryo UI" panose="020B0604030504040204" pitchFamily="50" charset="-128"/>
            </a:endParaRPr>
          </a:p>
        </p:txBody>
      </p:sp>
      <p:pic>
        <p:nvPicPr>
          <p:cNvPr id="2053" name="Picture 5" descr="11_マイナ_5"/>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8835542" y="1791492"/>
            <a:ext cx="1782763" cy="168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右矢印 26"/>
          <p:cNvSpPr/>
          <p:nvPr/>
        </p:nvSpPr>
        <p:spPr>
          <a:xfrm>
            <a:off x="8538196" y="2278962"/>
            <a:ext cx="310817"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79"/>
          <p:cNvSpPr>
            <a:spLocks noChangeArrowheads="1"/>
          </p:cNvSpPr>
          <p:nvPr/>
        </p:nvSpPr>
        <p:spPr bwMode="auto">
          <a:xfrm>
            <a:off x="9900459" y="3188266"/>
            <a:ext cx="615182" cy="242100"/>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 name="角丸四角形 3"/>
          <p:cNvSpPr>
            <a:spLocks noChangeArrowheads="1"/>
          </p:cNvSpPr>
          <p:nvPr/>
        </p:nvSpPr>
        <p:spPr bwMode="auto">
          <a:xfrm>
            <a:off x="8695114" y="4734993"/>
            <a:ext cx="1591886" cy="1361483"/>
          </a:xfrm>
          <a:prstGeom prst="roundRect">
            <a:avLst>
              <a:gd name="adj" fmla="val 838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0" name="角丸四角形 79"/>
          <p:cNvSpPr>
            <a:spLocks noChangeArrowheads="1"/>
          </p:cNvSpPr>
          <p:nvPr/>
        </p:nvSpPr>
        <p:spPr bwMode="auto">
          <a:xfrm>
            <a:off x="1675343" y="5587986"/>
            <a:ext cx="469342" cy="172535"/>
          </a:xfrm>
          <a:prstGeom prst="roundRect">
            <a:avLst>
              <a:gd name="adj" fmla="val 25972"/>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31" name="テキスト ボックス 2"/>
          <p:cNvSpPr txBox="1">
            <a:spLocks noChangeArrowheads="1"/>
          </p:cNvSpPr>
          <p:nvPr/>
        </p:nvSpPr>
        <p:spPr bwMode="auto">
          <a:xfrm>
            <a:off x="10134943" y="4291788"/>
            <a:ext cx="1864392" cy="130749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保険料控除申告書の入力画面には、</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マイナポータル</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から取り込んだ内容が自動的に反映されます。</a:t>
            </a:r>
          </a:p>
        </p:txBody>
      </p:sp>
    </p:spTree>
    <p:extLst>
      <p:ext uri="{BB962C8B-B14F-4D97-AF65-F5344CB8AC3E}">
        <p14:creationId xmlns:p14="http://schemas.microsoft.com/office/powerpoint/2010/main" val="4052284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- 5. </a:t>
            </a:r>
            <a:r>
              <a:rPr lang="ja-JP" altLang="en-US" sz="2800" b="1" dirty="0">
                <a:latin typeface="Meiryo UI" panose="020B0604030504040204" pitchFamily="50" charset="-128"/>
                <a:ea typeface="Meiryo UI" panose="020B0604030504040204" pitchFamily="50" charset="-128"/>
              </a:rPr>
              <a:t>控除証明書等を画像で添付する場合の手順</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39</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7" name="コンテンツ プレースホルダー 2"/>
          <p:cNvSpPr>
            <a:spLocks noGrp="1"/>
          </p:cNvSpPr>
          <p:nvPr>
            <p:ph idx="1"/>
          </p:nvPr>
        </p:nvSpPr>
        <p:spPr>
          <a:xfrm>
            <a:off x="389614" y="803082"/>
            <a:ext cx="10964186" cy="4998363"/>
          </a:xfrm>
        </p:spPr>
        <p:txBody>
          <a:bodyPr>
            <a:normAutofit/>
          </a:bodyPr>
          <a:lstStyle/>
          <a:p>
            <a:pPr marL="0" indent="177800" eaLnBrk="0" fontAlgn="base" hangingPunct="0">
              <a:lnSpc>
                <a:spcPct val="100000"/>
              </a:lnSpc>
              <a:spcBef>
                <a:spcPct val="0"/>
              </a:spcBef>
              <a:spcAft>
                <a:spcPct val="0"/>
              </a:spcAft>
              <a:buNone/>
            </a:pPr>
            <a:r>
              <a:rPr kumimoji="0" lang="en-US" altLang="ja-JP" sz="1600" dirty="0">
                <a:latin typeface="Meiryo UI" panose="020B0604030504040204" pitchFamily="50" charset="-128"/>
                <a:ea typeface="Meiryo UI" panose="020B0604030504040204" pitchFamily="50" charset="-128"/>
              </a:rPr>
              <a:t>1. </a:t>
            </a:r>
            <a:r>
              <a:rPr kumimoji="0" lang="ja-JP" altLang="en-US" sz="1600" dirty="0">
                <a:latin typeface="Meiryo UI" panose="020B0604030504040204" pitchFamily="50" charset="-128"/>
                <a:ea typeface="Meiryo UI" panose="020B0604030504040204" pitchFamily="50" charset="-128"/>
              </a:rPr>
              <a:t>添付する証明書類の画像を用意します。</a:t>
            </a:r>
          </a:p>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    スキャナーでスキャンしたり、携帯電話で写真に撮ったりして、画像を用意してください。</a:t>
            </a:r>
            <a:r>
              <a:rPr kumimoji="0" lang="en-US" altLang="ja-JP" sz="1600" dirty="0">
                <a:latin typeface="Meiryo UI" panose="020B0604030504040204" pitchFamily="50" charset="-128"/>
                <a:ea typeface="Meiryo UI" panose="020B0604030504040204" pitchFamily="50" charset="-128"/>
              </a:rPr>
              <a:t/>
            </a:r>
            <a:br>
              <a:rPr kumimoji="0" lang="en-US" altLang="ja-JP" sz="1600" dirty="0">
                <a:latin typeface="Meiryo UI" panose="020B0604030504040204" pitchFamily="50" charset="-128"/>
                <a:ea typeface="Meiryo UI" panose="020B0604030504040204" pitchFamily="50" charset="-128"/>
              </a:rPr>
            </a:br>
            <a:r>
              <a:rPr kumimoji="0" lang="ja-JP" altLang="en-US" sz="1600" dirty="0">
                <a:latin typeface="Meiryo UI" panose="020B0604030504040204" pitchFamily="50" charset="-128"/>
                <a:ea typeface="Meiryo UI" panose="020B0604030504040204" pitchFamily="50" charset="-128"/>
              </a:rPr>
              <a:t>　　　</a:t>
            </a:r>
          </a:p>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　</a:t>
            </a:r>
            <a:r>
              <a:rPr kumimoji="0" lang="ja-JP" altLang="en-US" sz="1400" dirty="0">
                <a:latin typeface="Meiryo UI" panose="020B0604030504040204" pitchFamily="50" charset="-128"/>
                <a:ea typeface="Meiryo UI" panose="020B0604030504040204" pitchFamily="50" charset="-128"/>
              </a:rPr>
              <a:t>　　以下の拡張子の画像を添付できます。</a:t>
            </a:r>
          </a:p>
          <a:p>
            <a:pPr marL="0" indent="177800" eaLnBrk="0" fontAlgn="base" hangingPunct="0">
              <a:lnSpc>
                <a:spcPct val="100000"/>
              </a:lnSpc>
              <a:spcBef>
                <a:spcPct val="0"/>
              </a:spcBef>
              <a:spcAft>
                <a:spcPct val="0"/>
              </a:spcAft>
              <a:buNone/>
            </a:pPr>
            <a:r>
              <a:rPr kumimoji="0" lang="ja-JP" altLang="en-US" sz="1400" dirty="0">
                <a:latin typeface="Meiryo UI" panose="020B0604030504040204" pitchFamily="50" charset="-128"/>
                <a:ea typeface="Meiryo UI" panose="020B0604030504040204" pitchFamily="50" charset="-128"/>
              </a:rPr>
              <a:t>　　　「</a:t>
            </a:r>
            <a:r>
              <a:rPr kumimoji="0" lang="en-US" altLang="ja-JP" sz="1400" dirty="0">
                <a:latin typeface="Meiryo UI" panose="020B0604030504040204" pitchFamily="50" charset="-128"/>
                <a:ea typeface="Meiryo UI" panose="020B0604030504040204" pitchFamily="50" charset="-128"/>
              </a:rPr>
              <a:t>.jpeg</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.jpg</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a:t>
            </a:r>
            <a:r>
              <a:rPr kumimoji="0" lang="en-US" altLang="ja-JP" sz="1400" dirty="0" err="1">
                <a:latin typeface="Meiryo UI" panose="020B0604030504040204" pitchFamily="50" charset="-128"/>
                <a:ea typeface="Meiryo UI" panose="020B0604030504040204" pitchFamily="50" charset="-128"/>
              </a:rPr>
              <a:t>png</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.gif</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a:t>
            </a:r>
            <a:r>
              <a:rPr kumimoji="0" lang="en-US" altLang="ja-JP" sz="1400" dirty="0" err="1">
                <a:latin typeface="Meiryo UI" panose="020B0604030504040204" pitchFamily="50" charset="-128"/>
                <a:ea typeface="Meiryo UI" panose="020B0604030504040204" pitchFamily="50" charset="-128"/>
              </a:rPr>
              <a:t>tif</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.tiff</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.bmp</a:t>
            </a:r>
            <a:r>
              <a:rPr kumimoji="0" lang="ja-JP" altLang="en-US" sz="1400" dirty="0">
                <a:latin typeface="Meiryo UI" panose="020B0604030504040204" pitchFamily="50" charset="-128"/>
                <a:ea typeface="Meiryo UI" panose="020B0604030504040204" pitchFamily="50" charset="-128"/>
              </a:rPr>
              <a:t>」「</a:t>
            </a:r>
            <a:r>
              <a:rPr kumimoji="0" lang="en-US" altLang="ja-JP" sz="1400" dirty="0">
                <a:latin typeface="Meiryo UI" panose="020B0604030504040204" pitchFamily="50" charset="-128"/>
                <a:ea typeface="Meiryo UI" panose="020B0604030504040204" pitchFamily="50" charset="-128"/>
              </a:rPr>
              <a:t>.pdf</a:t>
            </a:r>
            <a:r>
              <a:rPr kumimoji="0" lang="ja-JP" altLang="en-US" sz="1400" dirty="0">
                <a:latin typeface="Meiryo UI" panose="020B0604030504040204" pitchFamily="50" charset="-128"/>
                <a:ea typeface="Meiryo UI" panose="020B0604030504040204" pitchFamily="50" charset="-128"/>
              </a:rPr>
              <a:t>」 </a:t>
            </a:r>
            <a:endParaRPr kumimoji="0" lang="en-US" altLang="ja-JP" sz="14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r>
              <a:rPr kumimoji="0" lang="en-US" altLang="ja-JP" sz="1600" dirty="0">
                <a:latin typeface="Meiryo UI" panose="020B0604030504040204" pitchFamily="50" charset="-128"/>
                <a:ea typeface="Meiryo UI" panose="020B0604030504040204" pitchFamily="50" charset="-128"/>
              </a:rPr>
              <a:t>2.</a:t>
            </a:r>
            <a:r>
              <a:rPr kumimoji="0" lang="ja-JP" altLang="en-US" sz="1600" dirty="0">
                <a:latin typeface="Meiryo UI" panose="020B0604030504040204" pitchFamily="50" charset="-128"/>
                <a:ea typeface="Meiryo UI" panose="020B0604030504040204" pitchFamily="50" charset="-128"/>
              </a:rPr>
              <a:t>［画像添付］ボタンをクリックします。画像が保存されている場所から添付したい画像を選択して、［開く］ボタンをクリックします。</a:t>
            </a:r>
          </a:p>
          <a:p>
            <a:pPr marL="0" indent="177800" eaLnBrk="0" fontAlgn="base" hangingPunct="0">
              <a:lnSpc>
                <a:spcPct val="100000"/>
              </a:lnSpc>
              <a:spcBef>
                <a:spcPct val="0"/>
              </a:spcBef>
              <a:spcAft>
                <a:spcPct val="0"/>
              </a:spcAft>
              <a:buNone/>
            </a:pPr>
            <a:r>
              <a:rPr kumimoji="0" lang="en-US" altLang="ja-JP" sz="1600" dirty="0">
                <a:latin typeface="Meiryo UI" panose="020B0604030504040204" pitchFamily="50" charset="-128"/>
                <a:ea typeface="Meiryo UI" panose="020B0604030504040204" pitchFamily="50" charset="-128"/>
              </a:rPr>
              <a:t>     </a:t>
            </a:r>
            <a:r>
              <a:rPr kumimoji="0" lang="en-US" altLang="ja-JP" sz="1400" dirty="0">
                <a:latin typeface="Meiryo UI" panose="020B0604030504040204" pitchFamily="50" charset="-128"/>
                <a:ea typeface="Meiryo UI" panose="020B0604030504040204" pitchFamily="50" charset="-128"/>
              </a:rPr>
              <a:t>※</a:t>
            </a:r>
            <a:r>
              <a:rPr kumimoji="0" lang="ja-JP" altLang="en-US" sz="1400" dirty="0">
                <a:latin typeface="Meiryo UI" panose="020B0604030504040204" pitchFamily="50" charset="-128"/>
                <a:ea typeface="Meiryo UI" panose="020B0604030504040204" pitchFamily="50" charset="-128"/>
              </a:rPr>
              <a:t>下記画面は、「ピクチャ」の中に保存した「生命保険料</a:t>
            </a:r>
            <a:r>
              <a:rPr kumimoji="0" lang="en-US" altLang="ja-JP" sz="1400" dirty="0">
                <a:latin typeface="Meiryo UI" panose="020B0604030504040204" pitchFamily="50" charset="-128"/>
                <a:ea typeface="Meiryo UI" panose="020B0604030504040204" pitchFamily="50" charset="-128"/>
              </a:rPr>
              <a:t>_</a:t>
            </a:r>
            <a:r>
              <a:rPr kumimoji="0" lang="ja-JP" altLang="en-US" sz="1400" dirty="0">
                <a:latin typeface="Meiryo UI" panose="020B0604030504040204" pitchFamily="50" charset="-128"/>
                <a:ea typeface="Meiryo UI" panose="020B0604030504040204" pitchFamily="50" charset="-128"/>
              </a:rPr>
              <a:t>控除証明書</a:t>
            </a:r>
            <a:r>
              <a:rPr kumimoji="0" lang="en-US" altLang="ja-JP" sz="1400" dirty="0">
                <a:latin typeface="Meiryo UI" panose="020B0604030504040204" pitchFamily="50" charset="-128"/>
                <a:ea typeface="Meiryo UI" panose="020B0604030504040204" pitchFamily="50" charset="-128"/>
              </a:rPr>
              <a:t>.jpg</a:t>
            </a:r>
            <a:r>
              <a:rPr kumimoji="0" lang="ja-JP" altLang="en-US" sz="1400" dirty="0">
                <a:latin typeface="Meiryo UI" panose="020B0604030504040204" pitchFamily="50" charset="-128"/>
                <a:ea typeface="Meiryo UI" panose="020B0604030504040204" pitchFamily="50" charset="-128"/>
              </a:rPr>
              <a:t>」の画像を添付する場合です。</a:t>
            </a: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18434" name="Picture 2" descr="W:\TC\00_V＆i\Manual\年末調整申告書サービス\利用ガイド（評価版 提出者用）\Links\28_画像添付_01.jpg"/>
          <p:cNvPicPr>
            <a:picLocks noChangeArrowheads="1"/>
          </p:cNvPicPr>
          <p:nvPr/>
        </p:nvPicPr>
        <p:blipFill>
          <a:blip r:embed="rId3" r:link="rId4" cstate="print">
            <a:extLst>
              <a:ext uri="{28A0092B-C50C-407E-A947-70E740481C1C}">
                <a14:useLocalDpi xmlns:a14="http://schemas.microsoft.com/office/drawing/2010/main"/>
              </a:ext>
            </a:extLst>
          </a:blip>
          <a:srcRect/>
          <a:stretch>
            <a:fillRect/>
          </a:stretch>
        </p:blipFill>
        <p:spPr bwMode="auto">
          <a:xfrm>
            <a:off x="1039161" y="2855673"/>
            <a:ext cx="3176588"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角丸四角形 3"/>
          <p:cNvSpPr>
            <a:spLocks noChangeArrowheads="1"/>
          </p:cNvSpPr>
          <p:nvPr/>
        </p:nvSpPr>
        <p:spPr bwMode="auto">
          <a:xfrm>
            <a:off x="2980858" y="3434224"/>
            <a:ext cx="982662" cy="1125538"/>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6" name="角丸四角形 11"/>
          <p:cNvSpPr>
            <a:spLocks noChangeArrowheads="1"/>
          </p:cNvSpPr>
          <p:nvPr/>
        </p:nvSpPr>
        <p:spPr bwMode="auto">
          <a:xfrm>
            <a:off x="1052045" y="3701877"/>
            <a:ext cx="804863" cy="144462"/>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7" name="角丸四角形 17"/>
          <p:cNvSpPr>
            <a:spLocks noChangeArrowheads="1"/>
          </p:cNvSpPr>
          <p:nvPr/>
        </p:nvSpPr>
        <p:spPr bwMode="auto">
          <a:xfrm>
            <a:off x="3484095" y="4840116"/>
            <a:ext cx="339725" cy="135103"/>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pic>
        <p:nvPicPr>
          <p:cNvPr id="3077" name="Picture 5" descr="08_添付方法_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642773" y="2866214"/>
            <a:ext cx="2805113"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右矢印 17"/>
          <p:cNvSpPr/>
          <p:nvPr/>
        </p:nvSpPr>
        <p:spPr>
          <a:xfrm>
            <a:off x="4273852" y="3425646"/>
            <a:ext cx="310817"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角丸四角形 27"/>
          <p:cNvSpPr>
            <a:spLocks noChangeArrowheads="1"/>
          </p:cNvSpPr>
          <p:nvPr/>
        </p:nvSpPr>
        <p:spPr bwMode="auto">
          <a:xfrm>
            <a:off x="6882248" y="3093930"/>
            <a:ext cx="180975" cy="180975"/>
          </a:xfrm>
          <a:prstGeom prst="roundRect">
            <a:avLst>
              <a:gd name="adj" fmla="val 16667"/>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3079" name="直線矢印コネクタ 33"/>
          <p:cNvCxnSpPr>
            <a:cxnSpLocks noChangeShapeType="1"/>
          </p:cNvCxnSpPr>
          <p:nvPr/>
        </p:nvCxnSpPr>
        <p:spPr bwMode="auto">
          <a:xfrm flipH="1">
            <a:off x="7067985" y="3201880"/>
            <a:ext cx="1050925" cy="0"/>
          </a:xfrm>
          <a:prstGeom prst="straightConnector1">
            <a:avLst/>
          </a:prstGeom>
          <a:noFill/>
          <a:ln w="25400" algn="ctr">
            <a:solidFill>
              <a:srgbClr val="FF0000"/>
            </a:solidFill>
            <a:round/>
            <a:headEnd type="none" w="lg" len="lg"/>
            <a:tailEnd type="none" w="lg" len="lg"/>
          </a:ln>
          <a:extLst>
            <a:ext uri="{909E8E84-426E-40DD-AFC4-6F175D3DCCD1}">
              <a14:hiddenFill xmlns:a14="http://schemas.microsoft.com/office/drawing/2010/main">
                <a:noFill/>
              </a14:hiddenFill>
            </a:ext>
          </a:extLst>
        </p:spPr>
      </p:cxnSp>
      <p:sp>
        <p:nvSpPr>
          <p:cNvPr id="23" name="テキスト ボックス 2"/>
          <p:cNvSpPr txBox="1">
            <a:spLocks noChangeArrowheads="1"/>
          </p:cNvSpPr>
          <p:nvPr/>
        </p:nvSpPr>
        <p:spPr bwMode="auto">
          <a:xfrm>
            <a:off x="7555936" y="2987019"/>
            <a:ext cx="1864392" cy="859320"/>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添付した画像について、見やすい向きに回転させることもできます。</a:t>
            </a:r>
          </a:p>
        </p:txBody>
      </p:sp>
    </p:spTree>
    <p:extLst>
      <p:ext uri="{BB962C8B-B14F-4D97-AF65-F5344CB8AC3E}">
        <p14:creationId xmlns:p14="http://schemas.microsoft.com/office/powerpoint/2010/main" val="4106824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］前準備</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endParaRPr lang="en-US" altLang="ja-JP" sz="2000" dirty="0">
              <a:latin typeface="Meiryo UI" panose="020B0604030504040204" pitchFamily="50" charset="-128"/>
              <a:ea typeface="Meiryo UI" panose="020B0604030504040204" pitchFamily="50" charset="-128"/>
            </a:endParaRPr>
          </a:p>
          <a:p>
            <a:pPr marL="0" indent="0">
              <a:buNone/>
            </a:pPr>
            <a:r>
              <a:rPr lang="en-US" altLang="ja-JP" sz="2000" dirty="0">
                <a:latin typeface="Meiryo UI" panose="020B0604030504040204" pitchFamily="50" charset="-128"/>
                <a:ea typeface="Meiryo UI" panose="020B0604030504040204" pitchFamily="50" charset="-128"/>
              </a:rPr>
              <a:t> </a:t>
            </a: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メールが届くための設定を確認する</a:t>
            </a:r>
            <a:endParaRPr lang="en-US" altLang="ja-JP" sz="2400" dirty="0">
              <a:latin typeface="Meiryo UI" panose="020B0604030504040204" pitchFamily="50" charset="-128"/>
              <a:ea typeface="Meiryo UI" panose="020B0604030504040204" pitchFamily="50" charset="-128"/>
            </a:endParaRPr>
          </a:p>
          <a:p>
            <a:pPr marL="0" indent="0">
              <a:buNone/>
            </a:pPr>
            <a:endParaRPr lang="en-US" altLang="ja-JP" sz="2400" dirty="0">
              <a:latin typeface="Meiryo UI" panose="020B0604030504040204" pitchFamily="50" charset="-128"/>
              <a:ea typeface="Meiryo UI" panose="020B0604030504040204" pitchFamily="50" charset="-128"/>
            </a:endParaRPr>
          </a:p>
          <a:p>
            <a:pPr marL="0" indent="0">
              <a:buNone/>
            </a:pPr>
            <a:r>
              <a:rPr lang="en-US" altLang="ja-JP" sz="2400" dirty="0">
                <a:latin typeface="Meiryo UI" panose="020B0604030504040204" pitchFamily="50" charset="-128"/>
                <a:ea typeface="Meiryo UI" panose="020B0604030504040204" pitchFamily="50" charset="-128"/>
              </a:rPr>
              <a:t> 2. </a:t>
            </a:r>
            <a:r>
              <a:rPr lang="ja-JP" altLang="en-US" sz="2400" dirty="0">
                <a:latin typeface="Meiryo UI" panose="020B0604030504040204" pitchFamily="50" charset="-128"/>
                <a:ea typeface="Meiryo UI" panose="020B0604030504040204" pitchFamily="50" charset="-128"/>
              </a:rPr>
              <a:t>当サービスで提出する申告書を確認する</a:t>
            </a:r>
            <a:r>
              <a:rPr lang="en-US" altLang="ja-JP" sz="2400" dirty="0">
                <a:latin typeface="Meiryo UI" panose="020B0604030504040204" pitchFamily="50" charset="-128"/>
                <a:ea typeface="Meiryo UI" panose="020B0604030504040204" pitchFamily="50" charset="-128"/>
              </a:rPr>
              <a:t/>
            </a:r>
            <a:br>
              <a:rPr lang="en-US" altLang="ja-JP"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
            </a:r>
            <a:br>
              <a:rPr lang="en-US" altLang="ja-JP" sz="2400" dirty="0">
                <a:latin typeface="Meiryo UI" panose="020B0604030504040204" pitchFamily="50" charset="-128"/>
                <a:ea typeface="Meiryo UI" panose="020B0604030504040204" pitchFamily="50" charset="-128"/>
              </a:rPr>
            </a:br>
            <a:endParaRPr kumimoji="1" lang="ja-JP" altLang="en-US" sz="24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68980"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388377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1391" y="1250244"/>
            <a:ext cx="3788209" cy="5382257"/>
          </a:xfrm>
          <a:prstGeom prst="rect">
            <a:avLst/>
          </a:prstGeom>
          <a:ln>
            <a:solidFill>
              <a:schemeClr val="bg1">
                <a:lumMod val="85000"/>
              </a:schemeClr>
            </a:solidFill>
          </a:ln>
        </p:spPr>
      </p:pic>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- 6. </a:t>
            </a:r>
            <a:r>
              <a:rPr lang="ja-JP" altLang="en-US" sz="2800" b="1" dirty="0">
                <a:latin typeface="Meiryo UI" panose="020B0604030504040204" pitchFamily="50" charset="-128"/>
                <a:ea typeface="Meiryo UI" panose="020B0604030504040204" pitchFamily="50" charset="-128"/>
              </a:rPr>
              <a:t>前職の源泉徴収票情報を入力する手順</a:t>
            </a:r>
          </a:p>
        </p:txBody>
      </p:sp>
      <p:sp>
        <p:nvSpPr>
          <p:cNvPr id="4" name="フッター プレースホルダー 3"/>
          <p:cNvSpPr>
            <a:spLocks noGrp="1"/>
          </p:cNvSpPr>
          <p:nvPr>
            <p:ph type="ftr" sz="quarter" idx="11"/>
          </p:nvPr>
        </p:nvSpPr>
        <p:spPr>
          <a:xfrm>
            <a:off x="7554230" y="650571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40</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dirty="0"/>
          </a:p>
        </p:txBody>
      </p:sp>
      <p:sp>
        <p:nvSpPr>
          <p:cNvPr id="17" name="Rectangle 5"/>
          <p:cNvSpPr>
            <a:spLocks noChangeArrowheads="1"/>
          </p:cNvSpPr>
          <p:nvPr/>
        </p:nvSpPr>
        <p:spPr bwMode="auto">
          <a:xfrm>
            <a:off x="806817" y="720443"/>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8" name="Rectangle 6"/>
          <p:cNvSpPr>
            <a:spLocks noChangeArrowheads="1"/>
          </p:cNvSpPr>
          <p:nvPr/>
        </p:nvSpPr>
        <p:spPr bwMode="auto">
          <a:xfrm>
            <a:off x="1029067" y="117764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63" name="コンテンツ プレースホルダー 2"/>
          <p:cNvSpPr>
            <a:spLocks noGrp="1"/>
          </p:cNvSpPr>
          <p:nvPr>
            <p:ph idx="1"/>
          </p:nvPr>
        </p:nvSpPr>
        <p:spPr>
          <a:xfrm>
            <a:off x="531446" y="937790"/>
            <a:ext cx="8637954" cy="403371"/>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前職の源泉徴収票を提出していない場合は、他の申告書と一緒に提出してください。</a:t>
            </a:r>
            <a:endParaRPr lang="ja-JP" altLang="en-US" sz="2000" dirty="0">
              <a:latin typeface="Meiryo UI" panose="020B0604030504040204" pitchFamily="50" charset="-128"/>
              <a:ea typeface="Meiryo UI" panose="020B0604030504040204" pitchFamily="50" charset="-128"/>
            </a:endParaRPr>
          </a:p>
        </p:txBody>
      </p:sp>
      <p:sp>
        <p:nvSpPr>
          <p:cNvPr id="8" name="AutoShape 11">
            <a:extLst>
              <a:ext uri="{FF2B5EF4-FFF2-40B4-BE49-F238E27FC236}">
                <a16:creationId xmlns:a16="http://schemas.microsoft.com/office/drawing/2014/main" id="{6B5037A8-B1AA-A77C-1A64-D30B0E275F95}"/>
              </a:ext>
            </a:extLst>
          </p:cNvPr>
          <p:cNvSpPr>
            <a:spLocks noChangeArrowheads="1"/>
          </p:cNvSpPr>
          <p:nvPr/>
        </p:nvSpPr>
        <p:spPr bwMode="auto">
          <a:xfrm>
            <a:off x="1305499" y="1408792"/>
            <a:ext cx="705334" cy="414000"/>
          </a:xfrm>
          <a:prstGeom prst="roundRect">
            <a:avLst>
              <a:gd name="adj" fmla="val 1349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 name="AutoShape 11">
            <a:extLst>
              <a:ext uri="{FF2B5EF4-FFF2-40B4-BE49-F238E27FC236}">
                <a16:creationId xmlns:a16="http://schemas.microsoft.com/office/drawing/2014/main" id="{295C0C51-4701-C207-34A0-76708A4255E3}"/>
              </a:ext>
            </a:extLst>
          </p:cNvPr>
          <p:cNvSpPr>
            <a:spLocks noChangeArrowheads="1"/>
          </p:cNvSpPr>
          <p:nvPr/>
        </p:nvSpPr>
        <p:spPr bwMode="auto">
          <a:xfrm>
            <a:off x="2236260" y="5562764"/>
            <a:ext cx="435503" cy="127443"/>
          </a:xfrm>
          <a:prstGeom prst="roundRect">
            <a:avLst>
              <a:gd name="adj" fmla="val 13494"/>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cxnSp>
        <p:nvCxnSpPr>
          <p:cNvPr id="10" name="直線矢印コネクタ 80">
            <a:extLst>
              <a:ext uri="{FF2B5EF4-FFF2-40B4-BE49-F238E27FC236}">
                <a16:creationId xmlns:a16="http://schemas.microsoft.com/office/drawing/2014/main" id="{281E4C26-B16E-E8FC-5D08-FFD750D7DB74}"/>
              </a:ext>
            </a:extLst>
          </p:cNvPr>
          <p:cNvCxnSpPr>
            <a:cxnSpLocks noChangeShapeType="1"/>
          </p:cNvCxnSpPr>
          <p:nvPr/>
        </p:nvCxnSpPr>
        <p:spPr bwMode="auto">
          <a:xfrm rot="10800000" flipV="1">
            <a:off x="2671763" y="4250024"/>
            <a:ext cx="3671941" cy="1376461"/>
          </a:xfrm>
          <a:prstGeom prst="bentConnector3">
            <a:avLst>
              <a:gd name="adj1" fmla="val 50000"/>
            </a:avLst>
          </a:prstGeom>
          <a:noFill/>
          <a:ln w="25400" algn="ctr">
            <a:solidFill>
              <a:srgbClr val="FF0000"/>
            </a:solidFill>
            <a:miter lim="800000"/>
            <a:headEnd type="none" w="lg" len="lg"/>
            <a:tailEnd type="none" w="lg" len="lg"/>
          </a:ln>
          <a:extLst>
            <a:ext uri="{909E8E84-426E-40DD-AFC4-6F175D3DCCD1}">
              <a14:hiddenFill xmlns:a14="http://schemas.microsoft.com/office/drawing/2010/main">
                <a:noFill/>
              </a14:hiddenFill>
            </a:ext>
          </a:extLst>
        </p:spPr>
      </p:cxnSp>
      <p:sp>
        <p:nvSpPr>
          <p:cNvPr id="11" name="テキスト ボックス 2">
            <a:extLst>
              <a:ext uri="{FF2B5EF4-FFF2-40B4-BE49-F238E27FC236}">
                <a16:creationId xmlns:a16="http://schemas.microsoft.com/office/drawing/2014/main" id="{1E8860E9-6D4B-311D-519C-44966B498E9C}"/>
              </a:ext>
            </a:extLst>
          </p:cNvPr>
          <p:cNvSpPr txBox="1">
            <a:spLocks noChangeArrowheads="1"/>
          </p:cNvSpPr>
          <p:nvPr/>
        </p:nvSpPr>
        <p:spPr bwMode="auto">
          <a:xfrm>
            <a:off x="4969334" y="2684612"/>
            <a:ext cx="4596205" cy="3526327"/>
          </a:xfrm>
          <a:prstGeom prst="rect">
            <a:avLst/>
          </a:prstGeom>
          <a:solidFill>
            <a:srgbClr val="FFFFFF"/>
          </a:solidFill>
          <a:ln w="9525">
            <a:solidFill>
              <a:srgbClr val="000000"/>
            </a:solidFill>
            <a:miter lim="800000"/>
            <a:headEnd/>
            <a:tailEnd/>
          </a:ln>
        </p:spPr>
        <p:txBody>
          <a:bodyPr vert="horz" wrap="square" lIns="72000" tIns="72000" rIns="72000" bIns="72000" numCol="1" anchor="t" anchorCtr="0" compatLnSpc="1">
            <a:prstTxWarp prst="textNoShape">
              <a:avLst/>
            </a:prstTxWarp>
          </a:bodyPr>
          <a:lstStyle/>
          <a:p>
            <a:pPr lvl="0" eaLnBrk="0" fontAlgn="base" hangingPunct="0">
              <a:spcBef>
                <a:spcPct val="0"/>
              </a:spcBef>
              <a:spcAft>
                <a:spcPct val="0"/>
              </a:spcAft>
            </a:pPr>
            <a:r>
              <a:rPr kumimoji="0" lang="ja-JP" altLang="en-US" sz="1400" dirty="0">
                <a:latin typeface="Meiryo UI" panose="020B0604030504040204" pitchFamily="50" charset="-128"/>
                <a:ea typeface="Meiryo UI" panose="020B0604030504040204" pitchFamily="50" charset="-128"/>
              </a:rPr>
              <a:t>前勤務先の源泉徴収票の有無で「あり」を選択すると、</a:t>
            </a:r>
            <a:r>
              <a:rPr kumimoji="0" lang="en-US" altLang="ja-JP" sz="1400" dirty="0">
                <a:latin typeface="Meiryo UI" panose="020B0604030504040204" pitchFamily="50" charset="-128"/>
                <a:ea typeface="Meiryo UI" panose="020B0604030504040204" pitchFamily="50" charset="-128"/>
              </a:rPr>
              <a:t/>
            </a:r>
            <a:br>
              <a:rPr kumimoji="0" lang="en-US" altLang="ja-JP" sz="1400" dirty="0">
                <a:latin typeface="Meiryo UI" panose="020B0604030504040204" pitchFamily="50" charset="-128"/>
                <a:ea typeface="Meiryo UI" panose="020B0604030504040204" pitchFamily="50" charset="-128"/>
              </a:rPr>
            </a:br>
            <a:r>
              <a:rPr kumimoji="0" lang="ja-JP" altLang="en-US" sz="1400" dirty="0">
                <a:latin typeface="Meiryo UI" panose="020B0604030504040204" pitchFamily="50" charset="-128"/>
                <a:ea typeface="Meiryo UI" panose="020B0604030504040204" pitchFamily="50" charset="-128"/>
              </a:rPr>
              <a:t>支払金額や源泉徴収税額などの情報を入力できます。　</a:t>
            </a:r>
          </a:p>
        </p:txBody>
      </p:sp>
      <p:pic>
        <p:nvPicPr>
          <p:cNvPr id="25" name="図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5633" y="3263729"/>
            <a:ext cx="4120050" cy="2701462"/>
          </a:xfrm>
          <a:prstGeom prst="rect">
            <a:avLst/>
          </a:prstGeom>
          <a:ln>
            <a:solidFill>
              <a:schemeClr val="bg1">
                <a:lumMod val="85000"/>
              </a:schemeClr>
            </a:solidFill>
          </a:ln>
        </p:spPr>
      </p:pic>
      <p:sp>
        <p:nvSpPr>
          <p:cNvPr id="19" name="AutoShape 11">
            <a:extLst>
              <a:ext uri="{FF2B5EF4-FFF2-40B4-BE49-F238E27FC236}">
                <a16:creationId xmlns:a16="http://schemas.microsoft.com/office/drawing/2014/main" id="{3F580071-F9FD-AE59-6C63-458D9CDC5FB3}"/>
              </a:ext>
            </a:extLst>
          </p:cNvPr>
          <p:cNvSpPr>
            <a:spLocks noChangeArrowheads="1"/>
          </p:cNvSpPr>
          <p:nvPr/>
        </p:nvSpPr>
        <p:spPr bwMode="auto">
          <a:xfrm>
            <a:off x="5092700" y="3240912"/>
            <a:ext cx="4162508" cy="2733804"/>
          </a:xfrm>
          <a:prstGeom prst="roundRect">
            <a:avLst>
              <a:gd name="adj" fmla="val 4269"/>
            </a:avLst>
          </a:prstGeom>
          <a:noFill/>
          <a:ln w="254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Tree>
    <p:extLst>
      <p:ext uri="{BB962C8B-B14F-4D97-AF65-F5344CB8AC3E}">
        <p14:creationId xmlns:p14="http://schemas.microsoft.com/office/powerpoint/2010/main" val="22603027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49" y="104687"/>
            <a:ext cx="11687755" cy="596982"/>
          </a:xfrm>
        </p:spPr>
        <p:txBody>
          <a:bodyPr>
            <a:no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3</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- 7. </a:t>
            </a:r>
            <a:r>
              <a:rPr lang="ja-JP" altLang="en-US" sz="2800" b="1" dirty="0">
                <a:latin typeface="Meiryo UI" panose="020B0604030504040204" pitchFamily="50" charset="-128"/>
                <a:ea typeface="Meiryo UI" panose="020B0604030504040204" pitchFamily="50" charset="-128"/>
              </a:rPr>
              <a:t>申告書入力画面を英語表記に切り替える手順</a:t>
            </a: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41</a:t>
            </a:fld>
            <a:endParaRPr kumimoji="1" lang="ja-JP" altLang="en-US" dirty="0">
              <a:latin typeface="Meiryo UI" panose="020B0604030504040204" pitchFamily="50" charset="-128"/>
              <a:ea typeface="Meiryo UI" panose="020B0604030504040204" pitchFamily="50" charset="-128"/>
            </a:endParaRPr>
          </a:p>
        </p:txBody>
      </p:sp>
      <p:sp>
        <p:nvSpPr>
          <p:cNvPr id="12" name="Rectangle 8"/>
          <p:cNvSpPr>
            <a:spLocks noChangeArrowheads="1"/>
          </p:cNvSpPr>
          <p:nvPr/>
        </p:nvSpPr>
        <p:spPr bwMode="auto">
          <a:xfrm>
            <a:off x="640862"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0"/>
          <p:cNvSpPr>
            <a:spLocks noChangeArrowheads="1"/>
          </p:cNvSpPr>
          <p:nvPr/>
        </p:nvSpPr>
        <p:spPr bwMode="auto">
          <a:xfrm>
            <a:off x="640862"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4" name="Rectangle 11"/>
          <p:cNvSpPr>
            <a:spLocks noChangeArrowheads="1"/>
          </p:cNvSpPr>
          <p:nvPr/>
        </p:nvSpPr>
        <p:spPr bwMode="auto">
          <a:xfrm>
            <a:off x="0" y="51244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5" name="Rectangle 3"/>
          <p:cNvSpPr>
            <a:spLocks noChangeArrowheads="1"/>
          </p:cNvSpPr>
          <p:nvPr/>
        </p:nvSpPr>
        <p:spPr bwMode="auto">
          <a:xfrm>
            <a:off x="586154" y="86518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6" name="Rectangle 4"/>
          <p:cNvSpPr>
            <a:spLocks noChangeArrowheads="1"/>
          </p:cNvSpPr>
          <p:nvPr/>
        </p:nvSpPr>
        <p:spPr bwMode="auto">
          <a:xfrm>
            <a:off x="806817" y="13223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1" name="Rectangle 8"/>
          <p:cNvSpPr>
            <a:spLocks noChangeArrowheads="1"/>
          </p:cNvSpPr>
          <p:nvPr/>
        </p:nvSpPr>
        <p:spPr bwMode="auto">
          <a:xfrm>
            <a:off x="586154" y="70166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2" name="Rectangle 10"/>
          <p:cNvSpPr>
            <a:spLocks noChangeArrowheads="1"/>
          </p:cNvSpPr>
          <p:nvPr/>
        </p:nvSpPr>
        <p:spPr bwMode="auto">
          <a:xfrm>
            <a:off x="808404" y="115886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7" name="コンテンツ プレースホルダー 2"/>
          <p:cNvSpPr>
            <a:spLocks noGrp="1"/>
          </p:cNvSpPr>
          <p:nvPr>
            <p:ph idx="1"/>
          </p:nvPr>
        </p:nvSpPr>
        <p:spPr>
          <a:xfrm>
            <a:off x="389614" y="803082"/>
            <a:ext cx="10964186" cy="1897588"/>
          </a:xfrm>
        </p:spPr>
        <p:txBody>
          <a:bodyPr>
            <a:normAutofit/>
          </a:bodyPr>
          <a:lstStyle/>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申告書入力画面の項目や選択肢、インフォメーションガイドを英語表記に切り替えます。</a:t>
            </a:r>
            <a:endParaRPr kumimoji="0" lang="en-US" altLang="ja-JP" sz="1600" dirty="0">
              <a:latin typeface="Meiryo UI" panose="020B0604030504040204" pitchFamily="50" charset="-128"/>
              <a:ea typeface="Meiryo UI" panose="020B0604030504040204" pitchFamily="50" charset="-128"/>
            </a:endParaRPr>
          </a:p>
          <a:p>
            <a:pPr marL="0" indent="17780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　</a:t>
            </a:r>
            <a:r>
              <a:rPr kumimoji="0" lang="en-US" altLang="ja-JP" sz="1600" dirty="0">
                <a:latin typeface="Meiryo UI" panose="020B0604030504040204" pitchFamily="50" charset="-128"/>
                <a:ea typeface="Meiryo UI" panose="020B0604030504040204" pitchFamily="50" charset="-128"/>
              </a:rPr>
              <a:t>1.</a:t>
            </a:r>
            <a:r>
              <a:rPr kumimoji="0" lang="ja-JP" altLang="en-US" sz="1600" dirty="0">
                <a:latin typeface="Meiryo UI" panose="020B0604030504040204" pitchFamily="50" charset="-128"/>
                <a:ea typeface="Meiryo UI" panose="020B0604030504040204" pitchFamily="50" charset="-128"/>
              </a:rPr>
              <a:t>　右下に表示された言語を切り替えるウィジェットをクリックし、「</a:t>
            </a:r>
            <a:r>
              <a:rPr kumimoji="0" lang="en-US" altLang="ja-JP" sz="1600" dirty="0">
                <a:latin typeface="Meiryo UI" panose="020B0604030504040204" pitchFamily="50" charset="-128"/>
                <a:ea typeface="Meiryo UI" panose="020B0604030504040204" pitchFamily="50" charset="-128"/>
              </a:rPr>
              <a:t>English</a:t>
            </a:r>
            <a:r>
              <a:rPr kumimoji="0" lang="ja-JP" altLang="en-US" sz="1600" dirty="0">
                <a:latin typeface="Meiryo UI" panose="020B0604030504040204" pitchFamily="50" charset="-128"/>
                <a:ea typeface="Meiryo UI" panose="020B0604030504040204" pitchFamily="50" charset="-128"/>
              </a:rPr>
              <a:t>」を選択します。</a:t>
            </a:r>
            <a:endParaRPr kumimoji="0" lang="en-US" altLang="ja-JP" sz="16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endParaRPr kumimoji="0" lang="en-US" altLang="ja-JP" sz="1600" dirty="0">
              <a:latin typeface="Meiryo UI" panose="020B0604030504040204" pitchFamily="50" charset="-128"/>
              <a:ea typeface="Meiryo UI" panose="020B0604030504040204" pitchFamily="50" charset="-128"/>
            </a:endParaRPr>
          </a:p>
          <a:p>
            <a:pPr marL="0" indent="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　</a:t>
            </a:r>
            <a:r>
              <a:rPr kumimoji="0" lang="en-US" altLang="ja-JP" sz="1600" dirty="0">
                <a:latin typeface="Meiryo UI" panose="020B0604030504040204" pitchFamily="50" charset="-128"/>
                <a:ea typeface="Meiryo UI" panose="020B0604030504040204" pitchFamily="50" charset="-128"/>
              </a:rPr>
              <a:t>2.</a:t>
            </a:r>
            <a:r>
              <a:rPr kumimoji="0" lang="ja-JP" altLang="en-US" sz="1600" dirty="0">
                <a:latin typeface="Meiryo UI" panose="020B0604030504040204" pitchFamily="50" charset="-128"/>
                <a:ea typeface="Meiryo UI" panose="020B0604030504040204" pitchFamily="50" charset="-128"/>
              </a:rPr>
              <a:t>　項目名や選択肢が、自動翻訳機能で英語翻訳されて表示されます。　　　</a:t>
            </a:r>
          </a:p>
          <a:p>
            <a:pPr marL="0" indent="177800" eaLnBrk="0" fontAlgn="base" hangingPunct="0">
              <a:lnSpc>
                <a:spcPct val="100000"/>
              </a:lnSpc>
              <a:spcBef>
                <a:spcPct val="0"/>
              </a:spcBef>
              <a:spcAft>
                <a:spcPct val="0"/>
              </a:spcAft>
              <a:buNone/>
            </a:pPr>
            <a:r>
              <a:rPr kumimoji="0" lang="ja-JP" altLang="en-US" sz="1600" dirty="0">
                <a:latin typeface="Meiryo UI" panose="020B0604030504040204" pitchFamily="50" charset="-128"/>
                <a:ea typeface="Meiryo UI" panose="020B0604030504040204" pitchFamily="50" charset="-128"/>
              </a:rPr>
              <a:t>　</a:t>
            </a:r>
            <a:r>
              <a:rPr kumimoji="0" lang="ja-JP" altLang="en-US" sz="1400" dirty="0">
                <a:latin typeface="Meiryo UI" panose="020B0604030504040204" pitchFamily="50" charset="-128"/>
                <a:ea typeface="Meiryo UI" panose="020B0604030504040204" pitchFamily="50" charset="-128"/>
              </a:rPr>
              <a:t>　</a:t>
            </a: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11" name="図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817" y="2319012"/>
            <a:ext cx="5230129" cy="1800201"/>
          </a:xfrm>
          <a:prstGeom prst="rect">
            <a:avLst/>
          </a:prstGeom>
        </p:spPr>
      </p:pic>
      <p:pic>
        <p:nvPicPr>
          <p:cNvPr id="19" name="図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6817" y="4293324"/>
            <a:ext cx="5230129" cy="1957036"/>
          </a:xfrm>
          <a:prstGeom prst="rect">
            <a:avLst/>
          </a:prstGeom>
        </p:spPr>
      </p:pic>
      <p:sp>
        <p:nvSpPr>
          <p:cNvPr id="26" name="右矢印 25"/>
          <p:cNvSpPr/>
          <p:nvPr/>
        </p:nvSpPr>
        <p:spPr>
          <a:xfrm rot="5400000">
            <a:off x="3263935" y="4087222"/>
            <a:ext cx="570131" cy="420693"/>
          </a:xfrm>
          <a:prstGeom prst="rightArrow">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6736862" y="3391877"/>
            <a:ext cx="4446228" cy="2774461"/>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参考</a:t>
            </a:r>
            <a:r>
              <a:rPr lang="en-US" altLang="ja-JP" sz="1400" dirty="0">
                <a:solidFill>
                  <a:schemeClr val="tx1"/>
                </a:solidFill>
                <a:latin typeface="Meiryo UI" panose="020B0604030504040204" pitchFamily="50" charset="-128"/>
                <a:ea typeface="Meiryo UI" panose="020B0604030504040204" pitchFamily="50" charset="-128"/>
              </a:rPr>
              <a:t>】</a:t>
            </a:r>
          </a:p>
          <a:p>
            <a:r>
              <a:rPr lang="ja-JP" altLang="en-US" sz="1400" dirty="0">
                <a:solidFill>
                  <a:schemeClr val="tx1"/>
                </a:solidFill>
                <a:latin typeface="Meiryo UI" panose="020B0604030504040204" pitchFamily="50" charset="-128"/>
                <a:ea typeface="Meiryo UI" panose="020B0604030504040204" pitchFamily="50" charset="-128"/>
              </a:rPr>
              <a:t>・インフォメーションガイドも英語で表示されます。 </a:t>
            </a:r>
            <a:r>
              <a:rPr lang="en-US" altLang="ja-JP" sz="1400" dirty="0">
                <a:solidFill>
                  <a:schemeClr val="tx1"/>
                </a:solidFill>
                <a:latin typeface="Meiryo UI" panose="020B0604030504040204" pitchFamily="50" charset="-128"/>
                <a:ea typeface="Meiryo UI" panose="020B0604030504040204" pitchFamily="50" charset="-128"/>
              </a:rPr>
              <a:t/>
            </a:r>
            <a:br>
              <a:rPr lang="en-US" altLang="ja-JP" sz="1400" dirty="0">
                <a:solidFill>
                  <a:schemeClr val="tx1"/>
                </a:solidFill>
                <a:latin typeface="Meiryo UI" panose="020B0604030504040204" pitchFamily="50" charset="-128"/>
                <a:ea typeface="Meiryo UI" panose="020B0604030504040204" pitchFamily="50" charset="-128"/>
              </a:rPr>
            </a:br>
            <a:r>
              <a:rPr lang="ja-JP" altLang="en-US" sz="1400" dirty="0">
                <a:solidFill>
                  <a:schemeClr val="tx1"/>
                </a:solidFill>
                <a:latin typeface="Meiryo UI" panose="020B0604030504040204" pitchFamily="50" charset="-128"/>
                <a:ea typeface="Meiryo UI" panose="020B0604030504040204" pitchFamily="50" charset="-128"/>
              </a:rPr>
              <a:t>　「？」にマウスのカーソルをあわせて、ご確認ください。</a:t>
            </a:r>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　</a:t>
            </a:r>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endParaRPr lang="en-US" altLang="ja-JP" sz="1400" dirty="0">
              <a:solidFill>
                <a:schemeClr val="tx1"/>
              </a:solidFill>
              <a:latin typeface="Meiryo UI" panose="020B0604030504040204" pitchFamily="50" charset="-128"/>
              <a:ea typeface="Meiryo UI" panose="020B0604030504040204" pitchFamily="50" charset="-128"/>
            </a:endParaRPr>
          </a:p>
          <a:p>
            <a:r>
              <a:rPr lang="ja-JP" altLang="en-US" sz="1400" dirty="0">
                <a:solidFill>
                  <a:schemeClr val="tx1"/>
                </a:solidFill>
                <a:latin typeface="Meiryo UI" panose="020B0604030504040204" pitchFamily="50" charset="-128"/>
                <a:ea typeface="Meiryo UI" panose="020B0604030504040204" pitchFamily="50" charset="-128"/>
              </a:rPr>
              <a:t>・ヘルプや提出用の台紙は、英語表記になりません。</a:t>
            </a:r>
            <a:endParaRPr lang="en-US" altLang="ja-JP" sz="1400" dirty="0">
              <a:solidFill>
                <a:schemeClr val="tx1"/>
              </a:solidFill>
              <a:latin typeface="Meiryo UI" panose="020B0604030504040204" pitchFamily="50" charset="-128"/>
              <a:ea typeface="Meiryo UI" panose="020B0604030504040204" pitchFamily="50" charset="-128"/>
            </a:endParaRPr>
          </a:p>
        </p:txBody>
      </p:sp>
      <p:pic>
        <p:nvPicPr>
          <p:cNvPr id="20" name="図 19"/>
          <p:cNvPicPr>
            <a:picLocks noChangeAspect="1"/>
          </p:cNvPicPr>
          <p:nvPr/>
        </p:nvPicPr>
        <p:blipFill>
          <a:blip r:embed="rId5"/>
          <a:stretch>
            <a:fillRect/>
          </a:stretch>
        </p:blipFill>
        <p:spPr>
          <a:xfrm>
            <a:off x="6997980" y="4297184"/>
            <a:ext cx="3495238" cy="1209524"/>
          </a:xfrm>
          <a:prstGeom prst="rect">
            <a:avLst/>
          </a:prstGeom>
        </p:spPr>
      </p:pic>
    </p:spTree>
    <p:extLst>
      <p:ext uri="{BB962C8B-B14F-4D97-AF65-F5344CB8AC3E}">
        <p14:creationId xmlns:p14="http://schemas.microsoft.com/office/powerpoint/2010/main" val="1673603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メールが届くための設定を確認する </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スマートフォンで年末調整申告書を提出する際は、事前に下記のメールアドレスからのメールが受信できるようにする必要があります。</a:t>
            </a: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no-reply@obc-service.biz</a:t>
            </a:r>
            <a:r>
              <a:rPr lang="ja-JP" altLang="en-US" sz="1600" dirty="0">
                <a:latin typeface="Meiryo UI" panose="020B0604030504040204" pitchFamily="50" charset="-128"/>
                <a:ea typeface="Meiryo UI" panose="020B0604030504040204" pitchFamily="50" charset="-128"/>
              </a:rPr>
              <a:t>」</a:t>
            </a:r>
          </a:p>
          <a:p>
            <a:pPr marL="0" indent="0">
              <a:buNone/>
            </a:pPr>
            <a:r>
              <a:rPr lang="ja-JP" altLang="en-US" sz="1600" dirty="0">
                <a:latin typeface="Meiryo UI" panose="020B0604030504040204" pitchFamily="50" charset="-128"/>
                <a:ea typeface="Meiryo UI" panose="020B0604030504040204" pitchFamily="50" charset="-128"/>
              </a:rPr>
              <a:t> </a:t>
            </a:r>
          </a:p>
          <a:p>
            <a:pPr marL="0" indent="0">
              <a:buNone/>
            </a:pPr>
            <a:r>
              <a:rPr lang="ja-JP" altLang="en-US" sz="1600" dirty="0">
                <a:latin typeface="Meiryo UI" panose="020B0604030504040204" pitchFamily="50" charset="-128"/>
                <a:ea typeface="Meiryo UI" panose="020B0604030504040204" pitchFamily="50" charset="-128"/>
              </a:rPr>
              <a:t>設定を確認する際は、携帯電話会社ごとの手順を以下のページからご確認ください。</a:t>
            </a:r>
          </a:p>
          <a:p>
            <a:pPr marL="0" indent="0" algn="just">
              <a:buNone/>
            </a:pPr>
            <a:r>
              <a:rPr lang="en-US" altLang="ja-JP" sz="1600" u="sng" dirty="0" err="1">
                <a:latin typeface="Meiryo UI" panose="020B0604030504040204" pitchFamily="50" charset="-128"/>
                <a:ea typeface="Meiryo UI" panose="020B0604030504040204" pitchFamily="50" charset="-128"/>
                <a:hlinkClick r:id="rId2" tooltip="https://www.nttdocomo.co.jp/info/spam_mail/domain/"/>
              </a:rPr>
              <a:t>NTTドコモ</a:t>
            </a:r>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 </a:t>
            </a:r>
            <a:r>
              <a:rPr lang="en-US" altLang="ja-JP" sz="1600" u="sng" dirty="0">
                <a:latin typeface="Meiryo UI" panose="020B0604030504040204" pitchFamily="50" charset="-128"/>
                <a:ea typeface="Meiryo UI" panose="020B0604030504040204" pitchFamily="50" charset="-128"/>
                <a:hlinkClick r:id="rId3" tooltip="https://www.au.com/support/service/mobile/trouble/mail/email/filter/detail/domain/"/>
              </a:rPr>
              <a:t>au</a:t>
            </a:r>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 </a:t>
            </a:r>
            <a:r>
              <a:rPr lang="en-US" altLang="ja-JP" sz="1600" u="sng" dirty="0" err="1">
                <a:latin typeface="Meiryo UI" panose="020B0604030504040204" pitchFamily="50" charset="-128"/>
                <a:ea typeface="Meiryo UI" panose="020B0604030504040204" pitchFamily="50" charset="-128"/>
                <a:hlinkClick r:id="rId4" tooltip="https://www.softbank.jp/mobile/support/antispam/settings/whiteblack/"/>
              </a:rPr>
              <a:t>ソフトバンク</a:t>
            </a:r>
            <a:r>
              <a:rPr lang="en-US" altLang="ja-JP" sz="1600" dirty="0">
                <a:latin typeface="Meiryo UI" panose="020B0604030504040204" pitchFamily="50" charset="-128"/>
                <a:ea typeface="Meiryo UI" panose="020B0604030504040204" pitchFamily="50" charset="-128"/>
              </a:rPr>
              <a:t> </a:t>
            </a:r>
            <a:r>
              <a:rPr lang="ja-JP" altLang="ja-JP" sz="1600" dirty="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 </a:t>
            </a:r>
            <a:r>
              <a:rPr lang="en-US" altLang="ja-JP" sz="1600" u="sng" dirty="0" err="1">
                <a:latin typeface="Meiryo UI" panose="020B0604030504040204" pitchFamily="50" charset="-128"/>
                <a:ea typeface="Meiryo UI" panose="020B0604030504040204" pitchFamily="50" charset="-128"/>
                <a:hlinkClick r:id="rId5" tooltip="https://mobile.rakuten.co.jp/support/rakuten_mail/"/>
              </a:rPr>
              <a:t>楽天モバイル</a:t>
            </a:r>
            <a:endParaRPr lang="ja-JP" altLang="ja-JP" sz="1600" dirty="0">
              <a:latin typeface="Meiryo UI" panose="020B0604030504040204" pitchFamily="50" charset="-128"/>
              <a:ea typeface="Meiryo UI" panose="020B0604030504040204" pitchFamily="50" charset="-128"/>
            </a:endParaRPr>
          </a:p>
          <a:p>
            <a:pPr marL="0" indent="0">
              <a:buNone/>
            </a:pPr>
            <a:endParaRPr kumimoji="1" lang="ja-JP" altLang="en-US"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92874"/>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5</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2695999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1</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 </a:t>
            </a:r>
            <a:r>
              <a:rPr lang="ja-JP" altLang="en-US" sz="2800" b="1" dirty="0">
                <a:latin typeface="Meiryo UI" panose="020B0604030504040204" pitchFamily="50" charset="-128"/>
                <a:ea typeface="Meiryo UI" panose="020B0604030504040204" pitchFamily="50" charset="-128"/>
              </a:rPr>
              <a:t>当サービスで提出する申告書を確認する</a:t>
            </a:r>
          </a:p>
        </p:txBody>
      </p:sp>
      <p:sp>
        <p:nvSpPr>
          <p:cNvPr id="3" name="コンテンツ プレースホルダー 2"/>
          <p:cNvSpPr>
            <a:spLocks noGrp="1"/>
          </p:cNvSpPr>
          <p:nvPr>
            <p:ph idx="1"/>
          </p:nvPr>
        </p:nvSpPr>
        <p:spPr>
          <a:xfrm>
            <a:off x="389614" y="850790"/>
            <a:ext cx="11386268" cy="5539186"/>
          </a:xfrm>
        </p:spPr>
        <p:txBody>
          <a:bodyPr>
            <a:normAutofit/>
          </a:bodyPr>
          <a:lstStyle/>
          <a:p>
            <a:pPr marL="0" indent="0">
              <a:buNone/>
            </a:pPr>
            <a:r>
              <a:rPr lang="ja-JP" altLang="en-US" sz="1600" dirty="0">
                <a:latin typeface="Meiryo UI" panose="020B0604030504040204" pitchFamily="50" charset="-128"/>
                <a:ea typeface="Meiryo UI" panose="020B0604030504040204" pitchFamily="50" charset="-128"/>
              </a:rPr>
              <a:t> 　当サービスで提出できる年末調整申告書です。どの申告書を提出するかを確認しましょう。</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6</a:t>
            </a:fld>
            <a:endParaRPr kumimoji="1" lang="ja-JP" altLang="en-US" dirty="0">
              <a:latin typeface="Meiryo UI" panose="020B0604030504040204" pitchFamily="50" charset="-128"/>
              <a:ea typeface="Meiryo UI" panose="020B0604030504040204" pitchFamily="50" charset="-128"/>
            </a:endParaRPr>
          </a:p>
        </p:txBody>
      </p:sp>
      <p:graphicFrame>
        <p:nvGraphicFramePr>
          <p:cNvPr id="6" name="表 5">
            <a:extLst>
              <a:ext uri="{FF2B5EF4-FFF2-40B4-BE49-F238E27FC236}">
                <a16:creationId xmlns:a16="http://schemas.microsoft.com/office/drawing/2014/main" id="{098CD192-D3D3-4892-B0AF-CF7A455E9601}"/>
              </a:ext>
            </a:extLst>
          </p:cNvPr>
          <p:cNvGraphicFramePr>
            <a:graphicFrameLocks noGrp="1"/>
          </p:cNvGraphicFramePr>
          <p:nvPr>
            <p:extLst>
              <p:ext uri="{D42A27DB-BD31-4B8C-83A1-F6EECF244321}">
                <p14:modId xmlns:p14="http://schemas.microsoft.com/office/powerpoint/2010/main" val="1350410343"/>
              </p:ext>
            </p:extLst>
          </p:nvPr>
        </p:nvGraphicFramePr>
        <p:xfrm>
          <a:off x="672628" y="1295168"/>
          <a:ext cx="10995249" cy="4726673"/>
        </p:xfrm>
        <a:graphic>
          <a:graphicData uri="http://schemas.openxmlformats.org/drawingml/2006/table">
            <a:tbl>
              <a:tblPr firstRow="1" bandRow="1">
                <a:tableStyleId>{5A111915-BE36-4E01-A7E5-04B1672EAD32}</a:tableStyleId>
              </a:tblPr>
              <a:tblGrid>
                <a:gridCol w="3125692">
                  <a:extLst>
                    <a:ext uri="{9D8B030D-6E8A-4147-A177-3AD203B41FA5}">
                      <a16:colId xmlns:a16="http://schemas.microsoft.com/office/drawing/2014/main" val="2764298941"/>
                    </a:ext>
                  </a:extLst>
                </a:gridCol>
                <a:gridCol w="1931276">
                  <a:extLst>
                    <a:ext uri="{9D8B030D-6E8A-4147-A177-3AD203B41FA5}">
                      <a16:colId xmlns:a16="http://schemas.microsoft.com/office/drawing/2014/main" val="3847620997"/>
                    </a:ext>
                  </a:extLst>
                </a:gridCol>
                <a:gridCol w="5938281">
                  <a:extLst>
                    <a:ext uri="{9D8B030D-6E8A-4147-A177-3AD203B41FA5}">
                      <a16:colId xmlns:a16="http://schemas.microsoft.com/office/drawing/2014/main" val="2147211549"/>
                    </a:ext>
                  </a:extLst>
                </a:gridCol>
              </a:tblGrid>
              <a:tr h="441024">
                <a:tc gridSpan="2">
                  <a:txBody>
                    <a:bodyPr/>
                    <a:lstStyle/>
                    <a:p>
                      <a:pPr algn="l"/>
                      <a:r>
                        <a:rPr kumimoji="1" lang="ja-JP" altLang="en-US" sz="1400" dirty="0">
                          <a:latin typeface="メイリオ" panose="020B0604030504040204" pitchFamily="50" charset="-128"/>
                          <a:ea typeface="メイリオ" panose="020B0604030504040204" pitchFamily="50" charset="-128"/>
                        </a:rPr>
                        <a:t>申告書</a:t>
                      </a:r>
                    </a:p>
                  </a:txBody>
                  <a:tcPr anchor="ctr"/>
                </a:tc>
                <a:tc hMerge="1">
                  <a:txBody>
                    <a:bodyPr/>
                    <a:lstStyle/>
                    <a:p>
                      <a:endParaRPr kumimoji="1" lang="ja-JP" altLang="en-US"/>
                    </a:p>
                  </a:txBody>
                  <a:tcPr/>
                </a:tc>
                <a:tc>
                  <a:txBody>
                    <a:bodyPr/>
                    <a:lstStyle/>
                    <a:p>
                      <a:pPr algn="l"/>
                      <a:r>
                        <a:rPr kumimoji="1" lang="ja-JP" altLang="en-US" sz="1400" dirty="0">
                          <a:latin typeface="メイリオ" panose="020B0604030504040204" pitchFamily="50" charset="-128"/>
                          <a:ea typeface="メイリオ" panose="020B0604030504040204" pitchFamily="50" charset="-128"/>
                        </a:rPr>
                        <a:t>説明</a:t>
                      </a:r>
                    </a:p>
                  </a:txBody>
                  <a:tcPr anchor="ctr"/>
                </a:tc>
                <a:extLst>
                  <a:ext uri="{0D108BD9-81ED-4DB2-BD59-A6C34878D82A}">
                    <a16:rowId xmlns:a16="http://schemas.microsoft.com/office/drawing/2014/main" val="1208899390"/>
                  </a:ext>
                </a:extLst>
              </a:tr>
              <a:tr h="1018020">
                <a:tc gridSpan="2">
                  <a:txBody>
                    <a:bodyPr/>
                    <a:lstStyle/>
                    <a:p>
                      <a:r>
                        <a:rPr kumimoji="1" lang="ja-JP" altLang="en-US" sz="1400" dirty="0">
                          <a:latin typeface="メイリオ" panose="020B0604030504040204" pitchFamily="50" charset="-128"/>
                          <a:ea typeface="メイリオ" panose="020B0604030504040204" pitchFamily="50" charset="-128"/>
                        </a:rPr>
                        <a:t>給与所得者の扶養控除等（異動）申告書</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tc>
                  <a:txBody>
                    <a:bodyPr/>
                    <a:lstStyle/>
                    <a:p>
                      <a:r>
                        <a:rPr kumimoji="1" lang="ja-JP" altLang="en-US" sz="1400" dirty="0">
                          <a:latin typeface="メイリオ" panose="020B0604030504040204" pitchFamily="50" charset="-128"/>
                          <a:ea typeface="メイリオ" panose="020B0604030504040204" pitchFamily="50" charset="-128"/>
                        </a:rPr>
                        <a:t>全員が提出する申告書です。当年分と翌年分の２年分の申告書を提出します。</a:t>
                      </a:r>
                    </a:p>
                    <a:p>
                      <a:r>
                        <a:rPr kumimoji="1" lang="ja-JP" altLang="en-US" sz="1400" dirty="0">
                          <a:latin typeface="メイリオ" panose="020B0604030504040204" pitchFamily="50" charset="-128"/>
                          <a:ea typeface="メイリオ" panose="020B0604030504040204" pitchFamily="50" charset="-128"/>
                        </a:rPr>
                        <a:t>（当年分は、当年の年末調整を行うために、会社が把握している情報が正しいかを確認するために提出します。翌年分は、翌年１月の給与の前に、翌年１月時点の扶養状況を申告するために提出します。）</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089187710"/>
                  </a:ext>
                </a:extLst>
              </a:tr>
              <a:tr h="492086">
                <a:tc row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給与所得者の基礎控除申告書 </a:t>
                      </a:r>
                      <a:r>
                        <a:rPr kumimoji="1" lang="en-US" altLang="ja-JP" sz="1400" dirty="0">
                          <a:latin typeface="メイリオ" panose="020B0604030504040204" pitchFamily="50" charset="-128"/>
                          <a:ea typeface="メイリオ" panose="020B0604030504040204" pitchFamily="50" charset="-128"/>
                        </a:rPr>
                        <a:t/>
                      </a:r>
                      <a:br>
                        <a:rPr kumimoji="1" lang="en-US" altLang="ja-JP" sz="1400" dirty="0">
                          <a:latin typeface="メイリオ" panose="020B0604030504040204" pitchFamily="50" charset="-128"/>
                          <a:ea typeface="メイリオ" panose="020B0604030504040204" pitchFamily="50" charset="-128"/>
                        </a:rPr>
                      </a:br>
                      <a:r>
                        <a:rPr kumimoji="1" lang="ja-JP" altLang="en-US" sz="1400" dirty="0">
                          <a:latin typeface="メイリオ" panose="020B0604030504040204" pitchFamily="50" charset="-128"/>
                          <a:ea typeface="メイリオ" panose="020B0604030504040204" pitchFamily="50" charset="-128"/>
                        </a:rPr>
                        <a:t>兼 給与所得者の配偶者控除等</a:t>
                      </a:r>
                      <a:r>
                        <a:rPr kumimoji="1" lang="ja-JP" altLang="en-US" sz="1400" dirty="0" smtClean="0">
                          <a:latin typeface="メイリオ" panose="020B0604030504040204" pitchFamily="50" charset="-128"/>
                          <a:ea typeface="メイリオ" panose="020B0604030504040204" pitchFamily="50" charset="-128"/>
                        </a:rPr>
                        <a:t>申告書</a:t>
                      </a:r>
                      <a:r>
                        <a:rPr kumimoji="1" lang="en-US" altLang="ja-JP" sz="1400" dirty="0" smtClean="0">
                          <a:latin typeface="メイリオ" panose="020B0604030504040204" pitchFamily="50" charset="-128"/>
                          <a:ea typeface="メイリオ" panose="020B0604030504040204" pitchFamily="50" charset="-128"/>
                        </a:rPr>
                        <a:t/>
                      </a:r>
                      <a:br>
                        <a:rPr kumimoji="1" lang="en-US" altLang="ja-JP" sz="1400" dirty="0" smtClean="0">
                          <a:latin typeface="メイリオ" panose="020B0604030504040204" pitchFamily="50" charset="-128"/>
                          <a:ea typeface="メイリオ" panose="020B0604030504040204" pitchFamily="50" charset="-128"/>
                        </a:rPr>
                      </a:br>
                      <a:r>
                        <a:rPr kumimoji="1" lang="ja-JP" altLang="en-US" sz="1400" dirty="0" smtClean="0">
                          <a:latin typeface="メイリオ" panose="020B0604030504040204" pitchFamily="50" charset="-128"/>
                          <a:ea typeface="メイリオ" panose="020B0604030504040204" pitchFamily="50" charset="-128"/>
                        </a:rPr>
                        <a:t>兼 </a:t>
                      </a:r>
                      <a:r>
                        <a:rPr kumimoji="1" lang="ja-JP" altLang="en-US" sz="1150" dirty="0" smtClean="0">
                          <a:latin typeface="メイリオ" panose="020B0604030504040204" pitchFamily="50" charset="-128"/>
                          <a:ea typeface="メイリオ" panose="020B0604030504040204" pitchFamily="50" charset="-128"/>
                        </a:rPr>
                        <a:t>年末調整に係る定額減税のための</a:t>
                      </a:r>
                      <a:r>
                        <a:rPr kumimoji="1" lang="zh-TW" altLang="en-US" sz="1150" dirty="0" smtClean="0">
                          <a:latin typeface="メイリオ" panose="020B0604030504040204" pitchFamily="50" charset="-128"/>
                          <a:ea typeface="メイリオ" panose="020B0604030504040204" pitchFamily="50" charset="-128"/>
                        </a:rPr>
                        <a:t>申告書</a:t>
                      </a:r>
                      <a:r>
                        <a:rPr kumimoji="1" lang="en-US" altLang="ja-JP" sz="1150" dirty="0" smtClean="0">
                          <a:latin typeface="メイリオ" panose="020B0604030504040204" pitchFamily="50" charset="-128"/>
                          <a:ea typeface="メイリオ" panose="020B0604030504040204" pitchFamily="50" charset="-128"/>
                        </a:rPr>
                        <a:t/>
                      </a:r>
                      <a:br>
                        <a:rPr kumimoji="1" lang="en-US" altLang="ja-JP" sz="1150" dirty="0" smtClean="0">
                          <a:latin typeface="メイリオ" panose="020B0604030504040204" pitchFamily="50" charset="-128"/>
                          <a:ea typeface="メイリオ" panose="020B0604030504040204" pitchFamily="50" charset="-128"/>
                        </a:rPr>
                      </a:br>
                      <a:r>
                        <a:rPr kumimoji="1" lang="ja-JP" altLang="en-US" sz="1400" dirty="0" smtClean="0">
                          <a:latin typeface="メイリオ" panose="020B0604030504040204" pitchFamily="50" charset="-128"/>
                          <a:ea typeface="メイリオ" panose="020B0604030504040204" pitchFamily="50" charset="-128"/>
                        </a:rPr>
                        <a:t>兼 </a:t>
                      </a:r>
                      <a:r>
                        <a:rPr kumimoji="1" lang="zh-TW" altLang="en-US" sz="1400" dirty="0">
                          <a:latin typeface="メイリオ" panose="020B0604030504040204" pitchFamily="50" charset="-128"/>
                          <a:ea typeface="メイリオ" panose="020B0604030504040204" pitchFamily="50" charset="-128"/>
                        </a:rPr>
                        <a:t>所得金額調整控除申告書</a:t>
                      </a:r>
                      <a:endParaRPr kumimoji="1" lang="ja-JP" altLang="en-US" sz="1400" b="1"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1400" dirty="0">
                          <a:latin typeface="メイリオ" panose="020B0604030504040204" pitchFamily="50" charset="-128"/>
                          <a:ea typeface="メイリオ" panose="020B0604030504040204" pitchFamily="50" charset="-128"/>
                        </a:rPr>
                        <a:t>給与所得者の</a:t>
                      </a:r>
                      <a:r>
                        <a:rPr kumimoji="1" lang="en-US" altLang="ja-JP" sz="1400" dirty="0">
                          <a:latin typeface="メイリオ" panose="020B0604030504040204" pitchFamily="50" charset="-128"/>
                          <a:ea typeface="メイリオ" panose="020B0604030504040204" pitchFamily="50" charset="-128"/>
                        </a:rPr>
                        <a:t/>
                      </a:r>
                      <a:br>
                        <a:rPr kumimoji="1" lang="en-US" altLang="ja-JP" sz="1400" dirty="0">
                          <a:latin typeface="メイリオ" panose="020B0604030504040204" pitchFamily="50" charset="-128"/>
                          <a:ea typeface="メイリオ" panose="020B0604030504040204" pitchFamily="50" charset="-128"/>
                        </a:rPr>
                      </a:br>
                      <a:r>
                        <a:rPr kumimoji="1" lang="ja-JP" altLang="en-US" sz="1400" dirty="0">
                          <a:latin typeface="メイリオ" panose="020B0604030504040204" pitchFamily="50" charset="-128"/>
                          <a:ea typeface="メイリオ" panose="020B0604030504040204" pitchFamily="50" charset="-128"/>
                        </a:rPr>
                        <a:t>基礎控除申告書　</a:t>
                      </a:r>
                      <a:endParaRPr kumimoji="1" lang="ja-JP" altLang="en-US" sz="1400" b="1"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本年中の合計所得金額の見積額が</a:t>
                      </a:r>
                      <a:r>
                        <a:rPr kumimoji="1" lang="en-US" altLang="ja-JP" sz="1400" dirty="0">
                          <a:latin typeface="メイリオ" panose="020B0604030504040204" pitchFamily="50" charset="-128"/>
                          <a:ea typeface="メイリオ" panose="020B0604030504040204" pitchFamily="50" charset="-128"/>
                        </a:rPr>
                        <a:t>2,500</a:t>
                      </a:r>
                      <a:r>
                        <a:rPr kumimoji="1" lang="ja-JP" altLang="en-US" sz="1400" dirty="0">
                          <a:latin typeface="メイリオ" panose="020B0604030504040204" pitchFamily="50" charset="-128"/>
                          <a:ea typeface="メイリオ" panose="020B0604030504040204" pitchFamily="50" charset="-128"/>
                        </a:rPr>
                        <a:t>万円以下である場合は、必ず提出する申告書です。 </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618763676"/>
                  </a:ext>
                </a:extLst>
              </a:tr>
              <a:tr h="492086">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メイリオ" panose="020B0604030504040204" pitchFamily="50" charset="-128"/>
                          <a:ea typeface="メイリオ" panose="020B0604030504040204" pitchFamily="50" charset="-128"/>
                        </a:rPr>
                        <a:t>給与所得者の</a:t>
                      </a:r>
                      <a:r>
                        <a:rPr kumimoji="1" lang="en-US" altLang="ja-JP" sz="1200" dirty="0">
                          <a:latin typeface="メイリオ" panose="020B0604030504040204" pitchFamily="50" charset="-128"/>
                          <a:ea typeface="メイリオ" panose="020B0604030504040204" pitchFamily="50" charset="-128"/>
                        </a:rPr>
                        <a:t/>
                      </a:r>
                      <a:br>
                        <a:rPr kumimoji="1" lang="en-US" altLang="ja-JP" sz="1200" dirty="0">
                          <a:latin typeface="メイリオ" panose="020B0604030504040204" pitchFamily="50" charset="-128"/>
                          <a:ea typeface="メイリオ" panose="020B0604030504040204" pitchFamily="50" charset="-128"/>
                        </a:rPr>
                      </a:br>
                      <a:r>
                        <a:rPr kumimoji="1" lang="ja-JP" altLang="en-US" sz="1200" dirty="0">
                          <a:latin typeface="メイリオ" panose="020B0604030504040204" pitchFamily="50" charset="-128"/>
                          <a:ea typeface="メイリオ" panose="020B0604030504040204" pitchFamily="50" charset="-128"/>
                        </a:rPr>
                        <a:t>配偶者控除等</a:t>
                      </a:r>
                      <a:r>
                        <a:rPr kumimoji="1" lang="ja-JP" altLang="en-US" sz="1200" dirty="0" smtClean="0">
                          <a:latin typeface="メイリオ" panose="020B0604030504040204" pitchFamily="50" charset="-128"/>
                          <a:ea typeface="メイリオ" panose="020B0604030504040204" pitchFamily="50" charset="-128"/>
                        </a:rPr>
                        <a:t>申告書</a:t>
                      </a:r>
                      <a:r>
                        <a:rPr kumimoji="1" lang="en-US" altLang="ja-JP" sz="1200" dirty="0" smtClean="0">
                          <a:latin typeface="メイリオ" panose="020B0604030504040204" pitchFamily="50" charset="-128"/>
                          <a:ea typeface="メイリオ" panose="020B0604030504040204" pitchFamily="50" charset="-128"/>
                        </a:rPr>
                        <a:t/>
                      </a:r>
                      <a:br>
                        <a:rPr kumimoji="1" lang="en-US" altLang="ja-JP" sz="1200" dirty="0" smtClean="0">
                          <a:latin typeface="メイリオ" panose="020B0604030504040204" pitchFamily="50" charset="-128"/>
                          <a:ea typeface="メイリオ" panose="020B0604030504040204" pitchFamily="50" charset="-128"/>
                        </a:rPr>
                      </a:br>
                      <a:r>
                        <a:rPr kumimoji="1" lang="ja-JP" altLang="en-US" sz="1200" dirty="0" smtClean="0">
                          <a:latin typeface="メイリオ" panose="020B0604030504040204" pitchFamily="50" charset="-128"/>
                          <a:ea typeface="メイリオ" panose="020B0604030504040204" pitchFamily="50" charset="-128"/>
                        </a:rPr>
                        <a:t>兼 年末調整に係る定額</a:t>
                      </a:r>
                      <a:r>
                        <a:rPr kumimoji="1" lang="en-US" altLang="ja-JP" sz="1200" dirty="0" smtClean="0">
                          <a:latin typeface="メイリオ" panose="020B0604030504040204" pitchFamily="50" charset="-128"/>
                          <a:ea typeface="メイリオ" panose="020B0604030504040204" pitchFamily="50" charset="-128"/>
                        </a:rPr>
                        <a:t/>
                      </a:r>
                      <a:br>
                        <a:rPr kumimoji="1" lang="en-US" altLang="ja-JP" sz="1200" dirty="0" smtClean="0">
                          <a:latin typeface="メイリオ" panose="020B0604030504040204" pitchFamily="50" charset="-128"/>
                          <a:ea typeface="メイリオ" panose="020B0604030504040204" pitchFamily="50" charset="-128"/>
                        </a:rPr>
                      </a:br>
                      <a:r>
                        <a:rPr kumimoji="1" lang="ja-JP" altLang="en-US" sz="1200" dirty="0" smtClean="0">
                          <a:latin typeface="メイリオ" panose="020B0604030504040204" pitchFamily="50" charset="-128"/>
                          <a:ea typeface="メイリオ" panose="020B0604030504040204" pitchFamily="50" charset="-128"/>
                        </a:rPr>
                        <a:t>減税のための申告書</a:t>
                      </a:r>
                      <a:endParaRPr kumimoji="1" lang="ja-JP" altLang="en-US" sz="1200" b="1"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配偶者</a:t>
                      </a:r>
                      <a:r>
                        <a:rPr kumimoji="1" lang="ja-JP" altLang="en-US" sz="1400" dirty="0" smtClean="0">
                          <a:latin typeface="メイリオ" panose="020B0604030504040204" pitchFamily="50" charset="-128"/>
                          <a:ea typeface="メイリオ" panose="020B0604030504040204" pitchFamily="50" charset="-128"/>
                        </a:rPr>
                        <a:t>控除または配偶者</a:t>
                      </a:r>
                      <a:r>
                        <a:rPr kumimoji="1" lang="ja-JP" altLang="en-US" sz="1400" dirty="0">
                          <a:latin typeface="メイリオ" panose="020B0604030504040204" pitchFamily="50" charset="-128"/>
                          <a:ea typeface="メイリオ" panose="020B0604030504040204" pitchFamily="50" charset="-128"/>
                        </a:rPr>
                        <a:t>特別</a:t>
                      </a:r>
                      <a:r>
                        <a:rPr kumimoji="1" lang="ja-JP" altLang="en-US" sz="1400" dirty="0" smtClean="0">
                          <a:latin typeface="メイリオ" panose="020B0604030504040204" pitchFamily="50" charset="-128"/>
                          <a:ea typeface="メイリオ" panose="020B0604030504040204" pitchFamily="50" charset="-128"/>
                        </a:rPr>
                        <a:t>控除や、配偶者に係る定額減税の適用を</a:t>
                      </a:r>
                      <a:r>
                        <a:rPr kumimoji="1" lang="en-US" altLang="ja-JP" sz="1400" dirty="0" smtClean="0">
                          <a:latin typeface="メイリオ" panose="020B0604030504040204" pitchFamily="50" charset="-128"/>
                          <a:ea typeface="メイリオ" panose="020B0604030504040204" pitchFamily="50" charset="-128"/>
                        </a:rPr>
                        <a:t/>
                      </a:r>
                      <a:br>
                        <a:rPr kumimoji="1" lang="en-US" altLang="ja-JP" sz="1400" dirty="0" smtClean="0">
                          <a:latin typeface="メイリオ" panose="020B0604030504040204" pitchFamily="50" charset="-128"/>
                          <a:ea typeface="メイリオ" panose="020B0604030504040204" pitchFamily="50" charset="-128"/>
                        </a:rPr>
                      </a:br>
                      <a:r>
                        <a:rPr kumimoji="1" lang="ja-JP" altLang="en-US" sz="1400" dirty="0" smtClean="0">
                          <a:latin typeface="メイリオ" panose="020B0604030504040204" pitchFamily="50" charset="-128"/>
                          <a:ea typeface="メイリオ" panose="020B0604030504040204" pitchFamily="50" charset="-128"/>
                        </a:rPr>
                        <a:t>受ける</a:t>
                      </a:r>
                      <a:r>
                        <a:rPr kumimoji="1" lang="ja-JP" altLang="en-US" sz="1400" dirty="0">
                          <a:latin typeface="メイリオ" panose="020B0604030504040204" pitchFamily="50" charset="-128"/>
                          <a:ea typeface="メイリオ" panose="020B0604030504040204" pitchFamily="50" charset="-128"/>
                        </a:rPr>
                        <a:t>場合に提出する申告書です。 </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4039343794"/>
                  </a:ext>
                </a:extLst>
              </a:tr>
              <a:tr h="492086">
                <a:tc vMerge="1">
                  <a:txBody>
                    <a:bodyPr/>
                    <a:lstStyle/>
                    <a:p>
                      <a:endParaRPr kumimoji="1" lang="ja-JP" altLang="en-US" sz="1400" dirty="0">
                        <a:latin typeface="Meiryo UI" panose="020B0604030504040204" pitchFamily="50" charset="-128"/>
                        <a:ea typeface="Meiryo UI"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所得金額調整控除</a:t>
                      </a:r>
                      <a:r>
                        <a:rPr kumimoji="1" lang="en-US" altLang="ja-JP" sz="1400" dirty="0">
                          <a:latin typeface="メイリオ" panose="020B0604030504040204" pitchFamily="50" charset="-128"/>
                          <a:ea typeface="メイリオ" panose="020B0604030504040204" pitchFamily="50" charset="-128"/>
                        </a:rPr>
                        <a:t/>
                      </a:r>
                      <a:br>
                        <a:rPr kumimoji="1" lang="en-US" altLang="ja-JP" sz="1400" dirty="0">
                          <a:latin typeface="メイリオ" panose="020B0604030504040204" pitchFamily="50" charset="-128"/>
                          <a:ea typeface="メイリオ" panose="020B0604030504040204" pitchFamily="50" charset="-128"/>
                        </a:rPr>
                      </a:br>
                      <a:r>
                        <a:rPr kumimoji="1" lang="ja-JP" altLang="en-US" sz="1400" dirty="0">
                          <a:latin typeface="メイリオ" panose="020B0604030504040204" pitchFamily="50" charset="-128"/>
                          <a:ea typeface="メイリオ" panose="020B0604030504040204" pitchFamily="50" charset="-128"/>
                        </a:rPr>
                        <a:t>申告書</a:t>
                      </a:r>
                      <a:endParaRPr kumimoji="1" lang="ja-JP" altLang="en-US" sz="1400" b="1"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a:latin typeface="メイリオ" panose="020B0604030504040204" pitchFamily="50" charset="-128"/>
                          <a:ea typeface="メイリオ" panose="020B0604030504040204" pitchFamily="50" charset="-128"/>
                        </a:rPr>
                        <a:t>給与等の収入金額が</a:t>
                      </a:r>
                      <a:r>
                        <a:rPr kumimoji="1" lang="en-US" altLang="ja-JP" sz="1400" dirty="0">
                          <a:latin typeface="メイリオ" panose="020B0604030504040204" pitchFamily="50" charset="-128"/>
                          <a:ea typeface="メイリオ" panose="020B0604030504040204" pitchFamily="50" charset="-128"/>
                        </a:rPr>
                        <a:t>850</a:t>
                      </a:r>
                      <a:r>
                        <a:rPr kumimoji="1" lang="ja-JP" altLang="en-US" sz="1400" dirty="0">
                          <a:latin typeface="メイリオ" panose="020B0604030504040204" pitchFamily="50" charset="-128"/>
                          <a:ea typeface="メイリオ" panose="020B0604030504040204" pitchFamily="50" charset="-128"/>
                        </a:rPr>
                        <a:t>万円 を超え、一定の要件に当てはまる場合に提出する申告書です。</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476961368"/>
                  </a:ext>
                </a:extLst>
              </a:tr>
              <a:tr h="749969">
                <a:tc gridSpan="2">
                  <a:txBody>
                    <a:bodyPr/>
                    <a:lstStyle/>
                    <a:p>
                      <a:r>
                        <a:rPr kumimoji="1" lang="ja-JP" altLang="en-US" sz="1400" dirty="0">
                          <a:latin typeface="メイリオ" panose="020B0604030504040204" pitchFamily="50" charset="-128"/>
                          <a:ea typeface="メイリオ" panose="020B0604030504040204" pitchFamily="50" charset="-128"/>
                        </a:rPr>
                        <a:t>給与所得者の保険料控除申告書</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tc>
                  <a:txBody>
                    <a:bodyPr/>
                    <a:lstStyle/>
                    <a:p>
                      <a:r>
                        <a:rPr kumimoji="1" lang="ja-JP" altLang="en-US" sz="1400" dirty="0">
                          <a:latin typeface="メイリオ" panose="020B0604030504040204" pitchFamily="50" charset="-128"/>
                          <a:ea typeface="メイリオ" panose="020B0604030504040204" pitchFamily="50" charset="-128"/>
                        </a:rPr>
                        <a:t>一般の生命保険料、学資保険、介護医療保険料、</a:t>
                      </a:r>
                      <a:r>
                        <a:rPr kumimoji="1" lang="zh-TW" altLang="en-US" sz="1400" dirty="0">
                          <a:latin typeface="メイリオ" panose="020B0604030504040204" pitchFamily="50" charset="-128"/>
                          <a:ea typeface="メイリオ" panose="020B0604030504040204" pitchFamily="50" charset="-128"/>
                        </a:rPr>
                        <a:t>個人年金保険料</a:t>
                      </a:r>
                      <a:r>
                        <a:rPr kumimoji="1" lang="ja-JP" altLang="en-US" sz="1400" dirty="0" err="1">
                          <a:latin typeface="メイリオ" panose="020B0604030504040204" pitchFamily="50" charset="-128"/>
                          <a:ea typeface="メイリオ" panose="020B0604030504040204" pitchFamily="50" charset="-128"/>
                        </a:rPr>
                        <a:t>、</a:t>
                      </a:r>
                      <a:r>
                        <a:rPr kumimoji="1" lang="ja-JP" altLang="en-US" sz="1400" dirty="0">
                          <a:latin typeface="メイリオ" panose="020B0604030504040204" pitchFamily="50" charset="-128"/>
                          <a:ea typeface="メイリオ" panose="020B0604030504040204" pitchFamily="50" charset="-128"/>
                        </a:rPr>
                        <a:t>地震保険料、社会保険料、</a:t>
                      </a:r>
                      <a:r>
                        <a:rPr kumimoji="1" lang="en-US" altLang="ja-JP" sz="1400" dirty="0" err="1">
                          <a:latin typeface="メイリオ" panose="020B0604030504040204" pitchFamily="50" charset="-128"/>
                          <a:ea typeface="メイリオ" panose="020B0604030504040204" pitchFamily="50" charset="-128"/>
                        </a:rPr>
                        <a:t>iDeCo</a:t>
                      </a:r>
                      <a:r>
                        <a:rPr kumimoji="1" lang="ja-JP" altLang="en-US" sz="1400" dirty="0">
                          <a:latin typeface="メイリオ" panose="020B0604030504040204" pitchFamily="50" charset="-128"/>
                          <a:ea typeface="メイリオ" panose="020B0604030504040204" pitchFamily="50" charset="-128"/>
                        </a:rPr>
                        <a:t>などを支払っている方が提出する申告書です。</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3717213150"/>
                  </a:ext>
                </a:extLst>
              </a:tr>
              <a:tr h="473439">
                <a:tc gridSpan="2">
                  <a:txBody>
                    <a:bodyPr/>
                    <a:lstStyle/>
                    <a:p>
                      <a:r>
                        <a:rPr kumimoji="1" lang="ja-JP" altLang="en-US" sz="1400" dirty="0">
                          <a:latin typeface="メイリオ" panose="020B0604030504040204" pitchFamily="50" charset="-128"/>
                          <a:ea typeface="メイリオ" panose="020B0604030504040204" pitchFamily="50" charset="-128"/>
                        </a:rPr>
                        <a:t>給与所得者の（特定増改築等）住宅借入金等特別控除申告書</a:t>
                      </a:r>
                      <a:endParaRPr kumimoji="1" lang="ja-JP" altLang="en-US" sz="1400" b="1" dirty="0">
                        <a:latin typeface="メイリオ" panose="020B0604030504040204" pitchFamily="50" charset="-128"/>
                        <a:ea typeface="メイリオ" panose="020B0604030504040204" pitchFamily="50" charset="-128"/>
                      </a:endParaRPr>
                    </a:p>
                  </a:txBody>
                  <a:tcPr anchor="ctr"/>
                </a:tc>
                <a:tc hMerge="1">
                  <a:txBody>
                    <a:bodyPr/>
                    <a:lstStyle/>
                    <a:p>
                      <a:endParaRPr kumimoji="1" lang="ja-JP" altLang="en-US"/>
                    </a:p>
                  </a:txBody>
                  <a:tcPr/>
                </a:tc>
                <a:tc>
                  <a:txBody>
                    <a:bodyPr/>
                    <a:lstStyle/>
                    <a:p>
                      <a:r>
                        <a:rPr kumimoji="1" lang="ja-JP" altLang="en-US" sz="1400" dirty="0">
                          <a:latin typeface="メイリオ" panose="020B0604030504040204" pitchFamily="50" charset="-128"/>
                          <a:ea typeface="メイリオ" panose="020B0604030504040204" pitchFamily="50" charset="-128"/>
                        </a:rPr>
                        <a:t>住宅ローン控除を受ける方（住宅ローンを組んで</a:t>
                      </a:r>
                      <a:r>
                        <a:rPr kumimoji="1" lang="en-US" altLang="ja-JP" sz="1400" dirty="0">
                          <a:latin typeface="メイリオ" panose="020B0604030504040204" pitchFamily="50" charset="-128"/>
                          <a:ea typeface="メイリオ" panose="020B0604030504040204" pitchFamily="50" charset="-128"/>
                        </a:rPr>
                        <a:t>2</a:t>
                      </a:r>
                      <a:r>
                        <a:rPr kumimoji="1" lang="ja-JP" altLang="en-US" sz="1400" dirty="0">
                          <a:latin typeface="メイリオ" panose="020B0604030504040204" pitchFamily="50" charset="-128"/>
                          <a:ea typeface="メイリオ" panose="020B0604030504040204" pitchFamily="50" charset="-128"/>
                        </a:rPr>
                        <a:t>年目以降の方）が提出する申告書です。</a:t>
                      </a:r>
                      <a:endParaRPr kumimoji="1" lang="ja-JP" altLang="en-US" sz="1400" dirty="0">
                        <a:solidFill>
                          <a:schemeClr val="tx1">
                            <a:lumMod val="95000"/>
                            <a:lumOff val="5000"/>
                          </a:schemeClr>
                        </a:solidFill>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147449964"/>
                  </a:ext>
                </a:extLst>
              </a:tr>
            </a:tbl>
          </a:graphicData>
        </a:graphic>
      </p:graphicFrame>
      <p:cxnSp>
        <p:nvCxnSpPr>
          <p:cNvPr id="15" name="直線コネクタ 14"/>
          <p:cNvCxnSpPr/>
          <p:nvPr/>
        </p:nvCxnSpPr>
        <p:spPr>
          <a:xfrm>
            <a:off x="5711842" y="1295168"/>
            <a:ext cx="0" cy="47266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flipH="1">
            <a:off x="3795225" y="2889093"/>
            <a:ext cx="0" cy="187047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5202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］申告書提出の流れ</a:t>
            </a:r>
          </a:p>
        </p:txBody>
      </p:sp>
      <p:sp>
        <p:nvSpPr>
          <p:cNvPr id="3" name="コンテンツ プレースホルダー 2"/>
          <p:cNvSpPr>
            <a:spLocks noGrp="1"/>
          </p:cNvSpPr>
          <p:nvPr>
            <p:ph idx="1"/>
          </p:nvPr>
        </p:nvSpPr>
        <p:spPr>
          <a:xfrm>
            <a:off x="389614" y="850790"/>
            <a:ext cx="10964186" cy="5539186"/>
          </a:xfrm>
        </p:spPr>
        <p:txBody>
          <a:bodyPr>
            <a:normAutofit/>
          </a:bodyPr>
          <a:lstStyle/>
          <a:p>
            <a:pPr marL="0" indent="0">
              <a:buNone/>
            </a:pP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1. </a:t>
            </a:r>
            <a:r>
              <a:rPr lang="ja-JP" altLang="en-US" sz="2400" dirty="0">
                <a:latin typeface="Meiryo UI" panose="020B0604030504040204" pitchFamily="50" charset="-128"/>
                <a:ea typeface="Meiryo UI" panose="020B0604030504040204" pitchFamily="50" charset="-128"/>
              </a:rPr>
              <a:t>当サービスにログインする</a:t>
            </a:r>
            <a:r>
              <a:rPr lang="en-US" altLang="ja-JP" sz="2400" dirty="0">
                <a:latin typeface="Meiryo UI" panose="020B0604030504040204" pitchFamily="50" charset="-128"/>
                <a:ea typeface="Meiryo UI" panose="020B0604030504040204" pitchFamily="50" charset="-128"/>
              </a:rPr>
              <a:t/>
            </a:r>
            <a:br>
              <a:rPr lang="en-US" altLang="ja-JP"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
            </a:r>
            <a:br>
              <a:rPr lang="en-US" altLang="ja-JP"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2. </a:t>
            </a:r>
            <a:r>
              <a:rPr lang="ja-JP" altLang="en-US" sz="2400" dirty="0">
                <a:latin typeface="Meiryo UI" panose="020B0604030504040204" pitchFamily="50" charset="-128"/>
                <a:ea typeface="Meiryo UI" panose="020B0604030504040204" pitchFamily="50" charset="-128"/>
              </a:rPr>
              <a:t>提出する申告書を選択する</a:t>
            </a:r>
            <a:r>
              <a:rPr lang="en-US" altLang="ja-JP" sz="2400" dirty="0">
                <a:latin typeface="Meiryo UI" panose="020B0604030504040204" pitchFamily="50" charset="-128"/>
                <a:ea typeface="Meiryo UI" panose="020B0604030504040204" pitchFamily="50" charset="-128"/>
              </a:rPr>
              <a:t/>
            </a:r>
            <a:br>
              <a:rPr lang="en-US" altLang="ja-JP"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
            </a:r>
            <a:br>
              <a:rPr lang="en-US" altLang="ja-JP"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3. </a:t>
            </a:r>
            <a:r>
              <a:rPr lang="ja-JP" altLang="en-US" sz="2400" dirty="0">
                <a:latin typeface="Meiryo UI" panose="020B0604030504040204" pitchFamily="50" charset="-128"/>
                <a:ea typeface="Meiryo UI" panose="020B0604030504040204" pitchFamily="50" charset="-128"/>
              </a:rPr>
              <a:t>申告書データを登録する </a:t>
            </a:r>
            <a:br>
              <a:rPr lang="ja-JP" altLang="en-US"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給与所得者の扶養控除等（異動）申告書 等</a:t>
            </a:r>
            <a:br>
              <a:rPr lang="ja-JP" altLang="en-US"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給与所得者の保険料控除申告書</a:t>
            </a:r>
            <a:r>
              <a:rPr lang="en-US" altLang="ja-JP" sz="2400" dirty="0">
                <a:latin typeface="Meiryo UI" panose="020B0604030504040204" pitchFamily="50" charset="-128"/>
                <a:ea typeface="Meiryo UI" panose="020B0604030504040204" pitchFamily="50" charset="-128"/>
              </a:rPr>
              <a:t/>
            </a:r>
            <a:br>
              <a:rPr lang="en-US" altLang="ja-JP"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a:r>
            <a:br>
              <a:rPr lang="ja-JP" altLang="en-US"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4. </a:t>
            </a:r>
            <a:r>
              <a:rPr lang="ja-JP" altLang="en-US" sz="2400" dirty="0">
                <a:latin typeface="Meiryo UI" panose="020B0604030504040204" pitchFamily="50" charset="-128"/>
                <a:ea typeface="Meiryo UI" panose="020B0604030504040204" pitchFamily="50" charset="-128"/>
              </a:rPr>
              <a:t>登録内容を確認して提出する</a:t>
            </a:r>
            <a:r>
              <a:rPr lang="en-US" altLang="ja-JP" sz="2400" dirty="0">
                <a:latin typeface="Meiryo UI" panose="020B0604030504040204" pitchFamily="50" charset="-128"/>
                <a:ea typeface="Meiryo UI" panose="020B0604030504040204" pitchFamily="50" charset="-128"/>
              </a:rPr>
              <a:t/>
            </a:r>
            <a:br>
              <a:rPr lang="en-US" altLang="ja-JP" sz="2400" dirty="0">
                <a:latin typeface="Meiryo UI" panose="020B0604030504040204" pitchFamily="50" charset="-128"/>
                <a:ea typeface="Meiryo UI" panose="020B0604030504040204" pitchFamily="50" charset="-128"/>
              </a:rPr>
            </a:br>
            <a:r>
              <a:rPr lang="ja-JP" altLang="en-US" sz="2400" dirty="0">
                <a:latin typeface="Meiryo UI" panose="020B0604030504040204" pitchFamily="50" charset="-128"/>
                <a:ea typeface="Meiryo UI" panose="020B0604030504040204" pitchFamily="50" charset="-128"/>
              </a:rPr>
              <a:t/>
            </a:r>
            <a:br>
              <a:rPr lang="ja-JP" altLang="en-US" sz="2400" dirty="0">
                <a:latin typeface="Meiryo UI" panose="020B0604030504040204" pitchFamily="50" charset="-128"/>
                <a:ea typeface="Meiryo UI" panose="020B0604030504040204" pitchFamily="50" charset="-128"/>
              </a:rPr>
            </a:br>
            <a:r>
              <a:rPr lang="en-US" altLang="ja-JP" sz="2400" dirty="0">
                <a:latin typeface="Meiryo UI" panose="020B0604030504040204" pitchFamily="50" charset="-128"/>
                <a:ea typeface="Meiryo UI" panose="020B0604030504040204" pitchFamily="50" charset="-128"/>
              </a:rPr>
              <a:t>5. </a:t>
            </a:r>
            <a:r>
              <a:rPr lang="ja-JP" altLang="en-US" sz="2400" dirty="0">
                <a:latin typeface="Meiryo UI" panose="020B0604030504040204" pitchFamily="50" charset="-128"/>
                <a:ea typeface="Meiryo UI" panose="020B0604030504040204" pitchFamily="50" charset="-128"/>
              </a:rPr>
              <a:t>台紙を印刷して、証明書類を貼って提出する</a:t>
            </a:r>
            <a:br>
              <a:rPr lang="ja-JP" altLang="en-US" sz="2400" dirty="0">
                <a:latin typeface="Meiryo UI" panose="020B0604030504040204" pitchFamily="50" charset="-128"/>
                <a:ea typeface="Meiryo UI" panose="020B0604030504040204" pitchFamily="50" charset="-128"/>
              </a:rPr>
            </a:br>
            <a:r>
              <a:rPr lang="en-US" altLang="ja-JP" sz="2000" dirty="0">
                <a:latin typeface="Meiryo UI" panose="020B0604030504040204" pitchFamily="50" charset="-128"/>
                <a:ea typeface="Meiryo UI" panose="020B0604030504040204" pitchFamily="50" charset="-128"/>
              </a:rPr>
              <a:t/>
            </a:r>
            <a:br>
              <a:rPr lang="en-US" altLang="ja-JP" sz="2000" dirty="0">
                <a:latin typeface="Meiryo UI" panose="020B0604030504040204" pitchFamily="50" charset="-128"/>
                <a:ea typeface="Meiryo UI" panose="020B0604030504040204" pitchFamily="50" charset="-128"/>
              </a:rPr>
            </a:br>
            <a:endParaRPr lang="ja-JP" altLang="en-US" sz="2000" dirty="0">
              <a:latin typeface="Meiryo UI" panose="020B0604030504040204" pitchFamily="50" charset="-128"/>
              <a:ea typeface="Meiryo UI" panose="020B0604030504040204" pitchFamily="50" charset="-128"/>
            </a:endParaRPr>
          </a:p>
        </p:txBody>
      </p:sp>
      <p:sp>
        <p:nvSpPr>
          <p:cNvPr id="4" name="フッター プレースホルダー 3"/>
          <p:cNvSpPr>
            <a:spLocks noGrp="1"/>
          </p:cNvSpPr>
          <p:nvPr>
            <p:ph type="ftr" sz="quarter" idx="11"/>
          </p:nvPr>
        </p:nvSpPr>
        <p:spPr>
          <a:xfrm>
            <a:off x="7553077" y="6474101"/>
            <a:ext cx="4114800" cy="365125"/>
          </a:xfrm>
        </p:spPr>
        <p:txBody>
          <a:bodyPr/>
          <a:lstStyle/>
          <a:p>
            <a:r>
              <a:rPr kumimoji="1" lang="en-US" altLang="ja-JP" sz="110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7</a:t>
            </a:fld>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705019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図 12">
            <a:extLst>
              <a:ext uri="{FF2B5EF4-FFF2-40B4-BE49-F238E27FC236}">
                <a16:creationId xmlns:a16="http://schemas.microsoft.com/office/drawing/2014/main" id="{6A20155E-E2C0-4921-8237-995DF65BD6C0}"/>
              </a:ext>
            </a:extLst>
          </p:cNvPr>
          <p:cNvPicPr>
            <a:picLocks noChangeAspect="1"/>
          </p:cNvPicPr>
          <p:nvPr/>
        </p:nvPicPr>
        <p:blipFill>
          <a:blip r:embed="rId3"/>
          <a:stretch>
            <a:fillRect/>
          </a:stretch>
        </p:blipFill>
        <p:spPr>
          <a:xfrm>
            <a:off x="838200" y="4385810"/>
            <a:ext cx="4051741" cy="2005698"/>
          </a:xfrm>
          <a:prstGeom prst="rect">
            <a:avLst/>
          </a:prstGeom>
        </p:spPr>
      </p:pic>
      <p:sp>
        <p:nvSpPr>
          <p:cNvPr id="19" name="コンテンツ プレースホルダー 2"/>
          <p:cNvSpPr>
            <a:spLocks noGrp="1"/>
          </p:cNvSpPr>
          <p:nvPr>
            <p:ph idx="1"/>
          </p:nvPr>
        </p:nvSpPr>
        <p:spPr>
          <a:xfrm>
            <a:off x="389614" y="1005257"/>
            <a:ext cx="10964186" cy="4757006"/>
          </a:xfrm>
        </p:spPr>
        <p:txBody>
          <a:bodyPr>
            <a:normAutofit/>
          </a:bodyPr>
          <a:lstStyle/>
          <a:p>
            <a:pPr marL="0" indent="0">
              <a:buNone/>
            </a:pPr>
            <a:r>
              <a:rPr lang="en-US" altLang="ja-JP" sz="1800" dirty="0">
                <a:latin typeface="Meiryo UI" panose="020B0604030504040204" pitchFamily="50" charset="-128"/>
                <a:ea typeface="Meiryo UI" panose="020B0604030504040204" pitchFamily="50" charset="-128"/>
              </a:rPr>
              <a:t>1. </a:t>
            </a:r>
            <a:r>
              <a:rPr lang="ja-JP" altLang="en-US" sz="1600" dirty="0">
                <a:latin typeface="Meiryo UI" panose="020B0604030504040204" pitchFamily="50" charset="-128"/>
                <a:ea typeface="Meiryo UI" panose="020B0604030504040204" pitchFamily="50" charset="-128"/>
              </a:rPr>
              <a:t>管理者から送付された提出依頼のメールを確認し、記載されている提出用ＵＲＬをクリックします。</a:t>
            </a: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en-US" altLang="ja-JP" sz="1600" dirty="0">
                <a:latin typeface="Meiryo UI" panose="020B0604030504040204" pitchFamily="50" charset="-128"/>
                <a:ea typeface="Meiryo UI" panose="020B0604030504040204" pitchFamily="50" charset="-128"/>
              </a:rPr>
              <a:t/>
            </a:r>
            <a:br>
              <a:rPr lang="en-US" altLang="ja-JP" sz="1600" dirty="0">
                <a:latin typeface="Meiryo UI" panose="020B0604030504040204" pitchFamily="50" charset="-128"/>
                <a:ea typeface="Meiryo UI" panose="020B0604030504040204" pitchFamily="50" charset="-128"/>
              </a:rPr>
            </a:br>
            <a:r>
              <a:rPr lang="en-US" altLang="ja-JP" sz="1800" dirty="0">
                <a:latin typeface="Meiryo UI" panose="020B0604030504040204" pitchFamily="50" charset="-128"/>
                <a:ea typeface="Meiryo UI" panose="020B0604030504040204" pitchFamily="50" charset="-128"/>
              </a:rPr>
              <a:t>2. </a:t>
            </a:r>
            <a:r>
              <a:rPr lang="ja-JP" altLang="en-US" sz="1600" dirty="0">
                <a:latin typeface="Meiryo UI" panose="020B0604030504040204" pitchFamily="50" charset="-128"/>
                <a:ea typeface="Meiryo UI" panose="020B0604030504040204" pitchFamily="50" charset="-128"/>
              </a:rPr>
              <a:t> ログイン画面が表示されるので、手順「１</a:t>
            </a:r>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」の提出依頼メールの「利用者ＩＤ」と「パスワード」を入力して、</a:t>
            </a:r>
            <a:br>
              <a:rPr lang="ja-JP" altLang="en-US" sz="1600" dirty="0">
                <a:latin typeface="Meiryo UI" panose="020B0604030504040204" pitchFamily="50" charset="-128"/>
                <a:ea typeface="Meiryo UI" panose="020B0604030504040204" pitchFamily="50" charset="-128"/>
              </a:rPr>
            </a:br>
            <a:r>
              <a:rPr lang="ja-JP" altLang="en-US" sz="1600" dirty="0">
                <a:latin typeface="Meiryo UI" panose="020B0604030504040204" pitchFamily="50" charset="-128"/>
                <a:ea typeface="Meiryo UI" panose="020B0604030504040204" pitchFamily="50" charset="-128"/>
              </a:rPr>
              <a:t>  　［ログイン］ボタンをクリックします。 </a:t>
            </a: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pPr marL="0" indent="0">
              <a:buNone/>
            </a:pPr>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4"/>
          <a:stretch>
            <a:fillRect/>
          </a:stretch>
        </p:blipFill>
        <p:spPr>
          <a:xfrm>
            <a:off x="897042" y="1384933"/>
            <a:ext cx="2021179" cy="2101831"/>
          </a:xfrm>
          <a:prstGeom prst="rect">
            <a:avLst/>
          </a:prstGeom>
          <a:ln>
            <a:solidFill>
              <a:schemeClr val="bg1">
                <a:lumMod val="50000"/>
              </a:schemeClr>
            </a:solidFill>
          </a:ln>
        </p:spPr>
      </p:pic>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- 1.</a:t>
            </a:r>
            <a:r>
              <a:rPr lang="en-US" altLang="ja-JP" sz="2800"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当サービス</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年末調整申告書クラウド</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にログインする </a:t>
            </a: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8</a:t>
            </a:fld>
            <a:endParaRPr kumimoji="1" lang="ja-JP" altLang="en-US" dirty="0">
              <a:latin typeface="Meiryo UI" panose="020B0604030504040204" pitchFamily="50" charset="-128"/>
              <a:ea typeface="Meiryo UI" panose="020B0604030504040204" pitchFamily="50" charset="-128"/>
            </a:endParaRPr>
          </a:p>
        </p:txBody>
      </p:sp>
      <p:sp>
        <p:nvSpPr>
          <p:cNvPr id="7" name="角丸四角形 5">
            <a:extLst>
              <a:ext uri="{FF2B5EF4-FFF2-40B4-BE49-F238E27FC236}">
                <a16:creationId xmlns:a16="http://schemas.microsoft.com/office/drawing/2014/main" id="{B438EDDF-1BC4-4A5D-B75E-EDF6A52105F7}"/>
              </a:ext>
            </a:extLst>
          </p:cNvPr>
          <p:cNvSpPr>
            <a:spLocks noChangeArrowheads="1"/>
          </p:cNvSpPr>
          <p:nvPr/>
        </p:nvSpPr>
        <p:spPr bwMode="auto">
          <a:xfrm>
            <a:off x="961790" y="2013285"/>
            <a:ext cx="1786959" cy="451254"/>
          </a:xfrm>
          <a:prstGeom prst="roundRect">
            <a:avLst>
              <a:gd name="adj" fmla="val 16667"/>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8" name="角丸四角形 6">
            <a:extLst>
              <a:ext uri="{FF2B5EF4-FFF2-40B4-BE49-F238E27FC236}">
                <a16:creationId xmlns:a16="http://schemas.microsoft.com/office/drawing/2014/main" id="{B6434677-5303-46EE-AEB9-F42664918E19}"/>
              </a:ext>
            </a:extLst>
          </p:cNvPr>
          <p:cNvSpPr>
            <a:spLocks noChangeArrowheads="1"/>
          </p:cNvSpPr>
          <p:nvPr/>
        </p:nvSpPr>
        <p:spPr bwMode="auto">
          <a:xfrm>
            <a:off x="961791" y="2583542"/>
            <a:ext cx="1444526" cy="336121"/>
          </a:xfrm>
          <a:prstGeom prst="roundRect">
            <a:avLst>
              <a:gd name="adj" fmla="val 16667"/>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9" name="直線矢印コネクタ 9">
            <a:extLst>
              <a:ext uri="{FF2B5EF4-FFF2-40B4-BE49-F238E27FC236}">
                <a16:creationId xmlns:a16="http://schemas.microsoft.com/office/drawing/2014/main" id="{588AA4C2-CAF1-4948-B930-2E97008CB028}"/>
              </a:ext>
            </a:extLst>
          </p:cNvPr>
          <p:cNvSpPr>
            <a:spLocks noChangeShapeType="1"/>
          </p:cNvSpPr>
          <p:nvPr/>
        </p:nvSpPr>
        <p:spPr bwMode="auto">
          <a:xfrm flipH="1" flipV="1">
            <a:off x="2748749" y="2241635"/>
            <a:ext cx="1356897" cy="128004"/>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0" name="テキスト ボックス 7">
            <a:extLst>
              <a:ext uri="{FF2B5EF4-FFF2-40B4-BE49-F238E27FC236}">
                <a16:creationId xmlns:a16="http://schemas.microsoft.com/office/drawing/2014/main" id="{822D4AA2-AAB4-4340-A36E-2E6068E121A3}"/>
              </a:ext>
            </a:extLst>
          </p:cNvPr>
          <p:cNvSpPr txBox="1">
            <a:spLocks noChangeArrowheads="1"/>
          </p:cNvSpPr>
          <p:nvPr/>
        </p:nvSpPr>
        <p:spPr bwMode="auto">
          <a:xfrm>
            <a:off x="3333292" y="2128225"/>
            <a:ext cx="2452957" cy="418143"/>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提出用ＵＲＬをクリックします。</a:t>
            </a:r>
            <a:endParaRPr kumimoji="0" lang="ja-JP"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sp>
        <p:nvSpPr>
          <p:cNvPr id="14" name="角丸四角形 79">
            <a:extLst>
              <a:ext uri="{FF2B5EF4-FFF2-40B4-BE49-F238E27FC236}">
                <a16:creationId xmlns:a16="http://schemas.microsoft.com/office/drawing/2014/main" id="{6ED4E37B-C982-4D9C-AC00-7A460C5B7AF0}"/>
              </a:ext>
            </a:extLst>
          </p:cNvPr>
          <p:cNvSpPr>
            <a:spLocks noChangeArrowheads="1"/>
          </p:cNvSpPr>
          <p:nvPr/>
        </p:nvSpPr>
        <p:spPr bwMode="auto">
          <a:xfrm>
            <a:off x="2292746" y="4933950"/>
            <a:ext cx="1250950" cy="292100"/>
          </a:xfrm>
          <a:prstGeom prst="roundRect">
            <a:avLst>
              <a:gd name="adj" fmla="val 16667"/>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5" name="AutoShape 14">
            <a:extLst>
              <a:ext uri="{FF2B5EF4-FFF2-40B4-BE49-F238E27FC236}">
                <a16:creationId xmlns:a16="http://schemas.microsoft.com/office/drawing/2014/main" id="{128272F8-2DDE-4940-816F-092F82E4E667}"/>
              </a:ext>
            </a:extLst>
          </p:cNvPr>
          <p:cNvSpPr>
            <a:spLocks noChangeArrowheads="1"/>
          </p:cNvSpPr>
          <p:nvPr/>
        </p:nvSpPr>
        <p:spPr bwMode="auto">
          <a:xfrm>
            <a:off x="2518758" y="5232745"/>
            <a:ext cx="681066" cy="292099"/>
          </a:xfrm>
          <a:prstGeom prst="roundRect">
            <a:avLst>
              <a:gd name="adj" fmla="val 16667"/>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a:p>
        </p:txBody>
      </p:sp>
      <p:sp>
        <p:nvSpPr>
          <p:cNvPr id="11" name="直線矢印コネクタ 10">
            <a:extLst>
              <a:ext uri="{FF2B5EF4-FFF2-40B4-BE49-F238E27FC236}">
                <a16:creationId xmlns:a16="http://schemas.microsoft.com/office/drawing/2014/main" id="{68451E95-3493-436F-822B-558B5E6149F7}"/>
              </a:ext>
            </a:extLst>
          </p:cNvPr>
          <p:cNvSpPr>
            <a:spLocks noChangeShapeType="1"/>
          </p:cNvSpPr>
          <p:nvPr/>
        </p:nvSpPr>
        <p:spPr bwMode="auto">
          <a:xfrm rot="10800000" flipV="1">
            <a:off x="3546672" y="5011716"/>
            <a:ext cx="2452957" cy="45719"/>
          </a:xfrm>
          <a:prstGeom prst="bentConnector3">
            <a:avLst>
              <a:gd name="adj1" fmla="val 7564"/>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a:p>
        </p:txBody>
      </p:sp>
      <p:sp>
        <p:nvSpPr>
          <p:cNvPr id="12" name="テキスト ボックス 11">
            <a:extLst>
              <a:ext uri="{FF2B5EF4-FFF2-40B4-BE49-F238E27FC236}">
                <a16:creationId xmlns:a16="http://schemas.microsoft.com/office/drawing/2014/main" id="{76DA9553-1A75-49CD-8613-2780E6279335}"/>
              </a:ext>
            </a:extLst>
          </p:cNvPr>
          <p:cNvSpPr txBox="1">
            <a:spLocks noChangeArrowheads="1"/>
          </p:cNvSpPr>
          <p:nvPr/>
        </p:nvSpPr>
        <p:spPr bwMode="auto">
          <a:xfrm>
            <a:off x="5034349" y="4832521"/>
            <a:ext cx="3009900" cy="706771"/>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提出依頼メールに記載されている</a:t>
            </a:r>
            <a: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
            </a:r>
            <a:br>
              <a:rPr kumimoji="0" lang="en-US" altLang="ja-JP"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br>
            <a:r>
              <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cs typeface="Times New Roman" panose="02020603050405020304" pitchFamily="18" charset="0"/>
              </a:rPr>
              <a:t>利用者ＩＤ</a:t>
            </a:r>
            <a:r>
              <a:rPr kumimoji="0" lang="ja-JP" altLang="en-US" sz="1400" dirty="0">
                <a:latin typeface="Meiryo UI" panose="020B0604030504040204" pitchFamily="50" charset="-128"/>
                <a:ea typeface="Meiryo UI" panose="020B0604030504040204" pitchFamily="50" charset="-128"/>
                <a:cs typeface="Times New Roman" panose="02020603050405020304" pitchFamily="18" charset="0"/>
              </a:rPr>
              <a:t>とパスワードを入力します。</a:t>
            </a:r>
            <a:endParaRPr kumimoji="0" lang="ja-JP" altLang="en-US" sz="1400" b="0" i="0" u="none" strike="noStrike" cap="none" normalizeH="0" baseline="0" dirty="0">
              <a:ln>
                <a:noFill/>
              </a:ln>
              <a:solidFill>
                <a:schemeClr val="tx1"/>
              </a:solidFill>
              <a:effectLst/>
              <a:latin typeface="Meiryo UI" panose="020B0604030504040204" pitchFamily="50" charset="-128"/>
              <a:ea typeface="Meiryo UI" panose="020B0604030504040204" pitchFamily="50" charset="-128"/>
            </a:endParaRPr>
          </a:p>
        </p:txBody>
      </p:sp>
      <p:pic>
        <p:nvPicPr>
          <p:cNvPr id="23" name="図 22">
            <a:extLst>
              <a:ext uri="{FF2B5EF4-FFF2-40B4-BE49-F238E27FC236}">
                <a16:creationId xmlns:a16="http://schemas.microsoft.com/office/drawing/2014/main" id="{891FABA0-9E42-CD74-E459-9441F4FF6356}"/>
              </a:ext>
            </a:extLst>
          </p:cNvPr>
          <p:cNvPicPr>
            <a:picLocks noChangeAspect="1"/>
          </p:cNvPicPr>
          <p:nvPr/>
        </p:nvPicPr>
        <p:blipFill>
          <a:blip r:embed="rId5"/>
          <a:stretch>
            <a:fillRect/>
          </a:stretch>
        </p:blipFill>
        <p:spPr>
          <a:xfrm>
            <a:off x="854869" y="4449754"/>
            <a:ext cx="1301499" cy="134112"/>
          </a:xfrm>
          <a:prstGeom prst="rect">
            <a:avLst/>
          </a:prstGeom>
        </p:spPr>
      </p:pic>
    </p:spTree>
    <p:extLst>
      <p:ext uri="{BB962C8B-B14F-4D97-AF65-F5344CB8AC3E}">
        <p14:creationId xmlns:p14="http://schemas.microsoft.com/office/powerpoint/2010/main" val="13686316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389614" y="803081"/>
            <a:ext cx="10964186" cy="5684049"/>
          </a:xfrm>
        </p:spPr>
        <p:txBody>
          <a:bodyPr>
            <a:normAutofit/>
          </a:bodyPr>
          <a:lstStyle/>
          <a:p>
            <a:pPr marL="0" indent="0" algn="just">
              <a:spcAft>
                <a:spcPts val="0"/>
              </a:spcAft>
              <a:buNone/>
            </a:pPr>
            <a:r>
              <a:rPr lang="ja-JP" altLang="en-US" sz="1600" kern="100" dirty="0">
                <a:latin typeface="Meiryo UI" panose="020B0604030504040204" pitchFamily="50" charset="-128"/>
                <a:ea typeface="Meiryo UI" panose="020B0604030504040204" pitchFamily="50" charset="-128"/>
                <a:cs typeface="Times New Roman" panose="02020603050405020304" pitchFamily="18" charset="0"/>
              </a:rPr>
              <a:t>　</a:t>
            </a:r>
            <a:r>
              <a:rPr lang="ja-JP" altLang="ja-JP" sz="1600" kern="100" dirty="0">
                <a:latin typeface="Meiryo UI" panose="020B0604030504040204" pitchFamily="50" charset="-128"/>
                <a:ea typeface="Meiryo UI" panose="020B0604030504040204" pitchFamily="50" charset="-128"/>
                <a:cs typeface="Times New Roman" panose="02020603050405020304" pitchFamily="18" charset="0"/>
              </a:rPr>
              <a:t>『年末調整申告書クラウド』にログインしたら、当サービスから提出する年末調整申告書を選択します。</a:t>
            </a:r>
            <a:endParaRPr lang="ja-JP" altLang="en-US" sz="1600" dirty="0">
              <a:latin typeface="Meiryo UI" panose="020B0604030504040204" pitchFamily="50" charset="-128"/>
              <a:ea typeface="Meiryo UI" panose="020B0604030504040204" pitchFamily="50" charset="-128"/>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b="0" i="0" u="none" strike="noStrike" cap="none" normalizeH="0" baseline="0" dirty="0">
              <a:ln>
                <a:noFill/>
              </a:ln>
              <a:solidFill>
                <a:schemeClr val="tx1"/>
              </a:solidFill>
              <a:effectLst/>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en-US" altLang="ja-JP" sz="2400" dirty="0">
              <a:latin typeface="Arial" panose="020B0604020202020204" pitchFamily="34" charset="0"/>
            </a:endParaRPr>
          </a:p>
          <a:p>
            <a:pPr marL="0" lvl="0" indent="533400" eaLnBrk="0" fontAlgn="base" hangingPunct="0">
              <a:lnSpc>
                <a:spcPct val="100000"/>
              </a:lnSpc>
              <a:spcBef>
                <a:spcPct val="0"/>
              </a:spcBef>
              <a:spcAft>
                <a:spcPct val="0"/>
              </a:spcAft>
              <a:buNone/>
            </a:pPr>
            <a:endParaRPr kumimoji="0" lang="ja-JP" altLang="en-US" sz="2400" b="0" i="0" u="none" strike="noStrike" cap="none" normalizeH="0" baseline="0" dirty="0">
              <a:ln>
                <a:noFill/>
              </a:ln>
              <a:solidFill>
                <a:schemeClr val="tx1"/>
              </a:solidFill>
              <a:effectLst/>
              <a:latin typeface="Arial" panose="020B0604020202020204" pitchFamily="34" charset="0"/>
            </a:endParaRPr>
          </a:p>
        </p:txBody>
      </p:sp>
      <p:pic>
        <p:nvPicPr>
          <p:cNvPr id="28" name="図 2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5217" y="1167693"/>
            <a:ext cx="3743435" cy="4507022"/>
          </a:xfrm>
          <a:prstGeom prst="rect">
            <a:avLst/>
          </a:prstGeom>
          <a:ln>
            <a:solidFill>
              <a:schemeClr val="bg1">
                <a:lumMod val="85000"/>
              </a:schemeClr>
            </a:solidFill>
          </a:ln>
        </p:spPr>
      </p:pic>
      <p:pic>
        <p:nvPicPr>
          <p:cNvPr id="23" name="図 22">
            <a:extLst>
              <a:ext uri="{FF2B5EF4-FFF2-40B4-BE49-F238E27FC236}">
                <a16:creationId xmlns:a16="http://schemas.microsoft.com/office/drawing/2014/main" id="{ED8FDCE5-E345-49F9-B083-8F87073601C8}"/>
              </a:ext>
            </a:extLst>
          </p:cNvPr>
          <p:cNvPicPr>
            <a:picLocks noChangeAspect="1"/>
          </p:cNvPicPr>
          <p:nvPr/>
        </p:nvPicPr>
        <p:blipFill>
          <a:blip r:embed="rId3"/>
          <a:stretch>
            <a:fillRect/>
          </a:stretch>
        </p:blipFill>
        <p:spPr>
          <a:xfrm>
            <a:off x="744742" y="5885149"/>
            <a:ext cx="3743435" cy="504820"/>
          </a:xfrm>
          <a:prstGeom prst="rect">
            <a:avLst/>
          </a:prstGeom>
          <a:ln>
            <a:solidFill>
              <a:srgbClr val="000000"/>
            </a:solidFill>
          </a:ln>
        </p:spPr>
      </p:pic>
      <p:sp>
        <p:nvSpPr>
          <p:cNvPr id="2" name="タイトル 1"/>
          <p:cNvSpPr>
            <a:spLocks noGrp="1"/>
          </p:cNvSpPr>
          <p:nvPr>
            <p:ph type="title"/>
          </p:nvPr>
        </p:nvSpPr>
        <p:spPr>
          <a:xfrm>
            <a:off x="302150" y="104687"/>
            <a:ext cx="11473732" cy="596982"/>
          </a:xfrm>
        </p:spPr>
        <p:txBody>
          <a:bodyPr>
            <a:normAutofit/>
          </a:bodyPr>
          <a:lstStyle/>
          <a:p>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2</a:t>
            </a:r>
            <a:r>
              <a:rPr lang="ja-JP" altLang="en-US" sz="2800" b="1"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- 2</a:t>
            </a:r>
            <a:r>
              <a:rPr lang="en-US" altLang="ja-JP" sz="3200" dirty="0">
                <a:latin typeface="Meiryo UI" panose="020B0604030504040204" pitchFamily="50" charset="-128"/>
                <a:ea typeface="Meiryo UI" panose="020B0604030504040204" pitchFamily="50" charset="-128"/>
              </a:rPr>
              <a:t>.</a:t>
            </a:r>
            <a:r>
              <a:rPr lang="en-US" altLang="ja-JP" sz="2800" b="1" dirty="0">
                <a:latin typeface="Meiryo UI" panose="020B0604030504040204" pitchFamily="50" charset="-128"/>
                <a:ea typeface="Meiryo UI" panose="020B0604030504040204" pitchFamily="50" charset="-128"/>
              </a:rPr>
              <a:t> </a:t>
            </a:r>
            <a:r>
              <a:rPr lang="ja-JP" altLang="en-US" sz="2800" b="1" dirty="0">
                <a:latin typeface="Meiryo UI" panose="020B0604030504040204" pitchFamily="50" charset="-128"/>
                <a:ea typeface="Meiryo UI" panose="020B0604030504040204" pitchFamily="50" charset="-128"/>
              </a:rPr>
              <a:t>提出する申告書を選択する</a:t>
            </a:r>
          </a:p>
        </p:txBody>
      </p:sp>
      <p:sp>
        <p:nvSpPr>
          <p:cNvPr id="4" name="フッター プレースホルダー 3"/>
          <p:cNvSpPr>
            <a:spLocks noGrp="1"/>
          </p:cNvSpPr>
          <p:nvPr>
            <p:ph type="ftr" sz="quarter" idx="11"/>
          </p:nvPr>
        </p:nvSpPr>
        <p:spPr>
          <a:xfrm>
            <a:off x="7553077" y="6490003"/>
            <a:ext cx="4114800" cy="365125"/>
          </a:xfrm>
        </p:spPr>
        <p:txBody>
          <a:bodyPr/>
          <a:lstStyle/>
          <a:p>
            <a:r>
              <a:rPr kumimoji="1" lang="en-US" altLang="ja-JP" sz="1100" dirty="0">
                <a:latin typeface="Meiryo UI" panose="020B0604030504040204" pitchFamily="50" charset="-128"/>
                <a:ea typeface="Meiryo UI" panose="020B0604030504040204" pitchFamily="50" charset="-128"/>
              </a:rPr>
              <a:t>©OBIC BUSINESS CONSULTANTS CO., LTD.</a:t>
            </a:r>
            <a:endParaRPr kumimoji="1" lang="ja-JP" altLang="en-US" sz="1100" dirty="0">
              <a:latin typeface="Meiryo UI" panose="020B0604030504040204" pitchFamily="50" charset="-128"/>
              <a:ea typeface="Meiryo UI" panose="020B0604030504040204" pitchFamily="50" charset="-128"/>
            </a:endParaRPr>
          </a:p>
        </p:txBody>
      </p:sp>
      <p:sp>
        <p:nvSpPr>
          <p:cNvPr id="5" name="スライド番号プレースホルダー 4"/>
          <p:cNvSpPr>
            <a:spLocks noGrp="1"/>
          </p:cNvSpPr>
          <p:nvPr>
            <p:ph type="sldNum" sz="quarter" idx="12"/>
          </p:nvPr>
        </p:nvSpPr>
        <p:spPr>
          <a:xfrm>
            <a:off x="9246705" y="6492875"/>
            <a:ext cx="2743200" cy="365125"/>
          </a:xfrm>
        </p:spPr>
        <p:txBody>
          <a:bodyPr/>
          <a:lstStyle/>
          <a:p>
            <a:fld id="{E68443C8-5A69-406B-B82B-0F39BD7A8AD7}" type="slidenum">
              <a:rPr kumimoji="1" lang="ja-JP" altLang="en-US" smtClean="0">
                <a:latin typeface="Meiryo UI" panose="020B0604030504040204" pitchFamily="50" charset="-128"/>
                <a:ea typeface="Meiryo UI" panose="020B0604030504040204" pitchFamily="50" charset="-128"/>
              </a:rPr>
              <a:t>9</a:t>
            </a:fld>
            <a:endParaRPr kumimoji="1" lang="ja-JP" altLang="en-US" dirty="0">
              <a:latin typeface="Meiryo UI" panose="020B0604030504040204" pitchFamily="50" charset="-128"/>
              <a:ea typeface="Meiryo UI" panose="020B0604030504040204" pitchFamily="50" charset="-128"/>
            </a:endParaRPr>
          </a:p>
        </p:txBody>
      </p:sp>
      <p:sp>
        <p:nvSpPr>
          <p:cNvPr id="18" name="角丸四角形 79">
            <a:extLst>
              <a:ext uri="{FF2B5EF4-FFF2-40B4-BE49-F238E27FC236}">
                <a16:creationId xmlns:a16="http://schemas.microsoft.com/office/drawing/2014/main" id="{4F5F5894-1991-485E-861D-180DE3863BBE}"/>
              </a:ext>
            </a:extLst>
          </p:cNvPr>
          <p:cNvSpPr>
            <a:spLocks noChangeArrowheads="1"/>
          </p:cNvSpPr>
          <p:nvPr/>
        </p:nvSpPr>
        <p:spPr bwMode="auto">
          <a:xfrm>
            <a:off x="807107" y="2211529"/>
            <a:ext cx="107950" cy="144463"/>
          </a:xfrm>
          <a:prstGeom prst="roundRect">
            <a:avLst>
              <a:gd name="adj" fmla="val 504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20" name="AutoShape 21">
            <a:extLst>
              <a:ext uri="{FF2B5EF4-FFF2-40B4-BE49-F238E27FC236}">
                <a16:creationId xmlns:a16="http://schemas.microsoft.com/office/drawing/2014/main" id="{FFDB14A1-E149-4287-8C7E-F1D112B7E1A6}"/>
              </a:ext>
            </a:extLst>
          </p:cNvPr>
          <p:cNvSpPr>
            <a:spLocks noChangeArrowheads="1"/>
          </p:cNvSpPr>
          <p:nvPr/>
        </p:nvSpPr>
        <p:spPr bwMode="auto">
          <a:xfrm>
            <a:off x="2293685" y="6097992"/>
            <a:ext cx="650875" cy="255588"/>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21" name="AutoShape 13">
            <a:extLst>
              <a:ext uri="{FF2B5EF4-FFF2-40B4-BE49-F238E27FC236}">
                <a16:creationId xmlns:a16="http://schemas.microsoft.com/office/drawing/2014/main" id="{C29705E2-F746-4115-B790-DD7D5CEEC1A8}"/>
              </a:ext>
            </a:extLst>
          </p:cNvPr>
          <p:cNvSpPr>
            <a:spLocks noChangeArrowheads="1"/>
          </p:cNvSpPr>
          <p:nvPr/>
        </p:nvSpPr>
        <p:spPr bwMode="auto">
          <a:xfrm>
            <a:off x="815046" y="3421204"/>
            <a:ext cx="107950" cy="522288"/>
          </a:xfrm>
          <a:prstGeom prst="roundRect">
            <a:avLst>
              <a:gd name="adj" fmla="val 504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31" name="AutoShape 7">
            <a:extLst>
              <a:ext uri="{FF2B5EF4-FFF2-40B4-BE49-F238E27FC236}">
                <a16:creationId xmlns:a16="http://schemas.microsoft.com/office/drawing/2014/main" id="{63692C05-2EA3-404C-BEE1-8A6CE07CEFA6}"/>
              </a:ext>
            </a:extLst>
          </p:cNvPr>
          <p:cNvSpPr>
            <a:spLocks noChangeArrowheads="1"/>
          </p:cNvSpPr>
          <p:nvPr/>
        </p:nvSpPr>
        <p:spPr bwMode="auto">
          <a:xfrm>
            <a:off x="727731" y="1343160"/>
            <a:ext cx="755650" cy="360363"/>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36" name="Rectangle 28">
            <a:extLst>
              <a:ext uri="{FF2B5EF4-FFF2-40B4-BE49-F238E27FC236}">
                <a16:creationId xmlns:a16="http://schemas.microsoft.com/office/drawing/2014/main" id="{951C9EB2-53D0-484A-A8B9-FC3D7DBA0B22}"/>
              </a:ext>
            </a:extLst>
          </p:cNvPr>
          <p:cNvSpPr>
            <a:spLocks noChangeArrowheads="1"/>
          </p:cNvSpPr>
          <p:nvPr/>
        </p:nvSpPr>
        <p:spPr bwMode="auto">
          <a:xfrm>
            <a:off x="560169" y="1017249"/>
            <a:ext cx="184731"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sz="1000">
              <a:latin typeface="Meiryo UI" panose="020B0604030504040204" pitchFamily="50" charset="-128"/>
              <a:ea typeface="Meiryo UI" panose="020B0604030504040204" pitchFamily="50" charset="-128"/>
            </a:endParaRPr>
          </a:p>
        </p:txBody>
      </p:sp>
      <p:sp>
        <p:nvSpPr>
          <p:cNvPr id="19" name="AutoShape 20">
            <a:extLst>
              <a:ext uri="{FF2B5EF4-FFF2-40B4-BE49-F238E27FC236}">
                <a16:creationId xmlns:a16="http://schemas.microsoft.com/office/drawing/2014/main" id="{51445CB5-D729-413F-8324-26ED673D13A8}"/>
              </a:ext>
            </a:extLst>
          </p:cNvPr>
          <p:cNvSpPr>
            <a:spLocks noChangeArrowheads="1"/>
          </p:cNvSpPr>
          <p:nvPr/>
        </p:nvSpPr>
        <p:spPr bwMode="auto">
          <a:xfrm>
            <a:off x="772202" y="5907393"/>
            <a:ext cx="1260475" cy="144463"/>
          </a:xfrm>
          <a:prstGeom prst="roundRect">
            <a:avLst>
              <a:gd name="adj" fmla="val 25972"/>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pic>
        <p:nvPicPr>
          <p:cNvPr id="40" name="図 39"/>
          <p:cNvPicPr>
            <a:picLocks noChangeAspect="1"/>
          </p:cNvPicPr>
          <p:nvPr/>
        </p:nvPicPr>
        <p:blipFill>
          <a:blip r:embed="rId4"/>
          <a:stretch>
            <a:fillRect/>
          </a:stretch>
        </p:blipFill>
        <p:spPr>
          <a:xfrm>
            <a:off x="723899" y="5726562"/>
            <a:ext cx="3708767" cy="128949"/>
          </a:xfrm>
          <a:prstGeom prst="rect">
            <a:avLst/>
          </a:prstGeom>
        </p:spPr>
      </p:pic>
      <p:sp>
        <p:nvSpPr>
          <p:cNvPr id="24" name="AutoShape 15">
            <a:extLst>
              <a:ext uri="{FF2B5EF4-FFF2-40B4-BE49-F238E27FC236}">
                <a16:creationId xmlns:a16="http://schemas.microsoft.com/office/drawing/2014/main" id="{8A6C076D-24AA-404F-B7E6-02D275EED280}"/>
              </a:ext>
            </a:extLst>
          </p:cNvPr>
          <p:cNvSpPr>
            <a:spLocks noChangeShapeType="1"/>
          </p:cNvSpPr>
          <p:nvPr/>
        </p:nvSpPr>
        <p:spPr bwMode="auto">
          <a:xfrm rot="16200000" flipH="1">
            <a:off x="2913456" y="1773827"/>
            <a:ext cx="0" cy="3959225"/>
          </a:xfrm>
          <a:prstGeom prst="bentConnector3">
            <a:avLst>
              <a:gd name="adj1" fmla="val 50000"/>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26" name="AutoShape 11">
            <a:extLst>
              <a:ext uri="{FF2B5EF4-FFF2-40B4-BE49-F238E27FC236}">
                <a16:creationId xmlns:a16="http://schemas.microsoft.com/office/drawing/2014/main" id="{78F3DACD-BB43-46E4-8B35-406CCC79C694}"/>
              </a:ext>
            </a:extLst>
          </p:cNvPr>
          <p:cNvSpPr>
            <a:spLocks noChangeShapeType="1"/>
          </p:cNvSpPr>
          <p:nvPr/>
        </p:nvSpPr>
        <p:spPr bwMode="auto">
          <a:xfrm rot="16200000" flipV="1">
            <a:off x="2536592" y="682550"/>
            <a:ext cx="399712" cy="3744913"/>
          </a:xfrm>
          <a:prstGeom prst="bentConnector3">
            <a:avLst>
              <a:gd name="adj1" fmla="val 24512"/>
            </a:avLst>
          </a:prstGeom>
          <a:noFill/>
          <a:ln w="25400">
            <a:solidFill>
              <a:srgbClr val="FF0000"/>
            </a:solidFill>
            <a:miter lim="800000"/>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27" name="Text Box 4">
            <a:extLst>
              <a:ext uri="{FF2B5EF4-FFF2-40B4-BE49-F238E27FC236}">
                <a16:creationId xmlns:a16="http://schemas.microsoft.com/office/drawing/2014/main" id="{1AA35EEC-196D-4B21-9503-B1DBFCE4C175}"/>
              </a:ext>
            </a:extLst>
          </p:cNvPr>
          <p:cNvSpPr txBox="1">
            <a:spLocks noChangeArrowheads="1"/>
          </p:cNvSpPr>
          <p:nvPr/>
        </p:nvSpPr>
        <p:spPr bwMode="auto">
          <a:xfrm>
            <a:off x="4559293" y="3344270"/>
            <a:ext cx="5596735" cy="808091"/>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提出する場合は、チェックを付けます。</a:t>
            </a:r>
            <a:endPar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チェックを付けると、「事前準備」欄に必要な書類の情報が表示され</a:t>
            </a:r>
            <a:r>
              <a:rPr kumimoji="0" lang="ja-JP" altLang="en-US"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るので</a:t>
            </a:r>
            <a:r>
              <a:rPr kumimoji="0" lang="en-US"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
            </a:r>
            <a:br>
              <a:rPr kumimoji="0" lang="en-US"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b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準備してください。</a:t>
            </a:r>
            <a:endPar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endParaRPr>
          </a:p>
        </p:txBody>
      </p:sp>
      <p:sp>
        <p:nvSpPr>
          <p:cNvPr id="33" name="Text Box 3">
            <a:extLst>
              <a:ext uri="{FF2B5EF4-FFF2-40B4-BE49-F238E27FC236}">
                <a16:creationId xmlns:a16="http://schemas.microsoft.com/office/drawing/2014/main" id="{43FDE658-8AAC-48DB-A366-F829739FFE12}"/>
              </a:ext>
            </a:extLst>
          </p:cNvPr>
          <p:cNvSpPr txBox="1">
            <a:spLocks noChangeArrowheads="1"/>
          </p:cNvSpPr>
          <p:nvPr/>
        </p:nvSpPr>
        <p:spPr bwMode="auto">
          <a:xfrm>
            <a:off x="4546152" y="2437706"/>
            <a:ext cx="5610047" cy="439402"/>
          </a:xfrm>
          <a:prstGeom prst="rect">
            <a:avLst/>
          </a:prstGeom>
          <a:solidFill>
            <a:srgbClr val="FFFFFF"/>
          </a:solidFill>
          <a:ln w="9525">
            <a:solidFill>
              <a:srgbClr val="000000"/>
            </a:solid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ja-JP" altLang="ja-JP"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必ず提出する必要があるため、</a:t>
            </a:r>
            <a:r>
              <a:rPr kumimoji="0" lang="ja-JP" altLang="en-US" sz="1400" b="0" i="0" u="none" strike="noStrike" cap="none" normalizeH="0" baseline="0" dirty="0">
                <a:ln>
                  <a:noFill/>
                </a:ln>
                <a:effectLst/>
                <a:latin typeface="Meiryo UI" panose="020B0604030504040204" pitchFamily="50" charset="-128"/>
                <a:ea typeface="Meiryo UI" panose="020B0604030504040204" pitchFamily="50" charset="-128"/>
                <a:cs typeface="Times New Roman" panose="02020603050405020304" pitchFamily="18" charset="0"/>
              </a:rPr>
              <a:t>チェックがグレー色になり操作できません。</a:t>
            </a:r>
            <a:endParaRPr kumimoji="0" lang="ja-JP" altLang="en-US" sz="1400" b="0" i="0" u="none" strike="noStrike" cap="none" normalizeH="0" baseline="0" dirty="0">
              <a:ln>
                <a:noFill/>
              </a:ln>
              <a:effectLst/>
              <a:latin typeface="Meiryo UI" panose="020B0604030504040204" pitchFamily="50" charset="-128"/>
              <a:ea typeface="Meiryo UI" panose="020B0604030504040204" pitchFamily="50" charset="-128"/>
            </a:endParaRPr>
          </a:p>
        </p:txBody>
      </p:sp>
      <p:sp>
        <p:nvSpPr>
          <p:cNvPr id="34" name="AutoShape 19">
            <a:extLst>
              <a:ext uri="{FF2B5EF4-FFF2-40B4-BE49-F238E27FC236}">
                <a16:creationId xmlns:a16="http://schemas.microsoft.com/office/drawing/2014/main" id="{5AA6A6C2-0500-4B5D-9755-04FCC249761F}"/>
              </a:ext>
            </a:extLst>
          </p:cNvPr>
          <p:cNvSpPr>
            <a:spLocks noChangeShapeType="1"/>
          </p:cNvSpPr>
          <p:nvPr/>
        </p:nvSpPr>
        <p:spPr bwMode="auto">
          <a:xfrm rot="10800000" flipV="1">
            <a:off x="2033682" y="5855511"/>
            <a:ext cx="2565697" cy="120725"/>
          </a:xfrm>
          <a:prstGeom prst="straightConnector1">
            <a:avLst/>
          </a:prstGeom>
          <a:noFill/>
          <a:ln w="25400">
            <a:solidFill>
              <a:srgbClr val="FF0000"/>
            </a:solidFill>
            <a:round/>
            <a:headEnd type="none" w="lg" len="lg"/>
            <a:tailEnd type="non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00">
              <a:latin typeface="Meiryo UI" panose="020B0604030504040204" pitchFamily="50" charset="-128"/>
              <a:ea typeface="Meiryo UI" panose="020B0604030504040204" pitchFamily="50" charset="-128"/>
            </a:endParaRPr>
          </a:p>
        </p:txBody>
      </p:sp>
      <p:sp>
        <p:nvSpPr>
          <p:cNvPr id="35" name="Text Box 5">
            <a:extLst>
              <a:ext uri="{FF2B5EF4-FFF2-40B4-BE49-F238E27FC236}">
                <a16:creationId xmlns:a16="http://schemas.microsoft.com/office/drawing/2014/main" id="{8C4174E8-5B9A-450A-A2EF-8D31521C9CD4}"/>
              </a:ext>
            </a:extLst>
          </p:cNvPr>
          <p:cNvSpPr txBox="1">
            <a:spLocks noChangeArrowheads="1"/>
          </p:cNvSpPr>
          <p:nvPr/>
        </p:nvSpPr>
        <p:spPr bwMode="auto">
          <a:xfrm>
            <a:off x="4603770" y="5549550"/>
            <a:ext cx="5580833" cy="576796"/>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必要書類の準備ができたら、「上記の必要書類を準備しました」にチェックを</a:t>
            </a:r>
            <a:endParaRPr lang="en-US" altLang="ja-JP" sz="1400" dirty="0">
              <a:latin typeface="Meiryo UI" panose="020B0604030504040204" pitchFamily="50" charset="-128"/>
              <a:ea typeface="Meiryo UI" panose="020B0604030504040204" pitchFamily="50" charset="-128"/>
              <a:cs typeface="Times New Roman" panose="02020603050405020304" pitchFamily="18" charset="0"/>
            </a:endParaRPr>
          </a:p>
          <a:p>
            <a:pPr lvl="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cs typeface="Times New Roman" panose="02020603050405020304" pitchFamily="18" charset="0"/>
              </a:rPr>
              <a:t>付けて、［次へ］ボタンをクリックします。</a:t>
            </a:r>
          </a:p>
        </p:txBody>
      </p:sp>
    </p:spTree>
    <p:extLst>
      <p:ext uri="{BB962C8B-B14F-4D97-AF65-F5344CB8AC3E}">
        <p14:creationId xmlns:p14="http://schemas.microsoft.com/office/powerpoint/2010/main" val="214700560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AD8A907975CBC9419DBA3E204D5C0648" ma:contentTypeVersion="14" ma:contentTypeDescription="新しいドキュメントを作成します。" ma:contentTypeScope="" ma:versionID="ddbe00abd8cc0113e15a66c31f2184bf">
  <xsd:schema xmlns:xsd="http://www.w3.org/2001/XMLSchema" xmlns:xs="http://www.w3.org/2001/XMLSchema" xmlns:p="http://schemas.microsoft.com/office/2006/metadata/properties" xmlns:ns2="f9844eac-a977-4b14-882c-1032c1d42539" xmlns:ns3="b55c66cd-a793-40dd-8b60-f9a7160c9cf7" targetNamespace="http://schemas.microsoft.com/office/2006/metadata/properties" ma:root="true" ma:fieldsID="2bd0f9bdf95bca79d217d559527a1d45" ns2:_="" ns3:_="">
    <xsd:import namespace="f9844eac-a977-4b14-882c-1032c1d42539"/>
    <xsd:import namespace="b55c66cd-a793-40dd-8b60-f9a7160c9cf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EventHashCode" minOccurs="0"/>
                <xsd:element ref="ns2:MediaServiceGenerationTime" minOccurs="0"/>
                <xsd:element ref="ns2:MediaServiceDateTake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844eac-a977-4b14-882c-1032c1d4253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画像タグ" ma:readOnly="false" ma:fieldId="{5cf76f15-5ced-4ddc-b409-7134ff3c332f}" ma:taxonomyMulti="true" ma:sspId="c000cf01-911a-478e-909e-28f0bcc6e91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55c66cd-a793-40dd-8b60-f9a7160c9cf7" elementFormDefault="qualified">
    <xsd:import namespace="http://schemas.microsoft.com/office/2006/documentManagement/types"/>
    <xsd:import namespace="http://schemas.microsoft.com/office/infopath/2007/PartnerControls"/>
    <xsd:element name="SharedWithUsers" ma:index="15"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共有相手の詳細情報" ma:internalName="SharedWithDetails" ma:readOnly="true">
      <xsd:simpleType>
        <xsd:restriction base="dms:Note">
          <xsd:maxLength value="255"/>
        </xsd:restriction>
      </xsd:simpleType>
    </xsd:element>
    <xsd:element name="TaxCatchAll" ma:index="20" nillable="true" ma:displayName="Taxonomy Catch All Column" ma:hidden="true" ma:list="{82fd6bb9-31f3-4b00-92c1-cd9b52eee2dc}" ma:internalName="TaxCatchAll" ma:showField="CatchAllData" ma:web="b55c66cd-a793-40dd-8b60-f9a7160c9cf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9C61C12-6FD2-4CC0-967B-67C4C3B42D93}">
  <ds:schemaRefs>
    <ds:schemaRef ds:uri="http://schemas.microsoft.com/sharepoint/v3/contenttype/forms"/>
  </ds:schemaRefs>
</ds:datastoreItem>
</file>

<file path=customXml/itemProps2.xml><?xml version="1.0" encoding="utf-8"?>
<ds:datastoreItem xmlns:ds="http://schemas.openxmlformats.org/officeDocument/2006/customXml" ds:itemID="{316441CF-938B-4DC8-A500-69498190B4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844eac-a977-4b14-882c-1032c1d42539"/>
    <ds:schemaRef ds:uri="b55c66cd-a793-40dd-8b60-f9a7160c9c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9782</TotalTime>
  <Words>6161</Words>
  <Application>Microsoft Office PowerPoint</Application>
  <PresentationFormat>ワイド画面</PresentationFormat>
  <Paragraphs>577</Paragraphs>
  <Slides>41</Slides>
  <Notes>9</Notes>
  <HiddenSlides>0</HiddenSlides>
  <MMClips>0</MMClips>
  <ScaleCrop>false</ScaleCrop>
  <HeadingPairs>
    <vt:vector size="6" baseType="variant">
      <vt:variant>
        <vt:lpstr>使用されているフォント</vt:lpstr>
      </vt:variant>
      <vt:variant>
        <vt:i4>6</vt:i4>
      </vt:variant>
      <vt:variant>
        <vt:lpstr>テーマ</vt:lpstr>
      </vt:variant>
      <vt:variant>
        <vt:i4>2</vt:i4>
      </vt:variant>
      <vt:variant>
        <vt:lpstr>スライド タイトル</vt:lpstr>
      </vt:variant>
      <vt:variant>
        <vt:i4>41</vt:i4>
      </vt:variant>
    </vt:vector>
  </HeadingPairs>
  <TitlesOfParts>
    <vt:vector size="49" baseType="lpstr">
      <vt:lpstr>Meiryo UI</vt:lpstr>
      <vt:lpstr>メイリオ</vt:lpstr>
      <vt:lpstr>游ゴシック</vt:lpstr>
      <vt:lpstr>游ゴシック Light</vt:lpstr>
      <vt:lpstr>Arial</vt:lpstr>
      <vt:lpstr>Times New Roman</vt:lpstr>
      <vt:lpstr>Office テーマ</vt:lpstr>
      <vt:lpstr>デザインの設定</vt:lpstr>
      <vt:lpstr>PowerPoint プレゼンテーション</vt:lpstr>
      <vt:lpstr>改訂内容</vt:lpstr>
      <vt:lpstr>年末調整申告書を提出するまでの流れ</vt:lpstr>
      <vt:lpstr>［1］前準備</vt:lpstr>
      <vt:lpstr>［1］- 1. メールが届くための設定を確認する </vt:lpstr>
      <vt:lpstr>［1］- 2. 当サービスで提出する申告書を確認する</vt:lpstr>
      <vt:lpstr>［2］申告書提出の流れ</vt:lpstr>
      <vt:lpstr>［2］- 1. 当サービス(年末調整申告書クラウド)にログインする </vt:lpstr>
      <vt:lpstr>［2］- 2. 提出する申告書を選択する</vt:lpstr>
      <vt:lpstr>［2］- 3. 申告書データを登録する        　 　給与所得者の扶養控除等（異動）申告書 （１／６）</vt:lpstr>
      <vt:lpstr>［2］- 3. 申告書データを登録する        　　 給与所得者の扶養控除等（異動）申告書 （2／６）</vt:lpstr>
      <vt:lpstr>［2］- 3. 申告書データを登録する        　 　給与所得者の扶養控除等（異動）申告書 （3／６）</vt:lpstr>
      <vt:lpstr>［2］- 3. 申告書データを登録する        　 　給与所得者の扶養控除等（異動）申告書 （4／６）</vt:lpstr>
      <vt:lpstr>［2］- 3. 申告書データを登録する        　 　給与所得者の扶養控除等（異動）申告書 （5／６）</vt:lpstr>
      <vt:lpstr>［2］- 3. 申告書データを登録する        　 　給与所得者の扶養控除等（異動）申告書 （6／６）</vt:lpstr>
      <vt:lpstr>PowerPoint プレゼンテーション</vt:lpstr>
      <vt:lpstr>［2］- 3. 申告書データを登録する        　 　給与所得者の保険料控除申告書（2／2）</vt:lpstr>
      <vt:lpstr>［2］- 4. 登録内容を確認して提出する</vt:lpstr>
      <vt:lpstr>［2］‐ 5. 台紙を印刷して、証明書類を貼って提出する</vt:lpstr>
      <vt:lpstr>［3］こんなときは</vt:lpstr>
      <vt:lpstr>［3］- 1. 保険料控除の記入例 1 ~ 2 </vt:lpstr>
      <vt:lpstr>［3］- 1. 保険料控除の記入例 3 ~ 4</vt:lpstr>
      <vt:lpstr>［3］- 2. 給与所得者の（特定増改築等）住宅借入金等特別控除申告書を提出する 　　      　居住開始年月日が「令和５年１月１日」以降の場合（1／3）</vt:lpstr>
      <vt:lpstr>PowerPoint プレゼンテーション</vt:lpstr>
      <vt:lpstr>［3］- 2. 給与所得者の（特定増改築等）住宅借入金等特別控除申告書を提出する 　　      　居住開始年月日が「令和５年１月１日」以降の場合（3／3）</vt:lpstr>
      <vt:lpstr>［3］- 2. 給与所得者の（特定増改築等）住宅借入金等特別控除申告書を提出する 　　 　　 　居住開始年月日が「令和４年１月１日～令和４年12月31日」の場合（1／3）</vt:lpstr>
      <vt:lpstr>PowerPoint プレゼンテーション</vt:lpstr>
      <vt:lpstr>［3］- 2. 給与所得者の（特定増改築等）住宅借入金等特別控除申告書を提出する 　　      　居住開始年月日が「令和４年１月１日～令和４年12月31日」の場合（3／3）</vt:lpstr>
      <vt:lpstr>［3］- 2. 給与所得者の（特定増改築等）住宅借入金等特別控除申告書を提出する 　　 　　 　居住開始年月日が「平成31年１月１日～令和３年12月31日」の場合（1／3）</vt:lpstr>
      <vt:lpstr>［3］- 2. 給与所得者の（特定増改築等）住宅借入金等特別控除申告書を提出する 　　      　居住開始年月日が「平成31年１月１日～令和３年12月31日」以降の場合（2／3）</vt:lpstr>
      <vt:lpstr>［3］- 2. 給与所得者の（特定増改築等）住宅借入金等特別控除申告書を提出する 　　      　居住開始年月日が「平成31年１月１日～令和３年12月31日」以降の場合（3／3）</vt:lpstr>
      <vt:lpstr>［3］- 2. 給与所得者の（特定増改築等）住宅借入金等特別控除申告書を提出する  　　　　 　居住開始年月日が「平成30年12月31日」以前の場合（1／3）</vt:lpstr>
      <vt:lpstr>［3］- 2. 給与所得者の（特定増改築等）住宅借入金等特別控除申告書を提出する 　　      　居住開始年月日が「平成30年12月31日」以前の場合（2／3）</vt:lpstr>
      <vt:lpstr>［3］- 2. 給与所得者の（特定増改築等）住宅借入金等特別控除申告書を提出する  　　     　居住開始年月日が「平成30年12月31日」以前の場合（3／3）</vt:lpstr>
      <vt:lpstr>［3］- 3. 申告書を提出した後に、誤りに気付いた場合の手順</vt:lpstr>
      <vt:lpstr>［3］- 4. 控除証明書等を電子データで添付する場合の手順</vt:lpstr>
      <vt:lpstr>［3］- 4. 控除証明書等を電子データで添付する場合の手順 　　　   　①保険会社等から取得した電子データを添付</vt:lpstr>
      <vt:lpstr>［3］- 4. 控除証明書等を電子データで添付する場合の手順 　　　   　②『マイナポータル』から取得して添付</vt:lpstr>
      <vt:lpstr>［3］- 5. 控除証明書等を画像で添付する場合の手順</vt:lpstr>
      <vt:lpstr>［3］- 6. 前職の源泉徴収票情報を入力する手順</vt:lpstr>
      <vt:lpstr>［3］- 7. 申告書入力画面を英語表記に切り替える手順</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lastModifiedBy>南里 ひろみ (Minamisato Hiromi)</cp:lastModifiedBy>
  <cp:revision>145</cp:revision>
  <cp:lastPrinted>2024-09-19T04:27:10Z</cp:lastPrinted>
  <dcterms:created xsi:type="dcterms:W3CDTF">2022-08-02T08:12:52Z</dcterms:created>
  <dcterms:modified xsi:type="dcterms:W3CDTF">2024-09-27T04:35:12Z</dcterms:modified>
</cp:coreProperties>
</file>