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3"/>
  </p:notesMasterIdLst>
  <p:handoutMasterIdLst>
    <p:handoutMasterId r:id="rId44"/>
  </p:handoutMasterIdLst>
  <p:sldIdLst>
    <p:sldId id="290" r:id="rId2"/>
    <p:sldId id="318" r:id="rId3"/>
    <p:sldId id="286" r:id="rId4"/>
    <p:sldId id="291" r:id="rId5"/>
    <p:sldId id="270" r:id="rId6"/>
    <p:sldId id="297"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269" r:id="rId27"/>
    <p:sldId id="304" r:id="rId28"/>
    <p:sldId id="320" r:id="rId29"/>
    <p:sldId id="319" r:id="rId30"/>
    <p:sldId id="317" r:id="rId31"/>
    <p:sldId id="279" r:id="rId32"/>
    <p:sldId id="292" r:id="rId33"/>
    <p:sldId id="294" r:id="rId34"/>
    <p:sldId id="281" r:id="rId35"/>
    <p:sldId id="302" r:id="rId36"/>
    <p:sldId id="314" r:id="rId37"/>
    <p:sldId id="315" r:id="rId38"/>
    <p:sldId id="316" r:id="rId39"/>
    <p:sldId id="311" r:id="rId40"/>
    <p:sldId id="312" r:id="rId41"/>
    <p:sldId id="313" r:id="rId4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F3B1-D2E6-41A7-9E7C-FB7B0C70D5C9}" v="2" dt="2024-09-24T05:35:48.90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83111" autoAdjust="0"/>
  </p:normalViewPr>
  <p:slideViewPr>
    <p:cSldViewPr snapToGrid="0">
      <p:cViewPr varScale="1">
        <p:scale>
          <a:sx n="92" d="100"/>
          <a:sy n="92" d="100"/>
        </p:scale>
        <p:origin x="1764" y="78"/>
      </p:cViewPr>
      <p:guideLst>
        <p:guide orient="horz" pos="2115"/>
        <p:guide pos="3817"/>
      </p:guideLst>
    </p:cSldViewPr>
  </p:slideViewPr>
  <p:outlineViewPr>
    <p:cViewPr>
      <p:scale>
        <a:sx n="33" d="100"/>
        <a:sy n="33" d="100"/>
      </p:scale>
      <p:origin x="0" y="0"/>
    </p:cViewPr>
  </p:outlineViewPr>
  <p:notesTextViewPr>
    <p:cViewPr>
      <p:scale>
        <a:sx n="125" d="100"/>
        <a:sy n="125" d="100"/>
      </p:scale>
      <p:origin x="0" y="-468"/>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2024/9/24</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9/24/2024</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提出項目設定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設定］メニューで［</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F6</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介護休業期間や介護休業給付金の受取口座など、社員に提出してもらう項目を選択します。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1916305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設定］メニューで、「介護休業延長・終了」について社員が提出する項目を設定できます。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介護休業手続設定］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15057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必要のない場合は、当ページ以降は削除してください。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1</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：使用する」に設定します。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：ワークフロー作成］を押すと、［ワークフロー］メニューでワークフローを作成・確認できます。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36</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37</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総務手続使用設定］メニューで</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2024/9/24</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file:///C:\40%20MANUAL\MANUAL\OMSS+&#21220;&#24608;&#31649;&#29702;&#12469;&#12540;&#12499;&#12473;\&#24467;&#26989;&#21729;&#26989;&#21209;&#12510;&#12491;&#12517;&#12450;&#12523;\BMP\&#12505;&#12523;&#12510;&#12540;&#12463;.jp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5.jp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6.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4.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6.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a:latin typeface="Meiryo UI" panose="020B0604030504040204" pitchFamily="50" charset="-128"/>
                <a:ea typeface="Meiryo UI" panose="020B0604030504040204" pitchFamily="50" charset="-128"/>
              </a:rPr>
              <a:t>2024/1/17</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7A2AFA7-2B3E-7570-CCAC-2BDF0D870CA8}"/>
              </a:ext>
            </a:extLst>
          </p:cNvPr>
          <p:cNvPicPr>
            <a:picLocks noChangeAspect="1"/>
          </p:cNvPicPr>
          <p:nvPr/>
        </p:nvPicPr>
        <p:blipFill rotWithShape="1">
          <a:blip r:embed="rId3"/>
          <a:srcRect/>
          <a:stretch/>
        </p:blipFill>
        <p:spPr>
          <a:xfrm>
            <a:off x="1322022" y="1363760"/>
            <a:ext cx="3561621" cy="5086940"/>
          </a:xfrm>
          <a:prstGeom prst="rect">
            <a:avLst/>
          </a:prstGeom>
          <a:ln>
            <a:solidFill>
              <a:schemeClr val="tx1"/>
            </a:solidFill>
          </a:ln>
        </p:spPr>
      </p:pic>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03A541AE-592E-AC9C-EDAB-CF3AF49A55B8}"/>
              </a:ext>
            </a:extLst>
          </p:cNvPr>
          <p:cNvSpPr/>
          <p:nvPr/>
        </p:nvSpPr>
        <p:spPr>
          <a:xfrm>
            <a:off x="3050406" y="1805129"/>
            <a:ext cx="1834801" cy="464557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82A6C07F-2D26-022F-C0C2-F12D60CA4A21}"/>
              </a:ext>
            </a:extLst>
          </p:cNvPr>
          <p:cNvSpPr/>
          <p:nvPr/>
        </p:nvSpPr>
        <p:spPr>
          <a:xfrm>
            <a:off x="1326785" y="1988660"/>
            <a:ext cx="1723621" cy="29734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302150" y="104687"/>
            <a:ext cx="11473732" cy="59698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a:latin typeface="Meiryo UI" panose="020B0604030504040204" pitchFamily="50" charset="-128"/>
                <a:ea typeface="Meiryo UI" panose="020B0604030504040204" pitchFamily="50" charset="-128"/>
              </a:rPr>
              <a:t>改訂内容</a:t>
            </a:r>
            <a:endParaRPr lang="ja-JP" altLang="en-US" sz="2800" b="1"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nvGraphicFramePr>
        <p:xfrm>
          <a:off x="574543" y="706229"/>
          <a:ext cx="10594328" cy="1053444"/>
        </p:xfrm>
        <a:graphic>
          <a:graphicData uri="http://schemas.openxmlformats.org/drawingml/2006/table">
            <a:tbl>
              <a:tblPr firstRow="1" bandRow="1">
                <a:tableStyleId>{5940675A-B579-460E-94D1-54222C63F5DA}</a:tableStyleId>
              </a:tblPr>
              <a:tblGrid>
                <a:gridCol w="1568293">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bl>
          </a:graphicData>
        </a:graphic>
      </p:graphicFrame>
    </p:spTree>
    <p:extLst>
      <p:ext uri="{BB962C8B-B14F-4D97-AF65-F5344CB8AC3E}">
        <p14:creationId xmlns:p14="http://schemas.microsoft.com/office/powerpoint/2010/main" val="187178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介護休業（介護休業開始時）</a:t>
            </a:r>
            <a:endParaRPr lang="ja-JP" altLang="ja-JP" sz="28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介護休業する際に、［介護休業］メニューで休業期間等を申請できます。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4C7FDFB6-5876-7F8E-3522-C11CFB412AEF}"/>
              </a:ext>
            </a:extLst>
          </p:cNvPr>
          <p:cNvPicPr>
            <a:picLocks noChangeAspect="1"/>
          </p:cNvPicPr>
          <p:nvPr/>
        </p:nvPicPr>
        <p:blipFill>
          <a:blip r:embed="rId3"/>
          <a:stretch>
            <a:fillRect/>
          </a:stretch>
        </p:blipFill>
        <p:spPr>
          <a:xfrm>
            <a:off x="615693" y="2111332"/>
            <a:ext cx="7717816" cy="3646491"/>
          </a:xfrm>
          <a:prstGeom prst="rect">
            <a:avLst/>
          </a:prstGeom>
          <a:ln>
            <a:solidFill>
              <a:schemeClr val="tx1"/>
            </a:solidFill>
          </a:ln>
        </p:spPr>
      </p:pic>
    </p:spTree>
    <p:extLst>
      <p:ext uri="{BB962C8B-B14F-4D97-AF65-F5344CB8AC3E}">
        <p14:creationId xmlns:p14="http://schemas.microsoft.com/office/powerpoint/2010/main" val="417243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介護休業を延長または終了する際に、 ［介護休業（延長・終了）］メニューで休業終了日の申請ができます。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介護休業（延長・終了）</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A178DED-AEC1-8AC2-E575-F7F19038282F}"/>
              </a:ext>
            </a:extLst>
          </p:cNvPr>
          <p:cNvPicPr>
            <a:picLocks noChangeAspect="1"/>
          </p:cNvPicPr>
          <p:nvPr/>
        </p:nvPicPr>
        <p:blipFill>
          <a:blip r:embed="rId3"/>
          <a:stretch>
            <a:fillRect/>
          </a:stretch>
        </p:blipFill>
        <p:spPr>
          <a:xfrm>
            <a:off x="615693" y="2452476"/>
            <a:ext cx="6697858" cy="3352791"/>
          </a:xfrm>
          <a:prstGeom prst="rect">
            <a:avLst/>
          </a:prstGeom>
          <a:ln>
            <a:solidFill>
              <a:schemeClr val="tx1"/>
            </a:solidFill>
          </a:ln>
        </p:spPr>
      </p:pic>
      <p:sp>
        <p:nvSpPr>
          <p:cNvPr id="9" name="テキスト ボックス 8">
            <a:extLst>
              <a:ext uri="{FF2B5EF4-FFF2-40B4-BE49-F238E27FC236}">
                <a16:creationId xmlns:a16="http://schemas.microsoft.com/office/drawing/2014/main" id="{82966B03-CA25-9035-77C1-9E63C09FF222}"/>
              </a:ext>
            </a:extLst>
          </p:cNvPr>
          <p:cNvSpPr txBox="1"/>
          <p:nvPr/>
        </p:nvSpPr>
        <p:spPr>
          <a:xfrm>
            <a:off x="7443883" y="2443439"/>
            <a:ext cx="6094268" cy="1848583"/>
          </a:xfrm>
          <a:prstGeom prst="rect">
            <a:avLst/>
          </a:prstGeom>
          <a:noFill/>
        </p:spPr>
        <p:txBody>
          <a:bodyPr wrap="square">
            <a:spAutoFit/>
          </a:bodyPr>
          <a:lstStyle/>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介護休業を延長する場合は、</a:t>
            </a: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介護休業期間の延長</a:t>
            </a: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」を選択します。</a:t>
            </a: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endParaRPr kumimoji="1" lang="en-US" altLang="ja-JP" sz="18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介護休業を終了する場合は、</a:t>
            </a:r>
            <a:endParaRPr kumimoji="1" lang="en-US" altLang="ja-JP"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1800" dirty="0">
                <a:solidFill>
                  <a:schemeClr val="tx1">
                    <a:lumMod val="95000"/>
                    <a:lumOff val="5000"/>
                  </a:schemeClr>
                </a:solidFill>
                <a:latin typeface="Meiryo UI" panose="020B0604030504040204" pitchFamily="34" charset="-128"/>
                <a:ea typeface="Meiryo UI" panose="020B0604030504040204" pitchFamily="34" charset="-128"/>
              </a:rPr>
              <a:t>「介護休業期間の終了」を選択します。</a:t>
            </a:r>
          </a:p>
        </p:txBody>
      </p:sp>
    </p:spTree>
    <p:extLst>
      <p:ext uri="{BB962C8B-B14F-4D97-AF65-F5344CB8AC3E}">
        <p14:creationId xmlns:p14="http://schemas.microsoft.com/office/powerpoint/2010/main" val="256952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1493" y="359523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45727"/>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578206"/>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7" y="3191929"/>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90265" y="4235078"/>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98210" y="491816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4F20DF9E-AA8D-9771-EB04-5D9E63FA9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705" y="1379396"/>
            <a:ext cx="4476750" cy="284797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D8AF073-5883-37FE-3DDC-6266F83821C2}"/>
              </a:ext>
            </a:extLst>
          </p:cNvPr>
          <p:cNvSpPr/>
          <p:nvPr/>
        </p:nvSpPr>
        <p:spPr>
          <a:xfrm>
            <a:off x="595225" y="2551293"/>
            <a:ext cx="2238979" cy="40186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0" name="四角形: 角を丸くする 9">
            <a:extLst>
              <a:ext uri="{FF2B5EF4-FFF2-40B4-BE49-F238E27FC236}">
                <a16:creationId xmlns:a16="http://schemas.microsoft.com/office/drawing/2014/main" id="{FB2407B2-C87A-B0E5-11AE-577B59E0D807}"/>
              </a:ext>
            </a:extLst>
          </p:cNvPr>
          <p:cNvSpPr/>
          <p:nvPr/>
        </p:nvSpPr>
        <p:spPr>
          <a:xfrm>
            <a:off x="2839733" y="1983947"/>
            <a:ext cx="2252097" cy="27308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31263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4F1BE99-978E-D7CB-4B00-4513B90394B0}"/>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5862606" y="2293195"/>
            <a:ext cx="3417391" cy="4067967"/>
          </a:xfrm>
          <a:prstGeom prst="rect">
            <a:avLst/>
          </a:prstGeom>
          <a:ln>
            <a:solidFill>
              <a:schemeClr val="tx1"/>
            </a:solidFill>
          </a:ln>
        </p:spPr>
      </p:pic>
      <p:sp>
        <p:nvSpPr>
          <p:cNvPr id="8" name="テキスト ボックス 7">
            <a:extLst>
              <a:ext uri="{FF2B5EF4-FFF2-40B4-BE49-F238E27FC236}">
                <a16:creationId xmlns:a16="http://schemas.microsoft.com/office/drawing/2014/main" id="{E97454DF-4D39-348D-9715-F626D11C4616}"/>
              </a:ext>
            </a:extLst>
          </p:cNvPr>
          <p:cNvSpPr txBox="1"/>
          <p:nvPr/>
        </p:nvSpPr>
        <p:spPr>
          <a:xfrm>
            <a:off x="5776726" y="1889078"/>
            <a:ext cx="1682853" cy="442617"/>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pic>
        <p:nvPicPr>
          <p:cNvPr id="10" name="図 9">
            <a:extLst>
              <a:ext uri="{FF2B5EF4-FFF2-40B4-BE49-F238E27FC236}">
                <a16:creationId xmlns:a16="http://schemas.microsoft.com/office/drawing/2014/main" id="{34FDC7CE-B968-58FC-37DA-08A7FC1EA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78" y="2049045"/>
            <a:ext cx="4991100" cy="2948940"/>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A809E83E-DC0D-5392-7BB8-E7D879E37129}"/>
              </a:ext>
            </a:extLst>
          </p:cNvPr>
          <p:cNvSpPr/>
          <p:nvPr/>
        </p:nvSpPr>
        <p:spPr>
          <a:xfrm>
            <a:off x="740400" y="3588814"/>
            <a:ext cx="4563120" cy="108906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40A7BF89-5A87-BA2C-024A-115D5B5AAC4B}"/>
              </a:ext>
            </a:extLst>
          </p:cNvPr>
          <p:cNvSpPr/>
          <p:nvPr/>
        </p:nvSpPr>
        <p:spPr>
          <a:xfrm rot="20412529">
            <a:off x="4908183" y="3303257"/>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矢印: 右 13">
            <a:extLst>
              <a:ext uri="{FF2B5EF4-FFF2-40B4-BE49-F238E27FC236}">
                <a16:creationId xmlns:a16="http://schemas.microsoft.com/office/drawing/2014/main" id="{0C046F75-9DD7-F5C9-0B0A-DB441A3E1DF8}"/>
              </a:ext>
            </a:extLst>
          </p:cNvPr>
          <p:cNvSpPr/>
          <p:nvPr/>
        </p:nvSpPr>
        <p:spPr>
          <a:xfrm rot="674747">
            <a:off x="4909669" y="4127965"/>
            <a:ext cx="3552508"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37B8C92A-72AB-7218-EEB5-1B3DE77C1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733" y="3991033"/>
            <a:ext cx="3095625" cy="2305050"/>
          </a:xfrm>
          <a:prstGeom prst="rect">
            <a:avLst/>
          </a:prstGeom>
          <a:ln>
            <a:solidFill>
              <a:schemeClr val="tx1"/>
            </a:solidFill>
          </a:ln>
        </p:spPr>
      </p:pic>
    </p:spTree>
    <p:extLst>
      <p:ext uri="{BB962C8B-B14F-4D97-AF65-F5344CB8AC3E}">
        <p14:creationId xmlns:p14="http://schemas.microsoft.com/office/powerpoint/2010/main" val="3415864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3069948486"/>
              </p:ext>
            </p:extLst>
          </p:nvPr>
        </p:nvGraphicFramePr>
        <p:xfrm>
          <a:off x="598376" y="1358863"/>
          <a:ext cx="10995247" cy="513159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介護休業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介護休業する際に申請します。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介護休業給付金の受取口座なども申請します。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15651201"/>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2738173305"/>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6691</Words>
  <Application>Microsoft Office PowerPoint</Application>
  <PresentationFormat>ワイド画面</PresentationFormat>
  <Paragraphs>715</Paragraphs>
  <Slides>41</Slides>
  <Notes>41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41</vt:i4>
      </vt:variant>
    </vt:vector>
  </HeadingPairs>
  <TitlesOfParts>
    <vt:vector size="48" baseType="lpstr">
      <vt:lpstr>Meiryo UI</vt:lpstr>
      <vt:lpstr>ＭＳ ゴシック</vt:lpstr>
      <vt:lpstr>メイリオ</vt:lpstr>
      <vt:lpstr>游ゴシック</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2024-09-24T05:35:56Z</dcterms:modified>
</cp:coreProperties>
</file>