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6"/>
  </p:notesMasterIdLst>
  <p:handoutMasterIdLst>
    <p:handoutMasterId r:id="rId47"/>
  </p:handoutMasterIdLst>
  <p:sldIdLst>
    <p:sldId id="290" r:id="rId2"/>
    <p:sldId id="319" r:id="rId3"/>
    <p:sldId id="286" r:id="rId4"/>
    <p:sldId id="291" r:id="rId5"/>
    <p:sldId id="270" r:id="rId6"/>
    <p:sldId id="297" r:id="rId7"/>
    <p:sldId id="305" r:id="rId8"/>
    <p:sldId id="276" r:id="rId9"/>
    <p:sldId id="257" r:id="rId10"/>
    <p:sldId id="259" r:id="rId11"/>
    <p:sldId id="301" r:id="rId12"/>
    <p:sldId id="293" r:id="rId13"/>
    <p:sldId id="260" r:id="rId14"/>
    <p:sldId id="303" r:id="rId15"/>
    <p:sldId id="295" r:id="rId16"/>
    <p:sldId id="296" r:id="rId17"/>
    <p:sldId id="262" r:id="rId18"/>
    <p:sldId id="298" r:id="rId19"/>
    <p:sldId id="299" r:id="rId20"/>
    <p:sldId id="263" r:id="rId21"/>
    <p:sldId id="300" r:id="rId22"/>
    <p:sldId id="264" r:id="rId23"/>
    <p:sldId id="265" r:id="rId24"/>
    <p:sldId id="266" r:id="rId25"/>
    <p:sldId id="267" r:id="rId26"/>
    <p:sldId id="272" r:id="rId27"/>
    <p:sldId id="313" r:id="rId28"/>
    <p:sldId id="314" r:id="rId29"/>
    <p:sldId id="317" r:id="rId30"/>
    <p:sldId id="279" r:id="rId31"/>
    <p:sldId id="306" r:id="rId32"/>
    <p:sldId id="308" r:id="rId33"/>
    <p:sldId id="310" r:id="rId34"/>
    <p:sldId id="307" r:id="rId35"/>
    <p:sldId id="292" r:id="rId36"/>
    <p:sldId id="294" r:id="rId37"/>
    <p:sldId id="281" r:id="rId38"/>
    <p:sldId id="302" r:id="rId39"/>
    <p:sldId id="315" r:id="rId40"/>
    <p:sldId id="316" r:id="rId41"/>
    <p:sldId id="318" r:id="rId42"/>
    <p:sldId id="311" r:id="rId43"/>
    <p:sldId id="304" r:id="rId44"/>
    <p:sldId id="312" r:id="rId45"/>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8DE"/>
    <a:srgbClr val="0074B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10" autoAdjust="0"/>
    <p:restoredTop sz="82625" autoAdjust="0"/>
  </p:normalViewPr>
  <p:slideViewPr>
    <p:cSldViewPr snapToGrid="0">
      <p:cViewPr varScale="1">
        <p:scale>
          <a:sx n="64" d="100"/>
          <a:sy n="64" d="100"/>
        </p:scale>
        <p:origin x="96" y="666"/>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2024/9/9</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9/9/2024</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HR</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baseline="0" dirty="0">
                <a:solidFill>
                  <a:schemeClr val="tx1"/>
                </a:solidFill>
                <a:effectLst/>
                <a:latin typeface="Meiryo UI" panose="020B0604030504040204" pitchFamily="50" charset="-128"/>
                <a:ea typeface="Meiryo UI" panose="020B0604030504040204" pitchFamily="50" charset="-128"/>
                <a:cs typeface="+mn-cs"/>
              </a:rPr>
              <a:t>DX</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Suite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モデル</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をご利用の場合の従業員向けのマニュアルになります。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申請者と、承認する上長（承認者）で、利用できるメニューを変更できます。</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承認者だけに［承認］メニューを表示できます。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②サービス選択で「奉行</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Edge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労務管理電子化クラウド［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Web</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アプリ］」を</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選択します。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③例えば、「申請者用」「承認者用」などのメニュー権限を用意し、</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利用者または組織ごとに付与します。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7965483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で公開した際に、社員にメールやビジネスチャットで公開した旨を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b="0" i="0" dirty="0">
                <a:solidFill>
                  <a:srgbClr val="333333"/>
                </a:solidFill>
                <a:effectLst/>
                <a:latin typeface="Sawarabi Gothic"/>
              </a:rPr>
              <a:t>明細書照会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メニューで件名や本文を設定します。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その際に差込項目から、</a:t>
            </a:r>
            <a:r>
              <a:rPr lang="ja-JP" altLang="en-US" dirty="0"/>
              <a:t>「社員番号」や「氏名」など社員ごとに異なる情報も記載できます。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メールの本文に「ログイン</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URL</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」を入れておくと、上記のように社員はメールからスムーズに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ログイン画面を開けます。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公開した際に社員に通知しない場合は、上記のページを削除してください。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1734648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総務人事奉行クラウド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の［社員管理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社員情報］メニューの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［明細書］ページで、電子交付同意が「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：なし」の社員は、電子交付の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同意を求める画面が表示されます。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社員が「電子交付に同意する」にチェックを付けると、電子交付同意が</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：あり」に変更されます。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事前に紙などで社員から同意をもらっている場合は、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［社員管理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社員情報］メニューの［明細書］ページで、電子交付同意を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：あり」に設定しておくと、</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上記画面は表示されません。</a:t>
            </a: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6680616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5522675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825348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お知らせ</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］メニューまたは</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アンケート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］メニューから、社員に対しての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お知らせやアンケートを登録できます。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39</a:t>
            </a:fld>
            <a:endParaRPr lang="ja-JP" altLang="en-US" dirty="0"/>
          </a:p>
        </p:txBody>
      </p:sp>
    </p:spTree>
    <p:extLst>
      <p:ext uri="{BB962C8B-B14F-4D97-AF65-F5344CB8AC3E}">
        <p14:creationId xmlns:p14="http://schemas.microsoft.com/office/powerpoint/2010/main" val="41501181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社内規程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社員に対して社内規程文書のファイルを公開できます。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公開する社員を雇用区分や所属、役職から指定できます。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40</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労務担当者の方へ</a:t>
            </a:r>
            <a:r>
              <a:rPr kumimoji="1" lang="en-US" altLang="ja-JP" dirty="0"/>
              <a:t>】</a:t>
            </a:r>
          </a:p>
          <a:p>
            <a:endParaRPr kumimoji="1" lang="en-US" altLang="ja-JP" dirty="0"/>
          </a:p>
          <a:p>
            <a:r>
              <a:rPr kumimoji="1" lang="ja-JP" altLang="en-US" dirty="0"/>
              <a:t>お客様の会社で不要な申請がある場合は、必要に応じて、記載を削除してください。</a:t>
            </a:r>
          </a:p>
          <a:p>
            <a:endParaRPr kumimoji="1" lang="ja-JP" altLang="en-US" dirty="0"/>
          </a:p>
          <a:p>
            <a:r>
              <a:rPr kumimoji="1" lang="ja-JP" altLang="en-US" dirty="0"/>
              <a:t>また、以下の方法で、お客様独自の申請も追加できます。</a:t>
            </a:r>
          </a:p>
          <a:p>
            <a:r>
              <a:rPr kumimoji="1" lang="ja-JP" altLang="en-US" dirty="0"/>
              <a:t>＜設定手順＞</a:t>
            </a:r>
          </a:p>
          <a:p>
            <a:r>
              <a:rPr kumimoji="1" lang="ja-JP" altLang="en-US" dirty="0"/>
              <a:t>　 ①［身上異動手続 </a:t>
            </a:r>
            <a:r>
              <a:rPr kumimoji="1" lang="en-US" altLang="ja-JP" dirty="0"/>
              <a:t>‐ </a:t>
            </a:r>
            <a:r>
              <a:rPr kumimoji="1" lang="ja-JP" altLang="en-US" dirty="0"/>
              <a:t>手続設定 </a:t>
            </a:r>
            <a:r>
              <a:rPr kumimoji="1" lang="en-US" altLang="ja-JP" dirty="0"/>
              <a:t>‐ </a:t>
            </a:r>
            <a:r>
              <a:rPr kumimoji="1" lang="ja-JP" altLang="en-US" dirty="0"/>
              <a:t>身上異動手続使用設定］メニューを選択します。</a:t>
            </a:r>
          </a:p>
          <a:p>
            <a:r>
              <a:rPr kumimoji="1" lang="ja-JP" altLang="en-US" dirty="0"/>
              <a:t>　 ②社員情報変更</a:t>
            </a:r>
            <a:r>
              <a:rPr kumimoji="1" lang="en-US" altLang="ja-JP" dirty="0"/>
              <a:t>1~20</a:t>
            </a:r>
            <a:r>
              <a:rPr kumimoji="1" lang="ja-JP" altLang="en-US" dirty="0"/>
              <a:t>を使用します。</a:t>
            </a:r>
          </a:p>
          <a:p>
            <a:r>
              <a:rPr kumimoji="1" lang="ja-JP" altLang="en-US" dirty="0"/>
              <a:t>　 （同様に［総務手続 </a:t>
            </a:r>
            <a:r>
              <a:rPr kumimoji="1" lang="en-US" altLang="ja-JP" dirty="0"/>
              <a:t>‐ </a:t>
            </a:r>
            <a:r>
              <a:rPr kumimoji="1" lang="ja-JP" altLang="en-US" dirty="0"/>
              <a:t>手続設定 </a:t>
            </a:r>
            <a:r>
              <a:rPr kumimoji="1" lang="en-US" altLang="ja-JP" dirty="0"/>
              <a:t>‐ </a:t>
            </a:r>
            <a:r>
              <a:rPr kumimoji="1" lang="ja-JP" altLang="en-US" dirty="0"/>
              <a:t>総務手続使用設定］メニューで</a:t>
            </a:r>
          </a:p>
          <a:p>
            <a:r>
              <a:rPr kumimoji="1" lang="ja-JP" altLang="en-US" dirty="0"/>
              <a:t>　 総務申請</a:t>
            </a:r>
            <a:r>
              <a:rPr kumimoji="1" lang="en-US" altLang="ja-JP" dirty="0"/>
              <a:t>1</a:t>
            </a:r>
            <a:r>
              <a:rPr kumimoji="1" lang="ja-JP" altLang="en-US" dirty="0"/>
              <a:t>～</a:t>
            </a:r>
            <a:r>
              <a:rPr kumimoji="1" lang="en-US" altLang="ja-JP" dirty="0"/>
              <a:t>99</a:t>
            </a:r>
            <a:r>
              <a:rPr kumimoji="1" lang="ja-JP" altLang="en-US" dirty="0"/>
              <a:t>も使用できます。）　　　</a:t>
            </a:r>
          </a:p>
          <a:p>
            <a:endParaRPr kumimoji="1" lang="ja-JP" altLang="en-US" dirty="0"/>
          </a:p>
          <a:p>
            <a:r>
              <a:rPr kumimoji="1" lang="ja-JP" altLang="en-US" dirty="0"/>
              <a:t>その際は、必要に応じて当マニュアルにも申請の説明を追記してください。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046798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2024/9/9</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3.jpeg"/><Relationship Id="rId7"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4.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3;&#12540;&#12523;.jpg" TargetMode="External"/><Relationship Id="rId3" Type="http://schemas.openxmlformats.org/officeDocument/2006/relationships/image" Target="../media/image45.jpeg"/><Relationship Id="rId7"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 Id="rId5" Type="http://schemas.openxmlformats.org/officeDocument/2006/relationships/image" Target="../media/image1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5903;&#32102;&#12513;&#12540;&#12523;.jp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8.xml"/><Relationship Id="rId5" Type="http://schemas.openxmlformats.org/officeDocument/2006/relationships/image" Target="../media/image48.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10.&#26126;&#32048;&#26360;_&#38651;&#23376;&#20132;&#20184;.png" TargetMode="External"/></Relationships>
</file>

<file path=ppt/slides/_rels/slide34.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49.jpeg"/><Relationship Id="rId7" Type="http://schemas.openxmlformats.org/officeDocument/2006/relationships/image" Target="../media/image13.jpe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 Id="rId5" Type="http://schemas.openxmlformats.org/officeDocument/2006/relationships/image" Target="../media/image11.png"/><Relationship Id="rId10"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80;&#12454;&#12531;&#12525;&#12540;&#12489;&#12508;&#12479;&#12531;.jpg" TargetMode="External"/><Relationship Id="rId9" Type="http://schemas.openxmlformats.org/officeDocument/2006/relationships/image" Target="../media/image12.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1.jp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52.jpeg"/><Relationship Id="rId7" Type="http://schemas.openxmlformats.org/officeDocument/2006/relationships/image" Target="../media/image54.jpe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5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0.xml"/><Relationship Id="rId1" Type="http://schemas.openxmlformats.org/officeDocument/2006/relationships/slideLayout" Target="../slideLayouts/slideLayout8.xml"/><Relationship Id="rId6" Type="http://schemas.openxmlformats.org/officeDocument/2006/relationships/image" Target="../media/image58.jpg"/><Relationship Id="rId5" Type="http://schemas.openxmlformats.org/officeDocument/2006/relationships/image" Target="../media/image57.jp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1.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60.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61.jpeg"/><Relationship Id="rId7" Type="http://schemas.openxmlformats.org/officeDocument/2006/relationships/image" Target="../media/image63.jpeg"/><Relationship Id="rId2" Type="http://schemas.openxmlformats.org/officeDocument/2006/relationships/notesSlide" Target="../notesSlides/notesSlide44.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62.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11.png"/><Relationship Id="rId7"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5" Type="http://schemas.openxmlformats.org/officeDocument/2006/relationships/image" Target="../media/image12.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5.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pic>
        <p:nvPicPr>
          <p:cNvPr id="7" name="図 6">
            <a:extLst>
              <a:ext uri="{FF2B5EF4-FFF2-40B4-BE49-F238E27FC236}">
                <a16:creationId xmlns:a16="http://schemas.microsoft.com/office/drawing/2014/main" id="{BC60FD8F-894E-4217-8016-700BD4D15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335" y="551726"/>
            <a:ext cx="4780054" cy="3478408"/>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2024/1/17</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843553-DC58-E4EA-F0BA-37592BFFACA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3F80284-7D1E-5453-F57B-F73320A212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81FA7AF6-679B-B667-9AB7-18F9B1B735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9E8C79-E85E-490D-2405-386A83170E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CD18FF45-3BC6-EAE9-8FBA-433D5DE0DF1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59397955-A8D0-CEB2-49E7-A1E72074BD4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4DB59461-3E56-7606-3C92-28ABBCCA8B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2571" y="1396520"/>
            <a:ext cx="3589020" cy="4198620"/>
          </a:xfrm>
          <a:prstGeom prst="rect">
            <a:avLst/>
          </a:prstGeom>
          <a:ln>
            <a:solidFill>
              <a:schemeClr val="tx1"/>
            </a:solidFill>
          </a:ln>
        </p:spPr>
      </p:pic>
      <p:sp>
        <p:nvSpPr>
          <p:cNvPr id="5" name="四角形: 角を丸くする 20">
            <a:extLst>
              <a:ext uri="{FF2B5EF4-FFF2-40B4-BE49-F238E27FC236}">
                <a16:creationId xmlns:a16="http://schemas.microsoft.com/office/drawing/2014/main" id="{A8E77C06-593F-4B60-EA30-A4D8EF77FAAC}"/>
              </a:ext>
            </a:extLst>
          </p:cNvPr>
          <p:cNvSpPr/>
          <p:nvPr/>
        </p:nvSpPr>
        <p:spPr>
          <a:xfrm>
            <a:off x="761967" y="1998521"/>
            <a:ext cx="1751149"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四角形: 角を丸くする 7">
            <a:extLst>
              <a:ext uri="{FF2B5EF4-FFF2-40B4-BE49-F238E27FC236}">
                <a16:creationId xmlns:a16="http://schemas.microsoft.com/office/drawing/2014/main" id="{E01C72AF-EE44-202B-77A0-15205CB122BF}"/>
              </a:ext>
            </a:extLst>
          </p:cNvPr>
          <p:cNvSpPr/>
          <p:nvPr/>
        </p:nvSpPr>
        <p:spPr>
          <a:xfrm>
            <a:off x="2513116" y="1849407"/>
            <a:ext cx="1839020" cy="374573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106084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9" name="図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2"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5"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6"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7"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F64DF1-6E70-C592-51FC-1D5600834A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D9D30B47-F294-2DFC-F480-4B258977ADC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806A95F8-3FF3-94A5-B399-5C695A77AED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D325AC0-FC7B-2416-BAE2-F278A9FE8AD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3744"/>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7288"/>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2E1E1C1E-105D-C9A7-B42C-AFBE2B1207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B9530E-E9BE-6589-4D0C-62117EA79DF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1AECBAF-B516-9E43-A278-A991BC40CC9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3E15397-8159-503B-0FAD-672E1CA8125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6C58F16-DF6B-1DD8-45CD-C4D16F38431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63D2029-1F2F-7336-9765-8BE627D0BF1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a:t>
            </a:fld>
            <a:endParaRPr kumimoji="1" lang="ja-JP" altLang="en-US" sz="1200" b="0" dirty="0">
              <a:latin typeface="Meiryo UI" panose="020B0604030504040204" pitchFamily="50" charset="-128"/>
              <a:ea typeface="Meiryo UI" panose="020B0604030504040204" pitchFamily="50" charset="-128"/>
            </a:endParaRPr>
          </a:p>
        </p:txBody>
      </p:sp>
      <p:sp>
        <p:nvSpPr>
          <p:cNvPr id="17"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8" name="表 17"/>
          <p:cNvGraphicFramePr>
            <a:graphicFrameLocks noGrp="1"/>
          </p:cNvGraphicFramePr>
          <p:nvPr/>
        </p:nvGraphicFramePr>
        <p:xfrm>
          <a:off x="574543" y="706229"/>
          <a:ext cx="10594328" cy="113980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Ver.231226</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00055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661427405"/>
                  </a:ext>
                </a:extLst>
              </a:tr>
            </a:tbl>
          </a:graphicData>
        </a:graphic>
      </p:graphicFrame>
    </p:spTree>
    <p:extLst>
      <p:ext uri="{BB962C8B-B14F-4D97-AF65-F5344CB8AC3E}">
        <p14:creationId xmlns:p14="http://schemas.microsoft.com/office/powerpoint/2010/main" val="4001218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FC5CFBCC-B2DB-70EF-23A4-F744E9D7210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EA6FC118-6012-87B8-542A-A9261188B0D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1" y="2061864"/>
            <a:ext cx="4876190" cy="3619048"/>
          </a:xfrm>
          <a:prstGeom prst="rect">
            <a:avLst/>
          </a:prstGeom>
          <a:ln>
            <a:solidFill>
              <a:schemeClr val="tx1"/>
            </a:solidFill>
          </a:ln>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172" y="3437465"/>
            <a:ext cx="2714286" cy="1571429"/>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5A39C3E-BE3E-F64A-2B55-8E3C19BB7D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792EDA55-B27B-B624-3616-808346D4406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F09DF33E-F04E-A6A0-D0FB-D0ED5E6937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5F24D2C-08EF-44C5-D9CA-4C02221EFC6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B9AEE09-BF6A-3C7A-D19B-C49A4AA1566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4CC13E3-EA3D-3BC6-B755-BE9404B75C4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ADCEFAC0-F446-AA11-06F0-66C59BEFB1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E4863A77-F0AC-75DA-B4D2-E52F44F3155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CC3805-39B6-761F-1796-78874414FC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E034A9F-0DA8-68F5-1C26-0A395CA81E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4E6CE9F-A39A-EFA7-0D52-42C99B93926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935E7C1-DD98-DE26-E94E-A6E99017FAA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D227085-F22A-3E2C-B619-EB07C100B84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79C85F7-07E6-B3E3-E05D-08DE821634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07882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3BDD8DEA-2FA4-0568-215A-EA127F29171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2A8BA74-E132-C8E1-6F2E-3747C5F21B3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8210" y="3976671"/>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1376004"/>
            <a:ext cx="4097468" cy="2033950"/>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1925179"/>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4567" y="249601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34" y="3111978"/>
            <a:ext cx="4124092" cy="3234278"/>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E47A8D8F-5A65-4E92-A1D6-93F3026CCE43}"/>
              </a:ext>
            </a:extLst>
          </p:cNvPr>
          <p:cNvSpPr txBox="1"/>
          <p:nvPr/>
        </p:nvSpPr>
        <p:spPr>
          <a:xfrm>
            <a:off x="6808484" y="3435872"/>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明細書の確認</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6C994BAB-5FCE-46D9-8B84-E6BFE2882FDD}"/>
              </a:ext>
            </a:extLst>
          </p:cNvPr>
          <p:cNvSpPr txBox="1"/>
          <p:nvPr/>
        </p:nvSpPr>
        <p:spPr>
          <a:xfrm>
            <a:off x="6808484" y="5175010"/>
            <a:ext cx="4792965" cy="1233731"/>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A997B04-D5B3-9474-66EA-59307EAB7B82}"/>
              </a:ext>
            </a:extLst>
          </p:cNvPr>
          <p:cNvSpPr txBox="1"/>
          <p:nvPr/>
        </p:nvSpPr>
        <p:spPr>
          <a:xfrm>
            <a:off x="6808484" y="459228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780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3BFAA92-FF35-63C8-A371-4D1B738868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C34B159-651D-8849-7784-B40281DDEC5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238E9E31-8F82-E3A1-98C9-37DE83F660D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Tree>
    <p:extLst>
      <p:ext uri="{BB962C8B-B14F-4D97-AF65-F5344CB8AC3E}">
        <p14:creationId xmlns:p14="http://schemas.microsoft.com/office/powerpoint/2010/main" val="40479715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kumimoji="1" lang="en-US" altLang="ja-JP"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5</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明細書の確認</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続いて、明細書を確認しましょう。</a:t>
            </a:r>
          </a:p>
        </p:txBody>
      </p:sp>
      <p:sp>
        <p:nvSpPr>
          <p:cNvPr id="2" name="フッター プレースホルダー 3">
            <a:extLst>
              <a:ext uri="{FF2B5EF4-FFF2-40B4-BE49-F238E27FC236}">
                <a16:creationId xmlns:a16="http://schemas.microsoft.com/office/drawing/2014/main" id="{66A58592-5385-53D9-F984-3471F3AE698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DE904093-A09B-036D-5E1C-14F056FABB8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08873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明細書が公開された際に、差出人「ＯＢＣｉＤ」からメールが送信されますので、</a:t>
            </a:r>
            <a:b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b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をクリックしてログインします。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6625" y="1742570"/>
            <a:ext cx="3786816" cy="3937858"/>
          </a:xfrm>
          <a:prstGeom prst="rect">
            <a:avLst/>
          </a:prstGeom>
          <a:ln>
            <a:solidFill>
              <a:schemeClr val="tx1"/>
            </a:solidFill>
          </a:ln>
        </p:spPr>
      </p:pic>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00804" y="1742570"/>
            <a:ext cx="4587033" cy="3127322"/>
          </a:xfrm>
          <a:prstGeom prst="rect">
            <a:avLst/>
          </a:prstGeom>
          <a:ln>
            <a:solidFill>
              <a:schemeClr val="tx1"/>
            </a:solidFill>
          </a:ln>
        </p:spPr>
      </p:pic>
      <p:sp>
        <p:nvSpPr>
          <p:cNvPr id="10" name="四角形: 角を丸くする 9">
            <a:extLst>
              <a:ext uri="{FF2B5EF4-FFF2-40B4-BE49-F238E27FC236}">
                <a16:creationId xmlns:a16="http://schemas.microsoft.com/office/drawing/2014/main" id="{26DAB27E-1C2B-48E7-BF68-7BEACFCFC6EE}"/>
              </a:ext>
            </a:extLst>
          </p:cNvPr>
          <p:cNvSpPr/>
          <p:nvPr/>
        </p:nvSpPr>
        <p:spPr>
          <a:xfrm>
            <a:off x="821089" y="3876402"/>
            <a:ext cx="3099858" cy="4615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矢印: 右 10">
            <a:extLst>
              <a:ext uri="{FF2B5EF4-FFF2-40B4-BE49-F238E27FC236}">
                <a16:creationId xmlns:a16="http://schemas.microsoft.com/office/drawing/2014/main" id="{AF5D1668-D701-4451-BDCE-542AC3EB6F72}"/>
              </a:ext>
            </a:extLst>
          </p:cNvPr>
          <p:cNvSpPr/>
          <p:nvPr/>
        </p:nvSpPr>
        <p:spPr>
          <a:xfrm>
            <a:off x="5100827"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8" name="図 7">
            <a:extLst>
              <a:ext uri="{FF2B5EF4-FFF2-40B4-BE49-F238E27FC236}">
                <a16:creationId xmlns:a16="http://schemas.microsoft.com/office/drawing/2014/main" id="{AE412A51-9CF8-43FE-92F3-ADE237E38B54}"/>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12470" y="1581548"/>
            <a:ext cx="393700" cy="330200"/>
          </a:xfrm>
          <a:prstGeom prst="rect">
            <a:avLst/>
          </a:prstGeom>
        </p:spPr>
      </p:pic>
      <p:sp>
        <p:nvSpPr>
          <p:cNvPr id="2" name="フッター プレースホルダー 3">
            <a:extLst>
              <a:ext uri="{FF2B5EF4-FFF2-40B4-BE49-F238E27FC236}">
                <a16:creationId xmlns:a16="http://schemas.microsoft.com/office/drawing/2014/main" id="{4561001B-FB84-72B9-2216-26B996A577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20D9C24-1811-6E3C-E0B3-142D8717A9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27373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9352556"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明細書 </a:t>
            </a:r>
            <a:r>
              <a:rPr kumimoji="1" lang="en-US" altLang="ja-JP" sz="2000" dirty="0">
                <a:solidFill>
                  <a:prstClr val="black">
                    <a:lumMod val="95000"/>
                    <a:lumOff val="5000"/>
                  </a:prstClr>
                </a:solidFill>
                <a:latin typeface="Meiryo UI" panose="020B0604030504040204" pitchFamily="34" charset="-128"/>
                <a:ea typeface="Meiryo UI" panose="020B0604030504040204" pitchFamily="34" charset="-128"/>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 明細書照会］メニュー</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を選択します。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0" name="正方形/長方形 19">
            <a:extLst>
              <a:ext uri="{FF2B5EF4-FFF2-40B4-BE49-F238E27FC236}">
                <a16:creationId xmlns:a16="http://schemas.microsoft.com/office/drawing/2014/main" id="{A7AD048C-4029-48A9-98FE-3608C588141A}"/>
              </a:ext>
            </a:extLst>
          </p:cNvPr>
          <p:cNvSpPr/>
          <p:nvPr/>
        </p:nvSpPr>
        <p:spPr>
          <a:xfrm>
            <a:off x="5212080" y="1292927"/>
            <a:ext cx="6583680" cy="4508433"/>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2" name="テキスト ボックス 21">
            <a:extLst>
              <a:ext uri="{FF2B5EF4-FFF2-40B4-BE49-F238E27FC236}">
                <a16:creationId xmlns:a16="http://schemas.microsoft.com/office/drawing/2014/main" id="{9B25C95A-2E07-4243-9F43-4AC9E0BDEF01}"/>
              </a:ext>
            </a:extLst>
          </p:cNvPr>
          <p:cNvSpPr txBox="1"/>
          <p:nvPr/>
        </p:nvSpPr>
        <p:spPr>
          <a:xfrm>
            <a:off x="5367958" y="1379395"/>
            <a:ext cx="6285562" cy="123373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以下の給与明細書等の電子交付同意が表示された場合は、「電子交付に同意する」にチェックを付け、［明細書照会］</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7370FECE-8CE4-4F00-AE2A-DCA849CF0AE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5514213" y="3082048"/>
            <a:ext cx="5759744" cy="2396557"/>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8070056" y="4307681"/>
            <a:ext cx="692944" cy="2833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3" name="AutoShape 380">
            <a:extLst>
              <a:ext uri="{FF2B5EF4-FFF2-40B4-BE49-F238E27FC236}">
                <a16:creationId xmlns:a16="http://schemas.microsoft.com/office/drawing/2014/main" id="{68F0CD74-C040-46A5-9C35-8E586EA04D8F}"/>
              </a:ext>
            </a:extLst>
          </p:cNvPr>
          <p:cNvSpPr>
            <a:spLocks noChangeArrowheads="1"/>
          </p:cNvSpPr>
          <p:nvPr/>
        </p:nvSpPr>
        <p:spPr bwMode="auto">
          <a:xfrm>
            <a:off x="6197909" y="3882542"/>
            <a:ext cx="941079" cy="171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 name="フッター プレースホルダー 3">
            <a:extLst>
              <a:ext uri="{FF2B5EF4-FFF2-40B4-BE49-F238E27FC236}">
                <a16:creationId xmlns:a16="http://schemas.microsoft.com/office/drawing/2014/main" id="{FA2B5D46-6C3B-4C1A-C72E-1567A955FC2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397EC48-1A8D-2981-2EEF-3E774039FB5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73C3DEA1-EA62-7AEB-7241-733DF38024F0}"/>
              </a:ext>
            </a:extLst>
          </p:cNvPr>
          <p:cNvPicPr>
            <a:picLocks noChangeAspect="1"/>
          </p:cNvPicPr>
          <p:nvPr/>
        </p:nvPicPr>
        <p:blipFill>
          <a:blip r:embed="rId5"/>
          <a:stretch>
            <a:fillRect/>
          </a:stretch>
        </p:blipFill>
        <p:spPr>
          <a:xfrm>
            <a:off x="538480" y="1292927"/>
            <a:ext cx="4428571" cy="3133333"/>
          </a:xfrm>
          <a:prstGeom prst="rect">
            <a:avLst/>
          </a:prstGeom>
        </p:spPr>
      </p:pic>
    </p:spTree>
    <p:extLst>
      <p:ext uri="{BB962C8B-B14F-4D97-AF65-F5344CB8AC3E}">
        <p14:creationId xmlns:p14="http://schemas.microsoft.com/office/powerpoint/2010/main" val="2277193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参照したい明細書の　　  マークをクリックします。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549899"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7" name="図 6">
            <a:extLst>
              <a:ext uri="{FF2B5EF4-FFF2-40B4-BE49-F238E27FC236}">
                <a16:creationId xmlns:a16="http://schemas.microsoft.com/office/drawing/2014/main" id="{A2014420-CC53-419A-BCE6-01E10EB09E0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2821989" y="698549"/>
            <a:ext cx="419251" cy="419251"/>
          </a:xfrm>
          <a:prstGeom prst="rect">
            <a:avLst/>
          </a:prstGeom>
        </p:spPr>
      </p:pic>
      <p:sp>
        <p:nvSpPr>
          <p:cNvPr id="11" name="テキスト ボックス 10">
            <a:extLst>
              <a:ext uri="{FF2B5EF4-FFF2-40B4-BE49-F238E27FC236}">
                <a16:creationId xmlns:a16="http://schemas.microsoft.com/office/drawing/2014/main" id="{35BE09D6-8E7A-4BBF-BFC5-96FB90FDCBC4}"/>
              </a:ext>
            </a:extLst>
          </p:cNvPr>
          <p:cNvSpPr txBox="1"/>
          <p:nvPr/>
        </p:nvSpPr>
        <p:spPr>
          <a:xfrm>
            <a:off x="615692" y="4803006"/>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ファイルをダウンロードできます。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0" name="図 9">
            <a:extLst>
              <a:ext uri="{FF2B5EF4-FFF2-40B4-BE49-F238E27FC236}">
                <a16:creationId xmlns:a16="http://schemas.microsoft.com/office/drawing/2014/main" id="{841CE042-E082-4C33-90E7-7F5242B8401B}"/>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144621" y="1273533"/>
            <a:ext cx="3466040" cy="4893233"/>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93282" y="1253927"/>
            <a:ext cx="444043" cy="598942"/>
          </a:xfrm>
          <a:prstGeom prst="rect">
            <a:avLst/>
          </a:prstGeom>
        </p:spPr>
      </p:pic>
      <p:pic>
        <p:nvPicPr>
          <p:cNvPr id="9" name="図 8">
            <a:extLst>
              <a:ext uri="{FF2B5EF4-FFF2-40B4-BE49-F238E27FC236}">
                <a16:creationId xmlns:a16="http://schemas.microsoft.com/office/drawing/2014/main" id="{852E68BB-E44B-4D53-B78D-E40B0B0994F9}"/>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44646" y="1253928"/>
            <a:ext cx="4574125" cy="2566914"/>
          </a:xfrm>
          <a:prstGeom prst="rect">
            <a:avLst/>
          </a:prstGeom>
        </p:spPr>
      </p:pic>
      <p:sp>
        <p:nvSpPr>
          <p:cNvPr id="8" name="四角形: 角を丸くする 7">
            <a:extLst>
              <a:ext uri="{FF2B5EF4-FFF2-40B4-BE49-F238E27FC236}">
                <a16:creationId xmlns:a16="http://schemas.microsoft.com/office/drawing/2014/main" id="{3FB6C669-5AEA-49D6-B43D-68D4C1D22AA1}"/>
              </a:ext>
            </a:extLst>
          </p:cNvPr>
          <p:cNvSpPr/>
          <p:nvPr/>
        </p:nvSpPr>
        <p:spPr>
          <a:xfrm>
            <a:off x="909195" y="2092260"/>
            <a:ext cx="727899" cy="156831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4" name="フッター プレースホルダー 3">
            <a:extLst>
              <a:ext uri="{FF2B5EF4-FFF2-40B4-BE49-F238E27FC236}">
                <a16:creationId xmlns:a16="http://schemas.microsoft.com/office/drawing/2014/main" id="{999644B6-5F98-D6BC-8925-18313C0B6ED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2" name="スライド番号プレースホルダー 4">
            <a:extLst>
              <a:ext uri="{FF2B5EF4-FFF2-40B4-BE49-F238E27FC236}">
                <a16:creationId xmlns:a16="http://schemas.microsoft.com/office/drawing/2014/main" id="{B670E72B-568B-08EF-A675-57E3287FE16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996714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268E6C85-E1A0-D4E9-4EF8-419D109A13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A808986-681E-153E-29AD-8841C79DE1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BC498AD-E848-58D6-4D3F-9F3155A671C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2BC1529B-9086-69CC-B9F9-3320853A0F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2DFC88A2-F530-3979-B0AE-95AB4F1E62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303" y="1379396"/>
            <a:ext cx="4476750" cy="2847975"/>
          </a:xfrm>
          <a:prstGeom prst="rect">
            <a:avLst/>
          </a:prstGeom>
          <a:ln>
            <a:solidFill>
              <a:schemeClr val="tx1"/>
            </a:solidFill>
          </a:ln>
        </p:spPr>
      </p:pic>
      <p:sp>
        <p:nvSpPr>
          <p:cNvPr id="12" name="四角形: 角を丸くする 20">
            <a:extLst>
              <a:ext uri="{FF2B5EF4-FFF2-40B4-BE49-F238E27FC236}">
                <a16:creationId xmlns:a16="http://schemas.microsoft.com/office/drawing/2014/main" id="{8B01A9BC-C989-344E-FD67-BE935A016E4D}"/>
              </a:ext>
            </a:extLst>
          </p:cNvPr>
          <p:cNvSpPr/>
          <p:nvPr/>
        </p:nvSpPr>
        <p:spPr>
          <a:xfrm>
            <a:off x="585823" y="2551293"/>
            <a:ext cx="2238979" cy="40186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5" name="四角形: 角を丸くする 7">
            <a:extLst>
              <a:ext uri="{FF2B5EF4-FFF2-40B4-BE49-F238E27FC236}">
                <a16:creationId xmlns:a16="http://schemas.microsoft.com/office/drawing/2014/main" id="{D5053959-F234-A8AA-8111-EAE006A147A5}"/>
              </a:ext>
            </a:extLst>
          </p:cNvPr>
          <p:cNvSpPr/>
          <p:nvPr/>
        </p:nvSpPr>
        <p:spPr>
          <a:xfrm>
            <a:off x="2830331" y="1983947"/>
            <a:ext cx="2252097" cy="27308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8312632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888A7D5E-C590-DE2A-AB5B-0C90C010863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4C79AAF-B228-5457-DF54-B2874684CAA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A50A95A4-1CEF-6780-BB18-999ADF849F2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2CF1B76-4BDE-771F-2724-2944373679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4852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err="1">
                <a:solidFill>
                  <a:schemeClr val="tx1">
                    <a:lumMod val="95000"/>
                    <a:lumOff val="5000"/>
                  </a:schemeClr>
                </a:solidFill>
                <a:latin typeface="Meiryo UI" panose="020B0604030504040204" pitchFamily="34" charset="-128"/>
                <a:ea typeface="Meiryo UI" panose="020B0604030504040204" pitchFamily="34" charset="-128"/>
              </a:rPr>
              <a:t>で</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できることを確認しましょう。</a:t>
            </a:r>
          </a:p>
        </p:txBody>
      </p:sp>
      <p:sp>
        <p:nvSpPr>
          <p:cNvPr id="2" name="フッター プレースホルダー 3">
            <a:extLst>
              <a:ext uri="{FF2B5EF4-FFF2-40B4-BE49-F238E27FC236}">
                <a16:creationId xmlns:a16="http://schemas.microsoft.com/office/drawing/2014/main" id="{09661EF4-130B-928C-F415-58A9F595C2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AEE9DA2B-E72F-A3C2-9393-6D51024520E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E34E888-5527-418B-2910-4F7282CC09D2}"/>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8C84D36-78C7-5C1F-9FCF-27D8F7C6CAA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6CCB17A-2906-5401-5C27-441B2A109A4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
        <p:nvSpPr>
          <p:cNvPr id="6" name="Rectangle 8">
            <a:extLst>
              <a:ext uri="{FF2B5EF4-FFF2-40B4-BE49-F238E27FC236}">
                <a16:creationId xmlns:a16="http://schemas.microsoft.com/office/drawing/2014/main" id="{DA5409A8-9F2C-0DB5-3CF8-CCC2862FF6F7}"/>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F9807A0-06D9-1372-914A-39997E615882}"/>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8" name="テキスト ボックス 7">
            <a:extLst>
              <a:ext uri="{FF2B5EF4-FFF2-40B4-BE49-F238E27FC236}">
                <a16:creationId xmlns:a16="http://schemas.microsoft.com/office/drawing/2014/main" id="{0DA2052B-4820-AA45-BCB3-1252DB8FDBAE}"/>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10" name="テキスト ボックス 9">
            <a:extLst>
              <a:ext uri="{FF2B5EF4-FFF2-40B4-BE49-F238E27FC236}">
                <a16:creationId xmlns:a16="http://schemas.microsoft.com/office/drawing/2014/main" id="{6DE57F4A-BDAD-1965-B23B-3A589CD045B1}"/>
              </a:ext>
            </a:extLst>
          </p:cNvPr>
          <p:cNvSpPr txBox="1"/>
          <p:nvPr/>
        </p:nvSpPr>
        <p:spPr>
          <a:xfrm>
            <a:off x="10617415" y="3569099"/>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pic>
        <p:nvPicPr>
          <p:cNvPr id="11" name="図 10">
            <a:extLst>
              <a:ext uri="{FF2B5EF4-FFF2-40B4-BE49-F238E27FC236}">
                <a16:creationId xmlns:a16="http://schemas.microsoft.com/office/drawing/2014/main" id="{9563D540-4A9A-E83D-724A-306BBE85A1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578" y="2049045"/>
            <a:ext cx="4991100" cy="2948940"/>
          </a:xfrm>
          <a:prstGeom prst="rect">
            <a:avLst/>
          </a:prstGeom>
          <a:ln>
            <a:solidFill>
              <a:schemeClr val="tx1"/>
            </a:solidFill>
          </a:ln>
        </p:spPr>
      </p:pic>
      <p:sp>
        <p:nvSpPr>
          <p:cNvPr id="13" name="四角形: 角を丸くする 19">
            <a:extLst>
              <a:ext uri="{FF2B5EF4-FFF2-40B4-BE49-F238E27FC236}">
                <a16:creationId xmlns:a16="http://schemas.microsoft.com/office/drawing/2014/main" id="{935F9E7C-FF87-05A4-1093-48C63ED11318}"/>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矢印: 右 25">
            <a:extLst>
              <a:ext uri="{FF2B5EF4-FFF2-40B4-BE49-F238E27FC236}">
                <a16:creationId xmlns:a16="http://schemas.microsoft.com/office/drawing/2014/main" id="{7EB1E06A-C93F-FBF2-8945-D498AAC2FD26}"/>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6" name="矢印: 右 24">
            <a:extLst>
              <a:ext uri="{FF2B5EF4-FFF2-40B4-BE49-F238E27FC236}">
                <a16:creationId xmlns:a16="http://schemas.microsoft.com/office/drawing/2014/main" id="{F182C091-DB34-3709-256B-5A87A16B25F5}"/>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7" name="図 16">
            <a:extLst>
              <a:ext uri="{FF2B5EF4-FFF2-40B4-BE49-F238E27FC236}">
                <a16:creationId xmlns:a16="http://schemas.microsoft.com/office/drawing/2014/main" id="{F698A3F7-DE5F-68A0-DFE5-1A51A3C5EE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7723476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3906"/>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18384"/>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877294415"/>
              </p:ext>
            </p:extLst>
          </p:nvPr>
        </p:nvGraphicFramePr>
        <p:xfrm>
          <a:off x="602235" y="1369158"/>
          <a:ext cx="10995247" cy="3822026"/>
        </p:xfrm>
        <a:graphic>
          <a:graphicData uri="http://schemas.openxmlformats.org/drawingml/2006/table">
            <a:tbl>
              <a:tblPr firstRow="1" bandRow="1">
                <a:tableStyleId>{5C22544A-7EE6-4342-B048-85BDC9FD1C3A}</a:tableStyleId>
              </a:tblPr>
              <a:tblGrid>
                <a:gridCol w="2740811">
                  <a:extLst>
                    <a:ext uri="{9D8B030D-6E8A-4147-A177-3AD203B41FA5}">
                      <a16:colId xmlns:a16="http://schemas.microsoft.com/office/drawing/2014/main" val="2764298941"/>
                    </a:ext>
                  </a:extLst>
                </a:gridCol>
                <a:gridCol w="8254436">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50" y="696525"/>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B39E48B0-DE59-6ED3-12E6-FC246AB5C77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3B8DC71D-96FA-C30B-7395-DE5822A5F5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47206104"/>
              </p:ext>
            </p:extLst>
          </p:nvPr>
        </p:nvGraphicFramePr>
        <p:xfrm>
          <a:off x="598376" y="1358863"/>
          <a:ext cx="10995247" cy="4430554"/>
        </p:xfrm>
        <a:graphic>
          <a:graphicData uri="http://schemas.openxmlformats.org/drawingml/2006/table">
            <a:tbl>
              <a:tblPr firstRow="1" bandRow="1">
                <a:tableStyleId>{5C22544A-7EE6-4342-B048-85BDC9FD1C3A}</a:tableStyleId>
              </a:tblPr>
              <a:tblGrid>
                <a:gridCol w="2733496">
                  <a:extLst>
                    <a:ext uri="{9D8B030D-6E8A-4147-A177-3AD203B41FA5}">
                      <a16:colId xmlns:a16="http://schemas.microsoft.com/office/drawing/2014/main" val="2764298941"/>
                    </a:ext>
                  </a:extLst>
                </a:gridCol>
                <a:gridCol w="8261751">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1307202515"/>
                  </a:ext>
                </a:extLst>
              </a:tr>
            </a:tbl>
          </a:graphicData>
        </a:graphic>
      </p:graphicFrame>
      <p:sp>
        <p:nvSpPr>
          <p:cNvPr id="2" name="フッター プレースホルダー 3">
            <a:extLst>
              <a:ext uri="{FF2B5EF4-FFF2-40B4-BE49-F238E27FC236}">
                <a16:creationId xmlns:a16="http://schemas.microsoft.com/office/drawing/2014/main" id="{A92D2A98-D8F0-70C0-3FE5-5782206F882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DAFE9E6-D633-7C51-099D-AAB5C3DE640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インターネット上から、「給与明細書」「賞与明細書」を</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で参照できます。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617796"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46C84B5C-B0B0-4E8F-BF7B-3626F00E29EC}"/>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040485" y="1253927"/>
            <a:ext cx="3664630" cy="5173595"/>
          </a:xfrm>
          <a:prstGeom prst="rect">
            <a:avLst/>
          </a:prstGeom>
        </p:spPr>
      </p:pic>
      <p:pic>
        <p:nvPicPr>
          <p:cNvPr id="8" name="図 7">
            <a:extLst>
              <a:ext uri="{FF2B5EF4-FFF2-40B4-BE49-F238E27FC236}">
                <a16:creationId xmlns:a16="http://schemas.microsoft.com/office/drawing/2014/main" id="{1B756DAB-7723-4C20-BAE8-7C6A9A0A489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42702" y="1258268"/>
            <a:ext cx="4742870" cy="2661611"/>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584292" y="1188574"/>
            <a:ext cx="444043" cy="598942"/>
          </a:xfrm>
          <a:prstGeom prst="rect">
            <a:avLst/>
          </a:prstGeom>
        </p:spPr>
      </p:pic>
      <p:sp>
        <p:nvSpPr>
          <p:cNvPr id="4" name="フッター プレースホルダー 3">
            <a:extLst>
              <a:ext uri="{FF2B5EF4-FFF2-40B4-BE49-F238E27FC236}">
                <a16:creationId xmlns:a16="http://schemas.microsoft.com/office/drawing/2014/main" id="{88A5B38E-FF75-31C0-5211-B22628069D4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D1961C33-9F2A-083B-A508-CE01FFF33D3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76908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44110CB8-E574-F0AD-8378-3789541A04F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77D5E6A-5F9D-3B15-46C7-4C40D3A6E47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8BC5B88-89D2-F52B-5AFB-E37E76CC70E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27E4069-84F2-F45F-F660-5D8AF518FDB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41BE7B5A-D5ED-538F-8133-E0334285F3EA}"/>
              </a:ext>
            </a:extLst>
          </p:cNvPr>
          <p:cNvSpPr/>
          <p:nvPr/>
        </p:nvSpPr>
        <p:spPr>
          <a:xfrm>
            <a:off x="5536838" y="317558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6400</Words>
  <Application>Microsoft Office PowerPoint</Application>
  <PresentationFormat>ワイド画面</PresentationFormat>
  <Paragraphs>684</Paragraphs>
  <Slides>44</Slides>
  <Notes>44</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44</vt:i4>
      </vt:variant>
    </vt:vector>
  </HeadingPairs>
  <TitlesOfParts>
    <vt:vector size="52" baseType="lpstr">
      <vt:lpstr>Meiryo UI</vt:lpstr>
      <vt:lpstr>ＭＳ ゴシック</vt:lpstr>
      <vt:lpstr>Sawarabi Gothic</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2024-09-09T10:03:04Z</dcterms:modified>
</cp:coreProperties>
</file>