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  <p:sldMasterId id="2147483690" r:id="rId4"/>
  </p:sldMasterIdLst>
  <p:notesMasterIdLst>
    <p:notesMasterId r:id="rId41"/>
  </p:notesMasterIdLst>
  <p:sldIdLst>
    <p:sldId id="256" r:id="rId5"/>
    <p:sldId id="350" r:id="rId6"/>
    <p:sldId id="311" r:id="rId7"/>
    <p:sldId id="351" r:id="rId8"/>
    <p:sldId id="321" r:id="rId9"/>
    <p:sldId id="322" r:id="rId10"/>
    <p:sldId id="312" r:id="rId11"/>
    <p:sldId id="355" r:id="rId12"/>
    <p:sldId id="356" r:id="rId13"/>
    <p:sldId id="265" r:id="rId14"/>
    <p:sldId id="317" r:id="rId15"/>
    <p:sldId id="323" r:id="rId16"/>
    <p:sldId id="334" r:id="rId17"/>
    <p:sldId id="335" r:id="rId18"/>
    <p:sldId id="267" r:id="rId19"/>
    <p:sldId id="336" r:id="rId20"/>
    <p:sldId id="324" r:id="rId21"/>
    <p:sldId id="325" r:id="rId22"/>
    <p:sldId id="326" r:id="rId23"/>
    <p:sldId id="318" r:id="rId24"/>
    <p:sldId id="332" r:id="rId25"/>
    <p:sldId id="308" r:id="rId26"/>
    <p:sldId id="344" r:id="rId27"/>
    <p:sldId id="319" r:id="rId28"/>
    <p:sldId id="329" r:id="rId29"/>
    <p:sldId id="348" r:id="rId30"/>
    <p:sldId id="354" r:id="rId31"/>
    <p:sldId id="337" r:id="rId32"/>
    <p:sldId id="338" r:id="rId33"/>
    <p:sldId id="340" r:id="rId34"/>
    <p:sldId id="341" r:id="rId35"/>
    <p:sldId id="353" r:id="rId36"/>
    <p:sldId id="343" r:id="rId37"/>
    <p:sldId id="347" r:id="rId38"/>
    <p:sldId id="346" r:id="rId39"/>
    <p:sldId id="349" r:id="rId4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12"/>
    <a:srgbClr val="19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5515" autoAdjust="0"/>
  </p:normalViewPr>
  <p:slideViewPr>
    <p:cSldViewPr snapToGrid="0">
      <p:cViewPr varScale="1">
        <p:scale>
          <a:sx n="105" d="100"/>
          <a:sy n="105" d="100"/>
        </p:scale>
        <p:origin x="1002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7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r">
              <a:defRPr sz="1300"/>
            </a:lvl1pPr>
          </a:lstStyle>
          <a:p>
            <a:fld id="{DEF7A864-4B20-4867-B816-FE5A2F2012B8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5" rIns="94849" bIns="4742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9" tIns="47425" rIns="94849" bIns="474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r">
              <a:defRPr sz="1300"/>
            </a:lvl1pPr>
          </a:lstStyle>
          <a:p>
            <a:fld id="{525A94C9-95EF-4B82-91FA-295C52B8E8C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75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340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43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835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0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6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43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80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90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58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4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25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2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B272-A47F-40C8-9BBC-DA39B19CBD25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62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3EF9-740B-4251-A138-D646B145AFD3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68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CEB4-3724-4E93-9952-0B4C16DA7B42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915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180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1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52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7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50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666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5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8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506C-AF15-4628-B90C-42E2D4575B6C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75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87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31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7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0624-DD65-45BD-BDCF-3903E6C52288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61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C10E-677A-48D2-ADAA-87E37C948117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93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F365-6DBB-4CF4-9CF3-82BEEFF24819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0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EEF-1C3D-4B6B-AD35-975A7D22ACB1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00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D1B-A3DA-4622-A2AE-ABF1CF21703A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D30C-7E3C-41E7-84A9-44F2B3CF32AB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05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D289-78E4-43D3-B38F-7B24A0207C68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6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42BD-0B5E-4B26-822D-C39D3390BB21}" type="datetime1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9C28844F-169A-5A93-261B-A87EE9A0DBEE}"/>
              </a:ext>
            </a:extLst>
          </p:cNvPr>
          <p:cNvCxnSpPr/>
          <p:nvPr userDrawn="1"/>
        </p:nvCxnSpPr>
        <p:spPr>
          <a:xfrm flipV="1">
            <a:off x="263611" y="749397"/>
            <a:ext cx="11817553" cy="848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8E6C-2F7A-409C-B426-22DE88755250}" type="datetimeFigureOut">
              <a:rPr kumimoji="1" lang="ja-JP" altLang="en-US" smtClean="0"/>
              <a:t>2024/7/3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5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497417" y="6492875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021433" y="1150519"/>
            <a:ext cx="4149133" cy="3018422"/>
            <a:chOff x="4021433" y="1150519"/>
            <a:chExt cx="4149133" cy="301842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B7E04F5-323A-4DAF-B58F-643375C5A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33" y="1150519"/>
              <a:ext cx="4149133" cy="3018422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BCFAF10-0874-4142-AB97-59B827C2967C}"/>
                </a:ext>
              </a:extLst>
            </p:cNvPr>
            <p:cNvSpPr txBox="1"/>
            <p:nvPr/>
          </p:nvSpPr>
          <p:spPr>
            <a:xfrm>
              <a:off x="4551113" y="3247443"/>
              <a:ext cx="3289020" cy="854652"/>
            </a:xfrm>
            <a:prstGeom prst="rect">
              <a:avLst/>
            </a:prstGeom>
            <a:noFill/>
          </p:spPr>
          <p:txBody>
            <a:bodyPr wrap="square" tIns="36000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ja-JP" alt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使い方ガイド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39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6923" y="858439"/>
            <a:ext cx="1096418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［証憑アップロード］メニューの各メニューから、請求書や領収書、その他の証憑をアップロードします。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8" y="1318541"/>
            <a:ext cx="6976400" cy="1993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73" y="2107110"/>
            <a:ext cx="1488550" cy="350339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8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23" y="2049902"/>
            <a:ext cx="1488550" cy="74092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661699" y="3956050"/>
            <a:ext cx="7260330" cy="88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0" tIns="72000" rIns="180000" bIns="7200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前準備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あらかじめ、提出する請求書や領収書を、当サービスで参照できるフォルダに保存しておいてください。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アップロードできるファイルは、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ファイルや画像ファイルです。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87050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89614" y="850790"/>
            <a:ext cx="10964186" cy="553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請求書をアップロードする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［証憑アップロード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請求書］メニューを選択します。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提出する請求書ファイルを選択します。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複数ファイルを同時に指定して、一度にアップロードできます。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7" y="1555468"/>
            <a:ext cx="6766850" cy="1933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72" y="2336416"/>
            <a:ext cx="1429288" cy="31534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5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862" y="2241109"/>
            <a:ext cx="1441878" cy="25497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13" y="3679874"/>
            <a:ext cx="4769787" cy="2775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03" y="4879284"/>
            <a:ext cx="4195341" cy="1585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083" y="5592340"/>
            <a:ext cx="2238798" cy="519123"/>
          </a:xfrm>
          <a:prstGeom prst="roundRect">
            <a:avLst>
              <a:gd name="adj" fmla="val 900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76B641E-7A55-BB58-B689-83F7A6902C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010"/>
          <a:stretch/>
        </p:blipFill>
        <p:spPr>
          <a:xfrm rot="7770528">
            <a:off x="7623415" y="4701849"/>
            <a:ext cx="1747336" cy="1079555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111440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自動的に読み取られた日付・金額・取引先などの証憑項目を確認します。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証憑項目の内容に間違いがないか確認し、未入力項目があれば証憑を見ながら入力します。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確認が終わったら、［申請］ボタンをクリックして申請します。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8" y="1852598"/>
            <a:ext cx="7944045" cy="3526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160" y="2346805"/>
            <a:ext cx="3727011" cy="2862517"/>
          </a:xfrm>
          <a:prstGeom prst="roundRect">
            <a:avLst>
              <a:gd name="adj" fmla="val 297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5" name="AutoShape 10"/>
          <p:cNvSpPr>
            <a:spLocks noChangeShapeType="1"/>
          </p:cNvSpPr>
          <p:nvPr/>
        </p:nvSpPr>
        <p:spPr bwMode="auto">
          <a:xfrm rot="10800000" flipH="1" flipV="1">
            <a:off x="8616172" y="3906864"/>
            <a:ext cx="48282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8814646" y="3065420"/>
            <a:ext cx="3138041" cy="1693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「警告マーク」や「候補あり」マークが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表示されている場合は、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正しく読み取れていない可能性があります。内容を確認して、正しい情報を入力して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ください。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4351DD5-C04D-37F3-F417-8AC05F1E0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47" t="41441" r="3418" b="53323"/>
          <a:stretch/>
        </p:blipFill>
        <p:spPr>
          <a:xfrm>
            <a:off x="9671873" y="4262213"/>
            <a:ext cx="1163847" cy="404813"/>
          </a:xfrm>
          <a:prstGeom prst="rect">
            <a:avLst/>
          </a:prstGeom>
          <a:ln>
            <a:noFill/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11" y="4262850"/>
            <a:ext cx="777025" cy="342571"/>
          </a:xfrm>
          <a:prstGeom prst="rect">
            <a:avLst/>
          </a:prstGeom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468" y="2100647"/>
            <a:ext cx="627817" cy="252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89422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- 3.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アップロードした証憑を確認する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706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［証憑アップロード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アップロード状況］メニューを選択します。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アップロードした証憑の処理状況などを確認できます。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0B27215-77B0-4052-B1BA-C4D62ECC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4" y="1812797"/>
            <a:ext cx="8479204" cy="1927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099" y="2415540"/>
            <a:ext cx="1152761" cy="952501"/>
          </a:xfrm>
          <a:prstGeom prst="roundRect">
            <a:avLst>
              <a:gd name="adj" fmla="val 11041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8" name="AutoShape 10"/>
          <p:cNvSpPr>
            <a:spLocks noChangeShapeType="1"/>
          </p:cNvSpPr>
          <p:nvPr/>
        </p:nvSpPr>
        <p:spPr bwMode="auto">
          <a:xfrm rot="10800000" flipH="1" flipV="1">
            <a:off x="3637476" y="3368041"/>
            <a:ext cx="0" cy="617754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27634" y="4868780"/>
            <a:ext cx="9027846" cy="12845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承認機能をご利用の場合は、「未承認」「承認済」「否認」の状況が</a:t>
            </a:r>
            <a:b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表示されます。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承認者からコメントなどがある場合は、メッセージ欄に表示されます。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0B27215-77B0-4052-B1BA-C4D62ECC8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5" y="4912662"/>
            <a:ext cx="4004949" cy="1196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2380689" y="3657600"/>
            <a:ext cx="5056431" cy="441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証憑種類をクリックすると、請求書や領収書を確認・修正できます。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9310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577" y="881462"/>
            <a:ext cx="10964186" cy="5740317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［承認 </a:t>
            </a:r>
            <a:r>
              <a: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承認］メニューを選択します。</a:t>
            </a:r>
            <a:endParaRPr kumimoji="0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buNone/>
            </a:pPr>
            <a:r>
              <a: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証憑収集アプリ（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アプリ・スマホアプリ）からアップロードされた証憑が表示されます。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buNone/>
            </a:pP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確認する証憑種類をクリックします。</a:t>
            </a:r>
            <a:endParaRPr kumimoji="0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kumimoji="0"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951C9EB2-53D0-484A-A8B9-FC3D7DBA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9" y="101724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623B7D-E5A1-4506-9D25-04D7EB79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1" y="1231864"/>
            <a:ext cx="6766850" cy="171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46" y="2303294"/>
            <a:ext cx="1429288" cy="31534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2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36" y="1927952"/>
            <a:ext cx="1441878" cy="25497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" name="AutoShape 10"/>
          <p:cNvSpPr>
            <a:spLocks noChangeShapeType="1"/>
          </p:cNvSpPr>
          <p:nvPr/>
        </p:nvSpPr>
        <p:spPr bwMode="auto">
          <a:xfrm rot="10800000" flipH="1" flipV="1">
            <a:off x="6469644" y="1513271"/>
            <a:ext cx="0" cy="61775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8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010" y="1269113"/>
            <a:ext cx="287269" cy="24415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5271599" y="1708519"/>
            <a:ext cx="5920080" cy="1179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 をクリックすると、未承認の件数を確認できます。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（通知がある場合はオレンジ色で表示されます。）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未承認件数をクリックすると、［承認］メニューが表示され、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未承認の証憑を確認・承認できます。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19F4C7F-4BC1-4276-B535-766BA0231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46" y="1290209"/>
            <a:ext cx="1522400" cy="1514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302" y="2348060"/>
            <a:ext cx="1053298" cy="24200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661" y="1368542"/>
            <a:ext cx="287269" cy="24415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07" y="1768184"/>
            <a:ext cx="238027" cy="2231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7" y="4001836"/>
            <a:ext cx="6766850" cy="1910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342" y="5202060"/>
            <a:ext cx="715702" cy="13826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11430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577" y="881462"/>
            <a:ext cx="10964186" cy="5740317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kumimoji="0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画面上の請求書／領収書を見ながら、内容を確認し、承認（または否認）します。</a:t>
            </a: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r>
              <a:rPr kumimoji="0"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ts val="1200"/>
              </a:lnSpc>
              <a:spcAft>
                <a:spcPts val="0"/>
              </a:spcAft>
              <a:buNone/>
            </a:pPr>
            <a:endParaRPr kumimoji="0" lang="en-US" altLang="ja-JP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951C9EB2-53D0-484A-A8B9-FC3D7DBA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9" y="101724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623B7D-E5A1-4506-9D25-04D7EB79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4" y="1179922"/>
            <a:ext cx="6673213" cy="45749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383" y="1424557"/>
            <a:ext cx="1099843" cy="218849"/>
          </a:xfrm>
          <a:prstGeom prst="roundRect">
            <a:avLst>
              <a:gd name="adj" fmla="val 290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119" y="5143140"/>
            <a:ext cx="3348222" cy="223622"/>
          </a:xfrm>
          <a:prstGeom prst="roundRect">
            <a:avLst>
              <a:gd name="adj" fmla="val 11041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3" name="AutoShape 10"/>
          <p:cNvSpPr>
            <a:spLocks noChangeShapeType="1"/>
          </p:cNvSpPr>
          <p:nvPr/>
        </p:nvSpPr>
        <p:spPr bwMode="auto">
          <a:xfrm rot="5400000" flipH="1" flipV="1">
            <a:off x="7859649" y="1217555"/>
            <a:ext cx="0" cy="617754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4" name="AutoShape 10"/>
          <p:cNvSpPr>
            <a:spLocks noChangeShapeType="1"/>
          </p:cNvSpPr>
          <p:nvPr/>
        </p:nvSpPr>
        <p:spPr bwMode="auto">
          <a:xfrm rot="5400000" flipH="1" flipV="1">
            <a:off x="6089129" y="3342459"/>
            <a:ext cx="2644540" cy="971009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7781473" y="1414449"/>
            <a:ext cx="3994409" cy="1416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問題がなければ［承認］ボタンをクリックします。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証憑が不明瞭な場合や証憑項目に不備がある場合は「新規メッセージ」に否認する理由を入力し、［否認］ボタンをクリックします。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14700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951C9EB2-53D0-484A-A8B9-FC3D7DBA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9" y="101724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623B7D-E5A1-4506-9D25-04D7EB79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57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- 5.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承認の代理設定をする</a:t>
            </a:r>
          </a:p>
        </p:txBody>
      </p:sp>
      <p:sp>
        <p:nvSpPr>
          <p:cNvPr id="58" name="コンテンツ プレースホルダー 2"/>
          <p:cNvSpPr txBox="1">
            <a:spLocks/>
          </p:cNvSpPr>
          <p:nvPr/>
        </p:nvSpPr>
        <p:spPr>
          <a:xfrm>
            <a:off x="302150" y="854178"/>
            <a:ext cx="10964186" cy="573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ja-JP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承認者が出張などで不在の場合に、事前に別の担当者を代理の承認者として設定できます。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承認者である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川谷</a:t>
            </a: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さんが出張中、代わりに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小川</a:t>
            </a: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さんを承認者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する場合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2400" dirty="0">
              <a:latin typeface="Arial" panose="020B0604020202020204" pitchFamily="34" charset="0"/>
            </a:endParaRPr>
          </a:p>
        </p:txBody>
      </p:sp>
      <p:sp>
        <p:nvSpPr>
          <p:cNvPr id="59" name="矢印: 右 29">
            <a:extLst>
              <a:ext uri="{FF2B5EF4-FFF2-40B4-BE49-F238E27FC236}">
                <a16:creationId xmlns:a16="http://schemas.microsoft.com/office/drawing/2014/main" id="{BD4B165A-F407-4527-A70F-59F656335885}"/>
              </a:ext>
            </a:extLst>
          </p:cNvPr>
          <p:cNvSpPr/>
          <p:nvPr/>
        </p:nvSpPr>
        <p:spPr>
          <a:xfrm rot="5400000">
            <a:off x="2971102" y="3125440"/>
            <a:ext cx="390343" cy="36312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99F4675-2D6C-4D9A-8A54-781C619DA0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9" y="3631536"/>
            <a:ext cx="3733388" cy="7716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1" name="矢印: 右 33">
            <a:extLst>
              <a:ext uri="{FF2B5EF4-FFF2-40B4-BE49-F238E27FC236}">
                <a16:creationId xmlns:a16="http://schemas.microsoft.com/office/drawing/2014/main" id="{FC3F64CC-40E0-404B-82B2-6AD8726A7119}"/>
              </a:ext>
            </a:extLst>
          </p:cNvPr>
          <p:cNvSpPr/>
          <p:nvPr/>
        </p:nvSpPr>
        <p:spPr>
          <a:xfrm rot="5400000">
            <a:off x="2971101" y="4561655"/>
            <a:ext cx="390343" cy="36312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7BE05010-506D-4CA5-B4A3-CB4B5FA912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0" y="5048700"/>
            <a:ext cx="3733388" cy="1441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3" name="Rectangle 363">
            <a:extLst>
              <a:ext uri="{FF2B5EF4-FFF2-40B4-BE49-F238E27FC236}">
                <a16:creationId xmlns:a16="http://schemas.microsoft.com/office/drawing/2014/main" id="{11BAAEAB-59B8-43CF-B51A-0C608EBF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489" y="2278072"/>
            <a:ext cx="4218538" cy="47768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　　 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をクリックし、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代理設定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</a:p>
        </p:txBody>
      </p:sp>
      <p:sp>
        <p:nvSpPr>
          <p:cNvPr id="64" name="Rectangle 363">
            <a:extLst>
              <a:ext uri="{FF2B5EF4-FFF2-40B4-BE49-F238E27FC236}">
                <a16:creationId xmlns:a16="http://schemas.microsoft.com/office/drawing/2014/main" id="{0AF274BB-BC00-44BE-80DF-0CF77F4C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489" y="3849752"/>
            <a:ext cx="4218538" cy="4776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［新規登録］ボタン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クリックします。</a:t>
            </a:r>
          </a:p>
        </p:txBody>
      </p:sp>
      <p:sp>
        <p:nvSpPr>
          <p:cNvPr id="65" name="Rectangle 363">
            <a:extLst>
              <a:ext uri="{FF2B5EF4-FFF2-40B4-BE49-F238E27FC236}">
                <a16:creationId xmlns:a16="http://schemas.microsoft.com/office/drawing/2014/main" id="{99B270F4-2240-417F-A2F8-F401865A1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490" y="4839399"/>
            <a:ext cx="4218538" cy="166027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lvl="0" fontAlgn="base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期間と代理の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者を設定し、［登録］ボタンを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fontAlgn="base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クリックします。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 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設定した期間だけ、代理の承認者が承認できます。</a:t>
            </a:r>
          </a:p>
          <a:p>
            <a:pPr fontAlgn="base"/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fontAlgn="base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 </a:t>
            </a:r>
            <a:r>
              <a:rPr lang="ja-JP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4/1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4/5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に、川谷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さんの代わりに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小川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さんが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承認できます。</a:t>
            </a:r>
          </a:p>
          <a:p>
            <a:pPr fontAlgn="base"/>
            <a:endParaRPr lang="ja-JP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E1AF726A-5A75-47DA-8D86-22C8D3F0CB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90" y="2391198"/>
            <a:ext cx="202840" cy="224724"/>
          </a:xfrm>
          <a:prstGeom prst="rect">
            <a:avLst/>
          </a:prstGeom>
        </p:spPr>
      </p:pic>
      <p:sp>
        <p:nvSpPr>
          <p:cNvPr id="67" name="AutoShape 380">
            <a:extLst>
              <a:ext uri="{FF2B5EF4-FFF2-40B4-BE49-F238E27FC236}">
                <a16:creationId xmlns:a16="http://schemas.microsoft.com/office/drawing/2014/main" id="{A0672F11-80BF-4AB1-BEAA-67A03A78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744" y="3780186"/>
            <a:ext cx="436994" cy="160239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8" name="AutoShape 380">
            <a:extLst>
              <a:ext uri="{FF2B5EF4-FFF2-40B4-BE49-F238E27FC236}">
                <a16:creationId xmlns:a16="http://schemas.microsoft.com/office/drawing/2014/main" id="{38518020-BE20-4018-BD7C-741D0980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40" y="6235560"/>
            <a:ext cx="537028" cy="20810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30F3FA05-679E-ED4C-10B4-499274364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98" y="1769184"/>
            <a:ext cx="3709649" cy="1239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AutoShape 380">
            <a:extLst>
              <a:ext uri="{FF2B5EF4-FFF2-40B4-BE49-F238E27FC236}">
                <a16:creationId xmlns:a16="http://schemas.microsoft.com/office/drawing/2014/main" id="{59082384-B1D2-4D62-A727-8F5D40904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503" y="2595224"/>
            <a:ext cx="650260" cy="14785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71" name="AutoShape 380">
            <a:extLst>
              <a:ext uri="{FF2B5EF4-FFF2-40B4-BE49-F238E27FC236}">
                <a16:creationId xmlns:a16="http://schemas.microsoft.com/office/drawing/2014/main" id="{6586F65F-40CC-4BEA-89BC-3FB1DC54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1767460"/>
            <a:ext cx="183881" cy="18992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421094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1565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２．ログイン画面が表示されるので、手順１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1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941189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551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［奉行クラウド ダウンロード］画面が表示されます。「証憑収集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勘定奉行クラウド」をクリックします。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［ダウンロード］をクリックし、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Setup.zip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の「ファイルを開く」をクリックします。 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2" y="1179520"/>
            <a:ext cx="5399005" cy="2043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231" y="2219379"/>
            <a:ext cx="2832263" cy="28955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2" y="4011067"/>
            <a:ext cx="5399005" cy="2367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691" y="5132474"/>
            <a:ext cx="2078537" cy="612186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7" name="右矢印 16"/>
          <p:cNvSpPr/>
          <p:nvPr/>
        </p:nvSpPr>
        <p:spPr>
          <a:xfrm rot="16200000">
            <a:off x="3272897" y="4615893"/>
            <a:ext cx="476609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783" y="4340306"/>
            <a:ext cx="1336388" cy="2802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9123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当サービスでできること</a:t>
            </a: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アップロードした証憑を確認する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承認の代理設定をする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29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3" y="850790"/>
            <a:ext cx="11600291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Setup.exe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」をダブルクリックします。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「ＯＢＣｉＤ」と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を入力して、［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］をクリックします。続いて、インストールが始まります。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B6BD706-1EEF-F2C4-E2BB-A382DDAA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4" y="1208803"/>
            <a:ext cx="4785986" cy="1685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D00A54A-4D69-9B9B-43FA-7E25C2F5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31" y="3917149"/>
            <a:ext cx="2578914" cy="175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179041-7C9E-2D04-7E8E-BDEF5202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225" y="3873144"/>
            <a:ext cx="2833533" cy="1897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150" y="2280924"/>
            <a:ext cx="2670074" cy="24320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82A8772-0168-7016-FE4A-CCAAF3A3D1A8}"/>
              </a:ext>
            </a:extLst>
          </p:cNvPr>
          <p:cNvSpPr txBox="1"/>
          <p:nvPr/>
        </p:nvSpPr>
        <p:spPr>
          <a:xfrm>
            <a:off x="4323194" y="5765893"/>
            <a:ext cx="2925332" cy="36259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インストールは１分程度で完了します。</a:t>
            </a:r>
            <a:endParaRPr kumimoji="1"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4" y="3620383"/>
            <a:ext cx="2577200" cy="2064608"/>
          </a:xfrm>
          <a:prstGeom prst="rect">
            <a:avLst/>
          </a:prstGeom>
        </p:spPr>
      </p:pic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6529268" y="1178215"/>
            <a:ext cx="4932709" cy="18061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この画面が表示された場合は、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「はい」をクリックします。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7E82031-FEB7-353A-674A-B13CAF19E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22" y="1239483"/>
            <a:ext cx="2351930" cy="1623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100" y="2556277"/>
            <a:ext cx="1095542" cy="21951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3536011" y="4525945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958" y="5330120"/>
            <a:ext cx="768242" cy="23248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7096945" y="4552975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762627" y="5768201"/>
            <a:ext cx="3908901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ボタンをクリックすると、サービスが起動します。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84" y="5371020"/>
            <a:ext cx="880965" cy="27537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39030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936515"/>
            <a:ext cx="11386268" cy="564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回目以降の起動は、デスクトップの「証憑収集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勘定奉行クラウド」アイコンから起動します。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勘定奉行クラウド」アイコンをダブルクリックします。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「ＯＢＣｉＤ」と「パスワード」を入力し、当サービスにログインします。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アプリが起動します。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0" y="2061171"/>
            <a:ext cx="1285917" cy="857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1" y="1736305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989" y="3250292"/>
            <a:ext cx="621085" cy="18823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5940339" y="1736305"/>
            <a:ext cx="5636006" cy="2769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パスワードを忘れた場合は、「パスワードをお忘れですか？」をクリックし、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パスワードを再設定できます。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09" y="3028789"/>
            <a:ext cx="2657070" cy="1344165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34" name="右矢印 33"/>
          <p:cNvSpPr/>
          <p:nvPr/>
        </p:nvSpPr>
        <p:spPr>
          <a:xfrm>
            <a:off x="2374278" y="2345986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52CE9EC-5533-A5CF-3A69-FA2607D7C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87" y="4098872"/>
            <a:ext cx="4254053" cy="2493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19" y="2607977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960" y="3943266"/>
            <a:ext cx="1176640" cy="16513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8280602" y="3640936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40648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8671"/>
            <a:ext cx="10964186" cy="562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請求書や領収書などの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ファイル・画像ファイルをアップロードします。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請求書をアップロードする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ダッシュボード「証憑のアップロード」カードの「請求書」をクリックします。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 アップロードする請求書をドラッグ＆ドロップします。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52CE9EC-5533-A5CF-3A69-FA2607D7C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904961"/>
            <a:ext cx="4810017" cy="1767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78" y="2939396"/>
            <a:ext cx="1088925" cy="42774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8BB64EE-D870-1070-93F2-D7FFA6496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3" y="4182265"/>
            <a:ext cx="3832497" cy="249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9160F54-4732-4AF6-9A76-0F9697AEB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53" y="4282947"/>
            <a:ext cx="2939137" cy="2015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530" y="4850945"/>
            <a:ext cx="2642081" cy="181484"/>
          </a:xfrm>
          <a:prstGeom prst="roundRect">
            <a:avLst>
              <a:gd name="adj" fmla="val 1254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76B641E-7A55-BB58-B689-83F7A6902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010"/>
          <a:stretch/>
        </p:blipFill>
        <p:spPr>
          <a:xfrm rot="1276658" flipV="1">
            <a:off x="2953309" y="4647584"/>
            <a:ext cx="1260857" cy="802940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7249333" y="5646101"/>
            <a:ext cx="4418544" cy="6523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複数ファイルを選択して、同時にアップロードすることもできます。</a:t>
            </a: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136863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64791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自動的に読み取られた日付・金額・取引先などの証憑項目を確認します。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証憑項目の内容に間違いがないか確認し、未入力項目があれば証憑を見ながら入力します。　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確認が終わったら、［アップロード］ボタンをクリック、または［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：アップロード］を押します。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8593E9A-A583-9354-073F-D9D492B2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4" y="1695944"/>
            <a:ext cx="6488852" cy="455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378" y="2435756"/>
            <a:ext cx="2224764" cy="2673543"/>
          </a:xfrm>
          <a:prstGeom prst="roundRect">
            <a:avLst>
              <a:gd name="adj" fmla="val 5034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" name="AutoShape 10"/>
          <p:cNvSpPr>
            <a:spLocks noChangeShapeType="1"/>
          </p:cNvSpPr>
          <p:nvPr/>
        </p:nvSpPr>
        <p:spPr bwMode="auto">
          <a:xfrm rot="10800000" flipV="1">
            <a:off x="7137898" y="2765043"/>
            <a:ext cx="248754" cy="57339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7368896" y="2307487"/>
            <a:ext cx="4474415" cy="11523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「警告マーク」や「候補あり」マークは、正しく読み取れていない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可能性があります。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必ず確認して、正しい情報を入力してください。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4351DD5-C04D-37F3-F417-8AC05F1E0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47" t="41441" r="3418" b="53323"/>
          <a:stretch/>
        </p:blipFill>
        <p:spPr>
          <a:xfrm>
            <a:off x="8395811" y="3050776"/>
            <a:ext cx="1121445" cy="386071"/>
          </a:xfrm>
          <a:prstGeom prst="rect">
            <a:avLst/>
          </a:prstGeom>
          <a:ln>
            <a:noFill/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77" y="3050776"/>
            <a:ext cx="759569" cy="331448"/>
          </a:xfrm>
          <a:prstGeom prst="rect">
            <a:avLst/>
          </a:prstGeom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418" y="5626515"/>
            <a:ext cx="671261" cy="216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8" y="5867866"/>
            <a:ext cx="542118" cy="288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428082" y="4342083"/>
            <a:ext cx="4435442" cy="19145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複数ファイルをアップロードした場合は、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画面左にアップロードした請求書が表示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されます。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各請求書をダブルクリックして確認します。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確認が終わったら、［一括アップロード］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ボタンをクリックして、一度に申請できます。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60" y="4433307"/>
            <a:ext cx="1268348" cy="1706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770" y="5949997"/>
            <a:ext cx="745871" cy="19602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7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006" y="4831004"/>
            <a:ext cx="1155358" cy="534293"/>
          </a:xfrm>
          <a:prstGeom prst="roundRect">
            <a:avLst>
              <a:gd name="adj" fmla="val 5034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8" name="AutoShape 10"/>
          <p:cNvSpPr>
            <a:spLocks noChangeShapeType="1"/>
          </p:cNvSpPr>
          <p:nvPr/>
        </p:nvSpPr>
        <p:spPr bwMode="auto">
          <a:xfrm rot="10800000" flipV="1">
            <a:off x="6224566" y="5734515"/>
            <a:ext cx="269974" cy="169046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" name="AutoShape 10"/>
          <p:cNvSpPr>
            <a:spLocks noChangeShapeType="1"/>
          </p:cNvSpPr>
          <p:nvPr/>
        </p:nvSpPr>
        <p:spPr bwMode="auto">
          <a:xfrm rot="10800000">
            <a:off x="6251201" y="5928912"/>
            <a:ext cx="456734" cy="45719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3424136" y="5563525"/>
            <a:ext cx="2825051" cy="8645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確認が終わったら、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［アップロード］ボタンをクリック、または［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F12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：アップロード］を押します。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35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処理状態が「アップロード済」になったら完了です。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5E1CDFE-09E4-E228-E447-9462ABF3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" y="1317476"/>
            <a:ext cx="3478444" cy="2730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10" y="2677957"/>
            <a:ext cx="695990" cy="1895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92130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050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ダッシュボード「証憑承認」カードの「未承認件数」をクリックします。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証憑収集アプリ（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アプリ・スマホアプリ）からアップロードされた証憑の件数が表示されます。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2" y="1755384"/>
            <a:ext cx="5882645" cy="3732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40042"/>
            <a:ext cx="524295" cy="206789"/>
          </a:xfrm>
          <a:prstGeom prst="roundRect">
            <a:avLst>
              <a:gd name="adj" fmla="val 224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FEAECDCA-05C4-1739-1ED6-7A6D674F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71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050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画面上の請求書／領収書を見ながら、内容を確認し、承認（または否認）します。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3" y="1431782"/>
            <a:ext cx="8330514" cy="4973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utoShape 10"/>
          <p:cNvSpPr>
            <a:spLocks noChangeShapeType="1"/>
          </p:cNvSpPr>
          <p:nvPr/>
        </p:nvSpPr>
        <p:spPr bwMode="auto">
          <a:xfrm rot="10800000" flipH="1" flipV="1">
            <a:off x="1808454" y="2347229"/>
            <a:ext cx="0" cy="110168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812805" y="3309854"/>
            <a:ext cx="2533709" cy="370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 確認する証憑をクリックします。</a:t>
            </a:r>
          </a:p>
        </p:txBody>
      </p:sp>
      <p:sp>
        <p:nvSpPr>
          <p:cNvPr id="15" name="AutoShape 10"/>
          <p:cNvSpPr>
            <a:spLocks noChangeShapeType="1"/>
          </p:cNvSpPr>
          <p:nvPr/>
        </p:nvSpPr>
        <p:spPr bwMode="auto">
          <a:xfrm rot="10800000" flipV="1">
            <a:off x="5562600" y="1553553"/>
            <a:ext cx="1177564" cy="3566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2191159"/>
            <a:ext cx="2736485" cy="156768"/>
          </a:xfrm>
          <a:prstGeom prst="roundRect">
            <a:avLst>
              <a:gd name="adj" fmla="val 34311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7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043" y="1861948"/>
            <a:ext cx="2236170" cy="2377725"/>
          </a:xfrm>
          <a:prstGeom prst="roundRect">
            <a:avLst>
              <a:gd name="adj" fmla="val 5034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8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749" y="1910178"/>
            <a:ext cx="3081416" cy="4017382"/>
          </a:xfrm>
          <a:prstGeom prst="roundRect">
            <a:avLst>
              <a:gd name="adj" fmla="val 2054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668" y="5734962"/>
            <a:ext cx="1218458" cy="176722"/>
          </a:xfrm>
          <a:prstGeom prst="roundRect">
            <a:avLst>
              <a:gd name="adj" fmla="val 220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1" name="AutoShape 10"/>
          <p:cNvSpPr>
            <a:spLocks noChangeShapeType="1"/>
          </p:cNvSpPr>
          <p:nvPr/>
        </p:nvSpPr>
        <p:spPr bwMode="auto">
          <a:xfrm rot="10800000" flipH="1" flipV="1">
            <a:off x="6791119" y="1553552"/>
            <a:ext cx="625681" cy="308396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988802" y="1285199"/>
            <a:ext cx="3725639" cy="3992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②アップロードされた証憑と証憑項目を確認します。</a:t>
            </a:r>
          </a:p>
        </p:txBody>
      </p:sp>
      <p:sp>
        <p:nvSpPr>
          <p:cNvPr id="23" name="AutoShape 10"/>
          <p:cNvSpPr>
            <a:spLocks noChangeShapeType="1"/>
          </p:cNvSpPr>
          <p:nvPr/>
        </p:nvSpPr>
        <p:spPr bwMode="auto">
          <a:xfrm rot="10800000" flipV="1">
            <a:off x="8116011" y="5810626"/>
            <a:ext cx="1181502" cy="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8960049" y="4614926"/>
            <a:ext cx="2933979" cy="17788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③問題がなければ［承認］ボタンを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クリックします。 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証憑が不明瞭な場合や証憑項目に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不備がある場合は、否認する理由を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「メッセージ」欄に入力して、［否認］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ボタンをクリックします。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16A4E6D8-E91B-FF46-9A6F-279F8B80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159" y="5320023"/>
            <a:ext cx="1920241" cy="242577"/>
          </a:xfrm>
          <a:prstGeom prst="roundRect">
            <a:avLst>
              <a:gd name="adj" fmla="val 220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967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050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［実行］ボタンをクリック、または［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：実行］を押します。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" y="1382953"/>
            <a:ext cx="7774466" cy="4641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885" y="5360701"/>
            <a:ext cx="585998" cy="224210"/>
          </a:xfrm>
          <a:prstGeom prst="roundRect">
            <a:avLst>
              <a:gd name="adj" fmla="val 220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2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616" y="5623560"/>
            <a:ext cx="705902" cy="304800"/>
          </a:xfrm>
          <a:prstGeom prst="roundRect">
            <a:avLst>
              <a:gd name="adj" fmla="val 220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" name="フッター プレースホルダー 3">
            <a:extLst>
              <a:ext uri="{FF2B5EF4-FFF2-40B4-BE49-F238E27FC236}">
                <a16:creationId xmlns:a16="http://schemas.microsoft.com/office/drawing/2014/main" id="{EF473790-568F-9402-6B29-7159BE0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95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47135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２．ログイン画面が表示されるので、手順１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1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941189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角丸四角形 18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80447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　　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639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スマホアプリ」画面が表示されます。</a:t>
            </a:r>
            <a:b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手順に沿ってスマホアプリをインストールします。　　　　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342F126-61DC-4729-A8BD-647257E7E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9" y="1566728"/>
            <a:ext cx="4118896" cy="49162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0" name="AutoShape 10"/>
          <p:cNvSpPr>
            <a:spLocks noChangeShapeType="1"/>
          </p:cNvSpPr>
          <p:nvPr/>
        </p:nvSpPr>
        <p:spPr bwMode="auto">
          <a:xfrm rot="5400000" flipH="1" flipV="1">
            <a:off x="3773469" y="3964027"/>
            <a:ext cx="0" cy="262967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088309" y="4894342"/>
            <a:ext cx="4837087" cy="7336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インストールしたスマホアプリを起動し、企業識別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を入力します。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画面に表示された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コードを読み取るか手入力してください。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74" y="4393339"/>
            <a:ext cx="1189057" cy="175720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" name="AutoShape 10"/>
          <p:cNvSpPr>
            <a:spLocks noChangeShapeType="1"/>
          </p:cNvSpPr>
          <p:nvPr/>
        </p:nvSpPr>
        <p:spPr bwMode="auto">
          <a:xfrm rot="5400000" flipV="1">
            <a:off x="4821188" y="2648999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5107784" y="2477018"/>
            <a:ext cx="6142195" cy="1122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からスマートフォンにアプリをインストールします。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で「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証憑収集アップロード」と検索しても　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783" y="2582291"/>
            <a:ext cx="3124033" cy="137865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75388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2" y="850789"/>
            <a:ext cx="6182637" cy="82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「奉行証憑アップロード」アイコンをタップし、スマホアプリを起動します。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ログイン画面で、「ＯＢＣｉＤ」と「パスワード」を入力してログインします。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B728156-58F6-4EEF-A584-C4259B8D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510" y="1775741"/>
            <a:ext cx="2151717" cy="36270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446" y="3311040"/>
            <a:ext cx="1752785" cy="2731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309007" y="2679663"/>
            <a:ext cx="5504975" cy="2784906"/>
            <a:chOff x="9183351" y="1741725"/>
            <a:chExt cx="5636006" cy="2769020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9183351" y="1741725"/>
              <a:ext cx="5636006" cy="2769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【</a:t>
              </a:r>
              <a:r>
                <a:rPr kumimoji="0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参考</a:t>
              </a: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】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パスワードを忘れた場合は、</a:t>
              </a:r>
              <a:br>
                <a:rPr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「パスワードをお忘れですか？」をクリックし、パスワードを再設定できます。</a:t>
              </a:r>
              <a:endPara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616" y="3034209"/>
              <a:ext cx="2657070" cy="1344165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sp>
          <p:nvSpPr>
            <p:cNvPr id="32" name="右矢印 31"/>
            <p:cNvSpPr/>
            <p:nvPr/>
          </p:nvSpPr>
          <p:spPr>
            <a:xfrm>
              <a:off x="11437887" y="3646356"/>
              <a:ext cx="348289" cy="3915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B728156-58F6-4EEF-A584-C4259B8D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747" y="2640802"/>
              <a:ext cx="1807166" cy="172111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9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641" y="3876301"/>
              <a:ext cx="1054152" cy="180609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2" y="2812165"/>
            <a:ext cx="918788" cy="1001970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1731933" y="3192644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AutoShape 10"/>
          <p:cNvSpPr>
            <a:spLocks noChangeShapeType="1"/>
          </p:cNvSpPr>
          <p:nvPr/>
        </p:nvSpPr>
        <p:spPr bwMode="auto">
          <a:xfrm rot="5400000" flipV="1">
            <a:off x="4547232" y="3005881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4496164" y="3009603"/>
            <a:ext cx="1511693" cy="9226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 </a:t>
            </a:r>
            <a:endParaRPr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372871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2" y="1928431"/>
            <a:ext cx="2088072" cy="4573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1" y="1890331"/>
            <a:ext cx="2100795" cy="4573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正方形/長方形 34"/>
          <p:cNvSpPr/>
          <p:nvPr/>
        </p:nvSpPr>
        <p:spPr>
          <a:xfrm>
            <a:off x="5114222" y="1498490"/>
            <a:ext cx="2218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1995" y="1503209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スマホアプリを起動し、証憑種類を選択します。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235" y="5672432"/>
            <a:ext cx="372351" cy="33905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20" y="2259933"/>
            <a:ext cx="2088073" cy="2699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7399" y="825701"/>
            <a:ext cx="6788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請求書や領収書などの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ファイル・画像ファイルをアップロードします。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請求書をアップロードする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60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35" y="2073608"/>
            <a:ext cx="2134523" cy="4311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正方形/長方形 27"/>
          <p:cNvSpPr/>
          <p:nvPr/>
        </p:nvSpPr>
        <p:spPr>
          <a:xfrm>
            <a:off x="494484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アップロードする証憑を選択・撮影します。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1914" y="1280560"/>
            <a:ext cx="3525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撮影済の画像をアップロードする場合</a:t>
            </a:r>
            <a:b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［ライブラリを表示］をタップして、</a:t>
            </a:r>
            <a:b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アップロードする画像を選択します。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/>
          </a:p>
        </p:txBody>
      </p:sp>
      <p:sp>
        <p:nvSpPr>
          <p:cNvPr id="3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7" y="2444061"/>
            <a:ext cx="955386" cy="742750"/>
          </a:xfrm>
          <a:prstGeom prst="roundRect">
            <a:avLst>
              <a:gd name="adj" fmla="val 1538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476750" y="1260797"/>
            <a:ext cx="3371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証憑を撮影する場合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①［カメラを起動］をタップします。</a:t>
            </a:r>
          </a:p>
          <a:p>
            <a:endParaRPr lang="ja-JP" altLang="en-US" sz="14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78" y="2011259"/>
            <a:ext cx="2134524" cy="4311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16" y="2389175"/>
            <a:ext cx="955386" cy="742750"/>
          </a:xfrm>
          <a:prstGeom prst="roundRect">
            <a:avLst>
              <a:gd name="adj" fmla="val 1538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67" y="2016422"/>
            <a:ext cx="2036017" cy="4301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正方形/長方形 43"/>
          <p:cNvSpPr/>
          <p:nvPr/>
        </p:nvSpPr>
        <p:spPr>
          <a:xfrm>
            <a:off x="7576529" y="1472044"/>
            <a:ext cx="293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②カメラが起動するので証憑を撮影し、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保存します。</a:t>
            </a:r>
          </a:p>
        </p:txBody>
      </p:sp>
      <p:sp>
        <p:nvSpPr>
          <p:cNvPr id="45" name="右矢印 44"/>
          <p:cNvSpPr/>
          <p:nvPr/>
        </p:nvSpPr>
        <p:spPr>
          <a:xfrm>
            <a:off x="7189941" y="3879483"/>
            <a:ext cx="533842" cy="4917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025" y="5601756"/>
            <a:ext cx="558389" cy="332319"/>
          </a:xfrm>
          <a:prstGeom prst="roundRect">
            <a:avLst>
              <a:gd name="adj" fmla="val 1538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9986339" y="5192211"/>
            <a:ext cx="1867609" cy="1118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ボタンの名称など、カメラの機能はスマートフォンによって異なります。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2331169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" y="1380921"/>
            <a:ext cx="2256694" cy="4296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86" y="1347853"/>
            <a:ext cx="2249099" cy="4312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正方形/長方形 14"/>
          <p:cNvSpPr/>
          <p:nvPr/>
        </p:nvSpPr>
        <p:spPr>
          <a:xfrm>
            <a:off x="618309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各項目を入力します。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26" y="2579391"/>
            <a:ext cx="2256694" cy="3098009"/>
          </a:xfrm>
          <a:prstGeom prst="roundRect">
            <a:avLst>
              <a:gd name="adj" fmla="val 821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5075996" y="851867"/>
            <a:ext cx="473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［アップロード］をタップして、証憑をアップロードします。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790" y="5328522"/>
            <a:ext cx="2334609" cy="384516"/>
          </a:xfrm>
          <a:prstGeom prst="roundRect">
            <a:avLst>
              <a:gd name="adj" fmla="val 8210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842926" y="5718561"/>
            <a:ext cx="3078625" cy="7730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過去に入力した内容を選択する場合は、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をタップします。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2" y="6128078"/>
            <a:ext cx="190476" cy="200000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977737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050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3" y="1572683"/>
            <a:ext cx="2287042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61" y="1572683"/>
            <a:ext cx="2273143" cy="4293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5685055" y="884575"/>
            <a:ext cx="499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承認待ちの証憑が一覧で表示されるので、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承認／否認する証憑をタップします。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0591" y="879122"/>
            <a:ext cx="4601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「承認待ちの証憑が〇件あります」をタップします。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706683" y="4958499"/>
            <a:ext cx="3331917" cy="1275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スマホアプリで承認できるのは、スマホアプリからアップロードされた証憑だけです。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アプリからアップロードした証憑は、スマホアプリで承認できません。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5974DF26-33F7-2386-3D0D-056A3B24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927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050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49" y="1387145"/>
            <a:ext cx="2260320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5920624" y="855508"/>
            <a:ext cx="5459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問題がなければ［承認］をタップします。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8260" y="850790"/>
            <a:ext cx="299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証憑と証憑項目を確認します。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8" y="1387145"/>
            <a:ext cx="2273143" cy="42788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グループ化 11"/>
          <p:cNvGrpSpPr/>
          <p:nvPr/>
        </p:nvGrpSpPr>
        <p:grpSpPr>
          <a:xfrm>
            <a:off x="3277431" y="3105714"/>
            <a:ext cx="2350960" cy="2584872"/>
            <a:chOff x="9973506" y="2544908"/>
            <a:chExt cx="2350960" cy="2584872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9973506" y="2544908"/>
              <a:ext cx="2350960" cy="2584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参考</a:t>
              </a: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・画像部分で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ピンチイン／アウトすると、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証憑を拡大／縮小できます。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・証憑部分で    や    をタップ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すると、前／次の証憑が表示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されます。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・証憑項目部分を、上下に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スクロールできます。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6252" y="3698692"/>
              <a:ext cx="188572" cy="18857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67" y="3707265"/>
              <a:ext cx="171429" cy="171429"/>
            </a:xfrm>
            <a:prstGeom prst="rect">
              <a:avLst/>
            </a:prstGeom>
          </p:spPr>
        </p:pic>
      </p:grp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8822819" y="4178236"/>
            <a:ext cx="2350960" cy="14877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証憑が不鮮明な場合や証憑項目に不備がある場合は、［否認］をタップし、コメント（否認する理由）を入力して［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CB2137EC-54F0-E0D9-C3FA-5538792B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81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当サービスでできること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当サービスでできること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今まで紙で提出していた請求書や領収書などの証憑を、当サービスにアップロードし、提出できます。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いつでも、どこからでも提出が可能です。また、アップロードするので、原本（紙）の提出が不要になります。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従業員から証憑を提出する手段として、証憑収集アプリ（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アプリ・スマホアプリ）を用意しています。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　　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ブラウザを利用して証憑をアップロードできます。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 　　　　　　 　　　セットアップの必要はなく、パソコンやスマートフォンでご利用いただけます。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　　　： パソコンにセットアップして、アプリから証憑をアップロードします。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スマホアプリ　 ： スマートフォンにセットアップして、アプリから証憑をアップロードします。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423077" y="4108616"/>
            <a:ext cx="1544285" cy="2301585"/>
            <a:chOff x="9423077" y="4108616"/>
            <a:chExt cx="1544285" cy="230158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C514201-BF21-41AA-81C8-3D4C4BE17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042" y="4497709"/>
              <a:ext cx="1181484" cy="182982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01B1312-1E24-4E38-B1CA-BD008CBD8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3077" y="4108616"/>
              <a:ext cx="1544285" cy="2301585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5014129" y="4161626"/>
            <a:ext cx="3308136" cy="2436822"/>
            <a:chOff x="3767264" y="3502424"/>
            <a:chExt cx="4180952" cy="342857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ECF1ED2-E33F-F66F-0577-D74D34BD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9647" y="3707730"/>
              <a:ext cx="3796185" cy="2148844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264" y="3502424"/>
              <a:ext cx="4180952" cy="3428571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7ECF1ED2-E33F-F66F-0577-D74D34BDA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36" y="4307544"/>
            <a:ext cx="3019814" cy="15703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2" y="4161626"/>
            <a:ext cx="3308136" cy="24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2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Web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アップロードした証憑を確認する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承認する（拠点長（承認者）の処理）</a:t>
            </a: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承認の代理設定をする</a:t>
            </a: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45018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Web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利用開始通知のメールを確認し、記載されている「ログインＵＲＬ」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7" y="1323887"/>
            <a:ext cx="2789950" cy="28121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962455" y="2323243"/>
            <a:ext cx="2354904" cy="972851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4460398" y="2366445"/>
            <a:ext cx="5183224" cy="8386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0" tIns="72000" rIns="180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参考 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回目以降もこのログインＵＲＬから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アプリを起動するので、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ご利用のブラウザで、ログインＵＲＬをブックマークしておくと便利です。</a:t>
            </a:r>
          </a:p>
          <a:p>
            <a:endParaRPr lang="ja-JP" altLang="en-US" sz="1400" dirty="0"/>
          </a:p>
        </p:txBody>
      </p:sp>
      <p:sp>
        <p:nvSpPr>
          <p:cNvPr id="17" name="角丸四角形 1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253430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7C838D75-07AA-FC6C-D6B4-E6941C31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Web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B9A33E6-10B8-19B7-99DC-4508709A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" y="862283"/>
            <a:ext cx="11386268" cy="563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手順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1B841F7D-E674-CD32-C3FE-A7CC7F4F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1D60EB20-1798-E52F-E95C-800F7738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9014210-B3DA-8B99-4C2D-CFF3C9A05869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3" y="1233734"/>
            <a:ext cx="3106050" cy="2117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F159EB8E-8BB6-FFD4-95CB-1F61A0BB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82" y="4407337"/>
            <a:ext cx="10649339" cy="17204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パスワードを忘れた場合は、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「パスワードをお忘れですか？」 をクリックし、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パスワードを再設定できます。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FD87F83-F372-6C8A-B2AA-B099067AA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13" y="4498781"/>
            <a:ext cx="3148555" cy="1525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42FD509-E0F6-3A18-A499-0DBBFB99E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56" y="4531928"/>
            <a:ext cx="1923661" cy="14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utoShape 380">
            <a:extLst>
              <a:ext uri="{FF2B5EF4-FFF2-40B4-BE49-F238E27FC236}">
                <a16:creationId xmlns:a16="http://schemas.microsoft.com/office/drawing/2014/main" id="{5A03308E-7441-8930-1F1C-EC4BEF29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82" y="5530073"/>
            <a:ext cx="847196" cy="195196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5" name="右矢印 24">
            <a:extLst>
              <a:ext uri="{FF2B5EF4-FFF2-40B4-BE49-F238E27FC236}">
                <a16:creationId xmlns:a16="http://schemas.microsoft.com/office/drawing/2014/main" id="{419F61E2-3295-83A9-8991-9DC4F9036FC7}"/>
              </a:ext>
            </a:extLst>
          </p:cNvPr>
          <p:cNvSpPr/>
          <p:nvPr/>
        </p:nvSpPr>
        <p:spPr>
          <a:xfrm>
            <a:off x="6982589" y="4992566"/>
            <a:ext cx="559294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195A65EA-F120-F303-B231-FCFEC51E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38" y="1226621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BE6333D-CA24-69F9-1A5A-3057BDAAD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80" y="1318814"/>
            <a:ext cx="2692629" cy="18374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角丸四角形 19">
            <a:extLst>
              <a:ext uri="{FF2B5EF4-FFF2-40B4-BE49-F238E27FC236}">
                <a16:creationId xmlns:a16="http://schemas.microsoft.com/office/drawing/2014/main" id="{B47B42A2-D15F-8313-18F6-4F5BF09981CD}"/>
              </a:ext>
            </a:extLst>
          </p:cNvPr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7438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4A382C85-EE2B-D9D3-DB2D-B851FD5B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Web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9E640CF-A890-6D7C-D7F0-CBB89B144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4" y="862283"/>
            <a:ext cx="11386268" cy="3235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アプリの［ホーム］画面が表示されます。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E1B69208-FE0E-A3C9-9695-E780F614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1C0821C9-EC02-A4B6-B81D-E05F7A4D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B4AB3D-F692-47A5-73E5-C9B12897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3" y="1319653"/>
            <a:ext cx="5047003" cy="22650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AutoShape 380">
            <a:extLst>
              <a:ext uri="{FF2B5EF4-FFF2-40B4-BE49-F238E27FC236}">
                <a16:creationId xmlns:a16="http://schemas.microsoft.com/office/drawing/2014/main" id="{28748CE6-B751-BE7B-30D1-44F16129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06" y="2030732"/>
            <a:ext cx="711833" cy="24615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2" name="角丸四角形 9">
            <a:extLst>
              <a:ext uri="{FF2B5EF4-FFF2-40B4-BE49-F238E27FC236}">
                <a16:creationId xmlns:a16="http://schemas.microsoft.com/office/drawing/2014/main" id="{7A93A78E-08CB-D98D-5E6C-0868EE6B1F79}"/>
              </a:ext>
            </a:extLst>
          </p:cNvPr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131539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  <a:round/>
          <a:headEnd type="none" w="lg" len="lg"/>
          <a:tailEnd type="none" w="lg" len="lg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>
          <a:defRPr sz="1400" dirty="0"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8A907975CBC9419DBA3E204D5C0648" ma:contentTypeVersion="10" ma:contentTypeDescription="新しいドキュメントを作成します。" ma:contentTypeScope="" ma:versionID="ecb28dfec9fd5320e20f25acf2304f60">
  <xsd:schema xmlns:xsd="http://www.w3.org/2001/XMLSchema" xmlns:xs="http://www.w3.org/2001/XMLSchema" xmlns:p="http://schemas.microsoft.com/office/2006/metadata/properties" xmlns:ns2="f9844eac-a977-4b14-882c-1032c1d42539" xmlns:ns3="b55c66cd-a793-40dd-8b60-f9a7160c9cf7" targetNamespace="http://schemas.microsoft.com/office/2006/metadata/properties" ma:root="true" ma:fieldsID="b07ed602d166b014ef68e28666b972b7" ns2:_="" ns3:_="">
    <xsd:import namespace="f9844eac-a977-4b14-882c-1032c1d42539"/>
    <xsd:import namespace="b55c66cd-a793-40dd-8b60-f9a7160c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4eac-a977-4b14-882c-1032c1d42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c66cd-a793-40dd-8b60-f9a7160c9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D8D998-4AE8-4E76-8D91-A463BD9C3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142666-8B54-4DB7-9846-371AFEE2E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44eac-a977-4b14-882c-1032c1d42539"/>
    <ds:schemaRef ds:uri="b55c66cd-a793-40dd-8b60-f9a7160c9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12519</TotalTime>
  <Words>3359</Words>
  <PresentationFormat>ワイド画面</PresentationFormat>
  <Paragraphs>551</Paragraphs>
  <Slides>36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Meiryo UI</vt:lpstr>
      <vt:lpstr>游ゴシック</vt:lpstr>
      <vt:lpstr>游ゴシック Light</vt:lpstr>
      <vt:lpstr>Arial</vt:lpstr>
      <vt:lpstr>Office テーマ</vt:lpstr>
      <vt:lpstr>デザインの設定</vt:lpstr>
      <vt:lpstr>PowerPoint プレゼンテーション</vt:lpstr>
      <vt:lpstr>目次</vt:lpstr>
      <vt:lpstr>目次</vt:lpstr>
      <vt:lpstr>［1］はじめに</vt:lpstr>
      <vt:lpstr>［1］ - 1. 当サービスでできること</vt:lpstr>
      <vt:lpstr>［2］Webアプリを利用する</vt:lpstr>
      <vt:lpstr>［2］- 1. Webアプリにログインする（1／3）</vt:lpstr>
      <vt:lpstr>［2］- 1. Webアプリにログインする（2／3）</vt:lpstr>
      <vt:lpstr>［2］- 1. Webアプリにログインする（3／3）</vt:lpstr>
      <vt:lpstr>［2］- 2. 証憑をアップロードする（1／3）</vt:lpstr>
      <vt:lpstr>［2］- 2. 証憑をアップロードする（2／3）</vt:lpstr>
      <vt:lpstr>［2］- 2. 証憑をアップロードする（3／3） </vt:lpstr>
      <vt:lpstr>［2］- 3. アップロードした証憑を確認する</vt:lpstr>
      <vt:lpstr>［2］- 4. 承認する（拠点長（承認者）の処理）（1／2）</vt:lpstr>
      <vt:lpstr>［2］- 4. 承認する（拠点長（承認者）の処理）（2／2）</vt:lpstr>
      <vt:lpstr>［2］- 5. 承認の代理設定をする</vt:lpstr>
      <vt:lpstr>［3］PCアプリを利用する</vt:lpstr>
      <vt:lpstr>［3］- 1. PCアプリをインストールする（1／3）</vt:lpstr>
      <vt:lpstr>［3］- 1. PCアプリをインストールする（2／3） </vt:lpstr>
      <vt:lpstr>［3］- 1. PCアプリをインストールする（3／3）</vt:lpstr>
      <vt:lpstr>［3］- 2. PCアプリを起動する</vt:lpstr>
      <vt:lpstr>［3］- 3. 証憑をアップロードする（1／3）</vt:lpstr>
      <vt:lpstr>［3］- 3. 証憑をアップロードする（2／3）</vt:lpstr>
      <vt:lpstr>［3］- 3. 証憑をアップロードする（3／3）</vt:lpstr>
      <vt:lpstr>PowerPoint プレゼンテーション</vt:lpstr>
      <vt:lpstr>PowerPoint プレゼンテーション</vt:lpstr>
      <vt:lpstr>PowerPoint プレゼンテーション</vt:lpstr>
      <vt:lpstr>［4］スマホアプリを利用する</vt:lpstr>
      <vt:lpstr>［4］- 1. スマホアプリをインストールする（1／2）</vt:lpstr>
      <vt:lpstr>［4］- 1. スマホアプリをインストールする（2／2）</vt:lpstr>
      <vt:lpstr>［4］- 2. スマホアプリにログインする</vt:lpstr>
      <vt:lpstr>［4］- 2. 証憑をアップロードする（1／3）</vt:lpstr>
      <vt:lpstr>［4］- 2. 証憑をアップロードする（2／3）</vt:lpstr>
      <vt:lpstr>［4］- 2. 証憑をアップロードする（3／3）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Printed>2024-06-19T11:22:38Z</cp:lastPrinted>
  <dcterms:created xsi:type="dcterms:W3CDTF">2022-08-02T08:12:52Z</dcterms:created>
  <dcterms:modified xsi:type="dcterms:W3CDTF">2024-07-03T04:23:06Z</dcterms:modified>
</cp:coreProperties>
</file>