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3"/>
    <p:sldMasterId id="2147483690" r:id="rId4"/>
  </p:sldMasterIdLst>
  <p:notesMasterIdLst>
    <p:notesMasterId r:id="rId41"/>
  </p:notesMasterIdLst>
  <p:sldIdLst>
    <p:sldId id="256" r:id="rId5"/>
    <p:sldId id="350" r:id="rId6"/>
    <p:sldId id="311" r:id="rId7"/>
    <p:sldId id="351" r:id="rId8"/>
    <p:sldId id="321" r:id="rId9"/>
    <p:sldId id="322" r:id="rId10"/>
    <p:sldId id="312" r:id="rId11"/>
    <p:sldId id="355" r:id="rId12"/>
    <p:sldId id="356" r:id="rId13"/>
    <p:sldId id="265" r:id="rId14"/>
    <p:sldId id="317" r:id="rId15"/>
    <p:sldId id="323" r:id="rId16"/>
    <p:sldId id="334" r:id="rId17"/>
    <p:sldId id="335" r:id="rId18"/>
    <p:sldId id="267" r:id="rId19"/>
    <p:sldId id="336" r:id="rId20"/>
    <p:sldId id="324" r:id="rId21"/>
    <p:sldId id="325" r:id="rId22"/>
    <p:sldId id="326" r:id="rId23"/>
    <p:sldId id="318" r:id="rId24"/>
    <p:sldId id="332" r:id="rId25"/>
    <p:sldId id="308" r:id="rId26"/>
    <p:sldId id="344" r:id="rId27"/>
    <p:sldId id="319" r:id="rId28"/>
    <p:sldId id="329" r:id="rId29"/>
    <p:sldId id="348" r:id="rId30"/>
    <p:sldId id="354" r:id="rId31"/>
    <p:sldId id="337" r:id="rId32"/>
    <p:sldId id="338" r:id="rId33"/>
    <p:sldId id="340" r:id="rId34"/>
    <p:sldId id="341" r:id="rId35"/>
    <p:sldId id="353" r:id="rId36"/>
    <p:sldId id="343" r:id="rId37"/>
    <p:sldId id="347" r:id="rId38"/>
    <p:sldId id="346" r:id="rId39"/>
    <p:sldId id="349" r:id="rId40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0212"/>
    <a:srgbClr val="1901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A111915-BE36-4E01-A7E5-04B1672EAD32}" styleName="淡色スタイル 2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淡色スタイル 3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21" autoAdjust="0"/>
    <p:restoredTop sz="95515" autoAdjust="0"/>
  </p:normalViewPr>
  <p:slideViewPr>
    <p:cSldViewPr snapToGrid="0">
      <p:cViewPr varScale="1">
        <p:scale>
          <a:sx n="105" d="100"/>
          <a:sy n="105" d="100"/>
        </p:scale>
        <p:origin x="1002" y="114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4" d="100"/>
          <a:sy n="104" d="100"/>
        </p:scale>
        <p:origin x="2724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30"/>
          </a:xfrm>
          <a:prstGeom prst="rect">
            <a:avLst/>
          </a:prstGeom>
        </p:spPr>
        <p:txBody>
          <a:bodyPr vert="horz" lIns="94849" tIns="47425" rIns="94849" bIns="47425" rtlCol="0"/>
          <a:lstStyle>
            <a:lvl1pPr algn="l">
              <a:defRPr sz="13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0" cy="495030"/>
          </a:xfrm>
          <a:prstGeom prst="rect">
            <a:avLst/>
          </a:prstGeom>
        </p:spPr>
        <p:txBody>
          <a:bodyPr vert="horz" lIns="94849" tIns="47425" rIns="94849" bIns="47425" rtlCol="0"/>
          <a:lstStyle>
            <a:lvl1pPr algn="r">
              <a:defRPr sz="1300"/>
            </a:lvl1pPr>
          </a:lstStyle>
          <a:p>
            <a:fld id="{DEF7A864-4B20-4867-B816-FE5A2F2012B8}" type="datetimeFigureOut">
              <a:rPr kumimoji="1" lang="ja-JP" altLang="en-US" smtClean="0"/>
              <a:t>2024/7/3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49" tIns="47425" rIns="94849" bIns="47425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4849" tIns="47425" rIns="94849" bIns="4742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1288"/>
            <a:ext cx="2918830" cy="495028"/>
          </a:xfrm>
          <a:prstGeom prst="rect">
            <a:avLst/>
          </a:prstGeom>
        </p:spPr>
        <p:txBody>
          <a:bodyPr vert="horz" lIns="94849" tIns="47425" rIns="94849" bIns="47425" rtlCol="0" anchor="b"/>
          <a:lstStyle>
            <a:lvl1pPr algn="l">
              <a:defRPr sz="13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8"/>
            <a:ext cx="2918830" cy="495028"/>
          </a:xfrm>
          <a:prstGeom prst="rect">
            <a:avLst/>
          </a:prstGeom>
        </p:spPr>
        <p:txBody>
          <a:bodyPr vert="horz" lIns="94849" tIns="47425" rIns="94849" bIns="47425" rtlCol="0" anchor="b"/>
          <a:lstStyle>
            <a:lvl1pPr algn="r">
              <a:defRPr sz="1300"/>
            </a:lvl1pPr>
          </a:lstStyle>
          <a:p>
            <a:fld id="{525A94C9-95EF-4B82-91FA-295C52B8E8C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97750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7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683405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33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504314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34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468352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36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71065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13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226750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18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124391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19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928021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21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149014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22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505840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23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71420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29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292581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30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8292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2B272-A47F-40C8-9BBC-DA39B19CBD25}" type="datetime1">
              <a:rPr kumimoji="1" lang="ja-JP" altLang="en-US" smtClean="0"/>
              <a:t>2024/7/3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36273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63EF9-740B-4251-A138-D646B145AFD3}" type="datetime1">
              <a:rPr kumimoji="1" lang="ja-JP" altLang="en-US" smtClean="0"/>
              <a:t>2024/7/3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11683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FCEB4-3724-4E93-9952-0B4C16DA7B42}" type="datetime1">
              <a:rPr kumimoji="1" lang="ja-JP" altLang="en-US" smtClean="0"/>
              <a:t>2024/7/3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191518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2024/7/3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11800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2024/7/3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411343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2024/7/3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08529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2024/7/3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867096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2024/7/3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265025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2024/7/3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46665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2024/7/3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156510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2024/7/3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06831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506C-AF15-4628-B90C-42E2D4575B6C}" type="datetime1">
              <a:rPr kumimoji="1" lang="ja-JP" altLang="en-US" smtClean="0"/>
              <a:t>2024/7/3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997500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2024/7/3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058761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2024/7/3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453152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2024/7/3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99744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10624-DD65-45BD-BDCF-3903E6C52288}" type="datetime1">
              <a:rPr kumimoji="1" lang="ja-JP" altLang="en-US" smtClean="0"/>
              <a:t>2024/7/3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13616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C10E-677A-48D2-ADAA-87E37C948117}" type="datetime1">
              <a:rPr kumimoji="1" lang="ja-JP" altLang="en-US" smtClean="0"/>
              <a:t>2024/7/3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54931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F365-6DBB-4CF4-9CF3-82BEEFF24819}" type="datetime1">
              <a:rPr kumimoji="1" lang="ja-JP" altLang="en-US" smtClean="0"/>
              <a:t>2024/7/3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21040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4DEEF-1C3D-4B6B-AD35-975A7D22ACB1}" type="datetime1">
              <a:rPr kumimoji="1" lang="ja-JP" altLang="en-US" smtClean="0"/>
              <a:t>2024/7/3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6000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DBD1B-A3DA-4622-A2AE-ABF1CF21703A}" type="datetime1">
              <a:rPr kumimoji="1" lang="ja-JP" altLang="en-US" smtClean="0"/>
              <a:t>2024/7/3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1919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D30C-7E3C-41E7-84A9-44F2B3CF32AB}" type="datetime1">
              <a:rPr kumimoji="1" lang="ja-JP" altLang="en-US" smtClean="0"/>
              <a:t>2024/7/3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33055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4D289-78E4-43D3-B38F-7B24A0207C68}" type="datetime1">
              <a:rPr kumimoji="1" lang="ja-JP" altLang="en-US" smtClean="0"/>
              <a:t>2024/7/3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06656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7A42BD-0B5E-4B26-822D-C39D3390BB21}" type="datetime1">
              <a:rPr kumimoji="1" lang="ja-JP" altLang="en-US" smtClean="0"/>
              <a:t>2024/7/3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cxnSp>
        <p:nvCxnSpPr>
          <p:cNvPr id="7" name="Straight Connector 11">
            <a:extLst>
              <a:ext uri="{FF2B5EF4-FFF2-40B4-BE49-F238E27FC236}">
                <a16:creationId xmlns:a16="http://schemas.microsoft.com/office/drawing/2014/main" id="{9C28844F-169A-5A93-261B-A87EE9A0DBEE}"/>
              </a:ext>
            </a:extLst>
          </p:cNvPr>
          <p:cNvCxnSpPr/>
          <p:nvPr userDrawn="1"/>
        </p:nvCxnSpPr>
        <p:spPr>
          <a:xfrm flipV="1">
            <a:off x="263611" y="749397"/>
            <a:ext cx="11817553" cy="8484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5879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58E6C-2F7A-409C-B426-22DE88755250}" type="datetimeFigureOut">
              <a:rPr kumimoji="1" lang="ja-JP" altLang="en-US" smtClean="0"/>
              <a:t>2024/7/3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46501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31.pn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525;&#12464;&#12452;&#12531;.jpg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31.pn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525;&#12464;&#12452;&#12531;.jp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525;&#12464;&#12452;&#12531;.jpg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7497417" y="6492875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4021433" y="1150519"/>
            <a:ext cx="4149133" cy="3018422"/>
            <a:chOff x="4021433" y="1150519"/>
            <a:chExt cx="4149133" cy="3018422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6B7E04F5-323A-4DAF-B58F-643375C5A9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1433" y="1150519"/>
              <a:ext cx="4149133" cy="3018422"/>
            </a:xfrm>
            <a:prstGeom prst="rect">
              <a:avLst/>
            </a:prstGeom>
          </p:spPr>
        </p:pic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3BCFAF10-0874-4142-AB97-59B827C2967C}"/>
                </a:ext>
              </a:extLst>
            </p:cNvPr>
            <p:cNvSpPr txBox="1"/>
            <p:nvPr/>
          </p:nvSpPr>
          <p:spPr>
            <a:xfrm>
              <a:off x="4551113" y="3247443"/>
              <a:ext cx="3289020" cy="854652"/>
            </a:xfrm>
            <a:prstGeom prst="rect">
              <a:avLst/>
            </a:prstGeom>
            <a:noFill/>
          </p:spPr>
          <p:txBody>
            <a:bodyPr wrap="square" tIns="36000" rtlCol="0">
              <a:spAutoFit/>
            </a:bodyPr>
            <a:lstStyle/>
            <a:p>
              <a:pPr algn="l">
                <a:lnSpc>
                  <a:spcPct val="130000"/>
                </a:lnSpc>
              </a:pPr>
              <a:r>
                <a:rPr kumimoji="1" lang="ja-JP" altLang="en-US" sz="4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Meiryo UI" panose="020B0604030504040204" pitchFamily="34" charset="-128"/>
                  <a:ea typeface="Meiryo UI" panose="020B0604030504040204" pitchFamily="34" charset="-128"/>
                </a:rPr>
                <a:t>使い方ガイド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9395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証憑をアップロードする（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56923" y="858439"/>
            <a:ext cx="10964186" cy="55391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［証憑アップロード］メニューの各メニューから、請求書や領収書、その他の証憑をアップロードします。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ja-JP" altLang="en-US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48" y="1318541"/>
            <a:ext cx="6976400" cy="19932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AutoShape 380">
            <a:extLst>
              <a:ext uri="{FF2B5EF4-FFF2-40B4-BE49-F238E27FC236}">
                <a16:creationId xmlns:a16="http://schemas.microsoft.com/office/drawing/2014/main" id="{E88AE7A5-75C9-476E-B2D3-D03CFDF88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173" y="2107110"/>
            <a:ext cx="1488550" cy="350339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8" name="AutoShape 380">
            <a:extLst>
              <a:ext uri="{FF2B5EF4-FFF2-40B4-BE49-F238E27FC236}">
                <a16:creationId xmlns:a16="http://schemas.microsoft.com/office/drawing/2014/main" id="{E88AE7A5-75C9-476E-B2D3-D03CFDF88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0723" y="2049902"/>
            <a:ext cx="1488550" cy="740923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9" name="テキスト ボックス 2"/>
          <p:cNvSpPr txBox="1">
            <a:spLocks noChangeArrowheads="1"/>
          </p:cNvSpPr>
          <p:nvPr/>
        </p:nvSpPr>
        <p:spPr bwMode="auto">
          <a:xfrm>
            <a:off x="661699" y="3956050"/>
            <a:ext cx="7260330" cy="8858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180000" tIns="72000" rIns="180000" bIns="7200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前準備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あらかじめ、提出する請求書や領収書を、当サービスで参照できるフォルダに保存しておいてください。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アップロードできるファイルは、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PDF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ファイルや画像ファイルです。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角丸四角形 11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</p:spTree>
    <p:extLst>
      <p:ext uri="{BB962C8B-B14F-4D97-AF65-F5344CB8AC3E}">
        <p14:creationId xmlns:p14="http://schemas.microsoft.com/office/powerpoint/2010/main" val="2870501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証憑をアップロードする（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0790"/>
            <a:ext cx="10964186" cy="5539186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11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コンテンツ プレースホルダー 2"/>
          <p:cNvSpPr txBox="1">
            <a:spLocks/>
          </p:cNvSpPr>
          <p:nvPr/>
        </p:nvSpPr>
        <p:spPr>
          <a:xfrm>
            <a:off x="389614" y="850790"/>
            <a:ext cx="10964186" cy="55391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＜例＞ 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請求書をアップロードする</a:t>
            </a:r>
            <a:endParaRPr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［証憑アップロード 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請求書］メニューを選択します。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提出する請求書ファイルを選択します。</a:t>
            </a:r>
            <a:b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複数ファイルを同時に指定して、一度にアップロードできます。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ja-JP" altLang="en-US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27" y="1555468"/>
            <a:ext cx="6766850" cy="19333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AutoShape 380">
            <a:extLst>
              <a:ext uri="{FF2B5EF4-FFF2-40B4-BE49-F238E27FC236}">
                <a16:creationId xmlns:a16="http://schemas.microsoft.com/office/drawing/2014/main" id="{E88AE7A5-75C9-476E-B2D3-D03CFDF88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272" y="2336416"/>
            <a:ext cx="1429288" cy="315343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15" name="AutoShape 380">
            <a:extLst>
              <a:ext uri="{FF2B5EF4-FFF2-40B4-BE49-F238E27FC236}">
                <a16:creationId xmlns:a16="http://schemas.microsoft.com/office/drawing/2014/main" id="{E88AE7A5-75C9-476E-B2D3-D03CFDF88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2862" y="2241109"/>
            <a:ext cx="1441878" cy="254972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513" y="3679874"/>
            <a:ext cx="4769787" cy="277523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603" y="4879284"/>
            <a:ext cx="4195341" cy="158582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AutoShape 380">
            <a:extLst>
              <a:ext uri="{FF2B5EF4-FFF2-40B4-BE49-F238E27FC236}">
                <a16:creationId xmlns:a16="http://schemas.microsoft.com/office/drawing/2014/main" id="{E88AE7A5-75C9-476E-B2D3-D03CFDF88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4083" y="5592340"/>
            <a:ext cx="2238798" cy="519123"/>
          </a:xfrm>
          <a:prstGeom prst="roundRect">
            <a:avLst>
              <a:gd name="adj" fmla="val 900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C76B641E-7A55-BB58-B689-83F7A6902C3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4010"/>
          <a:stretch/>
        </p:blipFill>
        <p:spPr>
          <a:xfrm rot="7770528">
            <a:off x="7623415" y="4701849"/>
            <a:ext cx="1747336" cy="1079555"/>
          </a:xfrm>
          <a:prstGeom prst="rect">
            <a:avLst/>
          </a:prstGeom>
        </p:spPr>
      </p:pic>
      <p:sp>
        <p:nvSpPr>
          <p:cNvPr id="17" name="角丸四角形 16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</p:spTree>
    <p:extLst>
      <p:ext uri="{BB962C8B-B14F-4D97-AF65-F5344CB8AC3E}">
        <p14:creationId xmlns:p14="http://schemas.microsoft.com/office/powerpoint/2010/main" val="1114405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証憑をアップロードする（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 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0790"/>
            <a:ext cx="10964186" cy="55391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自動的に読み取られた日付・金額・取引先などの証憑項目を確認します。</a:t>
            </a:r>
            <a:b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証憑項目の内容に間違いがないか確認し、未入力項目があれば証憑を見ながら入力します。</a:t>
            </a:r>
            <a:b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確認が終わったら、［申請］ボタンをクリックして申請します。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48" y="1852598"/>
            <a:ext cx="7944045" cy="35264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9160" y="2346805"/>
            <a:ext cx="3727011" cy="2862517"/>
          </a:xfrm>
          <a:prstGeom prst="roundRect">
            <a:avLst>
              <a:gd name="adj" fmla="val 297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25" name="AutoShape 10"/>
          <p:cNvSpPr>
            <a:spLocks noChangeShapeType="1"/>
          </p:cNvSpPr>
          <p:nvPr/>
        </p:nvSpPr>
        <p:spPr bwMode="auto">
          <a:xfrm rot="10800000" flipH="1" flipV="1">
            <a:off x="8616172" y="3906864"/>
            <a:ext cx="482822" cy="0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21" name="テキスト ボックス 2"/>
          <p:cNvSpPr txBox="1">
            <a:spLocks noChangeArrowheads="1"/>
          </p:cNvSpPr>
          <p:nvPr/>
        </p:nvSpPr>
        <p:spPr bwMode="auto">
          <a:xfrm>
            <a:off x="8814646" y="3065420"/>
            <a:ext cx="3138041" cy="169358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「警告マーク」や「候補あり」マークが</a:t>
            </a:r>
            <a:b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表示されている場合は、</a:t>
            </a:r>
            <a:b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正しく読み取れていない可能性があります。内容を確認して、正しい情報を入力して</a:t>
            </a:r>
            <a:b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ください。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ja-JP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54351DD5-C04D-37F3-F417-8AC05F1E04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6947" t="41441" r="3418" b="53323"/>
          <a:stretch/>
        </p:blipFill>
        <p:spPr>
          <a:xfrm>
            <a:off x="9671873" y="4262213"/>
            <a:ext cx="1163847" cy="404813"/>
          </a:xfrm>
          <a:prstGeom prst="rect">
            <a:avLst/>
          </a:prstGeom>
          <a:ln>
            <a:noFill/>
          </a:ln>
        </p:spPr>
      </p:pic>
      <p:pic>
        <p:nvPicPr>
          <p:cNvPr id="23" name="図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2311" y="4262850"/>
            <a:ext cx="777025" cy="342571"/>
          </a:xfrm>
          <a:prstGeom prst="rect">
            <a:avLst/>
          </a:prstGeom>
        </p:spPr>
      </p:pic>
      <p:sp>
        <p:nvSpPr>
          <p:cNvPr id="29" name="AutoShape 380">
            <a:extLst>
              <a:ext uri="{FF2B5EF4-FFF2-40B4-BE49-F238E27FC236}">
                <a16:creationId xmlns:a16="http://schemas.microsoft.com/office/drawing/2014/main" id="{E88AE7A5-75C9-476E-B2D3-D03CFDF88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8468" y="2100647"/>
            <a:ext cx="627817" cy="25200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24" name="角丸四角形 23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</p:spTree>
    <p:extLst>
      <p:ext uri="{BB962C8B-B14F-4D97-AF65-F5344CB8AC3E}">
        <p14:creationId xmlns:p14="http://schemas.microsoft.com/office/powerpoint/2010/main" val="2894224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- 3. 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アップロードした証憑を確認する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06706" y="850790"/>
            <a:ext cx="11386268" cy="55391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［証憑アップロード </a:t>
            </a: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–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アップロード状況］メニューを選択します。</a:t>
            </a: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アップロードした証憑の処理状況などを確認できます。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13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50B27215-77B0-4052-B1BA-C4D62ECC82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34" y="1812797"/>
            <a:ext cx="8479204" cy="19273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1099" y="2415540"/>
            <a:ext cx="1152761" cy="952501"/>
          </a:xfrm>
          <a:prstGeom prst="roundRect">
            <a:avLst>
              <a:gd name="adj" fmla="val 11041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18" name="AutoShape 10"/>
          <p:cNvSpPr>
            <a:spLocks noChangeShapeType="1"/>
          </p:cNvSpPr>
          <p:nvPr/>
        </p:nvSpPr>
        <p:spPr bwMode="auto">
          <a:xfrm rot="10800000" flipH="1" flipV="1">
            <a:off x="3637476" y="3368041"/>
            <a:ext cx="0" cy="617754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21" name="テキスト ボックス 2"/>
          <p:cNvSpPr txBox="1">
            <a:spLocks noChangeArrowheads="1"/>
          </p:cNvSpPr>
          <p:nvPr/>
        </p:nvSpPr>
        <p:spPr bwMode="auto">
          <a:xfrm>
            <a:off x="527634" y="4868780"/>
            <a:ext cx="9027846" cy="128459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承認機能をご利用の場合は、「未承認」「承認済」「否認」の状況が</a:t>
            </a:r>
            <a:b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</a:b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表示されます。</a:t>
            </a: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承認者からコメントなどがある場合は、メッセージ欄に表示されます。</a:t>
            </a: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ja-JP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0B27215-77B0-4052-B1BA-C4D62ECC82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645" y="4912662"/>
            <a:ext cx="4004949" cy="119682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テキスト ボックス 2"/>
          <p:cNvSpPr txBox="1">
            <a:spLocks noChangeArrowheads="1"/>
          </p:cNvSpPr>
          <p:nvPr/>
        </p:nvSpPr>
        <p:spPr bwMode="auto">
          <a:xfrm>
            <a:off x="2380689" y="3657600"/>
            <a:ext cx="5056431" cy="44196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ctr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証憑種類をクリックすると、請求書や領収書を確認・修正できます。</a:t>
            </a:r>
          </a:p>
        </p:txBody>
      </p:sp>
      <p:sp>
        <p:nvSpPr>
          <p:cNvPr id="13" name="角丸四角形 12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</p:spTree>
    <p:extLst>
      <p:ext uri="{BB962C8B-B14F-4D97-AF65-F5344CB8AC3E}">
        <p14:creationId xmlns:p14="http://schemas.microsoft.com/office/powerpoint/2010/main" val="2931022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承認する（拠点長（承認者）の処理）（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0577" y="881462"/>
            <a:ext cx="10964186" cy="5740317"/>
          </a:xfrm>
        </p:spPr>
        <p:txBody>
          <a:bodyPr>
            <a:normAutofit/>
          </a:bodyPr>
          <a:lstStyle/>
          <a:p>
            <a:pPr marL="0" indent="0" algn="just">
              <a:lnSpc>
                <a:spcPts val="1200"/>
              </a:lnSpc>
              <a:spcAft>
                <a:spcPts val="0"/>
              </a:spcAft>
              <a:buNone/>
            </a:pPr>
            <a:r>
              <a:rPr kumimoji="0"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kumimoji="0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［承認 </a:t>
            </a:r>
            <a:r>
              <a:rPr kumimoji="0"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kumimoji="0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承認］メニューを選択します。</a:t>
            </a:r>
            <a:endParaRPr kumimoji="0"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algn="just">
              <a:lnSpc>
                <a:spcPts val="1200"/>
              </a:lnSpc>
              <a:spcAft>
                <a:spcPts val="0"/>
              </a:spcAft>
              <a:buNone/>
            </a:pPr>
            <a:endParaRPr kumimoji="0" lang="en-US" altLang="ja-JP" sz="17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algn="just">
              <a:lnSpc>
                <a:spcPts val="1200"/>
              </a:lnSpc>
              <a:spcAft>
                <a:spcPts val="0"/>
              </a:spcAft>
              <a:buNone/>
            </a:pPr>
            <a:endParaRPr kumimoji="0" lang="en-US" altLang="ja-JP" sz="17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algn="just">
              <a:lnSpc>
                <a:spcPts val="1200"/>
              </a:lnSpc>
              <a:spcAft>
                <a:spcPts val="0"/>
              </a:spcAft>
              <a:buNone/>
            </a:pPr>
            <a:endParaRPr kumimoji="0" lang="en-US" altLang="ja-JP" sz="17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algn="just">
              <a:lnSpc>
                <a:spcPts val="1200"/>
              </a:lnSpc>
              <a:spcAft>
                <a:spcPts val="0"/>
              </a:spcAft>
              <a:buNone/>
            </a:pPr>
            <a:endParaRPr kumimoji="0" lang="en-US" altLang="ja-JP" sz="17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algn="just">
              <a:lnSpc>
                <a:spcPts val="1200"/>
              </a:lnSpc>
              <a:spcAft>
                <a:spcPts val="0"/>
              </a:spcAft>
              <a:buNone/>
            </a:pPr>
            <a:endParaRPr kumimoji="0" lang="en-US" altLang="ja-JP" sz="17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algn="just">
              <a:lnSpc>
                <a:spcPts val="1200"/>
              </a:lnSpc>
              <a:spcAft>
                <a:spcPts val="0"/>
              </a:spcAft>
              <a:buNone/>
            </a:pPr>
            <a:endParaRPr kumimoji="0" lang="en-US" altLang="ja-JP" sz="17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algn="just">
              <a:lnSpc>
                <a:spcPts val="1200"/>
              </a:lnSpc>
              <a:spcAft>
                <a:spcPts val="0"/>
              </a:spcAft>
              <a:buNone/>
            </a:pPr>
            <a:endParaRPr kumimoji="0" lang="en-US" altLang="ja-JP" sz="17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algn="just">
              <a:lnSpc>
                <a:spcPts val="1200"/>
              </a:lnSpc>
              <a:spcAft>
                <a:spcPts val="0"/>
              </a:spcAft>
              <a:buNone/>
            </a:pPr>
            <a:endParaRPr kumimoji="0"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algn="just">
              <a:lnSpc>
                <a:spcPts val="1200"/>
              </a:lnSpc>
              <a:buNone/>
            </a:pPr>
            <a:r>
              <a:rPr kumimoji="0"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2. 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証憑収集アプリ（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アプリ・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アプリ・スマホアプリ）からアップロードされた証憑が表示されます。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algn="just">
              <a:lnSpc>
                <a:spcPts val="1200"/>
              </a:lnSpc>
              <a:buNone/>
            </a:pPr>
            <a:r>
              <a:rPr kumimoji="0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確認する証憑種類をクリックします。</a:t>
            </a:r>
            <a:endParaRPr kumimoji="0"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algn="just">
              <a:lnSpc>
                <a:spcPts val="1200"/>
              </a:lnSpc>
              <a:spcAft>
                <a:spcPts val="0"/>
              </a:spcAft>
              <a:buNone/>
            </a:pPr>
            <a:r>
              <a:rPr kumimoji="0" lang="ja-JP" altLang="en-US" sz="17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kumimoji="0" lang="en-US" altLang="ja-JP" sz="17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14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6" name="Rectangle 28">
            <a:extLst>
              <a:ext uri="{FF2B5EF4-FFF2-40B4-BE49-F238E27FC236}">
                <a16:creationId xmlns:a16="http://schemas.microsoft.com/office/drawing/2014/main" id="{951C9EB2-53D0-484A-A8B9-FC3D7DBA0B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169" y="1017249"/>
            <a:ext cx="184731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8623B7D-E5A1-4506-9D25-04D7EB794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 dirty="0"/>
          </a:p>
        </p:txBody>
      </p:sp>
      <p:pic>
        <p:nvPicPr>
          <p:cNvPr id="20" name="図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041" y="1231864"/>
            <a:ext cx="6766850" cy="17104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AutoShape 380">
            <a:extLst>
              <a:ext uri="{FF2B5EF4-FFF2-40B4-BE49-F238E27FC236}">
                <a16:creationId xmlns:a16="http://schemas.microsoft.com/office/drawing/2014/main" id="{E88AE7A5-75C9-476E-B2D3-D03CFDF88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7946" y="2303294"/>
            <a:ext cx="1429288" cy="315343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22" name="AutoShape 380">
            <a:extLst>
              <a:ext uri="{FF2B5EF4-FFF2-40B4-BE49-F238E27FC236}">
                <a16:creationId xmlns:a16="http://schemas.microsoft.com/office/drawing/2014/main" id="{E88AE7A5-75C9-476E-B2D3-D03CFDF88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5536" y="1927952"/>
            <a:ext cx="1441878" cy="254972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27" name="AutoShape 10"/>
          <p:cNvSpPr>
            <a:spLocks noChangeShapeType="1"/>
          </p:cNvSpPr>
          <p:nvPr/>
        </p:nvSpPr>
        <p:spPr bwMode="auto">
          <a:xfrm rot="10800000" flipH="1" flipV="1">
            <a:off x="6469644" y="1513271"/>
            <a:ext cx="0" cy="617754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28" name="AutoShape 380">
            <a:extLst>
              <a:ext uri="{FF2B5EF4-FFF2-40B4-BE49-F238E27FC236}">
                <a16:creationId xmlns:a16="http://schemas.microsoft.com/office/drawing/2014/main" id="{6ED1D563-6315-4675-9863-E22CB28EB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6010" y="1269113"/>
            <a:ext cx="287269" cy="244158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23" name="テキスト ボックス 2"/>
          <p:cNvSpPr txBox="1">
            <a:spLocks noChangeArrowheads="1"/>
          </p:cNvSpPr>
          <p:nvPr/>
        </p:nvSpPr>
        <p:spPr bwMode="auto">
          <a:xfrm>
            <a:off x="5271599" y="1708519"/>
            <a:ext cx="5920080" cy="117988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　 をクリックすると、未承認の件数を確認できます。</a:t>
            </a: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（通知がある場合はオレンジ色で表示されます。）</a:t>
            </a: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未承認件数をクリックすると、［承認］メニューが表示され、</a:t>
            </a: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未承認の証憑を確認・承認できます。</a:t>
            </a: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B19F4C7F-4BC1-4276-B535-766BA0231F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446" y="1290209"/>
            <a:ext cx="1522400" cy="151474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5" name="AutoShape 380">
            <a:extLst>
              <a:ext uri="{FF2B5EF4-FFF2-40B4-BE49-F238E27FC236}">
                <a16:creationId xmlns:a16="http://schemas.microsoft.com/office/drawing/2014/main" id="{6ED1D563-6315-4675-9863-E22CB28EB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1302" y="2348060"/>
            <a:ext cx="1053298" cy="242002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26" name="AutoShape 380">
            <a:extLst>
              <a:ext uri="{FF2B5EF4-FFF2-40B4-BE49-F238E27FC236}">
                <a16:creationId xmlns:a16="http://schemas.microsoft.com/office/drawing/2014/main" id="{6ED1D563-6315-4675-9863-E22CB28EB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23661" y="1368542"/>
            <a:ext cx="287269" cy="244158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407" y="1768184"/>
            <a:ext cx="238027" cy="223150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87" y="4001836"/>
            <a:ext cx="6766850" cy="19103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9" name="AutoShape 380">
            <a:extLst>
              <a:ext uri="{FF2B5EF4-FFF2-40B4-BE49-F238E27FC236}">
                <a16:creationId xmlns:a16="http://schemas.microsoft.com/office/drawing/2014/main" id="{6ED1D563-6315-4675-9863-E22CB28EB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4342" y="5202060"/>
            <a:ext cx="715702" cy="138262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30" name="角丸四角形 29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</p:spTree>
    <p:extLst>
      <p:ext uri="{BB962C8B-B14F-4D97-AF65-F5344CB8AC3E}">
        <p14:creationId xmlns:p14="http://schemas.microsoft.com/office/powerpoint/2010/main" val="31143092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承認する（拠点長（承認者）の処理）（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0577" y="881462"/>
            <a:ext cx="10964186" cy="5740317"/>
          </a:xfrm>
        </p:spPr>
        <p:txBody>
          <a:bodyPr>
            <a:normAutofit/>
          </a:bodyPr>
          <a:lstStyle/>
          <a:p>
            <a:pPr marL="0" indent="0" algn="just">
              <a:lnSpc>
                <a:spcPts val="1200"/>
              </a:lnSpc>
              <a:spcAft>
                <a:spcPts val="0"/>
              </a:spcAft>
              <a:buNone/>
            </a:pPr>
            <a:r>
              <a:rPr kumimoji="0"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3. </a:t>
            </a:r>
            <a:r>
              <a:rPr kumimoji="0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画面上の請求書／領収書を見ながら、内容を確認し、承認（または否認）します。</a:t>
            </a:r>
          </a:p>
          <a:p>
            <a:pPr marL="0" indent="0" algn="just">
              <a:lnSpc>
                <a:spcPts val="1200"/>
              </a:lnSpc>
              <a:spcAft>
                <a:spcPts val="0"/>
              </a:spcAft>
              <a:buNone/>
            </a:pPr>
            <a:r>
              <a:rPr kumimoji="0" lang="ja-JP" altLang="en-US" sz="17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endParaRPr kumimoji="0" lang="en-US" altLang="ja-JP" sz="17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algn="just">
              <a:lnSpc>
                <a:spcPts val="1200"/>
              </a:lnSpc>
              <a:spcAft>
                <a:spcPts val="0"/>
              </a:spcAft>
              <a:buNone/>
            </a:pPr>
            <a:endParaRPr kumimoji="0" lang="en-US" altLang="ja-JP" sz="17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algn="just">
              <a:lnSpc>
                <a:spcPts val="1200"/>
              </a:lnSpc>
              <a:spcAft>
                <a:spcPts val="0"/>
              </a:spcAft>
              <a:buNone/>
            </a:pPr>
            <a:endParaRPr kumimoji="0" lang="en-US" altLang="ja-JP" sz="17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algn="just">
              <a:lnSpc>
                <a:spcPts val="1200"/>
              </a:lnSpc>
              <a:spcAft>
                <a:spcPts val="0"/>
              </a:spcAft>
              <a:buNone/>
            </a:pPr>
            <a:endParaRPr kumimoji="0" lang="en-US" altLang="ja-JP" sz="17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algn="just">
              <a:lnSpc>
                <a:spcPts val="1200"/>
              </a:lnSpc>
              <a:spcAft>
                <a:spcPts val="0"/>
              </a:spcAft>
              <a:buNone/>
            </a:pPr>
            <a:endParaRPr kumimoji="0" lang="en-US" altLang="ja-JP" sz="17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algn="just">
              <a:lnSpc>
                <a:spcPts val="1200"/>
              </a:lnSpc>
              <a:spcAft>
                <a:spcPts val="0"/>
              </a:spcAft>
              <a:buNone/>
            </a:pPr>
            <a:endParaRPr kumimoji="0" lang="en-US" altLang="ja-JP" sz="17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algn="just">
              <a:lnSpc>
                <a:spcPts val="1200"/>
              </a:lnSpc>
              <a:spcAft>
                <a:spcPts val="0"/>
              </a:spcAft>
              <a:buNone/>
            </a:pPr>
            <a:endParaRPr kumimoji="0" lang="en-US" altLang="ja-JP" sz="17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algn="just">
              <a:lnSpc>
                <a:spcPts val="1200"/>
              </a:lnSpc>
              <a:spcAft>
                <a:spcPts val="0"/>
              </a:spcAft>
              <a:buNone/>
            </a:pPr>
            <a:endParaRPr kumimoji="0" lang="en-US" altLang="ja-JP" sz="17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algn="just">
              <a:lnSpc>
                <a:spcPts val="1200"/>
              </a:lnSpc>
              <a:spcAft>
                <a:spcPts val="0"/>
              </a:spcAft>
              <a:buNone/>
            </a:pPr>
            <a:endParaRPr kumimoji="0" lang="en-US" altLang="ja-JP" sz="17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algn="just">
              <a:lnSpc>
                <a:spcPts val="1200"/>
              </a:lnSpc>
              <a:spcAft>
                <a:spcPts val="0"/>
              </a:spcAft>
              <a:buNone/>
            </a:pPr>
            <a:endParaRPr kumimoji="0" lang="en-US" altLang="ja-JP" sz="17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algn="just">
              <a:lnSpc>
                <a:spcPts val="1200"/>
              </a:lnSpc>
              <a:spcAft>
                <a:spcPts val="0"/>
              </a:spcAft>
              <a:buNone/>
            </a:pPr>
            <a:endParaRPr kumimoji="0" lang="en-US" altLang="ja-JP" sz="17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algn="just">
              <a:lnSpc>
                <a:spcPts val="1200"/>
              </a:lnSpc>
              <a:spcAft>
                <a:spcPts val="0"/>
              </a:spcAft>
              <a:buNone/>
            </a:pPr>
            <a:endParaRPr kumimoji="0" lang="en-US" altLang="ja-JP" sz="17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algn="just">
              <a:lnSpc>
                <a:spcPts val="1200"/>
              </a:lnSpc>
              <a:spcAft>
                <a:spcPts val="0"/>
              </a:spcAft>
              <a:buNone/>
            </a:pPr>
            <a:endParaRPr kumimoji="0" lang="en-US" altLang="ja-JP" sz="17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algn="just">
              <a:lnSpc>
                <a:spcPts val="1200"/>
              </a:lnSpc>
              <a:spcAft>
                <a:spcPts val="0"/>
              </a:spcAft>
              <a:buNone/>
            </a:pPr>
            <a:endParaRPr kumimoji="0" lang="en-US" altLang="ja-JP" sz="17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algn="just">
              <a:lnSpc>
                <a:spcPts val="1200"/>
              </a:lnSpc>
              <a:spcAft>
                <a:spcPts val="0"/>
              </a:spcAft>
              <a:buNone/>
            </a:pPr>
            <a:endParaRPr kumimoji="0" lang="en-US" altLang="ja-JP" sz="17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algn="just">
              <a:lnSpc>
                <a:spcPts val="1200"/>
              </a:lnSpc>
              <a:spcAft>
                <a:spcPts val="0"/>
              </a:spcAft>
              <a:buNone/>
            </a:pPr>
            <a:endParaRPr kumimoji="0" lang="en-US" altLang="ja-JP" sz="17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algn="just">
              <a:lnSpc>
                <a:spcPts val="1200"/>
              </a:lnSpc>
              <a:spcAft>
                <a:spcPts val="0"/>
              </a:spcAft>
              <a:buNone/>
            </a:pPr>
            <a:endParaRPr kumimoji="0" lang="en-US" altLang="ja-JP" sz="17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algn="just">
              <a:lnSpc>
                <a:spcPts val="1200"/>
              </a:lnSpc>
              <a:spcAft>
                <a:spcPts val="0"/>
              </a:spcAft>
              <a:buNone/>
            </a:pPr>
            <a:endParaRPr kumimoji="0" lang="en-US" altLang="ja-JP" sz="17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15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6" name="Rectangle 28">
            <a:extLst>
              <a:ext uri="{FF2B5EF4-FFF2-40B4-BE49-F238E27FC236}">
                <a16:creationId xmlns:a16="http://schemas.microsoft.com/office/drawing/2014/main" id="{951C9EB2-53D0-484A-A8B9-FC3D7DBA0B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169" y="1017249"/>
            <a:ext cx="184731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8623B7D-E5A1-4506-9D25-04D7EB794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 dirty="0"/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34" y="1179922"/>
            <a:ext cx="6673213" cy="4574908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29" name="AutoShape 380">
            <a:extLst>
              <a:ext uri="{FF2B5EF4-FFF2-40B4-BE49-F238E27FC236}">
                <a16:creationId xmlns:a16="http://schemas.microsoft.com/office/drawing/2014/main" id="{6ED1D563-6315-4675-9863-E22CB28EB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2383" y="1424557"/>
            <a:ext cx="1099843" cy="218849"/>
          </a:xfrm>
          <a:prstGeom prst="roundRect">
            <a:avLst>
              <a:gd name="adj" fmla="val 290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30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9119" y="5143140"/>
            <a:ext cx="3348222" cy="223622"/>
          </a:xfrm>
          <a:prstGeom prst="roundRect">
            <a:avLst>
              <a:gd name="adj" fmla="val 11041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33" name="AutoShape 10"/>
          <p:cNvSpPr>
            <a:spLocks noChangeShapeType="1"/>
          </p:cNvSpPr>
          <p:nvPr/>
        </p:nvSpPr>
        <p:spPr bwMode="auto">
          <a:xfrm rot="5400000" flipH="1" flipV="1">
            <a:off x="7859649" y="1217555"/>
            <a:ext cx="0" cy="617754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34" name="AutoShape 10"/>
          <p:cNvSpPr>
            <a:spLocks noChangeShapeType="1"/>
          </p:cNvSpPr>
          <p:nvPr/>
        </p:nvSpPr>
        <p:spPr bwMode="auto">
          <a:xfrm rot="5400000" flipH="1" flipV="1">
            <a:off x="6089129" y="3342459"/>
            <a:ext cx="2644540" cy="971009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32" name="テキスト ボックス 2"/>
          <p:cNvSpPr txBox="1">
            <a:spLocks noChangeArrowheads="1"/>
          </p:cNvSpPr>
          <p:nvPr/>
        </p:nvSpPr>
        <p:spPr bwMode="auto">
          <a:xfrm>
            <a:off x="7781473" y="1414449"/>
            <a:ext cx="3994409" cy="141628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ctr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問題がなければ［承認］ボタンをクリックします。</a:t>
            </a: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</a:b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証憑が不明瞭な場合や証憑項目に不備がある場合は「新規メッセージ」に否認する理由を入力し、［否認］ボタンをクリックします。</a:t>
            </a:r>
          </a:p>
        </p:txBody>
      </p:sp>
      <p:sp>
        <p:nvSpPr>
          <p:cNvPr id="25" name="角丸四角形 24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</p:spTree>
    <p:extLst>
      <p:ext uri="{BB962C8B-B14F-4D97-AF65-F5344CB8AC3E}">
        <p14:creationId xmlns:p14="http://schemas.microsoft.com/office/powerpoint/2010/main" val="21470056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0003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16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6" name="Rectangle 28">
            <a:extLst>
              <a:ext uri="{FF2B5EF4-FFF2-40B4-BE49-F238E27FC236}">
                <a16:creationId xmlns:a16="http://schemas.microsoft.com/office/drawing/2014/main" id="{951C9EB2-53D0-484A-A8B9-FC3D7DBA0B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169" y="1017249"/>
            <a:ext cx="184731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8623B7D-E5A1-4506-9D25-04D7EB794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 dirty="0"/>
          </a:p>
        </p:txBody>
      </p:sp>
      <p:sp>
        <p:nvSpPr>
          <p:cNvPr id="57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- 5. 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承認の代理設定をする</a:t>
            </a:r>
          </a:p>
        </p:txBody>
      </p:sp>
      <p:sp>
        <p:nvSpPr>
          <p:cNvPr id="58" name="コンテンツ プレースホルダー 2"/>
          <p:cNvSpPr txBox="1">
            <a:spLocks/>
          </p:cNvSpPr>
          <p:nvPr/>
        </p:nvSpPr>
        <p:spPr>
          <a:xfrm>
            <a:off x="302150" y="854178"/>
            <a:ext cx="10964186" cy="57371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177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ja-JP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承認者が出張などで不在の場合に、事前に別の担当者を代理の承認者として設定できます。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177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177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ja-JP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＜例＞ 承認者である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川谷</a:t>
            </a:r>
            <a:r>
              <a:rPr lang="ja-JP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さんが出張中、代わりに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小川</a:t>
            </a:r>
            <a:r>
              <a:rPr lang="ja-JP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さんを承認者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に</a:t>
            </a:r>
            <a:r>
              <a:rPr lang="ja-JP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する場合</a:t>
            </a:r>
            <a:endParaRPr lang="ja-JP" altLang="en-US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177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177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ja-JP" altLang="en-US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en-US" altLang="ja-JP" sz="2400" dirty="0">
              <a:latin typeface="Arial" panose="020B0604020202020204" pitchFamily="34" charset="0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en-US" altLang="ja-JP" sz="2400" dirty="0">
              <a:latin typeface="Arial" panose="020B0604020202020204" pitchFamily="34" charset="0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en-US" altLang="ja-JP" sz="2400" dirty="0">
              <a:latin typeface="Arial" panose="020B0604020202020204" pitchFamily="34" charset="0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en-US" altLang="ja-JP" sz="2400" dirty="0">
              <a:latin typeface="Arial" panose="020B0604020202020204" pitchFamily="34" charset="0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en-US" altLang="ja-JP" sz="2400" dirty="0">
              <a:latin typeface="Arial" panose="020B0604020202020204" pitchFamily="34" charset="0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en-US" altLang="ja-JP" sz="2400" dirty="0">
              <a:latin typeface="Arial" panose="020B0604020202020204" pitchFamily="34" charset="0"/>
            </a:endParaRPr>
          </a:p>
          <a:p>
            <a:pPr marL="0" indent="533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kumimoji="0" lang="ja-JP" altLang="en-US" sz="2400" dirty="0">
              <a:latin typeface="Arial" panose="020B0604020202020204" pitchFamily="34" charset="0"/>
            </a:endParaRPr>
          </a:p>
        </p:txBody>
      </p:sp>
      <p:sp>
        <p:nvSpPr>
          <p:cNvPr id="59" name="矢印: 右 29">
            <a:extLst>
              <a:ext uri="{FF2B5EF4-FFF2-40B4-BE49-F238E27FC236}">
                <a16:creationId xmlns:a16="http://schemas.microsoft.com/office/drawing/2014/main" id="{BD4B165A-F407-4527-A70F-59F656335885}"/>
              </a:ext>
            </a:extLst>
          </p:cNvPr>
          <p:cNvSpPr/>
          <p:nvPr/>
        </p:nvSpPr>
        <p:spPr>
          <a:xfrm rot="5400000">
            <a:off x="2971102" y="3125440"/>
            <a:ext cx="390343" cy="363122"/>
          </a:xfrm>
          <a:prstGeom prst="rightArrow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60" name="図 59">
            <a:extLst>
              <a:ext uri="{FF2B5EF4-FFF2-40B4-BE49-F238E27FC236}">
                <a16:creationId xmlns:a16="http://schemas.microsoft.com/office/drawing/2014/main" id="{699F4675-2D6C-4D9A-8A54-781C619DA0C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559" y="3631536"/>
            <a:ext cx="3733388" cy="77165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61" name="矢印: 右 33">
            <a:extLst>
              <a:ext uri="{FF2B5EF4-FFF2-40B4-BE49-F238E27FC236}">
                <a16:creationId xmlns:a16="http://schemas.microsoft.com/office/drawing/2014/main" id="{FC3F64CC-40E0-404B-82B2-6AD8726A7119}"/>
              </a:ext>
            </a:extLst>
          </p:cNvPr>
          <p:cNvSpPr/>
          <p:nvPr/>
        </p:nvSpPr>
        <p:spPr>
          <a:xfrm rot="5400000">
            <a:off x="2971101" y="4561655"/>
            <a:ext cx="390343" cy="363122"/>
          </a:xfrm>
          <a:prstGeom prst="rightArrow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62" name="図 61">
            <a:extLst>
              <a:ext uri="{FF2B5EF4-FFF2-40B4-BE49-F238E27FC236}">
                <a16:creationId xmlns:a16="http://schemas.microsoft.com/office/drawing/2014/main" id="{7BE05010-506D-4CA5-B4A3-CB4B5FA912F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560" y="5048700"/>
            <a:ext cx="3733388" cy="144130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63" name="Rectangle 363">
            <a:extLst>
              <a:ext uri="{FF2B5EF4-FFF2-40B4-BE49-F238E27FC236}">
                <a16:creationId xmlns:a16="http://schemas.microsoft.com/office/drawing/2014/main" id="{11BAAEAB-59B8-43CF-B51A-0C608EBFD5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1489" y="2278072"/>
            <a:ext cx="4218538" cy="477681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74295" tIns="108000" rIns="74295" bIns="108000" anchor="t" anchorCtr="0" upright="1">
            <a:noAutofit/>
          </a:bodyPr>
          <a:lstStyle/>
          <a:p>
            <a:pPr fontAlgn="base"/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①　　 </a:t>
            </a:r>
            <a:r>
              <a:rPr lang="ja-JP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をクリックし、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ja-JP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代理設定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ja-JP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メニューを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選択</a:t>
            </a:r>
            <a:r>
              <a:rPr lang="ja-JP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します。</a:t>
            </a:r>
          </a:p>
        </p:txBody>
      </p:sp>
      <p:sp>
        <p:nvSpPr>
          <p:cNvPr id="64" name="Rectangle 363">
            <a:extLst>
              <a:ext uri="{FF2B5EF4-FFF2-40B4-BE49-F238E27FC236}">
                <a16:creationId xmlns:a16="http://schemas.microsoft.com/office/drawing/2014/main" id="{0AF274BB-BC00-44BE-80DF-0CF77F4CF5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1489" y="3849752"/>
            <a:ext cx="4218538" cy="47768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74295" tIns="108000" rIns="74295" bIns="108000" anchor="t" anchorCtr="0" upright="1">
            <a:noAutofit/>
          </a:bodyPr>
          <a:lstStyle/>
          <a:p>
            <a:pPr fontAlgn="base"/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②</a:t>
            </a:r>
            <a:r>
              <a:rPr lang="ja-JP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［新規登録］ボタン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を</a:t>
            </a:r>
            <a:r>
              <a:rPr lang="ja-JP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クリックします。</a:t>
            </a:r>
          </a:p>
        </p:txBody>
      </p:sp>
      <p:sp>
        <p:nvSpPr>
          <p:cNvPr id="65" name="Rectangle 363">
            <a:extLst>
              <a:ext uri="{FF2B5EF4-FFF2-40B4-BE49-F238E27FC236}">
                <a16:creationId xmlns:a16="http://schemas.microsoft.com/office/drawing/2014/main" id="{99B270F4-2240-417F-A2F8-F401865A1E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1490" y="4839399"/>
            <a:ext cx="4218538" cy="1660273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74295" tIns="108000" rIns="74295" bIns="108000" anchor="t" anchorCtr="0" upright="1">
            <a:noAutofit/>
          </a:bodyPr>
          <a:lstStyle/>
          <a:p>
            <a:pPr lvl="0" fontAlgn="base"/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③ </a:t>
            </a:r>
            <a:r>
              <a:rPr lang="ja-JP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期間と代理の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承認</a:t>
            </a:r>
            <a:r>
              <a:rPr lang="ja-JP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者を設定し、［登録］ボタンを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0" fontAlgn="base"/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   </a:t>
            </a:r>
            <a:r>
              <a:rPr lang="ja-JP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クリックします。</a:t>
            </a:r>
            <a:b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  </a:t>
            </a:r>
            <a:r>
              <a:rPr lang="ja-JP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設定した期間だけ、代理の承認者が承認できます。</a:t>
            </a:r>
          </a:p>
          <a:p>
            <a:pPr fontAlgn="base"/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fontAlgn="base"/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  </a:t>
            </a:r>
            <a:r>
              <a:rPr lang="ja-JP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＜例＞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b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4/1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4/5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に、川谷</a:t>
            </a:r>
            <a:r>
              <a:rPr lang="ja-JP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さんの代わりに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小川</a:t>
            </a:r>
            <a:r>
              <a:rPr lang="ja-JP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さんが</a:t>
            </a:r>
            <a:b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ja-JP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承認できます。</a:t>
            </a:r>
          </a:p>
          <a:p>
            <a:pPr fontAlgn="base"/>
            <a:endParaRPr lang="ja-JP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6" name="図 65">
            <a:extLst>
              <a:ext uri="{FF2B5EF4-FFF2-40B4-BE49-F238E27FC236}">
                <a16:creationId xmlns:a16="http://schemas.microsoft.com/office/drawing/2014/main" id="{E1AF726A-5A75-47DA-8D86-22C8D3F0CBF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090" y="2391198"/>
            <a:ext cx="202840" cy="224724"/>
          </a:xfrm>
          <a:prstGeom prst="rect">
            <a:avLst/>
          </a:prstGeom>
        </p:spPr>
      </p:pic>
      <p:sp>
        <p:nvSpPr>
          <p:cNvPr id="67" name="AutoShape 380">
            <a:extLst>
              <a:ext uri="{FF2B5EF4-FFF2-40B4-BE49-F238E27FC236}">
                <a16:creationId xmlns:a16="http://schemas.microsoft.com/office/drawing/2014/main" id="{A0672F11-80BF-4AB1-BEAA-67A03A781D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2744" y="3780186"/>
            <a:ext cx="436994" cy="160239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68" name="AutoShape 380">
            <a:extLst>
              <a:ext uri="{FF2B5EF4-FFF2-40B4-BE49-F238E27FC236}">
                <a16:creationId xmlns:a16="http://schemas.microsoft.com/office/drawing/2014/main" id="{38518020-BE20-4018-BD7C-741D09805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4140" y="6235560"/>
            <a:ext cx="537028" cy="208104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pic>
        <p:nvPicPr>
          <p:cNvPr id="69" name="図 68">
            <a:extLst>
              <a:ext uri="{FF2B5EF4-FFF2-40B4-BE49-F238E27FC236}">
                <a16:creationId xmlns:a16="http://schemas.microsoft.com/office/drawing/2014/main" id="{30F3FA05-679E-ED4C-10B4-4992743643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298" y="1769184"/>
            <a:ext cx="3709649" cy="12391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0" name="AutoShape 380">
            <a:extLst>
              <a:ext uri="{FF2B5EF4-FFF2-40B4-BE49-F238E27FC236}">
                <a16:creationId xmlns:a16="http://schemas.microsoft.com/office/drawing/2014/main" id="{59082384-B1D2-4D62-A727-8F5D409041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7503" y="2595224"/>
            <a:ext cx="650260" cy="147851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71" name="AutoShape 380">
            <a:extLst>
              <a:ext uri="{FF2B5EF4-FFF2-40B4-BE49-F238E27FC236}">
                <a16:creationId xmlns:a16="http://schemas.microsoft.com/office/drawing/2014/main" id="{6586F65F-40CC-4BEA-89BC-3FB1DC54E7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0126" y="1767460"/>
            <a:ext cx="183881" cy="189928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26" name="角丸四角形 25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</p:spTree>
    <p:extLst>
      <p:ext uri="{BB962C8B-B14F-4D97-AF65-F5344CB8AC3E}">
        <p14:creationId xmlns:p14="http://schemas.microsoft.com/office/powerpoint/2010/main" val="42109406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アプリを利用する</a:t>
            </a:r>
            <a:endParaRPr kumimoji="1" lang="ja-JP" altLang="en-US" sz="2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13261" y="850790"/>
            <a:ext cx="11654913" cy="501878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1. PC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アプリをインストールする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アプリを起動する</a:t>
            </a:r>
          </a:p>
          <a:p>
            <a:pPr marL="0" indent="0">
              <a:buNone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証憑をアップロードする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 承認する（拠点長（承認者）の処理）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2874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17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角丸四角形 5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</p:spTree>
    <p:extLst>
      <p:ext uri="{BB962C8B-B14F-4D97-AF65-F5344CB8AC3E}">
        <p14:creationId xmlns:p14="http://schemas.microsoft.com/office/powerpoint/2010/main" val="3156501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- 1. PC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アプリをインストールする（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0790"/>
            <a:ext cx="11386268" cy="59884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１．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管理者から送付された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利用開始通知のメールを確認し、記載されている「ダウンロードＵＲＬ」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をクリックします。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２．ログイン画面が表示されるので、手順１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の利用開始通知メールに記載されている「ＯＢＣｉＤ」と「パスワード」を入力し、ログインします。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18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39" y="4212551"/>
            <a:ext cx="3309230" cy="22561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791" y="1249456"/>
            <a:ext cx="2374881" cy="247604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3" name="グループ化 12"/>
          <p:cNvGrpSpPr/>
          <p:nvPr/>
        </p:nvGrpSpPr>
        <p:grpSpPr>
          <a:xfrm>
            <a:off x="941189" y="2153122"/>
            <a:ext cx="2150927" cy="830710"/>
            <a:chOff x="897627" y="2153122"/>
            <a:chExt cx="1795383" cy="742477"/>
          </a:xfrm>
        </p:grpSpPr>
        <p:sp>
          <p:nvSpPr>
            <p:cNvPr id="14" name="四角形: 角を丸くする 6">
              <a:extLst>
                <a:ext uri="{FF2B5EF4-FFF2-40B4-BE49-F238E27FC236}">
                  <a16:creationId xmlns:a16="http://schemas.microsoft.com/office/drawing/2014/main" id="{F4470F94-0DFE-4082-9C0D-44DE0B1AC71E}"/>
                </a:ext>
              </a:extLst>
            </p:cNvPr>
            <p:cNvSpPr/>
            <p:nvPr/>
          </p:nvSpPr>
          <p:spPr>
            <a:xfrm>
              <a:off x="897627" y="2153122"/>
              <a:ext cx="1795383" cy="277658"/>
            </a:xfrm>
            <a:prstGeom prst="roundRect">
              <a:avLst>
                <a:gd name="adj" fmla="val 6875"/>
              </a:avLst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b="1" dirty="0">
                <a:latin typeface="Meiryo UI" panose="020B0604030504040204" pitchFamily="34" charset="-128"/>
                <a:ea typeface="Meiryo UI" panose="020B0604030504040204" pitchFamily="34" charset="-128"/>
              </a:endParaRPr>
            </a:p>
          </p:txBody>
        </p:sp>
        <p:sp>
          <p:nvSpPr>
            <p:cNvPr id="15" name="四角形: 角を丸くする 6">
              <a:extLst>
                <a:ext uri="{FF2B5EF4-FFF2-40B4-BE49-F238E27FC236}">
                  <a16:creationId xmlns:a16="http://schemas.microsoft.com/office/drawing/2014/main" id="{F4470F94-0DFE-4082-9C0D-44DE0B1AC71E}"/>
                </a:ext>
              </a:extLst>
            </p:cNvPr>
            <p:cNvSpPr/>
            <p:nvPr/>
          </p:nvSpPr>
          <p:spPr>
            <a:xfrm>
              <a:off x="897627" y="2487478"/>
              <a:ext cx="1795383" cy="408121"/>
            </a:xfrm>
            <a:prstGeom prst="roundRect">
              <a:avLst>
                <a:gd name="adj" fmla="val 6875"/>
              </a:avLst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b="1" dirty="0">
                <a:latin typeface="Meiryo UI" panose="020B0604030504040204" pitchFamily="34" charset="-128"/>
                <a:ea typeface="Meiryo UI" panose="020B0604030504040204" pitchFamily="34" charset="-128"/>
              </a:endParaRPr>
            </a:p>
          </p:txBody>
        </p:sp>
      </p:grpSp>
      <p:sp>
        <p:nvSpPr>
          <p:cNvPr id="21" name="角丸四角形 20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  <p:sp>
        <p:nvSpPr>
          <p:cNvPr id="16" name="テキスト ボックス 2"/>
          <p:cNvSpPr txBox="1">
            <a:spLocks noChangeArrowheads="1"/>
          </p:cNvSpPr>
          <p:nvPr/>
        </p:nvSpPr>
        <p:spPr bwMode="auto">
          <a:xfrm>
            <a:off x="4819621" y="4369963"/>
            <a:ext cx="7013484" cy="204835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参考</a:t>
            </a: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】</a:t>
            </a:r>
          </a:p>
          <a:p>
            <a:pPr>
              <a:lnSpc>
                <a:spcPct val="1300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ログインした際にパスワードの変更を求められた場合は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300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新しいパスワードに変更します。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300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次回以降、起動時に新しいパスワードでログインします。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7" name="図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994" y="4427713"/>
            <a:ext cx="2844888" cy="1941323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31755144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- 1. PC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アプリをインストールする（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 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0790"/>
            <a:ext cx="11386268" cy="55391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［奉行クラウド ダウンロード］画面が表示されます。「証憑収集 </a:t>
            </a: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for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勘定奉行クラウド」をクリックします。</a:t>
            </a: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［ダウンロード］をクリックし、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Setup.zip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の「ファイルを開く」をクリックします。  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19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212" y="1179520"/>
            <a:ext cx="5399005" cy="20438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7231" y="2219379"/>
            <a:ext cx="2832263" cy="289553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212" y="4011067"/>
            <a:ext cx="5399005" cy="23677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3691" y="5132474"/>
            <a:ext cx="2078537" cy="612186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17" name="右矢印 16"/>
          <p:cNvSpPr/>
          <p:nvPr/>
        </p:nvSpPr>
        <p:spPr>
          <a:xfrm rot="16200000">
            <a:off x="3272897" y="4615893"/>
            <a:ext cx="476609" cy="53750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8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6783" y="4340306"/>
            <a:ext cx="1336388" cy="28023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14" name="角丸四角形 13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</p:spTree>
    <p:extLst>
      <p:ext uri="{BB962C8B-B14F-4D97-AF65-F5344CB8AC3E}">
        <p14:creationId xmlns:p14="http://schemas.microsoft.com/office/powerpoint/2010/main" val="3912390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目次</a:t>
            </a:r>
            <a:endParaRPr kumimoji="1" lang="ja-JP" altLang="en-US" sz="2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13261" y="850790"/>
            <a:ext cx="11654913" cy="50187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］はじめに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当サービスでできること</a:t>
            </a: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アプリを利用する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1. Web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アプリにログインする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証憑をアップロードする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アップロードした証憑を確認する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承認する（拠点長（承認者）の処理）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5.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承認の代理設定をする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2874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092910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- 1. PC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アプリをインストールする（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3" y="850790"/>
            <a:ext cx="11600291" cy="55391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5.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「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Setup.exe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」をダブルクリックします。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6.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「ＯＢＣｉＤ」と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「パスワード」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を入力して、［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OK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］をクリックします。続いて、インストールが始まります。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20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9B6BD706-1EEF-F2C4-E2BB-A382DDAA93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64" y="1208803"/>
            <a:ext cx="4785986" cy="16852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2D00A54A-4D69-9B9B-43FA-7E25C2F567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1631" y="3917149"/>
            <a:ext cx="2578914" cy="17550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B3179041-7C9E-2D04-7E8E-BDEF520218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0225" y="3873144"/>
            <a:ext cx="2833533" cy="18971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9150" y="2280924"/>
            <a:ext cx="2670074" cy="243202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82A8772-0168-7016-FE4A-CCAAF3A3D1A8}"/>
              </a:ext>
            </a:extLst>
          </p:cNvPr>
          <p:cNvSpPr txBox="1"/>
          <p:nvPr/>
        </p:nvSpPr>
        <p:spPr>
          <a:xfrm>
            <a:off x="4323194" y="5765893"/>
            <a:ext cx="2925332" cy="362595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インストールは１分程度で完了します。</a:t>
            </a:r>
            <a:endParaRPr kumimoji="1"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4" y="3620383"/>
            <a:ext cx="2577200" cy="2064608"/>
          </a:xfrm>
          <a:prstGeom prst="rect">
            <a:avLst/>
          </a:prstGeom>
        </p:spPr>
      </p:pic>
      <p:sp>
        <p:nvSpPr>
          <p:cNvPr id="25" name="テキスト ボックス 2"/>
          <p:cNvSpPr txBox="1">
            <a:spLocks noChangeArrowheads="1"/>
          </p:cNvSpPr>
          <p:nvPr/>
        </p:nvSpPr>
        <p:spPr bwMode="auto">
          <a:xfrm>
            <a:off x="6529268" y="1178215"/>
            <a:ext cx="4932709" cy="180614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参考</a:t>
            </a: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】</a:t>
            </a:r>
          </a:p>
          <a:p>
            <a:pPr>
              <a:lnSpc>
                <a:spcPct val="130000"/>
              </a:lnSpc>
            </a:pP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この画面が表示された場合は、</a:t>
            </a:r>
            <a:b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「はい」をクリックします。</a:t>
            </a:r>
            <a:endParaRPr kumimoji="0" lang="ja-JP" altLang="en-US" sz="14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8" name="図 17" descr="グラフィカル ユーザー インターフェイス が含まれている画像&#10;&#10;自動的に生成された説明">
            <a:extLst>
              <a:ext uri="{FF2B5EF4-FFF2-40B4-BE49-F238E27FC236}">
                <a16:creationId xmlns:a16="http://schemas.microsoft.com/office/drawing/2014/main" id="{47E82031-FEB7-353A-674A-B13CAF19EA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622" y="1239483"/>
            <a:ext cx="2351930" cy="16238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3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9100" y="2556277"/>
            <a:ext cx="1095542" cy="219514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20" name="右矢印 19"/>
          <p:cNvSpPr/>
          <p:nvPr/>
        </p:nvSpPr>
        <p:spPr>
          <a:xfrm>
            <a:off x="3536011" y="4525945"/>
            <a:ext cx="609600" cy="53750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1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3958" y="5330120"/>
            <a:ext cx="768242" cy="23248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24" name="右矢印 23"/>
          <p:cNvSpPr/>
          <p:nvPr/>
        </p:nvSpPr>
        <p:spPr>
          <a:xfrm>
            <a:off x="7096945" y="4552975"/>
            <a:ext cx="609600" cy="53750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正方形/長方形 6"/>
          <p:cNvSpPr/>
          <p:nvPr/>
        </p:nvSpPr>
        <p:spPr>
          <a:xfrm>
            <a:off x="7762627" y="5768201"/>
            <a:ext cx="3908901" cy="372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OK</a:t>
            </a: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ボタンをクリックすると、サービスが起動します。</a:t>
            </a: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6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9284" y="5371020"/>
            <a:ext cx="880965" cy="275371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27" name="角丸四角形 26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</p:spTree>
    <p:extLst>
      <p:ext uri="{BB962C8B-B14F-4D97-AF65-F5344CB8AC3E}">
        <p14:creationId xmlns:p14="http://schemas.microsoft.com/office/powerpoint/2010/main" val="23903014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- 2. PC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アプリを起動する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936515"/>
            <a:ext cx="11386268" cy="56420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回目以降の起動は、デスクトップの「証憑収集 </a:t>
            </a: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for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勘定奉行クラウド」アイコンから起動します。</a:t>
            </a: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「証憑収集 </a:t>
            </a: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for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勘定奉行クラウド」アイコンをダブルクリックします。　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「ＯＢＣｉＤ」と「パスワード」を入力し、当サービスにログインします。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アプリが起動します。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21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40" y="2061171"/>
            <a:ext cx="1285917" cy="85727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36922BD0-6CB7-9412-7D10-82466DB603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501" y="1736305"/>
            <a:ext cx="2127586" cy="17989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9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8989" y="3250292"/>
            <a:ext cx="621085" cy="188234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37" name="テキスト ボックス 2"/>
          <p:cNvSpPr txBox="1">
            <a:spLocks noChangeArrowheads="1"/>
          </p:cNvSpPr>
          <p:nvPr/>
        </p:nvSpPr>
        <p:spPr bwMode="auto">
          <a:xfrm>
            <a:off x="5940339" y="1736305"/>
            <a:ext cx="5636006" cy="27690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参考</a:t>
            </a: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】</a:t>
            </a:r>
          </a:p>
          <a:p>
            <a:pPr>
              <a:lnSpc>
                <a:spcPct val="130000"/>
              </a:lnSpc>
            </a:pP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パスワードを忘れた場合は、「パスワードをお忘れですか？」をクリックし、</a:t>
            </a:r>
            <a:b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パスワードを再設定できます。</a:t>
            </a: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32" name="図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609" y="3028789"/>
            <a:ext cx="2657070" cy="1344165"/>
          </a:xfrm>
          <a:prstGeom prst="rect">
            <a:avLst/>
          </a:prstGeom>
          <a:ln w="6350">
            <a:solidFill>
              <a:srgbClr val="000000"/>
            </a:solidFill>
          </a:ln>
        </p:spPr>
      </p:pic>
      <p:sp>
        <p:nvSpPr>
          <p:cNvPr id="34" name="右矢印 33"/>
          <p:cNvSpPr/>
          <p:nvPr/>
        </p:nvSpPr>
        <p:spPr>
          <a:xfrm>
            <a:off x="2374278" y="2345986"/>
            <a:ext cx="348289" cy="39152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35" name="図 34">
            <a:extLst>
              <a:ext uri="{FF2B5EF4-FFF2-40B4-BE49-F238E27FC236}">
                <a16:creationId xmlns:a16="http://schemas.microsoft.com/office/drawing/2014/main" id="{F52CE9EC-5533-A5CF-3A69-FA2607D7CD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087" y="4098872"/>
            <a:ext cx="4254053" cy="24933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36922BD0-6CB7-9412-7D10-82466DB603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819" y="2607977"/>
            <a:ext cx="2127586" cy="17989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4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1960" y="3943266"/>
            <a:ext cx="1176640" cy="165131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33" name="右矢印 32"/>
          <p:cNvSpPr/>
          <p:nvPr/>
        </p:nvSpPr>
        <p:spPr>
          <a:xfrm>
            <a:off x="8280602" y="3640936"/>
            <a:ext cx="348289" cy="39152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8" name="角丸四角形 17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</p:spTree>
    <p:extLst>
      <p:ext uri="{BB962C8B-B14F-4D97-AF65-F5344CB8AC3E}">
        <p14:creationId xmlns:p14="http://schemas.microsoft.com/office/powerpoint/2010/main" val="34064815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8671"/>
            <a:ext cx="10964186" cy="56284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請求書や領収書などの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PDF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ファイル・画像ファイルをアップロードします。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＜例＞ 請求書をアップロードする</a:t>
            </a:r>
            <a:endParaRPr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ダッシュボード「証憑のアップロード」カードの「請求書」をクリックします。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 アップロードする請求書をドラッグ＆ドロップします。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証憑をアップロードする（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0003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22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F52CE9EC-5533-A5CF-3A69-FA2607D7CD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43" y="1904961"/>
            <a:ext cx="4810017" cy="17679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4978" y="2939396"/>
            <a:ext cx="1088925" cy="427747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98BB64EE-D870-1070-93F2-D7FFA64963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743" y="4182265"/>
            <a:ext cx="3832497" cy="24903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79160F54-4732-4AF6-9A76-0F9697AEB4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453" y="4282947"/>
            <a:ext cx="2939137" cy="20155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AutoShape 380">
            <a:extLst>
              <a:ext uri="{FF2B5EF4-FFF2-40B4-BE49-F238E27FC236}">
                <a16:creationId xmlns:a16="http://schemas.microsoft.com/office/drawing/2014/main" id="{E88AE7A5-75C9-476E-B2D3-D03CFDF88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0530" y="4850945"/>
            <a:ext cx="2642081" cy="181484"/>
          </a:xfrm>
          <a:prstGeom prst="roundRect">
            <a:avLst>
              <a:gd name="adj" fmla="val 12545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C76B641E-7A55-BB58-B689-83F7A6902C3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44010"/>
          <a:stretch/>
        </p:blipFill>
        <p:spPr>
          <a:xfrm rot="1276658" flipV="1">
            <a:off x="2953309" y="4647584"/>
            <a:ext cx="1260857" cy="802940"/>
          </a:xfrm>
          <a:prstGeom prst="rect">
            <a:avLst/>
          </a:prstGeom>
        </p:spPr>
      </p:pic>
      <p:sp>
        <p:nvSpPr>
          <p:cNvPr id="14" name="テキスト ボックス 2"/>
          <p:cNvSpPr txBox="1">
            <a:spLocks noChangeArrowheads="1"/>
          </p:cNvSpPr>
          <p:nvPr/>
        </p:nvSpPr>
        <p:spPr bwMode="auto">
          <a:xfrm>
            <a:off x="7249333" y="5646101"/>
            <a:ext cx="4418544" cy="65239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参考</a:t>
            </a: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】</a:t>
            </a: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複数ファイルを選択して、同時にアップロードすることもできます。</a:t>
            </a:r>
            <a:endParaRPr lang="ja-JP" altLang="en-US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角丸四角形 16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</p:spTree>
    <p:extLst>
      <p:ext uri="{BB962C8B-B14F-4D97-AF65-F5344CB8AC3E}">
        <p14:creationId xmlns:p14="http://schemas.microsoft.com/office/powerpoint/2010/main" val="13686316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証憑をアップロードする（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0003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23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0790"/>
            <a:ext cx="11647916" cy="55391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自動的に読み取られた日付・金額・取引先などの証憑項目を確認します。</a:t>
            </a:r>
            <a:b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証憑項目の内容に間違いがないか確認し、未入力項目があれば証憑を見ながら入力します。　</a:t>
            </a:r>
            <a:b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確認が終わったら、［アップロード］ボタンをクリック、または［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F12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：アップロード］を押します。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58593E9A-A583-9354-073F-D9D492B2D4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24" y="1695944"/>
            <a:ext cx="6488852" cy="45522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5378" y="2435756"/>
            <a:ext cx="2224764" cy="2673543"/>
          </a:xfrm>
          <a:prstGeom prst="roundRect">
            <a:avLst>
              <a:gd name="adj" fmla="val 5034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27" name="AutoShape 10"/>
          <p:cNvSpPr>
            <a:spLocks noChangeShapeType="1"/>
          </p:cNvSpPr>
          <p:nvPr/>
        </p:nvSpPr>
        <p:spPr bwMode="auto">
          <a:xfrm rot="10800000" flipV="1">
            <a:off x="7137898" y="2765043"/>
            <a:ext cx="248754" cy="57339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24" name="テキスト ボックス 2"/>
          <p:cNvSpPr txBox="1">
            <a:spLocks noChangeArrowheads="1"/>
          </p:cNvSpPr>
          <p:nvPr/>
        </p:nvSpPr>
        <p:spPr bwMode="auto">
          <a:xfrm>
            <a:off x="7368896" y="2307487"/>
            <a:ext cx="4474415" cy="11523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「警告マーク」や「候補あり」マークは、正しく読み取れていない</a:t>
            </a:r>
            <a:b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可能性があります。</a:t>
            </a:r>
            <a:b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必ず確認して、正しい情報を入力してください。</a:t>
            </a: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54351DD5-C04D-37F3-F417-8AC05F1E04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6947" t="41441" r="3418" b="53323"/>
          <a:stretch/>
        </p:blipFill>
        <p:spPr>
          <a:xfrm>
            <a:off x="8395811" y="3050776"/>
            <a:ext cx="1121445" cy="386071"/>
          </a:xfrm>
          <a:prstGeom prst="rect">
            <a:avLst/>
          </a:prstGeom>
          <a:ln>
            <a:noFill/>
          </a:ln>
        </p:spPr>
      </p:pic>
      <p:pic>
        <p:nvPicPr>
          <p:cNvPr id="26" name="図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077" y="3050776"/>
            <a:ext cx="759569" cy="331448"/>
          </a:xfrm>
          <a:prstGeom prst="rect">
            <a:avLst/>
          </a:prstGeom>
        </p:spPr>
      </p:pic>
      <p:sp>
        <p:nvSpPr>
          <p:cNvPr id="19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3418" y="5626515"/>
            <a:ext cx="671261" cy="21600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23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1958" y="5867866"/>
            <a:ext cx="542118" cy="28800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34" name="テキスト ボックス 2"/>
          <p:cNvSpPr txBox="1">
            <a:spLocks noChangeArrowheads="1"/>
          </p:cNvSpPr>
          <p:nvPr/>
        </p:nvSpPr>
        <p:spPr bwMode="auto">
          <a:xfrm>
            <a:off x="7428082" y="4342083"/>
            <a:ext cx="4435442" cy="191450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参考</a:t>
            </a: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】</a:t>
            </a:r>
          </a:p>
          <a:p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複数ファイルをアップロードした場合は、</a:t>
            </a:r>
            <a:b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画面左にアップロードした請求書が表示</a:t>
            </a:r>
            <a:b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されます。</a:t>
            </a:r>
            <a:endParaRPr lang="en-US" altLang="ja-JP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各請求書をダブルクリックして確認します。</a:t>
            </a:r>
            <a:endParaRPr lang="en-US" altLang="ja-JP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endParaRPr lang="en-US" altLang="ja-JP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確認が終わったら、［一括アップロード］</a:t>
            </a:r>
            <a:endParaRPr lang="en-US" altLang="ja-JP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ボタンをクリックして、一度に申請できます。</a:t>
            </a:r>
          </a:p>
        </p:txBody>
      </p:sp>
      <p:pic>
        <p:nvPicPr>
          <p:cNvPr id="35" name="図 3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860" y="4433307"/>
            <a:ext cx="1268348" cy="170650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6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17770" y="5949997"/>
            <a:ext cx="745871" cy="196028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37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05006" y="4831004"/>
            <a:ext cx="1155358" cy="534293"/>
          </a:xfrm>
          <a:prstGeom prst="roundRect">
            <a:avLst>
              <a:gd name="adj" fmla="val 5034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28" name="AutoShape 10"/>
          <p:cNvSpPr>
            <a:spLocks noChangeShapeType="1"/>
          </p:cNvSpPr>
          <p:nvPr/>
        </p:nvSpPr>
        <p:spPr bwMode="auto">
          <a:xfrm rot="10800000" flipV="1">
            <a:off x="6224566" y="5734515"/>
            <a:ext cx="269974" cy="169046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29" name="AutoShape 10"/>
          <p:cNvSpPr>
            <a:spLocks noChangeShapeType="1"/>
          </p:cNvSpPr>
          <p:nvPr/>
        </p:nvSpPr>
        <p:spPr bwMode="auto">
          <a:xfrm rot="10800000">
            <a:off x="6251201" y="5928912"/>
            <a:ext cx="456734" cy="45719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30" name="角丸四角形 29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  <p:sp>
        <p:nvSpPr>
          <p:cNvPr id="22" name="テキスト ボックス 2"/>
          <p:cNvSpPr txBox="1">
            <a:spLocks noChangeArrowheads="1"/>
          </p:cNvSpPr>
          <p:nvPr/>
        </p:nvSpPr>
        <p:spPr bwMode="auto">
          <a:xfrm>
            <a:off x="3424136" y="5563525"/>
            <a:ext cx="2825051" cy="86456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確認が終わったら、</a:t>
            </a:r>
            <a:b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［アップロード］ボタンをクリック、または［</a:t>
            </a:r>
            <a: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F12</a:t>
            </a: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：アップロード］を押します。</a:t>
            </a:r>
            <a:b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endParaRPr lang="ja-JP" altLang="en-US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273540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証憑をアップロードする（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0790"/>
            <a:ext cx="10964186" cy="5539186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4.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 処理状態が「アップロード済」になったら完了です。</a:t>
            </a:r>
            <a:endParaRPr lang="ja-JP" altLang="en-US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24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45E1CDFE-09E4-E228-E447-9462ABF3D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04" y="1317476"/>
            <a:ext cx="3478444" cy="27307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2810" y="2677957"/>
            <a:ext cx="695990" cy="18953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9" name="角丸四角形 8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</p:spTree>
    <p:extLst>
      <p:ext uri="{BB962C8B-B14F-4D97-AF65-F5344CB8AC3E}">
        <p14:creationId xmlns:p14="http://schemas.microsoft.com/office/powerpoint/2010/main" val="2921308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8400" y="6494400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25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264050" y="104687"/>
            <a:ext cx="11473732" cy="5969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 承認する（拠点長（承認者）の処理）（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lang="ja-JP" altLang="en-US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0790"/>
            <a:ext cx="10964186" cy="5539186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ダッシュボード「証憑承認」カードの「未承認件数」をクリックします。</a:t>
            </a:r>
            <a:b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証憑収集アプリ（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アプリ・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アプリ・スマホアプリ）からアップロードされた証憑の件数が表示されます。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lnSpc>
                <a:spcPct val="130000"/>
              </a:lnSpc>
              <a:buNone/>
            </a:pPr>
            <a:endParaRPr lang="ja-JP" altLang="en-US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22" y="1755384"/>
            <a:ext cx="5882645" cy="373278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4440042"/>
            <a:ext cx="524295" cy="206789"/>
          </a:xfrm>
          <a:prstGeom prst="roundRect">
            <a:avLst>
              <a:gd name="adj" fmla="val 2241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10" name="角丸四角形 9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FEAECDCA-05C4-1739-1ED6-7A6D674F8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17119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8400" y="6494400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26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264050" y="104687"/>
            <a:ext cx="11473732" cy="5969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 承認する（拠点長（承認者）の処理）（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lang="ja-JP" altLang="en-US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0790"/>
            <a:ext cx="10964186" cy="5539186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0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画面上の請求書／領収書を見ながら、内容を確認し、承認（または否認）します。</a:t>
            </a:r>
          </a:p>
          <a:p>
            <a:pPr marL="0" indent="0">
              <a:lnSpc>
                <a:spcPct val="130000"/>
              </a:lnSpc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23" y="1431782"/>
            <a:ext cx="8330514" cy="497389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AutoShape 10"/>
          <p:cNvSpPr>
            <a:spLocks noChangeShapeType="1"/>
          </p:cNvSpPr>
          <p:nvPr/>
        </p:nvSpPr>
        <p:spPr bwMode="auto">
          <a:xfrm rot="10800000" flipH="1" flipV="1">
            <a:off x="1808454" y="2347229"/>
            <a:ext cx="0" cy="1101683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11" name="テキスト ボックス 2"/>
          <p:cNvSpPr txBox="1">
            <a:spLocks noChangeArrowheads="1"/>
          </p:cNvSpPr>
          <p:nvPr/>
        </p:nvSpPr>
        <p:spPr bwMode="auto">
          <a:xfrm>
            <a:off x="812805" y="3309854"/>
            <a:ext cx="2533709" cy="3709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300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① 確認する証憑をクリックします。</a:t>
            </a:r>
          </a:p>
        </p:txBody>
      </p:sp>
      <p:sp>
        <p:nvSpPr>
          <p:cNvPr id="15" name="AutoShape 10"/>
          <p:cNvSpPr>
            <a:spLocks noChangeShapeType="1"/>
          </p:cNvSpPr>
          <p:nvPr/>
        </p:nvSpPr>
        <p:spPr bwMode="auto">
          <a:xfrm rot="10800000" flipV="1">
            <a:off x="5562600" y="1553553"/>
            <a:ext cx="1177564" cy="356625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16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599" y="2191159"/>
            <a:ext cx="2736485" cy="156768"/>
          </a:xfrm>
          <a:prstGeom prst="roundRect">
            <a:avLst>
              <a:gd name="adj" fmla="val 34311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17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6043" y="1861948"/>
            <a:ext cx="2236170" cy="2377725"/>
          </a:xfrm>
          <a:prstGeom prst="roundRect">
            <a:avLst>
              <a:gd name="adj" fmla="val 5034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18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8749" y="1910178"/>
            <a:ext cx="3081416" cy="4017382"/>
          </a:xfrm>
          <a:prstGeom prst="roundRect">
            <a:avLst>
              <a:gd name="adj" fmla="val 2054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20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3668" y="5734962"/>
            <a:ext cx="1218458" cy="176722"/>
          </a:xfrm>
          <a:prstGeom prst="roundRect">
            <a:avLst>
              <a:gd name="adj" fmla="val 2201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21" name="AutoShape 10"/>
          <p:cNvSpPr>
            <a:spLocks noChangeShapeType="1"/>
          </p:cNvSpPr>
          <p:nvPr/>
        </p:nvSpPr>
        <p:spPr bwMode="auto">
          <a:xfrm rot="10800000" flipH="1" flipV="1">
            <a:off x="6791119" y="1553552"/>
            <a:ext cx="625681" cy="308396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19" name="テキスト ボックス 2"/>
          <p:cNvSpPr txBox="1">
            <a:spLocks noChangeArrowheads="1"/>
          </p:cNvSpPr>
          <p:nvPr/>
        </p:nvSpPr>
        <p:spPr bwMode="auto">
          <a:xfrm>
            <a:off x="4988802" y="1285199"/>
            <a:ext cx="3725639" cy="39921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300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②アップロードされた証憑と証憑項目を確認します。</a:t>
            </a:r>
          </a:p>
        </p:txBody>
      </p:sp>
      <p:sp>
        <p:nvSpPr>
          <p:cNvPr id="23" name="AutoShape 10"/>
          <p:cNvSpPr>
            <a:spLocks noChangeShapeType="1"/>
          </p:cNvSpPr>
          <p:nvPr/>
        </p:nvSpPr>
        <p:spPr bwMode="auto">
          <a:xfrm rot="10800000" flipV="1">
            <a:off x="8116011" y="5810626"/>
            <a:ext cx="1181502" cy="0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13" name="テキスト ボックス 2"/>
          <p:cNvSpPr txBox="1">
            <a:spLocks noChangeArrowheads="1"/>
          </p:cNvSpPr>
          <p:nvPr/>
        </p:nvSpPr>
        <p:spPr bwMode="auto">
          <a:xfrm>
            <a:off x="8960049" y="4614926"/>
            <a:ext cx="2933979" cy="177887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300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③問題がなければ［承認］ボタンを</a:t>
            </a:r>
            <a:b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 クリックします。 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300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 証憑が不明瞭な場合や証憑項目に</a:t>
            </a:r>
            <a:b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  不備がある場合は、否認する理由を</a:t>
            </a:r>
            <a:b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 「メッセージ」欄に入力して、［否認］</a:t>
            </a:r>
            <a:b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 ボタンをクリックします。</a:t>
            </a:r>
          </a:p>
        </p:txBody>
      </p:sp>
      <p:sp>
        <p:nvSpPr>
          <p:cNvPr id="24" name="角丸四角形 23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16A4E6D8-E91B-FF46-9A6F-279F8B80B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5159" y="5320023"/>
            <a:ext cx="1920241" cy="242577"/>
          </a:xfrm>
          <a:prstGeom prst="roundRect">
            <a:avLst>
              <a:gd name="adj" fmla="val 2201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996775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8400" y="6494400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27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264050" y="104687"/>
            <a:ext cx="11473732" cy="5969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 承認する（拠点長（承認者）の処理）（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lang="ja-JP" altLang="en-US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0790"/>
            <a:ext cx="10964186" cy="5539186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［実行］ボタンをクリック、または［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F2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：実行］を押します。</a:t>
            </a: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26" y="1382953"/>
            <a:ext cx="7774466" cy="464189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角丸四角形 8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  <p:sp>
        <p:nvSpPr>
          <p:cNvPr id="11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6885" y="5360701"/>
            <a:ext cx="585998" cy="224210"/>
          </a:xfrm>
          <a:prstGeom prst="roundRect">
            <a:avLst>
              <a:gd name="adj" fmla="val 2201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12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3616" y="5623560"/>
            <a:ext cx="705902" cy="304800"/>
          </a:xfrm>
          <a:prstGeom prst="roundRect">
            <a:avLst>
              <a:gd name="adj" fmla="val 2201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3" name="フッター プレースホルダー 3">
            <a:extLst>
              <a:ext uri="{FF2B5EF4-FFF2-40B4-BE49-F238E27FC236}">
                <a16:creationId xmlns:a16="http://schemas.microsoft.com/office/drawing/2014/main" id="{EF473790-568F-9402-6B29-7159BE0F4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989532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］スマホアプリを利用する</a:t>
            </a:r>
            <a:endParaRPr kumimoji="1" lang="ja-JP" altLang="en-US" sz="2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13261" y="850790"/>
            <a:ext cx="11654913" cy="501878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 スマホアプリをインストールする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 スマホアプリにログインする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証憑をアップロードする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 承認する（拠点長（承認者）の処理）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2874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28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角丸四角形 5"/>
          <p:cNvSpPr/>
          <p:nvPr/>
        </p:nvSpPr>
        <p:spPr>
          <a:xfrm>
            <a:off x="10391775" y="227492"/>
            <a:ext cx="1645755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</a:t>
            </a:r>
          </a:p>
        </p:txBody>
      </p:sp>
    </p:spTree>
    <p:extLst>
      <p:ext uri="{BB962C8B-B14F-4D97-AF65-F5344CB8AC3E}">
        <p14:creationId xmlns:p14="http://schemas.microsoft.com/office/powerpoint/2010/main" val="34713551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- 1. 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スマホアプリをインストールする（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0790"/>
            <a:ext cx="11386268" cy="59884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１．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管理者から送付された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利用開始通知のメールを確認し、記載されている「ダウンロードＵＲＬ」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をクリックします。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２．ログイン画面が表示されるので、手順１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の利用開始通知メールに記載されている「ＯＢＣｉＤ」と「パスワード」を入力し、ログインします。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29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39" y="4212551"/>
            <a:ext cx="3309230" cy="22561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791" y="1249456"/>
            <a:ext cx="2374881" cy="247604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3" name="グループ化 12"/>
          <p:cNvGrpSpPr/>
          <p:nvPr/>
        </p:nvGrpSpPr>
        <p:grpSpPr>
          <a:xfrm>
            <a:off x="941189" y="2153122"/>
            <a:ext cx="2150927" cy="830710"/>
            <a:chOff x="897627" y="2153122"/>
            <a:chExt cx="1795383" cy="742477"/>
          </a:xfrm>
        </p:grpSpPr>
        <p:sp>
          <p:nvSpPr>
            <p:cNvPr id="14" name="四角形: 角を丸くする 6">
              <a:extLst>
                <a:ext uri="{FF2B5EF4-FFF2-40B4-BE49-F238E27FC236}">
                  <a16:creationId xmlns:a16="http://schemas.microsoft.com/office/drawing/2014/main" id="{F4470F94-0DFE-4082-9C0D-44DE0B1AC71E}"/>
                </a:ext>
              </a:extLst>
            </p:cNvPr>
            <p:cNvSpPr/>
            <p:nvPr/>
          </p:nvSpPr>
          <p:spPr>
            <a:xfrm>
              <a:off x="897627" y="2153122"/>
              <a:ext cx="1795383" cy="277658"/>
            </a:xfrm>
            <a:prstGeom prst="roundRect">
              <a:avLst>
                <a:gd name="adj" fmla="val 6875"/>
              </a:avLst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b="1" dirty="0">
                <a:latin typeface="Meiryo UI" panose="020B0604030504040204" pitchFamily="34" charset="-128"/>
                <a:ea typeface="Meiryo UI" panose="020B0604030504040204" pitchFamily="34" charset="-128"/>
              </a:endParaRPr>
            </a:p>
          </p:txBody>
        </p:sp>
        <p:sp>
          <p:nvSpPr>
            <p:cNvPr id="15" name="四角形: 角を丸くする 6">
              <a:extLst>
                <a:ext uri="{FF2B5EF4-FFF2-40B4-BE49-F238E27FC236}">
                  <a16:creationId xmlns:a16="http://schemas.microsoft.com/office/drawing/2014/main" id="{F4470F94-0DFE-4082-9C0D-44DE0B1AC71E}"/>
                </a:ext>
              </a:extLst>
            </p:cNvPr>
            <p:cNvSpPr/>
            <p:nvPr/>
          </p:nvSpPr>
          <p:spPr>
            <a:xfrm>
              <a:off x="897627" y="2487478"/>
              <a:ext cx="1795383" cy="408121"/>
            </a:xfrm>
            <a:prstGeom prst="roundRect">
              <a:avLst>
                <a:gd name="adj" fmla="val 6875"/>
              </a:avLst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b="1" dirty="0">
                <a:latin typeface="Meiryo UI" panose="020B0604030504040204" pitchFamily="34" charset="-128"/>
                <a:ea typeface="Meiryo UI" panose="020B0604030504040204" pitchFamily="34" charset="-128"/>
              </a:endParaRPr>
            </a:p>
          </p:txBody>
        </p:sp>
      </p:grpSp>
      <p:sp>
        <p:nvSpPr>
          <p:cNvPr id="17" name="テキスト ボックス 2"/>
          <p:cNvSpPr txBox="1">
            <a:spLocks noChangeArrowheads="1"/>
          </p:cNvSpPr>
          <p:nvPr/>
        </p:nvSpPr>
        <p:spPr bwMode="auto">
          <a:xfrm>
            <a:off x="4819621" y="4369963"/>
            <a:ext cx="7013484" cy="204835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参考</a:t>
            </a: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】</a:t>
            </a:r>
          </a:p>
          <a:p>
            <a:pPr>
              <a:lnSpc>
                <a:spcPct val="1300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ログインした際にパスワードの変更を求められた場合は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300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新しいパスワードに変更します。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300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次回以降、起動時に新しいパスワードでログインします。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994" y="4427713"/>
            <a:ext cx="2844888" cy="194132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角丸四角形 18"/>
          <p:cNvSpPr/>
          <p:nvPr/>
        </p:nvSpPr>
        <p:spPr>
          <a:xfrm>
            <a:off x="10391775" y="227492"/>
            <a:ext cx="1645755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</a:t>
            </a:r>
          </a:p>
        </p:txBody>
      </p:sp>
    </p:spTree>
    <p:extLst>
      <p:ext uri="{BB962C8B-B14F-4D97-AF65-F5344CB8AC3E}">
        <p14:creationId xmlns:p14="http://schemas.microsoft.com/office/powerpoint/2010/main" val="3804478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目次</a:t>
            </a:r>
            <a:endParaRPr kumimoji="1" lang="ja-JP" altLang="en-US" sz="2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13261" y="850790"/>
            <a:ext cx="11654913" cy="50187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アプリを利用する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1. PC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アプリをインストールする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2. PC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アプリにログインする　　</a:t>
            </a: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証憑をアップロードする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承認する（拠点長（承認者）の処理）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］スマホアプリを利用する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1. 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スマホアプリをインストールする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スマホアプリにログインする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3. 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証憑をアップロードする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承認する（拠点長（承認者）の処理）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2874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026395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- 1.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スマホアプリをインストールする（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0790"/>
            <a:ext cx="11386268" cy="55391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「</a:t>
            </a: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『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証憑収集 </a:t>
            </a: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for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勘定奉行クラウド</a:t>
            </a: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』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スマホアプリ」画面が表示されます。</a:t>
            </a:r>
            <a:b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 手順に沿ってスマホアプリをインストールします。　　　　　　</a:t>
            </a: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30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0342F126-61DC-4729-A8BD-647257E7E7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89" y="1566728"/>
            <a:ext cx="4118896" cy="491628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0" name="AutoShape 10"/>
          <p:cNvSpPr>
            <a:spLocks noChangeShapeType="1"/>
          </p:cNvSpPr>
          <p:nvPr/>
        </p:nvSpPr>
        <p:spPr bwMode="auto">
          <a:xfrm rot="5400000" flipH="1" flipV="1">
            <a:off x="3773469" y="3964027"/>
            <a:ext cx="0" cy="2629678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21" name="テキスト ボックス 2"/>
          <p:cNvSpPr txBox="1">
            <a:spLocks noChangeArrowheads="1"/>
          </p:cNvSpPr>
          <p:nvPr/>
        </p:nvSpPr>
        <p:spPr bwMode="auto">
          <a:xfrm>
            <a:off x="5088309" y="4894342"/>
            <a:ext cx="4837087" cy="73364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ctr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インストールしたスマホアプリを起動し、企業識別</a:t>
            </a:r>
            <a: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ID</a:t>
            </a: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を入力します。</a:t>
            </a:r>
            <a:endParaRPr lang="en-US" altLang="ja-JP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PC</a:t>
            </a: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画面に表示された</a:t>
            </a:r>
            <a: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QR</a:t>
            </a: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コードを読み取るか手入力してください。</a:t>
            </a:r>
            <a:endParaRPr lang="en-US" altLang="ja-JP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2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9574" y="4393339"/>
            <a:ext cx="1189057" cy="1757207"/>
          </a:xfrm>
          <a:prstGeom prst="roundRect">
            <a:avLst>
              <a:gd name="adj" fmla="val 6666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23" name="AutoShape 10"/>
          <p:cNvSpPr>
            <a:spLocks noChangeShapeType="1"/>
          </p:cNvSpPr>
          <p:nvPr/>
        </p:nvSpPr>
        <p:spPr bwMode="auto">
          <a:xfrm rot="5400000" flipV="1">
            <a:off x="4821188" y="2648999"/>
            <a:ext cx="0" cy="900000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24" name="テキスト ボックス 2"/>
          <p:cNvSpPr txBox="1">
            <a:spLocks noChangeArrowheads="1"/>
          </p:cNvSpPr>
          <p:nvPr/>
        </p:nvSpPr>
        <p:spPr bwMode="auto">
          <a:xfrm>
            <a:off x="5107784" y="2477018"/>
            <a:ext cx="6142195" cy="112239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『App Store』</a:t>
            </a: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または</a:t>
            </a:r>
            <a: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『Google Play』</a:t>
            </a: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からスマートフォンにアプリをインストールします。</a:t>
            </a: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『App Store』</a:t>
            </a: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または</a:t>
            </a:r>
            <a: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『Google Play』</a:t>
            </a: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で「</a:t>
            </a: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証憑収集アップロード」と検索しても　</a:t>
            </a:r>
            <a:b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インストールできます。</a:t>
            </a: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4783" y="2582291"/>
            <a:ext cx="3124033" cy="1378657"/>
          </a:xfrm>
          <a:prstGeom prst="roundRect">
            <a:avLst>
              <a:gd name="adj" fmla="val 6666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16" name="角丸四角形 15"/>
          <p:cNvSpPr/>
          <p:nvPr/>
        </p:nvSpPr>
        <p:spPr>
          <a:xfrm>
            <a:off x="10391775" y="227492"/>
            <a:ext cx="1645755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</a:t>
            </a:r>
          </a:p>
        </p:txBody>
      </p:sp>
    </p:spTree>
    <p:extLst>
      <p:ext uri="{BB962C8B-B14F-4D97-AF65-F5344CB8AC3E}">
        <p14:creationId xmlns:p14="http://schemas.microsoft.com/office/powerpoint/2010/main" val="37538807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- 2.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スマホアプリにログインする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2" y="850789"/>
            <a:ext cx="6182637" cy="8286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「奉行証憑アップロード」アイコンをタップし、スマホアプリを起動します。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ログイン画面で、「ＯＢＣｉＤ」と「パスワード」を入力してログインします。 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31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8" name="図 27" descr="グラフィカル ユーザー インターフェイス, テキスト, アプリケーション, チャットまたはテキスト メッセージ&#10;&#10;自動的に生成された説明">
            <a:extLst>
              <a:ext uri="{FF2B5EF4-FFF2-40B4-BE49-F238E27FC236}">
                <a16:creationId xmlns:a16="http://schemas.microsoft.com/office/drawing/2014/main" id="{1B728156-58F6-4EEF-A584-C4259B8D95D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3510" y="1775741"/>
            <a:ext cx="2151717" cy="3627068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9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4446" y="3311040"/>
            <a:ext cx="1752785" cy="27313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grpSp>
        <p:nvGrpSpPr>
          <p:cNvPr id="6" name="グループ化 5"/>
          <p:cNvGrpSpPr/>
          <p:nvPr/>
        </p:nvGrpSpPr>
        <p:grpSpPr>
          <a:xfrm>
            <a:off x="6309007" y="2679663"/>
            <a:ext cx="5504975" cy="2784906"/>
            <a:chOff x="9183351" y="1741725"/>
            <a:chExt cx="5636006" cy="2769020"/>
          </a:xfrm>
        </p:grpSpPr>
        <p:sp>
          <p:nvSpPr>
            <p:cNvPr id="30" name="テキスト ボックス 2"/>
            <p:cNvSpPr txBox="1">
              <a:spLocks noChangeArrowheads="1"/>
            </p:cNvSpPr>
            <p:nvPr/>
          </p:nvSpPr>
          <p:spPr bwMode="auto">
            <a:xfrm>
              <a:off x="9183351" y="1741725"/>
              <a:ext cx="5636006" cy="27690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72000" tIns="72000" rIns="72000" bIns="72000" numCol="1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  <a:cs typeface="Times New Roman" panose="02020603050405020304" pitchFamily="18" charset="0"/>
                </a:rPr>
                <a:t>【</a:t>
              </a:r>
              <a:r>
                <a:rPr kumimoji="0"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  <a:cs typeface="Times New Roman" panose="02020603050405020304" pitchFamily="18" charset="0"/>
                </a:rPr>
                <a:t>参考</a:t>
              </a:r>
              <a:r>
                <a:rPr kumimoji="0"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  <a:cs typeface="Times New Roman" panose="02020603050405020304" pitchFamily="18" charset="0"/>
                </a:rPr>
                <a:t>】</a:t>
              </a:r>
            </a:p>
            <a:p>
              <a:pPr>
                <a:lnSpc>
                  <a:spcPct val="130000"/>
                </a:lnSpc>
              </a:pPr>
              <a:r>
                <a:rPr lang="ja-JP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Meiryo UI" panose="020B0604030504040204" pitchFamily="34" charset="-128"/>
                  <a:ea typeface="Meiryo UI" panose="020B0604030504040204" pitchFamily="34" charset="-128"/>
                </a:rPr>
                <a:t>パスワードを忘れた場合は、</a:t>
              </a:r>
              <a:br>
                <a:rPr lang="en-US" altLang="ja-JP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Meiryo UI" panose="020B0604030504040204" pitchFamily="34" charset="-128"/>
                  <a:ea typeface="Meiryo UI" panose="020B0604030504040204" pitchFamily="34" charset="-128"/>
                </a:rPr>
              </a:br>
              <a:r>
                <a:rPr lang="ja-JP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Meiryo UI" panose="020B0604030504040204" pitchFamily="34" charset="-128"/>
                  <a:ea typeface="Meiryo UI" panose="020B0604030504040204" pitchFamily="34" charset="-128"/>
                </a:rPr>
                <a:t>「パスワードをお忘れですか？」をクリックし、パスワードを再設定できます。</a:t>
              </a:r>
              <a:endPara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endParaRPr>
            </a:p>
          </p:txBody>
        </p:sp>
        <p:pic>
          <p:nvPicPr>
            <p:cNvPr id="31" name="図 3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57616" y="3034209"/>
              <a:ext cx="2657070" cy="1344165"/>
            </a:xfrm>
            <a:prstGeom prst="rect">
              <a:avLst/>
            </a:prstGeom>
            <a:ln w="6350">
              <a:solidFill>
                <a:srgbClr val="000000"/>
              </a:solidFill>
            </a:ln>
          </p:spPr>
        </p:pic>
        <p:sp>
          <p:nvSpPr>
            <p:cNvPr id="32" name="右矢印 31"/>
            <p:cNvSpPr/>
            <p:nvPr/>
          </p:nvSpPr>
          <p:spPr>
            <a:xfrm>
              <a:off x="11437887" y="3646356"/>
              <a:ext cx="348289" cy="391525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1B728156-58F6-4EEF-A584-C4259B8D95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5747" y="2640802"/>
              <a:ext cx="1807166" cy="1721111"/>
            </a:xfrm>
            <a:prstGeom prst="rect">
              <a:avLst/>
            </a:prstGeom>
            <a:ln w="6350">
              <a:solidFill>
                <a:schemeClr val="tx1"/>
              </a:solidFill>
            </a:ln>
          </p:spPr>
        </p:pic>
        <p:sp>
          <p:nvSpPr>
            <p:cNvPr id="19" name="AutoShape 380">
              <a:extLst>
                <a:ext uri="{FF2B5EF4-FFF2-40B4-BE49-F238E27FC236}">
                  <a16:creationId xmlns:a16="http://schemas.microsoft.com/office/drawing/2014/main" id="{1BC5ADE0-11AC-46B2-83FB-A48197D19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3641" y="3876301"/>
              <a:ext cx="1054152" cy="180609"/>
            </a:xfrm>
            <a:prstGeom prst="roundRect">
              <a:avLst>
                <a:gd name="adj" fmla="val 16667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4295" tIns="8890" rIns="74295" bIns="8890" anchor="t" anchorCtr="0" upright="1">
              <a:noAutofit/>
            </a:bodyPr>
            <a:lstStyle/>
            <a:p>
              <a:endParaRPr lang="ja-JP" altLang="en-US" dirty="0"/>
            </a:p>
          </p:txBody>
        </p:sp>
      </p:grpSp>
      <p:pic>
        <p:nvPicPr>
          <p:cNvPr id="8" name="図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52" y="2812165"/>
            <a:ext cx="918788" cy="1001970"/>
          </a:xfrm>
          <a:prstGeom prst="rect">
            <a:avLst/>
          </a:prstGeom>
        </p:spPr>
      </p:pic>
      <p:sp>
        <p:nvSpPr>
          <p:cNvPr id="24" name="右矢印 23"/>
          <p:cNvSpPr/>
          <p:nvPr/>
        </p:nvSpPr>
        <p:spPr>
          <a:xfrm>
            <a:off x="1731933" y="3192644"/>
            <a:ext cx="348289" cy="39152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3" name="AutoShape 10"/>
          <p:cNvSpPr>
            <a:spLocks noChangeShapeType="1"/>
          </p:cNvSpPr>
          <p:nvPr/>
        </p:nvSpPr>
        <p:spPr bwMode="auto">
          <a:xfrm rot="5400000" flipV="1">
            <a:off x="4547232" y="3005881"/>
            <a:ext cx="0" cy="900000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26" name="テキスト ボックス 2"/>
          <p:cNvSpPr txBox="1">
            <a:spLocks noChangeArrowheads="1"/>
          </p:cNvSpPr>
          <p:nvPr/>
        </p:nvSpPr>
        <p:spPr bwMode="auto">
          <a:xfrm>
            <a:off x="4496164" y="3009603"/>
            <a:ext cx="1511693" cy="92267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「ＯＢＣｉＤ」と</a:t>
            </a:r>
            <a:b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「パスワード」を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入力</a:t>
            </a:r>
            <a:b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します。 </a:t>
            </a:r>
            <a:endParaRPr lang="ja-JP" altLang="en-US" sz="1400" dirty="0"/>
          </a:p>
        </p:txBody>
      </p:sp>
      <p:sp>
        <p:nvSpPr>
          <p:cNvPr id="20" name="角丸四角形 19"/>
          <p:cNvSpPr/>
          <p:nvPr/>
        </p:nvSpPr>
        <p:spPr>
          <a:xfrm>
            <a:off x="10391775" y="227492"/>
            <a:ext cx="1645755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</a:t>
            </a:r>
          </a:p>
        </p:txBody>
      </p:sp>
    </p:spTree>
    <p:extLst>
      <p:ext uri="{BB962C8B-B14F-4D97-AF65-F5344CB8AC3E}">
        <p14:creationId xmlns:p14="http://schemas.microsoft.com/office/powerpoint/2010/main" val="33728716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- 2.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証憑をアップロードする（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32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3" name="図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22" y="1928431"/>
            <a:ext cx="2088072" cy="457368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図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931" y="1890331"/>
            <a:ext cx="2100795" cy="457368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5" name="正方形/長方形 34"/>
          <p:cNvSpPr/>
          <p:nvPr/>
        </p:nvSpPr>
        <p:spPr>
          <a:xfrm>
            <a:off x="5114222" y="1498490"/>
            <a:ext cx="22188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［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+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］をタップします。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6" name="正方形/長方形 35"/>
          <p:cNvSpPr/>
          <p:nvPr/>
        </p:nvSpPr>
        <p:spPr>
          <a:xfrm>
            <a:off x="371995" y="1503209"/>
            <a:ext cx="42210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スマホアプリを起動し、証憑種類を選択します。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8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0235" y="5672432"/>
            <a:ext cx="372351" cy="339055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39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220" y="2259933"/>
            <a:ext cx="2088073" cy="26990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12" name="角丸四角形 11"/>
          <p:cNvSpPr/>
          <p:nvPr/>
        </p:nvSpPr>
        <p:spPr>
          <a:xfrm>
            <a:off x="10391775" y="227492"/>
            <a:ext cx="1645755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397399" y="825701"/>
            <a:ext cx="67880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請求書や領収書などの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PDF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ファイル・画像ファイルをアップロードします。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＜例＞ 請求書をアップロードする</a:t>
            </a:r>
            <a:endParaRPr lang="en-US" altLang="ja-JP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546000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証憑をアップロードする（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33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3" name="図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535" y="2073608"/>
            <a:ext cx="2134523" cy="43114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8" name="正方形/長方形 27"/>
          <p:cNvSpPr/>
          <p:nvPr/>
        </p:nvSpPr>
        <p:spPr>
          <a:xfrm>
            <a:off x="494484" y="853871"/>
            <a:ext cx="44585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アップロードする証憑を選択・撮影します。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2" name="正方形/長方形 31"/>
          <p:cNvSpPr/>
          <p:nvPr/>
        </p:nvSpPr>
        <p:spPr>
          <a:xfrm>
            <a:off x="741914" y="1280560"/>
            <a:ext cx="35252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■ 撮影済の画像をアップロードする場合</a:t>
            </a:r>
            <a:b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［ライブラリを表示］をタップして、</a:t>
            </a:r>
            <a:br>
              <a: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 アップロードする画像を選択します。</a:t>
            </a:r>
            <a:endParaRPr lang="en-US" altLang="ja-JP" sz="1400" dirty="0">
              <a:solidFill>
                <a:srgbClr val="333333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ja-JP" altLang="en-US" sz="1400" dirty="0"/>
          </a:p>
        </p:txBody>
      </p:sp>
      <p:sp>
        <p:nvSpPr>
          <p:cNvPr id="33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987" y="2444061"/>
            <a:ext cx="955386" cy="742750"/>
          </a:xfrm>
          <a:prstGeom prst="roundRect">
            <a:avLst>
              <a:gd name="adj" fmla="val 15385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35" name="正方形/長方形 34"/>
          <p:cNvSpPr/>
          <p:nvPr/>
        </p:nvSpPr>
        <p:spPr>
          <a:xfrm>
            <a:off x="4476750" y="1260797"/>
            <a:ext cx="33718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■ 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証憑を撮影する場合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 ①［カメラを起動］をタップします。</a:t>
            </a:r>
          </a:p>
          <a:p>
            <a:endParaRPr lang="ja-JP" altLang="en-US" sz="1400" dirty="0"/>
          </a:p>
        </p:txBody>
      </p:sp>
      <p:pic>
        <p:nvPicPr>
          <p:cNvPr id="38" name="図 3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478" y="2011259"/>
            <a:ext cx="2134524" cy="43114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9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9516" y="2389175"/>
            <a:ext cx="955386" cy="742750"/>
          </a:xfrm>
          <a:prstGeom prst="roundRect">
            <a:avLst>
              <a:gd name="adj" fmla="val 15385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pic>
        <p:nvPicPr>
          <p:cNvPr id="42" name="図 4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0967" y="2016422"/>
            <a:ext cx="2036017" cy="43012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4" name="正方形/長方形 43"/>
          <p:cNvSpPr/>
          <p:nvPr/>
        </p:nvSpPr>
        <p:spPr>
          <a:xfrm>
            <a:off x="7576529" y="1472044"/>
            <a:ext cx="29390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②カメラが起動するので証憑を撮影し、</a:t>
            </a:r>
            <a:b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 保存します。</a:t>
            </a:r>
          </a:p>
        </p:txBody>
      </p:sp>
      <p:sp>
        <p:nvSpPr>
          <p:cNvPr id="45" name="右矢印 44"/>
          <p:cNvSpPr/>
          <p:nvPr/>
        </p:nvSpPr>
        <p:spPr>
          <a:xfrm>
            <a:off x="7189941" y="3879483"/>
            <a:ext cx="533842" cy="49173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6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8025" y="5601756"/>
            <a:ext cx="558389" cy="332319"/>
          </a:xfrm>
          <a:prstGeom prst="roundRect">
            <a:avLst>
              <a:gd name="adj" fmla="val 15385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48" name="テキスト ボックス 2"/>
          <p:cNvSpPr txBox="1">
            <a:spLocks noChangeArrowheads="1"/>
          </p:cNvSpPr>
          <p:nvPr/>
        </p:nvSpPr>
        <p:spPr bwMode="auto">
          <a:xfrm>
            <a:off x="9986339" y="5192211"/>
            <a:ext cx="1867609" cy="11182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参考</a:t>
            </a:r>
            <a:r>
              <a: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ボタンの名称など、カメラの機能はスマートフォンによって異なります。</a:t>
            </a:r>
            <a:endParaRPr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8" name="角丸四角形 17"/>
          <p:cNvSpPr/>
          <p:nvPr/>
        </p:nvSpPr>
        <p:spPr>
          <a:xfrm>
            <a:off x="10391775" y="227492"/>
            <a:ext cx="1645755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</a:t>
            </a:r>
          </a:p>
        </p:txBody>
      </p:sp>
    </p:spTree>
    <p:extLst>
      <p:ext uri="{BB962C8B-B14F-4D97-AF65-F5344CB8AC3E}">
        <p14:creationId xmlns:p14="http://schemas.microsoft.com/office/powerpoint/2010/main" val="23311698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証憑をアップロードする（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34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226" y="1380921"/>
            <a:ext cx="2256694" cy="42964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486" y="1347853"/>
            <a:ext cx="2249099" cy="43120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正方形/長方形 14"/>
          <p:cNvSpPr/>
          <p:nvPr/>
        </p:nvSpPr>
        <p:spPr>
          <a:xfrm>
            <a:off x="618309" y="853871"/>
            <a:ext cx="44585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各項目を入力します。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226" y="2579391"/>
            <a:ext cx="2256694" cy="3098009"/>
          </a:xfrm>
          <a:prstGeom prst="roundRect">
            <a:avLst>
              <a:gd name="adj" fmla="val 8210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28" name="正方形/長方形 27"/>
          <p:cNvSpPr/>
          <p:nvPr/>
        </p:nvSpPr>
        <p:spPr>
          <a:xfrm>
            <a:off x="5075996" y="851867"/>
            <a:ext cx="47347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5.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［アップロード］をタップして、証憑をアップロードします。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7790" y="5328522"/>
            <a:ext cx="2334609" cy="384516"/>
          </a:xfrm>
          <a:prstGeom prst="roundRect">
            <a:avLst>
              <a:gd name="adj" fmla="val 8210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30" name="テキスト ボックス 2"/>
          <p:cNvSpPr txBox="1">
            <a:spLocks noChangeArrowheads="1"/>
          </p:cNvSpPr>
          <p:nvPr/>
        </p:nvSpPr>
        <p:spPr bwMode="auto">
          <a:xfrm>
            <a:off x="842926" y="5718561"/>
            <a:ext cx="3078625" cy="7730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72000" tIns="72000" rIns="72000" bIns="72000" numCol="1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過去に入力した内容を選択する場合は、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  をタップします。</a:t>
            </a:r>
          </a:p>
        </p:txBody>
      </p:sp>
      <p:pic>
        <p:nvPicPr>
          <p:cNvPr id="31" name="図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42" y="6128078"/>
            <a:ext cx="190476" cy="200000"/>
          </a:xfrm>
          <a:prstGeom prst="rect">
            <a:avLst/>
          </a:prstGeom>
        </p:spPr>
      </p:pic>
      <p:sp>
        <p:nvSpPr>
          <p:cNvPr id="17" name="角丸四角形 16"/>
          <p:cNvSpPr/>
          <p:nvPr/>
        </p:nvSpPr>
        <p:spPr>
          <a:xfrm>
            <a:off x="10391775" y="227492"/>
            <a:ext cx="1645755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</a:t>
            </a:r>
          </a:p>
        </p:txBody>
      </p:sp>
    </p:spTree>
    <p:extLst>
      <p:ext uri="{BB962C8B-B14F-4D97-AF65-F5344CB8AC3E}">
        <p14:creationId xmlns:p14="http://schemas.microsoft.com/office/powerpoint/2010/main" val="9777378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8400" y="6494400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35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264050" y="104687"/>
            <a:ext cx="11473732" cy="5969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承認する（拠点長（承認者）の処理）（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393" y="1572683"/>
            <a:ext cx="2287042" cy="43050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661" y="1572683"/>
            <a:ext cx="2273143" cy="42937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正方形/長方形 11"/>
          <p:cNvSpPr/>
          <p:nvPr/>
        </p:nvSpPr>
        <p:spPr>
          <a:xfrm>
            <a:off x="5685055" y="884575"/>
            <a:ext cx="49924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承認待ちの証憑が一覧で表示されるので、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承認／否認する証憑をタップします。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370591" y="879122"/>
            <a:ext cx="46014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「承認待ちの証憑が〇件あります」をタップします。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テキスト ボックス 2"/>
          <p:cNvSpPr txBox="1">
            <a:spLocks noChangeArrowheads="1"/>
          </p:cNvSpPr>
          <p:nvPr/>
        </p:nvSpPr>
        <p:spPr bwMode="auto">
          <a:xfrm>
            <a:off x="706683" y="4958499"/>
            <a:ext cx="3331917" cy="127575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参考</a:t>
            </a: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】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</a:t>
            </a: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スマホアプリで承認できるのは、スマホアプリからアップロードされた証憑だけです。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n-US" altLang="ja-JP" sz="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アプリ・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アプリからアップロードした証憑は、スマホアプリで承認できません。</a:t>
            </a:r>
          </a:p>
        </p:txBody>
      </p:sp>
      <p:sp>
        <p:nvSpPr>
          <p:cNvPr id="15" name="角丸四角形 14"/>
          <p:cNvSpPr/>
          <p:nvPr/>
        </p:nvSpPr>
        <p:spPr>
          <a:xfrm>
            <a:off x="10391775" y="227492"/>
            <a:ext cx="1645755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</a:t>
            </a: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5974DF26-33F7-2386-3D0D-056A3B240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19278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8400" y="6494400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36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264050" y="104687"/>
            <a:ext cx="11473732" cy="5969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承認する（拠点長（承認者）の処理）（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149" y="1387145"/>
            <a:ext cx="2260320" cy="430501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正方形/長方形 12"/>
          <p:cNvSpPr/>
          <p:nvPr/>
        </p:nvSpPr>
        <p:spPr>
          <a:xfrm>
            <a:off x="5920624" y="855508"/>
            <a:ext cx="54598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問題がなければ［承認］をタップします。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458260" y="850790"/>
            <a:ext cx="29979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証憑と証憑項目を確認します。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78" y="1387145"/>
            <a:ext cx="2273143" cy="4278856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2" name="グループ化 11"/>
          <p:cNvGrpSpPr/>
          <p:nvPr/>
        </p:nvGrpSpPr>
        <p:grpSpPr>
          <a:xfrm>
            <a:off x="3277431" y="3105714"/>
            <a:ext cx="2350960" cy="2584872"/>
            <a:chOff x="9973506" y="2544908"/>
            <a:chExt cx="2350960" cy="2584872"/>
          </a:xfrm>
        </p:grpSpPr>
        <p:sp>
          <p:nvSpPr>
            <p:cNvPr id="14" name="テキスト ボックス 2"/>
            <p:cNvSpPr txBox="1">
              <a:spLocks noChangeArrowheads="1"/>
            </p:cNvSpPr>
            <p:nvPr/>
          </p:nvSpPr>
          <p:spPr bwMode="auto">
            <a:xfrm>
              <a:off x="9973506" y="2544908"/>
              <a:ext cx="2350960" cy="258487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72000" tIns="72000" rIns="72000" bIns="72000" numCol="1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【</a:t>
              </a:r>
              <a:r>
                <a:rPr lang="ja-JP" altLang="en-US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参考</a:t>
              </a:r>
              <a:r>
                <a:rPr lang="en-US" altLang="ja-JP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】</a:t>
              </a:r>
            </a:p>
            <a:p>
              <a:pPr eaLnBrk="0" fontAlgn="t" hangingPunct="0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・画像部分で</a:t>
              </a:r>
              <a:br>
                <a:rPr lang="en-US" altLang="ja-JP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</a:br>
              <a:r>
                <a:rPr lang="ja-JP" altLang="en-US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　ピンチイン／アウトすると、</a:t>
              </a:r>
              <a:endPara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eaLnBrk="0" fontAlgn="t" hangingPunct="0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　証憑を拡大／縮小できます。</a:t>
              </a:r>
              <a:endPara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eaLnBrk="0" fontAlgn="t" hangingPunct="0">
                <a:spcBef>
                  <a:spcPct val="0"/>
                </a:spcBef>
                <a:spcAft>
                  <a:spcPct val="0"/>
                </a:spcAft>
              </a:pPr>
              <a:endPara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eaLnBrk="0" fontAlgn="t" hangingPunct="0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・証憑部分で    や    をタップ</a:t>
              </a:r>
              <a:br>
                <a:rPr lang="en-US" altLang="ja-JP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</a:br>
              <a:r>
                <a:rPr lang="ja-JP" altLang="en-US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　すると、前／次の証憑が表示</a:t>
              </a:r>
              <a:endPara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eaLnBrk="0" fontAlgn="t" hangingPunct="0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　されます。</a:t>
              </a:r>
              <a:endPara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eaLnBrk="0" fontAlgn="t" hangingPunct="0">
                <a:spcBef>
                  <a:spcPct val="0"/>
                </a:spcBef>
                <a:spcAft>
                  <a:spcPct val="0"/>
                </a:spcAft>
              </a:pPr>
              <a:endPara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eaLnBrk="0" fontAlgn="t" hangingPunct="0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・証憑項目部分を、上下に</a:t>
              </a:r>
              <a:br>
                <a:rPr lang="en-US" altLang="ja-JP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</a:br>
              <a:r>
                <a:rPr lang="ja-JP" altLang="en-US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　スクロールできます。</a:t>
              </a:r>
              <a:endPara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pic>
          <p:nvPicPr>
            <p:cNvPr id="15" name="図 1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6252" y="3698692"/>
              <a:ext cx="188572" cy="188572"/>
            </a:xfrm>
            <a:prstGeom prst="rect">
              <a:avLst/>
            </a:prstGeom>
          </p:spPr>
        </p:pic>
        <p:pic>
          <p:nvPicPr>
            <p:cNvPr id="17" name="図 1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5467" y="3707265"/>
              <a:ext cx="171429" cy="171429"/>
            </a:xfrm>
            <a:prstGeom prst="rect">
              <a:avLst/>
            </a:prstGeom>
          </p:spPr>
        </p:pic>
      </p:grpSp>
      <p:sp>
        <p:nvSpPr>
          <p:cNvPr id="19" name="テキスト ボックス 2"/>
          <p:cNvSpPr txBox="1">
            <a:spLocks noChangeArrowheads="1"/>
          </p:cNvSpPr>
          <p:nvPr/>
        </p:nvSpPr>
        <p:spPr bwMode="auto">
          <a:xfrm>
            <a:off x="8822819" y="4178236"/>
            <a:ext cx="2350960" cy="14877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参考</a:t>
            </a:r>
            <a:r>
              <a: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証憑が不鮮明な場合や証憑項目に不備がある場合は、［否認］をタップし、コメント（否認する理由）を入力して［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OK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］をタップします。</a:t>
            </a:r>
          </a:p>
        </p:txBody>
      </p:sp>
      <p:sp>
        <p:nvSpPr>
          <p:cNvPr id="22" name="角丸四角形 21"/>
          <p:cNvSpPr/>
          <p:nvPr/>
        </p:nvSpPr>
        <p:spPr>
          <a:xfrm>
            <a:off x="10391775" y="227492"/>
            <a:ext cx="1645755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</a:t>
            </a: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CB2137EC-54F0-E0D9-C3FA-5538792B9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95814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］はじめに</a:t>
            </a:r>
            <a:endParaRPr kumimoji="1" lang="ja-JP" altLang="en-US" sz="2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13261" y="850790"/>
            <a:ext cx="11654913" cy="501878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1. 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当サービスでできること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2874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11130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- 1.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当サービスでできること</a:t>
            </a:r>
            <a:endParaRPr kumimoji="1" lang="ja-JP" altLang="en-US" sz="2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13261" y="850790"/>
            <a:ext cx="11654913" cy="50187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今まで紙で提出していた請求書や領収書などの証憑を、当サービスにアップロードし、提出できます。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いつでも、どこからでも提出が可能です。また、アップロードするので、原本（紙）の提出が不要になります。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従業員から証憑を提出する手段として、証憑収集アプリ（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アプリ・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アプリ・スマホアプリ）を用意しています。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3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3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　　：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ブラウザを利用して証憑をアップロードできます。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 　　　　　　 　　　セットアップの必要はなく、パソコンやスマートフォンでご利用いただけます。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　　　： パソコンにセットアップして、アプリから証憑をアップロードします。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スマホアプリ　 ： スマートフォンにセットアップして、アプリから証憑をアップロードします。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2874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7" name="グループ化 6"/>
          <p:cNvGrpSpPr/>
          <p:nvPr/>
        </p:nvGrpSpPr>
        <p:grpSpPr>
          <a:xfrm>
            <a:off x="9423077" y="4108616"/>
            <a:ext cx="1544285" cy="2301585"/>
            <a:chOff x="9423077" y="4108616"/>
            <a:chExt cx="1544285" cy="2301585"/>
          </a:xfrm>
        </p:grpSpPr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9C514201-BF21-41AA-81C8-3D4C4BE176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20042" y="4497709"/>
              <a:ext cx="1181484" cy="1829820"/>
            </a:xfrm>
            <a:prstGeom prst="rect">
              <a:avLst/>
            </a:prstGeom>
          </p:spPr>
        </p:pic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B01B1312-1E24-4E38-B1CA-BD008CBD80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423077" y="4108616"/>
              <a:ext cx="1544285" cy="2301585"/>
            </a:xfrm>
            <a:prstGeom prst="rect">
              <a:avLst/>
            </a:prstGeom>
          </p:spPr>
        </p:pic>
      </p:grpSp>
      <p:grpSp>
        <p:nvGrpSpPr>
          <p:cNvPr id="6" name="グループ化 5"/>
          <p:cNvGrpSpPr/>
          <p:nvPr/>
        </p:nvGrpSpPr>
        <p:grpSpPr>
          <a:xfrm>
            <a:off x="5014129" y="4161626"/>
            <a:ext cx="3308136" cy="2436822"/>
            <a:chOff x="3767264" y="3502424"/>
            <a:chExt cx="4180952" cy="3428571"/>
          </a:xfrm>
        </p:grpSpPr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7ECF1ED2-E33F-F66F-0577-D74D34BDAF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59647" y="3707730"/>
              <a:ext cx="3796185" cy="2148844"/>
            </a:xfrm>
            <a:prstGeom prst="rect">
              <a:avLst/>
            </a:prstGeom>
          </p:spPr>
        </p:pic>
        <p:pic>
          <p:nvPicPr>
            <p:cNvPr id="26" name="図 2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7264" y="3502424"/>
              <a:ext cx="4180952" cy="3428571"/>
            </a:xfrm>
            <a:prstGeom prst="rect">
              <a:avLst/>
            </a:prstGeom>
          </p:spPr>
        </p:pic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7ECF1ED2-E33F-F66F-0577-D74D34BDAF5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936" y="4307544"/>
            <a:ext cx="3019814" cy="1570303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832" y="4161626"/>
            <a:ext cx="3308136" cy="2436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420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アプリを利用する</a:t>
            </a:r>
            <a:endParaRPr kumimoji="1" lang="ja-JP" altLang="en-US" sz="2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13261" y="850790"/>
            <a:ext cx="11654913" cy="501878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1. Web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アプリにログインする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証憑をアップロードする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3. 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アップロードした証憑を確認する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ja-JP" altLang="en-US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4. 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承認する（拠点長（承認者）の処理）</a:t>
            </a:r>
          </a:p>
          <a:p>
            <a:pPr marL="0" indent="0">
              <a:buNone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5. 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承認の代理設定をする</a:t>
            </a:r>
          </a:p>
          <a:p>
            <a:pPr marL="0" indent="0">
              <a:buNone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2874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角丸四角形 5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</p:spTree>
    <p:extLst>
      <p:ext uri="{BB962C8B-B14F-4D97-AF65-F5344CB8AC3E}">
        <p14:creationId xmlns:p14="http://schemas.microsoft.com/office/powerpoint/2010/main" val="450187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- 1. Web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アプリにログインする（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0790"/>
            <a:ext cx="11386268" cy="55391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管理者から送付された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利用開始通知のメールを確認し、記載されている「ログインＵＲＬ」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をクリックします。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57" y="1323887"/>
            <a:ext cx="2789950" cy="2812181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grpSp>
        <p:nvGrpSpPr>
          <p:cNvPr id="13" name="グループ化 12"/>
          <p:cNvGrpSpPr/>
          <p:nvPr/>
        </p:nvGrpSpPr>
        <p:grpSpPr>
          <a:xfrm>
            <a:off x="962455" y="2323243"/>
            <a:ext cx="2354904" cy="972851"/>
            <a:chOff x="897627" y="2153122"/>
            <a:chExt cx="1795383" cy="742477"/>
          </a:xfrm>
        </p:grpSpPr>
        <p:sp>
          <p:nvSpPr>
            <p:cNvPr id="14" name="四角形: 角を丸くする 6">
              <a:extLst>
                <a:ext uri="{FF2B5EF4-FFF2-40B4-BE49-F238E27FC236}">
                  <a16:creationId xmlns:a16="http://schemas.microsoft.com/office/drawing/2014/main" id="{F4470F94-0DFE-4082-9C0D-44DE0B1AC71E}"/>
                </a:ext>
              </a:extLst>
            </p:cNvPr>
            <p:cNvSpPr/>
            <p:nvPr/>
          </p:nvSpPr>
          <p:spPr>
            <a:xfrm>
              <a:off x="897627" y="2153122"/>
              <a:ext cx="1795383" cy="277658"/>
            </a:xfrm>
            <a:prstGeom prst="roundRect">
              <a:avLst>
                <a:gd name="adj" fmla="val 6875"/>
              </a:avLst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b="1" dirty="0">
                <a:latin typeface="Meiryo UI" panose="020B0604030504040204" pitchFamily="34" charset="-128"/>
                <a:ea typeface="Meiryo UI" panose="020B0604030504040204" pitchFamily="34" charset="-128"/>
              </a:endParaRPr>
            </a:p>
          </p:txBody>
        </p:sp>
        <p:sp>
          <p:nvSpPr>
            <p:cNvPr id="15" name="四角形: 角を丸くする 6">
              <a:extLst>
                <a:ext uri="{FF2B5EF4-FFF2-40B4-BE49-F238E27FC236}">
                  <a16:creationId xmlns:a16="http://schemas.microsoft.com/office/drawing/2014/main" id="{F4470F94-0DFE-4082-9C0D-44DE0B1AC71E}"/>
                </a:ext>
              </a:extLst>
            </p:cNvPr>
            <p:cNvSpPr/>
            <p:nvPr/>
          </p:nvSpPr>
          <p:spPr>
            <a:xfrm>
              <a:off x="897627" y="2487478"/>
              <a:ext cx="1795383" cy="408121"/>
            </a:xfrm>
            <a:prstGeom prst="roundRect">
              <a:avLst>
                <a:gd name="adj" fmla="val 6875"/>
              </a:avLst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b="1" dirty="0">
                <a:latin typeface="Meiryo UI" panose="020B0604030504040204" pitchFamily="34" charset="-128"/>
                <a:ea typeface="Meiryo UI" panose="020B0604030504040204" pitchFamily="34" charset="-128"/>
              </a:endParaRPr>
            </a:p>
          </p:txBody>
        </p:sp>
      </p:grpSp>
      <p:sp>
        <p:nvSpPr>
          <p:cNvPr id="16" name="テキスト ボックス 2"/>
          <p:cNvSpPr txBox="1">
            <a:spLocks noChangeArrowheads="1"/>
          </p:cNvSpPr>
          <p:nvPr/>
        </p:nvSpPr>
        <p:spPr bwMode="auto">
          <a:xfrm>
            <a:off x="4460398" y="2366445"/>
            <a:ext cx="5183224" cy="83866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180000" tIns="72000" rIns="180000" bIns="7200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 参考 </a:t>
            </a: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】</a:t>
            </a:r>
          </a:p>
          <a:p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回目以降もこのログインＵＲＬから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アプリを起動するので、</a:t>
            </a:r>
            <a:b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ご利用のブラウザで、ログインＵＲＬをブックマークしておくと便利です。</a:t>
            </a:r>
          </a:p>
          <a:p>
            <a:endParaRPr lang="ja-JP" altLang="en-US" sz="1400" dirty="0"/>
          </a:p>
        </p:txBody>
      </p:sp>
      <p:sp>
        <p:nvSpPr>
          <p:cNvPr id="17" name="角丸四角形 16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</p:spTree>
    <p:extLst>
      <p:ext uri="{BB962C8B-B14F-4D97-AF65-F5344CB8AC3E}">
        <p14:creationId xmlns:p14="http://schemas.microsoft.com/office/powerpoint/2010/main" val="2534307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7C838D75-07AA-FC6C-D6B4-E6941C31B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- 1. Web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アプリにログインする（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7" name="コンテンツ プレースホルダー 2">
            <a:extLst>
              <a:ext uri="{FF2B5EF4-FFF2-40B4-BE49-F238E27FC236}">
                <a16:creationId xmlns:a16="http://schemas.microsoft.com/office/drawing/2014/main" id="{FB9A33E6-10B8-19B7-99DC-4508709A4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614" y="862283"/>
            <a:ext cx="11386268" cy="5630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手順 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の利用開始通知メールに記載されている「ＯＢＣｉＤ」と「パスワード」を入力し、ログインします。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  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フッター プレースホルダー 3">
            <a:extLst>
              <a:ext uri="{FF2B5EF4-FFF2-40B4-BE49-F238E27FC236}">
                <a16:creationId xmlns:a16="http://schemas.microsoft.com/office/drawing/2014/main" id="{1B841F7D-E674-CD32-C3FE-A7CC7F4F4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スライド番号プレースホルダー 4">
            <a:extLst>
              <a:ext uri="{FF2B5EF4-FFF2-40B4-BE49-F238E27FC236}">
                <a16:creationId xmlns:a16="http://schemas.microsoft.com/office/drawing/2014/main" id="{1D60EB20-1798-E52F-E95C-800F7738F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E9014210-B3DA-8B99-4C2D-CFF3C9A05869}"/>
              </a:ext>
            </a:extLst>
          </p:cNvPr>
          <p:cNvPicPr>
            <a:picLocks noChangeAspect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83" y="1233734"/>
            <a:ext cx="3106050" cy="21176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2">
            <a:extLst>
              <a:ext uri="{FF2B5EF4-FFF2-40B4-BE49-F238E27FC236}">
                <a16:creationId xmlns:a16="http://schemas.microsoft.com/office/drawing/2014/main" id="{F159EB8E-8BB6-FFD4-95CB-1F61A0BB0E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5082" y="4407337"/>
            <a:ext cx="10649339" cy="172041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参考</a:t>
            </a: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】</a:t>
            </a:r>
          </a:p>
          <a:p>
            <a:pPr>
              <a:lnSpc>
                <a:spcPct val="130000"/>
              </a:lnSpc>
            </a:pP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パスワードを忘れた場合は、</a:t>
            </a:r>
            <a:b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「パスワードをお忘れですか？」 をクリックし、</a:t>
            </a: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パスワードを再設定できます。</a:t>
            </a: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</a:br>
            <a:endParaRPr kumimoji="0" lang="ja-JP" altLang="en-US" sz="14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FFD87F83-F372-6C8A-B2AA-B099067AA3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413" y="4498781"/>
            <a:ext cx="3148555" cy="152508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142FD509-E0F6-3A18-A499-0DBBFB99EA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656" y="4531928"/>
            <a:ext cx="1923661" cy="147103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AutoShape 380">
            <a:extLst>
              <a:ext uri="{FF2B5EF4-FFF2-40B4-BE49-F238E27FC236}">
                <a16:creationId xmlns:a16="http://schemas.microsoft.com/office/drawing/2014/main" id="{5A03308E-7441-8930-1F1C-EC4BEF29E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1682" y="5530073"/>
            <a:ext cx="847196" cy="195196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15" name="右矢印 24">
            <a:extLst>
              <a:ext uri="{FF2B5EF4-FFF2-40B4-BE49-F238E27FC236}">
                <a16:creationId xmlns:a16="http://schemas.microsoft.com/office/drawing/2014/main" id="{419F61E2-3295-83A9-8991-9DC4F9036FC7}"/>
              </a:ext>
            </a:extLst>
          </p:cNvPr>
          <p:cNvSpPr/>
          <p:nvPr/>
        </p:nvSpPr>
        <p:spPr>
          <a:xfrm>
            <a:off x="6982589" y="4992566"/>
            <a:ext cx="559294" cy="53750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テキスト ボックス 2">
            <a:extLst>
              <a:ext uri="{FF2B5EF4-FFF2-40B4-BE49-F238E27FC236}">
                <a16:creationId xmlns:a16="http://schemas.microsoft.com/office/drawing/2014/main" id="{195A65EA-F120-F303-B231-FCFEC51EDD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938" y="1226621"/>
            <a:ext cx="7013484" cy="204835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参考</a:t>
            </a: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】</a:t>
            </a:r>
          </a:p>
          <a:p>
            <a:pPr>
              <a:lnSpc>
                <a:spcPct val="1300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ログインした際にパスワードの変更を求められた場合は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300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新しいパスワードに変更します。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300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次回以降、起動時に新しいパスワードでログインします。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BE6333D-CA24-69F9-1A5A-3057BDAAD8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7680" y="1318814"/>
            <a:ext cx="2692629" cy="183742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18" name="角丸四角形 19">
            <a:extLst>
              <a:ext uri="{FF2B5EF4-FFF2-40B4-BE49-F238E27FC236}">
                <a16:creationId xmlns:a16="http://schemas.microsoft.com/office/drawing/2014/main" id="{B47B42A2-D15F-8313-18F6-4F5BF09981CD}"/>
              </a:ext>
            </a:extLst>
          </p:cNvPr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</p:spTree>
    <p:extLst>
      <p:ext uri="{BB962C8B-B14F-4D97-AF65-F5344CB8AC3E}">
        <p14:creationId xmlns:p14="http://schemas.microsoft.com/office/powerpoint/2010/main" val="743848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4A382C85-EE2B-D9D3-DB2D-B851FD5B8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- 1. Web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アプリにログインする（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7" name="コンテンツ プレースホルダー 2">
            <a:extLst>
              <a:ext uri="{FF2B5EF4-FFF2-40B4-BE49-F238E27FC236}">
                <a16:creationId xmlns:a16="http://schemas.microsoft.com/office/drawing/2014/main" id="{A9E640CF-A890-6D7C-D7F0-CBB89B144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614" y="862283"/>
            <a:ext cx="11386268" cy="32359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アプリの［ホーム］画面が表示されます。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フッター プレースホルダー 3">
            <a:extLst>
              <a:ext uri="{FF2B5EF4-FFF2-40B4-BE49-F238E27FC236}">
                <a16:creationId xmlns:a16="http://schemas.microsoft.com/office/drawing/2014/main" id="{E1B69208-FE0E-A3C9-9695-E780F614C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スライド番号プレースホルダー 4">
            <a:extLst>
              <a:ext uri="{FF2B5EF4-FFF2-40B4-BE49-F238E27FC236}">
                <a16:creationId xmlns:a16="http://schemas.microsoft.com/office/drawing/2014/main" id="{1C0821C9-EC02-A4B6-B81D-E05F7A4DB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CEB4AB3D-F692-47A5-73E5-C9B1289782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83" y="1319653"/>
            <a:ext cx="5047003" cy="2265070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11" name="AutoShape 380">
            <a:extLst>
              <a:ext uri="{FF2B5EF4-FFF2-40B4-BE49-F238E27FC236}">
                <a16:creationId xmlns:a16="http://schemas.microsoft.com/office/drawing/2014/main" id="{28748CE6-B751-BE7B-30D1-44F16129A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806" y="2030732"/>
            <a:ext cx="711833" cy="246158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12" name="角丸四角形 9">
            <a:extLst>
              <a:ext uri="{FF2B5EF4-FFF2-40B4-BE49-F238E27FC236}">
                <a16:creationId xmlns:a16="http://schemas.microsoft.com/office/drawing/2014/main" id="{7A93A78E-08CB-D98D-5E6C-0868EE6B1F79}"/>
              </a:ext>
            </a:extLst>
          </p:cNvPr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</p:spTree>
    <p:extLst>
      <p:ext uri="{BB962C8B-B14F-4D97-AF65-F5344CB8AC3E}">
        <p14:creationId xmlns:p14="http://schemas.microsoft.com/office/powerpoint/2010/main" val="13153995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noFill/>
        <a:ln w="25400">
          <a:solidFill>
            <a:srgbClr val="FF0000"/>
          </a:solidFill>
          <a:round/>
          <a:headEnd type="none" w="lg" len="lg"/>
          <a:tailEnd type="none" w="lg" len="lg"/>
        </a:ln>
        <a:extLst>
          <a:ext uri="{909E8E84-426E-40DD-AFC4-6F175D3DCCD1}">
            <a14:hiddenFill xmlns:a14="http://schemas.microsoft.com/office/drawing/2010/main">
              <a:noFill/>
            </a14:hiddenFill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 dirty="0"/>
        </a:defPPr>
      </a:lstStyle>
    </a:spDef>
    <a:txDef>
      <a:spPr bwMode="auto">
        <a:solidFill>
          <a:srgbClr val="FFFFFF"/>
        </a:solidFill>
        <a:ln w="9525">
          <a:solidFill>
            <a:srgbClr val="000000"/>
          </a:solidFill>
          <a:miter lim="800000"/>
          <a:headEnd/>
          <a:tailEnd/>
        </a:ln>
      </a:spPr>
      <a:bodyPr vert="horz" wrap="square" lIns="72000" tIns="72000" rIns="72000" bIns="72000" numCol="1" anchor="t" anchorCtr="0" compatLnSpc="1">
        <a:prstTxWarp prst="textNoShape">
          <a:avLst/>
        </a:prstTxWarp>
      </a:bodyPr>
      <a:lstStyle>
        <a:defPPr>
          <a:defRPr sz="1400" dirty="0">
            <a:latin typeface="Meiryo UI" panose="020B0604030504040204" pitchFamily="34" charset="-128"/>
            <a:ea typeface="Meiryo UI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AD8A907975CBC9419DBA3E204D5C0648" ma:contentTypeVersion="10" ma:contentTypeDescription="新しいドキュメントを作成します。" ma:contentTypeScope="" ma:versionID="ecb28dfec9fd5320e20f25acf2304f60">
  <xsd:schema xmlns:xsd="http://www.w3.org/2001/XMLSchema" xmlns:xs="http://www.w3.org/2001/XMLSchema" xmlns:p="http://schemas.microsoft.com/office/2006/metadata/properties" xmlns:ns2="f9844eac-a977-4b14-882c-1032c1d42539" xmlns:ns3="b55c66cd-a793-40dd-8b60-f9a7160c9cf7" targetNamespace="http://schemas.microsoft.com/office/2006/metadata/properties" ma:root="true" ma:fieldsID="b07ed602d166b014ef68e28666b972b7" ns2:_="" ns3:_="">
    <xsd:import namespace="f9844eac-a977-4b14-882c-1032c1d42539"/>
    <xsd:import namespace="b55c66cd-a793-40dd-8b60-f9a7160c9c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844eac-a977-4b14-882c-1032c1d425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5c66cd-a793-40dd-8b60-f9a7160c9cf7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D8D998-4AE8-4E76-8D91-A463BD9C32D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8142666-8B54-4DB7-9846-371AFEE2E5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844eac-a977-4b14-882c-1032c1d42539"/>
    <ds:schemaRef ds:uri="b55c66cd-a793-40dd-8b60-f9a7160c9c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12519</TotalTime>
  <Words>3359</Words>
  <PresentationFormat>ワイド画面</PresentationFormat>
  <Paragraphs>551</Paragraphs>
  <Slides>36</Slides>
  <Notes>12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36</vt:i4>
      </vt:variant>
    </vt:vector>
  </HeadingPairs>
  <TitlesOfParts>
    <vt:vector size="42" baseType="lpstr">
      <vt:lpstr>Meiryo UI</vt:lpstr>
      <vt:lpstr>游ゴシック</vt:lpstr>
      <vt:lpstr>游ゴシック Light</vt:lpstr>
      <vt:lpstr>Arial</vt:lpstr>
      <vt:lpstr>Office テーマ</vt:lpstr>
      <vt:lpstr>デザインの設定</vt:lpstr>
      <vt:lpstr>PowerPoint プレゼンテーション</vt:lpstr>
      <vt:lpstr>目次</vt:lpstr>
      <vt:lpstr>目次</vt:lpstr>
      <vt:lpstr>［1］はじめに</vt:lpstr>
      <vt:lpstr>［1］ - 1. 当サービスでできること</vt:lpstr>
      <vt:lpstr>［2］Webアプリを利用する</vt:lpstr>
      <vt:lpstr>［2］- 1. Webアプリにログインする（1／3）</vt:lpstr>
      <vt:lpstr>［2］- 1. Webアプリにログインする（2／3）</vt:lpstr>
      <vt:lpstr>［2］- 1. Webアプリにログインする（3／3）</vt:lpstr>
      <vt:lpstr>［2］- 2. 証憑をアップロードする（1／3）</vt:lpstr>
      <vt:lpstr>［2］- 2. 証憑をアップロードする（2／3）</vt:lpstr>
      <vt:lpstr>［2］- 2. 証憑をアップロードする（3／3） </vt:lpstr>
      <vt:lpstr>［2］- 3. アップロードした証憑を確認する</vt:lpstr>
      <vt:lpstr>［2］- 4. 承認する（拠点長（承認者）の処理）（1／2）</vt:lpstr>
      <vt:lpstr>［2］- 4. 承認する（拠点長（承認者）の処理）（2／2）</vt:lpstr>
      <vt:lpstr>［2］- 5. 承認の代理設定をする</vt:lpstr>
      <vt:lpstr>［3］PCアプリを利用する</vt:lpstr>
      <vt:lpstr>［3］- 1. PCアプリをインストールする（1／3）</vt:lpstr>
      <vt:lpstr>［3］- 1. PCアプリをインストールする（2／3） </vt:lpstr>
      <vt:lpstr>［3］- 1. PCアプリをインストールする（3／3）</vt:lpstr>
      <vt:lpstr>［3］- 2. PCアプリを起動する</vt:lpstr>
      <vt:lpstr>［3］- 3. 証憑をアップロードする（1／3）</vt:lpstr>
      <vt:lpstr>［3］- 3. 証憑をアップロードする（2／3）</vt:lpstr>
      <vt:lpstr>［3］- 3. 証憑をアップロードする（3／3）</vt:lpstr>
      <vt:lpstr>PowerPoint プレゼンテーション</vt:lpstr>
      <vt:lpstr>PowerPoint プレゼンテーション</vt:lpstr>
      <vt:lpstr>PowerPoint プレゼンテーション</vt:lpstr>
      <vt:lpstr>［4］スマホアプリを利用する</vt:lpstr>
      <vt:lpstr>［4］- 1. スマホアプリをインストールする（1／2）</vt:lpstr>
      <vt:lpstr>［4］- 1. スマホアプリをインストールする（2／2）</vt:lpstr>
      <vt:lpstr>［4］- 2. スマホアプリにログインする</vt:lpstr>
      <vt:lpstr>［4］- 2. 証憑をアップロードする（1／3）</vt:lpstr>
      <vt:lpstr>［4］- 2. 証憑をアップロードする（2／3）</vt:lpstr>
      <vt:lpstr>［4］- 2. 証憑をアップロードする（3／3）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Printed>2024-06-19T11:22:38Z</cp:lastPrinted>
  <dcterms:created xsi:type="dcterms:W3CDTF">2022-08-02T08:12:52Z</dcterms:created>
  <dcterms:modified xsi:type="dcterms:W3CDTF">2024-07-03T04:23:06Z</dcterms:modified>
</cp:coreProperties>
</file>