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3"/>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17" r:id="rId29"/>
    <p:sldId id="280" r:id="rId30"/>
    <p:sldId id="281" r:id="rId31"/>
    <p:sldId id="282" r:id="rId32"/>
    <p:sldId id="305" r:id="rId33"/>
    <p:sldId id="306" r:id="rId34"/>
    <p:sldId id="307" r:id="rId35"/>
    <p:sldId id="292" r:id="rId36"/>
    <p:sldId id="296" r:id="rId37"/>
    <p:sldId id="287" r:id="rId38"/>
    <p:sldId id="294" r:id="rId39"/>
    <p:sldId id="288" r:id="rId40"/>
    <p:sldId id="309" r:id="rId41"/>
    <p:sldId id="313" r:id="rId42"/>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6761" autoAdjust="0"/>
  </p:normalViewPr>
  <p:slideViewPr>
    <p:cSldViewPr snapToGrid="0">
      <p:cViewPr>
        <p:scale>
          <a:sx n="100" d="100"/>
          <a:sy n="100" d="100"/>
        </p:scale>
        <p:origin x="1368" y="588"/>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73" tIns="47736" rIns="95473" bIns="47736" rtlCol="0"/>
          <a:lstStyle>
            <a:lvl1pPr algn="r">
              <a:defRPr sz="1300"/>
            </a:lvl1pPr>
          </a:lstStyle>
          <a:p>
            <a:fld id="{DEF7A864-4B20-4867-B816-FE5A2F2012B8}" type="datetimeFigureOut">
              <a:rPr kumimoji="1" lang="ja-JP" altLang="en-US" smtClean="0"/>
              <a:t>2024/6/21</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73" tIns="47736" rIns="95473" bIns="47736" rtlCol="0" anchor="b"/>
          <a:lstStyle>
            <a:lvl1pPr algn="r">
              <a:defRPr sz="13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2024/6/21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2024/6/21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2024/6/21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2024/6/21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2024/6/21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2024/6/21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2024/6/21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8"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50" y="1161581"/>
            <a:ext cx="3643363" cy="5279327"/>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90" name="Text Box 2"/>
          <p:cNvSpPr txBox="1">
            <a:spLocks noChangeArrowheads="1"/>
          </p:cNvSpPr>
          <p:nvPr/>
        </p:nvSpPr>
        <p:spPr bwMode="auto">
          <a:xfrm>
            <a:off x="4660422" y="605024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2" name="テキスト ボックス 2"/>
          <p:cNvSpPr txBox="1">
            <a:spLocks noChangeArrowheads="1"/>
          </p:cNvSpPr>
          <p:nvPr/>
        </p:nvSpPr>
        <p:spPr bwMode="auto">
          <a:xfrm>
            <a:off x="4575744" y="1654455"/>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93" name="Picture 3" descr="04_扶養基礎_2_障がい者情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920" y="2222418"/>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4"/>
          <p:cNvSpPr txBox="1">
            <a:spLocks noChangeArrowheads="1"/>
          </p:cNvSpPr>
          <p:nvPr/>
        </p:nvSpPr>
        <p:spPr bwMode="auto">
          <a:xfrm>
            <a:off x="4577828" y="4006160"/>
            <a:ext cx="7428359" cy="101328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入力した金額をもとに、合計所得金額の見積額や基礎控除額が自動的に計算されます。なお、</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56987" y="4250447"/>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841764" y="2416187"/>
            <a:ext cx="1733979" cy="182918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51398" y="5168347"/>
            <a:ext cx="3357050" cy="236841"/>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4108444" y="5021655"/>
            <a:ext cx="914403" cy="257712"/>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527121" y="6179220"/>
            <a:ext cx="589231" cy="23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stCxn id="16" idx="3"/>
          </p:cNvCxnSpPr>
          <p:nvPr/>
        </p:nvCxnSpPr>
        <p:spPr>
          <a:xfrm flipV="1">
            <a:off x="3116352" y="6281932"/>
            <a:ext cx="1544070" cy="159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50" y="1291385"/>
            <a:ext cx="4390263" cy="530504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545720" y="855603"/>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469292" y="2209457"/>
            <a:ext cx="645493" cy="16641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738732" y="660672"/>
            <a:ext cx="45719" cy="3265283"/>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980388" y="5553081"/>
            <a:ext cx="3551073" cy="262845"/>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542647" y="5625822"/>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3094892" y="6325039"/>
            <a:ext cx="707976"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817008" y="6369750"/>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398955"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5394234" y="6172501"/>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346771" y="1994901"/>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8" y="1453737"/>
            <a:ext cx="3637138" cy="5253036"/>
          </a:xfrm>
          <a:prstGeom prst="rect">
            <a:avLst/>
          </a:prstGeom>
          <a:noFill/>
          <a:ln>
            <a:solidFill>
              <a:schemeClr val="bg1">
                <a:lumMod val="85000"/>
              </a:schemeClr>
            </a:solidFill>
          </a:ln>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2" name="Text Box 33"/>
          <p:cNvSpPr txBox="1">
            <a:spLocks noChangeArrowheads="1"/>
          </p:cNvSpPr>
          <p:nvPr/>
        </p:nvSpPr>
        <p:spPr bwMode="auto">
          <a:xfrm>
            <a:off x="7515970" y="3439045"/>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50576" y="2389099"/>
            <a:ext cx="419080"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569655" y="2193235"/>
            <a:ext cx="3146953" cy="27865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10800000" flipV="1">
            <a:off x="2492213" y="4332303"/>
            <a:ext cx="2512162" cy="1954008"/>
          </a:xfrm>
          <a:prstGeom prst="bentConnector3">
            <a:avLst>
              <a:gd name="adj1" fmla="val 6153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1761662" y="6217457"/>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503960" y="6446180"/>
            <a:ext cx="585617" cy="2437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3097392" y="5427133"/>
            <a:ext cx="4429632" cy="113784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62466" y="3582559"/>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16612" y="1911628"/>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D715012-7F33-3838-015E-711426CEC9A9}"/>
              </a:ext>
            </a:extLst>
          </p:cNvPr>
          <p:cNvPicPr>
            <a:picLocks noChangeAspect="1"/>
          </p:cNvPicPr>
          <p:nvPr/>
        </p:nvPicPr>
        <p:blipFill>
          <a:blip r:embed="rId4"/>
          <a:stretch>
            <a:fillRect/>
          </a:stretch>
        </p:blipFill>
        <p:spPr>
          <a:xfrm>
            <a:off x="7604885" y="4415432"/>
            <a:ext cx="2043398" cy="1876211"/>
          </a:xfrm>
          <a:prstGeom prst="rect">
            <a:avLst/>
          </a:prstGeom>
        </p:spPr>
      </p:pic>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789477" y="5956300"/>
            <a:ext cx="685853" cy="20003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2BC76C63-8522-A740-40EE-66395AD8B7A5}"/>
              </a:ext>
            </a:extLst>
          </p:cNvPr>
          <p:cNvPicPr>
            <a:picLocks noChangeAspect="1"/>
          </p:cNvPicPr>
          <p:nvPr/>
        </p:nvPicPr>
        <p:blipFill>
          <a:blip r:embed="rId2"/>
          <a:stretch>
            <a:fillRect/>
          </a:stretch>
        </p:blipFill>
        <p:spPr>
          <a:xfrm>
            <a:off x="649915" y="1145030"/>
            <a:ext cx="4108037" cy="5693093"/>
          </a:xfrm>
          <a:prstGeom prst="rect">
            <a:avLst/>
          </a:prstGeom>
          <a:ln>
            <a:solidFill>
              <a:schemeClr val="bg1">
                <a:lumMod val="85000"/>
              </a:schemeClr>
            </a:solidFill>
          </a:ln>
        </p:spPr>
      </p:pic>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659181" y="1854056"/>
            <a:ext cx="575650" cy="22065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1922709" y="2288735"/>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2851396" y="2352364"/>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2739982" y="5343272"/>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433246" y="5463046"/>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3741204" y="5273731"/>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3689597" y="209158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34" y="1322387"/>
            <a:ext cx="4399026" cy="5091304"/>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02150" y="905981"/>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2766665" y="4849199"/>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482945" y="4993660"/>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240469" y="4799780"/>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459952" y="890588"/>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a:extLst>
              <a:ext uri="{FF2B5EF4-FFF2-40B4-BE49-F238E27FC236}">
                <a16:creationId xmlns:a16="http://schemas.microsoft.com/office/drawing/2014/main" id="{D307EB2F-38F2-6289-C201-11C391276351}"/>
              </a:ext>
            </a:extLst>
          </p:cNvPr>
          <p:cNvPicPr>
            <a:picLocks noChangeAspect="1"/>
          </p:cNvPicPr>
          <p:nvPr/>
        </p:nvPicPr>
        <p:blipFill>
          <a:blip r:embed="rId2"/>
          <a:stretch>
            <a:fillRect/>
          </a:stretch>
        </p:blipFill>
        <p:spPr>
          <a:xfrm>
            <a:off x="652439" y="1363632"/>
            <a:ext cx="3924776" cy="4885468"/>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657894" y="4830918"/>
            <a:ext cx="650456"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229053" y="5786309"/>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2992321" y="5596445"/>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3968843" y="5397082"/>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05_保険料控除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63904" y="885060"/>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45766" y="1462901"/>
            <a:ext cx="581210" cy="416699"/>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638546" y="1282694"/>
            <a:ext cx="3239835" cy="3818261"/>
          </a:xfrm>
          <a:prstGeom prst="rect">
            <a:avLst/>
          </a:prstGeom>
        </p:spPr>
      </p:pic>
      <p:sp>
        <p:nvSpPr>
          <p:cNvPr id="34" name="角丸四角形 79"/>
          <p:cNvSpPr>
            <a:spLocks noChangeArrowheads="1"/>
          </p:cNvSpPr>
          <p:nvPr/>
        </p:nvSpPr>
        <p:spPr bwMode="auto">
          <a:xfrm>
            <a:off x="5680603" y="4518488"/>
            <a:ext cx="819257"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6657278" y="2194503"/>
            <a:ext cx="715392" cy="1689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499859" y="4601862"/>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矢印コネクタ 80"/>
          <p:cNvCxnSpPr>
            <a:cxnSpLocks noChangeShapeType="1"/>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883510"/>
            <a:ext cx="792163"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9194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088525" y="3994337"/>
            <a:ext cx="1583558"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133" y="1129878"/>
            <a:ext cx="4128594" cy="5205123"/>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テキスト ボックス 2"/>
          <p:cNvSpPr txBox="1">
            <a:spLocks noChangeArrowheads="1"/>
          </p:cNvSpPr>
          <p:nvPr/>
        </p:nvSpPr>
        <p:spPr bwMode="auto">
          <a:xfrm>
            <a:off x="5029720" y="1341162"/>
            <a:ext cx="4434174" cy="4587198"/>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6" name="図 5"/>
          <p:cNvPicPr>
            <a:picLocks noChangeAspect="1"/>
          </p:cNvPicPr>
          <p:nvPr/>
        </p:nvPicPr>
        <p:blipFill>
          <a:blip r:embed="rId3"/>
          <a:stretch>
            <a:fillRect/>
          </a:stretch>
        </p:blipFill>
        <p:spPr>
          <a:xfrm>
            <a:off x="665138" y="6379769"/>
            <a:ext cx="3997325" cy="375699"/>
          </a:xfrm>
          <a:prstGeom prst="rect">
            <a:avLst/>
          </a:prstGeom>
        </p:spPr>
      </p:pic>
      <p:pic>
        <p:nvPicPr>
          <p:cNvPr id="8" name="図 7"/>
          <p:cNvPicPr>
            <a:picLocks noChangeAspect="1"/>
          </p:cNvPicPr>
          <p:nvPr/>
        </p:nvPicPr>
        <p:blipFill>
          <a:blip r:embed="rId4"/>
          <a:stretch>
            <a:fillRect/>
          </a:stretch>
        </p:blipFill>
        <p:spPr>
          <a:xfrm>
            <a:off x="640862" y="6339571"/>
            <a:ext cx="4066051" cy="93759"/>
          </a:xfrm>
          <a:prstGeom prst="rect">
            <a:avLst/>
          </a:prstGeom>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442318" y="2368763"/>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666549" y="2441152"/>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708875" y="6499738"/>
            <a:ext cx="659014" cy="2603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5905" y="2161383"/>
            <a:ext cx="2195132" cy="3619119"/>
          </a:xfrm>
          <a:prstGeom prst="rect">
            <a:avLst/>
          </a:prstGeom>
          <a:ln>
            <a:solidFill>
              <a:schemeClr val="bg1">
                <a:lumMod val="85000"/>
              </a:schemeClr>
            </a:solidFill>
          </a:ln>
        </p:spPr>
      </p:pic>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915791" y="5585609"/>
            <a:ext cx="476885" cy="18642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65793" y="321501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32230" y="311818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49805" y="310865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314383" y="174848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38" y="4975503"/>
            <a:ext cx="2293688" cy="1617475"/>
          </a:xfrm>
          <a:prstGeom prst="rect">
            <a:avLst/>
          </a:prstGeom>
        </p:spPr>
      </p:pic>
      <p:sp>
        <p:nvSpPr>
          <p:cNvPr id="19" name="テキスト ボックス 2"/>
          <p:cNvSpPr txBox="1">
            <a:spLocks noChangeArrowheads="1"/>
          </p:cNvSpPr>
          <p:nvPr/>
        </p:nvSpPr>
        <p:spPr bwMode="auto">
          <a:xfrm>
            <a:off x="2192610" y="5857644"/>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p:cNvCxnSpPr>
          <p:nvPr/>
        </p:nvCxnSpPr>
        <p:spPr bwMode="auto">
          <a:xfrm rot="5400000" flipH="1" flipV="1">
            <a:off x="215929" y="394079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02673741"/>
              </p:ext>
            </p:extLst>
          </p:nvPr>
        </p:nvGraphicFramePr>
        <p:xfrm>
          <a:off x="574542" y="904585"/>
          <a:ext cx="10594330" cy="483296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メイリオ" panose="020B0604030504040204" pitchFamily="50" charset="-128"/>
                          <a:ea typeface="メイリオ" panose="020B0604030504040204" pitchFamily="50" charset="-128"/>
                        </a:rPr>
                        <a:t>Ver.240712</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6584298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anose="020B0604030504040204" pitchFamily="50" charset="-128"/>
                          <a:ea typeface="メイリオ" panose="020B0604030504040204" pitchFamily="50" charset="-128"/>
                        </a:rPr>
                        <a:t>P10</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P12</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P14</a:t>
                      </a:r>
                      <a:r>
                        <a:rPr kumimoji="1" lang="ja-JP" altLang="en-US" sz="1200" b="0" dirty="0" smtClean="0">
                          <a:latin typeface="メイリオ" panose="020B0604030504040204" pitchFamily="50" charset="-128"/>
                          <a:ea typeface="メイリオ" panose="020B0604030504040204" pitchFamily="50" charset="-128"/>
                        </a:rPr>
                        <a:t>・</a:t>
                      </a:r>
                      <a:endParaRPr kumimoji="1" lang="en-US" altLang="ja-JP" sz="1200" b="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anose="020B0604030504040204" pitchFamily="50" charset="-128"/>
                          <a:ea typeface="メイリオ" panose="020B0604030504040204" pitchFamily="50" charset="-128"/>
                        </a:rPr>
                        <a:t>P18</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P37</a:t>
                      </a:r>
                      <a:endParaRPr kumimoji="1" lang="en-US" altLang="ja-JP"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628815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nchor="ctr"/>
                </a:tc>
                <a:extLst>
                  <a:ext uri="{0D108BD9-81ED-4DB2-BD59-A6C34878D82A}">
                    <a16:rowId xmlns:a16="http://schemas.microsoft.com/office/drawing/2014/main" val="34961446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4185588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住宅ローン控除改正に伴い、居住開始年月日が令和４年１月１日以降の場合の入力方法を新規追加</a:t>
                      </a:r>
                      <a:endParaRPr kumimoji="1" lang="ja-JP" altLang="en-US" sz="1200" dirty="0"/>
                    </a:p>
                  </a:txBody>
                  <a:tcPr anchor="ctr"/>
                </a:tc>
                <a:extLst>
                  <a:ext uri="{0D108BD9-81ED-4DB2-BD59-A6C34878D82A}">
                    <a16:rowId xmlns:a16="http://schemas.microsoft.com/office/drawing/2014/main" val="3055479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P33</a:t>
                      </a:r>
                      <a:endParaRPr kumimoji="1" lang="ja-JP" altLang="en-US"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電子データで提出できる控除証明書を追加（社会保険料控除証明書、小規模企業共済等掛金控除証明書）</a:t>
                      </a:r>
                    </a:p>
                  </a:txBody>
                  <a:tcPr anchor="ctr"/>
                </a:tc>
                <a:extLst>
                  <a:ext uri="{0D108BD9-81ED-4DB2-BD59-A6C34878D82A}">
                    <a16:rowId xmlns:a16="http://schemas.microsoft.com/office/drawing/2014/main" val="23201468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Ver.230725</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0675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3</a:t>
                      </a:r>
                      <a:r>
                        <a:rPr kumimoji="1" lang="ja-JP" altLang="en-US" sz="1200" baseline="0" dirty="0">
                          <a:latin typeface="メイリオ" panose="020B0604030504040204" pitchFamily="50" charset="-128"/>
                          <a:ea typeface="メイリオ" panose="020B0604030504040204" pitchFamily="50" charset="-128"/>
                        </a:rPr>
                        <a:t>］こんなときは」に以下を追加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6.</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a:t>
                      </a:r>
                    </a:p>
                  </a:txBody>
                  <a:tcPr anchor="ctr"/>
                </a:tc>
                <a:extLst>
                  <a:ext uri="{0D108BD9-81ED-4DB2-BD59-A6C34878D82A}">
                    <a16:rowId xmlns:a16="http://schemas.microsoft.com/office/drawing/2014/main" val="897321495"/>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P10〜P16</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P18</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P19</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P21</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P22</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機能追加に伴う画面変更</a:t>
                      </a:r>
                      <a:endParaRPr kumimoji="1" lang="ja-JP" altLang="en-US" sz="1200" baseline="0" dirty="0"/>
                    </a:p>
                  </a:txBody>
                  <a:tcPr anchor="ctr"/>
                </a:tc>
                <a:extLst>
                  <a:ext uri="{0D108BD9-81ED-4DB2-BD59-A6C34878D82A}">
                    <a16:rowId xmlns:a16="http://schemas.microsoft.com/office/drawing/2014/main" val="3505018958"/>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P37</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前職の源泉徴収票情報を入力する手順」を新規追加</a:t>
                      </a:r>
                      <a:endParaRPr kumimoji="1" lang="en-US" altLang="ja-JP" sz="12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17449474"/>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申告書入力画面を英語表記に切り替える手順」を新規追加</a:t>
                      </a:r>
                      <a:endParaRPr kumimoji="1" lang="ja-JP" altLang="en-US" sz="1200" baseline="0" dirty="0"/>
                    </a:p>
                  </a:txBody>
                  <a:tcPr anchor="ctr"/>
                </a:tc>
                <a:extLst>
                  <a:ext uri="{0D108BD9-81ED-4DB2-BD59-A6C34878D82A}">
                    <a16:rowId xmlns:a16="http://schemas.microsoft.com/office/drawing/2014/main" val="1147691191"/>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pic>
        <p:nvPicPr>
          <p:cNvPr id="3" name="図 2"/>
          <p:cNvPicPr>
            <a:picLocks noChangeAspect="1"/>
          </p:cNvPicPr>
          <p:nvPr/>
        </p:nvPicPr>
        <p:blipFill>
          <a:blip r:embed="rId6"/>
          <a:stretch>
            <a:fillRect/>
          </a:stretch>
        </p:blipFill>
        <p:spPr>
          <a:xfrm>
            <a:off x="673292" y="1279271"/>
            <a:ext cx="3115808" cy="2584069"/>
          </a:xfrm>
          <a:prstGeom prst="rect">
            <a:avLst/>
          </a:prstGeom>
        </p:spPr>
      </p:pic>
      <p:sp>
        <p:nvSpPr>
          <p:cNvPr id="50"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65"/>
          <p:cNvSpPr>
            <a:spLocks noChangeArrowheads="1"/>
          </p:cNvSpPr>
          <p:nvPr/>
        </p:nvSpPr>
        <p:spPr bwMode="auto">
          <a:xfrm>
            <a:off x="742472" y="2729865"/>
            <a:ext cx="2952750" cy="1622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59252" y="1469040"/>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671888" y="1645528"/>
            <a:ext cx="342238" cy="954079"/>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p:cNvCxnSpPr>
          <p:nvPr/>
        </p:nvCxnSpPr>
        <p:spPr bwMode="auto">
          <a:xfrm>
            <a:off x="3695222" y="2810969"/>
            <a:ext cx="1503179" cy="664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p:cNvCxnSpPr>
          <p:nvPr/>
        </p:nvCxnSpPr>
        <p:spPr bwMode="auto">
          <a:xfrm flipV="1">
            <a:off x="3692841" y="2023352"/>
            <a:ext cx="979304" cy="1004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742472" y="2614254"/>
            <a:ext cx="2952750" cy="105735"/>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7879" y="1269045"/>
            <a:ext cx="3131927" cy="2617261"/>
          </a:xfrm>
          <a:prstGeom prst="rect">
            <a:avLst/>
          </a:prstGeom>
        </p:spPr>
      </p:pic>
      <p:sp>
        <p:nvSpPr>
          <p:cNvPr id="67" name="角丸四角形 79"/>
          <p:cNvSpPr>
            <a:spLocks noChangeArrowheads="1"/>
          </p:cNvSpPr>
          <p:nvPr/>
        </p:nvSpPr>
        <p:spPr bwMode="auto">
          <a:xfrm>
            <a:off x="6455864" y="2631097"/>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454276" y="1996097"/>
            <a:ext cx="2952750"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57451" y="2746983"/>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67089" y="147698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p:cNvCxnSpPr>
          <p:nvPr/>
        </p:nvCxnSpPr>
        <p:spPr bwMode="auto">
          <a:xfrm flipV="1">
            <a:off x="9410201" y="2836641"/>
            <a:ext cx="1523817" cy="405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378268" y="162696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p:cNvCxnSpPr>
          <p:nvPr/>
        </p:nvCxnSpPr>
        <p:spPr bwMode="auto">
          <a:xfrm flipV="1">
            <a:off x="9405255" y="202542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25" name="Picture 9" descr="W:\TC\MANUAL\奉行Edge 年末調整申告書クラウド\利用ガイド（提出者向け）\Links\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3" name="図 12"/>
          <p:cNvPicPr>
            <a:picLocks noChangeAspect="1"/>
          </p:cNvPicPr>
          <p:nvPr/>
        </p:nvPicPr>
        <p:blipFill>
          <a:blip r:embed="rId6"/>
          <a:stretch>
            <a:fillRect/>
          </a:stretch>
        </p:blipFill>
        <p:spPr>
          <a:xfrm>
            <a:off x="636216" y="1211298"/>
            <a:ext cx="3079483" cy="2458644"/>
          </a:xfrm>
          <a:prstGeom prst="rect">
            <a:avLst/>
          </a:prstGeom>
        </p:spPr>
      </p:pic>
      <p:sp>
        <p:nvSpPr>
          <p:cNvPr id="37" name="角丸四角形 79"/>
          <p:cNvSpPr>
            <a:spLocks noChangeArrowheads="1"/>
          </p:cNvSpPr>
          <p:nvPr/>
        </p:nvSpPr>
        <p:spPr bwMode="auto">
          <a:xfrm>
            <a:off x="717053" y="1861667"/>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720228" y="2493491"/>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636466" y="2583421"/>
            <a:ext cx="1544559" cy="39461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p:cNvCxnSpPr>
          <p:nvPr/>
        </p:nvCxnSpPr>
        <p:spPr bwMode="auto">
          <a:xfrm flipV="1">
            <a:off x="3652341" y="1976323"/>
            <a:ext cx="1025446" cy="1757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3" name="図 22"/>
          <p:cNvPicPr>
            <a:picLocks noChangeAspect="1"/>
          </p:cNvPicPr>
          <p:nvPr/>
        </p:nvPicPr>
        <p:blipFill>
          <a:blip r:embed="rId7"/>
          <a:stretch>
            <a:fillRect/>
          </a:stretch>
        </p:blipFill>
        <p:spPr>
          <a:xfrm>
            <a:off x="6170387" y="1199928"/>
            <a:ext cx="3038090" cy="5368512"/>
          </a:xfrm>
          <a:prstGeom prst="rect">
            <a:avLst/>
          </a:prstGeom>
        </p:spPr>
      </p:pic>
      <p:sp>
        <p:nvSpPr>
          <p:cNvPr id="46" name="角丸四角形 79"/>
          <p:cNvSpPr>
            <a:spLocks noChangeArrowheads="1"/>
          </p:cNvSpPr>
          <p:nvPr/>
        </p:nvSpPr>
        <p:spPr bwMode="auto">
          <a:xfrm>
            <a:off x="6225762" y="1885589"/>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233701" y="2617422"/>
            <a:ext cx="2914650"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233702" y="5317763"/>
            <a:ext cx="2908302"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236876" y="4687525"/>
            <a:ext cx="2897803" cy="25118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133810" y="1395048"/>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133816" y="41985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147740" y="251277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142000" y="2011795"/>
            <a:ext cx="1191229" cy="326356"/>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105791" y="2338151"/>
            <a:ext cx="1227438" cy="2375380"/>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p:cNvCxnSpPr>
          <p:nvPr/>
        </p:nvCxnSpPr>
        <p:spPr bwMode="auto">
          <a:xfrm flipV="1">
            <a:off x="9134679" y="2511188"/>
            <a:ext cx="1198550" cy="280351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8"/>
            <a:ext cx="4450983"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sp>
        <p:nvSpPr>
          <p:cNvPr id="34" name="Text Box 2"/>
          <p:cNvSpPr txBox="1">
            <a:spLocks noChangeArrowheads="1"/>
          </p:cNvSpPr>
          <p:nvPr/>
        </p:nvSpPr>
        <p:spPr bwMode="auto">
          <a:xfrm>
            <a:off x="4918209" y="564627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9BB40D2-416B-3567-E42B-C1C7509C89A5}"/>
              </a:ext>
            </a:extLst>
          </p:cNvPr>
          <p:cNvPicPr>
            <a:picLocks noChangeAspect="1"/>
          </p:cNvPicPr>
          <p:nvPr/>
        </p:nvPicPr>
        <p:blipFill>
          <a:blip r:embed="rId2"/>
          <a:stretch>
            <a:fillRect/>
          </a:stretch>
        </p:blipFill>
        <p:spPr>
          <a:xfrm>
            <a:off x="687618" y="1452550"/>
            <a:ext cx="3932587" cy="5217414"/>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616961" y="1674520"/>
            <a:ext cx="705661" cy="42352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75597" y="276661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80257" y="2757481"/>
            <a:ext cx="4801228" cy="6949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34811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995695" y="3419551"/>
            <a:ext cx="1761874" cy="116245"/>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2009806"/>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80596" y="6206531"/>
            <a:ext cx="1761772" cy="28484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81738" y="6348142"/>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p:cNvCxnSpPr>
          <p:nvPr/>
        </p:nvCxnSpPr>
        <p:spPr bwMode="auto">
          <a:xfrm rot="10800000" flipV="1">
            <a:off x="2719382" y="3535786"/>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40" name="図 39">
            <a:extLst>
              <a:ext uri="{FF2B5EF4-FFF2-40B4-BE49-F238E27FC236}">
                <a16:creationId xmlns:a16="http://schemas.microsoft.com/office/drawing/2014/main" id="{D54A2ECF-9FA3-E678-E8B9-5BC8F7B6425C}"/>
              </a:ext>
            </a:extLst>
          </p:cNvPr>
          <p:cNvPicPr>
            <a:picLocks noChangeAspect="1"/>
          </p:cNvPicPr>
          <p:nvPr/>
        </p:nvPicPr>
        <p:blipFill>
          <a:blip r:embed="rId3"/>
          <a:stretch>
            <a:fillRect/>
          </a:stretch>
        </p:blipFill>
        <p:spPr>
          <a:xfrm>
            <a:off x="7388343" y="2883777"/>
            <a:ext cx="3162360" cy="1757322"/>
          </a:xfrm>
          <a:prstGeom prst="rect">
            <a:avLst/>
          </a:prstGeom>
          <a:ln>
            <a:solidFill>
              <a:srgbClr val="000000"/>
            </a:solidFill>
          </a:ln>
        </p:spPr>
      </p:pic>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010009" y="2868174"/>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pic>
        <p:nvPicPr>
          <p:cNvPr id="10" name="図 9">
            <a:extLst>
              <a:ext uri="{FF2B5EF4-FFF2-40B4-BE49-F238E27FC236}">
                <a16:creationId xmlns:a16="http://schemas.microsoft.com/office/drawing/2014/main" id="{84285A1C-F4B4-6B30-C0DF-599930E99547}"/>
              </a:ext>
            </a:extLst>
          </p:cNvPr>
          <p:cNvPicPr>
            <a:picLocks noChangeAspect="1"/>
          </p:cNvPicPr>
          <p:nvPr/>
        </p:nvPicPr>
        <p:blipFill>
          <a:blip r:embed="rId2"/>
          <a:stretch>
            <a:fillRect/>
          </a:stretch>
        </p:blipFill>
        <p:spPr>
          <a:xfrm>
            <a:off x="554413" y="1170888"/>
            <a:ext cx="4320540" cy="5319236"/>
          </a:xfrm>
          <a:prstGeom prst="rect">
            <a:avLst/>
          </a:prstGeom>
          <a:ln>
            <a:solidFill>
              <a:schemeClr val="bg1">
                <a:lumMod val="85000"/>
              </a:schemeClr>
            </a:solidFill>
          </a:ln>
        </p:spPr>
      </p:pic>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51969" y="578731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55428" y="614651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49007" y="5643756"/>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38052" y="6183284"/>
            <a:ext cx="1697039"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6085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27003" y="5777785"/>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8397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990849" y="555009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43287" y="603234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58C47CE7-E1FA-43DF-8A84-4CBF1E0F4529}"/>
              </a:ext>
            </a:extLst>
          </p:cNvPr>
          <p:cNvGrpSpPr/>
          <p:nvPr/>
        </p:nvGrpSpPr>
        <p:grpSpPr>
          <a:xfrm>
            <a:off x="650621" y="1482568"/>
            <a:ext cx="4236424" cy="3701015"/>
            <a:chOff x="650621" y="1482568"/>
            <a:chExt cx="4236424" cy="3701015"/>
          </a:xfrm>
        </p:grpSpPr>
        <p:pic>
          <p:nvPicPr>
            <p:cNvPr id="17" name="図 16">
              <a:extLst>
                <a:ext uri="{FF2B5EF4-FFF2-40B4-BE49-F238E27FC236}">
                  <a16:creationId xmlns:a16="http://schemas.microsoft.com/office/drawing/2014/main" id="{91D03C43-1BC7-46C7-A0EE-D731A27D6A6F}"/>
                </a:ext>
              </a:extLst>
            </p:cNvPr>
            <p:cNvPicPr>
              <a:picLocks noChangeAspect="1"/>
            </p:cNvPicPr>
            <p:nvPr/>
          </p:nvPicPr>
          <p:blipFill>
            <a:blip r:embed="rId2"/>
            <a:stretch>
              <a:fillRect/>
            </a:stretch>
          </p:blipFill>
          <p:spPr>
            <a:xfrm>
              <a:off x="650621" y="1482568"/>
              <a:ext cx="4236424" cy="3701015"/>
            </a:xfrm>
            <a:prstGeom prst="rect">
              <a:avLst/>
            </a:prstGeom>
          </p:spPr>
        </p:pic>
        <p:pic>
          <p:nvPicPr>
            <p:cNvPr id="37" name="図 36">
              <a:extLst>
                <a:ext uri="{FF2B5EF4-FFF2-40B4-BE49-F238E27FC236}">
                  <a16:creationId xmlns:a16="http://schemas.microsoft.com/office/drawing/2014/main" id="{6F48382F-FDCA-4784-B1D7-2D887A5A752E}"/>
                </a:ext>
              </a:extLst>
            </p:cNvPr>
            <p:cNvPicPr>
              <a:picLocks noChangeAspect="1"/>
            </p:cNvPicPr>
            <p:nvPr/>
          </p:nvPicPr>
          <p:blipFill>
            <a:blip r:embed="rId3"/>
            <a:stretch>
              <a:fillRect/>
            </a:stretch>
          </p:blipFill>
          <p:spPr>
            <a:xfrm>
              <a:off x="2052744" y="3530702"/>
              <a:ext cx="127332" cy="81856"/>
            </a:xfrm>
            <a:prstGeom prst="rect">
              <a:avLst/>
            </a:prstGeom>
          </p:spPr>
        </p:pic>
      </p:gr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2745226" y="1657057"/>
            <a:ext cx="775813" cy="431800"/>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68178" y="3763481"/>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501291"/>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38829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19400" y="4875331"/>
            <a:ext cx="714339"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531455" y="5018146"/>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623452" y="4835863"/>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Tree>
    <p:extLst>
      <p:ext uri="{BB962C8B-B14F-4D97-AF65-F5344CB8AC3E}">
        <p14:creationId xmlns:p14="http://schemas.microsoft.com/office/powerpoint/2010/main" val="269459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501901" y="6134314"/>
            <a:ext cx="615950" cy="23791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41574" y="1341097"/>
            <a:ext cx="641351"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40024" y="5805757"/>
            <a:ext cx="1483411"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21401" y="5581651"/>
            <a:ext cx="559667" cy="25111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17850" y="6254750"/>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302014" y="5038720"/>
            <a:ext cx="75723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21012" y="3156626"/>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33814" y="4753277"/>
            <a:ext cx="666611" cy="25437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82002"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9251" y="5157787"/>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252662" y="1429662"/>
            <a:ext cx="871537" cy="431800"/>
          </a:xfrm>
          <a:prstGeom prst="roundRect">
            <a:avLst>
              <a:gd name="adj" fmla="val 1825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50775" y="3969714"/>
            <a:ext cx="60098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3648716067"/>
              </p:ext>
            </p:extLst>
          </p:nvPr>
        </p:nvGraphicFramePr>
        <p:xfrm>
          <a:off x="530419" y="2174581"/>
          <a:ext cx="10087886" cy="33913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5616697"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2"/>
          <a:stretch>
            <a:fillRect/>
          </a:stretch>
        </p:blipFill>
        <p:spPr>
          <a:xfrm>
            <a:off x="656821" y="1147128"/>
            <a:ext cx="2411048" cy="4238973"/>
          </a:xfrm>
          <a:prstGeom prst="rect">
            <a:avLst/>
          </a:prstGeom>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54028" y="3580799"/>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p:cNvCxnSpPr>
          <p:nvPr/>
        </p:nvCxnSpPr>
        <p:spPr bwMode="auto">
          <a:xfrm rot="16200000" flipV="1">
            <a:off x="1494879" y="3490825"/>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44458" y="2053814"/>
            <a:ext cx="760413" cy="16395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36123" y="2362164"/>
            <a:ext cx="276812" cy="1093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21108" y="2319557"/>
            <a:ext cx="658633" cy="29110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54881"/>
            <a:ext cx="1876425" cy="1248138"/>
          </a:xfrm>
          <a:prstGeom prst="roundRect">
            <a:avLst>
              <a:gd name="adj" fmla="val 867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32604" y="5204435"/>
            <a:ext cx="448608" cy="18166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3"/>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13395" y="2613723"/>
            <a:ext cx="540796" cy="23548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7" r:link="rId8"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004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695114" y="4630042"/>
            <a:ext cx="1381640" cy="1051706"/>
          </a:xfrm>
          <a:prstGeom prst="roundRect">
            <a:avLst>
              <a:gd name="adj" fmla="val 838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75343" y="5587986"/>
            <a:ext cx="469342" cy="1725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82248" y="3093930"/>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67985"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781" y="1361122"/>
            <a:ext cx="3733324" cy="5423535"/>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3" name="コンテンツ プレースホルダー 2"/>
          <p:cNvSpPr>
            <a:spLocks noGrp="1"/>
          </p:cNvSpPr>
          <p:nvPr>
            <p:ph idx="1"/>
          </p:nvPr>
        </p:nvSpPr>
        <p:spPr>
          <a:xfrm>
            <a:off x="531446" y="937790"/>
            <a:ext cx="8637954" cy="40337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lang="ja-JP" altLang="en-US" sz="2000" dirty="0">
              <a:latin typeface="Meiryo UI" panose="020B0604030504040204" pitchFamily="50" charset="-128"/>
              <a:ea typeface="Meiryo UI" panose="020B0604030504040204" pitchFamily="50" charset="-128"/>
            </a:endParaRPr>
          </a:p>
        </p:txBody>
      </p:sp>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250465" y="1544970"/>
            <a:ext cx="656489" cy="414000"/>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152649" y="5967843"/>
            <a:ext cx="416659"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281E4C26-B16E-E8FC-5D08-FFD750D7DB74}"/>
              </a:ext>
            </a:extLst>
          </p:cNvPr>
          <p:cNvCxnSpPr>
            <a:cxnSpLocks noChangeShapeType="1"/>
          </p:cNvCxnSpPr>
          <p:nvPr/>
        </p:nvCxnSpPr>
        <p:spPr bwMode="auto">
          <a:xfrm rot="10800000" flipV="1">
            <a:off x="2569312" y="4624220"/>
            <a:ext cx="3526689" cy="1407587"/>
          </a:xfrm>
          <a:prstGeom prst="bentConnector3">
            <a:avLst>
              <a:gd name="adj1" fmla="val 43338"/>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5026484" y="2808437"/>
            <a:ext cx="4596205" cy="35263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16" name="図 15">
            <a:extLst>
              <a:ext uri="{FF2B5EF4-FFF2-40B4-BE49-F238E27FC236}">
                <a16:creationId xmlns:a16="http://schemas.microsoft.com/office/drawing/2014/main" id="{11F0E08C-224E-C9E0-4411-7BE53BBD21C0}"/>
              </a:ext>
            </a:extLst>
          </p:cNvPr>
          <p:cNvPicPr>
            <a:picLocks noChangeAspect="1"/>
          </p:cNvPicPr>
          <p:nvPr/>
        </p:nvPicPr>
        <p:blipFill>
          <a:blip r:embed="rId3"/>
          <a:stretch>
            <a:fillRect/>
          </a:stretch>
        </p:blipFill>
        <p:spPr>
          <a:xfrm>
            <a:off x="5192308" y="3397079"/>
            <a:ext cx="4079435" cy="2779575"/>
          </a:xfrm>
          <a:prstGeom prst="rect">
            <a:avLst/>
          </a:prstGeom>
        </p:spPr>
      </p:pic>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283200" y="3669537"/>
            <a:ext cx="3886200" cy="2388363"/>
          </a:xfrm>
          <a:prstGeom prst="roundRect">
            <a:avLst>
              <a:gd name="adj" fmla="val 426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260302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17" y="2319012"/>
            <a:ext cx="5230129" cy="1800201"/>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17" y="4293324"/>
            <a:ext cx="5230129" cy="1957036"/>
          </a:xfrm>
          <a:prstGeom prst="rect">
            <a:avLst/>
          </a:prstGeom>
        </p:spPr>
      </p:pic>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2" y="3391877"/>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5"/>
          <a:stretch>
            <a:fillRect/>
          </a:stretch>
        </p:blipFill>
        <p:spPr>
          <a:xfrm>
            <a:off x="6997980" y="4297184"/>
            <a:ext cx="3495238" cy="1209524"/>
          </a:xfrm>
          <a:prstGeom prst="rect">
            <a:avLst/>
          </a:prstGeom>
        </p:spPr>
      </p:pic>
    </p:spTree>
    <p:extLst>
      <p:ext uri="{BB962C8B-B14F-4D97-AF65-F5344CB8AC3E}">
        <p14:creationId xmlns:p14="http://schemas.microsoft.com/office/powerpoint/2010/main" val="167360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1DB32A0-66A8-4169-9D5B-FC6CA65079A0}"/>
              </a:ext>
            </a:extLst>
          </p:cNvPr>
          <p:cNvPicPr>
            <a:picLocks noChangeAspect="1"/>
          </p:cNvPicPr>
          <p:nvPr/>
        </p:nvPicPr>
        <p:blipFill>
          <a:blip r:embed="rId2"/>
          <a:stretch>
            <a:fillRect/>
          </a:stretch>
        </p:blipFill>
        <p:spPr>
          <a:xfrm>
            <a:off x="761308" y="1192414"/>
            <a:ext cx="3567524" cy="4619428"/>
          </a:xfrm>
          <a:prstGeom prst="rect">
            <a:avLst/>
          </a:prstGeom>
        </p:spPr>
      </p:pic>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6037549"/>
            <a:ext cx="3610359" cy="50482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16632" y="2335354"/>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27010" y="62503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24571" y="3525979"/>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60597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685799" y="5878962"/>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22981" y="187860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46117" y="806375"/>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68818" y="3449045"/>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55677" y="2561531"/>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52732" y="6007911"/>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84720" y="5701950"/>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1C12-6FD2-4CC0-967B-67C4C3B42D93}">
  <ds:schemaRefs>
    <ds:schemaRef ds:uri="http://schemas.microsoft.com/sharepoint/v3/contenttype/forms"/>
  </ds:schemaRefs>
</ds:datastoreItem>
</file>

<file path=customXml/itemProps2.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9289</TotalTime>
  <Words>5548</Words>
  <Application>Microsoft Office PowerPoint</Application>
  <PresentationFormat>ワイド画面</PresentationFormat>
  <Paragraphs>542</Paragraphs>
  <Slides>38</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38</vt:i4>
      </vt:variant>
    </vt:vector>
  </HeadingPairs>
  <TitlesOfParts>
    <vt:vector size="46" baseType="lpstr">
      <vt:lpstr>Meiryo UI</vt:lpstr>
      <vt:lpstr>メイリオ</vt:lpstr>
      <vt:lpstr>游ゴシック</vt:lpstr>
      <vt:lpstr>游ゴシック Light</vt:lpstr>
      <vt:lpstr>Arial</vt:lpstr>
      <vt:lpstr>Times New Roman</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居住開始年月日が「令和４年１月１日」以降の場合（1／3）</vt:lpstr>
      <vt:lpstr>［3］- 2. 給与所得者の（特定増改築等）住宅借入金等特別控除申告書を提出する 　　      　居住開始年月日が「令和４年１月１日」以降の場合（2／3）</vt:lpstr>
      <vt:lpstr>［3］- 2. 給与所得者の（特定増改築等）住宅借入金等特別控除申告書を提出する 　　      　居住開始年月日が「令和４年１月１日」以降の場合（3／3）</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25</cp:revision>
  <cp:lastPrinted>2023-07-04T11:05:23Z</cp:lastPrinted>
  <dcterms:created xsi:type="dcterms:W3CDTF">2022-08-02T08:12:52Z</dcterms:created>
  <dcterms:modified xsi:type="dcterms:W3CDTF">2024-06-20T23:26:43Z</dcterms:modified>
</cp:coreProperties>
</file>