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71"/>
  </p:notesMasterIdLst>
  <p:sldIdLst>
    <p:sldId id="256" r:id="rId3"/>
    <p:sldId id="372" r:id="rId4"/>
    <p:sldId id="413" r:id="rId5"/>
    <p:sldId id="420" r:id="rId6"/>
    <p:sldId id="423" r:id="rId7"/>
    <p:sldId id="259" r:id="rId8"/>
    <p:sldId id="260" r:id="rId9"/>
    <p:sldId id="402" r:id="rId10"/>
    <p:sldId id="303" r:id="rId11"/>
    <p:sldId id="316" r:id="rId12"/>
    <p:sldId id="315" r:id="rId13"/>
    <p:sldId id="317" r:id="rId14"/>
    <p:sldId id="319" r:id="rId15"/>
    <p:sldId id="342" r:id="rId16"/>
    <p:sldId id="308" r:id="rId17"/>
    <p:sldId id="320" r:id="rId18"/>
    <p:sldId id="415" r:id="rId19"/>
    <p:sldId id="322" r:id="rId20"/>
    <p:sldId id="431" r:id="rId21"/>
    <p:sldId id="359" r:id="rId22"/>
    <p:sldId id="400" r:id="rId23"/>
    <p:sldId id="325" r:id="rId24"/>
    <p:sldId id="298" r:id="rId25"/>
    <p:sldId id="326" r:id="rId26"/>
    <p:sldId id="327" r:id="rId27"/>
    <p:sldId id="328" r:id="rId28"/>
    <p:sldId id="329" r:id="rId29"/>
    <p:sldId id="330" r:id="rId30"/>
    <p:sldId id="331" r:id="rId31"/>
    <p:sldId id="332" r:id="rId32"/>
    <p:sldId id="333" r:id="rId33"/>
    <p:sldId id="334" r:id="rId34"/>
    <p:sldId id="335" r:id="rId35"/>
    <p:sldId id="361" r:id="rId36"/>
    <p:sldId id="362" r:id="rId37"/>
    <p:sldId id="424" r:id="rId38"/>
    <p:sldId id="417" r:id="rId39"/>
    <p:sldId id="418" r:id="rId40"/>
    <p:sldId id="346" r:id="rId41"/>
    <p:sldId id="367" r:id="rId42"/>
    <p:sldId id="345" r:id="rId43"/>
    <p:sldId id="347" r:id="rId44"/>
    <p:sldId id="368" r:id="rId45"/>
    <p:sldId id="369" r:id="rId46"/>
    <p:sldId id="370" r:id="rId47"/>
    <p:sldId id="348" r:id="rId48"/>
    <p:sldId id="432" r:id="rId49"/>
    <p:sldId id="350" r:id="rId50"/>
    <p:sldId id="351" r:id="rId51"/>
    <p:sldId id="353" r:id="rId52"/>
    <p:sldId id="352" r:id="rId53"/>
    <p:sldId id="354" r:id="rId54"/>
    <p:sldId id="355" r:id="rId55"/>
    <p:sldId id="356" r:id="rId56"/>
    <p:sldId id="357" r:id="rId57"/>
    <p:sldId id="428" r:id="rId58"/>
    <p:sldId id="427" r:id="rId59"/>
    <p:sldId id="433" r:id="rId60"/>
    <p:sldId id="430" r:id="rId61"/>
    <p:sldId id="393" r:id="rId62"/>
    <p:sldId id="394" r:id="rId63"/>
    <p:sldId id="395" r:id="rId64"/>
    <p:sldId id="396" r:id="rId65"/>
    <p:sldId id="436" r:id="rId66"/>
    <p:sldId id="397" r:id="rId67"/>
    <p:sldId id="437" r:id="rId68"/>
    <p:sldId id="422" r:id="rId69"/>
    <p:sldId id="421" r:id="rId7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00" autoAdjust="0"/>
    <p:restoredTop sz="89525" autoAdjust="0"/>
  </p:normalViewPr>
  <p:slideViewPr>
    <p:cSldViewPr snapToGrid="0">
      <p:cViewPr varScale="1">
        <p:scale>
          <a:sx n="99" d="100"/>
          <a:sy n="99" d="100"/>
        </p:scale>
        <p:origin x="1356" y="78"/>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2023/12/28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support.obc.jp/hc/ja/articles/15503059046169"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a:t>
            </a:fld>
            <a:endParaRPr kumimoji="1" lang="ja-JP" altLang="en-US"/>
          </a:p>
        </p:txBody>
      </p:sp>
    </p:spTree>
    <p:extLst>
      <p:ext uri="{BB962C8B-B14F-4D97-AF65-F5344CB8AC3E}">
        <p14:creationId xmlns:p14="http://schemas.microsoft.com/office/powerpoint/2010/main" val="37468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アプリ側のメニューについて、例えば、勤怠の打刻・申請だけをする従業員（申請者）と、勤怠の承認もする上長（承認者）で、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利用できるメニューを変更できます。上長（承認者）だけに［承認］や［勤怠］メニューを表示できます。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135155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状況欄にアイコンを表示する場合は、勤怠管理者側の［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yriad Pro Cond" panose="020B0506030403020204" pitchFamily="34" charset="0"/>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①勤怠管理者側のメイン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439475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」に設定し、日付入力区分を「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：任意（代休日未定を許可する）」に設定します。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（代休を必ず取得させる場合は、代休取得区分を「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：必須」に設定します。）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代休取得区分が「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：必須」の場合は、代休を「取得する」「取得しない」は表示されません。）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3934708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〇未打刻を確認する場合</a:t>
            </a:r>
            <a:b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〇未申請を確認する場合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2220637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37</a:t>
            </a:fld>
            <a:endParaRPr kumimoji="1" lang="ja-JP" altLang="en-US"/>
          </a:p>
        </p:txBody>
      </p:sp>
    </p:spTree>
    <p:extLst>
      <p:ext uri="{BB962C8B-B14F-4D97-AF65-F5344CB8AC3E}">
        <p14:creationId xmlns:p14="http://schemas.microsoft.com/office/powerpoint/2010/main" val="4148331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210189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40</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3608915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44</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47</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48</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1975568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55</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56</a:t>
            </a:fld>
            <a:endParaRPr kumimoji="1" lang="ja-JP" altLang="en-US"/>
          </a:p>
        </p:txBody>
      </p:sp>
    </p:spTree>
    <p:extLst>
      <p:ext uri="{BB962C8B-B14F-4D97-AF65-F5344CB8AC3E}">
        <p14:creationId xmlns:p14="http://schemas.microsoft.com/office/powerpoint/2010/main" val="4056428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57</a:t>
            </a:fld>
            <a:endParaRPr kumimoji="1" lang="ja-JP" altLang="en-US"/>
          </a:p>
        </p:txBody>
      </p:sp>
    </p:spTree>
    <p:extLst>
      <p:ext uri="{BB962C8B-B14F-4D97-AF65-F5344CB8AC3E}">
        <p14:creationId xmlns:p14="http://schemas.microsoft.com/office/powerpoint/2010/main" val="3748288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58</a:t>
            </a:fld>
            <a:endParaRPr kumimoji="1" lang="ja-JP" altLang="en-US"/>
          </a:p>
        </p:txBody>
      </p:sp>
    </p:spTree>
    <p:extLst>
      <p:ext uri="{BB962C8B-B14F-4D97-AF65-F5344CB8AC3E}">
        <p14:creationId xmlns:p14="http://schemas.microsoft.com/office/powerpoint/2010/main" val="3504660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59</a:t>
            </a:fld>
            <a:endParaRPr kumimoji="1" lang="ja-JP" altLang="en-US"/>
          </a:p>
        </p:txBody>
      </p:sp>
    </p:spTree>
    <p:extLst>
      <p:ext uri="{BB962C8B-B14F-4D97-AF65-F5344CB8AC3E}">
        <p14:creationId xmlns:p14="http://schemas.microsoft.com/office/powerpoint/2010/main" val="38256352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60</a:t>
            </a:fld>
            <a:endParaRPr kumimoji="1" lang="ja-JP" altLang="en-US"/>
          </a:p>
        </p:txBody>
      </p:sp>
    </p:spTree>
    <p:extLst>
      <p:ext uri="{BB962C8B-B14F-4D97-AF65-F5344CB8AC3E}">
        <p14:creationId xmlns:p14="http://schemas.microsoft.com/office/powerpoint/2010/main" val="16807334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工数管理オプション </a:t>
            </a:r>
            <a:r>
              <a:rPr kumimoji="1" lang="en-US" altLang="ja-JP" dirty="0">
                <a:latin typeface="Meiryo UI" panose="020B0604030504040204" pitchFamily="50" charset="-128"/>
                <a:ea typeface="Meiryo UI" panose="020B0604030504040204" pitchFamily="50" charset="-128"/>
              </a:rPr>
              <a:t>for </a:t>
            </a:r>
            <a:r>
              <a:rPr kumimoji="1" lang="ja-JP" altLang="en-US" dirty="0">
                <a:latin typeface="Meiryo UI" panose="020B0604030504040204" pitchFamily="50" charset="-128"/>
                <a:ea typeface="Meiryo UI" panose="020B0604030504040204" pitchFamily="50" charset="-128"/>
              </a:rPr>
              <a:t>奉行</a:t>
            </a:r>
            <a:r>
              <a:rPr kumimoji="1" lang="en-US" altLang="ja-JP" dirty="0">
                <a:latin typeface="Meiryo UI" panose="020B0604030504040204" pitchFamily="50" charset="-128"/>
                <a:ea typeface="Meiryo UI" panose="020B0604030504040204" pitchFamily="50" charset="-128"/>
              </a:rPr>
              <a:t>Edge </a:t>
            </a:r>
            <a:r>
              <a:rPr kumimoji="1" lang="ja-JP" altLang="en-US" dirty="0">
                <a:latin typeface="Meiryo UI" panose="020B0604030504040204" pitchFamily="50" charset="-128"/>
                <a:ea typeface="Meiryo UI" panose="020B0604030504040204" pitchFamily="50" charset="-128"/>
              </a:rPr>
              <a:t>勤怠管理クラウド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をご利用の場合は、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勤務実績照会］メニューで</a:t>
            </a:r>
            <a:r>
              <a:rPr kumimoji="1" lang="ja-JP" altLang="en-US" dirty="0">
                <a:latin typeface="Meiryo UI" panose="020B0604030504040204" pitchFamily="50" charset="-128"/>
                <a:ea typeface="Meiryo UI" panose="020B0604030504040204" pitchFamily="50" charset="-128"/>
              </a:rPr>
              <a:t>工数データを入力できます。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し、従業員が</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から工数データを入力できるようにします。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https://support.obc.jp/hc/ja/articles/15503059046169</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indent="0">
              <a:buNone/>
            </a:pPr>
            <a:r>
              <a:rPr lang="ja-JP" altLang="en-US" b="0" i="0" dirty="0">
                <a:solidFill>
                  <a:srgbClr val="333333"/>
                </a:solidFill>
                <a:effectLst/>
                <a:latin typeface="Sawarabi Gothic"/>
              </a:rPr>
              <a:t>工数管理区分を「</a:t>
            </a:r>
            <a:r>
              <a:rPr lang="en-US" altLang="ja-JP" b="0" i="0" dirty="0">
                <a:solidFill>
                  <a:srgbClr val="333333"/>
                </a:solidFill>
                <a:effectLst/>
                <a:latin typeface="Sawarabi Gothic"/>
              </a:rPr>
              <a:t>1</a:t>
            </a:r>
            <a:r>
              <a:rPr lang="ja-JP" altLang="en-US" b="0" i="0" dirty="0">
                <a:solidFill>
                  <a:srgbClr val="333333"/>
                </a:solidFill>
                <a:effectLst/>
                <a:latin typeface="Sawarabi Gothic"/>
              </a:rPr>
              <a:t>：管理する」</a:t>
            </a:r>
            <a:r>
              <a:rPr kumimoji="1" lang="ja-JP" altLang="en-US" sz="1200" b="0" i="0" kern="1200" dirty="0">
                <a:solidFill>
                  <a:schemeClr val="tx1"/>
                </a:solidFill>
                <a:effectLst/>
                <a:latin typeface="Meiryo UI" panose="020B0604030504040204" pitchFamily="50" charset="-128"/>
                <a:ea typeface="Meiryo UI" panose="020B0604030504040204" pitchFamily="50" charset="-128"/>
                <a:cs typeface="+mn-cs"/>
              </a:rPr>
              <a:t>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勤務実績照会］メニューに工数データの入力画面を表示できます。</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61</a:t>
            </a:fld>
            <a:endParaRPr kumimoji="1" lang="ja-JP" altLang="en-US"/>
          </a:p>
        </p:txBody>
      </p:sp>
    </p:spTree>
    <p:extLst>
      <p:ext uri="{BB962C8B-B14F-4D97-AF65-F5344CB8AC3E}">
        <p14:creationId xmlns:p14="http://schemas.microsoft.com/office/powerpoint/2010/main" val="875267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62</a:t>
            </a:fld>
            <a:endParaRPr kumimoji="1" lang="ja-JP" altLang="en-US"/>
          </a:p>
        </p:txBody>
      </p:sp>
    </p:spTree>
    <p:extLst>
      <p:ext uri="{BB962C8B-B14F-4D97-AF65-F5344CB8AC3E}">
        <p14:creationId xmlns:p14="http://schemas.microsoft.com/office/powerpoint/2010/main" val="383847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63</a:t>
            </a:fld>
            <a:endParaRPr kumimoji="1" lang="ja-JP" altLang="en-US"/>
          </a:p>
        </p:txBody>
      </p:sp>
    </p:spTree>
    <p:extLst>
      <p:ext uri="{BB962C8B-B14F-4D97-AF65-F5344CB8AC3E}">
        <p14:creationId xmlns:p14="http://schemas.microsoft.com/office/powerpoint/2010/main" val="19916955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64</a:t>
            </a:fld>
            <a:endParaRPr kumimoji="1" lang="ja-JP" altLang="en-US"/>
          </a:p>
        </p:txBody>
      </p:sp>
    </p:spTree>
    <p:extLst>
      <p:ext uri="{BB962C8B-B14F-4D97-AF65-F5344CB8AC3E}">
        <p14:creationId xmlns:p14="http://schemas.microsoft.com/office/powerpoint/2010/main" val="601730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65</a:t>
            </a:fld>
            <a:endParaRPr kumimoji="1" lang="ja-JP" altLang="en-US"/>
          </a:p>
        </p:txBody>
      </p:sp>
    </p:spTree>
    <p:extLst>
      <p:ext uri="{BB962C8B-B14F-4D97-AF65-F5344CB8AC3E}">
        <p14:creationId xmlns:p14="http://schemas.microsoft.com/office/powerpoint/2010/main" val="18872378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66</a:t>
            </a:fld>
            <a:endParaRPr kumimoji="1" lang="ja-JP" altLang="en-US"/>
          </a:p>
        </p:txBody>
      </p:sp>
    </p:spTree>
    <p:extLst>
      <p:ext uri="{BB962C8B-B14F-4D97-AF65-F5344CB8AC3E}">
        <p14:creationId xmlns:p14="http://schemas.microsoft.com/office/powerpoint/2010/main" val="23220146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67</a:t>
            </a:fld>
            <a:endParaRPr kumimoji="1" lang="ja-JP" altLang="en-US"/>
          </a:p>
        </p:txBody>
      </p:sp>
    </p:spTree>
    <p:extLst>
      <p:ext uri="{BB962C8B-B14F-4D97-AF65-F5344CB8AC3E}">
        <p14:creationId xmlns:p14="http://schemas.microsoft.com/office/powerpoint/2010/main" val="41395309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このメッセージは、経路短縮の機能を使用している場合で、申請者兼承認者が初めて申請する場合に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申請位置が選択されていないと表示されます。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経路短縮とは、申請者兼承認者が申請する場合に申請経路を短縮して承認ステップから申請できる機能です。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詳細は、下記のヘルプサイトをご確認ください。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https://support.obc.jp/hc/ja/articles/900005328543</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68</a:t>
            </a:fld>
            <a:endParaRPr kumimoji="1" lang="ja-JP" altLang="en-US"/>
          </a:p>
        </p:txBody>
      </p:sp>
    </p:spTree>
    <p:extLst>
      <p:ext uri="{BB962C8B-B14F-4D97-AF65-F5344CB8AC3E}">
        <p14:creationId xmlns:p14="http://schemas.microsoft.com/office/powerpoint/2010/main" val="176488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93832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2023/12/28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2023/12/28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2023/12/28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2023/12/28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2023/12/28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2023/12/28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2023/12/28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2023/12/28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2023/12/28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2023/12/28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2023/12/28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2023/12/28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2023/12/28</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2023/12/28</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2023/12/28</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2023/12/28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2023/12/28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2023/12/28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2023/12/28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file:///C:\&#20316;&#26989;&#12501;&#12457;&#12523;&#12480;\2109&#29256;\&#24467;&#26989;&#21729;&#21521;&#12369;&#12510;&#12491;&#12517;&#12450;&#12523;\&#21220;&#24608;&#31649;&#29702;&#12463;&#12521;&#12454;&#12489;\&#26368;&#26032;\BMP2\kintaikanri_cloud_logo_B.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12398;&#20877;&#35373;&#23450;.jpg" TargetMode="External"/><Relationship Id="rId5" Type="http://schemas.openxmlformats.org/officeDocument/2006/relationships/image" Target="../media/image13.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3.jpg" TargetMode="External"/><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6368;&#26032;\BMP\home07.jpg" TargetMode="External"/><Relationship Id="rId11" Type="http://schemas.openxmlformats.org/officeDocument/2006/relationships/image" Target="../media/image18.png"/><Relationship Id="rId5" Type="http://schemas.openxmlformats.org/officeDocument/2006/relationships/image" Target="../media/image15.jpeg"/><Relationship Id="rId10" Type="http://schemas.openxmlformats.org/officeDocument/2006/relationships/image" Target="file:///C:\&#20316;&#26989;&#12501;&#12457;&#12523;&#12480;\&#24467;&#26989;&#21729;&#21521;&#12369;&#12510;&#12491;&#12517;&#12450;&#12523;\&#26368;&#26032;\BMP\home04.jpg" TargetMode="External"/><Relationship Id="rId4" Type="http://schemas.openxmlformats.org/officeDocument/2006/relationships/image" Target="file:///C:\&#20316;&#26989;&#12501;&#12457;&#12523;&#12480;\&#24467;&#26989;&#21729;&#21521;&#12369;&#12510;&#12491;&#12517;&#12450;&#12523;\&#26368;&#26032;\BMP\home09.jpg" TargetMode="External"/><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6368;&#26032;\BMP\home05.jpg" TargetMode="External"/><Relationship Id="rId5" Type="http://schemas.openxmlformats.org/officeDocument/2006/relationships/image" Target="../media/image21.jpeg"/><Relationship Id="rId4" Type="http://schemas.openxmlformats.org/officeDocument/2006/relationships/image" Target="file:///C:\40%20MANUAL\MANUAL\OMSS+&#21220;&#24608;&#31649;&#29702;&#12469;&#12540;&#12499;&#12473;\&#24467;&#26989;&#21729;&#26989;&#21209;&#12510;&#12491;&#12517;&#12450;&#12523;\BMP\&#12505;&#12523;&#12510;&#12540;&#12463;.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8" Type="http://schemas.openxmlformats.org/officeDocument/2006/relationships/image" Target="../media/image65.jpg"/><Relationship Id="rId3" Type="http://schemas.openxmlformats.org/officeDocument/2006/relationships/image" Target="../media/image64.png"/><Relationship Id="rId7"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67.jpeg"/><Relationship Id="rId5" Type="http://schemas.openxmlformats.org/officeDocument/2006/relationships/image" Target="../media/image33.png"/><Relationship Id="rId10" Type="http://schemas.openxmlformats.org/officeDocument/2006/relationships/image" Target="../media/image66.png"/><Relationship Id="rId4" Type="http://schemas.openxmlformats.org/officeDocument/2006/relationships/image" Target="../media/image32.png"/><Relationship Id="rId9" Type="http://schemas.openxmlformats.org/officeDocument/2006/relationships/image" Target="file:///C:\40%20MANUAL\MANUAL\OMSS+&#21220;&#24608;&#31649;&#29702;&#12469;&#12540;&#12499;&#12473;\&#24467;&#26989;&#21729;&#26989;&#21209;&#12510;&#12491;&#12517;&#12450;&#12523;\BMP\&#12360;&#12435;&#12404;&#12388;.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72.png"/><Relationship Id="rId7" Type="http://schemas.openxmlformats.org/officeDocument/2006/relationships/image" Target="../media/image73.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20.jp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jp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image" Target="../media/image106.png"/><Relationship Id="rId4" Type="http://schemas.openxmlformats.org/officeDocument/2006/relationships/image" Target="../media/image102.png"/><Relationship Id="rId9" Type="http://schemas.openxmlformats.org/officeDocument/2006/relationships/image" Target="../media/image96.png"/></Relationships>
</file>

<file path=ppt/slides/_rels/slide53.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54.xml.rels><?xml version="1.0" encoding="UTF-8" standalone="yes"?>
<Relationships xmlns="http://schemas.openxmlformats.org/package/2006/relationships"><Relationship Id="rId8" Type="http://schemas.openxmlformats.org/officeDocument/2006/relationships/image" Target="../media/image117.jpeg"/><Relationship Id="rId13" Type="http://schemas.openxmlformats.org/officeDocument/2006/relationships/image" Target="../media/image96.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95.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19.png"/><Relationship Id="rId5" Type="http://schemas.openxmlformats.org/officeDocument/2006/relationships/image" Target="../media/image114.png"/><Relationship Id="rId10" Type="http://schemas.openxmlformats.org/officeDocument/2006/relationships/image" Target="../media/image118.jpg"/><Relationship Id="rId4" Type="http://schemas.openxmlformats.org/officeDocument/2006/relationships/image" Target="../media/image113.png"/><Relationship Id="rId9" Type="http://schemas.openxmlformats.org/officeDocument/2006/relationships/image" Target="file:///C:\40%20MANUAL\MANUAL\OMSS+&#21220;&#24608;&#31649;&#29702;&#12469;&#12540;&#12499;&#12473;\&#24467;&#26989;&#21729;&#26989;&#21209;&#12510;&#12491;&#12517;&#12450;&#12523;\BMP\&#65310;&#12510;&#12540;&#12463;.jpg" TargetMode="External"/><Relationship Id="rId14" Type="http://schemas.openxmlformats.org/officeDocument/2006/relationships/image" Target="../media/image106.png"/></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56.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5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6.png"/><Relationship Id="rId7"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129.png"/><Relationship Id="rId5" Type="http://schemas.openxmlformats.org/officeDocument/2006/relationships/image" Target="../media/image32.png"/><Relationship Id="rId10" Type="http://schemas.openxmlformats.org/officeDocument/2006/relationships/image" Target="../media/image131.png"/><Relationship Id="rId4" Type="http://schemas.openxmlformats.org/officeDocument/2006/relationships/image" Target="../media/image130.png"/><Relationship Id="rId9" Type="http://schemas.openxmlformats.org/officeDocument/2006/relationships/image" Target="../media/image127.png"/></Relationships>
</file>

<file path=ppt/slides/_rels/slide58.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5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7.png"/><Relationship Id="rId7" Type="http://schemas.openxmlformats.org/officeDocument/2006/relationships/image" Target="../media/image147.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10" Type="http://schemas.openxmlformats.org/officeDocument/2006/relationships/image" Target="../media/image150.png"/><Relationship Id="rId4" Type="http://schemas.openxmlformats.org/officeDocument/2006/relationships/image" Target="../media/image8.png"/><Relationship Id="rId9" Type="http://schemas.openxmlformats.org/officeDocument/2006/relationships/image" Target="../media/image149.png"/></Relationships>
</file>

<file path=ppt/slides/_rels/slide64.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1.png"/><Relationship Id="rId7" Type="http://schemas.openxmlformats.org/officeDocument/2006/relationships/image" Target="../media/image154.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8.png"/><Relationship Id="rId10" Type="http://schemas.openxmlformats.org/officeDocument/2006/relationships/image" Target="../media/image157.png"/><Relationship Id="rId4" Type="http://schemas.openxmlformats.org/officeDocument/2006/relationships/image" Target="../media/image152.png"/><Relationship Id="rId9" Type="http://schemas.openxmlformats.org/officeDocument/2006/relationships/image" Target="../media/image156.png"/></Relationships>
</file>

<file path=ppt/slides/_rels/slide65.xml.rels><?xml version="1.0" encoding="UTF-8" standalone="yes"?>
<Relationships xmlns="http://schemas.openxmlformats.org/package/2006/relationships"><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66.xml.rels><?xml version="1.0" encoding="UTF-8" standalone="yes"?>
<Relationships xmlns="http://schemas.openxmlformats.org/package/2006/relationships"><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16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7" name="図 6">
            <a:extLst>
              <a:ext uri="{FF2B5EF4-FFF2-40B4-BE49-F238E27FC236}">
                <a16:creationId xmlns:a16="http://schemas.microsoft.com/office/drawing/2014/main" id="{83EC1745-2C5C-4827-8CC6-DCC625DAA4D9}"/>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3927088" y="822607"/>
            <a:ext cx="4400345" cy="3521765"/>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29828" y="1249290"/>
            <a:ext cx="5073846" cy="2789310"/>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992370" y="2352072"/>
            <a:ext cx="2921783" cy="1457803"/>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289130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従業員（申請者）の場合</a:t>
            </a:r>
            <a:endParaRPr kumimoji="1" lang="ja-JP" altLang="en-US" sz="16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615659F-FAA9-4EA3-A443-3ED7FA92CAA6}"/>
              </a:ext>
            </a:extLst>
          </p:cNvPr>
          <p:cNvSpPr txBox="1"/>
          <p:nvPr/>
        </p:nvSpPr>
        <p:spPr>
          <a:xfrm>
            <a:off x="5435588" y="1165798"/>
            <a:ext cx="278241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上長（承認者）の場合</a:t>
            </a:r>
            <a:endParaRPr kumimoji="1" lang="ja-JP" altLang="en-US" sz="1600" b="1" dirty="0">
              <a:latin typeface="Meiryo UI" panose="020B0604030504040204" pitchFamily="50" charset="-128"/>
              <a:ea typeface="Meiryo UI" panose="020B0604030504040204" pitchFamily="50" charset="-128"/>
            </a:endParaRPr>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1441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7" name="図 26">
            <a:extLst>
              <a:ext uri="{FF2B5EF4-FFF2-40B4-BE49-F238E27FC236}">
                <a16:creationId xmlns:a16="http://schemas.microsoft.com/office/drawing/2014/main" id="{B4D409BD-EA88-4C95-AD90-93CD8006FBC7}"/>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81138" y="4713374"/>
            <a:ext cx="3352800" cy="711200"/>
          </a:xfrm>
          <a:prstGeom prst="rect">
            <a:avLst/>
          </a:prstGeom>
        </p:spPr>
      </p:pic>
      <p:sp>
        <p:nvSpPr>
          <p:cNvPr id="28" name="テキスト ボックス 27">
            <a:extLst>
              <a:ext uri="{FF2B5EF4-FFF2-40B4-BE49-F238E27FC236}">
                <a16:creationId xmlns:a16="http://schemas.microsoft.com/office/drawing/2014/main" id="{0C73EE1B-A84D-400B-86D2-6E94B1EE7843}"/>
              </a:ext>
            </a:extLst>
          </p:cNvPr>
          <p:cNvSpPr txBox="1"/>
          <p:nvPr/>
        </p:nvSpPr>
        <p:spPr>
          <a:xfrm>
            <a:off x="5334200" y="4797702"/>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EA647F6E-A258-4AD7-A0B1-40FC0CFFDA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7244447" y="4817483"/>
            <a:ext cx="200025" cy="200025"/>
          </a:xfrm>
          <a:prstGeom prst="rect">
            <a:avLst/>
          </a:prstGeom>
        </p:spPr>
      </p:pic>
      <p:sp>
        <p:nvSpPr>
          <p:cNvPr id="30" name="テキスト ボックス 29">
            <a:extLst>
              <a:ext uri="{FF2B5EF4-FFF2-40B4-BE49-F238E27FC236}">
                <a16:creationId xmlns:a16="http://schemas.microsoft.com/office/drawing/2014/main" id="{7A04D094-E4ED-48D0-AFD4-8A08FC333D54}"/>
              </a:ext>
            </a:extLst>
          </p:cNvPr>
          <p:cNvSpPr txBox="1"/>
          <p:nvPr/>
        </p:nvSpPr>
        <p:spPr>
          <a:xfrm>
            <a:off x="8020491" y="4797702"/>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F2C38638-87D3-427E-8FFD-B7EC32C92ED5}"/>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5592942" y="5303734"/>
            <a:ext cx="1430501" cy="643438"/>
          </a:xfrm>
          <a:prstGeom prst="rect">
            <a:avLst/>
          </a:prstGeom>
        </p:spPr>
      </p:pic>
      <p:pic>
        <p:nvPicPr>
          <p:cNvPr id="32" name="図 31">
            <a:extLst>
              <a:ext uri="{FF2B5EF4-FFF2-40B4-BE49-F238E27FC236}">
                <a16:creationId xmlns:a16="http://schemas.microsoft.com/office/drawing/2014/main" id="{0908B10E-8AE5-4881-B2C2-0C4B1CDD0D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8217999" y="5278335"/>
            <a:ext cx="1507150" cy="643437"/>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092629" y="5449327"/>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824655" y="5489115"/>
            <a:ext cx="849108"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7" name="図 6">
            <a:extLst>
              <a:ext uri="{FF2B5EF4-FFF2-40B4-BE49-F238E27FC236}">
                <a16:creationId xmlns:a16="http://schemas.microsoft.com/office/drawing/2014/main" id="{396B0EC0-180B-AF6E-2D2A-119849231771}"/>
              </a:ext>
            </a:extLst>
          </p:cNvPr>
          <p:cNvPicPr>
            <a:picLocks noChangeAspect="1"/>
          </p:cNvPicPr>
          <p:nvPr/>
        </p:nvPicPr>
        <p:blipFill>
          <a:blip r:embed="rId11"/>
          <a:stretch>
            <a:fillRect/>
          </a:stretch>
        </p:blipFill>
        <p:spPr>
          <a:xfrm>
            <a:off x="1100027" y="1495954"/>
            <a:ext cx="4306423" cy="2130256"/>
          </a:xfrm>
          <a:prstGeom prst="rect">
            <a:avLst/>
          </a:prstGeom>
        </p:spPr>
      </p:pic>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100027" y="1876667"/>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168992" y="1720363"/>
            <a:ext cx="2999355" cy="1293181"/>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3" name="図 12">
            <a:extLst>
              <a:ext uri="{FF2B5EF4-FFF2-40B4-BE49-F238E27FC236}">
                <a16:creationId xmlns:a16="http://schemas.microsoft.com/office/drawing/2014/main" id="{8CEE72B4-F601-41E5-24D0-8626955CBDEC}"/>
              </a:ext>
            </a:extLst>
          </p:cNvPr>
          <p:cNvPicPr>
            <a:picLocks noChangeAspect="1"/>
          </p:cNvPicPr>
          <p:nvPr/>
        </p:nvPicPr>
        <p:blipFill>
          <a:blip r:embed="rId12"/>
          <a:stretch>
            <a:fillRect/>
          </a:stretch>
        </p:blipFill>
        <p:spPr>
          <a:xfrm>
            <a:off x="5806682" y="1490128"/>
            <a:ext cx="4539529" cy="2130255"/>
          </a:xfrm>
          <a:prstGeom prst="rect">
            <a:avLst/>
          </a:prstGeom>
        </p:spPr>
      </p:pic>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825115" y="1887411"/>
            <a:ext cx="595597" cy="243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7B07ED17-2FF3-A3A6-C1E6-234397041566}"/>
              </a:ext>
            </a:extLst>
          </p:cNvPr>
          <p:cNvSpPr>
            <a:spLocks noChangeArrowheads="1"/>
          </p:cNvSpPr>
          <p:nvPr/>
        </p:nvSpPr>
        <p:spPr bwMode="auto">
          <a:xfrm>
            <a:off x="6956520" y="1716630"/>
            <a:ext cx="3090238" cy="1369470"/>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17105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3" name="ベルマーク.jpg">
            <a:extLst>
              <a:ext uri="{FF2B5EF4-FFF2-40B4-BE49-F238E27FC236}">
                <a16:creationId xmlns:a16="http://schemas.microsoft.com/office/drawing/2014/main" id="{A05EE13C-9B55-4F91-88E3-4257B3C18A10}"/>
              </a:ext>
            </a:extLst>
          </p:cNvPr>
          <p:cNvPicPr/>
          <p:nvPr/>
        </p:nvPicPr>
        <p:blipFill>
          <a:blip r:embed="rId3" r:link="rId4">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6AA17C6F-BFAC-9031-34FB-4D927461C50A}"/>
              </a:ext>
            </a:extLst>
          </p:cNvPr>
          <p:cNvPicPr>
            <a:picLocks noChangeAspect="1"/>
          </p:cNvPicPr>
          <p:nvPr/>
        </p:nvPicPr>
        <p:blipFill>
          <a:blip r:embed="rId7"/>
          <a:stretch>
            <a:fillRect/>
          </a:stretch>
        </p:blipFill>
        <p:spPr>
          <a:xfrm>
            <a:off x="718807" y="1218528"/>
            <a:ext cx="5936397" cy="1441964"/>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73187" y="1546792"/>
            <a:ext cx="5827638" cy="1032223"/>
          </a:xfrm>
          <a:prstGeom prst="roundRect">
            <a:avLst>
              <a:gd name="adj" fmla="val 43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6629398" y="1962150"/>
            <a:ext cx="485777" cy="14287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018915" y="1256510"/>
            <a:ext cx="378018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パソコンから打刻する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 モバイル端末から打刻する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パソコンから打刻する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2A3343AB-FF39-4836-8F19-9728B81C32D1}"/>
              </a:ext>
            </a:extLst>
          </p:cNvPr>
          <p:cNvPicPr>
            <a:picLocks noChangeAspect="1"/>
          </p:cNvPicPr>
          <p:nvPr/>
        </p:nvPicPr>
        <p:blipFill>
          <a:blip r:embed="rId3"/>
          <a:stretch>
            <a:fillRect/>
          </a:stretch>
        </p:blipFill>
        <p:spPr>
          <a:xfrm>
            <a:off x="777974" y="1404723"/>
            <a:ext cx="4663992" cy="2095621"/>
          </a:xfrm>
          <a:prstGeom prst="rect">
            <a:avLst/>
          </a:prstGeom>
          <a:ln w="3175">
            <a:solidFill>
              <a:schemeClr val="tx1"/>
            </a:solidFill>
          </a:ln>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842972" y="2604056"/>
            <a:ext cx="2498393" cy="706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4341365" y="2594373"/>
            <a:ext cx="1623335" cy="4420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1" name="図 20">
            <a:extLst>
              <a:ext uri="{FF2B5EF4-FFF2-40B4-BE49-F238E27FC236}">
                <a16:creationId xmlns:a16="http://schemas.microsoft.com/office/drawing/2014/main" id="{A4776E35-9723-4F5A-9D03-78F7C9A3AE78}"/>
              </a:ext>
            </a:extLst>
          </p:cNvPr>
          <p:cNvPicPr>
            <a:picLocks noChangeAspect="1"/>
          </p:cNvPicPr>
          <p:nvPr/>
        </p:nvPicPr>
        <p:blipFill>
          <a:blip r:embed="rId4"/>
          <a:stretch>
            <a:fillRect/>
          </a:stretch>
        </p:blipFill>
        <p:spPr>
          <a:xfrm>
            <a:off x="777974" y="4190372"/>
            <a:ext cx="3088902" cy="1754914"/>
          </a:xfrm>
          <a:prstGeom prst="rect">
            <a:avLst/>
          </a:prstGeom>
        </p:spPr>
      </p:pic>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32241" y="5130975"/>
            <a:ext cx="1801091" cy="5667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41700" y="3314792"/>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B38020B5-5AF8-4574-9C75-1F318B44B06E}"/>
              </a:ext>
            </a:extLst>
          </p:cNvPr>
          <p:cNvPicPr>
            <a:picLocks noChangeAspect="1"/>
          </p:cNvPicPr>
          <p:nvPr/>
        </p:nvPicPr>
        <p:blipFill>
          <a:blip r:embed="rId3"/>
          <a:stretch>
            <a:fillRect/>
          </a:stretch>
        </p:blipFill>
        <p:spPr>
          <a:xfrm>
            <a:off x="557084" y="1507557"/>
            <a:ext cx="2212606" cy="4477273"/>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589349" y="3000810"/>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679701" y="3533494"/>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07061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541FF0EA-B85F-4D7C-89B8-D0A4DAC5A57B}"/>
              </a:ext>
            </a:extLst>
          </p:cNvPr>
          <p:cNvPicPr>
            <a:picLocks noChangeAspect="1"/>
          </p:cNvPicPr>
          <p:nvPr/>
        </p:nvPicPr>
        <p:blipFill>
          <a:blip r:embed="rId3"/>
          <a:stretch>
            <a:fillRect/>
          </a:stretch>
        </p:blipFill>
        <p:spPr>
          <a:xfrm>
            <a:off x="560169" y="1344590"/>
            <a:ext cx="5141573" cy="3622985"/>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14580" y="3082634"/>
            <a:ext cx="967972"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682503"/>
            <a:ext cx="3122535" cy="9854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p:cNvCxnSpPr>
          <p:nvPr/>
        </p:nvCxnSpPr>
        <p:spPr>
          <a:xfrm flipH="1" flipV="1">
            <a:off x="1882552" y="3296965"/>
            <a:ext cx="42927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p:cNvCxnSpPr>
          <p:nvPr/>
        </p:nvCxnSpPr>
        <p:spPr>
          <a:xfrm flipH="1" flipV="1">
            <a:off x="4705124" y="4181636"/>
            <a:ext cx="1509750" cy="736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75336" y="3052657"/>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3978321"/>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1979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lnSpc>
                <a:spcPct val="120000"/>
              </a:lnSpc>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未打刻や未申請を確認する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勤務データを一括で申請する</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6.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申請メニューを開きます。　　　　　　　　　　　　　　　　　　　　</a:t>
            </a:r>
            <a:r>
              <a:rPr lang="en-US" altLang="ja-JP" sz="1600" dirty="0">
                <a:latin typeface="Meiryo UI" panose="020B0604030504040204" pitchFamily="50" charset="-128"/>
                <a:ea typeface="Meiryo UI" panose="020B0604030504040204" pitchFamily="50" charset="-128"/>
              </a:rPr>
              <a:t> 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7B125CC-4B85-49BC-8A3A-44D583810879}"/>
              </a:ext>
            </a:extLst>
          </p:cNvPr>
          <p:cNvPicPr/>
          <p:nvPr/>
        </p:nvPicPr>
        <p:blipFill>
          <a:blip r:embed="rId3"/>
          <a:stretch>
            <a:fillRect/>
          </a:stretch>
        </p:blipFill>
        <p:spPr>
          <a:xfrm>
            <a:off x="961231" y="4852086"/>
            <a:ext cx="2270585" cy="1836945"/>
          </a:xfrm>
          <a:prstGeom prst="rect">
            <a:avLst/>
          </a:prstGeom>
          <a:ln w="3175">
            <a:solidFill>
              <a:schemeClr val="tx1"/>
            </a:solidFill>
          </a:ln>
        </p:spPr>
      </p:pic>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3982"/>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4"/>
          <a:stretch>
            <a:fillRect/>
          </a:stretch>
        </p:blipFill>
        <p:spPr>
          <a:xfrm>
            <a:off x="7347316" y="3084244"/>
            <a:ext cx="181698" cy="181698"/>
          </a:xfrm>
          <a:prstGeom prst="rect">
            <a:avLst/>
          </a:prstGeom>
          <a:ln w="3175">
            <a:solidFill>
              <a:schemeClr val="tx1"/>
            </a:solidFill>
          </a:ln>
        </p:spPr>
      </p:pic>
      <p:pic>
        <p:nvPicPr>
          <p:cNvPr id="8" name="図 7">
            <a:extLst>
              <a:ext uri="{FF2B5EF4-FFF2-40B4-BE49-F238E27FC236}">
                <a16:creationId xmlns:a16="http://schemas.microsoft.com/office/drawing/2014/main" id="{B11CA5DC-D2F2-10D5-5F4B-B76F1BD4473A}"/>
              </a:ext>
            </a:extLst>
          </p:cNvPr>
          <p:cNvPicPr>
            <a:picLocks noChangeAspect="1"/>
          </p:cNvPicPr>
          <p:nvPr/>
        </p:nvPicPr>
        <p:blipFill>
          <a:blip r:embed="rId5"/>
          <a:stretch>
            <a:fillRect/>
          </a:stretch>
        </p:blipFill>
        <p:spPr>
          <a:xfrm>
            <a:off x="6202578" y="3358331"/>
            <a:ext cx="4341346" cy="1818874"/>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276976" y="4660232"/>
            <a:ext cx="887918" cy="15961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 name="図 9">
            <a:extLst>
              <a:ext uri="{FF2B5EF4-FFF2-40B4-BE49-F238E27FC236}">
                <a16:creationId xmlns:a16="http://schemas.microsoft.com/office/drawing/2014/main" id="{D7866882-3196-4528-6AD4-0F4C82756EAB}"/>
              </a:ext>
            </a:extLst>
          </p:cNvPr>
          <p:cNvPicPr>
            <a:picLocks noChangeAspect="1"/>
          </p:cNvPicPr>
          <p:nvPr/>
        </p:nvPicPr>
        <p:blipFill>
          <a:blip r:embed="rId6"/>
          <a:stretch>
            <a:fillRect/>
          </a:stretch>
        </p:blipFill>
        <p:spPr>
          <a:xfrm>
            <a:off x="944480" y="1901472"/>
            <a:ext cx="1455018" cy="2454111"/>
          </a:xfrm>
          <a:prstGeom prst="rect">
            <a:avLst/>
          </a:prstGeom>
        </p:spPr>
      </p:pic>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49008" y="2439685"/>
            <a:ext cx="715963" cy="13846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675584" y="1897837"/>
            <a:ext cx="715963" cy="2361034"/>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4" name="図 13">
            <a:extLst>
              <a:ext uri="{FF2B5EF4-FFF2-40B4-BE49-F238E27FC236}">
                <a16:creationId xmlns:a16="http://schemas.microsoft.com/office/drawing/2014/main" id="{896164FB-4D03-2EAE-F697-43E6493905DA}"/>
              </a:ext>
            </a:extLst>
          </p:cNvPr>
          <p:cNvPicPr>
            <a:picLocks noChangeAspect="1"/>
          </p:cNvPicPr>
          <p:nvPr/>
        </p:nvPicPr>
        <p:blipFill>
          <a:blip r:embed="rId7"/>
          <a:stretch>
            <a:fillRect/>
          </a:stretch>
        </p:blipFill>
        <p:spPr>
          <a:xfrm>
            <a:off x="6202578" y="1923546"/>
            <a:ext cx="2125835" cy="676965"/>
          </a:xfrm>
          <a:prstGeom prst="rect">
            <a:avLst/>
          </a:prstGeom>
        </p:spPr>
      </p:pic>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224284" y="2371879"/>
            <a:ext cx="1000760" cy="204906"/>
          </a:xfrm>
          <a:prstGeom prst="roundRect">
            <a:avLst>
              <a:gd name="adj" fmla="val 890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252579" y="2094611"/>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2358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38167434"/>
              </p:ext>
            </p:extLst>
          </p:nvPr>
        </p:nvGraphicFramePr>
        <p:xfrm>
          <a:off x="574543" y="706229"/>
          <a:ext cx="10594328" cy="6047084"/>
        </p:xfrm>
        <a:graphic>
          <a:graphicData uri="http://schemas.openxmlformats.org/drawingml/2006/table">
            <a:tbl>
              <a:tblPr firstRow="1" bandRow="1">
                <a:tableStyleId>{5940675A-B579-460E-94D1-54222C63F5DA}</a:tableStyleId>
              </a:tblPr>
              <a:tblGrid>
                <a:gridCol w="1568293">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Ver.231226</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7000552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26614274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勤怠管理者の方へ</a:t>
                      </a: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に休日出勤申請で必ず代休を取得させる場合の設定方法を追記</a:t>
                      </a:r>
                    </a:p>
                  </a:txBody>
                  <a:tcPr anchor="ctr"/>
                </a:tc>
                <a:extLst>
                  <a:ext uri="{0D108BD9-81ED-4DB2-BD59-A6C34878D82A}">
                    <a16:rowId xmlns:a16="http://schemas.microsoft.com/office/drawing/2014/main" val="34419734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P42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承認できない理由を確認できる旨を追記</a:t>
                      </a:r>
                    </a:p>
                  </a:txBody>
                  <a:tcPr anchor="ctr"/>
                </a:tc>
                <a:extLst>
                  <a:ext uri="{0D108BD9-81ED-4DB2-BD59-A6C34878D82A}">
                    <a16:rowId xmlns:a16="http://schemas.microsoft.com/office/drawing/2014/main" val="305411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P59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3711411452"/>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Ver.230928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475122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申請漏れに気付きやすくする機能についてガイドを追加、機能追加に伴う画面変更</a:t>
                      </a:r>
                    </a:p>
                  </a:txBody>
                  <a:tcPr anchor="ctr"/>
                </a:tc>
                <a:extLst>
                  <a:ext uri="{0D108BD9-81ED-4DB2-BD59-A6C34878D82A}">
                    <a16:rowId xmlns:a16="http://schemas.microsoft.com/office/drawing/2014/main" val="3234141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P57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「勤怠処理月や勤務日を指定して、未申請の社員を確認する」を新規追加</a:t>
                      </a:r>
                    </a:p>
                  </a:txBody>
                  <a:tcPr anchor="ctr"/>
                </a:tc>
                <a:extLst>
                  <a:ext uri="{0D108BD9-81ED-4DB2-BD59-A6C34878D82A}">
                    <a16:rowId xmlns:a16="http://schemas.microsoft.com/office/drawing/2014/main" val="15918366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P58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「現時点の時間外労働状況を確認する」、「現時点の有休消化状況を確認する」を新規追加</a:t>
                      </a:r>
                    </a:p>
                  </a:txBody>
                  <a:tcPr anchor="ctr"/>
                </a:tc>
                <a:extLst>
                  <a:ext uri="{0D108BD9-81ED-4DB2-BD59-A6C34878D82A}">
                    <a16:rowId xmlns:a16="http://schemas.microsoft.com/office/drawing/2014/main" val="32154437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P64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「工数データに誤りや入力漏れがないかを社員別に確認する」、「工数データの合計をプロジェクト別に確認する」を新規追加</a:t>
                      </a:r>
                    </a:p>
                  </a:txBody>
                  <a:tcPr anchor="ctr"/>
                </a:tc>
                <a:extLst>
                  <a:ext uri="{0D108BD9-81ED-4DB2-BD59-A6C34878D82A}">
                    <a16:rowId xmlns:a16="http://schemas.microsoft.com/office/drawing/2014/main" val="4862887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工数入力の警告表示の改善に伴うガイドの変更・画面変更</a:t>
                      </a:r>
                    </a:p>
                  </a:txBody>
                  <a:tcPr anchor="ctr"/>
                </a:tc>
                <a:extLst>
                  <a:ext uri="{0D108BD9-81ED-4DB2-BD59-A6C34878D82A}">
                    <a16:rowId xmlns:a16="http://schemas.microsoft.com/office/drawing/2014/main" val="84552329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Ver.230330</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2467608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［申請ガイド］メニューのガイドを新規追加</a:t>
                      </a:r>
                    </a:p>
                  </a:txBody>
                  <a:tcPr anchor="ctr"/>
                </a:tc>
                <a:extLst>
                  <a:ext uri="{0D108BD9-81ED-4DB2-BD59-A6C34878D82A}">
                    <a16:rowId xmlns:a16="http://schemas.microsoft.com/office/drawing/2014/main" val="30234435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P68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「「申請位置が選択されていません」と表示される場合」を新規追加</a:t>
                      </a:r>
                    </a:p>
                  </a:txBody>
                  <a:tcPr anchor="ctr"/>
                </a:tc>
                <a:extLst>
                  <a:ext uri="{0D108BD9-81ED-4DB2-BD59-A6C34878D82A}">
                    <a16:rowId xmlns:a16="http://schemas.microsoft.com/office/drawing/2014/main" val="30165874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工数管理オプション </a:t>
                      </a:r>
                      <a:r>
                        <a:rPr kumimoji="1" lang="en-US" altLang="ja-JP" sz="1800" baseline="-25000" dirty="0">
                          <a:latin typeface="メイリオ" panose="020B0604030504040204" pitchFamily="50" charset="-128"/>
                          <a:ea typeface="メイリオ" panose="020B0604030504040204" pitchFamily="50" charset="-128"/>
                        </a:rPr>
                        <a:t>for </a:t>
                      </a:r>
                      <a:r>
                        <a:rPr kumimoji="1" lang="ja-JP" altLang="en-US" sz="1800" baseline="-25000" dirty="0">
                          <a:latin typeface="メイリオ" panose="020B0604030504040204" pitchFamily="50" charset="-128"/>
                          <a:ea typeface="メイリオ" panose="020B0604030504040204" pitchFamily="50" charset="-128"/>
                        </a:rPr>
                        <a:t>奉行</a:t>
                      </a:r>
                      <a:r>
                        <a:rPr kumimoji="1" lang="en-US" altLang="ja-JP" sz="1800" baseline="-25000" dirty="0">
                          <a:latin typeface="メイリオ" panose="020B0604030504040204" pitchFamily="50" charset="-128"/>
                          <a:ea typeface="メイリオ" panose="020B0604030504040204" pitchFamily="50" charset="-128"/>
                        </a:rPr>
                        <a:t>Edge </a:t>
                      </a:r>
                      <a:r>
                        <a:rPr kumimoji="1" lang="ja-JP" altLang="en-US" sz="1800" baseline="-25000" dirty="0">
                          <a:latin typeface="メイリオ" panose="020B0604030504040204" pitchFamily="50" charset="-128"/>
                          <a:ea typeface="メイリオ" panose="020B0604030504040204" pitchFamily="50" charset="-128"/>
                        </a:rPr>
                        <a:t>勤怠管理クラウド</a:t>
                      </a: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のガイドを新規追加</a:t>
                      </a:r>
                      <a:endParaRPr kumimoji="1" lang="en-US" altLang="ja-JP" sz="1800" baseline="-25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25655164"/>
                  </a:ext>
                </a:extLst>
              </a:tr>
            </a:tbl>
          </a:graphicData>
        </a:graphic>
      </p:graphicFrame>
    </p:spTree>
    <p:extLst>
      <p:ext uri="{BB962C8B-B14F-4D97-AF65-F5344CB8AC3E}">
        <p14:creationId xmlns:p14="http://schemas.microsoft.com/office/powerpoint/2010/main" val="41611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lang="ja-JP" altLang="en-US" sz="1400" dirty="0">
                <a:latin typeface="Meiryo UI" panose="020B0604030504040204" pitchFamily="50" charset="-128"/>
                <a:ea typeface="Meiryo UI" panose="020B0604030504040204" pitchFamily="50" charset="-128"/>
              </a:rPr>
              <a:t>［勤務実績</a:t>
            </a:r>
            <a:r>
              <a:rPr lang="en-US" altLang="ja-JP" sz="1400" dirty="0">
                <a:latin typeface="Meiryo UI" panose="020B0604030504040204" pitchFamily="50" charset="-128"/>
                <a:ea typeface="Meiryo UI" panose="020B0604030504040204" pitchFamily="50" charset="-128"/>
              </a:rPr>
              <a:t> ‐ </a:t>
            </a:r>
            <a:r>
              <a:rPr lang="ja-JP" altLang="en-US" sz="1400" dirty="0">
                <a:latin typeface="Meiryo UI" panose="020B0604030504040204" pitchFamily="50" charset="-128"/>
                <a:ea typeface="Meiryo UI" panose="020B0604030504040204" pitchFamily="50" charset="-128"/>
              </a:rPr>
              <a:t>勤務実績照会］メニュー</a:t>
            </a: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AA356DAD-DC08-7D9C-8C36-336DF926C924}"/>
              </a:ext>
            </a:extLst>
          </p:cNvPr>
          <p:cNvPicPr>
            <a:picLocks noChangeAspect="1"/>
          </p:cNvPicPr>
          <p:nvPr/>
        </p:nvPicPr>
        <p:blipFill>
          <a:blip r:embed="rId3"/>
          <a:stretch>
            <a:fillRect/>
          </a:stretch>
        </p:blipFill>
        <p:spPr>
          <a:xfrm>
            <a:off x="458311" y="1540605"/>
            <a:ext cx="6185218" cy="2577619"/>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590549" y="3099540"/>
            <a:ext cx="369092"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7" name="直線コネクタ 16">
            <a:extLst>
              <a:ext uri="{FF2B5EF4-FFF2-40B4-BE49-F238E27FC236}">
                <a16:creationId xmlns:a16="http://schemas.microsoft.com/office/drawing/2014/main" id="{48F33619-BE45-CBD1-A388-70AB806FA366}"/>
              </a:ext>
            </a:extLst>
          </p:cNvPr>
          <p:cNvCxnSpPr>
            <a:cxnSpLocks/>
            <a:stCxn id="15" idx="0"/>
          </p:cNvCxnSpPr>
          <p:nvPr/>
        </p:nvCxnSpPr>
        <p:spPr>
          <a:xfrm flipV="1">
            <a:off x="775095" y="2551934"/>
            <a:ext cx="2775825" cy="5476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4B3C6724-B8E1-6E00-7CD2-65F207100889}"/>
              </a:ext>
            </a:extLst>
          </p:cNvPr>
          <p:cNvSpPr>
            <a:spLocks noChangeArrowheads="1"/>
          </p:cNvSpPr>
          <p:nvPr/>
        </p:nvSpPr>
        <p:spPr bwMode="auto">
          <a:xfrm>
            <a:off x="959641" y="3099540"/>
            <a:ext cx="328615"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29A80CCC-E0DC-B626-AC65-2478EAB5396A}"/>
              </a:ext>
            </a:extLst>
          </p:cNvPr>
          <p:cNvCxnSpPr>
            <a:cxnSpLocks/>
            <a:stCxn id="29" idx="2"/>
          </p:cNvCxnSpPr>
          <p:nvPr/>
        </p:nvCxnSpPr>
        <p:spPr>
          <a:xfrm>
            <a:off x="1123949" y="4118224"/>
            <a:ext cx="150848" cy="65084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5C6C1074-15C2-D70E-9C35-E03687DA73B2}"/>
              </a:ext>
            </a:extLst>
          </p:cNvPr>
          <p:cNvGrpSpPr/>
          <p:nvPr/>
        </p:nvGrpSpPr>
        <p:grpSpPr>
          <a:xfrm>
            <a:off x="1274797" y="4381331"/>
            <a:ext cx="5967149" cy="2008643"/>
            <a:chOff x="2134884" y="4025966"/>
            <a:chExt cx="5840716" cy="2008643"/>
          </a:xfrm>
        </p:grpSpPr>
        <p:sp>
          <p:nvSpPr>
            <p:cNvPr id="7" name="Rectangle 363">
              <a:extLst>
                <a:ext uri="{FF2B5EF4-FFF2-40B4-BE49-F238E27FC236}">
                  <a16:creationId xmlns:a16="http://schemas.microsoft.com/office/drawing/2014/main" id="{82FFB667-3C17-A596-4339-52FFCCF36DBB}"/>
                </a:ext>
              </a:extLst>
            </p:cNvPr>
            <p:cNvSpPr>
              <a:spLocks noChangeArrowheads="1"/>
            </p:cNvSpPr>
            <p:nvPr/>
          </p:nvSpPr>
          <p:spPr bwMode="auto">
            <a:xfrm>
              <a:off x="2134884" y="4025966"/>
              <a:ext cx="5840716" cy="20086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以下の勤務状況の場合に、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153CCF79-F5E3-C156-B959-69D757067FA2}"/>
                </a:ext>
              </a:extLst>
            </p:cNvPr>
            <p:cNvPicPr>
              <a:picLocks noChangeAspect="1"/>
            </p:cNvPicPr>
            <p:nvPr/>
          </p:nvPicPr>
          <p:blipFill>
            <a:blip r:embed="rId4"/>
            <a:stretch>
              <a:fillRect/>
            </a:stretch>
          </p:blipFill>
          <p:spPr>
            <a:xfrm>
              <a:off x="2431919" y="4684199"/>
              <a:ext cx="272098" cy="262381"/>
            </a:xfrm>
            <a:prstGeom prst="rect">
              <a:avLst/>
            </a:prstGeom>
          </p:spPr>
        </p:pic>
        <p:pic>
          <p:nvPicPr>
            <p:cNvPr id="39" name="図 38">
              <a:extLst>
                <a:ext uri="{FF2B5EF4-FFF2-40B4-BE49-F238E27FC236}">
                  <a16:creationId xmlns:a16="http://schemas.microsoft.com/office/drawing/2014/main" id="{A9EFE505-2663-524C-795B-6D3793843A1D}"/>
                </a:ext>
              </a:extLst>
            </p:cNvPr>
            <p:cNvPicPr>
              <a:picLocks noChangeAspect="1"/>
            </p:cNvPicPr>
            <p:nvPr/>
          </p:nvPicPr>
          <p:blipFill>
            <a:blip r:embed="rId5"/>
            <a:stretch>
              <a:fillRect/>
            </a:stretch>
          </p:blipFill>
          <p:spPr>
            <a:xfrm>
              <a:off x="2428982" y="4938147"/>
              <a:ext cx="281817" cy="262381"/>
            </a:xfrm>
            <a:prstGeom prst="rect">
              <a:avLst/>
            </a:prstGeom>
          </p:spPr>
        </p:pic>
        <p:pic>
          <p:nvPicPr>
            <p:cNvPr id="40" name="図 39">
              <a:extLst>
                <a:ext uri="{FF2B5EF4-FFF2-40B4-BE49-F238E27FC236}">
                  <a16:creationId xmlns:a16="http://schemas.microsoft.com/office/drawing/2014/main" id="{C5D03F2B-4BCE-FF4C-5C60-A7B061D63BCD}"/>
                </a:ext>
              </a:extLst>
            </p:cNvPr>
            <p:cNvPicPr>
              <a:picLocks noChangeAspect="1"/>
            </p:cNvPicPr>
            <p:nvPr/>
          </p:nvPicPr>
          <p:blipFill>
            <a:blip r:embed="rId6"/>
            <a:stretch>
              <a:fillRect/>
            </a:stretch>
          </p:blipFill>
          <p:spPr>
            <a:xfrm>
              <a:off x="2441631" y="5450645"/>
              <a:ext cx="262381" cy="262381"/>
            </a:xfrm>
            <a:prstGeom prst="rect">
              <a:avLst/>
            </a:prstGeom>
          </p:spPr>
        </p:pic>
        <p:pic>
          <p:nvPicPr>
            <p:cNvPr id="41" name="図 40">
              <a:extLst>
                <a:ext uri="{FF2B5EF4-FFF2-40B4-BE49-F238E27FC236}">
                  <a16:creationId xmlns:a16="http://schemas.microsoft.com/office/drawing/2014/main" id="{549D3D4E-51F3-8643-E49E-7433B8DB7223}"/>
                </a:ext>
              </a:extLst>
            </p:cNvPr>
            <p:cNvPicPr>
              <a:picLocks noChangeAspect="1"/>
            </p:cNvPicPr>
            <p:nvPr/>
          </p:nvPicPr>
          <p:blipFill>
            <a:blip r:embed="rId7"/>
            <a:stretch>
              <a:fillRect/>
            </a:stretch>
          </p:blipFill>
          <p:spPr>
            <a:xfrm>
              <a:off x="2440629" y="5196829"/>
              <a:ext cx="272098" cy="262381"/>
            </a:xfrm>
            <a:prstGeom prst="rect">
              <a:avLst/>
            </a:prstGeom>
          </p:spPr>
        </p:pic>
      </p:grpSp>
      <p:grpSp>
        <p:nvGrpSpPr>
          <p:cNvPr id="49" name="グループ化 48">
            <a:extLst>
              <a:ext uri="{FF2B5EF4-FFF2-40B4-BE49-F238E27FC236}">
                <a16:creationId xmlns:a16="http://schemas.microsoft.com/office/drawing/2014/main" id="{19565E26-0550-3EAE-5399-42392C55F6D0}"/>
              </a:ext>
            </a:extLst>
          </p:cNvPr>
          <p:cNvGrpSpPr/>
          <p:nvPr/>
        </p:nvGrpSpPr>
        <p:grpSpPr>
          <a:xfrm>
            <a:off x="3550920" y="1077227"/>
            <a:ext cx="7269480" cy="2396986"/>
            <a:chOff x="3550920" y="938558"/>
            <a:chExt cx="7269480" cy="2396986"/>
          </a:xfrm>
        </p:grpSpPr>
        <p:sp>
          <p:nvSpPr>
            <p:cNvPr id="18" name="Rectangle 363">
              <a:extLst>
                <a:ext uri="{FF2B5EF4-FFF2-40B4-BE49-F238E27FC236}">
                  <a16:creationId xmlns:a16="http://schemas.microsoft.com/office/drawing/2014/main" id="{BF008E6E-AE42-EF9A-2FBC-D9E4DA279433}"/>
                </a:ext>
              </a:extLst>
            </p:cNvPr>
            <p:cNvSpPr>
              <a:spLocks noChangeArrowheads="1"/>
            </p:cNvSpPr>
            <p:nvPr/>
          </p:nvSpPr>
          <p:spPr bwMode="auto">
            <a:xfrm>
              <a:off x="3550920" y="938558"/>
              <a:ext cx="7269480" cy="23969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26F49915-7D13-9980-8A82-5B75ADD5AEAF}"/>
                </a:ext>
              </a:extLst>
            </p:cNvPr>
            <p:cNvPicPr>
              <a:picLocks noChangeAspect="1"/>
            </p:cNvPicPr>
            <p:nvPr/>
          </p:nvPicPr>
          <p:blipFill>
            <a:blip r:embed="rId8"/>
            <a:stretch>
              <a:fillRect/>
            </a:stretch>
          </p:blipFill>
          <p:spPr>
            <a:xfrm>
              <a:off x="3657071" y="2053352"/>
              <a:ext cx="3292579" cy="1139508"/>
            </a:xfrm>
            <a:prstGeom prst="rect">
              <a:avLst/>
            </a:prstGeom>
          </p:spPr>
        </p:pic>
        <p:pic>
          <p:nvPicPr>
            <p:cNvPr id="46" name="図 45">
              <a:extLst>
                <a:ext uri="{FF2B5EF4-FFF2-40B4-BE49-F238E27FC236}">
                  <a16:creationId xmlns:a16="http://schemas.microsoft.com/office/drawing/2014/main" id="{028FA897-660C-01CA-49E3-0417C82182AD}"/>
                </a:ext>
              </a:extLst>
            </p:cNvPr>
            <p:cNvPicPr>
              <a:picLocks noChangeAspect="1"/>
            </p:cNvPicPr>
            <p:nvPr/>
          </p:nvPicPr>
          <p:blipFill>
            <a:blip r:embed="rId9"/>
            <a:stretch>
              <a:fillRect/>
            </a:stretch>
          </p:blipFill>
          <p:spPr>
            <a:xfrm>
              <a:off x="6391454" y="1772955"/>
              <a:ext cx="381053" cy="238158"/>
            </a:xfrm>
            <a:prstGeom prst="rect">
              <a:avLst/>
            </a:prstGeom>
          </p:spPr>
        </p:pic>
        <p:pic>
          <p:nvPicPr>
            <p:cNvPr id="48" name="図 47">
              <a:extLst>
                <a:ext uri="{FF2B5EF4-FFF2-40B4-BE49-F238E27FC236}">
                  <a16:creationId xmlns:a16="http://schemas.microsoft.com/office/drawing/2014/main" id="{6A149280-AC28-5FBD-FC37-F689448B70D2}"/>
                </a:ext>
              </a:extLst>
            </p:cNvPr>
            <p:cNvPicPr>
              <a:picLocks noChangeAspect="1"/>
            </p:cNvPicPr>
            <p:nvPr/>
          </p:nvPicPr>
          <p:blipFill>
            <a:blip r:embed="rId10"/>
            <a:stretch>
              <a:fillRect/>
            </a:stretch>
          </p:blipFill>
          <p:spPr>
            <a:xfrm>
              <a:off x="6468351" y="1061232"/>
              <a:ext cx="333422" cy="238158"/>
            </a:xfrm>
            <a:prstGeom prst="rect">
              <a:avLst/>
            </a:prstGeom>
          </p:spPr>
        </p:pic>
      </p:grpSp>
      <p:sp>
        <p:nvSpPr>
          <p:cNvPr id="6" name="矢印: 右 33">
            <a:extLst>
              <a:ext uri="{FF2B5EF4-FFF2-40B4-BE49-F238E27FC236}">
                <a16:creationId xmlns:a16="http://schemas.microsoft.com/office/drawing/2014/main" id="{45DB8C76-751D-5469-C5C5-B8AE5EDF6A22}"/>
              </a:ext>
            </a:extLst>
          </p:cNvPr>
          <p:cNvSpPr/>
          <p:nvPr/>
        </p:nvSpPr>
        <p:spPr>
          <a:xfrm>
            <a:off x="7339192" y="51738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363">
            <a:extLst>
              <a:ext uri="{FF2B5EF4-FFF2-40B4-BE49-F238E27FC236}">
                <a16:creationId xmlns:a16="http://schemas.microsoft.com/office/drawing/2014/main" id="{49DBC784-4A3B-308A-EDBE-9CCC4C4807A7}"/>
              </a:ext>
            </a:extLst>
          </p:cNvPr>
          <p:cNvSpPr>
            <a:spLocks noChangeArrowheads="1"/>
          </p:cNvSpPr>
          <p:nvPr/>
        </p:nvSpPr>
        <p:spPr bwMode="auto">
          <a:xfrm>
            <a:off x="7798708" y="4376712"/>
            <a:ext cx="4293439" cy="20132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DA890997-C37B-2836-E3AE-201D5E00F212}"/>
              </a:ext>
            </a:extLst>
          </p:cNvPr>
          <p:cNvPicPr>
            <a:picLocks noChangeAspect="1"/>
          </p:cNvPicPr>
          <p:nvPr/>
        </p:nvPicPr>
        <p:blipFill>
          <a:blip r:embed="rId4"/>
          <a:stretch>
            <a:fillRect/>
          </a:stretch>
        </p:blipFill>
        <p:spPr>
          <a:xfrm>
            <a:off x="8334383" y="4473638"/>
            <a:ext cx="269404" cy="259783"/>
          </a:xfrm>
          <a:prstGeom prst="rect">
            <a:avLst/>
          </a:prstGeom>
        </p:spPr>
      </p:pic>
      <p:pic>
        <p:nvPicPr>
          <p:cNvPr id="12" name="図 11">
            <a:extLst>
              <a:ext uri="{FF2B5EF4-FFF2-40B4-BE49-F238E27FC236}">
                <a16:creationId xmlns:a16="http://schemas.microsoft.com/office/drawing/2014/main" id="{D7439E35-1878-1578-6C18-CEA3C9F0B6BA}"/>
              </a:ext>
            </a:extLst>
          </p:cNvPr>
          <p:cNvPicPr>
            <a:picLocks noChangeAspect="1"/>
          </p:cNvPicPr>
          <p:nvPr/>
        </p:nvPicPr>
        <p:blipFill>
          <a:blip r:embed="rId4"/>
          <a:stretch>
            <a:fillRect/>
          </a:stretch>
        </p:blipFill>
        <p:spPr>
          <a:xfrm>
            <a:off x="10557652" y="4938393"/>
            <a:ext cx="240529" cy="231939"/>
          </a:xfrm>
          <a:prstGeom prst="rect">
            <a:avLst/>
          </a:prstGeom>
        </p:spPr>
      </p:pic>
      <p:pic>
        <p:nvPicPr>
          <p:cNvPr id="10" name="図 9">
            <a:extLst>
              <a:ext uri="{FF2B5EF4-FFF2-40B4-BE49-F238E27FC236}">
                <a16:creationId xmlns:a16="http://schemas.microsoft.com/office/drawing/2014/main" id="{96959C67-1DAA-91E7-5658-2243DD3BC89D}"/>
              </a:ext>
            </a:extLst>
          </p:cNvPr>
          <p:cNvPicPr>
            <a:picLocks noChangeAspect="1"/>
          </p:cNvPicPr>
          <p:nvPr/>
        </p:nvPicPr>
        <p:blipFill>
          <a:blip r:embed="rId11"/>
          <a:stretch>
            <a:fillRect/>
          </a:stretch>
        </p:blipFill>
        <p:spPr>
          <a:xfrm>
            <a:off x="7922371" y="5405556"/>
            <a:ext cx="3873933" cy="843518"/>
          </a:xfrm>
          <a:prstGeom prst="rect">
            <a:avLst/>
          </a:prstGeom>
        </p:spPr>
      </p:pic>
      <p:sp>
        <p:nvSpPr>
          <p:cNvPr id="14" name="AutoShape 380">
            <a:extLst>
              <a:ext uri="{FF2B5EF4-FFF2-40B4-BE49-F238E27FC236}">
                <a16:creationId xmlns:a16="http://schemas.microsoft.com/office/drawing/2014/main" id="{7D9EB422-04C4-49B5-4125-6FD2C173E0FD}"/>
              </a:ext>
            </a:extLst>
          </p:cNvPr>
          <p:cNvSpPr>
            <a:spLocks noChangeArrowheads="1"/>
          </p:cNvSpPr>
          <p:nvPr/>
        </p:nvSpPr>
        <p:spPr bwMode="auto">
          <a:xfrm>
            <a:off x="8297206" y="6071052"/>
            <a:ext cx="298834" cy="198208"/>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メニュー画面右上の検索欄で申請したい内容のキーワードを入力すると、入力した内容の「申請ガイド」が表示されます。</a:t>
            </a:r>
            <a:endParaRPr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「申請ガイド」に必要な内容が表示されますので、内容に沿って申請します。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E6F583D-3942-C8CC-7B35-44F308FC8600}"/>
              </a:ext>
            </a:extLst>
          </p:cNvPr>
          <p:cNvPicPr>
            <a:picLocks noChangeAspect="1"/>
          </p:cNvPicPr>
          <p:nvPr/>
        </p:nvPicPr>
        <p:blipFill>
          <a:blip r:embed="rId3"/>
          <a:stretch>
            <a:fillRect/>
          </a:stretch>
        </p:blipFill>
        <p:spPr>
          <a:xfrm>
            <a:off x="477227" y="1987303"/>
            <a:ext cx="3792587" cy="758517"/>
          </a:xfrm>
          <a:prstGeom prst="rect">
            <a:avLst/>
          </a:prstGeom>
        </p:spPr>
      </p:pic>
      <p:sp>
        <p:nvSpPr>
          <p:cNvPr id="10" name="矢印: 右 19">
            <a:extLst>
              <a:ext uri="{FF2B5EF4-FFF2-40B4-BE49-F238E27FC236}">
                <a16:creationId xmlns:a16="http://schemas.microsoft.com/office/drawing/2014/main" id="{EE43ABCE-5BAB-1E78-82F7-D6017910779A}"/>
              </a:ext>
            </a:extLst>
          </p:cNvPr>
          <p:cNvSpPr/>
          <p:nvPr/>
        </p:nvSpPr>
        <p:spPr>
          <a:xfrm rot="2355668">
            <a:off x="2093258" y="2748043"/>
            <a:ext cx="731875"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a:extLst>
              <a:ext uri="{FF2B5EF4-FFF2-40B4-BE49-F238E27FC236}">
                <a16:creationId xmlns:a16="http://schemas.microsoft.com/office/drawing/2014/main" id="{71709CC8-E31F-B425-1CFC-21E4033BAD42}"/>
              </a:ext>
            </a:extLst>
          </p:cNvPr>
          <p:cNvPicPr>
            <a:picLocks noChangeAspect="1"/>
          </p:cNvPicPr>
          <p:nvPr/>
        </p:nvPicPr>
        <p:blipFill>
          <a:blip r:embed="rId4"/>
          <a:stretch>
            <a:fillRect/>
          </a:stretch>
        </p:blipFill>
        <p:spPr>
          <a:xfrm>
            <a:off x="2794291" y="2483045"/>
            <a:ext cx="5661999" cy="1519073"/>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29792" y="3646923"/>
            <a:ext cx="906308" cy="159333"/>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31" name="グループ化 30">
            <a:extLst>
              <a:ext uri="{FF2B5EF4-FFF2-40B4-BE49-F238E27FC236}">
                <a16:creationId xmlns:a16="http://schemas.microsoft.com/office/drawing/2014/main" id="{F11B9D9C-4E54-E0A5-4365-64D598642677}"/>
              </a:ext>
            </a:extLst>
          </p:cNvPr>
          <p:cNvGrpSpPr/>
          <p:nvPr/>
        </p:nvGrpSpPr>
        <p:grpSpPr>
          <a:xfrm>
            <a:off x="4489961" y="4090834"/>
            <a:ext cx="5869748" cy="2448263"/>
            <a:chOff x="4348071" y="4090834"/>
            <a:chExt cx="5869748" cy="2448263"/>
          </a:xfrm>
        </p:grpSpPr>
        <p:pic>
          <p:nvPicPr>
            <p:cNvPr id="29" name="図 28">
              <a:extLst>
                <a:ext uri="{FF2B5EF4-FFF2-40B4-BE49-F238E27FC236}">
                  <a16:creationId xmlns:a16="http://schemas.microsoft.com/office/drawing/2014/main" id="{BF53262F-E0CF-EA5B-FD45-0EEA88A713D6}"/>
                </a:ext>
              </a:extLst>
            </p:cNvPr>
            <p:cNvPicPr>
              <a:picLocks noChangeAspect="1"/>
            </p:cNvPicPr>
            <p:nvPr/>
          </p:nvPicPr>
          <p:blipFill>
            <a:blip r:embed="rId5"/>
            <a:stretch>
              <a:fillRect/>
            </a:stretch>
          </p:blipFill>
          <p:spPr>
            <a:xfrm>
              <a:off x="4348071" y="4090834"/>
              <a:ext cx="5869748" cy="2448263"/>
            </a:xfrm>
            <a:prstGeom prst="rect">
              <a:avLst/>
            </a:prstGeom>
          </p:spPr>
        </p:pic>
        <p:sp>
          <p:nvSpPr>
            <p:cNvPr id="30" name="AutoShape 380">
              <a:extLst>
                <a:ext uri="{FF2B5EF4-FFF2-40B4-BE49-F238E27FC236}">
                  <a16:creationId xmlns:a16="http://schemas.microsoft.com/office/drawing/2014/main" id="{E77DE674-BA15-0815-74D8-BFDA0A8E1917}"/>
                </a:ext>
              </a:extLst>
            </p:cNvPr>
            <p:cNvSpPr>
              <a:spLocks noChangeArrowheads="1"/>
            </p:cNvSpPr>
            <p:nvPr/>
          </p:nvSpPr>
          <p:spPr bwMode="auto">
            <a:xfrm>
              <a:off x="4523679" y="4523046"/>
              <a:ext cx="3398423" cy="1707821"/>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5" name="矢印: 右 19">
            <a:extLst>
              <a:ext uri="{FF2B5EF4-FFF2-40B4-BE49-F238E27FC236}">
                <a16:creationId xmlns:a16="http://schemas.microsoft.com/office/drawing/2014/main" id="{59573430-3A3B-A6B6-829F-06FC77348223}"/>
              </a:ext>
            </a:extLst>
          </p:cNvPr>
          <p:cNvSpPr/>
          <p:nvPr/>
        </p:nvSpPr>
        <p:spPr>
          <a:xfrm rot="5400000">
            <a:off x="6971402" y="3952080"/>
            <a:ext cx="623087"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55977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stretch>
            <a:fillRect/>
          </a:stretch>
        </p:blipFill>
        <p:spPr>
          <a:xfrm>
            <a:off x="618604" y="1230595"/>
            <a:ext cx="5488686"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stretch>
            <a:fillRect/>
          </a:stretch>
        </p:blipFill>
        <p:spPr>
          <a:xfrm>
            <a:off x="637818" y="1261389"/>
            <a:ext cx="5003473"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702752"/>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stretch>
            <a:fillRect/>
          </a:stretch>
        </p:blipFill>
        <p:spPr>
          <a:xfrm>
            <a:off x="6048541" y="2548796"/>
            <a:ext cx="5003473"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98891"/>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stretch>
            <a:fillRect/>
          </a:stretch>
        </p:blipFill>
        <p:spPr>
          <a:xfrm>
            <a:off x="585841" y="1245118"/>
            <a:ext cx="5488687"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stretch>
            <a:fillRect/>
          </a:stretch>
        </p:blipFill>
        <p:spPr>
          <a:xfrm>
            <a:off x="597719" y="1276131"/>
            <a:ext cx="5512689"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608218" y="5054373"/>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stretch>
            <a:fillRect/>
          </a:stretch>
        </p:blipFill>
        <p:spPr>
          <a:xfrm>
            <a:off x="611911" y="1271492"/>
            <a:ext cx="5528691"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stretch>
            <a:fillRect/>
          </a:stretch>
        </p:blipFill>
        <p:spPr>
          <a:xfrm>
            <a:off x="8109897" y="4177749"/>
            <a:ext cx="3198327"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descr="C:\Users\nhosoya\AppData\Local\Temp\SNAGHTML1df5d26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3" y="1315850"/>
            <a:ext cx="4409337"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stretch>
            <a:fillRect/>
          </a:stretch>
        </p:blipFill>
        <p:spPr>
          <a:xfrm>
            <a:off x="656817" y="1704747"/>
            <a:ext cx="4563304"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stretch>
            <a:fillRect/>
          </a:stretch>
        </p:blipFill>
        <p:spPr>
          <a:xfrm>
            <a:off x="6069478" y="1662125"/>
            <a:ext cx="4989361"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9860"/>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stretch>
            <a:fillRect/>
          </a:stretch>
        </p:blipFill>
        <p:spPr>
          <a:xfrm>
            <a:off x="614862" y="1373064"/>
            <a:ext cx="5484686"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804941"/>
            <a:ext cx="11654913" cy="5812700"/>
          </a:xfrm>
        </p:spPr>
        <p:txBody>
          <a:bodyPr numCol="1">
            <a:noAutofit/>
          </a:bodyPr>
          <a:lstStyle/>
          <a:p>
            <a:pPr marL="0" indent="0">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］はじめに</a:t>
            </a:r>
            <a:br>
              <a:rPr kumimoji="1"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kumimoji="1" lang="ja-JP" altLang="en-US" sz="1500" dirty="0">
                <a:latin typeface="Meiryo UI" panose="020B0604030504040204" pitchFamily="50" charset="-128"/>
                <a:ea typeface="Meiryo UI" panose="020B0604030504040204" pitchFamily="50" charset="-128"/>
              </a:rPr>
              <a:t>当サービスでできること</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はじめての起動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基本操作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］打刻する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パソコンから打刻する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モバイル端末から打刻する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勤務を選択してから打刻する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］申請する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申請方法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打刻漏れ／有給休暇／残業／</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rPr>
              <a:t> 申請を取り下げる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未打刻や未申請を確認する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 勤務データを一括で申請する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rPr>
              <a:t> 勤怠を管理している社員の勤務データを一括で申請する　</a:t>
            </a:r>
            <a:endParaRPr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br>
              <a:rPr lang="en-US" altLang="ja-JP" sz="1100" dirty="0">
                <a:latin typeface="Meiryo UI" panose="020B0604030504040204" pitchFamily="50" charset="-128"/>
                <a:ea typeface="Meiryo UI" panose="020B0604030504040204" pitchFamily="50" charset="-128"/>
              </a:rPr>
            </a:b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1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stretch>
            <a:fillRect/>
          </a:stretch>
        </p:blipFill>
        <p:spPr>
          <a:xfrm>
            <a:off x="630817" y="1384252"/>
            <a:ext cx="5516690"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stretch>
            <a:fillRect/>
          </a:stretch>
        </p:blipFill>
        <p:spPr>
          <a:xfrm>
            <a:off x="667413" y="1295699"/>
            <a:ext cx="5512689" cy="4212527"/>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stretch>
            <a:fillRect/>
          </a:stretch>
        </p:blipFill>
        <p:spPr>
          <a:xfrm>
            <a:off x="629466" y="1290322"/>
            <a:ext cx="5480685"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18682" y="1525202"/>
            <a:ext cx="4841697" cy="1463284"/>
            <a:chOff x="529801" y="1537927"/>
            <a:chExt cx="4841697" cy="1463284"/>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stretch>
              <a:fillRect/>
            </a:stretch>
          </p:blipFill>
          <p:spPr>
            <a:xfrm>
              <a:off x="529801" y="1537927"/>
              <a:ext cx="4841697" cy="146328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60202" y="2689588"/>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74962" y="3653017"/>
            <a:ext cx="4864397" cy="2618614"/>
            <a:chOff x="503342" y="3662380"/>
            <a:chExt cx="4864397" cy="2618614"/>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stretch>
              <a:fillRect/>
            </a:stretch>
          </p:blipFill>
          <p:spPr>
            <a:xfrm>
              <a:off x="529801" y="3662380"/>
              <a:ext cx="4837938" cy="2610993"/>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232659" y="6033306"/>
              <a:ext cx="510541"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326426"/>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722302"/>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606020" y="4093682"/>
              <a:ext cx="691659" cy="1110777"/>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1149096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13329" y="6472106"/>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308" y="1825898"/>
            <a:ext cx="5348369" cy="2084429"/>
            <a:chOff x="582630" y="1812699"/>
            <a:chExt cx="5348369" cy="2084429"/>
          </a:xfrm>
        </p:grpSpPr>
        <p:pic>
          <p:nvPicPr>
            <p:cNvPr id="3074" name="Picture 2" descr="C:\Users\nhosoya\AppData\Local\Temp\SNAGHTML1e0d404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30" y="1812699"/>
              <a:ext cx="5348369" cy="208442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583121" y="2055093"/>
              <a:ext cx="3873548" cy="1701361"/>
              <a:chOff x="583121" y="2055093"/>
              <a:chExt cx="3873548" cy="1701361"/>
            </a:xfrm>
          </p:grpSpPr>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4662" y="3105637"/>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9807" y="2237191"/>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3121" y="2055093"/>
                <a:ext cx="463084"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15246" y="219069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3349672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休暇申請を取り消す</a:t>
            </a:r>
            <a:r>
              <a:rPr lang="ja-JP" altLang="en-US" sz="1600" b="1" dirty="0">
                <a:latin typeface="Meiryo UI" panose="020B0604030504040204" pitchFamily="50" charset="-128"/>
                <a:ea typeface="Meiryo UI" panose="020B0604030504040204" pitchFamily="50" charset="-128"/>
              </a:rPr>
              <a:t>（［申請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2089369"/>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55389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a:stretch>
            <a:fillRect/>
          </a:stretch>
        </p:blipFill>
        <p:spPr>
          <a:xfrm>
            <a:off x="1125656" y="4328765"/>
            <a:ext cx="3246755"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a:stretch>
            <a:fillRect/>
          </a:stretch>
        </p:blipFill>
        <p:spPr>
          <a:xfrm>
            <a:off x="6219426" y="4264143"/>
            <a:ext cx="3246755" cy="2301875"/>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285352"/>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49033" y="634419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85521" y="6362538"/>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a:stretch>
            <a:fillRect/>
          </a:stretch>
        </p:blipFill>
        <p:spPr>
          <a:xfrm>
            <a:off x="1162587" y="2983650"/>
            <a:ext cx="3242804" cy="841178"/>
          </a:xfrm>
          <a:prstGeom prst="rect">
            <a:avLst/>
          </a:prstGeom>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37106" y="3262931"/>
            <a:ext cx="289468" cy="1281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未打刻や未申請を確認する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6458816" y="176767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a:endCxn id="18" idx="2"/>
          </p:cNvCxnSpPr>
          <p:nvPr/>
        </p:nvCxnSpPr>
        <p:spPr>
          <a:xfrm flipV="1">
            <a:off x="7106516" y="1943769"/>
            <a:ext cx="0" cy="9387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矢印: 右 33">
            <a:extLst>
              <a:ext uri="{FF2B5EF4-FFF2-40B4-BE49-F238E27FC236}">
                <a16:creationId xmlns:a16="http://schemas.microsoft.com/office/drawing/2014/main" id="{89A93D27-F5FA-BE17-C2E8-769DAE391136}"/>
              </a:ext>
            </a:extLst>
          </p:cNvPr>
          <p:cNvSpPr/>
          <p:nvPr/>
        </p:nvSpPr>
        <p:spPr>
          <a:xfrm>
            <a:off x="7331377" y="529279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D96D952A-89B5-01B6-31B4-24A3D3F136A4}"/>
              </a:ext>
            </a:extLst>
          </p:cNvPr>
          <p:cNvPicPr>
            <a:picLocks noChangeAspect="1"/>
          </p:cNvPicPr>
          <p:nvPr/>
        </p:nvPicPr>
        <p:blipFill>
          <a:blip r:embed="rId3"/>
          <a:stretch>
            <a:fillRect/>
          </a:stretch>
        </p:blipFill>
        <p:spPr>
          <a:xfrm>
            <a:off x="619768" y="1220917"/>
            <a:ext cx="7491090" cy="3754909"/>
          </a:xfrm>
          <a:prstGeom prst="rect">
            <a:avLst/>
          </a:prstGeom>
        </p:spPr>
      </p:pic>
      <p:sp>
        <p:nvSpPr>
          <p:cNvPr id="16" name="AutoShape 380">
            <a:extLst>
              <a:ext uri="{FF2B5EF4-FFF2-40B4-BE49-F238E27FC236}">
                <a16:creationId xmlns:a16="http://schemas.microsoft.com/office/drawing/2014/main" id="{25847653-7EDC-1AAF-AE46-807C91E225CF}"/>
              </a:ext>
            </a:extLst>
          </p:cNvPr>
          <p:cNvSpPr>
            <a:spLocks noChangeArrowheads="1"/>
          </p:cNvSpPr>
          <p:nvPr/>
        </p:nvSpPr>
        <p:spPr bwMode="auto">
          <a:xfrm>
            <a:off x="1053968" y="2592126"/>
            <a:ext cx="270973" cy="1633032"/>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734156" y="3186926"/>
            <a:ext cx="497338" cy="1632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a:stCxn id="20" idx="1"/>
            <a:endCxn id="28" idx="3"/>
          </p:cNvCxnSpPr>
          <p:nvPr/>
        </p:nvCxnSpPr>
        <p:spPr>
          <a:xfrm flipH="1" flipV="1">
            <a:off x="4231494" y="3268549"/>
            <a:ext cx="921234" cy="745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152728" y="2666426"/>
            <a:ext cx="5590812"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dirty="0">
                <a:latin typeface="Meiryo UI" panose="020B0604030504040204" pitchFamily="50" charset="-128"/>
                <a:ea typeface="Meiryo UI" panose="020B0604030504040204" pitchFamily="50" charset="-128"/>
              </a:rPr>
              <a:t>未打刻</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E4548D83-5DEC-E9B2-F599-30BDCD1CD774}"/>
              </a:ext>
            </a:extLst>
          </p:cNvPr>
          <p:cNvCxnSpPr>
            <a:cxnSpLocks/>
            <a:endCxn id="16" idx="2"/>
          </p:cNvCxnSpPr>
          <p:nvPr/>
        </p:nvCxnSpPr>
        <p:spPr>
          <a:xfrm flipV="1">
            <a:off x="1189455" y="4225158"/>
            <a:ext cx="0" cy="20486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818B7A57-CB20-6A10-0724-83193CF6BC00}"/>
              </a:ext>
            </a:extLst>
          </p:cNvPr>
          <p:cNvGrpSpPr/>
          <p:nvPr/>
        </p:nvGrpSpPr>
        <p:grpSpPr>
          <a:xfrm>
            <a:off x="838200" y="4376713"/>
            <a:ext cx="6361617" cy="2208561"/>
            <a:chOff x="2034533" y="3976882"/>
            <a:chExt cx="6361617" cy="2208561"/>
          </a:xfrm>
        </p:grpSpPr>
        <p:grpSp>
          <p:nvGrpSpPr>
            <p:cNvPr id="9" name="グループ化 8">
              <a:extLst>
                <a:ext uri="{FF2B5EF4-FFF2-40B4-BE49-F238E27FC236}">
                  <a16:creationId xmlns:a16="http://schemas.microsoft.com/office/drawing/2014/main" id="{2EEC4E3B-C2DD-B913-4AE3-958FB2933F16}"/>
                </a:ext>
              </a:extLst>
            </p:cNvPr>
            <p:cNvGrpSpPr/>
            <p:nvPr/>
          </p:nvGrpSpPr>
          <p:grpSpPr>
            <a:xfrm>
              <a:off x="2034533" y="3976882"/>
              <a:ext cx="6361617" cy="2208561"/>
              <a:chOff x="750364" y="4430022"/>
              <a:chExt cx="6361617" cy="2208561"/>
            </a:xfrm>
          </p:grpSpPr>
          <p:sp>
            <p:nvSpPr>
              <p:cNvPr id="24" name="Rectangle 363">
                <a:extLst>
                  <a:ext uri="{FF2B5EF4-FFF2-40B4-BE49-F238E27FC236}">
                    <a16:creationId xmlns:a16="http://schemas.microsoft.com/office/drawing/2014/main" id="{9904CC18-4E74-DD8C-164C-9EA554828AEC}"/>
                  </a:ext>
                </a:extLst>
              </p:cNvPr>
              <p:cNvSpPr>
                <a:spLocks noChangeArrowheads="1"/>
              </p:cNvSpPr>
              <p:nvPr/>
            </p:nvSpPr>
            <p:spPr bwMode="auto">
              <a:xfrm>
                <a:off x="750364" y="4430022"/>
                <a:ext cx="6361617"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以下の勤務状況の場合に、「状況」欄にアイコンが表示されます。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申請漏れ</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から各種</a:t>
                </a:r>
                <a:r>
                  <a:rPr lang="ja-JP" altLang="ja-JP" sz="1600" dirty="0">
                    <a:latin typeface="Meiryo UI" panose="020B0604030504040204" pitchFamily="50" charset="-128"/>
                    <a:ea typeface="Meiryo UI" panose="020B0604030504040204" pitchFamily="50" charset="-128"/>
                  </a:rPr>
                  <a:t>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8" name="図 37">
                <a:extLst>
                  <a:ext uri="{FF2B5EF4-FFF2-40B4-BE49-F238E27FC236}">
                    <a16:creationId xmlns:a16="http://schemas.microsoft.com/office/drawing/2014/main" id="{25EB55E8-2AD1-8EA4-B555-6103F20259B4}"/>
                  </a:ext>
                </a:extLst>
              </p:cNvPr>
              <p:cNvPicPr>
                <a:picLocks noChangeAspect="1"/>
              </p:cNvPicPr>
              <p:nvPr/>
            </p:nvPicPr>
            <p:blipFill>
              <a:blip r:embed="rId4"/>
              <a:stretch>
                <a:fillRect/>
              </a:stretch>
            </p:blipFill>
            <p:spPr>
              <a:xfrm>
                <a:off x="1046086" y="5110963"/>
                <a:ext cx="272098" cy="262381"/>
              </a:xfrm>
              <a:prstGeom prst="rect">
                <a:avLst/>
              </a:prstGeom>
            </p:spPr>
          </p:pic>
          <p:pic>
            <p:nvPicPr>
              <p:cNvPr id="40" name="図 39">
                <a:extLst>
                  <a:ext uri="{FF2B5EF4-FFF2-40B4-BE49-F238E27FC236}">
                    <a16:creationId xmlns:a16="http://schemas.microsoft.com/office/drawing/2014/main" id="{BE10D640-318E-1460-E2A9-FF9A8688FFD4}"/>
                  </a:ext>
                </a:extLst>
              </p:cNvPr>
              <p:cNvPicPr>
                <a:picLocks noChangeAspect="1"/>
              </p:cNvPicPr>
              <p:nvPr/>
            </p:nvPicPr>
            <p:blipFill>
              <a:blip r:embed="rId5"/>
              <a:stretch>
                <a:fillRect/>
              </a:stretch>
            </p:blipFill>
            <p:spPr>
              <a:xfrm>
                <a:off x="1042318" y="5362419"/>
                <a:ext cx="281817" cy="262381"/>
              </a:xfrm>
              <a:prstGeom prst="rect">
                <a:avLst/>
              </a:prstGeom>
            </p:spPr>
          </p:pic>
          <p:pic>
            <p:nvPicPr>
              <p:cNvPr id="46" name="図 45">
                <a:extLst>
                  <a:ext uri="{FF2B5EF4-FFF2-40B4-BE49-F238E27FC236}">
                    <a16:creationId xmlns:a16="http://schemas.microsoft.com/office/drawing/2014/main" id="{46913449-B410-6557-D7CA-295F6F5661E2}"/>
                  </a:ext>
                </a:extLst>
              </p:cNvPr>
              <p:cNvPicPr>
                <a:picLocks noChangeAspect="1"/>
              </p:cNvPicPr>
              <p:nvPr/>
            </p:nvPicPr>
            <p:blipFill>
              <a:blip r:embed="rId6"/>
              <a:stretch>
                <a:fillRect/>
              </a:stretch>
            </p:blipFill>
            <p:spPr>
              <a:xfrm>
                <a:off x="1063591" y="5887735"/>
                <a:ext cx="262381" cy="262381"/>
              </a:xfrm>
              <a:prstGeom prst="rect">
                <a:avLst/>
              </a:prstGeom>
            </p:spPr>
          </p:pic>
          <p:pic>
            <p:nvPicPr>
              <p:cNvPr id="42" name="図 41">
                <a:extLst>
                  <a:ext uri="{FF2B5EF4-FFF2-40B4-BE49-F238E27FC236}">
                    <a16:creationId xmlns:a16="http://schemas.microsoft.com/office/drawing/2014/main" id="{801F070F-C027-92BD-A220-79560589A73F}"/>
                  </a:ext>
                </a:extLst>
              </p:cNvPr>
              <p:cNvPicPr>
                <a:picLocks noChangeAspect="1"/>
              </p:cNvPicPr>
              <p:nvPr/>
            </p:nvPicPr>
            <p:blipFill>
              <a:blip r:embed="rId7"/>
              <a:stretch>
                <a:fillRect/>
              </a:stretch>
            </p:blipFill>
            <p:spPr>
              <a:xfrm>
                <a:off x="1053969" y="5627513"/>
                <a:ext cx="272098" cy="262381"/>
              </a:xfrm>
              <a:prstGeom prst="rect">
                <a:avLst/>
              </a:prstGeom>
            </p:spPr>
          </p:pic>
        </p:grpSp>
        <p:pic>
          <p:nvPicPr>
            <p:cNvPr id="34" name="えんぴつ.jpg">
              <a:extLst>
                <a:ext uri="{FF2B5EF4-FFF2-40B4-BE49-F238E27FC236}">
                  <a16:creationId xmlns:a16="http://schemas.microsoft.com/office/drawing/2014/main" id="{782B5D27-71D3-18AA-7B54-3559C84128D2}"/>
                </a:ext>
              </a:extLst>
            </p:cNvPr>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402911" y="5912536"/>
              <a:ext cx="158735" cy="177409"/>
            </a:xfrm>
            <a:prstGeom prst="rect">
              <a:avLst/>
            </a:prstGeom>
          </p:spPr>
        </p:pic>
      </p:grpSp>
      <p:grpSp>
        <p:nvGrpSpPr>
          <p:cNvPr id="13" name="グループ化 12">
            <a:extLst>
              <a:ext uri="{FF2B5EF4-FFF2-40B4-BE49-F238E27FC236}">
                <a16:creationId xmlns:a16="http://schemas.microsoft.com/office/drawing/2014/main" id="{D9F9F3DB-C6E6-6650-3822-CE35B7825DF0}"/>
              </a:ext>
            </a:extLst>
          </p:cNvPr>
          <p:cNvGrpSpPr/>
          <p:nvPr/>
        </p:nvGrpSpPr>
        <p:grpSpPr>
          <a:xfrm>
            <a:off x="7798708" y="4376712"/>
            <a:ext cx="4293439" cy="2208561"/>
            <a:chOff x="7798708" y="4376712"/>
            <a:chExt cx="4293439" cy="2208561"/>
          </a:xfrm>
        </p:grpSpPr>
        <p:sp>
          <p:nvSpPr>
            <p:cNvPr id="26" name="Rectangle 363">
              <a:extLst>
                <a:ext uri="{FF2B5EF4-FFF2-40B4-BE49-F238E27FC236}">
                  <a16:creationId xmlns:a16="http://schemas.microsoft.com/office/drawing/2014/main" id="{7E51AFE3-29CE-9C03-B72E-3557715F956A}"/>
                </a:ext>
              </a:extLst>
            </p:cNvPr>
            <p:cNvSpPr>
              <a:spLocks noChangeArrowheads="1"/>
            </p:cNvSpPr>
            <p:nvPr/>
          </p:nvSpPr>
          <p:spPr bwMode="auto">
            <a:xfrm>
              <a:off x="7798708" y="4376712"/>
              <a:ext cx="4293439"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図 26">
              <a:extLst>
                <a:ext uri="{FF2B5EF4-FFF2-40B4-BE49-F238E27FC236}">
                  <a16:creationId xmlns:a16="http://schemas.microsoft.com/office/drawing/2014/main" id="{3C198872-8EF0-079C-4629-01D61E60C566}"/>
                </a:ext>
              </a:extLst>
            </p:cNvPr>
            <p:cNvPicPr>
              <a:picLocks noChangeAspect="1"/>
            </p:cNvPicPr>
            <p:nvPr/>
          </p:nvPicPr>
          <p:blipFill>
            <a:blip r:embed="rId4"/>
            <a:stretch>
              <a:fillRect/>
            </a:stretch>
          </p:blipFill>
          <p:spPr>
            <a:xfrm>
              <a:off x="8334383" y="4473638"/>
              <a:ext cx="269404" cy="259783"/>
            </a:xfrm>
            <a:prstGeom prst="rect">
              <a:avLst/>
            </a:prstGeom>
          </p:spPr>
        </p:pic>
        <p:pic>
          <p:nvPicPr>
            <p:cNvPr id="47" name="図 46">
              <a:extLst>
                <a:ext uri="{FF2B5EF4-FFF2-40B4-BE49-F238E27FC236}">
                  <a16:creationId xmlns:a16="http://schemas.microsoft.com/office/drawing/2014/main" id="{353933C5-7436-ABC3-3697-545E028EF3B4}"/>
                </a:ext>
              </a:extLst>
            </p:cNvPr>
            <p:cNvPicPr>
              <a:picLocks noChangeAspect="1"/>
            </p:cNvPicPr>
            <p:nvPr/>
          </p:nvPicPr>
          <p:blipFill>
            <a:blip r:embed="rId4"/>
            <a:stretch>
              <a:fillRect/>
            </a:stretch>
          </p:blipFill>
          <p:spPr>
            <a:xfrm>
              <a:off x="10565531" y="4938393"/>
              <a:ext cx="240529" cy="231939"/>
            </a:xfrm>
            <a:prstGeom prst="rect">
              <a:avLst/>
            </a:prstGeom>
          </p:spPr>
        </p:pic>
        <p:pic>
          <p:nvPicPr>
            <p:cNvPr id="10" name="図 9">
              <a:extLst>
                <a:ext uri="{FF2B5EF4-FFF2-40B4-BE49-F238E27FC236}">
                  <a16:creationId xmlns:a16="http://schemas.microsoft.com/office/drawing/2014/main" id="{0A718092-DA92-951C-AF8D-AA52E7EFBD52}"/>
                </a:ext>
              </a:extLst>
            </p:cNvPr>
            <p:cNvPicPr>
              <a:picLocks noChangeAspect="1"/>
            </p:cNvPicPr>
            <p:nvPr/>
          </p:nvPicPr>
          <p:blipFill>
            <a:blip r:embed="rId10"/>
            <a:stretch>
              <a:fillRect/>
            </a:stretch>
          </p:blipFill>
          <p:spPr>
            <a:xfrm>
              <a:off x="7892129" y="5401308"/>
              <a:ext cx="3860307" cy="976767"/>
            </a:xfrm>
            <a:prstGeom prst="rect">
              <a:avLst/>
            </a:prstGeom>
          </p:spPr>
        </p:pic>
        <p:sp>
          <p:nvSpPr>
            <p:cNvPr id="45" name="AutoShape 380">
              <a:extLst>
                <a:ext uri="{FF2B5EF4-FFF2-40B4-BE49-F238E27FC236}">
                  <a16:creationId xmlns:a16="http://schemas.microsoft.com/office/drawing/2014/main" id="{DE3FE932-7AD0-7FF2-12D2-CF83B83B1A3E}"/>
                </a:ext>
              </a:extLst>
            </p:cNvPr>
            <p:cNvSpPr>
              <a:spLocks noChangeArrowheads="1"/>
            </p:cNvSpPr>
            <p:nvPr/>
          </p:nvSpPr>
          <p:spPr bwMode="auto">
            <a:xfrm>
              <a:off x="8297206" y="6196665"/>
              <a:ext cx="298834" cy="200190"/>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11" r:link="rId9" cstate="print">
            <a:extLst>
              <a:ext uri="{28A0092B-C50C-407E-A947-70E740481C1C}">
                <a14:useLocalDpi xmlns:a14="http://schemas.microsoft.com/office/drawing/2010/main" val="0"/>
              </a:ext>
            </a:extLst>
          </a:blip>
          <a:stretch>
            <a:fillRect/>
          </a:stretch>
        </p:blipFill>
        <p:spPr>
          <a:xfrm>
            <a:off x="8342821" y="3543182"/>
            <a:ext cx="158735" cy="177409"/>
          </a:xfrm>
          <a:prstGeom prst="rect">
            <a:avLst/>
          </a:prstGeom>
        </p:spPr>
      </p:pic>
    </p:spTree>
    <p:extLst>
      <p:ext uri="{BB962C8B-B14F-4D97-AF65-F5344CB8AC3E}">
        <p14:creationId xmlns:p14="http://schemas.microsoft.com/office/powerpoint/2010/main" val="2240536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stretch>
            <a:fillRect/>
          </a:stretch>
        </p:blipFill>
        <p:spPr>
          <a:xfrm>
            <a:off x="5793361" y="2653695"/>
            <a:ext cx="4238065"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60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人ずつに特定のパソコンを与えていない場合などは、勤怠管理者が［申請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stretch>
            <a:fillRect/>
          </a:stretch>
        </p:blipFill>
        <p:spPr>
          <a:xfrm>
            <a:off x="5734203" y="2418281"/>
            <a:ext cx="4415155"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95954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1. </a:t>
            </a:r>
            <a:r>
              <a:rPr lang="ja-JP" altLang="en-US" sz="2600" dirty="0">
                <a:latin typeface="Meiryo UI" panose="020B0604030504040204" pitchFamily="50" charset="-128"/>
                <a:ea typeface="Meiryo UI" panose="020B0604030504040204" pitchFamily="50" charset="-128"/>
              </a:rPr>
              <a:t>申請を承認する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rPr>
              <a:t> 連名式勤務実績申請を承認する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rPr>
              <a:t> 複数の申請を一括で承認する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rPr>
              <a:t> 申請を事後承認する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rPr>
              <a:t> 代理で承認する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rPr>
              <a:t> 申請を閲覧する 　</a:t>
            </a:r>
            <a:br>
              <a:rPr lang="en-US" altLang="ja-JP" sz="26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］承認する</a:t>
            </a:r>
            <a:br>
              <a:rPr kumimoji="1" lang="en-US" altLang="ja-JP" sz="1800" dirty="0">
                <a:latin typeface="Meiryo UI" panose="020B0604030504040204" pitchFamily="50" charset="-128"/>
                <a:ea typeface="Meiryo UI" panose="020B0604030504040204" pitchFamily="50" charset="-128"/>
              </a:rPr>
            </a:br>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500" dirty="0">
                <a:latin typeface="Meiryo UI" panose="020B0604030504040204" pitchFamily="50" charset="-128"/>
                <a:ea typeface="Meiryo UI" panose="020B0604030504040204" pitchFamily="50" charset="-128"/>
              </a:rPr>
              <a:t>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］勤務データを確認する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br>
              <a:rPr kumimoji="0" lang="en-US" altLang="ja-JP" sz="1500" dirty="0">
                <a:latin typeface="Meiryo UI" panose="020B0604030504040204" pitchFamily="50" charset="-128"/>
                <a:ea typeface="Meiryo UI" panose="020B0604030504040204" pitchFamily="50" charset="-128"/>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500" dirty="0">
                <a:latin typeface="Meiryo UI" panose="020B0604030504040204" pitchFamily="50" charset="-128"/>
                <a:ea typeface="Meiryo UI" panose="020B0604030504040204" pitchFamily="50" charset="-128"/>
              </a:rPr>
              <a:t>・</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8.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9.</a:t>
            </a:r>
            <a:r>
              <a:rPr lang="ja-JP" altLang="en-US" sz="1500" dirty="0">
                <a:latin typeface="Meiryo UI" panose="020B0604030504040204" pitchFamily="50" charset="-128"/>
                <a:ea typeface="Meiryo UI" panose="020B0604030504040204" pitchFamily="50" charset="-128"/>
              </a:rPr>
              <a:t> 現時点の時間外労働状況を確認する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10.</a:t>
            </a:r>
            <a:r>
              <a:rPr lang="ja-JP" altLang="en-US" sz="1500" dirty="0">
                <a:latin typeface="Meiryo UI" panose="020B0604030504040204" pitchFamily="50" charset="-128"/>
                <a:ea typeface="Meiryo UI" panose="020B0604030504040204" pitchFamily="50" charset="-128"/>
              </a:rPr>
              <a:t> 現時点の有休消化状況を確認する</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1805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42222" y="1495793"/>
            <a:ext cx="8949264" cy="1415335"/>
            <a:chOff x="894774" y="1492955"/>
            <a:chExt cx="8949264" cy="1415335"/>
          </a:xfrm>
        </p:grpSpPr>
        <p:grpSp>
          <p:nvGrpSpPr>
            <p:cNvPr id="7" name="グループ化 6"/>
            <p:cNvGrpSpPr/>
            <p:nvPr/>
          </p:nvGrpSpPr>
          <p:grpSpPr>
            <a:xfrm>
              <a:off x="894774" y="1492955"/>
              <a:ext cx="8949264" cy="1415335"/>
              <a:chOff x="731034" y="1492957"/>
              <a:chExt cx="8949264" cy="1415335"/>
            </a:xfrm>
          </p:grpSpPr>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194994" y="1492957"/>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731034" y="1716003"/>
                <a:ext cx="4463960" cy="1192289"/>
                <a:chOff x="731034" y="1716003"/>
                <a:chExt cx="4463960" cy="1192289"/>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a:stretch>
                  <a:fillRect/>
                </a:stretch>
              </p:blipFill>
              <p:spPr>
                <a:xfrm>
                  <a:off x="731034" y="1740717"/>
                  <a:ext cx="4035076" cy="1167575"/>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352356" y="2663390"/>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4602386" y="1716003"/>
                  <a:ext cx="163724"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a:endCxn id="20" idx="1"/>
                </p:cNvCxnSpPr>
                <p:nvPr/>
              </p:nvCxnSpPr>
              <p:spPr>
                <a:xfrm>
                  <a:off x="4766110" y="1811909"/>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52325" y="1841892"/>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61293" y="2111273"/>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42222" y="3578655"/>
            <a:ext cx="10482034" cy="3132692"/>
            <a:chOff x="842222" y="3578655"/>
            <a:chExt cx="10482034" cy="3132692"/>
          </a:xfrm>
        </p:grpSpPr>
        <p:grpSp>
          <p:nvGrpSpPr>
            <p:cNvPr id="10" name="グループ化 9"/>
            <p:cNvGrpSpPr/>
            <p:nvPr/>
          </p:nvGrpSpPr>
          <p:grpSpPr>
            <a:xfrm>
              <a:off x="842222" y="3578655"/>
              <a:ext cx="10482034" cy="3132692"/>
              <a:chOff x="731034" y="3577143"/>
              <a:chExt cx="10482034" cy="3132692"/>
            </a:xfrm>
          </p:grpSpPr>
          <p:pic>
            <p:nvPicPr>
              <p:cNvPr id="2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034" y="3596357"/>
                <a:ext cx="4665674" cy="310759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556278" y="3577143"/>
                <a:ext cx="9656790" cy="3132692"/>
                <a:chOff x="1556278" y="3577143"/>
                <a:chExt cx="9656790" cy="3132692"/>
              </a:xfrm>
            </p:grpSpPr>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92809" y="3577143"/>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4980618" y="3590475"/>
                  <a:ext cx="428751" cy="195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167997" y="6556552"/>
                  <a:ext cx="1004864" cy="153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4727284" y="6082347"/>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stCxn id="34" idx="3"/>
                </p:cNvCxnSpPr>
                <p:nvPr/>
              </p:nvCxnSpPr>
              <p:spPr>
                <a:xfrm flipV="1">
                  <a:off x="4172861" y="6348947"/>
                  <a:ext cx="582829" cy="28424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a:endCxn id="31" idx="1"/>
                </p:cNvCxnSpPr>
                <p:nvPr/>
              </p:nvCxnSpPr>
              <p:spPr>
                <a:xfrm>
                  <a:off x="5409369" y="3688263"/>
                  <a:ext cx="583440" cy="7228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556278" y="5428246"/>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5888326" y="6239045"/>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stretch>
            <a:fillRect/>
          </a:stretch>
        </p:blipFill>
        <p:spPr>
          <a:xfrm>
            <a:off x="6992574" y="1790578"/>
            <a:ext cx="3920490"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grpSp>
        <p:nvGrpSpPr>
          <p:cNvPr id="7" name="グループ化 6"/>
          <p:cNvGrpSpPr/>
          <p:nvPr/>
        </p:nvGrpSpPr>
        <p:grpSpPr>
          <a:xfrm>
            <a:off x="818398" y="4112140"/>
            <a:ext cx="5676265" cy="2374900"/>
            <a:chOff x="755338" y="4108223"/>
            <a:chExt cx="5676265" cy="2374900"/>
          </a:xfrm>
        </p:grpSpPr>
        <p:pic>
          <p:nvPicPr>
            <p:cNvPr id="43" name="図 42">
              <a:extLst>
                <a:ext uri="{FF2B5EF4-FFF2-40B4-BE49-F238E27FC236}">
                  <a16:creationId xmlns:a16="http://schemas.microsoft.com/office/drawing/2014/main" id="{386209F0-6B0B-47E2-84CC-C49A64808F97}"/>
                </a:ext>
              </a:extLst>
            </p:cNvPr>
            <p:cNvPicPr/>
            <p:nvPr/>
          </p:nvPicPr>
          <p:blipFill>
            <a:blip r:embed="rId4"/>
            <a:stretch>
              <a:fillRect/>
            </a:stretch>
          </p:blipFill>
          <p:spPr>
            <a:xfrm>
              <a:off x="755338" y="4108223"/>
              <a:ext cx="5676265"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879789" y="5426380"/>
              <a:ext cx="232959" cy="8687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144392" y="4666116"/>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2" name="グループ化 11"/>
          <p:cNvGrpSpPr/>
          <p:nvPr/>
        </p:nvGrpSpPr>
        <p:grpSpPr>
          <a:xfrm>
            <a:off x="6825538" y="4679078"/>
            <a:ext cx="3734183" cy="1672603"/>
            <a:chOff x="6825538" y="4679078"/>
            <a:chExt cx="3734183" cy="1672603"/>
          </a:xfrm>
        </p:grpSpPr>
        <p:sp>
          <p:nvSpPr>
            <p:cNvPr id="17"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825538" y="4679078"/>
              <a:ext cx="3734183" cy="873609"/>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申請名の左に　　が表示されている場合は、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をクリックすると承認できない理由を確認できます。</a:t>
              </a:r>
              <a:endParaRPr lang="ja-JP" altLang="ja-JP" sz="16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274" y="4797530"/>
              <a:ext cx="190476" cy="190476"/>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6449" y="5055150"/>
              <a:ext cx="190476" cy="190476"/>
            </a:xfrm>
            <a:prstGeom prst="rect">
              <a:avLst/>
            </a:prstGeom>
          </p:spPr>
        </p:pic>
        <p:grpSp>
          <p:nvGrpSpPr>
            <p:cNvPr id="11" name="グループ化 10"/>
            <p:cNvGrpSpPr/>
            <p:nvPr/>
          </p:nvGrpSpPr>
          <p:grpSpPr>
            <a:xfrm>
              <a:off x="6868668" y="5544062"/>
              <a:ext cx="3481905" cy="807619"/>
              <a:chOff x="6868668" y="5544062"/>
              <a:chExt cx="3481905" cy="807619"/>
            </a:xfrm>
          </p:grpSpPr>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8668" y="5544062"/>
                <a:ext cx="3481905" cy="807619"/>
              </a:xfrm>
              <a:prstGeom prst="rect">
                <a:avLst/>
              </a:prstGeom>
            </p:spPr>
          </p:pic>
          <p:sp>
            <p:nvSpPr>
              <p:cNvPr id="23"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7858621" y="5938187"/>
                <a:ext cx="240854" cy="269687"/>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2916645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294252"/>
            <a:ext cx="4979035" cy="1303020"/>
            <a:chOff x="585556" y="2287455"/>
            <a:chExt cx="4979035" cy="1303020"/>
          </a:xfrm>
        </p:grpSpPr>
        <p:pic>
          <p:nvPicPr>
            <p:cNvPr id="13" name="図 12">
              <a:extLst>
                <a:ext uri="{FF2B5EF4-FFF2-40B4-BE49-F238E27FC236}">
                  <a16:creationId xmlns:a16="http://schemas.microsoft.com/office/drawing/2014/main" id="{A1A05C54-87BD-4B6C-A798-9514BA6DA367}"/>
                </a:ext>
              </a:extLst>
            </p:cNvPr>
            <p:cNvPicPr/>
            <p:nvPr/>
          </p:nvPicPr>
          <p:blipFill>
            <a:blip r:embed="rId3"/>
            <a:stretch>
              <a:fillRect/>
            </a:stretch>
          </p:blipFill>
          <p:spPr>
            <a:xfrm>
              <a:off x="585556" y="2287455"/>
              <a:ext cx="4979035" cy="130302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788917" y="328240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877504" y="4023360"/>
            <a:ext cx="5602206" cy="2652077"/>
            <a:chOff x="585556" y="4023360"/>
            <a:chExt cx="5602206" cy="2652077"/>
          </a:xfrm>
        </p:grpSpPr>
        <p:pic>
          <p:nvPicPr>
            <p:cNvPr id="5122" name="Picture 2" descr="C:\Users\nhosoya\AppData\Local\Temp\SNAGHTML1e4b8b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56" y="4023360"/>
              <a:ext cx="5602206" cy="265207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965960" y="6299699"/>
              <a:ext cx="1645913" cy="368297"/>
              <a:chOff x="965960" y="6299699"/>
              <a:chExt cx="1645913" cy="36829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65960" y="6299699"/>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66469" y="6483609"/>
                <a:ext cx="444893"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2" name="矢印: 右 29">
            <a:extLst>
              <a:ext uri="{FF2B5EF4-FFF2-40B4-BE49-F238E27FC236}">
                <a16:creationId xmlns:a16="http://schemas.microsoft.com/office/drawing/2014/main" id="{BD4B165A-F407-4527-A70F-59F656335885}"/>
              </a:ext>
            </a:extLst>
          </p:cNvPr>
          <p:cNvSpPr/>
          <p:nvPr/>
        </p:nvSpPr>
        <p:spPr>
          <a:xfrm rot="5400000">
            <a:off x="2971102" y="296217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3"/>
          <a:stretch>
            <a:fillRect/>
          </a:stretch>
        </p:blipFill>
        <p:spPr>
          <a:xfrm>
            <a:off x="1298280"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971101" y="45235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4"/>
          <a:stretch>
            <a:fillRect/>
          </a:stretch>
        </p:blipFill>
        <p:spPr>
          <a:xfrm>
            <a:off x="1298280" y="5082799"/>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89" y="4839399"/>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E1AF726A-5A75-47DA-8D86-22C8D3F0CBFE}"/>
              </a:ext>
            </a:extLst>
          </p:cNvPr>
          <p:cNvPicPr/>
          <p:nvPr/>
        </p:nvPicPr>
        <p:blipFill>
          <a:blip r:embed="rId5">
            <a:extLst>
              <a:ext uri="{28A0092B-C50C-407E-A947-70E740481C1C}">
                <a14:useLocalDpi xmlns:a14="http://schemas.microsoft.com/office/drawing/2010/main" val="0"/>
              </a:ext>
            </a:extLst>
          </a:blip>
          <a:stretch>
            <a:fillRect/>
          </a:stretch>
        </p:blipFill>
        <p:spPr>
          <a:xfrm>
            <a:off x="5758846" y="2391198"/>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96559"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60933" y="6245085"/>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30F3FA05-679E-ED4C-10B4-499274364321}"/>
              </a:ext>
            </a:extLst>
          </p:cNvPr>
          <p:cNvPicPr>
            <a:picLocks noChangeAspect="1"/>
          </p:cNvPicPr>
          <p:nvPr/>
        </p:nvPicPr>
        <p:blipFill>
          <a:blip r:embed="rId6"/>
          <a:stretch>
            <a:fillRect/>
          </a:stretch>
        </p:blipFill>
        <p:spPr>
          <a:xfrm>
            <a:off x="1257985" y="1635834"/>
            <a:ext cx="3729826" cy="1204257"/>
          </a:xfrm>
          <a:prstGeom prst="rect">
            <a:avLst/>
          </a:prstGeom>
        </p:spPr>
      </p:pic>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259876" y="2476163"/>
            <a:ext cx="448044" cy="1478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743545" y="1652018"/>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stretch>
            <a:fillRect/>
          </a:stretch>
        </p:blipFill>
        <p:spPr>
          <a:xfrm>
            <a:off x="7271445" y="1528146"/>
            <a:ext cx="3474720" cy="2563495"/>
          </a:xfrm>
          <a:prstGeom prst="rect">
            <a:avLst/>
          </a:prstGeom>
          <a:ln w="6350">
            <a:solidFill>
              <a:schemeClr val="tx1"/>
            </a:solidFill>
          </a:ln>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234262"/>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45241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sp>
        <p:nvSpPr>
          <p:cNvPr id="37" name="矢印: 右 29">
            <a:extLst>
              <a:ext uri="{FF2B5EF4-FFF2-40B4-BE49-F238E27FC236}">
                <a16:creationId xmlns:a16="http://schemas.microsoft.com/office/drawing/2014/main" id="{BD4B165A-F407-4527-A70F-59F656335885}"/>
              </a:ext>
            </a:extLst>
          </p:cNvPr>
          <p:cNvSpPr/>
          <p:nvPr/>
        </p:nvSpPr>
        <p:spPr>
          <a:xfrm>
            <a:off x="6732428" y="3034569"/>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42" name="Picture 2" descr="C:\Users\nhosoya\AppData\Local\Temp\SNAGHTML1e60259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53" y="1962803"/>
            <a:ext cx="6062980" cy="2128838"/>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331806" y="2249455"/>
            <a:ext cx="438325" cy="1716101"/>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617917" y="2258331"/>
            <a:ext cx="3805742" cy="1632282"/>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70135" y="3071597"/>
            <a:ext cx="312665" cy="1769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V="1">
            <a:off x="1518136" y="1886232"/>
            <a:ext cx="0" cy="3632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2016765" y="3248513"/>
            <a:ext cx="0" cy="10038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509353" y="425865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kumimoji="0" lang="en-US" altLang="ja-JP" sz="2400" dirty="0">
                <a:latin typeface="Meiryo UI" panose="020B0604030504040204" pitchFamily="50" charset="-128"/>
                <a:ea typeface="Meiryo UI" panose="020B0604030504040204" pitchFamily="50" charset="-128"/>
              </a:rPr>
            </a:br>
            <a:r>
              <a:rPr kumimoji="0" lang="ja-JP" altLang="en-US" sz="2400" dirty="0">
                <a:latin typeface="Meiryo UI" panose="020B0604030504040204" pitchFamily="50" charset="-128"/>
                <a:ea typeface="Meiryo UI" panose="020B0604030504040204" pitchFamily="50" charset="-128"/>
              </a:rPr>
              <a:t>　</a:t>
            </a: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8.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9. </a:t>
            </a:r>
            <a:r>
              <a:rPr lang="ja-JP" altLang="en-US" sz="2400" dirty="0">
                <a:latin typeface="Meiryo UI" panose="020B0604030504040204" pitchFamily="50" charset="-128"/>
                <a:ea typeface="Meiryo UI" panose="020B0604030504040204" pitchFamily="50" charset="-128"/>
              </a:rPr>
              <a:t>現時点の時間外労働状況を確認する</a:t>
            </a:r>
            <a:endParaRPr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10. </a:t>
            </a:r>
            <a:r>
              <a:rPr lang="ja-JP" altLang="en-US" sz="2400" dirty="0">
                <a:latin typeface="Meiryo UI" panose="020B0604030504040204" pitchFamily="50" charset="-128"/>
                <a:ea typeface="Meiryo UI" panose="020B0604030504040204" pitchFamily="50" charset="-128"/>
              </a:rPr>
              <a:t>現時点の有休消化状況を確認する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a:extLst>
              <a:ext uri="{FF2B5EF4-FFF2-40B4-BE49-F238E27FC236}">
                <a16:creationId xmlns:a16="http://schemas.microsoft.com/office/drawing/2014/main" id="{043F2774-ACF2-AE98-EE65-7826682B59AD}"/>
              </a:ext>
            </a:extLst>
          </p:cNvPr>
          <p:cNvPicPr>
            <a:picLocks noChangeAspect="1"/>
          </p:cNvPicPr>
          <p:nvPr/>
        </p:nvPicPr>
        <p:blipFill>
          <a:blip r:embed="rId3"/>
          <a:stretch>
            <a:fillRect/>
          </a:stretch>
        </p:blipFill>
        <p:spPr>
          <a:xfrm>
            <a:off x="494162" y="1623688"/>
            <a:ext cx="1252326" cy="1997028"/>
          </a:xfrm>
          <a:prstGeom prst="rect">
            <a:avLst/>
          </a:prstGeom>
        </p:spPr>
      </p:pic>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04879"/>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70204"/>
            <a:ext cx="5918814"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6" name="図 35">
            <a:extLst>
              <a:ext uri="{FF2B5EF4-FFF2-40B4-BE49-F238E27FC236}">
                <a16:creationId xmlns:a16="http://schemas.microsoft.com/office/drawing/2014/main" id="{7E5AF844-8466-8BF8-AD51-31160C7078B5}"/>
              </a:ext>
            </a:extLst>
          </p:cNvPr>
          <p:cNvPicPr>
            <a:picLocks noChangeAspect="1"/>
          </p:cNvPicPr>
          <p:nvPr/>
        </p:nvPicPr>
        <p:blipFill>
          <a:blip r:embed="rId4"/>
          <a:stretch>
            <a:fillRect/>
          </a:stretch>
        </p:blipFill>
        <p:spPr>
          <a:xfrm>
            <a:off x="6922211" y="3526303"/>
            <a:ext cx="4765715" cy="2612782"/>
          </a:xfrm>
          <a:prstGeom prst="rect">
            <a:avLst/>
          </a:prstGeom>
        </p:spPr>
      </p:pic>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264702" y="4662685"/>
            <a:ext cx="163153" cy="7251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739430" y="5435945"/>
            <a:ext cx="5260252" cy="111579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誤入力を防げます</a:t>
            </a:r>
            <a:r>
              <a:rPr lang="ja-JP" altLang="ja-JP" sz="1600" dirty="0">
                <a:latin typeface="Meiryo UI" panose="020B0604030504040204" pitchFamily="50" charset="-128"/>
                <a:ea typeface="Meiryo UI" panose="020B0604030504040204" pitchFamily="50" charset="-128"/>
              </a:rPr>
              <a:t>。</a:t>
            </a:r>
          </a:p>
        </p:txBody>
      </p:sp>
      <p:sp>
        <p:nvSpPr>
          <p:cNvPr id="39" name="AutoShape 380">
            <a:extLst>
              <a:ext uri="{FF2B5EF4-FFF2-40B4-BE49-F238E27FC236}">
                <a16:creationId xmlns:a16="http://schemas.microsoft.com/office/drawing/2014/main" id="{920E5D31-15C8-CB28-55D2-283FB5599C29}"/>
              </a:ext>
            </a:extLst>
          </p:cNvPr>
          <p:cNvSpPr>
            <a:spLocks noChangeArrowheads="1"/>
          </p:cNvSpPr>
          <p:nvPr/>
        </p:nvSpPr>
        <p:spPr bwMode="auto">
          <a:xfrm>
            <a:off x="7533543" y="5072462"/>
            <a:ext cx="122009" cy="1182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FAD8D611-57CE-DE92-281B-B1CB42F8D793}"/>
              </a:ext>
            </a:extLst>
          </p:cNvPr>
          <p:cNvCxnSpPr>
            <a:cxnSpLocks/>
            <a:stCxn id="39" idx="0"/>
          </p:cNvCxnSpPr>
          <p:nvPr/>
        </p:nvCxnSpPr>
        <p:spPr>
          <a:xfrm flipV="1">
            <a:off x="7594548" y="3416569"/>
            <a:ext cx="1052838" cy="16558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AutoShape 380">
            <a:extLst>
              <a:ext uri="{FF2B5EF4-FFF2-40B4-BE49-F238E27FC236}">
                <a16:creationId xmlns:a16="http://schemas.microsoft.com/office/drawing/2014/main" id="{751E368A-F5DF-579D-64E0-153A0DA45466}"/>
              </a:ext>
            </a:extLst>
          </p:cNvPr>
          <p:cNvSpPr>
            <a:spLocks noChangeArrowheads="1"/>
          </p:cNvSpPr>
          <p:nvPr/>
        </p:nvSpPr>
        <p:spPr bwMode="auto">
          <a:xfrm>
            <a:off x="9305068" y="3677728"/>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1" name="図 1030">
            <a:extLst>
              <a:ext uri="{FF2B5EF4-FFF2-40B4-BE49-F238E27FC236}">
                <a16:creationId xmlns:a16="http://schemas.microsoft.com/office/drawing/2014/main" id="{78341914-4551-E4CF-0771-D3848BEF94D4}"/>
              </a:ext>
            </a:extLst>
          </p:cNvPr>
          <p:cNvPicPr>
            <a:picLocks noChangeAspect="1"/>
          </p:cNvPicPr>
          <p:nvPr/>
        </p:nvPicPr>
        <p:blipFill>
          <a:blip r:embed="rId5"/>
          <a:stretch>
            <a:fillRect/>
          </a:stretch>
        </p:blipFill>
        <p:spPr>
          <a:xfrm>
            <a:off x="2241087" y="3138967"/>
            <a:ext cx="4073213" cy="1355650"/>
          </a:xfrm>
          <a:prstGeom prst="rect">
            <a:avLst/>
          </a:prstGeom>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157566" y="3424446"/>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D27FB914-47B9-FFC1-57FF-3395B6F13277}"/>
              </a:ext>
            </a:extLst>
          </p:cNvPr>
          <p:cNvSpPr>
            <a:spLocks noChangeArrowheads="1"/>
          </p:cNvSpPr>
          <p:nvPr/>
        </p:nvSpPr>
        <p:spPr bwMode="auto">
          <a:xfrm>
            <a:off x="2698607" y="415655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3017825" y="5543038"/>
            <a:ext cx="541534" cy="2078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46341" y="3905994"/>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Rectangle 363">
            <a:extLst>
              <a:ext uri="{FF2B5EF4-FFF2-40B4-BE49-F238E27FC236}">
                <a16:creationId xmlns:a16="http://schemas.microsoft.com/office/drawing/2014/main" id="{03756A24-031E-E8F0-FD0F-8023260C5DEC}"/>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1045" name="図 1044">
            <a:extLst>
              <a:ext uri="{FF2B5EF4-FFF2-40B4-BE49-F238E27FC236}">
                <a16:creationId xmlns:a16="http://schemas.microsoft.com/office/drawing/2014/main" id="{7C32A214-B592-B2ED-68C5-C4236A3BC090}"/>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1043" name="AutoShape 380">
            <a:extLst>
              <a:ext uri="{FF2B5EF4-FFF2-40B4-BE49-F238E27FC236}">
                <a16:creationId xmlns:a16="http://schemas.microsoft.com/office/drawing/2014/main" id="{F1C16537-E935-2C48-56F7-F1697EFB0693}"/>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B9A5D37F-0175-5EAB-F807-3A7C61071DEF}"/>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409E2EDB-54E9-BA37-431F-5B5698FC7607}"/>
              </a:ext>
            </a:extLst>
          </p:cNvPr>
          <p:cNvCxnSpPr>
            <a:cxnSpLocks/>
            <a:stCxn id="14" idx="0"/>
            <a:endCxn id="18"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50" name="AutoShape 380">
            <a:extLst>
              <a:ext uri="{FF2B5EF4-FFF2-40B4-BE49-F238E27FC236}">
                <a16:creationId xmlns:a16="http://schemas.microsoft.com/office/drawing/2014/main" id="{5D9CB819-A646-3EDC-8D92-CB3C39B0975C}"/>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a:extLst>
              <a:ext uri="{FF2B5EF4-FFF2-40B4-BE49-F238E27FC236}">
                <a16:creationId xmlns:a16="http://schemas.microsoft.com/office/drawing/2014/main" id="{B11E684F-EB4F-4C89-AEC2-8468DA997EAB}"/>
              </a:ext>
            </a:extLst>
          </p:cNvPr>
          <p:cNvGrpSpPr/>
          <p:nvPr/>
        </p:nvGrpSpPr>
        <p:grpSpPr>
          <a:xfrm>
            <a:off x="8028784" y="1545026"/>
            <a:ext cx="3972397" cy="1882327"/>
            <a:chOff x="8028784" y="1545026"/>
            <a:chExt cx="3972397" cy="1882327"/>
          </a:xfrm>
        </p:grpSpPr>
        <p:grpSp>
          <p:nvGrpSpPr>
            <p:cNvPr id="9" name="グループ化 8">
              <a:extLst>
                <a:ext uri="{FF2B5EF4-FFF2-40B4-BE49-F238E27FC236}">
                  <a16:creationId xmlns:a16="http://schemas.microsoft.com/office/drawing/2014/main" id="{9FB5E0ED-F635-35D5-8A68-AF37A78F3A51}"/>
                </a:ext>
              </a:extLst>
            </p:cNvPr>
            <p:cNvGrpSpPr/>
            <p:nvPr/>
          </p:nvGrpSpPr>
          <p:grpSpPr>
            <a:xfrm>
              <a:off x="8028784" y="1545026"/>
              <a:ext cx="3972397" cy="1882327"/>
              <a:chOff x="8028784" y="1387366"/>
              <a:chExt cx="3972397" cy="1882327"/>
            </a:xfrm>
          </p:grpSpPr>
          <p:sp>
            <p:nvSpPr>
              <p:cNvPr id="45" name="Rectangle 363">
                <a:extLst>
                  <a:ext uri="{FF2B5EF4-FFF2-40B4-BE49-F238E27FC236}">
                    <a16:creationId xmlns:a16="http://schemas.microsoft.com/office/drawing/2014/main" id="{B04F512E-1C3A-C6F0-B4C2-618B8D46B53B}"/>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083EF094-D65C-CBB2-EE46-54B7880B8E3E}"/>
                  </a:ext>
                </a:extLst>
              </p:cNvPr>
              <p:cNvPicPr>
                <a:picLocks noChangeAspect="1"/>
              </p:cNvPicPr>
              <p:nvPr/>
            </p:nvPicPr>
            <p:blipFill>
              <a:blip r:embed="rId7"/>
              <a:stretch>
                <a:fillRect/>
              </a:stretch>
            </p:blipFill>
            <p:spPr>
              <a:xfrm>
                <a:off x="8508403" y="2393946"/>
                <a:ext cx="272098" cy="262381"/>
              </a:xfrm>
              <a:prstGeom prst="rect">
                <a:avLst/>
              </a:prstGeom>
            </p:spPr>
          </p:pic>
        </p:grpSp>
        <p:pic>
          <p:nvPicPr>
            <p:cNvPr id="8" name="図 7">
              <a:extLst>
                <a:ext uri="{FF2B5EF4-FFF2-40B4-BE49-F238E27FC236}">
                  <a16:creationId xmlns:a16="http://schemas.microsoft.com/office/drawing/2014/main" id="{0B0DC47D-4107-C8F9-B11B-EC121A362216}"/>
                </a:ext>
              </a:extLst>
            </p:cNvPr>
            <p:cNvPicPr>
              <a:picLocks noChangeAspect="1"/>
            </p:cNvPicPr>
            <p:nvPr/>
          </p:nvPicPr>
          <p:blipFill>
            <a:blip r:embed="rId7"/>
            <a:stretch>
              <a:fillRect/>
            </a:stretch>
          </p:blipFill>
          <p:spPr>
            <a:xfrm>
              <a:off x="9892835" y="3176983"/>
              <a:ext cx="208153" cy="200720"/>
            </a:xfrm>
            <a:prstGeom prst="rect">
              <a:avLst/>
            </a:prstGeom>
          </p:spPr>
        </p:pic>
      </p:grpSp>
    </p:spTree>
    <p:extLst>
      <p:ext uri="{BB962C8B-B14F-4D97-AF65-F5344CB8AC3E}">
        <p14:creationId xmlns:p14="http://schemas.microsoft.com/office/powerpoint/2010/main" val="3814019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052" name="図 2051">
            <a:extLst>
              <a:ext uri="{FF2B5EF4-FFF2-40B4-BE49-F238E27FC236}">
                <a16:creationId xmlns:a16="http://schemas.microsoft.com/office/drawing/2014/main" id="{E5DB9AB2-CB02-312D-8F9E-A7CBDCB07299}"/>
              </a:ext>
            </a:extLst>
          </p:cNvPr>
          <p:cNvPicPr>
            <a:picLocks noChangeAspect="1"/>
          </p:cNvPicPr>
          <p:nvPr/>
        </p:nvPicPr>
        <p:blipFill>
          <a:blip r:embed="rId3"/>
          <a:stretch>
            <a:fillRect/>
          </a:stretch>
        </p:blipFill>
        <p:spPr>
          <a:xfrm>
            <a:off x="7134930" y="3924679"/>
            <a:ext cx="4476436" cy="2499272"/>
          </a:xfrm>
          <a:prstGeom prst="rect">
            <a:avLst/>
          </a:prstGeom>
        </p:spPr>
      </p:pic>
      <p:pic>
        <p:nvPicPr>
          <p:cNvPr id="31" name="図 30">
            <a:extLst>
              <a:ext uri="{FF2B5EF4-FFF2-40B4-BE49-F238E27FC236}">
                <a16:creationId xmlns:a16="http://schemas.microsoft.com/office/drawing/2014/main" id="{D5D38A07-2700-E0BE-B491-3F7A3326EDBE}"/>
              </a:ext>
            </a:extLst>
          </p:cNvPr>
          <p:cNvPicPr>
            <a:picLocks noChangeAspect="1"/>
          </p:cNvPicPr>
          <p:nvPr/>
        </p:nvPicPr>
        <p:blipFill>
          <a:blip r:embed="rId4"/>
          <a:stretch>
            <a:fillRect/>
          </a:stretch>
        </p:blipFill>
        <p:spPr>
          <a:xfrm>
            <a:off x="2231601" y="2905128"/>
            <a:ext cx="4292853" cy="1681367"/>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597382"/>
            <a:ext cx="5875847" cy="8731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2003EA8C-325E-4268-CD01-B107A32FEC09}"/>
              </a:ext>
            </a:extLst>
          </p:cNvPr>
          <p:cNvPicPr>
            <a:picLocks noChangeAspect="1"/>
          </p:cNvPicPr>
          <p:nvPr/>
        </p:nvPicPr>
        <p:blipFill>
          <a:blip r:embed="rId5"/>
          <a:stretch>
            <a:fillRect/>
          </a:stretch>
        </p:blipFill>
        <p:spPr>
          <a:xfrm>
            <a:off x="523504" y="1635283"/>
            <a:ext cx="1253952" cy="1982412"/>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416492"/>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548171D0-9FCE-D503-F16A-189E3D8E59F9}"/>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ED5BFA5-6C2F-E872-68BA-798E66C7DDF2}"/>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24" name="AutoShape 380">
            <a:extLst>
              <a:ext uri="{FF2B5EF4-FFF2-40B4-BE49-F238E27FC236}">
                <a16:creationId xmlns:a16="http://schemas.microsoft.com/office/drawing/2014/main" id="{76C8E114-B84E-41B2-9095-01F4E7EA2A00}"/>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91C764F3-E1E1-EBC5-0BDA-3F210F5DC7B6}"/>
              </a:ext>
            </a:extLst>
          </p:cNvPr>
          <p:cNvCxnSpPr>
            <a:cxnSpLocks/>
            <a:stCxn id="22" idx="0"/>
            <a:endCxn id="24"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584A6A15-5D85-5584-7621-2DAD249B4F00}"/>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575DC95C-8562-73CF-C740-FF14304E43DE}"/>
              </a:ext>
            </a:extLst>
          </p:cNvPr>
          <p:cNvSpPr>
            <a:spLocks noChangeArrowheads="1"/>
          </p:cNvSpPr>
          <p:nvPr/>
        </p:nvSpPr>
        <p:spPr bwMode="auto">
          <a:xfrm>
            <a:off x="2254272" y="3696140"/>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7C08861C-D1BE-09B4-9C69-7338D10AF65A}"/>
              </a:ext>
            </a:extLst>
          </p:cNvPr>
          <p:cNvSpPr>
            <a:spLocks noChangeArrowheads="1"/>
          </p:cNvSpPr>
          <p:nvPr/>
        </p:nvSpPr>
        <p:spPr bwMode="auto">
          <a:xfrm>
            <a:off x="5270921" y="3469788"/>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24D1C8DF-9E92-4F7D-0621-43BAE3A07953}"/>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grpSp>
        <p:nvGrpSpPr>
          <p:cNvPr id="63" name="グループ化 62">
            <a:extLst>
              <a:ext uri="{FF2B5EF4-FFF2-40B4-BE49-F238E27FC236}">
                <a16:creationId xmlns:a16="http://schemas.microsoft.com/office/drawing/2014/main" id="{D12D349C-8CA8-5478-6E91-7E8A824D29C8}"/>
              </a:ext>
            </a:extLst>
          </p:cNvPr>
          <p:cNvGrpSpPr/>
          <p:nvPr/>
        </p:nvGrpSpPr>
        <p:grpSpPr>
          <a:xfrm>
            <a:off x="8725070" y="5761089"/>
            <a:ext cx="3236531" cy="694504"/>
            <a:chOff x="7453018" y="5647647"/>
            <a:chExt cx="3236531" cy="694504"/>
          </a:xfrm>
        </p:grpSpPr>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453018" y="5647647"/>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9" name="図 48">
              <a:extLst>
                <a:ext uri="{FF2B5EF4-FFF2-40B4-BE49-F238E27FC236}">
                  <a16:creationId xmlns:a16="http://schemas.microsoft.com/office/drawing/2014/main" id="{70C478F5-A8FF-A559-2103-ABDC78F21E8C}"/>
                </a:ext>
              </a:extLst>
            </p:cNvPr>
            <p:cNvPicPr>
              <a:picLocks noChangeAspect="1"/>
            </p:cNvPicPr>
            <p:nvPr/>
          </p:nvPicPr>
          <p:blipFill>
            <a:blip r:embed="rId7"/>
            <a:stretch>
              <a:fillRect/>
            </a:stretch>
          </p:blipFill>
          <p:spPr>
            <a:xfrm>
              <a:off x="7800296" y="5764555"/>
              <a:ext cx="229594" cy="237511"/>
            </a:xfrm>
            <a:prstGeom prst="rect">
              <a:avLst/>
            </a:prstGeom>
          </p:spPr>
        </p:pic>
        <p:pic>
          <p:nvPicPr>
            <p:cNvPr id="51" name="図 50">
              <a:extLst>
                <a:ext uri="{FF2B5EF4-FFF2-40B4-BE49-F238E27FC236}">
                  <a16:creationId xmlns:a16="http://schemas.microsoft.com/office/drawing/2014/main" id="{9EC454B2-8614-4655-EFA9-94BFC14C6D17}"/>
                </a:ext>
              </a:extLst>
            </p:cNvPr>
            <p:cNvPicPr>
              <a:picLocks noChangeAspect="1"/>
            </p:cNvPicPr>
            <p:nvPr/>
          </p:nvPicPr>
          <p:blipFill>
            <a:blip r:embed="rId8"/>
            <a:stretch>
              <a:fillRect/>
            </a:stretch>
          </p:blipFill>
          <p:spPr>
            <a:xfrm>
              <a:off x="8634461" y="5765218"/>
              <a:ext cx="237238" cy="237238"/>
            </a:xfrm>
            <a:prstGeom prst="rect">
              <a:avLst/>
            </a:prstGeom>
          </p:spPr>
        </p:pic>
      </p:grpSp>
      <p:sp>
        <p:nvSpPr>
          <p:cNvPr id="62" name="AutoShape 380">
            <a:extLst>
              <a:ext uri="{FF2B5EF4-FFF2-40B4-BE49-F238E27FC236}">
                <a16:creationId xmlns:a16="http://schemas.microsoft.com/office/drawing/2014/main" id="{19EC1A96-CD86-3639-298D-D3BF69F18832}"/>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504620" y="4186865"/>
            <a:ext cx="1000142"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7" name="AutoShape 380">
            <a:extLst>
              <a:ext uri="{FF2B5EF4-FFF2-40B4-BE49-F238E27FC236}">
                <a16:creationId xmlns:a16="http://schemas.microsoft.com/office/drawing/2014/main" id="{60E4D0F0-403A-766C-9635-07BC226FCF02}"/>
              </a:ext>
            </a:extLst>
          </p:cNvPr>
          <p:cNvSpPr>
            <a:spLocks noChangeArrowheads="1"/>
          </p:cNvSpPr>
          <p:nvPr/>
        </p:nvSpPr>
        <p:spPr bwMode="auto">
          <a:xfrm>
            <a:off x="10768759" y="4179308"/>
            <a:ext cx="842607"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58" name="直線コネクタ 57">
            <a:extLst>
              <a:ext uri="{FF2B5EF4-FFF2-40B4-BE49-F238E27FC236}">
                <a16:creationId xmlns:a16="http://schemas.microsoft.com/office/drawing/2014/main" id="{9614EB94-55D0-D422-7764-F8A676D9771A}"/>
              </a:ext>
            </a:extLst>
          </p:cNvPr>
          <p:cNvCxnSpPr>
            <a:cxnSpLocks/>
            <a:stCxn id="57" idx="0"/>
          </p:cNvCxnSpPr>
          <p:nvPr/>
        </p:nvCxnSpPr>
        <p:spPr>
          <a:xfrm flipV="1">
            <a:off x="7833279" y="3416492"/>
            <a:ext cx="1302838" cy="18551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AutoShape 380">
            <a:extLst>
              <a:ext uri="{FF2B5EF4-FFF2-40B4-BE49-F238E27FC236}">
                <a16:creationId xmlns:a16="http://schemas.microsoft.com/office/drawing/2014/main" id="{1646036C-A04B-84FE-AEA7-6A1093817809}"/>
              </a:ext>
            </a:extLst>
          </p:cNvPr>
          <p:cNvSpPr>
            <a:spLocks noChangeArrowheads="1"/>
          </p:cNvSpPr>
          <p:nvPr/>
        </p:nvSpPr>
        <p:spPr bwMode="auto">
          <a:xfrm>
            <a:off x="7751408" y="5271633"/>
            <a:ext cx="163742"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8A659457-63DB-0D5E-AF30-34A3D39E4A1A}"/>
              </a:ext>
            </a:extLst>
          </p:cNvPr>
          <p:cNvGrpSpPr/>
          <p:nvPr/>
        </p:nvGrpSpPr>
        <p:grpSpPr>
          <a:xfrm>
            <a:off x="8028784" y="1545026"/>
            <a:ext cx="3972397" cy="1882327"/>
            <a:chOff x="8028784" y="1545026"/>
            <a:chExt cx="3972397" cy="1882327"/>
          </a:xfrm>
        </p:grpSpPr>
        <p:grpSp>
          <p:nvGrpSpPr>
            <p:cNvPr id="7" name="グループ化 6">
              <a:extLst>
                <a:ext uri="{FF2B5EF4-FFF2-40B4-BE49-F238E27FC236}">
                  <a16:creationId xmlns:a16="http://schemas.microsoft.com/office/drawing/2014/main" id="{B8ACA211-07DD-4985-F3F0-20111ACFC415}"/>
                </a:ext>
              </a:extLst>
            </p:cNvPr>
            <p:cNvGrpSpPr/>
            <p:nvPr/>
          </p:nvGrpSpPr>
          <p:grpSpPr>
            <a:xfrm>
              <a:off x="8028784" y="1545026"/>
              <a:ext cx="3972397" cy="1882327"/>
              <a:chOff x="8028784" y="1387366"/>
              <a:chExt cx="3972397" cy="1882327"/>
            </a:xfrm>
          </p:grpSpPr>
          <p:sp>
            <p:nvSpPr>
              <p:cNvPr id="10" name="Rectangle 363">
                <a:extLst>
                  <a:ext uri="{FF2B5EF4-FFF2-40B4-BE49-F238E27FC236}">
                    <a16:creationId xmlns:a16="http://schemas.microsoft.com/office/drawing/2014/main" id="{22D9ED2D-0849-F549-AF52-327596A66003}"/>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611CF30-D0C7-A4C7-079B-5986BFA47F91}"/>
                  </a:ext>
                </a:extLst>
              </p:cNvPr>
              <p:cNvPicPr>
                <a:picLocks noChangeAspect="1"/>
              </p:cNvPicPr>
              <p:nvPr/>
            </p:nvPicPr>
            <p:blipFill>
              <a:blip r:embed="rId9"/>
              <a:stretch>
                <a:fillRect/>
              </a:stretch>
            </p:blipFill>
            <p:spPr>
              <a:xfrm>
                <a:off x="8508403" y="2393946"/>
                <a:ext cx="272098" cy="262381"/>
              </a:xfrm>
              <a:prstGeom prst="rect">
                <a:avLst/>
              </a:prstGeom>
            </p:spPr>
          </p:pic>
        </p:grpSp>
        <p:pic>
          <p:nvPicPr>
            <p:cNvPr id="9" name="図 8">
              <a:extLst>
                <a:ext uri="{FF2B5EF4-FFF2-40B4-BE49-F238E27FC236}">
                  <a16:creationId xmlns:a16="http://schemas.microsoft.com/office/drawing/2014/main" id="{E62C2607-1A20-8C57-0D2F-57A0EE0A3F30}"/>
                </a:ext>
              </a:extLst>
            </p:cNvPr>
            <p:cNvPicPr>
              <a:picLocks noChangeAspect="1"/>
            </p:cNvPicPr>
            <p:nvPr/>
          </p:nvPicPr>
          <p:blipFill>
            <a:blip r:embed="rId9"/>
            <a:stretch>
              <a:fillRect/>
            </a:stretch>
          </p:blipFill>
          <p:spPr>
            <a:xfrm>
              <a:off x="9892835" y="3176983"/>
              <a:ext cx="208153" cy="200720"/>
            </a:xfrm>
            <a:prstGeom prst="rect">
              <a:avLst/>
            </a:prstGeom>
          </p:spPr>
        </p:pic>
      </p:grpSp>
    </p:spTree>
    <p:extLst>
      <p:ext uri="{BB962C8B-B14F-4D97-AF65-F5344CB8AC3E}">
        <p14:creationId xmlns:p14="http://schemas.microsoft.com/office/powerpoint/2010/main" val="1875984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207018049"/>
              </p:ext>
            </p:extLst>
          </p:nvPr>
        </p:nvGraphicFramePr>
        <p:xfrm>
          <a:off x="581319" y="4110671"/>
          <a:ext cx="11172119" cy="2150688"/>
        </p:xfrm>
        <a:graphic>
          <a:graphicData uri="http://schemas.openxmlformats.org/drawingml/2006/table">
            <a:tbl>
              <a:tblPr firstRow="1" bandRow="1">
                <a:tableStyleId>{5A111915-BE36-4E01-A7E5-04B1672EAD32}</a:tableStyleId>
              </a:tblPr>
              <a:tblGrid>
                <a:gridCol w="2357114">
                  <a:extLst>
                    <a:ext uri="{9D8B030D-6E8A-4147-A177-3AD203B41FA5}">
                      <a16:colId xmlns:a16="http://schemas.microsoft.com/office/drawing/2014/main" val="2147211549"/>
                    </a:ext>
                  </a:extLst>
                </a:gridCol>
                <a:gridCol w="8815005">
                  <a:extLst>
                    <a:ext uri="{9D8B030D-6E8A-4147-A177-3AD203B41FA5}">
                      <a16:colId xmlns:a16="http://schemas.microsoft.com/office/drawing/2014/main" val="840295438"/>
                    </a:ext>
                  </a:extLst>
                </a:gridCol>
              </a:tblGrid>
              <a:tr h="297856">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625497">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78713">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2135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5742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［勤務スケジュール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勤務スケジュール］</a:t>
                      </a:r>
                      <a:r>
                        <a:rPr lang="ja-JP" altLang="ja-JP" sz="1200" dirty="0">
                          <a:latin typeface="Meiryo UI" panose="020B0604030504040204" pitchFamily="50" charset="-128"/>
                          <a:ea typeface="Meiryo UI" panose="020B0604030504040204" pitchFamily="50" charset="-128"/>
                        </a:rPr>
                        <a:t>メニュー</a:t>
                      </a:r>
                      <a:r>
                        <a:rPr lang="ja-JP" altLang="en-US" sz="1200" dirty="0">
                          <a:latin typeface="Meiryo UI" panose="020B0604030504040204" pitchFamily="50" charset="-128"/>
                          <a:ea typeface="Meiryo UI" panose="020B0604030504040204" pitchFamily="50" charset="-128"/>
                        </a:rPr>
                        <a:t>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勤務回数と、</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タイムレコーダ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上で打刻した勤務回数の合計が、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443663">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［法人情報</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勤務規程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勤務体系 </a:t>
                      </a:r>
                      <a:r>
                        <a:rPr lang="en-US" altLang="ja-JP" sz="1200" dirty="0">
                          <a:latin typeface="Meiryo UI" panose="020B0604030504040204" pitchFamily="50" charset="-128"/>
                          <a:ea typeface="Meiryo UI" panose="020B0604030504040204" pitchFamily="50" charset="-128"/>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で利用制限が</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p:nvPr/>
        </p:nvCxnSpPr>
        <p:spPr>
          <a:xfrm>
            <a:off x="2758440" y="4112192"/>
            <a:ext cx="0" cy="21506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6</a:t>
            </a:r>
            <a:r>
              <a:rPr lang="ja-JP" altLang="en-US" sz="1800" dirty="0">
                <a:latin typeface="Meiryo UI" panose="020B0604030504040204" pitchFamily="50" charset="-128"/>
                <a:ea typeface="Meiryo UI" panose="020B0604030504040204" pitchFamily="50" charset="-128"/>
              </a:rPr>
              <a:t>］工数データを入力する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プロジェクト・タスク別に工数データを入力する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7</a:t>
            </a:r>
            <a:r>
              <a:rPr lang="ja-JP" altLang="en-US" sz="1800" dirty="0">
                <a:latin typeface="Meiryo UI" panose="020B0604030504040204" pitchFamily="50" charset="-128"/>
                <a:ea typeface="Meiryo UI" panose="020B0604030504040204" pitchFamily="50" charset="-128"/>
              </a:rPr>
              <a:t>］工数データを確認する（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500" dirty="0">
                <a:solidFill>
                  <a:srgbClr val="FF0000"/>
                </a:solidFill>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工数データに誤りや入力漏れがないかを日別に確認する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工数データに誤りや入力漏れがないかを社員別に確認する</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 未確認や警告の工数データがないかを確認する　</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工数データの合計をプロジェクト別に確認する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rPr>
              <a:t>］こんなときは</a:t>
            </a:r>
            <a:br>
              <a:rPr lang="en-US" altLang="ja-JP" sz="18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1</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「申請位置が選択されていません」と表示される</a:t>
            </a:r>
            <a:endParaRPr lang="en-US" altLang="ja-JP" sz="15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1730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stretch>
            <a:fillRect/>
          </a:stretch>
        </p:blipFill>
        <p:spPr>
          <a:xfrm>
            <a:off x="599549" y="1408391"/>
            <a:ext cx="7352381" cy="3771429"/>
          </a:xfrm>
          <a:prstGeom prst="rect">
            <a:avLst/>
          </a:prstGeom>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372321" y="3128372"/>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0648" y="2643570"/>
            <a:ext cx="67815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58781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nhosoya\AppData\Local\Temp\SNAGHTML1b06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D8690EA-06E3-4211-92F7-C29BB69A776B}"/>
              </a:ext>
            </a:extLst>
          </p:cNvPr>
          <p:cNvSpPr>
            <a:spLocks noChangeArrowheads="1"/>
          </p:cNvSpPr>
          <p:nvPr/>
        </p:nvSpPr>
        <p:spPr bwMode="auto">
          <a:xfrm>
            <a:off x="1550939" y="3805139"/>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54CD1C23-5505-4933-82E5-8AAF94473C2B}"/>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779AFED4-CB3D-BAD9-25D8-023C2A52F4BD}"/>
              </a:ext>
            </a:extLst>
          </p:cNvPr>
          <p:cNvGrpSpPr/>
          <p:nvPr/>
        </p:nvGrpSpPr>
        <p:grpSpPr>
          <a:xfrm>
            <a:off x="8406332" y="5318720"/>
            <a:ext cx="3148583" cy="766302"/>
            <a:chOff x="8406332" y="5318720"/>
            <a:chExt cx="3148583" cy="766302"/>
          </a:xfrm>
        </p:grpSpPr>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10" name="図 9">
              <a:extLst>
                <a:ext uri="{FF2B5EF4-FFF2-40B4-BE49-F238E27FC236}">
                  <a16:creationId xmlns:a16="http://schemas.microsoft.com/office/drawing/2014/main" id="{225F9B49-3AC3-73C1-4E1E-ED5E2B090DD9}"/>
                </a:ext>
              </a:extLst>
            </p:cNvPr>
            <p:cNvPicPr>
              <a:picLocks noChangeAspect="1"/>
            </p:cNvPicPr>
            <p:nvPr/>
          </p:nvPicPr>
          <p:blipFill>
            <a:blip r:embed="rId8"/>
            <a:stretch>
              <a:fillRect/>
            </a:stretch>
          </p:blipFill>
          <p:spPr>
            <a:xfrm>
              <a:off x="8772817" y="5425993"/>
              <a:ext cx="229594" cy="237511"/>
            </a:xfrm>
            <a:prstGeom prst="rect">
              <a:avLst/>
            </a:prstGeom>
          </p:spPr>
        </p:pic>
        <p:pic>
          <p:nvPicPr>
            <p:cNvPr id="12" name="図 11">
              <a:extLst>
                <a:ext uri="{FF2B5EF4-FFF2-40B4-BE49-F238E27FC236}">
                  <a16:creationId xmlns:a16="http://schemas.microsoft.com/office/drawing/2014/main" id="{E0481950-0679-B9CE-E02C-E5BDF375B82C}"/>
                </a:ext>
              </a:extLst>
            </p:cNvPr>
            <p:cNvPicPr>
              <a:picLocks noChangeAspect="1"/>
            </p:cNvPicPr>
            <p:nvPr/>
          </p:nvPicPr>
          <p:blipFill>
            <a:blip r:embed="rId9"/>
            <a:stretch>
              <a:fillRect/>
            </a:stretch>
          </p:blipFill>
          <p:spPr>
            <a:xfrm>
              <a:off x="9540842" y="5425993"/>
              <a:ext cx="237238" cy="237238"/>
            </a:xfrm>
            <a:prstGeom prst="rect">
              <a:avLst/>
            </a:prstGeom>
          </p:spPr>
        </p:pic>
      </p:grpSp>
      <p:pic>
        <p:nvPicPr>
          <p:cNvPr id="16" name="図 15">
            <a:extLst>
              <a:ext uri="{FF2B5EF4-FFF2-40B4-BE49-F238E27FC236}">
                <a16:creationId xmlns:a16="http://schemas.microsoft.com/office/drawing/2014/main" id="{E2290DB3-EC76-2E0F-96C4-34F9B5E98C1F}"/>
              </a:ext>
            </a:extLst>
          </p:cNvPr>
          <p:cNvPicPr>
            <a:picLocks noChangeAspect="1"/>
          </p:cNvPicPr>
          <p:nvPr/>
        </p:nvPicPr>
        <p:blipFill>
          <a:blip r:embed="rId10"/>
          <a:stretch>
            <a:fillRect/>
          </a:stretch>
        </p:blipFill>
        <p:spPr>
          <a:xfrm>
            <a:off x="9986523" y="5425993"/>
            <a:ext cx="245146" cy="237238"/>
          </a:xfrm>
          <a:prstGeom prst="rect">
            <a:avLst/>
          </a:prstGeom>
        </p:spPr>
      </p:pic>
    </p:spTree>
    <p:extLst>
      <p:ext uri="{BB962C8B-B14F-4D97-AF65-F5344CB8AC3E}">
        <p14:creationId xmlns:p14="http://schemas.microsoft.com/office/powerpoint/2010/main" val="506961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50939" y="3839007"/>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7"/>
          <a:stretch>
            <a:fillRect/>
          </a:stretch>
        </p:blipFill>
        <p:spPr>
          <a:xfrm>
            <a:off x="6954987" y="4762117"/>
            <a:ext cx="4541144" cy="1621402"/>
          </a:xfrm>
          <a:prstGeom prst="rect">
            <a:avLst/>
          </a:prstGeom>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CCCFE83B-9822-4977-9E1D-A49350164358}"/>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7"/>
          <a:stretch>
            <a:fillRect/>
          </a:stretch>
        </p:blipFill>
        <p:spPr>
          <a:xfrm>
            <a:off x="6885401" y="3887951"/>
            <a:ext cx="5032659" cy="2631415"/>
          </a:xfrm>
          <a:prstGeom prst="rect">
            <a:avLst/>
          </a:prstGeom>
        </p:spPr>
      </p:pic>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4" y="4026310"/>
            <a:ext cx="941862" cy="256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cstate="print">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10"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1"/>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23" name="AutoShape 380">
            <a:extLst>
              <a:ext uri="{FF2B5EF4-FFF2-40B4-BE49-F238E27FC236}">
                <a16:creationId xmlns:a16="http://schemas.microsoft.com/office/drawing/2014/main" id="{4941AC1E-677F-4BB0-A3CB-70B3150C9234}"/>
              </a:ext>
            </a:extLst>
          </p:cNvPr>
          <p:cNvSpPr>
            <a:spLocks noChangeArrowheads="1"/>
          </p:cNvSpPr>
          <p:nvPr/>
        </p:nvSpPr>
        <p:spPr bwMode="auto">
          <a:xfrm>
            <a:off x="1550939"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F74926E3-6CCC-4745-AC33-C99F05ADB45D}"/>
              </a:ext>
            </a:extLst>
          </p:cNvPr>
          <p:cNvSpPr>
            <a:spLocks noChangeArrowheads="1"/>
          </p:cNvSpPr>
          <p:nvPr/>
        </p:nvSpPr>
        <p:spPr bwMode="auto">
          <a:xfrm>
            <a:off x="555780" y="1780256"/>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246ADBB5-A89E-978A-0F4A-118BE4954AC9}"/>
              </a:ext>
            </a:extLst>
          </p:cNvPr>
          <p:cNvGrpSpPr/>
          <p:nvPr/>
        </p:nvGrpSpPr>
        <p:grpSpPr>
          <a:xfrm>
            <a:off x="8172314" y="5058319"/>
            <a:ext cx="3148583" cy="672270"/>
            <a:chOff x="8406332" y="5318720"/>
            <a:chExt cx="3148583" cy="766302"/>
          </a:xfrm>
        </p:grpSpPr>
        <p:sp>
          <p:nvSpPr>
            <p:cNvPr id="8" name="Rectangle 363">
              <a:extLst>
                <a:ext uri="{FF2B5EF4-FFF2-40B4-BE49-F238E27FC236}">
                  <a16:creationId xmlns:a16="http://schemas.microsoft.com/office/drawing/2014/main" id="{B1B7F11F-21A3-8D59-4BE6-3B3A85615F3B}"/>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9" name="図 8">
              <a:extLst>
                <a:ext uri="{FF2B5EF4-FFF2-40B4-BE49-F238E27FC236}">
                  <a16:creationId xmlns:a16="http://schemas.microsoft.com/office/drawing/2014/main" id="{A7101AD0-579D-C161-5772-D1F3DF2604FA}"/>
                </a:ext>
              </a:extLst>
            </p:cNvPr>
            <p:cNvPicPr>
              <a:picLocks noChangeAspect="1"/>
            </p:cNvPicPr>
            <p:nvPr/>
          </p:nvPicPr>
          <p:blipFill>
            <a:blip r:embed="rId12"/>
            <a:stretch>
              <a:fillRect/>
            </a:stretch>
          </p:blipFill>
          <p:spPr>
            <a:xfrm>
              <a:off x="8772817" y="5425993"/>
              <a:ext cx="229594" cy="237511"/>
            </a:xfrm>
            <a:prstGeom prst="rect">
              <a:avLst/>
            </a:prstGeom>
          </p:spPr>
        </p:pic>
        <p:pic>
          <p:nvPicPr>
            <p:cNvPr id="10" name="図 9">
              <a:extLst>
                <a:ext uri="{FF2B5EF4-FFF2-40B4-BE49-F238E27FC236}">
                  <a16:creationId xmlns:a16="http://schemas.microsoft.com/office/drawing/2014/main" id="{0E7F13D5-BF67-71E2-9F99-EDB18FA33C3B}"/>
                </a:ext>
              </a:extLst>
            </p:cNvPr>
            <p:cNvPicPr>
              <a:picLocks noChangeAspect="1"/>
            </p:cNvPicPr>
            <p:nvPr/>
          </p:nvPicPr>
          <p:blipFill>
            <a:blip r:embed="rId13"/>
            <a:stretch>
              <a:fillRect/>
            </a:stretch>
          </p:blipFill>
          <p:spPr>
            <a:xfrm>
              <a:off x="9540842" y="5425993"/>
              <a:ext cx="237238" cy="237238"/>
            </a:xfrm>
            <a:prstGeom prst="rect">
              <a:avLst/>
            </a:prstGeom>
          </p:spPr>
        </p:pic>
      </p:grpSp>
      <p:pic>
        <p:nvPicPr>
          <p:cNvPr id="11" name="図 10">
            <a:extLst>
              <a:ext uri="{FF2B5EF4-FFF2-40B4-BE49-F238E27FC236}">
                <a16:creationId xmlns:a16="http://schemas.microsoft.com/office/drawing/2014/main" id="{DE32EC08-1A03-2769-E29C-92B1CF6E634E}"/>
              </a:ext>
            </a:extLst>
          </p:cNvPr>
          <p:cNvPicPr>
            <a:picLocks noChangeAspect="1"/>
          </p:cNvPicPr>
          <p:nvPr/>
        </p:nvPicPr>
        <p:blipFill>
          <a:blip r:embed="rId14"/>
          <a:stretch>
            <a:fillRect/>
          </a:stretch>
        </p:blipFill>
        <p:spPr>
          <a:xfrm>
            <a:off x="9765943" y="5155045"/>
            <a:ext cx="245146" cy="237238"/>
          </a:xfrm>
          <a:prstGeom prst="rect">
            <a:avLst/>
          </a:prstGeom>
        </p:spPr>
      </p:pic>
    </p:spTree>
    <p:extLst>
      <p:ext uri="{BB962C8B-B14F-4D97-AF65-F5344CB8AC3E}">
        <p14:creationId xmlns:p14="http://schemas.microsoft.com/office/powerpoint/2010/main" val="25439737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AutoShape 380">
            <a:extLst>
              <a:ext uri="{FF2B5EF4-FFF2-40B4-BE49-F238E27FC236}">
                <a16:creationId xmlns:a16="http://schemas.microsoft.com/office/drawing/2014/main" id="{2A0E7108-5294-44D0-8E8D-A7E0920E85AC}"/>
              </a:ext>
            </a:extLst>
          </p:cNvPr>
          <p:cNvSpPr>
            <a:spLocks noChangeArrowheads="1"/>
          </p:cNvSpPr>
          <p:nvPr/>
        </p:nvSpPr>
        <p:spPr bwMode="auto">
          <a:xfrm>
            <a:off x="1550939" y="3813606"/>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467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6758" y="829502"/>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］メニューで、未打刻の社員を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56</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861990" y="4731290"/>
            <a:ext cx="314922" cy="1488653"/>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689333E-7796-2375-3FB6-C83E61D60D09}"/>
              </a:ext>
            </a:extLst>
          </p:cNvPr>
          <p:cNvPicPr>
            <a:picLocks noChangeAspect="1"/>
          </p:cNvPicPr>
          <p:nvPr/>
        </p:nvPicPr>
        <p:blipFill>
          <a:blip r:embed="rId3"/>
          <a:stretch>
            <a:fillRect/>
          </a:stretch>
        </p:blipFill>
        <p:spPr>
          <a:xfrm>
            <a:off x="7335400" y="3985147"/>
            <a:ext cx="4617654" cy="2328645"/>
          </a:xfrm>
          <a:prstGeom prst="rect">
            <a:avLst/>
          </a:prstGeom>
        </p:spPr>
      </p:pic>
      <p:sp>
        <p:nvSpPr>
          <p:cNvPr id="2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10140346" y="5040924"/>
            <a:ext cx="449502" cy="1911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611BB7E3-7374-FFCE-748A-59F895B27D7A}"/>
              </a:ext>
            </a:extLst>
          </p:cNvPr>
          <p:cNvSpPr>
            <a:spLocks noChangeArrowheads="1"/>
          </p:cNvSpPr>
          <p:nvPr/>
        </p:nvSpPr>
        <p:spPr bwMode="auto">
          <a:xfrm>
            <a:off x="7854811" y="5969041"/>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C8519D76-1058-6572-513E-6EB4FBA3CF5B}"/>
              </a:ext>
            </a:extLst>
          </p:cNvPr>
          <p:cNvSpPr>
            <a:spLocks noChangeArrowheads="1"/>
          </p:cNvSpPr>
          <p:nvPr/>
        </p:nvSpPr>
        <p:spPr bwMode="auto">
          <a:xfrm>
            <a:off x="9667672" y="5341836"/>
            <a:ext cx="449502" cy="1911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5CC5508A-5443-958E-A30A-F9E7B2F6E47B}"/>
              </a:ext>
            </a:extLst>
          </p:cNvPr>
          <p:cNvSpPr>
            <a:spLocks noChangeArrowheads="1"/>
          </p:cNvSpPr>
          <p:nvPr/>
        </p:nvSpPr>
        <p:spPr bwMode="auto">
          <a:xfrm>
            <a:off x="10140782" y="5648761"/>
            <a:ext cx="449502" cy="1911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1838F404-148A-2164-45E1-B70DC7E08176}"/>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6" name="図 5">
            <a:extLst>
              <a:ext uri="{FF2B5EF4-FFF2-40B4-BE49-F238E27FC236}">
                <a16:creationId xmlns:a16="http://schemas.microsoft.com/office/drawing/2014/main" id="{2AABCE49-988E-9796-1FE3-3B87407206C7}"/>
              </a:ext>
            </a:extLst>
          </p:cNvPr>
          <p:cNvPicPr>
            <a:picLocks noChangeAspect="1"/>
          </p:cNvPicPr>
          <p:nvPr/>
        </p:nvPicPr>
        <p:blipFill>
          <a:blip r:embed="rId4"/>
          <a:stretch>
            <a:fillRect/>
          </a:stretch>
        </p:blipFill>
        <p:spPr>
          <a:xfrm>
            <a:off x="2297560" y="4040092"/>
            <a:ext cx="3569682" cy="2016616"/>
          </a:xfrm>
          <a:prstGeom prst="rect">
            <a:avLst/>
          </a:prstGeom>
        </p:spPr>
      </p:pic>
      <p:pic>
        <p:nvPicPr>
          <p:cNvPr id="9" name="図 8">
            <a:extLst>
              <a:ext uri="{FF2B5EF4-FFF2-40B4-BE49-F238E27FC236}">
                <a16:creationId xmlns:a16="http://schemas.microsoft.com/office/drawing/2014/main" id="{9C768CD0-F5F3-6D96-1A83-A99CF90403EF}"/>
              </a:ext>
            </a:extLst>
          </p:cNvPr>
          <p:cNvPicPr>
            <a:picLocks noChangeAspect="1"/>
          </p:cNvPicPr>
          <p:nvPr/>
        </p:nvPicPr>
        <p:blipFill>
          <a:blip r:embed="rId5"/>
          <a:stretch>
            <a:fillRect/>
          </a:stretch>
        </p:blipFill>
        <p:spPr>
          <a:xfrm>
            <a:off x="2593801" y="3507416"/>
            <a:ext cx="3569781" cy="1768381"/>
          </a:xfrm>
          <a:prstGeom prst="rect">
            <a:avLst/>
          </a:prstGeom>
        </p:spPr>
      </p:pic>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未打刻にチェックをし、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2C437D5E-E3F9-EAD1-6D98-EA81032FD9F5}"/>
              </a:ext>
            </a:extLst>
          </p:cNvPr>
          <p:cNvPicPr>
            <a:picLocks noChangeAspect="1"/>
          </p:cNvPicPr>
          <p:nvPr/>
        </p:nvPicPr>
        <p:blipFill>
          <a:blip r:embed="rId6"/>
          <a:stretch>
            <a:fillRect/>
          </a:stretch>
        </p:blipFill>
        <p:spPr>
          <a:xfrm>
            <a:off x="2885460" y="2972484"/>
            <a:ext cx="3555979" cy="180484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483207" y="4089536"/>
            <a:ext cx="1853455" cy="220807"/>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B9A96099-BBBD-C3D6-62E7-D3AEA550E931}"/>
              </a:ext>
            </a:extLst>
          </p:cNvPr>
          <p:cNvCxnSpPr>
            <a:cxnSpLocks/>
            <a:stCxn id="20" idx="2"/>
            <a:endCxn id="11" idx="0"/>
          </p:cNvCxnSpPr>
          <p:nvPr/>
        </p:nvCxnSpPr>
        <p:spPr>
          <a:xfrm flipH="1">
            <a:off x="4156724" y="4310343"/>
            <a:ext cx="1253211" cy="136259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9" name="図 28">
            <a:extLst>
              <a:ext uri="{FF2B5EF4-FFF2-40B4-BE49-F238E27FC236}">
                <a16:creationId xmlns:a16="http://schemas.microsoft.com/office/drawing/2014/main" id="{01C0F343-D4CC-3A82-C4F3-43D0817B5EA2}"/>
              </a:ext>
            </a:extLst>
          </p:cNvPr>
          <p:cNvPicPr>
            <a:picLocks noChangeAspect="1"/>
          </p:cNvPicPr>
          <p:nvPr/>
        </p:nvPicPr>
        <p:blipFill>
          <a:blip r:embed="rId7"/>
          <a:stretch>
            <a:fillRect/>
          </a:stretch>
        </p:blipFill>
        <p:spPr>
          <a:xfrm>
            <a:off x="532893" y="1539314"/>
            <a:ext cx="1500366" cy="2578754"/>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BAC1AD64-94ED-B87E-1585-166B39BABBDD}"/>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Tree>
    <p:extLst>
      <p:ext uri="{BB962C8B-B14F-4D97-AF65-F5344CB8AC3E}">
        <p14:creationId xmlns:p14="http://schemas.microsoft.com/office/powerpoint/2010/main" val="2651963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501"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］メニューで、未申請の社員を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6" name="図 15">
            <a:extLst>
              <a:ext uri="{FF2B5EF4-FFF2-40B4-BE49-F238E27FC236}">
                <a16:creationId xmlns:a16="http://schemas.microsoft.com/office/drawing/2014/main" id="{2625A42F-CA5C-8863-88DB-D544425E2D4F}"/>
              </a:ext>
            </a:extLst>
          </p:cNvPr>
          <p:cNvPicPr>
            <a:picLocks noChangeAspect="1"/>
          </p:cNvPicPr>
          <p:nvPr/>
        </p:nvPicPr>
        <p:blipFill>
          <a:blip r:embed="rId3"/>
          <a:stretch>
            <a:fillRect/>
          </a:stretch>
        </p:blipFill>
        <p:spPr>
          <a:xfrm>
            <a:off x="2297560" y="4040092"/>
            <a:ext cx="3569682" cy="2016616"/>
          </a:xfrm>
          <a:prstGeom prst="rect">
            <a:avLst/>
          </a:prstGeom>
        </p:spPr>
      </p:pic>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- 8. </a:t>
            </a:r>
            <a:r>
              <a:rPr lang="ja-JP" altLang="en-US" sz="2800" b="1" dirty="0">
                <a:latin typeface="Meiryo UI" panose="020B0604030504040204" pitchFamily="50" charset="-128"/>
                <a:ea typeface="Meiryo UI" panose="020B0604030504040204" pitchFamily="50" charset="-128"/>
              </a:rPr>
              <a:t>勤怠処理月や勤務日を指定して、未申請の社員を確認する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57</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未申請にチェックをし、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4ACD2AB9-4777-BC40-4EE9-81499F708AAA}"/>
              </a:ext>
            </a:extLst>
          </p:cNvPr>
          <p:cNvPicPr>
            <a:picLocks noChangeAspect="1"/>
          </p:cNvPicPr>
          <p:nvPr/>
        </p:nvPicPr>
        <p:blipFill>
          <a:blip r:embed="rId4"/>
          <a:stretch>
            <a:fillRect/>
          </a:stretch>
        </p:blipFill>
        <p:spPr>
          <a:xfrm>
            <a:off x="7330154" y="3992474"/>
            <a:ext cx="4639513" cy="2328644"/>
          </a:xfrm>
          <a:prstGeom prst="rect">
            <a:avLst/>
          </a:prstGeom>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871515" y="4746920"/>
            <a:ext cx="314922" cy="1488653"/>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54" name="グループ化 53">
            <a:extLst>
              <a:ext uri="{FF2B5EF4-FFF2-40B4-BE49-F238E27FC236}">
                <a16:creationId xmlns:a16="http://schemas.microsoft.com/office/drawing/2014/main" id="{C686E0AA-448F-812A-84B2-E701A8B2FFC9}"/>
              </a:ext>
            </a:extLst>
          </p:cNvPr>
          <p:cNvGrpSpPr/>
          <p:nvPr/>
        </p:nvGrpSpPr>
        <p:grpSpPr>
          <a:xfrm>
            <a:off x="6546378" y="1183412"/>
            <a:ext cx="5501207" cy="2676804"/>
            <a:chOff x="6548744" y="1143913"/>
            <a:chExt cx="5501207" cy="2676804"/>
          </a:xfrm>
        </p:grpSpPr>
        <p:grpSp>
          <p:nvGrpSpPr>
            <p:cNvPr id="53" name="グループ化 52">
              <a:extLst>
                <a:ext uri="{FF2B5EF4-FFF2-40B4-BE49-F238E27FC236}">
                  <a16:creationId xmlns:a16="http://schemas.microsoft.com/office/drawing/2014/main" id="{4CD4DC90-D367-8882-75A1-24A6C66BA8F8}"/>
                </a:ext>
              </a:extLst>
            </p:cNvPr>
            <p:cNvGrpSpPr/>
            <p:nvPr/>
          </p:nvGrpSpPr>
          <p:grpSpPr>
            <a:xfrm>
              <a:off x="6548744" y="1143913"/>
              <a:ext cx="5501207" cy="2676804"/>
              <a:chOff x="6548744" y="1143913"/>
              <a:chExt cx="5501207" cy="2676804"/>
            </a:xfrm>
          </p:grpSpPr>
          <p:sp>
            <p:nvSpPr>
              <p:cNvPr id="35" name="Rectangle 363">
                <a:extLst>
                  <a:ext uri="{FF2B5EF4-FFF2-40B4-BE49-F238E27FC236}">
                    <a16:creationId xmlns:a16="http://schemas.microsoft.com/office/drawing/2014/main" id="{009022AB-0E12-B7D3-DE2B-517645E8F1CF}"/>
                  </a:ext>
                </a:extLst>
              </p:cNvPr>
              <p:cNvSpPr>
                <a:spLocks noChangeArrowheads="1"/>
              </p:cNvSpPr>
              <p:nvPr/>
            </p:nvSpPr>
            <p:spPr bwMode="auto">
              <a:xfrm>
                <a:off x="6548744" y="1143913"/>
                <a:ext cx="5501207" cy="26768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③ 以下の勤務状況の場合に、</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未申請</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例に記載したような申請が漏れていないかを確認します。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6" name="図 35">
                <a:extLst>
                  <a:ext uri="{FF2B5EF4-FFF2-40B4-BE49-F238E27FC236}">
                    <a16:creationId xmlns:a16="http://schemas.microsoft.com/office/drawing/2014/main" id="{3FA4457C-D82B-05C7-738F-5C96D236C15E}"/>
                  </a:ext>
                </a:extLst>
              </p:cNvPr>
              <p:cNvPicPr>
                <a:picLocks noChangeAspect="1"/>
              </p:cNvPicPr>
              <p:nvPr/>
            </p:nvPicPr>
            <p:blipFill>
              <a:blip r:embed="rId5"/>
              <a:stretch>
                <a:fillRect/>
              </a:stretch>
            </p:blipFill>
            <p:spPr>
              <a:xfrm>
                <a:off x="6998634" y="1737931"/>
                <a:ext cx="272098" cy="262381"/>
              </a:xfrm>
              <a:prstGeom prst="rect">
                <a:avLst/>
              </a:prstGeom>
            </p:spPr>
          </p:pic>
          <p:pic>
            <p:nvPicPr>
              <p:cNvPr id="37" name="図 36">
                <a:extLst>
                  <a:ext uri="{FF2B5EF4-FFF2-40B4-BE49-F238E27FC236}">
                    <a16:creationId xmlns:a16="http://schemas.microsoft.com/office/drawing/2014/main" id="{B7167867-7B9E-F201-5F49-BC5A52B3C43B}"/>
                  </a:ext>
                </a:extLst>
              </p:cNvPr>
              <p:cNvPicPr>
                <a:picLocks noChangeAspect="1"/>
              </p:cNvPicPr>
              <p:nvPr/>
            </p:nvPicPr>
            <p:blipFill>
              <a:blip r:embed="rId6"/>
              <a:stretch>
                <a:fillRect/>
              </a:stretch>
            </p:blipFill>
            <p:spPr>
              <a:xfrm>
                <a:off x="6986320" y="2228671"/>
                <a:ext cx="281817" cy="262381"/>
              </a:xfrm>
              <a:prstGeom prst="rect">
                <a:avLst/>
              </a:prstGeom>
            </p:spPr>
          </p:pic>
          <p:pic>
            <p:nvPicPr>
              <p:cNvPr id="38" name="図 37">
                <a:extLst>
                  <a:ext uri="{FF2B5EF4-FFF2-40B4-BE49-F238E27FC236}">
                    <a16:creationId xmlns:a16="http://schemas.microsoft.com/office/drawing/2014/main" id="{EEC23DE2-1C1A-A976-48EF-99646FF5E900}"/>
                  </a:ext>
                </a:extLst>
              </p:cNvPr>
              <p:cNvPicPr>
                <a:picLocks noChangeAspect="1"/>
              </p:cNvPicPr>
              <p:nvPr/>
            </p:nvPicPr>
            <p:blipFill>
              <a:blip r:embed="rId7"/>
              <a:stretch>
                <a:fillRect/>
              </a:stretch>
            </p:blipFill>
            <p:spPr>
              <a:xfrm>
                <a:off x="6990502" y="3198370"/>
                <a:ext cx="262381" cy="262381"/>
              </a:xfrm>
              <a:prstGeom prst="rect">
                <a:avLst/>
              </a:prstGeom>
            </p:spPr>
          </p:pic>
        </p:grpSp>
        <p:pic>
          <p:nvPicPr>
            <p:cNvPr id="39" name="図 38">
              <a:extLst>
                <a:ext uri="{FF2B5EF4-FFF2-40B4-BE49-F238E27FC236}">
                  <a16:creationId xmlns:a16="http://schemas.microsoft.com/office/drawing/2014/main" id="{AC231892-3B50-D00E-251F-CC44F5908B5D}"/>
                </a:ext>
              </a:extLst>
            </p:cNvPr>
            <p:cNvPicPr>
              <a:picLocks noChangeAspect="1"/>
            </p:cNvPicPr>
            <p:nvPr/>
          </p:nvPicPr>
          <p:blipFill>
            <a:blip r:embed="rId8"/>
            <a:stretch>
              <a:fillRect/>
            </a:stretch>
          </p:blipFill>
          <p:spPr>
            <a:xfrm>
              <a:off x="6997972" y="2715955"/>
              <a:ext cx="272098" cy="262381"/>
            </a:xfrm>
            <a:prstGeom prst="rect">
              <a:avLst/>
            </a:prstGeom>
          </p:spPr>
        </p:pic>
      </p:grpSp>
      <p:cxnSp>
        <p:nvCxnSpPr>
          <p:cNvPr id="40" name="直線コネクタ 39">
            <a:extLst>
              <a:ext uri="{FF2B5EF4-FFF2-40B4-BE49-F238E27FC236}">
                <a16:creationId xmlns:a16="http://schemas.microsoft.com/office/drawing/2014/main" id="{EB4F817D-EACC-CF5A-DAEA-77D5D9C7B477}"/>
              </a:ext>
            </a:extLst>
          </p:cNvPr>
          <p:cNvCxnSpPr>
            <a:cxnSpLocks/>
            <a:stCxn id="35" idx="2"/>
            <a:endCxn id="34" idx="0"/>
          </p:cNvCxnSpPr>
          <p:nvPr/>
        </p:nvCxnSpPr>
        <p:spPr>
          <a:xfrm flipH="1">
            <a:off x="9028976" y="3860216"/>
            <a:ext cx="268006" cy="88670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91642F90-88E1-BBF6-9BA9-1A6192177AED}"/>
              </a:ext>
            </a:extLst>
          </p:cNvPr>
          <p:cNvPicPr>
            <a:picLocks noChangeAspect="1"/>
          </p:cNvPicPr>
          <p:nvPr/>
        </p:nvPicPr>
        <p:blipFill>
          <a:blip r:embed="rId9"/>
          <a:stretch>
            <a:fillRect/>
          </a:stretch>
        </p:blipFill>
        <p:spPr>
          <a:xfrm>
            <a:off x="2593801" y="3507416"/>
            <a:ext cx="3569781" cy="1768381"/>
          </a:xfrm>
          <a:prstGeom prst="rect">
            <a:avLst/>
          </a:prstGeom>
        </p:spPr>
      </p:pic>
      <p:cxnSp>
        <p:nvCxnSpPr>
          <p:cNvPr id="21" name="直線コネクタ 20">
            <a:extLst>
              <a:ext uri="{FF2B5EF4-FFF2-40B4-BE49-F238E27FC236}">
                <a16:creationId xmlns:a16="http://schemas.microsoft.com/office/drawing/2014/main" id="{B9A96099-BBBD-C3D6-62E7-D3AEA550E931}"/>
              </a:ext>
            </a:extLst>
          </p:cNvPr>
          <p:cNvCxnSpPr>
            <a:cxnSpLocks/>
            <a:stCxn id="20" idx="2"/>
            <a:endCxn id="11" idx="0"/>
          </p:cNvCxnSpPr>
          <p:nvPr/>
        </p:nvCxnSpPr>
        <p:spPr>
          <a:xfrm flipH="1">
            <a:off x="4156724" y="4732757"/>
            <a:ext cx="1333444" cy="94018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D8D702FB-92F5-2F3D-3725-297B91888B43}"/>
              </a:ext>
            </a:extLst>
          </p:cNvPr>
          <p:cNvPicPr>
            <a:picLocks noChangeAspect="1"/>
          </p:cNvPicPr>
          <p:nvPr/>
        </p:nvPicPr>
        <p:blipFill>
          <a:blip r:embed="rId10"/>
          <a:stretch>
            <a:fillRect/>
          </a:stretch>
        </p:blipFill>
        <p:spPr>
          <a:xfrm>
            <a:off x="2871659" y="2976003"/>
            <a:ext cx="3573594" cy="1797518"/>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538895" y="4277763"/>
            <a:ext cx="1902545" cy="454994"/>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D85D18B3-8853-2CCE-3BEE-334FA2317B6F}"/>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E017EAD7-BA6A-71FA-0E45-A2717380F8E1}"/>
              </a:ext>
            </a:extLst>
          </p:cNvPr>
          <p:cNvPicPr>
            <a:picLocks noChangeAspect="1"/>
          </p:cNvPicPr>
          <p:nvPr/>
        </p:nvPicPr>
        <p:blipFill>
          <a:blip r:embed="rId11"/>
          <a:stretch>
            <a:fillRect/>
          </a:stretch>
        </p:blipFill>
        <p:spPr>
          <a:xfrm>
            <a:off x="532893" y="1539314"/>
            <a:ext cx="1500366" cy="2578754"/>
          </a:xfrm>
          <a:prstGeom prst="rect">
            <a:avLst/>
          </a:prstGeom>
        </p:spPr>
      </p:pic>
      <p:sp>
        <p:nvSpPr>
          <p:cNvPr id="25" name="AutoShape 380">
            <a:extLst>
              <a:ext uri="{FF2B5EF4-FFF2-40B4-BE49-F238E27FC236}">
                <a16:creationId xmlns:a16="http://schemas.microsoft.com/office/drawing/2014/main" id="{AF324AE5-C9B3-39F3-B096-905214E94D2C}"/>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9ECC3E1A-D606-B768-B05D-677D3F6C7DA3}"/>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7" name="Rectangle 363">
            <a:extLst>
              <a:ext uri="{FF2B5EF4-FFF2-40B4-BE49-F238E27FC236}">
                <a16:creationId xmlns:a16="http://schemas.microsoft.com/office/drawing/2014/main" id="{DB32549D-F633-A33F-A1D5-6C52904474D3}"/>
              </a:ext>
            </a:extLst>
          </p:cNvPr>
          <p:cNvSpPr>
            <a:spLocks noChangeArrowheads="1"/>
          </p:cNvSpPr>
          <p:nvPr/>
        </p:nvSpPr>
        <p:spPr bwMode="auto">
          <a:xfrm>
            <a:off x="1416443" y="1434566"/>
            <a:ext cx="4852077" cy="11454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p:txBody>
      </p:sp>
    </p:spTree>
    <p:extLst>
      <p:ext uri="{BB962C8B-B14F-4D97-AF65-F5344CB8AC3E}">
        <p14:creationId xmlns:p14="http://schemas.microsoft.com/office/powerpoint/2010/main" val="1501277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1564747"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時間外労働状況確認表］メニューで、時間外労働が限度時間を超過しないかを確認します。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現時点までの今月の時間外労働時間（合計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平均）と締日時点の予測を確認できます。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- 9. </a:t>
            </a:r>
            <a:r>
              <a:rPr lang="ja-JP" altLang="en-US" sz="2800" b="1" dirty="0">
                <a:latin typeface="Meiryo UI" panose="020B0604030504040204" pitchFamily="50" charset="-128"/>
                <a:ea typeface="Meiryo UI" panose="020B0604030504040204" pitchFamily="50" charset="-128"/>
              </a:rPr>
              <a:t>現時点の時間外労働状況を確認する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58</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5B1A34A4-28A9-7098-ACAF-DD360A7BC93B}"/>
              </a:ext>
            </a:extLst>
          </p:cNvPr>
          <p:cNvPicPr>
            <a:picLocks noChangeAspect="1"/>
          </p:cNvPicPr>
          <p:nvPr/>
        </p:nvPicPr>
        <p:blipFill>
          <a:blip r:embed="rId3"/>
          <a:stretch>
            <a:fillRect/>
          </a:stretch>
        </p:blipFill>
        <p:spPr>
          <a:xfrm>
            <a:off x="543620" y="1592106"/>
            <a:ext cx="1498239" cy="2227202"/>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AutoShape 380">
            <a:extLst>
              <a:ext uri="{FF2B5EF4-FFF2-40B4-BE49-F238E27FC236}">
                <a16:creationId xmlns:a16="http://schemas.microsoft.com/office/drawing/2014/main" id="{0D019249-5251-7D00-7822-FC82597F4000}"/>
              </a:ext>
            </a:extLst>
          </p:cNvPr>
          <p:cNvSpPr>
            <a:spLocks noChangeArrowheads="1"/>
          </p:cNvSpPr>
          <p:nvPr/>
        </p:nvSpPr>
        <p:spPr bwMode="auto">
          <a:xfrm>
            <a:off x="1527893" y="3618791"/>
            <a:ext cx="441669" cy="1999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70D06864-047D-849F-B88D-93D17160105B}"/>
              </a:ext>
            </a:extLst>
          </p:cNvPr>
          <p:cNvPicPr>
            <a:picLocks noChangeAspect="1"/>
          </p:cNvPicPr>
          <p:nvPr/>
        </p:nvPicPr>
        <p:blipFill>
          <a:blip r:embed="rId4"/>
          <a:stretch>
            <a:fillRect/>
          </a:stretch>
        </p:blipFill>
        <p:spPr>
          <a:xfrm>
            <a:off x="2500801" y="4175267"/>
            <a:ext cx="3150656" cy="1734891"/>
          </a:xfrm>
          <a:prstGeom prst="rect">
            <a:avLst/>
          </a:prstGeom>
        </p:spPr>
      </p:pic>
      <p:pic>
        <p:nvPicPr>
          <p:cNvPr id="14" name="図 13">
            <a:extLst>
              <a:ext uri="{FF2B5EF4-FFF2-40B4-BE49-F238E27FC236}">
                <a16:creationId xmlns:a16="http://schemas.microsoft.com/office/drawing/2014/main" id="{403733F3-6E7C-F4F2-5364-2CC45547FA54}"/>
              </a:ext>
            </a:extLst>
          </p:cNvPr>
          <p:cNvPicPr>
            <a:picLocks noChangeAspect="1"/>
          </p:cNvPicPr>
          <p:nvPr/>
        </p:nvPicPr>
        <p:blipFill>
          <a:blip r:embed="rId5"/>
          <a:stretch>
            <a:fillRect/>
          </a:stretch>
        </p:blipFill>
        <p:spPr>
          <a:xfrm>
            <a:off x="3188017" y="3083774"/>
            <a:ext cx="3150656" cy="1618686"/>
          </a:xfrm>
          <a:prstGeom prst="rect">
            <a:avLst/>
          </a:prstGeom>
        </p:spPr>
      </p:pic>
      <p:pic>
        <p:nvPicPr>
          <p:cNvPr id="23" name="図 22">
            <a:extLst>
              <a:ext uri="{FF2B5EF4-FFF2-40B4-BE49-F238E27FC236}">
                <a16:creationId xmlns:a16="http://schemas.microsoft.com/office/drawing/2014/main" id="{65E77908-B5B9-F116-A7C0-589C0EF949D7}"/>
              </a:ext>
            </a:extLst>
          </p:cNvPr>
          <p:cNvPicPr>
            <a:picLocks noChangeAspect="1"/>
          </p:cNvPicPr>
          <p:nvPr/>
        </p:nvPicPr>
        <p:blipFill>
          <a:blip r:embed="rId6"/>
          <a:stretch>
            <a:fillRect/>
          </a:stretch>
        </p:blipFill>
        <p:spPr>
          <a:xfrm>
            <a:off x="7217261" y="4175267"/>
            <a:ext cx="4649636" cy="1793020"/>
          </a:xfrm>
          <a:prstGeom prst="rect">
            <a:avLst/>
          </a:prstGeom>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10703378" y="5051979"/>
            <a:ext cx="549711" cy="470557"/>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71D9D453-C632-4893-AA49-045A87C446E4}"/>
              </a:ext>
            </a:extLst>
          </p:cNvPr>
          <p:cNvSpPr>
            <a:spLocks noChangeArrowheads="1"/>
          </p:cNvSpPr>
          <p:nvPr/>
        </p:nvSpPr>
        <p:spPr bwMode="auto">
          <a:xfrm>
            <a:off x="7057703" y="5924308"/>
            <a:ext cx="4649636" cy="44575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➃ 現時点の時間外労働時間が多い順で表示されます。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F557811D-50CD-A67E-F7E7-12DBACA7A940}"/>
              </a:ext>
            </a:extLst>
          </p:cNvPr>
          <p:cNvCxnSpPr>
            <a:cxnSpLocks/>
            <a:stCxn id="28" idx="2"/>
          </p:cNvCxnSpPr>
          <p:nvPr/>
        </p:nvCxnSpPr>
        <p:spPr>
          <a:xfrm>
            <a:off x="10130488" y="4093430"/>
            <a:ext cx="646369" cy="9585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363">
            <a:extLst>
              <a:ext uri="{FF2B5EF4-FFF2-40B4-BE49-F238E27FC236}">
                <a16:creationId xmlns:a16="http://schemas.microsoft.com/office/drawing/2014/main" id="{CED11B29-ADF6-DC0A-02B3-B36518A88A74}"/>
              </a:ext>
            </a:extLst>
          </p:cNvPr>
          <p:cNvSpPr>
            <a:spLocks noChangeArrowheads="1"/>
          </p:cNvSpPr>
          <p:nvPr/>
        </p:nvSpPr>
        <p:spPr bwMode="auto">
          <a:xfrm>
            <a:off x="8421561" y="2474745"/>
            <a:ext cx="3417853" cy="16186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締日時点に限度時間を超過すると予測される場合は、</a:t>
            </a:r>
            <a:r>
              <a:rPr lang="ja-JP" altLang="en-US" sz="1600" b="1" dirty="0">
                <a:solidFill>
                  <a:srgbClr val="FF0000"/>
                </a:solidFill>
                <a:latin typeface="Meiryo UI" panose="020B0604030504040204" pitchFamily="50" charset="-128"/>
                <a:ea typeface="Meiryo UI" panose="020B0604030504040204" pitchFamily="50" charset="-128"/>
              </a:rPr>
              <a:t>赤字</a:t>
            </a:r>
            <a:r>
              <a:rPr lang="ja-JP" altLang="en-US" sz="1600" dirty="0">
                <a:latin typeface="Meiryo UI" panose="020B0604030504040204" pitchFamily="50" charset="-128"/>
                <a:ea typeface="Meiryo UI" panose="020B0604030504040204" pitchFamily="50" charset="-128"/>
              </a:rPr>
              <a:t>になります。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200" b="1" dirty="0">
              <a:latin typeface="Meiryo UI" panose="020B0604030504040204" pitchFamily="50" charset="-128"/>
              <a:ea typeface="Meiryo UI" panose="020B0604030504040204" pitchFamily="50" charset="-128"/>
            </a:endParaRPr>
          </a:p>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小山さん、藤川さん、加藤さん、山田さんは、</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今のペースで残業すると、締日時点に</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限度時間（例：</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時間）を超えることが分かります。</a:t>
            </a:r>
            <a:endParaRPr lang="en-US" altLang="ja-JP" sz="1200" dirty="0">
              <a:latin typeface="Meiryo UI" panose="020B0604030504040204" pitchFamily="50" charset="-128"/>
              <a:ea typeface="Meiryo UI" panose="020B0604030504040204" pitchFamily="50" charset="-128"/>
            </a:endParaRPr>
          </a:p>
        </p:txBody>
      </p:sp>
      <p:sp>
        <p:nvSpPr>
          <p:cNvPr id="24" name="Rectangle 363">
            <a:extLst>
              <a:ext uri="{FF2B5EF4-FFF2-40B4-BE49-F238E27FC236}">
                <a16:creationId xmlns:a16="http://schemas.microsoft.com/office/drawing/2014/main" id="{2A4800E5-1960-5C60-ACF7-81013666999D}"/>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2268250" y="5635727"/>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をクリックし、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集計する残業時間項目を選択します。</a:t>
            </a:r>
            <a:endParaRPr lang="en-US"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27A797F7-66A6-D29D-4D29-3E7198810140}"/>
              </a:ext>
            </a:extLst>
          </p:cNvPr>
          <p:cNvSpPr>
            <a:spLocks noChangeArrowheads="1"/>
          </p:cNvSpPr>
          <p:nvPr/>
        </p:nvSpPr>
        <p:spPr bwMode="auto">
          <a:xfrm>
            <a:off x="3659467" y="2788693"/>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ヵ月の限度時間」や</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「限度時間超過回数」を設定します。</a:t>
            </a:r>
            <a:endParaRPr lang="en-US" altLang="ja-JP" sz="1600" dirty="0">
              <a:latin typeface="Meiryo UI" panose="020B0604030504040204" pitchFamily="50" charset="-128"/>
              <a:ea typeface="Meiryo UI" panose="020B0604030504040204" pitchFamily="50" charset="-128"/>
            </a:endParaRPr>
          </a:p>
        </p:txBody>
      </p:sp>
      <p:sp>
        <p:nvSpPr>
          <p:cNvPr id="41" name="AutoShape 380">
            <a:extLst>
              <a:ext uri="{FF2B5EF4-FFF2-40B4-BE49-F238E27FC236}">
                <a16:creationId xmlns:a16="http://schemas.microsoft.com/office/drawing/2014/main" id="{F41439B5-6658-59F5-0636-DBFEA6BFDDBA}"/>
              </a:ext>
            </a:extLst>
          </p:cNvPr>
          <p:cNvSpPr>
            <a:spLocks noChangeArrowheads="1"/>
          </p:cNvSpPr>
          <p:nvPr/>
        </p:nvSpPr>
        <p:spPr bwMode="auto">
          <a:xfrm>
            <a:off x="4649062" y="4168721"/>
            <a:ext cx="746806" cy="530424"/>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AutoShape 380">
            <a:extLst>
              <a:ext uri="{FF2B5EF4-FFF2-40B4-BE49-F238E27FC236}">
                <a16:creationId xmlns:a16="http://schemas.microsoft.com/office/drawing/2014/main" id="{39064F7D-E499-C613-DF55-BB3C005536CD}"/>
              </a:ext>
            </a:extLst>
          </p:cNvPr>
          <p:cNvSpPr>
            <a:spLocks noChangeArrowheads="1"/>
          </p:cNvSpPr>
          <p:nvPr/>
        </p:nvSpPr>
        <p:spPr bwMode="auto">
          <a:xfrm>
            <a:off x="3215116" y="374988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380">
            <a:extLst>
              <a:ext uri="{FF2B5EF4-FFF2-40B4-BE49-F238E27FC236}">
                <a16:creationId xmlns:a16="http://schemas.microsoft.com/office/drawing/2014/main" id="{A3893A0F-C218-3E51-AF7E-92C73B4BC9E6}"/>
              </a:ext>
            </a:extLst>
          </p:cNvPr>
          <p:cNvSpPr>
            <a:spLocks noChangeArrowheads="1"/>
          </p:cNvSpPr>
          <p:nvPr/>
        </p:nvSpPr>
        <p:spPr bwMode="auto">
          <a:xfrm>
            <a:off x="2546143" y="4849092"/>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57" name="図 56">
            <a:extLst>
              <a:ext uri="{FF2B5EF4-FFF2-40B4-BE49-F238E27FC236}">
                <a16:creationId xmlns:a16="http://schemas.microsoft.com/office/drawing/2014/main" id="{E2C39AAB-CD40-BB0B-5DE6-7262FD494DEB}"/>
              </a:ext>
            </a:extLst>
          </p:cNvPr>
          <p:cNvPicPr>
            <a:picLocks noChangeAspect="1"/>
          </p:cNvPicPr>
          <p:nvPr/>
        </p:nvPicPr>
        <p:blipFill>
          <a:blip r:embed="rId7"/>
          <a:stretch>
            <a:fillRect/>
          </a:stretch>
        </p:blipFill>
        <p:spPr>
          <a:xfrm>
            <a:off x="4539390" y="5750633"/>
            <a:ext cx="285714" cy="228571"/>
          </a:xfrm>
          <a:prstGeom prst="rect">
            <a:avLst/>
          </a:prstGeom>
        </p:spPr>
      </p:pic>
      <p:sp>
        <p:nvSpPr>
          <p:cNvPr id="58" name="AutoShape 380">
            <a:extLst>
              <a:ext uri="{FF2B5EF4-FFF2-40B4-BE49-F238E27FC236}">
                <a16:creationId xmlns:a16="http://schemas.microsoft.com/office/drawing/2014/main" id="{216B3239-A02E-F503-AA1E-BB1AD3466C12}"/>
              </a:ext>
            </a:extLst>
          </p:cNvPr>
          <p:cNvSpPr>
            <a:spLocks noChangeArrowheads="1"/>
          </p:cNvSpPr>
          <p:nvPr/>
        </p:nvSpPr>
        <p:spPr bwMode="auto">
          <a:xfrm>
            <a:off x="3855542" y="4925668"/>
            <a:ext cx="328387" cy="126311"/>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7" name="直線コネクタ 26">
            <a:extLst>
              <a:ext uri="{FF2B5EF4-FFF2-40B4-BE49-F238E27FC236}">
                <a16:creationId xmlns:a16="http://schemas.microsoft.com/office/drawing/2014/main" id="{4D8098A1-363A-0BCE-E808-6F6F235B04A7}"/>
              </a:ext>
            </a:extLst>
          </p:cNvPr>
          <p:cNvCxnSpPr>
            <a:cxnSpLocks/>
            <a:stCxn id="32" idx="2"/>
          </p:cNvCxnSpPr>
          <p:nvPr/>
        </p:nvCxnSpPr>
        <p:spPr>
          <a:xfrm flipH="1">
            <a:off x="4998477" y="3521482"/>
            <a:ext cx="876232" cy="6603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F27CFD7-585C-BCF4-DAFB-A708BD8F4BEB}"/>
              </a:ext>
            </a:extLst>
          </p:cNvPr>
          <p:cNvCxnSpPr>
            <a:cxnSpLocks/>
            <a:stCxn id="11" idx="0"/>
            <a:endCxn id="58" idx="2"/>
          </p:cNvCxnSpPr>
          <p:nvPr/>
        </p:nvCxnSpPr>
        <p:spPr>
          <a:xfrm flipH="1" flipV="1">
            <a:off x="4019736" y="5051979"/>
            <a:ext cx="463756" cy="5837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15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日有休消化確認表］メニューで、年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日の有休を取得するにあたり、不足状況を確認します。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未来取得分を加味したうえで、現時点の不足日数と有休消化日数を確認できます。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- 10.</a:t>
            </a:r>
            <a:r>
              <a:rPr lang="ja-JP" altLang="en-US" sz="2800" b="1" dirty="0">
                <a:latin typeface="Meiryo UI" panose="020B0604030504040204" pitchFamily="50" charset="-128"/>
                <a:ea typeface="Meiryo UI" panose="020B0604030504040204" pitchFamily="50" charset="-128"/>
              </a:rPr>
              <a:t> 現時点の有休消化状況を確認する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59</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7F17C397-BB9E-6EC4-B947-71B62DBD2CA7}"/>
              </a:ext>
            </a:extLst>
          </p:cNvPr>
          <p:cNvPicPr>
            <a:picLocks noChangeAspect="1"/>
          </p:cNvPicPr>
          <p:nvPr/>
        </p:nvPicPr>
        <p:blipFill>
          <a:blip r:embed="rId3"/>
          <a:stretch>
            <a:fillRect/>
          </a:stretch>
        </p:blipFill>
        <p:spPr>
          <a:xfrm>
            <a:off x="551055" y="1590775"/>
            <a:ext cx="1478123" cy="2090679"/>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1BCC6B7C-417B-22EB-2466-0A0377B6253A}"/>
              </a:ext>
            </a:extLst>
          </p:cNvPr>
          <p:cNvSpPr>
            <a:spLocks noChangeArrowheads="1"/>
          </p:cNvSpPr>
          <p:nvPr/>
        </p:nvSpPr>
        <p:spPr bwMode="auto">
          <a:xfrm>
            <a:off x="1520336" y="3453291"/>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2" name="図 21">
            <a:extLst>
              <a:ext uri="{FF2B5EF4-FFF2-40B4-BE49-F238E27FC236}">
                <a16:creationId xmlns:a16="http://schemas.microsoft.com/office/drawing/2014/main" id="{BAF03103-CA2D-5B8B-80ED-40AB51E838FB}"/>
              </a:ext>
            </a:extLst>
          </p:cNvPr>
          <p:cNvPicPr>
            <a:picLocks noChangeAspect="1"/>
          </p:cNvPicPr>
          <p:nvPr/>
        </p:nvPicPr>
        <p:blipFill>
          <a:blip r:embed="rId4"/>
          <a:stretch>
            <a:fillRect/>
          </a:stretch>
        </p:blipFill>
        <p:spPr>
          <a:xfrm>
            <a:off x="2965741" y="3330544"/>
            <a:ext cx="3150656" cy="1642522"/>
          </a:xfrm>
          <a:prstGeom prst="rect">
            <a:avLst/>
          </a:prstGeom>
        </p:spPr>
      </p:pic>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879643" y="5806655"/>
            <a:ext cx="4430484" cy="5073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45" name="AutoShape 380">
            <a:extLst>
              <a:ext uri="{FF2B5EF4-FFF2-40B4-BE49-F238E27FC236}">
                <a16:creationId xmlns:a16="http://schemas.microsoft.com/office/drawing/2014/main" id="{6A1E7987-886C-7EDA-C17C-67C49D15FDA8}"/>
              </a:ext>
            </a:extLst>
          </p:cNvPr>
          <p:cNvSpPr>
            <a:spLocks noChangeArrowheads="1"/>
          </p:cNvSpPr>
          <p:nvPr/>
        </p:nvSpPr>
        <p:spPr bwMode="auto">
          <a:xfrm>
            <a:off x="8206929" y="4466202"/>
            <a:ext cx="317395" cy="114150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956C157F-7D4B-8FCE-9A45-9A2486356416}"/>
              </a:ext>
            </a:extLst>
          </p:cNvPr>
          <p:cNvSpPr>
            <a:spLocks noChangeArrowheads="1"/>
          </p:cNvSpPr>
          <p:nvPr/>
        </p:nvSpPr>
        <p:spPr bwMode="auto">
          <a:xfrm>
            <a:off x="11458487" y="4457159"/>
            <a:ext cx="514419" cy="1141508"/>
          </a:xfrm>
          <a:prstGeom prst="roundRect">
            <a:avLst>
              <a:gd name="adj" fmla="val 785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9" name="図 48">
            <a:extLst>
              <a:ext uri="{FF2B5EF4-FFF2-40B4-BE49-F238E27FC236}">
                <a16:creationId xmlns:a16="http://schemas.microsoft.com/office/drawing/2014/main" id="{0F4ADB29-7D9F-4325-82A9-70D24339CB25}"/>
              </a:ext>
            </a:extLst>
          </p:cNvPr>
          <p:cNvPicPr>
            <a:picLocks noChangeAspect="1"/>
          </p:cNvPicPr>
          <p:nvPr/>
        </p:nvPicPr>
        <p:blipFill>
          <a:blip r:embed="rId5"/>
          <a:stretch>
            <a:fillRect/>
          </a:stretch>
        </p:blipFill>
        <p:spPr>
          <a:xfrm>
            <a:off x="7222717" y="3649700"/>
            <a:ext cx="4853103" cy="2472192"/>
          </a:xfrm>
          <a:prstGeom prst="rect">
            <a:avLst/>
          </a:prstGeom>
        </p:spPr>
      </p:pic>
      <p:sp>
        <p:nvSpPr>
          <p:cNvPr id="43" name="Rectangle 363">
            <a:extLst>
              <a:ext uri="{FF2B5EF4-FFF2-40B4-BE49-F238E27FC236}">
                <a16:creationId xmlns:a16="http://schemas.microsoft.com/office/drawing/2014/main" id="{843EBBD1-0576-4222-ECB8-03490191570E}"/>
              </a:ext>
            </a:extLst>
          </p:cNvPr>
          <p:cNvSpPr>
            <a:spLocks noChangeArrowheads="1"/>
          </p:cNvSpPr>
          <p:nvPr/>
        </p:nvSpPr>
        <p:spPr bwMode="auto">
          <a:xfrm>
            <a:off x="7299921" y="5806655"/>
            <a:ext cx="4430484" cy="5161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現時点の不足日数が多い順で表示されます。</a:t>
            </a:r>
            <a:endParaRPr lang="ja-JP" altLang="ja-JP" sz="1600" dirty="0">
              <a:latin typeface="Meiryo UI" panose="020B0604030504040204" pitchFamily="50" charset="-128"/>
              <a:ea typeface="Meiryo UI" panose="020B0604030504040204" pitchFamily="50" charset="-128"/>
            </a:endParaRPr>
          </a:p>
        </p:txBody>
      </p:sp>
      <p:sp>
        <p:nvSpPr>
          <p:cNvPr id="50"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8426083" y="4947396"/>
            <a:ext cx="353905" cy="123368"/>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5" name="Rectangle 363">
            <a:extLst>
              <a:ext uri="{FF2B5EF4-FFF2-40B4-BE49-F238E27FC236}">
                <a16:creationId xmlns:a16="http://schemas.microsoft.com/office/drawing/2014/main" id="{E88B9529-D378-5264-C0C6-FB8E32200750}"/>
              </a:ext>
            </a:extLst>
          </p:cNvPr>
          <p:cNvSpPr>
            <a:spLocks noChangeArrowheads="1"/>
          </p:cNvSpPr>
          <p:nvPr/>
        </p:nvSpPr>
        <p:spPr bwMode="auto">
          <a:xfrm>
            <a:off x="7553077" y="2933530"/>
            <a:ext cx="4528695" cy="59698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山田さんは、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月までに「</a:t>
            </a:r>
            <a:r>
              <a:rPr lang="en-US" altLang="ja-JP" sz="1200" b="1" dirty="0">
                <a:solidFill>
                  <a:srgbClr val="FF0000"/>
                </a:solidFill>
                <a:latin typeface="Meiryo UI" panose="020B0604030504040204" pitchFamily="50" charset="-128"/>
                <a:ea typeface="Meiryo UI" panose="020B0604030504040204" pitchFamily="50" charset="-128"/>
              </a:rPr>
              <a:t>2</a:t>
            </a:r>
            <a:r>
              <a:rPr lang="ja-JP" altLang="en-US" sz="1200" b="1" dirty="0">
                <a:solidFill>
                  <a:srgbClr val="FF0000"/>
                </a:solidFill>
                <a:latin typeface="Meiryo UI" panose="020B0604030504040204" pitchFamily="50" charset="-128"/>
                <a:ea typeface="Meiryo UI" panose="020B0604030504040204" pitchFamily="50" charset="-128"/>
              </a:rPr>
              <a:t>日</a:t>
            </a:r>
            <a:r>
              <a:rPr lang="ja-JP" altLang="en-US" sz="1200" dirty="0">
                <a:latin typeface="Meiryo UI" panose="020B0604030504040204" pitchFamily="50" charset="-128"/>
                <a:ea typeface="Meiryo UI" panose="020B0604030504040204" pitchFamily="50" charset="-128"/>
              </a:rPr>
              <a:t>」取得しなければいけないことが分かります。</a:t>
            </a:r>
            <a:endParaRPr lang="ja-JP" altLang="ja-JP" sz="1200" dirty="0">
              <a:latin typeface="Meiryo UI" panose="020B0604030504040204" pitchFamily="50" charset="-128"/>
              <a:ea typeface="Meiryo UI" panose="020B0604030504040204" pitchFamily="50" charset="-128"/>
            </a:endParaRPr>
          </a:p>
        </p:txBody>
      </p:sp>
      <p:sp>
        <p:nvSpPr>
          <p:cNvPr id="56" name="Rectangle 363">
            <a:extLst>
              <a:ext uri="{FF2B5EF4-FFF2-40B4-BE49-F238E27FC236}">
                <a16:creationId xmlns:a16="http://schemas.microsoft.com/office/drawing/2014/main" id="{CED64B2E-0622-453C-1C85-FA3440C1D932}"/>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cxnSp>
        <p:nvCxnSpPr>
          <p:cNvPr id="57" name="直線コネクタ 56">
            <a:extLst>
              <a:ext uri="{FF2B5EF4-FFF2-40B4-BE49-F238E27FC236}">
                <a16:creationId xmlns:a16="http://schemas.microsoft.com/office/drawing/2014/main" id="{B57E980A-73FF-676C-2A74-28B2D65E2892}"/>
              </a:ext>
            </a:extLst>
          </p:cNvPr>
          <p:cNvCxnSpPr>
            <a:cxnSpLocks/>
            <a:stCxn id="55" idx="2"/>
            <a:endCxn id="50" idx="0"/>
          </p:cNvCxnSpPr>
          <p:nvPr/>
        </p:nvCxnSpPr>
        <p:spPr>
          <a:xfrm flipH="1">
            <a:off x="8603036" y="3530512"/>
            <a:ext cx="1214389" cy="14168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3B9F0909-CE0C-9737-8EDF-EAEC8A937D8B}"/>
              </a:ext>
            </a:extLst>
          </p:cNvPr>
          <p:cNvPicPr>
            <a:picLocks noChangeAspect="1"/>
          </p:cNvPicPr>
          <p:nvPr/>
        </p:nvPicPr>
        <p:blipFill>
          <a:blip r:embed="rId6"/>
          <a:stretch>
            <a:fillRect/>
          </a:stretch>
        </p:blipFill>
        <p:spPr>
          <a:xfrm>
            <a:off x="2521695" y="4232378"/>
            <a:ext cx="2909401" cy="1480793"/>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2525728" y="4829773"/>
            <a:ext cx="440014" cy="117623"/>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9094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］工数データを入力する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プロジェクト・タスク別に工数データを入力する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5847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プロジェクト・タスク別に工数データを入力する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r>
              <a:rPr lang="ja-JP" altLang="en-US" sz="1900" dirty="0">
                <a:latin typeface="Meiryo UI" panose="020B0604030504040204" pitchFamily="50" charset="-128"/>
                <a:ea typeface="Meiryo UI" panose="020B0604030504040204" pitchFamily="50" charset="-128"/>
              </a:rPr>
              <a:t>［勤務実績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 勤務実績照会］メニューで入力します。</a:t>
            </a:r>
            <a:br>
              <a:rPr lang="en-US" altLang="ja-JP" sz="1900" dirty="0">
                <a:latin typeface="Meiryo UI" panose="020B0604030504040204" pitchFamily="50" charset="-128"/>
                <a:ea typeface="Meiryo UI" panose="020B0604030504040204" pitchFamily="50" charset="-128"/>
              </a:rPr>
            </a:b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1.</a:t>
            </a:r>
            <a:r>
              <a:rPr lang="ja-JP" altLang="en-US" sz="1900" dirty="0">
                <a:latin typeface="Meiryo UI" panose="020B0604030504040204" pitchFamily="50" charset="-128"/>
                <a:ea typeface="Meiryo UI" panose="020B0604030504040204" pitchFamily="50" charset="-128"/>
              </a:rPr>
              <a:t> 工数データを入力する日付の　　 をクリックします。</a:t>
            </a: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0" indent="0">
              <a:buNone/>
            </a:pP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2. </a:t>
            </a:r>
            <a:r>
              <a:rPr lang="ja-JP" altLang="en-US" sz="1900" dirty="0">
                <a:latin typeface="Meiryo UI" panose="020B0604030504040204" pitchFamily="50" charset="-128"/>
                <a:ea typeface="Meiryo UI" panose="020B0604030504040204" pitchFamily="50" charset="-128"/>
              </a:rPr>
              <a:t>入力画面が表示されるため、プロジェクトとタスクを選択し、工数データを入力します。</a:t>
            </a: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    </a:t>
            </a: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3.</a:t>
            </a: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登録</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ボタンをクリックします。</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61</a:t>
            </a:fld>
            <a:endParaRPr kumimoji="1" lang="ja-JP" altLang="en-US"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FD6A3EDD-8733-511F-0411-9302F8AB5157}"/>
              </a:ext>
            </a:extLst>
          </p:cNvPr>
          <p:cNvPicPr>
            <a:picLocks noChangeAspect="1"/>
          </p:cNvPicPr>
          <p:nvPr/>
        </p:nvPicPr>
        <p:blipFill>
          <a:blip r:embed="rId3"/>
          <a:stretch>
            <a:fillRect/>
          </a:stretch>
        </p:blipFill>
        <p:spPr>
          <a:xfrm>
            <a:off x="3152445" y="1304500"/>
            <a:ext cx="238829" cy="220457"/>
          </a:xfrm>
          <a:prstGeom prst="rect">
            <a:avLst/>
          </a:prstGeom>
        </p:spPr>
      </p:pic>
      <p:sp>
        <p:nvSpPr>
          <p:cNvPr id="15" name="Rectangle 363">
            <a:extLst>
              <a:ext uri="{FF2B5EF4-FFF2-40B4-BE49-F238E27FC236}">
                <a16:creationId xmlns:a16="http://schemas.microsoft.com/office/drawing/2014/main" id="{F6AB6AE2-E159-08D4-1D3C-03B9F14FFB57}"/>
              </a:ext>
            </a:extLst>
          </p:cNvPr>
          <p:cNvSpPr>
            <a:spLocks noChangeArrowheads="1"/>
          </p:cNvSpPr>
          <p:nvPr/>
        </p:nvSpPr>
        <p:spPr bwMode="auto">
          <a:xfrm>
            <a:off x="6188743" y="3861363"/>
            <a:ext cx="5764196" cy="21458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「工数計」と「総労働時間」に差異がある場合は、警告が表示されます。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endParaRPr lang="ja-JP" altLang="ja-JP" sz="16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B30E843B-FBDD-45A5-07ED-F79C0D14EC2D}"/>
              </a:ext>
            </a:extLst>
          </p:cNvPr>
          <p:cNvCxnSpPr>
            <a:cxnSpLocks/>
            <a:stCxn id="33" idx="3"/>
            <a:endCxn id="15" idx="1"/>
          </p:cNvCxnSpPr>
          <p:nvPr/>
        </p:nvCxnSpPr>
        <p:spPr>
          <a:xfrm>
            <a:off x="6003259" y="4210220"/>
            <a:ext cx="185484" cy="7240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2A2B57D6-8D30-8ECF-4FE7-1B0E48EFFA48}"/>
              </a:ext>
            </a:extLst>
          </p:cNvPr>
          <p:cNvPicPr>
            <a:picLocks noChangeAspect="1"/>
          </p:cNvPicPr>
          <p:nvPr/>
        </p:nvPicPr>
        <p:blipFill>
          <a:blip r:embed="rId4"/>
          <a:stretch>
            <a:fillRect/>
          </a:stretch>
        </p:blipFill>
        <p:spPr>
          <a:xfrm>
            <a:off x="714321" y="1588709"/>
            <a:ext cx="5272264" cy="1423404"/>
          </a:xfrm>
          <a:prstGeom prst="rect">
            <a:avLst/>
          </a:prstGeom>
        </p:spPr>
      </p:pic>
      <p:pic>
        <p:nvPicPr>
          <p:cNvPr id="23" name="図 22">
            <a:extLst>
              <a:ext uri="{FF2B5EF4-FFF2-40B4-BE49-F238E27FC236}">
                <a16:creationId xmlns:a16="http://schemas.microsoft.com/office/drawing/2014/main" id="{07D3BC1A-5A11-7793-116C-858965302B76}"/>
              </a:ext>
            </a:extLst>
          </p:cNvPr>
          <p:cNvPicPr>
            <a:picLocks noChangeAspect="1"/>
          </p:cNvPicPr>
          <p:nvPr/>
        </p:nvPicPr>
        <p:blipFill>
          <a:blip r:embed="rId5"/>
          <a:stretch>
            <a:fillRect/>
          </a:stretch>
        </p:blipFill>
        <p:spPr>
          <a:xfrm>
            <a:off x="6285787" y="4245806"/>
            <a:ext cx="4600000" cy="1610385"/>
          </a:xfrm>
          <a:prstGeom prst="rect">
            <a:avLst/>
          </a:prstGeom>
        </p:spPr>
      </p:pic>
      <p:pic>
        <p:nvPicPr>
          <p:cNvPr id="33" name="図 32">
            <a:extLst>
              <a:ext uri="{FF2B5EF4-FFF2-40B4-BE49-F238E27FC236}">
                <a16:creationId xmlns:a16="http://schemas.microsoft.com/office/drawing/2014/main" id="{EBA79CB8-4483-62EE-FDF4-CDB6AF0E6F2F}"/>
              </a:ext>
            </a:extLst>
          </p:cNvPr>
          <p:cNvPicPr>
            <a:picLocks noChangeAspect="1"/>
          </p:cNvPicPr>
          <p:nvPr/>
        </p:nvPicPr>
        <p:blipFill>
          <a:blip r:embed="rId6"/>
          <a:stretch>
            <a:fillRect/>
          </a:stretch>
        </p:blipFill>
        <p:spPr>
          <a:xfrm>
            <a:off x="730995" y="3534403"/>
            <a:ext cx="5272264" cy="1351633"/>
          </a:xfrm>
          <a:prstGeom prst="rect">
            <a:avLst/>
          </a:prstGeom>
        </p:spPr>
      </p:pic>
    </p:spTree>
    <p:extLst>
      <p:ext uri="{BB962C8B-B14F-4D97-AF65-F5344CB8AC3E}">
        <p14:creationId xmlns:p14="http://schemas.microsoft.com/office/powerpoint/2010/main" val="293930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工数データに誤りや入力漏れがないかを日別に確認する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工数データに誤りや入力漏れがないかを社員別に確認する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3. </a:t>
            </a:r>
            <a:r>
              <a:rPr lang="ja-JP" altLang="en-US" sz="2400" dirty="0">
                <a:latin typeface="Meiryo UI" panose="020B0604030504040204" pitchFamily="50" charset="-128"/>
                <a:ea typeface="Meiryo UI" panose="020B0604030504040204" pitchFamily="50" charset="-128"/>
              </a:rPr>
              <a:t>未確認や警告の工数データがないかを確認する　</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4. </a:t>
            </a:r>
            <a:r>
              <a:rPr lang="ja-JP" altLang="en-US" sz="2400" dirty="0">
                <a:latin typeface="Meiryo UI" panose="020B0604030504040204" pitchFamily="50" charset="-128"/>
                <a:ea typeface="Meiryo UI" panose="020B0604030504040204" pitchFamily="50" charset="-128"/>
              </a:rPr>
              <a:t>工数データの合計をプロジェクト別に確認する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］工数データを確認する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8633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工数確認］メニューで、「日別工数確認」の集計パターンを選択し、確認します。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工数データに誤りや入力漏れがないかを日別に確認する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63</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Rectangle 363">
            <a:extLst>
              <a:ext uri="{FF2B5EF4-FFF2-40B4-BE49-F238E27FC236}">
                <a16:creationId xmlns:a16="http://schemas.microsoft.com/office/drawing/2014/main" id="{243D8B76-7B2A-2738-9FCF-7DB0E9141E21}"/>
              </a:ext>
            </a:extLst>
          </p:cNvPr>
          <p:cNvSpPr>
            <a:spLocks noChangeArrowheads="1"/>
          </p:cNvSpPr>
          <p:nvPr/>
        </p:nvSpPr>
        <p:spPr bwMode="auto">
          <a:xfrm>
            <a:off x="2519284" y="1808152"/>
            <a:ext cx="4511434" cy="9152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日別を選択し、確認する日付を指定します。</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システム日付の前日が初期値として表示されます。　　　</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rPr>
              <a:t>　  日々</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の工数データを確認します。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894A4704-176C-661C-0C50-C71BF61B24E7}"/>
              </a:ext>
            </a:extLst>
          </p:cNvPr>
          <p:cNvPicPr>
            <a:picLocks noChangeAspect="1"/>
          </p:cNvPicPr>
          <p:nvPr/>
        </p:nvPicPr>
        <p:blipFill>
          <a:blip r:embed="rId3"/>
          <a:stretch>
            <a:fillRect/>
          </a:stretch>
        </p:blipFill>
        <p:spPr>
          <a:xfrm>
            <a:off x="7313457" y="3956746"/>
            <a:ext cx="4566864" cy="2299349"/>
          </a:xfrm>
          <a:prstGeom prst="rect">
            <a:avLst/>
          </a:prstGeom>
        </p:spPr>
      </p:pic>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722298" y="4397434"/>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5" name="直線コネクタ 34">
            <a:extLst>
              <a:ext uri="{FF2B5EF4-FFF2-40B4-BE49-F238E27FC236}">
                <a16:creationId xmlns:a16="http://schemas.microsoft.com/office/drawing/2014/main" id="{8E510FCA-44B1-8CA1-2C08-080F39495D5E}"/>
              </a:ext>
            </a:extLst>
          </p:cNvPr>
          <p:cNvCxnSpPr>
            <a:cxnSpLocks/>
            <a:stCxn id="32" idx="2"/>
            <a:endCxn id="24" idx="3"/>
          </p:cNvCxnSpPr>
          <p:nvPr/>
        </p:nvCxnSpPr>
        <p:spPr>
          <a:xfrm flipH="1">
            <a:off x="7900928" y="3581438"/>
            <a:ext cx="1680519" cy="169151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4"/>
            <a:stretch>
              <a:fillRect/>
            </a:stretch>
          </p:blipFill>
          <p:spPr>
            <a:xfrm>
              <a:off x="8357216" y="6191892"/>
              <a:ext cx="276225" cy="219075"/>
            </a:xfrm>
            <a:prstGeom prst="rect">
              <a:avLst/>
            </a:prstGeom>
          </p:spPr>
        </p:pic>
      </p:grpSp>
      <p:pic>
        <p:nvPicPr>
          <p:cNvPr id="25" name="図 24">
            <a:extLst>
              <a:ext uri="{FF2B5EF4-FFF2-40B4-BE49-F238E27FC236}">
                <a16:creationId xmlns:a16="http://schemas.microsoft.com/office/drawing/2014/main" id="{B247E81F-922A-77F7-A699-DC7006216525}"/>
              </a:ext>
            </a:extLst>
          </p:cNvPr>
          <p:cNvPicPr>
            <a:picLocks noChangeAspect="1"/>
          </p:cNvPicPr>
          <p:nvPr/>
        </p:nvPicPr>
        <p:blipFill>
          <a:blip r:embed="rId5"/>
          <a:stretch>
            <a:fillRect/>
          </a:stretch>
        </p:blipFill>
        <p:spPr>
          <a:xfrm>
            <a:off x="2846136" y="2952747"/>
            <a:ext cx="4003171" cy="2085240"/>
          </a:xfrm>
          <a:prstGeom prst="rect">
            <a:avLst/>
          </a:prstGeom>
        </p:spPr>
      </p:pic>
      <p:pic>
        <p:nvPicPr>
          <p:cNvPr id="29" name="図 28">
            <a:extLst>
              <a:ext uri="{FF2B5EF4-FFF2-40B4-BE49-F238E27FC236}">
                <a16:creationId xmlns:a16="http://schemas.microsoft.com/office/drawing/2014/main" id="{F9D39EF3-24A2-9141-9F88-E79339D6C146}"/>
              </a:ext>
            </a:extLst>
          </p:cNvPr>
          <p:cNvPicPr>
            <a:picLocks noChangeAspect="1"/>
          </p:cNvPicPr>
          <p:nvPr/>
        </p:nvPicPr>
        <p:blipFill>
          <a:blip r:embed="rId6"/>
          <a:stretch>
            <a:fillRect/>
          </a:stretch>
        </p:blipFill>
        <p:spPr>
          <a:xfrm>
            <a:off x="2308576" y="4058642"/>
            <a:ext cx="4168950" cy="2256931"/>
          </a:xfrm>
          <a:prstGeom prst="rect">
            <a:avLst/>
          </a:prstGeom>
        </p:spPr>
      </p:pic>
      <p:pic>
        <p:nvPicPr>
          <p:cNvPr id="33" name="図 32">
            <a:extLst>
              <a:ext uri="{FF2B5EF4-FFF2-40B4-BE49-F238E27FC236}">
                <a16:creationId xmlns:a16="http://schemas.microsoft.com/office/drawing/2014/main" id="{247CB8AE-CAEB-9A7A-60A7-3F91A65F92DB}"/>
              </a:ext>
            </a:extLst>
          </p:cNvPr>
          <p:cNvPicPr>
            <a:picLocks noChangeAspect="1"/>
          </p:cNvPicPr>
          <p:nvPr/>
        </p:nvPicPr>
        <p:blipFill>
          <a:blip r:embed="rId7"/>
          <a:stretch>
            <a:fillRect/>
          </a:stretch>
        </p:blipFill>
        <p:spPr>
          <a:xfrm>
            <a:off x="515402" y="1167382"/>
            <a:ext cx="1744233" cy="2542375"/>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27962" y="1390434"/>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45468" y="2876044"/>
            <a:ext cx="1293159" cy="21958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8E75B3FE-DBE6-38B3-9083-C4460D572E91}"/>
              </a:ext>
            </a:extLst>
          </p:cNvPr>
          <p:cNvSpPr>
            <a:spLocks noChangeArrowheads="1"/>
          </p:cNvSpPr>
          <p:nvPr/>
        </p:nvSpPr>
        <p:spPr bwMode="auto">
          <a:xfrm>
            <a:off x="2101021" y="6065128"/>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grpSp>
        <p:nvGrpSpPr>
          <p:cNvPr id="47" name="グループ化 46">
            <a:extLst>
              <a:ext uri="{FF2B5EF4-FFF2-40B4-BE49-F238E27FC236}">
                <a16:creationId xmlns:a16="http://schemas.microsoft.com/office/drawing/2014/main" id="{811FD415-2A91-09CB-48F8-B19D76ABB123}"/>
              </a:ext>
            </a:extLst>
          </p:cNvPr>
          <p:cNvGrpSpPr/>
          <p:nvPr/>
        </p:nvGrpSpPr>
        <p:grpSpPr>
          <a:xfrm>
            <a:off x="7299892" y="1628170"/>
            <a:ext cx="4563110" cy="1953268"/>
            <a:chOff x="7381811" y="1390316"/>
            <a:chExt cx="4563110" cy="1904187"/>
          </a:xfrm>
        </p:grpSpPr>
        <p:grpSp>
          <p:nvGrpSpPr>
            <p:cNvPr id="19" name="グループ化 18">
              <a:extLst>
                <a:ext uri="{FF2B5EF4-FFF2-40B4-BE49-F238E27FC236}">
                  <a16:creationId xmlns:a16="http://schemas.microsoft.com/office/drawing/2014/main" id="{719B0BEE-FD73-BE2F-1562-0F40016D8DBB}"/>
                </a:ext>
              </a:extLst>
            </p:cNvPr>
            <p:cNvGrpSpPr/>
            <p:nvPr/>
          </p:nvGrpSpPr>
          <p:grpSpPr>
            <a:xfrm>
              <a:off x="7381811" y="1390316"/>
              <a:ext cx="4563110" cy="1904187"/>
              <a:chOff x="7393354" y="1380829"/>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9"/>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4"/>
              <a:stretch>
                <a:fillRect/>
              </a:stretch>
            </p:blipFill>
            <p:spPr>
              <a:xfrm>
                <a:off x="7584185" y="1702587"/>
                <a:ext cx="276225" cy="219075"/>
              </a:xfrm>
              <a:prstGeom prst="rect">
                <a:avLst/>
              </a:prstGeom>
            </p:spPr>
          </p:pic>
        </p:grpSp>
        <p:pic>
          <p:nvPicPr>
            <p:cNvPr id="41" name="図 40">
              <a:extLst>
                <a:ext uri="{FF2B5EF4-FFF2-40B4-BE49-F238E27FC236}">
                  <a16:creationId xmlns:a16="http://schemas.microsoft.com/office/drawing/2014/main" id="{C0FBDA6D-C0B2-7C46-47E8-403844EBFFDE}"/>
                </a:ext>
              </a:extLst>
            </p:cNvPr>
            <p:cNvPicPr>
              <a:picLocks noChangeAspect="1"/>
            </p:cNvPicPr>
            <p:nvPr/>
          </p:nvPicPr>
          <p:blipFill>
            <a:blip r:embed="rId8"/>
            <a:stretch>
              <a:fillRect/>
            </a:stretch>
          </p:blipFill>
          <p:spPr>
            <a:xfrm>
              <a:off x="7726917" y="2158854"/>
              <a:ext cx="1950418" cy="374898"/>
            </a:xfrm>
            <a:prstGeom prst="rect">
              <a:avLst/>
            </a:prstGeom>
          </p:spPr>
        </p:pic>
        <p:pic>
          <p:nvPicPr>
            <p:cNvPr id="43" name="図 42">
              <a:extLst>
                <a:ext uri="{FF2B5EF4-FFF2-40B4-BE49-F238E27FC236}">
                  <a16:creationId xmlns:a16="http://schemas.microsoft.com/office/drawing/2014/main" id="{0E6F9C6B-E75F-289B-E0F2-A9BEFDB1C4BC}"/>
                </a:ext>
              </a:extLst>
            </p:cNvPr>
            <p:cNvPicPr>
              <a:picLocks noChangeAspect="1"/>
            </p:cNvPicPr>
            <p:nvPr/>
          </p:nvPicPr>
          <p:blipFill>
            <a:blip r:embed="rId9"/>
            <a:stretch>
              <a:fillRect/>
            </a:stretch>
          </p:blipFill>
          <p:spPr>
            <a:xfrm>
              <a:off x="7691489" y="2797503"/>
              <a:ext cx="1985846" cy="381708"/>
            </a:xfrm>
            <a:prstGeom prst="rect">
              <a:avLst/>
            </a:prstGeom>
          </p:spPr>
        </p:pic>
      </p:grpSp>
      <p:sp>
        <p:nvSpPr>
          <p:cNvPr id="54" name="AutoShape 380">
            <a:extLst>
              <a:ext uri="{FF2B5EF4-FFF2-40B4-BE49-F238E27FC236}">
                <a16:creationId xmlns:a16="http://schemas.microsoft.com/office/drawing/2014/main" id="{4796202A-85BB-2EB8-4493-376B0A53C120}"/>
              </a:ext>
            </a:extLst>
          </p:cNvPr>
          <p:cNvSpPr>
            <a:spLocks noChangeArrowheads="1"/>
          </p:cNvSpPr>
          <p:nvPr/>
        </p:nvSpPr>
        <p:spPr bwMode="auto">
          <a:xfrm>
            <a:off x="2339606" y="503465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2D5637F7-58B4-D3D0-BF51-D7E9B51BFBFC}"/>
              </a:ext>
            </a:extLst>
          </p:cNvPr>
          <p:cNvPicPr>
            <a:picLocks noChangeAspect="1"/>
          </p:cNvPicPr>
          <p:nvPr/>
        </p:nvPicPr>
        <p:blipFill>
          <a:blip r:embed="rId10"/>
          <a:stretch>
            <a:fillRect/>
          </a:stretch>
        </p:blipFill>
        <p:spPr>
          <a:xfrm>
            <a:off x="9666636" y="3071627"/>
            <a:ext cx="2065066" cy="391547"/>
          </a:xfrm>
          <a:prstGeom prst="rect">
            <a:avLst/>
          </a:prstGeom>
        </p:spPr>
      </p:pic>
    </p:spTree>
    <p:extLst>
      <p:ext uri="{BB962C8B-B14F-4D97-AF65-F5344CB8AC3E}">
        <p14:creationId xmlns:p14="http://schemas.microsoft.com/office/powerpoint/2010/main" val="1801622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工数確認］メニューで、「社員別工数確認」の集計パターンを選択し、確認します。</a:t>
            </a:r>
            <a:endParaRPr lang="en-US" altLang="ja-JP" sz="1600" dirty="0">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DF80D0DA-D0A2-96B3-E344-A0BB0AF27B22}"/>
              </a:ext>
            </a:extLst>
          </p:cNvPr>
          <p:cNvPicPr>
            <a:picLocks noChangeAspect="1"/>
          </p:cNvPicPr>
          <p:nvPr/>
        </p:nvPicPr>
        <p:blipFill>
          <a:blip r:embed="rId3"/>
          <a:stretch>
            <a:fillRect/>
          </a:stretch>
        </p:blipFill>
        <p:spPr>
          <a:xfrm>
            <a:off x="2839296" y="2966321"/>
            <a:ext cx="4036461" cy="2071666"/>
          </a:xfrm>
          <a:prstGeom prst="rect">
            <a:avLst/>
          </a:prstGeom>
        </p:spPr>
      </p:pic>
      <p:pic>
        <p:nvPicPr>
          <p:cNvPr id="28" name="図 27">
            <a:extLst>
              <a:ext uri="{FF2B5EF4-FFF2-40B4-BE49-F238E27FC236}">
                <a16:creationId xmlns:a16="http://schemas.microsoft.com/office/drawing/2014/main" id="{199ECC81-1D25-1CEF-14E7-80BCA7C9ADB8}"/>
              </a:ext>
            </a:extLst>
          </p:cNvPr>
          <p:cNvPicPr>
            <a:picLocks noChangeAspect="1"/>
          </p:cNvPicPr>
          <p:nvPr/>
        </p:nvPicPr>
        <p:blipFill>
          <a:blip r:embed="rId4"/>
          <a:stretch>
            <a:fillRect/>
          </a:stretch>
        </p:blipFill>
        <p:spPr>
          <a:xfrm>
            <a:off x="2308576" y="4064506"/>
            <a:ext cx="4171978" cy="2251067"/>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工数データに誤りや入力漏れがないかを社員別に確認する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64</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9" name="グループ化 18">
            <a:extLst>
              <a:ext uri="{FF2B5EF4-FFF2-40B4-BE49-F238E27FC236}">
                <a16:creationId xmlns:a16="http://schemas.microsoft.com/office/drawing/2014/main" id="{719B0BEE-FD73-BE2F-1562-0F40016D8DBB}"/>
              </a:ext>
            </a:extLst>
          </p:cNvPr>
          <p:cNvGrpSpPr/>
          <p:nvPr/>
        </p:nvGrpSpPr>
        <p:grpSpPr>
          <a:xfrm>
            <a:off x="7299892" y="1628170"/>
            <a:ext cx="4563110" cy="1953268"/>
            <a:chOff x="7393354" y="1380829"/>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9"/>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5"/>
            <a:stretch>
              <a:fillRect/>
            </a:stretch>
          </p:blipFill>
          <p:spPr>
            <a:xfrm>
              <a:off x="7584185" y="1702587"/>
              <a:ext cx="276225" cy="219075"/>
            </a:xfrm>
            <a:prstGeom prst="rect">
              <a:avLst/>
            </a:prstGeom>
          </p:spPr>
        </p:pic>
      </p:grpSp>
      <p:pic>
        <p:nvPicPr>
          <p:cNvPr id="9" name="図 8">
            <a:extLst>
              <a:ext uri="{FF2B5EF4-FFF2-40B4-BE49-F238E27FC236}">
                <a16:creationId xmlns:a16="http://schemas.microsoft.com/office/drawing/2014/main" id="{9B778CB5-8B69-D08B-9992-E59283B3B884}"/>
              </a:ext>
            </a:extLst>
          </p:cNvPr>
          <p:cNvPicPr>
            <a:picLocks noChangeAspect="1"/>
          </p:cNvPicPr>
          <p:nvPr/>
        </p:nvPicPr>
        <p:blipFill>
          <a:blip r:embed="rId6"/>
          <a:stretch>
            <a:fillRect/>
          </a:stretch>
        </p:blipFill>
        <p:spPr>
          <a:xfrm>
            <a:off x="507545" y="1174074"/>
            <a:ext cx="1743008" cy="25522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27962" y="1371384"/>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27962" y="2723393"/>
            <a:ext cx="1293159" cy="178252"/>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5" name="図 44">
            <a:extLst>
              <a:ext uri="{FF2B5EF4-FFF2-40B4-BE49-F238E27FC236}">
                <a16:creationId xmlns:a16="http://schemas.microsoft.com/office/drawing/2014/main" id="{96CBFECE-D43E-6D5D-EA55-0EB244EF5850}"/>
              </a:ext>
            </a:extLst>
          </p:cNvPr>
          <p:cNvPicPr>
            <a:picLocks noChangeAspect="1"/>
          </p:cNvPicPr>
          <p:nvPr/>
        </p:nvPicPr>
        <p:blipFill>
          <a:blip r:embed="rId7"/>
          <a:stretch>
            <a:fillRect/>
          </a:stretch>
        </p:blipFill>
        <p:spPr>
          <a:xfrm>
            <a:off x="7317073" y="3963360"/>
            <a:ext cx="4547798" cy="2216874"/>
          </a:xfrm>
          <a:prstGeom prst="rect">
            <a:avLst/>
          </a:prstGeom>
        </p:spPr>
      </p:pic>
      <p:cxnSp>
        <p:nvCxnSpPr>
          <p:cNvPr id="35" name="直線コネクタ 34">
            <a:extLst>
              <a:ext uri="{FF2B5EF4-FFF2-40B4-BE49-F238E27FC236}">
                <a16:creationId xmlns:a16="http://schemas.microsoft.com/office/drawing/2014/main" id="{8E510FCA-44B1-8CA1-2C08-080F39495D5E}"/>
              </a:ext>
            </a:extLst>
          </p:cNvPr>
          <p:cNvCxnSpPr>
            <a:cxnSpLocks/>
            <a:stCxn id="32" idx="2"/>
            <a:endCxn id="24" idx="3"/>
          </p:cNvCxnSpPr>
          <p:nvPr/>
        </p:nvCxnSpPr>
        <p:spPr>
          <a:xfrm flipH="1">
            <a:off x="8015228" y="3581438"/>
            <a:ext cx="1566219" cy="17200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836598" y="4426009"/>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5"/>
            <a:stretch>
              <a:fillRect/>
            </a:stretch>
          </p:blipFill>
          <p:spPr>
            <a:xfrm>
              <a:off x="8357216" y="6191892"/>
              <a:ext cx="276225" cy="219075"/>
            </a:xfrm>
            <a:prstGeom prst="rect">
              <a:avLst/>
            </a:prstGeom>
          </p:spPr>
        </p:pic>
      </p:grpSp>
      <p:pic>
        <p:nvPicPr>
          <p:cNvPr id="49" name="図 48">
            <a:extLst>
              <a:ext uri="{FF2B5EF4-FFF2-40B4-BE49-F238E27FC236}">
                <a16:creationId xmlns:a16="http://schemas.microsoft.com/office/drawing/2014/main" id="{F865EA2A-B898-EA61-31F1-E960B60F62B8}"/>
              </a:ext>
            </a:extLst>
          </p:cNvPr>
          <p:cNvPicPr>
            <a:picLocks noChangeAspect="1"/>
          </p:cNvPicPr>
          <p:nvPr/>
        </p:nvPicPr>
        <p:blipFill>
          <a:blip r:embed="rId8"/>
          <a:stretch>
            <a:fillRect/>
          </a:stretch>
        </p:blipFill>
        <p:spPr>
          <a:xfrm>
            <a:off x="7644999" y="2409713"/>
            <a:ext cx="1822852" cy="389964"/>
          </a:xfrm>
          <a:prstGeom prst="rect">
            <a:avLst/>
          </a:prstGeom>
        </p:spPr>
      </p:pic>
      <p:pic>
        <p:nvPicPr>
          <p:cNvPr id="51" name="図 50">
            <a:extLst>
              <a:ext uri="{FF2B5EF4-FFF2-40B4-BE49-F238E27FC236}">
                <a16:creationId xmlns:a16="http://schemas.microsoft.com/office/drawing/2014/main" id="{DB69785C-3745-6D45-3587-FB2F727668FC}"/>
              </a:ext>
            </a:extLst>
          </p:cNvPr>
          <p:cNvPicPr>
            <a:picLocks noChangeAspect="1"/>
          </p:cNvPicPr>
          <p:nvPr/>
        </p:nvPicPr>
        <p:blipFill>
          <a:blip r:embed="rId9"/>
          <a:stretch>
            <a:fillRect/>
          </a:stretch>
        </p:blipFill>
        <p:spPr>
          <a:xfrm>
            <a:off x="9670731" y="3083338"/>
            <a:ext cx="1819802" cy="378942"/>
          </a:xfrm>
          <a:prstGeom prst="rect">
            <a:avLst/>
          </a:prstGeom>
        </p:spPr>
      </p:pic>
      <p:pic>
        <p:nvPicPr>
          <p:cNvPr id="53" name="図 52">
            <a:extLst>
              <a:ext uri="{FF2B5EF4-FFF2-40B4-BE49-F238E27FC236}">
                <a16:creationId xmlns:a16="http://schemas.microsoft.com/office/drawing/2014/main" id="{EBABC924-AFB0-8DCC-C81F-8EFA38B1AF5B}"/>
              </a:ext>
            </a:extLst>
          </p:cNvPr>
          <p:cNvPicPr>
            <a:picLocks noChangeAspect="1"/>
          </p:cNvPicPr>
          <p:nvPr/>
        </p:nvPicPr>
        <p:blipFill>
          <a:blip r:embed="rId10"/>
          <a:stretch>
            <a:fillRect/>
          </a:stretch>
        </p:blipFill>
        <p:spPr>
          <a:xfrm>
            <a:off x="7619574" y="3073082"/>
            <a:ext cx="1830173" cy="372165"/>
          </a:xfrm>
          <a:prstGeom prst="rect">
            <a:avLst/>
          </a:prstGeom>
        </p:spPr>
      </p:pic>
      <p:sp>
        <p:nvSpPr>
          <p:cNvPr id="55" name="Rectangle 363">
            <a:extLst>
              <a:ext uri="{FF2B5EF4-FFF2-40B4-BE49-F238E27FC236}">
                <a16:creationId xmlns:a16="http://schemas.microsoft.com/office/drawing/2014/main" id="{1AC9A024-5F7C-2244-2074-90FC9B356242}"/>
              </a:ext>
            </a:extLst>
          </p:cNvPr>
          <p:cNvSpPr>
            <a:spLocks noChangeArrowheads="1"/>
          </p:cNvSpPr>
          <p:nvPr/>
        </p:nvSpPr>
        <p:spPr bwMode="auto">
          <a:xfrm>
            <a:off x="2101021" y="6065128"/>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sp>
        <p:nvSpPr>
          <p:cNvPr id="56" name="AutoShape 380">
            <a:extLst>
              <a:ext uri="{FF2B5EF4-FFF2-40B4-BE49-F238E27FC236}">
                <a16:creationId xmlns:a16="http://schemas.microsoft.com/office/drawing/2014/main" id="{9FBFB495-9CC0-A87F-D094-546BB4204085}"/>
              </a:ext>
            </a:extLst>
          </p:cNvPr>
          <p:cNvSpPr>
            <a:spLocks noChangeArrowheads="1"/>
          </p:cNvSpPr>
          <p:nvPr/>
        </p:nvSpPr>
        <p:spPr bwMode="auto">
          <a:xfrm>
            <a:off x="2339606" y="503465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7" name="Rectangle 363">
            <a:extLst>
              <a:ext uri="{FF2B5EF4-FFF2-40B4-BE49-F238E27FC236}">
                <a16:creationId xmlns:a16="http://schemas.microsoft.com/office/drawing/2014/main" id="{921EA459-61C0-B50C-DADE-493938E4106E}"/>
              </a:ext>
            </a:extLst>
          </p:cNvPr>
          <p:cNvSpPr>
            <a:spLocks noChangeArrowheads="1"/>
          </p:cNvSpPr>
          <p:nvPr/>
        </p:nvSpPr>
        <p:spPr bwMode="auto">
          <a:xfrm>
            <a:off x="2500144" y="1809749"/>
            <a:ext cx="4511434" cy="73672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社員別を選択し、確認する勤怠処理月を</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　　指定します。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0342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未確認や警告の工数データがないかを確認する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65</a:t>
            </a:fld>
            <a:endParaRPr kumimoji="1" lang="ja-JP" altLang="en-US" dirty="0">
              <a:latin typeface="Meiryo UI" panose="020B0604030504040204" pitchFamily="50" charset="-128"/>
              <a:ea typeface="Meiryo UI" panose="020B0604030504040204" pitchFamily="50" charset="-128"/>
            </a:endParaRPr>
          </a:p>
        </p:txBody>
      </p:sp>
      <p:sp>
        <p:nvSpPr>
          <p:cNvPr id="14" name="矢印: 折線 34">
            <a:extLst>
              <a:ext uri="{FF2B5EF4-FFF2-40B4-BE49-F238E27FC236}">
                <a16:creationId xmlns:a16="http://schemas.microsoft.com/office/drawing/2014/main" id="{DCB3981D-3606-3AAA-18B9-9215A2A826AE}"/>
              </a:ext>
            </a:extLst>
          </p:cNvPr>
          <p:cNvSpPr/>
          <p:nvPr/>
        </p:nvSpPr>
        <p:spPr>
          <a:xfrm flipV="1">
            <a:off x="1540608" y="378758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Rectangle 363">
            <a:extLst>
              <a:ext uri="{FF2B5EF4-FFF2-40B4-BE49-F238E27FC236}">
                <a16:creationId xmlns:a16="http://schemas.microsoft.com/office/drawing/2014/main" id="{14E0EEF5-B5B1-A802-CAF1-9F132F99CAAF}"/>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5" name="矢印: 折線 37">
            <a:extLst>
              <a:ext uri="{FF2B5EF4-FFF2-40B4-BE49-F238E27FC236}">
                <a16:creationId xmlns:a16="http://schemas.microsoft.com/office/drawing/2014/main" id="{387C27C9-53EC-5BCC-051D-15FA902AF956}"/>
              </a:ext>
            </a:extLst>
          </p:cNvPr>
          <p:cNvSpPr/>
          <p:nvPr/>
        </p:nvSpPr>
        <p:spPr>
          <a:xfrm flipV="1">
            <a:off x="6121330" y="457594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E8A5B0AD-14CB-35F7-4D83-E9F0F77ED4C0}"/>
              </a:ext>
            </a:extLst>
          </p:cNvPr>
          <p:cNvPicPr>
            <a:picLocks noChangeAspect="1"/>
          </p:cNvPicPr>
          <p:nvPr/>
        </p:nvPicPr>
        <p:blipFill>
          <a:blip r:embed="rId3"/>
          <a:stretch>
            <a:fillRect/>
          </a:stretch>
        </p:blipFill>
        <p:spPr>
          <a:xfrm>
            <a:off x="6823175" y="3777954"/>
            <a:ext cx="4726344" cy="2379645"/>
          </a:xfrm>
          <a:prstGeom prst="rect">
            <a:avLst/>
          </a:prstGeom>
        </p:spPr>
      </p:pic>
      <p:sp>
        <p:nvSpPr>
          <p:cNvPr id="9" name="Rectangle 363">
            <a:extLst>
              <a:ext uri="{FF2B5EF4-FFF2-40B4-BE49-F238E27FC236}">
                <a16:creationId xmlns:a16="http://schemas.microsoft.com/office/drawing/2014/main" id="{629B98E3-5001-6F74-8C3D-45D69C449957}"/>
              </a:ext>
            </a:extLst>
          </p:cNvPr>
          <p:cNvSpPr>
            <a:spLocks noChangeArrowheads="1"/>
          </p:cNvSpPr>
          <p:nvPr/>
        </p:nvSpPr>
        <p:spPr bwMode="auto">
          <a:xfrm>
            <a:off x="6770856" y="6115211"/>
            <a:ext cx="5335420" cy="45460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未確認や警告となっている工数データがないかを確認します。</a:t>
            </a:r>
            <a:endParaRPr lang="ja-JP" altLang="ja-JP" sz="1600"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8D5F9A5A-9D8D-0E1D-817D-E0C2C0EEA5F8}"/>
              </a:ext>
            </a:extLst>
          </p:cNvPr>
          <p:cNvSpPr>
            <a:spLocks noChangeArrowheads="1"/>
          </p:cNvSpPr>
          <p:nvPr/>
        </p:nvSpPr>
        <p:spPr bwMode="auto">
          <a:xfrm>
            <a:off x="10454628" y="4139738"/>
            <a:ext cx="634550" cy="1867471"/>
          </a:xfrm>
          <a:prstGeom prst="roundRect">
            <a:avLst>
              <a:gd name="adj" fmla="val 48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FEEDC9C-DA58-6B30-5740-DFC6935CEBDF}"/>
              </a:ext>
            </a:extLst>
          </p:cNvPr>
          <p:cNvPicPr>
            <a:picLocks noChangeAspect="1"/>
          </p:cNvPicPr>
          <p:nvPr/>
        </p:nvPicPr>
        <p:blipFill>
          <a:blip r:embed="rId4"/>
          <a:stretch>
            <a:fillRect/>
          </a:stretch>
        </p:blipFill>
        <p:spPr>
          <a:xfrm>
            <a:off x="544655" y="1250833"/>
            <a:ext cx="1618512" cy="2441686"/>
          </a:xfrm>
          <a:prstGeom prst="rect">
            <a:avLst/>
          </a:prstGeom>
        </p:spPr>
      </p:pic>
      <p:pic>
        <p:nvPicPr>
          <p:cNvPr id="24" name="図 23">
            <a:extLst>
              <a:ext uri="{FF2B5EF4-FFF2-40B4-BE49-F238E27FC236}">
                <a16:creationId xmlns:a16="http://schemas.microsoft.com/office/drawing/2014/main" id="{0E531265-4CC3-210E-93EE-D81303762942}"/>
              </a:ext>
            </a:extLst>
          </p:cNvPr>
          <p:cNvPicPr>
            <a:picLocks noChangeAspect="1"/>
          </p:cNvPicPr>
          <p:nvPr/>
        </p:nvPicPr>
        <p:blipFill>
          <a:blip r:embed="rId5"/>
          <a:stretch>
            <a:fillRect/>
          </a:stretch>
        </p:blipFill>
        <p:spPr>
          <a:xfrm>
            <a:off x="3450141" y="2203174"/>
            <a:ext cx="3116043" cy="1595388"/>
          </a:xfrm>
          <a:prstGeom prst="rect">
            <a:avLst/>
          </a:prstGeom>
        </p:spPr>
      </p:pic>
      <p:pic>
        <p:nvPicPr>
          <p:cNvPr id="32" name="図 31">
            <a:extLst>
              <a:ext uri="{FF2B5EF4-FFF2-40B4-BE49-F238E27FC236}">
                <a16:creationId xmlns:a16="http://schemas.microsoft.com/office/drawing/2014/main" id="{D25A4EF8-E994-CCAF-5515-96D35D39C08C}"/>
              </a:ext>
            </a:extLst>
          </p:cNvPr>
          <p:cNvPicPr>
            <a:picLocks noChangeAspect="1"/>
          </p:cNvPicPr>
          <p:nvPr/>
        </p:nvPicPr>
        <p:blipFill>
          <a:blip r:embed="rId6"/>
          <a:stretch>
            <a:fillRect/>
          </a:stretch>
        </p:blipFill>
        <p:spPr>
          <a:xfrm>
            <a:off x="2816069" y="2916902"/>
            <a:ext cx="3153498" cy="1842272"/>
          </a:xfrm>
          <a:prstGeom prst="rect">
            <a:avLst/>
          </a:prstGeom>
        </p:spPr>
      </p:pic>
      <p:pic>
        <p:nvPicPr>
          <p:cNvPr id="35" name="図 34">
            <a:extLst>
              <a:ext uri="{FF2B5EF4-FFF2-40B4-BE49-F238E27FC236}">
                <a16:creationId xmlns:a16="http://schemas.microsoft.com/office/drawing/2014/main" id="{0E738753-FAE2-9CA4-2EBA-182A82C21969}"/>
              </a:ext>
            </a:extLst>
          </p:cNvPr>
          <p:cNvPicPr>
            <a:picLocks noChangeAspect="1"/>
          </p:cNvPicPr>
          <p:nvPr/>
        </p:nvPicPr>
        <p:blipFill>
          <a:blip r:embed="rId7"/>
          <a:stretch>
            <a:fillRect/>
          </a:stretch>
        </p:blipFill>
        <p:spPr>
          <a:xfrm>
            <a:off x="2219452" y="3857132"/>
            <a:ext cx="3652255" cy="1939685"/>
          </a:xfrm>
          <a:prstGeom prst="rect">
            <a:avLst/>
          </a:prstGeom>
        </p:spPr>
      </p:pic>
      <p:sp>
        <p:nvSpPr>
          <p:cNvPr id="16" name="Rectangle 363">
            <a:extLst>
              <a:ext uri="{FF2B5EF4-FFF2-40B4-BE49-F238E27FC236}">
                <a16:creationId xmlns:a16="http://schemas.microsoft.com/office/drawing/2014/main" id="{0863E775-AAB2-0897-F7CA-23380BF7D068}"/>
              </a:ext>
            </a:extLst>
          </p:cNvPr>
          <p:cNvSpPr>
            <a:spLocks noChangeArrowheads="1"/>
          </p:cNvSpPr>
          <p:nvPr/>
        </p:nvSpPr>
        <p:spPr bwMode="auto">
          <a:xfrm>
            <a:off x="2161708" y="5629287"/>
            <a:ext cx="4430484" cy="94361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［選択項目］リストから</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「未確認工数回数」と「警告工数回数」を選択し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［選択済項目］リストに移動します。</a:t>
            </a:r>
            <a:endParaRPr lang="ja-JP" altLang="ja-JP" sz="1600" dirty="0">
              <a:latin typeface="Meiryo UI" panose="020B0604030504040204" pitchFamily="50" charset="-128"/>
              <a:ea typeface="Meiryo UI" panose="020B0604030504040204" pitchFamily="50" charset="-128"/>
            </a:endParaRPr>
          </a:p>
        </p:txBody>
      </p:sp>
      <p:sp>
        <p:nvSpPr>
          <p:cNvPr id="42" name="AutoShape 380">
            <a:extLst>
              <a:ext uri="{FF2B5EF4-FFF2-40B4-BE49-F238E27FC236}">
                <a16:creationId xmlns:a16="http://schemas.microsoft.com/office/drawing/2014/main" id="{BF6CEA45-78DB-6D26-640C-C281B4462E9B}"/>
              </a:ext>
            </a:extLst>
          </p:cNvPr>
          <p:cNvSpPr>
            <a:spLocks noChangeArrowheads="1"/>
          </p:cNvSpPr>
          <p:nvPr/>
        </p:nvSpPr>
        <p:spPr bwMode="auto">
          <a:xfrm>
            <a:off x="555780" y="1449178"/>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8675598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プロジェクト別工数確認表］メニューで確認します。</a:t>
            </a:r>
            <a:endParaRPr lang="en-US" altLang="ja-JP" sz="16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C398AD5A-D5B5-208E-BB09-C7292BDE1CCE}"/>
              </a:ext>
            </a:extLst>
          </p:cNvPr>
          <p:cNvPicPr>
            <a:picLocks noChangeAspect="1"/>
          </p:cNvPicPr>
          <p:nvPr/>
        </p:nvPicPr>
        <p:blipFill>
          <a:blip r:embed="rId3"/>
          <a:stretch>
            <a:fillRect/>
          </a:stretch>
        </p:blipFill>
        <p:spPr>
          <a:xfrm>
            <a:off x="2219452" y="4011607"/>
            <a:ext cx="4165364" cy="2379079"/>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工数データの合計をプロジェクト別に確認する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66</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 name="図 15">
            <a:extLst>
              <a:ext uri="{FF2B5EF4-FFF2-40B4-BE49-F238E27FC236}">
                <a16:creationId xmlns:a16="http://schemas.microsoft.com/office/drawing/2014/main" id="{BCAF82CE-AFB3-2D8E-5509-A32B653871EF}"/>
              </a:ext>
            </a:extLst>
          </p:cNvPr>
          <p:cNvPicPr>
            <a:picLocks noChangeAspect="1"/>
          </p:cNvPicPr>
          <p:nvPr/>
        </p:nvPicPr>
        <p:blipFill>
          <a:blip r:embed="rId4"/>
          <a:stretch>
            <a:fillRect/>
          </a:stretch>
        </p:blipFill>
        <p:spPr>
          <a:xfrm>
            <a:off x="518437" y="1181596"/>
            <a:ext cx="1731111" cy="26043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75587" y="1371384"/>
            <a:ext cx="1573059" cy="357425"/>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1600091" y="3495675"/>
            <a:ext cx="588743" cy="233756"/>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21E5CD4A-C8C2-257C-C3DC-19A315D441E9}"/>
              </a:ext>
            </a:extLst>
          </p:cNvPr>
          <p:cNvPicPr>
            <a:picLocks noChangeAspect="1"/>
          </p:cNvPicPr>
          <p:nvPr/>
        </p:nvPicPr>
        <p:blipFill>
          <a:blip r:embed="rId5"/>
          <a:stretch>
            <a:fillRect/>
          </a:stretch>
        </p:blipFill>
        <p:spPr>
          <a:xfrm>
            <a:off x="2816069" y="2679193"/>
            <a:ext cx="4010011" cy="1856411"/>
          </a:xfrm>
          <a:prstGeom prst="rect">
            <a:avLst/>
          </a:prstGeom>
        </p:spPr>
      </p:pic>
      <p:sp>
        <p:nvSpPr>
          <p:cNvPr id="33" name="AutoShape 380">
            <a:extLst>
              <a:ext uri="{FF2B5EF4-FFF2-40B4-BE49-F238E27FC236}">
                <a16:creationId xmlns:a16="http://schemas.microsoft.com/office/drawing/2014/main" id="{327C3204-FB2D-96C0-A833-FA660451BD84}"/>
              </a:ext>
            </a:extLst>
          </p:cNvPr>
          <p:cNvSpPr>
            <a:spLocks noChangeArrowheads="1"/>
          </p:cNvSpPr>
          <p:nvPr/>
        </p:nvSpPr>
        <p:spPr bwMode="auto">
          <a:xfrm>
            <a:off x="3948252" y="3422317"/>
            <a:ext cx="565156" cy="15670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Rectangle 363">
            <a:extLst>
              <a:ext uri="{FF2B5EF4-FFF2-40B4-BE49-F238E27FC236}">
                <a16:creationId xmlns:a16="http://schemas.microsoft.com/office/drawing/2014/main" id="{28DAD554-FA57-07F6-4B8B-EF1423D49641}"/>
              </a:ext>
            </a:extLst>
          </p:cNvPr>
          <p:cNvSpPr>
            <a:spLocks noChangeArrowheads="1"/>
          </p:cNvSpPr>
          <p:nvPr/>
        </p:nvSpPr>
        <p:spPr bwMode="auto">
          <a:xfrm>
            <a:off x="4836562" y="2289531"/>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sp>
        <p:nvSpPr>
          <p:cNvPr id="37" name="Rectangle 363">
            <a:extLst>
              <a:ext uri="{FF2B5EF4-FFF2-40B4-BE49-F238E27FC236}">
                <a16:creationId xmlns:a16="http://schemas.microsoft.com/office/drawing/2014/main" id="{43A06929-B93E-CDC0-473C-4EA0353E2FC0}"/>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cxnSp>
        <p:nvCxnSpPr>
          <p:cNvPr id="38" name="直線コネクタ 37">
            <a:extLst>
              <a:ext uri="{FF2B5EF4-FFF2-40B4-BE49-F238E27FC236}">
                <a16:creationId xmlns:a16="http://schemas.microsoft.com/office/drawing/2014/main" id="{2AC2194B-52A4-7A9B-0062-761EE8B1447E}"/>
              </a:ext>
            </a:extLst>
          </p:cNvPr>
          <p:cNvCxnSpPr>
            <a:cxnSpLocks/>
            <a:stCxn id="34" idx="1"/>
            <a:endCxn id="33" idx="3"/>
          </p:cNvCxnSpPr>
          <p:nvPr/>
        </p:nvCxnSpPr>
        <p:spPr>
          <a:xfrm flipH="1">
            <a:off x="4513408" y="3037743"/>
            <a:ext cx="323154" cy="46292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図 46">
            <a:extLst>
              <a:ext uri="{FF2B5EF4-FFF2-40B4-BE49-F238E27FC236}">
                <a16:creationId xmlns:a16="http://schemas.microsoft.com/office/drawing/2014/main" id="{72D6B33B-9020-750E-B03A-2564A2C4EA57}"/>
              </a:ext>
            </a:extLst>
          </p:cNvPr>
          <p:cNvPicPr>
            <a:picLocks noChangeAspect="1"/>
          </p:cNvPicPr>
          <p:nvPr/>
        </p:nvPicPr>
        <p:blipFill>
          <a:blip r:embed="rId6"/>
          <a:stretch>
            <a:fillRect/>
          </a:stretch>
        </p:blipFill>
        <p:spPr>
          <a:xfrm>
            <a:off x="7926426" y="2356974"/>
            <a:ext cx="1163513" cy="1309730"/>
          </a:xfrm>
          <a:prstGeom prst="rect">
            <a:avLst/>
          </a:prstGeom>
        </p:spPr>
      </p:pic>
      <p:pic>
        <p:nvPicPr>
          <p:cNvPr id="72" name="図 71">
            <a:extLst>
              <a:ext uri="{FF2B5EF4-FFF2-40B4-BE49-F238E27FC236}">
                <a16:creationId xmlns:a16="http://schemas.microsoft.com/office/drawing/2014/main" id="{6164FB9D-D34B-045F-8A46-A906CA5078C4}"/>
              </a:ext>
            </a:extLst>
          </p:cNvPr>
          <p:cNvPicPr>
            <a:picLocks noChangeAspect="1"/>
          </p:cNvPicPr>
          <p:nvPr/>
        </p:nvPicPr>
        <p:blipFill>
          <a:blip r:embed="rId7"/>
          <a:stretch>
            <a:fillRect/>
          </a:stretch>
        </p:blipFill>
        <p:spPr>
          <a:xfrm>
            <a:off x="7350372" y="3867376"/>
            <a:ext cx="3665118" cy="2540992"/>
          </a:xfrm>
          <a:prstGeom prst="rect">
            <a:avLst/>
          </a:prstGeom>
        </p:spPr>
      </p:pic>
      <p:sp>
        <p:nvSpPr>
          <p:cNvPr id="70" name="AutoShape 380">
            <a:extLst>
              <a:ext uri="{FF2B5EF4-FFF2-40B4-BE49-F238E27FC236}">
                <a16:creationId xmlns:a16="http://schemas.microsoft.com/office/drawing/2014/main" id="{18EAE533-D58D-66A6-B19E-C6BDD0D198E0}"/>
              </a:ext>
            </a:extLst>
          </p:cNvPr>
          <p:cNvSpPr>
            <a:spLocks noChangeArrowheads="1"/>
          </p:cNvSpPr>
          <p:nvPr/>
        </p:nvSpPr>
        <p:spPr bwMode="auto">
          <a:xfrm>
            <a:off x="9537449" y="4410075"/>
            <a:ext cx="359026" cy="1540922"/>
          </a:xfrm>
          <a:prstGeom prst="roundRect">
            <a:avLst>
              <a:gd name="adj" fmla="val 227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7158489" y="5969389"/>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プロジェクト別の合計時間を確認します。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548905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「申請位置が選択されていません」と表示される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］こんなときは</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23183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99" y="2422670"/>
            <a:ext cx="2361822" cy="300595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614" y="1694703"/>
            <a:ext cx="5439686" cy="3733923"/>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「申請位置が選択されていません」と表示される</a:t>
            </a:r>
          </a:p>
        </p:txBody>
      </p:sp>
      <p:sp>
        <p:nvSpPr>
          <p:cNvPr id="3" name="コンテンツ プレースホルダー 2"/>
          <p:cNvSpPr>
            <a:spLocks noGrp="1"/>
          </p:cNvSpPr>
          <p:nvPr>
            <p:ph idx="1"/>
          </p:nvPr>
        </p:nvSpPr>
        <p:spPr>
          <a:xfrm>
            <a:off x="389614" y="803082"/>
            <a:ext cx="10964186" cy="720172"/>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申請しようとすると「申請位置が選択されていません。」と表示される場合は、</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［ワークフロー選択］ボタンをクリックし、ワークフローおよび申請位置を選択してから申請します。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6445250" y="3136900"/>
            <a:ext cx="1955800"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520" y="2422670"/>
            <a:ext cx="2568380" cy="3005956"/>
          </a:xfrm>
          <a:prstGeom prst="rect">
            <a:avLst/>
          </a:prstGeom>
        </p:spPr>
      </p:pic>
      <p:sp>
        <p:nvSpPr>
          <p:cNvPr id="17" name="矢印: 右 29">
            <a:extLst>
              <a:ext uri="{FF2B5EF4-FFF2-40B4-BE49-F238E27FC236}">
                <a16:creationId xmlns:a16="http://schemas.microsoft.com/office/drawing/2014/main" id="{BD4B165A-F407-4527-A70F-59F656335885}"/>
              </a:ext>
            </a:extLst>
          </p:cNvPr>
          <p:cNvSpPr/>
          <p:nvPr/>
        </p:nvSpPr>
        <p:spPr>
          <a:xfrm>
            <a:off x="5859478"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4910086" y="4631032"/>
            <a:ext cx="795339" cy="2457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右 29">
            <a:extLst>
              <a:ext uri="{FF2B5EF4-FFF2-40B4-BE49-F238E27FC236}">
                <a16:creationId xmlns:a16="http://schemas.microsoft.com/office/drawing/2014/main" id="{BD4B165A-F407-4527-A70F-59F656335885}"/>
              </a:ext>
            </a:extLst>
          </p:cNvPr>
          <p:cNvSpPr/>
          <p:nvPr/>
        </p:nvSpPr>
        <p:spPr>
          <a:xfrm>
            <a:off x="8671999"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7100888" y="4976813"/>
            <a:ext cx="714375" cy="3048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988550" y="4955383"/>
            <a:ext cx="779463" cy="3262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275278" y="3143768"/>
            <a:ext cx="2169009"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6745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当サービスを利用して、パソコンまたはモバイル端末から日々の出退勤を打刻できます。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9" name="図 8">
            <a:extLst>
              <a:ext uri="{FF2B5EF4-FFF2-40B4-BE49-F238E27FC236}">
                <a16:creationId xmlns:a16="http://schemas.microsoft.com/office/drawing/2014/main" id="{623DD30B-9175-4787-872F-43DB6D5B1777}"/>
              </a:ext>
            </a:extLst>
          </p:cNvPr>
          <p:cNvPicPr>
            <a:picLocks noChangeAspect="1"/>
          </p:cNvPicPr>
          <p:nvPr/>
        </p:nvPicPr>
        <p:blipFill>
          <a:blip r:embed="rId3"/>
          <a:stretch>
            <a:fillRect/>
          </a:stretch>
        </p:blipFill>
        <p:spPr>
          <a:xfrm>
            <a:off x="854315" y="1551417"/>
            <a:ext cx="2803599" cy="1259711"/>
          </a:xfrm>
          <a:prstGeom prst="rect">
            <a:avLst/>
          </a:prstGeom>
          <a:ln w="3175">
            <a:solidFill>
              <a:schemeClr val="tx1"/>
            </a:solidFill>
          </a:ln>
        </p:spPr>
      </p:pic>
      <p:pic>
        <p:nvPicPr>
          <p:cNvPr id="10" name="図 9">
            <a:extLst>
              <a:ext uri="{FF2B5EF4-FFF2-40B4-BE49-F238E27FC236}">
                <a16:creationId xmlns:a16="http://schemas.microsoft.com/office/drawing/2014/main" id="{D03DB0B6-99D6-49FF-80B4-F790C31121DB}"/>
              </a:ext>
            </a:extLst>
          </p:cNvPr>
          <p:cNvPicPr>
            <a:picLocks noChangeAspect="1"/>
          </p:cNvPicPr>
          <p:nvPr/>
        </p:nvPicPr>
        <p:blipFill>
          <a:blip r:embed="rId4"/>
          <a:stretch>
            <a:fillRect/>
          </a:stretch>
        </p:blipFill>
        <p:spPr>
          <a:xfrm>
            <a:off x="4575862" y="1242579"/>
            <a:ext cx="1037435" cy="2099280"/>
          </a:xfrm>
          <a:prstGeom prst="rect">
            <a:avLst/>
          </a:prstGeom>
        </p:spPr>
      </p:pic>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5"/>
          <a:stretch>
            <a:fillRect/>
          </a:stretch>
        </p:blipFill>
        <p:spPr>
          <a:xfrm>
            <a:off x="710586" y="4350039"/>
            <a:ext cx="2633747" cy="1972435"/>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5218" y="4350038"/>
            <a:ext cx="3332118" cy="221937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 </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工数管理オプション </a:t>
            </a:r>
            <a:r>
              <a:rPr lang="en-US" altLang="ja-JP" sz="2200" b="1" dirty="0">
                <a:latin typeface="Meiryo UI" panose="020B0604030504040204" pitchFamily="50" charset="-128"/>
                <a:ea typeface="Meiryo UI" panose="020B0604030504040204" pitchFamily="50" charset="-128"/>
              </a:rPr>
              <a:t>for </a:t>
            </a:r>
            <a:r>
              <a:rPr lang="ja-JP" altLang="en-US" sz="2200" b="1" dirty="0">
                <a:latin typeface="Meiryo UI" panose="020B0604030504040204" pitchFamily="50" charset="-128"/>
                <a:ea typeface="Meiryo UI" panose="020B0604030504040204" pitchFamily="50" charset="-128"/>
              </a:rPr>
              <a:t>奉行</a:t>
            </a:r>
            <a:r>
              <a:rPr lang="en-US" altLang="ja-JP" sz="2200" b="1" dirty="0">
                <a:latin typeface="Meiryo UI" panose="020B0604030504040204" pitchFamily="50" charset="-128"/>
                <a:ea typeface="Meiryo UI" panose="020B0604030504040204" pitchFamily="50" charset="-128"/>
              </a:rPr>
              <a:t>Edge </a:t>
            </a:r>
            <a:r>
              <a:rPr lang="ja-JP" altLang="en-US" sz="2200" b="1" dirty="0">
                <a:latin typeface="Meiryo UI" panose="020B0604030504040204" pitchFamily="50" charset="-128"/>
                <a:ea typeface="Meiryo UI" panose="020B0604030504040204" pitchFamily="50" charset="-128"/>
              </a:rPr>
              <a:t>勤怠管理クラウド</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をご利用の場合）</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b="0" i="0" u="none" strike="noStrike" dirty="0">
                <a:solidFill>
                  <a:srgbClr val="000000"/>
                </a:solidFill>
                <a:effectLst/>
                <a:latin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奉行</a:t>
            </a:r>
            <a:r>
              <a:rPr lang="en-US" altLang="ja-JP" sz="1600" b="0" i="0" u="none" strike="noStrike" dirty="0">
                <a:solidFill>
                  <a:srgbClr val="000000"/>
                </a:solidFill>
                <a:effectLst/>
                <a:latin typeface="Meiryo UI" panose="020B0604030504040204" pitchFamily="50" charset="-128"/>
              </a:rPr>
              <a:t>Edge </a:t>
            </a:r>
            <a:r>
              <a:rPr lang="ja-JP" altLang="ja-JP" sz="1600" b="0" i="0" u="none" strike="noStrike" dirty="0">
                <a:solidFill>
                  <a:srgbClr val="000000"/>
                </a:solidFill>
                <a:effectLst/>
                <a:ea typeface="Meiryo UI" panose="020B0604030504040204" pitchFamily="50" charset="-128"/>
              </a:rPr>
              <a:t>勤怠管理クラウド</a:t>
            </a:r>
            <a:r>
              <a:rPr lang="en-US" altLang="ja-JP" sz="1600" dirty="0">
                <a:solidFill>
                  <a:srgbClr val="000000"/>
                </a:solidFill>
                <a:latin typeface="Meiryo UI" panose="020B0604030504040204" pitchFamily="50" charset="-128"/>
                <a:ea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パソコンまたはモバイル端末からプロジェクト・タスク別に工数データを入力できます。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上長や拠点長は、工数データが入力できているかを日々確認できます。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44794460-FC97-AE50-D493-718A3A7960F0}"/>
              </a:ext>
            </a:extLst>
          </p:cNvPr>
          <p:cNvPicPr>
            <a:picLocks noChangeAspect="1"/>
          </p:cNvPicPr>
          <p:nvPr/>
        </p:nvPicPr>
        <p:blipFill>
          <a:blip r:embed="rId3"/>
          <a:stretch>
            <a:fillRect/>
          </a:stretch>
        </p:blipFill>
        <p:spPr>
          <a:xfrm>
            <a:off x="524123" y="3265912"/>
            <a:ext cx="6771844" cy="3409524"/>
          </a:xfrm>
          <a:prstGeom prst="rect">
            <a:avLst/>
          </a:prstGeom>
        </p:spPr>
      </p:pic>
      <p:sp>
        <p:nvSpPr>
          <p:cNvPr id="19" name="AutoShape 10">
            <a:extLst>
              <a:ext uri="{FF2B5EF4-FFF2-40B4-BE49-F238E27FC236}">
                <a16:creationId xmlns:a16="http://schemas.microsoft.com/office/drawing/2014/main" id="{8AFEA1B6-5F11-1E7D-E2DD-8A9B8AD0A5B8}"/>
              </a:ext>
            </a:extLst>
          </p:cNvPr>
          <p:cNvSpPr>
            <a:spLocks noChangeShapeType="1"/>
          </p:cNvSpPr>
          <p:nvPr/>
        </p:nvSpPr>
        <p:spPr bwMode="auto">
          <a:xfrm rot="10800000">
            <a:off x="1389399" y="5153544"/>
            <a:ext cx="627018" cy="81319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a:extLst>
              <a:ext uri="{FF2B5EF4-FFF2-40B4-BE49-F238E27FC236}">
                <a16:creationId xmlns:a16="http://schemas.microsoft.com/office/drawing/2014/main" id="{712E3C1B-0E1B-D7E5-65D0-3DA8787B356D}"/>
              </a:ext>
            </a:extLst>
          </p:cNvPr>
          <p:cNvGrpSpPr/>
          <p:nvPr/>
        </p:nvGrpSpPr>
        <p:grpSpPr>
          <a:xfrm>
            <a:off x="2016418" y="5634020"/>
            <a:ext cx="3444159" cy="950770"/>
            <a:chOff x="2519043" y="5572321"/>
            <a:chExt cx="3444159" cy="950770"/>
          </a:xfrm>
        </p:grpSpPr>
        <p:sp>
          <p:nvSpPr>
            <p:cNvPr id="17" name="テキスト ボックス 2">
              <a:extLst>
                <a:ext uri="{FF2B5EF4-FFF2-40B4-BE49-F238E27FC236}">
                  <a16:creationId xmlns:a16="http://schemas.microsoft.com/office/drawing/2014/main" id="{AA09A8E2-2272-F908-7B57-5D8552B3779E}"/>
                </a:ext>
              </a:extLst>
            </p:cNvPr>
            <p:cNvSpPr txBox="1">
              <a:spLocks noChangeArrowheads="1"/>
            </p:cNvSpPr>
            <p:nvPr/>
          </p:nvSpPr>
          <p:spPr bwMode="auto">
            <a:xfrm>
              <a:off x="2519043" y="5572321"/>
              <a:ext cx="3444159" cy="9507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以下の場合に　　 が表示されます。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に差異がある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BD072B1-93F9-950F-4FEE-E65B81264888}"/>
                </a:ext>
              </a:extLst>
            </p:cNvPr>
            <p:cNvPicPr>
              <a:picLocks noChangeAspect="1"/>
            </p:cNvPicPr>
            <p:nvPr/>
          </p:nvPicPr>
          <p:blipFill>
            <a:blip r:embed="rId4"/>
            <a:stretch>
              <a:fillRect/>
            </a:stretch>
          </p:blipFill>
          <p:spPr>
            <a:xfrm>
              <a:off x="3595032" y="5687890"/>
              <a:ext cx="276225" cy="219075"/>
            </a:xfrm>
            <a:prstGeom prst="rect">
              <a:avLst/>
            </a:prstGeom>
          </p:spPr>
        </p:pic>
      </p:grpSp>
      <p:sp>
        <p:nvSpPr>
          <p:cNvPr id="18" name="AutoShape 380">
            <a:extLst>
              <a:ext uri="{FF2B5EF4-FFF2-40B4-BE49-F238E27FC236}">
                <a16:creationId xmlns:a16="http://schemas.microsoft.com/office/drawing/2014/main" id="{49012D04-7992-B87C-53B0-E736AE870B6A}"/>
              </a:ext>
            </a:extLst>
          </p:cNvPr>
          <p:cNvSpPr>
            <a:spLocks noChangeArrowheads="1"/>
          </p:cNvSpPr>
          <p:nvPr/>
        </p:nvSpPr>
        <p:spPr bwMode="auto">
          <a:xfrm>
            <a:off x="1122589" y="3908481"/>
            <a:ext cx="255965" cy="2565341"/>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198EF17C-7FAA-1CEB-E0B6-A072E0C05EB1}"/>
              </a:ext>
            </a:extLst>
          </p:cNvPr>
          <p:cNvPicPr>
            <a:picLocks noChangeAspect="1"/>
          </p:cNvPicPr>
          <p:nvPr/>
        </p:nvPicPr>
        <p:blipFill>
          <a:blip r:embed="rId5"/>
          <a:stretch>
            <a:fillRect/>
          </a:stretch>
        </p:blipFill>
        <p:spPr>
          <a:xfrm>
            <a:off x="524123" y="1146119"/>
            <a:ext cx="6761407" cy="1563121"/>
          </a:xfrm>
          <a:prstGeom prst="rect">
            <a:avLst/>
          </a:prstGeom>
        </p:spPr>
      </p:pic>
    </p:spTree>
    <p:extLst>
      <p:ext uri="{BB962C8B-B14F-4D97-AF65-F5344CB8AC3E}">
        <p14:creationId xmlns:p14="http://schemas.microsoft.com/office/powerpoint/2010/main" val="34618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26371</TotalTime>
  <Words>14165</Words>
  <Application>Microsoft Office PowerPoint</Application>
  <PresentationFormat>ワイド画面</PresentationFormat>
  <Paragraphs>1800</Paragraphs>
  <Slides>68</Slides>
  <Notes>65</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68</vt:i4>
      </vt:variant>
    </vt:vector>
  </HeadingPairs>
  <TitlesOfParts>
    <vt:vector size="79" baseType="lpstr">
      <vt:lpstr>Meiryo UI</vt:lpstr>
      <vt:lpstr>ＭＳ ゴシック</vt:lpstr>
      <vt:lpstr>Myriad Pro Cond</vt:lpstr>
      <vt:lpstr>Sawarabi Gothic</vt:lpstr>
      <vt:lpstr>メイリオ</vt:lpstr>
      <vt:lpstr>游ゴシック</vt:lpstr>
      <vt:lpstr>游ゴシック Light</vt:lpstr>
      <vt:lpstr>Arial</vt:lpstr>
      <vt:lpstr>Century</vt:lpstr>
      <vt:lpstr>Office テーマ</vt:lpstr>
      <vt:lpstr>デザインの設定</vt:lpstr>
      <vt:lpstr>PowerPoint プレゼンテーション</vt:lpstr>
      <vt:lpstr>改訂内容</vt:lpstr>
      <vt:lpstr>目次</vt:lpstr>
      <vt:lpstr>目次</vt:lpstr>
      <vt:lpstr>目次</vt:lpstr>
      <vt:lpstr>［1］はじめに</vt:lpstr>
      <vt:lpstr>［1］- 1. 当サービスでできること（1／2） </vt:lpstr>
      <vt:lpstr>［1］- 1. 当サービスでできること（2／2） 　　　　（ 『工数管理オプション for 奉行Edge 勤怠管理クラウド』をご利用の場合）</vt:lpstr>
      <vt:lpstr>［1］- 2. はじめての起動（1／2）</vt:lpstr>
      <vt:lpstr>［1］- 2. はじめての起動（2／2）</vt:lpstr>
      <vt:lpstr>［1］- 3. 基本操作（1／3）</vt:lpstr>
      <vt:lpstr>［1］- 3. 基本操作（2／3）</vt:lpstr>
      <vt:lpstr>［1］- 3. 基本操作（3／3）</vt:lpstr>
      <vt:lpstr>［2］打刻する</vt:lpstr>
      <vt:lpstr>［2］- 1. パソコンから打刻する</vt:lpstr>
      <vt:lpstr>［2］- 2. モバイル端末から打刻する</vt:lpstr>
      <vt:lpstr>［2］- 3. 勤務を選択してから打刻する</vt:lpstr>
      <vt:lpstr>［3］申請する</vt:lpstr>
      <vt:lpstr>［3］- 1. 申請方法（１／3）</vt:lpstr>
      <vt:lpstr>［3］- 1. 申請方法（2／3）</vt:lpstr>
      <vt:lpstr>［3］- 1. 申請方法（3／3）</vt:lpstr>
      <vt:lpstr>［3］- 2. 申請する（１／12） 　 　　　打刻漏れを申請する</vt:lpstr>
      <vt:lpstr>［3］- 2. 申請する（2／12） 　 　　　有給休暇を申請する</vt:lpstr>
      <vt:lpstr>［3］- 2. 申請する（3／12） 　 　　　残業を申請する</vt:lpstr>
      <vt:lpstr>［3］- 2. 申請する（4／12） 　 　　　直行・直帰を申請する</vt:lpstr>
      <vt:lpstr>［3］- 2. 申請する（5／12） 　 　　　出張を申請する</vt:lpstr>
      <vt:lpstr>［3］- 2. 申請する（6／12） 　 　　　休日出勤を申請する</vt:lpstr>
      <vt:lpstr>［3］- 2. 申請する（7／12） 　 　　　代休・振休を申請する</vt:lpstr>
      <vt:lpstr>［3］- 2. 申請する（8／12） 　 　　　外出を申請する</vt:lpstr>
      <vt:lpstr>［3］- 2. 申請する（9／12） 　 　　　遅延を申請する</vt:lpstr>
      <vt:lpstr>［3］- 2. 申請する（10／12） 　 　　　遅刻・早退を申請する</vt:lpstr>
      <vt:lpstr>［3］- 2. 申請する（11／12） 　 　　　欠勤を申請する</vt:lpstr>
      <vt:lpstr>［3］- 2. 申請する（12／12） 　 　　　勤務スケジュールを申請する</vt:lpstr>
      <vt:lpstr>［3］- 3. 申請を取り下げる（1／2）</vt:lpstr>
      <vt:lpstr>［3］- 3. 申請を取り下げる（2／2）</vt:lpstr>
      <vt:lpstr>［3］- 4. 未打刻や未申請を確認する</vt:lpstr>
      <vt:lpstr>［3］- 5. 勤務データを一括で申請する</vt:lpstr>
      <vt:lpstr>［3］- 6. 勤怠を管理している社員の勤務データを一括で申請する</vt:lpstr>
      <vt:lpstr>［4］承認する</vt:lpstr>
      <vt:lpstr>［4］- 1. 申請を承認する</vt:lpstr>
      <vt:lpstr>［4］- 2. 連名式勤務実績申請を承認する</vt:lpstr>
      <vt:lpstr>［4］- 3. 複数の申請を一括で承認する</vt:lpstr>
      <vt:lpstr>［4］- 4. 申請を事後承認する</vt:lpstr>
      <vt:lpstr>［4］- 5. 代理で承認する</vt:lpstr>
      <vt:lpstr>［4］- 6. 申請を閲覧する</vt:lpstr>
      <vt:lpstr>［5］勤務データを確認する</vt:lpstr>
      <vt:lpstr>［5］- 1.勤務データを確認し、修正する</vt:lpstr>
      <vt:lpstr>［5］- 2. 勤怠を管理している社員の勤務データを参照する</vt:lpstr>
      <vt:lpstr>［5］- 3. エラー打刻の状況を確認する・再度取り込む（1／2）</vt:lpstr>
      <vt:lpstr>［5］- 3. エラー打刻の状況を確認する・再度取り込む（2／2）</vt:lpstr>
      <vt:lpstr>［5］- 4. 社員の出退勤の状況を確認する</vt:lpstr>
      <vt:lpstr>［5］- 5. 勤務データを日別・週別・月別に確認する（1／3）</vt:lpstr>
      <vt:lpstr>［5］- 5. 勤務データを日別・週別・月別に確認する（2／3）</vt:lpstr>
      <vt:lpstr>［5］- 5. 勤務データを日別・週別・月別に確認する（3／3）</vt:lpstr>
      <vt:lpstr>［5］- 6. 勤務期間を指定して、勤務データを確認する</vt:lpstr>
      <vt:lpstr>［5］- 7. 勤怠処理月や勤務日を指定して、未打刻の社員を確認する</vt:lpstr>
      <vt:lpstr>［5］- 8. 勤怠処理月や勤務日を指定して、未申請の社員を確認する</vt:lpstr>
      <vt:lpstr>［5］- 9. 現時点の時間外労働状況を確認する</vt:lpstr>
      <vt:lpstr>［5］- 10. 現時点の有休消化状況を確認する</vt:lpstr>
      <vt:lpstr>［6］工数データを入力する 　　（ 『工数管理オプション for 奉行Edge 勤怠管理クラウド』をご利用の場合）</vt:lpstr>
      <vt:lpstr>［6］- 1. プロジェクト・タスク別に工数データを入力する</vt:lpstr>
      <vt:lpstr>［7］工数データを確認する 　　（ 『工数管理オプション for 奉行Edge 勤怠管理クラウド』をご利用の場合）</vt:lpstr>
      <vt:lpstr>［7］- 1. 工数データに誤りや入力漏れがないかを日別に確認する</vt:lpstr>
      <vt:lpstr>［7］- 2. 工数データに誤りや入力漏れがないかを社員別に確認する</vt:lpstr>
      <vt:lpstr>［7］- 3. 未確認や警告の工数データがないかを確認する</vt:lpstr>
      <vt:lpstr>［7］- 4. 工数データの合計をプロジェクト別に確認する</vt:lpstr>
      <vt:lpstr>［8］こんなときは</vt:lpstr>
      <vt:lpstr>［8］- 1. 「申請位置が選択されていません」と表示される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村田 光優 (Murata Miyu)</cp:lastModifiedBy>
  <cp:revision>1</cp:revision>
  <dcterms:created xsi:type="dcterms:W3CDTF">2022-08-02T08:12:52Z</dcterms:created>
  <dcterms:modified xsi:type="dcterms:W3CDTF">2023-12-28T02:19:03Z</dcterms:modified>
</cp:coreProperties>
</file>