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3"/>
    <p:sldMasterId id="2147483690" r:id="rId4"/>
  </p:sldMasterIdLst>
  <p:notesMasterIdLst>
    <p:notesMasterId r:id="rId19"/>
  </p:notesMasterIdLst>
  <p:sldIdLst>
    <p:sldId id="256" r:id="rId5"/>
    <p:sldId id="311" r:id="rId6"/>
    <p:sldId id="259" r:id="rId7"/>
    <p:sldId id="260" r:id="rId8"/>
    <p:sldId id="303" r:id="rId9"/>
    <p:sldId id="265" r:id="rId10"/>
    <p:sldId id="308" r:id="rId11"/>
    <p:sldId id="267" r:id="rId12"/>
    <p:sldId id="297" r:id="rId13"/>
    <p:sldId id="298" r:id="rId14"/>
    <p:sldId id="299" r:id="rId15"/>
    <p:sldId id="290" r:id="rId16"/>
    <p:sldId id="309" r:id="rId17"/>
    <p:sldId id="305" r:id="rId1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95" autoAdjust="0"/>
    <p:restoredTop sz="96723" autoAdjust="0"/>
  </p:normalViewPr>
  <p:slideViewPr>
    <p:cSldViewPr snapToGrid="0">
      <p:cViewPr varScale="1">
        <p:scale>
          <a:sx n="120" d="100"/>
          <a:sy n="120" d="100"/>
        </p:scale>
        <p:origin x="56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1.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F7A864-4B20-4867-B816-FE5A2F2012B8}" type="datetimeFigureOut">
              <a:rPr kumimoji="1" lang="ja-JP" altLang="en-US" smtClean="0"/>
              <a:t>2022/8/31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5A94C9-95EF-4B82-91FA-295C52B8E8CA}" type="slidenum">
              <a:rPr kumimoji="1" lang="ja-JP" altLang="en-US" smtClean="0"/>
              <a:t>‹#›</a:t>
            </a:fld>
            <a:endParaRPr kumimoji="1" lang="ja-JP" altLang="en-US"/>
          </a:p>
        </p:txBody>
      </p:sp>
    </p:spTree>
    <p:extLst>
      <p:ext uri="{BB962C8B-B14F-4D97-AF65-F5344CB8AC3E}">
        <p14:creationId xmlns:p14="http://schemas.microsoft.com/office/powerpoint/2010/main" val="33977500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94C9-95EF-4B82-91FA-295C52B8E8CA}" type="slidenum">
              <a:rPr kumimoji="1" lang="ja-JP" altLang="en-US" smtClean="0"/>
              <a:t>3</a:t>
            </a:fld>
            <a:endParaRPr kumimoji="1" lang="ja-JP" altLang="en-US"/>
          </a:p>
        </p:txBody>
      </p:sp>
    </p:spTree>
    <p:extLst>
      <p:ext uri="{BB962C8B-B14F-4D97-AF65-F5344CB8AC3E}">
        <p14:creationId xmlns:p14="http://schemas.microsoft.com/office/powerpoint/2010/main" val="680659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94C9-95EF-4B82-91FA-295C52B8E8CA}" type="slidenum">
              <a:rPr kumimoji="1" lang="ja-JP" altLang="en-US" smtClean="0"/>
              <a:t>7</a:t>
            </a:fld>
            <a:endParaRPr kumimoji="1" lang="ja-JP" altLang="en-US"/>
          </a:p>
        </p:txBody>
      </p:sp>
    </p:spTree>
    <p:extLst>
      <p:ext uri="{BB962C8B-B14F-4D97-AF65-F5344CB8AC3E}">
        <p14:creationId xmlns:p14="http://schemas.microsoft.com/office/powerpoint/2010/main" val="4050584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25A94C9-95EF-4B82-91FA-295C52B8E8CA}" type="slidenum">
              <a:rPr kumimoji="1" lang="ja-JP" altLang="en-US" smtClean="0"/>
              <a:t>10</a:t>
            </a:fld>
            <a:endParaRPr kumimoji="1" lang="ja-JP" altLang="en-US"/>
          </a:p>
        </p:txBody>
      </p:sp>
    </p:spTree>
    <p:extLst>
      <p:ext uri="{BB962C8B-B14F-4D97-AF65-F5344CB8AC3E}">
        <p14:creationId xmlns:p14="http://schemas.microsoft.com/office/powerpoint/2010/main" val="2254547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4F2B272-A47F-40C8-9BBC-DA39B19CBD25}"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2036273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663EF9-740B-4251-A138-D646B145AFD3}"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4111683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7FFCEB4-3724-4E93-9952-0B4C16DA7B42}"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26191518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1711800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1441134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42085292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1386709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2926502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4046665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28156510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2106831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289506C-AF15-4628-B90C-42E2D4575B6C}"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5997500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9058761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17453152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409974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410624-DD65-45BD-BDCF-3903E6C52288}" type="datetime1">
              <a:rPr kumimoji="1" lang="ja-JP" altLang="en-US" smtClean="0"/>
              <a:t>2022/8/31</a:t>
            </a:fld>
            <a:endParaRPr kumimoji="1" lang="ja-JP" altLang="en-US"/>
          </a:p>
        </p:txBody>
      </p:sp>
      <p:sp>
        <p:nvSpPr>
          <p:cNvPr id="5" name="フッター プレースホルダー 4"/>
          <p:cNvSpPr>
            <a:spLocks noGrp="1"/>
          </p:cNvSpPr>
          <p:nvPr>
            <p:ph type="ftr" sz="quarter" idx="11"/>
          </p:nvPr>
        </p:nvSpPr>
        <p:spPr/>
        <p:txBody>
          <a:body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3013616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169C10E-677A-48D2-ADAA-87E37C948117}"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©OBIC BUSINESS CONSULTANTS CO., LTD.</a:t>
            </a:r>
            <a:endParaRPr kumimoji="1" lang="ja-JP" altLang="en-US"/>
          </a:p>
        </p:txBody>
      </p:sp>
      <p:sp>
        <p:nvSpPr>
          <p:cNvPr id="7" name="スライド番号プレースホルダー 6"/>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1154931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8C7F365-6DBB-4CF4-9CF3-82BEEFF24819}" type="datetime1">
              <a:rPr kumimoji="1" lang="ja-JP" altLang="en-US" smtClean="0"/>
              <a:t>2022/8/31</a:t>
            </a:fld>
            <a:endParaRPr kumimoji="1" lang="ja-JP" altLang="en-US"/>
          </a:p>
        </p:txBody>
      </p:sp>
      <p:sp>
        <p:nvSpPr>
          <p:cNvPr id="8" name="フッター プレースホルダー 7"/>
          <p:cNvSpPr>
            <a:spLocks noGrp="1"/>
          </p:cNvSpPr>
          <p:nvPr>
            <p:ph type="ftr" sz="quarter" idx="11"/>
          </p:nvPr>
        </p:nvSpPr>
        <p:spPr/>
        <p:txBody>
          <a:bodyPr/>
          <a:lstStyle/>
          <a:p>
            <a:r>
              <a:rPr kumimoji="1" lang="en-US" altLang="ja-JP"/>
              <a:t>©OBIC BUSINESS CONSULTANTS CO., LTD.</a:t>
            </a:r>
            <a:endParaRPr kumimoji="1" lang="ja-JP" altLang="en-US"/>
          </a:p>
        </p:txBody>
      </p:sp>
      <p:sp>
        <p:nvSpPr>
          <p:cNvPr id="9" name="スライド番号プレースホルダー 8"/>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422104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FF4DEEF-1C3D-4B6B-AD35-975A7D22ACB1}" type="datetime1">
              <a:rPr kumimoji="1" lang="ja-JP" altLang="en-US" smtClean="0"/>
              <a:t>2022/8/31</a:t>
            </a:fld>
            <a:endParaRPr kumimoji="1" lang="ja-JP" altLang="en-US"/>
          </a:p>
        </p:txBody>
      </p:sp>
      <p:sp>
        <p:nvSpPr>
          <p:cNvPr id="4" name="フッター プレースホルダー 3"/>
          <p:cNvSpPr>
            <a:spLocks noGrp="1"/>
          </p:cNvSpPr>
          <p:nvPr>
            <p:ph type="ftr" sz="quarter" idx="11"/>
          </p:nvPr>
        </p:nvSpPr>
        <p:spPr/>
        <p:txBody>
          <a:bodyPr/>
          <a:lstStyle/>
          <a:p>
            <a:r>
              <a:rPr kumimoji="1" lang="en-US" altLang="ja-JP"/>
              <a:t>©OBIC BUSINESS CONSULTANTS CO., LTD.</a:t>
            </a:r>
            <a:endParaRPr kumimoji="1" lang="ja-JP" altLang="en-US"/>
          </a:p>
        </p:txBody>
      </p:sp>
      <p:sp>
        <p:nvSpPr>
          <p:cNvPr id="5" name="スライド番号プレースホルダー 4"/>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3066000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85DBD1B-A3DA-4622-A2AE-ABF1CF21703A}" type="datetime1">
              <a:rPr kumimoji="1" lang="ja-JP" altLang="en-US" smtClean="0"/>
              <a:t>2022/8/31</a:t>
            </a:fld>
            <a:endParaRPr kumimoji="1" lang="ja-JP" altLang="en-US"/>
          </a:p>
        </p:txBody>
      </p:sp>
      <p:sp>
        <p:nvSpPr>
          <p:cNvPr id="3" name="フッター プレースホルダー 2"/>
          <p:cNvSpPr>
            <a:spLocks noGrp="1"/>
          </p:cNvSpPr>
          <p:nvPr>
            <p:ph type="ftr" sz="quarter" idx="11"/>
          </p:nvPr>
        </p:nvSpPr>
        <p:spPr/>
        <p:txBody>
          <a:bodyPr/>
          <a:lstStyle/>
          <a:p>
            <a:r>
              <a:rPr kumimoji="1" lang="en-US" altLang="ja-JP"/>
              <a:t>©OBIC BUSINESS CONSULTANTS CO., LTD.</a:t>
            </a:r>
            <a:endParaRPr kumimoji="1" lang="ja-JP" altLang="en-US"/>
          </a:p>
        </p:txBody>
      </p:sp>
      <p:sp>
        <p:nvSpPr>
          <p:cNvPr id="4" name="スライド番号プレースホルダー 3"/>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101919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7CD30C-7E3C-41E7-84A9-44F2B3CF32AB}"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©OBIC BUSINESS CONSULTANTS CO., LTD.</a:t>
            </a:r>
            <a:endParaRPr kumimoji="1" lang="ja-JP" altLang="en-US"/>
          </a:p>
        </p:txBody>
      </p:sp>
      <p:sp>
        <p:nvSpPr>
          <p:cNvPr id="7" name="スライド番号プレースホルダー 6"/>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833055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8F4D289-78E4-43D3-B38F-7B24A0207C68}" type="datetime1">
              <a:rPr kumimoji="1" lang="ja-JP" altLang="en-US" smtClean="0"/>
              <a:t>2022/8/31</a:t>
            </a:fld>
            <a:endParaRPr kumimoji="1" lang="ja-JP" altLang="en-US"/>
          </a:p>
        </p:txBody>
      </p:sp>
      <p:sp>
        <p:nvSpPr>
          <p:cNvPr id="6" name="フッター プレースホルダー 5"/>
          <p:cNvSpPr>
            <a:spLocks noGrp="1"/>
          </p:cNvSpPr>
          <p:nvPr>
            <p:ph type="ftr" sz="quarter" idx="11"/>
          </p:nvPr>
        </p:nvSpPr>
        <p:spPr/>
        <p:txBody>
          <a:bodyPr/>
          <a:lstStyle/>
          <a:p>
            <a:r>
              <a:rPr kumimoji="1" lang="en-US" altLang="ja-JP"/>
              <a:t>©OBIC BUSINESS CONSULTANTS CO., LTD.</a:t>
            </a:r>
            <a:endParaRPr kumimoji="1" lang="ja-JP" altLang="en-US"/>
          </a:p>
        </p:txBody>
      </p:sp>
      <p:sp>
        <p:nvSpPr>
          <p:cNvPr id="7" name="スライド番号プレースホルダー 6"/>
          <p:cNvSpPr>
            <a:spLocks noGrp="1"/>
          </p:cNvSpPr>
          <p:nvPr>
            <p:ph type="sldNum" sz="quarter" idx="12"/>
          </p:nvPr>
        </p:nvSpPr>
        <p:spPr/>
        <p:txBody>
          <a:bodyPr/>
          <a:lstStyle/>
          <a:p>
            <a:fld id="{E68443C8-5A69-406B-B82B-0F39BD7A8AD7}" type="slidenum">
              <a:rPr kumimoji="1" lang="ja-JP" altLang="en-US" smtClean="0"/>
              <a:t>‹#›</a:t>
            </a:fld>
            <a:endParaRPr kumimoji="1" lang="ja-JP" altLang="en-US"/>
          </a:p>
        </p:txBody>
      </p:sp>
    </p:spTree>
    <p:extLst>
      <p:ext uri="{BB962C8B-B14F-4D97-AF65-F5344CB8AC3E}">
        <p14:creationId xmlns:p14="http://schemas.microsoft.com/office/powerpoint/2010/main" val="8066567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7A42BD-0B5E-4B26-822D-C39D3390BB21}" type="datetime1">
              <a:rPr kumimoji="1" lang="ja-JP" altLang="en-US" smtClean="0"/>
              <a:t>2022/8/31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©OBIC BUSINESS CONSULTANTS CO., LTD.</a:t>
            </a:r>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8443C8-5A69-406B-B82B-0F39BD7A8AD7}" type="slidenum">
              <a:rPr kumimoji="1" lang="ja-JP" altLang="en-US" smtClean="0"/>
              <a:t>‹#›</a:t>
            </a:fld>
            <a:endParaRPr kumimoji="1" lang="ja-JP" altLang="en-US"/>
          </a:p>
        </p:txBody>
      </p:sp>
      <p:cxnSp>
        <p:nvCxnSpPr>
          <p:cNvPr id="7" name="Straight Connector 11">
            <a:extLst>
              <a:ext uri="{FF2B5EF4-FFF2-40B4-BE49-F238E27FC236}">
                <a16:creationId xmlns:a16="http://schemas.microsoft.com/office/drawing/2014/main" id="{9C28844F-169A-5A93-261B-A87EE9A0DBEE}"/>
              </a:ext>
            </a:extLst>
          </p:cNvPr>
          <p:cNvCxnSpPr/>
          <p:nvPr userDrawn="1"/>
        </p:nvCxnSpPr>
        <p:spPr>
          <a:xfrm flipV="1">
            <a:off x="263611" y="749397"/>
            <a:ext cx="11817553" cy="8484"/>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587952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A58E6C-2F7A-409C-B426-22DE88755250}" type="datetimeFigureOut">
              <a:rPr kumimoji="1" lang="ja-JP" altLang="en-US" smtClean="0"/>
              <a:t>2022/8/31</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4DD759-C3DB-4F27-8899-AA5601CFF9B3}" type="slidenum">
              <a:rPr kumimoji="1" lang="ja-JP" altLang="en-US" smtClean="0"/>
              <a:t>‹#›</a:t>
            </a:fld>
            <a:endParaRPr kumimoji="1" lang="ja-JP" altLang="en-US"/>
          </a:p>
        </p:txBody>
      </p:sp>
    </p:spTree>
    <p:extLst>
      <p:ext uri="{BB962C8B-B14F-4D97-AF65-F5344CB8AC3E}">
        <p14:creationId xmlns:p14="http://schemas.microsoft.com/office/powerpoint/2010/main" val="214650123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au.com/support/service/mobile/trouble/mail/email/filter/detail/domain/" TargetMode="External"/><Relationship Id="rId2" Type="http://schemas.openxmlformats.org/officeDocument/2006/relationships/hyperlink" Target="https://www.nttdocomo.co.jp/info/spam_mail/domain/" TargetMode="External"/><Relationship Id="rId1" Type="http://schemas.openxmlformats.org/officeDocument/2006/relationships/slideLayout" Target="../slideLayouts/slideLayout2.xml"/><Relationship Id="rId5" Type="http://schemas.openxmlformats.org/officeDocument/2006/relationships/hyperlink" Target="https://mobile.rakuten.co.jp/support/rakuten_mail/" TargetMode="External"/><Relationship Id="rId4" Type="http://schemas.openxmlformats.org/officeDocument/2006/relationships/hyperlink" Target="https://www.softbank.jp/mobile/support/antispam/settings/whiteblac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 Id="rId5" Type="http://schemas.openxmlformats.org/officeDocument/2006/relationships/image" Target="../media/image5.emf"/><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file:///W:\TC\MANUAL\&#22857;&#34892;Edge%20&#12510;&#12452;&#12490;&#12531;&#12496;&#12540;&#12463;&#12521;&#12454;&#12489;\&#21033;&#29992;&#12460;&#12452;&#12489;&#65288;&#25552;&#20986;&#32773;&#21521;&#12369;&#65289;\Links\MyNo.01.jpg" TargetMode="External"/><Relationship Id="rId2" Type="http://schemas.openxmlformats.org/officeDocument/2006/relationships/image" Target="../media/image9.jpeg"/><Relationship Id="rId1" Type="http://schemas.openxmlformats.org/officeDocument/2006/relationships/slideLayout" Target="../slideLayouts/slideLayout2.xml"/><Relationship Id="rId5" Type="http://schemas.openxmlformats.org/officeDocument/2006/relationships/image" Target="Links/MyNo.06.jpg" TargetMode="Externa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フッター プレースホルダー 4"/>
          <p:cNvSpPr>
            <a:spLocks noGrp="1"/>
          </p:cNvSpPr>
          <p:nvPr>
            <p:ph type="ftr" sz="quarter" idx="11"/>
          </p:nvPr>
        </p:nvSpPr>
        <p:spPr>
          <a:xfrm>
            <a:off x="7497417" y="6492875"/>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grpSp>
        <p:nvGrpSpPr>
          <p:cNvPr id="7" name="グループ化 6">
            <a:extLst>
              <a:ext uri="{FF2B5EF4-FFF2-40B4-BE49-F238E27FC236}">
                <a16:creationId xmlns:a16="http://schemas.microsoft.com/office/drawing/2014/main" id="{4E7CE4A9-3BA8-4258-8878-AB084683BA5A}"/>
              </a:ext>
            </a:extLst>
          </p:cNvPr>
          <p:cNvGrpSpPr/>
          <p:nvPr/>
        </p:nvGrpSpPr>
        <p:grpSpPr>
          <a:xfrm>
            <a:off x="4021433" y="999375"/>
            <a:ext cx="4149133" cy="3320710"/>
            <a:chOff x="4021433" y="999375"/>
            <a:chExt cx="4149133" cy="3320710"/>
          </a:xfrm>
        </p:grpSpPr>
        <p:pic>
          <p:nvPicPr>
            <p:cNvPr id="4" name="図 3">
              <a:extLst>
                <a:ext uri="{FF2B5EF4-FFF2-40B4-BE49-F238E27FC236}">
                  <a16:creationId xmlns:a16="http://schemas.microsoft.com/office/drawing/2014/main" id="{6B7E04F5-323A-4DAF-B58F-643375C5A97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21433" y="999375"/>
              <a:ext cx="4149133" cy="3320710"/>
            </a:xfrm>
            <a:prstGeom prst="rect">
              <a:avLst/>
            </a:prstGeom>
          </p:spPr>
        </p:pic>
        <p:sp>
          <p:nvSpPr>
            <p:cNvPr id="11" name="テキスト ボックス 10">
              <a:extLst>
                <a:ext uri="{FF2B5EF4-FFF2-40B4-BE49-F238E27FC236}">
                  <a16:creationId xmlns:a16="http://schemas.microsoft.com/office/drawing/2014/main" id="{3BCFAF10-0874-4142-AB97-59B827C2967C}"/>
                </a:ext>
              </a:extLst>
            </p:cNvPr>
            <p:cNvSpPr txBox="1"/>
            <p:nvPr/>
          </p:nvSpPr>
          <p:spPr>
            <a:xfrm>
              <a:off x="4551113" y="3247443"/>
              <a:ext cx="3289020" cy="854652"/>
            </a:xfrm>
            <a:prstGeom prst="rect">
              <a:avLst/>
            </a:prstGeom>
            <a:noFill/>
          </p:spPr>
          <p:txBody>
            <a:bodyPr wrap="square" tIns="36000" rtlCol="0">
              <a:spAutoFit/>
            </a:bodyPr>
            <a:lstStyle/>
            <a:p>
              <a:pPr algn="l">
                <a:lnSpc>
                  <a:spcPct val="130000"/>
                </a:lnSpc>
              </a:pPr>
              <a:r>
                <a:rPr kumimoji="1" lang="ja-JP" altLang="en-US" sz="4400" b="1" dirty="0">
                  <a:solidFill>
                    <a:schemeClr val="tx1">
                      <a:lumMod val="95000"/>
                      <a:lumOff val="5000"/>
                    </a:schemeClr>
                  </a:solidFill>
                  <a:latin typeface="Meiryo UI" panose="020B0604030504040204" pitchFamily="34" charset="-128"/>
                  <a:ea typeface="Meiryo UI" panose="020B0604030504040204" pitchFamily="34" charset="-128"/>
                </a:rPr>
                <a:t>使い方ガイド</a:t>
              </a:r>
            </a:p>
          </p:txBody>
        </p:sp>
      </p:grpSp>
    </p:spTree>
    <p:extLst>
      <p:ext uri="{BB962C8B-B14F-4D97-AF65-F5344CB8AC3E}">
        <p14:creationId xmlns:p14="http://schemas.microsoft.com/office/powerpoint/2010/main" val="27293958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- 4.</a:t>
            </a:r>
            <a:r>
              <a:rPr lang="ja-JP" altLang="en-US" sz="2800" b="1" dirty="0">
                <a:latin typeface="Meiryo UI" panose="020B0604030504040204" pitchFamily="50" charset="-128"/>
                <a:ea typeface="Meiryo UI" panose="020B0604030504040204" pitchFamily="50" charset="-128"/>
              </a:rPr>
              <a:t> 登録内容を確認して提出する</a:t>
            </a:r>
          </a:p>
        </p:txBody>
      </p:sp>
      <p:sp>
        <p:nvSpPr>
          <p:cNvPr id="3" name="コンテンツ プレースホルダー 2"/>
          <p:cNvSpPr>
            <a:spLocks noGrp="1"/>
          </p:cNvSpPr>
          <p:nvPr>
            <p:ph idx="1"/>
          </p:nvPr>
        </p:nvSpPr>
        <p:spPr>
          <a:xfrm>
            <a:off x="389614" y="803082"/>
            <a:ext cx="10964186" cy="5586894"/>
          </a:xfrm>
        </p:spPr>
        <p:txBody>
          <a:bodyPr>
            <a:normAutofit/>
          </a:bodyPr>
          <a:lstStyle/>
          <a:p>
            <a:pPr marL="0" indent="177800" eaLnBrk="0" fontAlgn="base" hangingPunct="0">
              <a:lnSpc>
                <a:spcPct val="100000"/>
              </a:lnSpc>
              <a:spcBef>
                <a:spcPct val="0"/>
              </a:spcBef>
              <a:spcAft>
                <a:spcPct val="0"/>
              </a:spcAft>
              <a:buNone/>
            </a:pPr>
            <a:r>
              <a:rPr kumimoji="0" lang="ja-JP" altLang="en-US" sz="1600" dirty="0">
                <a:latin typeface="Meiryo UI" panose="020B0604030504040204" pitchFamily="50" charset="-128"/>
                <a:ea typeface="Meiryo UI" panose="020B0604030504040204" pitchFamily="50" charset="-128"/>
              </a:rPr>
              <a:t>入力が完了したら、続いて登録内容を確認します。確認が完了したら、［提出］ボタンをクリックします。  </a:t>
            </a:r>
            <a:endParaRPr kumimoji="0" lang="en-US" altLang="ja-JP" sz="1600" dirty="0">
              <a:latin typeface="Meiryo UI" panose="020B0604030504040204" pitchFamily="50" charset="-128"/>
              <a:ea typeface="Meiryo UI" panose="020B0604030504040204" pitchFamily="50" charset="-128"/>
            </a:endParaRPr>
          </a:p>
          <a:p>
            <a:pPr marL="0" indent="177800" eaLnBrk="0" fontAlgn="base" hangingPunct="0">
              <a:lnSpc>
                <a:spcPct val="100000"/>
              </a:lnSpc>
              <a:spcBef>
                <a:spcPct val="0"/>
              </a:spcBef>
              <a:spcAft>
                <a:spcPct val="0"/>
              </a:spcAft>
              <a:buNone/>
            </a:pPr>
            <a:r>
              <a:rPr kumimoji="0" lang="ja-JP" altLang="en-US" sz="1600" dirty="0">
                <a:latin typeface="Meiryo UI" panose="020B0604030504040204" pitchFamily="50" charset="-128"/>
                <a:ea typeface="Meiryo UI" panose="020B0604030504040204" pitchFamily="50" charset="-128"/>
              </a:rPr>
              <a:t>提出後は修正できません。必ず不備がないかをご確認ください。</a:t>
            </a: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4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r>
              <a:rPr kumimoji="0" lang="ja-JP" altLang="en-US" sz="1600" dirty="0">
                <a:latin typeface="Meiryo UI" panose="020B0604030504040204" pitchFamily="50" charset="-128"/>
                <a:ea typeface="Meiryo UI" panose="020B0604030504040204" pitchFamily="50" charset="-128"/>
              </a:rPr>
              <a:t>以上で、個人番号の提出は完了です。</a:t>
            </a:r>
            <a:br>
              <a:rPr kumimoji="0" lang="en-US" altLang="ja-JP" sz="1600" dirty="0">
                <a:latin typeface="Meiryo UI" panose="020B0604030504040204" pitchFamily="50" charset="-128"/>
                <a:ea typeface="Meiryo UI" panose="020B0604030504040204" pitchFamily="50" charset="-128"/>
              </a:rPr>
            </a:br>
            <a:r>
              <a:rPr kumimoji="0" lang="ja-JP" altLang="en-US" sz="1400" dirty="0">
                <a:latin typeface="Meiryo UI" panose="020B0604030504040204" pitchFamily="50" charset="-128"/>
                <a:ea typeface="Meiryo UI" panose="020B0604030504040204" pitchFamily="50" charset="-128"/>
              </a:rPr>
              <a:t>　</a:t>
            </a:r>
            <a:r>
              <a:rPr kumimoji="0" lang="ja-JP" altLang="en-US" sz="1600" dirty="0">
                <a:latin typeface="Meiryo UI" panose="020B0604030504040204" pitchFamily="50" charset="-128"/>
                <a:ea typeface="Meiryo UI" panose="020B0604030504040204" pitchFamily="50" charset="-128"/>
              </a:rPr>
              <a:t> 提出が完了した旨のメールが届きます。</a:t>
            </a:r>
            <a:endParaRPr kumimoji="0" lang="en-US" altLang="ja-JP" sz="16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ja-JP" altLang="en-US" sz="16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ja-JP" altLang="en-US" sz="16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ja-JP" altLang="en-US" sz="16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533400" eaLnBrk="0" fontAlgn="base" hangingPunct="0">
              <a:lnSpc>
                <a:spcPct val="100000"/>
              </a:lnSpc>
              <a:spcBef>
                <a:spcPct val="0"/>
              </a:spcBef>
              <a:spcAft>
                <a:spcPct val="0"/>
              </a:spcAft>
              <a:buNone/>
            </a:pPr>
            <a:endParaRPr kumimoji="0" lang="ja-JP" altLang="en-US" sz="14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ja-JP" altLang="en-US" sz="2400" b="0" i="0" u="none" strike="noStrike" cap="none" normalizeH="0" baseline="0" dirty="0">
              <a:ln>
                <a:noFill/>
              </a:ln>
              <a:solidFill>
                <a:schemeClr val="tx1"/>
              </a:solidFill>
              <a:effectLst/>
              <a:latin typeface="Arial" panose="020B0604020202020204" pitchFamily="34" charset="0"/>
            </a:endParaRPr>
          </a:p>
        </p:txBody>
      </p:sp>
      <p:sp>
        <p:nvSpPr>
          <p:cNvPr id="4" name="フッター プレースホルダー 3"/>
          <p:cNvSpPr>
            <a:spLocks noGrp="1"/>
          </p:cNvSpPr>
          <p:nvPr>
            <p:ph type="ftr" sz="quarter" idx="11"/>
          </p:nvPr>
        </p:nvSpPr>
        <p:spPr>
          <a:xfrm>
            <a:off x="7553077" y="6506469"/>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10</a:t>
            </a:fld>
            <a:endParaRPr kumimoji="1" lang="ja-JP" altLang="en-US"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CC0079AF-607F-4895-9DEB-C47C28903EB2}"/>
              </a:ext>
            </a:extLst>
          </p:cNvPr>
          <p:cNvPicPr>
            <a:picLocks noChangeAspect="1"/>
          </p:cNvPicPr>
          <p:nvPr/>
        </p:nvPicPr>
        <p:blipFill>
          <a:blip r:embed="rId3"/>
          <a:stretch>
            <a:fillRect/>
          </a:stretch>
        </p:blipFill>
        <p:spPr>
          <a:xfrm>
            <a:off x="675413" y="1429305"/>
            <a:ext cx="5020071" cy="3835153"/>
          </a:xfrm>
          <a:prstGeom prst="rect">
            <a:avLst/>
          </a:prstGeom>
        </p:spPr>
      </p:pic>
      <p:sp>
        <p:nvSpPr>
          <p:cNvPr id="19" name="角丸四角形 79">
            <a:extLst>
              <a:ext uri="{FF2B5EF4-FFF2-40B4-BE49-F238E27FC236}">
                <a16:creationId xmlns:a16="http://schemas.microsoft.com/office/drawing/2014/main" id="{A365B8BE-A3A0-4089-994B-F7C75CD5CAB3}"/>
              </a:ext>
            </a:extLst>
          </p:cNvPr>
          <p:cNvSpPr>
            <a:spLocks noChangeArrowheads="1"/>
          </p:cNvSpPr>
          <p:nvPr/>
        </p:nvSpPr>
        <p:spPr bwMode="auto">
          <a:xfrm>
            <a:off x="3185448" y="4903685"/>
            <a:ext cx="685216" cy="280874"/>
          </a:xfrm>
          <a:prstGeom prst="roundRect">
            <a:avLst>
              <a:gd name="adj" fmla="val 30871"/>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0" name="波線 19">
            <a:extLst>
              <a:ext uri="{FF2B5EF4-FFF2-40B4-BE49-F238E27FC236}">
                <a16:creationId xmlns:a16="http://schemas.microsoft.com/office/drawing/2014/main" id="{4FCA1EC8-C569-4C1A-B976-D251AAC20E7E}"/>
              </a:ext>
            </a:extLst>
          </p:cNvPr>
          <p:cNvSpPr/>
          <p:nvPr/>
        </p:nvSpPr>
        <p:spPr>
          <a:xfrm>
            <a:off x="585926" y="4714044"/>
            <a:ext cx="5233638" cy="158306"/>
          </a:xfrm>
          <a:prstGeom prst="wave">
            <a:avLst>
              <a:gd name="adj1" fmla="val 20000"/>
              <a:gd name="adj2" fmla="val 3562"/>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00">
              <a:latin typeface="Meiryo UI" panose="020B0604030504040204" pitchFamily="34" charset="-128"/>
              <a:ea typeface="Meiryo UI" panose="020B0604030504040204" pitchFamily="34" charset="-128"/>
            </a:endParaRPr>
          </a:p>
        </p:txBody>
      </p:sp>
    </p:spTree>
    <p:extLst>
      <p:ext uri="{BB962C8B-B14F-4D97-AF65-F5344CB8AC3E}">
        <p14:creationId xmlns:p14="http://schemas.microsoft.com/office/powerpoint/2010/main" val="2382553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- 5.</a:t>
            </a:r>
            <a:r>
              <a:rPr lang="ja-JP" altLang="en-US" sz="2800" dirty="0">
                <a:latin typeface="Meiryo UI" panose="020B0604030504040204" pitchFamily="50" charset="-128"/>
                <a:ea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rPr>
              <a:t>提出した画像データを削除する</a:t>
            </a:r>
          </a:p>
        </p:txBody>
      </p:sp>
      <p:sp>
        <p:nvSpPr>
          <p:cNvPr id="3" name="コンテンツ プレースホルダー 2"/>
          <p:cNvSpPr>
            <a:spLocks noGrp="1"/>
          </p:cNvSpPr>
          <p:nvPr>
            <p:ph idx="1"/>
          </p:nvPr>
        </p:nvSpPr>
        <p:spPr>
          <a:xfrm>
            <a:off x="389614" y="803082"/>
            <a:ext cx="10964186" cy="5586894"/>
          </a:xfrm>
        </p:spPr>
        <p:txBody>
          <a:bodyPr>
            <a:normAutofit/>
          </a:bodyPr>
          <a:lstStyle/>
          <a:p>
            <a:pPr marL="0" lvl="0" indent="177800" eaLnBrk="0" fontAlgn="base" hangingPunct="0">
              <a:lnSpc>
                <a:spcPct val="100000"/>
              </a:lnSpc>
              <a:spcBef>
                <a:spcPct val="0"/>
              </a:spcBef>
              <a:spcAft>
                <a:spcPct val="0"/>
              </a:spcAft>
              <a:buNone/>
            </a:pPr>
            <a:r>
              <a:rPr kumimoji="0" lang="ja-JP" altLang="en-US" sz="1600" dirty="0">
                <a:latin typeface="Meiryo UI" panose="020B0604030504040204" pitchFamily="50" charset="-128"/>
                <a:ea typeface="Meiryo UI" panose="020B0604030504040204" pitchFamily="50" charset="-128"/>
              </a:rPr>
              <a:t>提出が完了したら、スマートフォンやパソコンの紛失による個人番号漏洩を防ぐため、スマートフォンやパソコンに保存した</a:t>
            </a: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r>
              <a:rPr kumimoji="0" lang="ja-JP" altLang="en-US" sz="1600" b="1" u="sng" dirty="0">
                <a:solidFill>
                  <a:srgbClr val="FF0000"/>
                </a:solidFill>
                <a:latin typeface="Meiryo UI" panose="020B0604030504040204" pitchFamily="50" charset="-128"/>
                <a:ea typeface="Meiryo UI" panose="020B0604030504040204" pitchFamily="50" charset="-128"/>
              </a:rPr>
              <a:t>提出書類の画像データは必ず削除してください。</a:t>
            </a:r>
            <a:br>
              <a:rPr kumimoji="0" lang="en-US" altLang="ja-JP" sz="1600" dirty="0">
                <a:latin typeface="Meiryo UI" panose="020B0604030504040204" pitchFamily="50" charset="-128"/>
                <a:ea typeface="Meiryo UI" panose="020B0604030504040204" pitchFamily="50" charset="-128"/>
              </a:rPr>
            </a:br>
            <a:endParaRPr kumimoji="0" lang="en-US" altLang="ja-JP" sz="1600" dirty="0">
              <a:latin typeface="Meiryo UI" panose="020B0604030504040204" pitchFamily="50" charset="-128"/>
              <a:ea typeface="Meiryo UI" panose="020B0604030504040204" pitchFamily="50" charset="-128"/>
            </a:endParaRPr>
          </a:p>
          <a:p>
            <a:pPr lvl="0" eaLnBrk="0" fontAlgn="base" hangingPunct="0">
              <a:lnSpc>
                <a:spcPct val="100000"/>
              </a:lnSpc>
              <a:spcBef>
                <a:spcPts val="1200"/>
              </a:spcBef>
              <a:spcAft>
                <a:spcPct val="0"/>
              </a:spcAft>
              <a:buFont typeface="Wingdings" panose="05000000000000000000" pitchFamily="2" charset="2"/>
              <a:buChar char="n"/>
            </a:pPr>
            <a:r>
              <a:rPr kumimoji="0" lang="ja-JP" altLang="en-US" sz="1600" i="0" u="none" strike="noStrike" cap="none" normalizeH="0" baseline="0" dirty="0">
                <a:ln>
                  <a:noFill/>
                </a:ln>
                <a:effectLst/>
                <a:latin typeface="Meiryo UI" panose="020B0604030504040204" pitchFamily="50" charset="-128"/>
                <a:ea typeface="Meiryo UI" panose="020B0604030504040204" pitchFamily="50" charset="-128"/>
              </a:rPr>
              <a:t>スマートフォンを使って、提出時にその場で写真撮影した場合</a:t>
            </a:r>
            <a:br>
              <a:rPr kumimoji="0" lang="en-US" altLang="ja-JP" sz="1600" dirty="0">
                <a:latin typeface="Meiryo UI" panose="020B0604030504040204" pitchFamily="50" charset="-128"/>
                <a:ea typeface="Meiryo UI" panose="020B0604030504040204" pitchFamily="50" charset="-128"/>
              </a:rPr>
            </a:br>
            <a:r>
              <a:rPr kumimoji="0" lang="ja-JP" altLang="en-US" sz="1600" dirty="0">
                <a:latin typeface="Meiryo UI" panose="020B0604030504040204" pitchFamily="50" charset="-128"/>
                <a:ea typeface="Meiryo UI" panose="020B0604030504040204" pitchFamily="50" charset="-128"/>
              </a:rPr>
              <a:t>スマートフォンの機種や</a:t>
            </a:r>
            <a:r>
              <a:rPr kumimoji="0" lang="en-US" altLang="ja-JP" sz="1600" dirty="0">
                <a:latin typeface="Meiryo UI" panose="020B0604030504040204" pitchFamily="50" charset="-128"/>
                <a:ea typeface="Meiryo UI" panose="020B0604030504040204" pitchFamily="50" charset="-128"/>
              </a:rPr>
              <a:t>OS</a:t>
            </a:r>
            <a:r>
              <a:rPr kumimoji="0" lang="ja-JP" altLang="en-US" sz="1600" dirty="0">
                <a:latin typeface="Meiryo UI" panose="020B0604030504040204" pitchFamily="50" charset="-128"/>
                <a:ea typeface="Meiryo UI" panose="020B0604030504040204" pitchFamily="50" charset="-128"/>
              </a:rPr>
              <a:t>のバージョンによっては、［個人番号提出］画面の「画像貼付」で写真撮影した画像についても</a:t>
            </a:r>
            <a:br>
              <a:rPr kumimoji="0" lang="en-US" altLang="ja-JP" sz="1600" dirty="0">
                <a:latin typeface="Meiryo UI" panose="020B0604030504040204" pitchFamily="50" charset="-128"/>
                <a:ea typeface="Meiryo UI" panose="020B0604030504040204" pitchFamily="50" charset="-128"/>
              </a:rPr>
            </a:br>
            <a:r>
              <a:rPr kumimoji="0" lang="ja-JP" altLang="en-US" sz="1600" dirty="0">
                <a:latin typeface="Meiryo UI" panose="020B0604030504040204" pitchFamily="50" charset="-128"/>
                <a:ea typeface="Meiryo UI" panose="020B0604030504040204" pitchFamily="50" charset="-128"/>
              </a:rPr>
              <a:t>保存されている場合があります。確認のうえ削除してください。</a:t>
            </a:r>
            <a:br>
              <a:rPr kumimoji="0" lang="en-US" altLang="ja-JP" sz="1600" dirty="0">
                <a:latin typeface="Meiryo UI" panose="020B0604030504040204" pitchFamily="50" charset="-128"/>
                <a:ea typeface="Meiryo UI" panose="020B0604030504040204" pitchFamily="50" charset="-128"/>
              </a:rPr>
            </a:br>
            <a:br>
              <a:rPr kumimoji="0" lang="en-US" altLang="ja-JP" sz="1600" dirty="0">
                <a:latin typeface="Meiryo UI" panose="020B0604030504040204" pitchFamily="50" charset="-128"/>
                <a:ea typeface="Meiryo UI" panose="020B0604030504040204" pitchFamily="50" charset="-128"/>
              </a:rPr>
            </a:br>
            <a:r>
              <a:rPr kumimoji="0" lang="ja-JP" altLang="en-US" sz="1600" dirty="0">
                <a:latin typeface="Meiryo UI" panose="020B0604030504040204" pitchFamily="50" charset="-128"/>
                <a:ea typeface="Meiryo UI" panose="020B0604030504040204" pitchFamily="50" charset="-128"/>
              </a:rPr>
              <a:t>保存される場所、削除方法は機種によって異なります。</a:t>
            </a:r>
            <a:endParaRPr kumimoji="0" lang="en-US" altLang="ja-JP" sz="1600" i="0" u="none" strike="noStrike" cap="none" normalizeH="0" baseline="0" dirty="0">
              <a:ln>
                <a:noFill/>
              </a:ln>
              <a:effectLst/>
              <a:latin typeface="Meiryo UI" panose="020B0604030504040204" pitchFamily="50" charset="-128"/>
              <a:ea typeface="Meiryo UI" panose="020B0604030504040204" pitchFamily="50" charset="-128"/>
            </a:endParaRPr>
          </a:p>
          <a:p>
            <a:pPr lvl="0" eaLnBrk="0" fontAlgn="base" hangingPunct="0">
              <a:lnSpc>
                <a:spcPct val="100000"/>
              </a:lnSpc>
              <a:spcBef>
                <a:spcPct val="0"/>
              </a:spcBef>
              <a:spcAft>
                <a:spcPct val="0"/>
              </a:spcAft>
              <a:buFont typeface="Wingdings" panose="05000000000000000000" pitchFamily="2" charset="2"/>
              <a:buChar char="n"/>
            </a:pPr>
            <a:endParaRPr kumimoji="0" lang="ja-JP" altLang="en-US" sz="14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ja-JP" altLang="en-US" sz="2400" b="0" i="0" u="none" strike="noStrike" cap="none" normalizeH="0" baseline="0" dirty="0">
              <a:ln>
                <a:noFill/>
              </a:ln>
              <a:solidFill>
                <a:schemeClr val="tx1"/>
              </a:solidFill>
              <a:effectLst/>
              <a:latin typeface="Arial" panose="020B0604020202020204" pitchFamily="34" charset="0"/>
            </a:endParaRPr>
          </a:p>
        </p:txBody>
      </p:sp>
      <p:sp>
        <p:nvSpPr>
          <p:cNvPr id="4" name="フッター プレースホルダー 3"/>
          <p:cNvSpPr>
            <a:spLocks noGrp="1"/>
          </p:cNvSpPr>
          <p:nvPr>
            <p:ph type="ftr" sz="quarter" idx="11"/>
          </p:nvPr>
        </p:nvSpPr>
        <p:spPr>
          <a:xfrm>
            <a:off x="7553077" y="6506469"/>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11</a:t>
            </a:fld>
            <a:endParaRPr kumimoji="1" lang="ja-JP" altLang="en-US" dirty="0">
              <a:latin typeface="Meiryo UI" panose="020B0604030504040204" pitchFamily="50" charset="-128"/>
              <a:ea typeface="Meiryo UI" panose="020B0604030504040204" pitchFamily="50" charset="-128"/>
            </a:endParaRPr>
          </a:p>
        </p:txBody>
      </p:sp>
      <p:sp>
        <p:nvSpPr>
          <p:cNvPr id="33" name="Rectangle 34"/>
          <p:cNvSpPr>
            <a:spLocks noChangeArrowheads="1"/>
          </p:cNvSpPr>
          <p:nvPr/>
        </p:nvSpPr>
        <p:spPr bwMode="auto">
          <a:xfrm>
            <a:off x="389614" y="7016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35" name="Rectangle 38"/>
          <p:cNvSpPr>
            <a:spLocks noChangeArrowheads="1"/>
          </p:cNvSpPr>
          <p:nvPr/>
        </p:nvSpPr>
        <p:spPr bwMode="auto">
          <a:xfrm>
            <a:off x="2123164" y="1158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Tree>
    <p:extLst>
      <p:ext uri="{BB962C8B-B14F-4D97-AF65-F5344CB8AC3E}">
        <p14:creationId xmlns:p14="http://schemas.microsoft.com/office/powerpoint/2010/main" val="3149140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3</a:t>
            </a:r>
            <a:r>
              <a:rPr lang="ja-JP" altLang="en-US" sz="2800" b="1" dirty="0">
                <a:latin typeface="Meiryo UI" panose="020B0604030504040204" pitchFamily="50" charset="-128"/>
                <a:ea typeface="Meiryo UI" panose="020B0604030504040204" pitchFamily="50" charset="-128"/>
              </a:rPr>
              <a:t>］こんなときは</a:t>
            </a:r>
          </a:p>
        </p:txBody>
      </p:sp>
      <p:sp>
        <p:nvSpPr>
          <p:cNvPr id="3" name="コンテンツ プレースホルダー 2"/>
          <p:cNvSpPr>
            <a:spLocks noGrp="1"/>
          </p:cNvSpPr>
          <p:nvPr>
            <p:ph idx="1"/>
          </p:nvPr>
        </p:nvSpPr>
        <p:spPr>
          <a:xfrm>
            <a:off x="389614" y="850790"/>
            <a:ext cx="10964186" cy="5539186"/>
          </a:xfrm>
        </p:spPr>
        <p:txBody>
          <a:bodyPr>
            <a:normAutofit/>
          </a:bodyPr>
          <a:lstStyle/>
          <a:p>
            <a:pPr marL="0" indent="0">
              <a:buNone/>
            </a:pP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400" dirty="0">
                <a:latin typeface="Meiryo UI" panose="020B0604030504040204" pitchFamily="50" charset="-128"/>
                <a:ea typeface="Meiryo UI" panose="020B0604030504040204" pitchFamily="50" charset="-128"/>
              </a:rPr>
              <a:t>1. </a:t>
            </a:r>
            <a:r>
              <a:rPr lang="ja-JP" altLang="en-US" sz="2400" dirty="0">
                <a:latin typeface="Meiryo UI" panose="020B0604030504040204" pitchFamily="50" charset="-128"/>
                <a:ea typeface="Meiryo UI" panose="020B0604030504040204" pitchFamily="50" charset="-128"/>
              </a:rPr>
              <a:t>スマートフォンで画像を添付する場合の手順</a:t>
            </a:r>
            <a:endParaRPr lang="en-US" altLang="ja-JP" sz="2400" dirty="0">
              <a:latin typeface="Meiryo UI" panose="020B0604030504040204" pitchFamily="50" charset="-128"/>
              <a:ea typeface="Meiryo UI" panose="020B0604030504040204" pitchFamily="50" charset="-128"/>
            </a:endParaRPr>
          </a:p>
          <a:p>
            <a:pPr marL="0" indent="0">
              <a:buNone/>
            </a:pPr>
            <a:endParaRPr lang="en-US" altLang="ja-JP" sz="2400" dirty="0">
              <a:latin typeface="Meiryo UI" panose="020B0604030504040204" pitchFamily="50" charset="-128"/>
              <a:ea typeface="Meiryo UI" panose="020B0604030504040204" pitchFamily="50" charset="-128"/>
            </a:endParaRPr>
          </a:p>
          <a:p>
            <a:pPr marL="0" indent="0">
              <a:buNone/>
            </a:pPr>
            <a:r>
              <a:rPr lang="en-US" altLang="ja-JP" sz="2400" dirty="0">
                <a:latin typeface="Meiryo UI" panose="020B0604030504040204" pitchFamily="50" charset="-128"/>
                <a:ea typeface="Meiryo UI" panose="020B0604030504040204" pitchFamily="50" charset="-128"/>
              </a:rPr>
              <a:t>2. </a:t>
            </a:r>
            <a:r>
              <a:rPr lang="ja-JP" altLang="en-US" sz="2400" dirty="0">
                <a:latin typeface="Meiryo UI" panose="020B0604030504040204" pitchFamily="50" charset="-128"/>
                <a:ea typeface="Meiryo UI" panose="020B0604030504040204" pitchFamily="50" charset="-128"/>
              </a:rPr>
              <a:t>パソコンで画像を添付する場合の手順</a:t>
            </a:r>
            <a:endParaRPr lang="en-US" altLang="ja-JP" sz="20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3077" y="6474101"/>
            <a:ext cx="4114800" cy="365125"/>
          </a:xfrm>
        </p:spPr>
        <p:txBody>
          <a:bodyPr/>
          <a:lstStyle/>
          <a:p>
            <a:r>
              <a:rPr kumimoji="1" lang="en-US" altLang="ja-JP" sz="110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12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785879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3</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- 1. </a:t>
            </a:r>
            <a:r>
              <a:rPr lang="ja-JP" altLang="en-US" sz="2800" b="1" dirty="0">
                <a:latin typeface="Meiryo UI" panose="020B0604030504040204" pitchFamily="50" charset="-128"/>
                <a:ea typeface="Meiryo UI" panose="020B0604030504040204" pitchFamily="50" charset="-128"/>
              </a:rPr>
              <a:t>スマートフォンで画像を添付する場合の手順</a:t>
            </a:r>
            <a:r>
              <a:rPr lang="en-US" altLang="ja-JP" sz="2800" b="1" dirty="0">
                <a:latin typeface="Meiryo UI" panose="020B0604030504040204" pitchFamily="50" charset="-128"/>
                <a:ea typeface="Meiryo UI" panose="020B0604030504040204" pitchFamily="50" charset="-128"/>
              </a:rPr>
              <a:t> </a:t>
            </a:r>
            <a:endParaRPr lang="ja-JP" altLang="en-US" sz="2800" b="1"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4230" y="6505711"/>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13</a:t>
            </a:fld>
            <a:endParaRPr kumimoji="1" lang="ja-JP" altLang="en-US" dirty="0">
              <a:latin typeface="Meiryo UI" panose="020B0604030504040204" pitchFamily="50" charset="-128"/>
              <a:ea typeface="Meiryo UI" panose="020B0604030504040204" pitchFamily="50" charset="-128"/>
            </a:endParaRPr>
          </a:p>
        </p:txBody>
      </p:sp>
      <p:sp>
        <p:nvSpPr>
          <p:cNvPr id="12" name="Rectangle 8"/>
          <p:cNvSpPr>
            <a:spLocks noChangeArrowheads="1"/>
          </p:cNvSpPr>
          <p:nvPr/>
        </p:nvSpPr>
        <p:spPr bwMode="auto">
          <a:xfrm>
            <a:off x="640862" y="7016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3" name="Rectangle 10"/>
          <p:cNvSpPr>
            <a:spLocks noChangeArrowheads="1"/>
          </p:cNvSpPr>
          <p:nvPr/>
        </p:nvSpPr>
        <p:spPr bwMode="auto">
          <a:xfrm>
            <a:off x="640862" y="1158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4" name="Rectangle 11"/>
          <p:cNvSpPr>
            <a:spLocks noChangeArrowheads="1"/>
          </p:cNvSpPr>
          <p:nvPr/>
        </p:nvSpPr>
        <p:spPr bwMode="auto">
          <a:xfrm>
            <a:off x="0" y="51244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5" name="Rectangle 3"/>
          <p:cNvSpPr>
            <a:spLocks noChangeArrowheads="1"/>
          </p:cNvSpPr>
          <p:nvPr/>
        </p:nvSpPr>
        <p:spPr bwMode="auto">
          <a:xfrm>
            <a:off x="586154" y="8651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6" name="Rectangle 4"/>
          <p:cNvSpPr>
            <a:spLocks noChangeArrowheads="1"/>
          </p:cNvSpPr>
          <p:nvPr/>
        </p:nvSpPr>
        <p:spPr bwMode="auto">
          <a:xfrm>
            <a:off x="806817" y="13223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1" name="Rectangle 8"/>
          <p:cNvSpPr>
            <a:spLocks noChangeArrowheads="1"/>
          </p:cNvSpPr>
          <p:nvPr/>
        </p:nvSpPr>
        <p:spPr bwMode="auto">
          <a:xfrm>
            <a:off x="586154" y="7016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2" name="Rectangle 10"/>
          <p:cNvSpPr>
            <a:spLocks noChangeArrowheads="1"/>
          </p:cNvSpPr>
          <p:nvPr/>
        </p:nvSpPr>
        <p:spPr bwMode="auto">
          <a:xfrm>
            <a:off x="808404" y="1158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7" name="Rectangle 5"/>
          <p:cNvSpPr>
            <a:spLocks noChangeArrowheads="1"/>
          </p:cNvSpPr>
          <p:nvPr/>
        </p:nvSpPr>
        <p:spPr bwMode="auto">
          <a:xfrm>
            <a:off x="806817" y="72044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8" name="Rectangle 6"/>
          <p:cNvSpPr>
            <a:spLocks noChangeArrowheads="1"/>
          </p:cNvSpPr>
          <p:nvPr/>
        </p:nvSpPr>
        <p:spPr bwMode="auto">
          <a:xfrm>
            <a:off x="1029067" y="117764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97" name="テキスト ボックス 2"/>
          <p:cNvSpPr txBox="1">
            <a:spLocks noChangeArrowheads="1"/>
          </p:cNvSpPr>
          <p:nvPr/>
        </p:nvSpPr>
        <p:spPr bwMode="auto">
          <a:xfrm>
            <a:off x="632759" y="808003"/>
            <a:ext cx="8253789" cy="419335"/>
          </a:xfrm>
          <a:prstGeom prst="rect">
            <a:avLst/>
          </a:prstGeom>
          <a:noFill/>
          <a:ln w="9525">
            <a:noFill/>
            <a:miter lim="800000"/>
            <a:headEnd/>
            <a:tailEnd/>
          </a:ln>
        </p:spPr>
        <p:txBody>
          <a:bodyPr vert="horz" wrap="square" lIns="72000" tIns="72000" rIns="72000" bIns="72000" numCol="1" anchor="t" anchorCtr="0" compatLnSpc="1">
            <a:prstTxWarp prst="textNoShape">
              <a:avLst/>
            </a:prstTxWarp>
          </a:bodyPr>
          <a:lstStyle/>
          <a:p>
            <a:pPr lvl="0" eaLnBrk="0" fontAlgn="base" hangingPunct="0">
              <a:spcBef>
                <a:spcPct val="0"/>
              </a:spcBef>
              <a:spcAft>
                <a:spcPct val="0"/>
              </a:spcAft>
            </a:pPr>
            <a:r>
              <a:rPr lang="ja-JP" altLang="en-US" sz="1600" dirty="0">
                <a:latin typeface="Meiryo UI" panose="020B0604030504040204" pitchFamily="50" charset="-128"/>
                <a:ea typeface="Meiryo UI" panose="020B0604030504040204" pitchFamily="50" charset="-128"/>
              </a:rPr>
              <a:t>スマートフォンで確認書類の画像を添付する手順を説明します。</a:t>
            </a:r>
            <a:endParaRPr lang="en-US" altLang="ja-JP" sz="16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endParaRPr kumimoji="0" lang="en-US" altLang="ja-JP" sz="16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kumimoji="0" lang="en-US" altLang="ja-JP" sz="1600" dirty="0">
                <a:latin typeface="Meiryo UI" panose="020B0604030504040204" pitchFamily="50" charset="-128"/>
                <a:ea typeface="Meiryo UI" panose="020B0604030504040204" pitchFamily="50" charset="-128"/>
              </a:rPr>
              <a:t>&lt;</a:t>
            </a:r>
            <a:r>
              <a:rPr kumimoji="0" lang="ja-JP" altLang="en-US" sz="1600" dirty="0">
                <a:latin typeface="Meiryo UI" panose="020B0604030504040204" pitchFamily="50" charset="-128"/>
                <a:ea typeface="Meiryo UI" panose="020B0604030504040204" pitchFamily="50" charset="-128"/>
              </a:rPr>
              <a:t>例</a:t>
            </a:r>
            <a:r>
              <a:rPr kumimoji="0" lang="en-US" altLang="ja-JP" sz="1600" dirty="0">
                <a:latin typeface="Meiryo UI" panose="020B0604030504040204" pitchFamily="50" charset="-128"/>
                <a:ea typeface="Meiryo UI" panose="020B0604030504040204" pitchFamily="50" charset="-128"/>
              </a:rPr>
              <a:t>&gt;iPhone</a:t>
            </a:r>
            <a:r>
              <a:rPr kumimoji="0" lang="ja-JP" altLang="en-US" sz="1600" dirty="0">
                <a:latin typeface="Meiryo UI" panose="020B0604030504040204" pitchFamily="50" charset="-128"/>
                <a:ea typeface="Meiryo UI" panose="020B0604030504040204" pitchFamily="50" charset="-128"/>
              </a:rPr>
              <a:t>をご利用の場合</a:t>
            </a:r>
            <a:br>
              <a:rPr kumimoji="0" lang="en-US" altLang="ja-JP" sz="1600" dirty="0">
                <a:latin typeface="Meiryo UI" panose="020B0604030504040204" pitchFamily="50" charset="-128"/>
                <a:ea typeface="Meiryo UI" panose="020B0604030504040204" pitchFamily="50" charset="-128"/>
              </a:rPr>
            </a:br>
            <a:r>
              <a:rPr kumimoji="0" lang="ja-JP" altLang="en-US" sz="1600" dirty="0">
                <a:latin typeface="Meiryo UI" panose="020B0604030504040204" pitchFamily="50" charset="-128"/>
                <a:ea typeface="Meiryo UI" panose="020B0604030504040204" pitchFamily="50" charset="-128"/>
              </a:rPr>
              <a:t>　　　［画像添付］ボタンをクリックします。</a:t>
            </a:r>
            <a:endParaRPr kumimoji="0" lang="en-US" altLang="ja-JP" sz="1600" dirty="0">
              <a:latin typeface="Meiryo UI" panose="020B0604030504040204" pitchFamily="50" charset="-128"/>
              <a:ea typeface="Meiryo UI" panose="020B0604030504040204" pitchFamily="50" charset="-128"/>
            </a:endParaRPr>
          </a:p>
        </p:txBody>
      </p:sp>
      <p:pic>
        <p:nvPicPr>
          <p:cNvPr id="7" name="図 6">
            <a:extLst>
              <a:ext uri="{FF2B5EF4-FFF2-40B4-BE49-F238E27FC236}">
                <a16:creationId xmlns:a16="http://schemas.microsoft.com/office/drawing/2014/main" id="{1EC8C429-651F-4D48-87D3-79B97B368E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9064" y="2021241"/>
            <a:ext cx="2280454" cy="3949878"/>
          </a:xfrm>
          <a:prstGeom prst="rect">
            <a:avLst/>
          </a:prstGeom>
          <a:ln>
            <a:solidFill>
              <a:schemeClr val="bg1">
                <a:lumMod val="85000"/>
              </a:schemeClr>
            </a:solidFill>
          </a:ln>
        </p:spPr>
      </p:pic>
      <p:sp>
        <p:nvSpPr>
          <p:cNvPr id="50" name="角丸四角形 5">
            <a:extLst>
              <a:ext uri="{FF2B5EF4-FFF2-40B4-BE49-F238E27FC236}">
                <a16:creationId xmlns:a16="http://schemas.microsoft.com/office/drawing/2014/main" id="{5E06DBA2-412C-4A48-991F-B9A5ADB438E4}"/>
              </a:ext>
            </a:extLst>
          </p:cNvPr>
          <p:cNvSpPr>
            <a:spLocks noChangeArrowheads="1"/>
          </p:cNvSpPr>
          <p:nvPr/>
        </p:nvSpPr>
        <p:spPr bwMode="auto">
          <a:xfrm>
            <a:off x="1808075" y="2897067"/>
            <a:ext cx="466360" cy="199851"/>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58" name="AutoShape 9">
            <a:extLst>
              <a:ext uri="{FF2B5EF4-FFF2-40B4-BE49-F238E27FC236}">
                <a16:creationId xmlns:a16="http://schemas.microsoft.com/office/drawing/2014/main" id="{4B9F00E2-E1E1-45E0-A4BE-7298B28FD202}"/>
              </a:ext>
            </a:extLst>
          </p:cNvPr>
          <p:cNvSpPr>
            <a:spLocks noChangeArrowheads="1"/>
          </p:cNvSpPr>
          <p:nvPr/>
        </p:nvSpPr>
        <p:spPr bwMode="auto">
          <a:xfrm>
            <a:off x="1822654" y="3320780"/>
            <a:ext cx="1364161" cy="207147"/>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59" name="AutoShape 9">
            <a:extLst>
              <a:ext uri="{FF2B5EF4-FFF2-40B4-BE49-F238E27FC236}">
                <a16:creationId xmlns:a16="http://schemas.microsoft.com/office/drawing/2014/main" id="{9B4E0FED-7B18-458A-A4E5-A5916CB62262}"/>
              </a:ext>
            </a:extLst>
          </p:cNvPr>
          <p:cNvSpPr>
            <a:spLocks noChangeArrowheads="1"/>
          </p:cNvSpPr>
          <p:nvPr/>
        </p:nvSpPr>
        <p:spPr bwMode="auto">
          <a:xfrm>
            <a:off x="1821601" y="3096919"/>
            <a:ext cx="1364160" cy="197639"/>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61" name="AutoShape 11">
            <a:extLst>
              <a:ext uri="{FF2B5EF4-FFF2-40B4-BE49-F238E27FC236}">
                <a16:creationId xmlns:a16="http://schemas.microsoft.com/office/drawing/2014/main" id="{E067104E-8076-4BA2-BCA5-C77817CECC96}"/>
              </a:ext>
            </a:extLst>
          </p:cNvPr>
          <p:cNvSpPr>
            <a:spLocks noChangeShapeType="1"/>
          </p:cNvSpPr>
          <p:nvPr/>
        </p:nvSpPr>
        <p:spPr bwMode="auto">
          <a:xfrm rot="10800000">
            <a:off x="3194219" y="3414419"/>
            <a:ext cx="737008" cy="207146"/>
          </a:xfrm>
          <a:prstGeom prst="bentConnector3">
            <a:avLst>
              <a:gd name="adj1" fmla="val 33901"/>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63" name="AutoShape 11">
            <a:extLst>
              <a:ext uri="{FF2B5EF4-FFF2-40B4-BE49-F238E27FC236}">
                <a16:creationId xmlns:a16="http://schemas.microsoft.com/office/drawing/2014/main" id="{81FD3605-4836-44E7-8218-918D6B443530}"/>
              </a:ext>
            </a:extLst>
          </p:cNvPr>
          <p:cNvSpPr>
            <a:spLocks noChangeShapeType="1"/>
          </p:cNvSpPr>
          <p:nvPr/>
        </p:nvSpPr>
        <p:spPr bwMode="auto">
          <a:xfrm rot="10800000" flipV="1">
            <a:off x="3173061" y="3000598"/>
            <a:ext cx="751817" cy="188114"/>
          </a:xfrm>
          <a:prstGeom prst="bentConnector3">
            <a:avLst>
              <a:gd name="adj1" fmla="val 34436"/>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41" name="テキスト ボックス 2"/>
          <p:cNvSpPr txBox="1">
            <a:spLocks noChangeArrowheads="1"/>
          </p:cNvSpPr>
          <p:nvPr/>
        </p:nvSpPr>
        <p:spPr bwMode="auto">
          <a:xfrm>
            <a:off x="3924878" y="3334251"/>
            <a:ext cx="4573663" cy="567272"/>
          </a:xfrm>
          <a:prstGeom prst="rect">
            <a:avLst/>
          </a:prstGeom>
          <a:no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eaLnBrk="0" fontAlgn="base" hangingPunct="0">
              <a:spcBef>
                <a:spcPct val="0"/>
              </a:spcBef>
              <a:spcAft>
                <a:spcPct val="0"/>
              </a:spcAft>
            </a:pP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- 2. </a:t>
            </a:r>
            <a:r>
              <a:rPr lang="ja-JP" altLang="en-US" sz="1400" b="1" dirty="0">
                <a:latin typeface="Meiryo UI" panose="020B0604030504040204" pitchFamily="50" charset="-128"/>
                <a:ea typeface="Meiryo UI" panose="020B0604030504040204" pitchFamily="50" charset="-128"/>
              </a:rPr>
              <a:t>確認書類の画像を用意する</a:t>
            </a:r>
            <a:r>
              <a:rPr lang="ja-JP" altLang="en-US" sz="1400" dirty="0" err="1">
                <a:latin typeface="Meiryo UI" panose="020B0604030504040204" pitchFamily="50" charset="-128"/>
                <a:ea typeface="Meiryo UI" panose="020B0604030504040204" pitchFamily="50" charset="-128"/>
              </a:rPr>
              <a:t>で</a:t>
            </a:r>
            <a:r>
              <a:rPr lang="ja-JP" altLang="en-US" sz="1400" dirty="0">
                <a:latin typeface="Meiryo UI" panose="020B0604030504040204" pitchFamily="50" charset="-128"/>
                <a:ea typeface="Meiryo UI" panose="020B0604030504040204" pitchFamily="50" charset="-128"/>
              </a:rPr>
              <a:t>確認書類の画像を撮っていない場合は、この場で写真を撮って添付できます。</a:t>
            </a:r>
          </a:p>
        </p:txBody>
      </p:sp>
      <p:sp>
        <p:nvSpPr>
          <p:cNvPr id="62" name="テキスト ボックス 2">
            <a:extLst>
              <a:ext uri="{FF2B5EF4-FFF2-40B4-BE49-F238E27FC236}">
                <a16:creationId xmlns:a16="http://schemas.microsoft.com/office/drawing/2014/main" id="{5AA0E0C1-72F1-4553-9738-D9D5C79860C5}"/>
              </a:ext>
            </a:extLst>
          </p:cNvPr>
          <p:cNvSpPr txBox="1">
            <a:spLocks noChangeArrowheads="1"/>
          </p:cNvSpPr>
          <p:nvPr/>
        </p:nvSpPr>
        <p:spPr bwMode="auto">
          <a:xfrm>
            <a:off x="3924878" y="2704531"/>
            <a:ext cx="3714807" cy="567272"/>
          </a:xfrm>
          <a:prstGeom prst="rect">
            <a:avLst/>
          </a:prstGeom>
          <a:no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rPr>
              <a:t>すでに確認書類の画像を撮っている場合は、添付する画像を選択します。</a:t>
            </a:r>
          </a:p>
        </p:txBody>
      </p:sp>
    </p:spTree>
    <p:extLst>
      <p:ext uri="{BB962C8B-B14F-4D97-AF65-F5344CB8AC3E}">
        <p14:creationId xmlns:p14="http://schemas.microsoft.com/office/powerpoint/2010/main" val="2260302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49" y="104687"/>
            <a:ext cx="11687755" cy="596982"/>
          </a:xfrm>
        </p:spPr>
        <p:txBody>
          <a:bodyPr>
            <a:no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3</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- 2. </a:t>
            </a:r>
            <a:r>
              <a:rPr lang="ja-JP" altLang="en-US" sz="2800" b="1" dirty="0">
                <a:latin typeface="Meiryo UI" panose="020B0604030504040204" pitchFamily="50" charset="-128"/>
                <a:ea typeface="Meiryo UI" panose="020B0604030504040204" pitchFamily="50" charset="-128"/>
              </a:rPr>
              <a:t>パソコンで画像を添付する場合の手順</a:t>
            </a:r>
          </a:p>
        </p:txBody>
      </p:sp>
      <p:sp>
        <p:nvSpPr>
          <p:cNvPr id="3" name="コンテンツ プレースホルダー 2"/>
          <p:cNvSpPr>
            <a:spLocks noGrp="1"/>
          </p:cNvSpPr>
          <p:nvPr>
            <p:ph idx="1"/>
          </p:nvPr>
        </p:nvSpPr>
        <p:spPr>
          <a:xfrm>
            <a:off x="336346" y="838594"/>
            <a:ext cx="10964186" cy="5586894"/>
          </a:xfrm>
        </p:spPr>
        <p:txBody>
          <a:bodyPr>
            <a:normAutofit/>
          </a:bodyPr>
          <a:lstStyle/>
          <a:p>
            <a:pPr marL="0" indent="0" algn="just">
              <a:spcAft>
                <a:spcPts val="0"/>
              </a:spcAft>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　パソコンで確認書類の画像を添付する手順を説明します。</a:t>
            </a: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buNone/>
            </a:pPr>
            <a:r>
              <a:rPr lang="ja-JP" altLang="en-US" sz="1600" kern="100" dirty="0">
                <a:latin typeface="Meiryo UI" panose="020B0604030504040204" pitchFamily="50" charset="-128"/>
                <a:ea typeface="Meiryo UI" panose="020B0604030504040204" pitchFamily="50" charset="-128"/>
                <a:cs typeface="Times New Roman" panose="02020603050405020304" pitchFamily="18" charset="0"/>
              </a:rPr>
              <a:t>［画像添付］ボタンをクリックします。</a:t>
            </a:r>
            <a:r>
              <a:rPr kumimoji="0" lang="ja-JP" altLang="en-US" sz="1600" dirty="0">
                <a:latin typeface="Meiryo UI" panose="020B0604030504040204" pitchFamily="50" charset="-128"/>
                <a:ea typeface="Meiryo UI" panose="020B0604030504040204" pitchFamily="50" charset="-128"/>
              </a:rPr>
              <a:t>画像が保存されている場所から添付したい画像を選択し、［開く］ボタンをクリックします。</a:t>
            </a:r>
            <a:endParaRPr kumimoji="0" lang="en-US" altLang="ja-JP" sz="1600" dirty="0">
              <a:latin typeface="Meiryo UI" panose="020B0604030504040204" pitchFamily="50" charset="-128"/>
              <a:ea typeface="Meiryo UI" panose="020B0604030504040204" pitchFamily="50" charset="-128"/>
            </a:endParaRPr>
          </a:p>
          <a:p>
            <a:pPr marL="0" indent="0" algn="just">
              <a:buNone/>
            </a:pPr>
            <a:endParaRPr kumimoji="0" lang="en-US" altLang="ja-JP" sz="1600" dirty="0">
              <a:latin typeface="Meiryo UI" panose="020B0604030504040204" pitchFamily="50" charset="-128"/>
              <a:ea typeface="Meiryo UI" panose="020B0604030504040204" pitchFamily="50" charset="-128"/>
            </a:endParaRPr>
          </a:p>
          <a:p>
            <a:pPr marL="0" indent="0" algn="jus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r>
              <a:rPr kumimoji="0" lang="ja-JP" altLang="en-US" sz="1600" dirty="0">
                <a:latin typeface="Meiryo UI" panose="020B0604030504040204" pitchFamily="50" charset="-128"/>
                <a:ea typeface="Meiryo UI" panose="020B0604030504040204" pitchFamily="50" charset="-128"/>
              </a:rPr>
              <a:t>上記画面は、「ピクチャ」の中に保存した個人番号カードの画像を添付する場合です。</a:t>
            </a:r>
            <a:endParaRPr kumimoji="0" lang="en-US" altLang="ja-JP" sz="1600" dirty="0">
              <a:latin typeface="Meiryo UI" panose="020B0604030504040204" pitchFamily="50" charset="-128"/>
              <a:ea typeface="Meiryo UI" panose="020B0604030504040204" pitchFamily="50" charset="-128"/>
            </a:endParaRPr>
          </a:p>
          <a:p>
            <a:pPr marL="0" lvl="0" indent="1778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ja-JP" altLang="en-US" sz="2400" b="0" i="0" u="none" strike="noStrike" cap="none" normalizeH="0" baseline="0" dirty="0">
              <a:ln>
                <a:noFill/>
              </a:ln>
              <a:solidFill>
                <a:schemeClr val="tx1"/>
              </a:solidFill>
              <a:effectLst/>
              <a:latin typeface="Arial" panose="020B0604020202020204" pitchFamily="34" charset="0"/>
            </a:endParaRPr>
          </a:p>
        </p:txBody>
      </p:sp>
      <p:sp>
        <p:nvSpPr>
          <p:cNvPr id="4" name="フッター プレースホルダー 3"/>
          <p:cNvSpPr>
            <a:spLocks noGrp="1"/>
          </p:cNvSpPr>
          <p:nvPr>
            <p:ph type="ftr" sz="quarter" idx="11"/>
          </p:nvPr>
        </p:nvSpPr>
        <p:spPr>
          <a:xfrm>
            <a:off x="7553077" y="6474101"/>
            <a:ext cx="4114800" cy="365125"/>
          </a:xfrm>
        </p:spPr>
        <p:txBody>
          <a:bodyPr/>
          <a:lstStyle/>
          <a:p>
            <a:r>
              <a:rPr kumimoji="1" lang="en-US" altLang="ja-JP" sz="110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14</a:t>
            </a:fld>
            <a:endParaRPr kumimoji="1" lang="ja-JP" altLang="en-US" dirty="0">
              <a:latin typeface="Meiryo UI" panose="020B0604030504040204" pitchFamily="50" charset="-128"/>
              <a:ea typeface="Meiryo UI" panose="020B0604030504040204" pitchFamily="50" charset="-128"/>
            </a:endParaRPr>
          </a:p>
        </p:txBody>
      </p:sp>
      <p:sp>
        <p:nvSpPr>
          <p:cNvPr id="12" name="Rectangle 8"/>
          <p:cNvSpPr>
            <a:spLocks noChangeArrowheads="1"/>
          </p:cNvSpPr>
          <p:nvPr/>
        </p:nvSpPr>
        <p:spPr bwMode="auto">
          <a:xfrm>
            <a:off x="640862" y="7016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3" name="Rectangle 10"/>
          <p:cNvSpPr>
            <a:spLocks noChangeArrowheads="1"/>
          </p:cNvSpPr>
          <p:nvPr/>
        </p:nvSpPr>
        <p:spPr bwMode="auto">
          <a:xfrm>
            <a:off x="640862" y="1158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4" name="Rectangle 11"/>
          <p:cNvSpPr>
            <a:spLocks noChangeArrowheads="1"/>
          </p:cNvSpPr>
          <p:nvPr/>
        </p:nvSpPr>
        <p:spPr bwMode="auto">
          <a:xfrm>
            <a:off x="0" y="51244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5" name="Rectangle 3"/>
          <p:cNvSpPr>
            <a:spLocks noChangeArrowheads="1"/>
          </p:cNvSpPr>
          <p:nvPr/>
        </p:nvSpPr>
        <p:spPr bwMode="auto">
          <a:xfrm>
            <a:off x="586154" y="86518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16" name="Rectangle 4"/>
          <p:cNvSpPr>
            <a:spLocks noChangeArrowheads="1"/>
          </p:cNvSpPr>
          <p:nvPr/>
        </p:nvSpPr>
        <p:spPr bwMode="auto">
          <a:xfrm>
            <a:off x="806817" y="13223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1" name="Rectangle 8"/>
          <p:cNvSpPr>
            <a:spLocks noChangeArrowheads="1"/>
          </p:cNvSpPr>
          <p:nvPr/>
        </p:nvSpPr>
        <p:spPr bwMode="auto">
          <a:xfrm>
            <a:off x="586154" y="70166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sp>
        <p:nvSpPr>
          <p:cNvPr id="22" name="Rectangle 10"/>
          <p:cNvSpPr>
            <a:spLocks noChangeArrowheads="1"/>
          </p:cNvSpPr>
          <p:nvPr/>
        </p:nvSpPr>
        <p:spPr bwMode="auto">
          <a:xfrm>
            <a:off x="808404" y="115886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10" name="図 9">
            <a:extLst>
              <a:ext uri="{FF2B5EF4-FFF2-40B4-BE49-F238E27FC236}">
                <a16:creationId xmlns:a16="http://schemas.microsoft.com/office/drawing/2014/main" id="{4EFA7AB0-B2A0-46D6-B226-9734DC0162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154" y="1779588"/>
            <a:ext cx="3824512" cy="2440545"/>
          </a:xfrm>
          <a:prstGeom prst="rect">
            <a:avLst/>
          </a:prstGeom>
          <a:ln>
            <a:solidFill>
              <a:schemeClr val="bg1">
                <a:lumMod val="85000"/>
              </a:schemeClr>
            </a:solidFill>
          </a:ln>
        </p:spPr>
      </p:pic>
      <p:sp>
        <p:nvSpPr>
          <p:cNvPr id="24" name="角丸四角形 79"/>
          <p:cNvSpPr>
            <a:spLocks noChangeArrowheads="1"/>
          </p:cNvSpPr>
          <p:nvPr/>
        </p:nvSpPr>
        <p:spPr bwMode="auto">
          <a:xfrm>
            <a:off x="1371600" y="2274120"/>
            <a:ext cx="1450241" cy="1446775"/>
          </a:xfrm>
          <a:prstGeom prst="roundRect">
            <a:avLst>
              <a:gd name="adj" fmla="val 10080"/>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31" name="角丸四角形 79">
            <a:extLst>
              <a:ext uri="{FF2B5EF4-FFF2-40B4-BE49-F238E27FC236}">
                <a16:creationId xmlns:a16="http://schemas.microsoft.com/office/drawing/2014/main" id="{866FE360-A4A7-4B1A-9367-CB45DA925BC2}"/>
              </a:ext>
            </a:extLst>
          </p:cNvPr>
          <p:cNvSpPr>
            <a:spLocks noChangeArrowheads="1"/>
          </p:cNvSpPr>
          <p:nvPr/>
        </p:nvSpPr>
        <p:spPr bwMode="auto">
          <a:xfrm>
            <a:off x="646602" y="2799790"/>
            <a:ext cx="603616" cy="140074"/>
          </a:xfrm>
          <a:prstGeom prst="roundRect">
            <a:avLst>
              <a:gd name="adj" fmla="val 25972"/>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32" name="角丸四角形 79">
            <a:extLst>
              <a:ext uri="{FF2B5EF4-FFF2-40B4-BE49-F238E27FC236}">
                <a16:creationId xmlns:a16="http://schemas.microsoft.com/office/drawing/2014/main" id="{71AA0AFD-144A-413C-A361-E8890CE1AB94}"/>
              </a:ext>
            </a:extLst>
          </p:cNvPr>
          <p:cNvSpPr>
            <a:spLocks noChangeArrowheads="1"/>
          </p:cNvSpPr>
          <p:nvPr/>
        </p:nvSpPr>
        <p:spPr bwMode="auto">
          <a:xfrm>
            <a:off x="3380277" y="4011706"/>
            <a:ext cx="489315" cy="198895"/>
          </a:xfrm>
          <a:prstGeom prst="roundRect">
            <a:avLst>
              <a:gd name="adj" fmla="val 25972"/>
            </a:avLst>
          </a:prstGeom>
          <a:noFill/>
          <a:ln w="254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Tree>
    <p:extLst>
      <p:ext uri="{BB962C8B-B14F-4D97-AF65-F5344CB8AC3E}">
        <p14:creationId xmlns:p14="http://schemas.microsoft.com/office/powerpoint/2010/main" val="2694595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個人番号を提出するまでの流れ</a:t>
            </a:r>
            <a:endParaRPr kumimoji="1" lang="ja-JP" altLang="en-US" sz="2800" b="1" dirty="0">
              <a:latin typeface="Meiryo UI" panose="020B0604030504040204" pitchFamily="50" charset="-128"/>
              <a:ea typeface="Meiryo UI" panose="020B0604030504040204" pitchFamily="50" charset="-128"/>
            </a:endParaRPr>
          </a:p>
        </p:txBody>
      </p:sp>
      <p:sp>
        <p:nvSpPr>
          <p:cNvPr id="3" name="コンテンツ プレースホルダー 2"/>
          <p:cNvSpPr>
            <a:spLocks noGrp="1"/>
          </p:cNvSpPr>
          <p:nvPr>
            <p:ph idx="1"/>
          </p:nvPr>
        </p:nvSpPr>
        <p:spPr>
          <a:xfrm>
            <a:off x="413261" y="850790"/>
            <a:ext cx="11654913" cy="5829620"/>
          </a:xfrm>
        </p:spPr>
        <p:txBody>
          <a:bodyPr>
            <a:noAutofit/>
          </a:bodyPr>
          <a:lstStyle/>
          <a:p>
            <a:pPr marL="0" indent="0">
              <a:buNone/>
            </a:pP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1</a:t>
            </a:r>
            <a:r>
              <a:rPr lang="ja-JP" altLang="en-US" sz="2000" dirty="0">
                <a:latin typeface="Meiryo UI" panose="020B0604030504040204" pitchFamily="50" charset="-128"/>
                <a:ea typeface="Meiryo UI" panose="020B0604030504040204" pitchFamily="50" charset="-128"/>
              </a:rPr>
              <a:t>］前準備</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1.</a:t>
            </a:r>
            <a:r>
              <a:rPr lang="ja-JP" altLang="en-US" sz="2000" dirty="0">
                <a:latin typeface="Meiryo UI" panose="020B0604030504040204" pitchFamily="50" charset="-128"/>
                <a:ea typeface="Meiryo UI" panose="020B0604030504040204" pitchFamily="50" charset="-128"/>
              </a:rPr>
              <a:t> メールが届くための設定を確認する</a:t>
            </a: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2. </a:t>
            </a:r>
            <a:r>
              <a:rPr lang="ja-JP" altLang="en-US" sz="2000" dirty="0">
                <a:latin typeface="Meiryo UI" panose="020B0604030504040204" pitchFamily="50" charset="-128"/>
                <a:ea typeface="Meiryo UI" panose="020B0604030504040204" pitchFamily="50" charset="-128"/>
              </a:rPr>
              <a:t>確認書類の画像を用意する</a:t>
            </a:r>
            <a:endParaRPr lang="en-US" altLang="ja-JP" sz="2000" dirty="0">
              <a:latin typeface="Meiryo UI" panose="020B0604030504040204" pitchFamily="50" charset="-128"/>
              <a:ea typeface="Meiryo UI" panose="020B0604030504040204" pitchFamily="50" charset="-128"/>
            </a:endParaRPr>
          </a:p>
          <a:p>
            <a:pPr marL="0" indent="0">
              <a:buNone/>
            </a:pPr>
            <a:endParaRPr kumimoji="1"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2</a:t>
            </a:r>
            <a:r>
              <a:rPr lang="ja-JP" altLang="en-US" sz="2000" dirty="0">
                <a:latin typeface="Meiryo UI" panose="020B0604030504040204" pitchFamily="50" charset="-128"/>
                <a:ea typeface="Meiryo UI" panose="020B0604030504040204" pitchFamily="50" charset="-128"/>
              </a:rPr>
              <a:t>］個人番号提出の流れ</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1.</a:t>
            </a:r>
            <a:r>
              <a:rPr lang="ja-JP" altLang="en-US" sz="2000" dirty="0">
                <a:latin typeface="Meiryo UI" panose="020B0604030504040204" pitchFamily="50" charset="-128"/>
                <a:ea typeface="Meiryo UI" panose="020B0604030504040204" pitchFamily="50" charset="-128"/>
              </a:rPr>
              <a:t> 当サービスにログインする</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2. </a:t>
            </a:r>
            <a:r>
              <a:rPr lang="ja-JP" altLang="en-US" sz="2000" dirty="0">
                <a:latin typeface="Meiryo UI" panose="020B0604030504040204" pitchFamily="50" charset="-128"/>
                <a:ea typeface="Meiryo UI" panose="020B0604030504040204" pitchFamily="50" charset="-128"/>
              </a:rPr>
              <a:t>ワンタイムパスワードを入力する</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3. </a:t>
            </a:r>
            <a:r>
              <a:rPr lang="ja-JP" altLang="en-US" sz="2000" dirty="0">
                <a:latin typeface="Meiryo UI" panose="020B0604030504040204" pitchFamily="50" charset="-128"/>
                <a:ea typeface="Meiryo UI" panose="020B0604030504040204" pitchFamily="50" charset="-128"/>
              </a:rPr>
              <a:t>個人番号を入力する</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4. </a:t>
            </a:r>
            <a:r>
              <a:rPr lang="ja-JP" altLang="en-US" sz="2000" dirty="0">
                <a:latin typeface="Meiryo UI" panose="020B0604030504040204" pitchFamily="50" charset="-128"/>
                <a:ea typeface="Meiryo UI" panose="020B0604030504040204" pitchFamily="50" charset="-128"/>
              </a:rPr>
              <a:t>登録内容を確認して提出する</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5. </a:t>
            </a:r>
            <a:r>
              <a:rPr lang="ja-JP" altLang="en-US" sz="2000" dirty="0">
                <a:latin typeface="Meiryo UI" panose="020B0604030504040204" pitchFamily="50" charset="-128"/>
                <a:ea typeface="Meiryo UI" panose="020B0604030504040204" pitchFamily="50" charset="-128"/>
              </a:rPr>
              <a:t>提出した画像データを削除する</a:t>
            </a:r>
            <a:endParaRPr lang="en-US" altLang="ja-JP" sz="2000" dirty="0">
              <a:latin typeface="Meiryo UI" panose="020B0604030504040204" pitchFamily="50" charset="-128"/>
              <a:ea typeface="Meiryo UI" panose="020B0604030504040204" pitchFamily="50" charset="-128"/>
            </a:endParaRPr>
          </a:p>
          <a:p>
            <a:pPr marL="0" indent="0">
              <a:buNone/>
            </a:pPr>
            <a:endParaRPr lang="en-US" altLang="ja-JP" sz="2000" dirty="0">
              <a:latin typeface="Meiryo UI" panose="020B0604030504040204" pitchFamily="50" charset="-128"/>
              <a:ea typeface="Meiryo UI" panose="020B0604030504040204" pitchFamily="50" charset="-128"/>
            </a:endParaRPr>
          </a:p>
          <a:p>
            <a:pPr marL="0" indent="0">
              <a:buNone/>
            </a:pPr>
            <a:r>
              <a:rPr lang="ja-JP" altLang="en-US" sz="2000" dirty="0">
                <a:latin typeface="Meiryo UI" panose="020B0604030504040204" pitchFamily="50" charset="-128"/>
                <a:ea typeface="Meiryo UI" panose="020B0604030504040204" pitchFamily="50" charset="-128"/>
              </a:rPr>
              <a:t>［</a:t>
            </a:r>
            <a:r>
              <a:rPr lang="en-US" altLang="ja-JP" sz="2000" dirty="0">
                <a:latin typeface="Meiryo UI" panose="020B0604030504040204" pitchFamily="50" charset="-128"/>
                <a:ea typeface="Meiryo UI" panose="020B0604030504040204" pitchFamily="50" charset="-128"/>
              </a:rPr>
              <a:t>3</a:t>
            </a:r>
            <a:r>
              <a:rPr lang="ja-JP" altLang="en-US" sz="2000" dirty="0">
                <a:latin typeface="Meiryo UI" panose="020B0604030504040204" pitchFamily="50" charset="-128"/>
                <a:ea typeface="Meiryo UI" panose="020B0604030504040204" pitchFamily="50" charset="-128"/>
              </a:rPr>
              <a:t>］こんなときは</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1.</a:t>
            </a:r>
            <a:r>
              <a:rPr lang="ja-JP" altLang="en-US" sz="2000" dirty="0">
                <a:latin typeface="Meiryo UI" panose="020B0604030504040204" pitchFamily="50" charset="-128"/>
                <a:ea typeface="Meiryo UI" panose="020B0604030504040204" pitchFamily="50" charset="-128"/>
              </a:rPr>
              <a:t> スマートフォンで画像を添付する場合の手順</a:t>
            </a: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　　　 </a:t>
            </a:r>
            <a:r>
              <a:rPr lang="en-US" altLang="ja-JP" sz="2000" dirty="0">
                <a:latin typeface="Meiryo UI" panose="020B0604030504040204" pitchFamily="50" charset="-128"/>
                <a:ea typeface="Meiryo UI" panose="020B0604030504040204" pitchFamily="50" charset="-128"/>
              </a:rPr>
              <a:t>2.</a:t>
            </a:r>
            <a:r>
              <a:rPr lang="ja-JP" altLang="en-US" sz="2000" dirty="0">
                <a:latin typeface="Meiryo UI" panose="020B0604030504040204" pitchFamily="50" charset="-128"/>
                <a:ea typeface="Meiryo UI" panose="020B0604030504040204" pitchFamily="50" charset="-128"/>
              </a:rPr>
              <a:t> パソコンで画像を添付する場合の手順</a:t>
            </a:r>
            <a:endParaRPr lang="en-US" altLang="ja-JP" sz="20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3077" y="6492874"/>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2</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02639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1</a:t>
            </a:r>
            <a:r>
              <a:rPr lang="ja-JP" altLang="en-US" sz="2800" b="1" dirty="0">
                <a:latin typeface="Meiryo UI" panose="020B0604030504040204" pitchFamily="50" charset="-128"/>
                <a:ea typeface="Meiryo UI" panose="020B0604030504040204" pitchFamily="50" charset="-128"/>
              </a:rPr>
              <a:t>］前準備</a:t>
            </a:r>
          </a:p>
        </p:txBody>
      </p:sp>
      <p:sp>
        <p:nvSpPr>
          <p:cNvPr id="3" name="コンテンツ プレースホルダー 2"/>
          <p:cNvSpPr>
            <a:spLocks noGrp="1"/>
          </p:cNvSpPr>
          <p:nvPr>
            <p:ph idx="1"/>
          </p:nvPr>
        </p:nvSpPr>
        <p:spPr>
          <a:xfrm>
            <a:off x="389614" y="850790"/>
            <a:ext cx="10964186" cy="5539186"/>
          </a:xfrm>
        </p:spPr>
        <p:txBody>
          <a:bodyPr>
            <a:normAutofit/>
          </a:bodyPr>
          <a:lstStyle/>
          <a:p>
            <a:pPr marL="0" indent="0">
              <a:buNone/>
            </a:pPr>
            <a:endParaRPr lang="en-US" altLang="ja-JP" sz="2000" dirty="0">
              <a:latin typeface="Meiryo UI" panose="020B0604030504040204" pitchFamily="50" charset="-128"/>
              <a:ea typeface="Meiryo UI" panose="020B0604030504040204" pitchFamily="50" charset="-128"/>
            </a:endParaRPr>
          </a:p>
          <a:p>
            <a:pPr marL="0" indent="0">
              <a:buNone/>
            </a:pPr>
            <a:r>
              <a:rPr lang="en-US" altLang="ja-JP" sz="2400" dirty="0">
                <a:latin typeface="Meiryo UI" panose="020B0604030504040204" pitchFamily="50" charset="-128"/>
                <a:ea typeface="Meiryo UI" panose="020B0604030504040204" pitchFamily="50" charset="-128"/>
              </a:rPr>
              <a:t>1. </a:t>
            </a:r>
            <a:r>
              <a:rPr lang="ja-JP" altLang="en-US" sz="2400" dirty="0">
                <a:latin typeface="Meiryo UI" panose="020B0604030504040204" pitchFamily="50" charset="-128"/>
                <a:ea typeface="Meiryo UI" panose="020B0604030504040204" pitchFamily="50" charset="-128"/>
              </a:rPr>
              <a:t>メールが届くための設定を確認する</a:t>
            </a:r>
            <a:endParaRPr lang="en-US" altLang="ja-JP" sz="2400" dirty="0">
              <a:latin typeface="Meiryo UI" panose="020B0604030504040204" pitchFamily="50" charset="-128"/>
              <a:ea typeface="Meiryo UI" panose="020B0604030504040204" pitchFamily="50" charset="-128"/>
            </a:endParaRPr>
          </a:p>
          <a:p>
            <a:pPr marL="0" indent="0">
              <a:buNone/>
            </a:pPr>
            <a:br>
              <a:rPr lang="en-US" altLang="ja-JP"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2. </a:t>
            </a:r>
            <a:r>
              <a:rPr lang="ja-JP" altLang="en-US" sz="2400" dirty="0">
                <a:latin typeface="Meiryo UI" panose="020B0604030504040204" pitchFamily="50" charset="-128"/>
                <a:ea typeface="Meiryo UI" panose="020B0604030504040204" pitchFamily="50" charset="-128"/>
              </a:rPr>
              <a:t>確認書類の画像を用意する</a:t>
            </a:r>
            <a:br>
              <a:rPr lang="en-US" altLang="ja-JP" sz="2400" dirty="0">
                <a:latin typeface="Meiryo UI" panose="020B0604030504040204" pitchFamily="50" charset="-128"/>
                <a:ea typeface="Meiryo UI" panose="020B0604030504040204" pitchFamily="50" charset="-128"/>
              </a:rPr>
            </a:br>
            <a:br>
              <a:rPr lang="en-US" altLang="ja-JP" sz="2400" dirty="0">
                <a:latin typeface="Meiryo UI" panose="020B0604030504040204" pitchFamily="50" charset="-128"/>
                <a:ea typeface="Meiryo UI" panose="020B0604030504040204" pitchFamily="50" charset="-128"/>
              </a:rPr>
            </a:br>
            <a:endParaRPr kumimoji="1" lang="ja-JP" altLang="en-US" sz="24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68980" y="6492874"/>
            <a:ext cx="4114800" cy="365125"/>
          </a:xfrm>
        </p:spPr>
        <p:txBody>
          <a:bodyPr/>
          <a:lstStyle/>
          <a:p>
            <a:r>
              <a:rPr kumimoji="1" lang="en-US" altLang="ja-JP" sz="110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3</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38837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1</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- 1.</a:t>
            </a:r>
            <a:r>
              <a:rPr lang="en-US" altLang="ja-JP" sz="2800" dirty="0">
                <a:latin typeface="Meiryo UI" panose="020B0604030504040204" pitchFamily="50" charset="-128"/>
                <a:ea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rPr>
              <a:t>メールが届くための設定を確認する </a:t>
            </a:r>
          </a:p>
        </p:txBody>
      </p:sp>
      <p:sp>
        <p:nvSpPr>
          <p:cNvPr id="3" name="コンテンツ プレースホルダー 2"/>
          <p:cNvSpPr>
            <a:spLocks noGrp="1"/>
          </p:cNvSpPr>
          <p:nvPr>
            <p:ph idx="1"/>
          </p:nvPr>
        </p:nvSpPr>
        <p:spPr>
          <a:xfrm>
            <a:off x="389614" y="850790"/>
            <a:ext cx="10964186" cy="5539186"/>
          </a:xfrm>
        </p:spPr>
        <p:txBody>
          <a:bodyPr>
            <a:normAutofit/>
          </a:bodyPr>
          <a:lstStyle/>
          <a:p>
            <a:pPr marL="0" indent="0">
              <a:buNone/>
            </a:pPr>
            <a:r>
              <a:rPr lang="ja-JP" altLang="en-US" sz="1600" dirty="0">
                <a:latin typeface="Meiryo UI" panose="020B0604030504040204" pitchFamily="50" charset="-128"/>
                <a:ea typeface="Meiryo UI" panose="020B0604030504040204" pitchFamily="50" charset="-128"/>
              </a:rPr>
              <a:t>スマートフォンで個人番号を提出する際は、事前に下記のメールアドレスからのメールが受信できるようにする必要があります。</a:t>
            </a: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a:t>
            </a:r>
            <a:r>
              <a:rPr lang="en-US" altLang="ja-JP" sz="1600" dirty="0">
                <a:latin typeface="Meiryo UI" panose="020B0604030504040204" pitchFamily="50" charset="-128"/>
                <a:ea typeface="Meiryo UI" panose="020B0604030504040204" pitchFamily="50" charset="-128"/>
              </a:rPr>
              <a:t>no-reply@obc-service.biz</a:t>
            </a:r>
            <a:r>
              <a:rPr lang="ja-JP" altLang="en-US" sz="1600" dirty="0">
                <a:latin typeface="Meiryo UI" panose="020B0604030504040204" pitchFamily="50" charset="-128"/>
                <a:ea typeface="Meiryo UI" panose="020B0604030504040204" pitchFamily="50" charset="-128"/>
              </a:rPr>
              <a:t>」</a:t>
            </a:r>
          </a:p>
          <a:p>
            <a:pPr marL="0" indent="0">
              <a:buNone/>
            </a:pPr>
            <a:r>
              <a:rPr lang="ja-JP" altLang="en-US" sz="1600" dirty="0">
                <a:latin typeface="Meiryo UI" panose="020B0604030504040204" pitchFamily="50" charset="-128"/>
                <a:ea typeface="Meiryo UI" panose="020B0604030504040204" pitchFamily="50" charset="-128"/>
              </a:rPr>
              <a:t> </a:t>
            </a:r>
          </a:p>
          <a:p>
            <a:pPr marL="0" indent="0">
              <a:buNone/>
            </a:pPr>
            <a:r>
              <a:rPr lang="ja-JP" altLang="en-US" sz="1600" dirty="0">
                <a:latin typeface="Meiryo UI" panose="020B0604030504040204" pitchFamily="50" charset="-128"/>
                <a:ea typeface="Meiryo UI" panose="020B0604030504040204" pitchFamily="50" charset="-128"/>
              </a:rPr>
              <a:t>設定を確認する際は、携帯電話会社ごとの手順を以下のページからご確認ください。</a:t>
            </a:r>
          </a:p>
          <a:p>
            <a:pPr marL="0" indent="0" algn="just">
              <a:buNone/>
            </a:pPr>
            <a:r>
              <a:rPr lang="en-US" altLang="ja-JP" sz="1600" u="sng" dirty="0" err="1">
                <a:latin typeface="Meiryo UI" panose="020B0604030504040204" pitchFamily="50" charset="-128"/>
                <a:ea typeface="Meiryo UI" panose="020B0604030504040204" pitchFamily="50" charset="-128"/>
                <a:hlinkClick r:id="rId2" tooltip="https://www.nttdocomo.co.jp/info/spam_mail/domain/"/>
              </a:rPr>
              <a:t>NTTドコモ</a:t>
            </a:r>
            <a:r>
              <a:rPr lang="en-US" altLang="ja-JP" sz="1600" dirty="0">
                <a:latin typeface="Meiryo UI" panose="020B0604030504040204" pitchFamily="50" charset="-128"/>
                <a:ea typeface="Meiryo UI" panose="020B0604030504040204" pitchFamily="50" charset="-128"/>
              </a:rPr>
              <a:t> </a:t>
            </a:r>
            <a:r>
              <a:rPr lang="ja-JP" altLang="ja-JP"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 </a:t>
            </a:r>
            <a:r>
              <a:rPr lang="en-US" altLang="ja-JP" sz="1600" u="sng" dirty="0">
                <a:latin typeface="Meiryo UI" panose="020B0604030504040204" pitchFamily="50" charset="-128"/>
                <a:ea typeface="Meiryo UI" panose="020B0604030504040204" pitchFamily="50" charset="-128"/>
                <a:hlinkClick r:id="rId3" tooltip="https://www.au.com/support/service/mobile/trouble/mail/email/filter/detail/domain/"/>
              </a:rPr>
              <a:t>au</a:t>
            </a:r>
            <a:r>
              <a:rPr lang="en-US" altLang="ja-JP" sz="1600" dirty="0">
                <a:latin typeface="Meiryo UI" panose="020B0604030504040204" pitchFamily="50" charset="-128"/>
                <a:ea typeface="Meiryo UI" panose="020B0604030504040204" pitchFamily="50" charset="-128"/>
              </a:rPr>
              <a:t> </a:t>
            </a:r>
            <a:r>
              <a:rPr lang="ja-JP" altLang="ja-JP"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 </a:t>
            </a:r>
            <a:r>
              <a:rPr lang="en-US" altLang="ja-JP" sz="1600" u="sng" dirty="0" err="1">
                <a:latin typeface="Meiryo UI" panose="020B0604030504040204" pitchFamily="50" charset="-128"/>
                <a:ea typeface="Meiryo UI" panose="020B0604030504040204" pitchFamily="50" charset="-128"/>
                <a:hlinkClick r:id="rId4" tooltip="https://www.softbank.jp/mobile/support/antispam/settings/whiteblack/"/>
              </a:rPr>
              <a:t>ソフトバンク</a:t>
            </a:r>
            <a:r>
              <a:rPr lang="en-US" altLang="ja-JP" sz="1600" dirty="0">
                <a:latin typeface="Meiryo UI" panose="020B0604030504040204" pitchFamily="50" charset="-128"/>
                <a:ea typeface="Meiryo UI" panose="020B0604030504040204" pitchFamily="50" charset="-128"/>
              </a:rPr>
              <a:t> </a:t>
            </a:r>
            <a:r>
              <a:rPr lang="ja-JP" altLang="ja-JP"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 </a:t>
            </a:r>
            <a:r>
              <a:rPr lang="en-US" altLang="ja-JP" sz="1600" u="sng" dirty="0" err="1">
                <a:latin typeface="Meiryo UI" panose="020B0604030504040204" pitchFamily="50" charset="-128"/>
                <a:ea typeface="Meiryo UI" panose="020B0604030504040204" pitchFamily="50" charset="-128"/>
                <a:hlinkClick r:id="rId5" tooltip="https://mobile.rakuten.co.jp/support/rakuten_mail/"/>
              </a:rPr>
              <a:t>楽天モバイル</a:t>
            </a:r>
            <a:endParaRPr lang="ja-JP" altLang="ja-JP" sz="1600" dirty="0">
              <a:latin typeface="Meiryo UI" panose="020B0604030504040204" pitchFamily="50" charset="-128"/>
              <a:ea typeface="Meiryo UI" panose="020B0604030504040204" pitchFamily="50" charset="-128"/>
            </a:endParaRPr>
          </a:p>
          <a:p>
            <a:pPr marL="0" indent="0">
              <a:buNone/>
            </a:pPr>
            <a:endParaRPr kumimoji="1" lang="ja-JP" altLang="en-US" sz="16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3077" y="6492874"/>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4</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269599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1</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- 2. </a:t>
            </a:r>
            <a:r>
              <a:rPr lang="ja-JP" altLang="en-US" sz="2800" b="1" dirty="0">
                <a:latin typeface="Meiryo UI" panose="020B0604030504040204" pitchFamily="50" charset="-128"/>
                <a:ea typeface="Meiryo UI" panose="020B0604030504040204" pitchFamily="50" charset="-128"/>
              </a:rPr>
              <a:t>確認書類の画像を用意する</a:t>
            </a:r>
          </a:p>
        </p:txBody>
      </p:sp>
      <p:sp>
        <p:nvSpPr>
          <p:cNvPr id="3" name="コンテンツ プレースホルダー 2"/>
          <p:cNvSpPr>
            <a:spLocks noGrp="1"/>
          </p:cNvSpPr>
          <p:nvPr>
            <p:ph idx="1"/>
          </p:nvPr>
        </p:nvSpPr>
        <p:spPr>
          <a:xfrm>
            <a:off x="389614" y="929171"/>
            <a:ext cx="11386268" cy="5539186"/>
          </a:xfrm>
        </p:spPr>
        <p:txBody>
          <a:bodyPr>
            <a:normAutofit/>
          </a:bodyPr>
          <a:lstStyle/>
          <a:p>
            <a:pPr marL="0" indent="0">
              <a:lnSpc>
                <a:spcPct val="70000"/>
              </a:lnSpc>
              <a:buNone/>
            </a:pPr>
            <a:r>
              <a:rPr lang="ja-JP" altLang="en-US" sz="1600" dirty="0">
                <a:latin typeface="Meiryo UI" panose="020B0604030504040204" pitchFamily="50" charset="-128"/>
                <a:ea typeface="Meiryo UI" panose="020B0604030504040204" pitchFamily="50" charset="-128"/>
              </a:rPr>
              <a:t>会社から提出を依頼された確認書類（個人番号確認書類や身元確認書類）の画像を用意します。</a:t>
            </a:r>
            <a:endParaRPr lang="en-US" altLang="ja-JP" sz="1600" dirty="0">
              <a:latin typeface="Meiryo UI" panose="020B0604030504040204" pitchFamily="50" charset="-128"/>
              <a:ea typeface="Meiryo UI" panose="020B0604030504040204" pitchFamily="50" charset="-128"/>
            </a:endParaRPr>
          </a:p>
          <a:p>
            <a:pPr marL="0" indent="0">
              <a:lnSpc>
                <a:spcPct val="70000"/>
              </a:lnSpc>
              <a:buNone/>
            </a:pPr>
            <a:r>
              <a:rPr lang="ja-JP" altLang="en-US" sz="1600" dirty="0">
                <a:latin typeface="Meiryo UI" panose="020B0604030504040204" pitchFamily="50" charset="-128"/>
                <a:ea typeface="Meiryo UI" panose="020B0604030504040204" pitchFamily="50" charset="-128"/>
              </a:rPr>
              <a:t>スキャナーでスキャンするか、携帯で写真を撮って画像を用意してください。</a:t>
            </a:r>
            <a:endParaRPr lang="en-US" altLang="ja-JP" sz="1600" dirty="0">
              <a:latin typeface="Meiryo UI" panose="020B0604030504040204" pitchFamily="50" charset="-128"/>
              <a:ea typeface="Meiryo UI" panose="020B0604030504040204" pitchFamily="50" charset="-128"/>
            </a:endParaRPr>
          </a:p>
          <a:p>
            <a:pPr marL="0" indent="0">
              <a:lnSpc>
                <a:spcPct val="70000"/>
              </a:lnSpc>
              <a:buNone/>
            </a:pPr>
            <a:r>
              <a:rPr lang="ja-JP" altLang="en-US" sz="1600" dirty="0">
                <a:latin typeface="Meiryo UI" panose="020B0604030504040204" pitchFamily="50" charset="-128"/>
                <a:ea typeface="Meiryo UI" panose="020B0604030504040204" pitchFamily="50" charset="-128"/>
              </a:rPr>
              <a:t>扶養家族の確認書類も提出する必要がある場合は、あわせて用意してください。</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個人番号確認書類の例</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身元確認書類の例</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画像は、拡張子が「</a:t>
            </a:r>
            <a:r>
              <a:rPr lang="en-US" altLang="ja-JP" sz="1600" dirty="0">
                <a:latin typeface="Meiryo UI" panose="020B0604030504040204" pitchFamily="50" charset="-128"/>
                <a:ea typeface="Meiryo UI" panose="020B0604030504040204" pitchFamily="50" charset="-128"/>
              </a:rPr>
              <a:t>jpeg</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jpg</a:t>
            </a:r>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gif</a:t>
            </a:r>
            <a:r>
              <a:rPr lang="ja-JP" altLang="en-US" sz="1600" dirty="0">
                <a:latin typeface="Meiryo UI" panose="020B0604030504040204" pitchFamily="50" charset="-128"/>
                <a:ea typeface="Meiryo UI" panose="020B0604030504040204" pitchFamily="50" charset="-128"/>
              </a:rPr>
              <a:t>」「</a:t>
            </a:r>
            <a:r>
              <a:rPr lang="en-US" altLang="ja-JP" sz="1600" dirty="0" err="1">
                <a:latin typeface="Meiryo UI" panose="020B0604030504040204" pitchFamily="50" charset="-128"/>
                <a:ea typeface="Meiryo UI" panose="020B0604030504040204" pitchFamily="50" charset="-128"/>
              </a:rPr>
              <a:t>png</a:t>
            </a:r>
            <a:r>
              <a:rPr lang="ja-JP" altLang="en-US" sz="1600" dirty="0">
                <a:latin typeface="Meiryo UI" panose="020B0604030504040204" pitchFamily="50" charset="-128"/>
                <a:ea typeface="Meiryo UI" panose="020B0604030504040204" pitchFamily="50" charset="-128"/>
              </a:rPr>
              <a:t>」のいずれかです。「</a:t>
            </a:r>
            <a:r>
              <a:rPr lang="en-US" altLang="ja-JP" sz="1600" dirty="0">
                <a:latin typeface="Meiryo UI" panose="020B0604030504040204" pitchFamily="50" charset="-128"/>
                <a:ea typeface="Meiryo UI" panose="020B0604030504040204" pitchFamily="50" charset="-128"/>
              </a:rPr>
              <a:t>PDF</a:t>
            </a:r>
            <a:r>
              <a:rPr lang="ja-JP" altLang="en-US" sz="1600" dirty="0">
                <a:latin typeface="Meiryo UI" panose="020B0604030504040204" pitchFamily="50" charset="-128"/>
                <a:ea typeface="Meiryo UI" panose="020B0604030504040204" pitchFamily="50" charset="-128"/>
              </a:rPr>
              <a:t>」は利用できませんので、ご注意ください。</a:t>
            </a:r>
            <a:endParaRPr lang="en-US" altLang="ja-JP" sz="14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3077" y="6474101"/>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5</a:t>
            </a:fld>
            <a:endParaRPr kumimoji="1" lang="ja-JP" altLang="en-US" dirty="0">
              <a:latin typeface="Meiryo UI" panose="020B0604030504040204" pitchFamily="50" charset="-128"/>
              <a:ea typeface="Meiryo UI" panose="020B0604030504040204" pitchFamily="50" charset="-128"/>
            </a:endParaRPr>
          </a:p>
        </p:txBody>
      </p:sp>
      <p:graphicFrame>
        <p:nvGraphicFramePr>
          <p:cNvPr id="7" name="表 6">
            <a:extLst>
              <a:ext uri="{FF2B5EF4-FFF2-40B4-BE49-F238E27FC236}">
                <a16:creationId xmlns:a16="http://schemas.microsoft.com/office/drawing/2014/main" id="{0FB471A0-1F4C-4331-B0A3-B52B867633AA}"/>
              </a:ext>
            </a:extLst>
          </p:cNvPr>
          <p:cNvGraphicFramePr>
            <a:graphicFrameLocks noGrp="1"/>
          </p:cNvGraphicFramePr>
          <p:nvPr>
            <p:extLst>
              <p:ext uri="{D42A27DB-BD31-4B8C-83A1-F6EECF244321}">
                <p14:modId xmlns:p14="http://schemas.microsoft.com/office/powerpoint/2010/main" val="2775752176"/>
              </p:ext>
            </p:extLst>
          </p:nvPr>
        </p:nvGraphicFramePr>
        <p:xfrm>
          <a:off x="712078" y="2191086"/>
          <a:ext cx="5752332" cy="1657352"/>
        </p:xfrm>
        <a:graphic>
          <a:graphicData uri="http://schemas.openxmlformats.org/drawingml/2006/table">
            <a:tbl>
              <a:tblPr firstRow="1" bandRow="1">
                <a:tableStyleId>{5C22544A-7EE6-4342-B048-85BDC9FD1C3A}</a:tableStyleId>
              </a:tblPr>
              <a:tblGrid>
                <a:gridCol w="2876166">
                  <a:extLst>
                    <a:ext uri="{9D8B030D-6E8A-4147-A177-3AD203B41FA5}">
                      <a16:colId xmlns:a16="http://schemas.microsoft.com/office/drawing/2014/main" val="3353882541"/>
                    </a:ext>
                  </a:extLst>
                </a:gridCol>
                <a:gridCol w="2876166">
                  <a:extLst>
                    <a:ext uri="{9D8B030D-6E8A-4147-A177-3AD203B41FA5}">
                      <a16:colId xmlns:a16="http://schemas.microsoft.com/office/drawing/2014/main" val="78299423"/>
                    </a:ext>
                  </a:extLst>
                </a:gridCol>
              </a:tblGrid>
              <a:tr h="374825">
                <a:tc>
                  <a:txBody>
                    <a:bodyPr/>
                    <a:lstStyle/>
                    <a:p>
                      <a:pPr algn="ctr"/>
                      <a:r>
                        <a:rPr kumimoji="1" lang="ja-JP" altLang="en-US" sz="1600" dirty="0">
                          <a:latin typeface="Meiryo UI" panose="020B0604030504040204" pitchFamily="50" charset="-128"/>
                          <a:ea typeface="Meiryo UI" panose="020B0604030504040204" pitchFamily="50" charset="-128"/>
                        </a:rPr>
                        <a:t>個人番号通知カード（表面）</a:t>
                      </a:r>
                    </a:p>
                  </a:txBody>
                  <a:tcPr/>
                </a:tc>
                <a:tc>
                  <a:txBody>
                    <a:bodyPr/>
                    <a:lstStyle/>
                    <a:p>
                      <a:pPr algn="ctr"/>
                      <a:r>
                        <a:rPr kumimoji="1" lang="ja-JP" altLang="en-US" sz="1600" dirty="0">
                          <a:latin typeface="Meiryo UI" panose="020B0604030504040204" pitchFamily="50" charset="-128"/>
                          <a:ea typeface="Meiryo UI" panose="020B0604030504040204" pitchFamily="50" charset="-128"/>
                        </a:rPr>
                        <a:t>個人番号カード（裏面）</a:t>
                      </a:r>
                    </a:p>
                  </a:txBody>
                  <a:tcPr/>
                </a:tc>
                <a:extLst>
                  <a:ext uri="{0D108BD9-81ED-4DB2-BD59-A6C34878D82A}">
                    <a16:rowId xmlns:a16="http://schemas.microsoft.com/office/drawing/2014/main" val="4048086252"/>
                  </a:ext>
                </a:extLst>
              </a:tr>
              <a:tr h="1282527">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197534165"/>
                  </a:ext>
                </a:extLst>
              </a:tr>
            </a:tbl>
          </a:graphicData>
        </a:graphic>
      </p:graphicFrame>
      <p:pic>
        <p:nvPicPr>
          <p:cNvPr id="8" name="図 7">
            <a:extLst>
              <a:ext uri="{FF2B5EF4-FFF2-40B4-BE49-F238E27FC236}">
                <a16:creationId xmlns:a16="http://schemas.microsoft.com/office/drawing/2014/main" id="{03C3DC97-E0A5-4ADD-BBA7-6E01F91F7948}"/>
              </a:ext>
            </a:extLst>
          </p:cNvPr>
          <p:cNvPicPr>
            <a:picLocks noChangeAspect="1"/>
          </p:cNvPicPr>
          <p:nvPr/>
        </p:nvPicPr>
        <p:blipFill>
          <a:blip r:embed="rId2"/>
          <a:stretch>
            <a:fillRect/>
          </a:stretch>
        </p:blipFill>
        <p:spPr>
          <a:xfrm>
            <a:off x="1257658" y="2642565"/>
            <a:ext cx="1771790" cy="1143250"/>
          </a:xfrm>
          <a:prstGeom prst="rect">
            <a:avLst/>
          </a:prstGeom>
        </p:spPr>
      </p:pic>
      <p:pic>
        <p:nvPicPr>
          <p:cNvPr id="9" name="図 8">
            <a:extLst>
              <a:ext uri="{FF2B5EF4-FFF2-40B4-BE49-F238E27FC236}">
                <a16:creationId xmlns:a16="http://schemas.microsoft.com/office/drawing/2014/main" id="{FE95B14B-9911-4CA9-ABC0-20D623FB9AC5}"/>
              </a:ext>
            </a:extLst>
          </p:cNvPr>
          <p:cNvPicPr>
            <a:picLocks noChangeAspect="1"/>
          </p:cNvPicPr>
          <p:nvPr/>
        </p:nvPicPr>
        <p:blipFill>
          <a:blip r:embed="rId3"/>
          <a:stretch>
            <a:fillRect/>
          </a:stretch>
        </p:blipFill>
        <p:spPr>
          <a:xfrm>
            <a:off x="4105608" y="2642565"/>
            <a:ext cx="1771790" cy="1139938"/>
          </a:xfrm>
          <a:prstGeom prst="rect">
            <a:avLst/>
          </a:prstGeom>
        </p:spPr>
      </p:pic>
      <p:graphicFrame>
        <p:nvGraphicFramePr>
          <p:cNvPr id="12" name="表 11">
            <a:extLst>
              <a:ext uri="{FF2B5EF4-FFF2-40B4-BE49-F238E27FC236}">
                <a16:creationId xmlns:a16="http://schemas.microsoft.com/office/drawing/2014/main" id="{002B8929-E6B5-425C-A74F-C6F5B171D6E3}"/>
              </a:ext>
            </a:extLst>
          </p:cNvPr>
          <p:cNvGraphicFramePr>
            <a:graphicFrameLocks noGrp="1"/>
          </p:cNvGraphicFramePr>
          <p:nvPr>
            <p:extLst>
              <p:ext uri="{D42A27DB-BD31-4B8C-83A1-F6EECF244321}">
                <p14:modId xmlns:p14="http://schemas.microsoft.com/office/powerpoint/2010/main" val="150752088"/>
              </p:ext>
            </p:extLst>
          </p:nvPr>
        </p:nvGraphicFramePr>
        <p:xfrm>
          <a:off x="712078" y="4290531"/>
          <a:ext cx="5752332" cy="1657352"/>
        </p:xfrm>
        <a:graphic>
          <a:graphicData uri="http://schemas.openxmlformats.org/drawingml/2006/table">
            <a:tbl>
              <a:tblPr firstRow="1" bandRow="1">
                <a:tableStyleId>{5C22544A-7EE6-4342-B048-85BDC9FD1C3A}</a:tableStyleId>
              </a:tblPr>
              <a:tblGrid>
                <a:gridCol w="2876166">
                  <a:extLst>
                    <a:ext uri="{9D8B030D-6E8A-4147-A177-3AD203B41FA5}">
                      <a16:colId xmlns:a16="http://schemas.microsoft.com/office/drawing/2014/main" val="3353882541"/>
                    </a:ext>
                  </a:extLst>
                </a:gridCol>
                <a:gridCol w="2876166">
                  <a:extLst>
                    <a:ext uri="{9D8B030D-6E8A-4147-A177-3AD203B41FA5}">
                      <a16:colId xmlns:a16="http://schemas.microsoft.com/office/drawing/2014/main" val="78299423"/>
                    </a:ext>
                  </a:extLst>
                </a:gridCol>
              </a:tblGrid>
              <a:tr h="374825">
                <a:tc>
                  <a:txBody>
                    <a:bodyPr/>
                    <a:lstStyle/>
                    <a:p>
                      <a:pPr algn="ctr"/>
                      <a:r>
                        <a:rPr kumimoji="1" lang="ja-JP" altLang="en-US" sz="1600" dirty="0">
                          <a:latin typeface="Meiryo UI" panose="020B0604030504040204" pitchFamily="50" charset="-128"/>
                          <a:ea typeface="Meiryo UI" panose="020B0604030504040204" pitchFamily="50" charset="-128"/>
                        </a:rPr>
                        <a:t>運転免許証</a:t>
                      </a:r>
                    </a:p>
                  </a:txBody>
                  <a:tcPr/>
                </a:tc>
                <a:tc>
                  <a:txBody>
                    <a:bodyPr/>
                    <a:lstStyle/>
                    <a:p>
                      <a:pPr algn="ctr"/>
                      <a:r>
                        <a:rPr kumimoji="1" lang="ja-JP" altLang="en-US" sz="1600" dirty="0">
                          <a:latin typeface="Meiryo UI" panose="020B0604030504040204" pitchFamily="50" charset="-128"/>
                          <a:ea typeface="Meiryo UI" panose="020B0604030504040204" pitchFamily="50" charset="-128"/>
                        </a:rPr>
                        <a:t>個人番号カード（表面）</a:t>
                      </a:r>
                    </a:p>
                  </a:txBody>
                  <a:tcPr/>
                </a:tc>
                <a:extLst>
                  <a:ext uri="{0D108BD9-81ED-4DB2-BD59-A6C34878D82A}">
                    <a16:rowId xmlns:a16="http://schemas.microsoft.com/office/drawing/2014/main" val="4048086252"/>
                  </a:ext>
                </a:extLst>
              </a:tr>
              <a:tr h="1282527">
                <a:tc>
                  <a:txBody>
                    <a:bodyPr/>
                    <a:lstStyle/>
                    <a:p>
                      <a:endParaRPr kumimoji="1" lang="ja-JP" altLang="en-US" dirty="0"/>
                    </a:p>
                  </a:txBody>
                  <a:tcPr/>
                </a:tc>
                <a:tc>
                  <a:txBody>
                    <a:bodyPr/>
                    <a:lstStyle/>
                    <a:p>
                      <a:endParaRPr kumimoji="1" lang="ja-JP" altLang="en-US" dirty="0"/>
                    </a:p>
                  </a:txBody>
                  <a:tcPr/>
                </a:tc>
                <a:extLst>
                  <a:ext uri="{0D108BD9-81ED-4DB2-BD59-A6C34878D82A}">
                    <a16:rowId xmlns:a16="http://schemas.microsoft.com/office/drawing/2014/main" val="3197534165"/>
                  </a:ext>
                </a:extLst>
              </a:tr>
            </a:tbl>
          </a:graphicData>
        </a:graphic>
      </p:graphicFrame>
      <p:pic>
        <p:nvPicPr>
          <p:cNvPr id="10" name="図 9">
            <a:extLst>
              <a:ext uri="{FF2B5EF4-FFF2-40B4-BE49-F238E27FC236}">
                <a16:creationId xmlns:a16="http://schemas.microsoft.com/office/drawing/2014/main" id="{6D42F567-014C-46C1-9048-00C1696AF17C}"/>
              </a:ext>
            </a:extLst>
          </p:cNvPr>
          <p:cNvPicPr>
            <a:picLocks noChangeAspect="1"/>
          </p:cNvPicPr>
          <p:nvPr/>
        </p:nvPicPr>
        <p:blipFill>
          <a:blip r:embed="rId4"/>
          <a:stretch>
            <a:fillRect/>
          </a:stretch>
        </p:blipFill>
        <p:spPr>
          <a:xfrm>
            <a:off x="1257658" y="4748377"/>
            <a:ext cx="1771790" cy="1139478"/>
          </a:xfrm>
          <a:prstGeom prst="rect">
            <a:avLst/>
          </a:prstGeom>
        </p:spPr>
      </p:pic>
      <p:pic>
        <p:nvPicPr>
          <p:cNvPr id="11" name="図 10">
            <a:extLst>
              <a:ext uri="{FF2B5EF4-FFF2-40B4-BE49-F238E27FC236}">
                <a16:creationId xmlns:a16="http://schemas.microsoft.com/office/drawing/2014/main" id="{212CC5B3-6040-4DB9-9F94-C5BA803E0016}"/>
              </a:ext>
            </a:extLst>
          </p:cNvPr>
          <p:cNvPicPr>
            <a:picLocks noChangeAspect="1"/>
          </p:cNvPicPr>
          <p:nvPr/>
        </p:nvPicPr>
        <p:blipFill>
          <a:blip r:embed="rId5"/>
          <a:stretch>
            <a:fillRect/>
          </a:stretch>
        </p:blipFill>
        <p:spPr>
          <a:xfrm>
            <a:off x="4105607" y="4748377"/>
            <a:ext cx="1756137" cy="1139478"/>
          </a:xfrm>
          <a:prstGeom prst="rect">
            <a:avLst/>
          </a:prstGeom>
        </p:spPr>
      </p:pic>
    </p:spTree>
    <p:extLst>
      <p:ext uri="{BB962C8B-B14F-4D97-AF65-F5344CB8AC3E}">
        <p14:creationId xmlns:p14="http://schemas.microsoft.com/office/powerpoint/2010/main" val="4155202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］個人番号提出の流れ</a:t>
            </a:r>
          </a:p>
        </p:txBody>
      </p:sp>
      <p:sp>
        <p:nvSpPr>
          <p:cNvPr id="3" name="コンテンツ プレースホルダー 2"/>
          <p:cNvSpPr>
            <a:spLocks noGrp="1"/>
          </p:cNvSpPr>
          <p:nvPr>
            <p:ph idx="1"/>
          </p:nvPr>
        </p:nvSpPr>
        <p:spPr>
          <a:xfrm>
            <a:off x="389614" y="850790"/>
            <a:ext cx="10964186" cy="5539186"/>
          </a:xfrm>
        </p:spPr>
        <p:txBody>
          <a:bodyPr>
            <a:normAutofit/>
          </a:bodyPr>
          <a:lstStyle/>
          <a:p>
            <a:pPr marL="0" indent="0">
              <a:buNone/>
            </a:pPr>
            <a:br>
              <a:rPr lang="en-US" altLang="ja-JP" sz="20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1. </a:t>
            </a:r>
            <a:r>
              <a:rPr lang="ja-JP" altLang="en-US" sz="2400" dirty="0">
                <a:latin typeface="Meiryo UI" panose="020B0604030504040204" pitchFamily="50" charset="-128"/>
                <a:ea typeface="Meiryo UI" panose="020B0604030504040204" pitchFamily="50" charset="-128"/>
              </a:rPr>
              <a:t>当サービスのログインする</a:t>
            </a:r>
            <a:br>
              <a:rPr lang="en-US" altLang="ja-JP" sz="2400" dirty="0">
                <a:latin typeface="Meiryo UI" panose="020B0604030504040204" pitchFamily="50" charset="-128"/>
                <a:ea typeface="Meiryo UI" panose="020B0604030504040204" pitchFamily="50" charset="-128"/>
              </a:rPr>
            </a:br>
            <a:br>
              <a:rPr lang="en-US" altLang="ja-JP"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2. </a:t>
            </a:r>
            <a:r>
              <a:rPr lang="ja-JP" altLang="en-US" sz="2400" dirty="0">
                <a:latin typeface="Meiryo UI" panose="020B0604030504040204" pitchFamily="50" charset="-128"/>
                <a:ea typeface="Meiryo UI" panose="020B0604030504040204" pitchFamily="50" charset="-128"/>
              </a:rPr>
              <a:t>ワンタイムパスワードを入力する</a:t>
            </a:r>
            <a:br>
              <a:rPr lang="en-US" altLang="ja-JP" sz="2400" dirty="0">
                <a:latin typeface="Meiryo UI" panose="020B0604030504040204" pitchFamily="50" charset="-128"/>
                <a:ea typeface="Meiryo UI" panose="020B0604030504040204" pitchFamily="50" charset="-128"/>
              </a:rPr>
            </a:br>
            <a:br>
              <a:rPr lang="ja-JP" altLang="en-US"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3. </a:t>
            </a:r>
            <a:r>
              <a:rPr lang="ja-JP" altLang="en-US" sz="2400" dirty="0">
                <a:latin typeface="Meiryo UI" panose="020B0604030504040204" pitchFamily="50" charset="-128"/>
                <a:ea typeface="Meiryo UI" panose="020B0604030504040204" pitchFamily="50" charset="-128"/>
              </a:rPr>
              <a:t>個人番号を入力する</a:t>
            </a:r>
            <a:br>
              <a:rPr lang="en-US" altLang="ja-JP" sz="2400" dirty="0">
                <a:latin typeface="Meiryo UI" panose="020B0604030504040204" pitchFamily="50" charset="-128"/>
                <a:ea typeface="Meiryo UI" panose="020B0604030504040204" pitchFamily="50" charset="-128"/>
              </a:rPr>
            </a:br>
            <a:br>
              <a:rPr lang="ja-JP" altLang="en-US"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4. </a:t>
            </a:r>
            <a:r>
              <a:rPr lang="ja-JP" altLang="en-US" sz="2400" dirty="0">
                <a:latin typeface="Meiryo UI" panose="020B0604030504040204" pitchFamily="50" charset="-128"/>
                <a:ea typeface="Meiryo UI" panose="020B0604030504040204" pitchFamily="50" charset="-128"/>
              </a:rPr>
              <a:t>登録内容を確認して提出する</a:t>
            </a:r>
            <a:br>
              <a:rPr lang="ja-JP" altLang="en-US" sz="2400" dirty="0">
                <a:solidFill>
                  <a:prstClr val="black"/>
                </a:solidFill>
                <a:latin typeface="Meiryo UI" panose="020B0604030504040204" pitchFamily="50" charset="-128"/>
                <a:ea typeface="Meiryo UI" panose="020B0604030504040204" pitchFamily="50" charset="-128"/>
              </a:rPr>
            </a:br>
            <a:br>
              <a:rPr lang="ja-JP" altLang="en-US" sz="2400" dirty="0">
                <a:latin typeface="Meiryo UI" panose="020B0604030504040204" pitchFamily="50" charset="-128"/>
                <a:ea typeface="Meiryo UI" panose="020B0604030504040204" pitchFamily="50" charset="-128"/>
              </a:rPr>
            </a:br>
            <a:r>
              <a:rPr lang="en-US" altLang="ja-JP" sz="2400" dirty="0">
                <a:latin typeface="Meiryo UI" panose="020B0604030504040204" pitchFamily="50" charset="-128"/>
                <a:ea typeface="Meiryo UI" panose="020B0604030504040204" pitchFamily="50" charset="-128"/>
              </a:rPr>
              <a:t>5</a:t>
            </a:r>
            <a:r>
              <a:rPr lang="en-US" altLang="ja-JP" sz="2400" dirty="0">
                <a:solidFill>
                  <a:prstClr val="black"/>
                </a:solidFill>
                <a:latin typeface="Meiryo UI" panose="020B0604030504040204" pitchFamily="50" charset="-128"/>
                <a:ea typeface="Meiryo UI" panose="020B0604030504040204" pitchFamily="50" charset="-128"/>
              </a:rPr>
              <a:t>. </a:t>
            </a:r>
            <a:r>
              <a:rPr lang="ja-JP" altLang="en-US" sz="2400" dirty="0">
                <a:solidFill>
                  <a:prstClr val="black"/>
                </a:solidFill>
                <a:latin typeface="Meiryo UI" panose="020B0604030504040204" pitchFamily="50" charset="-128"/>
                <a:ea typeface="Meiryo UI" panose="020B0604030504040204" pitchFamily="50" charset="-128"/>
              </a:rPr>
              <a:t>提出した画像データを削除する</a:t>
            </a:r>
            <a:br>
              <a:rPr lang="en-US" altLang="ja-JP" sz="2000" dirty="0">
                <a:latin typeface="Meiryo UI" panose="020B0604030504040204" pitchFamily="50" charset="-128"/>
                <a:ea typeface="Meiryo UI" panose="020B0604030504040204" pitchFamily="50" charset="-128"/>
              </a:rPr>
            </a:br>
            <a:endParaRPr lang="ja-JP" altLang="en-US" sz="2000" dirty="0">
              <a:latin typeface="Meiryo UI" panose="020B0604030504040204" pitchFamily="50" charset="-128"/>
              <a:ea typeface="Meiryo UI" panose="020B0604030504040204" pitchFamily="50" charset="-128"/>
            </a:endParaRPr>
          </a:p>
        </p:txBody>
      </p:sp>
      <p:sp>
        <p:nvSpPr>
          <p:cNvPr id="4" name="フッター プレースホルダー 3"/>
          <p:cNvSpPr>
            <a:spLocks noGrp="1"/>
          </p:cNvSpPr>
          <p:nvPr>
            <p:ph type="ftr" sz="quarter" idx="11"/>
          </p:nvPr>
        </p:nvSpPr>
        <p:spPr>
          <a:xfrm>
            <a:off x="7553077" y="6474101"/>
            <a:ext cx="4114800" cy="365125"/>
          </a:xfrm>
        </p:spPr>
        <p:txBody>
          <a:bodyPr/>
          <a:lstStyle/>
          <a:p>
            <a:r>
              <a:rPr kumimoji="1" lang="en-US" altLang="ja-JP" sz="110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6</a:t>
            </a:fld>
            <a:endParaRPr kumimoji="1" lang="ja-JP" altLang="en-US"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70501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コンテンツ プレースホルダー 2"/>
          <p:cNvSpPr>
            <a:spLocks noGrp="1"/>
          </p:cNvSpPr>
          <p:nvPr>
            <p:ph idx="1"/>
          </p:nvPr>
        </p:nvSpPr>
        <p:spPr>
          <a:xfrm>
            <a:off x="389614" y="858671"/>
            <a:ext cx="10964186" cy="5628460"/>
          </a:xfrm>
        </p:spPr>
        <p:txBody>
          <a:bodyPr>
            <a:normAutofit/>
          </a:bodyPr>
          <a:lstStyle/>
          <a:p>
            <a:pPr marL="0" indent="0">
              <a:buNone/>
            </a:pPr>
            <a:r>
              <a:rPr lang="en-US" altLang="ja-JP" sz="1800" dirty="0">
                <a:latin typeface="Meiryo UI" panose="020B0604030504040204" pitchFamily="50" charset="-128"/>
                <a:ea typeface="Meiryo UI" panose="020B0604030504040204" pitchFamily="50" charset="-128"/>
              </a:rPr>
              <a:t>1. </a:t>
            </a:r>
            <a:r>
              <a:rPr lang="ja-JP" altLang="en-US" sz="1600" dirty="0">
                <a:latin typeface="Meiryo UI" panose="020B0604030504040204" pitchFamily="50" charset="-128"/>
                <a:ea typeface="Meiryo UI" panose="020B0604030504040204" pitchFamily="50" charset="-128"/>
              </a:rPr>
              <a:t>管理者から送付された提出依頼のメールを確認し、記載されている提出用ＵＲＬをクリックします。</a:t>
            </a: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a:t>
            </a:r>
            <a:br>
              <a:rPr lang="en-US" altLang="ja-JP" sz="1600" dirty="0">
                <a:latin typeface="Meiryo UI" panose="020B0604030504040204" pitchFamily="50" charset="-128"/>
                <a:ea typeface="Meiryo UI" panose="020B0604030504040204" pitchFamily="50" charset="-128"/>
              </a:rPr>
            </a:br>
            <a:br>
              <a:rPr lang="en-US" altLang="ja-JP" sz="1600" dirty="0">
                <a:latin typeface="Meiryo UI" panose="020B0604030504040204" pitchFamily="50" charset="-128"/>
                <a:ea typeface="Meiryo UI" panose="020B0604030504040204" pitchFamily="50" charset="-128"/>
              </a:rPr>
            </a:br>
            <a:r>
              <a:rPr lang="en-US" altLang="ja-JP" sz="1800" dirty="0">
                <a:latin typeface="Meiryo UI" panose="020B0604030504040204" pitchFamily="50" charset="-128"/>
                <a:ea typeface="Meiryo UI" panose="020B0604030504040204" pitchFamily="50" charset="-128"/>
              </a:rPr>
              <a:t>2. </a:t>
            </a:r>
            <a:r>
              <a:rPr lang="ja-JP" altLang="en-US" sz="1600" dirty="0">
                <a:latin typeface="Meiryo UI" panose="020B0604030504040204" pitchFamily="50" charset="-128"/>
                <a:ea typeface="Meiryo UI" panose="020B0604030504040204" pitchFamily="50" charset="-128"/>
              </a:rPr>
              <a:t> ログイン画面が表示されるので、手順「１</a:t>
            </a:r>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」の提出依頼メールの「利用者ＩＤ」と「パスワード」を入力して、</a:t>
            </a:r>
            <a:br>
              <a:rPr lang="ja-JP" altLang="en-US" sz="1600" dirty="0">
                <a:latin typeface="Meiryo UI" panose="020B0604030504040204" pitchFamily="50" charset="-128"/>
                <a:ea typeface="Meiryo UI" panose="020B0604030504040204" pitchFamily="50" charset="-128"/>
              </a:rPr>
            </a:br>
            <a:r>
              <a:rPr lang="ja-JP" altLang="en-US" sz="1600" dirty="0">
                <a:latin typeface="Meiryo UI" panose="020B0604030504040204" pitchFamily="50" charset="-128"/>
                <a:ea typeface="Meiryo UI" panose="020B0604030504040204" pitchFamily="50" charset="-128"/>
              </a:rPr>
              <a:t>  　［ログイン］ボタンをクリックします。 </a:t>
            </a:r>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9130" y="1384933"/>
            <a:ext cx="2017003" cy="2101831"/>
          </a:xfrm>
          <a:prstGeom prst="rect">
            <a:avLst/>
          </a:prstGeom>
          <a:ln>
            <a:solidFill>
              <a:schemeClr val="bg1">
                <a:lumMod val="50000"/>
              </a:schemeClr>
            </a:solidFill>
          </a:ln>
        </p:spPr>
      </p:pic>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- 1.</a:t>
            </a:r>
            <a:r>
              <a:rPr lang="en-US" altLang="ja-JP" sz="2800" dirty="0">
                <a:latin typeface="Meiryo UI" panose="020B0604030504040204" pitchFamily="50" charset="-128"/>
                <a:ea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rPr>
              <a:t>当サービス</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マイナンバークラウド</a:t>
            </a:r>
            <a:r>
              <a:rPr lang="en-US" altLang="ja-JP" sz="2800" b="1" dirty="0">
                <a:latin typeface="Meiryo UI" panose="020B0604030504040204" pitchFamily="50" charset="-128"/>
                <a:ea typeface="Meiryo UI" panose="020B0604030504040204" pitchFamily="50" charset="-128"/>
              </a:rPr>
              <a:t>)</a:t>
            </a:r>
            <a:r>
              <a:rPr lang="ja-JP" altLang="en-US" sz="2800" b="1" dirty="0">
                <a:latin typeface="Meiryo UI" panose="020B0604030504040204" pitchFamily="50" charset="-128"/>
                <a:ea typeface="Meiryo UI" panose="020B0604030504040204" pitchFamily="50" charset="-128"/>
              </a:rPr>
              <a:t>にログインする </a:t>
            </a:r>
          </a:p>
        </p:txBody>
      </p:sp>
      <p:sp>
        <p:nvSpPr>
          <p:cNvPr id="4" name="フッター プレースホルダー 3"/>
          <p:cNvSpPr>
            <a:spLocks noGrp="1"/>
          </p:cNvSpPr>
          <p:nvPr>
            <p:ph type="ftr" sz="quarter" idx="11"/>
          </p:nvPr>
        </p:nvSpPr>
        <p:spPr>
          <a:xfrm>
            <a:off x="7553077" y="6490003"/>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7</a:t>
            </a:fld>
            <a:endParaRPr kumimoji="1" lang="ja-JP" altLang="en-US" dirty="0">
              <a:latin typeface="Meiryo UI" panose="020B0604030504040204" pitchFamily="50" charset="-128"/>
              <a:ea typeface="Meiryo UI" panose="020B0604030504040204" pitchFamily="50" charset="-128"/>
            </a:endParaRPr>
          </a:p>
        </p:txBody>
      </p:sp>
      <p:sp>
        <p:nvSpPr>
          <p:cNvPr id="7" name="角丸四角形 5">
            <a:extLst>
              <a:ext uri="{FF2B5EF4-FFF2-40B4-BE49-F238E27FC236}">
                <a16:creationId xmlns:a16="http://schemas.microsoft.com/office/drawing/2014/main" id="{B438EDDF-1BC4-4A5D-B75E-EDF6A52105F7}"/>
              </a:ext>
            </a:extLst>
          </p:cNvPr>
          <p:cNvSpPr>
            <a:spLocks noChangeArrowheads="1"/>
          </p:cNvSpPr>
          <p:nvPr/>
        </p:nvSpPr>
        <p:spPr bwMode="auto">
          <a:xfrm>
            <a:off x="926278" y="1968895"/>
            <a:ext cx="1786959" cy="451254"/>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8" name="角丸四角形 6">
            <a:extLst>
              <a:ext uri="{FF2B5EF4-FFF2-40B4-BE49-F238E27FC236}">
                <a16:creationId xmlns:a16="http://schemas.microsoft.com/office/drawing/2014/main" id="{B6434677-5303-46EE-AEB9-F42664918E19}"/>
              </a:ext>
            </a:extLst>
          </p:cNvPr>
          <p:cNvSpPr>
            <a:spLocks noChangeArrowheads="1"/>
          </p:cNvSpPr>
          <p:nvPr/>
        </p:nvSpPr>
        <p:spPr bwMode="auto">
          <a:xfrm>
            <a:off x="944035" y="2583542"/>
            <a:ext cx="1444526" cy="336121"/>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pic>
        <p:nvPicPr>
          <p:cNvPr id="13" name="Picture 15">
            <a:extLst>
              <a:ext uri="{FF2B5EF4-FFF2-40B4-BE49-F238E27FC236}">
                <a16:creationId xmlns:a16="http://schemas.microsoft.com/office/drawing/2014/main" id="{485EC134-70AD-426E-B028-250EFFD141FF}"/>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26278" y="4358167"/>
            <a:ext cx="4595410" cy="2033287"/>
          </a:xfrm>
          <a:prstGeom prst="rect">
            <a:avLst/>
          </a:prstGeom>
          <a:noFill/>
          <a:extLst>
            <a:ext uri="{909E8E84-426E-40DD-AFC4-6F175D3DCCD1}">
              <a14:hiddenFill xmlns:a14="http://schemas.microsoft.com/office/drawing/2010/main">
                <a:solidFill>
                  <a:srgbClr val="FFFFFF"/>
                </a:solidFill>
              </a14:hiddenFill>
            </a:ext>
          </a:extLst>
        </p:spPr>
      </p:pic>
      <p:sp>
        <p:nvSpPr>
          <p:cNvPr id="14" name="角丸四角形 79">
            <a:extLst>
              <a:ext uri="{FF2B5EF4-FFF2-40B4-BE49-F238E27FC236}">
                <a16:creationId xmlns:a16="http://schemas.microsoft.com/office/drawing/2014/main" id="{6ED4E37B-C982-4D9C-AC00-7A460C5B7AF0}"/>
              </a:ext>
            </a:extLst>
          </p:cNvPr>
          <p:cNvSpPr>
            <a:spLocks noChangeArrowheads="1"/>
          </p:cNvSpPr>
          <p:nvPr/>
        </p:nvSpPr>
        <p:spPr bwMode="auto">
          <a:xfrm>
            <a:off x="2628670" y="4979225"/>
            <a:ext cx="1190626" cy="371041"/>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15" name="AutoShape 14">
            <a:extLst>
              <a:ext uri="{FF2B5EF4-FFF2-40B4-BE49-F238E27FC236}">
                <a16:creationId xmlns:a16="http://schemas.microsoft.com/office/drawing/2014/main" id="{128272F8-2DDE-4940-816F-092F82E4E667}"/>
              </a:ext>
            </a:extLst>
          </p:cNvPr>
          <p:cNvSpPr>
            <a:spLocks noChangeArrowheads="1"/>
          </p:cNvSpPr>
          <p:nvPr/>
        </p:nvSpPr>
        <p:spPr bwMode="auto">
          <a:xfrm>
            <a:off x="2835650" y="5350266"/>
            <a:ext cx="764800" cy="301234"/>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17" name="角丸四角形 79">
            <a:extLst>
              <a:ext uri="{FF2B5EF4-FFF2-40B4-BE49-F238E27FC236}">
                <a16:creationId xmlns:a16="http://schemas.microsoft.com/office/drawing/2014/main" id="{DAA2BA26-27AF-47AA-980C-FE7815AC1DAE}"/>
              </a:ext>
            </a:extLst>
          </p:cNvPr>
          <p:cNvSpPr>
            <a:spLocks noChangeArrowheads="1"/>
          </p:cNvSpPr>
          <p:nvPr/>
        </p:nvSpPr>
        <p:spPr bwMode="auto">
          <a:xfrm>
            <a:off x="5050479" y="4532514"/>
            <a:ext cx="483909" cy="173608"/>
          </a:xfrm>
          <a:prstGeom prst="roundRect">
            <a:avLst>
              <a:gd name="adj" fmla="val 16667"/>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0" name="直線矢印コネクタ 9">
            <a:extLst>
              <a:ext uri="{FF2B5EF4-FFF2-40B4-BE49-F238E27FC236}">
                <a16:creationId xmlns:a16="http://schemas.microsoft.com/office/drawing/2014/main" id="{6B669B54-98E0-4D52-839A-0E3C70F5A151}"/>
              </a:ext>
            </a:extLst>
          </p:cNvPr>
          <p:cNvSpPr>
            <a:spLocks noChangeShapeType="1"/>
          </p:cNvSpPr>
          <p:nvPr/>
        </p:nvSpPr>
        <p:spPr bwMode="auto">
          <a:xfrm flipH="1" flipV="1">
            <a:off x="3819296" y="5158738"/>
            <a:ext cx="2116684" cy="647701"/>
          </a:xfrm>
          <a:prstGeom prst="straightConnector1">
            <a:avLst/>
          </a:prstGeom>
          <a:noFill/>
          <a:ln w="25400">
            <a:solidFill>
              <a:srgbClr val="FF0000"/>
            </a:solidFill>
            <a:round/>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2" name="テキスト ボックス 11">
            <a:extLst>
              <a:ext uri="{FF2B5EF4-FFF2-40B4-BE49-F238E27FC236}">
                <a16:creationId xmlns:a16="http://schemas.microsoft.com/office/drawing/2014/main" id="{76DA9553-1A75-49CD-8613-2780E6279335}"/>
              </a:ext>
            </a:extLst>
          </p:cNvPr>
          <p:cNvSpPr txBox="1">
            <a:spLocks noChangeArrowheads="1"/>
          </p:cNvSpPr>
          <p:nvPr/>
        </p:nvSpPr>
        <p:spPr bwMode="auto">
          <a:xfrm>
            <a:off x="5871706" y="5445424"/>
            <a:ext cx="2957291" cy="706771"/>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提出依頼メールに記載されている</a:t>
            </a:r>
            <a:br>
              <a:rPr kumimoji="0" lang="en-US"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b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利用者</a:t>
            </a:r>
            <a:r>
              <a:rPr kumimoji="0" lang="ja-JP" altLang="en-US" sz="1400" dirty="0">
                <a:latin typeface="Meiryo UI" panose="020B0604030504040204" pitchFamily="50" charset="-128"/>
                <a:ea typeface="Meiryo UI" panose="020B0604030504040204" pitchFamily="50" charset="-128"/>
                <a:cs typeface="Times New Roman" panose="02020603050405020304" pitchFamily="18" charset="0"/>
              </a:rPr>
              <a:t>ＩＤとパスワードを入力します。</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3" name="AutoShape 11">
            <a:extLst>
              <a:ext uri="{FF2B5EF4-FFF2-40B4-BE49-F238E27FC236}">
                <a16:creationId xmlns:a16="http://schemas.microsoft.com/office/drawing/2014/main" id="{2B5C4010-412F-4CAC-B50B-706994A7DEA3}"/>
              </a:ext>
            </a:extLst>
          </p:cNvPr>
          <p:cNvSpPr>
            <a:spLocks noChangeShapeType="1"/>
          </p:cNvSpPr>
          <p:nvPr/>
        </p:nvSpPr>
        <p:spPr bwMode="auto">
          <a:xfrm rot="10800000">
            <a:off x="2704807" y="2178993"/>
            <a:ext cx="2240573" cy="45719"/>
          </a:xfrm>
          <a:prstGeom prst="bentConnector3">
            <a:avLst>
              <a:gd name="adj1" fmla="val 69555"/>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10" name="テキスト ボックス 7">
            <a:extLst>
              <a:ext uri="{FF2B5EF4-FFF2-40B4-BE49-F238E27FC236}">
                <a16:creationId xmlns:a16="http://schemas.microsoft.com/office/drawing/2014/main" id="{822D4AA2-AAB4-4340-A36E-2E6068E121A3}"/>
              </a:ext>
            </a:extLst>
          </p:cNvPr>
          <p:cNvSpPr txBox="1">
            <a:spLocks noChangeArrowheads="1"/>
          </p:cNvSpPr>
          <p:nvPr/>
        </p:nvSpPr>
        <p:spPr bwMode="auto">
          <a:xfrm>
            <a:off x="3333292" y="1998685"/>
            <a:ext cx="2452957" cy="418143"/>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提出用ＵＲＬをクリックします。</a:t>
            </a:r>
            <a:endParaRPr kumimoji="0" lang="ja-JP"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4" name="AutoShape 11">
            <a:extLst>
              <a:ext uri="{FF2B5EF4-FFF2-40B4-BE49-F238E27FC236}">
                <a16:creationId xmlns:a16="http://schemas.microsoft.com/office/drawing/2014/main" id="{8820A68B-E935-4596-9C6B-B766CB1A9C23}"/>
              </a:ext>
            </a:extLst>
          </p:cNvPr>
          <p:cNvSpPr>
            <a:spLocks noChangeShapeType="1"/>
          </p:cNvSpPr>
          <p:nvPr/>
        </p:nvSpPr>
        <p:spPr bwMode="auto">
          <a:xfrm rot="10800000">
            <a:off x="5542389" y="4608670"/>
            <a:ext cx="2240573" cy="45719"/>
          </a:xfrm>
          <a:prstGeom prst="bentConnector3">
            <a:avLst>
              <a:gd name="adj1" fmla="val 69555"/>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1" name="テキスト ボックス 20">
            <a:extLst>
              <a:ext uri="{FF2B5EF4-FFF2-40B4-BE49-F238E27FC236}">
                <a16:creationId xmlns:a16="http://schemas.microsoft.com/office/drawing/2014/main" id="{A20521D2-B44B-4638-80B9-A6693940E5F9}"/>
              </a:ext>
            </a:extLst>
          </p:cNvPr>
          <p:cNvSpPr txBox="1">
            <a:spLocks noChangeArrowheads="1"/>
          </p:cNvSpPr>
          <p:nvPr/>
        </p:nvSpPr>
        <p:spPr bwMode="auto">
          <a:xfrm>
            <a:off x="5871706" y="4278144"/>
            <a:ext cx="3531374" cy="706771"/>
          </a:xfrm>
          <a:prstGeom prst="rect">
            <a:avLst/>
          </a:prstGeom>
          <a:solidFill>
            <a:srgbClr val="FFFFFF"/>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画面を英語で表示させたい場合に</a:t>
            </a:r>
            <a:r>
              <a:rPr kumimoji="0" lang="ja-JP" altLang="en-US" sz="1400" dirty="0">
                <a:latin typeface="Meiryo UI" panose="020B0604030504040204" pitchFamily="50" charset="-128"/>
                <a:ea typeface="Meiryo UI" panose="020B0604030504040204" pitchFamily="50" charset="-128"/>
              </a:rPr>
              <a:t>選択します。</a:t>
            </a:r>
            <a:endParaRPr kumimoji="0" lang="en-US" altLang="ja-JP" sz="1400" dirty="0">
              <a:latin typeface="Meiryo UI" panose="020B0604030504040204" pitchFamily="50" charset="-128"/>
              <a:ea typeface="Meiryo UI" panose="020B0604030504040204"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ja-JP"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0" lang="ja-JP" altLang="en-US"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「操作説明動画」は英語で表示されません。</a:t>
            </a:r>
          </a:p>
        </p:txBody>
      </p:sp>
    </p:spTree>
    <p:extLst>
      <p:ext uri="{BB962C8B-B14F-4D97-AF65-F5344CB8AC3E}">
        <p14:creationId xmlns:p14="http://schemas.microsoft.com/office/powerpoint/2010/main" val="136863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02150" y="104687"/>
            <a:ext cx="11473732" cy="596982"/>
          </a:xfrm>
        </p:spPr>
        <p:txBody>
          <a:bodyPr>
            <a:norm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- 2</a:t>
            </a:r>
            <a:r>
              <a:rPr lang="en-US" altLang="ja-JP" sz="3200"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a:t>
            </a:r>
            <a:r>
              <a:rPr lang="ja-JP" altLang="en-US" sz="2800" b="1" dirty="0">
                <a:latin typeface="Meiryo UI" panose="020B0604030504040204" pitchFamily="50" charset="-128"/>
                <a:ea typeface="Meiryo UI" panose="020B0604030504040204" pitchFamily="50" charset="-128"/>
              </a:rPr>
              <a:t>ワンタイムパスワードを入力する</a:t>
            </a:r>
          </a:p>
        </p:txBody>
      </p:sp>
      <p:sp>
        <p:nvSpPr>
          <p:cNvPr id="3" name="コンテンツ プレースホルダー 2"/>
          <p:cNvSpPr>
            <a:spLocks noGrp="1"/>
          </p:cNvSpPr>
          <p:nvPr>
            <p:ph idx="1"/>
          </p:nvPr>
        </p:nvSpPr>
        <p:spPr>
          <a:xfrm>
            <a:off x="450577" y="881463"/>
            <a:ext cx="10964186" cy="4797618"/>
          </a:xfrm>
        </p:spPr>
        <p:txBody>
          <a:bodyPr>
            <a:normAutofit/>
          </a:bodyPr>
          <a:lstStyle/>
          <a:p>
            <a:pPr marL="0" indent="0" algn="just">
              <a:lnSpc>
                <a:spcPts val="1200"/>
              </a:lnSpc>
              <a:spcAft>
                <a:spcPts val="0"/>
              </a:spcAft>
              <a:buNone/>
            </a:pPr>
            <a:r>
              <a:rPr kumimoji="0" lang="ja-JP" altLang="en-US" sz="1700" dirty="0">
                <a:latin typeface="Meiryo UI" panose="020B0604030504040204" pitchFamily="50" charset="-128"/>
                <a:ea typeface="Meiryo UI" panose="020B0604030504040204" pitchFamily="50" charset="-128"/>
              </a:rPr>
              <a:t>続いて、ワンタイムパスワードの入力が求められます。</a:t>
            </a:r>
            <a:r>
              <a:rPr lang="ja-JP" altLang="en-US" sz="1700" kern="100" dirty="0">
                <a:latin typeface="Meiryo UI" panose="020B0604030504040204" pitchFamily="50" charset="-128"/>
                <a:ea typeface="Meiryo UI" panose="020B0604030504040204" pitchFamily="50" charset="-128"/>
                <a:cs typeface="Times New Roman" panose="02020603050405020304" pitchFamily="18" charset="0"/>
              </a:rPr>
              <a:t>　別途「ワンタイムパスワードのお知らせ」のメールが届きますので、</a:t>
            </a:r>
            <a:endParaRPr lang="en-US" altLang="ja-JP" sz="17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ts val="1200"/>
              </a:lnSpc>
              <a:spcAft>
                <a:spcPts val="0"/>
              </a:spcAft>
              <a:buNone/>
            </a:pPr>
            <a:r>
              <a:rPr lang="ja-JP" altLang="en-US" sz="1700" kern="100" dirty="0">
                <a:latin typeface="Meiryo UI" panose="020B0604030504040204" pitchFamily="50" charset="-128"/>
                <a:ea typeface="Meiryo UI" panose="020B0604030504040204" pitchFamily="50" charset="-128"/>
                <a:cs typeface="Times New Roman" panose="02020603050405020304" pitchFamily="18" charset="0"/>
              </a:rPr>
              <a:t>そこに記載されているワンタイムパスワードを入力し、［次へ］ボタンをクリックします。</a:t>
            </a:r>
            <a:endParaRPr lang="en-US" altLang="ja-JP" sz="17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lnSpc>
                <a:spcPts val="1200"/>
              </a:lnSpc>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600" kern="100" dirty="0">
              <a:latin typeface="Meiryo UI" panose="020B0604030504040204" pitchFamily="50" charset="-128"/>
              <a:ea typeface="Meiryo UI" panose="020B0604030504040204" pitchFamily="50" charset="-128"/>
              <a:cs typeface="Times New Roman" panose="02020603050405020304" pitchFamily="18" charset="0"/>
            </a:endParaRPr>
          </a:p>
          <a:p>
            <a:pPr marL="0" indent="0" algn="just">
              <a:spcAft>
                <a:spcPts val="0"/>
              </a:spcAft>
              <a:buNone/>
            </a:pPr>
            <a:endParaRPr lang="en-US" altLang="ja-JP" sz="1400" kern="100" dirty="0">
              <a:latin typeface="Meiryo UI" panose="020B0604030504040204" pitchFamily="50" charset="-128"/>
              <a:ea typeface="Meiryo UI" panose="020B0604030504040204" pitchFamily="50" charset="-128"/>
              <a:cs typeface="Times New Roman" panose="02020603050405020304" pitchFamily="18" charset="0"/>
            </a:endParaRPr>
          </a:p>
          <a:p>
            <a:pPr marL="288000">
              <a:lnSpc>
                <a:spcPts val="1500"/>
              </a:lnSpc>
              <a:spcAft>
                <a:spcPts val="0"/>
              </a:spcAft>
            </a:pP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ワンタイムパスワードは、ログインする度に変更され、新しいワンタイムパスワードのメールが届きます。</a:t>
            </a:r>
            <a:b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b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前回ログイン時のワンタイムパスワードは使えませんので、ご注意ください。</a:t>
            </a:r>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pPr marL="288000" algn="just">
              <a:lnSpc>
                <a:spcPts val="1000"/>
              </a:lnSpc>
              <a:spcAft>
                <a:spcPts val="0"/>
              </a:spcAft>
            </a:pPr>
            <a:r>
              <a:rPr lang="ja-JP" altLang="en-US" sz="1400" dirty="0">
                <a:latin typeface="Meiryo UI" panose="020B0604030504040204" pitchFamily="50" charset="-128"/>
                <a:ea typeface="Meiryo UI" panose="020B0604030504040204" pitchFamily="50" charset="-128"/>
              </a:rPr>
              <a:t>上記のメールが届くまでに、多少お時間がかかる場合があります。</a:t>
            </a: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ja-JP" altLang="en-US" sz="2400" b="0" i="0" u="none" strike="noStrike" cap="none" normalizeH="0" baseline="0" dirty="0">
              <a:ln>
                <a:noFill/>
              </a:ln>
              <a:solidFill>
                <a:schemeClr val="tx1"/>
              </a:solidFill>
              <a:effectLst/>
              <a:latin typeface="Arial" panose="020B0604020202020204" pitchFamily="34" charset="0"/>
            </a:endParaRPr>
          </a:p>
        </p:txBody>
      </p:sp>
      <p:sp>
        <p:nvSpPr>
          <p:cNvPr id="4" name="フッター プレースホルダー 3"/>
          <p:cNvSpPr>
            <a:spLocks noGrp="1"/>
          </p:cNvSpPr>
          <p:nvPr>
            <p:ph type="ftr" sz="quarter" idx="11"/>
          </p:nvPr>
        </p:nvSpPr>
        <p:spPr>
          <a:xfrm>
            <a:off x="7553077" y="6490003"/>
            <a:ext cx="4114800" cy="365125"/>
          </a:xfrm>
        </p:spPr>
        <p:txBody>
          <a:bodyPr/>
          <a:lstStyle/>
          <a:p>
            <a:r>
              <a:rPr kumimoji="1" lang="en-US" altLang="ja-JP" sz="1100" dirty="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8</a:t>
            </a:fld>
            <a:endParaRPr kumimoji="1" lang="ja-JP" altLang="en-US" dirty="0">
              <a:latin typeface="Meiryo UI" panose="020B0604030504040204" pitchFamily="50" charset="-128"/>
              <a:ea typeface="Meiryo UI" panose="020B0604030504040204" pitchFamily="50" charset="-128"/>
            </a:endParaRPr>
          </a:p>
        </p:txBody>
      </p:sp>
      <p:sp>
        <p:nvSpPr>
          <p:cNvPr id="36" name="Rectangle 28">
            <a:extLst>
              <a:ext uri="{FF2B5EF4-FFF2-40B4-BE49-F238E27FC236}">
                <a16:creationId xmlns:a16="http://schemas.microsoft.com/office/drawing/2014/main" id="{951C9EB2-53D0-484A-A8B9-FC3D7DBA0B22}"/>
              </a:ext>
            </a:extLst>
          </p:cNvPr>
          <p:cNvSpPr>
            <a:spLocks noChangeArrowheads="1"/>
          </p:cNvSpPr>
          <p:nvPr/>
        </p:nvSpPr>
        <p:spPr bwMode="auto">
          <a:xfrm>
            <a:off x="560169" y="1017249"/>
            <a:ext cx="184731"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sz="1000">
              <a:latin typeface="Meiryo UI" panose="020B0604030504040204" pitchFamily="50" charset="-128"/>
              <a:ea typeface="Meiryo UI" panose="020B0604030504040204" pitchFamily="50" charset="-128"/>
            </a:endParaRPr>
          </a:p>
        </p:txBody>
      </p:sp>
      <p:sp>
        <p:nvSpPr>
          <p:cNvPr id="6" name="Rectangle 2">
            <a:extLst>
              <a:ext uri="{FF2B5EF4-FFF2-40B4-BE49-F238E27FC236}">
                <a16:creationId xmlns:a16="http://schemas.microsoft.com/office/drawing/2014/main" id="{68623B7D-E5A1-4506-9D25-04D7EB794D4F}"/>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1025" name="Picture 1" descr="MyNo">
            <a:extLst>
              <a:ext uri="{FF2B5EF4-FFF2-40B4-BE49-F238E27FC236}">
                <a16:creationId xmlns:a16="http://schemas.microsoft.com/office/drawing/2014/main" id="{87A3CB44-3D22-4FE8-810F-2060890D4F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169" y="1639341"/>
            <a:ext cx="4502763" cy="2376458"/>
          </a:xfrm>
          <a:prstGeom prst="rect">
            <a:avLst/>
          </a:prstGeom>
          <a:noFill/>
          <a:ln>
            <a:solidFill>
              <a:schemeClr val="bg1">
                <a:lumMod val="75000"/>
              </a:schemeClr>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7005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89614" y="811033"/>
            <a:ext cx="10964186" cy="5761823"/>
          </a:xfrm>
        </p:spPr>
        <p:txBody>
          <a:bodyPr>
            <a:normAutofit/>
          </a:bodyPr>
          <a:lstStyle/>
          <a:p>
            <a:pPr marL="0" lvl="0" indent="177800" eaLnBrk="0" fontAlgn="base" hangingPunct="0">
              <a:lnSpc>
                <a:spcPct val="100000"/>
              </a:lnSpc>
              <a:spcBef>
                <a:spcPct val="0"/>
              </a:spcBef>
              <a:spcAft>
                <a:spcPct val="0"/>
              </a:spcAft>
              <a:buNone/>
            </a:pPr>
            <a:r>
              <a:rPr kumimoji="0" lang="ja-JP" altLang="en-US" sz="1600" i="0" u="none" strike="noStrike" cap="none" normalizeH="0" baseline="0" dirty="0">
                <a:ln>
                  <a:noFill/>
                </a:ln>
                <a:effectLst/>
                <a:latin typeface="Meiryo UI" panose="020B0604030504040204" pitchFamily="50" charset="-128"/>
                <a:ea typeface="Meiryo UI" panose="020B0604030504040204" pitchFamily="50" charset="-128"/>
              </a:rPr>
              <a:t>「個人番号提出」画面が表示されます。個人番号、確認書類を添付します。</a:t>
            </a:r>
          </a:p>
          <a:p>
            <a:pPr marL="0" lvl="0" indent="533400" eaLnBrk="0" fontAlgn="base" hangingPunct="0">
              <a:lnSpc>
                <a:spcPct val="100000"/>
              </a:lnSpc>
              <a:spcBef>
                <a:spcPct val="0"/>
              </a:spcBef>
              <a:spcAft>
                <a:spcPct val="0"/>
              </a:spcAft>
              <a:buNone/>
            </a:pPr>
            <a:endParaRPr kumimoji="0" lang="ja-JP" altLang="en-US" sz="1400" i="0" u="none" strike="noStrike" cap="none" normalizeH="0" baseline="0" dirty="0">
              <a:ln>
                <a:noFill/>
              </a:ln>
              <a:effectLst/>
              <a:latin typeface="Meiryo UI" panose="020B0604030504040204" pitchFamily="50" charset="-128"/>
              <a:ea typeface="Meiryo UI" panose="020B0604030504040204" pitchFamily="50" charset="-128"/>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b="0" i="0" u="none" strike="noStrike" cap="none" normalizeH="0" baseline="0" dirty="0">
              <a:ln>
                <a:noFill/>
              </a:ln>
              <a:solidFill>
                <a:schemeClr val="tx1"/>
              </a:solidFill>
              <a:effectLst/>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en-US" altLang="ja-JP" sz="2400" dirty="0">
              <a:latin typeface="Arial" panose="020B0604020202020204" pitchFamily="34" charset="0"/>
            </a:endParaRPr>
          </a:p>
          <a:p>
            <a:pPr marL="0" lvl="0" indent="533400" eaLnBrk="0" fontAlgn="base" hangingPunct="0">
              <a:lnSpc>
                <a:spcPct val="100000"/>
              </a:lnSpc>
              <a:spcBef>
                <a:spcPct val="0"/>
              </a:spcBef>
              <a:spcAft>
                <a:spcPct val="0"/>
              </a:spcAft>
              <a:buNone/>
            </a:pPr>
            <a:endParaRPr kumimoji="0" lang="ja-JP" altLang="en-US" sz="2400" b="0" i="0" u="none" strike="noStrike" cap="none" normalizeH="0" baseline="0" dirty="0">
              <a:ln>
                <a:noFill/>
              </a:ln>
              <a:solidFill>
                <a:schemeClr val="tx1"/>
              </a:solidFill>
              <a:effectLst/>
              <a:latin typeface="Arial" panose="020B0604020202020204" pitchFamily="34" charset="0"/>
            </a:endParaRPr>
          </a:p>
        </p:txBody>
      </p:sp>
      <p:sp>
        <p:nvSpPr>
          <p:cNvPr id="6" name="Rectangle 2">
            <a:extLst>
              <a:ext uri="{FF2B5EF4-FFF2-40B4-BE49-F238E27FC236}">
                <a16:creationId xmlns:a16="http://schemas.microsoft.com/office/drawing/2014/main" id="{ADD77A18-075B-4720-A7E9-2C50E6EE369F}"/>
              </a:ext>
            </a:extLst>
          </p:cNvPr>
          <p:cNvSpPr>
            <a:spLocks noChangeArrowheads="1"/>
          </p:cNvSpPr>
          <p:nvPr/>
        </p:nvSpPr>
        <p:spPr bwMode="auto">
          <a:xfrm>
            <a:off x="807996" y="118286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a:p>
        </p:txBody>
      </p:sp>
      <p:pic>
        <p:nvPicPr>
          <p:cNvPr id="2049" name="Picture 1" descr="W:\TC\MANUAL\奉行Edge マイナンバークラウド\利用ガイド（提出者向け）\Links\MyNo.01.jpg">
            <a:extLst>
              <a:ext uri="{FF2B5EF4-FFF2-40B4-BE49-F238E27FC236}">
                <a16:creationId xmlns:a16="http://schemas.microsoft.com/office/drawing/2014/main" id="{6760CC76-A910-4E11-B4AA-6A5F82F4749E}"/>
              </a:ext>
            </a:extLst>
          </p:cNvPr>
          <p:cNvPicPr>
            <a:picLocks noChangeAspect="1" noChangeArrowheads="1"/>
          </p:cNvPicPr>
          <p:nvPr/>
        </p:nvPicPr>
        <p:blipFill>
          <a:blip r:embed="rId2" r:link="rId3" cstate="print">
            <a:extLst>
              <a:ext uri="{28A0092B-C50C-407E-A947-70E740481C1C}">
                <a14:useLocalDpi xmlns:a14="http://schemas.microsoft.com/office/drawing/2010/main" val="0"/>
              </a:ext>
            </a:extLst>
          </a:blip>
          <a:srcRect/>
          <a:stretch>
            <a:fillRect/>
          </a:stretch>
        </p:blipFill>
        <p:spPr bwMode="auto">
          <a:xfrm>
            <a:off x="676553" y="1417733"/>
            <a:ext cx="3517900" cy="4864100"/>
          </a:xfrm>
          <a:prstGeom prst="rect">
            <a:avLst/>
          </a:prstGeom>
          <a:noFill/>
          <a:ln>
            <a:solidFill>
              <a:schemeClr val="bg1">
                <a:lumMod val="75000"/>
              </a:schemeClr>
            </a:solidFill>
          </a:ln>
          <a:extLst>
            <a:ext uri="{909E8E84-426E-40DD-AFC4-6F175D3DCCD1}">
              <a14:hiddenFill xmlns:a14="http://schemas.microsoft.com/office/drawing/2010/main">
                <a:solidFill>
                  <a:srgbClr val="FFFFFF"/>
                </a:solidFill>
              </a14:hiddenFill>
            </a:ext>
          </a:extLst>
        </p:spPr>
      </p:pic>
      <p:sp>
        <p:nvSpPr>
          <p:cNvPr id="2" name="タイトル 1"/>
          <p:cNvSpPr>
            <a:spLocks noGrp="1"/>
          </p:cNvSpPr>
          <p:nvPr>
            <p:ph type="title"/>
          </p:nvPr>
        </p:nvSpPr>
        <p:spPr>
          <a:xfrm>
            <a:off x="302150" y="104687"/>
            <a:ext cx="11473732" cy="596982"/>
          </a:xfrm>
        </p:spPr>
        <p:txBody>
          <a:bodyPr>
            <a:noAutofit/>
          </a:bodyPr>
          <a:lstStyle/>
          <a:p>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2</a:t>
            </a:r>
            <a:r>
              <a:rPr lang="ja-JP" altLang="en-US" sz="2800" b="1" dirty="0">
                <a:latin typeface="Meiryo UI" panose="020B0604030504040204" pitchFamily="50" charset="-128"/>
                <a:ea typeface="Meiryo UI" panose="020B0604030504040204" pitchFamily="50" charset="-128"/>
              </a:rPr>
              <a:t>］</a:t>
            </a:r>
            <a:r>
              <a:rPr lang="en-US" altLang="ja-JP" sz="2800" b="1" dirty="0">
                <a:latin typeface="Meiryo UI" panose="020B0604030504040204" pitchFamily="50" charset="-128"/>
                <a:ea typeface="Meiryo UI" panose="020B0604030504040204" pitchFamily="50" charset="-128"/>
              </a:rPr>
              <a:t>- 3. </a:t>
            </a:r>
            <a:r>
              <a:rPr lang="ja-JP" altLang="en-US" sz="2800" b="1" dirty="0">
                <a:latin typeface="Meiryo UI" panose="020B0604030504040204" pitchFamily="50" charset="-128"/>
                <a:ea typeface="Meiryo UI" panose="020B0604030504040204" pitchFamily="50" charset="-128"/>
              </a:rPr>
              <a:t>個人番号を入力する</a:t>
            </a:r>
          </a:p>
        </p:txBody>
      </p:sp>
      <p:sp>
        <p:nvSpPr>
          <p:cNvPr id="4" name="フッター プレースホルダー 3"/>
          <p:cNvSpPr>
            <a:spLocks noGrp="1"/>
          </p:cNvSpPr>
          <p:nvPr>
            <p:ph type="ftr" sz="quarter" idx="11"/>
          </p:nvPr>
        </p:nvSpPr>
        <p:spPr>
          <a:xfrm>
            <a:off x="7553077" y="6490285"/>
            <a:ext cx="4114800" cy="365125"/>
          </a:xfrm>
        </p:spPr>
        <p:txBody>
          <a:bodyPr/>
          <a:lstStyle/>
          <a:p>
            <a:r>
              <a:rPr kumimoji="1" lang="en-US" altLang="ja-JP" sz="1100">
                <a:latin typeface="Meiryo UI" panose="020B0604030504040204" pitchFamily="50" charset="-128"/>
                <a:ea typeface="Meiryo UI" panose="020B0604030504040204" pitchFamily="50" charset="-128"/>
              </a:rPr>
              <a:t>©OBIC BUSINESS CONSULTANTS CO., LTD.</a:t>
            </a:r>
            <a:endParaRPr kumimoji="1" lang="ja-JP" altLang="en-US" sz="1100" dirty="0">
              <a:latin typeface="Meiryo UI" panose="020B0604030504040204" pitchFamily="50" charset="-128"/>
              <a:ea typeface="Meiryo UI" panose="020B0604030504040204" pitchFamily="50" charset="-128"/>
            </a:endParaRPr>
          </a:p>
        </p:txBody>
      </p:sp>
      <p:sp>
        <p:nvSpPr>
          <p:cNvPr id="5" name="スライド番号プレースホルダー 4"/>
          <p:cNvSpPr>
            <a:spLocks noGrp="1"/>
          </p:cNvSpPr>
          <p:nvPr>
            <p:ph type="sldNum" sz="quarter" idx="12"/>
          </p:nvPr>
        </p:nvSpPr>
        <p:spPr>
          <a:xfrm>
            <a:off x="9246705" y="6492875"/>
            <a:ext cx="2743200" cy="365125"/>
          </a:xfrm>
        </p:spPr>
        <p:txBody>
          <a:bodyPr/>
          <a:lstStyle/>
          <a:p>
            <a:fld id="{E68443C8-5A69-406B-B82B-0F39BD7A8AD7}" type="slidenum">
              <a:rPr kumimoji="1" lang="ja-JP" altLang="en-US" smtClean="0">
                <a:latin typeface="Meiryo UI" panose="020B0604030504040204" pitchFamily="50" charset="-128"/>
                <a:ea typeface="Meiryo UI" panose="020B0604030504040204" pitchFamily="50" charset="-128"/>
              </a:rPr>
              <a:t>9</a:t>
            </a:fld>
            <a:endParaRPr kumimoji="1" lang="ja-JP" altLang="en-US" dirty="0">
              <a:latin typeface="Meiryo UI" panose="020B0604030504040204" pitchFamily="50" charset="-128"/>
              <a:ea typeface="Meiryo UI" panose="020B0604030504040204" pitchFamily="50" charset="-128"/>
            </a:endParaRPr>
          </a:p>
        </p:txBody>
      </p:sp>
      <p:sp>
        <p:nvSpPr>
          <p:cNvPr id="19" name="角丸四角形 79"/>
          <p:cNvSpPr>
            <a:spLocks noChangeArrowheads="1"/>
          </p:cNvSpPr>
          <p:nvPr/>
        </p:nvSpPr>
        <p:spPr bwMode="auto">
          <a:xfrm>
            <a:off x="1688518" y="5557254"/>
            <a:ext cx="616532" cy="111115"/>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3" name="AutoShape 12"/>
          <p:cNvSpPr>
            <a:spLocks noChangeArrowheads="1"/>
          </p:cNvSpPr>
          <p:nvPr/>
        </p:nvSpPr>
        <p:spPr bwMode="auto">
          <a:xfrm>
            <a:off x="894716" y="3197441"/>
            <a:ext cx="1587604" cy="604028"/>
          </a:xfrm>
          <a:prstGeom prst="roundRect">
            <a:avLst>
              <a:gd name="adj" fmla="val 8948"/>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4" name="AutoShape 9"/>
          <p:cNvSpPr>
            <a:spLocks noChangeArrowheads="1"/>
          </p:cNvSpPr>
          <p:nvPr/>
        </p:nvSpPr>
        <p:spPr bwMode="auto">
          <a:xfrm>
            <a:off x="895350" y="2452888"/>
            <a:ext cx="1587604" cy="158591"/>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5" name="AutoShape 11"/>
          <p:cNvSpPr>
            <a:spLocks noChangeShapeType="1"/>
          </p:cNvSpPr>
          <p:nvPr/>
        </p:nvSpPr>
        <p:spPr bwMode="auto">
          <a:xfrm rot="10800000" flipV="1">
            <a:off x="2397410" y="5835954"/>
            <a:ext cx="2903758" cy="45719"/>
          </a:xfrm>
          <a:prstGeom prst="bentConnector3">
            <a:avLst>
              <a:gd name="adj1" fmla="val 8277"/>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5" name="直線矢印コネクタ 80"/>
          <p:cNvSpPr>
            <a:spLocks noChangeShapeType="1"/>
          </p:cNvSpPr>
          <p:nvPr/>
        </p:nvSpPr>
        <p:spPr bwMode="auto">
          <a:xfrm rot="10800000">
            <a:off x="2727673" y="6156798"/>
            <a:ext cx="2129902" cy="85219"/>
          </a:xfrm>
          <a:prstGeom prst="bentConnector3">
            <a:avLst>
              <a:gd name="adj1" fmla="val -59974"/>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36" name="Text Box 2"/>
          <p:cNvSpPr txBox="1">
            <a:spLocks noChangeArrowheads="1"/>
          </p:cNvSpPr>
          <p:nvPr/>
        </p:nvSpPr>
        <p:spPr bwMode="auto">
          <a:xfrm>
            <a:off x="4429690" y="6007494"/>
            <a:ext cx="4180909" cy="364336"/>
          </a:xfrm>
          <a:prstGeom prst="rect">
            <a:avLst/>
          </a:prstGeom>
          <a:solidFill>
            <a:srgbClr val="FFFFFF"/>
          </a:solid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lvl="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cs typeface="Times New Roman" panose="02020603050405020304" pitchFamily="18" charset="0"/>
              </a:rPr>
              <a:t>入力・確認が終わったら、［次へ］ボタンをクリックします。</a:t>
            </a:r>
            <a:endParaRPr kumimoji="0" lang="ja-JP" altLang="ja-JP"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20" name="AutoShape 12">
            <a:extLst>
              <a:ext uri="{FF2B5EF4-FFF2-40B4-BE49-F238E27FC236}">
                <a16:creationId xmlns:a16="http://schemas.microsoft.com/office/drawing/2014/main" id="{5CB6A3EA-796A-42E4-AA0D-CF3FD98326C3}"/>
              </a:ext>
            </a:extLst>
          </p:cNvPr>
          <p:cNvSpPr>
            <a:spLocks noChangeArrowheads="1"/>
          </p:cNvSpPr>
          <p:nvPr/>
        </p:nvSpPr>
        <p:spPr bwMode="auto">
          <a:xfrm>
            <a:off x="887918" y="4254537"/>
            <a:ext cx="2287081" cy="658182"/>
          </a:xfrm>
          <a:prstGeom prst="roundRect">
            <a:avLst>
              <a:gd name="adj" fmla="val 9310"/>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2" name="角丸四角形 79">
            <a:extLst>
              <a:ext uri="{FF2B5EF4-FFF2-40B4-BE49-F238E27FC236}">
                <a16:creationId xmlns:a16="http://schemas.microsoft.com/office/drawing/2014/main" id="{C591569F-2670-4D6D-95E0-E7B255B9CE03}"/>
              </a:ext>
            </a:extLst>
          </p:cNvPr>
          <p:cNvSpPr>
            <a:spLocks noChangeArrowheads="1"/>
          </p:cNvSpPr>
          <p:nvPr/>
        </p:nvSpPr>
        <p:spPr bwMode="auto">
          <a:xfrm>
            <a:off x="878240" y="5810777"/>
            <a:ext cx="1510932" cy="163880"/>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6" name="角丸四角形 79">
            <a:extLst>
              <a:ext uri="{FF2B5EF4-FFF2-40B4-BE49-F238E27FC236}">
                <a16:creationId xmlns:a16="http://schemas.microsoft.com/office/drawing/2014/main" id="{70843C0A-C3E8-4FE6-BDEA-EF325A8EEDA1}"/>
              </a:ext>
            </a:extLst>
          </p:cNvPr>
          <p:cNvSpPr>
            <a:spLocks noChangeArrowheads="1"/>
          </p:cNvSpPr>
          <p:nvPr/>
        </p:nvSpPr>
        <p:spPr bwMode="auto">
          <a:xfrm>
            <a:off x="2125204" y="6041545"/>
            <a:ext cx="602621" cy="232049"/>
          </a:xfrm>
          <a:prstGeom prst="roundRect">
            <a:avLst>
              <a:gd name="adj" fmla="val 25972"/>
            </a:avLst>
          </a:prstGeom>
          <a:noFill/>
          <a:ln w="25400">
            <a:solidFill>
              <a:srgbClr val="FF0000"/>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ctr" anchorCtr="0" compatLnSpc="1">
            <a:prstTxWarp prst="textNoShape">
              <a:avLst/>
            </a:prstTxWarp>
          </a:bodyPr>
          <a:lstStyle/>
          <a:p>
            <a:endParaRPr lang="ja-JP" altLang="en-US"/>
          </a:p>
        </p:txBody>
      </p:sp>
      <p:sp>
        <p:nvSpPr>
          <p:cNvPr id="27" name="テキスト ボックス 2">
            <a:extLst>
              <a:ext uri="{FF2B5EF4-FFF2-40B4-BE49-F238E27FC236}">
                <a16:creationId xmlns:a16="http://schemas.microsoft.com/office/drawing/2014/main" id="{E882C1AC-A111-450E-8C40-31E6D02D695D}"/>
              </a:ext>
            </a:extLst>
          </p:cNvPr>
          <p:cNvSpPr txBox="1">
            <a:spLocks noChangeArrowheads="1"/>
          </p:cNvSpPr>
          <p:nvPr/>
        </p:nvSpPr>
        <p:spPr bwMode="auto">
          <a:xfrm>
            <a:off x="4429691" y="4497778"/>
            <a:ext cx="4180908" cy="1483837"/>
          </a:xfrm>
          <a:prstGeom prst="rect">
            <a:avLst/>
          </a:prstGeom>
          <a:solidFill>
            <a:srgbClr val="FFFFFF"/>
          </a:solid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lvl="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rPr>
              <a:t>配偶者（特別）控除対象または健保の扶養となる</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配偶者がいる場合は、個人番号を入力します。</a:t>
            </a:r>
            <a:endParaRPr lang="en-US" altLang="ja-JP" sz="14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個人番号を提出する配偶者に該当するかは、　　をクリックして</a:t>
            </a:r>
            <a:br>
              <a:rPr lang="en-US" altLang="ja-JP" sz="1200" dirty="0">
                <a:latin typeface="Meiryo UI" panose="020B0604030504040204" pitchFamily="50" charset="-128"/>
                <a:ea typeface="Meiryo UI" panose="020B0604030504040204" pitchFamily="50" charset="-128"/>
              </a:rPr>
            </a:br>
            <a:r>
              <a:rPr lang="ja-JP" altLang="en-US" sz="1200" dirty="0">
                <a:latin typeface="Meiryo UI" panose="020B0604030504040204" pitchFamily="50" charset="-128"/>
                <a:ea typeface="Meiryo UI" panose="020B0604030504040204" pitchFamily="50" charset="-128"/>
              </a:rPr>
              <a:t>　 ご確認ください。</a:t>
            </a:r>
            <a:endParaRPr lang="en-US" altLang="ja-JP" sz="12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endParaRPr lang="en-US" altLang="ja-JP" sz="12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rPr>
              <a:t>また、会社から配偶者や扶養家族の確認書類の画像についても提出が求められた場合は、同様に添付します。</a:t>
            </a:r>
            <a:endParaRPr lang="ja-JP" altLang="en-US" sz="1600" dirty="0">
              <a:latin typeface="Meiryo UI" panose="020B0604030504040204" pitchFamily="50" charset="-128"/>
              <a:ea typeface="Meiryo UI" panose="020B0604030504040204" pitchFamily="50" charset="-128"/>
            </a:endParaRPr>
          </a:p>
        </p:txBody>
      </p:sp>
      <p:pic>
        <p:nvPicPr>
          <p:cNvPr id="2051" name="Picture 3" descr="Links/MyNo.06.jpg">
            <a:extLst>
              <a:ext uri="{FF2B5EF4-FFF2-40B4-BE49-F238E27FC236}">
                <a16:creationId xmlns:a16="http://schemas.microsoft.com/office/drawing/2014/main" id="{B8FE22F1-BBF1-4EA8-A8CF-E27BE8FB874C}"/>
              </a:ext>
            </a:extLst>
          </p:cNvPr>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7380255" y="4990463"/>
            <a:ext cx="222250" cy="19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AutoShape 11">
            <a:extLst>
              <a:ext uri="{FF2B5EF4-FFF2-40B4-BE49-F238E27FC236}">
                <a16:creationId xmlns:a16="http://schemas.microsoft.com/office/drawing/2014/main" id="{B15949CC-D12D-43B0-AAA4-CA75E4B49937}"/>
              </a:ext>
            </a:extLst>
          </p:cNvPr>
          <p:cNvSpPr>
            <a:spLocks noChangeShapeType="1"/>
          </p:cNvSpPr>
          <p:nvPr/>
        </p:nvSpPr>
        <p:spPr bwMode="auto">
          <a:xfrm rot="10800000">
            <a:off x="2482320" y="2542901"/>
            <a:ext cx="2240573" cy="45719"/>
          </a:xfrm>
          <a:prstGeom prst="bentConnector3">
            <a:avLst>
              <a:gd name="adj1" fmla="val -2508"/>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8" name="Text Box 4"/>
          <p:cNvSpPr txBox="1">
            <a:spLocks noChangeArrowheads="1"/>
          </p:cNvSpPr>
          <p:nvPr/>
        </p:nvSpPr>
        <p:spPr bwMode="auto">
          <a:xfrm>
            <a:off x="4429691" y="2370758"/>
            <a:ext cx="1924780" cy="365126"/>
          </a:xfrm>
          <a:prstGeom prst="rect">
            <a:avLst/>
          </a:prstGeom>
          <a:solidFill>
            <a:srgbClr val="FFFFFF"/>
          </a:solid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個人番号を入力します。</a:t>
            </a:r>
            <a:endParaRPr kumimoji="0" lang="ja-JP" altLang="en-US" sz="14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31" name="AutoShape 11">
            <a:extLst>
              <a:ext uri="{FF2B5EF4-FFF2-40B4-BE49-F238E27FC236}">
                <a16:creationId xmlns:a16="http://schemas.microsoft.com/office/drawing/2014/main" id="{0A91F53E-8560-415F-884F-79A61F90A36C}"/>
              </a:ext>
            </a:extLst>
          </p:cNvPr>
          <p:cNvSpPr>
            <a:spLocks noChangeShapeType="1"/>
          </p:cNvSpPr>
          <p:nvPr/>
        </p:nvSpPr>
        <p:spPr bwMode="auto">
          <a:xfrm rot="10800000">
            <a:off x="2482320" y="3497479"/>
            <a:ext cx="2240573" cy="45719"/>
          </a:xfrm>
          <a:prstGeom prst="bentConnector3">
            <a:avLst>
              <a:gd name="adj1" fmla="val -2508"/>
            </a:avLst>
          </a:prstGeom>
          <a:noFill/>
          <a:ln w="25400">
            <a:solidFill>
              <a:srgbClr val="FF0000"/>
            </a:solidFill>
            <a:miter lim="800000"/>
            <a:headEnd type="none" w="lg" len="lg"/>
            <a:tailEnd type="none" w="lg" len="lg"/>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9" name="テキスト ボックス 2"/>
          <p:cNvSpPr txBox="1">
            <a:spLocks noChangeArrowheads="1"/>
          </p:cNvSpPr>
          <p:nvPr/>
        </p:nvSpPr>
        <p:spPr bwMode="auto">
          <a:xfrm>
            <a:off x="4429690" y="3015066"/>
            <a:ext cx="4180908" cy="947660"/>
          </a:xfrm>
          <a:prstGeom prst="rect">
            <a:avLst/>
          </a:prstGeom>
          <a:solidFill>
            <a:srgbClr val="FFFFFF"/>
          </a:solidFill>
          <a:ln w="9525">
            <a:solidFill>
              <a:srgbClr val="000000"/>
            </a:solidFill>
            <a:miter lim="800000"/>
            <a:headEnd/>
            <a:tailEnd/>
          </a:ln>
        </p:spPr>
        <p:txBody>
          <a:bodyPr vert="horz" wrap="square" lIns="72000" tIns="72000" rIns="72000" bIns="72000" numCol="1" anchor="t" anchorCtr="0" compatLnSpc="1">
            <a:prstTxWarp prst="textNoShape">
              <a:avLst/>
            </a:prstTxWarp>
          </a:bodyPr>
          <a:lstStyle/>
          <a:p>
            <a:pPr lvl="0" eaLnBrk="0" fontAlgn="base" hangingPunct="0">
              <a:spcBef>
                <a:spcPct val="0"/>
              </a:spcBef>
              <a:spcAft>
                <a:spcPct val="0"/>
              </a:spcAft>
            </a:pP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- 2. </a:t>
            </a:r>
            <a:r>
              <a:rPr lang="ja-JP" altLang="en-US" sz="1400" b="1" dirty="0">
                <a:latin typeface="Meiryo UI" panose="020B0604030504040204" pitchFamily="50" charset="-128"/>
                <a:ea typeface="Meiryo UI" panose="020B0604030504040204" pitchFamily="50" charset="-128"/>
              </a:rPr>
              <a:t>確認書類の画像を用意する</a:t>
            </a:r>
            <a:r>
              <a:rPr lang="ja-JP" altLang="en-US" sz="1400" dirty="0" err="1">
                <a:latin typeface="Meiryo UI" panose="020B0604030504040204" pitchFamily="50" charset="-128"/>
                <a:ea typeface="Meiryo UI" panose="020B0604030504040204" pitchFamily="50" charset="-128"/>
              </a:rPr>
              <a:t>で</a:t>
            </a:r>
            <a:r>
              <a:rPr lang="ja-JP" altLang="en-US" sz="1400" dirty="0">
                <a:latin typeface="Meiryo UI" panose="020B0604030504040204" pitchFamily="50" charset="-128"/>
                <a:ea typeface="Meiryo UI" panose="020B0604030504040204" pitchFamily="50" charset="-128"/>
              </a:rPr>
              <a:t>用意した確認書類の画像データを添付します。</a:t>
            </a:r>
            <a:endParaRPr lang="en-US" altLang="ja-JP" sz="14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rPr>
              <a:t>添付方法は、スマートフォンとパソコンで異なります。</a:t>
            </a:r>
            <a:endParaRPr lang="en-US" altLang="ja-JP" sz="1400" dirty="0">
              <a:latin typeface="Meiryo UI" panose="020B0604030504040204" pitchFamily="50" charset="-128"/>
              <a:ea typeface="Meiryo UI" panose="020B0604030504040204" pitchFamily="50" charset="-128"/>
            </a:endParaRPr>
          </a:p>
          <a:p>
            <a:pPr lvl="0" eaLnBrk="0" fontAlgn="base" hangingPunct="0">
              <a:spcBef>
                <a:spcPct val="0"/>
              </a:spcBef>
              <a:spcAft>
                <a:spcPct val="0"/>
              </a:spcAft>
            </a:pPr>
            <a:r>
              <a:rPr lang="ja-JP" altLang="en-US" sz="1400" dirty="0">
                <a:latin typeface="Meiryo UI" panose="020B0604030504040204" pitchFamily="50" charset="-128"/>
                <a:ea typeface="Meiryo UI" panose="020B0604030504040204" pitchFamily="50" charset="-128"/>
              </a:rPr>
              <a:t>添付の手順は、</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3</a:t>
            </a:r>
            <a:r>
              <a:rPr lang="ja-JP" altLang="en-US" sz="1400" b="1" dirty="0">
                <a:latin typeface="Meiryo UI" panose="020B0604030504040204" pitchFamily="50" charset="-128"/>
                <a:ea typeface="Meiryo UI" panose="020B0604030504040204" pitchFamily="50" charset="-128"/>
              </a:rPr>
              <a:t>］こんなと</a:t>
            </a:r>
            <a:r>
              <a:rPr lang="ja-JP" altLang="en-US" sz="1400" b="1" dirty="0" err="1">
                <a:latin typeface="Meiryo UI" panose="020B0604030504040204" pitchFamily="50" charset="-128"/>
                <a:ea typeface="Meiryo UI" panose="020B0604030504040204" pitchFamily="50" charset="-128"/>
              </a:rPr>
              <a:t>きは</a:t>
            </a:r>
            <a:r>
              <a:rPr lang="ja-JP" altLang="en-US" sz="1400" dirty="0" err="1">
                <a:latin typeface="Meiryo UI" panose="020B0604030504040204" pitchFamily="50" charset="-128"/>
                <a:ea typeface="Meiryo UI" panose="020B0604030504040204" pitchFamily="50" charset="-128"/>
              </a:rPr>
              <a:t>を</a:t>
            </a:r>
            <a:r>
              <a:rPr lang="ja-JP" altLang="en-US" sz="1400" dirty="0">
                <a:latin typeface="Meiryo UI" panose="020B0604030504040204" pitchFamily="50" charset="-128"/>
                <a:ea typeface="Meiryo UI" panose="020B0604030504040204" pitchFamily="50" charset="-128"/>
              </a:rPr>
              <a:t>ご参照ください。</a:t>
            </a:r>
          </a:p>
        </p:txBody>
      </p:sp>
    </p:spTree>
    <p:extLst>
      <p:ext uri="{BB962C8B-B14F-4D97-AF65-F5344CB8AC3E}">
        <p14:creationId xmlns:p14="http://schemas.microsoft.com/office/powerpoint/2010/main" val="176286048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D8A907975CBC9419DBA3E204D5C0648" ma:contentTypeVersion="10" ma:contentTypeDescription="新しいドキュメントを作成します。" ma:contentTypeScope="" ma:versionID="ecb28dfec9fd5320e20f25acf2304f60">
  <xsd:schema xmlns:xsd="http://www.w3.org/2001/XMLSchema" xmlns:xs="http://www.w3.org/2001/XMLSchema" xmlns:p="http://schemas.microsoft.com/office/2006/metadata/properties" xmlns:ns2="f9844eac-a977-4b14-882c-1032c1d42539" xmlns:ns3="b55c66cd-a793-40dd-8b60-f9a7160c9cf7" targetNamespace="http://schemas.microsoft.com/office/2006/metadata/properties" ma:root="true" ma:fieldsID="b07ed602d166b014ef68e28666b972b7" ns2:_="" ns3:_="">
    <xsd:import namespace="f9844eac-a977-4b14-882c-1032c1d42539"/>
    <xsd:import namespace="b55c66cd-a793-40dd-8b60-f9a7160c9cf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EventHashCode" minOccurs="0"/>
                <xsd:element ref="ns2:MediaServiceGenerationTime" minOccurs="0"/>
                <xsd:element ref="ns2:MediaServiceDateTake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844eac-a977-4b14-882c-1032c1d425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55c66cd-a793-40dd-8b60-f9a7160c9cf7" elementFormDefault="qualified">
    <xsd:import namespace="http://schemas.microsoft.com/office/2006/documentManagement/types"/>
    <xsd:import namespace="http://schemas.microsoft.com/office/infopath/2007/PartnerControls"/>
    <xsd:element name="SharedWithUsers" ma:index="15"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142666-8B54-4DB7-9846-371AFEE2E5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844eac-a977-4b14-882c-1032c1d42539"/>
    <ds:schemaRef ds:uri="b55c66cd-a793-40dd-8b60-f9a7160c9c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0D8D998-4AE8-4E76-8D91-A463BD9C32D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6061</TotalTime>
  <Words>1402</Words>
  <PresentationFormat>ワイド画面</PresentationFormat>
  <Paragraphs>223</Paragraphs>
  <Slides>14</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14</vt:i4>
      </vt:variant>
    </vt:vector>
  </HeadingPairs>
  <TitlesOfParts>
    <vt:vector size="22" baseType="lpstr">
      <vt:lpstr>Meiryo UI</vt:lpstr>
      <vt:lpstr>游ゴシック</vt:lpstr>
      <vt:lpstr>游ゴシック Light</vt:lpstr>
      <vt:lpstr>Arial</vt:lpstr>
      <vt:lpstr>Times New Roman</vt:lpstr>
      <vt:lpstr>Wingdings</vt:lpstr>
      <vt:lpstr>Office テーマ</vt:lpstr>
      <vt:lpstr>デザインの設定</vt:lpstr>
      <vt:lpstr>PowerPoint プレゼンテーション</vt:lpstr>
      <vt:lpstr>個人番号を提出するまでの流れ</vt:lpstr>
      <vt:lpstr>［1］前準備</vt:lpstr>
      <vt:lpstr>［1］- 1. メールが届くための設定を確認する </vt:lpstr>
      <vt:lpstr>［1］- 2. 確認書類の画像を用意する</vt:lpstr>
      <vt:lpstr>［2］個人番号提出の流れ</vt:lpstr>
      <vt:lpstr>［2］- 1. 当サービス(マイナンバークラウド)にログインする </vt:lpstr>
      <vt:lpstr>［2］- 2. ワンタイムパスワードを入力する</vt:lpstr>
      <vt:lpstr>［2］- 3. 個人番号を入力する</vt:lpstr>
      <vt:lpstr>［2］- 4. 登録内容を確認して提出する</vt:lpstr>
      <vt:lpstr>［2］- 5. 提出した画像データを削除する</vt:lpstr>
      <vt:lpstr>［3］こんなときは</vt:lpstr>
      <vt:lpstr>［3］- 1. スマートフォンで画像を添付する場合の手順 </vt:lpstr>
      <vt:lpstr>［3］- 2. パソコンで画像を添付する場合の手順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2022-08-02T08:12:52Z</dcterms:created>
  <dcterms:modified xsi:type="dcterms:W3CDTF">2022-08-31T12:04:20Z</dcterms:modified>
</cp:coreProperties>
</file>