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3"/>
    <p:sldMasterId id="2147483690" r:id="rId4"/>
  </p:sldMasterIdLst>
  <p:notesMasterIdLst>
    <p:notesMasterId r:id="rId43"/>
  </p:notesMasterIdLst>
  <p:sldIdLst>
    <p:sldId id="256" r:id="rId5"/>
    <p:sldId id="312" r:id="rId6"/>
    <p:sldId id="311" r:id="rId7"/>
    <p:sldId id="259" r:id="rId8"/>
    <p:sldId id="260" r:id="rId9"/>
    <p:sldId id="303" r:id="rId10"/>
    <p:sldId id="265" r:id="rId11"/>
    <p:sldId id="308" r:id="rId12"/>
    <p:sldId id="267" r:id="rId13"/>
    <p:sldId id="297" r:id="rId14"/>
    <p:sldId id="298" r:id="rId15"/>
    <p:sldId id="299" r:id="rId16"/>
    <p:sldId id="300" r:id="rId17"/>
    <p:sldId id="301" r:id="rId18"/>
    <p:sldId id="302" r:id="rId19"/>
    <p:sldId id="304" r:id="rId20"/>
    <p:sldId id="276" r:id="rId21"/>
    <p:sldId id="289" r:id="rId22"/>
    <p:sldId id="291" r:id="rId23"/>
    <p:sldId id="290" r:id="rId24"/>
    <p:sldId id="314" r:id="rId25"/>
    <p:sldId id="310" r:id="rId26"/>
    <p:sldId id="315" r:id="rId27"/>
    <p:sldId id="316" r:id="rId28"/>
    <p:sldId id="317" r:id="rId29"/>
    <p:sldId id="280" r:id="rId30"/>
    <p:sldId id="281" r:id="rId31"/>
    <p:sldId id="282" r:id="rId32"/>
    <p:sldId id="305" r:id="rId33"/>
    <p:sldId id="306" r:id="rId34"/>
    <p:sldId id="307" r:id="rId35"/>
    <p:sldId id="292" r:id="rId36"/>
    <p:sldId id="296" r:id="rId37"/>
    <p:sldId id="287" r:id="rId38"/>
    <p:sldId id="294" r:id="rId39"/>
    <p:sldId id="288" r:id="rId40"/>
    <p:sldId id="309" r:id="rId41"/>
    <p:sldId id="313" r:id="rId42"/>
  </p:sldIdLst>
  <p:sldSz cx="12192000" cy="6858000"/>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1" autoAdjust="0"/>
    <p:restoredTop sz="96761" autoAdjust="0"/>
  </p:normalViewPr>
  <p:slideViewPr>
    <p:cSldViewPr snapToGrid="0">
      <p:cViewPr varScale="1">
        <p:scale>
          <a:sx n="123" d="100"/>
          <a:sy n="123" d="100"/>
        </p:scale>
        <p:origin x="486" y="96"/>
      </p:cViewPr>
      <p:guideLst/>
    </p:cSldViewPr>
  </p:slideViewPr>
  <p:notesTextViewPr>
    <p:cViewPr>
      <p:scale>
        <a:sx n="1" d="1"/>
        <a:sy n="1" d="1"/>
      </p:scale>
      <p:origin x="0" y="0"/>
    </p:cViewPr>
  </p:notesTextViewPr>
  <p:sorterViewPr>
    <p:cViewPr>
      <p:scale>
        <a:sx n="100" d="100"/>
        <a:sy n="100" d="100"/>
      </p:scale>
      <p:origin x="0" y="-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740" cy="513428"/>
          </a:xfrm>
          <a:prstGeom prst="rect">
            <a:avLst/>
          </a:prstGeom>
        </p:spPr>
        <p:txBody>
          <a:bodyPr vert="horz" lIns="95473" tIns="47736" rIns="95473" bIns="4773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1"/>
            <a:ext cx="3077740" cy="513428"/>
          </a:xfrm>
          <a:prstGeom prst="rect">
            <a:avLst/>
          </a:prstGeom>
        </p:spPr>
        <p:txBody>
          <a:bodyPr vert="horz" lIns="95473" tIns="47736" rIns="95473" bIns="47736" rtlCol="0"/>
          <a:lstStyle>
            <a:lvl1pPr algn="r">
              <a:defRPr sz="1300"/>
            </a:lvl1pPr>
          </a:lstStyle>
          <a:p>
            <a:fld id="{DEF7A864-4B20-4867-B816-FE5A2F2012B8}" type="datetimeFigureOut">
              <a:rPr kumimoji="1" lang="ja-JP" altLang="en-US" smtClean="0"/>
              <a:t>2023/10/6</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5473" tIns="47736" rIns="95473" bIns="47736" rtlCol="0" anchor="ctr"/>
          <a:lstStyle/>
          <a:p>
            <a:endParaRPr lang="ja-JP" altLang="en-US"/>
          </a:p>
        </p:txBody>
      </p:sp>
      <p:sp>
        <p:nvSpPr>
          <p:cNvPr id="5" name="ノート プレースホルダー 4"/>
          <p:cNvSpPr>
            <a:spLocks noGrp="1"/>
          </p:cNvSpPr>
          <p:nvPr>
            <p:ph type="body" sz="quarter" idx="3"/>
          </p:nvPr>
        </p:nvSpPr>
        <p:spPr>
          <a:xfrm>
            <a:off x="710248" y="4924644"/>
            <a:ext cx="5681980" cy="4029254"/>
          </a:xfrm>
          <a:prstGeom prst="rect">
            <a:avLst/>
          </a:prstGeom>
        </p:spPr>
        <p:txBody>
          <a:bodyPr vert="horz" lIns="95473" tIns="47736" rIns="95473" bIns="477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9600"/>
            <a:ext cx="3077740" cy="513427"/>
          </a:xfrm>
          <a:prstGeom prst="rect">
            <a:avLst/>
          </a:prstGeom>
        </p:spPr>
        <p:txBody>
          <a:bodyPr vert="horz" lIns="95473" tIns="47736" rIns="95473" bIns="4773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600"/>
            <a:ext cx="3077740" cy="513427"/>
          </a:xfrm>
          <a:prstGeom prst="rect">
            <a:avLst/>
          </a:prstGeom>
        </p:spPr>
        <p:txBody>
          <a:bodyPr vert="horz" lIns="95473" tIns="47736" rIns="95473" bIns="47736" rtlCol="0" anchor="b"/>
          <a:lstStyle>
            <a:lvl1pPr algn="r">
              <a:defRPr sz="13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350160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274914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384565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2023/10/6</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2023/10/6</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2023/10/6</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2023/10/6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2023/10/6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file:///C:\40%20MANUAL\MANUAL\&#22857;&#34892;Edge%20&#24180;&#26411;&#35519;&#25972;&#30003;&#21578;&#26360;&#12463;&#12521;&#12454;&#12489;\&#21033;&#29992;&#12460;&#12452;&#12489;&#65288;&#25552;&#20986;&#32773;&#21521;&#12369;&#65289;\Links\05_&#20445;&#38522;&#26009;&#25511;&#38500;_2_&#21069;&#24180;&#21021;&#26399;&#34920;&#31034;.j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2467;&#12531;&#12486;&#12531;&#12484;&#38598;_6_&#25552;&#20986;&#23436;&#20102;01.jpg"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7"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7"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0_&#35388;&#26126;&#26360;&#39006;_1.jpg"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8"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FB2927BC-4C58-491D-8481-B0AC2D40DB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951" y="991423"/>
            <a:ext cx="4563344" cy="3320710"/>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11033"/>
            <a:ext cx="10964186" cy="576182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（１／６）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90" name="Text Box 2"/>
          <p:cNvSpPr txBox="1">
            <a:spLocks noChangeArrowheads="1"/>
          </p:cNvSpPr>
          <p:nvPr/>
        </p:nvSpPr>
        <p:spPr bwMode="auto">
          <a:xfrm>
            <a:off x="4601154" y="6033311"/>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2" name="テキスト ボックス 2"/>
          <p:cNvSpPr txBox="1">
            <a:spLocks noChangeArrowheads="1"/>
          </p:cNvSpPr>
          <p:nvPr/>
        </p:nvSpPr>
        <p:spPr bwMode="auto">
          <a:xfrm>
            <a:off x="4567277" y="1899987"/>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pic>
        <p:nvPicPr>
          <p:cNvPr id="93" name="Picture 3" descr="04_扶養基礎_2_障がい者情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7453" y="2467950"/>
            <a:ext cx="29003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 Box 4"/>
          <p:cNvSpPr txBox="1">
            <a:spLocks noChangeArrowheads="1"/>
          </p:cNvSpPr>
          <p:nvPr/>
        </p:nvSpPr>
        <p:spPr bwMode="auto">
          <a:xfrm>
            <a:off x="4569361" y="4591017"/>
            <a:ext cx="7428359" cy="101328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当年の所得情報を入力します。</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入力した金額をもとに、合計所得金額の見積額や基礎控除額が自動的に計算されます。なお、</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収入金額が</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万円前後の見込みになる場合は、</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・カーソルが入らない場合は、管理者側で所得情報を管理しているため修正は不要です。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2A3AE42C-71BD-A9DA-208B-0AFF157591D2}"/>
              </a:ext>
            </a:extLst>
          </p:cNvPr>
          <p:cNvPicPr>
            <a:picLocks noChangeAspect="1"/>
          </p:cNvPicPr>
          <p:nvPr/>
        </p:nvPicPr>
        <p:blipFill>
          <a:blip r:embed="rId3"/>
          <a:stretch>
            <a:fillRect/>
          </a:stretch>
        </p:blipFill>
        <p:spPr>
          <a:xfrm>
            <a:off x="657218" y="1161582"/>
            <a:ext cx="3545396" cy="5279327"/>
          </a:xfrm>
          <a:prstGeom prst="rect">
            <a:avLst/>
          </a:prstGeom>
          <a:ln>
            <a:solidFill>
              <a:schemeClr val="bg1">
                <a:lumMod val="85000"/>
              </a:schemeClr>
            </a:solidFill>
          </a:ln>
        </p:spPr>
      </p:pic>
      <p:sp>
        <p:nvSpPr>
          <p:cNvPr id="10" name="AutoShape 9">
            <a:extLst>
              <a:ext uri="{FF2B5EF4-FFF2-40B4-BE49-F238E27FC236}">
                <a16:creationId xmlns:a16="http://schemas.microsoft.com/office/drawing/2014/main" id="{70CC7B47-D3F6-E938-731D-D2E5B8BC62F1}"/>
              </a:ext>
            </a:extLst>
          </p:cNvPr>
          <p:cNvSpPr>
            <a:spLocks noChangeArrowheads="1"/>
          </p:cNvSpPr>
          <p:nvPr/>
        </p:nvSpPr>
        <p:spPr bwMode="auto">
          <a:xfrm>
            <a:off x="748520" y="4495979"/>
            <a:ext cx="2957668" cy="228380"/>
          </a:xfrm>
          <a:prstGeom prst="roundRect">
            <a:avLst>
              <a:gd name="adj" fmla="val 17639"/>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AutoShape 10">
            <a:extLst>
              <a:ext uri="{FF2B5EF4-FFF2-40B4-BE49-F238E27FC236}">
                <a16:creationId xmlns:a16="http://schemas.microsoft.com/office/drawing/2014/main" id="{74924648-AD9E-91FC-F24A-C017A81EBD19}"/>
              </a:ext>
            </a:extLst>
          </p:cNvPr>
          <p:cNvSpPr>
            <a:spLocks noChangeShapeType="1"/>
          </p:cNvSpPr>
          <p:nvPr/>
        </p:nvSpPr>
        <p:spPr bwMode="auto">
          <a:xfrm rot="10800000" flipV="1">
            <a:off x="2833297" y="2661719"/>
            <a:ext cx="1733979" cy="1829180"/>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2">
            <a:extLst>
              <a:ext uri="{FF2B5EF4-FFF2-40B4-BE49-F238E27FC236}">
                <a16:creationId xmlns:a16="http://schemas.microsoft.com/office/drawing/2014/main" id="{C0B16FBF-37F2-3291-B629-4F025E435930}"/>
              </a:ext>
            </a:extLst>
          </p:cNvPr>
          <p:cNvSpPr>
            <a:spLocks noChangeArrowheads="1"/>
          </p:cNvSpPr>
          <p:nvPr/>
        </p:nvSpPr>
        <p:spPr bwMode="auto">
          <a:xfrm>
            <a:off x="735116" y="5693283"/>
            <a:ext cx="3357050" cy="382583"/>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V="1">
            <a:off x="4092162" y="5622794"/>
            <a:ext cx="914403" cy="257712"/>
          </a:xfrm>
          <a:prstGeom prst="bentConnector3">
            <a:avLst>
              <a:gd name="adj1" fmla="val 52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角丸四角形 79">
            <a:extLst>
              <a:ext uri="{FF2B5EF4-FFF2-40B4-BE49-F238E27FC236}">
                <a16:creationId xmlns:a16="http://schemas.microsoft.com/office/drawing/2014/main" id="{F3D63872-A12F-DB5B-43DF-1AED5F2F2D4A}"/>
              </a:ext>
            </a:extLst>
          </p:cNvPr>
          <p:cNvSpPr>
            <a:spLocks noChangeArrowheads="1"/>
          </p:cNvSpPr>
          <p:nvPr/>
        </p:nvSpPr>
        <p:spPr bwMode="auto">
          <a:xfrm>
            <a:off x="2467853" y="6162286"/>
            <a:ext cx="589231" cy="23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8" name="直線コネクタ 17">
            <a:extLst>
              <a:ext uri="{FF2B5EF4-FFF2-40B4-BE49-F238E27FC236}">
                <a16:creationId xmlns:a16="http://schemas.microsoft.com/office/drawing/2014/main" id="{73E3F312-A49F-CAB2-6B7A-C07417F6FAB9}"/>
              </a:ext>
            </a:extLst>
          </p:cNvPr>
          <p:cNvCxnSpPr>
            <a:stCxn id="16" idx="3"/>
          </p:cNvCxnSpPr>
          <p:nvPr/>
        </p:nvCxnSpPr>
        <p:spPr>
          <a:xfrm flipV="1">
            <a:off x="3057084" y="6264998"/>
            <a:ext cx="1544070" cy="159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545720" y="855603"/>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FCCA0212-F1E0-1C93-D59F-E79E58EA865E}"/>
              </a:ext>
            </a:extLst>
          </p:cNvPr>
          <p:cNvPicPr>
            <a:picLocks noChangeAspect="1"/>
          </p:cNvPicPr>
          <p:nvPr/>
        </p:nvPicPr>
        <p:blipFill>
          <a:blip r:embed="rId3"/>
          <a:stretch>
            <a:fillRect/>
          </a:stretch>
        </p:blipFill>
        <p:spPr>
          <a:xfrm>
            <a:off x="723924" y="1298588"/>
            <a:ext cx="4390263" cy="5279708"/>
          </a:xfrm>
          <a:prstGeom prst="rect">
            <a:avLst/>
          </a:prstGeom>
          <a:ln>
            <a:solidFill>
              <a:schemeClr val="bg1">
                <a:lumMod val="85000"/>
              </a:schemeClr>
            </a:solidFill>
          </a:ln>
        </p:spPr>
      </p:pic>
      <p:sp>
        <p:nvSpPr>
          <p:cNvPr id="9" name="AutoShape 8">
            <a:extLst>
              <a:ext uri="{FF2B5EF4-FFF2-40B4-BE49-F238E27FC236}">
                <a16:creationId xmlns:a16="http://schemas.microsoft.com/office/drawing/2014/main" id="{AE80D5EE-CB95-223B-E9A1-5DC784089B3B}"/>
              </a:ext>
            </a:extLst>
          </p:cNvPr>
          <p:cNvSpPr>
            <a:spLocks noChangeArrowheads="1"/>
          </p:cNvSpPr>
          <p:nvPr/>
        </p:nvSpPr>
        <p:spPr bwMode="auto">
          <a:xfrm>
            <a:off x="1349100" y="2348029"/>
            <a:ext cx="609875" cy="159666"/>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DD304C19-672D-F7EA-FEC4-CA42B57D8A61}"/>
              </a:ext>
            </a:extLst>
          </p:cNvPr>
          <p:cNvSpPr>
            <a:spLocks noChangeShapeType="1"/>
          </p:cNvSpPr>
          <p:nvPr/>
        </p:nvSpPr>
        <p:spPr bwMode="auto">
          <a:xfrm rot="16200000" flipH="1" flipV="1">
            <a:off x="3539529" y="827006"/>
            <a:ext cx="45719" cy="3194126"/>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9">
            <a:extLst>
              <a:ext uri="{FF2B5EF4-FFF2-40B4-BE49-F238E27FC236}">
                <a16:creationId xmlns:a16="http://schemas.microsoft.com/office/drawing/2014/main" id="{BE32301C-A801-0C0B-87C0-9E6D2571F4B1}"/>
              </a:ext>
            </a:extLst>
          </p:cNvPr>
          <p:cNvSpPr>
            <a:spLocks noChangeArrowheads="1"/>
          </p:cNvSpPr>
          <p:nvPr/>
        </p:nvSpPr>
        <p:spPr bwMode="auto">
          <a:xfrm>
            <a:off x="843907" y="5553081"/>
            <a:ext cx="3362325" cy="548951"/>
          </a:xfrm>
          <a:prstGeom prst="roundRect">
            <a:avLst>
              <a:gd name="adj" fmla="val 1280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直線矢印コネクタ 80">
            <a:extLst>
              <a:ext uri="{FF2B5EF4-FFF2-40B4-BE49-F238E27FC236}">
                <a16:creationId xmlns:a16="http://schemas.microsoft.com/office/drawing/2014/main" id="{E32014F8-E7D3-1375-F3CF-A36F68BBCE1A}"/>
              </a:ext>
            </a:extLst>
          </p:cNvPr>
          <p:cNvSpPr>
            <a:spLocks noChangeShapeType="1"/>
          </p:cNvSpPr>
          <p:nvPr/>
        </p:nvSpPr>
        <p:spPr bwMode="auto">
          <a:xfrm rot="10800000" flipV="1">
            <a:off x="4231557" y="5748365"/>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1">
            <a:extLst>
              <a:ext uri="{FF2B5EF4-FFF2-40B4-BE49-F238E27FC236}">
                <a16:creationId xmlns:a16="http://schemas.microsoft.com/office/drawing/2014/main" id="{1983F026-9B29-C507-81D2-8A0FDB21C867}"/>
              </a:ext>
            </a:extLst>
          </p:cNvPr>
          <p:cNvSpPr>
            <a:spLocks noChangeArrowheads="1"/>
          </p:cNvSpPr>
          <p:nvPr/>
        </p:nvSpPr>
        <p:spPr bwMode="auto">
          <a:xfrm>
            <a:off x="2972447" y="6268483"/>
            <a:ext cx="684212" cy="2524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直線矢印コネクタ 80">
            <a:extLst>
              <a:ext uri="{FF2B5EF4-FFF2-40B4-BE49-F238E27FC236}">
                <a16:creationId xmlns:a16="http://schemas.microsoft.com/office/drawing/2014/main" id="{5549B0D2-2BE1-AA91-353B-F2C33945177B}"/>
              </a:ext>
            </a:extLst>
          </p:cNvPr>
          <p:cNvSpPr>
            <a:spLocks noChangeShapeType="1"/>
          </p:cNvSpPr>
          <p:nvPr/>
        </p:nvSpPr>
        <p:spPr bwMode="auto">
          <a:xfrm rot="10800000" flipV="1">
            <a:off x="3666188" y="6289629"/>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テキスト ボックス 2">
            <a:extLst>
              <a:ext uri="{FF2B5EF4-FFF2-40B4-BE49-F238E27FC236}">
                <a16:creationId xmlns:a16="http://schemas.microsoft.com/office/drawing/2014/main" id="{CE61DA5E-4A64-9822-95F6-4AD21AE73E7B}"/>
              </a:ext>
            </a:extLst>
          </p:cNvPr>
          <p:cNvSpPr txBox="1">
            <a:spLocks noChangeArrowheads="1"/>
          </p:cNvSpPr>
          <p:nvPr/>
        </p:nvSpPr>
        <p:spPr bwMode="auto">
          <a:xfrm>
            <a:off x="5073726" y="4815959"/>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6" name="Text Box 2">
            <a:extLst>
              <a:ext uri="{FF2B5EF4-FFF2-40B4-BE49-F238E27FC236}">
                <a16:creationId xmlns:a16="http://schemas.microsoft.com/office/drawing/2014/main" id="{6CC7091A-FFD1-0C88-A820-6BE2CA6E6120}"/>
              </a:ext>
            </a:extLst>
          </p:cNvPr>
          <p:cNvSpPr txBox="1">
            <a:spLocks noChangeArrowheads="1"/>
          </p:cNvSpPr>
          <p:nvPr/>
        </p:nvSpPr>
        <p:spPr bwMode="auto">
          <a:xfrm>
            <a:off x="5073726" y="6093265"/>
            <a:ext cx="4406336"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D9DC3F23-E257-D456-3F65-403BCF1118A0}"/>
              </a:ext>
            </a:extLst>
          </p:cNvPr>
          <p:cNvSpPr txBox="1">
            <a:spLocks noChangeArrowheads="1"/>
          </p:cNvSpPr>
          <p:nvPr/>
        </p:nvSpPr>
        <p:spPr bwMode="auto">
          <a:xfrm>
            <a:off x="5073726" y="2117842"/>
            <a:ext cx="2412924"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源泉控除対象配偶者の場合</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前々スライドの画面「扶養親族の有無」、または「他の所得者が控除を受ける扶養親族の有無」で「あり」を選択した場合は、</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扶養親族情報</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」画面に進みます。</a:t>
            </a:r>
            <a:br>
              <a:rPr kumimoji="0" lang="en-US" altLang="ja-JP" sz="1600" dirty="0">
                <a:latin typeface="Meiryo UI" panose="020B0604030504040204" pitchFamily="50" charset="-128"/>
                <a:ea typeface="Meiryo UI" panose="020B0604030504040204" pitchFamily="50" charset="-128"/>
              </a:rPr>
            </a:b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2" name="Text Box 33"/>
          <p:cNvSpPr txBox="1">
            <a:spLocks noChangeArrowheads="1"/>
          </p:cNvSpPr>
          <p:nvPr/>
        </p:nvSpPr>
        <p:spPr bwMode="auto">
          <a:xfrm>
            <a:off x="7541371" y="3439045"/>
            <a:ext cx="3232868" cy="28919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69C8B120-8055-3414-0CF4-0D808B69B94E}"/>
              </a:ext>
            </a:extLst>
          </p:cNvPr>
          <p:cNvPicPr>
            <a:picLocks noChangeAspect="1"/>
          </p:cNvPicPr>
          <p:nvPr/>
        </p:nvPicPr>
        <p:blipFill>
          <a:blip r:embed="rId3"/>
          <a:stretch>
            <a:fillRect/>
          </a:stretch>
        </p:blipFill>
        <p:spPr>
          <a:xfrm>
            <a:off x="669865" y="1485074"/>
            <a:ext cx="3633978" cy="5190363"/>
          </a:xfrm>
          <a:prstGeom prst="rect">
            <a:avLst/>
          </a:prstGeom>
          <a:ln>
            <a:solidFill>
              <a:schemeClr val="bg1">
                <a:lumMod val="85000"/>
              </a:schemeClr>
            </a:solidFill>
          </a:ln>
        </p:spPr>
      </p:pic>
      <p:sp>
        <p:nvSpPr>
          <p:cNvPr id="8" name="角丸四角形 79">
            <a:extLst>
              <a:ext uri="{FF2B5EF4-FFF2-40B4-BE49-F238E27FC236}">
                <a16:creationId xmlns:a16="http://schemas.microsoft.com/office/drawing/2014/main" id="{83A53D69-81C0-5C1F-1A09-03A74D95FCAC}"/>
              </a:ext>
            </a:extLst>
          </p:cNvPr>
          <p:cNvSpPr>
            <a:spLocks noChangeArrowheads="1"/>
          </p:cNvSpPr>
          <p:nvPr/>
        </p:nvSpPr>
        <p:spPr bwMode="auto">
          <a:xfrm>
            <a:off x="1159043" y="2465302"/>
            <a:ext cx="419080" cy="1491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0">
            <a:extLst>
              <a:ext uri="{FF2B5EF4-FFF2-40B4-BE49-F238E27FC236}">
                <a16:creationId xmlns:a16="http://schemas.microsoft.com/office/drawing/2014/main" id="{716CE9A4-613D-FA62-C592-5850CF761911}"/>
              </a:ext>
            </a:extLst>
          </p:cNvPr>
          <p:cNvSpPr>
            <a:spLocks noChangeShapeType="1"/>
          </p:cNvSpPr>
          <p:nvPr/>
        </p:nvSpPr>
        <p:spPr bwMode="auto">
          <a:xfrm rot="10800000" flipV="1">
            <a:off x="1578122" y="2269438"/>
            <a:ext cx="3146953" cy="27865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E7202FF8-67A8-BB9F-BF58-44CB49999C63}"/>
              </a:ext>
            </a:extLst>
          </p:cNvPr>
          <p:cNvCxnSpPr>
            <a:cxnSpLocks noChangeShapeType="1"/>
            <a:endCxn id="11" idx="3"/>
          </p:cNvCxnSpPr>
          <p:nvPr/>
        </p:nvCxnSpPr>
        <p:spPr bwMode="auto">
          <a:xfrm rot="10800000" flipV="1">
            <a:off x="2525429" y="4273686"/>
            <a:ext cx="2512162" cy="1954008"/>
          </a:xfrm>
          <a:prstGeom prst="bentConnector3">
            <a:avLst>
              <a:gd name="adj1" fmla="val 6153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角丸四角形 79">
            <a:extLst>
              <a:ext uri="{FF2B5EF4-FFF2-40B4-BE49-F238E27FC236}">
                <a16:creationId xmlns:a16="http://schemas.microsoft.com/office/drawing/2014/main" id="{7E4B396D-461F-5E8E-F5F0-61AE0650B150}"/>
              </a:ext>
            </a:extLst>
          </p:cNvPr>
          <p:cNvSpPr>
            <a:spLocks noChangeArrowheads="1"/>
          </p:cNvSpPr>
          <p:nvPr/>
        </p:nvSpPr>
        <p:spPr bwMode="auto">
          <a:xfrm>
            <a:off x="1794878" y="6158840"/>
            <a:ext cx="730551" cy="13770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角丸四角形 79">
            <a:extLst>
              <a:ext uri="{FF2B5EF4-FFF2-40B4-BE49-F238E27FC236}">
                <a16:creationId xmlns:a16="http://schemas.microsoft.com/office/drawing/2014/main" id="{118138F1-E25C-19E3-FBD1-3F814A4553F7}"/>
              </a:ext>
            </a:extLst>
          </p:cNvPr>
          <p:cNvSpPr>
            <a:spLocks noChangeArrowheads="1"/>
          </p:cNvSpPr>
          <p:nvPr/>
        </p:nvSpPr>
        <p:spPr bwMode="auto">
          <a:xfrm>
            <a:off x="2537828" y="6388215"/>
            <a:ext cx="585617" cy="26006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3" name="AutoShape 10">
            <a:extLst>
              <a:ext uri="{FF2B5EF4-FFF2-40B4-BE49-F238E27FC236}">
                <a16:creationId xmlns:a16="http://schemas.microsoft.com/office/drawing/2014/main" id="{FCDF688B-5066-35E2-3F26-3F2183E166D0}"/>
              </a:ext>
            </a:extLst>
          </p:cNvPr>
          <p:cNvSpPr>
            <a:spLocks noChangeShapeType="1"/>
          </p:cNvSpPr>
          <p:nvPr/>
        </p:nvSpPr>
        <p:spPr bwMode="auto">
          <a:xfrm rot="10800000" flipV="1">
            <a:off x="3123445" y="5353538"/>
            <a:ext cx="4429632" cy="113784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Text Box 33">
            <a:extLst>
              <a:ext uri="{FF2B5EF4-FFF2-40B4-BE49-F238E27FC236}">
                <a16:creationId xmlns:a16="http://schemas.microsoft.com/office/drawing/2014/main" id="{38EE3F92-E214-59FE-38E4-D91F1760A600}"/>
              </a:ext>
            </a:extLst>
          </p:cNvPr>
          <p:cNvSpPr txBox="1">
            <a:spLocks noChangeArrowheads="1"/>
          </p:cNvSpPr>
          <p:nvPr/>
        </p:nvSpPr>
        <p:spPr bwMode="auto">
          <a:xfrm>
            <a:off x="3887867" y="3455554"/>
            <a:ext cx="3578353" cy="149164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該当する場合は、要件の内容が表示され、年末調整の際に確定した収入をもとに控除額が計算されます。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5" name="テキスト ボックス 2">
            <a:extLst>
              <a:ext uri="{FF2B5EF4-FFF2-40B4-BE49-F238E27FC236}">
                <a16:creationId xmlns:a16="http://schemas.microsoft.com/office/drawing/2014/main" id="{C05935F8-1C5B-CD2A-2E68-60ACA56C704F}"/>
              </a:ext>
            </a:extLst>
          </p:cNvPr>
          <p:cNvSpPr txBox="1">
            <a:spLocks noChangeArrowheads="1"/>
          </p:cNvSpPr>
          <p:nvPr/>
        </p:nvSpPr>
        <p:spPr bwMode="auto">
          <a:xfrm>
            <a:off x="4725079" y="2019091"/>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6D715012-7F33-3838-015E-711426CEC9A9}"/>
              </a:ext>
            </a:extLst>
          </p:cNvPr>
          <p:cNvPicPr>
            <a:picLocks noChangeAspect="1"/>
          </p:cNvPicPr>
          <p:nvPr/>
        </p:nvPicPr>
        <p:blipFill>
          <a:blip r:embed="rId4"/>
          <a:stretch>
            <a:fillRect/>
          </a:stretch>
        </p:blipFill>
        <p:spPr>
          <a:xfrm>
            <a:off x="7622471" y="4415432"/>
            <a:ext cx="2043398" cy="1876211"/>
          </a:xfrm>
          <a:prstGeom prst="rect">
            <a:avLst/>
          </a:prstGeom>
        </p:spPr>
      </p:pic>
      <p:sp>
        <p:nvSpPr>
          <p:cNvPr id="21" name="角丸四角形 79">
            <a:extLst>
              <a:ext uri="{FF2B5EF4-FFF2-40B4-BE49-F238E27FC236}">
                <a16:creationId xmlns:a16="http://schemas.microsoft.com/office/drawing/2014/main" id="{AAEF35A1-3A79-502D-A0EF-7614A986B762}"/>
              </a:ext>
            </a:extLst>
          </p:cNvPr>
          <p:cNvSpPr>
            <a:spLocks noChangeArrowheads="1"/>
          </p:cNvSpPr>
          <p:nvPr/>
        </p:nvSpPr>
        <p:spPr bwMode="auto">
          <a:xfrm>
            <a:off x="8814878" y="5956300"/>
            <a:ext cx="685853" cy="20003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図 6">
            <a:extLst>
              <a:ext uri="{FF2B5EF4-FFF2-40B4-BE49-F238E27FC236}">
                <a16:creationId xmlns:a16="http://schemas.microsoft.com/office/drawing/2014/main" id="{2BC76C63-8522-A740-40EE-66395AD8B7A5}"/>
              </a:ext>
            </a:extLst>
          </p:cNvPr>
          <p:cNvPicPr>
            <a:picLocks noChangeAspect="1"/>
          </p:cNvPicPr>
          <p:nvPr/>
        </p:nvPicPr>
        <p:blipFill>
          <a:blip r:embed="rId2"/>
          <a:stretch>
            <a:fillRect/>
          </a:stretch>
        </p:blipFill>
        <p:spPr>
          <a:xfrm>
            <a:off x="649915" y="1145030"/>
            <a:ext cx="4108037" cy="5693093"/>
          </a:xfrm>
          <a:prstGeom prst="rect">
            <a:avLst/>
          </a:prstGeom>
          <a:ln>
            <a:solidFill>
              <a:schemeClr val="bg1">
                <a:lumMod val="85000"/>
              </a:schemeClr>
            </a:solidFill>
          </a:ln>
        </p:spPr>
      </p:pic>
      <p:sp>
        <p:nvSpPr>
          <p:cNvPr id="8" name="AutoShape 3">
            <a:extLst>
              <a:ext uri="{FF2B5EF4-FFF2-40B4-BE49-F238E27FC236}">
                <a16:creationId xmlns:a16="http://schemas.microsoft.com/office/drawing/2014/main" id="{A7D9C660-CDC5-AEBE-5C2C-A5080421453C}"/>
              </a:ext>
            </a:extLst>
          </p:cNvPr>
          <p:cNvSpPr>
            <a:spLocks noChangeArrowheads="1"/>
          </p:cNvSpPr>
          <p:nvPr/>
        </p:nvSpPr>
        <p:spPr bwMode="auto">
          <a:xfrm>
            <a:off x="659181" y="1854056"/>
            <a:ext cx="575650" cy="22065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a:extLst>
              <a:ext uri="{FF2B5EF4-FFF2-40B4-BE49-F238E27FC236}">
                <a16:creationId xmlns:a16="http://schemas.microsoft.com/office/drawing/2014/main" id="{D8883C2E-4C88-9090-845F-1EB17CA89E9E}"/>
              </a:ext>
            </a:extLst>
          </p:cNvPr>
          <p:cNvSpPr>
            <a:spLocks noChangeArrowheads="1"/>
          </p:cNvSpPr>
          <p:nvPr/>
        </p:nvSpPr>
        <p:spPr bwMode="auto">
          <a:xfrm>
            <a:off x="1922709" y="2288735"/>
            <a:ext cx="919163"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A2F95DA0-610C-8382-41BA-32D548192381}"/>
              </a:ext>
            </a:extLst>
          </p:cNvPr>
          <p:cNvSpPr>
            <a:spLocks noChangeShapeType="1"/>
          </p:cNvSpPr>
          <p:nvPr/>
        </p:nvSpPr>
        <p:spPr bwMode="auto">
          <a:xfrm rot="10800000" flipV="1">
            <a:off x="2851396" y="2352364"/>
            <a:ext cx="889807"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角丸四角形 79">
            <a:extLst>
              <a:ext uri="{FF2B5EF4-FFF2-40B4-BE49-F238E27FC236}">
                <a16:creationId xmlns:a16="http://schemas.microsoft.com/office/drawing/2014/main" id="{6AD548C2-AB07-F98E-BC82-C6A1F06A4791}"/>
              </a:ext>
            </a:extLst>
          </p:cNvPr>
          <p:cNvSpPr>
            <a:spLocks noChangeArrowheads="1"/>
          </p:cNvSpPr>
          <p:nvPr/>
        </p:nvSpPr>
        <p:spPr bwMode="auto">
          <a:xfrm>
            <a:off x="2739982" y="5343272"/>
            <a:ext cx="684212" cy="2778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直線矢印コネクタ 80">
            <a:extLst>
              <a:ext uri="{FF2B5EF4-FFF2-40B4-BE49-F238E27FC236}">
                <a16:creationId xmlns:a16="http://schemas.microsoft.com/office/drawing/2014/main" id="{C8EA66A2-925F-0844-B70C-CBAE4916FDEE}"/>
              </a:ext>
            </a:extLst>
          </p:cNvPr>
          <p:cNvSpPr>
            <a:spLocks noChangeShapeType="1"/>
          </p:cNvSpPr>
          <p:nvPr/>
        </p:nvSpPr>
        <p:spPr bwMode="auto">
          <a:xfrm rot="10800000">
            <a:off x="3433246" y="5463046"/>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Text Box 2">
            <a:extLst>
              <a:ext uri="{FF2B5EF4-FFF2-40B4-BE49-F238E27FC236}">
                <a16:creationId xmlns:a16="http://schemas.microsoft.com/office/drawing/2014/main" id="{B3B97B6C-C310-DB61-A477-2A46282DC3B6}"/>
              </a:ext>
            </a:extLst>
          </p:cNvPr>
          <p:cNvSpPr txBox="1">
            <a:spLocks noChangeArrowheads="1"/>
          </p:cNvSpPr>
          <p:nvPr/>
        </p:nvSpPr>
        <p:spPr bwMode="auto">
          <a:xfrm>
            <a:off x="3741204" y="5273731"/>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18484057-2FFE-986A-7B8A-00170D2975FE}"/>
              </a:ext>
            </a:extLst>
          </p:cNvPr>
          <p:cNvSpPr txBox="1">
            <a:spLocks noChangeArrowheads="1"/>
          </p:cNvSpPr>
          <p:nvPr/>
        </p:nvSpPr>
        <p:spPr bwMode="auto">
          <a:xfrm>
            <a:off x="3689597" y="209158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5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02150" y="905981"/>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図 6">
            <a:extLst>
              <a:ext uri="{FF2B5EF4-FFF2-40B4-BE49-F238E27FC236}">
                <a16:creationId xmlns:a16="http://schemas.microsoft.com/office/drawing/2014/main" id="{84C4B3B3-48FB-1858-32B2-EC7BCB16B941}"/>
              </a:ext>
            </a:extLst>
          </p:cNvPr>
          <p:cNvPicPr>
            <a:picLocks noChangeAspect="1"/>
          </p:cNvPicPr>
          <p:nvPr/>
        </p:nvPicPr>
        <p:blipFill>
          <a:blip r:embed="rId2"/>
          <a:stretch>
            <a:fillRect/>
          </a:stretch>
        </p:blipFill>
        <p:spPr>
          <a:xfrm>
            <a:off x="513340" y="1334863"/>
            <a:ext cx="4399026" cy="5091303"/>
          </a:xfrm>
          <a:prstGeom prst="rect">
            <a:avLst/>
          </a:prstGeom>
          <a:ln>
            <a:solidFill>
              <a:schemeClr val="bg1">
                <a:lumMod val="85000"/>
              </a:schemeClr>
            </a:solidFill>
          </a:ln>
        </p:spPr>
      </p:pic>
      <p:sp>
        <p:nvSpPr>
          <p:cNvPr id="8" name="角丸四角形 79">
            <a:extLst>
              <a:ext uri="{FF2B5EF4-FFF2-40B4-BE49-F238E27FC236}">
                <a16:creationId xmlns:a16="http://schemas.microsoft.com/office/drawing/2014/main" id="{CD426E2D-0045-299B-D5CB-DB9270A4F254}"/>
              </a:ext>
            </a:extLst>
          </p:cNvPr>
          <p:cNvSpPr>
            <a:spLocks noChangeArrowheads="1"/>
          </p:cNvSpPr>
          <p:nvPr/>
        </p:nvSpPr>
        <p:spPr bwMode="auto">
          <a:xfrm>
            <a:off x="2766665" y="4874600"/>
            <a:ext cx="716280" cy="288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80">
            <a:extLst>
              <a:ext uri="{FF2B5EF4-FFF2-40B4-BE49-F238E27FC236}">
                <a16:creationId xmlns:a16="http://schemas.microsoft.com/office/drawing/2014/main" id="{28F3B592-71BF-15FC-7FDD-D6E7E1A32069}"/>
              </a:ext>
            </a:extLst>
          </p:cNvPr>
          <p:cNvSpPr>
            <a:spLocks noChangeShapeType="1"/>
          </p:cNvSpPr>
          <p:nvPr/>
        </p:nvSpPr>
        <p:spPr bwMode="auto">
          <a:xfrm rot="10800000">
            <a:off x="3482945" y="5019061"/>
            <a:ext cx="1393225" cy="10953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Text Box 2">
            <a:extLst>
              <a:ext uri="{FF2B5EF4-FFF2-40B4-BE49-F238E27FC236}">
                <a16:creationId xmlns:a16="http://schemas.microsoft.com/office/drawing/2014/main" id="{F1499FEF-208A-023C-BAA0-EEDE3DDB0EE3}"/>
              </a:ext>
            </a:extLst>
          </p:cNvPr>
          <p:cNvSpPr txBox="1">
            <a:spLocks noChangeArrowheads="1"/>
          </p:cNvSpPr>
          <p:nvPr/>
        </p:nvSpPr>
        <p:spPr bwMode="auto">
          <a:xfrm>
            <a:off x="4240469" y="4825181"/>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31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459952" y="890588"/>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 name="図 7">
            <a:extLst>
              <a:ext uri="{FF2B5EF4-FFF2-40B4-BE49-F238E27FC236}">
                <a16:creationId xmlns:a16="http://schemas.microsoft.com/office/drawing/2014/main" id="{D307EB2F-38F2-6289-C201-11C391276351}"/>
              </a:ext>
            </a:extLst>
          </p:cNvPr>
          <p:cNvPicPr>
            <a:picLocks noChangeAspect="1"/>
          </p:cNvPicPr>
          <p:nvPr/>
        </p:nvPicPr>
        <p:blipFill>
          <a:blip r:embed="rId2"/>
          <a:stretch>
            <a:fillRect/>
          </a:stretch>
        </p:blipFill>
        <p:spPr>
          <a:xfrm>
            <a:off x="652439" y="1363632"/>
            <a:ext cx="3924776" cy="4885468"/>
          </a:xfrm>
          <a:prstGeom prst="rect">
            <a:avLst/>
          </a:prstGeom>
          <a:ln>
            <a:solidFill>
              <a:schemeClr val="bg1">
                <a:lumMod val="85000"/>
              </a:schemeClr>
            </a:solidFill>
          </a:ln>
        </p:spPr>
      </p:pic>
      <p:sp>
        <p:nvSpPr>
          <p:cNvPr id="9" name="角丸四角形 79">
            <a:extLst>
              <a:ext uri="{FF2B5EF4-FFF2-40B4-BE49-F238E27FC236}">
                <a16:creationId xmlns:a16="http://schemas.microsoft.com/office/drawing/2014/main" id="{A011A8FB-6AD8-B65F-5E22-EB9F39E8F020}"/>
              </a:ext>
            </a:extLst>
          </p:cNvPr>
          <p:cNvSpPr>
            <a:spLocks noChangeArrowheads="1"/>
          </p:cNvSpPr>
          <p:nvPr/>
        </p:nvSpPr>
        <p:spPr bwMode="auto">
          <a:xfrm>
            <a:off x="2657894" y="4830918"/>
            <a:ext cx="650456" cy="26132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角丸四角形 79">
            <a:extLst>
              <a:ext uri="{FF2B5EF4-FFF2-40B4-BE49-F238E27FC236}">
                <a16:creationId xmlns:a16="http://schemas.microsoft.com/office/drawing/2014/main" id="{D3E7B532-6367-ECDB-9883-5DAD362E0BEC}"/>
              </a:ext>
            </a:extLst>
          </p:cNvPr>
          <p:cNvSpPr>
            <a:spLocks noChangeArrowheads="1"/>
          </p:cNvSpPr>
          <p:nvPr/>
        </p:nvSpPr>
        <p:spPr bwMode="auto">
          <a:xfrm>
            <a:off x="2229053" y="5786309"/>
            <a:ext cx="755649" cy="21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80">
            <a:extLst>
              <a:ext uri="{FF2B5EF4-FFF2-40B4-BE49-F238E27FC236}">
                <a16:creationId xmlns:a16="http://schemas.microsoft.com/office/drawing/2014/main" id="{474A7A53-5A23-98DF-CFB6-CCDD701E5A05}"/>
              </a:ext>
            </a:extLst>
          </p:cNvPr>
          <p:cNvSpPr>
            <a:spLocks noChangeShapeType="1"/>
          </p:cNvSpPr>
          <p:nvPr/>
        </p:nvSpPr>
        <p:spPr bwMode="auto">
          <a:xfrm rot="10800000" flipV="1">
            <a:off x="2992321" y="5565185"/>
            <a:ext cx="1054288" cy="29713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2">
            <a:extLst>
              <a:ext uri="{FF2B5EF4-FFF2-40B4-BE49-F238E27FC236}">
                <a16:creationId xmlns:a16="http://schemas.microsoft.com/office/drawing/2014/main" id="{43B83AAA-D0FB-3650-88D1-78A27D8BFC33}"/>
              </a:ext>
            </a:extLst>
          </p:cNvPr>
          <p:cNvSpPr txBox="1">
            <a:spLocks noChangeArrowheads="1"/>
          </p:cNvSpPr>
          <p:nvPr/>
        </p:nvSpPr>
        <p:spPr bwMode="auto">
          <a:xfrm>
            <a:off x="3968843" y="5365822"/>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166038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05_保険料控除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380" y="1241339"/>
            <a:ext cx="3438973" cy="26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2"/>
          <p:cNvSpPr>
            <a:spLocks noGrp="1"/>
          </p:cNvSpPr>
          <p:nvPr>
            <p:ph idx="1"/>
          </p:nvPr>
        </p:nvSpPr>
        <p:spPr>
          <a:xfrm>
            <a:off x="363904" y="885060"/>
            <a:ext cx="10964186" cy="37883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支払った保険料等を含めて、前年に入力した情報が初期表示されます。今年度はじめて申告する場合は入力します。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837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764819" y="2221130"/>
            <a:ext cx="747793"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433326" y="3255135"/>
            <a:ext cx="564316"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1845766" y="1462901"/>
            <a:ext cx="581210" cy="416699"/>
          </a:xfrm>
          <a:prstGeom prst="roundRect">
            <a:avLst>
              <a:gd name="adj" fmla="val 13603"/>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3" name="テキスト ボックス 2"/>
          <p:cNvSpPr txBox="1">
            <a:spLocks noChangeArrowheads="1"/>
          </p:cNvSpPr>
          <p:nvPr/>
        </p:nvSpPr>
        <p:spPr bwMode="auto">
          <a:xfrm>
            <a:off x="8948410" y="443548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
        <p:nvSpPr>
          <p:cNvPr id="52" name="テキスト ボックス 2"/>
          <p:cNvSpPr txBox="1">
            <a:spLocks noChangeArrowheads="1"/>
          </p:cNvSpPr>
          <p:nvPr/>
        </p:nvSpPr>
        <p:spPr bwMode="auto">
          <a:xfrm>
            <a:off x="8948409" y="1465309"/>
            <a:ext cx="3041495" cy="15551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169" name="Picture 25" descr="C:\40 MANUAL\MANUAL\奉行Edge 年末調整申告書クラウド\利用ガイド（提出者向け）\Links\05_保険料控除_2_前年初期表示.jpg"/>
          <p:cNvPicPr>
            <a:picLocks noChangeAspect="1" noChangeArrowheads="1"/>
          </p:cNvPicPr>
          <p:nvPr/>
        </p:nvPicPr>
        <p:blipFill rotWithShape="1">
          <a:blip r:embed="rId3" r:link="rId4" cstate="print">
            <a:extLst>
              <a:ext uri="{28A0092B-C50C-407E-A947-70E740481C1C}">
                <a14:useLocalDpi xmlns:a14="http://schemas.microsoft.com/office/drawing/2010/main"/>
              </a:ext>
            </a:extLst>
          </a:blip>
          <a:srcRect t="17545" b="54768"/>
          <a:stretch>
            <a:fillRect/>
          </a:stretch>
        </p:blipFill>
        <p:spPr bwMode="auto">
          <a:xfrm>
            <a:off x="9023945" y="2173931"/>
            <a:ext cx="2865437" cy="83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角丸四角形 79"/>
          <p:cNvSpPr>
            <a:spLocks noChangeArrowheads="1"/>
          </p:cNvSpPr>
          <p:nvPr/>
        </p:nvSpPr>
        <p:spPr bwMode="auto">
          <a:xfrm>
            <a:off x="11676192" y="2591388"/>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2985985" y="3370131"/>
            <a:ext cx="1055764" cy="771447"/>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074224" y="3966457"/>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5"/>
          <a:stretch>
            <a:fillRect/>
          </a:stretch>
        </p:blipFill>
        <p:spPr>
          <a:xfrm>
            <a:off x="5638546" y="1282694"/>
            <a:ext cx="3239835" cy="3818261"/>
          </a:xfrm>
          <a:prstGeom prst="rect">
            <a:avLst/>
          </a:prstGeom>
        </p:spPr>
      </p:pic>
      <p:sp>
        <p:nvSpPr>
          <p:cNvPr id="34" name="角丸四角形 79"/>
          <p:cNvSpPr>
            <a:spLocks noChangeArrowheads="1"/>
          </p:cNvSpPr>
          <p:nvPr/>
        </p:nvSpPr>
        <p:spPr bwMode="auto">
          <a:xfrm>
            <a:off x="5680603" y="4518488"/>
            <a:ext cx="819257" cy="207881"/>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AutoShape 24"/>
          <p:cNvSpPr>
            <a:spLocks noChangeArrowheads="1"/>
          </p:cNvSpPr>
          <p:nvPr/>
        </p:nvSpPr>
        <p:spPr bwMode="auto">
          <a:xfrm>
            <a:off x="6657278" y="2194503"/>
            <a:ext cx="715392" cy="16893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6" name="直線矢印コネクタ 80"/>
          <p:cNvSpPr>
            <a:spLocks noChangeShapeType="1"/>
          </p:cNvSpPr>
          <p:nvPr/>
        </p:nvSpPr>
        <p:spPr bwMode="auto">
          <a:xfrm rot="10800000">
            <a:off x="6499859" y="4601862"/>
            <a:ext cx="244854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7" name="直線矢印コネクタ 80"/>
          <p:cNvCxnSpPr>
            <a:cxnSpLocks noChangeShapeType="1"/>
          </p:cNvCxnSpPr>
          <p:nvPr/>
        </p:nvCxnSpPr>
        <p:spPr bwMode="auto">
          <a:xfrm rot="10800000">
            <a:off x="2512613" y="2305665"/>
            <a:ext cx="3201903" cy="109685"/>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067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69261" y="650222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169" name="Picture 1" descr="05_保険料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6885" y="1177643"/>
            <a:ext cx="4114800" cy="3209925"/>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79"/>
          <p:cNvSpPr>
            <a:spLocks noChangeArrowheads="1"/>
          </p:cNvSpPr>
          <p:nvPr/>
        </p:nvSpPr>
        <p:spPr bwMode="auto">
          <a:xfrm>
            <a:off x="2301746" y="3883510"/>
            <a:ext cx="792163" cy="21858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45453" y="3591948"/>
            <a:ext cx="684213" cy="26511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43410" y="1474929"/>
            <a:ext cx="720725" cy="43180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8" name="直線矢印コネクタ 80"/>
          <p:cNvSpPr>
            <a:spLocks noChangeShapeType="1"/>
          </p:cNvSpPr>
          <p:nvPr/>
        </p:nvSpPr>
        <p:spPr bwMode="auto">
          <a:xfrm rot="10800000">
            <a:off x="3088525" y="3994337"/>
            <a:ext cx="1583558"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3110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住宅ローン控除を受ける方は、続いて</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給与所得者の（特定増改築等）住宅借入金等特別控除申告書を提出する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の画面が表示されます。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
          <p:cNvSpPr txBox="1">
            <a:spLocks noChangeArrowheads="1"/>
          </p:cNvSpPr>
          <p:nvPr/>
        </p:nvSpPr>
        <p:spPr bwMode="auto">
          <a:xfrm>
            <a:off x="3825628" y="38363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35847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8" name="テキスト ボックス 2"/>
          <p:cNvSpPr txBox="1">
            <a:spLocks noChangeArrowheads="1"/>
          </p:cNvSpPr>
          <p:nvPr/>
        </p:nvSpPr>
        <p:spPr bwMode="auto">
          <a:xfrm>
            <a:off x="4928116" y="1341162"/>
            <a:ext cx="4434174" cy="4587198"/>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pic>
        <p:nvPicPr>
          <p:cNvPr id="6" name="図 5"/>
          <p:cNvPicPr>
            <a:picLocks noChangeAspect="1"/>
          </p:cNvPicPr>
          <p:nvPr/>
        </p:nvPicPr>
        <p:blipFill>
          <a:blip r:embed="rId2"/>
          <a:stretch>
            <a:fillRect/>
          </a:stretch>
        </p:blipFill>
        <p:spPr>
          <a:xfrm>
            <a:off x="665138" y="6379769"/>
            <a:ext cx="3997325" cy="375699"/>
          </a:xfrm>
          <a:prstGeom prst="rect">
            <a:avLst/>
          </a:prstGeom>
        </p:spPr>
      </p:pic>
      <p:pic>
        <p:nvPicPr>
          <p:cNvPr id="8" name="図 7"/>
          <p:cNvPicPr>
            <a:picLocks noChangeAspect="1"/>
          </p:cNvPicPr>
          <p:nvPr/>
        </p:nvPicPr>
        <p:blipFill>
          <a:blip r:embed="rId3"/>
          <a:stretch>
            <a:fillRect/>
          </a:stretch>
        </p:blipFill>
        <p:spPr>
          <a:xfrm>
            <a:off x="640862" y="6339571"/>
            <a:ext cx="4066051" cy="93759"/>
          </a:xfrm>
          <a:prstGeom prst="rect">
            <a:avLst/>
          </a:prstGeom>
        </p:spPr>
      </p:pic>
      <p:pic>
        <p:nvPicPr>
          <p:cNvPr id="11" name="図 10">
            <a:extLst>
              <a:ext uri="{FF2B5EF4-FFF2-40B4-BE49-F238E27FC236}">
                <a16:creationId xmlns:a16="http://schemas.microsoft.com/office/drawing/2014/main" id="{070323F5-0279-016F-FF26-6CD801963FC8}"/>
              </a:ext>
            </a:extLst>
          </p:cNvPr>
          <p:cNvPicPr>
            <a:picLocks noChangeAspect="1"/>
          </p:cNvPicPr>
          <p:nvPr/>
        </p:nvPicPr>
        <p:blipFill>
          <a:blip r:embed="rId4"/>
          <a:stretch>
            <a:fillRect/>
          </a:stretch>
        </p:blipFill>
        <p:spPr>
          <a:xfrm>
            <a:off x="532221" y="1120947"/>
            <a:ext cx="4116229" cy="5226177"/>
          </a:xfrm>
          <a:prstGeom prst="rect">
            <a:avLst/>
          </a:prstGeom>
          <a:ln>
            <a:solidFill>
              <a:schemeClr val="bg1">
                <a:lumMod val="85000"/>
              </a:schemeClr>
            </a:solidFill>
          </a:ln>
        </p:spPr>
      </p:pic>
      <p:sp>
        <p:nvSpPr>
          <p:cNvPr id="19" name="角丸四角形 79">
            <a:extLst>
              <a:ext uri="{FF2B5EF4-FFF2-40B4-BE49-F238E27FC236}">
                <a16:creationId xmlns:a16="http://schemas.microsoft.com/office/drawing/2014/main" id="{C59ACA2F-D138-F7A5-3CAC-AE23EA65F48E}"/>
              </a:ext>
            </a:extLst>
          </p:cNvPr>
          <p:cNvSpPr>
            <a:spLocks noChangeArrowheads="1"/>
          </p:cNvSpPr>
          <p:nvPr/>
        </p:nvSpPr>
        <p:spPr bwMode="auto">
          <a:xfrm>
            <a:off x="4340714" y="2368763"/>
            <a:ext cx="228600"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直線矢印コネクタ 80">
            <a:extLst>
              <a:ext uri="{FF2B5EF4-FFF2-40B4-BE49-F238E27FC236}">
                <a16:creationId xmlns:a16="http://schemas.microsoft.com/office/drawing/2014/main" id="{F91BCAEF-E023-9634-16CB-8EAA2AD56600}"/>
              </a:ext>
            </a:extLst>
          </p:cNvPr>
          <p:cNvSpPr>
            <a:spLocks noChangeShapeType="1"/>
          </p:cNvSpPr>
          <p:nvPr/>
        </p:nvSpPr>
        <p:spPr bwMode="auto">
          <a:xfrm rot="10800000" flipV="1">
            <a:off x="4564945" y="2441152"/>
            <a:ext cx="365861"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角丸四角形 79">
            <a:extLst>
              <a:ext uri="{FF2B5EF4-FFF2-40B4-BE49-F238E27FC236}">
                <a16:creationId xmlns:a16="http://schemas.microsoft.com/office/drawing/2014/main" id="{CED1842D-A0E2-8802-8D84-2DFDD1BC54C9}"/>
              </a:ext>
            </a:extLst>
          </p:cNvPr>
          <p:cNvSpPr>
            <a:spLocks noChangeArrowheads="1"/>
          </p:cNvSpPr>
          <p:nvPr/>
        </p:nvSpPr>
        <p:spPr bwMode="auto">
          <a:xfrm>
            <a:off x="2708875" y="6499738"/>
            <a:ext cx="659014" cy="2603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9" name="図 28">
            <a:extLst>
              <a:ext uri="{FF2B5EF4-FFF2-40B4-BE49-F238E27FC236}">
                <a16:creationId xmlns:a16="http://schemas.microsoft.com/office/drawing/2014/main" id="{F60449D1-028E-A7E8-5D21-F6194C3613ED}"/>
              </a:ext>
            </a:extLst>
          </p:cNvPr>
          <p:cNvPicPr>
            <a:picLocks noChangeAspect="1"/>
          </p:cNvPicPr>
          <p:nvPr/>
        </p:nvPicPr>
        <p:blipFill>
          <a:blip r:embed="rId5"/>
          <a:stretch>
            <a:fillRect/>
          </a:stretch>
        </p:blipFill>
        <p:spPr>
          <a:xfrm>
            <a:off x="5948711" y="2180157"/>
            <a:ext cx="2195132" cy="3619119"/>
          </a:xfrm>
          <a:prstGeom prst="rect">
            <a:avLst/>
          </a:prstGeom>
        </p:spPr>
      </p:pic>
      <p:sp>
        <p:nvSpPr>
          <p:cNvPr id="30" name="角丸四角形 79">
            <a:extLst>
              <a:ext uri="{FF2B5EF4-FFF2-40B4-BE49-F238E27FC236}">
                <a16:creationId xmlns:a16="http://schemas.microsoft.com/office/drawing/2014/main" id="{7AB9BAE0-63CB-2781-C488-50739DB0A686}"/>
              </a:ext>
            </a:extLst>
          </p:cNvPr>
          <p:cNvSpPr>
            <a:spLocks noChangeArrowheads="1"/>
          </p:cNvSpPr>
          <p:nvPr/>
        </p:nvSpPr>
        <p:spPr bwMode="auto">
          <a:xfrm>
            <a:off x="6807835" y="5305673"/>
            <a:ext cx="476885" cy="15929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6342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40 MANUAL\MANUAL\奉行Edge 年末調整申告書クラウド\利用ガイド（提出者向け）\Links\コンテンツ集_6_提出完了0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515620" y="1564283"/>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4" name="AutoShape 8"/>
          <p:cNvCxnSpPr>
            <a:cxnSpLocks noChangeShapeType="1"/>
          </p:cNvCxnSpPr>
          <p:nvPr/>
        </p:nvCxnSpPr>
        <p:spPr bwMode="auto">
          <a:xfrm rot="10800000">
            <a:off x="3165793" y="3215019"/>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132740" y="2675356"/>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スマートフォンなどで台紙の印刷ができない場合は、プリンターなどに印刷できる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宛にメールを送信し、添付の台紙を印刷します。</a:t>
            </a: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3" name="コンテンツ プレースホルダー 2"/>
          <p:cNvSpPr>
            <a:spLocks noGrp="1"/>
          </p:cNvSpPr>
          <p:nvPr>
            <p:ph idx="1"/>
          </p:nvPr>
        </p:nvSpPr>
        <p:spPr>
          <a:xfrm>
            <a:off x="389614" y="850790"/>
            <a:ext cx="10964186" cy="132514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332230" y="3118182"/>
            <a:ext cx="914400" cy="2000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249805" y="3108657"/>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9"/>
          <p:cNvSpPr>
            <a:spLocks noChangeArrowheads="1"/>
          </p:cNvSpPr>
          <p:nvPr/>
        </p:nvSpPr>
        <p:spPr bwMode="auto">
          <a:xfrm>
            <a:off x="3314383" y="1748487"/>
            <a:ext cx="657225" cy="3825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4107" name="Picture 11" descr="27_台紙_メール"/>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41120" y="3431051"/>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7866864" y="2664662"/>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住宅借入金等特別控除申告書において、住宅借入金等特別控除証明書は電子データで提出、年末残高証明書を電子データで提出していない場合は、年末残高証明書の原本を台紙に貼りつけて郵送等で提出する。</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338" y="4975503"/>
            <a:ext cx="2293688" cy="1617475"/>
          </a:xfrm>
          <a:prstGeom prst="rect">
            <a:avLst/>
          </a:prstGeom>
        </p:spPr>
      </p:pic>
      <p:sp>
        <p:nvSpPr>
          <p:cNvPr id="19" name="テキスト ボックス 2"/>
          <p:cNvSpPr txBox="1">
            <a:spLocks noChangeArrowheads="1"/>
          </p:cNvSpPr>
          <p:nvPr/>
        </p:nvSpPr>
        <p:spPr bwMode="auto">
          <a:xfrm>
            <a:off x="2192610" y="5857644"/>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cxnSp>
        <p:nvCxnSpPr>
          <p:cNvPr id="23" name="直線矢印コネクタ 9"/>
          <p:cNvCxnSpPr>
            <a:cxnSpLocks noChangeShapeType="1"/>
          </p:cNvCxnSpPr>
          <p:nvPr/>
        </p:nvCxnSpPr>
        <p:spPr bwMode="auto">
          <a:xfrm rot="5400000" flipH="1" flipV="1">
            <a:off x="215929" y="3940796"/>
            <a:ext cx="1838902" cy="39370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435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805796752"/>
              </p:ext>
            </p:extLst>
          </p:nvPr>
        </p:nvGraphicFramePr>
        <p:xfrm>
          <a:off x="574542" y="904585"/>
          <a:ext cx="10594330" cy="400492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6">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Ver.230928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dirty="0"/>
                    </a:p>
                  </a:txBody>
                  <a:tcPr anchor="ctr"/>
                </a:tc>
                <a:extLst>
                  <a:ext uri="{0D108BD9-81ED-4DB2-BD59-A6C34878D82A}">
                    <a16:rowId xmlns:a16="http://schemas.microsoft.com/office/drawing/2014/main" val="34961446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P12</a:t>
                      </a: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機能追加に伴う画像の変更</a:t>
                      </a:r>
                      <a:endParaRPr kumimoji="1" lang="ja-JP" altLang="en-US" sz="1200" dirty="0"/>
                    </a:p>
                  </a:txBody>
                  <a:tcPr anchor="ctr"/>
                </a:tc>
                <a:extLst>
                  <a:ext uri="{0D108BD9-81ED-4DB2-BD59-A6C34878D82A}">
                    <a16:rowId xmlns:a16="http://schemas.microsoft.com/office/drawing/2014/main" val="41855887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P23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P25</a:t>
                      </a:r>
                      <a:endParaRPr kumimoji="1" lang="ja-JP" altLang="en-US" sz="12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住宅ローン控除改正に伴い、居住開始年月日が令和４年１月１日以降の場合の入力方法を新規追加</a:t>
                      </a:r>
                      <a:endParaRPr kumimoji="1" lang="ja-JP" altLang="en-US" sz="1200" dirty="0"/>
                    </a:p>
                  </a:txBody>
                  <a:tcPr anchor="ctr"/>
                </a:tc>
                <a:extLst>
                  <a:ext uri="{0D108BD9-81ED-4DB2-BD59-A6C34878D82A}">
                    <a16:rowId xmlns:a16="http://schemas.microsoft.com/office/drawing/2014/main" val="30554790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P33</a:t>
                      </a:r>
                      <a:endParaRPr kumimoji="1" lang="ja-JP" altLang="en-US" sz="1200" b="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dirty="0">
                          <a:latin typeface="メイリオ" panose="020B0604030504040204" pitchFamily="50" charset="-128"/>
                          <a:ea typeface="メイリオ" panose="020B0604030504040204" pitchFamily="50" charset="-128"/>
                        </a:rPr>
                        <a:t>電子データで提出できる控除証明書を追加（社会保険料控除証明書、小規模企業共済等掛金控除証明書）</a:t>
                      </a:r>
                    </a:p>
                  </a:txBody>
                  <a:tcPr anchor="ctr"/>
                </a:tc>
                <a:extLst>
                  <a:ext uri="{0D108BD9-81ED-4DB2-BD59-A6C34878D82A}">
                    <a16:rowId xmlns:a16="http://schemas.microsoft.com/office/drawing/2014/main" val="232014689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Ver.230725</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067567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3</a:t>
                      </a:r>
                      <a:r>
                        <a:rPr kumimoji="1" lang="ja-JP" altLang="en-US" sz="1200" baseline="0" dirty="0">
                          <a:latin typeface="メイリオ" panose="020B0604030504040204" pitchFamily="50" charset="-128"/>
                          <a:ea typeface="メイリオ" panose="020B0604030504040204" pitchFamily="50" charset="-128"/>
                        </a:rPr>
                        <a:t>］こんなときは」に以下を追加</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6.</a:t>
                      </a:r>
                      <a:r>
                        <a:rPr kumimoji="1" lang="ja-JP" altLang="en-US" sz="1200" baseline="0" dirty="0">
                          <a:latin typeface="メイリオ" panose="020B0604030504040204" pitchFamily="50" charset="-128"/>
                          <a:ea typeface="メイリオ" panose="020B0604030504040204" pitchFamily="50" charset="-128"/>
                        </a:rPr>
                        <a:t> 前職の源泉徴収票情報を入力する手順」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7.</a:t>
                      </a:r>
                      <a:r>
                        <a:rPr kumimoji="1" lang="ja-JP" altLang="en-US" sz="1200" baseline="0" dirty="0">
                          <a:latin typeface="メイリオ" panose="020B0604030504040204" pitchFamily="50" charset="-128"/>
                          <a:ea typeface="メイリオ" panose="020B0604030504040204" pitchFamily="50" charset="-128"/>
                        </a:rPr>
                        <a:t> 申告書入力画面を英語表記に切り替える手順」</a:t>
                      </a:r>
                    </a:p>
                  </a:txBody>
                  <a:tcPr anchor="ctr"/>
                </a:tc>
                <a:extLst>
                  <a:ext uri="{0D108BD9-81ED-4DB2-BD59-A6C34878D82A}">
                    <a16:rowId xmlns:a16="http://schemas.microsoft.com/office/drawing/2014/main" val="897321495"/>
                  </a:ext>
                </a:extLst>
              </a:tr>
              <a:tr h="370840">
                <a:tc>
                  <a:txBody>
                    <a:bodyPr/>
                    <a:lstStyle/>
                    <a:p>
                      <a:r>
                        <a:rPr kumimoji="1" lang="en-US" altLang="ja-JP" sz="1200" b="0" baseline="0" dirty="0">
                          <a:latin typeface="メイリオ" panose="020B0604030504040204" pitchFamily="50" charset="-128"/>
                          <a:ea typeface="メイリオ" panose="020B0604030504040204" pitchFamily="50" charset="-128"/>
                        </a:rPr>
                        <a:t>P10〜P16</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P18</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P19</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P21</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P22</a:t>
                      </a:r>
                      <a:endParaRPr kumimoji="1" lang="ja-JP" altLang="en-US" sz="1200" b="0" baseline="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機能追加に伴う画面変更</a:t>
                      </a:r>
                      <a:endParaRPr kumimoji="1" lang="ja-JP" altLang="en-US" sz="1200" baseline="0" dirty="0"/>
                    </a:p>
                  </a:txBody>
                  <a:tcPr anchor="ctr"/>
                </a:tc>
                <a:extLst>
                  <a:ext uri="{0D108BD9-81ED-4DB2-BD59-A6C34878D82A}">
                    <a16:rowId xmlns:a16="http://schemas.microsoft.com/office/drawing/2014/main" val="3505018958"/>
                  </a:ext>
                </a:extLst>
              </a:tr>
              <a:tr h="370840">
                <a:tc>
                  <a:txBody>
                    <a:bodyPr/>
                    <a:lstStyle/>
                    <a:p>
                      <a:r>
                        <a:rPr kumimoji="1" lang="en-US" altLang="ja-JP" sz="1200" b="0" baseline="0" dirty="0">
                          <a:latin typeface="メイリオ" panose="020B0604030504040204" pitchFamily="50" charset="-128"/>
                          <a:ea typeface="メイリオ" panose="020B0604030504040204" pitchFamily="50" charset="-128"/>
                        </a:rPr>
                        <a:t>P37</a:t>
                      </a:r>
                      <a:endParaRPr kumimoji="1" lang="ja-JP" altLang="en-US" sz="1200" b="0" baseline="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 前職の源泉徴収票情報を入力する手順」を新規追加</a:t>
                      </a:r>
                      <a:endParaRPr kumimoji="1" lang="en-US" altLang="ja-JP" sz="1200" baseline="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617449474"/>
                  </a:ext>
                </a:extLst>
              </a:tr>
              <a:tr h="370840">
                <a:tc>
                  <a:txBody>
                    <a:bodyPr/>
                    <a:lstStyle/>
                    <a:p>
                      <a:r>
                        <a:rPr kumimoji="1" lang="en-US" altLang="ja-JP" sz="1200" b="0" baseline="0" dirty="0">
                          <a:latin typeface="メイリオ" panose="020B0604030504040204" pitchFamily="50" charset="-128"/>
                          <a:ea typeface="メイリオ" panose="020B0604030504040204" pitchFamily="50" charset="-128"/>
                        </a:rPr>
                        <a:t>P38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7.</a:t>
                      </a:r>
                      <a:r>
                        <a:rPr kumimoji="1" lang="ja-JP" altLang="en-US" sz="1200" baseline="0" dirty="0">
                          <a:latin typeface="メイリオ" panose="020B0604030504040204" pitchFamily="50" charset="-128"/>
                          <a:ea typeface="メイリオ" panose="020B0604030504040204" pitchFamily="50" charset="-128"/>
                        </a:rPr>
                        <a:t> 申告書入力画面を英語表記に切り替える手順」を新規追加</a:t>
                      </a:r>
                      <a:endParaRPr kumimoji="1" lang="ja-JP" altLang="en-US" sz="1200" baseline="0" dirty="0"/>
                    </a:p>
                  </a:txBody>
                  <a:tcPr anchor="ctr"/>
                </a:tc>
                <a:extLst>
                  <a:ext uri="{0D108BD9-81ED-4DB2-BD59-A6C34878D82A}">
                    <a16:rowId xmlns:a16="http://schemas.microsoft.com/office/drawing/2014/main" val="1147691191"/>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 保険料控除の記入例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 前職の源泉徴収票情報を入力する手順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7. </a:t>
            </a:r>
            <a:r>
              <a:rPr lang="ja-JP" altLang="en-US" sz="2400" dirty="0">
                <a:latin typeface="Meiryo UI" panose="020B0604030504040204" pitchFamily="50" charset="-128"/>
                <a:ea typeface="Meiryo UI" panose="020B0604030504040204" pitchFamily="50" charset="-128"/>
              </a:rPr>
              <a:t>申告書入力画面を英語表記に切り替える手順</a:t>
            </a: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1 ~ 2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3887615" y="129085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3928401" y="151376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7" name="テキスト ボックス 2"/>
          <p:cNvSpPr txBox="1">
            <a:spLocks noChangeArrowheads="1"/>
          </p:cNvSpPr>
          <p:nvPr/>
        </p:nvSpPr>
        <p:spPr bwMode="auto">
          <a:xfrm>
            <a:off x="622771"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例１：一般の生命保険料（新）の控除証明書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100" name="テキスト ボックス 2"/>
          <p:cNvSpPr txBox="1">
            <a:spLocks noChangeArrowheads="1"/>
          </p:cNvSpPr>
          <p:nvPr/>
        </p:nvSpPr>
        <p:spPr bwMode="auto">
          <a:xfrm>
            <a:off x="6345654"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9599419" y="127882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79"/>
          <p:cNvSpPr>
            <a:spLocks noChangeArrowheads="1"/>
          </p:cNvSpPr>
          <p:nvPr/>
        </p:nvSpPr>
        <p:spPr bwMode="auto">
          <a:xfrm>
            <a:off x="9654493" y="1509491"/>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6" name="AutoShape 83"/>
          <p:cNvSpPr>
            <a:spLocks noChangeArrowheads="1"/>
          </p:cNvSpPr>
          <p:nvPr/>
        </p:nvSpPr>
        <p:spPr bwMode="auto">
          <a:xfrm>
            <a:off x="10416493" y="1944466"/>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7" name="AutoShape 85"/>
          <p:cNvSpPr>
            <a:spLocks noChangeArrowheads="1"/>
          </p:cNvSpPr>
          <p:nvPr/>
        </p:nvSpPr>
        <p:spPr bwMode="auto">
          <a:xfrm>
            <a:off x="10937193" y="2741391"/>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・「証明額」ではなく、「申告額」を入力します。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・適用制度の新・旧を正しく選択します。</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・年間の申告額を入力します。年の途中月の保険料証明額を入力しないよう</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ご注意ください。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ヶ月分の支払金額しか記載がない場合（簡保の場合）で、</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月まで</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継続して払込がある場合には、年間合計金額を計算してください。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その際、配当金や分配金（予定の場合も含む）がある場合は、その金額を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差し引いて入力してください。</a:t>
            </a:r>
          </a:p>
        </p:txBody>
      </p:sp>
      <p:pic>
        <p:nvPicPr>
          <p:cNvPr id="3" name="図 2"/>
          <p:cNvPicPr>
            <a:picLocks noChangeAspect="1"/>
          </p:cNvPicPr>
          <p:nvPr/>
        </p:nvPicPr>
        <p:blipFill>
          <a:blip r:embed="rId6"/>
          <a:stretch>
            <a:fillRect/>
          </a:stretch>
        </p:blipFill>
        <p:spPr>
          <a:xfrm>
            <a:off x="673292" y="1279271"/>
            <a:ext cx="3115808" cy="2584069"/>
          </a:xfrm>
          <a:prstGeom prst="rect">
            <a:avLst/>
          </a:prstGeom>
        </p:spPr>
      </p:pic>
      <p:sp>
        <p:nvSpPr>
          <p:cNvPr id="50" name="AutoShape 64"/>
          <p:cNvSpPr>
            <a:spLocks noChangeArrowheads="1"/>
          </p:cNvSpPr>
          <p:nvPr/>
        </p:nvSpPr>
        <p:spPr bwMode="auto">
          <a:xfrm>
            <a:off x="737710" y="1965927"/>
            <a:ext cx="2957512"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8" name="AutoShape 65"/>
          <p:cNvSpPr>
            <a:spLocks noChangeArrowheads="1"/>
          </p:cNvSpPr>
          <p:nvPr/>
        </p:nvSpPr>
        <p:spPr bwMode="auto">
          <a:xfrm>
            <a:off x="742472" y="2729865"/>
            <a:ext cx="2952750" cy="16220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9" name="AutoShape 66"/>
          <p:cNvSpPr>
            <a:spLocks noChangeArrowheads="1"/>
          </p:cNvSpPr>
          <p:nvPr/>
        </p:nvSpPr>
        <p:spPr bwMode="auto">
          <a:xfrm>
            <a:off x="1659252" y="1469040"/>
            <a:ext cx="684213"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0" name="AutoShape 69"/>
          <p:cNvSpPr>
            <a:spLocks noChangeArrowheads="1"/>
          </p:cNvSpPr>
          <p:nvPr/>
        </p:nvSpPr>
        <p:spPr bwMode="auto">
          <a:xfrm>
            <a:off x="4677701" y="194873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 name="AutoShape 70"/>
          <p:cNvSpPr>
            <a:spLocks noChangeArrowheads="1"/>
          </p:cNvSpPr>
          <p:nvPr/>
        </p:nvSpPr>
        <p:spPr bwMode="auto">
          <a:xfrm>
            <a:off x="5188876" y="275201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62" name="AutoShape 71"/>
          <p:cNvCxnSpPr>
            <a:cxnSpLocks noChangeShapeType="1"/>
          </p:cNvCxnSpPr>
          <p:nvPr/>
        </p:nvCxnSpPr>
        <p:spPr bwMode="auto">
          <a:xfrm flipV="1">
            <a:off x="3671888" y="1645528"/>
            <a:ext cx="342238" cy="954079"/>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AutoShape 72"/>
          <p:cNvCxnSpPr>
            <a:cxnSpLocks noChangeShapeType="1"/>
            <a:stCxn id="58" idx="3"/>
          </p:cNvCxnSpPr>
          <p:nvPr/>
        </p:nvCxnSpPr>
        <p:spPr bwMode="auto">
          <a:xfrm>
            <a:off x="3695222" y="2810969"/>
            <a:ext cx="1503179" cy="66457"/>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64" name="AutoShape 73"/>
          <p:cNvCxnSpPr>
            <a:cxnSpLocks noChangeShapeType="1"/>
          </p:cNvCxnSpPr>
          <p:nvPr/>
        </p:nvCxnSpPr>
        <p:spPr bwMode="auto">
          <a:xfrm flipV="1">
            <a:off x="3692841" y="2023352"/>
            <a:ext cx="979304" cy="1004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6" name="角丸四角形 79"/>
          <p:cNvSpPr>
            <a:spLocks noChangeArrowheads="1"/>
          </p:cNvSpPr>
          <p:nvPr/>
        </p:nvSpPr>
        <p:spPr bwMode="auto">
          <a:xfrm>
            <a:off x="742472" y="2614254"/>
            <a:ext cx="2952750" cy="105735"/>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7879" y="1269045"/>
            <a:ext cx="3131927" cy="2617261"/>
          </a:xfrm>
          <a:prstGeom prst="rect">
            <a:avLst/>
          </a:prstGeom>
        </p:spPr>
      </p:pic>
      <p:sp>
        <p:nvSpPr>
          <p:cNvPr id="67" name="角丸四角形 79"/>
          <p:cNvSpPr>
            <a:spLocks noChangeArrowheads="1"/>
          </p:cNvSpPr>
          <p:nvPr/>
        </p:nvSpPr>
        <p:spPr bwMode="auto">
          <a:xfrm>
            <a:off x="6455864" y="2631097"/>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8" name="AutoShape 76"/>
          <p:cNvSpPr>
            <a:spLocks noChangeArrowheads="1"/>
          </p:cNvSpPr>
          <p:nvPr/>
        </p:nvSpPr>
        <p:spPr bwMode="auto">
          <a:xfrm>
            <a:off x="6454276" y="1996097"/>
            <a:ext cx="2952750" cy="21906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9" name="AutoShape 77"/>
          <p:cNvSpPr>
            <a:spLocks noChangeArrowheads="1"/>
          </p:cNvSpPr>
          <p:nvPr/>
        </p:nvSpPr>
        <p:spPr bwMode="auto">
          <a:xfrm>
            <a:off x="6457451" y="2746983"/>
            <a:ext cx="2952750" cy="18742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0" name="AutoShape 78"/>
          <p:cNvSpPr>
            <a:spLocks noChangeArrowheads="1"/>
          </p:cNvSpPr>
          <p:nvPr/>
        </p:nvSpPr>
        <p:spPr bwMode="auto">
          <a:xfrm>
            <a:off x="7367089" y="1476984"/>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71" name="AutoShape 80"/>
          <p:cNvCxnSpPr>
            <a:cxnSpLocks noChangeShapeType="1"/>
            <a:stCxn id="69" idx="3"/>
          </p:cNvCxnSpPr>
          <p:nvPr/>
        </p:nvCxnSpPr>
        <p:spPr bwMode="auto">
          <a:xfrm flipV="1">
            <a:off x="9410201" y="2836641"/>
            <a:ext cx="1523817" cy="405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72" name="AutoShape 82"/>
          <p:cNvCxnSpPr>
            <a:cxnSpLocks noChangeShapeType="1"/>
          </p:cNvCxnSpPr>
          <p:nvPr/>
        </p:nvCxnSpPr>
        <p:spPr bwMode="auto">
          <a:xfrm flipV="1">
            <a:off x="9378268" y="1626966"/>
            <a:ext cx="338137" cy="100012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AutoShape 84"/>
          <p:cNvCxnSpPr>
            <a:cxnSpLocks noChangeShapeType="1"/>
          </p:cNvCxnSpPr>
          <p:nvPr/>
        </p:nvCxnSpPr>
        <p:spPr bwMode="auto">
          <a:xfrm flipV="1">
            <a:off x="9405255" y="2025428"/>
            <a:ext cx="1022350" cy="3651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70458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3 ~ 4</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1169" y="6495938"/>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7" name="テキスト ボックス 2"/>
          <p:cNvSpPr txBox="1">
            <a:spLocks noChangeArrowheads="1"/>
          </p:cNvSpPr>
          <p:nvPr/>
        </p:nvSpPr>
        <p:spPr bwMode="auto">
          <a:xfrm>
            <a:off x="6058659" y="831361"/>
            <a:ext cx="6106689"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例４：一般の生命保険料（新）兼　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9225" name="Picture 9" descr="W:\TC\MANUAL\奉行Edge 年末調整申告書クラウド\利用ガイド（提出者向け）\Links\控除証明書.jpg"/>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9371980" y="1345821"/>
            <a:ext cx="21780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79"/>
          <p:cNvSpPr>
            <a:spLocks noChangeArrowheads="1"/>
          </p:cNvSpPr>
          <p:nvPr/>
        </p:nvSpPr>
        <p:spPr bwMode="auto">
          <a:xfrm>
            <a:off x="10333229" y="225163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AutoShape 13"/>
          <p:cNvSpPr>
            <a:spLocks noChangeArrowheads="1"/>
          </p:cNvSpPr>
          <p:nvPr/>
        </p:nvSpPr>
        <p:spPr bwMode="auto">
          <a:xfrm>
            <a:off x="10342754" y="243260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597155" y="845778"/>
            <a:ext cx="389660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例３：介護医療保険料の控除証明書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26" name="Picture 87" descr="W:\TC\MANUAL\奉行Edge 年末調整申告書クラウド\利用ガイド（提出者向け）\Links\介護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847871" y="122360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79"/>
          <p:cNvSpPr>
            <a:spLocks noChangeArrowheads="1"/>
          </p:cNvSpPr>
          <p:nvPr/>
        </p:nvSpPr>
        <p:spPr bwMode="auto">
          <a:xfrm>
            <a:off x="4677787" y="1885834"/>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AutoShape 94"/>
          <p:cNvSpPr>
            <a:spLocks noChangeArrowheads="1"/>
          </p:cNvSpPr>
          <p:nvPr/>
        </p:nvSpPr>
        <p:spPr bwMode="auto">
          <a:xfrm>
            <a:off x="5192137" y="2866909"/>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13" name="図 12"/>
          <p:cNvPicPr>
            <a:picLocks noChangeAspect="1"/>
          </p:cNvPicPr>
          <p:nvPr/>
        </p:nvPicPr>
        <p:blipFill>
          <a:blip r:embed="rId6"/>
          <a:stretch>
            <a:fillRect/>
          </a:stretch>
        </p:blipFill>
        <p:spPr>
          <a:xfrm>
            <a:off x="636216" y="1211298"/>
            <a:ext cx="3079483" cy="2458644"/>
          </a:xfrm>
          <a:prstGeom prst="rect">
            <a:avLst/>
          </a:prstGeom>
        </p:spPr>
      </p:pic>
      <p:sp>
        <p:nvSpPr>
          <p:cNvPr id="37" name="角丸四角形 79"/>
          <p:cNvSpPr>
            <a:spLocks noChangeArrowheads="1"/>
          </p:cNvSpPr>
          <p:nvPr/>
        </p:nvSpPr>
        <p:spPr bwMode="auto">
          <a:xfrm>
            <a:off x="717053" y="1861667"/>
            <a:ext cx="2935288" cy="231094"/>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AutoShape 89"/>
          <p:cNvSpPr>
            <a:spLocks noChangeArrowheads="1"/>
          </p:cNvSpPr>
          <p:nvPr/>
        </p:nvSpPr>
        <p:spPr bwMode="auto">
          <a:xfrm>
            <a:off x="720228" y="2493491"/>
            <a:ext cx="2916238" cy="17985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 name="AutoShape 90"/>
          <p:cNvSpPr>
            <a:spLocks noChangeArrowheads="1"/>
          </p:cNvSpPr>
          <p:nvPr/>
        </p:nvSpPr>
        <p:spPr bwMode="auto">
          <a:xfrm>
            <a:off x="1612403" y="1360017"/>
            <a:ext cx="684213"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0" name="AutoShape 91"/>
          <p:cNvCxnSpPr>
            <a:cxnSpLocks noChangeShapeType="1"/>
            <a:stCxn id="38" idx="3"/>
          </p:cNvCxnSpPr>
          <p:nvPr/>
        </p:nvCxnSpPr>
        <p:spPr bwMode="auto">
          <a:xfrm>
            <a:off x="3636466" y="2583421"/>
            <a:ext cx="1544559" cy="39461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41" name="AutoShape 93"/>
          <p:cNvCxnSpPr>
            <a:cxnSpLocks noChangeShapeType="1"/>
          </p:cNvCxnSpPr>
          <p:nvPr/>
        </p:nvCxnSpPr>
        <p:spPr bwMode="auto">
          <a:xfrm flipV="1">
            <a:off x="3652341" y="1976323"/>
            <a:ext cx="1025446" cy="1757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3" name="図 22"/>
          <p:cNvPicPr>
            <a:picLocks noChangeAspect="1"/>
          </p:cNvPicPr>
          <p:nvPr/>
        </p:nvPicPr>
        <p:blipFill>
          <a:blip r:embed="rId7"/>
          <a:stretch>
            <a:fillRect/>
          </a:stretch>
        </p:blipFill>
        <p:spPr>
          <a:xfrm>
            <a:off x="6170387" y="1199928"/>
            <a:ext cx="3038090" cy="5368512"/>
          </a:xfrm>
          <a:prstGeom prst="rect">
            <a:avLst/>
          </a:prstGeom>
        </p:spPr>
      </p:pic>
      <p:sp>
        <p:nvSpPr>
          <p:cNvPr id="46" name="角丸四角形 79"/>
          <p:cNvSpPr>
            <a:spLocks noChangeArrowheads="1"/>
          </p:cNvSpPr>
          <p:nvPr/>
        </p:nvSpPr>
        <p:spPr bwMode="auto">
          <a:xfrm>
            <a:off x="6225762" y="1885589"/>
            <a:ext cx="2916238" cy="252412"/>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7" name="AutoShape 4"/>
          <p:cNvSpPr>
            <a:spLocks noChangeArrowheads="1"/>
          </p:cNvSpPr>
          <p:nvPr/>
        </p:nvSpPr>
        <p:spPr bwMode="auto">
          <a:xfrm>
            <a:off x="6233701" y="2617422"/>
            <a:ext cx="2914650" cy="1765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5"/>
          <p:cNvSpPr>
            <a:spLocks noChangeArrowheads="1"/>
          </p:cNvSpPr>
          <p:nvPr/>
        </p:nvSpPr>
        <p:spPr bwMode="auto">
          <a:xfrm>
            <a:off x="6233702" y="5317763"/>
            <a:ext cx="2908302" cy="1699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6"/>
          <p:cNvSpPr>
            <a:spLocks noChangeArrowheads="1"/>
          </p:cNvSpPr>
          <p:nvPr/>
        </p:nvSpPr>
        <p:spPr bwMode="auto">
          <a:xfrm>
            <a:off x="6236876" y="4687525"/>
            <a:ext cx="2897803" cy="25118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0" name="AutoShape 7"/>
          <p:cNvSpPr>
            <a:spLocks noChangeArrowheads="1"/>
          </p:cNvSpPr>
          <p:nvPr/>
        </p:nvSpPr>
        <p:spPr bwMode="auto">
          <a:xfrm>
            <a:off x="7133810" y="1395048"/>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1" name="AutoShape 8"/>
          <p:cNvSpPr>
            <a:spLocks noChangeArrowheads="1"/>
          </p:cNvSpPr>
          <p:nvPr/>
        </p:nvSpPr>
        <p:spPr bwMode="auto">
          <a:xfrm>
            <a:off x="7133816" y="4198576"/>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2" name="AutoShape 10"/>
          <p:cNvCxnSpPr>
            <a:cxnSpLocks noChangeShapeType="1"/>
            <a:endCxn id="19" idx="1"/>
          </p:cNvCxnSpPr>
          <p:nvPr/>
        </p:nvCxnSpPr>
        <p:spPr bwMode="auto">
          <a:xfrm flipV="1">
            <a:off x="9147740" y="2512776"/>
            <a:ext cx="1195014" cy="218648"/>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53" name="AutoShape 12"/>
          <p:cNvCxnSpPr>
            <a:cxnSpLocks noChangeShapeType="1"/>
            <a:stCxn id="46" idx="3"/>
            <a:endCxn id="11" idx="1"/>
          </p:cNvCxnSpPr>
          <p:nvPr/>
        </p:nvCxnSpPr>
        <p:spPr bwMode="auto">
          <a:xfrm>
            <a:off x="9142000" y="2011795"/>
            <a:ext cx="1191229" cy="326356"/>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AutoShape 14"/>
          <p:cNvCxnSpPr>
            <a:cxnSpLocks noChangeShapeType="1"/>
            <a:endCxn id="11" idx="1"/>
          </p:cNvCxnSpPr>
          <p:nvPr/>
        </p:nvCxnSpPr>
        <p:spPr bwMode="auto">
          <a:xfrm flipV="1">
            <a:off x="9105791" y="2338151"/>
            <a:ext cx="1227438" cy="2375380"/>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15"/>
          <p:cNvCxnSpPr>
            <a:cxnSpLocks noChangeShapeType="1"/>
          </p:cNvCxnSpPr>
          <p:nvPr/>
        </p:nvCxnSpPr>
        <p:spPr bwMode="auto">
          <a:xfrm flipV="1">
            <a:off x="9134679" y="2511188"/>
            <a:ext cx="1198550" cy="2803512"/>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733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居住開始年月日が「令和４年１月１日」以降の場合（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テキスト ボックス 2"/>
          <p:cNvSpPr txBox="1">
            <a:spLocks noChangeArrowheads="1"/>
          </p:cNvSpPr>
          <p:nvPr/>
        </p:nvSpPr>
        <p:spPr bwMode="auto">
          <a:xfrm>
            <a:off x="4766622" y="3282058"/>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8"/>
            <a:ext cx="4450983" cy="269269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「給与所得者の住宅借入金等特別控除申告書」が表示され、転記する項目を確認できます。</a:t>
            </a:r>
          </a:p>
        </p:txBody>
      </p:sp>
      <p:sp>
        <p:nvSpPr>
          <p:cNvPr id="34" name="Text Box 2"/>
          <p:cNvSpPr txBox="1">
            <a:spLocks noChangeArrowheads="1"/>
          </p:cNvSpPr>
          <p:nvPr/>
        </p:nvSpPr>
        <p:spPr bwMode="auto">
          <a:xfrm>
            <a:off x="4918209" y="564627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59BB40D2-416B-3567-E42B-C1C7509C89A5}"/>
              </a:ext>
            </a:extLst>
          </p:cNvPr>
          <p:cNvPicPr>
            <a:picLocks noChangeAspect="1"/>
          </p:cNvPicPr>
          <p:nvPr/>
        </p:nvPicPr>
        <p:blipFill>
          <a:blip r:embed="rId2"/>
          <a:stretch>
            <a:fillRect/>
          </a:stretch>
        </p:blipFill>
        <p:spPr>
          <a:xfrm>
            <a:off x="687618" y="1452550"/>
            <a:ext cx="3932587" cy="5217414"/>
          </a:xfrm>
          <a:prstGeom prst="rect">
            <a:avLst/>
          </a:prstGeom>
          <a:ln>
            <a:solidFill>
              <a:schemeClr val="bg1">
                <a:lumMod val="85000"/>
              </a:schemeClr>
            </a:solidFill>
          </a:ln>
        </p:spPr>
      </p:pic>
      <p:sp>
        <p:nvSpPr>
          <p:cNvPr id="9" name="角丸四角形 79">
            <a:extLst>
              <a:ext uri="{FF2B5EF4-FFF2-40B4-BE49-F238E27FC236}">
                <a16:creationId xmlns:a16="http://schemas.microsoft.com/office/drawing/2014/main" id="{2D9F002C-AB19-7BD7-6718-72D8A9D34D29}"/>
              </a:ext>
            </a:extLst>
          </p:cNvPr>
          <p:cNvSpPr>
            <a:spLocks noChangeArrowheads="1"/>
          </p:cNvSpPr>
          <p:nvPr/>
        </p:nvSpPr>
        <p:spPr bwMode="auto">
          <a:xfrm>
            <a:off x="2616961" y="1674520"/>
            <a:ext cx="705661" cy="423525"/>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角丸四角形 79">
            <a:extLst>
              <a:ext uri="{FF2B5EF4-FFF2-40B4-BE49-F238E27FC236}">
                <a16:creationId xmlns:a16="http://schemas.microsoft.com/office/drawing/2014/main" id="{41A90C46-2D80-265B-BBC8-F4E72D60C24B}"/>
              </a:ext>
            </a:extLst>
          </p:cNvPr>
          <p:cNvSpPr>
            <a:spLocks noChangeArrowheads="1"/>
          </p:cNvSpPr>
          <p:nvPr/>
        </p:nvSpPr>
        <p:spPr bwMode="auto">
          <a:xfrm>
            <a:off x="2275597" y="2766615"/>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直線矢印コネクタ 80">
            <a:extLst>
              <a:ext uri="{FF2B5EF4-FFF2-40B4-BE49-F238E27FC236}">
                <a16:creationId xmlns:a16="http://schemas.microsoft.com/office/drawing/2014/main" id="{0CEA4D44-7549-DB99-5E54-28D0C64DE4F8}"/>
              </a:ext>
            </a:extLst>
          </p:cNvPr>
          <p:cNvSpPr>
            <a:spLocks noChangeShapeType="1"/>
          </p:cNvSpPr>
          <p:nvPr/>
        </p:nvSpPr>
        <p:spPr bwMode="auto">
          <a:xfrm rot="10800000" flipV="1">
            <a:off x="2480257" y="2757481"/>
            <a:ext cx="4801228" cy="6949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11">
            <a:extLst>
              <a:ext uri="{FF2B5EF4-FFF2-40B4-BE49-F238E27FC236}">
                <a16:creationId xmlns:a16="http://schemas.microsoft.com/office/drawing/2014/main" id="{F8AFEF47-0DCA-0905-1074-BF997271B16E}"/>
              </a:ext>
            </a:extLst>
          </p:cNvPr>
          <p:cNvSpPr>
            <a:spLocks noChangeArrowheads="1"/>
          </p:cNvSpPr>
          <p:nvPr/>
        </p:nvSpPr>
        <p:spPr bwMode="auto">
          <a:xfrm>
            <a:off x="1922496" y="3348112"/>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29" name="直線矢印コネクタ 80">
            <a:extLst>
              <a:ext uri="{FF2B5EF4-FFF2-40B4-BE49-F238E27FC236}">
                <a16:creationId xmlns:a16="http://schemas.microsoft.com/office/drawing/2014/main" id="{6804AF7F-8D47-00E4-2783-D725E90DF98D}"/>
              </a:ext>
            </a:extLst>
          </p:cNvPr>
          <p:cNvCxnSpPr>
            <a:cxnSpLocks noChangeShapeType="1"/>
            <a:endCxn id="18" idx="3"/>
          </p:cNvCxnSpPr>
          <p:nvPr/>
        </p:nvCxnSpPr>
        <p:spPr bwMode="auto">
          <a:xfrm rot="10800000">
            <a:off x="2995695" y="3419551"/>
            <a:ext cx="1761874" cy="116245"/>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30" name="AutoShape 10">
            <a:extLst>
              <a:ext uri="{FF2B5EF4-FFF2-40B4-BE49-F238E27FC236}">
                <a16:creationId xmlns:a16="http://schemas.microsoft.com/office/drawing/2014/main" id="{827BC3DC-05E6-93D7-EA7A-C539362947BF}"/>
              </a:ext>
            </a:extLst>
          </p:cNvPr>
          <p:cNvSpPr>
            <a:spLocks noChangeArrowheads="1"/>
          </p:cNvSpPr>
          <p:nvPr/>
        </p:nvSpPr>
        <p:spPr bwMode="auto">
          <a:xfrm>
            <a:off x="782943" y="3630199"/>
            <a:ext cx="3761898" cy="2009806"/>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直線矢印コネクタ 80">
            <a:extLst>
              <a:ext uri="{FF2B5EF4-FFF2-40B4-BE49-F238E27FC236}">
                <a16:creationId xmlns:a16="http://schemas.microsoft.com/office/drawing/2014/main" id="{A29E2923-6BE1-3551-5E3A-B03736D20880}"/>
              </a:ext>
            </a:extLst>
          </p:cNvPr>
          <p:cNvSpPr>
            <a:spLocks noChangeShapeType="1"/>
          </p:cNvSpPr>
          <p:nvPr/>
        </p:nvSpPr>
        <p:spPr bwMode="auto">
          <a:xfrm rot="10800000" flipV="1">
            <a:off x="3380596" y="6206531"/>
            <a:ext cx="1761772" cy="284849"/>
          </a:xfrm>
          <a:prstGeom prst="bentConnector3">
            <a:avLst>
              <a:gd name="adj1" fmla="val -13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角丸四角形 79">
            <a:extLst>
              <a:ext uri="{FF2B5EF4-FFF2-40B4-BE49-F238E27FC236}">
                <a16:creationId xmlns:a16="http://schemas.microsoft.com/office/drawing/2014/main" id="{F8842EF8-4B34-83A8-80D1-01DF135FB787}"/>
              </a:ext>
            </a:extLst>
          </p:cNvPr>
          <p:cNvSpPr>
            <a:spLocks noChangeArrowheads="1"/>
          </p:cNvSpPr>
          <p:nvPr/>
        </p:nvSpPr>
        <p:spPr bwMode="auto">
          <a:xfrm>
            <a:off x="2681738" y="6348142"/>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7" name="直線矢印コネクタ 80">
            <a:extLst>
              <a:ext uri="{FF2B5EF4-FFF2-40B4-BE49-F238E27FC236}">
                <a16:creationId xmlns:a16="http://schemas.microsoft.com/office/drawing/2014/main" id="{F9E11D39-95E8-15B7-CEB4-F6041F4C75AF}"/>
              </a:ext>
            </a:extLst>
          </p:cNvPr>
          <p:cNvCxnSpPr>
            <a:cxnSpLocks noChangeShapeType="1"/>
          </p:cNvCxnSpPr>
          <p:nvPr/>
        </p:nvCxnSpPr>
        <p:spPr bwMode="auto">
          <a:xfrm rot="10800000" flipV="1">
            <a:off x="2719382" y="3535786"/>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40" name="図 39">
            <a:extLst>
              <a:ext uri="{FF2B5EF4-FFF2-40B4-BE49-F238E27FC236}">
                <a16:creationId xmlns:a16="http://schemas.microsoft.com/office/drawing/2014/main" id="{D54A2ECF-9FA3-E678-E8B9-5BC8F7B6425C}"/>
              </a:ext>
            </a:extLst>
          </p:cNvPr>
          <p:cNvPicPr>
            <a:picLocks noChangeAspect="1"/>
          </p:cNvPicPr>
          <p:nvPr/>
        </p:nvPicPr>
        <p:blipFill>
          <a:blip r:embed="rId3"/>
          <a:stretch>
            <a:fillRect/>
          </a:stretch>
        </p:blipFill>
        <p:spPr>
          <a:xfrm>
            <a:off x="7388343" y="2883777"/>
            <a:ext cx="3162360" cy="1757322"/>
          </a:xfrm>
          <a:prstGeom prst="rect">
            <a:avLst/>
          </a:prstGeom>
          <a:ln>
            <a:solidFill>
              <a:srgbClr val="000000"/>
            </a:solidFill>
          </a:ln>
        </p:spPr>
      </p:pic>
      <p:sp>
        <p:nvSpPr>
          <p:cNvPr id="41" name="角丸四角形 79">
            <a:extLst>
              <a:ext uri="{FF2B5EF4-FFF2-40B4-BE49-F238E27FC236}">
                <a16:creationId xmlns:a16="http://schemas.microsoft.com/office/drawing/2014/main" id="{48C7E060-A843-9581-6E4D-0F80435D3E6C}"/>
              </a:ext>
            </a:extLst>
          </p:cNvPr>
          <p:cNvSpPr>
            <a:spLocks noChangeArrowheads="1"/>
          </p:cNvSpPr>
          <p:nvPr/>
        </p:nvSpPr>
        <p:spPr bwMode="auto">
          <a:xfrm>
            <a:off x="9010009" y="2868174"/>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667960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居住開始年月日が「令和４年１月１日」以降の場合（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テキスト ボックス 2"/>
          <p:cNvSpPr txBox="1">
            <a:spLocks noChangeArrowheads="1"/>
          </p:cNvSpPr>
          <p:nvPr/>
        </p:nvSpPr>
        <p:spPr bwMode="auto">
          <a:xfrm>
            <a:off x="5171416" y="4994798"/>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pic>
        <p:nvPicPr>
          <p:cNvPr id="10" name="図 9">
            <a:extLst>
              <a:ext uri="{FF2B5EF4-FFF2-40B4-BE49-F238E27FC236}">
                <a16:creationId xmlns:a16="http://schemas.microsoft.com/office/drawing/2014/main" id="{84285A1C-F4B4-6B30-C0DF-599930E99547}"/>
              </a:ext>
            </a:extLst>
          </p:cNvPr>
          <p:cNvPicPr>
            <a:picLocks noChangeAspect="1"/>
          </p:cNvPicPr>
          <p:nvPr/>
        </p:nvPicPr>
        <p:blipFill>
          <a:blip r:embed="rId2"/>
          <a:stretch>
            <a:fillRect/>
          </a:stretch>
        </p:blipFill>
        <p:spPr>
          <a:xfrm>
            <a:off x="554413" y="1170888"/>
            <a:ext cx="4320540" cy="5319236"/>
          </a:xfrm>
          <a:prstGeom prst="rect">
            <a:avLst/>
          </a:prstGeom>
          <a:ln>
            <a:solidFill>
              <a:schemeClr val="bg1">
                <a:lumMod val="85000"/>
              </a:schemeClr>
            </a:solidFill>
          </a:ln>
        </p:spPr>
      </p:pic>
      <p:sp>
        <p:nvSpPr>
          <p:cNvPr id="11" name="AutoShape 3">
            <a:extLst>
              <a:ext uri="{FF2B5EF4-FFF2-40B4-BE49-F238E27FC236}">
                <a16:creationId xmlns:a16="http://schemas.microsoft.com/office/drawing/2014/main" id="{69F5FB92-8CAD-EE1F-8D84-231EA8D89E5D}"/>
              </a:ext>
            </a:extLst>
          </p:cNvPr>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4">
            <a:extLst>
              <a:ext uri="{FF2B5EF4-FFF2-40B4-BE49-F238E27FC236}">
                <a16:creationId xmlns:a16="http://schemas.microsoft.com/office/drawing/2014/main" id="{A2B14EB1-7549-FB21-E12C-0FD7CBE35778}"/>
              </a:ext>
            </a:extLst>
          </p:cNvPr>
          <p:cNvSpPr>
            <a:spLocks noChangeArrowheads="1"/>
          </p:cNvSpPr>
          <p:nvPr/>
        </p:nvSpPr>
        <p:spPr bwMode="auto">
          <a:xfrm>
            <a:off x="3051969" y="5787314"/>
            <a:ext cx="1697039"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角丸四角形 79">
            <a:extLst>
              <a:ext uri="{FF2B5EF4-FFF2-40B4-BE49-F238E27FC236}">
                <a16:creationId xmlns:a16="http://schemas.microsoft.com/office/drawing/2014/main" id="{C3EA4496-3D7B-D330-54BC-70A7B3E08FAA}"/>
              </a:ext>
            </a:extLst>
          </p:cNvPr>
          <p:cNvSpPr>
            <a:spLocks noChangeArrowheads="1"/>
          </p:cNvSpPr>
          <p:nvPr/>
        </p:nvSpPr>
        <p:spPr bwMode="auto">
          <a:xfrm>
            <a:off x="2755428" y="6146519"/>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直線矢印コネクタ 80">
            <a:extLst>
              <a:ext uri="{FF2B5EF4-FFF2-40B4-BE49-F238E27FC236}">
                <a16:creationId xmlns:a16="http://schemas.microsoft.com/office/drawing/2014/main" id="{D9BF4C0C-A23B-5699-9B47-59B7D11B94C2}"/>
              </a:ext>
            </a:extLst>
          </p:cNvPr>
          <p:cNvSpPr>
            <a:spLocks noChangeShapeType="1"/>
          </p:cNvSpPr>
          <p:nvPr/>
        </p:nvSpPr>
        <p:spPr bwMode="auto">
          <a:xfrm rot="10800000" flipV="1">
            <a:off x="4749007" y="5643756"/>
            <a:ext cx="423488" cy="16348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Text Box 2">
            <a:extLst>
              <a:ext uri="{FF2B5EF4-FFF2-40B4-BE49-F238E27FC236}">
                <a16:creationId xmlns:a16="http://schemas.microsoft.com/office/drawing/2014/main" id="{047996A1-F6D8-E565-A6A5-BD92B5D16BFA}"/>
              </a:ext>
            </a:extLst>
          </p:cNvPr>
          <p:cNvSpPr txBox="1">
            <a:spLocks noChangeArrowheads="1"/>
          </p:cNvSpPr>
          <p:nvPr/>
        </p:nvSpPr>
        <p:spPr bwMode="auto">
          <a:xfrm>
            <a:off x="5171416" y="5952048"/>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8" name="直線矢印コネクタ 80">
            <a:extLst>
              <a:ext uri="{FF2B5EF4-FFF2-40B4-BE49-F238E27FC236}">
                <a16:creationId xmlns:a16="http://schemas.microsoft.com/office/drawing/2014/main" id="{5F2B9402-A46A-D5A6-A960-DF1F9F8EDD1F}"/>
              </a:ext>
            </a:extLst>
          </p:cNvPr>
          <p:cNvSpPr>
            <a:spLocks noChangeShapeType="1"/>
          </p:cNvSpPr>
          <p:nvPr/>
        </p:nvSpPr>
        <p:spPr bwMode="auto">
          <a:xfrm rot="10800000" flipV="1">
            <a:off x="3438052" y="6183284"/>
            <a:ext cx="1697039" cy="13230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311538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居住開始年月日が「令和４年１月１日」以降の場合（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060852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 name="図 9">
            <a:extLst>
              <a:ext uri="{FF2B5EF4-FFF2-40B4-BE49-F238E27FC236}">
                <a16:creationId xmlns:a16="http://schemas.microsoft.com/office/drawing/2014/main" id="{C687FB0A-6FE2-4A79-9DA9-EAC5EC13A12C}"/>
              </a:ext>
            </a:extLst>
          </p:cNvPr>
          <p:cNvPicPr>
            <a:picLocks noChangeAspect="1"/>
          </p:cNvPicPr>
          <p:nvPr/>
        </p:nvPicPr>
        <p:blipFill>
          <a:blip r:embed="rId2"/>
          <a:stretch>
            <a:fillRect/>
          </a:stretch>
        </p:blipFill>
        <p:spPr>
          <a:xfrm>
            <a:off x="655285" y="1452550"/>
            <a:ext cx="4089346" cy="4617704"/>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p:cNvSpPr>
            <a:spLocks noChangeArrowheads="1"/>
          </p:cNvSpPr>
          <p:nvPr/>
        </p:nvSpPr>
        <p:spPr bwMode="auto">
          <a:xfrm>
            <a:off x="2662226" y="1683573"/>
            <a:ext cx="760778" cy="429390"/>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角丸四角形 79"/>
          <p:cNvSpPr>
            <a:spLocks noChangeArrowheads="1"/>
          </p:cNvSpPr>
          <p:nvPr/>
        </p:nvSpPr>
        <p:spPr bwMode="auto">
          <a:xfrm>
            <a:off x="2420449" y="2757562"/>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Arrowheads="1"/>
          </p:cNvSpPr>
          <p:nvPr/>
        </p:nvSpPr>
        <p:spPr bwMode="auto">
          <a:xfrm>
            <a:off x="782942" y="3720731"/>
            <a:ext cx="3872877" cy="1619250"/>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11"/>
          <p:cNvSpPr>
            <a:spLocks noChangeArrowheads="1"/>
          </p:cNvSpPr>
          <p:nvPr/>
        </p:nvSpPr>
        <p:spPr bwMode="auto">
          <a:xfrm>
            <a:off x="1967761" y="3447695"/>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テキスト ボックス 2"/>
          <p:cNvSpPr txBox="1">
            <a:spLocks noChangeArrowheads="1"/>
          </p:cNvSpPr>
          <p:nvPr/>
        </p:nvSpPr>
        <p:spPr bwMode="auto">
          <a:xfrm>
            <a:off x="4766622" y="3354482"/>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9"/>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5132"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6343" y="2790049"/>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 79"/>
          <p:cNvSpPr>
            <a:spLocks noChangeArrowheads="1"/>
          </p:cNvSpPr>
          <p:nvPr/>
        </p:nvSpPr>
        <p:spPr bwMode="auto">
          <a:xfrm>
            <a:off x="8729356" y="2859121"/>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角丸四角形 79"/>
          <p:cNvSpPr>
            <a:spLocks noChangeArrowheads="1"/>
          </p:cNvSpPr>
          <p:nvPr/>
        </p:nvSpPr>
        <p:spPr bwMode="auto">
          <a:xfrm>
            <a:off x="2727003" y="5777785"/>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stCxn id="26" idx="1"/>
            <a:endCxn id="24" idx="3"/>
          </p:cNvCxnSpPr>
          <p:nvPr/>
        </p:nvCxnSpPr>
        <p:spPr bwMode="auto">
          <a:xfrm rot="10800000">
            <a:off x="3040960" y="3519134"/>
            <a:ext cx="1725662" cy="11624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719382" y="3635373"/>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flipV="1">
            <a:off x="2579195" y="2757482"/>
            <a:ext cx="4702290" cy="5042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直線矢印コネクタ 80"/>
          <p:cNvSpPr>
            <a:spLocks noChangeShapeType="1"/>
          </p:cNvSpPr>
          <p:nvPr/>
        </p:nvSpPr>
        <p:spPr bwMode="auto">
          <a:xfrm rot="10800000">
            <a:off x="3423003" y="5903554"/>
            <a:ext cx="2351652" cy="29685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Text Box 2"/>
          <p:cNvSpPr txBox="1">
            <a:spLocks noChangeArrowheads="1"/>
          </p:cNvSpPr>
          <p:nvPr/>
        </p:nvSpPr>
        <p:spPr bwMode="auto">
          <a:xfrm>
            <a:off x="4962662" y="6081981"/>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2290" name="Picture 2" descr="07_住宅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93788"/>
            <a:ext cx="4110038"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746375" y="5883976"/>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990849" y="5550094"/>
            <a:ext cx="1697039"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5171416" y="4994798"/>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443287" y="6032343"/>
            <a:ext cx="1339363" cy="15592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2604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66503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58C47CE7-E1FA-43DF-8A84-4CBF1E0F4529}"/>
              </a:ext>
            </a:extLst>
          </p:cNvPr>
          <p:cNvGrpSpPr/>
          <p:nvPr/>
        </p:nvGrpSpPr>
        <p:grpSpPr>
          <a:xfrm>
            <a:off x="650621" y="1482568"/>
            <a:ext cx="4236424" cy="3701015"/>
            <a:chOff x="650621" y="1482568"/>
            <a:chExt cx="4236424" cy="3701015"/>
          </a:xfrm>
        </p:grpSpPr>
        <p:pic>
          <p:nvPicPr>
            <p:cNvPr id="17" name="図 16">
              <a:extLst>
                <a:ext uri="{FF2B5EF4-FFF2-40B4-BE49-F238E27FC236}">
                  <a16:creationId xmlns:a16="http://schemas.microsoft.com/office/drawing/2014/main" id="{91D03C43-1BC7-46C7-A0EE-D731A27D6A6F}"/>
                </a:ext>
              </a:extLst>
            </p:cNvPr>
            <p:cNvPicPr>
              <a:picLocks noChangeAspect="1"/>
            </p:cNvPicPr>
            <p:nvPr/>
          </p:nvPicPr>
          <p:blipFill>
            <a:blip r:embed="rId2"/>
            <a:stretch>
              <a:fillRect/>
            </a:stretch>
          </p:blipFill>
          <p:spPr>
            <a:xfrm>
              <a:off x="650621" y="1482568"/>
              <a:ext cx="4236424" cy="3701015"/>
            </a:xfrm>
            <a:prstGeom prst="rect">
              <a:avLst/>
            </a:prstGeom>
          </p:spPr>
        </p:pic>
        <p:pic>
          <p:nvPicPr>
            <p:cNvPr id="37" name="図 36">
              <a:extLst>
                <a:ext uri="{FF2B5EF4-FFF2-40B4-BE49-F238E27FC236}">
                  <a16:creationId xmlns:a16="http://schemas.microsoft.com/office/drawing/2014/main" id="{6F48382F-FDCA-4784-B1D7-2D887A5A752E}"/>
                </a:ext>
              </a:extLst>
            </p:cNvPr>
            <p:cNvPicPr>
              <a:picLocks noChangeAspect="1"/>
            </p:cNvPicPr>
            <p:nvPr/>
          </p:nvPicPr>
          <p:blipFill>
            <a:blip r:embed="rId3"/>
            <a:stretch>
              <a:fillRect/>
            </a:stretch>
          </p:blipFill>
          <p:spPr>
            <a:xfrm>
              <a:off x="2052744" y="3530702"/>
              <a:ext cx="127332" cy="81856"/>
            </a:xfrm>
            <a:prstGeom prst="rect">
              <a:avLst/>
            </a:prstGeom>
          </p:spPr>
        </p:pic>
      </p:gr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2745226" y="1657057"/>
            <a:ext cx="775813" cy="431800"/>
          </a:xfrm>
          <a:prstGeom prst="roundRect">
            <a:avLst>
              <a:gd name="adj" fmla="val 1420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68178" y="3763481"/>
            <a:ext cx="2411413" cy="903167"/>
          </a:xfrm>
          <a:prstGeom prst="roundRect">
            <a:avLst>
              <a:gd name="adj" fmla="val 9956"/>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011801" y="3501291"/>
            <a:ext cx="1006475"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角丸四角形 79"/>
          <p:cNvSpPr>
            <a:spLocks noChangeArrowheads="1"/>
          </p:cNvSpPr>
          <p:nvPr/>
        </p:nvSpPr>
        <p:spPr bwMode="auto">
          <a:xfrm>
            <a:off x="2476992" y="278765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7254945" y="2401378"/>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23" name="Picture 12" descr="07_住宅控除_1_赤い線"/>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59802" y="3140108"/>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79"/>
          <p:cNvSpPr>
            <a:spLocks noChangeArrowheads="1"/>
          </p:cNvSpPr>
          <p:nvPr/>
        </p:nvSpPr>
        <p:spPr bwMode="auto">
          <a:xfrm>
            <a:off x="8702815" y="320918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直線矢印コネクタ 80"/>
          <p:cNvSpPr>
            <a:spLocks noChangeShapeType="1"/>
          </p:cNvSpPr>
          <p:nvPr/>
        </p:nvSpPr>
        <p:spPr bwMode="auto">
          <a:xfrm rot="10800000">
            <a:off x="2642092" y="2840955"/>
            <a:ext cx="461285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 name="直線矢印コネクタ 80"/>
          <p:cNvCxnSpPr>
            <a:cxnSpLocks noChangeShapeType="1"/>
          </p:cNvCxnSpPr>
          <p:nvPr/>
        </p:nvCxnSpPr>
        <p:spPr bwMode="auto">
          <a:xfrm rot="16200000" flipV="1">
            <a:off x="4332805" y="2294595"/>
            <a:ext cx="158408" cy="278746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p:cNvCxnSpPr>
          <p:nvPr/>
        </p:nvCxnSpPr>
        <p:spPr bwMode="auto">
          <a:xfrm rot="10800000" flipV="1">
            <a:off x="4388290" y="4151614"/>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819400" y="4875331"/>
            <a:ext cx="714339"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直線矢印コネクタ 80"/>
          <p:cNvSpPr>
            <a:spLocks noChangeShapeType="1"/>
          </p:cNvSpPr>
          <p:nvPr/>
        </p:nvSpPr>
        <p:spPr bwMode="auto">
          <a:xfrm rot="10800000">
            <a:off x="3531455" y="5018146"/>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Text Box 2"/>
          <p:cNvSpPr txBox="1">
            <a:spLocks noChangeArrowheads="1"/>
          </p:cNvSpPr>
          <p:nvPr/>
        </p:nvSpPr>
        <p:spPr bwMode="auto">
          <a:xfrm>
            <a:off x="4623452" y="4835863"/>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1" name="テキスト ボックス 2"/>
          <p:cNvSpPr txBox="1">
            <a:spLocks noChangeArrowheads="1"/>
          </p:cNvSpPr>
          <p:nvPr/>
        </p:nvSpPr>
        <p:spPr bwMode="auto">
          <a:xfrm>
            <a:off x="4585032" y="3767532"/>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spTree>
    <p:extLst>
      <p:ext uri="{BB962C8B-B14F-4D97-AF65-F5344CB8AC3E}">
        <p14:creationId xmlns:p14="http://schemas.microsoft.com/office/powerpoint/2010/main" val="2694595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2. </a:t>
            </a:r>
            <a:r>
              <a:rPr lang="ja-JP" altLang="en-US" sz="2000" dirty="0">
                <a:latin typeface="Meiryo UI" panose="020B0604030504040204" pitchFamily="50" charset="-128"/>
                <a:ea typeface="Meiryo UI" panose="020B0604030504040204" pitchFamily="50" charset="-128"/>
              </a:rPr>
              <a:t>当サービスで提出する申告書を確認する</a:t>
            </a:r>
            <a:endParaRPr lang="en-US" altLang="ja-JP" sz="2000" dirty="0">
              <a:latin typeface="Meiryo UI" panose="020B0604030504040204" pitchFamily="50" charset="-128"/>
              <a:ea typeface="Meiryo UI" panose="020B0604030504040204" pitchFamily="50" charset="-128"/>
            </a:endParaRPr>
          </a:p>
          <a:p>
            <a:pPr marL="0" indent="0">
              <a:spcBef>
                <a:spcPts val="0"/>
              </a:spcBef>
              <a:buNone/>
            </a:pP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］申告書提出の流れ</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当サービスにログインする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提出する申告書を選択する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申告書データを登録する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給与所得者の扶養控除等（異動）申告書 等</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給与所得者の保険料控除申告書</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台紙を印刷して、証明書類を貼って提出する</a:t>
            </a: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保険料控除の記入例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申告書を提出した後に、誤りに気付いた場合の手順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控除証明書等を電子データで添付する場合の手順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控除証明書等を画像で添付する場合の手順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 前職の源泉徴収票情報を入力する手順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7.</a:t>
            </a:r>
            <a:r>
              <a:rPr lang="ja-JP" altLang="en-US" sz="2000" dirty="0">
                <a:latin typeface="Meiryo UI" panose="020B0604030504040204" pitchFamily="50" charset="-128"/>
                <a:ea typeface="Meiryo UI" panose="020B0604030504040204" pitchFamily="50" charset="-128"/>
              </a:rPr>
              <a:t> 申告書入力画面を英語表記に切り替える手順</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5362" name="Picture 2" descr="07_住宅控除_2旧"/>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81618"/>
            <a:ext cx="3641480" cy="57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501901" y="6134314"/>
            <a:ext cx="615950" cy="23791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441574" y="1341097"/>
            <a:ext cx="641351" cy="389353"/>
          </a:xfrm>
          <a:prstGeom prst="roundRect">
            <a:avLst>
              <a:gd name="adj" fmla="val 1537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40024" y="5805757"/>
            <a:ext cx="1483411"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4781070" y="5124450"/>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221401" y="5581651"/>
            <a:ext cx="559667" cy="25111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117850" y="6254750"/>
            <a:ext cx="1663217" cy="4571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12386" y="6125803"/>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6386"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302014" y="5038720"/>
            <a:ext cx="757237" cy="21370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21012" y="3156626"/>
            <a:ext cx="2268538" cy="1474787"/>
          </a:xfrm>
          <a:prstGeom prst="roundRect">
            <a:avLst>
              <a:gd name="adj" fmla="val 545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33814" y="4753277"/>
            <a:ext cx="666611" cy="25437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p:txBody>
      </p:sp>
      <p:sp>
        <p:nvSpPr>
          <p:cNvPr id="23" name="直線矢印コネクタ 80"/>
          <p:cNvSpPr>
            <a:spLocks noChangeShapeType="1"/>
          </p:cNvSpPr>
          <p:nvPr/>
        </p:nvSpPr>
        <p:spPr bwMode="auto">
          <a:xfrm rot="10800000">
            <a:off x="4182002"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059251" y="5157787"/>
            <a:ext cx="1014942" cy="13682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3"/>
          <p:cNvSpPr>
            <a:spLocks noChangeArrowheads="1"/>
          </p:cNvSpPr>
          <p:nvPr/>
        </p:nvSpPr>
        <p:spPr bwMode="auto">
          <a:xfrm>
            <a:off x="2252662" y="1429662"/>
            <a:ext cx="871537" cy="431800"/>
          </a:xfrm>
          <a:prstGeom prst="roundRect">
            <a:avLst>
              <a:gd name="adj" fmla="val 1825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053940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申告書を提出した後に、誤りに気付いた場合の手順</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ただし、提出した申告書をすでに管理者が確認済みの場合、取り下げはできません。</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この場合は、管理者に連絡して申告書の差し戻しを依頼します。</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差戻通知のメールが届いたら、メールのリンクをクリックして当サービスにログインし、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申告書を訂正して再度提出します。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6" name="Picture 2" descr="C:\40 MANUAL\MANUAL\奉行Edge 年末調整申告書クラウド\利用ガイド（提出者向け）\Links\10_証明書類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20645" y="1203325"/>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79"/>
          <p:cNvSpPr>
            <a:spLocks noChangeArrowheads="1"/>
          </p:cNvSpPr>
          <p:nvPr/>
        </p:nvSpPr>
        <p:spPr bwMode="auto">
          <a:xfrm>
            <a:off x="2050775" y="3969714"/>
            <a:ext cx="600985"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0992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電子データで提出できる控除証明書等は以下です。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3648716067"/>
              </p:ext>
            </p:extLst>
          </p:nvPr>
        </p:nvGraphicFramePr>
        <p:xfrm>
          <a:off x="530419" y="2174581"/>
          <a:ext cx="10087886" cy="339135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tc>
                <a:extLst>
                  <a:ext uri="{0D108BD9-81ED-4DB2-BD59-A6C34878D82A}">
                    <a16:rowId xmlns:a16="http://schemas.microsoft.com/office/drawing/2014/main" val="1208899390"/>
                  </a:ext>
                </a:extLst>
              </a:tr>
              <a:tr h="301025">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946484"/>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社会保険料控除証明書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国民年金保険、国民年金基金掛金</a:t>
                      </a:r>
                    </a:p>
                  </a:txBody>
                  <a:tcPr anchor="ctr"/>
                </a:tc>
                <a:extLst>
                  <a:ext uri="{0D108BD9-81ED-4DB2-BD59-A6C34878D82A}">
                    <a16:rowId xmlns:a16="http://schemas.microsoft.com/office/drawing/2014/main" val="1213157637"/>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小規模企業共済等掛金証明書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中小機構の小規模共済掛金、個人型確定拠出年金（</a:t>
                      </a:r>
                      <a:r>
                        <a:rPr kumimoji="1" lang="en-US" altLang="ja-JP" sz="1400" dirty="0" err="1">
                          <a:solidFill>
                            <a:schemeClr val="tx1">
                              <a:lumMod val="95000"/>
                              <a:lumOff val="5000"/>
                            </a:schemeClr>
                          </a:solidFill>
                          <a:latin typeface="メイリオ" panose="020B0604030504040204" pitchFamily="50" charset="-128"/>
                          <a:ea typeface="メイリオ" panose="020B0604030504040204" pitchFamily="50" charset="-128"/>
                        </a:rPr>
                        <a:t>iDeco</a:t>
                      </a: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a:t>
                      </a:r>
                    </a:p>
                  </a:txBody>
                  <a:tcPr anchor="ctr"/>
                </a:tc>
                <a:extLst>
                  <a:ext uri="{0D108BD9-81ED-4DB2-BD59-A6C34878D82A}">
                    <a16:rowId xmlns:a16="http://schemas.microsoft.com/office/drawing/2014/main" val="4216559593"/>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で、居住開始年分の確定申告書を提出する際に翌年分以降の住宅借入金等特別控除証明書について、電子データでの交付を希望した場合だけ電子データで提出できます。</a:t>
                      </a:r>
                    </a:p>
                  </a:txBody>
                  <a:tcPr anchor="ct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令和１年以降に住宅を取得した場合（居住開始年月日が令和１年以降の場合）だけ電子データで提出できます。</a:t>
                      </a:r>
                    </a:p>
                  </a:txBody>
                  <a:tcPr anchor="ctr"/>
                </a:tc>
                <a:extLst>
                  <a:ext uri="{0D108BD9-81ED-4DB2-BD59-A6C34878D82A}">
                    <a16:rowId xmlns:a16="http://schemas.microsoft.com/office/drawing/2014/main" val="832708129"/>
                  </a:ext>
                </a:extLst>
              </a:tr>
            </a:tbl>
          </a:graphicData>
        </a:graphic>
      </p:graphicFrame>
      <p:cxnSp>
        <p:nvCxnSpPr>
          <p:cNvPr id="7" name="直線コネクタ 6"/>
          <p:cNvCxnSpPr>
            <a:cxnSpLocks/>
          </p:cNvCxnSpPr>
          <p:nvPr/>
        </p:nvCxnSpPr>
        <p:spPr>
          <a:xfrm>
            <a:off x="3108962" y="2174581"/>
            <a:ext cx="0" cy="3391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5616697" y="2174581"/>
            <a:ext cx="0" cy="3391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6718E2C2-1388-ACE6-90D6-3A77DADBCA17}"/>
              </a:ext>
            </a:extLst>
          </p:cNvPr>
          <p:cNvCxnSpPr/>
          <p:nvPr/>
        </p:nvCxnSpPr>
        <p:spPr>
          <a:xfrm flipV="1">
            <a:off x="530419" y="3849319"/>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3B3C168D-F43F-415A-B89E-44B6ACED188E}"/>
              </a:ext>
            </a:extLst>
          </p:cNvPr>
          <p:cNvPicPr>
            <a:picLocks noChangeAspect="1"/>
          </p:cNvPicPr>
          <p:nvPr/>
        </p:nvPicPr>
        <p:blipFill>
          <a:blip r:embed="rId2"/>
          <a:stretch>
            <a:fillRect/>
          </a:stretch>
        </p:blipFill>
        <p:spPr>
          <a:xfrm>
            <a:off x="656821" y="1147128"/>
            <a:ext cx="2411048" cy="4238973"/>
          </a:xfrm>
          <a:prstGeom prst="rect">
            <a:avLst/>
          </a:prstGeom>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①保険会社等から取得した電子データを添付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角丸四角形 79"/>
          <p:cNvSpPr>
            <a:spLocks noChangeArrowheads="1"/>
          </p:cNvSpPr>
          <p:nvPr/>
        </p:nvSpPr>
        <p:spPr bwMode="auto">
          <a:xfrm>
            <a:off x="754028" y="3580799"/>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708415" y="3895725"/>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pic>
        <p:nvPicPr>
          <p:cNvPr id="1028" name="Picture 4" descr="12_電子控除証明書_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36196" y="1128027"/>
            <a:ext cx="3233052" cy="20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80"/>
          <p:cNvCxnSpPr>
            <a:cxnSpLocks noChangeShapeType="1"/>
          </p:cNvCxnSpPr>
          <p:nvPr/>
        </p:nvCxnSpPr>
        <p:spPr bwMode="auto">
          <a:xfrm rot="16200000" flipV="1">
            <a:off x="1494879" y="3490825"/>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477711" y="1296638"/>
            <a:ext cx="647700"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444458" y="2053814"/>
            <a:ext cx="760413" cy="16395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936123" y="2362164"/>
            <a:ext cx="276812" cy="10932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endCxn id="20" idx="3"/>
          </p:cNvCxnSpPr>
          <p:nvPr/>
        </p:nvCxnSpPr>
        <p:spPr bwMode="auto">
          <a:xfrm rot="16200000" flipV="1">
            <a:off x="5021108" y="2319557"/>
            <a:ext cx="658633" cy="29110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p:cNvCxnSpPr>
          <p:nvPr/>
        </p:nvCxnSpPr>
        <p:spPr bwMode="auto">
          <a:xfrm flipV="1">
            <a:off x="5104691" y="2496059"/>
            <a:ext cx="1671" cy="238302"/>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758248" y="2734361"/>
            <a:ext cx="2692886" cy="161113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選択し、控除証明書の電子データの［参照］ボタンをクリックします。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pic>
        <p:nvPicPr>
          <p:cNvPr id="1037" name="Picture 11" descr="12_電子控除証明書_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02817" y="1298581"/>
            <a:ext cx="26574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8847065" y="2835166"/>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898685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41" name="Picture 13" descr="C:\40 MANUAL\MANUAL\奉行Edge 年末調整申告書クラウド\利用ガイド（提出者向け）\Links\12_電子控除証明書_4.jpg"/>
          <p:cNvPicPr>
            <a:picLocks noChangeAspect="1" noChangeArrowheads="1"/>
          </p:cNvPicPr>
          <p:nvPr/>
        </p:nvPicPr>
        <p:blipFill rotWithShape="1">
          <a:blip r:embed="rId5" r:link="rId6" cstate="print">
            <a:extLst>
              <a:ext uri="{28A0092B-C50C-407E-A947-70E740481C1C}">
                <a14:useLocalDpi xmlns:a14="http://schemas.microsoft.com/office/drawing/2010/main"/>
              </a:ext>
            </a:extLst>
          </a:blip>
          <a:srcRect b="22231"/>
          <a:stretch/>
        </p:blipFill>
        <p:spPr bwMode="auto">
          <a:xfrm>
            <a:off x="8409982" y="4261441"/>
            <a:ext cx="3184525" cy="17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角丸四角形 3"/>
          <p:cNvSpPr>
            <a:spLocks noChangeArrowheads="1"/>
          </p:cNvSpPr>
          <p:nvPr/>
        </p:nvSpPr>
        <p:spPr bwMode="auto">
          <a:xfrm>
            <a:off x="8409982" y="4754881"/>
            <a:ext cx="1876425" cy="1248138"/>
          </a:xfrm>
          <a:prstGeom prst="roundRect">
            <a:avLst>
              <a:gd name="adj" fmla="val 867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327411" y="4907694"/>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
        <p:nvSpPr>
          <p:cNvPr id="33" name="角丸四角形 79"/>
          <p:cNvSpPr>
            <a:spLocks noChangeArrowheads="1"/>
          </p:cNvSpPr>
          <p:nvPr/>
        </p:nvSpPr>
        <p:spPr bwMode="auto">
          <a:xfrm>
            <a:off x="1632604" y="5204435"/>
            <a:ext cx="448608" cy="18166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863840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39DADE48-E7CB-4738-9D9B-E2CE24E19955}"/>
              </a:ext>
            </a:extLst>
          </p:cNvPr>
          <p:cNvPicPr>
            <a:picLocks noChangeAspect="1"/>
          </p:cNvPicPr>
          <p:nvPr/>
        </p:nvPicPr>
        <p:blipFill>
          <a:blip r:embed="rId3"/>
          <a:stretch>
            <a:fillRect/>
          </a:stretch>
        </p:blipFill>
        <p:spPr>
          <a:xfrm>
            <a:off x="664315" y="1384494"/>
            <a:ext cx="2483740" cy="4398354"/>
          </a:xfrm>
          <a:prstGeom prst="rect">
            <a:avLst/>
          </a:prstGeom>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98274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角丸四角形 79"/>
          <p:cNvSpPr>
            <a:spLocks noChangeArrowheads="1"/>
          </p:cNvSpPr>
          <p:nvPr/>
        </p:nvSpPr>
        <p:spPr bwMode="auto">
          <a:xfrm>
            <a:off x="791353" y="3932625"/>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86748" y="4176174"/>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74328" y="3803874"/>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0" name="Picture 2" descr="11_マイナ_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11986" y="1836297"/>
            <a:ext cx="17049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113395" y="2613723"/>
            <a:ext cx="540796" cy="23548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052" name="Picture 4" descr="11_マイナ_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76820" y="1798035"/>
            <a:ext cx="305276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右矢印 22"/>
          <p:cNvSpPr/>
          <p:nvPr/>
        </p:nvSpPr>
        <p:spPr>
          <a:xfrm>
            <a:off x="52337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国税庁のホームページをご参照ください。</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355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5381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descr="C:\40 MANUAL\MANUAL\奉行Edge 年末調整申告書クラウド\利用ガイド（提出者向け）\Links\12_電子控除証明書_4.jpg"/>
          <p:cNvPicPr>
            <a:picLocks noChangeAspect="1" noChangeArrowheads="1"/>
          </p:cNvPicPr>
          <p:nvPr/>
        </p:nvPicPr>
        <p:blipFill>
          <a:blip r:embed="rId7" r:link="rId8" cstate="print">
            <a:extLst>
              <a:ext uri="{28A0092B-C50C-407E-A947-70E740481C1C}">
                <a14:useLocalDpi xmlns:a14="http://schemas.microsoft.com/office/drawing/2010/main"/>
              </a:ext>
            </a:extLst>
          </a:blip>
          <a:srcRect/>
          <a:stretch>
            <a:fillRect/>
          </a:stretch>
        </p:blipFill>
        <p:spPr bwMode="auto">
          <a:xfrm>
            <a:off x="8693604" y="4247982"/>
            <a:ext cx="26114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9900459" y="3188266"/>
            <a:ext cx="615182" cy="2421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25512" y="4663293"/>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sp>
        <p:nvSpPr>
          <p:cNvPr id="8" name="角丸四角形 3"/>
          <p:cNvSpPr>
            <a:spLocks noChangeArrowheads="1"/>
          </p:cNvSpPr>
          <p:nvPr/>
        </p:nvSpPr>
        <p:spPr bwMode="auto">
          <a:xfrm>
            <a:off x="8695114" y="4630042"/>
            <a:ext cx="1381640" cy="1051706"/>
          </a:xfrm>
          <a:prstGeom prst="roundRect">
            <a:avLst>
              <a:gd name="adj" fmla="val 838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675343" y="5587986"/>
            <a:ext cx="469342" cy="17253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405228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 </a:t>
            </a:r>
            <a:r>
              <a:rPr kumimoji="0" lang="ja-JP" altLang="en-US" sz="1600" dirty="0">
                <a:latin typeface="Meiryo UI" panose="020B0604030504040204" pitchFamily="50" charset="-128"/>
                <a:ea typeface="Meiryo UI" panose="020B0604030504040204" pitchFamily="50" charset="-128"/>
              </a:rPr>
              <a:t>添付する証明書類の画像を用意します。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［画像添付］ボタンをクリックします。画像が保存されている場所から添付したい画像を選択して、［開く］ボタンをクリックします。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3422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40116"/>
            <a:ext cx="339725" cy="135103"/>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3077" name="Picture 5" descr="08_添付方法_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773" y="2866214"/>
            <a:ext cx="28051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882248" y="3093930"/>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7067985" y="3201880"/>
            <a:ext cx="1050925"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555936" y="298701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前職の源泉徴収票情報を入力する手順</a:t>
            </a: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3" name="コンテンツ プレースホルダー 2"/>
          <p:cNvSpPr>
            <a:spLocks noGrp="1"/>
          </p:cNvSpPr>
          <p:nvPr>
            <p:ph idx="1"/>
          </p:nvPr>
        </p:nvSpPr>
        <p:spPr>
          <a:xfrm>
            <a:off x="531446" y="937790"/>
            <a:ext cx="8637954" cy="40337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前職の源泉徴収票を提出していない場合は、他の申告書と一緒に提出してください。</a:t>
            </a:r>
            <a:endParaRPr lang="ja-JP" altLang="en-US" sz="20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47830E22-9109-53BD-7F6D-34287F5FAA51}"/>
              </a:ext>
            </a:extLst>
          </p:cNvPr>
          <p:cNvPicPr>
            <a:picLocks noChangeAspect="1"/>
          </p:cNvPicPr>
          <p:nvPr/>
        </p:nvPicPr>
        <p:blipFill>
          <a:blip r:embed="rId2"/>
          <a:stretch>
            <a:fillRect/>
          </a:stretch>
        </p:blipFill>
        <p:spPr>
          <a:xfrm>
            <a:off x="572173" y="1341161"/>
            <a:ext cx="3733324" cy="5423535"/>
          </a:xfrm>
          <a:prstGeom prst="rect">
            <a:avLst/>
          </a:prstGeom>
        </p:spPr>
      </p:pic>
      <p:sp>
        <p:nvSpPr>
          <p:cNvPr id="8" name="AutoShape 11">
            <a:extLst>
              <a:ext uri="{FF2B5EF4-FFF2-40B4-BE49-F238E27FC236}">
                <a16:creationId xmlns:a16="http://schemas.microsoft.com/office/drawing/2014/main" id="{6B5037A8-B1AA-A77C-1A64-D30B0E275F95}"/>
              </a:ext>
            </a:extLst>
          </p:cNvPr>
          <p:cNvSpPr>
            <a:spLocks noChangeArrowheads="1"/>
          </p:cNvSpPr>
          <p:nvPr/>
        </p:nvSpPr>
        <p:spPr bwMode="auto">
          <a:xfrm>
            <a:off x="1250465" y="1544970"/>
            <a:ext cx="656489" cy="414000"/>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1">
            <a:extLst>
              <a:ext uri="{FF2B5EF4-FFF2-40B4-BE49-F238E27FC236}">
                <a16:creationId xmlns:a16="http://schemas.microsoft.com/office/drawing/2014/main" id="{295C0C51-4701-C207-34A0-76708A4255E3}"/>
              </a:ext>
            </a:extLst>
          </p:cNvPr>
          <p:cNvSpPr>
            <a:spLocks noChangeArrowheads="1"/>
          </p:cNvSpPr>
          <p:nvPr/>
        </p:nvSpPr>
        <p:spPr bwMode="auto">
          <a:xfrm>
            <a:off x="2152649" y="5933975"/>
            <a:ext cx="416659" cy="127443"/>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281E4C26-B16E-E8FC-5D08-FFD750D7DB74}"/>
              </a:ext>
            </a:extLst>
          </p:cNvPr>
          <p:cNvCxnSpPr>
            <a:cxnSpLocks noChangeShapeType="1"/>
          </p:cNvCxnSpPr>
          <p:nvPr/>
        </p:nvCxnSpPr>
        <p:spPr bwMode="auto">
          <a:xfrm rot="10800000" flipV="1">
            <a:off x="2569312" y="4590352"/>
            <a:ext cx="3526689" cy="1407587"/>
          </a:xfrm>
          <a:prstGeom prst="bentConnector3">
            <a:avLst>
              <a:gd name="adj1" fmla="val 43338"/>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テキスト ボックス 2">
            <a:extLst>
              <a:ext uri="{FF2B5EF4-FFF2-40B4-BE49-F238E27FC236}">
                <a16:creationId xmlns:a16="http://schemas.microsoft.com/office/drawing/2014/main" id="{1E8860E9-6D4B-311D-519C-44966B498E9C}"/>
              </a:ext>
            </a:extLst>
          </p:cNvPr>
          <p:cNvSpPr txBox="1">
            <a:spLocks noChangeArrowheads="1"/>
          </p:cNvSpPr>
          <p:nvPr/>
        </p:nvSpPr>
        <p:spPr bwMode="auto">
          <a:xfrm>
            <a:off x="5026484" y="2808437"/>
            <a:ext cx="4596205" cy="352632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前勤務先の源泉徴収票の有無で「あり」を選択すると、</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支払金額や源泉徴収税額などの情報を入力できます。　</a:t>
            </a:r>
          </a:p>
        </p:txBody>
      </p:sp>
      <p:pic>
        <p:nvPicPr>
          <p:cNvPr id="16" name="図 15">
            <a:extLst>
              <a:ext uri="{FF2B5EF4-FFF2-40B4-BE49-F238E27FC236}">
                <a16:creationId xmlns:a16="http://schemas.microsoft.com/office/drawing/2014/main" id="{11F0E08C-224E-C9E0-4411-7BE53BBD21C0}"/>
              </a:ext>
            </a:extLst>
          </p:cNvPr>
          <p:cNvPicPr>
            <a:picLocks noChangeAspect="1"/>
          </p:cNvPicPr>
          <p:nvPr/>
        </p:nvPicPr>
        <p:blipFill>
          <a:blip r:embed="rId3"/>
          <a:stretch>
            <a:fillRect/>
          </a:stretch>
        </p:blipFill>
        <p:spPr>
          <a:xfrm>
            <a:off x="5192308" y="3397079"/>
            <a:ext cx="4079435" cy="2779575"/>
          </a:xfrm>
          <a:prstGeom prst="rect">
            <a:avLst/>
          </a:prstGeom>
        </p:spPr>
      </p:pic>
      <p:sp>
        <p:nvSpPr>
          <p:cNvPr id="19" name="AutoShape 11">
            <a:extLst>
              <a:ext uri="{FF2B5EF4-FFF2-40B4-BE49-F238E27FC236}">
                <a16:creationId xmlns:a16="http://schemas.microsoft.com/office/drawing/2014/main" id="{3F580071-F9FD-AE59-6C63-458D9CDC5FB3}"/>
              </a:ext>
            </a:extLst>
          </p:cNvPr>
          <p:cNvSpPr>
            <a:spLocks noChangeArrowheads="1"/>
          </p:cNvSpPr>
          <p:nvPr/>
        </p:nvSpPr>
        <p:spPr bwMode="auto">
          <a:xfrm>
            <a:off x="5283200" y="3669537"/>
            <a:ext cx="3886200" cy="2388363"/>
          </a:xfrm>
          <a:prstGeom prst="roundRect">
            <a:avLst>
              <a:gd name="adj" fmla="val 4269"/>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260302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申告書入力画面を英語表記に切り替える手順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189758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申告書入力画面の項目や選択肢、インフォメーションガイドを英語表記に切り替えます。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　右下に表示された言語を切り替えるウィジェットをクリックし、「</a:t>
            </a:r>
            <a:r>
              <a:rPr kumimoji="0" lang="en-US" altLang="ja-JP" sz="1600" dirty="0">
                <a:latin typeface="Meiryo UI" panose="020B0604030504040204" pitchFamily="50" charset="-128"/>
                <a:ea typeface="Meiryo UI" panose="020B0604030504040204" pitchFamily="50" charset="-128"/>
              </a:rPr>
              <a:t>English</a:t>
            </a:r>
            <a:r>
              <a:rPr kumimoji="0" lang="ja-JP" altLang="en-US" sz="1600" dirty="0">
                <a:latin typeface="Meiryo UI" panose="020B0604030504040204" pitchFamily="50" charset="-128"/>
                <a:ea typeface="Meiryo UI" panose="020B0604030504040204" pitchFamily="50" charset="-128"/>
              </a:rPr>
              <a:t>」を選択します。</a:t>
            </a: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　項目名や選択肢が、自動翻訳機能で英語翻訳されて表示されます。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17" y="2319012"/>
            <a:ext cx="5230129" cy="1800201"/>
          </a:xfrm>
          <a:prstGeom prst="rect">
            <a:avLst/>
          </a:prstGeom>
        </p:spPr>
      </p:pic>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17" y="4293324"/>
            <a:ext cx="5230129" cy="1957036"/>
          </a:xfrm>
          <a:prstGeom prst="rect">
            <a:avLst/>
          </a:prstGeom>
        </p:spPr>
      </p:pic>
      <p:sp>
        <p:nvSpPr>
          <p:cNvPr id="26" name="右矢印 25"/>
          <p:cNvSpPr/>
          <p:nvPr/>
        </p:nvSpPr>
        <p:spPr>
          <a:xfrm rot="5400000">
            <a:off x="3263935" y="4087222"/>
            <a:ext cx="570131"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736862" y="3391877"/>
            <a:ext cx="4446228" cy="27744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・インフォメーションガイドも英語で表示されます。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「？」にマウスのカーソルをあわせて、ご確認ください。</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・ヘルプや提出用の台紙は、英語表記になりません。</a:t>
            </a:r>
            <a:endParaRPr lang="en-US" altLang="ja-JP" sz="1400" dirty="0">
              <a:solidFill>
                <a:schemeClr val="tx1"/>
              </a:solidFill>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5"/>
          <a:stretch>
            <a:fillRect/>
          </a:stretch>
        </p:blipFill>
        <p:spPr>
          <a:xfrm>
            <a:off x="6997980" y="4297184"/>
            <a:ext cx="3495238" cy="1209524"/>
          </a:xfrm>
          <a:prstGeom prst="rect">
            <a:avLst/>
          </a:prstGeom>
        </p:spPr>
      </p:pic>
    </p:spTree>
    <p:extLst>
      <p:ext uri="{BB962C8B-B14F-4D97-AF65-F5344CB8AC3E}">
        <p14:creationId xmlns:p14="http://schemas.microsoft.com/office/powerpoint/2010/main" val="167360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当サービスで提出する申告書を確認する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21980259"/>
              </p:ext>
            </p:extLst>
          </p:nvPr>
        </p:nvGraphicFramePr>
        <p:xfrm>
          <a:off x="672628" y="1295168"/>
          <a:ext cx="10995249" cy="4421873"/>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（当年分は、当年の年末調整を行うために、会社が把握している情報が正しいかを確認するために提出します。翌年分は、翌年１月の給与の前に、翌年１月時点の扶養状況を申告するために提出します。）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3">
                  <a:txBody>
                    <a:bodyPr/>
                    <a:lstStyle/>
                    <a:p>
                      <a:r>
                        <a:rPr kumimoji="1" lang="ja-JP" altLang="en-US" sz="1400" dirty="0">
                          <a:latin typeface="メイリオ" panose="020B0604030504040204" pitchFamily="50" charset="-128"/>
                          <a:ea typeface="メイリオ" panose="020B0604030504040204" pitchFamily="50" charset="-128"/>
                        </a:rPr>
                        <a:t>給与所得者の基礎控除申告書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給与所得者の配偶者控除等申告書兼 </a:t>
                      </a:r>
                      <a:r>
                        <a:rPr kumimoji="1" lang="zh-TW" altLang="en-US" sz="1400" dirty="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基礎控除申告書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a:t>
                      </a:r>
                      <a:r>
                        <a:rPr kumimoji="1" lang="en-US" altLang="ja-JP" sz="1400" dirty="0">
                          <a:latin typeface="メイリオ" panose="020B0604030504040204" pitchFamily="50" charset="-128"/>
                          <a:ea typeface="メイリオ" panose="020B0604030504040204" pitchFamily="50" charset="-128"/>
                        </a:rPr>
                        <a:t>2,500</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配偶者控除等申告書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配偶者控除または配偶者特別控除を受ける場合に提出する申告書です。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所得金額調整控除</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給与等の収入金額が</a:t>
                      </a:r>
                      <a:r>
                        <a:rPr kumimoji="1" lang="en-US" altLang="ja-JP" sz="1400" dirty="0">
                          <a:latin typeface="メイリオ" panose="020B0604030504040204" pitchFamily="50" charset="-128"/>
                          <a:ea typeface="メイリオ" panose="020B0604030504040204" pitchFamily="50" charset="-128"/>
                        </a:rPr>
                        <a:t>850</a:t>
                      </a:r>
                      <a:r>
                        <a:rPr kumimoji="1" lang="ja-JP" altLang="en-US" sz="1400" dirty="0">
                          <a:latin typeface="メイリオ" panose="020B0604030504040204" pitchFamily="50" charset="-128"/>
                          <a:ea typeface="メイリオ" panose="020B0604030504040204" pitchFamily="50" charset="-128"/>
                        </a:rPr>
                        <a:t>万円 を超え、一定の要件に当てはまる場合に提出する申告書です。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一般の生命保険料、学資保険、介護医療保険料、</a:t>
                      </a:r>
                      <a:r>
                        <a:rPr kumimoji="1" lang="zh-TW" altLang="en-US" sz="1400" dirty="0">
                          <a:latin typeface="メイリオ" panose="020B0604030504040204" pitchFamily="50" charset="-128"/>
                          <a:ea typeface="メイリオ" panose="020B0604030504040204" pitchFamily="50" charset="-128"/>
                        </a:rPr>
                        <a:t>個人年金保険料</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地震保険料、社会保険料、</a:t>
                      </a:r>
                      <a:r>
                        <a:rPr kumimoji="1" lang="en-US" altLang="ja-JP" sz="1400" dirty="0" err="1">
                          <a:latin typeface="メイリオ" panose="020B0604030504040204" pitchFamily="50" charset="-128"/>
                          <a:ea typeface="メイリオ" panose="020B0604030504040204" pitchFamily="50" charset="-128"/>
                        </a:rPr>
                        <a:t>iDeCo</a:t>
                      </a:r>
                      <a:r>
                        <a:rPr kumimoji="1" lang="ja-JP" altLang="en-US" sz="1400" dirty="0">
                          <a:latin typeface="メイリオ" panose="020B0604030504040204" pitchFamily="50" charset="-128"/>
                          <a:ea typeface="メイリオ" panose="020B0604030504040204" pitchFamily="50" charset="-128"/>
                        </a:rPr>
                        <a:t>などを支払っている方が提出する申告書です。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年目以降の方）が提出する申告書です。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p:nvPr/>
        </p:nvCxnSpPr>
        <p:spPr>
          <a:xfrm>
            <a:off x="5711842" y="1295168"/>
            <a:ext cx="60805" cy="4421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799243" y="2889093"/>
            <a:ext cx="8129" cy="15567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］申告書提出の流れ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当サービスにログインする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提出する申告書を選択する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給与所得者の保険料控除申告書</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A20155E-E2C0-4921-8237-995DF65BD6C0}"/>
              </a:ext>
            </a:extLst>
          </p:cNvPr>
          <p:cNvPicPr>
            <a:picLocks noChangeAspect="1"/>
          </p:cNvPicPr>
          <p:nvPr/>
        </p:nvPicPr>
        <p:blipFill>
          <a:blip r:embed="rId3"/>
          <a:stretch>
            <a:fillRect/>
          </a:stretch>
        </p:blipFill>
        <p:spPr>
          <a:xfrm>
            <a:off x="838200" y="4385810"/>
            <a:ext cx="4051741" cy="2005698"/>
          </a:xfrm>
          <a:prstGeom prst="rect">
            <a:avLst/>
          </a:prstGeom>
        </p:spPr>
      </p:pic>
      <p:sp>
        <p:nvSpPr>
          <p:cNvPr id="19" name="コンテンツ プレースホルダー 2"/>
          <p:cNvSpPr>
            <a:spLocks noGrp="1"/>
          </p:cNvSpPr>
          <p:nvPr>
            <p:ph idx="1"/>
          </p:nvPr>
        </p:nvSpPr>
        <p:spPr>
          <a:xfrm>
            <a:off x="389614" y="1005257"/>
            <a:ext cx="10964186" cy="4757006"/>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年末調整申告書クラウド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292746" y="4933950"/>
            <a:ext cx="1250950" cy="2921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518758" y="5232745"/>
            <a:ext cx="681066" cy="292099"/>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flipV="1">
            <a:off x="3546672" y="5011716"/>
            <a:ext cx="2452957"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83252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1DB32A0-66A8-4169-9D5B-FC6CA65079A0}"/>
              </a:ext>
            </a:extLst>
          </p:cNvPr>
          <p:cNvPicPr>
            <a:picLocks noChangeAspect="1"/>
          </p:cNvPicPr>
          <p:nvPr/>
        </p:nvPicPr>
        <p:blipFill>
          <a:blip r:embed="rId2"/>
          <a:stretch>
            <a:fillRect/>
          </a:stretch>
        </p:blipFill>
        <p:spPr>
          <a:xfrm>
            <a:off x="761308" y="1192414"/>
            <a:ext cx="3567524" cy="4619428"/>
          </a:xfrm>
          <a:prstGeom prst="rect">
            <a:avLst/>
          </a:prstGeom>
        </p:spPr>
      </p:pic>
      <p:sp>
        <p:nvSpPr>
          <p:cNvPr id="3" name="コンテンツ プレースホルダー 2"/>
          <p:cNvSpPr>
            <a:spLocks noGrp="1"/>
          </p:cNvSpPr>
          <p:nvPr>
            <p:ph idx="1"/>
          </p:nvPr>
        </p:nvSpPr>
        <p:spPr>
          <a:xfrm>
            <a:off x="389614" y="803082"/>
            <a:ext cx="10964186" cy="4063080"/>
          </a:xfrm>
        </p:spPr>
        <p:txBody>
          <a:bodyPr>
            <a:normAutofit/>
          </a:bodyPr>
          <a:lstStyle/>
          <a:p>
            <a:pPr marL="0" indent="0" algn="just">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『年末調整申告書クラウド』にログインしたら、当サービスから提出する年末調整申告書を選択します。</a:t>
            </a: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3" name="図 22">
            <a:extLst>
              <a:ext uri="{FF2B5EF4-FFF2-40B4-BE49-F238E27FC236}">
                <a16:creationId xmlns:a16="http://schemas.microsoft.com/office/drawing/2014/main" id="{ED8FDCE5-E345-49F9-B083-8F87073601C8}"/>
              </a:ext>
            </a:extLst>
          </p:cNvPr>
          <p:cNvPicPr>
            <a:picLocks noChangeAspect="1"/>
          </p:cNvPicPr>
          <p:nvPr/>
        </p:nvPicPr>
        <p:blipFill>
          <a:blip r:embed="rId3"/>
          <a:stretch>
            <a:fillRect/>
          </a:stretch>
        </p:blipFill>
        <p:spPr>
          <a:xfrm>
            <a:off x="744742" y="6037549"/>
            <a:ext cx="3610359" cy="504820"/>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816632" y="2335354"/>
            <a:ext cx="107950" cy="144463"/>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227010" y="6250392"/>
            <a:ext cx="650875" cy="2555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824571" y="3525979"/>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727731" y="1343160"/>
            <a:ext cx="755650" cy="3603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772202" y="6059793"/>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pic>
        <p:nvPicPr>
          <p:cNvPr id="40" name="図 39"/>
          <p:cNvPicPr>
            <a:picLocks noChangeAspect="1"/>
          </p:cNvPicPr>
          <p:nvPr/>
        </p:nvPicPr>
        <p:blipFill>
          <a:blip r:embed="rId4"/>
          <a:stretch>
            <a:fillRect/>
          </a:stretch>
        </p:blipFill>
        <p:spPr>
          <a:xfrm>
            <a:off x="685799" y="5878962"/>
            <a:ext cx="3708767" cy="128949"/>
          </a:xfrm>
          <a:prstGeom prst="rect">
            <a:avLst/>
          </a:prstGeom>
        </p:spPr>
      </p:pic>
      <p:sp>
        <p:nvSpPr>
          <p:cNvPr id="24"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922981" y="1878602"/>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6"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V="1">
            <a:off x="2546117" y="806375"/>
            <a:ext cx="399712" cy="3744913"/>
          </a:xfrm>
          <a:prstGeom prst="bentConnector3">
            <a:avLst>
              <a:gd name="adj1" fmla="val 24512"/>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7"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68818" y="3449045"/>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チェックを付けると、「事前準備」欄に必要な書類の情報が表示され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3"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555677" y="2561531"/>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4"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2052732" y="6007911"/>
            <a:ext cx="2565697" cy="12072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5"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584720" y="5701950"/>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D8A907975CBC9419DBA3E204D5C0648" ma:contentTypeVersion="14" ma:contentTypeDescription="新しいドキュメントを作成します。" ma:contentTypeScope="" ma:versionID="ddbe00abd8cc0113e15a66c31f2184bf">
  <xsd:schema xmlns:xsd="http://www.w3.org/2001/XMLSchema" xmlns:xs="http://www.w3.org/2001/XMLSchema" xmlns:p="http://schemas.microsoft.com/office/2006/metadata/properties" xmlns:ns2="f9844eac-a977-4b14-882c-1032c1d42539" xmlns:ns3="b55c66cd-a793-40dd-8b60-f9a7160c9cf7" targetNamespace="http://schemas.microsoft.com/office/2006/metadata/properties" ma:root="true" ma:fieldsID="2bd0f9bdf95bca79d217d559527a1d45" ns2:_="" ns3:_="">
    <xsd:import namespace="f9844eac-a977-4b14-882c-1032c1d42539"/>
    <xsd:import namespace="b55c66cd-a793-40dd-8b60-f9a7160c9c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44eac-a977-4b14-882c-1032c1d425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c000cf01-911a-478e-909e-28f0bcc6e9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5c66cd-a793-40dd-8b60-f9a7160c9cf7"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82fd6bb9-31f3-4b00-92c1-cd9b52eee2dc}" ma:internalName="TaxCatchAll" ma:showField="CatchAllData" ma:web="b55c66cd-a793-40dd-8b60-f9a7160c9c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61C12-6FD2-4CC0-967B-67C4C3B42D93}">
  <ds:schemaRefs>
    <ds:schemaRef ds:uri="http://schemas.microsoft.com/sharepoint/v3/contenttype/forms"/>
  </ds:schemaRefs>
</ds:datastoreItem>
</file>

<file path=customXml/itemProps2.xml><?xml version="1.0" encoding="utf-8"?>
<ds:datastoreItem xmlns:ds="http://schemas.openxmlformats.org/officeDocument/2006/customXml" ds:itemID="{316441CF-938B-4DC8-A500-69498190B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44eac-a977-4b14-882c-1032c1d42539"/>
    <ds:schemaRef ds:uri="b55c66cd-a793-40dd-8b60-f9a7160c9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9085</TotalTime>
  <Words>5393</Words>
  <PresentationFormat>ワイド画面</PresentationFormat>
  <Paragraphs>538</Paragraphs>
  <Slides>38</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38</vt:i4>
      </vt:variant>
    </vt:vector>
  </HeadingPairs>
  <TitlesOfParts>
    <vt:vector size="45" baseType="lpstr">
      <vt:lpstr>Meiryo UI</vt:lpstr>
      <vt:lpstr>メイリオ</vt:lpstr>
      <vt:lpstr>游ゴシック</vt:lpstr>
      <vt:lpstr>游ゴシック Light</vt:lpstr>
      <vt:lpstr>Arial</vt:lpstr>
      <vt:lpstr>Office テーマ</vt:lpstr>
      <vt:lpstr>デザインの設定</vt:lpstr>
      <vt:lpstr>PowerPoint プレゼンテーション</vt:lpstr>
      <vt:lpstr>改訂内容</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（１／６）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居住開始年月日が「令和４年１月１日」以降の場合（1／3）</vt:lpstr>
      <vt:lpstr>［3］- 2. 給与所得者の（特定増改築等）住宅借入金等特別控除申告書を提出する 　　      　居住開始年月日が「令和４年１月１日」以降の場合（2／3）</vt:lpstr>
      <vt:lpstr>［3］- 2. 給与所得者の（特定増改築等）住宅借入金等特別控除申告書を提出する 　　      　居住開始年月日が「令和４年１月１日」以降の場合（3／3）</vt:lpstr>
      <vt:lpstr>［3］- 2. 給与所得者の（特定増改築等）住宅借入金等特別控除申告書を提出する 　　 　　 　居住開始年月日が「平成31年１月１日」以降の場合（1／3）</vt:lpstr>
      <vt:lpstr>［3］- 2. 給与所得者の（特定増改築等）住宅借入金等特別控除申告書を提出する 　　      　居住開始年月日が「平成31年１月１日」以降の場合（2／3）</vt:lpstr>
      <vt:lpstr>［3］- 2. 給与所得者の（特定増改築等）住宅借入金等特別控除申告書を提出する 　　      　居住開始年月日が「平成31年１月１日」以降の場合（3／3）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lpstr>［3］- 6. 前職の源泉徴収票情報を入力する手順</vt:lpstr>
      <vt:lpstr>［3］- 7. 申告書入力画面を英語表記に切り替える手順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2023-07-04T11:05:23Z</cp:lastPrinted>
  <dcterms:created xsi:type="dcterms:W3CDTF">2022-08-02T08:12:52Z</dcterms:created>
  <dcterms:modified xsi:type="dcterms:W3CDTF">2023-10-06T05:04:52Z</dcterms:modified>
</cp:coreProperties>
</file>