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43"/>
  </p:notesMasterIdLst>
  <p:sldIdLst>
    <p:sldId id="256" r:id="rId5"/>
    <p:sldId id="312" r:id="rId6"/>
    <p:sldId id="311" r:id="rId7"/>
    <p:sldId id="259" r:id="rId8"/>
    <p:sldId id="260" r:id="rId9"/>
    <p:sldId id="303" r:id="rId10"/>
    <p:sldId id="265" r:id="rId11"/>
    <p:sldId id="308" r:id="rId12"/>
    <p:sldId id="267" r:id="rId13"/>
    <p:sldId id="297" r:id="rId14"/>
    <p:sldId id="298" r:id="rId15"/>
    <p:sldId id="299" r:id="rId16"/>
    <p:sldId id="300" r:id="rId17"/>
    <p:sldId id="301" r:id="rId18"/>
    <p:sldId id="302" r:id="rId19"/>
    <p:sldId id="304" r:id="rId20"/>
    <p:sldId id="276" r:id="rId21"/>
    <p:sldId id="289" r:id="rId22"/>
    <p:sldId id="291" r:id="rId23"/>
    <p:sldId id="290" r:id="rId24"/>
    <p:sldId id="314" r:id="rId25"/>
    <p:sldId id="310" r:id="rId26"/>
    <p:sldId id="315" r:id="rId27"/>
    <p:sldId id="316" r:id="rId28"/>
    <p:sldId id="317" r:id="rId29"/>
    <p:sldId id="280" r:id="rId30"/>
    <p:sldId id="281" r:id="rId31"/>
    <p:sldId id="282" r:id="rId32"/>
    <p:sldId id="305" r:id="rId33"/>
    <p:sldId id="306" r:id="rId34"/>
    <p:sldId id="307" r:id="rId35"/>
    <p:sldId id="292" r:id="rId36"/>
    <p:sldId id="296" r:id="rId37"/>
    <p:sldId id="287" r:id="rId38"/>
    <p:sldId id="294" r:id="rId39"/>
    <p:sldId id="288" r:id="rId40"/>
    <p:sldId id="309" r:id="rId41"/>
    <p:sldId id="313" r:id="rId42"/>
  </p:sldIdLst>
  <p:sldSz cx="12192000" cy="6858000"/>
  <p:notesSz cx="7102475" cy="102330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71" autoAdjust="0"/>
    <p:restoredTop sz="96761" autoAdjust="0"/>
  </p:normalViewPr>
  <p:slideViewPr>
    <p:cSldViewPr snapToGrid="0">
      <p:cViewPr varScale="1">
        <p:scale>
          <a:sx n="124" d="100"/>
          <a:sy n="124" d="100"/>
        </p:scale>
        <p:origin x="444" y="102"/>
      </p:cViewPr>
      <p:guideLst/>
    </p:cSldViewPr>
  </p:slideViewPr>
  <p:notesTextViewPr>
    <p:cViewPr>
      <p:scale>
        <a:sx n="1" d="1"/>
        <a:sy n="1" d="1"/>
      </p:scale>
      <p:origin x="0" y="0"/>
    </p:cViewPr>
  </p:notesTextViewPr>
  <p:sorterViewPr>
    <p:cViewPr>
      <p:scale>
        <a:sx n="100" d="100"/>
        <a:sy n="100" d="100"/>
      </p:scale>
      <p:origin x="0" y="-34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3077740" cy="513428"/>
          </a:xfrm>
          <a:prstGeom prst="rect">
            <a:avLst/>
          </a:prstGeom>
        </p:spPr>
        <p:txBody>
          <a:bodyPr vert="horz" lIns="95473" tIns="47736" rIns="95473" bIns="47736"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092" y="1"/>
            <a:ext cx="3077740" cy="513428"/>
          </a:xfrm>
          <a:prstGeom prst="rect">
            <a:avLst/>
          </a:prstGeom>
        </p:spPr>
        <p:txBody>
          <a:bodyPr vert="horz" lIns="95473" tIns="47736" rIns="95473" bIns="47736" rtlCol="0"/>
          <a:lstStyle>
            <a:lvl1pPr algn="r">
              <a:defRPr sz="1300"/>
            </a:lvl1pPr>
          </a:lstStyle>
          <a:p>
            <a:fld id="{DEF7A864-4B20-4867-B816-FE5A2F2012B8}" type="datetimeFigureOut">
              <a:rPr kumimoji="1" lang="ja-JP" altLang="en-US" smtClean="0"/>
              <a:t>2023/9/27</a:t>
            </a:fld>
            <a:endParaRPr kumimoji="1" lang="ja-JP" altLang="en-US"/>
          </a:p>
        </p:txBody>
      </p:sp>
      <p:sp>
        <p:nvSpPr>
          <p:cNvPr id="4" name="スライド イメージ プレースホルダー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5473" tIns="47736" rIns="95473" bIns="47736" rtlCol="0" anchor="ctr"/>
          <a:lstStyle/>
          <a:p>
            <a:endParaRPr lang="ja-JP" altLang="en-US"/>
          </a:p>
        </p:txBody>
      </p:sp>
      <p:sp>
        <p:nvSpPr>
          <p:cNvPr id="5" name="ノート プレースホルダー 4"/>
          <p:cNvSpPr>
            <a:spLocks noGrp="1"/>
          </p:cNvSpPr>
          <p:nvPr>
            <p:ph type="body" sz="quarter" idx="3"/>
          </p:nvPr>
        </p:nvSpPr>
        <p:spPr>
          <a:xfrm>
            <a:off x="710248" y="4924644"/>
            <a:ext cx="5681980" cy="4029254"/>
          </a:xfrm>
          <a:prstGeom prst="rect">
            <a:avLst/>
          </a:prstGeom>
        </p:spPr>
        <p:txBody>
          <a:bodyPr vert="horz" lIns="95473" tIns="47736" rIns="95473" bIns="4773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19600"/>
            <a:ext cx="3077740" cy="513427"/>
          </a:xfrm>
          <a:prstGeom prst="rect">
            <a:avLst/>
          </a:prstGeom>
        </p:spPr>
        <p:txBody>
          <a:bodyPr vert="horz" lIns="95473" tIns="47736" rIns="95473" bIns="47736"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092" y="9719600"/>
            <a:ext cx="3077740" cy="513427"/>
          </a:xfrm>
          <a:prstGeom prst="rect">
            <a:avLst/>
          </a:prstGeom>
        </p:spPr>
        <p:txBody>
          <a:bodyPr vert="horz" lIns="95473" tIns="47736" rIns="95473" bIns="47736" rtlCol="0" anchor="b"/>
          <a:lstStyle>
            <a:lvl1pPr algn="r">
              <a:defRPr sz="13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350160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274914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384565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2023/9/27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2023/9/27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2023/9/27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2023/9/27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2023/9/27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2023/9/27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2023/9/27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2023/9/27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2023/9/27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2023/9/27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2023/9/27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2023/9/27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2023/9/27</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2023/9/27</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2023/9/27</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2023/9/27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2023/9/27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2023/9/27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2023/9/27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7" Type="http://schemas.openxmlformats.org/officeDocument/2006/relationships/image" Target="../media/image28.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7" Type="http://schemas.openxmlformats.org/officeDocument/2006/relationships/image" Target="../media/image32.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5" Type="http://schemas.openxmlformats.org/officeDocument/2006/relationships/image" Target="../media/image47.jpeg"/><Relationship Id="rId4" Type="http://schemas.openxmlformats.org/officeDocument/2006/relationships/image" Target="../media/image46.jpeg"/></Relationships>
</file>

<file path=ppt/slides/_rels/slide35.xml.rels><?xml version="1.0" encoding="UTF-8" standalone="yes"?>
<Relationships xmlns="http://schemas.openxmlformats.org/package/2006/relationships"><Relationship Id="rId8"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3" Type="http://schemas.openxmlformats.org/officeDocument/2006/relationships/image" Target="../media/image48.png"/><Relationship Id="rId7" Type="http://schemas.openxmlformats.org/officeDocument/2006/relationships/image" Target="../media/image5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FB2927BC-4C58-491D-8481-B0AC2D40DB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951" y="991423"/>
            <a:ext cx="4563344" cy="3320710"/>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90" name="Text Box 2"/>
          <p:cNvSpPr txBox="1">
            <a:spLocks noChangeArrowheads="1"/>
          </p:cNvSpPr>
          <p:nvPr/>
        </p:nvSpPr>
        <p:spPr bwMode="auto">
          <a:xfrm>
            <a:off x="4601154" y="603331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2" name="テキスト ボックス 2"/>
          <p:cNvSpPr txBox="1">
            <a:spLocks noChangeArrowheads="1"/>
          </p:cNvSpPr>
          <p:nvPr/>
        </p:nvSpPr>
        <p:spPr bwMode="auto">
          <a:xfrm>
            <a:off x="4567277" y="1899987"/>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pic>
        <p:nvPicPr>
          <p:cNvPr id="93" name="Picture 3" descr="04_扶養基礎_2_障がい者情報"/>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7453" y="2467950"/>
            <a:ext cx="290036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 name="Text Box 4"/>
          <p:cNvSpPr txBox="1">
            <a:spLocks noChangeArrowheads="1"/>
          </p:cNvSpPr>
          <p:nvPr/>
        </p:nvSpPr>
        <p:spPr bwMode="auto">
          <a:xfrm>
            <a:off x="4569361" y="4591017"/>
            <a:ext cx="7428359" cy="101328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入力した金額をもとに、合計所得金額の見積額や基礎控除額が自動的に計算されます。なお、</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・カーソルが入らない場合は、管理者側で所得情報を管理しているため修正は不要です。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2A3AE42C-71BD-A9DA-208B-0AFF157591D2}"/>
              </a:ext>
            </a:extLst>
          </p:cNvPr>
          <p:cNvPicPr>
            <a:picLocks noChangeAspect="1"/>
          </p:cNvPicPr>
          <p:nvPr/>
        </p:nvPicPr>
        <p:blipFill>
          <a:blip r:embed="rId3"/>
          <a:stretch>
            <a:fillRect/>
          </a:stretch>
        </p:blipFill>
        <p:spPr>
          <a:xfrm>
            <a:off x="657218" y="1161582"/>
            <a:ext cx="3545396" cy="5279327"/>
          </a:xfrm>
          <a:prstGeom prst="rect">
            <a:avLst/>
          </a:prstGeom>
          <a:ln>
            <a:solidFill>
              <a:schemeClr val="bg1">
                <a:lumMod val="85000"/>
              </a:schemeClr>
            </a:solidFill>
          </a:ln>
        </p:spPr>
      </p:pic>
      <p:sp>
        <p:nvSpPr>
          <p:cNvPr id="10" name="AutoShape 9">
            <a:extLst>
              <a:ext uri="{FF2B5EF4-FFF2-40B4-BE49-F238E27FC236}">
                <a16:creationId xmlns:a16="http://schemas.microsoft.com/office/drawing/2014/main" id="{70CC7B47-D3F6-E938-731D-D2E5B8BC62F1}"/>
              </a:ext>
            </a:extLst>
          </p:cNvPr>
          <p:cNvSpPr>
            <a:spLocks noChangeArrowheads="1"/>
          </p:cNvSpPr>
          <p:nvPr/>
        </p:nvSpPr>
        <p:spPr bwMode="auto">
          <a:xfrm>
            <a:off x="748520" y="4495979"/>
            <a:ext cx="2957668" cy="228380"/>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AutoShape 10">
            <a:extLst>
              <a:ext uri="{FF2B5EF4-FFF2-40B4-BE49-F238E27FC236}">
                <a16:creationId xmlns:a16="http://schemas.microsoft.com/office/drawing/2014/main" id="{74924648-AD9E-91FC-F24A-C017A81EBD19}"/>
              </a:ext>
            </a:extLst>
          </p:cNvPr>
          <p:cNvSpPr>
            <a:spLocks noChangeShapeType="1"/>
          </p:cNvSpPr>
          <p:nvPr/>
        </p:nvSpPr>
        <p:spPr bwMode="auto">
          <a:xfrm rot="10800000" flipV="1">
            <a:off x="2833297" y="2661719"/>
            <a:ext cx="1733979" cy="182918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35116" y="5693283"/>
            <a:ext cx="3357050" cy="382583"/>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V="1">
            <a:off x="4092162" y="5622794"/>
            <a:ext cx="914403" cy="257712"/>
          </a:xfrm>
          <a:prstGeom prst="bentConnector3">
            <a:avLst>
              <a:gd name="adj1" fmla="val 52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角丸四角形 79">
            <a:extLst>
              <a:ext uri="{FF2B5EF4-FFF2-40B4-BE49-F238E27FC236}">
                <a16:creationId xmlns:a16="http://schemas.microsoft.com/office/drawing/2014/main" id="{F3D63872-A12F-DB5B-43DF-1AED5F2F2D4A}"/>
              </a:ext>
            </a:extLst>
          </p:cNvPr>
          <p:cNvSpPr>
            <a:spLocks noChangeArrowheads="1"/>
          </p:cNvSpPr>
          <p:nvPr/>
        </p:nvSpPr>
        <p:spPr bwMode="auto">
          <a:xfrm>
            <a:off x="2467853" y="6162286"/>
            <a:ext cx="589231" cy="23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8" name="直線コネクタ 17">
            <a:extLst>
              <a:ext uri="{FF2B5EF4-FFF2-40B4-BE49-F238E27FC236}">
                <a16:creationId xmlns:a16="http://schemas.microsoft.com/office/drawing/2014/main" id="{73E3F312-A49F-CAB2-6B7A-C07417F6FAB9}"/>
              </a:ext>
            </a:extLst>
          </p:cNvPr>
          <p:cNvCxnSpPr>
            <a:stCxn id="16" idx="3"/>
          </p:cNvCxnSpPr>
          <p:nvPr/>
        </p:nvCxnSpPr>
        <p:spPr>
          <a:xfrm flipV="1">
            <a:off x="3057084" y="6264998"/>
            <a:ext cx="1544070" cy="159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545720" y="855603"/>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FCCA0212-F1E0-1C93-D59F-E79E58EA865E}"/>
              </a:ext>
            </a:extLst>
          </p:cNvPr>
          <p:cNvPicPr>
            <a:picLocks noChangeAspect="1"/>
          </p:cNvPicPr>
          <p:nvPr/>
        </p:nvPicPr>
        <p:blipFill>
          <a:blip r:embed="rId3"/>
          <a:stretch>
            <a:fillRect/>
          </a:stretch>
        </p:blipFill>
        <p:spPr>
          <a:xfrm>
            <a:off x="723924" y="1298588"/>
            <a:ext cx="4390263" cy="5279708"/>
          </a:xfrm>
          <a:prstGeom prst="rect">
            <a:avLst/>
          </a:prstGeom>
          <a:ln>
            <a:solidFill>
              <a:schemeClr val="bg1">
                <a:lumMod val="85000"/>
              </a:schemeClr>
            </a:solidFill>
          </a:ln>
        </p:spPr>
      </p:pic>
      <p:sp>
        <p:nvSpPr>
          <p:cNvPr id="9" name="AutoShape 8">
            <a:extLst>
              <a:ext uri="{FF2B5EF4-FFF2-40B4-BE49-F238E27FC236}">
                <a16:creationId xmlns:a16="http://schemas.microsoft.com/office/drawing/2014/main" id="{AE80D5EE-CB95-223B-E9A1-5DC784089B3B}"/>
              </a:ext>
            </a:extLst>
          </p:cNvPr>
          <p:cNvSpPr>
            <a:spLocks noChangeArrowheads="1"/>
          </p:cNvSpPr>
          <p:nvPr/>
        </p:nvSpPr>
        <p:spPr bwMode="auto">
          <a:xfrm>
            <a:off x="1349100" y="2348029"/>
            <a:ext cx="609875" cy="159666"/>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DD304C19-672D-F7EA-FEC4-CA42B57D8A61}"/>
              </a:ext>
            </a:extLst>
          </p:cNvPr>
          <p:cNvSpPr>
            <a:spLocks noChangeShapeType="1"/>
          </p:cNvSpPr>
          <p:nvPr/>
        </p:nvSpPr>
        <p:spPr bwMode="auto">
          <a:xfrm rot="16200000" flipH="1" flipV="1">
            <a:off x="3539529" y="827006"/>
            <a:ext cx="45719" cy="319412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AutoShape 9">
            <a:extLst>
              <a:ext uri="{FF2B5EF4-FFF2-40B4-BE49-F238E27FC236}">
                <a16:creationId xmlns:a16="http://schemas.microsoft.com/office/drawing/2014/main" id="{BE32301C-A801-0C0B-87C0-9E6D2571F4B1}"/>
              </a:ext>
            </a:extLst>
          </p:cNvPr>
          <p:cNvSpPr>
            <a:spLocks noChangeArrowheads="1"/>
          </p:cNvSpPr>
          <p:nvPr/>
        </p:nvSpPr>
        <p:spPr bwMode="auto">
          <a:xfrm>
            <a:off x="843907" y="5553081"/>
            <a:ext cx="3362325" cy="548951"/>
          </a:xfrm>
          <a:prstGeom prst="roundRect">
            <a:avLst>
              <a:gd name="adj" fmla="val 1280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231557" y="5748365"/>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1">
            <a:extLst>
              <a:ext uri="{FF2B5EF4-FFF2-40B4-BE49-F238E27FC236}">
                <a16:creationId xmlns:a16="http://schemas.microsoft.com/office/drawing/2014/main" id="{1983F026-9B29-C507-81D2-8A0FDB21C867}"/>
              </a:ext>
            </a:extLst>
          </p:cNvPr>
          <p:cNvSpPr>
            <a:spLocks noChangeArrowheads="1"/>
          </p:cNvSpPr>
          <p:nvPr/>
        </p:nvSpPr>
        <p:spPr bwMode="auto">
          <a:xfrm>
            <a:off x="2972447" y="6268483"/>
            <a:ext cx="684212"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直線矢印コネクタ 80">
            <a:extLst>
              <a:ext uri="{FF2B5EF4-FFF2-40B4-BE49-F238E27FC236}">
                <a16:creationId xmlns:a16="http://schemas.microsoft.com/office/drawing/2014/main" id="{5549B0D2-2BE1-AA91-353B-F2C33945177B}"/>
              </a:ext>
            </a:extLst>
          </p:cNvPr>
          <p:cNvSpPr>
            <a:spLocks noChangeShapeType="1"/>
          </p:cNvSpPr>
          <p:nvPr/>
        </p:nvSpPr>
        <p:spPr bwMode="auto">
          <a:xfrm rot="10800000" flipV="1">
            <a:off x="3666188" y="6289629"/>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テキスト ボックス 2">
            <a:extLst>
              <a:ext uri="{FF2B5EF4-FFF2-40B4-BE49-F238E27FC236}">
                <a16:creationId xmlns:a16="http://schemas.microsoft.com/office/drawing/2014/main" id="{CE61DA5E-4A64-9822-95F6-4AD21AE73E7B}"/>
              </a:ext>
            </a:extLst>
          </p:cNvPr>
          <p:cNvSpPr txBox="1">
            <a:spLocks noChangeArrowheads="1"/>
          </p:cNvSpPr>
          <p:nvPr/>
        </p:nvSpPr>
        <p:spPr bwMode="auto">
          <a:xfrm>
            <a:off x="5073726" y="4815959"/>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6" name="Text Box 2">
            <a:extLst>
              <a:ext uri="{FF2B5EF4-FFF2-40B4-BE49-F238E27FC236}">
                <a16:creationId xmlns:a16="http://schemas.microsoft.com/office/drawing/2014/main" id="{6CC7091A-FFD1-0C88-A820-6BE2CA6E6120}"/>
              </a:ext>
            </a:extLst>
          </p:cNvPr>
          <p:cNvSpPr txBox="1">
            <a:spLocks noChangeArrowheads="1"/>
          </p:cNvSpPr>
          <p:nvPr/>
        </p:nvSpPr>
        <p:spPr bwMode="auto">
          <a:xfrm>
            <a:off x="5073726" y="6093265"/>
            <a:ext cx="4406336"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073726" y="2117842"/>
            <a:ext cx="2412924"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に</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前々スライドの画面「扶養親族の有無」、または「他の所得者が控除を受ける扶養親族の有無」で「あり」を選択した場合は、</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扶養親族情報</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」画面に進みます。</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2" name="Text Box 33"/>
          <p:cNvSpPr txBox="1">
            <a:spLocks noChangeArrowheads="1"/>
          </p:cNvSpPr>
          <p:nvPr/>
        </p:nvSpPr>
        <p:spPr bwMode="auto">
          <a:xfrm>
            <a:off x="7541371" y="3439045"/>
            <a:ext cx="3232868" cy="28919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69C8B120-8055-3414-0CF4-0D808B69B94E}"/>
              </a:ext>
            </a:extLst>
          </p:cNvPr>
          <p:cNvPicPr>
            <a:picLocks noChangeAspect="1"/>
          </p:cNvPicPr>
          <p:nvPr/>
        </p:nvPicPr>
        <p:blipFill>
          <a:blip r:embed="rId3"/>
          <a:stretch>
            <a:fillRect/>
          </a:stretch>
        </p:blipFill>
        <p:spPr>
          <a:xfrm>
            <a:off x="669865" y="1485074"/>
            <a:ext cx="3633978" cy="5190363"/>
          </a:xfrm>
          <a:prstGeom prst="rect">
            <a:avLst/>
          </a:prstGeom>
          <a:ln>
            <a:solidFill>
              <a:schemeClr val="bg1">
                <a:lumMod val="85000"/>
              </a:schemeClr>
            </a:solidFill>
          </a:ln>
        </p:spPr>
      </p:pic>
      <p:sp>
        <p:nvSpPr>
          <p:cNvPr id="8" name="角丸四角形 79">
            <a:extLst>
              <a:ext uri="{FF2B5EF4-FFF2-40B4-BE49-F238E27FC236}">
                <a16:creationId xmlns:a16="http://schemas.microsoft.com/office/drawing/2014/main" id="{83A53D69-81C0-5C1F-1A09-03A74D95FCAC}"/>
              </a:ext>
            </a:extLst>
          </p:cNvPr>
          <p:cNvSpPr>
            <a:spLocks noChangeArrowheads="1"/>
          </p:cNvSpPr>
          <p:nvPr/>
        </p:nvSpPr>
        <p:spPr bwMode="auto">
          <a:xfrm>
            <a:off x="1159043" y="2465302"/>
            <a:ext cx="419080" cy="1491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0">
            <a:extLst>
              <a:ext uri="{FF2B5EF4-FFF2-40B4-BE49-F238E27FC236}">
                <a16:creationId xmlns:a16="http://schemas.microsoft.com/office/drawing/2014/main" id="{716CE9A4-613D-FA62-C592-5850CF761911}"/>
              </a:ext>
            </a:extLst>
          </p:cNvPr>
          <p:cNvSpPr>
            <a:spLocks noChangeShapeType="1"/>
          </p:cNvSpPr>
          <p:nvPr/>
        </p:nvSpPr>
        <p:spPr bwMode="auto">
          <a:xfrm rot="10800000" flipV="1">
            <a:off x="1578122" y="2269438"/>
            <a:ext cx="3146953" cy="27865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E7202FF8-67A8-BB9F-BF58-44CB49999C63}"/>
              </a:ext>
            </a:extLst>
          </p:cNvPr>
          <p:cNvCxnSpPr>
            <a:cxnSpLocks noChangeShapeType="1"/>
            <a:endCxn id="11" idx="3"/>
          </p:cNvCxnSpPr>
          <p:nvPr/>
        </p:nvCxnSpPr>
        <p:spPr bwMode="auto">
          <a:xfrm rot="10800000" flipV="1">
            <a:off x="2525429" y="4273686"/>
            <a:ext cx="2512162" cy="1954008"/>
          </a:xfrm>
          <a:prstGeom prst="bentConnector3">
            <a:avLst>
              <a:gd name="adj1" fmla="val 6153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角丸四角形 79">
            <a:extLst>
              <a:ext uri="{FF2B5EF4-FFF2-40B4-BE49-F238E27FC236}">
                <a16:creationId xmlns:a16="http://schemas.microsoft.com/office/drawing/2014/main" id="{7E4B396D-461F-5E8E-F5F0-61AE0650B150}"/>
              </a:ext>
            </a:extLst>
          </p:cNvPr>
          <p:cNvSpPr>
            <a:spLocks noChangeArrowheads="1"/>
          </p:cNvSpPr>
          <p:nvPr/>
        </p:nvSpPr>
        <p:spPr bwMode="auto">
          <a:xfrm>
            <a:off x="1794878" y="6158840"/>
            <a:ext cx="730551" cy="1377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角丸四角形 79">
            <a:extLst>
              <a:ext uri="{FF2B5EF4-FFF2-40B4-BE49-F238E27FC236}">
                <a16:creationId xmlns:a16="http://schemas.microsoft.com/office/drawing/2014/main" id="{118138F1-E25C-19E3-FBD1-3F814A4553F7}"/>
              </a:ext>
            </a:extLst>
          </p:cNvPr>
          <p:cNvSpPr>
            <a:spLocks noChangeArrowheads="1"/>
          </p:cNvSpPr>
          <p:nvPr/>
        </p:nvSpPr>
        <p:spPr bwMode="auto">
          <a:xfrm>
            <a:off x="2537828" y="6388215"/>
            <a:ext cx="585617" cy="26006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3" name="AutoShape 10">
            <a:extLst>
              <a:ext uri="{FF2B5EF4-FFF2-40B4-BE49-F238E27FC236}">
                <a16:creationId xmlns:a16="http://schemas.microsoft.com/office/drawing/2014/main" id="{FCDF688B-5066-35E2-3F26-3F2183E166D0}"/>
              </a:ext>
            </a:extLst>
          </p:cNvPr>
          <p:cNvSpPr>
            <a:spLocks noChangeShapeType="1"/>
          </p:cNvSpPr>
          <p:nvPr/>
        </p:nvSpPr>
        <p:spPr bwMode="auto">
          <a:xfrm rot="10800000" flipV="1">
            <a:off x="3123445" y="5353538"/>
            <a:ext cx="4429632" cy="113784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Text Box 33">
            <a:extLst>
              <a:ext uri="{FF2B5EF4-FFF2-40B4-BE49-F238E27FC236}">
                <a16:creationId xmlns:a16="http://schemas.microsoft.com/office/drawing/2014/main" id="{38EE3F92-E214-59FE-38E4-D91F1760A600}"/>
              </a:ext>
            </a:extLst>
          </p:cNvPr>
          <p:cNvSpPr txBox="1">
            <a:spLocks noChangeArrowheads="1"/>
          </p:cNvSpPr>
          <p:nvPr/>
        </p:nvSpPr>
        <p:spPr bwMode="auto">
          <a:xfrm>
            <a:off x="3887867" y="3455554"/>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15" name="テキスト ボックス 2">
            <a:extLst>
              <a:ext uri="{FF2B5EF4-FFF2-40B4-BE49-F238E27FC236}">
                <a16:creationId xmlns:a16="http://schemas.microsoft.com/office/drawing/2014/main" id="{C05935F8-1C5B-CD2A-2E68-60ACA56C704F}"/>
              </a:ext>
            </a:extLst>
          </p:cNvPr>
          <p:cNvSpPr txBox="1">
            <a:spLocks noChangeArrowheads="1"/>
          </p:cNvSpPr>
          <p:nvPr/>
        </p:nvSpPr>
        <p:spPr bwMode="auto">
          <a:xfrm>
            <a:off x="4725079" y="2019091"/>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6D715012-7F33-3838-015E-711426CEC9A9}"/>
              </a:ext>
            </a:extLst>
          </p:cNvPr>
          <p:cNvPicPr>
            <a:picLocks noChangeAspect="1"/>
          </p:cNvPicPr>
          <p:nvPr/>
        </p:nvPicPr>
        <p:blipFill>
          <a:blip r:embed="rId4"/>
          <a:stretch>
            <a:fillRect/>
          </a:stretch>
        </p:blipFill>
        <p:spPr>
          <a:xfrm>
            <a:off x="7622471" y="4415432"/>
            <a:ext cx="2043398" cy="1876211"/>
          </a:xfrm>
          <a:prstGeom prst="rect">
            <a:avLst/>
          </a:prstGeom>
        </p:spPr>
      </p:pic>
      <p:sp>
        <p:nvSpPr>
          <p:cNvPr id="21" name="角丸四角形 79">
            <a:extLst>
              <a:ext uri="{FF2B5EF4-FFF2-40B4-BE49-F238E27FC236}">
                <a16:creationId xmlns:a16="http://schemas.microsoft.com/office/drawing/2014/main" id="{AAEF35A1-3A79-502D-A0EF-7614A986B762}"/>
              </a:ext>
            </a:extLst>
          </p:cNvPr>
          <p:cNvSpPr>
            <a:spLocks noChangeArrowheads="1"/>
          </p:cNvSpPr>
          <p:nvPr/>
        </p:nvSpPr>
        <p:spPr bwMode="auto">
          <a:xfrm>
            <a:off x="8814878" y="5956300"/>
            <a:ext cx="685853" cy="20003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 name="図 6">
            <a:extLst>
              <a:ext uri="{FF2B5EF4-FFF2-40B4-BE49-F238E27FC236}">
                <a16:creationId xmlns:a16="http://schemas.microsoft.com/office/drawing/2014/main" id="{2BC76C63-8522-A740-40EE-66395AD8B7A5}"/>
              </a:ext>
            </a:extLst>
          </p:cNvPr>
          <p:cNvPicPr>
            <a:picLocks noChangeAspect="1"/>
          </p:cNvPicPr>
          <p:nvPr/>
        </p:nvPicPr>
        <p:blipFill>
          <a:blip r:embed="rId2"/>
          <a:stretch>
            <a:fillRect/>
          </a:stretch>
        </p:blipFill>
        <p:spPr>
          <a:xfrm>
            <a:off x="649915" y="1145030"/>
            <a:ext cx="4108037" cy="5693093"/>
          </a:xfrm>
          <a:prstGeom prst="rect">
            <a:avLst/>
          </a:prstGeom>
          <a:ln>
            <a:solidFill>
              <a:schemeClr val="bg1">
                <a:lumMod val="85000"/>
              </a:schemeClr>
            </a:solidFill>
          </a:ln>
        </p:spPr>
      </p:pic>
      <p:sp>
        <p:nvSpPr>
          <p:cNvPr id="8" name="AutoShape 3">
            <a:extLst>
              <a:ext uri="{FF2B5EF4-FFF2-40B4-BE49-F238E27FC236}">
                <a16:creationId xmlns:a16="http://schemas.microsoft.com/office/drawing/2014/main" id="{A7D9C660-CDC5-AEBE-5C2C-A5080421453C}"/>
              </a:ext>
            </a:extLst>
          </p:cNvPr>
          <p:cNvSpPr>
            <a:spLocks noChangeArrowheads="1"/>
          </p:cNvSpPr>
          <p:nvPr/>
        </p:nvSpPr>
        <p:spPr bwMode="auto">
          <a:xfrm>
            <a:off x="659181" y="1854056"/>
            <a:ext cx="575650" cy="22065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a:extLst>
              <a:ext uri="{FF2B5EF4-FFF2-40B4-BE49-F238E27FC236}">
                <a16:creationId xmlns:a16="http://schemas.microsoft.com/office/drawing/2014/main" id="{D8883C2E-4C88-9090-845F-1EB17CA89E9E}"/>
              </a:ext>
            </a:extLst>
          </p:cNvPr>
          <p:cNvSpPr>
            <a:spLocks noChangeArrowheads="1"/>
          </p:cNvSpPr>
          <p:nvPr/>
        </p:nvSpPr>
        <p:spPr bwMode="auto">
          <a:xfrm>
            <a:off x="1922709" y="2288735"/>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A2F95DA0-610C-8382-41BA-32D548192381}"/>
              </a:ext>
            </a:extLst>
          </p:cNvPr>
          <p:cNvSpPr>
            <a:spLocks noChangeShapeType="1"/>
          </p:cNvSpPr>
          <p:nvPr/>
        </p:nvSpPr>
        <p:spPr bwMode="auto">
          <a:xfrm rot="10800000" flipV="1">
            <a:off x="2851396" y="2352364"/>
            <a:ext cx="88980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6AD548C2-AB07-F98E-BC82-C6A1F06A4791}"/>
              </a:ext>
            </a:extLst>
          </p:cNvPr>
          <p:cNvSpPr>
            <a:spLocks noChangeArrowheads="1"/>
          </p:cNvSpPr>
          <p:nvPr/>
        </p:nvSpPr>
        <p:spPr bwMode="auto">
          <a:xfrm>
            <a:off x="2739982" y="5343272"/>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直線矢印コネクタ 80">
            <a:extLst>
              <a:ext uri="{FF2B5EF4-FFF2-40B4-BE49-F238E27FC236}">
                <a16:creationId xmlns:a16="http://schemas.microsoft.com/office/drawing/2014/main" id="{C8EA66A2-925F-0844-B70C-CBAE4916FDEE}"/>
              </a:ext>
            </a:extLst>
          </p:cNvPr>
          <p:cNvSpPr>
            <a:spLocks noChangeShapeType="1"/>
          </p:cNvSpPr>
          <p:nvPr/>
        </p:nvSpPr>
        <p:spPr bwMode="auto">
          <a:xfrm rot="10800000">
            <a:off x="3433246" y="5463046"/>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a:extLst>
              <a:ext uri="{FF2B5EF4-FFF2-40B4-BE49-F238E27FC236}">
                <a16:creationId xmlns:a16="http://schemas.microsoft.com/office/drawing/2014/main" id="{B3B97B6C-C310-DB61-A477-2A46282DC3B6}"/>
              </a:ext>
            </a:extLst>
          </p:cNvPr>
          <p:cNvSpPr txBox="1">
            <a:spLocks noChangeArrowheads="1"/>
          </p:cNvSpPr>
          <p:nvPr/>
        </p:nvSpPr>
        <p:spPr bwMode="auto">
          <a:xfrm>
            <a:off x="3741204" y="5273731"/>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18484057-2FFE-986A-7B8A-00170D2975FE}"/>
              </a:ext>
            </a:extLst>
          </p:cNvPr>
          <p:cNvSpPr txBox="1">
            <a:spLocks noChangeArrowheads="1"/>
          </p:cNvSpPr>
          <p:nvPr/>
        </p:nvSpPr>
        <p:spPr bwMode="auto">
          <a:xfrm>
            <a:off x="3689597" y="209158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02150" y="905981"/>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 name="図 6">
            <a:extLst>
              <a:ext uri="{FF2B5EF4-FFF2-40B4-BE49-F238E27FC236}">
                <a16:creationId xmlns:a16="http://schemas.microsoft.com/office/drawing/2014/main" id="{84C4B3B3-48FB-1858-32B2-EC7BCB16B941}"/>
              </a:ext>
            </a:extLst>
          </p:cNvPr>
          <p:cNvPicPr>
            <a:picLocks noChangeAspect="1"/>
          </p:cNvPicPr>
          <p:nvPr/>
        </p:nvPicPr>
        <p:blipFill>
          <a:blip r:embed="rId2"/>
          <a:stretch>
            <a:fillRect/>
          </a:stretch>
        </p:blipFill>
        <p:spPr>
          <a:xfrm>
            <a:off x="513340" y="1334863"/>
            <a:ext cx="4399026" cy="5091303"/>
          </a:xfrm>
          <a:prstGeom prst="rect">
            <a:avLst/>
          </a:prstGeom>
          <a:ln>
            <a:solidFill>
              <a:schemeClr val="bg1">
                <a:lumMod val="85000"/>
              </a:schemeClr>
            </a:solidFill>
          </a:ln>
        </p:spPr>
      </p:pic>
      <p:sp>
        <p:nvSpPr>
          <p:cNvPr id="8" name="角丸四角形 79">
            <a:extLst>
              <a:ext uri="{FF2B5EF4-FFF2-40B4-BE49-F238E27FC236}">
                <a16:creationId xmlns:a16="http://schemas.microsoft.com/office/drawing/2014/main" id="{CD426E2D-0045-299B-D5CB-DB9270A4F254}"/>
              </a:ext>
            </a:extLst>
          </p:cNvPr>
          <p:cNvSpPr>
            <a:spLocks noChangeArrowheads="1"/>
          </p:cNvSpPr>
          <p:nvPr/>
        </p:nvSpPr>
        <p:spPr bwMode="auto">
          <a:xfrm>
            <a:off x="2766665" y="4874600"/>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80">
            <a:extLst>
              <a:ext uri="{FF2B5EF4-FFF2-40B4-BE49-F238E27FC236}">
                <a16:creationId xmlns:a16="http://schemas.microsoft.com/office/drawing/2014/main" id="{28F3B592-71BF-15FC-7FDD-D6E7E1A32069}"/>
              </a:ext>
            </a:extLst>
          </p:cNvPr>
          <p:cNvSpPr>
            <a:spLocks noChangeShapeType="1"/>
          </p:cNvSpPr>
          <p:nvPr/>
        </p:nvSpPr>
        <p:spPr bwMode="auto">
          <a:xfrm rot="10800000">
            <a:off x="3482945" y="5019061"/>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Text Box 2">
            <a:extLst>
              <a:ext uri="{FF2B5EF4-FFF2-40B4-BE49-F238E27FC236}">
                <a16:creationId xmlns:a16="http://schemas.microsoft.com/office/drawing/2014/main" id="{F1499FEF-208A-023C-BAA0-EEDE3DDB0EE3}"/>
              </a:ext>
            </a:extLst>
          </p:cNvPr>
          <p:cNvSpPr txBox="1">
            <a:spLocks noChangeArrowheads="1"/>
          </p:cNvSpPr>
          <p:nvPr/>
        </p:nvSpPr>
        <p:spPr bwMode="auto">
          <a:xfrm>
            <a:off x="4240469" y="4825181"/>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459952" y="890588"/>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 name="図 7">
            <a:extLst>
              <a:ext uri="{FF2B5EF4-FFF2-40B4-BE49-F238E27FC236}">
                <a16:creationId xmlns:a16="http://schemas.microsoft.com/office/drawing/2014/main" id="{D307EB2F-38F2-6289-C201-11C391276351}"/>
              </a:ext>
            </a:extLst>
          </p:cNvPr>
          <p:cNvPicPr>
            <a:picLocks noChangeAspect="1"/>
          </p:cNvPicPr>
          <p:nvPr/>
        </p:nvPicPr>
        <p:blipFill>
          <a:blip r:embed="rId2"/>
          <a:stretch>
            <a:fillRect/>
          </a:stretch>
        </p:blipFill>
        <p:spPr>
          <a:xfrm>
            <a:off x="652439" y="1363632"/>
            <a:ext cx="3924776" cy="4885468"/>
          </a:xfrm>
          <a:prstGeom prst="rect">
            <a:avLst/>
          </a:prstGeom>
          <a:ln>
            <a:solidFill>
              <a:schemeClr val="bg1">
                <a:lumMod val="85000"/>
              </a:schemeClr>
            </a:solidFill>
          </a:ln>
        </p:spPr>
      </p:pic>
      <p:sp>
        <p:nvSpPr>
          <p:cNvPr id="9" name="角丸四角形 79">
            <a:extLst>
              <a:ext uri="{FF2B5EF4-FFF2-40B4-BE49-F238E27FC236}">
                <a16:creationId xmlns:a16="http://schemas.microsoft.com/office/drawing/2014/main" id="{A011A8FB-6AD8-B65F-5E22-EB9F39E8F020}"/>
              </a:ext>
            </a:extLst>
          </p:cNvPr>
          <p:cNvSpPr>
            <a:spLocks noChangeArrowheads="1"/>
          </p:cNvSpPr>
          <p:nvPr/>
        </p:nvSpPr>
        <p:spPr bwMode="auto">
          <a:xfrm>
            <a:off x="2657894" y="4830918"/>
            <a:ext cx="650456"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角丸四角形 79">
            <a:extLst>
              <a:ext uri="{FF2B5EF4-FFF2-40B4-BE49-F238E27FC236}">
                <a16:creationId xmlns:a16="http://schemas.microsoft.com/office/drawing/2014/main" id="{D3E7B532-6367-ECDB-9883-5DAD362E0BEC}"/>
              </a:ext>
            </a:extLst>
          </p:cNvPr>
          <p:cNvSpPr>
            <a:spLocks noChangeArrowheads="1"/>
          </p:cNvSpPr>
          <p:nvPr/>
        </p:nvSpPr>
        <p:spPr bwMode="auto">
          <a:xfrm>
            <a:off x="2229053" y="5786309"/>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80">
            <a:extLst>
              <a:ext uri="{FF2B5EF4-FFF2-40B4-BE49-F238E27FC236}">
                <a16:creationId xmlns:a16="http://schemas.microsoft.com/office/drawing/2014/main" id="{474A7A53-5A23-98DF-CFB6-CCDD701E5A05}"/>
              </a:ext>
            </a:extLst>
          </p:cNvPr>
          <p:cNvSpPr>
            <a:spLocks noChangeShapeType="1"/>
          </p:cNvSpPr>
          <p:nvPr/>
        </p:nvSpPr>
        <p:spPr bwMode="auto">
          <a:xfrm rot="10800000" flipV="1">
            <a:off x="2992321" y="5565185"/>
            <a:ext cx="1054288" cy="29713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テキスト ボックス 2">
            <a:extLst>
              <a:ext uri="{FF2B5EF4-FFF2-40B4-BE49-F238E27FC236}">
                <a16:creationId xmlns:a16="http://schemas.microsoft.com/office/drawing/2014/main" id="{43B83AAA-D0FB-3650-88D1-78A27D8BFC33}"/>
              </a:ext>
            </a:extLst>
          </p:cNvPr>
          <p:cNvSpPr txBox="1">
            <a:spLocks noChangeArrowheads="1"/>
          </p:cNvSpPr>
          <p:nvPr/>
        </p:nvSpPr>
        <p:spPr bwMode="auto">
          <a:xfrm>
            <a:off x="3968843" y="5365822"/>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05_保険料控除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コンテンツ プレースホルダー 2"/>
          <p:cNvSpPr>
            <a:spLocks noGrp="1"/>
          </p:cNvSpPr>
          <p:nvPr>
            <p:ph idx="1"/>
          </p:nvPr>
        </p:nvSpPr>
        <p:spPr>
          <a:xfrm>
            <a:off x="363904" y="885060"/>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45766" y="1462901"/>
            <a:ext cx="581210" cy="416699"/>
          </a:xfrm>
          <a:prstGeom prst="roundRect">
            <a:avLst>
              <a:gd name="adj" fmla="val 13603"/>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43" name="テキスト ボックス 2"/>
          <p:cNvSpPr txBox="1">
            <a:spLocks noChangeArrowheads="1"/>
          </p:cNvSpPr>
          <p:nvPr/>
        </p:nvSpPr>
        <p:spPr bwMode="auto">
          <a:xfrm>
            <a:off x="8948410" y="44354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52" name="テキスト ボックス 2"/>
          <p:cNvSpPr txBox="1">
            <a:spLocks noChangeArrowheads="1"/>
          </p:cNvSpPr>
          <p:nvPr/>
        </p:nvSpPr>
        <p:spPr bwMode="auto">
          <a:xfrm>
            <a:off x="8948409" y="1465309"/>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3" r:link="rId4" cstate="print">
            <a:extLst>
              <a:ext uri="{28A0092B-C50C-407E-A947-70E740481C1C}">
                <a14:useLocalDpi xmlns:a14="http://schemas.microsoft.com/office/drawing/2010/main"/>
              </a:ext>
            </a:extLst>
          </a:blip>
          <a:srcRect t="17545" b="54768"/>
          <a:stretch>
            <a:fillRect/>
          </a:stretch>
        </p:blipFill>
        <p:spPr bwMode="auto">
          <a:xfrm>
            <a:off x="9023945" y="2173931"/>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2591388"/>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298598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7422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 name="図 1"/>
          <p:cNvPicPr>
            <a:picLocks noChangeAspect="1"/>
          </p:cNvPicPr>
          <p:nvPr/>
        </p:nvPicPr>
        <p:blipFill>
          <a:blip r:embed="rId5"/>
          <a:stretch>
            <a:fillRect/>
          </a:stretch>
        </p:blipFill>
        <p:spPr>
          <a:xfrm>
            <a:off x="5638546" y="1282694"/>
            <a:ext cx="3239835" cy="3818261"/>
          </a:xfrm>
          <a:prstGeom prst="rect">
            <a:avLst/>
          </a:prstGeom>
        </p:spPr>
      </p:pic>
      <p:sp>
        <p:nvSpPr>
          <p:cNvPr id="34" name="角丸四角形 79"/>
          <p:cNvSpPr>
            <a:spLocks noChangeArrowheads="1"/>
          </p:cNvSpPr>
          <p:nvPr/>
        </p:nvSpPr>
        <p:spPr bwMode="auto">
          <a:xfrm>
            <a:off x="5680603" y="4518488"/>
            <a:ext cx="819257" cy="207881"/>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AutoShape 24"/>
          <p:cNvSpPr>
            <a:spLocks noChangeArrowheads="1"/>
          </p:cNvSpPr>
          <p:nvPr/>
        </p:nvSpPr>
        <p:spPr bwMode="auto">
          <a:xfrm>
            <a:off x="6657278" y="2194503"/>
            <a:ext cx="715392" cy="1689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6" name="直線矢印コネクタ 80"/>
          <p:cNvSpPr>
            <a:spLocks noChangeShapeType="1"/>
          </p:cNvSpPr>
          <p:nvPr/>
        </p:nvSpPr>
        <p:spPr bwMode="auto">
          <a:xfrm rot="10800000">
            <a:off x="6499859" y="4601862"/>
            <a:ext cx="244854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37" name="直線矢印コネクタ 80"/>
          <p:cNvCxnSpPr>
            <a:cxnSpLocks noChangeShapeType="1"/>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883510"/>
            <a:ext cx="792163" cy="21858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45453" y="359194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43410" y="1474929"/>
            <a:ext cx="720725" cy="4318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8" name="直線矢印コネクタ 80"/>
          <p:cNvSpPr>
            <a:spLocks noChangeShapeType="1"/>
          </p:cNvSpPr>
          <p:nvPr/>
        </p:nvSpPr>
        <p:spPr bwMode="auto">
          <a:xfrm rot="10800000">
            <a:off x="3088525" y="3994337"/>
            <a:ext cx="1583558"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8" name="テキスト ボックス 2"/>
          <p:cNvSpPr txBox="1">
            <a:spLocks noChangeArrowheads="1"/>
          </p:cNvSpPr>
          <p:nvPr/>
        </p:nvSpPr>
        <p:spPr bwMode="auto">
          <a:xfrm>
            <a:off x="4928116" y="1341162"/>
            <a:ext cx="4434174" cy="4587198"/>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pic>
        <p:nvPicPr>
          <p:cNvPr id="6" name="図 5"/>
          <p:cNvPicPr>
            <a:picLocks noChangeAspect="1"/>
          </p:cNvPicPr>
          <p:nvPr/>
        </p:nvPicPr>
        <p:blipFill>
          <a:blip r:embed="rId2"/>
          <a:stretch>
            <a:fillRect/>
          </a:stretch>
        </p:blipFill>
        <p:spPr>
          <a:xfrm>
            <a:off x="665138" y="6379769"/>
            <a:ext cx="3997325" cy="375699"/>
          </a:xfrm>
          <a:prstGeom prst="rect">
            <a:avLst/>
          </a:prstGeom>
        </p:spPr>
      </p:pic>
      <p:pic>
        <p:nvPicPr>
          <p:cNvPr id="8" name="図 7"/>
          <p:cNvPicPr>
            <a:picLocks noChangeAspect="1"/>
          </p:cNvPicPr>
          <p:nvPr/>
        </p:nvPicPr>
        <p:blipFill>
          <a:blip r:embed="rId3"/>
          <a:stretch>
            <a:fillRect/>
          </a:stretch>
        </p:blipFill>
        <p:spPr>
          <a:xfrm>
            <a:off x="640862" y="6339571"/>
            <a:ext cx="4066051" cy="93759"/>
          </a:xfrm>
          <a:prstGeom prst="rect">
            <a:avLst/>
          </a:prstGeom>
        </p:spPr>
      </p:pic>
      <p:pic>
        <p:nvPicPr>
          <p:cNvPr id="11" name="図 10">
            <a:extLst>
              <a:ext uri="{FF2B5EF4-FFF2-40B4-BE49-F238E27FC236}">
                <a16:creationId xmlns:a16="http://schemas.microsoft.com/office/drawing/2014/main" id="{070323F5-0279-016F-FF26-6CD801963FC8}"/>
              </a:ext>
            </a:extLst>
          </p:cNvPr>
          <p:cNvPicPr>
            <a:picLocks noChangeAspect="1"/>
          </p:cNvPicPr>
          <p:nvPr/>
        </p:nvPicPr>
        <p:blipFill>
          <a:blip r:embed="rId4"/>
          <a:stretch>
            <a:fillRect/>
          </a:stretch>
        </p:blipFill>
        <p:spPr>
          <a:xfrm>
            <a:off x="532221" y="1120947"/>
            <a:ext cx="4116229" cy="5226177"/>
          </a:xfrm>
          <a:prstGeom prst="rect">
            <a:avLst/>
          </a:prstGeom>
          <a:ln>
            <a:solidFill>
              <a:schemeClr val="bg1">
                <a:lumMod val="85000"/>
              </a:schemeClr>
            </a:solidFill>
          </a:ln>
        </p:spPr>
      </p:pic>
      <p:sp>
        <p:nvSpPr>
          <p:cNvPr id="19" name="角丸四角形 79">
            <a:extLst>
              <a:ext uri="{FF2B5EF4-FFF2-40B4-BE49-F238E27FC236}">
                <a16:creationId xmlns:a16="http://schemas.microsoft.com/office/drawing/2014/main" id="{C59ACA2F-D138-F7A5-3CAC-AE23EA65F48E}"/>
              </a:ext>
            </a:extLst>
          </p:cNvPr>
          <p:cNvSpPr>
            <a:spLocks noChangeArrowheads="1"/>
          </p:cNvSpPr>
          <p:nvPr/>
        </p:nvSpPr>
        <p:spPr bwMode="auto">
          <a:xfrm>
            <a:off x="4340714" y="2368763"/>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直線矢印コネクタ 80">
            <a:extLst>
              <a:ext uri="{FF2B5EF4-FFF2-40B4-BE49-F238E27FC236}">
                <a16:creationId xmlns:a16="http://schemas.microsoft.com/office/drawing/2014/main" id="{F91BCAEF-E023-9634-16CB-8EAA2AD56600}"/>
              </a:ext>
            </a:extLst>
          </p:cNvPr>
          <p:cNvSpPr>
            <a:spLocks noChangeShapeType="1"/>
          </p:cNvSpPr>
          <p:nvPr/>
        </p:nvSpPr>
        <p:spPr bwMode="auto">
          <a:xfrm rot="10800000" flipV="1">
            <a:off x="4564945" y="2441152"/>
            <a:ext cx="365861"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角丸四角形 79">
            <a:extLst>
              <a:ext uri="{FF2B5EF4-FFF2-40B4-BE49-F238E27FC236}">
                <a16:creationId xmlns:a16="http://schemas.microsoft.com/office/drawing/2014/main" id="{CED1842D-A0E2-8802-8D84-2DFDD1BC54C9}"/>
              </a:ext>
            </a:extLst>
          </p:cNvPr>
          <p:cNvSpPr>
            <a:spLocks noChangeArrowheads="1"/>
          </p:cNvSpPr>
          <p:nvPr/>
        </p:nvSpPr>
        <p:spPr bwMode="auto">
          <a:xfrm>
            <a:off x="2708875" y="6499738"/>
            <a:ext cx="659014" cy="2603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9" name="図 28">
            <a:extLst>
              <a:ext uri="{FF2B5EF4-FFF2-40B4-BE49-F238E27FC236}">
                <a16:creationId xmlns:a16="http://schemas.microsoft.com/office/drawing/2014/main" id="{F60449D1-028E-A7E8-5D21-F6194C3613ED}"/>
              </a:ext>
            </a:extLst>
          </p:cNvPr>
          <p:cNvPicPr>
            <a:picLocks noChangeAspect="1"/>
          </p:cNvPicPr>
          <p:nvPr/>
        </p:nvPicPr>
        <p:blipFill>
          <a:blip r:embed="rId5"/>
          <a:stretch>
            <a:fillRect/>
          </a:stretch>
        </p:blipFill>
        <p:spPr>
          <a:xfrm>
            <a:off x="5948711" y="2180157"/>
            <a:ext cx="2195132" cy="3619119"/>
          </a:xfrm>
          <a:prstGeom prst="rect">
            <a:avLst/>
          </a:prstGeom>
        </p:spPr>
      </p:pic>
      <p:sp>
        <p:nvSpPr>
          <p:cNvPr id="30" name="角丸四角形 79">
            <a:extLst>
              <a:ext uri="{FF2B5EF4-FFF2-40B4-BE49-F238E27FC236}">
                <a16:creationId xmlns:a16="http://schemas.microsoft.com/office/drawing/2014/main" id="{7AB9BAE0-63CB-2781-C488-50739DB0A686}"/>
              </a:ext>
            </a:extLst>
          </p:cNvPr>
          <p:cNvSpPr>
            <a:spLocks noChangeArrowheads="1"/>
          </p:cNvSpPr>
          <p:nvPr/>
        </p:nvSpPr>
        <p:spPr bwMode="auto">
          <a:xfrm>
            <a:off x="6807835" y="5305673"/>
            <a:ext cx="476885" cy="15929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4" name="AutoShape 8"/>
          <p:cNvCxnSpPr>
            <a:cxnSpLocks noChangeShapeType="1"/>
          </p:cNvCxnSpPr>
          <p:nvPr/>
        </p:nvCxnSpPr>
        <p:spPr bwMode="auto">
          <a:xfrm rot="10800000">
            <a:off x="3165793" y="321501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32230" y="311818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49805" y="310865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9"/>
          <p:cNvSpPr>
            <a:spLocks noChangeArrowheads="1"/>
          </p:cNvSpPr>
          <p:nvPr/>
        </p:nvSpPr>
        <p:spPr bwMode="auto">
          <a:xfrm>
            <a:off x="3314383" y="174848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4107" name="Picture 11" descr="27_台紙_メール"/>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338" y="4975503"/>
            <a:ext cx="2293688" cy="1617475"/>
          </a:xfrm>
          <a:prstGeom prst="rect">
            <a:avLst/>
          </a:prstGeom>
        </p:spPr>
      </p:pic>
      <p:sp>
        <p:nvSpPr>
          <p:cNvPr id="19" name="テキスト ボックス 2"/>
          <p:cNvSpPr txBox="1">
            <a:spLocks noChangeArrowheads="1"/>
          </p:cNvSpPr>
          <p:nvPr/>
        </p:nvSpPr>
        <p:spPr bwMode="auto">
          <a:xfrm>
            <a:off x="2192610" y="5857644"/>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cxnSp>
        <p:nvCxnSpPr>
          <p:cNvPr id="23" name="直線矢印コネクタ 9"/>
          <p:cNvCxnSpPr>
            <a:cxnSpLocks noChangeShapeType="1"/>
          </p:cNvCxnSpPr>
          <p:nvPr/>
        </p:nvCxnSpPr>
        <p:spPr bwMode="auto">
          <a:xfrm rot="5400000" flipH="1" flipV="1">
            <a:off x="215929" y="394079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3584613927"/>
              </p:ext>
            </p:extLst>
          </p:nvPr>
        </p:nvGraphicFramePr>
        <p:xfrm>
          <a:off x="574542" y="904585"/>
          <a:ext cx="10594330" cy="400492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6">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Ver.231013</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dirty="0"/>
                    </a:p>
                  </a:txBody>
                  <a:tcPr anchor="ctr"/>
                </a:tc>
                <a:extLst>
                  <a:ext uri="{0D108BD9-81ED-4DB2-BD59-A6C34878D82A}">
                    <a16:rowId xmlns:a16="http://schemas.microsoft.com/office/drawing/2014/main" val="34961446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41855887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P23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P25</a:t>
                      </a:r>
                      <a:endParaRPr kumimoji="1" lang="ja-JP" altLang="en-US" sz="12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住宅ローン控除改正に伴い、居住開始年月日が令和４年１月１日以降の場合の入力方法を新規追加</a:t>
                      </a:r>
                      <a:endParaRPr kumimoji="1" lang="ja-JP" altLang="en-US" sz="1200" dirty="0"/>
                    </a:p>
                  </a:txBody>
                  <a:tcPr anchor="ctr"/>
                </a:tc>
                <a:extLst>
                  <a:ext uri="{0D108BD9-81ED-4DB2-BD59-A6C34878D82A}">
                    <a16:rowId xmlns:a16="http://schemas.microsoft.com/office/drawing/2014/main" val="30554790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P33</a:t>
                      </a:r>
                      <a:endParaRPr kumimoji="1" lang="ja-JP" altLang="en-US" sz="1200" b="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dirty="0">
                          <a:latin typeface="メイリオ" panose="020B0604030504040204" pitchFamily="50" charset="-128"/>
                          <a:ea typeface="メイリオ" panose="020B0604030504040204" pitchFamily="50" charset="-128"/>
                        </a:rPr>
                        <a:t>電子データで提出できる控除証明書を追加（社会保険料控除証明書、小規模企業共済等掛金控除証明書）</a:t>
                      </a:r>
                    </a:p>
                  </a:txBody>
                  <a:tcPr anchor="ctr"/>
                </a:tc>
                <a:extLst>
                  <a:ext uri="{0D108BD9-81ED-4DB2-BD59-A6C34878D82A}">
                    <a16:rowId xmlns:a16="http://schemas.microsoft.com/office/drawing/2014/main" val="232014689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Ver.230725</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067567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3</a:t>
                      </a:r>
                      <a:r>
                        <a:rPr kumimoji="1" lang="ja-JP" altLang="en-US" sz="1200" baseline="0" dirty="0">
                          <a:latin typeface="メイリオ" panose="020B0604030504040204" pitchFamily="50" charset="-128"/>
                          <a:ea typeface="メイリオ" panose="020B0604030504040204" pitchFamily="50" charset="-128"/>
                        </a:rPr>
                        <a:t>］こんなときは」に以下を追加</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6.</a:t>
                      </a:r>
                      <a:r>
                        <a:rPr kumimoji="1" lang="ja-JP" altLang="en-US" sz="1200" baseline="0" dirty="0">
                          <a:latin typeface="メイリオ" panose="020B0604030504040204" pitchFamily="50" charset="-128"/>
                          <a:ea typeface="メイリオ" panose="020B0604030504040204" pitchFamily="50" charset="-128"/>
                        </a:rPr>
                        <a:t> 前職の源泉徴収票情報を入力する手順」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7.</a:t>
                      </a:r>
                      <a:r>
                        <a:rPr kumimoji="1" lang="ja-JP" altLang="en-US" sz="1200" baseline="0" dirty="0">
                          <a:latin typeface="メイリオ" panose="020B0604030504040204" pitchFamily="50" charset="-128"/>
                          <a:ea typeface="メイリオ" panose="020B0604030504040204" pitchFamily="50" charset="-128"/>
                        </a:rPr>
                        <a:t> 申告書入力画面を英語表記に切り替える手順」</a:t>
                      </a:r>
                    </a:p>
                  </a:txBody>
                  <a:tcPr anchor="ctr"/>
                </a:tc>
                <a:extLst>
                  <a:ext uri="{0D108BD9-81ED-4DB2-BD59-A6C34878D82A}">
                    <a16:rowId xmlns:a16="http://schemas.microsoft.com/office/drawing/2014/main" val="897321495"/>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P10〜P16</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P18</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P19</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P21</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P22</a:t>
                      </a:r>
                      <a:endParaRPr kumimoji="1" lang="ja-JP" altLang="en-US" sz="1200" b="0" baseline="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機能追加に伴う画面変更</a:t>
                      </a:r>
                      <a:endParaRPr kumimoji="1" lang="ja-JP" altLang="en-US" sz="1200" baseline="0" dirty="0"/>
                    </a:p>
                  </a:txBody>
                  <a:tcPr anchor="ctr"/>
                </a:tc>
                <a:extLst>
                  <a:ext uri="{0D108BD9-81ED-4DB2-BD59-A6C34878D82A}">
                    <a16:rowId xmlns:a16="http://schemas.microsoft.com/office/drawing/2014/main" val="3505018958"/>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P37</a:t>
                      </a:r>
                      <a:endParaRPr kumimoji="1" lang="ja-JP" altLang="en-US" sz="1200" b="0" baseline="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 前職の源泉徴収票情報を入力する手順」を新規追加</a:t>
                      </a:r>
                      <a:endParaRPr kumimoji="1" lang="en-US" altLang="ja-JP" sz="1200" baseline="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617449474"/>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P38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7.</a:t>
                      </a:r>
                      <a:r>
                        <a:rPr kumimoji="1" lang="ja-JP" altLang="en-US" sz="1200" baseline="0" dirty="0">
                          <a:latin typeface="メイリオ" panose="020B0604030504040204" pitchFamily="50" charset="-128"/>
                          <a:ea typeface="メイリオ" panose="020B0604030504040204" pitchFamily="50" charset="-128"/>
                        </a:rPr>
                        <a:t> 申告書入力画面を英語表記に切り替える手順」を新規追加</a:t>
                      </a:r>
                      <a:endParaRPr kumimoji="1" lang="ja-JP" altLang="en-US" sz="1200" baseline="0" dirty="0"/>
                    </a:p>
                  </a:txBody>
                  <a:tcPr anchor="ctr"/>
                </a:tc>
                <a:extLst>
                  <a:ext uri="{0D108BD9-81ED-4DB2-BD59-A6C34878D82A}">
                    <a16:rowId xmlns:a16="http://schemas.microsoft.com/office/drawing/2014/main" val="1147691191"/>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6.</a:t>
            </a:r>
            <a:r>
              <a:rPr lang="ja-JP" altLang="en-US" sz="2400" dirty="0">
                <a:latin typeface="Meiryo UI" panose="020B0604030504040204" pitchFamily="50" charset="-128"/>
                <a:ea typeface="Meiryo UI" panose="020B0604030504040204" pitchFamily="50" charset="-128"/>
              </a:rPr>
              <a:t> 前職の源泉徴収票情報を入力する手順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7. </a:t>
            </a:r>
            <a:r>
              <a:rPr lang="ja-JP" altLang="en-US" sz="2400" dirty="0">
                <a:latin typeface="Meiryo UI" panose="020B0604030504040204" pitchFamily="50" charset="-128"/>
                <a:ea typeface="Meiryo UI" panose="020B0604030504040204" pitchFamily="50" charset="-128"/>
              </a:rPr>
              <a:t>申告書入力画面を英語表記に切り替える手順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2" r:link="rId3">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pic>
        <p:nvPicPr>
          <p:cNvPr id="3" name="図 2"/>
          <p:cNvPicPr>
            <a:picLocks noChangeAspect="1"/>
          </p:cNvPicPr>
          <p:nvPr/>
        </p:nvPicPr>
        <p:blipFill>
          <a:blip r:embed="rId6"/>
          <a:stretch>
            <a:fillRect/>
          </a:stretch>
        </p:blipFill>
        <p:spPr>
          <a:xfrm>
            <a:off x="673292" y="1279271"/>
            <a:ext cx="3115808" cy="2584069"/>
          </a:xfrm>
          <a:prstGeom prst="rect">
            <a:avLst/>
          </a:prstGeom>
        </p:spPr>
      </p:pic>
      <p:sp>
        <p:nvSpPr>
          <p:cNvPr id="50" name="AutoShape 64"/>
          <p:cNvSpPr>
            <a:spLocks noChangeArrowheads="1"/>
          </p:cNvSpPr>
          <p:nvPr/>
        </p:nvSpPr>
        <p:spPr bwMode="auto">
          <a:xfrm>
            <a:off x="737710" y="1965927"/>
            <a:ext cx="2957512"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AutoShape 65"/>
          <p:cNvSpPr>
            <a:spLocks noChangeArrowheads="1"/>
          </p:cNvSpPr>
          <p:nvPr/>
        </p:nvSpPr>
        <p:spPr bwMode="auto">
          <a:xfrm>
            <a:off x="742472" y="2729865"/>
            <a:ext cx="2952750" cy="16220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66"/>
          <p:cNvSpPr>
            <a:spLocks noChangeArrowheads="1"/>
          </p:cNvSpPr>
          <p:nvPr/>
        </p:nvSpPr>
        <p:spPr bwMode="auto">
          <a:xfrm>
            <a:off x="1659252" y="1469040"/>
            <a:ext cx="68421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0"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62" name="AutoShape 71"/>
          <p:cNvCxnSpPr>
            <a:cxnSpLocks noChangeShapeType="1"/>
          </p:cNvCxnSpPr>
          <p:nvPr/>
        </p:nvCxnSpPr>
        <p:spPr bwMode="auto">
          <a:xfrm flipV="1">
            <a:off x="3671888" y="1645528"/>
            <a:ext cx="342238" cy="954079"/>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3" name="AutoShape 72"/>
          <p:cNvCxnSpPr>
            <a:cxnSpLocks noChangeShapeType="1"/>
            <a:stCxn id="58" idx="3"/>
          </p:cNvCxnSpPr>
          <p:nvPr/>
        </p:nvCxnSpPr>
        <p:spPr bwMode="auto">
          <a:xfrm>
            <a:off x="3695222" y="2810969"/>
            <a:ext cx="1503179" cy="66457"/>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64" name="AutoShape 73"/>
          <p:cNvCxnSpPr>
            <a:cxnSpLocks noChangeShapeType="1"/>
          </p:cNvCxnSpPr>
          <p:nvPr/>
        </p:nvCxnSpPr>
        <p:spPr bwMode="auto">
          <a:xfrm flipV="1">
            <a:off x="3692841" y="2023352"/>
            <a:ext cx="979304" cy="1004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6" name="角丸四角形 79"/>
          <p:cNvSpPr>
            <a:spLocks noChangeArrowheads="1"/>
          </p:cNvSpPr>
          <p:nvPr/>
        </p:nvSpPr>
        <p:spPr bwMode="auto">
          <a:xfrm>
            <a:off x="742472" y="2614254"/>
            <a:ext cx="2952750" cy="105735"/>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9" name="図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67879" y="1269045"/>
            <a:ext cx="3131927" cy="2617261"/>
          </a:xfrm>
          <a:prstGeom prst="rect">
            <a:avLst/>
          </a:prstGeom>
        </p:spPr>
      </p:pic>
      <p:sp>
        <p:nvSpPr>
          <p:cNvPr id="67" name="角丸四角形 79"/>
          <p:cNvSpPr>
            <a:spLocks noChangeArrowheads="1"/>
          </p:cNvSpPr>
          <p:nvPr/>
        </p:nvSpPr>
        <p:spPr bwMode="auto">
          <a:xfrm>
            <a:off x="6455864" y="2631097"/>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8" name="AutoShape 76"/>
          <p:cNvSpPr>
            <a:spLocks noChangeArrowheads="1"/>
          </p:cNvSpPr>
          <p:nvPr/>
        </p:nvSpPr>
        <p:spPr bwMode="auto">
          <a:xfrm>
            <a:off x="6454276" y="1996097"/>
            <a:ext cx="2952750" cy="21906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9" name="AutoShape 77"/>
          <p:cNvSpPr>
            <a:spLocks noChangeArrowheads="1"/>
          </p:cNvSpPr>
          <p:nvPr/>
        </p:nvSpPr>
        <p:spPr bwMode="auto">
          <a:xfrm>
            <a:off x="6457451" y="2746983"/>
            <a:ext cx="2952750" cy="18742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0" name="AutoShape 78"/>
          <p:cNvSpPr>
            <a:spLocks noChangeArrowheads="1"/>
          </p:cNvSpPr>
          <p:nvPr/>
        </p:nvSpPr>
        <p:spPr bwMode="auto">
          <a:xfrm>
            <a:off x="7367089" y="147698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71" name="AutoShape 80"/>
          <p:cNvCxnSpPr>
            <a:cxnSpLocks noChangeShapeType="1"/>
            <a:stCxn id="69" idx="3"/>
          </p:cNvCxnSpPr>
          <p:nvPr/>
        </p:nvCxnSpPr>
        <p:spPr bwMode="auto">
          <a:xfrm flipV="1">
            <a:off x="9410201" y="2836641"/>
            <a:ext cx="1523817" cy="405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72" name="AutoShape 82"/>
          <p:cNvCxnSpPr>
            <a:cxnSpLocks noChangeShapeType="1"/>
          </p:cNvCxnSpPr>
          <p:nvPr/>
        </p:nvCxnSpPr>
        <p:spPr bwMode="auto">
          <a:xfrm flipV="1">
            <a:off x="9378268" y="1626966"/>
            <a:ext cx="338137" cy="100012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3" name="AutoShape 84"/>
          <p:cNvCxnSpPr>
            <a:cxnSpLocks noChangeShapeType="1"/>
          </p:cNvCxnSpPr>
          <p:nvPr/>
        </p:nvCxnSpPr>
        <p:spPr bwMode="auto">
          <a:xfrm flipV="1">
            <a:off x="9405255" y="202542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1704585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25" name="Picture 9" descr="W:\TC\MANUAL\奉行Edge 年末調整申告書クラウド\利用ガイド（提出者向け）\Links\控除証明書.jpg"/>
          <p:cNvPicPr>
            <a:picLocks noChangeAspect="1" noChangeArrowheads="1"/>
          </p:cNvPicPr>
          <p:nvPr/>
        </p:nvPicPr>
        <p:blipFill>
          <a:blip r:embed="rId2" r:link="rId3">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6" name="Picture 87" descr="W:\TC\MANUAL\奉行Edge 年末調整申告書クラウド\利用ガイド（提出者向け）\Links\介護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3" name="図 12"/>
          <p:cNvPicPr>
            <a:picLocks noChangeAspect="1"/>
          </p:cNvPicPr>
          <p:nvPr/>
        </p:nvPicPr>
        <p:blipFill>
          <a:blip r:embed="rId6"/>
          <a:stretch>
            <a:fillRect/>
          </a:stretch>
        </p:blipFill>
        <p:spPr>
          <a:xfrm>
            <a:off x="636216" y="1211298"/>
            <a:ext cx="3079483" cy="2458644"/>
          </a:xfrm>
          <a:prstGeom prst="rect">
            <a:avLst/>
          </a:prstGeom>
        </p:spPr>
      </p:pic>
      <p:sp>
        <p:nvSpPr>
          <p:cNvPr id="37" name="角丸四角形 79"/>
          <p:cNvSpPr>
            <a:spLocks noChangeArrowheads="1"/>
          </p:cNvSpPr>
          <p:nvPr/>
        </p:nvSpPr>
        <p:spPr bwMode="auto">
          <a:xfrm>
            <a:off x="717053" y="1861667"/>
            <a:ext cx="2935288" cy="23109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AutoShape 89"/>
          <p:cNvSpPr>
            <a:spLocks noChangeArrowheads="1"/>
          </p:cNvSpPr>
          <p:nvPr/>
        </p:nvSpPr>
        <p:spPr bwMode="auto">
          <a:xfrm>
            <a:off x="720228" y="2493491"/>
            <a:ext cx="2916238" cy="1798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0" name="AutoShape 91"/>
          <p:cNvCxnSpPr>
            <a:cxnSpLocks noChangeShapeType="1"/>
            <a:stCxn id="38" idx="3"/>
          </p:cNvCxnSpPr>
          <p:nvPr/>
        </p:nvCxnSpPr>
        <p:spPr bwMode="auto">
          <a:xfrm>
            <a:off x="3636466" y="2583421"/>
            <a:ext cx="1544559" cy="39461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41" name="AutoShape 93"/>
          <p:cNvCxnSpPr>
            <a:cxnSpLocks noChangeShapeType="1"/>
          </p:cNvCxnSpPr>
          <p:nvPr/>
        </p:nvCxnSpPr>
        <p:spPr bwMode="auto">
          <a:xfrm flipV="1">
            <a:off x="3652341" y="1976323"/>
            <a:ext cx="1025446" cy="1757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23" name="図 22"/>
          <p:cNvPicPr>
            <a:picLocks noChangeAspect="1"/>
          </p:cNvPicPr>
          <p:nvPr/>
        </p:nvPicPr>
        <p:blipFill>
          <a:blip r:embed="rId7"/>
          <a:stretch>
            <a:fillRect/>
          </a:stretch>
        </p:blipFill>
        <p:spPr>
          <a:xfrm>
            <a:off x="6170387" y="1199928"/>
            <a:ext cx="3038090" cy="5368512"/>
          </a:xfrm>
          <a:prstGeom prst="rect">
            <a:avLst/>
          </a:prstGeom>
        </p:spPr>
      </p:pic>
      <p:sp>
        <p:nvSpPr>
          <p:cNvPr id="46" name="角丸四角形 79"/>
          <p:cNvSpPr>
            <a:spLocks noChangeArrowheads="1"/>
          </p:cNvSpPr>
          <p:nvPr/>
        </p:nvSpPr>
        <p:spPr bwMode="auto">
          <a:xfrm>
            <a:off x="6225762" y="1885589"/>
            <a:ext cx="2916238" cy="252412"/>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7" name="AutoShape 4"/>
          <p:cNvSpPr>
            <a:spLocks noChangeArrowheads="1"/>
          </p:cNvSpPr>
          <p:nvPr/>
        </p:nvSpPr>
        <p:spPr bwMode="auto">
          <a:xfrm>
            <a:off x="6233701" y="2617422"/>
            <a:ext cx="2914650" cy="1765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5"/>
          <p:cNvSpPr>
            <a:spLocks noChangeArrowheads="1"/>
          </p:cNvSpPr>
          <p:nvPr/>
        </p:nvSpPr>
        <p:spPr bwMode="auto">
          <a:xfrm>
            <a:off x="6233702" y="5317763"/>
            <a:ext cx="2908302" cy="1699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6"/>
          <p:cNvSpPr>
            <a:spLocks noChangeArrowheads="1"/>
          </p:cNvSpPr>
          <p:nvPr/>
        </p:nvSpPr>
        <p:spPr bwMode="auto">
          <a:xfrm>
            <a:off x="6236876" y="4687525"/>
            <a:ext cx="2897803" cy="25118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0" name="AutoShape 7"/>
          <p:cNvSpPr>
            <a:spLocks noChangeArrowheads="1"/>
          </p:cNvSpPr>
          <p:nvPr/>
        </p:nvSpPr>
        <p:spPr bwMode="auto">
          <a:xfrm>
            <a:off x="7133810" y="1395048"/>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1" name="AutoShape 8"/>
          <p:cNvSpPr>
            <a:spLocks noChangeArrowheads="1"/>
          </p:cNvSpPr>
          <p:nvPr/>
        </p:nvSpPr>
        <p:spPr bwMode="auto">
          <a:xfrm>
            <a:off x="7133816" y="4198576"/>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2" name="AutoShape 10"/>
          <p:cNvCxnSpPr>
            <a:cxnSpLocks noChangeShapeType="1"/>
            <a:endCxn id="19" idx="1"/>
          </p:cNvCxnSpPr>
          <p:nvPr/>
        </p:nvCxnSpPr>
        <p:spPr bwMode="auto">
          <a:xfrm flipV="1">
            <a:off x="9147740" y="2512776"/>
            <a:ext cx="1195014" cy="218648"/>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53" name="AutoShape 12"/>
          <p:cNvCxnSpPr>
            <a:cxnSpLocks noChangeShapeType="1"/>
            <a:stCxn id="46" idx="3"/>
            <a:endCxn id="11" idx="1"/>
          </p:cNvCxnSpPr>
          <p:nvPr/>
        </p:nvCxnSpPr>
        <p:spPr bwMode="auto">
          <a:xfrm>
            <a:off x="9142000" y="2011795"/>
            <a:ext cx="1191229" cy="326356"/>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4" name="AutoShape 14"/>
          <p:cNvCxnSpPr>
            <a:cxnSpLocks noChangeShapeType="1"/>
            <a:endCxn id="11" idx="1"/>
          </p:cNvCxnSpPr>
          <p:nvPr/>
        </p:nvCxnSpPr>
        <p:spPr bwMode="auto">
          <a:xfrm flipV="1">
            <a:off x="9105791" y="2338151"/>
            <a:ext cx="1227438" cy="2375380"/>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5" name="AutoShape 15"/>
          <p:cNvCxnSpPr>
            <a:cxnSpLocks noChangeShapeType="1"/>
          </p:cNvCxnSpPr>
          <p:nvPr/>
        </p:nvCxnSpPr>
        <p:spPr bwMode="auto">
          <a:xfrm flipV="1">
            <a:off x="9134679" y="2511188"/>
            <a:ext cx="1198550" cy="2803512"/>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6" name="テキスト ボックス 2"/>
          <p:cNvSpPr txBox="1">
            <a:spLocks noChangeArrowheads="1"/>
          </p:cNvSpPr>
          <p:nvPr/>
        </p:nvSpPr>
        <p:spPr bwMode="auto">
          <a:xfrm>
            <a:off x="4766622" y="3282058"/>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8"/>
            <a:ext cx="4450983" cy="269269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「給与所得者の住宅借入金等特別控除申告書」が表示され、転記する項目を確認できます。</a:t>
            </a:r>
          </a:p>
        </p:txBody>
      </p:sp>
      <p:sp>
        <p:nvSpPr>
          <p:cNvPr id="34" name="Text Box 2"/>
          <p:cNvSpPr txBox="1">
            <a:spLocks noChangeArrowheads="1"/>
          </p:cNvSpPr>
          <p:nvPr/>
        </p:nvSpPr>
        <p:spPr bwMode="auto">
          <a:xfrm>
            <a:off x="4918209" y="564627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9BB40D2-416B-3567-E42B-C1C7509C89A5}"/>
              </a:ext>
            </a:extLst>
          </p:cNvPr>
          <p:cNvPicPr>
            <a:picLocks noChangeAspect="1"/>
          </p:cNvPicPr>
          <p:nvPr/>
        </p:nvPicPr>
        <p:blipFill>
          <a:blip r:embed="rId2"/>
          <a:stretch>
            <a:fillRect/>
          </a:stretch>
        </p:blipFill>
        <p:spPr>
          <a:xfrm>
            <a:off x="687618" y="1452550"/>
            <a:ext cx="3932587" cy="5217414"/>
          </a:xfrm>
          <a:prstGeom prst="rect">
            <a:avLst/>
          </a:prstGeom>
          <a:ln>
            <a:solidFill>
              <a:schemeClr val="bg1">
                <a:lumMod val="85000"/>
              </a:schemeClr>
            </a:solidFill>
          </a:ln>
        </p:spPr>
      </p:pic>
      <p:sp>
        <p:nvSpPr>
          <p:cNvPr id="9"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616961" y="1674520"/>
            <a:ext cx="705661" cy="423525"/>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275597" y="2766615"/>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flipV="1">
            <a:off x="2480257" y="2757481"/>
            <a:ext cx="4801228" cy="6949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922496" y="3348112"/>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9" name="直線矢印コネクタ 80">
            <a:extLst>
              <a:ext uri="{FF2B5EF4-FFF2-40B4-BE49-F238E27FC236}">
                <a16:creationId xmlns:a16="http://schemas.microsoft.com/office/drawing/2014/main" id="{6804AF7F-8D47-00E4-2783-D725E90DF98D}"/>
              </a:ext>
            </a:extLst>
          </p:cNvPr>
          <p:cNvCxnSpPr>
            <a:cxnSpLocks noChangeShapeType="1"/>
            <a:endCxn id="18" idx="3"/>
          </p:cNvCxnSpPr>
          <p:nvPr/>
        </p:nvCxnSpPr>
        <p:spPr bwMode="auto">
          <a:xfrm rot="10800000">
            <a:off x="2995695" y="3419551"/>
            <a:ext cx="1761874" cy="116245"/>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0"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82943" y="3630199"/>
            <a:ext cx="3761898" cy="2009806"/>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3380596" y="6206531"/>
            <a:ext cx="1761772" cy="284849"/>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681738" y="6348142"/>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7" name="直線矢印コネクタ 80">
            <a:extLst>
              <a:ext uri="{FF2B5EF4-FFF2-40B4-BE49-F238E27FC236}">
                <a16:creationId xmlns:a16="http://schemas.microsoft.com/office/drawing/2014/main" id="{F9E11D39-95E8-15B7-CEB4-F6041F4C75AF}"/>
              </a:ext>
            </a:extLst>
          </p:cNvPr>
          <p:cNvCxnSpPr>
            <a:cxnSpLocks noChangeShapeType="1"/>
          </p:cNvCxnSpPr>
          <p:nvPr/>
        </p:nvCxnSpPr>
        <p:spPr bwMode="auto">
          <a:xfrm rot="10800000" flipV="1">
            <a:off x="2719382" y="3535786"/>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40" name="図 39">
            <a:extLst>
              <a:ext uri="{FF2B5EF4-FFF2-40B4-BE49-F238E27FC236}">
                <a16:creationId xmlns:a16="http://schemas.microsoft.com/office/drawing/2014/main" id="{D54A2ECF-9FA3-E678-E8B9-5BC8F7B6425C}"/>
              </a:ext>
            </a:extLst>
          </p:cNvPr>
          <p:cNvPicPr>
            <a:picLocks noChangeAspect="1"/>
          </p:cNvPicPr>
          <p:nvPr/>
        </p:nvPicPr>
        <p:blipFill>
          <a:blip r:embed="rId3"/>
          <a:stretch>
            <a:fillRect/>
          </a:stretch>
        </p:blipFill>
        <p:spPr>
          <a:xfrm>
            <a:off x="7388343" y="2883777"/>
            <a:ext cx="3162360" cy="1757322"/>
          </a:xfrm>
          <a:prstGeom prst="rect">
            <a:avLst/>
          </a:prstGeom>
          <a:ln>
            <a:solidFill>
              <a:srgbClr val="000000"/>
            </a:solidFill>
          </a:ln>
        </p:spPr>
      </p:pic>
      <p:sp>
        <p:nvSpPr>
          <p:cNvPr id="41"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010009" y="2868174"/>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7960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pic>
        <p:nvPicPr>
          <p:cNvPr id="10" name="図 9">
            <a:extLst>
              <a:ext uri="{FF2B5EF4-FFF2-40B4-BE49-F238E27FC236}">
                <a16:creationId xmlns:a16="http://schemas.microsoft.com/office/drawing/2014/main" id="{84285A1C-F4B4-6B30-C0DF-599930E99547}"/>
              </a:ext>
            </a:extLst>
          </p:cNvPr>
          <p:cNvPicPr>
            <a:picLocks noChangeAspect="1"/>
          </p:cNvPicPr>
          <p:nvPr/>
        </p:nvPicPr>
        <p:blipFill>
          <a:blip r:embed="rId2"/>
          <a:stretch>
            <a:fillRect/>
          </a:stretch>
        </p:blipFill>
        <p:spPr>
          <a:xfrm>
            <a:off x="554413" y="1170888"/>
            <a:ext cx="4320540" cy="5319236"/>
          </a:xfrm>
          <a:prstGeom prst="rect">
            <a:avLst/>
          </a:prstGeom>
          <a:ln>
            <a:solidFill>
              <a:schemeClr val="bg1">
                <a:lumMod val="85000"/>
              </a:schemeClr>
            </a:solidFill>
          </a:ln>
        </p:spPr>
      </p:pic>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051969" y="5787314"/>
            <a:ext cx="1697039"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755428" y="6146519"/>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749007" y="5643756"/>
            <a:ext cx="423488" cy="16348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171416"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38052" y="6183284"/>
            <a:ext cx="1697039" cy="13230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311538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60852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C687FB0A-6FE2-4A79-9DA9-EAC5EC13A12C}"/>
              </a:ext>
            </a:extLst>
          </p:cNvPr>
          <p:cNvPicPr>
            <a:picLocks noChangeAspect="1"/>
          </p:cNvPicPr>
          <p:nvPr/>
        </p:nvPicPr>
        <p:blipFill>
          <a:blip r:embed="rId2"/>
          <a:stretch>
            <a:fillRect/>
          </a:stretch>
        </p:blipFill>
        <p:spPr>
          <a:xfrm>
            <a:off x="655285" y="1452550"/>
            <a:ext cx="4089346" cy="4617704"/>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9"/>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角丸四角形 79"/>
          <p:cNvSpPr>
            <a:spLocks noChangeArrowheads="1"/>
          </p:cNvSpPr>
          <p:nvPr/>
        </p:nvSpPr>
        <p:spPr bwMode="auto">
          <a:xfrm>
            <a:off x="2727003" y="5777785"/>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直線矢印コネクタ 80"/>
          <p:cNvSpPr>
            <a:spLocks noChangeShapeType="1"/>
          </p:cNvSpPr>
          <p:nvPr/>
        </p:nvSpPr>
        <p:spPr bwMode="auto">
          <a:xfrm rot="10800000">
            <a:off x="3423003" y="590355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Text Box 2"/>
          <p:cNvSpPr txBox="1">
            <a:spLocks noChangeArrowheads="1"/>
          </p:cNvSpPr>
          <p:nvPr/>
        </p:nvSpPr>
        <p:spPr bwMode="auto">
          <a:xfrm>
            <a:off x="4962662" y="608198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6375" y="5883976"/>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990849" y="5550094"/>
            <a:ext cx="1697039"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443287" y="603234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426048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5039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グループ化 38">
            <a:extLst>
              <a:ext uri="{FF2B5EF4-FFF2-40B4-BE49-F238E27FC236}">
                <a16:creationId xmlns:a16="http://schemas.microsoft.com/office/drawing/2014/main" id="{58C47CE7-E1FA-43DF-8A84-4CBF1E0F4529}"/>
              </a:ext>
            </a:extLst>
          </p:cNvPr>
          <p:cNvGrpSpPr/>
          <p:nvPr/>
        </p:nvGrpSpPr>
        <p:grpSpPr>
          <a:xfrm>
            <a:off x="650621" y="1482568"/>
            <a:ext cx="4236424" cy="3701015"/>
            <a:chOff x="650621" y="1482568"/>
            <a:chExt cx="4236424" cy="3701015"/>
          </a:xfrm>
        </p:grpSpPr>
        <p:pic>
          <p:nvPicPr>
            <p:cNvPr id="17" name="図 16">
              <a:extLst>
                <a:ext uri="{FF2B5EF4-FFF2-40B4-BE49-F238E27FC236}">
                  <a16:creationId xmlns:a16="http://schemas.microsoft.com/office/drawing/2014/main" id="{91D03C43-1BC7-46C7-A0EE-D731A27D6A6F}"/>
                </a:ext>
              </a:extLst>
            </p:cNvPr>
            <p:cNvPicPr>
              <a:picLocks noChangeAspect="1"/>
            </p:cNvPicPr>
            <p:nvPr/>
          </p:nvPicPr>
          <p:blipFill>
            <a:blip r:embed="rId2"/>
            <a:stretch>
              <a:fillRect/>
            </a:stretch>
          </p:blipFill>
          <p:spPr>
            <a:xfrm>
              <a:off x="650621" y="1482568"/>
              <a:ext cx="4236424" cy="3701015"/>
            </a:xfrm>
            <a:prstGeom prst="rect">
              <a:avLst/>
            </a:prstGeom>
          </p:spPr>
        </p:pic>
        <p:pic>
          <p:nvPicPr>
            <p:cNvPr id="37" name="図 36">
              <a:extLst>
                <a:ext uri="{FF2B5EF4-FFF2-40B4-BE49-F238E27FC236}">
                  <a16:creationId xmlns:a16="http://schemas.microsoft.com/office/drawing/2014/main" id="{6F48382F-FDCA-4784-B1D7-2D887A5A752E}"/>
                </a:ext>
              </a:extLst>
            </p:cNvPr>
            <p:cNvPicPr>
              <a:picLocks noChangeAspect="1"/>
            </p:cNvPicPr>
            <p:nvPr/>
          </p:nvPicPr>
          <p:blipFill>
            <a:blip r:embed="rId3"/>
            <a:stretch>
              <a:fillRect/>
            </a:stretch>
          </p:blipFill>
          <p:spPr>
            <a:xfrm>
              <a:off x="2052744" y="3530702"/>
              <a:ext cx="127332" cy="81856"/>
            </a:xfrm>
            <a:prstGeom prst="rect">
              <a:avLst/>
            </a:prstGeom>
          </p:spPr>
        </p:pic>
      </p:gr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2745226" y="1657057"/>
            <a:ext cx="775813" cy="431800"/>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68178" y="3763481"/>
            <a:ext cx="2411413" cy="903167"/>
          </a:xfrm>
          <a:prstGeom prst="roundRect">
            <a:avLst>
              <a:gd name="adj" fmla="val 995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011801" y="3501291"/>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角丸四角形 79"/>
          <p:cNvSpPr>
            <a:spLocks noChangeArrowheads="1"/>
          </p:cNvSpPr>
          <p:nvPr/>
        </p:nvSpPr>
        <p:spPr bwMode="auto">
          <a:xfrm>
            <a:off x="2476992" y="278765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7254945" y="2401378"/>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23" name="Picture 12" descr="07_住宅控除_1_赤い線"/>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直線矢印コネクタ 80"/>
          <p:cNvSpPr>
            <a:spLocks noChangeShapeType="1"/>
          </p:cNvSpPr>
          <p:nvPr/>
        </p:nvSpPr>
        <p:spPr bwMode="auto">
          <a:xfrm rot="10800000">
            <a:off x="2642092" y="2840955"/>
            <a:ext cx="461285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26" name="直線矢印コネクタ 80"/>
          <p:cNvCxnSpPr>
            <a:cxnSpLocks noChangeShapeType="1"/>
          </p:cNvCxnSpPr>
          <p:nvPr/>
        </p:nvCxnSpPr>
        <p:spPr bwMode="auto">
          <a:xfrm rot="16200000" flipV="1">
            <a:off x="4332805" y="2294595"/>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p:cNvCxnSpPr>
          <p:nvPr/>
        </p:nvCxnSpPr>
        <p:spPr bwMode="auto">
          <a:xfrm rot="10800000" flipV="1">
            <a:off x="4388290" y="415161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819400" y="4875331"/>
            <a:ext cx="714339"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直線矢印コネクタ 80"/>
          <p:cNvSpPr>
            <a:spLocks noChangeShapeType="1"/>
          </p:cNvSpPr>
          <p:nvPr/>
        </p:nvSpPr>
        <p:spPr bwMode="auto">
          <a:xfrm rot="10800000">
            <a:off x="3531455" y="5018146"/>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Text Box 2"/>
          <p:cNvSpPr txBox="1">
            <a:spLocks noChangeArrowheads="1"/>
          </p:cNvSpPr>
          <p:nvPr/>
        </p:nvSpPr>
        <p:spPr bwMode="auto">
          <a:xfrm>
            <a:off x="4623452" y="4835863"/>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テキスト ボックス 2"/>
          <p:cNvSpPr txBox="1">
            <a:spLocks noChangeArrowheads="1"/>
          </p:cNvSpPr>
          <p:nvPr/>
        </p:nvSpPr>
        <p:spPr bwMode="auto">
          <a:xfrm>
            <a:off x="4585032" y="3767532"/>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Tree>
    <p:extLst>
      <p:ext uri="{BB962C8B-B14F-4D97-AF65-F5344CB8AC3E}">
        <p14:creationId xmlns:p14="http://schemas.microsoft.com/office/powerpoint/2010/main" val="2694595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endParaRPr lang="en-US" altLang="ja-JP" sz="2000" dirty="0">
              <a:latin typeface="Meiryo UI" panose="020B0604030504040204" pitchFamily="50" charset="-128"/>
              <a:ea typeface="Meiryo UI" panose="020B0604030504040204" pitchFamily="50" charset="-128"/>
            </a:endParaRPr>
          </a:p>
          <a:p>
            <a:pPr marL="0" indent="0">
              <a:spcBef>
                <a:spcPts val="0"/>
              </a:spcBef>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 前職の源泉徴収票情報を入力する手順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7.</a:t>
            </a:r>
            <a:r>
              <a:rPr lang="ja-JP" altLang="en-US" sz="2000" dirty="0">
                <a:latin typeface="Meiryo UI" panose="020B0604030504040204" pitchFamily="50" charset="-128"/>
                <a:ea typeface="Meiryo UI" panose="020B0604030504040204" pitchFamily="50" charset="-128"/>
              </a:rPr>
              <a:t> 申告書入力画面を英語表記に切り替える手順</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81618"/>
            <a:ext cx="3641480" cy="575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501901" y="6134314"/>
            <a:ext cx="615950" cy="23791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441574" y="1341097"/>
            <a:ext cx="641351" cy="389353"/>
          </a:xfrm>
          <a:prstGeom prst="roundRect">
            <a:avLst>
              <a:gd name="adj" fmla="val 153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40024" y="5805757"/>
            <a:ext cx="1483411"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4781070" y="5124450"/>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21401" y="5581651"/>
            <a:ext cx="559667" cy="25111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117850" y="6254750"/>
            <a:ext cx="1663217" cy="4571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12386" y="6125803"/>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302014" y="5038720"/>
            <a:ext cx="757237" cy="21370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21012" y="3156626"/>
            <a:ext cx="2268538" cy="1474787"/>
          </a:xfrm>
          <a:prstGeom prst="roundRect">
            <a:avLst>
              <a:gd name="adj" fmla="val 545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33814" y="4753277"/>
            <a:ext cx="666611" cy="25437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82002"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9251" y="5157787"/>
            <a:ext cx="1014942" cy="1368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AutoShape 3"/>
          <p:cNvSpPr>
            <a:spLocks noChangeArrowheads="1"/>
          </p:cNvSpPr>
          <p:nvPr/>
        </p:nvSpPr>
        <p:spPr bwMode="auto">
          <a:xfrm>
            <a:off x="2252662" y="1429662"/>
            <a:ext cx="871537" cy="431800"/>
          </a:xfrm>
          <a:prstGeom prst="roundRect">
            <a:avLst>
              <a:gd name="adj" fmla="val 1825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539401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2050775" y="3969714"/>
            <a:ext cx="60098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0992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3648716067"/>
              </p:ext>
            </p:extLst>
          </p:nvPr>
        </p:nvGraphicFramePr>
        <p:xfrm>
          <a:off x="530419" y="2174581"/>
          <a:ext cx="10087886" cy="33913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社会保険料控除証明書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国民年金保険、国民年金基金掛金</a:t>
                      </a:r>
                    </a:p>
                  </a:txBody>
                  <a:tcPr anchor="ctr"/>
                </a:tc>
                <a:extLst>
                  <a:ext uri="{0D108BD9-81ED-4DB2-BD59-A6C34878D82A}">
                    <a16:rowId xmlns:a16="http://schemas.microsoft.com/office/drawing/2014/main" val="1213157637"/>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小規模企業共済等掛金証明書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中小機構の小規模共済掛金、個人型確定拠出年金（</a:t>
                      </a:r>
                      <a:r>
                        <a:rPr kumimoji="1" lang="en-US" altLang="ja-JP" sz="1400" dirty="0" err="1">
                          <a:solidFill>
                            <a:schemeClr val="tx1">
                              <a:lumMod val="95000"/>
                              <a:lumOff val="5000"/>
                            </a:schemeClr>
                          </a:solidFill>
                          <a:latin typeface="メイリオ" panose="020B0604030504040204" pitchFamily="50" charset="-128"/>
                          <a:ea typeface="メイリオ" panose="020B0604030504040204" pitchFamily="50" charset="-128"/>
                        </a:rPr>
                        <a:t>iDeco</a:t>
                      </a: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a:t>
                      </a:r>
                    </a:p>
                  </a:txBody>
                  <a:tcPr anchor="ctr"/>
                </a:tc>
                <a:extLst>
                  <a:ext uri="{0D108BD9-81ED-4DB2-BD59-A6C34878D82A}">
                    <a16:rowId xmlns:a16="http://schemas.microsoft.com/office/drawing/2014/main" val="4216559593"/>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a:cxnSpLocks/>
          </p:cNvCxnSpPr>
          <p:nvPr/>
        </p:nvCxnSpPr>
        <p:spPr>
          <a:xfrm>
            <a:off x="3108962"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a:cxnSpLocks/>
          </p:cNvCxnSpPr>
          <p:nvPr/>
        </p:nvCxnSpPr>
        <p:spPr>
          <a:xfrm>
            <a:off x="5616697"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6718E2C2-1388-ACE6-90D6-3A77DADBCA17}"/>
              </a:ext>
            </a:extLst>
          </p:cNvPr>
          <p:cNvCxnSpPr/>
          <p:nvPr/>
        </p:nvCxnSpPr>
        <p:spPr>
          <a:xfrm flipV="1">
            <a:off x="530419" y="3849319"/>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3B3C168D-F43F-415A-B89E-44B6ACED188E}"/>
              </a:ext>
            </a:extLst>
          </p:cNvPr>
          <p:cNvPicPr>
            <a:picLocks noChangeAspect="1"/>
          </p:cNvPicPr>
          <p:nvPr/>
        </p:nvPicPr>
        <p:blipFill>
          <a:blip r:embed="rId2"/>
          <a:stretch>
            <a:fillRect/>
          </a:stretch>
        </p:blipFill>
        <p:spPr>
          <a:xfrm>
            <a:off x="656821" y="1147128"/>
            <a:ext cx="2411048" cy="4238973"/>
          </a:xfrm>
          <a:prstGeom prst="rect">
            <a:avLst/>
          </a:prstGeom>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 name="角丸四角形 79"/>
          <p:cNvSpPr>
            <a:spLocks noChangeArrowheads="1"/>
          </p:cNvSpPr>
          <p:nvPr/>
        </p:nvSpPr>
        <p:spPr bwMode="auto">
          <a:xfrm>
            <a:off x="754028" y="3580799"/>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08415" y="38957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線矢印コネクタ 80"/>
          <p:cNvCxnSpPr>
            <a:cxnSpLocks noChangeShapeType="1"/>
          </p:cNvCxnSpPr>
          <p:nvPr/>
        </p:nvCxnSpPr>
        <p:spPr bwMode="auto">
          <a:xfrm rot="16200000" flipV="1">
            <a:off x="1494879" y="3490825"/>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444458" y="2053814"/>
            <a:ext cx="760413" cy="16395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36123" y="2362164"/>
            <a:ext cx="276812" cy="10932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endCxn id="20" idx="3"/>
          </p:cNvCxnSpPr>
          <p:nvPr/>
        </p:nvCxnSpPr>
        <p:spPr bwMode="auto">
          <a:xfrm rot="16200000" flipV="1">
            <a:off x="5021108" y="2319557"/>
            <a:ext cx="658633" cy="29110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41" name="Picture 13" descr="C:\40 MANUAL\MANUAL\奉行Edge 年末調整申告書クラウド\利用ガイド（提出者向け）\Links\12_電子控除証明書_4.jpg"/>
          <p:cNvPicPr>
            <a:picLocks noChangeAspect="1" noChangeArrowheads="1"/>
          </p:cNvPicPr>
          <p:nvPr/>
        </p:nvPicPr>
        <p:blipFill rotWithShape="1">
          <a:blip r:embed="rId5" r:link="rId6" cstate="print">
            <a:extLst>
              <a:ext uri="{28A0092B-C50C-407E-A947-70E740481C1C}">
                <a14:useLocalDpi xmlns:a14="http://schemas.microsoft.com/office/drawing/2010/main"/>
              </a:ext>
            </a:extLst>
          </a:blip>
          <a:srcRect b="22231"/>
          <a:stretch/>
        </p:blipFill>
        <p:spPr bwMode="auto">
          <a:xfrm>
            <a:off x="8409982" y="4261441"/>
            <a:ext cx="3184525" cy="17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角丸四角形 3"/>
          <p:cNvSpPr>
            <a:spLocks noChangeArrowheads="1"/>
          </p:cNvSpPr>
          <p:nvPr/>
        </p:nvSpPr>
        <p:spPr bwMode="auto">
          <a:xfrm>
            <a:off x="8409982" y="4754881"/>
            <a:ext cx="1876425" cy="1248138"/>
          </a:xfrm>
          <a:prstGeom prst="roundRect">
            <a:avLst>
              <a:gd name="adj" fmla="val 867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327411" y="4907694"/>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33" name="角丸四角形 79"/>
          <p:cNvSpPr>
            <a:spLocks noChangeArrowheads="1"/>
          </p:cNvSpPr>
          <p:nvPr/>
        </p:nvSpPr>
        <p:spPr bwMode="auto">
          <a:xfrm>
            <a:off x="1632604" y="5204435"/>
            <a:ext cx="448608" cy="18166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863840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39DADE48-E7CB-4738-9D9B-E2CE24E19955}"/>
              </a:ext>
            </a:extLst>
          </p:cNvPr>
          <p:cNvPicPr>
            <a:picLocks noChangeAspect="1"/>
          </p:cNvPicPr>
          <p:nvPr/>
        </p:nvPicPr>
        <p:blipFill>
          <a:blip r:embed="rId3"/>
          <a:stretch>
            <a:fillRect/>
          </a:stretch>
        </p:blipFill>
        <p:spPr>
          <a:xfrm>
            <a:off x="664315" y="1384494"/>
            <a:ext cx="2483740" cy="4398354"/>
          </a:xfrm>
          <a:prstGeom prst="rect">
            <a:avLst/>
          </a:prstGeom>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角丸四角形 79"/>
          <p:cNvSpPr>
            <a:spLocks noChangeArrowheads="1"/>
          </p:cNvSpPr>
          <p:nvPr/>
        </p:nvSpPr>
        <p:spPr bwMode="auto">
          <a:xfrm>
            <a:off x="791353" y="39326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86748" y="41761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74328" y="38038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13395" y="2613723"/>
            <a:ext cx="540796" cy="23548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4" name="Picture 6" descr="C:\40 MANUAL\MANUAL\奉行Edge 年末調整申告書クラウド\利用ガイド（提出者向け）\Links\12_電子控除証明書_4.jpg"/>
          <p:cNvPicPr>
            <a:picLocks noChangeAspect="1" noChangeArrowheads="1"/>
          </p:cNvPicPr>
          <p:nvPr/>
        </p:nvPicPr>
        <p:blipFill>
          <a:blip r:embed="rId7" r:link="rId8" cstate="print">
            <a:extLst>
              <a:ext uri="{28A0092B-C50C-407E-A947-70E740481C1C}">
                <a14:useLocalDpi xmlns:a14="http://schemas.microsoft.com/office/drawing/2010/main"/>
              </a:ext>
            </a:extLst>
          </a:blip>
          <a:srcRect/>
          <a:stretch>
            <a:fillRect/>
          </a:stretch>
        </p:blipFill>
        <p:spPr bwMode="auto">
          <a:xfrm>
            <a:off x="8693604" y="4247982"/>
            <a:ext cx="26114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9900459" y="3188266"/>
            <a:ext cx="615182" cy="2421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25512" y="4663293"/>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
        <p:nvSpPr>
          <p:cNvPr id="8" name="角丸四角形 3"/>
          <p:cNvSpPr>
            <a:spLocks noChangeArrowheads="1"/>
          </p:cNvSpPr>
          <p:nvPr/>
        </p:nvSpPr>
        <p:spPr bwMode="auto">
          <a:xfrm>
            <a:off x="8695114" y="4630042"/>
            <a:ext cx="1381640" cy="1051706"/>
          </a:xfrm>
          <a:prstGeom prst="roundRect">
            <a:avLst>
              <a:gd name="adj" fmla="val 838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675343" y="5587986"/>
            <a:ext cx="469342" cy="1725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3422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40116"/>
            <a:ext cx="339725" cy="135103"/>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66214"/>
            <a:ext cx="28051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82248" y="3093930"/>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67985"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前職の源泉徴収票情報を入力する手順</a:t>
            </a: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3" name="コンテンツ プレースホルダー 2"/>
          <p:cNvSpPr>
            <a:spLocks noGrp="1"/>
          </p:cNvSpPr>
          <p:nvPr>
            <p:ph idx="1"/>
          </p:nvPr>
        </p:nvSpPr>
        <p:spPr>
          <a:xfrm>
            <a:off x="531446" y="937790"/>
            <a:ext cx="8637954" cy="40337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前職の源泉徴収票を提出していない場合は、他の申告書と一緒に提出してください。</a:t>
            </a:r>
            <a:endParaRPr lang="ja-JP" altLang="en-US" sz="200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47830E22-9109-53BD-7F6D-34287F5FAA51}"/>
              </a:ext>
            </a:extLst>
          </p:cNvPr>
          <p:cNvPicPr>
            <a:picLocks noChangeAspect="1"/>
          </p:cNvPicPr>
          <p:nvPr/>
        </p:nvPicPr>
        <p:blipFill>
          <a:blip r:embed="rId2"/>
          <a:stretch>
            <a:fillRect/>
          </a:stretch>
        </p:blipFill>
        <p:spPr>
          <a:xfrm>
            <a:off x="572173" y="1341161"/>
            <a:ext cx="3733324" cy="5423535"/>
          </a:xfrm>
          <a:prstGeom prst="rect">
            <a:avLst/>
          </a:prstGeom>
        </p:spPr>
      </p:pic>
      <p:sp>
        <p:nvSpPr>
          <p:cNvPr id="8" name="AutoShape 11">
            <a:extLst>
              <a:ext uri="{FF2B5EF4-FFF2-40B4-BE49-F238E27FC236}">
                <a16:creationId xmlns:a16="http://schemas.microsoft.com/office/drawing/2014/main" id="{6B5037A8-B1AA-A77C-1A64-D30B0E275F95}"/>
              </a:ext>
            </a:extLst>
          </p:cNvPr>
          <p:cNvSpPr>
            <a:spLocks noChangeArrowheads="1"/>
          </p:cNvSpPr>
          <p:nvPr/>
        </p:nvSpPr>
        <p:spPr bwMode="auto">
          <a:xfrm>
            <a:off x="1250465" y="1544970"/>
            <a:ext cx="656489" cy="414000"/>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1">
            <a:extLst>
              <a:ext uri="{FF2B5EF4-FFF2-40B4-BE49-F238E27FC236}">
                <a16:creationId xmlns:a16="http://schemas.microsoft.com/office/drawing/2014/main" id="{295C0C51-4701-C207-34A0-76708A4255E3}"/>
              </a:ext>
            </a:extLst>
          </p:cNvPr>
          <p:cNvSpPr>
            <a:spLocks noChangeArrowheads="1"/>
          </p:cNvSpPr>
          <p:nvPr/>
        </p:nvSpPr>
        <p:spPr bwMode="auto">
          <a:xfrm>
            <a:off x="2152649" y="5933975"/>
            <a:ext cx="416659" cy="127443"/>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281E4C26-B16E-E8FC-5D08-FFD750D7DB74}"/>
              </a:ext>
            </a:extLst>
          </p:cNvPr>
          <p:cNvCxnSpPr>
            <a:cxnSpLocks noChangeShapeType="1"/>
          </p:cNvCxnSpPr>
          <p:nvPr/>
        </p:nvCxnSpPr>
        <p:spPr bwMode="auto">
          <a:xfrm rot="10800000" flipV="1">
            <a:off x="2569312" y="4590352"/>
            <a:ext cx="3526689" cy="1407587"/>
          </a:xfrm>
          <a:prstGeom prst="bentConnector3">
            <a:avLst>
              <a:gd name="adj1" fmla="val 43338"/>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テキスト ボックス 2">
            <a:extLst>
              <a:ext uri="{FF2B5EF4-FFF2-40B4-BE49-F238E27FC236}">
                <a16:creationId xmlns:a16="http://schemas.microsoft.com/office/drawing/2014/main" id="{1E8860E9-6D4B-311D-519C-44966B498E9C}"/>
              </a:ext>
            </a:extLst>
          </p:cNvPr>
          <p:cNvSpPr txBox="1">
            <a:spLocks noChangeArrowheads="1"/>
          </p:cNvSpPr>
          <p:nvPr/>
        </p:nvSpPr>
        <p:spPr bwMode="auto">
          <a:xfrm>
            <a:off x="5026484" y="2808437"/>
            <a:ext cx="4596205" cy="35263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前勤務先の源泉徴収票の有無で「あり」を選択すると、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支払金額や源泉徴収税額などの情報を入力できます。　</a:t>
            </a:r>
          </a:p>
        </p:txBody>
      </p:sp>
      <p:pic>
        <p:nvPicPr>
          <p:cNvPr id="16" name="図 15">
            <a:extLst>
              <a:ext uri="{FF2B5EF4-FFF2-40B4-BE49-F238E27FC236}">
                <a16:creationId xmlns:a16="http://schemas.microsoft.com/office/drawing/2014/main" id="{11F0E08C-224E-C9E0-4411-7BE53BBD21C0}"/>
              </a:ext>
            </a:extLst>
          </p:cNvPr>
          <p:cNvPicPr>
            <a:picLocks noChangeAspect="1"/>
          </p:cNvPicPr>
          <p:nvPr/>
        </p:nvPicPr>
        <p:blipFill>
          <a:blip r:embed="rId3"/>
          <a:stretch>
            <a:fillRect/>
          </a:stretch>
        </p:blipFill>
        <p:spPr>
          <a:xfrm>
            <a:off x="5192308" y="3397079"/>
            <a:ext cx="4079435" cy="2779575"/>
          </a:xfrm>
          <a:prstGeom prst="rect">
            <a:avLst/>
          </a:prstGeom>
        </p:spPr>
      </p:pic>
      <p:sp>
        <p:nvSpPr>
          <p:cNvPr id="19" name="AutoShape 11">
            <a:extLst>
              <a:ext uri="{FF2B5EF4-FFF2-40B4-BE49-F238E27FC236}">
                <a16:creationId xmlns:a16="http://schemas.microsoft.com/office/drawing/2014/main" id="{3F580071-F9FD-AE59-6C63-458D9CDC5FB3}"/>
              </a:ext>
            </a:extLst>
          </p:cNvPr>
          <p:cNvSpPr>
            <a:spLocks noChangeArrowheads="1"/>
          </p:cNvSpPr>
          <p:nvPr/>
        </p:nvSpPr>
        <p:spPr bwMode="auto">
          <a:xfrm>
            <a:off x="5283200" y="3669537"/>
            <a:ext cx="3886200" cy="2388363"/>
          </a:xfrm>
          <a:prstGeom prst="roundRect">
            <a:avLst>
              <a:gd name="adj" fmla="val 426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2603027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申告書入力画面を英語表記に切り替える手順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189758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申告書入力画面の項目や選択肢、インフォメーションガイドを英語表記に切り替えます。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817" y="2319012"/>
            <a:ext cx="5230129" cy="1800201"/>
          </a:xfrm>
          <a:prstGeom prst="rect">
            <a:avLst/>
          </a:prstGeom>
        </p:spPr>
      </p:pic>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817" y="4293324"/>
            <a:ext cx="5230129" cy="1957036"/>
          </a:xfrm>
          <a:prstGeom prst="rect">
            <a:avLst/>
          </a:prstGeom>
        </p:spPr>
      </p:pic>
      <p:sp>
        <p:nvSpPr>
          <p:cNvPr id="26" name="右矢印 25"/>
          <p:cNvSpPr/>
          <p:nvPr/>
        </p:nvSpPr>
        <p:spPr>
          <a:xfrm rot="5400000">
            <a:off x="3263935" y="4087222"/>
            <a:ext cx="570131"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6736862" y="3391877"/>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　「？」にマウスのカーソルをあわせて、ご確認ください。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・ヘルプや提出用の台紙は、英語表記になりません。</a:t>
            </a:r>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20" name="図 19"/>
          <p:cNvPicPr>
            <a:picLocks noChangeAspect="1"/>
          </p:cNvPicPr>
          <p:nvPr/>
        </p:nvPicPr>
        <p:blipFill>
          <a:blip r:embed="rId5"/>
          <a:stretch>
            <a:fillRect/>
          </a:stretch>
        </p:blipFill>
        <p:spPr>
          <a:xfrm>
            <a:off x="6997980" y="4297184"/>
            <a:ext cx="3495238" cy="1209524"/>
          </a:xfrm>
          <a:prstGeom prst="rect">
            <a:avLst/>
          </a:prstGeom>
        </p:spPr>
      </p:pic>
    </p:spTree>
    <p:extLst>
      <p:ext uri="{BB962C8B-B14F-4D97-AF65-F5344CB8AC3E}">
        <p14:creationId xmlns:p14="http://schemas.microsoft.com/office/powerpoint/2010/main" val="1673603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21980259"/>
              </p:ext>
            </p:extLst>
          </p:nvPr>
        </p:nvGraphicFramePr>
        <p:xfrm>
          <a:off x="672628" y="1295168"/>
          <a:ext cx="10995249" cy="44218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（当年分は、当年の年末調整を行うために、会社が把握している情報が正しいかを確認するために提出します。翌年分は、翌年１月の給与の前に、翌年１月時点の扶養状況を申告するために提出します。）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r>
                        <a:rPr kumimoji="1" lang="ja-JP" altLang="en-US" sz="1400" dirty="0">
                          <a:latin typeface="メイリオ" panose="020B0604030504040204" pitchFamily="50" charset="-128"/>
                          <a:ea typeface="メイリオ" panose="020B0604030504040204" pitchFamily="50" charset="-128"/>
                        </a:rPr>
                        <a:t>給与所得者の基礎控除申告書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a:t>
                      </a:r>
                      <a:r>
                        <a:rPr kumimoji="1" lang="en-US" altLang="ja-JP" sz="1400" dirty="0">
                          <a:latin typeface="メイリオ" panose="020B0604030504040204" pitchFamily="50" charset="-128"/>
                          <a:ea typeface="メイリオ" panose="020B0604030504040204" pitchFamily="50" charset="-128"/>
                        </a:rPr>
                        <a:t>2,500</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配偶者控除等申告書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a:t>
                      </a:r>
                      <a:r>
                        <a:rPr kumimoji="1" lang="en-US" altLang="ja-JP" sz="1400" dirty="0">
                          <a:latin typeface="メイリオ" panose="020B0604030504040204" pitchFamily="50" charset="-128"/>
                          <a:ea typeface="メイリオ" panose="020B0604030504040204" pitchFamily="50" charset="-128"/>
                        </a:rPr>
                        <a:t>850</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60805" cy="4421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3799243" y="2889093"/>
            <a:ext cx="8129" cy="15567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A20155E-E2C0-4921-8237-995DF65BD6C0}"/>
              </a:ext>
            </a:extLst>
          </p:cNvPr>
          <p:cNvPicPr>
            <a:picLocks noChangeAspect="1"/>
          </p:cNvPicPr>
          <p:nvPr/>
        </p:nvPicPr>
        <p:blipFill>
          <a:blip r:embed="rId3"/>
          <a:stretch>
            <a:fillRect/>
          </a:stretch>
        </p:blipFill>
        <p:spPr>
          <a:xfrm>
            <a:off x="838200" y="4385810"/>
            <a:ext cx="4051741" cy="2005698"/>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4933950"/>
            <a:ext cx="1250950" cy="2921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232745"/>
            <a:ext cx="681066" cy="292099"/>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01171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81DB32A0-66A8-4169-9D5B-FC6CA65079A0}"/>
              </a:ext>
            </a:extLst>
          </p:cNvPr>
          <p:cNvPicPr>
            <a:picLocks noChangeAspect="1"/>
          </p:cNvPicPr>
          <p:nvPr/>
        </p:nvPicPr>
        <p:blipFill>
          <a:blip r:embed="rId2"/>
          <a:stretch>
            <a:fillRect/>
          </a:stretch>
        </p:blipFill>
        <p:spPr>
          <a:xfrm>
            <a:off x="761308" y="1192414"/>
            <a:ext cx="3567524" cy="4619428"/>
          </a:xfrm>
          <a:prstGeom prst="rect">
            <a:avLst/>
          </a:prstGeom>
        </p:spPr>
      </p:pic>
      <p:sp>
        <p:nvSpPr>
          <p:cNvPr id="3" name="コンテンツ プレースホルダー 2"/>
          <p:cNvSpPr>
            <a:spLocks noGrp="1"/>
          </p:cNvSpPr>
          <p:nvPr>
            <p:ph idx="1"/>
          </p:nvPr>
        </p:nvSpPr>
        <p:spPr>
          <a:xfrm>
            <a:off x="389614" y="803082"/>
            <a:ext cx="10964186" cy="4063080"/>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3" name="図 22">
            <a:extLst>
              <a:ext uri="{FF2B5EF4-FFF2-40B4-BE49-F238E27FC236}">
                <a16:creationId xmlns:a16="http://schemas.microsoft.com/office/drawing/2014/main" id="{ED8FDCE5-E345-49F9-B083-8F87073601C8}"/>
              </a:ext>
            </a:extLst>
          </p:cNvPr>
          <p:cNvPicPr>
            <a:picLocks noChangeAspect="1"/>
          </p:cNvPicPr>
          <p:nvPr/>
        </p:nvPicPr>
        <p:blipFill>
          <a:blip r:embed="rId3"/>
          <a:stretch>
            <a:fillRect/>
          </a:stretch>
        </p:blipFill>
        <p:spPr>
          <a:xfrm>
            <a:off x="744742" y="6037549"/>
            <a:ext cx="3610359" cy="504820"/>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16632" y="2335354"/>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27010" y="6250392"/>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824571" y="3525979"/>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72202" y="6059793"/>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pic>
        <p:nvPicPr>
          <p:cNvPr id="40" name="図 39"/>
          <p:cNvPicPr>
            <a:picLocks noChangeAspect="1"/>
          </p:cNvPicPr>
          <p:nvPr/>
        </p:nvPicPr>
        <p:blipFill>
          <a:blip r:embed="rId4"/>
          <a:stretch>
            <a:fillRect/>
          </a:stretch>
        </p:blipFill>
        <p:spPr>
          <a:xfrm>
            <a:off x="685799" y="5878962"/>
            <a:ext cx="3708767" cy="128949"/>
          </a:xfrm>
          <a:prstGeom prst="rect">
            <a:avLst/>
          </a:prstGeom>
        </p:spPr>
      </p:pic>
      <p:sp>
        <p:nvSpPr>
          <p:cNvPr id="24"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22981" y="1878602"/>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6"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46117" y="806375"/>
            <a:ext cx="399712" cy="3744913"/>
          </a:xfrm>
          <a:prstGeom prst="bentConnector3">
            <a:avLst>
              <a:gd name="adj1" fmla="val 2451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7"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68818" y="3449045"/>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3"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55677" y="2561531"/>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4"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2052732" y="6007911"/>
            <a:ext cx="2565697" cy="120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5"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84720" y="5701950"/>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4" ma:contentTypeDescription="新しいドキュメントを作成します。" ma:contentTypeScope="" ma:versionID="ddbe00abd8cc0113e15a66c31f2184bf">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2bd0f9bdf95bca79d217d559527a1d45"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c000cf01-911a-478e-909e-28f0bcc6e9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CatchAll" ma:index="20" nillable="true" ma:displayName="Taxonomy Catch All Column" ma:hidden="true" ma:list="{82fd6bb9-31f3-4b00-92c1-cd9b52eee2dc}" ma:internalName="TaxCatchAll" ma:showField="CatchAllData" ma:web="b55c66cd-a793-40dd-8b60-f9a7160c9c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61C12-6FD2-4CC0-967B-67C4C3B42D93}">
  <ds:schemaRefs>
    <ds:schemaRef ds:uri="http://schemas.microsoft.com/sharepoint/v3/contenttype/forms"/>
  </ds:schemaRefs>
</ds:datastoreItem>
</file>

<file path=customXml/itemProps2.xml><?xml version="1.0" encoding="utf-8"?>
<ds:datastoreItem xmlns:ds="http://schemas.openxmlformats.org/officeDocument/2006/customXml" ds:itemID="{316441CF-938B-4DC8-A500-69498190B4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9073</TotalTime>
  <Words>5542</Words>
  <PresentationFormat>ワイド画面</PresentationFormat>
  <Paragraphs>538</Paragraphs>
  <Slides>38</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38</vt:i4>
      </vt:variant>
    </vt:vector>
  </HeadingPairs>
  <TitlesOfParts>
    <vt:vector size="46" baseType="lpstr">
      <vt:lpstr>Meiryo UI</vt:lpstr>
      <vt:lpstr>メイリオ</vt:lpstr>
      <vt:lpstr>游ゴシック</vt:lpstr>
      <vt:lpstr>游ゴシック Light</vt:lpstr>
      <vt:lpstr>Arial</vt:lpstr>
      <vt:lpstr>Times New Roman</vt:lpstr>
      <vt:lpstr>Office テーマ</vt:lpstr>
      <vt:lpstr>デザインの設定</vt:lpstr>
      <vt:lpstr>PowerPoint プレゼンテーション</vt:lpstr>
      <vt:lpstr>改訂履歴</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居住開始年月日が「令和４年１月１日」以降の場合（1／3）</vt:lpstr>
      <vt:lpstr>［3］- 2. 給与所得者の（特定増改築等）住宅借入金等特別控除申告書を提出する 　　      　居住開始年月日が「令和４年１月１日」以降の場合（2／3）</vt:lpstr>
      <vt:lpstr>［3］- 2. 給与所得者の（特定増改築等）住宅借入金等特別控除申告書を提出する 　　      　居住開始年月日が「令和４年１月１日」以降の場合（3／3）</vt:lpstr>
      <vt:lpstr>［3］- 2. 給与所得者の（特定増改築等）住宅借入金等特別控除申告書を提出する 　　 　　 　居住開始年月日が「平成31年１月１日」以降の場合（1／3）</vt:lpstr>
      <vt:lpstr>［3］- 2. 給与所得者の（特定増改築等）住宅借入金等特別控除申告書を提出する 　　      　居住開始年月日が「平成31年１月１日」以降の場合（2／3）</vt:lpstr>
      <vt:lpstr>［3］- 2. 給与所得者の（特定増改築等）住宅借入金等特別控除申告書を提出する 　　      　居住開始年月日が「平成31年１月１日」以降の場合（3／3）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lpstr>［3］- 6. 前職の源泉徴収票情報を入力する手順</vt:lpstr>
      <vt:lpstr>［3］- 7. 申告書入力画面を英語表記に切り替える手順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2023-07-04T11:05:23Z</cp:lastPrinted>
  <dcterms:created xsi:type="dcterms:W3CDTF">2022-08-02T08:12:52Z</dcterms:created>
  <dcterms:modified xsi:type="dcterms:W3CDTF">2023-09-27T06:04:26Z</dcterms:modified>
</cp:coreProperties>
</file>