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38"/>
  </p:notesMasterIdLst>
  <p:sldIdLst>
    <p:sldId id="256" r:id="rId3"/>
    <p:sldId id="312" r:id="rId4"/>
    <p:sldId id="311" r:id="rId5"/>
    <p:sldId id="259" r:id="rId6"/>
    <p:sldId id="260" r:id="rId7"/>
    <p:sldId id="303" r:id="rId8"/>
    <p:sldId id="265" r:id="rId9"/>
    <p:sldId id="308" r:id="rId10"/>
    <p:sldId id="267" r:id="rId11"/>
    <p:sldId id="297" r:id="rId12"/>
    <p:sldId id="298" r:id="rId13"/>
    <p:sldId id="299" r:id="rId14"/>
    <p:sldId id="300" r:id="rId15"/>
    <p:sldId id="301" r:id="rId16"/>
    <p:sldId id="302" r:id="rId17"/>
    <p:sldId id="304" r:id="rId18"/>
    <p:sldId id="276" r:id="rId19"/>
    <p:sldId id="289" r:id="rId20"/>
    <p:sldId id="291" r:id="rId21"/>
    <p:sldId id="290" r:id="rId22"/>
    <p:sldId id="314" r:id="rId23"/>
    <p:sldId id="310" r:id="rId24"/>
    <p:sldId id="280" r:id="rId25"/>
    <p:sldId id="281" r:id="rId26"/>
    <p:sldId id="282" r:id="rId27"/>
    <p:sldId id="305" r:id="rId28"/>
    <p:sldId id="306" r:id="rId29"/>
    <p:sldId id="307" r:id="rId30"/>
    <p:sldId id="292" r:id="rId31"/>
    <p:sldId id="296" r:id="rId32"/>
    <p:sldId id="287" r:id="rId33"/>
    <p:sldId id="294" r:id="rId34"/>
    <p:sldId id="288" r:id="rId35"/>
    <p:sldId id="309" r:id="rId36"/>
    <p:sldId id="313" r:id="rId37"/>
  </p:sldIdLst>
  <p:sldSz cx="12192000" cy="6858000"/>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22" autoAdjust="0"/>
    <p:restoredTop sz="96761" autoAdjust="0"/>
  </p:normalViewPr>
  <p:slideViewPr>
    <p:cSldViewPr snapToGrid="0">
      <p:cViewPr varScale="1">
        <p:scale>
          <a:sx n="89" d="100"/>
          <a:sy n="89" d="100"/>
        </p:scale>
        <p:origin x="66" y="414"/>
      </p:cViewPr>
      <p:guideLst/>
    </p:cSldViewPr>
  </p:slideViewPr>
  <p:notesTextViewPr>
    <p:cViewPr>
      <p:scale>
        <a:sx n="1" d="1"/>
        <a:sy n="1" d="1"/>
      </p:scale>
      <p:origin x="0" y="0"/>
    </p:cViewPr>
  </p:notesTextViewPr>
  <p:sorterViewPr>
    <p:cViewPr>
      <p:scale>
        <a:sx n="100" d="100"/>
        <a:sy n="100" d="100"/>
      </p:scale>
      <p:origin x="0" y="-3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740" cy="513428"/>
          </a:xfrm>
          <a:prstGeom prst="rect">
            <a:avLst/>
          </a:prstGeom>
        </p:spPr>
        <p:txBody>
          <a:bodyPr vert="horz" lIns="95473" tIns="47736" rIns="95473" bIns="4773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1"/>
            <a:ext cx="3077740" cy="513428"/>
          </a:xfrm>
          <a:prstGeom prst="rect">
            <a:avLst/>
          </a:prstGeom>
        </p:spPr>
        <p:txBody>
          <a:bodyPr vert="horz" lIns="95473" tIns="47736" rIns="95473" bIns="47736" rtlCol="0"/>
          <a:lstStyle>
            <a:lvl1pPr algn="r">
              <a:defRPr sz="1300"/>
            </a:lvl1pPr>
          </a:lstStyle>
          <a:p>
            <a:fld id="{DEF7A864-4B20-4867-B816-FE5A2F2012B8}" type="datetimeFigureOut">
              <a:rPr kumimoji="1" lang="ja-JP" altLang="en-US" smtClean="0"/>
              <a:t>2023/7/6</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5473" tIns="47736" rIns="95473" bIns="47736" rtlCol="0" anchor="ctr"/>
          <a:lstStyle/>
          <a:p>
            <a:endParaRPr lang="ja-JP" altLang="en-US"/>
          </a:p>
        </p:txBody>
      </p:sp>
      <p:sp>
        <p:nvSpPr>
          <p:cNvPr id="5" name="ノート プレースホルダー 4"/>
          <p:cNvSpPr>
            <a:spLocks noGrp="1"/>
          </p:cNvSpPr>
          <p:nvPr>
            <p:ph type="body" sz="quarter" idx="3"/>
          </p:nvPr>
        </p:nvSpPr>
        <p:spPr>
          <a:xfrm>
            <a:off x="710248" y="4924644"/>
            <a:ext cx="5681980" cy="4029254"/>
          </a:xfrm>
          <a:prstGeom prst="rect">
            <a:avLst/>
          </a:prstGeom>
        </p:spPr>
        <p:txBody>
          <a:bodyPr vert="horz" lIns="95473" tIns="47736" rIns="95473" bIns="477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9600"/>
            <a:ext cx="3077740" cy="513427"/>
          </a:xfrm>
          <a:prstGeom prst="rect">
            <a:avLst/>
          </a:prstGeom>
        </p:spPr>
        <p:txBody>
          <a:bodyPr vert="horz" lIns="95473" tIns="47736" rIns="95473" bIns="4773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600"/>
            <a:ext cx="3077740" cy="513427"/>
          </a:xfrm>
          <a:prstGeom prst="rect">
            <a:avLst/>
          </a:prstGeom>
        </p:spPr>
        <p:txBody>
          <a:bodyPr vert="horz" lIns="95473" tIns="47736" rIns="95473" bIns="47736" rtlCol="0" anchor="b"/>
          <a:lstStyle>
            <a:lvl1pPr algn="r">
              <a:defRPr sz="13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350160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274914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38456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2023/7/6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2023/7/6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2023/7/6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2023/7/6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2023/7/6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2023/7/6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2023/7/6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2023/7/6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2023/7/6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2023/7/6</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2023/7/6</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2023/7/6</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2023/7/6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2023/7/6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2023/7/6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2023/7/6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file:///C:\40%20MANUAL\MANUAL\&#22857;&#34892;Edge%20&#24180;&#26411;&#35519;&#25972;&#30003;&#21578;&#26360;&#12463;&#12521;&#12454;&#12489;\&#21033;&#29992;&#12460;&#12452;&#12489;&#65288;&#25552;&#20986;&#32773;&#21521;&#12369;&#65289;\Links\05_&#20445;&#38522;&#26009;&#25511;&#38500;_2_&#21069;&#24180;&#21021;&#26399;&#34920;&#31034;.j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9_&#20869;&#23481;&#30906;&#35469;.jpg" TargetMode="External"/><Relationship Id="rId7"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2467;&#12531;&#12486;&#12531;&#12484;&#38598;_6_&#25552;&#20986;&#23436;&#20102;01.jpg" TargetMode="External"/><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7"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7" Type="http://schemas.openxmlformats.org/officeDocument/2006/relationships/image" Target="../media/image33.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0_&#35388;&#26126;&#26360;&#39006;_1.jpg"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8"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FB2927BC-4C58-491D-8481-B0AC2D40DB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951" y="991423"/>
            <a:ext cx="4563344" cy="3320710"/>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11033"/>
            <a:ext cx="10964186" cy="576182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（１／６）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a:stretch>
            <a:fillRect/>
          </a:stretch>
        </p:blipFill>
        <p:spPr>
          <a:xfrm>
            <a:off x="675768" y="1134218"/>
            <a:ext cx="3520921" cy="5307710"/>
          </a:xfrm>
          <a:prstGeom prst="rect">
            <a:avLst/>
          </a:prstGeom>
        </p:spPr>
      </p:pic>
      <p:sp>
        <p:nvSpPr>
          <p:cNvPr id="85" name="AutoShape 9"/>
          <p:cNvSpPr>
            <a:spLocks noChangeArrowheads="1"/>
          </p:cNvSpPr>
          <p:nvPr/>
        </p:nvSpPr>
        <p:spPr bwMode="auto">
          <a:xfrm>
            <a:off x="748520" y="4495979"/>
            <a:ext cx="2957668" cy="228380"/>
          </a:xfrm>
          <a:prstGeom prst="roundRect">
            <a:avLst>
              <a:gd name="adj" fmla="val 17639"/>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6" name="角丸四角形 79"/>
          <p:cNvSpPr>
            <a:spLocks noChangeArrowheads="1"/>
          </p:cNvSpPr>
          <p:nvPr/>
        </p:nvSpPr>
        <p:spPr bwMode="auto">
          <a:xfrm>
            <a:off x="2467853" y="6162286"/>
            <a:ext cx="589231" cy="23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7" name="AutoShape 12"/>
          <p:cNvSpPr>
            <a:spLocks noChangeArrowheads="1"/>
          </p:cNvSpPr>
          <p:nvPr/>
        </p:nvSpPr>
        <p:spPr bwMode="auto">
          <a:xfrm>
            <a:off x="735116" y="5693283"/>
            <a:ext cx="2868069" cy="382583"/>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8" name="直線矢印コネクタ 80"/>
          <p:cNvSpPr>
            <a:spLocks noChangeShapeType="1"/>
          </p:cNvSpPr>
          <p:nvPr/>
        </p:nvSpPr>
        <p:spPr bwMode="auto">
          <a:xfrm rot="10800000">
            <a:off x="3066021" y="6270221"/>
            <a:ext cx="1673562" cy="45719"/>
          </a:xfrm>
          <a:prstGeom prst="bentConnector3">
            <a:avLst>
              <a:gd name="adj1" fmla="val -539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AutoShape 11"/>
          <p:cNvSpPr>
            <a:spLocks noChangeShapeType="1"/>
          </p:cNvSpPr>
          <p:nvPr/>
        </p:nvSpPr>
        <p:spPr bwMode="auto">
          <a:xfrm rot="10800000" flipV="1">
            <a:off x="3609535" y="5497923"/>
            <a:ext cx="3071348" cy="316438"/>
          </a:xfrm>
          <a:prstGeom prst="bentConnector3">
            <a:avLst>
              <a:gd name="adj1" fmla="val 60542"/>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Text Box 2"/>
          <p:cNvSpPr txBox="1">
            <a:spLocks noChangeArrowheads="1"/>
          </p:cNvSpPr>
          <p:nvPr/>
        </p:nvSpPr>
        <p:spPr bwMode="auto">
          <a:xfrm>
            <a:off x="4601154" y="5906569"/>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1" name="AutoShape 10"/>
          <p:cNvSpPr>
            <a:spLocks noChangeShapeType="1"/>
          </p:cNvSpPr>
          <p:nvPr/>
        </p:nvSpPr>
        <p:spPr bwMode="auto">
          <a:xfrm rot="10800000" flipV="1">
            <a:off x="2833298" y="2580756"/>
            <a:ext cx="1865645" cy="191014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テキスト ボックス 2"/>
          <p:cNvSpPr txBox="1">
            <a:spLocks noChangeArrowheads="1"/>
          </p:cNvSpPr>
          <p:nvPr/>
        </p:nvSpPr>
        <p:spPr bwMode="auto">
          <a:xfrm>
            <a:off x="4567277" y="1899987"/>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pic>
        <p:nvPicPr>
          <p:cNvPr id="93" name="Picture 3" descr="04_扶養基礎_2_障がい者情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7453" y="2467950"/>
            <a:ext cx="29003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 Box 4"/>
          <p:cNvSpPr txBox="1">
            <a:spLocks noChangeArrowheads="1"/>
          </p:cNvSpPr>
          <p:nvPr/>
        </p:nvSpPr>
        <p:spPr bwMode="auto">
          <a:xfrm>
            <a:off x="4569361" y="4572906"/>
            <a:ext cx="7428359" cy="101328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当年</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の所得情報を入力します</a:t>
            </a:r>
            <a:r>
              <a:rPr kumimoji="0"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入力</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した金額をもとに、合計所得金額の見積額や基礎控除額が自動的に計算されます</a:t>
            </a:r>
            <a:r>
              <a:rPr kumimoji="0"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。なお、</a:t>
            </a:r>
            <a:r>
              <a:rPr kumimoji="0"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収入</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金額が</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万円前後の見込みになる場合は、</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r>
              <a:rPr kumimoji="0"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・カーソルが入らない場合は、管理者側で所得情報を管理しているため修正は不要です。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545720" y="855603"/>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770912" y="1208339"/>
            <a:ext cx="4077623" cy="5256597"/>
          </a:xfrm>
          <a:prstGeom prst="rect">
            <a:avLst/>
          </a:prstGeom>
        </p:spPr>
      </p:pic>
      <p:sp>
        <p:nvSpPr>
          <p:cNvPr id="26" name="AutoShape 8"/>
          <p:cNvSpPr>
            <a:spLocks noChangeArrowheads="1"/>
          </p:cNvSpPr>
          <p:nvPr/>
        </p:nvSpPr>
        <p:spPr bwMode="auto">
          <a:xfrm>
            <a:off x="1349100" y="2185071"/>
            <a:ext cx="609875" cy="159666"/>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7" name="直線矢印コネクタ 80"/>
          <p:cNvSpPr>
            <a:spLocks noChangeShapeType="1"/>
          </p:cNvSpPr>
          <p:nvPr/>
        </p:nvSpPr>
        <p:spPr bwMode="auto">
          <a:xfrm rot="16200000" flipH="1" flipV="1">
            <a:off x="3539529" y="664048"/>
            <a:ext cx="45719" cy="319412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5073726" y="1954884"/>
            <a:ext cx="2412924"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a:t>
            </a:r>
            <a:r>
              <a:rPr kumimoji="0"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a:t>
            </a:r>
            <a:r>
              <a:rPr kumimoji="0"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a:t>
            </a:r>
            <a:r>
              <a:rPr kumimoji="0"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表示</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36" name="AutoShape 9"/>
          <p:cNvSpPr>
            <a:spLocks noChangeArrowheads="1"/>
          </p:cNvSpPr>
          <p:nvPr/>
        </p:nvSpPr>
        <p:spPr bwMode="auto">
          <a:xfrm>
            <a:off x="862013" y="5553075"/>
            <a:ext cx="3362325" cy="542403"/>
          </a:xfrm>
          <a:prstGeom prst="roundRect">
            <a:avLst>
              <a:gd name="adj" fmla="val 1280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7" name="AutoShape 11"/>
          <p:cNvSpPr>
            <a:spLocks noChangeArrowheads="1"/>
          </p:cNvSpPr>
          <p:nvPr/>
        </p:nvSpPr>
        <p:spPr bwMode="auto">
          <a:xfrm>
            <a:off x="2854758" y="6196054"/>
            <a:ext cx="684212" cy="2524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直線矢印コネクタ 80"/>
          <p:cNvSpPr>
            <a:spLocks noChangeShapeType="1"/>
          </p:cNvSpPr>
          <p:nvPr/>
        </p:nvSpPr>
        <p:spPr bwMode="auto">
          <a:xfrm rot="10800000" flipV="1">
            <a:off x="3548494" y="6253415"/>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Text Box 2"/>
          <p:cNvSpPr txBox="1">
            <a:spLocks noChangeArrowheads="1"/>
          </p:cNvSpPr>
          <p:nvPr/>
        </p:nvSpPr>
        <p:spPr bwMode="auto">
          <a:xfrm>
            <a:off x="5073726" y="6093265"/>
            <a:ext cx="4406336"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0" name="直線矢印コネクタ 80"/>
          <p:cNvSpPr>
            <a:spLocks noChangeShapeType="1"/>
          </p:cNvSpPr>
          <p:nvPr/>
        </p:nvSpPr>
        <p:spPr bwMode="auto">
          <a:xfrm rot="10800000" flipV="1">
            <a:off x="4231557" y="5748365"/>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5073726" y="4815959"/>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前々スライドの画面「扶養親族の有無」、または「他の所得者が控除を受ける扶養親族の有無」で「あり」を選択した場合は、</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扶養親族情報</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」画面に進みます。</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7" name="図 16"/>
          <p:cNvPicPr>
            <a:picLocks noChangeAspect="1"/>
          </p:cNvPicPr>
          <p:nvPr/>
        </p:nvPicPr>
        <p:blipFill>
          <a:blip r:embed="rId3"/>
          <a:stretch>
            <a:fillRect/>
          </a:stretch>
        </p:blipFill>
        <p:spPr>
          <a:xfrm>
            <a:off x="725674" y="1471762"/>
            <a:ext cx="3770686" cy="5172415"/>
          </a:xfrm>
          <a:prstGeom prst="rect">
            <a:avLst/>
          </a:prstGeom>
        </p:spPr>
      </p:pic>
      <p:sp>
        <p:nvSpPr>
          <p:cNvPr id="92" name="Text Box 33"/>
          <p:cNvSpPr txBox="1">
            <a:spLocks noChangeArrowheads="1"/>
          </p:cNvSpPr>
          <p:nvPr/>
        </p:nvSpPr>
        <p:spPr bwMode="auto">
          <a:xfrm>
            <a:off x="7541371" y="3439045"/>
            <a:ext cx="3232868" cy="28919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93" name="図 92">
            <a:extLst>
              <a:ext uri="{FF2B5EF4-FFF2-40B4-BE49-F238E27FC236}">
                <a16:creationId xmlns:a16="http://schemas.microsoft.com/office/drawing/2014/main" id="{58A0C38A-BCC7-42D4-AD38-32CD8872BF98}"/>
              </a:ext>
            </a:extLst>
          </p:cNvPr>
          <p:cNvPicPr>
            <a:picLocks noChangeAspect="1"/>
          </p:cNvPicPr>
          <p:nvPr/>
        </p:nvPicPr>
        <p:blipFill>
          <a:blip r:embed="rId4"/>
          <a:stretch>
            <a:fillRect/>
          </a:stretch>
        </p:blipFill>
        <p:spPr>
          <a:xfrm>
            <a:off x="7982618" y="4403882"/>
            <a:ext cx="2034374" cy="1864198"/>
          </a:xfrm>
          <a:prstGeom prst="rect">
            <a:avLst/>
          </a:prstGeom>
        </p:spPr>
      </p:pic>
      <p:sp>
        <p:nvSpPr>
          <p:cNvPr id="94" name="角丸四角形 79"/>
          <p:cNvSpPr>
            <a:spLocks noChangeArrowheads="1"/>
          </p:cNvSpPr>
          <p:nvPr/>
        </p:nvSpPr>
        <p:spPr bwMode="auto">
          <a:xfrm>
            <a:off x="1247553" y="2557540"/>
            <a:ext cx="419080" cy="1491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5" name="テキスト ボックス 2"/>
          <p:cNvSpPr txBox="1">
            <a:spLocks noChangeArrowheads="1"/>
          </p:cNvSpPr>
          <p:nvPr/>
        </p:nvSpPr>
        <p:spPr bwMode="auto">
          <a:xfrm>
            <a:off x="4725079" y="2019091"/>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6" name="角丸四角形 79"/>
          <p:cNvSpPr>
            <a:spLocks noChangeArrowheads="1"/>
          </p:cNvSpPr>
          <p:nvPr/>
        </p:nvSpPr>
        <p:spPr bwMode="auto">
          <a:xfrm>
            <a:off x="1903514" y="6095469"/>
            <a:ext cx="730551" cy="1377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97" name="直線矢印コネクタ 80"/>
          <p:cNvCxnSpPr>
            <a:cxnSpLocks noChangeShapeType="1"/>
          </p:cNvCxnSpPr>
          <p:nvPr/>
        </p:nvCxnSpPr>
        <p:spPr bwMode="auto">
          <a:xfrm rot="10800000" flipV="1">
            <a:off x="2642739" y="4273686"/>
            <a:ext cx="2394851" cy="1890636"/>
          </a:xfrm>
          <a:prstGeom prst="bentConnector3">
            <a:avLst>
              <a:gd name="adj1" fmla="val 7625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98" name="Text Box 33"/>
          <p:cNvSpPr txBox="1">
            <a:spLocks noChangeArrowheads="1"/>
          </p:cNvSpPr>
          <p:nvPr/>
        </p:nvSpPr>
        <p:spPr bwMode="auto">
          <a:xfrm>
            <a:off x="3887867" y="3455554"/>
            <a:ext cx="3578353" cy="149164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該当する場合は、要件の内容が表示され、年末調整の際に確定した収入をもとに控除額が計算されます。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99" name="角丸四角形 79"/>
          <p:cNvSpPr>
            <a:spLocks noChangeArrowheads="1"/>
          </p:cNvSpPr>
          <p:nvPr/>
        </p:nvSpPr>
        <p:spPr bwMode="auto">
          <a:xfrm>
            <a:off x="2659675" y="6330950"/>
            <a:ext cx="631877" cy="26980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0" name="角丸四角形 79"/>
          <p:cNvSpPr>
            <a:spLocks noChangeArrowheads="1"/>
          </p:cNvSpPr>
          <p:nvPr/>
        </p:nvSpPr>
        <p:spPr bwMode="auto">
          <a:xfrm>
            <a:off x="9175255" y="5932011"/>
            <a:ext cx="685853" cy="20003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1" name="AutoShape 10"/>
          <p:cNvSpPr>
            <a:spLocks noChangeShapeType="1"/>
          </p:cNvSpPr>
          <p:nvPr/>
        </p:nvSpPr>
        <p:spPr bwMode="auto">
          <a:xfrm rot="10800000" flipV="1">
            <a:off x="3300223" y="5353538"/>
            <a:ext cx="4252854" cy="109744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AutoShape 10"/>
          <p:cNvSpPr>
            <a:spLocks noChangeShapeType="1"/>
          </p:cNvSpPr>
          <p:nvPr/>
        </p:nvSpPr>
        <p:spPr bwMode="auto">
          <a:xfrm rot="10800000" flipV="1">
            <a:off x="1672983" y="2305651"/>
            <a:ext cx="3052095" cy="31930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36" name="図 35"/>
          <p:cNvPicPr>
            <a:picLocks noChangeAspect="1"/>
          </p:cNvPicPr>
          <p:nvPr/>
        </p:nvPicPr>
        <p:blipFill>
          <a:blip r:embed="rId2"/>
          <a:stretch>
            <a:fillRect/>
          </a:stretch>
        </p:blipFill>
        <p:spPr>
          <a:xfrm>
            <a:off x="651752" y="1158869"/>
            <a:ext cx="4039803" cy="5645990"/>
          </a:xfrm>
          <a:prstGeom prst="rect">
            <a:avLst/>
          </a:prstGeom>
        </p:spPr>
      </p:pic>
      <p:sp>
        <p:nvSpPr>
          <p:cNvPr id="38" name="角丸四角形 79"/>
          <p:cNvSpPr>
            <a:spLocks noChangeArrowheads="1"/>
          </p:cNvSpPr>
          <p:nvPr/>
        </p:nvSpPr>
        <p:spPr bwMode="auto">
          <a:xfrm>
            <a:off x="2721876" y="5343272"/>
            <a:ext cx="684212" cy="2778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 name="AutoShape 6"/>
          <p:cNvSpPr>
            <a:spLocks noChangeArrowheads="1"/>
          </p:cNvSpPr>
          <p:nvPr/>
        </p:nvSpPr>
        <p:spPr bwMode="auto">
          <a:xfrm>
            <a:off x="1922709" y="2324947"/>
            <a:ext cx="919163"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0" name="直線矢印コネクタ 80"/>
          <p:cNvSpPr>
            <a:spLocks noChangeShapeType="1"/>
          </p:cNvSpPr>
          <p:nvPr/>
        </p:nvSpPr>
        <p:spPr bwMode="auto">
          <a:xfrm rot="10800000" flipV="1">
            <a:off x="2851396" y="2361417"/>
            <a:ext cx="88980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AutoShape 3"/>
          <p:cNvSpPr>
            <a:spLocks noChangeArrowheads="1"/>
          </p:cNvSpPr>
          <p:nvPr/>
        </p:nvSpPr>
        <p:spPr bwMode="auto">
          <a:xfrm>
            <a:off x="659181" y="1863109"/>
            <a:ext cx="575650" cy="22065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2" name="テキスト ボックス 2"/>
          <p:cNvSpPr txBox="1">
            <a:spLocks noChangeArrowheads="1"/>
          </p:cNvSpPr>
          <p:nvPr/>
        </p:nvSpPr>
        <p:spPr bwMode="auto">
          <a:xfrm>
            <a:off x="3689597" y="209158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3" name="直線矢印コネクタ 80"/>
          <p:cNvSpPr>
            <a:spLocks noChangeShapeType="1"/>
          </p:cNvSpPr>
          <p:nvPr/>
        </p:nvSpPr>
        <p:spPr bwMode="auto">
          <a:xfrm rot="10800000">
            <a:off x="3406087" y="5444940"/>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Text Box 2"/>
          <p:cNvSpPr txBox="1">
            <a:spLocks noChangeArrowheads="1"/>
          </p:cNvSpPr>
          <p:nvPr/>
        </p:nvSpPr>
        <p:spPr bwMode="auto">
          <a:xfrm>
            <a:off x="3741204" y="5273731"/>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02150" y="905981"/>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26" name="図 25"/>
          <p:cNvPicPr>
            <a:picLocks noChangeAspect="1"/>
          </p:cNvPicPr>
          <p:nvPr/>
        </p:nvPicPr>
        <p:blipFill>
          <a:blip r:embed="rId2"/>
          <a:stretch>
            <a:fillRect/>
          </a:stretch>
        </p:blipFill>
        <p:spPr>
          <a:xfrm>
            <a:off x="531446" y="1322387"/>
            <a:ext cx="4352755" cy="5091325"/>
          </a:xfrm>
          <a:prstGeom prst="rect">
            <a:avLst/>
          </a:prstGeom>
        </p:spPr>
      </p:pic>
      <p:sp>
        <p:nvSpPr>
          <p:cNvPr id="28" name="角丸四角形 79"/>
          <p:cNvSpPr>
            <a:spLocks noChangeArrowheads="1"/>
          </p:cNvSpPr>
          <p:nvPr/>
        </p:nvSpPr>
        <p:spPr bwMode="auto">
          <a:xfrm>
            <a:off x="2766665" y="4874600"/>
            <a:ext cx="716280" cy="288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直線矢印コネクタ 80"/>
          <p:cNvSpPr>
            <a:spLocks noChangeShapeType="1"/>
          </p:cNvSpPr>
          <p:nvPr/>
        </p:nvSpPr>
        <p:spPr bwMode="auto">
          <a:xfrm rot="10800000">
            <a:off x="3482945" y="5019061"/>
            <a:ext cx="1393225" cy="10953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Text Box 2"/>
          <p:cNvSpPr txBox="1">
            <a:spLocks noChangeArrowheads="1"/>
          </p:cNvSpPr>
          <p:nvPr/>
        </p:nvSpPr>
        <p:spPr bwMode="auto">
          <a:xfrm>
            <a:off x="4240469" y="4825181"/>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459952" y="890588"/>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6" name="図 5"/>
          <p:cNvPicPr>
            <a:picLocks noChangeAspect="1"/>
          </p:cNvPicPr>
          <p:nvPr/>
        </p:nvPicPr>
        <p:blipFill>
          <a:blip r:embed="rId2"/>
          <a:stretch>
            <a:fillRect/>
          </a:stretch>
        </p:blipFill>
        <p:spPr>
          <a:xfrm>
            <a:off x="640862" y="1298651"/>
            <a:ext cx="3936390" cy="4946022"/>
          </a:xfrm>
          <a:prstGeom prst="rect">
            <a:avLst/>
          </a:prstGeom>
        </p:spPr>
      </p:pic>
      <p:sp>
        <p:nvSpPr>
          <p:cNvPr id="25" name="角丸四角形 79"/>
          <p:cNvSpPr>
            <a:spLocks noChangeArrowheads="1"/>
          </p:cNvSpPr>
          <p:nvPr/>
        </p:nvSpPr>
        <p:spPr bwMode="auto">
          <a:xfrm>
            <a:off x="2229053" y="5786309"/>
            <a:ext cx="755649" cy="21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直線矢印コネクタ 80"/>
          <p:cNvSpPr>
            <a:spLocks noChangeShapeType="1"/>
          </p:cNvSpPr>
          <p:nvPr/>
        </p:nvSpPr>
        <p:spPr bwMode="auto">
          <a:xfrm rot="10800000" flipV="1">
            <a:off x="2992321" y="5565185"/>
            <a:ext cx="1054288" cy="29713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3968843" y="5365822"/>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角丸四角形 79"/>
          <p:cNvSpPr>
            <a:spLocks noChangeArrowheads="1"/>
          </p:cNvSpPr>
          <p:nvPr/>
        </p:nvSpPr>
        <p:spPr bwMode="auto">
          <a:xfrm>
            <a:off x="2657894" y="4830918"/>
            <a:ext cx="650456" cy="26132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05_保険料控除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380" y="1241339"/>
            <a:ext cx="3438973" cy="26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p:cNvSpPr>
            <a:spLocks noGrp="1"/>
          </p:cNvSpPr>
          <p:nvPr>
            <p:ph idx="1"/>
          </p:nvPr>
        </p:nvSpPr>
        <p:spPr>
          <a:xfrm>
            <a:off x="363904" y="885060"/>
            <a:ext cx="10964186" cy="37883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支払った保険料等を含めて、前年に入力した情報が初期表示されます。今年度はじめて申告する場合は入力します。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837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764819" y="2221130"/>
            <a:ext cx="747793"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433326" y="3255135"/>
            <a:ext cx="564316"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1845766" y="1462901"/>
            <a:ext cx="581210" cy="416699"/>
          </a:xfrm>
          <a:prstGeom prst="roundRect">
            <a:avLst>
              <a:gd name="adj" fmla="val 13603"/>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3" name="テキスト ボックス 2"/>
          <p:cNvSpPr txBox="1">
            <a:spLocks noChangeArrowheads="1"/>
          </p:cNvSpPr>
          <p:nvPr/>
        </p:nvSpPr>
        <p:spPr bwMode="auto">
          <a:xfrm>
            <a:off x="8948410" y="443548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
        <p:nvSpPr>
          <p:cNvPr id="52" name="テキスト ボックス 2"/>
          <p:cNvSpPr txBox="1">
            <a:spLocks noChangeArrowheads="1"/>
          </p:cNvSpPr>
          <p:nvPr/>
        </p:nvSpPr>
        <p:spPr bwMode="auto">
          <a:xfrm>
            <a:off x="8948409" y="1465309"/>
            <a:ext cx="3041495" cy="15551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169" name="Picture 25" descr="C:\40 MANUAL\MANUAL\奉行Edge 年末調整申告書クラウド\利用ガイド（提出者向け）\Links\05_保険料控除_2_前年初期表示.jpg"/>
          <p:cNvPicPr>
            <a:picLocks noChangeAspect="1" noChangeArrowheads="1"/>
          </p:cNvPicPr>
          <p:nvPr/>
        </p:nvPicPr>
        <p:blipFill rotWithShape="1">
          <a:blip r:embed="rId3" r:link="rId4" cstate="print">
            <a:extLst>
              <a:ext uri="{28A0092B-C50C-407E-A947-70E740481C1C}">
                <a14:useLocalDpi xmlns:a14="http://schemas.microsoft.com/office/drawing/2010/main"/>
              </a:ext>
            </a:extLst>
          </a:blip>
          <a:srcRect t="17545" b="54768"/>
          <a:stretch>
            <a:fillRect/>
          </a:stretch>
        </p:blipFill>
        <p:spPr bwMode="auto">
          <a:xfrm>
            <a:off x="9023945" y="2173931"/>
            <a:ext cx="2865437" cy="83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角丸四角形 79"/>
          <p:cNvSpPr>
            <a:spLocks noChangeArrowheads="1"/>
          </p:cNvSpPr>
          <p:nvPr/>
        </p:nvSpPr>
        <p:spPr bwMode="auto">
          <a:xfrm>
            <a:off x="11676192" y="2591388"/>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2985985" y="3370131"/>
            <a:ext cx="1055764" cy="771447"/>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074224" y="3966457"/>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5"/>
          <a:stretch>
            <a:fillRect/>
          </a:stretch>
        </p:blipFill>
        <p:spPr>
          <a:xfrm>
            <a:off x="5638546" y="1282694"/>
            <a:ext cx="3239835" cy="3818261"/>
          </a:xfrm>
          <a:prstGeom prst="rect">
            <a:avLst/>
          </a:prstGeom>
        </p:spPr>
      </p:pic>
      <p:sp>
        <p:nvSpPr>
          <p:cNvPr id="34" name="角丸四角形 79"/>
          <p:cNvSpPr>
            <a:spLocks noChangeArrowheads="1"/>
          </p:cNvSpPr>
          <p:nvPr/>
        </p:nvSpPr>
        <p:spPr bwMode="auto">
          <a:xfrm>
            <a:off x="5680603" y="4518488"/>
            <a:ext cx="819257" cy="207881"/>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AutoShape 24"/>
          <p:cNvSpPr>
            <a:spLocks noChangeArrowheads="1"/>
          </p:cNvSpPr>
          <p:nvPr/>
        </p:nvSpPr>
        <p:spPr bwMode="auto">
          <a:xfrm>
            <a:off x="6657278" y="2194503"/>
            <a:ext cx="715392" cy="16893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6" name="直線矢印コネクタ 80"/>
          <p:cNvSpPr>
            <a:spLocks noChangeShapeType="1"/>
          </p:cNvSpPr>
          <p:nvPr/>
        </p:nvSpPr>
        <p:spPr bwMode="auto">
          <a:xfrm rot="10800000">
            <a:off x="6499859" y="4601862"/>
            <a:ext cx="244854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7" name="直線矢印コネクタ 80"/>
          <p:cNvCxnSpPr>
            <a:cxnSpLocks noChangeShapeType="1"/>
          </p:cNvCxnSpPr>
          <p:nvPr/>
        </p:nvCxnSpPr>
        <p:spPr bwMode="auto">
          <a:xfrm rot="10800000">
            <a:off x="2512613" y="2305665"/>
            <a:ext cx="3201903" cy="109685"/>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69261" y="650222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169" name="Picture 1" descr="05_保険料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6885" y="1177643"/>
            <a:ext cx="4114800" cy="3209925"/>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301746" y="3883510"/>
            <a:ext cx="792163" cy="21858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45453" y="3591948"/>
            <a:ext cx="684213" cy="26511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43410" y="1474929"/>
            <a:ext cx="720725" cy="43180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8" name="直線矢印コネクタ 80"/>
          <p:cNvSpPr>
            <a:spLocks noChangeShapeType="1"/>
          </p:cNvSpPr>
          <p:nvPr/>
        </p:nvSpPr>
        <p:spPr bwMode="auto">
          <a:xfrm rot="10800000">
            <a:off x="3088525" y="3994337"/>
            <a:ext cx="1583558"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3110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
          <p:cNvSpPr txBox="1">
            <a:spLocks noChangeArrowheads="1"/>
          </p:cNvSpPr>
          <p:nvPr/>
        </p:nvSpPr>
        <p:spPr bwMode="auto">
          <a:xfrm>
            <a:off x="3825628" y="38363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212496C8-6E95-462B-AD14-2D074048F585}"/>
              </a:ext>
            </a:extLst>
          </p:cNvPr>
          <p:cNvGrpSpPr/>
          <p:nvPr/>
        </p:nvGrpSpPr>
        <p:grpSpPr>
          <a:xfrm>
            <a:off x="665138" y="1158869"/>
            <a:ext cx="3997325" cy="4514850"/>
            <a:chOff x="665138" y="1158869"/>
            <a:chExt cx="3997325" cy="4514850"/>
          </a:xfrm>
        </p:grpSpPr>
        <p:pic>
          <p:nvPicPr>
            <p:cNvPr id="19458" name="Picture 2" descr="C:\40 MANUAL\MANUAL\奉行Edge 年末調整申告書クラウド\利用ガイド（提出者向け）\Links\09_内容確認.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65138" y="1158869"/>
              <a:ext cx="39973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70C2793B-E8C6-41F7-A47A-3113ED487C3A}"/>
                </a:ext>
              </a:extLst>
            </p:cNvPr>
            <p:cNvPicPr>
              <a:picLocks noChangeAspect="1"/>
            </p:cNvPicPr>
            <p:nvPr/>
          </p:nvPicPr>
          <p:blipFill>
            <a:blip r:embed="rId4"/>
            <a:stretch>
              <a:fillRect/>
            </a:stretch>
          </p:blipFill>
          <p:spPr>
            <a:xfrm>
              <a:off x="930791" y="2184170"/>
              <a:ext cx="61951" cy="117706"/>
            </a:xfrm>
            <a:prstGeom prst="rect">
              <a:avLst/>
            </a:prstGeom>
          </p:spPr>
        </p:pic>
      </p:grpSp>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3" name="角丸四角形 79"/>
          <p:cNvSpPr>
            <a:spLocks noChangeArrowheads="1"/>
          </p:cNvSpPr>
          <p:nvPr/>
        </p:nvSpPr>
        <p:spPr bwMode="auto">
          <a:xfrm>
            <a:off x="4340714" y="2368763"/>
            <a:ext cx="228600"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4928116" y="1341162"/>
            <a:ext cx="4434174" cy="4587198"/>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sp>
        <p:nvSpPr>
          <p:cNvPr id="23" name="直線矢印コネクタ 80"/>
          <p:cNvSpPr>
            <a:spLocks noChangeShapeType="1"/>
          </p:cNvSpPr>
          <p:nvPr/>
        </p:nvSpPr>
        <p:spPr bwMode="auto">
          <a:xfrm rot="10800000" flipV="1">
            <a:off x="4564945" y="2441152"/>
            <a:ext cx="365861"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p:cNvPicPr>
            <a:picLocks noChangeAspect="1"/>
          </p:cNvPicPr>
          <p:nvPr/>
        </p:nvPicPr>
        <p:blipFill>
          <a:blip r:embed="rId5"/>
          <a:stretch>
            <a:fillRect/>
          </a:stretch>
        </p:blipFill>
        <p:spPr>
          <a:xfrm>
            <a:off x="665138" y="5727921"/>
            <a:ext cx="3997325" cy="375699"/>
          </a:xfrm>
          <a:prstGeom prst="rect">
            <a:avLst/>
          </a:prstGeom>
        </p:spPr>
      </p:pic>
      <p:sp>
        <p:nvSpPr>
          <p:cNvPr id="24" name="角丸四角形 79"/>
          <p:cNvSpPr>
            <a:spLocks noChangeArrowheads="1"/>
          </p:cNvSpPr>
          <p:nvPr/>
        </p:nvSpPr>
        <p:spPr bwMode="auto">
          <a:xfrm>
            <a:off x="2706980" y="5856124"/>
            <a:ext cx="673760" cy="2603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8" name="図 7"/>
          <p:cNvPicPr>
            <a:picLocks noChangeAspect="1"/>
          </p:cNvPicPr>
          <p:nvPr/>
        </p:nvPicPr>
        <p:blipFill>
          <a:blip r:embed="rId6"/>
          <a:stretch>
            <a:fillRect/>
          </a:stretch>
        </p:blipFill>
        <p:spPr>
          <a:xfrm>
            <a:off x="640862" y="5687723"/>
            <a:ext cx="4066051" cy="93759"/>
          </a:xfrm>
          <a:prstGeom prst="rect">
            <a:avLst/>
          </a:prstGeom>
        </p:spPr>
      </p:pic>
      <p:pic>
        <p:nvPicPr>
          <p:cNvPr id="10" name="図 9"/>
          <p:cNvPicPr>
            <a:picLocks noChangeAspect="1"/>
          </p:cNvPicPr>
          <p:nvPr/>
        </p:nvPicPr>
        <p:blipFill>
          <a:blip r:embed="rId7"/>
          <a:stretch>
            <a:fillRect/>
          </a:stretch>
        </p:blipFill>
        <p:spPr>
          <a:xfrm>
            <a:off x="5932643" y="2130362"/>
            <a:ext cx="2229175" cy="3677472"/>
          </a:xfrm>
          <a:prstGeom prst="rect">
            <a:avLst/>
          </a:prstGeom>
        </p:spPr>
      </p:pic>
      <p:sp>
        <p:nvSpPr>
          <p:cNvPr id="28" name="角丸四角形 79"/>
          <p:cNvSpPr>
            <a:spLocks noChangeArrowheads="1"/>
          </p:cNvSpPr>
          <p:nvPr/>
        </p:nvSpPr>
        <p:spPr bwMode="auto">
          <a:xfrm>
            <a:off x="6807835" y="5305673"/>
            <a:ext cx="476885" cy="15929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40 MANUAL\MANUAL\奉行Edge 年末調整申告書クラウド\利用ガイド（提出者向け）\Links\コンテンツ集_6_提出完了0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515620" y="1564283"/>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4" name="AutoShape 8"/>
          <p:cNvCxnSpPr>
            <a:cxnSpLocks noChangeShapeType="1"/>
          </p:cNvCxnSpPr>
          <p:nvPr/>
        </p:nvCxnSpPr>
        <p:spPr bwMode="auto">
          <a:xfrm rot="10800000">
            <a:off x="3165793" y="3215019"/>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132740" y="2675356"/>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3" name="コンテンツ プレースホルダー 2"/>
          <p:cNvSpPr>
            <a:spLocks noGrp="1"/>
          </p:cNvSpPr>
          <p:nvPr>
            <p:ph idx="1"/>
          </p:nvPr>
        </p:nvSpPr>
        <p:spPr>
          <a:xfrm>
            <a:off x="389614" y="850790"/>
            <a:ext cx="10964186" cy="132514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332230" y="3118182"/>
            <a:ext cx="914400" cy="2000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249805" y="3108657"/>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9"/>
          <p:cNvSpPr>
            <a:spLocks noChangeArrowheads="1"/>
          </p:cNvSpPr>
          <p:nvPr/>
        </p:nvSpPr>
        <p:spPr bwMode="auto">
          <a:xfrm>
            <a:off x="3314383" y="1748487"/>
            <a:ext cx="657225" cy="3825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4107" name="Picture 11" descr="27_台紙_メール"/>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41120" y="3431051"/>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7866864" y="2664662"/>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住宅借入金等特別控除申告書において、住宅借入金等特別控除証明書は電子データで提出、年末残高証明書を電子データで提出していない場合は、年末残高証明書の原本を台紙に貼りつけて郵送等で提出する。</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338" y="4975503"/>
            <a:ext cx="2293688" cy="1617475"/>
          </a:xfrm>
          <a:prstGeom prst="rect">
            <a:avLst/>
          </a:prstGeom>
        </p:spPr>
      </p:pic>
      <p:sp>
        <p:nvSpPr>
          <p:cNvPr id="19" name="テキスト ボックス 2"/>
          <p:cNvSpPr txBox="1">
            <a:spLocks noChangeArrowheads="1"/>
          </p:cNvSpPr>
          <p:nvPr/>
        </p:nvSpPr>
        <p:spPr bwMode="auto">
          <a:xfrm>
            <a:off x="2192610" y="5857644"/>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cxnSp>
        <p:nvCxnSpPr>
          <p:cNvPr id="23" name="直線矢印コネクタ 9"/>
          <p:cNvCxnSpPr>
            <a:cxnSpLocks noChangeShapeType="1"/>
          </p:cNvCxnSpPr>
          <p:nvPr/>
        </p:nvCxnSpPr>
        <p:spPr bwMode="auto">
          <a:xfrm rot="5400000" flipH="1" flipV="1">
            <a:off x="215929" y="3940796"/>
            <a:ext cx="1838902" cy="39370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改訂履歴</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617504105"/>
              </p:ext>
            </p:extLst>
          </p:nvPr>
        </p:nvGraphicFramePr>
        <p:xfrm>
          <a:off x="574542" y="904585"/>
          <a:ext cx="10594330" cy="437576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6">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メイリオ" panose="020B0604030504040204" pitchFamily="50" charset="-128"/>
                          <a:ea typeface="メイリオ" panose="020B0604030504040204" pitchFamily="50" charset="-128"/>
                        </a:rPr>
                        <a:t>Ver.230725</a:t>
                      </a:r>
                      <a:endParaRPr kumimoji="1" lang="ja-JP" altLang="en-US" sz="1400" b="1" dirty="0" smtClean="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067567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latin typeface="メイリオ" panose="020B0604030504040204" pitchFamily="50" charset="-128"/>
                          <a:ea typeface="メイリオ" panose="020B0604030504040204" pitchFamily="50" charset="-128"/>
                        </a:rPr>
                        <a:t>P3</a:t>
                      </a:r>
                      <a:r>
                        <a:rPr kumimoji="1" lang="ja-JP" altLang="en-US" sz="1200" baseline="0" dirty="0" smtClean="0">
                          <a:latin typeface="メイリオ" panose="020B0604030504040204" pitchFamily="50" charset="-128"/>
                          <a:ea typeface="メイリオ" panose="020B0604030504040204" pitchFamily="50" charset="-128"/>
                        </a:rPr>
                        <a:t>・</a:t>
                      </a:r>
                      <a:r>
                        <a:rPr kumimoji="1" lang="en-US" altLang="ja-JP" sz="1200" baseline="0" dirty="0" smtClean="0">
                          <a:latin typeface="メイリオ" panose="020B0604030504040204" pitchFamily="50" charset="-128"/>
                          <a:ea typeface="メイリオ" panose="020B0604030504040204" pitchFamily="50" charset="-128"/>
                        </a:rPr>
                        <a:t>P20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latin typeface="メイリオ" panose="020B0604030504040204" pitchFamily="50" charset="-128"/>
                          <a:ea typeface="メイリオ" panose="020B0604030504040204" pitchFamily="50" charset="-128"/>
                        </a:rPr>
                        <a:t>「［</a:t>
                      </a:r>
                      <a:r>
                        <a:rPr kumimoji="1" lang="en-US" altLang="ja-JP" sz="1200" baseline="0" dirty="0" smtClean="0">
                          <a:latin typeface="メイリオ" panose="020B0604030504040204" pitchFamily="50" charset="-128"/>
                          <a:ea typeface="メイリオ" panose="020B0604030504040204" pitchFamily="50" charset="-128"/>
                        </a:rPr>
                        <a:t>3</a:t>
                      </a:r>
                      <a:r>
                        <a:rPr kumimoji="1" lang="ja-JP" altLang="en-US" sz="1200" baseline="0" dirty="0" smtClean="0">
                          <a:latin typeface="メイリオ" panose="020B0604030504040204" pitchFamily="50" charset="-128"/>
                          <a:ea typeface="メイリオ" panose="020B0604030504040204" pitchFamily="50" charset="-128"/>
                        </a:rPr>
                        <a:t>］こんなときは」に以下を追加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latin typeface="メイリオ" panose="020B0604030504040204" pitchFamily="50" charset="-128"/>
                          <a:ea typeface="メイリオ" panose="020B0604030504040204" pitchFamily="50" charset="-128"/>
                        </a:rPr>
                        <a:t>・「</a:t>
                      </a:r>
                      <a:r>
                        <a:rPr kumimoji="1" lang="en-US" altLang="ja-JP" sz="1200" baseline="0" dirty="0" smtClean="0">
                          <a:latin typeface="メイリオ" panose="020B0604030504040204" pitchFamily="50" charset="-128"/>
                          <a:ea typeface="メイリオ" panose="020B0604030504040204" pitchFamily="50" charset="-128"/>
                        </a:rPr>
                        <a:t>6.</a:t>
                      </a:r>
                      <a:r>
                        <a:rPr kumimoji="1" lang="ja-JP" altLang="en-US" sz="1200" baseline="0" dirty="0" smtClean="0">
                          <a:latin typeface="メイリオ" panose="020B0604030504040204" pitchFamily="50" charset="-128"/>
                          <a:ea typeface="メイリオ" panose="020B0604030504040204" pitchFamily="50" charset="-128"/>
                        </a:rPr>
                        <a:t> 前職の源泉徴収票情報を入力する手順」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latin typeface="メイリオ" panose="020B0604030504040204" pitchFamily="50" charset="-128"/>
                          <a:ea typeface="メイリオ" panose="020B0604030504040204" pitchFamily="50" charset="-128"/>
                        </a:rPr>
                        <a:t>・「</a:t>
                      </a:r>
                      <a:r>
                        <a:rPr kumimoji="1" lang="en-US" altLang="ja-JP" sz="1200" baseline="0" dirty="0" smtClean="0">
                          <a:latin typeface="メイリオ" panose="020B0604030504040204" pitchFamily="50" charset="-128"/>
                          <a:ea typeface="メイリオ" panose="020B0604030504040204" pitchFamily="50" charset="-128"/>
                        </a:rPr>
                        <a:t>7.</a:t>
                      </a:r>
                      <a:r>
                        <a:rPr kumimoji="1" lang="ja-JP" altLang="en-US" sz="1200" baseline="0" dirty="0" smtClean="0">
                          <a:latin typeface="メイリオ" panose="020B0604030504040204" pitchFamily="50" charset="-128"/>
                          <a:ea typeface="メイリオ" panose="020B0604030504040204" pitchFamily="50" charset="-128"/>
                        </a:rPr>
                        <a:t> 申告書入力画面を英語表記に切り替える手順」</a:t>
                      </a:r>
                    </a:p>
                  </a:txBody>
                  <a:tcPr anchor="ctr"/>
                </a:tc>
                <a:extLst>
                  <a:ext uri="{0D108BD9-81ED-4DB2-BD59-A6C34878D82A}">
                    <a16:rowId xmlns:a16="http://schemas.microsoft.com/office/drawing/2014/main" val="897321495"/>
                  </a:ext>
                </a:extLst>
              </a:tr>
              <a:tr h="370840">
                <a:tc>
                  <a:txBody>
                    <a:bodyPr/>
                    <a:lstStyle/>
                    <a:p>
                      <a:r>
                        <a:rPr kumimoji="1" lang="en-US" altLang="ja-JP" sz="1200" b="0" baseline="0" dirty="0" smtClean="0">
                          <a:latin typeface="メイリオ" panose="020B0604030504040204" pitchFamily="50" charset="-128"/>
                          <a:ea typeface="メイリオ" panose="020B0604030504040204" pitchFamily="50" charset="-128"/>
                        </a:rPr>
                        <a:t>P10〜P16</a:t>
                      </a:r>
                      <a:r>
                        <a:rPr kumimoji="1" lang="ja-JP" altLang="en-US" sz="1200" b="0" baseline="0" dirty="0" smtClean="0">
                          <a:latin typeface="メイリオ" panose="020B0604030504040204" pitchFamily="50" charset="-128"/>
                          <a:ea typeface="メイリオ" panose="020B0604030504040204" pitchFamily="50" charset="-128"/>
                        </a:rPr>
                        <a:t>・</a:t>
                      </a:r>
                      <a:r>
                        <a:rPr kumimoji="1" lang="en-US" altLang="ja-JP" sz="1200" b="0" baseline="0" dirty="0" smtClean="0">
                          <a:latin typeface="メイリオ" panose="020B0604030504040204" pitchFamily="50" charset="-128"/>
                          <a:ea typeface="メイリオ" panose="020B0604030504040204" pitchFamily="50" charset="-128"/>
                        </a:rPr>
                        <a:t>P18</a:t>
                      </a:r>
                      <a:r>
                        <a:rPr kumimoji="1" lang="ja-JP" altLang="en-US" sz="1200" b="0" baseline="0" dirty="0" smtClean="0">
                          <a:latin typeface="メイリオ" panose="020B0604030504040204" pitchFamily="50" charset="-128"/>
                          <a:ea typeface="メイリオ" panose="020B0604030504040204" pitchFamily="50" charset="-128"/>
                        </a:rPr>
                        <a:t>・</a:t>
                      </a:r>
                      <a:r>
                        <a:rPr kumimoji="1" lang="en-US" altLang="ja-JP" sz="1200" b="0" baseline="0" dirty="0" smtClean="0">
                          <a:latin typeface="メイリオ" panose="020B0604030504040204" pitchFamily="50" charset="-128"/>
                          <a:ea typeface="メイリオ" panose="020B0604030504040204" pitchFamily="50" charset="-128"/>
                        </a:rPr>
                        <a:t>P19</a:t>
                      </a:r>
                      <a:r>
                        <a:rPr kumimoji="1" lang="ja-JP" altLang="en-US" sz="1200" b="0" baseline="0" dirty="0" smtClean="0">
                          <a:latin typeface="メイリオ" panose="020B0604030504040204" pitchFamily="50" charset="-128"/>
                          <a:ea typeface="メイリオ" panose="020B0604030504040204" pitchFamily="50" charset="-128"/>
                        </a:rPr>
                        <a:t>・</a:t>
                      </a:r>
                      <a:r>
                        <a:rPr kumimoji="1" lang="en-US" altLang="ja-JP" sz="1200" b="0" baseline="0" dirty="0" smtClean="0">
                          <a:latin typeface="メイリオ" panose="020B0604030504040204" pitchFamily="50" charset="-128"/>
                          <a:ea typeface="メイリオ" panose="020B0604030504040204" pitchFamily="50" charset="-128"/>
                        </a:rPr>
                        <a:t>P21</a:t>
                      </a:r>
                      <a:r>
                        <a:rPr kumimoji="1" lang="ja-JP" altLang="en-US" sz="1200" b="0" baseline="0" dirty="0" smtClean="0">
                          <a:latin typeface="メイリオ" panose="020B0604030504040204" pitchFamily="50" charset="-128"/>
                          <a:ea typeface="メイリオ" panose="020B0604030504040204" pitchFamily="50" charset="-128"/>
                        </a:rPr>
                        <a:t>・</a:t>
                      </a:r>
                      <a:r>
                        <a:rPr kumimoji="1" lang="en-US" altLang="ja-JP" sz="1200" b="0" baseline="0" dirty="0" smtClean="0">
                          <a:latin typeface="メイリオ" panose="020B0604030504040204" pitchFamily="50" charset="-128"/>
                          <a:ea typeface="メイリオ" panose="020B0604030504040204" pitchFamily="50" charset="-128"/>
                        </a:rPr>
                        <a:t>P22</a:t>
                      </a:r>
                      <a:endParaRPr kumimoji="1" lang="ja-JP" altLang="en-US" sz="1200" b="0" baseline="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smtClean="0">
                          <a:latin typeface="メイリオ" panose="020B0604030504040204" pitchFamily="50" charset="-128"/>
                          <a:ea typeface="メイリオ" panose="020B0604030504040204" pitchFamily="50" charset="-128"/>
                        </a:rPr>
                        <a:t>機能追加に伴う画面変更</a:t>
                      </a:r>
                      <a:endParaRPr kumimoji="1" lang="ja-JP" altLang="en-US" sz="1200" baseline="0" dirty="0"/>
                    </a:p>
                  </a:txBody>
                  <a:tcPr anchor="ctr"/>
                </a:tc>
                <a:extLst>
                  <a:ext uri="{0D108BD9-81ED-4DB2-BD59-A6C34878D82A}">
                    <a16:rowId xmlns:a16="http://schemas.microsoft.com/office/drawing/2014/main" val="3505018958"/>
                  </a:ext>
                </a:extLst>
              </a:tr>
              <a:tr h="370840">
                <a:tc>
                  <a:txBody>
                    <a:bodyPr/>
                    <a:lstStyle/>
                    <a:p>
                      <a:r>
                        <a:rPr kumimoji="1" lang="en-US" altLang="ja-JP" sz="1200" b="0" baseline="0" dirty="0" smtClean="0">
                          <a:latin typeface="メイリオ" panose="020B0604030504040204" pitchFamily="50" charset="-128"/>
                          <a:ea typeface="メイリオ" panose="020B0604030504040204" pitchFamily="50" charset="-128"/>
                        </a:rPr>
                        <a:t>P34</a:t>
                      </a:r>
                      <a:endParaRPr kumimoji="1" lang="ja-JP" altLang="en-US" sz="1200" b="0" baseline="0" dirty="0" smtClean="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latin typeface="メイリオ" panose="020B0604030504040204" pitchFamily="50" charset="-128"/>
                          <a:ea typeface="メイリオ" panose="020B0604030504040204" pitchFamily="50" charset="-128"/>
                        </a:rPr>
                        <a:t>「</a:t>
                      </a:r>
                      <a:r>
                        <a:rPr kumimoji="1" lang="en-US" altLang="ja-JP" sz="1200" baseline="0" dirty="0" smtClean="0">
                          <a:latin typeface="メイリオ" panose="020B0604030504040204" pitchFamily="50" charset="-128"/>
                          <a:ea typeface="メイリオ" panose="020B0604030504040204" pitchFamily="50" charset="-128"/>
                        </a:rPr>
                        <a:t>1.</a:t>
                      </a:r>
                      <a:r>
                        <a:rPr kumimoji="1" lang="ja-JP" altLang="en-US" sz="1200" baseline="0" dirty="0" smtClean="0">
                          <a:latin typeface="メイリオ" panose="020B0604030504040204" pitchFamily="50" charset="-128"/>
                          <a:ea typeface="メイリオ" panose="020B0604030504040204" pitchFamily="50" charset="-128"/>
                        </a:rPr>
                        <a:t> 前職の源泉徴収票情報を入力する手順」を新規追加</a:t>
                      </a:r>
                      <a:endParaRPr kumimoji="1" lang="en-US" altLang="ja-JP" sz="1200" baseline="0" dirty="0" smtClean="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617449474"/>
                  </a:ext>
                </a:extLst>
              </a:tr>
              <a:tr h="370840">
                <a:tc>
                  <a:txBody>
                    <a:bodyPr/>
                    <a:lstStyle/>
                    <a:p>
                      <a:r>
                        <a:rPr kumimoji="1" lang="en-US" altLang="ja-JP" sz="1200" b="0" baseline="0" dirty="0" smtClean="0">
                          <a:latin typeface="メイリオ" panose="020B0604030504040204" pitchFamily="50" charset="-128"/>
                          <a:ea typeface="メイリオ" panose="020B0604030504040204" pitchFamily="50" charset="-128"/>
                        </a:rPr>
                        <a:t>P35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latin typeface="メイリオ" panose="020B0604030504040204" pitchFamily="50" charset="-128"/>
                          <a:ea typeface="メイリオ" panose="020B0604030504040204" pitchFamily="50" charset="-128"/>
                        </a:rPr>
                        <a:t>「</a:t>
                      </a:r>
                      <a:r>
                        <a:rPr kumimoji="1" lang="en-US" altLang="ja-JP" sz="1200" baseline="0" dirty="0" smtClean="0">
                          <a:latin typeface="メイリオ" panose="020B0604030504040204" pitchFamily="50" charset="-128"/>
                          <a:ea typeface="メイリオ" panose="020B0604030504040204" pitchFamily="50" charset="-128"/>
                        </a:rPr>
                        <a:t>7.</a:t>
                      </a:r>
                      <a:r>
                        <a:rPr kumimoji="1" lang="ja-JP" altLang="en-US" sz="1200" baseline="0" dirty="0" smtClean="0">
                          <a:latin typeface="メイリオ" panose="020B0604030504040204" pitchFamily="50" charset="-128"/>
                          <a:ea typeface="メイリオ" panose="020B0604030504040204" pitchFamily="50" charset="-128"/>
                        </a:rPr>
                        <a:t> 申告書入力画面を英語表記に切り替える手順」を新規追加</a:t>
                      </a:r>
                      <a:endParaRPr kumimoji="1" lang="ja-JP" altLang="en-US" sz="1200" baseline="0" dirty="0"/>
                    </a:p>
                  </a:txBody>
                  <a:tcPr anchor="ctr"/>
                </a:tc>
                <a:extLst>
                  <a:ext uri="{0D108BD9-81ED-4DB2-BD59-A6C34878D82A}">
                    <a16:rowId xmlns:a16="http://schemas.microsoft.com/office/drawing/2014/main" val="1147691191"/>
                  </a:ext>
                </a:extLst>
              </a:tr>
              <a:tr h="370840">
                <a:tc gridSpan="2">
                  <a:txBody>
                    <a:bodyPr/>
                    <a:lstStyle/>
                    <a:p>
                      <a:r>
                        <a:rPr kumimoji="1" lang="en-US" altLang="ja-JP" sz="1400" b="1" dirty="0">
                          <a:latin typeface="メイリオ" panose="020B0604030504040204" pitchFamily="50" charset="-128"/>
                          <a:ea typeface="メイリオ" panose="020B0604030504040204" pitchFamily="50" charset="-128"/>
                        </a:rPr>
                        <a:t>Ver.220929</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667274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latin typeface="メイリオ" panose="020B0604030504040204" pitchFamily="50" charset="-128"/>
                          <a:ea typeface="メイリオ" panose="020B0604030504040204" pitchFamily="50" charset="-128"/>
                        </a:rPr>
                        <a:t>従業員</a:t>
                      </a:r>
                      <a:r>
                        <a:rPr kumimoji="1" lang="ja-JP" altLang="en-US" sz="1200" baseline="0" dirty="0">
                          <a:latin typeface="メイリオ" panose="020B0604030504040204" pitchFamily="50" charset="-128"/>
                          <a:ea typeface="メイリオ" panose="020B0604030504040204" pitchFamily="50" charset="-128"/>
                        </a:rPr>
                        <a:t>のログイン画面に［操作説明動画］ボタンの追加に伴う画面</a:t>
                      </a:r>
                      <a:r>
                        <a:rPr kumimoji="1" lang="ja-JP" altLang="en-US" sz="1200" baseline="0" dirty="0" smtClean="0">
                          <a:latin typeface="メイリオ" panose="020B0604030504040204" pitchFamily="50" charset="-128"/>
                          <a:ea typeface="メイリオ" panose="020B0604030504040204" pitchFamily="50" charset="-128"/>
                        </a:rPr>
                        <a:t>変更</a:t>
                      </a:r>
                      <a:endParaRPr kumimoji="1" lang="ja-JP" altLang="en-US" sz="1200" baseline="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575532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P12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令和</a:t>
                      </a:r>
                      <a:r>
                        <a:rPr kumimoji="1" lang="en-US" altLang="ja-JP" sz="1200" baseline="0" dirty="0">
                          <a:latin typeface="メイリオ" panose="020B0604030504040204" pitchFamily="50" charset="-128"/>
                          <a:ea typeface="メイリオ" panose="020B0604030504040204" pitchFamily="50" charset="-128"/>
                        </a:rPr>
                        <a:t>4</a:t>
                      </a:r>
                      <a:r>
                        <a:rPr kumimoji="1" lang="ja-JP" altLang="en-US" sz="1200" baseline="0" dirty="0">
                          <a:latin typeface="メイリオ" panose="020B0604030504040204" pitchFamily="50" charset="-128"/>
                          <a:ea typeface="メイリオ" panose="020B0604030504040204" pitchFamily="50" charset="-128"/>
                        </a:rPr>
                        <a:t>年分、令和</a:t>
                      </a:r>
                      <a:r>
                        <a:rPr kumimoji="1" lang="en-US" altLang="ja-JP" sz="1200" baseline="0" dirty="0">
                          <a:latin typeface="メイリオ" panose="020B0604030504040204" pitchFamily="50" charset="-128"/>
                          <a:ea typeface="メイリオ" panose="020B0604030504040204" pitchFamily="50" charset="-128"/>
                        </a:rPr>
                        <a:t>5</a:t>
                      </a:r>
                      <a:r>
                        <a:rPr kumimoji="1" lang="ja-JP" altLang="en-US" sz="1200" baseline="0" dirty="0">
                          <a:latin typeface="メイリオ" panose="020B0604030504040204" pitchFamily="50" charset="-128"/>
                          <a:ea typeface="メイリオ" panose="020B0604030504040204" pitchFamily="50" charset="-128"/>
                        </a:rPr>
                        <a:t>年分の画像に変更</a:t>
                      </a:r>
                    </a:p>
                  </a:txBody>
                  <a:tcPr anchor="ctr"/>
                </a:tc>
                <a:extLst>
                  <a:ext uri="{0D108BD9-81ED-4DB2-BD59-A6C34878D82A}">
                    <a16:rowId xmlns:a16="http://schemas.microsoft.com/office/drawing/2014/main" val="13385342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P10</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P12</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P15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申告書レイアウト変更に伴う画面変更</a:t>
                      </a:r>
                    </a:p>
                  </a:txBody>
                  <a:tcPr anchor="ctr"/>
                </a:tc>
                <a:extLst>
                  <a:ext uri="{0D108BD9-81ED-4DB2-BD59-A6C34878D82A}">
                    <a16:rowId xmlns:a16="http://schemas.microsoft.com/office/drawing/2014/main" val="39050620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P23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P26</a:t>
                      </a: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住宅ローン控除改正に伴う画面変更（</a:t>
                      </a:r>
                      <a:r>
                        <a:rPr kumimoji="1" lang="zh-TW" altLang="en-US" sz="1200" baseline="0" dirty="0">
                          <a:latin typeface="メイリオ" panose="020B0604030504040204" pitchFamily="50" charset="-128"/>
                          <a:ea typeface="メイリオ" panose="020B0604030504040204" pitchFamily="50" charset="-128"/>
                        </a:rPr>
                        <a:t>住宅借入金等特別控除申告書</a:t>
                      </a:r>
                      <a:r>
                        <a:rPr kumimoji="1" lang="ja-JP" altLang="en-US" sz="1200" baseline="0" dirty="0">
                          <a:latin typeface="メイリオ" panose="020B0604030504040204" pitchFamily="50" charset="-128"/>
                          <a:ea typeface="メイリオ" panose="020B0604030504040204" pitchFamily="50" charset="-128"/>
                        </a:rPr>
                        <a:t>）</a:t>
                      </a:r>
                      <a:endParaRPr kumimoji="1" lang="en-US" altLang="ja-JP" sz="1200" baseline="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515946376"/>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r>
              <a:rPr lang="en-US" altLang="ja-JP" sz="2400" dirty="0" smtClean="0">
                <a:latin typeface="Meiryo UI" panose="020B0604030504040204" pitchFamily="50" charset="-128"/>
                <a:ea typeface="Meiryo UI" panose="020B0604030504040204" pitchFamily="50" charset="-128"/>
              </a:rPr>
              <a:t>1.</a:t>
            </a:r>
            <a:r>
              <a:rPr lang="ja-JP" altLang="en-US" sz="2400" dirty="0" smtClean="0">
                <a:latin typeface="Meiryo UI" panose="020B0604030504040204" pitchFamily="50" charset="-128"/>
                <a:ea typeface="Meiryo UI" panose="020B0604030504040204" pitchFamily="50" charset="-128"/>
              </a:rPr>
              <a:t> 保険料</a:t>
            </a:r>
            <a:r>
              <a:rPr lang="ja-JP" altLang="en-US" sz="2400" dirty="0">
                <a:latin typeface="Meiryo UI" panose="020B0604030504040204" pitchFamily="50" charset="-128"/>
                <a:ea typeface="Meiryo UI" panose="020B0604030504040204" pitchFamily="50" charset="-128"/>
              </a:rPr>
              <a:t>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smtClean="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smtClean="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smtClean="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smtClean="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a:t>
            </a:r>
            <a:r>
              <a:rPr lang="ja-JP" altLang="en-US" sz="2400" dirty="0" smtClean="0">
                <a:latin typeface="Meiryo UI" panose="020B0604030504040204" pitchFamily="50" charset="-128"/>
                <a:ea typeface="Meiryo UI" panose="020B0604030504040204" pitchFamily="50" charset="-128"/>
              </a:rPr>
              <a:t>手順</a:t>
            </a:r>
            <a:endParaRPr lang="en-US" altLang="ja-JP" sz="2400" dirty="0" smtClean="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smtClean="0">
                <a:latin typeface="Meiryo UI" panose="020B0604030504040204" pitchFamily="50" charset="-128"/>
                <a:ea typeface="Meiryo UI" panose="020B0604030504040204" pitchFamily="50" charset="-128"/>
              </a:rPr>
              <a:t>6.</a:t>
            </a:r>
            <a:r>
              <a:rPr lang="ja-JP" altLang="en-US"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前職の源泉徴収票情報を入力する手順</a:t>
            </a:r>
            <a:endParaRPr lang="en-US" altLang="ja-JP" sz="2400" dirty="0" smtClean="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smtClean="0">
                <a:latin typeface="Meiryo UI" panose="020B0604030504040204" pitchFamily="50" charset="-128"/>
                <a:ea typeface="Meiryo UI" panose="020B0604030504040204" pitchFamily="50" charset="-128"/>
              </a:rPr>
              <a:t>7. </a:t>
            </a:r>
            <a:r>
              <a:rPr lang="ja-JP" altLang="en-US" sz="2400" dirty="0" smtClean="0">
                <a:latin typeface="Meiryo UI" panose="020B0604030504040204" pitchFamily="50" charset="-128"/>
                <a:ea typeface="Meiryo UI" panose="020B0604030504040204" pitchFamily="50" charset="-128"/>
              </a:rPr>
              <a:t>申告書入力画面を英語表記に切り替える手順</a:t>
            </a: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en-US" altLang="ja-JP" sz="2800" b="1" dirty="0" smtClean="0">
                <a:latin typeface="Meiryo UI" panose="020B0604030504040204" pitchFamily="50" charset="-128"/>
                <a:ea typeface="Meiryo UI" panose="020B0604030504040204" pitchFamily="50" charset="-128"/>
              </a:rPr>
              <a:t>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3887615" y="129085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3928401" y="151376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7" name="テキスト ボックス 2"/>
          <p:cNvSpPr txBox="1">
            <a:spLocks noChangeArrowheads="1"/>
          </p:cNvSpPr>
          <p:nvPr/>
        </p:nvSpPr>
        <p:spPr bwMode="auto">
          <a:xfrm>
            <a:off x="622771"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例１：一般の生命保険料（新）の控除証明書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100" name="テキスト ボックス 2"/>
          <p:cNvSpPr txBox="1">
            <a:spLocks noChangeArrowheads="1"/>
          </p:cNvSpPr>
          <p:nvPr/>
        </p:nvSpPr>
        <p:spPr bwMode="auto">
          <a:xfrm>
            <a:off x="6345654"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599419" y="127882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79"/>
          <p:cNvSpPr>
            <a:spLocks noChangeArrowheads="1"/>
          </p:cNvSpPr>
          <p:nvPr/>
        </p:nvSpPr>
        <p:spPr bwMode="auto">
          <a:xfrm>
            <a:off x="9654493" y="1509491"/>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6" name="AutoShape 83"/>
          <p:cNvSpPr>
            <a:spLocks noChangeArrowheads="1"/>
          </p:cNvSpPr>
          <p:nvPr/>
        </p:nvSpPr>
        <p:spPr bwMode="auto">
          <a:xfrm>
            <a:off x="10416493" y="1944466"/>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7" name="AutoShape 85"/>
          <p:cNvSpPr>
            <a:spLocks noChangeArrowheads="1"/>
          </p:cNvSpPr>
          <p:nvPr/>
        </p:nvSpPr>
        <p:spPr bwMode="auto">
          <a:xfrm>
            <a:off x="10937193" y="2741391"/>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pic>
        <p:nvPicPr>
          <p:cNvPr id="3" name="図 2"/>
          <p:cNvPicPr>
            <a:picLocks noChangeAspect="1"/>
          </p:cNvPicPr>
          <p:nvPr/>
        </p:nvPicPr>
        <p:blipFill>
          <a:blip r:embed="rId6"/>
          <a:stretch>
            <a:fillRect/>
          </a:stretch>
        </p:blipFill>
        <p:spPr>
          <a:xfrm>
            <a:off x="673292" y="1279271"/>
            <a:ext cx="3115808" cy="2584069"/>
          </a:xfrm>
          <a:prstGeom prst="rect">
            <a:avLst/>
          </a:prstGeom>
        </p:spPr>
      </p:pic>
      <p:sp>
        <p:nvSpPr>
          <p:cNvPr id="50" name="AutoShape 64"/>
          <p:cNvSpPr>
            <a:spLocks noChangeArrowheads="1"/>
          </p:cNvSpPr>
          <p:nvPr/>
        </p:nvSpPr>
        <p:spPr bwMode="auto">
          <a:xfrm>
            <a:off x="737710" y="1965927"/>
            <a:ext cx="2957512"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AutoShape 65"/>
          <p:cNvSpPr>
            <a:spLocks noChangeArrowheads="1"/>
          </p:cNvSpPr>
          <p:nvPr/>
        </p:nvSpPr>
        <p:spPr bwMode="auto">
          <a:xfrm>
            <a:off x="742472" y="2729865"/>
            <a:ext cx="2952750" cy="16220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9" name="AutoShape 66"/>
          <p:cNvSpPr>
            <a:spLocks noChangeArrowheads="1"/>
          </p:cNvSpPr>
          <p:nvPr/>
        </p:nvSpPr>
        <p:spPr bwMode="auto">
          <a:xfrm>
            <a:off x="1659252" y="1469040"/>
            <a:ext cx="684213"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0" name="AutoShape 69"/>
          <p:cNvSpPr>
            <a:spLocks noChangeArrowheads="1"/>
          </p:cNvSpPr>
          <p:nvPr/>
        </p:nvSpPr>
        <p:spPr bwMode="auto">
          <a:xfrm>
            <a:off x="4677701" y="194873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 name="AutoShape 70"/>
          <p:cNvSpPr>
            <a:spLocks noChangeArrowheads="1"/>
          </p:cNvSpPr>
          <p:nvPr/>
        </p:nvSpPr>
        <p:spPr bwMode="auto">
          <a:xfrm>
            <a:off x="5188876" y="275201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62" name="AutoShape 71"/>
          <p:cNvCxnSpPr>
            <a:cxnSpLocks noChangeShapeType="1"/>
          </p:cNvCxnSpPr>
          <p:nvPr/>
        </p:nvCxnSpPr>
        <p:spPr bwMode="auto">
          <a:xfrm flipV="1">
            <a:off x="3671888" y="1645528"/>
            <a:ext cx="342238" cy="954079"/>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AutoShape 72"/>
          <p:cNvCxnSpPr>
            <a:cxnSpLocks noChangeShapeType="1"/>
            <a:stCxn id="58" idx="3"/>
          </p:cNvCxnSpPr>
          <p:nvPr/>
        </p:nvCxnSpPr>
        <p:spPr bwMode="auto">
          <a:xfrm>
            <a:off x="3695222" y="2810969"/>
            <a:ext cx="1503179" cy="66457"/>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64" name="AutoShape 73"/>
          <p:cNvCxnSpPr>
            <a:cxnSpLocks noChangeShapeType="1"/>
          </p:cNvCxnSpPr>
          <p:nvPr/>
        </p:nvCxnSpPr>
        <p:spPr bwMode="auto">
          <a:xfrm flipV="1">
            <a:off x="3692841" y="2023352"/>
            <a:ext cx="979304" cy="1004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6" name="角丸四角形 79"/>
          <p:cNvSpPr>
            <a:spLocks noChangeArrowheads="1"/>
          </p:cNvSpPr>
          <p:nvPr/>
        </p:nvSpPr>
        <p:spPr bwMode="auto">
          <a:xfrm>
            <a:off x="742472" y="2614254"/>
            <a:ext cx="2952750" cy="105735"/>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7879" y="1269045"/>
            <a:ext cx="3131927" cy="2617261"/>
          </a:xfrm>
          <a:prstGeom prst="rect">
            <a:avLst/>
          </a:prstGeom>
        </p:spPr>
      </p:pic>
      <p:sp>
        <p:nvSpPr>
          <p:cNvPr id="67" name="角丸四角形 79"/>
          <p:cNvSpPr>
            <a:spLocks noChangeArrowheads="1"/>
          </p:cNvSpPr>
          <p:nvPr/>
        </p:nvSpPr>
        <p:spPr bwMode="auto">
          <a:xfrm>
            <a:off x="6455864" y="2631097"/>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8" name="AutoShape 76"/>
          <p:cNvSpPr>
            <a:spLocks noChangeArrowheads="1"/>
          </p:cNvSpPr>
          <p:nvPr/>
        </p:nvSpPr>
        <p:spPr bwMode="auto">
          <a:xfrm>
            <a:off x="6454276" y="1996097"/>
            <a:ext cx="2952750" cy="21906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9" name="AutoShape 77"/>
          <p:cNvSpPr>
            <a:spLocks noChangeArrowheads="1"/>
          </p:cNvSpPr>
          <p:nvPr/>
        </p:nvSpPr>
        <p:spPr bwMode="auto">
          <a:xfrm>
            <a:off x="6457451" y="2746983"/>
            <a:ext cx="2952750" cy="18742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0" name="AutoShape 78"/>
          <p:cNvSpPr>
            <a:spLocks noChangeArrowheads="1"/>
          </p:cNvSpPr>
          <p:nvPr/>
        </p:nvSpPr>
        <p:spPr bwMode="auto">
          <a:xfrm>
            <a:off x="7367089" y="1476984"/>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71" name="AutoShape 80"/>
          <p:cNvCxnSpPr>
            <a:cxnSpLocks noChangeShapeType="1"/>
            <a:stCxn id="69" idx="3"/>
          </p:cNvCxnSpPr>
          <p:nvPr/>
        </p:nvCxnSpPr>
        <p:spPr bwMode="auto">
          <a:xfrm flipV="1">
            <a:off x="9410201" y="2836641"/>
            <a:ext cx="1523817" cy="405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72" name="AutoShape 82"/>
          <p:cNvCxnSpPr>
            <a:cxnSpLocks noChangeShapeType="1"/>
          </p:cNvCxnSpPr>
          <p:nvPr/>
        </p:nvCxnSpPr>
        <p:spPr bwMode="auto">
          <a:xfrm flipV="1">
            <a:off x="9378268" y="1626966"/>
            <a:ext cx="338137" cy="100012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AutoShape 84"/>
          <p:cNvCxnSpPr>
            <a:cxnSpLocks noChangeShapeType="1"/>
          </p:cNvCxnSpPr>
          <p:nvPr/>
        </p:nvCxnSpPr>
        <p:spPr bwMode="auto">
          <a:xfrm flipV="1">
            <a:off x="9405255" y="2025428"/>
            <a:ext cx="1022350" cy="3651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70458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1169" y="6495938"/>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058659" y="831361"/>
            <a:ext cx="6106689"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例４：一般の生命保険料（新）兼　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9225" name="Picture 9" descr="W:\TC\MANUAL\奉行Edge 年末調整申告書クラウド\利用ガイド（提出者向け）\Links\控除証明書.jpg"/>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9371980" y="1345821"/>
            <a:ext cx="21780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79"/>
          <p:cNvSpPr>
            <a:spLocks noChangeArrowheads="1"/>
          </p:cNvSpPr>
          <p:nvPr/>
        </p:nvSpPr>
        <p:spPr bwMode="auto">
          <a:xfrm>
            <a:off x="10333229" y="225163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AutoShape 13"/>
          <p:cNvSpPr>
            <a:spLocks noChangeArrowheads="1"/>
          </p:cNvSpPr>
          <p:nvPr/>
        </p:nvSpPr>
        <p:spPr bwMode="auto">
          <a:xfrm>
            <a:off x="10342754" y="243260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597155" y="845778"/>
            <a:ext cx="389660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例３：介護医療保険料の控除証明書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26" name="Picture 87" descr="W:\TC\MANUAL\奉行Edge 年末調整申告書クラウド\利用ガイド（提出者向け）\Links\介護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847871" y="122360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79"/>
          <p:cNvSpPr>
            <a:spLocks noChangeArrowheads="1"/>
          </p:cNvSpPr>
          <p:nvPr/>
        </p:nvSpPr>
        <p:spPr bwMode="auto">
          <a:xfrm>
            <a:off x="4677787" y="1885834"/>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AutoShape 94"/>
          <p:cNvSpPr>
            <a:spLocks noChangeArrowheads="1"/>
          </p:cNvSpPr>
          <p:nvPr/>
        </p:nvSpPr>
        <p:spPr bwMode="auto">
          <a:xfrm>
            <a:off x="5192137" y="2866909"/>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13" name="図 12"/>
          <p:cNvPicPr>
            <a:picLocks noChangeAspect="1"/>
          </p:cNvPicPr>
          <p:nvPr/>
        </p:nvPicPr>
        <p:blipFill>
          <a:blip r:embed="rId6"/>
          <a:stretch>
            <a:fillRect/>
          </a:stretch>
        </p:blipFill>
        <p:spPr>
          <a:xfrm>
            <a:off x="636216" y="1211298"/>
            <a:ext cx="3079483" cy="2458644"/>
          </a:xfrm>
          <a:prstGeom prst="rect">
            <a:avLst/>
          </a:prstGeom>
        </p:spPr>
      </p:pic>
      <p:sp>
        <p:nvSpPr>
          <p:cNvPr id="37" name="角丸四角形 79"/>
          <p:cNvSpPr>
            <a:spLocks noChangeArrowheads="1"/>
          </p:cNvSpPr>
          <p:nvPr/>
        </p:nvSpPr>
        <p:spPr bwMode="auto">
          <a:xfrm>
            <a:off x="717053" y="1861667"/>
            <a:ext cx="2935288" cy="231094"/>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AutoShape 89"/>
          <p:cNvSpPr>
            <a:spLocks noChangeArrowheads="1"/>
          </p:cNvSpPr>
          <p:nvPr/>
        </p:nvSpPr>
        <p:spPr bwMode="auto">
          <a:xfrm>
            <a:off x="720228" y="2493491"/>
            <a:ext cx="2916238" cy="17985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 name="AutoShape 90"/>
          <p:cNvSpPr>
            <a:spLocks noChangeArrowheads="1"/>
          </p:cNvSpPr>
          <p:nvPr/>
        </p:nvSpPr>
        <p:spPr bwMode="auto">
          <a:xfrm>
            <a:off x="1612403" y="1360017"/>
            <a:ext cx="684213"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0" name="AutoShape 91"/>
          <p:cNvCxnSpPr>
            <a:cxnSpLocks noChangeShapeType="1"/>
            <a:stCxn id="38" idx="3"/>
          </p:cNvCxnSpPr>
          <p:nvPr/>
        </p:nvCxnSpPr>
        <p:spPr bwMode="auto">
          <a:xfrm>
            <a:off x="3636466" y="2583421"/>
            <a:ext cx="1544559" cy="39461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41" name="AutoShape 93"/>
          <p:cNvCxnSpPr>
            <a:cxnSpLocks noChangeShapeType="1"/>
          </p:cNvCxnSpPr>
          <p:nvPr/>
        </p:nvCxnSpPr>
        <p:spPr bwMode="auto">
          <a:xfrm flipV="1">
            <a:off x="3652341" y="1976323"/>
            <a:ext cx="1025446" cy="1757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3" name="図 22"/>
          <p:cNvPicPr>
            <a:picLocks noChangeAspect="1"/>
          </p:cNvPicPr>
          <p:nvPr/>
        </p:nvPicPr>
        <p:blipFill>
          <a:blip r:embed="rId7"/>
          <a:stretch>
            <a:fillRect/>
          </a:stretch>
        </p:blipFill>
        <p:spPr>
          <a:xfrm>
            <a:off x="6170387" y="1199928"/>
            <a:ext cx="3038090" cy="5368512"/>
          </a:xfrm>
          <a:prstGeom prst="rect">
            <a:avLst/>
          </a:prstGeom>
        </p:spPr>
      </p:pic>
      <p:sp>
        <p:nvSpPr>
          <p:cNvPr id="46" name="角丸四角形 79"/>
          <p:cNvSpPr>
            <a:spLocks noChangeArrowheads="1"/>
          </p:cNvSpPr>
          <p:nvPr/>
        </p:nvSpPr>
        <p:spPr bwMode="auto">
          <a:xfrm>
            <a:off x="6225762" y="1885589"/>
            <a:ext cx="2916238" cy="252412"/>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7" name="AutoShape 4"/>
          <p:cNvSpPr>
            <a:spLocks noChangeArrowheads="1"/>
          </p:cNvSpPr>
          <p:nvPr/>
        </p:nvSpPr>
        <p:spPr bwMode="auto">
          <a:xfrm>
            <a:off x="6233701" y="2617422"/>
            <a:ext cx="2914650" cy="1765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5"/>
          <p:cNvSpPr>
            <a:spLocks noChangeArrowheads="1"/>
          </p:cNvSpPr>
          <p:nvPr/>
        </p:nvSpPr>
        <p:spPr bwMode="auto">
          <a:xfrm>
            <a:off x="6233702" y="5317763"/>
            <a:ext cx="2908302" cy="1699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6"/>
          <p:cNvSpPr>
            <a:spLocks noChangeArrowheads="1"/>
          </p:cNvSpPr>
          <p:nvPr/>
        </p:nvSpPr>
        <p:spPr bwMode="auto">
          <a:xfrm>
            <a:off x="6236876" y="4687525"/>
            <a:ext cx="2897803" cy="25118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0" name="AutoShape 7"/>
          <p:cNvSpPr>
            <a:spLocks noChangeArrowheads="1"/>
          </p:cNvSpPr>
          <p:nvPr/>
        </p:nvSpPr>
        <p:spPr bwMode="auto">
          <a:xfrm>
            <a:off x="7133810" y="1395048"/>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1" name="AutoShape 8"/>
          <p:cNvSpPr>
            <a:spLocks noChangeArrowheads="1"/>
          </p:cNvSpPr>
          <p:nvPr/>
        </p:nvSpPr>
        <p:spPr bwMode="auto">
          <a:xfrm>
            <a:off x="7133816" y="4198576"/>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2" name="AutoShape 10"/>
          <p:cNvCxnSpPr>
            <a:cxnSpLocks noChangeShapeType="1"/>
            <a:endCxn id="19" idx="1"/>
          </p:cNvCxnSpPr>
          <p:nvPr/>
        </p:nvCxnSpPr>
        <p:spPr bwMode="auto">
          <a:xfrm flipV="1">
            <a:off x="9147740" y="2512776"/>
            <a:ext cx="1195014" cy="218648"/>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53" name="AutoShape 12"/>
          <p:cNvCxnSpPr>
            <a:cxnSpLocks noChangeShapeType="1"/>
            <a:stCxn id="46" idx="3"/>
            <a:endCxn id="11" idx="1"/>
          </p:cNvCxnSpPr>
          <p:nvPr/>
        </p:nvCxnSpPr>
        <p:spPr bwMode="auto">
          <a:xfrm>
            <a:off x="9142000" y="2011795"/>
            <a:ext cx="1191229" cy="326356"/>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14"/>
          <p:cNvCxnSpPr>
            <a:cxnSpLocks noChangeShapeType="1"/>
            <a:endCxn id="11" idx="1"/>
          </p:cNvCxnSpPr>
          <p:nvPr/>
        </p:nvCxnSpPr>
        <p:spPr bwMode="auto">
          <a:xfrm flipV="1">
            <a:off x="9105791" y="2338151"/>
            <a:ext cx="1227438" cy="2375380"/>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15"/>
          <p:cNvCxnSpPr>
            <a:cxnSpLocks noChangeShapeType="1"/>
          </p:cNvCxnSpPr>
          <p:nvPr/>
        </p:nvCxnSpPr>
        <p:spPr bwMode="auto">
          <a:xfrm flipV="1">
            <a:off x="9134679" y="2511188"/>
            <a:ext cx="1198550" cy="2803512"/>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 name="図 9">
            <a:extLst>
              <a:ext uri="{FF2B5EF4-FFF2-40B4-BE49-F238E27FC236}">
                <a16:creationId xmlns:a16="http://schemas.microsoft.com/office/drawing/2014/main" id="{C687FB0A-6FE2-4A79-9DA9-EAC5EC13A12C}"/>
              </a:ext>
            </a:extLst>
          </p:cNvPr>
          <p:cNvPicPr>
            <a:picLocks noChangeAspect="1"/>
          </p:cNvPicPr>
          <p:nvPr/>
        </p:nvPicPr>
        <p:blipFill>
          <a:blip r:embed="rId2"/>
          <a:stretch>
            <a:fillRect/>
          </a:stretch>
        </p:blipFill>
        <p:spPr>
          <a:xfrm>
            <a:off x="655285" y="1452550"/>
            <a:ext cx="4089346" cy="4617704"/>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a:t>
            </a:r>
            <a:r>
              <a:rPr lang="en-US" altLang="ja-JP" sz="2400" b="1" dirty="0" smtClean="0">
                <a:latin typeface="Meiryo UI" panose="020B0604030504040204" pitchFamily="50" charset="-128"/>
                <a:ea typeface="Meiryo UI" panose="020B0604030504040204" pitchFamily="50" charset="-128"/>
              </a:rPr>
              <a:t>2.</a:t>
            </a:r>
            <a:r>
              <a:rPr lang="en-US" altLang="ja-JP" sz="2400" dirty="0" smtClean="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p:cNvSpPr>
            <a:spLocks noChangeArrowheads="1"/>
          </p:cNvSpPr>
          <p:nvPr/>
        </p:nvSpPr>
        <p:spPr bwMode="auto">
          <a:xfrm>
            <a:off x="2662226" y="1683573"/>
            <a:ext cx="760778" cy="42939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角丸四角形 79"/>
          <p:cNvSpPr>
            <a:spLocks noChangeArrowheads="1"/>
          </p:cNvSpPr>
          <p:nvPr/>
        </p:nvSpPr>
        <p:spPr bwMode="auto">
          <a:xfrm>
            <a:off x="2420449" y="275756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Arrowheads="1"/>
          </p:cNvSpPr>
          <p:nvPr/>
        </p:nvSpPr>
        <p:spPr bwMode="auto">
          <a:xfrm>
            <a:off x="782942" y="3720731"/>
            <a:ext cx="3872877" cy="161925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11"/>
          <p:cNvSpPr>
            <a:spLocks noChangeArrowheads="1"/>
          </p:cNvSpPr>
          <p:nvPr/>
        </p:nvSpPr>
        <p:spPr bwMode="auto">
          <a:xfrm>
            <a:off x="1967761" y="3447695"/>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テキスト ボックス 2"/>
          <p:cNvSpPr txBox="1">
            <a:spLocks noChangeArrowheads="1"/>
          </p:cNvSpPr>
          <p:nvPr/>
        </p:nvSpPr>
        <p:spPr bwMode="auto">
          <a:xfrm>
            <a:off x="4766622" y="33544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9"/>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5132"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6343" y="2790049"/>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79"/>
          <p:cNvSpPr>
            <a:spLocks noChangeArrowheads="1"/>
          </p:cNvSpPr>
          <p:nvPr/>
        </p:nvSpPr>
        <p:spPr bwMode="auto">
          <a:xfrm>
            <a:off x="8729356" y="2859121"/>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角丸四角形 79"/>
          <p:cNvSpPr>
            <a:spLocks noChangeArrowheads="1"/>
          </p:cNvSpPr>
          <p:nvPr/>
        </p:nvSpPr>
        <p:spPr bwMode="auto">
          <a:xfrm>
            <a:off x="2727003" y="5777785"/>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stCxn id="26" idx="1"/>
            <a:endCxn id="24" idx="3"/>
          </p:cNvCxnSpPr>
          <p:nvPr/>
        </p:nvCxnSpPr>
        <p:spPr bwMode="auto">
          <a:xfrm rot="10800000">
            <a:off x="3040960" y="3519134"/>
            <a:ext cx="1725662" cy="11624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719382" y="3635373"/>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579195" y="2757482"/>
            <a:ext cx="4702290" cy="5042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直線矢印コネクタ 80"/>
          <p:cNvSpPr>
            <a:spLocks noChangeShapeType="1"/>
          </p:cNvSpPr>
          <p:nvPr/>
        </p:nvSpPr>
        <p:spPr bwMode="auto">
          <a:xfrm rot="10800000">
            <a:off x="3423003" y="5903554"/>
            <a:ext cx="2351652" cy="29685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Text Box 2"/>
          <p:cNvSpPr txBox="1">
            <a:spLocks noChangeArrowheads="1"/>
          </p:cNvSpPr>
          <p:nvPr/>
        </p:nvSpPr>
        <p:spPr bwMode="auto">
          <a:xfrm>
            <a:off x="4962662" y="608198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a:t>
            </a:r>
            <a:r>
              <a:rPr lang="en-US" altLang="ja-JP" sz="2400" b="1" dirty="0" smtClean="0">
                <a:latin typeface="Meiryo UI" panose="020B0604030504040204" pitchFamily="50" charset="-128"/>
                <a:ea typeface="Meiryo UI" panose="020B0604030504040204" pitchFamily="50" charset="-128"/>
              </a:rPr>
              <a:t>2.</a:t>
            </a:r>
            <a:r>
              <a:rPr lang="en-US" altLang="ja-JP" sz="2400" dirty="0" smtClean="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2290" name="Picture 2" descr="07_住宅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93788"/>
            <a:ext cx="4110038"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6375" y="5883976"/>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990849" y="5550094"/>
            <a:ext cx="1697039"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443287" y="6032343"/>
            <a:ext cx="1339363" cy="15592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260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a:t>
            </a:r>
            <a:r>
              <a:rPr lang="en-US" altLang="ja-JP" sz="2400" b="1" dirty="0" smtClean="0">
                <a:latin typeface="Meiryo UI" panose="020B0604030504040204" pitchFamily="50" charset="-128"/>
                <a:ea typeface="Meiryo UI" panose="020B0604030504040204" pitchFamily="50" charset="-128"/>
              </a:rPr>
              <a:t>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503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58C47CE7-E1FA-43DF-8A84-4CBF1E0F4529}"/>
              </a:ext>
            </a:extLst>
          </p:cNvPr>
          <p:cNvGrpSpPr/>
          <p:nvPr/>
        </p:nvGrpSpPr>
        <p:grpSpPr>
          <a:xfrm>
            <a:off x="650621" y="1482568"/>
            <a:ext cx="4236424" cy="3701015"/>
            <a:chOff x="650621" y="1482568"/>
            <a:chExt cx="4236424" cy="3701015"/>
          </a:xfrm>
        </p:grpSpPr>
        <p:pic>
          <p:nvPicPr>
            <p:cNvPr id="17" name="図 16">
              <a:extLst>
                <a:ext uri="{FF2B5EF4-FFF2-40B4-BE49-F238E27FC236}">
                  <a16:creationId xmlns:a16="http://schemas.microsoft.com/office/drawing/2014/main" id="{91D03C43-1BC7-46C7-A0EE-D731A27D6A6F}"/>
                </a:ext>
              </a:extLst>
            </p:cNvPr>
            <p:cNvPicPr>
              <a:picLocks noChangeAspect="1"/>
            </p:cNvPicPr>
            <p:nvPr/>
          </p:nvPicPr>
          <p:blipFill>
            <a:blip r:embed="rId2"/>
            <a:stretch>
              <a:fillRect/>
            </a:stretch>
          </p:blipFill>
          <p:spPr>
            <a:xfrm>
              <a:off x="650621" y="1482568"/>
              <a:ext cx="4236424" cy="3701015"/>
            </a:xfrm>
            <a:prstGeom prst="rect">
              <a:avLst/>
            </a:prstGeom>
          </p:spPr>
        </p:pic>
        <p:pic>
          <p:nvPicPr>
            <p:cNvPr id="37" name="図 36">
              <a:extLst>
                <a:ext uri="{FF2B5EF4-FFF2-40B4-BE49-F238E27FC236}">
                  <a16:creationId xmlns:a16="http://schemas.microsoft.com/office/drawing/2014/main" id="{6F48382F-FDCA-4784-B1D7-2D887A5A752E}"/>
                </a:ext>
              </a:extLst>
            </p:cNvPr>
            <p:cNvPicPr>
              <a:picLocks noChangeAspect="1"/>
            </p:cNvPicPr>
            <p:nvPr/>
          </p:nvPicPr>
          <p:blipFill>
            <a:blip r:embed="rId3"/>
            <a:stretch>
              <a:fillRect/>
            </a:stretch>
          </p:blipFill>
          <p:spPr>
            <a:xfrm>
              <a:off x="2052744" y="3530702"/>
              <a:ext cx="127332" cy="81856"/>
            </a:xfrm>
            <a:prstGeom prst="rect">
              <a:avLst/>
            </a:prstGeom>
          </p:spPr>
        </p:pic>
      </p:gr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a:t>
            </a:r>
            <a:r>
              <a:rPr lang="en-US" altLang="ja-JP" sz="2400" b="1" dirty="0" smtClean="0">
                <a:latin typeface="Meiryo UI" panose="020B0604030504040204" pitchFamily="50" charset="-128"/>
                <a:ea typeface="Meiryo UI" panose="020B0604030504040204" pitchFamily="50" charset="-128"/>
              </a:rPr>
              <a:t>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2745226" y="1657057"/>
            <a:ext cx="775813" cy="431800"/>
          </a:xfrm>
          <a:prstGeom prst="roundRect">
            <a:avLst>
              <a:gd name="adj" fmla="val 1420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68178" y="3763481"/>
            <a:ext cx="2411413" cy="903167"/>
          </a:xfrm>
          <a:prstGeom prst="roundRect">
            <a:avLst>
              <a:gd name="adj" fmla="val 9956"/>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011801" y="3501291"/>
            <a:ext cx="1006475"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角丸四角形 79"/>
          <p:cNvSpPr>
            <a:spLocks noChangeArrowheads="1"/>
          </p:cNvSpPr>
          <p:nvPr/>
        </p:nvSpPr>
        <p:spPr bwMode="auto">
          <a:xfrm>
            <a:off x="2476992" y="278765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7254945" y="2401378"/>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23" name="Picture 12" descr="07_住宅控除_1_赤い線"/>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59802" y="3140108"/>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79"/>
          <p:cNvSpPr>
            <a:spLocks noChangeArrowheads="1"/>
          </p:cNvSpPr>
          <p:nvPr/>
        </p:nvSpPr>
        <p:spPr bwMode="auto">
          <a:xfrm>
            <a:off x="8702815" y="320918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直線矢印コネクタ 80"/>
          <p:cNvSpPr>
            <a:spLocks noChangeShapeType="1"/>
          </p:cNvSpPr>
          <p:nvPr/>
        </p:nvSpPr>
        <p:spPr bwMode="auto">
          <a:xfrm rot="10800000">
            <a:off x="2642092" y="2840955"/>
            <a:ext cx="461285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 name="直線矢印コネクタ 80"/>
          <p:cNvCxnSpPr>
            <a:cxnSpLocks noChangeShapeType="1"/>
          </p:cNvCxnSpPr>
          <p:nvPr/>
        </p:nvCxnSpPr>
        <p:spPr bwMode="auto">
          <a:xfrm rot="16200000" flipV="1">
            <a:off x="4332805" y="2294595"/>
            <a:ext cx="158408" cy="278746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p:cNvCxnSpPr>
          <p:nvPr/>
        </p:nvCxnSpPr>
        <p:spPr bwMode="auto">
          <a:xfrm rot="10800000" flipV="1">
            <a:off x="4388290" y="4151614"/>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819400" y="4875331"/>
            <a:ext cx="714339"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直線矢印コネクタ 80"/>
          <p:cNvSpPr>
            <a:spLocks noChangeShapeType="1"/>
          </p:cNvSpPr>
          <p:nvPr/>
        </p:nvSpPr>
        <p:spPr bwMode="auto">
          <a:xfrm rot="10800000">
            <a:off x="3531455" y="5018146"/>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Text Box 2"/>
          <p:cNvSpPr txBox="1">
            <a:spLocks noChangeArrowheads="1"/>
          </p:cNvSpPr>
          <p:nvPr/>
        </p:nvSpPr>
        <p:spPr bwMode="auto">
          <a:xfrm>
            <a:off x="4623452" y="4835863"/>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1" name="テキスト ボックス 2"/>
          <p:cNvSpPr txBox="1">
            <a:spLocks noChangeArrowheads="1"/>
          </p:cNvSpPr>
          <p:nvPr/>
        </p:nvSpPr>
        <p:spPr bwMode="auto">
          <a:xfrm>
            <a:off x="4585032" y="3767532"/>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spTree>
    <p:extLst>
      <p:ext uri="{BB962C8B-B14F-4D97-AF65-F5344CB8AC3E}">
        <p14:creationId xmlns:p14="http://schemas.microsoft.com/office/powerpoint/2010/main" val="2694595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a:t>
            </a:r>
            <a:r>
              <a:rPr lang="en-US" altLang="ja-JP" sz="2400" b="1" dirty="0" smtClean="0">
                <a:latin typeface="Meiryo UI" panose="020B0604030504040204" pitchFamily="50" charset="-128"/>
                <a:ea typeface="Meiryo UI" panose="020B0604030504040204" pitchFamily="50" charset="-128"/>
              </a:rPr>
              <a:t>2.</a:t>
            </a:r>
            <a:r>
              <a:rPr lang="en-US" altLang="ja-JP" sz="2400" dirty="0" smtClean="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5362" name="Picture 2" descr="07_住宅控除_2旧"/>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81618"/>
            <a:ext cx="3641480" cy="57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501901" y="6134314"/>
            <a:ext cx="615950" cy="23791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441574" y="1341097"/>
            <a:ext cx="641351" cy="389353"/>
          </a:xfrm>
          <a:prstGeom prst="roundRect">
            <a:avLst>
              <a:gd name="adj" fmla="val 1537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40024" y="5805757"/>
            <a:ext cx="1483411"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4781070" y="5124450"/>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221401" y="5581651"/>
            <a:ext cx="559667" cy="25111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117850" y="6254750"/>
            <a:ext cx="1663217" cy="4571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12386" y="6125803"/>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a:t>
            </a:r>
            <a:r>
              <a:rPr lang="en-US" altLang="ja-JP" sz="2400" b="1" dirty="0" smtClean="0">
                <a:latin typeface="Meiryo UI" panose="020B0604030504040204" pitchFamily="50" charset="-128"/>
                <a:ea typeface="Meiryo UI" panose="020B0604030504040204" pitchFamily="50" charset="-128"/>
              </a:rPr>
              <a:t>2.</a:t>
            </a:r>
            <a:r>
              <a:rPr lang="en-US" altLang="ja-JP" sz="2400" dirty="0" smtClean="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6386"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302014" y="5038720"/>
            <a:ext cx="757237" cy="21370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21012" y="3156626"/>
            <a:ext cx="2268538" cy="1474787"/>
          </a:xfrm>
          <a:prstGeom prst="roundRect">
            <a:avLst>
              <a:gd name="adj" fmla="val 545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33814" y="4753277"/>
            <a:ext cx="666611" cy="25437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82002"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059251" y="5157787"/>
            <a:ext cx="1014942" cy="13682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3"/>
          <p:cNvSpPr>
            <a:spLocks noChangeArrowheads="1"/>
          </p:cNvSpPr>
          <p:nvPr/>
        </p:nvSpPr>
        <p:spPr bwMode="auto">
          <a:xfrm>
            <a:off x="2252662" y="1429662"/>
            <a:ext cx="871537" cy="431800"/>
          </a:xfrm>
          <a:prstGeom prst="roundRect">
            <a:avLst>
              <a:gd name="adj" fmla="val 1825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5394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en-US" altLang="ja-JP" sz="2800" b="1" dirty="0" smtClean="0">
                <a:latin typeface="Meiryo UI" panose="020B0604030504040204" pitchFamily="50" charset="-128"/>
                <a:ea typeface="Meiryo UI" panose="020B0604030504040204" pitchFamily="50" charset="-128"/>
              </a:rPr>
              <a:t>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Picture 2" descr="C:\40 MANUAL\MANUAL\奉行Edge 年末調整申告書クラウド\利用ガイド（提出者向け）\Links\10_証明書類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20645" y="1203325"/>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2050775" y="3969714"/>
            <a:ext cx="600985"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099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r>
              <a:rPr kumimoji="1" lang="en-US" altLang="ja-JP" sz="2000" dirty="0">
                <a:latin typeface="Meiryo UI" panose="020B0604030504040204" pitchFamily="50" charset="-128"/>
                <a:ea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a:t>
            </a:r>
            <a:r>
              <a:rPr lang="ja-JP" altLang="en-US" sz="2000" dirty="0" smtClean="0">
                <a:latin typeface="Meiryo UI" panose="020B0604030504040204" pitchFamily="50" charset="-128"/>
                <a:ea typeface="Meiryo UI" panose="020B0604030504040204" pitchFamily="50" charset="-128"/>
              </a:rPr>
              <a:t>する</a:t>
            </a:r>
            <a:endParaRPr lang="en-US" altLang="ja-JP" sz="2000" dirty="0" smtClean="0">
              <a:latin typeface="Meiryo UI" panose="020B0604030504040204" pitchFamily="50" charset="-128"/>
              <a:ea typeface="Meiryo UI" panose="020B0604030504040204" pitchFamily="50" charset="-128"/>
            </a:endParaRPr>
          </a:p>
          <a:p>
            <a:pPr marL="0" indent="0">
              <a:spcBef>
                <a:spcPts val="0"/>
              </a:spcBef>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smtClean="0">
                <a:latin typeface="Meiryo UI" panose="020B0604030504040204" pitchFamily="50" charset="-128"/>
                <a:ea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rPr>
              <a:t>］申告書提出の流れ</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1. </a:t>
            </a:r>
            <a:r>
              <a:rPr lang="ja-JP" altLang="en-US" sz="2000" dirty="0" smtClean="0">
                <a:latin typeface="Meiryo UI" panose="020B0604030504040204" pitchFamily="50" charset="-128"/>
                <a:ea typeface="Meiryo UI" panose="020B0604030504040204" pitchFamily="50" charset="-128"/>
              </a:rPr>
              <a:t>当サービスにログインする </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2. </a:t>
            </a:r>
            <a:r>
              <a:rPr lang="ja-JP" altLang="en-US" sz="2000" dirty="0" smtClean="0">
                <a:latin typeface="Meiryo UI" panose="020B0604030504040204" pitchFamily="50" charset="-128"/>
                <a:ea typeface="Meiryo UI" panose="020B0604030504040204" pitchFamily="50" charset="-128"/>
              </a:rPr>
              <a:t>提出する申告書を選択する</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3. </a:t>
            </a:r>
            <a:r>
              <a:rPr lang="ja-JP" altLang="en-US" sz="2000" dirty="0" smtClean="0">
                <a:latin typeface="Meiryo UI" panose="020B0604030504040204" pitchFamily="50" charset="-128"/>
                <a:ea typeface="Meiryo UI" panose="020B0604030504040204" pitchFamily="50" charset="-128"/>
              </a:rPr>
              <a:t>申告書データを登録する </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給与所得者の扶養控除等（異動）申告書 等</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給与所得者の保険料控除申告書</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4. </a:t>
            </a:r>
            <a:r>
              <a:rPr lang="ja-JP" altLang="en-US" sz="2000" dirty="0" smtClean="0">
                <a:latin typeface="Meiryo UI" panose="020B0604030504040204" pitchFamily="50" charset="-128"/>
                <a:ea typeface="Meiryo UI" panose="020B0604030504040204" pitchFamily="50" charset="-128"/>
              </a:rPr>
              <a:t>登録内容を確認して提出する</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5. </a:t>
            </a:r>
            <a:r>
              <a:rPr lang="ja-JP" altLang="en-US" sz="2000" dirty="0" smtClean="0">
                <a:latin typeface="Meiryo UI" panose="020B0604030504040204" pitchFamily="50" charset="-128"/>
                <a:ea typeface="Meiryo UI" panose="020B0604030504040204" pitchFamily="50" charset="-128"/>
              </a:rPr>
              <a:t>台紙を印刷して、証明書類を貼って提出する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smtClean="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a:t>
            </a:r>
            <a:r>
              <a:rPr lang="ja-JP" altLang="en-US" sz="2000" dirty="0" smtClean="0">
                <a:latin typeface="Meiryo UI" panose="020B0604030504040204" pitchFamily="50" charset="-128"/>
                <a:ea typeface="Meiryo UI" panose="020B0604030504040204" pitchFamily="50" charset="-128"/>
              </a:rPr>
              <a:t>手順</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6.</a:t>
            </a:r>
            <a:r>
              <a:rPr lang="ja-JP" altLang="en-US" sz="2000" dirty="0" smtClean="0">
                <a:latin typeface="Meiryo UI" panose="020B0604030504040204" pitchFamily="50" charset="-128"/>
                <a:ea typeface="Meiryo UI" panose="020B0604030504040204" pitchFamily="50" charset="-128"/>
              </a:rPr>
              <a:t> 前職の源泉徴収票情報を入力する手順</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ja-JP" altLang="en-US" sz="2000" dirty="0" smtClean="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7.</a:t>
            </a: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申告書入力画面を英語</a:t>
            </a:r>
            <a:r>
              <a:rPr lang="ja-JP" altLang="en-US" sz="2000" dirty="0">
                <a:latin typeface="Meiryo UI" panose="020B0604030504040204" pitchFamily="50" charset="-128"/>
                <a:ea typeface="Meiryo UI" panose="020B0604030504040204" pitchFamily="50" charset="-128"/>
              </a:rPr>
              <a:t>表記</a:t>
            </a:r>
            <a:r>
              <a:rPr lang="ja-JP" altLang="en-US" sz="2000" dirty="0" smtClean="0">
                <a:latin typeface="Meiryo UI" panose="020B0604030504040204" pitchFamily="50" charset="-128"/>
                <a:ea typeface="Meiryo UI" panose="020B0604030504040204" pitchFamily="50" charset="-128"/>
              </a:rPr>
              <a:t>に切り替える手順</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en-US" altLang="ja-JP" sz="2800" b="1" dirty="0" smtClean="0">
                <a:latin typeface="Meiryo UI" panose="020B0604030504040204" pitchFamily="50" charset="-128"/>
                <a:ea typeface="Meiryo UI" panose="020B0604030504040204" pitchFamily="50" charset="-128"/>
              </a:rPr>
              <a:t>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95901232"/>
              </p:ext>
            </p:extLst>
          </p:nvPr>
        </p:nvGraphicFramePr>
        <p:xfrm>
          <a:off x="530419" y="2174581"/>
          <a:ext cx="10087886" cy="278175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tc>
                <a:extLst>
                  <a:ext uri="{0D108BD9-81ED-4DB2-BD59-A6C34878D82A}">
                    <a16:rowId xmlns:a16="http://schemas.microsoft.com/office/drawing/2014/main" val="1208899390"/>
                  </a:ext>
                </a:extLst>
              </a:tr>
              <a:tr h="30102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946484"/>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で、居住開始年分の確定申告書を提出する際に翌年分以降の住宅借入金等特別控除証明書について、電子データでの交付を希望した場合だけ電子データで提出できます。</a:t>
                      </a:r>
                    </a:p>
                  </a:txBody>
                  <a:tcPr anchor="ct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令和１年以降に住宅を取得した場合（居住開始年月日が令和１年以降の場合）だけ電子データで提出できます。</a:t>
                      </a:r>
                    </a:p>
                  </a:txBody>
                  <a:tcPr anchor="ctr"/>
                </a:tc>
                <a:extLst>
                  <a:ext uri="{0D108BD9-81ED-4DB2-BD59-A6C34878D82A}">
                    <a16:rowId xmlns:a16="http://schemas.microsoft.com/office/drawing/2014/main" val="832708129"/>
                  </a:ext>
                </a:extLst>
              </a:tr>
            </a:tbl>
          </a:graphicData>
        </a:graphic>
      </p:graphicFrame>
      <p:cxnSp>
        <p:nvCxnSpPr>
          <p:cNvPr id="7" name="直線コネクタ 6"/>
          <p:cNvCxnSpPr/>
          <p:nvPr/>
        </p:nvCxnSpPr>
        <p:spPr>
          <a:xfrm>
            <a:off x="3108962" y="2174581"/>
            <a:ext cx="15238" cy="278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616697" y="2174581"/>
            <a:ext cx="0" cy="278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530419" y="3242735"/>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B3C168D-F43F-415A-B89E-44B6ACED188E}"/>
              </a:ext>
            </a:extLst>
          </p:cNvPr>
          <p:cNvPicPr>
            <a:picLocks noChangeAspect="1"/>
          </p:cNvPicPr>
          <p:nvPr/>
        </p:nvPicPr>
        <p:blipFill>
          <a:blip r:embed="rId2"/>
          <a:stretch>
            <a:fillRect/>
          </a:stretch>
        </p:blipFill>
        <p:spPr>
          <a:xfrm>
            <a:off x="656821" y="1147128"/>
            <a:ext cx="2411048" cy="4238973"/>
          </a:xfrm>
          <a:prstGeom prst="rect">
            <a:avLst/>
          </a:prstGeom>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a:t>
            </a:r>
            <a:r>
              <a:rPr lang="en-US" altLang="ja-JP" sz="2400" b="1" dirty="0" smtClean="0">
                <a:latin typeface="Meiryo UI" panose="020B0604030504040204" pitchFamily="50" charset="-128"/>
                <a:ea typeface="Meiryo UI" panose="020B0604030504040204" pitchFamily="50" charset="-128"/>
              </a:rPr>
              <a:t>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角丸四角形 79"/>
          <p:cNvSpPr>
            <a:spLocks noChangeArrowheads="1"/>
          </p:cNvSpPr>
          <p:nvPr/>
        </p:nvSpPr>
        <p:spPr bwMode="auto">
          <a:xfrm>
            <a:off x="754028" y="3580799"/>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708415" y="3895725"/>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pic>
        <p:nvPicPr>
          <p:cNvPr id="1028" name="Picture 4" descr="12_電子控除証明書_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36196" y="1128027"/>
            <a:ext cx="3233052" cy="20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80"/>
          <p:cNvCxnSpPr>
            <a:cxnSpLocks noChangeShapeType="1"/>
          </p:cNvCxnSpPr>
          <p:nvPr/>
        </p:nvCxnSpPr>
        <p:spPr bwMode="auto">
          <a:xfrm rot="16200000" flipV="1">
            <a:off x="1494879" y="3490825"/>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477711" y="1296638"/>
            <a:ext cx="647700"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444458" y="2053814"/>
            <a:ext cx="760413" cy="16395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936123" y="2362164"/>
            <a:ext cx="276812" cy="10932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endCxn id="20" idx="3"/>
          </p:cNvCxnSpPr>
          <p:nvPr/>
        </p:nvCxnSpPr>
        <p:spPr bwMode="auto">
          <a:xfrm rot="16200000" flipV="1">
            <a:off x="5021108" y="2319557"/>
            <a:ext cx="658633" cy="29110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p:cNvCxnSpPr>
          <p:nvPr/>
        </p:nvCxnSpPr>
        <p:spPr bwMode="auto">
          <a:xfrm flipV="1">
            <a:off x="5104691" y="2496059"/>
            <a:ext cx="1671" cy="238302"/>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758248" y="2734361"/>
            <a:ext cx="2692886" cy="16111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選択し、控除証明書の電子データの［参照］ボタンをクリックします。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pic>
        <p:nvPicPr>
          <p:cNvPr id="1037" name="Picture 11" descr="12_電子控除証明書_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02817" y="1298581"/>
            <a:ext cx="26574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8847065" y="2835166"/>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898685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41" name="Picture 13" descr="C:\40 MANUAL\MANUAL\奉行Edge 年末調整申告書クラウド\利用ガイド（提出者向け）\Links\12_電子控除証明書_4.jpg"/>
          <p:cNvPicPr>
            <a:picLocks noChangeAspect="1" noChangeArrowheads="1"/>
          </p:cNvPicPr>
          <p:nvPr/>
        </p:nvPicPr>
        <p:blipFill rotWithShape="1">
          <a:blip r:embed="rId5" r:link="rId6" cstate="print">
            <a:extLst>
              <a:ext uri="{28A0092B-C50C-407E-A947-70E740481C1C}">
                <a14:useLocalDpi xmlns:a14="http://schemas.microsoft.com/office/drawing/2010/main"/>
              </a:ext>
            </a:extLst>
          </a:blip>
          <a:srcRect b="22231"/>
          <a:stretch/>
        </p:blipFill>
        <p:spPr bwMode="auto">
          <a:xfrm>
            <a:off x="8409982" y="4261441"/>
            <a:ext cx="3184525" cy="17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角丸四角形 3"/>
          <p:cNvSpPr>
            <a:spLocks noChangeArrowheads="1"/>
          </p:cNvSpPr>
          <p:nvPr/>
        </p:nvSpPr>
        <p:spPr bwMode="auto">
          <a:xfrm>
            <a:off x="8409982" y="4754881"/>
            <a:ext cx="1876425" cy="1248138"/>
          </a:xfrm>
          <a:prstGeom prst="roundRect">
            <a:avLst>
              <a:gd name="adj" fmla="val 867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327411" y="4907694"/>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
        <p:nvSpPr>
          <p:cNvPr id="33" name="角丸四角形 79"/>
          <p:cNvSpPr>
            <a:spLocks noChangeArrowheads="1"/>
          </p:cNvSpPr>
          <p:nvPr/>
        </p:nvSpPr>
        <p:spPr bwMode="auto">
          <a:xfrm>
            <a:off x="1632604" y="5204435"/>
            <a:ext cx="448608" cy="18166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863840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39DADE48-E7CB-4738-9D9B-E2CE24E19955}"/>
              </a:ext>
            </a:extLst>
          </p:cNvPr>
          <p:cNvPicPr>
            <a:picLocks noChangeAspect="1"/>
          </p:cNvPicPr>
          <p:nvPr/>
        </p:nvPicPr>
        <p:blipFill>
          <a:blip r:embed="rId3"/>
          <a:stretch>
            <a:fillRect/>
          </a:stretch>
        </p:blipFill>
        <p:spPr>
          <a:xfrm>
            <a:off x="664315" y="1384494"/>
            <a:ext cx="2483740" cy="4398354"/>
          </a:xfrm>
          <a:prstGeom prst="rect">
            <a:avLst/>
          </a:prstGeom>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98274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a:t>
            </a:r>
            <a:r>
              <a:rPr lang="en-US" altLang="ja-JP" sz="2400" b="1" dirty="0" smtClean="0">
                <a:latin typeface="Meiryo UI" panose="020B0604030504040204" pitchFamily="50" charset="-128"/>
                <a:ea typeface="Meiryo UI" panose="020B0604030504040204" pitchFamily="50" charset="-128"/>
              </a:rPr>
              <a:t>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角丸四角形 79"/>
          <p:cNvSpPr>
            <a:spLocks noChangeArrowheads="1"/>
          </p:cNvSpPr>
          <p:nvPr/>
        </p:nvSpPr>
        <p:spPr bwMode="auto">
          <a:xfrm>
            <a:off x="791353" y="3932625"/>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86748" y="4176174"/>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74328" y="3803874"/>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0" name="Picture 2" descr="11_マイナ_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11986" y="1836297"/>
            <a:ext cx="1704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113395" y="2613723"/>
            <a:ext cx="540796" cy="23548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052" name="Picture 4" descr="11_マイナ_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76820" y="1798035"/>
            <a:ext cx="305276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右矢印 22"/>
          <p:cNvSpPr/>
          <p:nvPr/>
        </p:nvSpPr>
        <p:spPr>
          <a:xfrm>
            <a:off x="52337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r>
              <a:rPr kumimoji="0" lang="en-US" altLang="ja-JP" sz="1400" dirty="0">
                <a:latin typeface="Meiryo UI" panose="020B0604030504040204" pitchFamily="50" charset="-128"/>
                <a:ea typeface="Meiryo UI" panose="020B0604030504040204" pitchFamily="50" charset="-128"/>
              </a:rPr>
              <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355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5381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C:\40 MANUAL\MANUAL\奉行Edge 年末調整申告書クラウド\利用ガイド（提出者向け）\Links\12_電子控除証明書_4.jpg"/>
          <p:cNvPicPr>
            <a:picLocks noChangeAspect="1" noChangeArrowheads="1"/>
          </p:cNvPicPr>
          <p:nvPr/>
        </p:nvPicPr>
        <p:blipFill>
          <a:blip r:embed="rId7" r:link="rId8" cstate="print">
            <a:extLst>
              <a:ext uri="{28A0092B-C50C-407E-A947-70E740481C1C}">
                <a14:useLocalDpi xmlns:a14="http://schemas.microsoft.com/office/drawing/2010/main"/>
              </a:ext>
            </a:extLst>
          </a:blip>
          <a:srcRect/>
          <a:stretch>
            <a:fillRect/>
          </a:stretch>
        </p:blipFill>
        <p:spPr bwMode="auto">
          <a:xfrm>
            <a:off x="8693604" y="4247982"/>
            <a:ext cx="26114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9900459" y="3188266"/>
            <a:ext cx="615182" cy="2421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25512" y="4663293"/>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sp>
        <p:nvSpPr>
          <p:cNvPr id="8" name="角丸四角形 3"/>
          <p:cNvSpPr>
            <a:spLocks noChangeArrowheads="1"/>
          </p:cNvSpPr>
          <p:nvPr/>
        </p:nvSpPr>
        <p:spPr bwMode="auto">
          <a:xfrm>
            <a:off x="8695114" y="4630042"/>
            <a:ext cx="1381640" cy="1051706"/>
          </a:xfrm>
          <a:prstGeom prst="roundRect">
            <a:avLst>
              <a:gd name="adj" fmla="val 838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675343" y="5587986"/>
            <a:ext cx="469342" cy="17253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405228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en-US" altLang="ja-JP" sz="2800" b="1" dirty="0" smtClean="0">
                <a:latin typeface="Meiryo UI" panose="020B0604030504040204" pitchFamily="50" charset="-128"/>
                <a:ea typeface="Meiryo UI" panose="020B0604030504040204" pitchFamily="50" charset="-128"/>
              </a:rPr>
              <a:t>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3422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40116"/>
            <a:ext cx="339725" cy="135103"/>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3077" name="Picture 5" descr="08_添付方法_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773" y="2866214"/>
            <a:ext cx="28051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882248" y="3093930"/>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7067985" y="3201880"/>
            <a:ext cx="1050925"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555936" y="298701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3</a:t>
            </a:r>
            <a:r>
              <a:rPr lang="ja-JP" altLang="en-US" sz="2800" b="1" dirty="0" smtClean="0">
                <a:latin typeface="Meiryo UI" panose="020B0604030504040204" pitchFamily="50" charset="-128"/>
                <a:ea typeface="Meiryo UI" panose="020B0604030504040204" pitchFamily="50" charset="-128"/>
              </a:rPr>
              <a:t>］</a:t>
            </a:r>
            <a:r>
              <a:rPr lang="en-US" altLang="ja-JP" sz="2800" b="1" dirty="0" smtClean="0">
                <a:latin typeface="Meiryo UI" panose="020B0604030504040204" pitchFamily="50" charset="-128"/>
                <a:ea typeface="Meiryo UI" panose="020B0604030504040204" pitchFamily="50" charset="-128"/>
              </a:rPr>
              <a:t>- 6. </a:t>
            </a:r>
            <a:r>
              <a:rPr lang="ja-JP" altLang="en-US" sz="2800" b="1" dirty="0" smtClean="0">
                <a:latin typeface="Meiryo UI" panose="020B0604030504040204" pitchFamily="50" charset="-128"/>
                <a:ea typeface="Meiryo UI" panose="020B0604030504040204" pitchFamily="50" charset="-128"/>
              </a:rPr>
              <a:t>前職の源泉徴収票情報を入力する手順</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3" name="図 2"/>
          <p:cNvPicPr>
            <a:picLocks noChangeAspect="1"/>
          </p:cNvPicPr>
          <p:nvPr/>
        </p:nvPicPr>
        <p:blipFill>
          <a:blip r:embed="rId2"/>
          <a:stretch>
            <a:fillRect/>
          </a:stretch>
        </p:blipFill>
        <p:spPr>
          <a:xfrm>
            <a:off x="584567" y="1322388"/>
            <a:ext cx="3699039" cy="5375396"/>
          </a:xfrm>
          <a:prstGeom prst="rect">
            <a:avLst/>
          </a:prstGeom>
        </p:spPr>
      </p:pic>
      <p:cxnSp>
        <p:nvCxnSpPr>
          <p:cNvPr id="58" name="直線矢印コネクタ 80"/>
          <p:cNvCxnSpPr>
            <a:cxnSpLocks noChangeShapeType="1"/>
          </p:cNvCxnSpPr>
          <p:nvPr/>
        </p:nvCxnSpPr>
        <p:spPr bwMode="auto">
          <a:xfrm rot="10800000" flipV="1">
            <a:off x="2569312" y="4536034"/>
            <a:ext cx="3526689" cy="1407587"/>
          </a:xfrm>
          <a:prstGeom prst="bentConnector3">
            <a:avLst>
              <a:gd name="adj1" fmla="val 43338"/>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59" name="AutoShape 11"/>
          <p:cNvSpPr>
            <a:spLocks noChangeArrowheads="1"/>
          </p:cNvSpPr>
          <p:nvPr/>
        </p:nvSpPr>
        <p:spPr bwMode="auto">
          <a:xfrm>
            <a:off x="1250465" y="1544970"/>
            <a:ext cx="656489" cy="414000"/>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0" name="AutoShape 11"/>
          <p:cNvSpPr>
            <a:spLocks noChangeArrowheads="1"/>
          </p:cNvSpPr>
          <p:nvPr/>
        </p:nvSpPr>
        <p:spPr bwMode="auto">
          <a:xfrm>
            <a:off x="2152649" y="5879657"/>
            <a:ext cx="416659" cy="127443"/>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 name="テキスト ボックス 2"/>
          <p:cNvSpPr txBox="1">
            <a:spLocks noChangeArrowheads="1"/>
          </p:cNvSpPr>
          <p:nvPr/>
        </p:nvSpPr>
        <p:spPr bwMode="auto">
          <a:xfrm>
            <a:off x="4946380" y="2772872"/>
            <a:ext cx="4596205" cy="352632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前勤務先の源泉徴収票の有無で「あり」を選択すると、</a:t>
            </a:r>
            <a:r>
              <a:rPr kumimoji="0" lang="en-US" altLang="ja-JP" sz="1400" dirty="0" smtClean="0">
                <a:latin typeface="Meiryo UI" panose="020B0604030504040204" pitchFamily="50" charset="-128"/>
                <a:ea typeface="Meiryo UI" panose="020B0604030504040204" pitchFamily="50" charset="-128"/>
              </a:rPr>
              <a:t/>
            </a:r>
            <a:br>
              <a:rPr kumimoji="0" lang="en-US" altLang="ja-JP" sz="1400" dirty="0" smtClean="0">
                <a:latin typeface="Meiryo UI" panose="020B0604030504040204" pitchFamily="50" charset="-128"/>
                <a:ea typeface="Meiryo UI" panose="020B0604030504040204" pitchFamily="50" charset="-128"/>
              </a:rPr>
            </a:br>
            <a:r>
              <a:rPr kumimoji="0" lang="ja-JP" altLang="en-US" sz="1400" dirty="0" smtClean="0">
                <a:latin typeface="Meiryo UI" panose="020B0604030504040204" pitchFamily="50" charset="-128"/>
                <a:ea typeface="Meiryo UI" panose="020B0604030504040204" pitchFamily="50" charset="-128"/>
              </a:rPr>
              <a:t>支払金額や源泉徴収税額などの情報を入力できます。　</a:t>
            </a:r>
            <a:endParaRPr kumimoji="0" lang="ja-JP" altLang="en-US" sz="1400" dirty="0">
              <a:latin typeface="Meiryo UI" panose="020B0604030504040204" pitchFamily="50" charset="-128"/>
              <a:ea typeface="Meiryo UI" panose="020B0604030504040204" pitchFamily="50" charset="-128"/>
            </a:endParaRPr>
          </a:p>
        </p:txBody>
      </p:sp>
      <p:sp>
        <p:nvSpPr>
          <p:cNvPr id="63" name="コンテンツ プレースホルダー 2"/>
          <p:cNvSpPr>
            <a:spLocks noGrp="1"/>
          </p:cNvSpPr>
          <p:nvPr>
            <p:ph idx="1"/>
          </p:nvPr>
        </p:nvSpPr>
        <p:spPr>
          <a:xfrm>
            <a:off x="531446" y="937790"/>
            <a:ext cx="8637954" cy="403371"/>
          </a:xfrm>
        </p:spPr>
        <p:txBody>
          <a:bodyPr>
            <a:normAutofit/>
          </a:bodyPr>
          <a:lstStyle/>
          <a:p>
            <a:pPr marL="0" indent="0">
              <a:buNone/>
            </a:pPr>
            <a:r>
              <a:rPr lang="ja-JP" altLang="en-US" sz="1600" dirty="0" smtClean="0">
                <a:latin typeface="Meiryo UI" panose="020B0604030504040204" pitchFamily="50" charset="-128"/>
                <a:ea typeface="Meiryo UI" panose="020B0604030504040204" pitchFamily="50" charset="-128"/>
              </a:rPr>
              <a:t>前職の源泉徴収票を提出していない場合は</a:t>
            </a:r>
            <a:r>
              <a:rPr lang="ja-JP" altLang="en-US" sz="1600" dirty="0">
                <a:latin typeface="Meiryo UI" panose="020B0604030504040204" pitchFamily="50" charset="-128"/>
                <a:ea typeface="Meiryo UI" panose="020B0604030504040204" pitchFamily="50" charset="-128"/>
              </a:rPr>
              <a:t>、他の申告書と一緒に提出してください</a:t>
            </a:r>
            <a:r>
              <a:rPr lang="ja-JP" altLang="en-US" sz="1600" dirty="0" smtClean="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3"/>
          <a:stretch>
            <a:fillRect/>
          </a:stretch>
        </p:blipFill>
        <p:spPr>
          <a:xfrm>
            <a:off x="5204764" y="3393897"/>
            <a:ext cx="4079435" cy="2779575"/>
          </a:xfrm>
          <a:prstGeom prst="rect">
            <a:avLst/>
          </a:prstGeom>
        </p:spPr>
      </p:pic>
      <p:sp>
        <p:nvSpPr>
          <p:cNvPr id="64" name="AutoShape 11"/>
          <p:cNvSpPr>
            <a:spLocks noChangeArrowheads="1"/>
          </p:cNvSpPr>
          <p:nvPr/>
        </p:nvSpPr>
        <p:spPr bwMode="auto">
          <a:xfrm>
            <a:off x="5283200" y="3669537"/>
            <a:ext cx="3886200" cy="2388363"/>
          </a:xfrm>
          <a:prstGeom prst="roundRect">
            <a:avLst>
              <a:gd name="adj" fmla="val 4269"/>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260302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en-US" altLang="ja-JP" sz="2800" b="1" dirty="0" smtClean="0">
                <a:latin typeface="Meiryo UI" panose="020B0604030504040204" pitchFamily="50" charset="-128"/>
                <a:ea typeface="Meiryo UI" panose="020B0604030504040204" pitchFamily="50" charset="-128"/>
              </a:rPr>
              <a:t>7. </a:t>
            </a:r>
            <a:r>
              <a:rPr lang="ja-JP" altLang="en-US" sz="2800" b="1" dirty="0" smtClean="0">
                <a:latin typeface="Meiryo UI" panose="020B0604030504040204" pitchFamily="50" charset="-128"/>
                <a:ea typeface="Meiryo UI" panose="020B0604030504040204" pitchFamily="50" charset="-128"/>
              </a:rPr>
              <a:t>申告書入力画面を英語表記に切り替える手順</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189758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smtClean="0">
                <a:latin typeface="Meiryo UI" panose="020B0604030504040204" pitchFamily="50" charset="-128"/>
                <a:ea typeface="Meiryo UI" panose="020B0604030504040204" pitchFamily="50" charset="-128"/>
              </a:rPr>
              <a:t>申告書入力</a:t>
            </a:r>
            <a:r>
              <a:rPr kumimoji="0" lang="ja-JP" altLang="en-US" sz="1600" dirty="0">
                <a:latin typeface="Meiryo UI" panose="020B0604030504040204" pitchFamily="50" charset="-128"/>
                <a:ea typeface="Meiryo UI" panose="020B0604030504040204" pitchFamily="50" charset="-128"/>
              </a:rPr>
              <a:t>画面</a:t>
            </a:r>
            <a:r>
              <a:rPr kumimoji="0" lang="ja-JP" altLang="en-US" sz="1600" dirty="0" smtClean="0">
                <a:latin typeface="Meiryo UI" panose="020B0604030504040204" pitchFamily="50" charset="-128"/>
                <a:ea typeface="Meiryo UI" panose="020B0604030504040204" pitchFamily="50" charset="-128"/>
              </a:rPr>
              <a:t>の項目や選択肢、インフォメーションガイドを英語表記に切り替えます。</a:t>
            </a:r>
            <a:endParaRPr kumimoji="0" lang="en-US" altLang="ja-JP" sz="1600" dirty="0" smtClean="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smtClean="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smtClean="0">
                <a:latin typeface="Meiryo UI" panose="020B0604030504040204" pitchFamily="50" charset="-128"/>
                <a:ea typeface="Meiryo UI" panose="020B0604030504040204" pitchFamily="50" charset="-128"/>
              </a:rPr>
              <a:t>　</a:t>
            </a:r>
            <a:r>
              <a:rPr kumimoji="0" lang="en-US" altLang="ja-JP" sz="1600" dirty="0" smtClean="0">
                <a:latin typeface="Meiryo UI" panose="020B0604030504040204" pitchFamily="50" charset="-128"/>
                <a:ea typeface="Meiryo UI" panose="020B0604030504040204" pitchFamily="50" charset="-128"/>
              </a:rPr>
              <a:t>1.</a:t>
            </a:r>
            <a:r>
              <a:rPr kumimoji="0" lang="ja-JP" altLang="en-US" sz="1600" dirty="0" smtClean="0">
                <a:latin typeface="Meiryo UI" panose="020B0604030504040204" pitchFamily="50" charset="-128"/>
                <a:ea typeface="Meiryo UI" panose="020B0604030504040204" pitchFamily="50" charset="-128"/>
              </a:rPr>
              <a:t>　右下</a:t>
            </a:r>
            <a:r>
              <a:rPr kumimoji="0" lang="ja-JP" altLang="en-US" sz="1600" dirty="0">
                <a:latin typeface="Meiryo UI" panose="020B0604030504040204" pitchFamily="50" charset="-128"/>
                <a:ea typeface="Meiryo UI" panose="020B0604030504040204" pitchFamily="50" charset="-128"/>
              </a:rPr>
              <a:t>に表示された言語を切り替えるウィジェットをクリック</a:t>
            </a:r>
            <a:r>
              <a:rPr kumimoji="0" lang="ja-JP" altLang="en-US" sz="1600" dirty="0" smtClean="0">
                <a:latin typeface="Meiryo UI" panose="020B0604030504040204" pitchFamily="50" charset="-128"/>
                <a:ea typeface="Meiryo UI" panose="020B0604030504040204" pitchFamily="50" charset="-128"/>
              </a:rPr>
              <a:t>し、「</a:t>
            </a:r>
            <a:r>
              <a:rPr kumimoji="0" lang="en-US" altLang="ja-JP" sz="1600" dirty="0">
                <a:latin typeface="Meiryo UI" panose="020B0604030504040204" pitchFamily="50" charset="-128"/>
                <a:ea typeface="Meiryo UI" panose="020B0604030504040204" pitchFamily="50" charset="-128"/>
              </a:rPr>
              <a:t>English</a:t>
            </a:r>
            <a:r>
              <a:rPr kumimoji="0" lang="ja-JP" altLang="en-US" sz="1600" dirty="0">
                <a:latin typeface="Meiryo UI" panose="020B0604030504040204" pitchFamily="50" charset="-128"/>
                <a:ea typeface="Meiryo UI" panose="020B0604030504040204" pitchFamily="50" charset="-128"/>
              </a:rPr>
              <a:t>」を</a:t>
            </a:r>
            <a:r>
              <a:rPr kumimoji="0" lang="ja-JP" altLang="en-US" sz="1600" dirty="0" smtClean="0">
                <a:latin typeface="Meiryo UI" panose="020B0604030504040204" pitchFamily="50" charset="-128"/>
                <a:ea typeface="Meiryo UI" panose="020B0604030504040204" pitchFamily="50" charset="-128"/>
              </a:rPr>
              <a:t>選択します。</a:t>
            </a:r>
            <a:endParaRPr kumimoji="0" lang="en-US" altLang="ja-JP" sz="1600" dirty="0" smtClean="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1600" dirty="0" smtClean="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smtClean="0">
                <a:latin typeface="Meiryo UI" panose="020B0604030504040204" pitchFamily="50" charset="-128"/>
                <a:ea typeface="Meiryo UI" panose="020B0604030504040204" pitchFamily="50" charset="-128"/>
              </a:rPr>
              <a:t>　</a:t>
            </a:r>
            <a:r>
              <a:rPr kumimoji="0" lang="en-US" altLang="ja-JP" sz="1600" dirty="0" smtClean="0">
                <a:latin typeface="Meiryo UI" panose="020B0604030504040204" pitchFamily="50" charset="-128"/>
                <a:ea typeface="Meiryo UI" panose="020B0604030504040204" pitchFamily="50" charset="-128"/>
              </a:rPr>
              <a:t>2.</a:t>
            </a:r>
            <a:r>
              <a:rPr kumimoji="0" lang="ja-JP" altLang="en-US" sz="1600" dirty="0" smtClean="0">
                <a:latin typeface="Meiryo UI" panose="020B0604030504040204" pitchFamily="50" charset="-128"/>
                <a:ea typeface="Meiryo UI" panose="020B0604030504040204" pitchFamily="50" charset="-128"/>
              </a:rPr>
              <a:t>　項目名や選択肢が、自動</a:t>
            </a:r>
            <a:r>
              <a:rPr kumimoji="0" lang="ja-JP" altLang="en-US" sz="1600" dirty="0">
                <a:latin typeface="Meiryo UI" panose="020B0604030504040204" pitchFamily="50" charset="-128"/>
                <a:ea typeface="Meiryo UI" panose="020B0604030504040204" pitchFamily="50" charset="-128"/>
              </a:rPr>
              <a:t>翻訳機能で英語</a:t>
            </a:r>
            <a:r>
              <a:rPr kumimoji="0" lang="ja-JP" altLang="en-US" sz="1600" dirty="0" smtClean="0">
                <a:latin typeface="Meiryo UI" panose="020B0604030504040204" pitchFamily="50" charset="-128"/>
                <a:ea typeface="Meiryo UI" panose="020B0604030504040204" pitchFamily="50" charset="-128"/>
              </a:rPr>
              <a:t>翻訳されて表示されます。</a:t>
            </a: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smtClean="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17" y="2319012"/>
            <a:ext cx="5230129" cy="1800201"/>
          </a:xfrm>
          <a:prstGeom prst="rect">
            <a:avLst/>
          </a:prstGeom>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17" y="4293324"/>
            <a:ext cx="5230129" cy="1957036"/>
          </a:xfrm>
          <a:prstGeom prst="rect">
            <a:avLst/>
          </a:prstGeom>
        </p:spPr>
      </p:pic>
      <p:sp>
        <p:nvSpPr>
          <p:cNvPr id="26" name="右矢印 25"/>
          <p:cNvSpPr/>
          <p:nvPr/>
        </p:nvSpPr>
        <p:spPr>
          <a:xfrm rot="5400000">
            <a:off x="3263935" y="4087222"/>
            <a:ext cx="570131"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736862" y="3391877"/>
            <a:ext cx="4446228" cy="27744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・インフォメーションガイド</a:t>
            </a:r>
            <a:r>
              <a:rPr lang="ja-JP" altLang="en-US" sz="1400" dirty="0" smtClean="0">
                <a:solidFill>
                  <a:schemeClr val="tx1"/>
                </a:solidFill>
                <a:latin typeface="Meiryo UI" panose="020B0604030504040204" pitchFamily="50" charset="-128"/>
                <a:ea typeface="Meiryo UI" panose="020B0604030504040204" pitchFamily="50" charset="-128"/>
              </a:rPr>
              <a:t>も英語</a:t>
            </a:r>
            <a:r>
              <a:rPr lang="ja-JP" altLang="en-US" sz="1400" dirty="0">
                <a:solidFill>
                  <a:schemeClr val="tx1"/>
                </a:solidFill>
                <a:latin typeface="Meiryo UI" panose="020B0604030504040204" pitchFamily="50" charset="-128"/>
                <a:ea typeface="Meiryo UI" panose="020B0604030504040204" pitchFamily="50" charset="-128"/>
              </a:rPr>
              <a:t>で表示されます。 </a:t>
            </a:r>
            <a:r>
              <a:rPr lang="en-US" altLang="ja-JP" sz="1400" dirty="0" smtClean="0">
                <a:solidFill>
                  <a:schemeClr val="tx1"/>
                </a:solidFill>
                <a:latin typeface="Meiryo UI" panose="020B0604030504040204" pitchFamily="50" charset="-128"/>
                <a:ea typeface="Meiryo UI" panose="020B0604030504040204" pitchFamily="50" charset="-128"/>
              </a:rPr>
              <a:t/>
            </a:r>
            <a:br>
              <a:rPr lang="en-US" altLang="ja-JP" sz="1400" dirty="0" smtClean="0">
                <a:solidFill>
                  <a:schemeClr val="tx1"/>
                </a:solidFill>
                <a:latin typeface="Meiryo UI" panose="020B0604030504040204" pitchFamily="50" charset="-128"/>
                <a:ea typeface="Meiryo UI" panose="020B0604030504040204" pitchFamily="50" charset="-128"/>
              </a:rPr>
            </a:b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にマウスのカーソル</a:t>
            </a:r>
            <a:r>
              <a:rPr lang="ja-JP" altLang="en-US" sz="1400" dirty="0" smtClean="0">
                <a:solidFill>
                  <a:schemeClr val="tx1"/>
                </a:solidFill>
                <a:latin typeface="Meiryo UI" panose="020B0604030504040204" pitchFamily="50" charset="-128"/>
                <a:ea typeface="Meiryo UI" panose="020B0604030504040204" pitchFamily="50" charset="-128"/>
              </a:rPr>
              <a:t>をあわせて、ご確認ください。</a:t>
            </a:r>
            <a:endParaRPr lang="en-US" altLang="ja-JP" sz="1400" dirty="0" smtClean="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・ヘルプや提出用の台紙は、英語表記になりません。</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5"/>
          <a:stretch>
            <a:fillRect/>
          </a:stretch>
        </p:blipFill>
        <p:spPr>
          <a:xfrm>
            <a:off x="6997980" y="4297184"/>
            <a:ext cx="3495238" cy="1209524"/>
          </a:xfrm>
          <a:prstGeom prst="rect">
            <a:avLst/>
          </a:prstGeom>
        </p:spPr>
      </p:pic>
    </p:spTree>
    <p:extLst>
      <p:ext uri="{BB962C8B-B14F-4D97-AF65-F5344CB8AC3E}">
        <p14:creationId xmlns:p14="http://schemas.microsoft.com/office/powerpoint/2010/main" val="167360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21980259"/>
              </p:ext>
            </p:extLst>
          </p:nvPr>
        </p:nvGraphicFramePr>
        <p:xfrm>
          <a:off x="672628" y="1295168"/>
          <a:ext cx="10995249" cy="4421873"/>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（当年分は、当年の年末調整を行うために、会社が把握している情報が正しいかを確認するために提出します。翌年分は、翌年１月の給与の前に、翌年１月時点の扶養状況を申告するために提出します。）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3">
                  <a:txBody>
                    <a:bodyPr/>
                    <a:lstStyle/>
                    <a:p>
                      <a:r>
                        <a:rPr kumimoji="1" lang="ja-JP" altLang="en-US" sz="1400" dirty="0">
                          <a:latin typeface="メイリオ" panose="020B0604030504040204" pitchFamily="50" charset="-128"/>
                          <a:ea typeface="メイリオ" panose="020B0604030504040204" pitchFamily="50" charset="-128"/>
                        </a:rPr>
                        <a:t>給与所得者の基礎控除申告書 </a:t>
                      </a:r>
                      <a:r>
                        <a:rPr kumimoji="1" lang="en-US" altLang="ja-JP" sz="1400" dirty="0">
                          <a:latin typeface="メイリオ" panose="020B0604030504040204" pitchFamily="50" charset="-128"/>
                          <a:ea typeface="メイリオ" panose="020B0604030504040204" pitchFamily="50" charset="-128"/>
                        </a:rPr>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給与所得者の配偶者控除等申告書兼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r>
                        <a:rPr kumimoji="1" lang="en-US" altLang="ja-JP" sz="1400" dirty="0">
                          <a:latin typeface="メイリオ" panose="020B0604030504040204" pitchFamily="50" charset="-128"/>
                          <a:ea typeface="メイリオ" panose="020B0604030504040204" pitchFamily="50" charset="-128"/>
                        </a:rPr>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a:t>
                      </a:r>
                      <a:r>
                        <a:rPr kumimoji="1" lang="en-US" altLang="ja-JP" sz="1400" dirty="0">
                          <a:latin typeface="メイリオ" panose="020B0604030504040204" pitchFamily="50" charset="-128"/>
                          <a:ea typeface="メイリオ" panose="020B0604030504040204" pitchFamily="50" charset="-128"/>
                        </a:rPr>
                        <a:t>2,500</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a:t>
                      </a:r>
                      <a:r>
                        <a:rPr kumimoji="1" lang="en-US" altLang="ja-JP" sz="1400" dirty="0">
                          <a:latin typeface="メイリオ" panose="020B0604030504040204" pitchFamily="50" charset="-128"/>
                          <a:ea typeface="メイリオ" panose="020B0604030504040204" pitchFamily="50" charset="-128"/>
                        </a:rPr>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配偶者控除等申告書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配偶者控除または配偶者特別控除を受ける場合に提出する申告書です。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r>
                        <a:rPr kumimoji="1" lang="en-US" altLang="ja-JP" sz="1400" dirty="0">
                          <a:latin typeface="メイリオ" panose="020B0604030504040204" pitchFamily="50" charset="-128"/>
                          <a:ea typeface="メイリオ" panose="020B0604030504040204" pitchFamily="50" charset="-128"/>
                        </a:rPr>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a:t>
                      </a:r>
                      <a:r>
                        <a:rPr kumimoji="1" lang="en-US" altLang="ja-JP" sz="1400" dirty="0">
                          <a:latin typeface="メイリオ" panose="020B0604030504040204" pitchFamily="50" charset="-128"/>
                          <a:ea typeface="メイリオ" panose="020B0604030504040204" pitchFamily="50" charset="-128"/>
                        </a:rPr>
                        <a:t>850</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p:nvPr/>
        </p:nvCxnSpPr>
        <p:spPr>
          <a:xfrm>
            <a:off x="5711842" y="1295168"/>
            <a:ext cx="60805" cy="4421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799243" y="2889093"/>
            <a:ext cx="8129" cy="15567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A20155E-E2C0-4921-8237-995DF65BD6C0}"/>
              </a:ext>
            </a:extLst>
          </p:cNvPr>
          <p:cNvPicPr>
            <a:picLocks noChangeAspect="1"/>
          </p:cNvPicPr>
          <p:nvPr/>
        </p:nvPicPr>
        <p:blipFill>
          <a:blip r:embed="rId3"/>
          <a:stretch>
            <a:fillRect/>
          </a:stretch>
        </p:blipFill>
        <p:spPr>
          <a:xfrm>
            <a:off x="838200" y="4385810"/>
            <a:ext cx="4051741" cy="2005698"/>
          </a:xfrm>
          <a:prstGeom prst="rect">
            <a:avLst/>
          </a:prstGeom>
        </p:spPr>
      </p:pic>
      <p:sp>
        <p:nvSpPr>
          <p:cNvPr id="19" name="コンテンツ プレースホルダー 2"/>
          <p:cNvSpPr>
            <a:spLocks noGrp="1"/>
          </p:cNvSpPr>
          <p:nvPr>
            <p:ph idx="1"/>
          </p:nvPr>
        </p:nvSpPr>
        <p:spPr>
          <a:xfrm>
            <a:off x="389614" y="1005257"/>
            <a:ext cx="10964186" cy="475700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292746" y="4933950"/>
            <a:ext cx="1250950" cy="2921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518758" y="5232745"/>
            <a:ext cx="681066" cy="292099"/>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flipV="1">
            <a:off x="3546672" y="5011716"/>
            <a:ext cx="2452957"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83252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1DB32A0-66A8-4169-9D5B-FC6CA65079A0}"/>
              </a:ext>
            </a:extLst>
          </p:cNvPr>
          <p:cNvPicPr>
            <a:picLocks noChangeAspect="1"/>
          </p:cNvPicPr>
          <p:nvPr/>
        </p:nvPicPr>
        <p:blipFill>
          <a:blip r:embed="rId2"/>
          <a:stretch>
            <a:fillRect/>
          </a:stretch>
        </p:blipFill>
        <p:spPr>
          <a:xfrm>
            <a:off x="761309" y="1192414"/>
            <a:ext cx="3593289" cy="4652791"/>
          </a:xfrm>
          <a:prstGeom prst="rect">
            <a:avLst/>
          </a:prstGeom>
        </p:spPr>
      </p:pic>
      <p:sp>
        <p:nvSpPr>
          <p:cNvPr id="3" name="コンテンツ プレースホルダー 2"/>
          <p:cNvSpPr>
            <a:spLocks noGrp="1"/>
          </p:cNvSpPr>
          <p:nvPr>
            <p:ph idx="1"/>
          </p:nvPr>
        </p:nvSpPr>
        <p:spPr>
          <a:xfrm>
            <a:off x="389614" y="803082"/>
            <a:ext cx="10964186" cy="4063080"/>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『年末調整申告書クラウド』にログインしたら、当サービスから提出する年末調整申告書を選択します。</a:t>
            </a: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3" name="図 22">
            <a:extLst>
              <a:ext uri="{FF2B5EF4-FFF2-40B4-BE49-F238E27FC236}">
                <a16:creationId xmlns:a16="http://schemas.microsoft.com/office/drawing/2014/main" id="{ED8FDCE5-E345-49F9-B083-8F87073601C8}"/>
              </a:ext>
            </a:extLst>
          </p:cNvPr>
          <p:cNvPicPr>
            <a:picLocks noChangeAspect="1"/>
          </p:cNvPicPr>
          <p:nvPr/>
        </p:nvPicPr>
        <p:blipFill>
          <a:blip r:embed="rId3"/>
          <a:stretch>
            <a:fillRect/>
          </a:stretch>
        </p:blipFill>
        <p:spPr>
          <a:xfrm>
            <a:off x="744742" y="6037549"/>
            <a:ext cx="3610359" cy="504820"/>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816632" y="2335354"/>
            <a:ext cx="107950" cy="144463"/>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227010" y="6250392"/>
            <a:ext cx="650875" cy="2555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824571" y="3525979"/>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727731" y="1343160"/>
            <a:ext cx="755650" cy="3603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772202" y="6059793"/>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a:blip r:embed="rId4"/>
          <a:stretch>
            <a:fillRect/>
          </a:stretch>
        </p:blipFill>
        <p:spPr>
          <a:xfrm>
            <a:off x="685799" y="5878962"/>
            <a:ext cx="3708767" cy="128949"/>
          </a:xfrm>
          <a:prstGeom prst="rect">
            <a:avLst/>
          </a:prstGeom>
        </p:spPr>
      </p:pic>
      <p:sp>
        <p:nvSpPr>
          <p:cNvPr id="24"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922981" y="1878602"/>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6"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V="1">
            <a:off x="2546117" y="806375"/>
            <a:ext cx="399712" cy="3744913"/>
          </a:xfrm>
          <a:prstGeom prst="bentConnector3">
            <a:avLst>
              <a:gd name="adj1" fmla="val 24512"/>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7"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68818" y="3449045"/>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3"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555677" y="2561531"/>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4"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2052732" y="6007911"/>
            <a:ext cx="2565697" cy="12072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5"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584720" y="5701950"/>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8111</TotalTime>
  <Words>5029</Words>
  <Application>Microsoft Office PowerPoint</Application>
  <PresentationFormat>ワイド画面</PresentationFormat>
  <Paragraphs>499</Paragraphs>
  <Slides>35</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35</vt:i4>
      </vt:variant>
    </vt:vector>
  </HeadingPairs>
  <TitlesOfParts>
    <vt:vector size="43" baseType="lpstr">
      <vt:lpstr>Meiryo UI</vt:lpstr>
      <vt:lpstr>メイリオ</vt:lpstr>
      <vt:lpstr>游ゴシック</vt:lpstr>
      <vt:lpstr>游ゴシック Light</vt:lpstr>
      <vt:lpstr>Arial</vt:lpstr>
      <vt:lpstr>Times New Roman</vt:lpstr>
      <vt:lpstr>Office テーマ</vt:lpstr>
      <vt:lpstr>デザインの設定</vt:lpstr>
      <vt:lpstr>PowerPoint プレゼンテーション</vt:lpstr>
      <vt:lpstr>改訂履歴</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（１／６）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居住開始年月日が「平成31年１月１日」以降の場合（1／3）</vt:lpstr>
      <vt:lpstr>［3］- 2. 給与所得者の（特定増改築等）住宅借入金等特別控除申告書を提出する 　　      　居住開始年月日が「平成31年１月１日」以降の場合（2／3）</vt:lpstr>
      <vt:lpstr>［3］- 2. 給与所得者の（特定増改築等）住宅借入金等特別控除申告書を提出する 　　      　居住開始年月日が「平成31年１月１日」以降の場合（3／3）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lpstr>［3］- 6. 前職の源泉徴収票情報を入力する手順</vt:lpstr>
      <vt:lpstr>［3］- 7. 申告書入力画面を英語表記に切り替える手順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下畑 衣里 (Eri Shimohata)</dc:creator>
  <cp:lastModifiedBy>濵﨑 綾子 (Hamasaki Ayako)</cp:lastModifiedBy>
  <cp:revision>1622</cp:revision>
  <cp:lastPrinted>2023-07-04T11:05:23Z</cp:lastPrinted>
  <dcterms:created xsi:type="dcterms:W3CDTF">2022-08-02T08:12:52Z</dcterms:created>
  <dcterms:modified xsi:type="dcterms:W3CDTF">2023-07-06T10:27:36Z</dcterms:modified>
</cp:coreProperties>
</file>