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52" r:id="rId1"/>
  </p:sldMasterIdLst>
  <p:notesMasterIdLst>
    <p:notesMasterId r:id="rId45"/>
  </p:notesMasterIdLst>
  <p:handoutMasterIdLst>
    <p:handoutMasterId r:id="rId46"/>
  </p:handoutMasterIdLst>
  <p:sldIdLst>
    <p:sldId id="290" r:id="rId2"/>
    <p:sldId id="286" r:id="rId3"/>
    <p:sldId id="291" r:id="rId4"/>
    <p:sldId id="270" r:id="rId5"/>
    <p:sldId id="297" r:id="rId6"/>
    <p:sldId id="305" r:id="rId7"/>
    <p:sldId id="276" r:id="rId8"/>
    <p:sldId id="257" r:id="rId9"/>
    <p:sldId id="259" r:id="rId10"/>
    <p:sldId id="301" r:id="rId11"/>
    <p:sldId id="293" r:id="rId12"/>
    <p:sldId id="260" r:id="rId13"/>
    <p:sldId id="303" r:id="rId14"/>
    <p:sldId id="295" r:id="rId15"/>
    <p:sldId id="296" r:id="rId16"/>
    <p:sldId id="262" r:id="rId17"/>
    <p:sldId id="298" r:id="rId18"/>
    <p:sldId id="299" r:id="rId19"/>
    <p:sldId id="263" r:id="rId20"/>
    <p:sldId id="300" r:id="rId21"/>
    <p:sldId id="264" r:id="rId22"/>
    <p:sldId id="265" r:id="rId23"/>
    <p:sldId id="266" r:id="rId24"/>
    <p:sldId id="267" r:id="rId25"/>
    <p:sldId id="272" r:id="rId26"/>
    <p:sldId id="313" r:id="rId27"/>
    <p:sldId id="314" r:id="rId28"/>
    <p:sldId id="317" r:id="rId29"/>
    <p:sldId id="279" r:id="rId30"/>
    <p:sldId id="306" r:id="rId31"/>
    <p:sldId id="308" r:id="rId32"/>
    <p:sldId id="310" r:id="rId33"/>
    <p:sldId id="307" r:id="rId34"/>
    <p:sldId id="292" r:id="rId35"/>
    <p:sldId id="294" r:id="rId36"/>
    <p:sldId id="281" r:id="rId37"/>
    <p:sldId id="302" r:id="rId38"/>
    <p:sldId id="315" r:id="rId39"/>
    <p:sldId id="316" r:id="rId40"/>
    <p:sldId id="318" r:id="rId41"/>
    <p:sldId id="311" r:id="rId42"/>
    <p:sldId id="304" r:id="rId43"/>
    <p:sldId id="312" r:id="rId4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8DE"/>
    <a:srgbClr val="0074BE"/>
    <a:srgbClr val="1A4587"/>
    <a:srgbClr val="E16664"/>
    <a:srgbClr val="92C57D"/>
    <a:srgbClr val="00B0F0"/>
    <a:srgbClr val="FFFFFF"/>
    <a:srgbClr val="0F76BB"/>
    <a:srgbClr val="309DD1"/>
    <a:srgbClr val="1A45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10" autoAdjust="0"/>
    <p:restoredTop sz="76824" autoAdjust="0"/>
  </p:normalViewPr>
  <p:slideViewPr>
    <p:cSldViewPr snapToGrid="0">
      <p:cViewPr varScale="1">
        <p:scale>
          <a:sx n="84" d="100"/>
          <a:sy n="84" d="100"/>
        </p:scale>
        <p:origin x="1998" y="78"/>
      </p:cViewPr>
      <p:guideLst>
        <p:guide orient="horz" pos="2115"/>
        <p:guide pos="381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1356"/>
    </p:cViewPr>
  </p:sorterViewPr>
  <p:notesViewPr>
    <p:cSldViewPr snapToGrid="0">
      <p:cViewPr>
        <p:scale>
          <a:sx n="1" d="2"/>
          <a:sy n="1" d="2"/>
        </p:scale>
        <p:origin x="1812" y="5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F254631-ADBA-4409-9D0C-326BE7273580}"/>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490F9C8-7CEE-4599-8ED6-BC439CB1CCE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3048B441-18A9-48B6-9AF6-69E3744A0028}" type="datetimeFigureOut">
              <a:rPr kumimoji="1" lang="ja-JP" altLang="en-US" smtClean="0"/>
              <a:t>2023/7/5</a:t>
            </a:fld>
            <a:endParaRPr kumimoji="1" lang="ja-JP" altLang="en-US"/>
          </a:p>
        </p:txBody>
      </p:sp>
      <p:sp>
        <p:nvSpPr>
          <p:cNvPr id="4" name="フッター プレースホルダー 3">
            <a:extLst>
              <a:ext uri="{FF2B5EF4-FFF2-40B4-BE49-F238E27FC236}">
                <a16:creationId xmlns:a16="http://schemas.microsoft.com/office/drawing/2014/main" id="{770A2180-794E-496C-9029-84516ACCB4D2}"/>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78C5447-6AFF-4DAC-89DB-28158F473536}"/>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9743F92-9D9C-4CA6-8D97-DC454FF34DA4}" type="slidenum">
              <a:rPr kumimoji="1" lang="ja-JP" altLang="en-US" smtClean="0"/>
              <a:t>‹#›</a:t>
            </a:fld>
            <a:endParaRPr kumimoji="1" lang="ja-JP" altLang="en-US"/>
          </a:p>
        </p:txBody>
      </p:sp>
    </p:spTree>
    <p:extLst>
      <p:ext uri="{BB962C8B-B14F-4D97-AF65-F5344CB8AC3E}">
        <p14:creationId xmlns:p14="http://schemas.microsoft.com/office/powerpoint/2010/main" val="2680529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18831" cy="495029"/>
          </a:xfrm>
          <a:prstGeom prst="rect">
            <a:avLst/>
          </a:prstGeom>
        </p:spPr>
        <p:txBody>
          <a:bodyPr vert="horz" lIns="91428" tIns="45714" rIns="91428" bIns="45714" rtlCol="0"/>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3" name="Date Placeholder 2"/>
          <p:cNvSpPr>
            <a:spLocks noGrp="1"/>
          </p:cNvSpPr>
          <p:nvPr>
            <p:ph type="dt" idx="1"/>
          </p:nvPr>
        </p:nvSpPr>
        <p:spPr>
          <a:xfrm>
            <a:off x="3815375" y="1"/>
            <a:ext cx="2918831" cy="495029"/>
          </a:xfrm>
          <a:prstGeom prst="rect">
            <a:avLst/>
          </a:prstGeom>
        </p:spPr>
        <p:txBody>
          <a:bodyPr vert="horz" lIns="91428" tIns="45714" rIns="91428" bIns="45714" rtlCol="0"/>
          <a:lstStyle>
            <a:lvl1pPr algn="r">
              <a:defRPr sz="1200">
                <a:latin typeface="Meiryo UI" panose="020B0604030504040204" pitchFamily="34" charset="-128"/>
                <a:ea typeface="Meiryo UI" panose="020B0604030504040204" pitchFamily="34" charset="-128"/>
              </a:defRPr>
            </a:lvl1pPr>
          </a:lstStyle>
          <a:p>
            <a:fld id="{EC13577B-6902-467D-A26C-08A0DD5E4E03}" type="datetimeFigureOut">
              <a:rPr lang="en-US" altLang="ja-JP" smtClean="0"/>
              <a:pPr/>
              <a:t>7/5/2023</a:t>
            </a:fld>
            <a:endParaRPr lang="ja-JP" altLang="en-US" dirty="0"/>
          </a:p>
        </p:txBody>
      </p:sp>
      <p:sp>
        <p:nvSpPr>
          <p:cNvPr id="4" name="Slide Image Placeholder 3"/>
          <p:cNvSpPr>
            <a:spLocks noGrp="1" noRot="1" noChangeAspect="1"/>
          </p:cNvSpPr>
          <p:nvPr>
            <p:ph type="sldImg" idx="2"/>
          </p:nvPr>
        </p:nvSpPr>
        <p:spPr>
          <a:xfrm>
            <a:off x="0" y="249238"/>
            <a:ext cx="6732588" cy="3787775"/>
          </a:xfrm>
          <a:prstGeom prst="rect">
            <a:avLst/>
          </a:prstGeom>
          <a:noFill/>
          <a:ln w="12700">
            <a:solidFill>
              <a:prstClr val="black"/>
            </a:solidFill>
          </a:ln>
        </p:spPr>
        <p:txBody>
          <a:bodyPr vert="horz" lIns="91428" tIns="45714" rIns="91428" bIns="45714" rtlCol="0" anchor="ctr"/>
          <a:lstStyle/>
          <a:p>
            <a:endParaRPr lang="en-US" dirty="0"/>
          </a:p>
        </p:txBody>
      </p:sp>
      <p:sp>
        <p:nvSpPr>
          <p:cNvPr id="5" name="Notes Placeholder 4"/>
          <p:cNvSpPr>
            <a:spLocks noGrp="1"/>
          </p:cNvSpPr>
          <p:nvPr>
            <p:ph type="body" sz="quarter" idx="3"/>
          </p:nvPr>
        </p:nvSpPr>
        <p:spPr>
          <a:xfrm>
            <a:off x="673577" y="4748165"/>
            <a:ext cx="5388610" cy="3884861"/>
          </a:xfrm>
          <a:prstGeom prst="rect">
            <a:avLst/>
          </a:prstGeom>
        </p:spPr>
        <p:txBody>
          <a:bodyPr vert="horz" lIns="91428" tIns="45714" rIns="91428" bIns="45714" rtlCol="0"/>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6" name="Footer Placeholder 5"/>
          <p:cNvSpPr>
            <a:spLocks noGrp="1"/>
          </p:cNvSpPr>
          <p:nvPr>
            <p:ph type="ftr" sz="quarter" idx="4"/>
          </p:nvPr>
        </p:nvSpPr>
        <p:spPr>
          <a:xfrm>
            <a:off x="2" y="9371286"/>
            <a:ext cx="2918831" cy="495028"/>
          </a:xfrm>
          <a:prstGeom prst="rect">
            <a:avLst/>
          </a:prstGeom>
        </p:spPr>
        <p:txBody>
          <a:bodyPr vert="horz" lIns="91428" tIns="45714" rIns="91428" bIns="45714" rtlCol="0" anchor="b"/>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7" name="Slide Number Placeholder 6"/>
          <p:cNvSpPr>
            <a:spLocks noGrp="1"/>
          </p:cNvSpPr>
          <p:nvPr>
            <p:ph type="sldNum" sz="quarter" idx="5"/>
          </p:nvPr>
        </p:nvSpPr>
        <p:spPr>
          <a:xfrm>
            <a:off x="3815375" y="9371286"/>
            <a:ext cx="2918831" cy="495028"/>
          </a:xfrm>
          <a:prstGeom prst="rect">
            <a:avLst/>
          </a:prstGeom>
        </p:spPr>
        <p:txBody>
          <a:bodyPr vert="horz" lIns="91428" tIns="45714" rIns="91428" bIns="45714" rtlCol="0" anchor="b"/>
          <a:lstStyle>
            <a:lvl1pPr algn="r">
              <a:defRPr sz="1200">
                <a:latin typeface="Meiryo UI" panose="020B0604030504040204" pitchFamily="34" charset="-128"/>
                <a:ea typeface="Meiryo UI" panose="020B0604030504040204" pitchFamily="34" charset="-128"/>
              </a:defRPr>
            </a:lvl1pPr>
          </a:lstStyle>
          <a:p>
            <a:fld id="{DF61EA0F-A667-4B49-8422-0062BC55E249}" type="slidenum">
              <a:rPr lang="en-US" altLang="ja-JP" smtClean="0"/>
              <a:pPr/>
              <a:t>‹#›</a:t>
            </a:fld>
            <a:endParaRPr lang="ja-JP" alt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2pPr>
    <a:lvl3pPr marL="9144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3pPr>
    <a:lvl4pPr marL="13716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4pPr>
    <a:lvl5pPr marL="18288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HR</a:t>
            </a:r>
            <a:r>
              <a:rPr kumimoji="1" lang="ja-JP" altLang="en-US" sz="1200" kern="1200" baseline="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baseline="0" dirty="0">
                <a:solidFill>
                  <a:schemeClr val="tx1"/>
                </a:solidFill>
                <a:effectLst/>
                <a:latin typeface="Meiryo UI" panose="020B0604030504040204" pitchFamily="50" charset="-128"/>
                <a:ea typeface="Meiryo UI" panose="020B0604030504040204" pitchFamily="50" charset="-128"/>
                <a:cs typeface="+mn-cs"/>
              </a:rPr>
              <a:t>DX</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Suite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モデル</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をご利用の場合の従業員向けのマニュアルになります。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必要に応じて、会社の申請ルールなどを追記し、社員に渡してください。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0</a:t>
            </a:fld>
            <a:endParaRPr kumimoji="1" lang="ja-JP" altLang="en-US"/>
          </a:p>
        </p:txBody>
      </p:sp>
    </p:spTree>
    <p:extLst>
      <p:ext uri="{BB962C8B-B14F-4D97-AF65-F5344CB8AC3E}">
        <p14:creationId xmlns:p14="http://schemas.microsoft.com/office/powerpoint/2010/main" val="226455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9</a:t>
            </a:fld>
            <a:endParaRPr lang="ja-JP" altLang="en-US" dirty="0"/>
          </a:p>
        </p:txBody>
      </p:sp>
    </p:spTree>
    <p:extLst>
      <p:ext uri="{BB962C8B-B14F-4D97-AF65-F5344CB8AC3E}">
        <p14:creationId xmlns:p14="http://schemas.microsoft.com/office/powerpoint/2010/main" val="2796548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「パスワードをお忘れですか？」を表示させない（社員にパスワードの再設定を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10</a:t>
            </a:fld>
            <a:endParaRPr lang="ja-JP" altLang="en-US" dirty="0"/>
          </a:p>
        </p:txBody>
      </p:sp>
    </p:spTree>
    <p:extLst>
      <p:ext uri="{BB962C8B-B14F-4D97-AF65-F5344CB8AC3E}">
        <p14:creationId xmlns:p14="http://schemas.microsoft.com/office/powerpoint/2010/main" val="1710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申請者と、承認する上長（承認者）で、利用できるメニューを変更できます。</a:t>
            </a: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承認者だけに［承認］メニューを表示できます。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②サービス選択で「奉行</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Edge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労務管理電子化クラウド［</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Web</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アプリ］」を</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選択します。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③例えば、「申請者用」「承認者用」などのメニュー権限を用意し、</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利用者または組織ごとに付与します。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11</a:t>
            </a:fld>
            <a:endParaRPr lang="ja-JP" altLang="en-US" dirty="0"/>
          </a:p>
        </p:txBody>
      </p:sp>
    </p:spTree>
    <p:extLst>
      <p:ext uri="{BB962C8B-B14F-4D97-AF65-F5344CB8AC3E}">
        <p14:creationId xmlns:p14="http://schemas.microsoft.com/office/powerpoint/2010/main" val="1069562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12</a:t>
            </a:fld>
            <a:endParaRPr lang="ja-JP" altLang="en-US" dirty="0"/>
          </a:p>
        </p:txBody>
      </p:sp>
    </p:spTree>
    <p:extLst>
      <p:ext uri="{BB962C8B-B14F-4D97-AF65-F5344CB8AC3E}">
        <p14:creationId xmlns:p14="http://schemas.microsoft.com/office/powerpoint/2010/main" val="2796335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70C0"/>
                </a:solidFill>
                <a:effectLst/>
                <a:latin typeface="Meiryo UI" panose="020B0604030504040204" pitchFamily="50" charset="-128"/>
                <a:ea typeface="Meiryo UI" panose="020B0604030504040204" pitchFamily="50" charset="-128"/>
                <a:cs typeface="+mn-cs"/>
              </a:rPr>
              <a:t>（ｉ）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が表示されていない項目も、任意の説明を追加で表示できます。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必要に応じて、各項目に対する会社の申請ルールなどを表示できます。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各メニューを選択します。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（［身上異動手続］・［総務手続］メニューも同様です。）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en-US" dirty="0">
                <a:latin typeface="Meiryo UI" panose="020B0604030504040204" pitchFamily="50" charset="-128"/>
                <a:ea typeface="Meiryo UI" panose="020B0604030504040204" pitchFamily="50" charset="-128"/>
              </a:rPr>
              <a:t>各項目に対して表示する説明を設定します。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13</a:t>
            </a:fld>
            <a:endParaRPr lang="ja-JP" altLang="en-US" dirty="0"/>
          </a:p>
        </p:txBody>
      </p:sp>
    </p:spTree>
    <p:extLst>
      <p:ext uri="{BB962C8B-B14F-4D97-AF65-F5344CB8AC3E}">
        <p14:creationId xmlns:p14="http://schemas.microsoft.com/office/powerpoint/2010/main" val="650980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14</a:t>
            </a:fld>
            <a:endParaRPr lang="ja-JP" altLang="en-US" dirty="0"/>
          </a:p>
        </p:txBody>
      </p:sp>
    </p:spTree>
    <p:extLst>
      <p:ext uri="{BB962C8B-B14F-4D97-AF65-F5344CB8AC3E}">
        <p14:creationId xmlns:p14="http://schemas.microsoft.com/office/powerpoint/2010/main" val="638851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労務担当者の方へ</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住所変更提出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新しい住所、通勤経路、緊急連絡先など、社員に提出してもらう項目を選択します。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住所変更手続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15</a:t>
            </a:fld>
            <a:endParaRPr lang="ja-JP" altLang="en-US" dirty="0"/>
          </a:p>
        </p:txBody>
      </p:sp>
    </p:spTree>
    <p:extLst>
      <p:ext uri="{BB962C8B-B14F-4D97-AF65-F5344CB8AC3E}">
        <p14:creationId xmlns:p14="http://schemas.microsoft.com/office/powerpoint/2010/main" val="3924986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通勤経路変更</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新しい通勤経路や交通費など、社員に提出してもらう項目を選択します。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通勤経路変更手続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16</a:t>
            </a:fld>
            <a:endParaRPr lang="ja-JP" altLang="en-US" dirty="0"/>
          </a:p>
        </p:txBody>
      </p:sp>
    </p:spTree>
    <p:extLst>
      <p:ext uri="{BB962C8B-B14F-4D97-AF65-F5344CB8AC3E}">
        <p14:creationId xmlns:p14="http://schemas.microsoft.com/office/powerpoint/2010/main" val="2751935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連絡先変更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新しい連絡先など、社員に提出してもらう項目を選択します。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連絡先変更手続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17</a:t>
            </a:fld>
            <a:endParaRPr lang="ja-JP" altLang="en-US" dirty="0"/>
          </a:p>
        </p:txBody>
      </p:sp>
    </p:spTree>
    <p:extLst>
      <p:ext uri="{BB962C8B-B14F-4D97-AF65-F5344CB8AC3E}">
        <p14:creationId xmlns:p14="http://schemas.microsoft.com/office/powerpoint/2010/main" val="189843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新しい振込先口座など、社員に提出してもらう項目を選択します。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18</a:t>
            </a:fld>
            <a:endParaRPr lang="ja-JP" altLang="en-US" dirty="0"/>
          </a:p>
        </p:txBody>
      </p:sp>
    </p:spTree>
    <p:extLst>
      <p:ext uri="{BB962C8B-B14F-4D97-AF65-F5344CB8AC3E}">
        <p14:creationId xmlns:p14="http://schemas.microsoft.com/office/powerpoint/2010/main" val="99177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お客様の会社で承認者が不要な場合や、不要な申請がある場合は、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必要に応じて、目次や、この後の各ページから記載を削除してください。</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a:t>
            </a:fld>
            <a:endParaRPr lang="ja-JP" altLang="en-US" dirty="0"/>
          </a:p>
        </p:txBody>
      </p:sp>
    </p:spTree>
    <p:extLst>
      <p:ext uri="{BB962C8B-B14F-4D97-AF65-F5344CB8AC3E}">
        <p14:creationId xmlns:p14="http://schemas.microsoft.com/office/powerpoint/2010/main" val="3060102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免許・資格提出</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取得した免許・資格の情報など、社員に提出してもらう項目を選択します。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免許・資格手続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19</a:t>
            </a:fld>
            <a:endParaRPr lang="ja-JP" altLang="en-US" dirty="0"/>
          </a:p>
        </p:txBody>
      </p:sp>
    </p:spTree>
    <p:extLst>
      <p:ext uri="{BB962C8B-B14F-4D97-AF65-F5344CB8AC3E}">
        <p14:creationId xmlns:p14="http://schemas.microsoft.com/office/powerpoint/2010/main" val="357675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婚姻年月日や職場氏名、配偶者の情報など、社員に提出してもらう項目を選択します。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20</a:t>
            </a:fld>
            <a:endParaRPr lang="ja-JP" altLang="en-US" dirty="0"/>
          </a:p>
        </p:txBody>
      </p:sp>
    </p:spTree>
    <p:extLst>
      <p:ext uri="{BB962C8B-B14F-4D97-AF65-F5344CB8AC3E}">
        <p14:creationId xmlns:p14="http://schemas.microsoft.com/office/powerpoint/2010/main" val="3522077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離婚年月日や離婚後の氏名、家族から外す人など、社員に提出してもらう項目を選択します。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離婚手続設定］</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21</a:t>
            </a:fld>
            <a:endParaRPr lang="ja-JP" altLang="en-US" dirty="0"/>
          </a:p>
        </p:txBody>
      </p:sp>
    </p:spTree>
    <p:extLst>
      <p:ext uri="{BB962C8B-B14F-4D97-AF65-F5344CB8AC3E}">
        <p14:creationId xmlns:p14="http://schemas.microsoft.com/office/powerpoint/2010/main" val="865603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家族異動提出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扶養に入る日や配偶者の収入など、社員に提出してもらう項目を選択します。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家族異動手続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をご利用の場合は、［法人情報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サービス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連携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マイナンバークラウド］メニューで連携することで、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で管理している「個人番号」を利用できます。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22</a:t>
            </a:fld>
            <a:endParaRPr lang="ja-JP" altLang="en-US" dirty="0"/>
          </a:p>
        </p:txBody>
      </p:sp>
    </p:spTree>
    <p:extLst>
      <p:ext uri="{BB962C8B-B14F-4D97-AF65-F5344CB8AC3E}">
        <p14:creationId xmlns:p14="http://schemas.microsoft.com/office/powerpoint/2010/main" val="974951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産前産後休業提出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項目設定］メニューで、「休業連絡」について社員が提出する項目を設定できます。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出産予定日や産前産後休業の期間など、社員に提出してもらう項目を選択します。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23</a:t>
            </a:fld>
            <a:endParaRPr lang="ja-JP" altLang="en-US" dirty="0"/>
          </a:p>
        </p:txBody>
      </p:sp>
    </p:spTree>
    <p:extLst>
      <p:ext uri="{BB962C8B-B14F-4D97-AF65-F5344CB8AC3E}">
        <p14:creationId xmlns:p14="http://schemas.microsoft.com/office/powerpoint/2010/main" val="2923058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産前産後休業提出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項目設定］メニューで、「出産報告」について社員が提出する項目を設定できます。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出産日や子の氏名など、社員に提出してもらう項目を選択します。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：メール文書］を押し、連絡・催促・差戻する際の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連絡や催促、または差戻のメールを通知する場合は、通知内容を入力します。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24</a:t>
            </a:fld>
            <a:endParaRPr lang="ja-JP" altLang="en-US" dirty="0"/>
          </a:p>
        </p:txBody>
      </p:sp>
    </p:spTree>
    <p:extLst>
      <p:ext uri="{BB962C8B-B14F-4D97-AF65-F5344CB8AC3E}">
        <p14:creationId xmlns:p14="http://schemas.microsoft.com/office/powerpoint/2010/main" val="604718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a:t>
            </a:r>
            <a:r>
              <a:rPr kumimoji="1" lang="zh-TW" altLang="en-US" dirty="0">
                <a:latin typeface="Meiryo UI" panose="020B0604030504040204" pitchFamily="50" charset="-128"/>
                <a:ea typeface="Meiryo UI" panose="020B0604030504040204" pitchFamily="50" charset="-128"/>
              </a:rPr>
              <a:t>［労務手続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手続設定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労務手続使用設定］</a:t>
            </a:r>
            <a:r>
              <a:rPr kumimoji="1" lang="ja-JP" altLang="en-US" dirty="0">
                <a:latin typeface="Meiryo UI" panose="020B0604030504040204" pitchFamily="50" charset="-128"/>
                <a:ea typeface="Meiryo UI" panose="020B0604030504040204" pitchFamily="50" charset="-128"/>
              </a:rPr>
              <a:t>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設定］メニューで、「休業連絡」について社員が提出する項目を設定できます。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育児休業期間や育児休業給付金の受取口座など、社員に提出してもらう項目を選択します。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25</a:t>
            </a:fld>
            <a:endParaRPr lang="ja-JP" altLang="en-US" dirty="0"/>
          </a:p>
        </p:txBody>
      </p:sp>
    </p:spTree>
    <p:extLst>
      <p:ext uri="{BB962C8B-B14F-4D97-AF65-F5344CB8AC3E}">
        <p14:creationId xmlns:p14="http://schemas.microsoft.com/office/powerpoint/2010/main" val="2538860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a:t>
            </a:r>
            <a:r>
              <a:rPr kumimoji="1" lang="zh-TW" altLang="en-US" sz="1200" u="none" kern="1200" dirty="0">
                <a:solidFill>
                  <a:srgbClr val="0070C0"/>
                </a:solidFill>
                <a:effectLst/>
                <a:latin typeface="Meiryo UI" panose="020B0604030504040204" pitchFamily="50" charset="-128"/>
                <a:ea typeface="Meiryo UI" panose="020B0604030504040204" pitchFamily="50" charset="-128"/>
                <a:cs typeface="+mn-cs"/>
              </a:rPr>
              <a:t>［労務手続 </a:t>
            </a:r>
            <a:r>
              <a:rPr kumimoji="1" lang="en-US" altLang="zh-TW"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zh-TW"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zh-TW"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zh-TW" altLang="en-US" sz="1200" u="none" kern="1200" dirty="0">
                <a:solidFill>
                  <a:srgbClr val="0070C0"/>
                </a:solidFill>
                <a:effectLst/>
                <a:latin typeface="Meiryo UI" panose="020B0604030504040204" pitchFamily="50" charset="-128"/>
                <a:ea typeface="Meiryo UI" panose="020B0604030504040204" pitchFamily="50" charset="-128"/>
                <a:cs typeface="+mn-cs"/>
              </a:rPr>
              <a:t>労務手続使用設定］</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設定］メニューで、「出生報告」について社員が提出する項目を設定できます。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出生日や子の氏名など、社員に提出してもらう項目を選択します。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：メール文書］を押し、連絡・催促・差戻する際の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連絡や催促、または差戻のメールを通知する場合は、通知内容を入力します。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26</a:t>
            </a:fld>
            <a:endParaRPr lang="ja-JP" altLang="en-US" dirty="0"/>
          </a:p>
        </p:txBody>
      </p:sp>
    </p:spTree>
    <p:extLst>
      <p:ext uri="{BB962C8B-B14F-4D97-AF65-F5344CB8AC3E}">
        <p14:creationId xmlns:p14="http://schemas.microsoft.com/office/powerpoint/2010/main" val="106754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総務手続 </a:t>
            </a:r>
            <a:r>
              <a:rPr kumimoji="1" lang="en-US" altLang="zh-TW"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zh-TW"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総務手続使用設定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項目設定］メニューで、社員が依頼する際に入力する項目を設定できます。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申請理由や添付ファイルなど、社員が依頼する際に必要な項目を選択します。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27</a:t>
            </a:fld>
            <a:endParaRPr lang="ja-JP" altLang="en-US" dirty="0"/>
          </a:p>
        </p:txBody>
      </p:sp>
    </p:spTree>
    <p:extLst>
      <p:ext uri="{BB962C8B-B14F-4D97-AF65-F5344CB8AC3E}">
        <p14:creationId xmlns:p14="http://schemas.microsoft.com/office/powerpoint/2010/main" val="3694372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28</a:t>
            </a:fld>
            <a:endParaRPr lang="ja-JP" altLang="en-US" dirty="0"/>
          </a:p>
        </p:txBody>
      </p:sp>
    </p:spTree>
    <p:extLst>
      <p:ext uri="{BB962C8B-B14F-4D97-AF65-F5344CB8AC3E}">
        <p14:creationId xmlns:p14="http://schemas.microsoft.com/office/powerpoint/2010/main" val="202876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a:t>
            </a:fld>
            <a:endParaRPr lang="ja-JP" altLang="en-US" dirty="0"/>
          </a:p>
        </p:txBody>
      </p:sp>
    </p:spTree>
    <p:extLst>
      <p:ext uri="{BB962C8B-B14F-4D97-AF65-F5344CB8AC3E}">
        <p14:creationId xmlns:p14="http://schemas.microsoft.com/office/powerpoint/2010/main" val="3217241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796548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給与担当者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明細書を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で公開した際に、社員にメールやビジネスチャットで公開した旨を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lang="ja-JP" altLang="en-US" b="0" i="0" dirty="0">
                <a:solidFill>
                  <a:srgbClr val="333333"/>
                </a:solidFill>
                <a:effectLst/>
                <a:latin typeface="Sawarabi Gothic"/>
              </a:rPr>
              <a:t>明細書照会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明細書設定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メニューで件名や本文を設定します。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その際に差込項目から、</a:t>
            </a:r>
            <a:r>
              <a:rPr lang="ja-JP" altLang="en-US" dirty="0"/>
              <a:t>「社員番号」や「氏名」など社員ごとに異なる情報も記載できます。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メールの本文に「ログイン</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URL</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」を入れておくと、上記のように社員はメールからスムーズに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ログイン画面を開けます。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公開した際に社員に通知しない場合は、上記のページを削除してください。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173464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給与担当者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総務人事奉行クラウド</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の［社員管理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社員情報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社員情報］メニューの</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［明細書］ページで、電子交付同意が「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：なし」の社員は、電子交付の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同意を求める画面が表示されます。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社員が「電子交付に同意する」にチェックを付けると、電子交付同意が</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：あり」に変更されます。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kern="1200" dirty="0">
                <a:solidFill>
                  <a:schemeClr val="tx1"/>
                </a:solidFill>
                <a:effectLst/>
                <a:latin typeface="Meiryo UI" panose="020B0604030504040204" pitchFamily="34" charset="-128"/>
                <a:ea typeface="Meiryo UI" panose="020B0604030504040204" pitchFamily="34" charset="-128"/>
                <a:cs typeface="+mn-cs"/>
              </a:rPr>
              <a:t>事前に紙などで社員から同意をもらっている場合は、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［社員管理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社員情報］メニューの［明細書］ページで、電子交付同意を</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：あり」に設定しておくと、</a:t>
            </a:r>
            <a:r>
              <a:rPr kumimoji="1" lang="ja-JP" altLang="en-US" sz="1200" b="0" i="0" kern="1200" dirty="0">
                <a:solidFill>
                  <a:schemeClr val="tx1"/>
                </a:solidFill>
                <a:effectLst/>
                <a:latin typeface="Meiryo UI" panose="020B0604030504040204" pitchFamily="34" charset="-128"/>
                <a:ea typeface="Meiryo UI" panose="020B0604030504040204" pitchFamily="34" charset="-128"/>
                <a:cs typeface="+mn-cs"/>
              </a:rPr>
              <a:t>上記画面は表示されません。</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668061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552267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従業員の中に、別途「承認者」を設けてワークフローで運用することもできます。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必要のない場合は、当ページ以降は削除してください。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ワークフローで運用する場合は、労務担当者側の［労務手続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「承認フロー」を「</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1</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：使用する」に設定します。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（［身上異動手続］・［総務手続］メニューも同様です。）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：ワークフロー作成］を押すと、［ワークフロー］メニューでワークフローを作成・確認できます。</a:t>
            </a: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33</a:t>
            </a:fld>
            <a:endParaRPr lang="ja-JP" altLang="en-US" dirty="0"/>
          </a:p>
        </p:txBody>
      </p:sp>
    </p:spTree>
    <p:extLst>
      <p:ext uri="{BB962C8B-B14F-4D97-AF65-F5344CB8AC3E}">
        <p14:creationId xmlns:p14="http://schemas.microsoft.com/office/powerpoint/2010/main" val="3285437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34</a:t>
            </a:fld>
            <a:endParaRPr lang="ja-JP" altLang="en-US" dirty="0"/>
          </a:p>
        </p:txBody>
      </p:sp>
    </p:spTree>
    <p:extLst>
      <p:ext uri="{BB962C8B-B14F-4D97-AF65-F5344CB8AC3E}">
        <p14:creationId xmlns:p14="http://schemas.microsoft.com/office/powerpoint/2010/main" val="3688129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35</a:t>
            </a:fld>
            <a:endParaRPr lang="ja-JP" altLang="en-US" dirty="0"/>
          </a:p>
        </p:txBody>
      </p:sp>
    </p:spTree>
    <p:extLst>
      <p:ext uri="{BB962C8B-B14F-4D97-AF65-F5344CB8AC3E}">
        <p14:creationId xmlns:p14="http://schemas.microsoft.com/office/powerpoint/2010/main" val="3751969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36</a:t>
            </a:fld>
            <a:endParaRPr lang="ja-JP" altLang="en-US" dirty="0"/>
          </a:p>
        </p:txBody>
      </p:sp>
    </p:spTree>
    <p:extLst>
      <p:ext uri="{BB962C8B-B14F-4D97-AF65-F5344CB8AC3E}">
        <p14:creationId xmlns:p14="http://schemas.microsoft.com/office/powerpoint/2010/main" val="223613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37</a:t>
            </a:fld>
            <a:endParaRPr lang="ja-JP" altLang="en-US" dirty="0"/>
          </a:p>
        </p:txBody>
      </p:sp>
    </p:spTree>
    <p:extLst>
      <p:ext uri="{BB962C8B-B14F-4D97-AF65-F5344CB8AC3E}">
        <p14:creationId xmlns:p14="http://schemas.microsoft.com/office/powerpoint/2010/main" val="825348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［社内通知 </a:t>
            </a: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 お知らせ</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］メニューまたは</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［社内通知 </a:t>
            </a: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アンケート</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］メニューから、社員に対しての</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お知らせやアンケートを登録できます。</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38</a:t>
            </a:fld>
            <a:endParaRPr lang="ja-JP" altLang="en-US" dirty="0"/>
          </a:p>
        </p:txBody>
      </p:sp>
    </p:spTree>
    <p:extLst>
      <p:ext uri="{BB962C8B-B14F-4D97-AF65-F5344CB8AC3E}">
        <p14:creationId xmlns:p14="http://schemas.microsoft.com/office/powerpoint/2010/main" val="4150118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労務担当者の方へ</a:t>
            </a:r>
            <a:r>
              <a:rPr kumimoji="1" lang="en-US" altLang="ja-JP" dirty="0"/>
              <a:t>】</a:t>
            </a:r>
          </a:p>
          <a:p>
            <a:endParaRPr kumimoji="1" lang="en-US" altLang="ja-JP" dirty="0"/>
          </a:p>
          <a:p>
            <a:r>
              <a:rPr kumimoji="1" lang="ja-JP" altLang="en-US" dirty="0"/>
              <a:t>お客様の会社で不要な申請がある場合は、必要に応じて、記載を削除してください。</a:t>
            </a:r>
          </a:p>
          <a:p>
            <a:endParaRPr kumimoji="1" lang="ja-JP" altLang="en-US" dirty="0"/>
          </a:p>
          <a:p>
            <a:r>
              <a:rPr kumimoji="1" lang="ja-JP" altLang="en-US" dirty="0"/>
              <a:t>また、以下の方法で、お客様独自の申請も追加できます。</a:t>
            </a:r>
          </a:p>
          <a:p>
            <a:r>
              <a:rPr kumimoji="1" lang="ja-JP" altLang="en-US" dirty="0"/>
              <a:t>＜設定手順＞</a:t>
            </a:r>
          </a:p>
          <a:p>
            <a:r>
              <a:rPr kumimoji="1" lang="ja-JP" altLang="en-US" dirty="0"/>
              <a:t>　 ①［身上異動手続 </a:t>
            </a:r>
            <a:r>
              <a:rPr kumimoji="1" lang="en-US" altLang="ja-JP" dirty="0"/>
              <a:t>‐ </a:t>
            </a:r>
            <a:r>
              <a:rPr kumimoji="1" lang="ja-JP" altLang="en-US" dirty="0"/>
              <a:t>手続設定 </a:t>
            </a:r>
            <a:r>
              <a:rPr kumimoji="1" lang="en-US" altLang="ja-JP" dirty="0"/>
              <a:t>‐ </a:t>
            </a:r>
            <a:r>
              <a:rPr kumimoji="1" lang="ja-JP" altLang="en-US" dirty="0"/>
              <a:t>身上異動手続使用設定］メニューを選択します。</a:t>
            </a:r>
          </a:p>
          <a:p>
            <a:r>
              <a:rPr kumimoji="1" lang="ja-JP" altLang="en-US" dirty="0"/>
              <a:t>　 ②社員情報変更</a:t>
            </a:r>
            <a:r>
              <a:rPr kumimoji="1" lang="en-US" altLang="ja-JP" dirty="0"/>
              <a:t>1~20</a:t>
            </a:r>
            <a:r>
              <a:rPr kumimoji="1" lang="ja-JP" altLang="en-US" dirty="0"/>
              <a:t>を使用します。</a:t>
            </a:r>
          </a:p>
          <a:p>
            <a:r>
              <a:rPr kumimoji="1" lang="ja-JP" altLang="en-US" dirty="0"/>
              <a:t>　 （同様に［総務手続 </a:t>
            </a:r>
            <a:r>
              <a:rPr kumimoji="1" lang="en-US" altLang="ja-JP" dirty="0"/>
              <a:t>‐ </a:t>
            </a:r>
            <a:r>
              <a:rPr kumimoji="1" lang="ja-JP" altLang="en-US" dirty="0"/>
              <a:t>手続設定 </a:t>
            </a:r>
            <a:r>
              <a:rPr kumimoji="1" lang="en-US" altLang="ja-JP" dirty="0"/>
              <a:t>‐ </a:t>
            </a:r>
            <a:r>
              <a:rPr kumimoji="1" lang="ja-JP" altLang="en-US" dirty="0"/>
              <a:t>総務手続使用設定］メニューで</a:t>
            </a:r>
          </a:p>
          <a:p>
            <a:r>
              <a:rPr kumimoji="1" lang="ja-JP" altLang="en-US" dirty="0"/>
              <a:t>　 総務申請</a:t>
            </a:r>
            <a:r>
              <a:rPr kumimoji="1" lang="en-US" altLang="ja-JP" dirty="0"/>
              <a:t>1</a:t>
            </a:r>
            <a:r>
              <a:rPr kumimoji="1" lang="ja-JP" altLang="en-US" dirty="0"/>
              <a:t>～</a:t>
            </a:r>
            <a:r>
              <a:rPr kumimoji="1" lang="en-US" altLang="ja-JP" dirty="0"/>
              <a:t>99</a:t>
            </a:r>
            <a:r>
              <a:rPr kumimoji="1" lang="ja-JP" altLang="en-US" dirty="0"/>
              <a:t>も使用できます。）　　　</a:t>
            </a:r>
          </a:p>
          <a:p>
            <a:endParaRPr kumimoji="1" lang="ja-JP" altLang="en-US" dirty="0"/>
          </a:p>
          <a:p>
            <a:r>
              <a:rPr kumimoji="1" lang="ja-JP" altLang="en-US" dirty="0"/>
              <a:t>その際は、必要に応じて当マニュアルにも申請の説明を追記してください。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a:t>
            </a:fld>
            <a:endParaRPr lang="ja-JP" altLang="en-US" dirty="0"/>
          </a:p>
        </p:txBody>
      </p:sp>
    </p:spTree>
    <p:extLst>
      <p:ext uri="{BB962C8B-B14F-4D97-AF65-F5344CB8AC3E}">
        <p14:creationId xmlns:p14="http://schemas.microsoft.com/office/powerpoint/2010/main" val="2349909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［社内通知 </a:t>
            </a: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 社内規程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］メニューから、</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社員に対して社内規程文書のファイルを公開できます。</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また、その際に画面右側の「文書公開先」から、ファイルごとに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公開する社員を雇用区分や所属、役職から指定できます。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39</a:t>
            </a:fld>
            <a:endParaRPr lang="ja-JP" altLang="en-US" dirty="0"/>
          </a:p>
        </p:txBody>
      </p:sp>
    </p:spTree>
    <p:extLst>
      <p:ext uri="{BB962C8B-B14F-4D97-AF65-F5344CB8AC3E}">
        <p14:creationId xmlns:p14="http://schemas.microsoft.com/office/powerpoint/2010/main" val="1140482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2854372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労務担当者・給与担当者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ログイン画面に「パスワードをお忘れですか？」を表示させない（社員に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パスワードの再設定を許可しない）場合は、「管理ポータル」の［ログイン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973919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08473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4</a:t>
            </a:fld>
            <a:endParaRPr lang="ja-JP" altLang="en-US" dirty="0"/>
          </a:p>
        </p:txBody>
      </p:sp>
    </p:spTree>
    <p:extLst>
      <p:ext uri="{BB962C8B-B14F-4D97-AF65-F5344CB8AC3E}">
        <p14:creationId xmlns:p14="http://schemas.microsoft.com/office/powerpoint/2010/main" val="1964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1046798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6</a:t>
            </a:fld>
            <a:endParaRPr lang="ja-JP" altLang="en-US" dirty="0"/>
          </a:p>
        </p:txBody>
      </p:sp>
    </p:spTree>
    <p:extLst>
      <p:ext uri="{BB962C8B-B14F-4D97-AF65-F5344CB8AC3E}">
        <p14:creationId xmlns:p14="http://schemas.microsoft.com/office/powerpoint/2010/main" val="2853517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労務手続き開始の準備が完了したら、労務担当者側のメイン</a:t>
            </a:r>
            <a:r>
              <a:rPr lang="ja-JP" altLang="en-US" dirty="0"/>
              <a:t>メニュー右上の</a:t>
            </a:r>
            <a:br>
              <a:rPr lang="en-US" altLang="ja-JP" dirty="0"/>
            </a:br>
            <a:r>
              <a:rPr lang="ja-JP" altLang="en-US" dirty="0"/>
              <a:t>［セキュリティ］から、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パスワードは</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側で自動的に発行されます。</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パスワードを管理者側で決めている場合は、［通知内容確認］画面で</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「「パスワード」を記載する」のチェックを外して送信してください。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7</a:t>
            </a:fld>
            <a:endParaRPr lang="ja-JP" altLang="en-US" dirty="0"/>
          </a:p>
        </p:txBody>
      </p:sp>
    </p:spTree>
    <p:extLst>
      <p:ext uri="{BB962C8B-B14F-4D97-AF65-F5344CB8AC3E}">
        <p14:creationId xmlns:p14="http://schemas.microsoft.com/office/powerpoint/2010/main" val="77592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8</a:t>
            </a:fld>
            <a:endParaRPr lang="ja-JP" altLang="en-US" dirty="0"/>
          </a:p>
        </p:txBody>
      </p:sp>
    </p:spTree>
    <p:extLst>
      <p:ext uri="{BB962C8B-B14F-4D97-AF65-F5344CB8AC3E}">
        <p14:creationId xmlns:p14="http://schemas.microsoft.com/office/powerpoint/2010/main" val="30092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pic>
        <p:nvPicPr>
          <p:cNvPr id="7" name="図 6">
            <a:extLst>
              <a:ext uri="{FF2B5EF4-FFF2-40B4-BE49-F238E27FC236}">
                <a16:creationId xmlns:a16="http://schemas.microsoft.com/office/drawing/2014/main" id="{2560F80E-DAD3-42E0-97AD-5168AFA2FE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43455" y="-164934"/>
            <a:ext cx="3792022" cy="1275944"/>
          </a:xfrm>
          <a:prstGeom prst="rect">
            <a:avLst/>
          </a:prstGeom>
        </p:spPr>
      </p:pic>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43857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pic>
        <p:nvPicPr>
          <p:cNvPr id="12" name="図 11" descr="光 が含まれている画像&#10;&#10;自動的に生成された説明">
            <a:extLst>
              <a:ext uri="{FF2B5EF4-FFF2-40B4-BE49-F238E27FC236}">
                <a16:creationId xmlns:a16="http://schemas.microsoft.com/office/drawing/2014/main" id="{6CA3702C-D515-42F3-8D4A-01D98636592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0"/>
          <a:stretch/>
        </p:blipFill>
        <p:spPr>
          <a:xfrm rot="10800000">
            <a:off x="6096000" y="-5165"/>
            <a:ext cx="6112934" cy="3599447"/>
          </a:xfrm>
          <a:prstGeom prst="rect">
            <a:avLst/>
          </a:prstGeom>
        </p:spPr>
      </p:pic>
    </p:spTree>
    <p:extLst>
      <p:ext uri="{BB962C8B-B14F-4D97-AF65-F5344CB8AC3E}">
        <p14:creationId xmlns:p14="http://schemas.microsoft.com/office/powerpoint/2010/main" val="277900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
        <p:nvSpPr>
          <p:cNvPr id="7" name="正方形/長方形 6">
            <a:extLst>
              <a:ext uri="{FF2B5EF4-FFF2-40B4-BE49-F238E27FC236}">
                <a16:creationId xmlns:a16="http://schemas.microsoft.com/office/drawing/2014/main" id="{E0A03FA1-328B-48BF-8F1E-B7FCE303E9CF}"/>
              </a:ext>
            </a:extLst>
          </p:cNvPr>
          <p:cNvSpPr/>
          <p:nvPr userDrawn="1"/>
        </p:nvSpPr>
        <p:spPr>
          <a:xfrm>
            <a:off x="0" y="0"/>
            <a:ext cx="12192000" cy="77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cxnSp>
        <p:nvCxnSpPr>
          <p:cNvPr id="10" name="直線コネクタ 9">
            <a:extLst>
              <a:ext uri="{FF2B5EF4-FFF2-40B4-BE49-F238E27FC236}">
                <a16:creationId xmlns:a16="http://schemas.microsoft.com/office/drawing/2014/main" id="{690D32FE-E425-4249-94EF-DD89C82942BD}"/>
              </a:ext>
            </a:extLst>
          </p:cNvPr>
          <p:cNvCxnSpPr/>
          <p:nvPr userDrawn="1"/>
        </p:nvCxnSpPr>
        <p:spPr>
          <a:xfrm>
            <a:off x="0" y="89746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9538052-4023-4E07-9636-A70EEEEE5C36}"/>
              </a:ext>
            </a:extLst>
          </p:cNvPr>
          <p:cNvCxnSpPr/>
          <p:nvPr userDrawn="1"/>
        </p:nvCxnSpPr>
        <p:spPr>
          <a:xfrm>
            <a:off x="0" y="83819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直角三角形 14">
            <a:extLst>
              <a:ext uri="{FF2B5EF4-FFF2-40B4-BE49-F238E27FC236}">
                <a16:creationId xmlns:a16="http://schemas.microsoft.com/office/drawing/2014/main" id="{6866C25B-6AA5-41B9-82D1-6435170263CA}"/>
              </a:ext>
            </a:extLst>
          </p:cNvPr>
          <p:cNvSpPr/>
          <p:nvPr userDrawn="1"/>
        </p:nvSpPr>
        <p:spPr>
          <a:xfrm flipV="1">
            <a:off x="8085667" y="0"/>
            <a:ext cx="523260" cy="833018"/>
          </a:xfrm>
          <a:prstGeom prst="rtTriangle">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7" name="正方形/長方形 16">
            <a:extLst>
              <a:ext uri="{FF2B5EF4-FFF2-40B4-BE49-F238E27FC236}">
                <a16:creationId xmlns:a16="http://schemas.microsoft.com/office/drawing/2014/main" id="{55106F6F-3143-4956-841F-E733BACE3380}"/>
              </a:ext>
            </a:extLst>
          </p:cNvPr>
          <p:cNvSpPr/>
          <p:nvPr userDrawn="1"/>
        </p:nvSpPr>
        <p:spPr>
          <a:xfrm>
            <a:off x="1" y="0"/>
            <a:ext cx="8085666" cy="812800"/>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18" name="図 17">
            <a:extLst>
              <a:ext uri="{FF2B5EF4-FFF2-40B4-BE49-F238E27FC236}">
                <a16:creationId xmlns:a16="http://schemas.microsoft.com/office/drawing/2014/main" id="{C67C66D1-D03B-45A3-A265-94121DDAC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Tree>
    <p:extLst>
      <p:ext uri="{BB962C8B-B14F-4D97-AF65-F5344CB8AC3E}">
        <p14:creationId xmlns:p14="http://schemas.microsoft.com/office/powerpoint/2010/main" val="275402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詳細ページ">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07FE253-D5E2-42E7-B008-69D9BC1AAFFE}"/>
              </a:ext>
            </a:extLst>
          </p:cNvPr>
          <p:cNvSpPr/>
          <p:nvPr userDrawn="1"/>
        </p:nvSpPr>
        <p:spPr>
          <a:xfrm>
            <a:off x="0" y="6492875"/>
            <a:ext cx="12192000" cy="365125"/>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 name="正方形/長方形 1">
            <a:extLst>
              <a:ext uri="{FF2B5EF4-FFF2-40B4-BE49-F238E27FC236}">
                <a16:creationId xmlns:a16="http://schemas.microsoft.com/office/drawing/2014/main" id="{D9CCD9FA-4469-1544-91AB-6D8BAD0411A3}"/>
              </a:ext>
            </a:extLst>
          </p:cNvPr>
          <p:cNvSpPr/>
          <p:nvPr userDrawn="1"/>
        </p:nvSpPr>
        <p:spPr>
          <a:xfrm>
            <a:off x="0" y="0"/>
            <a:ext cx="12192000" cy="79247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4" name="直角三角形 13">
            <a:extLst>
              <a:ext uri="{FF2B5EF4-FFF2-40B4-BE49-F238E27FC236}">
                <a16:creationId xmlns:a16="http://schemas.microsoft.com/office/drawing/2014/main" id="{C9079283-BAEC-BA40-AB53-35EE0FFC0ADC}"/>
              </a:ext>
            </a:extLst>
          </p:cNvPr>
          <p:cNvSpPr/>
          <p:nvPr userDrawn="1"/>
        </p:nvSpPr>
        <p:spPr>
          <a:xfrm flipH="1" flipV="1">
            <a:off x="0"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1" name="直角三角形 20">
            <a:extLst>
              <a:ext uri="{FF2B5EF4-FFF2-40B4-BE49-F238E27FC236}">
                <a16:creationId xmlns:a16="http://schemas.microsoft.com/office/drawing/2014/main" id="{143F93D6-9B5C-8443-9984-78DF8A55B592}"/>
              </a:ext>
            </a:extLst>
          </p:cNvPr>
          <p:cNvSpPr/>
          <p:nvPr userDrawn="1"/>
        </p:nvSpPr>
        <p:spPr>
          <a:xfrm flipV="1">
            <a:off x="12085981"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7" name="フッター プレースホルダー 4">
            <a:extLst>
              <a:ext uri="{FF2B5EF4-FFF2-40B4-BE49-F238E27FC236}">
                <a16:creationId xmlns:a16="http://schemas.microsoft.com/office/drawing/2014/main" id="{165ECC97-42A4-AB44-844C-AA9F6733D877}"/>
              </a:ext>
            </a:extLst>
          </p:cNvPr>
          <p:cNvSpPr txBox="1">
            <a:spLocks/>
          </p:cNvSpPr>
          <p:nvPr userDrawn="1"/>
        </p:nvSpPr>
        <p:spPr>
          <a:xfrm>
            <a:off x="4649932" y="6607235"/>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16" name="タイトル 4">
            <a:extLst>
              <a:ext uri="{FF2B5EF4-FFF2-40B4-BE49-F238E27FC236}">
                <a16:creationId xmlns:a16="http://schemas.microsoft.com/office/drawing/2014/main" id="{07A3CA64-24FA-194A-83C8-A2B5FF295DC5}"/>
              </a:ext>
            </a:extLst>
          </p:cNvPr>
          <p:cNvSpPr>
            <a:spLocks noGrp="1"/>
          </p:cNvSpPr>
          <p:nvPr>
            <p:ph type="title"/>
          </p:nvPr>
        </p:nvSpPr>
        <p:spPr>
          <a:xfrm>
            <a:off x="271038" y="183873"/>
            <a:ext cx="9874370" cy="480131"/>
          </a:xfrm>
          <a:prstGeom prst="rect">
            <a:avLst/>
          </a:prstGeom>
        </p:spPr>
        <p:txBody>
          <a:bodyPr wrap="square" lIns="0">
            <a:spAutoFit/>
          </a:bodyPr>
          <a:lstStyle>
            <a:lvl1pPr algn="l">
              <a:defRPr sz="28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13" name="スライド番号プレースホルダー 5">
            <a:extLst>
              <a:ext uri="{FF2B5EF4-FFF2-40B4-BE49-F238E27FC236}">
                <a16:creationId xmlns:a16="http://schemas.microsoft.com/office/drawing/2014/main" id="{5EB46E2B-4C02-C343-88CB-EB221087A5E0}"/>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pic>
        <p:nvPicPr>
          <p:cNvPr id="11" name="図 10">
            <a:extLst>
              <a:ext uri="{FF2B5EF4-FFF2-40B4-BE49-F238E27FC236}">
                <a16:creationId xmlns:a16="http://schemas.microsoft.com/office/drawing/2014/main" id="{DB3E2DE9-F096-45D6-BC59-36747FE8E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9613" y="-60531"/>
            <a:ext cx="2718182" cy="914617"/>
          </a:xfrm>
          <a:prstGeom prst="rect">
            <a:avLst/>
          </a:prstGeom>
        </p:spPr>
      </p:pic>
    </p:spTree>
    <p:extLst>
      <p:ext uri="{BB962C8B-B14F-4D97-AF65-F5344CB8AC3E}">
        <p14:creationId xmlns:p14="http://schemas.microsoft.com/office/powerpoint/2010/main" val="373054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空 カラー">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3" name="正方形/長方形 2">
            <a:extLst>
              <a:ext uri="{FF2B5EF4-FFF2-40B4-BE49-F238E27FC236}">
                <a16:creationId xmlns:a16="http://schemas.microsoft.com/office/drawing/2014/main" id="{D031F687-C154-A344-B6EA-C409AFFD730B}"/>
              </a:ext>
            </a:extLst>
          </p:cNvPr>
          <p:cNvSpPr/>
          <p:nvPr userDrawn="1"/>
        </p:nvSpPr>
        <p:spPr>
          <a:xfrm>
            <a:off x="0" y="0"/>
            <a:ext cx="12192000" cy="6858000"/>
          </a:xfrm>
          <a:prstGeom prst="rect">
            <a:avLst/>
          </a:prstGeom>
          <a:solidFill>
            <a:srgbClr val="00A0E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フッター プレースホルダー 4">
            <a:extLst>
              <a:ext uri="{FF2B5EF4-FFF2-40B4-BE49-F238E27FC236}">
                <a16:creationId xmlns:a16="http://schemas.microsoft.com/office/drawing/2014/main" id="{F734B94F-61DB-884E-9944-AA8264ABFDCB}"/>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6" name="タイトル 4">
            <a:extLst>
              <a:ext uri="{FF2B5EF4-FFF2-40B4-BE49-F238E27FC236}">
                <a16:creationId xmlns:a16="http://schemas.microsoft.com/office/drawing/2014/main" id="{AFE3AE89-0EF6-2D44-AE69-9138A1EA7DA9}"/>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9" name="スライド番号プレースホルダー 5">
            <a:extLst>
              <a:ext uri="{FF2B5EF4-FFF2-40B4-BE49-F238E27FC236}">
                <a16:creationId xmlns:a16="http://schemas.microsoft.com/office/drawing/2014/main" id="{27797482-42CD-470F-891F-CAF21FBDC801}"/>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7144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空 モノクロ">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7" name="フッター プレースホルダー 4">
            <a:extLst>
              <a:ext uri="{FF2B5EF4-FFF2-40B4-BE49-F238E27FC236}">
                <a16:creationId xmlns:a16="http://schemas.microsoft.com/office/drawing/2014/main" id="{E128FF5F-8CE5-AF45-97F7-B1F78AB5E774}"/>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latin typeface="Meiryo UI" panose="020B0604030504040204" pitchFamily="34" charset="-128"/>
                <a:ea typeface="Meiryo UI" panose="020B0604030504040204" pitchFamily="34" charset="-128"/>
                <a:cs typeface="Segoe UI" panose="020B0802040204020203" pitchFamily="34" charset="0"/>
              </a:rPr>
              <a:t>1</a:t>
            </a:r>
            <a:r>
              <a:rPr lang="en-US" sz="700" b="0" dirty="0">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33BFEDB8-725E-374C-96F4-F68DE0DAB082}"/>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tx1">
                    <a:lumMod val="85000"/>
                    <a:lumOff val="15000"/>
                  </a:schemeClr>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6" name="スライド番号プレースホルダー 5">
            <a:extLst>
              <a:ext uri="{FF2B5EF4-FFF2-40B4-BE49-F238E27FC236}">
                <a16:creationId xmlns:a16="http://schemas.microsoft.com/office/drawing/2014/main" id="{EAFFB51B-502B-4C48-8646-B2FD6965E20A}"/>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tx1">
                    <a:lumMod val="75000"/>
                    <a:lumOff val="25000"/>
                  </a:schemeClr>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95065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黒板">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9DC5DF1-2982-C443-ABE3-D718CD03FA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5" name="フッター プレースホルダー 4">
            <a:extLst>
              <a:ext uri="{FF2B5EF4-FFF2-40B4-BE49-F238E27FC236}">
                <a16:creationId xmlns:a16="http://schemas.microsoft.com/office/drawing/2014/main" id="{32C01B87-EB1C-ED41-8D1B-1AF07CC1517A}"/>
              </a:ext>
            </a:extLst>
          </p:cNvPr>
          <p:cNvSpPr txBox="1">
            <a:spLocks/>
          </p:cNvSpPr>
          <p:nvPr userDrawn="1"/>
        </p:nvSpPr>
        <p:spPr>
          <a:xfrm>
            <a:off x="4649932" y="6615724"/>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A1E1A288-57E5-4FB4-8E8E-82D5B00FEB00}"/>
              </a:ext>
            </a:extLst>
          </p:cNvPr>
          <p:cNvSpPr>
            <a:spLocks noGrp="1"/>
          </p:cNvSpPr>
          <p:nvPr>
            <p:ph type="title"/>
          </p:nvPr>
        </p:nvSpPr>
        <p:spPr>
          <a:xfrm>
            <a:off x="1158815" y="363811"/>
            <a:ext cx="9874370" cy="590931"/>
          </a:xfrm>
          <a:prstGeom prst="rect">
            <a:avLst/>
          </a:prstGeom>
        </p:spPr>
        <p:txBody>
          <a:bodyPr wrap="square" lIns="0">
            <a:spAutoFit/>
          </a:bodyPr>
          <a:lstStyle>
            <a:lvl1pPr algn="ctr">
              <a:defRPr sz="36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7" name="スライド番号プレースホルダー 5">
            <a:extLst>
              <a:ext uri="{FF2B5EF4-FFF2-40B4-BE49-F238E27FC236}">
                <a16:creationId xmlns:a16="http://schemas.microsoft.com/office/drawing/2014/main" id="{F08A5F12-2121-4E0F-BF5F-8F9E9C549732}"/>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258616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白紙01">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8496F1EA-DD26-4106-BAF8-D225E51CE200}"/>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Tree>
    <p:extLst>
      <p:ext uri="{BB962C8B-B14F-4D97-AF65-F5344CB8AC3E}">
        <p14:creationId xmlns:p14="http://schemas.microsoft.com/office/powerpoint/2010/main" val="121247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C9756-63A5-4C62-9218-EBC5362A91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114C97-0913-4D09-9EF8-224F6B048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165E0B3-B8AB-4888-B292-A03FCE57ABBB}"/>
              </a:ext>
            </a:extLst>
          </p:cNvPr>
          <p:cNvSpPr>
            <a:spLocks noGrp="1"/>
          </p:cNvSpPr>
          <p:nvPr>
            <p:ph type="dt" sz="half" idx="10"/>
          </p:nvPr>
        </p:nvSpPr>
        <p:spPr/>
        <p:txBody>
          <a:bodyPr/>
          <a:lstStyle/>
          <a:p>
            <a:fld id="{72826509-12A6-40E0-B723-66DCA737B38C}" type="datetimeFigureOut">
              <a:rPr kumimoji="1" lang="ja-JP" altLang="en-US" smtClean="0"/>
              <a:t>2023/7/5</a:t>
            </a:fld>
            <a:endParaRPr kumimoji="1" lang="ja-JP" altLang="en-US"/>
          </a:p>
        </p:txBody>
      </p:sp>
      <p:sp>
        <p:nvSpPr>
          <p:cNvPr id="5" name="フッター プレースホルダー 4">
            <a:extLst>
              <a:ext uri="{FF2B5EF4-FFF2-40B4-BE49-F238E27FC236}">
                <a16:creationId xmlns:a16="http://schemas.microsoft.com/office/drawing/2014/main" id="{8975DB58-F742-4E90-B1CA-74A41EF939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42A55D-F235-448C-819E-42DF6B83460A}"/>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8297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661331"/>
      </p:ext>
    </p:extLst>
  </p:cSld>
  <p:clrMap bg1="lt1" tx1="dk1" bg2="lt2" tx2="dk2" accent1="accent1" accent2="accent2" accent3="accent3" accent4="accent4" accent5="accent5" accent6="accent6" hlink="hlink" folHlink="folHlink"/>
  <p:sldLayoutIdLst>
    <p:sldLayoutId id="2147483754" r:id="rId1"/>
    <p:sldLayoutId id="2147483861" r:id="rId2"/>
    <p:sldLayoutId id="2147483862" r:id="rId3"/>
    <p:sldLayoutId id="2147483826" r:id="rId4"/>
    <p:sldLayoutId id="2147483857" r:id="rId5"/>
    <p:sldLayoutId id="2147483858" r:id="rId6"/>
    <p:sldLayoutId id="2147483859" r:id="rId7"/>
    <p:sldLayoutId id="2147483860" r:id="rId8"/>
    <p:sldLayoutId id="2147483863" r:id="rId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0003;&#35531;&#12513;&#12491;&#12517;&#12540;.jpg" TargetMode="External"/><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18.jp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542;&#35469;&#20214;&#25968;.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12460;&#12452;&#12489;01.pn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3.jpg" TargetMode="External"/><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2.jpg" TargetMode="External"/><Relationship Id="rId5" Type="http://schemas.openxmlformats.org/officeDocument/2006/relationships/image" Target="../media/image24.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1.jp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1.jpg" TargetMode="External"/><Relationship Id="rId5" Type="http://schemas.openxmlformats.org/officeDocument/2006/relationships/image" Target="../media/image27.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2.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0;&#21220;&#32076;&#36335;&#22793;&#26356;.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9;&#32097;&#20808;&#22793;&#26356;.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26356;&#26032;.jpg" TargetMode="External"/><Relationship Id="rId5" Type="http://schemas.openxmlformats.org/officeDocument/2006/relationships/image" Target="../media/image33.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12539;&#36039;&#26684;.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2080;&#23130;.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8626;&#23130;.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file:///C:\&#20316;&#26989;&#12501;&#12457;&#12523;&#12480;\&#24467;&#26989;&#21729;&#21521;&#12369;&#12510;&#12491;&#12517;&#12450;&#12523;\&#21172;&#21209;&#31649;&#29702;&#38651;&#23376;&#21270;&#12463;&#12521;&#12454;&#12489;\&#24467;&#26989;&#21729;&#21521;&#12369;&#12510;&#12491;&#12517;&#12450;&#12523;\BMP\&#23478;&#26063;&#36861;&#21152;.jpg" TargetMode="Externa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1.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2.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5388;&#26126;&#26360;&#30330;&#34892;&#20381;&#38972;01.p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29366;&#27841;.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13;&#12540;&#12523;.jpg" TargetMode="External"/><Relationship Id="rId3" Type="http://schemas.openxmlformats.org/officeDocument/2006/relationships/image" Target="../media/image45.jpeg"/><Relationship Id="rId7"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25;&#12464;&#12452;&#12531;.jpg" TargetMode="External"/><Relationship Id="rId5" Type="http://schemas.openxmlformats.org/officeDocument/2006/relationships/image" Target="../media/image15.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25903;&#32102;&#12513;&#12540;&#12523;.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10.&#26126;&#32048;&#26360;_&#38651;&#23376;&#20132;&#20184;.png" TargetMode="Externa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PDF.jpg" TargetMode="External"/><Relationship Id="rId3" Type="http://schemas.openxmlformats.org/officeDocument/2006/relationships/image" Target="../media/image49.jpeg"/><Relationship Id="rId7"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32294;&#22411;&#26126;&#32048;&#26360;.png" TargetMode="External"/><Relationship Id="rId5" Type="http://schemas.openxmlformats.org/officeDocument/2006/relationships/image" Target="../media/image11.png"/><Relationship Id="rId10"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26126;&#32048;&#26360;&#29031;&#20250;.png" TargetMode="External"/><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80;&#12454;&#12531;&#12525;&#12540;&#12489;&#12508;&#12479;&#12531;.jpg" TargetMode="External"/><Relationship Id="rId9"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BMP\&#12505;&#12523;&#12510;&#12540;&#12463;.jpg" TargetMode="External"/><Relationship Id="rId3" Type="http://schemas.openxmlformats.org/officeDocument/2006/relationships/image" Target="../media/image50.jpeg"/><Relationship Id="rId7"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26410;&#25215;&#35469;&#20214;&#25968;.jpg" TargetMode="External"/><Relationship Id="rId5" Type="http://schemas.openxmlformats.org/officeDocument/2006/relationships/image" Target="../media/image51.jpeg"/><Relationship Id="rId4"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25215;&#35469;&#12513;&#12491;&#12517;&#12540;.jpg"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1.jpg" TargetMode="External"/><Relationship Id="rId3" Type="http://schemas.openxmlformats.org/officeDocument/2006/relationships/image" Target="../media/image52.jpeg"/><Relationship Id="rId7"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35239;.jpg" TargetMode="External"/><Relationship Id="rId5" Type="http://schemas.openxmlformats.org/officeDocument/2006/relationships/image" Target="../media/image53.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2.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25324;.jp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450;&#12531;&#12465;&#12540;&#12488;.jpg" TargetMode="External"/><Relationship Id="rId3" Type="http://schemas.openxmlformats.org/officeDocument/2006/relationships/image" Target="../media/image56.jpeg"/><Relationship Id="rId7"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362;&#30693;&#12425;&#12379;.jpg" TargetMode="External"/><Relationship Id="rId5" Type="http://schemas.openxmlformats.org/officeDocument/2006/relationships/image" Target="../media/image57.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480;&#12483;&#12471;&#12517;&#12508;&#12540;&#12488;.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1038;&#20869;&#35215;&#31243;01.pn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12398;&#20877;&#35373;&#23450;.jpg" TargetMode="External"/><Relationship Id="rId5" Type="http://schemas.openxmlformats.org/officeDocument/2006/relationships/image" Target="../media/image60.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25;&#12464;&#12452;&#12531;.jpg"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18;&#12540;&#12470;&#12540;&#12450;&#12452;&#12467;&#12531;.jpg" TargetMode="External"/><Relationship Id="rId3" Type="http://schemas.openxmlformats.org/officeDocument/2006/relationships/image" Target="../media/image61.jpeg"/><Relationship Id="rId7" Type="http://schemas.openxmlformats.org/officeDocument/2006/relationships/image" Target="../media/image63.jpe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22793;&#26356;02.jpg" TargetMode="External"/><Relationship Id="rId5" Type="http://schemas.openxmlformats.org/officeDocument/2006/relationships/image" Target="../media/image62.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20491;&#20154;&#35373;&#23450;.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PDF.jpg" TargetMode="External"/><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26126;&#32048;&#26360;&#29031;&#20250;.png" TargetMode="External"/><Relationship Id="rId5" Type="http://schemas.openxmlformats.org/officeDocument/2006/relationships/image" Target="../media/image12.png"/><Relationship Id="rId4"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32294;&#22411;&#26126;&#32048;&#26360;.pn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5.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80AC119-A8E5-4C02-AABA-5B08C1BFC136}"/>
              </a:ext>
            </a:extLst>
          </p:cNvPr>
          <p:cNvPicPr/>
          <p:nvPr/>
        </p:nvPicPr>
        <p:blipFill>
          <a:blip r:embed="rId3"/>
          <a:stretch>
            <a:fillRect/>
          </a:stretch>
        </p:blipFill>
        <p:spPr>
          <a:xfrm>
            <a:off x="720642" y="448706"/>
            <a:ext cx="1504315" cy="445916"/>
          </a:xfrm>
          <a:prstGeom prst="rect">
            <a:avLst/>
          </a:prstGeom>
        </p:spPr>
      </p:pic>
      <p:pic>
        <p:nvPicPr>
          <p:cNvPr id="7" name="図 6">
            <a:extLst>
              <a:ext uri="{FF2B5EF4-FFF2-40B4-BE49-F238E27FC236}">
                <a16:creationId xmlns:a16="http://schemas.microsoft.com/office/drawing/2014/main" id="{BC60FD8F-894E-4217-8016-700BD4D15A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335" y="551726"/>
            <a:ext cx="4780054" cy="3478408"/>
          </a:xfrm>
          <a:prstGeom prst="rect">
            <a:avLst/>
          </a:prstGeom>
        </p:spPr>
      </p:pic>
      <p:sp>
        <p:nvSpPr>
          <p:cNvPr id="2" name="テキスト ボックス 1">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sp>
        <p:nvSpPr>
          <p:cNvPr id="3" name="テキスト ボックス 2">
            <a:extLst>
              <a:ext uri="{FF2B5EF4-FFF2-40B4-BE49-F238E27FC236}">
                <a16:creationId xmlns:a16="http://schemas.microsoft.com/office/drawing/2014/main" id="{70F10E2B-0735-4750-8CF3-0C5F977EF997}"/>
              </a:ext>
            </a:extLst>
          </p:cNvPr>
          <p:cNvSpPr txBox="1"/>
          <p:nvPr/>
        </p:nvSpPr>
        <p:spPr>
          <a:xfrm>
            <a:off x="9252104"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a:latin typeface="Meiryo UI" panose="020B0604030504040204" pitchFamily="50" charset="-128"/>
                <a:ea typeface="Meiryo UI" panose="020B0604030504040204" pitchFamily="50" charset="-128"/>
              </a:rPr>
              <a:t>2023/7/25</a:t>
            </a:r>
            <a:endParaRPr lang="ja-JP"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9297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申請の基本操作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続いて、申請の際の基本的な使い方を確認しましょう。</a:t>
            </a:r>
          </a:p>
        </p:txBody>
      </p:sp>
      <p:sp>
        <p:nvSpPr>
          <p:cNvPr id="2" name="フッター プレースホルダー 3">
            <a:extLst>
              <a:ext uri="{FF2B5EF4-FFF2-40B4-BE49-F238E27FC236}">
                <a16:creationId xmlns:a16="http://schemas.microsoft.com/office/drawing/2014/main" id="{E74A9185-D59B-D23D-417D-DC8A3CD8A09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48570541-199A-FF18-2EEA-7CE22EEAEEA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6502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6634955"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125" y="1382184"/>
            <a:ext cx="5481223" cy="3736957"/>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81FA7AF6-679B-B667-9AB7-18F9B1B735F0}"/>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FA9E8C79-E85E-490D-2405-386A83170E6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029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A2245676-4F9A-4940-A712-E8D5703EBE1A}"/>
              </a:ext>
            </a:extLst>
          </p:cNvPr>
          <p:cNvSpPr/>
          <p:nvPr/>
        </p:nvSpPr>
        <p:spPr>
          <a:xfrm>
            <a:off x="6671144" y="1384718"/>
            <a:ext cx="4904949" cy="36576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9" name="図 18">
            <a:extLst>
              <a:ext uri="{FF2B5EF4-FFF2-40B4-BE49-F238E27FC236}">
                <a16:creationId xmlns:a16="http://schemas.microsoft.com/office/drawing/2014/main" id="{D0FFBD6C-739E-4A31-A909-6AD6563DFB31}"/>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788433" y="2536402"/>
            <a:ext cx="1828873" cy="2046096"/>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5675077"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［申請］メニューで各種申請を選択して申請します。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396520"/>
            <a:ext cx="4788264" cy="1132568"/>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また、申請が否認された場合に、メニュー画面右上の　  から確認できます。件数欄を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クリックすると、［申請］メニューが表示され</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ベルマーク.jpg">
            <a:extLst>
              <a:ext uri="{FF2B5EF4-FFF2-40B4-BE49-F238E27FC236}">
                <a16:creationId xmlns:a16="http://schemas.microsoft.com/office/drawing/2014/main" id="{71352FB1-C0FD-4323-8594-1C7FECC8C19F}"/>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7603186" y="1805129"/>
            <a:ext cx="287307" cy="315348"/>
          </a:xfrm>
          <a:prstGeom prst="rect">
            <a:avLst/>
          </a:prstGeom>
        </p:spPr>
      </p:pic>
      <p:sp>
        <p:nvSpPr>
          <p:cNvPr id="16" name="AutoShape 380">
            <a:extLst>
              <a:ext uri="{FF2B5EF4-FFF2-40B4-BE49-F238E27FC236}">
                <a16:creationId xmlns:a16="http://schemas.microsoft.com/office/drawing/2014/main" id="{BB5CB137-E956-4DAD-BAE0-738861D9732D}"/>
              </a:ext>
            </a:extLst>
          </p:cNvPr>
          <p:cNvSpPr>
            <a:spLocks noChangeArrowheads="1"/>
          </p:cNvSpPr>
          <p:nvPr/>
        </p:nvSpPr>
        <p:spPr bwMode="auto">
          <a:xfrm>
            <a:off x="6988628" y="4004985"/>
            <a:ext cx="1431168" cy="32468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8070859" y="2623991"/>
            <a:ext cx="407882" cy="3822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 name="フッター プレースホルダー 3">
            <a:extLst>
              <a:ext uri="{FF2B5EF4-FFF2-40B4-BE49-F238E27FC236}">
                <a16:creationId xmlns:a16="http://schemas.microsoft.com/office/drawing/2014/main" id="{CD18FF45-3BC6-EAE9-8FBA-433D5DE0DF1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59397955-A8D0-CEB2-49E7-A1E72074BD4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11</a:t>
            </a:fld>
            <a:endParaRPr kumimoji="1" lang="ja-JP" altLang="en-US" sz="1200" b="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4BEE3D6-86EF-B6DD-5F61-6B71DAFEF075}"/>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739195" y="1384718"/>
            <a:ext cx="3668035" cy="3657600"/>
          </a:xfrm>
          <a:prstGeom prst="rect">
            <a:avLst/>
          </a:prstGeom>
          <a:ln>
            <a:solidFill>
              <a:schemeClr val="tx1"/>
            </a:solidFill>
          </a:ln>
        </p:spPr>
      </p:pic>
      <p:sp>
        <p:nvSpPr>
          <p:cNvPr id="9" name="四角形: 角を丸くする 8">
            <a:extLst>
              <a:ext uri="{FF2B5EF4-FFF2-40B4-BE49-F238E27FC236}">
                <a16:creationId xmlns:a16="http://schemas.microsoft.com/office/drawing/2014/main" id="{F1CF92F9-3126-8B7B-423F-A03EFC3DA962}"/>
              </a:ext>
            </a:extLst>
          </p:cNvPr>
          <p:cNvSpPr/>
          <p:nvPr/>
        </p:nvSpPr>
        <p:spPr>
          <a:xfrm>
            <a:off x="2543814" y="1601474"/>
            <a:ext cx="1863416" cy="344084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1" name="四角形: 角を丸くする 10">
            <a:extLst>
              <a:ext uri="{FF2B5EF4-FFF2-40B4-BE49-F238E27FC236}">
                <a16:creationId xmlns:a16="http://schemas.microsoft.com/office/drawing/2014/main" id="{4360E9AF-FEB2-1C01-B18B-E95498C67A07}"/>
              </a:ext>
            </a:extLst>
          </p:cNvPr>
          <p:cNvSpPr/>
          <p:nvPr/>
        </p:nvSpPr>
        <p:spPr>
          <a:xfrm>
            <a:off x="738591" y="1810279"/>
            <a:ext cx="1413000" cy="3389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106084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1097484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表示されます。「申請ガイド」に必要な内容が表示されますので、内容に沿って申請します。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12</a:t>
            </a:fld>
            <a:endParaRPr kumimoji="1" lang="ja-JP" altLang="en-US" sz="1200" b="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F05924C-27AA-30A5-5320-5F04013B63F7}"/>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404" y="1785359"/>
            <a:ext cx="4826248" cy="882695"/>
          </a:xfrm>
          <a:prstGeom prst="rect">
            <a:avLst/>
          </a:prstGeom>
          <a:ln>
            <a:solidFill>
              <a:schemeClr val="tx1"/>
            </a:solidFill>
          </a:ln>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5776" y="1896123"/>
            <a:ext cx="4831429" cy="2320000"/>
          </a:xfrm>
          <a:prstGeom prst="rect">
            <a:avLst/>
          </a:prstGeom>
          <a:ln>
            <a:solidFill>
              <a:schemeClr val="tx1"/>
            </a:solidFill>
          </a:ln>
        </p:spPr>
      </p:pic>
      <p:sp>
        <p:nvSpPr>
          <p:cNvPr id="12" name="矢印: 右 10">
            <a:extLst>
              <a:ext uri="{FF2B5EF4-FFF2-40B4-BE49-F238E27FC236}">
                <a16:creationId xmlns:a16="http://schemas.microsoft.com/office/drawing/2014/main" id="{E1EFEA60-4494-96E7-F952-A1E51295D7F1}"/>
              </a:ext>
            </a:extLst>
          </p:cNvPr>
          <p:cNvSpPr/>
          <p:nvPr/>
        </p:nvSpPr>
        <p:spPr>
          <a:xfrm rot="1717568">
            <a:off x="3662334" y="2467901"/>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四角形: 角を丸くする 19">
            <a:extLst>
              <a:ext uri="{FF2B5EF4-FFF2-40B4-BE49-F238E27FC236}">
                <a16:creationId xmlns:a16="http://schemas.microsoft.com/office/drawing/2014/main" id="{90909B9A-2D2F-4746-9416-DC7EE40E0E66}"/>
              </a:ext>
            </a:extLst>
          </p:cNvPr>
          <p:cNvSpPr/>
          <p:nvPr/>
        </p:nvSpPr>
        <p:spPr>
          <a:xfrm>
            <a:off x="7265800" y="3235022"/>
            <a:ext cx="663411" cy="147693"/>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3563" y="4011084"/>
            <a:ext cx="4805714" cy="2360000"/>
          </a:xfrm>
          <a:prstGeom prst="rect">
            <a:avLst/>
          </a:prstGeom>
          <a:ln>
            <a:solidFill>
              <a:schemeClr val="tx1"/>
            </a:solidFill>
          </a:ln>
        </p:spPr>
      </p:pic>
      <p:sp>
        <p:nvSpPr>
          <p:cNvPr id="15" name="矢印: 右 10">
            <a:extLst>
              <a:ext uri="{FF2B5EF4-FFF2-40B4-BE49-F238E27FC236}">
                <a16:creationId xmlns:a16="http://schemas.microsoft.com/office/drawing/2014/main" id="{E1EFEA60-4494-96E7-F952-A1E51295D7F1}"/>
              </a:ext>
            </a:extLst>
          </p:cNvPr>
          <p:cNvSpPr/>
          <p:nvPr/>
        </p:nvSpPr>
        <p:spPr>
          <a:xfrm rot="16200000" flipH="1">
            <a:off x="7146820" y="3623996"/>
            <a:ext cx="900000" cy="511200"/>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6" name="四角形: 角を丸くする 19">
            <a:extLst>
              <a:ext uri="{FF2B5EF4-FFF2-40B4-BE49-F238E27FC236}">
                <a16:creationId xmlns:a16="http://schemas.microsoft.com/office/drawing/2014/main" id="{90909B9A-2D2F-4746-9416-DC7EE40E0E66}"/>
              </a:ext>
            </a:extLst>
          </p:cNvPr>
          <p:cNvSpPr/>
          <p:nvPr/>
        </p:nvSpPr>
        <p:spPr>
          <a:xfrm>
            <a:off x="6028980" y="4376476"/>
            <a:ext cx="2448270" cy="195460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7" name="四角形: 角を丸くする 20">
            <a:extLst>
              <a:ext uri="{FF2B5EF4-FFF2-40B4-BE49-F238E27FC236}">
                <a16:creationId xmlns:a16="http://schemas.microsoft.com/office/drawing/2014/main" id="{02A6F533-E929-4886-A1AD-B266015B7C22}"/>
              </a:ext>
            </a:extLst>
          </p:cNvPr>
          <p:cNvSpPr/>
          <p:nvPr/>
        </p:nvSpPr>
        <p:spPr>
          <a:xfrm>
            <a:off x="1152477" y="1814234"/>
            <a:ext cx="2379994" cy="42162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80118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C9F28C9-BFD9-4AFD-8A6B-13B7CCD00F51}"/>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303" y="1384718"/>
            <a:ext cx="5480697" cy="2909109"/>
          </a:xfrm>
          <a:prstGeom prst="rect">
            <a:avLst/>
          </a:prstGeom>
          <a:ln>
            <a:solidFill>
              <a:schemeClr val="tx1"/>
            </a:solidFill>
          </a:ln>
        </p:spPr>
      </p:pic>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1297799" y="3185217"/>
            <a:ext cx="219851" cy="2120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9BECD8A6-3A2F-4F47-B8CC-B1AC832C78BD}"/>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1557" y="1370639"/>
            <a:ext cx="4775139" cy="4359909"/>
          </a:xfrm>
          <a:prstGeom prst="rect">
            <a:avLst/>
          </a:prstGeom>
          <a:ln>
            <a:solidFill>
              <a:schemeClr val="tx1"/>
            </a:solidFill>
          </a:ln>
        </p:spPr>
      </p:pic>
      <p:sp>
        <p:nvSpPr>
          <p:cNvPr id="10" name="テキスト ボックス 9">
            <a:extLst>
              <a:ext uri="{FF2B5EF4-FFF2-40B4-BE49-F238E27FC236}">
                <a16:creationId xmlns:a16="http://schemas.microsoft.com/office/drawing/2014/main" id="{752324C4-D428-40CF-B197-DA42D6D9D2E2}"/>
              </a:ext>
            </a:extLst>
          </p:cNvPr>
          <p:cNvSpPr txBox="1"/>
          <p:nvPr/>
        </p:nvSpPr>
        <p:spPr>
          <a:xfrm>
            <a:off x="615303" y="694699"/>
            <a:ext cx="11411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申請の際に入力する項目でわからない内容があった場合は、  　をクリックすると、その項目の説明が表示されます。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2" name="図 11">
            <a:extLst>
              <a:ext uri="{FF2B5EF4-FFF2-40B4-BE49-F238E27FC236}">
                <a16:creationId xmlns:a16="http://schemas.microsoft.com/office/drawing/2014/main" id="{7D4D9F81-0733-4BCB-AD79-80F7CBC9B3C2}"/>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638377" y="726032"/>
            <a:ext cx="395086" cy="373137"/>
          </a:xfrm>
          <a:prstGeom prst="rect">
            <a:avLst/>
          </a:prstGeom>
        </p:spPr>
      </p:pic>
      <p:sp>
        <p:nvSpPr>
          <p:cNvPr id="13" name="矢印: 右 12">
            <a:extLst>
              <a:ext uri="{FF2B5EF4-FFF2-40B4-BE49-F238E27FC236}">
                <a16:creationId xmlns:a16="http://schemas.microsoft.com/office/drawing/2014/main" id="{2EA91638-192C-473C-A8CD-0A88D076DFD6}"/>
              </a:ext>
            </a:extLst>
          </p:cNvPr>
          <p:cNvSpPr/>
          <p:nvPr/>
        </p:nvSpPr>
        <p:spPr>
          <a:xfrm>
            <a:off x="1603282" y="3133743"/>
            <a:ext cx="5139006" cy="32277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C7F64DF1-6E70-C592-51FC-1D5600834A7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D9D30B47-F294-2DFC-F480-4B258977ADC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4674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各種申請</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DB130E02-C9DF-4569-980B-C5184CFA1FBA}"/>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各種申請画面を確認しましょう。</a:t>
            </a:r>
          </a:p>
        </p:txBody>
      </p:sp>
      <p:sp>
        <p:nvSpPr>
          <p:cNvPr id="2" name="フッター プレースホルダー 3">
            <a:extLst>
              <a:ext uri="{FF2B5EF4-FFF2-40B4-BE49-F238E27FC236}">
                <a16:creationId xmlns:a16="http://schemas.microsoft.com/office/drawing/2014/main" id="{806A95F8-3FF3-94A5-B399-5C695A77AED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0D325AC0-FC7B-2416-BAE2-F278A9FE8ADC}"/>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149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引っ越した際などに、［住所変更］メニューで新しい住所を申請します。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住所変更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B5899A66-B4AE-45D8-8BFC-D9E3CC0B76A4}"/>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87432" y="2833744"/>
            <a:ext cx="3942898" cy="3588148"/>
          </a:xfrm>
          <a:prstGeom prst="rect">
            <a:avLst/>
          </a:prstGeom>
          <a:ln>
            <a:solidFill>
              <a:schemeClr val="tx1"/>
            </a:solidFill>
          </a:ln>
        </p:spPr>
      </p:pic>
      <p:sp>
        <p:nvSpPr>
          <p:cNvPr id="7" name="テキスト ボックス 6">
            <a:extLst>
              <a:ext uri="{FF2B5EF4-FFF2-40B4-BE49-F238E27FC236}">
                <a16:creationId xmlns:a16="http://schemas.microsoft.com/office/drawing/2014/main" id="{EF510B06-EC76-46DC-964A-5C267A6D92A7}"/>
              </a:ext>
            </a:extLst>
          </p:cNvPr>
          <p:cNvSpPr txBox="1"/>
          <p:nvPr/>
        </p:nvSpPr>
        <p:spPr>
          <a:xfrm>
            <a:off x="6787432" y="1907288"/>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通勤経路が変わる場合は、新しい通勤経路もあわせて申請してください。</a:t>
            </a:r>
          </a:p>
        </p:txBody>
      </p:sp>
      <p:pic>
        <p:nvPicPr>
          <p:cNvPr id="5" name="図 4">
            <a:extLst>
              <a:ext uri="{FF2B5EF4-FFF2-40B4-BE49-F238E27FC236}">
                <a16:creationId xmlns:a16="http://schemas.microsoft.com/office/drawing/2014/main" id="{2BCF65F2-D9F3-4F1C-986A-BA13EAE193C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5692" y="2069076"/>
            <a:ext cx="5466659" cy="400406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2E1E1C1E-105D-C9A7-B42C-AFBE2B12071B}"/>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DB9530E-E9BE-6589-4D0C-62117EA79DF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1981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06950" y="1377051"/>
            <a:ext cx="10970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勤務地が変更された際などに、［通勤経路変更］メニューで新しい通勤経路を申請します。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通勤経路変更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236977-12A9-4E81-AC24-A21B5EBB42E0}"/>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664" y="2062852"/>
            <a:ext cx="4792536" cy="4505725"/>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71AECBAF-B516-9E43-A278-A991BC40CC9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3E15397-8159-503B-0FAD-672E1CA8125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239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4265" y="1377053"/>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緊急連絡先を変更した際などに、［連絡先変更］メニューで新しい通勤経路を申請します。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連絡先</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1337182-1518-403B-B87E-29F705A05FD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0561" y="2062580"/>
            <a:ext cx="4088599" cy="452823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B6C58F16-DF6B-1DD8-45CD-C4D16F38431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63D2029-1F2F-7336-9765-8BE627D0BF1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94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72"/>
            <a:ext cx="1096082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給与や賞与の振込先口座を変更する際に、［振込口座変更］メニューで新しい口座を申請します。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Rectangle 8">
            <a:extLst>
              <a:ext uri="{FF2B5EF4-FFF2-40B4-BE49-F238E27FC236}">
                <a16:creationId xmlns:a16="http://schemas.microsoft.com/office/drawing/2014/main" id="{84FBEA32-399C-4F0F-B627-75E2E7C3F95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振込口座変更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FC5CFBCC-B2DB-70EF-23A4-F744E9D7210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EA6FC118-6012-87B8-542A-A9261188B0D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18</a:t>
            </a:fld>
            <a:endParaRPr kumimoji="1" lang="ja-JP" altLang="en-US" sz="1200" b="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BF60D8FE-4A5E-492F-AA04-2DB16F72D463}"/>
              </a:ext>
            </a:extLst>
          </p:cNvPr>
          <p:cNvSpPr/>
          <p:nvPr/>
        </p:nvSpPr>
        <p:spPr>
          <a:xfrm>
            <a:off x="6671564" y="2065864"/>
            <a:ext cx="4904949" cy="3106211"/>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テキスト ボックス 12">
            <a:extLst>
              <a:ext uri="{FF2B5EF4-FFF2-40B4-BE49-F238E27FC236}">
                <a16:creationId xmlns:a16="http://schemas.microsoft.com/office/drawing/2014/main" id="{ECE3F1A0-91BA-4617-8FDA-A3FAD8E19462}"/>
              </a:ext>
            </a:extLst>
          </p:cNvPr>
          <p:cNvSpPr txBox="1"/>
          <p:nvPr/>
        </p:nvSpPr>
        <p:spPr>
          <a:xfrm>
            <a:off x="6778972" y="2061864"/>
            <a:ext cx="4797541" cy="123373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銀行コードや支店コードがわからない場合は、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先に銀行名・支店名を入力すると、コードも</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含めて検索できます。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61" y="2061864"/>
            <a:ext cx="4876190" cy="3619048"/>
          </a:xfrm>
          <a:prstGeom prst="rect">
            <a:avLst/>
          </a:prstGeom>
          <a:ln>
            <a:solidFill>
              <a:schemeClr val="tx1"/>
            </a:solidFill>
          </a:ln>
        </p:spPr>
      </p:pic>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172" y="3437465"/>
            <a:ext cx="2714286" cy="1571429"/>
          </a:xfrm>
          <a:prstGeom prst="rect">
            <a:avLst/>
          </a:prstGeom>
          <a:ln>
            <a:solidFill>
              <a:schemeClr val="tx1"/>
            </a:solidFill>
          </a:ln>
        </p:spPr>
      </p:pic>
    </p:spTree>
    <p:extLst>
      <p:ext uri="{BB962C8B-B14F-4D97-AF65-F5344CB8AC3E}">
        <p14:creationId xmlns:p14="http://schemas.microsoft.com/office/powerpoint/2010/main" val="274394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35B94C-BFAD-4845-8B95-6B0EBB33B182}"/>
              </a:ext>
            </a:extLst>
          </p:cNvPr>
          <p:cNvSpPr txBox="1"/>
          <p:nvPr/>
        </p:nvSpPr>
        <p:spPr>
          <a:xfrm>
            <a:off x="1303035" y="1376236"/>
            <a:ext cx="4124098" cy="433512"/>
          </a:xfrm>
          <a:prstGeom prst="rect">
            <a:avLst/>
          </a:prstGeom>
          <a:noFill/>
        </p:spPr>
        <p:txBody>
          <a:bodyPr wrap="square" tIns="36000" rtlCol="0">
            <a:spAutoFit/>
          </a:bodyPr>
          <a:lstStyle/>
          <a:p>
            <a:pPr algn="l">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1</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当サービスでできること</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テキスト ボックス 4">
            <a:extLst>
              <a:ext uri="{FF2B5EF4-FFF2-40B4-BE49-F238E27FC236}">
                <a16:creationId xmlns:a16="http://schemas.microsoft.com/office/drawing/2014/main" id="{74C59437-A0C2-4BC7-ACCD-19F07C54D985}"/>
              </a:ext>
            </a:extLst>
          </p:cNvPr>
          <p:cNvSpPr txBox="1"/>
          <p:nvPr/>
        </p:nvSpPr>
        <p:spPr>
          <a:xfrm>
            <a:off x="6798210" y="3976671"/>
            <a:ext cx="4097468"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6</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承認者の操作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9" name="Rectangle 8">
            <a:extLst>
              <a:ext uri="{FF2B5EF4-FFF2-40B4-BE49-F238E27FC236}">
                <a16:creationId xmlns:a16="http://schemas.microsoft.com/office/drawing/2014/main" id="{DA215DDB-3AC1-4692-8B1C-1CC2F5788E33}"/>
              </a:ext>
            </a:extLst>
          </p:cNvPr>
          <p:cNvSpPr>
            <a:spLocks noChangeArrowheads="1"/>
          </p:cNvSpPr>
          <p:nvPr/>
        </p:nvSpPr>
        <p:spPr bwMode="auto">
          <a:xfrm>
            <a:off x="608767" y="424160"/>
            <a:ext cx="10966318" cy="523220"/>
          </a:xfrm>
          <a:prstGeom prst="rect">
            <a:avLst/>
          </a:prstGeom>
          <a:solidFill>
            <a:srgbClr val="0070C0"/>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目次</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D95E96F-945F-470D-8029-2D5FB51E638A}"/>
              </a:ext>
            </a:extLst>
          </p:cNvPr>
          <p:cNvSpPr txBox="1"/>
          <p:nvPr/>
        </p:nvSpPr>
        <p:spPr>
          <a:xfrm>
            <a:off x="6790265" y="1376004"/>
            <a:ext cx="4097468" cy="2033950"/>
          </a:xfrm>
          <a:prstGeom prst="rect">
            <a:avLst/>
          </a:prstGeom>
          <a:noFill/>
        </p:spPr>
        <p:txBody>
          <a:bodyPr wrap="square" tIns="36000" rtlCol="0">
            <a:spAutoFit/>
          </a:bodyPr>
          <a:lstStyle/>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家族異動</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証明書発行依頼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申請状況の確認</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A187D900-39B3-4CBD-B25E-2C334229ACFA}"/>
              </a:ext>
            </a:extLst>
          </p:cNvPr>
          <p:cNvSpPr txBox="1"/>
          <p:nvPr/>
        </p:nvSpPr>
        <p:spPr>
          <a:xfrm>
            <a:off x="1294568" y="1925179"/>
            <a:ext cx="4132566"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2</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はじめての起動</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46275646-57E8-4F34-9425-5B71B0D6CCC4}"/>
              </a:ext>
            </a:extLst>
          </p:cNvPr>
          <p:cNvSpPr txBox="1"/>
          <p:nvPr/>
        </p:nvSpPr>
        <p:spPr>
          <a:xfrm>
            <a:off x="1294567" y="2496014"/>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3</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申請の基本操作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テキスト ボックス 9">
            <a:extLst>
              <a:ext uri="{FF2B5EF4-FFF2-40B4-BE49-F238E27FC236}">
                <a16:creationId xmlns:a16="http://schemas.microsoft.com/office/drawing/2014/main" id="{8DEC6D24-5E68-46C1-9E67-E2FCDE4A209A}"/>
              </a:ext>
            </a:extLst>
          </p:cNvPr>
          <p:cNvSpPr txBox="1"/>
          <p:nvPr/>
        </p:nvSpPr>
        <p:spPr>
          <a:xfrm>
            <a:off x="1303034" y="3111978"/>
            <a:ext cx="4124092" cy="3234278"/>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4</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各種申請</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住所変更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連絡先変更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振込口座変更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cxnSp>
        <p:nvCxnSpPr>
          <p:cNvPr id="11" name="直線コネクタ 10">
            <a:extLst>
              <a:ext uri="{FF2B5EF4-FFF2-40B4-BE49-F238E27FC236}">
                <a16:creationId xmlns:a16="http://schemas.microsoft.com/office/drawing/2014/main" id="{B7541C0A-00BF-46E5-A358-B0C3E6952A38}"/>
              </a:ext>
            </a:extLst>
          </p:cNvPr>
          <p:cNvCxnSpPr>
            <a:cxnSpLocks/>
          </p:cNvCxnSpPr>
          <p:nvPr/>
        </p:nvCxnSpPr>
        <p:spPr>
          <a:xfrm>
            <a:off x="6091926" y="1376004"/>
            <a:ext cx="0" cy="51168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E47A8D8F-5A65-4E92-A1D6-93F3026CCE43}"/>
              </a:ext>
            </a:extLst>
          </p:cNvPr>
          <p:cNvSpPr txBox="1"/>
          <p:nvPr/>
        </p:nvSpPr>
        <p:spPr>
          <a:xfrm>
            <a:off x="6808484" y="3435872"/>
            <a:ext cx="4097468"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5</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明細書の確認</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3" name="テキスト ボックス 12">
            <a:extLst>
              <a:ext uri="{FF2B5EF4-FFF2-40B4-BE49-F238E27FC236}">
                <a16:creationId xmlns:a16="http://schemas.microsoft.com/office/drawing/2014/main" id="{6C994BAB-5FCE-46D9-8B84-E6BFE2882FDD}"/>
              </a:ext>
            </a:extLst>
          </p:cNvPr>
          <p:cNvSpPr txBox="1"/>
          <p:nvPr/>
        </p:nvSpPr>
        <p:spPr>
          <a:xfrm>
            <a:off x="6808484" y="5175010"/>
            <a:ext cx="4792965" cy="1233731"/>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8</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こんなときは</a:t>
            </a: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8</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- 1</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パスワードを忘れた</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8 - 2</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パスワードを変更したい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A997B04-D5B3-9474-66EA-59307EAB7B82}"/>
              </a:ext>
            </a:extLst>
          </p:cNvPr>
          <p:cNvSpPr txBox="1"/>
          <p:nvPr/>
        </p:nvSpPr>
        <p:spPr>
          <a:xfrm>
            <a:off x="6808484" y="4592284"/>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7</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その他の機能</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5" name="フッター プレースホルダー 3">
            <a:extLst>
              <a:ext uri="{FF2B5EF4-FFF2-40B4-BE49-F238E27FC236}">
                <a16:creationId xmlns:a16="http://schemas.microsoft.com/office/drawing/2014/main" id="{4B74ADF2-59DB-4086-F95A-DFCA8C8FCEE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6" name="スライド番号プレースホルダー 4">
            <a:extLst>
              <a:ext uri="{FF2B5EF4-FFF2-40B4-BE49-F238E27FC236}">
                <a16:creationId xmlns:a16="http://schemas.microsoft.com/office/drawing/2014/main" id="{3BC9B398-B08D-F09B-8CB9-945E16E743D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76780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22852" y="1377049"/>
            <a:ext cx="10946296"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免許や資格を取得した際などに、［免許・資格］メニューで取得した免許や資格の内容を申請します。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免許・資格の取得</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3F22E7CF-8B24-425C-A17A-24C968D10F68}"/>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2852" y="2062851"/>
            <a:ext cx="5474285" cy="4333460"/>
          </a:xfrm>
          <a:prstGeom prst="rect">
            <a:avLst/>
          </a:prstGeom>
          <a:ln>
            <a:solidFill>
              <a:schemeClr val="tx1"/>
            </a:solidFill>
          </a:ln>
        </p:spPr>
      </p:pic>
      <p:pic>
        <p:nvPicPr>
          <p:cNvPr id="5" name="図 4">
            <a:extLst>
              <a:ext uri="{FF2B5EF4-FFF2-40B4-BE49-F238E27FC236}">
                <a16:creationId xmlns:a16="http://schemas.microsoft.com/office/drawing/2014/main" id="{46492840-889E-4003-830F-373EB4F80249}"/>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758939" y="3047340"/>
            <a:ext cx="4796135" cy="1437198"/>
          </a:xfrm>
          <a:prstGeom prst="rect">
            <a:avLst/>
          </a:prstGeom>
          <a:ln>
            <a:solidFill>
              <a:srgbClr val="000000"/>
            </a:solidFill>
          </a:ln>
        </p:spPr>
      </p:pic>
      <p:sp>
        <p:nvSpPr>
          <p:cNvPr id="9" name="テキスト ボックス 8">
            <a:extLst>
              <a:ext uri="{FF2B5EF4-FFF2-40B4-BE49-F238E27FC236}">
                <a16:creationId xmlns:a16="http://schemas.microsoft.com/office/drawing/2014/main" id="{415A4993-7268-4072-9E72-C33A2EE3307C}"/>
              </a:ext>
            </a:extLst>
          </p:cNvPr>
          <p:cNvSpPr txBox="1"/>
          <p:nvPr/>
        </p:nvSpPr>
        <p:spPr>
          <a:xfrm>
            <a:off x="6787432" y="2069076"/>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すでに取得している免許・資格の更新の際は、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「免許・資格の更新」を選択します。</a:t>
            </a:r>
          </a:p>
        </p:txBody>
      </p:sp>
      <p:sp>
        <p:nvSpPr>
          <p:cNvPr id="10" name="四角形: 角を丸くする 9">
            <a:extLst>
              <a:ext uri="{FF2B5EF4-FFF2-40B4-BE49-F238E27FC236}">
                <a16:creationId xmlns:a16="http://schemas.microsoft.com/office/drawing/2014/main" id="{6FD3EDDB-D3BB-41BE-9889-729532BD53ED}"/>
              </a:ext>
            </a:extLst>
          </p:cNvPr>
          <p:cNvSpPr/>
          <p:nvPr/>
        </p:nvSpPr>
        <p:spPr>
          <a:xfrm>
            <a:off x="8002409" y="3601481"/>
            <a:ext cx="1221104" cy="27875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5A39C3E-BE3E-F64A-2B55-8E3C19BB7D5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792EDA55-B27B-B624-3616-808346D4406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9052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7561"/>
            <a:ext cx="4779692"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氏名が変わる場合は、婚姻後氏名で</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0" name="Rectangle 8">
            <a:extLst>
              <a:ext uri="{FF2B5EF4-FFF2-40B4-BE49-F238E27FC236}">
                <a16:creationId xmlns:a16="http://schemas.microsoft.com/office/drawing/2014/main" id="{06CBD28D-76A7-4E84-9686-C37B0EB87282}"/>
              </a:ext>
            </a:extLst>
          </p:cNvPr>
          <p:cNvSpPr>
            <a:spLocks noChangeArrowheads="1"/>
          </p:cNvSpPr>
          <p:nvPr/>
        </p:nvSpPr>
        <p:spPr bwMode="auto">
          <a:xfrm>
            <a:off x="608378" y="426768"/>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結婚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93A30075-6DC6-4CCB-96F8-0C1BEBB3F08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6845" y="2067561"/>
            <a:ext cx="5480306" cy="3551161"/>
          </a:xfrm>
          <a:prstGeom prst="rect">
            <a:avLst/>
          </a:prstGeom>
          <a:ln>
            <a:solidFill>
              <a:schemeClr val="tx1"/>
            </a:solidFill>
          </a:ln>
        </p:spPr>
      </p:pic>
      <p:sp>
        <p:nvSpPr>
          <p:cNvPr id="7" name="四角形: 角を丸くする 6">
            <a:extLst>
              <a:ext uri="{FF2B5EF4-FFF2-40B4-BE49-F238E27FC236}">
                <a16:creationId xmlns:a16="http://schemas.microsoft.com/office/drawing/2014/main" id="{03D2D43B-B545-42C0-8AAC-8F9B03E17CF5}"/>
              </a:ext>
            </a:extLst>
          </p:cNvPr>
          <p:cNvSpPr/>
          <p:nvPr/>
        </p:nvSpPr>
        <p:spPr>
          <a:xfrm>
            <a:off x="1617511" y="3320032"/>
            <a:ext cx="1000149" cy="31333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E4654549-CD0D-4D18-93D6-9E92A4289872}"/>
              </a:ext>
            </a:extLst>
          </p:cNvPr>
          <p:cNvSpPr txBox="1"/>
          <p:nvPr/>
        </p:nvSpPr>
        <p:spPr>
          <a:xfrm>
            <a:off x="618528" y="1385220"/>
            <a:ext cx="10951891"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結婚した際に、［結婚］メニューで申請します。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F09DF33E-F04E-A6A0-D0FB-D0ED5E69371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B5F24D2C-08EF-44C5-D9CA-4C02221EFC6D}"/>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8762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2824"/>
            <a:ext cx="478557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氏名が変わる場合は、離婚後氏名で</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1" name="Rectangle 8">
            <a:extLst>
              <a:ext uri="{FF2B5EF4-FFF2-40B4-BE49-F238E27FC236}">
                <a16:creationId xmlns:a16="http://schemas.microsoft.com/office/drawing/2014/main" id="{D6023BEC-C347-4D35-B7D1-885EEA9D42AE}"/>
              </a:ext>
            </a:extLst>
          </p:cNvPr>
          <p:cNvSpPr>
            <a:spLocks noChangeArrowheads="1"/>
          </p:cNvSpPr>
          <p:nvPr/>
        </p:nvSpPr>
        <p:spPr bwMode="auto">
          <a:xfrm>
            <a:off x="615693" y="429421"/>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離婚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140407C3-9E29-4537-A2C6-1FBA9163084F}"/>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4" y="2066378"/>
            <a:ext cx="5480306" cy="3740526"/>
          </a:xfrm>
          <a:prstGeom prst="rect">
            <a:avLst/>
          </a:prstGeom>
          <a:ln>
            <a:solidFill>
              <a:schemeClr val="tx1"/>
            </a:solidFill>
          </a:ln>
        </p:spPr>
      </p:pic>
      <p:sp>
        <p:nvSpPr>
          <p:cNvPr id="10" name="四角形: 角を丸くする 9">
            <a:extLst>
              <a:ext uri="{FF2B5EF4-FFF2-40B4-BE49-F238E27FC236}">
                <a16:creationId xmlns:a16="http://schemas.microsoft.com/office/drawing/2014/main" id="{12F83CF3-174B-40BF-992A-BBF2E1876680}"/>
              </a:ext>
            </a:extLst>
          </p:cNvPr>
          <p:cNvSpPr/>
          <p:nvPr/>
        </p:nvSpPr>
        <p:spPr>
          <a:xfrm>
            <a:off x="1638241" y="4868876"/>
            <a:ext cx="985173" cy="3333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2DD7FD9B-8FD5-4863-9CCF-572FEA9761E7}"/>
              </a:ext>
            </a:extLst>
          </p:cNvPr>
          <p:cNvSpPr txBox="1"/>
          <p:nvPr/>
        </p:nvSpPr>
        <p:spPr>
          <a:xfrm>
            <a:off x="618527" y="1377024"/>
            <a:ext cx="1095778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離婚した際に、［離婚］メニューで申請します。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5B9AEE09-BF6A-3C7A-D19B-C49A4AA1566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04CC13E3-EA3D-3BC6-B755-BE9404B75C4A}"/>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7697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6C46ED-FCC9-4268-AF9C-74E20C109244}"/>
              </a:ext>
            </a:extLst>
          </p:cNvPr>
          <p:cNvPicPr>
            <a:picLocks noChangeAspect="1"/>
          </p:cNvPicPr>
          <p:nvPr/>
        </p:nvPicPr>
        <p:blipFill rotWithShape="1">
          <a:blip r:embed="rId3"/>
          <a:srcRect l="21544" t="17768" r="4210" b="9684"/>
          <a:stretch/>
        </p:blipFill>
        <p:spPr>
          <a:xfrm>
            <a:off x="615694" y="2320613"/>
            <a:ext cx="4227953" cy="2639400"/>
          </a:xfrm>
          <a:prstGeom prst="rect">
            <a:avLst/>
          </a:prstGeom>
          <a:ln>
            <a:solidFill>
              <a:schemeClr val="tx1"/>
            </a:solidFill>
          </a:ln>
        </p:spPr>
      </p:pic>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2" y="1379617"/>
            <a:ext cx="10960613"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家族に変動があった際に、［家族異動］メニューで変動内容を申請します。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該当する提出内容を選択して申請します。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正方形/長方形 4">
            <a:extLst>
              <a:ext uri="{FF2B5EF4-FFF2-40B4-BE49-F238E27FC236}">
                <a16:creationId xmlns:a16="http://schemas.microsoft.com/office/drawing/2014/main" id="{B82174FD-A377-4DF1-AE2F-7BB57801CD82}"/>
              </a:ext>
            </a:extLst>
          </p:cNvPr>
          <p:cNvSpPr/>
          <p:nvPr/>
        </p:nvSpPr>
        <p:spPr>
          <a:xfrm>
            <a:off x="923247" y="3940981"/>
            <a:ext cx="4785666" cy="282282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chemeClr val="tx1"/>
                </a:solidFill>
                <a:latin typeface="Meiryo UI" panose="020B0604030504040204" pitchFamily="34" charset="-128"/>
                <a:ea typeface="Meiryo UI" panose="020B0604030504040204" pitchFamily="34" charset="-128"/>
              </a:rPr>
              <a:t>＜「扶養家族追加」を選択するケース＞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・子供が生まれた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・配偶者が離職、両親が定年退職した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br>
              <a:rPr kumimoji="1" lang="en-US" altLang="ja-JP" sz="1600" b="1" dirty="0">
                <a:solidFill>
                  <a:schemeClr val="tx1"/>
                </a:solidFill>
                <a:latin typeface="Meiryo UI" panose="020B0604030504040204" pitchFamily="34" charset="-128"/>
                <a:ea typeface="Meiryo UI" panose="020B0604030504040204" pitchFamily="34" charset="-128"/>
              </a:rPr>
            </a:br>
            <a:r>
              <a:rPr kumimoji="1" lang="ja-JP" altLang="en-US" sz="1600" b="1" dirty="0">
                <a:solidFill>
                  <a:schemeClr val="tx1"/>
                </a:solidFill>
                <a:latin typeface="Meiryo UI" panose="020B0604030504040204" pitchFamily="34" charset="-128"/>
                <a:ea typeface="Meiryo UI" panose="020B0604030504040204" pitchFamily="34" charset="-128"/>
              </a:rPr>
              <a:t>＜「扶養家族除外」を選択するケース＞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・子供が就職した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・配偶者の収入が増加した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b="1" dirty="0">
                <a:solidFill>
                  <a:schemeClr val="tx1"/>
                </a:solidFill>
                <a:latin typeface="Meiryo UI" panose="020B0604030504040204" pitchFamily="34" charset="-128"/>
                <a:ea typeface="Meiryo UI" panose="020B0604030504040204" pitchFamily="34" charset="-128"/>
              </a:rPr>
              <a:t>＜「家族情報変更」を選択するケース＞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・家族の住所に変更があった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a:t>
            </a:r>
            <a:r>
              <a:rPr kumimoji="1" lang="ja-JP" altLang="en-US" sz="1600" dirty="0" err="1">
                <a:solidFill>
                  <a:schemeClr val="tx1"/>
                </a:solidFill>
                <a:latin typeface="Meiryo UI" panose="020B0604030504040204" pitchFamily="34" charset="-128"/>
                <a:ea typeface="Meiryo UI" panose="020B0604030504040204" pitchFamily="34" charset="-128"/>
              </a:rPr>
              <a:t>障がい</a:t>
            </a:r>
            <a:r>
              <a:rPr kumimoji="1" lang="ja-JP" altLang="en-US" sz="1600" dirty="0">
                <a:solidFill>
                  <a:schemeClr val="tx1"/>
                </a:solidFill>
                <a:latin typeface="Meiryo UI" panose="020B0604030504040204" pitchFamily="34" charset="-128"/>
                <a:ea typeface="Meiryo UI" panose="020B0604030504040204" pitchFamily="34" charset="-128"/>
              </a:rPr>
              <a:t>者の該当状況に変更があった　など・・・</a:t>
            </a:r>
          </a:p>
        </p:txBody>
      </p:sp>
      <p:sp>
        <p:nvSpPr>
          <p:cNvPr id="10" name="Rectangle 8">
            <a:extLst>
              <a:ext uri="{FF2B5EF4-FFF2-40B4-BE49-F238E27FC236}">
                <a16:creationId xmlns:a16="http://schemas.microsoft.com/office/drawing/2014/main" id="{1785FE8B-41CD-4289-B0BA-722E8B180AB3}"/>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家族の異動</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F5601FBA-3F95-4592-B424-6663AD03CD89}"/>
              </a:ext>
            </a:extLst>
          </p:cNvPr>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6782174" y="2396636"/>
            <a:ext cx="4316113" cy="3912840"/>
          </a:xfrm>
          <a:prstGeom prst="rect">
            <a:avLst/>
          </a:prstGeom>
          <a:ln>
            <a:solidFill>
              <a:schemeClr val="tx1"/>
            </a:solidFill>
          </a:ln>
        </p:spPr>
      </p:pic>
      <p:sp>
        <p:nvSpPr>
          <p:cNvPr id="9" name="テキスト ボックス 8">
            <a:extLst>
              <a:ext uri="{FF2B5EF4-FFF2-40B4-BE49-F238E27FC236}">
                <a16:creationId xmlns:a16="http://schemas.microsoft.com/office/drawing/2014/main" id="{8B362998-B469-45CE-A3B8-796802B7073C}"/>
              </a:ext>
            </a:extLst>
          </p:cNvPr>
          <p:cNvSpPr txBox="1"/>
          <p:nvPr/>
        </p:nvSpPr>
        <p:spPr>
          <a:xfrm>
            <a:off x="6686293" y="2030755"/>
            <a:ext cx="2169840" cy="328226"/>
          </a:xfrm>
          <a:prstGeom prst="rect">
            <a:avLst/>
          </a:prstGeom>
          <a:noFill/>
        </p:spPr>
        <p:txBody>
          <a:bodyPr wrap="square" tIns="36000" rtlCol="0">
            <a:spAutoFit/>
          </a:bodyPr>
          <a:lstStyle/>
          <a:p>
            <a:pPr algn="l">
              <a:lnSpc>
                <a:spcPct val="130000"/>
              </a:lnSpc>
            </a:pPr>
            <a:r>
              <a:rPr kumimoji="1" lang="ja-JP" altLang="en-US" sz="1400" dirty="0">
                <a:solidFill>
                  <a:schemeClr val="tx1">
                    <a:lumMod val="95000"/>
                    <a:lumOff val="5000"/>
                  </a:schemeClr>
                </a:solidFill>
                <a:latin typeface="Meiryo UI" panose="020B0604030504040204" pitchFamily="34" charset="-128"/>
                <a:ea typeface="Meiryo UI" panose="020B0604030504040204" pitchFamily="34" charset="-128"/>
              </a:rPr>
              <a:t>扶養家族追加の場合</a:t>
            </a:r>
          </a:p>
        </p:txBody>
      </p:sp>
      <p:sp>
        <p:nvSpPr>
          <p:cNvPr id="2" name="フッター プレースホルダー 3">
            <a:extLst>
              <a:ext uri="{FF2B5EF4-FFF2-40B4-BE49-F238E27FC236}">
                <a16:creationId xmlns:a16="http://schemas.microsoft.com/office/drawing/2014/main" id="{ADCEFAC0-F446-AA11-06F0-66C59BEFB161}"/>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E4863A77-F0AC-75DA-B4D2-E52F44F3155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2211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785258" y="2063495"/>
            <a:ext cx="479104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出産予定日を入力すると、法律で定められた開始日・終了日が表示されます。</a:t>
            </a:r>
          </a:p>
        </p:txBody>
      </p:sp>
      <p:sp>
        <p:nvSpPr>
          <p:cNvPr id="8" name="Rectangle 8">
            <a:extLst>
              <a:ext uri="{FF2B5EF4-FFF2-40B4-BE49-F238E27FC236}">
                <a16:creationId xmlns:a16="http://schemas.microsoft.com/office/drawing/2014/main" id="{8029C0E3-5BA7-41F7-8A7F-264A1A6A2835}"/>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産前産後休業①（産休に入る前）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B6C533-B56A-4A05-90E1-0DCCC5137ABD}"/>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2065235"/>
            <a:ext cx="5480307" cy="3246174"/>
          </a:xfrm>
          <a:prstGeom prst="rect">
            <a:avLst/>
          </a:prstGeom>
          <a:ln>
            <a:solidFill>
              <a:schemeClr val="tx1"/>
            </a:solidFill>
          </a:ln>
        </p:spPr>
      </p:pic>
      <p:sp>
        <p:nvSpPr>
          <p:cNvPr id="7" name="四角形: 角を丸くする 6">
            <a:extLst>
              <a:ext uri="{FF2B5EF4-FFF2-40B4-BE49-F238E27FC236}">
                <a16:creationId xmlns:a16="http://schemas.microsoft.com/office/drawing/2014/main" id="{DBA34CC8-107D-4E53-87E6-215B68613C55}"/>
              </a:ext>
            </a:extLst>
          </p:cNvPr>
          <p:cNvSpPr/>
          <p:nvPr/>
        </p:nvSpPr>
        <p:spPr>
          <a:xfrm>
            <a:off x="697929" y="3017726"/>
            <a:ext cx="2731072" cy="53529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FFBB40F4-9258-4AA0-9867-F4EA60DCA0FF}"/>
              </a:ext>
            </a:extLst>
          </p:cNvPr>
          <p:cNvSpPr txBox="1"/>
          <p:nvPr/>
        </p:nvSpPr>
        <p:spPr>
          <a:xfrm>
            <a:off x="615694" y="1378305"/>
            <a:ext cx="10960613"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産前産後休業する際に、［産前産後休業］メニューで休業期間等を申請します。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CC3805-39B6-761F-1796-78874414FC5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9E034A9F-0DA8-68F5-1C26-0A395CA81E3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2358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担当者から「出産後に必要な申請や書類等の連絡」より送信されたメールに掲載されている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産前産後休業②（出産の報告）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7F2DD82-91CD-402C-BE9C-7CF0F42BA86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353063"/>
            <a:ext cx="5480307" cy="3694695"/>
          </a:xfrm>
          <a:prstGeom prst="rect">
            <a:avLst/>
          </a:prstGeom>
        </p:spPr>
      </p:pic>
      <p:sp>
        <p:nvSpPr>
          <p:cNvPr id="6" name="四角形: 角を丸くする 5">
            <a:extLst>
              <a:ext uri="{FF2B5EF4-FFF2-40B4-BE49-F238E27FC236}">
                <a16:creationId xmlns:a16="http://schemas.microsoft.com/office/drawing/2014/main" id="{0EC51CFE-C8A2-4D6D-BAA0-7741B4C2A627}"/>
              </a:ext>
            </a:extLst>
          </p:cNvPr>
          <p:cNvSpPr/>
          <p:nvPr/>
        </p:nvSpPr>
        <p:spPr>
          <a:xfrm>
            <a:off x="669171" y="4685338"/>
            <a:ext cx="5307348" cy="70871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54E6CE9F-A39A-EFA7-0D52-42C99B93926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B935E7C1-DD98-DE26-E94E-A6E99017FAA8}"/>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75044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BF60D8FE-4A5E-492F-AA04-2DB16F72D463}"/>
              </a:ext>
            </a:extLst>
          </p:cNvPr>
          <p:cNvSpPr/>
          <p:nvPr/>
        </p:nvSpPr>
        <p:spPr>
          <a:xfrm>
            <a:off x="6648449" y="2245699"/>
            <a:ext cx="4927857" cy="397095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6" name="テキスト ボックス 5">
            <a:extLst>
              <a:ext uri="{FF2B5EF4-FFF2-40B4-BE49-F238E27FC236}">
                <a16:creationId xmlns:a16="http://schemas.microsoft.com/office/drawing/2014/main" id="{97A1A561-8A7E-49CD-9CE0-EA3BAD576BD0}"/>
              </a:ext>
            </a:extLst>
          </p:cNvPr>
          <p:cNvSpPr txBox="1"/>
          <p:nvPr/>
        </p:nvSpPr>
        <p:spPr>
          <a:xfrm>
            <a:off x="615693" y="1851022"/>
            <a:ext cx="4861182"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産前産後休業から続けて育休に入る場合は、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D94B402A-902D-45CB-A2B2-DE767DA5A051}"/>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休業①（育休に入る前）</a:t>
            </a:r>
            <a:endParaRPr lang="ja-JP" altLang="ja-JP" sz="2800" b="1" dirty="0">
              <a:solidFill>
                <a:schemeClr val="bg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3" y="2752724"/>
            <a:ext cx="5315094" cy="3463927"/>
          </a:xfrm>
          <a:prstGeom prst="rect">
            <a:avLst/>
          </a:prstGeom>
          <a:ln>
            <a:solidFill>
              <a:schemeClr val="tx1"/>
            </a:solidFill>
          </a:ln>
        </p:spPr>
      </p:pic>
      <p:sp>
        <p:nvSpPr>
          <p:cNvPr id="9" name="テキスト ボックス 8">
            <a:extLst>
              <a:ext uri="{FF2B5EF4-FFF2-40B4-BE49-F238E27FC236}">
                <a16:creationId xmlns:a16="http://schemas.microsoft.com/office/drawing/2014/main" id="{8CAD2E38-DB37-47ED-81D8-80C30AFD3B49}"/>
              </a:ext>
            </a:extLst>
          </p:cNvPr>
          <p:cNvSpPr txBox="1"/>
          <p:nvPr/>
        </p:nvSpPr>
        <p:spPr>
          <a:xfrm>
            <a:off x="618852" y="1383441"/>
            <a:ext cx="1095745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育児休業する際に、［育児休業］メニューで休業期間等を申請できます。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6BD3432D-0A9B-4188-8AC5-0E5AE024E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8461" y="3194092"/>
            <a:ext cx="3524763" cy="2836688"/>
          </a:xfrm>
          <a:prstGeom prst="rect">
            <a:avLst/>
          </a:prstGeom>
          <a:ln>
            <a:solidFill>
              <a:schemeClr val="tx1"/>
            </a:solidFill>
          </a:ln>
        </p:spPr>
      </p:pic>
      <p:sp>
        <p:nvSpPr>
          <p:cNvPr id="11" name="テキスト ボックス 10">
            <a:extLst>
              <a:ext uri="{FF2B5EF4-FFF2-40B4-BE49-F238E27FC236}">
                <a16:creationId xmlns:a16="http://schemas.microsoft.com/office/drawing/2014/main" id="{97A1A561-8A7E-49CD-9CE0-EA3BAD576BD0}"/>
              </a:ext>
            </a:extLst>
          </p:cNvPr>
          <p:cNvSpPr txBox="1"/>
          <p:nvPr/>
        </p:nvSpPr>
        <p:spPr>
          <a:xfrm>
            <a:off x="6971786" y="2311355"/>
            <a:ext cx="4143888" cy="882737"/>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男性は「産後パパ育休の取得」または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「通常育児休業の取得」を選択します。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D227085-F22A-3E2C-B619-EB07C100B84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379C85F7-07E6-B3E3-E05D-08DE821634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07882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育休に入る前の申請で子の情報を入力しなかった場合は、担当者から「出生後に必要な申請や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休業②（</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出生</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4" y="2424230"/>
            <a:ext cx="5953272" cy="3724321"/>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3BDD8DEA-2FA4-0568-215A-EA127F29171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82A8BA74-E132-C8E1-6F2E-3747C5F21B3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2634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在籍証明書などが必要な際に、［証明書発行依頼］メニューで依頼します。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証明書発行依頼</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B8CBC893-0890-67E3-9289-2420B957886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66ACEDA-CE89-41E7-CE3E-7D45C4C2CF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27</a:t>
            </a:fld>
            <a:endParaRPr kumimoji="1" lang="ja-JP" altLang="en-US" sz="1200" b="0"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D87D89B8-B1ED-DD5E-0D40-2F0582B0917B}"/>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5692" y="2031052"/>
            <a:ext cx="5480306" cy="3980508"/>
          </a:xfrm>
          <a:prstGeom prst="rect">
            <a:avLst/>
          </a:prstGeom>
          <a:ln>
            <a:solidFill>
              <a:schemeClr val="tx1"/>
            </a:solidFill>
          </a:ln>
        </p:spPr>
      </p:pic>
    </p:spTree>
    <p:extLst>
      <p:ext uri="{BB962C8B-B14F-4D97-AF65-F5344CB8AC3E}">
        <p14:creationId xmlns:p14="http://schemas.microsoft.com/office/powerpoint/2010/main" val="3314054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7A1A561-8A7E-49CD-9CE0-EA3BAD576BD0}"/>
              </a:ext>
            </a:extLst>
          </p:cNvPr>
          <p:cNvSpPr txBox="1"/>
          <p:nvPr/>
        </p:nvSpPr>
        <p:spPr>
          <a:xfrm>
            <a:off x="614266" y="1380067"/>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申請した内容について、［申請状況］メニューで状況を確認できます。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210FBA78-2E88-4B57-80AE-2B2C33AEC210}"/>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申請状況の確認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E3BFAA92-FF35-63C8-A371-4D1B7388681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8C34B159-651D-8849-7784-B40281DDEC5A}"/>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28</a:t>
            </a:fld>
            <a:endParaRPr kumimoji="1" lang="ja-JP" altLang="en-US" sz="1200" b="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238E9E31-8F82-E3A1-98C9-37DE83F660DD}"/>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265" y="2067559"/>
            <a:ext cx="6162019" cy="3084884"/>
          </a:xfrm>
          <a:prstGeom prst="rect">
            <a:avLst/>
          </a:prstGeom>
          <a:ln>
            <a:solidFill>
              <a:schemeClr val="tx1"/>
            </a:solidFill>
          </a:ln>
        </p:spPr>
      </p:pic>
    </p:spTree>
    <p:extLst>
      <p:ext uri="{BB962C8B-B14F-4D97-AF65-F5344CB8AC3E}">
        <p14:creationId xmlns:p14="http://schemas.microsoft.com/office/powerpoint/2010/main" val="4047971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当サービスでできること</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はじめに、</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err="1">
                <a:solidFill>
                  <a:schemeClr val="tx1">
                    <a:lumMod val="95000"/>
                    <a:lumOff val="5000"/>
                  </a:schemeClr>
                </a:solidFill>
                <a:latin typeface="Meiryo UI" panose="020B0604030504040204" pitchFamily="34" charset="-128"/>
                <a:ea typeface="Meiryo UI" panose="020B0604030504040204" pitchFamily="34" charset="-128"/>
              </a:rPr>
              <a:t>で</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できることを確認しましょう。</a:t>
            </a:r>
          </a:p>
        </p:txBody>
      </p:sp>
      <p:sp>
        <p:nvSpPr>
          <p:cNvPr id="2" name="フッター プレースホルダー 3">
            <a:extLst>
              <a:ext uri="{FF2B5EF4-FFF2-40B4-BE49-F238E27FC236}">
                <a16:creationId xmlns:a16="http://schemas.microsoft.com/office/drawing/2014/main" id="{09661EF4-130B-928C-F415-58A9F595C21B}"/>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AEE9DA2B-E72F-A3C2-9393-6D51024520ED}"/>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6137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ctr" latinLnBrk="0" hangingPunct="1">
              <a:lnSpc>
                <a:spcPts val="4800"/>
              </a:lnSpc>
              <a:spcBef>
                <a:spcPct val="0"/>
              </a:spcBef>
              <a:spcAft>
                <a:spcPts val="0"/>
              </a:spcAft>
              <a:buClrTx/>
              <a:buSzTx/>
              <a:buFontTx/>
              <a:buNone/>
              <a:tabLst/>
              <a:defRPr/>
            </a:pPr>
            <a:r>
              <a:rPr kumimoji="1" lang="en-US" altLang="ja-JP" sz="4800"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5</a:t>
            </a:r>
            <a:r>
              <a:rPr kumimoji="1" lang="ja-JP" altLang="en-US" sz="4800"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明細書の確認</a:t>
            </a:r>
            <a:endParaRPr kumimoji="1" lang="ja-JP" altLang="en-US" sz="4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続いて、明細書を確認しましょう。</a:t>
            </a:r>
          </a:p>
        </p:txBody>
      </p:sp>
      <p:sp>
        <p:nvSpPr>
          <p:cNvPr id="2" name="フッター プレースホルダー 3">
            <a:extLst>
              <a:ext uri="{FF2B5EF4-FFF2-40B4-BE49-F238E27FC236}">
                <a16:creationId xmlns:a16="http://schemas.microsoft.com/office/drawing/2014/main" id="{66A58592-5385-53D9-F984-3471F3AE698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DE904093-A09B-036D-5E1C-14F056FABB8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50887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833621"/>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明細書が公開された際に、差出人「ＯＢＣｉＤ」からメールが送信されますので、</a:t>
            </a:r>
            <a:b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b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記載されている</a:t>
            </a: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URL</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をクリックしてログインします。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13" name="図 12">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76625" y="1742570"/>
            <a:ext cx="3786816" cy="3937858"/>
          </a:xfrm>
          <a:prstGeom prst="rect">
            <a:avLst/>
          </a:prstGeom>
          <a:ln>
            <a:solidFill>
              <a:schemeClr val="tx1"/>
            </a:solidFill>
          </a:ln>
        </p:spPr>
      </p:pic>
      <p:pic>
        <p:nvPicPr>
          <p:cNvPr id="9" name="図 8">
            <a:extLst>
              <a:ext uri="{FF2B5EF4-FFF2-40B4-BE49-F238E27FC236}">
                <a16:creationId xmlns:a16="http://schemas.microsoft.com/office/drawing/2014/main" id="{ADB39A5C-DF4D-4298-972C-9128AEFDAB84}"/>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800804" y="1742570"/>
            <a:ext cx="4587033" cy="3127322"/>
          </a:xfrm>
          <a:prstGeom prst="rect">
            <a:avLst/>
          </a:prstGeom>
          <a:ln>
            <a:solidFill>
              <a:schemeClr val="tx1"/>
            </a:solidFill>
          </a:ln>
        </p:spPr>
      </p:pic>
      <p:sp>
        <p:nvSpPr>
          <p:cNvPr id="10" name="四角形: 角を丸くする 9">
            <a:extLst>
              <a:ext uri="{FF2B5EF4-FFF2-40B4-BE49-F238E27FC236}">
                <a16:creationId xmlns:a16="http://schemas.microsoft.com/office/drawing/2014/main" id="{26DAB27E-1C2B-48E7-BF68-7BEACFCFC6EE}"/>
              </a:ext>
            </a:extLst>
          </p:cNvPr>
          <p:cNvSpPr/>
          <p:nvPr/>
        </p:nvSpPr>
        <p:spPr>
          <a:xfrm>
            <a:off x="821089" y="3876402"/>
            <a:ext cx="3099858" cy="46151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1" name="矢印: 右 10">
            <a:extLst>
              <a:ext uri="{FF2B5EF4-FFF2-40B4-BE49-F238E27FC236}">
                <a16:creationId xmlns:a16="http://schemas.microsoft.com/office/drawing/2014/main" id="{AF5D1668-D701-4451-BDCE-542AC3EB6F72}"/>
              </a:ext>
            </a:extLst>
          </p:cNvPr>
          <p:cNvSpPr/>
          <p:nvPr/>
        </p:nvSpPr>
        <p:spPr>
          <a:xfrm>
            <a:off x="5100827" y="317271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pic>
        <p:nvPicPr>
          <p:cNvPr id="8" name="図 7">
            <a:extLst>
              <a:ext uri="{FF2B5EF4-FFF2-40B4-BE49-F238E27FC236}">
                <a16:creationId xmlns:a16="http://schemas.microsoft.com/office/drawing/2014/main" id="{AE412A51-9CF8-43FE-92F3-ADE237E38B54}"/>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12470" y="1581548"/>
            <a:ext cx="393700" cy="330200"/>
          </a:xfrm>
          <a:prstGeom prst="rect">
            <a:avLst/>
          </a:prstGeom>
        </p:spPr>
      </p:pic>
      <p:sp>
        <p:nvSpPr>
          <p:cNvPr id="2" name="フッター プレースホルダー 3">
            <a:extLst>
              <a:ext uri="{FF2B5EF4-FFF2-40B4-BE49-F238E27FC236}">
                <a16:creationId xmlns:a16="http://schemas.microsoft.com/office/drawing/2014/main" id="{4561001B-FB84-72B9-2216-26B996A57761}"/>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020D9C24-1811-6E3C-E0B3-142D8717A99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2737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73099BC-4168-407F-9ED7-E23D2AE2A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903" y="1294470"/>
            <a:ext cx="3717839" cy="3314799"/>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9352556"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a:t>
            </a:r>
            <a:r>
              <a:rPr kumimoji="1" lang="ja-JP" altLang="en-US" sz="2000" dirty="0">
                <a:solidFill>
                  <a:prstClr val="black">
                    <a:lumMod val="95000"/>
                    <a:lumOff val="5000"/>
                  </a:prstClr>
                </a:solidFill>
                <a:latin typeface="Meiryo UI" panose="020B0604030504040204" pitchFamily="34" charset="-128"/>
                <a:ea typeface="Meiryo UI" panose="020B0604030504040204" pitchFamily="34" charset="-128"/>
              </a:rPr>
              <a:t>明細書 </a:t>
            </a:r>
            <a:r>
              <a:rPr kumimoji="1" lang="en-US" altLang="ja-JP" sz="2000" dirty="0">
                <a:solidFill>
                  <a:prstClr val="black">
                    <a:lumMod val="95000"/>
                    <a:lumOff val="5000"/>
                  </a:prstClr>
                </a:solidFill>
                <a:latin typeface="Meiryo UI" panose="020B0604030504040204" pitchFamily="34" charset="-128"/>
                <a:ea typeface="Meiryo UI" panose="020B0604030504040204" pitchFamily="34" charset="-128"/>
              </a:rPr>
              <a:t>‐</a:t>
            </a:r>
            <a:r>
              <a:rPr kumimoji="1" lang="ja-JP" altLang="en-US" sz="2000" dirty="0">
                <a:solidFill>
                  <a:prstClr val="black">
                    <a:lumMod val="95000"/>
                    <a:lumOff val="5000"/>
                  </a:prstClr>
                </a:solidFill>
                <a:latin typeface="Meiryo UI" panose="020B0604030504040204" pitchFamily="34" charset="-128"/>
                <a:ea typeface="Meiryo UI" panose="020B0604030504040204" pitchFamily="34" charset="-128"/>
              </a:rPr>
              <a:t> 明細書照会］メニュー</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を選択します。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四角形: 角を丸くする 7">
            <a:extLst>
              <a:ext uri="{FF2B5EF4-FFF2-40B4-BE49-F238E27FC236}">
                <a16:creationId xmlns:a16="http://schemas.microsoft.com/office/drawing/2014/main" id="{9B5FA96E-B1FA-49A1-A3FC-F87F1E42F782}"/>
              </a:ext>
            </a:extLst>
          </p:cNvPr>
          <p:cNvSpPr/>
          <p:nvPr/>
        </p:nvSpPr>
        <p:spPr>
          <a:xfrm>
            <a:off x="2814622" y="1496523"/>
            <a:ext cx="1774120" cy="298446"/>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1" name="四角形: 角を丸くする 20">
            <a:extLst>
              <a:ext uri="{FF2B5EF4-FFF2-40B4-BE49-F238E27FC236}">
                <a16:creationId xmlns:a16="http://schemas.microsoft.com/office/drawing/2014/main" id="{02A6F533-E929-4886-A1AD-B266015B7C22}"/>
              </a:ext>
            </a:extLst>
          </p:cNvPr>
          <p:cNvSpPr/>
          <p:nvPr/>
        </p:nvSpPr>
        <p:spPr>
          <a:xfrm>
            <a:off x="888724" y="2525062"/>
            <a:ext cx="1326156" cy="401017"/>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0" name="正方形/長方形 19">
            <a:extLst>
              <a:ext uri="{FF2B5EF4-FFF2-40B4-BE49-F238E27FC236}">
                <a16:creationId xmlns:a16="http://schemas.microsoft.com/office/drawing/2014/main" id="{A7AD048C-4029-48A9-98FE-3608C588141A}"/>
              </a:ext>
            </a:extLst>
          </p:cNvPr>
          <p:cNvSpPr/>
          <p:nvPr/>
        </p:nvSpPr>
        <p:spPr>
          <a:xfrm>
            <a:off x="5212080" y="1292927"/>
            <a:ext cx="6583680" cy="450843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2" name="テキスト ボックス 21">
            <a:extLst>
              <a:ext uri="{FF2B5EF4-FFF2-40B4-BE49-F238E27FC236}">
                <a16:creationId xmlns:a16="http://schemas.microsoft.com/office/drawing/2014/main" id="{9B25C95A-2E07-4243-9F43-4AC9E0BDEF01}"/>
              </a:ext>
            </a:extLst>
          </p:cNvPr>
          <p:cNvSpPr txBox="1"/>
          <p:nvPr/>
        </p:nvSpPr>
        <p:spPr>
          <a:xfrm>
            <a:off x="5367958" y="1379395"/>
            <a:ext cx="6285562" cy="123373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以下の給与明細書等の電子交付同意が表示された場合は、「電子交付に同意する」にチェックを付け、［明細書照会］</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ボタンをクリックします。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7370FECE-8CE4-4F00-AE2A-DCA849CF0AE6}"/>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5514213" y="3082048"/>
            <a:ext cx="5759744" cy="2396557"/>
          </a:xfrm>
          <a:prstGeom prst="rect">
            <a:avLst/>
          </a:prstGeom>
        </p:spPr>
      </p:pic>
      <p:sp>
        <p:nvSpPr>
          <p:cNvPr id="16" name="AutoShape 380">
            <a:extLst>
              <a:ext uri="{FF2B5EF4-FFF2-40B4-BE49-F238E27FC236}">
                <a16:creationId xmlns:a16="http://schemas.microsoft.com/office/drawing/2014/main" id="{BB5CB137-E956-4DAD-BAE0-738861D9732D}"/>
              </a:ext>
            </a:extLst>
          </p:cNvPr>
          <p:cNvSpPr>
            <a:spLocks noChangeArrowheads="1"/>
          </p:cNvSpPr>
          <p:nvPr/>
        </p:nvSpPr>
        <p:spPr bwMode="auto">
          <a:xfrm>
            <a:off x="8070056" y="4307681"/>
            <a:ext cx="692944" cy="2833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3" name="AutoShape 380">
            <a:extLst>
              <a:ext uri="{FF2B5EF4-FFF2-40B4-BE49-F238E27FC236}">
                <a16:creationId xmlns:a16="http://schemas.microsoft.com/office/drawing/2014/main" id="{68F0CD74-C040-46A5-9C35-8E586EA04D8F}"/>
              </a:ext>
            </a:extLst>
          </p:cNvPr>
          <p:cNvSpPr>
            <a:spLocks noChangeArrowheads="1"/>
          </p:cNvSpPr>
          <p:nvPr/>
        </p:nvSpPr>
        <p:spPr bwMode="auto">
          <a:xfrm>
            <a:off x="6197909" y="3882542"/>
            <a:ext cx="941079" cy="17128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 name="フッター プレースホルダー 3">
            <a:extLst>
              <a:ext uri="{FF2B5EF4-FFF2-40B4-BE49-F238E27FC236}">
                <a16:creationId xmlns:a16="http://schemas.microsoft.com/office/drawing/2014/main" id="{FA2B5D46-6C3B-4C1A-C72E-1567A955FC2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7397EC48-1A8D-2981-2EEF-3E774039FB51}"/>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7193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参照したい明細書の　　  マークをクリックします。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2" name="矢印: 右 1">
            <a:extLst>
              <a:ext uri="{FF2B5EF4-FFF2-40B4-BE49-F238E27FC236}">
                <a16:creationId xmlns:a16="http://schemas.microsoft.com/office/drawing/2014/main" id="{05C99F55-2B8C-449D-B0D5-4DC64AFA7671}"/>
              </a:ext>
            </a:extLst>
          </p:cNvPr>
          <p:cNvSpPr/>
          <p:nvPr/>
        </p:nvSpPr>
        <p:spPr>
          <a:xfrm>
            <a:off x="5549899" y="258907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pic>
        <p:nvPicPr>
          <p:cNvPr id="7" name="図 6">
            <a:extLst>
              <a:ext uri="{FF2B5EF4-FFF2-40B4-BE49-F238E27FC236}">
                <a16:creationId xmlns:a16="http://schemas.microsoft.com/office/drawing/2014/main" id="{A2014420-CC53-419A-BCE6-01E10EB09E02}"/>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2821989" y="698549"/>
            <a:ext cx="419251" cy="419251"/>
          </a:xfrm>
          <a:prstGeom prst="rect">
            <a:avLst/>
          </a:prstGeom>
        </p:spPr>
      </p:pic>
      <p:sp>
        <p:nvSpPr>
          <p:cNvPr id="11" name="テキスト ボックス 10">
            <a:extLst>
              <a:ext uri="{FF2B5EF4-FFF2-40B4-BE49-F238E27FC236}">
                <a16:creationId xmlns:a16="http://schemas.microsoft.com/office/drawing/2014/main" id="{35BE09D6-8E7A-4BBF-BFC5-96FB90FDCBC4}"/>
              </a:ext>
            </a:extLst>
          </p:cNvPr>
          <p:cNvSpPr txBox="1"/>
          <p:nvPr/>
        </p:nvSpPr>
        <p:spPr>
          <a:xfrm>
            <a:off x="615692" y="4803006"/>
            <a:ext cx="1094977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PDF</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ファイルをダウンロードできます。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10" name="図 9">
            <a:extLst>
              <a:ext uri="{FF2B5EF4-FFF2-40B4-BE49-F238E27FC236}">
                <a16:creationId xmlns:a16="http://schemas.microsoft.com/office/drawing/2014/main" id="{841CE042-E082-4C33-90E7-7F5242B8401B}"/>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7144621" y="1273533"/>
            <a:ext cx="3466040" cy="4893233"/>
          </a:xfrm>
          <a:prstGeom prst="rect">
            <a:avLst/>
          </a:prstGeom>
        </p:spPr>
      </p:pic>
      <p:pic>
        <p:nvPicPr>
          <p:cNvPr id="5" name="図 4">
            <a:extLst>
              <a:ext uri="{FF2B5EF4-FFF2-40B4-BE49-F238E27FC236}">
                <a16:creationId xmlns:a16="http://schemas.microsoft.com/office/drawing/2014/main" id="{07EF761E-141E-4181-8191-F7CB6FBF22EF}"/>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693282" y="1253927"/>
            <a:ext cx="444043" cy="598942"/>
          </a:xfrm>
          <a:prstGeom prst="rect">
            <a:avLst/>
          </a:prstGeom>
        </p:spPr>
      </p:pic>
      <p:pic>
        <p:nvPicPr>
          <p:cNvPr id="9" name="図 8">
            <a:extLst>
              <a:ext uri="{FF2B5EF4-FFF2-40B4-BE49-F238E27FC236}">
                <a16:creationId xmlns:a16="http://schemas.microsoft.com/office/drawing/2014/main" id="{852E68BB-E44B-4D53-B78D-E40B0B0994F9}"/>
              </a:ext>
            </a:extLst>
          </p:cNvPr>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644646" y="1253928"/>
            <a:ext cx="4574125" cy="2566914"/>
          </a:xfrm>
          <a:prstGeom prst="rect">
            <a:avLst/>
          </a:prstGeom>
        </p:spPr>
      </p:pic>
      <p:sp>
        <p:nvSpPr>
          <p:cNvPr id="8" name="四角形: 角を丸くする 7">
            <a:extLst>
              <a:ext uri="{FF2B5EF4-FFF2-40B4-BE49-F238E27FC236}">
                <a16:creationId xmlns:a16="http://schemas.microsoft.com/office/drawing/2014/main" id="{3FB6C669-5AEA-49D6-B43D-68D4C1D22AA1}"/>
              </a:ext>
            </a:extLst>
          </p:cNvPr>
          <p:cNvSpPr/>
          <p:nvPr/>
        </p:nvSpPr>
        <p:spPr>
          <a:xfrm>
            <a:off x="909195" y="2092260"/>
            <a:ext cx="727899" cy="156831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4" name="フッター プレースホルダー 3">
            <a:extLst>
              <a:ext uri="{FF2B5EF4-FFF2-40B4-BE49-F238E27FC236}">
                <a16:creationId xmlns:a16="http://schemas.microsoft.com/office/drawing/2014/main" id="{999644B6-5F98-D6BC-8925-18313C0B6ED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2" name="スライド番号プレースホルダー 4">
            <a:extLst>
              <a:ext uri="{FF2B5EF4-FFF2-40B4-BE49-F238E27FC236}">
                <a16:creationId xmlns:a16="http://schemas.microsoft.com/office/drawing/2014/main" id="{B670E72B-568B-08EF-A675-57E3287FE16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99671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6</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承認者の操作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441288D4-DB4F-4368-8E45-F7E4AAE7C772}"/>
              </a:ext>
            </a:extLst>
          </p:cNvPr>
          <p:cNvSpPr txBox="1"/>
          <p:nvPr/>
        </p:nvSpPr>
        <p:spPr>
          <a:xfrm>
            <a:off x="4014848" y="2784921"/>
            <a:ext cx="4396076" cy="398374"/>
          </a:xfrm>
          <a:prstGeom prst="rect">
            <a:avLst/>
          </a:prstGeom>
          <a:noFill/>
        </p:spPr>
        <p:txBody>
          <a:bodyPr wrap="square" tIns="36000" rtlCol="0">
            <a:spAutoFit/>
          </a:bodyPr>
          <a:lstStyle/>
          <a:p>
            <a:pPr algn="l">
              <a:lnSpc>
                <a:spcPct val="130000"/>
              </a:lnSpc>
            </a:pPr>
            <a:r>
              <a:rPr kumimoji="1" lang="ja-JP" altLang="en-US" b="1" dirty="0">
                <a:solidFill>
                  <a:schemeClr val="bg1"/>
                </a:solidFill>
                <a:latin typeface="Meiryo UI" panose="020B0604030504040204" pitchFamily="34" charset="-128"/>
                <a:ea typeface="Meiryo UI" panose="020B0604030504040204" pitchFamily="34" charset="-128"/>
              </a:rPr>
              <a:t>（承認者以外は、本章は必要ありません。）</a:t>
            </a:r>
          </a:p>
        </p:txBody>
      </p:sp>
      <p:sp>
        <p:nvSpPr>
          <p:cNvPr id="6" name="テキスト ボックス 5">
            <a:extLst>
              <a:ext uri="{FF2B5EF4-FFF2-40B4-BE49-F238E27FC236}">
                <a16:creationId xmlns:a16="http://schemas.microsoft.com/office/drawing/2014/main" id="{D2804D4B-684F-4213-B64C-9BF00A10E045}"/>
              </a:ext>
            </a:extLst>
          </p:cNvPr>
          <p:cNvSpPr txBox="1"/>
          <p:nvPr/>
        </p:nvSpPr>
        <p:spPr>
          <a:xfrm>
            <a:off x="598549" y="4125778"/>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承認者は、申請内容を確認して承認します。</a:t>
            </a:r>
          </a:p>
        </p:txBody>
      </p:sp>
      <p:sp>
        <p:nvSpPr>
          <p:cNvPr id="4" name="フッター プレースホルダー 3">
            <a:extLst>
              <a:ext uri="{FF2B5EF4-FFF2-40B4-BE49-F238E27FC236}">
                <a16:creationId xmlns:a16="http://schemas.microsoft.com/office/drawing/2014/main" id="{268E6C85-E1A0-D4E9-4EF8-419D109A13BA}"/>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6A808986-681E-153E-29AD-8841C79DE17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0444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856FA39-56F9-49C1-BD1A-71EF07605F9F}"/>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07385" y="1369675"/>
            <a:ext cx="5476875" cy="2905125"/>
          </a:xfrm>
          <a:prstGeom prst="rect">
            <a:avLst/>
          </a:prstGeom>
          <a:ln>
            <a:solidFill>
              <a:schemeClr val="tx1"/>
            </a:solidFill>
          </a:ln>
        </p:spPr>
      </p:pic>
      <p:sp>
        <p:nvSpPr>
          <p:cNvPr id="14" name="正方形/長方形 13">
            <a:extLst>
              <a:ext uri="{FF2B5EF4-FFF2-40B4-BE49-F238E27FC236}">
                <a16:creationId xmlns:a16="http://schemas.microsoft.com/office/drawing/2014/main" id="{2F66D8DE-8A5C-4464-96F9-A7D4F8C1798C}"/>
              </a:ext>
            </a:extLst>
          </p:cNvPr>
          <p:cNvSpPr/>
          <p:nvPr/>
        </p:nvSpPr>
        <p:spPr>
          <a:xfrm>
            <a:off x="6671144" y="1379396"/>
            <a:ext cx="4904949" cy="386993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B19F4C7F-4BC1-4276-B535-766BA0231F5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93170" y="2934951"/>
            <a:ext cx="1902097" cy="2128017"/>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24705" y="706795"/>
            <a:ext cx="751371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申請された内容を、［承認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承認］メニューで承認します。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四角形: 角を丸くする 7">
            <a:extLst>
              <a:ext uri="{FF2B5EF4-FFF2-40B4-BE49-F238E27FC236}">
                <a16:creationId xmlns:a16="http://schemas.microsoft.com/office/drawing/2014/main" id="{9B5FA96E-B1FA-49A1-A3FC-F87F1E42F782}"/>
              </a:ext>
            </a:extLst>
          </p:cNvPr>
          <p:cNvSpPr/>
          <p:nvPr/>
        </p:nvSpPr>
        <p:spPr>
          <a:xfrm>
            <a:off x="2044156" y="1830272"/>
            <a:ext cx="1498687" cy="22480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446897"/>
            <a:ext cx="4788264" cy="1409146"/>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メニュー画面右上の　  から、未承認の件数を確認できます。</a:t>
            </a:r>
            <a:br>
              <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件数を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クリックすると、［承認］メニューが表示され、未承認の申請を確認・承認でき</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8" name="ベルマーク.jpg">
            <a:extLst>
              <a:ext uri="{FF2B5EF4-FFF2-40B4-BE49-F238E27FC236}">
                <a16:creationId xmlns:a16="http://schemas.microsoft.com/office/drawing/2014/main" id="{516750F1-0DBD-4294-9574-BB04622A5DA0}"/>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8853245" y="1541483"/>
            <a:ext cx="287307" cy="315348"/>
          </a:xfrm>
          <a:prstGeom prst="rect">
            <a:avLst/>
          </a:prstGeom>
        </p:spPr>
      </p:pic>
      <p:sp>
        <p:nvSpPr>
          <p:cNvPr id="19"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6996526" y="4454630"/>
            <a:ext cx="1501105" cy="3600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C9C5D8D9-4F56-48A9-A5FE-7F77F4862EA6}"/>
              </a:ext>
            </a:extLst>
          </p:cNvPr>
          <p:cNvSpPr>
            <a:spLocks noChangeArrowheads="1"/>
          </p:cNvSpPr>
          <p:nvPr/>
        </p:nvSpPr>
        <p:spPr bwMode="auto">
          <a:xfrm>
            <a:off x="8138415" y="3044376"/>
            <a:ext cx="414013" cy="3791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四角形: 角を丸くする 20">
            <a:extLst>
              <a:ext uri="{FF2B5EF4-FFF2-40B4-BE49-F238E27FC236}">
                <a16:creationId xmlns:a16="http://schemas.microsoft.com/office/drawing/2014/main" id="{01B005A7-7E45-422C-9FCE-5A0E683C888D}"/>
              </a:ext>
            </a:extLst>
          </p:cNvPr>
          <p:cNvSpPr/>
          <p:nvPr/>
        </p:nvSpPr>
        <p:spPr>
          <a:xfrm>
            <a:off x="618788" y="2275793"/>
            <a:ext cx="1425368" cy="3389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EBC498AD-E848-58D6-4D3F-9F3155A671C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BC1529B-9086-69CC-B9F9-3320853A0F2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1263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30B581C-A4C1-4EC7-8A77-AC87C0D05593}"/>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45375" y="4247876"/>
            <a:ext cx="4171693" cy="1533011"/>
          </a:xfrm>
          <a:prstGeom prst="rect">
            <a:avLst/>
          </a:prstGeom>
        </p:spPr>
      </p:pic>
      <p:pic>
        <p:nvPicPr>
          <p:cNvPr id="4" name="図 3">
            <a:extLst>
              <a:ext uri="{FF2B5EF4-FFF2-40B4-BE49-F238E27FC236}">
                <a16:creationId xmlns:a16="http://schemas.microsoft.com/office/drawing/2014/main" id="{4F5A8CCB-520D-4CC1-A63D-776629C95336}"/>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6374" y="1386840"/>
            <a:ext cx="4798100" cy="3604260"/>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01134" y="702731"/>
            <a:ext cx="1097517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申請名を選択すると、内容を確認でき、承認・否認ができます。</a:t>
            </a:r>
          </a:p>
        </p:txBody>
      </p:sp>
      <p:sp>
        <p:nvSpPr>
          <p:cNvPr id="12" name="四角形: 角を丸くする 11">
            <a:extLst>
              <a:ext uri="{FF2B5EF4-FFF2-40B4-BE49-F238E27FC236}">
                <a16:creationId xmlns:a16="http://schemas.microsoft.com/office/drawing/2014/main" id="{3385731F-2273-4A89-9924-31C9C9945E0B}"/>
              </a:ext>
            </a:extLst>
          </p:cNvPr>
          <p:cNvSpPr/>
          <p:nvPr/>
        </p:nvSpPr>
        <p:spPr>
          <a:xfrm>
            <a:off x="1744127" y="3438183"/>
            <a:ext cx="709513" cy="32974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矢印: 右 12">
            <a:extLst>
              <a:ext uri="{FF2B5EF4-FFF2-40B4-BE49-F238E27FC236}">
                <a16:creationId xmlns:a16="http://schemas.microsoft.com/office/drawing/2014/main" id="{16048CB2-3978-4736-9C72-12FB6A601473}"/>
              </a:ext>
            </a:extLst>
          </p:cNvPr>
          <p:cNvSpPr/>
          <p:nvPr/>
        </p:nvSpPr>
        <p:spPr>
          <a:xfrm>
            <a:off x="5494019" y="3405142"/>
            <a:ext cx="1251355" cy="337044"/>
          </a:xfrm>
          <a:prstGeom prst="rightArrow">
            <a:avLst>
              <a:gd name="adj1" fmla="val 50000"/>
              <a:gd name="adj2" fmla="val 124910"/>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4" name="四角形: 角を丸くする 13">
            <a:extLst>
              <a:ext uri="{FF2B5EF4-FFF2-40B4-BE49-F238E27FC236}">
                <a16:creationId xmlns:a16="http://schemas.microsoft.com/office/drawing/2014/main" id="{D92EDDF2-FDD8-4BFF-8021-DAA8347D4898}"/>
              </a:ext>
            </a:extLst>
          </p:cNvPr>
          <p:cNvSpPr/>
          <p:nvPr/>
        </p:nvSpPr>
        <p:spPr>
          <a:xfrm>
            <a:off x="8206740" y="5396523"/>
            <a:ext cx="649831" cy="303237"/>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75A0EA3F-83E1-4E66-861A-BA7AD3371CBE}"/>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6752996" y="1380874"/>
            <a:ext cx="4148832" cy="2804178"/>
          </a:xfrm>
          <a:prstGeom prst="rect">
            <a:avLst/>
          </a:prstGeom>
        </p:spPr>
      </p:pic>
      <p:sp>
        <p:nvSpPr>
          <p:cNvPr id="2" name="フッター プレースホルダー 3">
            <a:extLst>
              <a:ext uri="{FF2B5EF4-FFF2-40B4-BE49-F238E27FC236}">
                <a16:creationId xmlns:a16="http://schemas.microsoft.com/office/drawing/2014/main" id="{888A7D5E-C590-DE2A-AB5B-0C90C010863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4C79AAF-B228-5457-DF54-B2874684CAA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0247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93A231-56F5-4010-8FE2-B5080C2EA04A}"/>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533" y="1386840"/>
            <a:ext cx="4805257" cy="3606796"/>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17533" y="694429"/>
            <a:ext cx="10990267"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一覧画面で「承認」「否認」にチェックを付けて［確定］ボタンをクリックすると、一括で承認・否認できます。</a:t>
            </a:r>
          </a:p>
        </p:txBody>
      </p:sp>
      <p:sp>
        <p:nvSpPr>
          <p:cNvPr id="8" name="四角形: 角を丸くする 7">
            <a:extLst>
              <a:ext uri="{FF2B5EF4-FFF2-40B4-BE49-F238E27FC236}">
                <a16:creationId xmlns:a16="http://schemas.microsoft.com/office/drawing/2014/main" id="{EAB9EC35-BBDD-4ACF-B7A2-CEB2CE51EB65}"/>
              </a:ext>
            </a:extLst>
          </p:cNvPr>
          <p:cNvSpPr/>
          <p:nvPr/>
        </p:nvSpPr>
        <p:spPr>
          <a:xfrm>
            <a:off x="676298" y="3076022"/>
            <a:ext cx="1080940" cy="170171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四角形: 角を丸くする 8">
            <a:extLst>
              <a:ext uri="{FF2B5EF4-FFF2-40B4-BE49-F238E27FC236}">
                <a16:creationId xmlns:a16="http://schemas.microsoft.com/office/drawing/2014/main" id="{E4EBA2AA-4B34-443D-9EBF-D8E1B5659EB2}"/>
              </a:ext>
            </a:extLst>
          </p:cNvPr>
          <p:cNvSpPr/>
          <p:nvPr/>
        </p:nvSpPr>
        <p:spPr>
          <a:xfrm>
            <a:off x="2793794" y="2289773"/>
            <a:ext cx="1046686" cy="4133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A50A95A4-1CEF-6780-BB18-999ADF849F2B}"/>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32CF1B76-4BDE-771F-2724-2944373679F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6561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7</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その他の機能</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ダッシュボードからの「お知らせ」や「アンケート」の確認や、社内規程の確認について紹介します。</a:t>
            </a:r>
          </a:p>
        </p:txBody>
      </p:sp>
      <p:sp>
        <p:nvSpPr>
          <p:cNvPr id="2" name="フッター プレースホルダー 3">
            <a:extLst>
              <a:ext uri="{FF2B5EF4-FFF2-40B4-BE49-F238E27FC236}">
                <a16:creationId xmlns:a16="http://schemas.microsoft.com/office/drawing/2014/main" id="{E74A9185-D59B-D23D-417D-DC8A3CD8A09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48570541-199A-FF18-2EEA-7CE22EEAEEA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4852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E34E888-5527-418B-2910-4F7282CC09D2}"/>
              </a:ext>
            </a:extLst>
          </p:cNvPr>
          <p:cNvSpPr txBox="1"/>
          <p:nvPr/>
        </p:nvSpPr>
        <p:spPr>
          <a:xfrm>
            <a:off x="624678" y="1382899"/>
            <a:ext cx="10953761"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ダッシュボードの「お知らせ」から、「お知らせ」や「アンケート」を確認します。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C4467B6B-B822-4F29-ABCD-28A65D111DB2}"/>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2671" y="2063742"/>
            <a:ext cx="4788264" cy="3211439"/>
          </a:xfrm>
          <a:prstGeom prst="rect">
            <a:avLst/>
          </a:prstGeom>
        </p:spPr>
      </p:pic>
      <p:sp>
        <p:nvSpPr>
          <p:cNvPr id="20" name="四角形: 角を丸くする 19">
            <a:extLst>
              <a:ext uri="{FF2B5EF4-FFF2-40B4-BE49-F238E27FC236}">
                <a16:creationId xmlns:a16="http://schemas.microsoft.com/office/drawing/2014/main" id="{90909B9A-2D2F-4746-9416-DC7EE40E0E66}"/>
              </a:ext>
            </a:extLst>
          </p:cNvPr>
          <p:cNvSpPr/>
          <p:nvPr/>
        </p:nvSpPr>
        <p:spPr>
          <a:xfrm>
            <a:off x="700994" y="4307370"/>
            <a:ext cx="4534545" cy="96781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2326CDA3-ED2B-40F6-AE32-ED2EBE05E809}"/>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785604" y="2315213"/>
            <a:ext cx="3844850" cy="2243628"/>
          </a:xfrm>
          <a:prstGeom prst="rect">
            <a:avLst/>
          </a:prstGeom>
          <a:ln>
            <a:solidFill>
              <a:schemeClr val="tx1"/>
            </a:solidFill>
          </a:ln>
        </p:spPr>
      </p:pic>
      <p:pic>
        <p:nvPicPr>
          <p:cNvPr id="12" name="図 11">
            <a:extLst>
              <a:ext uri="{FF2B5EF4-FFF2-40B4-BE49-F238E27FC236}">
                <a16:creationId xmlns:a16="http://schemas.microsoft.com/office/drawing/2014/main" id="{E14AC4EC-4763-4BAE-9CC8-B48ACBB8DB93}"/>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8161938" y="2350626"/>
            <a:ext cx="3417391" cy="4067967"/>
          </a:xfrm>
          <a:prstGeom prst="rect">
            <a:avLst/>
          </a:prstGeom>
          <a:ln>
            <a:solidFill>
              <a:schemeClr val="tx1"/>
            </a:solidFill>
          </a:ln>
        </p:spPr>
      </p:pic>
      <p:sp>
        <p:nvSpPr>
          <p:cNvPr id="15" name="テキスト ボックス 14">
            <a:extLst>
              <a:ext uri="{FF2B5EF4-FFF2-40B4-BE49-F238E27FC236}">
                <a16:creationId xmlns:a16="http://schemas.microsoft.com/office/drawing/2014/main" id="{0BB520E7-8648-4DB5-A67B-5A3525B462AB}"/>
              </a:ext>
            </a:extLst>
          </p:cNvPr>
          <p:cNvSpPr txBox="1"/>
          <p:nvPr/>
        </p:nvSpPr>
        <p:spPr>
          <a:xfrm>
            <a:off x="5776726" y="1889082"/>
            <a:ext cx="1003177" cy="398374"/>
          </a:xfrm>
          <a:prstGeom prst="rect">
            <a:avLst/>
          </a:prstGeom>
          <a:noFill/>
        </p:spPr>
        <p:txBody>
          <a:bodyPr wrap="square" tIns="36000" rtlCol="0">
            <a:spAutoFit/>
          </a:bodyPr>
          <a:lstStyle/>
          <a:p>
            <a:pPr algn="l">
              <a:lnSpc>
                <a:spcPct val="130000"/>
              </a:lnSpc>
            </a:pP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お知らせ</a:t>
            </a:r>
          </a:p>
        </p:txBody>
      </p:sp>
      <p:sp>
        <p:nvSpPr>
          <p:cNvPr id="24" name="テキスト ボックス 23">
            <a:extLst>
              <a:ext uri="{FF2B5EF4-FFF2-40B4-BE49-F238E27FC236}">
                <a16:creationId xmlns:a16="http://schemas.microsoft.com/office/drawing/2014/main" id="{C4D047A3-A88A-48FA-B9F1-BB4BD54F1085}"/>
              </a:ext>
            </a:extLst>
          </p:cNvPr>
          <p:cNvSpPr txBox="1"/>
          <p:nvPr/>
        </p:nvSpPr>
        <p:spPr>
          <a:xfrm>
            <a:off x="7013361" y="6031307"/>
            <a:ext cx="1127463" cy="398374"/>
          </a:xfrm>
          <a:prstGeom prst="rect">
            <a:avLst/>
          </a:prstGeom>
          <a:noFill/>
        </p:spPr>
        <p:txBody>
          <a:bodyPr wrap="square" tIns="36000" rtlCol="0">
            <a:spAutoFit/>
          </a:bodyPr>
          <a:lstStyle/>
          <a:p>
            <a:pPr algn="l">
              <a:lnSpc>
                <a:spcPct val="130000"/>
              </a:lnSpc>
            </a:pP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アンケート</a:t>
            </a:r>
          </a:p>
        </p:txBody>
      </p:sp>
      <p:sp>
        <p:nvSpPr>
          <p:cNvPr id="25" name="矢印: 右 24">
            <a:extLst>
              <a:ext uri="{FF2B5EF4-FFF2-40B4-BE49-F238E27FC236}">
                <a16:creationId xmlns:a16="http://schemas.microsoft.com/office/drawing/2014/main" id="{68D39F42-B527-424C-9ED5-34928C6C9239}"/>
              </a:ext>
            </a:extLst>
          </p:cNvPr>
          <p:cNvSpPr/>
          <p:nvPr/>
        </p:nvSpPr>
        <p:spPr>
          <a:xfrm rot="674747">
            <a:off x="4666203" y="4859131"/>
            <a:ext cx="3555803" cy="309499"/>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6" name="矢印: 右 25">
            <a:extLst>
              <a:ext uri="{FF2B5EF4-FFF2-40B4-BE49-F238E27FC236}">
                <a16:creationId xmlns:a16="http://schemas.microsoft.com/office/drawing/2014/main" id="{357FEEEC-5099-4CE7-83DD-2D7B641D316E}"/>
              </a:ext>
            </a:extLst>
          </p:cNvPr>
          <p:cNvSpPr/>
          <p:nvPr/>
        </p:nvSpPr>
        <p:spPr>
          <a:xfrm rot="20412529">
            <a:off x="4672601" y="4076495"/>
            <a:ext cx="1168002" cy="32501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C8C84D36-78C7-5C1F-9FCF-27D8F7C6CAA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06CCB17A-2906-5401-5C27-441B2A109A4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38</a:t>
            </a:fld>
            <a:endParaRPr kumimoji="1" lang="ja-JP" altLang="en-US" sz="1200" b="0" dirty="0">
              <a:latin typeface="Meiryo UI" panose="020B0604030504040204" pitchFamily="50" charset="-128"/>
              <a:ea typeface="Meiryo UI" panose="020B0604030504040204" pitchFamily="50" charset="-128"/>
            </a:endParaRPr>
          </a:p>
        </p:txBody>
      </p:sp>
      <p:sp>
        <p:nvSpPr>
          <p:cNvPr id="6" name="Rectangle 8">
            <a:extLst>
              <a:ext uri="{FF2B5EF4-FFF2-40B4-BE49-F238E27FC236}">
                <a16:creationId xmlns:a16="http://schemas.microsoft.com/office/drawing/2014/main" id="{DA5409A8-9F2C-0DB5-3CF8-CCC2862FF6F7}"/>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お知らせとアンケート</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7234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877294415"/>
              </p:ext>
            </p:extLst>
          </p:nvPr>
        </p:nvGraphicFramePr>
        <p:xfrm>
          <a:off x="602235" y="1369158"/>
          <a:ext cx="10995247" cy="3822026"/>
        </p:xfrm>
        <a:graphic>
          <a:graphicData uri="http://schemas.openxmlformats.org/drawingml/2006/table">
            <a:tbl>
              <a:tblPr firstRow="1" bandRow="1">
                <a:tableStyleId>{5C22544A-7EE6-4342-B048-85BDC9FD1C3A}</a:tableStyleId>
              </a:tblPr>
              <a:tblGrid>
                <a:gridCol w="2740811">
                  <a:extLst>
                    <a:ext uri="{9D8B030D-6E8A-4147-A177-3AD203B41FA5}">
                      <a16:colId xmlns:a16="http://schemas.microsoft.com/office/drawing/2014/main" val="2764298941"/>
                    </a:ext>
                  </a:extLst>
                </a:gridCol>
                <a:gridCol w="8254436">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54784">
                <a:tc>
                  <a:txBody>
                    <a:bodyPr/>
                    <a:lstStyle/>
                    <a:p>
                      <a:r>
                        <a:rPr kumimoji="1" lang="ja-JP" altLang="en-US" sz="2000" dirty="0">
                          <a:latin typeface="Meiryo UI" panose="020B0604030504040204" pitchFamily="50" charset="-128"/>
                          <a:ea typeface="Meiryo UI" panose="020B0604030504040204" pitchFamily="50" charset="-128"/>
                        </a:rPr>
                        <a:t>住所変更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引っ越した際に</a:t>
                      </a:r>
                      <a:r>
                        <a:rPr kumimoji="1" lang="ja-JP" altLang="en-US" sz="2000" dirty="0">
                          <a:latin typeface="Meiryo UI" panose="020B0604030504040204" pitchFamily="50" charset="-128"/>
                          <a:ea typeface="Meiryo UI" panose="020B0604030504040204" pitchFamily="50" charset="-128"/>
                        </a:rPr>
                        <a:t>、新しい住所を申請します。</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また、通勤経路も変更された際は、新しい交通手段なども申請します。</a:t>
                      </a:r>
                    </a:p>
                  </a:txBody>
                  <a:tcPr anchor="ctr">
                    <a:solidFill>
                      <a:schemeClr val="bg1">
                        <a:lumMod val="95000"/>
                      </a:schemeClr>
                    </a:solidFill>
                  </a:tcPr>
                </a:tc>
                <a:extLst>
                  <a:ext uri="{0D108BD9-81ED-4DB2-BD59-A6C34878D82A}">
                    <a16:rowId xmlns:a16="http://schemas.microsoft.com/office/drawing/2014/main" val="1089187710"/>
                  </a:ext>
                </a:extLst>
              </a:tr>
              <a:tr h="654784">
                <a:tc>
                  <a:txBody>
                    <a:bodyPr/>
                    <a:lstStyle/>
                    <a:p>
                      <a:r>
                        <a:rPr kumimoji="1" lang="ja-JP" altLang="en-US" sz="2000" dirty="0">
                          <a:latin typeface="Meiryo UI" panose="020B0604030504040204" pitchFamily="50" charset="-128"/>
                          <a:ea typeface="Meiryo UI" panose="020B0604030504040204" pitchFamily="50" charset="-128"/>
                        </a:rPr>
                        <a:t>通勤経路変更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勤務地や定期代が変更された際など、住所は変更せずに通勤経路だけ変更する際に申請します。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618763676"/>
                  </a:ext>
                </a:extLst>
              </a:tr>
              <a:tr h="654784">
                <a:tc>
                  <a:txBody>
                    <a:bodyPr/>
                    <a:lstStyle/>
                    <a:p>
                      <a:r>
                        <a:rPr kumimoji="1" lang="ja-JP" altLang="en-US" sz="2000" dirty="0">
                          <a:latin typeface="Meiryo UI" panose="020B0604030504040204" pitchFamily="50" charset="-128"/>
                          <a:ea typeface="Meiryo UI" panose="020B0604030504040204" pitchFamily="50" charset="-128"/>
                        </a:rPr>
                        <a:t>連絡先変更</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緊急連絡先や帰省先を変更した際に申請します。</a:t>
                      </a:r>
                    </a:p>
                  </a:txBody>
                  <a:tcPr anchor="ctr">
                    <a:solidFill>
                      <a:schemeClr val="bg1">
                        <a:lumMod val="95000"/>
                      </a:schemeClr>
                    </a:solidFill>
                  </a:tcPr>
                </a:tc>
                <a:extLst>
                  <a:ext uri="{0D108BD9-81ED-4DB2-BD59-A6C34878D82A}">
                    <a16:rowId xmlns:a16="http://schemas.microsoft.com/office/drawing/2014/main" val="3717213150"/>
                  </a:ext>
                </a:extLst>
              </a:tr>
              <a:tr h="654784">
                <a:tc>
                  <a:txBody>
                    <a:bodyPr/>
                    <a:lstStyle/>
                    <a:p>
                      <a:r>
                        <a:rPr kumimoji="1" lang="ja-JP" altLang="en-US" sz="2000" dirty="0">
                          <a:latin typeface="Meiryo UI" panose="020B0604030504040204" pitchFamily="50" charset="-128"/>
                          <a:ea typeface="Meiryo UI" panose="020B0604030504040204" pitchFamily="50" charset="-128"/>
                        </a:rPr>
                        <a:t>振込口座変更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147449964"/>
                  </a:ext>
                </a:extLst>
              </a:tr>
              <a:tr h="654784">
                <a:tc>
                  <a:txBody>
                    <a:bodyPr/>
                    <a:lstStyle/>
                    <a:p>
                      <a:r>
                        <a:rPr kumimoji="1" lang="ja-JP" altLang="en-US" sz="2000" dirty="0">
                          <a:latin typeface="Meiryo UI" panose="020B0604030504040204" pitchFamily="50" charset="-128"/>
                          <a:ea typeface="Meiryo UI" panose="020B0604030504040204" pitchFamily="50" charset="-128"/>
                        </a:rPr>
                        <a:t>免許・資格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免許や資格を取得した際に申請します。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また、有効期限などを更新した際にも申請します。</a:t>
                      </a:r>
                    </a:p>
                  </a:txBody>
                  <a:tcPr anchor="ctr">
                    <a:solidFill>
                      <a:schemeClr val="bg1">
                        <a:lumMod val="95000"/>
                      </a:schemeClr>
                    </a:solidFill>
                  </a:tcPr>
                </a:tc>
                <a:extLst>
                  <a:ext uri="{0D108BD9-81ED-4DB2-BD59-A6C34878D82A}">
                    <a16:rowId xmlns:a16="http://schemas.microsoft.com/office/drawing/2014/main" val="4125973959"/>
                  </a:ext>
                </a:extLst>
              </a:tr>
            </a:tbl>
          </a:graphicData>
        </a:graphic>
      </p:graphicFrame>
      <p:sp>
        <p:nvSpPr>
          <p:cNvPr id="2" name="テキスト ボックス 1">
            <a:extLst>
              <a:ext uri="{FF2B5EF4-FFF2-40B4-BE49-F238E27FC236}">
                <a16:creationId xmlns:a16="http://schemas.microsoft.com/office/drawing/2014/main" id="{3C7D34D7-25F6-491A-9951-77D8546D3FDB}"/>
              </a:ext>
            </a:extLst>
          </p:cNvPr>
          <p:cNvSpPr txBox="1"/>
          <p:nvPr/>
        </p:nvSpPr>
        <p:spPr>
          <a:xfrm>
            <a:off x="608250" y="696525"/>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以下の申請ができます。</a:t>
            </a:r>
          </a:p>
        </p:txBody>
      </p:sp>
      <p:sp>
        <p:nvSpPr>
          <p:cNvPr id="5" name="フッター プレースホルダー 3">
            <a:extLst>
              <a:ext uri="{FF2B5EF4-FFF2-40B4-BE49-F238E27FC236}">
                <a16:creationId xmlns:a16="http://schemas.microsoft.com/office/drawing/2014/main" id="{B39E48B0-DE59-6ED3-12E6-FC246AB5C77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3B8DC71D-96FA-C30B-7395-DE5822A5F59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7216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909DB80A-C315-41B4-4630-F2E3D2504D6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433906"/>
            <a:ext cx="10020815" cy="2648086"/>
          </a:xfrm>
          <a:prstGeom prst="rect">
            <a:avLst/>
          </a:prstGeom>
          <a:ln>
            <a:solidFill>
              <a:schemeClr val="tx1"/>
            </a:solidFill>
          </a:ln>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04130" y="1393176"/>
            <a:ext cx="10953761"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［社内規程］メニューで確認できます。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確認したい社内規程文書をクリックし、ファイルをダウンロードして確認します。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4904015" y="3418384"/>
            <a:ext cx="2144058" cy="150780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39</a:t>
            </a:fld>
            <a:endParaRPr kumimoji="1" lang="ja-JP" altLang="en-US" sz="1200" b="0" dirty="0">
              <a:latin typeface="Meiryo UI" panose="020B0604030504040204" pitchFamily="50" charset="-128"/>
              <a:ea typeface="Meiryo UI" panose="020B0604030504040204" pitchFamily="50" charset="-128"/>
            </a:endParaRPr>
          </a:p>
        </p:txBody>
      </p:sp>
      <p:sp>
        <p:nvSpPr>
          <p:cNvPr id="3" name="Rectangle 8">
            <a:extLst>
              <a:ext uri="{FF2B5EF4-FFF2-40B4-BE49-F238E27FC236}">
                <a16:creationId xmlns:a16="http://schemas.microsoft.com/office/drawing/2014/main" id="{56D69059-BD50-59B1-2D7C-3EA92EBEEA12}"/>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社内規程</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6376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ctr" latinLnBrk="0" hangingPunct="1">
              <a:lnSpc>
                <a:spcPts val="4800"/>
              </a:lnSpc>
              <a:spcBef>
                <a:spcPct val="0"/>
              </a:spcBef>
              <a:spcAft>
                <a:spcPts val="0"/>
              </a:spcAft>
              <a:buClrTx/>
              <a:buSzTx/>
              <a:buFontTx/>
              <a:buNone/>
              <a:tabLst/>
              <a:defRPr/>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8</a:t>
            </a:r>
            <a:r>
              <a:rPr kumimoji="1" lang="ja-JP" altLang="en-US" sz="4800"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　こんなときは</a:t>
            </a:r>
            <a:endParaRPr kumimoji="1" lang="ja-JP" altLang="en-US" sz="4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フッター プレースホルダー 3">
            <a:extLst>
              <a:ext uri="{FF2B5EF4-FFF2-40B4-BE49-F238E27FC236}">
                <a16:creationId xmlns:a16="http://schemas.microsoft.com/office/drawing/2014/main" id="{127BEF11-7B4B-84C6-A16E-11A25C7AC7B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3EE7ABFA-572E-2F70-1AE3-B2D2F35C1D7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2159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8 - 1</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パスワードを忘れた</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5125" y="2060100"/>
            <a:ext cx="4110025" cy="2802110"/>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82844" y="2060100"/>
            <a:ext cx="4110774" cy="2051042"/>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ログイン画面の「パスワードをお忘れですか？」をクリックします。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1947010" y="3845747"/>
            <a:ext cx="1447242" cy="33854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185995"/>
            <a:ext cx="10971648" cy="1233731"/>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a:t>
            </a:r>
            <a:r>
              <a:rPr kumimoji="1" lang="en-US" altLang="ja-JP" sz="2000" b="0" i="0" u="none" strike="noStrike" kern="1200" cap="none" spc="0" normalizeH="0" baseline="0" noProof="0" dirty="0" err="1">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OBCiD</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」と「メールアドレス」を入力し、［送信］ボタンをクリックします。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「パスワードを再設定してください」という件名のメールが届きますので、記載されている</a:t>
            </a: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URL</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からパスワードを</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再設定します。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744F1745-9E2F-2073-FA41-14192CF77A5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1844B85-74E9-C4F1-DE9F-EB9C4E5C22F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4757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dirty="0">
                <a:solidFill>
                  <a:prstClr val="black">
                    <a:lumMod val="95000"/>
                    <a:lumOff val="5000"/>
                  </a:prstClr>
                </a:solidFill>
                <a:latin typeface="Meiryo UI" panose="020B0604030504040204" pitchFamily="34" charset="-128"/>
                <a:ea typeface="Meiryo UI" panose="020B0604030504040204" pitchFamily="34" charset="-128"/>
              </a:rPr>
              <a:t>8</a:t>
            </a: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- 2</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パスワードを変更したい</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3325" y="2060099"/>
            <a:ext cx="4110025" cy="3527261"/>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5578" y="2067197"/>
            <a:ext cx="4067793" cy="3170486"/>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画面右上の　　　マークから「パスワード変更」をクリックします。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4002584" y="2187898"/>
            <a:ext cx="532840" cy="51141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763895"/>
            <a:ext cx="10971648"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新しいパスワードに変更します。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4" name="図 3">
            <a:extLst>
              <a:ext uri="{FF2B5EF4-FFF2-40B4-BE49-F238E27FC236}">
                <a16:creationId xmlns:a16="http://schemas.microsoft.com/office/drawing/2014/main" id="{D3779E40-C388-4918-A09F-A26DF0DA98F2}"/>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2005532" y="1379614"/>
            <a:ext cx="402299" cy="402299"/>
          </a:xfrm>
          <a:prstGeom prst="rect">
            <a:avLst/>
          </a:prstGeom>
        </p:spPr>
      </p:pic>
      <p:sp>
        <p:nvSpPr>
          <p:cNvPr id="12" name="四角形: 角を丸くする 11">
            <a:extLst>
              <a:ext uri="{FF2B5EF4-FFF2-40B4-BE49-F238E27FC236}">
                <a16:creationId xmlns:a16="http://schemas.microsoft.com/office/drawing/2014/main" id="{FC854295-FF43-4F22-91C0-E257E3951DE2}"/>
              </a:ext>
            </a:extLst>
          </p:cNvPr>
          <p:cNvSpPr/>
          <p:nvPr/>
        </p:nvSpPr>
        <p:spPr>
          <a:xfrm>
            <a:off x="2121410" y="4059936"/>
            <a:ext cx="2465220" cy="35844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07F45B23-9467-6C02-FC34-250FCA09525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A7DE1DC-479C-9721-B545-B560106EA39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8346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47206104"/>
              </p:ext>
            </p:extLst>
          </p:nvPr>
        </p:nvGraphicFramePr>
        <p:xfrm>
          <a:off x="598376" y="1358863"/>
          <a:ext cx="10995247" cy="4430554"/>
        </p:xfrm>
        <a:graphic>
          <a:graphicData uri="http://schemas.openxmlformats.org/drawingml/2006/table">
            <a:tbl>
              <a:tblPr firstRow="1" bandRow="1">
                <a:tableStyleId>{5C22544A-7EE6-4342-B048-85BDC9FD1C3A}</a:tableStyleId>
              </a:tblPr>
              <a:tblGrid>
                <a:gridCol w="2733496">
                  <a:extLst>
                    <a:ext uri="{9D8B030D-6E8A-4147-A177-3AD203B41FA5}">
                      <a16:colId xmlns:a16="http://schemas.microsoft.com/office/drawing/2014/main" val="2764298941"/>
                    </a:ext>
                  </a:extLst>
                </a:gridCol>
                <a:gridCol w="8261751">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54784">
                <a:tc>
                  <a:txBody>
                    <a:bodyPr/>
                    <a:lstStyle/>
                    <a:p>
                      <a:r>
                        <a:rPr kumimoji="1" lang="ja-JP" altLang="en-US" sz="2000" dirty="0">
                          <a:latin typeface="Meiryo UI" panose="020B0604030504040204" pitchFamily="50" charset="-128"/>
                          <a:ea typeface="Meiryo UI" panose="020B0604030504040204" pitchFamily="50" charset="-128"/>
                        </a:rPr>
                        <a:t>結婚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結婚した際に配偶者の情報などを申請します。</a:t>
                      </a:r>
                    </a:p>
                  </a:txBody>
                  <a:tcPr anchor="ctr">
                    <a:solidFill>
                      <a:schemeClr val="bg1">
                        <a:lumMod val="95000"/>
                      </a:schemeClr>
                    </a:solidFill>
                  </a:tcPr>
                </a:tc>
                <a:extLst>
                  <a:ext uri="{0D108BD9-81ED-4DB2-BD59-A6C34878D82A}">
                    <a16:rowId xmlns:a16="http://schemas.microsoft.com/office/drawing/2014/main" val="3321941438"/>
                  </a:ext>
                </a:extLst>
              </a:tr>
              <a:tr h="654784">
                <a:tc>
                  <a:txBody>
                    <a:bodyPr/>
                    <a:lstStyle/>
                    <a:p>
                      <a:r>
                        <a:rPr kumimoji="1" lang="ja-JP" altLang="en-US" sz="2000" dirty="0">
                          <a:latin typeface="Meiryo UI" panose="020B0604030504040204" pitchFamily="50" charset="-128"/>
                          <a:ea typeface="Meiryo UI" panose="020B0604030504040204" pitchFamily="50" charset="-128"/>
                        </a:rPr>
                        <a:t>離婚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離婚した際に申請します。</a:t>
                      </a:r>
                    </a:p>
                  </a:txBody>
                  <a:tcPr anchor="ctr">
                    <a:solidFill>
                      <a:schemeClr val="bg1">
                        <a:lumMod val="95000"/>
                      </a:schemeClr>
                    </a:solidFill>
                  </a:tcPr>
                </a:tc>
                <a:extLst>
                  <a:ext uri="{0D108BD9-81ED-4DB2-BD59-A6C34878D82A}">
                    <a16:rowId xmlns:a16="http://schemas.microsoft.com/office/drawing/2014/main" val="3784350476"/>
                  </a:ext>
                </a:extLst>
              </a:tr>
              <a:tr h="654784">
                <a:tc>
                  <a:txBody>
                    <a:bodyPr/>
                    <a:lstStyle/>
                    <a:p>
                      <a:r>
                        <a:rPr kumimoji="1" lang="ja-JP" altLang="en-US" sz="2000" dirty="0">
                          <a:latin typeface="Meiryo UI" panose="020B0604030504040204" pitchFamily="50" charset="-128"/>
                          <a:ea typeface="Meiryo UI" panose="020B0604030504040204" pitchFamily="50" charset="-128"/>
                        </a:rPr>
                        <a:t>家族異動</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家族に変動があった際に申請します。</a:t>
                      </a:r>
                    </a:p>
                  </a:txBody>
                  <a:tcPr anchor="ctr">
                    <a:solidFill>
                      <a:schemeClr val="bg1">
                        <a:lumMod val="95000"/>
                      </a:schemeClr>
                    </a:solidFill>
                  </a:tcPr>
                </a:tc>
                <a:extLst>
                  <a:ext uri="{0D108BD9-81ED-4DB2-BD59-A6C34878D82A}">
                    <a16:rowId xmlns:a16="http://schemas.microsoft.com/office/drawing/2014/main" val="110609216"/>
                  </a:ext>
                </a:extLst>
              </a:tr>
              <a:tr h="654784">
                <a:tc>
                  <a:txBody>
                    <a:bodyPr/>
                    <a:lstStyle/>
                    <a:p>
                      <a:r>
                        <a:rPr kumimoji="1" lang="ja-JP" altLang="en-US" sz="2000" dirty="0">
                          <a:latin typeface="Meiryo UI" panose="020B0604030504040204" pitchFamily="50" charset="-128"/>
                          <a:ea typeface="Meiryo UI" panose="020B0604030504040204" pitchFamily="50" charset="-128"/>
                        </a:rPr>
                        <a:t>産前産後休業</a:t>
                      </a:r>
                      <a:endParaRPr kumimoji="1" lang="en-US" altLang="ja-JP"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産前産後休業する際に申請します。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また、出産した際に子どもの情報も申請します。</a:t>
                      </a:r>
                    </a:p>
                  </a:txBody>
                  <a:tcPr anchor="ctr">
                    <a:solidFill>
                      <a:schemeClr val="bg1">
                        <a:lumMod val="95000"/>
                      </a:schemeClr>
                    </a:solidFill>
                  </a:tcPr>
                </a:tc>
                <a:extLst>
                  <a:ext uri="{0D108BD9-81ED-4DB2-BD59-A6C34878D82A}">
                    <a16:rowId xmlns:a16="http://schemas.microsoft.com/office/drawing/2014/main" val="2141639432"/>
                  </a:ext>
                </a:extLst>
              </a:tr>
              <a:tr h="654784">
                <a:tc>
                  <a:txBody>
                    <a:bodyPr/>
                    <a:lstStyle/>
                    <a:p>
                      <a:r>
                        <a:rPr kumimoji="1" lang="ja-JP" altLang="en-US" sz="2000" dirty="0">
                          <a:latin typeface="Meiryo UI" panose="020B0604030504040204" pitchFamily="50" charset="-128"/>
                          <a:ea typeface="Meiryo UI" panose="020B0604030504040204" pitchFamily="50" charset="-128"/>
                        </a:rPr>
                        <a:t>育児休業</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育児休業する際に申請します。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育児休業給付金の受取口座なども申請します。</a:t>
                      </a:r>
                    </a:p>
                  </a:txBody>
                  <a:tcPr anchor="ctr">
                    <a:solidFill>
                      <a:schemeClr val="bg1">
                        <a:lumMod val="95000"/>
                      </a:schemeClr>
                    </a:solidFill>
                  </a:tcPr>
                </a:tc>
                <a:extLst>
                  <a:ext uri="{0D108BD9-81ED-4DB2-BD59-A6C34878D82A}">
                    <a16:rowId xmlns:a16="http://schemas.microsoft.com/office/drawing/2014/main" val="20038408"/>
                  </a:ext>
                </a:extLst>
              </a:tr>
              <a:tr h="654784">
                <a:tc>
                  <a:txBody>
                    <a:bodyPr/>
                    <a:lstStyle/>
                    <a:p>
                      <a:r>
                        <a:rPr kumimoji="1" lang="ja-JP" altLang="en-US" sz="2000" dirty="0">
                          <a:latin typeface="Meiryo UI" panose="020B0604030504040204" pitchFamily="50" charset="-128"/>
                          <a:ea typeface="Meiryo UI" panose="020B0604030504040204" pitchFamily="50" charset="-128"/>
                        </a:rPr>
                        <a:t>証明書発行依頼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在籍証明書などの各種証明書が必要になった際に発行を依頼します。</a:t>
                      </a:r>
                    </a:p>
                  </a:txBody>
                  <a:tcPr anchor="ctr">
                    <a:solidFill>
                      <a:schemeClr val="bg1">
                        <a:lumMod val="95000"/>
                      </a:schemeClr>
                    </a:solidFill>
                  </a:tcPr>
                </a:tc>
                <a:extLst>
                  <a:ext uri="{0D108BD9-81ED-4DB2-BD59-A6C34878D82A}">
                    <a16:rowId xmlns:a16="http://schemas.microsoft.com/office/drawing/2014/main" val="1307202515"/>
                  </a:ext>
                </a:extLst>
              </a:tr>
            </a:tbl>
          </a:graphicData>
        </a:graphic>
      </p:graphicFrame>
      <p:sp>
        <p:nvSpPr>
          <p:cNvPr id="2" name="フッター プレースホルダー 3">
            <a:extLst>
              <a:ext uri="{FF2B5EF4-FFF2-40B4-BE49-F238E27FC236}">
                <a16:creationId xmlns:a16="http://schemas.microsoft.com/office/drawing/2014/main" id="{A92D2A98-D8F0-70C0-3FE5-5782206F882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4DAFE9E6-D633-7C51-099D-AAB5C3DE640D}"/>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901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インターネット上から、「給与明細書」「賞与明細書」を</a:t>
            </a: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PDF</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で参照できます。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2" name="矢印: 右 1">
            <a:extLst>
              <a:ext uri="{FF2B5EF4-FFF2-40B4-BE49-F238E27FC236}">
                <a16:creationId xmlns:a16="http://schemas.microsoft.com/office/drawing/2014/main" id="{05C99F55-2B8C-449D-B0D5-4DC64AFA7671}"/>
              </a:ext>
            </a:extLst>
          </p:cNvPr>
          <p:cNvSpPr/>
          <p:nvPr/>
        </p:nvSpPr>
        <p:spPr>
          <a:xfrm>
            <a:off x="5617796" y="258907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pic>
        <p:nvPicPr>
          <p:cNvPr id="15" name="図 14">
            <a:extLst>
              <a:ext uri="{FF2B5EF4-FFF2-40B4-BE49-F238E27FC236}">
                <a16:creationId xmlns:a16="http://schemas.microsoft.com/office/drawing/2014/main" id="{46C84B5C-B0B0-4E8F-BF7B-3626F00E29EC}"/>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040485" y="1253927"/>
            <a:ext cx="3664630" cy="5173595"/>
          </a:xfrm>
          <a:prstGeom prst="rect">
            <a:avLst/>
          </a:prstGeom>
        </p:spPr>
      </p:pic>
      <p:pic>
        <p:nvPicPr>
          <p:cNvPr id="8" name="図 7">
            <a:extLst>
              <a:ext uri="{FF2B5EF4-FFF2-40B4-BE49-F238E27FC236}">
                <a16:creationId xmlns:a16="http://schemas.microsoft.com/office/drawing/2014/main" id="{1B756DAB-7723-4C20-BAE8-7C6A9A0A489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742702" y="1258268"/>
            <a:ext cx="4742870" cy="2661611"/>
          </a:xfrm>
          <a:prstGeom prst="rect">
            <a:avLst/>
          </a:prstGeom>
        </p:spPr>
      </p:pic>
      <p:pic>
        <p:nvPicPr>
          <p:cNvPr id="5" name="図 4">
            <a:extLst>
              <a:ext uri="{FF2B5EF4-FFF2-40B4-BE49-F238E27FC236}">
                <a16:creationId xmlns:a16="http://schemas.microsoft.com/office/drawing/2014/main" id="{07EF761E-141E-4181-8191-F7CB6FBF22EF}"/>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584292" y="1188574"/>
            <a:ext cx="444043" cy="598942"/>
          </a:xfrm>
          <a:prstGeom prst="rect">
            <a:avLst/>
          </a:prstGeom>
        </p:spPr>
      </p:pic>
      <p:sp>
        <p:nvSpPr>
          <p:cNvPr id="4" name="フッター プレースホルダー 3">
            <a:extLst>
              <a:ext uri="{FF2B5EF4-FFF2-40B4-BE49-F238E27FC236}">
                <a16:creationId xmlns:a16="http://schemas.microsoft.com/office/drawing/2014/main" id="{88A5B38E-FF75-31C0-5211-B22628069D4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D1961C33-9F2A-083B-A508-CE01FFF33D3D}"/>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6908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4476" y="1381101"/>
            <a:ext cx="10965485" cy="2047899"/>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はじめての起動</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910B1F59-C70B-40CD-9444-47D532C95454}"/>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を起動してみましょう。</a:t>
            </a:r>
          </a:p>
        </p:txBody>
      </p:sp>
      <p:sp>
        <p:nvSpPr>
          <p:cNvPr id="2" name="フッター プレースホルダー 3">
            <a:extLst>
              <a:ext uri="{FF2B5EF4-FFF2-40B4-BE49-F238E27FC236}">
                <a16:creationId xmlns:a16="http://schemas.microsoft.com/office/drawing/2014/main" id="{44110CB8-E574-F0AD-8378-3789541A04F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277D5E6A-5F9D-3B15-46C7-4C40D3A6E47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710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差出人「ＯＢＣｉＤ」から利用開始通知メールが送信されますので、記載されている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をクリックします。</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利用開始通知メールに記載されている「</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1698678"/>
            <a:ext cx="4797450" cy="3937859"/>
          </a:xfrm>
          <a:prstGeom prst="rect">
            <a:avLst/>
          </a:prstGeom>
          <a:ln>
            <a:solidFill>
              <a:schemeClr val="tx1"/>
            </a:solidFill>
          </a:ln>
        </p:spPr>
      </p:pic>
      <p:sp>
        <p:nvSpPr>
          <p:cNvPr id="7" name="四角形: 角を丸くする 6">
            <a:extLst>
              <a:ext uri="{FF2B5EF4-FFF2-40B4-BE49-F238E27FC236}">
                <a16:creationId xmlns:a16="http://schemas.microsoft.com/office/drawing/2014/main" id="{F4470F94-0DFE-4082-9C0D-44DE0B1AC71E}"/>
              </a:ext>
            </a:extLst>
          </p:cNvPr>
          <p:cNvSpPr/>
          <p:nvPr/>
        </p:nvSpPr>
        <p:spPr>
          <a:xfrm>
            <a:off x="667470" y="3215562"/>
            <a:ext cx="3011381" cy="52202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ADB39A5C-DF4D-4298-972C-9128AEFDAB84}"/>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78859" y="1697621"/>
            <a:ext cx="4587034" cy="3127322"/>
          </a:xfrm>
          <a:prstGeom prst="rect">
            <a:avLst/>
          </a:prstGeom>
          <a:ln>
            <a:solidFill>
              <a:schemeClr val="tx1"/>
            </a:solidFill>
          </a:ln>
        </p:spPr>
      </p:pic>
      <p:sp>
        <p:nvSpPr>
          <p:cNvPr id="8" name="四角形: 角を丸くする 7">
            <a:extLst>
              <a:ext uri="{FF2B5EF4-FFF2-40B4-BE49-F238E27FC236}">
                <a16:creationId xmlns:a16="http://schemas.microsoft.com/office/drawing/2014/main" id="{5E1B94EE-9E19-44AC-B9F8-ADD400686968}"/>
              </a:ext>
            </a:extLst>
          </p:cNvPr>
          <p:cNvSpPr/>
          <p:nvPr/>
        </p:nvSpPr>
        <p:spPr>
          <a:xfrm>
            <a:off x="667469" y="3780680"/>
            <a:ext cx="3011381" cy="6465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4" name="フッター プレースホルダー 3">
            <a:extLst>
              <a:ext uri="{FF2B5EF4-FFF2-40B4-BE49-F238E27FC236}">
                <a16:creationId xmlns:a16="http://schemas.microsoft.com/office/drawing/2014/main" id="{C8BC5B88-89D2-F52B-5AFB-E37E76CC70E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427E4069-84F2-F45F-F660-5D8AF518FDBA}"/>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7</a:t>
            </a:fld>
            <a:endParaRPr kumimoji="1" lang="ja-JP" altLang="en-US" sz="1200" b="0" dirty="0">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41BE7B5A-D5ED-538F-8133-E0334285F3EA}"/>
              </a:ext>
            </a:extLst>
          </p:cNvPr>
          <p:cNvSpPr/>
          <p:nvPr/>
        </p:nvSpPr>
        <p:spPr>
          <a:xfrm>
            <a:off x="5536838" y="317558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04986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6232" y="1376290"/>
            <a:ext cx="5479767" cy="3012462"/>
          </a:xfrm>
          <a:prstGeom prst="rect">
            <a:avLst/>
          </a:prstGeom>
          <a:ln>
            <a:solidFill>
              <a:schemeClr val="tx1"/>
            </a:solidFill>
          </a:ln>
        </p:spPr>
      </p:pic>
      <p:sp>
        <p:nvSpPr>
          <p:cNvPr id="12" name="テキスト ボックス 11">
            <a:extLst>
              <a:ext uri="{FF2B5EF4-FFF2-40B4-BE49-F238E27FC236}">
                <a16:creationId xmlns:a16="http://schemas.microsoft.com/office/drawing/2014/main" id="{50AD612D-032D-45F8-A4FA-A5D3049653CA}"/>
              </a:ext>
            </a:extLst>
          </p:cNvPr>
          <p:cNvSpPr txBox="1"/>
          <p:nvPr/>
        </p:nvSpPr>
        <p:spPr>
          <a:xfrm>
            <a:off x="616233" y="6945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ログインした際にパスワードの変更を求められた場合は変更します。</a:t>
            </a:r>
          </a:p>
        </p:txBody>
      </p:sp>
      <p:sp>
        <p:nvSpPr>
          <p:cNvPr id="9" name="テキスト ボックス 8">
            <a:extLst>
              <a:ext uri="{FF2B5EF4-FFF2-40B4-BE49-F238E27FC236}">
                <a16:creationId xmlns:a16="http://schemas.microsoft.com/office/drawing/2014/main" id="{AB072207-6349-4F53-A22C-5671C9EE3CF5}"/>
              </a:ext>
            </a:extLst>
          </p:cNvPr>
          <p:cNvSpPr txBox="1"/>
          <p:nvPr/>
        </p:nvSpPr>
        <p:spPr>
          <a:xfrm>
            <a:off x="616233" y="48093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次回以降、起動時に新しいパスワードでログインします。</a:t>
            </a:r>
          </a:p>
        </p:txBody>
      </p:sp>
      <p:sp>
        <p:nvSpPr>
          <p:cNvPr id="2" name="フッター プレースホルダー 3">
            <a:extLst>
              <a:ext uri="{FF2B5EF4-FFF2-40B4-BE49-F238E27FC236}">
                <a16:creationId xmlns:a16="http://schemas.microsoft.com/office/drawing/2014/main" id="{C8843553-DC58-E4EA-F0BA-37592BFFACA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93F80284-7D1E-5453-F57B-F73320A2129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4268628"/>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0E8"/>
        </a:solidFill>
        <a:ln>
          <a:noFill/>
        </a:ln>
      </a:spPr>
      <a:bodyPr rtlCol="0" anchor="ctr"/>
      <a:lstStyle>
        <a:defPPr algn="ctr">
          <a:defRPr kumimoji="1" sz="1600">
            <a:latin typeface="Meiryo UI" panose="020B0604030504040204" pitchFamily="34" charset="-128"/>
            <a:ea typeface="Meiryo UI" panose="020B0604030504040204" pitchFamily="34"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tIns="36000" rtlCol="0">
        <a:spAutoFit/>
      </a:bodyPr>
      <a:lstStyle>
        <a:defPPr algn="l">
          <a:lnSpc>
            <a:spcPct val="130000"/>
          </a:lnSpc>
          <a:defRPr kumimoji="1" dirty="0">
            <a:solidFill>
              <a:schemeClr val="tx1">
                <a:lumMod val="95000"/>
                <a:lumOff val="5000"/>
              </a:schemeClr>
            </a:solidFill>
            <a:latin typeface="Meiryo UI" panose="020B0604030504040204" pitchFamily="34" charset="-128"/>
            <a:ea typeface="Meiryo UI" panose="020B0604030504040204"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6369</Words>
  <Application>Microsoft Office PowerPoint</Application>
  <PresentationFormat>ワイド画面</PresentationFormat>
  <Paragraphs>675</Paragraphs>
  <Slides>43</Slides>
  <Notes>43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43</vt:i4>
      </vt:variant>
    </vt:vector>
  </HeadingPairs>
  <TitlesOfParts>
    <vt:vector size="51" baseType="lpstr">
      <vt:lpstr>Meiryo UI</vt:lpstr>
      <vt:lpstr>ＭＳ ゴシック</vt:lpstr>
      <vt:lpstr>Sawarabi Gothic</vt:lpstr>
      <vt:lpstr>游ゴシック</vt:lpstr>
      <vt:lpstr>游ゴシック Light</vt:lpstr>
      <vt:lpstr>Arial</vt:lpstr>
      <vt:lpstr>Century Gothic</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2021-09-30T04:32:45Z</dcterms:created>
  <dcterms:modified xsi:type="dcterms:W3CDTF">2023-07-05T01:08:13Z</dcterms:modified>
</cp:coreProperties>
</file>