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65"/>
  </p:notesMasterIdLst>
  <p:sldIdLst>
    <p:sldId id="256" r:id="rId3"/>
    <p:sldId id="372" r:id="rId4"/>
    <p:sldId id="413" r:id="rId5"/>
    <p:sldId id="420" r:id="rId6"/>
    <p:sldId id="259" r:id="rId7"/>
    <p:sldId id="260" r:id="rId8"/>
    <p:sldId id="402" r:id="rId9"/>
    <p:sldId id="303" r:id="rId10"/>
    <p:sldId id="316" r:id="rId11"/>
    <p:sldId id="315" r:id="rId12"/>
    <p:sldId id="317" r:id="rId13"/>
    <p:sldId id="319" r:id="rId14"/>
    <p:sldId id="342" r:id="rId15"/>
    <p:sldId id="308" r:id="rId16"/>
    <p:sldId id="320" r:id="rId17"/>
    <p:sldId id="415" r:id="rId18"/>
    <p:sldId id="322" r:id="rId19"/>
    <p:sldId id="323" r:id="rId20"/>
    <p:sldId id="359" r:id="rId21"/>
    <p:sldId id="400" r:id="rId22"/>
    <p:sldId id="325" r:id="rId23"/>
    <p:sldId id="298" r:id="rId24"/>
    <p:sldId id="326" r:id="rId25"/>
    <p:sldId id="327" r:id="rId26"/>
    <p:sldId id="328" r:id="rId27"/>
    <p:sldId id="329" r:id="rId28"/>
    <p:sldId id="330" r:id="rId29"/>
    <p:sldId id="331" r:id="rId30"/>
    <p:sldId id="332" r:id="rId31"/>
    <p:sldId id="333" r:id="rId32"/>
    <p:sldId id="334" r:id="rId33"/>
    <p:sldId id="335" r:id="rId34"/>
    <p:sldId id="361" r:id="rId35"/>
    <p:sldId id="362" r:id="rId36"/>
    <p:sldId id="416" r:id="rId37"/>
    <p:sldId id="417" r:id="rId38"/>
    <p:sldId id="418" r:id="rId39"/>
    <p:sldId id="346" r:id="rId40"/>
    <p:sldId id="367" r:id="rId41"/>
    <p:sldId id="345" r:id="rId42"/>
    <p:sldId id="347" r:id="rId43"/>
    <p:sldId id="368" r:id="rId44"/>
    <p:sldId id="369" r:id="rId45"/>
    <p:sldId id="370" r:id="rId46"/>
    <p:sldId id="348" r:id="rId47"/>
    <p:sldId id="349" r:id="rId48"/>
    <p:sldId id="350" r:id="rId49"/>
    <p:sldId id="351" r:id="rId50"/>
    <p:sldId id="353" r:id="rId51"/>
    <p:sldId id="352" r:id="rId52"/>
    <p:sldId id="354" r:id="rId53"/>
    <p:sldId id="355" r:id="rId54"/>
    <p:sldId id="356" r:id="rId55"/>
    <p:sldId id="357" r:id="rId56"/>
    <p:sldId id="358" r:id="rId57"/>
    <p:sldId id="393" r:id="rId58"/>
    <p:sldId id="394" r:id="rId59"/>
    <p:sldId id="395" r:id="rId60"/>
    <p:sldId id="396" r:id="rId61"/>
    <p:sldId id="397" r:id="rId62"/>
    <p:sldId id="422" r:id="rId63"/>
    <p:sldId id="421"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5143" autoAdjust="0"/>
  </p:normalViewPr>
  <p:slideViewPr>
    <p:cSldViewPr snapToGrid="0">
      <p:cViewPr varScale="1">
        <p:scale>
          <a:sx n="121" d="100"/>
          <a:sy n="121" d="100"/>
        </p:scale>
        <p:origin x="510" y="9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2023/3/31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691121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br>
              <a:rPr kumimoji="1" lang="en-US" altLang="ja-JP" dirty="0">
                <a:latin typeface="Meiryo UI" panose="020B0604030504040204" pitchFamily="50" charset="-128"/>
                <a:ea typeface="Meiryo UI" panose="020B0604030504040204" pitchFamily="50" charset="-128"/>
              </a:rPr>
            </a:b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875267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2023/3/31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2023/3/31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2023/3/31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2023/3/31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2023/3/31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7.jpeg"/><Relationship Id="rId14" Type="http://schemas.openxmlformats.org/officeDocument/2006/relationships/image" Target="file:///C:\&#20316;&#26989;&#12501;&#12457;&#12523;&#12480;\&#24467;&#26989;&#21729;&#21521;&#12369;&#12510;&#12491;&#12517;&#12450;&#12523;\&#26368;&#26032;\BMP\home04.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21.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60.jp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65.png"/><Relationship Id="rId7"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6.jpg"/><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image" Target="../media/image83.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7.jp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95.png"/><Relationship Id="rId4" Type="http://schemas.openxmlformats.org/officeDocument/2006/relationships/image" Target="../media/image105.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7.png"/><Relationship Id="rId4" Type="http://schemas.openxmlformats.org/officeDocument/2006/relationships/image" Target="../media/image11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9.png"/><Relationship Id="rId7"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92946639"/>
              </p:ext>
            </p:extLst>
          </p:nvPr>
        </p:nvGraphicFramePr>
        <p:xfrm>
          <a:off x="574542" y="904585"/>
          <a:ext cx="10594328" cy="290764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4">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Ver.230330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246760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［申請ガイド］メニューのガイドを追加</a:t>
                      </a:r>
                    </a:p>
                  </a:txBody>
                  <a:tcPr anchor="ctr"/>
                </a:tc>
                <a:extLst>
                  <a:ext uri="{0D108BD9-81ED-4DB2-BD59-A6C34878D82A}">
                    <a16:rowId xmlns:a16="http://schemas.microsoft.com/office/drawing/2014/main" val="302344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「申請位置が選択されていません」と表示される場合のガイドを追加</a:t>
                      </a:r>
                    </a:p>
                  </a:txBody>
                  <a:tcPr anchor="ctr"/>
                </a:tc>
                <a:extLst>
                  <a:ext uri="{0D108BD9-81ED-4DB2-BD59-A6C34878D82A}">
                    <a16:rowId xmlns:a16="http://schemas.microsoft.com/office/drawing/2014/main" val="3016587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工数管理 </a:t>
                      </a:r>
                      <a:r>
                        <a:rPr kumimoji="1" lang="en-US" altLang="ja-JP" sz="1800" baseline="-25000" dirty="0">
                          <a:latin typeface="メイリオ" panose="020B0604030504040204" pitchFamily="50" charset="-128"/>
                          <a:ea typeface="メイリオ" panose="020B0604030504040204" pitchFamily="50" charset="-128"/>
                        </a:rPr>
                        <a:t>for </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勤怠管理クラウド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のガイドを追加</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25655164"/>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3258614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88326" y="6239045"/>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工数データを月別に確認する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298280"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69505"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92244"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8"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9"/>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3478" y="5048748"/>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543973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31013" y="4349462"/>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sp>
        <p:nvSpPr>
          <p:cNvPr id="15"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344639" y="3861363"/>
            <a:ext cx="5608300" cy="22758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「工数計」が「総労働時間」を超過した場合は、警告が表示されます。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30E843B-FBDD-45A5-07ED-F79C0D14EC2D}"/>
              </a:ext>
            </a:extLst>
          </p:cNvPr>
          <p:cNvCxnSpPr>
            <a:cxnSpLocks/>
            <a:stCxn id="12" idx="3"/>
            <a:endCxn id="15" idx="1"/>
          </p:cNvCxnSpPr>
          <p:nvPr/>
        </p:nvCxnSpPr>
        <p:spPr>
          <a:xfrm>
            <a:off x="5986585" y="4202447"/>
            <a:ext cx="358054" cy="796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12" name="図 11">
            <a:extLst>
              <a:ext uri="{FF2B5EF4-FFF2-40B4-BE49-F238E27FC236}">
                <a16:creationId xmlns:a16="http://schemas.microsoft.com/office/drawing/2014/main" id="{A67B24B7-5D59-913C-3C97-7C905B860715}"/>
              </a:ext>
            </a:extLst>
          </p:cNvPr>
          <p:cNvPicPr>
            <a:picLocks noChangeAspect="1"/>
          </p:cNvPicPr>
          <p:nvPr/>
        </p:nvPicPr>
        <p:blipFill>
          <a:blip r:embed="rId5"/>
          <a:stretch>
            <a:fillRect/>
          </a:stretch>
        </p:blipFill>
        <p:spPr>
          <a:xfrm>
            <a:off x="714321" y="3579563"/>
            <a:ext cx="5272264" cy="1245767"/>
          </a:xfrm>
          <a:prstGeom prst="rect">
            <a:avLst/>
          </a:prstGeom>
        </p:spPr>
      </p:pic>
      <p:pic>
        <p:nvPicPr>
          <p:cNvPr id="19" name="図 18">
            <a:extLst>
              <a:ext uri="{FF2B5EF4-FFF2-40B4-BE49-F238E27FC236}">
                <a16:creationId xmlns:a16="http://schemas.microsoft.com/office/drawing/2014/main" id="{8D9F195E-9BE2-5A35-6F13-7785C3B6A7EC}"/>
              </a:ext>
            </a:extLst>
          </p:cNvPr>
          <p:cNvPicPr>
            <a:picLocks noChangeAspect="1"/>
          </p:cNvPicPr>
          <p:nvPr/>
        </p:nvPicPr>
        <p:blipFill>
          <a:blip r:embed="rId6"/>
          <a:stretch>
            <a:fillRect/>
          </a:stretch>
        </p:blipFill>
        <p:spPr>
          <a:xfrm>
            <a:off x="6450774" y="4308612"/>
            <a:ext cx="4601265" cy="1674010"/>
          </a:xfrm>
          <a:prstGeom prst="rect">
            <a:avLst/>
          </a:prstGeom>
        </p:spPr>
      </p:pic>
    </p:spTree>
    <p:extLst>
      <p:ext uri="{BB962C8B-B14F-4D97-AF65-F5344CB8AC3E}">
        <p14:creationId xmlns:p14="http://schemas.microsoft.com/office/powerpoint/2010/main" val="293930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工数データを月別に確認する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AutoShape 380">
            <a:extLst>
              <a:ext uri="{FF2B5EF4-FFF2-40B4-BE49-F238E27FC236}">
                <a16:creationId xmlns:a16="http://schemas.microsoft.com/office/drawing/2014/main" id="{76C37F41-ABF9-41D0-FEEA-01E8A14775B9}"/>
              </a:ext>
            </a:extLst>
          </p:cNvPr>
          <p:cNvSpPr>
            <a:spLocks noChangeArrowheads="1"/>
          </p:cNvSpPr>
          <p:nvPr/>
        </p:nvSpPr>
        <p:spPr bwMode="auto">
          <a:xfrm>
            <a:off x="671144" y="1855212"/>
            <a:ext cx="1613647" cy="30331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730A0625-27B5-4513-680F-89F3D5B69E0F}"/>
              </a:ext>
            </a:extLst>
          </p:cNvPr>
          <p:cNvPicPr>
            <a:picLocks noChangeAspect="1"/>
          </p:cNvPicPr>
          <p:nvPr/>
        </p:nvPicPr>
        <p:blipFill>
          <a:blip r:embed="rId3"/>
          <a:stretch>
            <a:fillRect/>
          </a:stretch>
        </p:blipFill>
        <p:spPr>
          <a:xfrm>
            <a:off x="508229" y="1202609"/>
            <a:ext cx="1973275" cy="2445451"/>
          </a:xfrm>
          <a:prstGeom prst="rect">
            <a:avLst/>
          </a:prstGeom>
        </p:spPr>
      </p:pic>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365148" y="2138525"/>
            <a:ext cx="4511434"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システム日付の前日が初期値として表示されます。　　　</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　 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640137" y="1720714"/>
            <a:ext cx="1725011" cy="300310"/>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8" name="図 27">
            <a:extLst>
              <a:ext uri="{FF2B5EF4-FFF2-40B4-BE49-F238E27FC236}">
                <a16:creationId xmlns:a16="http://schemas.microsoft.com/office/drawing/2014/main" id="{FB26B8C2-87A9-4A82-E6D5-C6520FFD5140}"/>
              </a:ext>
            </a:extLst>
          </p:cNvPr>
          <p:cNvPicPr>
            <a:picLocks noChangeAspect="1"/>
          </p:cNvPicPr>
          <p:nvPr/>
        </p:nvPicPr>
        <p:blipFill>
          <a:blip r:embed="rId4"/>
          <a:stretch>
            <a:fillRect/>
          </a:stretch>
        </p:blipFill>
        <p:spPr>
          <a:xfrm>
            <a:off x="2674599" y="3266913"/>
            <a:ext cx="3995102" cy="1978344"/>
          </a:xfrm>
          <a:prstGeom prst="rect">
            <a:avLst/>
          </a:prstGeom>
        </p:spPr>
      </p:pic>
      <p:pic>
        <p:nvPicPr>
          <p:cNvPr id="30" name="図 29">
            <a:extLst>
              <a:ext uri="{FF2B5EF4-FFF2-40B4-BE49-F238E27FC236}">
                <a16:creationId xmlns:a16="http://schemas.microsoft.com/office/drawing/2014/main" id="{9246AE88-BC94-3A81-37F0-880B5ED1FB1B}"/>
              </a:ext>
            </a:extLst>
          </p:cNvPr>
          <p:cNvPicPr>
            <a:picLocks noChangeAspect="1"/>
          </p:cNvPicPr>
          <p:nvPr/>
        </p:nvPicPr>
        <p:blipFill>
          <a:blip r:embed="rId5"/>
          <a:stretch>
            <a:fillRect/>
          </a:stretch>
        </p:blipFill>
        <p:spPr>
          <a:xfrm>
            <a:off x="2347182" y="4062472"/>
            <a:ext cx="4135805" cy="2365570"/>
          </a:xfrm>
          <a:prstGeom prst="rect">
            <a:avLst/>
          </a:prstGeom>
        </p:spPr>
      </p:pic>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6"/>
          <a:stretch>
            <a:fillRect/>
          </a:stretch>
        </p:blipFill>
        <p:spPr>
          <a:xfrm>
            <a:off x="7313457" y="3956746"/>
            <a:ext cx="4566864"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722298" y="4397434"/>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7900928" y="3619500"/>
            <a:ext cx="1539143" cy="16534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7"/>
            <a:stretch>
              <a:fillRect/>
            </a:stretch>
          </p:blipFill>
          <p:spPr>
            <a:xfrm>
              <a:off x="8357216" y="6191892"/>
              <a:ext cx="276225" cy="219075"/>
            </a:xfrm>
            <a:prstGeom prst="rect">
              <a:avLst/>
            </a:prstGeom>
          </p:spPr>
        </p:pic>
      </p:gr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6065128"/>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47" name="グループ化 46">
            <a:extLst>
              <a:ext uri="{FF2B5EF4-FFF2-40B4-BE49-F238E27FC236}">
                <a16:creationId xmlns:a16="http://schemas.microsoft.com/office/drawing/2014/main" id="{811FD415-2A91-09CB-48F8-B19D76ABB123}"/>
              </a:ext>
            </a:extLst>
          </p:cNvPr>
          <p:cNvGrpSpPr/>
          <p:nvPr/>
        </p:nvGrpSpPr>
        <p:grpSpPr>
          <a:xfrm>
            <a:off x="7290367" y="1390315"/>
            <a:ext cx="4299407" cy="2229185"/>
            <a:chOff x="7381810" y="1390315"/>
            <a:chExt cx="4299407" cy="2229185"/>
          </a:xfrm>
        </p:grpSpPr>
        <p:grpSp>
          <p:nvGrpSpPr>
            <p:cNvPr id="19" name="グループ化 18">
              <a:extLst>
                <a:ext uri="{FF2B5EF4-FFF2-40B4-BE49-F238E27FC236}">
                  <a16:creationId xmlns:a16="http://schemas.microsoft.com/office/drawing/2014/main" id="{719B0BEE-FD73-BE2F-1562-0F40016D8DBB}"/>
                </a:ext>
              </a:extLst>
            </p:cNvPr>
            <p:cNvGrpSpPr/>
            <p:nvPr/>
          </p:nvGrpSpPr>
          <p:grpSpPr>
            <a:xfrm>
              <a:off x="7381810" y="1390315"/>
              <a:ext cx="4299407" cy="2229185"/>
              <a:chOff x="7393354" y="1380828"/>
              <a:chExt cx="4566865" cy="2267232"/>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8"/>
                <a:ext cx="4566865" cy="226723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○「工数計」が「総労働時間」を超過している場合</a:t>
                </a:r>
                <a:endPar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7"/>
              <a:stretch>
                <a:fillRect/>
              </a:stretch>
            </p:blipFill>
            <p:spPr>
              <a:xfrm>
                <a:off x="7584185" y="1702587"/>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776243" y="2166703"/>
              <a:ext cx="2692615" cy="517559"/>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753591" y="3035742"/>
              <a:ext cx="2715267" cy="521913"/>
            </a:xfrm>
            <a:prstGeom prst="rect">
              <a:avLst/>
            </a:prstGeom>
          </p:spPr>
        </p:pic>
      </p:grpSp>
    </p:spTree>
    <p:extLst>
      <p:ext uri="{BB962C8B-B14F-4D97-AF65-F5344CB8AC3E}">
        <p14:creationId xmlns:p14="http://schemas.microsoft.com/office/powerpoint/2010/main" val="18016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工数データを月別に確認する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5" y="6115211"/>
            <a:ext cx="5255807"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③未確認や警告となっている工数データがないかを確認できます。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4" y="1694703"/>
            <a:ext cx="5439686"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F5664DDB-2BFD-02D0-9077-1CE304C0924A}"/>
              </a:ext>
            </a:extLst>
          </p:cNvPr>
          <p:cNvPicPr>
            <a:picLocks noChangeAspect="1"/>
          </p:cNvPicPr>
          <p:nvPr/>
        </p:nvPicPr>
        <p:blipFill>
          <a:blip r:embed="rId3"/>
          <a:stretch>
            <a:fillRect/>
          </a:stretch>
        </p:blipFill>
        <p:spPr>
          <a:xfrm>
            <a:off x="539780" y="1152653"/>
            <a:ext cx="6771844" cy="1600098"/>
          </a:xfrm>
          <a:prstGeom prst="rect">
            <a:avLst/>
          </a:prstGeom>
        </p:spPr>
      </p:pic>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4"/>
          <a:stretch>
            <a:fillRect/>
          </a:stretch>
        </p:blipFill>
        <p:spPr>
          <a:xfrm>
            <a:off x="524123" y="3265912"/>
            <a:ext cx="6771844"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・「工数計」が「総労働時間」を超過している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5"/>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32115" y="3927533"/>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185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22423</TotalTime>
  <Words>11617</Words>
  <Application>Microsoft Office PowerPoint</Application>
  <PresentationFormat>ワイド画面</PresentationFormat>
  <Paragraphs>1555</Paragraphs>
  <Slides>62</Slides>
  <Notes>59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62</vt:i4>
      </vt:variant>
    </vt:vector>
  </HeadingPairs>
  <TitlesOfParts>
    <vt:vector size="73"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改訂履歴</vt:lpstr>
      <vt:lpstr>目次</vt:lpstr>
      <vt:lpstr>目次</vt:lpstr>
      <vt:lpstr>［1］はじめに</vt:lpstr>
      <vt:lpstr>［1］- 1. 当サービスでできること（1／2） </vt:lpstr>
      <vt:lpstr>［1］- 1. 当サービスでできること（2／2） 　　　　（ 『工数管理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未打刻を確認する</vt:lpstr>
      <vt:lpstr>［3］- 5. 勤務データを一括で申請する</vt:lpstr>
      <vt:lpstr>［3］- 6. 勤怠を管理している社員の勤務データを一括で申請する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 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［6］工数データを入力する 　　（ 『工数管理 for 奉行Edge 勤怠管理クラウド』をご利用の場合）</vt:lpstr>
      <vt:lpstr>［6］- 1. プロジェクト・タスク別に工数データを入力する</vt:lpstr>
      <vt:lpstr>［7］工数データを確認する 　　（ 『工数管理 for 奉行Edge 勤怠管理クラウド』をご利用の場合）</vt:lpstr>
      <vt:lpstr>［7］- 1. 工数データに誤りや入力漏れがないかを確認する</vt:lpstr>
      <vt:lpstr>［7］- 2. 工数データを月別に確認する</vt:lpstr>
      <vt:lpstr>［8］こんなときは</vt:lpstr>
      <vt:lpstr>［8］- 1. 「申請位置が選択されていません」と表示される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細矢 菜摘 (Natsumi Hosoya)</cp:lastModifiedBy>
  <cp:revision>102</cp:revision>
  <dcterms:created xsi:type="dcterms:W3CDTF">2022-08-02T08:12:52Z</dcterms:created>
  <dcterms:modified xsi:type="dcterms:W3CDTF">2023-03-31T06:29:08Z</dcterms:modified>
</cp:coreProperties>
</file>