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8" r:id="rId1"/>
    <p:sldMasterId id="2147483690" r:id="rId2"/>
  </p:sldMasterIdLst>
  <p:notesMasterIdLst>
    <p:notesMasterId r:id="rId65"/>
  </p:notesMasterIdLst>
  <p:sldIdLst>
    <p:sldId id="256" r:id="rId3"/>
    <p:sldId id="372" r:id="rId4"/>
    <p:sldId id="413" r:id="rId5"/>
    <p:sldId id="420" r:id="rId6"/>
    <p:sldId id="259" r:id="rId7"/>
    <p:sldId id="260" r:id="rId8"/>
    <p:sldId id="402" r:id="rId9"/>
    <p:sldId id="303" r:id="rId10"/>
    <p:sldId id="316" r:id="rId11"/>
    <p:sldId id="315" r:id="rId12"/>
    <p:sldId id="317" r:id="rId13"/>
    <p:sldId id="319" r:id="rId14"/>
    <p:sldId id="342" r:id="rId15"/>
    <p:sldId id="308" r:id="rId16"/>
    <p:sldId id="320" r:id="rId17"/>
    <p:sldId id="415" r:id="rId18"/>
    <p:sldId id="322" r:id="rId19"/>
    <p:sldId id="323" r:id="rId20"/>
    <p:sldId id="359" r:id="rId21"/>
    <p:sldId id="400" r:id="rId22"/>
    <p:sldId id="325" r:id="rId23"/>
    <p:sldId id="298" r:id="rId24"/>
    <p:sldId id="326" r:id="rId25"/>
    <p:sldId id="327" r:id="rId26"/>
    <p:sldId id="328" r:id="rId27"/>
    <p:sldId id="329" r:id="rId28"/>
    <p:sldId id="330" r:id="rId29"/>
    <p:sldId id="331" r:id="rId30"/>
    <p:sldId id="332" r:id="rId31"/>
    <p:sldId id="333" r:id="rId32"/>
    <p:sldId id="334" r:id="rId33"/>
    <p:sldId id="335" r:id="rId34"/>
    <p:sldId id="361" r:id="rId35"/>
    <p:sldId id="362" r:id="rId36"/>
    <p:sldId id="416" r:id="rId37"/>
    <p:sldId id="417" r:id="rId38"/>
    <p:sldId id="418" r:id="rId39"/>
    <p:sldId id="346" r:id="rId40"/>
    <p:sldId id="367" r:id="rId41"/>
    <p:sldId id="345" r:id="rId42"/>
    <p:sldId id="347" r:id="rId43"/>
    <p:sldId id="368" r:id="rId44"/>
    <p:sldId id="369" r:id="rId45"/>
    <p:sldId id="370" r:id="rId46"/>
    <p:sldId id="348" r:id="rId47"/>
    <p:sldId id="349" r:id="rId48"/>
    <p:sldId id="350" r:id="rId49"/>
    <p:sldId id="351" r:id="rId50"/>
    <p:sldId id="353" r:id="rId51"/>
    <p:sldId id="352" r:id="rId52"/>
    <p:sldId id="354" r:id="rId53"/>
    <p:sldId id="355" r:id="rId54"/>
    <p:sldId id="356" r:id="rId55"/>
    <p:sldId id="357" r:id="rId56"/>
    <p:sldId id="358" r:id="rId57"/>
    <p:sldId id="393" r:id="rId58"/>
    <p:sldId id="394" r:id="rId59"/>
    <p:sldId id="395" r:id="rId60"/>
    <p:sldId id="396" r:id="rId61"/>
    <p:sldId id="397" r:id="rId62"/>
    <p:sldId id="422" r:id="rId63"/>
    <p:sldId id="421" r:id="rId64"/>
  </p:sldIdLst>
  <p:sldSz cx="12192000" cy="6858000"/>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中間スタイル 2 - アクセント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21E4AEA4-8DFA-4A89-87EB-49C32662AFE0}" styleName="中間スタイル 2 - アクセント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73A0DAA-6AF3-43AB-8588-CEC1D06C72B9}" styleName="スタイル (中間)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93296810-A885-4BE3-A3E7-6D5BEEA58F35}" styleName="中間スタイル 2 - アクセント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0A15C55-8517-42AA-B614-E9B94910E393}" styleName="中間スタイル 2 - アクセント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2D5ABB26-0587-4C30-8999-92F81FD0307C}" styleName="スタイルなし、表のグリッド線なし">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69CF1AB2-1976-4502-BF36-3FF5EA218861}" styleName="中間スタイル 4 - アクセント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5A111915-BE36-4E01-A7E5-04B1672EAD32}" styleName="淡色スタイル 2 - アクセント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BDBED569-4797-4DF1-A0F4-6AAB3CD982D8}" styleName="淡色スタイル 3 - アクセント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F2DE63D5-997A-4646-A377-4702673A728D}" styleName="淡色スタイル 2 - アクセント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F5AB1C69-6EDB-4FF4-983F-18BD219EF322}" styleName="中間スタイル 2 - アクセント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3B4B98B0-60AC-42C2-AFA5-B58CD77FA1E5}" styleName="淡色スタイル 1 - アクセント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5FD0F851-EC5A-4D38-B0AD-8093EC10F338}" styleName="淡色スタイル 1 - アクセント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7E9639D4-E3E2-4D34-9284-5A2195B3D0D7}" styleName="スタイル (淡色)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306799F8-075E-4A3A-A7F6-7FBC6576F1A4}" styleName="テーマ スタイル 2 - アクセント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C083E6E3-FA7D-4D7B-A595-EF9225AFEA82}" styleName="淡色スタイル 1 - アクセント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1FECB4D8-DB02-4DC6-A0A2-4F2EBAE1DC90}" styleName="中間スタイル 1 - アクセント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8799B23B-EC83-4686-B30A-512413B5E67A}" styleName="淡色スタイル 3 - アクセント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BC89EF96-8CEA-46FF-86C4-4CE0E7609802}" styleName="淡色スタイル 3 - アクセント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793D81CF-94F2-401A-BA57-92F5A7B2D0C5}" styleName="スタイル (中間)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B301B821-A1FF-4177-AEE7-76D212191A09}" styleName="中間スタイル 1 - アクセント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9457" autoAdjust="0"/>
    <p:restoredTop sz="95143" autoAdjust="0"/>
  </p:normalViewPr>
  <p:slideViewPr>
    <p:cSldViewPr snapToGrid="0">
      <p:cViewPr varScale="1">
        <p:scale>
          <a:sx n="121" d="100"/>
          <a:sy n="121" d="100"/>
        </p:scale>
        <p:origin x="510" y="96"/>
      </p:cViewPr>
      <p:guideLst/>
    </p:cSldViewPr>
  </p:slideViewPr>
  <p:notesTextViewPr>
    <p:cViewPr>
      <p:scale>
        <a:sx n="1" d="1"/>
        <a:sy n="1" d="1"/>
      </p:scale>
      <p:origin x="0" y="0"/>
    </p:cViewPr>
  </p:notesTextViewPr>
  <p:sorterViewPr>
    <p:cViewPr>
      <p:scale>
        <a:sx n="100" d="100"/>
        <a:sy n="100" d="100"/>
      </p:scale>
      <p:origin x="0" y="-25344"/>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theme" Target="theme/theme1.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presProps" Target="presProps.xml"/><Relationship Id="rId5" Type="http://schemas.openxmlformats.org/officeDocument/2006/relationships/slide" Target="slides/slide3.xml"/><Relationship Id="rId61" Type="http://schemas.openxmlformats.org/officeDocument/2006/relationships/slide" Target="slides/slide59.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tableStyles" Target="tableStyles.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viewProps" Target="viewProps.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EF7A864-4B20-4867-B816-FE5A2F2012B8}" type="datetimeFigureOut">
              <a:rPr kumimoji="1" lang="ja-JP" altLang="en-US" smtClean="0"/>
              <a:t>2023/3/31</a:t>
            </a:fld>
            <a:endParaRPr kumimoji="1" lang="ja-JP" altLang="en-US"/>
          </a:p>
        </p:txBody>
      </p:sp>
      <p:sp>
        <p:nvSpPr>
          <p:cNvPr id="4" name="スライド イメージ プレースホルダー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25A94C9-95EF-4B82-91FA-295C52B8E8CA}" type="slidenum">
              <a:rPr kumimoji="1" lang="ja-JP" altLang="en-US" smtClean="0"/>
              <a:t>‹#›</a:t>
            </a:fld>
            <a:endParaRPr kumimoji="1" lang="ja-JP" altLang="en-US"/>
          </a:p>
        </p:txBody>
      </p:sp>
    </p:spTree>
    <p:extLst>
      <p:ext uri="{BB962C8B-B14F-4D97-AF65-F5344CB8AC3E}">
        <p14:creationId xmlns:p14="http://schemas.microsoft.com/office/powerpoint/2010/main" val="3397750031"/>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support.obc.jp/hc/ja/articles/900004373846" TargetMode="External"/><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3" Type="http://schemas.openxmlformats.org/officeDocument/2006/relationships/hyperlink" Target="https://support.obc.jp/hc/ja/articles/15503059046169" TargetMode="External"/><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勤怠管理者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当マニュアルは従業員向けのマニュアルになります。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dirty="0">
                <a:latin typeface="Meiryo UI" panose="020B0604030504040204" pitchFamily="50" charset="-128"/>
                <a:ea typeface="Meiryo UI" panose="020B0604030504040204" pitchFamily="50" charset="-128"/>
              </a:rPr>
              <a:t>必要に応じて、会社の申請ルールなどを追記し、社員に渡してください。</a:t>
            </a:r>
            <a:endParaRPr kumimoji="1" lang="en-US" altLang="ja-JP" dirty="0">
              <a:latin typeface="Meiryo UI" panose="020B0604030504040204" pitchFamily="50" charset="-128"/>
              <a:ea typeface="Meiryo UI" panose="020B0604030504040204" pitchFamily="50" charset="-128"/>
            </a:endParaRP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1</a:t>
            </a:fld>
            <a:endParaRPr kumimoji="1" lang="ja-JP" altLang="en-US"/>
          </a:p>
        </p:txBody>
      </p:sp>
    </p:spTree>
    <p:extLst>
      <p:ext uri="{BB962C8B-B14F-4D97-AF65-F5344CB8AC3E}">
        <p14:creationId xmlns:p14="http://schemas.microsoft.com/office/powerpoint/2010/main" val="374682219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Web</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アプリ側のメニューについて、例えば、勤怠の打刻・申請だけをする従業員（申請者）と、勤怠の承認もする上長（承認者）で、</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利用できるメニューを変更できます。上長（承認者）だけに［承認］や［勤怠］メニューを表示できます。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①勤怠管理者側のメイン</a:t>
            </a:r>
            <a:r>
              <a:rPr lang="ja-JP" altLang="en-US" dirty="0"/>
              <a:t>メニュー右上の［セキュリティ］から</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［利用者権限 </a:t>
            </a:r>
            <a:r>
              <a:rPr lang="en-US" altLang="ja-JP" sz="1200" dirty="0">
                <a:latin typeface="Meiryo UI" panose="020B0604030504040204" pitchFamily="50" charset="-128"/>
                <a:ea typeface="Meiryo UI" panose="020B0604030504040204" pitchFamily="50" charset="-128"/>
              </a:rPr>
              <a:t>‐</a:t>
            </a:r>
            <a:r>
              <a:rPr lang="ja-JP" altLang="en-US" sz="1200" dirty="0">
                <a:latin typeface="Meiryo UI" panose="020B0604030504040204" pitchFamily="50" charset="-128"/>
                <a:ea typeface="Meiryo UI" panose="020B0604030504040204" pitchFamily="50" charset="-128"/>
              </a:rPr>
              <a:t> メニュー権限</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②サービス選択で「奉行</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Edge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勤怠管理クラウド［</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Web</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アプリ］」を選択します。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③例えば、「申請者用」「承認者用」などのメニュー権限を用意し、利用者または組織ごとに付与します。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11</a:t>
            </a:fld>
            <a:endParaRPr kumimoji="1" lang="ja-JP" altLang="en-US"/>
          </a:p>
        </p:txBody>
      </p:sp>
    </p:spTree>
    <p:extLst>
      <p:ext uri="{BB962C8B-B14F-4D97-AF65-F5344CB8AC3E}">
        <p14:creationId xmlns:p14="http://schemas.microsoft.com/office/powerpoint/2010/main" val="254724950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ダッシュボードのお知らせ欄にお知らせを送るには、それぞれ勤怠管理者側の以下のメニューで設定します。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通知</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未打刻通知</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通知</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36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協定警告通知</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通知</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有休消化警告通知</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それぞれ対象の条件や、内容、タイトル（件名）などを設定します。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12</a:t>
            </a:fld>
            <a:endParaRPr kumimoji="1" lang="ja-JP" altLang="en-US"/>
          </a:p>
        </p:txBody>
      </p:sp>
    </p:spTree>
    <p:extLst>
      <p:ext uri="{BB962C8B-B14F-4D97-AF65-F5344CB8AC3E}">
        <p14:creationId xmlns:p14="http://schemas.microsoft.com/office/powerpoint/2010/main" val="332504394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13</a:t>
            </a:fld>
            <a:endParaRPr kumimoji="1" lang="ja-JP" altLang="en-US"/>
          </a:p>
        </p:txBody>
      </p:sp>
    </p:spTree>
    <p:extLst>
      <p:ext uri="{BB962C8B-B14F-4D97-AF65-F5344CB8AC3E}">
        <p14:creationId xmlns:p14="http://schemas.microsoft.com/office/powerpoint/2010/main" val="103193110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マイタイムレコーダー設定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で以下を設定できます。</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・モバイル端末</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からの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打刻を許可するか</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・打刻時に位置情報を取得するか</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打刻画面に［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外出</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再入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ボタンを表示させるか</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・打刻する際に勤務体系を選択させるか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部門や役職ごと</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設定したい場合は、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F10</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：設定単位］で</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設定します。</a:t>
            </a:r>
          </a:p>
          <a:p>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pPr fontAlgn="base"/>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例えば、</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外出・再入を利用しない場合</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は</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「表示しない」に設定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fontAlgn="base"/>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［マイタイムレコーダー］画面に［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出勤</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退出</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］ボタンだけが</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表示</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され</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ます。</a:t>
            </a: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14</a:t>
            </a:fld>
            <a:endParaRPr kumimoji="1" lang="ja-JP" altLang="en-US"/>
          </a:p>
        </p:txBody>
      </p:sp>
    </p:spTree>
    <p:extLst>
      <p:ext uri="{BB962C8B-B14F-4D97-AF65-F5344CB8AC3E}">
        <p14:creationId xmlns:p14="http://schemas.microsoft.com/office/powerpoint/2010/main" val="405058400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モバイル端末で打刻する場合は、あらかじめ</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社員</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のモバイル端末に</a:t>
            </a:r>
            <a:r>
              <a:rPr lang="ja-JP" altLang="ja-JP" sz="1200" dirty="0">
                <a:latin typeface="Meiryo UI" panose="020B0604030504040204" pitchFamily="50" charset="-128"/>
                <a:ea typeface="Meiryo UI" panose="020B0604030504040204" pitchFamily="50" charset="-128"/>
              </a:rPr>
              <a:t>『</a:t>
            </a:r>
            <a:r>
              <a:rPr lang="ja-JP" altLang="en-US" sz="1200" dirty="0">
                <a:latin typeface="Meiryo UI" panose="020B0604030504040204" pitchFamily="50" charset="-128"/>
                <a:ea typeface="Meiryo UI" panose="020B0604030504040204" pitchFamily="50" charset="-128"/>
              </a:rPr>
              <a:t>奉行</a:t>
            </a:r>
            <a:r>
              <a:rPr lang="en-US" altLang="ja-JP" sz="1200" dirty="0">
                <a:latin typeface="Meiryo UI" panose="020B0604030504040204" pitchFamily="50" charset="-128"/>
                <a:ea typeface="Meiryo UI" panose="020B0604030504040204" pitchFamily="50" charset="-128"/>
              </a:rPr>
              <a:t>Edge </a:t>
            </a:r>
            <a:r>
              <a:rPr lang="ja-JP" altLang="ja-JP" sz="1200" dirty="0">
                <a:latin typeface="Meiryo UI" panose="020B0604030504040204" pitchFamily="50" charset="-128"/>
                <a:ea typeface="Meiryo UI" panose="020B0604030504040204" pitchFamily="50" charset="-128"/>
              </a:rPr>
              <a:t>勤怠管理クラウド』</a:t>
            </a:r>
            <a:r>
              <a:rPr lang="ja-JP" altLang="en-US" sz="1200" dirty="0">
                <a:latin typeface="Meiryo UI" panose="020B0604030504040204" pitchFamily="50" charset="-128"/>
                <a:ea typeface="Meiryo UI" panose="020B0604030504040204" pitchFamily="50" charset="-128"/>
              </a:rPr>
              <a:t>のスマホ</a:t>
            </a:r>
            <a:r>
              <a:rPr lang="ja-JP" altLang="ja-JP" sz="1200" dirty="0">
                <a:latin typeface="Meiryo UI" panose="020B0604030504040204" pitchFamily="50" charset="-128"/>
                <a:ea typeface="Meiryo UI" panose="020B0604030504040204" pitchFamily="50" charset="-128"/>
              </a:rPr>
              <a:t>アプリ</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をインストール</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しておく</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必要があります。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下記</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ヘルプサイトを確認</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し、社員が</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Web</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アプリの［スマホアプリについて］メニューからスマホアプリを入手できるようにします。</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en-US" altLang="ja-JP" sz="1200" u="sng" kern="1200" dirty="0">
                <a:solidFill>
                  <a:schemeClr val="tx1"/>
                </a:solidFill>
                <a:effectLst/>
                <a:latin typeface="Meiryo UI" panose="020B0604030504040204" pitchFamily="50" charset="-128"/>
                <a:ea typeface="Meiryo UI" panose="020B0604030504040204" pitchFamily="50" charset="-128"/>
                <a:cs typeface="+mn-cs"/>
                <a:hlinkClick r:id="rId3"/>
              </a:rPr>
              <a:t>https://support.obc.jp/hc/ja/articles/900004373846</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マイタイムレコーダー設定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］メニューで、「モバイル端末による打刻」および「スマホ</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の利用」を許可します。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（「モバイル端末による打刻」は許可しても、「スマホ</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の利用」は許可しない場合は</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社員はモバイル端末の</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ブラウザ</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から</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打刻</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します</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例えば、営業部</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はモバイル端末</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から</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の打刻を許可し、開発部</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パソコン</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からの打刻だけ</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を</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許可する場合は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以下のように設定します。</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①［</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F10</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：設定単位］</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を押し</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②</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設定単位</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で</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「部門別」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を選択</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します。</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③</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営業部</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に対して</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「スマホアプリの利用も許可する」にチェックを付けます。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打刻時の位置情報を「取得する」に設定する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と、</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GPS</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で位置情報を取得できます</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。これにより</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不正な打刻を防ぐことができます。</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また、「モバイル端末だけ取得する」にチェックを付ける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と</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パソコン</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の位置情報は取得せず、モバイル端末で打刻した</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時だけ</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位置情報を取得します。</a:t>
            </a:r>
          </a:p>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Web</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タイムカード入力］</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メニューなどで営業部の打刻を確認すると、</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打刻</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時刻の右上</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緑色</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のマーク</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が表示されます。</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接続状況が悪い場合は、正確な位置情報を取得できないため、赤色</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のマーク</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が表示されます。</a:t>
            </a:r>
          </a:p>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15</a:t>
            </a:fld>
            <a:endParaRPr kumimoji="1" lang="ja-JP" altLang="en-US"/>
          </a:p>
        </p:txBody>
      </p:sp>
    </p:spTree>
    <p:extLst>
      <p:ext uri="{BB962C8B-B14F-4D97-AF65-F5344CB8AC3E}">
        <p14:creationId xmlns:p14="http://schemas.microsoft.com/office/powerpoint/2010/main" val="190917097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医療関係の仕事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など、社員</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がシフトの入れ替えを自由に変更できる場合は、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マイタイムレコーダー設定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で勤務体系選択を「する」に設定します。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あらかじめ勤務体系をスケジュール登録していて、打刻時に自由に勤務体系を変更</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させ</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る場合などは、勤務体系登録方法</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で</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「上書きする」を選択し</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打刻時に選択した勤務体系で上書きすると便利です。</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また、シフトが決まっている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社員</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とシフトの入れ替えを自由に変更できる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社員</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がいる場合は、あらかじめ</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マイタイムレコーダー設定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F10</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：設定単位］</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で、マイタイムレコーダー設定を区分別に設定します。</a:t>
            </a:r>
          </a:p>
          <a:p>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16</a:t>
            </a:fld>
            <a:endParaRPr kumimoji="1" lang="ja-JP" altLang="en-US"/>
          </a:p>
        </p:txBody>
      </p:sp>
    </p:spTree>
    <p:extLst>
      <p:ext uri="{BB962C8B-B14F-4D97-AF65-F5344CB8AC3E}">
        <p14:creationId xmlns:p14="http://schemas.microsoft.com/office/powerpoint/2010/main" val="135155210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17</a:t>
            </a:fld>
            <a:endParaRPr kumimoji="1" lang="ja-JP" altLang="en-US"/>
          </a:p>
        </p:txBody>
      </p:sp>
    </p:spTree>
    <p:extLst>
      <p:ext uri="{BB962C8B-B14F-4D97-AF65-F5344CB8AC3E}">
        <p14:creationId xmlns:p14="http://schemas.microsoft.com/office/powerpoint/2010/main" val="82046606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運用にあわせて</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申請</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］メニューで</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以下の内容を設定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します</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p>
          <a:p>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 </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○申請の名称を、</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社員</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にわかりやすいように変更する</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基本</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ページで、申請ごとに名称を変更できます。</a:t>
            </a:r>
          </a:p>
          <a:p>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 </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○どのような場合にその申請を使用するのか、申請の説明を</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表示</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する</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基本</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ページで、申請の説明を</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入力</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社員は、</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各メニュー欄にマウスのカーソルを合わせた際に説明を確認できます。</a:t>
            </a:r>
          </a:p>
          <a:p>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 </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○必要な項目の申請漏れや添付ファイルの添付漏れを防ぐ</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申請ごとに以下を設定できます。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理由欄や連絡先欄、備考欄や添付欄（</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基本</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ページで設定）</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時刻申請欄や時間数申請欄（</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申請事由</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ページで設定）</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各項目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に対して</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必須項目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にする</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かを設定でき</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るため、</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申請の未入力や添付ファイルの添付漏れによる差戻しを防ぐことができます。</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＜例</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1</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遅延申請の場合は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遅延証明書</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が必要なため、添付欄を必須項目にする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＜例</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2</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休暇申請の場合は有給休暇の日付だけ申請すれば</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よ</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いため、有給休暇の事由の時刻申請欄や時間数申請欄を使用しない</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ように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する。</a:t>
            </a:r>
          </a:p>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働き方によって、残業など申請の事由が異なる場合</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申請選択画面の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単位</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ボタンから申請設定に区分を設定すると、申請ごとに部門や役職など区分けした単位で作成できます。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設定できる区分の単位は、以下になります。</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全社（設定なし）</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部門別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役職別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勤務地別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職種別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職務別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資格等級別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任意項目１～３別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雇用区分別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区分１～５別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勤怠締日区分別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時間</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外</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労働清算規則別</a:t>
            </a:r>
          </a:p>
          <a:p>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運用にあわせて</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アプリ基本設定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ページで以下の内容</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も</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します</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p>
          <a:p>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○残日数の</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超過する</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申請を許可</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しない</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以下の申請</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に対して残日数を超過する場合に、</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申請時に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警告を表示して申請を許可しない</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ように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公休</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代休、有休、積休、代替休、その他休１～５</a:t>
            </a:r>
          </a:p>
          <a:p>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 </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18</a:t>
            </a:fld>
            <a:endParaRPr kumimoji="1" lang="ja-JP" altLang="en-US"/>
          </a:p>
        </p:txBody>
      </p:sp>
    </p:spTree>
    <p:extLst>
      <p:ext uri="{BB962C8B-B14F-4D97-AF65-F5344CB8AC3E}">
        <p14:creationId xmlns:p14="http://schemas.microsoft.com/office/powerpoint/2010/main" val="307866016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19</a:t>
            </a:fld>
            <a:endParaRPr kumimoji="1" lang="ja-JP" altLang="en-US"/>
          </a:p>
        </p:txBody>
      </p:sp>
    </p:spTree>
    <p:extLst>
      <p:ext uri="{BB962C8B-B14F-4D97-AF65-F5344CB8AC3E}">
        <p14:creationId xmlns:p14="http://schemas.microsoft.com/office/powerpoint/2010/main" val="31376496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yriad Pro Cond" panose="020B0506030403020204" pitchFamily="34" charset="0"/>
              <a:ea typeface="ＭＳ ゴシック" panose="020B0609070205080204" pitchFamily="49"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あらかじめ「申請ガイド」（社員のやることリスト）を用意しておくことで、</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社員は「申請ガイド」を検索し、画面にしたがって申請できます。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社員がメニューの中から、申請に必要なメニューを探す手間を省けます。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（「申請ガイド」を利用しない場合は、当ページは削除してください。）</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＜設定手順＞</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①勤怠管理者側のメイン</a:t>
            </a:r>
            <a:r>
              <a:rPr lang="ja-JP" altLang="en-US" dirty="0"/>
              <a:t>メニュー右上の［設定］から、</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［申請ガイド］</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メニューを選択します。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②各種「申請ガイド」を用意します</a:t>
            </a:r>
            <a:r>
              <a:rPr kumimoji="1" lang="ja-JP" altLang="en-US" dirty="0">
                <a:latin typeface="Meiryo UI" panose="020B0604030504040204" pitchFamily="50" charset="-128"/>
                <a:ea typeface="Meiryo UI" panose="020B0604030504040204" pitchFamily="50" charset="-128"/>
              </a:rPr>
              <a:t>。</a:t>
            </a:r>
            <a:br>
              <a:rPr kumimoji="1" lang="en-US" altLang="ja-JP" dirty="0">
                <a:latin typeface="Meiryo UI" panose="020B0604030504040204" pitchFamily="50" charset="-128"/>
                <a:ea typeface="Meiryo UI" panose="020B0604030504040204" pitchFamily="50" charset="-128"/>
              </a:rPr>
            </a:br>
            <a:r>
              <a:rPr kumimoji="1" lang="ja-JP" altLang="en-US" dirty="0">
                <a:latin typeface="Meiryo UI" panose="020B0604030504040204" pitchFamily="50" charset="-128"/>
                <a:ea typeface="Meiryo UI" panose="020B0604030504040204" pitchFamily="50" charset="-128"/>
              </a:rPr>
              <a:t>　　　社員への説明を入力したり、各申請メニューへ誘導するリンクを設定できます。</a:t>
            </a:r>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latin typeface="Meiryo UI" panose="020B0604030504040204" pitchFamily="50" charset="-128"/>
                <a:ea typeface="Meiryo UI" panose="020B0604030504040204" pitchFamily="50" charset="-128"/>
              </a:rPr>
              <a:t>　　　（あらかじめ用意されている「申請ガイド」を参考に、必要に応じて、他の</a:t>
            </a:r>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latin typeface="Meiryo UI" panose="020B0604030504040204" pitchFamily="50" charset="-128"/>
                <a:ea typeface="Meiryo UI" panose="020B0604030504040204" pitchFamily="50" charset="-128"/>
              </a:rPr>
              <a:t>　　　申請の「申請ガイド」も登録できます。）</a:t>
            </a:r>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latin typeface="Meiryo UI" panose="020B0604030504040204" pitchFamily="50" charset="-128"/>
                <a:ea typeface="Meiryo UI" panose="020B0604030504040204" pitchFamily="50" charset="-128"/>
              </a:rPr>
              <a:t>　 ③公開区分を「</a:t>
            </a:r>
            <a:r>
              <a:rPr kumimoji="1" lang="en-US" altLang="ja-JP" dirty="0">
                <a:latin typeface="Meiryo UI" panose="020B0604030504040204" pitchFamily="50" charset="-128"/>
                <a:ea typeface="Meiryo UI" panose="020B0604030504040204" pitchFamily="50" charset="-128"/>
              </a:rPr>
              <a:t>1.</a:t>
            </a:r>
            <a:r>
              <a:rPr kumimoji="1" lang="ja-JP" altLang="en-US" dirty="0">
                <a:latin typeface="Meiryo UI" panose="020B0604030504040204" pitchFamily="50" charset="-128"/>
                <a:ea typeface="Meiryo UI" panose="020B0604030504040204" pitchFamily="50" charset="-128"/>
              </a:rPr>
              <a:t>公開」にして登録することで、社員が検索できるようになります。</a:t>
            </a:r>
            <a:endParaRPr kumimoji="1" lang="en-US" altLang="ja-JP" dirty="0">
              <a:latin typeface="Meiryo UI" panose="020B0604030504040204" pitchFamily="50" charset="-128"/>
              <a:ea typeface="Meiryo UI" panose="020B0604030504040204" pitchFamily="50" charset="-128"/>
            </a:endParaRPr>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20</a:t>
            </a:fld>
            <a:endParaRPr kumimoji="1" lang="ja-JP" altLang="en-US"/>
          </a:p>
        </p:txBody>
      </p:sp>
    </p:spTree>
    <p:extLst>
      <p:ext uri="{BB962C8B-B14F-4D97-AF65-F5344CB8AC3E}">
        <p14:creationId xmlns:p14="http://schemas.microsoft.com/office/powerpoint/2010/main" val="43947543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2</a:t>
            </a:fld>
            <a:endParaRPr kumimoji="1" lang="ja-JP" altLang="en-US"/>
          </a:p>
        </p:txBody>
      </p:sp>
    </p:spTree>
    <p:extLst>
      <p:ext uri="{BB962C8B-B14F-4D97-AF65-F5344CB8AC3E}">
        <p14:creationId xmlns:p14="http://schemas.microsoft.com/office/powerpoint/2010/main" val="296318300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未打刻を申請する際に、日付や出勤</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退出</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を間違えて申請するケースがあります。</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そういった申請を防ぐために、すでに打刻</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されている</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に対して</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は申請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でき</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ないように</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申請</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申請事由</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時刻の上書きを「</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0</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：許可しない」</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に設定します。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また、事由ごとに時刻の上書きを許可するかも設定できます。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＜例＞</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「未打刻」の事由</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の場合：</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時刻の上書きを「</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0</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：許可しない」</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「打刻</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取消</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」の事由</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の場合：</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時刻の上書きを「</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2</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：許可する</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警告なし</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p>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時刻の上書き</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を「</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1</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：許可する</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警告あり</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」に</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すると、打刻がある日に打刻申請する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と</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警告メッセージ</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が表示され</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ますが、そのまま申請できます。</a:t>
            </a: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21</a:t>
            </a:fld>
            <a:endParaRPr kumimoji="1" lang="ja-JP" altLang="en-US"/>
          </a:p>
        </p:txBody>
      </p:sp>
    </p:spTree>
    <p:extLst>
      <p:ext uri="{BB962C8B-B14F-4D97-AF65-F5344CB8AC3E}">
        <p14:creationId xmlns:p14="http://schemas.microsoft.com/office/powerpoint/2010/main" val="111120476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時間有休の申請方法は、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以下の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2</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err="1">
                <a:solidFill>
                  <a:schemeClr val="tx1"/>
                </a:solidFill>
                <a:effectLst/>
                <a:latin typeface="Meiryo UI" panose="020B0604030504040204" pitchFamily="50" charset="-128"/>
                <a:ea typeface="Meiryo UI" panose="020B0604030504040204" pitchFamily="50" charset="-128"/>
                <a:cs typeface="+mn-cs"/>
              </a:rPr>
              <a:t>つの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方法</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があります。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○社員</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が申請してきた時間有休を反映させる場合</a:t>
            </a:r>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申請</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申請事由</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時間</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数申請の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登録区分を「</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1</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：登録する」に設定します。</a:t>
            </a:r>
          </a:p>
          <a:p>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事由で「</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 1 </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時間有休」「</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 2 </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時間有休」などを用意する場合</a:t>
            </a:r>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休暇</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規程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休暇</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で事由を作成し、</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申請</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で紐</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付</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けます。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取得時間ごとに事由を作成し、取得時間をそれぞれ設定し</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ます</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p>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22</a:t>
            </a:fld>
            <a:endParaRPr kumimoji="1" lang="ja-JP" altLang="en-US"/>
          </a:p>
        </p:txBody>
      </p:sp>
    </p:spTree>
    <p:extLst>
      <p:ext uri="{BB962C8B-B14F-4D97-AF65-F5344CB8AC3E}">
        <p14:creationId xmlns:p14="http://schemas.microsoft.com/office/powerpoint/2010/main" val="225454737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残業時間の上限が</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40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時間など決まっている際に、残業時間の累計を確認しながら申請する場合は、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申請</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基本</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ページで欄外表示設定を以下のように設定します。</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・累計残業時間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1</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：表示する」</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・勤怠時間項目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集計する各残業時間項目</a:t>
            </a:r>
          </a:p>
          <a:p>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また、</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申請事由</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ページの承認時間登録方法によって、残業時間の計上が変わります。</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0</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：上書きする」の場合</a:t>
            </a:r>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lang="ja-JP" altLang="en-US" dirty="0">
                <a:latin typeface="Meiryo UI" panose="020B0604030504040204" pitchFamily="50" charset="-128"/>
                <a:ea typeface="Meiryo UI" panose="020B0604030504040204" pitchFamily="50" charset="-128"/>
              </a:rPr>
              <a:t>　　　当初「 </a:t>
            </a:r>
            <a:r>
              <a:rPr lang="en-US" altLang="ja-JP" dirty="0">
                <a:latin typeface="Meiryo UI" panose="020B0604030504040204" pitchFamily="50" charset="-128"/>
                <a:ea typeface="Meiryo UI" panose="020B0604030504040204" pitchFamily="50" charset="-128"/>
              </a:rPr>
              <a:t>1 </a:t>
            </a:r>
            <a:r>
              <a:rPr lang="ja-JP" altLang="en-US" dirty="0">
                <a:latin typeface="Meiryo UI" panose="020B0604030504040204" pitchFamily="50" charset="-128"/>
                <a:ea typeface="Meiryo UI" panose="020B0604030504040204" pitchFamily="50" charset="-128"/>
              </a:rPr>
              <a:t>時間」の予定で申請して、「 </a:t>
            </a:r>
            <a:r>
              <a:rPr lang="en-US" altLang="ja-JP" dirty="0">
                <a:latin typeface="Meiryo UI" panose="020B0604030504040204" pitchFamily="50" charset="-128"/>
                <a:ea typeface="Meiryo UI" panose="020B0604030504040204" pitchFamily="50" charset="-128"/>
              </a:rPr>
              <a:t>2 </a:t>
            </a:r>
            <a:r>
              <a:rPr lang="ja-JP" altLang="en-US" dirty="0">
                <a:latin typeface="Meiryo UI" panose="020B0604030504040204" pitchFamily="50" charset="-128"/>
                <a:ea typeface="Meiryo UI" panose="020B0604030504040204" pitchFamily="50" charset="-128"/>
              </a:rPr>
              <a:t>時間 </a:t>
            </a:r>
            <a:r>
              <a:rPr lang="en-US" altLang="ja-JP" dirty="0">
                <a:latin typeface="Meiryo UI" panose="020B0604030504040204" pitchFamily="50" charset="-128"/>
                <a:ea typeface="Meiryo UI" panose="020B0604030504040204" pitchFamily="50" charset="-128"/>
              </a:rPr>
              <a:t>30 </a:t>
            </a:r>
            <a:r>
              <a:rPr lang="ja-JP" altLang="en-US" dirty="0">
                <a:latin typeface="Meiryo UI" panose="020B0604030504040204" pitchFamily="50" charset="-128"/>
                <a:ea typeface="Meiryo UI" panose="020B0604030504040204" pitchFamily="50" charset="-128"/>
              </a:rPr>
              <a:t>分」に変更して申請させる場合などに選択します。</a:t>
            </a:r>
            <a:endParaRPr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dirty="0">
                <a:latin typeface="Meiryo UI" panose="020B0604030504040204" pitchFamily="50" charset="-128"/>
                <a:ea typeface="Meiryo UI" panose="020B0604030504040204" pitchFamily="50" charset="-128"/>
              </a:rPr>
              <a:t>　　　承認されると、残業時間が「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2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時間</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30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分</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lang="ja-JP" altLang="en-US" dirty="0">
                <a:latin typeface="Meiryo UI" panose="020B0604030504040204" pitchFamily="50" charset="-128"/>
                <a:ea typeface="Meiryo UI" panose="020B0604030504040204" pitchFamily="50" charset="-128"/>
              </a:rPr>
              <a:t>になります。</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1</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加算</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する」の場合</a:t>
            </a:r>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dirty="0">
                <a:latin typeface="Meiryo UI" panose="020B0604030504040204" pitchFamily="50" charset="-128"/>
                <a:ea typeface="Meiryo UI" panose="020B0604030504040204" pitchFamily="50" charset="-128"/>
              </a:rPr>
              <a:t>　　　当初「 </a:t>
            </a:r>
            <a:r>
              <a:rPr lang="en-US" altLang="ja-JP" dirty="0">
                <a:latin typeface="Meiryo UI" panose="020B0604030504040204" pitchFamily="50" charset="-128"/>
                <a:ea typeface="Meiryo UI" panose="020B0604030504040204" pitchFamily="50" charset="-128"/>
              </a:rPr>
              <a:t>1 </a:t>
            </a:r>
            <a:r>
              <a:rPr lang="ja-JP" altLang="en-US" dirty="0">
                <a:latin typeface="Meiryo UI" panose="020B0604030504040204" pitchFamily="50" charset="-128"/>
                <a:ea typeface="Meiryo UI" panose="020B0604030504040204" pitchFamily="50" charset="-128"/>
              </a:rPr>
              <a:t>時間」の予定で申請して、追加で「 </a:t>
            </a:r>
            <a:r>
              <a:rPr lang="en-US" altLang="ja-JP" dirty="0">
                <a:latin typeface="Meiryo UI" panose="020B0604030504040204" pitchFamily="50" charset="-128"/>
                <a:ea typeface="Meiryo UI" panose="020B0604030504040204" pitchFamily="50" charset="-128"/>
              </a:rPr>
              <a:t>2 </a:t>
            </a:r>
            <a:r>
              <a:rPr lang="ja-JP" altLang="en-US" dirty="0">
                <a:latin typeface="Meiryo UI" panose="020B0604030504040204" pitchFamily="50" charset="-128"/>
                <a:ea typeface="Meiryo UI" panose="020B0604030504040204" pitchFamily="50" charset="-128"/>
              </a:rPr>
              <a:t>時間 </a:t>
            </a:r>
            <a:r>
              <a:rPr lang="en-US" altLang="ja-JP" dirty="0">
                <a:latin typeface="Meiryo UI" panose="020B0604030504040204" pitchFamily="50" charset="-128"/>
                <a:ea typeface="Meiryo UI" panose="020B0604030504040204" pitchFamily="50" charset="-128"/>
              </a:rPr>
              <a:t>30 </a:t>
            </a:r>
            <a:r>
              <a:rPr lang="ja-JP" altLang="en-US" dirty="0">
                <a:latin typeface="Meiryo UI" panose="020B0604030504040204" pitchFamily="50" charset="-128"/>
                <a:ea typeface="Meiryo UI" panose="020B0604030504040204" pitchFamily="50" charset="-128"/>
              </a:rPr>
              <a:t>分」に延長申請させる場合などに選択します。</a:t>
            </a:r>
            <a:endParaRPr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dirty="0">
                <a:latin typeface="Meiryo UI" panose="020B0604030504040204" pitchFamily="50" charset="-128"/>
                <a:ea typeface="Meiryo UI" panose="020B0604030504040204" pitchFamily="50" charset="-128"/>
              </a:rPr>
              <a:t>　　　承認されると、残業時間が加算されて「 </a:t>
            </a:r>
            <a:r>
              <a:rPr lang="en-US" altLang="ja-JP" dirty="0">
                <a:latin typeface="Meiryo UI" panose="020B0604030504040204" pitchFamily="50" charset="-128"/>
                <a:ea typeface="Meiryo UI" panose="020B0604030504040204" pitchFamily="50" charset="-128"/>
              </a:rPr>
              <a:t>3 </a:t>
            </a:r>
            <a:r>
              <a:rPr lang="ja-JP" altLang="en-US" dirty="0">
                <a:latin typeface="Meiryo UI" panose="020B0604030504040204" pitchFamily="50" charset="-128"/>
                <a:ea typeface="Meiryo UI" panose="020B0604030504040204" pitchFamily="50" charset="-128"/>
              </a:rPr>
              <a:t>時間 </a:t>
            </a:r>
            <a:r>
              <a:rPr lang="en-US" altLang="ja-JP" dirty="0">
                <a:latin typeface="Meiryo UI" panose="020B0604030504040204" pitchFamily="50" charset="-128"/>
                <a:ea typeface="Meiryo UI" panose="020B0604030504040204" pitchFamily="50" charset="-128"/>
              </a:rPr>
              <a:t>30 </a:t>
            </a:r>
            <a:r>
              <a:rPr lang="ja-JP" altLang="en-US" dirty="0">
                <a:latin typeface="Meiryo UI" panose="020B0604030504040204" pitchFamily="50" charset="-128"/>
                <a:ea typeface="Meiryo UI" panose="020B0604030504040204" pitchFamily="50" charset="-128"/>
              </a:rPr>
              <a:t>分」になります。</a:t>
            </a:r>
          </a:p>
          <a:p>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2</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：自動計算された時間に加算する」の場合</a:t>
            </a:r>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例えば、普通残業は申請させずに打刻時刻から自動計算し、早出残業は残業申請させる場合などに選択します。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lang="ja-JP" altLang="en-US" dirty="0">
                <a:latin typeface="Meiryo UI" panose="020B0604030504040204" pitchFamily="50" charset="-128"/>
                <a:ea typeface="Meiryo UI" panose="020B0604030504040204" pitchFamily="50" charset="-128"/>
              </a:rPr>
              <a:t>承認されると、</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打刻から自動的に計算された残業時間</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＋申請した</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2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時間</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30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分</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」が残業時間になります。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23</a:t>
            </a:fld>
            <a:endParaRPr kumimoji="1" lang="ja-JP" altLang="en-US"/>
          </a:p>
        </p:txBody>
      </p:sp>
    </p:spTree>
    <p:extLst>
      <p:ext uri="{BB962C8B-B14F-4D97-AF65-F5344CB8AC3E}">
        <p14:creationId xmlns:p14="http://schemas.microsoft.com/office/powerpoint/2010/main" val="381369554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勤務規程</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勤務体系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勤務体系］メニューの［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その他時間等</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で</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みなし時刻を設定しておくと、</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u="sng" kern="1200" dirty="0">
                <a:solidFill>
                  <a:schemeClr val="tx1"/>
                </a:solidFill>
                <a:effectLst/>
                <a:latin typeface="Meiryo UI" panose="020B0604030504040204" pitchFamily="50" charset="-128"/>
                <a:ea typeface="Meiryo UI" panose="020B0604030504040204" pitchFamily="50" charset="-128"/>
                <a:cs typeface="+mn-cs"/>
              </a:rPr>
              <a:t>打刻しなくても</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申請が承認されて</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直行</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直帰の事由が入ることで、みなし出勤時刻やみなし退出時刻に応じた出勤時間が自動的に計算されます。</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0</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：初期表示しない」に設定すると、直行や直帰、出張などの事由が入った場合</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だけ</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、みなし時刻が適用されます。</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24</a:t>
            </a:fld>
            <a:endParaRPr kumimoji="1" lang="ja-JP" altLang="en-US"/>
          </a:p>
        </p:txBody>
      </p:sp>
    </p:spTree>
    <p:extLst>
      <p:ext uri="{BB962C8B-B14F-4D97-AF65-F5344CB8AC3E}">
        <p14:creationId xmlns:p14="http://schemas.microsoft.com/office/powerpoint/2010/main" val="193875067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勤務規程</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勤務体系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勤務体系］メニューの［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その他時間等</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で</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みなし時刻を設定しておくと、</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u="sng" kern="1200" dirty="0">
                <a:solidFill>
                  <a:schemeClr val="tx1"/>
                </a:solidFill>
                <a:effectLst/>
                <a:latin typeface="Meiryo UI" panose="020B0604030504040204" pitchFamily="50" charset="-128"/>
                <a:ea typeface="Meiryo UI" panose="020B0604030504040204" pitchFamily="50" charset="-128"/>
                <a:cs typeface="+mn-cs"/>
              </a:rPr>
              <a:t>打刻しなくても</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申請が承認されて出張</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の事由が入ることで、みなし出勤時刻やみなし退出時刻に応じた出勤時間が自動的に計算されます。</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0</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：初期表示しない」に設定すると、直行や直帰、出張などの事由が入った場合</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だけ</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、みなし時刻が適用されます。</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25</a:t>
            </a:fld>
            <a:endParaRPr kumimoji="1" lang="ja-JP" altLang="en-US"/>
          </a:p>
        </p:txBody>
      </p:sp>
    </p:spTree>
    <p:extLst>
      <p:ext uri="{BB962C8B-B14F-4D97-AF65-F5344CB8AC3E}">
        <p14:creationId xmlns:p14="http://schemas.microsoft.com/office/powerpoint/2010/main" val="389187276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休日出勤申請では、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申請事由</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ページで、代休・振休申請の</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使用区分を「代休欄として使用する」または「振休欄として使用する」に設定する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と</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、代休や振休の事由を一緒に申請できます。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⚠代休機能を使用する場合、精算方法によって勤務体系の作成方法や申請方法が異なります。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①休日出勤残業代を先に全額支給し、代休を取得した場合に代休分を</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 </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100 </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％減額する精算方法の場合</a:t>
            </a:r>
          </a:p>
          <a:p>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勤務規程</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 勤務体系 </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 勤務体系］メニュー</a:t>
            </a:r>
            <a:endPar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・所定休出残業時間を計上する時間を設定します。</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8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時間以上休日出勤した場合に代休を取得できるなどの条件があれば</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「代休取得」で設定します。</a:t>
            </a:r>
          </a:p>
          <a:p>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申請設定</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］メニュー</a:t>
            </a:r>
            <a:endPar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代休・振休申請の使用区分を「</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1</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：代休欄として使用する」に設定すると、</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出勤</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画面で代休も一緒に申請できます。</a:t>
            </a:r>
          </a:p>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②休日出勤残業代の割増分だけを支給し、代休が取得できなかった場合に代休分を</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 100 </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％支給する精算方法の場合</a:t>
            </a: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勤務規程</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 勤務体系 </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 勤務体系］メニュー</a:t>
            </a:r>
            <a:endPar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代休あり</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の休日勤務体系と</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代休なし</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の休日勤務体系を分けて作成します。</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代休あり</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の勤務は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25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％割増分と</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125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％の割増分の時間項目を分けて残業時間項目として作成し</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て</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設定します。</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時間項目は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勤務規程</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勤怠項目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勤怠時間項目］メニューで</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追加</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し</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ます。</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申請設定</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］メニュー</a:t>
            </a:r>
            <a:endPar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代休なし</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の休日勤務</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の場合は、</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代休欄の使用区分を「</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0</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：使用しない」に設定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します</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代休あり</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の休日勤務の場合</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は</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、代休欄の使用区分は任意で設定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します</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・休日勤務体系を</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それぞれ</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代休あり</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と</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代休なし</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で紐</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付けます</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p>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■申請画面</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・休日勤務</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代休あり</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を申請する場合</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事由</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：休日勤務</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代休あり</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を選択します。</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対象日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：休日勤務する日を選択します。</a:t>
            </a:r>
          </a:p>
          <a:p>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代休申請：代休を取得する日を選択します。</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代休の日付が決まっていない場合は、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「取得する」に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チェック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を付けて、「代休日未定」にチェックを付けます</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p>
          <a:p>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・休日勤務</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代休なし</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を申請する場合</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事由</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：休日勤務</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代休なし</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を選択します。</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対象日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：休日勤務する日を選択します。</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で代休欄を使用しない設定にする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と、</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代休申請欄は表示されません。</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〇</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振替出勤申請として使用する場合</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勤務規程</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勤務体系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勤務体系］メニューで</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u="sng" kern="1200" dirty="0">
                <a:solidFill>
                  <a:schemeClr val="tx1"/>
                </a:solidFill>
                <a:effectLst/>
                <a:latin typeface="Meiryo UI" panose="020B0604030504040204" pitchFamily="50" charset="-128"/>
                <a:ea typeface="Meiryo UI" panose="020B0604030504040204" pitchFamily="50" charset="-128"/>
                <a:cs typeface="+mn-cs"/>
              </a:rPr>
              <a:t>振替出勤用の勤務体系を作成し</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、振休事由などを設定します。</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また、</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基本</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申請の名称を</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「休日出勤申請」から変更できます。</a:t>
            </a:r>
          </a:p>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26</a:t>
            </a:fld>
            <a:endParaRPr kumimoji="1" lang="ja-JP" altLang="en-US"/>
          </a:p>
        </p:txBody>
      </p:sp>
    </p:spTree>
    <p:extLst>
      <p:ext uri="{BB962C8B-B14F-4D97-AF65-F5344CB8AC3E}">
        <p14:creationId xmlns:p14="http://schemas.microsoft.com/office/powerpoint/2010/main" val="53260219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27</a:t>
            </a:fld>
            <a:endParaRPr kumimoji="1" lang="ja-JP" altLang="en-US"/>
          </a:p>
        </p:txBody>
      </p:sp>
    </p:spTree>
    <p:extLst>
      <p:ext uri="{BB962C8B-B14F-4D97-AF65-F5344CB8AC3E}">
        <p14:creationId xmlns:p14="http://schemas.microsoft.com/office/powerpoint/2010/main" val="69809319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例えば、</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13</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00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16</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00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の外出申請があった場合に、</a:t>
            </a:r>
            <a:r>
              <a:rPr kumimoji="1" lang="ja-JP" altLang="en-US" sz="1200" u="sng" kern="1200" dirty="0">
                <a:solidFill>
                  <a:schemeClr val="tx1"/>
                </a:solidFill>
                <a:effectLst/>
                <a:latin typeface="Meiryo UI" panose="020B0604030504040204" pitchFamily="50" charset="-128"/>
                <a:ea typeface="Meiryo UI" panose="020B0604030504040204" pitchFamily="50" charset="-128"/>
                <a:cs typeface="+mn-cs"/>
              </a:rPr>
              <a:t>社員</a:t>
            </a:r>
            <a:r>
              <a:rPr kumimoji="1" lang="ja-JP" altLang="ja-JP" sz="1200" u="sng" kern="1200" dirty="0">
                <a:solidFill>
                  <a:schemeClr val="tx1"/>
                </a:solidFill>
                <a:effectLst/>
                <a:latin typeface="Meiryo UI" panose="020B0604030504040204" pitchFamily="50" charset="-128"/>
                <a:ea typeface="Meiryo UI" panose="020B0604030504040204" pitchFamily="50" charset="-128"/>
                <a:cs typeface="+mn-cs"/>
              </a:rPr>
              <a:t>に打刻をさせず</a:t>
            </a:r>
            <a:r>
              <a:rPr kumimoji="1" lang="ja-JP" altLang="en-US" sz="1200" u="sng" kern="1200" dirty="0">
                <a:solidFill>
                  <a:schemeClr val="tx1"/>
                </a:solidFill>
                <a:effectLst/>
                <a:latin typeface="Meiryo UI" panose="020B0604030504040204" pitchFamily="50" charset="-128"/>
                <a:ea typeface="Meiryo UI" panose="020B0604030504040204" pitchFamily="50" charset="-128"/>
                <a:cs typeface="+mn-cs"/>
              </a:rPr>
              <a:t>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申請してもらい、申請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された</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外出時刻</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13</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00</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再入時刻</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16:00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を</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打刻として反映させる場合は、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申請事由</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ページで以下のように設定します。</a:t>
            </a:r>
          </a:p>
          <a:p>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・時刻申請欄</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使用区分</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1</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：使用する」</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・時刻申請欄</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登録区分</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1</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：登録する」</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b="1" kern="1200" dirty="0">
                <a:solidFill>
                  <a:srgbClr val="FF0000"/>
                </a:solidFill>
                <a:effectLst/>
                <a:latin typeface="Meiryo UI" panose="020B0604030504040204" pitchFamily="50" charset="-128"/>
                <a:ea typeface="Meiryo UI" panose="020B0604030504040204" pitchFamily="50" charset="-128"/>
                <a:cs typeface="+mn-cs"/>
              </a:rPr>
              <a:t>社員</a:t>
            </a:r>
            <a:r>
              <a:rPr kumimoji="1" lang="ja-JP" altLang="ja-JP" sz="1200" b="1" kern="1200" dirty="0">
                <a:solidFill>
                  <a:srgbClr val="FF0000"/>
                </a:solidFill>
                <a:effectLst/>
                <a:latin typeface="Meiryo UI" panose="020B0604030504040204" pitchFamily="50" charset="-128"/>
                <a:ea typeface="Meiryo UI" panose="020B0604030504040204" pitchFamily="50" charset="-128"/>
                <a:cs typeface="+mn-cs"/>
              </a:rPr>
              <a:t>本人に外出・再入の打刻をさせる場合は「</a:t>
            </a:r>
            <a:r>
              <a:rPr kumimoji="1" lang="en-US" altLang="ja-JP" sz="1200" b="1" kern="1200" dirty="0">
                <a:solidFill>
                  <a:srgbClr val="FF0000"/>
                </a:solidFill>
                <a:effectLst/>
                <a:latin typeface="Meiryo UI" panose="020B0604030504040204" pitchFamily="50" charset="-128"/>
                <a:ea typeface="Meiryo UI" panose="020B0604030504040204" pitchFamily="50" charset="-128"/>
                <a:cs typeface="+mn-cs"/>
              </a:rPr>
              <a:t>0</a:t>
            </a:r>
            <a:r>
              <a:rPr kumimoji="1" lang="ja-JP" altLang="ja-JP" sz="1200" b="1" kern="1200" dirty="0">
                <a:solidFill>
                  <a:srgbClr val="FF0000"/>
                </a:solidFill>
                <a:effectLst/>
                <a:latin typeface="Meiryo UI" panose="020B0604030504040204" pitchFamily="50" charset="-128"/>
                <a:ea typeface="Meiryo UI" panose="020B0604030504040204" pitchFamily="50" charset="-128"/>
                <a:cs typeface="+mn-cs"/>
              </a:rPr>
              <a:t>：登録しない」</a:t>
            </a:r>
            <a:r>
              <a:rPr kumimoji="1" lang="ja-JP" altLang="en-US" sz="1200" b="1" kern="1200" dirty="0">
                <a:solidFill>
                  <a:srgbClr val="FF0000"/>
                </a:solidFill>
                <a:effectLst/>
                <a:latin typeface="Meiryo UI" panose="020B0604030504040204" pitchFamily="50" charset="-128"/>
                <a:ea typeface="Meiryo UI" panose="020B0604030504040204" pitchFamily="50" charset="-128"/>
                <a:cs typeface="+mn-cs"/>
              </a:rPr>
              <a:t>に</a:t>
            </a:r>
            <a:r>
              <a:rPr kumimoji="1" lang="ja-JP" altLang="ja-JP" sz="1200" b="1" kern="1200" dirty="0">
                <a:solidFill>
                  <a:srgbClr val="FF0000"/>
                </a:solidFill>
                <a:effectLst/>
                <a:latin typeface="Meiryo UI" panose="020B0604030504040204" pitchFamily="50" charset="-128"/>
                <a:ea typeface="Meiryo UI" panose="020B0604030504040204" pitchFamily="50" charset="-128"/>
                <a:cs typeface="+mn-cs"/>
              </a:rPr>
              <a:t>設定</a:t>
            </a:r>
            <a:r>
              <a:rPr kumimoji="1" lang="ja-JP" altLang="en-US" sz="1200" b="1" kern="1200" dirty="0">
                <a:solidFill>
                  <a:srgbClr val="FF0000"/>
                </a:solidFill>
                <a:effectLst/>
                <a:latin typeface="Meiryo UI" panose="020B0604030504040204" pitchFamily="50" charset="-128"/>
                <a:ea typeface="Meiryo UI" panose="020B0604030504040204" pitchFamily="50" charset="-128"/>
                <a:cs typeface="+mn-cs"/>
              </a:rPr>
              <a:t>します</a:t>
            </a:r>
            <a:r>
              <a:rPr kumimoji="1" lang="ja-JP" altLang="ja-JP" sz="1200" b="1" kern="1200" dirty="0">
                <a:solidFill>
                  <a:srgbClr val="FF0000"/>
                </a:solidFill>
                <a:effectLst/>
                <a:latin typeface="Meiryo UI" panose="020B0604030504040204" pitchFamily="50" charset="-128"/>
                <a:ea typeface="Meiryo UI" panose="020B0604030504040204" pitchFamily="50" charset="-128"/>
                <a:cs typeface="+mn-cs"/>
              </a:rPr>
              <a:t>。</a:t>
            </a:r>
            <a:endParaRPr kumimoji="1" lang="ja-JP" altLang="ja-JP" sz="1200" kern="1200" dirty="0">
              <a:solidFill>
                <a:srgbClr val="FF0000"/>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・時間数申請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欄の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登録先</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：外出時間に設定</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・承認時間登録方法</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：申請が承認された場合に、申請時間の計算方法を選択します。</a:t>
            </a:r>
          </a:p>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28</a:t>
            </a:fld>
            <a:endParaRPr kumimoji="1" lang="ja-JP" altLang="en-US"/>
          </a:p>
        </p:txBody>
      </p:sp>
    </p:spTree>
    <p:extLst>
      <p:ext uri="{BB962C8B-B14F-4D97-AF65-F5344CB8AC3E}">
        <p14:creationId xmlns:p14="http://schemas.microsoft.com/office/powerpoint/2010/main" val="271080437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遅延の申請があった際に、遅延証明書の添付を必須とする場合は、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基本</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、「添付欄」を</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以下のように設定します。</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・使用区分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1</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：使用する」</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・必須区分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0</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：必須」</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画面</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の添付ファイル欄に「必須」</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と</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表示されます。</a:t>
            </a: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29</a:t>
            </a:fld>
            <a:endParaRPr kumimoji="1" lang="ja-JP" altLang="en-US"/>
          </a:p>
        </p:txBody>
      </p:sp>
    </p:spTree>
    <p:extLst>
      <p:ext uri="{BB962C8B-B14F-4D97-AF65-F5344CB8AC3E}">
        <p14:creationId xmlns:p14="http://schemas.microsoft.com/office/powerpoint/2010/main" val="203408619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例えば</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、社員</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が遅刻し</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た際に、</a:t>
            </a:r>
            <a:r>
              <a:rPr kumimoji="1" lang="ja-JP" altLang="en-US" sz="1200" u="sng" kern="1200" dirty="0">
                <a:solidFill>
                  <a:schemeClr val="tx1"/>
                </a:solidFill>
                <a:effectLst/>
                <a:latin typeface="Meiryo UI" panose="020B0604030504040204" pitchFamily="50" charset="-128"/>
                <a:ea typeface="Meiryo UI" panose="020B0604030504040204" pitchFamily="50" charset="-128"/>
                <a:cs typeface="+mn-cs"/>
              </a:rPr>
              <a:t>出勤</a:t>
            </a:r>
            <a:r>
              <a:rPr kumimoji="1" lang="ja-JP" altLang="ja-JP" sz="1200" u="sng" kern="1200" dirty="0">
                <a:solidFill>
                  <a:schemeClr val="tx1"/>
                </a:solidFill>
                <a:effectLst/>
                <a:latin typeface="Meiryo UI" panose="020B0604030504040204" pitchFamily="50" charset="-128"/>
                <a:ea typeface="Meiryo UI" panose="020B0604030504040204" pitchFamily="50" charset="-128"/>
                <a:cs typeface="+mn-cs"/>
              </a:rPr>
              <a:t>打刻</a:t>
            </a:r>
            <a:r>
              <a:rPr kumimoji="1" lang="ja-JP" altLang="en-US" sz="1200" u="sng" kern="1200" dirty="0">
                <a:solidFill>
                  <a:schemeClr val="tx1"/>
                </a:solidFill>
                <a:effectLst/>
                <a:latin typeface="Meiryo UI" panose="020B0604030504040204" pitchFamily="50" charset="-128"/>
                <a:ea typeface="Meiryo UI" panose="020B0604030504040204" pitchFamily="50" charset="-128"/>
                <a:cs typeface="+mn-cs"/>
              </a:rPr>
              <a:t>をしないで</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9</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00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10</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00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の遅刻申請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をした場合</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に出勤時刻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10</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00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を打刻として反映させる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申請事由</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時刻申請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」を</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以下のように設定します。</a:t>
            </a:r>
          </a:p>
          <a:p>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・使用区分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1</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：使用する」</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・登録区分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1</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：登録する」</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社員</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本人に遅刻・早退した場合でも打刻させる場合は</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0</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：登録しない」</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に</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設定</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します</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・登録先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0</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：出勤時刻」</a:t>
            </a:r>
          </a:p>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30</a:t>
            </a:fld>
            <a:endParaRPr kumimoji="1" lang="ja-JP" altLang="en-US"/>
          </a:p>
        </p:txBody>
      </p:sp>
    </p:spTree>
    <p:extLst>
      <p:ext uri="{BB962C8B-B14F-4D97-AF65-F5344CB8AC3E}">
        <p14:creationId xmlns:p14="http://schemas.microsoft.com/office/powerpoint/2010/main" val="26984132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勤怠管理者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お客様の会社で不要な申請がある場合は、</a:t>
            </a:r>
            <a:r>
              <a:rPr kumimoji="1" lang="ja-JP" altLang="en-US" dirty="0">
                <a:latin typeface="Meiryo UI" panose="020B0604030504040204" pitchFamily="50" charset="-128"/>
                <a:ea typeface="Meiryo UI" panose="020B0604030504040204" pitchFamily="50" charset="-128"/>
              </a:rPr>
              <a:t>必要に応じて、目次や</a:t>
            </a:r>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latin typeface="Meiryo UI" panose="020B0604030504040204" pitchFamily="50" charset="-128"/>
                <a:ea typeface="Meiryo UI" panose="020B0604030504040204" pitchFamily="50" charset="-128"/>
              </a:rPr>
              <a:t>この後の各ページから記載を削除してください。</a:t>
            </a:r>
            <a:endParaRPr kumimoji="1" lang="en-US" altLang="ja-JP" dirty="0">
              <a:latin typeface="Meiryo UI" panose="020B0604030504040204" pitchFamily="50" charset="-128"/>
              <a:ea typeface="Meiryo UI" panose="020B0604030504040204" pitchFamily="50" charset="-128"/>
            </a:endParaRP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3</a:t>
            </a:fld>
            <a:endParaRPr kumimoji="1" lang="ja-JP" altLang="en-US"/>
          </a:p>
        </p:txBody>
      </p:sp>
    </p:spTree>
    <p:extLst>
      <p:ext uri="{BB962C8B-B14F-4D97-AF65-F5344CB8AC3E}">
        <p14:creationId xmlns:p14="http://schemas.microsoft.com/office/powerpoint/2010/main" val="393470866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欠勤が半日単位でも取得できる場合は、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休暇</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規程</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休暇</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で</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半日用の事由を作成し、</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で</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紐付け</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ます。</a:t>
            </a:r>
          </a:p>
          <a:p>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半日</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単位の取得</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を</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1</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：あり」に変更すると、自動的に「午前欠勤」「午後欠勤」の事由が作成されます。</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申請事由</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ページで作成した半日欠勤の事由を紐</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付け</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ます。</a:t>
            </a:r>
          </a:p>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31</a:t>
            </a:fld>
            <a:endParaRPr kumimoji="1" lang="ja-JP" altLang="en-US"/>
          </a:p>
        </p:txBody>
      </p:sp>
    </p:spTree>
    <p:extLst>
      <p:ext uri="{BB962C8B-B14F-4D97-AF65-F5344CB8AC3E}">
        <p14:creationId xmlns:p14="http://schemas.microsoft.com/office/powerpoint/2010/main" val="18119864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32</a:t>
            </a:fld>
            <a:endParaRPr kumimoji="1" lang="ja-JP" altLang="en-US"/>
          </a:p>
        </p:txBody>
      </p:sp>
    </p:spTree>
    <p:extLst>
      <p:ext uri="{BB962C8B-B14F-4D97-AF65-F5344CB8AC3E}">
        <p14:creationId xmlns:p14="http://schemas.microsoft.com/office/powerpoint/2010/main" val="79716907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33</a:t>
            </a:fld>
            <a:endParaRPr kumimoji="1" lang="ja-JP" altLang="en-US"/>
          </a:p>
        </p:txBody>
      </p:sp>
    </p:spTree>
    <p:extLst>
      <p:ext uri="{BB962C8B-B14F-4D97-AF65-F5344CB8AC3E}">
        <p14:creationId xmlns:p14="http://schemas.microsoft.com/office/powerpoint/2010/main" val="282189221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決裁済みの申請を</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社員に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取り消しさせたい場合は、あらかじめ</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アプリ基本設定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ページで、取消申請を「使用する」に設定します。</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ワークフローで取消申請が承認されると、</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申請前の内容に戻ります</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34</a:t>
            </a:fld>
            <a:endParaRPr kumimoji="1" lang="ja-JP" altLang="en-US"/>
          </a:p>
        </p:txBody>
      </p:sp>
    </p:spTree>
    <p:extLst>
      <p:ext uri="{BB962C8B-B14F-4D97-AF65-F5344CB8AC3E}">
        <p14:creationId xmlns:p14="http://schemas.microsoft.com/office/powerpoint/2010/main" val="41398527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休日出勤の勤務体系が入っているにもかかわらず、打刻がない場合に未打刻とするかは、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勤務実績照会設定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未打刻</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未打刻判定方法で設定します。</a:t>
            </a:r>
          </a:p>
          <a:p>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未打刻</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にした</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場合は、</a:t>
            </a:r>
            <a:r>
              <a:rPr lang="ja-JP" altLang="en-US" sz="1200" dirty="0">
                <a:latin typeface="Meiryo UI" panose="020B0604030504040204" pitchFamily="50" charset="-128"/>
                <a:ea typeface="Meiryo UI" panose="020B0604030504040204" pitchFamily="50" charset="-128"/>
              </a:rPr>
              <a:t>［勤務実績</a:t>
            </a:r>
            <a:r>
              <a:rPr lang="en-US" altLang="ja-JP" sz="1200" dirty="0">
                <a:latin typeface="Meiryo UI" panose="020B0604030504040204" pitchFamily="50" charset="-128"/>
                <a:ea typeface="Meiryo UI" panose="020B0604030504040204" pitchFamily="50" charset="-128"/>
              </a:rPr>
              <a:t> ‐ </a:t>
            </a:r>
            <a:r>
              <a:rPr lang="ja-JP" altLang="en-US" sz="1200" dirty="0">
                <a:latin typeface="Meiryo UI" panose="020B0604030504040204" pitchFamily="50" charset="-128"/>
                <a:ea typeface="Meiryo UI" panose="020B0604030504040204" pitchFamily="50" charset="-128"/>
              </a:rPr>
              <a:t>勤務実績照会］メニュー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で、未打刻の箇所をハイライト（ピンク色）で表示できます。</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また、</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社員</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自身に有休残日数を確認させたい場合は、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勤務実績照会設定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勤怠日数</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］ページ</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や</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残日数</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表示させたい勤怠日数や休日・休暇残日数を選択します。</a:t>
            </a:r>
          </a:p>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35</a:t>
            </a:fld>
            <a:endParaRPr kumimoji="1" lang="ja-JP" altLang="en-US"/>
          </a:p>
        </p:txBody>
      </p:sp>
    </p:spTree>
    <p:extLst>
      <p:ext uri="{BB962C8B-B14F-4D97-AF65-F5344CB8AC3E}">
        <p14:creationId xmlns:p14="http://schemas.microsoft.com/office/powerpoint/2010/main" val="169112156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200" dirty="0">
                <a:latin typeface="Meiryo UI" panose="020B0604030504040204" pitchFamily="50" charset="-128"/>
                <a:ea typeface="Meiryo UI" panose="020B0604030504040204" pitchFamily="50" charset="-128"/>
              </a:rPr>
              <a:t>［タイムレコーダー </a:t>
            </a:r>
            <a:r>
              <a:rPr lang="en-US" altLang="ja-JP" sz="1200" dirty="0">
                <a:latin typeface="Meiryo UI" panose="020B0604030504040204" pitchFamily="50" charset="-128"/>
                <a:ea typeface="Meiryo UI" panose="020B0604030504040204" pitchFamily="50" charset="-128"/>
              </a:rPr>
              <a:t>‐</a:t>
            </a:r>
            <a:r>
              <a:rPr lang="ja-JP" altLang="en-US" sz="1200" dirty="0">
                <a:latin typeface="Meiryo UI" panose="020B0604030504040204" pitchFamily="50" charset="-128"/>
                <a:ea typeface="Meiryo UI" panose="020B0604030504040204" pitchFamily="50" charset="-128"/>
              </a:rPr>
              <a:t> </a:t>
            </a:r>
            <a:r>
              <a:rPr lang="ja-JP" altLang="ja-JP" sz="1200" dirty="0">
                <a:latin typeface="Meiryo UI" panose="020B0604030504040204" pitchFamily="50" charset="-128"/>
                <a:ea typeface="Meiryo UI" panose="020B0604030504040204" pitchFamily="50" charset="-128"/>
              </a:rPr>
              <a:t>マイタイムレコーダー</a:t>
            </a:r>
            <a:r>
              <a:rPr lang="ja-JP" altLang="en-US" sz="1200" dirty="0">
                <a:latin typeface="Meiryo UI" panose="020B0604030504040204" pitchFamily="50" charset="-128"/>
                <a:ea typeface="Meiryo UI" panose="020B0604030504040204" pitchFamily="50" charset="-128"/>
              </a:rPr>
              <a:t>］メニュー</a:t>
            </a:r>
            <a:r>
              <a:rPr lang="ja-JP" altLang="ja-JP" sz="1200" dirty="0">
                <a:latin typeface="Meiryo UI" panose="020B0604030504040204" pitchFamily="50" charset="-128"/>
                <a:ea typeface="Meiryo UI" panose="020B0604030504040204" pitchFamily="50" charset="-128"/>
              </a:rPr>
              <a:t>で打刻せずに、会社に出社した際に</a:t>
            </a:r>
            <a:r>
              <a:rPr lang="en-US" altLang="ja-JP" sz="1200" dirty="0">
                <a:latin typeface="Meiryo UI" panose="020B0604030504040204" pitchFamily="50" charset="-128"/>
                <a:ea typeface="Meiryo UI" panose="020B0604030504040204" pitchFamily="50" charset="-128"/>
              </a:rPr>
              <a:t> 1 </a:t>
            </a:r>
            <a:r>
              <a:rPr lang="ja-JP" altLang="ja-JP" sz="1200" dirty="0">
                <a:latin typeface="Meiryo UI" panose="020B0604030504040204" pitchFamily="50" charset="-128"/>
                <a:ea typeface="Meiryo UI" panose="020B0604030504040204" pitchFamily="50" charset="-128"/>
              </a:rPr>
              <a:t>週間</a:t>
            </a:r>
            <a:r>
              <a:rPr lang="ja-JP" altLang="en-US" sz="1200" dirty="0">
                <a:latin typeface="Meiryo UI" panose="020B0604030504040204" pitchFamily="50" charset="-128"/>
                <a:ea typeface="Meiryo UI" panose="020B0604030504040204" pitchFamily="50" charset="-128"/>
              </a:rPr>
              <a:t>分の</a:t>
            </a:r>
            <a:r>
              <a:rPr lang="ja-JP" altLang="ja-JP" sz="1200" dirty="0">
                <a:latin typeface="Meiryo UI" panose="020B0604030504040204" pitchFamily="50" charset="-128"/>
                <a:ea typeface="Meiryo UI" panose="020B0604030504040204" pitchFamily="50" charset="-128"/>
              </a:rPr>
              <a:t>打刻をまとめて申請する場合や、</a:t>
            </a:r>
            <a:br>
              <a:rPr lang="en-US" altLang="ja-JP" sz="1200" dirty="0">
                <a:latin typeface="Meiryo UI" panose="020B0604030504040204" pitchFamily="50" charset="-128"/>
                <a:ea typeface="Meiryo UI" panose="020B0604030504040204" pitchFamily="50" charset="-128"/>
              </a:rPr>
            </a:br>
            <a:r>
              <a:rPr lang="ja-JP" altLang="ja-JP" sz="1200" dirty="0">
                <a:latin typeface="Meiryo UI" panose="020B0604030504040204" pitchFamily="50" charset="-128"/>
                <a:ea typeface="Meiryo UI" panose="020B0604030504040204" pitchFamily="50" charset="-128"/>
              </a:rPr>
              <a:t>未打刻と休暇申請を</a:t>
            </a:r>
            <a:r>
              <a:rPr lang="en-US" altLang="ja-JP" sz="1200" dirty="0">
                <a:latin typeface="Meiryo UI" panose="020B0604030504040204" pitchFamily="50" charset="-128"/>
                <a:ea typeface="Meiryo UI" panose="020B0604030504040204" pitchFamily="50" charset="-128"/>
              </a:rPr>
              <a:t> 1 </a:t>
            </a:r>
            <a:r>
              <a:rPr lang="ja-JP" altLang="ja-JP" sz="1200" dirty="0">
                <a:latin typeface="Meiryo UI" panose="020B0604030504040204" pitchFamily="50" charset="-128"/>
                <a:ea typeface="Meiryo UI" panose="020B0604030504040204" pitchFamily="50" charset="-128"/>
              </a:rPr>
              <a:t>度に申請する場合などは、</a:t>
            </a:r>
            <a:r>
              <a:rPr lang="ja-JP" altLang="en-US" sz="1200" dirty="0">
                <a:latin typeface="Meiryo UI" panose="020B0604030504040204" pitchFamily="50" charset="-128"/>
                <a:ea typeface="Meiryo UI" panose="020B0604030504040204" pitchFamily="50" charset="-128"/>
              </a:rPr>
              <a:t>［申請</a:t>
            </a:r>
            <a:r>
              <a:rPr lang="en-US" altLang="ja-JP" sz="1200" dirty="0">
                <a:latin typeface="Meiryo UI" panose="020B0604030504040204" pitchFamily="50" charset="-128"/>
                <a:ea typeface="Meiryo UI" panose="020B0604030504040204" pitchFamily="50" charset="-128"/>
              </a:rPr>
              <a:t> ‐ </a:t>
            </a:r>
            <a:r>
              <a:rPr lang="ja-JP" altLang="en-US" sz="1200" dirty="0">
                <a:latin typeface="Meiryo UI" panose="020B0604030504040204" pitchFamily="50" charset="-128"/>
                <a:ea typeface="Meiryo UI" panose="020B0604030504040204" pitchFamily="50" charset="-128"/>
              </a:rPr>
              <a:t>勤務実績申請］メニュー</a:t>
            </a:r>
            <a:r>
              <a:rPr lang="ja-JP" altLang="ja-JP" sz="1200" dirty="0">
                <a:latin typeface="Meiryo UI" panose="020B0604030504040204" pitchFamily="50" charset="-128"/>
                <a:ea typeface="Meiryo UI" panose="020B0604030504040204" pitchFamily="50" charset="-128"/>
              </a:rPr>
              <a:t>で期間を指定して一括で申請</a:t>
            </a:r>
            <a:r>
              <a:rPr lang="ja-JP" altLang="en-US" sz="1200" dirty="0">
                <a:latin typeface="Meiryo UI" panose="020B0604030504040204" pitchFamily="50" charset="-128"/>
                <a:ea typeface="Meiryo UI" panose="020B0604030504040204" pitchFamily="50" charset="-128"/>
              </a:rPr>
              <a:t>し</a:t>
            </a:r>
            <a:r>
              <a:rPr lang="ja-JP" altLang="ja-JP" sz="1200" dirty="0">
                <a:latin typeface="Meiryo UI" panose="020B0604030504040204" pitchFamily="50" charset="-128"/>
                <a:ea typeface="Meiryo UI" panose="020B0604030504040204" pitchFamily="50" charset="-128"/>
              </a:rPr>
              <a:t>ます。</a:t>
            </a:r>
            <a:endParaRPr kumimoji="1" lang="ja-JP" altLang="en-US" sz="1200" dirty="0">
              <a:latin typeface="Meiryo UI" panose="020B0604030504040204" pitchFamily="50" charset="-128"/>
              <a:ea typeface="Meiryo UI" panose="020B0604030504040204" pitchFamily="50" charset="-128"/>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申請</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］メニューで以下の設定ができます。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基本</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ページ</a:t>
            </a:r>
          </a:p>
          <a:p>
            <a:r>
              <a:rPr lang="ja-JP" altLang="en-US" sz="1200" dirty="0">
                <a:latin typeface="Meiryo UI" panose="020B0604030504040204" pitchFamily="50" charset="-128"/>
                <a:ea typeface="Meiryo UI" panose="020B0604030504040204" pitchFamily="50" charset="-128"/>
              </a:rPr>
              <a:t>　［申請</a:t>
            </a:r>
            <a:r>
              <a:rPr lang="en-US" altLang="ja-JP" sz="1200" dirty="0">
                <a:latin typeface="Meiryo UI" panose="020B0604030504040204" pitchFamily="50" charset="-128"/>
                <a:ea typeface="Meiryo UI" panose="020B0604030504040204" pitchFamily="50" charset="-128"/>
              </a:rPr>
              <a:t> ‐ </a:t>
            </a:r>
            <a:r>
              <a:rPr lang="ja-JP" altLang="en-US" sz="1200" dirty="0">
                <a:latin typeface="Meiryo UI" panose="020B0604030504040204" pitchFamily="50" charset="-128"/>
                <a:ea typeface="Meiryo UI" panose="020B0604030504040204" pitchFamily="50" charset="-128"/>
              </a:rPr>
              <a:t>勤務実績申請］メニュー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で打刻をまとめて申請する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際に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u="sng" kern="1200" dirty="0">
                <a:solidFill>
                  <a:schemeClr val="tx1"/>
                </a:solidFill>
                <a:effectLst/>
                <a:latin typeface="Meiryo UI" panose="020B0604030504040204" pitchFamily="50" charset="-128"/>
                <a:ea typeface="Meiryo UI" panose="020B0604030504040204" pitchFamily="50" charset="-128"/>
                <a:cs typeface="+mn-cs"/>
              </a:rPr>
              <a:t>打刻データの入力漏れがある状態で申請しようとした場合に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警告を表示し</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て</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申請を許可しない</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ようにできます。これにより、</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打刻の申請漏れを防ぐことができます。</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その場合は、未打刻</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0</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：警告を表示する・申請を許可しない」</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を</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設定します。</a:t>
            </a:r>
          </a:p>
          <a:p>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申請項目選択</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ページ</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項目ごとに勤務データに書き込むかを選択できます。</a:t>
            </a:r>
          </a:p>
          <a:p>
            <a:r>
              <a:rPr lang="ja-JP" altLang="en-US" sz="1200" dirty="0">
                <a:latin typeface="Meiryo UI" panose="020B0604030504040204" pitchFamily="50" charset="-128"/>
                <a:ea typeface="Meiryo UI" panose="020B0604030504040204" pitchFamily="50" charset="-128"/>
              </a:rPr>
              <a:t>　</a:t>
            </a:r>
            <a:r>
              <a:rPr lang="ja-JP" altLang="en-US" sz="1200" b="1" dirty="0">
                <a:latin typeface="Meiryo UI" panose="020B0604030504040204" pitchFamily="50" charset="-128"/>
                <a:ea typeface="Meiryo UI" panose="020B0604030504040204" pitchFamily="50" charset="-128"/>
              </a:rPr>
              <a:t>・［申請</a:t>
            </a:r>
            <a:r>
              <a:rPr lang="en-US" altLang="ja-JP" sz="1200" b="1" dirty="0">
                <a:latin typeface="Meiryo UI" panose="020B0604030504040204" pitchFamily="50" charset="-128"/>
                <a:ea typeface="Meiryo UI" panose="020B0604030504040204" pitchFamily="50" charset="-128"/>
              </a:rPr>
              <a:t> ‐</a:t>
            </a:r>
            <a:r>
              <a:rPr lang="ja-JP" altLang="en-US" sz="1200" b="1" dirty="0">
                <a:latin typeface="Meiryo UI" panose="020B0604030504040204" pitchFamily="50" charset="-128"/>
                <a:ea typeface="Meiryo UI" panose="020B0604030504040204" pitchFamily="50" charset="-128"/>
              </a:rPr>
              <a:t> 勤務実績申請］メニュー</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で入力し、承認の際に勤務データに書き込む項目</a:t>
            </a:r>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選択項目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リストから項目を選択し、［入力・書込］ボタンをクリックします。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a:t>
            </a:r>
            <a:r>
              <a:rPr lang="ja-JP" altLang="en-US" sz="1200" b="1" dirty="0">
                <a:latin typeface="Meiryo UI" panose="020B0604030504040204" pitchFamily="50" charset="-128"/>
                <a:ea typeface="Meiryo UI" panose="020B0604030504040204" pitchFamily="50" charset="-128"/>
              </a:rPr>
              <a:t>［申請</a:t>
            </a:r>
            <a:r>
              <a:rPr lang="en-US" altLang="ja-JP" sz="1200" b="1" dirty="0">
                <a:latin typeface="Meiryo UI" panose="020B0604030504040204" pitchFamily="50" charset="-128"/>
                <a:ea typeface="Meiryo UI" panose="020B0604030504040204" pitchFamily="50" charset="-128"/>
              </a:rPr>
              <a:t> ‐</a:t>
            </a:r>
            <a:r>
              <a:rPr lang="ja-JP" altLang="en-US" sz="1200" b="1" dirty="0">
                <a:latin typeface="Meiryo UI" panose="020B0604030504040204" pitchFamily="50" charset="-128"/>
                <a:ea typeface="Meiryo UI" panose="020B0604030504040204" pitchFamily="50" charset="-128"/>
              </a:rPr>
              <a:t> 勤務実績申請］メニュー</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で直接入力はさせないが、承認の際に勤務データに書き込む項目</a:t>
            </a:r>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選択項目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リストから項目を選択し、［参照・書込］ボタンをクリックします。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参照するだけで勤務データに書き込まない項目</a:t>
            </a:r>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選択項目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リストから項目を選択し、［参照だけ］ボタンをクリックします</a:t>
            </a:r>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36</a:t>
            </a:fld>
            <a:endParaRPr kumimoji="1" lang="ja-JP" altLang="en-US"/>
          </a:p>
        </p:txBody>
      </p:sp>
    </p:spTree>
    <p:extLst>
      <p:ext uri="{BB962C8B-B14F-4D97-AF65-F5344CB8AC3E}">
        <p14:creationId xmlns:p14="http://schemas.microsoft.com/office/powerpoint/2010/main" val="414833190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申請</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］メニューで以下の設定ができます。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基本</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ページ</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例えば、</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社員</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1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人ずつに特定の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パソコン</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を与えておらず、勤怠管理者が社員の複数日の打刻データをまとめて申請する際</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u="none"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u="sng" kern="1200" dirty="0">
                <a:solidFill>
                  <a:schemeClr val="tx1"/>
                </a:solidFill>
                <a:effectLst/>
                <a:latin typeface="Meiryo UI" panose="020B0604030504040204" pitchFamily="50" charset="-128"/>
                <a:ea typeface="Meiryo UI" panose="020B0604030504040204" pitchFamily="50" charset="-128"/>
                <a:cs typeface="+mn-cs"/>
              </a:rPr>
              <a:t>打刻データの入力漏れがある状態で申請し</a:t>
            </a:r>
            <a:r>
              <a:rPr kumimoji="1" lang="ja-JP" altLang="en-US" sz="1200" u="sng" kern="1200" dirty="0">
                <a:solidFill>
                  <a:schemeClr val="tx1"/>
                </a:solidFill>
                <a:effectLst/>
                <a:latin typeface="Meiryo UI" panose="020B0604030504040204" pitchFamily="50" charset="-128"/>
                <a:ea typeface="Meiryo UI" panose="020B0604030504040204" pitchFamily="50" charset="-128"/>
                <a:cs typeface="+mn-cs"/>
              </a:rPr>
              <a:t>ようとした</a:t>
            </a:r>
            <a:r>
              <a:rPr kumimoji="1" lang="ja-JP" altLang="ja-JP" sz="1200" u="sng" kern="1200" dirty="0">
                <a:solidFill>
                  <a:schemeClr val="tx1"/>
                </a:solidFill>
                <a:effectLst/>
                <a:latin typeface="Meiryo UI" panose="020B0604030504040204" pitchFamily="50" charset="-128"/>
                <a:ea typeface="Meiryo UI" panose="020B0604030504040204" pitchFamily="50" charset="-128"/>
                <a:cs typeface="+mn-cs"/>
              </a:rPr>
              <a:t>場合に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、警告を表示し</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て</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申請を許可しない</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ようにできます。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これにより、</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打刻の申請漏れ（入力漏れ）を防ぐことができます。</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その場合は、未打刻</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0</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：警告を表示する・申請を許可しない」</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を</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設定します。</a:t>
            </a:r>
          </a:p>
          <a:p>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申請項目選択</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ページ</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項目ごとに勤務データに書き込むかを選択できます。</a:t>
            </a:r>
          </a:p>
          <a:p>
            <a:r>
              <a:rPr lang="ja-JP" altLang="en-US" sz="1200" dirty="0">
                <a:latin typeface="Meiryo UI" panose="020B0604030504040204" pitchFamily="50" charset="-128"/>
                <a:ea typeface="Meiryo UI" panose="020B0604030504040204" pitchFamily="50" charset="-128"/>
              </a:rPr>
              <a:t>　</a:t>
            </a:r>
            <a:r>
              <a:rPr lang="ja-JP" altLang="en-US" sz="1200" b="1" dirty="0">
                <a:latin typeface="Meiryo UI" panose="020B0604030504040204" pitchFamily="50" charset="-128"/>
                <a:ea typeface="Meiryo UI" panose="020B0604030504040204" pitchFamily="50" charset="-128"/>
              </a:rPr>
              <a:t>・［申請</a:t>
            </a:r>
            <a:r>
              <a:rPr lang="en-US" altLang="ja-JP" sz="1200" b="1" dirty="0">
                <a:latin typeface="Meiryo UI" panose="020B0604030504040204" pitchFamily="50" charset="-128"/>
                <a:ea typeface="Meiryo UI" panose="020B0604030504040204" pitchFamily="50" charset="-128"/>
              </a:rPr>
              <a:t> ‐</a:t>
            </a:r>
            <a:r>
              <a:rPr lang="ja-JP" altLang="en-US" sz="1200" b="1" dirty="0">
                <a:latin typeface="Meiryo UI" panose="020B0604030504040204" pitchFamily="50" charset="-128"/>
                <a:ea typeface="Meiryo UI" panose="020B0604030504040204" pitchFamily="50" charset="-128"/>
              </a:rPr>
              <a:t> </a:t>
            </a:r>
            <a:r>
              <a:rPr lang="ja-JP" altLang="ja-JP" sz="1200" b="1" dirty="0">
                <a:latin typeface="Meiryo UI" panose="020B0604030504040204" pitchFamily="50" charset="-128"/>
                <a:ea typeface="Meiryo UI" panose="020B0604030504040204" pitchFamily="50" charset="-128"/>
              </a:rPr>
              <a:t>連名式勤務実績申請</a:t>
            </a:r>
            <a:r>
              <a:rPr lang="ja-JP" altLang="en-US" sz="1200" b="1" dirty="0">
                <a:latin typeface="Meiryo UI" panose="020B0604030504040204" pitchFamily="50" charset="-128"/>
                <a:ea typeface="Meiryo UI" panose="020B0604030504040204" pitchFamily="50" charset="-128"/>
              </a:rPr>
              <a:t>］メニュー</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で入力し、承認の際に勤務データに書き込む項目</a:t>
            </a:r>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選択項目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リストから項目を選択し、［入力・書込］ボタンをクリックします。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a:t>
            </a:r>
            <a:r>
              <a:rPr lang="ja-JP" altLang="en-US" sz="1200" b="1" dirty="0">
                <a:latin typeface="Meiryo UI" panose="020B0604030504040204" pitchFamily="50" charset="-128"/>
                <a:ea typeface="Meiryo UI" panose="020B0604030504040204" pitchFamily="50" charset="-128"/>
              </a:rPr>
              <a:t>［申請</a:t>
            </a:r>
            <a:r>
              <a:rPr lang="en-US" altLang="ja-JP" sz="1200" b="1" dirty="0">
                <a:latin typeface="Meiryo UI" panose="020B0604030504040204" pitchFamily="50" charset="-128"/>
                <a:ea typeface="Meiryo UI" panose="020B0604030504040204" pitchFamily="50" charset="-128"/>
              </a:rPr>
              <a:t> ‐</a:t>
            </a:r>
            <a:r>
              <a:rPr lang="ja-JP" altLang="en-US" sz="1200" b="1" dirty="0">
                <a:latin typeface="Meiryo UI" panose="020B0604030504040204" pitchFamily="50" charset="-128"/>
                <a:ea typeface="Meiryo UI" panose="020B0604030504040204" pitchFamily="50" charset="-128"/>
              </a:rPr>
              <a:t> </a:t>
            </a:r>
            <a:r>
              <a:rPr lang="ja-JP" altLang="ja-JP" sz="1200" b="1" dirty="0">
                <a:latin typeface="Meiryo UI" panose="020B0604030504040204" pitchFamily="50" charset="-128"/>
                <a:ea typeface="Meiryo UI" panose="020B0604030504040204" pitchFamily="50" charset="-128"/>
              </a:rPr>
              <a:t>連名式勤務実績申請</a:t>
            </a:r>
            <a:r>
              <a:rPr lang="ja-JP" altLang="en-US" sz="1200" b="1" dirty="0">
                <a:latin typeface="Meiryo UI" panose="020B0604030504040204" pitchFamily="50" charset="-128"/>
                <a:ea typeface="Meiryo UI" panose="020B0604030504040204" pitchFamily="50" charset="-128"/>
              </a:rPr>
              <a:t>］メニュー</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で直接入力はさせないが、承認の際に勤務データに書き込む項目</a:t>
            </a:r>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選択項目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リストから項目を選択し、［参照・書込］ボタンをクリックします。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参照するだけで勤務データに書き込まない項目</a:t>
            </a:r>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選択項目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リストから項目を選択し、［参照だけ］ボタンをクリックします。</a:t>
            </a:r>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37</a:t>
            </a:fld>
            <a:endParaRPr kumimoji="1" lang="ja-JP" altLang="en-US"/>
          </a:p>
        </p:txBody>
      </p:sp>
    </p:spTree>
    <p:extLst>
      <p:ext uri="{BB962C8B-B14F-4D97-AF65-F5344CB8AC3E}">
        <p14:creationId xmlns:p14="http://schemas.microsoft.com/office/powerpoint/2010/main" val="121018958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lang="ja-JP" altLang="en-US" sz="1200" dirty="0">
                <a:latin typeface="Meiryo UI" panose="020B0604030504040204" pitchFamily="50" charset="-128"/>
                <a:ea typeface="Meiryo UI" panose="020B0604030504040204" pitchFamily="50" charset="-128"/>
              </a:rPr>
              <a:t>［勤怠</a:t>
            </a:r>
            <a:r>
              <a:rPr lang="en-US" altLang="ja-JP" sz="1200" dirty="0">
                <a:latin typeface="Meiryo UI" panose="020B0604030504040204" pitchFamily="50" charset="-128"/>
                <a:ea typeface="Meiryo UI" panose="020B0604030504040204" pitchFamily="50" charset="-128"/>
              </a:rPr>
              <a:t> ‐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タイムカード入力</a:t>
            </a:r>
            <a:r>
              <a:rPr lang="ja-JP" altLang="en-US" sz="1200" dirty="0">
                <a:latin typeface="Meiryo UI" panose="020B0604030504040204" pitchFamily="50" charset="-128"/>
                <a:ea typeface="Meiryo UI" panose="020B0604030504040204" pitchFamily="50" charset="-128"/>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等で確認すると、承認した申請の内容が反映されます。</a:t>
            </a: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39</a:t>
            </a:fld>
            <a:endParaRPr kumimoji="1" lang="ja-JP" altLang="en-US"/>
          </a:p>
        </p:txBody>
      </p:sp>
    </p:spTree>
    <p:extLst>
      <p:ext uri="{BB962C8B-B14F-4D97-AF65-F5344CB8AC3E}">
        <p14:creationId xmlns:p14="http://schemas.microsoft.com/office/powerpoint/2010/main" val="137679295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申請</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申請項目選択</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ページで、項目ごとに勤務データに書き込むかを選択できます。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○［申請</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連名式勤務実績申請</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で入力し、承認の際に勤務データに書き込む項目</a:t>
            </a:r>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選択項目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リストから項目を選択し、［入力・書込］ボタンをクリックします。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○［申請</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連名式勤務実績申請</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で直接入力はさせないが、承認の際に勤務データに書き込む項目</a:t>
            </a:r>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選択項目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リストから項目を選択し、［参照・書込］ボタンをクリックします。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参照するだけで勤務データに書き込まない項目</a:t>
            </a:r>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選択項目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リストから項目を選択し、［参照だけ］ボタンをクリックします。</a:t>
            </a: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40</a:t>
            </a:fld>
            <a:endParaRPr kumimoji="1" lang="ja-JP" altLang="en-US"/>
          </a:p>
        </p:txBody>
      </p:sp>
    </p:spTree>
    <p:extLst>
      <p:ext uri="{BB962C8B-B14F-4D97-AF65-F5344CB8AC3E}">
        <p14:creationId xmlns:p14="http://schemas.microsoft.com/office/powerpoint/2010/main" val="399736911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41</a:t>
            </a:fld>
            <a:endParaRPr kumimoji="1" lang="ja-JP" altLang="en-US"/>
          </a:p>
        </p:txBody>
      </p:sp>
    </p:spTree>
    <p:extLst>
      <p:ext uri="{BB962C8B-B14F-4D97-AF65-F5344CB8AC3E}">
        <p14:creationId xmlns:p14="http://schemas.microsoft.com/office/powerpoint/2010/main" val="251180835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勤怠管理者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お客様の会社で不要な申請がある場合は、</a:t>
            </a:r>
            <a:r>
              <a:rPr kumimoji="1" lang="ja-JP" altLang="en-US" dirty="0">
                <a:latin typeface="Meiryo UI" panose="020B0604030504040204" pitchFamily="50" charset="-128"/>
                <a:ea typeface="Meiryo UI" panose="020B0604030504040204" pitchFamily="50" charset="-128"/>
              </a:rPr>
              <a:t>必要に応じて、目次や</a:t>
            </a:r>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latin typeface="Meiryo UI" panose="020B0604030504040204" pitchFamily="50" charset="-128"/>
                <a:ea typeface="Meiryo UI" panose="020B0604030504040204" pitchFamily="50" charset="-128"/>
              </a:rPr>
              <a:t>この後の各ページから記載を削除してください。</a:t>
            </a:r>
            <a:endParaRPr kumimoji="1" lang="en-US" altLang="ja-JP" dirty="0">
              <a:latin typeface="Meiryo UI" panose="020B0604030504040204" pitchFamily="50" charset="-128"/>
              <a:ea typeface="Meiryo UI" panose="020B0604030504040204" pitchFamily="50" charset="-128"/>
            </a:endParaRP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4</a:t>
            </a:fld>
            <a:endParaRPr kumimoji="1" lang="ja-JP" altLang="en-US"/>
          </a:p>
        </p:txBody>
      </p:sp>
    </p:spTree>
    <p:extLst>
      <p:ext uri="{BB962C8B-B14F-4D97-AF65-F5344CB8AC3E}">
        <p14:creationId xmlns:p14="http://schemas.microsoft.com/office/powerpoint/2010/main" val="360891596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ja-JP" sz="1200" dirty="0">
                <a:latin typeface="Meiryo UI" panose="020B0604030504040204" pitchFamily="50" charset="-128"/>
                <a:ea typeface="Meiryo UI" panose="020B0604030504040204" pitchFamily="50" charset="-128"/>
              </a:rPr>
              <a:t>勤怠締日に社員が</a:t>
            </a:r>
            <a:r>
              <a:rPr lang="ja-JP" altLang="en-US" sz="1200" dirty="0">
                <a:latin typeface="Meiryo UI" panose="020B0604030504040204" pitchFamily="50" charset="-128"/>
                <a:ea typeface="Meiryo UI" panose="020B0604030504040204" pitchFamily="50" charset="-128"/>
              </a:rPr>
              <a:t>急きょ</a:t>
            </a:r>
            <a:r>
              <a:rPr lang="ja-JP" altLang="ja-JP" sz="1200" dirty="0">
                <a:latin typeface="Meiryo UI" panose="020B0604030504040204" pitchFamily="50" charset="-128"/>
                <a:ea typeface="Meiryo UI" panose="020B0604030504040204" pitchFamily="50" charset="-128"/>
              </a:rPr>
              <a:t>有給休暇</a:t>
            </a:r>
            <a:r>
              <a:rPr lang="ja-JP" altLang="en-US" sz="1200" dirty="0">
                <a:latin typeface="Meiryo UI" panose="020B0604030504040204" pitchFamily="50" charset="-128"/>
                <a:ea typeface="Meiryo UI" panose="020B0604030504040204" pitchFamily="50" charset="-128"/>
              </a:rPr>
              <a:t>だった</a:t>
            </a:r>
            <a:r>
              <a:rPr lang="ja-JP" altLang="ja-JP" sz="1200" dirty="0">
                <a:latin typeface="Meiryo UI" panose="020B0604030504040204" pitchFamily="50" charset="-128"/>
                <a:ea typeface="Meiryo UI" panose="020B0604030504040204" pitchFamily="50" charset="-128"/>
              </a:rPr>
              <a:t>場合、申請が間に合わ</a:t>
            </a:r>
            <a:r>
              <a:rPr lang="ja-JP" altLang="en-US" sz="1200" dirty="0">
                <a:latin typeface="Meiryo UI" panose="020B0604030504040204" pitchFamily="50" charset="-128"/>
                <a:ea typeface="Meiryo UI" panose="020B0604030504040204" pitchFamily="50" charset="-128"/>
              </a:rPr>
              <a:t>ないため、</a:t>
            </a:r>
            <a:r>
              <a:rPr lang="ja-JP" altLang="ja-JP" sz="1200" dirty="0">
                <a:latin typeface="Meiryo UI" panose="020B0604030504040204" pitchFamily="50" charset="-128"/>
                <a:ea typeface="Meiryo UI" panose="020B0604030504040204" pitchFamily="50" charset="-128"/>
              </a:rPr>
              <a:t>勤怠管理者が</a:t>
            </a:r>
            <a:r>
              <a:rPr lang="ja-JP" altLang="en-US" sz="1200" dirty="0">
                <a:latin typeface="Meiryo UI" panose="020B0604030504040204" pitchFamily="50" charset="-128"/>
                <a:ea typeface="Meiryo UI" panose="020B0604030504040204" pitchFamily="50" charset="-128"/>
              </a:rPr>
              <a:t>［勤怠</a:t>
            </a:r>
            <a:r>
              <a:rPr lang="en-US" altLang="ja-JP" sz="1200" dirty="0">
                <a:latin typeface="Meiryo UI" panose="020B0604030504040204" pitchFamily="50" charset="-128"/>
                <a:ea typeface="Meiryo UI" panose="020B0604030504040204" pitchFamily="50" charset="-128"/>
              </a:rPr>
              <a:t> ‐ </a:t>
            </a:r>
            <a:r>
              <a:rPr lang="ja-JP" altLang="en-US" sz="1200" dirty="0">
                <a:latin typeface="Meiryo UI" panose="020B0604030504040204" pitchFamily="50" charset="-128"/>
                <a:ea typeface="Meiryo UI" panose="020B0604030504040204" pitchFamily="50" charset="-128"/>
              </a:rPr>
              <a:t>タイムカード入力］メニュー</a:t>
            </a:r>
            <a:r>
              <a:rPr lang="ja-JP" altLang="ja-JP" sz="1200" dirty="0">
                <a:latin typeface="Meiryo UI" panose="020B0604030504040204" pitchFamily="50" charset="-128"/>
                <a:ea typeface="Meiryo UI" panose="020B0604030504040204" pitchFamily="50" charset="-128"/>
              </a:rPr>
              <a:t>などで</a:t>
            </a:r>
            <a:endParaRPr lang="en-US" altLang="ja-JP" sz="1200"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ja-JP" sz="1200" dirty="0">
                <a:latin typeface="Meiryo UI" panose="020B0604030504040204" pitchFamily="50" charset="-128"/>
                <a:ea typeface="Meiryo UI" panose="020B0604030504040204" pitchFamily="50" charset="-128"/>
              </a:rPr>
              <a:t>有給休暇の事由を直接登録することがあります。</a:t>
            </a: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200" dirty="0">
                <a:latin typeface="Meiryo UI" panose="020B0604030504040204" pitchFamily="50" charset="-128"/>
                <a:ea typeface="Meiryo UI" panose="020B0604030504040204" pitchFamily="50" charset="-128"/>
              </a:rPr>
              <a:t>そ</a:t>
            </a:r>
            <a:r>
              <a:rPr lang="ja-JP" altLang="ja-JP" sz="1200" dirty="0">
                <a:latin typeface="Meiryo UI" panose="020B0604030504040204" pitchFamily="50" charset="-128"/>
                <a:ea typeface="Meiryo UI" panose="020B0604030504040204" pitchFamily="50" charset="-128"/>
              </a:rPr>
              <a:t>の場合、</a:t>
            </a:r>
            <a:r>
              <a:rPr lang="ja-JP" altLang="en-US" sz="1200" dirty="0">
                <a:latin typeface="Meiryo UI" panose="020B0604030504040204" pitchFamily="50" charset="-128"/>
                <a:ea typeface="Meiryo UI" panose="020B0604030504040204" pitchFamily="50" charset="-128"/>
              </a:rPr>
              <a:t>後日に</a:t>
            </a:r>
            <a:r>
              <a:rPr lang="ja-JP" altLang="ja-JP" sz="1200" dirty="0">
                <a:latin typeface="Meiryo UI" panose="020B0604030504040204" pitchFamily="50" charset="-128"/>
                <a:ea typeface="Meiryo UI" panose="020B0604030504040204" pitchFamily="50" charset="-128"/>
              </a:rPr>
              <a:t>社員</a:t>
            </a:r>
            <a:r>
              <a:rPr lang="ja-JP" altLang="en-US" sz="1200" dirty="0">
                <a:latin typeface="Meiryo UI" panose="020B0604030504040204" pitchFamily="50" charset="-128"/>
                <a:ea typeface="Meiryo UI" panose="020B0604030504040204" pitchFamily="50" charset="-128"/>
              </a:rPr>
              <a:t>が</a:t>
            </a:r>
            <a:r>
              <a:rPr lang="ja-JP" altLang="ja-JP" sz="1200" dirty="0">
                <a:latin typeface="Meiryo UI" panose="020B0604030504040204" pitchFamily="50" charset="-128"/>
                <a:ea typeface="Meiryo UI" panose="020B0604030504040204" pitchFamily="50" charset="-128"/>
              </a:rPr>
              <a:t>有休</a:t>
            </a:r>
            <a:r>
              <a:rPr lang="ja-JP" altLang="en-US" sz="1200" dirty="0">
                <a:latin typeface="Meiryo UI" panose="020B0604030504040204" pitchFamily="50" charset="-128"/>
                <a:ea typeface="Meiryo UI" panose="020B0604030504040204" pitchFamily="50" charset="-128"/>
              </a:rPr>
              <a:t>を</a:t>
            </a:r>
            <a:r>
              <a:rPr lang="ja-JP" altLang="ja-JP" sz="1200" dirty="0">
                <a:latin typeface="Meiryo UI" panose="020B0604030504040204" pitchFamily="50" charset="-128"/>
                <a:ea typeface="Meiryo UI" panose="020B0604030504040204" pitchFamily="50" charset="-128"/>
              </a:rPr>
              <a:t>申請</a:t>
            </a:r>
            <a:r>
              <a:rPr lang="ja-JP" altLang="en-US" sz="1200" dirty="0">
                <a:latin typeface="Meiryo UI" panose="020B0604030504040204" pitchFamily="50" charset="-128"/>
                <a:ea typeface="Meiryo UI" panose="020B0604030504040204" pitchFamily="50" charset="-128"/>
              </a:rPr>
              <a:t>した際に</a:t>
            </a:r>
            <a:r>
              <a:rPr lang="ja-JP" altLang="ja-JP" sz="1200" dirty="0">
                <a:latin typeface="Meiryo UI" panose="020B0604030504040204" pitchFamily="50" charset="-128"/>
                <a:ea typeface="Meiryo UI" panose="020B0604030504040204" pitchFamily="50" charset="-128"/>
              </a:rPr>
              <a:t>、すでに有給休暇の事由が登録されているため、申請内容</a:t>
            </a:r>
            <a:r>
              <a:rPr lang="en-US" altLang="ja-JP" sz="1200" dirty="0">
                <a:latin typeface="Meiryo UI" panose="020B0604030504040204" pitchFamily="50" charset="-128"/>
                <a:ea typeface="Meiryo UI" panose="020B0604030504040204" pitchFamily="50" charset="-128"/>
              </a:rPr>
              <a:t>(</a:t>
            </a:r>
            <a:r>
              <a:rPr lang="ja-JP" altLang="ja-JP" sz="1200" dirty="0">
                <a:latin typeface="Meiryo UI" panose="020B0604030504040204" pitchFamily="50" charset="-128"/>
                <a:ea typeface="Meiryo UI" panose="020B0604030504040204" pitchFamily="50" charset="-128"/>
              </a:rPr>
              <a:t>有給休暇の事由</a:t>
            </a:r>
            <a:r>
              <a:rPr lang="en-US" altLang="ja-JP" sz="1200" dirty="0">
                <a:latin typeface="Meiryo UI" panose="020B0604030504040204" pitchFamily="50" charset="-128"/>
                <a:ea typeface="Meiryo UI" panose="020B0604030504040204" pitchFamily="50" charset="-128"/>
              </a:rPr>
              <a:t>)</a:t>
            </a:r>
            <a:r>
              <a:rPr lang="ja-JP" altLang="ja-JP" sz="1200" dirty="0">
                <a:latin typeface="Meiryo UI" panose="020B0604030504040204" pitchFamily="50" charset="-128"/>
                <a:ea typeface="Meiryo UI" panose="020B0604030504040204" pitchFamily="50" charset="-128"/>
              </a:rPr>
              <a:t>を</a:t>
            </a:r>
            <a:endParaRPr lang="en-US" altLang="ja-JP" sz="1200"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ja-JP" sz="1200" dirty="0">
                <a:latin typeface="Meiryo UI" panose="020B0604030504040204" pitchFamily="50" charset="-128"/>
                <a:ea typeface="Meiryo UI" panose="020B0604030504040204" pitchFamily="50" charset="-128"/>
              </a:rPr>
              <a:t>タイムカードに登録する必要はありません。</a:t>
            </a:r>
            <a:br>
              <a:rPr lang="en-US" altLang="ja-JP" sz="1200" dirty="0">
                <a:latin typeface="Meiryo UI" panose="020B0604030504040204" pitchFamily="50" charset="-128"/>
                <a:ea typeface="Meiryo UI" panose="020B0604030504040204" pitchFamily="50" charset="-128"/>
              </a:rPr>
            </a:br>
            <a:r>
              <a:rPr lang="ja-JP" altLang="en-US" sz="1200" dirty="0">
                <a:latin typeface="Meiryo UI" panose="020B0604030504040204" pitchFamily="50" charset="-128"/>
                <a:ea typeface="Meiryo UI" panose="020B0604030504040204" pitchFamily="50" charset="-128"/>
              </a:rPr>
              <a:t>承認者には、</a:t>
            </a:r>
            <a:r>
              <a:rPr lang="ja-JP" altLang="ja-JP" sz="1200" dirty="0">
                <a:latin typeface="Meiryo UI" panose="020B0604030504040204" pitchFamily="50" charset="-128"/>
                <a:ea typeface="Meiryo UI" panose="020B0604030504040204" pitchFamily="50" charset="-128"/>
              </a:rPr>
              <a:t>「事後承認（勤務データを修正済のため、申請・承認の実績だけ残す）」にチェックを付けて承認し</a:t>
            </a:r>
            <a:r>
              <a:rPr lang="ja-JP" altLang="en-US" sz="1200" dirty="0">
                <a:latin typeface="Meiryo UI" panose="020B0604030504040204" pitchFamily="50" charset="-128"/>
                <a:ea typeface="Meiryo UI" panose="020B0604030504040204" pitchFamily="50" charset="-128"/>
              </a:rPr>
              <a:t>てもらいます</a:t>
            </a:r>
            <a:r>
              <a:rPr lang="ja-JP" altLang="ja-JP" sz="1200" dirty="0">
                <a:latin typeface="Meiryo UI" panose="020B0604030504040204" pitchFamily="50" charset="-128"/>
                <a:ea typeface="Meiryo UI" panose="020B0604030504040204" pitchFamily="50" charset="-128"/>
              </a:rPr>
              <a:t>。</a:t>
            </a: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事後承認する場合は、あらかじめ</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アプリ基本設定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事後承認を「使用する」に設定します。</a:t>
            </a: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42</a:t>
            </a:fld>
            <a:endParaRPr kumimoji="1" lang="ja-JP" altLang="en-US"/>
          </a:p>
        </p:txBody>
      </p:sp>
    </p:spTree>
    <p:extLst>
      <p:ext uri="{BB962C8B-B14F-4D97-AF65-F5344CB8AC3E}">
        <p14:creationId xmlns:p14="http://schemas.microsoft.com/office/powerpoint/2010/main" val="68221950"/>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43</a:t>
            </a:fld>
            <a:endParaRPr kumimoji="1" lang="ja-JP" altLang="en-US"/>
          </a:p>
        </p:txBody>
      </p:sp>
    </p:spTree>
    <p:extLst>
      <p:ext uri="{BB962C8B-B14F-4D97-AF65-F5344CB8AC3E}">
        <p14:creationId xmlns:p14="http://schemas.microsoft.com/office/powerpoint/2010/main" val="185960071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ＭＳ ゴシック" panose="020B0609070205080204" pitchFamily="49" charset="-128"/>
                <a:ea typeface="ＭＳ ゴシック" panose="020B0609070205080204" pitchFamily="49"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承認権限がない担当者でも、</a:t>
            </a:r>
            <a:r>
              <a:rPr lang="ja-JP" altLang="en-US" sz="1200" dirty="0">
                <a:latin typeface="Meiryo UI" panose="020B0604030504040204" pitchFamily="50" charset="-128"/>
                <a:ea typeface="Meiryo UI" panose="020B0604030504040204" pitchFamily="50" charset="-128"/>
              </a:rPr>
              <a:t>［承認</a:t>
            </a:r>
            <a:r>
              <a:rPr lang="en-US" altLang="ja-JP" sz="1200" dirty="0">
                <a:latin typeface="Meiryo UI" panose="020B0604030504040204" pitchFamily="50" charset="-128"/>
                <a:ea typeface="Meiryo UI" panose="020B0604030504040204" pitchFamily="50" charset="-128"/>
              </a:rPr>
              <a:t> ‐ </a:t>
            </a:r>
            <a:r>
              <a:rPr lang="ja-JP" altLang="en-US" sz="1200" dirty="0">
                <a:latin typeface="Meiryo UI" panose="020B0604030504040204" pitchFamily="50" charset="-128"/>
                <a:ea typeface="Meiryo UI" panose="020B0604030504040204" pitchFamily="50" charset="-128"/>
              </a:rPr>
              <a:t>閲覧］メニュー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で申請中や決裁済みの申請の申請状況を確認できます。</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閲覧を許可する場合は、あらかじめ</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勤怠管理者側のメイン</a:t>
            </a:r>
            <a:r>
              <a:rPr lang="ja-JP" altLang="en-US" dirty="0"/>
              <a:t>メニュー右上の［セキュリティ］から、</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［ワークフロー］</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メニューで</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使用するワークフローに「閲覧」ステップを追加する必要があります。</a:t>
            </a:r>
          </a:p>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44</a:t>
            </a:fld>
            <a:endParaRPr kumimoji="1" lang="ja-JP" altLang="en-US"/>
          </a:p>
        </p:txBody>
      </p:sp>
    </p:spTree>
    <p:extLst>
      <p:ext uri="{BB962C8B-B14F-4D97-AF65-F5344CB8AC3E}">
        <p14:creationId xmlns:p14="http://schemas.microsoft.com/office/powerpoint/2010/main" val="229888042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46</a:t>
            </a:fld>
            <a:endParaRPr kumimoji="1" lang="ja-JP" altLang="en-US"/>
          </a:p>
        </p:txBody>
      </p:sp>
    </p:spTree>
    <p:extLst>
      <p:ext uri="{BB962C8B-B14F-4D97-AF65-F5344CB8AC3E}">
        <p14:creationId xmlns:p14="http://schemas.microsoft.com/office/powerpoint/2010/main" val="1954614778"/>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47</a:t>
            </a:fld>
            <a:endParaRPr kumimoji="1" lang="ja-JP" altLang="en-US"/>
          </a:p>
        </p:txBody>
      </p:sp>
    </p:spTree>
    <p:extLst>
      <p:ext uri="{BB962C8B-B14F-4D97-AF65-F5344CB8AC3E}">
        <p14:creationId xmlns:p14="http://schemas.microsoft.com/office/powerpoint/2010/main" val="2372354661"/>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48</a:t>
            </a:fld>
            <a:endParaRPr kumimoji="1" lang="ja-JP" altLang="en-US"/>
          </a:p>
        </p:txBody>
      </p:sp>
    </p:spTree>
    <p:extLst>
      <p:ext uri="{BB962C8B-B14F-4D97-AF65-F5344CB8AC3E}">
        <p14:creationId xmlns:p14="http://schemas.microsoft.com/office/powerpoint/2010/main" val="198573926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49</a:t>
            </a:fld>
            <a:endParaRPr kumimoji="1" lang="ja-JP" altLang="en-US"/>
          </a:p>
        </p:txBody>
      </p:sp>
    </p:spTree>
    <p:extLst>
      <p:ext uri="{BB962C8B-B14F-4D97-AF65-F5344CB8AC3E}">
        <p14:creationId xmlns:p14="http://schemas.microsoft.com/office/powerpoint/2010/main" val="74021098"/>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50</a:t>
            </a:fld>
            <a:endParaRPr kumimoji="1" lang="ja-JP" altLang="en-US"/>
          </a:p>
        </p:txBody>
      </p:sp>
    </p:spTree>
    <p:extLst>
      <p:ext uri="{BB962C8B-B14F-4D97-AF65-F5344CB8AC3E}">
        <p14:creationId xmlns:p14="http://schemas.microsoft.com/office/powerpoint/2010/main" val="3523389502"/>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51</a:t>
            </a:fld>
            <a:endParaRPr kumimoji="1" lang="ja-JP" altLang="en-US"/>
          </a:p>
        </p:txBody>
      </p:sp>
    </p:spTree>
    <p:extLst>
      <p:ext uri="{BB962C8B-B14F-4D97-AF65-F5344CB8AC3E}">
        <p14:creationId xmlns:p14="http://schemas.microsoft.com/office/powerpoint/2010/main" val="1003333949"/>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52</a:t>
            </a:fld>
            <a:endParaRPr kumimoji="1" lang="ja-JP" altLang="en-US"/>
          </a:p>
        </p:txBody>
      </p:sp>
    </p:spTree>
    <p:extLst>
      <p:ext uri="{BB962C8B-B14F-4D97-AF65-F5344CB8AC3E}">
        <p14:creationId xmlns:p14="http://schemas.microsoft.com/office/powerpoint/2010/main" val="362826801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5</a:t>
            </a:fld>
            <a:endParaRPr kumimoji="1" lang="ja-JP" altLang="en-US"/>
          </a:p>
        </p:txBody>
      </p:sp>
    </p:spTree>
    <p:extLst>
      <p:ext uri="{BB962C8B-B14F-4D97-AF65-F5344CB8AC3E}">
        <p14:creationId xmlns:p14="http://schemas.microsoft.com/office/powerpoint/2010/main" val="68065995"/>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53</a:t>
            </a:fld>
            <a:endParaRPr kumimoji="1" lang="ja-JP" altLang="en-US"/>
          </a:p>
        </p:txBody>
      </p:sp>
    </p:spTree>
    <p:extLst>
      <p:ext uri="{BB962C8B-B14F-4D97-AF65-F5344CB8AC3E}">
        <p14:creationId xmlns:p14="http://schemas.microsoft.com/office/powerpoint/2010/main" val="3977530185"/>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54</a:t>
            </a:fld>
            <a:endParaRPr kumimoji="1" lang="ja-JP" altLang="en-US"/>
          </a:p>
        </p:txBody>
      </p:sp>
    </p:spTree>
    <p:extLst>
      <p:ext uri="{BB962C8B-B14F-4D97-AF65-F5344CB8AC3E}">
        <p14:creationId xmlns:p14="http://schemas.microsoft.com/office/powerpoint/2010/main" val="3658083704"/>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55</a:t>
            </a:fld>
            <a:endParaRPr kumimoji="1" lang="ja-JP" altLang="en-US"/>
          </a:p>
        </p:txBody>
      </p:sp>
    </p:spTree>
    <p:extLst>
      <p:ext uri="{BB962C8B-B14F-4D97-AF65-F5344CB8AC3E}">
        <p14:creationId xmlns:p14="http://schemas.microsoft.com/office/powerpoint/2010/main" val="1920358945"/>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56</a:t>
            </a:fld>
            <a:endParaRPr kumimoji="1" lang="ja-JP" altLang="en-US"/>
          </a:p>
        </p:txBody>
      </p:sp>
    </p:spTree>
    <p:extLst>
      <p:ext uri="{BB962C8B-B14F-4D97-AF65-F5344CB8AC3E}">
        <p14:creationId xmlns:p14="http://schemas.microsoft.com/office/powerpoint/2010/main" val="1680733479"/>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勤怠管理者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r>
              <a:rPr kumimoji="1" lang="en-US" altLang="ja-JP" dirty="0">
                <a:latin typeface="Meiryo UI" panose="020B0604030504040204" pitchFamily="50" charset="-128"/>
                <a:ea typeface="Meiryo UI" panose="020B0604030504040204" pitchFamily="50" charset="-128"/>
              </a:rPr>
              <a:t>『</a:t>
            </a:r>
            <a:r>
              <a:rPr kumimoji="1" lang="ja-JP" altLang="en-US" dirty="0">
                <a:latin typeface="Meiryo UI" panose="020B0604030504040204" pitchFamily="50" charset="-128"/>
                <a:ea typeface="Meiryo UI" panose="020B0604030504040204" pitchFamily="50" charset="-128"/>
              </a:rPr>
              <a:t>工数管理 </a:t>
            </a:r>
            <a:r>
              <a:rPr kumimoji="1" lang="en-US" altLang="ja-JP" dirty="0">
                <a:latin typeface="Meiryo UI" panose="020B0604030504040204" pitchFamily="50" charset="-128"/>
                <a:ea typeface="Meiryo UI" panose="020B0604030504040204" pitchFamily="50" charset="-128"/>
              </a:rPr>
              <a:t>for </a:t>
            </a:r>
            <a:r>
              <a:rPr kumimoji="1" lang="ja-JP" altLang="en-US" dirty="0">
                <a:latin typeface="Meiryo UI" panose="020B0604030504040204" pitchFamily="50" charset="-128"/>
                <a:ea typeface="Meiryo UI" panose="020B0604030504040204" pitchFamily="50" charset="-128"/>
              </a:rPr>
              <a:t>奉行</a:t>
            </a:r>
            <a:r>
              <a:rPr kumimoji="1" lang="en-US" altLang="ja-JP" dirty="0">
                <a:latin typeface="Meiryo UI" panose="020B0604030504040204" pitchFamily="50" charset="-128"/>
                <a:ea typeface="Meiryo UI" panose="020B0604030504040204" pitchFamily="50" charset="-128"/>
              </a:rPr>
              <a:t>Edge </a:t>
            </a:r>
            <a:r>
              <a:rPr kumimoji="1" lang="ja-JP" altLang="en-US" dirty="0">
                <a:latin typeface="Meiryo UI" panose="020B0604030504040204" pitchFamily="50" charset="-128"/>
                <a:ea typeface="Meiryo UI" panose="020B0604030504040204" pitchFamily="50" charset="-128"/>
              </a:rPr>
              <a:t>勤怠管理クラウド</a:t>
            </a:r>
            <a:r>
              <a:rPr kumimoji="1" lang="en-US" altLang="ja-JP" dirty="0">
                <a:latin typeface="Meiryo UI" panose="020B0604030504040204" pitchFamily="50" charset="-128"/>
                <a:ea typeface="Meiryo UI" panose="020B0604030504040204" pitchFamily="50" charset="-128"/>
              </a:rPr>
              <a:t>』</a:t>
            </a:r>
            <a:r>
              <a:rPr kumimoji="1" lang="ja-JP" altLang="en-US" dirty="0">
                <a:latin typeface="Meiryo UI" panose="020B0604030504040204" pitchFamily="50" charset="-128"/>
                <a:ea typeface="Meiryo UI" panose="020B0604030504040204" pitchFamily="50" charset="-128"/>
              </a:rPr>
              <a:t>　をご利用の場合は、</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Web</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アプリの</a:t>
            </a:r>
            <a:r>
              <a:rPr lang="ja-JP" altLang="en-US" sz="1200" dirty="0">
                <a:latin typeface="Meiryo UI" panose="020B0604030504040204" pitchFamily="50" charset="-128"/>
                <a:ea typeface="Meiryo UI" panose="020B0604030504040204" pitchFamily="50" charset="-128"/>
              </a:rPr>
              <a:t>［勤務実績 </a:t>
            </a:r>
            <a:r>
              <a:rPr lang="en-US" altLang="ja-JP" sz="1200" dirty="0">
                <a:latin typeface="Meiryo UI" panose="020B0604030504040204" pitchFamily="50" charset="-128"/>
                <a:ea typeface="Meiryo UI" panose="020B0604030504040204" pitchFamily="50" charset="-128"/>
              </a:rPr>
              <a:t>‐</a:t>
            </a:r>
            <a:r>
              <a:rPr lang="ja-JP" altLang="en-US" sz="1200" dirty="0">
                <a:latin typeface="Meiryo UI" panose="020B0604030504040204" pitchFamily="50" charset="-128"/>
                <a:ea typeface="Meiryo UI" panose="020B0604030504040204" pitchFamily="50" charset="-128"/>
              </a:rPr>
              <a:t> 勤務実績照会］メニューで</a:t>
            </a:r>
            <a:r>
              <a:rPr kumimoji="1" lang="ja-JP" altLang="en-US" dirty="0">
                <a:latin typeface="Meiryo UI" panose="020B0604030504040204" pitchFamily="50" charset="-128"/>
                <a:ea typeface="Meiryo UI" panose="020B0604030504040204" pitchFamily="50" charset="-128"/>
              </a:rPr>
              <a:t>工数データを入力できます。</a:t>
            </a:r>
            <a:endParaRPr kumimoji="1" lang="en-US" altLang="ja-JP" dirty="0">
              <a:latin typeface="Meiryo UI" panose="020B0604030504040204" pitchFamily="50" charset="-128"/>
              <a:ea typeface="Meiryo UI" panose="020B0604030504040204" pitchFamily="50" charset="-128"/>
            </a:endParaRPr>
          </a:p>
          <a:p>
            <a:endParaRPr kumimoji="1" lang="en-US" altLang="ja-JP" dirty="0">
              <a:latin typeface="Meiryo UI" panose="020B0604030504040204" pitchFamily="50" charset="-128"/>
              <a:ea typeface="Meiryo UI" panose="020B0604030504040204" pitchFamily="50" charset="-128"/>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下記</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ヘルプサイトを確認</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し、従業員が</a:t>
            </a:r>
            <a:r>
              <a:rPr lang="ja-JP" altLang="en-US" sz="1200" dirty="0">
                <a:latin typeface="Meiryo UI" panose="020B0604030504040204" pitchFamily="50" charset="-128"/>
                <a:ea typeface="Meiryo UI" panose="020B0604030504040204" pitchFamily="50" charset="-128"/>
              </a:rPr>
              <a:t>［勤務実績 </a:t>
            </a:r>
            <a:r>
              <a:rPr lang="en-US" altLang="ja-JP" sz="1200" dirty="0">
                <a:latin typeface="Meiryo UI" panose="020B0604030504040204" pitchFamily="50" charset="-128"/>
                <a:ea typeface="Meiryo UI" panose="020B0604030504040204" pitchFamily="50" charset="-128"/>
              </a:rPr>
              <a:t>‐</a:t>
            </a:r>
            <a:r>
              <a:rPr lang="ja-JP" altLang="en-US" sz="1200" dirty="0">
                <a:latin typeface="Meiryo UI" panose="020B0604030504040204" pitchFamily="50" charset="-128"/>
                <a:ea typeface="Meiryo UI" panose="020B0604030504040204" pitchFamily="50" charset="-128"/>
              </a:rPr>
              <a:t> 勤務実績照会］メニュー</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から工数データを入力できるようにします。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hlinkClick r:id="rId3"/>
              </a:rPr>
              <a:t>https://support.obc.jp/hc/ja/articles/15503059046169</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endParaRPr kumimoji="1" lang="en-US" altLang="ja-JP" dirty="0">
              <a:latin typeface="Meiryo UI" panose="020B0604030504040204" pitchFamily="50" charset="-128"/>
              <a:ea typeface="Meiryo UI" panose="020B0604030504040204" pitchFamily="50" charset="-128"/>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勤怠管理者側の［社員情報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社員情報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社員情報］メニューで</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indent="0">
              <a:buNone/>
            </a:pPr>
            <a:r>
              <a:rPr lang="ja-JP" altLang="en-US" b="0" i="0" dirty="0">
                <a:solidFill>
                  <a:srgbClr val="333333"/>
                </a:solidFill>
                <a:effectLst/>
                <a:latin typeface="Sawarabi Gothic"/>
              </a:rPr>
              <a:t>工数管理区分を「</a:t>
            </a:r>
            <a:r>
              <a:rPr lang="en-US" altLang="ja-JP" b="0" i="0" dirty="0">
                <a:solidFill>
                  <a:srgbClr val="333333"/>
                </a:solidFill>
                <a:effectLst/>
                <a:latin typeface="Sawarabi Gothic"/>
              </a:rPr>
              <a:t>1</a:t>
            </a:r>
            <a:r>
              <a:rPr lang="ja-JP" altLang="en-US" b="0" i="0" dirty="0">
                <a:solidFill>
                  <a:srgbClr val="333333"/>
                </a:solidFill>
                <a:effectLst/>
                <a:latin typeface="Sawarabi Gothic"/>
              </a:rPr>
              <a:t>：管理する」</a:t>
            </a:r>
            <a:r>
              <a:rPr kumimoji="1" lang="ja-JP" altLang="en-US" sz="1200" b="0" i="0" kern="1200" dirty="0">
                <a:solidFill>
                  <a:schemeClr val="tx1"/>
                </a:solidFill>
                <a:effectLst/>
                <a:latin typeface="Meiryo UI" panose="020B0604030504040204" pitchFamily="50" charset="-128"/>
                <a:ea typeface="Meiryo UI" panose="020B0604030504040204" pitchFamily="50" charset="-128"/>
                <a:cs typeface="+mn-cs"/>
              </a:rPr>
              <a:t>に設定すると、</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従業員の</a:t>
            </a:r>
            <a:r>
              <a:rPr lang="ja-JP" altLang="en-US" sz="1200" dirty="0">
                <a:latin typeface="Meiryo UI" panose="020B0604030504040204" pitchFamily="50" charset="-128"/>
                <a:ea typeface="Meiryo UI" panose="020B0604030504040204" pitchFamily="50" charset="-128"/>
              </a:rPr>
              <a:t>［勤務実績 </a:t>
            </a:r>
            <a:r>
              <a:rPr lang="en-US" altLang="ja-JP" sz="1200" dirty="0">
                <a:latin typeface="Meiryo UI" panose="020B0604030504040204" pitchFamily="50" charset="-128"/>
                <a:ea typeface="Meiryo UI" panose="020B0604030504040204" pitchFamily="50" charset="-128"/>
              </a:rPr>
              <a:t>‐</a:t>
            </a:r>
            <a:r>
              <a:rPr lang="ja-JP" altLang="en-US" sz="1200" dirty="0">
                <a:latin typeface="Meiryo UI" panose="020B0604030504040204" pitchFamily="50" charset="-128"/>
                <a:ea typeface="Meiryo UI" panose="020B0604030504040204" pitchFamily="50" charset="-128"/>
              </a:rPr>
              <a:t> 勤務実績照会］メニューに工数データの入力画面を表示できます。</a:t>
            </a:r>
            <a:br>
              <a:rPr kumimoji="1" lang="en-US" altLang="ja-JP" dirty="0">
                <a:latin typeface="Meiryo UI" panose="020B0604030504040204" pitchFamily="50" charset="-128"/>
                <a:ea typeface="Meiryo UI" panose="020B0604030504040204" pitchFamily="50" charset="-128"/>
              </a:rPr>
            </a:br>
            <a:endParaRPr kumimoji="1" lang="en-US" altLang="ja-JP" dirty="0">
              <a:latin typeface="Meiryo UI" panose="020B0604030504040204" pitchFamily="50" charset="-128"/>
              <a:ea typeface="Meiryo UI" panose="020B0604030504040204" pitchFamily="50" charset="-128"/>
            </a:endParaRPr>
          </a:p>
          <a:p>
            <a:endParaRPr kumimoji="1" lang="en-US" altLang="ja-JP" dirty="0">
              <a:latin typeface="Meiryo UI" panose="020B0604030504040204" pitchFamily="50" charset="-128"/>
              <a:ea typeface="Meiryo UI" panose="020B0604030504040204" pitchFamily="50" charset="-128"/>
            </a:endParaRPr>
          </a:p>
          <a:p>
            <a:endParaRPr kumimoji="1" lang="en-US" altLang="ja-JP" dirty="0">
              <a:latin typeface="Meiryo UI" panose="020B0604030504040204" pitchFamily="50" charset="-128"/>
              <a:ea typeface="Meiryo UI" panose="020B0604030504040204" pitchFamily="50" charset="-128"/>
            </a:endParaRPr>
          </a:p>
          <a:p>
            <a:endParaRPr kumimoji="1" lang="en-US" altLang="ja-JP" dirty="0">
              <a:latin typeface="Meiryo UI" panose="020B0604030504040204" pitchFamily="50" charset="-128"/>
              <a:ea typeface="Meiryo UI" panose="020B0604030504040204" pitchFamily="50" charset="-128"/>
            </a:endParaRPr>
          </a:p>
          <a:p>
            <a:endParaRPr kumimoji="1" lang="en-US" altLang="ja-JP" dirty="0">
              <a:latin typeface="Meiryo UI" panose="020B0604030504040204" pitchFamily="50" charset="-128"/>
              <a:ea typeface="Meiryo UI" panose="020B0604030504040204" pitchFamily="50" charset="-128"/>
            </a:endParaRPr>
          </a:p>
        </p:txBody>
      </p:sp>
      <p:sp>
        <p:nvSpPr>
          <p:cNvPr id="4" name="スライド番号プレースホルダー 3"/>
          <p:cNvSpPr>
            <a:spLocks noGrp="1"/>
          </p:cNvSpPr>
          <p:nvPr>
            <p:ph type="sldNum" sz="quarter" idx="5"/>
          </p:nvPr>
        </p:nvSpPr>
        <p:spPr/>
        <p:txBody>
          <a:bodyPr/>
          <a:lstStyle/>
          <a:p>
            <a:fld id="{525A94C9-95EF-4B82-91FA-295C52B8E8CA}" type="slidenum">
              <a:rPr kumimoji="1" lang="ja-JP" altLang="en-US" smtClean="0"/>
              <a:t>57</a:t>
            </a:fld>
            <a:endParaRPr kumimoji="1" lang="ja-JP" altLang="en-US"/>
          </a:p>
        </p:txBody>
      </p:sp>
    </p:spTree>
    <p:extLst>
      <p:ext uri="{BB962C8B-B14F-4D97-AF65-F5344CB8AC3E}">
        <p14:creationId xmlns:p14="http://schemas.microsoft.com/office/powerpoint/2010/main" val="875267003"/>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58</a:t>
            </a:fld>
            <a:endParaRPr kumimoji="1" lang="ja-JP" altLang="en-US"/>
          </a:p>
        </p:txBody>
      </p:sp>
    </p:spTree>
    <p:extLst>
      <p:ext uri="{BB962C8B-B14F-4D97-AF65-F5344CB8AC3E}">
        <p14:creationId xmlns:p14="http://schemas.microsoft.com/office/powerpoint/2010/main" val="3838478432"/>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en-US" altLang="ja-JP" dirty="0"/>
          </a:p>
        </p:txBody>
      </p:sp>
      <p:sp>
        <p:nvSpPr>
          <p:cNvPr id="4" name="スライド番号プレースホルダー 3"/>
          <p:cNvSpPr>
            <a:spLocks noGrp="1"/>
          </p:cNvSpPr>
          <p:nvPr>
            <p:ph type="sldNum" sz="quarter" idx="5"/>
          </p:nvPr>
        </p:nvSpPr>
        <p:spPr/>
        <p:txBody>
          <a:bodyPr/>
          <a:lstStyle/>
          <a:p>
            <a:fld id="{525A94C9-95EF-4B82-91FA-295C52B8E8CA}" type="slidenum">
              <a:rPr kumimoji="1" lang="ja-JP" altLang="en-US" smtClean="0"/>
              <a:t>59</a:t>
            </a:fld>
            <a:endParaRPr kumimoji="1" lang="ja-JP" altLang="en-US"/>
          </a:p>
        </p:txBody>
      </p:sp>
    </p:spTree>
    <p:extLst>
      <p:ext uri="{BB962C8B-B14F-4D97-AF65-F5344CB8AC3E}">
        <p14:creationId xmlns:p14="http://schemas.microsoft.com/office/powerpoint/2010/main" val="1991695501"/>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525A94C9-95EF-4B82-91FA-295C52B8E8CA}" type="slidenum">
              <a:rPr kumimoji="1" lang="ja-JP" altLang="en-US" smtClean="0"/>
              <a:t>60</a:t>
            </a:fld>
            <a:endParaRPr kumimoji="1" lang="ja-JP" altLang="en-US"/>
          </a:p>
        </p:txBody>
      </p:sp>
    </p:spTree>
    <p:extLst>
      <p:ext uri="{BB962C8B-B14F-4D97-AF65-F5344CB8AC3E}">
        <p14:creationId xmlns:p14="http://schemas.microsoft.com/office/powerpoint/2010/main" val="1887237812"/>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61</a:t>
            </a:fld>
            <a:endParaRPr kumimoji="1" lang="ja-JP" altLang="en-US"/>
          </a:p>
        </p:txBody>
      </p:sp>
    </p:spTree>
    <p:extLst>
      <p:ext uri="{BB962C8B-B14F-4D97-AF65-F5344CB8AC3E}">
        <p14:creationId xmlns:p14="http://schemas.microsoft.com/office/powerpoint/2010/main" val="4139530999"/>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このメッセージは、経路短縮の機能を使用している場合で、申請者兼承認者が初めて申請する場合に</a:t>
            </a:r>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申請位置が選択されていないと表示されます。</a:t>
            </a:r>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経路短縮とは、申請者兼承認者が申請する場合に申請経路を短縮して承認ステップから申請できる機能です。</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詳細は、下記のヘルプサイトをご確認ください。</a:t>
            </a:r>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dirty="0"/>
              <a:t>https://support.obc.jp/hc/ja/articles/900005328543</a:t>
            </a:r>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62</a:t>
            </a:fld>
            <a:endParaRPr kumimoji="1" lang="ja-JP" altLang="en-US"/>
          </a:p>
        </p:txBody>
      </p:sp>
    </p:spTree>
    <p:extLst>
      <p:ext uri="{BB962C8B-B14F-4D97-AF65-F5344CB8AC3E}">
        <p14:creationId xmlns:p14="http://schemas.microsoft.com/office/powerpoint/2010/main" val="176488551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525A94C9-95EF-4B82-91FA-295C52B8E8CA}" type="slidenum">
              <a:rPr kumimoji="1" lang="ja-JP" altLang="en-US" smtClean="0"/>
              <a:t>7</a:t>
            </a:fld>
            <a:endParaRPr kumimoji="1" lang="ja-JP" altLang="en-US"/>
          </a:p>
        </p:txBody>
      </p:sp>
    </p:spTree>
    <p:extLst>
      <p:ext uri="{BB962C8B-B14F-4D97-AF65-F5344CB8AC3E}">
        <p14:creationId xmlns:p14="http://schemas.microsoft.com/office/powerpoint/2010/main" val="409383243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勤怠管理者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事前準備が完了したら、勤怠管理者側のメイン</a:t>
            </a:r>
            <a:r>
              <a:rPr lang="ja-JP" altLang="en-US" dirty="0"/>
              <a:t>メニュー右上の［セキュリティ］から、</a:t>
            </a:r>
            <a:br>
              <a:rPr lang="en-US" altLang="ja-JP" dirty="0"/>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［利用者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利用者］メニューの</a:t>
            </a:r>
            <a:r>
              <a:rPr kumimoji="1" lang="ja-JP" altLang="en-US" sz="1200" dirty="0">
                <a:solidFill>
                  <a:schemeClr val="tx1">
                    <a:lumMod val="95000"/>
                    <a:lumOff val="5000"/>
                  </a:schemeClr>
                </a:solidFill>
                <a:latin typeface="Meiryo UI" panose="020B0604030504040204" pitchFamily="50" charset="-128"/>
                <a:ea typeface="Meiryo UI" panose="020B0604030504040204" pitchFamily="50" charset="-128"/>
              </a:rPr>
              <a:t>［利用開始通知］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で社員に利用開始通知メールを送信します。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送信する内容を編集できますので、必要に応じて社員への連絡事項なども追記します。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dirty="0">
                <a:solidFill>
                  <a:schemeClr val="tx1">
                    <a:lumMod val="95000"/>
                    <a:lumOff val="5000"/>
                  </a:schemeClr>
                </a:solidFill>
                <a:latin typeface="Meiryo UI" panose="020B0604030504040204" pitchFamily="50" charset="-128"/>
                <a:ea typeface="Meiryo UI" panose="020B0604030504040204" pitchFamily="50" charset="-128"/>
              </a:rPr>
              <a:t>パスワードは</a:t>
            </a:r>
            <a:r>
              <a:rPr kumimoji="1" lang="en-US" altLang="ja-JP" sz="1200" dirty="0">
                <a:solidFill>
                  <a:schemeClr val="tx1">
                    <a:lumMod val="95000"/>
                    <a:lumOff val="5000"/>
                  </a:schemeClr>
                </a:solidFill>
                <a:latin typeface="Meiryo UI" panose="020B0604030504040204" pitchFamily="50" charset="-128"/>
                <a:ea typeface="Meiryo UI" panose="020B0604030504040204" pitchFamily="50" charset="-128"/>
              </a:rPr>
              <a:t>『</a:t>
            </a:r>
            <a:r>
              <a:rPr kumimoji="1" lang="ja-JP" altLang="en-US" sz="1200" dirty="0">
                <a:solidFill>
                  <a:schemeClr val="tx1">
                    <a:lumMod val="95000"/>
                    <a:lumOff val="5000"/>
                  </a:schemeClr>
                </a:solidFill>
                <a:latin typeface="Meiryo UI" panose="020B0604030504040204" pitchFamily="50" charset="-128"/>
                <a:ea typeface="Meiryo UI" panose="020B0604030504040204" pitchFamily="50" charset="-128"/>
              </a:rPr>
              <a:t>奉行</a:t>
            </a:r>
            <a:r>
              <a:rPr kumimoji="1" lang="en-US" altLang="ja-JP" sz="1200" dirty="0">
                <a:solidFill>
                  <a:schemeClr val="tx1">
                    <a:lumMod val="95000"/>
                    <a:lumOff val="5000"/>
                  </a:schemeClr>
                </a:solidFill>
                <a:latin typeface="Meiryo UI" panose="020B0604030504040204" pitchFamily="50" charset="-128"/>
                <a:ea typeface="Meiryo UI" panose="020B0604030504040204" pitchFamily="50" charset="-128"/>
              </a:rPr>
              <a:t>Edge </a:t>
            </a:r>
            <a:r>
              <a:rPr kumimoji="1" lang="ja-JP" altLang="en-US" sz="1200" dirty="0">
                <a:solidFill>
                  <a:schemeClr val="tx1">
                    <a:lumMod val="95000"/>
                    <a:lumOff val="5000"/>
                  </a:schemeClr>
                </a:solidFill>
                <a:latin typeface="Meiryo UI" panose="020B0604030504040204" pitchFamily="50" charset="-128"/>
                <a:ea typeface="Meiryo UI" panose="020B0604030504040204" pitchFamily="50" charset="-128"/>
              </a:rPr>
              <a:t>勤怠管理クラウド</a:t>
            </a:r>
            <a:r>
              <a:rPr kumimoji="1" lang="en-US" altLang="ja-JP" sz="1200" dirty="0">
                <a:solidFill>
                  <a:schemeClr val="tx1">
                    <a:lumMod val="95000"/>
                    <a:lumOff val="5000"/>
                  </a:schemeClr>
                </a:solidFill>
                <a:latin typeface="Meiryo UI" panose="020B0604030504040204" pitchFamily="50" charset="-128"/>
                <a:ea typeface="Meiryo UI" panose="020B0604030504040204" pitchFamily="50" charset="-128"/>
              </a:rPr>
              <a:t>』</a:t>
            </a:r>
            <a:r>
              <a:rPr kumimoji="1" lang="ja-JP" altLang="en-US" sz="1200" dirty="0">
                <a:solidFill>
                  <a:schemeClr val="tx1">
                    <a:lumMod val="95000"/>
                    <a:lumOff val="5000"/>
                  </a:schemeClr>
                </a:solidFill>
                <a:latin typeface="Meiryo UI" panose="020B0604030504040204" pitchFamily="50" charset="-128"/>
                <a:ea typeface="Meiryo UI" panose="020B0604030504040204" pitchFamily="50" charset="-128"/>
              </a:rPr>
              <a:t>側で自動的に発行されます。</a:t>
            </a:r>
            <a:endParaRPr kumimoji="1" lang="en-US" altLang="ja-JP" sz="1200" dirty="0">
              <a:solidFill>
                <a:schemeClr val="tx1">
                  <a:lumMod val="95000"/>
                  <a:lumOff val="5000"/>
                </a:schemeClr>
              </a:solidFill>
              <a:latin typeface="Meiryo UI" panose="020B0604030504040204" pitchFamily="50" charset="-128"/>
              <a:ea typeface="Meiryo UI" panose="020B0604030504040204" pitchFamily="50" charset="-128"/>
            </a:endParaRPr>
          </a:p>
          <a:p>
            <a:r>
              <a:rPr kumimoji="1" lang="ja-JP" altLang="en-US" sz="1200" dirty="0">
                <a:solidFill>
                  <a:schemeClr val="tx1">
                    <a:lumMod val="95000"/>
                    <a:lumOff val="5000"/>
                  </a:schemeClr>
                </a:solidFill>
                <a:latin typeface="Meiryo UI" panose="020B0604030504040204" pitchFamily="50" charset="-128"/>
                <a:ea typeface="Meiryo UI" panose="020B0604030504040204" pitchFamily="50" charset="-128"/>
              </a:rPr>
              <a:t>パスワードを管理者側で決めている場合は、［通知内容確認］画面で「「パスワード」を記載する」の</a:t>
            </a:r>
            <a:endParaRPr kumimoji="1" lang="en-US" altLang="ja-JP" sz="1200" dirty="0">
              <a:solidFill>
                <a:schemeClr val="tx1">
                  <a:lumMod val="95000"/>
                  <a:lumOff val="5000"/>
                </a:schemeClr>
              </a:solidFill>
              <a:latin typeface="Meiryo UI" panose="020B0604030504040204" pitchFamily="50" charset="-128"/>
              <a:ea typeface="Meiryo UI" panose="020B0604030504040204" pitchFamily="50" charset="-128"/>
            </a:endParaRPr>
          </a:p>
          <a:p>
            <a:r>
              <a:rPr kumimoji="1" lang="ja-JP" altLang="en-US" sz="1200" dirty="0">
                <a:solidFill>
                  <a:schemeClr val="tx1">
                    <a:lumMod val="95000"/>
                    <a:lumOff val="5000"/>
                  </a:schemeClr>
                </a:solidFill>
                <a:latin typeface="Meiryo UI" panose="020B0604030504040204" pitchFamily="50" charset="-128"/>
                <a:ea typeface="Meiryo UI" panose="020B0604030504040204" pitchFamily="50" charset="-128"/>
              </a:rPr>
              <a:t>チェックを外して送信してください。</a:t>
            </a:r>
            <a:endParaRPr kumimoji="1" lang="ja-JP" altLang="en-US" dirty="0">
              <a:latin typeface="Meiryo UI" panose="020B0604030504040204" pitchFamily="50" charset="-128"/>
              <a:ea typeface="Meiryo UI" panose="020B0604030504040204" pitchFamily="50" charset="-128"/>
            </a:endParaRP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8</a:t>
            </a:fld>
            <a:endParaRPr kumimoji="1" lang="ja-JP" altLang="en-US"/>
          </a:p>
        </p:txBody>
      </p:sp>
    </p:spTree>
    <p:extLst>
      <p:ext uri="{BB962C8B-B14F-4D97-AF65-F5344CB8AC3E}">
        <p14:creationId xmlns:p14="http://schemas.microsoft.com/office/powerpoint/2010/main" val="124967350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525A94C9-95EF-4B82-91FA-295C52B8E8CA}" type="slidenum">
              <a:rPr kumimoji="1" lang="ja-JP" altLang="en-US" smtClean="0"/>
              <a:t>9</a:t>
            </a:fld>
            <a:endParaRPr kumimoji="1" lang="ja-JP" altLang="en-US"/>
          </a:p>
        </p:txBody>
      </p:sp>
    </p:spTree>
    <p:extLst>
      <p:ext uri="{BB962C8B-B14F-4D97-AF65-F5344CB8AC3E}">
        <p14:creationId xmlns:p14="http://schemas.microsoft.com/office/powerpoint/2010/main" val="383310427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勤怠管理者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「パスワードをお忘れですか？」を表示させない（社員にパスワードの</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再設定を許可しない）場合は、「管理ポータル」の［ログイン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パスワードポリシー］メニューの「パスワードの再設定」で設定します。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10</a:t>
            </a:fld>
            <a:endParaRPr kumimoji="1" lang="ja-JP" altLang="en-US"/>
          </a:p>
        </p:txBody>
      </p:sp>
    </p:spTree>
    <p:extLst>
      <p:ext uri="{BB962C8B-B14F-4D97-AF65-F5344CB8AC3E}">
        <p14:creationId xmlns:p14="http://schemas.microsoft.com/office/powerpoint/2010/main" val="263823588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1524000" y="1122363"/>
            <a:ext cx="9144000" cy="2387600"/>
          </a:xfrm>
        </p:spPr>
        <p:txBody>
          <a:bodyPr anchor="b"/>
          <a:lstStyle>
            <a:lvl1pPr algn="ctr">
              <a:defRPr sz="6000"/>
            </a:lvl1pPr>
          </a:lstStyle>
          <a:p>
            <a:r>
              <a:rPr kumimoji="1" lang="ja-JP" altLang="en-US"/>
              <a:t>マスター タイトルの書式設定</a:t>
            </a:r>
          </a:p>
        </p:txBody>
      </p:sp>
      <p:sp>
        <p:nvSpPr>
          <p:cNvPr id="3" name="サブタイトル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74F2B272-A47F-40C8-9BBC-DA39B19CBD25}" type="datetime1">
              <a:rPr kumimoji="1" lang="ja-JP" altLang="en-US" smtClean="0"/>
              <a:t>2023/3/31</a:t>
            </a:fld>
            <a:endParaRPr kumimoji="1" lang="ja-JP" altLang="en-US"/>
          </a:p>
        </p:txBody>
      </p:sp>
      <p:sp>
        <p:nvSpPr>
          <p:cNvPr id="5" name="フッター プレースホルダー 4"/>
          <p:cNvSpPr>
            <a:spLocks noGrp="1"/>
          </p:cNvSpPr>
          <p:nvPr>
            <p:ph type="ftr" sz="quarter" idx="11"/>
          </p:nvPr>
        </p:nvSpPr>
        <p:spPr/>
        <p:txBody>
          <a:bodyPr/>
          <a:lstStyle/>
          <a:p>
            <a:r>
              <a:rPr kumimoji="1" lang="en-US" altLang="ja-JP"/>
              <a:t>©OBIC BUSINESS CONSULTANTS CO., LTD.</a:t>
            </a:r>
            <a:endParaRPr kumimoji="1" lang="ja-JP" altLang="en-US"/>
          </a:p>
        </p:txBody>
      </p:sp>
      <p:sp>
        <p:nvSpPr>
          <p:cNvPr id="6" name="スライド番号プレースホルダー 5"/>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20362732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15663EF9-740B-4251-A138-D646B145AFD3}" type="datetime1">
              <a:rPr kumimoji="1" lang="ja-JP" altLang="en-US" smtClean="0"/>
              <a:t>2023/3/31</a:t>
            </a:fld>
            <a:endParaRPr kumimoji="1" lang="ja-JP" altLang="en-US"/>
          </a:p>
        </p:txBody>
      </p:sp>
      <p:sp>
        <p:nvSpPr>
          <p:cNvPr id="5" name="フッター プレースホルダー 4"/>
          <p:cNvSpPr>
            <a:spLocks noGrp="1"/>
          </p:cNvSpPr>
          <p:nvPr>
            <p:ph type="ftr" sz="quarter" idx="11"/>
          </p:nvPr>
        </p:nvSpPr>
        <p:spPr/>
        <p:txBody>
          <a:bodyPr/>
          <a:lstStyle/>
          <a:p>
            <a:r>
              <a:rPr kumimoji="1" lang="en-US" altLang="ja-JP"/>
              <a:t>©OBIC BUSINESS CONSULTANTS CO., LTD.</a:t>
            </a:r>
            <a:endParaRPr kumimoji="1" lang="ja-JP" altLang="en-US"/>
          </a:p>
        </p:txBody>
      </p:sp>
      <p:sp>
        <p:nvSpPr>
          <p:cNvPr id="6" name="スライド番号プレースホルダー 5"/>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41116839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8724900" y="365125"/>
            <a:ext cx="2628900" cy="5811838"/>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838200" y="365125"/>
            <a:ext cx="7734300"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87FFCEB4-3724-4E93-9952-0B4C16DA7B42}" type="datetime1">
              <a:rPr kumimoji="1" lang="ja-JP" altLang="en-US" smtClean="0"/>
              <a:t>2023/3/31</a:t>
            </a:fld>
            <a:endParaRPr kumimoji="1" lang="ja-JP" altLang="en-US"/>
          </a:p>
        </p:txBody>
      </p:sp>
      <p:sp>
        <p:nvSpPr>
          <p:cNvPr id="5" name="フッター プレースホルダー 4"/>
          <p:cNvSpPr>
            <a:spLocks noGrp="1"/>
          </p:cNvSpPr>
          <p:nvPr>
            <p:ph type="ftr" sz="quarter" idx="11"/>
          </p:nvPr>
        </p:nvSpPr>
        <p:spPr/>
        <p:txBody>
          <a:bodyPr/>
          <a:lstStyle/>
          <a:p>
            <a:r>
              <a:rPr kumimoji="1" lang="en-US" altLang="ja-JP"/>
              <a:t>©OBIC BUSINESS CONSULTANTS CO., LTD.</a:t>
            </a:r>
            <a:endParaRPr kumimoji="1" lang="ja-JP" altLang="en-US"/>
          </a:p>
        </p:txBody>
      </p:sp>
      <p:sp>
        <p:nvSpPr>
          <p:cNvPr id="6" name="スライド番号プレースホルダー 5"/>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261915182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1524000" y="1122363"/>
            <a:ext cx="9144000" cy="2387600"/>
          </a:xfrm>
        </p:spPr>
        <p:txBody>
          <a:bodyPr anchor="b"/>
          <a:lstStyle>
            <a:lvl1pPr algn="ctr">
              <a:defRPr sz="6000"/>
            </a:lvl1pPr>
          </a:lstStyle>
          <a:p>
            <a:r>
              <a:rPr kumimoji="1" lang="ja-JP" altLang="en-US"/>
              <a:t>マスター タイトルの書式設定</a:t>
            </a:r>
          </a:p>
        </p:txBody>
      </p:sp>
      <p:sp>
        <p:nvSpPr>
          <p:cNvPr id="3" name="サブタイトル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11A58E6C-2F7A-409C-B426-22DE88755250}" type="datetimeFigureOut">
              <a:rPr kumimoji="1" lang="ja-JP" altLang="en-US" smtClean="0"/>
              <a:t>2023/3/31</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171180091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11A58E6C-2F7A-409C-B426-22DE88755250}" type="datetimeFigureOut">
              <a:rPr kumimoji="1" lang="ja-JP" altLang="en-US" smtClean="0"/>
              <a:t>2023/3/31</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144113436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831850" y="1709738"/>
            <a:ext cx="10515600" cy="2852737"/>
          </a:xfrm>
        </p:spPr>
        <p:txBody>
          <a:bodyPr anchor="b"/>
          <a:lstStyle>
            <a:lvl1pPr>
              <a:defRPr sz="6000"/>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11A58E6C-2F7A-409C-B426-22DE88755250}" type="datetimeFigureOut">
              <a:rPr kumimoji="1" lang="ja-JP" altLang="en-US" smtClean="0"/>
              <a:t>2023/3/31</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420852928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838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6172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11A58E6C-2F7A-409C-B426-22DE88755250}" type="datetimeFigureOut">
              <a:rPr kumimoji="1" lang="ja-JP" altLang="en-US" smtClean="0"/>
              <a:t>2023/3/31</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138670966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365125"/>
            <a:ext cx="10515600" cy="1325563"/>
          </a:xfrm>
        </p:spPr>
        <p:txBody>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839788" y="2505075"/>
            <a:ext cx="5157787"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6172200" y="2505075"/>
            <a:ext cx="5183188"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11A58E6C-2F7A-409C-B426-22DE88755250}" type="datetimeFigureOut">
              <a:rPr kumimoji="1" lang="ja-JP" altLang="en-US" smtClean="0"/>
              <a:t>2023/3/31</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292650252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11A58E6C-2F7A-409C-B426-22DE88755250}" type="datetimeFigureOut">
              <a:rPr kumimoji="1" lang="ja-JP" altLang="en-US" smtClean="0"/>
              <a:t>2023/3/31</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404666559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11A58E6C-2F7A-409C-B426-22DE88755250}" type="datetimeFigureOut">
              <a:rPr kumimoji="1" lang="ja-JP" altLang="en-US" smtClean="0"/>
              <a:t>2023/3/31</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281565101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コンテンツ プレースホルダー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11A58E6C-2F7A-409C-B426-22DE88755250}" type="datetimeFigureOut">
              <a:rPr kumimoji="1" lang="ja-JP" altLang="en-US" smtClean="0"/>
              <a:t>2023/3/31</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21068314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B289506C-AF15-4628-B90C-42E2D4575B6C}" type="datetime1">
              <a:rPr kumimoji="1" lang="ja-JP" altLang="en-US" smtClean="0"/>
              <a:t>2023/3/31</a:t>
            </a:fld>
            <a:endParaRPr kumimoji="1" lang="ja-JP" altLang="en-US"/>
          </a:p>
        </p:txBody>
      </p:sp>
      <p:sp>
        <p:nvSpPr>
          <p:cNvPr id="5" name="フッター プレースホルダー 4"/>
          <p:cNvSpPr>
            <a:spLocks noGrp="1"/>
          </p:cNvSpPr>
          <p:nvPr>
            <p:ph type="ftr" sz="quarter" idx="11"/>
          </p:nvPr>
        </p:nvSpPr>
        <p:spPr/>
        <p:txBody>
          <a:bodyPr/>
          <a:lstStyle/>
          <a:p>
            <a:r>
              <a:rPr kumimoji="1" lang="en-US" altLang="ja-JP"/>
              <a:t>©OBIC BUSINESS CONSULTANTS CO., LTD.</a:t>
            </a:r>
            <a:endParaRPr kumimoji="1" lang="ja-JP" altLang="en-US"/>
          </a:p>
        </p:txBody>
      </p:sp>
      <p:sp>
        <p:nvSpPr>
          <p:cNvPr id="6" name="スライド番号プレースホルダー 5"/>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59975001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図プレースホルダー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11A58E6C-2F7A-409C-B426-22DE88755250}" type="datetimeFigureOut">
              <a:rPr kumimoji="1" lang="ja-JP" altLang="en-US" smtClean="0"/>
              <a:t>2023/3/31</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90587617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11A58E6C-2F7A-409C-B426-22DE88755250}" type="datetimeFigureOut">
              <a:rPr kumimoji="1" lang="ja-JP" altLang="en-US" smtClean="0"/>
              <a:t>2023/3/31</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174531526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8724900" y="365125"/>
            <a:ext cx="2628900" cy="5811838"/>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838200" y="365125"/>
            <a:ext cx="7734300"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11A58E6C-2F7A-409C-B426-22DE88755250}" type="datetimeFigureOut">
              <a:rPr kumimoji="1" lang="ja-JP" altLang="en-US" smtClean="0"/>
              <a:t>2023/3/31</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40997448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831850" y="1709738"/>
            <a:ext cx="10515600" cy="2852737"/>
          </a:xfrm>
        </p:spPr>
        <p:txBody>
          <a:bodyPr anchor="b"/>
          <a:lstStyle>
            <a:lvl1pPr>
              <a:defRPr sz="6000"/>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F7410624-DD65-45BD-BDCF-3903E6C52288}" type="datetime1">
              <a:rPr kumimoji="1" lang="ja-JP" altLang="en-US" smtClean="0"/>
              <a:t>2023/3/31</a:t>
            </a:fld>
            <a:endParaRPr kumimoji="1" lang="ja-JP" altLang="en-US"/>
          </a:p>
        </p:txBody>
      </p:sp>
      <p:sp>
        <p:nvSpPr>
          <p:cNvPr id="5" name="フッター プレースホルダー 4"/>
          <p:cNvSpPr>
            <a:spLocks noGrp="1"/>
          </p:cNvSpPr>
          <p:nvPr>
            <p:ph type="ftr" sz="quarter" idx="11"/>
          </p:nvPr>
        </p:nvSpPr>
        <p:spPr/>
        <p:txBody>
          <a:bodyPr/>
          <a:lstStyle/>
          <a:p>
            <a:r>
              <a:rPr kumimoji="1" lang="en-US" altLang="ja-JP"/>
              <a:t>©OBIC BUSINESS CONSULTANTS CO., LTD.</a:t>
            </a:r>
            <a:endParaRPr kumimoji="1" lang="ja-JP" altLang="en-US"/>
          </a:p>
        </p:txBody>
      </p:sp>
      <p:sp>
        <p:nvSpPr>
          <p:cNvPr id="6" name="スライド番号プレースホルダー 5"/>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30136162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838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6172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F169C10E-677A-48D2-ADAA-87E37C948117}" type="datetime1">
              <a:rPr kumimoji="1" lang="ja-JP" altLang="en-US" smtClean="0"/>
              <a:t>2023/3/31</a:t>
            </a:fld>
            <a:endParaRPr kumimoji="1" lang="ja-JP" altLang="en-US"/>
          </a:p>
        </p:txBody>
      </p:sp>
      <p:sp>
        <p:nvSpPr>
          <p:cNvPr id="6" name="フッター プレースホルダー 5"/>
          <p:cNvSpPr>
            <a:spLocks noGrp="1"/>
          </p:cNvSpPr>
          <p:nvPr>
            <p:ph type="ftr" sz="quarter" idx="11"/>
          </p:nvPr>
        </p:nvSpPr>
        <p:spPr/>
        <p:txBody>
          <a:bodyPr/>
          <a:lstStyle/>
          <a:p>
            <a:r>
              <a:rPr kumimoji="1" lang="en-US" altLang="ja-JP"/>
              <a:t>©OBIC BUSINESS CONSULTANTS CO., LTD.</a:t>
            </a:r>
            <a:endParaRPr kumimoji="1" lang="ja-JP" altLang="en-US"/>
          </a:p>
        </p:txBody>
      </p:sp>
      <p:sp>
        <p:nvSpPr>
          <p:cNvPr id="7" name="スライド番号プレースホルダー 6"/>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11549319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365125"/>
            <a:ext cx="10515600" cy="1325563"/>
          </a:xfrm>
        </p:spPr>
        <p:txBody>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839788" y="2505075"/>
            <a:ext cx="5157787"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6172200" y="2505075"/>
            <a:ext cx="5183188"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E8C7F365-6DBB-4CF4-9CF3-82BEEFF24819}" type="datetime1">
              <a:rPr kumimoji="1" lang="ja-JP" altLang="en-US" smtClean="0"/>
              <a:t>2023/3/31</a:t>
            </a:fld>
            <a:endParaRPr kumimoji="1" lang="ja-JP" altLang="en-US"/>
          </a:p>
        </p:txBody>
      </p:sp>
      <p:sp>
        <p:nvSpPr>
          <p:cNvPr id="8" name="フッター プレースホルダー 7"/>
          <p:cNvSpPr>
            <a:spLocks noGrp="1"/>
          </p:cNvSpPr>
          <p:nvPr>
            <p:ph type="ftr" sz="quarter" idx="11"/>
          </p:nvPr>
        </p:nvSpPr>
        <p:spPr/>
        <p:txBody>
          <a:bodyPr/>
          <a:lstStyle/>
          <a:p>
            <a:r>
              <a:rPr kumimoji="1" lang="en-US" altLang="ja-JP"/>
              <a:t>©OBIC BUSINESS CONSULTANTS CO., LTD.</a:t>
            </a:r>
            <a:endParaRPr kumimoji="1" lang="ja-JP" altLang="en-US"/>
          </a:p>
        </p:txBody>
      </p:sp>
      <p:sp>
        <p:nvSpPr>
          <p:cNvPr id="9" name="スライド番号プレースホルダー 8"/>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42210403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7FF4DEEF-1C3D-4B6B-AD35-975A7D22ACB1}" type="datetime1">
              <a:rPr kumimoji="1" lang="ja-JP" altLang="en-US" smtClean="0"/>
              <a:t>2023/3/31</a:t>
            </a:fld>
            <a:endParaRPr kumimoji="1" lang="ja-JP" altLang="en-US"/>
          </a:p>
        </p:txBody>
      </p:sp>
      <p:sp>
        <p:nvSpPr>
          <p:cNvPr id="4" name="フッター プレースホルダー 3"/>
          <p:cNvSpPr>
            <a:spLocks noGrp="1"/>
          </p:cNvSpPr>
          <p:nvPr>
            <p:ph type="ftr" sz="quarter" idx="11"/>
          </p:nvPr>
        </p:nvSpPr>
        <p:spPr/>
        <p:txBody>
          <a:bodyPr/>
          <a:lstStyle/>
          <a:p>
            <a:r>
              <a:rPr kumimoji="1" lang="en-US" altLang="ja-JP"/>
              <a:t>©OBIC BUSINESS CONSULTANTS CO., LTD.</a:t>
            </a:r>
            <a:endParaRPr kumimoji="1" lang="ja-JP" altLang="en-US"/>
          </a:p>
        </p:txBody>
      </p:sp>
      <p:sp>
        <p:nvSpPr>
          <p:cNvPr id="5" name="スライド番号プレースホルダー 4"/>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30660009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B85DBD1B-A3DA-4622-A2AE-ABF1CF21703A}" type="datetime1">
              <a:rPr kumimoji="1" lang="ja-JP" altLang="en-US" smtClean="0"/>
              <a:t>2023/3/31</a:t>
            </a:fld>
            <a:endParaRPr kumimoji="1" lang="ja-JP" altLang="en-US"/>
          </a:p>
        </p:txBody>
      </p:sp>
      <p:sp>
        <p:nvSpPr>
          <p:cNvPr id="3" name="フッター プレースホルダー 2"/>
          <p:cNvSpPr>
            <a:spLocks noGrp="1"/>
          </p:cNvSpPr>
          <p:nvPr>
            <p:ph type="ftr" sz="quarter" idx="11"/>
          </p:nvPr>
        </p:nvSpPr>
        <p:spPr/>
        <p:txBody>
          <a:bodyPr/>
          <a:lstStyle/>
          <a:p>
            <a:r>
              <a:rPr kumimoji="1" lang="en-US" altLang="ja-JP"/>
              <a:t>©OBIC BUSINESS CONSULTANTS CO., LTD.</a:t>
            </a:r>
            <a:endParaRPr kumimoji="1" lang="ja-JP" altLang="en-US"/>
          </a:p>
        </p:txBody>
      </p:sp>
      <p:sp>
        <p:nvSpPr>
          <p:cNvPr id="4" name="スライド番号プレースホルダー 3"/>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1019193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コンテンツ プレースホルダー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BF7CD30C-7E3C-41E7-84A9-44F2B3CF32AB}" type="datetime1">
              <a:rPr kumimoji="1" lang="ja-JP" altLang="en-US" smtClean="0"/>
              <a:t>2023/3/31</a:t>
            </a:fld>
            <a:endParaRPr kumimoji="1" lang="ja-JP" altLang="en-US"/>
          </a:p>
        </p:txBody>
      </p:sp>
      <p:sp>
        <p:nvSpPr>
          <p:cNvPr id="6" name="フッター プレースホルダー 5"/>
          <p:cNvSpPr>
            <a:spLocks noGrp="1"/>
          </p:cNvSpPr>
          <p:nvPr>
            <p:ph type="ftr" sz="quarter" idx="11"/>
          </p:nvPr>
        </p:nvSpPr>
        <p:spPr/>
        <p:txBody>
          <a:bodyPr/>
          <a:lstStyle/>
          <a:p>
            <a:r>
              <a:rPr kumimoji="1" lang="en-US" altLang="ja-JP"/>
              <a:t>©OBIC BUSINESS CONSULTANTS CO., LTD.</a:t>
            </a:r>
            <a:endParaRPr kumimoji="1" lang="ja-JP" altLang="en-US"/>
          </a:p>
        </p:txBody>
      </p:sp>
      <p:sp>
        <p:nvSpPr>
          <p:cNvPr id="7" name="スライド番号プレースホルダー 6"/>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8330557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図プレースホルダー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E8F4D289-78E4-43D3-B38F-7B24A0207C68}" type="datetime1">
              <a:rPr kumimoji="1" lang="ja-JP" altLang="en-US" smtClean="0"/>
              <a:t>2023/3/31</a:t>
            </a:fld>
            <a:endParaRPr kumimoji="1" lang="ja-JP" altLang="en-US"/>
          </a:p>
        </p:txBody>
      </p:sp>
      <p:sp>
        <p:nvSpPr>
          <p:cNvPr id="6" name="フッター プレースホルダー 5"/>
          <p:cNvSpPr>
            <a:spLocks noGrp="1"/>
          </p:cNvSpPr>
          <p:nvPr>
            <p:ph type="ftr" sz="quarter" idx="11"/>
          </p:nvPr>
        </p:nvSpPr>
        <p:spPr/>
        <p:txBody>
          <a:bodyPr/>
          <a:lstStyle/>
          <a:p>
            <a:r>
              <a:rPr kumimoji="1" lang="en-US" altLang="ja-JP"/>
              <a:t>©OBIC BUSINESS CONSULTANTS CO., LTD.</a:t>
            </a:r>
            <a:endParaRPr kumimoji="1" lang="ja-JP" altLang="en-US"/>
          </a:p>
        </p:txBody>
      </p:sp>
      <p:sp>
        <p:nvSpPr>
          <p:cNvPr id="7" name="スライド番号プレースホルダー 6"/>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8066567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17A42BD-0B5E-4B26-822D-C39D3390BB21}" type="datetime1">
              <a:rPr kumimoji="1" lang="ja-JP" altLang="en-US" smtClean="0"/>
              <a:t>2023/3/31</a:t>
            </a:fld>
            <a:endParaRPr kumimoji="1" lang="ja-JP" altLang="en-US"/>
          </a:p>
        </p:txBody>
      </p:sp>
      <p:sp>
        <p:nvSpPr>
          <p:cNvPr id="5" name="フッター プレースホルダー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kumimoji="1" lang="en-US" altLang="ja-JP"/>
              <a:t>©OBIC BUSINESS CONSULTANTS CO., LTD.</a:t>
            </a:r>
            <a:endParaRPr kumimoji="1" lang="ja-JP" altLang="en-US"/>
          </a:p>
        </p:txBody>
      </p:sp>
      <p:sp>
        <p:nvSpPr>
          <p:cNvPr id="6" name="スライド番号プレースホルダー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68443C8-5A69-406B-B82B-0F39BD7A8AD7}" type="slidenum">
              <a:rPr kumimoji="1" lang="ja-JP" altLang="en-US" smtClean="0"/>
              <a:t>‹#›</a:t>
            </a:fld>
            <a:endParaRPr kumimoji="1" lang="ja-JP" altLang="en-US"/>
          </a:p>
        </p:txBody>
      </p:sp>
      <p:cxnSp>
        <p:nvCxnSpPr>
          <p:cNvPr id="7" name="Straight Connector 11">
            <a:extLst>
              <a:ext uri="{FF2B5EF4-FFF2-40B4-BE49-F238E27FC236}">
                <a16:creationId xmlns:a16="http://schemas.microsoft.com/office/drawing/2014/main" id="{9C28844F-169A-5A93-261B-A87EE9A0DBEE}"/>
              </a:ext>
            </a:extLst>
          </p:cNvPr>
          <p:cNvCxnSpPr/>
          <p:nvPr userDrawn="1"/>
        </p:nvCxnSpPr>
        <p:spPr>
          <a:xfrm flipV="1">
            <a:off x="263611" y="749397"/>
            <a:ext cx="11817553" cy="8484"/>
          </a:xfrm>
          <a:prstGeom prst="line">
            <a:avLst/>
          </a:prstGeom>
          <a:ln w="25400">
            <a:solidFill>
              <a:srgbClr val="00B0F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35879529"/>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Lst>
  <p:hf hdr="0" dt="0"/>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1A58E6C-2F7A-409C-B426-22DE88755250}" type="datetimeFigureOut">
              <a:rPr kumimoji="1" lang="ja-JP" altLang="en-US" smtClean="0"/>
              <a:t>2023/3/31</a:t>
            </a:fld>
            <a:endParaRPr kumimoji="1" lang="ja-JP" altLang="en-US"/>
          </a:p>
        </p:txBody>
      </p:sp>
      <p:sp>
        <p:nvSpPr>
          <p:cNvPr id="5" name="フッター プレースホルダー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2146501239"/>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2.xml"/><Relationship Id="rId4" Type="http://schemas.openxmlformats.org/officeDocument/2006/relationships/image" Target="file:///C:\&#20316;&#26989;&#12501;&#12457;&#12523;&#12480;\2109&#29256;\&#24467;&#26989;&#21729;&#21521;&#12369;&#12510;&#12491;&#12517;&#12450;&#12523;\&#21220;&#24608;&#31649;&#29702;&#12463;&#12521;&#12454;&#12489;\&#26368;&#26032;\BMP2\kintaikanri_cloud_logo_B.png"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file:///C:\&#20316;&#26989;&#12501;&#12457;&#12523;&#12480;\&#24467;&#26989;&#21729;&#21521;&#12369;&#12510;&#12491;&#12517;&#12450;&#12523;\&#21172;&#21209;&#31649;&#29702;&#38651;&#23376;&#21270;&#12463;&#12521;&#12454;&#12489;\&#24467;&#26989;&#21729;&#21521;&#12369;&#12510;&#12491;&#12517;&#12450;&#12523;\BMP\&#12497;&#12473;&#12527;&#12540;&#12489;&#12398;&#20877;&#35373;&#23450;.jpg" TargetMode="External"/><Relationship Id="rId5" Type="http://schemas.openxmlformats.org/officeDocument/2006/relationships/image" Target="../media/image13.jpeg"/><Relationship Id="rId4" Type="http://schemas.openxmlformats.org/officeDocument/2006/relationships/image" Target="file:///C:\&#20316;&#26989;&#12501;&#12457;&#12523;&#12480;\&#24467;&#26989;&#21729;&#21521;&#12369;&#12510;&#12491;&#12517;&#12450;&#12523;\&#21172;&#21209;&#31649;&#29702;&#38651;&#23376;&#21270;&#12463;&#12521;&#12454;&#12489;\&#24467;&#26989;&#21729;&#21521;&#12369;&#12510;&#12491;&#12517;&#12450;&#12523;\BMP\&#12525;&#12464;&#12452;&#12531;.jpg" TargetMode="External"/></Relationships>
</file>

<file path=ppt/slides/_rels/slide11.xml.rels><?xml version="1.0" encoding="UTF-8" standalone="yes"?>
<Relationships xmlns="http://schemas.openxmlformats.org/package/2006/relationships"><Relationship Id="rId8" Type="http://schemas.openxmlformats.org/officeDocument/2006/relationships/image" Target="file:///C:\&#20316;&#26989;&#12501;&#12457;&#12523;&#12480;\&#24467;&#26989;&#21729;&#21521;&#12369;&#12510;&#12491;&#12517;&#12450;&#12523;\&#26368;&#26032;\BMP\home09.jpg" TargetMode="External"/><Relationship Id="rId13" Type="http://schemas.openxmlformats.org/officeDocument/2006/relationships/image" Target="../media/image19.jpeg"/><Relationship Id="rId3" Type="http://schemas.openxmlformats.org/officeDocument/2006/relationships/image" Target="../media/image14.jpeg"/><Relationship Id="rId7" Type="http://schemas.openxmlformats.org/officeDocument/2006/relationships/image" Target="../media/image16.jpeg"/><Relationship Id="rId12" Type="http://schemas.openxmlformats.org/officeDocument/2006/relationships/image" Target="file:///C:\&#20316;&#26989;&#12501;&#12457;&#12523;&#12480;\&#24467;&#26989;&#21729;&#21521;&#12369;&#12510;&#12491;&#12517;&#12450;&#12523;\&#26368;&#26032;\BMP\home03.jpg"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file:///C:\&#20316;&#26989;&#12501;&#12457;&#12523;&#12480;\2109&#29256;\&#24467;&#26989;&#21729;&#21521;&#12369;&#12510;&#12491;&#12517;&#12450;&#12523;\&#21220;&#24608;&#31649;&#29702;&#12463;&#12521;&#12454;&#12489;\&#26368;&#26032;\BMP\home02.jpg" TargetMode="External"/><Relationship Id="rId11" Type="http://schemas.openxmlformats.org/officeDocument/2006/relationships/image" Target="../media/image18.jpeg"/><Relationship Id="rId5" Type="http://schemas.openxmlformats.org/officeDocument/2006/relationships/image" Target="../media/image15.jpeg"/><Relationship Id="rId10" Type="http://schemas.openxmlformats.org/officeDocument/2006/relationships/image" Target="file:///C:\&#20316;&#26989;&#12501;&#12457;&#12523;&#12480;\&#24467;&#26989;&#21729;&#21521;&#12369;&#12510;&#12491;&#12517;&#12450;&#12523;\&#26368;&#26032;\BMP\home07.jpg" TargetMode="External"/><Relationship Id="rId4" Type="http://schemas.openxmlformats.org/officeDocument/2006/relationships/image" Target="file:///C:\&#20316;&#26989;&#12501;&#12457;&#12523;&#12480;\2109&#29256;\&#24467;&#26989;&#21729;&#21521;&#12369;&#12510;&#12491;&#12517;&#12450;&#12523;\&#21220;&#24608;&#31649;&#29702;&#12463;&#12521;&#12454;&#12489;\&#26368;&#26032;\BMP\home01.jpg" TargetMode="External"/><Relationship Id="rId9" Type="http://schemas.openxmlformats.org/officeDocument/2006/relationships/image" Target="../media/image17.jpeg"/><Relationship Id="rId14" Type="http://schemas.openxmlformats.org/officeDocument/2006/relationships/image" Target="file:///C:\&#20316;&#26989;&#12501;&#12457;&#12523;&#12480;\&#24467;&#26989;&#21729;&#21521;&#12369;&#12510;&#12491;&#12517;&#12450;&#12523;\&#26368;&#26032;\BMP\home04.jpg" TargetMode="External"/></Relationships>
</file>

<file path=ppt/slides/_rels/slide12.xml.rels><?xml version="1.0" encoding="UTF-8" standalone="yes"?>
<Relationships xmlns="http://schemas.openxmlformats.org/package/2006/relationships"><Relationship Id="rId8" Type="http://schemas.openxmlformats.org/officeDocument/2006/relationships/image" Target="file:///C:\&#20316;&#26989;&#12501;&#12457;&#12523;&#12480;\&#24467;&#26989;&#21729;&#21521;&#12369;&#12510;&#12491;&#12517;&#12450;&#12523;\&#26368;&#26032;\BMP\home05.jpg" TargetMode="External"/><Relationship Id="rId3" Type="http://schemas.openxmlformats.org/officeDocument/2006/relationships/image" Target="../media/image20.jpeg"/><Relationship Id="rId7" Type="http://schemas.openxmlformats.org/officeDocument/2006/relationships/image" Target="../media/image22.jpe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file:///C:\40%20MANUAL\MANUAL\OMSS+&#21220;&#24608;&#31649;&#29702;&#12469;&#12540;&#12499;&#12473;\&#24467;&#26989;&#21729;&#26989;&#21209;&#12510;&#12491;&#12517;&#12450;&#12523;\BMP\&#12505;&#12523;&#12510;&#12540;&#12463;.jpg" TargetMode="External"/><Relationship Id="rId5" Type="http://schemas.openxmlformats.org/officeDocument/2006/relationships/image" Target="../media/image21.jpg"/><Relationship Id="rId4" Type="http://schemas.openxmlformats.org/officeDocument/2006/relationships/image" Target="file:///C:\&#20316;&#26989;&#12501;&#12457;&#12523;&#12480;\2109&#29256;\&#24467;&#26989;&#21729;&#21521;&#12369;&#12510;&#12491;&#12517;&#12450;&#12523;\&#21220;&#24608;&#31649;&#29702;&#12463;&#12521;&#12454;&#12489;\&#26368;&#26032;\BMP2\&#12362;&#30693;&#12425;&#12379;.jpg" TargetMode="Externa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15.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1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6.png"/><Relationship Id="rId7" Type="http://schemas.openxmlformats.org/officeDocument/2006/relationships/image" Target="../media/image30.pn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7.png"/></Relationships>
</file>

<file path=ppt/slides/_rels/slide19.xml.rels><?xml version="1.0" encoding="UTF-8" standalone="yes"?>
<Relationships xmlns="http://schemas.openxmlformats.org/package/2006/relationships"><Relationship Id="rId3" Type="http://schemas.openxmlformats.org/officeDocument/2006/relationships/image" Target="../media/image31.jpg"/><Relationship Id="rId7" Type="http://schemas.openxmlformats.org/officeDocument/2006/relationships/image" Target="../media/image34.png"/><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33.png"/><Relationship Id="rId5" Type="http://schemas.openxmlformats.org/officeDocument/2006/relationships/image" Target="../media/image32.jpeg"/><Relationship Id="rId4" Type="http://schemas.openxmlformats.org/officeDocument/2006/relationships/image" Target="file:///C:\40%20MANUAL\MANUAL\OMSS+&#21220;&#24608;&#31649;&#29702;&#12469;&#12540;&#12499;&#12473;\&#24467;&#26989;&#21729;&#26989;&#21209;&#12510;&#12491;&#12517;&#12450;&#12523;\BMP\&#30003;&#35531;&#20214;&#25968;.jpg"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9.xml"/><Relationship Id="rId1" Type="http://schemas.openxmlformats.org/officeDocument/2006/relationships/slideLayout" Target="../slideLayouts/slideLayout2.xml"/><Relationship Id="rId5" Type="http://schemas.openxmlformats.org/officeDocument/2006/relationships/image" Target="../media/image37.png"/><Relationship Id="rId4" Type="http://schemas.openxmlformats.org/officeDocument/2006/relationships/image" Target="../media/image36.png"/></Relationships>
</file>

<file path=ppt/slides/_rels/slide21.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39.png"/></Relationships>
</file>

<file path=ppt/slides/_rels/slide23.xml.rels><?xml version="1.0" encoding="UTF-8" standalone="yes"?>
<Relationships xmlns="http://schemas.openxmlformats.org/package/2006/relationships"><Relationship Id="rId3" Type="http://schemas.openxmlformats.org/officeDocument/2006/relationships/image" Target="../media/image40.emf"/><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44.png"/></Relationships>
</file>

<file path=ppt/slides/_rels/slide27.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46.png"/></Relationships>
</file>

<file path=ppt/slides/_rels/slide28.xml.rels><?xml version="1.0" encoding="UTF-8" standalone="yes"?>
<Relationships xmlns="http://schemas.openxmlformats.org/package/2006/relationships"><Relationship Id="rId3" Type="http://schemas.openxmlformats.org/officeDocument/2006/relationships/image" Target="../media/image47.emf"/><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31.xml"/><Relationship Id="rId1" Type="http://schemas.openxmlformats.org/officeDocument/2006/relationships/slideLayout" Target="../slideLayouts/slideLayout2.xml"/><Relationship Id="rId4" Type="http://schemas.openxmlformats.org/officeDocument/2006/relationships/image" Target="../media/image52.png"/></Relationships>
</file>

<file path=ppt/slides/_rels/slide33.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32.xml"/><Relationship Id="rId1" Type="http://schemas.openxmlformats.org/officeDocument/2006/relationships/slideLayout" Target="../slideLayouts/slideLayout2.xml"/><Relationship Id="rId4" Type="http://schemas.openxmlformats.org/officeDocument/2006/relationships/image" Target="../media/image54.png"/></Relationships>
</file>

<file path=ppt/slides/_rels/slide34.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33.xml"/><Relationship Id="rId1" Type="http://schemas.openxmlformats.org/officeDocument/2006/relationships/slideLayout" Target="../slideLayouts/slideLayout2.xml"/><Relationship Id="rId6" Type="http://schemas.openxmlformats.org/officeDocument/2006/relationships/image" Target="../media/image58.png"/><Relationship Id="rId5" Type="http://schemas.openxmlformats.org/officeDocument/2006/relationships/image" Target="../media/image57.png"/><Relationship Id="rId4" Type="http://schemas.openxmlformats.org/officeDocument/2006/relationships/image" Target="../media/image56.png"/></Relationships>
</file>

<file path=ppt/slides/_rels/slide35.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34.xml"/><Relationship Id="rId1" Type="http://schemas.openxmlformats.org/officeDocument/2006/relationships/slideLayout" Target="../slideLayouts/slideLayout2.xml"/><Relationship Id="rId5" Type="http://schemas.openxmlformats.org/officeDocument/2006/relationships/image" Target="file:///C:\40%20MANUAL\MANUAL\OMSS+&#21220;&#24608;&#31649;&#29702;&#12469;&#12540;&#12499;&#12473;\&#24467;&#26989;&#21729;&#26989;&#21209;&#12510;&#12491;&#12517;&#12450;&#12523;\BMP\&#12360;&#12435;&#12404;&#12388;.jpg" TargetMode="External"/><Relationship Id="rId4" Type="http://schemas.openxmlformats.org/officeDocument/2006/relationships/image" Target="../media/image60.jpg"/></Relationships>
</file>

<file path=ppt/slides/_rels/slide36.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35.xml"/><Relationship Id="rId1" Type="http://schemas.openxmlformats.org/officeDocument/2006/relationships/slideLayout" Target="../slideLayouts/slideLayout2.xml"/><Relationship Id="rId4" Type="http://schemas.openxmlformats.org/officeDocument/2006/relationships/image" Target="../media/image62.png"/></Relationships>
</file>

<file path=ppt/slides/_rels/slide37.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36.xml"/><Relationship Id="rId1" Type="http://schemas.openxmlformats.org/officeDocument/2006/relationships/slideLayout" Target="../slideLayouts/slideLayout2.xml"/><Relationship Id="rId4" Type="http://schemas.openxmlformats.org/officeDocument/2006/relationships/image" Target="../media/image64.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8" Type="http://schemas.openxmlformats.org/officeDocument/2006/relationships/image" Target="file:///C:\40%20MANUAL\MANUAL\OMSS+&#21220;&#24608;&#31649;&#29702;&#12469;&#12540;&#12499;&#12473;\&#24467;&#26989;&#21729;&#26989;&#21209;&#12510;&#12491;&#12517;&#12450;&#12523;&#20316;&#25104;&#25903;&#25588;&#12484;&#12540;&#12523;\BMP\&#25351;.jpg" TargetMode="External"/><Relationship Id="rId3" Type="http://schemas.openxmlformats.org/officeDocument/2006/relationships/image" Target="../media/image65.png"/><Relationship Id="rId7" Type="http://schemas.openxmlformats.org/officeDocument/2006/relationships/image" Target="../media/image66.jpeg"/><Relationship Id="rId2" Type="http://schemas.openxmlformats.org/officeDocument/2006/relationships/notesSlide" Target="../notesSlides/notesSlide37.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file:///C:\40%20MANUAL\MANUAL\OMSS+&#21220;&#24608;&#31649;&#29702;&#12469;&#12540;&#12499;&#12473;\&#24467;&#26989;&#21729;&#26989;&#21209;&#12510;&#12491;&#12517;&#12450;&#12523;\BMP\&#12505;&#12523;&#12510;&#12540;&#12463;.jpg" TargetMode="External"/><Relationship Id="rId4" Type="http://schemas.openxmlformats.org/officeDocument/2006/relationships/image" Target="../media/image21.jp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38.xml"/><Relationship Id="rId1" Type="http://schemas.openxmlformats.org/officeDocument/2006/relationships/slideLayout" Target="../slideLayouts/slideLayout2.xml"/><Relationship Id="rId4" Type="http://schemas.openxmlformats.org/officeDocument/2006/relationships/image" Target="../media/image68.png"/></Relationships>
</file>

<file path=ppt/slides/_rels/slide41.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39.xml"/><Relationship Id="rId1" Type="http://schemas.openxmlformats.org/officeDocument/2006/relationships/slideLayout" Target="../slideLayouts/slideLayout2.xml"/><Relationship Id="rId4" Type="http://schemas.openxmlformats.org/officeDocument/2006/relationships/image" Target="../media/image70.png"/></Relationships>
</file>

<file path=ppt/slides/_rels/slide42.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40.xml"/><Relationship Id="rId1" Type="http://schemas.openxmlformats.org/officeDocument/2006/relationships/slideLayout" Target="../slideLayouts/slideLayout2.xml"/><Relationship Id="rId4" Type="http://schemas.openxmlformats.org/officeDocument/2006/relationships/image" Target="../media/image72.png"/></Relationships>
</file>

<file path=ppt/slides/_rels/slide43.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41.xml"/><Relationship Id="rId1" Type="http://schemas.openxmlformats.org/officeDocument/2006/relationships/slideLayout" Target="../slideLayouts/slideLayout2.xml"/><Relationship Id="rId6" Type="http://schemas.openxmlformats.org/officeDocument/2006/relationships/image" Target="../media/image76.jpg"/><Relationship Id="rId5" Type="http://schemas.openxmlformats.org/officeDocument/2006/relationships/image" Target="../media/image75.png"/><Relationship Id="rId4" Type="http://schemas.openxmlformats.org/officeDocument/2006/relationships/image" Target="../media/image74.png"/></Relationships>
</file>

<file path=ppt/slides/_rels/slide44.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42.xml"/><Relationship Id="rId1" Type="http://schemas.openxmlformats.org/officeDocument/2006/relationships/slideLayout" Target="../slideLayouts/slideLayout2.xml"/><Relationship Id="rId4" Type="http://schemas.openxmlformats.org/officeDocument/2006/relationships/image" Target="../media/image78.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notesSlide" Target="../notesSlides/notesSlide43.xml"/><Relationship Id="rId1" Type="http://schemas.openxmlformats.org/officeDocument/2006/relationships/slideLayout" Target="../slideLayouts/slideLayout2.xml"/><Relationship Id="rId6" Type="http://schemas.openxmlformats.org/officeDocument/2006/relationships/image" Target="../media/image82.png"/><Relationship Id="rId5" Type="http://schemas.openxmlformats.org/officeDocument/2006/relationships/image" Target="../media/image81.png"/><Relationship Id="rId4" Type="http://schemas.openxmlformats.org/officeDocument/2006/relationships/image" Target="../media/image80.png"/></Relationships>
</file>

<file path=ppt/slides/_rels/slide47.xml.rels><?xml version="1.0" encoding="UTF-8" standalone="yes"?>
<Relationships xmlns="http://schemas.openxmlformats.org/package/2006/relationships"><Relationship Id="rId8" Type="http://schemas.openxmlformats.org/officeDocument/2006/relationships/image" Target="../media/image87.jpg"/><Relationship Id="rId3" Type="http://schemas.openxmlformats.org/officeDocument/2006/relationships/image" Target="../media/image83.png"/><Relationship Id="rId7" Type="http://schemas.openxmlformats.org/officeDocument/2006/relationships/image" Target="file:///C:\40%20MANUAL\MANUAL\OMSS+&#21220;&#24608;&#31649;&#29702;&#12469;&#12540;&#12499;&#12473;\&#24467;&#26989;&#21729;&#26989;&#21209;&#12510;&#12491;&#12517;&#12450;&#12523;\BMP\&#65310;&#12510;&#12540;&#12463;.jpg" TargetMode="External"/><Relationship Id="rId2" Type="http://schemas.openxmlformats.org/officeDocument/2006/relationships/notesSlide" Target="../notesSlides/notesSlide44.xml"/><Relationship Id="rId1" Type="http://schemas.openxmlformats.org/officeDocument/2006/relationships/slideLayout" Target="../slideLayouts/slideLayout2.xml"/><Relationship Id="rId6" Type="http://schemas.openxmlformats.org/officeDocument/2006/relationships/image" Target="../media/image86.jpeg"/><Relationship Id="rId5" Type="http://schemas.openxmlformats.org/officeDocument/2006/relationships/image" Target="../media/image85.png"/><Relationship Id="rId4" Type="http://schemas.openxmlformats.org/officeDocument/2006/relationships/image" Target="../media/image84.png"/><Relationship Id="rId9" Type="http://schemas.openxmlformats.org/officeDocument/2006/relationships/image" Target="../media/image88.png"/></Relationships>
</file>

<file path=ppt/slides/_rels/slide48.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notesSlide" Target="../notesSlides/notesSlide45.xml"/><Relationship Id="rId1" Type="http://schemas.openxmlformats.org/officeDocument/2006/relationships/slideLayout" Target="../slideLayouts/slideLayout2.xml"/><Relationship Id="rId4" Type="http://schemas.openxmlformats.org/officeDocument/2006/relationships/image" Target="../media/image90.png"/></Relationships>
</file>

<file path=ppt/slides/_rels/slide49.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8" Type="http://schemas.openxmlformats.org/officeDocument/2006/relationships/image" Target="../media/image96.png"/><Relationship Id="rId3" Type="http://schemas.openxmlformats.org/officeDocument/2006/relationships/image" Target="../media/image93.png"/><Relationship Id="rId7" Type="http://schemas.openxmlformats.org/officeDocument/2006/relationships/image" Target="../media/image95.png"/><Relationship Id="rId2" Type="http://schemas.openxmlformats.org/officeDocument/2006/relationships/notesSlide" Target="../notesSlides/notesSlide48.xml"/><Relationship Id="rId1" Type="http://schemas.openxmlformats.org/officeDocument/2006/relationships/slideLayout" Target="../slideLayouts/slideLayout2.xml"/><Relationship Id="rId6" Type="http://schemas.openxmlformats.org/officeDocument/2006/relationships/image" Target="file:///C:\40%20MANUAL\MANUAL\OMSS+&#21220;&#24608;&#31649;&#29702;&#12469;&#12540;&#12499;&#12473;\&#24467;&#26989;&#21729;&#26989;&#21209;&#12510;&#12491;&#12517;&#12450;&#12523;\BMP\&#65310;&#12510;&#12540;&#12463;.jpg" TargetMode="External"/><Relationship Id="rId5" Type="http://schemas.openxmlformats.org/officeDocument/2006/relationships/image" Target="../media/image87.jpg"/><Relationship Id="rId10" Type="http://schemas.openxmlformats.org/officeDocument/2006/relationships/image" Target="../media/image98.png"/><Relationship Id="rId4" Type="http://schemas.openxmlformats.org/officeDocument/2006/relationships/image" Target="../media/image94.png"/><Relationship Id="rId9" Type="http://schemas.openxmlformats.org/officeDocument/2006/relationships/image" Target="../media/image97.png"/></Relationships>
</file>

<file path=ppt/slides/_rels/slide52.xml.rels><?xml version="1.0" encoding="UTF-8" standalone="yes"?>
<Relationships xmlns="http://schemas.openxmlformats.org/package/2006/relationships"><Relationship Id="rId3" Type="http://schemas.openxmlformats.org/officeDocument/2006/relationships/image" Target="../media/image99.png"/><Relationship Id="rId7" Type="http://schemas.openxmlformats.org/officeDocument/2006/relationships/image" Target="../media/image103.png"/><Relationship Id="rId2" Type="http://schemas.openxmlformats.org/officeDocument/2006/relationships/notesSlide" Target="../notesSlides/notesSlide49.xml"/><Relationship Id="rId1" Type="http://schemas.openxmlformats.org/officeDocument/2006/relationships/slideLayout" Target="../slideLayouts/slideLayout2.xml"/><Relationship Id="rId6" Type="http://schemas.openxmlformats.org/officeDocument/2006/relationships/image" Target="../media/image102.png"/><Relationship Id="rId5" Type="http://schemas.openxmlformats.org/officeDocument/2006/relationships/image" Target="../media/image101.png"/><Relationship Id="rId4" Type="http://schemas.openxmlformats.org/officeDocument/2006/relationships/image" Target="../media/image100.png"/></Relationships>
</file>

<file path=ppt/slides/_rels/slide53.xml.rels><?xml version="1.0" encoding="UTF-8" standalone="yes"?>
<Relationships xmlns="http://schemas.openxmlformats.org/package/2006/relationships"><Relationship Id="rId8" Type="http://schemas.openxmlformats.org/officeDocument/2006/relationships/image" Target="../media/image87.jpg"/><Relationship Id="rId3" Type="http://schemas.openxmlformats.org/officeDocument/2006/relationships/image" Target="../media/image104.png"/><Relationship Id="rId7" Type="http://schemas.openxmlformats.org/officeDocument/2006/relationships/image" Target="../media/image108.png"/><Relationship Id="rId2" Type="http://schemas.openxmlformats.org/officeDocument/2006/relationships/notesSlide" Target="../notesSlides/notesSlide50.xml"/><Relationship Id="rId1" Type="http://schemas.openxmlformats.org/officeDocument/2006/relationships/slideLayout" Target="../slideLayouts/slideLayout2.xml"/><Relationship Id="rId6" Type="http://schemas.openxmlformats.org/officeDocument/2006/relationships/image" Target="../media/image107.png"/><Relationship Id="rId5" Type="http://schemas.openxmlformats.org/officeDocument/2006/relationships/image" Target="../media/image106.png"/><Relationship Id="rId10" Type="http://schemas.openxmlformats.org/officeDocument/2006/relationships/image" Target="../media/image95.png"/><Relationship Id="rId4" Type="http://schemas.openxmlformats.org/officeDocument/2006/relationships/image" Target="../media/image105.png"/><Relationship Id="rId9" Type="http://schemas.openxmlformats.org/officeDocument/2006/relationships/image" Target="file:///C:\40%20MANUAL\MANUAL\OMSS+&#21220;&#24608;&#31649;&#29702;&#12469;&#12540;&#12499;&#12473;\&#24467;&#26989;&#21729;&#26989;&#21209;&#12510;&#12491;&#12517;&#12450;&#12523;\BMP\&#65310;&#12510;&#12540;&#12463;.jpg" TargetMode="External"/></Relationships>
</file>

<file path=ppt/slides/_rels/slide54.xml.rels><?xml version="1.0" encoding="UTF-8" standalone="yes"?>
<Relationships xmlns="http://schemas.openxmlformats.org/package/2006/relationships"><Relationship Id="rId3" Type="http://schemas.openxmlformats.org/officeDocument/2006/relationships/image" Target="../media/image109.png"/><Relationship Id="rId7" Type="http://schemas.openxmlformats.org/officeDocument/2006/relationships/image" Target="../media/image113.png"/><Relationship Id="rId2" Type="http://schemas.openxmlformats.org/officeDocument/2006/relationships/notesSlide" Target="../notesSlides/notesSlide51.xml"/><Relationship Id="rId1" Type="http://schemas.openxmlformats.org/officeDocument/2006/relationships/slideLayout" Target="../slideLayouts/slideLayout2.xml"/><Relationship Id="rId6" Type="http://schemas.openxmlformats.org/officeDocument/2006/relationships/image" Target="../media/image112.png"/><Relationship Id="rId5" Type="http://schemas.openxmlformats.org/officeDocument/2006/relationships/image" Target="../media/image111.png"/><Relationship Id="rId4" Type="http://schemas.openxmlformats.org/officeDocument/2006/relationships/image" Target="../media/image110.png"/></Relationships>
</file>

<file path=ppt/slides/_rels/slide55.xml.rels><?xml version="1.0" encoding="UTF-8" standalone="yes"?>
<Relationships xmlns="http://schemas.openxmlformats.org/package/2006/relationships"><Relationship Id="rId3" Type="http://schemas.openxmlformats.org/officeDocument/2006/relationships/image" Target="../media/image114.png"/><Relationship Id="rId2" Type="http://schemas.openxmlformats.org/officeDocument/2006/relationships/notesSlide" Target="../notesSlides/notesSlide52.xml"/><Relationship Id="rId1" Type="http://schemas.openxmlformats.org/officeDocument/2006/relationships/slideLayout" Target="../slideLayouts/slideLayout2.xml"/><Relationship Id="rId4" Type="http://schemas.openxmlformats.org/officeDocument/2006/relationships/image" Target="../media/image115.png"/></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116.png"/><Relationship Id="rId2" Type="http://schemas.openxmlformats.org/officeDocument/2006/relationships/notesSlide" Target="../notesSlides/notesSlide54.xml"/><Relationship Id="rId1" Type="http://schemas.openxmlformats.org/officeDocument/2006/relationships/slideLayout" Target="../slideLayouts/slideLayout2.xml"/><Relationship Id="rId6" Type="http://schemas.openxmlformats.org/officeDocument/2006/relationships/image" Target="../media/image118.png"/><Relationship Id="rId5" Type="http://schemas.openxmlformats.org/officeDocument/2006/relationships/image" Target="../media/image7.png"/><Relationship Id="rId4" Type="http://schemas.openxmlformats.org/officeDocument/2006/relationships/image" Target="../media/image117.png"/></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8" Type="http://schemas.openxmlformats.org/officeDocument/2006/relationships/image" Target="../media/image122.png"/><Relationship Id="rId3" Type="http://schemas.openxmlformats.org/officeDocument/2006/relationships/image" Target="../media/image119.png"/><Relationship Id="rId7" Type="http://schemas.openxmlformats.org/officeDocument/2006/relationships/image" Target="../media/image9.png"/><Relationship Id="rId2" Type="http://schemas.openxmlformats.org/officeDocument/2006/relationships/notesSlide" Target="../notesSlides/notesSlide56.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121.png"/><Relationship Id="rId4" Type="http://schemas.openxmlformats.org/officeDocument/2006/relationships/image" Target="../media/image120.png"/><Relationship Id="rId9" Type="http://schemas.openxmlformats.org/officeDocument/2006/relationships/image" Target="../media/image123.png"/></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emf"/></Relationships>
</file>

<file path=ppt/slides/_rels/slide60.xml.rels><?xml version="1.0" encoding="UTF-8" standalone="yes"?>
<Relationships xmlns="http://schemas.openxmlformats.org/package/2006/relationships"><Relationship Id="rId3" Type="http://schemas.openxmlformats.org/officeDocument/2006/relationships/image" Target="../media/image124.png"/><Relationship Id="rId7" Type="http://schemas.openxmlformats.org/officeDocument/2006/relationships/image" Target="../media/image128.png"/><Relationship Id="rId2" Type="http://schemas.openxmlformats.org/officeDocument/2006/relationships/notesSlide" Target="../notesSlides/notesSlide57.xml"/><Relationship Id="rId1" Type="http://schemas.openxmlformats.org/officeDocument/2006/relationships/slideLayout" Target="../slideLayouts/slideLayout2.xml"/><Relationship Id="rId6" Type="http://schemas.openxmlformats.org/officeDocument/2006/relationships/image" Target="../media/image127.png"/><Relationship Id="rId5" Type="http://schemas.openxmlformats.org/officeDocument/2006/relationships/image" Target="../media/image126.png"/><Relationship Id="rId4" Type="http://schemas.openxmlformats.org/officeDocument/2006/relationships/image" Target="../media/image125.png"/></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129.png"/><Relationship Id="rId2" Type="http://schemas.openxmlformats.org/officeDocument/2006/relationships/notesSlide" Target="../notesSlides/notesSlide59.xml"/><Relationship Id="rId1" Type="http://schemas.openxmlformats.org/officeDocument/2006/relationships/slideLayout" Target="../slideLayouts/slideLayout2.xml"/><Relationship Id="rId5" Type="http://schemas.openxmlformats.org/officeDocument/2006/relationships/image" Target="../media/image131.png"/><Relationship Id="rId4" Type="http://schemas.openxmlformats.org/officeDocument/2006/relationships/image" Target="../media/image130.png"/></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file:///C:\&#20316;&#26989;&#12501;&#12457;&#12523;&#12480;\&#24467;&#26989;&#21729;&#21521;&#12369;&#12510;&#12491;&#12517;&#12450;&#12523;\&#21172;&#21209;&#31649;&#29702;&#38651;&#23376;&#21270;&#12463;&#12521;&#12454;&#12489;\&#24467;&#26989;&#21729;&#21521;&#12369;&#12510;&#12491;&#12517;&#12450;&#12523;\BMP\&#12525;&#12464;&#12452;&#12531;.jpg" TargetMode="External"/><Relationship Id="rId5" Type="http://schemas.openxmlformats.org/officeDocument/2006/relationships/image" Target="../media/image11.jpeg"/><Relationship Id="rId4" Type="http://schemas.openxmlformats.org/officeDocument/2006/relationships/image" Target="file:///C:\&#20316;&#26989;&#12501;&#12457;&#12523;&#12480;\&#24467;&#26989;&#21729;&#21521;&#12369;&#12510;&#12491;&#12517;&#12450;&#12523;\&#21172;&#21209;&#31649;&#29702;&#38651;&#23376;&#21270;&#12463;&#12521;&#12454;&#12489;\&#24467;&#26989;&#21729;&#21521;&#12369;&#12510;&#12491;&#12517;&#12450;&#12523;\BMP\&#21033;&#29992;&#38283;&#22987;&#36890;&#30693;.jpg"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file:///C:\&#20316;&#26989;&#12501;&#12457;&#12523;&#12480;\&#24467;&#26989;&#21729;&#21521;&#12369;&#12510;&#12491;&#12517;&#12450;&#12523;\&#21172;&#21209;&#31649;&#29702;&#38651;&#23376;&#21270;&#12463;&#12521;&#12454;&#12489;\&#24467;&#26989;&#21729;&#21521;&#12369;&#12510;&#12491;&#12517;&#12450;&#12523;\BMP\&#12497;&#12473;&#12527;&#12540;&#12489;&#22793;&#26356;.jpg"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フッター プレースホルダー 4"/>
          <p:cNvSpPr>
            <a:spLocks noGrp="1"/>
          </p:cNvSpPr>
          <p:nvPr>
            <p:ph type="ftr" sz="quarter" idx="11"/>
          </p:nvPr>
        </p:nvSpPr>
        <p:spPr>
          <a:xfrm>
            <a:off x="7497417" y="6492875"/>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11" name="テキスト ボックス 10">
            <a:extLst>
              <a:ext uri="{FF2B5EF4-FFF2-40B4-BE49-F238E27FC236}">
                <a16:creationId xmlns:a16="http://schemas.microsoft.com/office/drawing/2014/main" id="{3BCFAF10-0874-4142-AB97-59B827C2967C}"/>
              </a:ext>
            </a:extLst>
          </p:cNvPr>
          <p:cNvSpPr txBox="1"/>
          <p:nvPr/>
        </p:nvSpPr>
        <p:spPr>
          <a:xfrm>
            <a:off x="4551113" y="3247443"/>
            <a:ext cx="3289020" cy="854652"/>
          </a:xfrm>
          <a:prstGeom prst="rect">
            <a:avLst/>
          </a:prstGeom>
          <a:noFill/>
        </p:spPr>
        <p:txBody>
          <a:bodyPr wrap="square" tIns="36000" rtlCol="0">
            <a:spAutoFit/>
          </a:bodyPr>
          <a:lstStyle/>
          <a:p>
            <a:pPr algn="l">
              <a:lnSpc>
                <a:spcPct val="130000"/>
              </a:lnSpc>
            </a:pPr>
            <a:r>
              <a:rPr kumimoji="1" lang="ja-JP" altLang="en-US" sz="4400" b="1" dirty="0">
                <a:solidFill>
                  <a:schemeClr val="tx1">
                    <a:lumMod val="95000"/>
                    <a:lumOff val="5000"/>
                  </a:schemeClr>
                </a:solidFill>
                <a:latin typeface="Meiryo UI" panose="020B0604030504040204" pitchFamily="34" charset="-128"/>
                <a:ea typeface="Meiryo UI" panose="020B0604030504040204" pitchFamily="34" charset="-128"/>
              </a:rPr>
              <a:t>使い方ガイド</a:t>
            </a:r>
          </a:p>
        </p:txBody>
      </p:sp>
      <p:pic>
        <p:nvPicPr>
          <p:cNvPr id="7" name="図 6">
            <a:extLst>
              <a:ext uri="{FF2B5EF4-FFF2-40B4-BE49-F238E27FC236}">
                <a16:creationId xmlns:a16="http://schemas.microsoft.com/office/drawing/2014/main" id="{83EC1745-2C5C-4827-8CC6-DCC625DAA4D9}"/>
              </a:ext>
            </a:extLst>
          </p:cNvPr>
          <p:cNvPicPr>
            <a:picLocks noChangeAspect="1"/>
          </p:cNvPicPr>
          <p:nvPr/>
        </p:nvPicPr>
        <p:blipFill>
          <a:blip r:embed="rId3" r:link="rId4" cstate="print">
            <a:extLst>
              <a:ext uri="{28A0092B-C50C-407E-A947-70E740481C1C}">
                <a14:useLocalDpi xmlns:a14="http://schemas.microsoft.com/office/drawing/2010/main" val="0"/>
              </a:ext>
            </a:extLst>
          </a:blip>
          <a:stretch>
            <a:fillRect/>
          </a:stretch>
        </p:blipFill>
        <p:spPr>
          <a:xfrm>
            <a:off x="3927088" y="822607"/>
            <a:ext cx="4400345" cy="3521765"/>
          </a:xfrm>
          <a:prstGeom prst="rect">
            <a:avLst/>
          </a:prstGeom>
        </p:spPr>
      </p:pic>
    </p:spTree>
    <p:extLst>
      <p:ext uri="{BB962C8B-B14F-4D97-AF65-F5344CB8AC3E}">
        <p14:creationId xmlns:p14="http://schemas.microsoft.com/office/powerpoint/2010/main" val="272939585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- 3. </a:t>
            </a:r>
            <a:r>
              <a:rPr lang="ja-JP" altLang="en-US" sz="2800" b="1" dirty="0">
                <a:latin typeface="Meiryo UI" panose="020B0604030504040204" pitchFamily="50" charset="-128"/>
                <a:ea typeface="Meiryo UI" panose="020B0604030504040204" pitchFamily="50" charset="-128"/>
              </a:rPr>
              <a:t>基本操作（</a:t>
            </a:r>
            <a:r>
              <a:rPr lang="en-US" altLang="ja-JP" sz="2800" b="1" dirty="0">
                <a:latin typeface="Meiryo UI" panose="020B0604030504040204" pitchFamily="50" charset="-128"/>
                <a:ea typeface="Meiryo UI" panose="020B0604030504040204" pitchFamily="50" charset="-128"/>
              </a:rPr>
              <a:t>1</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p>
        </p:txBody>
      </p:sp>
      <p:sp>
        <p:nvSpPr>
          <p:cNvPr id="3" name="コンテンツ プレースホルダー 2"/>
          <p:cNvSpPr>
            <a:spLocks noGrp="1"/>
          </p:cNvSpPr>
          <p:nvPr>
            <p:ph idx="1"/>
          </p:nvPr>
        </p:nvSpPr>
        <p:spPr>
          <a:xfrm>
            <a:off x="389614" y="862283"/>
            <a:ext cx="11386268" cy="5539186"/>
          </a:xfrm>
        </p:spPr>
        <p:txBody>
          <a:bodyPr>
            <a:normAutofit/>
          </a:bodyPr>
          <a:lstStyle/>
          <a:p>
            <a:pPr marL="0" indent="0">
              <a:buNone/>
            </a:pP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１．</a:t>
            </a:r>
            <a:r>
              <a:rPr lang="ja-JP" altLang="en-US" sz="1600" dirty="0">
                <a:latin typeface="Meiryo UI" panose="020B0604030504040204" pitchFamily="50" charset="-128"/>
                <a:ea typeface="Meiryo UI" panose="020B0604030504040204" pitchFamily="50" charset="-128"/>
              </a:rPr>
              <a:t>打刻や申請をする際は、当サービスにログインします。「ＯＢＣｉＤ」と「パスワード」を入力します。</a:t>
            </a: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10</a:t>
            </a:fld>
            <a:endParaRPr kumimoji="1" lang="ja-JP" altLang="en-US" dirty="0">
              <a:latin typeface="Meiryo UI" panose="020B0604030504040204" pitchFamily="50" charset="-128"/>
              <a:ea typeface="Meiryo UI" panose="020B0604030504040204" pitchFamily="50" charset="-128"/>
            </a:endParaRPr>
          </a:p>
        </p:txBody>
      </p:sp>
      <p:pic>
        <p:nvPicPr>
          <p:cNvPr id="12" name="図 11">
            <a:extLst>
              <a:ext uri="{FF2B5EF4-FFF2-40B4-BE49-F238E27FC236}">
                <a16:creationId xmlns:a16="http://schemas.microsoft.com/office/drawing/2014/main" id="{FFD63830-6D09-4D87-BE61-B8871B290D46}"/>
              </a:ext>
            </a:extLst>
          </p:cNvPr>
          <p:cNvPicPr>
            <a:picLocks noChangeAspect="1"/>
          </p:cNvPicPr>
          <p:nvPr/>
        </p:nvPicPr>
        <p:blipFill>
          <a:blip r:embed="rId3" r:link="rId4" cstate="print">
            <a:extLst>
              <a:ext uri="{28A0092B-C50C-407E-A947-70E740481C1C}">
                <a14:useLocalDpi xmlns:a14="http://schemas.microsoft.com/office/drawing/2010/main" val="0"/>
              </a:ext>
            </a:extLst>
          </a:blip>
          <a:stretch>
            <a:fillRect/>
          </a:stretch>
        </p:blipFill>
        <p:spPr>
          <a:xfrm>
            <a:off x="894449" y="1225316"/>
            <a:ext cx="3897605" cy="2657287"/>
          </a:xfrm>
          <a:prstGeom prst="rect">
            <a:avLst/>
          </a:prstGeom>
          <a:ln>
            <a:solidFill>
              <a:schemeClr val="tx1"/>
            </a:solidFill>
          </a:ln>
        </p:spPr>
      </p:pic>
      <p:sp>
        <p:nvSpPr>
          <p:cNvPr id="16" name="テキスト ボックス 2"/>
          <p:cNvSpPr txBox="1">
            <a:spLocks noChangeArrowheads="1"/>
          </p:cNvSpPr>
          <p:nvPr/>
        </p:nvSpPr>
        <p:spPr bwMode="auto">
          <a:xfrm>
            <a:off x="5852113" y="1501357"/>
            <a:ext cx="4375541" cy="2381246"/>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eaLnBrk="0" fontAlgn="base" hangingPunct="0">
              <a:spcBef>
                <a:spcPct val="0"/>
              </a:spcBef>
              <a:spcAft>
                <a:spcPct val="0"/>
              </a:spcAft>
            </a:pP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参考</a:t>
            </a: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a:t>
            </a:r>
          </a:p>
          <a:p>
            <a:pPr>
              <a:lnSpc>
                <a:spcPct val="130000"/>
              </a:lnSpc>
            </a:pPr>
            <a:r>
              <a:rPr lang="ja-JP" altLang="en-US" sz="1400" dirty="0">
                <a:solidFill>
                  <a:schemeClr val="tx1">
                    <a:lumMod val="95000"/>
                    <a:lumOff val="5000"/>
                  </a:schemeClr>
                </a:solidFill>
                <a:latin typeface="Meiryo UI" panose="020B0604030504040204" pitchFamily="34" charset="-128"/>
                <a:ea typeface="Meiryo UI" panose="020B0604030504040204" pitchFamily="34" charset="-128"/>
              </a:rPr>
              <a:t>パスワードを忘れた場合は、「パスワードをお忘れですか？」をクリックし、パスワードを再設定できます。</a:t>
            </a:r>
            <a:endParaRPr lang="en-US" altLang="ja-JP" sz="1400" dirty="0">
              <a:solidFill>
                <a:schemeClr val="tx1">
                  <a:lumMod val="95000"/>
                  <a:lumOff val="5000"/>
                </a:schemeClr>
              </a:solidFill>
              <a:latin typeface="Meiryo UI" panose="020B0604030504040204" pitchFamily="34" charset="-128"/>
              <a:ea typeface="Meiryo UI" panose="020B0604030504040204" pitchFamily="34" charset="-128"/>
            </a:endParaRPr>
          </a:p>
          <a:p>
            <a:pPr eaLnBrk="0" fontAlgn="base" hangingPunct="0">
              <a:spcBef>
                <a:spcPct val="0"/>
              </a:spcBef>
              <a:spcAft>
                <a:spcPct val="0"/>
              </a:spcAft>
            </a:pPr>
            <a:b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br>
            <a:endPar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endParaRPr>
          </a:p>
        </p:txBody>
      </p:sp>
      <p:pic>
        <p:nvPicPr>
          <p:cNvPr id="17" name="図 16">
            <a:extLst>
              <a:ext uri="{FF2B5EF4-FFF2-40B4-BE49-F238E27FC236}">
                <a16:creationId xmlns:a16="http://schemas.microsoft.com/office/drawing/2014/main" id="{0A7B60A4-A76B-4AA9-BC84-2F91FEF3DBBC}"/>
              </a:ext>
            </a:extLst>
          </p:cNvPr>
          <p:cNvPicPr>
            <a:picLocks noChangeAspect="1"/>
          </p:cNvPicPr>
          <p:nvPr/>
        </p:nvPicPr>
        <p:blipFill>
          <a:blip r:embed="rId5" r:link="rId6">
            <a:extLst>
              <a:ext uri="{28A0092B-C50C-407E-A947-70E740481C1C}">
                <a14:useLocalDpi xmlns:a14="http://schemas.microsoft.com/office/drawing/2010/main" val="0"/>
              </a:ext>
            </a:extLst>
          </a:blip>
          <a:stretch>
            <a:fillRect/>
          </a:stretch>
        </p:blipFill>
        <p:spPr>
          <a:xfrm>
            <a:off x="5992370" y="2352072"/>
            <a:ext cx="2921783" cy="1457803"/>
          </a:xfrm>
          <a:prstGeom prst="rect">
            <a:avLst/>
          </a:prstGeom>
          <a:ln>
            <a:solidFill>
              <a:schemeClr val="tx1"/>
            </a:solidFill>
          </a:ln>
        </p:spPr>
      </p:pic>
    </p:spTree>
    <p:extLst>
      <p:ext uri="{BB962C8B-B14F-4D97-AF65-F5344CB8AC3E}">
        <p14:creationId xmlns:p14="http://schemas.microsoft.com/office/powerpoint/2010/main" val="33687420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- 3. </a:t>
            </a:r>
            <a:r>
              <a:rPr lang="ja-JP" altLang="en-US" sz="2800" b="1" dirty="0">
                <a:latin typeface="Meiryo UI" panose="020B0604030504040204" pitchFamily="50" charset="-128"/>
                <a:ea typeface="Meiryo UI" panose="020B0604030504040204" pitchFamily="50" charset="-128"/>
              </a:rPr>
              <a:t>基本操作（</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p>
        </p:txBody>
      </p:sp>
      <p:sp>
        <p:nvSpPr>
          <p:cNvPr id="3" name="コンテンツ プレースホルダー 2"/>
          <p:cNvSpPr>
            <a:spLocks noGrp="1"/>
          </p:cNvSpPr>
          <p:nvPr>
            <p:ph idx="1"/>
          </p:nvPr>
        </p:nvSpPr>
        <p:spPr>
          <a:xfrm>
            <a:off x="389614" y="850790"/>
            <a:ext cx="11386268" cy="5539186"/>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２</a:t>
            </a:r>
            <a:r>
              <a:rPr lang="en-US"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［ホーム］画面が表示されます。</a:t>
            </a: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11</a:t>
            </a:fld>
            <a:endParaRPr kumimoji="1" lang="ja-JP" altLang="en-US" dirty="0">
              <a:latin typeface="Meiryo UI" panose="020B0604030504040204" pitchFamily="50" charset="-128"/>
              <a:ea typeface="Meiryo UI" panose="020B0604030504040204" pitchFamily="50" charset="-128"/>
            </a:endParaRPr>
          </a:p>
        </p:txBody>
      </p:sp>
      <p:sp>
        <p:nvSpPr>
          <p:cNvPr id="18" name="テキスト ボックス 17">
            <a:extLst>
              <a:ext uri="{FF2B5EF4-FFF2-40B4-BE49-F238E27FC236}">
                <a16:creationId xmlns:a16="http://schemas.microsoft.com/office/drawing/2014/main" id="{C0712191-AD6F-40A3-8848-78A10AD554B1}"/>
              </a:ext>
            </a:extLst>
          </p:cNvPr>
          <p:cNvSpPr txBox="1"/>
          <p:nvPr/>
        </p:nvSpPr>
        <p:spPr>
          <a:xfrm>
            <a:off x="699795" y="1165798"/>
            <a:ext cx="2891303" cy="338554"/>
          </a:xfrm>
          <a:prstGeom prst="rect">
            <a:avLst/>
          </a:prstGeom>
          <a:noFill/>
        </p:spPr>
        <p:txBody>
          <a:bodyPr wrap="square" rtlCol="0">
            <a:spAutoFit/>
          </a:bodyPr>
          <a:lstStyle/>
          <a:p>
            <a:r>
              <a:rPr lang="ja-JP" altLang="en-US" sz="1600" b="1" dirty="0">
                <a:latin typeface="Meiryo UI" panose="020B0604030504040204" pitchFamily="50" charset="-128"/>
                <a:ea typeface="Meiryo UI" panose="020B0604030504040204" pitchFamily="50" charset="-128"/>
              </a:rPr>
              <a:t>○ 従業員（申請者）の場合</a:t>
            </a:r>
            <a:endParaRPr kumimoji="1" lang="ja-JP" altLang="en-US" sz="1600" b="1" dirty="0">
              <a:latin typeface="Meiryo UI" panose="020B0604030504040204" pitchFamily="50" charset="-128"/>
              <a:ea typeface="Meiryo UI" panose="020B0604030504040204" pitchFamily="50" charset="-128"/>
            </a:endParaRPr>
          </a:p>
        </p:txBody>
      </p:sp>
      <p:pic>
        <p:nvPicPr>
          <p:cNvPr id="19" name="図 18">
            <a:extLst>
              <a:ext uri="{FF2B5EF4-FFF2-40B4-BE49-F238E27FC236}">
                <a16:creationId xmlns:a16="http://schemas.microsoft.com/office/drawing/2014/main" id="{97B5216C-9432-4E86-B3C4-0C6F27F48014}"/>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1075783" y="1534369"/>
            <a:ext cx="3632528" cy="2102289"/>
          </a:xfrm>
          <a:prstGeom prst="rect">
            <a:avLst/>
          </a:prstGeom>
          <a:ln>
            <a:solidFill>
              <a:schemeClr val="tx1"/>
            </a:solidFill>
          </a:ln>
        </p:spPr>
      </p:pic>
      <p:sp>
        <p:nvSpPr>
          <p:cNvPr id="20" name="テキスト ボックス 19">
            <a:extLst>
              <a:ext uri="{FF2B5EF4-FFF2-40B4-BE49-F238E27FC236}">
                <a16:creationId xmlns:a16="http://schemas.microsoft.com/office/drawing/2014/main" id="{A615659F-FAA9-4EA3-A443-3ED7FA92CAA6}"/>
              </a:ext>
            </a:extLst>
          </p:cNvPr>
          <p:cNvSpPr txBox="1"/>
          <p:nvPr/>
        </p:nvSpPr>
        <p:spPr>
          <a:xfrm>
            <a:off x="5435588" y="1165798"/>
            <a:ext cx="2782411" cy="338554"/>
          </a:xfrm>
          <a:prstGeom prst="rect">
            <a:avLst/>
          </a:prstGeom>
          <a:noFill/>
        </p:spPr>
        <p:txBody>
          <a:bodyPr wrap="square" rtlCol="0">
            <a:spAutoFit/>
          </a:bodyPr>
          <a:lstStyle/>
          <a:p>
            <a:r>
              <a:rPr lang="ja-JP" altLang="en-US" sz="1600" b="1" dirty="0">
                <a:latin typeface="Meiryo UI" panose="020B0604030504040204" pitchFamily="50" charset="-128"/>
                <a:ea typeface="Meiryo UI" panose="020B0604030504040204" pitchFamily="50" charset="-128"/>
              </a:rPr>
              <a:t>○ 上長（承認者）の場合</a:t>
            </a:r>
            <a:endParaRPr kumimoji="1" lang="ja-JP" altLang="en-US" sz="1600" b="1" dirty="0">
              <a:latin typeface="Meiryo UI" panose="020B0604030504040204" pitchFamily="50" charset="-128"/>
              <a:ea typeface="Meiryo UI" panose="020B0604030504040204" pitchFamily="50" charset="-128"/>
            </a:endParaRPr>
          </a:p>
        </p:txBody>
      </p:sp>
      <p:pic>
        <p:nvPicPr>
          <p:cNvPr id="21" name="図 20">
            <a:extLst>
              <a:ext uri="{FF2B5EF4-FFF2-40B4-BE49-F238E27FC236}">
                <a16:creationId xmlns:a16="http://schemas.microsoft.com/office/drawing/2014/main" id="{0D5F45F5-46B2-4877-83FF-96B42FE43B53}"/>
              </a:ext>
            </a:extLst>
          </p:cNvPr>
          <p:cNvPicPr>
            <a:picLocks noChangeAspect="1"/>
          </p:cNvPicPr>
          <p:nvPr/>
        </p:nvPicPr>
        <p:blipFill>
          <a:blip r:embed="rId5" r:link="rId6">
            <a:extLst>
              <a:ext uri="{28A0092B-C50C-407E-A947-70E740481C1C}">
                <a14:useLocalDpi xmlns:a14="http://schemas.microsoft.com/office/drawing/2010/main" val="0"/>
              </a:ext>
            </a:extLst>
          </a:blip>
          <a:stretch>
            <a:fillRect/>
          </a:stretch>
        </p:blipFill>
        <p:spPr>
          <a:xfrm>
            <a:off x="5738534" y="1504352"/>
            <a:ext cx="3632529" cy="2102290"/>
          </a:xfrm>
          <a:prstGeom prst="rect">
            <a:avLst/>
          </a:prstGeom>
          <a:ln>
            <a:solidFill>
              <a:schemeClr val="tx1"/>
            </a:solidFill>
          </a:ln>
        </p:spPr>
      </p:pic>
      <p:sp>
        <p:nvSpPr>
          <p:cNvPr id="22" name="AutoShape 380">
            <a:extLst>
              <a:ext uri="{FF2B5EF4-FFF2-40B4-BE49-F238E27FC236}">
                <a16:creationId xmlns:a16="http://schemas.microsoft.com/office/drawing/2014/main" id="{E88AE7A5-75C9-476E-B2D3-D03CFDF886C3}"/>
              </a:ext>
            </a:extLst>
          </p:cNvPr>
          <p:cNvSpPr>
            <a:spLocks noChangeArrowheads="1"/>
          </p:cNvSpPr>
          <p:nvPr/>
        </p:nvSpPr>
        <p:spPr bwMode="auto">
          <a:xfrm>
            <a:off x="1092349" y="1753588"/>
            <a:ext cx="595597" cy="24615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3" name="AutoShape 380">
            <a:extLst>
              <a:ext uri="{FF2B5EF4-FFF2-40B4-BE49-F238E27FC236}">
                <a16:creationId xmlns:a16="http://schemas.microsoft.com/office/drawing/2014/main" id="{A52D76DA-F22E-4A3C-ABA8-48588F1E0583}"/>
              </a:ext>
            </a:extLst>
          </p:cNvPr>
          <p:cNvSpPr>
            <a:spLocks noChangeArrowheads="1"/>
          </p:cNvSpPr>
          <p:nvPr/>
        </p:nvSpPr>
        <p:spPr bwMode="auto">
          <a:xfrm>
            <a:off x="2105192" y="1819360"/>
            <a:ext cx="2563563" cy="1551226"/>
          </a:xfrm>
          <a:prstGeom prst="roundRect">
            <a:avLst>
              <a:gd name="adj" fmla="val 3338"/>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4" name="AutoShape 380">
            <a:extLst>
              <a:ext uri="{FF2B5EF4-FFF2-40B4-BE49-F238E27FC236}">
                <a16:creationId xmlns:a16="http://schemas.microsoft.com/office/drawing/2014/main" id="{E88AE7A5-75C9-476E-B2D3-D03CFDF886C3}"/>
              </a:ext>
            </a:extLst>
          </p:cNvPr>
          <p:cNvSpPr>
            <a:spLocks noChangeArrowheads="1"/>
          </p:cNvSpPr>
          <p:nvPr/>
        </p:nvSpPr>
        <p:spPr bwMode="auto">
          <a:xfrm>
            <a:off x="5751032" y="1753588"/>
            <a:ext cx="595597" cy="24615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5" name="AutoShape 380">
            <a:extLst>
              <a:ext uri="{FF2B5EF4-FFF2-40B4-BE49-F238E27FC236}">
                <a16:creationId xmlns:a16="http://schemas.microsoft.com/office/drawing/2014/main" id="{A52D76DA-F22E-4A3C-ABA8-48588F1E0583}"/>
              </a:ext>
            </a:extLst>
          </p:cNvPr>
          <p:cNvSpPr>
            <a:spLocks noChangeArrowheads="1"/>
          </p:cNvSpPr>
          <p:nvPr/>
        </p:nvSpPr>
        <p:spPr bwMode="auto">
          <a:xfrm>
            <a:off x="6819998" y="1779884"/>
            <a:ext cx="2563563" cy="1551226"/>
          </a:xfrm>
          <a:prstGeom prst="roundRect">
            <a:avLst>
              <a:gd name="adj" fmla="val 3338"/>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6" name="Rectangle 363">
            <a:extLst>
              <a:ext uri="{FF2B5EF4-FFF2-40B4-BE49-F238E27FC236}">
                <a16:creationId xmlns:a16="http://schemas.microsoft.com/office/drawing/2014/main" id="{1BB6F98E-7B31-46EF-911B-2BA23BBD7A1E}"/>
              </a:ext>
            </a:extLst>
          </p:cNvPr>
          <p:cNvSpPr>
            <a:spLocks noChangeArrowheads="1"/>
          </p:cNvSpPr>
          <p:nvPr/>
        </p:nvSpPr>
        <p:spPr bwMode="auto">
          <a:xfrm>
            <a:off x="688509" y="4144140"/>
            <a:ext cx="10212642" cy="1849668"/>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参考</a:t>
            </a: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a:t>
            </a:r>
          </a:p>
          <a:p>
            <a:pPr fontAlgn="base">
              <a:spcAft>
                <a:spcPts val="0"/>
              </a:spcAft>
            </a:pPr>
            <a:r>
              <a:rPr lang="ja-JP" altLang="en-US" sz="14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使用したメニューが「最近使用したメニュー」欄に表示されます</a:t>
            </a:r>
            <a:r>
              <a:rPr lang="ja-JP" sz="1400" kern="1200" dirty="0">
                <a:solidFill>
                  <a:srgbClr val="000000"/>
                </a:solidFill>
                <a:effectLst/>
                <a:latin typeface="Meiryo UI" panose="020B0604030504040204" pitchFamily="50" charset="-128"/>
                <a:ea typeface="Meiryo UI" panose="020B0604030504040204" pitchFamily="50" charset="-128"/>
                <a:cs typeface="Times New Roman" panose="02020603050405020304" pitchFamily="18" charset="0"/>
              </a:rPr>
              <a:t>。</a:t>
            </a:r>
            <a:r>
              <a:rPr lang="ja-JP" altLang="en-US" sz="1400" kern="1200" dirty="0">
                <a:solidFill>
                  <a:srgbClr val="000000"/>
                </a:solidFill>
                <a:effectLst/>
                <a:latin typeface="Meiryo UI" panose="020B0604030504040204" pitchFamily="50" charset="-128"/>
                <a:ea typeface="Meiryo UI" panose="020B0604030504040204" pitchFamily="50" charset="-128"/>
                <a:cs typeface="Times New Roman" panose="02020603050405020304" pitchFamily="18" charset="0"/>
              </a:rPr>
              <a:t>　　　</a:t>
            </a:r>
            <a:r>
              <a:rPr lang="ja-JP" altLang="en-US" sz="14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よく使用するメニューは、ピン留めして常に表示させておくと便利です。</a:t>
            </a:r>
            <a:endParaRPr lang="en-US" altLang="ja-JP" sz="1400" kern="1200" dirty="0">
              <a:solidFill>
                <a:srgbClr val="000000"/>
              </a:solidFill>
              <a:effectLst/>
              <a:latin typeface="Meiryo UI" panose="020B0604030504040204" pitchFamily="50" charset="-128"/>
              <a:ea typeface="Meiryo UI" panose="020B0604030504040204" pitchFamily="50" charset="-128"/>
              <a:cs typeface="Times New Roman" panose="02020603050405020304" pitchFamily="18" charset="0"/>
            </a:endParaRPr>
          </a:p>
          <a:p>
            <a:pPr fontAlgn="base">
              <a:spcAft>
                <a:spcPts val="0"/>
              </a:spcAft>
            </a:pPr>
            <a:endParaRPr lang="en-US" altLang="ja-JP" sz="1200" kern="1200" dirty="0">
              <a:solidFill>
                <a:srgbClr val="000000"/>
              </a:solidFill>
              <a:effectLst/>
              <a:latin typeface="Century" panose="02040604050505020304" pitchFamily="18" charset="0"/>
              <a:ea typeface="ＭＳ ゴシック" panose="020B0609070205080204" pitchFamily="49" charset="-128"/>
              <a:cs typeface="Times New Roman" panose="02020603050405020304" pitchFamily="18" charset="0"/>
            </a:endParaRPr>
          </a:p>
          <a:p>
            <a:pPr fontAlgn="base">
              <a:spcAft>
                <a:spcPts val="0"/>
              </a:spcAft>
            </a:pPr>
            <a:endParaRPr lang="en-US" altLang="ja-JP" sz="1200" dirty="0">
              <a:solidFill>
                <a:srgbClr val="000000"/>
              </a:solidFill>
              <a:latin typeface="Century" panose="02040604050505020304" pitchFamily="18" charset="0"/>
              <a:ea typeface="ＭＳ ゴシック" panose="020B0609070205080204" pitchFamily="49" charset="-128"/>
              <a:cs typeface="Times New Roman" panose="02020603050405020304" pitchFamily="18" charset="0"/>
            </a:endParaRPr>
          </a:p>
          <a:p>
            <a:pPr fontAlgn="base">
              <a:spcAft>
                <a:spcPts val="0"/>
              </a:spcAft>
            </a:pPr>
            <a:endParaRPr lang="en-US" altLang="ja-JP" sz="1200" dirty="0">
              <a:solidFill>
                <a:srgbClr val="000000"/>
              </a:solidFill>
              <a:latin typeface="Century" panose="02040604050505020304" pitchFamily="18" charset="0"/>
              <a:ea typeface="ＭＳ ゴシック" panose="020B0609070205080204" pitchFamily="49" charset="-128"/>
              <a:cs typeface="Times New Roman" panose="02020603050405020304" pitchFamily="18" charset="0"/>
            </a:endParaRPr>
          </a:p>
          <a:p>
            <a:pPr fontAlgn="base">
              <a:spcAft>
                <a:spcPts val="0"/>
              </a:spcAft>
            </a:pPr>
            <a:endParaRPr lang="en-US" altLang="ja-JP" sz="1200" dirty="0">
              <a:solidFill>
                <a:srgbClr val="000000"/>
              </a:solidFill>
              <a:latin typeface="Century" panose="02040604050505020304" pitchFamily="18" charset="0"/>
              <a:ea typeface="ＭＳ ゴシック" panose="020B0609070205080204" pitchFamily="49" charset="-128"/>
              <a:cs typeface="Times New Roman" panose="02020603050405020304" pitchFamily="18" charset="0"/>
            </a:endParaRPr>
          </a:p>
          <a:p>
            <a:pPr fontAlgn="base">
              <a:spcAft>
                <a:spcPts val="0"/>
              </a:spcAft>
            </a:pPr>
            <a:endParaRPr lang="en-US" altLang="ja-JP" sz="1200" dirty="0">
              <a:solidFill>
                <a:srgbClr val="000000"/>
              </a:solidFill>
              <a:latin typeface="Century" panose="02040604050505020304" pitchFamily="18" charset="0"/>
              <a:ea typeface="ＭＳ ゴシック" panose="020B0609070205080204" pitchFamily="49" charset="-128"/>
              <a:cs typeface="Times New Roman" panose="02020603050405020304" pitchFamily="18" charset="0"/>
            </a:endParaRPr>
          </a:p>
          <a:p>
            <a:pPr fontAlgn="base">
              <a:spcAft>
                <a:spcPts val="0"/>
              </a:spcAft>
            </a:pPr>
            <a:r>
              <a:rPr lang="ja-JP" altLang="en-US" sz="12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「最近使用したメニュー」欄からもメニューを起動できます。</a:t>
            </a:r>
            <a:endParaRPr lang="en-US" altLang="ja-JP" sz="1200" kern="1200" dirty="0">
              <a:solidFill>
                <a:srgbClr val="000000"/>
              </a:solidFill>
              <a:effectLst/>
              <a:latin typeface="Meiryo UI" panose="020B0604030504040204" pitchFamily="50" charset="-128"/>
              <a:ea typeface="Meiryo UI" panose="020B0604030504040204" pitchFamily="50" charset="-128"/>
              <a:cs typeface="Times New Roman" panose="02020603050405020304" pitchFamily="18" charset="0"/>
            </a:endParaRPr>
          </a:p>
          <a:p>
            <a:pPr fontAlgn="base">
              <a:spcAft>
                <a:spcPts val="0"/>
              </a:spcAft>
            </a:pPr>
            <a:endParaRPr lang="ja-JP" sz="1200" kern="100" dirty="0">
              <a:effectLst/>
              <a:latin typeface="Century" panose="02040604050505020304" pitchFamily="18" charset="0"/>
              <a:ea typeface="ＭＳ 明朝" panose="02020609040205080304" pitchFamily="17" charset="-128"/>
              <a:cs typeface="Times New Roman" panose="02020603050405020304" pitchFamily="18" charset="0"/>
            </a:endParaRPr>
          </a:p>
        </p:txBody>
      </p:sp>
      <p:pic>
        <p:nvPicPr>
          <p:cNvPr id="27" name="図 26">
            <a:extLst>
              <a:ext uri="{FF2B5EF4-FFF2-40B4-BE49-F238E27FC236}">
                <a16:creationId xmlns:a16="http://schemas.microsoft.com/office/drawing/2014/main" id="{B4D409BD-EA88-4C95-AD90-93CD8006FBC7}"/>
              </a:ext>
            </a:extLst>
          </p:cNvPr>
          <p:cNvPicPr>
            <a:picLocks noChangeAspect="1"/>
          </p:cNvPicPr>
          <p:nvPr/>
        </p:nvPicPr>
        <p:blipFill>
          <a:blip r:embed="rId7" r:link="rId8">
            <a:extLst>
              <a:ext uri="{28A0092B-C50C-407E-A947-70E740481C1C}">
                <a14:useLocalDpi xmlns:a14="http://schemas.microsoft.com/office/drawing/2010/main" val="0"/>
              </a:ext>
            </a:extLst>
          </a:blip>
          <a:stretch>
            <a:fillRect/>
          </a:stretch>
        </p:blipFill>
        <p:spPr>
          <a:xfrm>
            <a:off x="781138" y="4713374"/>
            <a:ext cx="3352800" cy="711200"/>
          </a:xfrm>
          <a:prstGeom prst="rect">
            <a:avLst/>
          </a:prstGeom>
        </p:spPr>
      </p:pic>
      <p:sp>
        <p:nvSpPr>
          <p:cNvPr id="28" name="テキスト ボックス 27">
            <a:extLst>
              <a:ext uri="{FF2B5EF4-FFF2-40B4-BE49-F238E27FC236}">
                <a16:creationId xmlns:a16="http://schemas.microsoft.com/office/drawing/2014/main" id="{0C73EE1B-A84D-400B-86D2-6E94B1EE7843}"/>
              </a:ext>
            </a:extLst>
          </p:cNvPr>
          <p:cNvSpPr txBox="1"/>
          <p:nvPr/>
        </p:nvSpPr>
        <p:spPr>
          <a:xfrm>
            <a:off x="5334200" y="4797702"/>
            <a:ext cx="2387396" cy="461665"/>
          </a:xfrm>
          <a:prstGeom prst="rect">
            <a:avLst/>
          </a:prstGeom>
          <a:noFill/>
        </p:spPr>
        <p:txBody>
          <a:bodyPr wrap="square" rtlCol="0">
            <a:spAutoFit/>
          </a:bodyPr>
          <a:lstStyle/>
          <a:p>
            <a:r>
              <a:rPr kumimoji="1" lang="ja-JP" altLang="en-US" sz="1200" dirty="0">
                <a:latin typeface="Meiryo UI" panose="020B0604030504040204" pitchFamily="50" charset="-128"/>
                <a:ea typeface="Meiryo UI" panose="020B0604030504040204" pitchFamily="50" charset="-128"/>
              </a:rPr>
              <a:t>①アイコンにカーソルを当てると　</a:t>
            </a:r>
            <a:r>
              <a:rPr lang="ja-JP" altLang="en-US" sz="1200" dirty="0">
                <a:latin typeface="Meiryo UI" panose="020B0604030504040204" pitchFamily="50" charset="-128"/>
                <a:ea typeface="Meiryo UI" panose="020B0604030504040204" pitchFamily="50" charset="-128"/>
              </a:rPr>
              <a:t>　 が</a:t>
            </a:r>
            <a:br>
              <a:rPr lang="en-US" altLang="ja-JP" sz="1200" dirty="0">
                <a:latin typeface="Meiryo UI" panose="020B0604030504040204" pitchFamily="50" charset="-128"/>
                <a:ea typeface="Meiryo UI" panose="020B0604030504040204" pitchFamily="50" charset="-128"/>
              </a:rPr>
            </a:br>
            <a:r>
              <a:rPr lang="ja-JP" altLang="en-US" sz="1200" dirty="0">
                <a:latin typeface="Meiryo UI" panose="020B0604030504040204" pitchFamily="50" charset="-128"/>
                <a:ea typeface="Meiryo UI" panose="020B0604030504040204" pitchFamily="50" charset="-128"/>
              </a:rPr>
              <a:t>　 表示されますのでクリックします。</a:t>
            </a:r>
            <a:endParaRPr lang="en-US" altLang="ja-JP" sz="1200" dirty="0">
              <a:latin typeface="Meiryo UI" panose="020B0604030504040204" pitchFamily="50" charset="-128"/>
              <a:ea typeface="Meiryo UI" panose="020B0604030504040204" pitchFamily="50" charset="-128"/>
            </a:endParaRPr>
          </a:p>
        </p:txBody>
      </p:sp>
      <p:pic>
        <p:nvPicPr>
          <p:cNvPr id="29" name="図 28">
            <a:extLst>
              <a:ext uri="{FF2B5EF4-FFF2-40B4-BE49-F238E27FC236}">
                <a16:creationId xmlns:a16="http://schemas.microsoft.com/office/drawing/2014/main" id="{EA647F6E-A258-4AD7-A0B1-40FC0CFFDA53}"/>
              </a:ext>
            </a:extLst>
          </p:cNvPr>
          <p:cNvPicPr>
            <a:picLocks noChangeAspect="1"/>
          </p:cNvPicPr>
          <p:nvPr/>
        </p:nvPicPr>
        <p:blipFill>
          <a:blip r:embed="rId9" r:link="rId10">
            <a:extLst>
              <a:ext uri="{28A0092B-C50C-407E-A947-70E740481C1C}">
                <a14:useLocalDpi xmlns:a14="http://schemas.microsoft.com/office/drawing/2010/main" val="0"/>
              </a:ext>
            </a:extLst>
          </a:blip>
          <a:stretch>
            <a:fillRect/>
          </a:stretch>
        </p:blipFill>
        <p:spPr>
          <a:xfrm>
            <a:off x="7244447" y="4817483"/>
            <a:ext cx="200025" cy="200025"/>
          </a:xfrm>
          <a:prstGeom prst="rect">
            <a:avLst/>
          </a:prstGeom>
        </p:spPr>
      </p:pic>
      <p:sp>
        <p:nvSpPr>
          <p:cNvPr id="30" name="テキスト ボックス 29">
            <a:extLst>
              <a:ext uri="{FF2B5EF4-FFF2-40B4-BE49-F238E27FC236}">
                <a16:creationId xmlns:a16="http://schemas.microsoft.com/office/drawing/2014/main" id="{7A04D094-E4ED-48D0-AFD4-8A08FC333D54}"/>
              </a:ext>
            </a:extLst>
          </p:cNvPr>
          <p:cNvSpPr txBox="1"/>
          <p:nvPr/>
        </p:nvSpPr>
        <p:spPr>
          <a:xfrm>
            <a:off x="8020491" y="4797702"/>
            <a:ext cx="2139508" cy="276999"/>
          </a:xfrm>
          <a:prstGeom prst="rect">
            <a:avLst/>
          </a:prstGeom>
          <a:noFill/>
        </p:spPr>
        <p:txBody>
          <a:bodyPr wrap="square" rtlCol="0">
            <a:spAutoFit/>
          </a:bodyPr>
          <a:lstStyle/>
          <a:p>
            <a:r>
              <a:rPr lang="ja-JP" altLang="en-US" sz="1200" dirty="0">
                <a:latin typeface="Meiryo UI" panose="020B0604030504040204" pitchFamily="50" charset="-128"/>
                <a:ea typeface="Meiryo UI" panose="020B0604030504040204" pitchFamily="50" charset="-128"/>
              </a:rPr>
              <a:t>②「ピン留めする」を選択します。</a:t>
            </a:r>
            <a:endParaRPr lang="en-US" altLang="ja-JP" sz="1200" dirty="0">
              <a:latin typeface="Meiryo UI" panose="020B0604030504040204" pitchFamily="50" charset="-128"/>
              <a:ea typeface="Meiryo UI" panose="020B0604030504040204" pitchFamily="50" charset="-128"/>
            </a:endParaRPr>
          </a:p>
        </p:txBody>
      </p:sp>
      <p:pic>
        <p:nvPicPr>
          <p:cNvPr id="31" name="図 30">
            <a:extLst>
              <a:ext uri="{FF2B5EF4-FFF2-40B4-BE49-F238E27FC236}">
                <a16:creationId xmlns:a16="http://schemas.microsoft.com/office/drawing/2014/main" id="{F2C38638-87D3-427E-8FFD-B7EC32C92ED5}"/>
              </a:ext>
            </a:extLst>
          </p:cNvPr>
          <p:cNvPicPr>
            <a:picLocks noChangeAspect="1"/>
          </p:cNvPicPr>
          <p:nvPr/>
        </p:nvPicPr>
        <p:blipFill>
          <a:blip r:embed="rId11" r:link="rId12">
            <a:extLst>
              <a:ext uri="{28A0092B-C50C-407E-A947-70E740481C1C}">
                <a14:useLocalDpi xmlns:a14="http://schemas.microsoft.com/office/drawing/2010/main" val="0"/>
              </a:ext>
            </a:extLst>
          </a:blip>
          <a:stretch>
            <a:fillRect/>
          </a:stretch>
        </p:blipFill>
        <p:spPr>
          <a:xfrm>
            <a:off x="5592942" y="5303734"/>
            <a:ext cx="1430501" cy="643438"/>
          </a:xfrm>
          <a:prstGeom prst="rect">
            <a:avLst/>
          </a:prstGeom>
        </p:spPr>
      </p:pic>
      <p:pic>
        <p:nvPicPr>
          <p:cNvPr id="32" name="図 31">
            <a:extLst>
              <a:ext uri="{FF2B5EF4-FFF2-40B4-BE49-F238E27FC236}">
                <a16:creationId xmlns:a16="http://schemas.microsoft.com/office/drawing/2014/main" id="{0908B10E-8AE5-4881-B2C2-0C4B1CDD0D53}"/>
              </a:ext>
            </a:extLst>
          </p:cNvPr>
          <p:cNvPicPr>
            <a:picLocks noChangeAspect="1"/>
          </p:cNvPicPr>
          <p:nvPr/>
        </p:nvPicPr>
        <p:blipFill>
          <a:blip r:embed="rId13" r:link="rId14">
            <a:extLst>
              <a:ext uri="{28A0092B-C50C-407E-A947-70E740481C1C}">
                <a14:useLocalDpi xmlns:a14="http://schemas.microsoft.com/office/drawing/2010/main" val="0"/>
              </a:ext>
            </a:extLst>
          </a:blip>
          <a:stretch>
            <a:fillRect/>
          </a:stretch>
        </p:blipFill>
        <p:spPr>
          <a:xfrm>
            <a:off x="8217999" y="5278335"/>
            <a:ext cx="1507150" cy="643437"/>
          </a:xfrm>
          <a:prstGeom prst="rect">
            <a:avLst/>
          </a:prstGeom>
        </p:spPr>
      </p:pic>
      <p:sp>
        <p:nvSpPr>
          <p:cNvPr id="33" name="AutoShape 380">
            <a:extLst>
              <a:ext uri="{FF2B5EF4-FFF2-40B4-BE49-F238E27FC236}">
                <a16:creationId xmlns:a16="http://schemas.microsoft.com/office/drawing/2014/main" id="{A88BD168-58A5-4AB3-84FC-D77C1A873069}"/>
              </a:ext>
            </a:extLst>
          </p:cNvPr>
          <p:cNvSpPr>
            <a:spLocks noChangeArrowheads="1"/>
          </p:cNvSpPr>
          <p:nvPr/>
        </p:nvSpPr>
        <p:spPr bwMode="auto">
          <a:xfrm>
            <a:off x="6092629" y="5449327"/>
            <a:ext cx="231704" cy="318161"/>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4" name="AutoShape 380">
            <a:extLst>
              <a:ext uri="{FF2B5EF4-FFF2-40B4-BE49-F238E27FC236}">
                <a16:creationId xmlns:a16="http://schemas.microsoft.com/office/drawing/2014/main" id="{C08C1C2D-7993-4469-B529-9F32C004F539}"/>
              </a:ext>
            </a:extLst>
          </p:cNvPr>
          <p:cNvSpPr>
            <a:spLocks noChangeArrowheads="1"/>
          </p:cNvSpPr>
          <p:nvPr/>
        </p:nvSpPr>
        <p:spPr bwMode="auto">
          <a:xfrm>
            <a:off x="8824655" y="5489115"/>
            <a:ext cx="849108" cy="160367"/>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417105752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- 3. </a:t>
            </a:r>
            <a:r>
              <a:rPr lang="ja-JP" altLang="en-US" sz="2800" b="1" dirty="0">
                <a:latin typeface="Meiryo UI" panose="020B0604030504040204" pitchFamily="50" charset="-128"/>
                <a:ea typeface="Meiryo UI" panose="020B0604030504040204" pitchFamily="50" charset="-128"/>
              </a:rPr>
              <a:t>基本操作（</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p>
        </p:txBody>
      </p:sp>
      <p:sp>
        <p:nvSpPr>
          <p:cNvPr id="3" name="コンテンツ プレースホルダー 2"/>
          <p:cNvSpPr>
            <a:spLocks noGrp="1"/>
          </p:cNvSpPr>
          <p:nvPr>
            <p:ph idx="1"/>
          </p:nvPr>
        </p:nvSpPr>
        <p:spPr>
          <a:xfrm>
            <a:off x="406706" y="850790"/>
            <a:ext cx="11386268" cy="5539186"/>
          </a:xfrm>
        </p:spPr>
        <p:txBody>
          <a:bodyPr>
            <a:normAutofit/>
          </a:bodyPr>
          <a:lstStyle/>
          <a:p>
            <a:pPr marL="0" indent="0">
              <a:buNone/>
            </a:pPr>
            <a:r>
              <a:rPr lang="en-US" altLang="ja-JP" sz="1600" dirty="0">
                <a:solidFill>
                  <a:schemeClr val="tx1">
                    <a:lumMod val="95000"/>
                    <a:lumOff val="5000"/>
                  </a:schemeClr>
                </a:solidFill>
                <a:latin typeface="Meiryo UI" panose="020B0604030504040204" pitchFamily="50" charset="-128"/>
                <a:ea typeface="Meiryo UI" panose="020B0604030504040204" pitchFamily="50" charset="-128"/>
              </a:rPr>
              <a:t>3. </a:t>
            </a: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ダッシュボードのお知らせ欄を確認します。</a:t>
            </a: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0">
              <a:buNone/>
            </a:pP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　　　　　　　　　　　　　　　　　　　　　　　　　　　　　　　　　　　　　</a:t>
            </a: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0">
              <a:buNone/>
            </a:pP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0">
              <a:buNone/>
            </a:pP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0">
              <a:buNone/>
            </a:pP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0">
              <a:buNone/>
            </a:pP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r>
              <a:rPr lang="en-US" altLang="ja-JP" sz="1600" dirty="0">
                <a:solidFill>
                  <a:schemeClr val="tx1">
                    <a:lumMod val="95000"/>
                    <a:lumOff val="5000"/>
                  </a:schemeClr>
                </a:solidFill>
                <a:latin typeface="Meiryo UI" panose="020B0604030504040204" pitchFamily="50" charset="-128"/>
                <a:ea typeface="Meiryo UI" panose="020B0604030504040204" pitchFamily="50" charset="-128"/>
              </a:rPr>
              <a:t>4. </a:t>
            </a: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　　をクリックし、通知を確認します。</a:t>
            </a: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 </a:t>
            </a:r>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12</a:t>
            </a:fld>
            <a:endParaRPr kumimoji="1" lang="ja-JP" altLang="en-US" dirty="0">
              <a:latin typeface="Meiryo UI" panose="020B0604030504040204" pitchFamily="50" charset="-128"/>
              <a:ea typeface="Meiryo UI" panose="020B0604030504040204" pitchFamily="50" charset="-128"/>
            </a:endParaRPr>
          </a:p>
        </p:txBody>
      </p:sp>
      <p:pic>
        <p:nvPicPr>
          <p:cNvPr id="7" name="図 6">
            <a:extLst>
              <a:ext uri="{FF2B5EF4-FFF2-40B4-BE49-F238E27FC236}">
                <a16:creationId xmlns:a16="http://schemas.microsoft.com/office/drawing/2014/main" id="{BD79A83D-7A62-441F-9583-A47400016629}"/>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758094" y="1217608"/>
            <a:ext cx="4119387" cy="1678875"/>
          </a:xfrm>
          <a:prstGeom prst="rect">
            <a:avLst/>
          </a:prstGeom>
        </p:spPr>
      </p:pic>
      <p:pic>
        <p:nvPicPr>
          <p:cNvPr id="13" name="ベルマーク.jpg">
            <a:extLst>
              <a:ext uri="{FF2B5EF4-FFF2-40B4-BE49-F238E27FC236}">
                <a16:creationId xmlns:a16="http://schemas.microsoft.com/office/drawing/2014/main" id="{A05EE13C-9B55-4F91-88E3-4257B3C18A10}"/>
              </a:ext>
            </a:extLst>
          </p:cNvPr>
          <p:cNvPicPr/>
          <p:nvPr/>
        </p:nvPicPr>
        <p:blipFill>
          <a:blip r:embed="rId5" r:link="rId6">
            <a:extLst>
              <a:ext uri="{28A0092B-C50C-407E-A947-70E740481C1C}">
                <a14:useLocalDpi xmlns:a14="http://schemas.microsoft.com/office/drawing/2010/main" val="0"/>
              </a:ext>
            </a:extLst>
          </a:blip>
          <a:stretch>
            <a:fillRect/>
          </a:stretch>
        </p:blipFill>
        <p:spPr>
          <a:xfrm>
            <a:off x="744612" y="3620383"/>
            <a:ext cx="255302" cy="269988"/>
          </a:xfrm>
          <a:prstGeom prst="rect">
            <a:avLst/>
          </a:prstGeom>
        </p:spPr>
      </p:pic>
      <p:pic>
        <p:nvPicPr>
          <p:cNvPr id="14" name="図 13">
            <a:extLst>
              <a:ext uri="{FF2B5EF4-FFF2-40B4-BE49-F238E27FC236}">
                <a16:creationId xmlns:a16="http://schemas.microsoft.com/office/drawing/2014/main" id="{50B27215-77B0-4052-B1BA-C4D62ECC82A8}"/>
              </a:ext>
            </a:extLst>
          </p:cNvPr>
          <p:cNvPicPr>
            <a:picLocks noChangeAspect="1"/>
          </p:cNvPicPr>
          <p:nvPr/>
        </p:nvPicPr>
        <p:blipFill>
          <a:blip r:embed="rId7" r:link="rId8">
            <a:extLst>
              <a:ext uri="{28A0092B-C50C-407E-A947-70E740481C1C}">
                <a14:useLocalDpi xmlns:a14="http://schemas.microsoft.com/office/drawing/2010/main" val="0"/>
              </a:ext>
            </a:extLst>
          </a:blip>
          <a:stretch>
            <a:fillRect/>
          </a:stretch>
        </p:blipFill>
        <p:spPr>
          <a:xfrm>
            <a:off x="745638" y="4093299"/>
            <a:ext cx="1770811" cy="2246760"/>
          </a:xfrm>
          <a:prstGeom prst="rect">
            <a:avLst/>
          </a:prstGeom>
        </p:spPr>
      </p:pic>
      <p:sp>
        <p:nvSpPr>
          <p:cNvPr id="15" name="AutoShape 380">
            <a:extLst>
              <a:ext uri="{FF2B5EF4-FFF2-40B4-BE49-F238E27FC236}">
                <a16:creationId xmlns:a16="http://schemas.microsoft.com/office/drawing/2014/main" id="{A3DBC455-BE75-42B1-BC59-253891CB2BA4}"/>
              </a:ext>
            </a:extLst>
          </p:cNvPr>
          <p:cNvSpPr>
            <a:spLocks noChangeArrowheads="1"/>
          </p:cNvSpPr>
          <p:nvPr/>
        </p:nvSpPr>
        <p:spPr bwMode="auto">
          <a:xfrm>
            <a:off x="1975878" y="4140289"/>
            <a:ext cx="414013" cy="38673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6" name="AutoShape 380">
            <a:extLst>
              <a:ext uri="{FF2B5EF4-FFF2-40B4-BE49-F238E27FC236}">
                <a16:creationId xmlns:a16="http://schemas.microsoft.com/office/drawing/2014/main" id="{1BC5ADE0-11AC-46B2-83FB-A48197D19C4C}"/>
              </a:ext>
            </a:extLst>
          </p:cNvPr>
          <p:cNvSpPr>
            <a:spLocks noChangeArrowheads="1"/>
          </p:cNvSpPr>
          <p:nvPr/>
        </p:nvSpPr>
        <p:spPr bwMode="auto">
          <a:xfrm>
            <a:off x="920274" y="5516949"/>
            <a:ext cx="1400518" cy="598657"/>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7" name="AutoShape 10"/>
          <p:cNvSpPr>
            <a:spLocks noChangeShapeType="1"/>
          </p:cNvSpPr>
          <p:nvPr/>
        </p:nvSpPr>
        <p:spPr bwMode="auto">
          <a:xfrm rot="10800000" flipV="1">
            <a:off x="4748483" y="2252981"/>
            <a:ext cx="541311" cy="61508"/>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8" name="AutoShape 10"/>
          <p:cNvSpPr>
            <a:spLocks noChangeShapeType="1"/>
          </p:cNvSpPr>
          <p:nvPr/>
        </p:nvSpPr>
        <p:spPr bwMode="auto">
          <a:xfrm rot="10800000" flipV="1">
            <a:off x="2328919" y="5738340"/>
            <a:ext cx="541311" cy="61508"/>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9" name="テキスト ボックス 2"/>
          <p:cNvSpPr txBox="1">
            <a:spLocks noChangeArrowheads="1"/>
          </p:cNvSpPr>
          <p:nvPr/>
        </p:nvSpPr>
        <p:spPr bwMode="auto">
          <a:xfrm>
            <a:off x="5289794" y="1661989"/>
            <a:ext cx="3876448" cy="1181983"/>
          </a:xfrm>
          <a:prstGeom prst="rect">
            <a:avLst/>
          </a:prstGeom>
          <a:solidFill>
            <a:srgbClr val="FFFFFF"/>
          </a:solidFill>
          <a:ln w="9525">
            <a:solidFill>
              <a:srgbClr val="000000"/>
            </a:solidFill>
            <a:miter lim="800000"/>
            <a:headEnd/>
            <a:tailEnd/>
          </a:ln>
        </p:spPr>
        <p:txBody>
          <a:bodyPr vert="horz" wrap="square" lIns="72000" tIns="72000" rIns="72000" bIns="72000" numCol="1" anchor="ctr"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以下のお知らせが送られてきます。</a:t>
            </a:r>
          </a:p>
          <a:p>
            <a:pPr lvl="0" eaLnBrk="0" fontAlgn="base" hangingPunct="0">
              <a:spcBef>
                <a:spcPct val="0"/>
              </a:spcBef>
              <a:spcAft>
                <a:spcPct val="0"/>
              </a:spcAft>
            </a:pPr>
            <a:endPar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・未打刻のお知らせ</a:t>
            </a: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・残業超過のお知らせ</a:t>
            </a: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・年次有給休暇の取得についてのお知らせ</a:t>
            </a:r>
            <a:endPar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
        <p:nvSpPr>
          <p:cNvPr id="20" name="AutoShape 380">
            <a:extLst>
              <a:ext uri="{FF2B5EF4-FFF2-40B4-BE49-F238E27FC236}">
                <a16:creationId xmlns:a16="http://schemas.microsoft.com/office/drawing/2014/main" id="{1BC5ADE0-11AC-46B2-83FB-A48197D19C4C}"/>
              </a:ext>
            </a:extLst>
          </p:cNvPr>
          <p:cNvSpPr>
            <a:spLocks noChangeArrowheads="1"/>
          </p:cNvSpPr>
          <p:nvPr/>
        </p:nvSpPr>
        <p:spPr bwMode="auto">
          <a:xfrm>
            <a:off x="761611" y="1849758"/>
            <a:ext cx="3997382" cy="1032223"/>
          </a:xfrm>
          <a:prstGeom prst="roundRect">
            <a:avLst>
              <a:gd name="adj" fmla="val 11746"/>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1" name="テキスト ボックス 2"/>
          <p:cNvSpPr txBox="1">
            <a:spLocks noChangeArrowheads="1"/>
          </p:cNvSpPr>
          <p:nvPr/>
        </p:nvSpPr>
        <p:spPr bwMode="auto">
          <a:xfrm>
            <a:off x="2878357" y="5010498"/>
            <a:ext cx="6400121" cy="1113650"/>
          </a:xfrm>
          <a:prstGeom prst="rect">
            <a:avLst/>
          </a:prstGeom>
          <a:solidFill>
            <a:srgbClr val="FFFFFF"/>
          </a:solidFill>
          <a:ln w="9525">
            <a:solidFill>
              <a:srgbClr val="000000"/>
            </a:solidFill>
            <a:miter lim="800000"/>
            <a:headEnd/>
            <a:tailEnd/>
          </a:ln>
        </p:spPr>
        <p:txBody>
          <a:bodyPr vert="horz" wrap="square" lIns="72000" tIns="72000" rIns="72000" bIns="72000" numCol="1" anchor="ctr"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申請が否認された場合や、承認依頼などで、通知が来ている件数を確認できます。</a:t>
            </a: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各件数欄をクリックすると、［申請］や［承認］メニューが表示され、処理できます。</a:t>
            </a:r>
            <a:endPar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38399457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］打刻する</a:t>
            </a:r>
          </a:p>
        </p:txBody>
      </p:sp>
      <p:sp>
        <p:nvSpPr>
          <p:cNvPr id="3" name="コンテンツ プレースホルダー 2"/>
          <p:cNvSpPr>
            <a:spLocks noGrp="1"/>
          </p:cNvSpPr>
          <p:nvPr>
            <p:ph idx="1"/>
          </p:nvPr>
        </p:nvSpPr>
        <p:spPr>
          <a:xfrm>
            <a:off x="389614" y="850790"/>
            <a:ext cx="10964186" cy="5539186"/>
          </a:xfrm>
        </p:spPr>
        <p:txBody>
          <a:bodyPr>
            <a:normAutofit/>
          </a:bodyPr>
          <a:lstStyle/>
          <a:p>
            <a:pPr marL="0" indent="0">
              <a:buNone/>
            </a:pPr>
            <a:endParaRPr lang="en-US" altLang="ja-JP" sz="2000" dirty="0">
              <a:latin typeface="Meiryo UI" panose="020B0604030504040204" pitchFamily="50" charset="-128"/>
              <a:ea typeface="Meiryo UI" panose="020B0604030504040204" pitchFamily="50" charset="-128"/>
            </a:endParaRPr>
          </a:p>
          <a:p>
            <a:pPr marL="0" indent="0">
              <a:buNone/>
            </a:pPr>
            <a:r>
              <a:rPr lang="en-US" altLang="ja-JP" sz="2000" dirty="0">
                <a:latin typeface="Meiryo UI" panose="020B0604030504040204" pitchFamily="50" charset="-128"/>
                <a:ea typeface="Meiryo UI" panose="020B0604030504040204" pitchFamily="50" charset="-128"/>
              </a:rPr>
              <a:t> </a:t>
            </a:r>
            <a:r>
              <a:rPr lang="en-US" altLang="ja-JP" sz="2400" dirty="0">
                <a:latin typeface="Meiryo UI" panose="020B0604030504040204" pitchFamily="50" charset="-128"/>
                <a:ea typeface="Meiryo UI" panose="020B0604030504040204" pitchFamily="50" charset="-128"/>
              </a:rPr>
              <a:t>1. </a:t>
            </a:r>
            <a:r>
              <a:rPr lang="ja-JP" altLang="en-US" sz="2400" dirty="0">
                <a:latin typeface="Meiryo UI" panose="020B0604030504040204" pitchFamily="50" charset="-128"/>
                <a:ea typeface="Meiryo UI" panose="020B0604030504040204" pitchFamily="50" charset="-128"/>
              </a:rPr>
              <a:t>パソコンから打刻する</a:t>
            </a:r>
            <a:endParaRPr lang="en-US" altLang="ja-JP" sz="2400" dirty="0">
              <a:latin typeface="Meiryo UI" panose="020B0604030504040204" pitchFamily="50" charset="-128"/>
              <a:ea typeface="Meiryo UI" panose="020B0604030504040204" pitchFamily="50" charset="-128"/>
            </a:endParaRPr>
          </a:p>
          <a:p>
            <a:pPr marL="0" indent="0">
              <a:buNone/>
            </a:pPr>
            <a:endParaRPr lang="en-US" altLang="ja-JP" sz="2400" dirty="0">
              <a:latin typeface="Meiryo UI" panose="020B0604030504040204" pitchFamily="50" charset="-128"/>
              <a:ea typeface="Meiryo UI" panose="020B0604030504040204" pitchFamily="50" charset="-128"/>
            </a:endParaRPr>
          </a:p>
          <a:p>
            <a:pPr marL="0" indent="0">
              <a:buNone/>
            </a:pPr>
            <a:r>
              <a:rPr lang="en-US" altLang="ja-JP" sz="2400" dirty="0">
                <a:latin typeface="Meiryo UI" panose="020B0604030504040204" pitchFamily="50" charset="-128"/>
                <a:ea typeface="Meiryo UI" panose="020B0604030504040204" pitchFamily="50" charset="-128"/>
              </a:rPr>
              <a:t> 2.</a:t>
            </a:r>
            <a:r>
              <a:rPr lang="ja-JP" altLang="en-US" sz="2400" dirty="0">
                <a:latin typeface="Meiryo UI" panose="020B0604030504040204" pitchFamily="50" charset="-128"/>
                <a:ea typeface="Meiryo UI" panose="020B0604030504040204" pitchFamily="50" charset="-128"/>
              </a:rPr>
              <a:t> モバイル端末から打刻する</a:t>
            </a:r>
            <a:endParaRPr lang="en-US" altLang="ja-JP" sz="2400" dirty="0">
              <a:latin typeface="Meiryo UI" panose="020B0604030504040204" pitchFamily="50" charset="-128"/>
              <a:ea typeface="Meiryo UI" panose="020B0604030504040204" pitchFamily="50" charset="-128"/>
            </a:endParaRPr>
          </a:p>
          <a:p>
            <a:pPr marL="0" indent="0">
              <a:buNone/>
            </a:pPr>
            <a:endParaRPr lang="en-US" altLang="ja-JP" sz="2400" dirty="0">
              <a:latin typeface="Meiryo UI" panose="020B0604030504040204" pitchFamily="50" charset="-128"/>
              <a:ea typeface="Meiryo UI" panose="020B0604030504040204" pitchFamily="50" charset="-128"/>
            </a:endParaRPr>
          </a:p>
          <a:p>
            <a:pPr marL="0" indent="0">
              <a:buNone/>
            </a:pPr>
            <a:r>
              <a:rPr lang="en-US" altLang="ja-JP" sz="2400" dirty="0">
                <a:latin typeface="Meiryo UI" panose="020B0604030504040204" pitchFamily="50" charset="-128"/>
                <a:ea typeface="Meiryo UI" panose="020B0604030504040204" pitchFamily="50" charset="-128"/>
              </a:rPr>
              <a:t> 3.</a:t>
            </a:r>
            <a:r>
              <a:rPr lang="ja-JP" altLang="en-US" sz="2400" dirty="0">
                <a:latin typeface="Meiryo UI" panose="020B0604030504040204" pitchFamily="50" charset="-128"/>
                <a:ea typeface="Meiryo UI" panose="020B0604030504040204" pitchFamily="50" charset="-128"/>
              </a:rPr>
              <a:t> 勤務を選択してから打刻する</a:t>
            </a:r>
            <a:endParaRPr lang="en-US" altLang="ja-JP" sz="2400" dirty="0">
              <a:latin typeface="Meiryo UI" panose="020B0604030504040204" pitchFamily="50" charset="-128"/>
              <a:ea typeface="Meiryo UI" panose="020B0604030504040204" pitchFamily="50" charset="-128"/>
            </a:endParaRPr>
          </a:p>
          <a:p>
            <a:pPr marL="0" indent="0">
              <a:buNone/>
            </a:pPr>
            <a:endParaRPr lang="en-US" altLang="ja-JP" sz="2400" dirty="0">
              <a:latin typeface="Meiryo UI" panose="020B0604030504040204" pitchFamily="50" charset="-128"/>
              <a:ea typeface="Meiryo UI" panose="020B0604030504040204" pitchFamily="50" charset="-128"/>
            </a:endParaRPr>
          </a:p>
          <a:p>
            <a:pPr marL="0" indent="0">
              <a:buNone/>
            </a:pPr>
            <a:br>
              <a:rPr lang="en-US" altLang="ja-JP" sz="2400" dirty="0">
                <a:latin typeface="Meiryo UI" panose="020B0604030504040204" pitchFamily="50" charset="-128"/>
                <a:ea typeface="Meiryo UI" panose="020B0604030504040204" pitchFamily="50" charset="-128"/>
              </a:rPr>
            </a:br>
            <a:endParaRPr lang="en-US" altLang="ja-JP" sz="2400" dirty="0">
              <a:latin typeface="Meiryo UI" panose="020B0604030504040204" pitchFamily="50" charset="-128"/>
              <a:ea typeface="Meiryo UI" panose="020B0604030504040204" pitchFamily="50" charset="-128"/>
            </a:endParaRPr>
          </a:p>
          <a:p>
            <a:pPr marL="0" indent="0">
              <a:buNone/>
            </a:pPr>
            <a:r>
              <a:rPr lang="en-US" altLang="ja-JP" sz="2400" dirty="0">
                <a:latin typeface="Meiryo UI" panose="020B0604030504040204" pitchFamily="50" charset="-128"/>
                <a:ea typeface="Meiryo UI" panose="020B0604030504040204" pitchFamily="50" charset="-128"/>
              </a:rPr>
              <a:t> </a:t>
            </a:r>
            <a:br>
              <a:rPr lang="en-US" altLang="ja-JP" sz="2400" dirty="0">
                <a:latin typeface="Meiryo UI" panose="020B0604030504040204" pitchFamily="50" charset="-128"/>
                <a:ea typeface="Meiryo UI" panose="020B0604030504040204" pitchFamily="50" charset="-128"/>
              </a:rPr>
            </a:br>
            <a:endParaRPr kumimoji="1" lang="ja-JP" altLang="en-US" sz="24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68980" y="6492874"/>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13</a:t>
            </a:fld>
            <a:endParaRPr kumimoji="1" lang="ja-JP" altLang="en-US"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424879610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コンテンツ プレースホルダー 2"/>
          <p:cNvSpPr>
            <a:spLocks noGrp="1"/>
          </p:cNvSpPr>
          <p:nvPr>
            <p:ph idx="1"/>
          </p:nvPr>
        </p:nvSpPr>
        <p:spPr>
          <a:xfrm>
            <a:off x="389614" y="1005257"/>
            <a:ext cx="10964186" cy="5481874"/>
          </a:xfrm>
        </p:spPr>
        <p:txBody>
          <a:bodyPr>
            <a:normAutofit/>
          </a:bodyPr>
          <a:lstStyle/>
          <a:p>
            <a:pPr marL="0" indent="0">
              <a:buNone/>
            </a:pPr>
            <a:r>
              <a:rPr lang="en-US" altLang="ja-JP" sz="1600" dirty="0">
                <a:latin typeface="Meiryo UI" panose="020B0604030504040204" pitchFamily="50" charset="-128"/>
                <a:ea typeface="Meiryo UI" panose="020B0604030504040204" pitchFamily="50" charset="-128"/>
              </a:rPr>
              <a:t>1. </a:t>
            </a:r>
            <a:r>
              <a:rPr lang="ja-JP" altLang="en-US" sz="1600" dirty="0">
                <a:latin typeface="Meiryo UI" panose="020B0604030504040204" pitchFamily="50" charset="-128"/>
                <a:ea typeface="Meiryo UI" panose="020B0604030504040204" pitchFamily="50" charset="-128"/>
              </a:rPr>
              <a:t>［タイムレコーダー </a:t>
            </a:r>
            <a:r>
              <a:rPr lang="en-US"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マイタイムレコーダー</a:t>
            </a:r>
            <a:r>
              <a:rPr lang="ja-JP" altLang="en-US" sz="1600" dirty="0">
                <a:latin typeface="Meiryo UI" panose="020B0604030504040204" pitchFamily="50" charset="-128"/>
                <a:ea typeface="Meiryo UI" panose="020B0604030504040204" pitchFamily="50" charset="-128"/>
              </a:rPr>
              <a:t>］メニューで、</a:t>
            </a: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出勤（退出・外出・再入）ボタンをクリックします。</a:t>
            </a:r>
            <a:endParaRPr lang="en-US" altLang="ja-JP" sz="1800" dirty="0">
              <a:latin typeface="Meiryo UI" panose="020B0604030504040204" pitchFamily="50" charset="-128"/>
              <a:ea typeface="Meiryo UI" panose="020B0604030504040204" pitchFamily="50" charset="-128"/>
            </a:endParaRPr>
          </a:p>
          <a:p>
            <a:pPr marL="0" indent="0">
              <a:buNone/>
            </a:pPr>
            <a:endParaRPr lang="en-US" altLang="ja-JP" sz="1800" dirty="0">
              <a:latin typeface="Meiryo UI" panose="020B0604030504040204" pitchFamily="50" charset="-128"/>
              <a:ea typeface="Meiryo UI" panose="020B0604030504040204" pitchFamily="50" charset="-128"/>
            </a:endParaRPr>
          </a:p>
          <a:p>
            <a:pPr marL="0" indent="0">
              <a:buNone/>
            </a:pPr>
            <a:endParaRPr lang="en-US" altLang="ja-JP" sz="1800" dirty="0">
              <a:latin typeface="Meiryo UI" panose="020B0604030504040204" pitchFamily="50" charset="-128"/>
              <a:ea typeface="Meiryo UI" panose="020B0604030504040204" pitchFamily="50" charset="-128"/>
            </a:endParaRPr>
          </a:p>
          <a:p>
            <a:pPr marL="0" indent="0">
              <a:buNone/>
            </a:pPr>
            <a:endParaRPr lang="en-US" altLang="ja-JP" sz="1800" dirty="0">
              <a:latin typeface="Meiryo UI" panose="020B0604030504040204" pitchFamily="50" charset="-128"/>
              <a:ea typeface="Meiryo UI" panose="020B0604030504040204" pitchFamily="50" charset="-128"/>
            </a:endParaRPr>
          </a:p>
          <a:p>
            <a:pPr marL="0" indent="0">
              <a:buNone/>
            </a:pPr>
            <a:endParaRPr lang="en-US" altLang="ja-JP" sz="1800" dirty="0">
              <a:latin typeface="Meiryo UI" panose="020B0604030504040204" pitchFamily="50" charset="-128"/>
              <a:ea typeface="Meiryo UI" panose="020B0604030504040204" pitchFamily="50" charset="-128"/>
            </a:endParaRPr>
          </a:p>
          <a:p>
            <a:pPr marL="0" indent="0">
              <a:buNone/>
            </a:pPr>
            <a:endParaRPr lang="en-US" altLang="ja-JP" sz="18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br>
              <a:rPr lang="en-US" altLang="ja-JP" sz="1600" dirty="0">
                <a:solidFill>
                  <a:schemeClr val="tx1">
                    <a:lumMod val="95000"/>
                    <a:lumOff val="5000"/>
                  </a:schemeClr>
                </a:solidFill>
                <a:latin typeface="Meiryo UI" panose="020B0604030504040204" pitchFamily="50" charset="-128"/>
                <a:ea typeface="Meiryo UI" panose="020B0604030504040204" pitchFamily="50" charset="-128"/>
              </a:rPr>
            </a:br>
            <a:r>
              <a:rPr lang="en-US" altLang="ja-JP" sz="1600" dirty="0">
                <a:solidFill>
                  <a:schemeClr val="tx1">
                    <a:lumMod val="95000"/>
                    <a:lumOff val="5000"/>
                  </a:schemeClr>
                </a:solidFill>
                <a:latin typeface="Meiryo UI" panose="020B0604030504040204" pitchFamily="50" charset="-128"/>
                <a:ea typeface="Meiryo UI" panose="020B0604030504040204" pitchFamily="50" charset="-128"/>
              </a:rPr>
              <a:t>2. </a:t>
            </a:r>
            <a:r>
              <a:rPr lang="ja-JP" altLang="en-US" sz="1600" dirty="0">
                <a:latin typeface="Meiryo UI" panose="020B0604030504040204" pitchFamily="50" charset="-128"/>
                <a:ea typeface="Meiryo UI" panose="020B0604030504040204" pitchFamily="50" charset="-128"/>
              </a:rPr>
              <a:t>クリック</a:t>
            </a:r>
            <a:r>
              <a:rPr lang="ja-JP" altLang="ja-JP" sz="1600" dirty="0">
                <a:latin typeface="Meiryo UI" panose="020B0604030504040204" pitchFamily="50" charset="-128"/>
                <a:ea typeface="Meiryo UI" panose="020B0604030504040204" pitchFamily="50" charset="-128"/>
              </a:rPr>
              <a:t>すると、</a:t>
            </a:r>
            <a:r>
              <a:rPr lang="ja-JP" altLang="en-US" sz="1600" dirty="0">
                <a:latin typeface="Meiryo UI" panose="020B0604030504040204" pitchFamily="50" charset="-128"/>
                <a:ea typeface="Meiryo UI" panose="020B0604030504040204" pitchFamily="50" charset="-128"/>
              </a:rPr>
              <a:t>打刻した</a:t>
            </a:r>
            <a:r>
              <a:rPr lang="ja-JP" altLang="ja-JP" sz="1600" dirty="0">
                <a:latin typeface="Meiryo UI" panose="020B0604030504040204" pitchFamily="50" charset="-128"/>
                <a:ea typeface="Meiryo UI" panose="020B0604030504040204" pitchFamily="50" charset="-128"/>
              </a:rPr>
              <a:t>時刻</a:t>
            </a:r>
            <a:r>
              <a:rPr lang="ja-JP" altLang="en-US" sz="1600" dirty="0">
                <a:latin typeface="Meiryo UI" panose="020B0604030504040204" pitchFamily="50" charset="-128"/>
                <a:ea typeface="Meiryo UI" panose="020B0604030504040204" pitchFamily="50" charset="-128"/>
              </a:rPr>
              <a:t>と打刻内容</a:t>
            </a:r>
            <a:r>
              <a:rPr lang="ja-JP" altLang="ja-JP" sz="1600" dirty="0">
                <a:latin typeface="Meiryo UI" panose="020B0604030504040204" pitchFamily="50" charset="-128"/>
                <a:ea typeface="Meiryo UI" panose="020B0604030504040204" pitchFamily="50" charset="-128"/>
              </a:rPr>
              <a:t>が表示されます。</a:t>
            </a:r>
            <a:endParaRPr lang="ja-JP" altLang="en-US" sz="1600" dirty="0">
              <a:latin typeface="Meiryo UI" panose="020B0604030504040204" pitchFamily="50" charset="-128"/>
              <a:ea typeface="Meiryo UI" panose="020B0604030504040204" pitchFamily="50" charset="-128"/>
            </a:endParaRPr>
          </a:p>
          <a:p>
            <a:pPr marL="0" indent="0">
              <a:buNone/>
            </a:pPr>
            <a:endParaRPr lang="ja-JP" altLang="en-US" sz="18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p:txBody>
      </p:sp>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- 1.</a:t>
            </a:r>
            <a:r>
              <a:rPr lang="en-US" altLang="ja-JP" sz="2800"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パソコンから打刻する</a:t>
            </a:r>
          </a:p>
        </p:txBody>
      </p:sp>
      <p:sp>
        <p:nvSpPr>
          <p:cNvPr id="4" name="フッター プレースホルダー 3"/>
          <p:cNvSpPr>
            <a:spLocks noGrp="1"/>
          </p:cNvSpPr>
          <p:nvPr>
            <p:ph type="ftr" sz="quarter" idx="11"/>
          </p:nvPr>
        </p:nvSpPr>
        <p:spPr>
          <a:xfrm>
            <a:off x="7553077" y="6490003"/>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14</a:t>
            </a:fld>
            <a:endParaRPr kumimoji="1" lang="ja-JP" altLang="en-US" dirty="0">
              <a:latin typeface="Meiryo UI" panose="020B0604030504040204" pitchFamily="50" charset="-128"/>
              <a:ea typeface="Meiryo UI" panose="020B0604030504040204" pitchFamily="50" charset="-128"/>
            </a:endParaRPr>
          </a:p>
        </p:txBody>
      </p:sp>
      <p:pic>
        <p:nvPicPr>
          <p:cNvPr id="16" name="図 15">
            <a:extLst>
              <a:ext uri="{FF2B5EF4-FFF2-40B4-BE49-F238E27FC236}">
                <a16:creationId xmlns:a16="http://schemas.microsoft.com/office/drawing/2014/main" id="{2A3343AB-FF39-4836-8F19-9728B81C32D1}"/>
              </a:ext>
            </a:extLst>
          </p:cNvPr>
          <p:cNvPicPr>
            <a:picLocks noChangeAspect="1"/>
          </p:cNvPicPr>
          <p:nvPr/>
        </p:nvPicPr>
        <p:blipFill>
          <a:blip r:embed="rId3"/>
          <a:stretch>
            <a:fillRect/>
          </a:stretch>
        </p:blipFill>
        <p:spPr>
          <a:xfrm>
            <a:off x="777974" y="1404723"/>
            <a:ext cx="4663992" cy="2095621"/>
          </a:xfrm>
          <a:prstGeom prst="rect">
            <a:avLst/>
          </a:prstGeom>
          <a:ln w="3175">
            <a:solidFill>
              <a:schemeClr val="tx1"/>
            </a:solidFill>
          </a:ln>
        </p:spPr>
      </p:pic>
      <p:sp>
        <p:nvSpPr>
          <p:cNvPr id="17" name="AutoShape 380">
            <a:extLst>
              <a:ext uri="{FF2B5EF4-FFF2-40B4-BE49-F238E27FC236}">
                <a16:creationId xmlns:a16="http://schemas.microsoft.com/office/drawing/2014/main" id="{847E51FA-4E1D-4173-9405-49C0A85D1E7B}"/>
              </a:ext>
            </a:extLst>
          </p:cNvPr>
          <p:cNvSpPr>
            <a:spLocks noChangeArrowheads="1"/>
          </p:cNvSpPr>
          <p:nvPr/>
        </p:nvSpPr>
        <p:spPr bwMode="auto">
          <a:xfrm>
            <a:off x="1842972" y="2604056"/>
            <a:ext cx="2498393" cy="70697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18" name="直線コネクタ 17">
            <a:extLst>
              <a:ext uri="{FF2B5EF4-FFF2-40B4-BE49-F238E27FC236}">
                <a16:creationId xmlns:a16="http://schemas.microsoft.com/office/drawing/2014/main" id="{7EFA9EED-6DBC-4C74-B02A-8F0E34CE77C0}"/>
              </a:ext>
            </a:extLst>
          </p:cNvPr>
          <p:cNvCxnSpPr>
            <a:cxnSpLocks/>
          </p:cNvCxnSpPr>
          <p:nvPr/>
        </p:nvCxnSpPr>
        <p:spPr>
          <a:xfrm flipH="1">
            <a:off x="4341365" y="2594373"/>
            <a:ext cx="1623335" cy="442059"/>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20" name="Rectangle 363">
            <a:extLst>
              <a:ext uri="{FF2B5EF4-FFF2-40B4-BE49-F238E27FC236}">
                <a16:creationId xmlns:a16="http://schemas.microsoft.com/office/drawing/2014/main" id="{4DD9E068-F42D-4682-A1A2-C96ADA585432}"/>
              </a:ext>
            </a:extLst>
          </p:cNvPr>
          <p:cNvSpPr>
            <a:spLocks noChangeArrowheads="1"/>
          </p:cNvSpPr>
          <p:nvPr/>
        </p:nvSpPr>
        <p:spPr bwMode="auto">
          <a:xfrm>
            <a:off x="5964700" y="2401210"/>
            <a:ext cx="1341283" cy="437403"/>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spcAft>
                <a:spcPts val="0"/>
              </a:spcAft>
            </a:pPr>
            <a:r>
              <a:rPr lang="ja-JP" sz="1600" kern="1200" dirty="0">
                <a:solidFill>
                  <a:srgbClr val="000000"/>
                </a:solidFill>
                <a:effectLst/>
                <a:latin typeface="Meiryo UI" panose="020B0604030504040204" pitchFamily="50" charset="-128"/>
                <a:ea typeface="Meiryo UI" panose="020B0604030504040204" pitchFamily="50" charset="-128"/>
                <a:cs typeface="Times New Roman" panose="02020603050405020304" pitchFamily="18" charset="0"/>
              </a:rPr>
              <a:t>クリック</a:t>
            </a:r>
            <a:r>
              <a:rPr lang="ja-JP" altLang="en-US" sz="1600" kern="1200" dirty="0">
                <a:solidFill>
                  <a:srgbClr val="000000"/>
                </a:solidFill>
                <a:effectLst/>
                <a:latin typeface="Meiryo UI" panose="020B0604030504040204" pitchFamily="50" charset="-128"/>
                <a:ea typeface="Meiryo UI" panose="020B0604030504040204" pitchFamily="50" charset="-128"/>
                <a:cs typeface="Times New Roman" panose="02020603050405020304" pitchFamily="18" charset="0"/>
              </a:rPr>
              <a:t>し</a:t>
            </a:r>
            <a:r>
              <a:rPr lang="ja-JP" sz="1600" kern="1200" dirty="0">
                <a:solidFill>
                  <a:srgbClr val="000000"/>
                </a:solidFill>
                <a:effectLst/>
                <a:latin typeface="Meiryo UI" panose="020B0604030504040204" pitchFamily="50" charset="-128"/>
                <a:ea typeface="Meiryo UI" panose="020B0604030504040204" pitchFamily="50" charset="-128"/>
                <a:cs typeface="Times New Roman" panose="02020603050405020304" pitchFamily="18" charset="0"/>
              </a:rPr>
              <a:t>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pic>
        <p:nvPicPr>
          <p:cNvPr id="21" name="図 20">
            <a:extLst>
              <a:ext uri="{FF2B5EF4-FFF2-40B4-BE49-F238E27FC236}">
                <a16:creationId xmlns:a16="http://schemas.microsoft.com/office/drawing/2014/main" id="{A4776E35-9723-4F5A-9D03-78F7C9A3AE78}"/>
              </a:ext>
            </a:extLst>
          </p:cNvPr>
          <p:cNvPicPr>
            <a:picLocks noChangeAspect="1"/>
          </p:cNvPicPr>
          <p:nvPr/>
        </p:nvPicPr>
        <p:blipFill>
          <a:blip r:embed="rId4"/>
          <a:stretch>
            <a:fillRect/>
          </a:stretch>
        </p:blipFill>
        <p:spPr>
          <a:xfrm>
            <a:off x="777974" y="4190372"/>
            <a:ext cx="3088902" cy="1754914"/>
          </a:xfrm>
          <a:prstGeom prst="rect">
            <a:avLst/>
          </a:prstGeom>
        </p:spPr>
      </p:pic>
      <p:sp>
        <p:nvSpPr>
          <p:cNvPr id="22" name="AutoShape 380">
            <a:extLst>
              <a:ext uri="{FF2B5EF4-FFF2-40B4-BE49-F238E27FC236}">
                <a16:creationId xmlns:a16="http://schemas.microsoft.com/office/drawing/2014/main" id="{B9EA14E0-2F65-4DD0-BCA0-09745EF83366}"/>
              </a:ext>
            </a:extLst>
          </p:cNvPr>
          <p:cNvSpPr>
            <a:spLocks noChangeArrowheads="1"/>
          </p:cNvSpPr>
          <p:nvPr/>
        </p:nvSpPr>
        <p:spPr bwMode="auto">
          <a:xfrm>
            <a:off x="1532241" y="5130975"/>
            <a:ext cx="1801091" cy="566704"/>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136863160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コンテンツ プレースホルダー 2"/>
          <p:cNvSpPr>
            <a:spLocks noGrp="1"/>
          </p:cNvSpPr>
          <p:nvPr>
            <p:ph idx="1"/>
          </p:nvPr>
        </p:nvSpPr>
        <p:spPr>
          <a:xfrm>
            <a:off x="389614" y="1005257"/>
            <a:ext cx="10964186" cy="5481874"/>
          </a:xfrm>
        </p:spPr>
        <p:txBody>
          <a:bodyPr>
            <a:normAutofit/>
          </a:bodyPr>
          <a:lstStyle/>
          <a:p>
            <a:pPr marL="0" indent="0">
              <a:buNone/>
            </a:pPr>
            <a:r>
              <a:rPr lang="ja-JP" altLang="ja-JP" sz="1600" dirty="0">
                <a:latin typeface="Meiryo UI" panose="020B0604030504040204" pitchFamily="50" charset="-128"/>
                <a:ea typeface="Meiryo UI" panose="020B0604030504040204" pitchFamily="50" charset="-128"/>
              </a:rPr>
              <a:t>営業先や出張先でスマートフォンやタブレットな</a:t>
            </a:r>
            <a:r>
              <a:rPr lang="ja-JP" altLang="en-US" sz="1600" dirty="0">
                <a:latin typeface="Meiryo UI" panose="020B0604030504040204" pitchFamily="50" charset="-128"/>
                <a:ea typeface="Meiryo UI" panose="020B0604030504040204" pitchFamily="50" charset="-128"/>
              </a:rPr>
              <a:t>ど</a:t>
            </a:r>
            <a:r>
              <a:rPr lang="ja-JP" altLang="ja-JP" sz="1600" dirty="0">
                <a:latin typeface="Meiryo UI" panose="020B0604030504040204" pitchFamily="50" charset="-128"/>
                <a:ea typeface="Meiryo UI" panose="020B0604030504040204" pitchFamily="50" charset="-128"/>
              </a:rPr>
              <a:t>を使用して打刻する場合は、『</a:t>
            </a:r>
            <a:r>
              <a:rPr lang="ja-JP" altLang="en-US" sz="1600" dirty="0">
                <a:latin typeface="Meiryo UI" panose="020B0604030504040204" pitchFamily="50" charset="-128"/>
                <a:ea typeface="Meiryo UI" panose="020B0604030504040204" pitchFamily="50" charset="-128"/>
              </a:rPr>
              <a:t>奉行</a:t>
            </a:r>
            <a:r>
              <a:rPr lang="en-US" altLang="ja-JP" sz="1600" dirty="0">
                <a:latin typeface="Meiryo UI" panose="020B0604030504040204" pitchFamily="50" charset="-128"/>
                <a:ea typeface="Meiryo UI" panose="020B0604030504040204" pitchFamily="50" charset="-128"/>
              </a:rPr>
              <a:t>Edge </a:t>
            </a:r>
            <a:r>
              <a:rPr lang="ja-JP" altLang="ja-JP" sz="1600" dirty="0">
                <a:latin typeface="Meiryo UI" panose="020B0604030504040204" pitchFamily="50" charset="-128"/>
                <a:ea typeface="Meiryo UI" panose="020B0604030504040204" pitchFamily="50" charset="-128"/>
              </a:rPr>
              <a:t>勤怠管理クラウド』</a:t>
            </a:r>
            <a:r>
              <a:rPr lang="ja-JP" altLang="en-US" sz="1600" dirty="0">
                <a:latin typeface="Meiryo UI" panose="020B0604030504040204" pitchFamily="50" charset="-128"/>
                <a:ea typeface="Meiryo UI" panose="020B0604030504040204" pitchFamily="50" charset="-128"/>
              </a:rPr>
              <a:t>のスマホ</a:t>
            </a:r>
            <a:r>
              <a:rPr lang="ja-JP" altLang="ja-JP" sz="1600" dirty="0">
                <a:latin typeface="Meiryo UI" panose="020B0604030504040204" pitchFamily="50" charset="-128"/>
                <a:ea typeface="Meiryo UI" panose="020B0604030504040204" pitchFamily="50" charset="-128"/>
              </a:rPr>
              <a:t>アプリを利用します。</a:t>
            </a:r>
            <a:endParaRPr lang="ja-JP" altLang="en-US" sz="1600" dirty="0">
              <a:latin typeface="Meiryo UI" panose="020B0604030504040204" pitchFamily="50" charset="-128"/>
              <a:ea typeface="Meiryo UI" panose="020B0604030504040204" pitchFamily="50" charset="-128"/>
            </a:endParaRPr>
          </a:p>
          <a:p>
            <a:pPr marL="0" indent="0">
              <a:buNone/>
            </a:pPr>
            <a:endParaRPr lang="en-US" altLang="ja-JP" sz="1800" dirty="0">
              <a:latin typeface="Meiryo UI" panose="020B0604030504040204" pitchFamily="50" charset="-128"/>
              <a:ea typeface="Meiryo UI" panose="020B0604030504040204" pitchFamily="50" charset="-128"/>
            </a:endParaRPr>
          </a:p>
          <a:p>
            <a:pPr marL="0" indent="0">
              <a:buNone/>
            </a:pPr>
            <a:endParaRPr lang="en-US" altLang="ja-JP" sz="1800" dirty="0">
              <a:latin typeface="Meiryo UI" panose="020B0604030504040204" pitchFamily="50" charset="-128"/>
              <a:ea typeface="Meiryo UI" panose="020B0604030504040204" pitchFamily="50" charset="-128"/>
            </a:endParaRPr>
          </a:p>
          <a:p>
            <a:pPr marL="0" indent="0">
              <a:buNone/>
            </a:pPr>
            <a:endParaRPr lang="en-US" altLang="ja-JP" sz="1800" dirty="0">
              <a:latin typeface="Meiryo UI" panose="020B0604030504040204" pitchFamily="50" charset="-128"/>
              <a:ea typeface="Meiryo UI" panose="020B0604030504040204" pitchFamily="50" charset="-128"/>
            </a:endParaRPr>
          </a:p>
          <a:p>
            <a:pPr marL="0" indent="0">
              <a:buNone/>
            </a:pPr>
            <a:endParaRPr lang="en-US" altLang="ja-JP" sz="1800" dirty="0">
              <a:latin typeface="Meiryo UI" panose="020B0604030504040204" pitchFamily="50" charset="-128"/>
              <a:ea typeface="Meiryo UI" panose="020B0604030504040204" pitchFamily="50" charset="-128"/>
            </a:endParaRPr>
          </a:p>
          <a:p>
            <a:pPr marL="0" indent="0">
              <a:buNone/>
            </a:pPr>
            <a:endParaRPr lang="en-US" altLang="ja-JP" sz="1800" dirty="0">
              <a:latin typeface="Meiryo UI" panose="020B0604030504040204" pitchFamily="50" charset="-128"/>
              <a:ea typeface="Meiryo UI" panose="020B0604030504040204" pitchFamily="50" charset="-128"/>
            </a:endParaRPr>
          </a:p>
          <a:p>
            <a:pPr marL="0" indent="0">
              <a:buNone/>
            </a:pPr>
            <a:endParaRPr lang="en-US" altLang="ja-JP" sz="1800" dirty="0">
              <a:latin typeface="Meiryo UI" panose="020B0604030504040204" pitchFamily="50" charset="-128"/>
              <a:ea typeface="Meiryo UI" panose="020B0604030504040204" pitchFamily="50" charset="-128"/>
            </a:endParaRPr>
          </a:p>
          <a:p>
            <a:pPr marL="0" indent="0">
              <a:buNone/>
            </a:pPr>
            <a:endParaRPr lang="ja-JP" altLang="en-US" sz="18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p:txBody>
      </p:sp>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a:t>
            </a:r>
            <a:r>
              <a:rPr lang="en-US" altLang="ja-JP" sz="2800"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モバイル端末から打刻する</a:t>
            </a:r>
          </a:p>
        </p:txBody>
      </p:sp>
      <p:sp>
        <p:nvSpPr>
          <p:cNvPr id="4" name="フッター プレースホルダー 3"/>
          <p:cNvSpPr>
            <a:spLocks noGrp="1"/>
          </p:cNvSpPr>
          <p:nvPr>
            <p:ph type="ftr" sz="quarter" idx="11"/>
          </p:nvPr>
        </p:nvSpPr>
        <p:spPr>
          <a:xfrm>
            <a:off x="7553077" y="6490003"/>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15</a:t>
            </a:fld>
            <a:endParaRPr kumimoji="1" lang="ja-JP" altLang="en-US" dirty="0">
              <a:latin typeface="Meiryo UI" panose="020B0604030504040204" pitchFamily="50" charset="-128"/>
              <a:ea typeface="Meiryo UI" panose="020B0604030504040204" pitchFamily="50" charset="-128"/>
            </a:endParaRPr>
          </a:p>
        </p:txBody>
      </p:sp>
      <p:sp>
        <p:nvSpPr>
          <p:cNvPr id="20" name="Rectangle 363">
            <a:extLst>
              <a:ext uri="{FF2B5EF4-FFF2-40B4-BE49-F238E27FC236}">
                <a16:creationId xmlns:a16="http://schemas.microsoft.com/office/drawing/2014/main" id="{4DD9E068-F42D-4682-A1A2-C96ADA585432}"/>
              </a:ext>
            </a:extLst>
          </p:cNvPr>
          <p:cNvSpPr>
            <a:spLocks noChangeArrowheads="1"/>
          </p:cNvSpPr>
          <p:nvPr/>
        </p:nvSpPr>
        <p:spPr bwMode="auto">
          <a:xfrm>
            <a:off x="3441700" y="3314792"/>
            <a:ext cx="1341283" cy="437403"/>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spcAft>
                <a:spcPts val="0"/>
              </a:spcAft>
            </a:pPr>
            <a:r>
              <a:rPr lang="ja-JP" sz="1600" kern="1200" dirty="0">
                <a:solidFill>
                  <a:srgbClr val="000000"/>
                </a:solidFill>
                <a:effectLst/>
                <a:latin typeface="Meiryo UI" panose="020B0604030504040204" pitchFamily="50" charset="-128"/>
                <a:ea typeface="Meiryo UI" panose="020B0604030504040204" pitchFamily="50" charset="-128"/>
                <a:cs typeface="Times New Roman" panose="02020603050405020304" pitchFamily="18" charset="0"/>
              </a:rPr>
              <a:t>クリック</a:t>
            </a:r>
            <a:r>
              <a:rPr lang="ja-JP" altLang="en-US" sz="1600" kern="1200" dirty="0">
                <a:solidFill>
                  <a:srgbClr val="000000"/>
                </a:solidFill>
                <a:effectLst/>
                <a:latin typeface="Meiryo UI" panose="020B0604030504040204" pitchFamily="50" charset="-128"/>
                <a:ea typeface="Meiryo UI" panose="020B0604030504040204" pitchFamily="50" charset="-128"/>
                <a:cs typeface="Times New Roman" panose="02020603050405020304" pitchFamily="18" charset="0"/>
              </a:rPr>
              <a:t>し</a:t>
            </a:r>
            <a:r>
              <a:rPr lang="ja-JP" sz="1600" kern="1200" dirty="0">
                <a:solidFill>
                  <a:srgbClr val="000000"/>
                </a:solidFill>
                <a:effectLst/>
                <a:latin typeface="Meiryo UI" panose="020B0604030504040204" pitchFamily="50" charset="-128"/>
                <a:ea typeface="Meiryo UI" panose="020B0604030504040204" pitchFamily="50" charset="-128"/>
                <a:cs typeface="Times New Roman" panose="02020603050405020304" pitchFamily="18" charset="0"/>
              </a:rPr>
              <a:t>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pic>
        <p:nvPicPr>
          <p:cNvPr id="12" name="図 11">
            <a:extLst>
              <a:ext uri="{FF2B5EF4-FFF2-40B4-BE49-F238E27FC236}">
                <a16:creationId xmlns:a16="http://schemas.microsoft.com/office/drawing/2014/main" id="{B38020B5-5AF8-4574-9C75-1F318B44B06E}"/>
              </a:ext>
            </a:extLst>
          </p:cNvPr>
          <p:cNvPicPr>
            <a:picLocks noChangeAspect="1"/>
          </p:cNvPicPr>
          <p:nvPr/>
        </p:nvPicPr>
        <p:blipFill>
          <a:blip r:embed="rId3"/>
          <a:stretch>
            <a:fillRect/>
          </a:stretch>
        </p:blipFill>
        <p:spPr>
          <a:xfrm>
            <a:off x="557084" y="1507557"/>
            <a:ext cx="2212606" cy="4477273"/>
          </a:xfrm>
          <a:prstGeom prst="rect">
            <a:avLst/>
          </a:prstGeom>
        </p:spPr>
      </p:pic>
      <p:sp>
        <p:nvSpPr>
          <p:cNvPr id="17" name="AutoShape 380">
            <a:extLst>
              <a:ext uri="{FF2B5EF4-FFF2-40B4-BE49-F238E27FC236}">
                <a16:creationId xmlns:a16="http://schemas.microsoft.com/office/drawing/2014/main" id="{847E51FA-4E1D-4173-9405-49C0A85D1E7B}"/>
              </a:ext>
            </a:extLst>
          </p:cNvPr>
          <p:cNvSpPr>
            <a:spLocks noChangeArrowheads="1"/>
          </p:cNvSpPr>
          <p:nvPr/>
        </p:nvSpPr>
        <p:spPr bwMode="auto">
          <a:xfrm>
            <a:off x="589349" y="3000810"/>
            <a:ext cx="2090351" cy="1647390"/>
          </a:xfrm>
          <a:prstGeom prst="roundRect">
            <a:avLst>
              <a:gd name="adj" fmla="val 6645"/>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18" name="直線コネクタ 17">
            <a:extLst>
              <a:ext uri="{FF2B5EF4-FFF2-40B4-BE49-F238E27FC236}">
                <a16:creationId xmlns:a16="http://schemas.microsoft.com/office/drawing/2014/main" id="{7EFA9EED-6DBC-4C74-B02A-8F0E34CE77C0}"/>
              </a:ext>
            </a:extLst>
          </p:cNvPr>
          <p:cNvCxnSpPr>
            <a:cxnSpLocks/>
          </p:cNvCxnSpPr>
          <p:nvPr/>
        </p:nvCxnSpPr>
        <p:spPr>
          <a:xfrm flipH="1">
            <a:off x="2679701" y="3533494"/>
            <a:ext cx="761999" cy="212699"/>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14" name="Rectangle 363">
            <a:extLst>
              <a:ext uri="{FF2B5EF4-FFF2-40B4-BE49-F238E27FC236}">
                <a16:creationId xmlns:a16="http://schemas.microsoft.com/office/drawing/2014/main" id="{E1AF4C79-BF59-4682-A9F6-4D1D43586258}"/>
              </a:ext>
            </a:extLst>
          </p:cNvPr>
          <p:cNvSpPr>
            <a:spLocks noChangeArrowheads="1"/>
          </p:cNvSpPr>
          <p:nvPr/>
        </p:nvSpPr>
        <p:spPr bwMode="auto">
          <a:xfrm>
            <a:off x="5229724" y="1924102"/>
            <a:ext cx="5388581" cy="2568648"/>
          </a:xfrm>
          <a:prstGeom prst="rect">
            <a:avLst/>
          </a:prstGeom>
          <a:noFill/>
          <a:ln w="19050">
            <a:solidFill>
              <a:srgbClr val="000000"/>
            </a:solidFill>
            <a:miter lim="800000"/>
            <a:headEnd/>
            <a:tailEnd/>
          </a:ln>
        </p:spPr>
        <p:txBody>
          <a:bodyPr rot="0" vert="horz" wrap="square" lIns="74295" tIns="144000" rIns="74295" bIns="8890" anchor="t" anchorCtr="0" upright="1">
            <a:noAutofit/>
          </a:bodyPr>
          <a:lstStyle/>
          <a:p>
            <a:pPr marL="72000" fontAlgn="base"/>
            <a:r>
              <a:rPr kumimoji="0" lang="en-US" altLang="ja-JP" sz="1600" dirty="0">
                <a:latin typeface="Meiryo UI" panose="020B0604030504040204" pitchFamily="50" charset="-128"/>
                <a:ea typeface="Meiryo UI" panose="020B0604030504040204" pitchFamily="50" charset="-128"/>
                <a:cs typeface="Times New Roman" panose="02020603050405020304" pitchFamily="18" charset="0"/>
              </a:rPr>
              <a:t>【</a:t>
            </a:r>
            <a:r>
              <a:rPr kumimoji="0" lang="ja-JP" altLang="en-US" sz="1600" dirty="0">
                <a:latin typeface="Meiryo UI" panose="020B0604030504040204" pitchFamily="50" charset="-128"/>
                <a:ea typeface="Meiryo UI" panose="020B0604030504040204" pitchFamily="50" charset="-128"/>
                <a:cs typeface="Times New Roman" panose="02020603050405020304" pitchFamily="18" charset="0"/>
              </a:rPr>
              <a:t>参考</a:t>
            </a:r>
            <a:r>
              <a:rPr kumimoji="0" lang="en-US" altLang="ja-JP" sz="1600" dirty="0">
                <a:latin typeface="Meiryo UI" panose="020B0604030504040204" pitchFamily="50" charset="-128"/>
                <a:ea typeface="Meiryo UI" panose="020B0604030504040204" pitchFamily="50" charset="-128"/>
                <a:cs typeface="Times New Roman" panose="02020603050405020304" pitchFamily="18" charset="0"/>
              </a:rPr>
              <a:t>】</a:t>
            </a:r>
            <a:br>
              <a:rPr lang="en-US" altLang="ja-JP" sz="1600" kern="100" dirty="0">
                <a:effectLst/>
                <a:latin typeface="Meiryo UI" panose="020B0604030504040204" pitchFamily="50" charset="-128"/>
                <a:ea typeface="Meiryo UI" panose="020B0604030504040204" pitchFamily="50" charset="-128"/>
                <a:cs typeface="Times New Roman" panose="02020603050405020304" pitchFamily="18" charset="0"/>
              </a:rPr>
            </a:br>
            <a:r>
              <a:rPr lang="ja-JP" sz="1600" kern="100" dirty="0">
                <a:effectLst/>
                <a:latin typeface="Meiryo UI" panose="020B0604030504040204" pitchFamily="50" charset="-128"/>
                <a:ea typeface="Meiryo UI" panose="020B0604030504040204" pitchFamily="50" charset="-128"/>
                <a:cs typeface="Times New Roman" panose="02020603050405020304" pitchFamily="18" charset="0"/>
              </a:rPr>
              <a:t>打刻した際に</a:t>
            </a:r>
            <a:r>
              <a:rPr lang="ja-JP" altLang="en-US" sz="1600" kern="100" dirty="0">
                <a:effectLst/>
                <a:latin typeface="Meiryo UI" panose="020B0604030504040204" pitchFamily="50" charset="-128"/>
                <a:ea typeface="Meiryo UI" panose="020B0604030504040204" pitchFamily="50" charset="-128"/>
                <a:cs typeface="Times New Roman" panose="02020603050405020304" pitchFamily="18" charset="0"/>
              </a:rPr>
              <a:t>、以下の</a:t>
            </a:r>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メッセージが表示</a:t>
            </a:r>
            <a:r>
              <a:rPr lang="ja-JP" sz="1600" kern="100" dirty="0">
                <a:effectLst/>
                <a:latin typeface="Meiryo UI" panose="020B0604030504040204" pitchFamily="50" charset="-128"/>
                <a:ea typeface="Meiryo UI" panose="020B0604030504040204" pitchFamily="50" charset="-128"/>
                <a:cs typeface="Times New Roman" panose="02020603050405020304" pitchFamily="18" charset="0"/>
              </a:rPr>
              <a:t>された場合は許可し</a:t>
            </a:r>
            <a:r>
              <a:rPr lang="ja-JP" altLang="en-US" sz="1600" kern="100" dirty="0">
                <a:effectLst/>
                <a:latin typeface="Meiryo UI" panose="020B0604030504040204" pitchFamily="50" charset="-128"/>
                <a:ea typeface="Meiryo UI" panose="020B0604030504040204" pitchFamily="50" charset="-128"/>
                <a:cs typeface="Times New Roman" panose="02020603050405020304" pitchFamily="18" charset="0"/>
              </a:rPr>
              <a:t>ます</a:t>
            </a:r>
            <a:r>
              <a:rPr lang="ja-JP" sz="1600" kern="100" dirty="0">
                <a:effectLst/>
                <a:latin typeface="Meiryo UI" panose="020B0604030504040204" pitchFamily="50" charset="-128"/>
                <a:ea typeface="Meiryo UI" panose="020B0604030504040204" pitchFamily="50" charset="-128"/>
                <a:cs typeface="Times New Roman" panose="02020603050405020304" pitchFamily="18" charset="0"/>
              </a:rPr>
              <a:t>。</a:t>
            </a:r>
          </a:p>
        </p:txBody>
      </p:sp>
      <p:pic>
        <p:nvPicPr>
          <p:cNvPr id="15" name="図 14">
            <a:extLst>
              <a:ext uri="{FF2B5EF4-FFF2-40B4-BE49-F238E27FC236}">
                <a16:creationId xmlns:a16="http://schemas.microsoft.com/office/drawing/2014/main" id="{98BF99C7-BF78-41E0-8063-E3ED8990C0DB}"/>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592275" y="2678404"/>
            <a:ext cx="2651389" cy="1710177"/>
          </a:xfrm>
          <a:prstGeom prst="rect">
            <a:avLst/>
          </a:prstGeom>
          <a:noFill/>
          <a:ln>
            <a:noFill/>
          </a:ln>
        </p:spPr>
      </p:pic>
      <p:sp>
        <p:nvSpPr>
          <p:cNvPr id="23" name="AutoShape 380">
            <a:extLst>
              <a:ext uri="{FF2B5EF4-FFF2-40B4-BE49-F238E27FC236}">
                <a16:creationId xmlns:a16="http://schemas.microsoft.com/office/drawing/2014/main" id="{847E51FA-4E1D-4173-9405-49C0A85D1E7B}"/>
              </a:ext>
            </a:extLst>
          </p:cNvPr>
          <p:cNvSpPr>
            <a:spLocks noChangeArrowheads="1"/>
          </p:cNvSpPr>
          <p:nvPr/>
        </p:nvSpPr>
        <p:spPr bwMode="auto">
          <a:xfrm>
            <a:off x="6917969" y="3746193"/>
            <a:ext cx="966490" cy="394007"/>
          </a:xfrm>
          <a:prstGeom prst="roundRect">
            <a:avLst>
              <a:gd name="adj" fmla="val 6645"/>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207061635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- 3</a:t>
            </a:r>
            <a:r>
              <a:rPr lang="en-US" altLang="ja-JP" sz="3200"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勤務を選択してから打刻する</a:t>
            </a:r>
          </a:p>
        </p:txBody>
      </p:sp>
      <p:sp>
        <p:nvSpPr>
          <p:cNvPr id="3" name="コンテンツ プレースホルダー 2"/>
          <p:cNvSpPr>
            <a:spLocks noGrp="1"/>
          </p:cNvSpPr>
          <p:nvPr>
            <p:ph idx="1"/>
          </p:nvPr>
        </p:nvSpPr>
        <p:spPr>
          <a:xfrm>
            <a:off x="389614" y="803082"/>
            <a:ext cx="10964186" cy="4063080"/>
          </a:xfrm>
        </p:spPr>
        <p:txBody>
          <a:bodyPr>
            <a:normAutofit/>
          </a:bodyPr>
          <a:lstStyle/>
          <a:p>
            <a:pPr marL="0" indent="0">
              <a:spcAft>
                <a:spcPts val="0"/>
              </a:spcAft>
              <a:buNone/>
            </a:pPr>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その日に応じて勤務体系が変わる場合は、［タイムレコーダー </a:t>
            </a:r>
            <a:r>
              <a:rPr lang="en-US" altLang="ja-JP" sz="1600" kern="100" dirty="0">
                <a:latin typeface="Meiryo UI" panose="020B0604030504040204" pitchFamily="50" charset="-128"/>
                <a:ea typeface="Meiryo UI" panose="020B0604030504040204" pitchFamily="50" charset="-128"/>
                <a:cs typeface="Times New Roman" panose="02020603050405020304" pitchFamily="18" charset="0"/>
              </a:rPr>
              <a:t>‐ </a:t>
            </a:r>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マイタイムレコーダー］メニューで勤務体系を選択してから打刻します。</a:t>
            </a: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490003"/>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16</a:t>
            </a:fld>
            <a:endParaRPr kumimoji="1" lang="ja-JP" altLang="en-US" dirty="0">
              <a:latin typeface="Meiryo UI" panose="020B0604030504040204" pitchFamily="50" charset="-128"/>
              <a:ea typeface="Meiryo UI" panose="020B0604030504040204" pitchFamily="50" charset="-128"/>
            </a:endParaRPr>
          </a:p>
        </p:txBody>
      </p:sp>
      <p:sp>
        <p:nvSpPr>
          <p:cNvPr id="36" name="Rectangle 28">
            <a:extLst>
              <a:ext uri="{FF2B5EF4-FFF2-40B4-BE49-F238E27FC236}">
                <a16:creationId xmlns:a16="http://schemas.microsoft.com/office/drawing/2014/main" id="{951C9EB2-53D0-484A-A8B9-FC3D7DBA0B22}"/>
              </a:ext>
            </a:extLst>
          </p:cNvPr>
          <p:cNvSpPr>
            <a:spLocks noChangeArrowheads="1"/>
          </p:cNvSpPr>
          <p:nvPr/>
        </p:nvSpPr>
        <p:spPr bwMode="auto">
          <a:xfrm>
            <a:off x="560169" y="1017249"/>
            <a:ext cx="184731"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sz="1000">
              <a:latin typeface="Meiryo UI" panose="020B0604030504040204" pitchFamily="50" charset="-128"/>
              <a:ea typeface="Meiryo UI" panose="020B0604030504040204" pitchFamily="50" charset="-128"/>
            </a:endParaRPr>
          </a:p>
        </p:txBody>
      </p:sp>
      <p:pic>
        <p:nvPicPr>
          <p:cNvPr id="22" name="図 21">
            <a:extLst>
              <a:ext uri="{FF2B5EF4-FFF2-40B4-BE49-F238E27FC236}">
                <a16:creationId xmlns:a16="http://schemas.microsoft.com/office/drawing/2014/main" id="{541FF0EA-B85F-4D7C-89B8-D0A4DAC5A57B}"/>
              </a:ext>
            </a:extLst>
          </p:cNvPr>
          <p:cNvPicPr>
            <a:picLocks noChangeAspect="1"/>
          </p:cNvPicPr>
          <p:nvPr/>
        </p:nvPicPr>
        <p:blipFill>
          <a:blip r:embed="rId3"/>
          <a:stretch>
            <a:fillRect/>
          </a:stretch>
        </p:blipFill>
        <p:spPr>
          <a:xfrm>
            <a:off x="560169" y="1344590"/>
            <a:ext cx="5141573" cy="3622985"/>
          </a:xfrm>
          <a:prstGeom prst="rect">
            <a:avLst/>
          </a:prstGeom>
        </p:spPr>
      </p:pic>
      <p:sp>
        <p:nvSpPr>
          <p:cNvPr id="23" name="AutoShape 380">
            <a:extLst>
              <a:ext uri="{FF2B5EF4-FFF2-40B4-BE49-F238E27FC236}">
                <a16:creationId xmlns:a16="http://schemas.microsoft.com/office/drawing/2014/main" id="{847E51FA-4E1D-4173-9405-49C0A85D1E7B}"/>
              </a:ext>
            </a:extLst>
          </p:cNvPr>
          <p:cNvSpPr>
            <a:spLocks noChangeArrowheads="1"/>
          </p:cNvSpPr>
          <p:nvPr/>
        </p:nvSpPr>
        <p:spPr bwMode="auto">
          <a:xfrm>
            <a:off x="914580" y="3082634"/>
            <a:ext cx="967972" cy="428662"/>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4" name="AutoShape 380">
            <a:extLst>
              <a:ext uri="{FF2B5EF4-FFF2-40B4-BE49-F238E27FC236}">
                <a16:creationId xmlns:a16="http://schemas.microsoft.com/office/drawing/2014/main" id="{472E539C-8DDA-4F13-90F2-35BCBC13159F}"/>
              </a:ext>
            </a:extLst>
          </p:cNvPr>
          <p:cNvSpPr>
            <a:spLocks noChangeArrowheads="1"/>
          </p:cNvSpPr>
          <p:nvPr/>
        </p:nvSpPr>
        <p:spPr bwMode="auto">
          <a:xfrm>
            <a:off x="1569687" y="3682503"/>
            <a:ext cx="3122535" cy="98547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25" name="直線コネクタ 24">
            <a:extLst>
              <a:ext uri="{FF2B5EF4-FFF2-40B4-BE49-F238E27FC236}">
                <a16:creationId xmlns:a16="http://schemas.microsoft.com/office/drawing/2014/main" id="{714D5FFD-712C-456B-AFFB-C0597D9A0415}"/>
              </a:ext>
            </a:extLst>
          </p:cNvPr>
          <p:cNvCxnSpPr>
            <a:cxnSpLocks/>
          </p:cNvCxnSpPr>
          <p:nvPr/>
        </p:nvCxnSpPr>
        <p:spPr>
          <a:xfrm flipH="1" flipV="1">
            <a:off x="1882552" y="3296965"/>
            <a:ext cx="4292784"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6" name="直線コネクタ 25">
            <a:extLst>
              <a:ext uri="{FF2B5EF4-FFF2-40B4-BE49-F238E27FC236}">
                <a16:creationId xmlns:a16="http://schemas.microsoft.com/office/drawing/2014/main" id="{0B81CBA0-4705-4249-B9C4-8DE6B5FD6809}"/>
              </a:ext>
            </a:extLst>
          </p:cNvPr>
          <p:cNvCxnSpPr>
            <a:cxnSpLocks/>
            <a:stCxn id="33" idx="1"/>
          </p:cNvCxnSpPr>
          <p:nvPr/>
        </p:nvCxnSpPr>
        <p:spPr>
          <a:xfrm flipH="1" flipV="1">
            <a:off x="4705124" y="4181636"/>
            <a:ext cx="1509750" cy="736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27" name="Rectangle 363">
            <a:extLst>
              <a:ext uri="{FF2B5EF4-FFF2-40B4-BE49-F238E27FC236}">
                <a16:creationId xmlns:a16="http://schemas.microsoft.com/office/drawing/2014/main" id="{C203A854-1CB8-4FDE-A0A1-97A5EC200034}"/>
              </a:ext>
            </a:extLst>
          </p:cNvPr>
          <p:cNvSpPr>
            <a:spLocks noChangeArrowheads="1"/>
          </p:cNvSpPr>
          <p:nvPr/>
        </p:nvSpPr>
        <p:spPr bwMode="auto">
          <a:xfrm>
            <a:off x="6175336" y="3052657"/>
            <a:ext cx="4648696" cy="459173"/>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indent="-457200" fontAlgn="base">
              <a:spcAft>
                <a:spcPts val="0"/>
              </a:spcAft>
            </a:pPr>
            <a:r>
              <a:rPr lang="ja-JP" altLang="en-US" sz="1600" dirty="0">
                <a:latin typeface="Meiryo UI" panose="020B0604030504040204" pitchFamily="50" charset="-128"/>
                <a:ea typeface="Meiryo UI" panose="020B0604030504040204" pitchFamily="50" charset="-128"/>
              </a:rPr>
              <a:t>①</a:t>
            </a:r>
            <a:r>
              <a:rPr lang="ja-JP" altLang="ja-JP" sz="1600" dirty="0">
                <a:latin typeface="Meiryo UI" panose="020B0604030504040204" pitchFamily="50" charset="-128"/>
                <a:ea typeface="Meiryo UI" panose="020B0604030504040204" pitchFamily="50" charset="-128"/>
              </a:rPr>
              <a:t>［勤務］ボタンをクリックして、勤務体系を選択します。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33" name="Rectangle 363">
            <a:extLst>
              <a:ext uri="{FF2B5EF4-FFF2-40B4-BE49-F238E27FC236}">
                <a16:creationId xmlns:a16="http://schemas.microsoft.com/office/drawing/2014/main" id="{DF2F3F74-F95B-4617-B383-054733966DEE}"/>
              </a:ext>
            </a:extLst>
          </p:cNvPr>
          <p:cNvSpPr>
            <a:spLocks noChangeArrowheads="1"/>
          </p:cNvSpPr>
          <p:nvPr/>
        </p:nvSpPr>
        <p:spPr bwMode="auto">
          <a:xfrm>
            <a:off x="6214874" y="3978321"/>
            <a:ext cx="1541931" cy="421349"/>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②クリックします。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Tree>
    <p:extLst>
      <p:ext uri="{BB962C8B-B14F-4D97-AF65-F5344CB8AC3E}">
        <p14:creationId xmlns:p14="http://schemas.microsoft.com/office/powerpoint/2010/main" val="271979737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］申請する</a:t>
            </a:r>
          </a:p>
        </p:txBody>
      </p:sp>
      <p:sp>
        <p:nvSpPr>
          <p:cNvPr id="3" name="コンテンツ プレースホルダー 2"/>
          <p:cNvSpPr>
            <a:spLocks noGrp="1"/>
          </p:cNvSpPr>
          <p:nvPr>
            <p:ph idx="1"/>
          </p:nvPr>
        </p:nvSpPr>
        <p:spPr>
          <a:xfrm>
            <a:off x="389614" y="850790"/>
            <a:ext cx="10964186" cy="5539186"/>
          </a:xfrm>
        </p:spPr>
        <p:txBody>
          <a:bodyPr>
            <a:normAutofit fontScale="92500" lnSpcReduction="20000"/>
          </a:bodyPr>
          <a:lstStyle/>
          <a:p>
            <a:pPr marL="0" indent="0">
              <a:buNone/>
            </a:pPr>
            <a:endParaRPr lang="en-US" altLang="ja-JP" sz="2000" dirty="0">
              <a:latin typeface="Meiryo UI" panose="020B0604030504040204" pitchFamily="50" charset="-128"/>
              <a:ea typeface="Meiryo UI" panose="020B0604030504040204" pitchFamily="50" charset="-128"/>
            </a:endParaRPr>
          </a:p>
          <a:p>
            <a:pPr marL="0" indent="0">
              <a:buNone/>
            </a:pPr>
            <a:r>
              <a:rPr lang="en-US" altLang="ja-JP" sz="2400" dirty="0">
                <a:latin typeface="Meiryo UI" panose="020B0604030504040204" pitchFamily="50" charset="-128"/>
                <a:ea typeface="Meiryo UI" panose="020B0604030504040204" pitchFamily="50" charset="-128"/>
              </a:rPr>
              <a:t>  1. </a:t>
            </a:r>
            <a:r>
              <a:rPr lang="ja-JP" altLang="en-US" sz="2400" dirty="0">
                <a:latin typeface="Meiryo UI" panose="020B0604030504040204" pitchFamily="50" charset="-128"/>
                <a:ea typeface="Meiryo UI" panose="020B0604030504040204" pitchFamily="50" charset="-128"/>
              </a:rPr>
              <a:t>申請方法</a:t>
            </a:r>
            <a:endParaRPr lang="en-US" altLang="ja-JP" sz="2400" dirty="0">
              <a:latin typeface="Meiryo UI" panose="020B0604030504040204" pitchFamily="50" charset="-128"/>
              <a:ea typeface="Meiryo UI" panose="020B0604030504040204" pitchFamily="50" charset="-128"/>
            </a:endParaRPr>
          </a:p>
          <a:p>
            <a:pPr marL="0" indent="0">
              <a:buNone/>
            </a:pPr>
            <a:r>
              <a:rPr lang="ja-JP" altLang="en-US" sz="2400" dirty="0">
                <a:latin typeface="Meiryo UI" panose="020B0604030504040204" pitchFamily="50" charset="-128"/>
                <a:ea typeface="Meiryo UI" panose="020B0604030504040204" pitchFamily="50" charset="-128"/>
              </a:rPr>
              <a:t>　</a:t>
            </a:r>
            <a:endParaRPr lang="en-US" altLang="ja-JP" sz="2400" dirty="0">
              <a:latin typeface="Meiryo UI" panose="020B0604030504040204" pitchFamily="50" charset="-128"/>
              <a:ea typeface="Meiryo UI" panose="020B0604030504040204" pitchFamily="50" charset="-128"/>
            </a:endParaRPr>
          </a:p>
          <a:p>
            <a:pPr marL="0" indent="0">
              <a:buNone/>
            </a:pPr>
            <a:r>
              <a:rPr lang="ja-JP" altLang="en-US" sz="2400" dirty="0">
                <a:latin typeface="Meiryo UI" panose="020B0604030504040204" pitchFamily="50" charset="-128"/>
                <a:ea typeface="Meiryo UI" panose="020B0604030504040204" pitchFamily="50" charset="-128"/>
              </a:rPr>
              <a:t>　</a:t>
            </a:r>
            <a:r>
              <a:rPr lang="en-US" altLang="ja-JP" sz="2400" dirty="0">
                <a:latin typeface="Meiryo UI" panose="020B0604030504040204" pitchFamily="50" charset="-128"/>
                <a:ea typeface="Meiryo UI" panose="020B0604030504040204" pitchFamily="50" charset="-128"/>
              </a:rPr>
              <a:t>2. </a:t>
            </a:r>
            <a:r>
              <a:rPr lang="ja-JP" altLang="en-US" sz="2400" dirty="0">
                <a:latin typeface="Meiryo UI" panose="020B0604030504040204" pitchFamily="50" charset="-128"/>
                <a:ea typeface="Meiryo UI" panose="020B0604030504040204" pitchFamily="50" charset="-128"/>
              </a:rPr>
              <a:t>申請する</a:t>
            </a:r>
            <a:br>
              <a:rPr lang="en-US" altLang="ja-JP" sz="2400" dirty="0">
                <a:latin typeface="Meiryo UI" panose="020B0604030504040204" pitchFamily="50" charset="-128"/>
                <a:ea typeface="Meiryo UI" panose="020B0604030504040204" pitchFamily="50" charset="-128"/>
              </a:rPr>
            </a:br>
            <a:r>
              <a:rPr lang="en-US" altLang="ja-JP" sz="2400" dirty="0">
                <a:latin typeface="Meiryo UI" panose="020B0604030504040204" pitchFamily="50" charset="-128"/>
                <a:ea typeface="Meiryo UI" panose="020B0604030504040204" pitchFamily="50" charset="-128"/>
              </a:rPr>
              <a:t>        </a:t>
            </a:r>
            <a:r>
              <a:rPr lang="ja-JP" altLang="en-US" sz="2400" dirty="0">
                <a:latin typeface="Meiryo UI" panose="020B0604030504040204" pitchFamily="50" charset="-128"/>
                <a:ea typeface="Meiryo UI" panose="020B0604030504040204" pitchFamily="50" charset="-128"/>
              </a:rPr>
              <a:t>打刻漏れ／有給休暇／残業／</a:t>
            </a:r>
            <a:r>
              <a:rPr kumimoji="0" lang="ja-JP" altLang="en-US" sz="2400" dirty="0">
                <a:latin typeface="Meiryo UI" panose="020B0604030504040204" pitchFamily="50" charset="-128"/>
                <a:ea typeface="Meiryo UI" panose="020B0604030504040204" pitchFamily="50" charset="-128"/>
                <a:cs typeface="Times New Roman" panose="02020603050405020304" pitchFamily="18" charset="0"/>
              </a:rPr>
              <a:t>直行・直帰／出張／休日出勤／代休・振休　</a:t>
            </a:r>
            <a:br>
              <a:rPr kumimoji="0" lang="en-US" altLang="ja-JP" sz="2400" dirty="0">
                <a:latin typeface="Meiryo UI" panose="020B0604030504040204" pitchFamily="50" charset="-128"/>
                <a:ea typeface="Meiryo UI" panose="020B0604030504040204" pitchFamily="50" charset="-128"/>
                <a:cs typeface="Times New Roman" panose="02020603050405020304" pitchFamily="18" charset="0"/>
              </a:rPr>
            </a:br>
            <a:r>
              <a:rPr kumimoji="0" lang="ja-JP" altLang="en-US" sz="2400" dirty="0">
                <a:latin typeface="Meiryo UI" panose="020B0604030504040204" pitchFamily="50" charset="-128"/>
                <a:ea typeface="Meiryo UI" panose="020B0604030504040204" pitchFamily="50" charset="-128"/>
                <a:cs typeface="Times New Roman" panose="02020603050405020304" pitchFamily="18" charset="0"/>
              </a:rPr>
              <a:t>　　　　外出／遅延／遅刻・早退／欠勤／勤務スケジュール</a:t>
            </a:r>
            <a:br>
              <a:rPr lang="en-US" altLang="ja-JP" sz="2400" dirty="0">
                <a:latin typeface="Meiryo UI" panose="020B0604030504040204" pitchFamily="50" charset="-128"/>
                <a:ea typeface="Meiryo UI" panose="020B0604030504040204" pitchFamily="50" charset="-128"/>
              </a:rPr>
            </a:br>
            <a:r>
              <a:rPr lang="ja-JP" altLang="en-US" sz="2400" dirty="0">
                <a:latin typeface="Meiryo UI" panose="020B0604030504040204" pitchFamily="50" charset="-128"/>
                <a:ea typeface="Meiryo UI" panose="020B0604030504040204" pitchFamily="50" charset="-128"/>
              </a:rPr>
              <a:t>　</a:t>
            </a:r>
            <a:endParaRPr lang="en-US" altLang="ja-JP" sz="2400" dirty="0">
              <a:latin typeface="Meiryo UI" panose="020B0604030504040204" pitchFamily="50" charset="-128"/>
              <a:ea typeface="Meiryo UI" panose="020B0604030504040204" pitchFamily="50" charset="-128"/>
            </a:endParaRPr>
          </a:p>
          <a:p>
            <a:pPr marL="0" indent="0">
              <a:buNone/>
            </a:pPr>
            <a:r>
              <a:rPr lang="ja-JP" altLang="en-US" sz="2400" dirty="0">
                <a:latin typeface="Meiryo UI" panose="020B0604030504040204" pitchFamily="50" charset="-128"/>
                <a:ea typeface="Meiryo UI" panose="020B0604030504040204" pitchFamily="50" charset="-128"/>
              </a:rPr>
              <a:t>　</a:t>
            </a:r>
            <a:r>
              <a:rPr lang="en-US" altLang="ja-JP" sz="2400" dirty="0">
                <a:latin typeface="Meiryo UI" panose="020B0604030504040204" pitchFamily="50" charset="-128"/>
                <a:ea typeface="Meiryo UI" panose="020B0604030504040204" pitchFamily="50" charset="-128"/>
              </a:rPr>
              <a:t>3.</a:t>
            </a:r>
            <a:r>
              <a:rPr lang="ja-JP" altLang="en-US" sz="2400" dirty="0">
                <a:latin typeface="Meiryo UI" panose="020B0604030504040204" pitchFamily="50" charset="-128"/>
                <a:ea typeface="Meiryo UI" panose="020B0604030504040204" pitchFamily="50" charset="-128"/>
              </a:rPr>
              <a:t> 申請を取り下げる</a:t>
            </a:r>
            <a:endParaRPr lang="en-US" altLang="ja-JP" sz="2400" dirty="0">
              <a:latin typeface="Meiryo UI" panose="020B0604030504040204" pitchFamily="50" charset="-128"/>
              <a:ea typeface="Meiryo UI" panose="020B0604030504040204" pitchFamily="50" charset="-128"/>
            </a:endParaRPr>
          </a:p>
          <a:p>
            <a:pPr marL="0" indent="0">
              <a:buNone/>
            </a:pPr>
            <a:endParaRPr lang="en-US" altLang="ja-JP" sz="2400" dirty="0">
              <a:latin typeface="Meiryo UI" panose="020B0604030504040204" pitchFamily="50" charset="-128"/>
              <a:ea typeface="Meiryo UI" panose="020B0604030504040204" pitchFamily="50" charset="-128"/>
            </a:endParaRPr>
          </a:p>
          <a:p>
            <a:pPr marL="0" indent="0">
              <a:buNone/>
            </a:pPr>
            <a:r>
              <a:rPr lang="ja-JP" altLang="en-US" sz="2400" dirty="0">
                <a:latin typeface="Meiryo UI" panose="020B0604030504040204" pitchFamily="50" charset="-128"/>
                <a:ea typeface="Meiryo UI" panose="020B0604030504040204" pitchFamily="50" charset="-128"/>
              </a:rPr>
              <a:t>　</a:t>
            </a:r>
            <a:r>
              <a:rPr lang="en-US" altLang="ja-JP" sz="2400" dirty="0">
                <a:latin typeface="Meiryo UI" panose="020B0604030504040204" pitchFamily="50" charset="-128"/>
                <a:ea typeface="Meiryo UI" panose="020B0604030504040204" pitchFamily="50" charset="-128"/>
              </a:rPr>
              <a:t>4. </a:t>
            </a:r>
            <a:r>
              <a:rPr lang="ja-JP" altLang="en-US" sz="2400" dirty="0">
                <a:latin typeface="Meiryo UI" panose="020B0604030504040204" pitchFamily="50" charset="-128"/>
                <a:ea typeface="Meiryo UI" panose="020B0604030504040204" pitchFamily="50" charset="-128"/>
              </a:rPr>
              <a:t>未打刻を確認する</a:t>
            </a:r>
            <a:endParaRPr lang="en-US" altLang="ja-JP" sz="2400" dirty="0">
              <a:latin typeface="Meiryo UI" panose="020B0604030504040204" pitchFamily="50" charset="-128"/>
              <a:ea typeface="Meiryo UI" panose="020B0604030504040204" pitchFamily="50" charset="-128"/>
            </a:endParaRPr>
          </a:p>
          <a:p>
            <a:pPr marL="0" indent="0">
              <a:buNone/>
            </a:pPr>
            <a:endParaRPr lang="en-US" altLang="ja-JP" sz="2400" dirty="0">
              <a:latin typeface="Meiryo UI" panose="020B0604030504040204" pitchFamily="50" charset="-128"/>
              <a:ea typeface="Meiryo UI" panose="020B0604030504040204" pitchFamily="50" charset="-128"/>
            </a:endParaRPr>
          </a:p>
          <a:p>
            <a:pPr marL="0" indent="0">
              <a:buNone/>
            </a:pPr>
            <a:r>
              <a:rPr lang="ja-JP" altLang="en-US" sz="2400" dirty="0">
                <a:latin typeface="Meiryo UI" panose="020B0604030504040204" pitchFamily="50" charset="-128"/>
                <a:ea typeface="Meiryo UI" panose="020B0604030504040204" pitchFamily="50" charset="-128"/>
              </a:rPr>
              <a:t>　</a:t>
            </a:r>
            <a:r>
              <a:rPr lang="en-US" altLang="ja-JP" sz="2400" dirty="0">
                <a:latin typeface="Meiryo UI" panose="020B0604030504040204" pitchFamily="50" charset="-128"/>
                <a:ea typeface="Meiryo UI" panose="020B0604030504040204" pitchFamily="50" charset="-128"/>
              </a:rPr>
              <a:t>5. </a:t>
            </a:r>
            <a:r>
              <a:rPr lang="ja-JP" altLang="en-US" sz="2400" dirty="0">
                <a:latin typeface="Meiryo UI" panose="020B0604030504040204" pitchFamily="50" charset="-128"/>
                <a:ea typeface="Meiryo UI" panose="020B0604030504040204" pitchFamily="50" charset="-128"/>
              </a:rPr>
              <a:t>勤務データを一括で申請する</a:t>
            </a:r>
            <a:br>
              <a:rPr lang="en-US" altLang="ja-JP" sz="2400" dirty="0">
                <a:latin typeface="Meiryo UI" panose="020B0604030504040204" pitchFamily="50" charset="-128"/>
                <a:ea typeface="Meiryo UI" panose="020B0604030504040204" pitchFamily="50" charset="-128"/>
              </a:rPr>
            </a:br>
            <a:endParaRPr lang="en-US" altLang="ja-JP" sz="2400" dirty="0">
              <a:latin typeface="Meiryo UI" panose="020B0604030504040204" pitchFamily="50" charset="-128"/>
              <a:ea typeface="Meiryo UI" panose="020B0604030504040204" pitchFamily="50" charset="-128"/>
            </a:endParaRPr>
          </a:p>
          <a:p>
            <a:pPr marL="0" indent="0">
              <a:buNone/>
            </a:pPr>
            <a:r>
              <a:rPr lang="ja-JP" altLang="en-US" sz="2400" dirty="0">
                <a:latin typeface="Meiryo UI" panose="020B0604030504040204" pitchFamily="50" charset="-128"/>
                <a:ea typeface="Meiryo UI" panose="020B0604030504040204" pitchFamily="50" charset="-128"/>
              </a:rPr>
              <a:t>　</a:t>
            </a:r>
            <a:r>
              <a:rPr lang="en-US" altLang="ja-JP" sz="2400" dirty="0">
                <a:latin typeface="Meiryo UI" panose="020B0604030504040204" pitchFamily="50" charset="-128"/>
                <a:ea typeface="Meiryo UI" panose="020B0604030504040204" pitchFamily="50" charset="-128"/>
              </a:rPr>
              <a:t>6. </a:t>
            </a:r>
            <a:r>
              <a:rPr lang="ja-JP" altLang="en-US" sz="2400" dirty="0">
                <a:latin typeface="Meiryo UI" panose="020B0604030504040204" pitchFamily="50" charset="-128"/>
                <a:ea typeface="Meiryo UI" panose="020B0604030504040204" pitchFamily="50" charset="-128"/>
              </a:rPr>
              <a:t>勤怠を管理している社員の勤務データを一括で申請する</a:t>
            </a:r>
            <a:endParaRPr lang="en-US" altLang="ja-JP" sz="2400" dirty="0">
              <a:latin typeface="Meiryo UI" panose="020B0604030504040204" pitchFamily="50" charset="-128"/>
              <a:ea typeface="Meiryo UI" panose="020B0604030504040204" pitchFamily="50" charset="-128"/>
            </a:endParaRPr>
          </a:p>
          <a:p>
            <a:pPr marL="0" indent="0">
              <a:buNone/>
            </a:pPr>
            <a:br>
              <a:rPr lang="en-US" altLang="ja-JP" sz="2400" dirty="0">
                <a:latin typeface="Meiryo UI" panose="020B0604030504040204" pitchFamily="50" charset="-128"/>
                <a:ea typeface="Meiryo UI" panose="020B0604030504040204" pitchFamily="50" charset="-128"/>
              </a:rPr>
            </a:br>
            <a:endParaRPr kumimoji="1" lang="ja-JP" altLang="en-US" sz="24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68980" y="6492874"/>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17</a:t>
            </a:fld>
            <a:endParaRPr kumimoji="1" lang="ja-JP" altLang="en-US"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04785523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- 1. </a:t>
            </a:r>
            <a:r>
              <a:rPr lang="ja-JP" altLang="en-US" sz="2800" b="1" dirty="0">
                <a:latin typeface="Meiryo UI" panose="020B0604030504040204" pitchFamily="50" charset="-128"/>
                <a:ea typeface="Meiryo UI" panose="020B0604030504040204" pitchFamily="50" charset="-128"/>
              </a:rPr>
              <a:t>申請方法（１／</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lvl="0" indent="177800" eaLnBrk="0" fontAlgn="base" hangingPunct="0">
              <a:lnSpc>
                <a:spcPct val="100000"/>
              </a:lnSpc>
              <a:spcBef>
                <a:spcPct val="0"/>
              </a:spcBef>
              <a:spcAft>
                <a:spcPct val="0"/>
              </a:spcAft>
              <a:buNone/>
            </a:pPr>
            <a:r>
              <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rPr>
              <a:t>以下のどちらかの方法で申請します。</a:t>
            </a:r>
            <a:endParaRPr kumimoji="0" lang="en-US" altLang="ja-JP"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en-US" altLang="ja-JP" sz="1600" dirty="0">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en-US" altLang="ja-JP" sz="1600" i="0" u="none" strike="noStrike" cap="none" normalizeH="0" baseline="0" dirty="0">
              <a:ln>
                <a:noFill/>
              </a:ln>
              <a:effectLst/>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r>
              <a:rPr lang="en-US" altLang="ja-JP" sz="1600" dirty="0">
                <a:latin typeface="Meiryo UI" panose="020B0604030504040204" pitchFamily="50" charset="-128"/>
                <a:ea typeface="Meiryo UI" panose="020B0604030504040204" pitchFamily="50" charset="-128"/>
              </a:rPr>
              <a:t>1. </a:t>
            </a: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申請書メニューを開きます。　　　　　　　　　　　　　　　　　　　　</a:t>
            </a:r>
            <a:r>
              <a:rPr lang="en-US" altLang="ja-JP" sz="1600" dirty="0">
                <a:latin typeface="Meiryo UI" panose="020B0604030504040204" pitchFamily="50" charset="-128"/>
                <a:ea typeface="Meiryo UI" panose="020B0604030504040204" pitchFamily="50" charset="-128"/>
              </a:rPr>
              <a:t> 1. </a:t>
            </a: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［勤務実績照会］メニューを開きます。　　</a:t>
            </a: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　　　　　　　　　　　　　　　　　　　　　　　　　　　　　　　　　　　　　　　</a:t>
            </a:r>
            <a:r>
              <a:rPr lang="en-US" altLang="ja-JP" sz="1600" dirty="0">
                <a:latin typeface="Meiryo UI" panose="020B0604030504040204" pitchFamily="50" charset="-128"/>
                <a:ea typeface="Meiryo UI" panose="020B0604030504040204" pitchFamily="50" charset="-128"/>
              </a:rPr>
              <a:t>2. </a:t>
            </a:r>
            <a:r>
              <a:rPr lang="ja-JP" altLang="ja-JP" sz="1600" dirty="0">
                <a:latin typeface="Meiryo UI" panose="020B0604030504040204" pitchFamily="50" charset="-128"/>
                <a:ea typeface="Meiryo UI" panose="020B0604030504040204" pitchFamily="50" charset="-128"/>
              </a:rPr>
              <a:t>申請する日の </a:t>
            </a:r>
            <a:r>
              <a:rPr lang="en-US" altLang="ja-JP" sz="1600" dirty="0">
                <a:latin typeface="Meiryo UI" panose="020B0604030504040204" pitchFamily="50" charset="-128"/>
                <a:ea typeface="Meiryo UI" panose="020B0604030504040204" pitchFamily="50" charset="-128"/>
              </a:rPr>
              <a:t> </a:t>
            </a:r>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をクリックし</a:t>
            </a:r>
            <a:r>
              <a:rPr lang="ja-JP" altLang="en-US" sz="1600" dirty="0">
                <a:latin typeface="Meiryo UI" panose="020B0604030504040204" pitchFamily="50" charset="-128"/>
                <a:ea typeface="Meiryo UI" panose="020B0604030504040204" pitchFamily="50" charset="-128"/>
              </a:rPr>
              <a:t>、申請書を選択します。</a:t>
            </a: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　　　　　　　　　　　　　　　　　　　　　　　　　　　　　　　　　　　　　　　</a:t>
            </a: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r>
              <a:rPr lang="en-US" altLang="ja-JP" sz="1600" dirty="0">
                <a:latin typeface="Meiryo UI" panose="020B0604030504040204" pitchFamily="50" charset="-128"/>
                <a:ea typeface="Meiryo UI" panose="020B0604030504040204" pitchFamily="50" charset="-128"/>
              </a:rPr>
              <a:t>2. </a:t>
            </a: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申請書が表示されます。</a:t>
            </a: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i="0" u="none" strike="noStrike" cap="none" normalizeH="0" baseline="0" dirty="0">
              <a:ln>
                <a:noFill/>
              </a:ln>
              <a:solidFill>
                <a:schemeClr val="tx1">
                  <a:lumMod val="95000"/>
                  <a:lumOff val="5000"/>
                </a:schemeClr>
              </a:solidFill>
              <a:effectLst/>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i="0" u="none" strike="noStrike" cap="none" normalizeH="0" baseline="0" dirty="0">
              <a:ln>
                <a:noFill/>
              </a:ln>
              <a:solidFill>
                <a:schemeClr val="tx1">
                  <a:lumMod val="95000"/>
                  <a:lumOff val="5000"/>
                </a:schemeClr>
              </a:solidFill>
              <a:effectLst/>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i="0" u="none" strike="noStrike" cap="none" normalizeH="0" baseline="0" dirty="0">
              <a:ln>
                <a:noFill/>
              </a:ln>
              <a:solidFill>
                <a:schemeClr val="tx1">
                  <a:lumMod val="95000"/>
                  <a:lumOff val="5000"/>
                </a:schemeClr>
              </a:solidFill>
              <a:effectLst/>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i="0" u="none" strike="noStrike" cap="none" normalizeH="0" baseline="0" dirty="0">
              <a:ln>
                <a:noFill/>
              </a:ln>
              <a:solidFill>
                <a:schemeClr val="tx1">
                  <a:lumMod val="95000"/>
                  <a:lumOff val="5000"/>
                </a:schemeClr>
              </a:solidFill>
              <a:effectLst/>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i="0" u="none" strike="noStrike" cap="none" normalizeH="0" baseline="0" dirty="0">
              <a:ln>
                <a:noFill/>
              </a:ln>
              <a:solidFill>
                <a:schemeClr val="tx1">
                  <a:lumMod val="95000"/>
                  <a:lumOff val="5000"/>
                </a:schemeClr>
              </a:solidFill>
              <a:effectLst/>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i="0" u="none" strike="noStrike" cap="none" normalizeH="0" baseline="0" dirty="0">
              <a:ln>
                <a:noFill/>
              </a:ln>
              <a:solidFill>
                <a:schemeClr val="tx1">
                  <a:lumMod val="95000"/>
                  <a:lumOff val="5000"/>
                </a:schemeClr>
              </a:solidFill>
              <a:effectLst/>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18</a:t>
            </a:fld>
            <a:endParaRPr kumimoji="1" lang="ja-JP" altLang="en-US" dirty="0">
              <a:latin typeface="Meiryo UI" panose="020B0604030504040204" pitchFamily="50" charset="-128"/>
              <a:ea typeface="Meiryo UI" panose="020B0604030504040204" pitchFamily="50" charset="-128"/>
            </a:endParaRPr>
          </a:p>
        </p:txBody>
      </p:sp>
      <p:sp>
        <p:nvSpPr>
          <p:cNvPr id="17" name="テキスト ボックス 16">
            <a:extLst>
              <a:ext uri="{FF2B5EF4-FFF2-40B4-BE49-F238E27FC236}">
                <a16:creationId xmlns:a16="http://schemas.microsoft.com/office/drawing/2014/main" id="{C0712191-AD6F-40A3-8848-78A10AD554B1}"/>
              </a:ext>
            </a:extLst>
          </p:cNvPr>
          <p:cNvSpPr txBox="1"/>
          <p:nvPr/>
        </p:nvSpPr>
        <p:spPr>
          <a:xfrm>
            <a:off x="562905" y="1197704"/>
            <a:ext cx="4171641" cy="338554"/>
          </a:xfrm>
          <a:prstGeom prst="rect">
            <a:avLst/>
          </a:prstGeom>
          <a:noFill/>
        </p:spPr>
        <p:txBody>
          <a:bodyPr wrap="square" rtlCol="0">
            <a:spAutoFit/>
          </a:bodyPr>
          <a:lstStyle/>
          <a:p>
            <a:r>
              <a:rPr lang="ja-JP" altLang="en-US" sz="1600" b="1" dirty="0">
                <a:latin typeface="Meiryo UI" panose="020B0604030504040204" pitchFamily="50" charset="-128"/>
                <a:ea typeface="Meiryo UI" panose="020B0604030504040204" pitchFamily="50" charset="-128"/>
              </a:rPr>
              <a:t>○［</a:t>
            </a:r>
            <a:r>
              <a:rPr lang="ja-JP" altLang="ja-JP" sz="1600" b="1" dirty="0">
                <a:latin typeface="Meiryo UI" panose="020B0604030504040204" pitchFamily="50" charset="-128"/>
                <a:ea typeface="Meiryo UI" panose="020B0604030504040204" pitchFamily="50" charset="-128"/>
              </a:rPr>
              <a:t>申請</a:t>
            </a:r>
            <a:r>
              <a:rPr lang="ja-JP" altLang="en-US" sz="1600" b="1" dirty="0">
                <a:latin typeface="Meiryo UI" panose="020B0604030504040204" pitchFamily="50" charset="-128"/>
                <a:ea typeface="Meiryo UI" panose="020B0604030504040204" pitchFamily="50" charset="-128"/>
              </a:rPr>
              <a:t>］</a:t>
            </a:r>
            <a:r>
              <a:rPr lang="ja-JP" altLang="ja-JP" sz="1600" b="1" dirty="0">
                <a:latin typeface="Meiryo UI" panose="020B0604030504040204" pitchFamily="50" charset="-128"/>
                <a:ea typeface="Meiryo UI" panose="020B0604030504040204" pitchFamily="50" charset="-128"/>
              </a:rPr>
              <a:t>メニューの各申請メニューから申請</a:t>
            </a:r>
            <a:endParaRPr kumimoji="1" lang="ja-JP" altLang="en-US" sz="1600" b="1" dirty="0">
              <a:latin typeface="Meiryo UI" panose="020B0604030504040204" pitchFamily="50" charset="-128"/>
              <a:ea typeface="Meiryo UI" panose="020B0604030504040204" pitchFamily="50" charset="-128"/>
            </a:endParaRPr>
          </a:p>
        </p:txBody>
      </p:sp>
      <p:sp>
        <p:nvSpPr>
          <p:cNvPr id="19" name="テキスト ボックス 18">
            <a:extLst>
              <a:ext uri="{FF2B5EF4-FFF2-40B4-BE49-F238E27FC236}">
                <a16:creationId xmlns:a16="http://schemas.microsoft.com/office/drawing/2014/main" id="{DB0A3989-CB48-4B70-9019-5841C7298535}"/>
              </a:ext>
            </a:extLst>
          </p:cNvPr>
          <p:cNvSpPr txBox="1"/>
          <p:nvPr/>
        </p:nvSpPr>
        <p:spPr>
          <a:xfrm>
            <a:off x="5871707" y="1197704"/>
            <a:ext cx="4594133" cy="338554"/>
          </a:xfrm>
          <a:prstGeom prst="rect">
            <a:avLst/>
          </a:prstGeom>
          <a:noFill/>
        </p:spPr>
        <p:txBody>
          <a:bodyPr wrap="square" rtlCol="0">
            <a:spAutoFit/>
          </a:bodyPr>
          <a:lstStyle/>
          <a:p>
            <a:r>
              <a:rPr lang="ja-JP" altLang="en-US" sz="1600" b="1" dirty="0">
                <a:latin typeface="Meiryo UI" panose="020B0604030504040204" pitchFamily="50" charset="-128"/>
                <a:ea typeface="Meiryo UI" panose="020B0604030504040204" pitchFamily="50" charset="-128"/>
              </a:rPr>
              <a:t>○［勤務実績 </a:t>
            </a:r>
            <a:r>
              <a:rPr lang="en-US" altLang="ja-JP" sz="1600" dirty="0">
                <a:latin typeface="Meiryo UI" panose="020B0604030504040204" pitchFamily="50" charset="-128"/>
                <a:ea typeface="Meiryo UI" panose="020B0604030504040204" pitchFamily="50" charset="-128"/>
              </a:rPr>
              <a:t>‐ </a:t>
            </a:r>
            <a:r>
              <a:rPr lang="ja-JP" altLang="ja-JP" sz="1600" b="1" dirty="0">
                <a:latin typeface="Meiryo UI" panose="020B0604030504040204" pitchFamily="50" charset="-128"/>
                <a:ea typeface="Meiryo UI" panose="020B0604030504040204" pitchFamily="50" charset="-128"/>
              </a:rPr>
              <a:t>勤務実績照会</a:t>
            </a:r>
            <a:r>
              <a:rPr lang="ja-JP" altLang="en-US" sz="1600" b="1" dirty="0">
                <a:latin typeface="Meiryo UI" panose="020B0604030504040204" pitchFamily="50" charset="-128"/>
                <a:ea typeface="Meiryo UI" panose="020B0604030504040204" pitchFamily="50" charset="-128"/>
              </a:rPr>
              <a:t>］</a:t>
            </a:r>
            <a:r>
              <a:rPr lang="ja-JP" altLang="ja-JP" sz="1600" b="1" dirty="0">
                <a:latin typeface="Meiryo UI" panose="020B0604030504040204" pitchFamily="50" charset="-128"/>
                <a:ea typeface="Meiryo UI" panose="020B0604030504040204" pitchFamily="50" charset="-128"/>
              </a:rPr>
              <a:t>メニューから申請</a:t>
            </a:r>
            <a:endParaRPr kumimoji="1" lang="ja-JP" altLang="en-US" sz="1600" b="1" dirty="0">
              <a:latin typeface="Meiryo UI" panose="020B0604030504040204" pitchFamily="50" charset="-128"/>
              <a:ea typeface="Meiryo UI" panose="020B0604030504040204" pitchFamily="50" charset="-128"/>
            </a:endParaRPr>
          </a:p>
        </p:txBody>
      </p:sp>
      <p:pic>
        <p:nvPicPr>
          <p:cNvPr id="20" name="図 19">
            <a:extLst>
              <a:ext uri="{FF2B5EF4-FFF2-40B4-BE49-F238E27FC236}">
                <a16:creationId xmlns:a16="http://schemas.microsoft.com/office/drawing/2014/main" id="{6A782948-A330-4E57-ADE7-00AA66F59996}"/>
              </a:ext>
            </a:extLst>
          </p:cNvPr>
          <p:cNvPicPr/>
          <p:nvPr/>
        </p:nvPicPr>
        <p:blipFill>
          <a:blip r:embed="rId3"/>
          <a:stretch>
            <a:fillRect/>
          </a:stretch>
        </p:blipFill>
        <p:spPr>
          <a:xfrm>
            <a:off x="949007" y="1930880"/>
            <a:ext cx="1574584" cy="2361034"/>
          </a:xfrm>
          <a:prstGeom prst="rect">
            <a:avLst/>
          </a:prstGeom>
          <a:ln w="3175">
            <a:solidFill>
              <a:schemeClr val="tx1"/>
            </a:solidFill>
          </a:ln>
        </p:spPr>
      </p:pic>
      <p:pic>
        <p:nvPicPr>
          <p:cNvPr id="21" name="図 20">
            <a:extLst>
              <a:ext uri="{FF2B5EF4-FFF2-40B4-BE49-F238E27FC236}">
                <a16:creationId xmlns:a16="http://schemas.microsoft.com/office/drawing/2014/main" id="{07B125CC-4B85-49BC-8A3A-44D583810879}"/>
              </a:ext>
            </a:extLst>
          </p:cNvPr>
          <p:cNvPicPr/>
          <p:nvPr/>
        </p:nvPicPr>
        <p:blipFill>
          <a:blip r:embed="rId4"/>
          <a:stretch>
            <a:fillRect/>
          </a:stretch>
        </p:blipFill>
        <p:spPr>
          <a:xfrm>
            <a:off x="961231" y="4852086"/>
            <a:ext cx="2270585" cy="1836945"/>
          </a:xfrm>
          <a:prstGeom prst="rect">
            <a:avLst/>
          </a:prstGeom>
          <a:ln w="3175">
            <a:solidFill>
              <a:schemeClr val="tx1"/>
            </a:solidFill>
          </a:ln>
        </p:spPr>
      </p:pic>
      <p:sp>
        <p:nvSpPr>
          <p:cNvPr id="22" name="AutoShape 380">
            <a:extLst>
              <a:ext uri="{FF2B5EF4-FFF2-40B4-BE49-F238E27FC236}">
                <a16:creationId xmlns:a16="http://schemas.microsoft.com/office/drawing/2014/main" id="{F5783DD6-277A-41C7-B8C2-4F15B29886D8}"/>
              </a:ext>
            </a:extLst>
          </p:cNvPr>
          <p:cNvSpPr>
            <a:spLocks noChangeArrowheads="1"/>
          </p:cNvSpPr>
          <p:nvPr/>
        </p:nvSpPr>
        <p:spPr bwMode="auto">
          <a:xfrm>
            <a:off x="949007" y="2439797"/>
            <a:ext cx="761213" cy="19469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3" name="AutoShape 380">
            <a:extLst>
              <a:ext uri="{FF2B5EF4-FFF2-40B4-BE49-F238E27FC236}">
                <a16:creationId xmlns:a16="http://schemas.microsoft.com/office/drawing/2014/main" id="{847E51FA-4E1D-4173-9405-49C0A85D1E7B}"/>
              </a:ext>
            </a:extLst>
          </p:cNvPr>
          <p:cNvSpPr>
            <a:spLocks noChangeArrowheads="1"/>
          </p:cNvSpPr>
          <p:nvPr/>
        </p:nvSpPr>
        <p:spPr bwMode="auto">
          <a:xfrm>
            <a:off x="1710220" y="1930880"/>
            <a:ext cx="813371" cy="2361034"/>
          </a:xfrm>
          <a:prstGeom prst="roundRect">
            <a:avLst>
              <a:gd name="adj" fmla="val 5899"/>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5" name="AutoShape 380">
            <a:extLst>
              <a:ext uri="{FF2B5EF4-FFF2-40B4-BE49-F238E27FC236}">
                <a16:creationId xmlns:a16="http://schemas.microsoft.com/office/drawing/2014/main" id="{AD7FFE0A-F7BA-4FAD-9A29-5A3F2FFFDB73}"/>
              </a:ext>
            </a:extLst>
          </p:cNvPr>
          <p:cNvSpPr>
            <a:spLocks noChangeArrowheads="1"/>
          </p:cNvSpPr>
          <p:nvPr/>
        </p:nvSpPr>
        <p:spPr bwMode="auto">
          <a:xfrm>
            <a:off x="954929" y="4966363"/>
            <a:ext cx="2270585" cy="149334"/>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26" name="直線コネクタ 25">
            <a:extLst>
              <a:ext uri="{FF2B5EF4-FFF2-40B4-BE49-F238E27FC236}">
                <a16:creationId xmlns:a16="http://schemas.microsoft.com/office/drawing/2014/main" id="{A70A1C74-C769-45B7-80E8-B1AE9DD2FE74}"/>
              </a:ext>
            </a:extLst>
          </p:cNvPr>
          <p:cNvCxnSpPr>
            <a:cxnSpLocks/>
          </p:cNvCxnSpPr>
          <p:nvPr/>
        </p:nvCxnSpPr>
        <p:spPr>
          <a:xfrm flipH="1" flipV="1">
            <a:off x="3182482" y="5115698"/>
            <a:ext cx="360913" cy="370702"/>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27" name="Rectangle 363">
            <a:extLst>
              <a:ext uri="{FF2B5EF4-FFF2-40B4-BE49-F238E27FC236}">
                <a16:creationId xmlns:a16="http://schemas.microsoft.com/office/drawing/2014/main" id="{3F1CBA96-56C2-490B-ADA7-F02448BF617E}"/>
              </a:ext>
            </a:extLst>
          </p:cNvPr>
          <p:cNvSpPr>
            <a:spLocks noChangeArrowheads="1"/>
          </p:cNvSpPr>
          <p:nvPr/>
        </p:nvSpPr>
        <p:spPr bwMode="auto">
          <a:xfrm>
            <a:off x="3553844" y="5308512"/>
            <a:ext cx="2260136" cy="680396"/>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spcAft>
                <a:spcPts val="0"/>
              </a:spcAft>
            </a:pPr>
            <a:r>
              <a:rPr kumimoji="0" lang="en-US" altLang="ja-JP" sz="1600" dirty="0">
                <a:latin typeface="Meiryo UI" panose="020B0604030504040204" pitchFamily="50" charset="-128"/>
                <a:ea typeface="Meiryo UI" panose="020B0604030504040204" pitchFamily="50" charset="-128"/>
                <a:cs typeface="Times New Roman" panose="02020603050405020304" pitchFamily="18" charset="0"/>
              </a:rPr>
              <a:t>【</a:t>
            </a:r>
            <a:r>
              <a:rPr kumimoji="0" lang="ja-JP" altLang="en-US" sz="1600" dirty="0">
                <a:latin typeface="Meiryo UI" panose="020B0604030504040204" pitchFamily="50" charset="-128"/>
                <a:ea typeface="Meiryo UI" panose="020B0604030504040204" pitchFamily="50" charset="-128"/>
                <a:cs typeface="Times New Roman" panose="02020603050405020304" pitchFamily="18" charset="0"/>
              </a:rPr>
              <a:t>参考</a:t>
            </a:r>
            <a:r>
              <a:rPr kumimoji="0" lang="en-US" altLang="ja-JP" sz="1600" dirty="0">
                <a:latin typeface="Meiryo UI" panose="020B0604030504040204" pitchFamily="50" charset="-128"/>
                <a:ea typeface="Meiryo UI" panose="020B0604030504040204" pitchFamily="50" charset="-128"/>
                <a:cs typeface="Times New Roman" panose="02020603050405020304" pitchFamily="18" charset="0"/>
              </a:rPr>
              <a:t>】</a:t>
            </a:r>
            <a:br>
              <a:rPr lang="en-US" altLang="ja-JP" sz="1600" dirty="0">
                <a:latin typeface="Meiryo UI" panose="020B0604030504040204" pitchFamily="50" charset="-128"/>
                <a:ea typeface="Meiryo UI" panose="020B0604030504040204" pitchFamily="50" charset="-128"/>
              </a:rPr>
            </a:br>
            <a:r>
              <a:rPr lang="ja-JP" altLang="ja-JP" sz="1600" dirty="0">
                <a:latin typeface="Meiryo UI" panose="020B0604030504040204" pitchFamily="50" charset="-128"/>
                <a:ea typeface="Meiryo UI" panose="020B0604030504040204" pitchFamily="50" charset="-128"/>
              </a:rPr>
              <a:t>申請状況</a:t>
            </a:r>
            <a:r>
              <a:rPr lang="ja-JP" altLang="en-US" sz="1600" dirty="0">
                <a:latin typeface="Meiryo UI" panose="020B0604030504040204" pitchFamily="50" charset="-128"/>
                <a:ea typeface="Meiryo UI" panose="020B0604030504040204" pitchFamily="50" charset="-128"/>
              </a:rPr>
              <a:t>も</a:t>
            </a:r>
            <a:r>
              <a:rPr lang="ja-JP" altLang="ja-JP" sz="1600" dirty="0">
                <a:latin typeface="Meiryo UI" panose="020B0604030504040204" pitchFamily="50" charset="-128"/>
                <a:ea typeface="Meiryo UI" panose="020B0604030504040204" pitchFamily="50" charset="-128"/>
              </a:rPr>
              <a:t>確認できます。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pic>
        <p:nvPicPr>
          <p:cNvPr id="28" name="図 27">
            <a:extLst>
              <a:ext uri="{FF2B5EF4-FFF2-40B4-BE49-F238E27FC236}">
                <a16:creationId xmlns:a16="http://schemas.microsoft.com/office/drawing/2014/main" id="{31DCE9C8-58A1-4107-BD09-30049207ADF0}"/>
              </a:ext>
            </a:extLst>
          </p:cNvPr>
          <p:cNvPicPr/>
          <p:nvPr/>
        </p:nvPicPr>
        <p:blipFill>
          <a:blip r:embed="rId5"/>
          <a:stretch>
            <a:fillRect/>
          </a:stretch>
        </p:blipFill>
        <p:spPr>
          <a:xfrm>
            <a:off x="6224284" y="1940515"/>
            <a:ext cx="2001520" cy="636270"/>
          </a:xfrm>
          <a:prstGeom prst="rect">
            <a:avLst/>
          </a:prstGeom>
          <a:ln w="3175">
            <a:solidFill>
              <a:schemeClr val="tx1"/>
            </a:solidFill>
          </a:ln>
        </p:spPr>
      </p:pic>
      <p:sp>
        <p:nvSpPr>
          <p:cNvPr id="29" name="AutoShape 380">
            <a:extLst>
              <a:ext uri="{FF2B5EF4-FFF2-40B4-BE49-F238E27FC236}">
                <a16:creationId xmlns:a16="http://schemas.microsoft.com/office/drawing/2014/main" id="{8B17D0C6-C1EB-4D2B-A269-21C327271DCE}"/>
              </a:ext>
            </a:extLst>
          </p:cNvPr>
          <p:cNvSpPr>
            <a:spLocks noChangeArrowheads="1"/>
          </p:cNvSpPr>
          <p:nvPr/>
        </p:nvSpPr>
        <p:spPr bwMode="auto">
          <a:xfrm>
            <a:off x="7225044" y="2029078"/>
            <a:ext cx="600995" cy="157194"/>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0" name="AutoShape 380">
            <a:extLst>
              <a:ext uri="{FF2B5EF4-FFF2-40B4-BE49-F238E27FC236}">
                <a16:creationId xmlns:a16="http://schemas.microsoft.com/office/drawing/2014/main" id="{544AF317-7B2A-455B-90FB-44268224EE4A}"/>
              </a:ext>
            </a:extLst>
          </p:cNvPr>
          <p:cNvSpPr>
            <a:spLocks noChangeArrowheads="1"/>
          </p:cNvSpPr>
          <p:nvPr/>
        </p:nvSpPr>
        <p:spPr bwMode="auto">
          <a:xfrm>
            <a:off x="6224284" y="2371879"/>
            <a:ext cx="924567" cy="20490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34" name="図 33">
            <a:extLst>
              <a:ext uri="{FF2B5EF4-FFF2-40B4-BE49-F238E27FC236}">
                <a16:creationId xmlns:a16="http://schemas.microsoft.com/office/drawing/2014/main" id="{87D8FAEF-124B-4C90-BCEB-396D4FE0EDC7}"/>
              </a:ext>
            </a:extLst>
          </p:cNvPr>
          <p:cNvPicPr>
            <a:picLocks noChangeAspect="1"/>
          </p:cNvPicPr>
          <p:nvPr/>
        </p:nvPicPr>
        <p:blipFill>
          <a:blip r:embed="rId6"/>
          <a:stretch>
            <a:fillRect/>
          </a:stretch>
        </p:blipFill>
        <p:spPr>
          <a:xfrm>
            <a:off x="7371379" y="3052160"/>
            <a:ext cx="181698" cy="181698"/>
          </a:xfrm>
          <a:prstGeom prst="rect">
            <a:avLst/>
          </a:prstGeom>
          <a:ln w="3175">
            <a:solidFill>
              <a:schemeClr val="tx1"/>
            </a:solidFill>
          </a:ln>
        </p:spPr>
      </p:pic>
      <p:pic>
        <p:nvPicPr>
          <p:cNvPr id="9" name="図 8"/>
          <p:cNvPicPr>
            <a:picLocks noChangeAspect="1"/>
          </p:cNvPicPr>
          <p:nvPr/>
        </p:nvPicPr>
        <p:blipFill>
          <a:blip r:embed="rId7"/>
          <a:stretch>
            <a:fillRect/>
          </a:stretch>
        </p:blipFill>
        <p:spPr>
          <a:xfrm>
            <a:off x="6209926" y="3335271"/>
            <a:ext cx="4530733" cy="1846923"/>
          </a:xfrm>
          <a:prstGeom prst="rect">
            <a:avLst/>
          </a:prstGeom>
        </p:spPr>
      </p:pic>
      <p:sp>
        <p:nvSpPr>
          <p:cNvPr id="33" name="AutoShape 380">
            <a:extLst>
              <a:ext uri="{FF2B5EF4-FFF2-40B4-BE49-F238E27FC236}">
                <a16:creationId xmlns:a16="http://schemas.microsoft.com/office/drawing/2014/main" id="{5F1F81E1-FD5A-43D9-B1D6-DDD8A62852FE}"/>
              </a:ext>
            </a:extLst>
          </p:cNvPr>
          <p:cNvSpPr>
            <a:spLocks noChangeArrowheads="1"/>
          </p:cNvSpPr>
          <p:nvPr/>
        </p:nvSpPr>
        <p:spPr bwMode="auto">
          <a:xfrm>
            <a:off x="6291076" y="4577766"/>
            <a:ext cx="734564" cy="161874"/>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185988912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- 1. </a:t>
            </a:r>
            <a:r>
              <a:rPr lang="ja-JP" altLang="en-US" sz="2800" b="1" dirty="0">
                <a:latin typeface="Meiryo UI" panose="020B0604030504040204" pitchFamily="50" charset="-128"/>
                <a:ea typeface="Meiryo UI" panose="020B0604030504040204" pitchFamily="50" charset="-128"/>
              </a:rPr>
              <a:t>申請方法（</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indent="0">
              <a:buNone/>
            </a:pPr>
            <a:r>
              <a:rPr kumimoji="0" lang="en-US" altLang="ja-JP" sz="1600" i="0" u="none" strike="noStrike" cap="none" normalizeH="0" baseline="0" dirty="0">
                <a:ln>
                  <a:noFill/>
                </a:ln>
                <a:effectLst/>
                <a:latin typeface="Meiryo UI" panose="020B0604030504040204" pitchFamily="50" charset="-128"/>
                <a:ea typeface="Meiryo UI" panose="020B0604030504040204" pitchFamily="50" charset="-128"/>
              </a:rPr>
              <a:t>【</a:t>
            </a:r>
            <a:r>
              <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rPr>
              <a:t>参考</a:t>
            </a:r>
            <a:r>
              <a:rPr kumimoji="0" lang="en-US" altLang="ja-JP" sz="1600" i="0" u="none" strike="noStrike" cap="none" normalizeH="0" baseline="0" dirty="0">
                <a:ln>
                  <a:noFill/>
                </a:ln>
                <a:effectLst/>
                <a:latin typeface="Meiryo UI" panose="020B0604030504040204" pitchFamily="50" charset="-128"/>
                <a:ea typeface="Meiryo UI" panose="020B0604030504040204" pitchFamily="50" charset="-128"/>
              </a:rPr>
              <a:t>】</a:t>
            </a:r>
          </a:p>
          <a:p>
            <a:pPr marL="0" indent="0">
              <a:buNone/>
            </a:pPr>
            <a:r>
              <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rPr>
              <a:t>申請すると、</a:t>
            </a:r>
            <a:r>
              <a:rPr lang="ja-JP" altLang="en-US" sz="1600" dirty="0">
                <a:latin typeface="Meiryo UI" panose="020B0604030504040204" pitchFamily="50" charset="-128"/>
                <a:ea typeface="Meiryo UI" panose="020B0604030504040204" pitchFamily="50" charset="-128"/>
              </a:rPr>
              <a:t>［申請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勤務実績申請］メニューの申請欄に</a:t>
            </a:r>
            <a:r>
              <a:rPr lang="ja-JP" altLang="ja-JP" sz="1600" dirty="0">
                <a:latin typeface="Meiryo UI" panose="020B0604030504040204" pitchFamily="50" charset="-128"/>
                <a:ea typeface="Meiryo UI" panose="020B0604030504040204" pitchFamily="50" charset="-128"/>
              </a:rPr>
              <a:t>申請件数</a:t>
            </a:r>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）が表示されま</a:t>
            </a:r>
            <a:r>
              <a:rPr lang="ja-JP" altLang="en-US" sz="1600" dirty="0">
                <a:latin typeface="Meiryo UI" panose="020B0604030504040204" pitchFamily="50" charset="-128"/>
                <a:ea typeface="Meiryo UI" panose="020B0604030504040204" pitchFamily="50" charset="-128"/>
              </a:rPr>
              <a:t>す。</a:t>
            </a: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クリックすると、申請内容を確認できます。</a:t>
            </a: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19</a:t>
            </a:fld>
            <a:endParaRPr kumimoji="1" lang="ja-JP" altLang="en-US" dirty="0">
              <a:latin typeface="Meiryo UI" panose="020B0604030504040204" pitchFamily="50" charset="-128"/>
              <a:ea typeface="Meiryo UI" panose="020B0604030504040204" pitchFamily="50" charset="-128"/>
            </a:endParaRPr>
          </a:p>
        </p:txBody>
      </p:sp>
      <p:pic>
        <p:nvPicPr>
          <p:cNvPr id="6" name="申請件数.jpg">
            <a:extLst>
              <a:ext uri="{FF2B5EF4-FFF2-40B4-BE49-F238E27FC236}">
                <a16:creationId xmlns:a16="http://schemas.microsoft.com/office/drawing/2014/main" id="{D8D50290-1AAB-4347-8B34-650F976BDCEE}"/>
              </a:ext>
            </a:extLst>
          </p:cNvPr>
          <p:cNvPicPr>
            <a:picLocks/>
          </p:cNvPicPr>
          <p:nvPr/>
        </p:nvPicPr>
        <p:blipFill>
          <a:blip r:embed="rId3" r:link="rId4">
            <a:extLst>
              <a:ext uri="{28A0092B-C50C-407E-A947-70E740481C1C}">
                <a14:useLocalDpi xmlns:a14="http://schemas.microsoft.com/office/drawing/2010/main" val="0"/>
              </a:ext>
            </a:extLst>
          </a:blip>
          <a:stretch>
            <a:fillRect/>
          </a:stretch>
        </p:blipFill>
        <p:spPr>
          <a:xfrm>
            <a:off x="6339375" y="1183835"/>
            <a:ext cx="180975" cy="209550"/>
          </a:xfrm>
          <a:prstGeom prst="rect">
            <a:avLst/>
          </a:prstGeom>
        </p:spPr>
      </p:pic>
      <p:sp>
        <p:nvSpPr>
          <p:cNvPr id="8" name="Rectangle 363">
            <a:extLst>
              <a:ext uri="{FF2B5EF4-FFF2-40B4-BE49-F238E27FC236}">
                <a16:creationId xmlns:a16="http://schemas.microsoft.com/office/drawing/2014/main" id="{158880A1-872E-4876-9669-8D6314BD944D}"/>
              </a:ext>
            </a:extLst>
          </p:cNvPr>
          <p:cNvSpPr>
            <a:spLocks noChangeArrowheads="1"/>
          </p:cNvSpPr>
          <p:nvPr/>
        </p:nvSpPr>
        <p:spPr bwMode="auto">
          <a:xfrm>
            <a:off x="7064188" y="2176542"/>
            <a:ext cx="4392706" cy="2236335"/>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marL="72000" fontAlgn="base">
              <a:spcBef>
                <a:spcPts val="600"/>
              </a:spcBef>
              <a:spcAft>
                <a:spcPts val="600"/>
              </a:spcAft>
            </a:pPr>
            <a:r>
              <a:rPr lang="ja-JP" altLang="ja-JP" sz="1600" dirty="0">
                <a:latin typeface="Meiryo UI" panose="020B0604030504040204" pitchFamily="50" charset="-128"/>
                <a:ea typeface="Meiryo UI" panose="020B0604030504040204" pitchFamily="50" charset="-128"/>
              </a:rPr>
              <a:t>決裁されると、申請件数の表示が　 </a:t>
            </a:r>
            <a:r>
              <a:rPr lang="ja-JP" altLang="en-US" sz="1600" dirty="0">
                <a:latin typeface="Meiryo UI" panose="020B0604030504040204" pitchFamily="50" charset="-128"/>
                <a:ea typeface="Meiryo UI" panose="020B0604030504040204" pitchFamily="50" charset="-128"/>
              </a:rPr>
              <a:t>  （緑色）に</a:t>
            </a:r>
            <a:r>
              <a:rPr lang="ja-JP" altLang="ja-JP" sz="1600" dirty="0">
                <a:latin typeface="Meiryo UI" panose="020B0604030504040204" pitchFamily="50" charset="-128"/>
                <a:ea typeface="Meiryo UI" panose="020B0604030504040204" pitchFamily="50" charset="-128"/>
              </a:rPr>
              <a:t>変更され、申請内容が反映されます。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pic>
        <p:nvPicPr>
          <p:cNvPr id="10" name="図 9" descr="http://www.obcnet.jp/attendance_management/guide/BMP/承認.jpg">
            <a:extLst>
              <a:ext uri="{FF2B5EF4-FFF2-40B4-BE49-F238E27FC236}">
                <a16:creationId xmlns:a16="http://schemas.microsoft.com/office/drawing/2014/main" id="{0A3BF94E-8E77-44AA-AE02-89CC1727AE27}"/>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0011461" y="2276420"/>
            <a:ext cx="257175" cy="276225"/>
          </a:xfrm>
          <a:prstGeom prst="rect">
            <a:avLst/>
          </a:prstGeom>
          <a:noFill/>
          <a:ln>
            <a:noFill/>
          </a:ln>
        </p:spPr>
      </p:pic>
      <p:pic>
        <p:nvPicPr>
          <p:cNvPr id="11" name="図 10"/>
          <p:cNvPicPr>
            <a:picLocks noChangeAspect="1"/>
          </p:cNvPicPr>
          <p:nvPr/>
        </p:nvPicPr>
        <p:blipFill>
          <a:blip r:embed="rId6"/>
          <a:stretch>
            <a:fillRect/>
          </a:stretch>
        </p:blipFill>
        <p:spPr>
          <a:xfrm>
            <a:off x="458311" y="1987052"/>
            <a:ext cx="6185218" cy="2425825"/>
          </a:xfrm>
          <a:prstGeom prst="rect">
            <a:avLst/>
          </a:prstGeom>
        </p:spPr>
      </p:pic>
      <p:pic>
        <p:nvPicPr>
          <p:cNvPr id="12" name="図 11"/>
          <p:cNvPicPr>
            <a:picLocks noChangeAspect="1"/>
          </p:cNvPicPr>
          <p:nvPr/>
        </p:nvPicPr>
        <p:blipFill>
          <a:blip r:embed="rId7"/>
          <a:stretch>
            <a:fillRect/>
          </a:stretch>
        </p:blipFill>
        <p:spPr>
          <a:xfrm>
            <a:off x="7131035" y="2857585"/>
            <a:ext cx="4231339" cy="1068520"/>
          </a:xfrm>
          <a:prstGeom prst="rect">
            <a:avLst/>
          </a:prstGeom>
        </p:spPr>
      </p:pic>
      <p:sp>
        <p:nvSpPr>
          <p:cNvPr id="15" name="AutoShape 380">
            <a:extLst>
              <a:ext uri="{FF2B5EF4-FFF2-40B4-BE49-F238E27FC236}">
                <a16:creationId xmlns:a16="http://schemas.microsoft.com/office/drawing/2014/main" id="{F5783DD6-277A-41C7-B8C2-4F15B29886D8}"/>
              </a:ext>
            </a:extLst>
          </p:cNvPr>
          <p:cNvSpPr>
            <a:spLocks noChangeArrowheads="1"/>
          </p:cNvSpPr>
          <p:nvPr/>
        </p:nvSpPr>
        <p:spPr bwMode="auto">
          <a:xfrm>
            <a:off x="624840" y="3238500"/>
            <a:ext cx="472440" cy="1174377"/>
          </a:xfrm>
          <a:prstGeom prst="roundRect">
            <a:avLst>
              <a:gd name="adj" fmla="val 3764"/>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1619609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改訂履歴</a:t>
            </a:r>
          </a:p>
        </p:txBody>
      </p:sp>
      <p:sp>
        <p:nvSpPr>
          <p:cNvPr id="3" name="コンテンツ プレースホルダー 2"/>
          <p:cNvSpPr>
            <a:spLocks noGrp="1"/>
          </p:cNvSpPr>
          <p:nvPr>
            <p:ph idx="1"/>
          </p:nvPr>
        </p:nvSpPr>
        <p:spPr>
          <a:xfrm>
            <a:off x="389614" y="850790"/>
            <a:ext cx="10964186" cy="5539186"/>
          </a:xfrm>
        </p:spPr>
        <p:txBody>
          <a:bodyPr>
            <a:normAutofit/>
          </a:bodyPr>
          <a:lstStyle/>
          <a:p>
            <a:pPr marL="0" indent="0">
              <a:buNone/>
            </a:pPr>
            <a:endParaRPr lang="en-US" altLang="ja-JP" sz="2000" dirty="0">
              <a:latin typeface="Meiryo UI" panose="020B0604030504040204" pitchFamily="50" charset="-128"/>
              <a:ea typeface="Meiryo UI" panose="020B0604030504040204" pitchFamily="50" charset="-128"/>
            </a:endParaRPr>
          </a:p>
          <a:p>
            <a:pPr marL="0" indent="0">
              <a:buNone/>
            </a:pPr>
            <a:r>
              <a:rPr lang="en-US" altLang="ja-JP" sz="2000" dirty="0">
                <a:latin typeface="Meiryo UI" panose="020B0604030504040204" pitchFamily="50" charset="-128"/>
                <a:ea typeface="Meiryo UI" panose="020B0604030504040204" pitchFamily="50" charset="-128"/>
              </a:rPr>
              <a:t> </a:t>
            </a:r>
            <a:endParaRPr kumimoji="1" lang="ja-JP" altLang="en-US" sz="24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68980" y="6492874"/>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a:t>
            </a:fld>
            <a:endParaRPr kumimoji="1" lang="ja-JP" altLang="en-US" dirty="0">
              <a:latin typeface="Meiryo UI" panose="020B0604030504040204" pitchFamily="50" charset="-128"/>
              <a:ea typeface="Meiryo UI" panose="020B0604030504040204" pitchFamily="50" charset="-128"/>
            </a:endParaRPr>
          </a:p>
        </p:txBody>
      </p:sp>
      <p:graphicFrame>
        <p:nvGraphicFramePr>
          <p:cNvPr id="9" name="表 8"/>
          <p:cNvGraphicFramePr>
            <a:graphicFrameLocks noGrp="1"/>
          </p:cNvGraphicFramePr>
          <p:nvPr>
            <p:extLst>
              <p:ext uri="{D42A27DB-BD31-4B8C-83A1-F6EECF244321}">
                <p14:modId xmlns:p14="http://schemas.microsoft.com/office/powerpoint/2010/main" val="2592946639"/>
              </p:ext>
            </p:extLst>
          </p:nvPr>
        </p:nvGraphicFramePr>
        <p:xfrm>
          <a:off x="574542" y="904585"/>
          <a:ext cx="10594328" cy="2907644"/>
        </p:xfrm>
        <a:graphic>
          <a:graphicData uri="http://schemas.openxmlformats.org/drawingml/2006/table">
            <a:tbl>
              <a:tblPr firstRow="1" bandRow="1">
                <a:tableStyleId>{5940675A-B579-460E-94D1-54222C63F5DA}</a:tableStyleId>
              </a:tblPr>
              <a:tblGrid>
                <a:gridCol w="1568294">
                  <a:extLst>
                    <a:ext uri="{9D8B030D-6E8A-4147-A177-3AD203B41FA5}">
                      <a16:colId xmlns:a16="http://schemas.microsoft.com/office/drawing/2014/main" val="2494357905"/>
                    </a:ext>
                  </a:extLst>
                </a:gridCol>
                <a:gridCol w="9026034">
                  <a:extLst>
                    <a:ext uri="{9D8B030D-6E8A-4147-A177-3AD203B41FA5}">
                      <a16:colId xmlns:a16="http://schemas.microsoft.com/office/drawing/2014/main" val="3057286179"/>
                    </a:ext>
                  </a:extLst>
                </a:gridCol>
              </a:tblGrid>
              <a:tr h="311764">
                <a:tc>
                  <a:txBody>
                    <a:bodyPr/>
                    <a:lstStyle/>
                    <a:p>
                      <a:r>
                        <a:rPr kumimoji="1" lang="ja-JP" altLang="en-US" sz="1400" b="1" dirty="0">
                          <a:solidFill>
                            <a:schemeClr val="bg1"/>
                          </a:solidFill>
                          <a:latin typeface="メイリオ" panose="020B0604030504040204" pitchFamily="50" charset="-128"/>
                          <a:ea typeface="メイリオ" panose="020B0604030504040204" pitchFamily="50" charset="-128"/>
                        </a:rPr>
                        <a:t>ページ</a:t>
                      </a:r>
                    </a:p>
                  </a:txBody>
                  <a:tcPr anchor="ctr">
                    <a:solidFill>
                      <a:srgbClr val="0070C0"/>
                    </a:solidFill>
                  </a:tcPr>
                </a:tc>
                <a:tc>
                  <a:txBody>
                    <a:bodyPr/>
                    <a:lstStyle/>
                    <a:p>
                      <a:r>
                        <a:rPr kumimoji="1" lang="ja-JP" altLang="en-US" sz="1400" b="1" dirty="0">
                          <a:solidFill>
                            <a:schemeClr val="bg1"/>
                          </a:solidFill>
                          <a:latin typeface="メイリオ" panose="020B0604030504040204" pitchFamily="50" charset="-128"/>
                          <a:ea typeface="メイリオ" panose="020B0604030504040204" pitchFamily="50" charset="-128"/>
                        </a:rPr>
                        <a:t>変更内容</a:t>
                      </a:r>
                    </a:p>
                  </a:txBody>
                  <a:tcPr anchor="ctr">
                    <a:solidFill>
                      <a:srgbClr val="0070C0"/>
                    </a:solidFill>
                  </a:tcPr>
                </a:tc>
                <a:extLst>
                  <a:ext uri="{0D108BD9-81ED-4DB2-BD59-A6C34878D82A}">
                    <a16:rowId xmlns:a16="http://schemas.microsoft.com/office/drawing/2014/main" val="2562717433"/>
                  </a:ext>
                </a:extLst>
              </a:tr>
              <a:tr h="370840">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1" dirty="0">
                          <a:latin typeface="メイリオ" panose="020B0604030504040204" pitchFamily="50" charset="-128"/>
                          <a:ea typeface="メイリオ" panose="020B0604030504040204" pitchFamily="50" charset="-128"/>
                        </a:rPr>
                        <a:t>Ver.230330</a:t>
                      </a:r>
                      <a:endParaRPr kumimoji="1" lang="ja-JP" altLang="en-US" sz="1400" b="1" dirty="0">
                        <a:latin typeface="メイリオ" panose="020B0604030504040204" pitchFamily="50" charset="-128"/>
                        <a:ea typeface="メイリオ" panose="020B0604030504040204" pitchFamily="50" charset="-128"/>
                      </a:endParaRPr>
                    </a:p>
                  </a:txBody>
                  <a:tcPr anchor="ctr"/>
                </a:tc>
                <a:tc hMerge="1">
                  <a:txBody>
                    <a:bodyPr/>
                    <a:lstStyle/>
                    <a:p>
                      <a:endParaRPr kumimoji="1" lang="ja-JP" altLang="en-US"/>
                    </a:p>
                  </a:txBody>
                  <a:tcPr/>
                </a:tc>
                <a:extLst>
                  <a:ext uri="{0D108BD9-81ED-4DB2-BD59-A6C34878D82A}">
                    <a16:rowId xmlns:a16="http://schemas.microsoft.com/office/drawing/2014/main" val="2246760821"/>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aseline="-25000" dirty="0">
                          <a:latin typeface="メイリオ" panose="020B0604030504040204" pitchFamily="50" charset="-128"/>
                          <a:ea typeface="メイリオ" panose="020B0604030504040204" pitchFamily="50" charset="-128"/>
                        </a:rPr>
                        <a:t>P20</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aseline="-25000" dirty="0">
                          <a:latin typeface="メイリオ" panose="020B0604030504040204" pitchFamily="50" charset="-128"/>
                          <a:ea typeface="メイリオ" panose="020B0604030504040204" pitchFamily="50" charset="-128"/>
                        </a:rPr>
                        <a:t>［申請ガイド］メニューのガイドを追加</a:t>
                      </a:r>
                    </a:p>
                  </a:txBody>
                  <a:tcPr anchor="ctr"/>
                </a:tc>
                <a:extLst>
                  <a:ext uri="{0D108BD9-81ED-4DB2-BD59-A6C34878D82A}">
                    <a16:rowId xmlns:a16="http://schemas.microsoft.com/office/drawing/2014/main" val="3023443545"/>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aseline="-25000" dirty="0">
                          <a:latin typeface="メイリオ" panose="020B0604030504040204" pitchFamily="50" charset="-128"/>
                          <a:ea typeface="メイリオ" panose="020B0604030504040204" pitchFamily="50" charset="-128"/>
                        </a:rPr>
                        <a:t>P62</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aseline="-25000" dirty="0">
                          <a:latin typeface="メイリオ" panose="020B0604030504040204" pitchFamily="50" charset="-128"/>
                          <a:ea typeface="メイリオ" panose="020B0604030504040204" pitchFamily="50" charset="-128"/>
                        </a:rPr>
                        <a:t>「申請位置が選択されていません」と表示される場合のガイドを追加</a:t>
                      </a:r>
                    </a:p>
                  </a:txBody>
                  <a:tcPr anchor="ctr"/>
                </a:tc>
                <a:extLst>
                  <a:ext uri="{0D108BD9-81ED-4DB2-BD59-A6C34878D82A}">
                    <a16:rowId xmlns:a16="http://schemas.microsoft.com/office/drawing/2014/main" val="3016587468"/>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aseline="-25000" dirty="0">
                          <a:latin typeface="メイリオ" panose="020B0604030504040204" pitchFamily="50" charset="-128"/>
                          <a:ea typeface="メイリオ" panose="020B0604030504040204" pitchFamily="50" charset="-128"/>
                        </a:rPr>
                        <a:t>P7</a:t>
                      </a:r>
                      <a:r>
                        <a:rPr kumimoji="1" lang="ja-JP" altLang="en-US" sz="1800" baseline="-25000" dirty="0">
                          <a:latin typeface="メイリオ" panose="020B0604030504040204" pitchFamily="50" charset="-128"/>
                          <a:ea typeface="メイリオ" panose="020B0604030504040204" pitchFamily="50" charset="-128"/>
                        </a:rPr>
                        <a:t>・</a:t>
                      </a:r>
                      <a:r>
                        <a:rPr kumimoji="1" lang="en-US" altLang="ja-JP" sz="1800" baseline="-25000" dirty="0">
                          <a:latin typeface="メイリオ" panose="020B0604030504040204" pitchFamily="50" charset="-128"/>
                          <a:ea typeface="メイリオ" panose="020B0604030504040204" pitchFamily="50" charset="-128"/>
                        </a:rPr>
                        <a:t>P56</a:t>
                      </a:r>
                      <a:r>
                        <a:rPr kumimoji="1" lang="ja-JP" altLang="en-US" sz="1800" baseline="-25000" dirty="0">
                          <a:latin typeface="メイリオ" panose="020B0604030504040204" pitchFamily="50" charset="-128"/>
                          <a:ea typeface="メイリオ" panose="020B0604030504040204" pitchFamily="50" charset="-128"/>
                        </a:rPr>
                        <a:t>～</a:t>
                      </a:r>
                      <a:r>
                        <a:rPr kumimoji="1" lang="en-US" altLang="ja-JP" sz="1800" baseline="-25000" dirty="0">
                          <a:latin typeface="メイリオ" panose="020B0604030504040204" pitchFamily="50" charset="-128"/>
                          <a:ea typeface="メイリオ" panose="020B0604030504040204" pitchFamily="50" charset="-128"/>
                        </a:rPr>
                        <a:t>P60</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aseline="-25000" dirty="0">
                          <a:latin typeface="メイリオ" panose="020B0604030504040204" pitchFamily="50" charset="-128"/>
                          <a:ea typeface="メイリオ" panose="020B0604030504040204" pitchFamily="50" charset="-128"/>
                        </a:rPr>
                        <a:t>『</a:t>
                      </a:r>
                      <a:r>
                        <a:rPr kumimoji="1" lang="ja-JP" altLang="en-US" sz="1800" baseline="-25000" dirty="0">
                          <a:latin typeface="メイリオ" panose="020B0604030504040204" pitchFamily="50" charset="-128"/>
                          <a:ea typeface="メイリオ" panose="020B0604030504040204" pitchFamily="50" charset="-128"/>
                        </a:rPr>
                        <a:t>工数管理 </a:t>
                      </a:r>
                      <a:r>
                        <a:rPr kumimoji="1" lang="en-US" altLang="ja-JP" sz="1800" baseline="-25000" dirty="0">
                          <a:latin typeface="メイリオ" panose="020B0604030504040204" pitchFamily="50" charset="-128"/>
                          <a:ea typeface="メイリオ" panose="020B0604030504040204" pitchFamily="50" charset="-128"/>
                        </a:rPr>
                        <a:t>for </a:t>
                      </a:r>
                      <a:r>
                        <a:rPr kumimoji="1" lang="ja-JP" altLang="en-US" sz="1800" baseline="-25000" dirty="0">
                          <a:latin typeface="メイリオ" panose="020B0604030504040204" pitchFamily="50" charset="-128"/>
                          <a:ea typeface="メイリオ" panose="020B0604030504040204" pitchFamily="50" charset="-128"/>
                        </a:rPr>
                        <a:t>奉行</a:t>
                      </a:r>
                      <a:r>
                        <a:rPr kumimoji="1" lang="en-US" altLang="ja-JP" sz="1800" baseline="-25000" dirty="0">
                          <a:latin typeface="メイリオ" panose="020B0604030504040204" pitchFamily="50" charset="-128"/>
                          <a:ea typeface="メイリオ" panose="020B0604030504040204" pitchFamily="50" charset="-128"/>
                        </a:rPr>
                        <a:t>Edge </a:t>
                      </a:r>
                      <a:r>
                        <a:rPr kumimoji="1" lang="ja-JP" altLang="en-US" sz="1800" baseline="-25000" dirty="0">
                          <a:latin typeface="メイリオ" panose="020B0604030504040204" pitchFamily="50" charset="-128"/>
                          <a:ea typeface="メイリオ" panose="020B0604030504040204" pitchFamily="50" charset="-128"/>
                        </a:rPr>
                        <a:t>勤怠管理クラウド</a:t>
                      </a:r>
                      <a:r>
                        <a:rPr kumimoji="1" lang="en-US" altLang="ja-JP" sz="1800" baseline="-25000" dirty="0">
                          <a:latin typeface="メイリオ" panose="020B0604030504040204" pitchFamily="50" charset="-128"/>
                          <a:ea typeface="メイリオ" panose="020B0604030504040204" pitchFamily="50" charset="-128"/>
                        </a:rPr>
                        <a:t>』</a:t>
                      </a:r>
                      <a:r>
                        <a:rPr kumimoji="1" lang="ja-JP" altLang="en-US" sz="1800" baseline="-25000" dirty="0">
                          <a:latin typeface="メイリオ" panose="020B0604030504040204" pitchFamily="50" charset="-128"/>
                          <a:ea typeface="メイリオ" panose="020B0604030504040204" pitchFamily="50" charset="-128"/>
                        </a:rPr>
                        <a:t>のガイドを追加</a:t>
                      </a:r>
                      <a:endParaRPr kumimoji="1" lang="en-US" altLang="ja-JP" sz="1800" baseline="-25000" dirty="0">
                        <a:latin typeface="メイリオ" panose="020B0604030504040204" pitchFamily="50" charset="-128"/>
                        <a:ea typeface="メイリオ" panose="020B0604030504040204" pitchFamily="50" charset="-128"/>
                      </a:endParaRPr>
                    </a:p>
                  </a:txBody>
                  <a:tcPr anchor="ctr"/>
                </a:tc>
                <a:extLst>
                  <a:ext uri="{0D108BD9-81ED-4DB2-BD59-A6C34878D82A}">
                    <a16:rowId xmlns:a16="http://schemas.microsoft.com/office/drawing/2014/main" val="2625655164"/>
                  </a:ext>
                </a:extLst>
              </a:tr>
              <a:tr h="370840">
                <a:tc gridSpan="2">
                  <a:txBody>
                    <a:bodyPr/>
                    <a:lstStyle/>
                    <a:p>
                      <a:r>
                        <a:rPr kumimoji="1" lang="en-US" altLang="ja-JP" sz="1400" b="1" dirty="0">
                          <a:latin typeface="メイリオ" panose="020B0604030504040204" pitchFamily="50" charset="-128"/>
                          <a:ea typeface="メイリオ" panose="020B0604030504040204" pitchFamily="50" charset="-128"/>
                        </a:rPr>
                        <a:t>Ver.220929</a:t>
                      </a:r>
                      <a:endParaRPr kumimoji="1" lang="ja-JP" altLang="en-US" sz="1400" b="1" dirty="0">
                        <a:latin typeface="メイリオ" panose="020B0604030504040204" pitchFamily="50" charset="-128"/>
                        <a:ea typeface="メイリオ" panose="020B0604030504040204" pitchFamily="50" charset="-128"/>
                      </a:endParaRPr>
                    </a:p>
                  </a:txBody>
                  <a:tcPr anchor="ctr"/>
                </a:tc>
                <a:tc hMerge="1">
                  <a:txBody>
                    <a:bodyPr/>
                    <a:lstStyle/>
                    <a:p>
                      <a:endParaRPr kumimoji="1" lang="ja-JP" altLang="en-US"/>
                    </a:p>
                  </a:txBody>
                  <a:tcPr/>
                </a:tc>
                <a:extLst>
                  <a:ext uri="{0D108BD9-81ED-4DB2-BD59-A6C34878D82A}">
                    <a16:rowId xmlns:a16="http://schemas.microsoft.com/office/drawing/2014/main" val="667274143"/>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aseline="-25000" dirty="0">
                          <a:latin typeface="メイリオ" panose="020B0604030504040204" pitchFamily="50" charset="-128"/>
                          <a:ea typeface="メイリオ" panose="020B0604030504040204" pitchFamily="50" charset="-128"/>
                        </a:rPr>
                        <a:t>P23</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aseline="-25000" dirty="0">
                          <a:latin typeface="メイリオ" panose="020B0604030504040204" pitchFamily="50" charset="-128"/>
                          <a:ea typeface="メイリオ" panose="020B0604030504040204" pitchFamily="50" charset="-128"/>
                        </a:rPr>
                        <a:t>休日出勤申請のデザイン変更に伴う画面変更</a:t>
                      </a:r>
                    </a:p>
                  </a:txBody>
                  <a:tcPr anchor="ctr"/>
                </a:tc>
                <a:extLst>
                  <a:ext uri="{0D108BD9-81ED-4DB2-BD59-A6C34878D82A}">
                    <a16:rowId xmlns:a16="http://schemas.microsoft.com/office/drawing/2014/main" val="3575532450"/>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aseline="-25000" dirty="0">
                          <a:latin typeface="メイリオ" panose="020B0604030504040204" pitchFamily="50" charset="-128"/>
                          <a:ea typeface="メイリオ" panose="020B0604030504040204" pitchFamily="50" charset="-128"/>
                        </a:rPr>
                        <a:t>-</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aseline="-25000" dirty="0">
                          <a:latin typeface="メイリオ" panose="020B0604030504040204" pitchFamily="50" charset="-128"/>
                          <a:ea typeface="メイリオ" panose="020B0604030504040204" pitchFamily="50" charset="-128"/>
                        </a:rPr>
                        <a:t>画面の色合い変更に伴う画面変更およびフォーマットの変更</a:t>
                      </a:r>
                    </a:p>
                  </a:txBody>
                  <a:tcPr anchor="ctr"/>
                </a:tc>
                <a:extLst>
                  <a:ext uri="{0D108BD9-81ED-4DB2-BD59-A6C34878D82A}">
                    <a16:rowId xmlns:a16="http://schemas.microsoft.com/office/drawing/2014/main" val="1338534232"/>
                  </a:ext>
                </a:extLst>
              </a:tr>
            </a:tbl>
          </a:graphicData>
        </a:graphic>
      </p:graphicFrame>
    </p:spTree>
    <p:extLst>
      <p:ext uri="{BB962C8B-B14F-4D97-AF65-F5344CB8AC3E}">
        <p14:creationId xmlns:p14="http://schemas.microsoft.com/office/powerpoint/2010/main" val="416114427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- 1. </a:t>
            </a:r>
            <a:r>
              <a:rPr lang="ja-JP" altLang="en-US" sz="2800" b="1" dirty="0">
                <a:latin typeface="Meiryo UI" panose="020B0604030504040204" pitchFamily="50" charset="-128"/>
                <a:ea typeface="Meiryo UI" panose="020B0604030504040204" pitchFamily="50" charset="-128"/>
              </a:rPr>
              <a:t>申請方法（</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p>
        </p:txBody>
      </p:sp>
      <p:sp>
        <p:nvSpPr>
          <p:cNvPr id="3" name="コンテンツ プレースホルダー 2"/>
          <p:cNvSpPr>
            <a:spLocks noGrp="1"/>
          </p:cNvSpPr>
          <p:nvPr>
            <p:ph idx="1"/>
          </p:nvPr>
        </p:nvSpPr>
        <p:spPr>
          <a:xfrm>
            <a:off x="406706" y="850790"/>
            <a:ext cx="11386268" cy="5539186"/>
          </a:xfrm>
        </p:spPr>
        <p:txBody>
          <a:bodyPr>
            <a:normAutofit/>
          </a:bodyPr>
          <a:lstStyle/>
          <a:p>
            <a:pPr marL="0" indent="0">
              <a:buNone/>
            </a:pPr>
            <a:r>
              <a:rPr kumimoji="0" lang="en-US" altLang="ja-JP" sz="1600" i="0" u="none" strike="noStrike" cap="none" normalizeH="0" baseline="0" dirty="0">
                <a:ln>
                  <a:noFill/>
                </a:ln>
                <a:effectLst/>
                <a:latin typeface="Meiryo UI" panose="020B0604030504040204" pitchFamily="50" charset="-128"/>
                <a:ea typeface="Meiryo UI" panose="020B0604030504040204" pitchFamily="50" charset="-128"/>
              </a:rPr>
              <a:t>【</a:t>
            </a:r>
            <a:r>
              <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rPr>
              <a:t>参考</a:t>
            </a:r>
            <a:r>
              <a:rPr kumimoji="0" lang="en-US" altLang="ja-JP" sz="1600" i="0" u="none" strike="noStrike" cap="none" normalizeH="0" baseline="0" dirty="0">
                <a:ln>
                  <a:noFill/>
                </a:ln>
                <a:effectLst/>
                <a:latin typeface="Meiryo UI" panose="020B0604030504040204" pitchFamily="50" charset="-128"/>
                <a:ea typeface="Meiryo UI" panose="020B0604030504040204" pitchFamily="50" charset="-128"/>
              </a:rPr>
              <a:t>】</a:t>
            </a:r>
          </a:p>
          <a:p>
            <a:pPr marL="0" indent="0">
              <a:buNone/>
            </a:pPr>
            <a:r>
              <a:rPr kumimoji="1" lang="ja-JP" altLang="en-US" sz="1600" dirty="0">
                <a:solidFill>
                  <a:schemeClr val="tx1">
                    <a:lumMod val="95000"/>
                    <a:lumOff val="5000"/>
                  </a:schemeClr>
                </a:solidFill>
                <a:latin typeface="Meiryo UI" panose="020B0604030504040204" pitchFamily="34" charset="-128"/>
                <a:ea typeface="Meiryo UI" panose="020B0604030504040204" pitchFamily="34" charset="-128"/>
              </a:rPr>
              <a:t>メニュー画面右上の検索欄で申請したい内容のキーワードを入力すると、入力した内容の「申請ガイド」が表示されます。</a:t>
            </a:r>
            <a:endParaRPr lang="en-US" altLang="ja-JP" sz="1600" dirty="0">
              <a:solidFill>
                <a:schemeClr val="tx1">
                  <a:lumMod val="95000"/>
                  <a:lumOff val="5000"/>
                </a:schemeClr>
              </a:solidFill>
              <a:latin typeface="Meiryo UI" panose="020B0604030504040204" pitchFamily="34" charset="-128"/>
              <a:ea typeface="Meiryo UI" panose="020B0604030504040204" pitchFamily="34" charset="-128"/>
            </a:endParaRPr>
          </a:p>
          <a:p>
            <a:pPr marL="0" indent="0">
              <a:buNone/>
            </a:pPr>
            <a:r>
              <a:rPr kumimoji="1" lang="ja-JP" altLang="en-US" sz="1600" dirty="0">
                <a:solidFill>
                  <a:schemeClr val="tx1">
                    <a:lumMod val="95000"/>
                    <a:lumOff val="5000"/>
                  </a:schemeClr>
                </a:solidFill>
                <a:latin typeface="Meiryo UI" panose="020B0604030504040204" pitchFamily="34" charset="-128"/>
                <a:ea typeface="Meiryo UI" panose="020B0604030504040204" pitchFamily="34" charset="-128"/>
              </a:rPr>
              <a:t>「申請ガイド」に必要な内容が表示されますので、内容に沿って申請します。</a:t>
            </a:r>
            <a:endParaRPr kumimoji="1" lang="en-US" altLang="ja-JP" sz="1600" dirty="0">
              <a:solidFill>
                <a:schemeClr val="tx1">
                  <a:lumMod val="95000"/>
                  <a:lumOff val="5000"/>
                </a:schemeClr>
              </a:solidFill>
              <a:latin typeface="Meiryo UI" panose="020B0604030504040204" pitchFamily="34" charset="-128"/>
              <a:ea typeface="Meiryo UI" panose="020B0604030504040204" pitchFamily="34" charset="-128"/>
            </a:endParaRPr>
          </a:p>
          <a:p>
            <a:pPr marL="0" indent="0">
              <a:buNone/>
            </a:pP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　　　　　　　　　　　　　　　　　　　　　　　　　　</a:t>
            </a: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0">
              <a:buNone/>
            </a:pP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0">
              <a:buNone/>
            </a:pP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0">
              <a:buNone/>
            </a:pP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0">
              <a:buNone/>
            </a:pP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 </a:t>
            </a:r>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20</a:t>
            </a:fld>
            <a:endParaRPr kumimoji="1" lang="ja-JP" altLang="en-US" dirty="0">
              <a:latin typeface="Meiryo UI" panose="020B0604030504040204" pitchFamily="50" charset="-128"/>
              <a:ea typeface="Meiryo UI" panose="020B0604030504040204" pitchFamily="50" charset="-128"/>
            </a:endParaRPr>
          </a:p>
        </p:txBody>
      </p:sp>
      <p:pic>
        <p:nvPicPr>
          <p:cNvPr id="11" name="図 10">
            <a:extLst>
              <a:ext uri="{FF2B5EF4-FFF2-40B4-BE49-F238E27FC236}">
                <a16:creationId xmlns:a16="http://schemas.microsoft.com/office/drawing/2014/main" id="{CE6F583D-3942-C8CC-7B35-44F308FC8600}"/>
              </a:ext>
            </a:extLst>
          </p:cNvPr>
          <p:cNvPicPr>
            <a:picLocks noChangeAspect="1"/>
          </p:cNvPicPr>
          <p:nvPr/>
        </p:nvPicPr>
        <p:blipFill>
          <a:blip r:embed="rId3"/>
          <a:stretch>
            <a:fillRect/>
          </a:stretch>
        </p:blipFill>
        <p:spPr>
          <a:xfrm>
            <a:off x="477227" y="1987303"/>
            <a:ext cx="3792587" cy="758517"/>
          </a:xfrm>
          <a:prstGeom prst="rect">
            <a:avLst/>
          </a:prstGeom>
        </p:spPr>
      </p:pic>
      <p:sp>
        <p:nvSpPr>
          <p:cNvPr id="10" name="矢印: 右 19">
            <a:extLst>
              <a:ext uri="{FF2B5EF4-FFF2-40B4-BE49-F238E27FC236}">
                <a16:creationId xmlns:a16="http://schemas.microsoft.com/office/drawing/2014/main" id="{EE43ABCE-5BAB-1E78-82F7-D6017910779A}"/>
              </a:ext>
            </a:extLst>
          </p:cNvPr>
          <p:cNvSpPr/>
          <p:nvPr/>
        </p:nvSpPr>
        <p:spPr>
          <a:xfrm rot="2355668">
            <a:off x="2093258" y="2748043"/>
            <a:ext cx="731875" cy="454914"/>
          </a:xfrm>
          <a:prstGeom prst="righ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pic>
        <p:nvPicPr>
          <p:cNvPr id="27" name="図 26">
            <a:extLst>
              <a:ext uri="{FF2B5EF4-FFF2-40B4-BE49-F238E27FC236}">
                <a16:creationId xmlns:a16="http://schemas.microsoft.com/office/drawing/2014/main" id="{71709CC8-E31F-B425-1CFC-21E4033BAD42}"/>
              </a:ext>
            </a:extLst>
          </p:cNvPr>
          <p:cNvPicPr>
            <a:picLocks noChangeAspect="1"/>
          </p:cNvPicPr>
          <p:nvPr/>
        </p:nvPicPr>
        <p:blipFill>
          <a:blip r:embed="rId4"/>
          <a:stretch>
            <a:fillRect/>
          </a:stretch>
        </p:blipFill>
        <p:spPr>
          <a:xfrm>
            <a:off x="2794291" y="2483045"/>
            <a:ext cx="5661999" cy="1519073"/>
          </a:xfrm>
          <a:prstGeom prst="rect">
            <a:avLst/>
          </a:prstGeom>
        </p:spPr>
      </p:pic>
      <p:sp>
        <p:nvSpPr>
          <p:cNvPr id="20" name="AutoShape 380">
            <a:extLst>
              <a:ext uri="{FF2B5EF4-FFF2-40B4-BE49-F238E27FC236}">
                <a16:creationId xmlns:a16="http://schemas.microsoft.com/office/drawing/2014/main" id="{1BC5ADE0-11AC-46B2-83FB-A48197D19C4C}"/>
              </a:ext>
            </a:extLst>
          </p:cNvPr>
          <p:cNvSpPr>
            <a:spLocks noChangeArrowheads="1"/>
          </p:cNvSpPr>
          <p:nvPr/>
        </p:nvSpPr>
        <p:spPr bwMode="auto">
          <a:xfrm>
            <a:off x="6829792" y="3646923"/>
            <a:ext cx="906308" cy="159333"/>
          </a:xfrm>
          <a:prstGeom prst="roundRect">
            <a:avLst>
              <a:gd name="adj" fmla="val 3456"/>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grpSp>
        <p:nvGrpSpPr>
          <p:cNvPr id="31" name="グループ化 30">
            <a:extLst>
              <a:ext uri="{FF2B5EF4-FFF2-40B4-BE49-F238E27FC236}">
                <a16:creationId xmlns:a16="http://schemas.microsoft.com/office/drawing/2014/main" id="{F11B9D9C-4E54-E0A5-4365-64D598642677}"/>
              </a:ext>
            </a:extLst>
          </p:cNvPr>
          <p:cNvGrpSpPr/>
          <p:nvPr/>
        </p:nvGrpSpPr>
        <p:grpSpPr>
          <a:xfrm>
            <a:off x="4489961" y="4090834"/>
            <a:ext cx="5869748" cy="2448263"/>
            <a:chOff x="4348071" y="4090834"/>
            <a:chExt cx="5869748" cy="2448263"/>
          </a:xfrm>
        </p:grpSpPr>
        <p:pic>
          <p:nvPicPr>
            <p:cNvPr id="29" name="図 28">
              <a:extLst>
                <a:ext uri="{FF2B5EF4-FFF2-40B4-BE49-F238E27FC236}">
                  <a16:creationId xmlns:a16="http://schemas.microsoft.com/office/drawing/2014/main" id="{BF53262F-E0CF-EA5B-FD45-0EEA88A713D6}"/>
                </a:ext>
              </a:extLst>
            </p:cNvPr>
            <p:cNvPicPr>
              <a:picLocks noChangeAspect="1"/>
            </p:cNvPicPr>
            <p:nvPr/>
          </p:nvPicPr>
          <p:blipFill>
            <a:blip r:embed="rId5"/>
            <a:stretch>
              <a:fillRect/>
            </a:stretch>
          </p:blipFill>
          <p:spPr>
            <a:xfrm>
              <a:off x="4348071" y="4090834"/>
              <a:ext cx="5869748" cy="2448263"/>
            </a:xfrm>
            <a:prstGeom prst="rect">
              <a:avLst/>
            </a:prstGeom>
          </p:spPr>
        </p:pic>
        <p:sp>
          <p:nvSpPr>
            <p:cNvPr id="30" name="AutoShape 380">
              <a:extLst>
                <a:ext uri="{FF2B5EF4-FFF2-40B4-BE49-F238E27FC236}">
                  <a16:creationId xmlns:a16="http://schemas.microsoft.com/office/drawing/2014/main" id="{E77DE674-BA15-0815-74D8-BFDA0A8E1917}"/>
                </a:ext>
              </a:extLst>
            </p:cNvPr>
            <p:cNvSpPr>
              <a:spLocks noChangeArrowheads="1"/>
            </p:cNvSpPr>
            <p:nvPr/>
          </p:nvSpPr>
          <p:spPr bwMode="auto">
            <a:xfrm>
              <a:off x="4523679" y="4523046"/>
              <a:ext cx="3398423" cy="1707821"/>
            </a:xfrm>
            <a:prstGeom prst="roundRect">
              <a:avLst>
                <a:gd name="adj" fmla="val 3456"/>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grpSp>
      <p:sp>
        <p:nvSpPr>
          <p:cNvPr id="15" name="矢印: 右 19">
            <a:extLst>
              <a:ext uri="{FF2B5EF4-FFF2-40B4-BE49-F238E27FC236}">
                <a16:creationId xmlns:a16="http://schemas.microsoft.com/office/drawing/2014/main" id="{59573430-3A3B-A6B6-829F-06FC77348223}"/>
              </a:ext>
            </a:extLst>
          </p:cNvPr>
          <p:cNvSpPr/>
          <p:nvPr/>
        </p:nvSpPr>
        <p:spPr>
          <a:xfrm rot="5400000">
            <a:off x="6971402" y="3952080"/>
            <a:ext cx="623087" cy="454914"/>
          </a:xfrm>
          <a:prstGeom prst="righ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Tree>
    <p:extLst>
      <p:ext uri="{BB962C8B-B14F-4D97-AF65-F5344CB8AC3E}">
        <p14:creationId xmlns:p14="http://schemas.microsoft.com/office/powerpoint/2010/main" val="325597732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 </a:t>
            </a:r>
            <a:r>
              <a:rPr lang="ja-JP" altLang="en-US" sz="2800" b="1" dirty="0">
                <a:latin typeface="Meiryo UI" panose="020B0604030504040204" pitchFamily="50" charset="-128"/>
                <a:ea typeface="Meiryo UI" panose="020B0604030504040204" pitchFamily="50" charset="-128"/>
              </a:rPr>
              <a:t>申請する（１／</a:t>
            </a:r>
            <a:r>
              <a:rPr lang="en-US" altLang="ja-JP" sz="2800" b="1" dirty="0">
                <a:latin typeface="Meiryo UI" panose="020B0604030504040204" pitchFamily="50" charset="-128"/>
                <a:ea typeface="Meiryo UI" panose="020B0604030504040204" pitchFamily="50" charset="-128"/>
              </a:rPr>
              <a:t>12</a:t>
            </a:r>
            <a:r>
              <a:rPr lang="ja-JP" altLang="en-US" sz="2800" b="1" dirty="0">
                <a:latin typeface="Meiryo UI" panose="020B0604030504040204" pitchFamily="50" charset="-128"/>
                <a:ea typeface="Meiryo UI" panose="020B0604030504040204" pitchFamily="50" charset="-128"/>
              </a:rPr>
              <a:t>）</a:t>
            </a:r>
            <a:br>
              <a:rPr lang="en-US" altLang="ja-JP" sz="2800" b="1" dirty="0">
                <a:latin typeface="Meiryo UI" panose="020B0604030504040204" pitchFamily="50" charset="-128"/>
                <a:ea typeface="Meiryo UI" panose="020B0604030504040204" pitchFamily="50" charset="-128"/>
              </a:rPr>
            </a:br>
            <a:r>
              <a:rPr lang="ja-JP" altLang="en-US" sz="2800" b="1" dirty="0">
                <a:latin typeface="Meiryo UI" panose="020B0604030504040204" pitchFamily="50" charset="-128"/>
                <a:ea typeface="Meiryo UI" panose="020B0604030504040204" pitchFamily="50" charset="-128"/>
              </a:rPr>
              <a:t>　 　　　打刻漏れを申請する</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打刻申請］メニューで申請します。</a:t>
            </a: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21</a:t>
            </a:fld>
            <a:endParaRPr kumimoji="1" lang="ja-JP" altLang="en-US" dirty="0">
              <a:latin typeface="Meiryo UI" panose="020B0604030504040204" pitchFamily="50" charset="-128"/>
              <a:ea typeface="Meiryo UI" panose="020B0604030504040204" pitchFamily="50" charset="-128"/>
            </a:endParaRPr>
          </a:p>
        </p:txBody>
      </p:sp>
      <p:pic>
        <p:nvPicPr>
          <p:cNvPr id="6" name="図 5">
            <a:extLst>
              <a:ext uri="{FF2B5EF4-FFF2-40B4-BE49-F238E27FC236}">
                <a16:creationId xmlns:a16="http://schemas.microsoft.com/office/drawing/2014/main" id="{CFD4116B-C222-4DFC-BE70-754B1DC81BC9}"/>
              </a:ext>
            </a:extLst>
          </p:cNvPr>
          <p:cNvPicPr>
            <a:picLocks noChangeAspect="1"/>
          </p:cNvPicPr>
          <p:nvPr/>
        </p:nvPicPr>
        <p:blipFill>
          <a:blip r:embed="rId3"/>
          <a:stretch>
            <a:fillRect/>
          </a:stretch>
        </p:blipFill>
        <p:spPr>
          <a:xfrm>
            <a:off x="618604" y="1230595"/>
            <a:ext cx="5488686" cy="4272534"/>
          </a:xfrm>
          <a:prstGeom prst="rect">
            <a:avLst/>
          </a:prstGeom>
          <a:ln w="3175">
            <a:solidFill>
              <a:schemeClr val="tx1"/>
            </a:solidFill>
          </a:ln>
        </p:spPr>
      </p:pic>
      <p:sp>
        <p:nvSpPr>
          <p:cNvPr id="7" name="AutoShape 380">
            <a:extLst>
              <a:ext uri="{FF2B5EF4-FFF2-40B4-BE49-F238E27FC236}">
                <a16:creationId xmlns:a16="http://schemas.microsoft.com/office/drawing/2014/main" id="{847E51FA-4E1D-4173-9405-49C0A85D1E7B}"/>
              </a:ext>
            </a:extLst>
          </p:cNvPr>
          <p:cNvSpPr>
            <a:spLocks noChangeArrowheads="1"/>
          </p:cNvSpPr>
          <p:nvPr/>
        </p:nvSpPr>
        <p:spPr bwMode="auto">
          <a:xfrm>
            <a:off x="1776504" y="2063933"/>
            <a:ext cx="1665701" cy="102222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8" name="AutoShape 380">
            <a:extLst>
              <a:ext uri="{FF2B5EF4-FFF2-40B4-BE49-F238E27FC236}">
                <a16:creationId xmlns:a16="http://schemas.microsoft.com/office/drawing/2014/main" id="{649FC375-DB7D-4CB5-B7DF-B83C72158B39}"/>
              </a:ext>
            </a:extLst>
          </p:cNvPr>
          <p:cNvSpPr>
            <a:spLocks noChangeArrowheads="1"/>
          </p:cNvSpPr>
          <p:nvPr/>
        </p:nvSpPr>
        <p:spPr bwMode="auto">
          <a:xfrm>
            <a:off x="2628900" y="5167312"/>
            <a:ext cx="756103" cy="331054"/>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87539737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 </a:t>
            </a:r>
            <a:r>
              <a:rPr lang="ja-JP" altLang="en-US" sz="2800" b="1" dirty="0">
                <a:latin typeface="Meiryo UI" panose="020B0604030504040204" pitchFamily="50" charset="-128"/>
                <a:ea typeface="Meiryo UI" panose="020B0604030504040204" pitchFamily="50" charset="-128"/>
              </a:rPr>
              <a:t>申請する（</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12</a:t>
            </a:r>
            <a:r>
              <a:rPr lang="ja-JP" altLang="en-US" sz="2800" b="1" dirty="0">
                <a:latin typeface="Meiryo UI" panose="020B0604030504040204" pitchFamily="50" charset="-128"/>
                <a:ea typeface="Meiryo UI" panose="020B0604030504040204" pitchFamily="50" charset="-128"/>
              </a:rPr>
              <a:t>）</a:t>
            </a:r>
            <a:br>
              <a:rPr lang="en-US" altLang="ja-JP" sz="2800" b="1" dirty="0">
                <a:latin typeface="Meiryo UI" panose="020B0604030504040204" pitchFamily="50" charset="-128"/>
                <a:ea typeface="Meiryo UI" panose="020B0604030504040204" pitchFamily="50" charset="-128"/>
              </a:rPr>
            </a:br>
            <a:r>
              <a:rPr lang="ja-JP" altLang="en-US" sz="2800" b="1" dirty="0">
                <a:latin typeface="Meiryo UI" panose="020B0604030504040204" pitchFamily="50" charset="-128"/>
                <a:ea typeface="Meiryo UI" panose="020B0604030504040204" pitchFamily="50" charset="-128"/>
              </a:rPr>
              <a:t>　 　　　有給休暇を申請する</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休暇申請］メニューで申請します。</a:t>
            </a: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22</a:t>
            </a:fld>
            <a:endParaRPr kumimoji="1" lang="ja-JP" altLang="en-US" dirty="0">
              <a:latin typeface="Meiryo UI" panose="020B0604030504040204" pitchFamily="50" charset="-128"/>
              <a:ea typeface="Meiryo UI" panose="020B0604030504040204" pitchFamily="50" charset="-128"/>
            </a:endParaRPr>
          </a:p>
        </p:txBody>
      </p:sp>
      <p:pic>
        <p:nvPicPr>
          <p:cNvPr id="17" name="図 16">
            <a:extLst>
              <a:ext uri="{FF2B5EF4-FFF2-40B4-BE49-F238E27FC236}">
                <a16:creationId xmlns:a16="http://schemas.microsoft.com/office/drawing/2014/main" id="{3B562F1E-CED6-41A4-B028-4F7F8B175B18}"/>
              </a:ext>
            </a:extLst>
          </p:cNvPr>
          <p:cNvPicPr>
            <a:picLocks noChangeAspect="1"/>
          </p:cNvPicPr>
          <p:nvPr/>
        </p:nvPicPr>
        <p:blipFill>
          <a:blip r:embed="rId3"/>
          <a:stretch>
            <a:fillRect/>
          </a:stretch>
        </p:blipFill>
        <p:spPr>
          <a:xfrm>
            <a:off x="637818" y="1261389"/>
            <a:ext cx="5003473" cy="3747143"/>
          </a:xfrm>
          <a:prstGeom prst="rect">
            <a:avLst/>
          </a:prstGeom>
          <a:ln w="3175">
            <a:solidFill>
              <a:schemeClr val="tx1"/>
            </a:solidFill>
          </a:ln>
        </p:spPr>
      </p:pic>
      <p:sp>
        <p:nvSpPr>
          <p:cNvPr id="19" name="AutoShape 380">
            <a:extLst>
              <a:ext uri="{FF2B5EF4-FFF2-40B4-BE49-F238E27FC236}">
                <a16:creationId xmlns:a16="http://schemas.microsoft.com/office/drawing/2014/main" id="{AC72F525-CEB9-4030-A838-44CE8AAE5BA2}"/>
              </a:ext>
            </a:extLst>
          </p:cNvPr>
          <p:cNvSpPr>
            <a:spLocks noChangeArrowheads="1"/>
          </p:cNvSpPr>
          <p:nvPr/>
        </p:nvSpPr>
        <p:spPr bwMode="auto">
          <a:xfrm>
            <a:off x="909022" y="1851361"/>
            <a:ext cx="2190281" cy="38809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20" name="直線コネクタ 19">
            <a:extLst>
              <a:ext uri="{FF2B5EF4-FFF2-40B4-BE49-F238E27FC236}">
                <a16:creationId xmlns:a16="http://schemas.microsoft.com/office/drawing/2014/main" id="{3CEB0D25-2F18-4BFB-99B1-58BD031EE36F}"/>
              </a:ext>
            </a:extLst>
          </p:cNvPr>
          <p:cNvCxnSpPr>
            <a:cxnSpLocks/>
          </p:cNvCxnSpPr>
          <p:nvPr/>
        </p:nvCxnSpPr>
        <p:spPr>
          <a:xfrm flipH="1">
            <a:off x="3110979" y="2027681"/>
            <a:ext cx="623103"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21" name="Rectangle 363">
            <a:extLst>
              <a:ext uri="{FF2B5EF4-FFF2-40B4-BE49-F238E27FC236}">
                <a16:creationId xmlns:a16="http://schemas.microsoft.com/office/drawing/2014/main" id="{C56A3342-7C07-4227-8CBE-80DDA1FF5034}"/>
              </a:ext>
            </a:extLst>
          </p:cNvPr>
          <p:cNvSpPr>
            <a:spLocks noChangeArrowheads="1"/>
          </p:cNvSpPr>
          <p:nvPr/>
        </p:nvSpPr>
        <p:spPr bwMode="auto">
          <a:xfrm>
            <a:off x="3734082" y="1828897"/>
            <a:ext cx="2580478" cy="409478"/>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spcAft>
                <a:spcPts val="0"/>
              </a:spcAft>
            </a:pPr>
            <a:r>
              <a:rPr lang="ja-JP" altLang="ja-JP" sz="1600" dirty="0">
                <a:latin typeface="Meiryo UI" panose="020B0604030504040204" pitchFamily="50" charset="-128"/>
                <a:ea typeface="Meiryo UI" panose="020B0604030504040204" pitchFamily="50" charset="-128"/>
              </a:rPr>
              <a:t>有休残日数を確認できます。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22" name="AutoShape 380">
            <a:extLst>
              <a:ext uri="{FF2B5EF4-FFF2-40B4-BE49-F238E27FC236}">
                <a16:creationId xmlns:a16="http://schemas.microsoft.com/office/drawing/2014/main" id="{371CCB5B-A226-4F4D-AA39-3AF1BBA1E07C}"/>
              </a:ext>
            </a:extLst>
          </p:cNvPr>
          <p:cNvSpPr>
            <a:spLocks noChangeArrowheads="1"/>
          </p:cNvSpPr>
          <p:nvPr/>
        </p:nvSpPr>
        <p:spPr bwMode="auto">
          <a:xfrm>
            <a:off x="1763480" y="2816311"/>
            <a:ext cx="1367836" cy="21860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3" name="AutoShape 380">
            <a:extLst>
              <a:ext uri="{FF2B5EF4-FFF2-40B4-BE49-F238E27FC236}">
                <a16:creationId xmlns:a16="http://schemas.microsoft.com/office/drawing/2014/main" id="{A8200B86-648D-41E2-A791-0B81CFE27E83}"/>
              </a:ext>
            </a:extLst>
          </p:cNvPr>
          <p:cNvSpPr>
            <a:spLocks noChangeArrowheads="1"/>
          </p:cNvSpPr>
          <p:nvPr/>
        </p:nvSpPr>
        <p:spPr bwMode="auto">
          <a:xfrm>
            <a:off x="2446638" y="4702752"/>
            <a:ext cx="692916" cy="31424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24" name="図 23">
            <a:extLst>
              <a:ext uri="{FF2B5EF4-FFF2-40B4-BE49-F238E27FC236}">
                <a16:creationId xmlns:a16="http://schemas.microsoft.com/office/drawing/2014/main" id="{14003BBD-E3B7-4D89-83D0-165469B1F792}"/>
              </a:ext>
            </a:extLst>
          </p:cNvPr>
          <p:cNvPicPr>
            <a:picLocks noChangeAspect="1"/>
          </p:cNvPicPr>
          <p:nvPr/>
        </p:nvPicPr>
        <p:blipFill>
          <a:blip r:embed="rId4"/>
          <a:stretch>
            <a:fillRect/>
          </a:stretch>
        </p:blipFill>
        <p:spPr>
          <a:xfrm>
            <a:off x="6048541" y="2548796"/>
            <a:ext cx="5003473" cy="3949535"/>
          </a:xfrm>
          <a:prstGeom prst="rect">
            <a:avLst/>
          </a:prstGeom>
          <a:ln w="3175">
            <a:solidFill>
              <a:schemeClr val="tx1"/>
            </a:solidFill>
          </a:ln>
        </p:spPr>
      </p:pic>
      <p:sp>
        <p:nvSpPr>
          <p:cNvPr id="25" name="AutoShape 380">
            <a:extLst>
              <a:ext uri="{FF2B5EF4-FFF2-40B4-BE49-F238E27FC236}">
                <a16:creationId xmlns:a16="http://schemas.microsoft.com/office/drawing/2014/main" id="{1404D284-25D3-4E6C-A2A1-AA69D15C686A}"/>
              </a:ext>
            </a:extLst>
          </p:cNvPr>
          <p:cNvSpPr>
            <a:spLocks noChangeArrowheads="1"/>
          </p:cNvSpPr>
          <p:nvPr/>
        </p:nvSpPr>
        <p:spPr bwMode="auto">
          <a:xfrm>
            <a:off x="8469340" y="3134960"/>
            <a:ext cx="2282274" cy="38809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26" name="直線コネクタ 25">
            <a:extLst>
              <a:ext uri="{FF2B5EF4-FFF2-40B4-BE49-F238E27FC236}">
                <a16:creationId xmlns:a16="http://schemas.microsoft.com/office/drawing/2014/main" id="{DE0D2D49-8C31-40FF-B3D0-EFECF202AF32}"/>
              </a:ext>
            </a:extLst>
          </p:cNvPr>
          <p:cNvCxnSpPr>
            <a:cxnSpLocks/>
          </p:cNvCxnSpPr>
          <p:nvPr/>
        </p:nvCxnSpPr>
        <p:spPr>
          <a:xfrm>
            <a:off x="9495013" y="2647281"/>
            <a:ext cx="0" cy="487679"/>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27" name="Rectangle 363">
            <a:extLst>
              <a:ext uri="{FF2B5EF4-FFF2-40B4-BE49-F238E27FC236}">
                <a16:creationId xmlns:a16="http://schemas.microsoft.com/office/drawing/2014/main" id="{E38792CA-D1E3-432E-93F7-05395C082764}"/>
              </a:ext>
            </a:extLst>
          </p:cNvPr>
          <p:cNvSpPr>
            <a:spLocks noChangeArrowheads="1"/>
          </p:cNvSpPr>
          <p:nvPr/>
        </p:nvSpPr>
        <p:spPr bwMode="auto">
          <a:xfrm>
            <a:off x="8720731" y="2239451"/>
            <a:ext cx="2477413" cy="418546"/>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spcAft>
                <a:spcPts val="0"/>
              </a:spcAft>
            </a:pPr>
            <a:r>
              <a:rPr lang="ja-JP" altLang="en-US" sz="1600" dirty="0">
                <a:latin typeface="Meiryo UI" panose="020B0604030504040204" pitchFamily="50" charset="-128"/>
                <a:ea typeface="Meiryo UI" panose="020B0604030504040204" pitchFamily="50" charset="-128"/>
              </a:rPr>
              <a:t>時間</a:t>
            </a:r>
            <a:r>
              <a:rPr lang="ja-JP" altLang="ja-JP" sz="1600" dirty="0">
                <a:latin typeface="Meiryo UI" panose="020B0604030504040204" pitchFamily="50" charset="-128"/>
                <a:ea typeface="Meiryo UI" panose="020B0604030504040204" pitchFamily="50" charset="-128"/>
              </a:rPr>
              <a:t>有休残を確認できます。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28"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7150362" y="4309266"/>
            <a:ext cx="2637955" cy="262734"/>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9" name="AutoShape 380">
            <a:extLst>
              <a:ext uri="{FF2B5EF4-FFF2-40B4-BE49-F238E27FC236}">
                <a16:creationId xmlns:a16="http://schemas.microsoft.com/office/drawing/2014/main" id="{F8FE45B9-01D2-44CD-9E9D-F847ACB67BCC}"/>
              </a:ext>
            </a:extLst>
          </p:cNvPr>
          <p:cNvSpPr>
            <a:spLocks noChangeArrowheads="1"/>
          </p:cNvSpPr>
          <p:nvPr/>
        </p:nvSpPr>
        <p:spPr bwMode="auto">
          <a:xfrm>
            <a:off x="7875373" y="6198891"/>
            <a:ext cx="665379" cy="304121"/>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0" name="Rectangle 363">
            <a:extLst>
              <a:ext uri="{FF2B5EF4-FFF2-40B4-BE49-F238E27FC236}">
                <a16:creationId xmlns:a16="http://schemas.microsoft.com/office/drawing/2014/main" id="{ADBF4EAB-6ADC-4C1C-A04D-02F006652C5E}"/>
              </a:ext>
            </a:extLst>
          </p:cNvPr>
          <p:cNvSpPr>
            <a:spLocks noChangeArrowheads="1"/>
          </p:cNvSpPr>
          <p:nvPr/>
        </p:nvSpPr>
        <p:spPr bwMode="auto">
          <a:xfrm>
            <a:off x="7450111" y="4947596"/>
            <a:ext cx="3744334" cy="436970"/>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必要に応じて、時刻や時間数を入力します。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cxnSp>
        <p:nvCxnSpPr>
          <p:cNvPr id="32" name="直線コネクタ 31">
            <a:extLst>
              <a:ext uri="{FF2B5EF4-FFF2-40B4-BE49-F238E27FC236}">
                <a16:creationId xmlns:a16="http://schemas.microsoft.com/office/drawing/2014/main" id="{AD2772C2-9574-496B-998C-102164525195}"/>
              </a:ext>
            </a:extLst>
          </p:cNvPr>
          <p:cNvCxnSpPr>
            <a:cxnSpLocks/>
          </p:cNvCxnSpPr>
          <p:nvPr/>
        </p:nvCxnSpPr>
        <p:spPr>
          <a:xfrm flipV="1">
            <a:off x="8540752" y="4562475"/>
            <a:ext cx="0" cy="383907"/>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35" name="テキスト ボックス 34">
            <a:extLst>
              <a:ext uri="{FF2B5EF4-FFF2-40B4-BE49-F238E27FC236}">
                <a16:creationId xmlns:a16="http://schemas.microsoft.com/office/drawing/2014/main" id="{F6D95D52-B713-4756-9AA9-345C204FAD03}"/>
              </a:ext>
            </a:extLst>
          </p:cNvPr>
          <p:cNvSpPr txBox="1"/>
          <p:nvPr/>
        </p:nvSpPr>
        <p:spPr>
          <a:xfrm>
            <a:off x="6411940" y="1972180"/>
            <a:ext cx="2282273" cy="338554"/>
          </a:xfrm>
          <a:prstGeom prst="rect">
            <a:avLst/>
          </a:prstGeom>
          <a:noFill/>
        </p:spPr>
        <p:txBody>
          <a:bodyPr wrap="square" rtlCol="0">
            <a:spAutoFit/>
          </a:bodyPr>
          <a:lstStyle/>
          <a:p>
            <a:r>
              <a:rPr lang="ja-JP" altLang="en-US" sz="1600" dirty="0">
                <a:latin typeface="Meiryo UI" panose="020B0604030504040204" pitchFamily="50" charset="-128"/>
                <a:ea typeface="Meiryo UI" panose="020B0604030504040204" pitchFamily="50" charset="-128"/>
              </a:rPr>
              <a:t>時間有休も申請できます。</a:t>
            </a:r>
          </a:p>
        </p:txBody>
      </p:sp>
    </p:spTree>
    <p:extLst>
      <p:ext uri="{BB962C8B-B14F-4D97-AF65-F5344CB8AC3E}">
        <p14:creationId xmlns:p14="http://schemas.microsoft.com/office/powerpoint/2010/main" val="238255376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 </a:t>
            </a:r>
            <a:r>
              <a:rPr lang="ja-JP" altLang="en-US" sz="2800" b="1" dirty="0">
                <a:latin typeface="Meiryo UI" panose="020B0604030504040204" pitchFamily="50" charset="-128"/>
                <a:ea typeface="Meiryo UI" panose="020B0604030504040204" pitchFamily="50" charset="-128"/>
              </a:rPr>
              <a:t>申請する（</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12</a:t>
            </a:r>
            <a:r>
              <a:rPr lang="ja-JP" altLang="en-US" sz="2800" b="1" dirty="0">
                <a:latin typeface="Meiryo UI" panose="020B0604030504040204" pitchFamily="50" charset="-128"/>
                <a:ea typeface="Meiryo UI" panose="020B0604030504040204" pitchFamily="50" charset="-128"/>
              </a:rPr>
              <a:t>）</a:t>
            </a:r>
            <a:br>
              <a:rPr lang="en-US" altLang="ja-JP" sz="2800" b="1" dirty="0">
                <a:latin typeface="Meiryo UI" panose="020B0604030504040204" pitchFamily="50" charset="-128"/>
                <a:ea typeface="Meiryo UI" panose="020B0604030504040204" pitchFamily="50" charset="-128"/>
              </a:rPr>
            </a:br>
            <a:r>
              <a:rPr lang="ja-JP" altLang="en-US" sz="2800" b="1" dirty="0">
                <a:latin typeface="Meiryo UI" panose="020B0604030504040204" pitchFamily="50" charset="-128"/>
                <a:ea typeface="Meiryo UI" panose="020B0604030504040204" pitchFamily="50" charset="-128"/>
              </a:rPr>
              <a:t>　 　　　残業を申請する</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残業申請］メニューで申請します。</a:t>
            </a: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23</a:t>
            </a:fld>
            <a:endParaRPr kumimoji="1" lang="ja-JP" altLang="en-US" dirty="0">
              <a:latin typeface="Meiryo UI" panose="020B0604030504040204" pitchFamily="50" charset="-128"/>
              <a:ea typeface="Meiryo UI" panose="020B0604030504040204" pitchFamily="50" charset="-128"/>
            </a:endParaRPr>
          </a:p>
        </p:txBody>
      </p:sp>
      <p:pic>
        <p:nvPicPr>
          <p:cNvPr id="6" name="図 5">
            <a:extLst>
              <a:ext uri="{FF2B5EF4-FFF2-40B4-BE49-F238E27FC236}">
                <a16:creationId xmlns:a16="http://schemas.microsoft.com/office/drawing/2014/main" id="{8BD93204-E91C-4313-96D3-C2A64896CCD5}"/>
              </a:ext>
            </a:extLst>
          </p:cNvPr>
          <p:cNvPicPr>
            <a:picLocks noChangeAspect="1"/>
          </p:cNvPicPr>
          <p:nvPr/>
        </p:nvPicPr>
        <p:blipFill>
          <a:blip r:embed="rId3"/>
          <a:stretch>
            <a:fillRect/>
          </a:stretch>
        </p:blipFill>
        <p:spPr>
          <a:xfrm>
            <a:off x="585841" y="1245118"/>
            <a:ext cx="5488687" cy="3989901"/>
          </a:xfrm>
          <a:prstGeom prst="rect">
            <a:avLst/>
          </a:prstGeom>
        </p:spPr>
      </p:pic>
      <p:sp>
        <p:nvSpPr>
          <p:cNvPr id="7" name="AutoShape 380">
            <a:extLst>
              <a:ext uri="{FF2B5EF4-FFF2-40B4-BE49-F238E27FC236}">
                <a16:creationId xmlns:a16="http://schemas.microsoft.com/office/drawing/2014/main" id="{E75BD6CD-830C-4C2C-A723-4F6D65ED7FBE}"/>
              </a:ext>
            </a:extLst>
          </p:cNvPr>
          <p:cNvSpPr>
            <a:spLocks noChangeArrowheads="1"/>
          </p:cNvSpPr>
          <p:nvPr/>
        </p:nvSpPr>
        <p:spPr bwMode="auto">
          <a:xfrm>
            <a:off x="816355" y="1939904"/>
            <a:ext cx="4882670" cy="411612"/>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8" name="直線コネクタ 7">
            <a:extLst>
              <a:ext uri="{FF2B5EF4-FFF2-40B4-BE49-F238E27FC236}">
                <a16:creationId xmlns:a16="http://schemas.microsoft.com/office/drawing/2014/main" id="{E6ED5DA9-E24B-4E1C-882A-143F935CBBA3}"/>
              </a:ext>
            </a:extLst>
          </p:cNvPr>
          <p:cNvCxnSpPr>
            <a:cxnSpLocks/>
          </p:cNvCxnSpPr>
          <p:nvPr/>
        </p:nvCxnSpPr>
        <p:spPr>
          <a:xfrm flipH="1" flipV="1">
            <a:off x="5699025" y="2145710"/>
            <a:ext cx="1288850"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9" name="Rectangle 363">
            <a:extLst>
              <a:ext uri="{FF2B5EF4-FFF2-40B4-BE49-F238E27FC236}">
                <a16:creationId xmlns:a16="http://schemas.microsoft.com/office/drawing/2014/main" id="{F8A59FEF-B9E1-4AC5-ADBF-79DBCC8AD046}"/>
              </a:ext>
            </a:extLst>
          </p:cNvPr>
          <p:cNvSpPr>
            <a:spLocks noChangeArrowheads="1"/>
          </p:cNvSpPr>
          <p:nvPr/>
        </p:nvSpPr>
        <p:spPr bwMode="auto">
          <a:xfrm>
            <a:off x="6978350" y="1929736"/>
            <a:ext cx="3289020" cy="440830"/>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月の残業時間の累計を確認できます。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10"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1773830" y="2793552"/>
            <a:ext cx="2393199" cy="68281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11" name="直線コネクタ 10">
            <a:extLst>
              <a:ext uri="{FF2B5EF4-FFF2-40B4-BE49-F238E27FC236}">
                <a16:creationId xmlns:a16="http://schemas.microsoft.com/office/drawing/2014/main" id="{AD2772C2-9574-496B-998C-102164525195}"/>
              </a:ext>
            </a:extLst>
          </p:cNvPr>
          <p:cNvCxnSpPr>
            <a:cxnSpLocks/>
          </p:cNvCxnSpPr>
          <p:nvPr/>
        </p:nvCxnSpPr>
        <p:spPr>
          <a:xfrm flipH="1" flipV="1">
            <a:off x="4167029" y="3150888"/>
            <a:ext cx="2909078"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12" name="Rectangle 363">
            <a:extLst>
              <a:ext uri="{FF2B5EF4-FFF2-40B4-BE49-F238E27FC236}">
                <a16:creationId xmlns:a16="http://schemas.microsoft.com/office/drawing/2014/main" id="{ADBF4EAB-6ADC-4C1C-A04D-02F006652C5E}"/>
              </a:ext>
            </a:extLst>
          </p:cNvPr>
          <p:cNvSpPr>
            <a:spLocks noChangeArrowheads="1"/>
          </p:cNvSpPr>
          <p:nvPr/>
        </p:nvSpPr>
        <p:spPr bwMode="auto">
          <a:xfrm>
            <a:off x="7091573" y="2954027"/>
            <a:ext cx="2752308" cy="450798"/>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残業した日や時間を入力します。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13" name="AutoShape 380">
            <a:extLst>
              <a:ext uri="{FF2B5EF4-FFF2-40B4-BE49-F238E27FC236}">
                <a16:creationId xmlns:a16="http://schemas.microsoft.com/office/drawing/2014/main" id="{6E25C854-A582-4612-9886-E0ADEDB829D9}"/>
              </a:ext>
            </a:extLst>
          </p:cNvPr>
          <p:cNvSpPr>
            <a:spLocks noChangeArrowheads="1"/>
          </p:cNvSpPr>
          <p:nvPr/>
        </p:nvSpPr>
        <p:spPr bwMode="auto">
          <a:xfrm>
            <a:off x="2582604" y="4869322"/>
            <a:ext cx="764519" cy="365697"/>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260600890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 </a:t>
            </a:r>
            <a:r>
              <a:rPr lang="ja-JP" altLang="en-US" sz="2800" b="1" dirty="0">
                <a:latin typeface="Meiryo UI" panose="020B0604030504040204" pitchFamily="50" charset="-128"/>
                <a:ea typeface="Meiryo UI" panose="020B0604030504040204" pitchFamily="50" charset="-128"/>
              </a:rPr>
              <a:t>申請する（</a:t>
            </a:r>
            <a:r>
              <a:rPr lang="en-US" altLang="ja-JP" sz="2800" b="1" dirty="0">
                <a:latin typeface="Meiryo UI" panose="020B0604030504040204" pitchFamily="50" charset="-128"/>
                <a:ea typeface="Meiryo UI" panose="020B0604030504040204" pitchFamily="50" charset="-128"/>
              </a:rPr>
              <a:t>4</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12</a:t>
            </a:r>
            <a:r>
              <a:rPr lang="ja-JP" altLang="en-US" sz="2800" b="1" dirty="0">
                <a:latin typeface="Meiryo UI" panose="020B0604030504040204" pitchFamily="50" charset="-128"/>
                <a:ea typeface="Meiryo UI" panose="020B0604030504040204" pitchFamily="50" charset="-128"/>
              </a:rPr>
              <a:t>）</a:t>
            </a:r>
            <a:br>
              <a:rPr lang="en-US" altLang="ja-JP" sz="2800" b="1" dirty="0">
                <a:latin typeface="Meiryo UI" panose="020B0604030504040204" pitchFamily="50" charset="-128"/>
                <a:ea typeface="Meiryo UI" panose="020B0604030504040204" pitchFamily="50" charset="-128"/>
              </a:rPr>
            </a:br>
            <a:r>
              <a:rPr lang="ja-JP" altLang="en-US" sz="2800" b="1" dirty="0">
                <a:latin typeface="Meiryo UI" panose="020B0604030504040204" pitchFamily="50" charset="-128"/>
                <a:ea typeface="Meiryo UI" panose="020B0604030504040204" pitchFamily="50" charset="-128"/>
              </a:rPr>
              <a:t>　 　　　直行・直帰を申請する</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直行・直帰申請］メニューで申請します。</a:t>
            </a: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24</a:t>
            </a:fld>
            <a:endParaRPr kumimoji="1" lang="ja-JP" altLang="en-US" dirty="0">
              <a:latin typeface="Meiryo UI" panose="020B0604030504040204" pitchFamily="50" charset="-128"/>
              <a:ea typeface="Meiryo UI" panose="020B0604030504040204" pitchFamily="50" charset="-128"/>
            </a:endParaRPr>
          </a:p>
        </p:txBody>
      </p:sp>
      <p:pic>
        <p:nvPicPr>
          <p:cNvPr id="6" name="図 5">
            <a:extLst>
              <a:ext uri="{FF2B5EF4-FFF2-40B4-BE49-F238E27FC236}">
                <a16:creationId xmlns:a16="http://schemas.microsoft.com/office/drawing/2014/main" id="{9FF0C7B3-489D-4877-BC37-DA76975E652D}"/>
              </a:ext>
            </a:extLst>
          </p:cNvPr>
          <p:cNvPicPr>
            <a:picLocks noChangeAspect="1"/>
          </p:cNvPicPr>
          <p:nvPr/>
        </p:nvPicPr>
        <p:blipFill>
          <a:blip r:embed="rId3"/>
          <a:stretch>
            <a:fillRect/>
          </a:stretch>
        </p:blipFill>
        <p:spPr>
          <a:xfrm>
            <a:off x="597719" y="1276131"/>
            <a:ext cx="5512689" cy="4112514"/>
          </a:xfrm>
          <a:prstGeom prst="rect">
            <a:avLst/>
          </a:prstGeom>
          <a:ln w="3175">
            <a:solidFill>
              <a:schemeClr val="tx1"/>
            </a:solidFill>
          </a:ln>
        </p:spPr>
      </p:pic>
      <p:sp>
        <p:nvSpPr>
          <p:cNvPr id="7"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2181260" y="2439747"/>
            <a:ext cx="418491" cy="16387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8" name="直線コネクタ 7">
            <a:extLst>
              <a:ext uri="{FF2B5EF4-FFF2-40B4-BE49-F238E27FC236}">
                <a16:creationId xmlns:a16="http://schemas.microsoft.com/office/drawing/2014/main" id="{AD2772C2-9574-496B-998C-102164525195}"/>
              </a:ext>
            </a:extLst>
          </p:cNvPr>
          <p:cNvCxnSpPr>
            <a:cxnSpLocks/>
          </p:cNvCxnSpPr>
          <p:nvPr/>
        </p:nvCxnSpPr>
        <p:spPr>
          <a:xfrm flipH="1" flipV="1">
            <a:off x="2599751" y="2521682"/>
            <a:ext cx="4494672"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11" name="Rectangle 363">
            <a:extLst>
              <a:ext uri="{FF2B5EF4-FFF2-40B4-BE49-F238E27FC236}">
                <a16:creationId xmlns:a16="http://schemas.microsoft.com/office/drawing/2014/main" id="{ADBF4EAB-6ADC-4C1C-A04D-02F006652C5E}"/>
              </a:ext>
            </a:extLst>
          </p:cNvPr>
          <p:cNvSpPr>
            <a:spLocks noChangeArrowheads="1"/>
          </p:cNvSpPr>
          <p:nvPr/>
        </p:nvSpPr>
        <p:spPr bwMode="auto">
          <a:xfrm>
            <a:off x="7094423" y="2229765"/>
            <a:ext cx="3307684" cy="702905"/>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複数日の直行直帰を申請する場合は、</a:t>
            </a:r>
            <a:endParaRPr lang="en-US" altLang="ja-JP" sz="1600" dirty="0">
              <a:latin typeface="Meiryo UI" panose="020B0604030504040204" pitchFamily="50" charset="-128"/>
              <a:ea typeface="Meiryo UI" panose="020B0604030504040204" pitchFamily="50" charset="-128"/>
            </a:endParaRPr>
          </a:p>
          <a:p>
            <a:pPr fontAlgn="base"/>
            <a:r>
              <a:rPr lang="ja-JP" altLang="ja-JP" sz="1600" dirty="0">
                <a:latin typeface="Meiryo UI" panose="020B0604030504040204" pitchFamily="50" charset="-128"/>
                <a:ea typeface="Meiryo UI" panose="020B0604030504040204" pitchFamily="50" charset="-128"/>
              </a:rPr>
              <a:t>「期間」を選択します。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12" name="AutoShape 380">
            <a:extLst>
              <a:ext uri="{FF2B5EF4-FFF2-40B4-BE49-F238E27FC236}">
                <a16:creationId xmlns:a16="http://schemas.microsoft.com/office/drawing/2014/main" id="{6E1A1EF4-FB61-4AC7-98D2-B9507A89121E}"/>
              </a:ext>
            </a:extLst>
          </p:cNvPr>
          <p:cNvSpPr>
            <a:spLocks noChangeArrowheads="1"/>
          </p:cNvSpPr>
          <p:nvPr/>
        </p:nvSpPr>
        <p:spPr bwMode="auto">
          <a:xfrm>
            <a:off x="2608218" y="5054373"/>
            <a:ext cx="754312" cy="31733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70220335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 </a:t>
            </a:r>
            <a:r>
              <a:rPr lang="ja-JP" altLang="en-US" sz="2800" b="1" dirty="0">
                <a:latin typeface="Meiryo UI" panose="020B0604030504040204" pitchFamily="50" charset="-128"/>
                <a:ea typeface="Meiryo UI" panose="020B0604030504040204" pitchFamily="50" charset="-128"/>
              </a:rPr>
              <a:t>申請する（</a:t>
            </a:r>
            <a:r>
              <a:rPr lang="en-US" altLang="ja-JP" sz="2800" b="1" dirty="0">
                <a:latin typeface="Meiryo UI" panose="020B0604030504040204" pitchFamily="50" charset="-128"/>
                <a:ea typeface="Meiryo UI" panose="020B0604030504040204" pitchFamily="50" charset="-128"/>
              </a:rPr>
              <a:t>5</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12</a:t>
            </a:r>
            <a:r>
              <a:rPr lang="ja-JP" altLang="en-US" sz="2800" b="1" dirty="0">
                <a:latin typeface="Meiryo UI" panose="020B0604030504040204" pitchFamily="50" charset="-128"/>
                <a:ea typeface="Meiryo UI" panose="020B0604030504040204" pitchFamily="50" charset="-128"/>
              </a:rPr>
              <a:t>）</a:t>
            </a:r>
            <a:br>
              <a:rPr lang="en-US" altLang="ja-JP" sz="2800" b="1" dirty="0">
                <a:latin typeface="Meiryo UI" panose="020B0604030504040204" pitchFamily="50" charset="-128"/>
                <a:ea typeface="Meiryo UI" panose="020B0604030504040204" pitchFamily="50" charset="-128"/>
              </a:rPr>
            </a:br>
            <a:r>
              <a:rPr lang="ja-JP" altLang="en-US" sz="2800" b="1" dirty="0">
                <a:latin typeface="Meiryo UI" panose="020B0604030504040204" pitchFamily="50" charset="-128"/>
                <a:ea typeface="Meiryo UI" panose="020B0604030504040204" pitchFamily="50" charset="-128"/>
              </a:rPr>
              <a:t>　 　　　出張を申請する</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出張申請］メニューで申請します。</a:t>
            </a: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25</a:t>
            </a:fld>
            <a:endParaRPr kumimoji="1" lang="ja-JP" altLang="en-US" dirty="0">
              <a:latin typeface="Meiryo UI" panose="020B0604030504040204" pitchFamily="50" charset="-128"/>
              <a:ea typeface="Meiryo UI" panose="020B0604030504040204" pitchFamily="50" charset="-128"/>
            </a:endParaRPr>
          </a:p>
        </p:txBody>
      </p:sp>
      <p:pic>
        <p:nvPicPr>
          <p:cNvPr id="6" name="図 5">
            <a:extLst>
              <a:ext uri="{FF2B5EF4-FFF2-40B4-BE49-F238E27FC236}">
                <a16:creationId xmlns:a16="http://schemas.microsoft.com/office/drawing/2014/main" id="{8EDBED68-B91C-43D1-8D48-A4E59346F22E}"/>
              </a:ext>
            </a:extLst>
          </p:cNvPr>
          <p:cNvPicPr>
            <a:picLocks noChangeAspect="1"/>
          </p:cNvPicPr>
          <p:nvPr/>
        </p:nvPicPr>
        <p:blipFill>
          <a:blip r:embed="rId3"/>
          <a:stretch>
            <a:fillRect/>
          </a:stretch>
        </p:blipFill>
        <p:spPr>
          <a:xfrm>
            <a:off x="611911" y="1271492"/>
            <a:ext cx="5528691" cy="4092512"/>
          </a:xfrm>
          <a:prstGeom prst="rect">
            <a:avLst/>
          </a:prstGeom>
          <a:ln w="3175">
            <a:solidFill>
              <a:schemeClr val="tx1"/>
            </a:solidFill>
          </a:ln>
        </p:spPr>
      </p:pic>
      <p:sp>
        <p:nvSpPr>
          <p:cNvPr id="7"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2179101" y="2410390"/>
            <a:ext cx="418491" cy="16387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8" name="直線コネクタ 7">
            <a:extLst>
              <a:ext uri="{FF2B5EF4-FFF2-40B4-BE49-F238E27FC236}">
                <a16:creationId xmlns:a16="http://schemas.microsoft.com/office/drawing/2014/main" id="{AD2772C2-9574-496B-998C-102164525195}"/>
              </a:ext>
            </a:extLst>
          </p:cNvPr>
          <p:cNvCxnSpPr>
            <a:cxnSpLocks/>
          </p:cNvCxnSpPr>
          <p:nvPr/>
        </p:nvCxnSpPr>
        <p:spPr>
          <a:xfrm flipH="1">
            <a:off x="2616642" y="2490204"/>
            <a:ext cx="4494674"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9" name="Rectangle 363">
            <a:extLst>
              <a:ext uri="{FF2B5EF4-FFF2-40B4-BE49-F238E27FC236}">
                <a16:creationId xmlns:a16="http://schemas.microsoft.com/office/drawing/2014/main" id="{ADBF4EAB-6ADC-4C1C-A04D-02F006652C5E}"/>
              </a:ext>
            </a:extLst>
          </p:cNvPr>
          <p:cNvSpPr>
            <a:spLocks noChangeArrowheads="1"/>
          </p:cNvSpPr>
          <p:nvPr/>
        </p:nvSpPr>
        <p:spPr bwMode="auto">
          <a:xfrm>
            <a:off x="7111316" y="2104410"/>
            <a:ext cx="2934234" cy="733487"/>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複数日の出張を申請する場合は、</a:t>
            </a:r>
          </a:p>
          <a:p>
            <a:r>
              <a:rPr lang="ja-JP" altLang="ja-JP" sz="1600" dirty="0">
                <a:latin typeface="Meiryo UI" panose="020B0604030504040204" pitchFamily="50" charset="-128"/>
                <a:ea typeface="Meiryo UI" panose="020B0604030504040204" pitchFamily="50" charset="-128"/>
              </a:rPr>
              <a:t>「期間」を選択します。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10" name="AutoShape 380">
            <a:extLst>
              <a:ext uri="{FF2B5EF4-FFF2-40B4-BE49-F238E27FC236}">
                <a16:creationId xmlns:a16="http://schemas.microsoft.com/office/drawing/2014/main" id="{5ACDE0B0-EC2C-42B8-9F60-92E918758052}"/>
              </a:ext>
            </a:extLst>
          </p:cNvPr>
          <p:cNvSpPr>
            <a:spLocks noChangeArrowheads="1"/>
          </p:cNvSpPr>
          <p:nvPr/>
        </p:nvSpPr>
        <p:spPr bwMode="auto">
          <a:xfrm>
            <a:off x="2640805" y="5050630"/>
            <a:ext cx="738187" cy="313375"/>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45788229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 </a:t>
            </a:r>
            <a:r>
              <a:rPr lang="ja-JP" altLang="en-US" sz="2800" b="1" dirty="0">
                <a:latin typeface="Meiryo UI" panose="020B0604030504040204" pitchFamily="50" charset="-128"/>
                <a:ea typeface="Meiryo UI" panose="020B0604030504040204" pitchFamily="50" charset="-128"/>
              </a:rPr>
              <a:t>申請する（</a:t>
            </a:r>
            <a:r>
              <a:rPr lang="en-US" altLang="ja-JP" sz="2800" b="1" dirty="0">
                <a:latin typeface="Meiryo UI" panose="020B0604030504040204" pitchFamily="50" charset="-128"/>
                <a:ea typeface="Meiryo UI" panose="020B0604030504040204" pitchFamily="50" charset="-128"/>
              </a:rPr>
              <a:t>6</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12</a:t>
            </a:r>
            <a:r>
              <a:rPr lang="ja-JP" altLang="en-US" sz="2800" b="1" dirty="0">
                <a:latin typeface="Meiryo UI" panose="020B0604030504040204" pitchFamily="50" charset="-128"/>
                <a:ea typeface="Meiryo UI" panose="020B0604030504040204" pitchFamily="50" charset="-128"/>
              </a:rPr>
              <a:t>）</a:t>
            </a:r>
            <a:br>
              <a:rPr lang="en-US" altLang="ja-JP" sz="2800" b="1" dirty="0">
                <a:latin typeface="Meiryo UI" panose="020B0604030504040204" pitchFamily="50" charset="-128"/>
                <a:ea typeface="Meiryo UI" panose="020B0604030504040204" pitchFamily="50" charset="-128"/>
              </a:rPr>
            </a:br>
            <a:r>
              <a:rPr lang="ja-JP" altLang="en-US" sz="2800" b="1" dirty="0">
                <a:latin typeface="Meiryo UI" panose="020B0604030504040204" pitchFamily="50" charset="-128"/>
                <a:ea typeface="Meiryo UI" panose="020B0604030504040204" pitchFamily="50" charset="-128"/>
              </a:rPr>
              <a:t>　 　　　休日出勤を申請する</a:t>
            </a:r>
          </a:p>
        </p:txBody>
      </p:sp>
      <p:sp>
        <p:nvSpPr>
          <p:cNvPr id="3" name="コンテンツ プレースホルダー 2"/>
          <p:cNvSpPr>
            <a:spLocks noGrp="1"/>
          </p:cNvSpPr>
          <p:nvPr>
            <p:ph idx="1"/>
          </p:nvPr>
        </p:nvSpPr>
        <p:spPr>
          <a:xfrm>
            <a:off x="344038" y="797028"/>
            <a:ext cx="10964186" cy="5586894"/>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休日出勤申請］メニューで申請します。</a:t>
            </a: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26</a:t>
            </a:fld>
            <a:endParaRPr kumimoji="1" lang="ja-JP" altLang="en-US" dirty="0">
              <a:latin typeface="Meiryo UI" panose="020B0604030504040204" pitchFamily="50" charset="-128"/>
              <a:ea typeface="Meiryo UI" panose="020B0604030504040204" pitchFamily="50" charset="-128"/>
            </a:endParaRPr>
          </a:p>
        </p:txBody>
      </p:sp>
      <p:cxnSp>
        <p:nvCxnSpPr>
          <p:cNvPr id="8" name="直線コネクタ 7">
            <a:extLst>
              <a:ext uri="{FF2B5EF4-FFF2-40B4-BE49-F238E27FC236}">
                <a16:creationId xmlns:a16="http://schemas.microsoft.com/office/drawing/2014/main" id="{AD2772C2-9574-496B-998C-102164525195}"/>
              </a:ext>
            </a:extLst>
          </p:cNvPr>
          <p:cNvCxnSpPr>
            <a:cxnSpLocks/>
          </p:cNvCxnSpPr>
          <p:nvPr/>
        </p:nvCxnSpPr>
        <p:spPr>
          <a:xfrm flipH="1">
            <a:off x="3609323" y="2433205"/>
            <a:ext cx="798365"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1" name="直線コネクタ 10">
            <a:extLst>
              <a:ext uri="{FF2B5EF4-FFF2-40B4-BE49-F238E27FC236}">
                <a16:creationId xmlns:a16="http://schemas.microsoft.com/office/drawing/2014/main" id="{372FB95C-8A28-41F9-AEE0-DA1FBE588810}"/>
              </a:ext>
            </a:extLst>
          </p:cNvPr>
          <p:cNvCxnSpPr>
            <a:cxnSpLocks/>
          </p:cNvCxnSpPr>
          <p:nvPr/>
        </p:nvCxnSpPr>
        <p:spPr>
          <a:xfrm flipH="1" flipV="1">
            <a:off x="3609322" y="2925651"/>
            <a:ext cx="806159" cy="451863"/>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20" name="Rectangle 363">
            <a:extLst>
              <a:ext uri="{FF2B5EF4-FFF2-40B4-BE49-F238E27FC236}">
                <a16:creationId xmlns:a16="http://schemas.microsoft.com/office/drawing/2014/main" id="{0A4A077C-82C8-4A13-B7EE-A4AE73C8D0DF}"/>
              </a:ext>
            </a:extLst>
          </p:cNvPr>
          <p:cNvSpPr>
            <a:spLocks noChangeArrowheads="1"/>
          </p:cNvSpPr>
          <p:nvPr/>
        </p:nvSpPr>
        <p:spPr bwMode="auto">
          <a:xfrm>
            <a:off x="7930639" y="3488417"/>
            <a:ext cx="3961372" cy="2139152"/>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参考</a:t>
            </a: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a:t>
            </a:r>
            <a:b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br>
            <a:r>
              <a:rPr lang="ja-JP" altLang="en-US" sz="1400" b="1" dirty="0">
                <a:latin typeface="Meiryo UI" panose="020B0604030504040204" pitchFamily="50" charset="-128"/>
                <a:ea typeface="Meiryo UI" panose="020B0604030504040204" pitchFamily="50" charset="-128"/>
              </a:rPr>
              <a:t>○</a:t>
            </a:r>
            <a:r>
              <a:rPr lang="ja-JP" altLang="ja-JP" sz="1400" b="1" dirty="0">
                <a:latin typeface="Meiryo UI" panose="020B0604030504040204" pitchFamily="50" charset="-128"/>
                <a:ea typeface="Meiryo UI" panose="020B0604030504040204" pitchFamily="50" charset="-128"/>
              </a:rPr>
              <a:t>振替出勤を申請する場合</a:t>
            </a:r>
            <a:endParaRPr lang="ja-JP" altLang="en-US" sz="1400" b="1" dirty="0">
              <a:latin typeface="Meiryo UI" panose="020B0604030504040204" pitchFamily="50" charset="-128"/>
              <a:ea typeface="Meiryo UI" panose="020B0604030504040204" pitchFamily="50" charset="-128"/>
            </a:endParaRPr>
          </a:p>
          <a:p>
            <a:pPr fontAlgn="base"/>
            <a:endParaRPr lang="en-US" altLang="ja-JP" sz="1400" dirty="0">
              <a:latin typeface="Meiryo UI" panose="020B0604030504040204" pitchFamily="50" charset="-128"/>
              <a:ea typeface="Meiryo UI" panose="020B0604030504040204" pitchFamily="50" charset="-128"/>
            </a:endParaRPr>
          </a:p>
        </p:txBody>
      </p:sp>
      <p:pic>
        <p:nvPicPr>
          <p:cNvPr id="21" name="図 20">
            <a:extLst>
              <a:ext uri="{FF2B5EF4-FFF2-40B4-BE49-F238E27FC236}">
                <a16:creationId xmlns:a16="http://schemas.microsoft.com/office/drawing/2014/main" id="{A8997D72-12A1-4FA4-9A2B-597B4CEDD943}"/>
              </a:ext>
            </a:extLst>
          </p:cNvPr>
          <p:cNvPicPr>
            <a:picLocks noChangeAspect="1"/>
          </p:cNvPicPr>
          <p:nvPr/>
        </p:nvPicPr>
        <p:blipFill>
          <a:blip r:embed="rId3"/>
          <a:stretch>
            <a:fillRect/>
          </a:stretch>
        </p:blipFill>
        <p:spPr>
          <a:xfrm>
            <a:off x="8109897" y="4177749"/>
            <a:ext cx="3198327" cy="1173805"/>
          </a:xfrm>
          <a:prstGeom prst="rect">
            <a:avLst/>
          </a:prstGeom>
          <a:ln w="3175">
            <a:solidFill>
              <a:schemeClr val="tx1"/>
            </a:solidFill>
          </a:ln>
        </p:spPr>
      </p:pic>
      <p:sp>
        <p:nvSpPr>
          <p:cNvPr id="22" name="AutoShape 380">
            <a:extLst>
              <a:ext uri="{FF2B5EF4-FFF2-40B4-BE49-F238E27FC236}">
                <a16:creationId xmlns:a16="http://schemas.microsoft.com/office/drawing/2014/main" id="{649FC375-DB7D-4CB5-B7DF-B83C72158B39}"/>
              </a:ext>
            </a:extLst>
          </p:cNvPr>
          <p:cNvSpPr>
            <a:spLocks noChangeArrowheads="1"/>
          </p:cNvSpPr>
          <p:nvPr/>
        </p:nvSpPr>
        <p:spPr bwMode="auto">
          <a:xfrm>
            <a:off x="8296849" y="5095217"/>
            <a:ext cx="2445466" cy="26289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1030" name="Picture 6" descr="C:\Users\nhosoya\AppData\Local\Temp\SNAGHTML1df5d26d.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1503" y="1315850"/>
            <a:ext cx="4409337" cy="3370425"/>
          </a:xfrm>
          <a:prstGeom prst="rect">
            <a:avLst/>
          </a:prstGeom>
          <a:noFill/>
          <a:extLst>
            <a:ext uri="{909E8E84-426E-40DD-AFC4-6F175D3DCCD1}">
              <a14:hiddenFill xmlns:a14="http://schemas.microsoft.com/office/drawing/2010/main">
                <a:solidFill>
                  <a:srgbClr val="FFFFFF"/>
                </a:solidFill>
              </a14:hiddenFill>
            </a:ext>
          </a:extLst>
        </p:spPr>
      </p:pic>
      <p:sp>
        <p:nvSpPr>
          <p:cNvPr id="7"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1583452" y="2235034"/>
            <a:ext cx="2097394" cy="517467"/>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0" name="AutoShape 380">
            <a:extLst>
              <a:ext uri="{FF2B5EF4-FFF2-40B4-BE49-F238E27FC236}">
                <a16:creationId xmlns:a16="http://schemas.microsoft.com/office/drawing/2014/main" id="{FF318F7E-5566-400C-9D26-694CCE476723}"/>
              </a:ext>
            </a:extLst>
          </p:cNvPr>
          <p:cNvSpPr>
            <a:spLocks noChangeArrowheads="1"/>
          </p:cNvSpPr>
          <p:nvPr/>
        </p:nvSpPr>
        <p:spPr bwMode="auto">
          <a:xfrm>
            <a:off x="1583451" y="2752501"/>
            <a:ext cx="2097395" cy="56413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9" name="Rectangle 363">
            <a:extLst>
              <a:ext uri="{FF2B5EF4-FFF2-40B4-BE49-F238E27FC236}">
                <a16:creationId xmlns:a16="http://schemas.microsoft.com/office/drawing/2014/main" id="{ADBF4EAB-6ADC-4C1C-A04D-02F006652C5E}"/>
              </a:ext>
            </a:extLst>
          </p:cNvPr>
          <p:cNvSpPr>
            <a:spLocks noChangeArrowheads="1"/>
          </p:cNvSpPr>
          <p:nvPr/>
        </p:nvSpPr>
        <p:spPr bwMode="auto">
          <a:xfrm>
            <a:off x="4505108" y="2235034"/>
            <a:ext cx="3225833" cy="376047"/>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400" dirty="0">
                <a:latin typeface="Meiryo UI" panose="020B0604030504040204" pitchFamily="50" charset="-128"/>
                <a:ea typeface="Meiryo UI" panose="020B0604030504040204" pitchFamily="50" charset="-128"/>
              </a:rPr>
              <a:t>休日出勤する日や時間を入力します。</a:t>
            </a:r>
            <a:endParaRPr lang="ja-JP" sz="14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12" name="Rectangle 363">
            <a:extLst>
              <a:ext uri="{FF2B5EF4-FFF2-40B4-BE49-F238E27FC236}">
                <a16:creationId xmlns:a16="http://schemas.microsoft.com/office/drawing/2014/main" id="{0A4A077C-82C8-4A13-B7EE-A4AE73C8D0DF}"/>
              </a:ext>
            </a:extLst>
          </p:cNvPr>
          <p:cNvSpPr>
            <a:spLocks noChangeArrowheads="1"/>
          </p:cNvSpPr>
          <p:nvPr/>
        </p:nvSpPr>
        <p:spPr bwMode="auto">
          <a:xfrm>
            <a:off x="4505108" y="2820928"/>
            <a:ext cx="3225833" cy="2806641"/>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400" b="1" dirty="0">
                <a:latin typeface="Meiryo UI" panose="020B0604030504040204" pitchFamily="50" charset="-128"/>
                <a:ea typeface="Meiryo UI" panose="020B0604030504040204" pitchFamily="50" charset="-128"/>
              </a:rPr>
              <a:t>○</a:t>
            </a:r>
            <a:r>
              <a:rPr lang="ja-JP" altLang="ja-JP" sz="1400" b="1" dirty="0">
                <a:latin typeface="Meiryo UI" panose="020B0604030504040204" pitchFamily="50" charset="-128"/>
                <a:ea typeface="Meiryo UI" panose="020B0604030504040204" pitchFamily="50" charset="-128"/>
              </a:rPr>
              <a:t>代休を取得する場合</a:t>
            </a:r>
            <a:endParaRPr lang="en-US" altLang="ja-JP" sz="1400" b="1" dirty="0">
              <a:latin typeface="Meiryo UI" panose="020B0604030504040204" pitchFamily="50" charset="-128"/>
              <a:ea typeface="Meiryo UI" panose="020B0604030504040204" pitchFamily="50" charset="-128"/>
            </a:endParaRPr>
          </a:p>
          <a:p>
            <a:pPr fontAlgn="base"/>
            <a:r>
              <a:rPr lang="ja-JP" altLang="en-US" sz="1400" dirty="0">
                <a:latin typeface="Meiryo UI" panose="020B0604030504040204" pitchFamily="50" charset="-128"/>
                <a:ea typeface="Meiryo UI" panose="020B0604030504040204" pitchFamily="50" charset="-128"/>
              </a:rPr>
              <a:t>　 </a:t>
            </a:r>
            <a:r>
              <a:rPr lang="ja-JP" altLang="ja-JP" sz="1400" dirty="0">
                <a:latin typeface="Meiryo UI" panose="020B0604030504040204" pitchFamily="50" charset="-128"/>
                <a:ea typeface="Meiryo UI" panose="020B0604030504040204" pitchFamily="50" charset="-128"/>
              </a:rPr>
              <a:t>「</a:t>
            </a:r>
            <a:r>
              <a:rPr lang="ja-JP" altLang="en-US" sz="1400" dirty="0">
                <a:latin typeface="Meiryo UI" panose="020B0604030504040204" pitchFamily="50" charset="-128"/>
                <a:ea typeface="Meiryo UI" panose="020B0604030504040204" pitchFamily="50" charset="-128"/>
              </a:rPr>
              <a:t>取得する</a:t>
            </a:r>
            <a:r>
              <a:rPr lang="ja-JP" altLang="ja-JP" sz="1400" dirty="0">
                <a:latin typeface="Meiryo UI" panose="020B0604030504040204" pitchFamily="50" charset="-128"/>
                <a:ea typeface="Meiryo UI" panose="020B0604030504040204" pitchFamily="50" charset="-128"/>
              </a:rPr>
              <a:t>」</a:t>
            </a:r>
            <a:r>
              <a:rPr lang="ja-JP" altLang="en-US" sz="1400" dirty="0">
                <a:latin typeface="Meiryo UI" panose="020B0604030504040204" pitchFamily="50" charset="-128"/>
                <a:ea typeface="Meiryo UI" panose="020B0604030504040204" pitchFamily="50" charset="-128"/>
              </a:rPr>
              <a:t>を選択し</a:t>
            </a:r>
            <a:r>
              <a:rPr lang="ja-JP" altLang="ja-JP" sz="1400" dirty="0">
                <a:latin typeface="Meiryo UI" panose="020B0604030504040204" pitchFamily="50" charset="-128"/>
                <a:ea typeface="Meiryo UI" panose="020B0604030504040204" pitchFamily="50" charset="-128"/>
              </a:rPr>
              <a:t>、</a:t>
            </a:r>
            <a:endParaRPr lang="en-US" altLang="ja-JP" sz="1400" dirty="0">
              <a:latin typeface="Meiryo UI" panose="020B0604030504040204" pitchFamily="50" charset="-128"/>
              <a:ea typeface="Meiryo UI" panose="020B0604030504040204" pitchFamily="50" charset="-128"/>
            </a:endParaRPr>
          </a:p>
          <a:p>
            <a:pPr fontAlgn="base"/>
            <a:r>
              <a:rPr lang="ja-JP" altLang="en-US" sz="1400" dirty="0">
                <a:latin typeface="Meiryo UI" panose="020B0604030504040204" pitchFamily="50" charset="-128"/>
                <a:ea typeface="Meiryo UI" panose="020B0604030504040204" pitchFamily="50" charset="-128"/>
              </a:rPr>
              <a:t>　 </a:t>
            </a:r>
            <a:r>
              <a:rPr lang="ja-JP" altLang="ja-JP" sz="1400" dirty="0">
                <a:latin typeface="Meiryo UI" panose="020B0604030504040204" pitchFamily="50" charset="-128"/>
                <a:ea typeface="Meiryo UI" panose="020B0604030504040204" pitchFamily="50" charset="-128"/>
              </a:rPr>
              <a:t>代休</a:t>
            </a:r>
            <a:r>
              <a:rPr lang="ja-JP" altLang="en-US" sz="1400" dirty="0">
                <a:latin typeface="Meiryo UI" panose="020B0604030504040204" pitchFamily="50" charset="-128"/>
                <a:ea typeface="Meiryo UI" panose="020B0604030504040204" pitchFamily="50" charset="-128"/>
              </a:rPr>
              <a:t>取得</a:t>
            </a:r>
            <a:r>
              <a:rPr lang="ja-JP" altLang="ja-JP" sz="1400" dirty="0">
                <a:latin typeface="Meiryo UI" panose="020B0604030504040204" pitchFamily="50" charset="-128"/>
                <a:ea typeface="Meiryo UI" panose="020B0604030504040204" pitchFamily="50" charset="-128"/>
              </a:rPr>
              <a:t>日を入力します。</a:t>
            </a:r>
          </a:p>
          <a:p>
            <a:pPr fontAlgn="base"/>
            <a:endParaRPr lang="en-US" altLang="ja-JP" sz="1400" dirty="0">
              <a:latin typeface="Meiryo UI" panose="020B0604030504040204" pitchFamily="50" charset="-128"/>
              <a:ea typeface="Meiryo UI" panose="020B0604030504040204" pitchFamily="50" charset="-128"/>
            </a:endParaRPr>
          </a:p>
          <a:p>
            <a:pPr fontAlgn="base"/>
            <a:r>
              <a:rPr lang="ja-JP" altLang="en-US" sz="1400" b="1" dirty="0">
                <a:latin typeface="Meiryo UI" panose="020B0604030504040204" pitchFamily="50" charset="-128"/>
                <a:ea typeface="Meiryo UI" panose="020B0604030504040204" pitchFamily="50" charset="-128"/>
              </a:rPr>
              <a:t>○</a:t>
            </a:r>
            <a:r>
              <a:rPr lang="ja-JP" altLang="ja-JP" sz="1400" b="1" dirty="0">
                <a:latin typeface="Meiryo UI" panose="020B0604030504040204" pitchFamily="50" charset="-128"/>
                <a:ea typeface="Meiryo UI" panose="020B0604030504040204" pitchFamily="50" charset="-128"/>
              </a:rPr>
              <a:t>代休取得日が決まっていない場合</a:t>
            </a:r>
            <a:br>
              <a:rPr lang="en-US" altLang="ja-JP" sz="1400" dirty="0">
                <a:latin typeface="Meiryo UI" panose="020B0604030504040204" pitchFamily="50" charset="-128"/>
                <a:ea typeface="Meiryo UI" panose="020B0604030504040204" pitchFamily="50" charset="-128"/>
              </a:rPr>
            </a:br>
            <a:r>
              <a:rPr lang="ja-JP" altLang="en-US" sz="1400" dirty="0">
                <a:latin typeface="Meiryo UI" panose="020B0604030504040204" pitchFamily="50" charset="-128"/>
                <a:ea typeface="Meiryo UI" panose="020B0604030504040204" pitchFamily="50" charset="-128"/>
              </a:rPr>
              <a:t>　 </a:t>
            </a:r>
            <a:r>
              <a:rPr lang="ja-JP" altLang="ja-JP" sz="1400" dirty="0">
                <a:latin typeface="Meiryo UI" panose="020B0604030504040204" pitchFamily="50" charset="-128"/>
                <a:ea typeface="Meiryo UI" panose="020B0604030504040204" pitchFamily="50" charset="-128"/>
              </a:rPr>
              <a:t>「</a:t>
            </a:r>
            <a:r>
              <a:rPr lang="ja-JP" altLang="en-US" sz="1400" dirty="0">
                <a:latin typeface="Meiryo UI" panose="020B0604030504040204" pitchFamily="50" charset="-128"/>
                <a:ea typeface="Meiryo UI" panose="020B0604030504040204" pitchFamily="50" charset="-128"/>
              </a:rPr>
              <a:t>取得する</a:t>
            </a:r>
            <a:r>
              <a:rPr lang="ja-JP" altLang="ja-JP" sz="1400" dirty="0">
                <a:latin typeface="Meiryo UI" panose="020B0604030504040204" pitchFamily="50" charset="-128"/>
                <a:ea typeface="Meiryo UI" panose="020B0604030504040204" pitchFamily="50" charset="-128"/>
              </a:rPr>
              <a:t>」</a:t>
            </a:r>
            <a:r>
              <a:rPr lang="ja-JP" altLang="en-US" sz="1400" dirty="0">
                <a:latin typeface="Meiryo UI" panose="020B0604030504040204" pitchFamily="50" charset="-128"/>
                <a:ea typeface="Meiryo UI" panose="020B0604030504040204" pitchFamily="50" charset="-128"/>
              </a:rPr>
              <a:t>にチェックを付けて</a:t>
            </a:r>
            <a:r>
              <a:rPr lang="ja-JP" altLang="ja-JP" sz="1400" dirty="0">
                <a:latin typeface="Meiryo UI" panose="020B0604030504040204" pitchFamily="50" charset="-128"/>
                <a:ea typeface="Meiryo UI" panose="020B0604030504040204" pitchFamily="50" charset="-128"/>
              </a:rPr>
              <a:t>、</a:t>
            </a:r>
            <a:endParaRPr lang="en-US" altLang="ja-JP" sz="1400" dirty="0">
              <a:latin typeface="Meiryo UI" panose="020B0604030504040204" pitchFamily="50" charset="-128"/>
              <a:ea typeface="Meiryo UI" panose="020B0604030504040204" pitchFamily="50" charset="-128"/>
            </a:endParaRPr>
          </a:p>
          <a:p>
            <a:pPr fontAlgn="base"/>
            <a:r>
              <a:rPr lang="ja-JP" altLang="en-US" sz="1400" dirty="0">
                <a:latin typeface="Meiryo UI" panose="020B0604030504040204" pitchFamily="50" charset="-128"/>
                <a:ea typeface="Meiryo UI" panose="020B0604030504040204" pitchFamily="50" charset="-128"/>
              </a:rPr>
              <a:t>　 「代休日未定」にチェックを付けます。</a:t>
            </a:r>
            <a:endParaRPr lang="ja-JP" altLang="ja-JP" sz="1400" dirty="0">
              <a:latin typeface="Meiryo UI" panose="020B0604030504040204" pitchFamily="50" charset="-128"/>
              <a:ea typeface="Meiryo UI" panose="020B0604030504040204" pitchFamily="50" charset="-128"/>
            </a:endParaRPr>
          </a:p>
          <a:p>
            <a:pPr fontAlgn="base"/>
            <a:r>
              <a:rPr lang="en-US" altLang="ja-JP" sz="1400" dirty="0">
                <a:latin typeface="Meiryo UI" panose="020B0604030504040204" pitchFamily="50" charset="-128"/>
                <a:ea typeface="Meiryo UI" panose="020B0604030504040204" pitchFamily="50" charset="-128"/>
              </a:rPr>
              <a:t> </a:t>
            </a:r>
            <a:endParaRPr lang="ja-JP" altLang="ja-JP" sz="1400" dirty="0">
              <a:latin typeface="Meiryo UI" panose="020B0604030504040204" pitchFamily="50" charset="-128"/>
              <a:ea typeface="Meiryo UI" panose="020B0604030504040204" pitchFamily="50" charset="-128"/>
            </a:endParaRPr>
          </a:p>
          <a:p>
            <a:r>
              <a:rPr lang="ja-JP" altLang="en-US" sz="1400" b="1" dirty="0">
                <a:latin typeface="Meiryo UI" panose="020B0604030504040204" pitchFamily="50" charset="-128"/>
                <a:ea typeface="Meiryo UI" panose="020B0604030504040204" pitchFamily="50" charset="-128"/>
              </a:rPr>
              <a:t>○</a:t>
            </a:r>
            <a:r>
              <a:rPr lang="ja-JP" altLang="ja-JP" sz="1400" b="1" dirty="0">
                <a:latin typeface="Meiryo UI" panose="020B0604030504040204" pitchFamily="50" charset="-128"/>
                <a:ea typeface="Meiryo UI" panose="020B0604030504040204" pitchFamily="50" charset="-128"/>
              </a:rPr>
              <a:t>代休を取得せず、賃金で清算する場合</a:t>
            </a:r>
            <a:br>
              <a:rPr lang="en-US" altLang="ja-JP" sz="1400" dirty="0">
                <a:latin typeface="Meiryo UI" panose="020B0604030504040204" pitchFamily="50" charset="-128"/>
                <a:ea typeface="Meiryo UI" panose="020B0604030504040204" pitchFamily="50" charset="-128"/>
              </a:rPr>
            </a:br>
            <a:r>
              <a:rPr lang="ja-JP" altLang="en-US" sz="1400" dirty="0">
                <a:latin typeface="Meiryo UI" panose="020B0604030504040204" pitchFamily="50" charset="-128"/>
                <a:ea typeface="Meiryo UI" panose="020B0604030504040204" pitchFamily="50" charset="-128"/>
              </a:rPr>
              <a:t>　「取得しない」を選択します。</a:t>
            </a:r>
            <a:endParaRPr lang="en-US" altLang="ja-JP" sz="1400" dirty="0">
              <a:latin typeface="Meiryo UI" panose="020B0604030504040204" pitchFamily="50" charset="-128"/>
              <a:ea typeface="Meiryo UI" panose="020B0604030504040204" pitchFamily="50" charset="-128"/>
            </a:endParaRPr>
          </a:p>
        </p:txBody>
      </p:sp>
      <p:cxnSp>
        <p:nvCxnSpPr>
          <p:cNvPr id="19" name="直線コネクタ 18">
            <a:extLst>
              <a:ext uri="{FF2B5EF4-FFF2-40B4-BE49-F238E27FC236}">
                <a16:creationId xmlns:a16="http://schemas.microsoft.com/office/drawing/2014/main" id="{AD2772C2-9574-496B-998C-102164525195}"/>
              </a:ext>
            </a:extLst>
          </p:cNvPr>
          <p:cNvCxnSpPr>
            <a:cxnSpLocks/>
          </p:cNvCxnSpPr>
          <p:nvPr/>
        </p:nvCxnSpPr>
        <p:spPr>
          <a:xfrm flipH="1">
            <a:off x="3680847" y="2433205"/>
            <a:ext cx="824262"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6" name="直線コネクタ 25">
            <a:extLst>
              <a:ext uri="{FF2B5EF4-FFF2-40B4-BE49-F238E27FC236}">
                <a16:creationId xmlns:a16="http://schemas.microsoft.com/office/drawing/2014/main" id="{AD2772C2-9574-496B-998C-102164525195}"/>
              </a:ext>
            </a:extLst>
          </p:cNvPr>
          <p:cNvCxnSpPr>
            <a:cxnSpLocks/>
          </p:cNvCxnSpPr>
          <p:nvPr/>
        </p:nvCxnSpPr>
        <p:spPr>
          <a:xfrm flipH="1">
            <a:off x="3680846" y="3016459"/>
            <a:ext cx="824262"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27" name="AutoShape 380">
            <a:extLst>
              <a:ext uri="{FF2B5EF4-FFF2-40B4-BE49-F238E27FC236}">
                <a16:creationId xmlns:a16="http://schemas.microsoft.com/office/drawing/2014/main" id="{5ACDE0B0-EC2C-42B8-9F60-92E918758052}"/>
              </a:ext>
            </a:extLst>
          </p:cNvPr>
          <p:cNvSpPr>
            <a:spLocks noChangeArrowheads="1"/>
          </p:cNvSpPr>
          <p:nvPr/>
        </p:nvSpPr>
        <p:spPr bwMode="auto">
          <a:xfrm>
            <a:off x="2232660" y="4406938"/>
            <a:ext cx="632460" cy="279337"/>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342811569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 </a:t>
            </a:r>
            <a:r>
              <a:rPr lang="ja-JP" altLang="en-US" sz="2800" b="1" dirty="0">
                <a:latin typeface="Meiryo UI" panose="020B0604030504040204" pitchFamily="50" charset="-128"/>
                <a:ea typeface="Meiryo UI" panose="020B0604030504040204" pitchFamily="50" charset="-128"/>
              </a:rPr>
              <a:t>申請する（</a:t>
            </a:r>
            <a:r>
              <a:rPr lang="en-US" altLang="ja-JP" sz="2800" b="1" dirty="0">
                <a:latin typeface="Meiryo UI" panose="020B0604030504040204" pitchFamily="50" charset="-128"/>
                <a:ea typeface="Meiryo UI" panose="020B0604030504040204" pitchFamily="50" charset="-128"/>
              </a:rPr>
              <a:t>7</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12</a:t>
            </a:r>
            <a:r>
              <a:rPr lang="ja-JP" altLang="en-US" sz="2800" b="1" dirty="0">
                <a:latin typeface="Meiryo UI" panose="020B0604030504040204" pitchFamily="50" charset="-128"/>
                <a:ea typeface="Meiryo UI" panose="020B0604030504040204" pitchFamily="50" charset="-128"/>
              </a:rPr>
              <a:t>）</a:t>
            </a:r>
            <a:br>
              <a:rPr lang="en-US" altLang="ja-JP" sz="2800" b="1" dirty="0">
                <a:latin typeface="Meiryo UI" panose="020B0604030504040204" pitchFamily="50" charset="-128"/>
                <a:ea typeface="Meiryo UI" panose="020B0604030504040204" pitchFamily="50" charset="-128"/>
              </a:rPr>
            </a:br>
            <a:r>
              <a:rPr lang="ja-JP" altLang="en-US" sz="2800" b="1" dirty="0">
                <a:latin typeface="Meiryo UI" panose="020B0604030504040204" pitchFamily="50" charset="-128"/>
                <a:ea typeface="Meiryo UI" panose="020B0604030504040204" pitchFamily="50" charset="-128"/>
              </a:rPr>
              <a:t>　 　　　代休・振休を申請する</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代休申請］メニュー、［申請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振休申請］メニューで申請します。</a:t>
            </a:r>
          </a:p>
          <a:p>
            <a:pPr marL="0" indent="0">
              <a:buNone/>
            </a:pPr>
            <a:endParaRPr lang="ja-JP" altLang="en-US" sz="1600" dirty="0">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27</a:t>
            </a:fld>
            <a:endParaRPr kumimoji="1" lang="ja-JP" altLang="en-US" dirty="0">
              <a:latin typeface="Meiryo UI" panose="020B0604030504040204" pitchFamily="50" charset="-128"/>
              <a:ea typeface="Meiryo UI" panose="020B0604030504040204" pitchFamily="50" charset="-128"/>
            </a:endParaRPr>
          </a:p>
        </p:txBody>
      </p:sp>
      <p:pic>
        <p:nvPicPr>
          <p:cNvPr id="6" name="図 5">
            <a:extLst>
              <a:ext uri="{FF2B5EF4-FFF2-40B4-BE49-F238E27FC236}">
                <a16:creationId xmlns:a16="http://schemas.microsoft.com/office/drawing/2014/main" id="{1876E406-E6AC-4803-8FD9-D270620AD7A5}"/>
              </a:ext>
            </a:extLst>
          </p:cNvPr>
          <p:cNvPicPr>
            <a:picLocks noChangeAspect="1"/>
          </p:cNvPicPr>
          <p:nvPr/>
        </p:nvPicPr>
        <p:blipFill>
          <a:blip r:embed="rId3"/>
          <a:stretch>
            <a:fillRect/>
          </a:stretch>
        </p:blipFill>
        <p:spPr>
          <a:xfrm>
            <a:off x="656817" y="1704747"/>
            <a:ext cx="4563304" cy="3897684"/>
          </a:xfrm>
          <a:prstGeom prst="rect">
            <a:avLst/>
          </a:prstGeom>
          <a:ln w="3175">
            <a:solidFill>
              <a:srgbClr val="000000"/>
            </a:solidFill>
          </a:ln>
        </p:spPr>
      </p:pic>
      <p:pic>
        <p:nvPicPr>
          <p:cNvPr id="7" name="図 6">
            <a:extLst>
              <a:ext uri="{FF2B5EF4-FFF2-40B4-BE49-F238E27FC236}">
                <a16:creationId xmlns:a16="http://schemas.microsoft.com/office/drawing/2014/main" id="{263B2049-21EE-4BAD-8AB3-D4C3851AB21E}"/>
              </a:ext>
            </a:extLst>
          </p:cNvPr>
          <p:cNvPicPr>
            <a:picLocks noChangeAspect="1"/>
          </p:cNvPicPr>
          <p:nvPr/>
        </p:nvPicPr>
        <p:blipFill>
          <a:blip r:embed="rId4"/>
          <a:stretch>
            <a:fillRect/>
          </a:stretch>
        </p:blipFill>
        <p:spPr>
          <a:xfrm>
            <a:off x="6069478" y="1662125"/>
            <a:ext cx="4989361" cy="3896247"/>
          </a:xfrm>
          <a:prstGeom prst="rect">
            <a:avLst/>
          </a:prstGeom>
          <a:ln w="3175">
            <a:solidFill>
              <a:schemeClr val="tx1"/>
            </a:solidFill>
          </a:ln>
        </p:spPr>
      </p:pic>
      <p:sp>
        <p:nvSpPr>
          <p:cNvPr id="8"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1639381" y="3109913"/>
            <a:ext cx="1321102" cy="219241"/>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9" name="直線コネクタ 8">
            <a:extLst>
              <a:ext uri="{FF2B5EF4-FFF2-40B4-BE49-F238E27FC236}">
                <a16:creationId xmlns:a16="http://schemas.microsoft.com/office/drawing/2014/main" id="{AD2772C2-9574-496B-998C-102164525195}"/>
              </a:ext>
            </a:extLst>
          </p:cNvPr>
          <p:cNvCxnSpPr>
            <a:cxnSpLocks/>
          </p:cNvCxnSpPr>
          <p:nvPr/>
        </p:nvCxnSpPr>
        <p:spPr>
          <a:xfrm flipH="1">
            <a:off x="2960483" y="3184487"/>
            <a:ext cx="179791"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10" name="Rectangle 363">
            <a:extLst>
              <a:ext uri="{FF2B5EF4-FFF2-40B4-BE49-F238E27FC236}">
                <a16:creationId xmlns:a16="http://schemas.microsoft.com/office/drawing/2014/main" id="{ADBF4EAB-6ADC-4C1C-A04D-02F006652C5E}"/>
              </a:ext>
            </a:extLst>
          </p:cNvPr>
          <p:cNvSpPr>
            <a:spLocks noChangeArrowheads="1"/>
          </p:cNvSpPr>
          <p:nvPr/>
        </p:nvSpPr>
        <p:spPr bwMode="auto">
          <a:xfrm>
            <a:off x="3120560" y="2934846"/>
            <a:ext cx="2785737" cy="437379"/>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代休を取得する日を入力します。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11" name="AutoShape 380">
            <a:extLst>
              <a:ext uri="{FF2B5EF4-FFF2-40B4-BE49-F238E27FC236}">
                <a16:creationId xmlns:a16="http://schemas.microsoft.com/office/drawing/2014/main" id="{B4A1A7E6-2AB1-4044-BF54-BEC294BCA2F8}"/>
              </a:ext>
            </a:extLst>
          </p:cNvPr>
          <p:cNvSpPr>
            <a:spLocks noChangeArrowheads="1"/>
          </p:cNvSpPr>
          <p:nvPr/>
        </p:nvSpPr>
        <p:spPr bwMode="auto">
          <a:xfrm>
            <a:off x="1639381" y="3355959"/>
            <a:ext cx="1322396" cy="199381"/>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2" name="AutoShape 380">
            <a:extLst>
              <a:ext uri="{FF2B5EF4-FFF2-40B4-BE49-F238E27FC236}">
                <a16:creationId xmlns:a16="http://schemas.microsoft.com/office/drawing/2014/main" id="{30D6AD0A-9E55-48D7-AE0E-30F759C04C0C}"/>
              </a:ext>
            </a:extLst>
          </p:cNvPr>
          <p:cNvSpPr>
            <a:spLocks noChangeArrowheads="1"/>
          </p:cNvSpPr>
          <p:nvPr/>
        </p:nvSpPr>
        <p:spPr bwMode="auto">
          <a:xfrm>
            <a:off x="1639381" y="3559690"/>
            <a:ext cx="706967" cy="22666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13" name="直線コネクタ 12">
            <a:extLst>
              <a:ext uri="{FF2B5EF4-FFF2-40B4-BE49-F238E27FC236}">
                <a16:creationId xmlns:a16="http://schemas.microsoft.com/office/drawing/2014/main" id="{724EBF87-B4C0-4E01-AB29-AEB641F7526A}"/>
              </a:ext>
            </a:extLst>
          </p:cNvPr>
          <p:cNvCxnSpPr>
            <a:cxnSpLocks/>
          </p:cNvCxnSpPr>
          <p:nvPr/>
        </p:nvCxnSpPr>
        <p:spPr>
          <a:xfrm flipH="1">
            <a:off x="2961777" y="3427071"/>
            <a:ext cx="1155624"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4" name="直線コネクタ 13">
            <a:extLst>
              <a:ext uri="{FF2B5EF4-FFF2-40B4-BE49-F238E27FC236}">
                <a16:creationId xmlns:a16="http://schemas.microsoft.com/office/drawing/2014/main" id="{CA57FE74-B58F-4228-A73F-BCFEC353565D}"/>
              </a:ext>
            </a:extLst>
          </p:cNvPr>
          <p:cNvCxnSpPr>
            <a:cxnSpLocks/>
          </p:cNvCxnSpPr>
          <p:nvPr/>
        </p:nvCxnSpPr>
        <p:spPr>
          <a:xfrm flipH="1" flipV="1">
            <a:off x="4117400" y="3444866"/>
            <a:ext cx="1" cy="288961"/>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15" name="Rectangle 363">
            <a:extLst>
              <a:ext uri="{FF2B5EF4-FFF2-40B4-BE49-F238E27FC236}">
                <a16:creationId xmlns:a16="http://schemas.microsoft.com/office/drawing/2014/main" id="{0A4A077C-82C8-4A13-B7EE-A4AE73C8D0DF}"/>
              </a:ext>
            </a:extLst>
          </p:cNvPr>
          <p:cNvSpPr>
            <a:spLocks noChangeArrowheads="1"/>
          </p:cNvSpPr>
          <p:nvPr/>
        </p:nvSpPr>
        <p:spPr bwMode="auto">
          <a:xfrm>
            <a:off x="2293224" y="3730455"/>
            <a:ext cx="3617299" cy="943005"/>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休日出勤した日を入力します。</a:t>
            </a:r>
          </a:p>
          <a:p>
            <a:pPr fontAlgn="base"/>
            <a:r>
              <a:rPr lang="ja-JP" altLang="ja-JP" sz="1600" dirty="0">
                <a:latin typeface="Meiryo UI" panose="020B0604030504040204" pitchFamily="50" charset="-128"/>
                <a:ea typeface="Meiryo UI" panose="020B0604030504040204" pitchFamily="50" charset="-128"/>
              </a:rPr>
              <a:t>［休日</a:t>
            </a:r>
            <a:r>
              <a:rPr lang="ja-JP" altLang="en-US" sz="1600" dirty="0">
                <a:latin typeface="Meiryo UI" panose="020B0604030504040204" pitchFamily="50" charset="-128"/>
                <a:ea typeface="Meiryo UI" panose="020B0604030504040204" pitchFamily="50" charset="-128"/>
              </a:rPr>
              <a:t>出勤</a:t>
            </a:r>
            <a:r>
              <a:rPr lang="ja-JP" altLang="ja-JP" sz="1600" dirty="0">
                <a:latin typeface="Meiryo UI" panose="020B0604030504040204" pitchFamily="50" charset="-128"/>
                <a:ea typeface="Meiryo UI" panose="020B0604030504040204" pitchFamily="50" charset="-128"/>
              </a:rPr>
              <a:t>選択］ボタンをクリックすると、</a:t>
            </a:r>
            <a:br>
              <a:rPr lang="en-US" altLang="ja-JP" sz="1600" dirty="0">
                <a:latin typeface="Meiryo UI" panose="020B0604030504040204" pitchFamily="50" charset="-128"/>
                <a:ea typeface="Meiryo UI" panose="020B0604030504040204" pitchFamily="50" charset="-128"/>
              </a:rPr>
            </a:br>
            <a:r>
              <a:rPr lang="ja-JP" altLang="ja-JP" sz="1600" dirty="0">
                <a:latin typeface="Meiryo UI" panose="020B0604030504040204" pitchFamily="50" charset="-128"/>
                <a:ea typeface="Meiryo UI" panose="020B0604030504040204" pitchFamily="50" charset="-128"/>
              </a:rPr>
              <a:t>休日出勤した日を選択できます。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16" name="AutoShape 380">
            <a:extLst>
              <a:ext uri="{FF2B5EF4-FFF2-40B4-BE49-F238E27FC236}">
                <a16:creationId xmlns:a16="http://schemas.microsoft.com/office/drawing/2014/main" id="{F328A237-4903-4903-9C0F-3E11A4B55653}"/>
              </a:ext>
            </a:extLst>
          </p:cNvPr>
          <p:cNvSpPr>
            <a:spLocks noChangeArrowheads="1"/>
          </p:cNvSpPr>
          <p:nvPr/>
        </p:nvSpPr>
        <p:spPr bwMode="auto">
          <a:xfrm>
            <a:off x="7122841" y="2851214"/>
            <a:ext cx="1410855" cy="19939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7" name="AutoShape 380">
            <a:extLst>
              <a:ext uri="{FF2B5EF4-FFF2-40B4-BE49-F238E27FC236}">
                <a16:creationId xmlns:a16="http://schemas.microsoft.com/office/drawing/2014/main" id="{494782C5-7514-405E-88C1-9B815FE0D3C2}"/>
              </a:ext>
            </a:extLst>
          </p:cNvPr>
          <p:cNvSpPr>
            <a:spLocks noChangeArrowheads="1"/>
          </p:cNvSpPr>
          <p:nvPr/>
        </p:nvSpPr>
        <p:spPr bwMode="auto">
          <a:xfrm>
            <a:off x="7132393" y="3126610"/>
            <a:ext cx="1322396" cy="199381"/>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8" name="AutoShape 380">
            <a:extLst>
              <a:ext uri="{FF2B5EF4-FFF2-40B4-BE49-F238E27FC236}">
                <a16:creationId xmlns:a16="http://schemas.microsoft.com/office/drawing/2014/main" id="{FA04E8F4-2F6B-456C-9B8B-A422074A2A69}"/>
              </a:ext>
            </a:extLst>
          </p:cNvPr>
          <p:cNvSpPr>
            <a:spLocks noChangeArrowheads="1"/>
          </p:cNvSpPr>
          <p:nvPr/>
        </p:nvSpPr>
        <p:spPr bwMode="auto">
          <a:xfrm>
            <a:off x="7151158" y="3335711"/>
            <a:ext cx="756231" cy="199382"/>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19" name="直線コネクタ 18">
            <a:extLst>
              <a:ext uri="{FF2B5EF4-FFF2-40B4-BE49-F238E27FC236}">
                <a16:creationId xmlns:a16="http://schemas.microsoft.com/office/drawing/2014/main" id="{4B3DBDA6-90E2-4D37-A68D-DB3C439587F5}"/>
              </a:ext>
            </a:extLst>
          </p:cNvPr>
          <p:cNvCxnSpPr>
            <a:cxnSpLocks/>
          </p:cNvCxnSpPr>
          <p:nvPr/>
        </p:nvCxnSpPr>
        <p:spPr>
          <a:xfrm flipH="1" flipV="1">
            <a:off x="8533696" y="2950910"/>
            <a:ext cx="172016"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20" name="Rectangle 363">
            <a:extLst>
              <a:ext uri="{FF2B5EF4-FFF2-40B4-BE49-F238E27FC236}">
                <a16:creationId xmlns:a16="http://schemas.microsoft.com/office/drawing/2014/main" id="{FA3846C5-2491-4383-8352-3BC62C0BC65D}"/>
              </a:ext>
            </a:extLst>
          </p:cNvPr>
          <p:cNvSpPr>
            <a:spLocks noChangeArrowheads="1"/>
          </p:cNvSpPr>
          <p:nvPr/>
        </p:nvSpPr>
        <p:spPr bwMode="auto">
          <a:xfrm>
            <a:off x="8715545" y="2684660"/>
            <a:ext cx="2785735" cy="437375"/>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振休を取得する日を入力します。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cxnSp>
        <p:nvCxnSpPr>
          <p:cNvPr id="21" name="直線コネクタ 20">
            <a:extLst>
              <a:ext uri="{FF2B5EF4-FFF2-40B4-BE49-F238E27FC236}">
                <a16:creationId xmlns:a16="http://schemas.microsoft.com/office/drawing/2014/main" id="{D53F1B59-B262-4D80-8007-F8545E6330BB}"/>
              </a:ext>
            </a:extLst>
          </p:cNvPr>
          <p:cNvCxnSpPr>
            <a:cxnSpLocks/>
          </p:cNvCxnSpPr>
          <p:nvPr/>
        </p:nvCxnSpPr>
        <p:spPr>
          <a:xfrm flipH="1">
            <a:off x="8454789" y="3249987"/>
            <a:ext cx="1155624"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2" name="直線コネクタ 21">
            <a:extLst>
              <a:ext uri="{FF2B5EF4-FFF2-40B4-BE49-F238E27FC236}">
                <a16:creationId xmlns:a16="http://schemas.microsoft.com/office/drawing/2014/main" id="{6C349083-F0D8-404C-B002-6FCDF80960BE}"/>
              </a:ext>
            </a:extLst>
          </p:cNvPr>
          <p:cNvCxnSpPr>
            <a:cxnSpLocks/>
          </p:cNvCxnSpPr>
          <p:nvPr/>
        </p:nvCxnSpPr>
        <p:spPr>
          <a:xfrm flipV="1">
            <a:off x="9606104" y="3263582"/>
            <a:ext cx="1" cy="522767"/>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23" name="Rectangle 363">
            <a:extLst>
              <a:ext uri="{FF2B5EF4-FFF2-40B4-BE49-F238E27FC236}">
                <a16:creationId xmlns:a16="http://schemas.microsoft.com/office/drawing/2014/main" id="{D99038FF-D1D4-4B50-B97B-3713B737B62A}"/>
              </a:ext>
            </a:extLst>
          </p:cNvPr>
          <p:cNvSpPr>
            <a:spLocks noChangeArrowheads="1"/>
          </p:cNvSpPr>
          <p:nvPr/>
        </p:nvSpPr>
        <p:spPr bwMode="auto">
          <a:xfrm>
            <a:off x="8041165" y="3786349"/>
            <a:ext cx="3460116" cy="940522"/>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休日出勤した日を入力します。</a:t>
            </a:r>
          </a:p>
          <a:p>
            <a:pPr fontAlgn="base"/>
            <a:r>
              <a:rPr lang="ja-JP" altLang="ja-JP" sz="1600" dirty="0">
                <a:latin typeface="Meiryo UI" panose="020B0604030504040204" pitchFamily="50" charset="-128"/>
                <a:ea typeface="Meiryo UI" panose="020B0604030504040204" pitchFamily="50" charset="-128"/>
              </a:rPr>
              <a:t>［振替出勤選択］ボタンをクリックすると、振替出勤した日を選択できます。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24" name="AutoShape 380">
            <a:extLst>
              <a:ext uri="{FF2B5EF4-FFF2-40B4-BE49-F238E27FC236}">
                <a16:creationId xmlns:a16="http://schemas.microsoft.com/office/drawing/2014/main" id="{4FB935C4-45D9-4B1F-B993-2A8E669B4CF9}"/>
              </a:ext>
            </a:extLst>
          </p:cNvPr>
          <p:cNvSpPr>
            <a:spLocks noChangeArrowheads="1"/>
          </p:cNvSpPr>
          <p:nvPr/>
        </p:nvSpPr>
        <p:spPr bwMode="auto">
          <a:xfrm>
            <a:off x="7892217" y="5254816"/>
            <a:ext cx="683999" cy="26843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5" name="AutoShape 380">
            <a:extLst>
              <a:ext uri="{FF2B5EF4-FFF2-40B4-BE49-F238E27FC236}">
                <a16:creationId xmlns:a16="http://schemas.microsoft.com/office/drawing/2014/main" id="{4FB935C4-45D9-4B1F-B993-2A8E669B4CF9}"/>
              </a:ext>
            </a:extLst>
          </p:cNvPr>
          <p:cNvSpPr>
            <a:spLocks noChangeArrowheads="1"/>
          </p:cNvSpPr>
          <p:nvPr/>
        </p:nvSpPr>
        <p:spPr bwMode="auto">
          <a:xfrm>
            <a:off x="2327275" y="5339860"/>
            <a:ext cx="612775" cy="26843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6" name="テキスト ボックス 25">
            <a:extLst>
              <a:ext uri="{FF2B5EF4-FFF2-40B4-BE49-F238E27FC236}">
                <a16:creationId xmlns:a16="http://schemas.microsoft.com/office/drawing/2014/main" id="{C0712191-AD6F-40A3-8848-78A10AD554B1}"/>
              </a:ext>
            </a:extLst>
          </p:cNvPr>
          <p:cNvSpPr txBox="1"/>
          <p:nvPr/>
        </p:nvSpPr>
        <p:spPr>
          <a:xfrm>
            <a:off x="562905" y="1197704"/>
            <a:ext cx="4171641" cy="338554"/>
          </a:xfrm>
          <a:prstGeom prst="rect">
            <a:avLst/>
          </a:prstGeom>
          <a:noFill/>
        </p:spPr>
        <p:txBody>
          <a:bodyPr wrap="square" rtlCol="0">
            <a:spAutoFit/>
          </a:bodyPr>
          <a:lstStyle/>
          <a:p>
            <a:r>
              <a:rPr lang="ja-JP" altLang="en-US" sz="1600" b="1" dirty="0">
                <a:latin typeface="Meiryo UI" panose="020B0604030504040204" pitchFamily="50" charset="-128"/>
                <a:ea typeface="Meiryo UI" panose="020B0604030504040204" pitchFamily="50" charset="-128"/>
              </a:rPr>
              <a:t>○［代休申請］</a:t>
            </a:r>
            <a:r>
              <a:rPr lang="ja-JP" altLang="ja-JP" sz="1600" b="1" dirty="0">
                <a:latin typeface="Meiryo UI" panose="020B0604030504040204" pitchFamily="50" charset="-128"/>
                <a:ea typeface="Meiryo UI" panose="020B0604030504040204" pitchFamily="50" charset="-128"/>
              </a:rPr>
              <a:t>メニュー</a:t>
            </a:r>
            <a:endParaRPr kumimoji="1" lang="ja-JP" altLang="en-US" sz="1600" b="1" dirty="0">
              <a:latin typeface="Meiryo UI" panose="020B0604030504040204" pitchFamily="50" charset="-128"/>
              <a:ea typeface="Meiryo UI" panose="020B0604030504040204" pitchFamily="50" charset="-128"/>
            </a:endParaRPr>
          </a:p>
        </p:txBody>
      </p:sp>
      <p:sp>
        <p:nvSpPr>
          <p:cNvPr id="27" name="テキスト ボックス 26">
            <a:extLst>
              <a:ext uri="{FF2B5EF4-FFF2-40B4-BE49-F238E27FC236}">
                <a16:creationId xmlns:a16="http://schemas.microsoft.com/office/drawing/2014/main" id="{C0712191-AD6F-40A3-8848-78A10AD554B1}"/>
              </a:ext>
            </a:extLst>
          </p:cNvPr>
          <p:cNvSpPr txBox="1"/>
          <p:nvPr/>
        </p:nvSpPr>
        <p:spPr>
          <a:xfrm>
            <a:off x="5993575" y="1200113"/>
            <a:ext cx="4171641" cy="338554"/>
          </a:xfrm>
          <a:prstGeom prst="rect">
            <a:avLst/>
          </a:prstGeom>
          <a:noFill/>
        </p:spPr>
        <p:txBody>
          <a:bodyPr wrap="square" rtlCol="0">
            <a:spAutoFit/>
          </a:bodyPr>
          <a:lstStyle/>
          <a:p>
            <a:r>
              <a:rPr lang="ja-JP" altLang="en-US" sz="1600" b="1" dirty="0">
                <a:latin typeface="Meiryo UI" panose="020B0604030504040204" pitchFamily="50" charset="-128"/>
                <a:ea typeface="Meiryo UI" panose="020B0604030504040204" pitchFamily="50" charset="-128"/>
              </a:rPr>
              <a:t>○［振休申請］</a:t>
            </a:r>
            <a:r>
              <a:rPr lang="ja-JP" altLang="ja-JP" sz="1600" b="1" dirty="0">
                <a:latin typeface="Meiryo UI" panose="020B0604030504040204" pitchFamily="50" charset="-128"/>
                <a:ea typeface="Meiryo UI" panose="020B0604030504040204" pitchFamily="50" charset="-128"/>
              </a:rPr>
              <a:t>メニュー</a:t>
            </a:r>
            <a:endParaRPr kumimoji="1" lang="ja-JP" altLang="en-US" sz="1600" b="1"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15604492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 </a:t>
            </a:r>
            <a:r>
              <a:rPr lang="ja-JP" altLang="en-US" sz="2800" b="1" dirty="0">
                <a:latin typeface="Meiryo UI" panose="020B0604030504040204" pitchFamily="50" charset="-128"/>
                <a:ea typeface="Meiryo UI" panose="020B0604030504040204" pitchFamily="50" charset="-128"/>
              </a:rPr>
              <a:t>申請する（</a:t>
            </a:r>
            <a:r>
              <a:rPr lang="en-US" altLang="ja-JP" sz="2800" b="1" dirty="0">
                <a:latin typeface="Meiryo UI" panose="020B0604030504040204" pitchFamily="50" charset="-128"/>
                <a:ea typeface="Meiryo UI" panose="020B0604030504040204" pitchFamily="50" charset="-128"/>
              </a:rPr>
              <a:t>8</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12</a:t>
            </a:r>
            <a:r>
              <a:rPr lang="ja-JP" altLang="en-US" sz="2800" b="1" dirty="0">
                <a:latin typeface="Meiryo UI" panose="020B0604030504040204" pitchFamily="50" charset="-128"/>
                <a:ea typeface="Meiryo UI" panose="020B0604030504040204" pitchFamily="50" charset="-128"/>
              </a:rPr>
              <a:t>）</a:t>
            </a:r>
            <a:br>
              <a:rPr lang="en-US" altLang="ja-JP" sz="2800" b="1" dirty="0">
                <a:latin typeface="Meiryo UI" panose="020B0604030504040204" pitchFamily="50" charset="-128"/>
                <a:ea typeface="Meiryo UI" panose="020B0604030504040204" pitchFamily="50" charset="-128"/>
              </a:rPr>
            </a:br>
            <a:r>
              <a:rPr lang="ja-JP" altLang="en-US" sz="2800" b="1" dirty="0">
                <a:latin typeface="Meiryo UI" panose="020B0604030504040204" pitchFamily="50" charset="-128"/>
                <a:ea typeface="Meiryo UI" panose="020B0604030504040204" pitchFamily="50" charset="-128"/>
              </a:rPr>
              <a:t>　 　　　外出を申請する</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外出申請］メニューで申請します。</a:t>
            </a: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28</a:t>
            </a:fld>
            <a:endParaRPr kumimoji="1" lang="ja-JP" altLang="en-US" dirty="0">
              <a:latin typeface="Meiryo UI" panose="020B0604030504040204" pitchFamily="50" charset="-128"/>
              <a:ea typeface="Meiryo UI" panose="020B0604030504040204" pitchFamily="50" charset="-128"/>
            </a:endParaRPr>
          </a:p>
        </p:txBody>
      </p:sp>
      <p:pic>
        <p:nvPicPr>
          <p:cNvPr id="6" name="図 5">
            <a:extLst>
              <a:ext uri="{FF2B5EF4-FFF2-40B4-BE49-F238E27FC236}">
                <a16:creationId xmlns:a16="http://schemas.microsoft.com/office/drawing/2014/main" id="{C7BBC430-3AD5-47FC-8592-4322CD6E9371}"/>
              </a:ext>
            </a:extLst>
          </p:cNvPr>
          <p:cNvPicPr>
            <a:picLocks noChangeAspect="1"/>
          </p:cNvPicPr>
          <p:nvPr/>
        </p:nvPicPr>
        <p:blipFill>
          <a:blip r:embed="rId3"/>
          <a:stretch>
            <a:fillRect/>
          </a:stretch>
        </p:blipFill>
        <p:spPr>
          <a:xfrm>
            <a:off x="614862" y="1373064"/>
            <a:ext cx="5484686" cy="3552065"/>
          </a:xfrm>
          <a:prstGeom prst="rect">
            <a:avLst/>
          </a:prstGeom>
        </p:spPr>
      </p:pic>
      <p:sp>
        <p:nvSpPr>
          <p:cNvPr id="7"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1805397" y="2504017"/>
            <a:ext cx="2527706" cy="65931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8" name="AutoShape 380">
            <a:extLst>
              <a:ext uri="{FF2B5EF4-FFF2-40B4-BE49-F238E27FC236}">
                <a16:creationId xmlns:a16="http://schemas.microsoft.com/office/drawing/2014/main" id="{C3295897-D8B7-4BA2-A556-52314E9FEDAD}"/>
              </a:ext>
            </a:extLst>
          </p:cNvPr>
          <p:cNvSpPr>
            <a:spLocks noChangeArrowheads="1"/>
          </p:cNvSpPr>
          <p:nvPr/>
        </p:nvSpPr>
        <p:spPr bwMode="auto">
          <a:xfrm>
            <a:off x="2604888" y="4575317"/>
            <a:ext cx="744366" cy="327677"/>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216741067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 </a:t>
            </a:r>
            <a:r>
              <a:rPr lang="ja-JP" altLang="en-US" sz="2800" b="1" dirty="0">
                <a:latin typeface="Meiryo UI" panose="020B0604030504040204" pitchFamily="50" charset="-128"/>
                <a:ea typeface="Meiryo UI" panose="020B0604030504040204" pitchFamily="50" charset="-128"/>
              </a:rPr>
              <a:t>申請する（</a:t>
            </a:r>
            <a:r>
              <a:rPr lang="en-US" altLang="ja-JP" sz="2800" b="1" dirty="0">
                <a:latin typeface="Meiryo UI" panose="020B0604030504040204" pitchFamily="50" charset="-128"/>
                <a:ea typeface="Meiryo UI" panose="020B0604030504040204" pitchFamily="50" charset="-128"/>
              </a:rPr>
              <a:t>9</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12</a:t>
            </a:r>
            <a:r>
              <a:rPr lang="ja-JP" altLang="en-US" sz="2800" b="1" dirty="0">
                <a:latin typeface="Meiryo UI" panose="020B0604030504040204" pitchFamily="50" charset="-128"/>
                <a:ea typeface="Meiryo UI" panose="020B0604030504040204" pitchFamily="50" charset="-128"/>
              </a:rPr>
              <a:t>）</a:t>
            </a:r>
            <a:br>
              <a:rPr lang="en-US" altLang="ja-JP" sz="2800" b="1" dirty="0">
                <a:latin typeface="Meiryo UI" panose="020B0604030504040204" pitchFamily="50" charset="-128"/>
                <a:ea typeface="Meiryo UI" panose="020B0604030504040204" pitchFamily="50" charset="-128"/>
              </a:rPr>
            </a:br>
            <a:r>
              <a:rPr lang="ja-JP" altLang="en-US" sz="2800" b="1" dirty="0">
                <a:latin typeface="Meiryo UI" panose="020B0604030504040204" pitchFamily="50" charset="-128"/>
                <a:ea typeface="Meiryo UI" panose="020B0604030504040204" pitchFamily="50" charset="-128"/>
              </a:rPr>
              <a:t>　 　　　遅延を申請する</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遅延申請］メニューで申請します。</a:t>
            </a: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29</a:t>
            </a:fld>
            <a:endParaRPr kumimoji="1" lang="ja-JP" altLang="en-US" dirty="0">
              <a:latin typeface="Meiryo UI" panose="020B0604030504040204" pitchFamily="50" charset="-128"/>
              <a:ea typeface="Meiryo UI" panose="020B0604030504040204" pitchFamily="50" charset="-128"/>
            </a:endParaRPr>
          </a:p>
        </p:txBody>
      </p:sp>
      <p:pic>
        <p:nvPicPr>
          <p:cNvPr id="6" name="図 5">
            <a:extLst>
              <a:ext uri="{FF2B5EF4-FFF2-40B4-BE49-F238E27FC236}">
                <a16:creationId xmlns:a16="http://schemas.microsoft.com/office/drawing/2014/main" id="{84A604DA-BD98-4729-9D03-292DE4C6ACCA}"/>
              </a:ext>
            </a:extLst>
          </p:cNvPr>
          <p:cNvPicPr>
            <a:picLocks noChangeAspect="1"/>
          </p:cNvPicPr>
          <p:nvPr/>
        </p:nvPicPr>
        <p:blipFill>
          <a:blip r:embed="rId3"/>
          <a:stretch>
            <a:fillRect/>
          </a:stretch>
        </p:blipFill>
        <p:spPr>
          <a:xfrm>
            <a:off x="630817" y="1384252"/>
            <a:ext cx="5516690" cy="4424553"/>
          </a:xfrm>
          <a:prstGeom prst="rect">
            <a:avLst/>
          </a:prstGeom>
          <a:ln w="3175">
            <a:solidFill>
              <a:schemeClr val="tx1"/>
            </a:solidFill>
          </a:ln>
        </p:spPr>
      </p:pic>
      <p:sp>
        <p:nvSpPr>
          <p:cNvPr id="7"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973747" y="4209544"/>
            <a:ext cx="2928565" cy="34207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8" name="直線コネクタ 7">
            <a:extLst>
              <a:ext uri="{FF2B5EF4-FFF2-40B4-BE49-F238E27FC236}">
                <a16:creationId xmlns:a16="http://schemas.microsoft.com/office/drawing/2014/main" id="{AD2772C2-9574-496B-998C-102164525195}"/>
              </a:ext>
            </a:extLst>
          </p:cNvPr>
          <p:cNvCxnSpPr>
            <a:cxnSpLocks/>
          </p:cNvCxnSpPr>
          <p:nvPr/>
        </p:nvCxnSpPr>
        <p:spPr>
          <a:xfrm flipH="1" flipV="1">
            <a:off x="3902312" y="4380584"/>
            <a:ext cx="3198350"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9" name="Rectangle 363">
            <a:extLst>
              <a:ext uri="{FF2B5EF4-FFF2-40B4-BE49-F238E27FC236}">
                <a16:creationId xmlns:a16="http://schemas.microsoft.com/office/drawing/2014/main" id="{ADBF4EAB-6ADC-4C1C-A04D-02F006652C5E}"/>
              </a:ext>
            </a:extLst>
          </p:cNvPr>
          <p:cNvSpPr>
            <a:spLocks noChangeArrowheads="1"/>
          </p:cNvSpPr>
          <p:nvPr/>
        </p:nvSpPr>
        <p:spPr bwMode="auto">
          <a:xfrm>
            <a:off x="7128463" y="4138041"/>
            <a:ext cx="3244381" cy="485086"/>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発行された遅延証明書を添付します。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10"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2651759" y="5518176"/>
            <a:ext cx="723901" cy="29063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29442549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kumimoji="1" lang="ja-JP" altLang="en-US" sz="2800" b="1" dirty="0">
                <a:latin typeface="Meiryo UI" panose="020B0604030504040204" pitchFamily="50" charset="-128"/>
                <a:ea typeface="Meiryo UI" panose="020B0604030504040204" pitchFamily="50" charset="-128"/>
              </a:rPr>
              <a:t>目次</a:t>
            </a:r>
          </a:p>
        </p:txBody>
      </p:sp>
      <p:sp>
        <p:nvSpPr>
          <p:cNvPr id="3" name="コンテンツ プレースホルダー 2"/>
          <p:cNvSpPr>
            <a:spLocks noGrp="1"/>
          </p:cNvSpPr>
          <p:nvPr>
            <p:ph idx="1"/>
          </p:nvPr>
        </p:nvSpPr>
        <p:spPr>
          <a:xfrm>
            <a:off x="375161" y="804941"/>
            <a:ext cx="11654913" cy="5812700"/>
          </a:xfrm>
        </p:spPr>
        <p:txBody>
          <a:bodyPr numCol="1">
            <a:noAutofit/>
          </a:bodyPr>
          <a:lstStyle/>
          <a:p>
            <a:pPr marL="0" indent="0">
              <a:buNone/>
            </a:pPr>
            <a:r>
              <a:rPr lang="ja-JP" altLang="en-US" sz="1800" dirty="0">
                <a:latin typeface="Meiryo UI" panose="020B0604030504040204" pitchFamily="50" charset="-128"/>
                <a:ea typeface="Meiryo UI" panose="020B0604030504040204" pitchFamily="50" charset="-128"/>
              </a:rPr>
              <a:t>［</a:t>
            </a:r>
            <a:r>
              <a:rPr lang="en-US" altLang="ja-JP" sz="1800" dirty="0">
                <a:latin typeface="Meiryo UI" panose="020B0604030504040204" pitchFamily="50" charset="-128"/>
                <a:ea typeface="Meiryo UI" panose="020B0604030504040204" pitchFamily="50" charset="-128"/>
              </a:rPr>
              <a:t>1</a:t>
            </a:r>
            <a:r>
              <a:rPr lang="ja-JP" altLang="en-US" sz="1800" dirty="0">
                <a:latin typeface="Meiryo UI" panose="020B0604030504040204" pitchFamily="50" charset="-128"/>
                <a:ea typeface="Meiryo UI" panose="020B0604030504040204" pitchFamily="50" charset="-128"/>
              </a:rPr>
              <a:t>］はじめに</a:t>
            </a:r>
            <a:br>
              <a:rPr kumimoji="1" lang="en-US" altLang="ja-JP" sz="18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r>
              <a:rPr lang="ja-JP" altLang="en-US" sz="1500" dirty="0">
                <a:latin typeface="Meiryo UI" panose="020B0604030504040204" pitchFamily="50" charset="-128"/>
                <a:ea typeface="Meiryo UI" panose="020B0604030504040204" pitchFamily="50" charset="-128"/>
              </a:rPr>
              <a:t>　　　 </a:t>
            </a:r>
            <a:r>
              <a:rPr kumimoji="1" lang="en-US" altLang="ja-JP" sz="1500" dirty="0">
                <a:latin typeface="Meiryo UI" panose="020B0604030504040204" pitchFamily="50" charset="-128"/>
                <a:ea typeface="Meiryo UI" panose="020B0604030504040204" pitchFamily="50" charset="-128"/>
              </a:rPr>
              <a:t>1. </a:t>
            </a:r>
            <a:r>
              <a:rPr kumimoji="1" lang="ja-JP" altLang="en-US" sz="1500" dirty="0">
                <a:latin typeface="Meiryo UI" panose="020B0604030504040204" pitchFamily="50" charset="-128"/>
                <a:ea typeface="Meiryo UI" panose="020B0604030504040204" pitchFamily="50" charset="-128"/>
              </a:rPr>
              <a:t>当サービスでできること</a:t>
            </a:r>
            <a:br>
              <a:rPr lang="en-US" altLang="ja-JP" sz="1500" dirty="0">
                <a:latin typeface="Meiryo UI" panose="020B0604030504040204" pitchFamily="50" charset="-128"/>
                <a:ea typeface="Meiryo UI" panose="020B0604030504040204" pitchFamily="50" charset="-128"/>
              </a:rPr>
            </a:br>
            <a:r>
              <a:rPr lang="ja-JP" altLang="en-US" sz="1500" dirty="0">
                <a:latin typeface="Meiryo UI" panose="020B0604030504040204" pitchFamily="50" charset="-128"/>
                <a:ea typeface="Meiryo UI" panose="020B0604030504040204" pitchFamily="50" charset="-128"/>
              </a:rPr>
              <a:t>　　　　</a:t>
            </a:r>
            <a:r>
              <a:rPr lang="en-US" altLang="ja-JP" sz="1500" dirty="0">
                <a:latin typeface="Meiryo UI" panose="020B0604030504040204" pitchFamily="50" charset="-128"/>
                <a:ea typeface="Meiryo UI" panose="020B0604030504040204" pitchFamily="50" charset="-128"/>
              </a:rPr>
              <a:t>2. </a:t>
            </a:r>
            <a:r>
              <a:rPr lang="ja-JP" altLang="en-US" sz="1500" dirty="0">
                <a:latin typeface="Meiryo UI" panose="020B0604030504040204" pitchFamily="50" charset="-128"/>
                <a:ea typeface="Meiryo UI" panose="020B0604030504040204" pitchFamily="50" charset="-128"/>
              </a:rPr>
              <a:t>はじめての起動</a:t>
            </a:r>
            <a:br>
              <a:rPr lang="en-US" altLang="ja-JP" sz="1500" dirty="0">
                <a:latin typeface="Meiryo UI" panose="020B0604030504040204" pitchFamily="50" charset="-128"/>
                <a:ea typeface="Meiryo UI" panose="020B0604030504040204" pitchFamily="50" charset="-128"/>
              </a:rPr>
            </a:br>
            <a:r>
              <a:rPr lang="ja-JP" altLang="en-US" sz="1500" dirty="0">
                <a:latin typeface="Meiryo UI" panose="020B0604030504040204" pitchFamily="50" charset="-128"/>
                <a:ea typeface="Meiryo UI" panose="020B0604030504040204" pitchFamily="50" charset="-128"/>
              </a:rPr>
              <a:t>　　　　</a:t>
            </a:r>
            <a:r>
              <a:rPr lang="en-US" altLang="ja-JP" sz="1500" dirty="0">
                <a:latin typeface="Meiryo UI" panose="020B0604030504040204" pitchFamily="50" charset="-128"/>
                <a:ea typeface="Meiryo UI" panose="020B0604030504040204" pitchFamily="50" charset="-128"/>
              </a:rPr>
              <a:t>3. </a:t>
            </a:r>
            <a:r>
              <a:rPr lang="ja-JP" altLang="en-US" sz="1500" dirty="0">
                <a:latin typeface="Meiryo UI" panose="020B0604030504040204" pitchFamily="50" charset="-128"/>
                <a:ea typeface="Meiryo UI" panose="020B0604030504040204" pitchFamily="50" charset="-128"/>
              </a:rPr>
              <a:t>基本操作　　</a:t>
            </a:r>
            <a:endParaRPr lang="en-US" altLang="ja-JP" sz="1500" dirty="0">
              <a:latin typeface="Meiryo UI" panose="020B0604030504040204" pitchFamily="50" charset="-128"/>
              <a:ea typeface="Meiryo UI" panose="020B0604030504040204" pitchFamily="50" charset="-128"/>
            </a:endParaRPr>
          </a:p>
          <a:p>
            <a:pPr marL="0" indent="0">
              <a:lnSpc>
                <a:spcPct val="100000"/>
              </a:lnSpc>
              <a:buNone/>
            </a:pPr>
            <a:r>
              <a:rPr lang="ja-JP" altLang="en-US" sz="1800" dirty="0">
                <a:latin typeface="Meiryo UI" panose="020B0604030504040204" pitchFamily="50" charset="-128"/>
                <a:ea typeface="Meiryo UI" panose="020B0604030504040204" pitchFamily="50" charset="-128"/>
              </a:rPr>
              <a:t>［</a:t>
            </a:r>
            <a:r>
              <a:rPr lang="en-US" altLang="ja-JP" sz="1800" dirty="0">
                <a:latin typeface="Meiryo UI" panose="020B0604030504040204" pitchFamily="50" charset="-128"/>
                <a:ea typeface="Meiryo UI" panose="020B0604030504040204" pitchFamily="50" charset="-128"/>
              </a:rPr>
              <a:t>2</a:t>
            </a:r>
            <a:r>
              <a:rPr lang="ja-JP" altLang="en-US" sz="1800" dirty="0">
                <a:latin typeface="Meiryo UI" panose="020B0604030504040204" pitchFamily="50" charset="-128"/>
                <a:ea typeface="Meiryo UI" panose="020B0604030504040204" pitchFamily="50" charset="-128"/>
              </a:rPr>
              <a:t>］打刻する</a:t>
            </a:r>
            <a:br>
              <a:rPr lang="en-US" altLang="ja-JP" sz="18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r>
              <a:rPr lang="ja-JP" altLang="en-US" sz="1500" dirty="0">
                <a:latin typeface="Meiryo UI" panose="020B0604030504040204" pitchFamily="50" charset="-128"/>
                <a:ea typeface="Meiryo UI" panose="020B0604030504040204" pitchFamily="50" charset="-128"/>
              </a:rPr>
              <a:t>　　　 </a:t>
            </a:r>
            <a:r>
              <a:rPr kumimoji="1" lang="en-US" altLang="ja-JP" sz="1500" dirty="0">
                <a:latin typeface="Meiryo UI" panose="020B0604030504040204" pitchFamily="50" charset="-128"/>
                <a:ea typeface="Meiryo UI" panose="020B0604030504040204" pitchFamily="50" charset="-128"/>
              </a:rPr>
              <a:t>1.</a:t>
            </a:r>
            <a:r>
              <a:rPr lang="ja-JP" altLang="en-US" sz="1500" dirty="0">
                <a:latin typeface="Meiryo UI" panose="020B0604030504040204" pitchFamily="50" charset="-128"/>
                <a:ea typeface="Meiryo UI" panose="020B0604030504040204" pitchFamily="50" charset="-128"/>
              </a:rPr>
              <a:t> パソコンから打刻する</a:t>
            </a:r>
            <a:br>
              <a:rPr lang="en-US" altLang="ja-JP" sz="1500" dirty="0">
                <a:latin typeface="Meiryo UI" panose="020B0604030504040204" pitchFamily="50" charset="-128"/>
                <a:ea typeface="Meiryo UI" panose="020B0604030504040204" pitchFamily="50" charset="-128"/>
              </a:rPr>
            </a:br>
            <a:r>
              <a:rPr lang="ja-JP" altLang="en-US" sz="1500" dirty="0">
                <a:latin typeface="Meiryo UI" panose="020B0604030504040204" pitchFamily="50" charset="-128"/>
                <a:ea typeface="Meiryo UI" panose="020B0604030504040204" pitchFamily="50" charset="-128"/>
              </a:rPr>
              <a:t> 　　　 </a:t>
            </a:r>
            <a:r>
              <a:rPr lang="en-US" altLang="ja-JP" sz="1500" dirty="0">
                <a:latin typeface="Meiryo UI" panose="020B0604030504040204" pitchFamily="50" charset="-128"/>
                <a:ea typeface="Meiryo UI" panose="020B0604030504040204" pitchFamily="50" charset="-128"/>
              </a:rPr>
              <a:t>2.</a:t>
            </a:r>
            <a:r>
              <a:rPr lang="ja-JP" altLang="en-US" sz="1500" dirty="0">
                <a:latin typeface="Meiryo UI" panose="020B0604030504040204" pitchFamily="50" charset="-128"/>
                <a:ea typeface="Meiryo UI" panose="020B0604030504040204" pitchFamily="50" charset="-128"/>
              </a:rPr>
              <a:t> モバイル端末から打刻する</a:t>
            </a:r>
            <a:br>
              <a:rPr lang="en-US" altLang="ja-JP" sz="1500" dirty="0">
                <a:latin typeface="Meiryo UI" panose="020B0604030504040204" pitchFamily="50" charset="-128"/>
                <a:ea typeface="Meiryo UI" panose="020B0604030504040204" pitchFamily="50" charset="-128"/>
              </a:rPr>
            </a:br>
            <a:r>
              <a:rPr lang="ja-JP" altLang="en-US" sz="1500" dirty="0">
                <a:latin typeface="Meiryo UI" panose="020B0604030504040204" pitchFamily="50" charset="-128"/>
                <a:ea typeface="Meiryo UI" panose="020B0604030504040204" pitchFamily="50" charset="-128"/>
              </a:rPr>
              <a:t>　　　　</a:t>
            </a:r>
            <a:r>
              <a:rPr lang="en-US" altLang="ja-JP" sz="1500" dirty="0">
                <a:latin typeface="Meiryo UI" panose="020B0604030504040204" pitchFamily="50" charset="-128"/>
                <a:ea typeface="Meiryo UI" panose="020B0604030504040204" pitchFamily="50" charset="-128"/>
              </a:rPr>
              <a:t>3. </a:t>
            </a:r>
            <a:r>
              <a:rPr lang="ja-JP" altLang="en-US" sz="1500" dirty="0">
                <a:latin typeface="Meiryo UI" panose="020B0604030504040204" pitchFamily="50" charset="-128"/>
                <a:ea typeface="Meiryo UI" panose="020B0604030504040204" pitchFamily="50" charset="-128"/>
              </a:rPr>
              <a:t>勤務を選択してから打刻する</a:t>
            </a:r>
            <a:endParaRPr lang="en-US" altLang="ja-JP" sz="1500" dirty="0">
              <a:latin typeface="Meiryo UI" panose="020B0604030504040204" pitchFamily="50" charset="-128"/>
              <a:ea typeface="Meiryo UI" panose="020B0604030504040204" pitchFamily="50" charset="-128"/>
            </a:endParaRPr>
          </a:p>
          <a:p>
            <a:pPr marL="0" indent="0">
              <a:lnSpc>
                <a:spcPct val="100000"/>
              </a:lnSpc>
              <a:buNone/>
            </a:pPr>
            <a:r>
              <a:rPr lang="ja-JP" altLang="en-US" sz="1800" dirty="0">
                <a:latin typeface="Meiryo UI" panose="020B0604030504040204" pitchFamily="50" charset="-128"/>
                <a:ea typeface="Meiryo UI" panose="020B0604030504040204" pitchFamily="50" charset="-128"/>
              </a:rPr>
              <a:t>［</a:t>
            </a:r>
            <a:r>
              <a:rPr lang="en-US" altLang="ja-JP" sz="1800" dirty="0">
                <a:latin typeface="Meiryo UI" panose="020B0604030504040204" pitchFamily="50" charset="-128"/>
                <a:ea typeface="Meiryo UI" panose="020B0604030504040204" pitchFamily="50" charset="-128"/>
              </a:rPr>
              <a:t>3</a:t>
            </a:r>
            <a:r>
              <a:rPr lang="ja-JP" altLang="en-US" sz="1800" dirty="0">
                <a:latin typeface="Meiryo UI" panose="020B0604030504040204" pitchFamily="50" charset="-128"/>
                <a:ea typeface="Meiryo UI" panose="020B0604030504040204" pitchFamily="50" charset="-128"/>
              </a:rPr>
              <a:t>］申請する</a:t>
            </a:r>
            <a:br>
              <a:rPr lang="en-US" altLang="ja-JP" sz="18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r>
              <a:rPr lang="ja-JP" altLang="en-US" sz="1500" dirty="0">
                <a:latin typeface="Meiryo UI" panose="020B0604030504040204" pitchFamily="50" charset="-128"/>
                <a:ea typeface="Meiryo UI" panose="020B0604030504040204" pitchFamily="50" charset="-128"/>
              </a:rPr>
              <a:t>　　　 </a:t>
            </a:r>
            <a:r>
              <a:rPr lang="en-US" altLang="ja-JP" sz="1500" dirty="0">
                <a:latin typeface="Meiryo UI" panose="020B0604030504040204" pitchFamily="50" charset="-128"/>
                <a:ea typeface="Meiryo UI" panose="020B0604030504040204" pitchFamily="50" charset="-128"/>
              </a:rPr>
              <a:t>1. </a:t>
            </a:r>
            <a:r>
              <a:rPr lang="ja-JP" altLang="en-US" sz="1500" dirty="0">
                <a:latin typeface="Meiryo UI" panose="020B0604030504040204" pitchFamily="50" charset="-128"/>
                <a:ea typeface="Meiryo UI" panose="020B0604030504040204" pitchFamily="50" charset="-128"/>
              </a:rPr>
              <a:t>申請方法</a:t>
            </a:r>
            <a:br>
              <a:rPr lang="en-US" altLang="ja-JP" sz="1500" dirty="0">
                <a:latin typeface="Meiryo UI" panose="020B0604030504040204" pitchFamily="50" charset="-128"/>
                <a:ea typeface="Meiryo UI" panose="020B0604030504040204" pitchFamily="50" charset="-128"/>
              </a:rPr>
            </a:br>
            <a:r>
              <a:rPr lang="ja-JP" altLang="en-US" sz="1500" dirty="0">
                <a:latin typeface="Meiryo UI" panose="020B0604030504040204" pitchFamily="50" charset="-128"/>
                <a:ea typeface="Meiryo UI" panose="020B0604030504040204" pitchFamily="50" charset="-128"/>
              </a:rPr>
              <a:t> 　　　 </a:t>
            </a:r>
            <a:r>
              <a:rPr lang="en-US" altLang="ja-JP" sz="1500" dirty="0">
                <a:latin typeface="Meiryo UI" panose="020B0604030504040204" pitchFamily="50" charset="-128"/>
                <a:ea typeface="Meiryo UI" panose="020B0604030504040204" pitchFamily="50" charset="-128"/>
              </a:rPr>
              <a:t>2. </a:t>
            </a:r>
            <a:r>
              <a:rPr lang="ja-JP" altLang="en-US" sz="1500" dirty="0">
                <a:latin typeface="Meiryo UI" panose="020B0604030504040204" pitchFamily="50" charset="-128"/>
                <a:ea typeface="Meiryo UI" panose="020B0604030504040204" pitchFamily="50" charset="-128"/>
              </a:rPr>
              <a:t>申請する</a:t>
            </a:r>
            <a:br>
              <a:rPr lang="en-US" altLang="ja-JP" sz="1500" dirty="0">
                <a:latin typeface="Meiryo UI" panose="020B0604030504040204" pitchFamily="50" charset="-128"/>
                <a:ea typeface="Meiryo UI" panose="020B0604030504040204" pitchFamily="50" charset="-128"/>
              </a:rPr>
            </a:br>
            <a:r>
              <a:rPr lang="ja-JP" altLang="en-US" sz="1500" dirty="0">
                <a:latin typeface="Meiryo UI" panose="020B0604030504040204" pitchFamily="50" charset="-128"/>
                <a:ea typeface="Meiryo UI" panose="020B0604030504040204" pitchFamily="50" charset="-128"/>
              </a:rPr>
              <a:t>　　　　　　打刻漏れ／有給休暇／残業／</a:t>
            </a:r>
            <a:r>
              <a:rPr kumimoji="0" lang="ja-JP" altLang="en-US" sz="1500" dirty="0">
                <a:latin typeface="Meiryo UI" panose="020B0604030504040204" pitchFamily="50" charset="-128"/>
                <a:ea typeface="Meiryo UI" panose="020B0604030504040204" pitchFamily="50" charset="-128"/>
                <a:cs typeface="Times New Roman" panose="02020603050405020304" pitchFamily="18" charset="0"/>
              </a:rPr>
              <a:t>直行・直帰／出張／休日出勤／代休・振休　</a:t>
            </a:r>
            <a:br>
              <a:rPr kumimoji="0" lang="en-US" altLang="ja-JP" sz="1500" dirty="0">
                <a:latin typeface="Meiryo UI" panose="020B0604030504040204" pitchFamily="50" charset="-128"/>
                <a:ea typeface="Meiryo UI" panose="020B0604030504040204" pitchFamily="50" charset="-128"/>
                <a:cs typeface="Times New Roman" panose="02020603050405020304" pitchFamily="18" charset="0"/>
              </a:rPr>
            </a:br>
            <a:r>
              <a:rPr kumimoji="0" lang="ja-JP" altLang="en-US" sz="1500" dirty="0">
                <a:latin typeface="Meiryo UI" panose="020B0604030504040204" pitchFamily="50" charset="-128"/>
                <a:ea typeface="Meiryo UI" panose="020B0604030504040204" pitchFamily="50" charset="-128"/>
                <a:cs typeface="Times New Roman" panose="02020603050405020304" pitchFamily="18" charset="0"/>
              </a:rPr>
              <a:t>　　　　　　外出／遅延／遅刻・早退／欠勤／勤務スケジュール</a:t>
            </a:r>
            <a:br>
              <a:rPr lang="en-US" altLang="ja-JP" sz="1500" dirty="0">
                <a:latin typeface="Meiryo UI" panose="020B0604030504040204" pitchFamily="50" charset="-128"/>
                <a:ea typeface="Meiryo UI" panose="020B0604030504040204" pitchFamily="50" charset="-128"/>
              </a:rPr>
            </a:br>
            <a:r>
              <a:rPr lang="ja-JP" altLang="en-US" sz="1500" dirty="0">
                <a:latin typeface="Meiryo UI" panose="020B0604030504040204" pitchFamily="50" charset="-128"/>
                <a:ea typeface="Meiryo UI" panose="020B0604030504040204" pitchFamily="50" charset="-128"/>
              </a:rPr>
              <a:t>　　　　</a:t>
            </a:r>
            <a:r>
              <a:rPr lang="en-US" altLang="ja-JP" sz="1500" dirty="0">
                <a:latin typeface="Meiryo UI" panose="020B0604030504040204" pitchFamily="50" charset="-128"/>
                <a:ea typeface="Meiryo UI" panose="020B0604030504040204" pitchFamily="50" charset="-128"/>
              </a:rPr>
              <a:t>3.</a:t>
            </a:r>
            <a:r>
              <a:rPr lang="ja-JP" altLang="en-US" sz="1500" dirty="0">
                <a:latin typeface="Meiryo UI" panose="020B0604030504040204" pitchFamily="50" charset="-128"/>
                <a:ea typeface="Meiryo UI" panose="020B0604030504040204" pitchFamily="50" charset="-128"/>
              </a:rPr>
              <a:t> 申請を取り下げる</a:t>
            </a:r>
            <a:br>
              <a:rPr lang="en-US" altLang="ja-JP" sz="1500" dirty="0">
                <a:latin typeface="Meiryo UI" panose="020B0604030504040204" pitchFamily="50" charset="-128"/>
                <a:ea typeface="Meiryo UI" panose="020B0604030504040204" pitchFamily="50" charset="-128"/>
              </a:rPr>
            </a:br>
            <a:r>
              <a:rPr lang="en-US" altLang="ja-JP" sz="1500" dirty="0">
                <a:latin typeface="Meiryo UI" panose="020B0604030504040204" pitchFamily="50" charset="-128"/>
                <a:ea typeface="Meiryo UI" panose="020B0604030504040204" pitchFamily="50" charset="-128"/>
              </a:rPr>
              <a:t> </a:t>
            </a:r>
            <a:r>
              <a:rPr lang="ja-JP" altLang="en-US" sz="1500" dirty="0">
                <a:latin typeface="Meiryo UI" panose="020B0604030504040204" pitchFamily="50" charset="-128"/>
                <a:ea typeface="Meiryo UI" panose="020B0604030504040204" pitchFamily="50" charset="-128"/>
              </a:rPr>
              <a:t>　　　 </a:t>
            </a:r>
            <a:r>
              <a:rPr lang="en-US" altLang="ja-JP" sz="1500" dirty="0">
                <a:latin typeface="Meiryo UI" panose="020B0604030504040204" pitchFamily="50" charset="-128"/>
                <a:ea typeface="Meiryo UI" panose="020B0604030504040204" pitchFamily="50" charset="-128"/>
              </a:rPr>
              <a:t>4. </a:t>
            </a:r>
            <a:r>
              <a:rPr lang="ja-JP" altLang="en-US" sz="1500" dirty="0">
                <a:latin typeface="Meiryo UI" panose="020B0604030504040204" pitchFamily="50" charset="-128"/>
                <a:ea typeface="Meiryo UI" panose="020B0604030504040204" pitchFamily="50" charset="-128"/>
              </a:rPr>
              <a:t>未打刻を確認する</a:t>
            </a:r>
            <a:br>
              <a:rPr lang="en-US" altLang="ja-JP" sz="1500" dirty="0">
                <a:latin typeface="Meiryo UI" panose="020B0604030504040204" pitchFamily="50" charset="-128"/>
                <a:ea typeface="Meiryo UI" panose="020B0604030504040204" pitchFamily="50" charset="-128"/>
              </a:rPr>
            </a:br>
            <a:r>
              <a:rPr lang="en-US" altLang="ja-JP" sz="1500" dirty="0">
                <a:latin typeface="Meiryo UI" panose="020B0604030504040204" pitchFamily="50" charset="-128"/>
                <a:ea typeface="Meiryo UI" panose="020B0604030504040204" pitchFamily="50" charset="-128"/>
              </a:rPr>
              <a:t> </a:t>
            </a:r>
            <a:r>
              <a:rPr lang="ja-JP" altLang="en-US" sz="1500" dirty="0">
                <a:latin typeface="Meiryo UI" panose="020B0604030504040204" pitchFamily="50" charset="-128"/>
                <a:ea typeface="Meiryo UI" panose="020B0604030504040204" pitchFamily="50" charset="-128"/>
              </a:rPr>
              <a:t>　　　 </a:t>
            </a:r>
            <a:r>
              <a:rPr lang="en-US" altLang="ja-JP" sz="1500" dirty="0">
                <a:latin typeface="Meiryo UI" panose="020B0604030504040204" pitchFamily="50" charset="-128"/>
                <a:ea typeface="Meiryo UI" panose="020B0604030504040204" pitchFamily="50" charset="-128"/>
              </a:rPr>
              <a:t>5.</a:t>
            </a:r>
            <a:r>
              <a:rPr lang="ja-JP" altLang="en-US" sz="1500" dirty="0">
                <a:latin typeface="Meiryo UI" panose="020B0604030504040204" pitchFamily="50" charset="-128"/>
                <a:ea typeface="Meiryo UI" panose="020B0604030504040204" pitchFamily="50" charset="-128"/>
              </a:rPr>
              <a:t> 勤務データを一括で申請する</a:t>
            </a:r>
            <a:br>
              <a:rPr lang="en-US" altLang="ja-JP" sz="1500" dirty="0">
                <a:latin typeface="Meiryo UI" panose="020B0604030504040204" pitchFamily="50" charset="-128"/>
                <a:ea typeface="Meiryo UI" panose="020B0604030504040204" pitchFamily="50" charset="-128"/>
              </a:rPr>
            </a:br>
            <a:r>
              <a:rPr lang="ja-JP" altLang="en-US" sz="1500" dirty="0">
                <a:latin typeface="Meiryo UI" panose="020B0604030504040204" pitchFamily="50" charset="-128"/>
                <a:ea typeface="Meiryo UI" panose="020B0604030504040204" pitchFamily="50" charset="-128"/>
              </a:rPr>
              <a:t>　　　　</a:t>
            </a:r>
            <a:r>
              <a:rPr lang="en-US" altLang="ja-JP" sz="1500" dirty="0">
                <a:latin typeface="Meiryo UI" panose="020B0604030504040204" pitchFamily="50" charset="-128"/>
                <a:ea typeface="Meiryo UI" panose="020B0604030504040204" pitchFamily="50" charset="-128"/>
              </a:rPr>
              <a:t>6.</a:t>
            </a:r>
            <a:r>
              <a:rPr lang="ja-JP" altLang="en-US" sz="1500" dirty="0">
                <a:latin typeface="Meiryo UI" panose="020B0604030504040204" pitchFamily="50" charset="-128"/>
                <a:ea typeface="Meiryo UI" panose="020B0604030504040204" pitchFamily="50" charset="-128"/>
              </a:rPr>
              <a:t> 勤怠を管理している社員の勤務データを一括で申請する　</a:t>
            </a:r>
            <a:endParaRPr lang="en-US" altLang="ja-JP" sz="1500" dirty="0">
              <a:latin typeface="Meiryo UI" panose="020B0604030504040204" pitchFamily="50" charset="-128"/>
              <a:ea typeface="Meiryo UI" panose="020B0604030504040204" pitchFamily="50" charset="-128"/>
            </a:endParaRPr>
          </a:p>
          <a:p>
            <a:pPr marL="0" lvl="0" indent="0" eaLnBrk="0" fontAlgn="base" hangingPunct="0">
              <a:lnSpc>
                <a:spcPct val="100000"/>
              </a:lnSpc>
              <a:spcBef>
                <a:spcPct val="0"/>
              </a:spcBef>
              <a:spcAft>
                <a:spcPct val="0"/>
              </a:spcAft>
              <a:buNone/>
            </a:pPr>
            <a:r>
              <a:rPr kumimoji="0" lang="en-US" altLang="ja-JP" sz="1600" dirty="0">
                <a:latin typeface="Meiryo UI" panose="020B0604030504040204" pitchFamily="50" charset="-128"/>
                <a:ea typeface="Meiryo UI" panose="020B0604030504040204" pitchFamily="50" charset="-128"/>
                <a:cs typeface="Times New Roman" panose="02020603050405020304" pitchFamily="18" charset="0"/>
              </a:rPr>
              <a:t>        </a:t>
            </a:r>
            <a:br>
              <a:rPr lang="en-US" altLang="ja-JP" sz="1100" dirty="0">
                <a:latin typeface="Meiryo UI" panose="020B0604030504040204" pitchFamily="50" charset="-128"/>
                <a:ea typeface="Meiryo UI" panose="020B0604030504040204" pitchFamily="50" charset="-128"/>
              </a:rPr>
            </a:br>
            <a:br>
              <a:rPr lang="en-US" altLang="ja-JP" sz="11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endParaRPr lang="en-US" altLang="ja-JP" sz="1600" dirty="0">
              <a:latin typeface="Meiryo UI" panose="020B0604030504040204" pitchFamily="50" charset="-128"/>
              <a:ea typeface="Meiryo UI" panose="020B0604030504040204" pitchFamily="50" charset="-128"/>
            </a:endParaRPr>
          </a:p>
          <a:p>
            <a:pPr marL="0" lvl="0" indent="0" eaLnBrk="0" fontAlgn="base" hangingPunct="0">
              <a:lnSpc>
                <a:spcPct val="100000"/>
              </a:lnSpc>
              <a:spcBef>
                <a:spcPct val="0"/>
              </a:spcBef>
              <a:spcAft>
                <a:spcPct val="0"/>
              </a:spcAft>
              <a:buNone/>
            </a:pPr>
            <a:endParaRPr lang="en-US" altLang="ja-JP" sz="1800" dirty="0">
              <a:latin typeface="Meiryo UI" panose="020B0604030504040204" pitchFamily="50" charset="-128"/>
              <a:ea typeface="Meiryo UI" panose="020B0604030504040204" pitchFamily="50" charset="-128"/>
            </a:endParaRPr>
          </a:p>
          <a:p>
            <a:pPr marL="0" lvl="0" indent="0" eaLnBrk="0" fontAlgn="base" hangingPunct="0">
              <a:lnSpc>
                <a:spcPct val="100000"/>
              </a:lnSpc>
              <a:spcBef>
                <a:spcPct val="0"/>
              </a:spcBef>
              <a:spcAft>
                <a:spcPct val="0"/>
              </a:spcAft>
              <a:buNone/>
            </a:pPr>
            <a:r>
              <a:rPr lang="ja-JP" altLang="en-US" sz="1800" dirty="0">
                <a:latin typeface="Meiryo UI" panose="020B0604030504040204" pitchFamily="50" charset="-128"/>
                <a:ea typeface="Meiryo UI" panose="020B0604030504040204" pitchFamily="50" charset="-128"/>
              </a:rPr>
              <a:t>　 </a:t>
            </a:r>
            <a:endParaRPr lang="en-US" altLang="ja-JP" sz="1800" dirty="0">
              <a:latin typeface="Meiryo UI" panose="020B0604030504040204" pitchFamily="50" charset="-128"/>
              <a:ea typeface="Meiryo UI" panose="020B0604030504040204" pitchFamily="50" charset="-128"/>
            </a:endParaRPr>
          </a:p>
          <a:p>
            <a:pPr marL="0" lvl="0" indent="0" eaLnBrk="0" fontAlgn="base" hangingPunct="0">
              <a:lnSpc>
                <a:spcPct val="100000"/>
              </a:lnSpc>
              <a:spcBef>
                <a:spcPct val="0"/>
              </a:spcBef>
              <a:spcAft>
                <a:spcPct val="0"/>
              </a:spcAft>
              <a:buNone/>
            </a:pPr>
            <a:endParaRPr lang="en-US" altLang="ja-JP" sz="2000" dirty="0">
              <a:latin typeface="Meiryo UI" panose="020B0604030504040204" pitchFamily="50" charset="-128"/>
              <a:ea typeface="Meiryo UI" panose="020B0604030504040204" pitchFamily="50" charset="-128"/>
            </a:endParaRPr>
          </a:p>
          <a:p>
            <a:pPr marL="0" lvl="0" indent="0" eaLnBrk="0" fontAlgn="base" hangingPunct="0">
              <a:lnSpc>
                <a:spcPct val="100000"/>
              </a:lnSpc>
              <a:spcBef>
                <a:spcPct val="0"/>
              </a:spcBef>
              <a:spcAft>
                <a:spcPct val="0"/>
              </a:spcAft>
              <a:buNone/>
            </a:pPr>
            <a:endParaRPr lang="en-US" altLang="ja-JP" sz="1800" dirty="0">
              <a:latin typeface="Meiryo UI" panose="020B0604030504040204" pitchFamily="50" charset="-128"/>
              <a:ea typeface="Meiryo UI" panose="020B0604030504040204" pitchFamily="50" charset="-128"/>
            </a:endParaRPr>
          </a:p>
          <a:p>
            <a:pPr marL="0" indent="0">
              <a:buNone/>
            </a:pPr>
            <a:br>
              <a:rPr lang="en-US" altLang="ja-JP" sz="2000" dirty="0">
                <a:latin typeface="Meiryo UI" panose="020B0604030504040204" pitchFamily="50" charset="-128"/>
                <a:ea typeface="Meiryo UI" panose="020B0604030504040204" pitchFamily="50" charset="-128"/>
              </a:rPr>
            </a:br>
            <a:endParaRPr lang="en-US" altLang="ja-JP" sz="2000" dirty="0">
              <a:latin typeface="Meiryo UI" panose="020B0604030504040204" pitchFamily="50" charset="-128"/>
              <a:ea typeface="Meiryo UI" panose="020B0604030504040204" pitchFamily="50" charset="-128"/>
            </a:endParaRPr>
          </a:p>
          <a:p>
            <a:pPr marL="0" indent="0">
              <a:buNone/>
            </a:pPr>
            <a:br>
              <a:rPr lang="en-US" altLang="ja-JP" sz="2000" dirty="0">
                <a:latin typeface="Meiryo UI" panose="020B0604030504040204" pitchFamily="50" charset="-128"/>
                <a:ea typeface="Meiryo UI" panose="020B0604030504040204" pitchFamily="50" charset="-128"/>
              </a:rPr>
            </a:br>
            <a:br>
              <a:rPr lang="en-US" altLang="ja-JP" sz="2000" dirty="0">
                <a:latin typeface="Meiryo UI" panose="020B0604030504040204" pitchFamily="50" charset="-128"/>
                <a:ea typeface="Meiryo UI" panose="020B0604030504040204" pitchFamily="50" charset="-128"/>
              </a:rPr>
            </a:br>
            <a:endParaRPr lang="en-US" altLang="ja-JP" sz="20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3077" y="6492874"/>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a:t>
            </a:fld>
            <a:endParaRPr kumimoji="1" lang="ja-JP" altLang="en-US"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86061123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 </a:t>
            </a:r>
            <a:r>
              <a:rPr lang="ja-JP" altLang="en-US" sz="2800" b="1" dirty="0">
                <a:latin typeface="Meiryo UI" panose="020B0604030504040204" pitchFamily="50" charset="-128"/>
                <a:ea typeface="Meiryo UI" panose="020B0604030504040204" pitchFamily="50" charset="-128"/>
              </a:rPr>
              <a:t>申請する（</a:t>
            </a:r>
            <a:r>
              <a:rPr lang="en-US" altLang="ja-JP" sz="2800" b="1" dirty="0">
                <a:latin typeface="Meiryo UI" panose="020B0604030504040204" pitchFamily="50" charset="-128"/>
                <a:ea typeface="Meiryo UI" panose="020B0604030504040204" pitchFamily="50" charset="-128"/>
              </a:rPr>
              <a:t>10</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12</a:t>
            </a:r>
            <a:r>
              <a:rPr lang="ja-JP" altLang="en-US" sz="2800" b="1" dirty="0">
                <a:latin typeface="Meiryo UI" panose="020B0604030504040204" pitchFamily="50" charset="-128"/>
                <a:ea typeface="Meiryo UI" panose="020B0604030504040204" pitchFamily="50" charset="-128"/>
              </a:rPr>
              <a:t>）</a:t>
            </a:r>
            <a:br>
              <a:rPr lang="en-US" altLang="ja-JP" sz="2800" b="1" dirty="0">
                <a:latin typeface="Meiryo UI" panose="020B0604030504040204" pitchFamily="50" charset="-128"/>
                <a:ea typeface="Meiryo UI" panose="020B0604030504040204" pitchFamily="50" charset="-128"/>
              </a:rPr>
            </a:br>
            <a:r>
              <a:rPr lang="ja-JP" altLang="en-US" sz="2800" b="1" dirty="0">
                <a:latin typeface="Meiryo UI" panose="020B0604030504040204" pitchFamily="50" charset="-128"/>
                <a:ea typeface="Meiryo UI" panose="020B0604030504040204" pitchFamily="50" charset="-128"/>
              </a:rPr>
              <a:t>　 　　　遅刻・早退を申請する</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遅刻・早退申請］メニューで申請します。</a:t>
            </a: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30</a:t>
            </a:fld>
            <a:endParaRPr kumimoji="1" lang="ja-JP" altLang="en-US" dirty="0">
              <a:latin typeface="Meiryo UI" panose="020B0604030504040204" pitchFamily="50" charset="-128"/>
              <a:ea typeface="Meiryo UI" panose="020B0604030504040204" pitchFamily="50" charset="-128"/>
            </a:endParaRPr>
          </a:p>
        </p:txBody>
      </p:sp>
      <p:pic>
        <p:nvPicPr>
          <p:cNvPr id="6" name="図 5">
            <a:extLst>
              <a:ext uri="{FF2B5EF4-FFF2-40B4-BE49-F238E27FC236}">
                <a16:creationId xmlns:a16="http://schemas.microsoft.com/office/drawing/2014/main" id="{0FCC1066-41C4-4557-A09E-F033DD6B190A}"/>
              </a:ext>
            </a:extLst>
          </p:cNvPr>
          <p:cNvPicPr>
            <a:picLocks noChangeAspect="1"/>
          </p:cNvPicPr>
          <p:nvPr/>
        </p:nvPicPr>
        <p:blipFill>
          <a:blip r:embed="rId3"/>
          <a:stretch>
            <a:fillRect/>
          </a:stretch>
        </p:blipFill>
        <p:spPr>
          <a:xfrm>
            <a:off x="667413" y="1295699"/>
            <a:ext cx="5512689" cy="4212527"/>
          </a:xfrm>
          <a:prstGeom prst="rect">
            <a:avLst/>
          </a:prstGeom>
          <a:ln w="3175">
            <a:solidFill>
              <a:schemeClr val="tx1"/>
            </a:solidFill>
          </a:ln>
        </p:spPr>
      </p:pic>
      <p:sp>
        <p:nvSpPr>
          <p:cNvPr id="7"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1827814" y="2393266"/>
            <a:ext cx="1785447" cy="73662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8" name="AutoShape 380">
            <a:extLst>
              <a:ext uri="{FF2B5EF4-FFF2-40B4-BE49-F238E27FC236}">
                <a16:creationId xmlns:a16="http://schemas.microsoft.com/office/drawing/2014/main" id="{DBA4AC3F-DC54-4820-A27E-82D5AD17109B}"/>
              </a:ext>
            </a:extLst>
          </p:cNvPr>
          <p:cNvSpPr>
            <a:spLocks noChangeArrowheads="1"/>
          </p:cNvSpPr>
          <p:nvPr/>
        </p:nvSpPr>
        <p:spPr bwMode="auto">
          <a:xfrm>
            <a:off x="2686049" y="5193505"/>
            <a:ext cx="737707" cy="314721"/>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334738351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 </a:t>
            </a:r>
            <a:r>
              <a:rPr lang="ja-JP" altLang="en-US" sz="2800" b="1" dirty="0">
                <a:latin typeface="Meiryo UI" panose="020B0604030504040204" pitchFamily="50" charset="-128"/>
                <a:ea typeface="Meiryo UI" panose="020B0604030504040204" pitchFamily="50" charset="-128"/>
              </a:rPr>
              <a:t>申請する（</a:t>
            </a:r>
            <a:r>
              <a:rPr lang="en-US" altLang="ja-JP" sz="2800" b="1" dirty="0">
                <a:latin typeface="Meiryo UI" panose="020B0604030504040204" pitchFamily="50" charset="-128"/>
                <a:ea typeface="Meiryo UI" panose="020B0604030504040204" pitchFamily="50" charset="-128"/>
              </a:rPr>
              <a:t>11</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12</a:t>
            </a:r>
            <a:r>
              <a:rPr lang="ja-JP" altLang="en-US" sz="2800" b="1" dirty="0">
                <a:latin typeface="Meiryo UI" panose="020B0604030504040204" pitchFamily="50" charset="-128"/>
                <a:ea typeface="Meiryo UI" panose="020B0604030504040204" pitchFamily="50" charset="-128"/>
              </a:rPr>
              <a:t>）</a:t>
            </a:r>
            <a:br>
              <a:rPr lang="en-US" altLang="ja-JP" sz="2800" b="1" dirty="0">
                <a:latin typeface="Meiryo UI" panose="020B0604030504040204" pitchFamily="50" charset="-128"/>
                <a:ea typeface="Meiryo UI" panose="020B0604030504040204" pitchFamily="50" charset="-128"/>
              </a:rPr>
            </a:br>
            <a:r>
              <a:rPr lang="ja-JP" altLang="en-US" sz="2800" b="1" dirty="0">
                <a:latin typeface="Meiryo UI" panose="020B0604030504040204" pitchFamily="50" charset="-128"/>
                <a:ea typeface="Meiryo UI" panose="020B0604030504040204" pitchFamily="50" charset="-128"/>
              </a:rPr>
              <a:t>　 　　　欠勤を申請する</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欠勤申請］メニューで申請します。</a:t>
            </a: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31</a:t>
            </a:fld>
            <a:endParaRPr kumimoji="1" lang="ja-JP" altLang="en-US" dirty="0">
              <a:latin typeface="Meiryo UI" panose="020B0604030504040204" pitchFamily="50" charset="-128"/>
              <a:ea typeface="Meiryo UI" panose="020B0604030504040204" pitchFamily="50" charset="-128"/>
            </a:endParaRPr>
          </a:p>
        </p:txBody>
      </p:sp>
      <p:pic>
        <p:nvPicPr>
          <p:cNvPr id="6" name="図 5">
            <a:extLst>
              <a:ext uri="{FF2B5EF4-FFF2-40B4-BE49-F238E27FC236}">
                <a16:creationId xmlns:a16="http://schemas.microsoft.com/office/drawing/2014/main" id="{E1117AD8-C4B6-41DF-8829-86053A82656D}"/>
              </a:ext>
            </a:extLst>
          </p:cNvPr>
          <p:cNvPicPr>
            <a:picLocks noChangeAspect="1"/>
          </p:cNvPicPr>
          <p:nvPr/>
        </p:nvPicPr>
        <p:blipFill>
          <a:blip r:embed="rId3"/>
          <a:stretch>
            <a:fillRect/>
          </a:stretch>
        </p:blipFill>
        <p:spPr>
          <a:xfrm>
            <a:off x="629466" y="1290322"/>
            <a:ext cx="5480685" cy="3708464"/>
          </a:xfrm>
          <a:prstGeom prst="rect">
            <a:avLst/>
          </a:prstGeom>
          <a:ln w="3175">
            <a:solidFill>
              <a:sysClr val="windowText" lastClr="000000"/>
            </a:solidFill>
          </a:ln>
        </p:spPr>
      </p:pic>
      <p:sp>
        <p:nvSpPr>
          <p:cNvPr id="7"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1824367" y="2610679"/>
            <a:ext cx="1545441" cy="23912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8" name="AutoShape 380">
            <a:extLst>
              <a:ext uri="{FF2B5EF4-FFF2-40B4-BE49-F238E27FC236}">
                <a16:creationId xmlns:a16="http://schemas.microsoft.com/office/drawing/2014/main" id="{17F24F33-3E3B-4198-9BAF-82DB709086AD}"/>
              </a:ext>
            </a:extLst>
          </p:cNvPr>
          <p:cNvSpPr>
            <a:spLocks noChangeArrowheads="1"/>
          </p:cNvSpPr>
          <p:nvPr/>
        </p:nvSpPr>
        <p:spPr bwMode="auto">
          <a:xfrm>
            <a:off x="2624137" y="4667249"/>
            <a:ext cx="736145" cy="331537"/>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189086213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 </a:t>
            </a:r>
            <a:r>
              <a:rPr lang="ja-JP" altLang="en-US" sz="2800" b="1" dirty="0">
                <a:latin typeface="Meiryo UI" panose="020B0604030504040204" pitchFamily="50" charset="-128"/>
                <a:ea typeface="Meiryo UI" panose="020B0604030504040204" pitchFamily="50" charset="-128"/>
              </a:rPr>
              <a:t>申請する（</a:t>
            </a:r>
            <a:r>
              <a:rPr lang="en-US" altLang="ja-JP" sz="2800" b="1" dirty="0">
                <a:latin typeface="Meiryo UI" panose="020B0604030504040204" pitchFamily="50" charset="-128"/>
                <a:ea typeface="Meiryo UI" panose="020B0604030504040204" pitchFamily="50" charset="-128"/>
              </a:rPr>
              <a:t>12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12</a:t>
            </a:r>
            <a:r>
              <a:rPr lang="ja-JP" altLang="en-US" sz="2800" b="1" dirty="0">
                <a:latin typeface="Meiryo UI" panose="020B0604030504040204" pitchFamily="50" charset="-128"/>
                <a:ea typeface="Meiryo UI" panose="020B0604030504040204" pitchFamily="50" charset="-128"/>
              </a:rPr>
              <a:t>）</a:t>
            </a:r>
            <a:br>
              <a:rPr lang="en-US" altLang="ja-JP" sz="2800" b="1" dirty="0">
                <a:latin typeface="Meiryo UI" panose="020B0604030504040204" pitchFamily="50" charset="-128"/>
                <a:ea typeface="Meiryo UI" panose="020B0604030504040204" pitchFamily="50" charset="-128"/>
              </a:rPr>
            </a:br>
            <a:r>
              <a:rPr lang="ja-JP" altLang="en-US" sz="2800" b="1" dirty="0">
                <a:latin typeface="Meiryo UI" panose="020B0604030504040204" pitchFamily="50" charset="-128"/>
                <a:ea typeface="Meiryo UI" panose="020B0604030504040204" pitchFamily="50" charset="-128"/>
              </a:rPr>
              <a:t>　 　　　勤務スケジュールを申請する</a:t>
            </a:r>
          </a:p>
        </p:txBody>
      </p:sp>
      <p:sp>
        <p:nvSpPr>
          <p:cNvPr id="3" name="コンテンツ プレースホルダー 2"/>
          <p:cNvSpPr>
            <a:spLocks noGrp="1"/>
          </p:cNvSpPr>
          <p:nvPr>
            <p:ph idx="1"/>
          </p:nvPr>
        </p:nvSpPr>
        <p:spPr>
          <a:xfrm>
            <a:off x="503342" y="810622"/>
            <a:ext cx="10964186" cy="5586894"/>
          </a:xfrm>
        </p:spPr>
        <p:txBody>
          <a:bodyPr>
            <a:normAutofit/>
          </a:bodyPr>
          <a:lstStyle/>
          <a:p>
            <a:pPr marL="0" indent="0">
              <a:buNone/>
            </a:pPr>
            <a:r>
              <a:rPr lang="ja-JP" altLang="ja-JP" sz="1600" dirty="0">
                <a:latin typeface="Meiryo UI" panose="020B0604030504040204" pitchFamily="50" charset="-128"/>
                <a:ea typeface="Meiryo UI" panose="020B0604030504040204" pitchFamily="50" charset="-128"/>
              </a:rPr>
              <a:t>勤務の変更などが</a:t>
            </a:r>
            <a:r>
              <a:rPr lang="ja-JP" altLang="en-US" sz="1600" dirty="0">
                <a:latin typeface="Meiryo UI" panose="020B0604030504040204" pitchFamily="50" charset="-128"/>
                <a:ea typeface="Meiryo UI" panose="020B0604030504040204" pitchFamily="50" charset="-128"/>
              </a:rPr>
              <a:t>あ</a:t>
            </a:r>
            <a:r>
              <a:rPr lang="ja-JP" altLang="ja-JP" sz="1600" dirty="0">
                <a:latin typeface="Meiryo UI" panose="020B0604030504040204" pitchFamily="50" charset="-128"/>
                <a:ea typeface="Meiryo UI" panose="020B0604030504040204" pitchFamily="50" charset="-128"/>
              </a:rPr>
              <a:t>った</a:t>
            </a:r>
            <a:r>
              <a:rPr lang="ja-JP" altLang="en-US" sz="1600" dirty="0">
                <a:latin typeface="Meiryo UI" panose="020B0604030504040204" pitchFamily="50" charset="-128"/>
                <a:ea typeface="Meiryo UI" panose="020B0604030504040204" pitchFamily="50" charset="-128"/>
              </a:rPr>
              <a:t>場合は、［申請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勤務スケジュール申請］メニューで申請します。</a:t>
            </a:r>
            <a:endParaRPr lang="en-US" altLang="ja-JP" sz="1600" dirty="0">
              <a:latin typeface="Meiryo UI" panose="020B0604030504040204" pitchFamily="50" charset="-128"/>
              <a:ea typeface="Meiryo UI" panose="020B0604030504040204" pitchFamily="50" charset="-128"/>
            </a:endParaRPr>
          </a:p>
          <a:p>
            <a:pPr marL="0" indent="0">
              <a:buNone/>
            </a:pPr>
            <a:r>
              <a:rPr lang="en-US" altLang="ja-JP" sz="1600" dirty="0">
                <a:latin typeface="Meiryo UI" panose="020B0604030504040204" pitchFamily="50" charset="-128"/>
                <a:ea typeface="Meiryo UI" panose="020B0604030504040204" pitchFamily="50" charset="-128"/>
              </a:rPr>
              <a:t>1. </a:t>
            </a:r>
            <a:r>
              <a:rPr lang="ja-JP" altLang="en-US" sz="1600" dirty="0">
                <a:latin typeface="Meiryo UI" panose="020B0604030504040204" pitchFamily="50" charset="-128"/>
                <a:ea typeface="Meiryo UI" panose="020B0604030504040204" pitchFamily="50" charset="-128"/>
              </a:rPr>
              <a:t>申請する期間を指定し、［</a:t>
            </a:r>
            <a:r>
              <a:rPr lang="en-US" altLang="ja-JP" sz="1600" dirty="0">
                <a:latin typeface="Meiryo UI" panose="020B0604030504040204" pitchFamily="50" charset="-128"/>
                <a:ea typeface="Meiryo UI" panose="020B0604030504040204" pitchFamily="50" charset="-128"/>
              </a:rPr>
              <a:t>OK</a:t>
            </a:r>
            <a:r>
              <a:rPr lang="ja-JP" altLang="en-US" sz="1600" dirty="0">
                <a:latin typeface="Meiryo UI" panose="020B0604030504040204" pitchFamily="50" charset="-128"/>
                <a:ea typeface="Meiryo UI" panose="020B0604030504040204" pitchFamily="50" charset="-128"/>
              </a:rPr>
              <a:t>］ボタンをクリックします。</a:t>
            </a:r>
            <a:endParaRPr lang="en-US" altLang="ja-JP" sz="1600" dirty="0">
              <a:latin typeface="Meiryo UI" panose="020B0604030504040204" pitchFamily="50" charset="-128"/>
              <a:ea typeface="Meiryo UI" panose="020B0604030504040204" pitchFamily="50" charset="-128"/>
            </a:endParaRPr>
          </a:p>
          <a:p>
            <a:pPr marL="342900" indent="-342900">
              <a:buAutoNum type="arabicPeriod"/>
            </a:pPr>
            <a:endParaRPr lang="en-US" altLang="ja-JP" sz="1600" dirty="0">
              <a:latin typeface="Meiryo UI" panose="020B0604030504040204" pitchFamily="50" charset="-128"/>
              <a:ea typeface="Meiryo UI" panose="020B0604030504040204" pitchFamily="50" charset="-128"/>
            </a:endParaRPr>
          </a:p>
          <a:p>
            <a:pPr marL="342900" indent="-342900">
              <a:buAutoNum type="arabicPeriod"/>
            </a:pPr>
            <a:endParaRPr lang="en-US" altLang="ja-JP" sz="1600" dirty="0">
              <a:latin typeface="Meiryo UI" panose="020B0604030504040204" pitchFamily="50" charset="-128"/>
              <a:ea typeface="Meiryo UI" panose="020B0604030504040204" pitchFamily="50" charset="-128"/>
            </a:endParaRPr>
          </a:p>
          <a:p>
            <a:pPr marL="342900" indent="-342900">
              <a:buAutoNum type="arabicPeriod"/>
            </a:pPr>
            <a:endParaRPr lang="en-US" altLang="ja-JP" sz="1600" dirty="0">
              <a:latin typeface="Meiryo UI" panose="020B0604030504040204" pitchFamily="50" charset="-128"/>
              <a:ea typeface="Meiryo UI" panose="020B0604030504040204" pitchFamily="50" charset="-128"/>
            </a:endParaRPr>
          </a:p>
          <a:p>
            <a:pPr marL="342900" indent="-342900">
              <a:buAutoNum type="arabicPeriod"/>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r>
              <a:rPr lang="en-US" altLang="ja-JP" sz="1600" dirty="0">
                <a:latin typeface="Meiryo UI" panose="020B0604030504040204" pitchFamily="50" charset="-128"/>
                <a:ea typeface="Meiryo UI" panose="020B0604030504040204" pitchFamily="50" charset="-128"/>
              </a:rPr>
              <a:t>2.</a:t>
            </a:r>
            <a:r>
              <a:rPr lang="ja-JP" altLang="en-US" sz="1600" dirty="0">
                <a:latin typeface="Meiryo UI" panose="020B0604030504040204" pitchFamily="50" charset="-128"/>
                <a:ea typeface="Meiryo UI" panose="020B0604030504040204" pitchFamily="50" charset="-128"/>
              </a:rPr>
              <a:t> 勤務を変更する日付にチェックを付け、変更後の勤務体系を入力して［申請］ボタンをクリックします。</a:t>
            </a:r>
          </a:p>
          <a:p>
            <a:pPr marL="0" indent="0">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32</a:t>
            </a:fld>
            <a:endParaRPr kumimoji="1" lang="ja-JP" altLang="en-US" dirty="0">
              <a:latin typeface="Meiryo UI" panose="020B0604030504040204" pitchFamily="50" charset="-128"/>
              <a:ea typeface="Meiryo UI" panose="020B0604030504040204" pitchFamily="50" charset="-128"/>
            </a:endParaRPr>
          </a:p>
        </p:txBody>
      </p:sp>
      <p:grpSp>
        <p:nvGrpSpPr>
          <p:cNvPr id="15" name="グループ化 14"/>
          <p:cNvGrpSpPr/>
          <p:nvPr/>
        </p:nvGrpSpPr>
        <p:grpSpPr>
          <a:xfrm>
            <a:off x="918682" y="1525202"/>
            <a:ext cx="4841697" cy="1463284"/>
            <a:chOff x="529801" y="1537927"/>
            <a:chExt cx="4841697" cy="1463284"/>
          </a:xfrm>
        </p:grpSpPr>
        <p:pic>
          <p:nvPicPr>
            <p:cNvPr id="6" name="図 5">
              <a:extLst>
                <a:ext uri="{FF2B5EF4-FFF2-40B4-BE49-F238E27FC236}">
                  <a16:creationId xmlns:a16="http://schemas.microsoft.com/office/drawing/2014/main" id="{2B6712C1-3035-4665-8D7E-0CCAAC0A68CE}"/>
                </a:ext>
              </a:extLst>
            </p:cNvPr>
            <p:cNvPicPr>
              <a:picLocks noChangeAspect="1"/>
            </p:cNvPicPr>
            <p:nvPr/>
          </p:nvPicPr>
          <p:blipFill>
            <a:blip r:embed="rId3"/>
            <a:stretch>
              <a:fillRect/>
            </a:stretch>
          </p:blipFill>
          <p:spPr>
            <a:xfrm>
              <a:off x="529801" y="1537927"/>
              <a:ext cx="4841697" cy="1463284"/>
            </a:xfrm>
            <a:prstGeom prst="rect">
              <a:avLst/>
            </a:prstGeom>
            <a:ln w="3175">
              <a:solidFill>
                <a:schemeClr val="tx1"/>
              </a:solidFill>
            </a:ln>
          </p:spPr>
        </p:pic>
        <p:sp>
          <p:nvSpPr>
            <p:cNvPr id="7"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1734122" y="2199096"/>
              <a:ext cx="2429296" cy="212905"/>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8" name="AutoShape 380">
              <a:extLst>
                <a:ext uri="{FF2B5EF4-FFF2-40B4-BE49-F238E27FC236}">
                  <a16:creationId xmlns:a16="http://schemas.microsoft.com/office/drawing/2014/main" id="{649FC375-DB7D-4CB5-B7DF-B83C72158B39}"/>
                </a:ext>
              </a:extLst>
            </p:cNvPr>
            <p:cNvSpPr>
              <a:spLocks noChangeArrowheads="1"/>
            </p:cNvSpPr>
            <p:nvPr/>
          </p:nvSpPr>
          <p:spPr bwMode="auto">
            <a:xfrm>
              <a:off x="2660202" y="2689588"/>
              <a:ext cx="658279" cy="299137"/>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grpSp>
      <p:grpSp>
        <p:nvGrpSpPr>
          <p:cNvPr id="16" name="グループ化 15"/>
          <p:cNvGrpSpPr/>
          <p:nvPr/>
        </p:nvGrpSpPr>
        <p:grpSpPr>
          <a:xfrm>
            <a:off x="874962" y="3653017"/>
            <a:ext cx="4864397" cy="2618614"/>
            <a:chOff x="503342" y="3662380"/>
            <a:chExt cx="4864397" cy="2618614"/>
          </a:xfrm>
        </p:grpSpPr>
        <p:pic>
          <p:nvPicPr>
            <p:cNvPr id="9" name="図 8">
              <a:extLst>
                <a:ext uri="{FF2B5EF4-FFF2-40B4-BE49-F238E27FC236}">
                  <a16:creationId xmlns:a16="http://schemas.microsoft.com/office/drawing/2014/main" id="{B175CD12-D073-485E-A171-D78663EE98C8}"/>
                </a:ext>
              </a:extLst>
            </p:cNvPr>
            <p:cNvPicPr>
              <a:picLocks noChangeAspect="1"/>
            </p:cNvPicPr>
            <p:nvPr/>
          </p:nvPicPr>
          <p:blipFill>
            <a:blip r:embed="rId4"/>
            <a:stretch>
              <a:fillRect/>
            </a:stretch>
          </p:blipFill>
          <p:spPr>
            <a:xfrm>
              <a:off x="529801" y="3662380"/>
              <a:ext cx="4837938" cy="2610993"/>
            </a:xfrm>
            <a:prstGeom prst="rect">
              <a:avLst/>
            </a:prstGeom>
            <a:ln w="3175">
              <a:solidFill>
                <a:schemeClr val="tx1"/>
              </a:solidFill>
            </a:ln>
          </p:spPr>
        </p:pic>
        <p:sp>
          <p:nvSpPr>
            <p:cNvPr id="10" name="AutoShape 380">
              <a:extLst>
                <a:ext uri="{FF2B5EF4-FFF2-40B4-BE49-F238E27FC236}">
                  <a16:creationId xmlns:a16="http://schemas.microsoft.com/office/drawing/2014/main" id="{649FC375-DB7D-4CB5-B7DF-B83C72158B39}"/>
                </a:ext>
              </a:extLst>
            </p:cNvPr>
            <p:cNvSpPr>
              <a:spLocks noChangeArrowheads="1"/>
            </p:cNvSpPr>
            <p:nvPr/>
          </p:nvSpPr>
          <p:spPr bwMode="auto">
            <a:xfrm>
              <a:off x="2232659" y="6033306"/>
              <a:ext cx="510541" cy="24768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1" name="AutoShape 380">
              <a:extLst>
                <a:ext uri="{FF2B5EF4-FFF2-40B4-BE49-F238E27FC236}">
                  <a16:creationId xmlns:a16="http://schemas.microsoft.com/office/drawing/2014/main" id="{649FC375-DB7D-4CB5-B7DF-B83C72158B39}"/>
                </a:ext>
              </a:extLst>
            </p:cNvPr>
            <p:cNvSpPr>
              <a:spLocks noChangeArrowheads="1"/>
            </p:cNvSpPr>
            <p:nvPr/>
          </p:nvSpPr>
          <p:spPr bwMode="auto">
            <a:xfrm>
              <a:off x="503342" y="4326426"/>
              <a:ext cx="235226" cy="245574"/>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2" name="AutoShape 380">
              <a:extLst>
                <a:ext uri="{FF2B5EF4-FFF2-40B4-BE49-F238E27FC236}">
                  <a16:creationId xmlns:a16="http://schemas.microsoft.com/office/drawing/2014/main" id="{649FC375-DB7D-4CB5-B7DF-B83C72158B39}"/>
                </a:ext>
              </a:extLst>
            </p:cNvPr>
            <p:cNvSpPr>
              <a:spLocks noChangeArrowheads="1"/>
            </p:cNvSpPr>
            <p:nvPr/>
          </p:nvSpPr>
          <p:spPr bwMode="auto">
            <a:xfrm>
              <a:off x="503342" y="4722302"/>
              <a:ext cx="235226" cy="245574"/>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3" name="AutoShape 380">
              <a:extLst>
                <a:ext uri="{FF2B5EF4-FFF2-40B4-BE49-F238E27FC236}">
                  <a16:creationId xmlns:a16="http://schemas.microsoft.com/office/drawing/2014/main" id="{649FC375-DB7D-4CB5-B7DF-B83C72158B39}"/>
                </a:ext>
              </a:extLst>
            </p:cNvPr>
            <p:cNvSpPr>
              <a:spLocks noChangeArrowheads="1"/>
            </p:cNvSpPr>
            <p:nvPr/>
          </p:nvSpPr>
          <p:spPr bwMode="auto">
            <a:xfrm>
              <a:off x="3606020" y="4093682"/>
              <a:ext cx="691659" cy="1110777"/>
            </a:xfrm>
            <a:prstGeom prst="roundRect">
              <a:avLst>
                <a:gd name="adj" fmla="val 640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grpSp>
    </p:spTree>
    <p:extLst>
      <p:ext uri="{BB962C8B-B14F-4D97-AF65-F5344CB8AC3E}">
        <p14:creationId xmlns:p14="http://schemas.microsoft.com/office/powerpoint/2010/main" val="114909673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- 3. </a:t>
            </a:r>
            <a:r>
              <a:rPr lang="ja-JP" altLang="en-US" sz="2800" b="1" dirty="0">
                <a:latin typeface="Meiryo UI" panose="020B0604030504040204" pitchFamily="50" charset="-128"/>
                <a:ea typeface="Meiryo UI" panose="020B0604030504040204" pitchFamily="50" charset="-128"/>
              </a:rPr>
              <a:t>申請を取り下げる（</a:t>
            </a:r>
            <a:r>
              <a:rPr lang="en-US" altLang="ja-JP" sz="2800" b="1" dirty="0">
                <a:latin typeface="Meiryo UI" panose="020B0604030504040204" pitchFamily="50" charset="-128"/>
                <a:ea typeface="Meiryo UI" panose="020B0604030504040204" pitchFamily="50" charset="-128"/>
              </a:rPr>
              <a:t>1</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申請状況］メニューまた</a:t>
            </a:r>
            <a:r>
              <a:rPr lang="ja-JP" altLang="ja-JP" sz="1600" dirty="0">
                <a:latin typeface="Meiryo UI" panose="020B0604030504040204" pitchFamily="50" charset="-128"/>
                <a:ea typeface="Meiryo UI" panose="020B0604030504040204" pitchFamily="50" charset="-128"/>
              </a:rPr>
              <a:t>は</a:t>
            </a:r>
            <a:r>
              <a:rPr lang="ja-JP" altLang="en-US"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申請</a:t>
            </a:r>
            <a:r>
              <a:rPr lang="ja-JP" altLang="en-US"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メニューの各メニュー</a:t>
            </a:r>
            <a:r>
              <a:rPr lang="ja-JP" altLang="en-US" sz="1600" dirty="0">
                <a:latin typeface="Meiryo UI" panose="020B0604030504040204" pitchFamily="50" charset="-128"/>
                <a:ea typeface="Meiryo UI" panose="020B0604030504040204" pitchFamily="50" charset="-128"/>
              </a:rPr>
              <a:t>から取り下げます。</a:t>
            </a:r>
          </a:p>
          <a:p>
            <a:pPr marL="0" indent="0">
              <a:buNone/>
            </a:pPr>
            <a:r>
              <a:rPr lang="ja-JP" altLang="ja-JP" sz="1600" b="1" dirty="0">
                <a:latin typeface="Meiryo UI" panose="020B0604030504040204" pitchFamily="50" charset="-128"/>
                <a:ea typeface="Meiryo UI" panose="020B0604030504040204" pitchFamily="50" charset="-128"/>
              </a:rPr>
              <a:t>＜例＞ 休暇申請を取り</a:t>
            </a:r>
            <a:r>
              <a:rPr lang="ja-JP" altLang="en-US" sz="1600" b="1" dirty="0">
                <a:latin typeface="Meiryo UI" panose="020B0604030504040204" pitchFamily="50" charset="-128"/>
                <a:ea typeface="Meiryo UI" panose="020B0604030504040204" pitchFamily="50" charset="-128"/>
              </a:rPr>
              <a:t>下げる（［申請</a:t>
            </a:r>
            <a:r>
              <a:rPr lang="en-US" altLang="ja-JP" sz="1600" b="1" dirty="0">
                <a:latin typeface="Meiryo UI" panose="020B0604030504040204" pitchFamily="50" charset="-128"/>
                <a:ea typeface="Meiryo UI" panose="020B0604030504040204" pitchFamily="50" charset="-128"/>
              </a:rPr>
              <a:t> ‐ </a:t>
            </a:r>
            <a:r>
              <a:rPr lang="ja-JP" altLang="en-US" sz="1600" b="1" dirty="0">
                <a:latin typeface="Meiryo UI" panose="020B0604030504040204" pitchFamily="50" charset="-128"/>
                <a:ea typeface="Meiryo UI" panose="020B0604030504040204" pitchFamily="50" charset="-128"/>
              </a:rPr>
              <a:t>申請状況］メニューから取り下げる）</a:t>
            </a:r>
            <a:endParaRPr lang="en-US" altLang="ja-JP" sz="1600" b="1" dirty="0">
              <a:latin typeface="Meiryo UI" panose="020B0604030504040204" pitchFamily="50" charset="-128"/>
              <a:ea typeface="Meiryo UI" panose="020B0604030504040204" pitchFamily="50" charset="-128"/>
            </a:endParaRPr>
          </a:p>
          <a:p>
            <a:pPr marL="0" indent="0">
              <a:buNone/>
            </a:pPr>
            <a:r>
              <a:rPr lang="en-US" altLang="ja-JP" sz="1600" dirty="0">
                <a:latin typeface="Meiryo UI" panose="020B0604030504040204" pitchFamily="50" charset="-128"/>
                <a:ea typeface="Meiryo UI" panose="020B0604030504040204" pitchFamily="50" charset="-128"/>
              </a:rPr>
              <a:t>1. </a:t>
            </a:r>
            <a:r>
              <a:rPr lang="ja-JP" altLang="en-US" sz="1600" dirty="0">
                <a:latin typeface="Meiryo UI" panose="020B0604030504040204" pitchFamily="50" charset="-128"/>
                <a:ea typeface="Meiryo UI" panose="020B0604030504040204" pitchFamily="50" charset="-128"/>
              </a:rPr>
              <a:t>取り下げる申請をクリックします。</a:t>
            </a: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342900" indent="-342900">
              <a:buAutoNum type="arabicPeriod"/>
            </a:pPr>
            <a:endParaRPr lang="en-US" altLang="ja-JP" sz="1600" dirty="0">
              <a:latin typeface="Meiryo UI" panose="020B0604030504040204" pitchFamily="50" charset="-128"/>
              <a:ea typeface="Meiryo UI" panose="020B0604030504040204" pitchFamily="50" charset="-128"/>
            </a:endParaRPr>
          </a:p>
          <a:p>
            <a:pPr marL="342900" indent="-342900">
              <a:buAutoNum type="arabicPeriod"/>
            </a:pPr>
            <a:endParaRPr lang="en-US" altLang="ja-JP" sz="1600" dirty="0">
              <a:latin typeface="Meiryo UI" panose="020B0604030504040204" pitchFamily="50" charset="-128"/>
              <a:ea typeface="Meiryo UI" panose="020B0604030504040204" pitchFamily="50" charset="-128"/>
            </a:endParaRPr>
          </a:p>
          <a:p>
            <a:pPr marL="342900" indent="-342900">
              <a:buAutoNum type="arabicPeriod"/>
            </a:pPr>
            <a:endParaRPr lang="en-US" altLang="ja-JP" sz="1600" dirty="0">
              <a:latin typeface="Meiryo UI" panose="020B0604030504040204" pitchFamily="50" charset="-128"/>
              <a:ea typeface="Meiryo UI" panose="020B0604030504040204" pitchFamily="50" charset="-128"/>
            </a:endParaRPr>
          </a:p>
          <a:p>
            <a:pPr marL="342900" indent="-342900">
              <a:buAutoNum type="arabicPeriod"/>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r>
              <a:rPr lang="en-US" altLang="ja-JP" sz="1600" dirty="0">
                <a:latin typeface="Meiryo UI" panose="020B0604030504040204" pitchFamily="50" charset="-128"/>
                <a:ea typeface="Meiryo UI" panose="020B0604030504040204" pitchFamily="50" charset="-128"/>
              </a:rPr>
              <a:t>2. </a:t>
            </a:r>
            <a:r>
              <a:rPr lang="ja-JP" altLang="en-US" sz="1600" dirty="0">
                <a:latin typeface="Meiryo UI" panose="020B0604030504040204" pitchFamily="50" charset="-128"/>
                <a:ea typeface="Meiryo UI" panose="020B0604030504040204" pitchFamily="50" charset="-128"/>
              </a:rPr>
              <a:t>内容を確認し、［取り下げ］ボタンをクリックします。</a:t>
            </a: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33</a:t>
            </a:fld>
            <a:endParaRPr kumimoji="1" lang="ja-JP" altLang="en-US" dirty="0">
              <a:latin typeface="Meiryo UI" panose="020B0604030504040204" pitchFamily="50" charset="-128"/>
              <a:ea typeface="Meiryo UI" panose="020B0604030504040204" pitchFamily="50" charset="-128"/>
            </a:endParaRPr>
          </a:p>
        </p:txBody>
      </p:sp>
      <p:pic>
        <p:nvPicPr>
          <p:cNvPr id="12" name="図 11">
            <a:extLst>
              <a:ext uri="{FF2B5EF4-FFF2-40B4-BE49-F238E27FC236}">
                <a16:creationId xmlns:a16="http://schemas.microsoft.com/office/drawing/2014/main" id="{8B9B43F2-B87E-4E8F-8E28-CFC73B25F45A}"/>
              </a:ext>
            </a:extLst>
          </p:cNvPr>
          <p:cNvPicPr/>
          <p:nvPr/>
        </p:nvPicPr>
        <p:blipFill>
          <a:blip r:embed="rId3"/>
          <a:stretch>
            <a:fillRect/>
          </a:stretch>
        </p:blipFill>
        <p:spPr>
          <a:xfrm>
            <a:off x="782328" y="4232844"/>
            <a:ext cx="3717030" cy="2479649"/>
          </a:xfrm>
          <a:prstGeom prst="rect">
            <a:avLst/>
          </a:prstGeom>
          <a:ln>
            <a:solidFill>
              <a:srgbClr val="000000"/>
            </a:solidFill>
          </a:ln>
        </p:spPr>
      </p:pic>
      <p:sp>
        <p:nvSpPr>
          <p:cNvPr id="13" name="AutoShape 380">
            <a:extLst>
              <a:ext uri="{FF2B5EF4-FFF2-40B4-BE49-F238E27FC236}">
                <a16:creationId xmlns:a16="http://schemas.microsoft.com/office/drawing/2014/main" id="{8521A983-A44A-4D71-9ACB-9D24F0532BA3}"/>
              </a:ext>
            </a:extLst>
          </p:cNvPr>
          <p:cNvSpPr>
            <a:spLocks noChangeArrowheads="1"/>
          </p:cNvSpPr>
          <p:nvPr/>
        </p:nvSpPr>
        <p:spPr bwMode="auto">
          <a:xfrm>
            <a:off x="2313329" y="6472106"/>
            <a:ext cx="636447" cy="252755"/>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9" name="テキスト ボックス 18">
            <a:extLst>
              <a:ext uri="{FF2B5EF4-FFF2-40B4-BE49-F238E27FC236}">
                <a16:creationId xmlns:a16="http://schemas.microsoft.com/office/drawing/2014/main" id="{18B5746C-2D60-4B50-A2EA-D9D04CD4CD66}"/>
              </a:ext>
            </a:extLst>
          </p:cNvPr>
          <p:cNvSpPr txBox="1"/>
          <p:nvPr/>
        </p:nvSpPr>
        <p:spPr>
          <a:xfrm>
            <a:off x="4766372" y="5863447"/>
            <a:ext cx="6305282" cy="584775"/>
          </a:xfrm>
          <a:prstGeom prst="rect">
            <a:avLst/>
          </a:prstGeom>
          <a:noFill/>
        </p:spPr>
        <p:txBody>
          <a:bodyPr wrap="square" rtlCol="0">
            <a:spAutoFit/>
          </a:bodyPr>
          <a:lstStyle/>
          <a:p>
            <a:r>
              <a:rPr lang="ja-JP" altLang="en-US" sz="1600" dirty="0">
                <a:latin typeface="Meiryo UI" panose="020B0604030504040204" pitchFamily="50" charset="-128"/>
                <a:ea typeface="Meiryo UI" panose="020B0604030504040204" pitchFamily="50" charset="-128"/>
              </a:rPr>
              <a:t>［申請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申請状況］</a:t>
            </a:r>
            <a:r>
              <a:rPr kumimoji="1" lang="ja-JP" altLang="en-US" sz="1600" dirty="0">
                <a:latin typeface="Meiryo UI" panose="020B0604030504040204" pitchFamily="50" charset="-128"/>
                <a:ea typeface="Meiryo UI" panose="020B0604030504040204" pitchFamily="50" charset="-128"/>
              </a:rPr>
              <a:t>画面に、申請した内容が表示されていない場合は、</a:t>
            </a:r>
            <a:endParaRPr kumimoji="1" lang="en-US" altLang="ja-JP" sz="1600" dirty="0">
              <a:latin typeface="Meiryo UI" panose="020B0604030504040204" pitchFamily="50" charset="-128"/>
              <a:ea typeface="Meiryo UI" panose="020B0604030504040204" pitchFamily="50" charset="-128"/>
            </a:endParaRPr>
          </a:p>
          <a:p>
            <a:r>
              <a:rPr lang="ja-JP" altLang="en-US" sz="1600" dirty="0">
                <a:latin typeface="Meiryo UI" panose="020B0604030504040204" pitchFamily="50" charset="-128"/>
                <a:ea typeface="Meiryo UI" panose="020B0604030504040204" pitchFamily="50" charset="-128"/>
              </a:rPr>
              <a:t>次ページをご確認ください。</a:t>
            </a:r>
            <a:endParaRPr kumimoji="1" lang="ja-JP" altLang="en-US" sz="1600" dirty="0">
              <a:latin typeface="Meiryo UI" panose="020B0604030504040204" pitchFamily="50" charset="-128"/>
              <a:ea typeface="Meiryo UI" panose="020B0604030504040204" pitchFamily="50" charset="-128"/>
            </a:endParaRPr>
          </a:p>
        </p:txBody>
      </p:sp>
      <p:grpSp>
        <p:nvGrpSpPr>
          <p:cNvPr id="7" name="グループ化 6"/>
          <p:cNvGrpSpPr/>
          <p:nvPr/>
        </p:nvGrpSpPr>
        <p:grpSpPr>
          <a:xfrm>
            <a:off x="761308" y="1825898"/>
            <a:ext cx="5348369" cy="2084429"/>
            <a:chOff x="582630" y="1812699"/>
            <a:chExt cx="5348369" cy="2084429"/>
          </a:xfrm>
        </p:grpSpPr>
        <p:pic>
          <p:nvPicPr>
            <p:cNvPr id="3074" name="Picture 2" descr="C:\Users\nhosoya\AppData\Local\Temp\SNAGHTML1e0d404a.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2630" y="1812699"/>
              <a:ext cx="5348369" cy="2084429"/>
            </a:xfrm>
            <a:prstGeom prst="rect">
              <a:avLst/>
            </a:prstGeom>
            <a:noFill/>
            <a:extLst>
              <a:ext uri="{909E8E84-426E-40DD-AFC4-6F175D3DCCD1}">
                <a14:hiddenFill xmlns:a14="http://schemas.microsoft.com/office/drawing/2010/main">
                  <a:solidFill>
                    <a:srgbClr val="FFFFFF"/>
                  </a:solidFill>
                </a14:hiddenFill>
              </a:ext>
            </a:extLst>
          </p:spPr>
        </p:pic>
        <p:grpSp>
          <p:nvGrpSpPr>
            <p:cNvPr id="6" name="グループ化 5"/>
            <p:cNvGrpSpPr/>
            <p:nvPr/>
          </p:nvGrpSpPr>
          <p:grpSpPr>
            <a:xfrm>
              <a:off x="583121" y="2055093"/>
              <a:ext cx="3873548" cy="1701361"/>
              <a:chOff x="583121" y="2055093"/>
              <a:chExt cx="3873548" cy="1701361"/>
            </a:xfrm>
          </p:grpSpPr>
          <p:sp>
            <p:nvSpPr>
              <p:cNvPr id="16" name="Rectangle 363">
                <a:extLst>
                  <a:ext uri="{FF2B5EF4-FFF2-40B4-BE49-F238E27FC236}">
                    <a16:creationId xmlns:a16="http://schemas.microsoft.com/office/drawing/2014/main" id="{0A4A077C-82C8-4A13-B7EE-A4AE73C8D0DF}"/>
                  </a:ext>
                </a:extLst>
              </p:cNvPr>
              <p:cNvSpPr>
                <a:spLocks noChangeArrowheads="1"/>
              </p:cNvSpPr>
              <p:nvPr/>
            </p:nvSpPr>
            <p:spPr bwMode="auto">
              <a:xfrm>
                <a:off x="814662" y="3105637"/>
                <a:ext cx="3642007" cy="650817"/>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spcAft>
                    <a:spcPts val="600"/>
                  </a:spcAft>
                </a:pPr>
                <a:r>
                  <a:rPr lang="en-US" altLang="ja-JP" sz="1400" dirty="0">
                    <a:latin typeface="Meiryo UI" panose="020B0604030504040204" pitchFamily="50" charset="-128"/>
                    <a:ea typeface="Meiryo UI" panose="020B0604030504040204" pitchFamily="50" charset="-128"/>
                  </a:rPr>
                  <a:t>【</a:t>
                </a:r>
                <a:r>
                  <a:rPr lang="ja-JP" altLang="en-US" sz="1400" dirty="0">
                    <a:latin typeface="Meiryo UI" panose="020B0604030504040204" pitchFamily="50" charset="-128"/>
                    <a:ea typeface="Meiryo UI" panose="020B0604030504040204" pitchFamily="50" charset="-128"/>
                  </a:rPr>
                  <a:t>参考</a:t>
                </a:r>
                <a:r>
                  <a:rPr lang="en-US" altLang="ja-JP" sz="1400" dirty="0">
                    <a:latin typeface="Meiryo UI" panose="020B0604030504040204" pitchFamily="50" charset="-128"/>
                    <a:ea typeface="Meiryo UI" panose="020B0604030504040204" pitchFamily="50" charset="-128"/>
                  </a:rPr>
                  <a:t>】	</a:t>
                </a:r>
              </a:p>
              <a:p>
                <a:pPr fontAlgn="base">
                  <a:spcAft>
                    <a:spcPts val="600"/>
                  </a:spcAft>
                </a:pPr>
                <a:r>
                  <a:rPr lang="ja-JP" altLang="ja-JP" sz="1400" dirty="0">
                    <a:latin typeface="Meiryo UI" panose="020B0604030504040204" pitchFamily="50" charset="-128"/>
                    <a:ea typeface="Meiryo UI" panose="020B0604030504040204" pitchFamily="50" charset="-128"/>
                  </a:rPr>
                  <a:t>［条件設定］をクリックして絞り込み</a:t>
                </a:r>
                <a:r>
                  <a:rPr lang="ja-JP" altLang="en-US" sz="1400" dirty="0">
                    <a:latin typeface="Meiryo UI" panose="020B0604030504040204" pitchFamily="50" charset="-128"/>
                    <a:ea typeface="Meiryo UI" panose="020B0604030504040204" pitchFamily="50" charset="-128"/>
                  </a:rPr>
                  <a:t>できます。</a:t>
                </a:r>
                <a:endParaRPr lang="ja-JP" sz="14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cxnSp>
            <p:nvCxnSpPr>
              <p:cNvPr id="17" name="直線コネクタ 16">
                <a:extLst>
                  <a:ext uri="{FF2B5EF4-FFF2-40B4-BE49-F238E27FC236}">
                    <a16:creationId xmlns:a16="http://schemas.microsoft.com/office/drawing/2014/main" id="{5DEB2BDC-6CA9-421E-84B8-0A52CB32B608}"/>
                  </a:ext>
                </a:extLst>
              </p:cNvPr>
              <p:cNvCxnSpPr>
                <a:cxnSpLocks/>
              </p:cNvCxnSpPr>
              <p:nvPr/>
            </p:nvCxnSpPr>
            <p:spPr>
              <a:xfrm flipH="1" flipV="1">
                <a:off x="909807" y="2237191"/>
                <a:ext cx="12831" cy="868446"/>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15" name="AutoShape 380">
                <a:extLst>
                  <a:ext uri="{FF2B5EF4-FFF2-40B4-BE49-F238E27FC236}">
                    <a16:creationId xmlns:a16="http://schemas.microsoft.com/office/drawing/2014/main" id="{59082384-B1D2-4D62-A727-8F5D409041A9}"/>
                  </a:ext>
                </a:extLst>
              </p:cNvPr>
              <p:cNvSpPr>
                <a:spLocks noChangeArrowheads="1"/>
              </p:cNvSpPr>
              <p:nvPr/>
            </p:nvSpPr>
            <p:spPr bwMode="auto">
              <a:xfrm>
                <a:off x="583121" y="2055093"/>
                <a:ext cx="463084" cy="16107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4"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1815246" y="2190697"/>
                <a:ext cx="323970" cy="16107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grpSp>
      </p:grpSp>
    </p:spTree>
    <p:extLst>
      <p:ext uri="{BB962C8B-B14F-4D97-AF65-F5344CB8AC3E}">
        <p14:creationId xmlns:p14="http://schemas.microsoft.com/office/powerpoint/2010/main" val="334967229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- 3. </a:t>
            </a:r>
            <a:r>
              <a:rPr lang="ja-JP" altLang="en-US" sz="2800" b="1" dirty="0">
                <a:latin typeface="Meiryo UI" panose="020B0604030504040204" pitchFamily="50" charset="-128"/>
                <a:ea typeface="Meiryo UI" panose="020B0604030504040204" pitchFamily="50" charset="-128"/>
              </a:rPr>
              <a:t>申請を取り下げる（</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前ページに申請した内容が表示されていない場合は、すでに決裁済みのため、</a:t>
            </a:r>
          </a:p>
          <a:p>
            <a:pPr marL="0" indent="0">
              <a:buNone/>
            </a:pPr>
            <a:r>
              <a:rPr lang="ja-JP" altLang="en-US" sz="1600" dirty="0">
                <a:latin typeface="Meiryo UI" panose="020B0604030504040204" pitchFamily="50" charset="-128"/>
                <a:ea typeface="Meiryo UI" panose="020B0604030504040204" pitchFamily="50" charset="-128"/>
              </a:rPr>
              <a:t>以下の手順で［申請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申請状況］メニューまた</a:t>
            </a:r>
            <a:r>
              <a:rPr lang="ja-JP" altLang="ja-JP" sz="1600" dirty="0">
                <a:latin typeface="Meiryo UI" panose="020B0604030504040204" pitchFamily="50" charset="-128"/>
                <a:ea typeface="Meiryo UI" panose="020B0604030504040204" pitchFamily="50" charset="-128"/>
              </a:rPr>
              <a:t>は</a:t>
            </a:r>
            <a:r>
              <a:rPr lang="ja-JP" altLang="en-US"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申請</a:t>
            </a:r>
            <a:r>
              <a:rPr lang="ja-JP" altLang="en-US"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メニューの各メニュー</a:t>
            </a:r>
            <a:r>
              <a:rPr lang="ja-JP" altLang="en-US" sz="1600" dirty="0">
                <a:latin typeface="Meiryo UI" panose="020B0604030504040204" pitchFamily="50" charset="-128"/>
                <a:ea typeface="Meiryo UI" panose="020B0604030504040204" pitchFamily="50" charset="-128"/>
              </a:rPr>
              <a:t>から申請を取り消します。</a:t>
            </a:r>
          </a:p>
          <a:p>
            <a:pPr marL="0" indent="0">
              <a:buNone/>
            </a:pPr>
            <a:r>
              <a:rPr lang="ja-JP" altLang="ja-JP" sz="1600" b="1" dirty="0">
                <a:latin typeface="Meiryo UI" panose="020B0604030504040204" pitchFamily="50" charset="-128"/>
                <a:ea typeface="Meiryo UI" panose="020B0604030504040204" pitchFamily="50" charset="-128"/>
              </a:rPr>
              <a:t>＜例＞ 休暇申請を取り消す</a:t>
            </a:r>
            <a:r>
              <a:rPr lang="ja-JP" altLang="en-US" sz="1600" b="1" dirty="0">
                <a:latin typeface="Meiryo UI" panose="020B0604030504040204" pitchFamily="50" charset="-128"/>
                <a:ea typeface="Meiryo UI" panose="020B0604030504040204" pitchFamily="50" charset="-128"/>
              </a:rPr>
              <a:t>（［申請</a:t>
            </a:r>
            <a:r>
              <a:rPr lang="en-US" altLang="ja-JP" sz="1600" b="1" dirty="0">
                <a:latin typeface="Meiryo UI" panose="020B0604030504040204" pitchFamily="50" charset="-128"/>
                <a:ea typeface="Meiryo UI" panose="020B0604030504040204" pitchFamily="50" charset="-128"/>
              </a:rPr>
              <a:t> ‐ </a:t>
            </a:r>
            <a:r>
              <a:rPr lang="ja-JP" altLang="en-US" sz="1600" b="1" dirty="0">
                <a:latin typeface="Meiryo UI" panose="020B0604030504040204" pitchFamily="50" charset="-128"/>
                <a:ea typeface="Meiryo UI" panose="020B0604030504040204" pitchFamily="50" charset="-128"/>
              </a:rPr>
              <a:t>休暇申請］メニューから取り消す）</a:t>
            </a: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342900" indent="-342900">
              <a:buAutoNum type="arabicPeriod"/>
            </a:pPr>
            <a:endParaRPr lang="en-US" altLang="ja-JP" sz="1600" dirty="0">
              <a:latin typeface="Meiryo UI" panose="020B0604030504040204" pitchFamily="50" charset="-128"/>
              <a:ea typeface="Meiryo UI" panose="020B0604030504040204" pitchFamily="50" charset="-128"/>
            </a:endParaRPr>
          </a:p>
          <a:p>
            <a:pPr marL="342900" indent="-342900">
              <a:buAutoNum type="arabicPeriod"/>
            </a:pPr>
            <a:endParaRPr lang="en-US" altLang="ja-JP" sz="1600" dirty="0">
              <a:latin typeface="Meiryo UI" panose="020B0604030504040204" pitchFamily="50" charset="-128"/>
              <a:ea typeface="Meiryo UI" panose="020B0604030504040204" pitchFamily="50" charset="-128"/>
            </a:endParaRPr>
          </a:p>
          <a:p>
            <a:pPr marL="342900" indent="-342900">
              <a:buAutoNum type="arabicPeriod"/>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34</a:t>
            </a:fld>
            <a:endParaRPr kumimoji="1" lang="ja-JP" altLang="en-US" dirty="0">
              <a:latin typeface="Meiryo UI" panose="020B0604030504040204" pitchFamily="50" charset="-128"/>
              <a:ea typeface="Meiryo UI" panose="020B0604030504040204" pitchFamily="50" charset="-128"/>
            </a:endParaRPr>
          </a:p>
        </p:txBody>
      </p:sp>
      <p:pic>
        <p:nvPicPr>
          <p:cNvPr id="17" name="図 16">
            <a:extLst>
              <a:ext uri="{FF2B5EF4-FFF2-40B4-BE49-F238E27FC236}">
                <a16:creationId xmlns:a16="http://schemas.microsoft.com/office/drawing/2014/main" id="{EFF308FC-F291-44CA-B897-46B20F8EC403}"/>
              </a:ext>
            </a:extLst>
          </p:cNvPr>
          <p:cNvPicPr/>
          <p:nvPr/>
        </p:nvPicPr>
        <p:blipFill>
          <a:blip r:embed="rId3"/>
          <a:stretch>
            <a:fillRect/>
          </a:stretch>
        </p:blipFill>
        <p:spPr>
          <a:xfrm>
            <a:off x="1125656" y="2089369"/>
            <a:ext cx="3268097" cy="390344"/>
          </a:xfrm>
          <a:prstGeom prst="rect">
            <a:avLst/>
          </a:prstGeom>
          <a:ln w="3175">
            <a:solidFill>
              <a:schemeClr val="tx1"/>
            </a:solidFill>
          </a:ln>
        </p:spPr>
      </p:pic>
      <p:sp>
        <p:nvSpPr>
          <p:cNvPr id="18" name="矢印: 右 29">
            <a:extLst>
              <a:ext uri="{FF2B5EF4-FFF2-40B4-BE49-F238E27FC236}">
                <a16:creationId xmlns:a16="http://schemas.microsoft.com/office/drawing/2014/main" id="{BD4B165A-F407-4527-A70F-59F656335885}"/>
              </a:ext>
            </a:extLst>
          </p:cNvPr>
          <p:cNvSpPr/>
          <p:nvPr/>
        </p:nvSpPr>
        <p:spPr>
          <a:xfrm rot="5400000">
            <a:off x="2536560" y="2553896"/>
            <a:ext cx="390343" cy="363122"/>
          </a:xfrm>
          <a:prstGeom prst="righ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20" name="矢印: 右 33">
            <a:extLst>
              <a:ext uri="{FF2B5EF4-FFF2-40B4-BE49-F238E27FC236}">
                <a16:creationId xmlns:a16="http://schemas.microsoft.com/office/drawing/2014/main" id="{FC3F64CC-40E0-404B-82B2-6AD8726A7119}"/>
              </a:ext>
            </a:extLst>
          </p:cNvPr>
          <p:cNvSpPr/>
          <p:nvPr/>
        </p:nvSpPr>
        <p:spPr>
          <a:xfrm rot="5400000">
            <a:off x="2541792" y="3919608"/>
            <a:ext cx="390343" cy="363122"/>
          </a:xfrm>
          <a:prstGeom prst="righ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pic>
        <p:nvPicPr>
          <p:cNvPr id="22" name="図 21">
            <a:extLst>
              <a:ext uri="{FF2B5EF4-FFF2-40B4-BE49-F238E27FC236}">
                <a16:creationId xmlns:a16="http://schemas.microsoft.com/office/drawing/2014/main" id="{03B5B5EA-B19C-466C-9A49-6ADE393E9026}"/>
              </a:ext>
            </a:extLst>
          </p:cNvPr>
          <p:cNvPicPr/>
          <p:nvPr/>
        </p:nvPicPr>
        <p:blipFill>
          <a:blip r:embed="rId4"/>
          <a:stretch>
            <a:fillRect/>
          </a:stretch>
        </p:blipFill>
        <p:spPr>
          <a:xfrm>
            <a:off x="1125656" y="4328765"/>
            <a:ext cx="3246755" cy="2234789"/>
          </a:xfrm>
          <a:prstGeom prst="rect">
            <a:avLst/>
          </a:prstGeom>
          <a:ln w="6350">
            <a:solidFill>
              <a:schemeClr val="tx1"/>
            </a:solidFill>
          </a:ln>
        </p:spPr>
      </p:pic>
      <p:sp>
        <p:nvSpPr>
          <p:cNvPr id="33" name="矢印: 右 28">
            <a:extLst>
              <a:ext uri="{FF2B5EF4-FFF2-40B4-BE49-F238E27FC236}">
                <a16:creationId xmlns:a16="http://schemas.microsoft.com/office/drawing/2014/main" id="{611463ED-CF89-4E74-9A0D-E2D6A81A2140}"/>
              </a:ext>
            </a:extLst>
          </p:cNvPr>
          <p:cNvSpPr/>
          <p:nvPr/>
        </p:nvSpPr>
        <p:spPr>
          <a:xfrm>
            <a:off x="4542582" y="6150026"/>
            <a:ext cx="1508438" cy="363122"/>
          </a:xfrm>
          <a:prstGeom prst="righ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pic>
        <p:nvPicPr>
          <p:cNvPr id="34" name="図 33">
            <a:extLst>
              <a:ext uri="{FF2B5EF4-FFF2-40B4-BE49-F238E27FC236}">
                <a16:creationId xmlns:a16="http://schemas.microsoft.com/office/drawing/2014/main" id="{5BEAC0B2-1832-43E1-8D7C-C779433BF53C}"/>
              </a:ext>
            </a:extLst>
          </p:cNvPr>
          <p:cNvPicPr/>
          <p:nvPr/>
        </p:nvPicPr>
        <p:blipFill>
          <a:blip r:embed="rId5"/>
          <a:stretch>
            <a:fillRect/>
          </a:stretch>
        </p:blipFill>
        <p:spPr>
          <a:xfrm>
            <a:off x="6219426" y="4264143"/>
            <a:ext cx="3246755" cy="2301875"/>
          </a:xfrm>
          <a:prstGeom prst="rect">
            <a:avLst/>
          </a:prstGeom>
          <a:ln w="3175">
            <a:solidFill>
              <a:schemeClr val="tx1"/>
            </a:solidFill>
          </a:ln>
        </p:spPr>
      </p:pic>
      <p:sp>
        <p:nvSpPr>
          <p:cNvPr id="35" name="AutoShape 380">
            <a:extLst>
              <a:ext uri="{FF2B5EF4-FFF2-40B4-BE49-F238E27FC236}">
                <a16:creationId xmlns:a16="http://schemas.microsoft.com/office/drawing/2014/main" id="{115A0411-1F0A-45BE-BE01-855968FFFC02}"/>
              </a:ext>
            </a:extLst>
          </p:cNvPr>
          <p:cNvSpPr>
            <a:spLocks noChangeArrowheads="1"/>
          </p:cNvSpPr>
          <p:nvPr/>
        </p:nvSpPr>
        <p:spPr bwMode="auto">
          <a:xfrm>
            <a:off x="3549551" y="2285352"/>
            <a:ext cx="835735" cy="185895"/>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7"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2749033" y="6344193"/>
            <a:ext cx="479700" cy="19997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8" name="AutoShape 380">
            <a:extLst>
              <a:ext uri="{FF2B5EF4-FFF2-40B4-BE49-F238E27FC236}">
                <a16:creationId xmlns:a16="http://schemas.microsoft.com/office/drawing/2014/main" id="{C38E122F-9A14-4057-B36F-AE2D62C034BA}"/>
              </a:ext>
            </a:extLst>
          </p:cNvPr>
          <p:cNvSpPr>
            <a:spLocks noChangeArrowheads="1"/>
          </p:cNvSpPr>
          <p:nvPr/>
        </p:nvSpPr>
        <p:spPr bwMode="auto">
          <a:xfrm>
            <a:off x="7385521" y="6362538"/>
            <a:ext cx="479700" cy="19997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6" name="図 5"/>
          <p:cNvPicPr>
            <a:picLocks noChangeAspect="1"/>
          </p:cNvPicPr>
          <p:nvPr/>
        </p:nvPicPr>
        <p:blipFill>
          <a:blip r:embed="rId6"/>
          <a:stretch>
            <a:fillRect/>
          </a:stretch>
        </p:blipFill>
        <p:spPr>
          <a:xfrm>
            <a:off x="1162587" y="2983650"/>
            <a:ext cx="3242804" cy="841178"/>
          </a:xfrm>
          <a:prstGeom prst="rect">
            <a:avLst/>
          </a:prstGeom>
        </p:spPr>
      </p:pic>
      <p:sp>
        <p:nvSpPr>
          <p:cNvPr id="36" name="AutoShape 380">
            <a:extLst>
              <a:ext uri="{FF2B5EF4-FFF2-40B4-BE49-F238E27FC236}">
                <a16:creationId xmlns:a16="http://schemas.microsoft.com/office/drawing/2014/main" id="{59082384-B1D2-4D62-A727-8F5D409041A9}"/>
              </a:ext>
            </a:extLst>
          </p:cNvPr>
          <p:cNvSpPr>
            <a:spLocks noChangeArrowheads="1"/>
          </p:cNvSpPr>
          <p:nvPr/>
        </p:nvSpPr>
        <p:spPr bwMode="auto">
          <a:xfrm>
            <a:off x="1737106" y="3262931"/>
            <a:ext cx="289468" cy="128151"/>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23266802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- 4</a:t>
            </a:r>
            <a:r>
              <a:rPr lang="en-US" altLang="ja-JP" sz="3200"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未打刻を確認する</a:t>
            </a:r>
          </a:p>
        </p:txBody>
      </p:sp>
      <p:sp>
        <p:nvSpPr>
          <p:cNvPr id="3" name="コンテンツ プレースホルダー 2"/>
          <p:cNvSpPr>
            <a:spLocks noGrp="1"/>
          </p:cNvSpPr>
          <p:nvPr>
            <p:ph idx="1"/>
          </p:nvPr>
        </p:nvSpPr>
        <p:spPr>
          <a:xfrm>
            <a:off x="389614" y="803082"/>
            <a:ext cx="10964186" cy="4063080"/>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［勤務実績</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勤務実績照会］メニューで確認します。</a:t>
            </a: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490003"/>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35</a:t>
            </a:fld>
            <a:endParaRPr kumimoji="1" lang="ja-JP" altLang="en-US" dirty="0">
              <a:latin typeface="Meiryo UI" panose="020B0604030504040204" pitchFamily="50" charset="-128"/>
              <a:ea typeface="Meiryo UI" panose="020B0604030504040204" pitchFamily="50" charset="-128"/>
            </a:endParaRPr>
          </a:p>
        </p:txBody>
      </p:sp>
      <p:sp>
        <p:nvSpPr>
          <p:cNvPr id="36" name="Rectangle 28">
            <a:extLst>
              <a:ext uri="{FF2B5EF4-FFF2-40B4-BE49-F238E27FC236}">
                <a16:creationId xmlns:a16="http://schemas.microsoft.com/office/drawing/2014/main" id="{951C9EB2-53D0-484A-A8B9-FC3D7DBA0B22}"/>
              </a:ext>
            </a:extLst>
          </p:cNvPr>
          <p:cNvSpPr>
            <a:spLocks noChangeArrowheads="1"/>
          </p:cNvSpPr>
          <p:nvPr/>
        </p:nvSpPr>
        <p:spPr bwMode="auto">
          <a:xfrm>
            <a:off x="560169" y="1017249"/>
            <a:ext cx="184731"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sz="1000">
              <a:latin typeface="Meiryo UI" panose="020B0604030504040204" pitchFamily="50" charset="-128"/>
              <a:ea typeface="Meiryo UI" panose="020B0604030504040204" pitchFamily="50" charset="-128"/>
            </a:endParaRPr>
          </a:p>
        </p:txBody>
      </p:sp>
      <p:pic>
        <p:nvPicPr>
          <p:cNvPr id="4100" name="Picture 4" descr="C:\Users\nhosoya\AppData\Local\Temp\SNAGHTML1e1dfe6c.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0169" y="1263470"/>
            <a:ext cx="6569051" cy="4303671"/>
          </a:xfrm>
          <a:prstGeom prst="rect">
            <a:avLst/>
          </a:prstGeom>
          <a:noFill/>
          <a:extLst>
            <a:ext uri="{909E8E84-426E-40DD-AFC4-6F175D3DCCD1}">
              <a14:hiddenFill xmlns:a14="http://schemas.microsoft.com/office/drawing/2010/main">
                <a:solidFill>
                  <a:srgbClr val="FFFFFF"/>
                </a:solidFill>
              </a14:hiddenFill>
            </a:ext>
          </a:extLst>
        </p:spPr>
      </p:pic>
      <p:sp>
        <p:nvSpPr>
          <p:cNvPr id="18" name="AutoShape 380">
            <a:extLst>
              <a:ext uri="{FF2B5EF4-FFF2-40B4-BE49-F238E27FC236}">
                <a16:creationId xmlns:a16="http://schemas.microsoft.com/office/drawing/2014/main" id="{59082384-B1D2-4D62-A727-8F5D409041A9}"/>
              </a:ext>
            </a:extLst>
          </p:cNvPr>
          <p:cNvSpPr>
            <a:spLocks noChangeArrowheads="1"/>
          </p:cNvSpPr>
          <p:nvPr/>
        </p:nvSpPr>
        <p:spPr bwMode="auto">
          <a:xfrm>
            <a:off x="5871707" y="1766806"/>
            <a:ext cx="1295399" cy="17609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19" name="直線コネクタ 18">
            <a:extLst>
              <a:ext uri="{FF2B5EF4-FFF2-40B4-BE49-F238E27FC236}">
                <a16:creationId xmlns:a16="http://schemas.microsoft.com/office/drawing/2014/main" id="{5DEB2BDC-6CA9-421E-84B8-0A52CB32B608}"/>
              </a:ext>
            </a:extLst>
          </p:cNvPr>
          <p:cNvCxnSpPr>
            <a:cxnSpLocks/>
          </p:cNvCxnSpPr>
          <p:nvPr/>
        </p:nvCxnSpPr>
        <p:spPr>
          <a:xfrm flipV="1">
            <a:off x="6519406" y="1942900"/>
            <a:ext cx="0" cy="1266172"/>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20" name="Rectangle 363">
            <a:extLst>
              <a:ext uri="{FF2B5EF4-FFF2-40B4-BE49-F238E27FC236}">
                <a16:creationId xmlns:a16="http://schemas.microsoft.com/office/drawing/2014/main" id="{0A4A077C-82C8-4A13-B7EE-A4AE73C8D0DF}"/>
              </a:ext>
            </a:extLst>
          </p:cNvPr>
          <p:cNvSpPr>
            <a:spLocks noChangeArrowheads="1"/>
          </p:cNvSpPr>
          <p:nvPr/>
        </p:nvSpPr>
        <p:spPr bwMode="auto">
          <a:xfrm>
            <a:off x="5248201" y="3209072"/>
            <a:ext cx="5370104" cy="1219147"/>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「未打刻をハイライト表示する」のチェックを</a:t>
            </a:r>
            <a:r>
              <a:rPr lang="ja-JP" altLang="en-US" sz="1600" dirty="0">
                <a:latin typeface="Meiryo UI" panose="020B0604030504040204" pitchFamily="50" charset="-128"/>
                <a:ea typeface="Meiryo UI" panose="020B0604030504040204" pitchFamily="50" charset="-128"/>
              </a:rPr>
              <a:t>付ける</a:t>
            </a:r>
            <a:r>
              <a:rPr lang="ja-JP" altLang="ja-JP" sz="1600" dirty="0">
                <a:latin typeface="Meiryo UI" panose="020B0604030504040204" pitchFamily="50" charset="-128"/>
                <a:ea typeface="Meiryo UI" panose="020B0604030504040204" pitchFamily="50" charset="-128"/>
              </a:rPr>
              <a:t>と、未打刻が</a:t>
            </a:r>
            <a:br>
              <a:rPr lang="en-US" altLang="ja-JP" sz="1600" dirty="0">
                <a:latin typeface="Meiryo UI" panose="020B0604030504040204" pitchFamily="50" charset="-128"/>
                <a:ea typeface="Meiryo UI" panose="020B0604030504040204" pitchFamily="50" charset="-128"/>
              </a:rPr>
            </a:br>
            <a:r>
              <a:rPr lang="ja-JP" altLang="ja-JP" sz="1600" dirty="0">
                <a:latin typeface="Meiryo UI" panose="020B0604030504040204" pitchFamily="50" charset="-128"/>
                <a:ea typeface="Meiryo UI" panose="020B0604030504040204" pitchFamily="50" charset="-128"/>
              </a:rPr>
              <a:t>ピンク色で表示されますので、確認する際に便利です。</a:t>
            </a:r>
            <a:endParaRPr lang="en-US" altLang="ja-JP" sz="1600" dirty="0">
              <a:latin typeface="Meiryo UI" panose="020B0604030504040204" pitchFamily="50" charset="-128"/>
              <a:ea typeface="Meiryo UI" panose="020B0604030504040204" pitchFamily="50" charset="-128"/>
            </a:endParaRPr>
          </a:p>
          <a:p>
            <a:pPr fontAlgn="base"/>
            <a:endParaRPr lang="en-US" alt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fontAlgn="base"/>
            <a:r>
              <a:rPr lang="ja-JP" altLang="ja-JP" sz="1600" dirty="0">
                <a:latin typeface="Meiryo UI" panose="020B0604030504040204" pitchFamily="50" charset="-128"/>
                <a:ea typeface="Meiryo UI" panose="020B0604030504040204" pitchFamily="50" charset="-128"/>
              </a:rPr>
              <a:t>未打刻があった場合は、未打刻の日</a:t>
            </a:r>
            <a:r>
              <a:rPr lang="ja-JP" altLang="en-US" sz="1600" dirty="0">
                <a:latin typeface="Meiryo UI" panose="020B0604030504040204" pitchFamily="50" charset="-128"/>
                <a:ea typeface="Meiryo UI" panose="020B0604030504040204" pitchFamily="50" charset="-128"/>
              </a:rPr>
              <a:t>の　 から</a:t>
            </a:r>
            <a:r>
              <a:rPr lang="ja-JP" altLang="ja-JP" sz="1600" dirty="0">
                <a:latin typeface="Meiryo UI" panose="020B0604030504040204" pitchFamily="50" charset="-128"/>
                <a:ea typeface="Meiryo UI" panose="020B0604030504040204" pitchFamily="50" charset="-128"/>
              </a:rPr>
              <a:t>打刻申請できます。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28"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3037667" y="3719592"/>
            <a:ext cx="518181" cy="153295"/>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dirty="0"/>
          </a:p>
        </p:txBody>
      </p:sp>
      <p:cxnSp>
        <p:nvCxnSpPr>
          <p:cNvPr id="29" name="直線コネクタ 28">
            <a:extLst>
              <a:ext uri="{FF2B5EF4-FFF2-40B4-BE49-F238E27FC236}">
                <a16:creationId xmlns:a16="http://schemas.microsoft.com/office/drawing/2014/main" id="{E028FFB8-91EB-4F77-8AB7-5CDC707CDA7C}"/>
              </a:ext>
            </a:extLst>
          </p:cNvPr>
          <p:cNvCxnSpPr>
            <a:cxnSpLocks/>
          </p:cNvCxnSpPr>
          <p:nvPr/>
        </p:nvCxnSpPr>
        <p:spPr>
          <a:xfrm flipH="1">
            <a:off x="3555849" y="3793734"/>
            <a:ext cx="1692352"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pic>
        <p:nvPicPr>
          <p:cNvPr id="30" name="えんぴつ.jpg">
            <a:extLst>
              <a:ext uri="{FF2B5EF4-FFF2-40B4-BE49-F238E27FC236}">
                <a16:creationId xmlns:a16="http://schemas.microsoft.com/office/drawing/2014/main" id="{94880C87-4929-4E7C-AE9D-E6656144D5B1}"/>
              </a:ext>
            </a:extLst>
          </p:cNvPr>
          <p:cNvPicPr>
            <a:picLocks noChangeAspect="1"/>
          </p:cNvPicPr>
          <p:nvPr/>
        </p:nvPicPr>
        <p:blipFill>
          <a:blip r:embed="rId4" r:link="rId5">
            <a:extLst>
              <a:ext uri="{28A0092B-C50C-407E-A947-70E740481C1C}">
                <a14:useLocalDpi xmlns:a14="http://schemas.microsoft.com/office/drawing/2010/main" val="0"/>
              </a:ext>
            </a:extLst>
          </a:blip>
          <a:stretch>
            <a:fillRect/>
          </a:stretch>
        </p:blipFill>
        <p:spPr>
          <a:xfrm>
            <a:off x="8451653" y="4081365"/>
            <a:ext cx="161925" cy="180975"/>
          </a:xfrm>
          <a:prstGeom prst="rect">
            <a:avLst/>
          </a:prstGeom>
        </p:spPr>
      </p:pic>
    </p:spTree>
    <p:extLst>
      <p:ext uri="{BB962C8B-B14F-4D97-AF65-F5344CB8AC3E}">
        <p14:creationId xmlns:p14="http://schemas.microsoft.com/office/powerpoint/2010/main" val="325861445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- 5</a:t>
            </a:r>
            <a:r>
              <a:rPr lang="en-US" altLang="ja-JP" sz="3200"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勤務データを一括で申請する</a:t>
            </a:r>
          </a:p>
        </p:txBody>
      </p:sp>
      <p:sp>
        <p:nvSpPr>
          <p:cNvPr id="3" name="コンテンツ プレースホルダー 2"/>
          <p:cNvSpPr>
            <a:spLocks noGrp="1"/>
          </p:cNvSpPr>
          <p:nvPr>
            <p:ph idx="1"/>
          </p:nvPr>
        </p:nvSpPr>
        <p:spPr>
          <a:xfrm>
            <a:off x="389614" y="803082"/>
            <a:ext cx="10964186" cy="5540568"/>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勤務実績申請］メニューで申請します。</a:t>
            </a:r>
            <a:endParaRPr kumimoji="0" lang="en-US" altLang="ja-JP" sz="1600" dirty="0">
              <a:latin typeface="Arial" panose="020B0604020202020204" pitchFamily="34" charset="0"/>
            </a:endParaRPr>
          </a:p>
          <a:p>
            <a:pPr marL="0" indent="0">
              <a:buNone/>
            </a:pPr>
            <a:r>
              <a:rPr lang="ja-JP" altLang="en-US" sz="1600" b="1" dirty="0">
                <a:latin typeface="Meiryo UI" panose="020B0604030504040204" pitchFamily="50" charset="-128"/>
                <a:ea typeface="Meiryo UI" panose="020B0604030504040204" pitchFamily="50" charset="-128"/>
              </a:rPr>
              <a:t>＜例＞</a:t>
            </a:r>
            <a:r>
              <a:rPr lang="en-US" altLang="ja-JP" sz="1600" b="1" dirty="0">
                <a:latin typeface="Meiryo UI" panose="020B0604030504040204" pitchFamily="50" charset="-128"/>
                <a:ea typeface="Meiryo UI" panose="020B0604030504040204" pitchFamily="50" charset="-128"/>
              </a:rPr>
              <a:t> </a:t>
            </a:r>
            <a:r>
              <a:rPr lang="ja-JP" altLang="en-US" sz="1600" b="1" dirty="0">
                <a:latin typeface="Meiryo UI" panose="020B0604030504040204" pitchFamily="50" charset="-128"/>
                <a:ea typeface="Meiryo UI" panose="020B0604030504040204" pitchFamily="50" charset="-128"/>
              </a:rPr>
              <a:t>毎週金曜日に、まとめて </a:t>
            </a:r>
            <a:r>
              <a:rPr lang="en-US" altLang="ja-JP" sz="1600" b="1" dirty="0">
                <a:latin typeface="Meiryo UI" panose="020B0604030504040204" pitchFamily="50" charset="-128"/>
                <a:ea typeface="Meiryo UI" panose="020B0604030504040204" pitchFamily="50" charset="-128"/>
              </a:rPr>
              <a:t>1 </a:t>
            </a:r>
            <a:r>
              <a:rPr lang="ja-JP" altLang="en-US" sz="1600" b="1" dirty="0">
                <a:latin typeface="Meiryo UI" panose="020B0604030504040204" pitchFamily="50" charset="-128"/>
                <a:ea typeface="Meiryo UI" panose="020B0604030504040204" pitchFamily="50" charset="-128"/>
              </a:rPr>
              <a:t>週間の打刻や残業を</a:t>
            </a:r>
            <a:r>
              <a:rPr lang="ja-JP" altLang="ja-JP" sz="1600" b="1" dirty="0">
                <a:latin typeface="Meiryo UI" panose="020B0604030504040204" pitchFamily="50" charset="-128"/>
                <a:ea typeface="Meiryo UI" panose="020B0604030504040204" pitchFamily="50" charset="-128"/>
              </a:rPr>
              <a:t>申請</a:t>
            </a:r>
            <a:r>
              <a:rPr lang="ja-JP" altLang="en-US" sz="1600" b="1" dirty="0">
                <a:latin typeface="Meiryo UI" panose="020B0604030504040204" pitchFamily="50" charset="-128"/>
                <a:ea typeface="Meiryo UI" panose="020B0604030504040204" pitchFamily="50" charset="-128"/>
              </a:rPr>
              <a:t>し</a:t>
            </a:r>
            <a:r>
              <a:rPr lang="ja-JP" altLang="ja-JP" sz="1600" b="1" dirty="0">
                <a:latin typeface="Meiryo UI" panose="020B0604030504040204" pitchFamily="50" charset="-128"/>
                <a:ea typeface="Meiryo UI" panose="020B0604030504040204" pitchFamily="50" charset="-128"/>
              </a:rPr>
              <a:t>ます。</a:t>
            </a:r>
            <a:endParaRPr kumimoji="0" lang="en-US" altLang="ja-JP" sz="16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p>
            <a:pPr marL="457200" indent="-457200">
              <a:buAutoNum type="arabicPeriod"/>
            </a:pPr>
            <a:endParaRPr kumimoji="0" lang="en-US" altLang="ja-JP" sz="1600" dirty="0">
              <a:latin typeface="Meiryo UI" panose="020B0604030504040204" pitchFamily="50" charset="-128"/>
              <a:ea typeface="Meiryo UI" panose="020B0604030504040204" pitchFamily="50" charset="-128"/>
            </a:endParaRPr>
          </a:p>
          <a:p>
            <a:pPr marL="457200" indent="-457200">
              <a:buAutoNum type="arabicPeriod"/>
            </a:pPr>
            <a:endParaRPr kumimoji="0" lang="en-US" altLang="ja-JP" sz="16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p>
            <a:pPr marL="457200" indent="-457200">
              <a:buAutoNum type="arabicPeriod"/>
            </a:pPr>
            <a:endParaRPr kumimoji="0" lang="en-US" altLang="ja-JP" sz="1600" dirty="0">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490003"/>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36</a:t>
            </a:fld>
            <a:endParaRPr kumimoji="1" lang="ja-JP" altLang="en-US" dirty="0">
              <a:latin typeface="Meiryo UI" panose="020B0604030504040204" pitchFamily="50" charset="-128"/>
              <a:ea typeface="Meiryo UI" panose="020B0604030504040204" pitchFamily="50" charset="-128"/>
            </a:endParaRPr>
          </a:p>
        </p:txBody>
      </p:sp>
      <p:sp>
        <p:nvSpPr>
          <p:cNvPr id="36" name="Rectangle 28">
            <a:extLst>
              <a:ext uri="{FF2B5EF4-FFF2-40B4-BE49-F238E27FC236}">
                <a16:creationId xmlns:a16="http://schemas.microsoft.com/office/drawing/2014/main" id="{951C9EB2-53D0-484A-A8B9-FC3D7DBA0B22}"/>
              </a:ext>
            </a:extLst>
          </p:cNvPr>
          <p:cNvSpPr>
            <a:spLocks noChangeArrowheads="1"/>
          </p:cNvSpPr>
          <p:nvPr/>
        </p:nvSpPr>
        <p:spPr bwMode="auto">
          <a:xfrm>
            <a:off x="560169" y="1017249"/>
            <a:ext cx="184731"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sz="1000">
              <a:latin typeface="Meiryo UI" panose="020B0604030504040204" pitchFamily="50" charset="-128"/>
              <a:ea typeface="Meiryo UI" panose="020B0604030504040204" pitchFamily="50" charset="-128"/>
            </a:endParaRPr>
          </a:p>
        </p:txBody>
      </p:sp>
      <p:pic>
        <p:nvPicPr>
          <p:cNvPr id="15" name="図 14">
            <a:extLst>
              <a:ext uri="{FF2B5EF4-FFF2-40B4-BE49-F238E27FC236}">
                <a16:creationId xmlns:a16="http://schemas.microsoft.com/office/drawing/2014/main" id="{38FE038C-F577-46C4-8BAF-1DB0001F014F}"/>
              </a:ext>
            </a:extLst>
          </p:cNvPr>
          <p:cNvPicPr/>
          <p:nvPr/>
        </p:nvPicPr>
        <p:blipFill>
          <a:blip r:embed="rId3"/>
          <a:stretch>
            <a:fillRect/>
          </a:stretch>
        </p:blipFill>
        <p:spPr>
          <a:xfrm>
            <a:off x="5793361" y="2653695"/>
            <a:ext cx="4238065" cy="3006918"/>
          </a:xfrm>
          <a:prstGeom prst="rect">
            <a:avLst/>
          </a:prstGeom>
          <a:ln w="3175">
            <a:solidFill>
              <a:schemeClr val="tx1"/>
            </a:solidFill>
          </a:ln>
        </p:spPr>
      </p:pic>
      <p:sp>
        <p:nvSpPr>
          <p:cNvPr id="16" name="AutoShape 380">
            <a:extLst>
              <a:ext uri="{FF2B5EF4-FFF2-40B4-BE49-F238E27FC236}">
                <a16:creationId xmlns:a16="http://schemas.microsoft.com/office/drawing/2014/main" id="{305C03A1-4BD5-4FEB-AE78-113A689E8EA4}"/>
              </a:ext>
            </a:extLst>
          </p:cNvPr>
          <p:cNvSpPr>
            <a:spLocks noChangeArrowheads="1"/>
          </p:cNvSpPr>
          <p:nvPr/>
        </p:nvSpPr>
        <p:spPr bwMode="auto">
          <a:xfrm>
            <a:off x="8248314" y="4037429"/>
            <a:ext cx="417966" cy="17950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7" name="Rectangle 363">
            <a:extLst>
              <a:ext uri="{FF2B5EF4-FFF2-40B4-BE49-F238E27FC236}">
                <a16:creationId xmlns:a16="http://schemas.microsoft.com/office/drawing/2014/main" id="{AA3EEBF5-21AF-4C68-A242-8DBC200F8270}"/>
              </a:ext>
            </a:extLst>
          </p:cNvPr>
          <p:cNvSpPr>
            <a:spLocks noChangeArrowheads="1"/>
          </p:cNvSpPr>
          <p:nvPr/>
        </p:nvSpPr>
        <p:spPr bwMode="auto">
          <a:xfrm>
            <a:off x="5405368" y="5853555"/>
            <a:ext cx="2842937" cy="681243"/>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③ </a:t>
            </a:r>
            <a:r>
              <a:rPr lang="ja-JP" altLang="ja-JP" sz="1600" dirty="0">
                <a:latin typeface="Meiryo UI" panose="020B0604030504040204" pitchFamily="50" charset="-128"/>
                <a:ea typeface="Meiryo UI" panose="020B0604030504040204" pitchFamily="50" charset="-128"/>
              </a:rPr>
              <a:t>申請する日付にチェックを付け、</a:t>
            </a: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［申請］ボタンをクリックします。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pic>
        <p:nvPicPr>
          <p:cNvPr id="14" name="図 13">
            <a:extLst>
              <a:ext uri="{FF2B5EF4-FFF2-40B4-BE49-F238E27FC236}">
                <a16:creationId xmlns:a16="http://schemas.microsoft.com/office/drawing/2014/main" id="{D07EAEEB-97FD-4116-9F24-E4EBBD32D2BA}"/>
              </a:ext>
            </a:extLst>
          </p:cNvPr>
          <p:cNvPicPr/>
          <p:nvPr/>
        </p:nvPicPr>
        <p:blipFill>
          <a:blip r:embed="rId4"/>
          <a:stretch>
            <a:fillRect/>
          </a:stretch>
        </p:blipFill>
        <p:spPr>
          <a:xfrm>
            <a:off x="824872" y="2677247"/>
            <a:ext cx="3542030" cy="1087755"/>
          </a:xfrm>
          <a:prstGeom prst="rect">
            <a:avLst/>
          </a:prstGeom>
          <a:ln w="3175">
            <a:solidFill>
              <a:schemeClr val="tx1"/>
            </a:solidFill>
          </a:ln>
        </p:spPr>
      </p:pic>
      <p:sp>
        <p:nvSpPr>
          <p:cNvPr id="33"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2342622" y="3520293"/>
            <a:ext cx="542041" cy="247464"/>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0" name="Rectangle 363">
            <a:extLst>
              <a:ext uri="{FF2B5EF4-FFF2-40B4-BE49-F238E27FC236}">
                <a16:creationId xmlns:a16="http://schemas.microsoft.com/office/drawing/2014/main" id="{6D273DA5-FA74-469E-9AEA-3201CD09B032}"/>
              </a:ext>
            </a:extLst>
          </p:cNvPr>
          <p:cNvSpPr>
            <a:spLocks noChangeArrowheads="1"/>
          </p:cNvSpPr>
          <p:nvPr/>
        </p:nvSpPr>
        <p:spPr bwMode="auto">
          <a:xfrm>
            <a:off x="520701" y="1835913"/>
            <a:ext cx="3119783" cy="372910"/>
          </a:xfrm>
          <a:prstGeom prst="rect">
            <a:avLst/>
          </a:prstGeom>
          <a:noFill/>
          <a:ln w="19050">
            <a:no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① </a:t>
            </a:r>
            <a:r>
              <a:rPr lang="ja-JP" altLang="ja-JP" sz="1600" dirty="0">
                <a:latin typeface="Meiryo UI" panose="020B0604030504040204" pitchFamily="50" charset="-128"/>
                <a:ea typeface="Meiryo UI" panose="020B0604030504040204" pitchFamily="50" charset="-128"/>
              </a:rPr>
              <a:t>申請する期間を指定します。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34" name="矢印: 右 22">
            <a:extLst>
              <a:ext uri="{FF2B5EF4-FFF2-40B4-BE49-F238E27FC236}">
                <a16:creationId xmlns:a16="http://schemas.microsoft.com/office/drawing/2014/main" id="{A12D3DF0-3429-4BFA-851F-81C78AE6A0C6}"/>
              </a:ext>
            </a:extLst>
          </p:cNvPr>
          <p:cNvSpPr/>
          <p:nvPr/>
        </p:nvSpPr>
        <p:spPr>
          <a:xfrm>
            <a:off x="4912850" y="3180501"/>
            <a:ext cx="390343" cy="363122"/>
          </a:xfrm>
          <a:prstGeom prst="righ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35" name="Rectangle 363">
            <a:extLst>
              <a:ext uri="{FF2B5EF4-FFF2-40B4-BE49-F238E27FC236}">
                <a16:creationId xmlns:a16="http://schemas.microsoft.com/office/drawing/2014/main" id="{0A4A077C-82C8-4A13-B7EE-A4AE73C8D0DF}"/>
              </a:ext>
            </a:extLst>
          </p:cNvPr>
          <p:cNvSpPr>
            <a:spLocks noChangeArrowheads="1"/>
          </p:cNvSpPr>
          <p:nvPr/>
        </p:nvSpPr>
        <p:spPr bwMode="auto">
          <a:xfrm>
            <a:off x="5387920" y="1817182"/>
            <a:ext cx="5485747" cy="836513"/>
          </a:xfrm>
          <a:prstGeom prst="rect">
            <a:avLst/>
          </a:prstGeom>
          <a:noFill/>
          <a:ln w="19050">
            <a:noFill/>
            <a:miter lim="800000"/>
            <a:headEnd/>
            <a:tailEnd/>
          </a:ln>
        </p:spPr>
        <p:txBody>
          <a:bodyPr rot="0" vert="horz" wrap="square" lIns="74295" tIns="108000" rIns="74295" bIns="108000" anchor="t" anchorCtr="0" upright="1">
            <a:noAutofit/>
          </a:bodyPr>
          <a:lstStyle/>
          <a:p>
            <a:pPr lvl="0" fontAlgn="base"/>
            <a:r>
              <a:rPr lang="ja-JP" altLang="en-US" sz="1600" dirty="0">
                <a:latin typeface="Meiryo UI" panose="020B0604030504040204" pitchFamily="50" charset="-128"/>
                <a:ea typeface="Meiryo UI" panose="020B0604030504040204" pitchFamily="50" charset="-128"/>
              </a:rPr>
              <a:t>② </a:t>
            </a:r>
            <a:r>
              <a:rPr lang="ja-JP" altLang="ja-JP" sz="1600" dirty="0">
                <a:latin typeface="Meiryo UI" panose="020B0604030504040204" pitchFamily="50" charset="-128"/>
                <a:ea typeface="Meiryo UI" panose="020B0604030504040204" pitchFamily="50" charset="-128"/>
              </a:rPr>
              <a:t>打刻漏れや有給休暇</a:t>
            </a:r>
            <a:r>
              <a:rPr lang="ja-JP" altLang="en-US" sz="1600" dirty="0">
                <a:latin typeface="Meiryo UI" panose="020B0604030504040204" pitchFamily="50" charset="-128"/>
                <a:ea typeface="Meiryo UI" panose="020B0604030504040204" pitchFamily="50" charset="-128"/>
              </a:rPr>
              <a:t>、残業</a:t>
            </a:r>
            <a:r>
              <a:rPr lang="ja-JP" altLang="ja-JP" sz="1600" dirty="0">
                <a:latin typeface="Meiryo UI" panose="020B0604030504040204" pitchFamily="50" charset="-128"/>
                <a:ea typeface="Meiryo UI" panose="020B0604030504040204" pitchFamily="50" charset="-128"/>
              </a:rPr>
              <a:t>など、申請する内容を入力します。</a:t>
            </a:r>
            <a:endParaRPr lang="en-US" altLang="ja-JP" sz="1600" dirty="0">
              <a:latin typeface="Meiryo UI" panose="020B0604030504040204" pitchFamily="50" charset="-128"/>
              <a:ea typeface="Meiryo UI" panose="020B0604030504040204" pitchFamily="50" charset="-128"/>
            </a:endParaRPr>
          </a:p>
          <a:p>
            <a:pPr fontAlgn="base">
              <a:spcBef>
                <a:spcPts val="600"/>
              </a:spcBef>
            </a:pPr>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入力した箇所は、背景が緑色に変更されます。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37" name="AutoShape 380">
            <a:extLst>
              <a:ext uri="{FF2B5EF4-FFF2-40B4-BE49-F238E27FC236}">
                <a16:creationId xmlns:a16="http://schemas.microsoft.com/office/drawing/2014/main" id="{1FD7F51A-B39A-4DF9-8A4E-D5461C48CEDC}"/>
              </a:ext>
            </a:extLst>
          </p:cNvPr>
          <p:cNvSpPr>
            <a:spLocks noChangeArrowheads="1"/>
          </p:cNvSpPr>
          <p:nvPr/>
        </p:nvSpPr>
        <p:spPr bwMode="auto">
          <a:xfrm>
            <a:off x="7630703" y="4402772"/>
            <a:ext cx="656283" cy="22464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8" name="AutoShape 380">
            <a:extLst>
              <a:ext uri="{FF2B5EF4-FFF2-40B4-BE49-F238E27FC236}">
                <a16:creationId xmlns:a16="http://schemas.microsoft.com/office/drawing/2014/main" id="{0ADF8EE0-EB0B-46D1-9F45-001FD60BAFC9}"/>
              </a:ext>
            </a:extLst>
          </p:cNvPr>
          <p:cNvSpPr>
            <a:spLocks noChangeArrowheads="1"/>
          </p:cNvSpPr>
          <p:nvPr/>
        </p:nvSpPr>
        <p:spPr bwMode="auto">
          <a:xfrm>
            <a:off x="9016157" y="4418812"/>
            <a:ext cx="695440" cy="20860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9" name="AutoShape 380">
            <a:extLst>
              <a:ext uri="{FF2B5EF4-FFF2-40B4-BE49-F238E27FC236}">
                <a16:creationId xmlns:a16="http://schemas.microsoft.com/office/drawing/2014/main" id="{EA195E93-4F3E-4333-A5D4-361743AA9DAC}"/>
              </a:ext>
            </a:extLst>
          </p:cNvPr>
          <p:cNvSpPr>
            <a:spLocks noChangeArrowheads="1"/>
          </p:cNvSpPr>
          <p:nvPr/>
        </p:nvSpPr>
        <p:spPr bwMode="auto">
          <a:xfrm>
            <a:off x="5981114" y="4028610"/>
            <a:ext cx="289741" cy="182472"/>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40" name="AutoShape 380">
            <a:extLst>
              <a:ext uri="{FF2B5EF4-FFF2-40B4-BE49-F238E27FC236}">
                <a16:creationId xmlns:a16="http://schemas.microsoft.com/office/drawing/2014/main" id="{20DF67C3-07E8-460B-838A-75FA1BCE05D2}"/>
              </a:ext>
            </a:extLst>
          </p:cNvPr>
          <p:cNvSpPr>
            <a:spLocks noChangeArrowheads="1"/>
          </p:cNvSpPr>
          <p:nvPr/>
        </p:nvSpPr>
        <p:spPr bwMode="auto">
          <a:xfrm>
            <a:off x="5985467" y="4433552"/>
            <a:ext cx="289741" cy="182472"/>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41" name="直線コネクタ 40">
            <a:extLst>
              <a:ext uri="{FF2B5EF4-FFF2-40B4-BE49-F238E27FC236}">
                <a16:creationId xmlns:a16="http://schemas.microsoft.com/office/drawing/2014/main" id="{3DB5286E-15B8-4AE4-899B-DB37C8551FCA}"/>
              </a:ext>
            </a:extLst>
          </p:cNvPr>
          <p:cNvCxnSpPr>
            <a:cxnSpLocks/>
          </p:cNvCxnSpPr>
          <p:nvPr/>
        </p:nvCxnSpPr>
        <p:spPr>
          <a:xfrm>
            <a:off x="5675860" y="4134924"/>
            <a:ext cx="324000"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2" name="直線コネクタ 41">
            <a:extLst>
              <a:ext uri="{FF2B5EF4-FFF2-40B4-BE49-F238E27FC236}">
                <a16:creationId xmlns:a16="http://schemas.microsoft.com/office/drawing/2014/main" id="{CDB2F4DB-F82C-46D8-9B1F-0C0CD8C1C2B1}"/>
              </a:ext>
            </a:extLst>
          </p:cNvPr>
          <p:cNvCxnSpPr>
            <a:cxnSpLocks/>
          </p:cNvCxnSpPr>
          <p:nvPr/>
        </p:nvCxnSpPr>
        <p:spPr>
          <a:xfrm>
            <a:off x="5673296" y="4540075"/>
            <a:ext cx="324000"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3" name="直線コネクタ 42">
            <a:extLst>
              <a:ext uri="{FF2B5EF4-FFF2-40B4-BE49-F238E27FC236}">
                <a16:creationId xmlns:a16="http://schemas.microsoft.com/office/drawing/2014/main" id="{BBAD84EA-7980-4CB2-B5A0-F9F2B2D1BB82}"/>
              </a:ext>
            </a:extLst>
          </p:cNvPr>
          <p:cNvCxnSpPr>
            <a:cxnSpLocks/>
          </p:cNvCxnSpPr>
          <p:nvPr/>
        </p:nvCxnSpPr>
        <p:spPr>
          <a:xfrm flipV="1">
            <a:off x="5692952" y="4121919"/>
            <a:ext cx="0" cy="1731636"/>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5046025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- 6</a:t>
            </a:r>
            <a:r>
              <a:rPr lang="en-US" altLang="ja-JP" sz="3200"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勤怠を管理している社員の勤務データを一括で申請する</a:t>
            </a:r>
          </a:p>
        </p:txBody>
      </p:sp>
      <p:sp>
        <p:nvSpPr>
          <p:cNvPr id="3" name="コンテンツ プレースホルダー 2"/>
          <p:cNvSpPr>
            <a:spLocks noGrp="1"/>
          </p:cNvSpPr>
          <p:nvPr>
            <p:ph idx="1"/>
          </p:nvPr>
        </p:nvSpPr>
        <p:spPr>
          <a:xfrm>
            <a:off x="389614" y="803082"/>
            <a:ext cx="10964186" cy="4093172"/>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社員 </a:t>
            </a:r>
            <a:r>
              <a:rPr lang="en-US" altLang="ja-JP" sz="1600" dirty="0">
                <a:latin typeface="Meiryo UI" panose="020B0604030504040204" pitchFamily="50" charset="-128"/>
                <a:ea typeface="Meiryo UI" panose="020B0604030504040204" pitchFamily="50" charset="-128"/>
              </a:rPr>
              <a:t>1 </a:t>
            </a:r>
            <a:r>
              <a:rPr lang="ja-JP" altLang="en-US" sz="1600" dirty="0">
                <a:latin typeface="Meiryo UI" panose="020B0604030504040204" pitchFamily="50" charset="-128"/>
                <a:ea typeface="Meiryo UI" panose="020B0604030504040204" pitchFamily="50" charset="-128"/>
              </a:rPr>
              <a:t>人ずつに特定のパソコンを与えていない場合などは、勤怠管理者が［申請 </a:t>
            </a:r>
            <a:r>
              <a:rPr lang="en-US" altLang="ja-JP" sz="1600" dirty="0">
                <a:latin typeface="Meiryo UI" panose="020B0604030504040204" pitchFamily="50" charset="-128"/>
                <a:ea typeface="Meiryo UI" panose="020B0604030504040204" pitchFamily="50" charset="-128"/>
              </a:rPr>
              <a:t>‐ </a:t>
            </a:r>
            <a:r>
              <a:rPr lang="ja-JP" altLang="en-US" sz="1600" dirty="0">
                <a:latin typeface="Meiryo UI" panose="020B0604030504040204" pitchFamily="50" charset="-128"/>
                <a:ea typeface="Meiryo UI" panose="020B0604030504040204" pitchFamily="50" charset="-128"/>
              </a:rPr>
              <a:t>連名式勤務実績申請］メニューで</a:t>
            </a:r>
          </a:p>
          <a:p>
            <a:pPr marL="0" indent="0">
              <a:buNone/>
            </a:pPr>
            <a:r>
              <a:rPr lang="ja-JP" altLang="en-US" sz="1600" dirty="0">
                <a:latin typeface="Meiryo UI" panose="020B0604030504040204" pitchFamily="50" charset="-128"/>
                <a:ea typeface="Meiryo UI" panose="020B0604030504040204" pitchFamily="50" charset="-128"/>
              </a:rPr>
              <a:t>勤怠を管理している社員の勤務データを一括で申請します。</a:t>
            </a:r>
            <a:endParaRPr lang="en-US" altLang="ja-JP" sz="1600" dirty="0">
              <a:latin typeface="Meiryo UI" panose="020B0604030504040204" pitchFamily="50" charset="-128"/>
              <a:ea typeface="Meiryo UI" panose="020B0604030504040204" pitchFamily="50" charset="-128"/>
            </a:endParaRPr>
          </a:p>
          <a:p>
            <a:pPr marL="0" indent="0">
              <a:buNone/>
            </a:pPr>
            <a:endParaRPr kumimoji="0" lang="en-US" altLang="ja-JP" sz="1600" dirty="0">
              <a:latin typeface="Meiryo UI" panose="020B0604030504040204" pitchFamily="50" charset="-128"/>
              <a:ea typeface="Meiryo UI" panose="020B0604030504040204" pitchFamily="50" charset="-128"/>
            </a:endParaRPr>
          </a:p>
          <a:p>
            <a:pPr marL="457200" indent="-457200">
              <a:buAutoNum type="arabicPeriod"/>
            </a:pPr>
            <a:endParaRPr kumimoji="0" lang="en-US" altLang="ja-JP" sz="16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p>
            <a:pPr marL="457200" indent="-457200">
              <a:buAutoNum type="arabicPeriod"/>
            </a:pPr>
            <a:endParaRPr kumimoji="0" lang="en-US" altLang="ja-JP" sz="1600" dirty="0">
              <a:latin typeface="Meiryo UI" panose="020B0604030504040204" pitchFamily="50" charset="-128"/>
              <a:ea typeface="Meiryo UI" panose="020B0604030504040204" pitchFamily="50" charset="-128"/>
            </a:endParaRPr>
          </a:p>
          <a:p>
            <a:pPr marL="0" lvl="0" indent="0" fontAlgn="base">
              <a:buNone/>
            </a:pPr>
            <a:endParaRPr kumimoji="0" lang="en-US" altLang="ja-JP" sz="1600" dirty="0">
              <a:latin typeface="Meiryo UI" panose="020B0604030504040204" pitchFamily="50" charset="-128"/>
              <a:ea typeface="Meiryo UI" panose="020B0604030504040204" pitchFamily="50" charset="-128"/>
            </a:endParaRPr>
          </a:p>
          <a:p>
            <a:pPr marL="0" lvl="0" indent="0" fontAlgn="base">
              <a:buNone/>
            </a:pPr>
            <a:r>
              <a:rPr lang="ja-JP" altLang="en-US" sz="1600" dirty="0">
                <a:latin typeface="Meiryo UI" panose="020B0604030504040204" pitchFamily="50" charset="-128"/>
                <a:ea typeface="Meiryo UI" panose="020B0604030504040204" pitchFamily="50" charset="-128"/>
              </a:rPr>
              <a:t>　　</a:t>
            </a: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490003"/>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37</a:t>
            </a:fld>
            <a:endParaRPr kumimoji="1" lang="ja-JP" altLang="en-US" dirty="0">
              <a:latin typeface="Meiryo UI" panose="020B0604030504040204" pitchFamily="50" charset="-128"/>
              <a:ea typeface="Meiryo UI" panose="020B0604030504040204" pitchFamily="50" charset="-128"/>
            </a:endParaRPr>
          </a:p>
        </p:txBody>
      </p:sp>
      <p:sp>
        <p:nvSpPr>
          <p:cNvPr id="36" name="Rectangle 28">
            <a:extLst>
              <a:ext uri="{FF2B5EF4-FFF2-40B4-BE49-F238E27FC236}">
                <a16:creationId xmlns:a16="http://schemas.microsoft.com/office/drawing/2014/main" id="{951C9EB2-53D0-484A-A8B9-FC3D7DBA0B22}"/>
              </a:ext>
            </a:extLst>
          </p:cNvPr>
          <p:cNvSpPr>
            <a:spLocks noChangeArrowheads="1"/>
          </p:cNvSpPr>
          <p:nvPr/>
        </p:nvSpPr>
        <p:spPr bwMode="auto">
          <a:xfrm>
            <a:off x="560169" y="1017249"/>
            <a:ext cx="184731"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sz="1000">
              <a:latin typeface="Meiryo UI" panose="020B0604030504040204" pitchFamily="50" charset="-128"/>
              <a:ea typeface="Meiryo UI" panose="020B0604030504040204" pitchFamily="50" charset="-128"/>
            </a:endParaRPr>
          </a:p>
        </p:txBody>
      </p:sp>
      <p:sp>
        <p:nvSpPr>
          <p:cNvPr id="21" name="Rectangle 363">
            <a:extLst>
              <a:ext uri="{FF2B5EF4-FFF2-40B4-BE49-F238E27FC236}">
                <a16:creationId xmlns:a16="http://schemas.microsoft.com/office/drawing/2014/main" id="{6D273DA5-FA74-469E-9AEA-3201CD09B032}"/>
              </a:ext>
            </a:extLst>
          </p:cNvPr>
          <p:cNvSpPr>
            <a:spLocks noChangeArrowheads="1"/>
          </p:cNvSpPr>
          <p:nvPr/>
        </p:nvSpPr>
        <p:spPr bwMode="auto">
          <a:xfrm>
            <a:off x="439324" y="1665588"/>
            <a:ext cx="3894284" cy="372910"/>
          </a:xfrm>
          <a:prstGeom prst="rect">
            <a:avLst/>
          </a:prstGeom>
          <a:noFill/>
          <a:ln w="19050">
            <a:no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① </a:t>
            </a:r>
            <a:r>
              <a:rPr lang="ja-JP" altLang="ja-JP" sz="1600" dirty="0">
                <a:latin typeface="Meiryo UI" panose="020B0604030504040204" pitchFamily="50" charset="-128"/>
                <a:ea typeface="Meiryo UI" panose="020B0604030504040204" pitchFamily="50" charset="-128"/>
              </a:rPr>
              <a:t>申請する期間や社員の範囲を指定します。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24" name="Rectangle 363">
            <a:extLst>
              <a:ext uri="{FF2B5EF4-FFF2-40B4-BE49-F238E27FC236}">
                <a16:creationId xmlns:a16="http://schemas.microsoft.com/office/drawing/2014/main" id="{0A4A077C-82C8-4A13-B7EE-A4AE73C8D0DF}"/>
              </a:ext>
            </a:extLst>
          </p:cNvPr>
          <p:cNvSpPr>
            <a:spLocks noChangeArrowheads="1"/>
          </p:cNvSpPr>
          <p:nvPr/>
        </p:nvSpPr>
        <p:spPr bwMode="auto">
          <a:xfrm>
            <a:off x="5362654" y="1646831"/>
            <a:ext cx="5366420" cy="717884"/>
          </a:xfrm>
          <a:prstGeom prst="rect">
            <a:avLst/>
          </a:prstGeom>
          <a:noFill/>
          <a:ln w="19050">
            <a:noFill/>
            <a:miter lim="800000"/>
            <a:headEnd/>
            <a:tailEnd/>
          </a:ln>
        </p:spPr>
        <p:txBody>
          <a:bodyPr rot="0" vert="horz" wrap="square" lIns="74295" tIns="108000" rIns="74295" bIns="108000" anchor="t" anchorCtr="0" upright="1">
            <a:noAutofit/>
          </a:bodyPr>
          <a:lstStyle/>
          <a:p>
            <a:pPr lvl="0" fontAlgn="base"/>
            <a:r>
              <a:rPr lang="ja-JP" altLang="en-US" sz="1600" dirty="0">
                <a:latin typeface="Meiryo UI" panose="020B0604030504040204" pitchFamily="50" charset="-128"/>
                <a:ea typeface="Meiryo UI" panose="020B0604030504040204" pitchFamily="50" charset="-128"/>
              </a:rPr>
              <a:t>② </a:t>
            </a:r>
            <a:r>
              <a:rPr lang="ja-JP" altLang="ja-JP" sz="1600" dirty="0">
                <a:latin typeface="Meiryo UI" panose="020B0604030504040204" pitchFamily="50" charset="-128"/>
                <a:ea typeface="Meiryo UI" panose="020B0604030504040204" pitchFamily="50" charset="-128"/>
              </a:rPr>
              <a:t>打刻漏れや有給休暇</a:t>
            </a:r>
            <a:r>
              <a:rPr lang="ja-JP" altLang="en-US" sz="1600" dirty="0">
                <a:latin typeface="Meiryo UI" panose="020B0604030504040204" pitchFamily="50" charset="-128"/>
                <a:ea typeface="Meiryo UI" panose="020B0604030504040204" pitchFamily="50" charset="-128"/>
              </a:rPr>
              <a:t>、残業</a:t>
            </a:r>
            <a:r>
              <a:rPr lang="ja-JP" altLang="ja-JP" sz="1600" dirty="0">
                <a:latin typeface="Meiryo UI" panose="020B0604030504040204" pitchFamily="50" charset="-128"/>
                <a:ea typeface="Meiryo UI" panose="020B0604030504040204" pitchFamily="50" charset="-128"/>
              </a:rPr>
              <a:t>など、申請する内容を入力します。</a:t>
            </a:r>
            <a:endParaRPr lang="en-US" altLang="ja-JP" sz="1600" dirty="0">
              <a:latin typeface="Meiryo UI" panose="020B0604030504040204" pitchFamily="50" charset="-128"/>
              <a:ea typeface="Meiryo UI" panose="020B0604030504040204" pitchFamily="50" charset="-128"/>
            </a:endParaRPr>
          </a:p>
          <a:p>
            <a:pPr fontAlgn="base">
              <a:spcBef>
                <a:spcPts val="600"/>
              </a:spcBef>
            </a:pPr>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入力した箇所は、背景が緑色に変更されます。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pic>
        <p:nvPicPr>
          <p:cNvPr id="26" name="図 25">
            <a:extLst>
              <a:ext uri="{FF2B5EF4-FFF2-40B4-BE49-F238E27FC236}">
                <a16:creationId xmlns:a16="http://schemas.microsoft.com/office/drawing/2014/main" id="{CA9D3B66-EB60-4C1A-B849-CD65E38F0B4D}"/>
              </a:ext>
            </a:extLst>
          </p:cNvPr>
          <p:cNvPicPr/>
          <p:nvPr/>
        </p:nvPicPr>
        <p:blipFill>
          <a:blip r:embed="rId3"/>
          <a:stretch>
            <a:fillRect/>
          </a:stretch>
        </p:blipFill>
        <p:spPr>
          <a:xfrm>
            <a:off x="798169" y="2418281"/>
            <a:ext cx="3574415" cy="2290445"/>
          </a:xfrm>
          <a:prstGeom prst="rect">
            <a:avLst/>
          </a:prstGeom>
          <a:ln w="3175">
            <a:solidFill>
              <a:schemeClr val="tx1"/>
            </a:solidFill>
          </a:ln>
        </p:spPr>
      </p:pic>
      <p:pic>
        <p:nvPicPr>
          <p:cNvPr id="31" name="図 30">
            <a:extLst>
              <a:ext uri="{FF2B5EF4-FFF2-40B4-BE49-F238E27FC236}">
                <a16:creationId xmlns:a16="http://schemas.microsoft.com/office/drawing/2014/main" id="{B1D4E8C8-BC3D-4255-B939-3B7E7F28B9E4}"/>
              </a:ext>
            </a:extLst>
          </p:cNvPr>
          <p:cNvPicPr/>
          <p:nvPr/>
        </p:nvPicPr>
        <p:blipFill>
          <a:blip r:embed="rId4"/>
          <a:stretch>
            <a:fillRect/>
          </a:stretch>
        </p:blipFill>
        <p:spPr>
          <a:xfrm>
            <a:off x="5734203" y="2418281"/>
            <a:ext cx="4415155" cy="3242310"/>
          </a:xfrm>
          <a:prstGeom prst="rect">
            <a:avLst/>
          </a:prstGeom>
          <a:ln w="3175">
            <a:solidFill>
              <a:schemeClr val="tx1"/>
            </a:solidFill>
          </a:ln>
        </p:spPr>
      </p:pic>
      <p:sp>
        <p:nvSpPr>
          <p:cNvPr id="32" name="AutoShape 380">
            <a:extLst>
              <a:ext uri="{FF2B5EF4-FFF2-40B4-BE49-F238E27FC236}">
                <a16:creationId xmlns:a16="http://schemas.microsoft.com/office/drawing/2014/main" id="{20DF67C3-07E8-460B-838A-75FA1BCE05D2}"/>
              </a:ext>
            </a:extLst>
          </p:cNvPr>
          <p:cNvSpPr>
            <a:spLocks noChangeArrowheads="1"/>
          </p:cNvSpPr>
          <p:nvPr/>
        </p:nvSpPr>
        <p:spPr bwMode="auto">
          <a:xfrm>
            <a:off x="5701163" y="3213292"/>
            <a:ext cx="228034" cy="1495434"/>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3" name="AutoShape 380">
            <a:extLst>
              <a:ext uri="{FF2B5EF4-FFF2-40B4-BE49-F238E27FC236}">
                <a16:creationId xmlns:a16="http://schemas.microsoft.com/office/drawing/2014/main" id="{305C03A1-4BD5-4FEB-AE78-113A689E8EA4}"/>
              </a:ext>
            </a:extLst>
          </p:cNvPr>
          <p:cNvSpPr>
            <a:spLocks noChangeArrowheads="1"/>
          </p:cNvSpPr>
          <p:nvPr/>
        </p:nvSpPr>
        <p:spPr bwMode="auto">
          <a:xfrm>
            <a:off x="8262656" y="3522758"/>
            <a:ext cx="595502" cy="19256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9" name="AutoShape 380">
            <a:extLst>
              <a:ext uri="{FF2B5EF4-FFF2-40B4-BE49-F238E27FC236}">
                <a16:creationId xmlns:a16="http://schemas.microsoft.com/office/drawing/2014/main" id="{0ADF8EE0-EB0B-46D1-9F45-001FD60BAFC9}"/>
              </a:ext>
            </a:extLst>
          </p:cNvPr>
          <p:cNvSpPr>
            <a:spLocks noChangeArrowheads="1"/>
          </p:cNvSpPr>
          <p:nvPr/>
        </p:nvSpPr>
        <p:spPr bwMode="auto">
          <a:xfrm>
            <a:off x="8914558" y="3279843"/>
            <a:ext cx="744788" cy="1486551"/>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40" name="AutoShape 380">
            <a:extLst>
              <a:ext uri="{FF2B5EF4-FFF2-40B4-BE49-F238E27FC236}">
                <a16:creationId xmlns:a16="http://schemas.microsoft.com/office/drawing/2014/main" id="{1FD7F51A-B39A-4DF9-8A4E-D5461C48CEDC}"/>
              </a:ext>
            </a:extLst>
          </p:cNvPr>
          <p:cNvSpPr>
            <a:spLocks noChangeArrowheads="1"/>
          </p:cNvSpPr>
          <p:nvPr/>
        </p:nvSpPr>
        <p:spPr bwMode="auto">
          <a:xfrm>
            <a:off x="7255656" y="5477613"/>
            <a:ext cx="487805" cy="19256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41" name="Rectangle 363">
            <a:extLst>
              <a:ext uri="{FF2B5EF4-FFF2-40B4-BE49-F238E27FC236}">
                <a16:creationId xmlns:a16="http://schemas.microsoft.com/office/drawing/2014/main" id="{AA3EEBF5-21AF-4C68-A242-8DBC200F8270}"/>
              </a:ext>
            </a:extLst>
          </p:cNvPr>
          <p:cNvSpPr>
            <a:spLocks noChangeArrowheads="1"/>
          </p:cNvSpPr>
          <p:nvPr/>
        </p:nvSpPr>
        <p:spPr bwMode="auto">
          <a:xfrm>
            <a:off x="3858774" y="5375807"/>
            <a:ext cx="3007760" cy="672079"/>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③ </a:t>
            </a:r>
            <a:r>
              <a:rPr lang="ja-JP" altLang="ja-JP" sz="1600" dirty="0">
                <a:latin typeface="Meiryo UI" panose="020B0604030504040204" pitchFamily="50" charset="-128"/>
                <a:ea typeface="Meiryo UI" panose="020B0604030504040204" pitchFamily="50" charset="-128"/>
              </a:rPr>
              <a:t>申請する日付にチェックを付け、</a:t>
            </a:r>
            <a:br>
              <a:rPr lang="en-US" altLang="ja-JP" sz="1600" dirty="0">
                <a:latin typeface="Meiryo UI" panose="020B0604030504040204" pitchFamily="50" charset="-128"/>
                <a:ea typeface="Meiryo UI" panose="020B0604030504040204" pitchFamily="50" charset="-128"/>
              </a:rPr>
            </a:br>
            <a:r>
              <a:rPr lang="en-US" altLang="ja-JP"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［申請］ボタンをクリックします。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cxnSp>
        <p:nvCxnSpPr>
          <p:cNvPr id="42" name="直線コネクタ 41">
            <a:extLst>
              <a:ext uri="{FF2B5EF4-FFF2-40B4-BE49-F238E27FC236}">
                <a16:creationId xmlns:a16="http://schemas.microsoft.com/office/drawing/2014/main" id="{1EDF1C6C-76B7-4EB0-97A7-204AE66AD33C}"/>
              </a:ext>
            </a:extLst>
          </p:cNvPr>
          <p:cNvCxnSpPr>
            <a:cxnSpLocks/>
          </p:cNvCxnSpPr>
          <p:nvPr/>
        </p:nvCxnSpPr>
        <p:spPr>
          <a:xfrm flipV="1">
            <a:off x="5815180" y="4716239"/>
            <a:ext cx="0" cy="659568"/>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27"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2295886" y="4468775"/>
            <a:ext cx="542041" cy="247464"/>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43" name="矢印: 右 22">
            <a:extLst>
              <a:ext uri="{FF2B5EF4-FFF2-40B4-BE49-F238E27FC236}">
                <a16:creationId xmlns:a16="http://schemas.microsoft.com/office/drawing/2014/main" id="{A12D3DF0-3429-4BFA-851F-81C78AE6A0C6}"/>
              </a:ext>
            </a:extLst>
          </p:cNvPr>
          <p:cNvSpPr/>
          <p:nvPr/>
        </p:nvSpPr>
        <p:spPr>
          <a:xfrm>
            <a:off x="4933940" y="3341197"/>
            <a:ext cx="390343" cy="363122"/>
          </a:xfrm>
          <a:prstGeom prst="righ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Tree>
    <p:extLst>
      <p:ext uri="{BB962C8B-B14F-4D97-AF65-F5344CB8AC3E}">
        <p14:creationId xmlns:p14="http://schemas.microsoft.com/office/powerpoint/2010/main" val="179595473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4</a:t>
            </a:r>
            <a:r>
              <a:rPr lang="ja-JP" altLang="en-US" sz="2800" b="1" dirty="0">
                <a:latin typeface="Meiryo UI" panose="020B0604030504040204" pitchFamily="50" charset="-128"/>
                <a:ea typeface="Meiryo UI" panose="020B0604030504040204" pitchFamily="50" charset="-128"/>
              </a:rPr>
              <a:t>］承認する</a:t>
            </a:r>
          </a:p>
        </p:txBody>
      </p:sp>
      <p:sp>
        <p:nvSpPr>
          <p:cNvPr id="3" name="コンテンツ プレースホルダー 2"/>
          <p:cNvSpPr>
            <a:spLocks noGrp="1"/>
          </p:cNvSpPr>
          <p:nvPr>
            <p:ph idx="1"/>
          </p:nvPr>
        </p:nvSpPr>
        <p:spPr>
          <a:xfrm>
            <a:off x="389614" y="850790"/>
            <a:ext cx="10964186" cy="5539186"/>
          </a:xfrm>
        </p:spPr>
        <p:txBody>
          <a:bodyPr>
            <a:normAutofit fontScale="92500" lnSpcReduction="20000"/>
          </a:bodyPr>
          <a:lstStyle/>
          <a:p>
            <a:pPr marL="0" indent="0">
              <a:buNone/>
            </a:pPr>
            <a:br>
              <a:rPr lang="en-US" altLang="ja-JP" sz="2000" dirty="0">
                <a:latin typeface="Meiryo UI" panose="020B0604030504040204" pitchFamily="50" charset="-128"/>
                <a:ea typeface="Meiryo UI" panose="020B0604030504040204" pitchFamily="50" charset="-128"/>
              </a:rPr>
            </a:br>
            <a:r>
              <a:rPr lang="en-US" altLang="ja-JP" sz="2600" dirty="0">
                <a:latin typeface="Meiryo UI" panose="020B0604030504040204" pitchFamily="50" charset="-128"/>
                <a:ea typeface="Meiryo UI" panose="020B0604030504040204" pitchFamily="50" charset="-128"/>
              </a:rPr>
              <a:t>1. </a:t>
            </a:r>
            <a:r>
              <a:rPr lang="ja-JP" altLang="en-US" sz="2600" dirty="0">
                <a:latin typeface="Meiryo UI" panose="020B0604030504040204" pitchFamily="50" charset="-128"/>
                <a:ea typeface="Meiryo UI" panose="020B0604030504040204" pitchFamily="50" charset="-128"/>
              </a:rPr>
              <a:t>申請を承認する</a:t>
            </a:r>
            <a:endParaRPr lang="en-US" altLang="ja-JP" sz="2600" dirty="0">
              <a:latin typeface="Meiryo UI" panose="020B0604030504040204" pitchFamily="50" charset="-128"/>
              <a:ea typeface="Meiryo UI" panose="020B0604030504040204" pitchFamily="50" charset="-128"/>
            </a:endParaRPr>
          </a:p>
          <a:p>
            <a:pPr marL="0" indent="0">
              <a:buNone/>
            </a:pPr>
            <a:endParaRPr lang="en-US" altLang="ja-JP" sz="2600" dirty="0">
              <a:latin typeface="Meiryo UI" panose="020B0604030504040204" pitchFamily="50" charset="-128"/>
              <a:ea typeface="Meiryo UI" panose="020B0604030504040204" pitchFamily="50" charset="-128"/>
            </a:endParaRPr>
          </a:p>
          <a:p>
            <a:pPr marL="0" indent="0">
              <a:buNone/>
            </a:pPr>
            <a:r>
              <a:rPr lang="en-US" altLang="ja-JP" sz="2600" dirty="0">
                <a:latin typeface="Meiryo UI" panose="020B0604030504040204" pitchFamily="50" charset="-128"/>
                <a:ea typeface="Meiryo UI" panose="020B0604030504040204" pitchFamily="50" charset="-128"/>
              </a:rPr>
              <a:t>2.</a:t>
            </a:r>
            <a:r>
              <a:rPr lang="ja-JP" altLang="en-US" sz="2600" dirty="0">
                <a:latin typeface="Meiryo UI" panose="020B0604030504040204" pitchFamily="50" charset="-128"/>
                <a:ea typeface="Meiryo UI" panose="020B0604030504040204" pitchFamily="50" charset="-128"/>
              </a:rPr>
              <a:t> 連名式勤務実績申請を承認する 　</a:t>
            </a:r>
            <a:endParaRPr lang="en-US" altLang="ja-JP" sz="2600" dirty="0">
              <a:latin typeface="Meiryo UI" panose="020B0604030504040204" pitchFamily="50" charset="-128"/>
              <a:ea typeface="Meiryo UI" panose="020B0604030504040204" pitchFamily="50" charset="-128"/>
            </a:endParaRPr>
          </a:p>
          <a:p>
            <a:pPr marL="0" indent="0">
              <a:buNone/>
            </a:pPr>
            <a:endParaRPr lang="en-US" altLang="ja-JP" sz="2600" dirty="0">
              <a:latin typeface="Meiryo UI" panose="020B0604030504040204" pitchFamily="50" charset="-128"/>
              <a:ea typeface="Meiryo UI" panose="020B0604030504040204" pitchFamily="50" charset="-128"/>
            </a:endParaRPr>
          </a:p>
          <a:p>
            <a:pPr marL="0" indent="0">
              <a:buNone/>
            </a:pPr>
            <a:r>
              <a:rPr lang="en-US" altLang="ja-JP" sz="2600" dirty="0">
                <a:latin typeface="Meiryo UI" panose="020B0604030504040204" pitchFamily="50" charset="-128"/>
                <a:ea typeface="Meiryo UI" panose="020B0604030504040204" pitchFamily="50" charset="-128"/>
              </a:rPr>
              <a:t>3.</a:t>
            </a:r>
            <a:r>
              <a:rPr lang="ja-JP" altLang="en-US" sz="2600" dirty="0">
                <a:latin typeface="Meiryo UI" panose="020B0604030504040204" pitchFamily="50" charset="-128"/>
                <a:ea typeface="Meiryo UI" panose="020B0604030504040204" pitchFamily="50" charset="-128"/>
              </a:rPr>
              <a:t> 複数の申請を一括で承認する 　</a:t>
            </a:r>
            <a:endParaRPr lang="en-US" altLang="ja-JP" sz="2600" dirty="0">
              <a:latin typeface="Meiryo UI" panose="020B0604030504040204" pitchFamily="50" charset="-128"/>
              <a:ea typeface="Meiryo UI" panose="020B0604030504040204" pitchFamily="50" charset="-128"/>
            </a:endParaRPr>
          </a:p>
          <a:p>
            <a:pPr marL="0" indent="0">
              <a:buNone/>
            </a:pPr>
            <a:endParaRPr lang="en-US" altLang="ja-JP" sz="2600" dirty="0">
              <a:latin typeface="Meiryo UI" panose="020B0604030504040204" pitchFamily="50" charset="-128"/>
              <a:ea typeface="Meiryo UI" panose="020B0604030504040204" pitchFamily="50" charset="-128"/>
            </a:endParaRPr>
          </a:p>
          <a:p>
            <a:pPr marL="0" indent="0">
              <a:buNone/>
            </a:pPr>
            <a:r>
              <a:rPr lang="en-US" altLang="ja-JP" sz="2600" dirty="0">
                <a:latin typeface="Meiryo UI" panose="020B0604030504040204" pitchFamily="50" charset="-128"/>
                <a:ea typeface="Meiryo UI" panose="020B0604030504040204" pitchFamily="50" charset="-128"/>
              </a:rPr>
              <a:t>4.</a:t>
            </a:r>
            <a:r>
              <a:rPr lang="ja-JP" altLang="en-US" sz="2600" dirty="0">
                <a:latin typeface="Meiryo UI" panose="020B0604030504040204" pitchFamily="50" charset="-128"/>
                <a:ea typeface="Meiryo UI" panose="020B0604030504040204" pitchFamily="50" charset="-128"/>
              </a:rPr>
              <a:t> 申請を事後承認する</a:t>
            </a:r>
            <a:endParaRPr lang="en-US" altLang="ja-JP" sz="2600" dirty="0">
              <a:latin typeface="Meiryo UI" panose="020B0604030504040204" pitchFamily="50" charset="-128"/>
              <a:ea typeface="Meiryo UI" panose="020B0604030504040204" pitchFamily="50" charset="-128"/>
            </a:endParaRPr>
          </a:p>
          <a:p>
            <a:pPr marL="0" indent="0">
              <a:buNone/>
            </a:pPr>
            <a:endParaRPr lang="en-US" altLang="ja-JP" sz="2600" dirty="0">
              <a:latin typeface="Meiryo UI" panose="020B0604030504040204" pitchFamily="50" charset="-128"/>
              <a:ea typeface="Meiryo UI" panose="020B0604030504040204" pitchFamily="50" charset="-128"/>
            </a:endParaRPr>
          </a:p>
          <a:p>
            <a:pPr marL="0" indent="0">
              <a:buNone/>
            </a:pPr>
            <a:r>
              <a:rPr lang="en-US" altLang="ja-JP" sz="2600" dirty="0">
                <a:latin typeface="Meiryo UI" panose="020B0604030504040204" pitchFamily="50" charset="-128"/>
                <a:ea typeface="Meiryo UI" panose="020B0604030504040204" pitchFamily="50" charset="-128"/>
              </a:rPr>
              <a:t>5.</a:t>
            </a:r>
            <a:r>
              <a:rPr lang="ja-JP" altLang="en-US" sz="2600" dirty="0">
                <a:latin typeface="Meiryo UI" panose="020B0604030504040204" pitchFamily="50" charset="-128"/>
                <a:ea typeface="Meiryo UI" panose="020B0604030504040204" pitchFamily="50" charset="-128"/>
              </a:rPr>
              <a:t> 代理で承認する 　</a:t>
            </a:r>
            <a:endParaRPr lang="en-US" altLang="ja-JP" sz="2600" dirty="0">
              <a:latin typeface="Meiryo UI" panose="020B0604030504040204" pitchFamily="50" charset="-128"/>
              <a:ea typeface="Meiryo UI" panose="020B0604030504040204" pitchFamily="50" charset="-128"/>
            </a:endParaRPr>
          </a:p>
          <a:p>
            <a:pPr marL="0" indent="0">
              <a:buNone/>
            </a:pPr>
            <a:endParaRPr lang="en-US" altLang="ja-JP" sz="2600" dirty="0">
              <a:latin typeface="Meiryo UI" panose="020B0604030504040204" pitchFamily="50" charset="-128"/>
              <a:ea typeface="Meiryo UI" panose="020B0604030504040204" pitchFamily="50" charset="-128"/>
            </a:endParaRPr>
          </a:p>
          <a:p>
            <a:pPr marL="0" indent="0">
              <a:buNone/>
            </a:pPr>
            <a:r>
              <a:rPr lang="en-US" altLang="ja-JP" sz="2600" dirty="0">
                <a:latin typeface="Meiryo UI" panose="020B0604030504040204" pitchFamily="50" charset="-128"/>
                <a:ea typeface="Meiryo UI" panose="020B0604030504040204" pitchFamily="50" charset="-128"/>
              </a:rPr>
              <a:t>6.</a:t>
            </a:r>
            <a:r>
              <a:rPr lang="ja-JP" altLang="en-US" sz="2600" dirty="0">
                <a:latin typeface="Meiryo UI" panose="020B0604030504040204" pitchFamily="50" charset="-128"/>
                <a:ea typeface="Meiryo UI" panose="020B0604030504040204" pitchFamily="50" charset="-128"/>
              </a:rPr>
              <a:t> 申請を閲覧する 　</a:t>
            </a:r>
            <a:br>
              <a:rPr lang="en-US" altLang="ja-JP" sz="2600" dirty="0">
                <a:latin typeface="Meiryo UI" panose="020B0604030504040204" pitchFamily="50" charset="-128"/>
                <a:ea typeface="Meiryo UI" panose="020B0604030504040204" pitchFamily="50" charset="-128"/>
              </a:rPr>
            </a:br>
            <a:endParaRPr lang="en-US" altLang="ja-JP" sz="2600" dirty="0">
              <a:latin typeface="Meiryo UI" panose="020B0604030504040204" pitchFamily="50" charset="-128"/>
              <a:ea typeface="Meiryo UI" panose="020B0604030504040204" pitchFamily="50" charset="-128"/>
            </a:endParaRPr>
          </a:p>
          <a:p>
            <a:pPr marL="0" indent="0">
              <a:buNone/>
            </a:pPr>
            <a:br>
              <a:rPr lang="en-US" altLang="ja-JP" sz="2400" dirty="0">
                <a:latin typeface="Meiryo UI" panose="020B0604030504040204" pitchFamily="50" charset="-128"/>
                <a:ea typeface="Meiryo UI" panose="020B0604030504040204" pitchFamily="50" charset="-128"/>
              </a:rPr>
            </a:br>
            <a:br>
              <a:rPr lang="en-US" altLang="ja-JP" sz="2000" dirty="0">
                <a:latin typeface="Meiryo UI" panose="020B0604030504040204" pitchFamily="50" charset="-128"/>
                <a:ea typeface="Meiryo UI" panose="020B0604030504040204" pitchFamily="50" charset="-128"/>
              </a:rPr>
            </a:br>
            <a:endParaRPr lang="ja-JP" altLang="en-US" sz="20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38</a:t>
            </a:fld>
            <a:endParaRPr kumimoji="1" lang="ja-JP" altLang="en-US"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409211286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4</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- 1. </a:t>
            </a:r>
            <a:r>
              <a:rPr lang="ja-JP" altLang="en-US" sz="2800" b="1" dirty="0">
                <a:latin typeface="Meiryo UI" panose="020B0604030504040204" pitchFamily="50" charset="-128"/>
                <a:ea typeface="Meiryo UI" panose="020B0604030504040204" pitchFamily="50" charset="-128"/>
              </a:rPr>
              <a:t>申請を承認する</a:t>
            </a: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39</a:t>
            </a:fld>
            <a:endParaRPr kumimoji="1" lang="ja-JP" altLang="en-US" dirty="0">
              <a:latin typeface="Meiryo UI" panose="020B0604030504040204" pitchFamily="50" charset="-128"/>
              <a:ea typeface="Meiryo UI" panose="020B0604030504040204" pitchFamily="50" charset="-128"/>
            </a:endParaRPr>
          </a:p>
        </p:txBody>
      </p:sp>
      <p:sp>
        <p:nvSpPr>
          <p:cNvPr id="3" name="コンテンツ プレースホルダー 2"/>
          <p:cNvSpPr>
            <a:spLocks noGrp="1"/>
          </p:cNvSpPr>
          <p:nvPr>
            <p:ph idx="1"/>
          </p:nvPr>
        </p:nvSpPr>
        <p:spPr>
          <a:xfrm>
            <a:off x="302150" y="797028"/>
            <a:ext cx="10964186" cy="5586894"/>
          </a:xfrm>
        </p:spPr>
        <p:txBody>
          <a:bodyPr>
            <a:normAutofit/>
          </a:bodyPr>
          <a:lstStyle/>
          <a:p>
            <a:pPr marL="0" indent="177800" eaLnBrk="0" fontAlgn="base" hangingPunct="0">
              <a:lnSpc>
                <a:spcPct val="100000"/>
              </a:lnSpc>
              <a:spcBef>
                <a:spcPct val="0"/>
              </a:spcBef>
              <a:spcAft>
                <a:spcPct val="0"/>
              </a:spcAft>
              <a:buNone/>
            </a:pPr>
            <a:r>
              <a:rPr lang="ja-JP" altLang="en-US" sz="1600" dirty="0">
                <a:latin typeface="Meiryo UI" panose="020B0604030504040204" pitchFamily="50" charset="-128"/>
                <a:ea typeface="Meiryo UI" panose="020B0604030504040204" pitchFamily="50" charset="-128"/>
              </a:rPr>
              <a:t>［承認</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承認］メニューで承認します。</a:t>
            </a: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r>
              <a:rPr lang="en-US" altLang="ja-JP" sz="1600" dirty="0">
                <a:latin typeface="Meiryo UI" panose="020B0604030504040204" pitchFamily="50" charset="-128"/>
                <a:ea typeface="Meiryo UI" panose="020B0604030504040204" pitchFamily="50" charset="-128"/>
              </a:rPr>
              <a:t>1. </a:t>
            </a:r>
            <a:r>
              <a:rPr lang="ja-JP" altLang="en-US" sz="1600" dirty="0">
                <a:latin typeface="Meiryo UI" panose="020B0604030504040204" pitchFamily="50" charset="-128"/>
                <a:ea typeface="Meiryo UI" panose="020B0604030504040204" pitchFamily="50" charset="-128"/>
              </a:rPr>
              <a:t>承認する申請をクリックします。</a:t>
            </a: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r>
              <a:rPr lang="en-US" altLang="ja-JP" sz="1600" kern="100" dirty="0">
                <a:latin typeface="Meiryo UI" panose="020B0604030504040204" pitchFamily="50" charset="-128"/>
                <a:ea typeface="Meiryo UI" panose="020B0604030504040204" pitchFamily="50" charset="-128"/>
                <a:cs typeface="Times New Roman" panose="02020603050405020304" pitchFamily="18" charset="0"/>
              </a:rPr>
              <a:t>2. </a:t>
            </a:r>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内容を確認し、［承認］ボタンをクリックします。</a:t>
            </a: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ja-JP"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ja-JP" altLang="en-US" sz="1600" dirty="0">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grpSp>
        <p:nvGrpSpPr>
          <p:cNvPr id="8" name="グループ化 7"/>
          <p:cNvGrpSpPr/>
          <p:nvPr/>
        </p:nvGrpSpPr>
        <p:grpSpPr>
          <a:xfrm>
            <a:off x="842222" y="1495793"/>
            <a:ext cx="8949264" cy="1415335"/>
            <a:chOff x="894774" y="1492955"/>
            <a:chExt cx="8949264" cy="1415335"/>
          </a:xfrm>
        </p:grpSpPr>
        <p:grpSp>
          <p:nvGrpSpPr>
            <p:cNvPr id="7" name="グループ化 6"/>
            <p:cNvGrpSpPr/>
            <p:nvPr/>
          </p:nvGrpSpPr>
          <p:grpSpPr>
            <a:xfrm>
              <a:off x="894774" y="1492955"/>
              <a:ext cx="8949264" cy="1415335"/>
              <a:chOff x="731034" y="1492957"/>
              <a:chExt cx="8949264" cy="1415335"/>
            </a:xfrm>
          </p:grpSpPr>
          <p:sp>
            <p:nvSpPr>
              <p:cNvPr id="20" name="Rectangle 363">
                <a:extLst>
                  <a:ext uri="{FF2B5EF4-FFF2-40B4-BE49-F238E27FC236}">
                    <a16:creationId xmlns:a16="http://schemas.microsoft.com/office/drawing/2014/main" id="{5A964B0A-7F46-417C-AB2E-5823EE8679E1}"/>
                  </a:ext>
                </a:extLst>
              </p:cNvPr>
              <p:cNvSpPr>
                <a:spLocks noChangeArrowheads="1"/>
              </p:cNvSpPr>
              <p:nvPr/>
            </p:nvSpPr>
            <p:spPr bwMode="auto">
              <a:xfrm>
                <a:off x="5194994" y="1492957"/>
                <a:ext cx="4485304" cy="945443"/>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en-US"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参考</a:t>
                </a:r>
                <a:r>
                  <a:rPr lang="en-US"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　 </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と表示されている場合は、お知らせがありますので、</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をクリックして確認</a:t>
                </a:r>
                <a:r>
                  <a:rPr lang="ja-JP" altLang="en-US" sz="1600" dirty="0">
                    <a:latin typeface="Meiryo UI" panose="020B0604030504040204" pitchFamily="50" charset="-128"/>
                    <a:ea typeface="Meiryo UI" panose="020B0604030504040204" pitchFamily="50" charset="-128"/>
                  </a:rPr>
                  <a:t>します</a:t>
                </a:r>
                <a:r>
                  <a:rPr lang="ja-JP" altLang="ja-JP" sz="1600" dirty="0">
                    <a:latin typeface="Meiryo UI" panose="020B0604030504040204" pitchFamily="50" charset="-128"/>
                    <a:ea typeface="Meiryo UI" panose="020B0604030504040204" pitchFamily="50" charset="-128"/>
                  </a:rPr>
                  <a:t>。</a:t>
                </a:r>
                <a:endParaRPr lang="en-US" altLang="ja-JP" sz="1600" dirty="0">
                  <a:latin typeface="Meiryo UI" panose="020B0604030504040204" pitchFamily="50" charset="-128"/>
                  <a:ea typeface="Meiryo UI" panose="020B0604030504040204" pitchFamily="50" charset="-128"/>
                </a:endParaRPr>
              </a:p>
            </p:txBody>
          </p:sp>
          <p:grpSp>
            <p:nvGrpSpPr>
              <p:cNvPr id="6" name="グループ化 5"/>
              <p:cNvGrpSpPr/>
              <p:nvPr/>
            </p:nvGrpSpPr>
            <p:grpSpPr>
              <a:xfrm>
                <a:off x="731034" y="1716003"/>
                <a:ext cx="4463960" cy="1192289"/>
                <a:chOff x="731034" y="1716003"/>
                <a:chExt cx="4463960" cy="1192289"/>
              </a:xfrm>
            </p:grpSpPr>
            <p:pic>
              <p:nvPicPr>
                <p:cNvPr id="12" name="図 11">
                  <a:extLst>
                    <a:ext uri="{FF2B5EF4-FFF2-40B4-BE49-F238E27FC236}">
                      <a16:creationId xmlns:a16="http://schemas.microsoft.com/office/drawing/2014/main" id="{E2A7D056-1D59-46B5-BD55-E7040C93FBF6}"/>
                    </a:ext>
                  </a:extLst>
                </p:cNvPr>
                <p:cNvPicPr>
                  <a:picLocks noChangeAspect="1"/>
                </p:cNvPicPr>
                <p:nvPr/>
              </p:nvPicPr>
              <p:blipFill>
                <a:blip r:embed="rId3"/>
                <a:stretch>
                  <a:fillRect/>
                </a:stretch>
              </p:blipFill>
              <p:spPr>
                <a:xfrm>
                  <a:off x="731034" y="1740717"/>
                  <a:ext cx="4035076" cy="1167575"/>
                </a:xfrm>
                <a:prstGeom prst="rect">
                  <a:avLst/>
                </a:prstGeom>
                <a:ln w="3175">
                  <a:solidFill>
                    <a:schemeClr val="tx1"/>
                  </a:solidFill>
                </a:ln>
              </p:spPr>
            </p:pic>
            <p:sp>
              <p:nvSpPr>
                <p:cNvPr id="17" name="AutoShape 380">
                  <a:extLst>
                    <a:ext uri="{FF2B5EF4-FFF2-40B4-BE49-F238E27FC236}">
                      <a16:creationId xmlns:a16="http://schemas.microsoft.com/office/drawing/2014/main" id="{3FCDACEE-D848-4400-B15E-93CD18E09D93}"/>
                    </a:ext>
                  </a:extLst>
                </p:cNvPr>
                <p:cNvSpPr>
                  <a:spLocks noChangeArrowheads="1"/>
                </p:cNvSpPr>
                <p:nvPr/>
              </p:nvSpPr>
              <p:spPr bwMode="auto">
                <a:xfrm>
                  <a:off x="1352356" y="2663390"/>
                  <a:ext cx="392569" cy="129701"/>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8" name="AutoShape 380">
                  <a:extLst>
                    <a:ext uri="{FF2B5EF4-FFF2-40B4-BE49-F238E27FC236}">
                      <a16:creationId xmlns:a16="http://schemas.microsoft.com/office/drawing/2014/main" id="{481E2357-72BA-4813-BD3E-4117426E007F}"/>
                    </a:ext>
                  </a:extLst>
                </p:cNvPr>
                <p:cNvSpPr>
                  <a:spLocks noChangeArrowheads="1"/>
                </p:cNvSpPr>
                <p:nvPr/>
              </p:nvSpPr>
              <p:spPr bwMode="auto">
                <a:xfrm>
                  <a:off x="4602386" y="1716003"/>
                  <a:ext cx="163724" cy="191814"/>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21" name="直線コネクタ 20">
                  <a:extLst>
                    <a:ext uri="{FF2B5EF4-FFF2-40B4-BE49-F238E27FC236}">
                      <a16:creationId xmlns:a16="http://schemas.microsoft.com/office/drawing/2014/main" id="{7123F263-9941-4513-ADA7-B02D67DBEEB1}"/>
                    </a:ext>
                  </a:extLst>
                </p:cNvPr>
                <p:cNvCxnSpPr>
                  <a:cxnSpLocks/>
                  <a:endCxn id="20" idx="1"/>
                </p:cNvCxnSpPr>
                <p:nvPr/>
              </p:nvCxnSpPr>
              <p:spPr>
                <a:xfrm>
                  <a:off x="4766110" y="1811909"/>
                  <a:ext cx="428884" cy="15377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grpSp>
        </p:grpSp>
        <p:pic>
          <p:nvPicPr>
            <p:cNvPr id="23" name="ベルマーク.jpg">
              <a:extLst>
                <a:ext uri="{FF2B5EF4-FFF2-40B4-BE49-F238E27FC236}">
                  <a16:creationId xmlns:a16="http://schemas.microsoft.com/office/drawing/2014/main" id="{CCAE0A76-ADB4-4C78-A2E5-48391AF032C4}"/>
                </a:ext>
              </a:extLst>
            </p:cNvPr>
            <p:cNvPicPr/>
            <p:nvPr/>
          </p:nvPicPr>
          <p:blipFill>
            <a:blip r:embed="rId4" r:link="rId5">
              <a:extLst>
                <a:ext uri="{28A0092B-C50C-407E-A947-70E740481C1C}">
                  <a14:useLocalDpi xmlns:a14="http://schemas.microsoft.com/office/drawing/2010/main" val="0"/>
                </a:ext>
              </a:extLst>
            </a:blip>
            <a:stretch>
              <a:fillRect/>
            </a:stretch>
          </p:blipFill>
          <p:spPr>
            <a:xfrm>
              <a:off x="5452325" y="1841892"/>
              <a:ext cx="208526" cy="247568"/>
            </a:xfrm>
            <a:prstGeom prst="rect">
              <a:avLst/>
            </a:prstGeom>
          </p:spPr>
        </p:pic>
        <p:pic>
          <p:nvPicPr>
            <p:cNvPr id="24" name="ベルマーク.jpg">
              <a:extLst>
                <a:ext uri="{FF2B5EF4-FFF2-40B4-BE49-F238E27FC236}">
                  <a16:creationId xmlns:a16="http://schemas.microsoft.com/office/drawing/2014/main" id="{CCAE0A76-ADB4-4C78-A2E5-48391AF032C4}"/>
                </a:ext>
              </a:extLst>
            </p:cNvPr>
            <p:cNvPicPr/>
            <p:nvPr/>
          </p:nvPicPr>
          <p:blipFill>
            <a:blip r:embed="rId4" r:link="rId5">
              <a:extLst>
                <a:ext uri="{28A0092B-C50C-407E-A947-70E740481C1C}">
                  <a14:useLocalDpi xmlns:a14="http://schemas.microsoft.com/office/drawing/2010/main" val="0"/>
                </a:ext>
              </a:extLst>
            </a:blip>
            <a:stretch>
              <a:fillRect/>
            </a:stretch>
          </p:blipFill>
          <p:spPr>
            <a:xfrm>
              <a:off x="5461293" y="2111273"/>
              <a:ext cx="208526" cy="247568"/>
            </a:xfrm>
            <a:prstGeom prst="rect">
              <a:avLst/>
            </a:prstGeom>
          </p:spPr>
        </p:pic>
      </p:grpSp>
      <p:sp>
        <p:nvSpPr>
          <p:cNvPr id="26" name="AutoShape 380">
            <a:extLst>
              <a:ext uri="{FF2B5EF4-FFF2-40B4-BE49-F238E27FC236}">
                <a16:creationId xmlns:a16="http://schemas.microsoft.com/office/drawing/2014/main" id="{CFF451CA-F938-4EFC-B677-DB3179B5467E}"/>
              </a:ext>
            </a:extLst>
          </p:cNvPr>
          <p:cNvSpPr>
            <a:spLocks noChangeArrowheads="1"/>
          </p:cNvSpPr>
          <p:nvPr/>
        </p:nvSpPr>
        <p:spPr bwMode="auto">
          <a:xfrm>
            <a:off x="1651267" y="5476170"/>
            <a:ext cx="377294" cy="18430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grpSp>
        <p:nvGrpSpPr>
          <p:cNvPr id="11" name="グループ化 10"/>
          <p:cNvGrpSpPr/>
          <p:nvPr/>
        </p:nvGrpSpPr>
        <p:grpSpPr>
          <a:xfrm>
            <a:off x="842222" y="3578655"/>
            <a:ext cx="10482034" cy="3132692"/>
            <a:chOff x="842222" y="3578655"/>
            <a:chExt cx="10482034" cy="3132692"/>
          </a:xfrm>
        </p:grpSpPr>
        <p:grpSp>
          <p:nvGrpSpPr>
            <p:cNvPr id="10" name="グループ化 9"/>
            <p:cNvGrpSpPr/>
            <p:nvPr/>
          </p:nvGrpSpPr>
          <p:grpSpPr>
            <a:xfrm>
              <a:off x="842222" y="3578655"/>
              <a:ext cx="10482034" cy="3132692"/>
              <a:chOff x="731034" y="3577143"/>
              <a:chExt cx="10482034" cy="3132692"/>
            </a:xfrm>
          </p:grpSpPr>
          <p:pic>
            <p:nvPicPr>
              <p:cNvPr id="22" name="Picture 4" descr="C:\Users\nhosoya\AppData\Local\Temp\SNAGHTML1e0001d9.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31034" y="3596357"/>
                <a:ext cx="4665674" cy="3107596"/>
              </a:xfrm>
              <a:prstGeom prst="rect">
                <a:avLst/>
              </a:prstGeom>
              <a:noFill/>
              <a:extLst>
                <a:ext uri="{909E8E84-426E-40DD-AFC4-6F175D3DCCD1}">
                  <a14:hiddenFill xmlns:a14="http://schemas.microsoft.com/office/drawing/2010/main">
                    <a:solidFill>
                      <a:srgbClr val="FFFFFF"/>
                    </a:solidFill>
                  </a14:hiddenFill>
                </a:ext>
              </a:extLst>
            </p:spPr>
          </p:pic>
          <p:grpSp>
            <p:nvGrpSpPr>
              <p:cNvPr id="9" name="グループ化 8"/>
              <p:cNvGrpSpPr/>
              <p:nvPr/>
            </p:nvGrpSpPr>
            <p:grpSpPr>
              <a:xfrm>
                <a:off x="1556278" y="3577143"/>
                <a:ext cx="9656790" cy="3132692"/>
                <a:chOff x="1556278" y="3577143"/>
                <a:chExt cx="9656790" cy="3132692"/>
              </a:xfrm>
            </p:grpSpPr>
            <p:sp>
              <p:nvSpPr>
                <p:cNvPr id="31" name="Rectangle 363">
                  <a:extLst>
                    <a:ext uri="{FF2B5EF4-FFF2-40B4-BE49-F238E27FC236}">
                      <a16:creationId xmlns:a16="http://schemas.microsoft.com/office/drawing/2014/main" id="{0A4A077C-82C8-4A13-B7EE-A4AE73C8D0DF}"/>
                    </a:ext>
                  </a:extLst>
                </p:cNvPr>
                <p:cNvSpPr>
                  <a:spLocks noChangeArrowheads="1"/>
                </p:cNvSpPr>
                <p:nvPr/>
              </p:nvSpPr>
              <p:spPr bwMode="auto">
                <a:xfrm>
                  <a:off x="5992809" y="3577143"/>
                  <a:ext cx="5220259" cy="1668035"/>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承認する際に確認したい項目を［条件設定］ボタンから</a:t>
                  </a:r>
                  <a:endParaRPr lang="en-US" altLang="ja-JP" sz="1600" dirty="0">
                    <a:latin typeface="Meiryo UI" panose="020B0604030504040204" pitchFamily="50" charset="-128"/>
                    <a:ea typeface="Meiryo UI" panose="020B0604030504040204" pitchFamily="50" charset="-128"/>
                  </a:endParaRPr>
                </a:p>
                <a:p>
                  <a:pPr fontAlgn="base"/>
                  <a:r>
                    <a:rPr lang="ja-JP" altLang="ja-JP" sz="1600" dirty="0">
                      <a:latin typeface="Meiryo UI" panose="020B0604030504040204" pitchFamily="50" charset="-128"/>
                      <a:ea typeface="Meiryo UI" panose="020B0604030504040204" pitchFamily="50" charset="-128"/>
                    </a:rPr>
                    <a:t>選択できます。</a:t>
                  </a:r>
                  <a:endParaRPr lang="en-US" altLang="ja-JP" sz="1600" dirty="0">
                    <a:latin typeface="Meiryo UI" panose="020B0604030504040204" pitchFamily="50" charset="-128"/>
                    <a:ea typeface="Meiryo UI" panose="020B0604030504040204" pitchFamily="50" charset="-128"/>
                  </a:endParaRPr>
                </a:p>
                <a:p>
                  <a:pPr fontAlgn="base"/>
                  <a:endParaRPr lang="en-US" alt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fontAlgn="base"/>
                  <a:r>
                    <a:rPr lang="ja-JP" altLang="ja-JP" sz="1600" b="1" dirty="0">
                      <a:latin typeface="Meiryo UI" panose="020B0604030504040204" pitchFamily="50" charset="-128"/>
                      <a:ea typeface="Meiryo UI" panose="020B0604030504040204" pitchFamily="50" charset="-128"/>
                    </a:rPr>
                    <a:t>＜例＞</a:t>
                  </a:r>
                  <a:endParaRPr lang="en-US" altLang="ja-JP" sz="1600" b="1"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残業申請を承認する際に、今月の累計時間を確認して</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から承認する場合は、残業項目を選択します。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27" name="AutoShape 380">
                  <a:extLst>
                    <a:ext uri="{FF2B5EF4-FFF2-40B4-BE49-F238E27FC236}">
                      <a16:creationId xmlns:a16="http://schemas.microsoft.com/office/drawing/2014/main" id="{CA08AC1E-8758-4AA3-B1F1-62D8E72F10F6}"/>
                    </a:ext>
                  </a:extLst>
                </p:cNvPr>
                <p:cNvSpPr>
                  <a:spLocks noChangeArrowheads="1"/>
                </p:cNvSpPr>
                <p:nvPr/>
              </p:nvSpPr>
              <p:spPr bwMode="auto">
                <a:xfrm>
                  <a:off x="4980618" y="3590475"/>
                  <a:ext cx="428751" cy="19557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4" name="AutoShape 380">
                  <a:extLst>
                    <a:ext uri="{FF2B5EF4-FFF2-40B4-BE49-F238E27FC236}">
                      <a16:creationId xmlns:a16="http://schemas.microsoft.com/office/drawing/2014/main" id="{3CEDCC58-3550-47BE-8459-10E9D8D008B1}"/>
                    </a:ext>
                  </a:extLst>
                </p:cNvPr>
                <p:cNvSpPr>
                  <a:spLocks noChangeArrowheads="1"/>
                </p:cNvSpPr>
                <p:nvPr/>
              </p:nvSpPr>
              <p:spPr bwMode="auto">
                <a:xfrm>
                  <a:off x="3167997" y="6556552"/>
                  <a:ext cx="1004864" cy="15328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5" name="Rectangle 363">
                  <a:extLst>
                    <a:ext uri="{FF2B5EF4-FFF2-40B4-BE49-F238E27FC236}">
                      <a16:creationId xmlns:a16="http://schemas.microsoft.com/office/drawing/2014/main" id="{40AB005D-57E5-4413-AAB7-1ECC4AF58B34}"/>
                    </a:ext>
                  </a:extLst>
                </p:cNvPr>
                <p:cNvSpPr>
                  <a:spLocks noChangeArrowheads="1"/>
                </p:cNvSpPr>
                <p:nvPr/>
              </p:nvSpPr>
              <p:spPr bwMode="auto">
                <a:xfrm>
                  <a:off x="4727284" y="6082347"/>
                  <a:ext cx="3426015" cy="474918"/>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承認すると、</a:t>
                  </a:r>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の欄に反映されます。</a:t>
                  </a:r>
                  <a:endParaRPr lang="en-US" altLang="ja-JP" sz="1600" dirty="0">
                    <a:latin typeface="Meiryo UI" panose="020B0604030504040204" pitchFamily="50" charset="-128"/>
                    <a:ea typeface="Meiryo UI" panose="020B0604030504040204" pitchFamily="50" charset="-128"/>
                  </a:endParaRPr>
                </a:p>
              </p:txBody>
            </p:sp>
            <p:cxnSp>
              <p:nvCxnSpPr>
                <p:cNvPr id="36" name="直線コネクタ 35">
                  <a:extLst>
                    <a:ext uri="{FF2B5EF4-FFF2-40B4-BE49-F238E27FC236}">
                      <a16:creationId xmlns:a16="http://schemas.microsoft.com/office/drawing/2014/main" id="{3DD3E1E3-2A3F-42CF-9301-0BFF7BF4AF2D}"/>
                    </a:ext>
                  </a:extLst>
                </p:cNvPr>
                <p:cNvCxnSpPr>
                  <a:cxnSpLocks/>
                  <a:stCxn id="34" idx="3"/>
                </p:cNvCxnSpPr>
                <p:nvPr/>
              </p:nvCxnSpPr>
              <p:spPr>
                <a:xfrm flipV="1">
                  <a:off x="4172861" y="6348947"/>
                  <a:ext cx="582829" cy="284247"/>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8" name="直線コネクタ 27">
                  <a:extLst>
                    <a:ext uri="{FF2B5EF4-FFF2-40B4-BE49-F238E27FC236}">
                      <a16:creationId xmlns:a16="http://schemas.microsoft.com/office/drawing/2014/main" id="{3DD3E1E3-2A3F-42CF-9301-0BFF7BF4AF2D}"/>
                    </a:ext>
                  </a:extLst>
                </p:cNvPr>
                <p:cNvCxnSpPr>
                  <a:cxnSpLocks/>
                  <a:stCxn id="27" idx="3"/>
                  <a:endCxn id="31" idx="1"/>
                </p:cNvCxnSpPr>
                <p:nvPr/>
              </p:nvCxnSpPr>
              <p:spPr>
                <a:xfrm>
                  <a:off x="5409369" y="3688263"/>
                  <a:ext cx="583440" cy="722898"/>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29" name="AutoShape 380">
                  <a:extLst>
                    <a:ext uri="{FF2B5EF4-FFF2-40B4-BE49-F238E27FC236}">
                      <a16:creationId xmlns:a16="http://schemas.microsoft.com/office/drawing/2014/main" id="{CFF451CA-F938-4EFC-B677-DB3179B5467E}"/>
                    </a:ext>
                  </a:extLst>
                </p:cNvPr>
                <p:cNvSpPr>
                  <a:spLocks noChangeArrowheads="1"/>
                </p:cNvSpPr>
                <p:nvPr/>
              </p:nvSpPr>
              <p:spPr bwMode="auto">
                <a:xfrm>
                  <a:off x="1556278" y="5428246"/>
                  <a:ext cx="377294" cy="18430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grpSp>
        </p:grpSp>
        <p:pic>
          <p:nvPicPr>
            <p:cNvPr id="38" name="図 37" descr="C:\40 MANUAL\MANUAL\OMSS+勤怠管理サービス\従業員業務マニュアル作成支援ツール\BMP\指.jpg">
              <a:extLst>
                <a:ext uri="{FF2B5EF4-FFF2-40B4-BE49-F238E27FC236}">
                  <a16:creationId xmlns:a16="http://schemas.microsoft.com/office/drawing/2014/main" id="{AAA2F55A-A8B2-4AE4-A1E2-47B367D98200}"/>
                </a:ext>
              </a:extLst>
            </p:cNvPr>
            <p:cNvPicPr>
              <a:picLocks noChangeAspect="1"/>
            </p:cNvPicPr>
            <p:nvPr/>
          </p:nvPicPr>
          <p:blipFill>
            <a:blip r:embed="rId7" r:link="rId8">
              <a:extLst>
                <a:ext uri="{28A0092B-C50C-407E-A947-70E740481C1C}">
                  <a14:useLocalDpi xmlns:a14="http://schemas.microsoft.com/office/drawing/2010/main" val="0"/>
                </a:ext>
              </a:extLst>
            </a:blip>
            <a:srcRect/>
            <a:stretch>
              <a:fillRect/>
            </a:stretch>
          </p:blipFill>
          <p:spPr bwMode="auto">
            <a:xfrm>
              <a:off x="5888326" y="6239045"/>
              <a:ext cx="285750" cy="157163"/>
            </a:xfrm>
            <a:prstGeom prst="rect">
              <a:avLst/>
            </a:prstGeom>
            <a:noFill/>
            <a:ln>
              <a:noFill/>
            </a:ln>
          </p:spPr>
        </p:pic>
      </p:grpSp>
    </p:spTree>
    <p:extLst>
      <p:ext uri="{BB962C8B-B14F-4D97-AF65-F5344CB8AC3E}">
        <p14:creationId xmlns:p14="http://schemas.microsoft.com/office/powerpoint/2010/main" val="22835031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kumimoji="1" lang="ja-JP" altLang="en-US" sz="2800" b="1" dirty="0">
                <a:latin typeface="Meiryo UI" panose="020B0604030504040204" pitchFamily="50" charset="-128"/>
                <a:ea typeface="Meiryo UI" panose="020B0604030504040204" pitchFamily="50" charset="-128"/>
              </a:rPr>
              <a:t>目次</a:t>
            </a:r>
          </a:p>
        </p:txBody>
      </p:sp>
      <p:sp>
        <p:nvSpPr>
          <p:cNvPr id="3" name="コンテンツ プレースホルダー 2"/>
          <p:cNvSpPr>
            <a:spLocks noGrp="1"/>
          </p:cNvSpPr>
          <p:nvPr>
            <p:ph idx="1"/>
          </p:nvPr>
        </p:nvSpPr>
        <p:spPr>
          <a:xfrm>
            <a:off x="375161" y="781694"/>
            <a:ext cx="11654913" cy="5812700"/>
          </a:xfrm>
        </p:spPr>
        <p:txBody>
          <a:bodyPr numCol="1">
            <a:noAutofit/>
          </a:bodyPr>
          <a:lstStyle/>
          <a:p>
            <a:pPr marL="0" lvl="0" indent="0" eaLnBrk="0" fontAlgn="base" hangingPunct="0">
              <a:lnSpc>
                <a:spcPct val="100000"/>
              </a:lnSpc>
              <a:spcBef>
                <a:spcPct val="0"/>
              </a:spcBef>
              <a:spcAft>
                <a:spcPct val="0"/>
              </a:spcAft>
              <a:buNone/>
            </a:pPr>
            <a:r>
              <a:rPr lang="ja-JP" altLang="en-US" sz="1800" dirty="0">
                <a:latin typeface="Meiryo UI" panose="020B0604030504040204" pitchFamily="50" charset="-128"/>
                <a:ea typeface="Meiryo UI" panose="020B0604030504040204" pitchFamily="50" charset="-128"/>
              </a:rPr>
              <a:t>［</a:t>
            </a:r>
            <a:r>
              <a:rPr lang="en-US" altLang="ja-JP" sz="1800" dirty="0">
                <a:latin typeface="Meiryo UI" panose="020B0604030504040204" pitchFamily="50" charset="-128"/>
                <a:ea typeface="Meiryo UI" panose="020B0604030504040204" pitchFamily="50" charset="-128"/>
              </a:rPr>
              <a:t>4</a:t>
            </a:r>
            <a:r>
              <a:rPr lang="ja-JP" altLang="en-US" sz="1800" dirty="0">
                <a:latin typeface="Meiryo UI" panose="020B0604030504040204" pitchFamily="50" charset="-128"/>
                <a:ea typeface="Meiryo UI" panose="020B0604030504040204" pitchFamily="50" charset="-128"/>
              </a:rPr>
              <a:t>］承認する</a:t>
            </a:r>
            <a:br>
              <a:rPr kumimoji="1" lang="en-US" altLang="ja-JP" sz="1800" dirty="0">
                <a:latin typeface="Meiryo UI" panose="020B0604030504040204" pitchFamily="50" charset="-128"/>
                <a:ea typeface="Meiryo UI" panose="020B0604030504040204" pitchFamily="50" charset="-128"/>
              </a:rPr>
            </a:br>
            <a:r>
              <a:rPr kumimoji="1" lang="en-US" altLang="ja-JP" sz="1500" dirty="0">
                <a:latin typeface="Meiryo UI" panose="020B0604030504040204" pitchFamily="50" charset="-128"/>
                <a:ea typeface="Meiryo UI" panose="020B0604030504040204" pitchFamily="50" charset="-128"/>
              </a:rPr>
              <a:t> </a:t>
            </a:r>
            <a:r>
              <a:rPr kumimoji="1" lang="ja-JP" altLang="en-US" sz="1500" dirty="0">
                <a:latin typeface="Meiryo UI" panose="020B0604030504040204" pitchFamily="50" charset="-128"/>
                <a:ea typeface="Meiryo UI" panose="020B0604030504040204" pitchFamily="50" charset="-128"/>
              </a:rPr>
              <a:t>　　 　</a:t>
            </a:r>
            <a:r>
              <a:rPr kumimoji="1" lang="en-US" altLang="ja-JP" sz="1500" dirty="0">
                <a:latin typeface="Meiryo UI" panose="020B0604030504040204" pitchFamily="50" charset="-128"/>
                <a:ea typeface="Meiryo UI" panose="020B0604030504040204" pitchFamily="50" charset="-128"/>
              </a:rPr>
              <a:t>1. </a:t>
            </a:r>
            <a:r>
              <a:rPr lang="ja-JP" altLang="en-US" sz="1500" dirty="0">
                <a:latin typeface="Meiryo UI" panose="020B0604030504040204" pitchFamily="50" charset="-128"/>
                <a:ea typeface="Meiryo UI" panose="020B0604030504040204" pitchFamily="50" charset="-128"/>
              </a:rPr>
              <a:t>申請を承認する</a:t>
            </a:r>
            <a:br>
              <a:rPr lang="en-US" altLang="ja-JP" sz="1500" dirty="0">
                <a:latin typeface="Meiryo UI" panose="020B0604030504040204" pitchFamily="50" charset="-128"/>
                <a:ea typeface="Meiryo UI" panose="020B0604030504040204" pitchFamily="50" charset="-128"/>
              </a:rPr>
            </a:br>
            <a:r>
              <a:rPr lang="ja-JP" altLang="en-US" sz="1500" dirty="0">
                <a:latin typeface="Meiryo UI" panose="020B0604030504040204" pitchFamily="50" charset="-128"/>
                <a:ea typeface="Meiryo UI" panose="020B0604030504040204" pitchFamily="50" charset="-128"/>
              </a:rPr>
              <a:t>　　　　</a:t>
            </a:r>
            <a:r>
              <a:rPr lang="en-US" altLang="ja-JP" sz="1500" dirty="0">
                <a:latin typeface="Meiryo UI" panose="020B0604030504040204" pitchFamily="50" charset="-128"/>
                <a:ea typeface="Meiryo UI" panose="020B0604030504040204" pitchFamily="50" charset="-128"/>
              </a:rPr>
              <a:t>2. </a:t>
            </a:r>
            <a:r>
              <a:rPr kumimoji="0" lang="ja-JP" altLang="en-US" sz="1500" dirty="0">
                <a:latin typeface="Meiryo UI" panose="020B0604030504040204" pitchFamily="50" charset="-128"/>
                <a:ea typeface="Meiryo UI" panose="020B0604030504040204" pitchFamily="50" charset="-128"/>
                <a:cs typeface="Times New Roman" panose="02020603050405020304" pitchFamily="18" charset="0"/>
              </a:rPr>
              <a:t>連名式勤務実績申請を承認する</a:t>
            </a:r>
            <a:br>
              <a:rPr lang="en-US" altLang="ja-JP" sz="1500" dirty="0">
                <a:latin typeface="Meiryo UI" panose="020B0604030504040204" pitchFamily="50" charset="-128"/>
                <a:ea typeface="Meiryo UI" panose="020B0604030504040204" pitchFamily="50" charset="-128"/>
              </a:rPr>
            </a:br>
            <a:r>
              <a:rPr lang="ja-JP" altLang="en-US" sz="1500" dirty="0">
                <a:latin typeface="Meiryo UI" panose="020B0604030504040204" pitchFamily="50" charset="-128"/>
                <a:ea typeface="Meiryo UI" panose="020B0604030504040204" pitchFamily="50" charset="-128"/>
              </a:rPr>
              <a:t>　　　　</a:t>
            </a:r>
            <a:r>
              <a:rPr kumimoji="0" lang="en-US" altLang="ja-JP" sz="1500" dirty="0">
                <a:latin typeface="Meiryo UI" panose="020B0604030504040204" pitchFamily="50" charset="-128"/>
                <a:ea typeface="Meiryo UI" panose="020B0604030504040204" pitchFamily="50" charset="-128"/>
                <a:cs typeface="Times New Roman" panose="02020603050405020304" pitchFamily="18" charset="0"/>
              </a:rPr>
              <a:t>3</a:t>
            </a:r>
            <a:r>
              <a:rPr lang="en-US" altLang="ja-JP" sz="1500" dirty="0">
                <a:latin typeface="Meiryo UI" panose="020B0604030504040204" pitchFamily="50" charset="-128"/>
                <a:ea typeface="Meiryo UI" panose="020B0604030504040204" pitchFamily="50" charset="-128"/>
              </a:rPr>
              <a:t>. </a:t>
            </a:r>
            <a:r>
              <a:rPr kumimoji="0" lang="ja-JP" altLang="en-US" sz="1500" dirty="0">
                <a:latin typeface="Meiryo UI" panose="020B0604030504040204" pitchFamily="50" charset="-128"/>
                <a:ea typeface="Meiryo UI" panose="020B0604030504040204" pitchFamily="50" charset="-128"/>
                <a:cs typeface="Times New Roman" panose="02020603050405020304" pitchFamily="18" charset="0"/>
              </a:rPr>
              <a:t>複数の申請を一括で承認する</a:t>
            </a:r>
            <a:endParaRPr kumimoji="0" lang="en-US" altLang="ja-JP" sz="1500" dirty="0">
              <a:latin typeface="Meiryo UI" panose="020B0604030504040204" pitchFamily="50" charset="-128"/>
              <a:ea typeface="Meiryo UI" panose="020B0604030504040204" pitchFamily="50" charset="-128"/>
            </a:endParaRPr>
          </a:p>
          <a:p>
            <a:pPr marL="0" lvl="0" indent="0" eaLnBrk="0" fontAlgn="base" hangingPunct="0">
              <a:lnSpc>
                <a:spcPct val="100000"/>
              </a:lnSpc>
              <a:spcBef>
                <a:spcPct val="0"/>
              </a:spcBef>
              <a:spcAft>
                <a:spcPct val="0"/>
              </a:spcAft>
              <a:buNone/>
            </a:pPr>
            <a:r>
              <a:rPr kumimoji="0" lang="en-US" altLang="ja-JP" sz="1500" dirty="0">
                <a:latin typeface="Meiryo UI" panose="020B0604030504040204" pitchFamily="50" charset="-128"/>
                <a:ea typeface="Meiryo UI" panose="020B0604030504040204" pitchFamily="50" charset="-128"/>
                <a:cs typeface="Times New Roman" panose="02020603050405020304" pitchFamily="18" charset="0"/>
              </a:rPr>
              <a:t>        4</a:t>
            </a:r>
            <a:r>
              <a:rPr lang="en-US" altLang="ja-JP" sz="1500" dirty="0">
                <a:latin typeface="Meiryo UI" panose="020B0604030504040204" pitchFamily="50" charset="-128"/>
                <a:ea typeface="Meiryo UI" panose="020B0604030504040204" pitchFamily="50" charset="-128"/>
              </a:rPr>
              <a:t>. </a:t>
            </a:r>
            <a:r>
              <a:rPr kumimoji="0" lang="ja-JP" altLang="en-US" sz="1500" dirty="0">
                <a:latin typeface="Meiryo UI" panose="020B0604030504040204" pitchFamily="50" charset="-128"/>
                <a:ea typeface="Meiryo UI" panose="020B0604030504040204" pitchFamily="50" charset="-128"/>
                <a:cs typeface="Times New Roman" panose="02020603050405020304" pitchFamily="18" charset="0"/>
              </a:rPr>
              <a:t>申請を事後承認する</a:t>
            </a:r>
            <a:endParaRPr kumimoji="0" lang="en-US" altLang="ja-JP" sz="1500" dirty="0">
              <a:latin typeface="Meiryo UI" panose="020B0604030504040204" pitchFamily="50" charset="-128"/>
              <a:ea typeface="Meiryo UI" panose="020B0604030504040204" pitchFamily="50" charset="-128"/>
            </a:endParaRPr>
          </a:p>
          <a:p>
            <a:pPr marL="0" lvl="0" indent="0" eaLnBrk="0" fontAlgn="base" hangingPunct="0">
              <a:lnSpc>
                <a:spcPct val="100000"/>
              </a:lnSpc>
              <a:spcBef>
                <a:spcPct val="0"/>
              </a:spcBef>
              <a:spcAft>
                <a:spcPct val="0"/>
              </a:spcAft>
              <a:buNone/>
            </a:pPr>
            <a:r>
              <a:rPr kumimoji="0" lang="en-US" altLang="ja-JP" sz="1500" dirty="0">
                <a:latin typeface="Meiryo UI" panose="020B0604030504040204" pitchFamily="50" charset="-128"/>
                <a:ea typeface="Meiryo UI" panose="020B0604030504040204" pitchFamily="50" charset="-128"/>
                <a:cs typeface="Times New Roman" panose="02020603050405020304" pitchFamily="18" charset="0"/>
              </a:rPr>
              <a:t>        5. </a:t>
            </a:r>
            <a:r>
              <a:rPr kumimoji="0" lang="ja-JP" altLang="en-US" sz="1500" dirty="0">
                <a:latin typeface="Meiryo UI" panose="020B0604030504040204" pitchFamily="50" charset="-128"/>
                <a:ea typeface="Meiryo UI" panose="020B0604030504040204" pitchFamily="50" charset="-128"/>
                <a:cs typeface="Times New Roman" panose="02020603050405020304" pitchFamily="18" charset="0"/>
              </a:rPr>
              <a:t>代理で承認する</a:t>
            </a:r>
            <a:endParaRPr kumimoji="0" lang="en-US" altLang="ja-JP" sz="1500" dirty="0">
              <a:latin typeface="Meiryo UI" panose="020B0604030504040204" pitchFamily="50" charset="-128"/>
              <a:ea typeface="Meiryo UI" panose="020B0604030504040204" pitchFamily="50" charset="-128"/>
            </a:endParaRPr>
          </a:p>
          <a:p>
            <a:pPr marL="0" lvl="0" indent="0" eaLnBrk="0" fontAlgn="base" hangingPunct="0">
              <a:lnSpc>
                <a:spcPct val="100000"/>
              </a:lnSpc>
              <a:spcBef>
                <a:spcPct val="0"/>
              </a:spcBef>
              <a:spcAft>
                <a:spcPct val="0"/>
              </a:spcAft>
              <a:buNone/>
            </a:pPr>
            <a:r>
              <a:rPr kumimoji="0" lang="en-US" altLang="ja-JP" sz="1500" dirty="0">
                <a:latin typeface="Meiryo UI" panose="020B0604030504040204" pitchFamily="50" charset="-128"/>
                <a:ea typeface="Meiryo UI" panose="020B0604030504040204" pitchFamily="50" charset="-128"/>
                <a:cs typeface="Times New Roman" panose="02020603050405020304" pitchFamily="18" charset="0"/>
              </a:rPr>
              <a:t>        6. </a:t>
            </a:r>
            <a:r>
              <a:rPr kumimoji="0" lang="ja-JP" altLang="en-US" sz="1500" dirty="0">
                <a:latin typeface="Meiryo UI" panose="020B0604030504040204" pitchFamily="50" charset="-128"/>
                <a:ea typeface="Meiryo UI" panose="020B0604030504040204" pitchFamily="50" charset="-128"/>
                <a:cs typeface="Times New Roman" panose="02020603050405020304" pitchFamily="18" charset="0"/>
              </a:rPr>
              <a:t>申請を閲覧する</a:t>
            </a:r>
            <a:r>
              <a:rPr lang="ja-JP" altLang="en-US" sz="1500" dirty="0">
                <a:latin typeface="Meiryo UI" panose="020B0604030504040204" pitchFamily="50" charset="-128"/>
                <a:ea typeface="Meiryo UI" panose="020B0604030504040204" pitchFamily="50" charset="-128"/>
              </a:rPr>
              <a:t>　　</a:t>
            </a:r>
            <a:endParaRPr lang="en-US" altLang="ja-JP" sz="1500" dirty="0">
              <a:latin typeface="Meiryo UI" panose="020B0604030504040204" pitchFamily="50" charset="-128"/>
              <a:ea typeface="Meiryo UI" panose="020B0604030504040204" pitchFamily="50" charset="-128"/>
            </a:endParaRPr>
          </a:p>
          <a:p>
            <a:pPr marL="0" indent="0">
              <a:lnSpc>
                <a:spcPct val="100000"/>
              </a:lnSpc>
              <a:buNone/>
            </a:pPr>
            <a:r>
              <a:rPr lang="ja-JP" altLang="en-US" sz="1800" dirty="0">
                <a:latin typeface="Meiryo UI" panose="020B0604030504040204" pitchFamily="50" charset="-128"/>
                <a:ea typeface="Meiryo UI" panose="020B0604030504040204" pitchFamily="50" charset="-128"/>
              </a:rPr>
              <a:t>［</a:t>
            </a:r>
            <a:r>
              <a:rPr lang="en-US" altLang="ja-JP" sz="1800" dirty="0">
                <a:latin typeface="Meiryo UI" panose="020B0604030504040204" pitchFamily="50" charset="-128"/>
                <a:ea typeface="Meiryo UI" panose="020B0604030504040204" pitchFamily="50" charset="-128"/>
              </a:rPr>
              <a:t>5</a:t>
            </a:r>
            <a:r>
              <a:rPr lang="ja-JP" altLang="en-US" sz="1800" dirty="0">
                <a:latin typeface="Meiryo UI" panose="020B0604030504040204" pitchFamily="50" charset="-128"/>
                <a:ea typeface="Meiryo UI" panose="020B0604030504040204" pitchFamily="50" charset="-128"/>
              </a:rPr>
              <a:t>］勤務データを確認する</a:t>
            </a:r>
            <a:br>
              <a:rPr lang="en-US" altLang="ja-JP" sz="18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r>
              <a:rPr lang="ja-JP" altLang="en-US" sz="1500" dirty="0">
                <a:latin typeface="Meiryo UI" panose="020B0604030504040204" pitchFamily="50" charset="-128"/>
                <a:ea typeface="Meiryo UI" panose="020B0604030504040204" pitchFamily="50" charset="-128"/>
              </a:rPr>
              <a:t>　　　 </a:t>
            </a:r>
            <a:r>
              <a:rPr lang="en-US" altLang="ja-JP" sz="1500" dirty="0">
                <a:latin typeface="Meiryo UI" panose="020B0604030504040204" pitchFamily="50" charset="-128"/>
                <a:ea typeface="Meiryo UI" panose="020B0604030504040204" pitchFamily="50" charset="-128"/>
              </a:rPr>
              <a:t>1.</a:t>
            </a:r>
            <a:r>
              <a:rPr lang="ja-JP" altLang="en-US" sz="1500" dirty="0">
                <a:latin typeface="Meiryo UI" panose="020B0604030504040204" pitchFamily="50" charset="-128"/>
                <a:ea typeface="Meiryo UI" panose="020B0604030504040204" pitchFamily="50" charset="-128"/>
              </a:rPr>
              <a:t> </a:t>
            </a:r>
            <a:r>
              <a:rPr kumimoji="0" lang="ja-JP" altLang="en-US" sz="1500" dirty="0">
                <a:latin typeface="Meiryo UI" panose="020B0604030504040204" pitchFamily="50" charset="-128"/>
                <a:ea typeface="Meiryo UI" panose="020B0604030504040204" pitchFamily="50" charset="-128"/>
                <a:cs typeface="Times New Roman" panose="02020603050405020304" pitchFamily="18" charset="0"/>
              </a:rPr>
              <a:t>勤務データを確認し、修正する</a:t>
            </a:r>
            <a:br>
              <a:rPr kumimoji="0" lang="en-US" altLang="ja-JP" sz="1500" dirty="0">
                <a:latin typeface="Meiryo UI" panose="020B0604030504040204" pitchFamily="50" charset="-128"/>
                <a:ea typeface="Meiryo UI" panose="020B0604030504040204" pitchFamily="50" charset="-128"/>
              </a:rPr>
            </a:br>
            <a:r>
              <a:rPr kumimoji="0" lang="en-US" altLang="ja-JP" sz="1500" dirty="0">
                <a:latin typeface="Meiryo UI" panose="020B0604030504040204" pitchFamily="50" charset="-128"/>
                <a:ea typeface="Meiryo UI" panose="020B0604030504040204" pitchFamily="50" charset="-128"/>
                <a:cs typeface="Times New Roman" panose="02020603050405020304" pitchFamily="18" charset="0"/>
              </a:rPr>
              <a:t>        2</a:t>
            </a:r>
            <a:r>
              <a:rPr lang="en-US" altLang="ja-JP" sz="1500" dirty="0">
                <a:latin typeface="Meiryo UI" panose="020B0604030504040204" pitchFamily="50" charset="-128"/>
                <a:ea typeface="Meiryo UI" panose="020B0604030504040204" pitchFamily="50" charset="-128"/>
              </a:rPr>
              <a:t>. </a:t>
            </a:r>
            <a:r>
              <a:rPr kumimoji="0" lang="ja-JP" altLang="en-US" sz="1500" dirty="0">
                <a:latin typeface="Meiryo UI" panose="020B0604030504040204" pitchFamily="50" charset="-128"/>
                <a:ea typeface="Meiryo UI" panose="020B0604030504040204" pitchFamily="50" charset="-128"/>
                <a:cs typeface="Times New Roman" panose="02020603050405020304" pitchFamily="18" charset="0"/>
              </a:rPr>
              <a:t>勤怠を管理している社員の勤務データを参照する</a:t>
            </a:r>
            <a:endParaRPr kumimoji="0" lang="en-US" altLang="ja-JP" sz="1500" dirty="0">
              <a:latin typeface="Meiryo UI" panose="020B0604030504040204" pitchFamily="50" charset="-128"/>
              <a:ea typeface="Meiryo UI" panose="020B0604030504040204" pitchFamily="50" charset="-128"/>
              <a:cs typeface="Times New Roman" panose="02020603050405020304" pitchFamily="18" charset="0"/>
            </a:endParaRPr>
          </a:p>
          <a:p>
            <a:pPr marL="0" lvl="0" indent="0" eaLnBrk="0" fontAlgn="base" hangingPunct="0">
              <a:lnSpc>
                <a:spcPct val="100000"/>
              </a:lnSpc>
              <a:spcBef>
                <a:spcPct val="0"/>
              </a:spcBef>
              <a:spcAft>
                <a:spcPct val="0"/>
              </a:spcAft>
              <a:buNone/>
            </a:pPr>
            <a:r>
              <a:rPr kumimoji="0" lang="en-US" altLang="ja-JP" sz="1500" dirty="0">
                <a:latin typeface="Meiryo UI" panose="020B0604030504040204" pitchFamily="50" charset="-128"/>
                <a:ea typeface="Meiryo UI" panose="020B0604030504040204" pitchFamily="50" charset="-128"/>
                <a:cs typeface="Times New Roman" panose="02020603050405020304" pitchFamily="18" charset="0"/>
              </a:rPr>
              <a:t>        3</a:t>
            </a:r>
            <a:r>
              <a:rPr lang="en-US" altLang="ja-JP" sz="1500" dirty="0">
                <a:latin typeface="Meiryo UI" panose="020B0604030504040204" pitchFamily="50" charset="-128"/>
                <a:ea typeface="Meiryo UI" panose="020B0604030504040204" pitchFamily="50" charset="-128"/>
              </a:rPr>
              <a:t>. </a:t>
            </a:r>
            <a:r>
              <a:rPr kumimoji="0" lang="ja-JP" altLang="en-US" sz="1500" dirty="0">
                <a:latin typeface="Meiryo UI" panose="020B0604030504040204" pitchFamily="50" charset="-128"/>
                <a:ea typeface="Meiryo UI" panose="020B0604030504040204" pitchFamily="50" charset="-128"/>
                <a:cs typeface="Times New Roman" panose="02020603050405020304" pitchFamily="18" charset="0"/>
              </a:rPr>
              <a:t>エラー打刻の状況を確認する</a:t>
            </a:r>
            <a:r>
              <a:rPr kumimoji="0" lang="ja-JP" altLang="en-US" sz="1500" dirty="0">
                <a:latin typeface="Meiryo UI" panose="020B0604030504040204" pitchFamily="50" charset="-128"/>
                <a:ea typeface="Meiryo UI" panose="020B0604030504040204" pitchFamily="50" charset="-128"/>
              </a:rPr>
              <a:t>・</a:t>
            </a:r>
            <a:r>
              <a:rPr kumimoji="0" lang="ja-JP" altLang="en-US" sz="1500" dirty="0">
                <a:latin typeface="Meiryo UI" panose="020B0604030504040204" pitchFamily="50" charset="-128"/>
                <a:ea typeface="Meiryo UI" panose="020B0604030504040204" pitchFamily="50" charset="-128"/>
                <a:cs typeface="Times New Roman" panose="02020603050405020304" pitchFamily="18" charset="0"/>
              </a:rPr>
              <a:t>再度取り込む</a:t>
            </a:r>
            <a:endParaRPr kumimoji="0" lang="en-US" altLang="ja-JP" sz="1500" dirty="0">
              <a:latin typeface="Meiryo UI" panose="020B0604030504040204" pitchFamily="50" charset="-128"/>
              <a:ea typeface="Meiryo UI" panose="020B0604030504040204" pitchFamily="50" charset="-128"/>
            </a:endParaRPr>
          </a:p>
          <a:p>
            <a:pPr marL="0" lvl="0" indent="0" eaLnBrk="0" fontAlgn="base" hangingPunct="0">
              <a:lnSpc>
                <a:spcPct val="100000"/>
              </a:lnSpc>
              <a:spcBef>
                <a:spcPct val="0"/>
              </a:spcBef>
              <a:spcAft>
                <a:spcPct val="0"/>
              </a:spcAft>
              <a:buNone/>
            </a:pPr>
            <a:r>
              <a:rPr kumimoji="0" lang="en-US" altLang="ja-JP" sz="1500" dirty="0">
                <a:latin typeface="Meiryo UI" panose="020B0604030504040204" pitchFamily="50" charset="-128"/>
                <a:ea typeface="Meiryo UI" panose="020B0604030504040204" pitchFamily="50" charset="-128"/>
                <a:cs typeface="Times New Roman" panose="02020603050405020304" pitchFamily="18" charset="0"/>
              </a:rPr>
              <a:t>        4</a:t>
            </a:r>
            <a:r>
              <a:rPr lang="en-US" altLang="ja-JP" sz="1500" dirty="0">
                <a:latin typeface="Meiryo UI" panose="020B0604030504040204" pitchFamily="50" charset="-128"/>
                <a:ea typeface="Meiryo UI" panose="020B0604030504040204" pitchFamily="50" charset="-128"/>
              </a:rPr>
              <a:t>. </a:t>
            </a:r>
            <a:r>
              <a:rPr kumimoji="0" lang="ja-JP" altLang="en-US" sz="1500" dirty="0">
                <a:latin typeface="Meiryo UI" panose="020B0604030504040204" pitchFamily="50" charset="-128"/>
                <a:ea typeface="Meiryo UI" panose="020B0604030504040204" pitchFamily="50" charset="-128"/>
                <a:cs typeface="Times New Roman" panose="02020603050405020304" pitchFamily="18" charset="0"/>
              </a:rPr>
              <a:t>社員の出退勤の状況を確認する</a:t>
            </a:r>
            <a:endParaRPr kumimoji="0" lang="en-US" altLang="ja-JP" sz="1500" dirty="0">
              <a:latin typeface="Meiryo UI" panose="020B0604030504040204" pitchFamily="50" charset="-128"/>
              <a:ea typeface="Meiryo UI" panose="020B0604030504040204" pitchFamily="50" charset="-128"/>
            </a:endParaRPr>
          </a:p>
          <a:p>
            <a:pPr marL="0" indent="0" eaLnBrk="0" fontAlgn="base" hangingPunct="0">
              <a:lnSpc>
                <a:spcPct val="100000"/>
              </a:lnSpc>
              <a:spcBef>
                <a:spcPct val="0"/>
              </a:spcBef>
              <a:spcAft>
                <a:spcPct val="0"/>
              </a:spcAft>
              <a:buNone/>
            </a:pPr>
            <a:r>
              <a:rPr kumimoji="0" lang="en-US" altLang="ja-JP" sz="1500" dirty="0">
                <a:latin typeface="Meiryo UI" panose="020B0604030504040204" pitchFamily="50" charset="-128"/>
                <a:ea typeface="Meiryo UI" panose="020B0604030504040204" pitchFamily="50" charset="-128"/>
                <a:cs typeface="Times New Roman" panose="02020603050405020304" pitchFamily="18" charset="0"/>
              </a:rPr>
              <a:t>        5. </a:t>
            </a:r>
            <a:r>
              <a:rPr kumimoji="0" lang="ja-JP" altLang="en-US" sz="1500" dirty="0">
                <a:latin typeface="Meiryo UI" panose="020B0604030504040204" pitchFamily="50" charset="-128"/>
                <a:ea typeface="Meiryo UI" panose="020B0604030504040204" pitchFamily="50" charset="-128"/>
                <a:cs typeface="Times New Roman" panose="02020603050405020304" pitchFamily="18" charset="0"/>
              </a:rPr>
              <a:t>勤務データを日別・週別・月別に確認する</a:t>
            </a:r>
            <a:endParaRPr kumimoji="0" lang="en-US" altLang="ja-JP" sz="1500" dirty="0">
              <a:latin typeface="Meiryo UI" panose="020B0604030504040204" pitchFamily="50" charset="-128"/>
              <a:ea typeface="Meiryo UI" panose="020B0604030504040204" pitchFamily="50" charset="-128"/>
            </a:endParaRPr>
          </a:p>
          <a:p>
            <a:pPr marL="0" indent="0" eaLnBrk="0" fontAlgn="base" hangingPunct="0">
              <a:lnSpc>
                <a:spcPct val="100000"/>
              </a:lnSpc>
              <a:spcBef>
                <a:spcPct val="0"/>
              </a:spcBef>
              <a:spcAft>
                <a:spcPct val="0"/>
              </a:spcAft>
              <a:buNone/>
            </a:pPr>
            <a:r>
              <a:rPr kumimoji="0" lang="en-US" altLang="ja-JP" sz="1500" dirty="0">
                <a:latin typeface="Meiryo UI" panose="020B0604030504040204" pitchFamily="50" charset="-128"/>
                <a:ea typeface="Meiryo UI" panose="020B0604030504040204" pitchFamily="50" charset="-128"/>
                <a:cs typeface="Times New Roman" panose="02020603050405020304" pitchFamily="18" charset="0"/>
              </a:rPr>
              <a:t>        6. </a:t>
            </a:r>
            <a:r>
              <a:rPr kumimoji="0" lang="ja-JP" altLang="en-US" sz="1500" dirty="0">
                <a:latin typeface="Meiryo UI" panose="020B0604030504040204" pitchFamily="50" charset="-128"/>
                <a:ea typeface="Meiryo UI" panose="020B0604030504040204" pitchFamily="50" charset="-128"/>
                <a:cs typeface="Times New Roman" panose="02020603050405020304" pitchFamily="18" charset="0"/>
              </a:rPr>
              <a:t>勤務期間を指定して、勤務データを確認する</a:t>
            </a:r>
            <a:br>
              <a:rPr kumimoji="0" lang="en-US" altLang="ja-JP" sz="1500" dirty="0">
                <a:latin typeface="Meiryo UI" panose="020B0604030504040204" pitchFamily="50" charset="-128"/>
                <a:ea typeface="Meiryo UI" panose="020B0604030504040204" pitchFamily="50" charset="-128"/>
                <a:cs typeface="Times New Roman" panose="02020603050405020304" pitchFamily="18" charset="0"/>
              </a:rPr>
            </a:br>
            <a:r>
              <a:rPr kumimoji="0" lang="en-US" altLang="ja-JP" sz="1500" dirty="0">
                <a:latin typeface="Meiryo UI" panose="020B0604030504040204" pitchFamily="50" charset="-128"/>
                <a:ea typeface="Meiryo UI" panose="020B0604030504040204" pitchFamily="50" charset="-128"/>
                <a:cs typeface="Times New Roman" panose="02020603050405020304" pitchFamily="18" charset="0"/>
              </a:rPr>
              <a:t>        7. </a:t>
            </a:r>
            <a:r>
              <a:rPr kumimoji="0" lang="ja-JP" altLang="en-US" sz="1500" dirty="0">
                <a:latin typeface="Meiryo UI" panose="020B0604030504040204" pitchFamily="50" charset="-128"/>
                <a:ea typeface="Meiryo UI" panose="020B0604030504040204" pitchFamily="50" charset="-128"/>
                <a:cs typeface="Times New Roman" panose="02020603050405020304" pitchFamily="18" charset="0"/>
              </a:rPr>
              <a:t>勤怠処理月や勤務日を指定して、未打刻の社員を確認する</a:t>
            </a:r>
            <a:endParaRPr lang="en-US" altLang="ja-JP" sz="1500" dirty="0">
              <a:latin typeface="Meiryo UI" panose="020B0604030504040204" pitchFamily="50" charset="-128"/>
              <a:ea typeface="Meiryo UI" panose="020B0604030504040204" pitchFamily="50" charset="-128"/>
            </a:endParaRPr>
          </a:p>
          <a:p>
            <a:pPr marL="0" indent="0">
              <a:lnSpc>
                <a:spcPct val="100000"/>
              </a:lnSpc>
              <a:buNone/>
            </a:pPr>
            <a:r>
              <a:rPr lang="ja-JP" altLang="en-US" sz="1800" dirty="0">
                <a:latin typeface="Meiryo UI" panose="020B0604030504040204" pitchFamily="50" charset="-128"/>
                <a:ea typeface="Meiryo UI" panose="020B0604030504040204" pitchFamily="50" charset="-128"/>
              </a:rPr>
              <a:t>［</a:t>
            </a:r>
            <a:r>
              <a:rPr lang="en-US" altLang="ja-JP" sz="1800" dirty="0">
                <a:latin typeface="Meiryo UI" panose="020B0604030504040204" pitchFamily="50" charset="-128"/>
                <a:ea typeface="Meiryo UI" panose="020B0604030504040204" pitchFamily="50" charset="-128"/>
              </a:rPr>
              <a:t>6</a:t>
            </a:r>
            <a:r>
              <a:rPr lang="ja-JP" altLang="en-US" sz="1800" dirty="0">
                <a:latin typeface="Meiryo UI" panose="020B0604030504040204" pitchFamily="50" charset="-128"/>
                <a:ea typeface="Meiryo UI" panose="020B0604030504040204" pitchFamily="50" charset="-128"/>
              </a:rPr>
              <a:t>］工数データを入力する （</a:t>
            </a:r>
            <a:r>
              <a:rPr lang="en-US" altLang="ja-JP" sz="1800" dirty="0">
                <a:latin typeface="Meiryo UI" panose="020B0604030504040204" pitchFamily="50" charset="-128"/>
                <a:ea typeface="Meiryo UI" panose="020B0604030504040204" pitchFamily="50" charset="-128"/>
              </a:rPr>
              <a:t>『</a:t>
            </a:r>
            <a:r>
              <a:rPr lang="ja-JP" altLang="en-US" sz="1800" dirty="0">
                <a:latin typeface="Meiryo UI" panose="020B0604030504040204" pitchFamily="50" charset="-128"/>
                <a:ea typeface="Meiryo UI" panose="020B0604030504040204" pitchFamily="50" charset="-128"/>
              </a:rPr>
              <a:t>工数管理 </a:t>
            </a:r>
            <a:r>
              <a:rPr lang="en-US" altLang="ja-JP" sz="1800" dirty="0">
                <a:latin typeface="Meiryo UI" panose="020B0604030504040204" pitchFamily="50" charset="-128"/>
                <a:ea typeface="Meiryo UI" panose="020B0604030504040204" pitchFamily="50" charset="-128"/>
              </a:rPr>
              <a:t>for </a:t>
            </a:r>
            <a:r>
              <a:rPr lang="ja-JP" altLang="en-US" sz="1800" dirty="0">
                <a:latin typeface="Meiryo UI" panose="020B0604030504040204" pitchFamily="50" charset="-128"/>
                <a:ea typeface="Meiryo UI" panose="020B0604030504040204" pitchFamily="50" charset="-128"/>
              </a:rPr>
              <a:t>奉行</a:t>
            </a:r>
            <a:r>
              <a:rPr lang="en-US" altLang="ja-JP" sz="1800" dirty="0">
                <a:latin typeface="Meiryo UI" panose="020B0604030504040204" pitchFamily="50" charset="-128"/>
                <a:ea typeface="Meiryo UI" panose="020B0604030504040204" pitchFamily="50" charset="-128"/>
              </a:rPr>
              <a:t>Edge </a:t>
            </a:r>
            <a:r>
              <a:rPr lang="ja-JP" altLang="en-US" sz="1800" dirty="0">
                <a:latin typeface="Meiryo UI" panose="020B0604030504040204" pitchFamily="50" charset="-128"/>
                <a:ea typeface="Meiryo UI" panose="020B0604030504040204" pitchFamily="50" charset="-128"/>
              </a:rPr>
              <a:t>勤怠管理クラウド</a:t>
            </a:r>
            <a:r>
              <a:rPr lang="en-US" altLang="ja-JP" sz="1800" dirty="0">
                <a:latin typeface="Meiryo UI" panose="020B0604030504040204" pitchFamily="50" charset="-128"/>
                <a:ea typeface="Meiryo UI" panose="020B0604030504040204" pitchFamily="50" charset="-128"/>
              </a:rPr>
              <a:t>』</a:t>
            </a:r>
            <a:r>
              <a:rPr lang="ja-JP" altLang="en-US" sz="1800" dirty="0">
                <a:latin typeface="Meiryo UI" panose="020B0604030504040204" pitchFamily="50" charset="-128"/>
                <a:ea typeface="Meiryo UI" panose="020B0604030504040204" pitchFamily="50" charset="-128"/>
              </a:rPr>
              <a:t>をご利用の場合）</a:t>
            </a:r>
            <a:br>
              <a:rPr lang="en-US" altLang="ja-JP" sz="18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r>
              <a:rPr lang="ja-JP" altLang="en-US" sz="1500" dirty="0">
                <a:latin typeface="Meiryo UI" panose="020B0604030504040204" pitchFamily="50" charset="-128"/>
                <a:ea typeface="Meiryo UI" panose="020B0604030504040204" pitchFamily="50" charset="-128"/>
              </a:rPr>
              <a:t>　　　 </a:t>
            </a:r>
            <a:r>
              <a:rPr lang="en-US" altLang="ja-JP" sz="1500" dirty="0">
                <a:latin typeface="Meiryo UI" panose="020B0604030504040204" pitchFamily="50" charset="-128"/>
                <a:ea typeface="Meiryo UI" panose="020B0604030504040204" pitchFamily="50" charset="-128"/>
              </a:rPr>
              <a:t>1. </a:t>
            </a:r>
            <a:r>
              <a:rPr lang="ja-JP" altLang="en-US" sz="1500" dirty="0">
                <a:latin typeface="Meiryo UI" panose="020B0604030504040204" pitchFamily="50" charset="-128"/>
                <a:ea typeface="Meiryo UI" panose="020B0604030504040204" pitchFamily="50" charset="-128"/>
              </a:rPr>
              <a:t>プロジェクト・タスク別に工数データを入力する</a:t>
            </a:r>
            <a:endParaRPr lang="en-US" altLang="ja-JP" sz="1500" dirty="0">
              <a:latin typeface="Meiryo UI" panose="020B0604030504040204" pitchFamily="50" charset="-128"/>
              <a:ea typeface="Meiryo UI" panose="020B0604030504040204" pitchFamily="50" charset="-128"/>
            </a:endParaRPr>
          </a:p>
          <a:p>
            <a:pPr marL="0" indent="0">
              <a:lnSpc>
                <a:spcPct val="100000"/>
              </a:lnSpc>
              <a:buNone/>
            </a:pPr>
            <a:r>
              <a:rPr lang="ja-JP" altLang="en-US" sz="1800" dirty="0">
                <a:latin typeface="Meiryo UI" panose="020B0604030504040204" pitchFamily="50" charset="-128"/>
                <a:ea typeface="Meiryo UI" panose="020B0604030504040204" pitchFamily="50" charset="-128"/>
              </a:rPr>
              <a:t>［</a:t>
            </a:r>
            <a:r>
              <a:rPr lang="en-US" altLang="ja-JP" sz="1800" dirty="0">
                <a:latin typeface="Meiryo UI" panose="020B0604030504040204" pitchFamily="50" charset="-128"/>
                <a:ea typeface="Meiryo UI" panose="020B0604030504040204" pitchFamily="50" charset="-128"/>
              </a:rPr>
              <a:t>7</a:t>
            </a:r>
            <a:r>
              <a:rPr lang="ja-JP" altLang="en-US" sz="1800" dirty="0">
                <a:latin typeface="Meiryo UI" panose="020B0604030504040204" pitchFamily="50" charset="-128"/>
                <a:ea typeface="Meiryo UI" panose="020B0604030504040204" pitchFamily="50" charset="-128"/>
              </a:rPr>
              <a:t>］工数データを確認する（</a:t>
            </a:r>
            <a:r>
              <a:rPr lang="en-US" altLang="ja-JP" sz="1800" dirty="0">
                <a:latin typeface="Meiryo UI" panose="020B0604030504040204" pitchFamily="50" charset="-128"/>
                <a:ea typeface="Meiryo UI" panose="020B0604030504040204" pitchFamily="50" charset="-128"/>
              </a:rPr>
              <a:t>『</a:t>
            </a:r>
            <a:r>
              <a:rPr lang="ja-JP" altLang="en-US" sz="1800" dirty="0">
                <a:latin typeface="Meiryo UI" panose="020B0604030504040204" pitchFamily="50" charset="-128"/>
                <a:ea typeface="Meiryo UI" panose="020B0604030504040204" pitchFamily="50" charset="-128"/>
              </a:rPr>
              <a:t>工数管理 </a:t>
            </a:r>
            <a:r>
              <a:rPr lang="en-US" altLang="ja-JP" sz="1800" dirty="0">
                <a:latin typeface="Meiryo UI" panose="020B0604030504040204" pitchFamily="50" charset="-128"/>
                <a:ea typeface="Meiryo UI" panose="020B0604030504040204" pitchFamily="50" charset="-128"/>
              </a:rPr>
              <a:t>for </a:t>
            </a:r>
            <a:r>
              <a:rPr lang="ja-JP" altLang="en-US" sz="1800" dirty="0">
                <a:latin typeface="Meiryo UI" panose="020B0604030504040204" pitchFamily="50" charset="-128"/>
                <a:ea typeface="Meiryo UI" panose="020B0604030504040204" pitchFamily="50" charset="-128"/>
              </a:rPr>
              <a:t>奉行</a:t>
            </a:r>
            <a:r>
              <a:rPr lang="en-US" altLang="ja-JP" sz="1800" dirty="0">
                <a:latin typeface="Meiryo UI" panose="020B0604030504040204" pitchFamily="50" charset="-128"/>
                <a:ea typeface="Meiryo UI" panose="020B0604030504040204" pitchFamily="50" charset="-128"/>
              </a:rPr>
              <a:t>Edge </a:t>
            </a:r>
            <a:r>
              <a:rPr lang="ja-JP" altLang="en-US" sz="1800" dirty="0">
                <a:latin typeface="Meiryo UI" panose="020B0604030504040204" pitchFamily="50" charset="-128"/>
                <a:ea typeface="Meiryo UI" panose="020B0604030504040204" pitchFamily="50" charset="-128"/>
              </a:rPr>
              <a:t>勤怠管理クラウド</a:t>
            </a:r>
            <a:r>
              <a:rPr lang="en-US" altLang="ja-JP" sz="1800" dirty="0">
                <a:latin typeface="Meiryo UI" panose="020B0604030504040204" pitchFamily="50" charset="-128"/>
                <a:ea typeface="Meiryo UI" panose="020B0604030504040204" pitchFamily="50" charset="-128"/>
              </a:rPr>
              <a:t>』</a:t>
            </a:r>
            <a:r>
              <a:rPr lang="ja-JP" altLang="en-US" sz="1800" dirty="0">
                <a:latin typeface="Meiryo UI" panose="020B0604030504040204" pitchFamily="50" charset="-128"/>
                <a:ea typeface="Meiryo UI" panose="020B0604030504040204" pitchFamily="50" charset="-128"/>
              </a:rPr>
              <a:t>をご利用の場合）</a:t>
            </a:r>
            <a:br>
              <a:rPr lang="en-US" altLang="ja-JP" sz="1800" dirty="0">
                <a:latin typeface="Meiryo UI" panose="020B0604030504040204" pitchFamily="50" charset="-128"/>
                <a:ea typeface="Meiryo UI" panose="020B0604030504040204" pitchFamily="50" charset="-128"/>
              </a:rPr>
            </a:br>
            <a:r>
              <a:rPr lang="ja-JP" altLang="en-US" sz="1500" dirty="0">
                <a:latin typeface="Meiryo UI" panose="020B0604030504040204" pitchFamily="50" charset="-128"/>
                <a:ea typeface="Meiryo UI" panose="020B0604030504040204" pitchFamily="50" charset="-128"/>
              </a:rPr>
              <a:t>        </a:t>
            </a:r>
            <a:r>
              <a:rPr lang="en-US" altLang="ja-JP" sz="1500" dirty="0">
                <a:latin typeface="Meiryo UI" panose="020B0604030504040204" pitchFamily="50" charset="-128"/>
                <a:ea typeface="Meiryo UI" panose="020B0604030504040204" pitchFamily="50" charset="-128"/>
              </a:rPr>
              <a:t>1. </a:t>
            </a:r>
            <a:r>
              <a:rPr lang="ja-JP" altLang="en-US" sz="1500" dirty="0">
                <a:latin typeface="Meiryo UI" panose="020B0604030504040204" pitchFamily="50" charset="-128"/>
                <a:ea typeface="Meiryo UI" panose="020B0604030504040204" pitchFamily="50" charset="-128"/>
              </a:rPr>
              <a:t>工数データに誤りや入力漏れがないかを確認する</a:t>
            </a:r>
            <a:endParaRPr lang="en-US" altLang="ja-JP" sz="1500" dirty="0">
              <a:latin typeface="Meiryo UI" panose="020B0604030504040204" pitchFamily="50" charset="-128"/>
              <a:ea typeface="Meiryo UI" panose="020B0604030504040204" pitchFamily="50" charset="-128"/>
            </a:endParaRPr>
          </a:p>
          <a:p>
            <a:pPr marL="0" indent="0" eaLnBrk="0" fontAlgn="base" hangingPunct="0">
              <a:lnSpc>
                <a:spcPct val="100000"/>
              </a:lnSpc>
              <a:spcBef>
                <a:spcPct val="0"/>
              </a:spcBef>
              <a:spcAft>
                <a:spcPct val="0"/>
              </a:spcAft>
              <a:buNone/>
            </a:pPr>
            <a:r>
              <a:rPr kumimoji="0" lang="en-US" altLang="ja-JP" sz="1500" dirty="0">
                <a:latin typeface="Meiryo UI" panose="020B0604030504040204" pitchFamily="50" charset="-128"/>
                <a:ea typeface="Meiryo UI" panose="020B0604030504040204" pitchFamily="50" charset="-128"/>
                <a:cs typeface="Times New Roman" panose="02020603050405020304" pitchFamily="18" charset="0"/>
              </a:rPr>
              <a:t>        2</a:t>
            </a:r>
            <a:r>
              <a:rPr lang="en-US" altLang="ja-JP" sz="1500" dirty="0">
                <a:latin typeface="Meiryo UI" panose="020B0604030504040204" pitchFamily="50" charset="-128"/>
                <a:ea typeface="Meiryo UI" panose="020B0604030504040204" pitchFamily="50" charset="-128"/>
              </a:rPr>
              <a:t>. </a:t>
            </a:r>
            <a:r>
              <a:rPr lang="ja-JP" altLang="en-US" sz="1500" dirty="0">
                <a:latin typeface="Meiryo UI" panose="020B0604030504040204" pitchFamily="50" charset="-128"/>
                <a:ea typeface="Meiryo UI" panose="020B0604030504040204" pitchFamily="50" charset="-128"/>
              </a:rPr>
              <a:t>工数データを月別に確認する</a:t>
            </a:r>
            <a:endParaRPr lang="en-US" altLang="ja-JP" sz="1500" dirty="0">
              <a:latin typeface="Meiryo UI" panose="020B0604030504040204" pitchFamily="50" charset="-128"/>
              <a:ea typeface="Meiryo UI" panose="020B0604030504040204" pitchFamily="50" charset="-128"/>
            </a:endParaRPr>
          </a:p>
          <a:p>
            <a:pPr marL="0" indent="0">
              <a:lnSpc>
                <a:spcPct val="100000"/>
              </a:lnSpc>
              <a:buNone/>
            </a:pPr>
            <a:r>
              <a:rPr lang="ja-JP" altLang="en-US" sz="1800" dirty="0">
                <a:latin typeface="Meiryo UI" panose="020B0604030504040204" pitchFamily="50" charset="-128"/>
                <a:ea typeface="Meiryo UI" panose="020B0604030504040204" pitchFamily="50" charset="-128"/>
              </a:rPr>
              <a:t>［</a:t>
            </a:r>
            <a:r>
              <a:rPr lang="en-US" altLang="ja-JP" sz="1800" dirty="0">
                <a:latin typeface="Meiryo UI" panose="020B0604030504040204" pitchFamily="50" charset="-128"/>
                <a:ea typeface="Meiryo UI" panose="020B0604030504040204" pitchFamily="50" charset="-128"/>
              </a:rPr>
              <a:t>8</a:t>
            </a:r>
            <a:r>
              <a:rPr lang="ja-JP" altLang="en-US" sz="1800" dirty="0">
                <a:latin typeface="Meiryo UI" panose="020B0604030504040204" pitchFamily="50" charset="-128"/>
                <a:ea typeface="Meiryo UI" panose="020B0604030504040204" pitchFamily="50" charset="-128"/>
              </a:rPr>
              <a:t>］こんなときは</a:t>
            </a:r>
            <a:br>
              <a:rPr lang="en-US" altLang="ja-JP" sz="1800" dirty="0">
                <a:latin typeface="Meiryo UI" panose="020B0604030504040204" pitchFamily="50" charset="-128"/>
                <a:ea typeface="Meiryo UI" panose="020B0604030504040204" pitchFamily="50" charset="-128"/>
              </a:rPr>
            </a:br>
            <a:r>
              <a:rPr lang="en-US" altLang="ja-JP" sz="1500" dirty="0">
                <a:latin typeface="Meiryo UI" panose="020B0604030504040204" pitchFamily="50" charset="-128"/>
                <a:ea typeface="Meiryo UI" panose="020B0604030504040204" pitchFamily="50" charset="-128"/>
              </a:rPr>
              <a:t>        </a:t>
            </a:r>
            <a:r>
              <a:rPr kumimoji="0" lang="en-US" altLang="ja-JP" sz="1500" dirty="0">
                <a:latin typeface="Meiryo UI" panose="020B0604030504040204" pitchFamily="50" charset="-128"/>
                <a:ea typeface="Meiryo UI" panose="020B0604030504040204" pitchFamily="50" charset="-128"/>
                <a:cs typeface="Times New Roman" panose="02020603050405020304" pitchFamily="18" charset="0"/>
              </a:rPr>
              <a:t>1</a:t>
            </a:r>
            <a:r>
              <a:rPr lang="en-US" altLang="ja-JP" sz="1500" dirty="0">
                <a:latin typeface="Meiryo UI" panose="020B0604030504040204" pitchFamily="50" charset="-128"/>
                <a:ea typeface="Meiryo UI" panose="020B0604030504040204" pitchFamily="50" charset="-128"/>
              </a:rPr>
              <a:t>. </a:t>
            </a:r>
            <a:r>
              <a:rPr lang="ja-JP" altLang="en-US" sz="1500" dirty="0">
                <a:latin typeface="Meiryo UI" panose="020B0604030504040204" pitchFamily="50" charset="-128"/>
                <a:ea typeface="Meiryo UI" panose="020B0604030504040204" pitchFamily="50" charset="-128"/>
              </a:rPr>
              <a:t>「申請位置が選択されていません」と表示される</a:t>
            </a:r>
            <a:endParaRPr lang="en-US" altLang="ja-JP" sz="1500" dirty="0">
              <a:latin typeface="Meiryo UI" panose="020B0604030504040204" pitchFamily="50" charset="-128"/>
              <a:ea typeface="Meiryo UI" panose="020B0604030504040204" pitchFamily="50" charset="-128"/>
            </a:endParaRPr>
          </a:p>
          <a:p>
            <a:pPr marL="0" indent="0">
              <a:buNone/>
            </a:pP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br>
              <a:rPr lang="en-US" altLang="ja-JP" sz="11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endParaRPr lang="en-US" altLang="ja-JP" sz="1600" dirty="0">
              <a:latin typeface="Meiryo UI" panose="020B0604030504040204" pitchFamily="50" charset="-128"/>
              <a:ea typeface="Meiryo UI" panose="020B0604030504040204" pitchFamily="50" charset="-128"/>
            </a:endParaRPr>
          </a:p>
          <a:p>
            <a:pPr marL="0" lvl="0" indent="0" eaLnBrk="0" fontAlgn="base" hangingPunct="0">
              <a:lnSpc>
                <a:spcPct val="100000"/>
              </a:lnSpc>
              <a:spcBef>
                <a:spcPct val="0"/>
              </a:spcBef>
              <a:spcAft>
                <a:spcPct val="0"/>
              </a:spcAft>
              <a:buNone/>
            </a:pPr>
            <a:endParaRPr lang="en-US" altLang="ja-JP" sz="1800" dirty="0">
              <a:latin typeface="Meiryo UI" panose="020B0604030504040204" pitchFamily="50" charset="-128"/>
              <a:ea typeface="Meiryo UI" panose="020B0604030504040204" pitchFamily="50" charset="-128"/>
            </a:endParaRPr>
          </a:p>
          <a:p>
            <a:pPr marL="0" lvl="0" indent="0" eaLnBrk="0" fontAlgn="base" hangingPunct="0">
              <a:lnSpc>
                <a:spcPct val="100000"/>
              </a:lnSpc>
              <a:spcBef>
                <a:spcPct val="0"/>
              </a:spcBef>
              <a:spcAft>
                <a:spcPct val="0"/>
              </a:spcAft>
              <a:buNone/>
            </a:pPr>
            <a:r>
              <a:rPr lang="ja-JP" altLang="en-US" sz="1800" dirty="0">
                <a:latin typeface="Meiryo UI" panose="020B0604030504040204" pitchFamily="50" charset="-128"/>
                <a:ea typeface="Meiryo UI" panose="020B0604030504040204" pitchFamily="50" charset="-128"/>
              </a:rPr>
              <a:t>　 </a:t>
            </a:r>
            <a:endParaRPr lang="en-US" altLang="ja-JP" sz="1800" dirty="0">
              <a:latin typeface="Meiryo UI" panose="020B0604030504040204" pitchFamily="50" charset="-128"/>
              <a:ea typeface="Meiryo UI" panose="020B0604030504040204" pitchFamily="50" charset="-128"/>
            </a:endParaRPr>
          </a:p>
          <a:p>
            <a:pPr marL="0" lvl="0" indent="0" eaLnBrk="0" fontAlgn="base" hangingPunct="0">
              <a:lnSpc>
                <a:spcPct val="100000"/>
              </a:lnSpc>
              <a:spcBef>
                <a:spcPct val="0"/>
              </a:spcBef>
              <a:spcAft>
                <a:spcPct val="0"/>
              </a:spcAft>
              <a:buNone/>
            </a:pPr>
            <a:endParaRPr lang="en-US" altLang="ja-JP" sz="2000" dirty="0">
              <a:latin typeface="Meiryo UI" panose="020B0604030504040204" pitchFamily="50" charset="-128"/>
              <a:ea typeface="Meiryo UI" panose="020B0604030504040204" pitchFamily="50" charset="-128"/>
            </a:endParaRPr>
          </a:p>
          <a:p>
            <a:pPr marL="0" lvl="0" indent="0" eaLnBrk="0" fontAlgn="base" hangingPunct="0">
              <a:lnSpc>
                <a:spcPct val="100000"/>
              </a:lnSpc>
              <a:spcBef>
                <a:spcPct val="0"/>
              </a:spcBef>
              <a:spcAft>
                <a:spcPct val="0"/>
              </a:spcAft>
              <a:buNone/>
            </a:pPr>
            <a:endParaRPr lang="en-US" altLang="ja-JP" sz="1800" dirty="0">
              <a:latin typeface="Meiryo UI" panose="020B0604030504040204" pitchFamily="50" charset="-128"/>
              <a:ea typeface="Meiryo UI" panose="020B0604030504040204" pitchFamily="50" charset="-128"/>
            </a:endParaRPr>
          </a:p>
          <a:p>
            <a:pPr marL="0" indent="0">
              <a:buNone/>
            </a:pPr>
            <a:br>
              <a:rPr lang="en-US" altLang="ja-JP" sz="2000" dirty="0">
                <a:latin typeface="Meiryo UI" panose="020B0604030504040204" pitchFamily="50" charset="-128"/>
                <a:ea typeface="Meiryo UI" panose="020B0604030504040204" pitchFamily="50" charset="-128"/>
              </a:rPr>
            </a:br>
            <a:endParaRPr lang="en-US" altLang="ja-JP" sz="2000" dirty="0">
              <a:latin typeface="Meiryo UI" panose="020B0604030504040204" pitchFamily="50" charset="-128"/>
              <a:ea typeface="Meiryo UI" panose="020B0604030504040204" pitchFamily="50" charset="-128"/>
            </a:endParaRPr>
          </a:p>
          <a:p>
            <a:pPr marL="0" indent="0">
              <a:buNone/>
            </a:pPr>
            <a:br>
              <a:rPr lang="en-US" altLang="ja-JP" sz="2000" dirty="0">
                <a:latin typeface="Meiryo UI" panose="020B0604030504040204" pitchFamily="50" charset="-128"/>
                <a:ea typeface="Meiryo UI" panose="020B0604030504040204" pitchFamily="50" charset="-128"/>
              </a:rPr>
            </a:br>
            <a:br>
              <a:rPr lang="en-US" altLang="ja-JP" sz="2000" dirty="0">
                <a:latin typeface="Meiryo UI" panose="020B0604030504040204" pitchFamily="50" charset="-128"/>
                <a:ea typeface="Meiryo UI" panose="020B0604030504040204" pitchFamily="50" charset="-128"/>
              </a:rPr>
            </a:br>
            <a:endParaRPr lang="en-US" altLang="ja-JP" sz="20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3077" y="6492874"/>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4</a:t>
            </a:fld>
            <a:endParaRPr kumimoji="1" lang="ja-JP" altLang="en-US"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02180554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4</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 </a:t>
            </a:r>
            <a:r>
              <a:rPr lang="ja-JP" altLang="en-US" sz="2800" b="1" dirty="0">
                <a:latin typeface="Meiryo UI" panose="020B0604030504040204" pitchFamily="50" charset="-128"/>
                <a:ea typeface="Meiryo UI" panose="020B0604030504040204" pitchFamily="50" charset="-128"/>
              </a:rPr>
              <a:t>連名式勤務実績申請を承認する</a:t>
            </a: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40</a:t>
            </a:fld>
            <a:endParaRPr kumimoji="1" lang="ja-JP" altLang="en-US" dirty="0">
              <a:latin typeface="Meiryo UI" panose="020B0604030504040204" pitchFamily="50" charset="-128"/>
              <a:ea typeface="Meiryo UI" panose="020B0604030504040204" pitchFamily="50" charset="-128"/>
            </a:endParaRPr>
          </a:p>
        </p:txBody>
      </p:sp>
      <p:sp>
        <p:nvSpPr>
          <p:cNvPr id="3" name="コンテンツ プレースホルダー 2"/>
          <p:cNvSpPr>
            <a:spLocks noGrp="1"/>
          </p:cNvSpPr>
          <p:nvPr>
            <p:ph idx="1"/>
          </p:nvPr>
        </p:nvSpPr>
        <p:spPr>
          <a:xfrm>
            <a:off x="302150" y="797028"/>
            <a:ext cx="10964186" cy="5586894"/>
          </a:xfrm>
        </p:spPr>
        <p:txBody>
          <a:bodyPr>
            <a:normAutofit/>
          </a:bodyPr>
          <a:lstStyle/>
          <a:p>
            <a:pPr marL="0" indent="177800" eaLnBrk="0" fontAlgn="base" hangingPunct="0">
              <a:lnSpc>
                <a:spcPct val="100000"/>
              </a:lnSpc>
              <a:spcBef>
                <a:spcPct val="0"/>
              </a:spcBef>
              <a:spcAft>
                <a:spcPct val="0"/>
              </a:spcAft>
              <a:buNone/>
            </a:pPr>
            <a:r>
              <a:rPr lang="ja-JP" altLang="en-US" sz="1600" dirty="0">
                <a:latin typeface="Meiryo UI" panose="020B0604030504040204" pitchFamily="50" charset="-128"/>
                <a:ea typeface="Meiryo UI" panose="020B0604030504040204" pitchFamily="50" charset="-128"/>
              </a:rPr>
              <a:t>［承認</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承認］メニューで承認します。</a:t>
            </a: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ja-JP"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ja-JP" altLang="en-US" sz="1600" dirty="0">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pic>
        <p:nvPicPr>
          <p:cNvPr id="30" name="図 29">
            <a:extLst>
              <a:ext uri="{FF2B5EF4-FFF2-40B4-BE49-F238E27FC236}">
                <a16:creationId xmlns:a16="http://schemas.microsoft.com/office/drawing/2014/main" id="{7C68525F-15CA-49BC-A764-6AC39504351C}"/>
              </a:ext>
            </a:extLst>
          </p:cNvPr>
          <p:cNvPicPr>
            <a:picLocks noChangeAspect="1"/>
          </p:cNvPicPr>
          <p:nvPr/>
        </p:nvPicPr>
        <p:blipFill>
          <a:blip r:embed="rId3"/>
          <a:stretch>
            <a:fillRect/>
          </a:stretch>
        </p:blipFill>
        <p:spPr>
          <a:xfrm>
            <a:off x="1071937" y="1790577"/>
            <a:ext cx="4824984" cy="1420368"/>
          </a:xfrm>
          <a:prstGeom prst="rect">
            <a:avLst/>
          </a:prstGeom>
          <a:ln w="3175">
            <a:solidFill>
              <a:schemeClr val="tx1"/>
            </a:solidFill>
          </a:ln>
        </p:spPr>
      </p:pic>
      <p:grpSp>
        <p:nvGrpSpPr>
          <p:cNvPr id="6" name="グループ化 5"/>
          <p:cNvGrpSpPr/>
          <p:nvPr/>
        </p:nvGrpSpPr>
        <p:grpSpPr>
          <a:xfrm>
            <a:off x="1073850" y="1984435"/>
            <a:ext cx="1427303" cy="1054598"/>
            <a:chOff x="1073850" y="1984435"/>
            <a:chExt cx="1427303" cy="1054598"/>
          </a:xfrm>
        </p:grpSpPr>
        <p:sp>
          <p:nvSpPr>
            <p:cNvPr id="32" name="AutoShape 380">
              <a:extLst>
                <a:ext uri="{FF2B5EF4-FFF2-40B4-BE49-F238E27FC236}">
                  <a16:creationId xmlns:a16="http://schemas.microsoft.com/office/drawing/2014/main" id="{3FCDACEE-D848-4400-B15E-93CD18E09D93}"/>
                </a:ext>
              </a:extLst>
            </p:cNvPr>
            <p:cNvSpPr>
              <a:spLocks noChangeArrowheads="1"/>
            </p:cNvSpPr>
            <p:nvPr/>
          </p:nvSpPr>
          <p:spPr bwMode="auto">
            <a:xfrm>
              <a:off x="1806848" y="2908373"/>
              <a:ext cx="694305" cy="13066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3" name="AutoShape 380">
              <a:extLst>
                <a:ext uri="{FF2B5EF4-FFF2-40B4-BE49-F238E27FC236}">
                  <a16:creationId xmlns:a16="http://schemas.microsoft.com/office/drawing/2014/main" id="{B6FB2C8F-B441-4B4E-8805-3BCE444EF091}"/>
                </a:ext>
              </a:extLst>
            </p:cNvPr>
            <p:cNvSpPr>
              <a:spLocks noChangeArrowheads="1"/>
            </p:cNvSpPr>
            <p:nvPr/>
          </p:nvSpPr>
          <p:spPr bwMode="auto">
            <a:xfrm>
              <a:off x="1073850" y="1984435"/>
              <a:ext cx="145349" cy="519521"/>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grpSp>
      <p:sp>
        <p:nvSpPr>
          <p:cNvPr id="37" name="Rectangle 363">
            <a:extLst>
              <a:ext uri="{FF2B5EF4-FFF2-40B4-BE49-F238E27FC236}">
                <a16:creationId xmlns:a16="http://schemas.microsoft.com/office/drawing/2014/main" id="{1B8EAEAC-0266-4D43-A0FC-343DDE3A352E}"/>
              </a:ext>
            </a:extLst>
          </p:cNvPr>
          <p:cNvSpPr>
            <a:spLocks noChangeArrowheads="1"/>
          </p:cNvSpPr>
          <p:nvPr/>
        </p:nvSpPr>
        <p:spPr bwMode="auto">
          <a:xfrm>
            <a:off x="1075766" y="3453395"/>
            <a:ext cx="4123661" cy="466672"/>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［条件設定］</a:t>
            </a:r>
            <a:r>
              <a:rPr lang="ja-JP" altLang="en-US" sz="1600" dirty="0">
                <a:latin typeface="Meiryo UI" panose="020B0604030504040204" pitchFamily="50" charset="-128"/>
                <a:ea typeface="Meiryo UI" panose="020B0604030504040204" pitchFamily="50" charset="-128"/>
              </a:rPr>
              <a:t>をクリックして</a:t>
            </a:r>
            <a:r>
              <a:rPr lang="ja-JP" altLang="ja-JP" sz="1600" dirty="0">
                <a:latin typeface="Meiryo UI" panose="020B0604030504040204" pitchFamily="50" charset="-128"/>
                <a:ea typeface="Meiryo UI" panose="020B0604030504040204" pitchFamily="50" charset="-128"/>
              </a:rPr>
              <a:t>申請</a:t>
            </a:r>
            <a:r>
              <a:rPr lang="ja-JP" altLang="en-US" sz="1600" dirty="0">
                <a:latin typeface="Meiryo UI" panose="020B0604030504040204" pitchFamily="50" charset="-128"/>
                <a:ea typeface="Meiryo UI" panose="020B0604030504040204" pitchFamily="50" charset="-128"/>
              </a:rPr>
              <a:t>を</a:t>
            </a:r>
            <a:r>
              <a:rPr lang="ja-JP" altLang="ja-JP" sz="1600" dirty="0">
                <a:latin typeface="Meiryo UI" panose="020B0604030504040204" pitchFamily="50" charset="-128"/>
                <a:ea typeface="Meiryo UI" panose="020B0604030504040204" pitchFamily="50" charset="-128"/>
              </a:rPr>
              <a:t>絞り込</a:t>
            </a:r>
            <a:r>
              <a:rPr lang="ja-JP" altLang="en-US" sz="1600" dirty="0">
                <a:latin typeface="Meiryo UI" panose="020B0604030504040204" pitchFamily="50" charset="-128"/>
                <a:ea typeface="Meiryo UI" panose="020B0604030504040204" pitchFamily="50" charset="-128"/>
              </a:rPr>
              <a:t>み</a:t>
            </a:r>
            <a:r>
              <a:rPr lang="ja-JP" altLang="ja-JP" sz="1600" dirty="0">
                <a:latin typeface="Meiryo UI" panose="020B0604030504040204" pitchFamily="50" charset="-128"/>
                <a:ea typeface="Meiryo UI" panose="020B0604030504040204" pitchFamily="50" charset="-128"/>
              </a:rPr>
              <a:t>ます。</a:t>
            </a:r>
            <a:endParaRPr lang="en-US" altLang="ja-JP" sz="1600" dirty="0">
              <a:latin typeface="Meiryo UI" panose="020B0604030504040204" pitchFamily="50" charset="-128"/>
              <a:ea typeface="Meiryo UI" panose="020B0604030504040204" pitchFamily="50" charset="-128"/>
            </a:endParaRPr>
          </a:p>
        </p:txBody>
      </p:sp>
      <p:sp>
        <p:nvSpPr>
          <p:cNvPr id="39" name="矢印: 右 30">
            <a:extLst>
              <a:ext uri="{FF2B5EF4-FFF2-40B4-BE49-F238E27FC236}">
                <a16:creationId xmlns:a16="http://schemas.microsoft.com/office/drawing/2014/main" id="{9F2CF159-E8EA-4D9B-A70E-60960F1C5FE5}"/>
              </a:ext>
            </a:extLst>
          </p:cNvPr>
          <p:cNvSpPr/>
          <p:nvPr/>
        </p:nvSpPr>
        <p:spPr>
          <a:xfrm>
            <a:off x="6242106" y="2176695"/>
            <a:ext cx="390343" cy="363122"/>
          </a:xfrm>
          <a:prstGeom prst="righ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pic>
        <p:nvPicPr>
          <p:cNvPr id="40" name="図 39">
            <a:extLst>
              <a:ext uri="{FF2B5EF4-FFF2-40B4-BE49-F238E27FC236}">
                <a16:creationId xmlns:a16="http://schemas.microsoft.com/office/drawing/2014/main" id="{ED9DCAE3-377A-4BF9-AA25-F03259CE97FF}"/>
              </a:ext>
            </a:extLst>
          </p:cNvPr>
          <p:cNvPicPr>
            <a:picLocks noChangeAspect="1"/>
          </p:cNvPicPr>
          <p:nvPr/>
        </p:nvPicPr>
        <p:blipFill>
          <a:blip r:embed="rId4"/>
          <a:stretch>
            <a:fillRect/>
          </a:stretch>
        </p:blipFill>
        <p:spPr>
          <a:xfrm>
            <a:off x="6992574" y="1790578"/>
            <a:ext cx="3920490" cy="4096512"/>
          </a:xfrm>
          <a:prstGeom prst="rect">
            <a:avLst/>
          </a:prstGeom>
          <a:ln w="6350">
            <a:solidFill>
              <a:srgbClr val="000000"/>
            </a:solidFill>
          </a:ln>
        </p:spPr>
      </p:pic>
      <p:sp>
        <p:nvSpPr>
          <p:cNvPr id="41" name="AutoShape 380">
            <a:extLst>
              <a:ext uri="{FF2B5EF4-FFF2-40B4-BE49-F238E27FC236}">
                <a16:creationId xmlns:a16="http://schemas.microsoft.com/office/drawing/2014/main" id="{CFF451CA-F938-4EFC-B677-DB3179B5467E}"/>
              </a:ext>
            </a:extLst>
          </p:cNvPr>
          <p:cNvSpPr>
            <a:spLocks noChangeArrowheads="1"/>
          </p:cNvSpPr>
          <p:nvPr/>
        </p:nvSpPr>
        <p:spPr bwMode="auto">
          <a:xfrm>
            <a:off x="8362115" y="5476631"/>
            <a:ext cx="593879" cy="266265"/>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372571891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4</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- 3. </a:t>
            </a:r>
            <a:r>
              <a:rPr lang="ja-JP" altLang="en-US" sz="2800" b="1" dirty="0">
                <a:latin typeface="Meiryo UI" panose="020B0604030504040204" pitchFamily="50" charset="-128"/>
                <a:ea typeface="Meiryo UI" panose="020B0604030504040204" pitchFamily="50" charset="-128"/>
              </a:rPr>
              <a:t>複数の申請を一括で承認する</a:t>
            </a: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41</a:t>
            </a:fld>
            <a:endParaRPr kumimoji="1" lang="ja-JP" altLang="en-US" dirty="0">
              <a:latin typeface="Meiryo UI" panose="020B0604030504040204" pitchFamily="50" charset="-128"/>
              <a:ea typeface="Meiryo UI" panose="020B0604030504040204" pitchFamily="50" charset="-128"/>
            </a:endParaRPr>
          </a:p>
        </p:txBody>
      </p:sp>
      <p:sp>
        <p:nvSpPr>
          <p:cNvPr id="3" name="コンテンツ プレースホルダー 2"/>
          <p:cNvSpPr>
            <a:spLocks noGrp="1"/>
          </p:cNvSpPr>
          <p:nvPr>
            <p:ph idx="1"/>
          </p:nvPr>
        </p:nvSpPr>
        <p:spPr>
          <a:xfrm>
            <a:off x="302150" y="797028"/>
            <a:ext cx="10964186" cy="5586894"/>
          </a:xfrm>
        </p:spPr>
        <p:txBody>
          <a:bodyPr>
            <a:normAutofit/>
          </a:bodyPr>
          <a:lstStyle/>
          <a:p>
            <a:pPr marL="0" indent="177800" eaLnBrk="0" fontAlgn="base" hangingPunct="0">
              <a:lnSpc>
                <a:spcPct val="100000"/>
              </a:lnSpc>
              <a:spcBef>
                <a:spcPct val="0"/>
              </a:spcBef>
              <a:spcAft>
                <a:spcPct val="0"/>
              </a:spcAft>
              <a:buNone/>
            </a:pPr>
            <a:r>
              <a:rPr lang="ja-JP" altLang="en-US" sz="1600" dirty="0">
                <a:latin typeface="Meiryo UI" panose="020B0604030504040204" pitchFamily="50" charset="-128"/>
                <a:ea typeface="Meiryo UI" panose="020B0604030504040204" pitchFamily="50" charset="-128"/>
              </a:rPr>
              <a:t>［承認</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承認］メニューで一括で承認します。</a:t>
            </a:r>
            <a:endParaRPr lang="en-US" altLang="ja-JP" sz="1600" dirty="0">
              <a:latin typeface="Meiryo UI" panose="020B0604030504040204" pitchFamily="50" charset="-128"/>
              <a:ea typeface="Meiryo UI" panose="020B0604030504040204" pitchFamily="50" charset="-128"/>
            </a:endParaRPr>
          </a:p>
          <a:p>
            <a:pPr marL="0" indent="0" fontAlgn="base">
              <a:buNone/>
            </a:pPr>
            <a:r>
              <a:rPr lang="ja-JP" altLang="en-US" sz="1600" dirty="0">
                <a:latin typeface="Meiryo UI" panose="020B0604030504040204" pitchFamily="50" charset="-128"/>
                <a:ea typeface="Meiryo UI" panose="020B0604030504040204" pitchFamily="50" charset="-128"/>
              </a:rPr>
              <a:t>　</a:t>
            </a:r>
            <a:r>
              <a:rPr lang="en-US" altLang="ja-JP" sz="1600" dirty="0">
                <a:latin typeface="Meiryo UI" panose="020B0604030504040204" pitchFamily="50" charset="-128"/>
                <a:ea typeface="Meiryo UI" panose="020B0604030504040204" pitchFamily="50" charset="-128"/>
              </a:rPr>
              <a:t>1. </a:t>
            </a:r>
            <a:r>
              <a:rPr lang="ja-JP" altLang="ja-JP" sz="1600" dirty="0">
                <a:latin typeface="Meiryo UI" panose="020B0604030504040204" pitchFamily="50" charset="-128"/>
                <a:ea typeface="Meiryo UI" panose="020B0604030504040204" pitchFamily="50" charset="-128"/>
              </a:rPr>
              <a:t>［条件設定］から申請</a:t>
            </a:r>
            <a:r>
              <a:rPr lang="ja-JP" altLang="en-US" sz="1600" dirty="0">
                <a:latin typeface="Meiryo UI" panose="020B0604030504040204" pitchFamily="50" charset="-128"/>
                <a:ea typeface="Meiryo UI" panose="020B0604030504040204" pitchFamily="50" charset="-128"/>
              </a:rPr>
              <a:t>を</a:t>
            </a:r>
            <a:r>
              <a:rPr lang="ja-JP" altLang="ja-JP" sz="1600" dirty="0">
                <a:latin typeface="Meiryo UI" panose="020B0604030504040204" pitchFamily="50" charset="-128"/>
                <a:ea typeface="Meiryo UI" panose="020B0604030504040204" pitchFamily="50" charset="-128"/>
              </a:rPr>
              <a:t>絞り込み</a:t>
            </a:r>
            <a:r>
              <a:rPr lang="ja-JP" altLang="en-US" sz="1600" dirty="0">
                <a:latin typeface="Meiryo UI" panose="020B0604030504040204" pitchFamily="50" charset="-128"/>
                <a:ea typeface="Meiryo UI" panose="020B0604030504040204" pitchFamily="50" charset="-128"/>
              </a:rPr>
              <a:t>、［集計］ボタンをクリックします。</a:t>
            </a: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0" fontAlgn="base">
              <a:buNone/>
            </a:pPr>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　</a:t>
            </a:r>
            <a:r>
              <a:rPr lang="en-US" altLang="ja-JP" sz="1600" kern="100" dirty="0">
                <a:latin typeface="Meiryo UI" panose="020B0604030504040204" pitchFamily="50" charset="-128"/>
                <a:ea typeface="Meiryo UI" panose="020B0604030504040204" pitchFamily="50" charset="-128"/>
                <a:cs typeface="Times New Roman" panose="02020603050405020304" pitchFamily="18" charset="0"/>
              </a:rPr>
              <a:t>2. </a:t>
            </a:r>
            <a:r>
              <a:rPr lang="ja-JP" altLang="ja-JP" sz="1600" dirty="0">
                <a:latin typeface="Meiryo UI" panose="020B0604030504040204" pitchFamily="50" charset="-128"/>
                <a:ea typeface="Meiryo UI" panose="020B0604030504040204" pitchFamily="50" charset="-128"/>
              </a:rPr>
              <a:t>承認（否認）する申請にチェックを付けて、［確定］ボタンをクリックします。</a:t>
            </a: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ja-JP"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ja-JP" altLang="en-US" sz="1600" dirty="0">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pic>
        <p:nvPicPr>
          <p:cNvPr id="22" name="図 21">
            <a:extLst>
              <a:ext uri="{FF2B5EF4-FFF2-40B4-BE49-F238E27FC236}">
                <a16:creationId xmlns:a16="http://schemas.microsoft.com/office/drawing/2014/main" id="{DEB32388-9137-405D-807A-E57A3B15CD01}"/>
              </a:ext>
            </a:extLst>
          </p:cNvPr>
          <p:cNvPicPr/>
          <p:nvPr/>
        </p:nvPicPr>
        <p:blipFill>
          <a:blip r:embed="rId3"/>
          <a:stretch>
            <a:fillRect/>
          </a:stretch>
        </p:blipFill>
        <p:spPr>
          <a:xfrm>
            <a:off x="809520" y="1515365"/>
            <a:ext cx="5493385" cy="1958340"/>
          </a:xfrm>
          <a:prstGeom prst="rect">
            <a:avLst/>
          </a:prstGeom>
          <a:ln w="3175">
            <a:solidFill>
              <a:schemeClr val="tx1"/>
            </a:solidFill>
          </a:ln>
        </p:spPr>
      </p:pic>
      <p:sp>
        <p:nvSpPr>
          <p:cNvPr id="29" name="AutoShape 380">
            <a:extLst>
              <a:ext uri="{FF2B5EF4-FFF2-40B4-BE49-F238E27FC236}">
                <a16:creationId xmlns:a16="http://schemas.microsoft.com/office/drawing/2014/main" id="{4372AA6A-A79B-4A34-867D-B47EBF6475D1}"/>
              </a:ext>
            </a:extLst>
          </p:cNvPr>
          <p:cNvSpPr>
            <a:spLocks noChangeArrowheads="1"/>
          </p:cNvSpPr>
          <p:nvPr/>
        </p:nvSpPr>
        <p:spPr bwMode="auto">
          <a:xfrm>
            <a:off x="859829" y="1806536"/>
            <a:ext cx="425441" cy="16107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0" name="AutoShape 380">
            <a:extLst>
              <a:ext uri="{FF2B5EF4-FFF2-40B4-BE49-F238E27FC236}">
                <a16:creationId xmlns:a16="http://schemas.microsoft.com/office/drawing/2014/main" id="{3FCDACEE-D848-4400-B15E-93CD18E09D93}"/>
              </a:ext>
            </a:extLst>
          </p:cNvPr>
          <p:cNvSpPr>
            <a:spLocks noChangeArrowheads="1"/>
          </p:cNvSpPr>
          <p:nvPr/>
        </p:nvSpPr>
        <p:spPr bwMode="auto">
          <a:xfrm flipV="1">
            <a:off x="933971" y="2561283"/>
            <a:ext cx="575680" cy="249335"/>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40" name="AutoShape 380">
            <a:extLst>
              <a:ext uri="{FF2B5EF4-FFF2-40B4-BE49-F238E27FC236}">
                <a16:creationId xmlns:a16="http://schemas.microsoft.com/office/drawing/2014/main" id="{3FCDACEE-D848-4400-B15E-93CD18E09D93}"/>
              </a:ext>
            </a:extLst>
          </p:cNvPr>
          <p:cNvSpPr>
            <a:spLocks noChangeArrowheads="1"/>
          </p:cNvSpPr>
          <p:nvPr/>
        </p:nvSpPr>
        <p:spPr bwMode="auto">
          <a:xfrm flipV="1">
            <a:off x="4010802" y="2436614"/>
            <a:ext cx="2172971" cy="940899"/>
          </a:xfrm>
          <a:prstGeom prst="roundRect">
            <a:avLst>
              <a:gd name="adj" fmla="val 7036"/>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41" name="直線コネクタ 40">
            <a:extLst>
              <a:ext uri="{FF2B5EF4-FFF2-40B4-BE49-F238E27FC236}">
                <a16:creationId xmlns:a16="http://schemas.microsoft.com/office/drawing/2014/main" id="{B2D9D8CE-11B6-4020-AFCB-E52FA169D67C}"/>
              </a:ext>
            </a:extLst>
          </p:cNvPr>
          <p:cNvCxnSpPr>
            <a:cxnSpLocks/>
          </p:cNvCxnSpPr>
          <p:nvPr/>
        </p:nvCxnSpPr>
        <p:spPr>
          <a:xfrm>
            <a:off x="6183773" y="2695708"/>
            <a:ext cx="477795"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42" name="Rectangle 363">
            <a:extLst>
              <a:ext uri="{FF2B5EF4-FFF2-40B4-BE49-F238E27FC236}">
                <a16:creationId xmlns:a16="http://schemas.microsoft.com/office/drawing/2014/main" id="{0A4A077C-82C8-4A13-B7EE-A4AE73C8D0DF}"/>
              </a:ext>
            </a:extLst>
          </p:cNvPr>
          <p:cNvSpPr>
            <a:spLocks noChangeArrowheads="1"/>
          </p:cNvSpPr>
          <p:nvPr/>
        </p:nvSpPr>
        <p:spPr bwMode="auto">
          <a:xfrm>
            <a:off x="6661568" y="1210285"/>
            <a:ext cx="3734183" cy="2167228"/>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［項目選択］をクリックし、</a:t>
            </a:r>
            <a:r>
              <a:rPr lang="ja-JP" altLang="ja-JP" sz="1600" u="wavy" dirty="0">
                <a:latin typeface="Meiryo UI" panose="020B0604030504040204" pitchFamily="50" charset="-128"/>
                <a:ea typeface="Meiryo UI" panose="020B0604030504040204" pitchFamily="50" charset="-128"/>
              </a:rPr>
              <a:t>「申請」を選択済項目に設定します。</a:t>
            </a:r>
            <a:endParaRPr lang="ja-JP" altLang="ja-JP" sz="1600" dirty="0">
              <a:latin typeface="Meiryo UI" panose="020B0604030504040204" pitchFamily="50" charset="-128"/>
              <a:ea typeface="Meiryo UI" panose="020B0604030504040204" pitchFamily="50" charset="-128"/>
            </a:endParaRPr>
          </a:p>
          <a:p>
            <a:pPr fontAlgn="base"/>
            <a:endParaRPr lang="en-US" altLang="ja-JP" sz="1600" dirty="0">
              <a:latin typeface="Meiryo UI" panose="020B0604030504040204" pitchFamily="50" charset="-128"/>
              <a:ea typeface="Meiryo UI" panose="020B0604030504040204" pitchFamily="50" charset="-128"/>
            </a:endParaRPr>
          </a:p>
          <a:p>
            <a:pPr fontAlgn="base"/>
            <a:r>
              <a:rPr lang="ja-JP" altLang="ja-JP" sz="1600" dirty="0">
                <a:latin typeface="Meiryo UI" panose="020B0604030504040204" pitchFamily="50" charset="-128"/>
                <a:ea typeface="Meiryo UI" panose="020B0604030504040204" pitchFamily="50" charset="-128"/>
              </a:rPr>
              <a:t>「申請」を選択済項目に設定する</a:t>
            </a:r>
            <a:r>
              <a:rPr lang="ja-JP" altLang="en-US" sz="1600" dirty="0">
                <a:latin typeface="Meiryo UI" panose="020B0604030504040204" pitchFamily="50" charset="-128"/>
                <a:ea typeface="Meiryo UI" panose="020B0604030504040204" pitchFamily="50" charset="-128"/>
              </a:rPr>
              <a:t>と</a:t>
            </a:r>
            <a:r>
              <a:rPr lang="ja-JP" altLang="ja-JP" sz="1600" dirty="0">
                <a:latin typeface="Meiryo UI" panose="020B0604030504040204" pitchFamily="50" charset="-128"/>
                <a:ea typeface="Meiryo UI" panose="020B0604030504040204" pitchFamily="50" charset="-128"/>
              </a:rPr>
              <a:t>、申請を</a:t>
            </a:r>
            <a:r>
              <a:rPr lang="ja-JP" altLang="en-US" sz="1600" dirty="0">
                <a:latin typeface="Meiryo UI" panose="020B0604030504040204" pitchFamily="50" charset="-128"/>
                <a:ea typeface="Meiryo UI" panose="020B0604030504040204" pitchFamily="50" charset="-128"/>
              </a:rPr>
              <a:t> </a:t>
            </a:r>
            <a:r>
              <a:rPr lang="en-US" altLang="ja-JP" sz="1600" dirty="0">
                <a:latin typeface="Meiryo UI" panose="020B0604030504040204" pitchFamily="50" charset="-128"/>
                <a:ea typeface="Meiryo UI" panose="020B0604030504040204" pitchFamily="50" charset="-128"/>
              </a:rPr>
              <a:t>1 </a:t>
            </a:r>
            <a:r>
              <a:rPr lang="ja-JP" altLang="ja-JP" sz="1600" dirty="0" err="1">
                <a:latin typeface="Meiryo UI" panose="020B0604030504040204" pitchFamily="50" charset="-128"/>
                <a:ea typeface="Meiryo UI" panose="020B0604030504040204" pitchFamily="50" charset="-128"/>
              </a:rPr>
              <a:t>つずつ</a:t>
            </a:r>
            <a:r>
              <a:rPr lang="ja-JP" altLang="ja-JP" sz="1600" dirty="0">
                <a:latin typeface="Meiryo UI" panose="020B0604030504040204" pitchFamily="50" charset="-128"/>
                <a:ea typeface="Meiryo UI" panose="020B0604030504040204" pitchFamily="50" charset="-128"/>
              </a:rPr>
              <a:t>確認せずに、一覧で内容を確認</a:t>
            </a:r>
            <a:br>
              <a:rPr lang="en-US" altLang="ja-JP" sz="1600" dirty="0">
                <a:latin typeface="Meiryo UI" panose="020B0604030504040204" pitchFamily="50" charset="-128"/>
                <a:ea typeface="Meiryo UI" panose="020B0604030504040204" pitchFamily="50" charset="-128"/>
              </a:rPr>
            </a:br>
            <a:r>
              <a:rPr lang="ja-JP" altLang="ja-JP" sz="1600" dirty="0">
                <a:latin typeface="Meiryo UI" panose="020B0604030504040204" pitchFamily="50" charset="-128"/>
                <a:ea typeface="Meiryo UI" panose="020B0604030504040204" pitchFamily="50" charset="-128"/>
              </a:rPr>
              <a:t>できます。</a:t>
            </a:r>
          </a:p>
          <a:p>
            <a:pPr fontAlgn="base"/>
            <a:r>
              <a:rPr lang="ja-JP" altLang="ja-JP" sz="1600" dirty="0">
                <a:latin typeface="Meiryo UI" panose="020B0604030504040204" pitchFamily="50" charset="-128"/>
                <a:ea typeface="Meiryo UI" panose="020B0604030504040204" pitchFamily="50" charset="-128"/>
              </a:rPr>
              <a:t>他にも一覧で確認したい項目がある場合は</a:t>
            </a:r>
            <a:r>
              <a:rPr lang="ja-JP" altLang="en-US"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選択済項目に設定します。</a:t>
            </a:r>
          </a:p>
        </p:txBody>
      </p:sp>
      <p:grpSp>
        <p:nvGrpSpPr>
          <p:cNvPr id="7" name="グループ化 6"/>
          <p:cNvGrpSpPr/>
          <p:nvPr/>
        </p:nvGrpSpPr>
        <p:grpSpPr>
          <a:xfrm>
            <a:off x="818398" y="4112140"/>
            <a:ext cx="5676265" cy="2374900"/>
            <a:chOff x="755338" y="4108223"/>
            <a:chExt cx="5676265" cy="2374900"/>
          </a:xfrm>
        </p:grpSpPr>
        <p:pic>
          <p:nvPicPr>
            <p:cNvPr id="43" name="図 42">
              <a:extLst>
                <a:ext uri="{FF2B5EF4-FFF2-40B4-BE49-F238E27FC236}">
                  <a16:creationId xmlns:a16="http://schemas.microsoft.com/office/drawing/2014/main" id="{386209F0-6B0B-47E2-84CC-C49A64808F97}"/>
                </a:ext>
              </a:extLst>
            </p:cNvPr>
            <p:cNvPicPr/>
            <p:nvPr/>
          </p:nvPicPr>
          <p:blipFill>
            <a:blip r:embed="rId4"/>
            <a:stretch>
              <a:fillRect/>
            </a:stretch>
          </p:blipFill>
          <p:spPr>
            <a:xfrm>
              <a:off x="755338" y="4108223"/>
              <a:ext cx="5676265" cy="2374900"/>
            </a:xfrm>
            <a:prstGeom prst="rect">
              <a:avLst/>
            </a:prstGeom>
            <a:ln w="3175">
              <a:solidFill>
                <a:schemeClr val="tx1"/>
              </a:solidFill>
            </a:ln>
          </p:spPr>
        </p:pic>
        <p:sp>
          <p:nvSpPr>
            <p:cNvPr id="44" name="AutoShape 380">
              <a:extLst>
                <a:ext uri="{FF2B5EF4-FFF2-40B4-BE49-F238E27FC236}">
                  <a16:creationId xmlns:a16="http://schemas.microsoft.com/office/drawing/2014/main" id="{3CEDCC58-3550-47BE-8459-10E9D8D008B1}"/>
                </a:ext>
              </a:extLst>
            </p:cNvPr>
            <p:cNvSpPr>
              <a:spLocks noChangeArrowheads="1"/>
            </p:cNvSpPr>
            <p:nvPr/>
          </p:nvSpPr>
          <p:spPr bwMode="auto">
            <a:xfrm>
              <a:off x="879789" y="5426380"/>
              <a:ext cx="232959" cy="868762"/>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4" name="AutoShape 380">
              <a:extLst>
                <a:ext uri="{FF2B5EF4-FFF2-40B4-BE49-F238E27FC236}">
                  <a16:creationId xmlns:a16="http://schemas.microsoft.com/office/drawing/2014/main" id="{CFF451CA-F938-4EFC-B677-DB3179B5467E}"/>
                </a:ext>
              </a:extLst>
            </p:cNvPr>
            <p:cNvSpPr>
              <a:spLocks noChangeArrowheads="1"/>
            </p:cNvSpPr>
            <p:nvPr/>
          </p:nvSpPr>
          <p:spPr bwMode="auto">
            <a:xfrm>
              <a:off x="2144392" y="4666116"/>
              <a:ext cx="698030" cy="273215"/>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grpSp>
    </p:spTree>
    <p:extLst>
      <p:ext uri="{BB962C8B-B14F-4D97-AF65-F5344CB8AC3E}">
        <p14:creationId xmlns:p14="http://schemas.microsoft.com/office/powerpoint/2010/main" val="291664593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4</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- 4. </a:t>
            </a:r>
            <a:r>
              <a:rPr lang="ja-JP" altLang="en-US" sz="2800" b="1" dirty="0">
                <a:latin typeface="Meiryo UI" panose="020B0604030504040204" pitchFamily="50" charset="-128"/>
                <a:ea typeface="Meiryo UI" panose="020B0604030504040204" pitchFamily="50" charset="-128"/>
              </a:rPr>
              <a:t>申請を事後承認する</a:t>
            </a: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42</a:t>
            </a:fld>
            <a:endParaRPr kumimoji="1" lang="ja-JP" altLang="en-US" dirty="0">
              <a:latin typeface="Meiryo UI" panose="020B0604030504040204" pitchFamily="50" charset="-128"/>
              <a:ea typeface="Meiryo UI" panose="020B0604030504040204" pitchFamily="50" charset="-128"/>
            </a:endParaRPr>
          </a:p>
        </p:txBody>
      </p:sp>
      <p:sp>
        <p:nvSpPr>
          <p:cNvPr id="3" name="コンテンツ プレースホルダー 2"/>
          <p:cNvSpPr>
            <a:spLocks noGrp="1"/>
          </p:cNvSpPr>
          <p:nvPr>
            <p:ph idx="1"/>
          </p:nvPr>
        </p:nvSpPr>
        <p:spPr>
          <a:xfrm>
            <a:off x="379064" y="797028"/>
            <a:ext cx="10964186" cy="5977152"/>
          </a:xfrm>
        </p:spPr>
        <p:txBody>
          <a:bodyPr>
            <a:normAutofit/>
          </a:bodyPr>
          <a:lstStyle/>
          <a:p>
            <a:pPr marL="0" indent="0">
              <a:buNone/>
            </a:pPr>
            <a:r>
              <a:rPr lang="ja-JP" altLang="ja-JP" sz="1600" dirty="0">
                <a:latin typeface="Meiryo UI" panose="020B0604030504040204" pitchFamily="50" charset="-128"/>
                <a:ea typeface="Meiryo UI" panose="020B0604030504040204" pitchFamily="50" charset="-128"/>
              </a:rPr>
              <a:t>勤怠締日に社員が</a:t>
            </a:r>
            <a:r>
              <a:rPr lang="ja-JP" altLang="en-US" sz="1600" dirty="0">
                <a:latin typeface="Meiryo UI" panose="020B0604030504040204" pitchFamily="50" charset="-128"/>
                <a:ea typeface="Meiryo UI" panose="020B0604030504040204" pitchFamily="50" charset="-128"/>
              </a:rPr>
              <a:t>急遽</a:t>
            </a:r>
            <a:r>
              <a:rPr lang="ja-JP" altLang="ja-JP" sz="1600" dirty="0">
                <a:latin typeface="Meiryo UI" panose="020B0604030504040204" pitchFamily="50" charset="-128"/>
                <a:ea typeface="Meiryo UI" panose="020B0604030504040204" pitchFamily="50" charset="-128"/>
              </a:rPr>
              <a:t>有給休暇</a:t>
            </a:r>
            <a:r>
              <a:rPr lang="ja-JP" altLang="en-US" sz="1600" dirty="0">
                <a:latin typeface="Meiryo UI" panose="020B0604030504040204" pitchFamily="50" charset="-128"/>
                <a:ea typeface="Meiryo UI" panose="020B0604030504040204" pitchFamily="50" charset="-128"/>
              </a:rPr>
              <a:t>だった</a:t>
            </a:r>
            <a:r>
              <a:rPr lang="ja-JP" altLang="ja-JP" sz="1600" dirty="0">
                <a:latin typeface="Meiryo UI" panose="020B0604030504040204" pitchFamily="50" charset="-128"/>
                <a:ea typeface="Meiryo UI" panose="020B0604030504040204" pitchFamily="50" charset="-128"/>
              </a:rPr>
              <a:t>場合、勤怠管理者</a:t>
            </a:r>
            <a:r>
              <a:rPr lang="ja-JP" altLang="en-US" sz="1600" dirty="0">
                <a:latin typeface="Meiryo UI" panose="020B0604030504040204" pitchFamily="50" charset="-128"/>
                <a:ea typeface="Meiryo UI" panose="020B0604030504040204" pitchFamily="50" charset="-128"/>
              </a:rPr>
              <a:t>側で処理する場合があります</a:t>
            </a:r>
            <a:r>
              <a:rPr lang="ja-JP" altLang="ja-JP" sz="1600" dirty="0">
                <a:latin typeface="Meiryo UI" panose="020B0604030504040204" pitchFamily="50" charset="-128"/>
                <a:ea typeface="Meiryo UI" panose="020B0604030504040204" pitchFamily="50" charset="-128"/>
              </a:rPr>
              <a:t>。</a:t>
            </a: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そ</a:t>
            </a:r>
            <a:r>
              <a:rPr lang="ja-JP" altLang="ja-JP" sz="1600" dirty="0">
                <a:latin typeface="Meiryo UI" panose="020B0604030504040204" pitchFamily="50" charset="-128"/>
                <a:ea typeface="Meiryo UI" panose="020B0604030504040204" pitchFamily="50" charset="-128"/>
              </a:rPr>
              <a:t>の場合、</a:t>
            </a:r>
            <a:r>
              <a:rPr lang="ja-JP" altLang="en-US" sz="1600" dirty="0">
                <a:latin typeface="Meiryo UI" panose="020B0604030504040204" pitchFamily="50" charset="-128"/>
                <a:ea typeface="Meiryo UI" panose="020B0604030504040204" pitchFamily="50" charset="-128"/>
              </a:rPr>
              <a:t>後日に</a:t>
            </a:r>
            <a:r>
              <a:rPr lang="ja-JP" altLang="ja-JP" sz="1600" dirty="0">
                <a:latin typeface="Meiryo UI" panose="020B0604030504040204" pitchFamily="50" charset="-128"/>
                <a:ea typeface="Meiryo UI" panose="020B0604030504040204" pitchFamily="50" charset="-128"/>
              </a:rPr>
              <a:t>社員</a:t>
            </a:r>
            <a:r>
              <a:rPr lang="ja-JP" altLang="en-US" sz="1600" dirty="0">
                <a:latin typeface="Meiryo UI" panose="020B0604030504040204" pitchFamily="50" charset="-128"/>
                <a:ea typeface="Meiryo UI" panose="020B0604030504040204" pitchFamily="50" charset="-128"/>
              </a:rPr>
              <a:t>が</a:t>
            </a:r>
            <a:r>
              <a:rPr lang="ja-JP" altLang="ja-JP" sz="1600" dirty="0">
                <a:latin typeface="Meiryo UI" panose="020B0604030504040204" pitchFamily="50" charset="-128"/>
                <a:ea typeface="Meiryo UI" panose="020B0604030504040204" pitchFamily="50" charset="-128"/>
              </a:rPr>
              <a:t>有休</a:t>
            </a:r>
            <a:r>
              <a:rPr lang="ja-JP" altLang="en-US" sz="1600" dirty="0">
                <a:latin typeface="Meiryo UI" panose="020B0604030504040204" pitchFamily="50" charset="-128"/>
                <a:ea typeface="Meiryo UI" panose="020B0604030504040204" pitchFamily="50" charset="-128"/>
              </a:rPr>
              <a:t>を</a:t>
            </a:r>
            <a:r>
              <a:rPr lang="ja-JP" altLang="ja-JP" sz="1600" dirty="0">
                <a:latin typeface="Meiryo UI" panose="020B0604030504040204" pitchFamily="50" charset="-128"/>
                <a:ea typeface="Meiryo UI" panose="020B0604030504040204" pitchFamily="50" charset="-128"/>
              </a:rPr>
              <a:t>申請</a:t>
            </a:r>
            <a:r>
              <a:rPr lang="ja-JP" altLang="en-US" sz="1600" dirty="0">
                <a:latin typeface="Meiryo UI" panose="020B0604030504040204" pitchFamily="50" charset="-128"/>
                <a:ea typeface="Meiryo UI" panose="020B0604030504040204" pitchFamily="50" charset="-128"/>
              </a:rPr>
              <a:t>した際に</a:t>
            </a:r>
            <a:r>
              <a:rPr lang="ja-JP" altLang="ja-JP" sz="1600" dirty="0">
                <a:latin typeface="Meiryo UI" panose="020B0604030504040204" pitchFamily="50" charset="-128"/>
                <a:ea typeface="Meiryo UI" panose="020B0604030504040204" pitchFamily="50" charset="-128"/>
              </a:rPr>
              <a:t>、</a:t>
            </a:r>
            <a:br>
              <a:rPr lang="en-US" altLang="ja-JP" sz="1600" dirty="0">
                <a:latin typeface="Meiryo UI" panose="020B0604030504040204" pitchFamily="50" charset="-128"/>
                <a:ea typeface="Meiryo UI" panose="020B0604030504040204" pitchFamily="50" charset="-128"/>
              </a:rPr>
            </a:br>
            <a:r>
              <a:rPr lang="ja-JP" altLang="ja-JP" sz="1600" dirty="0">
                <a:latin typeface="Meiryo UI" panose="020B0604030504040204" pitchFamily="50" charset="-128"/>
                <a:ea typeface="Meiryo UI" panose="020B0604030504040204" pitchFamily="50" charset="-128"/>
              </a:rPr>
              <a:t>「事後承認（勤務データを修正済のため、申請・承認の実績だけ残す）」にチェックを付けて承認します。</a:t>
            </a:r>
            <a:endParaRPr lang="en-US" altLang="ja-JP" sz="1600" dirty="0">
              <a:latin typeface="Meiryo UI" panose="020B0604030504040204" pitchFamily="50" charset="-128"/>
              <a:ea typeface="Meiryo UI" panose="020B0604030504040204" pitchFamily="50" charset="-128"/>
            </a:endParaRPr>
          </a:p>
          <a:p>
            <a:pPr marL="0" indent="0">
              <a:buNone/>
            </a:pPr>
            <a:r>
              <a:rPr lang="ja-JP" altLang="ja-JP" sz="1600" b="1" dirty="0">
                <a:latin typeface="Meiryo UI" panose="020B0604030504040204" pitchFamily="50" charset="-128"/>
                <a:ea typeface="Meiryo UI" panose="020B0604030504040204" pitchFamily="50" charset="-128"/>
              </a:rPr>
              <a:t>＜例＞ 休暇申請</a:t>
            </a:r>
            <a:r>
              <a:rPr lang="ja-JP" altLang="en-US" sz="1600" b="1" dirty="0">
                <a:latin typeface="Meiryo UI" panose="020B0604030504040204" pitchFamily="50" charset="-128"/>
                <a:ea typeface="Meiryo UI" panose="020B0604030504040204" pitchFamily="50" charset="-128"/>
              </a:rPr>
              <a:t>を事後承認する</a:t>
            </a:r>
            <a:r>
              <a:rPr lang="ja-JP" altLang="ja-JP" sz="1600" b="1" dirty="0">
                <a:latin typeface="Meiryo UI" panose="020B0604030504040204" pitchFamily="50" charset="-128"/>
                <a:ea typeface="Meiryo UI" panose="020B0604030504040204" pitchFamily="50" charset="-128"/>
              </a:rPr>
              <a:t>場合</a:t>
            </a:r>
            <a:endParaRPr lang="en-US" altLang="ja-JP" sz="1600" b="1" dirty="0">
              <a:latin typeface="Meiryo UI" panose="020B0604030504040204" pitchFamily="50" charset="-128"/>
              <a:ea typeface="Meiryo UI" panose="020B0604030504040204" pitchFamily="50" charset="-128"/>
            </a:endParaRPr>
          </a:p>
          <a:p>
            <a:pPr marL="0" indent="0">
              <a:buNone/>
            </a:pPr>
            <a:r>
              <a:rPr lang="en-US" altLang="ja-JP" sz="1600" dirty="0">
                <a:latin typeface="Meiryo UI" panose="020B0604030504040204" pitchFamily="50" charset="-128"/>
                <a:ea typeface="Meiryo UI" panose="020B0604030504040204" pitchFamily="50" charset="-128"/>
              </a:rPr>
              <a:t>  1. </a:t>
            </a:r>
            <a:r>
              <a:rPr lang="ja-JP" altLang="ja-JP" sz="1600" dirty="0">
                <a:latin typeface="Meiryo UI" panose="020B0604030504040204" pitchFamily="50" charset="-128"/>
                <a:ea typeface="Meiryo UI" panose="020B0604030504040204" pitchFamily="50" charset="-128"/>
              </a:rPr>
              <a:t>承認する申請を</a:t>
            </a:r>
            <a:r>
              <a:rPr lang="ja-JP" altLang="en-US" sz="1600" dirty="0">
                <a:latin typeface="Meiryo UI" panose="020B0604030504040204" pitchFamily="50" charset="-128"/>
                <a:ea typeface="Meiryo UI" panose="020B0604030504040204" pitchFamily="50" charset="-128"/>
              </a:rPr>
              <a:t>選択し</a:t>
            </a:r>
            <a:r>
              <a:rPr lang="ja-JP" altLang="ja-JP" sz="1600" dirty="0">
                <a:latin typeface="Meiryo UI" panose="020B0604030504040204" pitchFamily="50" charset="-128"/>
                <a:ea typeface="Meiryo UI" panose="020B0604030504040204" pitchFamily="50" charset="-128"/>
              </a:rPr>
              <a:t>ます。</a:t>
            </a: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r>
              <a:rPr kumimoji="0" lang="en-US" altLang="ja-JP" sz="1600" dirty="0">
                <a:latin typeface="Meiryo UI" panose="020B0604030504040204" pitchFamily="50" charset="-128"/>
                <a:ea typeface="Meiryo UI" panose="020B0604030504040204" pitchFamily="50" charset="-128"/>
              </a:rPr>
              <a:t>2. </a:t>
            </a:r>
            <a:r>
              <a:rPr lang="ja-JP" altLang="ja-JP" sz="1600" dirty="0">
                <a:latin typeface="Meiryo UI" panose="020B0604030504040204" pitchFamily="50" charset="-128"/>
                <a:ea typeface="Meiryo UI" panose="020B0604030504040204" pitchFamily="50" charset="-128"/>
              </a:rPr>
              <a:t>「事後承認（勤務データを修正済のため、申請・承認の実績だけ残す）」にチェックを付け、［承認］ボタンをクリックします。</a:t>
            </a:r>
          </a:p>
          <a:p>
            <a:pPr marL="0" indent="177800" eaLnBrk="0" fontAlgn="base" hangingPunct="0">
              <a:lnSpc>
                <a:spcPct val="100000"/>
              </a:lnSpc>
              <a:spcBef>
                <a:spcPct val="0"/>
              </a:spcBef>
              <a:spcAft>
                <a:spcPct val="0"/>
              </a:spcAft>
              <a:buNone/>
            </a:pPr>
            <a:endParaRPr kumimoji="0"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grpSp>
        <p:nvGrpSpPr>
          <p:cNvPr id="6" name="グループ化 5"/>
          <p:cNvGrpSpPr/>
          <p:nvPr/>
        </p:nvGrpSpPr>
        <p:grpSpPr>
          <a:xfrm>
            <a:off x="903142" y="2294252"/>
            <a:ext cx="4979035" cy="1303020"/>
            <a:chOff x="585556" y="2287455"/>
            <a:chExt cx="4979035" cy="1303020"/>
          </a:xfrm>
        </p:grpSpPr>
        <p:pic>
          <p:nvPicPr>
            <p:cNvPr id="13" name="図 12">
              <a:extLst>
                <a:ext uri="{FF2B5EF4-FFF2-40B4-BE49-F238E27FC236}">
                  <a16:creationId xmlns:a16="http://schemas.microsoft.com/office/drawing/2014/main" id="{A1A05C54-87BD-4B6C-A798-9514BA6DA367}"/>
                </a:ext>
              </a:extLst>
            </p:cNvPr>
            <p:cNvPicPr/>
            <p:nvPr/>
          </p:nvPicPr>
          <p:blipFill>
            <a:blip r:embed="rId3"/>
            <a:stretch>
              <a:fillRect/>
            </a:stretch>
          </p:blipFill>
          <p:spPr>
            <a:xfrm>
              <a:off x="585556" y="2287455"/>
              <a:ext cx="4979035" cy="1303020"/>
            </a:xfrm>
            <a:prstGeom prst="rect">
              <a:avLst/>
            </a:prstGeom>
            <a:ln w="3175">
              <a:solidFill>
                <a:schemeClr val="tx1"/>
              </a:solidFill>
            </a:ln>
          </p:spPr>
        </p:pic>
        <p:sp>
          <p:nvSpPr>
            <p:cNvPr id="14" name="AutoShape 380">
              <a:extLst>
                <a:ext uri="{FF2B5EF4-FFF2-40B4-BE49-F238E27FC236}">
                  <a16:creationId xmlns:a16="http://schemas.microsoft.com/office/drawing/2014/main" id="{3FCDACEE-D848-4400-B15E-93CD18E09D93}"/>
                </a:ext>
              </a:extLst>
            </p:cNvPr>
            <p:cNvSpPr>
              <a:spLocks noChangeArrowheads="1"/>
            </p:cNvSpPr>
            <p:nvPr/>
          </p:nvSpPr>
          <p:spPr bwMode="auto">
            <a:xfrm flipV="1">
              <a:off x="1788917" y="3282404"/>
              <a:ext cx="374263" cy="13897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grpSp>
      <p:grpSp>
        <p:nvGrpSpPr>
          <p:cNvPr id="8" name="グループ化 7"/>
          <p:cNvGrpSpPr/>
          <p:nvPr/>
        </p:nvGrpSpPr>
        <p:grpSpPr>
          <a:xfrm>
            <a:off x="877504" y="4023360"/>
            <a:ext cx="5602206" cy="2652077"/>
            <a:chOff x="585556" y="4023360"/>
            <a:chExt cx="5602206" cy="2652077"/>
          </a:xfrm>
        </p:grpSpPr>
        <p:pic>
          <p:nvPicPr>
            <p:cNvPr id="5122" name="Picture 2" descr="C:\Users\nhosoya\AppData\Local\Temp\SNAGHTML1e4b8bfb.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5556" y="4023360"/>
              <a:ext cx="5602206" cy="2652077"/>
            </a:xfrm>
            <a:prstGeom prst="rect">
              <a:avLst/>
            </a:prstGeom>
            <a:noFill/>
            <a:extLst>
              <a:ext uri="{909E8E84-426E-40DD-AFC4-6F175D3DCCD1}">
                <a14:hiddenFill xmlns:a14="http://schemas.microsoft.com/office/drawing/2010/main">
                  <a:solidFill>
                    <a:srgbClr val="FFFFFF"/>
                  </a:solidFill>
                </a14:hiddenFill>
              </a:ext>
            </a:extLst>
          </p:spPr>
        </p:pic>
        <p:grpSp>
          <p:nvGrpSpPr>
            <p:cNvPr id="7" name="グループ化 6"/>
            <p:cNvGrpSpPr/>
            <p:nvPr/>
          </p:nvGrpSpPr>
          <p:grpSpPr>
            <a:xfrm>
              <a:off x="965960" y="6299699"/>
              <a:ext cx="1645913" cy="368297"/>
              <a:chOff x="965960" y="6299699"/>
              <a:chExt cx="1645913" cy="368297"/>
            </a:xfrm>
          </p:grpSpPr>
          <p:sp>
            <p:nvSpPr>
              <p:cNvPr id="17" name="AutoShape 380">
                <a:extLst>
                  <a:ext uri="{FF2B5EF4-FFF2-40B4-BE49-F238E27FC236}">
                    <a16:creationId xmlns:a16="http://schemas.microsoft.com/office/drawing/2014/main" id="{3CEDCC58-3550-47BE-8459-10E9D8D008B1}"/>
                  </a:ext>
                </a:extLst>
              </p:cNvPr>
              <p:cNvSpPr>
                <a:spLocks noChangeArrowheads="1"/>
              </p:cNvSpPr>
              <p:nvPr/>
            </p:nvSpPr>
            <p:spPr bwMode="auto">
              <a:xfrm>
                <a:off x="965960" y="6299699"/>
                <a:ext cx="1645913" cy="133742"/>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8" name="AutoShape 380">
                <a:extLst>
                  <a:ext uri="{FF2B5EF4-FFF2-40B4-BE49-F238E27FC236}">
                    <a16:creationId xmlns:a16="http://schemas.microsoft.com/office/drawing/2014/main" id="{875A0907-6C45-4834-98DD-55F4FBFF5763}"/>
                  </a:ext>
                </a:extLst>
              </p:cNvPr>
              <p:cNvSpPr>
                <a:spLocks noChangeArrowheads="1"/>
              </p:cNvSpPr>
              <p:nvPr/>
            </p:nvSpPr>
            <p:spPr bwMode="auto">
              <a:xfrm flipV="1">
                <a:off x="1566469" y="6483609"/>
                <a:ext cx="444893" cy="184387"/>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grpSp>
      </p:grpSp>
    </p:spTree>
    <p:extLst>
      <p:ext uri="{BB962C8B-B14F-4D97-AF65-F5344CB8AC3E}">
        <p14:creationId xmlns:p14="http://schemas.microsoft.com/office/powerpoint/2010/main" val="159920645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4</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- 5. </a:t>
            </a:r>
            <a:r>
              <a:rPr lang="ja-JP" altLang="en-US" sz="2800" b="1" dirty="0">
                <a:latin typeface="Meiryo UI" panose="020B0604030504040204" pitchFamily="50" charset="-128"/>
                <a:ea typeface="Meiryo UI" panose="020B0604030504040204" pitchFamily="50" charset="-128"/>
              </a:rPr>
              <a:t>代理で承認する</a:t>
            </a: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43</a:t>
            </a:fld>
            <a:endParaRPr kumimoji="1" lang="ja-JP" altLang="en-US" dirty="0">
              <a:latin typeface="Meiryo UI" panose="020B0604030504040204" pitchFamily="50" charset="-128"/>
              <a:ea typeface="Meiryo UI" panose="020B0604030504040204" pitchFamily="50" charset="-128"/>
            </a:endParaRPr>
          </a:p>
        </p:txBody>
      </p:sp>
      <p:sp>
        <p:nvSpPr>
          <p:cNvPr id="3" name="コンテンツ プレースホルダー 2"/>
          <p:cNvSpPr>
            <a:spLocks noGrp="1"/>
          </p:cNvSpPr>
          <p:nvPr>
            <p:ph idx="1"/>
          </p:nvPr>
        </p:nvSpPr>
        <p:spPr>
          <a:xfrm>
            <a:off x="302150" y="797028"/>
            <a:ext cx="10964186" cy="5977152"/>
          </a:xfrm>
        </p:spPr>
        <p:txBody>
          <a:bodyPr>
            <a:normAutofit/>
          </a:bodyPr>
          <a:lstStyle/>
          <a:p>
            <a:pPr marL="0" indent="177800" eaLnBrk="0" fontAlgn="base" hangingPunct="0">
              <a:lnSpc>
                <a:spcPct val="100000"/>
              </a:lnSpc>
              <a:spcBef>
                <a:spcPct val="0"/>
              </a:spcBef>
              <a:spcAft>
                <a:spcPct val="0"/>
              </a:spcAft>
              <a:buNone/>
            </a:pPr>
            <a:r>
              <a:rPr lang="ja-JP" altLang="ja-JP" sz="1600" dirty="0">
                <a:latin typeface="Meiryo UI" panose="020B0604030504040204" pitchFamily="50" charset="-128"/>
                <a:ea typeface="Meiryo UI" panose="020B0604030504040204" pitchFamily="50" charset="-128"/>
              </a:rPr>
              <a:t>承認者が出張などで不在の場合に、事前に別の担当者を代理の承認者として設定できます。</a:t>
            </a: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en-US" altLang="ja-JP" sz="1600" b="1"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r>
              <a:rPr lang="ja-JP" altLang="ja-JP" sz="1600" b="1" dirty="0">
                <a:latin typeface="Meiryo UI" panose="020B0604030504040204" pitchFamily="50" charset="-128"/>
                <a:ea typeface="Meiryo UI" panose="020B0604030504040204" pitchFamily="50" charset="-128"/>
              </a:rPr>
              <a:t>＜例＞ 承認者である小川さんが出張中、代わりに山田さんを承認者</a:t>
            </a:r>
            <a:r>
              <a:rPr lang="ja-JP" altLang="en-US" sz="1600" b="1" dirty="0">
                <a:latin typeface="Meiryo UI" panose="020B0604030504040204" pitchFamily="50" charset="-128"/>
                <a:ea typeface="Meiryo UI" panose="020B0604030504040204" pitchFamily="50" charset="-128"/>
              </a:rPr>
              <a:t>に</a:t>
            </a:r>
            <a:r>
              <a:rPr lang="ja-JP" altLang="ja-JP" sz="1600" b="1" dirty="0">
                <a:latin typeface="Meiryo UI" panose="020B0604030504040204" pitchFamily="50" charset="-128"/>
                <a:ea typeface="Meiryo UI" panose="020B0604030504040204" pitchFamily="50" charset="-128"/>
              </a:rPr>
              <a:t>する場合</a:t>
            </a:r>
            <a:endParaRPr lang="ja-JP" altLang="en-US" sz="1600" b="1"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pic>
        <p:nvPicPr>
          <p:cNvPr id="11" name="図 10">
            <a:extLst>
              <a:ext uri="{FF2B5EF4-FFF2-40B4-BE49-F238E27FC236}">
                <a16:creationId xmlns:a16="http://schemas.microsoft.com/office/drawing/2014/main" id="{A905FED8-55B2-4113-88FA-A41F803324A4}"/>
              </a:ext>
            </a:extLst>
          </p:cNvPr>
          <p:cNvPicPr/>
          <p:nvPr/>
        </p:nvPicPr>
        <p:blipFill>
          <a:blip r:embed="rId3"/>
          <a:stretch>
            <a:fillRect/>
          </a:stretch>
        </p:blipFill>
        <p:spPr>
          <a:xfrm>
            <a:off x="1298280" y="1782137"/>
            <a:ext cx="3689985" cy="991870"/>
          </a:xfrm>
          <a:prstGeom prst="rect">
            <a:avLst/>
          </a:prstGeom>
          <a:ln w="3175">
            <a:solidFill>
              <a:schemeClr val="tx1"/>
            </a:solidFill>
          </a:ln>
        </p:spPr>
      </p:pic>
      <p:sp>
        <p:nvSpPr>
          <p:cNvPr id="12" name="矢印: 右 29">
            <a:extLst>
              <a:ext uri="{FF2B5EF4-FFF2-40B4-BE49-F238E27FC236}">
                <a16:creationId xmlns:a16="http://schemas.microsoft.com/office/drawing/2014/main" id="{BD4B165A-F407-4527-A70F-59F656335885}"/>
              </a:ext>
            </a:extLst>
          </p:cNvPr>
          <p:cNvSpPr/>
          <p:nvPr/>
        </p:nvSpPr>
        <p:spPr>
          <a:xfrm rot="5400000">
            <a:off x="2971102" y="2962177"/>
            <a:ext cx="390343" cy="363122"/>
          </a:xfrm>
          <a:prstGeom prst="righ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pic>
        <p:nvPicPr>
          <p:cNvPr id="15" name="図 14">
            <a:extLst>
              <a:ext uri="{FF2B5EF4-FFF2-40B4-BE49-F238E27FC236}">
                <a16:creationId xmlns:a16="http://schemas.microsoft.com/office/drawing/2014/main" id="{699F4675-2D6C-4D9A-8A54-781C619DA0C5}"/>
              </a:ext>
            </a:extLst>
          </p:cNvPr>
          <p:cNvPicPr/>
          <p:nvPr/>
        </p:nvPicPr>
        <p:blipFill>
          <a:blip r:embed="rId4"/>
          <a:stretch>
            <a:fillRect/>
          </a:stretch>
        </p:blipFill>
        <p:spPr>
          <a:xfrm>
            <a:off x="1298280" y="3513467"/>
            <a:ext cx="3689531" cy="813965"/>
          </a:xfrm>
          <a:prstGeom prst="rect">
            <a:avLst/>
          </a:prstGeom>
          <a:ln w="3175">
            <a:solidFill>
              <a:schemeClr val="tx1"/>
            </a:solidFill>
          </a:ln>
        </p:spPr>
      </p:pic>
      <p:sp>
        <p:nvSpPr>
          <p:cNvPr id="16" name="矢印: 右 33">
            <a:extLst>
              <a:ext uri="{FF2B5EF4-FFF2-40B4-BE49-F238E27FC236}">
                <a16:creationId xmlns:a16="http://schemas.microsoft.com/office/drawing/2014/main" id="{FC3F64CC-40E0-404B-82B2-6AD8726A7119}"/>
              </a:ext>
            </a:extLst>
          </p:cNvPr>
          <p:cNvSpPr/>
          <p:nvPr/>
        </p:nvSpPr>
        <p:spPr>
          <a:xfrm rot="5400000">
            <a:off x="2971101" y="4523555"/>
            <a:ext cx="390343" cy="363122"/>
          </a:xfrm>
          <a:prstGeom prst="righ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pic>
        <p:nvPicPr>
          <p:cNvPr id="19" name="図 18">
            <a:extLst>
              <a:ext uri="{FF2B5EF4-FFF2-40B4-BE49-F238E27FC236}">
                <a16:creationId xmlns:a16="http://schemas.microsoft.com/office/drawing/2014/main" id="{7BE05010-506D-4CA5-B4A3-CB4B5FA912F2}"/>
              </a:ext>
            </a:extLst>
          </p:cNvPr>
          <p:cNvPicPr/>
          <p:nvPr/>
        </p:nvPicPr>
        <p:blipFill>
          <a:blip r:embed="rId5"/>
          <a:stretch>
            <a:fillRect/>
          </a:stretch>
        </p:blipFill>
        <p:spPr>
          <a:xfrm>
            <a:off x="1298280" y="5082799"/>
            <a:ext cx="3698240" cy="1423670"/>
          </a:xfrm>
          <a:prstGeom prst="rect">
            <a:avLst/>
          </a:prstGeom>
          <a:ln w="3175">
            <a:solidFill>
              <a:schemeClr val="tx1"/>
            </a:solidFill>
          </a:ln>
        </p:spPr>
      </p:pic>
      <p:sp>
        <p:nvSpPr>
          <p:cNvPr id="20" name="Rectangle 363">
            <a:extLst>
              <a:ext uri="{FF2B5EF4-FFF2-40B4-BE49-F238E27FC236}">
                <a16:creationId xmlns:a16="http://schemas.microsoft.com/office/drawing/2014/main" id="{11BAAEAB-59B8-43CF-B51A-0C608EBFD5FD}"/>
              </a:ext>
            </a:extLst>
          </p:cNvPr>
          <p:cNvSpPr>
            <a:spLocks noChangeArrowheads="1"/>
          </p:cNvSpPr>
          <p:nvPr/>
        </p:nvSpPr>
        <p:spPr bwMode="auto">
          <a:xfrm>
            <a:off x="5431489" y="2278072"/>
            <a:ext cx="5067204" cy="477681"/>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①　　</a:t>
            </a:r>
            <a:r>
              <a:rPr lang="ja-JP" altLang="ja-JP" sz="1600" dirty="0">
                <a:latin typeface="Meiryo UI" panose="020B0604030504040204" pitchFamily="50" charset="-128"/>
                <a:ea typeface="Meiryo UI" panose="020B0604030504040204" pitchFamily="50" charset="-128"/>
              </a:rPr>
              <a:t>をクリックし、</a:t>
            </a:r>
            <a:r>
              <a:rPr lang="ja-JP" altLang="en-US"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代理設定</a:t>
            </a:r>
            <a:r>
              <a:rPr lang="ja-JP" altLang="en-US"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メニューをクリックします。</a:t>
            </a:r>
          </a:p>
        </p:txBody>
      </p:sp>
      <p:sp>
        <p:nvSpPr>
          <p:cNvPr id="21" name="Rectangle 363">
            <a:extLst>
              <a:ext uri="{FF2B5EF4-FFF2-40B4-BE49-F238E27FC236}">
                <a16:creationId xmlns:a16="http://schemas.microsoft.com/office/drawing/2014/main" id="{0AF274BB-BC00-44BE-80DF-0CF77F4CF5EA}"/>
              </a:ext>
            </a:extLst>
          </p:cNvPr>
          <p:cNvSpPr>
            <a:spLocks noChangeArrowheads="1"/>
          </p:cNvSpPr>
          <p:nvPr/>
        </p:nvSpPr>
        <p:spPr bwMode="auto">
          <a:xfrm>
            <a:off x="5431489" y="3849752"/>
            <a:ext cx="5067204" cy="477680"/>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②</a:t>
            </a:r>
            <a:r>
              <a:rPr lang="ja-JP" altLang="ja-JP" sz="1600" dirty="0">
                <a:latin typeface="Meiryo UI" panose="020B0604030504040204" pitchFamily="50" charset="-128"/>
                <a:ea typeface="Meiryo UI" panose="020B0604030504040204" pitchFamily="50" charset="-128"/>
              </a:rPr>
              <a:t>［新規登録］ボタン</a:t>
            </a:r>
            <a:r>
              <a:rPr lang="ja-JP" altLang="en-US" sz="1600" dirty="0">
                <a:latin typeface="Meiryo UI" panose="020B0604030504040204" pitchFamily="50" charset="-128"/>
                <a:ea typeface="Meiryo UI" panose="020B0604030504040204" pitchFamily="50" charset="-128"/>
              </a:rPr>
              <a:t>を</a:t>
            </a:r>
            <a:r>
              <a:rPr lang="ja-JP" altLang="ja-JP" sz="1600" dirty="0">
                <a:latin typeface="Meiryo UI" panose="020B0604030504040204" pitchFamily="50" charset="-128"/>
                <a:ea typeface="Meiryo UI" panose="020B0604030504040204" pitchFamily="50" charset="-128"/>
              </a:rPr>
              <a:t>クリックします。</a:t>
            </a:r>
          </a:p>
        </p:txBody>
      </p:sp>
      <p:sp>
        <p:nvSpPr>
          <p:cNvPr id="22" name="Rectangle 363">
            <a:extLst>
              <a:ext uri="{FF2B5EF4-FFF2-40B4-BE49-F238E27FC236}">
                <a16:creationId xmlns:a16="http://schemas.microsoft.com/office/drawing/2014/main" id="{99B270F4-2240-417F-A2F8-F401865A1E39}"/>
              </a:ext>
            </a:extLst>
          </p:cNvPr>
          <p:cNvSpPr>
            <a:spLocks noChangeArrowheads="1"/>
          </p:cNvSpPr>
          <p:nvPr/>
        </p:nvSpPr>
        <p:spPr bwMode="auto">
          <a:xfrm>
            <a:off x="5431489" y="4839399"/>
            <a:ext cx="5067205" cy="1660273"/>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lvl="0" fontAlgn="base"/>
            <a:r>
              <a:rPr lang="ja-JP" altLang="en-US" sz="1600" dirty="0">
                <a:latin typeface="Meiryo UI" panose="020B0604030504040204" pitchFamily="50" charset="-128"/>
                <a:ea typeface="Meiryo UI" panose="020B0604030504040204" pitchFamily="50" charset="-128"/>
              </a:rPr>
              <a:t>③ </a:t>
            </a:r>
            <a:r>
              <a:rPr lang="ja-JP" altLang="ja-JP" sz="1600" dirty="0">
                <a:latin typeface="Meiryo UI" panose="020B0604030504040204" pitchFamily="50" charset="-128"/>
                <a:ea typeface="Meiryo UI" panose="020B0604030504040204" pitchFamily="50" charset="-128"/>
              </a:rPr>
              <a:t>期間と代理の</a:t>
            </a:r>
            <a:r>
              <a:rPr lang="ja-JP" altLang="en-US" sz="1600" dirty="0">
                <a:latin typeface="Meiryo UI" panose="020B0604030504040204" pitchFamily="50" charset="-128"/>
                <a:ea typeface="Meiryo UI" panose="020B0604030504040204" pitchFamily="50" charset="-128"/>
              </a:rPr>
              <a:t>承認</a:t>
            </a:r>
            <a:r>
              <a:rPr lang="ja-JP" altLang="ja-JP" sz="1600" dirty="0">
                <a:latin typeface="Meiryo UI" panose="020B0604030504040204" pitchFamily="50" charset="-128"/>
                <a:ea typeface="Meiryo UI" panose="020B0604030504040204" pitchFamily="50" charset="-128"/>
              </a:rPr>
              <a:t>者を設定し、［登録］ボタンを</a:t>
            </a:r>
            <a:endParaRPr lang="en-US" altLang="ja-JP" sz="1600" dirty="0">
              <a:latin typeface="Meiryo UI" panose="020B0604030504040204" pitchFamily="50" charset="-128"/>
              <a:ea typeface="Meiryo UI" panose="020B0604030504040204" pitchFamily="50" charset="-128"/>
            </a:endParaRPr>
          </a:p>
          <a:p>
            <a:pPr lvl="0" fontAlgn="base"/>
            <a:r>
              <a:rPr lang="en-US" altLang="ja-JP"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クリックします。</a:t>
            </a: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設定した期間だけ、代理の承認者が承認できます。</a:t>
            </a:r>
          </a:p>
          <a:p>
            <a:pPr fontAlgn="base"/>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a:t>
            </a:r>
            <a:r>
              <a:rPr lang="ja-JP" altLang="ja-JP" sz="1600" b="1" dirty="0">
                <a:latin typeface="Meiryo UI" panose="020B0604030504040204" pitchFamily="50" charset="-128"/>
                <a:ea typeface="Meiryo UI" panose="020B0604030504040204" pitchFamily="50" charset="-128"/>
              </a:rPr>
              <a:t>＜例＞</a:t>
            </a:r>
            <a:r>
              <a:rPr lang="en-US" altLang="ja-JP" sz="1600" dirty="0">
                <a:latin typeface="Meiryo UI" panose="020B0604030504040204" pitchFamily="50" charset="-128"/>
                <a:ea typeface="Meiryo UI" panose="020B0604030504040204" pitchFamily="50" charset="-128"/>
              </a:rPr>
              <a:t> 3/29</a:t>
            </a:r>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a:t>
            </a:r>
            <a:r>
              <a:rPr lang="en-US" altLang="ja-JP" sz="1600" dirty="0">
                <a:latin typeface="Meiryo UI" panose="020B0604030504040204" pitchFamily="50" charset="-128"/>
                <a:ea typeface="Meiryo UI" panose="020B0604030504040204" pitchFamily="50" charset="-128"/>
              </a:rPr>
              <a:t> 4/2</a:t>
            </a:r>
            <a:r>
              <a:rPr lang="ja-JP" altLang="en-US" sz="1600" dirty="0">
                <a:latin typeface="Meiryo UI" panose="020B0604030504040204" pitchFamily="50" charset="-128"/>
                <a:ea typeface="Meiryo UI" panose="020B0604030504040204" pitchFamily="50" charset="-128"/>
              </a:rPr>
              <a:t> に</a:t>
            </a:r>
            <a:r>
              <a:rPr lang="ja-JP" altLang="ja-JP" sz="1600" dirty="0">
                <a:latin typeface="Meiryo UI" panose="020B0604030504040204" pitchFamily="50" charset="-128"/>
                <a:ea typeface="Meiryo UI" panose="020B0604030504040204" pitchFamily="50" charset="-128"/>
              </a:rPr>
              <a:t>小川さんの代わりに山田さんが</a:t>
            </a:r>
            <a:endParaRPr lang="en-US" altLang="ja-JP" sz="1600" dirty="0">
              <a:latin typeface="Meiryo UI" panose="020B0604030504040204" pitchFamily="50" charset="-128"/>
              <a:ea typeface="Meiryo UI" panose="020B0604030504040204" pitchFamily="50" charset="-128"/>
            </a:endParaRPr>
          </a:p>
          <a:p>
            <a:pPr fontAlgn="base"/>
            <a:r>
              <a:rPr lang="en-US" altLang="ja-JP"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承認できます。</a:t>
            </a:r>
          </a:p>
          <a:p>
            <a:pPr fontAlgn="base"/>
            <a:endParaRPr lang="ja-JP" altLang="ja-JP" sz="1600" dirty="0">
              <a:latin typeface="Meiryo UI" panose="020B0604030504040204" pitchFamily="50" charset="-128"/>
              <a:ea typeface="Meiryo UI" panose="020B0604030504040204" pitchFamily="50" charset="-128"/>
            </a:endParaRPr>
          </a:p>
        </p:txBody>
      </p:sp>
      <p:sp>
        <p:nvSpPr>
          <p:cNvPr id="23" name="AutoShape 380">
            <a:extLst>
              <a:ext uri="{FF2B5EF4-FFF2-40B4-BE49-F238E27FC236}">
                <a16:creationId xmlns:a16="http://schemas.microsoft.com/office/drawing/2014/main" id="{6586F65F-40CC-4BEA-89BC-3FB1DC54E7C8}"/>
              </a:ext>
            </a:extLst>
          </p:cNvPr>
          <p:cNvSpPr>
            <a:spLocks noChangeArrowheads="1"/>
          </p:cNvSpPr>
          <p:nvPr/>
        </p:nvSpPr>
        <p:spPr bwMode="auto">
          <a:xfrm>
            <a:off x="4769505" y="1767924"/>
            <a:ext cx="236174" cy="202204"/>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4" name="AutoShape 380">
            <a:extLst>
              <a:ext uri="{FF2B5EF4-FFF2-40B4-BE49-F238E27FC236}">
                <a16:creationId xmlns:a16="http://schemas.microsoft.com/office/drawing/2014/main" id="{59082384-B1D2-4D62-A727-8F5D409041A9}"/>
              </a:ext>
            </a:extLst>
          </p:cNvPr>
          <p:cNvSpPr>
            <a:spLocks noChangeArrowheads="1"/>
          </p:cNvSpPr>
          <p:nvPr/>
        </p:nvSpPr>
        <p:spPr bwMode="auto">
          <a:xfrm>
            <a:off x="4292244" y="2468880"/>
            <a:ext cx="328066" cy="14373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25" name="図 24">
            <a:extLst>
              <a:ext uri="{FF2B5EF4-FFF2-40B4-BE49-F238E27FC236}">
                <a16:creationId xmlns:a16="http://schemas.microsoft.com/office/drawing/2014/main" id="{E1AF726A-5A75-47DA-8D86-22C8D3F0CBFE}"/>
              </a:ext>
            </a:extLst>
          </p:cNvPr>
          <p:cNvPicPr/>
          <p:nvPr/>
        </p:nvPicPr>
        <p:blipFill>
          <a:blip r:embed="rId6">
            <a:extLst>
              <a:ext uri="{28A0092B-C50C-407E-A947-70E740481C1C}">
                <a14:useLocalDpi xmlns:a14="http://schemas.microsoft.com/office/drawing/2010/main" val="0"/>
              </a:ext>
            </a:extLst>
          </a:blip>
          <a:stretch>
            <a:fillRect/>
          </a:stretch>
        </p:blipFill>
        <p:spPr>
          <a:xfrm>
            <a:off x="5758846" y="2391198"/>
            <a:ext cx="202840" cy="224724"/>
          </a:xfrm>
          <a:prstGeom prst="rect">
            <a:avLst/>
          </a:prstGeom>
        </p:spPr>
      </p:pic>
      <p:sp>
        <p:nvSpPr>
          <p:cNvPr id="26" name="AutoShape 380">
            <a:extLst>
              <a:ext uri="{FF2B5EF4-FFF2-40B4-BE49-F238E27FC236}">
                <a16:creationId xmlns:a16="http://schemas.microsoft.com/office/drawing/2014/main" id="{A0672F11-80BF-4AB1-BEAA-67A03A781D47}"/>
              </a:ext>
            </a:extLst>
          </p:cNvPr>
          <p:cNvSpPr>
            <a:spLocks noChangeArrowheads="1"/>
          </p:cNvSpPr>
          <p:nvPr/>
        </p:nvSpPr>
        <p:spPr bwMode="auto">
          <a:xfrm>
            <a:off x="1296559" y="3703985"/>
            <a:ext cx="368451" cy="16023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7"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2660933" y="6245085"/>
            <a:ext cx="476420" cy="24636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374952935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4</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- 6. </a:t>
            </a:r>
            <a:r>
              <a:rPr lang="ja-JP" altLang="en-US" sz="2800" b="1" dirty="0">
                <a:latin typeface="Meiryo UI" panose="020B0604030504040204" pitchFamily="50" charset="-128"/>
                <a:ea typeface="Meiryo UI" panose="020B0604030504040204" pitchFamily="50" charset="-128"/>
              </a:rPr>
              <a:t>申請を閲覧する</a:t>
            </a: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44</a:t>
            </a:fld>
            <a:endParaRPr kumimoji="1" lang="ja-JP" altLang="en-US" dirty="0">
              <a:latin typeface="Meiryo UI" panose="020B0604030504040204" pitchFamily="50" charset="-128"/>
              <a:ea typeface="Meiryo UI" panose="020B0604030504040204" pitchFamily="50" charset="-128"/>
            </a:endParaRPr>
          </a:p>
        </p:txBody>
      </p:sp>
      <p:sp>
        <p:nvSpPr>
          <p:cNvPr id="3" name="コンテンツ プレースホルダー 2"/>
          <p:cNvSpPr>
            <a:spLocks noGrp="1"/>
          </p:cNvSpPr>
          <p:nvPr>
            <p:ph idx="1"/>
          </p:nvPr>
        </p:nvSpPr>
        <p:spPr>
          <a:xfrm>
            <a:off x="302150" y="868680"/>
            <a:ext cx="10964186" cy="5905499"/>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［承認</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閲覧］メニューで、確認する申請をクリックし、閲覧します。</a:t>
            </a: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pic>
        <p:nvPicPr>
          <p:cNvPr id="32" name="図 31">
            <a:extLst>
              <a:ext uri="{FF2B5EF4-FFF2-40B4-BE49-F238E27FC236}">
                <a16:creationId xmlns:a16="http://schemas.microsoft.com/office/drawing/2014/main" id="{B85CC182-C9EC-41B9-9A3A-5CCD49E4608E}"/>
              </a:ext>
            </a:extLst>
          </p:cNvPr>
          <p:cNvPicPr/>
          <p:nvPr/>
        </p:nvPicPr>
        <p:blipFill>
          <a:blip r:embed="rId3"/>
          <a:stretch>
            <a:fillRect/>
          </a:stretch>
        </p:blipFill>
        <p:spPr>
          <a:xfrm>
            <a:off x="7271445" y="1528146"/>
            <a:ext cx="3474720" cy="2563495"/>
          </a:xfrm>
          <a:prstGeom prst="rect">
            <a:avLst/>
          </a:prstGeom>
          <a:ln w="6350">
            <a:solidFill>
              <a:schemeClr val="tx1"/>
            </a:solidFill>
          </a:ln>
        </p:spPr>
      </p:pic>
      <p:sp>
        <p:nvSpPr>
          <p:cNvPr id="35" name="Rectangle 363">
            <a:extLst>
              <a:ext uri="{FF2B5EF4-FFF2-40B4-BE49-F238E27FC236}">
                <a16:creationId xmlns:a16="http://schemas.microsoft.com/office/drawing/2014/main" id="{11BAAEAB-59B8-43CF-B51A-0C608EBFD5FD}"/>
              </a:ext>
            </a:extLst>
          </p:cNvPr>
          <p:cNvSpPr>
            <a:spLocks noChangeArrowheads="1"/>
          </p:cNvSpPr>
          <p:nvPr/>
        </p:nvSpPr>
        <p:spPr bwMode="auto">
          <a:xfrm>
            <a:off x="509353" y="1234262"/>
            <a:ext cx="4843882" cy="657390"/>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申請中</a:t>
            </a:r>
            <a:r>
              <a:rPr lang="ja-JP" altLang="en-US"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決裁済</a:t>
            </a:r>
            <a:r>
              <a:rPr lang="ja-JP" altLang="en-US" sz="1600" dirty="0">
                <a:latin typeface="Meiryo UI" panose="020B0604030504040204" pitchFamily="50" charset="-128"/>
                <a:ea typeface="Meiryo UI" panose="020B0604030504040204" pitchFamily="50" charset="-128"/>
              </a:rPr>
              <a:t>」を</a:t>
            </a:r>
            <a:r>
              <a:rPr lang="ja-JP" altLang="ja-JP" sz="1600" dirty="0">
                <a:latin typeface="Meiryo UI" panose="020B0604030504040204" pitchFamily="50" charset="-128"/>
                <a:ea typeface="Meiryo UI" panose="020B0604030504040204" pitchFamily="50" charset="-128"/>
              </a:rPr>
              <a:t>判別できます。</a:t>
            </a:r>
          </a:p>
          <a:p>
            <a:pPr fontAlgn="base"/>
            <a:r>
              <a:rPr lang="ja-JP" altLang="ja-JP" sz="1600" dirty="0">
                <a:latin typeface="Meiryo UI" panose="020B0604030504040204" pitchFamily="50" charset="-128"/>
                <a:ea typeface="Meiryo UI" panose="020B0604030504040204" pitchFamily="50" charset="-128"/>
              </a:rPr>
              <a:t>条件設定の</a:t>
            </a:r>
            <a:r>
              <a:rPr lang="en-US" altLang="ja-JP"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申請名</a:t>
            </a:r>
            <a:r>
              <a:rPr lang="en-US" altLang="ja-JP"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や</a:t>
            </a:r>
            <a:r>
              <a:rPr lang="en-US" altLang="ja-JP"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絞込条件</a:t>
            </a:r>
            <a:r>
              <a:rPr lang="en-US" altLang="ja-JP"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で絞り込みできます。</a:t>
            </a:r>
          </a:p>
          <a:p>
            <a:pPr fontAlgn="base"/>
            <a:endParaRPr lang="ja-JP" altLang="ja-JP" sz="1200" dirty="0"/>
          </a:p>
        </p:txBody>
      </p:sp>
      <p:sp>
        <p:nvSpPr>
          <p:cNvPr id="36" name="Rectangle 363">
            <a:extLst>
              <a:ext uri="{FF2B5EF4-FFF2-40B4-BE49-F238E27FC236}">
                <a16:creationId xmlns:a16="http://schemas.microsoft.com/office/drawing/2014/main" id="{99B270F4-2240-417F-A2F8-F401865A1E39}"/>
              </a:ext>
            </a:extLst>
          </p:cNvPr>
          <p:cNvSpPr>
            <a:spLocks noChangeArrowheads="1"/>
          </p:cNvSpPr>
          <p:nvPr/>
        </p:nvSpPr>
        <p:spPr bwMode="auto">
          <a:xfrm>
            <a:off x="509353" y="4873450"/>
            <a:ext cx="7052763" cy="1452414"/>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条件設定の［項目選択］をクリックすると、申請者や申請日時など表示する項目を</a:t>
            </a:r>
            <a:br>
              <a:rPr lang="en-US" altLang="ja-JP" sz="1600" dirty="0">
                <a:latin typeface="Meiryo UI" panose="020B0604030504040204" pitchFamily="50" charset="-128"/>
                <a:ea typeface="Meiryo UI" panose="020B0604030504040204" pitchFamily="50" charset="-128"/>
              </a:rPr>
            </a:br>
            <a:r>
              <a:rPr lang="ja-JP" altLang="ja-JP" sz="1600" dirty="0">
                <a:latin typeface="Meiryo UI" panose="020B0604030504040204" pitchFamily="50" charset="-128"/>
                <a:ea typeface="Meiryo UI" panose="020B0604030504040204" pitchFamily="50" charset="-128"/>
              </a:rPr>
              <a:t>変更できます。</a:t>
            </a:r>
            <a:br>
              <a:rPr lang="en-US" altLang="ja-JP" sz="1600" dirty="0">
                <a:latin typeface="Meiryo UI" panose="020B0604030504040204" pitchFamily="50" charset="-128"/>
                <a:ea typeface="Meiryo UI" panose="020B0604030504040204" pitchFamily="50" charset="-128"/>
              </a:rPr>
            </a:br>
            <a:r>
              <a:rPr lang="ja-JP" altLang="ja-JP" sz="1600" dirty="0">
                <a:latin typeface="Meiryo UI" panose="020B0604030504040204" pitchFamily="50" charset="-128"/>
                <a:ea typeface="Meiryo UI" panose="020B0604030504040204" pitchFamily="50" charset="-128"/>
              </a:rPr>
              <a:t>「申請」を選択済項目に設定する</a:t>
            </a:r>
            <a:r>
              <a:rPr lang="ja-JP" altLang="en-US" sz="1600" dirty="0">
                <a:latin typeface="Meiryo UI" panose="020B0604030504040204" pitchFamily="50" charset="-128"/>
                <a:ea typeface="Meiryo UI" panose="020B0604030504040204" pitchFamily="50" charset="-128"/>
              </a:rPr>
              <a:t>と、</a:t>
            </a:r>
            <a:r>
              <a:rPr lang="ja-JP" altLang="ja-JP" sz="1600" dirty="0">
                <a:latin typeface="Meiryo UI" panose="020B0604030504040204" pitchFamily="50" charset="-128"/>
                <a:ea typeface="Meiryo UI" panose="020B0604030504040204" pitchFamily="50" charset="-128"/>
              </a:rPr>
              <a:t>申請</a:t>
            </a:r>
            <a:r>
              <a:rPr lang="ja-JP" altLang="en-US" sz="1600" dirty="0">
                <a:latin typeface="Meiryo UI" panose="020B0604030504040204" pitchFamily="50" charset="-128"/>
                <a:ea typeface="Meiryo UI" panose="020B0604030504040204" pitchFamily="50" charset="-128"/>
              </a:rPr>
              <a:t>を </a:t>
            </a:r>
            <a:r>
              <a:rPr lang="en-US" altLang="ja-JP" sz="1600" dirty="0">
                <a:latin typeface="Meiryo UI" panose="020B0604030504040204" pitchFamily="50" charset="-128"/>
                <a:ea typeface="Meiryo UI" panose="020B0604030504040204" pitchFamily="50" charset="-128"/>
              </a:rPr>
              <a:t>1 </a:t>
            </a:r>
            <a:r>
              <a:rPr lang="ja-JP" altLang="ja-JP" sz="1600" dirty="0" err="1">
                <a:latin typeface="Meiryo UI" panose="020B0604030504040204" pitchFamily="50" charset="-128"/>
                <a:ea typeface="Meiryo UI" panose="020B0604030504040204" pitchFamily="50" charset="-128"/>
              </a:rPr>
              <a:t>つずつ</a:t>
            </a:r>
            <a:r>
              <a:rPr lang="ja-JP" altLang="ja-JP" sz="1600" dirty="0">
                <a:latin typeface="Meiryo UI" panose="020B0604030504040204" pitchFamily="50" charset="-128"/>
                <a:ea typeface="Meiryo UI" panose="020B0604030504040204" pitchFamily="50" charset="-128"/>
              </a:rPr>
              <a:t>確認せずに、一覧で内容を確認できます。他にも一覧で確認したい項目がある場合は</a:t>
            </a:r>
            <a:r>
              <a:rPr lang="ja-JP" altLang="en-US"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選択済項目に設定します。</a:t>
            </a:r>
          </a:p>
          <a:p>
            <a:pPr fontAlgn="base"/>
            <a:endParaRPr lang="ja-JP" altLang="ja-JP" sz="1200" dirty="0">
              <a:latin typeface="ＭＳ ゴシック" panose="020B0609070205080204" pitchFamily="49" charset="-128"/>
              <a:ea typeface="ＭＳ ゴシック" panose="020B0609070205080204" pitchFamily="49" charset="-128"/>
            </a:endParaRPr>
          </a:p>
        </p:txBody>
      </p:sp>
      <p:sp>
        <p:nvSpPr>
          <p:cNvPr id="37" name="矢印: 右 29">
            <a:extLst>
              <a:ext uri="{FF2B5EF4-FFF2-40B4-BE49-F238E27FC236}">
                <a16:creationId xmlns:a16="http://schemas.microsoft.com/office/drawing/2014/main" id="{BD4B165A-F407-4527-A70F-59F656335885}"/>
              </a:ext>
            </a:extLst>
          </p:cNvPr>
          <p:cNvSpPr/>
          <p:nvPr/>
        </p:nvSpPr>
        <p:spPr>
          <a:xfrm>
            <a:off x="6732428" y="3034569"/>
            <a:ext cx="390343" cy="363122"/>
          </a:xfrm>
          <a:prstGeom prst="righ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pic>
        <p:nvPicPr>
          <p:cNvPr id="10242" name="Picture 2" descr="C:\Users\nhosoya\AppData\Local\Temp\SNAGHTML1e60259a.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9353" y="1962803"/>
            <a:ext cx="6062980" cy="2128838"/>
          </a:xfrm>
          <a:prstGeom prst="rect">
            <a:avLst/>
          </a:prstGeom>
          <a:noFill/>
          <a:extLst>
            <a:ext uri="{909E8E84-426E-40DD-AFC4-6F175D3DCCD1}">
              <a14:hiddenFill xmlns:a14="http://schemas.microsoft.com/office/drawing/2010/main">
                <a:solidFill>
                  <a:srgbClr val="FFFFFF"/>
                </a:solidFill>
              </a14:hiddenFill>
            </a:ext>
          </a:extLst>
        </p:spPr>
      </p:pic>
      <p:sp>
        <p:nvSpPr>
          <p:cNvPr id="33" name="AutoShape 380">
            <a:extLst>
              <a:ext uri="{FF2B5EF4-FFF2-40B4-BE49-F238E27FC236}">
                <a16:creationId xmlns:a16="http://schemas.microsoft.com/office/drawing/2014/main" id="{A0672F11-80BF-4AB1-BEAA-67A03A781D47}"/>
              </a:ext>
            </a:extLst>
          </p:cNvPr>
          <p:cNvSpPr>
            <a:spLocks noChangeArrowheads="1"/>
          </p:cNvSpPr>
          <p:nvPr/>
        </p:nvSpPr>
        <p:spPr bwMode="auto">
          <a:xfrm>
            <a:off x="1331806" y="2249455"/>
            <a:ext cx="438325" cy="1716101"/>
          </a:xfrm>
          <a:prstGeom prst="roundRect">
            <a:avLst>
              <a:gd name="adj" fmla="val 3536"/>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9" name="AutoShape 380">
            <a:extLst>
              <a:ext uri="{FF2B5EF4-FFF2-40B4-BE49-F238E27FC236}">
                <a16:creationId xmlns:a16="http://schemas.microsoft.com/office/drawing/2014/main" id="{3FCDACEE-D848-4400-B15E-93CD18E09D93}"/>
              </a:ext>
            </a:extLst>
          </p:cNvPr>
          <p:cNvSpPr>
            <a:spLocks noChangeArrowheads="1"/>
          </p:cNvSpPr>
          <p:nvPr/>
        </p:nvSpPr>
        <p:spPr bwMode="auto">
          <a:xfrm flipV="1">
            <a:off x="2617917" y="2258331"/>
            <a:ext cx="3805742" cy="1632282"/>
          </a:xfrm>
          <a:prstGeom prst="roundRect">
            <a:avLst>
              <a:gd name="adj" fmla="val 2919"/>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9" name="AutoShape 380">
            <a:extLst>
              <a:ext uri="{FF2B5EF4-FFF2-40B4-BE49-F238E27FC236}">
                <a16:creationId xmlns:a16="http://schemas.microsoft.com/office/drawing/2014/main" id="{59082384-B1D2-4D62-A727-8F5D409041A9}"/>
              </a:ext>
            </a:extLst>
          </p:cNvPr>
          <p:cNvSpPr>
            <a:spLocks noChangeArrowheads="1"/>
          </p:cNvSpPr>
          <p:nvPr/>
        </p:nvSpPr>
        <p:spPr bwMode="auto">
          <a:xfrm>
            <a:off x="1770135" y="3071597"/>
            <a:ext cx="312665" cy="176915"/>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40" name="直線コネクタ 39">
            <a:extLst>
              <a:ext uri="{FF2B5EF4-FFF2-40B4-BE49-F238E27FC236}">
                <a16:creationId xmlns:a16="http://schemas.microsoft.com/office/drawing/2014/main" id="{6CD547C6-DFA0-446F-9629-45DFDEA1F8F8}"/>
              </a:ext>
            </a:extLst>
          </p:cNvPr>
          <p:cNvCxnSpPr>
            <a:cxnSpLocks/>
          </p:cNvCxnSpPr>
          <p:nvPr/>
        </p:nvCxnSpPr>
        <p:spPr>
          <a:xfrm flipV="1">
            <a:off x="5730903" y="3890613"/>
            <a:ext cx="0" cy="982837"/>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4" name="直線コネクタ 33">
            <a:extLst>
              <a:ext uri="{FF2B5EF4-FFF2-40B4-BE49-F238E27FC236}">
                <a16:creationId xmlns:a16="http://schemas.microsoft.com/office/drawing/2014/main" id="{6CD547C6-DFA0-446F-9629-45DFDEA1F8F8}"/>
              </a:ext>
            </a:extLst>
          </p:cNvPr>
          <p:cNvCxnSpPr>
            <a:cxnSpLocks/>
          </p:cNvCxnSpPr>
          <p:nvPr/>
        </p:nvCxnSpPr>
        <p:spPr>
          <a:xfrm flipV="1">
            <a:off x="1518136" y="1886232"/>
            <a:ext cx="0" cy="363223"/>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0" name="直線コネクタ 19">
            <a:extLst>
              <a:ext uri="{FF2B5EF4-FFF2-40B4-BE49-F238E27FC236}">
                <a16:creationId xmlns:a16="http://schemas.microsoft.com/office/drawing/2014/main" id="{AB09B88C-1AE7-448F-9022-224BC346ED67}"/>
              </a:ext>
            </a:extLst>
          </p:cNvPr>
          <p:cNvCxnSpPr>
            <a:cxnSpLocks/>
          </p:cNvCxnSpPr>
          <p:nvPr/>
        </p:nvCxnSpPr>
        <p:spPr>
          <a:xfrm flipV="1">
            <a:off x="2016765" y="3248513"/>
            <a:ext cx="0" cy="1003891"/>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22" name="Rectangle 363">
            <a:extLst>
              <a:ext uri="{FF2B5EF4-FFF2-40B4-BE49-F238E27FC236}">
                <a16:creationId xmlns:a16="http://schemas.microsoft.com/office/drawing/2014/main" id="{1A0DD952-4887-4B4A-8E77-73BD521A33A8}"/>
              </a:ext>
            </a:extLst>
          </p:cNvPr>
          <p:cNvSpPr>
            <a:spLocks noChangeArrowheads="1"/>
          </p:cNvSpPr>
          <p:nvPr/>
        </p:nvSpPr>
        <p:spPr bwMode="auto">
          <a:xfrm>
            <a:off x="509353" y="4258652"/>
            <a:ext cx="2541646" cy="432064"/>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確認する申請をクリックします。</a:t>
            </a:r>
            <a:endParaRPr lang="ja-JP" altLang="ja-JP" sz="1600" dirty="0">
              <a:latin typeface="Meiryo UI" panose="020B0604030504040204" pitchFamily="50" charset="-128"/>
              <a:ea typeface="Meiryo UI" panose="020B0604030504040204" pitchFamily="50" charset="-128"/>
            </a:endParaRPr>
          </a:p>
          <a:p>
            <a:pPr fontAlgn="base"/>
            <a:endParaRPr lang="ja-JP" altLang="ja-JP" sz="1200" dirty="0"/>
          </a:p>
        </p:txBody>
      </p:sp>
    </p:spTree>
    <p:extLst>
      <p:ext uri="{BB962C8B-B14F-4D97-AF65-F5344CB8AC3E}">
        <p14:creationId xmlns:p14="http://schemas.microsoft.com/office/powerpoint/2010/main" val="88347380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5</a:t>
            </a:r>
            <a:r>
              <a:rPr lang="ja-JP" altLang="en-US" sz="2800" b="1" dirty="0">
                <a:latin typeface="Meiryo UI" panose="020B0604030504040204" pitchFamily="50" charset="-128"/>
                <a:ea typeface="Meiryo UI" panose="020B0604030504040204" pitchFamily="50" charset="-128"/>
              </a:rPr>
              <a:t>］勤務データを確認する</a:t>
            </a:r>
          </a:p>
        </p:txBody>
      </p:sp>
      <p:sp>
        <p:nvSpPr>
          <p:cNvPr id="3" name="コンテンツ プレースホルダー 2"/>
          <p:cNvSpPr>
            <a:spLocks noGrp="1"/>
          </p:cNvSpPr>
          <p:nvPr>
            <p:ph idx="1"/>
          </p:nvPr>
        </p:nvSpPr>
        <p:spPr>
          <a:xfrm>
            <a:off x="389614" y="850790"/>
            <a:ext cx="10964186" cy="5539186"/>
          </a:xfrm>
        </p:spPr>
        <p:txBody>
          <a:bodyPr>
            <a:normAutofit lnSpcReduction="10000"/>
          </a:bodyPr>
          <a:lstStyle/>
          <a:p>
            <a:pPr marL="0" indent="0">
              <a:buNone/>
            </a:pPr>
            <a:br>
              <a:rPr lang="en-US" altLang="ja-JP" sz="2000" dirty="0">
                <a:latin typeface="Meiryo UI" panose="020B0604030504040204" pitchFamily="50" charset="-128"/>
                <a:ea typeface="Meiryo UI" panose="020B0604030504040204" pitchFamily="50" charset="-128"/>
              </a:rPr>
            </a:br>
            <a:r>
              <a:rPr lang="en-US" altLang="ja-JP" sz="2400" dirty="0">
                <a:latin typeface="Meiryo UI" panose="020B0604030504040204" pitchFamily="50" charset="-128"/>
                <a:ea typeface="Meiryo UI" panose="020B0604030504040204" pitchFamily="50" charset="-128"/>
              </a:rPr>
              <a:t>1. </a:t>
            </a:r>
            <a:r>
              <a:rPr lang="ja-JP" altLang="en-US" sz="2400" dirty="0">
                <a:latin typeface="Meiryo UI" panose="020B0604030504040204" pitchFamily="50" charset="-128"/>
                <a:ea typeface="Meiryo UI" panose="020B0604030504040204" pitchFamily="50" charset="-128"/>
              </a:rPr>
              <a:t>勤務データを確認し、修正する</a:t>
            </a:r>
            <a:endParaRPr lang="en-US" altLang="ja-JP" sz="2400" dirty="0">
              <a:latin typeface="Meiryo UI" panose="020B0604030504040204" pitchFamily="50" charset="-128"/>
              <a:ea typeface="Meiryo UI" panose="020B0604030504040204" pitchFamily="50" charset="-128"/>
            </a:endParaRPr>
          </a:p>
          <a:p>
            <a:pPr marL="0" indent="0">
              <a:buNone/>
            </a:pPr>
            <a:br>
              <a:rPr lang="en-US" altLang="ja-JP" sz="2400" dirty="0">
                <a:latin typeface="Meiryo UI" panose="020B0604030504040204" pitchFamily="50" charset="-128"/>
                <a:ea typeface="Meiryo UI" panose="020B0604030504040204" pitchFamily="50" charset="-128"/>
              </a:rPr>
            </a:br>
            <a:r>
              <a:rPr lang="en-US" altLang="ja-JP" sz="2400" dirty="0">
                <a:latin typeface="Meiryo UI" panose="020B0604030504040204" pitchFamily="50" charset="-128"/>
                <a:ea typeface="Meiryo UI" panose="020B0604030504040204" pitchFamily="50" charset="-128"/>
              </a:rPr>
              <a:t>2.</a:t>
            </a:r>
            <a:r>
              <a:rPr lang="ja-JP" altLang="en-US" sz="2400" dirty="0">
                <a:latin typeface="Meiryo UI" panose="020B0604030504040204" pitchFamily="50" charset="-128"/>
                <a:ea typeface="Meiryo UI" panose="020B0604030504040204" pitchFamily="50" charset="-128"/>
              </a:rPr>
              <a:t> 勤怠を管理している社員の勤務データを参照する</a:t>
            </a:r>
            <a:endParaRPr lang="en-US" altLang="ja-JP" sz="2400" dirty="0">
              <a:latin typeface="Meiryo UI" panose="020B0604030504040204" pitchFamily="50" charset="-128"/>
              <a:ea typeface="Meiryo UI" panose="020B0604030504040204" pitchFamily="50" charset="-128"/>
            </a:endParaRPr>
          </a:p>
          <a:p>
            <a:pPr marL="0" indent="0">
              <a:buNone/>
            </a:pPr>
            <a:br>
              <a:rPr lang="en-US" altLang="ja-JP" sz="2400" dirty="0">
                <a:latin typeface="Meiryo UI" panose="020B0604030504040204" pitchFamily="50" charset="-128"/>
                <a:ea typeface="Meiryo UI" panose="020B0604030504040204" pitchFamily="50" charset="-128"/>
              </a:rPr>
            </a:br>
            <a:r>
              <a:rPr lang="en-US" altLang="ja-JP" sz="2400" dirty="0">
                <a:latin typeface="Meiryo UI" panose="020B0604030504040204" pitchFamily="50" charset="-128"/>
                <a:ea typeface="Meiryo UI" panose="020B0604030504040204" pitchFamily="50" charset="-128"/>
              </a:rPr>
              <a:t>3. </a:t>
            </a:r>
            <a:r>
              <a:rPr kumimoji="0" lang="ja-JP" altLang="en-US" sz="2400" dirty="0">
                <a:latin typeface="Meiryo UI" panose="020B0604030504040204" pitchFamily="50" charset="-128"/>
                <a:ea typeface="Meiryo UI" panose="020B0604030504040204" pitchFamily="50" charset="-128"/>
                <a:cs typeface="Times New Roman" panose="02020603050405020304" pitchFamily="18" charset="0"/>
              </a:rPr>
              <a:t>エラー打刻の状況を確認する</a:t>
            </a:r>
            <a:r>
              <a:rPr kumimoji="0" lang="ja-JP" altLang="en-US" sz="2400" dirty="0">
                <a:latin typeface="Meiryo UI" panose="020B0604030504040204" pitchFamily="50" charset="-128"/>
                <a:ea typeface="Meiryo UI" panose="020B0604030504040204" pitchFamily="50" charset="-128"/>
              </a:rPr>
              <a:t>・</a:t>
            </a:r>
            <a:r>
              <a:rPr kumimoji="0" lang="ja-JP" altLang="en-US" sz="2400" dirty="0">
                <a:latin typeface="Meiryo UI" panose="020B0604030504040204" pitchFamily="50" charset="-128"/>
                <a:ea typeface="Meiryo UI" panose="020B0604030504040204" pitchFamily="50" charset="-128"/>
                <a:cs typeface="Times New Roman" panose="02020603050405020304" pitchFamily="18" charset="0"/>
              </a:rPr>
              <a:t>再度取り込む</a:t>
            </a:r>
            <a:endParaRPr lang="en-US" altLang="ja-JP" sz="2400" dirty="0">
              <a:latin typeface="Meiryo UI" panose="020B0604030504040204" pitchFamily="50" charset="-128"/>
              <a:ea typeface="Meiryo UI" panose="020B0604030504040204" pitchFamily="50" charset="-128"/>
            </a:endParaRPr>
          </a:p>
          <a:p>
            <a:pPr marL="0" lvl="0" indent="0" eaLnBrk="0" fontAlgn="base" hangingPunct="0">
              <a:lnSpc>
                <a:spcPct val="100000"/>
              </a:lnSpc>
              <a:spcBef>
                <a:spcPct val="0"/>
              </a:spcBef>
              <a:spcAft>
                <a:spcPct val="0"/>
              </a:spcAft>
              <a:buNone/>
            </a:pPr>
            <a:br>
              <a:rPr lang="en-US" altLang="ja-JP" sz="2400" dirty="0">
                <a:latin typeface="Meiryo UI" panose="020B0604030504040204" pitchFamily="50" charset="-128"/>
                <a:ea typeface="Meiryo UI" panose="020B0604030504040204" pitchFamily="50" charset="-128"/>
              </a:rPr>
            </a:br>
            <a:r>
              <a:rPr lang="en-US" altLang="ja-JP" sz="2400" dirty="0">
                <a:latin typeface="Meiryo UI" panose="020B0604030504040204" pitchFamily="50" charset="-128"/>
                <a:ea typeface="Meiryo UI" panose="020B0604030504040204" pitchFamily="50" charset="-128"/>
              </a:rPr>
              <a:t>4. </a:t>
            </a:r>
            <a:r>
              <a:rPr kumimoji="0" lang="ja-JP" altLang="en-US" sz="2400" dirty="0">
                <a:latin typeface="Meiryo UI" panose="020B0604030504040204" pitchFamily="50" charset="-128"/>
                <a:ea typeface="Meiryo UI" panose="020B0604030504040204" pitchFamily="50" charset="-128"/>
                <a:cs typeface="Times New Roman" panose="02020603050405020304" pitchFamily="18" charset="0"/>
              </a:rPr>
              <a:t>社員の出退勤の状況を確認する</a:t>
            </a:r>
            <a:endParaRPr kumimoji="0" lang="en-US" altLang="ja-JP" sz="2400" dirty="0">
              <a:latin typeface="Meiryo UI" panose="020B0604030504040204" pitchFamily="50" charset="-128"/>
              <a:ea typeface="Meiryo UI" panose="020B0604030504040204" pitchFamily="50" charset="-128"/>
            </a:endParaRPr>
          </a:p>
          <a:p>
            <a:pPr marL="0" lvl="0" indent="0" eaLnBrk="0" fontAlgn="base" hangingPunct="0">
              <a:lnSpc>
                <a:spcPct val="100000"/>
              </a:lnSpc>
              <a:spcBef>
                <a:spcPct val="0"/>
              </a:spcBef>
              <a:spcAft>
                <a:spcPct val="0"/>
              </a:spcAft>
              <a:buNone/>
            </a:pPr>
            <a:br>
              <a:rPr lang="en-US" altLang="ja-JP" sz="2400" dirty="0">
                <a:latin typeface="Meiryo UI" panose="020B0604030504040204" pitchFamily="50" charset="-128"/>
                <a:ea typeface="Meiryo UI" panose="020B0604030504040204" pitchFamily="50" charset="-128"/>
              </a:rPr>
            </a:br>
            <a:r>
              <a:rPr lang="en-US" altLang="ja-JP" sz="2400" dirty="0">
                <a:latin typeface="Meiryo UI" panose="020B0604030504040204" pitchFamily="50" charset="-128"/>
                <a:ea typeface="Meiryo UI" panose="020B0604030504040204" pitchFamily="50" charset="-128"/>
              </a:rPr>
              <a:t>5. </a:t>
            </a:r>
            <a:r>
              <a:rPr kumimoji="0" lang="ja-JP" altLang="en-US" sz="2400" dirty="0">
                <a:latin typeface="Meiryo UI" panose="020B0604030504040204" pitchFamily="50" charset="-128"/>
                <a:ea typeface="Meiryo UI" panose="020B0604030504040204" pitchFamily="50" charset="-128"/>
                <a:cs typeface="Times New Roman" panose="02020603050405020304" pitchFamily="18" charset="0"/>
              </a:rPr>
              <a:t>勤務データを日別・週別・月別に確認する</a:t>
            </a:r>
            <a:endParaRPr kumimoji="0" lang="en-US" altLang="ja-JP" sz="2400" dirty="0">
              <a:latin typeface="Meiryo UI" panose="020B0604030504040204" pitchFamily="50" charset="-128"/>
              <a:ea typeface="Meiryo UI" panose="020B0604030504040204" pitchFamily="50" charset="-128"/>
            </a:endParaRPr>
          </a:p>
          <a:p>
            <a:pPr marL="0" lvl="0" indent="0" eaLnBrk="0" fontAlgn="base" hangingPunct="0">
              <a:lnSpc>
                <a:spcPct val="100000"/>
              </a:lnSpc>
              <a:spcBef>
                <a:spcPct val="0"/>
              </a:spcBef>
              <a:spcAft>
                <a:spcPct val="0"/>
              </a:spcAft>
              <a:buNone/>
            </a:pPr>
            <a:br>
              <a:rPr kumimoji="0" lang="en-US" altLang="ja-JP" sz="2400" dirty="0">
                <a:latin typeface="Meiryo UI" panose="020B0604030504040204" pitchFamily="50" charset="-128"/>
                <a:ea typeface="Meiryo UI" panose="020B0604030504040204" pitchFamily="50" charset="-128"/>
              </a:rPr>
            </a:br>
            <a:r>
              <a:rPr kumimoji="0" lang="en-US" altLang="ja-JP" sz="2400" dirty="0">
                <a:latin typeface="Meiryo UI" panose="020B0604030504040204" pitchFamily="50" charset="-128"/>
                <a:ea typeface="Meiryo UI" panose="020B0604030504040204" pitchFamily="50" charset="-128"/>
              </a:rPr>
              <a:t>6. </a:t>
            </a:r>
            <a:r>
              <a:rPr kumimoji="0" lang="ja-JP" altLang="en-US" sz="2400" dirty="0">
                <a:latin typeface="Meiryo UI" panose="020B0604030504040204" pitchFamily="50" charset="-128"/>
                <a:ea typeface="Meiryo UI" panose="020B0604030504040204" pitchFamily="50" charset="-128"/>
                <a:cs typeface="Times New Roman" panose="02020603050405020304" pitchFamily="18" charset="0"/>
              </a:rPr>
              <a:t>勤務期間を指定して、勤務データを確認する</a:t>
            </a:r>
            <a:endParaRPr kumimoji="0" lang="en-US" altLang="ja-JP" sz="2400" dirty="0">
              <a:latin typeface="Meiryo UI" panose="020B0604030504040204" pitchFamily="50" charset="-128"/>
              <a:ea typeface="Meiryo UI" panose="020B0604030504040204" pitchFamily="50" charset="-128"/>
            </a:endParaRPr>
          </a:p>
          <a:p>
            <a:pPr marL="0" indent="0" eaLnBrk="0" fontAlgn="base" hangingPunct="0">
              <a:lnSpc>
                <a:spcPct val="100000"/>
              </a:lnSpc>
              <a:spcBef>
                <a:spcPct val="0"/>
              </a:spcBef>
              <a:spcAft>
                <a:spcPct val="0"/>
              </a:spcAft>
              <a:buNone/>
            </a:pPr>
            <a:br>
              <a:rPr lang="en-US" altLang="ja-JP" sz="2400" dirty="0">
                <a:latin typeface="Meiryo UI" panose="020B0604030504040204" pitchFamily="50" charset="-128"/>
                <a:ea typeface="Meiryo UI" panose="020B0604030504040204" pitchFamily="50" charset="-128"/>
              </a:rPr>
            </a:br>
            <a:r>
              <a:rPr lang="en-US" altLang="ja-JP" sz="2400" dirty="0">
                <a:latin typeface="Meiryo UI" panose="020B0604030504040204" pitchFamily="50" charset="-128"/>
                <a:ea typeface="Meiryo UI" panose="020B0604030504040204" pitchFamily="50" charset="-128"/>
              </a:rPr>
              <a:t>7. </a:t>
            </a:r>
            <a:r>
              <a:rPr kumimoji="0" lang="ja-JP" altLang="en-US" sz="2400" dirty="0">
                <a:latin typeface="Meiryo UI" panose="020B0604030504040204" pitchFamily="50" charset="-128"/>
                <a:ea typeface="Meiryo UI" panose="020B0604030504040204" pitchFamily="50" charset="-128"/>
                <a:cs typeface="Times New Roman" panose="02020603050405020304" pitchFamily="18" charset="0"/>
              </a:rPr>
              <a:t>勤怠処理月や勤務日を指定して、未打刻の社員を確認する</a:t>
            </a:r>
            <a:endParaRPr kumimoji="0" lang="ja-JP" altLang="en-US" sz="2400" dirty="0">
              <a:latin typeface="Meiryo UI" panose="020B0604030504040204" pitchFamily="50" charset="-128"/>
              <a:ea typeface="Meiryo UI" panose="020B0604030504040204" pitchFamily="50" charset="-128"/>
            </a:endParaRPr>
          </a:p>
          <a:p>
            <a:pPr marL="0" lvl="0" indent="0" eaLnBrk="0" fontAlgn="base" hangingPunct="0">
              <a:lnSpc>
                <a:spcPct val="100000"/>
              </a:lnSpc>
              <a:spcBef>
                <a:spcPct val="0"/>
              </a:spcBef>
              <a:spcAft>
                <a:spcPct val="0"/>
              </a:spcAft>
              <a:buNone/>
            </a:pPr>
            <a:br>
              <a:rPr lang="en-US" altLang="ja-JP" sz="2000" dirty="0">
                <a:latin typeface="Meiryo UI" panose="020B0604030504040204" pitchFamily="50" charset="-128"/>
                <a:ea typeface="Meiryo UI" panose="020B0604030504040204" pitchFamily="50" charset="-128"/>
              </a:rPr>
            </a:br>
            <a:endParaRPr lang="ja-JP" altLang="en-US" sz="20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45</a:t>
            </a:fld>
            <a:endParaRPr kumimoji="1" lang="ja-JP" altLang="en-US"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79675861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302150" y="810622"/>
            <a:ext cx="10522369" cy="5804362"/>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［勤怠</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タイムカード入力］メニュー／［勤怠</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日別勤務データ入力］</a:t>
            </a:r>
            <a:r>
              <a:rPr lang="ja-JP" altLang="ja-JP" sz="1600" dirty="0">
                <a:latin typeface="Meiryo UI" panose="020B0604030504040204" pitchFamily="50" charset="-128"/>
                <a:ea typeface="Meiryo UI" panose="020B0604030504040204" pitchFamily="50" charset="-128"/>
              </a:rPr>
              <a:t>メニュー</a:t>
            </a:r>
            <a:r>
              <a:rPr lang="ja-JP" altLang="en-US" sz="1600" dirty="0">
                <a:latin typeface="Meiryo UI" panose="020B0604030504040204" pitchFamily="50" charset="-128"/>
                <a:ea typeface="Meiryo UI" panose="020B0604030504040204" pitchFamily="50" charset="-128"/>
              </a:rPr>
              <a:t>で、勤務データを確認します。</a:t>
            </a: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未打刻や事由の変更があった場合など</a:t>
            </a:r>
            <a:r>
              <a:rPr lang="ja-JP" altLang="en-US" sz="1600" dirty="0">
                <a:latin typeface="Meiryo UI" panose="020B0604030504040204" pitchFamily="50" charset="-128"/>
                <a:ea typeface="Meiryo UI" panose="020B0604030504040204" pitchFamily="50" charset="-128"/>
              </a:rPr>
              <a:t>に</a:t>
            </a:r>
            <a:r>
              <a:rPr lang="ja-JP" altLang="ja-JP" sz="1600" dirty="0">
                <a:latin typeface="Meiryo UI" panose="020B0604030504040204" pitchFamily="50" charset="-128"/>
                <a:ea typeface="Meiryo UI" panose="020B0604030504040204" pitchFamily="50" charset="-128"/>
              </a:rPr>
              <a:t>、時刻や時間</a:t>
            </a:r>
            <a:r>
              <a:rPr lang="ja-JP" altLang="en-US" sz="1600" dirty="0">
                <a:latin typeface="Meiryo UI" panose="020B0604030504040204" pitchFamily="50" charset="-128"/>
                <a:ea typeface="Meiryo UI" panose="020B0604030504040204" pitchFamily="50" charset="-128"/>
              </a:rPr>
              <a:t>を</a:t>
            </a:r>
            <a:r>
              <a:rPr lang="ja-JP" altLang="ja-JP" sz="1600" dirty="0">
                <a:latin typeface="Meiryo UI" panose="020B0604030504040204" pitchFamily="50" charset="-128"/>
                <a:ea typeface="Meiryo UI" panose="020B0604030504040204" pitchFamily="50" charset="-128"/>
              </a:rPr>
              <a:t>修正</a:t>
            </a:r>
            <a:r>
              <a:rPr lang="ja-JP" altLang="en-US" sz="1600" dirty="0">
                <a:latin typeface="Meiryo UI" panose="020B0604030504040204" pitchFamily="50" charset="-128"/>
                <a:ea typeface="Meiryo UI" panose="020B0604030504040204" pitchFamily="50" charset="-128"/>
              </a:rPr>
              <a:t>します。また、</a:t>
            </a:r>
            <a:r>
              <a:rPr lang="ja-JP" altLang="ja-JP" sz="1600" dirty="0">
                <a:latin typeface="Meiryo UI" panose="020B0604030504040204" pitchFamily="50" charset="-128"/>
                <a:ea typeface="Meiryo UI" panose="020B0604030504040204" pitchFamily="50" charset="-128"/>
              </a:rPr>
              <a:t>事由や勤務</a:t>
            </a:r>
            <a:r>
              <a:rPr lang="ja-JP" altLang="en-US" sz="1600" dirty="0">
                <a:latin typeface="Meiryo UI" panose="020B0604030504040204" pitchFamily="50" charset="-128"/>
                <a:ea typeface="Meiryo UI" panose="020B0604030504040204" pitchFamily="50" charset="-128"/>
              </a:rPr>
              <a:t>を</a:t>
            </a:r>
            <a:r>
              <a:rPr lang="ja-JP" altLang="ja-JP" sz="1600" dirty="0">
                <a:latin typeface="Meiryo UI" panose="020B0604030504040204" pitchFamily="50" charset="-128"/>
                <a:ea typeface="Meiryo UI" panose="020B0604030504040204" pitchFamily="50" charset="-128"/>
              </a:rPr>
              <a:t>追加</a:t>
            </a:r>
            <a:r>
              <a:rPr lang="ja-JP" altLang="en-US" sz="1600" dirty="0">
                <a:latin typeface="Meiryo UI" panose="020B0604030504040204" pitchFamily="50" charset="-128"/>
                <a:ea typeface="Meiryo UI" panose="020B0604030504040204" pitchFamily="50" charset="-128"/>
              </a:rPr>
              <a:t>できます。</a:t>
            </a: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ja-JP"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ja-JP" altLang="en-US" sz="1600" dirty="0">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pic>
        <p:nvPicPr>
          <p:cNvPr id="1034" name="Picture 10" descr="C:\Users\nhosoya\AppData\Local\Temp\SNAGHTML1a409992.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61672" y="3588722"/>
            <a:ext cx="3886200" cy="2619375"/>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C:\Users\nhosoya\AppData\Local\Temp\SNAGHTML1a3f1bdb.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1212" y="1625596"/>
            <a:ext cx="1247775" cy="1971676"/>
          </a:xfrm>
          <a:prstGeom prst="rect">
            <a:avLst/>
          </a:prstGeom>
          <a:noFill/>
          <a:extLst>
            <a:ext uri="{909E8E84-426E-40DD-AFC4-6F175D3DCCD1}">
              <a14:hiddenFill xmlns:a14="http://schemas.microsoft.com/office/drawing/2010/main">
                <a:solidFill>
                  <a:srgbClr val="FFFFFF"/>
                </a:solidFill>
              </a14:hiddenFill>
            </a:ext>
          </a:extLst>
        </p:spPr>
      </p:pic>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5</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- 1. </a:t>
            </a:r>
            <a:r>
              <a:rPr lang="ja-JP" altLang="en-US" sz="2800" b="1" dirty="0">
                <a:latin typeface="Meiryo UI" panose="020B0604030504040204" pitchFamily="50" charset="-128"/>
                <a:ea typeface="Meiryo UI" panose="020B0604030504040204" pitchFamily="50" charset="-128"/>
              </a:rPr>
              <a:t>勤務データを確認し、修正する</a:t>
            </a: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46</a:t>
            </a:fld>
            <a:endParaRPr kumimoji="1" lang="ja-JP" altLang="en-US" dirty="0">
              <a:latin typeface="Meiryo UI" panose="020B0604030504040204" pitchFamily="50" charset="-128"/>
              <a:ea typeface="Meiryo UI" panose="020B0604030504040204" pitchFamily="50" charset="-128"/>
            </a:endParaRPr>
          </a:p>
        </p:txBody>
      </p:sp>
      <p:sp>
        <p:nvSpPr>
          <p:cNvPr id="15" name="AutoShape 380">
            <a:extLst>
              <a:ext uri="{FF2B5EF4-FFF2-40B4-BE49-F238E27FC236}">
                <a16:creationId xmlns:a16="http://schemas.microsoft.com/office/drawing/2014/main" id="{A0672F11-80BF-4AB1-BEAA-67A03A781D47}"/>
              </a:ext>
            </a:extLst>
          </p:cNvPr>
          <p:cNvSpPr>
            <a:spLocks noChangeArrowheads="1"/>
          </p:cNvSpPr>
          <p:nvPr/>
        </p:nvSpPr>
        <p:spPr bwMode="auto">
          <a:xfrm>
            <a:off x="523248" y="1771240"/>
            <a:ext cx="635375" cy="213215"/>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6" name="矢印: 折線 34">
            <a:extLst>
              <a:ext uri="{FF2B5EF4-FFF2-40B4-BE49-F238E27FC236}">
                <a16:creationId xmlns:a16="http://schemas.microsoft.com/office/drawing/2014/main" id="{1ACC89D8-73C3-48AD-9806-81CFF1D18705}"/>
              </a:ext>
            </a:extLst>
          </p:cNvPr>
          <p:cNvSpPr/>
          <p:nvPr/>
        </p:nvSpPr>
        <p:spPr>
          <a:xfrm flipV="1">
            <a:off x="1158623" y="3805454"/>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19"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1967057" y="4833626"/>
            <a:ext cx="479700" cy="12956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0" name="矢印: 折線 37">
            <a:extLst>
              <a:ext uri="{FF2B5EF4-FFF2-40B4-BE49-F238E27FC236}">
                <a16:creationId xmlns:a16="http://schemas.microsoft.com/office/drawing/2014/main" id="{B7770878-5605-4ECA-8397-B890DA581B30}"/>
              </a:ext>
            </a:extLst>
          </p:cNvPr>
          <p:cNvSpPr/>
          <p:nvPr/>
        </p:nvSpPr>
        <p:spPr>
          <a:xfrm flipV="1">
            <a:off x="6204792" y="4581565"/>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23" name="Rectangle 363">
            <a:extLst>
              <a:ext uri="{FF2B5EF4-FFF2-40B4-BE49-F238E27FC236}">
                <a16:creationId xmlns:a16="http://schemas.microsoft.com/office/drawing/2014/main" id="{11BAAEAB-59B8-43CF-B51A-0C608EBFD5FD}"/>
              </a:ext>
            </a:extLst>
          </p:cNvPr>
          <p:cNvSpPr>
            <a:spLocks noChangeArrowheads="1"/>
          </p:cNvSpPr>
          <p:nvPr/>
        </p:nvSpPr>
        <p:spPr bwMode="auto">
          <a:xfrm>
            <a:off x="1948049" y="1593451"/>
            <a:ext cx="6477800" cy="926895"/>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① 集計</a:t>
            </a:r>
            <a:r>
              <a:rPr lang="ja-JP" altLang="ja-JP" sz="1600" dirty="0">
                <a:latin typeface="Meiryo UI" panose="020B0604030504040204" pitchFamily="50" charset="-128"/>
                <a:ea typeface="Meiryo UI" panose="020B0604030504040204" pitchFamily="50" charset="-128"/>
              </a:rPr>
              <a:t>パターンを作成する場合は、［新規］ボタンをクリックします。</a:t>
            </a: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すでに作成済みの</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パターンを使用する場合は、</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パターンを選択し</a:t>
            </a:r>
            <a:r>
              <a:rPr lang="ja-JP" altLang="en-US" sz="1600" dirty="0">
                <a:latin typeface="Meiryo UI" panose="020B0604030504040204" pitchFamily="50" charset="-128"/>
                <a:ea typeface="Meiryo UI" panose="020B0604030504040204" pitchFamily="50" charset="-128"/>
              </a:rPr>
              <a:t>て</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［画面］</a:t>
            </a:r>
            <a:r>
              <a:rPr lang="ja-JP" altLang="en-US" sz="1600" dirty="0">
                <a:latin typeface="Meiryo UI" panose="020B0604030504040204" pitchFamily="50" charset="-128"/>
                <a:ea typeface="Meiryo UI" panose="020B0604030504040204" pitchFamily="50" charset="-128"/>
              </a:rPr>
              <a:t>（または</a:t>
            </a:r>
            <a:r>
              <a:rPr lang="ja-JP"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ボタンをクリックします。</a:t>
            </a:r>
          </a:p>
          <a:p>
            <a:pPr fontAlgn="base"/>
            <a:endParaRPr lang="ja-JP" altLang="ja-JP" sz="1200" dirty="0"/>
          </a:p>
        </p:txBody>
      </p:sp>
      <p:sp>
        <p:nvSpPr>
          <p:cNvPr id="25" name="AutoShape 380">
            <a:extLst>
              <a:ext uri="{FF2B5EF4-FFF2-40B4-BE49-F238E27FC236}">
                <a16:creationId xmlns:a16="http://schemas.microsoft.com/office/drawing/2014/main" id="{6586F65F-40CC-4BEA-89BC-3FB1DC54E7C8}"/>
              </a:ext>
            </a:extLst>
          </p:cNvPr>
          <p:cNvSpPr>
            <a:spLocks noChangeArrowheads="1"/>
          </p:cNvSpPr>
          <p:nvPr/>
        </p:nvSpPr>
        <p:spPr bwMode="auto">
          <a:xfrm>
            <a:off x="7170499" y="4680419"/>
            <a:ext cx="194128" cy="21799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6" name="Rectangle 363">
            <a:extLst>
              <a:ext uri="{FF2B5EF4-FFF2-40B4-BE49-F238E27FC236}">
                <a16:creationId xmlns:a16="http://schemas.microsoft.com/office/drawing/2014/main" id="{99B270F4-2240-417F-A2F8-F401865A1E39}"/>
              </a:ext>
            </a:extLst>
          </p:cNvPr>
          <p:cNvSpPr>
            <a:spLocks noChangeArrowheads="1"/>
          </p:cNvSpPr>
          <p:nvPr/>
        </p:nvSpPr>
        <p:spPr bwMode="auto">
          <a:xfrm>
            <a:off x="7284039" y="5087838"/>
            <a:ext cx="3761985" cy="1443279"/>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③ </a:t>
            </a:r>
            <a:r>
              <a:rPr lang="ja-JP" altLang="ja-JP" sz="1600" dirty="0">
                <a:latin typeface="Meiryo UI" panose="020B0604030504040204" pitchFamily="50" charset="-128"/>
                <a:ea typeface="Meiryo UI" panose="020B0604030504040204" pitchFamily="50" charset="-128"/>
              </a:rPr>
              <a:t>必要に応じて勤務データを修正し、</a:t>
            </a:r>
            <a:endParaRPr lang="en-US" altLang="ja-JP" sz="1600" dirty="0">
              <a:latin typeface="Meiryo UI" panose="020B0604030504040204" pitchFamily="50" charset="-128"/>
              <a:ea typeface="Meiryo UI" panose="020B0604030504040204" pitchFamily="50" charset="-128"/>
            </a:endParaRPr>
          </a:p>
          <a:p>
            <a:pPr fontAlgn="base"/>
            <a:r>
              <a:rPr lang="en-US" altLang="ja-JP" sz="1600" dirty="0">
                <a:latin typeface="Meiryo UI" panose="020B0604030504040204" pitchFamily="50" charset="-128"/>
                <a:ea typeface="Meiryo UI" panose="020B0604030504040204" pitchFamily="50" charset="-128"/>
              </a:rPr>
              <a:t>  </a:t>
            </a:r>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［登録］をクリックします。</a:t>
            </a:r>
          </a:p>
          <a:p>
            <a:pPr fontAlgn="base"/>
            <a:r>
              <a:rPr lang="en-US" altLang="ja-JP" sz="1600" dirty="0">
                <a:latin typeface="Meiryo UI" panose="020B0604030504040204" pitchFamily="50" charset="-128"/>
                <a:ea typeface="Meiryo UI" panose="020B0604030504040204" pitchFamily="50" charset="-128"/>
              </a:rPr>
              <a:t> </a:t>
            </a:r>
            <a:endParaRPr lang="ja-JP" altLang="ja-JP" sz="1600" dirty="0">
              <a:latin typeface="Meiryo UI" panose="020B0604030504040204" pitchFamily="50" charset="-128"/>
              <a:ea typeface="Meiryo UI" panose="020B0604030504040204" pitchFamily="50" charset="-128"/>
            </a:endParaRPr>
          </a:p>
          <a:p>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確認欄にチェックを付けると、勤務データが</a:t>
            </a: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ロックされ</a:t>
            </a:r>
            <a:r>
              <a:rPr lang="ja-JP" altLang="en-US" sz="1600" dirty="0">
                <a:latin typeface="Meiryo UI" panose="020B0604030504040204" pitchFamily="50" charset="-128"/>
                <a:ea typeface="Meiryo UI" panose="020B0604030504040204" pitchFamily="50" charset="-128"/>
              </a:rPr>
              <a:t>るため</a:t>
            </a:r>
            <a:r>
              <a:rPr lang="ja-JP"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誤入力を防げます</a:t>
            </a:r>
            <a:r>
              <a:rPr lang="ja-JP" altLang="ja-JP" sz="1600" dirty="0">
                <a:latin typeface="Meiryo UI" panose="020B0604030504040204" pitchFamily="50" charset="-128"/>
                <a:ea typeface="Meiryo UI" panose="020B0604030504040204" pitchFamily="50" charset="-128"/>
              </a:rPr>
              <a:t>。</a:t>
            </a:r>
          </a:p>
        </p:txBody>
      </p:sp>
      <p:sp>
        <p:nvSpPr>
          <p:cNvPr id="32" name="AutoShape 380">
            <a:extLst>
              <a:ext uri="{FF2B5EF4-FFF2-40B4-BE49-F238E27FC236}">
                <a16:creationId xmlns:a16="http://schemas.microsoft.com/office/drawing/2014/main" id="{59082384-B1D2-4D62-A727-8F5D409041A9}"/>
              </a:ext>
            </a:extLst>
          </p:cNvPr>
          <p:cNvSpPr>
            <a:spLocks noChangeArrowheads="1"/>
          </p:cNvSpPr>
          <p:nvPr/>
        </p:nvSpPr>
        <p:spPr bwMode="auto">
          <a:xfrm>
            <a:off x="4684747" y="4941992"/>
            <a:ext cx="650793" cy="12956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3"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4515808" y="10279620"/>
            <a:ext cx="428368" cy="13736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4" name="AutoShape 380">
            <a:extLst>
              <a:ext uri="{FF2B5EF4-FFF2-40B4-BE49-F238E27FC236}">
                <a16:creationId xmlns:a16="http://schemas.microsoft.com/office/drawing/2014/main" id="{6586F65F-40CC-4BEA-89BC-3FB1DC54E7C8}"/>
              </a:ext>
            </a:extLst>
          </p:cNvPr>
          <p:cNvSpPr>
            <a:spLocks noChangeArrowheads="1"/>
          </p:cNvSpPr>
          <p:nvPr/>
        </p:nvSpPr>
        <p:spPr bwMode="auto">
          <a:xfrm>
            <a:off x="8913539" y="3712803"/>
            <a:ext cx="333166" cy="134217"/>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1032" name="Picture 8" descr="C:\Users\nhosoya\AppData\Local\Temp\SNAGHTML1a401946.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104396" y="3053310"/>
            <a:ext cx="3914775" cy="2085976"/>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C:\Users\nhosoya\AppData\Local\Temp\SNAGHTML1a3fb210.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903469" y="4087712"/>
            <a:ext cx="3848100" cy="2000251"/>
          </a:xfrm>
          <a:prstGeom prst="rect">
            <a:avLst/>
          </a:prstGeom>
          <a:noFill/>
          <a:extLst>
            <a:ext uri="{909E8E84-426E-40DD-AFC4-6F175D3DCCD1}">
              <a14:hiddenFill xmlns:a14="http://schemas.microsoft.com/office/drawing/2010/main">
                <a:solidFill>
                  <a:srgbClr val="FFFFFF"/>
                </a:solidFill>
              </a14:hiddenFill>
            </a:ext>
          </a:extLst>
        </p:spPr>
      </p:pic>
      <p:sp>
        <p:nvSpPr>
          <p:cNvPr id="24" name="Rectangle 363">
            <a:extLst>
              <a:ext uri="{FF2B5EF4-FFF2-40B4-BE49-F238E27FC236}">
                <a16:creationId xmlns:a16="http://schemas.microsoft.com/office/drawing/2014/main" id="{0AF274BB-BC00-44BE-80DF-0CF77F4CF5EA}"/>
              </a:ext>
            </a:extLst>
          </p:cNvPr>
          <p:cNvSpPr>
            <a:spLocks noChangeArrowheads="1"/>
          </p:cNvSpPr>
          <p:nvPr/>
        </p:nvSpPr>
        <p:spPr bwMode="auto">
          <a:xfrm>
            <a:off x="1981063" y="5780086"/>
            <a:ext cx="4725200" cy="720562"/>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② </a:t>
            </a:r>
            <a:r>
              <a:rPr lang="ja-JP" altLang="ja-JP" sz="1600" dirty="0">
                <a:latin typeface="Meiryo UI" panose="020B0604030504040204" pitchFamily="50" charset="-128"/>
                <a:ea typeface="Meiryo UI" panose="020B0604030504040204" pitchFamily="50" charset="-128"/>
              </a:rPr>
              <a:t>「</a:t>
            </a:r>
            <a:r>
              <a:rPr lang="en-US" altLang="ja-JP" sz="1600" b="1" dirty="0">
                <a:solidFill>
                  <a:srgbClr val="00B050"/>
                </a:solidFill>
                <a:latin typeface="Meiryo UI" panose="020B0604030504040204" pitchFamily="50" charset="-128"/>
                <a:ea typeface="Meiryo UI" panose="020B0604030504040204" pitchFamily="50" charset="-128"/>
              </a:rPr>
              <a:t>--</a:t>
            </a:r>
            <a:r>
              <a:rPr lang="ja-JP" altLang="ja-JP" sz="1600" b="1" dirty="0">
                <a:solidFill>
                  <a:srgbClr val="00B050"/>
                </a:solidFill>
                <a:latin typeface="Meiryo UI" panose="020B0604030504040204" pitchFamily="50" charset="-128"/>
                <a:ea typeface="Meiryo UI" panose="020B0604030504040204" pitchFamily="50" charset="-128"/>
              </a:rPr>
              <a:t>固定位置</a:t>
            </a:r>
            <a:r>
              <a:rPr lang="en-US" altLang="ja-JP" sz="1600" b="1" dirty="0">
                <a:solidFill>
                  <a:srgbClr val="00B050"/>
                </a:solidFill>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」より上に配置した項目は、画面表示</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した際にスクロールされずに常に表示されます。</a:t>
            </a:r>
          </a:p>
        </p:txBody>
      </p:sp>
      <p:sp>
        <p:nvSpPr>
          <p:cNvPr id="37" name="AutoShape 380">
            <a:extLst>
              <a:ext uri="{FF2B5EF4-FFF2-40B4-BE49-F238E27FC236}">
                <a16:creationId xmlns:a16="http://schemas.microsoft.com/office/drawing/2014/main" id="{59082384-B1D2-4D62-A727-8F5D409041A9}"/>
              </a:ext>
            </a:extLst>
          </p:cNvPr>
          <p:cNvSpPr>
            <a:spLocks noChangeArrowheads="1"/>
          </p:cNvSpPr>
          <p:nvPr/>
        </p:nvSpPr>
        <p:spPr bwMode="auto">
          <a:xfrm>
            <a:off x="4618779" y="4850664"/>
            <a:ext cx="650793" cy="12956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8" name="AutoShape 380">
            <a:extLst>
              <a:ext uri="{FF2B5EF4-FFF2-40B4-BE49-F238E27FC236}">
                <a16:creationId xmlns:a16="http://schemas.microsoft.com/office/drawing/2014/main" id="{59082384-B1D2-4D62-A727-8F5D409041A9}"/>
              </a:ext>
            </a:extLst>
          </p:cNvPr>
          <p:cNvSpPr>
            <a:spLocks noChangeArrowheads="1"/>
          </p:cNvSpPr>
          <p:nvPr/>
        </p:nvSpPr>
        <p:spPr bwMode="auto">
          <a:xfrm>
            <a:off x="1907004" y="4740357"/>
            <a:ext cx="650793" cy="12956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46" name="AutoShape 380">
            <a:extLst>
              <a:ext uri="{FF2B5EF4-FFF2-40B4-BE49-F238E27FC236}">
                <a16:creationId xmlns:a16="http://schemas.microsoft.com/office/drawing/2014/main" id="{71B07F92-BF41-4D64-A103-EE822780B6A5}"/>
              </a:ext>
            </a:extLst>
          </p:cNvPr>
          <p:cNvSpPr>
            <a:spLocks noChangeArrowheads="1"/>
          </p:cNvSpPr>
          <p:nvPr/>
        </p:nvSpPr>
        <p:spPr bwMode="auto">
          <a:xfrm>
            <a:off x="1280917" y="3412436"/>
            <a:ext cx="424970" cy="18287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7" name="AutoShape 380">
            <a:extLst>
              <a:ext uri="{FF2B5EF4-FFF2-40B4-BE49-F238E27FC236}">
                <a16:creationId xmlns:a16="http://schemas.microsoft.com/office/drawing/2014/main" id="{22489C35-F3A9-4C0C-9F06-09EA545B0889}"/>
              </a:ext>
            </a:extLst>
          </p:cNvPr>
          <p:cNvSpPr>
            <a:spLocks noChangeArrowheads="1"/>
          </p:cNvSpPr>
          <p:nvPr/>
        </p:nvSpPr>
        <p:spPr bwMode="auto">
          <a:xfrm>
            <a:off x="2718578" y="5112134"/>
            <a:ext cx="424970" cy="18287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333955857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5</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 </a:t>
            </a:r>
            <a:r>
              <a:rPr lang="ja-JP" altLang="en-US" sz="2800" b="1" dirty="0">
                <a:latin typeface="Meiryo UI" panose="020B0604030504040204" pitchFamily="50" charset="-128"/>
                <a:ea typeface="Meiryo UI" panose="020B0604030504040204" pitchFamily="50" charset="-128"/>
              </a:rPr>
              <a:t>勤怠を管理している社員の勤務データを参照する</a:t>
            </a: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47</a:t>
            </a:fld>
            <a:endParaRPr kumimoji="1" lang="ja-JP" altLang="en-US" dirty="0">
              <a:latin typeface="Meiryo UI" panose="020B0604030504040204" pitchFamily="50" charset="-128"/>
              <a:ea typeface="Meiryo UI" panose="020B0604030504040204" pitchFamily="50" charset="-128"/>
            </a:endParaRPr>
          </a:p>
        </p:txBody>
      </p:sp>
      <p:sp>
        <p:nvSpPr>
          <p:cNvPr id="3" name="コンテンツ プレースホルダー 2"/>
          <p:cNvSpPr>
            <a:spLocks noGrp="1"/>
          </p:cNvSpPr>
          <p:nvPr>
            <p:ph idx="1"/>
          </p:nvPr>
        </p:nvSpPr>
        <p:spPr>
          <a:xfrm>
            <a:off x="302150" y="810622"/>
            <a:ext cx="10964185" cy="5804362"/>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［勤怠</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タイムカード参照］メニューで勤務データを参照します。</a:t>
            </a:r>
          </a:p>
          <a:p>
            <a:pPr marL="0" indent="0">
              <a:buNone/>
            </a:pPr>
            <a:r>
              <a:rPr lang="ja-JP" altLang="en-US" sz="1600" dirty="0">
                <a:latin typeface="Meiryo UI" panose="020B0604030504040204" pitchFamily="50" charset="-128"/>
                <a:ea typeface="Meiryo UI" panose="020B0604030504040204" pitchFamily="50" charset="-128"/>
              </a:rPr>
              <a:t>　</a:t>
            </a: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ja-JP"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ja-JP" altLang="en-US" sz="1600" dirty="0">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20" name="矢印: 折線 37">
            <a:extLst>
              <a:ext uri="{FF2B5EF4-FFF2-40B4-BE49-F238E27FC236}">
                <a16:creationId xmlns:a16="http://schemas.microsoft.com/office/drawing/2014/main" id="{B7770878-5605-4ECA-8397-B890DA581B30}"/>
              </a:ext>
            </a:extLst>
          </p:cNvPr>
          <p:cNvSpPr/>
          <p:nvPr/>
        </p:nvSpPr>
        <p:spPr>
          <a:xfrm flipV="1">
            <a:off x="6412223" y="4747529"/>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pic>
        <p:nvPicPr>
          <p:cNvPr id="10" name="図 9"/>
          <p:cNvPicPr>
            <a:picLocks noChangeAspect="1"/>
          </p:cNvPicPr>
          <p:nvPr/>
        </p:nvPicPr>
        <p:blipFill>
          <a:blip r:embed="rId3"/>
          <a:stretch>
            <a:fillRect/>
          </a:stretch>
        </p:blipFill>
        <p:spPr>
          <a:xfrm>
            <a:off x="2654445" y="2809732"/>
            <a:ext cx="3545952" cy="1861803"/>
          </a:xfrm>
          <a:prstGeom prst="rect">
            <a:avLst/>
          </a:prstGeom>
        </p:spPr>
      </p:pic>
      <p:pic>
        <p:nvPicPr>
          <p:cNvPr id="11" name="図 10"/>
          <p:cNvPicPr>
            <a:picLocks noChangeAspect="1"/>
          </p:cNvPicPr>
          <p:nvPr/>
        </p:nvPicPr>
        <p:blipFill>
          <a:blip r:embed="rId4"/>
          <a:stretch>
            <a:fillRect/>
          </a:stretch>
        </p:blipFill>
        <p:spPr>
          <a:xfrm>
            <a:off x="2009888" y="4141589"/>
            <a:ext cx="3913388" cy="2442950"/>
          </a:xfrm>
          <a:prstGeom prst="rect">
            <a:avLst/>
          </a:prstGeom>
        </p:spPr>
      </p:pic>
      <p:pic>
        <p:nvPicPr>
          <p:cNvPr id="2050" name="Picture 2" descr="C:\Users\nhosoya\AppData\Local\Temp\SNAGHTML1a3b798f.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231049" y="3890385"/>
            <a:ext cx="3867150" cy="2628900"/>
          </a:xfrm>
          <a:prstGeom prst="rect">
            <a:avLst/>
          </a:prstGeom>
          <a:noFill/>
          <a:extLst>
            <a:ext uri="{909E8E84-426E-40DD-AFC4-6F175D3DCCD1}">
              <a14:hiddenFill xmlns:a14="http://schemas.microsoft.com/office/drawing/2010/main">
                <a:solidFill>
                  <a:srgbClr val="FFFFFF"/>
                </a:solidFill>
              </a14:hiddenFill>
            </a:ext>
          </a:extLst>
        </p:spPr>
      </p:pic>
      <p:sp>
        <p:nvSpPr>
          <p:cNvPr id="35"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2081063" y="5018879"/>
            <a:ext cx="479700" cy="12956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6" name="AutoShape 380">
            <a:extLst>
              <a:ext uri="{FF2B5EF4-FFF2-40B4-BE49-F238E27FC236}">
                <a16:creationId xmlns:a16="http://schemas.microsoft.com/office/drawing/2014/main" id="{71B07F92-BF41-4D64-A103-EE822780B6A5}"/>
              </a:ext>
            </a:extLst>
          </p:cNvPr>
          <p:cNvSpPr>
            <a:spLocks noChangeArrowheads="1"/>
          </p:cNvSpPr>
          <p:nvPr/>
        </p:nvSpPr>
        <p:spPr bwMode="auto">
          <a:xfrm>
            <a:off x="2859742" y="5395085"/>
            <a:ext cx="424970" cy="18287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7" name="AutoShape 380">
            <a:extLst>
              <a:ext uri="{FF2B5EF4-FFF2-40B4-BE49-F238E27FC236}">
                <a16:creationId xmlns:a16="http://schemas.microsoft.com/office/drawing/2014/main" id="{59082384-B1D2-4D62-A727-8F5D409041A9}"/>
              </a:ext>
            </a:extLst>
          </p:cNvPr>
          <p:cNvSpPr>
            <a:spLocks noChangeArrowheads="1"/>
          </p:cNvSpPr>
          <p:nvPr/>
        </p:nvSpPr>
        <p:spPr bwMode="auto">
          <a:xfrm>
            <a:off x="4750583" y="5271429"/>
            <a:ext cx="650793" cy="132594"/>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8" name="AutoShape 380">
            <a:extLst>
              <a:ext uri="{FF2B5EF4-FFF2-40B4-BE49-F238E27FC236}">
                <a16:creationId xmlns:a16="http://schemas.microsoft.com/office/drawing/2014/main" id="{6586F65F-40CC-4BEA-89BC-3FB1DC54E7C8}"/>
              </a:ext>
            </a:extLst>
          </p:cNvPr>
          <p:cNvSpPr>
            <a:spLocks noChangeArrowheads="1"/>
          </p:cNvSpPr>
          <p:nvPr/>
        </p:nvSpPr>
        <p:spPr bwMode="auto">
          <a:xfrm>
            <a:off x="7428990" y="4141589"/>
            <a:ext cx="923624" cy="11239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9" name="AutoShape 380">
            <a:extLst>
              <a:ext uri="{FF2B5EF4-FFF2-40B4-BE49-F238E27FC236}">
                <a16:creationId xmlns:a16="http://schemas.microsoft.com/office/drawing/2014/main" id="{B6DBBA8F-1CD2-4106-8CA2-E42B8EBED9BF}"/>
              </a:ext>
            </a:extLst>
          </p:cNvPr>
          <p:cNvSpPr>
            <a:spLocks noChangeArrowheads="1"/>
          </p:cNvSpPr>
          <p:nvPr/>
        </p:nvSpPr>
        <p:spPr bwMode="auto">
          <a:xfrm>
            <a:off x="10246393" y="4138499"/>
            <a:ext cx="772336" cy="118577"/>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40" name="Rectangle 363">
            <a:extLst>
              <a:ext uri="{FF2B5EF4-FFF2-40B4-BE49-F238E27FC236}">
                <a16:creationId xmlns:a16="http://schemas.microsoft.com/office/drawing/2014/main" id="{99B270F4-2240-417F-A2F8-F401865A1E39}"/>
              </a:ext>
            </a:extLst>
          </p:cNvPr>
          <p:cNvSpPr>
            <a:spLocks noChangeArrowheads="1"/>
          </p:cNvSpPr>
          <p:nvPr/>
        </p:nvSpPr>
        <p:spPr bwMode="auto">
          <a:xfrm>
            <a:off x="7549838" y="5689418"/>
            <a:ext cx="3236531" cy="694504"/>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③ 　 または　 </a:t>
            </a:r>
            <a:r>
              <a:rPr lang="ja-JP" altLang="ja-JP" sz="1600" dirty="0">
                <a:latin typeface="Meiryo UI" panose="020B0604030504040204" pitchFamily="50" charset="-128"/>
                <a:ea typeface="Meiryo UI" panose="020B0604030504040204" pitchFamily="50" charset="-128"/>
              </a:rPr>
              <a:t>をクリックすると、</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表示する月や社員を変更できます。</a:t>
            </a:r>
          </a:p>
        </p:txBody>
      </p:sp>
      <p:pic>
        <p:nvPicPr>
          <p:cNvPr id="41" name="＞マーク.jpg">
            <a:extLst>
              <a:ext uri="{FF2B5EF4-FFF2-40B4-BE49-F238E27FC236}">
                <a16:creationId xmlns:a16="http://schemas.microsoft.com/office/drawing/2014/main" id="{E333F4EF-4CB4-4B74-BD02-0025FFFAE20B}"/>
              </a:ext>
            </a:extLst>
          </p:cNvPr>
          <p:cNvPicPr/>
          <p:nvPr/>
        </p:nvPicPr>
        <p:blipFill>
          <a:blip r:embed="rId6" r:link="rId7" cstate="print">
            <a:extLst>
              <a:ext uri="{28A0092B-C50C-407E-A947-70E740481C1C}">
                <a14:useLocalDpi xmlns:a14="http://schemas.microsoft.com/office/drawing/2010/main" val="0"/>
              </a:ext>
            </a:extLst>
          </a:blip>
          <a:stretch>
            <a:fillRect/>
          </a:stretch>
        </p:blipFill>
        <p:spPr>
          <a:xfrm rot="10800000">
            <a:off x="7911118" y="5850007"/>
            <a:ext cx="153035" cy="153035"/>
          </a:xfrm>
          <a:prstGeom prst="rect">
            <a:avLst/>
          </a:prstGeom>
        </p:spPr>
      </p:pic>
      <p:pic>
        <p:nvPicPr>
          <p:cNvPr id="42" name="＞マーク.jpg">
            <a:extLst>
              <a:ext uri="{FF2B5EF4-FFF2-40B4-BE49-F238E27FC236}">
                <a16:creationId xmlns:a16="http://schemas.microsoft.com/office/drawing/2014/main" id="{A78B6FDE-C3B9-43B2-BA0D-A1F6E18FABB3}"/>
              </a:ext>
            </a:extLst>
          </p:cNvPr>
          <p:cNvPicPr/>
          <p:nvPr/>
        </p:nvPicPr>
        <p:blipFill>
          <a:blip r:embed="rId8" r:link="rId7">
            <a:extLst>
              <a:ext uri="{28A0092B-C50C-407E-A947-70E740481C1C}">
                <a14:useLocalDpi xmlns:a14="http://schemas.microsoft.com/office/drawing/2010/main" val="0"/>
              </a:ext>
            </a:extLst>
          </a:blip>
          <a:stretch>
            <a:fillRect/>
          </a:stretch>
        </p:blipFill>
        <p:spPr>
          <a:xfrm>
            <a:off x="8616222" y="5850007"/>
            <a:ext cx="153035" cy="153035"/>
          </a:xfrm>
          <a:prstGeom prst="rect">
            <a:avLst/>
          </a:prstGeom>
        </p:spPr>
      </p:pic>
      <p:sp>
        <p:nvSpPr>
          <p:cNvPr id="43" name="Rectangle 363">
            <a:extLst>
              <a:ext uri="{FF2B5EF4-FFF2-40B4-BE49-F238E27FC236}">
                <a16:creationId xmlns:a16="http://schemas.microsoft.com/office/drawing/2014/main" id="{0AF274BB-BC00-44BE-80DF-0CF77F4CF5EA}"/>
              </a:ext>
            </a:extLst>
          </p:cNvPr>
          <p:cNvSpPr>
            <a:spLocks noChangeArrowheads="1"/>
          </p:cNvSpPr>
          <p:nvPr/>
        </p:nvSpPr>
        <p:spPr bwMode="auto">
          <a:xfrm>
            <a:off x="2498890" y="5856762"/>
            <a:ext cx="4767733" cy="672270"/>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② </a:t>
            </a:r>
            <a:r>
              <a:rPr lang="ja-JP" altLang="ja-JP" sz="1600" dirty="0">
                <a:latin typeface="Meiryo UI" panose="020B0604030504040204" pitchFamily="50" charset="-128"/>
                <a:ea typeface="Meiryo UI" panose="020B0604030504040204" pitchFamily="50" charset="-128"/>
              </a:rPr>
              <a:t>「</a:t>
            </a:r>
            <a:r>
              <a:rPr lang="en-US" altLang="ja-JP" sz="1600" b="1" dirty="0">
                <a:solidFill>
                  <a:srgbClr val="00B050"/>
                </a:solidFill>
                <a:latin typeface="Meiryo UI" panose="020B0604030504040204" pitchFamily="50" charset="-128"/>
                <a:ea typeface="Meiryo UI" panose="020B0604030504040204" pitchFamily="50" charset="-128"/>
              </a:rPr>
              <a:t>--</a:t>
            </a:r>
            <a:r>
              <a:rPr lang="ja-JP" altLang="ja-JP" sz="1600" b="1" dirty="0">
                <a:solidFill>
                  <a:srgbClr val="00B050"/>
                </a:solidFill>
                <a:latin typeface="Meiryo UI" panose="020B0604030504040204" pitchFamily="50" charset="-128"/>
                <a:ea typeface="Meiryo UI" panose="020B0604030504040204" pitchFamily="50" charset="-128"/>
              </a:rPr>
              <a:t>固定位置</a:t>
            </a:r>
            <a:r>
              <a:rPr lang="en-US" altLang="ja-JP" sz="1600" b="1" dirty="0">
                <a:solidFill>
                  <a:srgbClr val="00B050"/>
                </a:solidFill>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」より上に配置した項目は、画面表示</a:t>
            </a: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した際にスクロールされずに常に表示されます。</a:t>
            </a:r>
          </a:p>
        </p:txBody>
      </p:sp>
      <p:sp>
        <p:nvSpPr>
          <p:cNvPr id="44" name="Rectangle 363">
            <a:extLst>
              <a:ext uri="{FF2B5EF4-FFF2-40B4-BE49-F238E27FC236}">
                <a16:creationId xmlns:a16="http://schemas.microsoft.com/office/drawing/2014/main" id="{11BAAEAB-59B8-43CF-B51A-0C608EBFD5FD}"/>
              </a:ext>
            </a:extLst>
          </p:cNvPr>
          <p:cNvSpPr>
            <a:spLocks noChangeArrowheads="1"/>
          </p:cNvSpPr>
          <p:nvPr/>
        </p:nvSpPr>
        <p:spPr bwMode="auto">
          <a:xfrm>
            <a:off x="1957432" y="1776024"/>
            <a:ext cx="8909581" cy="694504"/>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① 集計</a:t>
            </a:r>
            <a:r>
              <a:rPr lang="ja-JP" altLang="ja-JP" sz="1600" dirty="0">
                <a:latin typeface="Meiryo UI" panose="020B0604030504040204" pitchFamily="50" charset="-128"/>
                <a:ea typeface="Meiryo UI" panose="020B0604030504040204" pitchFamily="50" charset="-128"/>
              </a:rPr>
              <a:t>パターンを作成する場合は、［新規］ボタンをクリックします。</a:t>
            </a: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すでに作成済みの</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パターンを使用する場合は、</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パターンを選択し</a:t>
            </a:r>
            <a:r>
              <a:rPr lang="ja-JP" altLang="en-US" sz="1600" dirty="0">
                <a:latin typeface="Meiryo UI" panose="020B0604030504040204" pitchFamily="50" charset="-128"/>
                <a:ea typeface="Meiryo UI" panose="020B0604030504040204" pitchFamily="50" charset="-128"/>
              </a:rPr>
              <a:t>て</a:t>
            </a:r>
            <a:r>
              <a:rPr lang="ja-JP" altLang="ja-JP" sz="1600" dirty="0">
                <a:latin typeface="Meiryo UI" panose="020B0604030504040204" pitchFamily="50" charset="-128"/>
                <a:ea typeface="Meiryo UI" panose="020B0604030504040204" pitchFamily="50" charset="-128"/>
              </a:rPr>
              <a:t>［画面］ボタンをクリックします。</a:t>
            </a:r>
          </a:p>
          <a:p>
            <a:pPr fontAlgn="base"/>
            <a:endParaRPr lang="ja-JP" altLang="ja-JP" sz="1200" dirty="0"/>
          </a:p>
        </p:txBody>
      </p:sp>
      <p:pic>
        <p:nvPicPr>
          <p:cNvPr id="6" name="図 5"/>
          <p:cNvPicPr>
            <a:picLocks noChangeAspect="1"/>
          </p:cNvPicPr>
          <p:nvPr/>
        </p:nvPicPr>
        <p:blipFill>
          <a:blip r:embed="rId9"/>
          <a:stretch>
            <a:fillRect/>
          </a:stretch>
        </p:blipFill>
        <p:spPr>
          <a:xfrm>
            <a:off x="513507" y="1633119"/>
            <a:ext cx="1253952" cy="1961905"/>
          </a:xfrm>
          <a:prstGeom prst="rect">
            <a:avLst/>
          </a:prstGeom>
        </p:spPr>
      </p:pic>
      <p:sp>
        <p:nvSpPr>
          <p:cNvPr id="34" name="AutoShape 380">
            <a:extLst>
              <a:ext uri="{FF2B5EF4-FFF2-40B4-BE49-F238E27FC236}">
                <a16:creationId xmlns:a16="http://schemas.microsoft.com/office/drawing/2014/main" id="{7BFF08DF-B11A-4729-91BA-68AF82F19B0C}"/>
              </a:ext>
            </a:extLst>
          </p:cNvPr>
          <p:cNvSpPr>
            <a:spLocks noChangeArrowheads="1"/>
          </p:cNvSpPr>
          <p:nvPr/>
        </p:nvSpPr>
        <p:spPr bwMode="auto">
          <a:xfrm>
            <a:off x="1322750" y="3416492"/>
            <a:ext cx="400970" cy="19058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6" name="AutoShape 380">
            <a:extLst>
              <a:ext uri="{FF2B5EF4-FFF2-40B4-BE49-F238E27FC236}">
                <a16:creationId xmlns:a16="http://schemas.microsoft.com/office/drawing/2014/main" id="{A0672F11-80BF-4AB1-BEAA-67A03A781D47}"/>
              </a:ext>
            </a:extLst>
          </p:cNvPr>
          <p:cNvSpPr>
            <a:spLocks noChangeArrowheads="1"/>
          </p:cNvSpPr>
          <p:nvPr/>
        </p:nvSpPr>
        <p:spPr bwMode="auto">
          <a:xfrm>
            <a:off x="523248" y="1771240"/>
            <a:ext cx="635375" cy="213215"/>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8" name="矢印: 折線 34">
            <a:extLst>
              <a:ext uri="{FF2B5EF4-FFF2-40B4-BE49-F238E27FC236}">
                <a16:creationId xmlns:a16="http://schemas.microsoft.com/office/drawing/2014/main" id="{1ACC89D8-73C3-48AD-9806-81CFF1D18705}"/>
              </a:ext>
            </a:extLst>
          </p:cNvPr>
          <p:cNvSpPr/>
          <p:nvPr/>
        </p:nvSpPr>
        <p:spPr>
          <a:xfrm flipV="1">
            <a:off x="1158623" y="3805454"/>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Tree>
    <p:extLst>
      <p:ext uri="{BB962C8B-B14F-4D97-AF65-F5344CB8AC3E}">
        <p14:creationId xmlns:p14="http://schemas.microsoft.com/office/powerpoint/2010/main" val="187598488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29400"/>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5</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- 3. </a:t>
            </a:r>
            <a:r>
              <a:rPr lang="ja-JP" altLang="en-US" sz="2800" b="1" dirty="0">
                <a:latin typeface="Meiryo UI" panose="020B0604030504040204" pitchFamily="50" charset="-128"/>
                <a:ea typeface="Meiryo UI" panose="020B0604030504040204" pitchFamily="50" charset="-128"/>
              </a:rPr>
              <a:t>エラー打刻の状況を確認する・再度取り込む（</a:t>
            </a:r>
            <a:r>
              <a:rPr lang="en-US" altLang="ja-JP" sz="2800" b="1" dirty="0">
                <a:latin typeface="Meiryo UI" panose="020B0604030504040204" pitchFamily="50" charset="-128"/>
                <a:ea typeface="Meiryo UI" panose="020B0604030504040204" pitchFamily="50" charset="-128"/>
              </a:rPr>
              <a:t>1</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48</a:t>
            </a:fld>
            <a:endParaRPr kumimoji="1" lang="ja-JP" altLang="en-US" dirty="0">
              <a:latin typeface="Meiryo UI" panose="020B0604030504040204" pitchFamily="50" charset="-128"/>
              <a:ea typeface="Meiryo UI" panose="020B0604030504040204" pitchFamily="50" charset="-128"/>
            </a:endParaRPr>
          </a:p>
        </p:txBody>
      </p:sp>
      <p:sp>
        <p:nvSpPr>
          <p:cNvPr id="3" name="コンテンツ プレースホルダー 2"/>
          <p:cNvSpPr>
            <a:spLocks noGrp="1"/>
          </p:cNvSpPr>
          <p:nvPr>
            <p:ph idx="1"/>
          </p:nvPr>
        </p:nvSpPr>
        <p:spPr>
          <a:xfrm>
            <a:off x="302150" y="821109"/>
            <a:ext cx="10964186" cy="5851540"/>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［勤怠</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エラー打刻状況］メニューで、</a:t>
            </a:r>
            <a:r>
              <a:rPr lang="ja-JP" altLang="ja-JP" sz="1600" dirty="0">
                <a:latin typeface="Meiryo UI" panose="020B0604030504040204" pitchFamily="50" charset="-128"/>
                <a:ea typeface="Meiryo UI" panose="020B0604030504040204" pitchFamily="50" charset="-128"/>
              </a:rPr>
              <a:t>エラー</a:t>
            </a:r>
            <a:r>
              <a:rPr lang="ja-JP" altLang="en-US" sz="1600" dirty="0">
                <a:latin typeface="Meiryo UI" panose="020B0604030504040204" pitchFamily="50" charset="-128"/>
                <a:ea typeface="Meiryo UI" panose="020B0604030504040204" pitchFamily="50" charset="-128"/>
              </a:rPr>
              <a:t>に</a:t>
            </a:r>
            <a:r>
              <a:rPr lang="ja-JP" altLang="ja-JP" sz="1600" dirty="0">
                <a:latin typeface="Meiryo UI" panose="020B0604030504040204" pitchFamily="50" charset="-128"/>
                <a:ea typeface="Meiryo UI" panose="020B0604030504040204" pitchFamily="50" charset="-128"/>
              </a:rPr>
              <a:t>なった打刻データと</a:t>
            </a:r>
            <a:r>
              <a:rPr lang="ja-JP" altLang="en-US"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その原因（エラー内容）を確認します。</a:t>
            </a:r>
            <a:endParaRPr lang="ja-JP" altLang="en-US" sz="1600" dirty="0">
              <a:latin typeface="Meiryo UI" panose="020B0604030504040204" pitchFamily="50" charset="-128"/>
              <a:ea typeface="Meiryo UI" panose="020B0604030504040204" pitchFamily="50" charset="-128"/>
            </a:endParaRPr>
          </a:p>
          <a:p>
            <a:pPr marL="0" indent="0">
              <a:buNone/>
            </a:pPr>
            <a:endParaRPr lang="ja-JP" altLang="en-US"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　</a:t>
            </a: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r>
              <a:rPr lang="ja-JP" altLang="ja-JP" sz="1600" dirty="0">
                <a:latin typeface="Meiryo UI" panose="020B0604030504040204" pitchFamily="50" charset="-128"/>
                <a:ea typeface="Meiryo UI" panose="020B0604030504040204" pitchFamily="50" charset="-128"/>
              </a:rPr>
              <a:t>エラー打刻の種類は、以下になります。</a:t>
            </a:r>
            <a:endParaRPr lang="ja-JP" altLang="en-US"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ja-JP"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ja-JP" altLang="en-US" sz="1600" dirty="0">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p:txBody>
      </p:sp>
      <p:pic>
        <p:nvPicPr>
          <p:cNvPr id="7" name="図 6"/>
          <p:cNvPicPr>
            <a:picLocks noChangeAspect="1"/>
          </p:cNvPicPr>
          <p:nvPr/>
        </p:nvPicPr>
        <p:blipFill>
          <a:blip r:embed="rId3"/>
          <a:stretch>
            <a:fillRect/>
          </a:stretch>
        </p:blipFill>
        <p:spPr>
          <a:xfrm>
            <a:off x="517029" y="1388349"/>
            <a:ext cx="4608547" cy="1617600"/>
          </a:xfrm>
          <a:prstGeom prst="rect">
            <a:avLst/>
          </a:prstGeom>
        </p:spPr>
      </p:pic>
      <p:sp>
        <p:nvSpPr>
          <p:cNvPr id="29" name="AutoShape 380">
            <a:extLst>
              <a:ext uri="{FF2B5EF4-FFF2-40B4-BE49-F238E27FC236}">
                <a16:creationId xmlns:a16="http://schemas.microsoft.com/office/drawing/2014/main" id="{59082384-B1D2-4D62-A727-8F5D409041A9}"/>
              </a:ext>
            </a:extLst>
          </p:cNvPr>
          <p:cNvSpPr>
            <a:spLocks noChangeArrowheads="1"/>
          </p:cNvSpPr>
          <p:nvPr/>
        </p:nvSpPr>
        <p:spPr bwMode="auto">
          <a:xfrm>
            <a:off x="533505" y="1970326"/>
            <a:ext cx="881802" cy="12522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0" name="AutoShape 380">
            <a:extLst>
              <a:ext uri="{FF2B5EF4-FFF2-40B4-BE49-F238E27FC236}">
                <a16:creationId xmlns:a16="http://schemas.microsoft.com/office/drawing/2014/main" id="{01D94FD8-D9FE-404C-9DB3-B4EB36C70EB7}"/>
              </a:ext>
            </a:extLst>
          </p:cNvPr>
          <p:cNvSpPr>
            <a:spLocks noChangeArrowheads="1"/>
          </p:cNvSpPr>
          <p:nvPr/>
        </p:nvSpPr>
        <p:spPr bwMode="auto">
          <a:xfrm>
            <a:off x="834044" y="2692786"/>
            <a:ext cx="537814" cy="262172"/>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1" name="Rectangle 363">
            <a:extLst>
              <a:ext uri="{FF2B5EF4-FFF2-40B4-BE49-F238E27FC236}">
                <a16:creationId xmlns:a16="http://schemas.microsoft.com/office/drawing/2014/main" id="{11BAAEAB-59B8-43CF-B51A-0C608EBFD5FD}"/>
              </a:ext>
            </a:extLst>
          </p:cNvPr>
          <p:cNvSpPr>
            <a:spLocks noChangeArrowheads="1"/>
          </p:cNvSpPr>
          <p:nvPr/>
        </p:nvSpPr>
        <p:spPr bwMode="auto">
          <a:xfrm>
            <a:off x="2297560" y="2005733"/>
            <a:ext cx="3129791" cy="1416534"/>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処理方法で「エラー打刻を表示する」を選択し</a:t>
            </a:r>
            <a:r>
              <a:rPr lang="ja-JP" altLang="en-US" sz="1600" dirty="0">
                <a:latin typeface="Meiryo UI" panose="020B0604030504040204" pitchFamily="50" charset="-128"/>
                <a:ea typeface="Meiryo UI" panose="020B0604030504040204" pitchFamily="50" charset="-128"/>
              </a:rPr>
              <a:t>ます。</a:t>
            </a: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エラー</a:t>
            </a:r>
            <a:r>
              <a:rPr lang="ja-JP" altLang="ja-JP" sz="1600" dirty="0">
                <a:latin typeface="Meiryo UI" panose="020B0604030504040204" pitchFamily="50" charset="-128"/>
                <a:ea typeface="Meiryo UI" panose="020B0604030504040204" pitchFamily="50" charset="-128"/>
              </a:rPr>
              <a:t>打刻の集計対象や対象期間を設定し、［実行］ボタンをクリック</a:t>
            </a:r>
            <a:endParaRPr lang="en-US" altLang="ja-JP" sz="1600" dirty="0">
              <a:latin typeface="Meiryo UI" panose="020B0604030504040204" pitchFamily="50" charset="-128"/>
              <a:ea typeface="Meiryo UI" panose="020B0604030504040204" pitchFamily="50" charset="-128"/>
            </a:endParaRPr>
          </a:p>
          <a:p>
            <a:pPr fontAlgn="base"/>
            <a:r>
              <a:rPr lang="ja-JP" altLang="ja-JP" sz="1600" dirty="0">
                <a:latin typeface="Meiryo UI" panose="020B0604030504040204" pitchFamily="50" charset="-128"/>
                <a:ea typeface="Meiryo UI" panose="020B0604030504040204" pitchFamily="50" charset="-128"/>
              </a:rPr>
              <a:t>します。</a:t>
            </a:r>
          </a:p>
        </p:txBody>
      </p:sp>
      <p:sp>
        <p:nvSpPr>
          <p:cNvPr id="32" name="矢印: 右 19">
            <a:extLst>
              <a:ext uri="{FF2B5EF4-FFF2-40B4-BE49-F238E27FC236}">
                <a16:creationId xmlns:a16="http://schemas.microsoft.com/office/drawing/2014/main" id="{1EFFAEA8-065B-42F3-B282-63D5690F9FAE}"/>
              </a:ext>
            </a:extLst>
          </p:cNvPr>
          <p:cNvSpPr/>
          <p:nvPr/>
        </p:nvSpPr>
        <p:spPr>
          <a:xfrm>
            <a:off x="5647706" y="1788765"/>
            <a:ext cx="390343" cy="363122"/>
          </a:xfrm>
          <a:prstGeom prst="righ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45" name="Rectangle 363">
            <a:extLst>
              <a:ext uri="{FF2B5EF4-FFF2-40B4-BE49-F238E27FC236}">
                <a16:creationId xmlns:a16="http://schemas.microsoft.com/office/drawing/2014/main" id="{99B270F4-2240-417F-A2F8-F401865A1E39}"/>
              </a:ext>
            </a:extLst>
          </p:cNvPr>
          <p:cNvSpPr>
            <a:spLocks noChangeArrowheads="1"/>
          </p:cNvSpPr>
          <p:nvPr/>
        </p:nvSpPr>
        <p:spPr bwMode="auto">
          <a:xfrm>
            <a:off x="6212312" y="2438815"/>
            <a:ext cx="5071268" cy="447696"/>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社員や打刻日</a:t>
            </a:r>
            <a:r>
              <a:rPr lang="ja-JP" altLang="en-US" sz="1600" dirty="0">
                <a:latin typeface="Meiryo UI" panose="020B0604030504040204" pitchFamily="50" charset="-128"/>
                <a:ea typeface="Meiryo UI" panose="020B0604030504040204" pitchFamily="50" charset="-128"/>
              </a:rPr>
              <a:t>付</a:t>
            </a:r>
            <a:r>
              <a:rPr lang="ja-JP" altLang="ja-JP" sz="1600" dirty="0">
                <a:latin typeface="Meiryo UI" panose="020B0604030504040204" pitchFamily="50" charset="-128"/>
                <a:ea typeface="Meiryo UI" panose="020B0604030504040204" pitchFamily="50" charset="-128"/>
              </a:rPr>
              <a:t>、打刻時刻、エラーの内容などを確認します。</a:t>
            </a:r>
          </a:p>
        </p:txBody>
      </p:sp>
      <p:pic>
        <p:nvPicPr>
          <p:cNvPr id="9" name="図 8"/>
          <p:cNvPicPr>
            <a:picLocks noChangeAspect="1"/>
          </p:cNvPicPr>
          <p:nvPr/>
        </p:nvPicPr>
        <p:blipFill>
          <a:blip r:embed="rId4"/>
          <a:stretch>
            <a:fillRect/>
          </a:stretch>
        </p:blipFill>
        <p:spPr>
          <a:xfrm>
            <a:off x="6207621" y="1322738"/>
            <a:ext cx="5677809" cy="1066971"/>
          </a:xfrm>
          <a:prstGeom prst="rect">
            <a:avLst/>
          </a:prstGeom>
        </p:spPr>
      </p:pic>
      <p:graphicFrame>
        <p:nvGraphicFramePr>
          <p:cNvPr id="47" name="表 46">
            <a:extLst>
              <a:ext uri="{FF2B5EF4-FFF2-40B4-BE49-F238E27FC236}">
                <a16:creationId xmlns:a16="http://schemas.microsoft.com/office/drawing/2014/main" id="{098CD192-D3D3-4892-B0AF-CF7A455E9601}"/>
              </a:ext>
            </a:extLst>
          </p:cNvPr>
          <p:cNvGraphicFramePr>
            <a:graphicFrameLocks noGrp="1"/>
          </p:cNvGraphicFramePr>
          <p:nvPr>
            <p:extLst>
              <p:ext uri="{D42A27DB-BD31-4B8C-83A1-F6EECF244321}">
                <p14:modId xmlns:p14="http://schemas.microsoft.com/office/powerpoint/2010/main" val="2207018049"/>
              </p:ext>
            </p:extLst>
          </p:nvPr>
        </p:nvGraphicFramePr>
        <p:xfrm>
          <a:off x="581319" y="4110671"/>
          <a:ext cx="11172119" cy="2150688"/>
        </p:xfrm>
        <a:graphic>
          <a:graphicData uri="http://schemas.openxmlformats.org/drawingml/2006/table">
            <a:tbl>
              <a:tblPr firstRow="1" bandRow="1">
                <a:tableStyleId>{5A111915-BE36-4E01-A7E5-04B1672EAD32}</a:tableStyleId>
              </a:tblPr>
              <a:tblGrid>
                <a:gridCol w="2357114">
                  <a:extLst>
                    <a:ext uri="{9D8B030D-6E8A-4147-A177-3AD203B41FA5}">
                      <a16:colId xmlns:a16="http://schemas.microsoft.com/office/drawing/2014/main" val="2147211549"/>
                    </a:ext>
                  </a:extLst>
                </a:gridCol>
                <a:gridCol w="8815005">
                  <a:extLst>
                    <a:ext uri="{9D8B030D-6E8A-4147-A177-3AD203B41FA5}">
                      <a16:colId xmlns:a16="http://schemas.microsoft.com/office/drawing/2014/main" val="840295438"/>
                    </a:ext>
                  </a:extLst>
                </a:gridCol>
              </a:tblGrid>
              <a:tr h="297856">
                <a:tc>
                  <a:txBody>
                    <a:bodyPr/>
                    <a:lstStyle/>
                    <a:p>
                      <a:pPr algn="l"/>
                      <a:r>
                        <a:rPr kumimoji="1" lang="ja-JP" altLang="en-US" sz="1400" dirty="0">
                          <a:latin typeface="メイリオ" panose="020B0604030504040204" pitchFamily="50" charset="-128"/>
                          <a:ea typeface="メイリオ" panose="020B0604030504040204" pitchFamily="50" charset="-128"/>
                        </a:rPr>
                        <a:t>エラー内容</a:t>
                      </a:r>
                    </a:p>
                  </a:txBody>
                  <a:tcPr anchor="ctr"/>
                </a:tc>
                <a:tc>
                  <a:txBody>
                    <a:bodyPr/>
                    <a:lstStyle/>
                    <a:p>
                      <a:r>
                        <a:rPr kumimoji="1" lang="ja-JP" altLang="en-US" sz="1400" dirty="0">
                          <a:latin typeface="メイリオ" panose="020B0604030504040204" pitchFamily="50" charset="-128"/>
                          <a:ea typeface="メイリオ" panose="020B0604030504040204" pitchFamily="50" charset="-128"/>
                        </a:rPr>
                        <a:t>原因</a:t>
                      </a:r>
                    </a:p>
                  </a:txBody>
                  <a:tcPr anchor="ctr"/>
                </a:tc>
                <a:extLst>
                  <a:ext uri="{0D108BD9-81ED-4DB2-BD59-A6C34878D82A}">
                    <a16:rowId xmlns:a16="http://schemas.microsoft.com/office/drawing/2014/main" val="1208899390"/>
                  </a:ext>
                </a:extLst>
              </a:tr>
              <a:tr h="625497">
                <a:tc>
                  <a:txBody>
                    <a:bodyPr/>
                    <a:lstStyle/>
                    <a:p>
                      <a:r>
                        <a:rPr kumimoji="1" lang="en-US" altLang="ja-JP" sz="1200" kern="1200" dirty="0">
                          <a:solidFill>
                            <a:schemeClr val="dk1"/>
                          </a:solidFill>
                          <a:effectLst/>
                          <a:latin typeface="Meiryo UI" panose="020B0604030504040204" pitchFamily="50" charset="-128"/>
                          <a:ea typeface="Meiryo UI" panose="020B0604030504040204" pitchFamily="50" charset="-128"/>
                          <a:cs typeface="+mn-cs"/>
                        </a:rPr>
                        <a:t>ID</a:t>
                      </a:r>
                      <a:r>
                        <a:rPr kumimoji="1" lang="ja-JP" altLang="ja-JP" sz="1200" kern="1200" dirty="0">
                          <a:solidFill>
                            <a:schemeClr val="dk1"/>
                          </a:solidFill>
                          <a:effectLst/>
                          <a:latin typeface="Meiryo UI" panose="020B0604030504040204" pitchFamily="50" charset="-128"/>
                          <a:ea typeface="Meiryo UI" panose="020B0604030504040204" pitchFamily="50" charset="-128"/>
                          <a:cs typeface="+mn-cs"/>
                        </a:rPr>
                        <a:t>未登録</a:t>
                      </a:r>
                      <a:endParaRPr kumimoji="1" lang="ja-JP" altLang="en-US" sz="1200" dirty="0">
                        <a:latin typeface="Meiryo UI" panose="020B0604030504040204" pitchFamily="50" charset="-128"/>
                        <a:ea typeface="Meiryo UI" panose="020B0604030504040204" pitchFamily="50" charset="-128"/>
                      </a:endParaRPr>
                    </a:p>
                  </a:txBody>
                  <a:tcPr/>
                </a:tc>
                <a:tc>
                  <a:txBody>
                    <a:bodyPr/>
                    <a:lstStyle/>
                    <a:p>
                      <a:r>
                        <a:rPr kumimoji="1" lang="ja-JP" altLang="ja-JP" sz="1200" kern="1200" dirty="0">
                          <a:solidFill>
                            <a:schemeClr val="dk1"/>
                          </a:solidFill>
                          <a:effectLst/>
                          <a:latin typeface="Meiryo UI" panose="020B0604030504040204" pitchFamily="50" charset="-128"/>
                          <a:ea typeface="Meiryo UI" panose="020B0604030504040204" pitchFamily="50" charset="-128"/>
                          <a:cs typeface="+mn-cs"/>
                        </a:rPr>
                        <a:t>タイムカードＩＤ番号が未登録の場合</a:t>
                      </a:r>
                      <a:br>
                        <a:rPr kumimoji="1" lang="en-US" altLang="ja-JP" sz="1200" kern="1200" dirty="0">
                          <a:solidFill>
                            <a:schemeClr val="dk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dk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dk1"/>
                          </a:solidFill>
                          <a:effectLst/>
                          <a:latin typeface="Meiryo UI" panose="020B0604030504040204" pitchFamily="50" charset="-128"/>
                          <a:ea typeface="Meiryo UI" panose="020B0604030504040204" pitchFamily="50" charset="-128"/>
                          <a:cs typeface="+mn-cs"/>
                        </a:rPr>
                        <a:t>奉行タイムレコーダー</a:t>
                      </a:r>
                      <a:r>
                        <a:rPr kumimoji="1" lang="ja-JP" altLang="en-US" sz="1200" kern="1200" dirty="0">
                          <a:solidFill>
                            <a:schemeClr val="dk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dk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dk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dk1"/>
                          </a:solidFill>
                          <a:effectLst/>
                          <a:latin typeface="Meiryo UI" panose="020B0604030504040204" pitchFamily="50" charset="-128"/>
                          <a:ea typeface="Meiryo UI" panose="020B0604030504040204" pitchFamily="50" charset="-128"/>
                          <a:cs typeface="+mn-cs"/>
                        </a:rPr>
                        <a:t>タイムカードＩＤ番号登録</a:t>
                      </a:r>
                      <a:r>
                        <a:rPr kumimoji="1" lang="ja-JP" altLang="en-US" sz="1200" kern="1200" dirty="0">
                          <a:solidFill>
                            <a:schemeClr val="dk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dk1"/>
                          </a:solidFill>
                          <a:effectLst/>
                          <a:latin typeface="Meiryo UI" panose="020B0604030504040204" pitchFamily="50" charset="-128"/>
                          <a:ea typeface="Meiryo UI" panose="020B0604030504040204" pitchFamily="50" charset="-128"/>
                          <a:cs typeface="+mn-cs"/>
                        </a:rPr>
                        <a:t>メニュー</a:t>
                      </a:r>
                      <a:endParaRPr kumimoji="1" lang="en-US" altLang="ja-JP" sz="1200" kern="1200" dirty="0">
                        <a:solidFill>
                          <a:schemeClr val="dk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dk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a:t>
                      </a:r>
                      <a:r>
                        <a:rPr kumimoji="1" lang="ja-JP" altLang="en-US" sz="1200" kern="1200" dirty="0">
                          <a:solidFill>
                            <a:schemeClr val="dk1"/>
                          </a:solidFill>
                          <a:effectLst/>
                          <a:latin typeface="Meiryo UI" panose="020B0604030504040204" pitchFamily="50" charset="-128"/>
                          <a:ea typeface="Meiryo UI" panose="020B0604030504040204" pitchFamily="50" charset="-128"/>
                          <a:cs typeface="+mn-cs"/>
                        </a:rPr>
                        <a:t>の［</a:t>
                      </a:r>
                      <a:r>
                        <a:rPr kumimoji="1" lang="ja-JP" altLang="ja-JP" sz="1200" kern="1200" dirty="0">
                          <a:solidFill>
                            <a:schemeClr val="dk1"/>
                          </a:solidFill>
                          <a:effectLst/>
                          <a:latin typeface="Meiryo UI" panose="020B0604030504040204" pitchFamily="50" charset="-128"/>
                          <a:ea typeface="Meiryo UI" panose="020B0604030504040204" pitchFamily="50" charset="-128"/>
                          <a:cs typeface="+mn-cs"/>
                        </a:rPr>
                        <a:t>社員情報</a:t>
                      </a:r>
                      <a:r>
                        <a:rPr kumimoji="1" lang="ja-JP" altLang="en-US" sz="1200" kern="1200" dirty="0">
                          <a:solidFill>
                            <a:schemeClr val="dk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dk1"/>
                          </a:solidFill>
                          <a:effectLst/>
                          <a:latin typeface="Meiryo UI" panose="020B0604030504040204" pitchFamily="50" charset="-128"/>
                          <a:ea typeface="Meiryo UI" panose="020B0604030504040204" pitchFamily="50" charset="-128"/>
                          <a:cs typeface="+mn-cs"/>
                        </a:rPr>
                        <a:t>メニューの</a:t>
                      </a:r>
                      <a:r>
                        <a:rPr kumimoji="1" lang="ja-JP" altLang="en-US" sz="1200" kern="1200" dirty="0">
                          <a:solidFill>
                            <a:schemeClr val="dk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dk1"/>
                          </a:solidFill>
                          <a:effectLst/>
                          <a:latin typeface="Meiryo UI" panose="020B0604030504040204" pitchFamily="50" charset="-128"/>
                          <a:ea typeface="Meiryo UI" panose="020B0604030504040204" pitchFamily="50" charset="-128"/>
                          <a:cs typeface="+mn-cs"/>
                        </a:rPr>
                        <a:t>勤怠・休日・休暇</a:t>
                      </a:r>
                      <a:r>
                        <a:rPr kumimoji="1" lang="ja-JP" altLang="en-US" sz="1200" kern="1200" dirty="0">
                          <a:solidFill>
                            <a:schemeClr val="dk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dk1"/>
                          </a:solidFill>
                          <a:effectLst/>
                          <a:latin typeface="Meiryo UI" panose="020B0604030504040204" pitchFamily="50" charset="-128"/>
                          <a:ea typeface="Meiryo UI" panose="020B0604030504040204" pitchFamily="50" charset="-128"/>
                          <a:cs typeface="+mn-cs"/>
                        </a:rPr>
                        <a:t>ページ</a:t>
                      </a:r>
                      <a:endParaRPr kumimoji="1" lang="ja-JP" altLang="en-US" sz="1200" dirty="0">
                        <a:latin typeface="Meiryo UI" panose="020B0604030504040204" pitchFamily="50" charset="-128"/>
                        <a:ea typeface="Meiryo UI" panose="020B0604030504040204" pitchFamily="50" charset="-128"/>
                      </a:endParaRPr>
                    </a:p>
                  </a:txBody>
                  <a:tcPr/>
                </a:tc>
                <a:extLst>
                  <a:ext uri="{0D108BD9-81ED-4DB2-BD59-A6C34878D82A}">
                    <a16:rowId xmlns:a16="http://schemas.microsoft.com/office/drawing/2014/main" val="2789221045"/>
                  </a:ext>
                </a:extLst>
              </a:tr>
              <a:tr h="178713">
                <a:tc>
                  <a:txBody>
                    <a:bodyPr/>
                    <a:lstStyle/>
                    <a:p>
                      <a:pPr algn="just">
                        <a:spcAft>
                          <a:spcPts val="0"/>
                        </a:spcAft>
                      </a:pPr>
                      <a:r>
                        <a:rPr lang="ja-JP" altLang="en-US" sz="1200" kern="100" dirty="0">
                          <a:effectLst/>
                          <a:latin typeface="Meiryo UI" panose="020B0604030504040204" pitchFamily="50" charset="-128"/>
                          <a:ea typeface="Meiryo UI" panose="020B0604030504040204" pitchFamily="50" charset="-128"/>
                          <a:cs typeface="Times New Roman" panose="02020603050405020304" pitchFamily="18" charset="0"/>
                        </a:rPr>
                        <a:t>２</a:t>
                      </a:r>
                      <a:r>
                        <a:rPr lang="ja-JP" sz="1200" kern="100" dirty="0">
                          <a:effectLst/>
                          <a:latin typeface="Meiryo UI" panose="020B0604030504040204" pitchFamily="50" charset="-128"/>
                          <a:ea typeface="Meiryo UI" panose="020B0604030504040204" pitchFamily="50" charset="-128"/>
                          <a:cs typeface="Times New Roman" panose="02020603050405020304" pitchFamily="18" charset="0"/>
                        </a:rPr>
                        <a:t>重打刻</a:t>
                      </a:r>
                    </a:p>
                  </a:txBody>
                  <a:tcPr marL="68580" marR="68580" marT="0" marB="0"/>
                </a:tc>
                <a:tc>
                  <a:txBody>
                    <a:bodyPr/>
                    <a:lstStyle/>
                    <a:p>
                      <a:pPr algn="just">
                        <a:spcAft>
                          <a:spcPts val="0"/>
                        </a:spcAft>
                      </a:pPr>
                      <a:r>
                        <a:rPr lang="ja-JP" sz="1200" kern="100" dirty="0">
                          <a:effectLst/>
                          <a:latin typeface="Meiryo UI" panose="020B0604030504040204" pitchFamily="50" charset="-128"/>
                          <a:ea typeface="Meiryo UI" panose="020B0604030504040204" pitchFamily="50" charset="-128"/>
                          <a:cs typeface="Times New Roman" panose="02020603050405020304" pitchFamily="18" charset="0"/>
                        </a:rPr>
                        <a:t>同一日かつ同一種類</a:t>
                      </a:r>
                      <a:r>
                        <a:rPr lang="en-US" sz="1200" kern="100" dirty="0">
                          <a:effectLst/>
                          <a:latin typeface="Meiryo UI" panose="020B0604030504040204" pitchFamily="50" charset="-128"/>
                          <a:ea typeface="Meiryo UI" panose="020B0604030504040204" pitchFamily="50" charset="-128"/>
                          <a:cs typeface="Times New Roman" panose="02020603050405020304" pitchFamily="18" charset="0"/>
                        </a:rPr>
                        <a:t>(</a:t>
                      </a:r>
                      <a:r>
                        <a:rPr lang="ja-JP" sz="1200" kern="100" dirty="0">
                          <a:effectLst/>
                          <a:latin typeface="Meiryo UI" panose="020B0604030504040204" pitchFamily="50" charset="-128"/>
                          <a:ea typeface="Meiryo UI" panose="020B0604030504040204" pitchFamily="50" charset="-128"/>
                          <a:cs typeface="Times New Roman" panose="02020603050405020304" pitchFamily="18" charset="0"/>
                        </a:rPr>
                        <a:t>出勤・退出・外出・再入</a:t>
                      </a:r>
                      <a:r>
                        <a:rPr lang="en-US" sz="1200" kern="100" dirty="0">
                          <a:effectLst/>
                          <a:latin typeface="Meiryo UI" panose="020B0604030504040204" pitchFamily="50" charset="-128"/>
                          <a:ea typeface="Meiryo UI" panose="020B0604030504040204" pitchFamily="50" charset="-128"/>
                          <a:cs typeface="Times New Roman" panose="02020603050405020304" pitchFamily="18" charset="0"/>
                        </a:rPr>
                        <a:t>)</a:t>
                      </a:r>
                      <a:r>
                        <a:rPr lang="ja-JP" sz="1200" kern="100" dirty="0">
                          <a:effectLst/>
                          <a:latin typeface="Meiryo UI" panose="020B0604030504040204" pitchFamily="50" charset="-128"/>
                          <a:ea typeface="Meiryo UI" panose="020B0604030504040204" pitchFamily="50" charset="-128"/>
                          <a:cs typeface="Times New Roman" panose="02020603050405020304" pitchFamily="18" charset="0"/>
                        </a:rPr>
                        <a:t>の打刻データが</a:t>
                      </a:r>
                      <a:r>
                        <a:rPr lang="ja-JP" altLang="en-US" sz="1200" kern="100" dirty="0">
                          <a:effectLst/>
                          <a:latin typeface="Meiryo UI" panose="020B0604030504040204" pitchFamily="50" charset="-128"/>
                          <a:ea typeface="Meiryo UI" panose="020B0604030504040204" pitchFamily="50" charset="-128"/>
                          <a:cs typeface="Times New Roman" panose="02020603050405020304" pitchFamily="18" charset="0"/>
                        </a:rPr>
                        <a:t>ある</a:t>
                      </a:r>
                      <a:r>
                        <a:rPr lang="ja-JP" sz="1200" kern="100" dirty="0">
                          <a:effectLst/>
                          <a:latin typeface="Meiryo UI" panose="020B0604030504040204" pitchFamily="50" charset="-128"/>
                          <a:ea typeface="Meiryo UI" panose="020B0604030504040204" pitchFamily="50" charset="-128"/>
                          <a:cs typeface="Times New Roman" panose="02020603050405020304" pitchFamily="18" charset="0"/>
                        </a:rPr>
                        <a:t>場合</a:t>
                      </a:r>
                    </a:p>
                  </a:txBody>
                  <a:tcPr marL="68580" marR="68580" marT="0" marB="0"/>
                </a:tc>
                <a:extLst>
                  <a:ext uri="{0D108BD9-81ED-4DB2-BD59-A6C34878D82A}">
                    <a16:rowId xmlns:a16="http://schemas.microsoft.com/office/drawing/2014/main" val="523759695"/>
                  </a:ext>
                </a:extLst>
              </a:tr>
              <a:tr h="213505">
                <a:tc>
                  <a:txBody>
                    <a:bodyPr/>
                    <a:lstStyle/>
                    <a:p>
                      <a:pPr algn="just">
                        <a:spcAft>
                          <a:spcPts val="0"/>
                        </a:spcAft>
                      </a:pPr>
                      <a:r>
                        <a:rPr lang="ja-JP" sz="1200" kern="100" dirty="0">
                          <a:effectLst/>
                          <a:latin typeface="Meiryo UI" panose="020B0604030504040204" pitchFamily="50" charset="-128"/>
                          <a:ea typeface="Meiryo UI" panose="020B0604030504040204" pitchFamily="50" charset="-128"/>
                          <a:cs typeface="Times New Roman" panose="02020603050405020304" pitchFamily="18" charset="0"/>
                        </a:rPr>
                        <a:t>確認済打刻</a:t>
                      </a:r>
                    </a:p>
                  </a:txBody>
                  <a:tcPr marL="68580" marR="68580" marT="0" marB="0"/>
                </a:tc>
                <a:tc>
                  <a:txBody>
                    <a:bodyPr/>
                    <a:lstStyle/>
                    <a:p>
                      <a:pPr algn="just">
                        <a:spcAft>
                          <a:spcPts val="0"/>
                        </a:spcAft>
                      </a:pPr>
                      <a:r>
                        <a:rPr lang="ja-JP" sz="1200" kern="100" dirty="0">
                          <a:effectLst/>
                          <a:latin typeface="Meiryo UI" panose="020B0604030504040204" pitchFamily="50" charset="-128"/>
                          <a:ea typeface="Meiryo UI" panose="020B0604030504040204" pitchFamily="50" charset="-128"/>
                          <a:cs typeface="Times New Roman" panose="02020603050405020304" pitchFamily="18" charset="0"/>
                        </a:rPr>
                        <a:t>すでに</a:t>
                      </a:r>
                      <a:r>
                        <a:rPr lang="ja-JP" altLang="en-US" sz="1200" dirty="0">
                          <a:latin typeface="Meiryo UI" panose="020B0604030504040204" pitchFamily="50" charset="-128"/>
                          <a:ea typeface="Meiryo UI" panose="020B0604030504040204" pitchFamily="50" charset="-128"/>
                        </a:rPr>
                        <a:t>［勤怠</a:t>
                      </a:r>
                      <a:r>
                        <a:rPr lang="en-US" altLang="ja-JP" sz="1200" dirty="0">
                          <a:latin typeface="Meiryo UI" panose="020B0604030504040204" pitchFamily="50" charset="-128"/>
                          <a:ea typeface="Meiryo UI" panose="020B0604030504040204" pitchFamily="50" charset="-128"/>
                        </a:rPr>
                        <a:t> ‐ </a:t>
                      </a:r>
                      <a:r>
                        <a:rPr lang="ja-JP" altLang="en-US" sz="1200" dirty="0">
                          <a:latin typeface="Meiryo UI" panose="020B0604030504040204" pitchFamily="50" charset="-128"/>
                          <a:ea typeface="Meiryo UI" panose="020B0604030504040204" pitchFamily="50" charset="-128"/>
                        </a:rPr>
                        <a:t>タイムカード入力］</a:t>
                      </a:r>
                      <a:r>
                        <a:rPr lang="ja-JP" altLang="ja-JP" sz="1200" dirty="0">
                          <a:latin typeface="Meiryo UI" panose="020B0604030504040204" pitchFamily="50" charset="-128"/>
                          <a:ea typeface="Meiryo UI" panose="020B0604030504040204" pitchFamily="50" charset="-128"/>
                        </a:rPr>
                        <a:t>メニュー</a:t>
                      </a:r>
                      <a:r>
                        <a:rPr lang="ja-JP" sz="1200" kern="100" dirty="0">
                          <a:effectLst/>
                          <a:latin typeface="Meiryo UI" panose="020B0604030504040204" pitchFamily="50" charset="-128"/>
                          <a:ea typeface="Meiryo UI" panose="020B0604030504040204" pitchFamily="50" charset="-128"/>
                          <a:cs typeface="Times New Roman" panose="02020603050405020304" pitchFamily="18" charset="0"/>
                        </a:rPr>
                        <a:t>または</a:t>
                      </a:r>
                      <a:r>
                        <a:rPr lang="ja-JP" altLang="en-US" sz="1200" dirty="0">
                          <a:latin typeface="Meiryo UI" panose="020B0604030504040204" pitchFamily="50" charset="-128"/>
                          <a:ea typeface="Meiryo UI" panose="020B0604030504040204" pitchFamily="50" charset="-128"/>
                        </a:rPr>
                        <a:t>［勤怠</a:t>
                      </a:r>
                      <a:r>
                        <a:rPr lang="en-US" altLang="ja-JP" sz="1200" dirty="0">
                          <a:latin typeface="Meiryo UI" panose="020B0604030504040204" pitchFamily="50" charset="-128"/>
                          <a:ea typeface="Meiryo UI" panose="020B0604030504040204" pitchFamily="50" charset="-128"/>
                        </a:rPr>
                        <a:t> ‐</a:t>
                      </a:r>
                      <a:r>
                        <a:rPr lang="ja-JP" altLang="en-US" sz="1200" dirty="0">
                          <a:latin typeface="Meiryo UI" panose="020B0604030504040204" pitchFamily="50" charset="-128"/>
                          <a:ea typeface="Meiryo UI" panose="020B0604030504040204" pitchFamily="50" charset="-128"/>
                        </a:rPr>
                        <a:t> 日別勤務データ入力］</a:t>
                      </a:r>
                      <a:r>
                        <a:rPr lang="ja-JP" altLang="ja-JP" sz="1200" dirty="0">
                          <a:latin typeface="Meiryo UI" panose="020B0604030504040204" pitchFamily="50" charset="-128"/>
                          <a:ea typeface="Meiryo UI" panose="020B0604030504040204" pitchFamily="50" charset="-128"/>
                        </a:rPr>
                        <a:t>メニュー</a:t>
                      </a:r>
                      <a:r>
                        <a:rPr lang="ja-JP" sz="1200" kern="100" dirty="0">
                          <a:effectLst/>
                          <a:latin typeface="Meiryo UI" panose="020B0604030504040204" pitchFamily="50" charset="-128"/>
                          <a:ea typeface="Meiryo UI" panose="020B0604030504040204" pitchFamily="50" charset="-128"/>
                          <a:cs typeface="Times New Roman" panose="02020603050405020304" pitchFamily="18" charset="0"/>
                        </a:rPr>
                        <a:t>で、「確認」欄にチェックを付け</a:t>
                      </a:r>
                      <a:r>
                        <a:rPr lang="ja-JP" altLang="en-US" sz="1200" kern="100" dirty="0">
                          <a:effectLst/>
                          <a:latin typeface="Meiryo UI" panose="020B0604030504040204" pitchFamily="50" charset="-128"/>
                          <a:ea typeface="Meiryo UI" panose="020B0604030504040204" pitchFamily="50" charset="-128"/>
                          <a:cs typeface="Times New Roman" panose="02020603050405020304" pitchFamily="18" charset="0"/>
                        </a:rPr>
                        <a:t>ている場合</a:t>
                      </a:r>
                      <a:endParaRPr lang="ja-JP" sz="120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tc>
                <a:extLst>
                  <a:ext uri="{0D108BD9-81ED-4DB2-BD59-A6C34878D82A}">
                    <a16:rowId xmlns:a16="http://schemas.microsoft.com/office/drawing/2014/main" val="2618763676"/>
                  </a:ext>
                </a:extLst>
              </a:tr>
              <a:tr h="357427">
                <a:tc>
                  <a:txBody>
                    <a:bodyPr/>
                    <a:lstStyle/>
                    <a:p>
                      <a:pPr algn="just">
                        <a:spcAft>
                          <a:spcPts val="0"/>
                        </a:spcAft>
                      </a:pPr>
                      <a:r>
                        <a:rPr lang="ja-JP" sz="1200" kern="100" dirty="0">
                          <a:effectLst/>
                          <a:latin typeface="Meiryo UI" panose="020B0604030504040204" pitchFamily="50" charset="-128"/>
                          <a:ea typeface="Meiryo UI" panose="020B0604030504040204" pitchFamily="50" charset="-128"/>
                          <a:cs typeface="Times New Roman" panose="02020603050405020304" pitchFamily="18" charset="0"/>
                        </a:rPr>
                        <a:t>勤務回数超過</a:t>
                      </a:r>
                    </a:p>
                  </a:txBody>
                  <a:tcPr marL="68580" marR="68580" marT="0" marB="0"/>
                </a:tc>
                <a:tc>
                  <a:txBody>
                    <a:bodyPr/>
                    <a:lstStyle/>
                    <a:p>
                      <a:pPr algn="just">
                        <a:spcAft>
                          <a:spcPts val="0"/>
                        </a:spcAft>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lang="ja-JP" altLang="en-US" sz="1200" dirty="0">
                          <a:latin typeface="Meiryo UI" panose="020B0604030504040204" pitchFamily="50" charset="-128"/>
                          <a:ea typeface="Meiryo UI" panose="020B0604030504040204" pitchFamily="50" charset="-128"/>
                        </a:rPr>
                        <a:t>［勤務スケジュール </a:t>
                      </a:r>
                      <a:r>
                        <a:rPr lang="en-US" altLang="ja-JP" sz="1200" dirty="0">
                          <a:latin typeface="Meiryo UI" panose="020B0604030504040204" pitchFamily="50" charset="-128"/>
                          <a:ea typeface="Meiryo UI" panose="020B0604030504040204" pitchFamily="50" charset="-128"/>
                        </a:rPr>
                        <a:t>‐ </a:t>
                      </a:r>
                      <a:r>
                        <a:rPr lang="ja-JP" altLang="en-US" sz="1200" dirty="0">
                          <a:latin typeface="Meiryo UI" panose="020B0604030504040204" pitchFamily="50" charset="-128"/>
                          <a:ea typeface="Meiryo UI" panose="020B0604030504040204" pitchFamily="50" charset="-128"/>
                        </a:rPr>
                        <a:t>勤務スケジュール］</a:t>
                      </a:r>
                      <a:r>
                        <a:rPr lang="ja-JP" altLang="ja-JP" sz="1200" dirty="0">
                          <a:latin typeface="Meiryo UI" panose="020B0604030504040204" pitchFamily="50" charset="-128"/>
                          <a:ea typeface="Meiryo UI" panose="020B0604030504040204" pitchFamily="50" charset="-128"/>
                        </a:rPr>
                        <a:t>メニュー</a:t>
                      </a:r>
                      <a:r>
                        <a:rPr lang="ja-JP" altLang="en-US" sz="1200" dirty="0">
                          <a:latin typeface="Meiryo UI" panose="020B0604030504040204" pitchFamily="50" charset="-128"/>
                          <a:ea typeface="Meiryo UI" panose="020B0604030504040204" pitchFamily="50" charset="-128"/>
                        </a:rPr>
                        <a:t>の</a:t>
                      </a:r>
                      <a:r>
                        <a:rPr lang="ja-JP" sz="1200" kern="100" dirty="0">
                          <a:effectLst/>
                          <a:latin typeface="Meiryo UI" panose="020B0604030504040204" pitchFamily="50" charset="-128"/>
                          <a:ea typeface="Meiryo UI" panose="020B0604030504040204" pitchFamily="50" charset="-128"/>
                          <a:cs typeface="Times New Roman" panose="02020603050405020304" pitchFamily="18" charset="0"/>
                        </a:rPr>
                        <a:t>各メニューで設定</a:t>
                      </a:r>
                      <a:r>
                        <a:rPr lang="ja-JP" altLang="en-US" sz="1200" kern="100" dirty="0">
                          <a:effectLst/>
                          <a:latin typeface="Meiryo UI" panose="020B0604030504040204" pitchFamily="50" charset="-128"/>
                          <a:ea typeface="Meiryo UI" panose="020B0604030504040204" pitchFamily="50" charset="-128"/>
                          <a:cs typeface="Times New Roman" panose="02020603050405020304" pitchFamily="18" charset="0"/>
                        </a:rPr>
                        <a:t>されている</a:t>
                      </a:r>
                      <a:r>
                        <a:rPr lang="ja-JP" sz="1200" kern="100" dirty="0">
                          <a:effectLst/>
                          <a:latin typeface="Meiryo UI" panose="020B0604030504040204" pitchFamily="50" charset="-128"/>
                          <a:ea typeface="Meiryo UI" panose="020B0604030504040204" pitchFamily="50" charset="-128"/>
                          <a:cs typeface="Times New Roman" panose="02020603050405020304" pitchFamily="18" charset="0"/>
                        </a:rPr>
                        <a:t>勤務回数と、</a:t>
                      </a:r>
                      <a:br>
                        <a:rPr lang="en-US" altLang="ja-JP" sz="1200" kern="100" dirty="0">
                          <a:effectLst/>
                          <a:latin typeface="Meiryo UI" panose="020B0604030504040204" pitchFamily="50" charset="-128"/>
                          <a:ea typeface="Meiryo UI" panose="020B0604030504040204" pitchFamily="50" charset="-128"/>
                          <a:cs typeface="Times New Roman" panose="02020603050405020304" pitchFamily="18" charset="0"/>
                        </a:rPr>
                      </a:br>
                      <a:r>
                        <a:rPr lang="ja-JP" sz="1200" kern="100" dirty="0">
                          <a:effectLst/>
                          <a:latin typeface="Meiryo UI" panose="020B0604030504040204" pitchFamily="50" charset="-128"/>
                          <a:ea typeface="Meiryo UI" panose="020B0604030504040204" pitchFamily="50" charset="-128"/>
                          <a:cs typeface="Times New Roman" panose="02020603050405020304" pitchFamily="18" charset="0"/>
                        </a:rPr>
                        <a:t>タイムレコーダ</a:t>
                      </a:r>
                      <a:r>
                        <a:rPr lang="ja-JP" altLang="en-US" sz="1200" kern="100" dirty="0">
                          <a:effectLst/>
                          <a:latin typeface="Meiryo UI" panose="020B0604030504040204" pitchFamily="50" charset="-128"/>
                          <a:ea typeface="Meiryo UI" panose="020B0604030504040204" pitchFamily="50" charset="-128"/>
                          <a:cs typeface="Times New Roman" panose="02020603050405020304" pitchFamily="18" charset="0"/>
                        </a:rPr>
                        <a:t>ー</a:t>
                      </a:r>
                      <a:r>
                        <a:rPr lang="ja-JP" sz="1200" kern="100" dirty="0">
                          <a:effectLst/>
                          <a:latin typeface="Meiryo UI" panose="020B0604030504040204" pitchFamily="50" charset="-128"/>
                          <a:ea typeface="Meiryo UI" panose="020B0604030504040204" pitchFamily="50" charset="-128"/>
                          <a:cs typeface="Times New Roman" panose="02020603050405020304" pitchFamily="18" charset="0"/>
                        </a:rPr>
                        <a:t>上で打刻した勤務回数の合計が、</a:t>
                      </a:r>
                      <a:r>
                        <a:rPr lang="ja-JP" altLang="en-US" sz="1200" kern="100" dirty="0">
                          <a:effectLst/>
                          <a:latin typeface="Meiryo UI" panose="020B0604030504040204" pitchFamily="50" charset="-128"/>
                          <a:ea typeface="Meiryo UI" panose="020B0604030504040204" pitchFamily="50" charset="-128"/>
                          <a:cs typeface="Times New Roman" panose="02020603050405020304" pitchFamily="18" charset="0"/>
                        </a:rPr>
                        <a:t> </a:t>
                      </a:r>
                      <a:r>
                        <a:rPr lang="en-US" sz="1200" kern="100" dirty="0">
                          <a:effectLst/>
                          <a:latin typeface="Meiryo UI" panose="020B0604030504040204" pitchFamily="50" charset="-128"/>
                          <a:ea typeface="Meiryo UI" panose="020B0604030504040204" pitchFamily="50" charset="-128"/>
                          <a:cs typeface="Times New Roman" panose="02020603050405020304" pitchFamily="18" charset="0"/>
                        </a:rPr>
                        <a:t>10 </a:t>
                      </a:r>
                      <a:r>
                        <a:rPr lang="ja-JP" sz="1200" kern="100" dirty="0">
                          <a:effectLst/>
                          <a:latin typeface="Meiryo UI" panose="020B0604030504040204" pitchFamily="50" charset="-128"/>
                          <a:ea typeface="Meiryo UI" panose="020B0604030504040204" pitchFamily="50" charset="-128"/>
                          <a:cs typeface="Times New Roman" panose="02020603050405020304" pitchFamily="18" charset="0"/>
                        </a:rPr>
                        <a:t>回以上の場合</a:t>
                      </a:r>
                    </a:p>
                  </a:txBody>
                  <a:tcPr marL="68580" marR="68580" marT="0" marB="0"/>
                </a:tc>
                <a:extLst>
                  <a:ext uri="{0D108BD9-81ED-4DB2-BD59-A6C34878D82A}">
                    <a16:rowId xmlns:a16="http://schemas.microsoft.com/office/drawing/2014/main" val="1136946484"/>
                  </a:ext>
                </a:extLst>
              </a:tr>
              <a:tr h="443663">
                <a:tc>
                  <a:txBody>
                    <a:bodyPr/>
                    <a:lstStyle/>
                    <a:p>
                      <a:pPr algn="just">
                        <a:spcAft>
                          <a:spcPts val="0"/>
                        </a:spcAft>
                      </a:pPr>
                      <a:r>
                        <a:rPr lang="ja-JP" sz="1200" kern="100" dirty="0">
                          <a:effectLst/>
                          <a:latin typeface="Meiryo UI" panose="020B0604030504040204" pitchFamily="50" charset="-128"/>
                          <a:ea typeface="Meiryo UI" panose="020B0604030504040204" pitchFamily="50" charset="-128"/>
                          <a:cs typeface="Times New Roman" panose="02020603050405020304" pitchFamily="18" charset="0"/>
                        </a:rPr>
                        <a:t>勤務体系利用制限</a:t>
                      </a:r>
                    </a:p>
                  </a:txBody>
                  <a:tcPr marL="68580" marR="68580" marT="0" marB="0"/>
                </a:tc>
                <a:tc>
                  <a:txBody>
                    <a:bodyPr/>
                    <a:lstStyle/>
                    <a:p>
                      <a:pPr algn="just">
                        <a:spcAft>
                          <a:spcPts val="0"/>
                        </a:spcAft>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lang="ja-JP" altLang="en-US" sz="1200" dirty="0">
                          <a:latin typeface="Meiryo UI" panose="020B0604030504040204" pitchFamily="50" charset="-128"/>
                          <a:ea typeface="Meiryo UI" panose="020B0604030504040204" pitchFamily="50" charset="-128"/>
                        </a:rPr>
                        <a:t>［法人情報</a:t>
                      </a:r>
                      <a:r>
                        <a:rPr lang="en-US" altLang="ja-JP" sz="1200" dirty="0">
                          <a:latin typeface="Meiryo UI" panose="020B0604030504040204" pitchFamily="50" charset="-128"/>
                          <a:ea typeface="Meiryo UI" panose="020B0604030504040204" pitchFamily="50" charset="-128"/>
                        </a:rPr>
                        <a:t> ‐ </a:t>
                      </a:r>
                      <a:r>
                        <a:rPr lang="ja-JP" altLang="en-US" sz="1200" dirty="0">
                          <a:latin typeface="Meiryo UI" panose="020B0604030504040204" pitchFamily="50" charset="-128"/>
                          <a:ea typeface="Meiryo UI" panose="020B0604030504040204" pitchFamily="50" charset="-128"/>
                        </a:rPr>
                        <a:t>勤務規程 </a:t>
                      </a:r>
                      <a:r>
                        <a:rPr lang="en-US" altLang="ja-JP" sz="1200" dirty="0">
                          <a:latin typeface="Meiryo UI" panose="020B0604030504040204" pitchFamily="50" charset="-128"/>
                          <a:ea typeface="Meiryo UI" panose="020B0604030504040204" pitchFamily="50" charset="-128"/>
                        </a:rPr>
                        <a:t>‐ </a:t>
                      </a:r>
                      <a:r>
                        <a:rPr lang="ja-JP" altLang="en-US" sz="1200" dirty="0">
                          <a:latin typeface="Meiryo UI" panose="020B0604030504040204" pitchFamily="50" charset="-128"/>
                          <a:ea typeface="Meiryo UI" panose="020B0604030504040204" pitchFamily="50" charset="-128"/>
                        </a:rPr>
                        <a:t>勤務体系 </a:t>
                      </a:r>
                      <a:r>
                        <a:rPr lang="en-US" altLang="ja-JP" sz="1200" dirty="0">
                          <a:latin typeface="Meiryo UI" panose="020B0604030504040204" pitchFamily="50" charset="-128"/>
                          <a:ea typeface="Meiryo UI" panose="020B0604030504040204" pitchFamily="50" charset="-128"/>
                        </a:rPr>
                        <a:t>‐ </a:t>
                      </a:r>
                      <a:r>
                        <a:rPr lang="ja-JP" altLang="ja-JP" sz="1200" kern="100" dirty="0">
                          <a:effectLst/>
                          <a:latin typeface="Meiryo UI" panose="020B0604030504040204" pitchFamily="50" charset="-128"/>
                          <a:ea typeface="Meiryo UI" panose="020B0604030504040204" pitchFamily="50" charset="-128"/>
                          <a:cs typeface="Times New Roman" panose="02020603050405020304" pitchFamily="18" charset="0"/>
                        </a:rPr>
                        <a:t>部門／区分別勤務体系利用制限</a:t>
                      </a:r>
                      <a:r>
                        <a:rPr lang="ja-JP" altLang="en-US" sz="1200" dirty="0">
                          <a:latin typeface="Meiryo UI" panose="020B0604030504040204" pitchFamily="50" charset="-128"/>
                          <a:ea typeface="Meiryo UI" panose="020B0604030504040204" pitchFamily="50" charset="-128"/>
                        </a:rPr>
                        <a:t>］</a:t>
                      </a:r>
                      <a:r>
                        <a:rPr lang="ja-JP" altLang="ja-JP" sz="1200" dirty="0">
                          <a:latin typeface="Meiryo UI" panose="020B0604030504040204" pitchFamily="50" charset="-128"/>
                          <a:ea typeface="Meiryo UI" panose="020B0604030504040204" pitchFamily="50" charset="-128"/>
                        </a:rPr>
                        <a:t>メニュー</a:t>
                      </a:r>
                      <a:r>
                        <a:rPr lang="ja-JP" sz="1200" kern="100" dirty="0">
                          <a:effectLst/>
                          <a:latin typeface="Meiryo UI" panose="020B0604030504040204" pitchFamily="50" charset="-128"/>
                          <a:ea typeface="Meiryo UI" panose="020B0604030504040204" pitchFamily="50" charset="-128"/>
                          <a:cs typeface="Times New Roman" panose="02020603050405020304" pitchFamily="18" charset="0"/>
                        </a:rPr>
                        <a:t>で利用制限が</a:t>
                      </a:r>
                      <a:br>
                        <a:rPr lang="en-US" altLang="ja-JP" sz="1200" kern="100" dirty="0">
                          <a:effectLst/>
                          <a:latin typeface="Meiryo UI" panose="020B0604030504040204" pitchFamily="50" charset="-128"/>
                          <a:ea typeface="Meiryo UI" panose="020B0604030504040204" pitchFamily="50" charset="-128"/>
                          <a:cs typeface="Times New Roman" panose="02020603050405020304" pitchFamily="18" charset="0"/>
                        </a:rPr>
                      </a:br>
                      <a:r>
                        <a:rPr lang="ja-JP" sz="1200" kern="100" dirty="0">
                          <a:effectLst/>
                          <a:latin typeface="Meiryo UI" panose="020B0604030504040204" pitchFamily="50" charset="-128"/>
                          <a:ea typeface="Meiryo UI" panose="020B0604030504040204" pitchFamily="50" charset="-128"/>
                          <a:cs typeface="Times New Roman" panose="02020603050405020304" pitchFamily="18" charset="0"/>
                        </a:rPr>
                        <a:t>設定されている場合</a:t>
                      </a:r>
                    </a:p>
                  </a:txBody>
                  <a:tcPr marL="68580" marR="68580" marT="0" marB="0"/>
                </a:tc>
                <a:extLst>
                  <a:ext uri="{0D108BD9-81ED-4DB2-BD59-A6C34878D82A}">
                    <a16:rowId xmlns:a16="http://schemas.microsoft.com/office/drawing/2014/main" val="3717213150"/>
                  </a:ext>
                </a:extLst>
              </a:tr>
            </a:tbl>
          </a:graphicData>
        </a:graphic>
      </p:graphicFrame>
      <p:cxnSp>
        <p:nvCxnSpPr>
          <p:cNvPr id="48" name="直線コネクタ 47"/>
          <p:cNvCxnSpPr/>
          <p:nvPr/>
        </p:nvCxnSpPr>
        <p:spPr>
          <a:xfrm>
            <a:off x="2758440" y="4112192"/>
            <a:ext cx="0" cy="21506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6292874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29400"/>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5</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- 3. </a:t>
            </a:r>
            <a:r>
              <a:rPr lang="ja-JP" altLang="en-US" sz="2800" b="1" dirty="0">
                <a:latin typeface="Meiryo UI" panose="020B0604030504040204" pitchFamily="50" charset="-128"/>
                <a:ea typeface="Meiryo UI" panose="020B0604030504040204" pitchFamily="50" charset="-128"/>
              </a:rPr>
              <a:t>エラー打刻の状況を確認する・再度取り込む（</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49</a:t>
            </a:fld>
            <a:endParaRPr kumimoji="1" lang="ja-JP" altLang="en-US" dirty="0">
              <a:latin typeface="Meiryo UI" panose="020B0604030504040204" pitchFamily="50" charset="-128"/>
              <a:ea typeface="Meiryo UI" panose="020B0604030504040204" pitchFamily="50" charset="-128"/>
            </a:endParaRPr>
          </a:p>
        </p:txBody>
      </p:sp>
      <p:sp>
        <p:nvSpPr>
          <p:cNvPr id="3" name="コンテンツ プレースホルダー 2"/>
          <p:cNvSpPr>
            <a:spLocks noGrp="1"/>
          </p:cNvSpPr>
          <p:nvPr>
            <p:ph idx="1"/>
          </p:nvPr>
        </p:nvSpPr>
        <p:spPr>
          <a:xfrm>
            <a:off x="302150" y="821110"/>
            <a:ext cx="10258758" cy="5685360"/>
          </a:xfrm>
        </p:spPr>
        <p:txBody>
          <a:bodyPr>
            <a:normAutofit/>
          </a:bodyPr>
          <a:lstStyle/>
          <a:p>
            <a:pPr marL="0" indent="0">
              <a:buNone/>
            </a:pPr>
            <a:r>
              <a:rPr lang="ja-JP" altLang="en-US" sz="1600" b="1" dirty="0">
                <a:latin typeface="Meiryo UI" panose="020B0604030504040204" pitchFamily="50" charset="-128"/>
                <a:ea typeface="Meiryo UI" panose="020B0604030504040204" pitchFamily="50" charset="-128"/>
              </a:rPr>
              <a:t>○ エラー打刻がある場合</a:t>
            </a: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　　</a:t>
            </a:r>
            <a:r>
              <a:rPr lang="en-US" altLang="ja-JP" sz="1600" dirty="0">
                <a:latin typeface="Meiryo UI" panose="020B0604030504040204" pitchFamily="50" charset="-128"/>
                <a:ea typeface="Meiryo UI" panose="020B0604030504040204" pitchFamily="50" charset="-128"/>
              </a:rPr>
              <a:t>1. </a:t>
            </a:r>
            <a:r>
              <a:rPr lang="ja-JP" altLang="ja-JP" sz="1600" dirty="0">
                <a:latin typeface="Meiryo UI" panose="020B0604030504040204" pitchFamily="50" charset="-128"/>
                <a:ea typeface="Meiryo UI" panose="020B0604030504040204" pitchFamily="50" charset="-128"/>
              </a:rPr>
              <a:t>エラー打刻を再度</a:t>
            </a:r>
            <a:r>
              <a:rPr lang="ja-JP" altLang="en-US" sz="1600" dirty="0">
                <a:latin typeface="Meiryo UI" panose="020B0604030504040204" pitchFamily="50" charset="-128"/>
                <a:ea typeface="Meiryo UI" panose="020B0604030504040204" pitchFamily="50" charset="-128"/>
              </a:rPr>
              <a:t>取り</a:t>
            </a:r>
            <a:r>
              <a:rPr lang="ja-JP" altLang="ja-JP" sz="1600" dirty="0">
                <a:latin typeface="Meiryo UI" panose="020B0604030504040204" pitchFamily="50" charset="-128"/>
                <a:ea typeface="Meiryo UI" panose="020B0604030504040204" pitchFamily="50" charset="-128"/>
              </a:rPr>
              <a:t>込む前に、各メニューで修正</a:t>
            </a:r>
            <a:r>
              <a:rPr lang="ja-JP" altLang="en-US" sz="1600" dirty="0">
                <a:latin typeface="Meiryo UI" panose="020B0604030504040204" pitchFamily="50" charset="-128"/>
                <a:ea typeface="Meiryo UI" panose="020B0604030504040204" pitchFamily="50" charset="-128"/>
              </a:rPr>
              <a:t>し</a:t>
            </a:r>
            <a:r>
              <a:rPr lang="ja-JP" altLang="ja-JP" sz="1600" dirty="0">
                <a:latin typeface="Meiryo UI" panose="020B0604030504040204" pitchFamily="50" charset="-128"/>
                <a:ea typeface="Meiryo UI" panose="020B0604030504040204" pitchFamily="50" charset="-128"/>
              </a:rPr>
              <a:t>ます。</a:t>
            </a: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　　</a:t>
            </a:r>
            <a:r>
              <a:rPr lang="en-US" altLang="ja-JP" sz="1600" dirty="0">
                <a:latin typeface="Meiryo UI" panose="020B0604030504040204" pitchFamily="50" charset="-128"/>
                <a:ea typeface="Meiryo UI" panose="020B0604030504040204" pitchFamily="50" charset="-128"/>
              </a:rPr>
              <a:t>2. </a:t>
            </a:r>
            <a:r>
              <a:rPr lang="ja-JP" altLang="ja-JP" sz="1600" dirty="0">
                <a:latin typeface="Meiryo UI" panose="020B0604030504040204" pitchFamily="50" charset="-128"/>
                <a:ea typeface="Meiryo UI" panose="020B0604030504040204" pitchFamily="50" charset="-128"/>
              </a:rPr>
              <a:t>修正後、</a:t>
            </a:r>
            <a:r>
              <a:rPr lang="ja-JP" altLang="en-US" sz="1600" dirty="0">
                <a:latin typeface="Meiryo UI" panose="020B0604030504040204" pitchFamily="50" charset="-128"/>
                <a:ea typeface="Meiryo UI" panose="020B0604030504040204" pitchFamily="50" charset="-128"/>
              </a:rPr>
              <a:t>［勤怠</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エラー打刻状況］メニュー</a:t>
            </a:r>
            <a:r>
              <a:rPr lang="ja-JP" altLang="ja-JP" sz="1600" dirty="0">
                <a:latin typeface="Meiryo UI" panose="020B0604030504040204" pitchFamily="50" charset="-128"/>
                <a:ea typeface="Meiryo UI" panose="020B0604030504040204" pitchFamily="50" charset="-128"/>
              </a:rPr>
              <a:t>でエラー打刻を再度</a:t>
            </a:r>
            <a:r>
              <a:rPr lang="ja-JP" altLang="en-US" sz="1600" dirty="0">
                <a:latin typeface="Meiryo UI" panose="020B0604030504040204" pitchFamily="50" charset="-128"/>
                <a:ea typeface="Meiryo UI" panose="020B0604030504040204" pitchFamily="50" charset="-128"/>
              </a:rPr>
              <a:t>取り込み</a:t>
            </a:r>
            <a:r>
              <a:rPr lang="ja-JP" altLang="ja-JP" sz="1600" dirty="0">
                <a:latin typeface="Meiryo UI" panose="020B0604030504040204" pitchFamily="50" charset="-128"/>
                <a:ea typeface="Meiryo UI" panose="020B0604030504040204" pitchFamily="50" charset="-128"/>
              </a:rPr>
              <a:t>ます。</a:t>
            </a: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　　</a:t>
            </a:r>
            <a:r>
              <a:rPr lang="en-US" altLang="ja-JP" sz="1600" dirty="0">
                <a:latin typeface="Meiryo UI" panose="020B0604030504040204" pitchFamily="50" charset="-128"/>
                <a:ea typeface="Meiryo UI" panose="020B0604030504040204" pitchFamily="50" charset="-128"/>
              </a:rPr>
              <a:t>3. </a:t>
            </a:r>
            <a:r>
              <a:rPr lang="ja-JP" altLang="en-US" sz="1600" dirty="0">
                <a:latin typeface="Meiryo UI" panose="020B0604030504040204" pitchFamily="50" charset="-128"/>
                <a:ea typeface="Meiryo UI" panose="020B0604030504040204" pitchFamily="50" charset="-128"/>
              </a:rPr>
              <a:t>取り</a:t>
            </a:r>
            <a:r>
              <a:rPr lang="ja-JP" altLang="ja-JP" sz="1600" dirty="0">
                <a:latin typeface="Meiryo UI" panose="020B0604030504040204" pitchFamily="50" charset="-128"/>
                <a:ea typeface="Meiryo UI" panose="020B0604030504040204" pitchFamily="50" charset="-128"/>
              </a:rPr>
              <a:t>込んだ打刻は、</a:t>
            </a:r>
            <a:r>
              <a:rPr lang="ja-JP" altLang="en-US" sz="1600" dirty="0">
                <a:latin typeface="Meiryo UI" panose="020B0604030504040204" pitchFamily="50" charset="-128"/>
                <a:ea typeface="Meiryo UI" panose="020B0604030504040204" pitchFamily="50" charset="-128"/>
              </a:rPr>
              <a:t> ［勤怠</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タイムカード入力］</a:t>
            </a:r>
            <a:r>
              <a:rPr lang="ja-JP" altLang="ja-JP" sz="1600" dirty="0">
                <a:latin typeface="Meiryo UI" panose="020B0604030504040204" pitchFamily="50" charset="-128"/>
                <a:ea typeface="Meiryo UI" panose="020B0604030504040204" pitchFamily="50" charset="-128"/>
              </a:rPr>
              <a:t>メニューまたは</a:t>
            </a:r>
            <a:r>
              <a:rPr lang="ja-JP" altLang="en-US" sz="1600" dirty="0">
                <a:latin typeface="Meiryo UI" panose="020B0604030504040204" pitchFamily="50" charset="-128"/>
                <a:ea typeface="Meiryo UI" panose="020B0604030504040204" pitchFamily="50" charset="-128"/>
              </a:rPr>
              <a:t>［勤怠</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日別勤務データ入力］</a:t>
            </a:r>
            <a:r>
              <a:rPr lang="ja-JP" altLang="ja-JP" sz="1600" dirty="0">
                <a:latin typeface="Meiryo UI" panose="020B0604030504040204" pitchFamily="50" charset="-128"/>
                <a:ea typeface="Meiryo UI" panose="020B0604030504040204" pitchFamily="50" charset="-128"/>
              </a:rPr>
              <a:t>メニューに</a:t>
            </a: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正常な打刻として表示されます。</a:t>
            </a:r>
            <a:r>
              <a:rPr lang="ja-JP" altLang="en-US" sz="1600" dirty="0">
                <a:latin typeface="Meiryo UI" panose="020B0604030504040204" pitchFamily="50" charset="-128"/>
                <a:ea typeface="Meiryo UI" panose="020B0604030504040204" pitchFamily="50" charset="-128"/>
              </a:rPr>
              <a:t>また、［</a:t>
            </a:r>
            <a:r>
              <a:rPr lang="ja-JP" altLang="ja-JP" sz="1600" dirty="0">
                <a:latin typeface="Meiryo UI" panose="020B0604030504040204" pitchFamily="50" charset="-128"/>
                <a:ea typeface="Meiryo UI" panose="020B0604030504040204" pitchFamily="50" charset="-128"/>
              </a:rPr>
              <a:t>エラー打刻状況</a:t>
            </a:r>
            <a:r>
              <a:rPr lang="ja-JP" altLang="en-US"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画面からエラー打刻がなくなります。</a:t>
            </a:r>
            <a:endParaRPr lang="ja-JP" altLang="en-US"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　</a:t>
            </a: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ja-JP" altLang="en-US" sz="1600" dirty="0">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p:txBody>
      </p:sp>
      <p:grpSp>
        <p:nvGrpSpPr>
          <p:cNvPr id="8" name="グループ化 7"/>
          <p:cNvGrpSpPr/>
          <p:nvPr/>
        </p:nvGrpSpPr>
        <p:grpSpPr>
          <a:xfrm>
            <a:off x="938379" y="1871599"/>
            <a:ext cx="4840654" cy="2262085"/>
            <a:chOff x="604837" y="1916957"/>
            <a:chExt cx="4840654" cy="2262085"/>
          </a:xfrm>
        </p:grpSpPr>
        <p:pic>
          <p:nvPicPr>
            <p:cNvPr id="6" name="図 5"/>
            <p:cNvPicPr>
              <a:picLocks noChangeAspect="1"/>
            </p:cNvPicPr>
            <p:nvPr/>
          </p:nvPicPr>
          <p:blipFill>
            <a:blip r:embed="rId3"/>
            <a:stretch>
              <a:fillRect/>
            </a:stretch>
          </p:blipFill>
          <p:spPr>
            <a:xfrm>
              <a:off x="604837" y="1916957"/>
              <a:ext cx="4840654" cy="2262085"/>
            </a:xfrm>
            <a:prstGeom prst="rect">
              <a:avLst/>
            </a:prstGeom>
          </p:spPr>
        </p:pic>
        <p:sp>
          <p:nvSpPr>
            <p:cNvPr id="12" name="AutoShape 380">
              <a:extLst>
                <a:ext uri="{FF2B5EF4-FFF2-40B4-BE49-F238E27FC236}">
                  <a16:creationId xmlns:a16="http://schemas.microsoft.com/office/drawing/2014/main" id="{01D94FD8-D9FE-404C-9DB3-B4EB36C70EB7}"/>
                </a:ext>
              </a:extLst>
            </p:cNvPr>
            <p:cNvSpPr>
              <a:spLocks noChangeArrowheads="1"/>
            </p:cNvSpPr>
            <p:nvPr/>
          </p:nvSpPr>
          <p:spPr bwMode="auto">
            <a:xfrm>
              <a:off x="637103" y="2846400"/>
              <a:ext cx="1207829" cy="20160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dirty="0"/>
            </a:p>
          </p:txBody>
        </p:sp>
        <p:sp>
          <p:nvSpPr>
            <p:cNvPr id="13" name="AutoShape 380">
              <a:extLst>
                <a:ext uri="{FF2B5EF4-FFF2-40B4-BE49-F238E27FC236}">
                  <a16:creationId xmlns:a16="http://schemas.microsoft.com/office/drawing/2014/main" id="{01D94FD8-D9FE-404C-9DB3-B4EB36C70EB7}"/>
                </a:ext>
              </a:extLst>
            </p:cNvPr>
            <p:cNvSpPr>
              <a:spLocks noChangeArrowheads="1"/>
            </p:cNvSpPr>
            <p:nvPr/>
          </p:nvSpPr>
          <p:spPr bwMode="auto">
            <a:xfrm>
              <a:off x="1067736" y="3750380"/>
              <a:ext cx="709441" cy="277921"/>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dirty="0"/>
            </a:p>
          </p:txBody>
        </p:sp>
      </p:grpSp>
      <p:sp>
        <p:nvSpPr>
          <p:cNvPr id="16" name="Rectangle 363">
            <a:extLst>
              <a:ext uri="{FF2B5EF4-FFF2-40B4-BE49-F238E27FC236}">
                <a16:creationId xmlns:a16="http://schemas.microsoft.com/office/drawing/2014/main" id="{11BAAEAB-59B8-43CF-B51A-0C608EBFD5FD}"/>
              </a:ext>
            </a:extLst>
          </p:cNvPr>
          <p:cNvSpPr>
            <a:spLocks noChangeArrowheads="1"/>
          </p:cNvSpPr>
          <p:nvPr/>
        </p:nvSpPr>
        <p:spPr bwMode="auto">
          <a:xfrm>
            <a:off x="2856606" y="2894272"/>
            <a:ext cx="6494161" cy="800368"/>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処理方法で「エラー打刻を再度取り込む」を選択し</a:t>
            </a:r>
            <a:r>
              <a:rPr lang="ja-JP" altLang="en-US" sz="1600" dirty="0">
                <a:latin typeface="Meiryo UI" panose="020B0604030504040204" pitchFamily="50" charset="-128"/>
                <a:ea typeface="Meiryo UI" panose="020B0604030504040204" pitchFamily="50" charset="-128"/>
              </a:rPr>
              <a:t>ます。</a:t>
            </a:r>
            <a:endParaRPr lang="en-US" altLang="ja-JP" sz="1600" dirty="0">
              <a:latin typeface="Meiryo UI" panose="020B0604030504040204" pitchFamily="50" charset="-128"/>
              <a:ea typeface="Meiryo UI" panose="020B0604030504040204" pitchFamily="50" charset="-128"/>
            </a:endParaRPr>
          </a:p>
          <a:p>
            <a:pPr fontAlgn="base">
              <a:spcBef>
                <a:spcPts val="600"/>
              </a:spcBef>
            </a:pPr>
            <a:r>
              <a:rPr lang="ja-JP" altLang="en-US" sz="1600" dirty="0">
                <a:latin typeface="Meiryo UI" panose="020B0604030504040204" pitchFamily="50" charset="-128"/>
                <a:ea typeface="Meiryo UI" panose="020B0604030504040204" pitchFamily="50" charset="-128"/>
              </a:rPr>
              <a:t>エラー</a:t>
            </a:r>
            <a:r>
              <a:rPr lang="ja-JP" altLang="ja-JP" sz="1600" dirty="0">
                <a:latin typeface="Meiryo UI" panose="020B0604030504040204" pitchFamily="50" charset="-128"/>
                <a:ea typeface="Meiryo UI" panose="020B0604030504040204" pitchFamily="50" charset="-128"/>
              </a:rPr>
              <a:t>打刻の集計対象や対象期間を設定し、［実行］ボタンをクリックします。</a:t>
            </a:r>
          </a:p>
        </p:txBody>
      </p:sp>
    </p:spTree>
    <p:extLst>
      <p:ext uri="{BB962C8B-B14F-4D97-AF65-F5344CB8AC3E}">
        <p14:creationId xmlns:p14="http://schemas.microsoft.com/office/powerpoint/2010/main" val="30015906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a:t>
            </a:r>
            <a:r>
              <a:rPr lang="ja-JP" altLang="en-US" sz="2800" b="1" dirty="0">
                <a:latin typeface="Meiryo UI" panose="020B0604030504040204" pitchFamily="50" charset="-128"/>
                <a:ea typeface="Meiryo UI" panose="020B0604030504040204" pitchFamily="50" charset="-128"/>
              </a:rPr>
              <a:t>］はじめに</a:t>
            </a:r>
          </a:p>
        </p:txBody>
      </p:sp>
      <p:sp>
        <p:nvSpPr>
          <p:cNvPr id="3" name="コンテンツ プレースホルダー 2"/>
          <p:cNvSpPr>
            <a:spLocks noGrp="1"/>
          </p:cNvSpPr>
          <p:nvPr>
            <p:ph idx="1"/>
          </p:nvPr>
        </p:nvSpPr>
        <p:spPr>
          <a:xfrm>
            <a:off x="389614" y="850790"/>
            <a:ext cx="10964186" cy="5539186"/>
          </a:xfrm>
        </p:spPr>
        <p:txBody>
          <a:bodyPr>
            <a:normAutofit/>
          </a:bodyPr>
          <a:lstStyle/>
          <a:p>
            <a:pPr marL="0" indent="0">
              <a:buNone/>
            </a:pPr>
            <a:endParaRPr lang="en-US" altLang="ja-JP" sz="2000" dirty="0">
              <a:latin typeface="Meiryo UI" panose="020B0604030504040204" pitchFamily="50" charset="-128"/>
              <a:ea typeface="Meiryo UI" panose="020B0604030504040204" pitchFamily="50" charset="-128"/>
            </a:endParaRPr>
          </a:p>
          <a:p>
            <a:pPr marL="0" indent="0">
              <a:buNone/>
            </a:pPr>
            <a:r>
              <a:rPr lang="en-US" altLang="ja-JP" sz="2000" dirty="0">
                <a:latin typeface="Meiryo UI" panose="020B0604030504040204" pitchFamily="50" charset="-128"/>
                <a:ea typeface="Meiryo UI" panose="020B0604030504040204" pitchFamily="50" charset="-128"/>
              </a:rPr>
              <a:t> </a:t>
            </a:r>
            <a:r>
              <a:rPr lang="en-US" altLang="ja-JP" sz="2400" dirty="0">
                <a:latin typeface="Meiryo UI" panose="020B0604030504040204" pitchFamily="50" charset="-128"/>
                <a:ea typeface="Meiryo UI" panose="020B0604030504040204" pitchFamily="50" charset="-128"/>
              </a:rPr>
              <a:t>1. </a:t>
            </a:r>
            <a:r>
              <a:rPr lang="ja-JP" altLang="en-US" sz="2400" dirty="0">
                <a:latin typeface="Meiryo UI" panose="020B0604030504040204" pitchFamily="50" charset="-128"/>
                <a:ea typeface="Meiryo UI" panose="020B0604030504040204" pitchFamily="50" charset="-128"/>
              </a:rPr>
              <a:t>当サービスでできること</a:t>
            </a:r>
            <a:endParaRPr lang="en-US" altLang="ja-JP" sz="2400" dirty="0">
              <a:latin typeface="Meiryo UI" panose="020B0604030504040204" pitchFamily="50" charset="-128"/>
              <a:ea typeface="Meiryo UI" panose="020B0604030504040204" pitchFamily="50" charset="-128"/>
            </a:endParaRPr>
          </a:p>
          <a:p>
            <a:pPr marL="0" indent="0">
              <a:buNone/>
            </a:pPr>
            <a:endParaRPr lang="en-US" altLang="ja-JP" sz="2400" dirty="0">
              <a:latin typeface="Meiryo UI" panose="020B0604030504040204" pitchFamily="50" charset="-128"/>
              <a:ea typeface="Meiryo UI" panose="020B0604030504040204" pitchFamily="50" charset="-128"/>
            </a:endParaRPr>
          </a:p>
          <a:p>
            <a:pPr marL="0" indent="0">
              <a:buNone/>
            </a:pPr>
            <a:r>
              <a:rPr lang="en-US" altLang="ja-JP" sz="2400" dirty="0">
                <a:latin typeface="Meiryo UI" panose="020B0604030504040204" pitchFamily="50" charset="-128"/>
                <a:ea typeface="Meiryo UI" panose="020B0604030504040204" pitchFamily="50" charset="-128"/>
              </a:rPr>
              <a:t> 2. </a:t>
            </a:r>
            <a:r>
              <a:rPr lang="ja-JP" altLang="en-US" sz="2400" dirty="0">
                <a:latin typeface="Meiryo UI" panose="020B0604030504040204" pitchFamily="50" charset="-128"/>
                <a:ea typeface="Meiryo UI" panose="020B0604030504040204" pitchFamily="50" charset="-128"/>
              </a:rPr>
              <a:t>はじめての起動</a:t>
            </a:r>
            <a:endParaRPr lang="en-US" altLang="ja-JP" sz="2400" dirty="0">
              <a:latin typeface="Meiryo UI" panose="020B0604030504040204" pitchFamily="50" charset="-128"/>
              <a:ea typeface="Meiryo UI" panose="020B0604030504040204" pitchFamily="50" charset="-128"/>
            </a:endParaRPr>
          </a:p>
          <a:p>
            <a:pPr marL="0" indent="0">
              <a:buNone/>
            </a:pPr>
            <a:endParaRPr lang="en-US" altLang="ja-JP" sz="2400" dirty="0">
              <a:latin typeface="Meiryo UI" panose="020B0604030504040204" pitchFamily="50" charset="-128"/>
              <a:ea typeface="Meiryo UI" panose="020B0604030504040204" pitchFamily="50" charset="-128"/>
            </a:endParaRPr>
          </a:p>
          <a:p>
            <a:pPr marL="0" indent="0">
              <a:buNone/>
            </a:pPr>
            <a:r>
              <a:rPr lang="en-US" altLang="ja-JP" sz="2400" dirty="0">
                <a:latin typeface="Meiryo UI" panose="020B0604030504040204" pitchFamily="50" charset="-128"/>
                <a:ea typeface="Meiryo UI" panose="020B0604030504040204" pitchFamily="50" charset="-128"/>
              </a:rPr>
              <a:t> 3.</a:t>
            </a:r>
            <a:r>
              <a:rPr lang="ja-JP" altLang="en-US" sz="2400" dirty="0">
                <a:latin typeface="Meiryo UI" panose="020B0604030504040204" pitchFamily="50" charset="-128"/>
                <a:ea typeface="Meiryo UI" panose="020B0604030504040204" pitchFamily="50" charset="-128"/>
              </a:rPr>
              <a:t> 基本操作</a:t>
            </a:r>
            <a:br>
              <a:rPr lang="en-US" altLang="ja-JP" sz="2400" dirty="0">
                <a:latin typeface="Meiryo UI" panose="020B0604030504040204" pitchFamily="50" charset="-128"/>
                <a:ea typeface="Meiryo UI" panose="020B0604030504040204" pitchFamily="50" charset="-128"/>
              </a:rPr>
            </a:br>
            <a:endParaRPr kumimoji="1" lang="ja-JP" altLang="en-US" sz="24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68980" y="6492874"/>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5</a:t>
            </a:fld>
            <a:endParaRPr kumimoji="1" lang="ja-JP" altLang="en-US"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413883778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29400"/>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5</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- 4. </a:t>
            </a:r>
            <a:r>
              <a:rPr lang="ja-JP" altLang="en-US" sz="2800" b="1" dirty="0">
                <a:latin typeface="Meiryo UI" panose="020B0604030504040204" pitchFamily="50" charset="-128"/>
                <a:ea typeface="Meiryo UI" panose="020B0604030504040204" pitchFamily="50" charset="-128"/>
              </a:rPr>
              <a:t>社員の出退勤の状況を確認する</a:t>
            </a: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50</a:t>
            </a:fld>
            <a:endParaRPr kumimoji="1" lang="ja-JP" altLang="en-US" dirty="0">
              <a:latin typeface="Meiryo UI" panose="020B0604030504040204" pitchFamily="50" charset="-128"/>
              <a:ea typeface="Meiryo UI" panose="020B0604030504040204" pitchFamily="50" charset="-128"/>
            </a:endParaRPr>
          </a:p>
        </p:txBody>
      </p:sp>
      <p:sp>
        <p:nvSpPr>
          <p:cNvPr id="3" name="コンテンツ プレースホルダー 2"/>
          <p:cNvSpPr>
            <a:spLocks noGrp="1"/>
          </p:cNvSpPr>
          <p:nvPr>
            <p:ph idx="1"/>
          </p:nvPr>
        </p:nvSpPr>
        <p:spPr>
          <a:xfrm>
            <a:off x="302150" y="821109"/>
            <a:ext cx="10964186" cy="5851540"/>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［勤怠</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出退勤状況確認］メニューで確認します。</a:t>
            </a:r>
          </a:p>
          <a:p>
            <a:pPr marL="0" indent="0">
              <a:buNone/>
            </a:pPr>
            <a:r>
              <a:rPr lang="ja-JP" altLang="en-US" sz="1600" dirty="0">
                <a:latin typeface="Meiryo UI" panose="020B0604030504040204" pitchFamily="50" charset="-128"/>
                <a:ea typeface="Meiryo UI" panose="020B0604030504040204" pitchFamily="50" charset="-128"/>
              </a:rPr>
              <a:t>　</a:t>
            </a: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br>
              <a:rPr lang="en-US" altLang="ja-JP" sz="1600" dirty="0">
                <a:latin typeface="Meiryo UI" panose="020B0604030504040204" pitchFamily="50" charset="-128"/>
                <a:ea typeface="Meiryo UI" panose="020B0604030504040204" pitchFamily="50" charset="-128"/>
              </a:rPr>
            </a:b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ja-JP"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ja-JP" altLang="en-US" sz="1600" dirty="0">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p:txBody>
      </p:sp>
      <p:pic>
        <p:nvPicPr>
          <p:cNvPr id="6" name="図 5"/>
          <p:cNvPicPr>
            <a:picLocks noChangeAspect="1"/>
          </p:cNvPicPr>
          <p:nvPr/>
        </p:nvPicPr>
        <p:blipFill>
          <a:blip r:embed="rId3"/>
          <a:stretch>
            <a:fillRect/>
          </a:stretch>
        </p:blipFill>
        <p:spPr>
          <a:xfrm>
            <a:off x="599549" y="1408391"/>
            <a:ext cx="7352381" cy="3771429"/>
          </a:xfrm>
          <a:prstGeom prst="rect">
            <a:avLst/>
          </a:prstGeom>
        </p:spPr>
      </p:pic>
      <p:sp>
        <p:nvSpPr>
          <p:cNvPr id="16" name="Rectangle 363">
            <a:extLst>
              <a:ext uri="{FF2B5EF4-FFF2-40B4-BE49-F238E27FC236}">
                <a16:creationId xmlns:a16="http://schemas.microsoft.com/office/drawing/2014/main" id="{11BAAEAB-59B8-43CF-B51A-0C608EBFD5FD}"/>
              </a:ext>
            </a:extLst>
          </p:cNvPr>
          <p:cNvSpPr>
            <a:spLocks noChangeArrowheads="1"/>
          </p:cNvSpPr>
          <p:nvPr/>
        </p:nvSpPr>
        <p:spPr bwMode="auto">
          <a:xfrm>
            <a:off x="1372321" y="3128372"/>
            <a:ext cx="2728575" cy="717766"/>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集計する条件を設定し、</a:t>
            </a:r>
          </a:p>
          <a:p>
            <a:r>
              <a:rPr lang="ja-JP"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］ボタンをクリックします。</a:t>
            </a:r>
          </a:p>
        </p:txBody>
      </p:sp>
      <p:sp>
        <p:nvSpPr>
          <p:cNvPr id="17" name="AutoShape 380">
            <a:extLst>
              <a:ext uri="{FF2B5EF4-FFF2-40B4-BE49-F238E27FC236}">
                <a16:creationId xmlns:a16="http://schemas.microsoft.com/office/drawing/2014/main" id="{01D94FD8-D9FE-404C-9DB3-B4EB36C70EB7}"/>
              </a:ext>
            </a:extLst>
          </p:cNvPr>
          <p:cNvSpPr>
            <a:spLocks noChangeArrowheads="1"/>
          </p:cNvSpPr>
          <p:nvPr/>
        </p:nvSpPr>
        <p:spPr bwMode="auto">
          <a:xfrm>
            <a:off x="1150648" y="2643570"/>
            <a:ext cx="678154" cy="25640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375878199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29400"/>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5</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- 5. </a:t>
            </a:r>
            <a:r>
              <a:rPr lang="ja-JP" altLang="en-US" sz="2800" b="1" dirty="0">
                <a:latin typeface="Meiryo UI" panose="020B0604030504040204" pitchFamily="50" charset="-128"/>
                <a:ea typeface="Meiryo UI" panose="020B0604030504040204" pitchFamily="50" charset="-128"/>
              </a:rPr>
              <a:t>勤務データを日別・週別・月別に確認する（</a:t>
            </a:r>
            <a:r>
              <a:rPr lang="en-US" altLang="ja-JP" sz="2800" b="1" dirty="0">
                <a:latin typeface="Meiryo UI" panose="020B0604030504040204" pitchFamily="50" charset="-128"/>
                <a:ea typeface="Meiryo UI" panose="020B0604030504040204" pitchFamily="50" charset="-128"/>
              </a:rPr>
              <a:t>1</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51</a:t>
            </a:fld>
            <a:endParaRPr kumimoji="1" lang="ja-JP" altLang="en-US" dirty="0">
              <a:latin typeface="Meiryo UI" panose="020B0604030504040204" pitchFamily="50" charset="-128"/>
              <a:ea typeface="Meiryo UI" panose="020B0604030504040204" pitchFamily="50" charset="-128"/>
            </a:endParaRPr>
          </a:p>
        </p:txBody>
      </p:sp>
      <p:sp>
        <p:nvSpPr>
          <p:cNvPr id="3" name="コンテンツ プレースホルダー 2"/>
          <p:cNvSpPr>
            <a:spLocks noGrp="1"/>
          </p:cNvSpPr>
          <p:nvPr>
            <p:ph idx="1"/>
          </p:nvPr>
        </p:nvSpPr>
        <p:spPr>
          <a:xfrm>
            <a:off x="302150" y="818112"/>
            <a:ext cx="11499154" cy="5680993"/>
          </a:xfrm>
        </p:spPr>
        <p:txBody>
          <a:bodyPr>
            <a:normAutofit/>
          </a:bodyPr>
          <a:lstStyle/>
          <a:p>
            <a:pPr marL="0" indent="0">
              <a:buNone/>
            </a:pPr>
            <a:r>
              <a:rPr lang="ja-JP" altLang="en-US" sz="1600" b="1" dirty="0">
                <a:latin typeface="Meiryo UI" panose="020B0604030504040204" pitchFamily="50" charset="-128"/>
                <a:ea typeface="Meiryo UI" panose="020B0604030504040204" pitchFamily="50" charset="-128"/>
              </a:rPr>
              <a:t>○ 日別で確認する場合</a:t>
            </a: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［管理資料</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就業日報］メニューで確認します。</a:t>
            </a:r>
          </a:p>
          <a:p>
            <a:pPr marL="0" indent="0">
              <a:buNone/>
            </a:pPr>
            <a:r>
              <a:rPr lang="ja-JP" altLang="en-US" sz="1600" dirty="0">
                <a:latin typeface="Meiryo UI" panose="020B0604030504040204" pitchFamily="50" charset="-128"/>
                <a:ea typeface="Meiryo UI" panose="020B0604030504040204" pitchFamily="50" charset="-128"/>
              </a:rPr>
              <a:t>　</a:t>
            </a: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br>
              <a:rPr lang="en-US" altLang="ja-JP" sz="1600" dirty="0">
                <a:latin typeface="Meiryo UI" panose="020B0604030504040204" pitchFamily="50" charset="-128"/>
                <a:ea typeface="Meiryo UI" panose="020B0604030504040204" pitchFamily="50" charset="-128"/>
              </a:rPr>
            </a:b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ja-JP"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ja-JP" altLang="en-US" sz="1600" dirty="0">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p:txBody>
      </p:sp>
      <p:pic>
        <p:nvPicPr>
          <p:cNvPr id="11" name="図 10">
            <a:extLst>
              <a:ext uri="{FF2B5EF4-FFF2-40B4-BE49-F238E27FC236}">
                <a16:creationId xmlns:a16="http://schemas.microsoft.com/office/drawing/2014/main" id="{CD84AE63-436B-4326-A365-37D8A7D9FB8A}"/>
              </a:ext>
            </a:extLst>
          </p:cNvPr>
          <p:cNvPicPr>
            <a:picLocks noChangeAspect="1"/>
          </p:cNvPicPr>
          <p:nvPr/>
        </p:nvPicPr>
        <p:blipFill>
          <a:blip r:embed="rId3"/>
          <a:stretch>
            <a:fillRect/>
          </a:stretch>
        </p:blipFill>
        <p:spPr>
          <a:xfrm>
            <a:off x="4142396" y="2934039"/>
            <a:ext cx="3284315" cy="933640"/>
          </a:xfrm>
          <a:prstGeom prst="rect">
            <a:avLst/>
          </a:prstGeom>
          <a:ln w="3175">
            <a:solidFill>
              <a:schemeClr val="tx1"/>
            </a:solidFill>
          </a:ln>
        </p:spPr>
      </p:pic>
      <p:sp>
        <p:nvSpPr>
          <p:cNvPr id="14" name="AutoShape 380">
            <a:extLst>
              <a:ext uri="{FF2B5EF4-FFF2-40B4-BE49-F238E27FC236}">
                <a16:creationId xmlns:a16="http://schemas.microsoft.com/office/drawing/2014/main" id="{383EA24D-C19F-4800-91A6-B52CC699443E}"/>
              </a:ext>
            </a:extLst>
          </p:cNvPr>
          <p:cNvSpPr>
            <a:spLocks noChangeArrowheads="1"/>
          </p:cNvSpPr>
          <p:nvPr/>
        </p:nvSpPr>
        <p:spPr bwMode="auto">
          <a:xfrm>
            <a:off x="4142396" y="2973318"/>
            <a:ext cx="479700" cy="12701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0" name="矢印: 折線 34">
            <a:extLst>
              <a:ext uri="{FF2B5EF4-FFF2-40B4-BE49-F238E27FC236}">
                <a16:creationId xmlns:a16="http://schemas.microsoft.com/office/drawing/2014/main" id="{1ACC89D8-73C3-48AD-9806-81CFF1D18705}"/>
              </a:ext>
            </a:extLst>
          </p:cNvPr>
          <p:cNvSpPr/>
          <p:nvPr/>
        </p:nvSpPr>
        <p:spPr>
          <a:xfrm flipV="1">
            <a:off x="1623795" y="4157503"/>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21" name="矢印: 折線 37">
            <a:extLst>
              <a:ext uri="{FF2B5EF4-FFF2-40B4-BE49-F238E27FC236}">
                <a16:creationId xmlns:a16="http://schemas.microsoft.com/office/drawing/2014/main" id="{B7770878-5605-4ECA-8397-B890DA581B30}"/>
              </a:ext>
            </a:extLst>
          </p:cNvPr>
          <p:cNvSpPr/>
          <p:nvPr/>
        </p:nvSpPr>
        <p:spPr>
          <a:xfrm flipV="1">
            <a:off x="6599489" y="4931412"/>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22" name="Rectangle 363">
            <a:extLst>
              <a:ext uri="{FF2B5EF4-FFF2-40B4-BE49-F238E27FC236}">
                <a16:creationId xmlns:a16="http://schemas.microsoft.com/office/drawing/2014/main" id="{11BAAEAB-59B8-43CF-B51A-0C608EBFD5FD}"/>
              </a:ext>
            </a:extLst>
          </p:cNvPr>
          <p:cNvSpPr>
            <a:spLocks noChangeArrowheads="1"/>
          </p:cNvSpPr>
          <p:nvPr/>
        </p:nvSpPr>
        <p:spPr bwMode="auto">
          <a:xfrm>
            <a:off x="2505723" y="1985488"/>
            <a:ext cx="7898906" cy="894550"/>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① 集計</a:t>
            </a:r>
            <a:r>
              <a:rPr lang="ja-JP" altLang="ja-JP" sz="1600" dirty="0">
                <a:latin typeface="Meiryo UI" panose="020B0604030504040204" pitchFamily="50" charset="-128"/>
                <a:ea typeface="Meiryo UI" panose="020B0604030504040204" pitchFamily="50" charset="-128"/>
              </a:rPr>
              <a:t>パターンを作成する場合は、［新規］ボタンをクリックします。</a:t>
            </a: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すでに作成済みの</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パターンを使用する場合は、</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パターンを選択し</a:t>
            </a:r>
            <a:r>
              <a:rPr lang="ja-JP" altLang="en-US" sz="1600" dirty="0">
                <a:latin typeface="Meiryo UI" panose="020B0604030504040204" pitchFamily="50" charset="-128"/>
                <a:ea typeface="Meiryo UI" panose="020B0604030504040204" pitchFamily="50" charset="-128"/>
              </a:rPr>
              <a:t>て</a:t>
            </a:r>
            <a:r>
              <a:rPr lang="ja-JP"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］ボタンを</a:t>
            </a: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クリックします。</a:t>
            </a:r>
          </a:p>
          <a:p>
            <a:pPr fontAlgn="base"/>
            <a:endParaRPr lang="ja-JP" altLang="ja-JP" sz="1200" dirty="0"/>
          </a:p>
        </p:txBody>
      </p:sp>
      <p:pic>
        <p:nvPicPr>
          <p:cNvPr id="6148" name="Picture 4" descr="C:\Users\nhosoya\AppData\Local\Temp\SNAGHTML1ab0cb5f.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322999" y="4147400"/>
            <a:ext cx="4143781" cy="2379413"/>
          </a:xfrm>
          <a:prstGeom prst="rect">
            <a:avLst/>
          </a:prstGeom>
          <a:noFill/>
          <a:extLst>
            <a:ext uri="{909E8E84-426E-40DD-AFC4-6F175D3DCCD1}">
              <a14:hiddenFill xmlns:a14="http://schemas.microsoft.com/office/drawing/2010/main">
                <a:solidFill>
                  <a:srgbClr val="FFFFFF"/>
                </a:solidFill>
              </a14:hiddenFill>
            </a:ext>
          </a:extLst>
        </p:spPr>
      </p:pic>
      <p:sp>
        <p:nvSpPr>
          <p:cNvPr id="25" name="Rectangle 363">
            <a:extLst>
              <a:ext uri="{FF2B5EF4-FFF2-40B4-BE49-F238E27FC236}">
                <a16:creationId xmlns:a16="http://schemas.microsoft.com/office/drawing/2014/main" id="{381EFFC1-2258-4373-A981-46482FDD50EF}"/>
              </a:ext>
            </a:extLst>
          </p:cNvPr>
          <p:cNvSpPr>
            <a:spLocks noChangeArrowheads="1"/>
          </p:cNvSpPr>
          <p:nvPr/>
        </p:nvSpPr>
        <p:spPr bwMode="auto">
          <a:xfrm>
            <a:off x="8406333" y="5318720"/>
            <a:ext cx="2939000" cy="766302"/>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③ 　 または　 、 　を</a:t>
            </a:r>
            <a:r>
              <a:rPr lang="ja-JP" altLang="ja-JP" sz="1600" dirty="0">
                <a:latin typeface="Meiryo UI" panose="020B0604030504040204" pitchFamily="50" charset="-128"/>
                <a:ea typeface="Meiryo UI" panose="020B0604030504040204" pitchFamily="50" charset="-128"/>
              </a:rPr>
              <a:t>クリックすると、</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表示する</a:t>
            </a:r>
            <a:r>
              <a:rPr lang="ja-JP" altLang="en-US" sz="1600" dirty="0">
                <a:latin typeface="Meiryo UI" panose="020B0604030504040204" pitchFamily="50" charset="-128"/>
                <a:ea typeface="Meiryo UI" panose="020B0604030504040204" pitchFamily="50" charset="-128"/>
              </a:rPr>
              <a:t>日付</a:t>
            </a:r>
            <a:r>
              <a:rPr lang="ja-JP" altLang="ja-JP" sz="1600" dirty="0">
                <a:latin typeface="Meiryo UI" panose="020B0604030504040204" pitchFamily="50" charset="-128"/>
                <a:ea typeface="Meiryo UI" panose="020B0604030504040204" pitchFamily="50" charset="-128"/>
              </a:rPr>
              <a:t>を変更できます。</a:t>
            </a:r>
          </a:p>
        </p:txBody>
      </p:sp>
      <p:pic>
        <p:nvPicPr>
          <p:cNvPr id="26" name="＞マーク.jpg">
            <a:extLst>
              <a:ext uri="{FF2B5EF4-FFF2-40B4-BE49-F238E27FC236}">
                <a16:creationId xmlns:a16="http://schemas.microsoft.com/office/drawing/2014/main" id="{5B5E927F-542F-4A39-9CB2-8A9F3998F3E1}"/>
              </a:ext>
            </a:extLst>
          </p:cNvPr>
          <p:cNvPicPr/>
          <p:nvPr/>
        </p:nvPicPr>
        <p:blipFill>
          <a:blip r:embed="rId5" r:link="rId6">
            <a:extLst>
              <a:ext uri="{28A0092B-C50C-407E-A947-70E740481C1C}">
                <a14:useLocalDpi xmlns:a14="http://schemas.microsoft.com/office/drawing/2010/main" val="0"/>
              </a:ext>
            </a:extLst>
          </a:blip>
          <a:stretch>
            <a:fillRect/>
          </a:stretch>
        </p:blipFill>
        <p:spPr>
          <a:xfrm rot="10800000">
            <a:off x="8774762" y="5467580"/>
            <a:ext cx="153035" cy="153035"/>
          </a:xfrm>
          <a:prstGeom prst="rect">
            <a:avLst/>
          </a:prstGeom>
        </p:spPr>
      </p:pic>
      <p:pic>
        <p:nvPicPr>
          <p:cNvPr id="27" name="＞マーク.jpg">
            <a:extLst>
              <a:ext uri="{FF2B5EF4-FFF2-40B4-BE49-F238E27FC236}">
                <a16:creationId xmlns:a16="http://schemas.microsoft.com/office/drawing/2014/main" id="{8F513E48-93F1-4280-BFEB-4D351F096606}"/>
              </a:ext>
            </a:extLst>
          </p:cNvPr>
          <p:cNvPicPr/>
          <p:nvPr/>
        </p:nvPicPr>
        <p:blipFill>
          <a:blip r:embed="rId5" r:link="rId6">
            <a:extLst>
              <a:ext uri="{28A0092B-C50C-407E-A947-70E740481C1C}">
                <a14:useLocalDpi xmlns:a14="http://schemas.microsoft.com/office/drawing/2010/main" val="0"/>
              </a:ext>
            </a:extLst>
          </a:blip>
          <a:stretch>
            <a:fillRect/>
          </a:stretch>
        </p:blipFill>
        <p:spPr>
          <a:xfrm>
            <a:off x="9459512" y="5472939"/>
            <a:ext cx="153035" cy="153035"/>
          </a:xfrm>
          <a:prstGeom prst="rect">
            <a:avLst/>
          </a:prstGeom>
        </p:spPr>
      </p:pic>
      <p:pic>
        <p:nvPicPr>
          <p:cNvPr id="28" name="図 27">
            <a:extLst>
              <a:ext uri="{FF2B5EF4-FFF2-40B4-BE49-F238E27FC236}">
                <a16:creationId xmlns:a16="http://schemas.microsoft.com/office/drawing/2014/main" id="{9BA94FC3-5EA8-4D98-B8DB-9C66B519DB51}"/>
              </a:ext>
            </a:extLst>
          </p:cNvPr>
          <p:cNvPicPr/>
          <p:nvPr/>
        </p:nvPicPr>
        <p:blipFill>
          <a:blip r:embed="rId7"/>
          <a:stretch>
            <a:fillRect/>
          </a:stretch>
        </p:blipFill>
        <p:spPr>
          <a:xfrm>
            <a:off x="9749862" y="5439854"/>
            <a:ext cx="217874" cy="215879"/>
          </a:xfrm>
          <a:prstGeom prst="rect">
            <a:avLst/>
          </a:prstGeom>
        </p:spPr>
      </p:pic>
      <p:pic>
        <p:nvPicPr>
          <p:cNvPr id="6152" name="Picture 8" descr="C:\Users\nhosoya\AppData\Local\Temp\SNAGHTML1b06805a.PN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36093" y="1576059"/>
            <a:ext cx="1603375" cy="2486717"/>
          </a:xfrm>
          <a:prstGeom prst="rect">
            <a:avLst/>
          </a:prstGeom>
          <a:noFill/>
          <a:extLst>
            <a:ext uri="{909E8E84-426E-40DD-AFC4-6F175D3DCCD1}">
              <a14:hiddenFill xmlns:a14="http://schemas.microsoft.com/office/drawing/2010/main">
                <a:solidFill>
                  <a:srgbClr val="FFFFFF"/>
                </a:solidFill>
              </a14:hiddenFill>
            </a:ext>
          </a:extLst>
        </p:spPr>
      </p:pic>
      <p:pic>
        <p:nvPicPr>
          <p:cNvPr id="6154" name="Picture 10" descr="C:\Users\nhosoya\AppData\Local\Temp\SNAGHTML1b0713b1.PNG"/>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244594" y="3534282"/>
            <a:ext cx="3585772" cy="1584126"/>
          </a:xfrm>
          <a:prstGeom prst="rect">
            <a:avLst/>
          </a:prstGeom>
          <a:noFill/>
          <a:extLst>
            <a:ext uri="{909E8E84-426E-40DD-AFC4-6F175D3DCCD1}">
              <a14:hiddenFill xmlns:a14="http://schemas.microsoft.com/office/drawing/2010/main">
                <a:solidFill>
                  <a:srgbClr val="FFFFFF"/>
                </a:solidFill>
              </a14:hiddenFill>
            </a:ext>
          </a:extLst>
        </p:spPr>
      </p:pic>
      <p:sp>
        <p:nvSpPr>
          <p:cNvPr id="15" name="AutoShape 380">
            <a:extLst>
              <a:ext uri="{FF2B5EF4-FFF2-40B4-BE49-F238E27FC236}">
                <a16:creationId xmlns:a16="http://schemas.microsoft.com/office/drawing/2014/main" id="{4343BA3A-6C09-4273-BA93-41CF65432935}"/>
              </a:ext>
            </a:extLst>
          </p:cNvPr>
          <p:cNvSpPr>
            <a:spLocks noChangeArrowheads="1"/>
          </p:cNvSpPr>
          <p:nvPr/>
        </p:nvSpPr>
        <p:spPr bwMode="auto">
          <a:xfrm>
            <a:off x="3258708" y="3836905"/>
            <a:ext cx="479700" cy="12956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dirty="0"/>
          </a:p>
        </p:txBody>
      </p:sp>
      <p:pic>
        <p:nvPicPr>
          <p:cNvPr id="6166" name="Picture 22" descr="C:\Users\nhosoya\AppData\Local\Temp\SNAGHTML1b096263.PNG"/>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641370" y="4249344"/>
            <a:ext cx="3197162" cy="1841712"/>
          </a:xfrm>
          <a:prstGeom prst="rect">
            <a:avLst/>
          </a:prstGeom>
          <a:noFill/>
          <a:extLst>
            <a:ext uri="{909E8E84-426E-40DD-AFC4-6F175D3DCCD1}">
              <a14:hiddenFill xmlns:a14="http://schemas.microsoft.com/office/drawing/2010/main">
                <a:solidFill>
                  <a:srgbClr val="FFFFFF"/>
                </a:solidFill>
              </a14:hiddenFill>
            </a:ext>
          </a:extLst>
        </p:spPr>
      </p:pic>
      <p:sp>
        <p:nvSpPr>
          <p:cNvPr id="18"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2654218" y="5040631"/>
            <a:ext cx="479700" cy="12956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3" name="Rectangle 363">
            <a:extLst>
              <a:ext uri="{FF2B5EF4-FFF2-40B4-BE49-F238E27FC236}">
                <a16:creationId xmlns:a16="http://schemas.microsoft.com/office/drawing/2014/main" id="{0AF274BB-BC00-44BE-80DF-0CF77F4CF5EA}"/>
              </a:ext>
            </a:extLst>
          </p:cNvPr>
          <p:cNvSpPr>
            <a:spLocks noChangeArrowheads="1"/>
          </p:cNvSpPr>
          <p:nvPr/>
        </p:nvSpPr>
        <p:spPr bwMode="auto">
          <a:xfrm>
            <a:off x="6154941" y="3379277"/>
            <a:ext cx="4419926" cy="468058"/>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② </a:t>
            </a:r>
            <a:r>
              <a:rPr lang="ja-JP" altLang="ja-JP" sz="1600" dirty="0">
                <a:latin typeface="Meiryo UI" panose="020B0604030504040204" pitchFamily="50" charset="-128"/>
                <a:ea typeface="Meiryo UI" panose="020B0604030504040204" pitchFamily="50" charset="-128"/>
              </a:rPr>
              <a:t>条件設定より、集計する項目などを選択できます。</a:t>
            </a:r>
          </a:p>
        </p:txBody>
      </p:sp>
      <p:sp>
        <p:nvSpPr>
          <p:cNvPr id="30" name="AutoShape 380">
            <a:extLst>
              <a:ext uri="{FF2B5EF4-FFF2-40B4-BE49-F238E27FC236}">
                <a16:creationId xmlns:a16="http://schemas.microsoft.com/office/drawing/2014/main" id="{57BECE7A-5CAE-4B53-B843-E152A0218337}"/>
              </a:ext>
            </a:extLst>
          </p:cNvPr>
          <p:cNvSpPr>
            <a:spLocks noChangeArrowheads="1"/>
          </p:cNvSpPr>
          <p:nvPr/>
        </p:nvSpPr>
        <p:spPr bwMode="auto">
          <a:xfrm>
            <a:off x="8883406" y="4282392"/>
            <a:ext cx="1130605" cy="165321"/>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2" name="AutoShape 380">
            <a:extLst>
              <a:ext uri="{FF2B5EF4-FFF2-40B4-BE49-F238E27FC236}">
                <a16:creationId xmlns:a16="http://schemas.microsoft.com/office/drawing/2014/main" id="{6D8690EA-06E3-4211-92F7-C29BB69A776B}"/>
              </a:ext>
            </a:extLst>
          </p:cNvPr>
          <p:cNvSpPr>
            <a:spLocks noChangeArrowheads="1"/>
          </p:cNvSpPr>
          <p:nvPr/>
        </p:nvSpPr>
        <p:spPr bwMode="auto">
          <a:xfrm>
            <a:off x="1550939" y="3805139"/>
            <a:ext cx="544951" cy="21508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3" name="AutoShape 380">
            <a:extLst>
              <a:ext uri="{FF2B5EF4-FFF2-40B4-BE49-F238E27FC236}">
                <a16:creationId xmlns:a16="http://schemas.microsoft.com/office/drawing/2014/main" id="{54CD1C23-5505-4933-82E5-8AAF94473C2B}"/>
              </a:ext>
            </a:extLst>
          </p:cNvPr>
          <p:cNvSpPr>
            <a:spLocks noChangeArrowheads="1"/>
          </p:cNvSpPr>
          <p:nvPr/>
        </p:nvSpPr>
        <p:spPr bwMode="auto">
          <a:xfrm>
            <a:off x="555780" y="1771789"/>
            <a:ext cx="626914" cy="31947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50696161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29400"/>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5</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- 5. </a:t>
            </a:r>
            <a:r>
              <a:rPr lang="ja-JP" altLang="en-US" sz="2800" b="1" dirty="0">
                <a:latin typeface="Meiryo UI" panose="020B0604030504040204" pitchFamily="50" charset="-128"/>
                <a:ea typeface="Meiryo UI" panose="020B0604030504040204" pitchFamily="50" charset="-128"/>
              </a:rPr>
              <a:t>勤務データを日別・週別・月別に確認する（</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52</a:t>
            </a:fld>
            <a:endParaRPr kumimoji="1" lang="ja-JP" altLang="en-US" dirty="0">
              <a:latin typeface="Meiryo UI" panose="020B0604030504040204" pitchFamily="50" charset="-128"/>
              <a:ea typeface="Meiryo UI" panose="020B0604030504040204" pitchFamily="50" charset="-128"/>
            </a:endParaRPr>
          </a:p>
        </p:txBody>
      </p:sp>
      <p:sp>
        <p:nvSpPr>
          <p:cNvPr id="3" name="コンテンツ プレースホルダー 2"/>
          <p:cNvSpPr>
            <a:spLocks noGrp="1"/>
          </p:cNvSpPr>
          <p:nvPr>
            <p:ph idx="1"/>
          </p:nvPr>
        </p:nvSpPr>
        <p:spPr>
          <a:xfrm>
            <a:off x="302150" y="821109"/>
            <a:ext cx="10964186" cy="5851540"/>
          </a:xfrm>
        </p:spPr>
        <p:txBody>
          <a:bodyPr>
            <a:normAutofit/>
          </a:bodyPr>
          <a:lstStyle/>
          <a:p>
            <a:pPr marL="0" indent="0">
              <a:buNone/>
            </a:pPr>
            <a:r>
              <a:rPr lang="ja-JP" altLang="en-US" sz="1600" b="1" dirty="0">
                <a:latin typeface="Meiryo UI" panose="020B0604030504040204" pitchFamily="50" charset="-128"/>
                <a:ea typeface="Meiryo UI" panose="020B0604030504040204" pitchFamily="50" charset="-128"/>
              </a:rPr>
              <a:t>○ 週別で確認する場合</a:t>
            </a: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［管理資料</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就業週報］メニューで確認します。</a:t>
            </a:r>
          </a:p>
          <a:p>
            <a:pPr marL="0" indent="0">
              <a:buNone/>
            </a:pPr>
            <a:r>
              <a:rPr lang="ja-JP" altLang="en-US" sz="1600" dirty="0">
                <a:latin typeface="Meiryo UI" panose="020B0604030504040204" pitchFamily="50" charset="-128"/>
                <a:ea typeface="Meiryo UI" panose="020B0604030504040204" pitchFamily="50" charset="-128"/>
              </a:rPr>
              <a:t>　</a:t>
            </a: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br>
              <a:rPr lang="en-US" altLang="ja-JP" sz="1600" dirty="0">
                <a:latin typeface="Meiryo UI" panose="020B0604030504040204" pitchFamily="50" charset="-128"/>
                <a:ea typeface="Meiryo UI" panose="020B0604030504040204" pitchFamily="50" charset="-128"/>
              </a:rPr>
            </a:b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ja-JP"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ja-JP" altLang="en-US" sz="1600" dirty="0">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p:txBody>
      </p:sp>
      <p:sp>
        <p:nvSpPr>
          <p:cNvPr id="34" name="矢印: 折線 37">
            <a:extLst>
              <a:ext uri="{FF2B5EF4-FFF2-40B4-BE49-F238E27FC236}">
                <a16:creationId xmlns:a16="http://schemas.microsoft.com/office/drawing/2014/main" id="{B7770878-5605-4ECA-8397-B890DA581B30}"/>
              </a:ext>
            </a:extLst>
          </p:cNvPr>
          <p:cNvSpPr/>
          <p:nvPr/>
        </p:nvSpPr>
        <p:spPr>
          <a:xfrm flipV="1">
            <a:off x="6177595" y="5214698"/>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37" name="Rectangle 363">
            <a:extLst>
              <a:ext uri="{FF2B5EF4-FFF2-40B4-BE49-F238E27FC236}">
                <a16:creationId xmlns:a16="http://schemas.microsoft.com/office/drawing/2014/main" id="{F2C4E4AA-CCCC-46A4-B6B3-4C7A4F4577F2}"/>
              </a:ext>
            </a:extLst>
          </p:cNvPr>
          <p:cNvSpPr>
            <a:spLocks noChangeArrowheads="1"/>
          </p:cNvSpPr>
          <p:nvPr/>
        </p:nvSpPr>
        <p:spPr bwMode="auto">
          <a:xfrm>
            <a:off x="8149723" y="4226314"/>
            <a:ext cx="3354305" cy="457200"/>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③ </a:t>
            </a:r>
            <a:r>
              <a:rPr lang="ja-JP" altLang="ja-JP" sz="1600" dirty="0">
                <a:latin typeface="Meiryo UI" panose="020B0604030504040204" pitchFamily="50" charset="-128"/>
                <a:ea typeface="Meiryo UI" panose="020B0604030504040204" pitchFamily="50" charset="-128"/>
              </a:rPr>
              <a:t>表示する週や社員を変更できます。</a:t>
            </a:r>
          </a:p>
        </p:txBody>
      </p:sp>
      <p:pic>
        <p:nvPicPr>
          <p:cNvPr id="8196" name="Picture 4" descr="C:\Users\nhosoya\AppData\Local\Temp\SNAGHTML1ac5c89a.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7918" y="1576059"/>
            <a:ext cx="1600786" cy="2483833"/>
          </a:xfrm>
          <a:prstGeom prst="rect">
            <a:avLst/>
          </a:prstGeom>
          <a:noFill/>
          <a:extLst>
            <a:ext uri="{909E8E84-426E-40DD-AFC4-6F175D3DCCD1}">
              <a14:hiddenFill xmlns:a14="http://schemas.microsoft.com/office/drawing/2010/main">
                <a:solidFill>
                  <a:srgbClr val="FFFFFF"/>
                </a:solidFill>
              </a14:hiddenFill>
            </a:ext>
          </a:extLst>
        </p:spPr>
      </p:pic>
      <p:pic>
        <p:nvPicPr>
          <p:cNvPr id="8200" name="Picture 8" descr="C:\Users\nhosoya\AppData\Local\Temp\SNAGHTML1ac67380.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91780" y="2920139"/>
            <a:ext cx="3184070" cy="1763375"/>
          </a:xfrm>
          <a:prstGeom prst="rect">
            <a:avLst/>
          </a:prstGeom>
          <a:noFill/>
          <a:extLst>
            <a:ext uri="{909E8E84-426E-40DD-AFC4-6F175D3DCCD1}">
              <a14:hiddenFill xmlns:a14="http://schemas.microsoft.com/office/drawing/2010/main">
                <a:solidFill>
                  <a:srgbClr val="FFFFFF"/>
                </a:solidFill>
              </a14:hiddenFill>
            </a:ext>
          </a:extLst>
        </p:spPr>
      </p:pic>
      <p:pic>
        <p:nvPicPr>
          <p:cNvPr id="8202" name="Picture 10" descr="C:\Users\nhosoya\AppData\Local\Temp\SNAGHTML1ac73171.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488965" y="3846523"/>
            <a:ext cx="3940175" cy="1736018"/>
          </a:xfrm>
          <a:prstGeom prst="rect">
            <a:avLst/>
          </a:prstGeom>
          <a:noFill/>
          <a:extLst>
            <a:ext uri="{909E8E84-426E-40DD-AFC4-6F175D3DCCD1}">
              <a14:hiddenFill xmlns:a14="http://schemas.microsoft.com/office/drawing/2010/main">
                <a:solidFill>
                  <a:srgbClr val="FFFFFF"/>
                </a:solidFill>
              </a14:hiddenFill>
            </a:ext>
          </a:extLst>
        </p:spPr>
      </p:pic>
      <p:sp>
        <p:nvSpPr>
          <p:cNvPr id="35" name="Rectangle 363">
            <a:extLst>
              <a:ext uri="{FF2B5EF4-FFF2-40B4-BE49-F238E27FC236}">
                <a16:creationId xmlns:a16="http://schemas.microsoft.com/office/drawing/2014/main" id="{11BAAEAB-59B8-43CF-B51A-0C608EBFD5FD}"/>
              </a:ext>
            </a:extLst>
          </p:cNvPr>
          <p:cNvSpPr>
            <a:spLocks noChangeArrowheads="1"/>
          </p:cNvSpPr>
          <p:nvPr/>
        </p:nvSpPr>
        <p:spPr bwMode="auto">
          <a:xfrm>
            <a:off x="3206123" y="2015203"/>
            <a:ext cx="7890964" cy="917590"/>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① 集計</a:t>
            </a:r>
            <a:r>
              <a:rPr lang="ja-JP" altLang="ja-JP" sz="1600" dirty="0">
                <a:latin typeface="Meiryo UI" panose="020B0604030504040204" pitchFamily="50" charset="-128"/>
                <a:ea typeface="Meiryo UI" panose="020B0604030504040204" pitchFamily="50" charset="-128"/>
              </a:rPr>
              <a:t>パターンを作成する場合は、［新規］ボタンをクリックします。</a:t>
            </a: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すでに作成済みの</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パターンを使用する場合は、</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パターンを選択し</a:t>
            </a:r>
            <a:r>
              <a:rPr lang="ja-JP" altLang="en-US" sz="1600" dirty="0">
                <a:latin typeface="Meiryo UI" panose="020B0604030504040204" pitchFamily="50" charset="-128"/>
                <a:ea typeface="Meiryo UI" panose="020B0604030504040204" pitchFamily="50" charset="-128"/>
              </a:rPr>
              <a:t>て</a:t>
            </a:r>
            <a:r>
              <a:rPr lang="ja-JP"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］ボタンを</a:t>
            </a: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クリックします。</a:t>
            </a:r>
          </a:p>
          <a:p>
            <a:pPr fontAlgn="base"/>
            <a:endParaRPr lang="ja-JP" altLang="ja-JP" sz="1200" dirty="0"/>
          </a:p>
        </p:txBody>
      </p:sp>
      <p:sp>
        <p:nvSpPr>
          <p:cNvPr id="36" name="Rectangle 363">
            <a:extLst>
              <a:ext uri="{FF2B5EF4-FFF2-40B4-BE49-F238E27FC236}">
                <a16:creationId xmlns:a16="http://schemas.microsoft.com/office/drawing/2014/main" id="{4B6BD021-53E9-4044-9540-5DE02E625157}"/>
              </a:ext>
            </a:extLst>
          </p:cNvPr>
          <p:cNvSpPr>
            <a:spLocks noChangeArrowheads="1"/>
          </p:cNvSpPr>
          <p:nvPr/>
        </p:nvSpPr>
        <p:spPr bwMode="auto">
          <a:xfrm>
            <a:off x="5385356" y="3414006"/>
            <a:ext cx="5392711" cy="672270"/>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② </a:t>
            </a:r>
            <a:r>
              <a:rPr lang="ja-JP" altLang="ja-JP" sz="1600" dirty="0">
                <a:latin typeface="Meiryo UI" panose="020B0604030504040204" pitchFamily="50" charset="-128"/>
                <a:ea typeface="Meiryo UI" panose="020B0604030504040204" pitchFamily="50" charset="-128"/>
              </a:rPr>
              <a:t>「</a:t>
            </a:r>
            <a:r>
              <a:rPr lang="en-US" altLang="ja-JP" sz="1600" b="1" dirty="0">
                <a:solidFill>
                  <a:srgbClr val="00B050"/>
                </a:solidFill>
                <a:latin typeface="Meiryo UI" panose="020B0604030504040204" pitchFamily="50" charset="-128"/>
                <a:ea typeface="Meiryo UI" panose="020B0604030504040204" pitchFamily="50" charset="-128"/>
              </a:rPr>
              <a:t>--</a:t>
            </a:r>
            <a:r>
              <a:rPr lang="ja-JP" altLang="ja-JP" sz="1600" b="1" dirty="0">
                <a:solidFill>
                  <a:srgbClr val="00B050"/>
                </a:solidFill>
                <a:latin typeface="Meiryo UI" panose="020B0604030504040204" pitchFamily="50" charset="-128"/>
                <a:ea typeface="Meiryo UI" panose="020B0604030504040204" pitchFamily="50" charset="-128"/>
              </a:rPr>
              <a:t>固定位置</a:t>
            </a:r>
            <a:r>
              <a:rPr lang="en-US" altLang="ja-JP" sz="1600" b="1" dirty="0">
                <a:solidFill>
                  <a:srgbClr val="00B050"/>
                </a:solidFill>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」より上に配置した項目は、画面表示した際に</a:t>
            </a: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スクロールされずに常に表示されます。</a:t>
            </a:r>
          </a:p>
        </p:txBody>
      </p:sp>
      <p:pic>
        <p:nvPicPr>
          <p:cNvPr id="31" name="図 30">
            <a:extLst>
              <a:ext uri="{FF2B5EF4-FFF2-40B4-BE49-F238E27FC236}">
                <a16:creationId xmlns:a16="http://schemas.microsoft.com/office/drawing/2014/main" id="{EB836CC1-4B96-4397-BEE7-3D5ED13ACD17}"/>
              </a:ext>
            </a:extLst>
          </p:cNvPr>
          <p:cNvPicPr>
            <a:picLocks noChangeAspect="1"/>
          </p:cNvPicPr>
          <p:nvPr/>
        </p:nvPicPr>
        <p:blipFill>
          <a:blip r:embed="rId6"/>
          <a:stretch>
            <a:fillRect/>
          </a:stretch>
        </p:blipFill>
        <p:spPr>
          <a:xfrm>
            <a:off x="1857539" y="4950124"/>
            <a:ext cx="3413612" cy="1387095"/>
          </a:xfrm>
          <a:prstGeom prst="rect">
            <a:avLst/>
          </a:prstGeom>
          <a:ln w="3175">
            <a:solidFill>
              <a:schemeClr val="tx1"/>
            </a:solidFill>
          </a:ln>
        </p:spPr>
      </p:pic>
      <p:sp>
        <p:nvSpPr>
          <p:cNvPr id="39"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5271151" y="4479543"/>
            <a:ext cx="885658" cy="12956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9" name="AutoShape 380">
            <a:extLst>
              <a:ext uri="{FF2B5EF4-FFF2-40B4-BE49-F238E27FC236}">
                <a16:creationId xmlns:a16="http://schemas.microsoft.com/office/drawing/2014/main" id="{94C8478D-BDE4-4F10-9930-C279613F6543}"/>
              </a:ext>
            </a:extLst>
          </p:cNvPr>
          <p:cNvSpPr>
            <a:spLocks noChangeArrowheads="1"/>
          </p:cNvSpPr>
          <p:nvPr/>
        </p:nvSpPr>
        <p:spPr bwMode="auto">
          <a:xfrm>
            <a:off x="2459358" y="4325799"/>
            <a:ext cx="479700" cy="12956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0" name="AutoShape 380">
            <a:extLst>
              <a:ext uri="{FF2B5EF4-FFF2-40B4-BE49-F238E27FC236}">
                <a16:creationId xmlns:a16="http://schemas.microsoft.com/office/drawing/2014/main" id="{9BC72AB0-DA33-4867-9F89-35DD112C0DFE}"/>
              </a:ext>
            </a:extLst>
          </p:cNvPr>
          <p:cNvSpPr>
            <a:spLocks noChangeArrowheads="1"/>
          </p:cNvSpPr>
          <p:nvPr/>
        </p:nvSpPr>
        <p:spPr bwMode="auto">
          <a:xfrm>
            <a:off x="1550939" y="3839007"/>
            <a:ext cx="544951" cy="21508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2" name="矢印: 折線 34">
            <a:extLst>
              <a:ext uri="{FF2B5EF4-FFF2-40B4-BE49-F238E27FC236}">
                <a16:creationId xmlns:a16="http://schemas.microsoft.com/office/drawing/2014/main" id="{1ACC89D8-73C3-48AD-9806-81CFF1D18705}"/>
              </a:ext>
            </a:extLst>
          </p:cNvPr>
          <p:cNvSpPr/>
          <p:nvPr/>
        </p:nvSpPr>
        <p:spPr>
          <a:xfrm flipV="1">
            <a:off x="1623795" y="4157503"/>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pic>
        <p:nvPicPr>
          <p:cNvPr id="6" name="図 5"/>
          <p:cNvPicPr>
            <a:picLocks noChangeAspect="1"/>
          </p:cNvPicPr>
          <p:nvPr/>
        </p:nvPicPr>
        <p:blipFill>
          <a:blip r:embed="rId7"/>
          <a:stretch>
            <a:fillRect/>
          </a:stretch>
        </p:blipFill>
        <p:spPr>
          <a:xfrm>
            <a:off x="6954987" y="4762117"/>
            <a:ext cx="4541144" cy="1621402"/>
          </a:xfrm>
          <a:prstGeom prst="rect">
            <a:avLst/>
          </a:prstGeom>
        </p:spPr>
      </p:pic>
      <p:sp>
        <p:nvSpPr>
          <p:cNvPr id="41" name="AutoShape 380">
            <a:extLst>
              <a:ext uri="{FF2B5EF4-FFF2-40B4-BE49-F238E27FC236}">
                <a16:creationId xmlns:a16="http://schemas.microsoft.com/office/drawing/2014/main" id="{2A04D0DA-B96F-4390-A245-48FB0E8DD970}"/>
              </a:ext>
            </a:extLst>
          </p:cNvPr>
          <p:cNvSpPr>
            <a:spLocks noChangeArrowheads="1"/>
          </p:cNvSpPr>
          <p:nvPr/>
        </p:nvSpPr>
        <p:spPr bwMode="auto">
          <a:xfrm>
            <a:off x="7060566" y="5008556"/>
            <a:ext cx="3333114" cy="150184"/>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1" name="AutoShape 380">
            <a:extLst>
              <a:ext uri="{FF2B5EF4-FFF2-40B4-BE49-F238E27FC236}">
                <a16:creationId xmlns:a16="http://schemas.microsoft.com/office/drawing/2014/main" id="{CCCFE83B-9822-4977-9E1D-A49350164358}"/>
              </a:ext>
            </a:extLst>
          </p:cNvPr>
          <p:cNvSpPr>
            <a:spLocks noChangeArrowheads="1"/>
          </p:cNvSpPr>
          <p:nvPr/>
        </p:nvSpPr>
        <p:spPr bwMode="auto">
          <a:xfrm>
            <a:off x="555780" y="1771789"/>
            <a:ext cx="626914" cy="31947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16099883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29400"/>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5</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- 5. </a:t>
            </a:r>
            <a:r>
              <a:rPr lang="ja-JP" altLang="en-US" sz="2800" b="1" dirty="0">
                <a:latin typeface="Meiryo UI" panose="020B0604030504040204" pitchFamily="50" charset="-128"/>
                <a:ea typeface="Meiryo UI" panose="020B0604030504040204" pitchFamily="50" charset="-128"/>
              </a:rPr>
              <a:t>勤務データを日別・週別・月別に確認する（</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53</a:t>
            </a:fld>
            <a:endParaRPr kumimoji="1" lang="ja-JP" altLang="en-US" dirty="0">
              <a:latin typeface="Meiryo UI" panose="020B0604030504040204" pitchFamily="50" charset="-128"/>
              <a:ea typeface="Meiryo UI" panose="020B0604030504040204" pitchFamily="50" charset="-128"/>
            </a:endParaRPr>
          </a:p>
        </p:txBody>
      </p:sp>
      <p:sp>
        <p:nvSpPr>
          <p:cNvPr id="3" name="コンテンツ プレースホルダー 2"/>
          <p:cNvSpPr>
            <a:spLocks noGrp="1"/>
          </p:cNvSpPr>
          <p:nvPr>
            <p:ph idx="1"/>
          </p:nvPr>
        </p:nvSpPr>
        <p:spPr>
          <a:xfrm>
            <a:off x="302150" y="821109"/>
            <a:ext cx="10964185" cy="5851540"/>
          </a:xfrm>
        </p:spPr>
        <p:txBody>
          <a:bodyPr>
            <a:normAutofit/>
          </a:bodyPr>
          <a:lstStyle/>
          <a:p>
            <a:pPr marL="0" indent="0">
              <a:buNone/>
            </a:pPr>
            <a:r>
              <a:rPr lang="ja-JP" altLang="en-US" sz="1600" b="1" dirty="0">
                <a:latin typeface="Meiryo UI" panose="020B0604030504040204" pitchFamily="50" charset="-128"/>
                <a:ea typeface="Meiryo UI" panose="020B0604030504040204" pitchFamily="50" charset="-128"/>
              </a:rPr>
              <a:t>○ 月別で確認する場合</a:t>
            </a: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［管理資料</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就業月報］メニューで確認します。</a:t>
            </a:r>
          </a:p>
          <a:p>
            <a:pPr marL="0" indent="0">
              <a:buNone/>
            </a:pPr>
            <a:r>
              <a:rPr lang="ja-JP" altLang="en-US" sz="1600" dirty="0">
                <a:latin typeface="Meiryo UI" panose="020B0604030504040204" pitchFamily="50" charset="-128"/>
                <a:ea typeface="Meiryo UI" panose="020B0604030504040204" pitchFamily="50" charset="-128"/>
              </a:rPr>
              <a:t>　</a:t>
            </a: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br>
              <a:rPr lang="en-US" altLang="ja-JP" sz="1600" dirty="0">
                <a:latin typeface="Meiryo UI" panose="020B0604030504040204" pitchFamily="50" charset="-128"/>
                <a:ea typeface="Meiryo UI" panose="020B0604030504040204" pitchFamily="50" charset="-128"/>
              </a:rPr>
            </a:b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ja-JP"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ja-JP" altLang="en-US" sz="1600" dirty="0">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p:txBody>
      </p:sp>
      <p:sp>
        <p:nvSpPr>
          <p:cNvPr id="35" name="Rectangle 363">
            <a:extLst>
              <a:ext uri="{FF2B5EF4-FFF2-40B4-BE49-F238E27FC236}">
                <a16:creationId xmlns:a16="http://schemas.microsoft.com/office/drawing/2014/main" id="{11BAAEAB-59B8-43CF-B51A-0C608EBFD5FD}"/>
              </a:ext>
            </a:extLst>
          </p:cNvPr>
          <p:cNvSpPr>
            <a:spLocks noChangeArrowheads="1"/>
          </p:cNvSpPr>
          <p:nvPr/>
        </p:nvSpPr>
        <p:spPr bwMode="auto">
          <a:xfrm>
            <a:off x="2500970" y="1986723"/>
            <a:ext cx="8970719" cy="710171"/>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① 集計</a:t>
            </a:r>
            <a:r>
              <a:rPr lang="ja-JP" altLang="ja-JP" sz="1600" dirty="0">
                <a:latin typeface="Meiryo UI" panose="020B0604030504040204" pitchFamily="50" charset="-128"/>
                <a:ea typeface="Meiryo UI" panose="020B0604030504040204" pitchFamily="50" charset="-128"/>
              </a:rPr>
              <a:t>パターンを作成する場合は、［新規］ボタンをクリックします。</a:t>
            </a: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すでに作成済みの</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パターンを使用する場合は、</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パターンを選択し</a:t>
            </a:r>
            <a:r>
              <a:rPr lang="ja-JP" altLang="en-US" sz="1600" dirty="0">
                <a:latin typeface="Meiryo UI" panose="020B0604030504040204" pitchFamily="50" charset="-128"/>
                <a:ea typeface="Meiryo UI" panose="020B0604030504040204" pitchFamily="50" charset="-128"/>
              </a:rPr>
              <a:t>て</a:t>
            </a:r>
            <a:r>
              <a:rPr lang="ja-JP"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］ボタンをクリックします。</a:t>
            </a:r>
          </a:p>
          <a:p>
            <a:pPr fontAlgn="base"/>
            <a:endParaRPr lang="ja-JP" altLang="ja-JP" sz="1200" dirty="0"/>
          </a:p>
        </p:txBody>
      </p:sp>
      <p:pic>
        <p:nvPicPr>
          <p:cNvPr id="7170" name="Picture 2" descr="C:\Users\nhosoya\AppData\Local\Temp\SNAGHTML1af5bfd6.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6104" y="1592107"/>
            <a:ext cx="1603321" cy="2467785"/>
          </a:xfrm>
          <a:prstGeom prst="rect">
            <a:avLst/>
          </a:prstGeom>
          <a:noFill/>
          <a:extLst>
            <a:ext uri="{909E8E84-426E-40DD-AFC4-6F175D3DCCD1}">
              <a14:hiddenFill xmlns:a14="http://schemas.microsoft.com/office/drawing/2010/main">
                <a:solidFill>
                  <a:srgbClr val="FFFFFF"/>
                </a:solidFill>
              </a14:hiddenFill>
            </a:ext>
          </a:extLst>
        </p:spPr>
      </p:pic>
      <p:pic>
        <p:nvPicPr>
          <p:cNvPr id="7172" name="Picture 4" descr="C:\Users\nhosoya\AppData\Local\Temp\SNAGHTML1af678e5.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14536" y="2790057"/>
            <a:ext cx="2779141" cy="1414721"/>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descr="C:\Users\nhosoya\AppData\Local\Temp\SNAGHTML1af70670.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801150" y="3428893"/>
            <a:ext cx="3509253" cy="1864918"/>
          </a:xfrm>
          <a:prstGeom prst="rect">
            <a:avLst/>
          </a:prstGeom>
          <a:noFill/>
          <a:extLst>
            <a:ext uri="{909E8E84-426E-40DD-AFC4-6F175D3DCCD1}">
              <a14:hiddenFill xmlns:a14="http://schemas.microsoft.com/office/drawing/2010/main">
                <a:solidFill>
                  <a:srgbClr val="FFFFFF"/>
                </a:solidFill>
              </a14:hiddenFill>
            </a:ext>
          </a:extLst>
        </p:spPr>
      </p:pic>
      <p:pic>
        <p:nvPicPr>
          <p:cNvPr id="7176" name="Picture 8" descr="C:\Users\nhosoya\AppData\Local\Temp\SNAGHTML1af79ae0.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410803" y="4470268"/>
            <a:ext cx="3354475" cy="1947760"/>
          </a:xfrm>
          <a:prstGeom prst="rect">
            <a:avLst/>
          </a:prstGeom>
          <a:noFill/>
          <a:extLst>
            <a:ext uri="{909E8E84-426E-40DD-AFC4-6F175D3DCCD1}">
              <a14:hiddenFill xmlns:a14="http://schemas.microsoft.com/office/drawing/2010/main">
                <a:solidFill>
                  <a:srgbClr val="FFFFFF"/>
                </a:solidFill>
              </a14:hiddenFill>
            </a:ext>
          </a:extLst>
        </p:spPr>
      </p:pic>
      <p:sp>
        <p:nvSpPr>
          <p:cNvPr id="34" name="矢印: 折線 37">
            <a:extLst>
              <a:ext uri="{FF2B5EF4-FFF2-40B4-BE49-F238E27FC236}">
                <a16:creationId xmlns:a16="http://schemas.microsoft.com/office/drawing/2014/main" id="{B7770878-5605-4ECA-8397-B890DA581B30}"/>
              </a:ext>
            </a:extLst>
          </p:cNvPr>
          <p:cNvSpPr/>
          <p:nvPr/>
        </p:nvSpPr>
        <p:spPr>
          <a:xfrm flipV="1">
            <a:off x="6140901" y="5021742"/>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41" name="AutoShape 380">
            <a:extLst>
              <a:ext uri="{FF2B5EF4-FFF2-40B4-BE49-F238E27FC236}">
                <a16:creationId xmlns:a16="http://schemas.microsoft.com/office/drawing/2014/main" id="{D5C749CE-1642-47DB-BAE3-9BE87D1851DD}"/>
              </a:ext>
            </a:extLst>
          </p:cNvPr>
          <p:cNvSpPr>
            <a:spLocks noChangeArrowheads="1"/>
          </p:cNvSpPr>
          <p:nvPr/>
        </p:nvSpPr>
        <p:spPr bwMode="auto">
          <a:xfrm>
            <a:off x="2399609" y="5299558"/>
            <a:ext cx="479700" cy="12956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4" name="矢印: 折線 34">
            <a:extLst>
              <a:ext uri="{FF2B5EF4-FFF2-40B4-BE49-F238E27FC236}">
                <a16:creationId xmlns:a16="http://schemas.microsoft.com/office/drawing/2014/main" id="{1ACC89D8-73C3-48AD-9806-81CFF1D18705}"/>
              </a:ext>
            </a:extLst>
          </p:cNvPr>
          <p:cNvSpPr/>
          <p:nvPr/>
        </p:nvSpPr>
        <p:spPr>
          <a:xfrm flipV="1">
            <a:off x="1623795" y="4157503"/>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pic>
        <p:nvPicPr>
          <p:cNvPr id="7" name="図 6"/>
          <p:cNvPicPr>
            <a:picLocks noChangeAspect="1"/>
          </p:cNvPicPr>
          <p:nvPr/>
        </p:nvPicPr>
        <p:blipFill>
          <a:blip r:embed="rId7"/>
          <a:stretch>
            <a:fillRect/>
          </a:stretch>
        </p:blipFill>
        <p:spPr>
          <a:xfrm>
            <a:off x="6885401" y="3887951"/>
            <a:ext cx="5032659" cy="2631415"/>
          </a:xfrm>
          <a:prstGeom prst="rect">
            <a:avLst/>
          </a:prstGeom>
        </p:spPr>
      </p:pic>
      <p:sp>
        <p:nvSpPr>
          <p:cNvPr id="44" name="AutoShape 380">
            <a:extLst>
              <a:ext uri="{FF2B5EF4-FFF2-40B4-BE49-F238E27FC236}">
                <a16:creationId xmlns:a16="http://schemas.microsoft.com/office/drawing/2014/main" id="{1D016CEE-73DE-41BB-98F9-2A168F27C700}"/>
              </a:ext>
            </a:extLst>
          </p:cNvPr>
          <p:cNvSpPr>
            <a:spLocks noChangeArrowheads="1"/>
          </p:cNvSpPr>
          <p:nvPr/>
        </p:nvSpPr>
        <p:spPr bwMode="auto">
          <a:xfrm>
            <a:off x="8983804" y="4026310"/>
            <a:ext cx="941862" cy="25613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7" name="Rectangle 363">
            <a:extLst>
              <a:ext uri="{FF2B5EF4-FFF2-40B4-BE49-F238E27FC236}">
                <a16:creationId xmlns:a16="http://schemas.microsoft.com/office/drawing/2014/main" id="{E3621189-BB89-4039-BB28-CC0148C5EF3D}"/>
              </a:ext>
            </a:extLst>
          </p:cNvPr>
          <p:cNvSpPr>
            <a:spLocks noChangeArrowheads="1"/>
          </p:cNvSpPr>
          <p:nvPr/>
        </p:nvSpPr>
        <p:spPr bwMode="auto">
          <a:xfrm>
            <a:off x="8163478" y="5048748"/>
            <a:ext cx="2947304" cy="672270"/>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③ 　 または　 、 　を</a:t>
            </a:r>
            <a:r>
              <a:rPr lang="ja-JP" altLang="ja-JP" sz="1600" dirty="0">
                <a:latin typeface="Meiryo UI" panose="020B0604030504040204" pitchFamily="50" charset="-128"/>
                <a:ea typeface="Meiryo UI" panose="020B0604030504040204" pitchFamily="50" charset="-128"/>
              </a:rPr>
              <a:t>クリックすると、</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表示する</a:t>
            </a:r>
            <a:r>
              <a:rPr lang="ja-JP" altLang="en-US" sz="1600" dirty="0">
                <a:latin typeface="Meiryo UI" panose="020B0604030504040204" pitchFamily="50" charset="-128"/>
                <a:ea typeface="Meiryo UI" panose="020B0604030504040204" pitchFamily="50" charset="-128"/>
              </a:rPr>
              <a:t>月</a:t>
            </a:r>
            <a:r>
              <a:rPr lang="ja-JP" altLang="ja-JP" sz="1600" dirty="0">
                <a:latin typeface="Meiryo UI" panose="020B0604030504040204" pitchFamily="50" charset="-128"/>
                <a:ea typeface="Meiryo UI" panose="020B0604030504040204" pitchFamily="50" charset="-128"/>
              </a:rPr>
              <a:t>を変更できます。</a:t>
            </a:r>
          </a:p>
        </p:txBody>
      </p:sp>
      <p:pic>
        <p:nvPicPr>
          <p:cNvPr id="38" name="＞マーク.jpg">
            <a:extLst>
              <a:ext uri="{FF2B5EF4-FFF2-40B4-BE49-F238E27FC236}">
                <a16:creationId xmlns:a16="http://schemas.microsoft.com/office/drawing/2014/main" id="{8914BBB1-1B44-464C-9ED9-C32A7AEF680E}"/>
              </a:ext>
            </a:extLst>
          </p:cNvPr>
          <p:cNvPicPr/>
          <p:nvPr/>
        </p:nvPicPr>
        <p:blipFill>
          <a:blip r:embed="rId8" r:link="rId9">
            <a:extLst>
              <a:ext uri="{28A0092B-C50C-407E-A947-70E740481C1C}">
                <a14:useLocalDpi xmlns:a14="http://schemas.microsoft.com/office/drawing/2010/main" val="0"/>
              </a:ext>
            </a:extLst>
          </a:blip>
          <a:stretch>
            <a:fillRect/>
          </a:stretch>
        </p:blipFill>
        <p:spPr>
          <a:xfrm rot="10800000">
            <a:off x="8527987" y="5242872"/>
            <a:ext cx="153035" cy="153035"/>
          </a:xfrm>
          <a:prstGeom prst="rect">
            <a:avLst/>
          </a:prstGeom>
        </p:spPr>
      </p:pic>
      <p:pic>
        <p:nvPicPr>
          <p:cNvPr id="39" name="＞マーク.jpg">
            <a:extLst>
              <a:ext uri="{FF2B5EF4-FFF2-40B4-BE49-F238E27FC236}">
                <a16:creationId xmlns:a16="http://schemas.microsoft.com/office/drawing/2014/main" id="{D3580594-C0D8-4903-B7EE-06E22FFAA5E9}"/>
              </a:ext>
            </a:extLst>
          </p:cNvPr>
          <p:cNvPicPr/>
          <p:nvPr/>
        </p:nvPicPr>
        <p:blipFill>
          <a:blip r:embed="rId8" r:link="rId9">
            <a:extLst>
              <a:ext uri="{28A0092B-C50C-407E-A947-70E740481C1C}">
                <a14:useLocalDpi xmlns:a14="http://schemas.microsoft.com/office/drawing/2010/main" val="0"/>
              </a:ext>
            </a:extLst>
          </a:blip>
          <a:stretch>
            <a:fillRect/>
          </a:stretch>
        </p:blipFill>
        <p:spPr>
          <a:xfrm>
            <a:off x="9226148" y="5239248"/>
            <a:ext cx="153035" cy="153035"/>
          </a:xfrm>
          <a:prstGeom prst="rect">
            <a:avLst/>
          </a:prstGeom>
        </p:spPr>
      </p:pic>
      <p:pic>
        <p:nvPicPr>
          <p:cNvPr id="40" name="図 39">
            <a:extLst>
              <a:ext uri="{FF2B5EF4-FFF2-40B4-BE49-F238E27FC236}">
                <a16:creationId xmlns:a16="http://schemas.microsoft.com/office/drawing/2014/main" id="{4544EEE5-7A3A-4153-81E8-19EFFD5CD86E}"/>
              </a:ext>
            </a:extLst>
          </p:cNvPr>
          <p:cNvPicPr/>
          <p:nvPr/>
        </p:nvPicPr>
        <p:blipFill>
          <a:blip r:embed="rId10"/>
          <a:stretch>
            <a:fillRect/>
          </a:stretch>
        </p:blipFill>
        <p:spPr>
          <a:xfrm>
            <a:off x="9510753" y="5213402"/>
            <a:ext cx="218052" cy="205829"/>
          </a:xfrm>
          <a:prstGeom prst="rect">
            <a:avLst/>
          </a:prstGeom>
        </p:spPr>
      </p:pic>
      <p:sp>
        <p:nvSpPr>
          <p:cNvPr id="36" name="Rectangle 363">
            <a:extLst>
              <a:ext uri="{FF2B5EF4-FFF2-40B4-BE49-F238E27FC236}">
                <a16:creationId xmlns:a16="http://schemas.microsoft.com/office/drawing/2014/main" id="{4B6BD021-53E9-4044-9540-5DE02E625157}"/>
              </a:ext>
            </a:extLst>
          </p:cNvPr>
          <p:cNvSpPr>
            <a:spLocks noChangeArrowheads="1"/>
          </p:cNvSpPr>
          <p:nvPr/>
        </p:nvSpPr>
        <p:spPr bwMode="auto">
          <a:xfrm>
            <a:off x="2500971" y="5959502"/>
            <a:ext cx="4619496" cy="688608"/>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②［</a:t>
            </a:r>
            <a:r>
              <a:rPr lang="ja-JP" altLang="ja-JP" sz="1600" dirty="0">
                <a:latin typeface="Meiryo UI" panose="020B0604030504040204" pitchFamily="50" charset="-128"/>
                <a:ea typeface="Meiryo UI" panose="020B0604030504040204" pitchFamily="50" charset="-128"/>
              </a:rPr>
              <a:t>区分別</a:t>
            </a:r>
            <a:r>
              <a:rPr lang="ja-JP" altLang="en-US"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ページでは、所属や役職など区分ごとに</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集計する場合に、区分けする項目を設定します。</a:t>
            </a:r>
          </a:p>
        </p:txBody>
      </p:sp>
      <p:sp>
        <p:nvSpPr>
          <p:cNvPr id="23" name="AutoShape 380">
            <a:extLst>
              <a:ext uri="{FF2B5EF4-FFF2-40B4-BE49-F238E27FC236}">
                <a16:creationId xmlns:a16="http://schemas.microsoft.com/office/drawing/2014/main" id="{4941AC1E-677F-4BB0-A3CB-70B3150C9234}"/>
              </a:ext>
            </a:extLst>
          </p:cNvPr>
          <p:cNvSpPr>
            <a:spLocks noChangeArrowheads="1"/>
          </p:cNvSpPr>
          <p:nvPr/>
        </p:nvSpPr>
        <p:spPr bwMode="auto">
          <a:xfrm>
            <a:off x="1550939" y="3822073"/>
            <a:ext cx="544951" cy="21508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5" name="AutoShape 380">
            <a:extLst>
              <a:ext uri="{FF2B5EF4-FFF2-40B4-BE49-F238E27FC236}">
                <a16:creationId xmlns:a16="http://schemas.microsoft.com/office/drawing/2014/main" id="{F74926E3-6CCC-4745-AC33-C99F05ADB45D}"/>
              </a:ext>
            </a:extLst>
          </p:cNvPr>
          <p:cNvSpPr>
            <a:spLocks noChangeArrowheads="1"/>
          </p:cNvSpPr>
          <p:nvPr/>
        </p:nvSpPr>
        <p:spPr bwMode="auto">
          <a:xfrm>
            <a:off x="555780" y="1780256"/>
            <a:ext cx="626914" cy="31947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254397373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29400"/>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5</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- 6. </a:t>
            </a:r>
            <a:r>
              <a:rPr lang="ja-JP" altLang="en-US" sz="2800" b="1" dirty="0">
                <a:latin typeface="Meiryo UI" panose="020B0604030504040204" pitchFamily="50" charset="-128"/>
                <a:ea typeface="Meiryo UI" panose="020B0604030504040204" pitchFamily="50" charset="-128"/>
              </a:rPr>
              <a:t>勤務期間を指定して、勤務データを確認する</a:t>
            </a: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54</a:t>
            </a:fld>
            <a:endParaRPr kumimoji="1" lang="ja-JP" altLang="en-US" dirty="0">
              <a:latin typeface="Meiryo UI" panose="020B0604030504040204" pitchFamily="50" charset="-128"/>
              <a:ea typeface="Meiryo UI" panose="020B0604030504040204" pitchFamily="50" charset="-128"/>
            </a:endParaRPr>
          </a:p>
        </p:txBody>
      </p:sp>
      <p:sp>
        <p:nvSpPr>
          <p:cNvPr id="3" name="コンテンツ プレースホルダー 2"/>
          <p:cNvSpPr>
            <a:spLocks noGrp="1"/>
          </p:cNvSpPr>
          <p:nvPr>
            <p:ph idx="1"/>
          </p:nvPr>
        </p:nvSpPr>
        <p:spPr>
          <a:xfrm>
            <a:off x="302150" y="821109"/>
            <a:ext cx="10964185" cy="5851540"/>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［管理資料</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勤務一覧表］メニューで、</a:t>
            </a:r>
            <a:r>
              <a:rPr lang="ja-JP" altLang="ja-JP" sz="1600" dirty="0">
                <a:latin typeface="Meiryo UI" panose="020B0604030504040204" pitchFamily="50" charset="-128"/>
                <a:ea typeface="Meiryo UI" panose="020B0604030504040204" pitchFamily="50" charset="-128"/>
              </a:rPr>
              <a:t>勤怠期間にかかわらず、勤務日を指定して勤務データを確認します。</a:t>
            </a: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「勤務日別」または「勤務日の合計」を出力できます。</a:t>
            </a:r>
          </a:p>
          <a:p>
            <a:pPr marL="0" indent="0">
              <a:buNone/>
            </a:pPr>
            <a:endParaRPr lang="ja-JP" altLang="en-US"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　</a:t>
            </a: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br>
              <a:rPr lang="en-US" altLang="ja-JP" sz="1600" dirty="0">
                <a:latin typeface="Meiryo UI" panose="020B0604030504040204" pitchFamily="50" charset="-128"/>
                <a:ea typeface="Meiryo UI" panose="020B0604030504040204" pitchFamily="50" charset="-128"/>
              </a:rPr>
            </a:b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ja-JP"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ja-JP" altLang="en-US" sz="1600" dirty="0">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p:txBody>
      </p:sp>
      <p:sp>
        <p:nvSpPr>
          <p:cNvPr id="27" name="Rectangle 363">
            <a:extLst>
              <a:ext uri="{FF2B5EF4-FFF2-40B4-BE49-F238E27FC236}">
                <a16:creationId xmlns:a16="http://schemas.microsoft.com/office/drawing/2014/main" id="{BC8D4ECD-29EE-4F5A-B60D-6940F507C5A5}"/>
              </a:ext>
            </a:extLst>
          </p:cNvPr>
          <p:cNvSpPr>
            <a:spLocks noChangeArrowheads="1"/>
          </p:cNvSpPr>
          <p:nvPr/>
        </p:nvSpPr>
        <p:spPr bwMode="auto">
          <a:xfrm>
            <a:off x="2996573" y="5624707"/>
            <a:ext cx="3340143" cy="672270"/>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③ 集計形式として、「勤務日別」または</a:t>
            </a: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「勤務日の合計」を選択します。</a:t>
            </a:r>
            <a:endParaRPr lang="ja-JP" altLang="ja-JP" sz="1600" dirty="0">
              <a:latin typeface="Meiryo UI" panose="020B0604030504040204" pitchFamily="50" charset="-128"/>
              <a:ea typeface="Meiryo UI" panose="020B0604030504040204" pitchFamily="50" charset="-128"/>
            </a:endParaRPr>
          </a:p>
        </p:txBody>
      </p:sp>
      <p:sp>
        <p:nvSpPr>
          <p:cNvPr id="32" name="Rectangle 363">
            <a:extLst>
              <a:ext uri="{FF2B5EF4-FFF2-40B4-BE49-F238E27FC236}">
                <a16:creationId xmlns:a16="http://schemas.microsoft.com/office/drawing/2014/main" id="{11BAAEAB-59B8-43CF-B51A-0C608EBFD5FD}"/>
              </a:ext>
            </a:extLst>
          </p:cNvPr>
          <p:cNvSpPr>
            <a:spLocks noChangeArrowheads="1"/>
          </p:cNvSpPr>
          <p:nvPr/>
        </p:nvSpPr>
        <p:spPr bwMode="auto">
          <a:xfrm>
            <a:off x="2500807" y="1999206"/>
            <a:ext cx="8900781" cy="655965"/>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① 集計</a:t>
            </a:r>
            <a:r>
              <a:rPr lang="ja-JP" altLang="ja-JP" sz="1600" dirty="0">
                <a:latin typeface="Meiryo UI" panose="020B0604030504040204" pitchFamily="50" charset="-128"/>
                <a:ea typeface="Meiryo UI" panose="020B0604030504040204" pitchFamily="50" charset="-128"/>
              </a:rPr>
              <a:t>パターンを作成する場合は、［新規］ボタンをクリックします。</a:t>
            </a: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すでに作成済みの</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パターンを使用する場合は、</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パターンを選択し</a:t>
            </a:r>
            <a:r>
              <a:rPr lang="ja-JP" altLang="en-US" sz="1600" dirty="0">
                <a:latin typeface="Meiryo UI" panose="020B0604030504040204" pitchFamily="50" charset="-128"/>
                <a:ea typeface="Meiryo UI" panose="020B0604030504040204" pitchFamily="50" charset="-128"/>
              </a:rPr>
              <a:t>て</a:t>
            </a:r>
            <a:r>
              <a:rPr lang="ja-JP"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］ボタンをクリックします。</a:t>
            </a:r>
          </a:p>
          <a:p>
            <a:pPr fontAlgn="base"/>
            <a:endParaRPr lang="ja-JP" altLang="ja-JP" sz="1200" dirty="0"/>
          </a:p>
        </p:txBody>
      </p:sp>
      <p:sp>
        <p:nvSpPr>
          <p:cNvPr id="48" name="矢印: 折線 37">
            <a:extLst>
              <a:ext uri="{FF2B5EF4-FFF2-40B4-BE49-F238E27FC236}">
                <a16:creationId xmlns:a16="http://schemas.microsoft.com/office/drawing/2014/main" id="{B7770878-5605-4ECA-8397-B890DA581B30}"/>
              </a:ext>
            </a:extLst>
          </p:cNvPr>
          <p:cNvSpPr/>
          <p:nvPr/>
        </p:nvSpPr>
        <p:spPr>
          <a:xfrm flipV="1">
            <a:off x="6502453" y="5147307"/>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51" name="AutoShape 380">
            <a:extLst>
              <a:ext uri="{FF2B5EF4-FFF2-40B4-BE49-F238E27FC236}">
                <a16:creationId xmlns:a16="http://schemas.microsoft.com/office/drawing/2014/main" id="{4343BA3A-6C09-4273-BA93-41CF65432935}"/>
              </a:ext>
            </a:extLst>
          </p:cNvPr>
          <p:cNvSpPr>
            <a:spLocks noChangeArrowheads="1"/>
          </p:cNvSpPr>
          <p:nvPr/>
        </p:nvSpPr>
        <p:spPr bwMode="auto">
          <a:xfrm>
            <a:off x="4022748" y="3506525"/>
            <a:ext cx="565156" cy="17492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6" name="図 5"/>
          <p:cNvPicPr>
            <a:picLocks noChangeAspect="1"/>
          </p:cNvPicPr>
          <p:nvPr/>
        </p:nvPicPr>
        <p:blipFill>
          <a:blip r:embed="rId3"/>
          <a:stretch>
            <a:fillRect/>
          </a:stretch>
        </p:blipFill>
        <p:spPr>
          <a:xfrm>
            <a:off x="544809" y="1592106"/>
            <a:ext cx="1599210" cy="2451787"/>
          </a:xfrm>
          <a:prstGeom prst="rect">
            <a:avLst/>
          </a:prstGeom>
        </p:spPr>
      </p:pic>
      <p:pic>
        <p:nvPicPr>
          <p:cNvPr id="9218" name="Picture 2" descr="C:\Users\nhosoya\AppData\Local\Temp\SNAGHTML1b1ca1e1.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07618" y="2783566"/>
            <a:ext cx="3703607" cy="1622242"/>
          </a:xfrm>
          <a:prstGeom prst="rect">
            <a:avLst/>
          </a:prstGeom>
          <a:noFill/>
          <a:extLst>
            <a:ext uri="{909E8E84-426E-40DD-AFC4-6F175D3DCCD1}">
              <a14:hiddenFill xmlns:a14="http://schemas.microsoft.com/office/drawing/2010/main">
                <a:solidFill>
                  <a:srgbClr val="FFFFFF"/>
                </a:solidFill>
              </a14:hiddenFill>
            </a:ext>
          </a:extLst>
        </p:spPr>
      </p:pic>
      <p:sp>
        <p:nvSpPr>
          <p:cNvPr id="45" name="Rectangle 363">
            <a:extLst>
              <a:ext uri="{FF2B5EF4-FFF2-40B4-BE49-F238E27FC236}">
                <a16:creationId xmlns:a16="http://schemas.microsoft.com/office/drawing/2014/main" id="{4B6BD021-53E9-4044-9540-5DE02E625157}"/>
              </a:ext>
            </a:extLst>
          </p:cNvPr>
          <p:cNvSpPr>
            <a:spLocks noChangeArrowheads="1"/>
          </p:cNvSpPr>
          <p:nvPr/>
        </p:nvSpPr>
        <p:spPr bwMode="auto">
          <a:xfrm>
            <a:off x="4806550" y="2721574"/>
            <a:ext cx="4410143" cy="1496423"/>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②</a:t>
            </a:r>
            <a:r>
              <a:rPr lang="ja-JP"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勤務日</a:t>
            </a:r>
            <a:r>
              <a:rPr lang="ja-JP" altLang="ja-JP" sz="1600" dirty="0">
                <a:latin typeface="Meiryo UI" panose="020B0604030504040204" pitchFamily="50" charset="-128"/>
                <a:ea typeface="Meiryo UI" panose="020B0604030504040204" pitchFamily="50" charset="-128"/>
              </a:rPr>
              <a:t>初期値］ボタンから</a:t>
            </a: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初期値を設定しておくと、</a:t>
            </a:r>
          </a:p>
          <a:p>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条件を設定せずに集計できます。</a:t>
            </a:r>
          </a:p>
        </p:txBody>
      </p:sp>
      <p:pic>
        <p:nvPicPr>
          <p:cNvPr id="9" name="図 8"/>
          <p:cNvPicPr>
            <a:picLocks noChangeAspect="1"/>
          </p:cNvPicPr>
          <p:nvPr/>
        </p:nvPicPr>
        <p:blipFill>
          <a:blip r:embed="rId5"/>
          <a:stretch>
            <a:fillRect/>
          </a:stretch>
        </p:blipFill>
        <p:spPr>
          <a:xfrm>
            <a:off x="2636914" y="4518390"/>
            <a:ext cx="3654110" cy="986936"/>
          </a:xfrm>
          <a:prstGeom prst="rect">
            <a:avLst/>
          </a:prstGeom>
        </p:spPr>
      </p:pic>
      <p:sp>
        <p:nvSpPr>
          <p:cNvPr id="28" name="AutoShape 380">
            <a:extLst>
              <a:ext uri="{FF2B5EF4-FFF2-40B4-BE49-F238E27FC236}">
                <a16:creationId xmlns:a16="http://schemas.microsoft.com/office/drawing/2014/main" id="{3B0B5517-5E8C-413D-A31D-E8DDE3F5AFF6}"/>
              </a:ext>
            </a:extLst>
          </p:cNvPr>
          <p:cNvSpPr>
            <a:spLocks noChangeArrowheads="1"/>
          </p:cNvSpPr>
          <p:nvPr/>
        </p:nvSpPr>
        <p:spPr bwMode="auto">
          <a:xfrm>
            <a:off x="2636914" y="4508720"/>
            <a:ext cx="490924" cy="17628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9" name="AutoShape 380">
            <a:extLst>
              <a:ext uri="{FF2B5EF4-FFF2-40B4-BE49-F238E27FC236}">
                <a16:creationId xmlns:a16="http://schemas.microsoft.com/office/drawing/2014/main" id="{4B9D8523-1F1A-4507-BAF4-C355721115E5}"/>
              </a:ext>
            </a:extLst>
          </p:cNvPr>
          <p:cNvSpPr>
            <a:spLocks noChangeArrowheads="1"/>
          </p:cNvSpPr>
          <p:nvPr/>
        </p:nvSpPr>
        <p:spPr bwMode="auto">
          <a:xfrm>
            <a:off x="4305326" y="4544689"/>
            <a:ext cx="791957" cy="320074"/>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46" name="図 45">
            <a:extLst>
              <a:ext uri="{FF2B5EF4-FFF2-40B4-BE49-F238E27FC236}">
                <a16:creationId xmlns:a16="http://schemas.microsoft.com/office/drawing/2014/main" id="{25288D28-039A-4BA1-9258-EAA1A4DBF791}"/>
              </a:ext>
            </a:extLst>
          </p:cNvPr>
          <p:cNvPicPr>
            <a:picLocks noChangeAspect="1"/>
          </p:cNvPicPr>
          <p:nvPr/>
        </p:nvPicPr>
        <p:blipFill>
          <a:blip r:embed="rId6"/>
          <a:stretch>
            <a:fillRect/>
          </a:stretch>
        </p:blipFill>
        <p:spPr>
          <a:xfrm>
            <a:off x="7836359" y="2789030"/>
            <a:ext cx="1279286" cy="1381537"/>
          </a:xfrm>
          <a:prstGeom prst="rect">
            <a:avLst/>
          </a:prstGeom>
          <a:ln w="3175">
            <a:solidFill>
              <a:schemeClr val="tx1"/>
            </a:solidFill>
          </a:ln>
        </p:spPr>
      </p:pic>
      <p:pic>
        <p:nvPicPr>
          <p:cNvPr id="12292" name="Picture 4" descr="C:\Users\nhosoya\AppData\Local\Temp\SNAGHTML1e72bb0c.PN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320016" y="4373692"/>
            <a:ext cx="3927470" cy="2150488"/>
          </a:xfrm>
          <a:prstGeom prst="rect">
            <a:avLst/>
          </a:prstGeom>
          <a:noFill/>
          <a:extLst>
            <a:ext uri="{909E8E84-426E-40DD-AFC4-6F175D3DCCD1}">
              <a14:hiddenFill xmlns:a14="http://schemas.microsoft.com/office/drawing/2010/main">
                <a:solidFill>
                  <a:srgbClr val="FFFFFF"/>
                </a:solidFill>
              </a14:hiddenFill>
            </a:ext>
          </a:extLst>
        </p:spPr>
      </p:pic>
      <p:sp>
        <p:nvSpPr>
          <p:cNvPr id="23" name="AutoShape 380">
            <a:extLst>
              <a:ext uri="{FF2B5EF4-FFF2-40B4-BE49-F238E27FC236}">
                <a16:creationId xmlns:a16="http://schemas.microsoft.com/office/drawing/2014/main" id="{4343BA3A-6C09-4273-BA93-41CF65432935}"/>
              </a:ext>
            </a:extLst>
          </p:cNvPr>
          <p:cNvSpPr>
            <a:spLocks noChangeArrowheads="1"/>
          </p:cNvSpPr>
          <p:nvPr/>
        </p:nvSpPr>
        <p:spPr bwMode="auto">
          <a:xfrm>
            <a:off x="3939991" y="3478663"/>
            <a:ext cx="565156" cy="17492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25" name="直線コネクタ 24">
            <a:extLst>
              <a:ext uri="{FF2B5EF4-FFF2-40B4-BE49-F238E27FC236}">
                <a16:creationId xmlns:a16="http://schemas.microsoft.com/office/drawing/2014/main" id="{39750057-1956-4D2A-9BF4-615AB2E104A4}"/>
              </a:ext>
            </a:extLst>
          </p:cNvPr>
          <p:cNvCxnSpPr>
            <a:cxnSpLocks/>
          </p:cNvCxnSpPr>
          <p:nvPr/>
        </p:nvCxnSpPr>
        <p:spPr>
          <a:xfrm>
            <a:off x="4515145" y="3557249"/>
            <a:ext cx="291405"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30" name="AutoShape 380">
            <a:extLst>
              <a:ext uri="{FF2B5EF4-FFF2-40B4-BE49-F238E27FC236}">
                <a16:creationId xmlns:a16="http://schemas.microsoft.com/office/drawing/2014/main" id="{A0672F11-80BF-4AB1-BEAA-67A03A781D47}"/>
              </a:ext>
            </a:extLst>
          </p:cNvPr>
          <p:cNvSpPr>
            <a:spLocks noChangeArrowheads="1"/>
          </p:cNvSpPr>
          <p:nvPr/>
        </p:nvSpPr>
        <p:spPr bwMode="auto">
          <a:xfrm>
            <a:off x="555780" y="1771789"/>
            <a:ext cx="626914" cy="31947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1" name="矢印: 折線 34">
            <a:extLst>
              <a:ext uri="{FF2B5EF4-FFF2-40B4-BE49-F238E27FC236}">
                <a16:creationId xmlns:a16="http://schemas.microsoft.com/office/drawing/2014/main" id="{1ACC89D8-73C3-48AD-9806-81CFF1D18705}"/>
              </a:ext>
            </a:extLst>
          </p:cNvPr>
          <p:cNvSpPr/>
          <p:nvPr/>
        </p:nvSpPr>
        <p:spPr>
          <a:xfrm flipV="1">
            <a:off x="1623795" y="4157503"/>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24" name="AutoShape 380">
            <a:extLst>
              <a:ext uri="{FF2B5EF4-FFF2-40B4-BE49-F238E27FC236}">
                <a16:creationId xmlns:a16="http://schemas.microsoft.com/office/drawing/2014/main" id="{2A0E7108-5294-44D0-8E8D-A7E0920E85AC}"/>
              </a:ext>
            </a:extLst>
          </p:cNvPr>
          <p:cNvSpPr>
            <a:spLocks noChangeArrowheads="1"/>
          </p:cNvSpPr>
          <p:nvPr/>
        </p:nvSpPr>
        <p:spPr bwMode="auto">
          <a:xfrm>
            <a:off x="1550939" y="3813606"/>
            <a:ext cx="544951" cy="21508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3946773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29400"/>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5</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- 7. </a:t>
            </a:r>
            <a:r>
              <a:rPr lang="ja-JP" altLang="en-US" sz="2800" b="1" dirty="0">
                <a:latin typeface="Meiryo UI" panose="020B0604030504040204" pitchFamily="50" charset="-128"/>
                <a:ea typeface="Meiryo UI" panose="020B0604030504040204" pitchFamily="50" charset="-128"/>
              </a:rPr>
              <a:t>勤怠処理月や勤務日を指定して、未打刻の社員を確認する</a:t>
            </a: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55</a:t>
            </a:fld>
            <a:endParaRPr kumimoji="1" lang="ja-JP" altLang="en-US" dirty="0">
              <a:latin typeface="Meiryo UI" panose="020B0604030504040204" pitchFamily="50" charset="-128"/>
              <a:ea typeface="Meiryo UI" panose="020B0604030504040204" pitchFamily="50" charset="-128"/>
            </a:endParaRPr>
          </a:p>
        </p:txBody>
      </p:sp>
      <p:sp>
        <p:nvSpPr>
          <p:cNvPr id="3" name="コンテンツ プレースホルダー 2"/>
          <p:cNvSpPr>
            <a:spLocks noGrp="1"/>
          </p:cNvSpPr>
          <p:nvPr>
            <p:ph idx="1"/>
          </p:nvPr>
        </p:nvSpPr>
        <p:spPr>
          <a:xfrm>
            <a:off x="324369" y="823897"/>
            <a:ext cx="10964186" cy="5851540"/>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［管理資料</a:t>
            </a:r>
            <a:r>
              <a:rPr lang="en-US" altLang="ja-JP" sz="1600" dirty="0">
                <a:latin typeface="Meiryo UI" panose="020B0604030504040204" pitchFamily="50" charset="-128"/>
                <a:ea typeface="Meiryo UI" panose="020B0604030504040204" pitchFamily="50" charset="-128"/>
              </a:rPr>
              <a:t> ‐ </a:t>
            </a:r>
            <a:r>
              <a:rPr lang="ja-JP" altLang="ja-JP" sz="1600" dirty="0">
                <a:latin typeface="Meiryo UI" panose="020B0604030504040204" pitchFamily="50" charset="-128"/>
                <a:ea typeface="Meiryo UI" panose="020B0604030504040204" pitchFamily="50" charset="-128"/>
              </a:rPr>
              <a:t>未打刻</a:t>
            </a:r>
            <a:r>
              <a:rPr lang="ja-JP" altLang="en-US" sz="1600" dirty="0">
                <a:latin typeface="Meiryo UI" panose="020B0604030504040204" pitchFamily="50" charset="-128"/>
                <a:ea typeface="Meiryo UI" panose="020B0604030504040204" pitchFamily="50" charset="-128"/>
              </a:rPr>
              <a:t>確認表］メニューで</a:t>
            </a:r>
            <a:r>
              <a:rPr lang="ja-JP" altLang="ja-JP" sz="1600" dirty="0">
                <a:latin typeface="Meiryo UI" panose="020B0604030504040204" pitchFamily="50" charset="-128"/>
                <a:ea typeface="Meiryo UI" panose="020B0604030504040204" pitchFamily="50" charset="-128"/>
              </a:rPr>
              <a:t>確認します。</a:t>
            </a: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342900" indent="-342900">
              <a:buAutoNum type="arabicPeriod"/>
            </a:pPr>
            <a:endParaRPr lang="en-US" altLang="ja-JP" sz="1600" dirty="0">
              <a:latin typeface="Meiryo UI" panose="020B0604030504040204" pitchFamily="50" charset="-128"/>
              <a:ea typeface="Meiryo UI" panose="020B0604030504040204" pitchFamily="50" charset="-128"/>
            </a:endParaRPr>
          </a:p>
          <a:p>
            <a:pPr marL="342900" indent="-342900">
              <a:buAutoNum type="arabicPeriod"/>
            </a:pPr>
            <a:endParaRPr lang="en-US" altLang="ja-JP" sz="1600" dirty="0">
              <a:latin typeface="Meiryo UI" panose="020B0604030504040204" pitchFamily="50" charset="-128"/>
              <a:ea typeface="Meiryo UI" panose="020B0604030504040204" pitchFamily="50" charset="-128"/>
            </a:endParaRPr>
          </a:p>
          <a:p>
            <a:pPr marL="342900" indent="-342900">
              <a:buAutoNum type="arabicPeriod"/>
            </a:pPr>
            <a:endParaRPr lang="en-US" altLang="ja-JP" sz="1600" dirty="0">
              <a:latin typeface="Meiryo UI" panose="020B0604030504040204" pitchFamily="50" charset="-128"/>
              <a:ea typeface="Meiryo UI" panose="020B0604030504040204" pitchFamily="50" charset="-128"/>
            </a:endParaRPr>
          </a:p>
          <a:p>
            <a:pPr marL="342900" indent="-342900">
              <a:buAutoNum type="arabicPeriod"/>
            </a:pPr>
            <a:endParaRPr lang="en-US" altLang="ja-JP" sz="1600" dirty="0">
              <a:latin typeface="Meiryo UI" panose="020B0604030504040204" pitchFamily="50" charset="-128"/>
              <a:ea typeface="Meiryo UI" panose="020B0604030504040204" pitchFamily="50" charset="-128"/>
            </a:endParaRPr>
          </a:p>
          <a:p>
            <a:pPr marL="342900" indent="-342900">
              <a:buAutoNum type="arabicPeriod"/>
            </a:pPr>
            <a:endParaRPr lang="en-US" altLang="ja-JP" sz="1600" dirty="0">
              <a:latin typeface="Meiryo UI" panose="020B0604030504040204" pitchFamily="50" charset="-128"/>
              <a:ea typeface="Meiryo UI" panose="020B0604030504040204" pitchFamily="50" charset="-128"/>
            </a:endParaRPr>
          </a:p>
          <a:p>
            <a:pPr marL="0" indent="0">
              <a:buNone/>
            </a:pPr>
            <a:endParaRPr lang="ja-JP"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ja-JP" altLang="en-US"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　</a:t>
            </a: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br>
              <a:rPr lang="en-US" altLang="ja-JP" sz="1600" dirty="0">
                <a:latin typeface="Meiryo UI" panose="020B0604030504040204" pitchFamily="50" charset="-128"/>
                <a:ea typeface="Meiryo UI" panose="020B0604030504040204" pitchFamily="50" charset="-128"/>
              </a:rPr>
            </a:b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ja-JP"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ja-JP" altLang="en-US" sz="1600" dirty="0">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p:txBody>
      </p:sp>
      <p:pic>
        <p:nvPicPr>
          <p:cNvPr id="7" name="図 6"/>
          <p:cNvPicPr>
            <a:picLocks noChangeAspect="1"/>
          </p:cNvPicPr>
          <p:nvPr/>
        </p:nvPicPr>
        <p:blipFill>
          <a:blip r:embed="rId3"/>
          <a:stretch>
            <a:fillRect/>
          </a:stretch>
        </p:blipFill>
        <p:spPr>
          <a:xfrm>
            <a:off x="6627187" y="1690397"/>
            <a:ext cx="4716450" cy="2904703"/>
          </a:xfrm>
          <a:prstGeom prst="rect">
            <a:avLst/>
          </a:prstGeom>
        </p:spPr>
      </p:pic>
      <p:pic>
        <p:nvPicPr>
          <p:cNvPr id="10242" name="Picture 2" descr="C:\Users\nhosoya\AppData\Local\Temp\SNAGHTML1b3a1cf0.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6705" y="1709231"/>
            <a:ext cx="4560971" cy="2875192"/>
          </a:xfrm>
          <a:prstGeom prst="rect">
            <a:avLst/>
          </a:prstGeom>
          <a:noFill/>
          <a:extLst>
            <a:ext uri="{909E8E84-426E-40DD-AFC4-6F175D3DCCD1}">
              <a14:hiddenFill xmlns:a14="http://schemas.microsoft.com/office/drawing/2010/main">
                <a:solidFill>
                  <a:srgbClr val="FFFFFF"/>
                </a:solidFill>
              </a14:hiddenFill>
            </a:ext>
          </a:extLst>
        </p:spPr>
      </p:pic>
      <p:sp>
        <p:nvSpPr>
          <p:cNvPr id="31" name="Rectangle 363">
            <a:extLst>
              <a:ext uri="{FF2B5EF4-FFF2-40B4-BE49-F238E27FC236}">
                <a16:creationId xmlns:a16="http://schemas.microsoft.com/office/drawing/2014/main" id="{11BAAEAB-59B8-43CF-B51A-0C608EBFD5FD}"/>
              </a:ext>
            </a:extLst>
          </p:cNvPr>
          <p:cNvSpPr>
            <a:spLocks noChangeArrowheads="1"/>
          </p:cNvSpPr>
          <p:nvPr/>
        </p:nvSpPr>
        <p:spPr bwMode="auto">
          <a:xfrm>
            <a:off x="586705" y="4728268"/>
            <a:ext cx="4634292" cy="445388"/>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集計する条件を設定し、［集計］ボタンをクリックします。</a:t>
            </a:r>
          </a:p>
          <a:p>
            <a:pPr fontAlgn="base"/>
            <a:endParaRPr lang="ja-JP" altLang="ja-JP" sz="1200" dirty="0"/>
          </a:p>
        </p:txBody>
      </p:sp>
      <p:sp>
        <p:nvSpPr>
          <p:cNvPr id="33" name="矢印: 右 19">
            <a:extLst>
              <a:ext uri="{FF2B5EF4-FFF2-40B4-BE49-F238E27FC236}">
                <a16:creationId xmlns:a16="http://schemas.microsoft.com/office/drawing/2014/main" id="{EB67523E-8B20-4A15-9D32-1443CE1822A1}"/>
              </a:ext>
            </a:extLst>
          </p:cNvPr>
          <p:cNvSpPr/>
          <p:nvPr/>
        </p:nvSpPr>
        <p:spPr>
          <a:xfrm>
            <a:off x="5710016" y="2973725"/>
            <a:ext cx="390343" cy="363122"/>
          </a:xfrm>
          <a:prstGeom prst="righ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34" name="AutoShape 380">
            <a:extLst>
              <a:ext uri="{FF2B5EF4-FFF2-40B4-BE49-F238E27FC236}">
                <a16:creationId xmlns:a16="http://schemas.microsoft.com/office/drawing/2014/main" id="{2207E9B8-5B9D-428A-A530-AFD74DF2CFC3}"/>
              </a:ext>
            </a:extLst>
          </p:cNvPr>
          <p:cNvSpPr>
            <a:spLocks noChangeArrowheads="1"/>
          </p:cNvSpPr>
          <p:nvPr/>
        </p:nvSpPr>
        <p:spPr bwMode="auto">
          <a:xfrm>
            <a:off x="9574965" y="2929523"/>
            <a:ext cx="408010" cy="185191"/>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5" name="Rectangle 363">
            <a:extLst>
              <a:ext uri="{FF2B5EF4-FFF2-40B4-BE49-F238E27FC236}">
                <a16:creationId xmlns:a16="http://schemas.microsoft.com/office/drawing/2014/main" id="{99B270F4-2240-417F-A2F8-F401865A1E39}"/>
              </a:ext>
            </a:extLst>
          </p:cNvPr>
          <p:cNvSpPr>
            <a:spLocks noChangeArrowheads="1"/>
          </p:cNvSpPr>
          <p:nvPr/>
        </p:nvSpPr>
        <p:spPr bwMode="auto">
          <a:xfrm>
            <a:off x="7547967" y="3303597"/>
            <a:ext cx="4044895" cy="457200"/>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未打刻がある場合は「</a:t>
            </a:r>
            <a:r>
              <a:rPr lang="en-US" altLang="ja-JP"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a:t>
            </a:r>
            <a:r>
              <a:rPr lang="en-US" altLang="ja-JP"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」で表示されます</a:t>
            </a:r>
            <a:r>
              <a:rPr lang="ja-JP" altLang="en-US" sz="1600" dirty="0">
                <a:latin typeface="Meiryo UI" panose="020B0604030504040204" pitchFamily="50" charset="-128"/>
                <a:ea typeface="Meiryo UI" panose="020B0604030504040204" pitchFamily="50" charset="-128"/>
              </a:rPr>
              <a:t>。</a:t>
            </a:r>
            <a:endParaRPr lang="ja-JP" altLang="ja-JP" sz="1600" dirty="0">
              <a:latin typeface="Meiryo UI" panose="020B0604030504040204" pitchFamily="50" charset="-128"/>
              <a:ea typeface="Meiryo UI" panose="020B0604030504040204" pitchFamily="50" charset="-128"/>
            </a:endParaRPr>
          </a:p>
        </p:txBody>
      </p:sp>
      <p:sp>
        <p:nvSpPr>
          <p:cNvPr id="14" name="AutoShape 380">
            <a:extLst>
              <a:ext uri="{FF2B5EF4-FFF2-40B4-BE49-F238E27FC236}">
                <a16:creationId xmlns:a16="http://schemas.microsoft.com/office/drawing/2014/main" id="{59082384-B1D2-4D62-A727-8F5D409041A9}"/>
              </a:ext>
            </a:extLst>
          </p:cNvPr>
          <p:cNvSpPr>
            <a:spLocks noChangeArrowheads="1"/>
          </p:cNvSpPr>
          <p:nvPr/>
        </p:nvSpPr>
        <p:spPr bwMode="auto">
          <a:xfrm>
            <a:off x="1531013" y="4349462"/>
            <a:ext cx="536925" cy="22649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291037014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fontScale="90000"/>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6</a:t>
            </a:r>
            <a:r>
              <a:rPr lang="ja-JP" altLang="en-US" sz="2800" b="1" dirty="0">
                <a:latin typeface="Meiryo UI" panose="020B0604030504040204" pitchFamily="50" charset="-128"/>
                <a:ea typeface="Meiryo UI" panose="020B0604030504040204" pitchFamily="50" charset="-128"/>
              </a:rPr>
              <a:t>］工数データを入力する</a:t>
            </a:r>
            <a:br>
              <a:rPr lang="en-US" altLang="ja-JP" sz="2800" b="1" dirty="0">
                <a:latin typeface="Meiryo UI" panose="020B0604030504040204" pitchFamily="50" charset="-128"/>
                <a:ea typeface="Meiryo UI" panose="020B0604030504040204" pitchFamily="50" charset="-128"/>
              </a:rPr>
            </a:br>
            <a:r>
              <a:rPr lang="ja-JP" altLang="en-US" sz="2800" b="1" dirty="0">
                <a:latin typeface="Meiryo UI" panose="020B0604030504040204" pitchFamily="50" charset="-128"/>
                <a:ea typeface="Meiryo UI" panose="020B0604030504040204" pitchFamily="50" charset="-128"/>
              </a:rPr>
              <a:t>　　（ </a:t>
            </a:r>
            <a:r>
              <a:rPr lang="en-US" altLang="ja-JP" sz="2800" b="1" dirty="0">
                <a:latin typeface="Meiryo UI" panose="020B0604030504040204" pitchFamily="50" charset="-128"/>
                <a:ea typeface="Meiryo UI" panose="020B0604030504040204" pitchFamily="50" charset="-128"/>
              </a:rPr>
              <a:t>『</a:t>
            </a:r>
            <a:r>
              <a:rPr lang="ja-JP" altLang="en-US" sz="2800" b="1" dirty="0">
                <a:latin typeface="Meiryo UI" panose="020B0604030504040204" pitchFamily="50" charset="-128"/>
                <a:ea typeface="Meiryo UI" panose="020B0604030504040204" pitchFamily="50" charset="-128"/>
              </a:rPr>
              <a:t>工数管理 </a:t>
            </a:r>
            <a:r>
              <a:rPr lang="en-US" altLang="ja-JP" sz="2800" b="1" dirty="0">
                <a:latin typeface="Meiryo UI" panose="020B0604030504040204" pitchFamily="50" charset="-128"/>
                <a:ea typeface="Meiryo UI" panose="020B0604030504040204" pitchFamily="50" charset="-128"/>
              </a:rPr>
              <a:t>for </a:t>
            </a:r>
            <a:r>
              <a:rPr lang="ja-JP" altLang="en-US" sz="2800" b="1" dirty="0">
                <a:latin typeface="Meiryo UI" panose="020B0604030504040204" pitchFamily="50" charset="-128"/>
                <a:ea typeface="Meiryo UI" panose="020B0604030504040204" pitchFamily="50" charset="-128"/>
              </a:rPr>
              <a:t>奉行</a:t>
            </a:r>
            <a:r>
              <a:rPr lang="en-US" altLang="ja-JP" sz="2800" b="1" dirty="0">
                <a:latin typeface="Meiryo UI" panose="020B0604030504040204" pitchFamily="50" charset="-128"/>
                <a:ea typeface="Meiryo UI" panose="020B0604030504040204" pitchFamily="50" charset="-128"/>
              </a:rPr>
              <a:t>Edge </a:t>
            </a:r>
            <a:r>
              <a:rPr lang="ja-JP" altLang="en-US" sz="2800" b="1" dirty="0">
                <a:latin typeface="Meiryo UI" panose="020B0604030504040204" pitchFamily="50" charset="-128"/>
                <a:ea typeface="Meiryo UI" panose="020B0604030504040204" pitchFamily="50" charset="-128"/>
              </a:rPr>
              <a:t>勤怠管理クラウド</a:t>
            </a:r>
            <a:r>
              <a:rPr lang="en-US" altLang="ja-JP" sz="2800" b="1" dirty="0">
                <a:latin typeface="Meiryo UI" panose="020B0604030504040204" pitchFamily="50" charset="-128"/>
                <a:ea typeface="Meiryo UI" panose="020B0604030504040204" pitchFamily="50" charset="-128"/>
              </a:rPr>
              <a:t>』</a:t>
            </a:r>
            <a:r>
              <a:rPr lang="ja-JP" altLang="en-US" sz="2800" b="1" dirty="0">
                <a:latin typeface="Meiryo UI" panose="020B0604030504040204" pitchFamily="50" charset="-128"/>
                <a:ea typeface="Meiryo UI" panose="020B0604030504040204" pitchFamily="50" charset="-128"/>
              </a:rPr>
              <a:t>をご利用の場合）</a:t>
            </a:r>
            <a:endParaRPr lang="ja-JP" altLang="en-US" sz="2200" b="1" dirty="0">
              <a:latin typeface="Meiryo UI" panose="020B0604030504040204" pitchFamily="50" charset="-128"/>
              <a:ea typeface="Meiryo UI" panose="020B0604030504040204" pitchFamily="50" charset="-128"/>
            </a:endParaRPr>
          </a:p>
        </p:txBody>
      </p:sp>
      <p:sp>
        <p:nvSpPr>
          <p:cNvPr id="3" name="コンテンツ プレースホルダー 2"/>
          <p:cNvSpPr>
            <a:spLocks noGrp="1"/>
          </p:cNvSpPr>
          <p:nvPr>
            <p:ph idx="1"/>
          </p:nvPr>
        </p:nvSpPr>
        <p:spPr>
          <a:xfrm>
            <a:off x="389614" y="850790"/>
            <a:ext cx="10964186" cy="5539186"/>
          </a:xfrm>
        </p:spPr>
        <p:txBody>
          <a:bodyPr>
            <a:normAutofit/>
          </a:bodyPr>
          <a:lstStyle/>
          <a:p>
            <a:pPr marL="0" indent="0">
              <a:buNone/>
            </a:pPr>
            <a:endParaRPr lang="en-US" altLang="ja-JP" sz="2000" dirty="0">
              <a:latin typeface="Meiryo UI" panose="020B0604030504040204" pitchFamily="50" charset="-128"/>
              <a:ea typeface="Meiryo UI" panose="020B0604030504040204" pitchFamily="50" charset="-128"/>
            </a:endParaRPr>
          </a:p>
          <a:p>
            <a:pPr marL="0" indent="0">
              <a:buNone/>
            </a:pPr>
            <a:r>
              <a:rPr lang="en-US" altLang="ja-JP" sz="2000" dirty="0">
                <a:latin typeface="Meiryo UI" panose="020B0604030504040204" pitchFamily="50" charset="-128"/>
                <a:ea typeface="Meiryo UI" panose="020B0604030504040204" pitchFamily="50" charset="-128"/>
              </a:rPr>
              <a:t> </a:t>
            </a:r>
            <a:r>
              <a:rPr lang="en-US" altLang="ja-JP" sz="2400" dirty="0">
                <a:latin typeface="Meiryo UI" panose="020B0604030504040204" pitchFamily="50" charset="-128"/>
                <a:ea typeface="Meiryo UI" panose="020B0604030504040204" pitchFamily="50" charset="-128"/>
              </a:rPr>
              <a:t>1.</a:t>
            </a:r>
            <a:r>
              <a:rPr lang="ja-JP" altLang="en-US" sz="2400" dirty="0">
                <a:latin typeface="Meiryo UI" panose="020B0604030504040204" pitchFamily="50" charset="-128"/>
                <a:ea typeface="Meiryo UI" panose="020B0604030504040204" pitchFamily="50" charset="-128"/>
              </a:rPr>
              <a:t>プロジェクト・タスク別に工数データを入力する</a:t>
            </a:r>
            <a:endParaRPr lang="en-US" altLang="ja-JP" sz="2400" dirty="0">
              <a:latin typeface="Meiryo UI" panose="020B0604030504040204" pitchFamily="50" charset="-128"/>
              <a:ea typeface="Meiryo UI" panose="020B0604030504040204" pitchFamily="50" charset="-128"/>
            </a:endParaRPr>
          </a:p>
          <a:p>
            <a:pPr marL="0" indent="0">
              <a:buNone/>
            </a:pPr>
            <a:r>
              <a:rPr lang="en-US" altLang="ja-JP" sz="2400" dirty="0">
                <a:latin typeface="Meiryo UI" panose="020B0604030504040204" pitchFamily="50" charset="-128"/>
                <a:ea typeface="Meiryo UI" panose="020B0604030504040204" pitchFamily="50" charset="-128"/>
              </a:rPr>
              <a:t> </a:t>
            </a:r>
            <a:endParaRPr kumimoji="1" lang="ja-JP" altLang="en-US" sz="24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68980" y="6492874"/>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56</a:t>
            </a:fld>
            <a:endParaRPr kumimoji="1" lang="ja-JP" altLang="en-US"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29584719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6</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- 1. </a:t>
            </a:r>
            <a:r>
              <a:rPr lang="ja-JP" altLang="en-US" sz="2800" b="1" dirty="0">
                <a:latin typeface="Meiryo UI" panose="020B0604030504040204" pitchFamily="50" charset="-128"/>
                <a:ea typeface="Meiryo UI" panose="020B0604030504040204" pitchFamily="50" charset="-128"/>
              </a:rPr>
              <a:t>プロジェクト・タスク別に工数データを入力する</a:t>
            </a:r>
          </a:p>
        </p:txBody>
      </p:sp>
      <p:sp>
        <p:nvSpPr>
          <p:cNvPr id="3" name="コンテンツ プレースホルダー 2"/>
          <p:cNvSpPr>
            <a:spLocks noGrp="1"/>
          </p:cNvSpPr>
          <p:nvPr>
            <p:ph idx="1"/>
          </p:nvPr>
        </p:nvSpPr>
        <p:spPr>
          <a:xfrm>
            <a:off x="389614" y="850790"/>
            <a:ext cx="10964186" cy="5539186"/>
          </a:xfrm>
        </p:spPr>
        <p:txBody>
          <a:bodyPr>
            <a:normAutofit fontScale="85000" lnSpcReduction="20000"/>
          </a:bodyPr>
          <a:lstStyle/>
          <a:p>
            <a:pPr marL="0" indent="0">
              <a:buNone/>
            </a:pPr>
            <a:r>
              <a:rPr lang="ja-JP" altLang="en-US" sz="1900" dirty="0">
                <a:latin typeface="Meiryo UI" panose="020B0604030504040204" pitchFamily="50" charset="-128"/>
                <a:ea typeface="Meiryo UI" panose="020B0604030504040204" pitchFamily="50" charset="-128"/>
              </a:rPr>
              <a:t>［勤務実績 </a:t>
            </a:r>
            <a:r>
              <a:rPr lang="en-US" altLang="ja-JP" sz="1900" dirty="0">
                <a:latin typeface="Meiryo UI" panose="020B0604030504040204" pitchFamily="50" charset="-128"/>
                <a:ea typeface="Meiryo UI" panose="020B0604030504040204" pitchFamily="50" charset="-128"/>
              </a:rPr>
              <a:t>‐</a:t>
            </a:r>
            <a:r>
              <a:rPr lang="ja-JP" altLang="en-US" sz="1900" dirty="0">
                <a:latin typeface="Meiryo UI" panose="020B0604030504040204" pitchFamily="50" charset="-128"/>
                <a:ea typeface="Meiryo UI" panose="020B0604030504040204" pitchFamily="50" charset="-128"/>
              </a:rPr>
              <a:t> 勤務実績照会］メニューで入力します。</a:t>
            </a:r>
            <a:br>
              <a:rPr lang="en-US" altLang="ja-JP" sz="1900" dirty="0">
                <a:latin typeface="Meiryo UI" panose="020B0604030504040204" pitchFamily="50" charset="-128"/>
                <a:ea typeface="Meiryo UI" panose="020B0604030504040204" pitchFamily="50" charset="-128"/>
              </a:rPr>
            </a:br>
            <a:endParaRPr lang="en-US" altLang="ja-JP" sz="1900" dirty="0">
              <a:latin typeface="Meiryo UI" panose="020B0604030504040204" pitchFamily="50" charset="-128"/>
              <a:ea typeface="Meiryo UI" panose="020B0604030504040204" pitchFamily="50" charset="-128"/>
            </a:endParaRPr>
          </a:p>
          <a:p>
            <a:pPr marL="0" indent="0">
              <a:buNone/>
            </a:pPr>
            <a:r>
              <a:rPr lang="en-US" altLang="ja-JP" sz="1900" dirty="0">
                <a:latin typeface="Meiryo UI" panose="020B0604030504040204" pitchFamily="50" charset="-128"/>
                <a:ea typeface="Meiryo UI" panose="020B0604030504040204" pitchFamily="50" charset="-128"/>
              </a:rPr>
              <a:t>1.</a:t>
            </a:r>
            <a:r>
              <a:rPr lang="ja-JP" altLang="en-US" sz="1900" dirty="0">
                <a:latin typeface="Meiryo UI" panose="020B0604030504040204" pitchFamily="50" charset="-128"/>
                <a:ea typeface="Meiryo UI" panose="020B0604030504040204" pitchFamily="50" charset="-128"/>
              </a:rPr>
              <a:t> 工数データを入力する日付の　　 をクリックします。</a:t>
            </a:r>
            <a:endParaRPr lang="en-US" altLang="ja-JP" sz="1900" dirty="0">
              <a:latin typeface="Meiryo UI" panose="020B0604030504040204" pitchFamily="50" charset="-128"/>
              <a:ea typeface="Meiryo UI" panose="020B0604030504040204" pitchFamily="50" charset="-128"/>
            </a:endParaRPr>
          </a:p>
          <a:p>
            <a:pPr marL="342900" indent="-342900">
              <a:buAutoNum type="arabicPeriod"/>
            </a:pPr>
            <a:endParaRPr lang="en-US" altLang="ja-JP" sz="1900" dirty="0">
              <a:latin typeface="Meiryo UI" panose="020B0604030504040204" pitchFamily="50" charset="-128"/>
              <a:ea typeface="Meiryo UI" panose="020B0604030504040204" pitchFamily="50" charset="-128"/>
            </a:endParaRPr>
          </a:p>
          <a:p>
            <a:pPr marL="342900" indent="-342900">
              <a:buAutoNum type="arabicPeriod"/>
            </a:pPr>
            <a:endParaRPr lang="en-US" altLang="ja-JP" sz="1900" dirty="0">
              <a:latin typeface="Meiryo UI" panose="020B0604030504040204" pitchFamily="50" charset="-128"/>
              <a:ea typeface="Meiryo UI" panose="020B0604030504040204" pitchFamily="50" charset="-128"/>
            </a:endParaRPr>
          </a:p>
          <a:p>
            <a:pPr marL="342900" indent="-342900">
              <a:buAutoNum type="arabicPeriod"/>
            </a:pPr>
            <a:endParaRPr lang="en-US" altLang="ja-JP" sz="1900" dirty="0">
              <a:latin typeface="Meiryo UI" panose="020B0604030504040204" pitchFamily="50" charset="-128"/>
              <a:ea typeface="Meiryo UI" panose="020B0604030504040204" pitchFamily="50" charset="-128"/>
            </a:endParaRPr>
          </a:p>
          <a:p>
            <a:pPr marL="342900" indent="-342900">
              <a:buAutoNum type="arabicPeriod"/>
            </a:pPr>
            <a:endParaRPr lang="en-US" altLang="ja-JP" sz="1900" dirty="0">
              <a:latin typeface="Meiryo UI" panose="020B0604030504040204" pitchFamily="50" charset="-128"/>
              <a:ea typeface="Meiryo UI" panose="020B0604030504040204" pitchFamily="50" charset="-128"/>
            </a:endParaRPr>
          </a:p>
          <a:p>
            <a:pPr marL="342900" indent="-342900">
              <a:buAutoNum type="arabicPeriod"/>
            </a:pPr>
            <a:endParaRPr lang="en-US" altLang="ja-JP" sz="1900" dirty="0">
              <a:latin typeface="Meiryo UI" panose="020B0604030504040204" pitchFamily="50" charset="-128"/>
              <a:ea typeface="Meiryo UI" panose="020B0604030504040204" pitchFamily="50" charset="-128"/>
            </a:endParaRPr>
          </a:p>
          <a:p>
            <a:pPr marL="0" indent="0">
              <a:buNone/>
            </a:pPr>
            <a:br>
              <a:rPr lang="en-US" altLang="ja-JP" sz="1900" dirty="0">
                <a:latin typeface="Meiryo UI" panose="020B0604030504040204" pitchFamily="50" charset="-128"/>
                <a:ea typeface="Meiryo UI" panose="020B0604030504040204" pitchFamily="50" charset="-128"/>
              </a:rPr>
            </a:br>
            <a:r>
              <a:rPr lang="en-US" altLang="ja-JP" sz="1900" dirty="0">
                <a:latin typeface="Meiryo UI" panose="020B0604030504040204" pitchFamily="50" charset="-128"/>
                <a:ea typeface="Meiryo UI" panose="020B0604030504040204" pitchFamily="50" charset="-128"/>
              </a:rPr>
              <a:t>2. </a:t>
            </a:r>
            <a:r>
              <a:rPr lang="ja-JP" altLang="en-US" sz="1900" dirty="0">
                <a:latin typeface="Meiryo UI" panose="020B0604030504040204" pitchFamily="50" charset="-128"/>
                <a:ea typeface="Meiryo UI" panose="020B0604030504040204" pitchFamily="50" charset="-128"/>
              </a:rPr>
              <a:t>入力画面が表示されるため、プロジェクトとタスクを選択し、工数データを入力します。</a:t>
            </a:r>
            <a:endParaRPr lang="en-US" altLang="ja-JP" sz="1900" dirty="0">
              <a:latin typeface="Meiryo UI" panose="020B0604030504040204" pitchFamily="50" charset="-128"/>
              <a:ea typeface="Meiryo UI" panose="020B0604030504040204" pitchFamily="50" charset="-128"/>
            </a:endParaRPr>
          </a:p>
          <a:p>
            <a:pPr marL="0" indent="0">
              <a:buNone/>
            </a:pPr>
            <a:r>
              <a:rPr lang="en-US" altLang="ja-JP" sz="1900" dirty="0">
                <a:latin typeface="Meiryo UI" panose="020B0604030504040204" pitchFamily="50" charset="-128"/>
                <a:ea typeface="Meiryo UI" panose="020B0604030504040204" pitchFamily="50" charset="-128"/>
              </a:rPr>
              <a:t>    </a:t>
            </a:r>
            <a:br>
              <a:rPr lang="en-US" altLang="ja-JP" sz="1900" dirty="0">
                <a:latin typeface="Meiryo UI" panose="020B0604030504040204" pitchFamily="50" charset="-128"/>
                <a:ea typeface="Meiryo UI" panose="020B0604030504040204" pitchFamily="50" charset="-128"/>
              </a:rPr>
            </a:br>
            <a:br>
              <a:rPr lang="en-US" altLang="ja-JP" sz="1900" dirty="0">
                <a:latin typeface="Meiryo UI" panose="020B0604030504040204" pitchFamily="50" charset="-128"/>
                <a:ea typeface="Meiryo UI" panose="020B0604030504040204" pitchFamily="50" charset="-128"/>
              </a:rPr>
            </a:br>
            <a:br>
              <a:rPr lang="en-US" altLang="ja-JP" sz="1900" dirty="0">
                <a:latin typeface="Meiryo UI" panose="020B0604030504040204" pitchFamily="50" charset="-128"/>
                <a:ea typeface="Meiryo UI" panose="020B0604030504040204" pitchFamily="50" charset="-128"/>
              </a:rPr>
            </a:br>
            <a:br>
              <a:rPr lang="en-US" altLang="ja-JP" sz="1900" dirty="0">
                <a:latin typeface="Meiryo UI" panose="020B0604030504040204" pitchFamily="50" charset="-128"/>
                <a:ea typeface="Meiryo UI" panose="020B0604030504040204" pitchFamily="50" charset="-128"/>
              </a:rPr>
            </a:br>
            <a:br>
              <a:rPr lang="en-US" altLang="ja-JP" sz="1900" dirty="0">
                <a:latin typeface="Meiryo UI" panose="020B0604030504040204" pitchFamily="50" charset="-128"/>
                <a:ea typeface="Meiryo UI" panose="020B0604030504040204" pitchFamily="50" charset="-128"/>
              </a:rPr>
            </a:br>
            <a:br>
              <a:rPr lang="en-US" altLang="ja-JP" sz="1900" dirty="0">
                <a:latin typeface="Meiryo UI" panose="020B0604030504040204" pitchFamily="50" charset="-128"/>
                <a:ea typeface="Meiryo UI" panose="020B0604030504040204" pitchFamily="50" charset="-128"/>
              </a:rPr>
            </a:br>
            <a:br>
              <a:rPr lang="en-US" altLang="ja-JP" sz="1900" dirty="0">
                <a:latin typeface="Meiryo UI" panose="020B0604030504040204" pitchFamily="50" charset="-128"/>
                <a:ea typeface="Meiryo UI" panose="020B0604030504040204" pitchFamily="50" charset="-128"/>
              </a:rPr>
            </a:br>
            <a:br>
              <a:rPr lang="en-US" altLang="ja-JP" sz="1900" dirty="0">
                <a:latin typeface="Meiryo UI" panose="020B0604030504040204" pitchFamily="50" charset="-128"/>
                <a:ea typeface="Meiryo UI" panose="020B0604030504040204" pitchFamily="50" charset="-128"/>
              </a:rPr>
            </a:br>
            <a:br>
              <a:rPr lang="en-US" altLang="ja-JP" sz="1900" dirty="0">
                <a:latin typeface="Meiryo UI" panose="020B0604030504040204" pitchFamily="50" charset="-128"/>
                <a:ea typeface="Meiryo UI" panose="020B0604030504040204" pitchFamily="50" charset="-128"/>
              </a:rPr>
            </a:br>
            <a:r>
              <a:rPr lang="en-US" altLang="ja-JP" sz="1900" dirty="0">
                <a:latin typeface="Meiryo UI" panose="020B0604030504040204" pitchFamily="50" charset="-128"/>
                <a:ea typeface="Meiryo UI" panose="020B0604030504040204" pitchFamily="50" charset="-128"/>
              </a:rPr>
              <a:t>3.</a:t>
            </a:r>
            <a:r>
              <a:rPr lang="ja-JP" altLang="en-US" sz="1900" dirty="0">
                <a:latin typeface="Meiryo UI" panose="020B0604030504040204" pitchFamily="50" charset="-128"/>
                <a:ea typeface="Meiryo UI" panose="020B0604030504040204" pitchFamily="50" charset="-128"/>
              </a:rPr>
              <a:t> </a:t>
            </a:r>
            <a:r>
              <a:rPr lang="en-US" altLang="ja-JP" sz="1900" dirty="0">
                <a:latin typeface="Meiryo UI" panose="020B0604030504040204" pitchFamily="50" charset="-128"/>
                <a:ea typeface="Meiryo UI" panose="020B0604030504040204" pitchFamily="50" charset="-128"/>
              </a:rPr>
              <a:t>[</a:t>
            </a:r>
            <a:r>
              <a:rPr lang="ja-JP" altLang="en-US" sz="1900" dirty="0">
                <a:latin typeface="Meiryo UI" panose="020B0604030504040204" pitchFamily="50" charset="-128"/>
                <a:ea typeface="Meiryo UI" panose="020B0604030504040204" pitchFamily="50" charset="-128"/>
              </a:rPr>
              <a:t>登録</a:t>
            </a:r>
            <a:r>
              <a:rPr lang="en-US" altLang="ja-JP" sz="1900" dirty="0">
                <a:latin typeface="Meiryo UI" panose="020B0604030504040204" pitchFamily="50" charset="-128"/>
                <a:ea typeface="Meiryo UI" panose="020B0604030504040204" pitchFamily="50" charset="-128"/>
              </a:rPr>
              <a:t>]</a:t>
            </a:r>
            <a:r>
              <a:rPr lang="ja-JP" altLang="en-US" sz="1900" dirty="0">
                <a:latin typeface="Meiryo UI" panose="020B0604030504040204" pitchFamily="50" charset="-128"/>
                <a:ea typeface="Meiryo UI" panose="020B0604030504040204" pitchFamily="50" charset="-128"/>
              </a:rPr>
              <a:t>ボタンをクリックします。</a:t>
            </a:r>
            <a:br>
              <a:rPr lang="en-US" altLang="ja-JP" sz="1600" dirty="0">
                <a:latin typeface="Meiryo UI" panose="020B0604030504040204" pitchFamily="50" charset="-128"/>
                <a:ea typeface="Meiryo UI" panose="020B0604030504040204" pitchFamily="50" charset="-128"/>
              </a:rPr>
            </a:br>
            <a:br>
              <a:rPr lang="en-US" altLang="ja-JP" sz="1600" dirty="0">
                <a:latin typeface="Meiryo UI" panose="020B0604030504040204" pitchFamily="50" charset="-128"/>
                <a:ea typeface="Meiryo UI" panose="020B0604030504040204" pitchFamily="50" charset="-128"/>
              </a:rPr>
            </a:br>
            <a:br>
              <a:rPr lang="en-US" altLang="ja-JP" sz="1600" dirty="0">
                <a:latin typeface="Meiryo UI" panose="020B0604030504040204" pitchFamily="50" charset="-128"/>
                <a:ea typeface="Meiryo UI" panose="020B0604030504040204" pitchFamily="50" charset="-128"/>
              </a:rPr>
            </a:br>
            <a:br>
              <a:rPr lang="en-US" altLang="ja-JP" sz="1600" dirty="0">
                <a:latin typeface="Meiryo UI" panose="020B0604030504040204" pitchFamily="50" charset="-128"/>
                <a:ea typeface="Meiryo UI" panose="020B0604030504040204" pitchFamily="50" charset="-128"/>
              </a:rPr>
            </a:br>
            <a:br>
              <a:rPr lang="en-US" altLang="ja-JP" sz="1600" dirty="0">
                <a:latin typeface="Meiryo UI" panose="020B0604030504040204" pitchFamily="50" charset="-128"/>
                <a:ea typeface="Meiryo UI" panose="020B0604030504040204" pitchFamily="50" charset="-128"/>
              </a:rPr>
            </a:br>
            <a:endParaRPr lang="en-US" altLang="ja-JP" sz="1600" dirty="0">
              <a:latin typeface="Meiryo UI" panose="020B0604030504040204" pitchFamily="50" charset="-128"/>
              <a:ea typeface="Meiryo UI" panose="020B0604030504040204" pitchFamily="50" charset="-128"/>
            </a:endParaRPr>
          </a:p>
          <a:p>
            <a:pPr marL="0" indent="0">
              <a:buNone/>
            </a:pPr>
            <a:endParaRPr lang="ja-JP" altLang="en-US"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ja-JP" altLang="en-US" sz="16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3077" y="6492874"/>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57</a:t>
            </a:fld>
            <a:endParaRPr kumimoji="1" lang="ja-JP" altLang="en-US" dirty="0">
              <a:latin typeface="Meiryo UI" panose="020B0604030504040204" pitchFamily="50" charset="-128"/>
              <a:ea typeface="Meiryo UI" panose="020B0604030504040204" pitchFamily="50" charset="-128"/>
            </a:endParaRPr>
          </a:p>
        </p:txBody>
      </p:sp>
      <p:pic>
        <p:nvPicPr>
          <p:cNvPr id="10" name="図 9">
            <a:extLst>
              <a:ext uri="{FF2B5EF4-FFF2-40B4-BE49-F238E27FC236}">
                <a16:creationId xmlns:a16="http://schemas.microsoft.com/office/drawing/2014/main" id="{FD6A3EDD-8733-511F-0411-9302F8AB5157}"/>
              </a:ext>
            </a:extLst>
          </p:cNvPr>
          <p:cNvPicPr>
            <a:picLocks noChangeAspect="1"/>
          </p:cNvPicPr>
          <p:nvPr/>
        </p:nvPicPr>
        <p:blipFill>
          <a:blip r:embed="rId3"/>
          <a:stretch>
            <a:fillRect/>
          </a:stretch>
        </p:blipFill>
        <p:spPr>
          <a:xfrm>
            <a:off x="3152445" y="1304500"/>
            <a:ext cx="238829" cy="220457"/>
          </a:xfrm>
          <a:prstGeom prst="rect">
            <a:avLst/>
          </a:prstGeom>
        </p:spPr>
      </p:pic>
      <p:sp>
        <p:nvSpPr>
          <p:cNvPr id="15" name="Rectangle 363">
            <a:extLst>
              <a:ext uri="{FF2B5EF4-FFF2-40B4-BE49-F238E27FC236}">
                <a16:creationId xmlns:a16="http://schemas.microsoft.com/office/drawing/2014/main" id="{F6AB6AE2-E159-08D4-1D3C-03B9F14FFB57}"/>
              </a:ext>
            </a:extLst>
          </p:cNvPr>
          <p:cNvSpPr>
            <a:spLocks noChangeArrowheads="1"/>
          </p:cNvSpPr>
          <p:nvPr/>
        </p:nvSpPr>
        <p:spPr bwMode="auto">
          <a:xfrm>
            <a:off x="6344639" y="3861363"/>
            <a:ext cx="5608300" cy="2275894"/>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「工数計」が「総労働時間」を超過した場合は、警告が表示されます。</a:t>
            </a:r>
            <a:endParaRPr lang="en-US" altLang="ja-JP" sz="1600" dirty="0">
              <a:latin typeface="Meiryo UI" panose="020B0604030504040204" pitchFamily="50" charset="-128"/>
              <a:ea typeface="Meiryo UI" panose="020B0604030504040204" pitchFamily="50" charset="-128"/>
            </a:endParaRPr>
          </a:p>
          <a:p>
            <a:pPr fontAlgn="base"/>
            <a:endParaRPr lang="en-US" altLang="ja-JP" sz="1600" dirty="0">
              <a:latin typeface="Meiryo UI" panose="020B0604030504040204" pitchFamily="50" charset="-128"/>
              <a:ea typeface="Meiryo UI" panose="020B0604030504040204" pitchFamily="50" charset="-128"/>
            </a:endParaRPr>
          </a:p>
          <a:p>
            <a:pPr fontAlgn="base"/>
            <a:endParaRPr lang="ja-JP" altLang="ja-JP" sz="1600" dirty="0">
              <a:latin typeface="Meiryo UI" panose="020B0604030504040204" pitchFamily="50" charset="-128"/>
              <a:ea typeface="Meiryo UI" panose="020B0604030504040204" pitchFamily="50" charset="-128"/>
            </a:endParaRPr>
          </a:p>
        </p:txBody>
      </p:sp>
      <p:cxnSp>
        <p:nvCxnSpPr>
          <p:cNvPr id="16" name="直線コネクタ 15">
            <a:extLst>
              <a:ext uri="{FF2B5EF4-FFF2-40B4-BE49-F238E27FC236}">
                <a16:creationId xmlns:a16="http://schemas.microsoft.com/office/drawing/2014/main" id="{B30E843B-FBDD-45A5-07ED-F79C0D14EC2D}"/>
              </a:ext>
            </a:extLst>
          </p:cNvPr>
          <p:cNvCxnSpPr>
            <a:cxnSpLocks/>
            <a:stCxn id="12" idx="3"/>
            <a:endCxn id="15" idx="1"/>
          </p:cNvCxnSpPr>
          <p:nvPr/>
        </p:nvCxnSpPr>
        <p:spPr>
          <a:xfrm>
            <a:off x="5986585" y="4202447"/>
            <a:ext cx="358054" cy="796863"/>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pic>
        <p:nvPicPr>
          <p:cNvPr id="8" name="図 7">
            <a:extLst>
              <a:ext uri="{FF2B5EF4-FFF2-40B4-BE49-F238E27FC236}">
                <a16:creationId xmlns:a16="http://schemas.microsoft.com/office/drawing/2014/main" id="{2A2B57D6-8D30-8ECF-4FE7-1B0E48EFFA48}"/>
              </a:ext>
            </a:extLst>
          </p:cNvPr>
          <p:cNvPicPr>
            <a:picLocks noChangeAspect="1"/>
          </p:cNvPicPr>
          <p:nvPr/>
        </p:nvPicPr>
        <p:blipFill>
          <a:blip r:embed="rId4"/>
          <a:stretch>
            <a:fillRect/>
          </a:stretch>
        </p:blipFill>
        <p:spPr>
          <a:xfrm>
            <a:off x="714321" y="1588709"/>
            <a:ext cx="5272264" cy="1423404"/>
          </a:xfrm>
          <a:prstGeom prst="rect">
            <a:avLst/>
          </a:prstGeom>
        </p:spPr>
      </p:pic>
      <p:pic>
        <p:nvPicPr>
          <p:cNvPr id="12" name="図 11">
            <a:extLst>
              <a:ext uri="{FF2B5EF4-FFF2-40B4-BE49-F238E27FC236}">
                <a16:creationId xmlns:a16="http://schemas.microsoft.com/office/drawing/2014/main" id="{A67B24B7-5D59-913C-3C97-7C905B860715}"/>
              </a:ext>
            </a:extLst>
          </p:cNvPr>
          <p:cNvPicPr>
            <a:picLocks noChangeAspect="1"/>
          </p:cNvPicPr>
          <p:nvPr/>
        </p:nvPicPr>
        <p:blipFill>
          <a:blip r:embed="rId5"/>
          <a:stretch>
            <a:fillRect/>
          </a:stretch>
        </p:blipFill>
        <p:spPr>
          <a:xfrm>
            <a:off x="714321" y="3579563"/>
            <a:ext cx="5272264" cy="1245767"/>
          </a:xfrm>
          <a:prstGeom prst="rect">
            <a:avLst/>
          </a:prstGeom>
        </p:spPr>
      </p:pic>
      <p:pic>
        <p:nvPicPr>
          <p:cNvPr id="19" name="図 18">
            <a:extLst>
              <a:ext uri="{FF2B5EF4-FFF2-40B4-BE49-F238E27FC236}">
                <a16:creationId xmlns:a16="http://schemas.microsoft.com/office/drawing/2014/main" id="{8D9F195E-9BE2-5A35-6F13-7785C3B6A7EC}"/>
              </a:ext>
            </a:extLst>
          </p:cNvPr>
          <p:cNvPicPr>
            <a:picLocks noChangeAspect="1"/>
          </p:cNvPicPr>
          <p:nvPr/>
        </p:nvPicPr>
        <p:blipFill>
          <a:blip r:embed="rId6"/>
          <a:stretch>
            <a:fillRect/>
          </a:stretch>
        </p:blipFill>
        <p:spPr>
          <a:xfrm>
            <a:off x="6450774" y="4308612"/>
            <a:ext cx="4601265" cy="1674010"/>
          </a:xfrm>
          <a:prstGeom prst="rect">
            <a:avLst/>
          </a:prstGeom>
        </p:spPr>
      </p:pic>
    </p:spTree>
    <p:extLst>
      <p:ext uri="{BB962C8B-B14F-4D97-AF65-F5344CB8AC3E}">
        <p14:creationId xmlns:p14="http://schemas.microsoft.com/office/powerpoint/2010/main" val="29393024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コンテンツ プレースホルダー 2">
            <a:extLst>
              <a:ext uri="{FF2B5EF4-FFF2-40B4-BE49-F238E27FC236}">
                <a16:creationId xmlns:a16="http://schemas.microsoft.com/office/drawing/2014/main" id="{36F95DAA-D8EB-4942-C72C-1737D0D314A1}"/>
              </a:ext>
            </a:extLst>
          </p:cNvPr>
          <p:cNvSpPr txBox="1">
            <a:spLocks/>
          </p:cNvSpPr>
          <p:nvPr/>
        </p:nvSpPr>
        <p:spPr>
          <a:xfrm>
            <a:off x="542014" y="1003190"/>
            <a:ext cx="10964186" cy="553918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buFont typeface="Arial" panose="020B0604020202020204" pitchFamily="34" charset="0"/>
              <a:buNone/>
            </a:pPr>
            <a:endParaRPr lang="en-US" altLang="ja-JP" sz="2000" dirty="0">
              <a:latin typeface="Meiryo UI" panose="020B0604030504040204" pitchFamily="50" charset="-128"/>
              <a:ea typeface="Meiryo UI" panose="020B0604030504040204" pitchFamily="50" charset="-128"/>
            </a:endParaRPr>
          </a:p>
          <a:p>
            <a:pPr marL="0" indent="0">
              <a:buFont typeface="Arial" panose="020B0604020202020204" pitchFamily="34" charset="0"/>
              <a:buNone/>
            </a:pPr>
            <a:r>
              <a:rPr lang="en-US" altLang="ja-JP" sz="2000" dirty="0">
                <a:latin typeface="Meiryo UI" panose="020B0604030504040204" pitchFamily="50" charset="-128"/>
                <a:ea typeface="Meiryo UI" panose="020B0604030504040204" pitchFamily="50" charset="-128"/>
              </a:rPr>
              <a:t> </a:t>
            </a:r>
            <a:r>
              <a:rPr lang="en-US" altLang="ja-JP" sz="2400" dirty="0">
                <a:latin typeface="Meiryo UI" panose="020B0604030504040204" pitchFamily="50" charset="-128"/>
                <a:ea typeface="Meiryo UI" panose="020B0604030504040204" pitchFamily="50" charset="-128"/>
              </a:rPr>
              <a:t>1. </a:t>
            </a:r>
            <a:r>
              <a:rPr lang="ja-JP" altLang="en-US" sz="2400" dirty="0">
                <a:latin typeface="Meiryo UI" panose="020B0604030504040204" pitchFamily="50" charset="-128"/>
                <a:ea typeface="Meiryo UI" panose="020B0604030504040204" pitchFamily="50" charset="-128"/>
              </a:rPr>
              <a:t>工数データに誤りや入力漏れがないかを確認する</a:t>
            </a:r>
            <a:endParaRPr lang="en-US" altLang="ja-JP" sz="2400" dirty="0">
              <a:latin typeface="Meiryo UI" panose="020B0604030504040204" pitchFamily="50" charset="-128"/>
              <a:ea typeface="Meiryo UI" panose="020B0604030504040204" pitchFamily="50" charset="-128"/>
            </a:endParaRPr>
          </a:p>
          <a:p>
            <a:pPr marL="0" indent="0">
              <a:buFont typeface="Arial" panose="020B0604020202020204" pitchFamily="34" charset="0"/>
              <a:buNone/>
            </a:pPr>
            <a:endParaRPr lang="en-US" altLang="ja-JP" sz="2400" dirty="0">
              <a:latin typeface="Meiryo UI" panose="020B0604030504040204" pitchFamily="50" charset="-128"/>
              <a:ea typeface="Meiryo UI" panose="020B0604030504040204" pitchFamily="50" charset="-128"/>
            </a:endParaRPr>
          </a:p>
          <a:p>
            <a:pPr marL="0" indent="0">
              <a:buFont typeface="Arial" panose="020B0604020202020204" pitchFamily="34" charset="0"/>
              <a:buNone/>
            </a:pPr>
            <a:r>
              <a:rPr lang="en-US" altLang="ja-JP" sz="2400" dirty="0">
                <a:latin typeface="Meiryo UI" panose="020B0604030504040204" pitchFamily="50" charset="-128"/>
                <a:ea typeface="Meiryo UI" panose="020B0604030504040204" pitchFamily="50" charset="-128"/>
              </a:rPr>
              <a:t> 2. </a:t>
            </a:r>
            <a:r>
              <a:rPr lang="ja-JP" altLang="en-US" sz="2400" dirty="0">
                <a:latin typeface="Meiryo UI" panose="020B0604030504040204" pitchFamily="50" charset="-128"/>
                <a:ea typeface="Meiryo UI" panose="020B0604030504040204" pitchFamily="50" charset="-128"/>
              </a:rPr>
              <a:t>工数データを月別に確認する</a:t>
            </a:r>
            <a:endParaRPr lang="en-US" altLang="ja-JP" sz="2400" dirty="0">
              <a:latin typeface="Meiryo UI" panose="020B0604030504040204" pitchFamily="50" charset="-128"/>
              <a:ea typeface="Meiryo UI" panose="020B0604030504040204" pitchFamily="50" charset="-128"/>
            </a:endParaRPr>
          </a:p>
          <a:p>
            <a:pPr marL="0" indent="0">
              <a:buFont typeface="Arial" panose="020B0604020202020204" pitchFamily="34" charset="0"/>
              <a:buNone/>
            </a:pPr>
            <a:endParaRPr lang="en-US" altLang="ja-JP" sz="2400" dirty="0">
              <a:latin typeface="Meiryo UI" panose="020B0604030504040204" pitchFamily="50" charset="-128"/>
              <a:ea typeface="Meiryo UI" panose="020B0604030504040204" pitchFamily="50" charset="-128"/>
            </a:endParaRPr>
          </a:p>
          <a:p>
            <a:pPr marL="0" indent="0">
              <a:buFont typeface="Arial" panose="020B0604020202020204" pitchFamily="34" charset="0"/>
              <a:buNone/>
            </a:pPr>
            <a:r>
              <a:rPr lang="en-US" altLang="ja-JP" sz="2400" dirty="0">
                <a:latin typeface="Meiryo UI" panose="020B0604030504040204" pitchFamily="50" charset="-128"/>
                <a:ea typeface="Meiryo UI" panose="020B0604030504040204" pitchFamily="50" charset="-128"/>
              </a:rPr>
              <a:t> </a:t>
            </a:r>
            <a:br>
              <a:rPr lang="en-US" altLang="ja-JP" sz="2400" dirty="0">
                <a:latin typeface="Meiryo UI" panose="020B0604030504040204" pitchFamily="50" charset="-128"/>
                <a:ea typeface="Meiryo UI" panose="020B0604030504040204" pitchFamily="50" charset="-128"/>
              </a:rPr>
            </a:br>
            <a:endParaRPr lang="ja-JP" altLang="en-US" sz="2400" dirty="0">
              <a:latin typeface="Meiryo UI" panose="020B0604030504040204" pitchFamily="50" charset="-128"/>
              <a:ea typeface="Meiryo UI" panose="020B0604030504040204" pitchFamily="50" charset="-128"/>
            </a:endParaRPr>
          </a:p>
        </p:txBody>
      </p:sp>
      <p:sp>
        <p:nvSpPr>
          <p:cNvPr id="2" name="タイトル 1"/>
          <p:cNvSpPr>
            <a:spLocks noGrp="1"/>
          </p:cNvSpPr>
          <p:nvPr>
            <p:ph type="title"/>
          </p:nvPr>
        </p:nvSpPr>
        <p:spPr>
          <a:xfrm>
            <a:off x="302150" y="104687"/>
            <a:ext cx="11473732" cy="596982"/>
          </a:xfrm>
        </p:spPr>
        <p:txBody>
          <a:bodyPr>
            <a:normAutofit fontScale="90000"/>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7</a:t>
            </a:r>
            <a:r>
              <a:rPr lang="ja-JP" altLang="en-US" sz="2800" b="1" dirty="0">
                <a:latin typeface="Meiryo UI" panose="020B0604030504040204" pitchFamily="50" charset="-128"/>
                <a:ea typeface="Meiryo UI" panose="020B0604030504040204" pitchFamily="50" charset="-128"/>
              </a:rPr>
              <a:t>］工数データを確認する</a:t>
            </a:r>
            <a:br>
              <a:rPr lang="en-US" altLang="ja-JP" sz="2800" b="1" dirty="0">
                <a:latin typeface="Meiryo UI" panose="020B0604030504040204" pitchFamily="50" charset="-128"/>
                <a:ea typeface="Meiryo UI" panose="020B0604030504040204" pitchFamily="50" charset="-128"/>
              </a:rPr>
            </a:br>
            <a:r>
              <a:rPr lang="ja-JP" altLang="en-US" sz="2800" b="1" dirty="0">
                <a:latin typeface="Meiryo UI" panose="020B0604030504040204" pitchFamily="50" charset="-128"/>
                <a:ea typeface="Meiryo UI" panose="020B0604030504040204" pitchFamily="50" charset="-128"/>
              </a:rPr>
              <a:t>　　（ </a:t>
            </a:r>
            <a:r>
              <a:rPr lang="en-US" altLang="ja-JP" sz="2800" b="1" dirty="0">
                <a:latin typeface="Meiryo UI" panose="020B0604030504040204" pitchFamily="50" charset="-128"/>
                <a:ea typeface="Meiryo UI" panose="020B0604030504040204" pitchFamily="50" charset="-128"/>
              </a:rPr>
              <a:t>『</a:t>
            </a:r>
            <a:r>
              <a:rPr lang="ja-JP" altLang="en-US" sz="2800" b="1" dirty="0">
                <a:latin typeface="Meiryo UI" panose="020B0604030504040204" pitchFamily="50" charset="-128"/>
                <a:ea typeface="Meiryo UI" panose="020B0604030504040204" pitchFamily="50" charset="-128"/>
              </a:rPr>
              <a:t>工数管理 </a:t>
            </a:r>
            <a:r>
              <a:rPr lang="en-US" altLang="ja-JP" sz="2800" b="1" dirty="0">
                <a:latin typeface="Meiryo UI" panose="020B0604030504040204" pitchFamily="50" charset="-128"/>
                <a:ea typeface="Meiryo UI" panose="020B0604030504040204" pitchFamily="50" charset="-128"/>
              </a:rPr>
              <a:t>for </a:t>
            </a:r>
            <a:r>
              <a:rPr lang="ja-JP" altLang="en-US" sz="2800" b="1" dirty="0">
                <a:latin typeface="Meiryo UI" panose="020B0604030504040204" pitchFamily="50" charset="-128"/>
                <a:ea typeface="Meiryo UI" panose="020B0604030504040204" pitchFamily="50" charset="-128"/>
              </a:rPr>
              <a:t>奉行</a:t>
            </a:r>
            <a:r>
              <a:rPr lang="en-US" altLang="ja-JP" sz="2800" b="1" dirty="0">
                <a:latin typeface="Meiryo UI" panose="020B0604030504040204" pitchFamily="50" charset="-128"/>
                <a:ea typeface="Meiryo UI" panose="020B0604030504040204" pitchFamily="50" charset="-128"/>
              </a:rPr>
              <a:t>Edge </a:t>
            </a:r>
            <a:r>
              <a:rPr lang="ja-JP" altLang="en-US" sz="2800" b="1" dirty="0">
                <a:latin typeface="Meiryo UI" panose="020B0604030504040204" pitchFamily="50" charset="-128"/>
                <a:ea typeface="Meiryo UI" panose="020B0604030504040204" pitchFamily="50" charset="-128"/>
              </a:rPr>
              <a:t>勤怠管理クラウド</a:t>
            </a:r>
            <a:r>
              <a:rPr lang="en-US" altLang="ja-JP" sz="2800" b="1" dirty="0">
                <a:latin typeface="Meiryo UI" panose="020B0604030504040204" pitchFamily="50" charset="-128"/>
                <a:ea typeface="Meiryo UI" panose="020B0604030504040204" pitchFamily="50" charset="-128"/>
              </a:rPr>
              <a:t>』</a:t>
            </a:r>
            <a:r>
              <a:rPr lang="ja-JP" altLang="en-US" sz="2800" b="1" dirty="0">
                <a:latin typeface="Meiryo UI" panose="020B0604030504040204" pitchFamily="50" charset="-128"/>
                <a:ea typeface="Meiryo UI" panose="020B0604030504040204" pitchFamily="50" charset="-128"/>
              </a:rPr>
              <a:t>をご利用の場合）</a:t>
            </a:r>
            <a:endParaRPr lang="ja-JP" altLang="en-US" sz="2200" b="1"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68980" y="6492874"/>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58</a:t>
            </a:fld>
            <a:endParaRPr kumimoji="1" lang="ja-JP" altLang="en-US"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468633153"/>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389614" y="850790"/>
            <a:ext cx="10964186" cy="5539186"/>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［勤怠 </a:t>
            </a:r>
            <a:r>
              <a:rPr lang="en-US"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 工数確認］メニューで確認します。</a:t>
            </a:r>
            <a:endParaRPr lang="en-US" altLang="ja-JP" sz="1600" dirty="0">
              <a:latin typeface="Meiryo UI" panose="020B0604030504040204" pitchFamily="50" charset="-128"/>
              <a:ea typeface="Meiryo UI" panose="020B0604030504040204" pitchFamily="50" charset="-128"/>
            </a:endParaRPr>
          </a:p>
        </p:txBody>
      </p:sp>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7</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- 1.</a:t>
            </a:r>
            <a:r>
              <a:rPr lang="en-US" altLang="ja-JP" sz="2800"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工数データに誤りや入力漏れがないかを確認する</a:t>
            </a:r>
          </a:p>
        </p:txBody>
      </p:sp>
      <p:sp>
        <p:nvSpPr>
          <p:cNvPr id="4" name="フッター プレースホルダー 3"/>
          <p:cNvSpPr>
            <a:spLocks noGrp="1"/>
          </p:cNvSpPr>
          <p:nvPr>
            <p:ph type="ftr" sz="quarter" idx="11"/>
          </p:nvPr>
        </p:nvSpPr>
        <p:spPr>
          <a:xfrm>
            <a:off x="7553077" y="6511267"/>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59</a:t>
            </a:fld>
            <a:endParaRPr kumimoji="1" lang="ja-JP" altLang="en-US" dirty="0">
              <a:latin typeface="Meiryo UI" panose="020B0604030504040204" pitchFamily="50" charset="-128"/>
              <a:ea typeface="Meiryo UI" panose="020B0604030504040204" pitchFamily="50" charset="-128"/>
            </a:endParaRPr>
          </a:p>
        </p:txBody>
      </p:sp>
      <p:sp>
        <p:nvSpPr>
          <p:cNvPr id="13" name="矢印: 折線 34">
            <a:extLst>
              <a:ext uri="{FF2B5EF4-FFF2-40B4-BE49-F238E27FC236}">
                <a16:creationId xmlns:a16="http://schemas.microsoft.com/office/drawing/2014/main" id="{77BC1504-B1C1-C065-8FA9-1CF24E82DFC7}"/>
              </a:ext>
            </a:extLst>
          </p:cNvPr>
          <p:cNvSpPr/>
          <p:nvPr/>
        </p:nvSpPr>
        <p:spPr>
          <a:xfrm flipV="1">
            <a:off x="1600091" y="3859623"/>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tx1"/>
              </a:solidFill>
            </a:endParaRPr>
          </a:p>
        </p:txBody>
      </p:sp>
      <p:sp>
        <p:nvSpPr>
          <p:cNvPr id="14" name="矢印: 折線 37">
            <a:extLst>
              <a:ext uri="{FF2B5EF4-FFF2-40B4-BE49-F238E27FC236}">
                <a16:creationId xmlns:a16="http://schemas.microsoft.com/office/drawing/2014/main" id="{C66C92AB-9D75-6F7A-3F4F-E92C81DFF902}"/>
              </a:ext>
            </a:extLst>
          </p:cNvPr>
          <p:cNvSpPr/>
          <p:nvPr/>
        </p:nvSpPr>
        <p:spPr>
          <a:xfrm flipV="1">
            <a:off x="6604972" y="5297864"/>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7" name="AutoShape 380">
            <a:extLst>
              <a:ext uri="{FF2B5EF4-FFF2-40B4-BE49-F238E27FC236}">
                <a16:creationId xmlns:a16="http://schemas.microsoft.com/office/drawing/2014/main" id="{76C37F41-ABF9-41D0-FEEA-01E8A14775B9}"/>
              </a:ext>
            </a:extLst>
          </p:cNvPr>
          <p:cNvSpPr>
            <a:spLocks noChangeArrowheads="1"/>
          </p:cNvSpPr>
          <p:nvPr/>
        </p:nvSpPr>
        <p:spPr bwMode="auto">
          <a:xfrm>
            <a:off x="671144" y="1855212"/>
            <a:ext cx="1613647" cy="303313"/>
          </a:xfrm>
          <a:prstGeom prst="roundRect">
            <a:avLst>
              <a:gd name="adj" fmla="val 11746"/>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9" name="図 8">
            <a:extLst>
              <a:ext uri="{FF2B5EF4-FFF2-40B4-BE49-F238E27FC236}">
                <a16:creationId xmlns:a16="http://schemas.microsoft.com/office/drawing/2014/main" id="{730A0625-27B5-4513-680F-89F3D5B69E0F}"/>
              </a:ext>
            </a:extLst>
          </p:cNvPr>
          <p:cNvPicPr>
            <a:picLocks noChangeAspect="1"/>
          </p:cNvPicPr>
          <p:nvPr/>
        </p:nvPicPr>
        <p:blipFill>
          <a:blip r:embed="rId3"/>
          <a:stretch>
            <a:fillRect/>
          </a:stretch>
        </p:blipFill>
        <p:spPr>
          <a:xfrm>
            <a:off x="508229" y="1202609"/>
            <a:ext cx="1973275" cy="2445451"/>
          </a:xfrm>
          <a:prstGeom prst="rect">
            <a:avLst/>
          </a:prstGeom>
        </p:spPr>
      </p:pic>
      <p:sp>
        <p:nvSpPr>
          <p:cNvPr id="20" name="Rectangle 363">
            <a:extLst>
              <a:ext uri="{FF2B5EF4-FFF2-40B4-BE49-F238E27FC236}">
                <a16:creationId xmlns:a16="http://schemas.microsoft.com/office/drawing/2014/main" id="{243D8B76-7B2A-2738-9FCF-7DB0E9141E21}"/>
              </a:ext>
            </a:extLst>
          </p:cNvPr>
          <p:cNvSpPr>
            <a:spLocks noChangeArrowheads="1"/>
          </p:cNvSpPr>
          <p:nvPr/>
        </p:nvSpPr>
        <p:spPr bwMode="auto">
          <a:xfrm>
            <a:off x="2365148" y="2138525"/>
            <a:ext cx="4511434" cy="915241"/>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lvl="0" eaLnBrk="0" fontAlgn="base" hangingPunct="0">
              <a:spcBef>
                <a:spcPct val="0"/>
              </a:spcBef>
              <a:spcAft>
                <a:spcPct val="0"/>
              </a:spcAft>
            </a:pPr>
            <a:r>
              <a:rPr lang="ja-JP" altLang="en-US" sz="1600" dirty="0">
                <a:latin typeface="Meiryo UI" panose="020B0604030504040204" pitchFamily="50" charset="-128"/>
                <a:ea typeface="Meiryo UI" panose="020B0604030504040204" pitchFamily="50" charset="-128"/>
              </a:rPr>
              <a:t>①確認する日付を指定します。</a:t>
            </a:r>
            <a:endParaRPr lang="en-US" altLang="ja-JP" sz="16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ja-JP" altLang="en-US" sz="16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rPr>
              <a:t>　 システム日付の前日が初期値として表示されます。　　　</a:t>
            </a:r>
            <a:endParaRPr kumimoji="0" lang="en-US" altLang="ja-JP" sz="16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ja-JP" altLang="en-US" sz="1600" dirty="0">
                <a:latin typeface="Meiryo UI" panose="020B0604030504040204" pitchFamily="50" charset="-128"/>
                <a:ea typeface="Meiryo UI" panose="020B0604030504040204" pitchFamily="50" charset="-128"/>
              </a:rPr>
              <a:t>　 日々</a:t>
            </a:r>
            <a:r>
              <a:rPr kumimoji="0" lang="ja-JP" altLang="en-US" sz="16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rPr>
              <a:t>の工数データを確認します。</a:t>
            </a:r>
            <a:endParaRPr kumimoji="0" lang="en-US" altLang="ja-JP" sz="16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
        <p:nvSpPr>
          <p:cNvPr id="26" name="AutoShape 380">
            <a:extLst>
              <a:ext uri="{FF2B5EF4-FFF2-40B4-BE49-F238E27FC236}">
                <a16:creationId xmlns:a16="http://schemas.microsoft.com/office/drawing/2014/main" id="{ECCAE9C0-FBC7-32E3-F2B5-48BBD1C284AF}"/>
              </a:ext>
            </a:extLst>
          </p:cNvPr>
          <p:cNvSpPr>
            <a:spLocks noChangeArrowheads="1"/>
          </p:cNvSpPr>
          <p:nvPr/>
        </p:nvSpPr>
        <p:spPr bwMode="auto">
          <a:xfrm>
            <a:off x="640137" y="1720714"/>
            <a:ext cx="1725011" cy="300310"/>
          </a:xfrm>
          <a:prstGeom prst="roundRect">
            <a:avLst>
              <a:gd name="adj" fmla="val 5704"/>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28" name="図 27">
            <a:extLst>
              <a:ext uri="{FF2B5EF4-FFF2-40B4-BE49-F238E27FC236}">
                <a16:creationId xmlns:a16="http://schemas.microsoft.com/office/drawing/2014/main" id="{FB26B8C2-87A9-4A82-E6D5-C6520FFD5140}"/>
              </a:ext>
            </a:extLst>
          </p:cNvPr>
          <p:cNvPicPr>
            <a:picLocks noChangeAspect="1"/>
          </p:cNvPicPr>
          <p:nvPr/>
        </p:nvPicPr>
        <p:blipFill>
          <a:blip r:embed="rId4"/>
          <a:stretch>
            <a:fillRect/>
          </a:stretch>
        </p:blipFill>
        <p:spPr>
          <a:xfrm>
            <a:off x="2674599" y="3266913"/>
            <a:ext cx="3995102" cy="1978344"/>
          </a:xfrm>
          <a:prstGeom prst="rect">
            <a:avLst/>
          </a:prstGeom>
        </p:spPr>
      </p:pic>
      <p:pic>
        <p:nvPicPr>
          <p:cNvPr id="30" name="図 29">
            <a:extLst>
              <a:ext uri="{FF2B5EF4-FFF2-40B4-BE49-F238E27FC236}">
                <a16:creationId xmlns:a16="http://schemas.microsoft.com/office/drawing/2014/main" id="{9246AE88-BC94-3A81-37F0-880B5ED1FB1B}"/>
              </a:ext>
            </a:extLst>
          </p:cNvPr>
          <p:cNvPicPr>
            <a:picLocks noChangeAspect="1"/>
          </p:cNvPicPr>
          <p:nvPr/>
        </p:nvPicPr>
        <p:blipFill>
          <a:blip r:embed="rId5"/>
          <a:stretch>
            <a:fillRect/>
          </a:stretch>
        </p:blipFill>
        <p:spPr>
          <a:xfrm>
            <a:off x="2347182" y="4062472"/>
            <a:ext cx="4135805" cy="2365570"/>
          </a:xfrm>
          <a:prstGeom prst="rect">
            <a:avLst/>
          </a:prstGeom>
        </p:spPr>
      </p:pic>
      <p:pic>
        <p:nvPicPr>
          <p:cNvPr id="36" name="図 35">
            <a:extLst>
              <a:ext uri="{FF2B5EF4-FFF2-40B4-BE49-F238E27FC236}">
                <a16:creationId xmlns:a16="http://schemas.microsoft.com/office/drawing/2014/main" id="{894A4704-176C-661C-0C50-C71BF61B24E7}"/>
              </a:ext>
            </a:extLst>
          </p:cNvPr>
          <p:cNvPicPr>
            <a:picLocks noChangeAspect="1"/>
          </p:cNvPicPr>
          <p:nvPr/>
        </p:nvPicPr>
        <p:blipFill>
          <a:blip r:embed="rId6"/>
          <a:stretch>
            <a:fillRect/>
          </a:stretch>
        </p:blipFill>
        <p:spPr>
          <a:xfrm>
            <a:off x="7313457" y="3956746"/>
            <a:ext cx="4566864" cy="2299349"/>
          </a:xfrm>
          <a:prstGeom prst="rect">
            <a:avLst/>
          </a:prstGeom>
        </p:spPr>
      </p:pic>
      <p:sp>
        <p:nvSpPr>
          <p:cNvPr id="24" name="AutoShape 380">
            <a:extLst>
              <a:ext uri="{FF2B5EF4-FFF2-40B4-BE49-F238E27FC236}">
                <a16:creationId xmlns:a16="http://schemas.microsoft.com/office/drawing/2014/main" id="{A0082943-2C90-8C8E-395E-F4A5927C79E0}"/>
              </a:ext>
            </a:extLst>
          </p:cNvPr>
          <p:cNvSpPr>
            <a:spLocks noChangeArrowheads="1"/>
          </p:cNvSpPr>
          <p:nvPr/>
        </p:nvSpPr>
        <p:spPr bwMode="auto">
          <a:xfrm>
            <a:off x="7722298" y="4397434"/>
            <a:ext cx="178630" cy="175104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35" name="直線コネクタ 34">
            <a:extLst>
              <a:ext uri="{FF2B5EF4-FFF2-40B4-BE49-F238E27FC236}">
                <a16:creationId xmlns:a16="http://schemas.microsoft.com/office/drawing/2014/main" id="{8E510FCA-44B1-8CA1-2C08-080F39495D5E}"/>
              </a:ext>
            </a:extLst>
          </p:cNvPr>
          <p:cNvCxnSpPr>
            <a:cxnSpLocks/>
            <a:stCxn id="32" idx="2"/>
            <a:endCxn id="24" idx="3"/>
          </p:cNvCxnSpPr>
          <p:nvPr/>
        </p:nvCxnSpPr>
        <p:spPr>
          <a:xfrm flipH="1">
            <a:off x="7900928" y="3619500"/>
            <a:ext cx="1539143" cy="1653454"/>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grpSp>
        <p:nvGrpSpPr>
          <p:cNvPr id="17" name="グループ化 16">
            <a:extLst>
              <a:ext uri="{FF2B5EF4-FFF2-40B4-BE49-F238E27FC236}">
                <a16:creationId xmlns:a16="http://schemas.microsoft.com/office/drawing/2014/main" id="{4778FA1A-BCE8-3E39-A1ED-891CD36E2367}"/>
              </a:ext>
            </a:extLst>
          </p:cNvPr>
          <p:cNvGrpSpPr/>
          <p:nvPr/>
        </p:nvGrpSpPr>
        <p:grpSpPr>
          <a:xfrm>
            <a:off x="8017595" y="6044630"/>
            <a:ext cx="3986667" cy="466637"/>
            <a:chOff x="8087800" y="6088048"/>
            <a:chExt cx="3986667" cy="466637"/>
          </a:xfrm>
        </p:grpSpPr>
        <p:sp>
          <p:nvSpPr>
            <p:cNvPr id="21" name="Rectangle 363">
              <a:extLst>
                <a:ext uri="{FF2B5EF4-FFF2-40B4-BE49-F238E27FC236}">
                  <a16:creationId xmlns:a16="http://schemas.microsoft.com/office/drawing/2014/main" id="{EFB3E039-24C6-456F-F64C-F5448562FAB6}"/>
                </a:ext>
              </a:extLst>
            </p:cNvPr>
            <p:cNvSpPr>
              <a:spLocks noChangeArrowheads="1"/>
            </p:cNvSpPr>
            <p:nvPr/>
          </p:nvSpPr>
          <p:spPr bwMode="auto">
            <a:xfrm>
              <a:off x="8087800" y="6088048"/>
              <a:ext cx="3986667" cy="466637"/>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lvl="0" eaLnBrk="0" fontAlgn="base" hangingPunct="0">
                <a:spcBef>
                  <a:spcPct val="0"/>
                </a:spcBef>
                <a:spcAft>
                  <a:spcPct val="0"/>
                </a:spcAft>
              </a:pPr>
              <a:r>
                <a:rPr kumimoji="0" lang="ja-JP" altLang="en-US" sz="1600" dirty="0">
                  <a:latin typeface="Meiryo UI" panose="020B0604030504040204" pitchFamily="50" charset="-128"/>
                  <a:ea typeface="Meiryo UI" panose="020B0604030504040204" pitchFamily="50" charset="-128"/>
                  <a:cs typeface="Times New Roman" panose="02020603050405020304" pitchFamily="18" charset="0"/>
                </a:rPr>
                <a:t>③　　が表示される場合は確認します。　　　　</a:t>
              </a:r>
              <a:endParaRPr kumimoji="0" lang="ja-JP" altLang="en-US" sz="16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pic>
          <p:nvPicPr>
            <p:cNvPr id="15" name="図 14">
              <a:extLst>
                <a:ext uri="{FF2B5EF4-FFF2-40B4-BE49-F238E27FC236}">
                  <a16:creationId xmlns:a16="http://schemas.microsoft.com/office/drawing/2014/main" id="{7E8CC256-1C4E-D875-015B-FC11A7EDA192}"/>
                </a:ext>
              </a:extLst>
            </p:cNvPr>
            <p:cNvPicPr>
              <a:picLocks noChangeAspect="1"/>
            </p:cNvPicPr>
            <p:nvPr/>
          </p:nvPicPr>
          <p:blipFill>
            <a:blip r:embed="rId7"/>
            <a:stretch>
              <a:fillRect/>
            </a:stretch>
          </p:blipFill>
          <p:spPr>
            <a:xfrm>
              <a:off x="8357216" y="6191892"/>
              <a:ext cx="276225" cy="219075"/>
            </a:xfrm>
            <a:prstGeom prst="rect">
              <a:avLst/>
            </a:prstGeom>
          </p:spPr>
        </p:pic>
      </p:grpSp>
      <p:sp>
        <p:nvSpPr>
          <p:cNvPr id="22" name="Rectangle 363">
            <a:extLst>
              <a:ext uri="{FF2B5EF4-FFF2-40B4-BE49-F238E27FC236}">
                <a16:creationId xmlns:a16="http://schemas.microsoft.com/office/drawing/2014/main" id="{8E75B3FE-DBE6-38B3-9083-C4460D572E91}"/>
              </a:ext>
            </a:extLst>
          </p:cNvPr>
          <p:cNvSpPr>
            <a:spLocks noChangeArrowheads="1"/>
          </p:cNvSpPr>
          <p:nvPr/>
        </p:nvSpPr>
        <p:spPr bwMode="auto">
          <a:xfrm>
            <a:off x="2101021" y="6065128"/>
            <a:ext cx="4419926" cy="468058"/>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② </a:t>
            </a:r>
            <a:r>
              <a:rPr lang="ja-JP" altLang="ja-JP" sz="1600" dirty="0">
                <a:latin typeface="Meiryo UI" panose="020B0604030504040204" pitchFamily="50" charset="-128"/>
                <a:ea typeface="Meiryo UI" panose="020B0604030504040204" pitchFamily="50" charset="-128"/>
              </a:rPr>
              <a:t>条件設定より、</a:t>
            </a:r>
            <a:r>
              <a:rPr lang="ja-JP" altLang="en-US" sz="1600" dirty="0">
                <a:latin typeface="Meiryo UI" panose="020B0604030504040204" pitchFamily="50" charset="-128"/>
                <a:ea typeface="Meiryo UI" panose="020B0604030504040204" pitchFamily="50" charset="-128"/>
              </a:rPr>
              <a:t>確認</a:t>
            </a:r>
            <a:r>
              <a:rPr lang="ja-JP" altLang="ja-JP" sz="1600" dirty="0">
                <a:latin typeface="Meiryo UI" panose="020B0604030504040204" pitchFamily="50" charset="-128"/>
                <a:ea typeface="Meiryo UI" panose="020B0604030504040204" pitchFamily="50" charset="-128"/>
              </a:rPr>
              <a:t>する項目を選択</a:t>
            </a:r>
            <a:r>
              <a:rPr lang="ja-JP" altLang="en-US" sz="1600" dirty="0">
                <a:latin typeface="Meiryo UI" panose="020B0604030504040204" pitchFamily="50" charset="-128"/>
                <a:ea typeface="Meiryo UI" panose="020B0604030504040204" pitchFamily="50" charset="-128"/>
              </a:rPr>
              <a:t>します</a:t>
            </a:r>
            <a:r>
              <a:rPr lang="ja-JP" altLang="ja-JP" sz="1600" dirty="0">
                <a:latin typeface="Meiryo UI" panose="020B0604030504040204" pitchFamily="50" charset="-128"/>
                <a:ea typeface="Meiryo UI" panose="020B0604030504040204" pitchFamily="50" charset="-128"/>
              </a:rPr>
              <a:t>。</a:t>
            </a:r>
          </a:p>
        </p:txBody>
      </p:sp>
      <p:grpSp>
        <p:nvGrpSpPr>
          <p:cNvPr id="47" name="グループ化 46">
            <a:extLst>
              <a:ext uri="{FF2B5EF4-FFF2-40B4-BE49-F238E27FC236}">
                <a16:creationId xmlns:a16="http://schemas.microsoft.com/office/drawing/2014/main" id="{811FD415-2A91-09CB-48F8-B19D76ABB123}"/>
              </a:ext>
            </a:extLst>
          </p:cNvPr>
          <p:cNvGrpSpPr/>
          <p:nvPr/>
        </p:nvGrpSpPr>
        <p:grpSpPr>
          <a:xfrm>
            <a:off x="7290367" y="1390315"/>
            <a:ext cx="4299407" cy="2229185"/>
            <a:chOff x="7381810" y="1390315"/>
            <a:chExt cx="4299407" cy="2229185"/>
          </a:xfrm>
        </p:grpSpPr>
        <p:grpSp>
          <p:nvGrpSpPr>
            <p:cNvPr id="19" name="グループ化 18">
              <a:extLst>
                <a:ext uri="{FF2B5EF4-FFF2-40B4-BE49-F238E27FC236}">
                  <a16:creationId xmlns:a16="http://schemas.microsoft.com/office/drawing/2014/main" id="{719B0BEE-FD73-BE2F-1562-0F40016D8DBB}"/>
                </a:ext>
              </a:extLst>
            </p:cNvPr>
            <p:cNvGrpSpPr/>
            <p:nvPr/>
          </p:nvGrpSpPr>
          <p:grpSpPr>
            <a:xfrm>
              <a:off x="7381810" y="1390315"/>
              <a:ext cx="4299407" cy="2229185"/>
              <a:chOff x="7393354" y="1380828"/>
              <a:chExt cx="4566865" cy="2267232"/>
            </a:xfrm>
          </p:grpSpPr>
          <p:sp>
            <p:nvSpPr>
              <p:cNvPr id="32" name="Rectangle 363">
                <a:extLst>
                  <a:ext uri="{FF2B5EF4-FFF2-40B4-BE49-F238E27FC236}">
                    <a16:creationId xmlns:a16="http://schemas.microsoft.com/office/drawing/2014/main" id="{EC56AD62-8BBF-C177-89E0-1BFF7E8AF5FE}"/>
                  </a:ext>
                </a:extLst>
              </p:cNvPr>
              <p:cNvSpPr>
                <a:spLocks noChangeArrowheads="1"/>
              </p:cNvSpPr>
              <p:nvPr/>
            </p:nvSpPr>
            <p:spPr bwMode="auto">
              <a:xfrm>
                <a:off x="7393354" y="1380828"/>
                <a:ext cx="4566865" cy="2267232"/>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en-US" altLang="ja-JP" sz="1400" dirty="0">
                    <a:latin typeface="Meiryo UI" panose="020B0604030504040204" pitchFamily="50" charset="-128"/>
                    <a:ea typeface="Meiryo UI" panose="020B0604030504040204" pitchFamily="50" charset="-128"/>
                  </a:rPr>
                  <a:t>【</a:t>
                </a:r>
                <a:r>
                  <a:rPr lang="ja-JP" altLang="en-US" sz="1400" dirty="0">
                    <a:latin typeface="Meiryo UI" panose="020B0604030504040204" pitchFamily="50" charset="-128"/>
                    <a:ea typeface="Meiryo UI" panose="020B0604030504040204" pitchFamily="50" charset="-128"/>
                  </a:rPr>
                  <a:t>参考</a:t>
                </a:r>
                <a:r>
                  <a:rPr lang="en-US" altLang="ja-JP" sz="1400" dirty="0">
                    <a:latin typeface="Meiryo UI" panose="020B0604030504040204" pitchFamily="50" charset="-128"/>
                    <a:ea typeface="Meiryo UI" panose="020B0604030504040204" pitchFamily="50" charset="-128"/>
                  </a:rPr>
                  <a:t>】</a:t>
                </a:r>
              </a:p>
              <a:p>
                <a:pPr fontAlgn="base"/>
                <a:r>
                  <a:rPr lang="ja-JP" altLang="en-US" sz="1400" dirty="0">
                    <a:latin typeface="Meiryo UI" panose="020B0604030504040204" pitchFamily="50" charset="-128"/>
                    <a:ea typeface="Meiryo UI" panose="020B0604030504040204" pitchFamily="50" charset="-128"/>
                  </a:rPr>
                  <a:t>　 　　にカーソルを当てると、警告の内容が表示されます。</a:t>
                </a:r>
                <a:b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b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　</a:t>
                </a:r>
                <a:r>
                  <a:rPr kumimoji="0" lang="ja-JP" altLang="en-US" sz="1400" b="1" dirty="0">
                    <a:latin typeface="Meiryo UI" panose="020B0604030504040204" pitchFamily="50" charset="-128"/>
                    <a:ea typeface="Meiryo UI" panose="020B0604030504040204" pitchFamily="50" charset="-128"/>
                    <a:cs typeface="Times New Roman" panose="02020603050405020304" pitchFamily="18" charset="0"/>
                  </a:rPr>
                  <a:t>○勤務しているが工数データが未入力の場合</a:t>
                </a:r>
                <a:endParaRPr kumimoji="0" lang="en-US" altLang="ja-JP" sz="1400" b="1" dirty="0">
                  <a:latin typeface="Meiryo UI" panose="020B0604030504040204" pitchFamily="50" charset="-128"/>
                  <a:ea typeface="Meiryo UI" panose="020B0604030504040204" pitchFamily="50" charset="-128"/>
                  <a:cs typeface="Times New Roman" panose="02020603050405020304" pitchFamily="18" charset="0"/>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　　　</a:t>
                </a:r>
                <a:endPar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endParaRPr>
              </a:p>
              <a:p>
                <a:pPr lvl="0" eaLnBrk="0" fontAlgn="base" hangingPunct="0">
                  <a:spcBef>
                    <a:spcPct val="0"/>
                  </a:spcBef>
                  <a:spcAft>
                    <a:spcPct val="0"/>
                  </a:spcAft>
                </a:pPr>
                <a:b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br>
                <a:endPar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endParaRPr>
              </a:p>
              <a:p>
                <a:pPr lvl="0" eaLnBrk="0" fontAlgn="base" hangingPunct="0">
                  <a:spcBef>
                    <a:spcPct val="0"/>
                  </a:spcBef>
                  <a:spcAft>
                    <a:spcPct val="0"/>
                  </a:spcAft>
                </a:pPr>
                <a:r>
                  <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　</a:t>
                </a:r>
                <a:r>
                  <a:rPr kumimoji="0" lang="ja-JP" altLang="en-US" sz="1400" b="1"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○「工数計」が「総労働時間」を超過している場合</a:t>
                </a:r>
                <a:endParaRPr kumimoji="0" lang="ja-JP" altLang="en-US" sz="1400" b="1"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p>
                <a:pPr fontAlgn="base"/>
                <a:endParaRPr lang="en-US" altLang="ja-JP" sz="1600" dirty="0">
                  <a:latin typeface="Meiryo UI" panose="020B0604030504040204" pitchFamily="50" charset="-128"/>
                  <a:ea typeface="Meiryo UI" panose="020B0604030504040204" pitchFamily="50" charset="-128"/>
                </a:endParaRPr>
              </a:p>
            </p:txBody>
          </p:sp>
          <p:pic>
            <p:nvPicPr>
              <p:cNvPr id="11" name="図 10">
                <a:extLst>
                  <a:ext uri="{FF2B5EF4-FFF2-40B4-BE49-F238E27FC236}">
                    <a16:creationId xmlns:a16="http://schemas.microsoft.com/office/drawing/2014/main" id="{B6EC56ED-B9D4-1715-E216-7770DA0878FA}"/>
                  </a:ext>
                </a:extLst>
              </p:cNvPr>
              <p:cNvPicPr>
                <a:picLocks noChangeAspect="1"/>
              </p:cNvPicPr>
              <p:nvPr/>
            </p:nvPicPr>
            <p:blipFill>
              <a:blip r:embed="rId7"/>
              <a:stretch>
                <a:fillRect/>
              </a:stretch>
            </p:blipFill>
            <p:spPr>
              <a:xfrm>
                <a:off x="7584185" y="1702587"/>
                <a:ext cx="276225" cy="219075"/>
              </a:xfrm>
              <a:prstGeom prst="rect">
                <a:avLst/>
              </a:prstGeom>
            </p:spPr>
          </p:pic>
        </p:grpSp>
        <p:pic>
          <p:nvPicPr>
            <p:cNvPr id="41" name="図 40">
              <a:extLst>
                <a:ext uri="{FF2B5EF4-FFF2-40B4-BE49-F238E27FC236}">
                  <a16:creationId xmlns:a16="http://schemas.microsoft.com/office/drawing/2014/main" id="{C0FBDA6D-C0B2-7C46-47E8-403844EBFFDE}"/>
                </a:ext>
              </a:extLst>
            </p:cNvPr>
            <p:cNvPicPr>
              <a:picLocks noChangeAspect="1"/>
            </p:cNvPicPr>
            <p:nvPr/>
          </p:nvPicPr>
          <p:blipFill>
            <a:blip r:embed="rId8"/>
            <a:stretch>
              <a:fillRect/>
            </a:stretch>
          </p:blipFill>
          <p:spPr>
            <a:xfrm>
              <a:off x="7776243" y="2166703"/>
              <a:ext cx="2692615" cy="517559"/>
            </a:xfrm>
            <a:prstGeom prst="rect">
              <a:avLst/>
            </a:prstGeom>
          </p:spPr>
        </p:pic>
        <p:pic>
          <p:nvPicPr>
            <p:cNvPr id="43" name="図 42">
              <a:extLst>
                <a:ext uri="{FF2B5EF4-FFF2-40B4-BE49-F238E27FC236}">
                  <a16:creationId xmlns:a16="http://schemas.microsoft.com/office/drawing/2014/main" id="{0E6F9C6B-E75F-289B-E0F2-A9BEFDB1C4BC}"/>
                </a:ext>
              </a:extLst>
            </p:cNvPr>
            <p:cNvPicPr>
              <a:picLocks noChangeAspect="1"/>
            </p:cNvPicPr>
            <p:nvPr/>
          </p:nvPicPr>
          <p:blipFill>
            <a:blip r:embed="rId9"/>
            <a:stretch>
              <a:fillRect/>
            </a:stretch>
          </p:blipFill>
          <p:spPr>
            <a:xfrm>
              <a:off x="7753591" y="3035742"/>
              <a:ext cx="2715267" cy="521913"/>
            </a:xfrm>
            <a:prstGeom prst="rect">
              <a:avLst/>
            </a:prstGeom>
          </p:spPr>
        </p:pic>
      </p:grpSp>
    </p:spTree>
    <p:extLst>
      <p:ext uri="{BB962C8B-B14F-4D97-AF65-F5344CB8AC3E}">
        <p14:creationId xmlns:p14="http://schemas.microsoft.com/office/powerpoint/2010/main" val="18016224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- 1.</a:t>
            </a:r>
            <a:r>
              <a:rPr lang="en-US" altLang="ja-JP" sz="2800"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当サービスでできること（</a:t>
            </a:r>
            <a:r>
              <a:rPr lang="en-US" altLang="ja-JP" sz="2800" b="1" dirty="0">
                <a:latin typeface="Meiryo UI" panose="020B0604030504040204" pitchFamily="50" charset="-128"/>
                <a:ea typeface="Meiryo UI" panose="020B0604030504040204" pitchFamily="50" charset="-128"/>
              </a:rPr>
              <a:t>1</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 </a:t>
            </a:r>
          </a:p>
        </p:txBody>
      </p:sp>
      <p:sp>
        <p:nvSpPr>
          <p:cNvPr id="3" name="コンテンツ プレースホルダー 2"/>
          <p:cNvSpPr>
            <a:spLocks noGrp="1"/>
          </p:cNvSpPr>
          <p:nvPr>
            <p:ph idx="1"/>
          </p:nvPr>
        </p:nvSpPr>
        <p:spPr>
          <a:xfrm>
            <a:off x="389614" y="850790"/>
            <a:ext cx="10964186" cy="5539186"/>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当サービスを利用して、パソコンまたはモバイル端末から日々の出退勤を打刻できます。</a:t>
            </a: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 </a:t>
            </a: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ja-JP" altLang="en-US"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また、有休、残業、直行・直帰など、勤怠の申請ができます。</a:t>
            </a:r>
            <a:br>
              <a:rPr lang="en-US" altLang="ja-JP" sz="1600" dirty="0">
                <a:solidFill>
                  <a:schemeClr val="tx1">
                    <a:lumMod val="95000"/>
                    <a:lumOff val="5000"/>
                  </a:schemeClr>
                </a:solidFill>
                <a:latin typeface="Meiryo UI" panose="020B0604030504040204" pitchFamily="50" charset="-128"/>
                <a:ea typeface="Meiryo UI" panose="020B0604030504040204" pitchFamily="50" charset="-128"/>
              </a:rPr>
            </a:b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申請を受けた承認者は、当サービスで申請された内容を確認して承認できます。</a:t>
            </a: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ja-JP" altLang="en-US" sz="16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3077" y="6492874"/>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6</a:t>
            </a:fld>
            <a:endParaRPr kumimoji="1" lang="ja-JP" altLang="en-US" dirty="0">
              <a:latin typeface="Meiryo UI" panose="020B0604030504040204" pitchFamily="50" charset="-128"/>
              <a:ea typeface="Meiryo UI" panose="020B0604030504040204" pitchFamily="50" charset="-128"/>
            </a:endParaRPr>
          </a:p>
        </p:txBody>
      </p:sp>
      <p:pic>
        <p:nvPicPr>
          <p:cNvPr id="8" name="図 7">
            <a:extLst>
              <a:ext uri="{FF2B5EF4-FFF2-40B4-BE49-F238E27FC236}">
                <a16:creationId xmlns:a16="http://schemas.microsoft.com/office/drawing/2014/main" id="{E0C675C3-5B05-4878-B57B-D184FA375A4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02149" y="1242579"/>
            <a:ext cx="3907930" cy="1877388"/>
          </a:xfrm>
          <a:prstGeom prst="rect">
            <a:avLst/>
          </a:prstGeom>
        </p:spPr>
      </p:pic>
      <p:pic>
        <p:nvPicPr>
          <p:cNvPr id="9" name="図 8">
            <a:extLst>
              <a:ext uri="{FF2B5EF4-FFF2-40B4-BE49-F238E27FC236}">
                <a16:creationId xmlns:a16="http://schemas.microsoft.com/office/drawing/2014/main" id="{623DD30B-9175-4787-872F-43DB6D5B1777}"/>
              </a:ext>
            </a:extLst>
          </p:cNvPr>
          <p:cNvPicPr>
            <a:picLocks noChangeAspect="1"/>
          </p:cNvPicPr>
          <p:nvPr/>
        </p:nvPicPr>
        <p:blipFill>
          <a:blip r:embed="rId3"/>
          <a:stretch>
            <a:fillRect/>
          </a:stretch>
        </p:blipFill>
        <p:spPr>
          <a:xfrm>
            <a:off x="854315" y="1551417"/>
            <a:ext cx="2803599" cy="1259711"/>
          </a:xfrm>
          <a:prstGeom prst="rect">
            <a:avLst/>
          </a:prstGeom>
          <a:ln w="3175">
            <a:solidFill>
              <a:schemeClr val="tx1"/>
            </a:solidFill>
          </a:ln>
        </p:spPr>
      </p:pic>
      <p:pic>
        <p:nvPicPr>
          <p:cNvPr id="10" name="図 9">
            <a:extLst>
              <a:ext uri="{FF2B5EF4-FFF2-40B4-BE49-F238E27FC236}">
                <a16:creationId xmlns:a16="http://schemas.microsoft.com/office/drawing/2014/main" id="{D03DB0B6-99D6-49FF-80B4-F790C31121DB}"/>
              </a:ext>
            </a:extLst>
          </p:cNvPr>
          <p:cNvPicPr>
            <a:picLocks noChangeAspect="1"/>
          </p:cNvPicPr>
          <p:nvPr/>
        </p:nvPicPr>
        <p:blipFill>
          <a:blip r:embed="rId4"/>
          <a:stretch>
            <a:fillRect/>
          </a:stretch>
        </p:blipFill>
        <p:spPr>
          <a:xfrm>
            <a:off x="4575862" y="1242579"/>
            <a:ext cx="1037435" cy="2099280"/>
          </a:xfrm>
          <a:prstGeom prst="rect">
            <a:avLst/>
          </a:prstGeom>
        </p:spPr>
      </p:pic>
      <p:pic>
        <p:nvPicPr>
          <p:cNvPr id="12" name="図 11">
            <a:extLst>
              <a:ext uri="{FF2B5EF4-FFF2-40B4-BE49-F238E27FC236}">
                <a16:creationId xmlns:a16="http://schemas.microsoft.com/office/drawing/2014/main" id="{1A502E98-C343-450A-BA34-E33171FFD761}"/>
              </a:ext>
            </a:extLst>
          </p:cNvPr>
          <p:cNvPicPr>
            <a:picLocks noChangeAspect="1"/>
          </p:cNvPicPr>
          <p:nvPr/>
        </p:nvPicPr>
        <p:blipFill>
          <a:blip r:embed="rId5"/>
          <a:stretch>
            <a:fillRect/>
          </a:stretch>
        </p:blipFill>
        <p:spPr>
          <a:xfrm>
            <a:off x="710586" y="4350039"/>
            <a:ext cx="2633747" cy="1972435"/>
          </a:xfrm>
          <a:prstGeom prst="rect">
            <a:avLst/>
          </a:prstGeom>
          <a:ln w="3175">
            <a:solidFill>
              <a:schemeClr val="tx1"/>
            </a:solidFill>
          </a:ln>
        </p:spPr>
      </p:pic>
      <p:sp>
        <p:nvSpPr>
          <p:cNvPr id="13" name="テキスト ボックス 12">
            <a:extLst>
              <a:ext uri="{FF2B5EF4-FFF2-40B4-BE49-F238E27FC236}">
                <a16:creationId xmlns:a16="http://schemas.microsoft.com/office/drawing/2014/main" id="{023D3B41-A725-4E50-AAC4-14FEB3880984}"/>
              </a:ext>
            </a:extLst>
          </p:cNvPr>
          <p:cNvSpPr txBox="1"/>
          <p:nvPr/>
        </p:nvSpPr>
        <p:spPr>
          <a:xfrm>
            <a:off x="3179481" y="4674623"/>
            <a:ext cx="854637" cy="461665"/>
          </a:xfrm>
          <a:prstGeom prst="rect">
            <a:avLst/>
          </a:prstGeom>
          <a:solidFill>
            <a:schemeClr val="bg1"/>
          </a:solidFill>
          <a:ln w="19050">
            <a:solidFill>
              <a:schemeClr val="tx1"/>
            </a:solidFill>
          </a:ln>
        </p:spPr>
        <p:txBody>
          <a:bodyPr wrap="square" rtlCol="0">
            <a:spAutoFit/>
          </a:bodyPr>
          <a:lstStyle/>
          <a:p>
            <a:r>
              <a:rPr kumimoji="1" lang="ja-JP" altLang="en-US" sz="2400" b="1" dirty="0">
                <a:latin typeface="Meiryo UI" panose="020B0604030504040204" pitchFamily="50" charset="-128"/>
                <a:ea typeface="Meiryo UI" panose="020B0604030504040204" pitchFamily="50" charset="-128"/>
              </a:rPr>
              <a:t>申請</a:t>
            </a:r>
          </a:p>
        </p:txBody>
      </p:sp>
      <p:sp>
        <p:nvSpPr>
          <p:cNvPr id="14" name="矢印: 右 16">
            <a:extLst>
              <a:ext uri="{FF2B5EF4-FFF2-40B4-BE49-F238E27FC236}">
                <a16:creationId xmlns:a16="http://schemas.microsoft.com/office/drawing/2014/main" id="{3A900FBE-6E92-4B7D-86D6-E2FED3D56970}"/>
              </a:ext>
            </a:extLst>
          </p:cNvPr>
          <p:cNvSpPr/>
          <p:nvPr/>
        </p:nvSpPr>
        <p:spPr>
          <a:xfrm>
            <a:off x="3609083" y="5448559"/>
            <a:ext cx="2531533" cy="361038"/>
          </a:xfrm>
          <a:prstGeom prst="rightArrow">
            <a:avLst>
              <a:gd name="adj1" fmla="val 50000"/>
              <a:gd name="adj2" fmla="val 99247"/>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pic>
        <p:nvPicPr>
          <p:cNvPr id="2052" name="Picture 4" descr="C:\Users\nhosoya\AppData\Local\Temp\SNAGHTML1e0001d9.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315218" y="4350038"/>
            <a:ext cx="3332118" cy="2219374"/>
          </a:xfrm>
          <a:prstGeom prst="rect">
            <a:avLst/>
          </a:prstGeom>
          <a:noFill/>
          <a:extLst>
            <a:ext uri="{909E8E84-426E-40DD-AFC4-6F175D3DCCD1}">
              <a14:hiddenFill xmlns:a14="http://schemas.microsoft.com/office/drawing/2010/main">
                <a:solidFill>
                  <a:srgbClr val="FFFFFF"/>
                </a:solidFill>
              </a14:hiddenFill>
            </a:ext>
          </a:extLst>
        </p:spPr>
      </p:pic>
      <p:sp>
        <p:nvSpPr>
          <p:cNvPr id="16" name="テキスト ボックス 15">
            <a:extLst>
              <a:ext uri="{FF2B5EF4-FFF2-40B4-BE49-F238E27FC236}">
                <a16:creationId xmlns:a16="http://schemas.microsoft.com/office/drawing/2014/main" id="{FDA44149-1375-420C-A0AE-9CCF71691A5B}"/>
              </a:ext>
            </a:extLst>
          </p:cNvPr>
          <p:cNvSpPr txBox="1"/>
          <p:nvPr/>
        </p:nvSpPr>
        <p:spPr>
          <a:xfrm>
            <a:off x="9541334" y="4689876"/>
            <a:ext cx="880533" cy="461665"/>
          </a:xfrm>
          <a:prstGeom prst="rect">
            <a:avLst/>
          </a:prstGeom>
          <a:solidFill>
            <a:schemeClr val="bg1"/>
          </a:solidFill>
          <a:ln w="19050">
            <a:solidFill>
              <a:schemeClr val="tx1"/>
            </a:solidFill>
          </a:ln>
        </p:spPr>
        <p:txBody>
          <a:bodyPr wrap="square" rtlCol="0">
            <a:spAutoFit/>
          </a:bodyPr>
          <a:lstStyle/>
          <a:p>
            <a:r>
              <a:rPr lang="ja-JP" altLang="en-US" sz="2400" b="1" dirty="0">
                <a:latin typeface="Meiryo UI" panose="020B0604030504040204" pitchFamily="50" charset="-128"/>
                <a:ea typeface="Meiryo UI" panose="020B0604030504040204" pitchFamily="50" charset="-128"/>
              </a:rPr>
              <a:t>承認</a:t>
            </a:r>
            <a:endParaRPr kumimoji="1" lang="ja-JP" altLang="en-US" sz="2400" b="1"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4269599959"/>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7</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a:t>
            </a:r>
            <a:r>
              <a:rPr lang="en-US" altLang="ja-JP" sz="2800"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工数データを月別に確認する</a:t>
            </a:r>
          </a:p>
        </p:txBody>
      </p:sp>
      <p:sp>
        <p:nvSpPr>
          <p:cNvPr id="3" name="コンテンツ プレースホルダー 2"/>
          <p:cNvSpPr>
            <a:spLocks noGrp="1"/>
          </p:cNvSpPr>
          <p:nvPr>
            <p:ph idx="1"/>
          </p:nvPr>
        </p:nvSpPr>
        <p:spPr>
          <a:xfrm>
            <a:off x="389614" y="850790"/>
            <a:ext cx="10964186" cy="5539186"/>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［管理資料</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就業月報］メニューで確認します。</a:t>
            </a:r>
          </a:p>
        </p:txBody>
      </p:sp>
      <p:sp>
        <p:nvSpPr>
          <p:cNvPr id="4" name="フッター プレースホルダー 3"/>
          <p:cNvSpPr>
            <a:spLocks noGrp="1"/>
          </p:cNvSpPr>
          <p:nvPr>
            <p:ph type="ftr" sz="quarter" idx="11"/>
          </p:nvPr>
        </p:nvSpPr>
        <p:spPr>
          <a:xfrm>
            <a:off x="7553077" y="6492874"/>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60</a:t>
            </a:fld>
            <a:endParaRPr kumimoji="1" lang="ja-JP" altLang="en-US" dirty="0">
              <a:latin typeface="Meiryo UI" panose="020B0604030504040204" pitchFamily="50" charset="-128"/>
              <a:ea typeface="Meiryo UI" panose="020B0604030504040204" pitchFamily="50" charset="-128"/>
            </a:endParaRPr>
          </a:p>
        </p:txBody>
      </p:sp>
      <p:sp>
        <p:nvSpPr>
          <p:cNvPr id="14" name="矢印: 折線 34">
            <a:extLst>
              <a:ext uri="{FF2B5EF4-FFF2-40B4-BE49-F238E27FC236}">
                <a16:creationId xmlns:a16="http://schemas.microsoft.com/office/drawing/2014/main" id="{DCB3981D-3606-3AAA-18B9-9215A2A826AE}"/>
              </a:ext>
            </a:extLst>
          </p:cNvPr>
          <p:cNvSpPr/>
          <p:nvPr/>
        </p:nvSpPr>
        <p:spPr>
          <a:xfrm flipV="1">
            <a:off x="1540608" y="3787583"/>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tx1"/>
              </a:solidFill>
            </a:endParaRPr>
          </a:p>
        </p:txBody>
      </p:sp>
      <p:sp>
        <p:nvSpPr>
          <p:cNvPr id="7" name="Rectangle 363">
            <a:extLst>
              <a:ext uri="{FF2B5EF4-FFF2-40B4-BE49-F238E27FC236}">
                <a16:creationId xmlns:a16="http://schemas.microsoft.com/office/drawing/2014/main" id="{14E0EEF5-B5B1-A802-CAF1-9F132F99CAAF}"/>
              </a:ext>
            </a:extLst>
          </p:cNvPr>
          <p:cNvSpPr>
            <a:spLocks noChangeArrowheads="1"/>
          </p:cNvSpPr>
          <p:nvPr/>
        </p:nvSpPr>
        <p:spPr bwMode="auto">
          <a:xfrm>
            <a:off x="2271345" y="1411435"/>
            <a:ext cx="8970719" cy="710171"/>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① 集計</a:t>
            </a:r>
            <a:r>
              <a:rPr lang="ja-JP" altLang="ja-JP" sz="1600" dirty="0">
                <a:latin typeface="Meiryo UI" panose="020B0604030504040204" pitchFamily="50" charset="-128"/>
                <a:ea typeface="Meiryo UI" panose="020B0604030504040204" pitchFamily="50" charset="-128"/>
              </a:rPr>
              <a:t>パターンを作成する場合は、［新規］ボタンをクリックします。</a:t>
            </a: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すでに作成済みの</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パターンを使用する場合は、</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パターンを選択し</a:t>
            </a:r>
            <a:r>
              <a:rPr lang="ja-JP" altLang="en-US" sz="1600" dirty="0">
                <a:latin typeface="Meiryo UI" panose="020B0604030504040204" pitchFamily="50" charset="-128"/>
                <a:ea typeface="Meiryo UI" panose="020B0604030504040204" pitchFamily="50" charset="-128"/>
              </a:rPr>
              <a:t>て</a:t>
            </a:r>
            <a:r>
              <a:rPr lang="ja-JP"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］ボタンをクリックします。</a:t>
            </a:r>
          </a:p>
          <a:p>
            <a:pPr fontAlgn="base"/>
            <a:endParaRPr lang="ja-JP" altLang="ja-JP" sz="1200" dirty="0"/>
          </a:p>
        </p:txBody>
      </p:sp>
      <p:sp>
        <p:nvSpPr>
          <p:cNvPr id="15" name="矢印: 折線 37">
            <a:extLst>
              <a:ext uri="{FF2B5EF4-FFF2-40B4-BE49-F238E27FC236}">
                <a16:creationId xmlns:a16="http://schemas.microsoft.com/office/drawing/2014/main" id="{387C27C9-53EC-5BCC-051D-15FA902AF956}"/>
              </a:ext>
            </a:extLst>
          </p:cNvPr>
          <p:cNvSpPr/>
          <p:nvPr/>
        </p:nvSpPr>
        <p:spPr>
          <a:xfrm flipV="1">
            <a:off x="6121330" y="4575941"/>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pic>
        <p:nvPicPr>
          <p:cNvPr id="8" name="図 7">
            <a:extLst>
              <a:ext uri="{FF2B5EF4-FFF2-40B4-BE49-F238E27FC236}">
                <a16:creationId xmlns:a16="http://schemas.microsoft.com/office/drawing/2014/main" id="{E8A5B0AD-14CB-35F7-4D83-E9F0F77ED4C0}"/>
              </a:ext>
            </a:extLst>
          </p:cNvPr>
          <p:cNvPicPr>
            <a:picLocks noChangeAspect="1"/>
          </p:cNvPicPr>
          <p:nvPr/>
        </p:nvPicPr>
        <p:blipFill>
          <a:blip r:embed="rId3"/>
          <a:stretch>
            <a:fillRect/>
          </a:stretch>
        </p:blipFill>
        <p:spPr>
          <a:xfrm>
            <a:off x="6823175" y="3777954"/>
            <a:ext cx="4726344" cy="2379645"/>
          </a:xfrm>
          <a:prstGeom prst="rect">
            <a:avLst/>
          </a:prstGeom>
        </p:spPr>
      </p:pic>
      <p:sp>
        <p:nvSpPr>
          <p:cNvPr id="9" name="Rectangle 363">
            <a:extLst>
              <a:ext uri="{FF2B5EF4-FFF2-40B4-BE49-F238E27FC236}">
                <a16:creationId xmlns:a16="http://schemas.microsoft.com/office/drawing/2014/main" id="{629B98E3-5001-6F74-8C3D-45D69C449957}"/>
              </a:ext>
            </a:extLst>
          </p:cNvPr>
          <p:cNvSpPr>
            <a:spLocks noChangeArrowheads="1"/>
          </p:cNvSpPr>
          <p:nvPr/>
        </p:nvSpPr>
        <p:spPr bwMode="auto">
          <a:xfrm>
            <a:off x="6770855" y="6115211"/>
            <a:ext cx="5255807" cy="454609"/>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③未確認や警告となっている工数データがないかを確認できます。</a:t>
            </a:r>
            <a:endParaRPr lang="ja-JP" altLang="ja-JP" sz="1600" dirty="0">
              <a:latin typeface="Meiryo UI" panose="020B0604030504040204" pitchFamily="50" charset="-128"/>
              <a:ea typeface="Meiryo UI" panose="020B0604030504040204" pitchFamily="50" charset="-128"/>
            </a:endParaRPr>
          </a:p>
        </p:txBody>
      </p:sp>
      <p:sp>
        <p:nvSpPr>
          <p:cNvPr id="12" name="AutoShape 380">
            <a:extLst>
              <a:ext uri="{FF2B5EF4-FFF2-40B4-BE49-F238E27FC236}">
                <a16:creationId xmlns:a16="http://schemas.microsoft.com/office/drawing/2014/main" id="{8D5F9A5A-9D8D-0E1D-817D-E0C2C0EEA5F8}"/>
              </a:ext>
            </a:extLst>
          </p:cNvPr>
          <p:cNvSpPr>
            <a:spLocks noChangeArrowheads="1"/>
          </p:cNvSpPr>
          <p:nvPr/>
        </p:nvSpPr>
        <p:spPr bwMode="auto">
          <a:xfrm>
            <a:off x="10454628" y="4139738"/>
            <a:ext cx="634550" cy="1867471"/>
          </a:xfrm>
          <a:prstGeom prst="roundRect">
            <a:avLst>
              <a:gd name="adj" fmla="val 487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18" name="図 17">
            <a:extLst>
              <a:ext uri="{FF2B5EF4-FFF2-40B4-BE49-F238E27FC236}">
                <a16:creationId xmlns:a16="http://schemas.microsoft.com/office/drawing/2014/main" id="{0FEEDC9C-DA58-6B30-5740-DFC6935CEBDF}"/>
              </a:ext>
            </a:extLst>
          </p:cNvPr>
          <p:cNvPicPr>
            <a:picLocks noChangeAspect="1"/>
          </p:cNvPicPr>
          <p:nvPr/>
        </p:nvPicPr>
        <p:blipFill>
          <a:blip r:embed="rId4"/>
          <a:stretch>
            <a:fillRect/>
          </a:stretch>
        </p:blipFill>
        <p:spPr>
          <a:xfrm>
            <a:off x="544655" y="1250833"/>
            <a:ext cx="1618512" cy="2441686"/>
          </a:xfrm>
          <a:prstGeom prst="rect">
            <a:avLst/>
          </a:prstGeom>
        </p:spPr>
      </p:pic>
      <p:pic>
        <p:nvPicPr>
          <p:cNvPr id="24" name="図 23">
            <a:extLst>
              <a:ext uri="{FF2B5EF4-FFF2-40B4-BE49-F238E27FC236}">
                <a16:creationId xmlns:a16="http://schemas.microsoft.com/office/drawing/2014/main" id="{0E531265-4CC3-210E-93EE-D81303762942}"/>
              </a:ext>
            </a:extLst>
          </p:cNvPr>
          <p:cNvPicPr>
            <a:picLocks noChangeAspect="1"/>
          </p:cNvPicPr>
          <p:nvPr/>
        </p:nvPicPr>
        <p:blipFill>
          <a:blip r:embed="rId5"/>
          <a:stretch>
            <a:fillRect/>
          </a:stretch>
        </p:blipFill>
        <p:spPr>
          <a:xfrm>
            <a:off x="3450141" y="2203174"/>
            <a:ext cx="3116043" cy="1595388"/>
          </a:xfrm>
          <a:prstGeom prst="rect">
            <a:avLst/>
          </a:prstGeom>
        </p:spPr>
      </p:pic>
      <p:pic>
        <p:nvPicPr>
          <p:cNvPr id="32" name="図 31">
            <a:extLst>
              <a:ext uri="{FF2B5EF4-FFF2-40B4-BE49-F238E27FC236}">
                <a16:creationId xmlns:a16="http://schemas.microsoft.com/office/drawing/2014/main" id="{D25A4EF8-E994-CCAF-5515-96D35D39C08C}"/>
              </a:ext>
            </a:extLst>
          </p:cNvPr>
          <p:cNvPicPr>
            <a:picLocks noChangeAspect="1"/>
          </p:cNvPicPr>
          <p:nvPr/>
        </p:nvPicPr>
        <p:blipFill>
          <a:blip r:embed="rId6"/>
          <a:stretch>
            <a:fillRect/>
          </a:stretch>
        </p:blipFill>
        <p:spPr>
          <a:xfrm>
            <a:off x="2816069" y="2916902"/>
            <a:ext cx="3153498" cy="1842272"/>
          </a:xfrm>
          <a:prstGeom prst="rect">
            <a:avLst/>
          </a:prstGeom>
        </p:spPr>
      </p:pic>
      <p:pic>
        <p:nvPicPr>
          <p:cNvPr id="35" name="図 34">
            <a:extLst>
              <a:ext uri="{FF2B5EF4-FFF2-40B4-BE49-F238E27FC236}">
                <a16:creationId xmlns:a16="http://schemas.microsoft.com/office/drawing/2014/main" id="{0E738753-FAE2-9CA4-2EBA-182A82C21969}"/>
              </a:ext>
            </a:extLst>
          </p:cNvPr>
          <p:cNvPicPr>
            <a:picLocks noChangeAspect="1"/>
          </p:cNvPicPr>
          <p:nvPr/>
        </p:nvPicPr>
        <p:blipFill>
          <a:blip r:embed="rId7"/>
          <a:stretch>
            <a:fillRect/>
          </a:stretch>
        </p:blipFill>
        <p:spPr>
          <a:xfrm>
            <a:off x="2219452" y="3857132"/>
            <a:ext cx="3652255" cy="1939685"/>
          </a:xfrm>
          <a:prstGeom prst="rect">
            <a:avLst/>
          </a:prstGeom>
        </p:spPr>
      </p:pic>
      <p:sp>
        <p:nvSpPr>
          <p:cNvPr id="16" name="Rectangle 363">
            <a:extLst>
              <a:ext uri="{FF2B5EF4-FFF2-40B4-BE49-F238E27FC236}">
                <a16:creationId xmlns:a16="http://schemas.microsoft.com/office/drawing/2014/main" id="{0863E775-AAB2-0897-F7CA-23380BF7D068}"/>
              </a:ext>
            </a:extLst>
          </p:cNvPr>
          <p:cNvSpPr>
            <a:spLocks noChangeArrowheads="1"/>
          </p:cNvSpPr>
          <p:nvPr/>
        </p:nvSpPr>
        <p:spPr bwMode="auto">
          <a:xfrm>
            <a:off x="2161708" y="5629287"/>
            <a:ext cx="4430484" cy="943619"/>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②［集計項目］</a:t>
            </a:r>
            <a:r>
              <a:rPr lang="ja-JP" altLang="ja-JP" sz="1600" dirty="0">
                <a:latin typeface="Meiryo UI" panose="020B0604030504040204" pitchFamily="50" charset="-128"/>
                <a:ea typeface="Meiryo UI" panose="020B0604030504040204" pitchFamily="50" charset="-128"/>
              </a:rPr>
              <a:t>ページで、</a:t>
            </a:r>
            <a:r>
              <a:rPr lang="ja-JP" altLang="en-US" sz="1600" dirty="0">
                <a:latin typeface="Meiryo UI" panose="020B0604030504040204" pitchFamily="50" charset="-128"/>
                <a:ea typeface="Meiryo UI" panose="020B0604030504040204" pitchFamily="50" charset="-128"/>
              </a:rPr>
              <a:t> ［選択項目］リストから</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「未確認工数回数」と「警告工数回数」を選択し</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［選択済項目］リストに移動します。</a:t>
            </a:r>
            <a:endParaRPr lang="ja-JP" altLang="ja-JP" sz="1600" dirty="0">
              <a:latin typeface="Meiryo UI" panose="020B0604030504040204" pitchFamily="50" charset="-128"/>
              <a:ea typeface="Meiryo UI" panose="020B0604030504040204" pitchFamily="50" charset="-128"/>
            </a:endParaRPr>
          </a:p>
        </p:txBody>
      </p:sp>
      <p:sp>
        <p:nvSpPr>
          <p:cNvPr id="42" name="AutoShape 380">
            <a:extLst>
              <a:ext uri="{FF2B5EF4-FFF2-40B4-BE49-F238E27FC236}">
                <a16:creationId xmlns:a16="http://schemas.microsoft.com/office/drawing/2014/main" id="{BF6CEA45-78DB-6D26-640C-C281B4462E9B}"/>
              </a:ext>
            </a:extLst>
          </p:cNvPr>
          <p:cNvSpPr>
            <a:spLocks noChangeArrowheads="1"/>
          </p:cNvSpPr>
          <p:nvPr/>
        </p:nvSpPr>
        <p:spPr bwMode="auto">
          <a:xfrm>
            <a:off x="555780" y="1449178"/>
            <a:ext cx="626914" cy="31947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3867559874"/>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コンテンツ プレースホルダー 2">
            <a:extLst>
              <a:ext uri="{FF2B5EF4-FFF2-40B4-BE49-F238E27FC236}">
                <a16:creationId xmlns:a16="http://schemas.microsoft.com/office/drawing/2014/main" id="{36F95DAA-D8EB-4942-C72C-1737D0D314A1}"/>
              </a:ext>
            </a:extLst>
          </p:cNvPr>
          <p:cNvSpPr txBox="1">
            <a:spLocks/>
          </p:cNvSpPr>
          <p:nvPr/>
        </p:nvSpPr>
        <p:spPr>
          <a:xfrm>
            <a:off x="542014" y="1003190"/>
            <a:ext cx="10964186" cy="553918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buFont typeface="Arial" panose="020B0604020202020204" pitchFamily="34" charset="0"/>
              <a:buNone/>
            </a:pPr>
            <a:endParaRPr lang="en-US" altLang="ja-JP" sz="2000" dirty="0">
              <a:latin typeface="Meiryo UI" panose="020B0604030504040204" pitchFamily="50" charset="-128"/>
              <a:ea typeface="Meiryo UI" panose="020B0604030504040204" pitchFamily="50" charset="-128"/>
            </a:endParaRPr>
          </a:p>
          <a:p>
            <a:pPr marL="0" indent="0">
              <a:buFont typeface="Arial" panose="020B0604020202020204" pitchFamily="34" charset="0"/>
              <a:buNone/>
            </a:pPr>
            <a:r>
              <a:rPr lang="en-US" altLang="ja-JP" sz="2000" dirty="0">
                <a:latin typeface="Meiryo UI" panose="020B0604030504040204" pitchFamily="50" charset="-128"/>
                <a:ea typeface="Meiryo UI" panose="020B0604030504040204" pitchFamily="50" charset="-128"/>
              </a:rPr>
              <a:t> </a:t>
            </a:r>
            <a:r>
              <a:rPr lang="en-US" altLang="ja-JP" sz="2400" dirty="0">
                <a:latin typeface="Meiryo UI" panose="020B0604030504040204" pitchFamily="50" charset="-128"/>
                <a:ea typeface="Meiryo UI" panose="020B0604030504040204" pitchFamily="50" charset="-128"/>
              </a:rPr>
              <a:t>1. </a:t>
            </a:r>
            <a:r>
              <a:rPr lang="ja-JP" altLang="en-US" sz="2400" dirty="0">
                <a:latin typeface="Meiryo UI" panose="020B0604030504040204" pitchFamily="50" charset="-128"/>
                <a:ea typeface="Meiryo UI" panose="020B0604030504040204" pitchFamily="50" charset="-128"/>
              </a:rPr>
              <a:t>「申請位置が選択されていません」と表示される</a:t>
            </a:r>
            <a:endParaRPr lang="en-US" altLang="ja-JP" sz="2400" dirty="0">
              <a:latin typeface="Meiryo UI" panose="020B0604030504040204" pitchFamily="50" charset="-128"/>
              <a:ea typeface="Meiryo UI" panose="020B0604030504040204" pitchFamily="50" charset="-128"/>
            </a:endParaRPr>
          </a:p>
          <a:p>
            <a:pPr marL="0" indent="0">
              <a:buFont typeface="Arial" panose="020B0604020202020204" pitchFamily="34" charset="0"/>
              <a:buNone/>
            </a:pPr>
            <a:r>
              <a:rPr lang="en-US" altLang="ja-JP" sz="2400" dirty="0">
                <a:latin typeface="Meiryo UI" panose="020B0604030504040204" pitchFamily="50" charset="-128"/>
                <a:ea typeface="Meiryo UI" panose="020B0604030504040204" pitchFamily="50" charset="-128"/>
              </a:rPr>
              <a:t> </a:t>
            </a:r>
          </a:p>
          <a:p>
            <a:pPr marL="0" indent="0">
              <a:buFont typeface="Arial" panose="020B0604020202020204" pitchFamily="34" charset="0"/>
              <a:buNone/>
            </a:pPr>
            <a:r>
              <a:rPr lang="en-US" altLang="ja-JP" sz="2400" dirty="0">
                <a:latin typeface="Meiryo UI" panose="020B0604030504040204" pitchFamily="50" charset="-128"/>
                <a:ea typeface="Meiryo UI" panose="020B0604030504040204" pitchFamily="50" charset="-128"/>
              </a:rPr>
              <a:t> </a:t>
            </a:r>
            <a:br>
              <a:rPr lang="en-US" altLang="ja-JP" sz="2400" dirty="0">
                <a:latin typeface="Meiryo UI" panose="020B0604030504040204" pitchFamily="50" charset="-128"/>
                <a:ea typeface="Meiryo UI" panose="020B0604030504040204" pitchFamily="50" charset="-128"/>
              </a:rPr>
            </a:br>
            <a:endParaRPr lang="ja-JP" altLang="en-US" sz="2400" dirty="0">
              <a:latin typeface="Meiryo UI" panose="020B0604030504040204" pitchFamily="50" charset="-128"/>
              <a:ea typeface="Meiryo UI" panose="020B0604030504040204" pitchFamily="50" charset="-128"/>
            </a:endParaRPr>
          </a:p>
        </p:txBody>
      </p:sp>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8</a:t>
            </a:r>
            <a:r>
              <a:rPr lang="ja-JP" altLang="en-US" sz="2800" b="1" dirty="0">
                <a:latin typeface="Meiryo UI" panose="020B0604030504040204" pitchFamily="50" charset="-128"/>
                <a:ea typeface="Meiryo UI" panose="020B0604030504040204" pitchFamily="50" charset="-128"/>
              </a:rPr>
              <a:t>］こんなときは</a:t>
            </a:r>
            <a:endParaRPr lang="ja-JP" altLang="en-US" sz="2200" b="1"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68980" y="6492874"/>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61</a:t>
            </a:fld>
            <a:endParaRPr kumimoji="1" lang="ja-JP" altLang="en-US"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922318382"/>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図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79999" y="2422670"/>
            <a:ext cx="2361822" cy="3005956"/>
          </a:xfrm>
          <a:prstGeom prst="rect">
            <a:avLst/>
          </a:prstGeom>
        </p:spPr>
      </p:pic>
      <p:pic>
        <p:nvPicPr>
          <p:cNvPr id="6" name="図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89614" y="1694703"/>
            <a:ext cx="5439686" cy="3733923"/>
          </a:xfrm>
          <a:prstGeom prst="rect">
            <a:avLst/>
          </a:prstGeom>
          <a:ln>
            <a:solidFill>
              <a:srgbClr val="000000"/>
            </a:solidFill>
          </a:ln>
        </p:spPr>
      </p:pic>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8</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- 1</a:t>
            </a:r>
            <a:r>
              <a:rPr lang="en-US" altLang="ja-JP" sz="3200"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「申請位置が選択されていません」と表示される</a:t>
            </a:r>
          </a:p>
        </p:txBody>
      </p:sp>
      <p:sp>
        <p:nvSpPr>
          <p:cNvPr id="3" name="コンテンツ プレースホルダー 2"/>
          <p:cNvSpPr>
            <a:spLocks noGrp="1"/>
          </p:cNvSpPr>
          <p:nvPr>
            <p:ph idx="1"/>
          </p:nvPr>
        </p:nvSpPr>
        <p:spPr>
          <a:xfrm>
            <a:off x="389614" y="803082"/>
            <a:ext cx="10964186" cy="720172"/>
          </a:xfrm>
        </p:spPr>
        <p:txBody>
          <a:bodyPr>
            <a:normAutofit/>
          </a:bodyPr>
          <a:lstStyle/>
          <a:p>
            <a:pPr marL="0" indent="0">
              <a:spcAft>
                <a:spcPts val="0"/>
              </a:spcAft>
              <a:buNone/>
            </a:pPr>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申請しようとすると「申請位置が選択されていません。」と表示される場合は、</a:t>
            </a:r>
            <a:br>
              <a:rPr lang="en-US" altLang="ja-JP" sz="1600" kern="100" dirty="0">
                <a:latin typeface="Meiryo UI" panose="020B0604030504040204" pitchFamily="50" charset="-128"/>
                <a:ea typeface="Meiryo UI" panose="020B0604030504040204" pitchFamily="50" charset="-128"/>
                <a:cs typeface="Times New Roman" panose="02020603050405020304" pitchFamily="18" charset="0"/>
              </a:rPr>
            </a:br>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［ワークフロー選択］ボタンをクリックし、ワークフローおよび申請位置を選択してから申請します。</a:t>
            </a: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490003"/>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62</a:t>
            </a:fld>
            <a:endParaRPr kumimoji="1" lang="ja-JP" altLang="en-US" dirty="0">
              <a:latin typeface="Meiryo UI" panose="020B0604030504040204" pitchFamily="50" charset="-128"/>
              <a:ea typeface="Meiryo UI" panose="020B0604030504040204" pitchFamily="50" charset="-128"/>
            </a:endParaRPr>
          </a:p>
        </p:txBody>
      </p:sp>
      <p:sp>
        <p:nvSpPr>
          <p:cNvPr id="36" name="Rectangle 28">
            <a:extLst>
              <a:ext uri="{FF2B5EF4-FFF2-40B4-BE49-F238E27FC236}">
                <a16:creationId xmlns:a16="http://schemas.microsoft.com/office/drawing/2014/main" id="{951C9EB2-53D0-484A-A8B9-FC3D7DBA0B22}"/>
              </a:ext>
            </a:extLst>
          </p:cNvPr>
          <p:cNvSpPr>
            <a:spLocks noChangeArrowheads="1"/>
          </p:cNvSpPr>
          <p:nvPr/>
        </p:nvSpPr>
        <p:spPr bwMode="auto">
          <a:xfrm>
            <a:off x="560169" y="1017249"/>
            <a:ext cx="184731"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sz="1000">
              <a:latin typeface="Meiryo UI" panose="020B0604030504040204" pitchFamily="50" charset="-128"/>
              <a:ea typeface="Meiryo UI" panose="020B0604030504040204" pitchFamily="50" charset="-128"/>
            </a:endParaRPr>
          </a:p>
        </p:txBody>
      </p:sp>
      <p:sp>
        <p:nvSpPr>
          <p:cNvPr id="24" name="AutoShape 380">
            <a:extLst>
              <a:ext uri="{FF2B5EF4-FFF2-40B4-BE49-F238E27FC236}">
                <a16:creationId xmlns:a16="http://schemas.microsoft.com/office/drawing/2014/main" id="{472E539C-8DDA-4F13-90F2-35BCBC13159F}"/>
              </a:ext>
            </a:extLst>
          </p:cNvPr>
          <p:cNvSpPr>
            <a:spLocks noChangeArrowheads="1"/>
          </p:cNvSpPr>
          <p:nvPr/>
        </p:nvSpPr>
        <p:spPr bwMode="auto">
          <a:xfrm>
            <a:off x="6445250" y="3136900"/>
            <a:ext cx="1955800" cy="212725"/>
          </a:xfrm>
          <a:prstGeom prst="roundRect">
            <a:avLst>
              <a:gd name="adj" fmla="val 1069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8" name="図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092520" y="2422670"/>
            <a:ext cx="2568380" cy="3005956"/>
          </a:xfrm>
          <a:prstGeom prst="rect">
            <a:avLst/>
          </a:prstGeom>
        </p:spPr>
      </p:pic>
      <p:sp>
        <p:nvSpPr>
          <p:cNvPr id="17" name="矢印: 右 29">
            <a:extLst>
              <a:ext uri="{FF2B5EF4-FFF2-40B4-BE49-F238E27FC236}">
                <a16:creationId xmlns:a16="http://schemas.microsoft.com/office/drawing/2014/main" id="{BD4B165A-F407-4527-A70F-59F656335885}"/>
              </a:ext>
            </a:extLst>
          </p:cNvPr>
          <p:cNvSpPr/>
          <p:nvPr/>
        </p:nvSpPr>
        <p:spPr>
          <a:xfrm>
            <a:off x="5859478" y="4572354"/>
            <a:ext cx="390343" cy="363122"/>
          </a:xfrm>
          <a:prstGeom prst="righ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9" name="AutoShape 380">
            <a:extLst>
              <a:ext uri="{FF2B5EF4-FFF2-40B4-BE49-F238E27FC236}">
                <a16:creationId xmlns:a16="http://schemas.microsoft.com/office/drawing/2014/main" id="{472E539C-8DDA-4F13-90F2-35BCBC13159F}"/>
              </a:ext>
            </a:extLst>
          </p:cNvPr>
          <p:cNvSpPr>
            <a:spLocks noChangeArrowheads="1"/>
          </p:cNvSpPr>
          <p:nvPr/>
        </p:nvSpPr>
        <p:spPr bwMode="auto">
          <a:xfrm>
            <a:off x="4910086" y="4631032"/>
            <a:ext cx="795339" cy="245767"/>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0" name="矢印: 右 29">
            <a:extLst>
              <a:ext uri="{FF2B5EF4-FFF2-40B4-BE49-F238E27FC236}">
                <a16:creationId xmlns:a16="http://schemas.microsoft.com/office/drawing/2014/main" id="{BD4B165A-F407-4527-A70F-59F656335885}"/>
              </a:ext>
            </a:extLst>
          </p:cNvPr>
          <p:cNvSpPr/>
          <p:nvPr/>
        </p:nvSpPr>
        <p:spPr>
          <a:xfrm>
            <a:off x="8671999" y="4572354"/>
            <a:ext cx="390343" cy="363122"/>
          </a:xfrm>
          <a:prstGeom prst="righ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21" name="AutoShape 380">
            <a:extLst>
              <a:ext uri="{FF2B5EF4-FFF2-40B4-BE49-F238E27FC236}">
                <a16:creationId xmlns:a16="http://schemas.microsoft.com/office/drawing/2014/main" id="{472E539C-8DDA-4F13-90F2-35BCBC13159F}"/>
              </a:ext>
            </a:extLst>
          </p:cNvPr>
          <p:cNvSpPr>
            <a:spLocks noChangeArrowheads="1"/>
          </p:cNvSpPr>
          <p:nvPr/>
        </p:nvSpPr>
        <p:spPr bwMode="auto">
          <a:xfrm>
            <a:off x="7100888" y="4976813"/>
            <a:ext cx="714375" cy="30480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8" name="AutoShape 380">
            <a:extLst>
              <a:ext uri="{FF2B5EF4-FFF2-40B4-BE49-F238E27FC236}">
                <a16:creationId xmlns:a16="http://schemas.microsoft.com/office/drawing/2014/main" id="{472E539C-8DDA-4F13-90F2-35BCBC13159F}"/>
              </a:ext>
            </a:extLst>
          </p:cNvPr>
          <p:cNvSpPr>
            <a:spLocks noChangeArrowheads="1"/>
          </p:cNvSpPr>
          <p:nvPr/>
        </p:nvSpPr>
        <p:spPr bwMode="auto">
          <a:xfrm>
            <a:off x="9988550" y="4955383"/>
            <a:ext cx="779463" cy="32622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9" name="AutoShape 380">
            <a:extLst>
              <a:ext uri="{FF2B5EF4-FFF2-40B4-BE49-F238E27FC236}">
                <a16:creationId xmlns:a16="http://schemas.microsoft.com/office/drawing/2014/main" id="{472E539C-8DDA-4F13-90F2-35BCBC13159F}"/>
              </a:ext>
            </a:extLst>
          </p:cNvPr>
          <p:cNvSpPr>
            <a:spLocks noChangeArrowheads="1"/>
          </p:cNvSpPr>
          <p:nvPr/>
        </p:nvSpPr>
        <p:spPr bwMode="auto">
          <a:xfrm>
            <a:off x="9275278" y="3143768"/>
            <a:ext cx="2169009" cy="212725"/>
          </a:xfrm>
          <a:prstGeom prst="roundRect">
            <a:avLst>
              <a:gd name="adj" fmla="val 1069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34674594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fontScale="90000"/>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- 1.</a:t>
            </a:r>
            <a:r>
              <a:rPr lang="en-US" altLang="ja-JP" sz="2800"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当サービスでできること（</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br>
              <a:rPr lang="en-US" altLang="ja-JP" sz="2800" b="1" dirty="0">
                <a:latin typeface="Meiryo UI" panose="020B0604030504040204" pitchFamily="50" charset="-128"/>
                <a:ea typeface="Meiryo UI" panose="020B0604030504040204" pitchFamily="50" charset="-128"/>
              </a:rPr>
            </a:br>
            <a:r>
              <a:rPr lang="ja-JP" altLang="en-US" sz="2800" b="1" dirty="0">
                <a:latin typeface="Meiryo UI" panose="020B0604030504040204" pitchFamily="50" charset="-128"/>
                <a:ea typeface="Meiryo UI" panose="020B0604030504040204" pitchFamily="50" charset="-128"/>
              </a:rPr>
              <a:t>　　　　</a:t>
            </a:r>
            <a:r>
              <a:rPr lang="ja-JP" altLang="en-US" sz="2200" b="1" dirty="0">
                <a:latin typeface="Meiryo UI" panose="020B0604030504040204" pitchFamily="50" charset="-128"/>
                <a:ea typeface="Meiryo UI" panose="020B0604030504040204" pitchFamily="50" charset="-128"/>
              </a:rPr>
              <a:t>（ </a:t>
            </a:r>
            <a:r>
              <a:rPr lang="en-US" altLang="ja-JP" sz="2200" b="1" dirty="0">
                <a:latin typeface="Meiryo UI" panose="020B0604030504040204" pitchFamily="50" charset="-128"/>
                <a:ea typeface="Meiryo UI" panose="020B0604030504040204" pitchFamily="50" charset="-128"/>
              </a:rPr>
              <a:t>『</a:t>
            </a:r>
            <a:r>
              <a:rPr lang="ja-JP" altLang="en-US" sz="2200" b="1" dirty="0">
                <a:latin typeface="Meiryo UI" panose="020B0604030504040204" pitchFamily="50" charset="-128"/>
                <a:ea typeface="Meiryo UI" panose="020B0604030504040204" pitchFamily="50" charset="-128"/>
              </a:rPr>
              <a:t>工数管理 </a:t>
            </a:r>
            <a:r>
              <a:rPr lang="en-US" altLang="ja-JP" sz="2200" b="1" dirty="0">
                <a:latin typeface="Meiryo UI" panose="020B0604030504040204" pitchFamily="50" charset="-128"/>
                <a:ea typeface="Meiryo UI" panose="020B0604030504040204" pitchFamily="50" charset="-128"/>
              </a:rPr>
              <a:t>for </a:t>
            </a:r>
            <a:r>
              <a:rPr lang="ja-JP" altLang="en-US" sz="2200" b="1" dirty="0">
                <a:latin typeface="Meiryo UI" panose="020B0604030504040204" pitchFamily="50" charset="-128"/>
                <a:ea typeface="Meiryo UI" panose="020B0604030504040204" pitchFamily="50" charset="-128"/>
              </a:rPr>
              <a:t>奉行</a:t>
            </a:r>
            <a:r>
              <a:rPr lang="en-US" altLang="ja-JP" sz="2200" b="1" dirty="0">
                <a:latin typeface="Meiryo UI" panose="020B0604030504040204" pitchFamily="50" charset="-128"/>
                <a:ea typeface="Meiryo UI" panose="020B0604030504040204" pitchFamily="50" charset="-128"/>
              </a:rPr>
              <a:t>Edge </a:t>
            </a:r>
            <a:r>
              <a:rPr lang="ja-JP" altLang="en-US" sz="2200" b="1" dirty="0">
                <a:latin typeface="Meiryo UI" panose="020B0604030504040204" pitchFamily="50" charset="-128"/>
                <a:ea typeface="Meiryo UI" panose="020B0604030504040204" pitchFamily="50" charset="-128"/>
              </a:rPr>
              <a:t>勤怠管理クラウド</a:t>
            </a:r>
            <a:r>
              <a:rPr lang="en-US" altLang="ja-JP" sz="2200" b="1" dirty="0">
                <a:latin typeface="Meiryo UI" panose="020B0604030504040204" pitchFamily="50" charset="-128"/>
                <a:ea typeface="Meiryo UI" panose="020B0604030504040204" pitchFamily="50" charset="-128"/>
              </a:rPr>
              <a:t>』</a:t>
            </a:r>
            <a:r>
              <a:rPr lang="ja-JP" altLang="en-US" sz="2200" b="1" dirty="0">
                <a:latin typeface="Meiryo UI" panose="020B0604030504040204" pitchFamily="50" charset="-128"/>
                <a:ea typeface="Meiryo UI" panose="020B0604030504040204" pitchFamily="50" charset="-128"/>
              </a:rPr>
              <a:t>をご利用の場合）</a:t>
            </a:r>
          </a:p>
        </p:txBody>
      </p:sp>
      <p:sp>
        <p:nvSpPr>
          <p:cNvPr id="3" name="コンテンツ プレースホルダー 2"/>
          <p:cNvSpPr>
            <a:spLocks noGrp="1"/>
          </p:cNvSpPr>
          <p:nvPr>
            <p:ph idx="1"/>
          </p:nvPr>
        </p:nvSpPr>
        <p:spPr>
          <a:xfrm>
            <a:off x="389614" y="850790"/>
            <a:ext cx="10964186" cy="5539186"/>
          </a:xfrm>
        </p:spPr>
        <p:txBody>
          <a:bodyPr>
            <a:normAutofit/>
          </a:bodyPr>
          <a:lstStyle/>
          <a:p>
            <a:pPr marL="0" indent="0">
              <a:buNone/>
            </a:pPr>
            <a:r>
              <a:rPr lang="en-US" altLang="ja-JP" sz="1600" b="0" i="0" u="none" strike="noStrike" dirty="0">
                <a:solidFill>
                  <a:srgbClr val="000000"/>
                </a:solidFill>
                <a:effectLst/>
                <a:latin typeface="Meiryo UI" panose="020B0604030504040204" pitchFamily="50" charset="-128"/>
              </a:rPr>
              <a:t>『</a:t>
            </a:r>
            <a:r>
              <a:rPr lang="ja-JP" altLang="ja-JP" sz="1600" b="0" i="0" u="none" strike="noStrike" dirty="0">
                <a:solidFill>
                  <a:srgbClr val="000000"/>
                </a:solidFill>
                <a:effectLst/>
                <a:ea typeface="Meiryo UI" panose="020B0604030504040204" pitchFamily="50" charset="-128"/>
              </a:rPr>
              <a:t>奉行</a:t>
            </a:r>
            <a:r>
              <a:rPr lang="en-US" altLang="ja-JP" sz="1600" b="0" i="0" u="none" strike="noStrike" dirty="0">
                <a:solidFill>
                  <a:srgbClr val="000000"/>
                </a:solidFill>
                <a:effectLst/>
                <a:latin typeface="Meiryo UI" panose="020B0604030504040204" pitchFamily="50" charset="-128"/>
              </a:rPr>
              <a:t>Edge </a:t>
            </a:r>
            <a:r>
              <a:rPr lang="ja-JP" altLang="ja-JP" sz="1600" b="0" i="0" u="none" strike="noStrike" dirty="0">
                <a:solidFill>
                  <a:srgbClr val="000000"/>
                </a:solidFill>
                <a:effectLst/>
                <a:ea typeface="Meiryo UI" panose="020B0604030504040204" pitchFamily="50" charset="-128"/>
              </a:rPr>
              <a:t>勤怠管理クラウド</a:t>
            </a:r>
            <a:r>
              <a:rPr lang="en-US" altLang="ja-JP" sz="1600" dirty="0">
                <a:solidFill>
                  <a:srgbClr val="000000"/>
                </a:solidFill>
                <a:latin typeface="Meiryo UI" panose="020B0604030504040204" pitchFamily="50" charset="-128"/>
                <a:ea typeface="Meiryo UI" panose="020B0604030504040204" pitchFamily="50" charset="-128"/>
              </a:rPr>
              <a:t>』</a:t>
            </a:r>
            <a:r>
              <a:rPr lang="ja-JP" altLang="ja-JP" sz="1600" b="0" i="0" u="none" strike="noStrike" dirty="0">
                <a:solidFill>
                  <a:srgbClr val="000000"/>
                </a:solidFill>
                <a:effectLst/>
                <a:ea typeface="Meiryo UI" panose="020B0604030504040204" pitchFamily="50" charset="-128"/>
              </a:rPr>
              <a:t>で、</a:t>
            </a:r>
            <a:r>
              <a:rPr lang="ja-JP" altLang="en-US" sz="1600" dirty="0">
                <a:latin typeface="Meiryo UI" panose="020B0604030504040204" pitchFamily="50" charset="-128"/>
                <a:ea typeface="Meiryo UI" panose="020B0604030504040204" pitchFamily="50" charset="-128"/>
              </a:rPr>
              <a:t>パソコンまたはモバイル端末からプロジェクト・タスク別に工数データを入力できます。</a:t>
            </a: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 </a:t>
            </a: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ja-JP" altLang="en-US"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上長や拠点長は、工数データが入力できているかを日々確認できます。</a:t>
            </a:r>
            <a:endParaRPr lang="en-US" altLang="ja-JP" sz="1600" dirty="0">
              <a:latin typeface="Meiryo UI" panose="020B0604030504040204" pitchFamily="50" charset="-128"/>
              <a:ea typeface="Meiryo UI" panose="020B0604030504040204" pitchFamily="50" charset="-128"/>
            </a:endParaRPr>
          </a:p>
          <a:p>
            <a:pPr marL="0" indent="0">
              <a:buNone/>
            </a:pPr>
            <a:endParaRPr lang="ja-JP" altLang="en-US" sz="16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3077" y="6492874"/>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7</a:t>
            </a:fld>
            <a:endParaRPr kumimoji="1" lang="ja-JP" altLang="en-US" dirty="0">
              <a:latin typeface="Meiryo UI" panose="020B0604030504040204" pitchFamily="50" charset="-128"/>
              <a:ea typeface="Meiryo UI" panose="020B0604030504040204" pitchFamily="50" charset="-128"/>
            </a:endParaRPr>
          </a:p>
        </p:txBody>
      </p:sp>
      <p:pic>
        <p:nvPicPr>
          <p:cNvPr id="37" name="図 36">
            <a:extLst>
              <a:ext uri="{FF2B5EF4-FFF2-40B4-BE49-F238E27FC236}">
                <a16:creationId xmlns:a16="http://schemas.microsoft.com/office/drawing/2014/main" id="{F5664DDB-2BFD-02D0-9077-1CE304C0924A}"/>
              </a:ext>
            </a:extLst>
          </p:cNvPr>
          <p:cNvPicPr>
            <a:picLocks noChangeAspect="1"/>
          </p:cNvPicPr>
          <p:nvPr/>
        </p:nvPicPr>
        <p:blipFill>
          <a:blip r:embed="rId3"/>
          <a:stretch>
            <a:fillRect/>
          </a:stretch>
        </p:blipFill>
        <p:spPr>
          <a:xfrm>
            <a:off x="539780" y="1152653"/>
            <a:ext cx="6771844" cy="1600098"/>
          </a:xfrm>
          <a:prstGeom prst="rect">
            <a:avLst/>
          </a:prstGeom>
        </p:spPr>
      </p:pic>
      <p:pic>
        <p:nvPicPr>
          <p:cNvPr id="38" name="図 37">
            <a:extLst>
              <a:ext uri="{FF2B5EF4-FFF2-40B4-BE49-F238E27FC236}">
                <a16:creationId xmlns:a16="http://schemas.microsoft.com/office/drawing/2014/main" id="{44794460-FC97-AE50-D493-718A3A7960F0}"/>
              </a:ext>
            </a:extLst>
          </p:cNvPr>
          <p:cNvPicPr>
            <a:picLocks noChangeAspect="1"/>
          </p:cNvPicPr>
          <p:nvPr/>
        </p:nvPicPr>
        <p:blipFill>
          <a:blip r:embed="rId4"/>
          <a:stretch>
            <a:fillRect/>
          </a:stretch>
        </p:blipFill>
        <p:spPr>
          <a:xfrm>
            <a:off x="524123" y="3265912"/>
            <a:ext cx="6771844" cy="3409524"/>
          </a:xfrm>
          <a:prstGeom prst="rect">
            <a:avLst/>
          </a:prstGeom>
        </p:spPr>
      </p:pic>
      <p:sp>
        <p:nvSpPr>
          <p:cNvPr id="19" name="AutoShape 10">
            <a:extLst>
              <a:ext uri="{FF2B5EF4-FFF2-40B4-BE49-F238E27FC236}">
                <a16:creationId xmlns:a16="http://schemas.microsoft.com/office/drawing/2014/main" id="{8AFEA1B6-5F11-1E7D-E2DD-8A9B8AD0A5B8}"/>
              </a:ext>
            </a:extLst>
          </p:cNvPr>
          <p:cNvSpPr>
            <a:spLocks noChangeShapeType="1"/>
          </p:cNvSpPr>
          <p:nvPr/>
        </p:nvSpPr>
        <p:spPr bwMode="auto">
          <a:xfrm rot="10800000">
            <a:off x="1389399" y="5153544"/>
            <a:ext cx="627018" cy="813194"/>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grpSp>
        <p:nvGrpSpPr>
          <p:cNvPr id="7" name="グループ化 6">
            <a:extLst>
              <a:ext uri="{FF2B5EF4-FFF2-40B4-BE49-F238E27FC236}">
                <a16:creationId xmlns:a16="http://schemas.microsoft.com/office/drawing/2014/main" id="{712E3C1B-0E1B-D7E5-65D0-3DA8787B356D}"/>
              </a:ext>
            </a:extLst>
          </p:cNvPr>
          <p:cNvGrpSpPr/>
          <p:nvPr/>
        </p:nvGrpSpPr>
        <p:grpSpPr>
          <a:xfrm>
            <a:off x="2016418" y="5634020"/>
            <a:ext cx="3444159" cy="950770"/>
            <a:chOff x="2519043" y="5572321"/>
            <a:chExt cx="3444159" cy="950770"/>
          </a:xfrm>
        </p:grpSpPr>
        <p:sp>
          <p:nvSpPr>
            <p:cNvPr id="17" name="テキスト ボックス 2">
              <a:extLst>
                <a:ext uri="{FF2B5EF4-FFF2-40B4-BE49-F238E27FC236}">
                  <a16:creationId xmlns:a16="http://schemas.microsoft.com/office/drawing/2014/main" id="{AA09A8E2-2272-F908-7B57-5D8552B3779E}"/>
                </a:ext>
              </a:extLst>
            </p:cNvPr>
            <p:cNvSpPr txBox="1">
              <a:spLocks noChangeArrowheads="1"/>
            </p:cNvSpPr>
            <p:nvPr/>
          </p:nvSpPr>
          <p:spPr bwMode="auto">
            <a:xfrm>
              <a:off x="2519043" y="5572321"/>
              <a:ext cx="3444159" cy="950770"/>
            </a:xfrm>
            <a:prstGeom prst="rect">
              <a:avLst/>
            </a:prstGeom>
            <a:solidFill>
              <a:srgbClr val="FFFFFF"/>
            </a:solidFill>
            <a:ln w="9525">
              <a:solidFill>
                <a:srgbClr val="000000"/>
              </a:solidFill>
              <a:miter lim="800000"/>
              <a:headEnd/>
              <a:tailEnd/>
            </a:ln>
          </p:spPr>
          <p:txBody>
            <a:bodyPr vert="horz" wrap="square" lIns="72000" tIns="72000" rIns="72000" bIns="72000" numCol="1" anchor="ctr"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以下の場合に　　 が表示されます。</a:t>
              </a: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・勤務しているが工数データが未入力</a:t>
              </a: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	</a:t>
              </a:r>
            </a:p>
            <a:p>
              <a:pPr lvl="0" eaLnBrk="0" fontAlgn="base" hangingPunct="0">
                <a:spcBef>
                  <a:spcPct val="0"/>
                </a:spcBef>
                <a:spcAft>
                  <a:spcPct val="0"/>
                </a:spcAft>
              </a:pPr>
              <a:r>
                <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・「工数計」が「総労働時間」を超過している</a:t>
              </a:r>
              <a:endPar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pic>
          <p:nvPicPr>
            <p:cNvPr id="6" name="図 5">
              <a:extLst>
                <a:ext uri="{FF2B5EF4-FFF2-40B4-BE49-F238E27FC236}">
                  <a16:creationId xmlns:a16="http://schemas.microsoft.com/office/drawing/2014/main" id="{6BD072B1-93F9-950F-4FEE-E65B81264888}"/>
                </a:ext>
              </a:extLst>
            </p:cNvPr>
            <p:cNvPicPr>
              <a:picLocks noChangeAspect="1"/>
            </p:cNvPicPr>
            <p:nvPr/>
          </p:nvPicPr>
          <p:blipFill>
            <a:blip r:embed="rId5"/>
            <a:stretch>
              <a:fillRect/>
            </a:stretch>
          </p:blipFill>
          <p:spPr>
            <a:xfrm>
              <a:off x="3595032" y="5687890"/>
              <a:ext cx="276225" cy="219075"/>
            </a:xfrm>
            <a:prstGeom prst="rect">
              <a:avLst/>
            </a:prstGeom>
          </p:spPr>
        </p:pic>
      </p:grpSp>
      <p:sp>
        <p:nvSpPr>
          <p:cNvPr id="18" name="AutoShape 380">
            <a:extLst>
              <a:ext uri="{FF2B5EF4-FFF2-40B4-BE49-F238E27FC236}">
                <a16:creationId xmlns:a16="http://schemas.microsoft.com/office/drawing/2014/main" id="{49012D04-7992-B87C-53B0-E736AE870B6A}"/>
              </a:ext>
            </a:extLst>
          </p:cNvPr>
          <p:cNvSpPr>
            <a:spLocks noChangeArrowheads="1"/>
          </p:cNvSpPr>
          <p:nvPr/>
        </p:nvSpPr>
        <p:spPr bwMode="auto">
          <a:xfrm>
            <a:off x="1132115" y="3927533"/>
            <a:ext cx="255965" cy="2565341"/>
          </a:xfrm>
          <a:prstGeom prst="roundRect">
            <a:avLst>
              <a:gd name="adj" fmla="val 11746"/>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346185947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 </a:t>
            </a:r>
            <a:r>
              <a:rPr lang="ja-JP" altLang="en-US" sz="2800" b="1" dirty="0">
                <a:latin typeface="Meiryo UI" panose="020B0604030504040204" pitchFamily="50" charset="-128"/>
                <a:ea typeface="Meiryo UI" panose="020B0604030504040204" pitchFamily="50" charset="-128"/>
              </a:rPr>
              <a:t>はじめての起動（</a:t>
            </a:r>
            <a:r>
              <a:rPr lang="en-US" altLang="ja-JP" sz="2800" b="1" dirty="0">
                <a:latin typeface="Meiryo UI" panose="020B0604030504040204" pitchFamily="50" charset="-128"/>
                <a:ea typeface="Meiryo UI" panose="020B0604030504040204" pitchFamily="50" charset="-128"/>
              </a:rPr>
              <a:t>1</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p>
        </p:txBody>
      </p:sp>
      <p:sp>
        <p:nvSpPr>
          <p:cNvPr id="3" name="コンテンツ プレースホルダー 2"/>
          <p:cNvSpPr>
            <a:spLocks noGrp="1"/>
          </p:cNvSpPr>
          <p:nvPr>
            <p:ph idx="1"/>
          </p:nvPr>
        </p:nvSpPr>
        <p:spPr>
          <a:xfrm>
            <a:off x="389614" y="850790"/>
            <a:ext cx="11386268" cy="5539186"/>
          </a:xfrm>
        </p:spPr>
        <p:txBody>
          <a:bodyPr>
            <a:normAutofit/>
          </a:bodyPr>
          <a:lstStyle/>
          <a:p>
            <a:pPr marL="0" indent="0">
              <a:buNone/>
            </a:pP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１．</a:t>
            </a:r>
            <a:r>
              <a:rPr lang="ja-JP" altLang="en-US" sz="1600" dirty="0">
                <a:latin typeface="Meiryo UI" panose="020B0604030504040204" pitchFamily="50" charset="-128"/>
                <a:ea typeface="Meiryo UI" panose="020B0604030504040204" pitchFamily="50" charset="-128"/>
              </a:rPr>
              <a:t>管理者から送付された</a:t>
            </a: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利用開始通知のメールを確認し、記載されている</a:t>
            </a:r>
            <a:r>
              <a:rPr lang="ja-JP" altLang="en-US" sz="1600" dirty="0">
                <a:latin typeface="Meiryo UI" panose="020B0604030504040204" pitchFamily="50" charset="-128"/>
                <a:ea typeface="Meiryo UI" panose="020B0604030504040204" pitchFamily="50" charset="-128"/>
              </a:rPr>
              <a:t>ＵＲＬをクリックします。</a:t>
            </a: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２．ログイン画面が表示されるので、手順１</a:t>
            </a:r>
            <a:r>
              <a:rPr lang="en-US"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 の利用開始通知メールに記載されている「ＯＢＣｉＤ」と「パスワード」を入力し、</a:t>
            </a: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ログインします。</a:t>
            </a:r>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8</a:t>
            </a:fld>
            <a:endParaRPr kumimoji="1" lang="ja-JP" altLang="en-US" dirty="0">
              <a:latin typeface="Meiryo UI" panose="020B0604030504040204" pitchFamily="50" charset="-128"/>
              <a:ea typeface="Meiryo UI" panose="020B0604030504040204" pitchFamily="50" charset="-128"/>
            </a:endParaRPr>
          </a:p>
        </p:txBody>
      </p:sp>
      <p:pic>
        <p:nvPicPr>
          <p:cNvPr id="9" name="図 8">
            <a:extLst>
              <a:ext uri="{FF2B5EF4-FFF2-40B4-BE49-F238E27FC236}">
                <a16:creationId xmlns:a16="http://schemas.microsoft.com/office/drawing/2014/main" id="{9F7D7717-CFB9-4F69-9FE5-0F4A3FF641C3}"/>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929157" y="1212693"/>
            <a:ext cx="2967964" cy="2436174"/>
          </a:xfrm>
          <a:prstGeom prst="rect">
            <a:avLst/>
          </a:prstGeom>
          <a:ln>
            <a:solidFill>
              <a:schemeClr val="tx1"/>
            </a:solidFill>
          </a:ln>
        </p:spPr>
      </p:pic>
      <p:pic>
        <p:nvPicPr>
          <p:cNvPr id="11" name="図 10">
            <a:extLst>
              <a:ext uri="{FF2B5EF4-FFF2-40B4-BE49-F238E27FC236}">
                <a16:creationId xmlns:a16="http://schemas.microsoft.com/office/drawing/2014/main" id="{ADB39A5C-DF4D-4298-972C-9128AEFDAB84}"/>
              </a:ext>
            </a:extLst>
          </p:cNvPr>
          <p:cNvPicPr>
            <a:picLocks noChangeAspect="1"/>
          </p:cNvPicPr>
          <p:nvPr/>
        </p:nvPicPr>
        <p:blipFill>
          <a:blip r:embed="rId5" r:link="rId6" cstate="print">
            <a:extLst>
              <a:ext uri="{28A0092B-C50C-407E-A947-70E740481C1C}">
                <a14:useLocalDpi xmlns:a14="http://schemas.microsoft.com/office/drawing/2010/main" val="0"/>
              </a:ext>
            </a:extLst>
          </a:blip>
          <a:stretch>
            <a:fillRect/>
          </a:stretch>
        </p:blipFill>
        <p:spPr>
          <a:xfrm>
            <a:off x="929157" y="4495731"/>
            <a:ext cx="3309230" cy="2256148"/>
          </a:xfrm>
          <a:prstGeom prst="rect">
            <a:avLst/>
          </a:prstGeom>
          <a:ln>
            <a:solidFill>
              <a:schemeClr val="tx1"/>
            </a:solidFill>
          </a:ln>
        </p:spPr>
      </p:pic>
      <p:grpSp>
        <p:nvGrpSpPr>
          <p:cNvPr id="6" name="グループ化 5"/>
          <p:cNvGrpSpPr/>
          <p:nvPr/>
        </p:nvGrpSpPr>
        <p:grpSpPr>
          <a:xfrm>
            <a:off x="929157" y="2153122"/>
            <a:ext cx="1795383" cy="742477"/>
            <a:chOff x="897627" y="2153122"/>
            <a:chExt cx="1795383" cy="742477"/>
          </a:xfrm>
        </p:grpSpPr>
        <p:sp>
          <p:nvSpPr>
            <p:cNvPr id="8" name="四角形: 角を丸くする 6">
              <a:extLst>
                <a:ext uri="{FF2B5EF4-FFF2-40B4-BE49-F238E27FC236}">
                  <a16:creationId xmlns:a16="http://schemas.microsoft.com/office/drawing/2014/main" id="{F4470F94-0DFE-4082-9C0D-44DE0B1AC71E}"/>
                </a:ext>
              </a:extLst>
            </p:cNvPr>
            <p:cNvSpPr/>
            <p:nvPr/>
          </p:nvSpPr>
          <p:spPr>
            <a:xfrm>
              <a:off x="897627" y="2153122"/>
              <a:ext cx="1795383" cy="277658"/>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b="1" dirty="0">
                <a:latin typeface="Meiryo UI" panose="020B0604030504040204" pitchFamily="34" charset="-128"/>
                <a:ea typeface="Meiryo UI" panose="020B0604030504040204" pitchFamily="34" charset="-128"/>
              </a:endParaRPr>
            </a:p>
          </p:txBody>
        </p:sp>
        <p:sp>
          <p:nvSpPr>
            <p:cNvPr id="10" name="四角形: 角を丸くする 6">
              <a:extLst>
                <a:ext uri="{FF2B5EF4-FFF2-40B4-BE49-F238E27FC236}">
                  <a16:creationId xmlns:a16="http://schemas.microsoft.com/office/drawing/2014/main" id="{F4470F94-0DFE-4082-9C0D-44DE0B1AC71E}"/>
                </a:ext>
              </a:extLst>
            </p:cNvPr>
            <p:cNvSpPr/>
            <p:nvPr/>
          </p:nvSpPr>
          <p:spPr>
            <a:xfrm>
              <a:off x="897627" y="2487478"/>
              <a:ext cx="1795383" cy="408121"/>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b="1" dirty="0">
                <a:latin typeface="Meiryo UI" panose="020B0604030504040204" pitchFamily="34" charset="-128"/>
                <a:ea typeface="Meiryo UI" panose="020B0604030504040204" pitchFamily="34" charset="-128"/>
              </a:endParaRPr>
            </a:p>
          </p:txBody>
        </p:sp>
      </p:grpSp>
    </p:spTree>
    <p:extLst>
      <p:ext uri="{BB962C8B-B14F-4D97-AF65-F5344CB8AC3E}">
        <p14:creationId xmlns:p14="http://schemas.microsoft.com/office/powerpoint/2010/main" val="415520209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 </a:t>
            </a:r>
            <a:r>
              <a:rPr lang="ja-JP" altLang="en-US" sz="2800" b="1" dirty="0">
                <a:latin typeface="Meiryo UI" panose="020B0604030504040204" pitchFamily="50" charset="-128"/>
                <a:ea typeface="Meiryo UI" panose="020B0604030504040204" pitchFamily="50" charset="-128"/>
              </a:rPr>
              <a:t>はじめての起動（</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p>
        </p:txBody>
      </p:sp>
      <p:sp>
        <p:nvSpPr>
          <p:cNvPr id="3" name="コンテンツ プレースホルダー 2"/>
          <p:cNvSpPr>
            <a:spLocks noGrp="1"/>
          </p:cNvSpPr>
          <p:nvPr>
            <p:ph idx="1"/>
          </p:nvPr>
        </p:nvSpPr>
        <p:spPr>
          <a:xfrm>
            <a:off x="389614" y="850790"/>
            <a:ext cx="11386268" cy="5539186"/>
          </a:xfrm>
        </p:spPr>
        <p:txBody>
          <a:bodyPr>
            <a:normAutofit/>
          </a:bodyPr>
          <a:lstStyle/>
          <a:p>
            <a:pPr marL="0" indent="0">
              <a:buNone/>
            </a:pPr>
            <a:r>
              <a:rPr lang="en-US" altLang="ja-JP" sz="1600" dirty="0">
                <a:solidFill>
                  <a:schemeClr val="tx1">
                    <a:lumMod val="95000"/>
                    <a:lumOff val="5000"/>
                  </a:schemeClr>
                </a:solidFill>
                <a:latin typeface="Meiryo UI" panose="020B0604030504040204" pitchFamily="50" charset="-128"/>
                <a:ea typeface="Meiryo UI" panose="020B0604030504040204" pitchFamily="50" charset="-128"/>
              </a:rPr>
              <a:t>3.</a:t>
            </a: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　</a:t>
            </a:r>
            <a:r>
              <a:rPr lang="ja-JP" altLang="en-US" sz="1600" dirty="0">
                <a:latin typeface="Meiryo UI" panose="020B0604030504040204" pitchFamily="50" charset="-128"/>
                <a:ea typeface="Meiryo UI" panose="020B0604030504040204" pitchFamily="50" charset="-128"/>
              </a:rPr>
              <a:t>ログインした際にパスワードの変更を求められた場合は変更します。</a:t>
            </a: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  　次回以降、起動時に新しいパスワードでログインします。</a:t>
            </a:r>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9</a:t>
            </a:fld>
            <a:endParaRPr kumimoji="1" lang="ja-JP" altLang="en-US" dirty="0">
              <a:latin typeface="Meiryo UI" panose="020B0604030504040204" pitchFamily="50" charset="-128"/>
              <a:ea typeface="Meiryo UI" panose="020B0604030504040204" pitchFamily="50" charset="-128"/>
            </a:endParaRPr>
          </a:p>
        </p:txBody>
      </p:sp>
      <p:pic>
        <p:nvPicPr>
          <p:cNvPr id="8" name="図 7">
            <a:extLst>
              <a:ext uri="{FF2B5EF4-FFF2-40B4-BE49-F238E27FC236}">
                <a16:creationId xmlns:a16="http://schemas.microsoft.com/office/drawing/2014/main" id="{D2E8367C-A832-4B37-AAC9-E7D26633E14F}"/>
              </a:ext>
            </a:extLst>
          </p:cNvPr>
          <p:cNvPicPr>
            <a:picLocks noChangeAspect="1"/>
          </p:cNvPicPr>
          <p:nvPr/>
        </p:nvPicPr>
        <p:blipFill>
          <a:blip r:embed="rId3" r:link="rId4" cstate="print">
            <a:extLst>
              <a:ext uri="{28A0092B-C50C-407E-A947-70E740481C1C}">
                <a14:useLocalDpi xmlns:a14="http://schemas.microsoft.com/office/drawing/2010/main" val="0"/>
              </a:ext>
            </a:extLst>
          </a:blip>
          <a:stretch>
            <a:fillRect/>
          </a:stretch>
        </p:blipFill>
        <p:spPr>
          <a:xfrm>
            <a:off x="829828" y="1249290"/>
            <a:ext cx="5073846" cy="2789310"/>
          </a:xfrm>
          <a:prstGeom prst="rect">
            <a:avLst/>
          </a:prstGeom>
          <a:ln>
            <a:solidFill>
              <a:schemeClr val="tx1"/>
            </a:solidFill>
          </a:ln>
        </p:spPr>
      </p:pic>
    </p:spTree>
    <p:extLst>
      <p:ext uri="{BB962C8B-B14F-4D97-AF65-F5344CB8AC3E}">
        <p14:creationId xmlns:p14="http://schemas.microsoft.com/office/powerpoint/2010/main" val="2804973480"/>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デザインの設定">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22423</TotalTime>
  <Words>11617</Words>
  <Application>Microsoft Office PowerPoint</Application>
  <PresentationFormat>ワイド画面</PresentationFormat>
  <Paragraphs>1555</Paragraphs>
  <Slides>62</Slides>
  <Notes>59</Notes>
  <HiddenSlides>0</HiddenSlides>
  <MMClips>0</MMClips>
  <ScaleCrop>false</ScaleCrop>
  <HeadingPairs>
    <vt:vector size="6" baseType="variant">
      <vt:variant>
        <vt:lpstr>使用されているフォント</vt:lpstr>
      </vt:variant>
      <vt:variant>
        <vt:i4>9</vt:i4>
      </vt:variant>
      <vt:variant>
        <vt:lpstr>テーマ</vt:lpstr>
      </vt:variant>
      <vt:variant>
        <vt:i4>2</vt:i4>
      </vt:variant>
      <vt:variant>
        <vt:lpstr>スライド タイトル</vt:lpstr>
      </vt:variant>
      <vt:variant>
        <vt:i4>62</vt:i4>
      </vt:variant>
    </vt:vector>
  </HeadingPairs>
  <TitlesOfParts>
    <vt:vector size="73" baseType="lpstr">
      <vt:lpstr>Meiryo UI</vt:lpstr>
      <vt:lpstr>ＭＳ ゴシック</vt:lpstr>
      <vt:lpstr>Myriad Pro Cond</vt:lpstr>
      <vt:lpstr>Sawarabi Gothic</vt:lpstr>
      <vt:lpstr>メイリオ</vt:lpstr>
      <vt:lpstr>游ゴシック</vt:lpstr>
      <vt:lpstr>游ゴシック Light</vt:lpstr>
      <vt:lpstr>Arial</vt:lpstr>
      <vt:lpstr>Century</vt:lpstr>
      <vt:lpstr>Office テーマ</vt:lpstr>
      <vt:lpstr>デザインの設定</vt:lpstr>
      <vt:lpstr>PowerPoint プレゼンテーション</vt:lpstr>
      <vt:lpstr>改訂履歴</vt:lpstr>
      <vt:lpstr>目次</vt:lpstr>
      <vt:lpstr>目次</vt:lpstr>
      <vt:lpstr>［1］はじめに</vt:lpstr>
      <vt:lpstr>［1］- 1. 当サービスでできること（1／2） </vt:lpstr>
      <vt:lpstr>［1］- 1. 当サービスでできること（2／2） 　　　　（ 『工数管理 for 奉行Edge 勤怠管理クラウド』をご利用の場合）</vt:lpstr>
      <vt:lpstr>［1］- 2. はじめての起動（1／2）</vt:lpstr>
      <vt:lpstr>［1］- 2. はじめての起動（2／2）</vt:lpstr>
      <vt:lpstr>［1］- 3. 基本操作（1／3）</vt:lpstr>
      <vt:lpstr>［1］- 3. 基本操作（2／3）</vt:lpstr>
      <vt:lpstr>［1］- 3. 基本操作（3／3）</vt:lpstr>
      <vt:lpstr>［2］打刻する</vt:lpstr>
      <vt:lpstr>［2］- 1. パソコンから打刻する</vt:lpstr>
      <vt:lpstr>［2］- 2. モバイル端末から打刻する</vt:lpstr>
      <vt:lpstr>［2］- 3. 勤務を選択してから打刻する</vt:lpstr>
      <vt:lpstr>［3］申請する</vt:lpstr>
      <vt:lpstr>［3］- 1. 申請方法（１／3）</vt:lpstr>
      <vt:lpstr>［3］- 1. 申請方法（2／3）</vt:lpstr>
      <vt:lpstr>［3］- 1. 申請方法（3／3）</vt:lpstr>
      <vt:lpstr>［3］- 2. 申請する（１／12） 　 　　　打刻漏れを申請する</vt:lpstr>
      <vt:lpstr>［3］- 2. 申請する（2／12） 　 　　　有給休暇を申請する</vt:lpstr>
      <vt:lpstr>［3］- 2. 申請する（3／12） 　 　　　残業を申請する</vt:lpstr>
      <vt:lpstr>［3］- 2. 申請する（4／12） 　 　　　直行・直帰を申請する</vt:lpstr>
      <vt:lpstr>［3］- 2. 申請する（5／12） 　 　　　出張を申請する</vt:lpstr>
      <vt:lpstr>［3］- 2. 申請する（6／12） 　 　　　休日出勤を申請する</vt:lpstr>
      <vt:lpstr>［3］- 2. 申請する（7／12） 　 　　　代休・振休を申請する</vt:lpstr>
      <vt:lpstr>［3］- 2. 申請する（8／12） 　 　　　外出を申請する</vt:lpstr>
      <vt:lpstr>［3］- 2. 申請する（9／12） 　 　　　遅延を申請する</vt:lpstr>
      <vt:lpstr>［3］- 2. 申請する（10／12） 　 　　　遅刻・早退を申請する</vt:lpstr>
      <vt:lpstr>［3］- 2. 申請する（11／12） 　 　　　欠勤を申請する</vt:lpstr>
      <vt:lpstr>［3］- 2. 申請する（12／12） 　 　　　勤務スケジュールを申請する</vt:lpstr>
      <vt:lpstr>［3］- 3. 申請を取り下げる（1／2）</vt:lpstr>
      <vt:lpstr>［3］- 3. 申請を取り下げる（2／2）</vt:lpstr>
      <vt:lpstr>［3］- 4. 未打刻を確認する</vt:lpstr>
      <vt:lpstr>［3］- 5. 勤務データを一括で申請する</vt:lpstr>
      <vt:lpstr>［3］- 6. 勤怠を管理している社員の勤務データを一括で申請する</vt:lpstr>
      <vt:lpstr>［4］承認する</vt:lpstr>
      <vt:lpstr>［4］- 1. 申請を承認する</vt:lpstr>
      <vt:lpstr>［4］- 2. 連名式勤務実績申請を承認する</vt:lpstr>
      <vt:lpstr>［4］- 3. 複数の申請を一括で承認する</vt:lpstr>
      <vt:lpstr>［4］- 4. 申請を事後承認する</vt:lpstr>
      <vt:lpstr>［4］- 5. 代理で承認する</vt:lpstr>
      <vt:lpstr>［4］- 6. 申請を閲覧する</vt:lpstr>
      <vt:lpstr>［5］勤務データを確認する</vt:lpstr>
      <vt:lpstr>［5］- 1. 勤務データを確認し、修正する</vt:lpstr>
      <vt:lpstr>［5］- 2. 勤怠を管理している社員の勤務データを参照する</vt:lpstr>
      <vt:lpstr>［5］- 3. エラー打刻の状況を確認する・再度取り込む（1／2）</vt:lpstr>
      <vt:lpstr>［5］- 3. エラー打刻の状況を確認する・再度取り込む（2／2）</vt:lpstr>
      <vt:lpstr>［5］- 4. 社員の出退勤の状況を確認する</vt:lpstr>
      <vt:lpstr>［5］- 5. 勤務データを日別・週別・月別に確認する（1／3）</vt:lpstr>
      <vt:lpstr>［5］- 5. 勤務データを日別・週別・月別に確認する（2／3）</vt:lpstr>
      <vt:lpstr>［5］- 5. 勤務データを日別・週別・月別に確認する（3／3）</vt:lpstr>
      <vt:lpstr>［5］- 6. 勤務期間を指定して、勤務データを確認する</vt:lpstr>
      <vt:lpstr>［5］- 7. 勤怠処理月や勤務日を指定して、未打刻の社員を確認する</vt:lpstr>
      <vt:lpstr>［6］工数データを入力する 　　（ 『工数管理 for 奉行Edge 勤怠管理クラウド』をご利用の場合）</vt:lpstr>
      <vt:lpstr>［6］- 1. プロジェクト・タスク別に工数データを入力する</vt:lpstr>
      <vt:lpstr>［7］工数データを確認する 　　（ 『工数管理 for 奉行Edge 勤怠管理クラウド』をご利用の場合）</vt:lpstr>
      <vt:lpstr>［7］- 1. 工数データに誤りや入力漏れがないかを確認する</vt:lpstr>
      <vt:lpstr>［7］- 2. 工数データを月別に確認する</vt:lpstr>
      <vt:lpstr>［8］こんなときは</vt:lpstr>
      <vt:lpstr>［8］- 1. 「申請位置が選択されていません」と表示される</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
  <cp:lastModifiedBy>細矢 菜摘 (Natsumi Hosoya)</cp:lastModifiedBy>
  <cp:revision>102</cp:revision>
  <dcterms:created xsi:type="dcterms:W3CDTF">2022-08-02T08:12:52Z</dcterms:created>
  <dcterms:modified xsi:type="dcterms:W3CDTF">2023-03-31T06:29:08Z</dcterms:modified>
</cp:coreProperties>
</file>