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36"/>
  </p:notesMasterIdLst>
  <p:sldIdLst>
    <p:sldId id="256" r:id="rId3"/>
    <p:sldId id="312" r:id="rId4"/>
    <p:sldId id="311" r:id="rId5"/>
    <p:sldId id="259" r:id="rId6"/>
    <p:sldId id="260" r:id="rId7"/>
    <p:sldId id="303" r:id="rId8"/>
    <p:sldId id="265" r:id="rId9"/>
    <p:sldId id="308" r:id="rId10"/>
    <p:sldId id="267" r:id="rId11"/>
    <p:sldId id="297" r:id="rId12"/>
    <p:sldId id="298" r:id="rId13"/>
    <p:sldId id="299" r:id="rId14"/>
    <p:sldId id="300" r:id="rId15"/>
    <p:sldId id="301" r:id="rId16"/>
    <p:sldId id="302" r:id="rId17"/>
    <p:sldId id="304" r:id="rId18"/>
    <p:sldId id="276" r:id="rId19"/>
    <p:sldId id="289" r:id="rId20"/>
    <p:sldId id="291" r:id="rId21"/>
    <p:sldId id="290" r:id="rId22"/>
    <p:sldId id="309" r:id="rId23"/>
    <p:sldId id="310" r:id="rId24"/>
    <p:sldId id="280" r:id="rId25"/>
    <p:sldId id="281" r:id="rId26"/>
    <p:sldId id="282" r:id="rId27"/>
    <p:sldId id="305" r:id="rId28"/>
    <p:sldId id="306" r:id="rId29"/>
    <p:sldId id="307" r:id="rId30"/>
    <p:sldId id="292" r:id="rId31"/>
    <p:sldId id="296" r:id="rId32"/>
    <p:sldId id="287" r:id="rId33"/>
    <p:sldId id="294" r:id="rId34"/>
    <p:sldId id="288"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2" autoAdjust="0"/>
    <p:restoredTop sz="96761" autoAdjust="0"/>
  </p:normalViewPr>
  <p:slideViewPr>
    <p:cSldViewPr snapToGrid="0">
      <p:cViewPr varScale="1">
        <p:scale>
          <a:sx n="124" d="100"/>
          <a:sy n="124" d="100"/>
        </p:scale>
        <p:origin x="5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2022/10/12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2022/10/12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2022/10/12</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2022/10/12</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2022/10/12</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2022/10/12</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2022/10/12</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2022/10/12</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2022/10/12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2022/10/12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4.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5.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5_&#20445;&#38522;&#26009;&#25511;&#38500;_1_&#29983;&#21629;.jpg"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9_&#20869;&#23481;&#30906;&#35469;.jpg" TargetMode="External"/><Relationship Id="rId7" Type="http://schemas.openxmlformats.org/officeDocument/2006/relationships/image" Target="file:///C:\40%20MANUAL\MANUAL\&#22857;&#34892;Edge%20&#24180;&#26411;&#35519;&#25972;&#30003;&#21578;&#26360;&#12463;&#12521;&#12454;&#12489;\&#21033;&#29992;&#12460;&#12452;&#12489;&#65288;&#25552;&#20986;&#32773;&#21521;&#12369;&#65289;\Links\09_&#20869;&#23481;&#30906;&#35469;_&#20462;&#27491;.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1.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2.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9.jpeg"/><Relationship Id="rId9"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4.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3.jpg"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33.jpeg"/><Relationship Id="rId9"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8"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9" name="図 8">
            <a:extLst>
              <a:ext uri="{FF2B5EF4-FFF2-40B4-BE49-F238E27FC236}">
                <a16:creationId xmlns:a16="http://schemas.microsoft.com/office/drawing/2014/main" id="{0EE1BE64-F1AB-4BE5-95EF-708C2C74618B}"/>
              </a:ext>
            </a:extLst>
          </p:cNvPr>
          <p:cNvPicPr>
            <a:picLocks noChangeAspect="1"/>
          </p:cNvPicPr>
          <p:nvPr/>
        </p:nvPicPr>
        <p:blipFill>
          <a:blip r:embed="rId2"/>
          <a:stretch>
            <a:fillRect/>
          </a:stretch>
        </p:blipFill>
        <p:spPr>
          <a:xfrm>
            <a:off x="539270" y="1145547"/>
            <a:ext cx="3622737" cy="4825155"/>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9" name="角丸四角形 79"/>
          <p:cNvSpPr>
            <a:spLocks noChangeArrowheads="1"/>
          </p:cNvSpPr>
          <p:nvPr/>
        </p:nvSpPr>
        <p:spPr bwMode="auto">
          <a:xfrm>
            <a:off x="2411411" y="5708714"/>
            <a:ext cx="558800" cy="22488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1" name="AutoShape 10"/>
          <p:cNvSpPr>
            <a:spLocks noChangeShapeType="1"/>
          </p:cNvSpPr>
          <p:nvPr/>
        </p:nvSpPr>
        <p:spPr bwMode="auto">
          <a:xfrm rot="10800000" flipV="1">
            <a:off x="2695575" y="3226850"/>
            <a:ext cx="1864376" cy="106960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2"/>
          <p:cNvSpPr>
            <a:spLocks noChangeArrowheads="1"/>
          </p:cNvSpPr>
          <p:nvPr/>
        </p:nvSpPr>
        <p:spPr bwMode="auto">
          <a:xfrm>
            <a:off x="618983" y="5212406"/>
            <a:ext cx="2963452" cy="413737"/>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9"/>
          <p:cNvSpPr>
            <a:spLocks noChangeArrowheads="1"/>
          </p:cNvSpPr>
          <p:nvPr/>
        </p:nvSpPr>
        <p:spPr bwMode="auto">
          <a:xfrm>
            <a:off x="624766" y="4296456"/>
            <a:ext cx="2957668" cy="22860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AutoShape 11"/>
          <p:cNvSpPr>
            <a:spLocks noChangeShapeType="1"/>
          </p:cNvSpPr>
          <p:nvPr/>
        </p:nvSpPr>
        <p:spPr bwMode="auto">
          <a:xfrm rot="10800000" flipV="1">
            <a:off x="3582435" y="5189546"/>
            <a:ext cx="3022404" cy="203915"/>
          </a:xfrm>
          <a:prstGeom prst="bentConnector3">
            <a:avLst>
              <a:gd name="adj1" fmla="val 6054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Text Box 4"/>
          <p:cNvSpPr txBox="1">
            <a:spLocks noChangeArrowheads="1"/>
          </p:cNvSpPr>
          <p:nvPr/>
        </p:nvSpPr>
        <p:spPr bwMode="auto">
          <a:xfrm>
            <a:off x="4559951" y="4347231"/>
            <a:ext cx="3395329" cy="13632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当年の所得情報を入力します。入力した金額をもとに、合計所得金額の見積額や基礎控除額が自動的に計算されます。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9" name="テキスト ボックス 2"/>
          <p:cNvSpPr txBox="1">
            <a:spLocks noChangeArrowheads="1"/>
          </p:cNvSpPr>
          <p:nvPr/>
        </p:nvSpPr>
        <p:spPr bwMode="auto">
          <a:xfrm>
            <a:off x="4559462" y="2032845"/>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sp>
        <p:nvSpPr>
          <p:cNvPr id="35" name="直線矢印コネクタ 80"/>
          <p:cNvSpPr>
            <a:spLocks noChangeShapeType="1"/>
          </p:cNvSpPr>
          <p:nvPr/>
        </p:nvSpPr>
        <p:spPr bwMode="auto">
          <a:xfrm rot="10800000">
            <a:off x="2970210" y="5803316"/>
            <a:ext cx="1464767" cy="203914"/>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Text Box 2"/>
          <p:cNvSpPr txBox="1">
            <a:spLocks noChangeArrowheads="1"/>
          </p:cNvSpPr>
          <p:nvPr/>
        </p:nvSpPr>
        <p:spPr bwMode="auto">
          <a:xfrm>
            <a:off x="3354984" y="595594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075" name="Picture 3" descr="04_扶養基礎_2_障がい者情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638" y="2600808"/>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6C9EE4B-5DE1-470F-B404-1E3618D4FD46}"/>
              </a:ext>
            </a:extLst>
          </p:cNvPr>
          <p:cNvGrpSpPr/>
          <p:nvPr/>
        </p:nvGrpSpPr>
        <p:grpSpPr>
          <a:xfrm>
            <a:off x="690356" y="1193529"/>
            <a:ext cx="4214191" cy="5255253"/>
            <a:chOff x="690356" y="1209159"/>
            <a:chExt cx="4214191" cy="5255253"/>
          </a:xfrm>
        </p:grpSpPr>
        <p:pic>
          <p:nvPicPr>
            <p:cNvPr id="31" name="Picture 1" descr="\\svrw3001009\03.Dev_Product_Management\03.G_Product_Management\400.Team\04.BPR\02.機能別\201510.次世代\200.単独機能・サービス\48.ヘルプセンター\42.MCSS・YTAS\利用ガイド提出者向け\2206時点の利用ガイド\Links\04_扶養基礎_2.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r="-859" b="7840"/>
            <a:stretch/>
          </p:blipFill>
          <p:spPr bwMode="auto">
            <a:xfrm>
              <a:off x="690356" y="1209159"/>
              <a:ext cx="4214191" cy="5255253"/>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D763D18C-94D5-43BD-8F06-E3ADD0199898}"/>
                </a:ext>
              </a:extLst>
            </p:cNvPr>
            <p:cNvPicPr>
              <a:picLocks noChangeAspect="1"/>
            </p:cNvPicPr>
            <p:nvPr/>
          </p:nvPicPr>
          <p:blipFill>
            <a:blip r:embed="rId5"/>
            <a:stretch>
              <a:fillRect/>
            </a:stretch>
          </p:blipFill>
          <p:spPr>
            <a:xfrm>
              <a:off x="964602" y="1940594"/>
              <a:ext cx="66489" cy="126329"/>
            </a:xfrm>
            <a:prstGeom prst="rect">
              <a:avLst/>
            </a:prstGeom>
          </p:spPr>
        </p:pic>
      </p:gr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37" name="AutoShape 8"/>
          <p:cNvSpPr>
            <a:spLocks noChangeArrowheads="1"/>
          </p:cNvSpPr>
          <p:nvPr/>
        </p:nvSpPr>
        <p:spPr bwMode="auto">
          <a:xfrm>
            <a:off x="4158975" y="2156818"/>
            <a:ext cx="593725" cy="14446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直線矢印コネクタ 80"/>
          <p:cNvSpPr>
            <a:spLocks noChangeShapeType="1"/>
          </p:cNvSpPr>
          <p:nvPr/>
        </p:nvSpPr>
        <p:spPr bwMode="auto">
          <a:xfrm rot="16200000" flipV="1">
            <a:off x="4888812" y="2058101"/>
            <a:ext cx="48801" cy="3210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テキスト ボックス 2"/>
          <p:cNvSpPr txBox="1">
            <a:spLocks noChangeArrowheads="1"/>
          </p:cNvSpPr>
          <p:nvPr/>
        </p:nvSpPr>
        <p:spPr bwMode="auto">
          <a:xfrm>
            <a:off x="5073726" y="1954884"/>
            <a:ext cx="1908175"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源泉控除対象配偶者の場合は表示されます。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0" name="AutoShape 9"/>
          <p:cNvSpPr>
            <a:spLocks noChangeArrowheads="1"/>
          </p:cNvSpPr>
          <p:nvPr/>
        </p:nvSpPr>
        <p:spPr bwMode="auto">
          <a:xfrm>
            <a:off x="772397" y="5457309"/>
            <a:ext cx="3438525" cy="577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11"/>
          <p:cNvSpPr>
            <a:spLocks noChangeArrowheads="1"/>
          </p:cNvSpPr>
          <p:nvPr/>
        </p:nvSpPr>
        <p:spPr bwMode="auto">
          <a:xfrm>
            <a:off x="2826182" y="6135734"/>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直線矢印コネクタ 80"/>
          <p:cNvSpPr>
            <a:spLocks noChangeShapeType="1"/>
          </p:cNvSpPr>
          <p:nvPr/>
        </p:nvSpPr>
        <p:spPr bwMode="auto">
          <a:xfrm rot="16200000" flipH="1" flipV="1">
            <a:off x="4501961" y="5166269"/>
            <a:ext cx="357337" cy="93941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2"/>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4" name="直線矢印コネクタ 80"/>
          <p:cNvSpPr>
            <a:spLocks noChangeShapeType="1"/>
          </p:cNvSpPr>
          <p:nvPr/>
        </p:nvSpPr>
        <p:spPr bwMode="auto">
          <a:xfrm rot="10800000">
            <a:off x="3510393" y="6255892"/>
            <a:ext cx="1900505" cy="134084"/>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Text Box 2"/>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33"/>
          <p:cNvSpPr txBox="1">
            <a:spLocks noChangeArrowheads="1"/>
          </p:cNvSpPr>
          <p:nvPr/>
        </p:nvSpPr>
        <p:spPr bwMode="auto">
          <a:xfrm>
            <a:off x="7008413" y="3669637"/>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8A0C38A-BCC7-42D4-AD38-32CD8872BF98}"/>
              </a:ext>
            </a:extLst>
          </p:cNvPr>
          <p:cNvPicPr>
            <a:picLocks noChangeAspect="1"/>
          </p:cNvPicPr>
          <p:nvPr/>
        </p:nvPicPr>
        <p:blipFill>
          <a:blip r:embed="rId2"/>
          <a:stretch>
            <a:fillRect/>
          </a:stretch>
        </p:blipFill>
        <p:spPr>
          <a:xfrm>
            <a:off x="7449660" y="4634474"/>
            <a:ext cx="2034374" cy="1864198"/>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7" name="図 6">
            <a:extLst>
              <a:ext uri="{FF2B5EF4-FFF2-40B4-BE49-F238E27FC236}">
                <a16:creationId xmlns:a16="http://schemas.microsoft.com/office/drawing/2014/main" id="{29F42667-57F7-47CE-9257-C3963AD9CBA7}"/>
              </a:ext>
            </a:extLst>
          </p:cNvPr>
          <p:cNvPicPr>
            <a:picLocks noChangeAspect="1"/>
          </p:cNvPicPr>
          <p:nvPr/>
        </p:nvPicPr>
        <p:blipFill>
          <a:blip r:embed="rId3"/>
          <a:stretch>
            <a:fillRect/>
          </a:stretch>
        </p:blipFill>
        <p:spPr>
          <a:xfrm>
            <a:off x="649480" y="1409031"/>
            <a:ext cx="3969171" cy="5018903"/>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22" name="角丸四角形 79"/>
          <p:cNvSpPr>
            <a:spLocks noChangeArrowheads="1"/>
          </p:cNvSpPr>
          <p:nvPr/>
        </p:nvSpPr>
        <p:spPr bwMode="auto">
          <a:xfrm>
            <a:off x="1870213" y="2491863"/>
            <a:ext cx="505901" cy="13770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709449" y="201909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角丸四角形 79"/>
          <p:cNvSpPr>
            <a:spLocks noChangeArrowheads="1"/>
          </p:cNvSpPr>
          <p:nvPr/>
        </p:nvSpPr>
        <p:spPr bwMode="auto">
          <a:xfrm>
            <a:off x="1903514" y="5876639"/>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89" name="直線矢印コネクタ 80"/>
          <p:cNvCxnSpPr>
            <a:cxnSpLocks noChangeShapeType="1"/>
            <a:stCxn id="32" idx="1"/>
            <a:endCxn id="36" idx="3"/>
          </p:cNvCxnSpPr>
          <p:nvPr/>
        </p:nvCxnSpPr>
        <p:spPr bwMode="auto">
          <a:xfrm rot="10800000" flipV="1">
            <a:off x="2634065" y="4416905"/>
            <a:ext cx="432222" cy="1528587"/>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2" name="Text Box 33"/>
          <p:cNvSpPr txBox="1">
            <a:spLocks noChangeArrowheads="1"/>
          </p:cNvSpPr>
          <p:nvPr/>
        </p:nvSpPr>
        <p:spPr bwMode="auto">
          <a:xfrm>
            <a:off x="3066287" y="3671085"/>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42" name="角丸四角形 79"/>
          <p:cNvSpPr>
            <a:spLocks noChangeArrowheads="1"/>
          </p:cNvSpPr>
          <p:nvPr/>
        </p:nvSpPr>
        <p:spPr bwMode="auto">
          <a:xfrm>
            <a:off x="2707966" y="6140610"/>
            <a:ext cx="609961" cy="21884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角丸四角形 79"/>
          <p:cNvSpPr>
            <a:spLocks noChangeArrowheads="1"/>
          </p:cNvSpPr>
          <p:nvPr/>
        </p:nvSpPr>
        <p:spPr bwMode="auto">
          <a:xfrm>
            <a:off x="8642297" y="6162603"/>
            <a:ext cx="685853" cy="20003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ShapeType="1"/>
          </p:cNvSpPr>
          <p:nvPr/>
        </p:nvSpPr>
        <p:spPr bwMode="auto">
          <a:xfrm rot="10800000" flipV="1">
            <a:off x="3339301" y="6014346"/>
            <a:ext cx="3669112" cy="2207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10"/>
          <p:cNvSpPr>
            <a:spLocks noChangeShapeType="1"/>
          </p:cNvSpPr>
          <p:nvPr/>
        </p:nvSpPr>
        <p:spPr bwMode="auto">
          <a:xfrm rot="10800000" flipV="1">
            <a:off x="2376112" y="2299301"/>
            <a:ext cx="2333336" cy="26141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3073" name="Picture 1" descr="\\svrw3001009\03.Dev_Product_Management\03.G_Product_Management\400.Team\04.BPR\02.機能別\201510.次世代\200.単独機能・サービス\48.ヘルプセンター\42.MCSS・YTAS\利用ガイド提出者向け\2206時点の利用ガイド\Links\04_扶養基礎_4.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48954" y="1158869"/>
            <a:ext cx="4162425" cy="466725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68769" y="5046290"/>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6"/>
          <p:cNvSpPr>
            <a:spLocks noChangeArrowheads="1"/>
          </p:cNvSpPr>
          <p:nvPr/>
        </p:nvSpPr>
        <p:spPr bwMode="auto">
          <a:xfrm>
            <a:off x="1969599" y="2278057"/>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直線矢印コネクタ 80"/>
          <p:cNvSpPr>
            <a:spLocks noChangeShapeType="1"/>
          </p:cNvSpPr>
          <p:nvPr/>
        </p:nvSpPr>
        <p:spPr bwMode="auto">
          <a:xfrm rot="10800000" flipV="1">
            <a:off x="2898287" y="2311463"/>
            <a:ext cx="838200" cy="4878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3"/>
          <p:cNvSpPr>
            <a:spLocks noChangeArrowheads="1"/>
          </p:cNvSpPr>
          <p:nvPr/>
        </p:nvSpPr>
        <p:spPr bwMode="auto">
          <a:xfrm>
            <a:off x="698256" y="1824034"/>
            <a:ext cx="468313" cy="1746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テキスト ボックス 2"/>
          <p:cNvSpPr txBox="1">
            <a:spLocks noChangeArrowheads="1"/>
          </p:cNvSpPr>
          <p:nvPr/>
        </p:nvSpPr>
        <p:spPr bwMode="auto">
          <a:xfrm>
            <a:off x="3736487" y="204469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直線矢印コネクタ 80"/>
          <p:cNvSpPr>
            <a:spLocks noChangeShapeType="1"/>
          </p:cNvSpPr>
          <p:nvPr/>
        </p:nvSpPr>
        <p:spPr bwMode="auto">
          <a:xfrm rot="10800000">
            <a:off x="3452980" y="5147958"/>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p:cNvSpPr txBox="1">
            <a:spLocks noChangeArrowheads="1"/>
          </p:cNvSpPr>
          <p:nvPr/>
        </p:nvSpPr>
        <p:spPr bwMode="auto">
          <a:xfrm>
            <a:off x="3788097" y="497674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3DABDD90-5664-4246-A847-D9A52DC4A704}"/>
              </a:ext>
            </a:extLst>
          </p:cNvPr>
          <p:cNvPicPr>
            <a:picLocks noChangeAspect="1"/>
          </p:cNvPicPr>
          <p:nvPr/>
        </p:nvPicPr>
        <p:blipFill>
          <a:blip r:embed="rId4"/>
          <a:stretch>
            <a:fillRect/>
          </a:stretch>
        </p:blipFill>
        <p:spPr>
          <a:xfrm>
            <a:off x="928442" y="1874044"/>
            <a:ext cx="59219" cy="104774"/>
          </a:xfrm>
          <a:prstGeom prst="rect">
            <a:avLst/>
          </a:prstGeom>
        </p:spPr>
      </p:pic>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1AB709EA-B2D1-4480-88F1-101D7C44D53D}"/>
              </a:ext>
            </a:extLst>
          </p:cNvPr>
          <p:cNvGrpSpPr/>
          <p:nvPr/>
        </p:nvGrpSpPr>
        <p:grpSpPr>
          <a:xfrm>
            <a:off x="683258" y="1250032"/>
            <a:ext cx="4352925" cy="4257675"/>
            <a:chOff x="683258" y="1257652"/>
            <a:chExt cx="4352925" cy="4257675"/>
          </a:xfrm>
        </p:grpSpPr>
        <p:pic>
          <p:nvPicPr>
            <p:cNvPr id="4097" name="Picture 1" descr="\\svrw3001009\03.Dev_Product_Management\03.G_Product_Management\400.Team\04.BPR\02.機能別\201510.次世代\200.単独機能・サービス\48.ヘルプセンター\42.MCSS・YTAS\利用ガイド提出者向け\2206時点の利用ガイド\Links\04_扶養基礎_5.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83258" y="1257652"/>
              <a:ext cx="4352925" cy="425767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FAFDE0B0-146B-4386-A29E-71CDE63C84BD}"/>
                </a:ext>
              </a:extLst>
            </p:cNvPr>
            <p:cNvPicPr>
              <a:picLocks noChangeAspect="1"/>
            </p:cNvPicPr>
            <p:nvPr/>
          </p:nvPicPr>
          <p:blipFill>
            <a:blip r:embed="rId4"/>
            <a:stretch>
              <a:fillRect/>
            </a:stretch>
          </p:blipFill>
          <p:spPr>
            <a:xfrm>
              <a:off x="2054274" y="2786804"/>
              <a:ext cx="384128" cy="118558"/>
            </a:xfrm>
            <a:prstGeom prst="rect">
              <a:avLst/>
            </a:prstGeom>
          </p:spPr>
        </p:pic>
        <p:pic>
          <p:nvPicPr>
            <p:cNvPr id="20" name="図 19">
              <a:extLst>
                <a:ext uri="{FF2B5EF4-FFF2-40B4-BE49-F238E27FC236}">
                  <a16:creationId xmlns:a16="http://schemas.microsoft.com/office/drawing/2014/main" id="{90471DC1-FA88-4BF4-AA5A-0B4FFC2277C0}"/>
                </a:ext>
              </a:extLst>
            </p:cNvPr>
            <p:cNvPicPr>
              <a:picLocks noChangeAspect="1"/>
            </p:cNvPicPr>
            <p:nvPr/>
          </p:nvPicPr>
          <p:blipFill>
            <a:blip r:embed="rId5"/>
            <a:stretch>
              <a:fillRect/>
            </a:stretch>
          </p:blipFill>
          <p:spPr>
            <a:xfrm>
              <a:off x="2074822" y="2926382"/>
              <a:ext cx="456715" cy="111940"/>
            </a:xfrm>
            <a:prstGeom prst="rect">
              <a:avLst/>
            </a:prstGeom>
          </p:spPr>
        </p:pic>
      </p:gr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910840" y="4701032"/>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a:off x="3627120" y="4845493"/>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Text Box 2"/>
          <p:cNvSpPr txBox="1">
            <a:spLocks noChangeArrowheads="1"/>
          </p:cNvSpPr>
          <p:nvPr/>
        </p:nvSpPr>
        <p:spPr bwMode="auto">
          <a:xfrm>
            <a:off x="4384644" y="465161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54C6156E-2C71-4C4B-B031-856C619A2A99}"/>
              </a:ext>
            </a:extLst>
          </p:cNvPr>
          <p:cNvPicPr>
            <a:picLocks noChangeAspect="1"/>
          </p:cNvPicPr>
          <p:nvPr/>
        </p:nvPicPr>
        <p:blipFill>
          <a:blip r:embed="rId6"/>
          <a:stretch>
            <a:fillRect/>
          </a:stretch>
        </p:blipFill>
        <p:spPr>
          <a:xfrm>
            <a:off x="983212" y="2009773"/>
            <a:ext cx="59219" cy="104774"/>
          </a:xfrm>
          <a:prstGeom prst="rect">
            <a:avLst/>
          </a:prstGeom>
        </p:spPr>
      </p:pic>
      <p:pic>
        <p:nvPicPr>
          <p:cNvPr id="23" name="図 22">
            <a:extLst>
              <a:ext uri="{FF2B5EF4-FFF2-40B4-BE49-F238E27FC236}">
                <a16:creationId xmlns:a16="http://schemas.microsoft.com/office/drawing/2014/main" id="{4EEA1218-7508-412E-A173-C954B61FBCEA}"/>
              </a:ext>
            </a:extLst>
          </p:cNvPr>
          <p:cNvPicPr>
            <a:picLocks noChangeAspect="1"/>
          </p:cNvPicPr>
          <p:nvPr/>
        </p:nvPicPr>
        <p:blipFill>
          <a:blip r:embed="rId6"/>
          <a:stretch>
            <a:fillRect/>
          </a:stretch>
        </p:blipFill>
        <p:spPr>
          <a:xfrm>
            <a:off x="980036" y="2010085"/>
            <a:ext cx="59219" cy="104774"/>
          </a:xfrm>
          <a:prstGeom prst="rect">
            <a:avLst/>
          </a:prstGeom>
        </p:spPr>
      </p:pic>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AE30C41-1D6B-450B-A71A-31FB3C95B3B7}"/>
              </a:ext>
            </a:extLst>
          </p:cNvPr>
          <p:cNvPicPr>
            <a:picLocks noChangeAspect="1"/>
          </p:cNvPicPr>
          <p:nvPr/>
        </p:nvPicPr>
        <p:blipFill>
          <a:blip r:embed="rId2"/>
          <a:stretch>
            <a:fillRect/>
          </a:stretch>
        </p:blipFill>
        <p:spPr>
          <a:xfrm>
            <a:off x="640862" y="1247529"/>
            <a:ext cx="3926604" cy="4843930"/>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213423" y="5645628"/>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flipV="1">
            <a:off x="2976691" y="5432319"/>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3953213" y="5232956"/>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19" name="角丸四角形 79"/>
          <p:cNvSpPr>
            <a:spLocks noChangeArrowheads="1"/>
          </p:cNvSpPr>
          <p:nvPr/>
        </p:nvSpPr>
        <p:spPr bwMode="auto">
          <a:xfrm>
            <a:off x="2642264" y="4704402"/>
            <a:ext cx="639302"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40 MANUAL\MANUAL\奉行Edge 年末調整申告書クラウド\利用ガイド（提出者向け）\Links\05_保険料控除_1_生命.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56612" y="1334296"/>
            <a:ext cx="3297305" cy="36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05_保険料控除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89614" y="803082"/>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52116" y="1511112"/>
            <a:ext cx="539750" cy="323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角丸四角形 79"/>
          <p:cNvSpPr>
            <a:spLocks noChangeArrowheads="1"/>
          </p:cNvSpPr>
          <p:nvPr/>
        </p:nvSpPr>
        <p:spPr bwMode="auto">
          <a:xfrm>
            <a:off x="5718703" y="4427048"/>
            <a:ext cx="640625"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46" name="AutoShape 24"/>
          <p:cNvSpPr>
            <a:spLocks noChangeArrowheads="1"/>
          </p:cNvSpPr>
          <p:nvPr/>
        </p:nvSpPr>
        <p:spPr bwMode="auto">
          <a:xfrm>
            <a:off x="6687758" y="2219903"/>
            <a:ext cx="684322" cy="1333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1" name="直線矢印コネクタ 80"/>
          <p:cNvSpPr>
            <a:spLocks noChangeShapeType="1"/>
          </p:cNvSpPr>
          <p:nvPr/>
        </p:nvSpPr>
        <p:spPr bwMode="auto">
          <a:xfrm rot="10800000">
            <a:off x="6359325" y="4543059"/>
            <a:ext cx="2589084" cy="10452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5" name="直線矢印コネクタ 80"/>
          <p:cNvCxnSpPr>
            <a:cxnSpLocks noChangeShapeType="1"/>
            <a:endCxn id="6" idx="3"/>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902561"/>
            <a:ext cx="792163" cy="178944"/>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51803" y="359829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7"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38" name="直線矢印コネクタ 80"/>
          <p:cNvSpPr>
            <a:spLocks noChangeShapeType="1"/>
          </p:cNvSpPr>
          <p:nvPr/>
        </p:nvSpPr>
        <p:spPr bwMode="auto">
          <a:xfrm rot="10800000" flipV="1">
            <a:off x="3093908" y="4011932"/>
            <a:ext cx="731722"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212496C8-6E95-462B-AD14-2D074048F585}"/>
              </a:ext>
            </a:extLst>
          </p:cNvPr>
          <p:cNvGrpSpPr/>
          <p:nvPr/>
        </p:nvGrpSpPr>
        <p:grpSpPr>
          <a:xfrm>
            <a:off x="665138" y="1158869"/>
            <a:ext cx="3997325" cy="4514850"/>
            <a:chOff x="665138" y="1158869"/>
            <a:chExt cx="3997325" cy="4514850"/>
          </a:xfrm>
        </p:grpSpPr>
        <p:pic>
          <p:nvPicPr>
            <p:cNvPr id="19458" name="Picture 2" descr="C:\40 MANUAL\MANUAL\奉行Edge 年末調整申告書クラウド\利用ガイド（提出者向け）\Links\09_内容確認.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5138" y="1158869"/>
              <a:ext cx="39973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70C2793B-E8C6-41F7-A47A-3113ED487C3A}"/>
                </a:ext>
              </a:extLst>
            </p:cNvPr>
            <p:cNvPicPr>
              <a:picLocks noChangeAspect="1"/>
            </p:cNvPicPr>
            <p:nvPr/>
          </p:nvPicPr>
          <p:blipFill>
            <a:blip r:embed="rId4"/>
            <a:stretch>
              <a:fillRect/>
            </a:stretch>
          </p:blipFill>
          <p:spPr>
            <a:xfrm>
              <a:off x="930791" y="2184170"/>
              <a:ext cx="61951" cy="117706"/>
            </a:xfrm>
            <a:prstGeom prst="rect">
              <a:avLst/>
            </a:prstGeom>
          </p:spPr>
        </p:pic>
      </p:grpSp>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4334364" y="2356063"/>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4930807" y="1821988"/>
            <a:ext cx="4434174" cy="3884529"/>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sp>
        <p:nvSpPr>
          <p:cNvPr id="7" name="角丸四角形 79"/>
          <p:cNvSpPr>
            <a:spLocks noChangeArrowheads="1"/>
          </p:cNvSpPr>
          <p:nvPr/>
        </p:nvSpPr>
        <p:spPr bwMode="auto">
          <a:xfrm>
            <a:off x="6058962" y="5480236"/>
            <a:ext cx="539750" cy="18586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直線矢印コネクタ 80"/>
          <p:cNvSpPr>
            <a:spLocks noChangeShapeType="1"/>
          </p:cNvSpPr>
          <p:nvPr/>
        </p:nvSpPr>
        <p:spPr bwMode="auto">
          <a:xfrm rot="10800000" flipV="1">
            <a:off x="4564945" y="2441152"/>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5"/>
          <a:stretch>
            <a:fillRect/>
          </a:stretch>
        </p:blipFill>
        <p:spPr>
          <a:xfrm>
            <a:off x="665138" y="5682201"/>
            <a:ext cx="3997325" cy="375699"/>
          </a:xfrm>
          <a:prstGeom prst="rect">
            <a:avLst/>
          </a:prstGeom>
        </p:spPr>
      </p:pic>
      <p:sp>
        <p:nvSpPr>
          <p:cNvPr id="24" name="角丸四角形 79"/>
          <p:cNvSpPr>
            <a:spLocks noChangeArrowheads="1"/>
          </p:cNvSpPr>
          <p:nvPr/>
        </p:nvSpPr>
        <p:spPr bwMode="auto">
          <a:xfrm>
            <a:off x="2663800" y="5819294"/>
            <a:ext cx="746150" cy="247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grpSp>
        <p:nvGrpSpPr>
          <p:cNvPr id="19" name="グループ化 18">
            <a:extLst>
              <a:ext uri="{FF2B5EF4-FFF2-40B4-BE49-F238E27FC236}">
                <a16:creationId xmlns:a16="http://schemas.microsoft.com/office/drawing/2014/main" id="{57121E5B-790B-4B83-B77A-13FBF1EED8F0}"/>
              </a:ext>
            </a:extLst>
          </p:cNvPr>
          <p:cNvGrpSpPr/>
          <p:nvPr/>
        </p:nvGrpSpPr>
        <p:grpSpPr>
          <a:xfrm>
            <a:off x="5162025" y="2578639"/>
            <a:ext cx="2333625" cy="3103562"/>
            <a:chOff x="5162025" y="2578639"/>
            <a:chExt cx="2333625" cy="3103562"/>
          </a:xfrm>
        </p:grpSpPr>
        <p:pic>
          <p:nvPicPr>
            <p:cNvPr id="10244" name="Picture 4" descr="C:\40 MANUAL\MANUAL\奉行Edge 年末調整申告書クラウド\利用ガイド（提出者向け）\Links\09_内容確認_修正.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5162025" y="2578639"/>
              <a:ext cx="23336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A88BD308-E538-42DC-8089-8BBBCD4C3B9A}"/>
                </a:ext>
              </a:extLst>
            </p:cNvPr>
            <p:cNvPicPr>
              <a:picLocks noChangeAspect="1"/>
            </p:cNvPicPr>
            <p:nvPr/>
          </p:nvPicPr>
          <p:blipFill>
            <a:blip r:embed="rId4"/>
            <a:stretch>
              <a:fillRect/>
            </a:stretch>
          </p:blipFill>
          <p:spPr>
            <a:xfrm>
              <a:off x="5300668" y="2994044"/>
              <a:ext cx="45719" cy="86866"/>
            </a:xfrm>
            <a:prstGeom prst="rect">
              <a:avLst/>
            </a:prstGeom>
          </p:spPr>
        </p:pic>
      </p:grpSp>
      <p:sp>
        <p:nvSpPr>
          <p:cNvPr id="20" name="波線 19"/>
          <p:cNvSpPr/>
          <p:nvPr/>
        </p:nvSpPr>
        <p:spPr>
          <a:xfrm>
            <a:off x="453391" y="5598076"/>
            <a:ext cx="4295342" cy="137093"/>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439518B-D4F4-4E56-921A-9ABA06A8CC22}"/>
              </a:ext>
            </a:extLst>
          </p:cNvPr>
          <p:cNvPicPr>
            <a:picLocks noChangeAspect="1"/>
          </p:cNvPicPr>
          <p:nvPr/>
        </p:nvPicPr>
        <p:blipFill>
          <a:blip r:embed="rId2"/>
          <a:stretch>
            <a:fillRect/>
          </a:stretch>
        </p:blipFill>
        <p:spPr>
          <a:xfrm>
            <a:off x="889804" y="4987529"/>
            <a:ext cx="2140720" cy="1505346"/>
          </a:xfrm>
          <a:prstGeom prst="rect">
            <a:avLst/>
          </a:prstGeom>
        </p:spPr>
      </p:pic>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81033" y="320739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47470" y="311056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65045" y="310103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103" name="直線矢印コネクタ 9"/>
          <p:cNvCxnSpPr>
            <a:cxnSpLocks noChangeShapeType="1"/>
            <a:endCxn id="8" idx="1"/>
          </p:cNvCxnSpPr>
          <p:nvPr/>
        </p:nvCxnSpPr>
        <p:spPr bwMode="auto">
          <a:xfrm rot="5400000" flipH="1" flipV="1">
            <a:off x="231169" y="393317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0" name="AutoShape 9"/>
          <p:cNvSpPr>
            <a:spLocks noChangeArrowheads="1"/>
          </p:cNvSpPr>
          <p:nvPr/>
        </p:nvSpPr>
        <p:spPr bwMode="auto">
          <a:xfrm>
            <a:off x="3327083" y="172943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sp>
        <p:nvSpPr>
          <p:cNvPr id="18" name="テキスト ボックス 2"/>
          <p:cNvSpPr txBox="1">
            <a:spLocks noChangeArrowheads="1"/>
          </p:cNvSpPr>
          <p:nvPr/>
        </p:nvSpPr>
        <p:spPr bwMode="auto">
          <a:xfrm>
            <a:off x="2192610" y="5759639"/>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81525183"/>
              </p:ext>
            </p:extLst>
          </p:nvPr>
        </p:nvGraphicFramePr>
        <p:xfrm>
          <a:off x="574542" y="904585"/>
          <a:ext cx="10594329" cy="216596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従業員のログイン画面に［操作説明動画］ボタンの追加に伴う画面変更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令和</a:t>
                      </a:r>
                      <a:r>
                        <a:rPr kumimoji="1" lang="en-US" altLang="ja-JP" sz="1800" baseline="-25000" dirty="0">
                          <a:latin typeface="メイリオ" panose="020B0604030504040204" pitchFamily="50" charset="-128"/>
                          <a:ea typeface="メイリオ" panose="020B0604030504040204" pitchFamily="50" charset="-128"/>
                        </a:rPr>
                        <a:t>4</a:t>
                      </a:r>
                      <a:r>
                        <a:rPr kumimoji="1" lang="ja-JP" altLang="en-US" sz="1800" baseline="-25000" dirty="0">
                          <a:latin typeface="メイリオ" panose="020B0604030504040204" pitchFamily="50" charset="-128"/>
                          <a:ea typeface="メイリオ" panose="020B0604030504040204" pitchFamily="50" charset="-128"/>
                        </a:rPr>
                        <a:t>年分、令和</a:t>
                      </a:r>
                      <a:r>
                        <a:rPr kumimoji="1" lang="en-US" altLang="ja-JP" sz="1800" baseline="-25000" dirty="0">
                          <a:latin typeface="メイリオ" panose="020B0604030504040204" pitchFamily="50" charset="-128"/>
                          <a:ea typeface="メイリオ" panose="020B0604030504040204" pitchFamily="50" charset="-128"/>
                        </a:rPr>
                        <a:t>5</a:t>
                      </a:r>
                      <a:r>
                        <a:rPr kumimoji="1" lang="ja-JP" altLang="en-US" sz="1800" baseline="-25000" dirty="0">
                          <a:latin typeface="メイリオ" panose="020B0604030504040204" pitchFamily="50" charset="-128"/>
                          <a:ea typeface="メイリオ" panose="020B0604030504040204" pitchFamily="50" charset="-128"/>
                        </a:rPr>
                        <a:t>年分の画像に変更</a:t>
                      </a:r>
                    </a:p>
                  </a:txBody>
                  <a:tcPr anchor="ctr"/>
                </a:tc>
                <a:extLst>
                  <a:ext uri="{0D108BD9-81ED-4DB2-BD59-A6C34878D82A}">
                    <a16:rowId xmlns:a16="http://schemas.microsoft.com/office/drawing/2014/main" val="13385342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申告書レイアウト変更に伴う画面変更</a:t>
                      </a:r>
                    </a:p>
                  </a:txBody>
                  <a:tcPr anchor="ctr"/>
                </a:tc>
                <a:extLst>
                  <a:ext uri="{0D108BD9-81ED-4DB2-BD59-A6C34878D82A}">
                    <a16:rowId xmlns:a16="http://schemas.microsoft.com/office/drawing/2014/main" val="39050620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P23</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P26</a:t>
                      </a:r>
                    </a:p>
                  </a:txBody>
                  <a:tcPr anchor="ctr"/>
                </a:tc>
                <a:tc>
                  <a:txBody>
                    <a:bodyPr/>
                    <a:lstStyle/>
                    <a:p>
                      <a:r>
                        <a:rPr kumimoji="1" lang="ja-JP" altLang="en-US" sz="1800" baseline="-25000" dirty="0">
                          <a:latin typeface="メイリオ" panose="020B0604030504040204" pitchFamily="50" charset="-128"/>
                          <a:ea typeface="メイリオ" panose="020B0604030504040204" pitchFamily="50" charset="-128"/>
                        </a:rPr>
                        <a:t>住宅ローン控除改正に伴う画面変更（</a:t>
                      </a:r>
                      <a:r>
                        <a:rPr kumimoji="1" lang="zh-TW" altLang="en-US" sz="1800" baseline="-25000" dirty="0">
                          <a:latin typeface="メイリオ" panose="020B0604030504040204" pitchFamily="50" charset="-128"/>
                          <a:ea typeface="メイリオ" panose="020B0604030504040204" pitchFamily="50" charset="-128"/>
                        </a:rPr>
                        <a:t>住宅借入金等特別控除申告書</a:t>
                      </a:r>
                      <a:r>
                        <a:rPr kumimoji="1" lang="ja-JP" altLang="en-US" sz="1800" baseline="-25000" dirty="0">
                          <a:latin typeface="メイリオ" panose="020B0604030504040204" pitchFamily="50" charset="-128"/>
                          <a:ea typeface="メイリオ" panose="020B0604030504040204" pitchFamily="50" charset="-128"/>
                        </a:rPr>
                        <a:t>）</a:t>
                      </a:r>
                      <a:endParaRPr kumimoji="1" lang="en-US" altLang="ja-JP" sz="18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515946376"/>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457200" indent="-457200">
              <a:buAutoNum type="arabicPeriod"/>
            </a:pPr>
            <a:r>
              <a:rPr lang="ja-JP" altLang="en-US" sz="2400" dirty="0">
                <a:latin typeface="Meiryo UI" panose="020B0604030504040204" pitchFamily="50" charset="-128"/>
                <a:ea typeface="Meiryo UI" panose="020B0604030504040204" pitchFamily="50" charset="-128"/>
              </a:rPr>
              <a:t>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0" name="Picture 58" descr="C:\40 MANUAL\MANUAL\奉行Edge 年末調整申告書クラウド\利用ガイド（提出者向け）\Links\06_保険記入例_1.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14078"/>
          <a:stretch/>
        </p:blipFill>
        <p:spPr bwMode="auto">
          <a:xfrm>
            <a:off x="687825" y="1288615"/>
            <a:ext cx="3081338" cy="251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79"/>
          <p:cNvSpPr>
            <a:spLocks noChangeArrowheads="1"/>
          </p:cNvSpPr>
          <p:nvPr/>
        </p:nvSpPr>
        <p:spPr bwMode="auto">
          <a:xfrm>
            <a:off x="742472" y="2618389"/>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AutoShape 65"/>
          <p:cNvSpPr>
            <a:spLocks noChangeArrowheads="1"/>
          </p:cNvSpPr>
          <p:nvPr/>
        </p:nvSpPr>
        <p:spPr bwMode="auto">
          <a:xfrm>
            <a:off x="742472" y="2742214"/>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6" name="AutoShape 66"/>
          <p:cNvSpPr>
            <a:spLocks noChangeArrowheads="1"/>
          </p:cNvSpPr>
          <p:nvPr/>
        </p:nvSpPr>
        <p:spPr bwMode="auto">
          <a:xfrm>
            <a:off x="1647347" y="1478564"/>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63" name="AutoShape 71"/>
          <p:cNvCxnSpPr>
            <a:cxnSpLocks noChangeShapeType="1"/>
          </p:cNvCxnSpPr>
          <p:nvPr/>
        </p:nvCxnSpPr>
        <p:spPr bwMode="auto">
          <a:xfrm flipV="1">
            <a:off x="3610901" y="1645527"/>
            <a:ext cx="403225" cy="984250"/>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64" name="AutoShape 72"/>
          <p:cNvCxnSpPr>
            <a:cxnSpLocks noChangeShapeType="1"/>
          </p:cNvCxnSpPr>
          <p:nvPr/>
        </p:nvCxnSpPr>
        <p:spPr bwMode="auto">
          <a:xfrm>
            <a:off x="3652176" y="2798052"/>
            <a:ext cx="1546225" cy="6985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8265" name="AutoShape 73"/>
          <p:cNvCxnSpPr>
            <a:cxnSpLocks noChangeShapeType="1"/>
          </p:cNvCxnSpPr>
          <p:nvPr/>
        </p:nvCxnSpPr>
        <p:spPr bwMode="auto">
          <a:xfrm flipV="1">
            <a:off x="3642651" y="2080502"/>
            <a:ext cx="1031875" cy="2857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66" name="Picture 74" descr="C:\40 MANUAL\MANUAL\奉行Edge 年末調整申告書クラウド\利用ガイド（提出者向け）\Links\06_保険記入例_2.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13460"/>
          <a:stretch/>
        </p:blipFill>
        <p:spPr bwMode="auto">
          <a:xfrm>
            <a:off x="6399629" y="1278820"/>
            <a:ext cx="3081338" cy="252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51" name="角丸四角形 79"/>
          <p:cNvSpPr>
            <a:spLocks noChangeArrowheads="1"/>
          </p:cNvSpPr>
          <p:nvPr/>
        </p:nvSpPr>
        <p:spPr bwMode="auto">
          <a:xfrm>
            <a:off x="6455864" y="261522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AutoShape 76"/>
          <p:cNvSpPr>
            <a:spLocks noChangeArrowheads="1"/>
          </p:cNvSpPr>
          <p:nvPr/>
        </p:nvSpPr>
        <p:spPr bwMode="auto">
          <a:xfrm>
            <a:off x="6454276" y="1973872"/>
            <a:ext cx="2952750"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3" name="AutoShape 77"/>
          <p:cNvSpPr>
            <a:spLocks noChangeArrowheads="1"/>
          </p:cNvSpPr>
          <p:nvPr/>
        </p:nvSpPr>
        <p:spPr bwMode="auto">
          <a:xfrm>
            <a:off x="6457451" y="2731109"/>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4" name="AutoShape 78"/>
          <p:cNvSpPr>
            <a:spLocks noChangeArrowheads="1"/>
          </p:cNvSpPr>
          <p:nvPr/>
        </p:nvSpPr>
        <p:spPr bwMode="auto">
          <a:xfrm>
            <a:off x="7367089" y="147063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2" name="AutoShape 80"/>
          <p:cNvCxnSpPr>
            <a:cxnSpLocks noChangeShapeType="1"/>
          </p:cNvCxnSpPr>
          <p:nvPr/>
        </p:nvCxnSpPr>
        <p:spPr bwMode="auto">
          <a:xfrm>
            <a:off x="9384618" y="2795366"/>
            <a:ext cx="1549400" cy="34925"/>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4" name="AutoShape 82"/>
          <p:cNvCxnSpPr>
            <a:cxnSpLocks noChangeShapeType="1"/>
          </p:cNvCxnSpPr>
          <p:nvPr/>
        </p:nvCxnSpPr>
        <p:spPr bwMode="auto">
          <a:xfrm flipV="1">
            <a:off x="9371918" y="162061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6" name="AutoShape 84"/>
          <p:cNvCxnSpPr>
            <a:cxnSpLocks noChangeShapeType="1"/>
          </p:cNvCxnSpPr>
          <p:nvPr/>
        </p:nvCxnSpPr>
        <p:spPr bwMode="auto">
          <a:xfrm flipV="1">
            <a:off x="9383030" y="201907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Tree>
    <p:extLst>
      <p:ext uri="{BB962C8B-B14F-4D97-AF65-F5344CB8AC3E}">
        <p14:creationId xmlns:p14="http://schemas.microsoft.com/office/powerpoint/2010/main" val="226030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18" name="Picture 2" descr="C:\40 MANUAL\MANUAL\奉行Edge 年末調整申告書クラウド\利用ガイド（提出者向け）\Links\06_保険記入例_4.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275" b="16908"/>
          <a:stretch/>
        </p:blipFill>
        <p:spPr bwMode="auto">
          <a:xfrm>
            <a:off x="6095989" y="1204561"/>
            <a:ext cx="30829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6154318" y="1966555"/>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AutoShape 4"/>
          <p:cNvSpPr>
            <a:spLocks noChangeArrowheads="1"/>
          </p:cNvSpPr>
          <p:nvPr/>
        </p:nvSpPr>
        <p:spPr bwMode="auto">
          <a:xfrm>
            <a:off x="6157493" y="2722205"/>
            <a:ext cx="29146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5"/>
          <p:cNvSpPr>
            <a:spLocks noChangeArrowheads="1"/>
          </p:cNvSpPr>
          <p:nvPr/>
        </p:nvSpPr>
        <p:spPr bwMode="auto">
          <a:xfrm>
            <a:off x="6167018" y="5355867"/>
            <a:ext cx="2879725"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6"/>
          <p:cNvSpPr>
            <a:spLocks noChangeArrowheads="1"/>
          </p:cNvSpPr>
          <p:nvPr/>
        </p:nvSpPr>
        <p:spPr bwMode="auto">
          <a:xfrm>
            <a:off x="6165431" y="4725630"/>
            <a:ext cx="2879725"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7"/>
          <p:cNvSpPr>
            <a:spLocks noChangeArrowheads="1"/>
          </p:cNvSpPr>
          <p:nvPr/>
        </p:nvSpPr>
        <p:spPr bwMode="auto">
          <a:xfrm>
            <a:off x="7038556" y="1488717"/>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8"/>
          <p:cNvSpPr>
            <a:spLocks noChangeArrowheads="1"/>
          </p:cNvSpPr>
          <p:nvPr/>
        </p:nvSpPr>
        <p:spPr bwMode="auto">
          <a:xfrm>
            <a:off x="7038556" y="4230330"/>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6" name="AutoShape 10"/>
          <p:cNvCxnSpPr>
            <a:cxnSpLocks noChangeShapeType="1"/>
          </p:cNvCxnSpPr>
          <p:nvPr/>
        </p:nvCxnSpPr>
        <p:spPr bwMode="auto">
          <a:xfrm flipV="1">
            <a:off x="9045156" y="2502458"/>
            <a:ext cx="1288073" cy="25261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28" name="AutoShape 12"/>
          <p:cNvCxnSpPr>
            <a:cxnSpLocks noChangeShapeType="1"/>
            <a:stCxn id="3" idx="3"/>
          </p:cNvCxnSpPr>
          <p:nvPr/>
        </p:nvCxnSpPr>
        <p:spPr bwMode="auto">
          <a:xfrm>
            <a:off x="9070556" y="2092761"/>
            <a:ext cx="1262673" cy="23189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30" name="AutoShape 14"/>
          <p:cNvCxnSpPr>
            <a:cxnSpLocks noChangeShapeType="1"/>
            <a:stCxn id="8" idx="3"/>
          </p:cNvCxnSpPr>
          <p:nvPr/>
        </p:nvCxnSpPr>
        <p:spPr bwMode="auto">
          <a:xfrm flipV="1">
            <a:off x="9045156" y="2362758"/>
            <a:ext cx="1281723" cy="247082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31" name="AutoShape 15"/>
          <p:cNvCxnSpPr>
            <a:cxnSpLocks noChangeShapeType="1"/>
            <a:stCxn id="7" idx="3"/>
          </p:cNvCxnSpPr>
          <p:nvPr/>
        </p:nvCxnSpPr>
        <p:spPr bwMode="auto">
          <a:xfrm flipV="1">
            <a:off x="9046743" y="2524683"/>
            <a:ext cx="1286486" cy="28851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5" name="Picture 86" descr="C:\40 MANUAL\MANUAL\奉行Edge 年末調整申告書クラウド\利用ガイド（提出者向け）\Links\06_保険記入例_3.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634931" y="1223605"/>
            <a:ext cx="30829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7" descr="W:\TC\MANUAL\奉行Edge 年末調整申告書クラウド\利用ガイド（提出者向け）\Links\介護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79"/>
          <p:cNvSpPr>
            <a:spLocks noChangeArrowheads="1"/>
          </p:cNvSpPr>
          <p:nvPr/>
        </p:nvSpPr>
        <p:spPr bwMode="auto">
          <a:xfrm>
            <a:off x="717053" y="1861667"/>
            <a:ext cx="2935288"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AutoShape 89"/>
          <p:cNvSpPr>
            <a:spLocks noChangeArrowheads="1"/>
          </p:cNvSpPr>
          <p:nvPr/>
        </p:nvSpPr>
        <p:spPr bwMode="auto">
          <a:xfrm>
            <a:off x="720228" y="2493492"/>
            <a:ext cx="2916238"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 name="AutoShape 91"/>
          <p:cNvCxnSpPr>
            <a:cxnSpLocks noChangeShapeType="1"/>
          </p:cNvCxnSpPr>
          <p:nvPr/>
        </p:nvCxnSpPr>
        <p:spPr bwMode="auto">
          <a:xfrm>
            <a:off x="3634800" y="2617672"/>
            <a:ext cx="1546225" cy="36036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2" name="AutoShape 93"/>
          <p:cNvCxnSpPr>
            <a:cxnSpLocks noChangeShapeType="1"/>
          </p:cNvCxnSpPr>
          <p:nvPr/>
        </p:nvCxnSpPr>
        <p:spPr bwMode="auto">
          <a:xfrm flipV="1">
            <a:off x="3650675" y="1976322"/>
            <a:ext cx="1027112" cy="7143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64989" y="5785405"/>
            <a:ext cx="653251" cy="250825"/>
          </a:xfrm>
          <a:prstGeom prst="roundRect">
            <a:avLst>
              <a:gd name="adj" fmla="val 11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7762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3032125" y="5550094"/>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11537" y="602599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58C47CE7-E1FA-43DF-8A84-4CBF1E0F4529}"/>
              </a:ext>
            </a:extLst>
          </p:cNvPr>
          <p:cNvGrpSpPr/>
          <p:nvPr/>
        </p:nvGrpSpPr>
        <p:grpSpPr>
          <a:xfrm>
            <a:off x="650621" y="1482568"/>
            <a:ext cx="4236424" cy="3701015"/>
            <a:chOff x="650621" y="1482568"/>
            <a:chExt cx="4236424" cy="3701015"/>
          </a:xfrm>
        </p:grpSpPr>
        <p:pic>
          <p:nvPicPr>
            <p:cNvPr id="17" name="図 16">
              <a:extLst>
                <a:ext uri="{FF2B5EF4-FFF2-40B4-BE49-F238E27FC236}">
                  <a16:creationId xmlns:a16="http://schemas.microsoft.com/office/drawing/2014/main" id="{91D03C43-1BC7-46C7-A0EE-D731A27D6A6F}"/>
                </a:ext>
              </a:extLst>
            </p:cNvPr>
            <p:cNvPicPr>
              <a:picLocks noChangeAspect="1"/>
            </p:cNvPicPr>
            <p:nvPr/>
          </p:nvPicPr>
          <p:blipFill>
            <a:blip r:embed="rId2"/>
            <a:stretch>
              <a:fillRect/>
            </a:stretch>
          </p:blipFill>
          <p:spPr>
            <a:xfrm>
              <a:off x="650621" y="1482568"/>
              <a:ext cx="4236424" cy="3701015"/>
            </a:xfrm>
            <a:prstGeom prst="rect">
              <a:avLst/>
            </a:prstGeom>
          </p:spPr>
        </p:pic>
        <p:pic>
          <p:nvPicPr>
            <p:cNvPr id="37" name="図 36">
              <a:extLst>
                <a:ext uri="{FF2B5EF4-FFF2-40B4-BE49-F238E27FC236}">
                  <a16:creationId xmlns:a16="http://schemas.microsoft.com/office/drawing/2014/main" id="{6F48382F-FDCA-4784-B1D7-2D887A5A752E}"/>
                </a:ext>
              </a:extLst>
            </p:cNvPr>
            <p:cNvPicPr>
              <a:picLocks noChangeAspect="1"/>
            </p:cNvPicPr>
            <p:nvPr/>
          </p:nvPicPr>
          <p:blipFill>
            <a:blip r:embed="rId3"/>
            <a:stretch>
              <a:fillRect/>
            </a:stretch>
          </p:blipFill>
          <p:spPr>
            <a:xfrm>
              <a:off x="2052744" y="3530702"/>
              <a:ext cx="127332" cy="81856"/>
            </a:xfrm>
            <a:prstGeom prst="rect">
              <a:avLst/>
            </a:prstGeom>
          </p:spPr>
        </p:pic>
      </p:gr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2745226" y="1657057"/>
            <a:ext cx="72072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68178" y="3763481"/>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501291"/>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a:stCxn id="19" idx="0"/>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a:stCxn id="19" idx="1"/>
          </p:cNvCxnSpPr>
          <p:nvPr/>
        </p:nvCxnSpPr>
        <p:spPr bwMode="auto">
          <a:xfrm rot="10800000" flipV="1">
            <a:off x="435654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38414" y="4875331"/>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531455" y="5094346"/>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623452" y="4893013"/>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595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471858" y="6124789"/>
            <a:ext cx="684213" cy="2651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54397" y="1298651"/>
            <a:ext cx="719137"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640698" y="5799407"/>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96461" y="5780697"/>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73533" y="6246229"/>
            <a:ext cx="1498422" cy="205853"/>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297251" y="5017176"/>
            <a:ext cx="757237" cy="2733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30538" y="3156626"/>
            <a:ext cx="2268538" cy="1474787"/>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29051" y="4728251"/>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316301" y="1429662"/>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35535" y="3962094"/>
            <a:ext cx="65995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br>
              <a:rPr lang="en-US" altLang="ja-JP" sz="2000" dirty="0">
                <a:latin typeface="Meiryo UI" panose="020B0604030504040204" pitchFamily="50" charset="-128"/>
                <a:ea typeface="Meiryo UI" panose="020B0604030504040204" pitchFamily="50" charset="-128"/>
              </a:rPr>
            </a:b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95901232"/>
              </p:ext>
            </p:extLst>
          </p:nvPr>
        </p:nvGraphicFramePr>
        <p:xfrm>
          <a:off x="530419" y="2174581"/>
          <a:ext cx="10087886" cy="27817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p:nvPr/>
        </p:nvCxnSpPr>
        <p:spPr>
          <a:xfrm>
            <a:off x="3108962" y="2174581"/>
            <a:ext cx="15238"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616697" y="2174581"/>
            <a:ext cx="0"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30419" y="3242735"/>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2"/>
          <a:stretch>
            <a:fillRect/>
          </a:stretch>
        </p:blipFill>
        <p:spPr>
          <a:xfrm>
            <a:off x="656821" y="1147128"/>
            <a:ext cx="2411048" cy="4238973"/>
          </a:xfrm>
          <a:prstGeom prst="rect">
            <a:avLst/>
          </a:prstGeom>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46885" y="3571275"/>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a:stCxn id="18" idx="0"/>
            <a:endCxn id="3" idx="3"/>
          </p:cNvCxnSpPr>
          <p:nvPr/>
        </p:nvCxnSpPr>
        <p:spPr bwMode="auto">
          <a:xfrm rot="16200000" flipV="1">
            <a:off x="1494879" y="3488444"/>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372936" y="2045501"/>
            <a:ext cx="865188" cy="1793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44436" y="2335343"/>
            <a:ext cx="323850"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p:cNvCxnSpPr>
          <p:nvPr/>
        </p:nvCxnSpPr>
        <p:spPr bwMode="auto">
          <a:xfrm rot="16200000" flipV="1">
            <a:off x="5030307" y="2328756"/>
            <a:ext cx="673488" cy="257851"/>
          </a:xfrm>
          <a:prstGeom prst="bentConnector3">
            <a:avLst>
              <a:gd name="adj1" fmla="val 9235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17605"/>
            <a:ext cx="1876425" cy="12604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596889" y="5193154"/>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3"/>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07800" y="2638662"/>
            <a:ext cx="504825" cy="1793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7" r:link="rId8"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13602" y="3204892"/>
            <a:ext cx="593725" cy="1968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701158" y="4663294"/>
            <a:ext cx="1344831" cy="110397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42091" y="5579673"/>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4946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25827"/>
            <a:ext cx="339725" cy="177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96537" y="3098693"/>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87037"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1DB32A0-66A8-4169-9D5B-FC6CA65079A0}"/>
              </a:ext>
            </a:extLst>
          </p:cNvPr>
          <p:cNvPicPr>
            <a:picLocks noChangeAspect="1"/>
          </p:cNvPicPr>
          <p:nvPr/>
        </p:nvPicPr>
        <p:blipFill>
          <a:blip r:embed="rId2"/>
          <a:stretch>
            <a:fillRect/>
          </a:stretch>
        </p:blipFill>
        <p:spPr>
          <a:xfrm>
            <a:off x="761309" y="1192414"/>
            <a:ext cx="3593289" cy="4652791"/>
          </a:xfrm>
          <a:prstGeom prst="rect">
            <a:avLst/>
          </a:prstGeom>
        </p:spPr>
      </p:pic>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6037549"/>
            <a:ext cx="3610359" cy="50482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16632" y="2335354"/>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27010" y="62503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24571" y="3525979"/>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8"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10545" y="1887378"/>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9"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33681" y="815151"/>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0"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48762" y="3457821"/>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2"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35621" y="2570307"/>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37" name="波線 36"/>
          <p:cNvSpPr/>
          <p:nvPr/>
        </p:nvSpPr>
        <p:spPr>
          <a:xfrm>
            <a:off x="494368" y="5911984"/>
            <a:ext cx="2489200" cy="187056"/>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8"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32677" y="5942737"/>
            <a:ext cx="2602446" cy="18705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9"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64664" y="5710726"/>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60597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6787</TotalTime>
  <Words>4530</Words>
  <Application>Microsoft Office PowerPoint</Application>
  <PresentationFormat>ワイド画面</PresentationFormat>
  <Paragraphs>458</Paragraphs>
  <Slides>33</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33</vt:i4>
      </vt:variant>
    </vt:vector>
  </HeadingPairs>
  <TitlesOfParts>
    <vt:vector size="40"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改訂履歴</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田口 浩司 (Koji Taguchi)</cp:lastModifiedBy>
  <cp:revision>1547</cp:revision>
  <dcterms:created xsi:type="dcterms:W3CDTF">2022-08-02T08:12:52Z</dcterms:created>
  <dcterms:modified xsi:type="dcterms:W3CDTF">2022-10-12T06:46:55Z</dcterms:modified>
</cp:coreProperties>
</file>