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57"/>
  </p:notesMasterIdLst>
  <p:sldIdLst>
    <p:sldId id="256" r:id="rId3"/>
    <p:sldId id="312" r:id="rId4"/>
    <p:sldId id="311" r:id="rId5"/>
    <p:sldId id="341" r:id="rId6"/>
    <p:sldId id="259" r:id="rId7"/>
    <p:sldId id="260" r:id="rId8"/>
    <p:sldId id="303" r:id="rId9"/>
    <p:sldId id="316" r:id="rId10"/>
    <p:sldId id="315" r:id="rId11"/>
    <p:sldId id="317" r:id="rId12"/>
    <p:sldId id="319" r:id="rId13"/>
    <p:sldId id="342" r:id="rId14"/>
    <p:sldId id="308" r:id="rId15"/>
    <p:sldId id="320" r:id="rId16"/>
    <p:sldId id="322" r:id="rId17"/>
    <p:sldId id="323" r:id="rId18"/>
    <p:sldId id="359" r:id="rId19"/>
    <p:sldId id="325" r:id="rId20"/>
    <p:sldId id="298" r:id="rId21"/>
    <p:sldId id="326" r:id="rId22"/>
    <p:sldId id="327" r:id="rId23"/>
    <p:sldId id="328" r:id="rId24"/>
    <p:sldId id="329" r:id="rId25"/>
    <p:sldId id="330" r:id="rId26"/>
    <p:sldId id="331" r:id="rId27"/>
    <p:sldId id="332" r:id="rId28"/>
    <p:sldId id="333" r:id="rId29"/>
    <p:sldId id="334" r:id="rId30"/>
    <p:sldId id="335" r:id="rId31"/>
    <p:sldId id="361" r:id="rId32"/>
    <p:sldId id="362" r:id="rId33"/>
    <p:sldId id="360" r:id="rId34"/>
    <p:sldId id="363" r:id="rId35"/>
    <p:sldId id="364" r:id="rId36"/>
    <p:sldId id="365" r:id="rId37"/>
    <p:sldId id="366" r:id="rId38"/>
    <p:sldId id="346" r:id="rId39"/>
    <p:sldId id="367" r:id="rId40"/>
    <p:sldId id="345" r:id="rId41"/>
    <p:sldId id="347" r:id="rId42"/>
    <p:sldId id="368" r:id="rId43"/>
    <p:sldId id="369" r:id="rId44"/>
    <p:sldId id="370" r:id="rId45"/>
    <p:sldId id="348" r:id="rId46"/>
    <p:sldId id="349" r:id="rId47"/>
    <p:sldId id="350" r:id="rId48"/>
    <p:sldId id="351" r:id="rId49"/>
    <p:sldId id="353" r:id="rId50"/>
    <p:sldId id="352" r:id="rId51"/>
    <p:sldId id="354" r:id="rId52"/>
    <p:sldId id="355" r:id="rId53"/>
    <p:sldId id="356" r:id="rId54"/>
    <p:sldId id="357" r:id="rId55"/>
    <p:sldId id="358" r:id="rId5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85917" autoAdjust="0"/>
  </p:normalViewPr>
  <p:slideViewPr>
    <p:cSldViewPr snapToGrid="0">
      <p:cViewPr varScale="1">
        <p:scale>
          <a:sx n="113" d="100"/>
          <a:sy n="113" d="100"/>
        </p:scale>
        <p:origin x="828" y="114"/>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2022/10/7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39474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1207655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1591492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3915633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353264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192035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2022/10/7</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2022/10/7</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2022/10/7</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2022/10/7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9.jpg" TargetMode="External"/><Relationship Id="rId13"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image" Target="file:///C:\&#20316;&#26989;&#12501;&#12457;&#12523;&#12480;\&#24467;&#26989;&#21729;&#21521;&#12369;&#12510;&#12491;&#12517;&#12450;&#12523;\&#26368;&#26032;\BMP\home03.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image" Target="file:///C:\&#20316;&#26989;&#12501;&#12457;&#12523;&#12480;\&#24467;&#26989;&#21729;&#21521;&#12369;&#12510;&#12491;&#12517;&#12450;&#12523;\&#26368;&#26032;\BMP\home07.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4.jpeg"/><Relationship Id="rId14" Type="http://schemas.openxmlformats.org/officeDocument/2006/relationships/image" Target="file:///C:\&#20316;&#26989;&#12501;&#12457;&#12523;&#12480;\&#24467;&#26989;&#21729;&#21521;&#12369;&#12510;&#12491;&#12517;&#12450;&#12523;\&#26368;&#26032;\BMP\home04.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8.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file:///C:\40%20MANUAL\MANUAL\OMSS+&#21220;&#24608;&#31649;&#29702;&#12469;&#12540;&#12499;&#12473;\&#24467;&#26989;&#21729;&#26989;&#21209;&#12510;&#12491;&#12517;&#12450;&#12523;\BMP\&#30003;&#35531;&#20214;&#25968;.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file:///C:\40%20MANUAL\MANUAL\OMSS+&#21220;&#24608;&#31649;&#29702;&#12469;&#12540;&#12499;&#12473;\&#24467;&#26989;&#21729;&#26989;&#21209;&#12510;&#12491;&#12517;&#12450;&#12523;\BMP\&#12360;&#12435;&#12404;&#12388;.jpg" TargetMode="External"/><Relationship Id="rId4" Type="http://schemas.openxmlformats.org/officeDocument/2006/relationships/image" Target="../media/image54.jp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59.png"/><Relationship Id="rId7"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file:///C:\40%20MANUAL\MANUAL\OMSS+&#21220;&#24608;&#31649;&#29702;&#12469;&#12540;&#12499;&#12473;\&#24467;&#26989;&#21729;&#26989;&#21209;&#12510;&#12491;&#12517;&#12450;&#12523;\BMP\&#65310;&#12510;&#12540;&#12463;.jp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65310;&#12510;&#12540;&#12463;.jpg" TargetMode="External"/><Relationship Id="rId5" Type="http://schemas.openxmlformats.org/officeDocument/2006/relationships/image" Target="../media/image80.jp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88.png"/><Relationship Id="rId4" Type="http://schemas.openxmlformats.org/officeDocument/2006/relationships/image" Target="../media/image98.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8.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0.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7" name="図 6">
            <a:extLst>
              <a:ext uri="{FF2B5EF4-FFF2-40B4-BE49-F238E27FC236}">
                <a16:creationId xmlns:a16="http://schemas.microsoft.com/office/drawing/2014/main" id="{83EC1745-2C5C-4827-8CC6-DCC625DAA4D9}"/>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927088" y="822607"/>
            <a:ext cx="4400345" cy="3521765"/>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175774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申請者の場合</a:t>
            </a:r>
            <a:endParaRPr kumimoji="1" lang="ja-JP" altLang="en-US" sz="1600" b="1"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75783" y="1534369"/>
            <a:ext cx="3632528" cy="2102289"/>
          </a:xfrm>
          <a:prstGeom prst="rect">
            <a:avLst/>
          </a:prstGeom>
          <a:ln>
            <a:solidFill>
              <a:schemeClr val="tx1"/>
            </a:solidFill>
          </a:ln>
        </p:spPr>
      </p:pic>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196885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38534" y="1504352"/>
            <a:ext cx="3632529" cy="2102290"/>
          </a:xfrm>
          <a:prstGeom prst="rect">
            <a:avLst/>
          </a:prstGeom>
          <a:ln>
            <a:solidFill>
              <a:schemeClr val="tx1"/>
            </a:solidFill>
          </a:ln>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92349"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05192" y="1819360"/>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751032"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6819998" y="1779884"/>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58094" y="1217608"/>
            <a:ext cx="4119387" cy="1678875"/>
          </a:xfrm>
          <a:prstGeom prst="rect">
            <a:avLst/>
          </a:prstGeom>
        </p:spPr>
      </p:pic>
      <p:pic>
        <p:nvPicPr>
          <p:cNvPr id="13"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4748483" y="2252981"/>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5289794" y="1661989"/>
            <a:ext cx="387644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61611" y="1849758"/>
            <a:ext cx="3997382" cy="1032223"/>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PC</a:t>
            </a:r>
            <a:r>
              <a:rPr lang="ja-JP" altLang="en-US" sz="2400" dirty="0">
                <a:latin typeface="Meiryo UI" panose="020B0604030504040204" pitchFamily="50" charset="-128"/>
                <a:ea typeface="Meiryo UI" panose="020B0604030504040204" pitchFamily="50" charset="-128"/>
              </a:rPr>
              <a:t>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PC</a:t>
            </a:r>
            <a:r>
              <a:rPr lang="ja-JP" altLang="en-US" sz="2800" b="1" dirty="0">
                <a:latin typeface="Meiryo UI" panose="020B0604030504040204" pitchFamily="50" charset="-128"/>
                <a:ea typeface="Meiryo UI" panose="020B0604030504040204" pitchFamily="50" charset="-128"/>
              </a:rPr>
              <a:t>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777974" y="1404723"/>
            <a:ext cx="4663992" cy="2095621"/>
          </a:xfrm>
          <a:prstGeom prst="rect">
            <a:avLst/>
          </a:prstGeom>
          <a:ln w="3175">
            <a:solidFill>
              <a:schemeClr val="tx1"/>
            </a:solidFill>
          </a:ln>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842972" y="2604056"/>
            <a:ext cx="249839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4341365" y="2594373"/>
            <a:ext cx="1623335" cy="4420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777974" y="4190372"/>
            <a:ext cx="3088902" cy="1754914"/>
          </a:xfrm>
          <a:prstGeom prst="rect">
            <a:avLst/>
          </a:prstGeom>
        </p:spPr>
      </p:pic>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32241" y="5130975"/>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557084" y="1507557"/>
            <a:ext cx="2212606" cy="4477273"/>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081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3349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07061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949007" y="1930880"/>
            <a:ext cx="1574584" cy="2361034"/>
          </a:xfrm>
          <a:prstGeom prst="rect">
            <a:avLst/>
          </a:prstGeom>
          <a:ln w="3175">
            <a:solidFill>
              <a:schemeClr val="tx1"/>
            </a:solidFill>
          </a:ln>
        </p:spPr>
      </p:pic>
      <p:pic>
        <p:nvPicPr>
          <p:cNvPr id="21" name="図 20">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961231" y="4852086"/>
            <a:ext cx="2270585" cy="1836945"/>
          </a:xfrm>
          <a:prstGeom prst="rect">
            <a:avLst/>
          </a:prstGeom>
          <a:ln w="3175">
            <a:solidFill>
              <a:schemeClr val="tx1"/>
            </a:solidFill>
          </a:ln>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7" y="2439797"/>
            <a:ext cx="761213" cy="1946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10220" y="1930880"/>
            <a:ext cx="813371"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6363"/>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図 27">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224284" y="1940515"/>
            <a:ext cx="2001520" cy="636270"/>
          </a:xfrm>
          <a:prstGeom prst="rect">
            <a:avLst/>
          </a:prstGeom>
          <a:ln w="3175">
            <a:solidFill>
              <a:schemeClr val="tx1"/>
            </a:solidFill>
          </a:ln>
        </p:spPr>
      </p:pic>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25044" y="2029078"/>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6"/>
          <a:stretch>
            <a:fillRect/>
          </a:stretch>
        </p:blipFill>
        <p:spPr>
          <a:xfrm>
            <a:off x="7371379" y="3052160"/>
            <a:ext cx="181698" cy="181698"/>
          </a:xfrm>
          <a:prstGeom prst="rect">
            <a:avLst/>
          </a:prstGeom>
          <a:ln w="3175">
            <a:solidFill>
              <a:schemeClr val="tx1"/>
            </a:solidFill>
          </a:ln>
        </p:spPr>
      </p:pic>
      <p:pic>
        <p:nvPicPr>
          <p:cNvPr id="9" name="図 8"/>
          <p:cNvPicPr>
            <a:picLocks noChangeAspect="1"/>
          </p:cNvPicPr>
          <p:nvPr/>
        </p:nvPicPr>
        <p:blipFill>
          <a:blip r:embed="rId7"/>
          <a:stretch>
            <a:fillRect/>
          </a:stretch>
        </p:blipFill>
        <p:spPr>
          <a:xfrm>
            <a:off x="6209926" y="3335271"/>
            <a:ext cx="4530733" cy="1846923"/>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91076" y="4577766"/>
            <a:ext cx="734564" cy="1618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5988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勤務実績申請］メニューの申請欄に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pic>
        <p:nvPicPr>
          <p:cNvPr id="6" name="申請件数.jpg">
            <a:extLst>
              <a:ext uri="{FF2B5EF4-FFF2-40B4-BE49-F238E27FC236}">
                <a16:creationId xmlns:a16="http://schemas.microsoft.com/office/drawing/2014/main" id="{D8D50290-1AAB-4347-8B34-650F976BDCEE}"/>
              </a:ext>
            </a:extLst>
          </p:cNvPr>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6339375" y="1183835"/>
            <a:ext cx="180975" cy="209550"/>
          </a:xfrm>
          <a:prstGeom prst="rect">
            <a:avLst/>
          </a:prstGeom>
        </p:spPr>
      </p:pic>
      <p:sp>
        <p:nvSpPr>
          <p:cNvPr id="8" name="Rectangle 363">
            <a:extLst>
              <a:ext uri="{FF2B5EF4-FFF2-40B4-BE49-F238E27FC236}">
                <a16:creationId xmlns:a16="http://schemas.microsoft.com/office/drawing/2014/main" id="{158880A1-872E-4876-9669-8D6314BD944D}"/>
              </a:ext>
            </a:extLst>
          </p:cNvPr>
          <p:cNvSpPr>
            <a:spLocks noChangeArrowheads="1"/>
          </p:cNvSpPr>
          <p:nvPr/>
        </p:nvSpPr>
        <p:spPr bwMode="auto">
          <a:xfrm>
            <a:off x="7064188" y="2176542"/>
            <a:ext cx="4392706" cy="22363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72000" fontAlgn="base">
              <a:spcBef>
                <a:spcPts val="600"/>
              </a:spcBef>
              <a:spcAft>
                <a:spcPts val="600"/>
              </a:spcAft>
            </a:pPr>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descr="http://www.obcnet.jp/attendance_management/guide/BMP/承認.jpg">
            <a:extLst>
              <a:ext uri="{FF2B5EF4-FFF2-40B4-BE49-F238E27FC236}">
                <a16:creationId xmlns:a16="http://schemas.microsoft.com/office/drawing/2014/main" id="{0A3BF94E-8E77-44AA-AE02-89CC1727AE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11461" y="2276420"/>
            <a:ext cx="257175" cy="276225"/>
          </a:xfrm>
          <a:prstGeom prst="rect">
            <a:avLst/>
          </a:prstGeom>
          <a:noFill/>
          <a:ln>
            <a:noFill/>
          </a:ln>
        </p:spPr>
      </p:pic>
      <p:pic>
        <p:nvPicPr>
          <p:cNvPr id="11" name="図 10"/>
          <p:cNvPicPr>
            <a:picLocks noChangeAspect="1"/>
          </p:cNvPicPr>
          <p:nvPr/>
        </p:nvPicPr>
        <p:blipFill>
          <a:blip r:embed="rId6"/>
          <a:stretch>
            <a:fillRect/>
          </a:stretch>
        </p:blipFill>
        <p:spPr>
          <a:xfrm>
            <a:off x="458311" y="1987052"/>
            <a:ext cx="6185218" cy="2425825"/>
          </a:xfrm>
          <a:prstGeom prst="rect">
            <a:avLst/>
          </a:prstGeom>
        </p:spPr>
      </p:pic>
      <p:pic>
        <p:nvPicPr>
          <p:cNvPr id="12" name="図 11"/>
          <p:cNvPicPr>
            <a:picLocks noChangeAspect="1"/>
          </p:cNvPicPr>
          <p:nvPr/>
        </p:nvPicPr>
        <p:blipFill>
          <a:blip r:embed="rId7"/>
          <a:stretch>
            <a:fillRect/>
          </a:stretch>
        </p:blipFill>
        <p:spPr>
          <a:xfrm>
            <a:off x="7131035" y="2857585"/>
            <a:ext cx="4231339" cy="1068520"/>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624840" y="3238500"/>
            <a:ext cx="472440" cy="1174377"/>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618604" y="1230595"/>
            <a:ext cx="5488686"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stretch>
            <a:fillRect/>
          </a:stretch>
        </p:blipFill>
        <p:spPr>
          <a:xfrm>
            <a:off x="637818" y="1261389"/>
            <a:ext cx="5003473"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stretch>
            <a:fillRect/>
          </a:stretch>
        </p:blipFill>
        <p:spPr>
          <a:xfrm>
            <a:off x="6048541" y="2548796"/>
            <a:ext cx="5003473"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98891"/>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39989868"/>
              </p:ext>
            </p:extLst>
          </p:nvPr>
        </p:nvGraphicFramePr>
        <p:xfrm>
          <a:off x="574542" y="904585"/>
          <a:ext cx="10594329" cy="142428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a:latin typeface="メイリオ" panose="020B0604030504040204" pitchFamily="50" charset="-128"/>
                          <a:ea typeface="メイリオ" panose="020B0604030504040204" pitchFamily="50" charset="-128"/>
                        </a:rPr>
                        <a:t>P23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休日出勤申請のデザイン変更に伴う画面変更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a:latin typeface="メイリオ" panose="020B0604030504040204" pitchFamily="50" charset="-128"/>
                          <a:ea typeface="メイリオ" panose="020B0604030504040204" pitchFamily="50" charset="-128"/>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画面の色合い変更に伴う画面変更およびフォーマットの変更</a:t>
                      </a:r>
                    </a:p>
                  </a:txBody>
                  <a:tcPr anchor="ctr"/>
                </a:tc>
                <a:extLst>
                  <a:ext uri="{0D108BD9-81ED-4DB2-BD59-A6C34878D82A}">
                    <a16:rowId xmlns:a16="http://schemas.microsoft.com/office/drawing/2014/main" val="1338534232"/>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585841" y="1245118"/>
            <a:ext cx="5488687"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597719" y="1276131"/>
            <a:ext cx="5512689"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611911" y="1271492"/>
            <a:ext cx="5528691"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8109897" y="4177749"/>
            <a:ext cx="3198327"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descr="C:\Users\nhosoya\AppData\Local\Temp\SNAGHTML1df5d2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3" y="1315850"/>
            <a:ext cx="4409337"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にチェックを付けて</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656817" y="1704747"/>
            <a:ext cx="4563304"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069478" y="1662125"/>
            <a:ext cx="4989361"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9860"/>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614862" y="1373064"/>
            <a:ext cx="5484686"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630817" y="1384252"/>
            <a:ext cx="5516690"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667413" y="1295699"/>
            <a:ext cx="5512689" cy="4212527"/>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629466" y="1290322"/>
            <a:ext cx="5480685"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8682" y="1525202"/>
            <a:ext cx="4841697" cy="1463284"/>
            <a:chOff x="529801" y="1537927"/>
            <a:chExt cx="4841697" cy="1463284"/>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stretch>
              <a:fillRect/>
            </a:stretch>
          </p:blipFill>
          <p:spPr>
            <a:xfrm>
              <a:off x="529801" y="1537927"/>
              <a:ext cx="4841697" cy="146328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60202" y="2689588"/>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74962" y="3653017"/>
            <a:ext cx="4864397" cy="2618614"/>
            <a:chOff x="503342" y="3662380"/>
            <a:chExt cx="4864397" cy="2618614"/>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stretch>
              <a:fillRect/>
            </a:stretch>
          </p:blipFill>
          <p:spPr>
            <a:xfrm>
              <a:off x="529801" y="3662380"/>
              <a:ext cx="4837938" cy="2610993"/>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232659" y="6033306"/>
              <a:ext cx="510541"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326426"/>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722302"/>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606020" y="4093682"/>
              <a:ext cx="691659" cy="1110777"/>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114909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打刻・申請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kumimoji="1" lang="en-US" altLang="ja-JP"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　　　 </a:t>
            </a:r>
            <a:r>
              <a:rPr kumimoji="1" lang="en-US" altLang="ja-JP" sz="1800" dirty="0">
                <a:latin typeface="Meiryo UI" panose="020B0604030504040204" pitchFamily="50" charset="-128"/>
                <a:ea typeface="Meiryo UI" panose="020B0604030504040204" pitchFamily="50" charset="-128"/>
              </a:rPr>
              <a:t>1. </a:t>
            </a:r>
            <a:r>
              <a:rPr kumimoji="1" lang="ja-JP" altLang="en-US" sz="1800" dirty="0">
                <a:latin typeface="Meiryo UI" panose="020B0604030504040204" pitchFamily="50" charset="-128"/>
                <a:ea typeface="Meiryo UI" panose="020B0604030504040204" pitchFamily="50" charset="-128"/>
              </a:rPr>
              <a:t>当サービスでできること</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はじめての起動</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 </a:t>
            </a:r>
            <a:r>
              <a:rPr lang="ja-JP" altLang="en-US" sz="1800" dirty="0">
                <a:latin typeface="Meiryo UI" panose="020B0604030504040204" pitchFamily="50" charset="-128"/>
                <a:ea typeface="Meiryo UI" panose="020B0604030504040204" pitchFamily="50" charset="-128"/>
              </a:rPr>
              <a:t>基本操作</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1.</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PC</a:t>
            </a:r>
            <a:r>
              <a:rPr lang="ja-JP" altLang="en-US" sz="1800" dirty="0">
                <a:latin typeface="Meiryo UI" panose="020B0604030504040204" pitchFamily="50" charset="-128"/>
                <a:ea typeface="Meiryo UI" panose="020B0604030504040204" pitchFamily="50" charset="-128"/>
              </a:rPr>
              <a:t>から打刻する</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 モバイル端末から打刻する</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］申請</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申請方法</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打刻漏れ／有給休暇／残業／</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 申請を取り下げる</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勤務を選択してから打刻する</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未打刻を確認する</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 勤務データを一括で申請する</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 勤怠を管理している社員の勤務データを一括で申請する</a:t>
            </a: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308" y="1825898"/>
            <a:ext cx="5348369" cy="2084429"/>
            <a:chOff x="582630" y="1812699"/>
            <a:chExt cx="5348369" cy="2084429"/>
          </a:xfrm>
        </p:grpSpPr>
        <p:pic>
          <p:nvPicPr>
            <p:cNvPr id="3074" name="Picture 2" descr="C:\Users\nhosoya\AppData\Local\Temp\SNAGHTML1e0d40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0" y="1812699"/>
              <a:ext cx="5348369" cy="2084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83121" y="2055093"/>
              <a:ext cx="3873548" cy="1701361"/>
              <a:chOff x="583121" y="2055093"/>
              <a:chExt cx="3873548" cy="1701361"/>
            </a:xfrm>
          </p:grpSpPr>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4662" y="3105637"/>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9807" y="2237191"/>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3121" y="2055093"/>
                <a:ext cx="463084"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15246" y="219069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334967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2089369"/>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55389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a:stretch>
            <a:fillRect/>
          </a:stretch>
        </p:blipFill>
        <p:spPr>
          <a:xfrm>
            <a:off x="1125656" y="4328765"/>
            <a:ext cx="3246755"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a:stretch>
            <a:fillRect/>
          </a:stretch>
        </p:blipFill>
        <p:spPr>
          <a:xfrm>
            <a:off x="6219426" y="4264143"/>
            <a:ext cx="3246755" cy="2301875"/>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285352"/>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49033" y="634419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85521" y="63625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a:stretch>
            <a:fillRect/>
          </a:stretch>
        </p:blipFill>
        <p:spPr>
          <a:xfrm>
            <a:off x="1162587" y="2983650"/>
            <a:ext cx="3242804" cy="841178"/>
          </a:xfrm>
          <a:prstGeom prst="rect">
            <a:avLst/>
          </a:prstGeom>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37106" y="3262931"/>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未打刻を確認する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3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560169" y="1344590"/>
            <a:ext cx="5141573" cy="3622985"/>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14580" y="3082634"/>
            <a:ext cx="967972"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682503"/>
            <a:ext cx="3122535" cy="9854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p:cNvCxnSpPr>
          <p:nvPr/>
        </p:nvCxnSpPr>
        <p:spPr>
          <a:xfrm flipH="1" flipV="1">
            <a:off x="1882552" y="3296965"/>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p:cNvCxnSpPr>
          <p:nvPr/>
        </p:nvCxnSpPr>
        <p:spPr>
          <a:xfrm flipH="1" flipV="1">
            <a:off x="4705124" y="4181636"/>
            <a:ext cx="1509750" cy="73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75336" y="3052657"/>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3978321"/>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80104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4100" name="Picture 4" descr="C:\Users\nhosoya\AppData\Local\Temp\SNAGHTML1e1dfe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69" y="1263470"/>
            <a:ext cx="6569051" cy="4303671"/>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71707" y="176680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p:cNvCxnSpPr>
          <p:nvPr/>
        </p:nvCxnSpPr>
        <p:spPr>
          <a:xfrm flipV="1">
            <a:off x="6519406" y="1942900"/>
            <a:ext cx="0" cy="12661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248201" y="3209072"/>
            <a:ext cx="5370104"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dirty="0">
                <a:latin typeface="Meiryo UI" panose="020B0604030504040204" pitchFamily="50" charset="-128"/>
                <a:ea typeface="Meiryo UI" panose="020B0604030504040204" pitchFamily="50" charset="-128"/>
              </a:rPr>
              <a:t>未打刻があった場合は、未打刻の日</a:t>
            </a:r>
            <a:r>
              <a:rPr lang="ja-JP" altLang="en-US" sz="1600" dirty="0">
                <a:latin typeface="Meiryo UI" panose="020B0604030504040204" pitchFamily="50" charset="-128"/>
                <a:ea typeface="Meiryo UI" panose="020B0604030504040204" pitchFamily="50" charset="-128"/>
              </a:rPr>
              <a:t>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037667" y="3719592"/>
            <a:ext cx="518181" cy="1532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p:cNvCxnSpPr>
          <p:nvPr/>
        </p:nvCxnSpPr>
        <p:spPr>
          <a:xfrm flipH="1">
            <a:off x="3555849" y="3793734"/>
            <a:ext cx="169235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451653" y="4081365"/>
            <a:ext cx="161925" cy="180975"/>
          </a:xfrm>
          <a:prstGeom prst="rect">
            <a:avLst/>
          </a:prstGeom>
        </p:spPr>
      </p:pic>
    </p:spTree>
    <p:extLst>
      <p:ext uri="{BB962C8B-B14F-4D97-AF65-F5344CB8AC3E}">
        <p14:creationId xmlns:p14="http://schemas.microsoft.com/office/powerpoint/2010/main" val="266394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5793361" y="2653695"/>
            <a:ext cx="4238065"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76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stretch>
            <a:fillRect/>
          </a:stretch>
        </p:blipFill>
        <p:spPr>
          <a:xfrm>
            <a:off x="5734203" y="2418281"/>
            <a:ext cx="4415155"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55357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42222" y="1495793"/>
            <a:ext cx="8949264" cy="1415335"/>
            <a:chOff x="894774" y="1492955"/>
            <a:chExt cx="8949264" cy="1415335"/>
          </a:xfrm>
        </p:grpSpPr>
        <p:grpSp>
          <p:nvGrpSpPr>
            <p:cNvPr id="7" name="グループ化 6"/>
            <p:cNvGrpSpPr/>
            <p:nvPr/>
          </p:nvGrpSpPr>
          <p:grpSpPr>
            <a:xfrm>
              <a:off x="894774" y="1492955"/>
              <a:ext cx="8949264" cy="1415335"/>
              <a:chOff x="731034" y="1492957"/>
              <a:chExt cx="8949264" cy="1415335"/>
            </a:xfrm>
          </p:grpSpPr>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194994" y="1492957"/>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31034" y="1716003"/>
                <a:ext cx="4463960" cy="1192289"/>
                <a:chOff x="731034" y="1716003"/>
                <a:chExt cx="4463960" cy="1192289"/>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a:stretch>
                  <a:fillRect/>
                </a:stretch>
              </p:blipFill>
              <p:spPr>
                <a:xfrm>
                  <a:off x="731034" y="1740717"/>
                  <a:ext cx="4035076" cy="1167575"/>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352356" y="2663390"/>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4602386" y="1716003"/>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a:endCxn id="20" idx="1"/>
                </p:cNvCxnSpPr>
                <p:nvPr/>
              </p:nvCxnSpPr>
              <p:spPr>
                <a:xfrm>
                  <a:off x="4766110" y="1811909"/>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52325" y="1841892"/>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61293" y="2111273"/>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42222" y="3578655"/>
            <a:ext cx="10482034" cy="3132692"/>
            <a:chOff x="842222" y="3578655"/>
            <a:chExt cx="10482034" cy="3132692"/>
          </a:xfrm>
        </p:grpSpPr>
        <p:grpSp>
          <p:nvGrpSpPr>
            <p:cNvPr id="10" name="グループ化 9"/>
            <p:cNvGrpSpPr/>
            <p:nvPr/>
          </p:nvGrpSpPr>
          <p:grpSpPr>
            <a:xfrm>
              <a:off x="842222" y="3578655"/>
              <a:ext cx="10482034" cy="3132692"/>
              <a:chOff x="731034" y="3577143"/>
              <a:chExt cx="10482034" cy="3132692"/>
            </a:xfrm>
          </p:grpSpPr>
          <p:pic>
            <p:nvPicPr>
              <p:cNvPr id="2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4" y="3596357"/>
                <a:ext cx="4665674" cy="31075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556278" y="3577143"/>
                <a:ext cx="9656790" cy="3132692"/>
                <a:chOff x="1556278" y="3577143"/>
                <a:chExt cx="9656790" cy="3132692"/>
              </a:xfrm>
            </p:grpSpPr>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2809" y="3577143"/>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4980618" y="3590475"/>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167997" y="6556552"/>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4727284" y="6082347"/>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p:cNvCxnSpPr>
                <p:nvPr/>
              </p:nvCxnSpPr>
              <p:spPr>
                <a:xfrm flipV="1">
                  <a:off x="4172861" y="6348947"/>
                  <a:ext cx="582829" cy="2842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a:endCxn id="31" idx="1"/>
                </p:cNvCxnSpPr>
                <p:nvPr/>
              </p:nvCxnSpPr>
              <p:spPr>
                <a:xfrm>
                  <a:off x="5409369" y="3688263"/>
                  <a:ext cx="583440" cy="722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556278" y="5428246"/>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896141" y="6387530"/>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stretch>
            <a:fillRect/>
          </a:stretch>
        </p:blipFill>
        <p:spPr>
          <a:xfrm>
            <a:off x="6992574" y="1790578"/>
            <a:ext cx="3920490"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承認・勤務データの確認</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lvl="0" indent="0" eaLnBrk="0" fontAlgn="base" hangingPunct="0">
              <a:lnSpc>
                <a:spcPct val="100000"/>
              </a:lnSpc>
              <a:spcBef>
                <a:spcPct val="0"/>
              </a:spcBef>
              <a:spcAft>
                <a:spcPct val="0"/>
              </a:spcAft>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］承認する</a:t>
            </a:r>
            <a:br>
              <a:rPr lang="en-US" altLang="ja-JP" sz="20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申請を承認する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］勤務データを確認する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800" dirty="0">
                <a:latin typeface="Meiryo UI" panose="020B0604030504040204" pitchFamily="50" charset="-128"/>
                <a:ea typeface="Meiryo UI" panose="020B0604030504040204" pitchFamily="50" charset="-128"/>
              </a:rPr>
            </a:b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800" dirty="0">
                <a:latin typeface="Meiryo UI" panose="020B0604030504040204" pitchFamily="50" charset="-128"/>
                <a:ea typeface="Meiryo UI" panose="020B0604030504040204" pitchFamily="50" charset="-128"/>
              </a:rPr>
              <a:t>・</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8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8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1755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grpSp>
        <p:nvGrpSpPr>
          <p:cNvPr id="7" name="グループ化 6"/>
          <p:cNvGrpSpPr/>
          <p:nvPr/>
        </p:nvGrpSpPr>
        <p:grpSpPr>
          <a:xfrm>
            <a:off x="818398" y="4112140"/>
            <a:ext cx="5676265" cy="2374900"/>
            <a:chOff x="755338" y="4108223"/>
            <a:chExt cx="5676265" cy="2374900"/>
          </a:xfrm>
        </p:grpSpPr>
        <p:pic>
          <p:nvPicPr>
            <p:cNvPr id="43" name="図 42">
              <a:extLst>
                <a:ext uri="{FF2B5EF4-FFF2-40B4-BE49-F238E27FC236}">
                  <a16:creationId xmlns:a16="http://schemas.microsoft.com/office/drawing/2014/main" id="{386209F0-6B0B-47E2-84CC-C49A64808F97}"/>
                </a:ext>
              </a:extLst>
            </p:cNvPr>
            <p:cNvPicPr/>
            <p:nvPr/>
          </p:nvPicPr>
          <p:blipFill>
            <a:blip r:embed="rId4"/>
            <a:stretch>
              <a:fillRect/>
            </a:stretch>
          </p:blipFill>
          <p:spPr>
            <a:xfrm>
              <a:off x="755338" y="4108223"/>
              <a:ext cx="5676265"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79789" y="5426380"/>
              <a:ext cx="232959"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144392" y="466611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2916645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294252"/>
            <a:ext cx="4979035" cy="1303020"/>
            <a:chOff x="585556" y="2287455"/>
            <a:chExt cx="4979035" cy="1303020"/>
          </a:xfrm>
        </p:grpSpPr>
        <p:pic>
          <p:nvPicPr>
            <p:cNvPr id="13" name="図 12">
              <a:extLst>
                <a:ext uri="{FF2B5EF4-FFF2-40B4-BE49-F238E27FC236}">
                  <a16:creationId xmlns:a16="http://schemas.microsoft.com/office/drawing/2014/main" id="{A1A05C54-87BD-4B6C-A798-9514BA6DA367}"/>
                </a:ext>
              </a:extLst>
            </p:cNvPr>
            <p:cNvPicPr/>
            <p:nvPr/>
          </p:nvPicPr>
          <p:blipFill>
            <a:blip r:embed="rId3"/>
            <a:stretch>
              <a:fillRect/>
            </a:stretch>
          </p:blipFill>
          <p:spPr>
            <a:xfrm>
              <a:off x="585556" y="2287455"/>
              <a:ext cx="4979035" cy="130302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788917" y="328240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877504" y="4023360"/>
            <a:ext cx="5602206" cy="2652077"/>
            <a:chOff x="585556" y="4023360"/>
            <a:chExt cx="5602206" cy="2652077"/>
          </a:xfrm>
        </p:grpSpPr>
        <p:pic>
          <p:nvPicPr>
            <p:cNvPr id="5122" name="Picture 2" descr="C:\Users\nhosoya\AppData\Local\Temp\SNAGHTML1e4b8b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6" y="4023360"/>
              <a:ext cx="5602206" cy="2652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965960" y="6299699"/>
              <a:ext cx="1645913" cy="368297"/>
              <a:chOff x="965960" y="6299699"/>
              <a:chExt cx="1645913" cy="36829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65960" y="629969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66469" y="6483609"/>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a:extLst>
              <a:ext uri="{FF2B5EF4-FFF2-40B4-BE49-F238E27FC236}">
                <a16:creationId xmlns:a16="http://schemas.microsoft.com/office/drawing/2014/main" id="{A905FED8-55B2-4113-88FA-A41F803324A4}"/>
              </a:ext>
            </a:extLst>
          </p:cNvPr>
          <p:cNvPicPr/>
          <p:nvPr/>
        </p:nvPicPr>
        <p:blipFill>
          <a:blip r:embed="rId3"/>
          <a:stretch>
            <a:fillRect/>
          </a:stretch>
        </p:blipFill>
        <p:spPr>
          <a:xfrm>
            <a:off x="1298280" y="1782137"/>
            <a:ext cx="3689985" cy="991870"/>
          </a:xfrm>
          <a:prstGeom prst="rect">
            <a:avLst/>
          </a:prstGeom>
          <a:ln w="3175">
            <a:solidFill>
              <a:schemeClr val="tx1"/>
            </a:solidFill>
          </a:ln>
        </p:spPr>
      </p:pic>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5"/>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69505" y="1767924"/>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92244" y="2468880"/>
            <a:ext cx="328066" cy="143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7271445" y="1528146"/>
            <a:ext cx="3474720" cy="2563495"/>
          </a:xfrm>
          <a:prstGeom prst="rect">
            <a:avLst/>
          </a:prstGeom>
          <a:ln w="6350">
            <a:solidFill>
              <a:schemeClr val="tx1"/>
            </a:solidFill>
          </a:ln>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234262"/>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4524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7" name="矢印: 右 29">
            <a:extLst>
              <a:ext uri="{FF2B5EF4-FFF2-40B4-BE49-F238E27FC236}">
                <a16:creationId xmlns:a16="http://schemas.microsoft.com/office/drawing/2014/main" id="{BD4B165A-F407-4527-A70F-59F656335885}"/>
              </a:ext>
            </a:extLst>
          </p:cNvPr>
          <p:cNvSpPr/>
          <p:nvPr/>
        </p:nvSpPr>
        <p:spPr>
          <a:xfrm>
            <a:off x="6732428" y="303456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42" name="Picture 2" descr="C:\Users\nhosoya\AppData\Local\Temp\SNAGHTML1e60259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3" y="1962803"/>
            <a:ext cx="6062980" cy="2128838"/>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331806" y="2249455"/>
            <a:ext cx="438325" cy="1716101"/>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617917" y="2258331"/>
            <a:ext cx="3805742" cy="1632282"/>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70135" y="3071597"/>
            <a:ext cx="312665" cy="1769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V="1">
            <a:off x="1518136" y="1886232"/>
            <a:ext cx="0" cy="3632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2016765" y="3248513"/>
            <a:ext cx="0" cy="10038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509353" y="425865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34" name="Picture 10" descr="C:\Users\nhosoya\AppData\Local\Temp\SNAGHTML1a4099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672" y="3588722"/>
            <a:ext cx="38862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hosoya\AppData\Local\Temp\SNAGHTML1a3f1bd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12" y="1625596"/>
            <a:ext cx="1247775" cy="197167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967057" y="483362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93451"/>
            <a:ext cx="6477800"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170499" y="4680419"/>
            <a:ext cx="194128" cy="2179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284039" y="5087838"/>
            <a:ext cx="3761985" cy="14432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誤入力を防げます</a:t>
            </a:r>
            <a:r>
              <a:rPr lang="ja-JP" altLang="ja-JP" sz="1600" dirty="0">
                <a:latin typeface="Meiryo UI" panose="020B0604030504040204" pitchFamily="50" charset="-128"/>
                <a:ea typeface="Meiryo UI" panose="020B0604030504040204" pitchFamily="50" charset="-128"/>
              </a:rPr>
              <a:t>。</a:t>
            </a:r>
          </a:p>
        </p:txBody>
      </p:sp>
      <p:sp>
        <p:nvSpPr>
          <p:cNvPr id="32"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84747" y="4941992"/>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4515808" y="10279620"/>
            <a:ext cx="428368" cy="1373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2" name="Picture 8" descr="C:\Users\nhosoya\AppData\Local\Temp\SNAGHTML1a4019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396" y="3053310"/>
            <a:ext cx="3914775" cy="2085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hosoya\AppData\Local\Temp\SNAGHTML1a3fb2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469" y="4087712"/>
            <a:ext cx="3848100" cy="200025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1981063" y="5780086"/>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18779" y="4850664"/>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907004" y="4740357"/>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12436"/>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2718578" y="5112134"/>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39558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a:blip r:embed="rId3"/>
          <a:stretch>
            <a:fillRect/>
          </a:stretch>
        </p:blipFill>
        <p:spPr>
          <a:xfrm>
            <a:off x="2654445" y="2809732"/>
            <a:ext cx="3545952" cy="1861803"/>
          </a:xfrm>
          <a:prstGeom prst="rect">
            <a:avLst/>
          </a:prstGeom>
        </p:spPr>
      </p:pic>
      <p:pic>
        <p:nvPicPr>
          <p:cNvPr id="11" name="図 10"/>
          <p:cNvPicPr>
            <a:picLocks noChangeAspect="1"/>
          </p:cNvPicPr>
          <p:nvPr/>
        </p:nvPicPr>
        <p:blipFill>
          <a:blip r:embed="rId4"/>
          <a:stretch>
            <a:fillRect/>
          </a:stretch>
        </p:blipFill>
        <p:spPr>
          <a:xfrm>
            <a:off x="2009888" y="4141589"/>
            <a:ext cx="3913388" cy="2442950"/>
          </a:xfrm>
          <a:prstGeom prst="rect">
            <a:avLst/>
          </a:prstGeom>
        </p:spPr>
      </p:pic>
      <p:pic>
        <p:nvPicPr>
          <p:cNvPr id="2050" name="Picture 2" descr="C:\Users\nhosoya\AppData\Local\Temp\SNAGHTML1a3b798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049" y="3890385"/>
            <a:ext cx="3867150" cy="2628900"/>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081063" y="501887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2859742" y="5395085"/>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750583" y="5271429"/>
            <a:ext cx="650793" cy="132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428990" y="4141589"/>
            <a:ext cx="923624" cy="11239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B6DBBA8F-1CD2-4106-8CA2-E42B8EBED9BF}"/>
              </a:ext>
            </a:extLst>
          </p:cNvPr>
          <p:cNvSpPr>
            <a:spLocks noChangeArrowheads="1"/>
          </p:cNvSpPr>
          <p:nvPr/>
        </p:nvSpPr>
        <p:spPr bwMode="auto">
          <a:xfrm>
            <a:off x="10246393" y="4138499"/>
            <a:ext cx="772336" cy="1185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9838" y="5689418"/>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1" name="＞マーク.jpg">
            <a:extLst>
              <a:ext uri="{FF2B5EF4-FFF2-40B4-BE49-F238E27FC236}">
                <a16:creationId xmlns:a16="http://schemas.microsoft.com/office/drawing/2014/main" id="{E333F4EF-4CB4-4B74-BD02-0025FFFAE20B}"/>
              </a:ext>
            </a:extLst>
          </p:cNvPr>
          <p:cNvPicPr/>
          <p:nvPr/>
        </p:nvPicPr>
        <p:blipFill>
          <a:blip r:embed="rId6" r:link="rId7" cstate="print">
            <a:extLst>
              <a:ext uri="{28A0092B-C50C-407E-A947-70E740481C1C}">
                <a14:useLocalDpi xmlns:a14="http://schemas.microsoft.com/office/drawing/2010/main" val="0"/>
              </a:ext>
            </a:extLst>
          </a:blip>
          <a:stretch>
            <a:fillRect/>
          </a:stretch>
        </p:blipFill>
        <p:spPr>
          <a:xfrm rot="10800000">
            <a:off x="7911118" y="5850007"/>
            <a:ext cx="153035" cy="153035"/>
          </a:xfrm>
          <a:prstGeom prst="rect">
            <a:avLst/>
          </a:prstGeom>
        </p:spPr>
      </p:pic>
      <p:pic>
        <p:nvPicPr>
          <p:cNvPr id="42" name="＞マーク.jpg">
            <a:extLst>
              <a:ext uri="{FF2B5EF4-FFF2-40B4-BE49-F238E27FC236}">
                <a16:creationId xmlns:a16="http://schemas.microsoft.com/office/drawing/2014/main" id="{A78B6FDE-C3B9-43B2-BA0D-A1F6E18FABB3}"/>
              </a:ext>
            </a:extLst>
          </p:cNvPr>
          <p:cNvPicPr/>
          <p:nvPr/>
        </p:nvPicPr>
        <p:blipFill>
          <a:blip r:embed="rId6" r:link="rId7">
            <a:extLst>
              <a:ext uri="{28A0092B-C50C-407E-A947-70E740481C1C}">
                <a14:useLocalDpi xmlns:a14="http://schemas.microsoft.com/office/drawing/2010/main" val="0"/>
              </a:ext>
            </a:extLst>
          </a:blip>
          <a:stretch>
            <a:fillRect/>
          </a:stretch>
        </p:blipFill>
        <p:spPr>
          <a:xfrm>
            <a:off x="8616222" y="5850007"/>
            <a:ext cx="153035" cy="153035"/>
          </a:xfrm>
          <a:prstGeom prst="rect">
            <a:avLst/>
          </a:prstGeom>
        </p:spPr>
      </p:pic>
      <p:sp>
        <p:nvSpPr>
          <p:cNvPr id="4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98890" y="5856762"/>
            <a:ext cx="476773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776024"/>
            <a:ext cx="890958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pic>
        <p:nvPicPr>
          <p:cNvPr id="6" name="図 5"/>
          <p:cNvPicPr>
            <a:picLocks noChangeAspect="1"/>
          </p:cNvPicPr>
          <p:nvPr/>
        </p:nvPicPr>
        <p:blipFill>
          <a:blip r:embed="rId8"/>
          <a:stretch>
            <a:fillRect/>
          </a:stretch>
        </p:blipFill>
        <p:spPr>
          <a:xfrm>
            <a:off x="513507" y="1633119"/>
            <a:ext cx="1253952" cy="1961905"/>
          </a:xfrm>
          <a:prstGeom prst="rect">
            <a:avLst/>
          </a:prstGeom>
        </p:spPr>
      </p:pic>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75984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stretch>
            <a:fillRect/>
          </a:stretch>
        </p:blipFill>
        <p:spPr>
          <a:xfrm>
            <a:off x="599549" y="1408391"/>
            <a:ext cx="7352381" cy="3771429"/>
          </a:xfrm>
          <a:prstGeom prst="rect">
            <a:avLst/>
          </a:prstGeom>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372321" y="3128372"/>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0648" y="2643570"/>
            <a:ext cx="67815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5878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3" y="5318720"/>
            <a:ext cx="2939000"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26" name="＞マーク.jpg">
            <a:extLst>
              <a:ext uri="{FF2B5EF4-FFF2-40B4-BE49-F238E27FC236}">
                <a16:creationId xmlns:a16="http://schemas.microsoft.com/office/drawing/2014/main" id="{5B5E927F-542F-4A39-9CB2-8A9F3998F3E1}"/>
              </a:ext>
            </a:extLst>
          </p:cNvPr>
          <p:cNvPicPr/>
          <p:nvPr/>
        </p:nvPicPr>
        <p:blipFill>
          <a:blip r:embed="rId5" r:link="rId6">
            <a:extLst>
              <a:ext uri="{28A0092B-C50C-407E-A947-70E740481C1C}">
                <a14:useLocalDpi xmlns:a14="http://schemas.microsoft.com/office/drawing/2010/main" val="0"/>
              </a:ext>
            </a:extLst>
          </a:blip>
          <a:stretch>
            <a:fillRect/>
          </a:stretch>
        </p:blipFill>
        <p:spPr>
          <a:xfrm rot="10800000">
            <a:off x="8774762" y="5467580"/>
            <a:ext cx="153035" cy="153035"/>
          </a:xfrm>
          <a:prstGeom prst="rect">
            <a:avLst/>
          </a:prstGeom>
        </p:spPr>
      </p:pic>
      <p:pic>
        <p:nvPicPr>
          <p:cNvPr id="27" name="＞マーク.jpg">
            <a:extLst>
              <a:ext uri="{FF2B5EF4-FFF2-40B4-BE49-F238E27FC236}">
                <a16:creationId xmlns:a16="http://schemas.microsoft.com/office/drawing/2014/main" id="{8F513E48-93F1-4280-BFEB-4D351F096606}"/>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9459512" y="5472939"/>
            <a:ext cx="153035" cy="153035"/>
          </a:xfrm>
          <a:prstGeom prst="rect">
            <a:avLst/>
          </a:prstGeom>
        </p:spPr>
      </p:pic>
      <p:pic>
        <p:nvPicPr>
          <p:cNvPr id="28" name="図 27">
            <a:extLst>
              <a:ext uri="{FF2B5EF4-FFF2-40B4-BE49-F238E27FC236}">
                <a16:creationId xmlns:a16="http://schemas.microsoft.com/office/drawing/2014/main" id="{9BA94FC3-5EA8-4D98-B8DB-9C66B519DB51}"/>
              </a:ext>
            </a:extLst>
          </p:cNvPr>
          <p:cNvPicPr/>
          <p:nvPr/>
        </p:nvPicPr>
        <p:blipFill>
          <a:blip r:embed="rId7"/>
          <a:stretch>
            <a:fillRect/>
          </a:stretch>
        </p:blipFill>
        <p:spPr>
          <a:xfrm>
            <a:off x="9749862" y="5439854"/>
            <a:ext cx="217874" cy="215879"/>
          </a:xfrm>
          <a:prstGeom prst="rect">
            <a:avLst/>
          </a:prstGeom>
        </p:spPr>
      </p:pic>
      <p:pic>
        <p:nvPicPr>
          <p:cNvPr id="6152" name="Picture 8" descr="C:\Users\nhosoya\AppData\Local\Temp\SNAGHTML1b06805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506961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E3621189-BB89-4039-BB28-CC0148C5EF3D}"/>
              </a:ext>
            </a:extLst>
          </p:cNvPr>
          <p:cNvSpPr>
            <a:spLocks noChangeArrowheads="1"/>
          </p:cNvSpPr>
          <p:nvPr/>
        </p:nvSpPr>
        <p:spPr bwMode="auto">
          <a:xfrm>
            <a:off x="8163478" y="5048748"/>
            <a:ext cx="2947304"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0"/>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543973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24369" y="823897"/>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ja-JP" sz="1600" dirty="0">
                <a:latin typeface="Meiryo UI" panose="020B0604030504040204" pitchFamily="50" charset="-128"/>
                <a:ea typeface="Meiryo UI" panose="020B0604030504040204" pitchFamily="50" charset="-128"/>
              </a:rPr>
              <a:t>未打刻</a:t>
            </a:r>
            <a:r>
              <a:rPr lang="ja-JP" altLang="en-US" sz="1600" dirty="0">
                <a:latin typeface="Meiryo UI" panose="020B0604030504040204" pitchFamily="50" charset="-128"/>
                <a:ea typeface="Meiryo UI" panose="020B0604030504040204" pitchFamily="50" charset="-128"/>
              </a:rPr>
              <a:t>確認表］メニューで</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6627187" y="1690397"/>
            <a:ext cx="4716450" cy="2904703"/>
          </a:xfrm>
          <a:prstGeom prst="rect">
            <a:avLst/>
          </a:prstGeom>
        </p:spPr>
      </p:pic>
      <p:pic>
        <p:nvPicPr>
          <p:cNvPr id="10242" name="Picture 2" descr="C:\Users\nhosoya\AppData\Local\Temp\SNAGHTML1b3a1cf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05" y="1709231"/>
            <a:ext cx="4560971" cy="28751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6705" y="4728268"/>
            <a:ext cx="4634292" cy="4453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集計する条件を設定し、［集計］ボタンをクリックします。</a:t>
            </a:r>
          </a:p>
          <a:p>
            <a:pPr fontAlgn="base"/>
            <a:endParaRPr lang="ja-JP" altLang="ja-JP" sz="1200" dirty="0"/>
          </a:p>
        </p:txBody>
      </p:sp>
      <p:sp>
        <p:nvSpPr>
          <p:cNvPr id="33" name="矢印: 右 19">
            <a:extLst>
              <a:ext uri="{FF2B5EF4-FFF2-40B4-BE49-F238E27FC236}">
                <a16:creationId xmlns:a16="http://schemas.microsoft.com/office/drawing/2014/main" id="{EB67523E-8B20-4A15-9D32-1443CE1822A1}"/>
              </a:ext>
            </a:extLst>
          </p:cNvPr>
          <p:cNvSpPr/>
          <p:nvPr/>
        </p:nvSpPr>
        <p:spPr>
          <a:xfrm>
            <a:off x="5710016" y="297372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AutoShape 380">
            <a:extLst>
              <a:ext uri="{FF2B5EF4-FFF2-40B4-BE49-F238E27FC236}">
                <a16:creationId xmlns:a16="http://schemas.microsoft.com/office/drawing/2014/main" id="{2207E9B8-5B9D-428A-A530-AFD74DF2CFC3}"/>
              </a:ext>
            </a:extLst>
          </p:cNvPr>
          <p:cNvSpPr>
            <a:spLocks noChangeArrowheads="1"/>
          </p:cNvSpPr>
          <p:nvPr/>
        </p:nvSpPr>
        <p:spPr bwMode="auto">
          <a:xfrm>
            <a:off x="9574965" y="2929523"/>
            <a:ext cx="408010" cy="1851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7967" y="3303597"/>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1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531013" y="4349462"/>
            <a:ext cx="536925" cy="2264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1037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9" name="図 8">
            <a:extLst>
              <a:ext uri="{FF2B5EF4-FFF2-40B4-BE49-F238E27FC236}">
                <a16:creationId xmlns:a16="http://schemas.microsoft.com/office/drawing/2014/main" id="{623DD30B-9175-4787-872F-43DB6D5B1777}"/>
              </a:ext>
            </a:extLst>
          </p:cNvPr>
          <p:cNvPicPr>
            <a:picLocks noChangeAspect="1"/>
          </p:cNvPicPr>
          <p:nvPr/>
        </p:nvPicPr>
        <p:blipFill>
          <a:blip r:embed="rId3"/>
          <a:stretch>
            <a:fillRect/>
          </a:stretch>
        </p:blipFill>
        <p:spPr>
          <a:xfrm>
            <a:off x="854315" y="1551417"/>
            <a:ext cx="2803599" cy="1259711"/>
          </a:xfrm>
          <a:prstGeom prst="rect">
            <a:avLst/>
          </a:prstGeom>
          <a:ln w="3175">
            <a:solidFill>
              <a:schemeClr val="tx1"/>
            </a:solidFill>
          </a:ln>
        </p:spPr>
      </p:pic>
      <p:pic>
        <p:nvPicPr>
          <p:cNvPr id="10" name="図 9">
            <a:extLst>
              <a:ext uri="{FF2B5EF4-FFF2-40B4-BE49-F238E27FC236}">
                <a16:creationId xmlns:a16="http://schemas.microsoft.com/office/drawing/2014/main" id="{D03DB0B6-99D6-49FF-80B4-F790C31121DB}"/>
              </a:ext>
            </a:extLst>
          </p:cNvPr>
          <p:cNvPicPr>
            <a:picLocks noChangeAspect="1"/>
          </p:cNvPicPr>
          <p:nvPr/>
        </p:nvPicPr>
        <p:blipFill>
          <a:blip r:embed="rId4"/>
          <a:stretch>
            <a:fillRect/>
          </a:stretch>
        </p:blipFill>
        <p:spPr>
          <a:xfrm>
            <a:off x="4575862" y="1242579"/>
            <a:ext cx="1037435" cy="2099280"/>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5"/>
          <a:stretch>
            <a:fillRect/>
          </a:stretch>
        </p:blipFill>
        <p:spPr>
          <a:xfrm>
            <a:off x="710586" y="4350039"/>
            <a:ext cx="2633747" cy="1972435"/>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218" y="4350038"/>
            <a:ext cx="3332118" cy="221937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29828" y="1249290"/>
            <a:ext cx="5073846" cy="2789310"/>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992370" y="2352072"/>
            <a:ext cx="2921783" cy="1457803"/>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13484</TotalTime>
  <Words>10606</Words>
  <PresentationFormat>ワイド画面</PresentationFormat>
  <Paragraphs>1381</Paragraphs>
  <Slides>54</Slides>
  <Notes>49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54</vt:i4>
      </vt:variant>
    </vt:vector>
  </HeadingPairs>
  <TitlesOfParts>
    <vt:vector size="65" baseType="lpstr">
      <vt:lpstr>Meiryo UI</vt:lpstr>
      <vt:lpstr>ＭＳ ゴシック</vt:lpstr>
      <vt:lpstr>ＭＳ 明朝</vt:lpstr>
      <vt:lpstr>メイリオ</vt:lpstr>
      <vt:lpstr>游ゴシック</vt:lpstr>
      <vt:lpstr>游ゴシック Light</vt:lpstr>
      <vt:lpstr>Arial</vt:lpstr>
      <vt:lpstr>Century</vt:lpstr>
      <vt:lpstr>Times New Roman</vt:lpstr>
      <vt:lpstr>Office テーマ</vt:lpstr>
      <vt:lpstr>デザインの設定</vt:lpstr>
      <vt:lpstr>PowerPoint プレゼンテーション</vt:lpstr>
      <vt:lpstr>改訂履歴</vt:lpstr>
      <vt:lpstr>打刻・申請</vt:lpstr>
      <vt:lpstr>承認・勤務データの確認</vt:lpstr>
      <vt:lpstr>［1］はじめに</vt:lpstr>
      <vt:lpstr>［1］- 1. 当サービスでできること </vt:lpstr>
      <vt:lpstr>［1］- 2. はじめての起動（1／2）</vt:lpstr>
      <vt:lpstr>［1］- 2. はじめての起動（2／2）</vt:lpstr>
      <vt:lpstr>［1］- 3. 基本操作（1／3）</vt:lpstr>
      <vt:lpstr>［1］- 3. 基本操作（2／3）</vt:lpstr>
      <vt:lpstr>［1］- 3. 基本操作（3／3）</vt:lpstr>
      <vt:lpstr>［2］打刻する</vt:lpstr>
      <vt:lpstr>［2］- 1. PCから打刻する</vt:lpstr>
      <vt:lpstr>［2］- 2. モバイル端末から打刻する</vt:lpstr>
      <vt:lpstr>［3］申請する</vt:lpstr>
      <vt:lpstr>［3］- 1. 申請方法（１／2）</vt:lpstr>
      <vt:lpstr>［3］- 1. 申請方法（2／2）</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［4］こんなときは</vt:lpstr>
      <vt:lpstr>［4］- 1. 勤務を選択してから打刻する</vt:lpstr>
      <vt:lpstr>［4］- 2. 未打刻を確認する</vt:lpstr>
      <vt:lpstr>［4］- 3. 勤務データを一括で申請する</vt:lpstr>
      <vt:lpstr>［4］- 4. 勤怠を管理している社員の勤務データを一括で申請する</vt:lpstr>
      <vt:lpstr>［5］承認する</vt:lpstr>
      <vt:lpstr>［5］- 1. 申請を承認する</vt:lpstr>
      <vt:lpstr>［5］- 2. 連名式勤務実績申請を承認する</vt:lpstr>
      <vt:lpstr>［5］- 3. 複数の申請を一括で承認する</vt:lpstr>
      <vt:lpstr>［5］- 4. 申請を事後承認する</vt:lpstr>
      <vt:lpstr>［5］- 5. 代理で承認する</vt:lpstr>
      <vt:lpstr>［5］- 6. 申請を閲覧する</vt:lpstr>
      <vt:lpstr>［6］勤務データを確認する</vt:lpstr>
      <vt:lpstr>［6］- 1. 勤務データを確認し、修正する</vt:lpstr>
      <vt:lpstr>［6］- 2. 勤怠を管理している社員の勤務データを参照する</vt:lpstr>
      <vt:lpstr>［6］- 3. エラー打刻の状況を確認する・再度取り込む（1／2）</vt:lpstr>
      <vt:lpstr>［6］- 3. エラー打刻の状況を確認する・再度取り込む（2／2）</vt:lpstr>
      <vt:lpstr>［6］- 4. 社員の出退勤の状況を確認する</vt:lpstr>
      <vt:lpstr>［6］- 5. 勤務データを日別・週別・月別に確認する（1／3）</vt:lpstr>
      <vt:lpstr>［6］- 5. 勤務データを日別・週別・月別に確認する（2／3）</vt:lpstr>
      <vt:lpstr>［6］- 5. 勤務データを日別・週別・月別に確認する（3／3）</vt:lpstr>
      <vt:lpstr>［6］- 6. 勤務期間を指定して、勤務データを確認する</vt:lpstr>
      <vt:lpstr>［6］- 7. 勤怠処理月や勤務日を指定して、未打刻の社員を確認する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terms:created xsi:type="dcterms:W3CDTF">2022-08-02T08:12:52Z</dcterms:created>
  <dcterms:modified xsi:type="dcterms:W3CDTF">2022-10-07T00:32:25Z</dcterms:modified>
</cp:coreProperties>
</file>