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57"/>
  </p:notesMasterIdLst>
  <p:sldIdLst>
    <p:sldId id="256" r:id="rId3"/>
    <p:sldId id="312" r:id="rId4"/>
    <p:sldId id="311" r:id="rId5"/>
    <p:sldId id="341" r:id="rId6"/>
    <p:sldId id="259" r:id="rId7"/>
    <p:sldId id="260" r:id="rId8"/>
    <p:sldId id="303" r:id="rId9"/>
    <p:sldId id="316" r:id="rId10"/>
    <p:sldId id="315" r:id="rId11"/>
    <p:sldId id="317" r:id="rId12"/>
    <p:sldId id="319" r:id="rId13"/>
    <p:sldId id="342" r:id="rId14"/>
    <p:sldId id="308" r:id="rId15"/>
    <p:sldId id="320" r:id="rId16"/>
    <p:sldId id="322" r:id="rId17"/>
    <p:sldId id="323" r:id="rId18"/>
    <p:sldId id="359" r:id="rId19"/>
    <p:sldId id="325" r:id="rId20"/>
    <p:sldId id="298" r:id="rId21"/>
    <p:sldId id="326" r:id="rId22"/>
    <p:sldId id="327" r:id="rId23"/>
    <p:sldId id="328" r:id="rId24"/>
    <p:sldId id="329" r:id="rId25"/>
    <p:sldId id="330" r:id="rId26"/>
    <p:sldId id="331" r:id="rId27"/>
    <p:sldId id="332" r:id="rId28"/>
    <p:sldId id="333" r:id="rId29"/>
    <p:sldId id="334" r:id="rId30"/>
    <p:sldId id="335" r:id="rId31"/>
    <p:sldId id="361" r:id="rId32"/>
    <p:sldId id="362" r:id="rId33"/>
    <p:sldId id="360" r:id="rId34"/>
    <p:sldId id="363" r:id="rId35"/>
    <p:sldId id="364" r:id="rId36"/>
    <p:sldId id="365" r:id="rId37"/>
    <p:sldId id="366" r:id="rId38"/>
    <p:sldId id="346" r:id="rId39"/>
    <p:sldId id="367" r:id="rId40"/>
    <p:sldId id="345" r:id="rId41"/>
    <p:sldId id="347" r:id="rId42"/>
    <p:sldId id="368" r:id="rId43"/>
    <p:sldId id="369" r:id="rId44"/>
    <p:sldId id="370" r:id="rId45"/>
    <p:sldId id="348" r:id="rId46"/>
    <p:sldId id="349" r:id="rId47"/>
    <p:sldId id="350" r:id="rId48"/>
    <p:sldId id="351" r:id="rId49"/>
    <p:sldId id="353" r:id="rId50"/>
    <p:sldId id="352" r:id="rId51"/>
    <p:sldId id="354" r:id="rId52"/>
    <p:sldId id="355" r:id="rId53"/>
    <p:sldId id="356" r:id="rId54"/>
    <p:sldId id="357" r:id="rId55"/>
    <p:sldId id="358"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89410" autoAdjust="0"/>
  </p:normalViewPr>
  <p:slideViewPr>
    <p:cSldViewPr snapToGrid="0">
      <p:cViewPr varScale="1">
        <p:scale>
          <a:sx n="110" d="100"/>
          <a:sy n="110" d="100"/>
        </p:scale>
        <p:origin x="948" y="96"/>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207655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159149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r>
              <a:rPr lang="en-US" altLang="ja-JP" dirty="0"/>
              <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3915633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353264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9203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4.jpeg"/><Relationship Id="rId14" Type="http://schemas.openxmlformats.org/officeDocument/2006/relationships/image" Target="file:///C:\&#20316;&#26989;&#12501;&#12457;&#12523;&#12480;\&#24467;&#26989;&#21729;&#21521;&#12369;&#12510;&#12491;&#12517;&#12450;&#12523;\&#26368;&#26032;\BMP\home04.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59.png"/><Relationship Id="rId7"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file:///C:\40%20MANUAL\MANUAL\OMSS+&#21220;&#24608;&#31649;&#29702;&#12469;&#12540;&#12499;&#12473;\&#24467;&#26989;&#21729;&#26989;&#21209;&#12510;&#12491;&#12517;&#12450;&#12523;\BMP\&#65310;&#12510;&#12540;&#12463;.jp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65310;&#12510;&#12540;&#12463;.jpg" TargetMode="External"/><Relationship Id="rId5" Type="http://schemas.openxmlformats.org/officeDocument/2006/relationships/image" Target="../media/image80.jp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88.png"/><Relationship Id="rId4" Type="http://schemas.openxmlformats.org/officeDocument/2006/relationships/image" Target="../media/image9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8.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0.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モバイル端末から打刻する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6363"/>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71379" y="3052160"/>
            <a:ext cx="181698" cy="181698"/>
          </a:xfrm>
          <a:prstGeom prst="rect">
            <a:avLst/>
          </a:prstGeom>
          <a:ln w="3175">
            <a:solidFill>
              <a:schemeClr val="tx1"/>
            </a:solidFill>
          </a:ln>
        </p:spPr>
      </p:pic>
      <p:pic>
        <p:nvPicPr>
          <p:cNvPr id="9" name="図 8"/>
          <p:cNvPicPr>
            <a:picLocks noChangeAspect="1"/>
          </p:cNvPicPr>
          <p:nvPr/>
        </p:nvPicPr>
        <p:blipFill>
          <a:blip r:embed="rId7"/>
          <a:stretch>
            <a:fillRect/>
          </a:stretch>
        </p:blipFill>
        <p:spPr>
          <a:xfrm>
            <a:off x="6209926" y="3335271"/>
            <a:ext cx="4530733" cy="1846923"/>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91076" y="4577766"/>
            <a:ext cx="734564" cy="1618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5988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勤務実績申請］メニューの申請欄に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pic>
        <p:nvPicPr>
          <p:cNvPr id="6"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6339375" y="1183835"/>
            <a:ext cx="180975" cy="209550"/>
          </a:xfrm>
          <a:prstGeom prst="rect">
            <a:avLst/>
          </a:prstGeom>
        </p:spPr>
      </p:pic>
      <p:sp>
        <p:nvSpPr>
          <p:cNvPr id="8"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22363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11" name="図 10"/>
          <p:cNvPicPr>
            <a:picLocks noChangeAspect="1"/>
          </p:cNvPicPr>
          <p:nvPr/>
        </p:nvPicPr>
        <p:blipFill>
          <a:blip r:embed="rId6"/>
          <a:stretch>
            <a:fillRect/>
          </a:stretch>
        </p:blipFill>
        <p:spPr>
          <a:xfrm>
            <a:off x="458311" y="1987052"/>
            <a:ext cx="6185218" cy="2425825"/>
          </a:xfrm>
          <a:prstGeom prst="rect">
            <a:avLst/>
          </a:prstGeom>
        </p:spPr>
      </p:pic>
      <p:pic>
        <p:nvPicPr>
          <p:cNvPr id="12" name="図 11"/>
          <p:cNvPicPr>
            <a:picLocks noChangeAspect="1"/>
          </p:cNvPicPr>
          <p:nvPr/>
        </p:nvPicPr>
        <p:blipFill>
          <a:blip r:embed="rId7"/>
          <a:stretch>
            <a:fillRect/>
          </a:stretch>
        </p:blipFill>
        <p:spPr>
          <a:xfrm>
            <a:off x="7131035" y="2857585"/>
            <a:ext cx="4231339" cy="1068520"/>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624840" y="3238500"/>
            <a:ext cx="472440" cy="1174377"/>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 （１／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694285"/>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1957"/>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39989868"/>
              </p:ext>
            </p:extLst>
          </p:nvPr>
        </p:nvGraphicFramePr>
        <p:xfrm>
          <a:off x="574542" y="904585"/>
          <a:ext cx="10594329" cy="142428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smtClean="0">
                          <a:latin typeface="メイリオ" panose="020B0604030504040204" pitchFamily="50" charset="-128"/>
                          <a:ea typeface="メイリオ" panose="020B0604030504040204" pitchFamily="50" charset="-128"/>
                        </a:rPr>
                        <a:t>P23</a:t>
                      </a:r>
                      <a:endParaRPr kumimoji="1" lang="en-US" altLang="ja-JP" sz="1400" baseline="-250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休日出勤申請のデザイン変更に伴う画面変更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画面の色合い変更に伴う画面変更およびフォーマットの変更</a:t>
                      </a:r>
                    </a:p>
                  </a:txBody>
                  <a:tcPr anchor="ctr"/>
                </a:tc>
                <a:extLst>
                  <a:ext uri="{0D108BD9-81ED-4DB2-BD59-A6C34878D82A}">
                    <a16:rowId xmlns:a16="http://schemas.microsoft.com/office/drawing/2014/main" val="1338534232"/>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599751" y="5071307"/>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 （</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 （</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 （</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 （</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 （</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 （</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打刻・申請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r>
              <a:rPr kumimoji="1" lang="en-US" altLang="ja-JP" sz="1800" dirty="0">
                <a:latin typeface="Meiryo UI" panose="020B0604030504040204" pitchFamily="50" charset="-128"/>
                <a:ea typeface="Meiryo UI" panose="020B0604030504040204" pitchFamily="50" charset="-128"/>
              </a:rPr>
              <a:t/>
            </a:r>
            <a:br>
              <a:rPr kumimoji="1" lang="en-US" altLang="ja-JP" sz="18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1. </a:t>
            </a:r>
            <a:r>
              <a:rPr kumimoji="1" lang="ja-JP" altLang="en-US" sz="1800" dirty="0">
                <a:latin typeface="Meiryo UI" panose="020B0604030504040204" pitchFamily="50" charset="-128"/>
                <a:ea typeface="Meiryo UI" panose="020B0604030504040204" pitchFamily="50" charset="-128"/>
              </a:rPr>
              <a:t>当サービスでできること</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はじめての起動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 </a:t>
            </a:r>
            <a:r>
              <a:rPr lang="ja-JP" altLang="en-US" sz="1800" dirty="0">
                <a:latin typeface="Meiryo UI" panose="020B0604030504040204" pitchFamily="50" charset="-128"/>
                <a:ea typeface="Meiryo UI" panose="020B0604030504040204" pitchFamily="50" charset="-128"/>
              </a:rPr>
              <a:t>基本操作</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1.</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PC</a:t>
            </a:r>
            <a:r>
              <a:rPr lang="ja-JP" altLang="en-US" sz="1800" dirty="0">
                <a:latin typeface="Meiryo UI" panose="020B0604030504040204" pitchFamily="50" charset="-128"/>
                <a:ea typeface="Meiryo UI" panose="020B0604030504040204" pitchFamily="50" charset="-128"/>
              </a:rPr>
              <a:t>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 モバイル端末から打刻する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］申請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申請方法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打刻漏れ／有給休暇／残業／</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申請を取り下げる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］こんなときは</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勤務を選択してから打刻する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未打刻を確認する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勤務データを一括で申請する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 勤怠を管理している社員の勤務データを一括で申請する</a:t>
            </a:r>
            <a:endParaRPr lang="en-US" altLang="ja-JP" sz="18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申請を取り下げる場合（</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21796" y="6455172"/>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申請を取り下げる場合（</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休暇申請を取り消す</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未打刻</a:t>
            </a:r>
            <a:r>
              <a:rPr lang="ja-JP" altLang="en-US" sz="2400" dirty="0">
                <a:latin typeface="Meiryo UI" panose="020B0604030504040204" pitchFamily="50" charset="-128"/>
                <a:ea typeface="Meiryo UI" panose="020B0604030504040204" pitchFamily="50" charset="-128"/>
              </a:rPr>
              <a:t>を確認する場合</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勤務</a:t>
            </a:r>
            <a:r>
              <a:rPr lang="ja-JP" altLang="en-US" sz="2400" dirty="0">
                <a:latin typeface="Meiryo UI" panose="020B0604030504040204" pitchFamily="50" charset="-128"/>
                <a:ea typeface="Meiryo UI" panose="020B0604030504040204" pitchFamily="50" charset="-128"/>
              </a:rPr>
              <a:t>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3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勤務を選択してから打刻する場合</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80104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未打刻を確認する場合</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4100" name="Picture 4" descr="C:\Users\nhosoya\AppData\Local\Temp\SNAGHTML1e1dfe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 y="1263470"/>
            <a:ext cx="6569051" cy="43036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71707" y="176680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p:cNvCxnSpPr>
          <p:nvPr/>
        </p:nvCxnSpPr>
        <p:spPr>
          <a:xfrm flipV="1">
            <a:off x="6519406" y="1942900"/>
            <a:ext cx="0" cy="12661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248201" y="3209072"/>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037667" y="3719592"/>
            <a:ext cx="518181" cy="1532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p:cNvCxnSpPr>
          <p:nvPr/>
        </p:nvCxnSpPr>
        <p:spPr>
          <a:xfrm flipH="1">
            <a:off x="3555849" y="3793734"/>
            <a:ext cx="1692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1653" y="4081365"/>
            <a:ext cx="161925" cy="180975"/>
          </a:xfrm>
          <a:prstGeom prst="rect">
            <a:avLst/>
          </a:prstGeom>
        </p:spPr>
      </p:pic>
    </p:spTree>
    <p:extLst>
      <p:ext uri="{BB962C8B-B14F-4D97-AF65-F5344CB8AC3E}">
        <p14:creationId xmlns:p14="http://schemas.microsoft.com/office/powerpoint/2010/main" val="266394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7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55357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申請を承認する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連名式勤務実績申請を承認する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複数の申請を一括で承認する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申請を事後承認する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 代理で承認する 　</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申請を閲覧する 　</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66110" y="623491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endCxn id="35" idx="1"/>
                </p:cNvCxnSpPr>
                <p:nvPr/>
              </p:nvCxnSpPr>
              <p:spPr>
                <a:xfrm flipV="1">
                  <a:off x="4172861" y="6472376"/>
                  <a:ext cx="593249" cy="1620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96141" y="6387530"/>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承認・勤務データの確認</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］承認する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］勤務データを確認</a:t>
            </a:r>
            <a:r>
              <a:rPr lang="ja-JP" altLang="en-US" sz="2000" dirty="0" smtClean="0">
                <a:latin typeface="Meiryo UI" panose="020B0604030504040204" pitchFamily="50" charset="-128"/>
                <a:ea typeface="Meiryo UI" panose="020B0604030504040204" pitchFamily="50" charset="-128"/>
              </a:rPr>
              <a:t>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　　　 </a:t>
            </a:r>
            <a:r>
              <a:rPr lang="en-US" altLang="ja-JP" sz="1800" dirty="0" smtClean="0">
                <a:solidFill>
                  <a:prstClr val="black"/>
                </a:solidFill>
                <a:latin typeface="Meiryo UI" panose="020B0604030504040204" pitchFamily="50" charset="-128"/>
                <a:ea typeface="Meiryo UI" panose="020B0604030504040204" pitchFamily="50" charset="-128"/>
              </a:rPr>
              <a:t>1</a:t>
            </a:r>
            <a:r>
              <a:rPr lang="en-US" altLang="ja-JP" sz="1800" dirty="0">
                <a:solidFill>
                  <a:prstClr val="black"/>
                </a:solidFill>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800" dirty="0">
                <a:latin typeface="Meiryo UI" panose="020B0604030504040204" pitchFamily="50" charset="-128"/>
                <a:ea typeface="Meiryo UI" panose="020B0604030504040204" pitchFamily="50" charset="-128"/>
              </a:rPr>
              <a:t>・</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lang="ja-JP" altLang="en-US"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endPar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175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080561"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701123" y="296217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081015"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701122" y="45191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072306" y="5108721"/>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309569" y="2238523"/>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309569" y="3784104"/>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309569" y="4997920"/>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534372"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091940"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619503" y="2356362"/>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87545"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25806" y="6262503"/>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2400" dirty="0">
                <a:latin typeface="Meiryo UI" panose="020B0604030504040204" pitchFamily="50" charset="-128"/>
                <a:ea typeface="Meiryo UI" panose="020B0604030504040204" pitchFamily="50" charset="-128"/>
              </a:rPr>
              <a:t/>
            </a:r>
            <a:br>
              <a:rPr kumimoji="0" lang="en-US" altLang="ja-JP" sz="2400" dirty="0">
                <a:latin typeface="Meiryo UI" panose="020B0604030504040204" pitchFamily="50" charset="-128"/>
                <a:ea typeface="Meiryo UI" panose="020B0604030504040204" pitchFamily="50" charset="-128"/>
              </a:rPr>
            </a:b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C:\Users\nhosoya\AppData\Local\Temp\SNAGHTML1a409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672" y="3588722"/>
            <a:ext cx="38862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hosoya\AppData\Local\Temp\SNAGHTML1a3f1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12" y="1625596"/>
            <a:ext cx="124777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967057" y="483362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93451"/>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170499" y="4680419"/>
            <a:ext cx="194128" cy="2179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284039" y="5087838"/>
            <a:ext cx="3761985"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2"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84747" y="4941992"/>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4515808" y="10279620"/>
            <a:ext cx="428368" cy="1373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2" name="Picture 8" descr="C:\Users\nhosoya\AppData\Local\Temp\SNAGHTML1a4019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96" y="3053310"/>
            <a:ext cx="3914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hosoya\AppData\Local\Temp\SNAGHTML1a3fb2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69" y="4087712"/>
            <a:ext cx="3848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981063" y="5780086"/>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18779" y="4850664"/>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907004" y="4740357"/>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12436"/>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2718578" y="5112134"/>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3955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3"/>
          <a:stretch>
            <a:fillRect/>
          </a:stretch>
        </p:blipFill>
        <p:spPr>
          <a:xfrm>
            <a:off x="2654445" y="2809732"/>
            <a:ext cx="3545952" cy="1861803"/>
          </a:xfrm>
          <a:prstGeom prst="rect">
            <a:avLst/>
          </a:prstGeom>
        </p:spPr>
      </p:pic>
      <p:pic>
        <p:nvPicPr>
          <p:cNvPr id="11" name="図 10"/>
          <p:cNvPicPr>
            <a:picLocks noChangeAspect="1"/>
          </p:cNvPicPr>
          <p:nvPr/>
        </p:nvPicPr>
        <p:blipFill>
          <a:blip r:embed="rId4"/>
          <a:stretch>
            <a:fillRect/>
          </a:stretch>
        </p:blipFill>
        <p:spPr>
          <a:xfrm>
            <a:off x="2009888" y="4141589"/>
            <a:ext cx="3913388" cy="2442950"/>
          </a:xfrm>
          <a:prstGeom prst="rect">
            <a:avLst/>
          </a:prstGeom>
        </p:spPr>
      </p:pic>
      <p:pic>
        <p:nvPicPr>
          <p:cNvPr id="2050" name="Picture 2" descr="C:\Users\nhosoya\AppData\Local\Temp\SNAGHTML1a3b79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49" y="3890385"/>
            <a:ext cx="3867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81063" y="501887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2859742" y="539508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750583" y="5271429"/>
            <a:ext cx="650793" cy="132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28990" y="4141589"/>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246393" y="4138499"/>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9838" y="5689418"/>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1" name="＞マーク.jpg">
            <a:extLst>
              <a:ext uri="{FF2B5EF4-FFF2-40B4-BE49-F238E27FC236}">
                <a16:creationId xmlns:a16="http://schemas.microsoft.com/office/drawing/2014/main" id="{E333F4EF-4CB4-4B74-BD02-0025FFFAE20B}"/>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rot="10800000">
            <a:off x="7911118" y="5850007"/>
            <a:ext cx="153035" cy="153035"/>
          </a:xfrm>
          <a:prstGeom prst="rect">
            <a:avLst/>
          </a:prstGeom>
        </p:spPr>
      </p:pic>
      <p:pic>
        <p:nvPicPr>
          <p:cNvPr id="42" name="＞マーク.jpg">
            <a:extLst>
              <a:ext uri="{FF2B5EF4-FFF2-40B4-BE49-F238E27FC236}">
                <a16:creationId xmlns:a16="http://schemas.microsoft.com/office/drawing/2014/main" id="{A78B6FDE-C3B9-43B2-BA0D-A1F6E18FABB3}"/>
              </a:ext>
            </a:extLst>
          </p:cNvPr>
          <p:cNvPicPr/>
          <p:nvPr/>
        </p:nvPicPr>
        <p:blipFill>
          <a:blip r:embed="rId6" r:link="rId7">
            <a:extLst>
              <a:ext uri="{28A0092B-C50C-407E-A947-70E740481C1C}">
                <a14:useLocalDpi xmlns:a14="http://schemas.microsoft.com/office/drawing/2010/main" val="0"/>
              </a:ext>
            </a:extLst>
          </a:blip>
          <a:stretch>
            <a:fillRect/>
          </a:stretch>
        </p:blipFill>
        <p:spPr>
          <a:xfrm>
            <a:off x="8616222" y="5850007"/>
            <a:ext cx="153035" cy="153035"/>
          </a:xfrm>
          <a:prstGeom prst="rect">
            <a:avLst/>
          </a:prstGeom>
        </p:spPr>
      </p:pic>
      <p:sp>
        <p:nvSpPr>
          <p:cNvPr id="4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776024"/>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pic>
        <p:nvPicPr>
          <p:cNvPr id="6" name="図 5"/>
          <p:cNvPicPr>
            <a:picLocks noChangeAspect="1"/>
          </p:cNvPicPr>
          <p:nvPr/>
        </p:nvPicPr>
        <p:blipFill>
          <a:blip r:embed="rId8"/>
          <a:stretch>
            <a:fillRect/>
          </a:stretch>
        </p:blipFill>
        <p:spPr>
          <a:xfrm>
            <a:off x="513507" y="1633119"/>
            <a:ext cx="1253952" cy="1961905"/>
          </a:xfrm>
          <a:prstGeom prst="rect">
            <a:avLst/>
          </a:prstGeom>
        </p:spPr>
      </p:pic>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399558"/>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7598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26" name="＞マーク.jpg">
            <a:extLst>
              <a:ext uri="{FF2B5EF4-FFF2-40B4-BE49-F238E27FC236}">
                <a16:creationId xmlns:a16="http://schemas.microsoft.com/office/drawing/2014/main" id="{5B5E927F-542F-4A39-9CB2-8A9F3998F3E1}"/>
              </a:ext>
            </a:extLst>
          </p:cNvPr>
          <p:cNvPicPr/>
          <p:nvPr/>
        </p:nvPicPr>
        <p:blipFill>
          <a:blip r:embed="rId5" r:link="rId6">
            <a:extLst>
              <a:ext uri="{28A0092B-C50C-407E-A947-70E740481C1C}">
                <a14:useLocalDpi xmlns:a14="http://schemas.microsoft.com/office/drawing/2010/main" val="0"/>
              </a:ext>
            </a:extLst>
          </a:blip>
          <a:stretch>
            <a:fillRect/>
          </a:stretch>
        </p:blipFill>
        <p:spPr>
          <a:xfrm rot="10800000">
            <a:off x="8774762" y="5467580"/>
            <a:ext cx="153035" cy="153035"/>
          </a:xfrm>
          <a:prstGeom prst="rect">
            <a:avLst/>
          </a:prstGeom>
        </p:spPr>
      </p:pic>
      <p:pic>
        <p:nvPicPr>
          <p:cNvPr id="27" name="＞マーク.jpg">
            <a:extLst>
              <a:ext uri="{FF2B5EF4-FFF2-40B4-BE49-F238E27FC236}">
                <a16:creationId xmlns:a16="http://schemas.microsoft.com/office/drawing/2014/main" id="{8F513E48-93F1-4280-BFEB-4D351F096606}"/>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9459512" y="5472939"/>
            <a:ext cx="153035" cy="153035"/>
          </a:xfrm>
          <a:prstGeom prst="rect">
            <a:avLst/>
          </a:prstGeom>
        </p:spPr>
      </p:pic>
      <p:pic>
        <p:nvPicPr>
          <p:cNvPr id="28" name="図 27">
            <a:extLst>
              <a:ext uri="{FF2B5EF4-FFF2-40B4-BE49-F238E27FC236}">
                <a16:creationId xmlns:a16="http://schemas.microsoft.com/office/drawing/2014/main" id="{9BA94FC3-5EA8-4D98-B8DB-9C66B519DB51}"/>
              </a:ext>
            </a:extLst>
          </p:cNvPr>
          <p:cNvPicPr/>
          <p:nvPr/>
        </p:nvPicPr>
        <p:blipFill>
          <a:blip r:embed="rId7"/>
          <a:stretch>
            <a:fillRect/>
          </a:stretch>
        </p:blipFill>
        <p:spPr>
          <a:xfrm>
            <a:off x="9749862" y="5439854"/>
            <a:ext cx="217874" cy="215879"/>
          </a:xfrm>
          <a:prstGeom prst="rect">
            <a:avLst/>
          </a:prstGeom>
        </p:spPr>
      </p:pic>
      <p:pic>
        <p:nvPicPr>
          <p:cNvPr id="6152" name="Picture 8" descr="C:\Users\nhosoya\AppData\Local\Temp\SNAGHTML1b06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29" name="AutoShape 380">
            <a:extLst>
              <a:ext uri="{FF2B5EF4-FFF2-40B4-BE49-F238E27FC236}">
                <a16:creationId xmlns:a16="http://schemas.microsoft.com/office/drawing/2014/main" id="{4EA424EF-A452-4F50-B2BF-16C95D67DE4C}"/>
              </a:ext>
            </a:extLst>
          </p:cNvPr>
          <p:cNvSpPr>
            <a:spLocks noChangeArrowheads="1"/>
          </p:cNvSpPr>
          <p:nvPr/>
        </p:nvSpPr>
        <p:spPr bwMode="auto">
          <a:xfrm>
            <a:off x="1581144" y="3802894"/>
            <a:ext cx="499116" cy="2351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06961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206" name="Picture 14" descr="C:\Users\nhosoya\AppData\Local\Temp\SNAGHTML1af27f1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6088" y="4762351"/>
            <a:ext cx="4587939" cy="1631132"/>
          </a:xfrm>
          <a:prstGeom prst="rect">
            <a:avLst/>
          </a:prstGeom>
          <a:noFill/>
          <a:extLst>
            <a:ext uri="{909E8E84-426E-40DD-AFC4-6F175D3DCCD1}">
              <a14:hiddenFill xmlns:a14="http://schemas.microsoft.com/office/drawing/2010/main">
                <a:solidFill>
                  <a:srgbClr val="FFFFFF"/>
                </a:solidFill>
              </a14:hiddenFill>
            </a:ext>
          </a:extLst>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42472"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569931" y="3805836"/>
            <a:ext cx="507381" cy="241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178" name="Picture 10" descr="C:\Users\nhosoya\AppData\Local\Temp\SNAGHTML1b04359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2748" y="3901613"/>
            <a:ext cx="5058804" cy="2660234"/>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2526" y="5081524"/>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3" y="4077044"/>
            <a:ext cx="1028877" cy="2053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4397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sp>
        <p:nvSpPr>
          <p:cNvPr id="50"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593842" y="3796937"/>
            <a:ext cx="478798" cy="2469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89648"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467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24369" y="823897"/>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a:t>
            </a:r>
            <a:r>
              <a:rPr lang="ja-JP" altLang="en-US" sz="1600" dirty="0">
                <a:latin typeface="Meiryo UI" panose="020B0604030504040204" pitchFamily="50" charset="-128"/>
                <a:ea typeface="Meiryo UI" panose="020B0604030504040204" pitchFamily="50" charset="-128"/>
              </a:rPr>
              <a:t>確認表］メニューで</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6627187" y="1690397"/>
            <a:ext cx="4716450" cy="2904703"/>
          </a:xfrm>
          <a:prstGeom prst="rect">
            <a:avLst/>
          </a:prstGeom>
        </p:spPr>
      </p:pic>
      <p:pic>
        <p:nvPicPr>
          <p:cNvPr id="10242" name="Picture 2" descr="C:\Users\nhosoya\AppData\Local\Temp\SNAGHTML1b3a1c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05" y="1709231"/>
            <a:ext cx="4560971" cy="28751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6705" y="472826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3" name="矢印: 右 19">
            <a:extLst>
              <a:ext uri="{FF2B5EF4-FFF2-40B4-BE49-F238E27FC236}">
                <a16:creationId xmlns:a16="http://schemas.microsoft.com/office/drawing/2014/main" id="{EB67523E-8B20-4A15-9D32-1443CE1822A1}"/>
              </a:ext>
            </a:extLst>
          </p:cNvPr>
          <p:cNvSpPr/>
          <p:nvPr/>
        </p:nvSpPr>
        <p:spPr>
          <a:xfrm>
            <a:off x="5710016" y="297372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574965" y="2929523"/>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7967" y="3303597"/>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1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522546" y="4357929"/>
            <a:ext cx="536925" cy="2264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1037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13354</TotalTime>
  <Words>10526</Words>
  <Application>Microsoft Office PowerPoint</Application>
  <PresentationFormat>ワイド画面</PresentationFormat>
  <Paragraphs>1373</Paragraphs>
  <Slides>54</Slides>
  <Notes>47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54</vt:i4>
      </vt:variant>
    </vt:vector>
  </HeadingPairs>
  <TitlesOfParts>
    <vt:vector size="65" baseType="lpstr">
      <vt:lpstr>Meiryo UI</vt:lpstr>
      <vt:lpstr>ＭＳ ゴシック</vt:lpstr>
      <vt:lpstr>ＭＳ 明朝</vt:lpstr>
      <vt:lpstr>メイリオ</vt:lpstr>
      <vt:lpstr>游ゴシック</vt:lpstr>
      <vt:lpstr>游ゴシック Light</vt:lpstr>
      <vt:lpstr>Arial</vt:lpstr>
      <vt:lpstr>Century</vt:lpstr>
      <vt:lpstr>Times New Roman</vt:lpstr>
      <vt:lpstr>Office テーマ</vt:lpstr>
      <vt:lpstr>デザインの設定</vt:lpstr>
      <vt:lpstr>PowerPoint プレゼンテーション</vt:lpstr>
      <vt:lpstr>改訂履歴</vt:lpstr>
      <vt:lpstr>打刻・申請</vt:lpstr>
      <vt:lpstr>承認・勤務データの確認</vt:lpstr>
      <vt:lpstr>［1］はじめに</vt:lpstr>
      <vt:lpstr>［1］- 1. 当サービスでできること </vt:lpstr>
      <vt:lpstr>［1］- 2. はじめての起動（1／2）</vt:lpstr>
      <vt:lpstr>［1］- 2. はじめての起動（2／2）</vt:lpstr>
      <vt:lpstr>［1］- 3. 基本操作（1／3）</vt:lpstr>
      <vt:lpstr>［1］- 3. 基本操作（2／3）</vt:lpstr>
      <vt:lpstr>［1］- 3. 基本操作（3／3）</vt:lpstr>
      <vt:lpstr>［2］打刻する</vt:lpstr>
      <vt:lpstr>［2］- 1. PCから打刻する</vt:lpstr>
      <vt:lpstr>［2］- 2. モバイル端末から打刻する</vt:lpstr>
      <vt:lpstr>［3］申請する</vt:lpstr>
      <vt:lpstr>［3］- 1. 申請方法（１／2）</vt:lpstr>
      <vt:lpstr>［3］- 1. 申請方法（2／2）</vt:lpstr>
      <vt:lpstr>［3］- 2. 申請する 　 　　　打刻漏れを申請する （１／12）</vt:lpstr>
      <vt:lpstr>［3］- 2. 申請する 　 　　　有給休暇を申請する （2／12）</vt:lpstr>
      <vt:lpstr>［3］- 2. 申請する 　 　　　残業を申請する （3／12）</vt:lpstr>
      <vt:lpstr>［3］- 2. 申請する 　 　　　直行・直帰を申請する （4／12）</vt:lpstr>
      <vt:lpstr>［3］- 2. 申請する 　 　　　出張を申請する （5／12）</vt:lpstr>
      <vt:lpstr>［3］- 2. 申請する 　 　　　休日出勤を申請する （6／12）</vt:lpstr>
      <vt:lpstr>［3］- 2. 申請する 　 　　　代休・振休を申請する （7／12）</vt:lpstr>
      <vt:lpstr>［3］- 2. 申請する 　 　　　外出を申請する （8／12）</vt:lpstr>
      <vt:lpstr>［3］- 2. 申請する 　 　　　遅延を申請する （9／12）</vt:lpstr>
      <vt:lpstr>［3］- 2. 申請する 　 　　　遅刻・早退を申請する （10／12）</vt:lpstr>
      <vt:lpstr>［3］- 2. 申請する 　 　　　欠勤を申請する （11／12）</vt:lpstr>
      <vt:lpstr>［3］- 2. 申請する 　 　　　勤務スケジュールを申請する （12／12）</vt:lpstr>
      <vt:lpstr>［3］- 3. 申請を取り下げる場合（1／2）</vt:lpstr>
      <vt:lpstr>［3］- 3. 申請を取り下げる場合（2／2）</vt:lpstr>
      <vt:lpstr>［4］こんなときは</vt:lpstr>
      <vt:lpstr>［4］- 1. 勤務を選択してから打刻する場合</vt:lpstr>
      <vt:lpstr>［4］- 2. 未打刻を確認する場合</vt:lpstr>
      <vt:lpstr>［4］- 3. 勤務データを一括で申請する</vt:lpstr>
      <vt:lpstr>［4］- 4. 勤怠を管理している社員の勤務データを一括で申請する</vt:lpstr>
      <vt:lpstr>［5］承認する</vt:lpstr>
      <vt:lpstr>［5］- 1. 申請を承認する</vt:lpstr>
      <vt:lpstr>［5］- 2. 連名式勤務実績申請を承認する</vt:lpstr>
      <vt:lpstr>［5］- 3. 複数の申請を一括で承認する</vt:lpstr>
      <vt:lpstr>［5］- 4. 申請を事後承認する</vt:lpstr>
      <vt:lpstr>［5］- 5. 代理で承認する</vt:lpstr>
      <vt:lpstr>［5］- 6. 申請を閲覧する</vt:lpstr>
      <vt:lpstr>［6］勤務データを確認する</vt:lpstr>
      <vt:lpstr>［6］- 1. 勤務データを確認し、修正する</vt:lpstr>
      <vt:lpstr>［6］- 2. 勤怠を管理している社員の勤務データを参照する</vt:lpstr>
      <vt:lpstr>［6］- 3. エラー打刻の状況を確認する・再度取り込む（1／2）</vt:lpstr>
      <vt:lpstr>［6］- 3. エラー打刻の状況を確認する・再度取り込む（2／2）</vt:lpstr>
      <vt:lpstr>［6］- 4. 社員の出退勤の状況を確認する</vt:lpstr>
      <vt:lpstr>［6］- 5. 勤務データを日別・週別・月別に確認する（1／3）</vt:lpstr>
      <vt:lpstr>［6］- 5. 勤務データを日別・週別・月別に確認する（2／3）</vt:lpstr>
      <vt:lpstr>［6］- 5. 勤務データを日別・週別・月別に確認する（3／3）</vt:lpstr>
      <vt:lpstr>［6］- 6. 勤務期間を指定して、勤務データを確認する</vt:lpstr>
      <vt:lpstr>［6］- 7. 勤怠処理月や勤務日を指定して、未打刻の社員を確認する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細矢 菜摘 (Natsumi Hosoya)</cp:lastModifiedBy>
  <cp:revision>1805</cp:revision>
  <dcterms:created xsi:type="dcterms:W3CDTF">2022-08-02T08:12:52Z</dcterms:created>
  <dcterms:modified xsi:type="dcterms:W3CDTF">2022-10-06T05:48:18Z</dcterms:modified>
</cp:coreProperties>
</file>