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57"/>
  </p:notesMasterIdLst>
  <p:sldIdLst>
    <p:sldId id="256" r:id="rId3"/>
    <p:sldId id="312" r:id="rId4"/>
    <p:sldId id="311" r:id="rId5"/>
    <p:sldId id="341" r:id="rId6"/>
    <p:sldId id="259" r:id="rId7"/>
    <p:sldId id="260" r:id="rId8"/>
    <p:sldId id="303" r:id="rId9"/>
    <p:sldId id="316" r:id="rId10"/>
    <p:sldId id="315" r:id="rId11"/>
    <p:sldId id="317" r:id="rId12"/>
    <p:sldId id="319" r:id="rId13"/>
    <p:sldId id="342" r:id="rId14"/>
    <p:sldId id="308" r:id="rId15"/>
    <p:sldId id="320" r:id="rId16"/>
    <p:sldId id="322" r:id="rId17"/>
    <p:sldId id="323" r:id="rId18"/>
    <p:sldId id="359" r:id="rId19"/>
    <p:sldId id="325" r:id="rId20"/>
    <p:sldId id="298" r:id="rId21"/>
    <p:sldId id="326" r:id="rId22"/>
    <p:sldId id="327" r:id="rId23"/>
    <p:sldId id="328" r:id="rId24"/>
    <p:sldId id="329" r:id="rId25"/>
    <p:sldId id="330" r:id="rId26"/>
    <p:sldId id="331" r:id="rId27"/>
    <p:sldId id="332" r:id="rId28"/>
    <p:sldId id="333" r:id="rId29"/>
    <p:sldId id="334" r:id="rId30"/>
    <p:sldId id="335" r:id="rId31"/>
    <p:sldId id="361" r:id="rId32"/>
    <p:sldId id="362" r:id="rId33"/>
    <p:sldId id="360" r:id="rId34"/>
    <p:sldId id="363" r:id="rId35"/>
    <p:sldId id="364" r:id="rId36"/>
    <p:sldId id="365" r:id="rId37"/>
    <p:sldId id="366" r:id="rId38"/>
    <p:sldId id="346" r:id="rId39"/>
    <p:sldId id="367" r:id="rId40"/>
    <p:sldId id="345" r:id="rId41"/>
    <p:sldId id="347" r:id="rId42"/>
    <p:sldId id="368" r:id="rId43"/>
    <p:sldId id="369" r:id="rId44"/>
    <p:sldId id="370" r:id="rId45"/>
    <p:sldId id="348" r:id="rId46"/>
    <p:sldId id="349" r:id="rId47"/>
    <p:sldId id="350" r:id="rId48"/>
    <p:sldId id="351" r:id="rId49"/>
    <p:sldId id="353" r:id="rId50"/>
    <p:sldId id="352" r:id="rId51"/>
    <p:sldId id="354" r:id="rId52"/>
    <p:sldId id="355" r:id="rId53"/>
    <p:sldId id="356" r:id="rId54"/>
    <p:sldId id="357" r:id="rId55"/>
    <p:sldId id="358" r:id="rId5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89410" autoAdjust="0"/>
  </p:normalViewPr>
  <p:slideViewPr>
    <p:cSldViewPr snapToGrid="0">
      <p:cViewPr varScale="1">
        <p:scale>
          <a:sx n="110" d="100"/>
          <a:sy n="110" d="100"/>
        </p:scale>
        <p:origin x="948" y="9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207655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59149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915633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353264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4.jpeg"/><Relationship Id="rId14" Type="http://schemas.openxmlformats.org/officeDocument/2006/relationships/image" Target="file:///C:\&#20316;&#26989;&#12501;&#12457;&#12523;&#12480;\&#24467;&#26989;&#21729;&#21521;&#12369;&#12510;&#12491;&#12517;&#12450;&#12523;\&#26368;&#26032;\BMP\home04.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59.png"/><Relationship Id="rId7" Type="http://schemas.openxmlformats.org/officeDocument/2006/relationships/image" Target="../media/image60.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0.jp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88.png"/><Relationship Id="rId4" Type="http://schemas.openxmlformats.org/officeDocument/2006/relationships/image" Target="../media/image9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8.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2" r:link="rId3"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モバイル端末から打刻する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 （１／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694285"/>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1957"/>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339989868"/>
              </p:ext>
            </p:extLst>
          </p:nvPr>
        </p:nvGraphicFramePr>
        <p:xfrm>
          <a:off x="574542" y="904585"/>
          <a:ext cx="10594329" cy="142428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smtClean="0">
                          <a:latin typeface="メイリオ" panose="020B0604030504040204" pitchFamily="50" charset="-128"/>
                          <a:ea typeface="メイリオ" panose="020B0604030504040204" pitchFamily="50" charset="-128"/>
                        </a:rPr>
                        <a:t>P23</a:t>
                      </a:r>
                      <a:endParaRPr kumimoji="1" lang="en-US" altLang="ja-JP" sz="14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599751" y="5071307"/>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 （</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 （</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 （</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 （</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 （</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 （</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打刻・申請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kumimoji="1" lang="en-US" altLang="ja-JP" sz="1800"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当サービスでできること</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はじめての起動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 </a:t>
            </a:r>
            <a:r>
              <a:rPr lang="ja-JP" altLang="en-US" sz="1800" dirty="0">
                <a:latin typeface="Meiryo UI" panose="020B0604030504040204" pitchFamily="50" charset="-128"/>
                <a:ea typeface="Meiryo UI" panose="020B0604030504040204" pitchFamily="50" charset="-128"/>
              </a:rPr>
              <a:t>基本操作</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1.</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 モバイル端末から打刻する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］申請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申請方法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打刻漏れ／有給休暇／残業／</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申請を取り下げる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］こんなときは</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勤務を選択してから打刻する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未打刻を確認する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勤務データを一括で申請する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 勤怠を管理している社員の勤務データを一括で申請する</a:t>
            </a: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21796" y="6455172"/>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申請を取り下げる場合（</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未打刻</a:t>
            </a:r>
            <a:r>
              <a:rPr lang="ja-JP" altLang="en-US" sz="2400" dirty="0">
                <a:latin typeface="Meiryo UI" panose="020B0604030504040204" pitchFamily="50" charset="-128"/>
                <a:ea typeface="Meiryo UI" panose="020B0604030504040204" pitchFamily="50" charset="-128"/>
              </a:rPr>
              <a:t>を確認する場合</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勤務</a:t>
            </a:r>
            <a:r>
              <a:rPr lang="ja-JP" altLang="en-US" sz="2400" dirty="0">
                <a:latin typeface="Meiryo UI" panose="020B0604030504040204" pitchFamily="50" charset="-128"/>
                <a:ea typeface="Meiryo UI" panose="020B0604030504040204" pitchFamily="50" charset="-128"/>
              </a:rPr>
              <a:t>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3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78010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未打刻を確認する場合</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2663942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7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5535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申請を承認する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連名式勤務実績申請を承認する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複数の申請を一括で承認する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a:t>
            </a:r>
            <a:r>
              <a:rPr lang="ja-JP" altLang="en-US" sz="2400" dirty="0">
                <a:latin typeface="Meiryo UI" panose="020B0604030504040204" pitchFamily="50" charset="-128"/>
                <a:ea typeface="Meiryo UI" panose="020B0604030504040204" pitchFamily="50" charset="-128"/>
              </a:rPr>
              <a:t> 申請を事後承認する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a:t>
            </a:r>
            <a:r>
              <a:rPr lang="ja-JP" altLang="en-US" sz="2400" dirty="0">
                <a:latin typeface="Meiryo UI" panose="020B0604030504040204" pitchFamily="50" charset="-128"/>
                <a:ea typeface="Meiryo UI" panose="020B0604030504040204" pitchFamily="50" charset="-128"/>
              </a:rPr>
              <a:t> 代理で承認する 　</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申請を閲覧する 　</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66110" y="623491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endCxn id="35" idx="1"/>
                </p:cNvCxnSpPr>
                <p:nvPr/>
              </p:nvCxnSpPr>
              <p:spPr>
                <a:xfrm flipV="1">
                  <a:off x="4172861" y="6472376"/>
                  <a:ext cx="593249" cy="16205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96141" y="6387530"/>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承認・勤務データの確認</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5</a:t>
            </a:r>
            <a:r>
              <a:rPr lang="ja-JP" altLang="en-US" sz="2000" dirty="0">
                <a:latin typeface="Meiryo UI" panose="020B0604030504040204" pitchFamily="50" charset="-128"/>
                <a:ea typeface="Meiryo UI" panose="020B0604030504040204" pitchFamily="50" charset="-128"/>
              </a:rPr>
              <a:t>］承認する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］勤務データを確認</a:t>
            </a:r>
            <a:r>
              <a:rPr lang="ja-JP" altLang="en-US" sz="2000" dirty="0" smtClean="0">
                <a:latin typeface="Meiryo UI" panose="020B0604030504040204" pitchFamily="50" charset="-128"/>
                <a:ea typeface="Meiryo UI" panose="020B0604030504040204" pitchFamily="50" charset="-128"/>
              </a:rPr>
              <a:t>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smtClean="0">
                <a:latin typeface="Meiryo UI" panose="020B0604030504040204" pitchFamily="50" charset="-128"/>
                <a:ea typeface="Meiryo UI" panose="020B0604030504040204" pitchFamily="50" charset="-128"/>
              </a:rPr>
              <a:t>　　　 </a:t>
            </a:r>
            <a:r>
              <a:rPr lang="en-US" altLang="ja-JP" sz="1800" dirty="0" smtClean="0">
                <a:solidFill>
                  <a:prstClr val="black"/>
                </a:solidFill>
                <a:latin typeface="Meiryo UI" panose="020B0604030504040204" pitchFamily="50" charset="-128"/>
                <a:ea typeface="Meiryo UI" panose="020B0604030504040204" pitchFamily="50" charset="-128"/>
              </a:rPr>
              <a:t>1</a:t>
            </a:r>
            <a:r>
              <a:rPr lang="en-US" altLang="ja-JP" sz="1800" dirty="0">
                <a:solidFill>
                  <a:prstClr val="black"/>
                </a:solidFill>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800" dirty="0">
                <a:latin typeface="Meiryo UI" panose="020B0604030504040204" pitchFamily="50" charset="-128"/>
                <a:ea typeface="Meiryo UI" panose="020B0604030504040204" pitchFamily="50" charset="-128"/>
              </a:rPr>
              <a:t>・</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lang="ja-JP" altLang="en-US" sz="1800" dirty="0">
              <a:latin typeface="Meiryo UI" panose="020B0604030504040204" pitchFamily="50" charset="-128"/>
              <a:ea typeface="Meiryo UI" panose="020B0604030504040204" pitchFamily="50" charset="-128"/>
            </a:endParaRPr>
          </a:p>
          <a:p>
            <a:pPr marL="0" indent="0">
              <a:buNone/>
            </a:pPr>
            <a:r>
              <a:rPr lang="ja-JP" altLang="en-US" sz="1800" dirty="0">
                <a:latin typeface="Meiryo UI" panose="020B0604030504040204" pitchFamily="50" charset="-128"/>
                <a:ea typeface="Meiryo UI" panose="020B0604030504040204" pitchFamily="50" charset="-128"/>
              </a:rPr>
              <a:t>　</a:t>
            </a:r>
            <a:endPar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175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080561"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701123" y="296217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81015"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701122" y="45191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072306" y="5108721"/>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309569" y="2238523"/>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09569" y="3784104"/>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309569" y="499792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34372"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91940"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619503" y="2356362"/>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87545"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6250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2400" dirty="0">
                <a:latin typeface="Meiryo UI" panose="020B0604030504040204" pitchFamily="50" charset="-128"/>
                <a:ea typeface="Meiryo UI" panose="020B0604030504040204" pitchFamily="50" charset="-128"/>
              </a:rPr>
              <a:t/>
            </a: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8"/>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399558"/>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29" name="AutoShape 380">
            <a:extLst>
              <a:ext uri="{FF2B5EF4-FFF2-40B4-BE49-F238E27FC236}">
                <a16:creationId xmlns:a16="http://schemas.microsoft.com/office/drawing/2014/main" id="{4EA424EF-A452-4F50-B2BF-16C95D67DE4C}"/>
              </a:ext>
            </a:extLst>
          </p:cNvPr>
          <p:cNvSpPr>
            <a:spLocks noChangeArrowheads="1"/>
          </p:cNvSpPr>
          <p:nvPr/>
        </p:nvSpPr>
        <p:spPr bwMode="auto">
          <a:xfrm>
            <a:off x="1581144" y="3802894"/>
            <a:ext cx="499116" cy="2351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206" name="Picture 14" descr="C:\Users\nhosoya\AppData\Local\Temp\SNAGHTML1af27f1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6088" y="4762351"/>
            <a:ext cx="4587939" cy="1631132"/>
          </a:xfrm>
          <a:prstGeom prst="rect">
            <a:avLst/>
          </a:prstGeom>
          <a:noFill/>
          <a:extLst>
            <a:ext uri="{909E8E84-426E-40DD-AFC4-6F175D3DCCD1}">
              <a14:hiddenFill xmlns:a14="http://schemas.microsoft.com/office/drawing/2010/main">
                <a:solidFill>
                  <a:srgbClr val="FFFFFF"/>
                </a:solidFill>
              </a14:hiddenFill>
            </a:ext>
          </a:extLst>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42472"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569931" y="3805836"/>
            <a:ext cx="507381" cy="241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178" name="Picture 10" descr="C:\Users\nhosoya\AppData\Local\Temp\SNAGHTML1b04359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2748" y="3901613"/>
            <a:ext cx="5058804" cy="2660234"/>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2526" y="5081524"/>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3" y="4077044"/>
            <a:ext cx="1028877" cy="2053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543973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sp>
        <p:nvSpPr>
          <p:cNvPr id="50"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593842" y="3796937"/>
            <a:ext cx="478798" cy="2469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89648"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9467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22546" y="4357929"/>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13354</TotalTime>
  <Words>10526</Words>
  <Application>Microsoft Office PowerPoint</Application>
  <PresentationFormat>ワイド画面</PresentationFormat>
  <Paragraphs>1373</Paragraphs>
  <Slides>54</Slides>
  <Notes>47</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54</vt:i4>
      </vt:variant>
    </vt:vector>
  </HeadingPairs>
  <TitlesOfParts>
    <vt:vector size="65" baseType="lpstr">
      <vt:lpstr>Meiryo UI</vt:lpstr>
      <vt:lpstr>ＭＳ ゴシック</vt:lpstr>
      <vt:lpstr>ＭＳ 明朝</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改訂履歴</vt:lpstr>
      <vt:lpstr>打刻・申請</vt:lpstr>
      <vt:lpstr>承認・勤務データの確認</vt:lpstr>
      <vt:lpstr>［1］はじめに</vt:lpstr>
      <vt:lpstr>［1］- 1. 当サービスでできること </vt:lpstr>
      <vt:lpstr>［1］- 2. はじめての起動（1／2）</vt:lpstr>
      <vt:lpstr>［1］- 2. はじめての起動（2／2）</vt:lpstr>
      <vt:lpstr>［1］- 3. 基本操作（1／3）</vt:lpstr>
      <vt:lpstr>［1］- 3. 基本操作（2／3）</vt:lpstr>
      <vt:lpstr>［1］- 3. 基本操作（3／3）</vt:lpstr>
      <vt:lpstr>［2］打刻する</vt:lpstr>
      <vt:lpstr>［2］- 1. PCから打刻する</vt:lpstr>
      <vt:lpstr>［2］- 2. モバイル端末から打刻する</vt:lpstr>
      <vt:lpstr>［3］申請する</vt:lpstr>
      <vt:lpstr>［3］- 1. 申請方法（１／2）</vt:lpstr>
      <vt:lpstr>［3］- 1. 申請方法（2／2）</vt:lpstr>
      <vt:lpstr>［3］- 2. 申請する 　 　　　打刻漏れを申請する （１／12）</vt:lpstr>
      <vt:lpstr>［3］- 2. 申請する 　 　　　有給休暇を申請する （2／12）</vt:lpstr>
      <vt:lpstr>［3］- 2. 申請する 　 　　　残業を申請する （3／12）</vt:lpstr>
      <vt:lpstr>［3］- 2. 申請する 　 　　　直行・直帰を申請する （4／12）</vt:lpstr>
      <vt:lpstr>［3］- 2. 申請する 　 　　　出張を申請する （5／12）</vt:lpstr>
      <vt:lpstr>［3］- 2. 申請する 　 　　　休日出勤を申請する （6／12）</vt:lpstr>
      <vt:lpstr>［3］- 2. 申請する 　 　　　代休・振休を申請する （7／12）</vt:lpstr>
      <vt:lpstr>［3］- 2. 申請する 　 　　　外出を申請する （8／12）</vt:lpstr>
      <vt:lpstr>［3］- 2. 申請する 　 　　　遅延を申請する （9／12）</vt:lpstr>
      <vt:lpstr>［3］- 2. 申請する 　 　　　遅刻・早退を申請する （10／12）</vt:lpstr>
      <vt:lpstr>［3］- 2. 申請する 　 　　　欠勤を申請する （11／12）</vt:lpstr>
      <vt:lpstr>［3］- 2. 申請する 　 　　　勤務スケジュールを申請する （12／12）</vt:lpstr>
      <vt:lpstr>［3］- 3. 申請を取り下げる場合（1／2）</vt:lpstr>
      <vt:lpstr>［3］- 3. 申請を取り下げる場合（2／2）</vt:lpstr>
      <vt:lpstr>［4］こんなときは</vt:lpstr>
      <vt:lpstr>［4］- 1. 勤務を選択してから打刻する場合</vt:lpstr>
      <vt:lpstr>［4］- 2. 未打刻を確認する場合</vt:lpstr>
      <vt:lpstr>［4］- 3. 勤務データを一括で申請する</vt:lpstr>
      <vt:lpstr>［4］- 4. 勤怠を管理している社員の勤務データを一括で申請する</vt:lpstr>
      <vt:lpstr>［5］承認する</vt:lpstr>
      <vt:lpstr>［5］- 1. 申請を承認する</vt:lpstr>
      <vt:lpstr>［5］- 2. 連名式勤務実績申請を承認する</vt:lpstr>
      <vt:lpstr>［5］- 3. 複数の申請を一括で承認する</vt:lpstr>
      <vt:lpstr>［5］- 4. 申請を事後承認する</vt:lpstr>
      <vt:lpstr>［5］- 5. 代理で承認する</vt:lpstr>
      <vt:lpstr>［5］- 6. 申請を閲覧する</vt:lpstr>
      <vt:lpstr>［6］勤務データを確認する</vt:lpstr>
      <vt:lpstr>［6］- 1. 勤務データを確認し、修正する</vt:lpstr>
      <vt:lpstr>［6］- 2. 勤怠を管理している社員の勤務データを参照する</vt:lpstr>
      <vt:lpstr>［6］- 3. エラー打刻の状況を確認する・再度取り込む（1／2）</vt:lpstr>
      <vt:lpstr>［6］- 3. エラー打刻の状況を確認する・再度取り込む（2／2）</vt:lpstr>
      <vt:lpstr>［6］- 4. 社員の出退勤の状況を確認する</vt:lpstr>
      <vt:lpstr>［6］- 5. 勤務データを日別・週別・月別に確認する（1／3）</vt:lpstr>
      <vt:lpstr>［6］- 5. 勤務データを日別・週別・月別に確認する（2／3）</vt:lpstr>
      <vt:lpstr>［6］- 5. 勤務データを日別・週別・月別に確認する（3／3）</vt:lpstr>
      <vt:lpstr>［6］- 6. 勤務期間を指定して、勤務データを確認する</vt:lpstr>
      <vt:lpstr>［6］- 7. 勤怠処理月や勤務日を指定して、未打刻の社員を確認する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細矢 菜摘 (Natsumi Hosoya)</cp:lastModifiedBy>
  <cp:revision>1805</cp:revision>
  <dcterms:created xsi:type="dcterms:W3CDTF">2022-08-02T08:12:52Z</dcterms:created>
  <dcterms:modified xsi:type="dcterms:W3CDTF">2022-10-06T05:48:18Z</dcterms:modified>
</cp:coreProperties>
</file>